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Default Extension="jpg" ContentType="image/jpg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9679" y="824970"/>
            <a:ext cx="17684750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9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65673" y="3710660"/>
            <a:ext cx="5869940" cy="648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149833" y="3495046"/>
            <a:ext cx="8253094" cy="6109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677" y="992505"/>
            <a:ext cx="18688745" cy="2790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9023" y="3555245"/>
            <a:ext cx="15878810" cy="505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95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5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6" Type="http://schemas.openxmlformats.org/officeDocument/2006/relationships/image" Target="../media/image52.jpg"/><Relationship Id="rId7" Type="http://schemas.openxmlformats.org/officeDocument/2006/relationships/image" Target="../media/image53.png"/><Relationship Id="rId8" Type="http://schemas.openxmlformats.org/officeDocument/2006/relationships/image" Target="../media/image54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jpg"/><Relationship Id="rId8" Type="http://schemas.openxmlformats.org/officeDocument/2006/relationships/image" Target="../media/image66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7.jpg"/><Relationship Id="rId8" Type="http://schemas.openxmlformats.org/officeDocument/2006/relationships/image" Target="../media/image68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61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jpg"/><Relationship Id="rId9" Type="http://schemas.openxmlformats.org/officeDocument/2006/relationships/image" Target="../media/image86.jpg"/><Relationship Id="rId10" Type="http://schemas.openxmlformats.org/officeDocument/2006/relationships/image" Target="../media/image87.jpg"/><Relationship Id="rId11" Type="http://schemas.openxmlformats.org/officeDocument/2006/relationships/image" Target="../media/image88.jp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jpg"/><Relationship Id="rId6" Type="http://schemas.openxmlformats.org/officeDocument/2006/relationships/image" Target="../media/image101.png"/><Relationship Id="rId7" Type="http://schemas.openxmlformats.org/officeDocument/2006/relationships/image" Target="../media/image102.jpg"/><Relationship Id="rId8" Type="http://schemas.openxmlformats.org/officeDocument/2006/relationships/image" Target="../media/image103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05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10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Relationship Id="rId3" Type="http://schemas.openxmlformats.org/officeDocument/2006/relationships/image" Target="../media/image109.png"/><Relationship Id="rId4" Type="http://schemas.openxmlformats.org/officeDocument/2006/relationships/image" Target="../media/image110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orokin1@yandex-team.ru" TargetMode="Externa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273" y="1591612"/>
            <a:ext cx="683895" cy="690245"/>
          </a:xfrm>
          <a:custGeom>
            <a:avLst/>
            <a:gdLst/>
            <a:ahLst/>
            <a:cxnLst/>
            <a:rect l="l" t="t" r="r" b="b"/>
            <a:pathLst>
              <a:path w="683894" h="690244">
                <a:moveTo>
                  <a:pt x="333033" y="0"/>
                </a:moveTo>
                <a:lnTo>
                  <a:pt x="289632" y="2894"/>
                </a:lnTo>
                <a:lnTo>
                  <a:pt x="247457" y="11399"/>
                </a:lnTo>
                <a:lnTo>
                  <a:pt x="206995" y="25243"/>
                </a:lnTo>
                <a:lnTo>
                  <a:pt x="168730" y="44160"/>
                </a:lnTo>
                <a:lnTo>
                  <a:pt x="133149" y="67878"/>
                </a:lnTo>
                <a:lnTo>
                  <a:pt x="100737" y="96129"/>
                </a:lnTo>
                <a:lnTo>
                  <a:pt x="71979" y="128643"/>
                </a:lnTo>
                <a:lnTo>
                  <a:pt x="47361" y="165152"/>
                </a:lnTo>
                <a:lnTo>
                  <a:pt x="27369" y="205386"/>
                </a:lnTo>
                <a:lnTo>
                  <a:pt x="12487" y="249076"/>
                </a:lnTo>
                <a:lnTo>
                  <a:pt x="3202" y="295952"/>
                </a:lnTo>
                <a:lnTo>
                  <a:pt x="0" y="345746"/>
                </a:lnTo>
                <a:lnTo>
                  <a:pt x="3202" y="395514"/>
                </a:lnTo>
                <a:lnTo>
                  <a:pt x="12487" y="442321"/>
                </a:lnTo>
                <a:lnTo>
                  <a:pt x="27369" y="485906"/>
                </a:lnTo>
                <a:lnTo>
                  <a:pt x="47361" y="526008"/>
                </a:lnTo>
                <a:lnTo>
                  <a:pt x="71979" y="562369"/>
                </a:lnTo>
                <a:lnTo>
                  <a:pt x="100737" y="594726"/>
                </a:lnTo>
                <a:lnTo>
                  <a:pt x="133149" y="622820"/>
                </a:lnTo>
                <a:lnTo>
                  <a:pt x="168730" y="646389"/>
                </a:lnTo>
                <a:lnTo>
                  <a:pt x="206995" y="665175"/>
                </a:lnTo>
                <a:lnTo>
                  <a:pt x="247457" y="678915"/>
                </a:lnTo>
                <a:lnTo>
                  <a:pt x="289632" y="687351"/>
                </a:lnTo>
                <a:lnTo>
                  <a:pt x="333033" y="690220"/>
                </a:lnTo>
                <a:lnTo>
                  <a:pt x="388282" y="685868"/>
                </a:lnTo>
                <a:lnTo>
                  <a:pt x="437003" y="673705"/>
                </a:lnTo>
                <a:lnTo>
                  <a:pt x="477547" y="655075"/>
                </a:lnTo>
                <a:lnTo>
                  <a:pt x="508267" y="631320"/>
                </a:lnTo>
                <a:lnTo>
                  <a:pt x="527517" y="603782"/>
                </a:lnTo>
                <a:lnTo>
                  <a:pt x="683865" y="603782"/>
                </a:lnTo>
                <a:lnTo>
                  <a:pt x="683865" y="518618"/>
                </a:lnTo>
                <a:lnTo>
                  <a:pt x="352100" y="518618"/>
                </a:lnTo>
                <a:lnTo>
                  <a:pt x="299231" y="512963"/>
                </a:lnTo>
                <a:lnTo>
                  <a:pt x="253283" y="496679"/>
                </a:lnTo>
                <a:lnTo>
                  <a:pt x="215456" y="470791"/>
                </a:lnTo>
                <a:lnTo>
                  <a:pt x="186950" y="436324"/>
                </a:lnTo>
                <a:lnTo>
                  <a:pt x="168967" y="394301"/>
                </a:lnTo>
                <a:lnTo>
                  <a:pt x="162706" y="345746"/>
                </a:lnTo>
                <a:lnTo>
                  <a:pt x="168967" y="297096"/>
                </a:lnTo>
                <a:lnTo>
                  <a:pt x="186950" y="254836"/>
                </a:lnTo>
                <a:lnTo>
                  <a:pt x="215456" y="220062"/>
                </a:lnTo>
                <a:lnTo>
                  <a:pt x="253283" y="193868"/>
                </a:lnTo>
                <a:lnTo>
                  <a:pt x="299231" y="177349"/>
                </a:lnTo>
                <a:lnTo>
                  <a:pt x="352100" y="171600"/>
                </a:lnTo>
                <a:lnTo>
                  <a:pt x="683865" y="171600"/>
                </a:lnTo>
                <a:lnTo>
                  <a:pt x="683865" y="86436"/>
                </a:lnTo>
                <a:lnTo>
                  <a:pt x="527517" y="86436"/>
                </a:lnTo>
                <a:lnTo>
                  <a:pt x="508267" y="58410"/>
                </a:lnTo>
                <a:lnTo>
                  <a:pt x="477547" y="34594"/>
                </a:lnTo>
                <a:lnTo>
                  <a:pt x="437003" y="16148"/>
                </a:lnTo>
                <a:lnTo>
                  <a:pt x="388282" y="4230"/>
                </a:lnTo>
                <a:lnTo>
                  <a:pt x="333033" y="0"/>
                </a:lnTo>
                <a:close/>
              </a:path>
              <a:path w="683894" h="690244">
                <a:moveTo>
                  <a:pt x="683865" y="603782"/>
                </a:moveTo>
                <a:lnTo>
                  <a:pt x="527517" y="603782"/>
                </a:lnTo>
                <a:lnTo>
                  <a:pt x="527517" y="672424"/>
                </a:lnTo>
                <a:lnTo>
                  <a:pt x="683865" y="672424"/>
                </a:lnTo>
                <a:lnTo>
                  <a:pt x="683865" y="603782"/>
                </a:lnTo>
                <a:close/>
              </a:path>
              <a:path w="683894" h="690244">
                <a:moveTo>
                  <a:pt x="683865" y="171600"/>
                </a:moveTo>
                <a:lnTo>
                  <a:pt x="352100" y="171600"/>
                </a:lnTo>
                <a:lnTo>
                  <a:pt x="409639" y="178134"/>
                </a:lnTo>
                <a:lnTo>
                  <a:pt x="459670" y="196228"/>
                </a:lnTo>
                <a:lnTo>
                  <a:pt x="498499" y="223616"/>
                </a:lnTo>
                <a:lnTo>
                  <a:pt x="522433" y="258036"/>
                </a:lnTo>
                <a:lnTo>
                  <a:pt x="522433" y="432182"/>
                </a:lnTo>
                <a:lnTo>
                  <a:pt x="498499" y="466065"/>
                </a:lnTo>
                <a:lnTo>
                  <a:pt x="459670" y="493513"/>
                </a:lnTo>
                <a:lnTo>
                  <a:pt x="409639" y="511905"/>
                </a:lnTo>
                <a:lnTo>
                  <a:pt x="352100" y="518618"/>
                </a:lnTo>
                <a:lnTo>
                  <a:pt x="683865" y="518618"/>
                </a:lnTo>
                <a:lnTo>
                  <a:pt x="683865" y="171600"/>
                </a:lnTo>
                <a:close/>
              </a:path>
              <a:path w="683894" h="690244">
                <a:moveTo>
                  <a:pt x="683865" y="17796"/>
                </a:moveTo>
                <a:lnTo>
                  <a:pt x="527517" y="17796"/>
                </a:lnTo>
                <a:lnTo>
                  <a:pt x="527517" y="86436"/>
                </a:lnTo>
                <a:lnTo>
                  <a:pt x="683865" y="86436"/>
                </a:lnTo>
                <a:lnTo>
                  <a:pt x="683865" y="17796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50864" y="1609407"/>
            <a:ext cx="606425" cy="672465"/>
          </a:xfrm>
          <a:custGeom>
            <a:avLst/>
            <a:gdLst/>
            <a:ahLst/>
            <a:cxnLst/>
            <a:rect l="l" t="t" r="r" b="b"/>
            <a:pathLst>
              <a:path w="606425" h="672464">
                <a:moveTo>
                  <a:pt x="161430" y="0"/>
                </a:moveTo>
                <a:lnTo>
                  <a:pt x="0" y="0"/>
                </a:lnTo>
                <a:lnTo>
                  <a:pt x="0" y="380063"/>
                </a:lnTo>
                <a:lnTo>
                  <a:pt x="4085" y="437671"/>
                </a:lnTo>
                <a:lnTo>
                  <a:pt x="15751" y="488567"/>
                </a:lnTo>
                <a:lnTo>
                  <a:pt x="34114" y="532904"/>
                </a:lnTo>
                <a:lnTo>
                  <a:pt x="58287" y="570835"/>
                </a:lnTo>
                <a:lnTo>
                  <a:pt x="87388" y="602512"/>
                </a:lnTo>
                <a:lnTo>
                  <a:pt x="120531" y="628087"/>
                </a:lnTo>
                <a:lnTo>
                  <a:pt x="156831" y="647713"/>
                </a:lnTo>
                <a:lnTo>
                  <a:pt x="195404" y="661543"/>
                </a:lnTo>
                <a:lnTo>
                  <a:pt x="235365" y="669729"/>
                </a:lnTo>
                <a:lnTo>
                  <a:pt x="275830" y="672424"/>
                </a:lnTo>
                <a:lnTo>
                  <a:pt x="340222" y="666108"/>
                </a:lnTo>
                <a:lnTo>
                  <a:pt x="391504" y="648590"/>
                </a:lnTo>
                <a:lnTo>
                  <a:pt x="428486" y="622015"/>
                </a:lnTo>
                <a:lnTo>
                  <a:pt x="449976" y="588529"/>
                </a:lnTo>
                <a:lnTo>
                  <a:pt x="606322" y="588529"/>
                </a:lnTo>
                <a:lnTo>
                  <a:pt x="606322" y="500821"/>
                </a:lnTo>
                <a:lnTo>
                  <a:pt x="299983" y="500821"/>
                </a:lnTo>
                <a:lnTo>
                  <a:pt x="255310" y="494516"/>
                </a:lnTo>
                <a:lnTo>
                  <a:pt x="217166" y="476009"/>
                </a:lnTo>
                <a:lnTo>
                  <a:pt x="187503" y="445909"/>
                </a:lnTo>
                <a:lnTo>
                  <a:pt x="168274" y="404827"/>
                </a:lnTo>
                <a:lnTo>
                  <a:pt x="161430" y="353372"/>
                </a:lnTo>
                <a:lnTo>
                  <a:pt x="161430" y="0"/>
                </a:lnTo>
                <a:close/>
              </a:path>
              <a:path w="606425" h="672464">
                <a:moveTo>
                  <a:pt x="606322" y="588529"/>
                </a:moveTo>
                <a:lnTo>
                  <a:pt x="449976" y="588529"/>
                </a:lnTo>
                <a:lnTo>
                  <a:pt x="449976" y="654627"/>
                </a:lnTo>
                <a:lnTo>
                  <a:pt x="606322" y="654627"/>
                </a:lnTo>
                <a:lnTo>
                  <a:pt x="606322" y="588529"/>
                </a:lnTo>
                <a:close/>
              </a:path>
              <a:path w="606425" h="672464">
                <a:moveTo>
                  <a:pt x="606322" y="0"/>
                </a:moveTo>
                <a:lnTo>
                  <a:pt x="444892" y="0"/>
                </a:lnTo>
                <a:lnTo>
                  <a:pt x="444892" y="401675"/>
                </a:lnTo>
                <a:lnTo>
                  <a:pt x="427076" y="441297"/>
                </a:lnTo>
                <a:lnTo>
                  <a:pt x="393887" y="472697"/>
                </a:lnTo>
                <a:lnTo>
                  <a:pt x="349973" y="493373"/>
                </a:lnTo>
                <a:lnTo>
                  <a:pt x="299983" y="500821"/>
                </a:lnTo>
                <a:lnTo>
                  <a:pt x="606322" y="500821"/>
                </a:lnTo>
                <a:lnTo>
                  <a:pt x="606322" y="0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40827" y="1444161"/>
            <a:ext cx="489584" cy="838200"/>
          </a:xfrm>
          <a:custGeom>
            <a:avLst/>
            <a:gdLst/>
            <a:ahLst/>
            <a:cxnLst/>
            <a:rect l="l" t="t" r="r" b="b"/>
            <a:pathLst>
              <a:path w="489585" h="838200">
                <a:moveTo>
                  <a:pt x="273292" y="336849"/>
                </a:moveTo>
                <a:lnTo>
                  <a:pt x="111858" y="336849"/>
                </a:lnTo>
                <a:lnTo>
                  <a:pt x="111858" y="613954"/>
                </a:lnTo>
                <a:lnTo>
                  <a:pt x="115145" y="664076"/>
                </a:lnTo>
                <a:lnTo>
                  <a:pt x="125046" y="708433"/>
                </a:lnTo>
                <a:lnTo>
                  <a:pt x="141620" y="746743"/>
                </a:lnTo>
                <a:lnTo>
                  <a:pt x="164928" y="778722"/>
                </a:lnTo>
                <a:lnTo>
                  <a:pt x="195028" y="804087"/>
                </a:lnTo>
                <a:lnTo>
                  <a:pt x="231979" y="822556"/>
                </a:lnTo>
                <a:lnTo>
                  <a:pt x="275843" y="833845"/>
                </a:lnTo>
                <a:lnTo>
                  <a:pt x="326678" y="837670"/>
                </a:lnTo>
                <a:lnTo>
                  <a:pt x="378912" y="831831"/>
                </a:lnTo>
                <a:lnTo>
                  <a:pt x="424235" y="815744"/>
                </a:lnTo>
                <a:lnTo>
                  <a:pt x="461455" y="791553"/>
                </a:lnTo>
                <a:lnTo>
                  <a:pt x="489380" y="761402"/>
                </a:lnTo>
                <a:lnTo>
                  <a:pt x="466802" y="666070"/>
                </a:lnTo>
                <a:lnTo>
                  <a:pt x="354643" y="666070"/>
                </a:lnTo>
                <a:lnTo>
                  <a:pt x="323699" y="661482"/>
                </a:lnTo>
                <a:lnTo>
                  <a:pt x="297760" y="646526"/>
                </a:lnTo>
                <a:lnTo>
                  <a:pt x="279925" y="619414"/>
                </a:lnTo>
                <a:lnTo>
                  <a:pt x="273292" y="578360"/>
                </a:lnTo>
                <a:lnTo>
                  <a:pt x="273292" y="336849"/>
                </a:lnTo>
                <a:close/>
              </a:path>
              <a:path w="489585" h="838200">
                <a:moveTo>
                  <a:pt x="455061" y="616494"/>
                </a:moveTo>
                <a:lnTo>
                  <a:pt x="433294" y="638182"/>
                </a:lnTo>
                <a:lnTo>
                  <a:pt x="410572" y="653675"/>
                </a:lnTo>
                <a:lnTo>
                  <a:pt x="384991" y="662971"/>
                </a:lnTo>
                <a:lnTo>
                  <a:pt x="354643" y="666070"/>
                </a:lnTo>
                <a:lnTo>
                  <a:pt x="466802" y="666070"/>
                </a:lnTo>
                <a:lnTo>
                  <a:pt x="455061" y="616494"/>
                </a:lnTo>
                <a:close/>
              </a:path>
              <a:path w="489585" h="838200">
                <a:moveTo>
                  <a:pt x="274561" y="0"/>
                </a:moveTo>
                <a:lnTo>
                  <a:pt x="224988" y="0"/>
                </a:lnTo>
                <a:lnTo>
                  <a:pt x="0" y="284732"/>
                </a:lnTo>
                <a:lnTo>
                  <a:pt x="0" y="336849"/>
                </a:lnTo>
                <a:lnTo>
                  <a:pt x="481754" y="336849"/>
                </a:lnTo>
                <a:lnTo>
                  <a:pt x="481754" y="165246"/>
                </a:lnTo>
                <a:lnTo>
                  <a:pt x="274561" y="165246"/>
                </a:lnTo>
                <a:lnTo>
                  <a:pt x="274561" y="0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99013" y="1591612"/>
            <a:ext cx="691515" cy="690245"/>
          </a:xfrm>
          <a:custGeom>
            <a:avLst/>
            <a:gdLst/>
            <a:ahLst/>
            <a:cxnLst/>
            <a:rect l="l" t="t" r="r" b="b"/>
            <a:pathLst>
              <a:path w="691514" h="690244">
                <a:moveTo>
                  <a:pt x="345744" y="0"/>
                </a:moveTo>
                <a:lnTo>
                  <a:pt x="299956" y="3015"/>
                </a:lnTo>
                <a:lnTo>
                  <a:pt x="255695" y="11840"/>
                </a:lnTo>
                <a:lnTo>
                  <a:pt x="213429" y="26137"/>
                </a:lnTo>
                <a:lnTo>
                  <a:pt x="173626" y="45572"/>
                </a:lnTo>
                <a:lnTo>
                  <a:pt x="136753" y="69808"/>
                </a:lnTo>
                <a:lnTo>
                  <a:pt x="103279" y="98512"/>
                </a:lnTo>
                <a:lnTo>
                  <a:pt x="73670" y="131346"/>
                </a:lnTo>
                <a:lnTo>
                  <a:pt x="48397" y="167976"/>
                </a:lnTo>
                <a:lnTo>
                  <a:pt x="27925" y="208067"/>
                </a:lnTo>
                <a:lnTo>
                  <a:pt x="12723" y="251282"/>
                </a:lnTo>
                <a:lnTo>
                  <a:pt x="3258" y="297287"/>
                </a:lnTo>
                <a:lnTo>
                  <a:pt x="0" y="345746"/>
                </a:lnTo>
                <a:lnTo>
                  <a:pt x="3258" y="394180"/>
                </a:lnTo>
                <a:lnTo>
                  <a:pt x="12723" y="440115"/>
                </a:lnTo>
                <a:lnTo>
                  <a:pt x="27925" y="483226"/>
                </a:lnTo>
                <a:lnTo>
                  <a:pt x="48397" y="523185"/>
                </a:lnTo>
                <a:lnTo>
                  <a:pt x="73670" y="559667"/>
                </a:lnTo>
                <a:lnTo>
                  <a:pt x="103279" y="592344"/>
                </a:lnTo>
                <a:lnTo>
                  <a:pt x="136753" y="620890"/>
                </a:lnTo>
                <a:lnTo>
                  <a:pt x="173626" y="644978"/>
                </a:lnTo>
                <a:lnTo>
                  <a:pt x="213429" y="664281"/>
                </a:lnTo>
                <a:lnTo>
                  <a:pt x="255695" y="678474"/>
                </a:lnTo>
                <a:lnTo>
                  <a:pt x="299956" y="687229"/>
                </a:lnTo>
                <a:lnTo>
                  <a:pt x="345744" y="690220"/>
                </a:lnTo>
                <a:lnTo>
                  <a:pt x="391532" y="687229"/>
                </a:lnTo>
                <a:lnTo>
                  <a:pt x="435794" y="678474"/>
                </a:lnTo>
                <a:lnTo>
                  <a:pt x="478060" y="664281"/>
                </a:lnTo>
                <a:lnTo>
                  <a:pt x="517864" y="644978"/>
                </a:lnTo>
                <a:lnTo>
                  <a:pt x="554737" y="620890"/>
                </a:lnTo>
                <a:lnTo>
                  <a:pt x="588211" y="592344"/>
                </a:lnTo>
                <a:lnTo>
                  <a:pt x="617819" y="559667"/>
                </a:lnTo>
                <a:lnTo>
                  <a:pt x="643093" y="523185"/>
                </a:lnTo>
                <a:lnTo>
                  <a:pt x="645433" y="518618"/>
                </a:lnTo>
                <a:lnTo>
                  <a:pt x="345744" y="518618"/>
                </a:lnTo>
                <a:lnTo>
                  <a:pt x="296876" y="512963"/>
                </a:lnTo>
                <a:lnTo>
                  <a:pt x="253093" y="496679"/>
                </a:lnTo>
                <a:lnTo>
                  <a:pt x="216089" y="470791"/>
                </a:lnTo>
                <a:lnTo>
                  <a:pt x="187560" y="436324"/>
                </a:lnTo>
                <a:lnTo>
                  <a:pt x="169199" y="394301"/>
                </a:lnTo>
                <a:lnTo>
                  <a:pt x="162702" y="345746"/>
                </a:lnTo>
                <a:lnTo>
                  <a:pt x="169199" y="297096"/>
                </a:lnTo>
                <a:lnTo>
                  <a:pt x="187560" y="254836"/>
                </a:lnTo>
                <a:lnTo>
                  <a:pt x="216089" y="220062"/>
                </a:lnTo>
                <a:lnTo>
                  <a:pt x="253093" y="193868"/>
                </a:lnTo>
                <a:lnTo>
                  <a:pt x="296876" y="177349"/>
                </a:lnTo>
                <a:lnTo>
                  <a:pt x="345744" y="171600"/>
                </a:lnTo>
                <a:lnTo>
                  <a:pt x="644944" y="171600"/>
                </a:lnTo>
                <a:lnTo>
                  <a:pt x="643093" y="167976"/>
                </a:lnTo>
                <a:lnTo>
                  <a:pt x="617819" y="131346"/>
                </a:lnTo>
                <a:lnTo>
                  <a:pt x="588211" y="98512"/>
                </a:lnTo>
                <a:lnTo>
                  <a:pt x="554737" y="69808"/>
                </a:lnTo>
                <a:lnTo>
                  <a:pt x="517864" y="45572"/>
                </a:lnTo>
                <a:lnTo>
                  <a:pt x="478060" y="26137"/>
                </a:lnTo>
                <a:lnTo>
                  <a:pt x="435794" y="11840"/>
                </a:lnTo>
                <a:lnTo>
                  <a:pt x="391532" y="3015"/>
                </a:lnTo>
                <a:lnTo>
                  <a:pt x="345744" y="0"/>
                </a:lnTo>
                <a:close/>
              </a:path>
              <a:path w="691514" h="690244">
                <a:moveTo>
                  <a:pt x="644944" y="171600"/>
                </a:moveTo>
                <a:lnTo>
                  <a:pt x="345744" y="171600"/>
                </a:lnTo>
                <a:lnTo>
                  <a:pt x="394611" y="177349"/>
                </a:lnTo>
                <a:lnTo>
                  <a:pt x="438395" y="193868"/>
                </a:lnTo>
                <a:lnTo>
                  <a:pt x="475399" y="220062"/>
                </a:lnTo>
                <a:lnTo>
                  <a:pt x="503929" y="254836"/>
                </a:lnTo>
                <a:lnTo>
                  <a:pt x="522291" y="297096"/>
                </a:lnTo>
                <a:lnTo>
                  <a:pt x="528788" y="345746"/>
                </a:lnTo>
                <a:lnTo>
                  <a:pt x="522291" y="394301"/>
                </a:lnTo>
                <a:lnTo>
                  <a:pt x="503929" y="436324"/>
                </a:lnTo>
                <a:lnTo>
                  <a:pt x="475399" y="470791"/>
                </a:lnTo>
                <a:lnTo>
                  <a:pt x="438395" y="496679"/>
                </a:lnTo>
                <a:lnTo>
                  <a:pt x="394611" y="512963"/>
                </a:lnTo>
                <a:lnTo>
                  <a:pt x="345744" y="518618"/>
                </a:lnTo>
                <a:lnTo>
                  <a:pt x="645433" y="518618"/>
                </a:lnTo>
                <a:lnTo>
                  <a:pt x="663565" y="483226"/>
                </a:lnTo>
                <a:lnTo>
                  <a:pt x="678767" y="440115"/>
                </a:lnTo>
                <a:lnTo>
                  <a:pt x="688232" y="394180"/>
                </a:lnTo>
                <a:lnTo>
                  <a:pt x="691490" y="345746"/>
                </a:lnTo>
                <a:lnTo>
                  <a:pt x="688232" y="297287"/>
                </a:lnTo>
                <a:lnTo>
                  <a:pt x="678767" y="251282"/>
                </a:lnTo>
                <a:lnTo>
                  <a:pt x="663565" y="208067"/>
                </a:lnTo>
                <a:lnTo>
                  <a:pt x="644944" y="171600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69262" y="2060654"/>
            <a:ext cx="221175" cy="221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25369" y="1591611"/>
            <a:ext cx="407034" cy="672465"/>
          </a:xfrm>
          <a:custGeom>
            <a:avLst/>
            <a:gdLst/>
            <a:ahLst/>
            <a:cxnLst/>
            <a:rect l="l" t="t" r="r" b="b"/>
            <a:pathLst>
              <a:path w="407035" h="672464">
                <a:moveTo>
                  <a:pt x="156350" y="17796"/>
                </a:moveTo>
                <a:lnTo>
                  <a:pt x="0" y="17796"/>
                </a:lnTo>
                <a:lnTo>
                  <a:pt x="0" y="672423"/>
                </a:lnTo>
                <a:lnTo>
                  <a:pt x="161433" y="672423"/>
                </a:lnTo>
                <a:lnTo>
                  <a:pt x="161433" y="278375"/>
                </a:lnTo>
                <a:lnTo>
                  <a:pt x="177501" y="236488"/>
                </a:lnTo>
                <a:lnTo>
                  <a:pt x="206081" y="202585"/>
                </a:lnTo>
                <a:lnTo>
                  <a:pt x="246339" y="179884"/>
                </a:lnTo>
                <a:lnTo>
                  <a:pt x="297443" y="171602"/>
                </a:lnTo>
                <a:lnTo>
                  <a:pt x="387986" y="171602"/>
                </a:lnTo>
                <a:lnTo>
                  <a:pt x="398351" y="104232"/>
                </a:lnTo>
                <a:lnTo>
                  <a:pt x="156350" y="104232"/>
                </a:lnTo>
                <a:lnTo>
                  <a:pt x="156350" y="17796"/>
                </a:lnTo>
                <a:close/>
              </a:path>
              <a:path w="407035" h="672464">
                <a:moveTo>
                  <a:pt x="387986" y="171602"/>
                </a:moveTo>
                <a:lnTo>
                  <a:pt x="297443" y="171602"/>
                </a:lnTo>
                <a:lnTo>
                  <a:pt x="323819" y="173985"/>
                </a:lnTo>
                <a:lnTo>
                  <a:pt x="347334" y="180181"/>
                </a:lnTo>
                <a:lnTo>
                  <a:pt x="367513" y="188761"/>
                </a:lnTo>
                <a:lnTo>
                  <a:pt x="383879" y="198293"/>
                </a:lnTo>
                <a:lnTo>
                  <a:pt x="387986" y="171602"/>
                </a:lnTo>
                <a:close/>
              </a:path>
              <a:path w="407035" h="672464">
                <a:moveTo>
                  <a:pt x="301255" y="0"/>
                </a:moveTo>
                <a:lnTo>
                  <a:pt x="250191" y="7706"/>
                </a:lnTo>
                <a:lnTo>
                  <a:pt x="208304" y="29236"/>
                </a:lnTo>
                <a:lnTo>
                  <a:pt x="176666" y="62205"/>
                </a:lnTo>
                <a:lnTo>
                  <a:pt x="156350" y="104232"/>
                </a:lnTo>
                <a:lnTo>
                  <a:pt x="398351" y="104232"/>
                </a:lnTo>
                <a:lnTo>
                  <a:pt x="406760" y="49575"/>
                </a:lnTo>
                <a:lnTo>
                  <a:pt x="390095" y="30567"/>
                </a:lnTo>
                <a:lnTo>
                  <a:pt x="365924" y="14777"/>
                </a:lnTo>
                <a:lnTo>
                  <a:pt x="335795" y="3992"/>
                </a:lnTo>
                <a:lnTo>
                  <a:pt x="301255" y="0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28255" y="1609407"/>
            <a:ext cx="606425" cy="672465"/>
          </a:xfrm>
          <a:custGeom>
            <a:avLst/>
            <a:gdLst/>
            <a:ahLst/>
            <a:cxnLst/>
            <a:rect l="l" t="t" r="r" b="b"/>
            <a:pathLst>
              <a:path w="606425" h="672464">
                <a:moveTo>
                  <a:pt x="161430" y="0"/>
                </a:moveTo>
                <a:lnTo>
                  <a:pt x="0" y="0"/>
                </a:lnTo>
                <a:lnTo>
                  <a:pt x="0" y="380063"/>
                </a:lnTo>
                <a:lnTo>
                  <a:pt x="4085" y="437671"/>
                </a:lnTo>
                <a:lnTo>
                  <a:pt x="15751" y="488567"/>
                </a:lnTo>
                <a:lnTo>
                  <a:pt x="34113" y="532904"/>
                </a:lnTo>
                <a:lnTo>
                  <a:pt x="58287" y="570835"/>
                </a:lnTo>
                <a:lnTo>
                  <a:pt x="87388" y="602512"/>
                </a:lnTo>
                <a:lnTo>
                  <a:pt x="120530" y="628087"/>
                </a:lnTo>
                <a:lnTo>
                  <a:pt x="156830" y="647713"/>
                </a:lnTo>
                <a:lnTo>
                  <a:pt x="195403" y="661543"/>
                </a:lnTo>
                <a:lnTo>
                  <a:pt x="235363" y="669729"/>
                </a:lnTo>
                <a:lnTo>
                  <a:pt x="275827" y="672424"/>
                </a:lnTo>
                <a:lnTo>
                  <a:pt x="340219" y="666108"/>
                </a:lnTo>
                <a:lnTo>
                  <a:pt x="391502" y="648590"/>
                </a:lnTo>
                <a:lnTo>
                  <a:pt x="428484" y="622015"/>
                </a:lnTo>
                <a:lnTo>
                  <a:pt x="449973" y="588529"/>
                </a:lnTo>
                <a:lnTo>
                  <a:pt x="606322" y="588529"/>
                </a:lnTo>
                <a:lnTo>
                  <a:pt x="606322" y="500821"/>
                </a:lnTo>
                <a:lnTo>
                  <a:pt x="299983" y="500821"/>
                </a:lnTo>
                <a:lnTo>
                  <a:pt x="255310" y="494516"/>
                </a:lnTo>
                <a:lnTo>
                  <a:pt x="217166" y="476009"/>
                </a:lnTo>
                <a:lnTo>
                  <a:pt x="187503" y="445909"/>
                </a:lnTo>
                <a:lnTo>
                  <a:pt x="168274" y="404827"/>
                </a:lnTo>
                <a:lnTo>
                  <a:pt x="161430" y="353372"/>
                </a:lnTo>
                <a:lnTo>
                  <a:pt x="161430" y="0"/>
                </a:lnTo>
                <a:close/>
              </a:path>
              <a:path w="606425" h="672464">
                <a:moveTo>
                  <a:pt x="606322" y="588529"/>
                </a:moveTo>
                <a:lnTo>
                  <a:pt x="449973" y="588529"/>
                </a:lnTo>
                <a:lnTo>
                  <a:pt x="449973" y="654627"/>
                </a:lnTo>
                <a:lnTo>
                  <a:pt x="606322" y="654627"/>
                </a:lnTo>
                <a:lnTo>
                  <a:pt x="606322" y="588529"/>
                </a:lnTo>
                <a:close/>
              </a:path>
              <a:path w="606425" h="672464">
                <a:moveTo>
                  <a:pt x="606322" y="0"/>
                </a:moveTo>
                <a:lnTo>
                  <a:pt x="444889" y="0"/>
                </a:lnTo>
                <a:lnTo>
                  <a:pt x="444889" y="401675"/>
                </a:lnTo>
                <a:lnTo>
                  <a:pt x="427074" y="441297"/>
                </a:lnTo>
                <a:lnTo>
                  <a:pt x="393886" y="472697"/>
                </a:lnTo>
                <a:lnTo>
                  <a:pt x="349973" y="493373"/>
                </a:lnTo>
                <a:lnTo>
                  <a:pt x="299983" y="500821"/>
                </a:lnTo>
                <a:lnTo>
                  <a:pt x="606322" y="500821"/>
                </a:lnTo>
                <a:lnTo>
                  <a:pt x="606322" y="0"/>
                </a:lnTo>
                <a:close/>
              </a:path>
            </a:pathLst>
          </a:custGeom>
          <a:solidFill>
            <a:srgbClr val="DF39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210139" y="4261502"/>
            <a:ext cx="14697710" cy="2948940"/>
          </a:xfrm>
          <a:prstGeom prst="rect">
            <a:avLst/>
          </a:prstGeom>
        </p:spPr>
        <p:txBody>
          <a:bodyPr wrap="square" lIns="0" tIns="135890" rIns="0" bIns="0" rtlCol="0" vert="horz">
            <a:spAutoFit/>
          </a:bodyPr>
          <a:lstStyle/>
          <a:p>
            <a:pPr marL="12700" marR="5080">
              <a:lnSpc>
                <a:spcPts val="11150"/>
              </a:lnSpc>
              <a:spcBef>
                <a:spcPts val="1070"/>
              </a:spcBef>
            </a:pPr>
            <a:r>
              <a:rPr dirty="0" sz="9900" spc="-1075">
                <a:latin typeface="Arial Black"/>
                <a:cs typeface="Arial Black"/>
              </a:rPr>
              <a:t>Как </a:t>
            </a:r>
            <a:r>
              <a:rPr dirty="0" sz="9900" spc="-825">
                <a:latin typeface="Arial Black"/>
                <a:cs typeface="Arial Black"/>
              </a:rPr>
              <a:t>дилерам </a:t>
            </a:r>
            <a:r>
              <a:rPr dirty="0" sz="9900" spc="-750">
                <a:latin typeface="Arial Black"/>
                <a:cs typeface="Arial Black"/>
              </a:rPr>
              <a:t>продавать  </a:t>
            </a:r>
            <a:r>
              <a:rPr dirty="0" sz="9900" spc="-1100">
                <a:latin typeface="Arial Black"/>
                <a:cs typeface="Arial Black"/>
              </a:rPr>
              <a:t>запчасти</a:t>
            </a:r>
            <a:r>
              <a:rPr dirty="0" sz="9900" spc="-640">
                <a:latin typeface="Arial Black"/>
                <a:cs typeface="Arial Black"/>
              </a:rPr>
              <a:t> </a:t>
            </a:r>
            <a:r>
              <a:rPr dirty="0" sz="9900" spc="-1010">
                <a:latin typeface="Arial Black"/>
                <a:cs typeface="Arial Black"/>
              </a:rPr>
              <a:t>онлайн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4686" y="8878161"/>
            <a:ext cx="697484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509">
                <a:latin typeface="Arial Black"/>
                <a:cs typeface="Arial Black"/>
              </a:rPr>
              <a:t>Андрей</a:t>
            </a:r>
            <a:r>
              <a:rPr dirty="0" sz="6600" spc="-500">
                <a:latin typeface="Arial Black"/>
                <a:cs typeface="Arial Black"/>
              </a:rPr>
              <a:t> </a:t>
            </a:r>
            <a:r>
              <a:rPr dirty="0" sz="6600" spc="-520">
                <a:latin typeface="Arial Black"/>
                <a:cs typeface="Arial Black"/>
              </a:rPr>
              <a:t>Сорокин</a:t>
            </a:r>
            <a:endParaRPr sz="66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0978" y="1173094"/>
            <a:ext cx="6276975" cy="1379855"/>
          </a:xfrm>
          <a:custGeom>
            <a:avLst/>
            <a:gdLst/>
            <a:ahLst/>
            <a:cxnLst/>
            <a:rect l="l" t="t" r="r" b="b"/>
            <a:pathLst>
              <a:path w="6276975" h="1379855">
                <a:moveTo>
                  <a:pt x="0" y="1379803"/>
                </a:moveTo>
                <a:lnTo>
                  <a:pt x="6276403" y="1379803"/>
                </a:lnTo>
                <a:lnTo>
                  <a:pt x="6276403" y="0"/>
                </a:lnTo>
                <a:lnTo>
                  <a:pt x="0" y="0"/>
                </a:lnTo>
                <a:lnTo>
                  <a:pt x="0" y="1379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9202" y="1736910"/>
            <a:ext cx="2533670" cy="1710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7410" y="3754877"/>
            <a:ext cx="1988779" cy="7553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7410" y="0"/>
            <a:ext cx="2035598" cy="1476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95377" y="1385295"/>
            <a:ext cx="6473664" cy="22319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79" y="824970"/>
            <a:ext cx="1768475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250">
                <a:solidFill>
                  <a:srgbClr val="000000"/>
                </a:solidFill>
              </a:rPr>
              <a:t>Типичный </a:t>
            </a:r>
            <a:r>
              <a:rPr dirty="0" spc="-640">
                <a:solidFill>
                  <a:srgbClr val="000000"/>
                </a:solidFill>
              </a:rPr>
              <a:t>путь</a:t>
            </a:r>
            <a:r>
              <a:rPr dirty="0" spc="-75">
                <a:solidFill>
                  <a:srgbClr val="000000"/>
                </a:solidFill>
              </a:rPr>
              <a:t> </a:t>
            </a:r>
            <a:r>
              <a:rPr dirty="0" spc="-1025">
                <a:solidFill>
                  <a:srgbClr val="000000"/>
                </a:solidFill>
              </a:rPr>
              <a:t>пользователя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9023" y="1883693"/>
            <a:ext cx="11308715" cy="95586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37515"/>
              </a:lnSpc>
              <a:spcBef>
                <a:spcPts val="130"/>
              </a:spcBef>
              <a:tabLst>
                <a:tab pos="9071610" algn="l"/>
              </a:tabLst>
            </a:pP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1</a:t>
            </a: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	</a:t>
            </a:r>
            <a:r>
              <a:rPr dirty="0" sz="32950" spc="-4470">
                <a:solidFill>
                  <a:srgbClr val="DB3727"/>
                </a:solidFill>
                <a:latin typeface="Arial Black"/>
                <a:cs typeface="Arial Black"/>
              </a:rPr>
              <a:t>3</a:t>
            </a:r>
            <a:endParaRPr sz="32950">
              <a:latin typeface="Arial Black"/>
              <a:cs typeface="Arial Black"/>
            </a:endParaRPr>
          </a:p>
          <a:p>
            <a:pPr marL="12700">
              <a:lnSpc>
                <a:spcPts val="37515"/>
              </a:lnSpc>
              <a:tabLst>
                <a:tab pos="9071610" algn="l"/>
              </a:tabLst>
            </a:pPr>
            <a:r>
              <a:rPr dirty="0" sz="32950" spc="-4700">
                <a:solidFill>
                  <a:srgbClr val="DB3727"/>
                </a:solidFill>
                <a:latin typeface="Arial Black"/>
                <a:cs typeface="Arial Black"/>
              </a:rPr>
              <a:t>2	</a:t>
            </a:r>
            <a:r>
              <a:rPr dirty="0" sz="32950" spc="-4730">
                <a:solidFill>
                  <a:srgbClr val="DB3727"/>
                </a:solidFill>
                <a:latin typeface="Arial Black"/>
                <a:cs typeface="Arial Black"/>
              </a:rPr>
              <a:t>4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8747" y="4184480"/>
            <a:ext cx="4450715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00">
                <a:latin typeface="Arial Black"/>
                <a:cs typeface="Arial Black"/>
              </a:rPr>
              <a:t>Поиск </a:t>
            </a:r>
            <a:r>
              <a:rPr dirty="0" sz="4100" spc="-445">
                <a:latin typeface="Arial Black"/>
                <a:cs typeface="Arial Black"/>
              </a:rPr>
              <a:t>в </a:t>
            </a:r>
            <a:r>
              <a:rPr dirty="0" sz="4100" spc="-340">
                <a:latin typeface="Arial Black"/>
                <a:cs typeface="Arial Black"/>
              </a:rPr>
              <a:t>Яндексе/  </a:t>
            </a:r>
            <a:r>
              <a:rPr dirty="0" sz="4100" spc="-240">
                <a:latin typeface="Arial Black"/>
                <a:cs typeface="Arial Black"/>
              </a:rPr>
              <a:t>Google/другом  </a:t>
            </a:r>
            <a:r>
              <a:rPr dirty="0" sz="4100" spc="-415">
                <a:latin typeface="Arial Black"/>
                <a:cs typeface="Arial Black"/>
              </a:rPr>
              <a:t>поисковике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6562" y="9408655"/>
            <a:ext cx="347980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95">
                <a:latin typeface="Arial Black"/>
                <a:cs typeface="Arial Black"/>
              </a:rPr>
              <a:t>Кла</a:t>
            </a:r>
            <a:r>
              <a:rPr dirty="0" sz="4100" spc="-515">
                <a:latin typeface="Arial Black"/>
                <a:cs typeface="Arial Black"/>
              </a:rPr>
              <a:t>с</a:t>
            </a:r>
            <a:r>
              <a:rPr dirty="0" sz="4100" spc="-509">
                <a:latin typeface="Arial Black"/>
                <a:cs typeface="Arial Black"/>
              </a:rPr>
              <a:t>сифайды  </a:t>
            </a:r>
            <a:r>
              <a:rPr dirty="0" sz="4100" spc="-425">
                <a:latin typeface="Arial Black"/>
                <a:cs typeface="Arial Black"/>
              </a:rPr>
              <a:t>и</a:t>
            </a:r>
            <a:r>
              <a:rPr dirty="0" sz="4100" spc="-300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агрегаторы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88998" y="4184480"/>
            <a:ext cx="5568950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25">
                <a:latin typeface="Arial Black"/>
                <a:cs typeface="Arial Black"/>
              </a:rPr>
              <a:t>Специализированные  </a:t>
            </a:r>
            <a:r>
              <a:rPr dirty="0" sz="4100" spc="-495">
                <a:latin typeface="Arial Black"/>
                <a:cs typeface="Arial Black"/>
              </a:rPr>
              <a:t>сайты </a:t>
            </a:r>
            <a:r>
              <a:rPr dirty="0" sz="4100" spc="-465">
                <a:latin typeface="Arial Black"/>
                <a:cs typeface="Arial Black"/>
              </a:rPr>
              <a:t>магазинов  </a:t>
            </a:r>
            <a:r>
              <a:rPr dirty="0" sz="4100" spc="-475">
                <a:latin typeface="Arial Black"/>
                <a:cs typeface="Arial Black"/>
              </a:rPr>
              <a:t>запчастей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88998" y="8780402"/>
            <a:ext cx="7022465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59">
                <a:latin typeface="Arial Black"/>
                <a:cs typeface="Arial Black"/>
              </a:rPr>
              <a:t>Форумы </a:t>
            </a:r>
            <a:r>
              <a:rPr dirty="0" sz="4100" spc="-265">
                <a:latin typeface="Arial Black"/>
                <a:cs typeface="Arial Black"/>
              </a:rPr>
              <a:t>(стоит </a:t>
            </a:r>
            <a:r>
              <a:rPr dirty="0" sz="4100" spc="-480">
                <a:latin typeface="Arial Black"/>
                <a:cs typeface="Arial Black"/>
              </a:rPr>
              <a:t>ли </a:t>
            </a:r>
            <a:r>
              <a:rPr dirty="0" sz="4100" spc="-290">
                <a:latin typeface="Arial Black"/>
                <a:cs typeface="Arial Black"/>
              </a:rPr>
              <a:t>брать  </a:t>
            </a:r>
            <a:r>
              <a:rPr dirty="0" sz="4100" spc="-425">
                <a:latin typeface="Arial Black"/>
                <a:cs typeface="Arial Black"/>
              </a:rPr>
              <a:t>неоригинальную </a:t>
            </a:r>
            <a:r>
              <a:rPr dirty="0" sz="4100" spc="-484">
                <a:latin typeface="Arial Black"/>
                <a:cs typeface="Arial Black"/>
              </a:rPr>
              <a:t>запчасть  </a:t>
            </a:r>
            <a:r>
              <a:rPr dirty="0" sz="4100" spc="-355">
                <a:latin typeface="Arial Black"/>
                <a:cs typeface="Arial Black"/>
              </a:rPr>
              <a:t>либо </a:t>
            </a:r>
            <a:r>
              <a:rPr dirty="0" sz="4100" spc="-470">
                <a:latin typeface="Arial Black"/>
                <a:cs typeface="Arial Black"/>
              </a:rPr>
              <a:t>как </a:t>
            </a:r>
            <a:r>
              <a:rPr dirty="0" sz="4100" spc="-395">
                <a:latin typeface="Arial Black"/>
                <a:cs typeface="Arial Black"/>
              </a:rPr>
              <a:t>самому</a:t>
            </a:r>
            <a:r>
              <a:rPr dirty="0" sz="4100" spc="-30">
                <a:latin typeface="Arial Black"/>
                <a:cs typeface="Arial Black"/>
              </a:rPr>
              <a:t> </a:t>
            </a:r>
            <a:r>
              <a:rPr dirty="0" sz="4100" spc="-420">
                <a:latin typeface="Arial Black"/>
                <a:cs typeface="Arial Black"/>
              </a:rPr>
              <a:t>заменить)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18545" y="2612322"/>
            <a:ext cx="15978571" cy="6722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8531" y="1227247"/>
            <a:ext cx="4976495" cy="1268095"/>
          </a:xfrm>
          <a:custGeom>
            <a:avLst/>
            <a:gdLst/>
            <a:ahLst/>
            <a:cxnLst/>
            <a:rect l="l" t="t" r="r" b="b"/>
            <a:pathLst>
              <a:path w="4976495" h="1268095">
                <a:moveTo>
                  <a:pt x="4736027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5" y="45785"/>
                </a:lnTo>
                <a:lnTo>
                  <a:pt x="11765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1027616"/>
                </a:lnTo>
                <a:lnTo>
                  <a:pt x="183" y="1075395"/>
                </a:lnTo>
                <a:lnTo>
                  <a:pt x="1470" y="1113925"/>
                </a:lnTo>
                <a:lnTo>
                  <a:pt x="11765" y="1168528"/>
                </a:lnTo>
                <a:lnTo>
                  <a:pt x="45785" y="1221928"/>
                </a:lnTo>
                <a:lnTo>
                  <a:pt x="99184" y="1255948"/>
                </a:lnTo>
                <a:lnTo>
                  <a:pt x="153788" y="1266242"/>
                </a:lnTo>
                <a:lnTo>
                  <a:pt x="192318" y="1267529"/>
                </a:lnTo>
                <a:lnTo>
                  <a:pt x="240097" y="1267713"/>
                </a:lnTo>
                <a:lnTo>
                  <a:pt x="4736027" y="1267713"/>
                </a:lnTo>
                <a:lnTo>
                  <a:pt x="4783805" y="1267529"/>
                </a:lnTo>
                <a:lnTo>
                  <a:pt x="4822336" y="1266242"/>
                </a:lnTo>
                <a:lnTo>
                  <a:pt x="4876940" y="1255948"/>
                </a:lnTo>
                <a:lnTo>
                  <a:pt x="4930339" y="1221928"/>
                </a:lnTo>
                <a:lnTo>
                  <a:pt x="4964358" y="1168528"/>
                </a:lnTo>
                <a:lnTo>
                  <a:pt x="4974654" y="1113925"/>
                </a:lnTo>
                <a:lnTo>
                  <a:pt x="4975941" y="1075395"/>
                </a:lnTo>
                <a:lnTo>
                  <a:pt x="4976125" y="1027616"/>
                </a:lnTo>
                <a:lnTo>
                  <a:pt x="4976125" y="240097"/>
                </a:lnTo>
                <a:lnTo>
                  <a:pt x="4975941" y="192319"/>
                </a:lnTo>
                <a:lnTo>
                  <a:pt x="4974654" y="153788"/>
                </a:lnTo>
                <a:lnTo>
                  <a:pt x="4964358" y="99184"/>
                </a:lnTo>
                <a:lnTo>
                  <a:pt x="4930339" y="45785"/>
                </a:lnTo>
                <a:lnTo>
                  <a:pt x="4876940" y="11766"/>
                </a:lnTo>
                <a:lnTo>
                  <a:pt x="4822336" y="1470"/>
                </a:lnTo>
                <a:lnTo>
                  <a:pt x="4783805" y="183"/>
                </a:lnTo>
                <a:lnTo>
                  <a:pt x="4736027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89535" marR="5080">
              <a:lnSpc>
                <a:spcPts val="9890"/>
              </a:lnSpc>
              <a:spcBef>
                <a:spcPts val="2080"/>
              </a:spcBef>
            </a:pPr>
            <a:r>
              <a:rPr dirty="0" spc="-1350"/>
              <a:t>3 </a:t>
            </a:r>
            <a:r>
              <a:rPr dirty="0" spc="-835"/>
              <a:t>сайта, </a:t>
            </a:r>
            <a:r>
              <a:rPr dirty="0" spc="-1019">
                <a:solidFill>
                  <a:srgbClr val="000000"/>
                </a:solidFill>
              </a:rPr>
              <a:t>в </a:t>
            </a:r>
            <a:r>
              <a:rPr dirty="0" spc="-755">
                <a:solidFill>
                  <a:srgbClr val="000000"/>
                </a:solidFill>
              </a:rPr>
              <a:t>среднем, </a:t>
            </a:r>
            <a:r>
              <a:rPr dirty="0" spc="-965">
                <a:solidFill>
                  <a:srgbClr val="000000"/>
                </a:solidFill>
              </a:rPr>
              <a:t>посещают  </a:t>
            </a:r>
            <a:r>
              <a:rPr dirty="0" spc="-1005">
                <a:solidFill>
                  <a:srgbClr val="000000"/>
                </a:solidFill>
              </a:rPr>
              <a:t>пользователи </a:t>
            </a:r>
            <a:r>
              <a:rPr dirty="0" spc="-660">
                <a:solidFill>
                  <a:srgbClr val="000000"/>
                </a:solidFill>
              </a:rPr>
              <a:t>при</a:t>
            </a:r>
            <a:r>
              <a:rPr dirty="0" spc="-280">
                <a:solidFill>
                  <a:srgbClr val="000000"/>
                </a:solidFill>
              </a:rPr>
              <a:t> </a:t>
            </a:r>
            <a:r>
              <a:rPr dirty="0" spc="-865">
                <a:solidFill>
                  <a:srgbClr val="000000"/>
                </a:solidFill>
              </a:rPr>
              <a:t>поиске: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29236" y="5427021"/>
            <a:ext cx="3917950" cy="50184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1136015">
              <a:lnSpc>
                <a:spcPts val="5110"/>
              </a:lnSpc>
              <a:spcBef>
                <a:spcPts val="135"/>
              </a:spcBef>
            </a:pPr>
            <a:r>
              <a:rPr dirty="0" sz="4100" spc="-245">
                <a:solidFill>
                  <a:srgbClr val="C82506"/>
                </a:solidFill>
                <a:latin typeface="Arial Black"/>
                <a:cs typeface="Arial Black"/>
              </a:rPr>
              <a:t>Ин</a:t>
            </a:r>
            <a:r>
              <a:rPr dirty="0" sz="4100" spc="-200">
                <a:solidFill>
                  <a:srgbClr val="C82506"/>
                </a:solidFill>
                <a:latin typeface="Arial Black"/>
                <a:cs typeface="Arial Black"/>
              </a:rPr>
              <a:t>т</a:t>
            </a:r>
            <a:r>
              <a:rPr dirty="0" sz="4100" spc="-275">
                <a:solidFill>
                  <a:srgbClr val="C82506"/>
                </a:solidFill>
                <a:latin typeface="Arial Black"/>
                <a:cs typeface="Arial Black"/>
              </a:rPr>
              <a:t>ерн</a:t>
            </a:r>
            <a:r>
              <a:rPr dirty="0" sz="4100" spc="-285">
                <a:solidFill>
                  <a:srgbClr val="C82506"/>
                </a:solidFill>
                <a:latin typeface="Arial Black"/>
                <a:cs typeface="Arial Black"/>
              </a:rPr>
              <a:t>е</a:t>
            </a:r>
            <a:r>
              <a:rPr dirty="0" sz="4100" spc="-30">
                <a:solidFill>
                  <a:srgbClr val="C82506"/>
                </a:solidFill>
                <a:latin typeface="Arial Black"/>
                <a:cs typeface="Arial Black"/>
              </a:rPr>
              <a:t>т</a:t>
            </a:r>
            <a:r>
              <a:rPr dirty="0" sz="4100" spc="370">
                <a:solidFill>
                  <a:srgbClr val="C82506"/>
                </a:solidFill>
                <a:latin typeface="Trebuchet MS"/>
                <a:cs typeface="Trebuchet MS"/>
              </a:rPr>
              <a:t>-  </a:t>
            </a:r>
            <a:r>
              <a:rPr dirty="0" sz="4100" spc="-455">
                <a:solidFill>
                  <a:srgbClr val="C82506"/>
                </a:solidFill>
                <a:latin typeface="Arial Black"/>
                <a:cs typeface="Arial Black"/>
              </a:rPr>
              <a:t>магазины</a:t>
            </a:r>
            <a:endParaRPr sz="4100">
              <a:latin typeface="Arial Black"/>
              <a:cs typeface="Arial Black"/>
            </a:endParaRPr>
          </a:p>
          <a:p>
            <a:pPr marL="12700" marR="5080">
              <a:lnSpc>
                <a:spcPct val="103899"/>
              </a:lnSpc>
              <a:spcBef>
                <a:spcPts val="3495"/>
              </a:spcBef>
            </a:pPr>
            <a:r>
              <a:rPr dirty="0" sz="4100" spc="-270">
                <a:latin typeface="Arial Black"/>
                <a:cs typeface="Arial Black"/>
              </a:rPr>
              <a:t>Ozon  </a:t>
            </a:r>
            <a:r>
              <a:rPr dirty="0" sz="4100" spc="-280">
                <a:latin typeface="Arial Black"/>
                <a:cs typeface="Arial Black"/>
              </a:rPr>
              <a:t>Wildberries  </a:t>
            </a:r>
            <a:r>
              <a:rPr dirty="0" sz="4100" spc="-470">
                <a:latin typeface="Arial Black"/>
                <a:cs typeface="Arial Black"/>
              </a:rPr>
              <a:t>AliExpress  </a:t>
            </a:r>
            <a:r>
              <a:rPr dirty="0" sz="4100" spc="-450">
                <a:latin typeface="Arial Black"/>
                <a:cs typeface="Arial Black"/>
              </a:rPr>
              <a:t>Янде</a:t>
            </a:r>
            <a:r>
              <a:rPr dirty="0" sz="4100" spc="-515">
                <a:latin typeface="Arial Black"/>
                <a:cs typeface="Arial Black"/>
              </a:rPr>
              <a:t>к</a:t>
            </a:r>
            <a:r>
              <a:rPr dirty="0" sz="4100" spc="-509">
                <a:latin typeface="Arial Black"/>
                <a:cs typeface="Arial Black"/>
              </a:rPr>
              <a:t>с</a:t>
            </a:r>
            <a:r>
              <a:rPr dirty="0" sz="4100" spc="-135">
                <a:latin typeface="Arial Black"/>
                <a:cs typeface="Arial Black"/>
              </a:rPr>
              <a:t>.</a:t>
            </a:r>
            <a:r>
              <a:rPr dirty="0" sz="4100" spc="-185">
                <a:latin typeface="Arial Black"/>
                <a:cs typeface="Arial Black"/>
              </a:rPr>
              <a:t>Мар</a:t>
            </a:r>
            <a:r>
              <a:rPr dirty="0" sz="4100" spc="-515">
                <a:latin typeface="Arial Black"/>
                <a:cs typeface="Arial Black"/>
              </a:rPr>
              <a:t>к</a:t>
            </a:r>
            <a:r>
              <a:rPr dirty="0" sz="4100" spc="-395">
                <a:latin typeface="Arial Black"/>
                <a:cs typeface="Arial Black"/>
              </a:rPr>
              <a:t>е</a:t>
            </a:r>
            <a:r>
              <a:rPr dirty="0" sz="4100" spc="-40">
                <a:latin typeface="Arial Black"/>
                <a:cs typeface="Arial Black"/>
              </a:rPr>
              <a:t>т  </a:t>
            </a:r>
            <a:r>
              <a:rPr dirty="0" sz="4100" spc="-204">
                <a:latin typeface="Arial Black"/>
                <a:cs typeface="Arial Black"/>
              </a:rPr>
              <a:t>tiu.ru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64745" y="5427021"/>
            <a:ext cx="6460490" cy="30708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15">
                <a:solidFill>
                  <a:srgbClr val="C82506"/>
                </a:solidFill>
                <a:latin typeface="Arial Black"/>
                <a:cs typeface="Arial Black"/>
              </a:rPr>
              <a:t>Магазины </a:t>
            </a:r>
            <a:r>
              <a:rPr dirty="0" sz="4100" spc="-275">
                <a:solidFill>
                  <a:srgbClr val="C82506"/>
                </a:solidFill>
                <a:latin typeface="Arial Black"/>
                <a:cs typeface="Arial Black"/>
              </a:rPr>
              <a:t>инструментов  </a:t>
            </a:r>
            <a:r>
              <a:rPr dirty="0" sz="4100" spc="-490">
                <a:solidFill>
                  <a:srgbClr val="C82506"/>
                </a:solidFill>
                <a:latin typeface="Arial Black"/>
                <a:cs typeface="Arial Black"/>
              </a:rPr>
              <a:t>с </a:t>
            </a:r>
            <a:r>
              <a:rPr dirty="0" sz="4100" spc="-360">
                <a:solidFill>
                  <a:srgbClr val="C82506"/>
                </a:solidFill>
                <a:latin typeface="Arial Black"/>
                <a:cs typeface="Arial Black"/>
              </a:rPr>
              <a:t>разделами</a:t>
            </a:r>
            <a:r>
              <a:rPr dirty="0" sz="4100" spc="-40">
                <a:solidFill>
                  <a:srgbClr val="C82506"/>
                </a:solidFill>
                <a:latin typeface="Arial Black"/>
                <a:cs typeface="Arial Black"/>
              </a:rPr>
              <a:t> </a:t>
            </a:r>
            <a:r>
              <a:rPr dirty="0" sz="4100" spc="-400">
                <a:solidFill>
                  <a:srgbClr val="C82506"/>
                </a:solidFill>
                <a:latin typeface="Arial Black"/>
                <a:cs typeface="Arial Black"/>
              </a:rPr>
              <a:t>запчастей</a:t>
            </a:r>
            <a:endParaRPr sz="4100">
              <a:latin typeface="Arial Black"/>
              <a:cs typeface="Arial Black"/>
            </a:endParaRPr>
          </a:p>
          <a:p>
            <a:pPr marL="55880" marR="2043430">
              <a:lnSpc>
                <a:spcPct val="103899"/>
              </a:lnSpc>
              <a:spcBef>
                <a:spcPts val="3495"/>
              </a:spcBef>
            </a:pPr>
            <a:r>
              <a:rPr dirty="0" sz="4100" spc="-290">
                <a:latin typeface="Arial Black"/>
                <a:cs typeface="Arial Black"/>
              </a:rPr>
              <a:t>vseinstrumenti.ru  </a:t>
            </a:r>
            <a:r>
              <a:rPr dirty="0" sz="4100" spc="-220">
                <a:latin typeface="Arial Black"/>
                <a:cs typeface="Arial Black"/>
              </a:rPr>
              <a:t>220-volt.ru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064" y="5427021"/>
            <a:ext cx="4398645" cy="37204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187960">
              <a:lnSpc>
                <a:spcPts val="5110"/>
              </a:lnSpc>
              <a:spcBef>
                <a:spcPts val="135"/>
              </a:spcBef>
            </a:pPr>
            <a:r>
              <a:rPr dirty="0" sz="4100" spc="-400">
                <a:solidFill>
                  <a:srgbClr val="C82506"/>
                </a:solidFill>
                <a:latin typeface="Arial Black"/>
                <a:cs typeface="Arial Black"/>
              </a:rPr>
              <a:t>А</a:t>
            </a:r>
            <a:r>
              <a:rPr dirty="0" sz="4100" spc="-340">
                <a:solidFill>
                  <a:srgbClr val="C82506"/>
                </a:solidFill>
                <a:latin typeface="Arial Black"/>
                <a:cs typeface="Arial Black"/>
              </a:rPr>
              <a:t>в</a:t>
            </a:r>
            <a:r>
              <a:rPr dirty="0" sz="4100" spc="-65">
                <a:solidFill>
                  <a:srgbClr val="C82506"/>
                </a:solidFill>
                <a:latin typeface="Arial Black"/>
                <a:cs typeface="Arial Black"/>
              </a:rPr>
              <a:t>т</a:t>
            </a:r>
            <a:r>
              <a:rPr dirty="0" sz="4100" spc="-315">
                <a:solidFill>
                  <a:srgbClr val="C82506"/>
                </a:solidFill>
                <a:latin typeface="Arial Black"/>
                <a:cs typeface="Arial Black"/>
              </a:rPr>
              <a:t>омобильные  </a:t>
            </a:r>
            <a:r>
              <a:rPr dirty="0" sz="4100" spc="-470">
                <a:solidFill>
                  <a:srgbClr val="C82506"/>
                </a:solidFill>
                <a:latin typeface="Arial Black"/>
                <a:cs typeface="Arial Black"/>
              </a:rPr>
              <a:t>классифайды</a:t>
            </a:r>
            <a:endParaRPr sz="4100">
              <a:latin typeface="Arial Black"/>
              <a:cs typeface="Arial Black"/>
            </a:endParaRPr>
          </a:p>
          <a:p>
            <a:pPr marL="12700" marR="5080">
              <a:lnSpc>
                <a:spcPct val="103899"/>
              </a:lnSpc>
              <a:spcBef>
                <a:spcPts val="3495"/>
              </a:spcBef>
            </a:pPr>
            <a:r>
              <a:rPr dirty="0" sz="4100" spc="-270">
                <a:latin typeface="Arial Black"/>
                <a:cs typeface="Arial Black"/>
              </a:rPr>
              <a:t>Авто.ру</a:t>
            </a:r>
            <a:r>
              <a:rPr dirty="0" sz="4100" spc="-380">
                <a:latin typeface="Arial Black"/>
                <a:cs typeface="Arial Black"/>
              </a:rPr>
              <a:t> </a:t>
            </a:r>
            <a:r>
              <a:rPr dirty="0" sz="4100" spc="-420">
                <a:latin typeface="Arial Black"/>
                <a:cs typeface="Arial Black"/>
              </a:rPr>
              <a:t>Запчасти  </a:t>
            </a:r>
            <a:r>
              <a:rPr dirty="0" sz="4100" spc="-310">
                <a:latin typeface="Arial Black"/>
                <a:cs typeface="Arial Black"/>
              </a:rPr>
              <a:t>Авито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4100" spc="-240">
                <a:latin typeface="Arial Black"/>
                <a:cs typeface="Arial Black"/>
              </a:rPr>
              <a:t>Дром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6065" y="2609404"/>
            <a:ext cx="3959860" cy="1268095"/>
          </a:xfrm>
          <a:custGeom>
            <a:avLst/>
            <a:gdLst/>
            <a:ahLst/>
            <a:cxnLst/>
            <a:rect l="l" t="t" r="r" b="b"/>
            <a:pathLst>
              <a:path w="3959860" h="1268095">
                <a:moveTo>
                  <a:pt x="3719369" y="0"/>
                </a:moveTo>
                <a:lnTo>
                  <a:pt x="240097" y="0"/>
                </a:lnTo>
                <a:lnTo>
                  <a:pt x="192319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5" y="45785"/>
                </a:lnTo>
                <a:lnTo>
                  <a:pt x="11765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1027616"/>
                </a:lnTo>
                <a:lnTo>
                  <a:pt x="183" y="1075395"/>
                </a:lnTo>
                <a:lnTo>
                  <a:pt x="1470" y="1113925"/>
                </a:lnTo>
                <a:lnTo>
                  <a:pt x="11765" y="1168528"/>
                </a:lnTo>
                <a:lnTo>
                  <a:pt x="45785" y="1221928"/>
                </a:lnTo>
                <a:lnTo>
                  <a:pt x="99184" y="1255948"/>
                </a:lnTo>
                <a:lnTo>
                  <a:pt x="153788" y="1266242"/>
                </a:lnTo>
                <a:lnTo>
                  <a:pt x="192319" y="1267529"/>
                </a:lnTo>
                <a:lnTo>
                  <a:pt x="240097" y="1267713"/>
                </a:lnTo>
                <a:lnTo>
                  <a:pt x="3719369" y="1267713"/>
                </a:lnTo>
                <a:lnTo>
                  <a:pt x="3767147" y="1267529"/>
                </a:lnTo>
                <a:lnTo>
                  <a:pt x="3805678" y="1266242"/>
                </a:lnTo>
                <a:lnTo>
                  <a:pt x="3860282" y="1255948"/>
                </a:lnTo>
                <a:lnTo>
                  <a:pt x="3913682" y="1221928"/>
                </a:lnTo>
                <a:lnTo>
                  <a:pt x="3947700" y="1168528"/>
                </a:lnTo>
                <a:lnTo>
                  <a:pt x="3957996" y="1113925"/>
                </a:lnTo>
                <a:lnTo>
                  <a:pt x="3959283" y="1075395"/>
                </a:lnTo>
                <a:lnTo>
                  <a:pt x="3959466" y="1027616"/>
                </a:lnTo>
                <a:lnTo>
                  <a:pt x="3959466" y="240097"/>
                </a:lnTo>
                <a:lnTo>
                  <a:pt x="3959283" y="192319"/>
                </a:lnTo>
                <a:lnTo>
                  <a:pt x="3957996" y="153788"/>
                </a:lnTo>
                <a:lnTo>
                  <a:pt x="3947700" y="99184"/>
                </a:lnTo>
                <a:lnTo>
                  <a:pt x="3913682" y="45785"/>
                </a:lnTo>
                <a:lnTo>
                  <a:pt x="3860282" y="11766"/>
                </a:lnTo>
                <a:lnTo>
                  <a:pt x="3805678" y="1470"/>
                </a:lnTo>
                <a:lnTo>
                  <a:pt x="3767147" y="183"/>
                </a:lnTo>
                <a:lnTo>
                  <a:pt x="3719369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187808" y="4911945"/>
            <a:ext cx="4201160" cy="30410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750" spc="844" b="1">
                <a:solidFill>
                  <a:srgbClr val="DB3727"/>
                </a:solidFill>
                <a:latin typeface="Arial"/>
                <a:cs typeface="Arial"/>
              </a:rPr>
              <a:t>80</a:t>
            </a:r>
            <a:r>
              <a:rPr dirty="0" sz="9900" spc="405" b="1">
                <a:solidFill>
                  <a:srgbClr val="DB3727"/>
                </a:solidFill>
                <a:latin typeface="Arial"/>
                <a:cs typeface="Arial"/>
              </a:rPr>
              <a:t>%</a:t>
            </a:r>
            <a:endParaRPr sz="9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25748" y="7794177"/>
            <a:ext cx="5990590" cy="26015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345">
                <a:solidFill>
                  <a:srgbClr val="DB3727"/>
                </a:solidFill>
                <a:latin typeface="Arial Black"/>
                <a:cs typeface="Arial Black"/>
              </a:rPr>
              <a:t>доля</a:t>
            </a:r>
            <a:r>
              <a:rPr dirty="0" sz="4100" spc="-260">
                <a:solidFill>
                  <a:srgbClr val="DB3727"/>
                </a:solidFill>
                <a:latin typeface="Arial Black"/>
                <a:cs typeface="Arial Black"/>
              </a:rPr>
              <a:t> </a:t>
            </a:r>
            <a:r>
              <a:rPr dirty="0" sz="4100" spc="-310">
                <a:solidFill>
                  <a:srgbClr val="DB3727"/>
                </a:solidFill>
                <a:latin typeface="Arial Black"/>
                <a:cs typeface="Arial Black"/>
              </a:rPr>
              <a:t>продаж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4100" spc="-509">
                <a:solidFill>
                  <a:srgbClr val="DB3727"/>
                </a:solidFill>
                <a:latin typeface="Arial Black"/>
                <a:cs typeface="Arial Black"/>
              </a:rPr>
              <a:t>с</a:t>
            </a:r>
            <a:r>
              <a:rPr dirty="0" sz="4100" spc="-260">
                <a:solidFill>
                  <a:srgbClr val="DB3727"/>
                </a:solidFill>
                <a:latin typeface="Arial Black"/>
                <a:cs typeface="Arial Black"/>
              </a:rPr>
              <a:t> </a:t>
            </a:r>
            <a:r>
              <a:rPr dirty="0" sz="4100" spc="-459">
                <a:solidFill>
                  <a:srgbClr val="DB3727"/>
                </a:solidFill>
                <a:latin typeface="Arial Black"/>
                <a:cs typeface="Arial Black"/>
              </a:rPr>
              <a:t>классифайдов</a:t>
            </a:r>
            <a:endParaRPr sz="4100">
              <a:latin typeface="Arial Black"/>
              <a:cs typeface="Arial Black"/>
            </a:endParaRPr>
          </a:p>
          <a:p>
            <a:pPr marL="12700" marR="5080">
              <a:lnSpc>
                <a:spcPct val="103899"/>
              </a:lnSpc>
            </a:pPr>
            <a:r>
              <a:rPr dirty="0" sz="4100" spc="-250">
                <a:solidFill>
                  <a:srgbClr val="DB3727"/>
                </a:solidFill>
                <a:latin typeface="Arial Black"/>
                <a:cs typeface="Arial Black"/>
              </a:rPr>
              <a:t>у </a:t>
            </a:r>
            <a:r>
              <a:rPr dirty="0" sz="4100" spc="-395">
                <a:solidFill>
                  <a:srgbClr val="DB3727"/>
                </a:solidFill>
                <a:latin typeface="Arial Black"/>
                <a:cs typeface="Arial Black"/>
              </a:rPr>
              <a:t>некоторых </a:t>
            </a:r>
            <a:r>
              <a:rPr dirty="0" sz="4100" spc="-430">
                <a:solidFill>
                  <a:srgbClr val="DB3727"/>
                </a:solidFill>
                <a:latin typeface="Arial Black"/>
                <a:cs typeface="Arial Black"/>
              </a:rPr>
              <a:t>магазинов  </a:t>
            </a:r>
            <a:r>
              <a:rPr dirty="0" sz="4100" spc="-440">
                <a:solidFill>
                  <a:srgbClr val="DB3727"/>
                </a:solidFill>
                <a:latin typeface="Arial Black"/>
                <a:cs typeface="Arial Black"/>
              </a:rPr>
              <a:t>запчастей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315" marR="5080">
              <a:lnSpc>
                <a:spcPts val="9890"/>
              </a:lnSpc>
              <a:spcBef>
                <a:spcPts val="2080"/>
              </a:spcBef>
            </a:pPr>
            <a:r>
              <a:rPr dirty="0" spc="-1025">
                <a:solidFill>
                  <a:srgbClr val="000000"/>
                </a:solidFill>
              </a:rPr>
              <a:t>Основные </a:t>
            </a:r>
            <a:r>
              <a:rPr dirty="0" spc="-1265">
                <a:solidFill>
                  <a:srgbClr val="000000"/>
                </a:solidFill>
              </a:rPr>
              <a:t>каналы </a:t>
            </a:r>
            <a:r>
              <a:rPr dirty="0" spc="-810">
                <a:solidFill>
                  <a:srgbClr val="000000"/>
                </a:solidFill>
              </a:rPr>
              <a:t>продажи  </a:t>
            </a:r>
            <a:r>
              <a:rPr dirty="0" spc="-1250"/>
              <a:t>новых</a:t>
            </a:r>
            <a:r>
              <a:rPr dirty="0" spc="-640"/>
              <a:t> </a:t>
            </a:r>
            <a:r>
              <a:rPr dirty="0" spc="-1015">
                <a:solidFill>
                  <a:srgbClr val="000000"/>
                </a:solidFill>
              </a:rPr>
              <a:t>запчастей: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0185" y="4205307"/>
            <a:ext cx="7539355" cy="33762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34100"/>
              </a:lnSpc>
              <a:spcBef>
                <a:spcPts val="90"/>
              </a:spcBef>
            </a:pPr>
            <a:r>
              <a:rPr dirty="0" sz="4100" spc="-509">
                <a:latin typeface="Arial Black"/>
                <a:cs typeface="Arial Black"/>
              </a:rPr>
              <a:t>Классифайды </a:t>
            </a:r>
            <a:r>
              <a:rPr dirty="0" sz="4100" spc="-285">
                <a:latin typeface="Arial Black"/>
                <a:cs typeface="Arial Black"/>
              </a:rPr>
              <a:t>(Авто.ру, </a:t>
            </a:r>
            <a:r>
              <a:rPr dirty="0" sz="4100" spc="-254">
                <a:latin typeface="Arial Black"/>
                <a:cs typeface="Arial Black"/>
              </a:rPr>
              <a:t>Avito)  </a:t>
            </a:r>
            <a:r>
              <a:rPr dirty="0" sz="4100" spc="-375">
                <a:latin typeface="Arial Black"/>
                <a:cs typeface="Arial Black"/>
              </a:rPr>
              <a:t>Контекстная </a:t>
            </a:r>
            <a:r>
              <a:rPr dirty="0" sz="4100" spc="-380">
                <a:latin typeface="Arial Black"/>
                <a:cs typeface="Arial Black"/>
              </a:rPr>
              <a:t>реклама  </a:t>
            </a:r>
            <a:r>
              <a:rPr dirty="0" sz="4100" spc="-509">
                <a:latin typeface="Arial Black"/>
                <a:cs typeface="Arial Black"/>
              </a:rPr>
              <a:t>Геосервисы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4100" spc="-375">
                <a:latin typeface="Arial Black"/>
                <a:cs typeface="Arial Black"/>
              </a:rPr>
              <a:t>Собственный</a:t>
            </a:r>
            <a:r>
              <a:rPr dirty="0" sz="4100" spc="-260">
                <a:latin typeface="Arial Black"/>
                <a:cs typeface="Arial Black"/>
              </a:rPr>
              <a:t> </a:t>
            </a:r>
            <a:r>
              <a:rPr dirty="0" sz="4100" spc="-350">
                <a:latin typeface="Arial Black"/>
                <a:cs typeface="Arial Black"/>
              </a:rPr>
              <a:t>сайт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79" y="824970"/>
            <a:ext cx="1396428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60">
                <a:solidFill>
                  <a:srgbClr val="000000"/>
                </a:solidFill>
              </a:rPr>
              <a:t>Размещение</a:t>
            </a:r>
            <a:r>
              <a:rPr dirty="0" spc="-700">
                <a:solidFill>
                  <a:srgbClr val="000000"/>
                </a:solidFill>
              </a:rPr>
              <a:t> </a:t>
            </a:r>
            <a:r>
              <a:rPr dirty="0" spc="-525">
                <a:solidFill>
                  <a:srgbClr val="000000"/>
                </a:solidFill>
              </a:rPr>
              <a:t>Part-Auto</a:t>
            </a:r>
          </a:p>
        </p:txBody>
      </p:sp>
      <p:sp>
        <p:nvSpPr>
          <p:cNvPr id="3" name="object 3"/>
          <p:cNvSpPr/>
          <p:nvPr/>
        </p:nvSpPr>
        <p:spPr>
          <a:xfrm>
            <a:off x="1131510" y="5855585"/>
            <a:ext cx="653775" cy="871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71563" y="5648011"/>
            <a:ext cx="5511165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342390" algn="l"/>
              </a:tabLst>
            </a:pPr>
            <a:r>
              <a:rPr dirty="0" baseline="-2627" sz="11100" spc="5497">
                <a:latin typeface="Calibri"/>
                <a:cs typeface="Calibri"/>
              </a:rPr>
              <a:t>💰	</a:t>
            </a:r>
            <a:r>
              <a:rPr dirty="0" sz="4100" spc="-835">
                <a:latin typeface="Arial Black"/>
                <a:cs typeface="Arial Black"/>
              </a:rPr>
              <a:t>17 </a:t>
            </a:r>
            <a:r>
              <a:rPr dirty="0" sz="4100" spc="-240">
                <a:latin typeface="Arial Black"/>
                <a:cs typeface="Arial Black"/>
              </a:rPr>
              <a:t>000 </a:t>
            </a:r>
            <a:r>
              <a:rPr dirty="0" sz="4100" spc="-420">
                <a:latin typeface="Arial Black"/>
                <a:cs typeface="Arial Black"/>
              </a:rPr>
              <a:t>₽ </a:t>
            </a:r>
            <a:r>
              <a:rPr dirty="0" sz="4100" spc="-409">
                <a:latin typeface="Arial Black"/>
                <a:cs typeface="Arial Black"/>
              </a:rPr>
              <a:t>в</a:t>
            </a:r>
            <a:r>
              <a:rPr dirty="0" sz="4100" spc="-120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месяц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01365" y="4328528"/>
            <a:ext cx="521589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590">
                <a:latin typeface="Arial Black"/>
                <a:cs typeface="Arial Black"/>
              </a:rPr>
              <a:t>752 </a:t>
            </a:r>
            <a:r>
              <a:rPr dirty="0" sz="4100" spc="-385">
                <a:latin typeface="Arial Black"/>
                <a:cs typeface="Arial Black"/>
              </a:rPr>
              <a:t>тыс.</a:t>
            </a:r>
            <a:r>
              <a:rPr dirty="0" sz="4100" spc="-135">
                <a:latin typeface="Arial Black"/>
                <a:cs typeface="Arial Black"/>
              </a:rPr>
              <a:t> </a:t>
            </a:r>
            <a:r>
              <a:rPr dirty="0" sz="4100" spc="-41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4263" y="4188354"/>
            <a:ext cx="837670" cy="837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71563" y="4070945"/>
            <a:ext cx="86360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409">
                <a:latin typeface="Calibri"/>
                <a:cs typeface="Calibri"/>
              </a:rPr>
              <a:t>🖥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38266" y="1282384"/>
            <a:ext cx="4303505" cy="1075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562873" y="4328528"/>
            <a:ext cx="391795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465">
                <a:latin typeface="Arial Black"/>
                <a:cs typeface="Arial Black"/>
              </a:rPr>
              <a:t>5 </a:t>
            </a:r>
            <a:r>
              <a:rPr dirty="0" sz="4100" spc="-670">
                <a:latin typeface="Arial Black"/>
                <a:cs typeface="Arial Black"/>
              </a:rPr>
              <a:t>921</a:t>
            </a:r>
            <a:r>
              <a:rPr dirty="0" sz="4100" spc="-110">
                <a:latin typeface="Arial Black"/>
                <a:cs typeface="Arial Black"/>
              </a:rPr>
              <a:t> </a:t>
            </a:r>
            <a:r>
              <a:rPr dirty="0" sz="4100" spc="-254">
                <a:latin typeface="Arial Black"/>
                <a:cs typeface="Arial Black"/>
              </a:rPr>
              <a:t>просмотр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45769" y="4139352"/>
            <a:ext cx="837670" cy="837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562873" y="6129521"/>
            <a:ext cx="6865620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455">
                <a:solidFill>
                  <a:srgbClr val="00882B"/>
                </a:solidFill>
                <a:latin typeface="Arial Black"/>
                <a:cs typeface="Arial Black"/>
              </a:rPr>
              <a:t>496 </a:t>
            </a:r>
            <a:r>
              <a:rPr dirty="0" sz="4100" spc="-290">
                <a:latin typeface="Arial Black"/>
                <a:cs typeface="Arial Black"/>
              </a:rPr>
              <a:t>звонков/ </a:t>
            </a:r>
            <a:r>
              <a:rPr dirty="0" sz="4100" spc="-480">
                <a:solidFill>
                  <a:srgbClr val="00882B"/>
                </a:solidFill>
                <a:latin typeface="Arial Black"/>
                <a:cs typeface="Arial Black"/>
              </a:rPr>
              <a:t>35₽ </a:t>
            </a:r>
            <a:r>
              <a:rPr dirty="0" sz="4100" spc="-645">
                <a:latin typeface="Arial Black"/>
                <a:cs typeface="Arial Black"/>
              </a:rPr>
              <a:t>за</a:t>
            </a:r>
            <a:r>
              <a:rPr dirty="0" sz="4100" spc="-555">
                <a:latin typeface="Arial Black"/>
                <a:cs typeface="Arial Black"/>
              </a:rPr>
              <a:t> </a:t>
            </a:r>
            <a:r>
              <a:rPr dirty="0" sz="4100" spc="-430">
                <a:latin typeface="Arial Black"/>
                <a:cs typeface="Arial Black"/>
              </a:rPr>
              <a:t>звонок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45769" y="5940344"/>
            <a:ext cx="837670" cy="837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233069" y="4021943"/>
            <a:ext cx="863600" cy="2832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409">
                <a:solidFill>
                  <a:srgbClr val="2458A1"/>
                </a:solidFill>
                <a:latin typeface="Calibri"/>
                <a:cs typeface="Calibri"/>
              </a:rPr>
              <a:t>👁</a:t>
            </a:r>
            <a:endParaRPr sz="6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60"/>
              </a:spcBef>
            </a:pPr>
            <a:r>
              <a:rPr dirty="0" sz="6600" spc="6409">
                <a:solidFill>
                  <a:srgbClr val="2458A1"/>
                </a:solidFill>
                <a:latin typeface="Calibri"/>
                <a:cs typeface="Calibri"/>
              </a:rPr>
              <a:t>🤙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869950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075"/>
              <a:t>Как </a:t>
            </a:r>
            <a:r>
              <a:rPr dirty="0" spc="-994"/>
              <a:t>выбирают  </a:t>
            </a:r>
            <a:r>
              <a:rPr dirty="0" spc="-1100"/>
              <a:t>на</a:t>
            </a:r>
            <a:r>
              <a:rPr dirty="0" spc="-645"/>
              <a:t> </a:t>
            </a:r>
            <a:r>
              <a:rPr dirty="0" spc="-680"/>
              <a:t>Авто.ру</a:t>
            </a:r>
          </a:p>
        </p:txBody>
      </p:sp>
      <p:sp>
        <p:nvSpPr>
          <p:cNvPr id="4" name="object 4"/>
          <p:cNvSpPr/>
          <p:nvPr/>
        </p:nvSpPr>
        <p:spPr>
          <a:xfrm>
            <a:off x="10406526" y="2910906"/>
            <a:ext cx="8504976" cy="7162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1141222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075"/>
              <a:t>Как </a:t>
            </a:r>
            <a:r>
              <a:rPr dirty="0" spc="-700"/>
              <a:t>ищут </a:t>
            </a:r>
            <a:r>
              <a:rPr dirty="0" spc="-1100"/>
              <a:t>запчасти  на</a:t>
            </a:r>
            <a:r>
              <a:rPr dirty="0" spc="-640"/>
              <a:t> </a:t>
            </a:r>
            <a:r>
              <a:rPr dirty="0" spc="-680"/>
              <a:t>Авто.ру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5673" y="4399817"/>
            <a:ext cx="586994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475">
                <a:solidFill>
                  <a:srgbClr val="FFFFFF"/>
                </a:solidFill>
                <a:latin typeface="Arial Black"/>
                <a:cs typeface="Arial Black"/>
              </a:rPr>
              <a:t>от </a:t>
            </a:r>
            <a:r>
              <a:rPr dirty="0" sz="9900" spc="-1155">
                <a:solidFill>
                  <a:srgbClr val="FFFFFF"/>
                </a:solidFill>
                <a:latin typeface="Arial Black"/>
                <a:cs typeface="Arial Black"/>
              </a:rPr>
              <a:t>5 </a:t>
            </a:r>
            <a:r>
              <a:rPr dirty="0" sz="9900" spc="-480">
                <a:solidFill>
                  <a:srgbClr val="FFFFFF"/>
                </a:solidFill>
                <a:latin typeface="Arial Black"/>
                <a:cs typeface="Arial Black"/>
              </a:rPr>
              <a:t>до</a:t>
            </a:r>
            <a:r>
              <a:rPr dirty="0" sz="9900" spc="-7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1575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11245" y="4590301"/>
            <a:ext cx="8929370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 </a:t>
            </a:r>
            <a:r>
              <a:rPr dirty="0" sz="4100" spc="-254">
                <a:solidFill>
                  <a:srgbClr val="FFFFFF"/>
                </a:solidFill>
                <a:latin typeface="Arial Black"/>
                <a:cs typeface="Arial Black"/>
              </a:rPr>
              <a:t>смотрит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пользователь  в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одной</a:t>
            </a:r>
            <a:r>
              <a:rPr dirty="0" sz="41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категории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65673" y="3710660"/>
            <a:ext cx="5869940" cy="4419600"/>
          </a:xfrm>
          <a:prstGeom prst="rect">
            <a:avLst/>
          </a:prstGeom>
        </p:spPr>
        <p:txBody>
          <a:bodyPr wrap="square" lIns="0" tIns="7010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20"/>
              </a:spcBef>
            </a:pPr>
            <a:r>
              <a:rPr dirty="0" sz="9900" spc="-475">
                <a:solidFill>
                  <a:srgbClr val="FFFFFF"/>
                </a:solidFill>
                <a:latin typeface="Arial Black"/>
                <a:cs typeface="Arial Black"/>
              </a:rPr>
              <a:t>от </a:t>
            </a:r>
            <a:r>
              <a:rPr dirty="0" sz="9900" spc="-1155">
                <a:solidFill>
                  <a:srgbClr val="FFFFFF"/>
                </a:solidFill>
                <a:latin typeface="Arial Black"/>
                <a:cs typeface="Arial Black"/>
              </a:rPr>
              <a:t>5 </a:t>
            </a:r>
            <a:r>
              <a:rPr dirty="0" sz="9900" spc="-480">
                <a:solidFill>
                  <a:srgbClr val="FFFFFF"/>
                </a:solidFill>
                <a:latin typeface="Arial Black"/>
                <a:cs typeface="Arial Black"/>
              </a:rPr>
              <a:t>до</a:t>
            </a:r>
            <a:r>
              <a:rPr dirty="0" sz="9900" spc="-7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1575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endParaRPr sz="9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420"/>
              </a:spcBef>
            </a:pPr>
            <a:r>
              <a:rPr dirty="0" sz="9900" spc="-135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dirty="0" sz="9900" spc="-6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1145">
                <a:solidFill>
                  <a:srgbClr val="FFFFFF"/>
                </a:solidFill>
                <a:latin typeface="Arial Black"/>
                <a:cs typeface="Arial Black"/>
              </a:rPr>
              <a:t>звонка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1245" y="4590301"/>
            <a:ext cx="8929370" cy="35001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 </a:t>
            </a:r>
            <a:r>
              <a:rPr dirty="0" sz="4100" spc="-254">
                <a:solidFill>
                  <a:srgbClr val="FFFFFF"/>
                </a:solidFill>
                <a:latin typeface="Arial Black"/>
                <a:cs typeface="Arial Black"/>
              </a:rPr>
              <a:t>смотрит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пользователь  в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одной</a:t>
            </a:r>
            <a:r>
              <a:rPr dirty="0" sz="41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категории</a:t>
            </a:r>
            <a:endParaRPr sz="41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850">
              <a:latin typeface="Arial Black"/>
              <a:cs typeface="Arial Black"/>
            </a:endParaRPr>
          </a:p>
          <a:p>
            <a:pPr marL="12700" marR="3648075">
              <a:lnSpc>
                <a:spcPct val="103899"/>
              </a:lnSpc>
            </a:pPr>
            <a:r>
              <a:rPr dirty="0" sz="4100" spc="-355">
                <a:solidFill>
                  <a:srgbClr val="FFFFFF"/>
                </a:solidFill>
                <a:latin typeface="Arial Black"/>
                <a:cs typeface="Arial Black"/>
              </a:rPr>
              <a:t>совершает </a:t>
            </a:r>
            <a:r>
              <a:rPr dirty="0" sz="4100" spc="-390">
                <a:solidFill>
                  <a:srgbClr val="FFFFFF"/>
                </a:solidFill>
                <a:latin typeface="Arial Black"/>
                <a:cs typeface="Arial Black"/>
              </a:rPr>
              <a:t>к </a:t>
            </a:r>
            <a:r>
              <a:rPr dirty="0" sz="4100" spc="-505">
                <a:solidFill>
                  <a:srgbClr val="FFFFFF"/>
                </a:solidFill>
                <a:latin typeface="Arial Black"/>
                <a:cs typeface="Arial Black"/>
              </a:rPr>
              <a:t>разным  </a:t>
            </a:r>
            <a:r>
              <a:rPr dirty="0" sz="4100" spc="-300">
                <a:solidFill>
                  <a:srgbClr val="FFFFFF"/>
                </a:solidFill>
                <a:latin typeface="Arial Black"/>
                <a:cs typeface="Arial Black"/>
              </a:rPr>
              <a:t>продавцам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1141222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075"/>
              <a:t>Как </a:t>
            </a:r>
            <a:r>
              <a:rPr dirty="0" spc="-700"/>
              <a:t>ищут </a:t>
            </a:r>
            <a:r>
              <a:rPr dirty="0" spc="-1100"/>
              <a:t>запчасти  на</a:t>
            </a:r>
            <a:r>
              <a:rPr dirty="0" spc="-640"/>
              <a:t> </a:t>
            </a:r>
            <a:r>
              <a:rPr dirty="0" spc="-680"/>
              <a:t>Авто.ру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7010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20"/>
              </a:spcBef>
            </a:pPr>
            <a:r>
              <a:rPr dirty="0" spc="-475"/>
              <a:t>от </a:t>
            </a:r>
            <a:r>
              <a:rPr dirty="0" spc="-1155"/>
              <a:t>5 </a:t>
            </a:r>
            <a:r>
              <a:rPr dirty="0" spc="-480"/>
              <a:t>до</a:t>
            </a:r>
            <a:r>
              <a:rPr dirty="0" spc="-760"/>
              <a:t> </a:t>
            </a:r>
            <a:r>
              <a:rPr dirty="0" spc="-1575"/>
              <a:t>10</a:t>
            </a:r>
          </a:p>
          <a:p>
            <a:pPr marL="1018540" indent="-1006475">
              <a:lnSpc>
                <a:spcPct val="100000"/>
              </a:lnSpc>
              <a:spcBef>
                <a:spcPts val="5420"/>
              </a:spcBef>
              <a:buAutoNum type="arabicPlain" startAt="3"/>
              <a:tabLst>
                <a:tab pos="1019175" algn="l"/>
              </a:tabLst>
            </a:pPr>
            <a:r>
              <a:rPr dirty="0" spc="-1145"/>
              <a:t>звонка</a:t>
            </a:r>
          </a:p>
          <a:p>
            <a:pPr marL="1009015" indent="-996950">
              <a:lnSpc>
                <a:spcPct val="100000"/>
              </a:lnSpc>
              <a:spcBef>
                <a:spcPts val="4365"/>
              </a:spcBef>
              <a:buAutoNum type="arabicPlain" startAt="3"/>
              <a:tabLst>
                <a:tab pos="1009650" algn="l"/>
              </a:tabLst>
            </a:pPr>
            <a:r>
              <a:rPr dirty="0" spc="-840"/>
              <a:t>дня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11245" y="4590301"/>
            <a:ext cx="8929370" cy="62128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 </a:t>
            </a:r>
            <a:r>
              <a:rPr dirty="0" sz="4100" spc="-254">
                <a:solidFill>
                  <a:srgbClr val="FFFFFF"/>
                </a:solidFill>
                <a:latin typeface="Arial Black"/>
                <a:cs typeface="Arial Black"/>
              </a:rPr>
              <a:t>смотрит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пользователь  в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одной</a:t>
            </a:r>
            <a:r>
              <a:rPr dirty="0" sz="4100" spc="-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категории</a:t>
            </a:r>
            <a:endParaRPr sz="41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850">
              <a:latin typeface="Arial Black"/>
              <a:cs typeface="Arial Black"/>
            </a:endParaRPr>
          </a:p>
          <a:p>
            <a:pPr marL="12700" marR="3648075">
              <a:lnSpc>
                <a:spcPct val="103899"/>
              </a:lnSpc>
            </a:pPr>
            <a:r>
              <a:rPr dirty="0" sz="4100" spc="-355">
                <a:solidFill>
                  <a:srgbClr val="FFFFFF"/>
                </a:solidFill>
                <a:latin typeface="Arial Black"/>
                <a:cs typeface="Arial Black"/>
              </a:rPr>
              <a:t>совершает </a:t>
            </a:r>
            <a:r>
              <a:rPr dirty="0" sz="4100" spc="-390">
                <a:solidFill>
                  <a:srgbClr val="FFFFFF"/>
                </a:solidFill>
                <a:latin typeface="Arial Black"/>
                <a:cs typeface="Arial Black"/>
              </a:rPr>
              <a:t>к </a:t>
            </a:r>
            <a:r>
              <a:rPr dirty="0" sz="4100" spc="-505">
                <a:solidFill>
                  <a:srgbClr val="FFFFFF"/>
                </a:solidFill>
                <a:latin typeface="Arial Black"/>
                <a:cs typeface="Arial Black"/>
              </a:rPr>
              <a:t>разным  </a:t>
            </a:r>
            <a:r>
              <a:rPr dirty="0" sz="4100" spc="-300">
                <a:solidFill>
                  <a:srgbClr val="FFFFFF"/>
                </a:solidFill>
                <a:latin typeface="Arial Black"/>
                <a:cs typeface="Arial Black"/>
              </a:rPr>
              <a:t>продавцам</a:t>
            </a:r>
            <a:endParaRPr sz="41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50">
              <a:latin typeface="Arial Black"/>
              <a:cs typeface="Arial Black"/>
            </a:endParaRPr>
          </a:p>
          <a:p>
            <a:pPr marL="12700" marR="647065">
              <a:lnSpc>
                <a:spcPct val="103899"/>
              </a:lnSpc>
            </a:pPr>
            <a:r>
              <a:rPr dirty="0" sz="4100" spc="-280">
                <a:solidFill>
                  <a:srgbClr val="FFFFFF"/>
                </a:solidFill>
                <a:latin typeface="Arial Black"/>
                <a:cs typeface="Arial Black"/>
              </a:rPr>
              <a:t>проходит </a:t>
            </a:r>
            <a:r>
              <a:rPr dirty="0" sz="4100" spc="-185">
                <a:solidFill>
                  <a:srgbClr val="FFFFFF"/>
                </a:solidFill>
                <a:latin typeface="Arial Black"/>
                <a:cs typeface="Arial Black"/>
              </a:rPr>
              <a:t>от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первого</a:t>
            </a:r>
            <a:r>
              <a:rPr dirty="0" sz="4100" spc="-7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275">
                <a:solidFill>
                  <a:srgbClr val="FFFFFF"/>
                </a:solidFill>
                <a:latin typeface="Arial Black"/>
                <a:cs typeface="Arial Black"/>
              </a:rPr>
              <a:t>просмотра 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 </a:t>
            </a:r>
            <a:r>
              <a:rPr dirty="0" sz="4100" spc="-440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4100" spc="-10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270">
                <a:solidFill>
                  <a:srgbClr val="FFFFFF"/>
                </a:solidFill>
                <a:latin typeface="Arial Black"/>
                <a:cs typeface="Arial Black"/>
              </a:rPr>
              <a:t>Авто.ру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4100" spc="-185">
                <a:solidFill>
                  <a:srgbClr val="FFFFFF"/>
                </a:solidFill>
                <a:latin typeface="Arial Black"/>
                <a:cs typeface="Arial Black"/>
              </a:rPr>
              <a:t>до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первого</a:t>
            </a:r>
            <a:r>
              <a:rPr dirty="0" sz="4100" spc="-3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звонка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1141222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075"/>
              <a:t>Как </a:t>
            </a:r>
            <a:r>
              <a:rPr dirty="0" spc="-700"/>
              <a:t>ищут </a:t>
            </a:r>
            <a:r>
              <a:rPr dirty="0" spc="-1100"/>
              <a:t>запчасти  на</a:t>
            </a:r>
            <a:r>
              <a:rPr dirty="0" spc="-640"/>
              <a:t> </a:t>
            </a:r>
            <a:r>
              <a:rPr dirty="0" spc="-680"/>
              <a:t>Авто.ру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797308" y="0"/>
            <a:ext cx="4306791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9679" y="940150"/>
            <a:ext cx="10619105" cy="2999740"/>
          </a:xfrm>
          <a:prstGeom prst="rect"/>
        </p:spPr>
        <p:txBody>
          <a:bodyPr wrap="square" lIns="0" tIns="96520" rIns="0" bIns="0" rtlCol="0" vert="horz">
            <a:spAutoFit/>
          </a:bodyPr>
          <a:lstStyle/>
          <a:p>
            <a:pPr marL="12700" marR="5080">
              <a:lnSpc>
                <a:spcPts val="11540"/>
              </a:lnSpc>
              <a:spcBef>
                <a:spcPts val="760"/>
              </a:spcBef>
            </a:pPr>
            <a:r>
              <a:rPr dirty="0" spc="-969">
                <a:solidFill>
                  <a:srgbClr val="000000"/>
                </a:solidFill>
              </a:rPr>
              <a:t>Топ-10 </a:t>
            </a:r>
            <a:r>
              <a:rPr dirty="0" spc="-795">
                <a:solidFill>
                  <a:srgbClr val="000000"/>
                </a:solidFill>
              </a:rPr>
              <a:t>категорий  </a:t>
            </a:r>
            <a:r>
              <a:rPr dirty="0" spc="-1250">
                <a:solidFill>
                  <a:srgbClr val="000000"/>
                </a:solidFill>
              </a:rPr>
              <a:t>новых</a:t>
            </a:r>
            <a:r>
              <a:rPr dirty="0" spc="-680">
                <a:solidFill>
                  <a:srgbClr val="000000"/>
                </a:solidFill>
              </a:rPr>
              <a:t> </a:t>
            </a:r>
            <a:r>
              <a:rPr dirty="0" spc="-1090">
                <a:solidFill>
                  <a:srgbClr val="000000"/>
                </a:solidFill>
              </a:rPr>
              <a:t>запчастей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5227" y="10528549"/>
            <a:ext cx="435165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050" spc="-215">
                <a:solidFill>
                  <a:srgbClr val="A6AAA9"/>
                </a:solidFill>
                <a:latin typeface="Arial Black"/>
                <a:cs typeface="Arial Black"/>
              </a:rPr>
              <a:t>данным </a:t>
            </a: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Авто.ру, декабрь</a:t>
            </a:r>
            <a:r>
              <a:rPr dirty="0" sz="2050" spc="-7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050" spc="-204">
                <a:solidFill>
                  <a:srgbClr val="A6AAA9"/>
                </a:solidFill>
                <a:latin typeface="Arial Black"/>
                <a:cs typeface="Arial Black"/>
              </a:rPr>
              <a:t>2020</a:t>
            </a:r>
            <a:endParaRPr sz="20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7009" y="5344205"/>
            <a:ext cx="5654040" cy="379539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550">
                <a:latin typeface="Arial Black"/>
                <a:cs typeface="Arial Black"/>
              </a:rPr>
              <a:t>Шины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84">
                <a:latin typeface="Arial Black"/>
                <a:cs typeface="Arial Black"/>
              </a:rPr>
              <a:t>Колёсные</a:t>
            </a:r>
            <a:r>
              <a:rPr dirty="0" sz="4100" spc="-270">
                <a:latin typeface="Arial Black"/>
                <a:cs typeface="Arial Black"/>
              </a:rPr>
              <a:t> </a:t>
            </a:r>
            <a:r>
              <a:rPr dirty="0" sz="4100" spc="-350">
                <a:latin typeface="Arial Black"/>
                <a:cs typeface="Arial Black"/>
              </a:rPr>
              <a:t>диски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09">
                <a:latin typeface="Arial Black"/>
                <a:cs typeface="Arial Black"/>
              </a:rPr>
              <a:t>Бампер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90">
                <a:latin typeface="Arial Black"/>
                <a:cs typeface="Arial Black"/>
              </a:rPr>
              <a:t>Фары </a:t>
            </a:r>
            <a:r>
              <a:rPr dirty="0" sz="4100" spc="-409">
                <a:latin typeface="Arial Black"/>
                <a:cs typeface="Arial Black"/>
              </a:rPr>
              <a:t>в</a:t>
            </a:r>
            <a:r>
              <a:rPr dirty="0" sz="4100" spc="-35">
                <a:latin typeface="Arial Black"/>
                <a:cs typeface="Arial Black"/>
              </a:rPr>
              <a:t> </a:t>
            </a:r>
            <a:r>
              <a:rPr dirty="0" sz="4100" spc="-295">
                <a:latin typeface="Arial Black"/>
                <a:cs typeface="Arial Black"/>
              </a:rPr>
              <a:t>сборе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360">
                <a:latin typeface="Arial Black"/>
                <a:cs typeface="Arial Black"/>
              </a:rPr>
              <a:t>Коврики</a:t>
            </a:r>
            <a:r>
              <a:rPr dirty="0" sz="4100" spc="-320">
                <a:latin typeface="Arial Black"/>
                <a:cs typeface="Arial Black"/>
              </a:rPr>
              <a:t> </a:t>
            </a:r>
            <a:r>
              <a:rPr dirty="0" sz="4100" spc="-470">
                <a:latin typeface="Arial Black"/>
                <a:cs typeface="Arial Black"/>
              </a:rPr>
              <a:t>салонные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48691" y="5469855"/>
            <a:ext cx="426402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850265" algn="l"/>
              </a:tabLst>
            </a:pPr>
            <a:r>
              <a:rPr dirty="0" sz="4100" spc="20" b="1">
                <a:solidFill>
                  <a:srgbClr val="DB3727"/>
                </a:solidFill>
                <a:latin typeface="Arial"/>
                <a:cs typeface="Arial"/>
              </a:rPr>
              <a:t>6</a:t>
            </a:r>
            <a:r>
              <a:rPr dirty="0" sz="4100" spc="155" b="1">
                <a:solidFill>
                  <a:srgbClr val="DB3727"/>
                </a:solidFill>
                <a:latin typeface="Arial"/>
                <a:cs typeface="Arial"/>
              </a:rPr>
              <a:t>.</a:t>
            </a:r>
            <a:r>
              <a:rPr dirty="0" sz="4100" b="1">
                <a:solidFill>
                  <a:srgbClr val="DB3727"/>
                </a:solidFill>
                <a:latin typeface="Arial"/>
                <a:cs typeface="Arial"/>
              </a:rPr>
              <a:t>	</a:t>
            </a:r>
            <a:r>
              <a:rPr dirty="0" sz="4100" spc="-295">
                <a:latin typeface="Arial Black"/>
                <a:cs typeface="Arial Black"/>
              </a:rPr>
              <a:t>Амо</a:t>
            </a:r>
            <a:r>
              <a:rPr dirty="0" sz="4100" spc="-310">
                <a:latin typeface="Arial Black"/>
                <a:cs typeface="Arial Black"/>
              </a:rPr>
              <a:t>р</a:t>
            </a:r>
            <a:r>
              <a:rPr dirty="0" sz="4100" spc="-370">
                <a:latin typeface="Arial Black"/>
                <a:cs typeface="Arial Black"/>
              </a:rPr>
              <a:t>тиза</a:t>
            </a:r>
            <a:r>
              <a:rPr dirty="0" sz="4100" spc="-345">
                <a:latin typeface="Arial Black"/>
                <a:cs typeface="Arial Black"/>
              </a:rPr>
              <a:t>т</a:t>
            </a:r>
            <a:r>
              <a:rPr dirty="0" sz="4100" spc="-204">
                <a:latin typeface="Arial Black"/>
                <a:cs typeface="Arial Black"/>
              </a:rPr>
              <a:t>ор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48691" y="6098108"/>
            <a:ext cx="5976620" cy="304101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 startAt="7"/>
              <a:tabLst>
                <a:tab pos="850265" algn="l"/>
                <a:tab pos="850900" algn="l"/>
              </a:tabLst>
            </a:pPr>
            <a:r>
              <a:rPr dirty="0" sz="4100" spc="-640">
                <a:latin typeface="Arial Black"/>
                <a:cs typeface="Arial Black"/>
              </a:rPr>
              <a:t>Чехлы </a:t>
            </a:r>
            <a:r>
              <a:rPr dirty="0" sz="4100" spc="-440">
                <a:latin typeface="Arial Black"/>
                <a:cs typeface="Arial Black"/>
              </a:rPr>
              <a:t>на</a:t>
            </a:r>
            <a:r>
              <a:rPr dirty="0" sz="4100" spc="-630">
                <a:latin typeface="Arial Black"/>
                <a:cs typeface="Arial Black"/>
              </a:rPr>
              <a:t> </a:t>
            </a:r>
            <a:r>
              <a:rPr dirty="0" sz="4100" spc="-385">
                <a:latin typeface="Arial Black"/>
                <a:cs typeface="Arial Black"/>
              </a:rPr>
              <a:t>сиденья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7"/>
              <a:tabLst>
                <a:tab pos="850265" algn="l"/>
                <a:tab pos="850900" algn="l"/>
              </a:tabLst>
            </a:pPr>
            <a:r>
              <a:rPr dirty="0" sz="4100" spc="-500">
                <a:latin typeface="Arial Black"/>
                <a:cs typeface="Arial Black"/>
              </a:rPr>
              <a:t>Тормозные</a:t>
            </a:r>
            <a:r>
              <a:rPr dirty="0" sz="4100" spc="-280">
                <a:latin typeface="Arial Black"/>
                <a:cs typeface="Arial Black"/>
              </a:rPr>
              <a:t> </a:t>
            </a:r>
            <a:r>
              <a:rPr dirty="0" sz="4100" spc="-360">
                <a:latin typeface="Arial Black"/>
                <a:cs typeface="Arial Black"/>
              </a:rPr>
              <a:t>колодки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 startAt="7"/>
              <a:tabLst>
                <a:tab pos="850265" algn="l"/>
                <a:tab pos="850900" algn="l"/>
              </a:tabLst>
            </a:pPr>
            <a:r>
              <a:rPr dirty="0" sz="4100" spc="-320">
                <a:latin typeface="Arial Black"/>
                <a:cs typeface="Arial Black"/>
              </a:rPr>
              <a:t>Стекло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320">
                <a:latin typeface="Arial Black"/>
                <a:cs typeface="Arial Black"/>
              </a:rPr>
              <a:t>лобовое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7"/>
              <a:tabLst>
                <a:tab pos="850900" algn="l"/>
              </a:tabLst>
            </a:pPr>
            <a:r>
              <a:rPr dirty="0" sz="4100" spc="-434">
                <a:latin typeface="Arial Black"/>
                <a:cs typeface="Arial Black"/>
              </a:rPr>
              <a:t>Тормозной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345">
                <a:latin typeface="Arial Black"/>
                <a:cs typeface="Arial Black"/>
              </a:rPr>
              <a:t>диск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7009" y="5344205"/>
            <a:ext cx="7291705" cy="379539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30">
                <a:latin typeface="Arial Black"/>
                <a:cs typeface="Arial Black"/>
              </a:rPr>
              <a:t>Тайрлоки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05">
                <a:latin typeface="Arial Black"/>
                <a:cs typeface="Arial Black"/>
              </a:rPr>
              <a:t>Перевозка</a:t>
            </a:r>
            <a:r>
              <a:rPr dirty="0" sz="4100" spc="-260">
                <a:latin typeface="Arial Black"/>
                <a:cs typeface="Arial Black"/>
              </a:rPr>
              <a:t> </a:t>
            </a:r>
            <a:r>
              <a:rPr dirty="0" sz="4100" spc="-409">
                <a:latin typeface="Arial Black"/>
                <a:cs typeface="Arial Black"/>
              </a:rPr>
              <a:t>багажа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325">
                <a:latin typeface="Arial Black"/>
                <a:cs typeface="Arial Black"/>
              </a:rPr>
              <a:t>Подлокотник</a:t>
            </a:r>
            <a:r>
              <a:rPr dirty="0" sz="4100" spc="-310">
                <a:latin typeface="Arial Black"/>
                <a:cs typeface="Arial Black"/>
              </a:rPr>
              <a:t> </a:t>
            </a:r>
            <a:r>
              <a:rPr dirty="0" sz="4100" spc="-320">
                <a:latin typeface="Arial Black"/>
                <a:cs typeface="Arial Black"/>
              </a:rPr>
              <a:t>универ.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55">
                <a:latin typeface="Arial Black"/>
                <a:cs typeface="Arial Black"/>
              </a:rPr>
              <a:t>Якорь</a:t>
            </a:r>
            <a:r>
              <a:rPr dirty="0" sz="4100" spc="-330">
                <a:latin typeface="Arial Black"/>
                <a:cs typeface="Arial Black"/>
              </a:rPr>
              <a:t> </a:t>
            </a:r>
            <a:r>
              <a:rPr dirty="0" sz="4100" spc="-420">
                <a:latin typeface="Arial Black"/>
                <a:cs typeface="Arial Black"/>
              </a:rPr>
              <a:t>самовытаскивания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500">
                <a:latin typeface="Arial Black"/>
                <a:cs typeface="Arial Black"/>
              </a:rPr>
              <a:t>Тюнинг</a:t>
            </a:r>
            <a:r>
              <a:rPr dirty="0" sz="4100" spc="-470">
                <a:latin typeface="Arial Black"/>
                <a:cs typeface="Arial Black"/>
              </a:rPr>
              <a:t> </a:t>
            </a:r>
            <a:r>
              <a:rPr dirty="0" sz="4100" spc="-434">
                <a:latin typeface="Arial Black"/>
                <a:cs typeface="Arial Black"/>
              </a:rPr>
              <a:t>салона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1021" y="5344205"/>
            <a:ext cx="7983220" cy="379539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25">
                <a:latin typeface="Arial Black"/>
                <a:cs typeface="Arial Black"/>
              </a:rPr>
              <a:t>Ортопедическая</a:t>
            </a:r>
            <a:r>
              <a:rPr dirty="0" sz="4100" spc="-275">
                <a:latin typeface="Arial Black"/>
                <a:cs typeface="Arial Black"/>
              </a:rPr>
              <a:t> </a:t>
            </a:r>
            <a:r>
              <a:rPr dirty="0" sz="4100" spc="-400">
                <a:latin typeface="Arial Black"/>
                <a:cs typeface="Arial Black"/>
              </a:rPr>
              <a:t>накладка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20">
                <a:latin typeface="Arial Black"/>
                <a:cs typeface="Arial Black"/>
              </a:rPr>
              <a:t>Чип-тюнинг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420">
                <a:latin typeface="Arial Black"/>
                <a:cs typeface="Arial Black"/>
              </a:rPr>
              <a:t>Крючки </a:t>
            </a:r>
            <a:r>
              <a:rPr dirty="0" sz="4100" spc="-459">
                <a:latin typeface="Arial Black"/>
                <a:cs typeface="Arial Black"/>
              </a:rPr>
              <a:t>чехлов </a:t>
            </a:r>
            <a:r>
              <a:rPr dirty="0" sz="4100" spc="-440">
                <a:latin typeface="Arial Black"/>
                <a:cs typeface="Arial Black"/>
              </a:rPr>
              <a:t>на</a:t>
            </a:r>
            <a:r>
              <a:rPr dirty="0" sz="4100" spc="75">
                <a:latin typeface="Arial Black"/>
                <a:cs typeface="Arial Black"/>
              </a:rPr>
              <a:t> </a:t>
            </a:r>
            <a:r>
              <a:rPr dirty="0" sz="4100" spc="-385">
                <a:latin typeface="Arial Black"/>
                <a:cs typeface="Arial Black"/>
              </a:rPr>
              <a:t>сиденья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55">
                <a:latin typeface="Arial Black"/>
                <a:cs typeface="Arial Black"/>
              </a:rPr>
              <a:t>Накидка </a:t>
            </a:r>
            <a:r>
              <a:rPr dirty="0" sz="4100" spc="-440">
                <a:latin typeface="Arial Black"/>
                <a:cs typeface="Arial Black"/>
              </a:rPr>
              <a:t>на </a:t>
            </a:r>
            <a:r>
              <a:rPr dirty="0" sz="4100" spc="-320">
                <a:latin typeface="Arial Black"/>
                <a:cs typeface="Arial Black"/>
              </a:rPr>
              <a:t>лобовое</a:t>
            </a:r>
            <a:r>
              <a:rPr dirty="0" sz="4100" spc="-15">
                <a:latin typeface="Arial Black"/>
                <a:cs typeface="Arial Black"/>
              </a:rPr>
              <a:t> </a:t>
            </a:r>
            <a:r>
              <a:rPr dirty="0" sz="4100" spc="-355">
                <a:latin typeface="Arial Black"/>
                <a:cs typeface="Arial Black"/>
              </a:rPr>
              <a:t>стекло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900" algn="l"/>
              </a:tabLst>
            </a:pPr>
            <a:r>
              <a:rPr dirty="0" sz="4100" spc="-340">
                <a:latin typeface="Arial Black"/>
                <a:cs typeface="Arial Black"/>
              </a:rPr>
              <a:t>Веткоотбойники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29679" y="940150"/>
            <a:ext cx="13886180" cy="29997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1710"/>
              </a:lnSpc>
              <a:spcBef>
                <a:spcPts val="90"/>
              </a:spcBef>
            </a:pPr>
            <a:r>
              <a:rPr dirty="0" spc="-825">
                <a:solidFill>
                  <a:srgbClr val="000000"/>
                </a:solidFill>
              </a:rPr>
              <a:t>Активно</a:t>
            </a:r>
            <a:r>
              <a:rPr dirty="0" spc="-640">
                <a:solidFill>
                  <a:srgbClr val="000000"/>
                </a:solidFill>
              </a:rPr>
              <a:t> </a:t>
            </a:r>
            <a:r>
              <a:rPr dirty="0" spc="-770">
                <a:solidFill>
                  <a:srgbClr val="000000"/>
                </a:solidFill>
              </a:rPr>
              <a:t>ищут,</a:t>
            </a:r>
          </a:p>
          <a:p>
            <a:pPr marL="12700">
              <a:lnSpc>
                <a:spcPts val="11710"/>
              </a:lnSpc>
            </a:pPr>
            <a:r>
              <a:rPr dirty="0" spc="-855">
                <a:solidFill>
                  <a:srgbClr val="000000"/>
                </a:solidFill>
              </a:rPr>
              <a:t>но </a:t>
            </a:r>
            <a:r>
              <a:rPr dirty="0" spc="-894">
                <a:solidFill>
                  <a:srgbClr val="000000"/>
                </a:solidFill>
              </a:rPr>
              <a:t>предложений</a:t>
            </a:r>
            <a:r>
              <a:rPr dirty="0" spc="-465">
                <a:solidFill>
                  <a:srgbClr val="000000"/>
                </a:solidFill>
              </a:rPr>
              <a:t> </a:t>
            </a:r>
            <a:r>
              <a:rPr dirty="0" spc="-969">
                <a:solidFill>
                  <a:srgbClr val="000000"/>
                </a:solidFill>
              </a:rPr>
              <a:t>мало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75227" y="10528549"/>
            <a:ext cx="435165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050" spc="-215">
                <a:solidFill>
                  <a:srgbClr val="A6AAA9"/>
                </a:solidFill>
                <a:latin typeface="Arial Black"/>
                <a:cs typeface="Arial Black"/>
              </a:rPr>
              <a:t>данным </a:t>
            </a: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Авто.ру, декабрь</a:t>
            </a:r>
            <a:r>
              <a:rPr dirty="0" sz="2050" spc="-7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050" spc="-204">
                <a:solidFill>
                  <a:srgbClr val="A6AAA9"/>
                </a:solidFill>
                <a:latin typeface="Arial Black"/>
                <a:cs typeface="Arial Black"/>
              </a:rPr>
              <a:t>2020</a:t>
            </a:r>
            <a:endParaRPr sz="2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3832860"/>
          </a:xfrm>
          <a:custGeom>
            <a:avLst/>
            <a:gdLst/>
            <a:ahLst/>
            <a:cxnLst/>
            <a:rect l="l" t="t" r="r" b="b"/>
            <a:pathLst>
              <a:path w="20104100" h="3832860">
                <a:moveTo>
                  <a:pt x="0" y="3832807"/>
                </a:moveTo>
                <a:lnTo>
                  <a:pt x="20104099" y="3832807"/>
                </a:lnTo>
                <a:lnTo>
                  <a:pt x="20104099" y="0"/>
                </a:lnTo>
                <a:lnTo>
                  <a:pt x="0" y="0"/>
                </a:lnTo>
                <a:lnTo>
                  <a:pt x="0" y="3832807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832807"/>
            <a:ext cx="20104100" cy="3708400"/>
          </a:xfrm>
          <a:custGeom>
            <a:avLst/>
            <a:gdLst/>
            <a:ahLst/>
            <a:cxnLst/>
            <a:rect l="l" t="t" r="r" b="b"/>
            <a:pathLst>
              <a:path w="20104100" h="3708400">
                <a:moveTo>
                  <a:pt x="0" y="3708373"/>
                </a:moveTo>
                <a:lnTo>
                  <a:pt x="20104099" y="3708373"/>
                </a:lnTo>
                <a:lnTo>
                  <a:pt x="20104099" y="0"/>
                </a:lnTo>
                <a:lnTo>
                  <a:pt x="0" y="0"/>
                </a:lnTo>
                <a:lnTo>
                  <a:pt x="0" y="3708373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7541181"/>
            <a:ext cx="20104100" cy="3767454"/>
          </a:xfrm>
          <a:custGeom>
            <a:avLst/>
            <a:gdLst/>
            <a:ahLst/>
            <a:cxnLst/>
            <a:rect l="l" t="t" r="r" b="b"/>
            <a:pathLst>
              <a:path w="20104100" h="3767454">
                <a:moveTo>
                  <a:pt x="0" y="3767374"/>
                </a:moveTo>
                <a:lnTo>
                  <a:pt x="20104099" y="3767374"/>
                </a:lnTo>
                <a:lnTo>
                  <a:pt x="20104099" y="0"/>
                </a:lnTo>
                <a:lnTo>
                  <a:pt x="0" y="0"/>
                </a:lnTo>
                <a:lnTo>
                  <a:pt x="0" y="3767374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5904" y="1118155"/>
            <a:ext cx="15066010" cy="9055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830" marR="6537325">
              <a:lnSpc>
                <a:spcPts val="8240"/>
              </a:lnSpc>
              <a:spcBef>
                <a:spcPts val="100"/>
              </a:spcBef>
            </a:pPr>
            <a:r>
              <a:rPr dirty="0" sz="6600" spc="-685">
                <a:solidFill>
                  <a:srgbClr val="FFFFFF"/>
                </a:solidFill>
                <a:latin typeface="Arial Black"/>
                <a:cs typeface="Arial Black"/>
              </a:rPr>
              <a:t>Несколько </a:t>
            </a:r>
            <a:r>
              <a:rPr dirty="0" sz="6600" spc="-844">
                <a:solidFill>
                  <a:srgbClr val="FFFFFF"/>
                </a:solidFill>
                <a:latin typeface="Arial Black"/>
                <a:cs typeface="Arial Black"/>
              </a:rPr>
              <a:t>полезных  </a:t>
            </a:r>
            <a:r>
              <a:rPr dirty="0" sz="6600" spc="-765">
                <a:solidFill>
                  <a:srgbClr val="FFFFFF"/>
                </a:solidFill>
                <a:latin typeface="Arial Black"/>
                <a:cs typeface="Arial Black"/>
              </a:rPr>
              <a:t>цифр</a:t>
            </a:r>
            <a:endParaRPr sz="6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7550">
              <a:latin typeface="Arial Black"/>
              <a:cs typeface="Arial Black"/>
            </a:endParaRPr>
          </a:p>
          <a:p>
            <a:pPr marL="61594" marR="5080">
              <a:lnSpc>
                <a:spcPct val="104099"/>
              </a:lnSpc>
            </a:pPr>
            <a:r>
              <a:rPr dirty="0" sz="6600" spc="-715">
                <a:solidFill>
                  <a:srgbClr val="FFFFFF"/>
                </a:solidFill>
                <a:latin typeface="Arial Black"/>
                <a:cs typeface="Arial Black"/>
              </a:rPr>
              <a:t>Как </a:t>
            </a:r>
            <a:r>
              <a:rPr dirty="0" sz="6600" spc="-830">
                <a:solidFill>
                  <a:srgbClr val="FFFFFF"/>
                </a:solidFill>
                <a:latin typeface="Arial Black"/>
                <a:cs typeface="Arial Black"/>
              </a:rPr>
              <a:t>эффективно </a:t>
            </a:r>
            <a:r>
              <a:rPr dirty="0" sz="6600" spc="-500">
                <a:solidFill>
                  <a:srgbClr val="FFFFFF"/>
                </a:solidFill>
                <a:latin typeface="Arial Black"/>
                <a:cs typeface="Arial Black"/>
              </a:rPr>
              <a:t>продавать </a:t>
            </a:r>
            <a:r>
              <a:rPr dirty="0" sz="6600" spc="-730">
                <a:solidFill>
                  <a:srgbClr val="FFFFFF"/>
                </a:solidFill>
                <a:latin typeface="Arial Black"/>
                <a:cs typeface="Arial Black"/>
              </a:rPr>
              <a:t>запчасти  </a:t>
            </a:r>
            <a:r>
              <a:rPr dirty="0" sz="6600" spc="-735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6600" spc="-4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600" spc="-810">
                <a:solidFill>
                  <a:srgbClr val="FFFFFF"/>
                </a:solidFill>
                <a:latin typeface="Arial Black"/>
                <a:cs typeface="Arial Black"/>
              </a:rPr>
              <a:t>классифайдах</a:t>
            </a:r>
            <a:endParaRPr sz="6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750">
              <a:latin typeface="Arial Black"/>
              <a:cs typeface="Arial Black"/>
            </a:endParaRPr>
          </a:p>
          <a:p>
            <a:pPr marL="12700" marR="8014334">
              <a:lnSpc>
                <a:spcPct val="104099"/>
              </a:lnSpc>
            </a:pPr>
            <a:r>
              <a:rPr dirty="0" sz="6600" spc="-875">
                <a:solidFill>
                  <a:srgbClr val="FFFFFF"/>
                </a:solidFill>
                <a:latin typeface="Arial Black"/>
                <a:cs typeface="Arial Black"/>
              </a:rPr>
              <a:t>Кейсы </a:t>
            </a:r>
            <a:r>
              <a:rPr dirty="0" sz="6600" spc="-715">
                <a:solidFill>
                  <a:srgbClr val="FFFFFF"/>
                </a:solidFill>
                <a:latin typeface="Arial Black"/>
                <a:cs typeface="Arial Black"/>
              </a:rPr>
              <a:t>магазинов  </a:t>
            </a:r>
            <a:r>
              <a:rPr dirty="0" sz="6600" spc="-735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6600" spc="-4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600" spc="-455">
                <a:solidFill>
                  <a:srgbClr val="FFFFFF"/>
                </a:solidFill>
                <a:latin typeface="Arial Black"/>
                <a:cs typeface="Arial Black"/>
              </a:rPr>
              <a:t>Авто.ру</a:t>
            </a:r>
            <a:endParaRPr sz="6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379" y="9360971"/>
            <a:ext cx="18219420" cy="0"/>
          </a:xfrm>
          <a:custGeom>
            <a:avLst/>
            <a:gdLst/>
            <a:ahLst/>
            <a:cxnLst/>
            <a:rect l="l" t="t" r="r" b="b"/>
            <a:pathLst>
              <a:path w="18219420" h="0">
                <a:moveTo>
                  <a:pt x="0" y="0"/>
                </a:moveTo>
                <a:lnTo>
                  <a:pt x="18219340" y="0"/>
                </a:lnTo>
              </a:path>
            </a:pathLst>
          </a:custGeom>
          <a:ln w="523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552553" y="793816"/>
            <a:ext cx="4551547" cy="9748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37009" y="5342899"/>
            <a:ext cx="5976620" cy="379539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500">
                <a:latin typeface="Arial Black"/>
                <a:cs typeface="Arial Black"/>
              </a:rPr>
              <a:t>Тормозные</a:t>
            </a:r>
            <a:r>
              <a:rPr dirty="0" sz="4100" spc="-280">
                <a:latin typeface="Arial Black"/>
                <a:cs typeface="Arial Black"/>
              </a:rPr>
              <a:t> </a:t>
            </a:r>
            <a:r>
              <a:rPr dirty="0" sz="4100" spc="-360">
                <a:latin typeface="Arial Black"/>
                <a:cs typeface="Arial Black"/>
              </a:rPr>
              <a:t>колодки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550">
                <a:latin typeface="Arial Black"/>
                <a:cs typeface="Arial Black"/>
              </a:rPr>
              <a:t>Шины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484">
                <a:latin typeface="Arial Black"/>
                <a:cs typeface="Arial Black"/>
              </a:rPr>
              <a:t>Колёсные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350">
                <a:latin typeface="Arial Black"/>
                <a:cs typeface="Arial Black"/>
              </a:rPr>
              <a:t>диски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310">
                <a:latin typeface="Arial Black"/>
                <a:cs typeface="Arial Black"/>
              </a:rPr>
              <a:t>Амортизатор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/>
              <a:tabLst>
                <a:tab pos="850265" algn="l"/>
                <a:tab pos="850900" algn="l"/>
              </a:tabLst>
            </a:pPr>
            <a:r>
              <a:rPr dirty="0" sz="4100" spc="-500">
                <a:latin typeface="Arial Black"/>
                <a:cs typeface="Arial Black"/>
              </a:rPr>
              <a:t>Тормозный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345">
                <a:latin typeface="Arial Black"/>
                <a:cs typeface="Arial Black"/>
              </a:rPr>
              <a:t>диск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08494" y="5342899"/>
            <a:ext cx="6658609" cy="3795395"/>
          </a:xfrm>
          <a:prstGeom prst="rect">
            <a:avLst/>
          </a:prstGeom>
        </p:spPr>
        <p:txBody>
          <a:bodyPr wrap="square" lIns="0" tIns="140970" rIns="0" bIns="0" rtlCol="0" vert="horz">
            <a:spAutoFit/>
          </a:bodyPr>
          <a:lstStyle/>
          <a:p>
            <a:pPr marL="850265" indent="-838200">
              <a:lnSpc>
                <a:spcPct val="100000"/>
              </a:lnSpc>
              <a:spcBef>
                <a:spcPts val="1110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70">
                <a:latin typeface="Arial Black"/>
                <a:cs typeface="Arial Black"/>
              </a:rPr>
              <a:t>Фильтр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450">
                <a:latin typeface="Arial Black"/>
                <a:cs typeface="Arial Black"/>
              </a:rPr>
              <a:t>воздушный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585">
                <a:latin typeface="Arial Black"/>
                <a:cs typeface="Arial Black"/>
              </a:rPr>
              <a:t>Рычаг</a:t>
            </a:r>
            <a:r>
              <a:rPr dirty="0" sz="4100" spc="-470">
                <a:latin typeface="Arial Black"/>
                <a:cs typeface="Arial Black"/>
              </a:rPr>
              <a:t> </a:t>
            </a:r>
            <a:r>
              <a:rPr dirty="0" sz="4100" spc="-340">
                <a:latin typeface="Arial Black"/>
                <a:cs typeface="Arial Black"/>
              </a:rPr>
              <a:t>подвески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20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15">
                <a:latin typeface="Arial Black"/>
                <a:cs typeface="Arial Black"/>
              </a:rPr>
              <a:t>Стойка</a:t>
            </a:r>
            <a:r>
              <a:rPr dirty="0" sz="4100" spc="-345">
                <a:latin typeface="Arial Black"/>
                <a:cs typeface="Arial Black"/>
              </a:rPr>
              <a:t> </a:t>
            </a:r>
            <a:r>
              <a:rPr dirty="0" sz="4100" spc="-360">
                <a:latin typeface="Arial Black"/>
                <a:cs typeface="Arial Black"/>
              </a:rPr>
              <a:t>стабилизатора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265" algn="l"/>
                <a:tab pos="850900" algn="l"/>
              </a:tabLst>
            </a:pPr>
            <a:r>
              <a:rPr dirty="0" sz="4100" spc="-350">
                <a:latin typeface="Arial Black"/>
                <a:cs typeface="Arial Black"/>
              </a:rPr>
              <a:t>Сайлентблок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470">
                <a:latin typeface="Arial Black"/>
                <a:cs typeface="Arial Black"/>
              </a:rPr>
              <a:t>рычага</a:t>
            </a:r>
            <a:endParaRPr sz="4100">
              <a:latin typeface="Arial Black"/>
              <a:cs typeface="Arial Black"/>
            </a:endParaRPr>
          </a:p>
          <a:p>
            <a:pPr marL="850265" indent="-838200">
              <a:lnSpc>
                <a:spcPct val="100000"/>
              </a:lnSpc>
              <a:spcBef>
                <a:spcPts val="1015"/>
              </a:spcBef>
              <a:buClr>
                <a:srgbClr val="DB3727"/>
              </a:buClr>
              <a:buFont typeface="Arial"/>
              <a:buAutoNum type="arabicPeriod" startAt="6"/>
              <a:tabLst>
                <a:tab pos="850900" algn="l"/>
              </a:tabLst>
            </a:pPr>
            <a:r>
              <a:rPr dirty="0" sz="4100" spc="-520">
                <a:latin typeface="Arial Black"/>
                <a:cs typeface="Arial Black"/>
              </a:rPr>
              <a:t>ШРУС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9679" y="940150"/>
            <a:ext cx="10875010" cy="3761740"/>
          </a:xfrm>
          <a:prstGeom prst="rect"/>
        </p:spPr>
        <p:txBody>
          <a:bodyPr wrap="square" lIns="0" tIns="96520" rIns="0" bIns="0" rtlCol="0" vert="horz">
            <a:spAutoFit/>
          </a:bodyPr>
          <a:lstStyle/>
          <a:p>
            <a:pPr marL="12700" marR="260350">
              <a:lnSpc>
                <a:spcPts val="11540"/>
              </a:lnSpc>
              <a:spcBef>
                <a:spcPts val="760"/>
              </a:spcBef>
            </a:pPr>
            <a:r>
              <a:rPr dirty="0" spc="-969">
                <a:solidFill>
                  <a:srgbClr val="000000"/>
                </a:solidFill>
              </a:rPr>
              <a:t>Топ-10 </a:t>
            </a:r>
            <a:r>
              <a:rPr dirty="0" spc="-795">
                <a:solidFill>
                  <a:srgbClr val="000000"/>
                </a:solidFill>
              </a:rPr>
              <a:t>категорий  </a:t>
            </a:r>
            <a:r>
              <a:rPr dirty="0" spc="-1250">
                <a:solidFill>
                  <a:srgbClr val="000000"/>
                </a:solidFill>
              </a:rPr>
              <a:t>новых</a:t>
            </a:r>
            <a:r>
              <a:rPr dirty="0" spc="-680">
                <a:solidFill>
                  <a:srgbClr val="000000"/>
                </a:solidFill>
              </a:rPr>
              <a:t> </a:t>
            </a:r>
            <a:r>
              <a:rPr dirty="0" spc="-1090">
                <a:solidFill>
                  <a:srgbClr val="000000"/>
                </a:solidFill>
              </a:rPr>
              <a:t>запчастей</a:t>
            </a:r>
          </a:p>
          <a:p>
            <a:pPr marL="33655">
              <a:lnSpc>
                <a:spcPct val="100000"/>
              </a:lnSpc>
              <a:spcBef>
                <a:spcPts val="750"/>
              </a:spcBef>
            </a:pPr>
            <a:r>
              <a:rPr dirty="0" sz="4100" spc="-260">
                <a:solidFill>
                  <a:srgbClr val="000000"/>
                </a:solidFill>
              </a:rPr>
              <a:t>по </a:t>
            </a:r>
            <a:r>
              <a:rPr dirty="0" sz="4100" spc="-390">
                <a:solidFill>
                  <a:srgbClr val="000000"/>
                </a:solidFill>
              </a:rPr>
              <a:t>количеству </a:t>
            </a:r>
            <a:r>
              <a:rPr dirty="0" sz="4100" spc="-355">
                <a:solidFill>
                  <a:srgbClr val="000000"/>
                </a:solidFill>
              </a:rPr>
              <a:t>предложений </a:t>
            </a:r>
            <a:r>
              <a:rPr dirty="0" sz="4100" spc="-185">
                <a:solidFill>
                  <a:srgbClr val="000000"/>
                </a:solidFill>
              </a:rPr>
              <a:t>от</a:t>
            </a:r>
            <a:r>
              <a:rPr dirty="0" sz="4100" spc="-235">
                <a:solidFill>
                  <a:srgbClr val="000000"/>
                </a:solidFill>
              </a:rPr>
              <a:t> </a:t>
            </a:r>
            <a:r>
              <a:rPr dirty="0" sz="4100" spc="-430">
                <a:solidFill>
                  <a:srgbClr val="000000"/>
                </a:solidFill>
              </a:rPr>
              <a:t>магазинов</a:t>
            </a:r>
            <a:endParaRPr sz="4100"/>
          </a:p>
        </p:txBody>
      </p:sp>
      <p:sp>
        <p:nvSpPr>
          <p:cNvPr id="7" name="object 7"/>
          <p:cNvSpPr txBox="1"/>
          <p:nvPr/>
        </p:nvSpPr>
        <p:spPr>
          <a:xfrm>
            <a:off x="975227" y="10528549"/>
            <a:ext cx="435165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050" spc="-215">
                <a:solidFill>
                  <a:srgbClr val="A6AAA9"/>
                </a:solidFill>
                <a:latin typeface="Arial Black"/>
                <a:cs typeface="Arial Black"/>
              </a:rPr>
              <a:t>данным </a:t>
            </a: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Авто.ру, декабрь</a:t>
            </a:r>
            <a:r>
              <a:rPr dirty="0" sz="2050" spc="-7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050" spc="-204">
                <a:solidFill>
                  <a:srgbClr val="A6AAA9"/>
                </a:solidFill>
                <a:latin typeface="Arial Black"/>
                <a:cs typeface="Arial Black"/>
              </a:rPr>
              <a:t>2020</a:t>
            </a:r>
            <a:endParaRPr sz="20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29679" y="992505"/>
            <a:ext cx="9968230" cy="5302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0885"/>
              </a:lnSpc>
              <a:spcBef>
                <a:spcPts val="90"/>
              </a:spcBef>
            </a:pPr>
            <a:r>
              <a:rPr dirty="0" sz="9900" spc="-765">
                <a:solidFill>
                  <a:srgbClr val="FFFFFF"/>
                </a:solidFill>
                <a:latin typeface="Arial Black"/>
                <a:cs typeface="Arial Black"/>
              </a:rPr>
              <a:t>По</a:t>
            </a:r>
            <a:r>
              <a:rPr dirty="0" sz="9900" spc="-6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935">
                <a:solidFill>
                  <a:srgbClr val="FFFFFF"/>
                </a:solidFill>
                <a:latin typeface="Arial Black"/>
                <a:cs typeface="Arial Black"/>
              </a:rPr>
              <a:t>шагам:</a:t>
            </a:r>
            <a:endParaRPr sz="9900">
              <a:latin typeface="Arial Black"/>
              <a:cs typeface="Arial Black"/>
            </a:endParaRPr>
          </a:p>
          <a:p>
            <a:pPr marL="12700" marR="5080">
              <a:lnSpc>
                <a:spcPts val="9890"/>
              </a:lnSpc>
              <a:spcBef>
                <a:spcPts val="994"/>
              </a:spcBef>
            </a:pPr>
            <a:r>
              <a:rPr dirty="0" sz="9900" spc="-1030">
                <a:solidFill>
                  <a:srgbClr val="FFFFFF"/>
                </a:solidFill>
                <a:latin typeface="Arial Black"/>
                <a:cs typeface="Arial Black"/>
              </a:rPr>
              <a:t>как </a:t>
            </a:r>
            <a:r>
              <a:rPr dirty="0" sz="9900" spc="-1240">
                <a:solidFill>
                  <a:srgbClr val="FFFFFF"/>
                </a:solidFill>
                <a:latin typeface="Arial Black"/>
                <a:cs typeface="Arial Black"/>
              </a:rPr>
              <a:t>эффективно  </a:t>
            </a:r>
            <a:r>
              <a:rPr dirty="0" sz="9900" spc="-1025">
                <a:solidFill>
                  <a:srgbClr val="FFFFFF"/>
                </a:solidFill>
                <a:latin typeface="Arial Black"/>
                <a:cs typeface="Arial Black"/>
              </a:rPr>
              <a:t>размещаться  </a:t>
            </a:r>
            <a:r>
              <a:rPr dirty="0" sz="9900" spc="-1100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9900" spc="-68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1175">
                <a:solidFill>
                  <a:srgbClr val="FFFFFF"/>
                </a:solidFill>
                <a:latin typeface="Arial Black"/>
                <a:cs typeface="Arial Black"/>
              </a:rPr>
              <a:t>классифайде</a:t>
            </a:r>
            <a:endParaRPr sz="99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7088" y="0"/>
            <a:ext cx="19057620" cy="11308715"/>
          </a:xfrm>
          <a:custGeom>
            <a:avLst/>
            <a:gdLst/>
            <a:ahLst/>
            <a:cxnLst/>
            <a:rect l="l" t="t" r="r" b="b"/>
            <a:pathLst>
              <a:path w="19057620" h="11308715">
                <a:moveTo>
                  <a:pt x="0" y="11308556"/>
                </a:moveTo>
                <a:lnTo>
                  <a:pt x="19057011" y="11308556"/>
                </a:lnTo>
                <a:lnTo>
                  <a:pt x="19057011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92893" y="4911945"/>
            <a:ext cx="2645410" cy="30410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750" spc="43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sz="9900" spc="405" b="1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9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0838" y="7794177"/>
            <a:ext cx="6045200" cy="19526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00">
                <a:solidFill>
                  <a:srgbClr val="FFFFFF"/>
                </a:solidFill>
                <a:latin typeface="Arial Black"/>
                <a:cs typeface="Arial Black"/>
              </a:rPr>
              <a:t>пользователей  </a:t>
            </a:r>
            <a:r>
              <a:rPr dirty="0" sz="4100" spc="-350">
                <a:solidFill>
                  <a:srgbClr val="FFFFFF"/>
                </a:solidFill>
                <a:latin typeface="Arial Black"/>
                <a:cs typeface="Arial Black"/>
              </a:rPr>
              <a:t>применяют</a:t>
            </a:r>
            <a:r>
              <a:rPr dirty="0" sz="4100" spc="-4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290">
                <a:solidFill>
                  <a:srgbClr val="FFFFFF"/>
                </a:solidFill>
                <a:latin typeface="Arial Black"/>
                <a:cs typeface="Arial Black"/>
              </a:rPr>
              <a:t>сортировку  </a:t>
            </a: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по</a:t>
            </a:r>
            <a:r>
              <a:rPr dirty="0" sz="41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55">
                <a:solidFill>
                  <a:srgbClr val="FFFFFF"/>
                </a:solidFill>
                <a:latin typeface="Arial Black"/>
                <a:cs typeface="Arial Black"/>
              </a:rPr>
              <a:t>актуальности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047115" cy="11308715"/>
          </a:xfrm>
          <a:custGeom>
            <a:avLst/>
            <a:gdLst/>
            <a:ahLst/>
            <a:cxnLst/>
            <a:rect l="l" t="t" r="r" b="b"/>
            <a:pathLst>
              <a:path w="1047115" h="11308715">
                <a:moveTo>
                  <a:pt x="0" y="11308556"/>
                </a:moveTo>
                <a:lnTo>
                  <a:pt x="1047088" y="11308556"/>
                </a:lnTo>
                <a:lnTo>
                  <a:pt x="104708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465" y="814499"/>
            <a:ext cx="1591818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614"/>
              <a:t>База </a:t>
            </a:r>
            <a:r>
              <a:rPr dirty="0" spc="-894"/>
              <a:t>предложений </a:t>
            </a:r>
            <a:r>
              <a:rPr dirty="0" spc="-985"/>
              <a:t>всегда  </a:t>
            </a:r>
            <a:r>
              <a:rPr dirty="0" spc="-990"/>
              <a:t>должна </a:t>
            </a:r>
            <a:r>
              <a:rPr dirty="0" spc="-944"/>
              <a:t>быть</a:t>
            </a:r>
            <a:r>
              <a:rPr dirty="0" spc="-305"/>
              <a:t> </a:t>
            </a:r>
            <a:r>
              <a:rPr dirty="0" spc="-850"/>
              <a:t>актуальна!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68220" y="8573844"/>
            <a:ext cx="4328795" cy="2004695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3700" spc="-330">
                <a:solidFill>
                  <a:srgbClr val="FFFFFF"/>
                </a:solidFill>
                <a:latin typeface="Arial Black"/>
                <a:cs typeface="Arial Black"/>
              </a:rPr>
              <a:t>обновляется</a:t>
            </a:r>
            <a:endParaRPr sz="3700">
              <a:latin typeface="Arial Black"/>
              <a:cs typeface="Arial Black"/>
            </a:endParaRPr>
          </a:p>
          <a:p>
            <a:pPr marL="12700" marR="5080">
              <a:lnSpc>
                <a:spcPct val="117000"/>
              </a:lnSpc>
            </a:pPr>
            <a:r>
              <a:rPr dirty="0" sz="3700" spc="-465">
                <a:solidFill>
                  <a:srgbClr val="FFFFFF"/>
                </a:solidFill>
                <a:latin typeface="Arial Black"/>
                <a:cs typeface="Arial Black"/>
              </a:rPr>
              <a:t>с </a:t>
            </a:r>
            <a:r>
              <a:rPr dirty="0" sz="3700" spc="-320">
                <a:solidFill>
                  <a:srgbClr val="FFFFFF"/>
                </a:solidFill>
                <a:latin typeface="Arial Black"/>
                <a:cs typeface="Arial Black"/>
              </a:rPr>
              <a:t>периодичностью  </a:t>
            </a:r>
            <a:r>
              <a:rPr dirty="0" sz="3700" spc="-175">
                <a:solidFill>
                  <a:srgbClr val="FFFFFF"/>
                </a:solidFill>
                <a:latin typeface="Arial Black"/>
                <a:cs typeface="Arial Black"/>
              </a:rPr>
              <a:t>от </a:t>
            </a:r>
            <a:r>
              <a:rPr dirty="0" sz="3700" spc="-944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dirty="0" sz="3700" spc="-74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700" spc="-465">
                <a:solidFill>
                  <a:srgbClr val="FFFFFF"/>
                </a:solidFill>
                <a:latin typeface="Arial Black"/>
                <a:cs typeface="Arial Black"/>
              </a:rPr>
              <a:t>часа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73243" y="8573844"/>
            <a:ext cx="3173095" cy="20046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dirty="0" sz="3700" spc="-240">
                <a:solidFill>
                  <a:srgbClr val="FFFFFF"/>
                </a:solidFill>
                <a:latin typeface="Arial Black"/>
                <a:cs typeface="Arial Black"/>
              </a:rPr>
              <a:t>п</a:t>
            </a:r>
            <a:r>
              <a:rPr dirty="0" sz="3700" spc="-290">
                <a:solidFill>
                  <a:srgbClr val="FFFFFF"/>
                </a:solidFill>
                <a:latin typeface="Arial Black"/>
                <a:cs typeface="Arial Black"/>
              </a:rPr>
              <a:t>о</a:t>
            </a:r>
            <a:r>
              <a:rPr dirty="0" sz="3700" spc="-340">
                <a:solidFill>
                  <a:srgbClr val="FFFFFF"/>
                </a:solidFill>
                <a:latin typeface="Arial Black"/>
                <a:cs typeface="Arial Black"/>
              </a:rPr>
              <a:t>днима</a:t>
            </a:r>
            <a:r>
              <a:rPr dirty="0" sz="3700" spc="-509">
                <a:solidFill>
                  <a:srgbClr val="FFFFFF"/>
                </a:solidFill>
                <a:latin typeface="Arial Black"/>
                <a:cs typeface="Arial Black"/>
              </a:rPr>
              <a:t>ю</a:t>
            </a:r>
            <a:r>
              <a:rPr dirty="0" sz="3700" spc="-95">
                <a:solidFill>
                  <a:srgbClr val="FFFFFF"/>
                </a:solidFill>
                <a:latin typeface="Arial Black"/>
                <a:cs typeface="Arial Black"/>
              </a:rPr>
              <a:t>т</a:t>
            </a:r>
            <a:r>
              <a:rPr dirty="0" sz="3700" spc="-340">
                <a:solidFill>
                  <a:srgbClr val="FFFFFF"/>
                </a:solidFill>
                <a:latin typeface="Arial Black"/>
                <a:cs typeface="Arial Black"/>
              </a:rPr>
              <a:t>ся  </a:t>
            </a:r>
            <a:r>
              <a:rPr dirty="0" sz="3700" spc="-375">
                <a:solidFill>
                  <a:srgbClr val="FFFFFF"/>
                </a:solidFill>
                <a:latin typeface="Arial Black"/>
                <a:cs typeface="Arial Black"/>
              </a:rPr>
              <a:t>в </a:t>
            </a:r>
            <a:r>
              <a:rPr dirty="0" sz="3700" spc="-330">
                <a:solidFill>
                  <a:srgbClr val="FFFFFF"/>
                </a:solidFill>
                <a:latin typeface="Arial Black"/>
                <a:cs typeface="Arial Black"/>
              </a:rPr>
              <a:t>поисковой  </a:t>
            </a:r>
            <a:r>
              <a:rPr dirty="0" sz="3700" spc="-425">
                <a:solidFill>
                  <a:srgbClr val="FFFFFF"/>
                </a:solidFill>
                <a:latin typeface="Arial Black"/>
                <a:cs typeface="Arial Black"/>
              </a:rPr>
              <a:t>выдаче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2523" y="8008416"/>
            <a:ext cx="16447135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638290" algn="l"/>
                <a:tab pos="13642975" algn="l"/>
              </a:tabLst>
            </a:pPr>
            <a:r>
              <a:rPr dirty="0" sz="3700" spc="-260">
                <a:solidFill>
                  <a:srgbClr val="FFFFFF"/>
                </a:solidFill>
                <a:latin typeface="Arial Black"/>
                <a:cs typeface="Arial Black"/>
              </a:rPr>
              <a:t>Настрой</a:t>
            </a:r>
            <a:r>
              <a:rPr dirty="0" sz="3700" spc="-240">
                <a:solidFill>
                  <a:srgbClr val="FFFFFF"/>
                </a:solidFill>
                <a:latin typeface="Arial Black"/>
                <a:cs typeface="Arial Black"/>
              </a:rPr>
              <a:t>т</a:t>
            </a:r>
            <a:r>
              <a:rPr dirty="0" sz="3700" spc="-340">
                <a:solidFill>
                  <a:srgbClr val="FFFFFF"/>
                </a:solidFill>
                <a:latin typeface="Arial Black"/>
                <a:cs typeface="Arial Black"/>
              </a:rPr>
              <a:t>е</a:t>
            </a:r>
            <a:r>
              <a:rPr dirty="0" sz="370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dirty="0" sz="3700" spc="-600">
                <a:solidFill>
                  <a:srgbClr val="FFFFFF"/>
                </a:solidFill>
                <a:latin typeface="Arial Black"/>
                <a:cs typeface="Arial Black"/>
              </a:rPr>
              <a:t>База</a:t>
            </a:r>
            <a:r>
              <a:rPr dirty="0" sz="3700" spc="-2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700" spc="-415">
                <a:solidFill>
                  <a:srgbClr val="FFFFFF"/>
                </a:solidFill>
                <a:latin typeface="Arial Black"/>
                <a:cs typeface="Arial Black"/>
              </a:rPr>
              <a:t>а</a:t>
            </a:r>
            <a:r>
              <a:rPr dirty="0" sz="3700" spc="-405">
                <a:solidFill>
                  <a:srgbClr val="FFFFFF"/>
                </a:solidFill>
                <a:latin typeface="Arial Black"/>
                <a:cs typeface="Arial Black"/>
              </a:rPr>
              <a:t>в</a:t>
            </a:r>
            <a:r>
              <a:rPr dirty="0" sz="3700" spc="-95">
                <a:solidFill>
                  <a:srgbClr val="FFFFFF"/>
                </a:solidFill>
                <a:latin typeface="Arial Black"/>
                <a:cs typeface="Arial Black"/>
              </a:rPr>
              <a:t>т</a:t>
            </a:r>
            <a:r>
              <a:rPr dirty="0" sz="3700" spc="-340">
                <a:solidFill>
                  <a:srgbClr val="FFFFFF"/>
                </a:solidFill>
                <a:latin typeface="Arial Black"/>
                <a:cs typeface="Arial Black"/>
              </a:rPr>
              <a:t>оматически</a:t>
            </a:r>
            <a:r>
              <a:rPr dirty="0" sz="370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dirty="0" sz="3700" spc="-60">
                <a:solidFill>
                  <a:srgbClr val="FFFFFF"/>
                </a:solidFill>
                <a:latin typeface="Arial Black"/>
                <a:cs typeface="Arial Black"/>
              </a:rPr>
              <a:t>О</a:t>
            </a:r>
            <a:r>
              <a:rPr dirty="0" sz="3700" spc="-195">
                <a:solidFill>
                  <a:srgbClr val="FFFFFF"/>
                </a:solidFill>
                <a:latin typeface="Arial Black"/>
                <a:cs typeface="Arial Black"/>
              </a:rPr>
              <a:t>б</a:t>
            </a:r>
            <a:r>
              <a:rPr dirty="0" sz="3700" spc="-430">
                <a:solidFill>
                  <a:srgbClr val="FFFFFF"/>
                </a:solidFill>
                <a:latin typeface="Arial Black"/>
                <a:cs typeface="Arial Black"/>
              </a:rPr>
              <a:t>ъявления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2523" y="8573844"/>
            <a:ext cx="3090545" cy="20046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dirty="0" sz="3700" spc="-415">
                <a:solidFill>
                  <a:srgbClr val="FFFFFF"/>
                </a:solidFill>
                <a:latin typeface="Arial Black"/>
                <a:cs typeface="Arial Black"/>
              </a:rPr>
              <a:t>а</a:t>
            </a:r>
            <a:r>
              <a:rPr dirty="0" sz="3700" spc="-405">
                <a:solidFill>
                  <a:srgbClr val="FFFFFF"/>
                </a:solidFill>
                <a:latin typeface="Arial Black"/>
                <a:cs typeface="Arial Black"/>
              </a:rPr>
              <a:t>в</a:t>
            </a:r>
            <a:r>
              <a:rPr dirty="0" sz="3700" spc="-95">
                <a:solidFill>
                  <a:srgbClr val="FFFFFF"/>
                </a:solidFill>
                <a:latin typeface="Arial Black"/>
                <a:cs typeface="Arial Black"/>
              </a:rPr>
              <a:t>т</a:t>
            </a:r>
            <a:r>
              <a:rPr dirty="0" sz="3700" spc="-365">
                <a:solidFill>
                  <a:srgbClr val="FFFFFF"/>
                </a:solidFill>
                <a:latin typeface="Arial Black"/>
                <a:cs typeface="Arial Black"/>
              </a:rPr>
              <a:t>овыг</a:t>
            </a:r>
            <a:r>
              <a:rPr dirty="0" sz="3700" spc="-390">
                <a:solidFill>
                  <a:srgbClr val="FFFFFF"/>
                </a:solidFill>
                <a:latin typeface="Arial Black"/>
                <a:cs typeface="Arial Black"/>
              </a:rPr>
              <a:t>р</a:t>
            </a:r>
            <a:r>
              <a:rPr dirty="0" sz="3700" spc="-295">
                <a:solidFill>
                  <a:srgbClr val="FFFFFF"/>
                </a:solidFill>
                <a:latin typeface="Arial Black"/>
                <a:cs typeface="Arial Black"/>
              </a:rPr>
              <a:t>у</a:t>
            </a:r>
            <a:r>
              <a:rPr dirty="0" sz="3700" spc="-360">
                <a:solidFill>
                  <a:srgbClr val="FFFFFF"/>
                </a:solidFill>
                <a:latin typeface="Arial Black"/>
                <a:cs typeface="Arial Black"/>
              </a:rPr>
              <a:t>зку  </a:t>
            </a:r>
            <a:r>
              <a:rPr dirty="0" sz="3700" spc="-380">
                <a:solidFill>
                  <a:srgbClr val="FFFFFF"/>
                </a:solidFill>
                <a:latin typeface="Arial Black"/>
                <a:cs typeface="Arial Black"/>
              </a:rPr>
              <a:t>объявлений  </a:t>
            </a:r>
            <a:r>
              <a:rPr dirty="0" sz="3700" spc="-420">
                <a:solidFill>
                  <a:srgbClr val="FFFFFF"/>
                </a:solidFill>
                <a:latin typeface="Arial Black"/>
                <a:cs typeface="Arial Black"/>
              </a:rPr>
              <a:t>через</a:t>
            </a:r>
            <a:r>
              <a:rPr dirty="0" sz="3700" spc="-2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3700" spc="-484">
                <a:solidFill>
                  <a:srgbClr val="FFFFFF"/>
                </a:solidFill>
                <a:latin typeface="Arial Black"/>
                <a:cs typeface="Arial Black"/>
              </a:rPr>
              <a:t>фид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577330" algn="l"/>
                <a:tab pos="13641705" algn="l"/>
              </a:tabLst>
            </a:pPr>
            <a:r>
              <a:rPr dirty="0" spc="-8425"/>
              <a:t>1</a:t>
            </a:r>
            <a:r>
              <a:rPr dirty="0" spc="-8425"/>
              <a:t>	</a:t>
            </a:r>
            <a:r>
              <a:rPr dirty="0" spc="-4700"/>
              <a:t>2</a:t>
            </a:r>
            <a:r>
              <a:rPr dirty="0" spc="-4700"/>
              <a:t>	</a:t>
            </a:r>
            <a:r>
              <a:rPr dirty="0" spc="-4470"/>
              <a:t>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1436878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/>
              <a:t>Расскажите </a:t>
            </a:r>
            <a:r>
              <a:rPr dirty="0" spc="-670"/>
              <a:t>о</a:t>
            </a:r>
            <a:r>
              <a:rPr dirty="0" spc="-215"/>
              <a:t> </a:t>
            </a:r>
            <a:r>
              <a:rPr dirty="0" spc="-1105"/>
              <a:t>магазине</a:t>
            </a:r>
          </a:p>
        </p:txBody>
      </p:sp>
      <p:sp>
        <p:nvSpPr>
          <p:cNvPr id="4" name="object 4"/>
          <p:cNvSpPr/>
          <p:nvPr/>
        </p:nvSpPr>
        <p:spPr>
          <a:xfrm>
            <a:off x="8638480" y="2565366"/>
            <a:ext cx="11465619" cy="8743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996278" y="3167782"/>
            <a:ext cx="11107818" cy="8140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323263" y="3416859"/>
            <a:ext cx="10780833" cy="789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315756" y="3406640"/>
            <a:ext cx="10788340" cy="7268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014810" y="3060840"/>
            <a:ext cx="2238375" cy="239395"/>
          </a:xfrm>
          <a:custGeom>
            <a:avLst/>
            <a:gdLst/>
            <a:ahLst/>
            <a:cxnLst/>
            <a:rect l="l" t="t" r="r" b="b"/>
            <a:pathLst>
              <a:path w="2238375" h="239395">
                <a:moveTo>
                  <a:pt x="0" y="238979"/>
                </a:moveTo>
                <a:lnTo>
                  <a:pt x="2238369" y="238979"/>
                </a:lnTo>
                <a:lnTo>
                  <a:pt x="2238369" y="0"/>
                </a:lnTo>
                <a:lnTo>
                  <a:pt x="0" y="0"/>
                </a:lnTo>
                <a:lnTo>
                  <a:pt x="0" y="2389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29559" y="3394576"/>
            <a:ext cx="10774540" cy="7913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239773" y="6014581"/>
            <a:ext cx="3234287" cy="3234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449190" y="6119290"/>
            <a:ext cx="2815452" cy="28154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034388" y="6262878"/>
            <a:ext cx="3801110" cy="15125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2100"/>
              </a:lnSpc>
              <a:spcBef>
                <a:spcPts val="95"/>
              </a:spcBef>
            </a:pPr>
            <a:r>
              <a:rPr dirty="0" sz="4350" spc="-445">
                <a:solidFill>
                  <a:srgbClr val="FFFFFF"/>
                </a:solidFill>
                <a:latin typeface="Arial Black"/>
                <a:cs typeface="Arial Black"/>
              </a:rPr>
              <a:t>Укажите </a:t>
            </a:r>
            <a:r>
              <a:rPr dirty="0" sz="4350" spc="-470">
                <a:solidFill>
                  <a:srgbClr val="FFFFFF"/>
                </a:solidFill>
                <a:latin typeface="Arial Black"/>
                <a:cs typeface="Arial Black"/>
              </a:rPr>
              <a:t>все  </a:t>
            </a:r>
            <a:r>
              <a:rPr dirty="0" sz="4350" spc="-370">
                <a:solidFill>
                  <a:srgbClr val="FFFFFF"/>
                </a:solidFill>
                <a:latin typeface="Arial Black"/>
                <a:cs typeface="Arial Black"/>
              </a:rPr>
              <a:t>точки</a:t>
            </a:r>
            <a:r>
              <a:rPr dirty="0" sz="4350" spc="-335">
                <a:solidFill>
                  <a:srgbClr val="FFFFFF"/>
                </a:solidFill>
                <a:latin typeface="Arial Black"/>
                <a:cs typeface="Arial Black"/>
              </a:rPr>
              <a:t> продаж</a:t>
            </a:r>
            <a:endParaRPr sz="43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0465" y="992505"/>
            <a:ext cx="12162155" cy="2790190"/>
          </a:xfrm>
          <a:prstGeom prst="rect">
            <a:avLst/>
          </a:prstGeom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z="9900" spc="-725">
                <a:solidFill>
                  <a:srgbClr val="FFFFFF"/>
                </a:solidFill>
                <a:latin typeface="Arial Black"/>
                <a:cs typeface="Arial Black"/>
              </a:rPr>
              <a:t>Настройте </a:t>
            </a:r>
            <a:r>
              <a:rPr dirty="0" sz="9900" spc="-975">
                <a:solidFill>
                  <a:srgbClr val="FFFFFF"/>
                </a:solidFill>
                <a:latin typeface="Arial Black"/>
                <a:cs typeface="Arial Black"/>
              </a:rPr>
              <a:t>регионы  </a:t>
            </a:r>
            <a:r>
              <a:rPr dirty="0" sz="9900" spc="-805">
                <a:solidFill>
                  <a:srgbClr val="FFFFFF"/>
                </a:solidFill>
                <a:latin typeface="Arial Black"/>
                <a:cs typeface="Arial Black"/>
              </a:rPr>
              <a:t>доставки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22479" y="6495129"/>
            <a:ext cx="5245735" cy="328993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dirty="0" sz="9900" spc="-480">
                <a:solidFill>
                  <a:srgbClr val="00882B"/>
                </a:solidFill>
                <a:latin typeface="Arial Black"/>
                <a:cs typeface="Arial Black"/>
              </a:rPr>
              <a:t>дo </a:t>
            </a:r>
            <a:r>
              <a:rPr dirty="0" sz="9900" spc="-1350">
                <a:solidFill>
                  <a:srgbClr val="00882B"/>
                </a:solidFill>
                <a:latin typeface="Arial Black"/>
                <a:cs typeface="Arial Black"/>
              </a:rPr>
              <a:t>3</a:t>
            </a:r>
            <a:r>
              <a:rPr dirty="0" sz="9900" spc="-855">
                <a:solidFill>
                  <a:srgbClr val="00882B"/>
                </a:solidFill>
                <a:latin typeface="Arial Black"/>
                <a:cs typeface="Arial Black"/>
              </a:rPr>
              <a:t> </a:t>
            </a:r>
            <a:r>
              <a:rPr dirty="0" sz="9900" spc="-1185">
                <a:solidFill>
                  <a:srgbClr val="00882B"/>
                </a:solidFill>
                <a:latin typeface="Arial Black"/>
                <a:cs typeface="Arial Black"/>
              </a:rPr>
              <a:t>раз</a:t>
            </a:r>
            <a:endParaRPr sz="9900">
              <a:latin typeface="Arial Black"/>
              <a:cs typeface="Arial Black"/>
            </a:endParaRPr>
          </a:p>
          <a:p>
            <a:pPr marL="83185">
              <a:lnSpc>
                <a:spcPct val="103899"/>
              </a:lnSpc>
              <a:spcBef>
                <a:spcPts val="3075"/>
              </a:spcBef>
            </a:pPr>
            <a:r>
              <a:rPr dirty="0" sz="4100" spc="-390">
                <a:latin typeface="Arial Black"/>
                <a:cs typeface="Arial Black"/>
              </a:rPr>
              <a:t>больше </a:t>
            </a:r>
            <a:r>
              <a:rPr dirty="0" sz="4100" spc="-300">
                <a:latin typeface="Arial Black"/>
                <a:cs typeface="Arial Black"/>
              </a:rPr>
              <a:t>просмотров 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24780" y="7482885"/>
            <a:ext cx="1286510" cy="0"/>
          </a:xfrm>
          <a:custGeom>
            <a:avLst/>
            <a:gdLst/>
            <a:ahLst/>
            <a:cxnLst/>
            <a:rect l="l" t="t" r="r" b="b"/>
            <a:pathLst>
              <a:path w="1286509" h="0">
                <a:moveTo>
                  <a:pt x="0" y="0"/>
                </a:moveTo>
                <a:lnTo>
                  <a:pt x="1265056" y="0"/>
                </a:lnTo>
                <a:lnTo>
                  <a:pt x="1285998" y="0"/>
                </a:lnTo>
              </a:path>
            </a:pathLst>
          </a:custGeom>
          <a:ln w="41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089841" y="7394930"/>
            <a:ext cx="176530" cy="176530"/>
          </a:xfrm>
          <a:custGeom>
            <a:avLst/>
            <a:gdLst/>
            <a:ahLst/>
            <a:cxnLst/>
            <a:rect l="l" t="t" r="r" b="b"/>
            <a:pathLst>
              <a:path w="176529" h="176529">
                <a:moveTo>
                  <a:pt x="0" y="0"/>
                </a:moveTo>
                <a:lnTo>
                  <a:pt x="0" y="175910"/>
                </a:lnTo>
                <a:lnTo>
                  <a:pt x="175910" y="879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38480" y="2562249"/>
            <a:ext cx="11465619" cy="8746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996278" y="3164664"/>
            <a:ext cx="11107818" cy="8143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323263" y="3413738"/>
            <a:ext cx="10780833" cy="7894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315756" y="3403523"/>
            <a:ext cx="10788340" cy="7268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014810" y="3057723"/>
            <a:ext cx="2238375" cy="239395"/>
          </a:xfrm>
          <a:custGeom>
            <a:avLst/>
            <a:gdLst/>
            <a:ahLst/>
            <a:cxnLst/>
            <a:rect l="l" t="t" r="r" b="b"/>
            <a:pathLst>
              <a:path w="2238375" h="239395">
                <a:moveTo>
                  <a:pt x="0" y="238979"/>
                </a:moveTo>
                <a:lnTo>
                  <a:pt x="2238369" y="238979"/>
                </a:lnTo>
                <a:lnTo>
                  <a:pt x="2238369" y="0"/>
                </a:lnTo>
                <a:lnTo>
                  <a:pt x="0" y="0"/>
                </a:lnTo>
                <a:lnTo>
                  <a:pt x="0" y="2389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324954" y="3379849"/>
            <a:ext cx="10779146" cy="7928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00580" y="4052180"/>
            <a:ext cx="5254625" cy="309753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45085" marR="5080" indent="-33020">
              <a:lnSpc>
                <a:spcPct val="107800"/>
              </a:lnSpc>
              <a:spcBef>
                <a:spcPts val="525"/>
              </a:spcBef>
              <a:tabLst>
                <a:tab pos="996950" algn="l"/>
              </a:tabLst>
            </a:pPr>
            <a:r>
              <a:rPr dirty="0" sz="4100" spc="-185">
                <a:solidFill>
                  <a:srgbClr val="FFFFFF"/>
                </a:solidFill>
                <a:latin typeface="Arial Black"/>
                <a:cs typeface="Arial Black"/>
              </a:rPr>
              <a:t>до	</a:t>
            </a:r>
            <a:r>
              <a:rPr dirty="0" sz="9900" spc="-1350">
                <a:solidFill>
                  <a:srgbClr val="FFFFFF"/>
                </a:solidFill>
                <a:latin typeface="Arial Black"/>
                <a:cs typeface="Arial Black"/>
              </a:rPr>
              <a:t>3 </a:t>
            </a:r>
            <a:r>
              <a:rPr dirty="0" sz="9900" spc="-1185">
                <a:solidFill>
                  <a:srgbClr val="FFFFFF"/>
                </a:solidFill>
                <a:latin typeface="Arial Black"/>
                <a:cs typeface="Arial Black"/>
              </a:rPr>
              <a:t>раз  </a:t>
            </a:r>
            <a:r>
              <a:rPr dirty="0" sz="4100" spc="-390">
                <a:solidFill>
                  <a:srgbClr val="FFFFFF"/>
                </a:solidFill>
                <a:latin typeface="Arial Black"/>
                <a:cs typeface="Arial Black"/>
              </a:rPr>
              <a:t>больше </a:t>
            </a:r>
            <a:r>
              <a:rPr dirty="0" sz="4100" spc="-270">
                <a:solidFill>
                  <a:srgbClr val="FFFFFF"/>
                </a:solidFill>
                <a:latin typeface="Arial Black"/>
                <a:cs typeface="Arial Black"/>
              </a:rPr>
              <a:t>просмотров 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00580" y="4052180"/>
            <a:ext cx="5675630" cy="6677025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marL="45085" marR="425450" indent="-33020">
              <a:lnSpc>
                <a:spcPct val="107800"/>
              </a:lnSpc>
              <a:spcBef>
                <a:spcPts val="525"/>
              </a:spcBef>
              <a:tabLst>
                <a:tab pos="996950" algn="l"/>
              </a:tabLst>
            </a:pPr>
            <a:r>
              <a:rPr dirty="0" sz="4100" spc="-185">
                <a:solidFill>
                  <a:srgbClr val="FFFFFF"/>
                </a:solidFill>
                <a:latin typeface="Arial Black"/>
                <a:cs typeface="Arial Black"/>
              </a:rPr>
              <a:t>до	</a:t>
            </a:r>
            <a:r>
              <a:rPr dirty="0" sz="9900" spc="-1350">
                <a:solidFill>
                  <a:srgbClr val="FFFFFF"/>
                </a:solidFill>
                <a:latin typeface="Arial Black"/>
                <a:cs typeface="Arial Black"/>
              </a:rPr>
              <a:t>3 </a:t>
            </a:r>
            <a:r>
              <a:rPr dirty="0" sz="9900" spc="-1185">
                <a:solidFill>
                  <a:srgbClr val="FFFFFF"/>
                </a:solidFill>
                <a:latin typeface="Arial Black"/>
                <a:cs typeface="Arial Black"/>
              </a:rPr>
              <a:t>раз  </a:t>
            </a:r>
            <a:r>
              <a:rPr dirty="0" sz="4100" spc="-390">
                <a:solidFill>
                  <a:srgbClr val="FFFFFF"/>
                </a:solidFill>
                <a:latin typeface="Arial Black"/>
                <a:cs typeface="Arial Black"/>
              </a:rPr>
              <a:t>больше </a:t>
            </a:r>
            <a:r>
              <a:rPr dirty="0" sz="4100" spc="-270">
                <a:solidFill>
                  <a:srgbClr val="FFFFFF"/>
                </a:solidFill>
                <a:latin typeface="Arial Black"/>
                <a:cs typeface="Arial Black"/>
              </a:rPr>
              <a:t>просмотров 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  <a:p>
            <a:pPr marL="46355">
              <a:lnSpc>
                <a:spcPct val="100000"/>
              </a:lnSpc>
              <a:spcBef>
                <a:spcPts val="4834"/>
              </a:spcBef>
            </a:pPr>
            <a:r>
              <a:rPr dirty="0" sz="9900" spc="-1170">
                <a:solidFill>
                  <a:srgbClr val="FFFFFF"/>
                </a:solidFill>
                <a:latin typeface="Arial Black"/>
                <a:cs typeface="Arial Black"/>
              </a:rPr>
              <a:t>23</a:t>
            </a:r>
            <a:r>
              <a:rPr dirty="0" sz="6600" spc="-1170">
                <a:solidFill>
                  <a:srgbClr val="FFFFFF"/>
                </a:solidFill>
                <a:latin typeface="Arial Black"/>
                <a:cs typeface="Arial Black"/>
              </a:rPr>
              <a:t>%</a:t>
            </a:r>
            <a:endParaRPr sz="6600">
              <a:latin typeface="Arial Black"/>
              <a:cs typeface="Arial Black"/>
            </a:endParaRPr>
          </a:p>
          <a:p>
            <a:pPr marL="46355" marR="5080">
              <a:lnSpc>
                <a:spcPct val="103899"/>
              </a:lnSpc>
              <a:spcBef>
                <a:spcPts val="1245"/>
              </a:spcBef>
            </a:pPr>
            <a:r>
              <a:rPr dirty="0" sz="4100" spc="-385">
                <a:solidFill>
                  <a:srgbClr val="FFFFFF"/>
                </a:solidFill>
                <a:latin typeface="Arial Black"/>
                <a:cs typeface="Arial Black"/>
              </a:rPr>
              <a:t>Магазинов </a:t>
            </a:r>
            <a:r>
              <a:rPr dirty="0" sz="4100" spc="-490">
                <a:solidFill>
                  <a:srgbClr val="FFFFFF"/>
                </a:solidFill>
                <a:latin typeface="Arial Black"/>
                <a:cs typeface="Arial Black"/>
              </a:rPr>
              <a:t>указывают  </a:t>
            </a:r>
            <a:r>
              <a:rPr dirty="0" sz="4100" spc="-350">
                <a:solidFill>
                  <a:srgbClr val="FFFFFF"/>
                </a:solidFill>
                <a:latin typeface="Arial Black"/>
                <a:cs typeface="Arial Black"/>
              </a:rPr>
              <a:t>опцию</a:t>
            </a:r>
            <a:r>
              <a:rPr dirty="0" sz="4100" spc="-2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20">
                <a:solidFill>
                  <a:srgbClr val="FFFFFF"/>
                </a:solidFill>
                <a:latin typeface="Arial Black"/>
                <a:cs typeface="Arial Black"/>
              </a:rPr>
              <a:t>доставки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12162155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725"/>
              <a:t>Настройте </a:t>
            </a:r>
            <a:r>
              <a:rPr dirty="0" spc="-975"/>
              <a:t>регионы  </a:t>
            </a:r>
            <a:r>
              <a:rPr dirty="0" spc="-805"/>
              <a:t>доставки</a:t>
            </a:r>
          </a:p>
        </p:txBody>
      </p:sp>
      <p:sp>
        <p:nvSpPr>
          <p:cNvPr id="5" name="object 5"/>
          <p:cNvSpPr/>
          <p:nvPr/>
        </p:nvSpPr>
        <p:spPr>
          <a:xfrm>
            <a:off x="8638480" y="2562249"/>
            <a:ext cx="11465619" cy="8746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96278" y="3164664"/>
            <a:ext cx="11107818" cy="8143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323263" y="3413738"/>
            <a:ext cx="10780833" cy="7894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315756" y="3403523"/>
            <a:ext cx="10788340" cy="7268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014810" y="3057723"/>
            <a:ext cx="2238375" cy="239395"/>
          </a:xfrm>
          <a:custGeom>
            <a:avLst/>
            <a:gdLst/>
            <a:ahLst/>
            <a:cxnLst/>
            <a:rect l="l" t="t" r="r" b="b"/>
            <a:pathLst>
              <a:path w="2238375" h="239395">
                <a:moveTo>
                  <a:pt x="0" y="238979"/>
                </a:moveTo>
                <a:lnTo>
                  <a:pt x="2238369" y="238979"/>
                </a:lnTo>
                <a:lnTo>
                  <a:pt x="2238369" y="0"/>
                </a:lnTo>
                <a:lnTo>
                  <a:pt x="0" y="0"/>
                </a:lnTo>
                <a:lnTo>
                  <a:pt x="0" y="2389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324954" y="3379849"/>
            <a:ext cx="10779146" cy="7928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1205"/>
              <a:t>Указывайте </a:t>
            </a:r>
            <a:r>
              <a:rPr dirty="0" spc="-944"/>
              <a:t>дополнительные  </a:t>
            </a:r>
            <a:r>
              <a:rPr dirty="0" spc="-1265"/>
              <a:t>каналы </a:t>
            </a:r>
            <a:r>
              <a:rPr dirty="0" spc="-1280"/>
              <a:t>связи </a:t>
            </a:r>
            <a:r>
              <a:rPr dirty="0" spc="-894"/>
              <a:t>для</a:t>
            </a:r>
            <a:r>
              <a:rPr dirty="0" spc="615"/>
              <a:t> </a:t>
            </a:r>
            <a:r>
              <a:rPr dirty="0" spc="-880"/>
              <a:t>клиентов</a:t>
            </a:r>
          </a:p>
        </p:txBody>
      </p:sp>
      <p:sp>
        <p:nvSpPr>
          <p:cNvPr id="4" name="object 4"/>
          <p:cNvSpPr/>
          <p:nvPr/>
        </p:nvSpPr>
        <p:spPr>
          <a:xfrm>
            <a:off x="7607098" y="6311326"/>
            <a:ext cx="1256506" cy="12565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566736" y="5312125"/>
            <a:ext cx="2817495" cy="4138929"/>
          </a:xfrm>
          <a:prstGeom prst="rect">
            <a:avLst/>
          </a:prstGeom>
        </p:spPr>
        <p:txBody>
          <a:bodyPr wrap="square" lIns="0" tIns="841375" rIns="0" bIns="0" rtlCol="0" vert="horz">
            <a:spAutoFit/>
          </a:bodyPr>
          <a:lstStyle/>
          <a:p>
            <a:pPr marL="40005">
              <a:lnSpc>
                <a:spcPct val="100000"/>
              </a:lnSpc>
              <a:spcBef>
                <a:spcPts val="6625"/>
              </a:spcBef>
            </a:pPr>
            <a:r>
              <a:rPr dirty="0" sz="9900" spc="4875">
                <a:latin typeface="Calibri"/>
                <a:cs typeface="Calibri"/>
              </a:rPr>
              <a:t>🤙</a:t>
            </a:r>
            <a:endParaRPr sz="9900">
              <a:latin typeface="Calibri"/>
              <a:cs typeface="Calibri"/>
            </a:endParaRPr>
          </a:p>
          <a:p>
            <a:pPr marL="12700" marR="5080">
              <a:lnSpc>
                <a:spcPct val="112100"/>
              </a:lnSpc>
              <a:spcBef>
                <a:spcPts val="2270"/>
              </a:spcBef>
            </a:pPr>
            <a:r>
              <a:rPr dirty="0" sz="4350" spc="-65">
                <a:solidFill>
                  <a:srgbClr val="FFFFFF"/>
                </a:solidFill>
                <a:latin typeface="Arial Black"/>
                <a:cs typeface="Arial Black"/>
              </a:rPr>
              <a:t>О</a:t>
            </a:r>
            <a:r>
              <a:rPr dirty="0" sz="4350" spc="-335">
                <a:solidFill>
                  <a:srgbClr val="FFFFFF"/>
                </a:solidFill>
                <a:latin typeface="Arial Black"/>
                <a:cs typeface="Arial Black"/>
              </a:rPr>
              <a:t>братный  </a:t>
            </a:r>
            <a:r>
              <a:rPr dirty="0" sz="4350" spc="-455">
                <a:solidFill>
                  <a:srgbClr val="FFFFFF"/>
                </a:solidFill>
                <a:latin typeface="Arial Black"/>
                <a:cs typeface="Arial Black"/>
              </a:rPr>
              <a:t>звонок</a:t>
            </a:r>
            <a:endParaRPr sz="43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3265" y="6227559"/>
            <a:ext cx="1256506" cy="1256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71735" y="6057795"/>
            <a:ext cx="3576320" cy="33928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00965">
              <a:lnSpc>
                <a:spcPct val="100000"/>
              </a:lnSpc>
              <a:spcBef>
                <a:spcPts val="90"/>
              </a:spcBef>
            </a:pPr>
            <a:r>
              <a:rPr dirty="0" sz="9900" spc="4875">
                <a:solidFill>
                  <a:srgbClr val="2458A1"/>
                </a:solidFill>
                <a:latin typeface="Calibri"/>
                <a:cs typeface="Calibri"/>
              </a:rPr>
              <a:t>📧</a:t>
            </a:r>
            <a:endParaRPr sz="9900">
              <a:latin typeface="Calibri"/>
              <a:cs typeface="Calibri"/>
            </a:endParaRPr>
          </a:p>
          <a:p>
            <a:pPr marL="12700" marR="5080">
              <a:lnSpc>
                <a:spcPct val="112100"/>
              </a:lnSpc>
              <a:spcBef>
                <a:spcPts val="2935"/>
              </a:spcBef>
            </a:pPr>
            <a:r>
              <a:rPr dirty="0" sz="4350" spc="-450">
                <a:solidFill>
                  <a:srgbClr val="FFFFFF"/>
                </a:solidFill>
                <a:latin typeface="Arial Black"/>
                <a:cs typeface="Arial Black"/>
              </a:rPr>
              <a:t>Э</a:t>
            </a:r>
            <a:r>
              <a:rPr dirty="0" sz="4350" spc="-340">
                <a:solidFill>
                  <a:srgbClr val="FFFFFF"/>
                </a:solidFill>
                <a:latin typeface="Arial Black"/>
                <a:cs typeface="Arial Black"/>
              </a:rPr>
              <a:t>лектронная  </a:t>
            </a:r>
            <a:r>
              <a:rPr dirty="0" sz="4350" spc="-350">
                <a:solidFill>
                  <a:srgbClr val="FFFFFF"/>
                </a:solidFill>
                <a:latin typeface="Arial Black"/>
                <a:cs typeface="Arial Black"/>
              </a:rPr>
              <a:t>почта</a:t>
            </a:r>
            <a:endParaRPr sz="435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64475" y="6227559"/>
            <a:ext cx="1256506" cy="1256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568447" y="6057795"/>
            <a:ext cx="4636770" cy="33928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90"/>
              </a:spcBef>
            </a:pPr>
            <a:r>
              <a:rPr dirty="0" sz="9900" spc="4875">
                <a:solidFill>
                  <a:srgbClr val="2458A1"/>
                </a:solidFill>
                <a:latin typeface="Calibri"/>
                <a:cs typeface="Calibri"/>
              </a:rPr>
              <a:t>💬</a:t>
            </a:r>
            <a:endParaRPr sz="9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65"/>
              </a:spcBef>
            </a:pPr>
            <a:r>
              <a:rPr dirty="0" sz="4350" spc="-515">
                <a:solidFill>
                  <a:srgbClr val="FFFFFF"/>
                </a:solidFill>
                <a:latin typeface="Arial Black"/>
                <a:cs typeface="Arial Black"/>
              </a:rPr>
              <a:t>Ссылки</a:t>
            </a:r>
            <a:endParaRPr sz="43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4350" spc="-470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4350" spc="-3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350" spc="-455">
                <a:solidFill>
                  <a:srgbClr val="FFFFFF"/>
                </a:solidFill>
                <a:latin typeface="Arial Black"/>
                <a:cs typeface="Arial Black"/>
              </a:rPr>
              <a:t>мессенджеры</a:t>
            </a:r>
            <a:endParaRPr sz="43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46452" y="2938062"/>
            <a:ext cx="6698615" cy="516509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 marR="5080" indent="53975">
              <a:lnSpc>
                <a:spcPct val="103000"/>
              </a:lnSpc>
              <a:spcBef>
                <a:spcPts val="710"/>
              </a:spcBef>
              <a:tabLst>
                <a:tab pos="2406650" algn="l"/>
              </a:tabLst>
            </a:pP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каждый	</a:t>
            </a:r>
            <a:r>
              <a:rPr dirty="0" sz="19750" spc="-2390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r>
              <a:rPr dirty="0" sz="9900" spc="-2390">
                <a:solidFill>
                  <a:srgbClr val="FFFFFF"/>
                </a:solidFill>
                <a:latin typeface="Arial Black"/>
                <a:cs typeface="Arial Black"/>
              </a:rPr>
              <a:t>й 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пользователь </a:t>
            </a:r>
            <a:r>
              <a:rPr dirty="0" sz="4100" spc="-490">
                <a:solidFill>
                  <a:srgbClr val="FFFFFF"/>
                </a:solidFill>
                <a:latin typeface="Arial Black"/>
                <a:cs typeface="Arial Black"/>
              </a:rPr>
              <a:t>связывается  </a:t>
            </a:r>
            <a:r>
              <a:rPr dirty="0" sz="4100" spc="-509">
                <a:solidFill>
                  <a:srgbClr val="FFFFFF"/>
                </a:solidFill>
                <a:latin typeface="Arial Black"/>
                <a:cs typeface="Arial Black"/>
              </a:rPr>
              <a:t>с </a:t>
            </a:r>
            <a:r>
              <a:rPr dirty="0" sz="4100" spc="-420">
                <a:solidFill>
                  <a:srgbClr val="FFFFFF"/>
                </a:solidFill>
                <a:latin typeface="Arial Black"/>
                <a:cs typeface="Arial Black"/>
              </a:rPr>
              <a:t>магазином </a:t>
            </a: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через  </a:t>
            </a:r>
            <a:r>
              <a:rPr dirty="0" sz="4100" spc="-425">
                <a:solidFill>
                  <a:srgbClr val="FFFFFF"/>
                </a:solidFill>
                <a:latin typeface="Arial Black"/>
                <a:cs typeface="Arial Black"/>
              </a:rPr>
              <a:t>мессенджеры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3470" y="9847175"/>
            <a:ext cx="12417425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265">
                <a:solidFill>
                  <a:srgbClr val="A6AAA9"/>
                </a:solidFill>
                <a:latin typeface="Arial Black"/>
                <a:cs typeface="Arial Black"/>
              </a:rPr>
              <a:t>Данные </a:t>
            </a:r>
            <a:r>
              <a:rPr dirty="0" sz="24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450" spc="-240">
                <a:solidFill>
                  <a:srgbClr val="A6AAA9"/>
                </a:solidFill>
                <a:latin typeface="Arial Black"/>
                <a:cs typeface="Arial Black"/>
              </a:rPr>
              <a:t>магазинам, </a:t>
            </a:r>
            <a:r>
              <a:rPr dirty="0" sz="2450" spc="-265">
                <a:solidFill>
                  <a:srgbClr val="A6AAA9"/>
                </a:solidFill>
                <a:latin typeface="Arial Black"/>
                <a:cs typeface="Arial Black"/>
              </a:rPr>
              <a:t>указавшим </a:t>
            </a:r>
            <a:r>
              <a:rPr dirty="0" sz="2450" spc="-250">
                <a:solidFill>
                  <a:srgbClr val="A6AAA9"/>
                </a:solidFill>
                <a:latin typeface="Arial Black"/>
                <a:cs typeface="Arial Black"/>
              </a:rPr>
              <a:t>мессенджеры </a:t>
            </a:r>
            <a:r>
              <a:rPr dirty="0" sz="2450" spc="-240">
                <a:solidFill>
                  <a:srgbClr val="A6AAA9"/>
                </a:solidFill>
                <a:latin typeface="Arial Black"/>
                <a:cs typeface="Arial Black"/>
              </a:rPr>
              <a:t>в </a:t>
            </a:r>
            <a:r>
              <a:rPr dirty="0" sz="2450" spc="-210">
                <a:solidFill>
                  <a:srgbClr val="A6AAA9"/>
                </a:solidFill>
                <a:latin typeface="Arial Black"/>
                <a:cs typeface="Arial Black"/>
              </a:rPr>
              <a:t>карточке </a:t>
            </a:r>
            <a:r>
              <a:rPr dirty="0" sz="2450" spc="-260">
                <a:solidFill>
                  <a:srgbClr val="A6AAA9"/>
                </a:solidFill>
                <a:latin typeface="Arial Black"/>
                <a:cs typeface="Arial Black"/>
              </a:rPr>
              <a:t>на </a:t>
            </a:r>
            <a:r>
              <a:rPr dirty="0" sz="2450" spc="-155">
                <a:solidFill>
                  <a:srgbClr val="A6AAA9"/>
                </a:solidFill>
                <a:latin typeface="Arial Black"/>
                <a:cs typeface="Arial Black"/>
              </a:rPr>
              <a:t>Авто.ру</a:t>
            </a:r>
            <a:r>
              <a:rPr dirty="0" sz="2450" spc="500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450" spc="-250">
                <a:solidFill>
                  <a:srgbClr val="A6AAA9"/>
                </a:solidFill>
                <a:latin typeface="Arial Black"/>
                <a:cs typeface="Arial Black"/>
              </a:rPr>
              <a:t>Запчасти</a:t>
            </a:r>
            <a:endParaRPr sz="24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46452" y="2938062"/>
            <a:ext cx="6698615" cy="516509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 marR="5080" indent="53975">
              <a:lnSpc>
                <a:spcPct val="103000"/>
              </a:lnSpc>
              <a:spcBef>
                <a:spcPts val="710"/>
              </a:spcBef>
              <a:tabLst>
                <a:tab pos="2406650" algn="l"/>
              </a:tabLst>
            </a:pP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каждый	</a:t>
            </a:r>
            <a:r>
              <a:rPr dirty="0" sz="19750" spc="-2390">
                <a:solidFill>
                  <a:srgbClr val="FFFFFF"/>
                </a:solidFill>
                <a:latin typeface="Arial Black"/>
                <a:cs typeface="Arial Black"/>
              </a:rPr>
              <a:t>10</a:t>
            </a:r>
            <a:r>
              <a:rPr dirty="0" sz="9900" spc="-2390">
                <a:solidFill>
                  <a:srgbClr val="FFFFFF"/>
                </a:solidFill>
                <a:latin typeface="Arial Black"/>
                <a:cs typeface="Arial Black"/>
              </a:rPr>
              <a:t>й 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пользователь </a:t>
            </a:r>
            <a:r>
              <a:rPr dirty="0" sz="4100" spc="-490">
                <a:solidFill>
                  <a:srgbClr val="FFFFFF"/>
                </a:solidFill>
                <a:latin typeface="Arial Black"/>
                <a:cs typeface="Arial Black"/>
              </a:rPr>
              <a:t>связывается  </a:t>
            </a:r>
            <a:r>
              <a:rPr dirty="0" sz="4100" spc="-509">
                <a:solidFill>
                  <a:srgbClr val="FFFFFF"/>
                </a:solidFill>
                <a:latin typeface="Arial Black"/>
                <a:cs typeface="Arial Black"/>
              </a:rPr>
              <a:t>с </a:t>
            </a:r>
            <a:r>
              <a:rPr dirty="0" sz="4100" spc="-420">
                <a:solidFill>
                  <a:srgbClr val="FFFFFF"/>
                </a:solidFill>
                <a:latin typeface="Arial Black"/>
                <a:cs typeface="Arial Black"/>
              </a:rPr>
              <a:t>магазином </a:t>
            </a: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через  </a:t>
            </a:r>
            <a:r>
              <a:rPr dirty="0" sz="4100" spc="-425">
                <a:solidFill>
                  <a:srgbClr val="FFFFFF"/>
                </a:solidFill>
                <a:latin typeface="Arial Black"/>
                <a:cs typeface="Arial Black"/>
              </a:rPr>
              <a:t>мессенджеры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3470" y="9847175"/>
            <a:ext cx="12417425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265">
                <a:solidFill>
                  <a:srgbClr val="A6AAA9"/>
                </a:solidFill>
                <a:latin typeface="Arial Black"/>
                <a:cs typeface="Arial Black"/>
              </a:rPr>
              <a:t>Данные </a:t>
            </a:r>
            <a:r>
              <a:rPr dirty="0" sz="24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450" spc="-240">
                <a:solidFill>
                  <a:srgbClr val="A6AAA9"/>
                </a:solidFill>
                <a:latin typeface="Arial Black"/>
                <a:cs typeface="Arial Black"/>
              </a:rPr>
              <a:t>магазинам, </a:t>
            </a:r>
            <a:r>
              <a:rPr dirty="0" sz="2450" spc="-265">
                <a:solidFill>
                  <a:srgbClr val="A6AAA9"/>
                </a:solidFill>
                <a:latin typeface="Arial Black"/>
                <a:cs typeface="Arial Black"/>
              </a:rPr>
              <a:t>указавшим </a:t>
            </a:r>
            <a:r>
              <a:rPr dirty="0" sz="2450" spc="-250">
                <a:solidFill>
                  <a:srgbClr val="A6AAA9"/>
                </a:solidFill>
                <a:latin typeface="Arial Black"/>
                <a:cs typeface="Arial Black"/>
              </a:rPr>
              <a:t>мессенджеры </a:t>
            </a:r>
            <a:r>
              <a:rPr dirty="0" sz="2450" spc="-240">
                <a:solidFill>
                  <a:srgbClr val="A6AAA9"/>
                </a:solidFill>
                <a:latin typeface="Arial Black"/>
                <a:cs typeface="Arial Black"/>
              </a:rPr>
              <a:t>в </a:t>
            </a:r>
            <a:r>
              <a:rPr dirty="0" sz="2450" spc="-210">
                <a:solidFill>
                  <a:srgbClr val="A6AAA9"/>
                </a:solidFill>
                <a:latin typeface="Arial Black"/>
                <a:cs typeface="Arial Black"/>
              </a:rPr>
              <a:t>карточке </a:t>
            </a:r>
            <a:r>
              <a:rPr dirty="0" sz="2450" spc="-260">
                <a:solidFill>
                  <a:srgbClr val="A6AAA9"/>
                </a:solidFill>
                <a:latin typeface="Arial Black"/>
                <a:cs typeface="Arial Black"/>
              </a:rPr>
              <a:t>на </a:t>
            </a:r>
            <a:r>
              <a:rPr dirty="0" sz="2450" spc="-155">
                <a:solidFill>
                  <a:srgbClr val="A6AAA9"/>
                </a:solidFill>
                <a:latin typeface="Arial Black"/>
                <a:cs typeface="Arial Black"/>
              </a:rPr>
              <a:t>Авто.ру</a:t>
            </a:r>
            <a:r>
              <a:rPr dirty="0" sz="2450" spc="500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450" spc="-250">
                <a:solidFill>
                  <a:srgbClr val="A6AAA9"/>
                </a:solidFill>
                <a:latin typeface="Arial Black"/>
                <a:cs typeface="Arial Black"/>
              </a:rPr>
              <a:t>Запчасти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41780" y="3060455"/>
            <a:ext cx="3602990" cy="30410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750" spc="-3490"/>
              <a:t>19</a:t>
            </a:r>
            <a:r>
              <a:rPr dirty="0" spc="-1105"/>
              <a:t>%</a:t>
            </a:r>
            <a:endParaRPr sz="19750"/>
          </a:p>
        </p:txBody>
      </p:sp>
      <p:sp>
        <p:nvSpPr>
          <p:cNvPr id="6" name="object 6"/>
          <p:cNvSpPr txBox="1"/>
          <p:nvPr/>
        </p:nvSpPr>
        <p:spPr>
          <a:xfrm>
            <a:off x="10987677" y="6110051"/>
            <a:ext cx="7508875" cy="19526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30">
                <a:solidFill>
                  <a:srgbClr val="FFFFFF"/>
                </a:solidFill>
                <a:latin typeface="Arial Black"/>
                <a:cs typeface="Arial Black"/>
              </a:rPr>
              <a:t>магазинов </a:t>
            </a:r>
            <a:r>
              <a:rPr dirty="0" sz="4100" spc="-490">
                <a:solidFill>
                  <a:srgbClr val="FFFFFF"/>
                </a:solidFill>
                <a:latin typeface="Arial Black"/>
                <a:cs typeface="Arial Black"/>
              </a:rPr>
              <a:t>указывают </a:t>
            </a:r>
            <a:r>
              <a:rPr dirty="0" sz="4100" spc="-525">
                <a:solidFill>
                  <a:srgbClr val="FFFFFF"/>
                </a:solidFill>
                <a:latin typeface="Arial Black"/>
                <a:cs typeface="Arial Black"/>
              </a:rPr>
              <a:t>ссылки  </a:t>
            </a:r>
            <a:r>
              <a:rPr dirty="0" sz="4100" spc="-440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25">
                <a:solidFill>
                  <a:srgbClr val="FFFFFF"/>
                </a:solidFill>
                <a:latin typeface="Arial Black"/>
                <a:cs typeface="Arial Black"/>
              </a:rPr>
              <a:t>мессенджеры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ts val="4910"/>
              </a:lnSpc>
            </a:pPr>
            <a:r>
              <a:rPr dirty="0" sz="4100" spc="-440">
                <a:solidFill>
                  <a:srgbClr val="FFFFFF"/>
                </a:solidFill>
                <a:latin typeface="Arial Black"/>
                <a:cs typeface="Arial Black"/>
              </a:rPr>
              <a:t>на</a:t>
            </a: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270">
                <a:solidFill>
                  <a:srgbClr val="FFFFFF"/>
                </a:solidFill>
                <a:latin typeface="Arial Black"/>
                <a:cs typeface="Arial Black"/>
              </a:rPr>
              <a:t>Авто.ру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1028509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15"/>
              <a:t>Тренды </a:t>
            </a:r>
            <a:r>
              <a:rPr dirty="0" spc="-1019"/>
              <a:t>в</a:t>
            </a:r>
            <a:r>
              <a:rPr dirty="0" spc="-229"/>
              <a:t> </a:t>
            </a:r>
            <a:r>
              <a:rPr dirty="0" spc="-950"/>
              <a:t>поиске</a:t>
            </a:r>
          </a:p>
        </p:txBody>
      </p:sp>
      <p:sp>
        <p:nvSpPr>
          <p:cNvPr id="4" name="object 4"/>
          <p:cNvSpPr/>
          <p:nvPr/>
        </p:nvSpPr>
        <p:spPr>
          <a:xfrm>
            <a:off x="10961404" y="2931633"/>
            <a:ext cx="8234349" cy="7160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2943" y="4269089"/>
            <a:ext cx="5245735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r>
              <a:rPr dirty="0" sz="3700" spc="-235">
                <a:latin typeface="Arial Black"/>
                <a:cs typeface="Arial Black"/>
              </a:rPr>
              <a:t> </a:t>
            </a:r>
            <a:r>
              <a:rPr dirty="0" sz="3700" spc="-220">
                <a:latin typeface="Arial Black"/>
                <a:cs typeface="Arial Black"/>
              </a:rPr>
              <a:t>(ОЕМ)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5643" y="5154380"/>
            <a:ext cx="6419215" cy="554291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 sz="3700" spc="-350">
                <a:latin typeface="Arial Black"/>
                <a:cs typeface="Arial Black"/>
              </a:rPr>
              <a:t>Производитель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70"/>
              </a:spcBef>
            </a:pPr>
            <a:r>
              <a:rPr dirty="0" sz="3700" spc="-420">
                <a:latin typeface="Arial Black"/>
                <a:cs typeface="Arial Black"/>
              </a:rPr>
              <a:t>Наличие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ts val="4075"/>
              </a:lnSpc>
              <a:spcBef>
                <a:spcPts val="2565"/>
              </a:spcBef>
            </a:pP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245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ts val="4075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5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  <a:p>
            <a:pPr marR="3604895">
              <a:lnSpc>
                <a:spcPct val="157800"/>
              </a:lnSpc>
              <a:spcBef>
                <a:spcPts val="5"/>
              </a:spcBef>
            </a:pP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380">
                <a:latin typeface="Arial Black"/>
                <a:cs typeface="Arial Black"/>
              </a:rPr>
              <a:t>ографии  </a:t>
            </a:r>
            <a:r>
              <a:rPr dirty="0" sz="3700" spc="-375">
                <a:latin typeface="Arial Black"/>
                <a:cs typeface="Arial Black"/>
              </a:rPr>
              <a:t>Цена  </a:t>
            </a:r>
            <a:r>
              <a:rPr dirty="0" sz="3700" spc="-360">
                <a:latin typeface="Arial Black"/>
                <a:cs typeface="Arial Black"/>
              </a:rPr>
              <a:t>Описание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1528" y="6948623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1528" y="1004102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6"/>
                </a:lnTo>
                <a:lnTo>
                  <a:pt x="186707" y="532732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9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9"/>
                </a:lnTo>
                <a:lnTo>
                  <a:pt x="161626" y="377099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9"/>
                </a:lnTo>
                <a:lnTo>
                  <a:pt x="2932" y="305259"/>
                </a:lnTo>
                <a:lnTo>
                  <a:pt x="0" y="304059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0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9"/>
                </a:lnTo>
                <a:lnTo>
                  <a:pt x="310287" y="377099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40"/>
                </a:lnTo>
                <a:lnTo>
                  <a:pt x="460959" y="188669"/>
                </a:lnTo>
                <a:lnTo>
                  <a:pt x="496428" y="145474"/>
                </a:lnTo>
                <a:lnTo>
                  <a:pt x="525591" y="110622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1"/>
                </a:lnTo>
                <a:lnTo>
                  <a:pt x="564181" y="59575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7"/>
                </a:lnTo>
                <a:lnTo>
                  <a:pt x="529123" y="17492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8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4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19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3"/>
                </a:lnTo>
                <a:lnTo>
                  <a:pt x="66570" y="258248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1349" y="5091626"/>
            <a:ext cx="8372475" cy="6205855"/>
          </a:xfrm>
          <a:custGeom>
            <a:avLst/>
            <a:gdLst/>
            <a:ahLst/>
            <a:cxnLst/>
            <a:rect l="l" t="t" r="r" b="b"/>
            <a:pathLst>
              <a:path w="8372475" h="6205855">
                <a:moveTo>
                  <a:pt x="0" y="6205393"/>
                </a:moveTo>
                <a:lnTo>
                  <a:pt x="8372270" y="6205393"/>
                </a:lnTo>
                <a:lnTo>
                  <a:pt x="8372270" y="0"/>
                </a:lnTo>
                <a:lnTo>
                  <a:pt x="0" y="0"/>
                </a:lnTo>
                <a:lnTo>
                  <a:pt x="0" y="62053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40694" y="8666950"/>
            <a:ext cx="326517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075">
                <a:solidFill>
                  <a:srgbClr val="773F9B"/>
                </a:solidFill>
                <a:latin typeface="Arial Black"/>
                <a:cs typeface="Arial Black"/>
              </a:rPr>
              <a:t>≈</a:t>
            </a:r>
            <a:r>
              <a:rPr dirty="0" sz="9900" spc="-1025">
                <a:solidFill>
                  <a:srgbClr val="773F9B"/>
                </a:solidFill>
                <a:latin typeface="Arial Black"/>
                <a:cs typeface="Arial Black"/>
              </a:rPr>
              <a:t>30%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85199" y="8899856"/>
            <a:ext cx="7574280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440">
                <a:latin typeface="Arial Black"/>
                <a:cs typeface="Arial Black"/>
              </a:rPr>
              <a:t>пользователей </a:t>
            </a:r>
            <a:r>
              <a:rPr dirty="0" sz="4100" spc="-280">
                <a:latin typeface="Arial Black"/>
                <a:cs typeface="Arial Black"/>
              </a:rPr>
              <a:t>ищут </a:t>
            </a:r>
            <a:r>
              <a:rPr dirty="0" sz="4100" spc="-480">
                <a:latin typeface="Arial Black"/>
                <a:cs typeface="Arial Black"/>
              </a:rPr>
              <a:t>запчасти  на </a:t>
            </a:r>
            <a:r>
              <a:rPr dirty="0" sz="4100" spc="-305">
                <a:latin typeface="Arial Black"/>
                <a:cs typeface="Arial Black"/>
              </a:rPr>
              <a:t>Авто.ру </a:t>
            </a:r>
            <a:r>
              <a:rPr dirty="0" sz="4100" spc="-285">
                <a:latin typeface="Arial Black"/>
                <a:cs typeface="Arial Black"/>
              </a:rPr>
              <a:t>по</a:t>
            </a:r>
            <a:r>
              <a:rPr dirty="0" sz="4100" spc="-40">
                <a:latin typeface="Arial Black"/>
                <a:cs typeface="Arial Black"/>
              </a:rPr>
              <a:t> </a:t>
            </a:r>
            <a:r>
              <a:rPr dirty="0" sz="4100" spc="-335">
                <a:latin typeface="Arial Black"/>
                <a:cs typeface="Arial Black"/>
              </a:rPr>
              <a:t>номеру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2943" y="3944491"/>
            <a:ext cx="5245735" cy="1805939"/>
          </a:xfrm>
          <a:prstGeom prst="rect">
            <a:avLst/>
          </a:prstGeom>
        </p:spPr>
        <p:txBody>
          <a:bodyPr wrap="square" lIns="0" tIns="338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65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r>
              <a:rPr dirty="0" sz="3700" spc="-235">
                <a:latin typeface="Arial Black"/>
                <a:cs typeface="Arial Black"/>
              </a:rPr>
              <a:t> </a:t>
            </a:r>
            <a:r>
              <a:rPr dirty="0" sz="3700" spc="-220">
                <a:latin typeface="Arial Black"/>
                <a:cs typeface="Arial Black"/>
              </a:rPr>
              <a:t>(ОЕМ)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70"/>
              </a:spcBef>
            </a:pPr>
            <a:r>
              <a:rPr dirty="0" sz="3700" spc="-350">
                <a:latin typeface="Arial Black"/>
                <a:cs typeface="Arial Black"/>
              </a:rPr>
              <a:t>Производитель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5643" y="6044405"/>
            <a:ext cx="6419215" cy="465328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 sz="3700" spc="-420">
                <a:latin typeface="Arial Black"/>
                <a:cs typeface="Arial Black"/>
              </a:rPr>
              <a:t>Наличие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ts val="4075"/>
              </a:lnSpc>
              <a:spcBef>
                <a:spcPts val="2570"/>
              </a:spcBef>
            </a:pP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245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ts val="4075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5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  <a:p>
            <a:pPr marR="3604895">
              <a:lnSpc>
                <a:spcPct val="157800"/>
              </a:lnSpc>
            </a:pP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380">
                <a:latin typeface="Arial Black"/>
                <a:cs typeface="Arial Black"/>
              </a:rPr>
              <a:t>ографии  </a:t>
            </a:r>
            <a:r>
              <a:rPr dirty="0" sz="3700" spc="-375">
                <a:latin typeface="Arial Black"/>
                <a:cs typeface="Arial Black"/>
              </a:rPr>
              <a:t>Цена  </a:t>
            </a:r>
            <a:r>
              <a:rPr dirty="0" sz="3700" spc="-360">
                <a:latin typeface="Arial Black"/>
                <a:cs typeface="Arial Black"/>
              </a:rPr>
              <a:t>Описание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1528" y="6948623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1528" y="1004102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6"/>
                </a:lnTo>
                <a:lnTo>
                  <a:pt x="186707" y="532732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9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9"/>
                </a:lnTo>
                <a:lnTo>
                  <a:pt x="161626" y="377099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9"/>
                </a:lnTo>
                <a:lnTo>
                  <a:pt x="2932" y="305259"/>
                </a:lnTo>
                <a:lnTo>
                  <a:pt x="0" y="304059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0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9"/>
                </a:lnTo>
                <a:lnTo>
                  <a:pt x="310287" y="377099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40"/>
                </a:lnTo>
                <a:lnTo>
                  <a:pt x="460959" y="188669"/>
                </a:lnTo>
                <a:lnTo>
                  <a:pt x="496428" y="145474"/>
                </a:lnTo>
                <a:lnTo>
                  <a:pt x="525591" y="110622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1"/>
                </a:lnTo>
                <a:lnTo>
                  <a:pt x="564181" y="59575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7"/>
                </a:lnTo>
                <a:lnTo>
                  <a:pt x="529123" y="17492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8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4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19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3"/>
                </a:lnTo>
                <a:lnTo>
                  <a:pt x="66570" y="258248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1349" y="6020044"/>
            <a:ext cx="8372475" cy="5277485"/>
          </a:xfrm>
          <a:custGeom>
            <a:avLst/>
            <a:gdLst/>
            <a:ahLst/>
            <a:cxnLst/>
            <a:rect l="l" t="t" r="r" b="b"/>
            <a:pathLst>
              <a:path w="8372475" h="5277484">
                <a:moveTo>
                  <a:pt x="0" y="5276976"/>
                </a:moveTo>
                <a:lnTo>
                  <a:pt x="8372270" y="5276976"/>
                </a:lnTo>
                <a:lnTo>
                  <a:pt x="8372270" y="0"/>
                </a:lnTo>
                <a:lnTo>
                  <a:pt x="0" y="0"/>
                </a:lnTo>
                <a:lnTo>
                  <a:pt x="0" y="527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2943" y="3944491"/>
            <a:ext cx="6444615" cy="3166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8515">
              <a:lnSpc>
                <a:spcPct val="157800"/>
              </a:lnSpc>
              <a:spcBef>
                <a:spcPts val="100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 </a:t>
            </a:r>
            <a:r>
              <a:rPr dirty="0" sz="3700" spc="-220">
                <a:latin typeface="Arial Black"/>
                <a:cs typeface="Arial Black"/>
              </a:rPr>
              <a:t>(ОЕМ)  </a:t>
            </a:r>
            <a:r>
              <a:rPr dirty="0" sz="3700" spc="-350">
                <a:latin typeface="Arial Black"/>
                <a:cs typeface="Arial Black"/>
              </a:rPr>
              <a:t>Производитель  </a:t>
            </a: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300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ts val="3710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0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5643" y="7405620"/>
            <a:ext cx="2806700" cy="329184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 sz="3700" spc="-420">
                <a:latin typeface="Arial Black"/>
                <a:cs typeface="Arial Black"/>
              </a:rPr>
              <a:t>Наличие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ct val="157800"/>
              </a:lnSpc>
              <a:spcBef>
                <a:spcPts val="5"/>
              </a:spcBef>
            </a:pP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380">
                <a:latin typeface="Arial Black"/>
                <a:cs typeface="Arial Black"/>
              </a:rPr>
              <a:t>ографии  </a:t>
            </a:r>
            <a:r>
              <a:rPr dirty="0" sz="3700" spc="-375">
                <a:latin typeface="Arial Black"/>
                <a:cs typeface="Arial Black"/>
              </a:rPr>
              <a:t>Цена  </a:t>
            </a:r>
            <a:r>
              <a:rPr dirty="0" sz="3700" spc="-360">
                <a:latin typeface="Arial Black"/>
                <a:cs typeface="Arial Black"/>
              </a:rPr>
              <a:t>Описание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91528" y="1004102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6"/>
                </a:lnTo>
                <a:lnTo>
                  <a:pt x="186707" y="532732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9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9"/>
                </a:lnTo>
                <a:lnTo>
                  <a:pt x="161626" y="377099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9"/>
                </a:lnTo>
                <a:lnTo>
                  <a:pt x="2932" y="305259"/>
                </a:lnTo>
                <a:lnTo>
                  <a:pt x="0" y="304059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0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9"/>
                </a:lnTo>
                <a:lnTo>
                  <a:pt x="310287" y="377099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40"/>
                </a:lnTo>
                <a:lnTo>
                  <a:pt x="460959" y="188669"/>
                </a:lnTo>
                <a:lnTo>
                  <a:pt x="496428" y="145474"/>
                </a:lnTo>
                <a:lnTo>
                  <a:pt x="525591" y="110622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1"/>
                </a:lnTo>
                <a:lnTo>
                  <a:pt x="564181" y="59575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7"/>
                </a:lnTo>
                <a:lnTo>
                  <a:pt x="529123" y="17492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8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4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19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3"/>
                </a:lnTo>
                <a:lnTo>
                  <a:pt x="66570" y="258248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0384" y="7402380"/>
            <a:ext cx="8372475" cy="3906520"/>
          </a:xfrm>
          <a:custGeom>
            <a:avLst/>
            <a:gdLst/>
            <a:ahLst/>
            <a:cxnLst/>
            <a:rect l="l" t="t" r="r" b="b"/>
            <a:pathLst>
              <a:path w="8372475" h="3906520">
                <a:moveTo>
                  <a:pt x="8372270" y="3906175"/>
                </a:moveTo>
                <a:lnTo>
                  <a:pt x="8372270" y="0"/>
                </a:lnTo>
                <a:lnTo>
                  <a:pt x="0" y="0"/>
                </a:lnTo>
                <a:lnTo>
                  <a:pt x="0" y="3906175"/>
                </a:lnTo>
                <a:lnTo>
                  <a:pt x="8372270" y="3906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265814" y="2464180"/>
            <a:ext cx="10838285" cy="884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623612" y="3066595"/>
            <a:ext cx="10480487" cy="8241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950598" y="3315668"/>
            <a:ext cx="10153501" cy="7992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943090" y="3305454"/>
            <a:ext cx="10161008" cy="7268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642142" y="2959654"/>
            <a:ext cx="2238375" cy="239395"/>
          </a:xfrm>
          <a:custGeom>
            <a:avLst/>
            <a:gdLst/>
            <a:ahLst/>
            <a:cxnLst/>
            <a:rect l="l" t="t" r="r" b="b"/>
            <a:pathLst>
              <a:path w="2238375" h="239394">
                <a:moveTo>
                  <a:pt x="0" y="238979"/>
                </a:moveTo>
                <a:lnTo>
                  <a:pt x="2238369" y="238979"/>
                </a:lnTo>
                <a:lnTo>
                  <a:pt x="2238369" y="0"/>
                </a:lnTo>
                <a:lnTo>
                  <a:pt x="0" y="0"/>
                </a:lnTo>
                <a:lnTo>
                  <a:pt x="0" y="2389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955896" y="3268772"/>
            <a:ext cx="10146287" cy="80397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472156" y="6351415"/>
            <a:ext cx="5631943" cy="49571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681573" y="6456123"/>
            <a:ext cx="5422526" cy="4852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440694" y="8666950"/>
            <a:ext cx="133604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470">
                <a:solidFill>
                  <a:srgbClr val="773F9B"/>
                </a:solidFill>
                <a:latin typeface="Arial Black"/>
                <a:cs typeface="Arial Black"/>
              </a:rPr>
              <a:t>х</a:t>
            </a:r>
            <a:r>
              <a:rPr dirty="0" sz="9900" spc="-1420">
                <a:solidFill>
                  <a:srgbClr val="773F9B"/>
                </a:solidFill>
                <a:latin typeface="Arial Black"/>
                <a:cs typeface="Arial Black"/>
              </a:rPr>
              <a:t>2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39518" y="8853212"/>
            <a:ext cx="3107055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325">
                <a:latin typeface="Arial Black"/>
                <a:cs typeface="Arial Black"/>
              </a:rPr>
              <a:t>просм</a:t>
            </a:r>
            <a:r>
              <a:rPr dirty="0" sz="4100" spc="-385">
                <a:latin typeface="Arial Black"/>
                <a:cs typeface="Arial Black"/>
              </a:rPr>
              <a:t>о</a:t>
            </a:r>
            <a:r>
              <a:rPr dirty="0" sz="4100" spc="-204">
                <a:latin typeface="Arial Black"/>
                <a:cs typeface="Arial Black"/>
              </a:rPr>
              <a:t>тров 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499366" y="4766967"/>
            <a:ext cx="3856354" cy="658495"/>
          </a:xfrm>
          <a:custGeom>
            <a:avLst/>
            <a:gdLst/>
            <a:ahLst/>
            <a:cxnLst/>
            <a:rect l="l" t="t" r="r" b="b"/>
            <a:pathLst>
              <a:path w="3856355" h="658495">
                <a:moveTo>
                  <a:pt x="0" y="658161"/>
                </a:moveTo>
                <a:lnTo>
                  <a:pt x="3855923" y="658161"/>
                </a:lnTo>
                <a:lnTo>
                  <a:pt x="3855923" y="0"/>
                </a:lnTo>
                <a:lnTo>
                  <a:pt x="0" y="0"/>
                </a:lnTo>
                <a:lnTo>
                  <a:pt x="0" y="658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898334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>
                <a:solidFill>
                  <a:srgbClr val="000000"/>
                </a:solidFill>
              </a:rPr>
              <a:t>Кейс</a:t>
            </a:r>
            <a:r>
              <a:rPr dirty="0" spc="-715">
                <a:solidFill>
                  <a:srgbClr val="000000"/>
                </a:solidFill>
              </a:rPr>
              <a:t> </a:t>
            </a:r>
            <a:r>
              <a:rPr dirty="0" spc="-1135">
                <a:solidFill>
                  <a:srgbClr val="000000"/>
                </a:solidFill>
              </a:rPr>
              <a:t>магазина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7750" y="3029119"/>
            <a:ext cx="6955790" cy="5610225"/>
          </a:xfrm>
          <a:prstGeom prst="rect">
            <a:avLst/>
          </a:prstGeom>
        </p:spPr>
        <p:txBody>
          <a:bodyPr wrap="square" lIns="0" tIns="510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20"/>
              </a:spcBef>
            </a:pPr>
            <a:r>
              <a:rPr dirty="0" sz="6600" spc="-400">
                <a:solidFill>
                  <a:srgbClr val="A6AAA9"/>
                </a:solidFill>
                <a:latin typeface="Arial Black"/>
                <a:cs typeface="Arial Black"/>
              </a:rPr>
              <a:t>До</a:t>
            </a:r>
            <a:r>
              <a:rPr dirty="0" sz="6600" spc="-400">
                <a:solidFill>
                  <a:srgbClr val="A6AAA9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79375">
              <a:lnSpc>
                <a:spcPct val="100000"/>
              </a:lnSpc>
              <a:spcBef>
                <a:spcPts val="2475"/>
              </a:spcBef>
            </a:pPr>
            <a:r>
              <a:rPr dirty="0" sz="4100" spc="-50" b="1">
                <a:latin typeface="Arial"/>
                <a:cs typeface="Arial"/>
              </a:rPr>
              <a:t>22 </a:t>
            </a:r>
            <a:r>
              <a:rPr dirty="0" sz="4100" spc="-45" b="1">
                <a:latin typeface="Arial"/>
                <a:cs typeface="Arial"/>
              </a:rPr>
              <a:t>тыс. </a:t>
            </a:r>
            <a:r>
              <a:rPr dirty="0" sz="4100" spc="-210">
                <a:latin typeface="Arial Black"/>
                <a:cs typeface="Arial Black"/>
              </a:rPr>
              <a:t>— </a:t>
            </a:r>
            <a:r>
              <a:rPr dirty="0" sz="4100" spc="-509">
                <a:latin typeface="Arial Black"/>
                <a:cs typeface="Arial Black"/>
              </a:rPr>
              <a:t>база</a:t>
            </a:r>
            <a:r>
              <a:rPr dirty="0" sz="4100" spc="-470">
                <a:latin typeface="Arial Black"/>
                <a:cs typeface="Arial Black"/>
              </a:rPr>
              <a:t>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  <a:p>
            <a:pPr marL="52069" marR="2164080">
              <a:lnSpc>
                <a:spcPct val="110600"/>
              </a:lnSpc>
              <a:spcBef>
                <a:spcPts val="4200"/>
              </a:spcBef>
            </a:pPr>
            <a:r>
              <a:rPr dirty="0" sz="4100" spc="-100" b="1">
                <a:latin typeface="Arial"/>
                <a:cs typeface="Arial"/>
              </a:rPr>
              <a:t>Только </a:t>
            </a:r>
            <a:r>
              <a:rPr dirty="0" sz="4100" spc="-345" b="1">
                <a:latin typeface="Arial"/>
                <a:cs typeface="Arial"/>
              </a:rPr>
              <a:t>в </a:t>
            </a:r>
            <a:r>
              <a:rPr dirty="0" sz="4100" spc="-30" b="1">
                <a:latin typeface="Arial"/>
                <a:cs typeface="Arial"/>
              </a:rPr>
              <a:t>10% </a:t>
            </a:r>
            <a:r>
              <a:rPr dirty="0" sz="4100" spc="-620">
                <a:latin typeface="Arial Black"/>
                <a:cs typeface="Arial Black"/>
              </a:rPr>
              <a:t>базы  </a:t>
            </a:r>
            <a:r>
              <a:rPr dirty="0" sz="4100" spc="-580">
                <a:latin typeface="Arial Black"/>
                <a:cs typeface="Arial Black"/>
              </a:rPr>
              <a:t>указаны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295">
                <a:latin typeface="Arial Black"/>
                <a:cs typeface="Arial Black"/>
              </a:rPr>
              <a:t>ОЕМ</a:t>
            </a:r>
            <a:endParaRPr sz="4100">
              <a:latin typeface="Arial Black"/>
              <a:cs typeface="Arial Black"/>
            </a:endParaRPr>
          </a:p>
          <a:p>
            <a:pPr marL="52069">
              <a:lnSpc>
                <a:spcPct val="100000"/>
              </a:lnSpc>
              <a:spcBef>
                <a:spcPts val="4725"/>
              </a:spcBef>
            </a:pPr>
            <a:r>
              <a:rPr dirty="0" sz="4100" spc="-35" b="1">
                <a:solidFill>
                  <a:srgbClr val="C82506"/>
                </a:solidFill>
                <a:latin typeface="Arial"/>
                <a:cs typeface="Arial"/>
              </a:rPr>
              <a:t>72₽ </a:t>
            </a:r>
            <a:r>
              <a:rPr dirty="0" sz="4100" spc="545">
                <a:latin typeface="Arial Black"/>
                <a:cs typeface="Arial Black"/>
              </a:rPr>
              <a:t>-</a:t>
            </a:r>
            <a:r>
              <a:rPr dirty="0" sz="4100" spc="-175">
                <a:latin typeface="Arial Black"/>
                <a:cs typeface="Arial Black"/>
              </a:rPr>
              <a:t> </a:t>
            </a:r>
            <a:r>
              <a:rPr dirty="0" sz="4100" spc="-345">
                <a:latin typeface="Arial Black"/>
                <a:cs typeface="Arial Black"/>
              </a:rPr>
              <a:t>стоимость </a:t>
            </a:r>
            <a:r>
              <a:rPr dirty="0" sz="4100" spc="-500">
                <a:latin typeface="Arial Black"/>
                <a:cs typeface="Arial Black"/>
              </a:rPr>
              <a:t>звонка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750" y="3029119"/>
            <a:ext cx="6955790" cy="5610225"/>
          </a:xfrm>
          <a:prstGeom prst="rect">
            <a:avLst/>
          </a:prstGeom>
        </p:spPr>
        <p:txBody>
          <a:bodyPr wrap="square" lIns="0" tIns="510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20"/>
              </a:spcBef>
            </a:pPr>
            <a:r>
              <a:rPr dirty="0" sz="6600" spc="-400">
                <a:solidFill>
                  <a:srgbClr val="A6AAA9"/>
                </a:solidFill>
                <a:latin typeface="Arial Black"/>
                <a:cs typeface="Arial Black"/>
              </a:rPr>
              <a:t>До</a:t>
            </a:r>
            <a:r>
              <a:rPr dirty="0" sz="6600" spc="-400">
                <a:solidFill>
                  <a:srgbClr val="A6AAA9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79375">
              <a:lnSpc>
                <a:spcPct val="100000"/>
              </a:lnSpc>
              <a:spcBef>
                <a:spcPts val="2475"/>
              </a:spcBef>
            </a:pPr>
            <a:r>
              <a:rPr dirty="0" sz="4100" spc="-50" b="1">
                <a:latin typeface="Arial"/>
                <a:cs typeface="Arial"/>
              </a:rPr>
              <a:t>22 </a:t>
            </a:r>
            <a:r>
              <a:rPr dirty="0" sz="4100" spc="-45" b="1">
                <a:latin typeface="Arial"/>
                <a:cs typeface="Arial"/>
              </a:rPr>
              <a:t>тыс. </a:t>
            </a:r>
            <a:r>
              <a:rPr dirty="0" sz="4100" spc="-210">
                <a:latin typeface="Arial Black"/>
                <a:cs typeface="Arial Black"/>
              </a:rPr>
              <a:t>— </a:t>
            </a:r>
            <a:r>
              <a:rPr dirty="0" sz="4100" spc="-509">
                <a:latin typeface="Arial Black"/>
                <a:cs typeface="Arial Black"/>
              </a:rPr>
              <a:t>база</a:t>
            </a:r>
            <a:r>
              <a:rPr dirty="0" sz="4100" spc="-470">
                <a:latin typeface="Arial Black"/>
                <a:cs typeface="Arial Black"/>
              </a:rPr>
              <a:t>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  <a:p>
            <a:pPr marL="52069" marR="2164080">
              <a:lnSpc>
                <a:spcPct val="110600"/>
              </a:lnSpc>
              <a:spcBef>
                <a:spcPts val="4200"/>
              </a:spcBef>
            </a:pPr>
            <a:r>
              <a:rPr dirty="0" sz="4100" spc="-100" b="1">
                <a:latin typeface="Arial"/>
                <a:cs typeface="Arial"/>
              </a:rPr>
              <a:t>Только </a:t>
            </a:r>
            <a:r>
              <a:rPr dirty="0" sz="4100" spc="-345" b="1">
                <a:latin typeface="Arial"/>
                <a:cs typeface="Arial"/>
              </a:rPr>
              <a:t>в </a:t>
            </a:r>
            <a:r>
              <a:rPr dirty="0" sz="4100" spc="-30" b="1">
                <a:latin typeface="Arial"/>
                <a:cs typeface="Arial"/>
              </a:rPr>
              <a:t>10% </a:t>
            </a:r>
            <a:r>
              <a:rPr dirty="0" sz="4100" spc="-620">
                <a:latin typeface="Arial Black"/>
                <a:cs typeface="Arial Black"/>
              </a:rPr>
              <a:t>базы  </a:t>
            </a:r>
            <a:r>
              <a:rPr dirty="0" sz="4100" spc="-580">
                <a:latin typeface="Arial Black"/>
                <a:cs typeface="Arial Black"/>
              </a:rPr>
              <a:t>указаны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295">
                <a:latin typeface="Arial Black"/>
                <a:cs typeface="Arial Black"/>
              </a:rPr>
              <a:t>ОЕМ</a:t>
            </a:r>
            <a:endParaRPr sz="4100">
              <a:latin typeface="Arial Black"/>
              <a:cs typeface="Arial Black"/>
            </a:endParaRPr>
          </a:p>
          <a:p>
            <a:pPr marL="52069">
              <a:lnSpc>
                <a:spcPct val="100000"/>
              </a:lnSpc>
              <a:spcBef>
                <a:spcPts val="4725"/>
              </a:spcBef>
            </a:pPr>
            <a:r>
              <a:rPr dirty="0" sz="4100" spc="-35" b="1">
                <a:solidFill>
                  <a:srgbClr val="C82506"/>
                </a:solidFill>
                <a:latin typeface="Arial"/>
                <a:cs typeface="Arial"/>
              </a:rPr>
              <a:t>72₽ </a:t>
            </a:r>
            <a:r>
              <a:rPr dirty="0" sz="4100" spc="545">
                <a:latin typeface="Arial Black"/>
                <a:cs typeface="Arial Black"/>
              </a:rPr>
              <a:t>-</a:t>
            </a:r>
            <a:r>
              <a:rPr dirty="0" sz="4100" spc="-175">
                <a:latin typeface="Arial Black"/>
                <a:cs typeface="Arial Black"/>
              </a:rPr>
              <a:t> </a:t>
            </a:r>
            <a:r>
              <a:rPr dirty="0" sz="4100" spc="-345">
                <a:latin typeface="Arial Black"/>
                <a:cs typeface="Arial Black"/>
              </a:rPr>
              <a:t>стоимость </a:t>
            </a:r>
            <a:r>
              <a:rPr dirty="0" sz="4100" spc="-500">
                <a:latin typeface="Arial Black"/>
                <a:cs typeface="Arial Black"/>
              </a:rPr>
              <a:t>звонка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94356" y="3029119"/>
            <a:ext cx="9751695" cy="3160395"/>
          </a:xfrm>
          <a:prstGeom prst="rect">
            <a:avLst/>
          </a:prstGeom>
        </p:spPr>
        <p:txBody>
          <a:bodyPr wrap="square" lIns="0" tIns="510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20"/>
              </a:spcBef>
            </a:pPr>
            <a:r>
              <a:rPr dirty="0" sz="6600" spc="-635">
                <a:solidFill>
                  <a:srgbClr val="A6AAA9"/>
                </a:solidFill>
                <a:latin typeface="Arial Black"/>
                <a:cs typeface="Arial Black"/>
              </a:rPr>
              <a:t>Что</a:t>
            </a:r>
            <a:r>
              <a:rPr dirty="0" sz="6600" spc="-430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6600" spc="-590">
                <a:solidFill>
                  <a:srgbClr val="A6AAA9"/>
                </a:solidFill>
                <a:latin typeface="Arial Black"/>
                <a:cs typeface="Arial Black"/>
              </a:rPr>
              <a:t>сделали</a:t>
            </a:r>
            <a:r>
              <a:rPr dirty="0" sz="6600" spc="-590">
                <a:solidFill>
                  <a:srgbClr val="A6AAA9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86995">
              <a:lnSpc>
                <a:spcPct val="100000"/>
              </a:lnSpc>
              <a:spcBef>
                <a:spcPts val="2475"/>
              </a:spcBef>
            </a:pPr>
            <a:r>
              <a:rPr dirty="0" sz="4100" spc="-565">
                <a:latin typeface="Arial Black"/>
                <a:cs typeface="Arial Black"/>
              </a:rPr>
              <a:t>Указали </a:t>
            </a:r>
            <a:r>
              <a:rPr dirty="0" sz="4100" spc="-260">
                <a:latin typeface="Arial Black"/>
                <a:cs typeface="Arial Black"/>
              </a:rPr>
              <a:t>ОЕМ,</a:t>
            </a:r>
            <a:r>
              <a:rPr dirty="0" sz="4100" spc="-755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производителя</a:t>
            </a:r>
            <a:endParaRPr sz="4100">
              <a:latin typeface="Arial Black"/>
              <a:cs typeface="Arial Black"/>
            </a:endParaRPr>
          </a:p>
          <a:p>
            <a:pPr marL="86995">
              <a:lnSpc>
                <a:spcPct val="100000"/>
              </a:lnSpc>
              <a:spcBef>
                <a:spcPts val="520"/>
              </a:spcBef>
            </a:pPr>
            <a:r>
              <a:rPr dirty="0" sz="4100" spc="-425">
                <a:latin typeface="Arial Black"/>
                <a:cs typeface="Arial Black"/>
              </a:rPr>
              <a:t>и </a:t>
            </a:r>
            <a:r>
              <a:rPr dirty="0" sz="4100" spc="-355">
                <a:latin typeface="Arial Black"/>
                <a:cs typeface="Arial Black"/>
              </a:rPr>
              <a:t>применимость </a:t>
            </a:r>
            <a:r>
              <a:rPr dirty="0" sz="4100" spc="-380">
                <a:latin typeface="Arial Black"/>
                <a:cs typeface="Arial Black"/>
              </a:rPr>
              <a:t>для </a:t>
            </a:r>
            <a:r>
              <a:rPr dirty="0" sz="4100" spc="-530">
                <a:latin typeface="Arial Black"/>
                <a:cs typeface="Arial Black"/>
              </a:rPr>
              <a:t>всех</a:t>
            </a:r>
            <a:r>
              <a:rPr dirty="0" sz="4100" spc="90">
                <a:latin typeface="Arial Black"/>
                <a:cs typeface="Arial Black"/>
              </a:rPr>
              <a:t>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898334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>
                <a:solidFill>
                  <a:srgbClr val="000000"/>
                </a:solidFill>
              </a:rPr>
              <a:t>Кейс</a:t>
            </a:r>
            <a:r>
              <a:rPr dirty="0" spc="-715">
                <a:solidFill>
                  <a:srgbClr val="000000"/>
                </a:solidFill>
              </a:rPr>
              <a:t> </a:t>
            </a:r>
            <a:r>
              <a:rPr dirty="0" spc="-1135">
                <a:solidFill>
                  <a:srgbClr val="000000"/>
                </a:solidFill>
              </a:rPr>
              <a:t>магазина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750" y="3029119"/>
            <a:ext cx="6955790" cy="5610225"/>
          </a:xfrm>
          <a:prstGeom prst="rect">
            <a:avLst/>
          </a:prstGeom>
        </p:spPr>
        <p:txBody>
          <a:bodyPr wrap="square" lIns="0" tIns="510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20"/>
              </a:spcBef>
            </a:pPr>
            <a:r>
              <a:rPr dirty="0" sz="6600" spc="-400">
                <a:solidFill>
                  <a:srgbClr val="A6AAA9"/>
                </a:solidFill>
                <a:latin typeface="Arial Black"/>
                <a:cs typeface="Arial Black"/>
              </a:rPr>
              <a:t>До</a:t>
            </a:r>
            <a:r>
              <a:rPr dirty="0" sz="6600" spc="-400">
                <a:solidFill>
                  <a:srgbClr val="A6AAA9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79375">
              <a:lnSpc>
                <a:spcPct val="100000"/>
              </a:lnSpc>
              <a:spcBef>
                <a:spcPts val="2475"/>
              </a:spcBef>
            </a:pPr>
            <a:r>
              <a:rPr dirty="0" sz="4100" spc="-50" b="1">
                <a:latin typeface="Arial"/>
                <a:cs typeface="Arial"/>
              </a:rPr>
              <a:t>22 </a:t>
            </a:r>
            <a:r>
              <a:rPr dirty="0" sz="4100" spc="-45" b="1">
                <a:latin typeface="Arial"/>
                <a:cs typeface="Arial"/>
              </a:rPr>
              <a:t>тыс. </a:t>
            </a:r>
            <a:r>
              <a:rPr dirty="0" sz="4100" spc="-210">
                <a:latin typeface="Arial Black"/>
                <a:cs typeface="Arial Black"/>
              </a:rPr>
              <a:t>— </a:t>
            </a:r>
            <a:r>
              <a:rPr dirty="0" sz="4100" spc="-509">
                <a:latin typeface="Arial Black"/>
                <a:cs typeface="Arial Black"/>
              </a:rPr>
              <a:t>база</a:t>
            </a:r>
            <a:r>
              <a:rPr dirty="0" sz="4100" spc="-470">
                <a:latin typeface="Arial Black"/>
                <a:cs typeface="Arial Black"/>
              </a:rPr>
              <a:t>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  <a:p>
            <a:pPr marL="52069" marR="2164080">
              <a:lnSpc>
                <a:spcPct val="110600"/>
              </a:lnSpc>
              <a:spcBef>
                <a:spcPts val="4200"/>
              </a:spcBef>
            </a:pPr>
            <a:r>
              <a:rPr dirty="0" sz="4100" spc="-100" b="1">
                <a:latin typeface="Arial"/>
                <a:cs typeface="Arial"/>
              </a:rPr>
              <a:t>Только </a:t>
            </a:r>
            <a:r>
              <a:rPr dirty="0" sz="4100" spc="-345" b="1">
                <a:latin typeface="Arial"/>
                <a:cs typeface="Arial"/>
              </a:rPr>
              <a:t>в </a:t>
            </a:r>
            <a:r>
              <a:rPr dirty="0" sz="4100" spc="-30" b="1">
                <a:latin typeface="Arial"/>
                <a:cs typeface="Arial"/>
              </a:rPr>
              <a:t>10% </a:t>
            </a:r>
            <a:r>
              <a:rPr dirty="0" sz="4100" spc="-620">
                <a:latin typeface="Arial Black"/>
                <a:cs typeface="Arial Black"/>
              </a:rPr>
              <a:t>базы  </a:t>
            </a:r>
            <a:r>
              <a:rPr dirty="0" sz="4100" spc="-580">
                <a:latin typeface="Arial Black"/>
                <a:cs typeface="Arial Black"/>
              </a:rPr>
              <a:t>указаны</a:t>
            </a:r>
            <a:r>
              <a:rPr dirty="0" sz="4100" spc="-265">
                <a:latin typeface="Arial Black"/>
                <a:cs typeface="Arial Black"/>
              </a:rPr>
              <a:t> </a:t>
            </a:r>
            <a:r>
              <a:rPr dirty="0" sz="4100" spc="-295">
                <a:latin typeface="Arial Black"/>
                <a:cs typeface="Arial Black"/>
              </a:rPr>
              <a:t>ОЕМ</a:t>
            </a:r>
            <a:endParaRPr sz="4100">
              <a:latin typeface="Arial Black"/>
              <a:cs typeface="Arial Black"/>
            </a:endParaRPr>
          </a:p>
          <a:p>
            <a:pPr marL="52069">
              <a:lnSpc>
                <a:spcPct val="100000"/>
              </a:lnSpc>
              <a:spcBef>
                <a:spcPts val="4725"/>
              </a:spcBef>
            </a:pPr>
            <a:r>
              <a:rPr dirty="0" sz="4100" spc="-35" b="1">
                <a:solidFill>
                  <a:srgbClr val="C82506"/>
                </a:solidFill>
                <a:latin typeface="Arial"/>
                <a:cs typeface="Arial"/>
              </a:rPr>
              <a:t>72₽ </a:t>
            </a:r>
            <a:r>
              <a:rPr dirty="0" sz="4100" spc="545">
                <a:latin typeface="Arial Black"/>
                <a:cs typeface="Arial Black"/>
              </a:rPr>
              <a:t>-</a:t>
            </a:r>
            <a:r>
              <a:rPr dirty="0" sz="4100" spc="-175">
                <a:latin typeface="Arial Black"/>
                <a:cs typeface="Arial Black"/>
              </a:rPr>
              <a:t> </a:t>
            </a:r>
            <a:r>
              <a:rPr dirty="0" sz="4100" spc="-345">
                <a:latin typeface="Arial Black"/>
                <a:cs typeface="Arial Black"/>
              </a:rPr>
              <a:t>стоимость </a:t>
            </a:r>
            <a:r>
              <a:rPr dirty="0" sz="4100" spc="-500">
                <a:latin typeface="Arial Black"/>
                <a:cs typeface="Arial Black"/>
              </a:rPr>
              <a:t>звонка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94356" y="3029119"/>
            <a:ext cx="9751695" cy="6434455"/>
          </a:xfrm>
          <a:prstGeom prst="rect">
            <a:avLst/>
          </a:prstGeom>
        </p:spPr>
        <p:txBody>
          <a:bodyPr wrap="square" lIns="0" tIns="510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20"/>
              </a:spcBef>
            </a:pPr>
            <a:r>
              <a:rPr dirty="0" sz="6600" spc="-635">
                <a:solidFill>
                  <a:srgbClr val="A6AAA9"/>
                </a:solidFill>
                <a:latin typeface="Arial Black"/>
                <a:cs typeface="Arial Black"/>
              </a:rPr>
              <a:t>Что</a:t>
            </a:r>
            <a:r>
              <a:rPr dirty="0" sz="6600" spc="-430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6600" spc="-590">
                <a:solidFill>
                  <a:srgbClr val="A6AAA9"/>
                </a:solidFill>
                <a:latin typeface="Arial Black"/>
                <a:cs typeface="Arial Black"/>
              </a:rPr>
              <a:t>сделали</a:t>
            </a:r>
            <a:r>
              <a:rPr dirty="0" sz="6600" spc="-590">
                <a:solidFill>
                  <a:srgbClr val="A6AAA9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86995">
              <a:lnSpc>
                <a:spcPct val="100000"/>
              </a:lnSpc>
              <a:spcBef>
                <a:spcPts val="2475"/>
              </a:spcBef>
            </a:pPr>
            <a:r>
              <a:rPr dirty="0" sz="4100" spc="-565">
                <a:latin typeface="Arial Black"/>
                <a:cs typeface="Arial Black"/>
              </a:rPr>
              <a:t>Указали </a:t>
            </a:r>
            <a:r>
              <a:rPr dirty="0" sz="4100" spc="-260">
                <a:latin typeface="Arial Black"/>
                <a:cs typeface="Arial Black"/>
              </a:rPr>
              <a:t>ОЕМ,</a:t>
            </a:r>
            <a:r>
              <a:rPr dirty="0" sz="4100" spc="-755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производителя</a:t>
            </a:r>
            <a:endParaRPr sz="4100">
              <a:latin typeface="Arial Black"/>
              <a:cs typeface="Arial Black"/>
            </a:endParaRPr>
          </a:p>
          <a:p>
            <a:pPr marL="86995">
              <a:lnSpc>
                <a:spcPct val="100000"/>
              </a:lnSpc>
              <a:spcBef>
                <a:spcPts val="520"/>
              </a:spcBef>
            </a:pPr>
            <a:r>
              <a:rPr dirty="0" sz="4100" spc="-425">
                <a:latin typeface="Arial Black"/>
                <a:cs typeface="Arial Black"/>
              </a:rPr>
              <a:t>и </a:t>
            </a:r>
            <a:r>
              <a:rPr dirty="0" sz="4100" spc="-355">
                <a:latin typeface="Arial Black"/>
                <a:cs typeface="Arial Black"/>
              </a:rPr>
              <a:t>применимость </a:t>
            </a:r>
            <a:r>
              <a:rPr dirty="0" sz="4100" spc="-380">
                <a:latin typeface="Arial Black"/>
                <a:cs typeface="Arial Black"/>
              </a:rPr>
              <a:t>для </a:t>
            </a:r>
            <a:r>
              <a:rPr dirty="0" sz="4100" spc="-530">
                <a:latin typeface="Arial Black"/>
                <a:cs typeface="Arial Black"/>
              </a:rPr>
              <a:t>всех</a:t>
            </a:r>
            <a:r>
              <a:rPr dirty="0" sz="4100" spc="90">
                <a:latin typeface="Arial Black"/>
                <a:cs typeface="Arial Black"/>
              </a:rPr>
              <a:t> </a:t>
            </a:r>
            <a:r>
              <a:rPr dirty="0" sz="4100" spc="-445"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665"/>
              </a:spcBef>
            </a:pPr>
            <a:r>
              <a:rPr dirty="0" sz="6600" spc="-660">
                <a:solidFill>
                  <a:srgbClr val="00882B"/>
                </a:solidFill>
                <a:latin typeface="Arial Black"/>
                <a:cs typeface="Arial Black"/>
              </a:rPr>
              <a:t>Результат</a:t>
            </a:r>
            <a:r>
              <a:rPr dirty="0" sz="6600" spc="-660">
                <a:solidFill>
                  <a:srgbClr val="00882B"/>
                </a:solidFill>
                <a:latin typeface="Trebuchet MS"/>
                <a:cs typeface="Trebuchet MS"/>
              </a:rPr>
              <a:t>:</a:t>
            </a:r>
            <a:endParaRPr sz="6600">
              <a:latin typeface="Trebuchet MS"/>
              <a:cs typeface="Trebuchet MS"/>
            </a:endParaRPr>
          </a:p>
          <a:p>
            <a:pPr marL="93345">
              <a:lnSpc>
                <a:spcPct val="100000"/>
              </a:lnSpc>
              <a:spcBef>
                <a:spcPts val="1785"/>
              </a:spcBef>
            </a:pPr>
            <a:r>
              <a:rPr dirty="0" sz="4100" spc="-420">
                <a:latin typeface="Arial Black"/>
                <a:cs typeface="Arial Black"/>
              </a:rPr>
              <a:t>Рост </a:t>
            </a:r>
            <a:r>
              <a:rPr dirty="0" sz="4100" spc="-475">
                <a:latin typeface="Arial Black"/>
                <a:cs typeface="Arial Black"/>
              </a:rPr>
              <a:t>звонков </a:t>
            </a:r>
            <a:r>
              <a:rPr dirty="0" sz="4100" spc="-345" b="1">
                <a:latin typeface="Arial"/>
                <a:cs typeface="Arial"/>
              </a:rPr>
              <a:t>в </a:t>
            </a:r>
            <a:r>
              <a:rPr dirty="0" sz="4100" spc="5" b="1">
                <a:latin typeface="Arial"/>
                <a:cs typeface="Arial"/>
              </a:rPr>
              <a:t>3,3</a:t>
            </a:r>
            <a:r>
              <a:rPr dirty="0" sz="4100" spc="-295" b="1">
                <a:latin typeface="Arial"/>
                <a:cs typeface="Arial"/>
              </a:rPr>
              <a:t> </a:t>
            </a:r>
            <a:r>
              <a:rPr dirty="0" sz="4100" spc="75" b="1">
                <a:latin typeface="Arial"/>
                <a:cs typeface="Arial"/>
              </a:rPr>
              <a:t>раза</a:t>
            </a:r>
            <a:endParaRPr sz="410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1570"/>
              </a:spcBef>
            </a:pPr>
            <a:r>
              <a:rPr dirty="0" sz="4100" spc="-445">
                <a:latin typeface="Arial Black"/>
                <a:cs typeface="Arial Black"/>
              </a:rPr>
              <a:t>Снижение </a:t>
            </a:r>
            <a:r>
              <a:rPr dirty="0" sz="4100" spc="-340">
                <a:latin typeface="Arial Black"/>
                <a:cs typeface="Arial Black"/>
              </a:rPr>
              <a:t>стоимости </a:t>
            </a:r>
            <a:r>
              <a:rPr dirty="0" sz="4100" spc="-500">
                <a:latin typeface="Arial Black"/>
                <a:cs typeface="Arial Black"/>
              </a:rPr>
              <a:t>звонка </a:t>
            </a:r>
            <a:r>
              <a:rPr dirty="0" sz="4100" spc="-190">
                <a:latin typeface="Arial Black"/>
                <a:cs typeface="Arial Black"/>
              </a:rPr>
              <a:t>до</a:t>
            </a:r>
            <a:r>
              <a:rPr dirty="0" sz="4100" spc="250">
                <a:latin typeface="Arial Black"/>
                <a:cs typeface="Arial Black"/>
              </a:rPr>
              <a:t> </a:t>
            </a:r>
            <a:r>
              <a:rPr dirty="0" sz="4100" spc="-5" b="1">
                <a:solidFill>
                  <a:srgbClr val="C82506"/>
                </a:solidFill>
                <a:latin typeface="Arial"/>
                <a:cs typeface="Arial"/>
              </a:rPr>
              <a:t>22₽</a:t>
            </a:r>
            <a:endParaRPr sz="4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898334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120">
                <a:solidFill>
                  <a:srgbClr val="000000"/>
                </a:solidFill>
              </a:rPr>
              <a:t>Кейс</a:t>
            </a:r>
            <a:r>
              <a:rPr dirty="0" spc="-715">
                <a:solidFill>
                  <a:srgbClr val="000000"/>
                </a:solidFill>
              </a:rPr>
              <a:t> </a:t>
            </a:r>
            <a:r>
              <a:rPr dirty="0" spc="-1135">
                <a:solidFill>
                  <a:srgbClr val="000000"/>
                </a:solidFill>
              </a:rPr>
              <a:t>магазина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42943" y="3944491"/>
            <a:ext cx="6444615" cy="405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8515">
              <a:lnSpc>
                <a:spcPct val="157800"/>
              </a:lnSpc>
              <a:spcBef>
                <a:spcPts val="100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 </a:t>
            </a:r>
            <a:r>
              <a:rPr dirty="0" sz="3700" spc="-220">
                <a:latin typeface="Arial Black"/>
                <a:cs typeface="Arial Black"/>
              </a:rPr>
              <a:t>(ОЕМ)  </a:t>
            </a:r>
            <a:r>
              <a:rPr dirty="0" sz="3700" spc="-350">
                <a:latin typeface="Arial Black"/>
                <a:cs typeface="Arial Black"/>
              </a:rPr>
              <a:t>Производитель  </a:t>
            </a: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300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ts val="3710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0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65"/>
              </a:spcBef>
            </a:pPr>
            <a:r>
              <a:rPr dirty="0" sz="3700" spc="-420">
                <a:latin typeface="Arial Black"/>
                <a:cs typeface="Arial Black"/>
              </a:rPr>
              <a:t>Наличие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5643" y="8295645"/>
            <a:ext cx="2806700" cy="240157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430">
                <a:latin typeface="Arial Black"/>
                <a:cs typeface="Arial Black"/>
              </a:rPr>
              <a:t>ографии</a:t>
            </a:r>
            <a:endParaRPr sz="3700">
              <a:latin typeface="Arial Black"/>
              <a:cs typeface="Arial Black"/>
            </a:endParaRPr>
          </a:p>
          <a:p>
            <a:pPr marR="520065">
              <a:lnSpc>
                <a:spcPct val="157800"/>
              </a:lnSpc>
              <a:spcBef>
                <a:spcPts val="5"/>
              </a:spcBef>
            </a:pPr>
            <a:r>
              <a:rPr dirty="0" sz="3700" spc="-375">
                <a:latin typeface="Arial Black"/>
                <a:cs typeface="Arial Black"/>
              </a:rPr>
              <a:t>Цена  </a:t>
            </a:r>
            <a:r>
              <a:rPr dirty="0" sz="3700" spc="-120">
                <a:latin typeface="Arial Black"/>
                <a:cs typeface="Arial Black"/>
              </a:rPr>
              <a:t>О</a:t>
            </a:r>
            <a:r>
              <a:rPr dirty="0" sz="3700" spc="-395">
                <a:latin typeface="Arial Black"/>
                <a:cs typeface="Arial Black"/>
              </a:rPr>
              <a:t>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1528" y="7430283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22573" y="2660318"/>
            <a:ext cx="11181523" cy="8648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280370" y="3262733"/>
            <a:ext cx="10823729" cy="8045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607356" y="3511809"/>
            <a:ext cx="10496737" cy="7796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599850" y="3501591"/>
            <a:ext cx="10504245" cy="7268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298896" y="3155791"/>
            <a:ext cx="2238375" cy="239395"/>
          </a:xfrm>
          <a:custGeom>
            <a:avLst/>
            <a:gdLst/>
            <a:ahLst/>
            <a:cxnLst/>
            <a:rect l="l" t="t" r="r" b="b"/>
            <a:pathLst>
              <a:path w="2238375" h="239395">
                <a:moveTo>
                  <a:pt x="0" y="238979"/>
                </a:moveTo>
                <a:lnTo>
                  <a:pt x="2238369" y="238979"/>
                </a:lnTo>
                <a:lnTo>
                  <a:pt x="2238369" y="0"/>
                </a:lnTo>
                <a:lnTo>
                  <a:pt x="0" y="0"/>
                </a:lnTo>
                <a:lnTo>
                  <a:pt x="0" y="23897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91528" y="1004102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6"/>
                </a:lnTo>
                <a:lnTo>
                  <a:pt x="186707" y="532732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9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9"/>
                </a:lnTo>
                <a:lnTo>
                  <a:pt x="161626" y="377099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9"/>
                </a:lnTo>
                <a:lnTo>
                  <a:pt x="2932" y="305259"/>
                </a:lnTo>
                <a:lnTo>
                  <a:pt x="0" y="304059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0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9"/>
                </a:lnTo>
                <a:lnTo>
                  <a:pt x="310287" y="377099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40"/>
                </a:lnTo>
                <a:lnTo>
                  <a:pt x="460959" y="188669"/>
                </a:lnTo>
                <a:lnTo>
                  <a:pt x="496428" y="145474"/>
                </a:lnTo>
                <a:lnTo>
                  <a:pt x="525591" y="110622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1"/>
                </a:lnTo>
                <a:lnTo>
                  <a:pt x="564181" y="59575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7"/>
                </a:lnTo>
                <a:lnTo>
                  <a:pt x="529123" y="17492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8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4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19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3"/>
                </a:lnTo>
                <a:lnTo>
                  <a:pt x="66570" y="258248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595857" y="3501494"/>
            <a:ext cx="10508239" cy="78070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1349" y="8163343"/>
            <a:ext cx="8372475" cy="3145790"/>
          </a:xfrm>
          <a:custGeom>
            <a:avLst/>
            <a:gdLst/>
            <a:ahLst/>
            <a:cxnLst/>
            <a:rect l="l" t="t" r="r" b="b"/>
            <a:pathLst>
              <a:path w="8372475" h="3145790">
                <a:moveTo>
                  <a:pt x="8372270" y="3145212"/>
                </a:moveTo>
                <a:lnTo>
                  <a:pt x="8372270" y="0"/>
                </a:lnTo>
                <a:lnTo>
                  <a:pt x="0" y="0"/>
                </a:lnTo>
                <a:lnTo>
                  <a:pt x="0" y="3145212"/>
                </a:lnTo>
                <a:lnTo>
                  <a:pt x="8372270" y="3145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40694" y="8666950"/>
            <a:ext cx="1344930" cy="1533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9900" spc="-1470">
                <a:solidFill>
                  <a:srgbClr val="773F9B"/>
                </a:solidFill>
                <a:latin typeface="Arial Black"/>
                <a:cs typeface="Arial Black"/>
              </a:rPr>
              <a:t>х</a:t>
            </a:r>
            <a:r>
              <a:rPr dirty="0" sz="9900" spc="-1350">
                <a:solidFill>
                  <a:srgbClr val="773F9B"/>
                </a:solidFill>
                <a:latin typeface="Arial Black"/>
                <a:cs typeface="Arial Black"/>
              </a:rPr>
              <a:t>3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39518" y="8758974"/>
            <a:ext cx="5037455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300">
                <a:latin typeface="Arial Black"/>
                <a:cs typeface="Arial Black"/>
              </a:rPr>
              <a:t>просмотров  </a:t>
            </a:r>
            <a:r>
              <a:rPr dirty="0" sz="4100" spc="-355">
                <a:latin typeface="Arial Black"/>
                <a:cs typeface="Arial Black"/>
              </a:rPr>
              <a:t>контактов</a:t>
            </a:r>
            <a:r>
              <a:rPr dirty="0" sz="4100" spc="-295">
                <a:latin typeface="Arial Black"/>
                <a:cs typeface="Arial Black"/>
              </a:rPr>
              <a:t> </a:t>
            </a:r>
            <a:r>
              <a:rPr dirty="0" sz="4100" spc="-495">
                <a:latin typeface="Arial Black"/>
                <a:cs typeface="Arial Black"/>
              </a:rPr>
              <a:t>магазина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616538" y="7055098"/>
            <a:ext cx="386715" cy="362585"/>
          </a:xfrm>
          <a:custGeom>
            <a:avLst/>
            <a:gdLst/>
            <a:ahLst/>
            <a:cxnLst/>
            <a:rect l="l" t="t" r="r" b="b"/>
            <a:pathLst>
              <a:path w="386715" h="362584">
                <a:moveTo>
                  <a:pt x="138866" y="349573"/>
                </a:moveTo>
                <a:lnTo>
                  <a:pt x="102185" y="349573"/>
                </a:lnTo>
                <a:lnTo>
                  <a:pt x="116492" y="362319"/>
                </a:lnTo>
                <a:lnTo>
                  <a:pt x="127047" y="362501"/>
                </a:lnTo>
                <a:lnTo>
                  <a:pt x="138866" y="349573"/>
                </a:lnTo>
                <a:close/>
              </a:path>
              <a:path w="386715" h="362584">
                <a:moveTo>
                  <a:pt x="0" y="206898"/>
                </a:moveTo>
                <a:lnTo>
                  <a:pt x="1727" y="211141"/>
                </a:lnTo>
                <a:lnTo>
                  <a:pt x="14508" y="238588"/>
                </a:lnTo>
                <a:lnTo>
                  <a:pt x="29006" y="265003"/>
                </a:lnTo>
                <a:lnTo>
                  <a:pt x="44090" y="291518"/>
                </a:lnTo>
                <a:lnTo>
                  <a:pt x="58626" y="319268"/>
                </a:lnTo>
                <a:lnTo>
                  <a:pt x="76663" y="348700"/>
                </a:lnTo>
                <a:lnTo>
                  <a:pt x="88263" y="354547"/>
                </a:lnTo>
                <a:lnTo>
                  <a:pt x="95934" y="350331"/>
                </a:lnTo>
                <a:lnTo>
                  <a:pt x="102185" y="349573"/>
                </a:lnTo>
                <a:lnTo>
                  <a:pt x="138866" y="349573"/>
                </a:lnTo>
                <a:lnTo>
                  <a:pt x="144243" y="343692"/>
                </a:lnTo>
                <a:lnTo>
                  <a:pt x="178476" y="299470"/>
                </a:lnTo>
                <a:lnTo>
                  <a:pt x="199704" y="271298"/>
                </a:lnTo>
                <a:lnTo>
                  <a:pt x="211220" y="256599"/>
                </a:lnTo>
                <a:lnTo>
                  <a:pt x="109986" y="256599"/>
                </a:lnTo>
                <a:lnTo>
                  <a:pt x="107672" y="253843"/>
                </a:lnTo>
                <a:lnTo>
                  <a:pt x="105766" y="251700"/>
                </a:lnTo>
                <a:lnTo>
                  <a:pt x="103996" y="249459"/>
                </a:lnTo>
                <a:lnTo>
                  <a:pt x="94187" y="236581"/>
                </a:lnTo>
                <a:lnTo>
                  <a:pt x="76405" y="212248"/>
                </a:lnTo>
                <a:lnTo>
                  <a:pt x="72894" y="207716"/>
                </a:lnTo>
                <a:lnTo>
                  <a:pt x="1999" y="207716"/>
                </a:lnTo>
                <a:lnTo>
                  <a:pt x="0" y="206898"/>
                </a:lnTo>
                <a:close/>
              </a:path>
              <a:path w="386715" h="362584">
                <a:moveTo>
                  <a:pt x="346910" y="0"/>
                </a:moveTo>
                <a:lnTo>
                  <a:pt x="303690" y="39662"/>
                </a:lnTo>
                <a:lnTo>
                  <a:pt x="263448" y="82625"/>
                </a:lnTo>
                <a:lnTo>
                  <a:pt x="218651" y="131925"/>
                </a:lnTo>
                <a:lnTo>
                  <a:pt x="175200" y="180748"/>
                </a:lnTo>
                <a:lnTo>
                  <a:pt x="138994" y="222281"/>
                </a:lnTo>
                <a:lnTo>
                  <a:pt x="114153" y="251920"/>
                </a:lnTo>
                <a:lnTo>
                  <a:pt x="112226" y="254016"/>
                </a:lnTo>
                <a:lnTo>
                  <a:pt x="109986" y="256599"/>
                </a:lnTo>
                <a:lnTo>
                  <a:pt x="211220" y="256599"/>
                </a:lnTo>
                <a:lnTo>
                  <a:pt x="233320" y="228390"/>
                </a:lnTo>
                <a:lnTo>
                  <a:pt x="273365" y="178184"/>
                </a:lnTo>
                <a:lnTo>
                  <a:pt x="313664" y="128380"/>
                </a:lnTo>
                <a:lnTo>
                  <a:pt x="348369" y="86281"/>
                </a:lnTo>
                <a:lnTo>
                  <a:pt x="371412" y="59456"/>
                </a:lnTo>
                <a:lnTo>
                  <a:pt x="375140" y="55372"/>
                </a:lnTo>
                <a:lnTo>
                  <a:pt x="378690" y="51328"/>
                </a:lnTo>
                <a:lnTo>
                  <a:pt x="385991" y="36530"/>
                </a:lnTo>
                <a:lnTo>
                  <a:pt x="376700" y="25985"/>
                </a:lnTo>
                <a:lnTo>
                  <a:pt x="376338" y="25904"/>
                </a:lnTo>
                <a:lnTo>
                  <a:pt x="363067" y="25904"/>
                </a:lnTo>
                <a:lnTo>
                  <a:pt x="359486" y="21819"/>
                </a:lnTo>
                <a:lnTo>
                  <a:pt x="360418" y="13790"/>
                </a:lnTo>
                <a:lnTo>
                  <a:pt x="360051" y="11902"/>
                </a:lnTo>
                <a:lnTo>
                  <a:pt x="356973" y="8268"/>
                </a:lnTo>
                <a:lnTo>
                  <a:pt x="349622" y="1985"/>
                </a:lnTo>
                <a:lnTo>
                  <a:pt x="346910" y="0"/>
                </a:lnTo>
                <a:close/>
              </a:path>
              <a:path w="386715" h="362584">
                <a:moveTo>
                  <a:pt x="11873" y="192666"/>
                </a:moveTo>
                <a:lnTo>
                  <a:pt x="3078" y="198591"/>
                </a:lnTo>
                <a:lnTo>
                  <a:pt x="6219" y="203093"/>
                </a:lnTo>
                <a:lnTo>
                  <a:pt x="1999" y="207716"/>
                </a:lnTo>
                <a:lnTo>
                  <a:pt x="72894" y="207716"/>
                </a:lnTo>
                <a:lnTo>
                  <a:pt x="66490" y="199449"/>
                </a:lnTo>
                <a:lnTo>
                  <a:pt x="62069" y="194221"/>
                </a:lnTo>
                <a:lnTo>
                  <a:pt x="61137" y="193190"/>
                </a:lnTo>
                <a:lnTo>
                  <a:pt x="25569" y="193190"/>
                </a:lnTo>
                <a:lnTo>
                  <a:pt x="11873" y="192666"/>
                </a:lnTo>
                <a:close/>
              </a:path>
              <a:path w="386715" h="362584">
                <a:moveTo>
                  <a:pt x="45297" y="175726"/>
                </a:moveTo>
                <a:lnTo>
                  <a:pt x="41914" y="175825"/>
                </a:lnTo>
                <a:lnTo>
                  <a:pt x="34281" y="178184"/>
                </a:lnTo>
                <a:lnTo>
                  <a:pt x="29234" y="178206"/>
                </a:lnTo>
                <a:lnTo>
                  <a:pt x="24397" y="181240"/>
                </a:lnTo>
                <a:lnTo>
                  <a:pt x="22711" y="183214"/>
                </a:lnTo>
                <a:lnTo>
                  <a:pt x="24910" y="186352"/>
                </a:lnTo>
                <a:lnTo>
                  <a:pt x="25569" y="193190"/>
                </a:lnTo>
                <a:lnTo>
                  <a:pt x="61137" y="193190"/>
                </a:lnTo>
                <a:lnTo>
                  <a:pt x="57464" y="189131"/>
                </a:lnTo>
                <a:lnTo>
                  <a:pt x="52796" y="184087"/>
                </a:lnTo>
                <a:lnTo>
                  <a:pt x="47469" y="178184"/>
                </a:lnTo>
                <a:lnTo>
                  <a:pt x="45297" y="175726"/>
                </a:lnTo>
                <a:close/>
              </a:path>
              <a:path w="386715" h="362584">
                <a:moveTo>
                  <a:pt x="385998" y="36515"/>
                </a:moveTo>
                <a:lnTo>
                  <a:pt x="386229" y="36799"/>
                </a:lnTo>
                <a:lnTo>
                  <a:pt x="385998" y="36515"/>
                </a:lnTo>
                <a:close/>
              </a:path>
              <a:path w="386715" h="362584">
                <a:moveTo>
                  <a:pt x="374020" y="25388"/>
                </a:moveTo>
                <a:lnTo>
                  <a:pt x="363067" y="25904"/>
                </a:lnTo>
                <a:lnTo>
                  <a:pt x="376338" y="25904"/>
                </a:lnTo>
                <a:lnTo>
                  <a:pt x="374020" y="25388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135292" y="5362719"/>
            <a:ext cx="3856354" cy="658495"/>
          </a:xfrm>
          <a:custGeom>
            <a:avLst/>
            <a:gdLst/>
            <a:ahLst/>
            <a:cxnLst/>
            <a:rect l="l" t="t" r="r" b="b"/>
            <a:pathLst>
              <a:path w="3856355" h="658495">
                <a:moveTo>
                  <a:pt x="0" y="658161"/>
                </a:moveTo>
                <a:lnTo>
                  <a:pt x="3855923" y="658161"/>
                </a:lnTo>
                <a:lnTo>
                  <a:pt x="3855923" y="0"/>
                </a:lnTo>
                <a:lnTo>
                  <a:pt x="0" y="0"/>
                </a:lnTo>
                <a:lnTo>
                  <a:pt x="0" y="658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91528" y="1004102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6"/>
                </a:lnTo>
                <a:lnTo>
                  <a:pt x="186707" y="532732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9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9"/>
                </a:lnTo>
                <a:lnTo>
                  <a:pt x="161626" y="377099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9"/>
                </a:lnTo>
                <a:lnTo>
                  <a:pt x="2932" y="305259"/>
                </a:lnTo>
                <a:lnTo>
                  <a:pt x="0" y="304059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0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9"/>
                </a:lnTo>
                <a:lnTo>
                  <a:pt x="310287" y="377099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40"/>
                </a:lnTo>
                <a:lnTo>
                  <a:pt x="460959" y="188669"/>
                </a:lnTo>
                <a:lnTo>
                  <a:pt x="496428" y="145474"/>
                </a:lnTo>
                <a:lnTo>
                  <a:pt x="525591" y="110622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1"/>
                </a:lnTo>
                <a:lnTo>
                  <a:pt x="564181" y="59575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7"/>
                </a:lnTo>
                <a:lnTo>
                  <a:pt x="529123" y="17492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8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4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19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3"/>
                </a:lnTo>
                <a:lnTo>
                  <a:pt x="66570" y="258248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942943" y="3944491"/>
            <a:ext cx="6444615" cy="4947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8515">
              <a:lnSpc>
                <a:spcPct val="157800"/>
              </a:lnSpc>
              <a:spcBef>
                <a:spcPts val="100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 </a:t>
            </a:r>
            <a:r>
              <a:rPr dirty="0" sz="3700" spc="-220">
                <a:latin typeface="Arial Black"/>
                <a:cs typeface="Arial Black"/>
              </a:rPr>
              <a:t>(ОЕМ)  </a:t>
            </a:r>
            <a:r>
              <a:rPr dirty="0" sz="3700" spc="-350">
                <a:latin typeface="Arial Black"/>
                <a:cs typeface="Arial Black"/>
              </a:rPr>
              <a:t>Производитель  </a:t>
            </a: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300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ts val="3710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0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  <a:p>
            <a:pPr marL="12700" marR="3617595">
              <a:lnSpc>
                <a:spcPct val="157800"/>
              </a:lnSpc>
            </a:pPr>
            <a:r>
              <a:rPr dirty="0" sz="3700" spc="-420">
                <a:latin typeface="Arial Black"/>
                <a:cs typeface="Arial Black"/>
              </a:rPr>
              <a:t>Наличие  </a:t>
            </a: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430">
                <a:latin typeface="Arial Black"/>
                <a:cs typeface="Arial Black"/>
              </a:rPr>
              <a:t>ографии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5643" y="9185671"/>
            <a:ext cx="2279015" cy="151193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5"/>
              </a:spcBef>
            </a:pPr>
            <a:r>
              <a:rPr dirty="0" sz="3700" spc="-375">
                <a:latin typeface="Arial Black"/>
                <a:cs typeface="Arial Black"/>
              </a:rPr>
              <a:t>Цена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70"/>
              </a:spcBef>
            </a:pPr>
            <a:r>
              <a:rPr dirty="0" sz="3700" spc="-120">
                <a:latin typeface="Arial Black"/>
                <a:cs typeface="Arial Black"/>
              </a:rPr>
              <a:t>О</a:t>
            </a:r>
            <a:r>
              <a:rPr dirty="0" sz="3700" spc="-395">
                <a:latin typeface="Arial Black"/>
                <a:cs typeface="Arial Black"/>
              </a:rPr>
              <a:t>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84252" y="9006987"/>
            <a:ext cx="8372475" cy="2301875"/>
          </a:xfrm>
          <a:custGeom>
            <a:avLst/>
            <a:gdLst/>
            <a:ahLst/>
            <a:cxnLst/>
            <a:rect l="l" t="t" r="r" b="b"/>
            <a:pathLst>
              <a:path w="8372475" h="2301875">
                <a:moveTo>
                  <a:pt x="8372270" y="2301568"/>
                </a:moveTo>
                <a:lnTo>
                  <a:pt x="8372270" y="0"/>
                </a:lnTo>
                <a:lnTo>
                  <a:pt x="0" y="0"/>
                </a:lnTo>
                <a:lnTo>
                  <a:pt x="0" y="2301568"/>
                </a:lnTo>
                <a:lnTo>
                  <a:pt x="8372270" y="23015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91528" y="7430283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68887" y="5285586"/>
            <a:ext cx="1525905" cy="2098040"/>
          </a:xfrm>
          <a:custGeom>
            <a:avLst/>
            <a:gdLst/>
            <a:ahLst/>
            <a:cxnLst/>
            <a:rect l="l" t="t" r="r" b="b"/>
            <a:pathLst>
              <a:path w="1525904" h="2098040">
                <a:moveTo>
                  <a:pt x="1525594" y="0"/>
                </a:moveTo>
                <a:lnTo>
                  <a:pt x="0" y="0"/>
                </a:lnTo>
                <a:lnTo>
                  <a:pt x="0" y="1935545"/>
                </a:lnTo>
                <a:lnTo>
                  <a:pt x="5792" y="1978659"/>
                </a:lnTo>
                <a:lnTo>
                  <a:pt x="22138" y="2017400"/>
                </a:lnTo>
                <a:lnTo>
                  <a:pt x="47494" y="2050221"/>
                </a:lnTo>
                <a:lnTo>
                  <a:pt x="80312" y="2075578"/>
                </a:lnTo>
                <a:lnTo>
                  <a:pt x="119046" y="2091925"/>
                </a:lnTo>
                <a:lnTo>
                  <a:pt x="162153" y="2097718"/>
                </a:lnTo>
                <a:lnTo>
                  <a:pt x="1363421" y="2097718"/>
                </a:lnTo>
                <a:lnTo>
                  <a:pt x="1406535" y="2091925"/>
                </a:lnTo>
                <a:lnTo>
                  <a:pt x="1445276" y="2075578"/>
                </a:lnTo>
                <a:lnTo>
                  <a:pt x="1478097" y="2050221"/>
                </a:lnTo>
                <a:lnTo>
                  <a:pt x="1503454" y="2017400"/>
                </a:lnTo>
                <a:lnTo>
                  <a:pt x="1519801" y="1978659"/>
                </a:lnTo>
                <a:lnTo>
                  <a:pt x="1525594" y="1935545"/>
                </a:lnTo>
                <a:lnTo>
                  <a:pt x="1525594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88845" y="6239101"/>
            <a:ext cx="885825" cy="885825"/>
          </a:xfrm>
          <a:custGeom>
            <a:avLst/>
            <a:gdLst/>
            <a:ahLst/>
            <a:cxnLst/>
            <a:rect l="l" t="t" r="r" b="b"/>
            <a:pathLst>
              <a:path w="885825" h="885825">
                <a:moveTo>
                  <a:pt x="108032" y="0"/>
                </a:moveTo>
                <a:lnTo>
                  <a:pt x="0" y="106850"/>
                </a:lnTo>
                <a:lnTo>
                  <a:pt x="334796" y="442827"/>
                </a:lnTo>
                <a:lnTo>
                  <a:pt x="0" y="777623"/>
                </a:lnTo>
                <a:lnTo>
                  <a:pt x="108032" y="885655"/>
                </a:lnTo>
                <a:lnTo>
                  <a:pt x="442828" y="549677"/>
                </a:lnTo>
                <a:lnTo>
                  <a:pt x="657716" y="549677"/>
                </a:lnTo>
                <a:lnTo>
                  <a:pt x="550860" y="442827"/>
                </a:lnTo>
                <a:lnTo>
                  <a:pt x="658519" y="334795"/>
                </a:lnTo>
                <a:lnTo>
                  <a:pt x="442828" y="334795"/>
                </a:lnTo>
                <a:lnTo>
                  <a:pt x="108032" y="0"/>
                </a:lnTo>
                <a:close/>
              </a:path>
              <a:path w="885825" h="885825">
                <a:moveTo>
                  <a:pt x="657716" y="549677"/>
                </a:moveTo>
                <a:lnTo>
                  <a:pt x="442828" y="549677"/>
                </a:lnTo>
                <a:lnTo>
                  <a:pt x="777624" y="885655"/>
                </a:lnTo>
                <a:lnTo>
                  <a:pt x="885675" y="777623"/>
                </a:lnTo>
                <a:lnTo>
                  <a:pt x="657716" y="549677"/>
                </a:lnTo>
                <a:close/>
              </a:path>
              <a:path w="885825" h="885825">
                <a:moveTo>
                  <a:pt x="777624" y="0"/>
                </a:moveTo>
                <a:lnTo>
                  <a:pt x="442828" y="334795"/>
                </a:lnTo>
                <a:lnTo>
                  <a:pt x="658519" y="334795"/>
                </a:lnTo>
                <a:lnTo>
                  <a:pt x="885675" y="106850"/>
                </a:lnTo>
                <a:lnTo>
                  <a:pt x="777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89203" y="3046129"/>
            <a:ext cx="9705787" cy="67537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94647" y="3163936"/>
            <a:ext cx="9422274" cy="48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9646" y="3046129"/>
            <a:ext cx="9799513" cy="6680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8713" y="3608864"/>
            <a:ext cx="9029274" cy="808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8816" y="3163936"/>
            <a:ext cx="9422274" cy="48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37284" y="6988181"/>
            <a:ext cx="3831590" cy="369570"/>
          </a:xfrm>
          <a:custGeom>
            <a:avLst/>
            <a:gdLst/>
            <a:ahLst/>
            <a:cxnLst/>
            <a:rect l="l" t="t" r="r" b="b"/>
            <a:pathLst>
              <a:path w="3831590" h="369570">
                <a:moveTo>
                  <a:pt x="0" y="369420"/>
                </a:moveTo>
                <a:lnTo>
                  <a:pt x="3831427" y="369420"/>
                </a:lnTo>
                <a:lnTo>
                  <a:pt x="3831427" y="0"/>
                </a:lnTo>
                <a:lnTo>
                  <a:pt x="0" y="0"/>
                </a:lnTo>
                <a:lnTo>
                  <a:pt x="0" y="369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374545" y="3711052"/>
            <a:ext cx="9069010" cy="720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74545" y="4088124"/>
            <a:ext cx="9029090" cy="50665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913653" y="2873621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9" y="2178976"/>
                </a:lnTo>
                <a:lnTo>
                  <a:pt x="24381" y="2221639"/>
                </a:lnTo>
                <a:lnTo>
                  <a:pt x="52304" y="2257782"/>
                </a:lnTo>
                <a:lnTo>
                  <a:pt x="88445" y="2285706"/>
                </a:lnTo>
                <a:lnTo>
                  <a:pt x="131101" y="2303708"/>
                </a:lnTo>
                <a:lnTo>
                  <a:pt x="178570" y="2310087"/>
                </a:lnTo>
                <a:lnTo>
                  <a:pt x="1501451" y="2310087"/>
                </a:lnTo>
                <a:lnTo>
                  <a:pt x="1548932" y="2303708"/>
                </a:lnTo>
                <a:lnTo>
                  <a:pt x="1591595" y="2285706"/>
                </a:lnTo>
                <a:lnTo>
                  <a:pt x="1627739" y="2257782"/>
                </a:lnTo>
                <a:lnTo>
                  <a:pt x="1655662" y="2221639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1478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135919" y="3923661"/>
            <a:ext cx="1235710" cy="957580"/>
          </a:xfrm>
          <a:custGeom>
            <a:avLst/>
            <a:gdLst/>
            <a:ahLst/>
            <a:cxnLst/>
            <a:rect l="l" t="t" r="r" b="b"/>
            <a:pathLst>
              <a:path w="1235709" h="957579">
                <a:moveTo>
                  <a:pt x="120258" y="462836"/>
                </a:moveTo>
                <a:lnTo>
                  <a:pt x="0" y="577878"/>
                </a:lnTo>
                <a:lnTo>
                  <a:pt x="336000" y="957027"/>
                </a:lnTo>
                <a:lnTo>
                  <a:pt x="457588" y="957027"/>
                </a:lnTo>
                <a:lnTo>
                  <a:pt x="623591" y="777911"/>
                </a:lnTo>
                <a:lnTo>
                  <a:pt x="398752" y="777911"/>
                </a:lnTo>
                <a:lnTo>
                  <a:pt x="120258" y="462836"/>
                </a:lnTo>
                <a:close/>
              </a:path>
              <a:path w="1235709" h="957579">
                <a:moveTo>
                  <a:pt x="1120437" y="0"/>
                </a:moveTo>
                <a:lnTo>
                  <a:pt x="398752" y="777911"/>
                </a:lnTo>
                <a:lnTo>
                  <a:pt x="623591" y="777911"/>
                </a:lnTo>
                <a:lnTo>
                  <a:pt x="1235501" y="117667"/>
                </a:lnTo>
                <a:lnTo>
                  <a:pt x="1120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1167" y="3998959"/>
            <a:ext cx="9017291" cy="5088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49631" y="2873621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8" y="2178976"/>
                </a:lnTo>
                <a:lnTo>
                  <a:pt x="24380" y="2221639"/>
                </a:lnTo>
                <a:lnTo>
                  <a:pt x="52302" y="2257782"/>
                </a:lnTo>
                <a:lnTo>
                  <a:pt x="88442" y="2285706"/>
                </a:lnTo>
                <a:lnTo>
                  <a:pt x="131098" y="2303708"/>
                </a:lnTo>
                <a:lnTo>
                  <a:pt x="178569" y="2310087"/>
                </a:lnTo>
                <a:lnTo>
                  <a:pt x="1501451" y="2310087"/>
                </a:lnTo>
                <a:lnTo>
                  <a:pt x="1548930" y="2303708"/>
                </a:lnTo>
                <a:lnTo>
                  <a:pt x="1591593" y="2285706"/>
                </a:lnTo>
                <a:lnTo>
                  <a:pt x="1627737" y="2257782"/>
                </a:lnTo>
                <a:lnTo>
                  <a:pt x="1655661" y="2221639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601983" y="3923667"/>
            <a:ext cx="975360" cy="975360"/>
          </a:xfrm>
          <a:custGeom>
            <a:avLst/>
            <a:gdLst/>
            <a:ahLst/>
            <a:cxnLst/>
            <a:rect l="l" t="t" r="r" b="b"/>
            <a:pathLst>
              <a:path w="975359" h="975360">
                <a:moveTo>
                  <a:pt x="118969" y="0"/>
                </a:moveTo>
                <a:lnTo>
                  <a:pt x="0" y="117667"/>
                </a:lnTo>
                <a:lnTo>
                  <a:pt x="368689" y="487659"/>
                </a:lnTo>
                <a:lnTo>
                  <a:pt x="0" y="856349"/>
                </a:lnTo>
                <a:lnTo>
                  <a:pt x="118969" y="975318"/>
                </a:lnTo>
                <a:lnTo>
                  <a:pt x="487659" y="605327"/>
                </a:lnTo>
                <a:lnTo>
                  <a:pt x="724302" y="605327"/>
                </a:lnTo>
                <a:lnTo>
                  <a:pt x="606628" y="487659"/>
                </a:lnTo>
                <a:lnTo>
                  <a:pt x="725186" y="368690"/>
                </a:lnTo>
                <a:lnTo>
                  <a:pt x="487659" y="368690"/>
                </a:lnTo>
                <a:lnTo>
                  <a:pt x="118969" y="0"/>
                </a:lnTo>
                <a:close/>
              </a:path>
              <a:path w="975359" h="975360">
                <a:moveTo>
                  <a:pt x="724302" y="605327"/>
                </a:moveTo>
                <a:lnTo>
                  <a:pt x="487659" y="605327"/>
                </a:lnTo>
                <a:lnTo>
                  <a:pt x="856348" y="975318"/>
                </a:lnTo>
                <a:lnTo>
                  <a:pt x="975339" y="856349"/>
                </a:lnTo>
                <a:lnTo>
                  <a:pt x="724302" y="605327"/>
                </a:lnTo>
                <a:close/>
              </a:path>
              <a:path w="975359" h="975360">
                <a:moveTo>
                  <a:pt x="856348" y="0"/>
                </a:moveTo>
                <a:lnTo>
                  <a:pt x="487659" y="368690"/>
                </a:lnTo>
                <a:lnTo>
                  <a:pt x="725186" y="368690"/>
                </a:lnTo>
                <a:lnTo>
                  <a:pt x="975339" y="117667"/>
                </a:lnTo>
                <a:lnTo>
                  <a:pt x="8563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1365631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55">
                <a:solidFill>
                  <a:srgbClr val="000000"/>
                </a:solidFill>
              </a:rPr>
              <a:t>Фото </a:t>
            </a:r>
            <a:r>
              <a:rPr dirty="0" spc="-1250">
                <a:solidFill>
                  <a:srgbClr val="000000"/>
                </a:solidFill>
              </a:rPr>
              <a:t>новых</a:t>
            </a:r>
            <a:r>
              <a:rPr dirty="0" spc="-595">
                <a:solidFill>
                  <a:srgbClr val="000000"/>
                </a:solidFill>
              </a:rPr>
              <a:t> </a:t>
            </a:r>
            <a:r>
              <a:rPr dirty="0" spc="-1090">
                <a:solidFill>
                  <a:srgbClr val="000000"/>
                </a:solidFill>
              </a:rPr>
              <a:t>запчастей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68887" y="5285586"/>
            <a:ext cx="1525905" cy="2098040"/>
          </a:xfrm>
          <a:custGeom>
            <a:avLst/>
            <a:gdLst/>
            <a:ahLst/>
            <a:cxnLst/>
            <a:rect l="l" t="t" r="r" b="b"/>
            <a:pathLst>
              <a:path w="1525904" h="2098040">
                <a:moveTo>
                  <a:pt x="1525594" y="0"/>
                </a:moveTo>
                <a:lnTo>
                  <a:pt x="0" y="0"/>
                </a:lnTo>
                <a:lnTo>
                  <a:pt x="0" y="1935545"/>
                </a:lnTo>
                <a:lnTo>
                  <a:pt x="5792" y="1978659"/>
                </a:lnTo>
                <a:lnTo>
                  <a:pt x="22138" y="2017400"/>
                </a:lnTo>
                <a:lnTo>
                  <a:pt x="47494" y="2050221"/>
                </a:lnTo>
                <a:lnTo>
                  <a:pt x="80312" y="2075578"/>
                </a:lnTo>
                <a:lnTo>
                  <a:pt x="119046" y="2091925"/>
                </a:lnTo>
                <a:lnTo>
                  <a:pt x="162153" y="2097718"/>
                </a:lnTo>
                <a:lnTo>
                  <a:pt x="1363421" y="2097718"/>
                </a:lnTo>
                <a:lnTo>
                  <a:pt x="1406535" y="2091925"/>
                </a:lnTo>
                <a:lnTo>
                  <a:pt x="1445276" y="2075578"/>
                </a:lnTo>
                <a:lnTo>
                  <a:pt x="1478097" y="2050221"/>
                </a:lnTo>
                <a:lnTo>
                  <a:pt x="1503454" y="2017400"/>
                </a:lnTo>
                <a:lnTo>
                  <a:pt x="1519801" y="1978659"/>
                </a:lnTo>
                <a:lnTo>
                  <a:pt x="1525594" y="1935545"/>
                </a:lnTo>
                <a:lnTo>
                  <a:pt x="1525594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88845" y="6239101"/>
            <a:ext cx="885825" cy="885825"/>
          </a:xfrm>
          <a:custGeom>
            <a:avLst/>
            <a:gdLst/>
            <a:ahLst/>
            <a:cxnLst/>
            <a:rect l="l" t="t" r="r" b="b"/>
            <a:pathLst>
              <a:path w="885825" h="885825">
                <a:moveTo>
                  <a:pt x="108032" y="0"/>
                </a:moveTo>
                <a:lnTo>
                  <a:pt x="0" y="106850"/>
                </a:lnTo>
                <a:lnTo>
                  <a:pt x="334796" y="442827"/>
                </a:lnTo>
                <a:lnTo>
                  <a:pt x="0" y="777623"/>
                </a:lnTo>
                <a:lnTo>
                  <a:pt x="108032" y="885655"/>
                </a:lnTo>
                <a:lnTo>
                  <a:pt x="442828" y="549677"/>
                </a:lnTo>
                <a:lnTo>
                  <a:pt x="657716" y="549677"/>
                </a:lnTo>
                <a:lnTo>
                  <a:pt x="550860" y="442827"/>
                </a:lnTo>
                <a:lnTo>
                  <a:pt x="658519" y="334795"/>
                </a:lnTo>
                <a:lnTo>
                  <a:pt x="442828" y="334795"/>
                </a:lnTo>
                <a:lnTo>
                  <a:pt x="108032" y="0"/>
                </a:lnTo>
                <a:close/>
              </a:path>
              <a:path w="885825" h="885825">
                <a:moveTo>
                  <a:pt x="657716" y="549677"/>
                </a:moveTo>
                <a:lnTo>
                  <a:pt x="442828" y="549677"/>
                </a:lnTo>
                <a:lnTo>
                  <a:pt x="777624" y="885655"/>
                </a:lnTo>
                <a:lnTo>
                  <a:pt x="885675" y="777623"/>
                </a:lnTo>
                <a:lnTo>
                  <a:pt x="657716" y="549677"/>
                </a:lnTo>
                <a:close/>
              </a:path>
              <a:path w="885825" h="885825">
                <a:moveTo>
                  <a:pt x="777624" y="0"/>
                </a:moveTo>
                <a:lnTo>
                  <a:pt x="442828" y="334795"/>
                </a:lnTo>
                <a:lnTo>
                  <a:pt x="658519" y="334795"/>
                </a:lnTo>
                <a:lnTo>
                  <a:pt x="885675" y="106850"/>
                </a:lnTo>
                <a:lnTo>
                  <a:pt x="777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89203" y="3046129"/>
            <a:ext cx="9705787" cy="6711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994647" y="3163936"/>
            <a:ext cx="9422274" cy="48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9646" y="3046129"/>
            <a:ext cx="9799513" cy="6680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0126" y="3608864"/>
            <a:ext cx="9029274" cy="808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8816" y="3163936"/>
            <a:ext cx="9422274" cy="481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837284" y="6988181"/>
            <a:ext cx="3831590" cy="369570"/>
          </a:xfrm>
          <a:custGeom>
            <a:avLst/>
            <a:gdLst/>
            <a:ahLst/>
            <a:cxnLst/>
            <a:rect l="l" t="t" r="r" b="b"/>
            <a:pathLst>
              <a:path w="3831590" h="369570">
                <a:moveTo>
                  <a:pt x="0" y="369420"/>
                </a:moveTo>
                <a:lnTo>
                  <a:pt x="3831427" y="369420"/>
                </a:lnTo>
                <a:lnTo>
                  <a:pt x="3831427" y="0"/>
                </a:lnTo>
                <a:lnTo>
                  <a:pt x="0" y="0"/>
                </a:lnTo>
                <a:lnTo>
                  <a:pt x="0" y="369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374545" y="3637755"/>
            <a:ext cx="9069010" cy="720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4966" y="3992267"/>
            <a:ext cx="9028820" cy="50743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49631" y="2873621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8" y="2178976"/>
                </a:lnTo>
                <a:lnTo>
                  <a:pt x="24380" y="2221639"/>
                </a:lnTo>
                <a:lnTo>
                  <a:pt x="52302" y="2257782"/>
                </a:lnTo>
                <a:lnTo>
                  <a:pt x="88442" y="2285706"/>
                </a:lnTo>
                <a:lnTo>
                  <a:pt x="131098" y="2303708"/>
                </a:lnTo>
                <a:lnTo>
                  <a:pt x="178569" y="2310087"/>
                </a:lnTo>
                <a:lnTo>
                  <a:pt x="1501451" y="2310087"/>
                </a:lnTo>
                <a:lnTo>
                  <a:pt x="1548930" y="2303708"/>
                </a:lnTo>
                <a:lnTo>
                  <a:pt x="1591593" y="2285706"/>
                </a:lnTo>
                <a:lnTo>
                  <a:pt x="1627737" y="2257782"/>
                </a:lnTo>
                <a:lnTo>
                  <a:pt x="1655661" y="2221639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601983" y="3923667"/>
            <a:ext cx="975360" cy="975360"/>
          </a:xfrm>
          <a:custGeom>
            <a:avLst/>
            <a:gdLst/>
            <a:ahLst/>
            <a:cxnLst/>
            <a:rect l="l" t="t" r="r" b="b"/>
            <a:pathLst>
              <a:path w="975359" h="975360">
                <a:moveTo>
                  <a:pt x="118969" y="0"/>
                </a:moveTo>
                <a:lnTo>
                  <a:pt x="0" y="117667"/>
                </a:lnTo>
                <a:lnTo>
                  <a:pt x="368689" y="487659"/>
                </a:lnTo>
                <a:lnTo>
                  <a:pt x="0" y="856349"/>
                </a:lnTo>
                <a:lnTo>
                  <a:pt x="118969" y="975318"/>
                </a:lnTo>
                <a:lnTo>
                  <a:pt x="487659" y="605327"/>
                </a:lnTo>
                <a:lnTo>
                  <a:pt x="724302" y="605327"/>
                </a:lnTo>
                <a:lnTo>
                  <a:pt x="606628" y="487659"/>
                </a:lnTo>
                <a:lnTo>
                  <a:pt x="725186" y="368690"/>
                </a:lnTo>
                <a:lnTo>
                  <a:pt x="487659" y="368690"/>
                </a:lnTo>
                <a:lnTo>
                  <a:pt x="118969" y="0"/>
                </a:lnTo>
                <a:close/>
              </a:path>
              <a:path w="975359" h="975360">
                <a:moveTo>
                  <a:pt x="724302" y="605327"/>
                </a:moveTo>
                <a:lnTo>
                  <a:pt x="487659" y="605327"/>
                </a:lnTo>
                <a:lnTo>
                  <a:pt x="856348" y="975318"/>
                </a:lnTo>
                <a:lnTo>
                  <a:pt x="975339" y="856349"/>
                </a:lnTo>
                <a:lnTo>
                  <a:pt x="724302" y="605327"/>
                </a:lnTo>
                <a:close/>
              </a:path>
              <a:path w="975359" h="975360">
                <a:moveTo>
                  <a:pt x="856348" y="0"/>
                </a:moveTo>
                <a:lnTo>
                  <a:pt x="487659" y="368690"/>
                </a:lnTo>
                <a:lnTo>
                  <a:pt x="725186" y="368690"/>
                </a:lnTo>
                <a:lnTo>
                  <a:pt x="975339" y="117667"/>
                </a:lnTo>
                <a:lnTo>
                  <a:pt x="8563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361562" y="4012606"/>
            <a:ext cx="9045706" cy="50743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913653" y="2873621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9" y="2178976"/>
                </a:lnTo>
                <a:lnTo>
                  <a:pt x="24381" y="2221639"/>
                </a:lnTo>
                <a:lnTo>
                  <a:pt x="52304" y="2257782"/>
                </a:lnTo>
                <a:lnTo>
                  <a:pt x="88445" y="2285706"/>
                </a:lnTo>
                <a:lnTo>
                  <a:pt x="131101" y="2303708"/>
                </a:lnTo>
                <a:lnTo>
                  <a:pt x="178570" y="2310087"/>
                </a:lnTo>
                <a:lnTo>
                  <a:pt x="1501451" y="2310087"/>
                </a:lnTo>
                <a:lnTo>
                  <a:pt x="1548932" y="2303708"/>
                </a:lnTo>
                <a:lnTo>
                  <a:pt x="1591595" y="2285706"/>
                </a:lnTo>
                <a:lnTo>
                  <a:pt x="1627739" y="2257782"/>
                </a:lnTo>
                <a:lnTo>
                  <a:pt x="1655662" y="2221639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1478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135919" y="3923661"/>
            <a:ext cx="1235710" cy="957580"/>
          </a:xfrm>
          <a:custGeom>
            <a:avLst/>
            <a:gdLst/>
            <a:ahLst/>
            <a:cxnLst/>
            <a:rect l="l" t="t" r="r" b="b"/>
            <a:pathLst>
              <a:path w="1235709" h="957579">
                <a:moveTo>
                  <a:pt x="120258" y="462836"/>
                </a:moveTo>
                <a:lnTo>
                  <a:pt x="0" y="577878"/>
                </a:lnTo>
                <a:lnTo>
                  <a:pt x="336000" y="957027"/>
                </a:lnTo>
                <a:lnTo>
                  <a:pt x="457588" y="957027"/>
                </a:lnTo>
                <a:lnTo>
                  <a:pt x="623591" y="777911"/>
                </a:lnTo>
                <a:lnTo>
                  <a:pt x="398752" y="777911"/>
                </a:lnTo>
                <a:lnTo>
                  <a:pt x="120258" y="462836"/>
                </a:lnTo>
                <a:close/>
              </a:path>
              <a:path w="1235709" h="957579">
                <a:moveTo>
                  <a:pt x="1120437" y="0"/>
                </a:moveTo>
                <a:lnTo>
                  <a:pt x="398752" y="777911"/>
                </a:lnTo>
                <a:lnTo>
                  <a:pt x="623591" y="777911"/>
                </a:lnTo>
                <a:lnTo>
                  <a:pt x="1235501" y="117667"/>
                </a:lnTo>
                <a:lnTo>
                  <a:pt x="1120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1199896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55">
                <a:solidFill>
                  <a:srgbClr val="000000"/>
                </a:solidFill>
              </a:rPr>
              <a:t>Фото </a:t>
            </a:r>
            <a:r>
              <a:rPr dirty="0" spc="250">
                <a:solidFill>
                  <a:srgbClr val="000000"/>
                </a:solidFill>
              </a:rPr>
              <a:t>б/у</a:t>
            </a:r>
            <a:r>
              <a:rPr dirty="0" spc="-685">
                <a:solidFill>
                  <a:srgbClr val="000000"/>
                </a:solidFill>
              </a:rPr>
              <a:t> </a:t>
            </a:r>
            <a:r>
              <a:rPr dirty="0" spc="-1090">
                <a:solidFill>
                  <a:srgbClr val="000000"/>
                </a:solidFill>
              </a:rPr>
              <a:t>запчастей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305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89933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72090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64717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46874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439502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832130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214286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606913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89071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381699" y="5046966"/>
            <a:ext cx="0" cy="4712335"/>
          </a:xfrm>
          <a:custGeom>
            <a:avLst/>
            <a:gdLst/>
            <a:ahLst/>
            <a:cxnLst/>
            <a:rect l="l" t="t" r="r" b="b"/>
            <a:pathLst>
              <a:path w="0" h="4712334">
                <a:moveTo>
                  <a:pt x="0" y="0"/>
                </a:moveTo>
                <a:lnTo>
                  <a:pt x="0" y="4711898"/>
                </a:lnTo>
              </a:path>
            </a:pathLst>
          </a:custGeom>
          <a:ln w="10470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73868" y="9942838"/>
            <a:ext cx="46863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40">
                <a:latin typeface="Arial Black"/>
                <a:cs typeface="Arial Black"/>
              </a:rPr>
              <a:t>янв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5268" y="9942838"/>
            <a:ext cx="522605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345">
                <a:latin typeface="Arial Black"/>
                <a:cs typeface="Arial Black"/>
              </a:rPr>
              <a:t>фев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42762" y="9942838"/>
            <a:ext cx="68453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185">
                <a:latin typeface="Arial Black"/>
                <a:cs typeface="Arial Black"/>
              </a:rPr>
              <a:t>ма</a:t>
            </a:r>
            <a:r>
              <a:rPr dirty="0" sz="2150" spc="-195">
                <a:latin typeface="Arial Black"/>
                <a:cs typeface="Arial Black"/>
              </a:rPr>
              <a:t>р</a:t>
            </a:r>
            <a:r>
              <a:rPr dirty="0" sz="2150" spc="-35">
                <a:latin typeface="Arial Black"/>
                <a:cs typeface="Arial Black"/>
              </a:rPr>
              <a:t>т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8367" y="9942838"/>
            <a:ext cx="51054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165">
                <a:latin typeface="Arial Black"/>
                <a:cs typeface="Arial Black"/>
              </a:rPr>
              <a:t>апр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87253" y="9942838"/>
            <a:ext cx="54991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15">
                <a:latin typeface="Arial Black"/>
                <a:cs typeface="Arial Black"/>
              </a:rPr>
              <a:t>май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92161" y="9942838"/>
            <a:ext cx="716915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60">
                <a:latin typeface="Arial Black"/>
                <a:cs typeface="Arial Black"/>
              </a:rPr>
              <a:t>июнь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84052" y="9942838"/>
            <a:ext cx="70993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40">
                <a:latin typeface="Arial Black"/>
                <a:cs typeface="Arial Black"/>
              </a:rPr>
              <a:t>и</a:t>
            </a:r>
            <a:r>
              <a:rPr dirty="0" sz="2150" spc="-355">
                <a:latin typeface="Arial Black"/>
                <a:cs typeface="Arial Black"/>
              </a:rPr>
              <a:t>ю</a:t>
            </a:r>
            <a:r>
              <a:rPr dirty="0" sz="2150" spc="-254">
                <a:latin typeface="Arial Black"/>
                <a:cs typeface="Arial Black"/>
              </a:rPr>
              <a:t>ль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11521" y="9942838"/>
            <a:ext cx="432434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20">
                <a:latin typeface="Arial Black"/>
                <a:cs typeface="Arial Black"/>
              </a:rPr>
              <a:t>авг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969783" y="9942838"/>
            <a:ext cx="492759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95">
                <a:latin typeface="Arial Black"/>
                <a:cs typeface="Arial Black"/>
              </a:rPr>
              <a:t>с</a:t>
            </a:r>
            <a:r>
              <a:rPr dirty="0" sz="2150" spc="-220">
                <a:latin typeface="Arial Black"/>
                <a:cs typeface="Arial Black"/>
              </a:rPr>
              <a:t>ен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368756" y="9942838"/>
            <a:ext cx="471805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135">
                <a:latin typeface="Arial Black"/>
                <a:cs typeface="Arial Black"/>
              </a:rPr>
              <a:t>окт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746902" y="9942838"/>
            <a:ext cx="492125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215">
                <a:latin typeface="Arial Black"/>
                <a:cs typeface="Arial Black"/>
              </a:rPr>
              <a:t>ноя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130212" y="9942838"/>
            <a:ext cx="502920" cy="352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50" spc="-165">
                <a:latin typeface="Arial Black"/>
                <a:cs typeface="Arial Black"/>
              </a:rPr>
              <a:t>дек</a:t>
            </a:r>
            <a:endParaRPr sz="215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8038" y="5389436"/>
            <a:ext cx="15273655" cy="2397125"/>
          </a:xfrm>
          <a:custGeom>
            <a:avLst/>
            <a:gdLst/>
            <a:ahLst/>
            <a:cxnLst/>
            <a:rect l="l" t="t" r="r" b="b"/>
            <a:pathLst>
              <a:path w="15273655" h="2397125">
                <a:moveTo>
                  <a:pt x="0" y="2067563"/>
                </a:moveTo>
                <a:lnTo>
                  <a:pt x="1388487" y="1986517"/>
                </a:lnTo>
                <a:lnTo>
                  <a:pt x="2776974" y="1507927"/>
                </a:lnTo>
                <a:lnTo>
                  <a:pt x="4165461" y="2396586"/>
                </a:lnTo>
                <a:lnTo>
                  <a:pt x="5553949" y="1886945"/>
                </a:lnTo>
                <a:lnTo>
                  <a:pt x="6942435" y="1521512"/>
                </a:lnTo>
                <a:lnTo>
                  <a:pt x="8330923" y="1189117"/>
                </a:lnTo>
                <a:lnTo>
                  <a:pt x="9719410" y="1033780"/>
                </a:lnTo>
                <a:lnTo>
                  <a:pt x="11107902" y="915644"/>
                </a:lnTo>
                <a:lnTo>
                  <a:pt x="12496383" y="0"/>
                </a:lnTo>
                <a:lnTo>
                  <a:pt x="13884875" y="92907"/>
                </a:lnTo>
                <a:lnTo>
                  <a:pt x="15273356" y="975666"/>
                </a:lnTo>
              </a:path>
            </a:pathLst>
          </a:custGeom>
          <a:ln w="73296">
            <a:solidFill>
              <a:srgbClr val="0088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29506" y="7378468"/>
            <a:ext cx="157063" cy="15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417994" y="7297422"/>
            <a:ext cx="157063" cy="15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06481" y="6818833"/>
            <a:ext cx="157063" cy="15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94968" y="7707492"/>
            <a:ext cx="157063" cy="15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583455" y="7197849"/>
            <a:ext cx="157063" cy="157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971942" y="6832417"/>
            <a:ext cx="157063" cy="157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360430" y="6500023"/>
            <a:ext cx="157063" cy="1570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748917" y="6344686"/>
            <a:ext cx="157063" cy="157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137408" y="6226549"/>
            <a:ext cx="157063" cy="157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525890" y="5310904"/>
            <a:ext cx="157063" cy="157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4914382" y="5403812"/>
            <a:ext cx="157063" cy="157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302863" y="6286570"/>
            <a:ext cx="157063" cy="157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108038" y="6949694"/>
            <a:ext cx="15273655" cy="1035685"/>
          </a:xfrm>
          <a:custGeom>
            <a:avLst/>
            <a:gdLst/>
            <a:ahLst/>
            <a:cxnLst/>
            <a:rect l="l" t="t" r="r" b="b"/>
            <a:pathLst>
              <a:path w="15273655" h="1035684">
                <a:moveTo>
                  <a:pt x="0" y="841230"/>
                </a:moveTo>
                <a:lnTo>
                  <a:pt x="1388487" y="665508"/>
                </a:lnTo>
                <a:lnTo>
                  <a:pt x="2776974" y="166842"/>
                </a:lnTo>
                <a:lnTo>
                  <a:pt x="4165461" y="0"/>
                </a:lnTo>
                <a:lnTo>
                  <a:pt x="5553949" y="768552"/>
                </a:lnTo>
                <a:lnTo>
                  <a:pt x="6942435" y="1035255"/>
                </a:lnTo>
                <a:lnTo>
                  <a:pt x="8330923" y="873505"/>
                </a:lnTo>
                <a:lnTo>
                  <a:pt x="9719410" y="898190"/>
                </a:lnTo>
                <a:lnTo>
                  <a:pt x="11107902" y="785142"/>
                </a:lnTo>
                <a:lnTo>
                  <a:pt x="12496383" y="161453"/>
                </a:lnTo>
                <a:lnTo>
                  <a:pt x="13884875" y="553090"/>
                </a:lnTo>
                <a:lnTo>
                  <a:pt x="15273356" y="834322"/>
                </a:lnTo>
              </a:path>
            </a:pathLst>
          </a:custGeom>
          <a:ln w="73296">
            <a:solidFill>
              <a:srgbClr val="C8250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29506" y="7712392"/>
            <a:ext cx="157063" cy="157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417994" y="7536670"/>
            <a:ext cx="157063" cy="157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806481" y="7038004"/>
            <a:ext cx="157063" cy="1570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194968" y="6871162"/>
            <a:ext cx="157063" cy="1570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583455" y="7639715"/>
            <a:ext cx="157063" cy="1570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971942" y="7906418"/>
            <a:ext cx="157063" cy="1570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360430" y="7744667"/>
            <a:ext cx="157063" cy="1570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748917" y="7769352"/>
            <a:ext cx="157063" cy="1570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137408" y="7656303"/>
            <a:ext cx="157063" cy="1570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525890" y="7032614"/>
            <a:ext cx="157063" cy="1570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914382" y="7424252"/>
            <a:ext cx="157063" cy="1570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302863" y="7705484"/>
            <a:ext cx="157063" cy="1570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108038" y="6778659"/>
            <a:ext cx="15273655" cy="1493520"/>
          </a:xfrm>
          <a:custGeom>
            <a:avLst/>
            <a:gdLst/>
            <a:ahLst/>
            <a:cxnLst/>
            <a:rect l="l" t="t" r="r" b="b"/>
            <a:pathLst>
              <a:path w="15273655" h="1493520">
                <a:moveTo>
                  <a:pt x="0" y="1493440"/>
                </a:moveTo>
                <a:lnTo>
                  <a:pt x="1388487" y="1463068"/>
                </a:lnTo>
                <a:lnTo>
                  <a:pt x="2776974" y="676142"/>
                </a:lnTo>
                <a:lnTo>
                  <a:pt x="4165461" y="447474"/>
                </a:lnTo>
                <a:lnTo>
                  <a:pt x="5553949" y="882348"/>
                </a:lnTo>
                <a:lnTo>
                  <a:pt x="6942435" y="1277909"/>
                </a:lnTo>
                <a:lnTo>
                  <a:pt x="8330923" y="853268"/>
                </a:lnTo>
                <a:lnTo>
                  <a:pt x="9719410" y="781430"/>
                </a:lnTo>
                <a:lnTo>
                  <a:pt x="11107902" y="658600"/>
                </a:lnTo>
                <a:lnTo>
                  <a:pt x="12496383" y="0"/>
                </a:lnTo>
                <a:lnTo>
                  <a:pt x="13884875" y="734392"/>
                </a:lnTo>
                <a:lnTo>
                  <a:pt x="15273356" y="1345459"/>
                </a:lnTo>
              </a:path>
            </a:pathLst>
          </a:custGeom>
          <a:ln w="73296">
            <a:solidFill>
              <a:srgbClr val="773F9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29506" y="8193567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417994" y="8163195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806481" y="7376269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194968" y="7147600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6583455" y="7582475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971942" y="7978037"/>
            <a:ext cx="157063" cy="1570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360430" y="7553395"/>
            <a:ext cx="157063" cy="1570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748917" y="7481557"/>
            <a:ext cx="157063" cy="1570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2137408" y="7358727"/>
            <a:ext cx="157063" cy="1570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3525890" y="6700126"/>
            <a:ext cx="157063" cy="1570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4914382" y="7434520"/>
            <a:ext cx="157063" cy="1570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6302863" y="8045586"/>
            <a:ext cx="157063" cy="1570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6741742" y="5802522"/>
            <a:ext cx="2419350" cy="3098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60" b="1">
                <a:solidFill>
                  <a:srgbClr val="00882B"/>
                </a:solidFill>
                <a:latin typeface="Arial"/>
                <a:cs typeface="Arial"/>
              </a:rPr>
              <a:t>2020</a:t>
            </a:r>
            <a:r>
              <a:rPr dirty="0" sz="3300" spc="-100" b="1">
                <a:solidFill>
                  <a:srgbClr val="00882B"/>
                </a:solidFill>
                <a:latin typeface="Arial"/>
                <a:cs typeface="Arial"/>
              </a:rPr>
              <a:t> </a:t>
            </a:r>
            <a:r>
              <a:rPr dirty="0" sz="3300" spc="-350">
                <a:solidFill>
                  <a:srgbClr val="53585F"/>
                </a:solidFill>
                <a:latin typeface="Arial Black"/>
                <a:cs typeface="Arial Black"/>
              </a:rPr>
              <a:t>(+18%)</a:t>
            </a:r>
            <a:endParaRPr sz="3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500">
              <a:latin typeface="Arial Black"/>
              <a:cs typeface="Arial Black"/>
            </a:endParaRPr>
          </a:p>
          <a:p>
            <a:pPr marL="43180">
              <a:lnSpc>
                <a:spcPct val="100000"/>
              </a:lnSpc>
            </a:pPr>
            <a:r>
              <a:rPr dirty="0" sz="3300" spc="-60" b="1">
                <a:solidFill>
                  <a:srgbClr val="C82506"/>
                </a:solidFill>
                <a:latin typeface="Arial"/>
                <a:cs typeface="Arial"/>
              </a:rPr>
              <a:t>2019</a:t>
            </a:r>
            <a:r>
              <a:rPr dirty="0" sz="3300" spc="-55" b="1">
                <a:solidFill>
                  <a:srgbClr val="C82506"/>
                </a:solidFill>
                <a:latin typeface="Arial"/>
                <a:cs typeface="Arial"/>
              </a:rPr>
              <a:t> </a:t>
            </a:r>
            <a:r>
              <a:rPr dirty="0" sz="3300" spc="-285">
                <a:solidFill>
                  <a:srgbClr val="53585F"/>
                </a:solidFill>
                <a:latin typeface="Arial Black"/>
                <a:cs typeface="Arial Black"/>
              </a:rPr>
              <a:t>(+2%)</a:t>
            </a:r>
            <a:endParaRPr sz="3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200">
              <a:latin typeface="Arial Black"/>
              <a:cs typeface="Arial Black"/>
            </a:endParaRPr>
          </a:p>
          <a:p>
            <a:pPr marL="41275">
              <a:lnSpc>
                <a:spcPct val="100000"/>
              </a:lnSpc>
            </a:pPr>
            <a:r>
              <a:rPr dirty="0" sz="3300" spc="-50" b="1">
                <a:solidFill>
                  <a:srgbClr val="773F9B"/>
                </a:solidFill>
                <a:latin typeface="Arial"/>
                <a:cs typeface="Arial"/>
              </a:rPr>
              <a:t>2018</a:t>
            </a:r>
            <a:endParaRPr sz="3300">
              <a:latin typeface="Arial"/>
              <a:cs typeface="Arial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930465" y="1094281"/>
            <a:ext cx="17538700" cy="266446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0375"/>
              </a:lnSpc>
              <a:spcBef>
                <a:spcPts val="120"/>
              </a:spcBef>
            </a:pPr>
            <a:r>
              <a:rPr dirty="0" sz="9050" spc="-855">
                <a:solidFill>
                  <a:srgbClr val="000000"/>
                </a:solidFill>
              </a:rPr>
              <a:t>Динамика</a:t>
            </a:r>
            <a:r>
              <a:rPr dirty="0" sz="9050" spc="-575">
                <a:solidFill>
                  <a:srgbClr val="000000"/>
                </a:solidFill>
              </a:rPr>
              <a:t> </a:t>
            </a:r>
            <a:r>
              <a:rPr dirty="0" sz="9050" spc="-890">
                <a:solidFill>
                  <a:srgbClr val="000000"/>
                </a:solidFill>
              </a:rPr>
              <a:t>запросов</a:t>
            </a:r>
            <a:endParaRPr sz="9050"/>
          </a:p>
          <a:p>
            <a:pPr marL="12700">
              <a:lnSpc>
                <a:spcPts val="10375"/>
              </a:lnSpc>
            </a:pPr>
            <a:r>
              <a:rPr dirty="0" sz="9050" spc="-595">
                <a:solidFill>
                  <a:srgbClr val="000000"/>
                </a:solidFill>
              </a:rPr>
              <a:t>o </a:t>
            </a:r>
            <a:r>
              <a:rPr dirty="0" sz="9050" spc="-740">
                <a:solidFill>
                  <a:srgbClr val="000000"/>
                </a:solidFill>
              </a:rPr>
              <a:t>покупке </a:t>
            </a:r>
            <a:r>
              <a:rPr dirty="0" sz="9050" spc="-985">
                <a:solidFill>
                  <a:srgbClr val="000000"/>
                </a:solidFill>
              </a:rPr>
              <a:t>запчастей </a:t>
            </a:r>
            <a:r>
              <a:rPr dirty="0" sz="9050" spc="-595">
                <a:solidFill>
                  <a:srgbClr val="000000"/>
                </a:solidFill>
              </a:rPr>
              <a:t>год </a:t>
            </a:r>
            <a:r>
              <a:rPr dirty="0" sz="9050" spc="-869">
                <a:solidFill>
                  <a:srgbClr val="000000"/>
                </a:solidFill>
              </a:rPr>
              <a:t>к</a:t>
            </a:r>
            <a:r>
              <a:rPr dirty="0" sz="9050" spc="30">
                <a:solidFill>
                  <a:srgbClr val="000000"/>
                </a:solidFill>
              </a:rPr>
              <a:t> </a:t>
            </a:r>
            <a:r>
              <a:rPr dirty="0" sz="9050" spc="-585">
                <a:solidFill>
                  <a:srgbClr val="000000"/>
                </a:solidFill>
              </a:rPr>
              <a:t>году</a:t>
            </a:r>
            <a:endParaRPr sz="905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950" marR="5080">
              <a:lnSpc>
                <a:spcPts val="9890"/>
              </a:lnSpc>
              <a:spcBef>
                <a:spcPts val="2080"/>
              </a:spcBef>
            </a:pPr>
            <a:r>
              <a:rPr dirty="0" spc="-765">
                <a:solidFill>
                  <a:srgbClr val="000000"/>
                </a:solidFill>
              </a:rPr>
              <a:t>Следите </a:t>
            </a:r>
            <a:r>
              <a:rPr dirty="0" spc="-1580">
                <a:solidFill>
                  <a:srgbClr val="000000"/>
                </a:solidFill>
              </a:rPr>
              <a:t>за </a:t>
            </a:r>
            <a:r>
              <a:rPr dirty="0" spc="-940">
                <a:solidFill>
                  <a:srgbClr val="000000"/>
                </a:solidFill>
              </a:rPr>
              <a:t>качеством  </a:t>
            </a:r>
            <a:r>
              <a:rPr dirty="0" spc="-1035">
                <a:solidFill>
                  <a:srgbClr val="000000"/>
                </a:solidFill>
              </a:rPr>
              <a:t>объявлений</a:t>
            </a:r>
          </a:p>
        </p:txBody>
      </p:sp>
      <p:sp>
        <p:nvSpPr>
          <p:cNvPr id="3" name="object 3"/>
          <p:cNvSpPr/>
          <p:nvPr/>
        </p:nvSpPr>
        <p:spPr>
          <a:xfrm>
            <a:off x="1291528" y="8267954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91528" y="9154490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5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942943" y="3944491"/>
            <a:ext cx="6444615" cy="583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8515">
              <a:lnSpc>
                <a:spcPct val="157800"/>
              </a:lnSpc>
              <a:spcBef>
                <a:spcPts val="100"/>
              </a:spcBef>
            </a:pPr>
            <a:r>
              <a:rPr dirty="0" sz="3700" spc="-280">
                <a:latin typeface="Arial Black"/>
                <a:cs typeface="Arial Black"/>
              </a:rPr>
              <a:t>Номер </a:t>
            </a:r>
            <a:r>
              <a:rPr dirty="0" sz="3700" spc="-440">
                <a:latin typeface="Arial Black"/>
                <a:cs typeface="Arial Black"/>
              </a:rPr>
              <a:t>запчасти </a:t>
            </a:r>
            <a:r>
              <a:rPr dirty="0" sz="3700" spc="-220">
                <a:latin typeface="Arial Black"/>
                <a:cs typeface="Arial Black"/>
              </a:rPr>
              <a:t>(ОЕМ)  </a:t>
            </a:r>
            <a:r>
              <a:rPr dirty="0" sz="3700" spc="-350">
                <a:latin typeface="Arial Black"/>
                <a:cs typeface="Arial Black"/>
              </a:rPr>
              <a:t>Производитель  </a:t>
            </a:r>
            <a:r>
              <a:rPr dirty="0" sz="3700" spc="-330">
                <a:latin typeface="Arial Black"/>
                <a:cs typeface="Arial Black"/>
              </a:rPr>
              <a:t>Применимость</a:t>
            </a:r>
            <a:r>
              <a:rPr dirty="0" sz="3700" spc="-300">
                <a:latin typeface="Arial Black"/>
                <a:cs typeface="Arial Black"/>
              </a:rPr>
              <a:t> </a:t>
            </a:r>
            <a:r>
              <a:rPr dirty="0" sz="3700" spc="-440">
                <a:latin typeface="Arial Black"/>
                <a:cs typeface="Arial Black"/>
              </a:rPr>
              <a:t>запчасти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ts val="3710"/>
              </a:lnSpc>
            </a:pPr>
            <a:r>
              <a:rPr dirty="0" sz="3700" spc="-305">
                <a:latin typeface="Arial Black"/>
                <a:cs typeface="Arial Black"/>
              </a:rPr>
              <a:t>(марка, </a:t>
            </a:r>
            <a:r>
              <a:rPr dirty="0" sz="3700" spc="-320">
                <a:latin typeface="Arial Black"/>
                <a:cs typeface="Arial Black"/>
              </a:rPr>
              <a:t>модель,</a:t>
            </a:r>
            <a:r>
              <a:rPr dirty="0" sz="3700" spc="-190">
                <a:latin typeface="Arial Black"/>
                <a:cs typeface="Arial Black"/>
              </a:rPr>
              <a:t> </a:t>
            </a:r>
            <a:r>
              <a:rPr dirty="0" sz="3700" spc="-350">
                <a:latin typeface="Arial Black"/>
                <a:cs typeface="Arial Black"/>
              </a:rPr>
              <a:t>поколение)</a:t>
            </a:r>
            <a:endParaRPr sz="3700">
              <a:latin typeface="Arial Black"/>
              <a:cs typeface="Arial Black"/>
            </a:endParaRPr>
          </a:p>
          <a:p>
            <a:pPr marL="12700" marR="3617595">
              <a:lnSpc>
                <a:spcPct val="157800"/>
              </a:lnSpc>
            </a:pPr>
            <a:r>
              <a:rPr dirty="0" sz="3700" spc="-420">
                <a:latin typeface="Arial Black"/>
                <a:cs typeface="Arial Black"/>
              </a:rPr>
              <a:t>Наличие  </a:t>
            </a:r>
            <a:r>
              <a:rPr dirty="0" sz="3700" spc="-430">
                <a:latin typeface="Arial Black"/>
                <a:cs typeface="Arial Black"/>
              </a:rPr>
              <a:t>Ф</a:t>
            </a:r>
            <a:r>
              <a:rPr dirty="0" sz="3700" spc="-380">
                <a:latin typeface="Arial Black"/>
                <a:cs typeface="Arial Black"/>
              </a:rPr>
              <a:t>о</a:t>
            </a:r>
            <a:r>
              <a:rPr dirty="0" sz="3700" spc="-145">
                <a:latin typeface="Arial Black"/>
                <a:cs typeface="Arial Black"/>
              </a:rPr>
              <a:t>т</a:t>
            </a:r>
            <a:r>
              <a:rPr dirty="0" sz="3700" spc="-380">
                <a:latin typeface="Arial Black"/>
                <a:cs typeface="Arial Black"/>
              </a:rPr>
              <a:t>ографии  </a:t>
            </a:r>
            <a:r>
              <a:rPr dirty="0" sz="3700" spc="-360">
                <a:latin typeface="Arial Black"/>
                <a:cs typeface="Arial Black"/>
              </a:rPr>
              <a:t>Описание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1528" y="4163367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91528" y="5091786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4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4">
                <a:moveTo>
                  <a:pt x="0" y="304058"/>
                </a:moveTo>
                <a:lnTo>
                  <a:pt x="2539" y="310293"/>
                </a:lnTo>
                <a:lnTo>
                  <a:pt x="21322" y="350629"/>
                </a:lnTo>
                <a:lnTo>
                  <a:pt x="42630" y="389448"/>
                </a:lnTo>
                <a:lnTo>
                  <a:pt x="64797" y="428415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19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4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3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1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1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7"/>
                </a:lnTo>
                <a:lnTo>
                  <a:pt x="509812" y="0"/>
                </a:lnTo>
                <a:close/>
              </a:path>
              <a:path w="565785" h="532764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1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5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0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6"/>
                </a:lnTo>
                <a:lnTo>
                  <a:pt x="84444" y="277947"/>
                </a:lnTo>
                <a:lnTo>
                  <a:pt x="77585" y="270534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4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1528" y="6020205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0"/>
                </a:lnTo>
                <a:lnTo>
                  <a:pt x="262293" y="440100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8"/>
                </a:lnTo>
                <a:lnTo>
                  <a:pt x="155424" y="369898"/>
                </a:lnTo>
                <a:lnTo>
                  <a:pt x="152828" y="366605"/>
                </a:lnTo>
                <a:lnTo>
                  <a:pt x="138413" y="347679"/>
                </a:lnTo>
                <a:lnTo>
                  <a:pt x="112280" y="311920"/>
                </a:lnTo>
                <a:lnTo>
                  <a:pt x="107119" y="305258"/>
                </a:lnTo>
                <a:lnTo>
                  <a:pt x="2932" y="305258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4"/>
                </a:lnTo>
                <a:lnTo>
                  <a:pt x="263520" y="258770"/>
                </a:lnTo>
                <a:lnTo>
                  <a:pt x="223715" y="304176"/>
                </a:lnTo>
                <a:lnTo>
                  <a:pt x="191676" y="341388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5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4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1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1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8"/>
                </a:lnTo>
                <a:lnTo>
                  <a:pt x="16153" y="286163"/>
                </a:lnTo>
                <a:lnTo>
                  <a:pt x="6938" y="290223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8"/>
                </a:lnTo>
                <a:lnTo>
                  <a:pt x="107119" y="305258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0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91528" y="7430283"/>
            <a:ext cx="565785" cy="532765"/>
          </a:xfrm>
          <a:custGeom>
            <a:avLst/>
            <a:gdLst/>
            <a:ahLst/>
            <a:cxnLst/>
            <a:rect l="l" t="t" r="r" b="b"/>
            <a:pathLst>
              <a:path w="565785" h="532765">
                <a:moveTo>
                  <a:pt x="204078" y="513734"/>
                </a:moveTo>
                <a:lnTo>
                  <a:pt x="150171" y="513734"/>
                </a:lnTo>
                <a:lnTo>
                  <a:pt x="171196" y="532465"/>
                </a:lnTo>
                <a:lnTo>
                  <a:pt x="186707" y="532731"/>
                </a:lnTo>
                <a:lnTo>
                  <a:pt x="204078" y="513734"/>
                </a:lnTo>
                <a:close/>
              </a:path>
              <a:path w="565785" h="532765">
                <a:moveTo>
                  <a:pt x="0" y="304058"/>
                </a:moveTo>
                <a:lnTo>
                  <a:pt x="2539" y="310293"/>
                </a:lnTo>
                <a:lnTo>
                  <a:pt x="21322" y="350630"/>
                </a:lnTo>
                <a:lnTo>
                  <a:pt x="42630" y="389449"/>
                </a:lnTo>
                <a:lnTo>
                  <a:pt x="64797" y="428416"/>
                </a:lnTo>
                <a:lnTo>
                  <a:pt x="86160" y="469197"/>
                </a:lnTo>
                <a:lnTo>
                  <a:pt x="112667" y="512450"/>
                </a:lnTo>
                <a:lnTo>
                  <a:pt x="129714" y="521043"/>
                </a:lnTo>
                <a:lnTo>
                  <a:pt x="140987" y="514847"/>
                </a:lnTo>
                <a:lnTo>
                  <a:pt x="150171" y="513734"/>
                </a:lnTo>
                <a:lnTo>
                  <a:pt x="204078" y="513734"/>
                </a:lnTo>
                <a:lnTo>
                  <a:pt x="211981" y="505091"/>
                </a:lnTo>
                <a:lnTo>
                  <a:pt x="262293" y="440101"/>
                </a:lnTo>
                <a:lnTo>
                  <a:pt x="280629" y="415450"/>
                </a:lnTo>
                <a:lnTo>
                  <a:pt x="308365" y="379542"/>
                </a:lnTo>
                <a:lnTo>
                  <a:pt x="310287" y="377098"/>
                </a:lnTo>
                <a:lnTo>
                  <a:pt x="161626" y="377098"/>
                </a:lnTo>
                <a:lnTo>
                  <a:pt x="158230" y="373049"/>
                </a:lnTo>
                <a:lnTo>
                  <a:pt x="155424" y="369899"/>
                </a:lnTo>
                <a:lnTo>
                  <a:pt x="152828" y="366606"/>
                </a:lnTo>
                <a:lnTo>
                  <a:pt x="138413" y="347680"/>
                </a:lnTo>
                <a:lnTo>
                  <a:pt x="112280" y="311920"/>
                </a:lnTo>
                <a:lnTo>
                  <a:pt x="107120" y="305259"/>
                </a:lnTo>
                <a:lnTo>
                  <a:pt x="2932" y="305259"/>
                </a:lnTo>
                <a:lnTo>
                  <a:pt x="0" y="304058"/>
                </a:lnTo>
                <a:close/>
              </a:path>
              <a:path w="565785" h="532765">
                <a:moveTo>
                  <a:pt x="509812" y="0"/>
                </a:moveTo>
                <a:lnTo>
                  <a:pt x="474959" y="29039"/>
                </a:lnTo>
                <a:lnTo>
                  <a:pt x="440929" y="63896"/>
                </a:lnTo>
                <a:lnTo>
                  <a:pt x="399797" y="107733"/>
                </a:lnTo>
                <a:lnTo>
                  <a:pt x="354535" y="157114"/>
                </a:lnTo>
                <a:lnTo>
                  <a:pt x="308118" y="208605"/>
                </a:lnTo>
                <a:lnTo>
                  <a:pt x="263520" y="258771"/>
                </a:lnTo>
                <a:lnTo>
                  <a:pt x="223715" y="304177"/>
                </a:lnTo>
                <a:lnTo>
                  <a:pt x="191676" y="341389"/>
                </a:lnTo>
                <a:lnTo>
                  <a:pt x="167751" y="370222"/>
                </a:lnTo>
                <a:lnTo>
                  <a:pt x="164930" y="373302"/>
                </a:lnTo>
                <a:lnTo>
                  <a:pt x="161626" y="377098"/>
                </a:lnTo>
                <a:lnTo>
                  <a:pt x="310287" y="377098"/>
                </a:lnTo>
                <a:lnTo>
                  <a:pt x="342885" y="335643"/>
                </a:lnTo>
                <a:lnTo>
                  <a:pt x="381569" y="287020"/>
                </a:lnTo>
                <a:lnTo>
                  <a:pt x="421800" y="236939"/>
                </a:lnTo>
                <a:lnTo>
                  <a:pt x="460959" y="188668"/>
                </a:lnTo>
                <a:lnTo>
                  <a:pt x="496428" y="145473"/>
                </a:lnTo>
                <a:lnTo>
                  <a:pt x="525591" y="110621"/>
                </a:lnTo>
                <a:lnTo>
                  <a:pt x="551299" y="81376"/>
                </a:lnTo>
                <a:lnTo>
                  <a:pt x="556527" y="75432"/>
                </a:lnTo>
                <a:lnTo>
                  <a:pt x="560215" y="67950"/>
                </a:lnTo>
                <a:lnTo>
                  <a:pt x="564181" y="59574"/>
                </a:lnTo>
                <a:lnTo>
                  <a:pt x="565271" y="54207"/>
                </a:lnTo>
                <a:lnTo>
                  <a:pt x="563123" y="49343"/>
                </a:lnTo>
                <a:lnTo>
                  <a:pt x="557374" y="42475"/>
                </a:lnTo>
                <a:lnTo>
                  <a:pt x="553596" y="38189"/>
                </a:lnTo>
                <a:lnTo>
                  <a:pt x="553066" y="38071"/>
                </a:lnTo>
                <a:lnTo>
                  <a:pt x="533563" y="38071"/>
                </a:lnTo>
                <a:lnTo>
                  <a:pt x="528304" y="32066"/>
                </a:lnTo>
                <a:lnTo>
                  <a:pt x="529671" y="20266"/>
                </a:lnTo>
                <a:lnTo>
                  <a:pt x="529123" y="17491"/>
                </a:lnTo>
                <a:lnTo>
                  <a:pt x="524601" y="12152"/>
                </a:lnTo>
                <a:lnTo>
                  <a:pt x="513805" y="2918"/>
                </a:lnTo>
                <a:lnTo>
                  <a:pt x="509812" y="0"/>
                </a:lnTo>
                <a:close/>
              </a:path>
              <a:path w="565785" h="532765">
                <a:moveTo>
                  <a:pt x="66570" y="258247"/>
                </a:moveTo>
                <a:lnTo>
                  <a:pt x="61599" y="258393"/>
                </a:lnTo>
                <a:lnTo>
                  <a:pt x="50385" y="261859"/>
                </a:lnTo>
                <a:lnTo>
                  <a:pt x="42966" y="261891"/>
                </a:lnTo>
                <a:lnTo>
                  <a:pt x="35851" y="266352"/>
                </a:lnTo>
                <a:lnTo>
                  <a:pt x="33369" y="269252"/>
                </a:lnTo>
                <a:lnTo>
                  <a:pt x="36605" y="273863"/>
                </a:lnTo>
                <a:lnTo>
                  <a:pt x="37041" y="278356"/>
                </a:lnTo>
                <a:lnTo>
                  <a:pt x="34044" y="281559"/>
                </a:lnTo>
                <a:lnTo>
                  <a:pt x="26135" y="283719"/>
                </a:lnTo>
                <a:lnTo>
                  <a:pt x="16153" y="286164"/>
                </a:lnTo>
                <a:lnTo>
                  <a:pt x="6938" y="290224"/>
                </a:lnTo>
                <a:lnTo>
                  <a:pt x="4522" y="291851"/>
                </a:lnTo>
                <a:lnTo>
                  <a:pt x="9131" y="298466"/>
                </a:lnTo>
                <a:lnTo>
                  <a:pt x="2932" y="305259"/>
                </a:lnTo>
                <a:lnTo>
                  <a:pt x="107120" y="305259"/>
                </a:lnTo>
                <a:lnTo>
                  <a:pt x="97708" y="293110"/>
                </a:lnTo>
                <a:lnTo>
                  <a:pt x="91210" y="285427"/>
                </a:lnTo>
                <a:lnTo>
                  <a:pt x="84444" y="277947"/>
                </a:lnTo>
                <a:lnTo>
                  <a:pt x="77585" y="270535"/>
                </a:lnTo>
                <a:lnTo>
                  <a:pt x="70811" y="263052"/>
                </a:lnTo>
                <a:lnTo>
                  <a:pt x="66570" y="258247"/>
                </a:lnTo>
                <a:close/>
              </a:path>
              <a:path w="565785" h="532765">
                <a:moveTo>
                  <a:pt x="549661" y="37311"/>
                </a:moveTo>
                <a:lnTo>
                  <a:pt x="533563" y="38071"/>
                </a:lnTo>
                <a:lnTo>
                  <a:pt x="553066" y="38071"/>
                </a:lnTo>
                <a:lnTo>
                  <a:pt x="549661" y="37311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68887" y="4793455"/>
            <a:ext cx="1525905" cy="2098040"/>
          </a:xfrm>
          <a:custGeom>
            <a:avLst/>
            <a:gdLst/>
            <a:ahLst/>
            <a:cxnLst/>
            <a:rect l="l" t="t" r="r" b="b"/>
            <a:pathLst>
              <a:path w="1525904" h="2098040">
                <a:moveTo>
                  <a:pt x="1525594" y="0"/>
                </a:moveTo>
                <a:lnTo>
                  <a:pt x="0" y="0"/>
                </a:lnTo>
                <a:lnTo>
                  <a:pt x="0" y="1935545"/>
                </a:lnTo>
                <a:lnTo>
                  <a:pt x="5792" y="1978659"/>
                </a:lnTo>
                <a:lnTo>
                  <a:pt x="22138" y="2017400"/>
                </a:lnTo>
                <a:lnTo>
                  <a:pt x="47494" y="2050221"/>
                </a:lnTo>
                <a:lnTo>
                  <a:pt x="80312" y="2075578"/>
                </a:lnTo>
                <a:lnTo>
                  <a:pt x="119046" y="2091925"/>
                </a:lnTo>
                <a:lnTo>
                  <a:pt x="162153" y="2097718"/>
                </a:lnTo>
                <a:lnTo>
                  <a:pt x="1363421" y="2097718"/>
                </a:lnTo>
                <a:lnTo>
                  <a:pt x="1406535" y="2091925"/>
                </a:lnTo>
                <a:lnTo>
                  <a:pt x="1445276" y="2075578"/>
                </a:lnTo>
                <a:lnTo>
                  <a:pt x="1478097" y="2050221"/>
                </a:lnTo>
                <a:lnTo>
                  <a:pt x="1503454" y="2017400"/>
                </a:lnTo>
                <a:lnTo>
                  <a:pt x="1519801" y="1978659"/>
                </a:lnTo>
                <a:lnTo>
                  <a:pt x="1525594" y="1935545"/>
                </a:lnTo>
                <a:lnTo>
                  <a:pt x="1525594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88845" y="5746969"/>
            <a:ext cx="885825" cy="885825"/>
          </a:xfrm>
          <a:custGeom>
            <a:avLst/>
            <a:gdLst/>
            <a:ahLst/>
            <a:cxnLst/>
            <a:rect l="l" t="t" r="r" b="b"/>
            <a:pathLst>
              <a:path w="885825" h="885825">
                <a:moveTo>
                  <a:pt x="108032" y="0"/>
                </a:moveTo>
                <a:lnTo>
                  <a:pt x="0" y="106850"/>
                </a:lnTo>
                <a:lnTo>
                  <a:pt x="334796" y="442827"/>
                </a:lnTo>
                <a:lnTo>
                  <a:pt x="0" y="777623"/>
                </a:lnTo>
                <a:lnTo>
                  <a:pt x="108032" y="885655"/>
                </a:lnTo>
                <a:lnTo>
                  <a:pt x="442828" y="549677"/>
                </a:lnTo>
                <a:lnTo>
                  <a:pt x="657716" y="549677"/>
                </a:lnTo>
                <a:lnTo>
                  <a:pt x="550860" y="442827"/>
                </a:lnTo>
                <a:lnTo>
                  <a:pt x="658519" y="334795"/>
                </a:lnTo>
                <a:lnTo>
                  <a:pt x="442828" y="334795"/>
                </a:lnTo>
                <a:lnTo>
                  <a:pt x="108032" y="0"/>
                </a:lnTo>
                <a:close/>
              </a:path>
              <a:path w="885825" h="885825">
                <a:moveTo>
                  <a:pt x="657716" y="549677"/>
                </a:moveTo>
                <a:lnTo>
                  <a:pt x="442828" y="549677"/>
                </a:lnTo>
                <a:lnTo>
                  <a:pt x="777624" y="885655"/>
                </a:lnTo>
                <a:lnTo>
                  <a:pt x="885675" y="777623"/>
                </a:lnTo>
                <a:lnTo>
                  <a:pt x="657716" y="549677"/>
                </a:lnTo>
                <a:close/>
              </a:path>
              <a:path w="885825" h="885825">
                <a:moveTo>
                  <a:pt x="777624" y="0"/>
                </a:moveTo>
                <a:lnTo>
                  <a:pt x="442828" y="334795"/>
                </a:lnTo>
                <a:lnTo>
                  <a:pt x="658519" y="334795"/>
                </a:lnTo>
                <a:lnTo>
                  <a:pt x="885675" y="106850"/>
                </a:lnTo>
                <a:lnTo>
                  <a:pt x="777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89203" y="2553997"/>
            <a:ext cx="9705787" cy="8754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74545" y="3116732"/>
            <a:ext cx="9029274" cy="7460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94647" y="2671804"/>
            <a:ext cx="9422274" cy="481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9646" y="2553997"/>
            <a:ext cx="9799513" cy="8754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8713" y="3116732"/>
            <a:ext cx="9029274" cy="7460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8816" y="2671804"/>
            <a:ext cx="9422274" cy="481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49631" y="2381489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8" y="2178976"/>
                </a:lnTo>
                <a:lnTo>
                  <a:pt x="24380" y="2221638"/>
                </a:lnTo>
                <a:lnTo>
                  <a:pt x="52302" y="2257782"/>
                </a:lnTo>
                <a:lnTo>
                  <a:pt x="88442" y="2285706"/>
                </a:lnTo>
                <a:lnTo>
                  <a:pt x="131098" y="2303708"/>
                </a:lnTo>
                <a:lnTo>
                  <a:pt x="178569" y="2310087"/>
                </a:lnTo>
                <a:lnTo>
                  <a:pt x="1501451" y="2310087"/>
                </a:lnTo>
                <a:lnTo>
                  <a:pt x="1548930" y="2303708"/>
                </a:lnTo>
                <a:lnTo>
                  <a:pt x="1591593" y="2285706"/>
                </a:lnTo>
                <a:lnTo>
                  <a:pt x="1627737" y="2257782"/>
                </a:lnTo>
                <a:lnTo>
                  <a:pt x="1655661" y="2221638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DB38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601983" y="3431536"/>
            <a:ext cx="975360" cy="975360"/>
          </a:xfrm>
          <a:custGeom>
            <a:avLst/>
            <a:gdLst/>
            <a:ahLst/>
            <a:cxnLst/>
            <a:rect l="l" t="t" r="r" b="b"/>
            <a:pathLst>
              <a:path w="975359" h="975360">
                <a:moveTo>
                  <a:pt x="118969" y="0"/>
                </a:moveTo>
                <a:lnTo>
                  <a:pt x="0" y="117667"/>
                </a:lnTo>
                <a:lnTo>
                  <a:pt x="368689" y="487659"/>
                </a:lnTo>
                <a:lnTo>
                  <a:pt x="0" y="856348"/>
                </a:lnTo>
                <a:lnTo>
                  <a:pt x="118969" y="975318"/>
                </a:lnTo>
                <a:lnTo>
                  <a:pt x="487659" y="605327"/>
                </a:lnTo>
                <a:lnTo>
                  <a:pt x="724303" y="605327"/>
                </a:lnTo>
                <a:lnTo>
                  <a:pt x="606628" y="487659"/>
                </a:lnTo>
                <a:lnTo>
                  <a:pt x="725187" y="368689"/>
                </a:lnTo>
                <a:lnTo>
                  <a:pt x="487659" y="368689"/>
                </a:lnTo>
                <a:lnTo>
                  <a:pt x="118969" y="0"/>
                </a:lnTo>
                <a:close/>
              </a:path>
              <a:path w="975359" h="975360">
                <a:moveTo>
                  <a:pt x="724303" y="605327"/>
                </a:moveTo>
                <a:lnTo>
                  <a:pt x="487659" y="605327"/>
                </a:lnTo>
                <a:lnTo>
                  <a:pt x="856348" y="975318"/>
                </a:lnTo>
                <a:lnTo>
                  <a:pt x="975339" y="856348"/>
                </a:lnTo>
                <a:lnTo>
                  <a:pt x="724303" y="605327"/>
                </a:lnTo>
                <a:close/>
              </a:path>
              <a:path w="975359" h="975360">
                <a:moveTo>
                  <a:pt x="856348" y="0"/>
                </a:moveTo>
                <a:lnTo>
                  <a:pt x="487659" y="368689"/>
                </a:lnTo>
                <a:lnTo>
                  <a:pt x="725187" y="368689"/>
                </a:lnTo>
                <a:lnTo>
                  <a:pt x="975339" y="117667"/>
                </a:lnTo>
                <a:lnTo>
                  <a:pt x="8563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36066" y="7993694"/>
            <a:ext cx="4969555" cy="26488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45483" y="8098403"/>
            <a:ext cx="4550720" cy="2229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37284" y="6496050"/>
            <a:ext cx="3831590" cy="369570"/>
          </a:xfrm>
          <a:custGeom>
            <a:avLst/>
            <a:gdLst/>
            <a:ahLst/>
            <a:cxnLst/>
            <a:rect l="l" t="t" r="r" b="b"/>
            <a:pathLst>
              <a:path w="3831590" h="369570">
                <a:moveTo>
                  <a:pt x="0" y="369420"/>
                </a:moveTo>
                <a:lnTo>
                  <a:pt x="3831427" y="369420"/>
                </a:lnTo>
                <a:lnTo>
                  <a:pt x="3831427" y="0"/>
                </a:lnTo>
                <a:lnTo>
                  <a:pt x="0" y="0"/>
                </a:lnTo>
                <a:lnTo>
                  <a:pt x="0" y="369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374545" y="3218920"/>
            <a:ext cx="9069010" cy="73239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538811" y="6098156"/>
            <a:ext cx="3831590" cy="369570"/>
          </a:xfrm>
          <a:custGeom>
            <a:avLst/>
            <a:gdLst/>
            <a:ahLst/>
            <a:cxnLst/>
            <a:rect l="l" t="t" r="r" b="b"/>
            <a:pathLst>
              <a:path w="3831590" h="369570">
                <a:moveTo>
                  <a:pt x="0" y="369420"/>
                </a:moveTo>
                <a:lnTo>
                  <a:pt x="3831427" y="369420"/>
                </a:lnTo>
                <a:lnTo>
                  <a:pt x="3831427" y="0"/>
                </a:lnTo>
                <a:lnTo>
                  <a:pt x="0" y="0"/>
                </a:lnTo>
                <a:lnTo>
                  <a:pt x="0" y="369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913653" y="2381489"/>
            <a:ext cx="1680210" cy="2310130"/>
          </a:xfrm>
          <a:custGeom>
            <a:avLst/>
            <a:gdLst/>
            <a:ahLst/>
            <a:cxnLst/>
            <a:rect l="l" t="t" r="r" b="b"/>
            <a:pathLst>
              <a:path w="1680209" h="2310129">
                <a:moveTo>
                  <a:pt x="1680043" y="0"/>
                </a:moveTo>
                <a:lnTo>
                  <a:pt x="0" y="0"/>
                </a:lnTo>
                <a:lnTo>
                  <a:pt x="0" y="2131497"/>
                </a:lnTo>
                <a:lnTo>
                  <a:pt x="6379" y="2178976"/>
                </a:lnTo>
                <a:lnTo>
                  <a:pt x="24381" y="2221638"/>
                </a:lnTo>
                <a:lnTo>
                  <a:pt x="52304" y="2257782"/>
                </a:lnTo>
                <a:lnTo>
                  <a:pt x="88445" y="2285706"/>
                </a:lnTo>
                <a:lnTo>
                  <a:pt x="131101" y="2303708"/>
                </a:lnTo>
                <a:lnTo>
                  <a:pt x="178570" y="2310087"/>
                </a:lnTo>
                <a:lnTo>
                  <a:pt x="1501451" y="2310087"/>
                </a:lnTo>
                <a:lnTo>
                  <a:pt x="1548932" y="2303708"/>
                </a:lnTo>
                <a:lnTo>
                  <a:pt x="1591595" y="2285706"/>
                </a:lnTo>
                <a:lnTo>
                  <a:pt x="1627739" y="2257782"/>
                </a:lnTo>
                <a:lnTo>
                  <a:pt x="1655662" y="2221638"/>
                </a:lnTo>
                <a:lnTo>
                  <a:pt x="1673664" y="2178976"/>
                </a:lnTo>
                <a:lnTo>
                  <a:pt x="1680043" y="2131497"/>
                </a:lnTo>
                <a:lnTo>
                  <a:pt x="1680043" y="0"/>
                </a:lnTo>
                <a:close/>
              </a:path>
            </a:pathLst>
          </a:custGeom>
          <a:solidFill>
            <a:srgbClr val="1478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135919" y="3431530"/>
            <a:ext cx="1235710" cy="957580"/>
          </a:xfrm>
          <a:custGeom>
            <a:avLst/>
            <a:gdLst/>
            <a:ahLst/>
            <a:cxnLst/>
            <a:rect l="l" t="t" r="r" b="b"/>
            <a:pathLst>
              <a:path w="1235709" h="957579">
                <a:moveTo>
                  <a:pt x="120258" y="462836"/>
                </a:moveTo>
                <a:lnTo>
                  <a:pt x="0" y="577878"/>
                </a:lnTo>
                <a:lnTo>
                  <a:pt x="336000" y="957027"/>
                </a:lnTo>
                <a:lnTo>
                  <a:pt x="457588" y="957027"/>
                </a:lnTo>
                <a:lnTo>
                  <a:pt x="623591" y="777911"/>
                </a:lnTo>
                <a:lnTo>
                  <a:pt x="398752" y="777911"/>
                </a:lnTo>
                <a:lnTo>
                  <a:pt x="120258" y="462836"/>
                </a:lnTo>
                <a:close/>
              </a:path>
              <a:path w="1235709" h="957579">
                <a:moveTo>
                  <a:pt x="1120437" y="0"/>
                </a:moveTo>
                <a:lnTo>
                  <a:pt x="398752" y="777911"/>
                </a:lnTo>
                <a:lnTo>
                  <a:pt x="623591" y="777911"/>
                </a:lnTo>
                <a:lnTo>
                  <a:pt x="1235501" y="117667"/>
                </a:lnTo>
                <a:lnTo>
                  <a:pt x="11204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163610" y="9777525"/>
            <a:ext cx="4018279" cy="695325"/>
          </a:xfrm>
          <a:custGeom>
            <a:avLst/>
            <a:gdLst/>
            <a:ahLst/>
            <a:cxnLst/>
            <a:rect l="l" t="t" r="r" b="b"/>
            <a:pathLst>
              <a:path w="4018280" h="695325">
                <a:moveTo>
                  <a:pt x="0" y="694944"/>
                </a:moveTo>
                <a:lnTo>
                  <a:pt x="4017742" y="694944"/>
                </a:lnTo>
                <a:lnTo>
                  <a:pt x="4017742" y="0"/>
                </a:lnTo>
                <a:lnTo>
                  <a:pt x="0" y="0"/>
                </a:lnTo>
                <a:lnTo>
                  <a:pt x="0" y="694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441822" y="7993695"/>
            <a:ext cx="4984250" cy="26489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651239" y="8098404"/>
            <a:ext cx="4565414" cy="22301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1294257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45">
                <a:solidFill>
                  <a:srgbClr val="000000"/>
                </a:solidFill>
              </a:rPr>
              <a:t>Заполняем</a:t>
            </a:r>
            <a:r>
              <a:rPr dirty="0" spc="-670">
                <a:solidFill>
                  <a:srgbClr val="000000"/>
                </a:solidFill>
              </a:rPr>
              <a:t> </a:t>
            </a:r>
            <a:r>
              <a:rPr dirty="0" spc="-950">
                <a:solidFill>
                  <a:srgbClr val="000000"/>
                </a:solidFill>
              </a:rPr>
              <a:t>описание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13336905" cy="27901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0885"/>
              </a:lnSpc>
              <a:spcBef>
                <a:spcPts val="90"/>
              </a:spcBef>
            </a:pPr>
            <a:r>
              <a:rPr dirty="0" spc="-915">
                <a:solidFill>
                  <a:srgbClr val="000000"/>
                </a:solidFill>
              </a:rPr>
              <a:t>Шире </a:t>
            </a:r>
            <a:r>
              <a:rPr dirty="0" spc="-825">
                <a:solidFill>
                  <a:srgbClr val="000000"/>
                </a:solidFill>
              </a:rPr>
              <a:t>ассортимент</a:t>
            </a:r>
            <a:r>
              <a:rPr dirty="0" spc="-815">
                <a:solidFill>
                  <a:srgbClr val="000000"/>
                </a:solidFill>
              </a:rPr>
              <a:t> </a:t>
            </a:r>
            <a:r>
              <a:rPr dirty="0" spc="-620">
                <a:solidFill>
                  <a:srgbClr val="000000"/>
                </a:solidFill>
              </a:rPr>
              <a:t>—</a:t>
            </a:r>
          </a:p>
          <a:p>
            <a:pPr marL="12700">
              <a:lnSpc>
                <a:spcPts val="10885"/>
              </a:lnSpc>
            </a:pPr>
            <a:r>
              <a:rPr dirty="0" spc="-969">
                <a:solidFill>
                  <a:srgbClr val="000000"/>
                </a:solidFill>
              </a:rPr>
              <a:t>больше</a:t>
            </a:r>
            <a:r>
              <a:rPr dirty="0" spc="-645">
                <a:solidFill>
                  <a:srgbClr val="000000"/>
                </a:solidFill>
              </a:rPr>
              <a:t> </a:t>
            </a:r>
            <a:r>
              <a:rPr dirty="0" spc="-1100">
                <a:solidFill>
                  <a:srgbClr val="000000"/>
                </a:solidFill>
              </a:rPr>
              <a:t>звонков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107259" y="4269054"/>
            <a:ext cx="1461770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700" spc="-355">
                <a:solidFill>
                  <a:srgbClr val="53585F"/>
                </a:solidFill>
                <a:latin typeface="Arial Black"/>
                <a:cs typeface="Arial Black"/>
              </a:rPr>
              <a:t>По</a:t>
            </a:r>
            <a:r>
              <a:rPr dirty="0" sz="3700" spc="-345">
                <a:solidFill>
                  <a:srgbClr val="53585F"/>
                </a:solidFill>
                <a:latin typeface="Arial Black"/>
                <a:cs typeface="Arial Black"/>
              </a:rPr>
              <a:t>с</a:t>
            </a:r>
            <a:r>
              <a:rPr dirty="0" sz="3700" spc="-395">
                <a:solidFill>
                  <a:srgbClr val="53585F"/>
                </a:solidFill>
                <a:latin typeface="Arial Black"/>
                <a:cs typeface="Arial Black"/>
              </a:rPr>
              <a:t>ле</a:t>
            </a:r>
            <a:endParaRPr sz="37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07259" y="7161488"/>
            <a:ext cx="709930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700" spc="15" b="1">
                <a:solidFill>
                  <a:srgbClr val="00882B"/>
                </a:solidFill>
                <a:latin typeface="Arial"/>
                <a:cs typeface="Arial"/>
              </a:rPr>
              <a:t>7%</a:t>
            </a:r>
            <a:endParaRPr sz="3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07259" y="8397688"/>
            <a:ext cx="807720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700" spc="-40" b="1">
                <a:solidFill>
                  <a:srgbClr val="00882B"/>
                </a:solidFill>
                <a:latin typeface="Arial"/>
                <a:cs typeface="Arial"/>
              </a:rPr>
              <a:t>23</a:t>
            </a:r>
            <a:r>
              <a:rPr dirty="0" sz="3700" spc="60" b="1">
                <a:solidFill>
                  <a:srgbClr val="00882B"/>
                </a:solidFill>
                <a:latin typeface="Arial"/>
                <a:cs typeface="Arial"/>
              </a:rPr>
              <a:t>₽</a:t>
            </a:r>
            <a:endParaRPr sz="3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6640" y="4269054"/>
            <a:ext cx="10325100" cy="47199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607060">
              <a:lnSpc>
                <a:spcPct val="100000"/>
              </a:lnSpc>
              <a:spcBef>
                <a:spcPts val="110"/>
              </a:spcBef>
            </a:pPr>
            <a:r>
              <a:rPr dirty="0" sz="3700" spc="-254">
                <a:solidFill>
                  <a:srgbClr val="53585F"/>
                </a:solidFill>
                <a:latin typeface="Arial Black"/>
                <a:cs typeface="Arial Black"/>
              </a:rPr>
              <a:t>До</a:t>
            </a:r>
            <a:endParaRPr sz="37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720"/>
              </a:spcBef>
              <a:tabLst>
                <a:tab pos="9067165" algn="l"/>
              </a:tabLst>
            </a:pPr>
            <a:r>
              <a:rPr dirty="0" sz="3700" spc="-360">
                <a:latin typeface="Arial Black"/>
                <a:cs typeface="Arial Black"/>
              </a:rPr>
              <a:t>Количество</a:t>
            </a:r>
            <a:r>
              <a:rPr dirty="0" sz="3700" spc="-220">
                <a:latin typeface="Arial Black"/>
                <a:cs typeface="Arial Black"/>
              </a:rPr>
              <a:t> </a:t>
            </a:r>
            <a:r>
              <a:rPr dirty="0" sz="3700" spc="-330">
                <a:latin typeface="Arial Black"/>
                <a:cs typeface="Arial Black"/>
              </a:rPr>
              <a:t>предложений	</a:t>
            </a:r>
            <a:r>
              <a:rPr dirty="0" baseline="1501" sz="5550" spc="-75" b="1">
                <a:latin typeface="Arial"/>
                <a:cs typeface="Arial"/>
              </a:rPr>
              <a:t>2</a:t>
            </a:r>
            <a:r>
              <a:rPr dirty="0" baseline="1501" sz="5550" spc="-172" b="1">
                <a:latin typeface="Arial"/>
                <a:cs typeface="Arial"/>
              </a:rPr>
              <a:t> </a:t>
            </a:r>
            <a:r>
              <a:rPr dirty="0" baseline="1501" sz="5550" spc="307" b="1">
                <a:latin typeface="Arial"/>
                <a:cs typeface="Arial"/>
              </a:rPr>
              <a:t>000</a:t>
            </a:r>
            <a:endParaRPr baseline="1501" sz="5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3700" spc="-405">
                <a:latin typeface="Arial Black"/>
                <a:cs typeface="Arial Black"/>
              </a:rPr>
              <a:t>на</a:t>
            </a:r>
            <a:r>
              <a:rPr dirty="0" sz="3700" spc="-240">
                <a:latin typeface="Arial Black"/>
                <a:cs typeface="Arial Black"/>
              </a:rPr>
              <a:t> </a:t>
            </a:r>
            <a:r>
              <a:rPr dirty="0" sz="3700" spc="-250">
                <a:latin typeface="Arial Black"/>
                <a:cs typeface="Arial Black"/>
              </a:rPr>
              <a:t>Авто.ру</a:t>
            </a:r>
            <a:endParaRPr sz="37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tabLst>
                <a:tab pos="9067165" algn="l"/>
              </a:tabLst>
            </a:pPr>
            <a:r>
              <a:rPr dirty="0" sz="3700" spc="-360">
                <a:latin typeface="Arial Black"/>
                <a:cs typeface="Arial Black"/>
              </a:rPr>
              <a:t>Конверсия</a:t>
            </a:r>
            <a:r>
              <a:rPr dirty="0" sz="3700" spc="-229">
                <a:latin typeface="Arial Black"/>
                <a:cs typeface="Arial Black"/>
              </a:rPr>
              <a:t> </a:t>
            </a:r>
            <a:r>
              <a:rPr dirty="0" sz="3700" spc="-375">
                <a:latin typeface="Arial Black"/>
                <a:cs typeface="Arial Black"/>
              </a:rPr>
              <a:t>в</a:t>
            </a:r>
            <a:r>
              <a:rPr dirty="0" sz="3700" spc="-229">
                <a:latin typeface="Arial Black"/>
                <a:cs typeface="Arial Black"/>
              </a:rPr>
              <a:t> </a:t>
            </a:r>
            <a:r>
              <a:rPr dirty="0" sz="3700" spc="-390">
                <a:latin typeface="Arial Black"/>
                <a:cs typeface="Arial Black"/>
              </a:rPr>
              <a:t>звонок	</a:t>
            </a:r>
            <a:r>
              <a:rPr dirty="0" sz="3700" spc="85" b="1">
                <a:latin typeface="Arial"/>
                <a:cs typeface="Arial"/>
              </a:rPr>
              <a:t>5%</a:t>
            </a:r>
            <a:endParaRPr sz="3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9067165" algn="l"/>
              </a:tabLst>
            </a:pPr>
            <a:r>
              <a:rPr dirty="0" sz="3700" spc="-270">
                <a:latin typeface="Arial Black"/>
                <a:cs typeface="Arial Black"/>
              </a:rPr>
              <a:t>Стоимость</a:t>
            </a:r>
            <a:r>
              <a:rPr dirty="0" sz="3700" spc="-235">
                <a:latin typeface="Arial Black"/>
                <a:cs typeface="Arial Black"/>
              </a:rPr>
              <a:t> </a:t>
            </a:r>
            <a:r>
              <a:rPr dirty="0" sz="3700" spc="-420">
                <a:latin typeface="Arial Black"/>
                <a:cs typeface="Arial Black"/>
              </a:rPr>
              <a:t>звонка	</a:t>
            </a:r>
            <a:r>
              <a:rPr dirty="0" sz="3700" spc="10" b="1">
                <a:latin typeface="Arial"/>
                <a:cs typeface="Arial"/>
              </a:rPr>
              <a:t>25₽</a:t>
            </a:r>
            <a:endParaRPr sz="3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07259" y="5295201"/>
            <a:ext cx="1272540" cy="591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700" spc="-35" b="1">
                <a:solidFill>
                  <a:srgbClr val="00882B"/>
                </a:solidFill>
                <a:latin typeface="Arial"/>
                <a:cs typeface="Arial"/>
              </a:rPr>
              <a:t>3</a:t>
            </a:r>
            <a:r>
              <a:rPr dirty="0" sz="3700" spc="-120" b="1">
                <a:solidFill>
                  <a:srgbClr val="00882B"/>
                </a:solidFill>
                <a:latin typeface="Arial"/>
                <a:cs typeface="Arial"/>
              </a:rPr>
              <a:t> </a:t>
            </a:r>
            <a:r>
              <a:rPr dirty="0" sz="3700" spc="204" b="1">
                <a:solidFill>
                  <a:srgbClr val="00882B"/>
                </a:solidFill>
                <a:latin typeface="Arial"/>
                <a:cs typeface="Arial"/>
              </a:rPr>
              <a:t>000</a:t>
            </a:r>
            <a:endParaRPr sz="3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57559" y="4988733"/>
            <a:ext cx="17989550" cy="0"/>
          </a:xfrm>
          <a:custGeom>
            <a:avLst/>
            <a:gdLst/>
            <a:ahLst/>
            <a:cxnLst/>
            <a:rect l="l" t="t" r="r" b="b"/>
            <a:pathLst>
              <a:path w="17989550" h="0">
                <a:moveTo>
                  <a:pt x="0" y="0"/>
                </a:moveTo>
                <a:lnTo>
                  <a:pt x="17988981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57559" y="6856496"/>
            <a:ext cx="17989550" cy="0"/>
          </a:xfrm>
          <a:custGeom>
            <a:avLst/>
            <a:gdLst/>
            <a:ahLst/>
            <a:cxnLst/>
            <a:rect l="l" t="t" r="r" b="b"/>
            <a:pathLst>
              <a:path w="17989550" h="0">
                <a:moveTo>
                  <a:pt x="0" y="0"/>
                </a:moveTo>
                <a:lnTo>
                  <a:pt x="17988981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57559" y="8096006"/>
            <a:ext cx="17989550" cy="0"/>
          </a:xfrm>
          <a:custGeom>
            <a:avLst/>
            <a:gdLst/>
            <a:ahLst/>
            <a:cxnLst/>
            <a:rect l="l" t="t" r="r" b="b"/>
            <a:pathLst>
              <a:path w="17989550" h="0">
                <a:moveTo>
                  <a:pt x="0" y="0"/>
                </a:moveTo>
                <a:lnTo>
                  <a:pt x="17988981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25488" y="10262801"/>
            <a:ext cx="4924425" cy="3778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spc="-254">
                <a:solidFill>
                  <a:srgbClr val="A6AAA9"/>
                </a:solidFill>
                <a:latin typeface="Arial Black"/>
                <a:cs typeface="Arial Black"/>
              </a:rPr>
              <a:t>Кейс </a:t>
            </a:r>
            <a:r>
              <a:rPr dirty="0" sz="2300" spc="-260">
                <a:solidFill>
                  <a:srgbClr val="A6AAA9"/>
                </a:solidFill>
                <a:latin typeface="Arial Black"/>
                <a:cs typeface="Arial Black"/>
              </a:rPr>
              <a:t>магазина </a:t>
            </a:r>
            <a:r>
              <a:rPr dirty="0" sz="230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300" spc="-245">
                <a:solidFill>
                  <a:srgbClr val="A6AAA9"/>
                </a:solidFill>
                <a:latin typeface="Arial Black"/>
                <a:cs typeface="Arial Black"/>
              </a:rPr>
              <a:t>данным</a:t>
            </a:r>
            <a:r>
              <a:rPr dirty="0" sz="2300" spc="4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300" spc="-155">
                <a:solidFill>
                  <a:srgbClr val="A6AAA9"/>
                </a:solidFill>
                <a:latin typeface="Arial Black"/>
                <a:cs typeface="Arial Black"/>
              </a:rPr>
              <a:t>Авто.ру</a:t>
            </a:r>
            <a:endParaRPr sz="23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13109575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930"/>
              <a:t>Управляйте </a:t>
            </a:r>
            <a:r>
              <a:rPr dirty="0" spc="-935"/>
              <a:t>ставками  </a:t>
            </a:r>
            <a:r>
              <a:rPr dirty="0" spc="-1019"/>
              <a:t>в </a:t>
            </a:r>
            <a:r>
              <a:rPr dirty="0" spc="-1250"/>
              <a:t>новых</a:t>
            </a:r>
            <a:r>
              <a:rPr dirty="0" spc="-270"/>
              <a:t> </a:t>
            </a:r>
            <a:r>
              <a:rPr dirty="0" spc="-1165"/>
              <a:t>запчастях</a:t>
            </a:r>
          </a:p>
        </p:txBody>
      </p:sp>
      <p:sp>
        <p:nvSpPr>
          <p:cNvPr id="4" name="object 4"/>
          <p:cNvSpPr/>
          <p:nvPr/>
        </p:nvSpPr>
        <p:spPr>
          <a:xfrm>
            <a:off x="12580433" y="2701823"/>
            <a:ext cx="6168346" cy="7162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15606394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994"/>
              <a:t>Выберите </a:t>
            </a:r>
            <a:r>
              <a:rPr dirty="0" spc="-969"/>
              <a:t>свои  </a:t>
            </a:r>
            <a:r>
              <a:rPr dirty="0" spc="-785"/>
              <a:t>приоритетные</a:t>
            </a:r>
            <a:r>
              <a:rPr dirty="0" spc="-670"/>
              <a:t> </a:t>
            </a:r>
            <a:r>
              <a:rPr dirty="0" spc="-795"/>
              <a:t>категории</a:t>
            </a:r>
          </a:p>
        </p:txBody>
      </p:sp>
      <p:sp>
        <p:nvSpPr>
          <p:cNvPr id="4" name="object 4"/>
          <p:cNvSpPr/>
          <p:nvPr/>
        </p:nvSpPr>
        <p:spPr>
          <a:xfrm>
            <a:off x="1062892" y="4657437"/>
            <a:ext cx="17892062" cy="6651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348168" y="5155038"/>
            <a:ext cx="8021320" cy="4863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91590">
              <a:lnSpc>
                <a:spcPct val="110600"/>
              </a:lnSpc>
              <a:spcBef>
                <a:spcPts val="95"/>
              </a:spcBef>
            </a:pPr>
            <a:r>
              <a:rPr dirty="0" sz="4100" spc="-365">
                <a:solidFill>
                  <a:srgbClr val="FFFFFF"/>
                </a:solidFill>
                <a:latin typeface="Arial Black"/>
                <a:cs typeface="Arial Black"/>
              </a:rPr>
              <a:t>Отслеживайте </a:t>
            </a:r>
            <a:r>
              <a:rPr dirty="0" sz="4100" spc="-390">
                <a:solidFill>
                  <a:srgbClr val="FFFFFF"/>
                </a:solidFill>
                <a:latin typeface="Arial Black"/>
                <a:cs typeface="Arial Black"/>
              </a:rPr>
              <a:t>своё 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место 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в </a:t>
            </a:r>
            <a:r>
              <a:rPr dirty="0" sz="4100" spc="-340">
                <a:solidFill>
                  <a:srgbClr val="FFFFFF"/>
                </a:solidFill>
                <a:latin typeface="Arial Black"/>
                <a:cs typeface="Arial Black"/>
              </a:rPr>
              <a:t>аукционе </a:t>
            </a:r>
            <a:r>
              <a:rPr dirty="0" sz="4100" spc="-375">
                <a:solidFill>
                  <a:srgbClr val="FFFFFF"/>
                </a:solidFill>
                <a:latin typeface="Arial Black"/>
                <a:cs typeface="Arial Black"/>
              </a:rPr>
              <a:t>и </a:t>
            </a:r>
            <a:r>
              <a:rPr dirty="0" sz="4100" spc="-365">
                <a:solidFill>
                  <a:srgbClr val="FFFFFF"/>
                </a:solidFill>
                <a:latin typeface="Arial Black"/>
                <a:cs typeface="Arial Black"/>
              </a:rPr>
              <a:t>ставки  </a:t>
            </a:r>
            <a:r>
              <a:rPr dirty="0" sz="4100" spc="-325">
                <a:solidFill>
                  <a:srgbClr val="FFFFFF"/>
                </a:solidFill>
                <a:latin typeface="Arial Black"/>
                <a:cs typeface="Arial Black"/>
              </a:rPr>
              <a:t>конкурентов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в</a:t>
            </a:r>
            <a:r>
              <a:rPr dirty="0" sz="4100" spc="-1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25">
                <a:solidFill>
                  <a:srgbClr val="FFFFFF"/>
                </a:solidFill>
                <a:latin typeface="Arial Black"/>
                <a:cs typeface="Arial Black"/>
              </a:rPr>
              <a:t>регионе</a:t>
            </a:r>
            <a:endParaRPr sz="4100">
              <a:latin typeface="Arial Black"/>
              <a:cs typeface="Arial Black"/>
            </a:endParaRPr>
          </a:p>
          <a:p>
            <a:pPr marL="12700" marR="5080">
              <a:lnSpc>
                <a:spcPct val="110600"/>
              </a:lnSpc>
            </a:pP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по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всем </a:t>
            </a:r>
            <a:r>
              <a:rPr dirty="0" sz="4100" spc="-330">
                <a:solidFill>
                  <a:srgbClr val="FFFFFF"/>
                </a:solidFill>
                <a:latin typeface="Arial Black"/>
                <a:cs typeface="Arial Black"/>
              </a:rPr>
              <a:t>категориям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запчастей,  в </a:t>
            </a:r>
            <a:r>
              <a:rPr dirty="0" sz="4100" spc="-395">
                <a:solidFill>
                  <a:srgbClr val="FFFFFF"/>
                </a:solidFill>
                <a:latin typeface="Arial Black"/>
                <a:cs typeface="Arial Black"/>
              </a:rPr>
              <a:t>которых </a:t>
            </a:r>
            <a:r>
              <a:rPr dirty="0" sz="4100" spc="-625">
                <a:solidFill>
                  <a:srgbClr val="FFFFFF"/>
                </a:solidFill>
                <a:latin typeface="Arial Black"/>
                <a:cs typeface="Arial Black"/>
              </a:rPr>
              <a:t>вы </a:t>
            </a:r>
            <a:r>
              <a:rPr dirty="0" sz="4100" spc="-385">
                <a:solidFill>
                  <a:srgbClr val="FFFFFF"/>
                </a:solidFill>
                <a:latin typeface="Arial Black"/>
                <a:cs typeface="Arial Black"/>
              </a:rPr>
              <a:t>размещаетесь,  </a:t>
            </a:r>
            <a:r>
              <a:rPr dirty="0" sz="4100" spc="-409">
                <a:solidFill>
                  <a:srgbClr val="FFFFFF"/>
                </a:solidFill>
                <a:latin typeface="Arial Black"/>
                <a:cs typeface="Arial Black"/>
              </a:rPr>
              <a:t>или </a:t>
            </a: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по </a:t>
            </a:r>
            <a:r>
              <a:rPr dirty="0" sz="4100" spc="-365">
                <a:solidFill>
                  <a:srgbClr val="FFFFFF"/>
                </a:solidFill>
                <a:latin typeface="Arial Black"/>
                <a:cs typeface="Arial Black"/>
              </a:rPr>
              <a:t>каждой </a:t>
            </a:r>
            <a:r>
              <a:rPr dirty="0" sz="4100" spc="-315">
                <a:solidFill>
                  <a:srgbClr val="FFFFFF"/>
                </a:solidFill>
                <a:latin typeface="Arial Black"/>
                <a:cs typeface="Arial Black"/>
              </a:rPr>
              <a:t>категории  </a:t>
            </a:r>
            <a:r>
              <a:rPr dirty="0" sz="4100" spc="-325">
                <a:solidFill>
                  <a:srgbClr val="FFFFFF"/>
                </a:solidFill>
                <a:latin typeface="Arial Black"/>
                <a:cs typeface="Arial Black"/>
              </a:rPr>
              <a:t>отдельно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1770697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00"/>
              <a:t>Изучайте </a:t>
            </a:r>
            <a:r>
              <a:rPr dirty="0" spc="-1070"/>
              <a:t>своих</a:t>
            </a:r>
            <a:r>
              <a:rPr dirty="0" spc="-325"/>
              <a:t> </a:t>
            </a:r>
            <a:r>
              <a:rPr dirty="0" spc="-810"/>
              <a:t>конкурентов</a:t>
            </a:r>
          </a:p>
        </p:txBody>
      </p:sp>
      <p:sp>
        <p:nvSpPr>
          <p:cNvPr id="5" name="object 5"/>
          <p:cNvSpPr/>
          <p:nvPr/>
        </p:nvSpPr>
        <p:spPr>
          <a:xfrm>
            <a:off x="335068" y="4062704"/>
            <a:ext cx="10931604" cy="7245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39149" y="6227533"/>
            <a:ext cx="463173" cy="25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2215" y="10017993"/>
            <a:ext cx="270787" cy="25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59096" y="10491278"/>
            <a:ext cx="1925944" cy="229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59096" y="10219318"/>
            <a:ext cx="2342915" cy="279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59096" y="10491278"/>
            <a:ext cx="1925944" cy="229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6540" y="5032407"/>
            <a:ext cx="9490463" cy="6276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09381" y="4990976"/>
            <a:ext cx="9458398" cy="63175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6504" y="5891470"/>
            <a:ext cx="9288876" cy="45859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369601" y="5792597"/>
            <a:ext cx="194945" cy="5516245"/>
          </a:xfrm>
          <a:custGeom>
            <a:avLst/>
            <a:gdLst/>
            <a:ahLst/>
            <a:cxnLst/>
            <a:rect l="l" t="t" r="r" b="b"/>
            <a:pathLst>
              <a:path w="194945" h="5516245">
                <a:moveTo>
                  <a:pt x="194713" y="5515958"/>
                </a:moveTo>
                <a:lnTo>
                  <a:pt x="194713" y="0"/>
                </a:lnTo>
                <a:lnTo>
                  <a:pt x="0" y="0"/>
                </a:lnTo>
                <a:lnTo>
                  <a:pt x="0" y="5515958"/>
                </a:lnTo>
                <a:lnTo>
                  <a:pt x="194713" y="55159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89043" y="10217431"/>
            <a:ext cx="9343323" cy="10911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6011" y="5760239"/>
            <a:ext cx="9249714" cy="5324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55923" y="5012580"/>
            <a:ext cx="9510785" cy="1010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44594" y="7100489"/>
            <a:ext cx="763270" cy="142875"/>
          </a:xfrm>
          <a:custGeom>
            <a:avLst/>
            <a:gdLst/>
            <a:ahLst/>
            <a:cxnLst/>
            <a:rect l="l" t="t" r="r" b="b"/>
            <a:pathLst>
              <a:path w="763270" h="142875">
                <a:moveTo>
                  <a:pt x="0" y="142753"/>
                </a:moveTo>
                <a:lnTo>
                  <a:pt x="762770" y="142753"/>
                </a:lnTo>
                <a:lnTo>
                  <a:pt x="762770" y="0"/>
                </a:lnTo>
                <a:lnTo>
                  <a:pt x="0" y="0"/>
                </a:lnTo>
                <a:lnTo>
                  <a:pt x="0" y="1427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583575" y="7056397"/>
            <a:ext cx="242570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135">
                <a:solidFill>
                  <a:srgbClr val="424242"/>
                </a:solidFill>
                <a:latin typeface="Arial Black"/>
                <a:cs typeface="Arial Black"/>
              </a:rPr>
              <a:t>2</a:t>
            </a:r>
            <a:r>
              <a:rPr dirty="0" sz="1200" spc="-114">
                <a:solidFill>
                  <a:srgbClr val="424242"/>
                </a:solidFill>
                <a:latin typeface="Arial Black"/>
                <a:cs typeface="Arial Black"/>
              </a:rPr>
              <a:t>.</a:t>
            </a:r>
            <a:r>
              <a:rPr dirty="0" sz="1200" spc="-55">
                <a:solidFill>
                  <a:srgbClr val="424242"/>
                </a:solidFill>
                <a:latin typeface="Arial Black"/>
                <a:cs typeface="Arial Black"/>
              </a:rPr>
              <a:t>0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09029" y="6099084"/>
            <a:ext cx="3003091" cy="30030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818446" y="6203793"/>
            <a:ext cx="2584256" cy="25842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350575" y="8931192"/>
            <a:ext cx="573405" cy="14287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315595">
              <a:lnSpc>
                <a:spcPts val="1125"/>
              </a:lnSpc>
            </a:pPr>
            <a:r>
              <a:rPr dirty="0" sz="1200" spc="-100">
                <a:solidFill>
                  <a:srgbClr val="424242"/>
                </a:solidFill>
                <a:latin typeface="Arial Black"/>
                <a:cs typeface="Arial Black"/>
              </a:rPr>
              <a:t>2.0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44678" y="9521237"/>
            <a:ext cx="573405" cy="14287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315595">
              <a:lnSpc>
                <a:spcPts val="1125"/>
              </a:lnSpc>
            </a:pPr>
            <a:r>
              <a:rPr dirty="0" sz="1200" spc="-105">
                <a:solidFill>
                  <a:srgbClr val="424242"/>
                </a:solidFill>
                <a:latin typeface="Arial Black"/>
                <a:cs typeface="Arial Black"/>
              </a:rPr>
              <a:t>3.0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45227" y="10710522"/>
            <a:ext cx="573405" cy="14287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vert="horz">
            <a:spAutoFit/>
          </a:bodyPr>
          <a:lstStyle/>
          <a:p>
            <a:pPr marL="315595">
              <a:lnSpc>
                <a:spcPts val="1125"/>
              </a:lnSpc>
            </a:pPr>
            <a:r>
              <a:rPr dirty="0" sz="1200" spc="-110">
                <a:solidFill>
                  <a:srgbClr val="424242"/>
                </a:solidFill>
                <a:latin typeface="Arial Black"/>
                <a:cs typeface="Arial Black"/>
              </a:rPr>
              <a:t>2.5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44470" y="5031559"/>
            <a:ext cx="9512888" cy="51844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05344" y="6941653"/>
            <a:ext cx="7799070" cy="3481070"/>
          </a:xfrm>
          <a:prstGeom prst="rect">
            <a:avLst/>
          </a:prstGeom>
        </p:spPr>
        <p:txBody>
          <a:bodyPr wrap="square" lIns="0" tIns="78105" rIns="0" bIns="0" rtlCol="0" vert="horz">
            <a:spAutoFit/>
          </a:bodyPr>
          <a:lstStyle/>
          <a:p>
            <a:pPr marL="469265" indent="-457200">
              <a:lnSpc>
                <a:spcPct val="100000"/>
              </a:lnSpc>
              <a:spcBef>
                <a:spcPts val="615"/>
              </a:spcBef>
              <a:buChar char="–"/>
              <a:tabLst>
                <a:tab pos="469900" algn="l"/>
              </a:tabLst>
            </a:pPr>
            <a:r>
              <a:rPr dirty="0" sz="4100" spc="-405">
                <a:solidFill>
                  <a:srgbClr val="FFFFFF"/>
                </a:solidFill>
                <a:latin typeface="Arial Black"/>
                <a:cs typeface="Arial Black"/>
              </a:rPr>
              <a:t>Сколько </a:t>
            </a:r>
            <a:r>
              <a:rPr dirty="0" sz="4100" spc="-445">
                <a:solidFill>
                  <a:srgbClr val="FFFFFF"/>
                </a:solidFill>
                <a:latin typeface="Arial Black"/>
                <a:cs typeface="Arial Black"/>
              </a:rPr>
              <a:t>звонков</a:t>
            </a:r>
            <a:r>
              <a:rPr dirty="0" sz="4100" spc="-12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65">
                <a:solidFill>
                  <a:srgbClr val="FFFFFF"/>
                </a:solidFill>
                <a:latin typeface="Arial Black"/>
                <a:cs typeface="Arial Black"/>
              </a:rPr>
              <a:t>получено</a:t>
            </a:r>
            <a:endParaRPr sz="4100">
              <a:latin typeface="Arial Black"/>
              <a:cs typeface="Arial Black"/>
            </a:endParaRPr>
          </a:p>
          <a:p>
            <a:pPr marL="469265" indent="-457200">
              <a:lnSpc>
                <a:spcPct val="100000"/>
              </a:lnSpc>
              <a:spcBef>
                <a:spcPts val="520"/>
              </a:spcBef>
              <a:buChar char="–"/>
              <a:tabLst>
                <a:tab pos="469900" algn="l"/>
              </a:tabLst>
            </a:pPr>
            <a:r>
              <a:rPr dirty="0" sz="4100" spc="-430">
                <a:solidFill>
                  <a:srgbClr val="FFFFFF"/>
                </a:solidFill>
                <a:latin typeface="Arial Black"/>
                <a:cs typeface="Arial Black"/>
              </a:rPr>
              <a:t>Долю </a:t>
            </a:r>
            <a:r>
              <a:rPr dirty="0" sz="4100" spc="-385">
                <a:solidFill>
                  <a:srgbClr val="FFFFFF"/>
                </a:solidFill>
                <a:latin typeface="Arial Black"/>
                <a:cs typeface="Arial Black"/>
              </a:rPr>
              <a:t>пропущенных</a:t>
            </a:r>
            <a:r>
              <a:rPr dirty="0" sz="4100" spc="-1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45">
                <a:solidFill>
                  <a:srgbClr val="FFFFFF"/>
                </a:solidFill>
                <a:latin typeface="Arial Black"/>
                <a:cs typeface="Arial Black"/>
              </a:rPr>
              <a:t>звонков</a:t>
            </a:r>
            <a:endParaRPr sz="4100">
              <a:latin typeface="Arial Black"/>
              <a:cs typeface="Arial Black"/>
            </a:endParaRPr>
          </a:p>
          <a:p>
            <a:pPr marL="12700" marR="1000125">
              <a:lnSpc>
                <a:spcPct val="110600"/>
              </a:lnSpc>
              <a:buChar char="–"/>
              <a:tabLst>
                <a:tab pos="469900" algn="l"/>
              </a:tabLst>
            </a:pPr>
            <a:r>
              <a:rPr dirty="0" sz="4100" spc="-254">
                <a:solidFill>
                  <a:srgbClr val="FFFFFF"/>
                </a:solidFill>
                <a:latin typeface="Arial Black"/>
                <a:cs typeface="Arial Black"/>
              </a:rPr>
              <a:t>Процент</a:t>
            </a:r>
            <a:r>
              <a:rPr dirty="0" sz="4100" spc="-4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385">
                <a:solidFill>
                  <a:srgbClr val="FFFFFF"/>
                </a:solidFill>
                <a:latin typeface="Arial Black"/>
                <a:cs typeface="Arial Black"/>
              </a:rPr>
              <a:t>пользователей, 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совершивших</a:t>
            </a:r>
            <a:r>
              <a:rPr dirty="0" sz="4100" spc="-26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30">
                <a:solidFill>
                  <a:srgbClr val="FFFFFF"/>
                </a:solidFill>
                <a:latin typeface="Arial Black"/>
                <a:cs typeface="Arial Black"/>
              </a:rPr>
              <a:t>звонок</a:t>
            </a:r>
            <a:endParaRPr sz="4100">
              <a:latin typeface="Arial Black"/>
              <a:cs typeface="Arial Black"/>
            </a:endParaRPr>
          </a:p>
          <a:p>
            <a:pPr marL="469265" indent="-457200">
              <a:lnSpc>
                <a:spcPct val="100000"/>
              </a:lnSpc>
              <a:spcBef>
                <a:spcPts val="525"/>
              </a:spcBef>
              <a:buChar char="–"/>
              <a:tabLst>
                <a:tab pos="469900" algn="l"/>
              </a:tabLst>
            </a:pPr>
            <a:r>
              <a:rPr dirty="0" sz="4100" spc="-380">
                <a:solidFill>
                  <a:srgbClr val="FFFFFF"/>
                </a:solidFill>
                <a:latin typeface="Arial Black"/>
                <a:cs typeface="Arial Black"/>
              </a:rPr>
              <a:t>Среднюю </a:t>
            </a:r>
            <a:r>
              <a:rPr dirty="0" sz="4100" spc="-320">
                <a:solidFill>
                  <a:srgbClr val="FFFFFF"/>
                </a:solidFill>
                <a:latin typeface="Arial Black"/>
                <a:cs typeface="Arial Black"/>
              </a:rPr>
              <a:t>стоимость</a:t>
            </a:r>
            <a:r>
              <a:rPr dirty="0" sz="4100" spc="-16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звонка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618236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905"/>
              <a:t>Считай</a:t>
            </a:r>
            <a:r>
              <a:rPr dirty="0" spc="-270"/>
              <a:t>т</a:t>
            </a:r>
            <a:r>
              <a:rPr dirty="0" spc="-925"/>
              <a:t>е</a:t>
            </a:r>
            <a:r>
              <a:rPr dirty="0" spc="280"/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9522136" y="865224"/>
            <a:ext cx="10581960" cy="10443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426213" y="3030053"/>
            <a:ext cx="463173" cy="250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839285" y="6820513"/>
            <a:ext cx="270787" cy="25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46167" y="7293797"/>
            <a:ext cx="1925944" cy="229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46167" y="7021837"/>
            <a:ext cx="2342914" cy="279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65015" y="9503154"/>
            <a:ext cx="7948295" cy="1047115"/>
          </a:xfrm>
          <a:custGeom>
            <a:avLst/>
            <a:gdLst/>
            <a:ahLst/>
            <a:cxnLst/>
            <a:rect l="l" t="t" r="r" b="b"/>
            <a:pathLst>
              <a:path w="7948294" h="1047115">
                <a:moveTo>
                  <a:pt x="0" y="1047088"/>
                </a:moveTo>
                <a:lnTo>
                  <a:pt x="7947811" y="1047088"/>
                </a:lnTo>
                <a:lnTo>
                  <a:pt x="7947811" y="0"/>
                </a:lnTo>
                <a:lnTo>
                  <a:pt x="0" y="0"/>
                </a:lnTo>
                <a:lnTo>
                  <a:pt x="0" y="1047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346167" y="7293797"/>
            <a:ext cx="1925944" cy="229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263607" y="1834927"/>
            <a:ext cx="9490463" cy="83500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224176" y="1817688"/>
            <a:ext cx="9527535" cy="8546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281601" y="2696751"/>
            <a:ext cx="9412730" cy="66183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698194" y="1858921"/>
            <a:ext cx="1838325" cy="309245"/>
          </a:xfrm>
          <a:custGeom>
            <a:avLst/>
            <a:gdLst/>
            <a:ahLst/>
            <a:cxnLst/>
            <a:rect l="l" t="t" r="r" b="b"/>
            <a:pathLst>
              <a:path w="1838325" h="309244">
                <a:moveTo>
                  <a:pt x="0" y="308982"/>
                </a:moveTo>
                <a:lnTo>
                  <a:pt x="1838066" y="308982"/>
                </a:lnTo>
                <a:lnTo>
                  <a:pt x="1838066" y="0"/>
                </a:lnTo>
                <a:lnTo>
                  <a:pt x="0" y="0"/>
                </a:lnTo>
                <a:lnTo>
                  <a:pt x="0" y="308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232518" y="1826340"/>
            <a:ext cx="9510849" cy="8374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234315" marR="5080">
              <a:lnSpc>
                <a:spcPts val="9890"/>
              </a:lnSpc>
              <a:spcBef>
                <a:spcPts val="2080"/>
              </a:spcBef>
            </a:pPr>
            <a:r>
              <a:rPr dirty="0" spc="-765"/>
              <a:t>Следите </a:t>
            </a:r>
            <a:r>
              <a:rPr dirty="0" spc="-1580"/>
              <a:t>за </a:t>
            </a:r>
            <a:r>
              <a:rPr dirty="0" spc="-940"/>
              <a:t>качеством  </a:t>
            </a:r>
            <a:r>
              <a:rPr dirty="0" spc="-665"/>
              <a:t>обработки</a:t>
            </a:r>
            <a:r>
              <a:rPr dirty="0" spc="-645"/>
              <a:t> </a:t>
            </a:r>
            <a:r>
              <a:rPr dirty="0" spc="-1100"/>
              <a:t>звонков</a:t>
            </a:r>
          </a:p>
        </p:txBody>
      </p:sp>
      <p:sp>
        <p:nvSpPr>
          <p:cNvPr id="4" name="object 4"/>
          <p:cNvSpPr/>
          <p:nvPr/>
        </p:nvSpPr>
        <p:spPr>
          <a:xfrm>
            <a:off x="1498512" y="4008333"/>
            <a:ext cx="17107070" cy="7300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62331" y="4620886"/>
            <a:ext cx="16394684" cy="6687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87187" y="4863765"/>
            <a:ext cx="15729604" cy="6444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998990" y="4512145"/>
            <a:ext cx="2276475" cy="243204"/>
          </a:xfrm>
          <a:custGeom>
            <a:avLst/>
            <a:gdLst/>
            <a:ahLst/>
            <a:cxnLst/>
            <a:rect l="l" t="t" r="r" b="b"/>
            <a:pathLst>
              <a:path w="2276475" h="243204">
                <a:moveTo>
                  <a:pt x="0" y="243001"/>
                </a:moveTo>
                <a:lnTo>
                  <a:pt x="2276043" y="243001"/>
                </a:lnTo>
                <a:lnTo>
                  <a:pt x="2276043" y="0"/>
                </a:lnTo>
                <a:lnTo>
                  <a:pt x="0" y="0"/>
                </a:lnTo>
                <a:lnTo>
                  <a:pt x="0" y="24300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61640" y="4835643"/>
            <a:ext cx="15780818" cy="6472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516660" y="6819637"/>
            <a:ext cx="8886980" cy="4055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26077" y="6924344"/>
            <a:ext cx="8468145" cy="36363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736944" y="4548039"/>
            <a:ext cx="1104724" cy="415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161B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29679" y="978761"/>
            <a:ext cx="9708515" cy="6559550"/>
          </a:xfrm>
          <a:prstGeom prst="rect">
            <a:avLst/>
          </a:prstGeom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z="9900" spc="-1075">
                <a:solidFill>
                  <a:srgbClr val="FFFFFF"/>
                </a:solidFill>
                <a:latin typeface="Arial Black"/>
                <a:cs typeface="Arial Black"/>
              </a:rPr>
              <a:t>Как </a:t>
            </a:r>
            <a:r>
              <a:rPr dirty="0" sz="9900" spc="-844">
                <a:solidFill>
                  <a:srgbClr val="FFFFFF"/>
                </a:solidFill>
                <a:latin typeface="Arial Black"/>
                <a:cs typeface="Arial Black"/>
              </a:rPr>
              <a:t>оцениваете  </a:t>
            </a:r>
            <a:r>
              <a:rPr dirty="0" sz="9900" spc="-1150">
                <a:solidFill>
                  <a:srgbClr val="FFFFFF"/>
                </a:solidFill>
                <a:latin typeface="Arial Black"/>
                <a:cs typeface="Arial Black"/>
              </a:rPr>
              <a:t>эффективность  </a:t>
            </a:r>
            <a:r>
              <a:rPr dirty="0" sz="9900" spc="-1050">
                <a:solidFill>
                  <a:srgbClr val="FFFFFF"/>
                </a:solidFill>
                <a:latin typeface="Arial Black"/>
                <a:cs typeface="Arial Black"/>
              </a:rPr>
              <a:t>размещения</a:t>
            </a:r>
            <a:endParaRPr sz="9900">
              <a:latin typeface="Arial Black"/>
              <a:cs typeface="Arial Black"/>
            </a:endParaRPr>
          </a:p>
          <a:p>
            <a:pPr marL="12700" marR="1002665">
              <a:lnSpc>
                <a:spcPts val="9890"/>
              </a:lnSpc>
              <a:spcBef>
                <a:spcPts val="10"/>
              </a:spcBef>
            </a:pPr>
            <a:r>
              <a:rPr dirty="0" sz="9900" spc="-1100">
                <a:solidFill>
                  <a:srgbClr val="FFFFFF"/>
                </a:solidFill>
                <a:latin typeface="Arial Black"/>
                <a:cs typeface="Arial Black"/>
              </a:rPr>
              <a:t>на </a:t>
            </a:r>
            <a:r>
              <a:rPr dirty="0" sz="9900" spc="-1120">
                <a:solidFill>
                  <a:srgbClr val="FFFFFF"/>
                </a:solidFill>
                <a:latin typeface="Arial Black"/>
                <a:cs typeface="Arial Black"/>
              </a:rPr>
              <a:t>рекламных  </a:t>
            </a:r>
            <a:r>
              <a:rPr dirty="0" sz="9900" spc="-1005">
                <a:solidFill>
                  <a:srgbClr val="FFFFFF"/>
                </a:solidFill>
                <a:latin typeface="Arial Black"/>
                <a:cs typeface="Arial Black"/>
              </a:rPr>
              <a:t>площадках?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93700" y="208466"/>
            <a:ext cx="10410399" cy="111000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79" y="824970"/>
            <a:ext cx="1208214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540">
                <a:solidFill>
                  <a:srgbClr val="000000"/>
                </a:solidFill>
              </a:rPr>
              <a:t>Юг-Авто </a:t>
            </a:r>
            <a:r>
              <a:rPr dirty="0" spc="-1100">
                <a:solidFill>
                  <a:srgbClr val="000000"/>
                </a:solidFill>
              </a:rPr>
              <a:t>на</a:t>
            </a:r>
            <a:r>
              <a:rPr dirty="0" spc="-760">
                <a:solidFill>
                  <a:srgbClr val="000000"/>
                </a:solidFill>
              </a:rPr>
              <a:t> </a:t>
            </a:r>
            <a:r>
              <a:rPr dirty="0" spc="-680">
                <a:solidFill>
                  <a:srgbClr val="000000"/>
                </a:solidFill>
              </a:rPr>
              <a:t>Авто.ру</a:t>
            </a:r>
          </a:p>
        </p:txBody>
      </p:sp>
      <p:sp>
        <p:nvSpPr>
          <p:cNvPr id="3" name="object 3"/>
          <p:cNvSpPr/>
          <p:nvPr/>
        </p:nvSpPr>
        <p:spPr>
          <a:xfrm>
            <a:off x="1131510" y="6792548"/>
            <a:ext cx="653775" cy="871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71563" y="6584974"/>
            <a:ext cx="5156200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339850" algn="l"/>
              </a:tabLst>
            </a:pPr>
            <a:r>
              <a:rPr dirty="0" baseline="-2627" sz="11100" spc="5497">
                <a:latin typeface="Calibri"/>
                <a:cs typeface="Calibri"/>
              </a:rPr>
              <a:t>💰	</a:t>
            </a:r>
            <a:r>
              <a:rPr dirty="0" sz="4100" spc="-395">
                <a:latin typeface="Arial Black"/>
                <a:cs typeface="Arial Black"/>
              </a:rPr>
              <a:t>6 </a:t>
            </a:r>
            <a:r>
              <a:rPr dirty="0" sz="4100" spc="-680">
                <a:latin typeface="Arial Black"/>
                <a:cs typeface="Arial Black"/>
              </a:rPr>
              <a:t>817 </a:t>
            </a:r>
            <a:r>
              <a:rPr dirty="0" sz="4100" spc="-420">
                <a:latin typeface="Arial Black"/>
                <a:cs typeface="Arial Black"/>
              </a:rPr>
              <a:t>₽ </a:t>
            </a:r>
            <a:r>
              <a:rPr dirty="0" sz="4100" spc="-409">
                <a:latin typeface="Arial Black"/>
                <a:cs typeface="Arial Black"/>
              </a:rPr>
              <a:t>в</a:t>
            </a:r>
            <a:r>
              <a:rPr dirty="0" sz="4100" spc="-275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месяц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98848" y="4328978"/>
            <a:ext cx="5487035" cy="19526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395">
                <a:latin typeface="Arial Black"/>
                <a:cs typeface="Arial Black"/>
              </a:rPr>
              <a:t>6 </a:t>
            </a:r>
            <a:r>
              <a:rPr dirty="0" sz="4100" spc="-415">
                <a:latin typeface="Arial Black"/>
                <a:cs typeface="Arial Black"/>
              </a:rPr>
              <a:t>объявлений </a:t>
            </a:r>
            <a:r>
              <a:rPr dirty="0" sz="4100" spc="-330">
                <a:latin typeface="Arial Black"/>
                <a:cs typeface="Arial Black"/>
              </a:rPr>
              <a:t>редких  </a:t>
            </a:r>
            <a:r>
              <a:rPr dirty="0" sz="4100" spc="-340">
                <a:latin typeface="Arial Black"/>
                <a:cs typeface="Arial Black"/>
              </a:rPr>
              <a:t>комплектов </a:t>
            </a:r>
            <a:r>
              <a:rPr dirty="0" sz="4100" spc="-440">
                <a:latin typeface="Arial Black"/>
                <a:cs typeface="Arial Black"/>
              </a:rPr>
              <a:t>колёс  </a:t>
            </a:r>
            <a:r>
              <a:rPr dirty="0" sz="4100" spc="-355">
                <a:latin typeface="Arial Black"/>
                <a:cs typeface="Arial Black"/>
              </a:rPr>
              <a:t>для</a:t>
            </a:r>
            <a:r>
              <a:rPr dirty="0" sz="4100" spc="-260">
                <a:latin typeface="Arial Black"/>
                <a:cs typeface="Arial Black"/>
              </a:rPr>
              <a:t> </a:t>
            </a:r>
            <a:r>
              <a:rPr dirty="0" sz="4100" spc="-440">
                <a:latin typeface="Arial Black"/>
                <a:cs typeface="Arial Black"/>
              </a:rPr>
              <a:t>Jaguar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2421" y="4183417"/>
            <a:ext cx="837670" cy="837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69721" y="4066008"/>
            <a:ext cx="86360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409">
                <a:latin typeface="Calibri"/>
                <a:cs typeface="Calibri"/>
              </a:rPr>
              <a:t>🖥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153130" y="923259"/>
            <a:ext cx="4436681" cy="1751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562873" y="4328528"/>
            <a:ext cx="415099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1045">
                <a:latin typeface="Arial Black"/>
                <a:cs typeface="Arial Black"/>
              </a:rPr>
              <a:t>1 </a:t>
            </a:r>
            <a:r>
              <a:rPr dirty="0" sz="4100" spc="-625">
                <a:latin typeface="Arial Black"/>
                <a:cs typeface="Arial Black"/>
              </a:rPr>
              <a:t>574</a:t>
            </a:r>
            <a:r>
              <a:rPr dirty="0" sz="4100" spc="-515">
                <a:latin typeface="Arial Black"/>
                <a:cs typeface="Arial Black"/>
              </a:rPr>
              <a:t> </a:t>
            </a:r>
            <a:r>
              <a:rPr dirty="0" sz="4100" spc="-275">
                <a:latin typeface="Arial Black"/>
                <a:cs typeface="Arial Black"/>
              </a:rPr>
              <a:t>просмотра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45769" y="4139352"/>
            <a:ext cx="837670" cy="837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562873" y="6129521"/>
            <a:ext cx="7047865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660">
                <a:latin typeface="Arial Black"/>
                <a:cs typeface="Arial Black"/>
              </a:rPr>
              <a:t>128 </a:t>
            </a:r>
            <a:r>
              <a:rPr dirty="0" sz="4100" spc="-290">
                <a:latin typeface="Arial Black"/>
                <a:cs typeface="Arial Black"/>
              </a:rPr>
              <a:t>звонков/ </a:t>
            </a:r>
            <a:r>
              <a:rPr dirty="0" sz="4100" spc="-535">
                <a:latin typeface="Arial Black"/>
                <a:cs typeface="Arial Black"/>
              </a:rPr>
              <a:t>245₽ </a:t>
            </a:r>
            <a:r>
              <a:rPr dirty="0" sz="4100" spc="-645">
                <a:latin typeface="Arial Black"/>
                <a:cs typeface="Arial Black"/>
              </a:rPr>
              <a:t>за</a:t>
            </a:r>
            <a:r>
              <a:rPr dirty="0" sz="4100" spc="-270">
                <a:latin typeface="Arial Black"/>
                <a:cs typeface="Arial Black"/>
              </a:rPr>
              <a:t> </a:t>
            </a:r>
            <a:r>
              <a:rPr dirty="0" sz="4100" spc="-430">
                <a:latin typeface="Arial Black"/>
                <a:cs typeface="Arial Black"/>
              </a:rPr>
              <a:t>звонок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45769" y="5940344"/>
            <a:ext cx="837670" cy="837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562873" y="7946945"/>
            <a:ext cx="7481570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135"/>
              </a:spcBef>
            </a:pPr>
            <a:r>
              <a:rPr dirty="0" sz="4100" spc="-580">
                <a:solidFill>
                  <a:srgbClr val="00882B"/>
                </a:solidFill>
                <a:latin typeface="Arial Black"/>
                <a:cs typeface="Arial Black"/>
              </a:rPr>
              <a:t>4 </a:t>
            </a:r>
            <a:r>
              <a:rPr dirty="0" sz="4100" spc="-175">
                <a:latin typeface="Arial Black"/>
                <a:cs typeface="Arial Black"/>
              </a:rPr>
              <a:t>продажи/ </a:t>
            </a:r>
            <a:r>
              <a:rPr dirty="0" sz="4100" spc="-1045">
                <a:solidFill>
                  <a:srgbClr val="00882B"/>
                </a:solidFill>
                <a:latin typeface="Arial Black"/>
                <a:cs typeface="Arial Black"/>
              </a:rPr>
              <a:t>1 </a:t>
            </a:r>
            <a:r>
              <a:rPr dirty="0" sz="4100" spc="-480">
                <a:solidFill>
                  <a:srgbClr val="00882B"/>
                </a:solidFill>
                <a:latin typeface="Arial Black"/>
                <a:cs typeface="Arial Black"/>
              </a:rPr>
              <a:t>704₽ </a:t>
            </a:r>
            <a:r>
              <a:rPr dirty="0" sz="4100" spc="-320">
                <a:latin typeface="Arial Black"/>
                <a:cs typeface="Arial Black"/>
              </a:rPr>
              <a:t>стоимость  продажи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256240" y="7914832"/>
            <a:ext cx="821964" cy="5287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233069" y="4021943"/>
            <a:ext cx="863600" cy="4649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409">
                <a:solidFill>
                  <a:srgbClr val="2458A1"/>
                </a:solidFill>
                <a:latin typeface="Calibri"/>
                <a:cs typeface="Calibri"/>
              </a:rPr>
              <a:t>👁</a:t>
            </a:r>
            <a:endParaRPr sz="6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60"/>
              </a:spcBef>
            </a:pPr>
            <a:r>
              <a:rPr dirty="0" sz="6600" spc="6409">
                <a:solidFill>
                  <a:srgbClr val="2458A1"/>
                </a:solidFill>
                <a:latin typeface="Calibri"/>
                <a:cs typeface="Calibri"/>
              </a:rPr>
              <a:t>🤙</a:t>
            </a:r>
            <a:endParaRPr sz="6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390"/>
              </a:spcBef>
            </a:pPr>
            <a:r>
              <a:rPr dirty="0" sz="6600" spc="6409">
                <a:solidFill>
                  <a:srgbClr val="2458A1"/>
                </a:solidFill>
                <a:latin typeface="Calibri"/>
                <a:cs typeface="Calibri"/>
              </a:rPr>
              <a:t>🏷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8108" y="2609404"/>
            <a:ext cx="9009380" cy="1268095"/>
          </a:xfrm>
          <a:custGeom>
            <a:avLst/>
            <a:gdLst/>
            <a:ahLst/>
            <a:cxnLst/>
            <a:rect l="l" t="t" r="r" b="b"/>
            <a:pathLst>
              <a:path w="9009380" h="1268095">
                <a:moveTo>
                  <a:pt x="8768959" y="0"/>
                </a:moveTo>
                <a:lnTo>
                  <a:pt x="240097" y="0"/>
                </a:lnTo>
                <a:lnTo>
                  <a:pt x="192319" y="183"/>
                </a:lnTo>
                <a:lnTo>
                  <a:pt x="153788" y="1470"/>
                </a:lnTo>
                <a:lnTo>
                  <a:pt x="99184" y="11766"/>
                </a:lnTo>
                <a:lnTo>
                  <a:pt x="45784" y="45785"/>
                </a:lnTo>
                <a:lnTo>
                  <a:pt x="11765" y="99184"/>
                </a:lnTo>
                <a:lnTo>
                  <a:pt x="1470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1027616"/>
                </a:lnTo>
                <a:lnTo>
                  <a:pt x="183" y="1075395"/>
                </a:lnTo>
                <a:lnTo>
                  <a:pt x="1470" y="1113925"/>
                </a:lnTo>
                <a:lnTo>
                  <a:pt x="11765" y="1168528"/>
                </a:lnTo>
                <a:lnTo>
                  <a:pt x="45784" y="1221928"/>
                </a:lnTo>
                <a:lnTo>
                  <a:pt x="99184" y="1255948"/>
                </a:lnTo>
                <a:lnTo>
                  <a:pt x="153788" y="1266242"/>
                </a:lnTo>
                <a:lnTo>
                  <a:pt x="192319" y="1267529"/>
                </a:lnTo>
                <a:lnTo>
                  <a:pt x="240097" y="1267713"/>
                </a:lnTo>
                <a:lnTo>
                  <a:pt x="8768959" y="1267713"/>
                </a:lnTo>
                <a:lnTo>
                  <a:pt x="8816733" y="1267529"/>
                </a:lnTo>
                <a:lnTo>
                  <a:pt x="8855264" y="1266242"/>
                </a:lnTo>
                <a:lnTo>
                  <a:pt x="8909865" y="1255948"/>
                </a:lnTo>
                <a:lnTo>
                  <a:pt x="8963267" y="1221928"/>
                </a:lnTo>
                <a:lnTo>
                  <a:pt x="8997287" y="1168528"/>
                </a:lnTo>
                <a:lnTo>
                  <a:pt x="9007576" y="1113925"/>
                </a:lnTo>
                <a:lnTo>
                  <a:pt x="9008862" y="1075395"/>
                </a:lnTo>
                <a:lnTo>
                  <a:pt x="9009046" y="1027616"/>
                </a:lnTo>
                <a:lnTo>
                  <a:pt x="9009046" y="240097"/>
                </a:lnTo>
                <a:lnTo>
                  <a:pt x="9008862" y="192319"/>
                </a:lnTo>
                <a:lnTo>
                  <a:pt x="9007576" y="153788"/>
                </a:lnTo>
                <a:lnTo>
                  <a:pt x="8997287" y="99184"/>
                </a:lnTo>
                <a:lnTo>
                  <a:pt x="8963267" y="45785"/>
                </a:lnTo>
                <a:lnTo>
                  <a:pt x="8909865" y="11766"/>
                </a:lnTo>
                <a:lnTo>
                  <a:pt x="8855264" y="1470"/>
                </a:lnTo>
                <a:lnTo>
                  <a:pt x="8816733" y="183"/>
                </a:lnTo>
                <a:lnTo>
                  <a:pt x="8768959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719110" y="2609404"/>
            <a:ext cx="6569075" cy="1268095"/>
          </a:xfrm>
          <a:custGeom>
            <a:avLst/>
            <a:gdLst/>
            <a:ahLst/>
            <a:cxnLst/>
            <a:rect l="l" t="t" r="r" b="b"/>
            <a:pathLst>
              <a:path w="6569075" h="1268095">
                <a:moveTo>
                  <a:pt x="6328823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2" y="45785"/>
                </a:lnTo>
                <a:lnTo>
                  <a:pt x="11758" y="99184"/>
                </a:lnTo>
                <a:lnTo>
                  <a:pt x="1469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1027616"/>
                </a:lnTo>
                <a:lnTo>
                  <a:pt x="183" y="1075395"/>
                </a:lnTo>
                <a:lnTo>
                  <a:pt x="1469" y="1113925"/>
                </a:lnTo>
                <a:lnTo>
                  <a:pt x="11758" y="1168528"/>
                </a:lnTo>
                <a:lnTo>
                  <a:pt x="45782" y="1221928"/>
                </a:lnTo>
                <a:lnTo>
                  <a:pt x="99180" y="1255948"/>
                </a:lnTo>
                <a:lnTo>
                  <a:pt x="153787" y="1266242"/>
                </a:lnTo>
                <a:lnTo>
                  <a:pt x="192318" y="1267529"/>
                </a:lnTo>
                <a:lnTo>
                  <a:pt x="240097" y="1267713"/>
                </a:lnTo>
                <a:lnTo>
                  <a:pt x="6328823" y="1267713"/>
                </a:lnTo>
                <a:lnTo>
                  <a:pt x="6376602" y="1267529"/>
                </a:lnTo>
                <a:lnTo>
                  <a:pt x="6415133" y="1266242"/>
                </a:lnTo>
                <a:lnTo>
                  <a:pt x="6469740" y="1255948"/>
                </a:lnTo>
                <a:lnTo>
                  <a:pt x="6523137" y="1221928"/>
                </a:lnTo>
                <a:lnTo>
                  <a:pt x="6557161" y="1168528"/>
                </a:lnTo>
                <a:lnTo>
                  <a:pt x="6567450" y="1113925"/>
                </a:lnTo>
                <a:lnTo>
                  <a:pt x="6568736" y="1075395"/>
                </a:lnTo>
                <a:lnTo>
                  <a:pt x="6568920" y="1027616"/>
                </a:lnTo>
                <a:lnTo>
                  <a:pt x="6568920" y="240097"/>
                </a:lnTo>
                <a:lnTo>
                  <a:pt x="6568736" y="192319"/>
                </a:lnTo>
                <a:lnTo>
                  <a:pt x="6567450" y="153788"/>
                </a:lnTo>
                <a:lnTo>
                  <a:pt x="6557161" y="99184"/>
                </a:lnTo>
                <a:lnTo>
                  <a:pt x="6523137" y="45785"/>
                </a:lnTo>
                <a:lnTo>
                  <a:pt x="6469740" y="11766"/>
                </a:lnTo>
                <a:lnTo>
                  <a:pt x="6415133" y="1470"/>
                </a:lnTo>
                <a:lnTo>
                  <a:pt x="6376602" y="183"/>
                </a:lnTo>
                <a:lnTo>
                  <a:pt x="6328823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0465" y="989572"/>
            <a:ext cx="18211165" cy="27901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0885"/>
              </a:lnSpc>
              <a:spcBef>
                <a:spcPts val="90"/>
              </a:spcBef>
            </a:pPr>
            <a:r>
              <a:rPr dirty="0" spc="-950">
                <a:solidFill>
                  <a:srgbClr val="000000"/>
                </a:solidFill>
              </a:rPr>
              <a:t>Динамика</a:t>
            </a:r>
            <a:r>
              <a:rPr dirty="0" spc="-640">
                <a:solidFill>
                  <a:srgbClr val="000000"/>
                </a:solidFill>
              </a:rPr>
              <a:t> </a:t>
            </a:r>
            <a:r>
              <a:rPr dirty="0" spc="-985">
                <a:solidFill>
                  <a:srgbClr val="000000"/>
                </a:solidFill>
              </a:rPr>
              <a:t>запросов</a:t>
            </a:r>
          </a:p>
          <a:p>
            <a:pPr marL="12700">
              <a:lnSpc>
                <a:spcPts val="10885"/>
              </a:lnSpc>
            </a:pPr>
            <a:r>
              <a:rPr dirty="0" spc="-660">
                <a:solidFill>
                  <a:srgbClr val="000000"/>
                </a:solidFill>
              </a:rPr>
              <a:t>по </a:t>
            </a:r>
            <a:r>
              <a:rPr dirty="0" spc="-919"/>
              <a:t>автосервисам </a:t>
            </a:r>
            <a:r>
              <a:rPr dirty="0" spc="-935">
                <a:solidFill>
                  <a:srgbClr val="000000"/>
                </a:solidFill>
              </a:rPr>
              <a:t>и</a:t>
            </a:r>
            <a:r>
              <a:rPr dirty="0" spc="-360">
                <a:solidFill>
                  <a:srgbClr val="000000"/>
                </a:solidFill>
              </a:rPr>
              <a:t> </a:t>
            </a:r>
            <a:r>
              <a:rPr dirty="0" spc="-1095"/>
              <a:t>запчастям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78238" y="10483935"/>
            <a:ext cx="6431280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По </a:t>
            </a:r>
            <a:r>
              <a:rPr dirty="0" sz="2050" spc="-215">
                <a:solidFill>
                  <a:srgbClr val="A6AAA9"/>
                </a:solidFill>
                <a:latin typeface="Arial Black"/>
                <a:cs typeface="Arial Black"/>
              </a:rPr>
              <a:t>данным Яндекса. </a:t>
            </a:r>
            <a:r>
              <a:rPr dirty="0" sz="2050" spc="-280">
                <a:solidFill>
                  <a:srgbClr val="A6AAA9"/>
                </a:solidFill>
                <a:latin typeface="Arial Black"/>
                <a:cs typeface="Arial Black"/>
              </a:rPr>
              <a:t>Все </a:t>
            </a:r>
            <a:r>
              <a:rPr dirty="0" sz="2050" spc="-150">
                <a:solidFill>
                  <a:srgbClr val="A6AAA9"/>
                </a:solidFill>
                <a:latin typeface="Arial Black"/>
                <a:cs typeface="Arial Black"/>
              </a:rPr>
              <a:t>устройства. </a:t>
            </a:r>
            <a:r>
              <a:rPr dirty="0" sz="2050" spc="-225">
                <a:solidFill>
                  <a:srgbClr val="A6AAA9"/>
                </a:solidFill>
                <a:latin typeface="Arial Black"/>
                <a:cs typeface="Arial Black"/>
              </a:rPr>
              <a:t>Россия.</a:t>
            </a:r>
            <a:r>
              <a:rPr dirty="0" sz="2050" spc="-18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050" spc="-204">
                <a:solidFill>
                  <a:srgbClr val="A6AAA9"/>
                </a:solidFill>
                <a:latin typeface="Arial Black"/>
                <a:cs typeface="Arial Black"/>
              </a:rPr>
              <a:t>2020</a:t>
            </a:r>
            <a:endParaRPr sz="205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08869" y="862277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737680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276960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805771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334581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863391" y="8622774"/>
            <a:ext cx="52705" cy="0"/>
          </a:xfrm>
          <a:custGeom>
            <a:avLst/>
            <a:gdLst/>
            <a:ahLst/>
            <a:cxnLst/>
            <a:rect l="l" t="t" r="r" b="b"/>
            <a:pathLst>
              <a:path w="52705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402672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931482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460292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999573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528383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057193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523179" y="862277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208869" y="745003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737680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276960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805771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334581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863391" y="7450035"/>
            <a:ext cx="52705" cy="0"/>
          </a:xfrm>
          <a:custGeom>
            <a:avLst/>
            <a:gdLst/>
            <a:ahLst/>
            <a:cxnLst/>
            <a:rect l="l" t="t" r="r" b="b"/>
            <a:pathLst>
              <a:path w="52705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402672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931482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460292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999573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528383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057193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523179" y="745003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208869" y="626682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737680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276960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805771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6334581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863391" y="6266824"/>
            <a:ext cx="52705" cy="0"/>
          </a:xfrm>
          <a:custGeom>
            <a:avLst/>
            <a:gdLst/>
            <a:ahLst/>
            <a:cxnLst/>
            <a:rect l="l" t="t" r="r" b="b"/>
            <a:pathLst>
              <a:path w="52705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402672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523179" y="6266824"/>
            <a:ext cx="2450465" cy="0"/>
          </a:xfrm>
          <a:custGeom>
            <a:avLst/>
            <a:gdLst/>
            <a:ahLst/>
            <a:cxnLst/>
            <a:rect l="l" t="t" r="r" b="b"/>
            <a:pathLst>
              <a:path w="2450465" h="0">
                <a:moveTo>
                  <a:pt x="0" y="0"/>
                </a:moveTo>
                <a:lnTo>
                  <a:pt x="2450187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9993476" y="8347121"/>
            <a:ext cx="2204720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595">
                <a:latin typeface="Arial Black"/>
                <a:cs typeface="Arial Black"/>
              </a:rPr>
              <a:t>15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r>
              <a:rPr dirty="0" sz="3300" spc="-395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919264" y="7169147"/>
            <a:ext cx="227901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305">
                <a:latin typeface="Arial Black"/>
                <a:cs typeface="Arial Black"/>
              </a:rPr>
              <a:t>30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r>
              <a:rPr dirty="0" sz="3300" spc="-175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945981" y="5991172"/>
            <a:ext cx="225234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409">
                <a:latin typeface="Arial Black"/>
                <a:cs typeface="Arial Black"/>
              </a:rPr>
              <a:t>45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r>
              <a:rPr dirty="0" sz="3300" spc="-70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903573" y="4813198"/>
            <a:ext cx="229425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245">
                <a:latin typeface="Arial Black"/>
                <a:cs typeface="Arial Black"/>
              </a:rPr>
              <a:t>60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r>
              <a:rPr dirty="0" sz="3300" spc="-229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7779562" y="6010288"/>
            <a:ext cx="429895" cy="3790950"/>
          </a:xfrm>
          <a:custGeom>
            <a:avLst/>
            <a:gdLst/>
            <a:ahLst/>
            <a:cxnLst/>
            <a:rect l="l" t="t" r="r" b="b"/>
            <a:pathLst>
              <a:path w="429894" h="3790950">
                <a:moveTo>
                  <a:pt x="0" y="0"/>
                </a:moveTo>
                <a:lnTo>
                  <a:pt x="429306" y="0"/>
                </a:lnTo>
                <a:lnTo>
                  <a:pt x="429306" y="3790460"/>
                </a:lnTo>
                <a:lnTo>
                  <a:pt x="0" y="3790460"/>
                </a:lnTo>
                <a:lnTo>
                  <a:pt x="0" y="0"/>
                </a:lnTo>
                <a:close/>
              </a:path>
            </a:pathLst>
          </a:custGeom>
          <a:solidFill>
            <a:srgbClr val="F3B6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318845" y="5622865"/>
            <a:ext cx="419100" cy="4178300"/>
          </a:xfrm>
          <a:custGeom>
            <a:avLst/>
            <a:gdLst/>
            <a:ahLst/>
            <a:cxnLst/>
            <a:rect l="l" t="t" r="r" b="b"/>
            <a:pathLst>
              <a:path w="419100" h="4178300">
                <a:moveTo>
                  <a:pt x="0" y="0"/>
                </a:moveTo>
                <a:lnTo>
                  <a:pt x="418835" y="0"/>
                </a:lnTo>
                <a:lnTo>
                  <a:pt x="418835" y="4177883"/>
                </a:lnTo>
                <a:lnTo>
                  <a:pt x="0" y="4177883"/>
                </a:lnTo>
                <a:lnTo>
                  <a:pt x="0" y="0"/>
                </a:lnTo>
                <a:close/>
              </a:path>
            </a:pathLst>
          </a:custGeom>
          <a:solidFill>
            <a:srgbClr val="F3B6B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847655" y="5685690"/>
            <a:ext cx="429895" cy="4115435"/>
          </a:xfrm>
          <a:custGeom>
            <a:avLst/>
            <a:gdLst/>
            <a:ahLst/>
            <a:cxnLst/>
            <a:rect l="l" t="t" r="r" b="b"/>
            <a:pathLst>
              <a:path w="429894" h="4115434">
                <a:moveTo>
                  <a:pt x="0" y="0"/>
                </a:moveTo>
                <a:lnTo>
                  <a:pt x="429306" y="0"/>
                </a:lnTo>
                <a:lnTo>
                  <a:pt x="429306" y="4115057"/>
                </a:lnTo>
                <a:lnTo>
                  <a:pt x="0" y="4115057"/>
                </a:lnTo>
                <a:lnTo>
                  <a:pt x="0" y="0"/>
                </a:lnTo>
                <a:close/>
              </a:path>
            </a:pathLst>
          </a:custGeom>
          <a:solidFill>
            <a:srgbClr val="EE9B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376465" y="6114996"/>
            <a:ext cx="429895" cy="3686175"/>
          </a:xfrm>
          <a:custGeom>
            <a:avLst/>
            <a:gdLst/>
            <a:ahLst/>
            <a:cxnLst/>
            <a:rect l="l" t="t" r="r" b="b"/>
            <a:pathLst>
              <a:path w="429894" h="3686175">
                <a:moveTo>
                  <a:pt x="0" y="0"/>
                </a:moveTo>
                <a:lnTo>
                  <a:pt x="429306" y="0"/>
                </a:lnTo>
                <a:lnTo>
                  <a:pt x="429306" y="3685751"/>
                </a:lnTo>
                <a:lnTo>
                  <a:pt x="0" y="3685751"/>
                </a:lnTo>
                <a:lnTo>
                  <a:pt x="0" y="0"/>
                </a:lnTo>
                <a:close/>
              </a:path>
            </a:pathLst>
          </a:custGeom>
          <a:solidFill>
            <a:srgbClr val="EE9B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915746" y="6114996"/>
            <a:ext cx="419100" cy="3686175"/>
          </a:xfrm>
          <a:custGeom>
            <a:avLst/>
            <a:gdLst/>
            <a:ahLst/>
            <a:cxnLst/>
            <a:rect l="l" t="t" r="r" b="b"/>
            <a:pathLst>
              <a:path w="419100" h="3686175">
                <a:moveTo>
                  <a:pt x="0" y="0"/>
                </a:moveTo>
                <a:lnTo>
                  <a:pt x="418835" y="0"/>
                </a:lnTo>
                <a:lnTo>
                  <a:pt x="418835" y="3685751"/>
                </a:lnTo>
                <a:lnTo>
                  <a:pt x="0" y="3685751"/>
                </a:lnTo>
                <a:lnTo>
                  <a:pt x="0" y="0"/>
                </a:lnTo>
                <a:close/>
              </a:path>
            </a:pathLst>
          </a:custGeom>
          <a:solidFill>
            <a:srgbClr val="EA80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5444556" y="6062642"/>
            <a:ext cx="419100" cy="3738245"/>
          </a:xfrm>
          <a:custGeom>
            <a:avLst/>
            <a:gdLst/>
            <a:ahLst/>
            <a:cxnLst/>
            <a:rect l="l" t="t" r="r" b="b"/>
            <a:pathLst>
              <a:path w="419100" h="3738245">
                <a:moveTo>
                  <a:pt x="0" y="0"/>
                </a:moveTo>
                <a:lnTo>
                  <a:pt x="418835" y="0"/>
                </a:lnTo>
                <a:lnTo>
                  <a:pt x="418835" y="3738106"/>
                </a:lnTo>
                <a:lnTo>
                  <a:pt x="0" y="3738106"/>
                </a:lnTo>
                <a:lnTo>
                  <a:pt x="0" y="0"/>
                </a:lnTo>
                <a:close/>
              </a:path>
            </a:pathLst>
          </a:custGeom>
          <a:solidFill>
            <a:srgbClr val="EA807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973366" y="6177822"/>
            <a:ext cx="429895" cy="3623310"/>
          </a:xfrm>
          <a:custGeom>
            <a:avLst/>
            <a:gdLst/>
            <a:ahLst/>
            <a:cxnLst/>
            <a:rect l="l" t="t" r="r" b="b"/>
            <a:pathLst>
              <a:path w="429894" h="3623309">
                <a:moveTo>
                  <a:pt x="0" y="0"/>
                </a:moveTo>
                <a:lnTo>
                  <a:pt x="429306" y="0"/>
                </a:lnTo>
                <a:lnTo>
                  <a:pt x="429306" y="3622926"/>
                </a:lnTo>
                <a:lnTo>
                  <a:pt x="0" y="3622926"/>
                </a:lnTo>
                <a:lnTo>
                  <a:pt x="0" y="0"/>
                </a:lnTo>
                <a:close/>
              </a:path>
            </a:pathLst>
          </a:custGeom>
          <a:solidFill>
            <a:srgbClr val="E567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502176" y="6387239"/>
            <a:ext cx="429895" cy="3413760"/>
          </a:xfrm>
          <a:custGeom>
            <a:avLst/>
            <a:gdLst/>
            <a:ahLst/>
            <a:cxnLst/>
            <a:rect l="l" t="t" r="r" b="b"/>
            <a:pathLst>
              <a:path w="429894" h="3413759">
                <a:moveTo>
                  <a:pt x="0" y="0"/>
                </a:moveTo>
                <a:lnTo>
                  <a:pt x="429306" y="0"/>
                </a:lnTo>
                <a:lnTo>
                  <a:pt x="429306" y="3413508"/>
                </a:lnTo>
                <a:lnTo>
                  <a:pt x="0" y="3413508"/>
                </a:lnTo>
                <a:lnTo>
                  <a:pt x="0" y="0"/>
                </a:lnTo>
                <a:close/>
              </a:path>
            </a:pathLst>
          </a:custGeom>
          <a:solidFill>
            <a:srgbClr val="E567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041457" y="6743250"/>
            <a:ext cx="419100" cy="3057525"/>
          </a:xfrm>
          <a:custGeom>
            <a:avLst/>
            <a:gdLst/>
            <a:ahLst/>
            <a:cxnLst/>
            <a:rect l="l" t="t" r="r" b="b"/>
            <a:pathLst>
              <a:path w="419100" h="3057525">
                <a:moveTo>
                  <a:pt x="0" y="0"/>
                </a:moveTo>
                <a:lnTo>
                  <a:pt x="418835" y="0"/>
                </a:lnTo>
                <a:lnTo>
                  <a:pt x="418835" y="3057498"/>
                </a:lnTo>
                <a:lnTo>
                  <a:pt x="0" y="3057498"/>
                </a:lnTo>
                <a:lnTo>
                  <a:pt x="0" y="0"/>
                </a:lnTo>
                <a:close/>
              </a:path>
            </a:pathLst>
          </a:custGeom>
          <a:solidFill>
            <a:srgbClr val="E04E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3570267" y="6293002"/>
            <a:ext cx="429895" cy="3508375"/>
          </a:xfrm>
          <a:custGeom>
            <a:avLst/>
            <a:gdLst/>
            <a:ahLst/>
            <a:cxnLst/>
            <a:rect l="l" t="t" r="r" b="b"/>
            <a:pathLst>
              <a:path w="429894" h="3508375">
                <a:moveTo>
                  <a:pt x="0" y="0"/>
                </a:moveTo>
                <a:lnTo>
                  <a:pt x="429306" y="0"/>
                </a:lnTo>
                <a:lnTo>
                  <a:pt x="429306" y="3507746"/>
                </a:lnTo>
                <a:lnTo>
                  <a:pt x="0" y="3507746"/>
                </a:lnTo>
                <a:lnTo>
                  <a:pt x="0" y="0"/>
                </a:lnTo>
                <a:close/>
              </a:path>
            </a:pathLst>
          </a:custGeom>
          <a:solidFill>
            <a:srgbClr val="E04E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099077" y="6533832"/>
            <a:ext cx="429895" cy="3267075"/>
          </a:xfrm>
          <a:custGeom>
            <a:avLst/>
            <a:gdLst/>
            <a:ahLst/>
            <a:cxnLst/>
            <a:rect l="l" t="t" r="r" b="b"/>
            <a:pathLst>
              <a:path w="429894" h="3267075">
                <a:moveTo>
                  <a:pt x="0" y="0"/>
                </a:moveTo>
                <a:lnTo>
                  <a:pt x="429306" y="0"/>
                </a:lnTo>
                <a:lnTo>
                  <a:pt x="429306" y="3266916"/>
                </a:lnTo>
                <a:lnTo>
                  <a:pt x="0" y="326691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2627888" y="6481478"/>
            <a:ext cx="429895" cy="3319779"/>
          </a:xfrm>
          <a:custGeom>
            <a:avLst/>
            <a:gdLst/>
            <a:ahLst/>
            <a:cxnLst/>
            <a:rect l="l" t="t" r="r" b="b"/>
            <a:pathLst>
              <a:path w="429894" h="3319779">
                <a:moveTo>
                  <a:pt x="0" y="0"/>
                </a:moveTo>
                <a:lnTo>
                  <a:pt x="429306" y="0"/>
                </a:lnTo>
                <a:lnTo>
                  <a:pt x="429306" y="3319270"/>
                </a:lnTo>
                <a:lnTo>
                  <a:pt x="0" y="3319270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397650" y="862277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7926460" y="8622774"/>
            <a:ext cx="52705" cy="0"/>
          </a:xfrm>
          <a:custGeom>
            <a:avLst/>
            <a:gdLst/>
            <a:ahLst/>
            <a:cxnLst/>
            <a:rect l="l" t="t" r="r" b="b"/>
            <a:pathLst>
              <a:path w="52704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7465741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6994551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523361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062642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591452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120263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649073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188354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717164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245974" y="862277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711959" y="8622774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 h="0">
                <a:moveTo>
                  <a:pt x="0" y="0"/>
                </a:moveTo>
                <a:lnTo>
                  <a:pt x="115179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397650" y="745003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926460" y="7450035"/>
            <a:ext cx="52705" cy="0"/>
          </a:xfrm>
          <a:custGeom>
            <a:avLst/>
            <a:gdLst/>
            <a:ahLst/>
            <a:cxnLst/>
            <a:rect l="l" t="t" r="r" b="b"/>
            <a:pathLst>
              <a:path w="52704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465741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994551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523361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062642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591452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120263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649073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188354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717164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245974" y="7450035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711959" y="74500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 h="0">
                <a:moveTo>
                  <a:pt x="0" y="0"/>
                </a:moveTo>
                <a:lnTo>
                  <a:pt x="115179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397650" y="626682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 h="0">
                <a:moveTo>
                  <a:pt x="0" y="0"/>
                </a:moveTo>
                <a:lnTo>
                  <a:pt x="104708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7926460" y="6266824"/>
            <a:ext cx="52705" cy="0"/>
          </a:xfrm>
          <a:custGeom>
            <a:avLst/>
            <a:gdLst/>
            <a:ahLst/>
            <a:cxnLst/>
            <a:rect l="l" t="t" r="r" b="b"/>
            <a:pathLst>
              <a:path w="52704" h="0">
                <a:moveTo>
                  <a:pt x="0" y="0"/>
                </a:moveTo>
                <a:lnTo>
                  <a:pt x="52354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7465741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994551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6523361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09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062642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591452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5120263" y="6266824"/>
            <a:ext cx="41910" cy="0"/>
          </a:xfrm>
          <a:custGeom>
            <a:avLst/>
            <a:gdLst/>
            <a:ahLst/>
            <a:cxnLst/>
            <a:rect l="l" t="t" r="r" b="b"/>
            <a:pathLst>
              <a:path w="41910" h="0">
                <a:moveTo>
                  <a:pt x="0" y="0"/>
                </a:moveTo>
                <a:lnTo>
                  <a:pt x="4188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188354" y="6266824"/>
            <a:ext cx="502920" cy="0"/>
          </a:xfrm>
          <a:custGeom>
            <a:avLst/>
            <a:gdLst/>
            <a:ahLst/>
            <a:cxnLst/>
            <a:rect l="l" t="t" r="r" b="b"/>
            <a:pathLst>
              <a:path w="502920" h="0">
                <a:moveTo>
                  <a:pt x="0" y="0"/>
                </a:moveTo>
                <a:lnTo>
                  <a:pt x="502602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245974" y="6266824"/>
            <a:ext cx="513080" cy="0"/>
          </a:xfrm>
          <a:custGeom>
            <a:avLst/>
            <a:gdLst/>
            <a:ahLst/>
            <a:cxnLst/>
            <a:rect l="l" t="t" r="r" b="b"/>
            <a:pathLst>
              <a:path w="513079" h="0">
                <a:moveTo>
                  <a:pt x="0" y="0"/>
                </a:moveTo>
                <a:lnTo>
                  <a:pt x="513073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711959" y="6266824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 h="0">
                <a:moveTo>
                  <a:pt x="0" y="0"/>
                </a:moveTo>
                <a:lnTo>
                  <a:pt x="115179" y="0"/>
                </a:lnTo>
              </a:path>
            </a:pathLst>
          </a:custGeom>
          <a:ln w="10470">
            <a:solidFill>
              <a:srgbClr val="B8B8B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485084" y="8347121"/>
            <a:ext cx="190309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830">
                <a:latin typeface="Arial Black"/>
                <a:cs typeface="Arial Black"/>
              </a:rPr>
              <a:t>1 </a:t>
            </a:r>
            <a:r>
              <a:rPr dirty="0" sz="3300" spc="-360">
                <a:latin typeface="Arial Black"/>
                <a:cs typeface="Arial Black"/>
              </a:rPr>
              <a:t>750</a:t>
            </a:r>
            <a:r>
              <a:rPr dirty="0" sz="3300" spc="-190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89668" y="7169147"/>
            <a:ext cx="199834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430">
                <a:latin typeface="Arial Black"/>
                <a:cs typeface="Arial Black"/>
              </a:rPr>
              <a:t>3 </a:t>
            </a:r>
            <a:r>
              <a:rPr dirty="0" sz="3300" spc="-240">
                <a:latin typeface="Arial Black"/>
                <a:cs typeface="Arial Black"/>
              </a:rPr>
              <a:t>500</a:t>
            </a:r>
            <a:r>
              <a:rPr dirty="0" sz="3300" spc="-55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15961" y="5991172"/>
            <a:ext cx="1972310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365">
                <a:latin typeface="Arial Black"/>
                <a:cs typeface="Arial Black"/>
              </a:rPr>
              <a:t>5 </a:t>
            </a:r>
            <a:r>
              <a:rPr dirty="0" sz="3300" spc="-335">
                <a:latin typeface="Arial Black"/>
                <a:cs typeface="Arial Black"/>
              </a:rPr>
              <a:t>250</a:t>
            </a:r>
            <a:r>
              <a:rPr dirty="0" sz="3300" spc="-105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74826" y="4813198"/>
            <a:ext cx="2013585" cy="5346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300" spc="-495">
                <a:latin typeface="Arial Black"/>
                <a:cs typeface="Arial Black"/>
              </a:rPr>
              <a:t>7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r>
              <a:rPr dirty="0" sz="3300" spc="-595">
                <a:latin typeface="Arial Black"/>
                <a:cs typeface="Arial Black"/>
              </a:rPr>
              <a:t> </a:t>
            </a:r>
            <a:r>
              <a:rPr dirty="0" sz="3300" spc="-180">
                <a:latin typeface="Arial Black"/>
                <a:cs typeface="Arial Black"/>
              </a:rPr>
              <a:t>000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978814" y="5779928"/>
            <a:ext cx="419100" cy="4020820"/>
          </a:xfrm>
          <a:custGeom>
            <a:avLst/>
            <a:gdLst/>
            <a:ahLst/>
            <a:cxnLst/>
            <a:rect l="l" t="t" r="r" b="b"/>
            <a:pathLst>
              <a:path w="419100" h="4020820">
                <a:moveTo>
                  <a:pt x="0" y="0"/>
                </a:moveTo>
                <a:lnTo>
                  <a:pt x="418835" y="0"/>
                </a:lnTo>
                <a:lnTo>
                  <a:pt x="418835" y="4020819"/>
                </a:lnTo>
                <a:lnTo>
                  <a:pt x="0" y="4020819"/>
                </a:lnTo>
                <a:lnTo>
                  <a:pt x="0" y="0"/>
                </a:lnTo>
                <a:close/>
              </a:path>
            </a:pathLst>
          </a:custGeom>
          <a:solidFill>
            <a:srgbClr val="CCB2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7507624" y="5361093"/>
            <a:ext cx="419100" cy="4439920"/>
          </a:xfrm>
          <a:custGeom>
            <a:avLst/>
            <a:gdLst/>
            <a:ahLst/>
            <a:cxnLst/>
            <a:rect l="l" t="t" r="r" b="b"/>
            <a:pathLst>
              <a:path w="419100" h="4439920">
                <a:moveTo>
                  <a:pt x="0" y="0"/>
                </a:moveTo>
                <a:lnTo>
                  <a:pt x="418835" y="0"/>
                </a:lnTo>
                <a:lnTo>
                  <a:pt x="418835" y="4439655"/>
                </a:lnTo>
                <a:lnTo>
                  <a:pt x="0" y="4439655"/>
                </a:lnTo>
                <a:lnTo>
                  <a:pt x="0" y="0"/>
                </a:lnTo>
                <a:close/>
              </a:path>
            </a:pathLst>
          </a:custGeom>
          <a:solidFill>
            <a:srgbClr val="CCB2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7036434" y="5319209"/>
            <a:ext cx="429895" cy="4481830"/>
          </a:xfrm>
          <a:custGeom>
            <a:avLst/>
            <a:gdLst/>
            <a:ahLst/>
            <a:cxnLst/>
            <a:rect l="l" t="t" r="r" b="b"/>
            <a:pathLst>
              <a:path w="429895" h="4481830">
                <a:moveTo>
                  <a:pt x="0" y="0"/>
                </a:moveTo>
                <a:lnTo>
                  <a:pt x="429306" y="0"/>
                </a:lnTo>
                <a:lnTo>
                  <a:pt x="429306" y="4481538"/>
                </a:lnTo>
                <a:lnTo>
                  <a:pt x="0" y="4481538"/>
                </a:lnTo>
                <a:lnTo>
                  <a:pt x="0" y="0"/>
                </a:lnTo>
                <a:close/>
              </a:path>
            </a:pathLst>
          </a:custGeom>
          <a:solidFill>
            <a:srgbClr val="BA97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565245" y="5769457"/>
            <a:ext cx="429895" cy="4031615"/>
          </a:xfrm>
          <a:custGeom>
            <a:avLst/>
            <a:gdLst/>
            <a:ahLst/>
            <a:cxnLst/>
            <a:rect l="l" t="t" r="r" b="b"/>
            <a:pathLst>
              <a:path w="429895" h="4031615">
                <a:moveTo>
                  <a:pt x="0" y="0"/>
                </a:moveTo>
                <a:lnTo>
                  <a:pt x="429306" y="0"/>
                </a:lnTo>
                <a:lnTo>
                  <a:pt x="429306" y="4031290"/>
                </a:lnTo>
                <a:lnTo>
                  <a:pt x="0" y="4031290"/>
                </a:lnTo>
                <a:lnTo>
                  <a:pt x="0" y="0"/>
                </a:lnTo>
                <a:close/>
              </a:path>
            </a:pathLst>
          </a:custGeom>
          <a:solidFill>
            <a:srgbClr val="BA97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104526" y="5696161"/>
            <a:ext cx="419100" cy="4104640"/>
          </a:xfrm>
          <a:custGeom>
            <a:avLst/>
            <a:gdLst/>
            <a:ahLst/>
            <a:cxnLst/>
            <a:rect l="l" t="t" r="r" b="b"/>
            <a:pathLst>
              <a:path w="419100" h="4104640">
                <a:moveTo>
                  <a:pt x="0" y="0"/>
                </a:moveTo>
                <a:lnTo>
                  <a:pt x="418835" y="0"/>
                </a:lnTo>
                <a:lnTo>
                  <a:pt x="418835" y="4104587"/>
                </a:lnTo>
                <a:lnTo>
                  <a:pt x="0" y="4104587"/>
                </a:lnTo>
                <a:lnTo>
                  <a:pt x="0" y="0"/>
                </a:lnTo>
                <a:close/>
              </a:path>
            </a:pathLst>
          </a:custGeom>
          <a:solidFill>
            <a:srgbClr val="A87D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5633336" y="5591452"/>
            <a:ext cx="429895" cy="4209415"/>
          </a:xfrm>
          <a:custGeom>
            <a:avLst/>
            <a:gdLst/>
            <a:ahLst/>
            <a:cxnLst/>
            <a:rect l="l" t="t" r="r" b="b"/>
            <a:pathLst>
              <a:path w="429895" h="4209415">
                <a:moveTo>
                  <a:pt x="0" y="0"/>
                </a:moveTo>
                <a:lnTo>
                  <a:pt x="429306" y="0"/>
                </a:lnTo>
                <a:lnTo>
                  <a:pt x="429306" y="4209295"/>
                </a:lnTo>
                <a:lnTo>
                  <a:pt x="0" y="4209295"/>
                </a:lnTo>
                <a:lnTo>
                  <a:pt x="0" y="0"/>
                </a:lnTo>
                <a:close/>
              </a:path>
            </a:pathLst>
          </a:custGeom>
          <a:solidFill>
            <a:srgbClr val="A87D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5162146" y="5738045"/>
            <a:ext cx="429895" cy="4062729"/>
          </a:xfrm>
          <a:custGeom>
            <a:avLst/>
            <a:gdLst/>
            <a:ahLst/>
            <a:cxnLst/>
            <a:rect l="l" t="t" r="r" b="b"/>
            <a:pathLst>
              <a:path w="429895" h="4062729">
                <a:moveTo>
                  <a:pt x="0" y="0"/>
                </a:moveTo>
                <a:lnTo>
                  <a:pt x="429306" y="0"/>
                </a:lnTo>
                <a:lnTo>
                  <a:pt x="429306" y="4062703"/>
                </a:lnTo>
                <a:lnTo>
                  <a:pt x="0" y="4062703"/>
                </a:lnTo>
                <a:lnTo>
                  <a:pt x="0" y="0"/>
                </a:lnTo>
                <a:close/>
              </a:path>
            </a:pathLst>
          </a:custGeom>
          <a:solidFill>
            <a:srgbClr val="9767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690956" y="6167351"/>
            <a:ext cx="429895" cy="3633470"/>
          </a:xfrm>
          <a:custGeom>
            <a:avLst/>
            <a:gdLst/>
            <a:ahLst/>
            <a:cxnLst/>
            <a:rect l="l" t="t" r="r" b="b"/>
            <a:pathLst>
              <a:path w="429895" h="3633470">
                <a:moveTo>
                  <a:pt x="0" y="0"/>
                </a:moveTo>
                <a:lnTo>
                  <a:pt x="429306" y="0"/>
                </a:lnTo>
                <a:lnTo>
                  <a:pt x="429306" y="3633397"/>
                </a:lnTo>
                <a:lnTo>
                  <a:pt x="0" y="3633397"/>
                </a:lnTo>
                <a:lnTo>
                  <a:pt x="0" y="0"/>
                </a:lnTo>
                <a:close/>
              </a:path>
            </a:pathLst>
          </a:custGeom>
          <a:solidFill>
            <a:srgbClr val="9767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230237" y="6649011"/>
            <a:ext cx="419100" cy="3152140"/>
          </a:xfrm>
          <a:custGeom>
            <a:avLst/>
            <a:gdLst/>
            <a:ahLst/>
            <a:cxnLst/>
            <a:rect l="l" t="t" r="r" b="b"/>
            <a:pathLst>
              <a:path w="419100" h="3152140">
                <a:moveTo>
                  <a:pt x="0" y="0"/>
                </a:moveTo>
                <a:lnTo>
                  <a:pt x="418835" y="0"/>
                </a:lnTo>
                <a:lnTo>
                  <a:pt x="418835" y="3151736"/>
                </a:lnTo>
                <a:lnTo>
                  <a:pt x="0" y="3151736"/>
                </a:lnTo>
                <a:lnTo>
                  <a:pt x="0" y="0"/>
                </a:lnTo>
                <a:close/>
              </a:path>
            </a:pathLst>
          </a:custGeom>
          <a:solidFill>
            <a:srgbClr val="8652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759047" y="6031229"/>
            <a:ext cx="429895" cy="3769995"/>
          </a:xfrm>
          <a:custGeom>
            <a:avLst/>
            <a:gdLst/>
            <a:ahLst/>
            <a:cxnLst/>
            <a:rect l="l" t="t" r="r" b="b"/>
            <a:pathLst>
              <a:path w="429895" h="3769995">
                <a:moveTo>
                  <a:pt x="0" y="0"/>
                </a:moveTo>
                <a:lnTo>
                  <a:pt x="429306" y="0"/>
                </a:lnTo>
                <a:lnTo>
                  <a:pt x="429306" y="3769518"/>
                </a:lnTo>
                <a:lnTo>
                  <a:pt x="0" y="3769518"/>
                </a:lnTo>
                <a:lnTo>
                  <a:pt x="0" y="0"/>
                </a:lnTo>
                <a:close/>
              </a:path>
            </a:pathLst>
          </a:custGeom>
          <a:solidFill>
            <a:srgbClr val="8652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3287857" y="6303472"/>
            <a:ext cx="429895" cy="3497579"/>
          </a:xfrm>
          <a:custGeom>
            <a:avLst/>
            <a:gdLst/>
            <a:ahLst/>
            <a:cxnLst/>
            <a:rect l="l" t="t" r="r" b="b"/>
            <a:pathLst>
              <a:path w="429895" h="3497579">
                <a:moveTo>
                  <a:pt x="0" y="0"/>
                </a:moveTo>
                <a:lnTo>
                  <a:pt x="429306" y="0"/>
                </a:lnTo>
                <a:lnTo>
                  <a:pt x="429306" y="3497275"/>
                </a:lnTo>
                <a:lnTo>
                  <a:pt x="0" y="3497275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827139" y="6261589"/>
            <a:ext cx="419100" cy="3539490"/>
          </a:xfrm>
          <a:custGeom>
            <a:avLst/>
            <a:gdLst/>
            <a:ahLst/>
            <a:cxnLst/>
            <a:rect l="l" t="t" r="r" b="b"/>
            <a:pathLst>
              <a:path w="419100" h="3539490">
                <a:moveTo>
                  <a:pt x="0" y="0"/>
                </a:moveTo>
                <a:lnTo>
                  <a:pt x="418835" y="0"/>
                </a:lnTo>
                <a:lnTo>
                  <a:pt x="418835" y="3539159"/>
                </a:lnTo>
                <a:lnTo>
                  <a:pt x="0" y="3539159"/>
                </a:lnTo>
                <a:lnTo>
                  <a:pt x="0" y="0"/>
                </a:lnTo>
                <a:close/>
              </a:path>
            </a:pathLst>
          </a:custGeom>
          <a:solidFill>
            <a:srgbClr val="773F9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9407" y="577825"/>
            <a:ext cx="3855720" cy="4592320"/>
          </a:xfrm>
          <a:custGeom>
            <a:avLst/>
            <a:gdLst/>
            <a:ahLst/>
            <a:cxnLst/>
            <a:rect l="l" t="t" r="r" b="b"/>
            <a:pathLst>
              <a:path w="3855720" h="4592320">
                <a:moveTo>
                  <a:pt x="3855705" y="4591867"/>
                </a:moveTo>
                <a:lnTo>
                  <a:pt x="3796816" y="4587598"/>
                </a:lnTo>
                <a:lnTo>
                  <a:pt x="3738379" y="4583014"/>
                </a:lnTo>
                <a:lnTo>
                  <a:pt x="3680397" y="4578114"/>
                </a:lnTo>
                <a:lnTo>
                  <a:pt x="3622867" y="4572898"/>
                </a:lnTo>
                <a:lnTo>
                  <a:pt x="3565790" y="4567366"/>
                </a:lnTo>
                <a:lnTo>
                  <a:pt x="3509167" y="4561518"/>
                </a:lnTo>
                <a:lnTo>
                  <a:pt x="3452997" y="4555354"/>
                </a:lnTo>
                <a:lnTo>
                  <a:pt x="3397280" y="4548875"/>
                </a:lnTo>
                <a:lnTo>
                  <a:pt x="3342016" y="4542080"/>
                </a:lnTo>
                <a:lnTo>
                  <a:pt x="3287205" y="4534968"/>
                </a:lnTo>
                <a:lnTo>
                  <a:pt x="3232848" y="4527541"/>
                </a:lnTo>
                <a:lnTo>
                  <a:pt x="3178943" y="4519799"/>
                </a:lnTo>
                <a:lnTo>
                  <a:pt x="3125492" y="4511740"/>
                </a:lnTo>
                <a:lnTo>
                  <a:pt x="3072494" y="4503365"/>
                </a:lnTo>
                <a:lnTo>
                  <a:pt x="3019950" y="4494675"/>
                </a:lnTo>
                <a:lnTo>
                  <a:pt x="2967858" y="4485669"/>
                </a:lnTo>
                <a:lnTo>
                  <a:pt x="2916220" y="4476347"/>
                </a:lnTo>
                <a:lnTo>
                  <a:pt x="2865034" y="4466709"/>
                </a:lnTo>
                <a:lnTo>
                  <a:pt x="2814302" y="4456755"/>
                </a:lnTo>
                <a:lnTo>
                  <a:pt x="2764023" y="4446485"/>
                </a:lnTo>
                <a:lnTo>
                  <a:pt x="2714198" y="4435900"/>
                </a:lnTo>
                <a:lnTo>
                  <a:pt x="2664825" y="4424999"/>
                </a:lnTo>
                <a:lnTo>
                  <a:pt x="2615906" y="4413781"/>
                </a:lnTo>
                <a:lnTo>
                  <a:pt x="2567440" y="4402248"/>
                </a:lnTo>
                <a:lnTo>
                  <a:pt x="2519427" y="4390400"/>
                </a:lnTo>
                <a:lnTo>
                  <a:pt x="2471867" y="4378235"/>
                </a:lnTo>
                <a:lnTo>
                  <a:pt x="2424760" y="4365754"/>
                </a:lnTo>
                <a:lnTo>
                  <a:pt x="2378107" y="4352958"/>
                </a:lnTo>
                <a:lnTo>
                  <a:pt x="2331906" y="4339846"/>
                </a:lnTo>
                <a:lnTo>
                  <a:pt x="2286159" y="4326418"/>
                </a:lnTo>
                <a:lnTo>
                  <a:pt x="2240865" y="4312674"/>
                </a:lnTo>
                <a:lnTo>
                  <a:pt x="2196025" y="4298614"/>
                </a:lnTo>
                <a:lnTo>
                  <a:pt x="2151637" y="4284238"/>
                </a:lnTo>
                <a:lnTo>
                  <a:pt x="2107703" y="4269547"/>
                </a:lnTo>
                <a:lnTo>
                  <a:pt x="2064222" y="4254540"/>
                </a:lnTo>
                <a:lnTo>
                  <a:pt x="2021194" y="4239216"/>
                </a:lnTo>
                <a:lnTo>
                  <a:pt x="1978619" y="4223577"/>
                </a:lnTo>
                <a:lnTo>
                  <a:pt x="1936497" y="4207623"/>
                </a:lnTo>
                <a:lnTo>
                  <a:pt x="1894829" y="4191352"/>
                </a:lnTo>
                <a:lnTo>
                  <a:pt x="1853613" y="4174765"/>
                </a:lnTo>
                <a:lnTo>
                  <a:pt x="1812851" y="4157863"/>
                </a:lnTo>
                <a:lnTo>
                  <a:pt x="1772542" y="4140645"/>
                </a:lnTo>
                <a:lnTo>
                  <a:pt x="1732686" y="4123111"/>
                </a:lnTo>
                <a:lnTo>
                  <a:pt x="1693284" y="4105261"/>
                </a:lnTo>
                <a:lnTo>
                  <a:pt x="1654334" y="4087095"/>
                </a:lnTo>
                <a:lnTo>
                  <a:pt x="1615838" y="4068613"/>
                </a:lnTo>
                <a:lnTo>
                  <a:pt x="1577795" y="4049816"/>
                </a:lnTo>
                <a:lnTo>
                  <a:pt x="1540205" y="4030703"/>
                </a:lnTo>
                <a:lnTo>
                  <a:pt x="1503068" y="4011273"/>
                </a:lnTo>
                <a:lnTo>
                  <a:pt x="1466385" y="3991528"/>
                </a:lnTo>
                <a:lnTo>
                  <a:pt x="1430155" y="3971468"/>
                </a:lnTo>
                <a:lnTo>
                  <a:pt x="1394377" y="3951091"/>
                </a:lnTo>
                <a:lnTo>
                  <a:pt x="1359053" y="3930398"/>
                </a:lnTo>
                <a:lnTo>
                  <a:pt x="1324183" y="3909390"/>
                </a:lnTo>
                <a:lnTo>
                  <a:pt x="1289765" y="3888066"/>
                </a:lnTo>
                <a:lnTo>
                  <a:pt x="1255800" y="3866426"/>
                </a:lnTo>
                <a:lnTo>
                  <a:pt x="1222289" y="3844470"/>
                </a:lnTo>
                <a:lnTo>
                  <a:pt x="1189231" y="3822198"/>
                </a:lnTo>
                <a:lnTo>
                  <a:pt x="1156626" y="3799610"/>
                </a:lnTo>
                <a:lnTo>
                  <a:pt x="1124474" y="3776707"/>
                </a:lnTo>
                <a:lnTo>
                  <a:pt x="1092776" y="3753488"/>
                </a:lnTo>
                <a:lnTo>
                  <a:pt x="1061530" y="3729952"/>
                </a:lnTo>
                <a:lnTo>
                  <a:pt x="1030738" y="3706101"/>
                </a:lnTo>
                <a:lnTo>
                  <a:pt x="1000399" y="3681935"/>
                </a:lnTo>
                <a:lnTo>
                  <a:pt x="970513" y="3657452"/>
                </a:lnTo>
                <a:lnTo>
                  <a:pt x="941081" y="3632653"/>
                </a:lnTo>
                <a:lnTo>
                  <a:pt x="912101" y="3607539"/>
                </a:lnTo>
                <a:lnTo>
                  <a:pt x="883575" y="3582109"/>
                </a:lnTo>
                <a:lnTo>
                  <a:pt x="827882" y="3530301"/>
                </a:lnTo>
                <a:lnTo>
                  <a:pt x="774001" y="3477229"/>
                </a:lnTo>
                <a:lnTo>
                  <a:pt x="721934" y="3422895"/>
                </a:lnTo>
                <a:lnTo>
                  <a:pt x="671679" y="3367297"/>
                </a:lnTo>
                <a:lnTo>
                  <a:pt x="623236" y="3310435"/>
                </a:lnTo>
                <a:lnTo>
                  <a:pt x="576607" y="3252310"/>
                </a:lnTo>
                <a:lnTo>
                  <a:pt x="531790" y="3192922"/>
                </a:lnTo>
                <a:lnTo>
                  <a:pt x="488786" y="3132270"/>
                </a:lnTo>
                <a:lnTo>
                  <a:pt x="447594" y="3070355"/>
                </a:lnTo>
                <a:lnTo>
                  <a:pt x="408216" y="3007177"/>
                </a:lnTo>
                <a:lnTo>
                  <a:pt x="370650" y="2942735"/>
                </a:lnTo>
                <a:lnTo>
                  <a:pt x="334896" y="2877030"/>
                </a:lnTo>
                <a:lnTo>
                  <a:pt x="300956" y="2810061"/>
                </a:lnTo>
                <a:lnTo>
                  <a:pt x="268828" y="2741829"/>
                </a:lnTo>
                <a:lnTo>
                  <a:pt x="238513" y="2672334"/>
                </a:lnTo>
                <a:lnTo>
                  <a:pt x="210010" y="2601575"/>
                </a:lnTo>
                <a:lnTo>
                  <a:pt x="196439" y="2565722"/>
                </a:lnTo>
                <a:lnTo>
                  <a:pt x="183321" y="2529553"/>
                </a:lnTo>
                <a:lnTo>
                  <a:pt x="170656" y="2493068"/>
                </a:lnTo>
                <a:lnTo>
                  <a:pt x="158444" y="2456267"/>
                </a:lnTo>
                <a:lnTo>
                  <a:pt x="146685" y="2419151"/>
                </a:lnTo>
                <a:lnTo>
                  <a:pt x="135379" y="2381718"/>
                </a:lnTo>
                <a:lnTo>
                  <a:pt x="124527" y="2343970"/>
                </a:lnTo>
                <a:lnTo>
                  <a:pt x="114128" y="2305906"/>
                </a:lnTo>
                <a:lnTo>
                  <a:pt x="104182" y="2267526"/>
                </a:lnTo>
                <a:lnTo>
                  <a:pt x="94689" y="2228830"/>
                </a:lnTo>
                <a:lnTo>
                  <a:pt x="85649" y="2189819"/>
                </a:lnTo>
                <a:lnTo>
                  <a:pt x="77063" y="2150491"/>
                </a:lnTo>
                <a:lnTo>
                  <a:pt x="68929" y="2110848"/>
                </a:lnTo>
                <a:lnTo>
                  <a:pt x="61249" y="2070889"/>
                </a:lnTo>
                <a:lnTo>
                  <a:pt x="54022" y="2030614"/>
                </a:lnTo>
                <a:lnTo>
                  <a:pt x="47249" y="1990023"/>
                </a:lnTo>
                <a:lnTo>
                  <a:pt x="40928" y="1949117"/>
                </a:lnTo>
                <a:lnTo>
                  <a:pt x="35061" y="1907894"/>
                </a:lnTo>
                <a:lnTo>
                  <a:pt x="29646" y="1866356"/>
                </a:lnTo>
                <a:lnTo>
                  <a:pt x="24685" y="1824501"/>
                </a:lnTo>
                <a:lnTo>
                  <a:pt x="20177" y="1782331"/>
                </a:lnTo>
                <a:lnTo>
                  <a:pt x="16123" y="1739845"/>
                </a:lnTo>
                <a:lnTo>
                  <a:pt x="12521" y="1697044"/>
                </a:lnTo>
                <a:lnTo>
                  <a:pt x="9373" y="1653926"/>
                </a:lnTo>
                <a:lnTo>
                  <a:pt x="6678" y="1610493"/>
                </a:lnTo>
                <a:lnTo>
                  <a:pt x="4436" y="1566743"/>
                </a:lnTo>
                <a:lnTo>
                  <a:pt x="2647" y="1522678"/>
                </a:lnTo>
                <a:lnTo>
                  <a:pt x="1311" y="1478297"/>
                </a:lnTo>
                <a:lnTo>
                  <a:pt x="429" y="1433600"/>
                </a:lnTo>
                <a:lnTo>
                  <a:pt x="0" y="1388588"/>
                </a:lnTo>
                <a:lnTo>
                  <a:pt x="23" y="1343259"/>
                </a:lnTo>
                <a:lnTo>
                  <a:pt x="500" y="1297615"/>
                </a:lnTo>
                <a:lnTo>
                  <a:pt x="1431" y="1251655"/>
                </a:lnTo>
                <a:lnTo>
                  <a:pt x="2814" y="1205379"/>
                </a:lnTo>
                <a:lnTo>
                  <a:pt x="4651" y="1158787"/>
                </a:lnTo>
                <a:lnTo>
                  <a:pt x="6941" y="1111879"/>
                </a:lnTo>
                <a:lnTo>
                  <a:pt x="9684" y="1064655"/>
                </a:lnTo>
                <a:lnTo>
                  <a:pt x="12880" y="1017116"/>
                </a:lnTo>
                <a:lnTo>
                  <a:pt x="16529" y="969261"/>
                </a:lnTo>
                <a:lnTo>
                  <a:pt x="20632" y="921090"/>
                </a:lnTo>
                <a:lnTo>
                  <a:pt x="25187" y="872603"/>
                </a:lnTo>
                <a:lnTo>
                  <a:pt x="30196" y="823800"/>
                </a:lnTo>
                <a:lnTo>
                  <a:pt x="35658" y="774681"/>
                </a:lnTo>
                <a:lnTo>
                  <a:pt x="41573" y="725247"/>
                </a:lnTo>
                <a:lnTo>
                  <a:pt x="47942" y="675496"/>
                </a:lnTo>
                <a:lnTo>
                  <a:pt x="54763" y="625430"/>
                </a:lnTo>
                <a:lnTo>
                  <a:pt x="62038" y="575048"/>
                </a:lnTo>
                <a:lnTo>
                  <a:pt x="69766" y="524350"/>
                </a:lnTo>
                <a:lnTo>
                  <a:pt x="77947" y="473336"/>
                </a:lnTo>
                <a:lnTo>
                  <a:pt x="86581" y="422007"/>
                </a:lnTo>
                <a:lnTo>
                  <a:pt x="95669" y="370361"/>
                </a:lnTo>
                <a:lnTo>
                  <a:pt x="105209" y="318400"/>
                </a:lnTo>
                <a:lnTo>
                  <a:pt x="115203" y="266123"/>
                </a:lnTo>
                <a:lnTo>
                  <a:pt x="125650" y="213530"/>
                </a:lnTo>
                <a:lnTo>
                  <a:pt x="136550" y="160621"/>
                </a:lnTo>
                <a:lnTo>
                  <a:pt x="147904" y="107396"/>
                </a:lnTo>
                <a:lnTo>
                  <a:pt x="159710" y="53856"/>
                </a:lnTo>
                <a:lnTo>
                  <a:pt x="171970" y="0"/>
                </a:lnTo>
              </a:path>
            </a:pathLst>
          </a:custGeom>
          <a:ln w="41883">
            <a:solidFill>
              <a:srgbClr val="A6AAA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158405" y="5640741"/>
            <a:ext cx="3366135" cy="3860165"/>
          </a:xfrm>
          <a:custGeom>
            <a:avLst/>
            <a:gdLst/>
            <a:ahLst/>
            <a:cxnLst/>
            <a:rect l="l" t="t" r="r" b="b"/>
            <a:pathLst>
              <a:path w="3366134" h="3860165">
                <a:moveTo>
                  <a:pt x="75354" y="0"/>
                </a:moveTo>
                <a:lnTo>
                  <a:pt x="67417" y="61346"/>
                </a:lnTo>
                <a:lnTo>
                  <a:pt x="59922" y="122200"/>
                </a:lnTo>
                <a:lnTo>
                  <a:pt x="52867" y="182563"/>
                </a:lnTo>
                <a:lnTo>
                  <a:pt x="46254" y="242435"/>
                </a:lnTo>
                <a:lnTo>
                  <a:pt x="40082" y="301816"/>
                </a:lnTo>
                <a:lnTo>
                  <a:pt x="34351" y="360705"/>
                </a:lnTo>
                <a:lnTo>
                  <a:pt x="29062" y="419102"/>
                </a:lnTo>
                <a:lnTo>
                  <a:pt x="24213" y="477008"/>
                </a:lnTo>
                <a:lnTo>
                  <a:pt x="19806" y="534423"/>
                </a:lnTo>
                <a:lnTo>
                  <a:pt x="15841" y="591346"/>
                </a:lnTo>
                <a:lnTo>
                  <a:pt x="12316" y="647778"/>
                </a:lnTo>
                <a:lnTo>
                  <a:pt x="9233" y="703718"/>
                </a:lnTo>
                <a:lnTo>
                  <a:pt x="6591" y="759167"/>
                </a:lnTo>
                <a:lnTo>
                  <a:pt x="4390" y="814125"/>
                </a:lnTo>
                <a:lnTo>
                  <a:pt x="2631" y="868591"/>
                </a:lnTo>
                <a:lnTo>
                  <a:pt x="1312" y="922565"/>
                </a:lnTo>
                <a:lnTo>
                  <a:pt x="435" y="976049"/>
                </a:lnTo>
                <a:lnTo>
                  <a:pt x="0" y="1029040"/>
                </a:lnTo>
                <a:lnTo>
                  <a:pt x="5" y="1081541"/>
                </a:lnTo>
                <a:lnTo>
                  <a:pt x="452" y="1133550"/>
                </a:lnTo>
                <a:lnTo>
                  <a:pt x="1340" y="1185067"/>
                </a:lnTo>
                <a:lnTo>
                  <a:pt x="2669" y="1236093"/>
                </a:lnTo>
                <a:lnTo>
                  <a:pt x="4439" y="1286628"/>
                </a:lnTo>
                <a:lnTo>
                  <a:pt x="6651" y="1336671"/>
                </a:lnTo>
                <a:lnTo>
                  <a:pt x="9304" y="1386223"/>
                </a:lnTo>
                <a:lnTo>
                  <a:pt x="12398" y="1435283"/>
                </a:lnTo>
                <a:lnTo>
                  <a:pt x="15934" y="1483852"/>
                </a:lnTo>
                <a:lnTo>
                  <a:pt x="19910" y="1531930"/>
                </a:lnTo>
                <a:lnTo>
                  <a:pt x="24328" y="1579516"/>
                </a:lnTo>
                <a:lnTo>
                  <a:pt x="29187" y="1626610"/>
                </a:lnTo>
                <a:lnTo>
                  <a:pt x="34488" y="1673214"/>
                </a:lnTo>
                <a:lnTo>
                  <a:pt x="40230" y="1719325"/>
                </a:lnTo>
                <a:lnTo>
                  <a:pt x="46413" y="1764946"/>
                </a:lnTo>
                <a:lnTo>
                  <a:pt x="53037" y="1810075"/>
                </a:lnTo>
                <a:lnTo>
                  <a:pt x="60102" y="1854712"/>
                </a:lnTo>
                <a:lnTo>
                  <a:pt x="67609" y="1898858"/>
                </a:lnTo>
                <a:lnTo>
                  <a:pt x="75557" y="1942513"/>
                </a:lnTo>
                <a:lnTo>
                  <a:pt x="83946" y="1985676"/>
                </a:lnTo>
                <a:lnTo>
                  <a:pt x="92776" y="2028348"/>
                </a:lnTo>
                <a:lnTo>
                  <a:pt x="102048" y="2070528"/>
                </a:lnTo>
                <a:lnTo>
                  <a:pt x="111761" y="2112217"/>
                </a:lnTo>
                <a:lnTo>
                  <a:pt x="121915" y="2153415"/>
                </a:lnTo>
                <a:lnTo>
                  <a:pt x="132510" y="2194121"/>
                </a:lnTo>
                <a:lnTo>
                  <a:pt x="143547" y="2234336"/>
                </a:lnTo>
                <a:lnTo>
                  <a:pt x="155025" y="2274059"/>
                </a:lnTo>
                <a:lnTo>
                  <a:pt x="166944" y="2313291"/>
                </a:lnTo>
                <a:lnTo>
                  <a:pt x="179305" y="2352031"/>
                </a:lnTo>
                <a:lnTo>
                  <a:pt x="192106" y="2390280"/>
                </a:lnTo>
                <a:lnTo>
                  <a:pt x="205349" y="2428038"/>
                </a:lnTo>
                <a:lnTo>
                  <a:pt x="219033" y="2465304"/>
                </a:lnTo>
                <a:lnTo>
                  <a:pt x="233159" y="2502078"/>
                </a:lnTo>
                <a:lnTo>
                  <a:pt x="247725" y="2538361"/>
                </a:lnTo>
                <a:lnTo>
                  <a:pt x="262733" y="2574153"/>
                </a:lnTo>
                <a:lnTo>
                  <a:pt x="278182" y="2609454"/>
                </a:lnTo>
                <a:lnTo>
                  <a:pt x="294073" y="2644263"/>
                </a:lnTo>
                <a:lnTo>
                  <a:pt x="327177" y="2712406"/>
                </a:lnTo>
                <a:lnTo>
                  <a:pt x="362047" y="2778584"/>
                </a:lnTo>
                <a:lnTo>
                  <a:pt x="398681" y="2842796"/>
                </a:lnTo>
                <a:lnTo>
                  <a:pt x="437080" y="2905043"/>
                </a:lnTo>
                <a:lnTo>
                  <a:pt x="477245" y="2965324"/>
                </a:lnTo>
                <a:lnTo>
                  <a:pt x="519174" y="3023639"/>
                </a:lnTo>
                <a:lnTo>
                  <a:pt x="562869" y="3079988"/>
                </a:lnTo>
                <a:lnTo>
                  <a:pt x="608328" y="3134371"/>
                </a:lnTo>
                <a:lnTo>
                  <a:pt x="655553" y="3186789"/>
                </a:lnTo>
                <a:lnTo>
                  <a:pt x="704542" y="3237242"/>
                </a:lnTo>
                <a:lnTo>
                  <a:pt x="755296" y="3285728"/>
                </a:lnTo>
                <a:lnTo>
                  <a:pt x="807816" y="3332249"/>
                </a:lnTo>
                <a:lnTo>
                  <a:pt x="862100" y="3376804"/>
                </a:lnTo>
                <a:lnTo>
                  <a:pt x="918149" y="3419393"/>
                </a:lnTo>
                <a:lnTo>
                  <a:pt x="975964" y="3460017"/>
                </a:lnTo>
                <a:lnTo>
                  <a:pt x="1035543" y="3498675"/>
                </a:lnTo>
                <a:lnTo>
                  <a:pt x="1096887" y="3535367"/>
                </a:lnTo>
                <a:lnTo>
                  <a:pt x="1159997" y="3570093"/>
                </a:lnTo>
                <a:lnTo>
                  <a:pt x="1224871" y="3602854"/>
                </a:lnTo>
                <a:lnTo>
                  <a:pt x="1291510" y="3633649"/>
                </a:lnTo>
                <a:lnTo>
                  <a:pt x="1359914" y="3662478"/>
                </a:lnTo>
                <a:lnTo>
                  <a:pt x="1430084" y="3689342"/>
                </a:lnTo>
                <a:lnTo>
                  <a:pt x="1502018" y="3714240"/>
                </a:lnTo>
                <a:lnTo>
                  <a:pt x="1538647" y="3725952"/>
                </a:lnTo>
                <a:lnTo>
                  <a:pt x="1575717" y="3737172"/>
                </a:lnTo>
                <a:lnTo>
                  <a:pt x="1613229" y="3747901"/>
                </a:lnTo>
                <a:lnTo>
                  <a:pt x="1651181" y="3758139"/>
                </a:lnTo>
                <a:lnTo>
                  <a:pt x="1689575" y="3767885"/>
                </a:lnTo>
                <a:lnTo>
                  <a:pt x="1728410" y="3777139"/>
                </a:lnTo>
                <a:lnTo>
                  <a:pt x="1767687" y="3785903"/>
                </a:lnTo>
                <a:lnTo>
                  <a:pt x="1807405" y="3794174"/>
                </a:lnTo>
                <a:lnTo>
                  <a:pt x="1847564" y="3801955"/>
                </a:lnTo>
                <a:lnTo>
                  <a:pt x="1888164" y="3809244"/>
                </a:lnTo>
                <a:lnTo>
                  <a:pt x="1929205" y="3816041"/>
                </a:lnTo>
                <a:lnTo>
                  <a:pt x="1970688" y="3822347"/>
                </a:lnTo>
                <a:lnTo>
                  <a:pt x="2012612" y="3828162"/>
                </a:lnTo>
                <a:lnTo>
                  <a:pt x="2054977" y="3833485"/>
                </a:lnTo>
                <a:lnTo>
                  <a:pt x="2097784" y="3838317"/>
                </a:lnTo>
                <a:lnTo>
                  <a:pt x="2141031" y="3842657"/>
                </a:lnTo>
                <a:lnTo>
                  <a:pt x="2184720" y="3846506"/>
                </a:lnTo>
                <a:lnTo>
                  <a:pt x="2228850" y="3849864"/>
                </a:lnTo>
                <a:lnTo>
                  <a:pt x="2273422" y="3852730"/>
                </a:lnTo>
                <a:lnTo>
                  <a:pt x="2318434" y="3855105"/>
                </a:lnTo>
                <a:lnTo>
                  <a:pt x="2363888" y="3856988"/>
                </a:lnTo>
                <a:lnTo>
                  <a:pt x="2409784" y="3858380"/>
                </a:lnTo>
                <a:lnTo>
                  <a:pt x="2456120" y="3859280"/>
                </a:lnTo>
                <a:lnTo>
                  <a:pt x="2502898" y="3859689"/>
                </a:lnTo>
                <a:lnTo>
                  <a:pt x="2550117" y="3859607"/>
                </a:lnTo>
                <a:lnTo>
                  <a:pt x="2597777" y="3859033"/>
                </a:lnTo>
                <a:lnTo>
                  <a:pt x="2645878" y="3857967"/>
                </a:lnTo>
                <a:lnTo>
                  <a:pt x="2694421" y="3856411"/>
                </a:lnTo>
                <a:lnTo>
                  <a:pt x="2743405" y="3854362"/>
                </a:lnTo>
                <a:lnTo>
                  <a:pt x="2792830" y="3851823"/>
                </a:lnTo>
                <a:lnTo>
                  <a:pt x="2842696" y="3848792"/>
                </a:lnTo>
                <a:lnTo>
                  <a:pt x="2893004" y="3845269"/>
                </a:lnTo>
                <a:lnTo>
                  <a:pt x="2943753" y="3841255"/>
                </a:lnTo>
                <a:lnTo>
                  <a:pt x="2994943" y="3836750"/>
                </a:lnTo>
                <a:lnTo>
                  <a:pt x="3046574" y="3831753"/>
                </a:lnTo>
                <a:lnTo>
                  <a:pt x="3098647" y="3826265"/>
                </a:lnTo>
                <a:lnTo>
                  <a:pt x="3151161" y="3820285"/>
                </a:lnTo>
                <a:lnTo>
                  <a:pt x="3204116" y="3813814"/>
                </a:lnTo>
                <a:lnTo>
                  <a:pt x="3257512" y="3806852"/>
                </a:lnTo>
                <a:lnTo>
                  <a:pt x="3311350" y="3799398"/>
                </a:lnTo>
                <a:lnTo>
                  <a:pt x="3365629" y="3791453"/>
                </a:lnTo>
              </a:path>
            </a:pathLst>
          </a:custGeom>
          <a:ln w="418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541643" y="0"/>
            <a:ext cx="11562715" cy="11308715"/>
          </a:xfrm>
          <a:custGeom>
            <a:avLst/>
            <a:gdLst/>
            <a:ahLst/>
            <a:cxnLst/>
            <a:rect l="l" t="t" r="r" b="b"/>
            <a:pathLst>
              <a:path w="11562715" h="11308715">
                <a:moveTo>
                  <a:pt x="11562455" y="0"/>
                </a:moveTo>
                <a:lnTo>
                  <a:pt x="0" y="0"/>
                </a:lnTo>
                <a:lnTo>
                  <a:pt x="8550104" y="11308556"/>
                </a:lnTo>
                <a:lnTo>
                  <a:pt x="10191464" y="11308556"/>
                </a:lnTo>
                <a:lnTo>
                  <a:pt x="11562455" y="9495252"/>
                </a:lnTo>
                <a:lnTo>
                  <a:pt x="11562455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93880" y="3024783"/>
            <a:ext cx="9310370" cy="104775"/>
          </a:xfrm>
          <a:custGeom>
            <a:avLst/>
            <a:gdLst/>
            <a:ahLst/>
            <a:cxnLst/>
            <a:rect l="l" t="t" r="r" b="b"/>
            <a:pathLst>
              <a:path w="9310369" h="104775">
                <a:moveTo>
                  <a:pt x="0" y="0"/>
                </a:moveTo>
                <a:lnTo>
                  <a:pt x="9310219" y="0"/>
                </a:lnTo>
                <a:lnTo>
                  <a:pt x="9310219" y="104708"/>
                </a:lnTo>
                <a:lnTo>
                  <a:pt x="0" y="1047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322504" y="6360091"/>
            <a:ext cx="6781800" cy="104775"/>
          </a:xfrm>
          <a:custGeom>
            <a:avLst/>
            <a:gdLst/>
            <a:ahLst/>
            <a:cxnLst/>
            <a:rect l="l" t="t" r="r" b="b"/>
            <a:pathLst>
              <a:path w="6781800" h="104775">
                <a:moveTo>
                  <a:pt x="0" y="0"/>
                </a:moveTo>
                <a:lnTo>
                  <a:pt x="6781595" y="0"/>
                </a:lnTo>
                <a:lnTo>
                  <a:pt x="6781595" y="104708"/>
                </a:lnTo>
                <a:lnTo>
                  <a:pt x="0" y="1047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444040" y="8873180"/>
            <a:ext cx="1432560" cy="905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750" spc="-785">
                <a:latin typeface="Arial Black"/>
                <a:cs typeface="Arial Black"/>
              </a:rPr>
              <a:t>33%</a:t>
            </a:r>
            <a:endParaRPr sz="575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27266" y="1155969"/>
            <a:ext cx="8042909" cy="654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-280" b="1">
                <a:solidFill>
                  <a:srgbClr val="FFFFFF"/>
                </a:solidFill>
                <a:latin typeface="Arial"/>
                <a:cs typeface="Arial"/>
              </a:rPr>
              <a:t>12 </a:t>
            </a:r>
            <a:r>
              <a:rPr dirty="0" sz="4100" spc="145" b="1">
                <a:solidFill>
                  <a:srgbClr val="FFFFFF"/>
                </a:solidFill>
                <a:latin typeface="Arial"/>
                <a:cs typeface="Arial"/>
              </a:rPr>
              <a:t>300 </a:t>
            </a:r>
            <a:r>
              <a:rPr dirty="0" sz="4100" spc="-270">
                <a:solidFill>
                  <a:srgbClr val="FFFFFF"/>
                </a:solidFill>
                <a:latin typeface="Arial Black"/>
                <a:cs typeface="Arial Black"/>
              </a:rPr>
              <a:t>просмотров</a:t>
            </a:r>
            <a:r>
              <a:rPr dirty="0" sz="4100" spc="-23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объявлений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928937" y="3979746"/>
            <a:ext cx="6470650" cy="13030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 indent="3759835">
              <a:lnSpc>
                <a:spcPts val="5110"/>
              </a:lnSpc>
              <a:spcBef>
                <a:spcPts val="135"/>
              </a:spcBef>
            </a:pPr>
            <a:r>
              <a:rPr dirty="0" sz="4100" spc="-200" b="1">
                <a:solidFill>
                  <a:srgbClr val="FFFFFF"/>
                </a:solidFill>
                <a:latin typeface="Arial"/>
                <a:cs typeface="Arial"/>
              </a:rPr>
              <a:t>781 </a:t>
            </a:r>
            <a:r>
              <a:rPr dirty="0" sz="4100" spc="-430">
                <a:solidFill>
                  <a:srgbClr val="FFFFFF"/>
                </a:solidFill>
                <a:latin typeface="Arial Black"/>
                <a:cs typeface="Arial Black"/>
              </a:rPr>
              <a:t>звонок  </a:t>
            </a:r>
            <a:r>
              <a:rPr dirty="0" sz="4100" spc="-295">
                <a:solidFill>
                  <a:srgbClr val="FFFFFF"/>
                </a:solidFill>
                <a:latin typeface="Arial Black"/>
                <a:cs typeface="Arial Black"/>
              </a:rPr>
              <a:t>Стоимость </a:t>
            </a:r>
            <a:r>
              <a:rPr dirty="0" sz="4100" spc="-459">
                <a:solidFill>
                  <a:srgbClr val="FFFFFF"/>
                </a:solidFill>
                <a:latin typeface="Arial Black"/>
                <a:cs typeface="Arial Black"/>
              </a:rPr>
              <a:t>звонка </a:t>
            </a:r>
            <a:r>
              <a:rPr dirty="0" sz="4100" spc="434">
                <a:solidFill>
                  <a:srgbClr val="FFFFFF"/>
                </a:solidFill>
                <a:latin typeface="Arial Black"/>
                <a:cs typeface="Arial Black"/>
              </a:rPr>
              <a:t>–</a:t>
            </a:r>
            <a:r>
              <a:rPr dirty="0" sz="4100" spc="-7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580">
                <a:solidFill>
                  <a:srgbClr val="FFFFFF"/>
                </a:solidFill>
                <a:latin typeface="Arial Black"/>
                <a:cs typeface="Arial Black"/>
              </a:rPr>
              <a:t>31,7₽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49251" y="7777315"/>
            <a:ext cx="3050540" cy="130302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100" spc="90" b="1">
                <a:solidFill>
                  <a:srgbClr val="FFFFFF"/>
                </a:solidFill>
                <a:latin typeface="Arial"/>
                <a:cs typeface="Arial"/>
              </a:rPr>
              <a:t>260</a:t>
            </a:r>
            <a:r>
              <a:rPr dirty="0" sz="41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100" spc="-310">
                <a:solidFill>
                  <a:srgbClr val="FFFFFF"/>
                </a:solidFill>
                <a:latin typeface="Arial Black"/>
                <a:cs typeface="Arial Black"/>
              </a:rPr>
              <a:t>продаж</a:t>
            </a:r>
            <a:endParaRPr sz="4100">
              <a:latin typeface="Arial Black"/>
              <a:cs typeface="Arial Black"/>
            </a:endParaRPr>
          </a:p>
          <a:p>
            <a:pPr marL="57150">
              <a:lnSpc>
                <a:spcPct val="100000"/>
              </a:lnSpc>
              <a:spcBef>
                <a:spcPts val="195"/>
              </a:spcBef>
            </a:pPr>
            <a:r>
              <a:rPr dirty="0" sz="4100" spc="-385">
                <a:solidFill>
                  <a:srgbClr val="FFFFFF"/>
                </a:solidFill>
                <a:latin typeface="Arial Black"/>
                <a:cs typeface="Arial Black"/>
              </a:rPr>
              <a:t>CPO </a:t>
            </a:r>
            <a:r>
              <a:rPr dirty="0" sz="4100" spc="434">
                <a:solidFill>
                  <a:srgbClr val="FFFFFF"/>
                </a:solidFill>
                <a:latin typeface="Arial Black"/>
                <a:cs typeface="Arial Black"/>
              </a:rPr>
              <a:t>–</a:t>
            </a:r>
            <a:r>
              <a:rPr dirty="0" sz="4100" spc="-2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4100" spc="-415">
                <a:solidFill>
                  <a:srgbClr val="FFFFFF"/>
                </a:solidFill>
                <a:latin typeface="Arial Black"/>
                <a:cs typeface="Arial Black"/>
              </a:rPr>
              <a:t>92,3₽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30345" y="4140150"/>
            <a:ext cx="1077595" cy="905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750" spc="-655">
                <a:solidFill>
                  <a:srgbClr val="A6AAA9"/>
                </a:solidFill>
                <a:latin typeface="Arial Black"/>
                <a:cs typeface="Arial Black"/>
              </a:rPr>
              <a:t>6%</a:t>
            </a:r>
            <a:endParaRPr sz="575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007026" y="5168233"/>
            <a:ext cx="316865" cy="163195"/>
          </a:xfrm>
          <a:custGeom>
            <a:avLst/>
            <a:gdLst/>
            <a:ahLst/>
            <a:cxnLst/>
            <a:rect l="l" t="t" r="r" b="b"/>
            <a:pathLst>
              <a:path w="316865" h="163195">
                <a:moveTo>
                  <a:pt x="0" y="162599"/>
                </a:moveTo>
                <a:lnTo>
                  <a:pt x="316458" y="0"/>
                </a:lnTo>
              </a:path>
            </a:pathLst>
          </a:custGeom>
          <a:ln w="41883">
            <a:solidFill>
              <a:srgbClr val="A6AAA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025235" y="4916305"/>
            <a:ext cx="280670" cy="241300"/>
          </a:xfrm>
          <a:custGeom>
            <a:avLst/>
            <a:gdLst/>
            <a:ahLst/>
            <a:cxnLst/>
            <a:rect l="l" t="t" r="r" b="b"/>
            <a:pathLst>
              <a:path w="280670" h="241300">
                <a:moveTo>
                  <a:pt x="0" y="0"/>
                </a:moveTo>
                <a:lnTo>
                  <a:pt x="280043" y="240780"/>
                </a:lnTo>
              </a:path>
            </a:pathLst>
          </a:custGeom>
          <a:ln w="41883">
            <a:solidFill>
              <a:srgbClr val="A6AAA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254884" y="9403358"/>
            <a:ext cx="295910" cy="266065"/>
          </a:xfrm>
          <a:custGeom>
            <a:avLst/>
            <a:gdLst/>
            <a:ahLst/>
            <a:cxnLst/>
            <a:rect l="l" t="t" r="r" b="b"/>
            <a:pathLst>
              <a:path w="295909" h="266065">
                <a:moveTo>
                  <a:pt x="0" y="234327"/>
                </a:moveTo>
                <a:lnTo>
                  <a:pt x="267721" y="0"/>
                </a:lnTo>
                <a:lnTo>
                  <a:pt x="295306" y="31516"/>
                </a:lnTo>
                <a:lnTo>
                  <a:pt x="27585" y="265843"/>
                </a:lnTo>
                <a:lnTo>
                  <a:pt x="0" y="2343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205681" y="9258003"/>
            <a:ext cx="349250" cy="203835"/>
          </a:xfrm>
          <a:custGeom>
            <a:avLst/>
            <a:gdLst/>
            <a:ahLst/>
            <a:cxnLst/>
            <a:rect l="l" t="t" r="r" b="b"/>
            <a:pathLst>
              <a:path w="349250" h="203834">
                <a:moveTo>
                  <a:pt x="18811" y="0"/>
                </a:moveTo>
                <a:lnTo>
                  <a:pt x="348786" y="165879"/>
                </a:lnTo>
                <a:lnTo>
                  <a:pt x="329974" y="203301"/>
                </a:lnTo>
                <a:lnTo>
                  <a:pt x="0" y="37421"/>
                </a:lnTo>
                <a:lnTo>
                  <a:pt x="188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30465" y="992505"/>
            <a:ext cx="573024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120">
                <a:solidFill>
                  <a:srgbClr val="000000"/>
                </a:solidFill>
              </a:rPr>
              <a:t>Кейс  </a:t>
            </a:r>
            <a:r>
              <a:rPr dirty="0" spc="-1135">
                <a:solidFill>
                  <a:srgbClr val="000000"/>
                </a:solidFill>
              </a:rPr>
              <a:t>магазина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65673" y="7199333"/>
            <a:ext cx="8971280" cy="3655060"/>
          </a:xfrm>
          <a:prstGeom prst="rect">
            <a:avLst/>
          </a:prstGeom>
        </p:spPr>
        <p:txBody>
          <a:bodyPr wrap="square" lIns="0" tIns="3187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10"/>
              </a:spcBef>
            </a:pPr>
            <a:r>
              <a:rPr dirty="0" sz="9900" spc="-1864">
                <a:latin typeface="Arial Black"/>
                <a:cs typeface="Arial Black"/>
              </a:rPr>
              <a:t>124 </a:t>
            </a:r>
            <a:r>
              <a:rPr dirty="0" sz="6600" spc="-635">
                <a:latin typeface="Arial Black"/>
                <a:cs typeface="Arial Black"/>
              </a:rPr>
              <a:t>тыс.</a:t>
            </a:r>
            <a:r>
              <a:rPr dirty="0" sz="6600" spc="-700">
                <a:latin typeface="Arial Black"/>
                <a:cs typeface="Arial Black"/>
              </a:rPr>
              <a:t> </a:t>
            </a:r>
            <a:r>
              <a:rPr dirty="0" sz="6600" spc="-690">
                <a:latin typeface="Arial Black"/>
                <a:cs typeface="Arial Black"/>
              </a:rPr>
              <a:t>объявлений</a:t>
            </a:r>
            <a:endParaRPr sz="6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410"/>
              </a:spcBef>
            </a:pPr>
            <a:r>
              <a:rPr dirty="0" sz="9900" spc="-1525">
                <a:latin typeface="Arial Black"/>
                <a:cs typeface="Arial Black"/>
              </a:rPr>
              <a:t>24 </a:t>
            </a:r>
            <a:r>
              <a:rPr dirty="0" sz="9900" spc="-1395">
                <a:latin typeface="Arial Black"/>
                <a:cs typeface="Arial Black"/>
              </a:rPr>
              <a:t>765</a:t>
            </a:r>
            <a:r>
              <a:rPr dirty="0" sz="9900" spc="-1535">
                <a:latin typeface="Arial Black"/>
                <a:cs typeface="Arial Black"/>
              </a:rPr>
              <a:t> </a:t>
            </a:r>
            <a:r>
              <a:rPr dirty="0" sz="6600" spc="-700">
                <a:latin typeface="Arial Black"/>
                <a:cs typeface="Arial Black"/>
              </a:rPr>
              <a:t>₽</a:t>
            </a:r>
            <a:endParaRPr sz="6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3917" y="989572"/>
            <a:ext cx="1011174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745">
                <a:solidFill>
                  <a:srgbClr val="000000"/>
                </a:solidFill>
              </a:rPr>
              <a:t>Подведём</a:t>
            </a:r>
            <a:r>
              <a:rPr dirty="0" spc="-705">
                <a:solidFill>
                  <a:srgbClr val="000000"/>
                </a:solidFill>
              </a:rPr>
              <a:t> </a:t>
            </a:r>
            <a:r>
              <a:rPr dirty="0" spc="-720">
                <a:solidFill>
                  <a:srgbClr val="000000"/>
                </a:solidFill>
              </a:rPr>
              <a:t>итоги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23874" y="3495046"/>
            <a:ext cx="6083300" cy="553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465" marR="5080">
              <a:lnSpc>
                <a:spcPct val="114500"/>
              </a:lnSpc>
              <a:spcBef>
                <a:spcPts val="100"/>
              </a:spcBef>
              <a:buAutoNum type="arabicPeriod"/>
              <a:tabLst>
                <a:tab pos="443865" algn="l"/>
              </a:tabLst>
            </a:pPr>
            <a:r>
              <a:rPr dirty="0" sz="3300" spc="-270">
                <a:latin typeface="Arial Black"/>
                <a:cs typeface="Arial Black"/>
              </a:rPr>
              <a:t>Спрос </a:t>
            </a:r>
            <a:r>
              <a:rPr dirty="0" sz="3300" spc="-400">
                <a:latin typeface="Arial Black"/>
                <a:cs typeface="Arial Black"/>
              </a:rPr>
              <a:t>на </a:t>
            </a:r>
            <a:r>
              <a:rPr dirty="0" sz="3300" spc="-395">
                <a:latin typeface="Arial Black"/>
                <a:cs typeface="Arial Black"/>
              </a:rPr>
              <a:t>запчасти </a:t>
            </a:r>
            <a:r>
              <a:rPr dirty="0" sz="3300" spc="-370">
                <a:latin typeface="Arial Black"/>
                <a:cs typeface="Arial Black"/>
              </a:rPr>
              <a:t>в </a:t>
            </a:r>
            <a:r>
              <a:rPr dirty="0" sz="3300" spc="-345">
                <a:latin typeface="Arial Black"/>
                <a:cs typeface="Arial Black"/>
              </a:rPr>
              <a:t>поиске  </a:t>
            </a:r>
            <a:r>
              <a:rPr dirty="0" sz="3300" spc="-325">
                <a:latin typeface="Arial Black"/>
                <a:cs typeface="Arial Black"/>
              </a:rPr>
              <a:t>ежегодно</a:t>
            </a:r>
            <a:r>
              <a:rPr dirty="0" sz="3300" spc="-220">
                <a:latin typeface="Arial Black"/>
                <a:cs typeface="Arial Black"/>
              </a:rPr>
              <a:t> </a:t>
            </a:r>
            <a:r>
              <a:rPr dirty="0" sz="3300" spc="-260">
                <a:latin typeface="Arial Black"/>
                <a:cs typeface="Arial Black"/>
              </a:rPr>
              <a:t>растёт</a:t>
            </a:r>
            <a:endParaRPr sz="33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 Black"/>
              <a:buAutoNum type="arabicPeriod"/>
            </a:pPr>
            <a:endParaRPr sz="5950">
              <a:latin typeface="Arial Black"/>
              <a:cs typeface="Arial Black"/>
            </a:endParaRPr>
          </a:p>
          <a:p>
            <a:pPr marL="12700" marR="720090">
              <a:lnSpc>
                <a:spcPct val="114500"/>
              </a:lnSpc>
              <a:buAutoNum type="arabicPeriod"/>
              <a:tabLst>
                <a:tab pos="465455" algn="l"/>
              </a:tabLst>
            </a:pPr>
            <a:r>
              <a:rPr dirty="0" sz="3300" spc="-225">
                <a:latin typeface="Arial Black"/>
                <a:cs typeface="Arial Black"/>
              </a:rPr>
              <a:t>До </a:t>
            </a:r>
            <a:r>
              <a:rPr dirty="0" sz="3300" spc="-320">
                <a:latin typeface="Arial Black"/>
                <a:cs typeface="Arial Black"/>
              </a:rPr>
              <a:t>80% </a:t>
            </a:r>
            <a:r>
              <a:rPr dirty="0" sz="3300" spc="-295">
                <a:latin typeface="Arial Black"/>
                <a:cs typeface="Arial Black"/>
              </a:rPr>
              <a:t>обращений  </a:t>
            </a:r>
            <a:r>
              <a:rPr dirty="0" sz="3300" spc="-455">
                <a:latin typeface="Arial Black"/>
                <a:cs typeface="Arial Black"/>
              </a:rPr>
              <a:t>магазины </a:t>
            </a:r>
            <a:r>
              <a:rPr dirty="0" sz="3300" spc="-395">
                <a:latin typeface="Arial Black"/>
                <a:cs typeface="Arial Black"/>
              </a:rPr>
              <a:t>запчастей </a:t>
            </a:r>
            <a:r>
              <a:rPr dirty="0" sz="3300" spc="-235">
                <a:latin typeface="Arial Black"/>
                <a:cs typeface="Arial Black"/>
              </a:rPr>
              <a:t>могут  </a:t>
            </a:r>
            <a:r>
              <a:rPr dirty="0" sz="3300" spc="-330">
                <a:latin typeface="Arial Black"/>
                <a:cs typeface="Arial Black"/>
              </a:rPr>
              <a:t>получать </a:t>
            </a:r>
            <a:r>
              <a:rPr dirty="0" sz="3300" spc="-434">
                <a:latin typeface="Arial Black"/>
                <a:cs typeface="Arial Black"/>
              </a:rPr>
              <a:t>с</a:t>
            </a:r>
            <a:r>
              <a:rPr dirty="0" sz="3300" spc="-150">
                <a:latin typeface="Arial Black"/>
                <a:cs typeface="Arial Black"/>
              </a:rPr>
              <a:t> </a:t>
            </a:r>
            <a:r>
              <a:rPr dirty="0" sz="3300" spc="-405">
                <a:latin typeface="Arial Black"/>
                <a:cs typeface="Arial Black"/>
              </a:rPr>
              <a:t>классифайдов</a:t>
            </a:r>
            <a:endParaRPr sz="3300">
              <a:latin typeface="Arial Black"/>
              <a:cs typeface="Arial Black"/>
            </a:endParaRPr>
          </a:p>
          <a:p>
            <a:pPr marL="37465" marR="346075">
              <a:lnSpc>
                <a:spcPct val="114500"/>
              </a:lnSpc>
              <a:spcBef>
                <a:spcPts val="3215"/>
              </a:spcBef>
              <a:buAutoNum type="arabicPeriod"/>
              <a:tabLst>
                <a:tab pos="487680" algn="l"/>
              </a:tabLst>
            </a:pPr>
            <a:r>
              <a:rPr dirty="0" sz="3300" spc="-459">
                <a:latin typeface="Arial Black"/>
                <a:cs typeface="Arial Black"/>
              </a:rPr>
              <a:t>Классифайды </a:t>
            </a:r>
            <a:r>
              <a:rPr dirty="0" sz="3300" spc="-190">
                <a:latin typeface="Arial Black"/>
                <a:cs typeface="Arial Black"/>
              </a:rPr>
              <a:t>— </a:t>
            </a:r>
            <a:r>
              <a:rPr dirty="0" sz="3300" spc="-350">
                <a:latin typeface="Arial Black"/>
                <a:cs typeface="Arial Black"/>
              </a:rPr>
              <a:t>источник  </a:t>
            </a:r>
            <a:r>
              <a:rPr dirty="0" sz="3300" spc="-290">
                <a:latin typeface="Arial Black"/>
                <a:cs typeface="Arial Black"/>
              </a:rPr>
              <a:t>недорогих</a:t>
            </a:r>
            <a:r>
              <a:rPr dirty="0" sz="3300" spc="-220">
                <a:latin typeface="Arial Black"/>
                <a:cs typeface="Arial Black"/>
              </a:rPr>
              <a:t> </a:t>
            </a:r>
            <a:r>
              <a:rPr dirty="0" sz="3300" spc="-300">
                <a:latin typeface="Arial Black"/>
                <a:cs typeface="Arial Black"/>
              </a:rPr>
              <a:t>лидов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49833" y="10298644"/>
            <a:ext cx="2595344" cy="499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21007" y="10423521"/>
            <a:ext cx="349250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240">
                <a:solidFill>
                  <a:srgbClr val="A6AAA9"/>
                </a:solidFill>
                <a:latin typeface="Arial Black"/>
                <a:cs typeface="Arial Black"/>
              </a:rPr>
              <a:t>Рекомендации</a:t>
            </a:r>
            <a:r>
              <a:rPr dirty="0" sz="2450" spc="-195">
                <a:solidFill>
                  <a:srgbClr val="A6AAA9"/>
                </a:solidFill>
                <a:latin typeface="Arial Black"/>
                <a:cs typeface="Arial Black"/>
              </a:rPr>
              <a:t> </a:t>
            </a:r>
            <a:r>
              <a:rPr dirty="0" sz="2450" spc="-180">
                <a:solidFill>
                  <a:srgbClr val="A6AAA9"/>
                </a:solidFill>
                <a:latin typeface="Arial Black"/>
                <a:cs typeface="Arial Black"/>
              </a:rPr>
              <a:t>Авто.ру</a:t>
            </a:r>
            <a:endParaRPr sz="24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6360" marR="1476375">
              <a:lnSpc>
                <a:spcPct val="114500"/>
              </a:lnSpc>
              <a:spcBef>
                <a:spcPts val="100"/>
              </a:spcBef>
              <a:buAutoNum type="arabicPeriod" startAt="4"/>
              <a:tabLst>
                <a:tab pos="534035" algn="l"/>
              </a:tabLst>
            </a:pPr>
            <a:r>
              <a:rPr dirty="0" spc="-270"/>
              <a:t>При </a:t>
            </a:r>
            <a:r>
              <a:rPr dirty="0" spc="-360"/>
              <a:t>размещении </a:t>
            </a:r>
            <a:r>
              <a:rPr dirty="0" spc="-305"/>
              <a:t>следите </a:t>
            </a:r>
            <a:r>
              <a:rPr dirty="0" spc="-555"/>
              <a:t>за  </a:t>
            </a:r>
            <a:r>
              <a:rPr dirty="0" spc="-350"/>
              <a:t>актуальностью </a:t>
            </a:r>
            <a:r>
              <a:rPr dirty="0" spc="-515"/>
              <a:t>базы </a:t>
            </a:r>
            <a:r>
              <a:rPr dirty="0" spc="-355"/>
              <a:t>и </a:t>
            </a:r>
            <a:r>
              <a:rPr dirty="0" spc="-345"/>
              <a:t>качеством  </a:t>
            </a:r>
            <a:r>
              <a:rPr dirty="0" spc="-300"/>
              <a:t>контакта </a:t>
            </a:r>
            <a:r>
              <a:rPr dirty="0" spc="-370"/>
              <a:t>в</a:t>
            </a:r>
            <a:r>
              <a:rPr dirty="0" spc="-140"/>
              <a:t> </a:t>
            </a:r>
            <a:r>
              <a:rPr dirty="0" spc="-390"/>
              <a:t>объявлениях</a:t>
            </a:r>
          </a:p>
          <a:p>
            <a:pPr>
              <a:lnSpc>
                <a:spcPct val="100000"/>
              </a:lnSpc>
              <a:spcBef>
                <a:spcPts val="65"/>
              </a:spcBef>
              <a:buFont typeface="Arial Black"/>
              <a:buAutoNum type="arabicPeriod" startAt="4"/>
            </a:pPr>
            <a:endParaRPr sz="2700"/>
          </a:p>
          <a:p>
            <a:pPr marL="12700" marR="1608455">
              <a:lnSpc>
                <a:spcPct val="114500"/>
              </a:lnSpc>
              <a:buAutoNum type="arabicPeriod" startAt="4"/>
              <a:tabLst>
                <a:tab pos="473075" algn="l"/>
              </a:tabLst>
            </a:pPr>
            <a:r>
              <a:rPr dirty="0" spc="-390"/>
              <a:t>Выгружайте </a:t>
            </a:r>
            <a:r>
              <a:rPr dirty="0" spc="-380"/>
              <a:t>весь </a:t>
            </a:r>
            <a:r>
              <a:rPr dirty="0" spc="-305"/>
              <a:t>ассортимент  </a:t>
            </a:r>
            <a:r>
              <a:rPr dirty="0" spc="-270"/>
              <a:t>товаров </a:t>
            </a:r>
            <a:r>
              <a:rPr dirty="0" spc="-355"/>
              <a:t>и </a:t>
            </a:r>
            <a:r>
              <a:rPr dirty="0" spc="-305"/>
              <a:t>следите </a:t>
            </a:r>
            <a:r>
              <a:rPr dirty="0" spc="-555"/>
              <a:t>за </a:t>
            </a:r>
            <a:r>
              <a:rPr dirty="0" spc="-345"/>
              <a:t>ставками  </a:t>
            </a:r>
            <a:r>
              <a:rPr dirty="0" spc="-300"/>
              <a:t>конкурентов</a:t>
            </a:r>
          </a:p>
          <a:p>
            <a:pPr marL="12700" marR="5080">
              <a:lnSpc>
                <a:spcPct val="114500"/>
              </a:lnSpc>
              <a:spcBef>
                <a:spcPts val="3219"/>
              </a:spcBef>
              <a:buAutoNum type="arabicPeriod" startAt="4"/>
              <a:tabLst>
                <a:tab pos="479425" algn="l"/>
              </a:tabLst>
            </a:pPr>
            <a:r>
              <a:rPr dirty="0" spc="-305"/>
              <a:t>Считайте </a:t>
            </a:r>
            <a:r>
              <a:rPr dirty="0" spc="-409"/>
              <a:t>эффективность </a:t>
            </a:r>
            <a:r>
              <a:rPr dirty="0" spc="-365"/>
              <a:t>размещения  </a:t>
            </a:r>
            <a:r>
              <a:rPr dirty="0" spc="-165"/>
              <a:t>до </a:t>
            </a:r>
            <a:r>
              <a:rPr dirty="0" spc="-285"/>
              <a:t>стоимости </a:t>
            </a:r>
            <a:r>
              <a:rPr dirty="0" spc="-300"/>
              <a:t>продажи </a:t>
            </a:r>
            <a:r>
              <a:rPr dirty="0" spc="-434"/>
              <a:t>с </a:t>
            </a:r>
            <a:r>
              <a:rPr dirty="0" spc="-315"/>
              <a:t>каждого  </a:t>
            </a:r>
            <a:r>
              <a:rPr dirty="0" spc="-320"/>
              <a:t>рекламного</a:t>
            </a:r>
            <a:r>
              <a:rPr dirty="0" spc="-220"/>
              <a:t> </a:t>
            </a:r>
            <a:r>
              <a:rPr dirty="0" spc="-409"/>
              <a:t>канала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43165" y="953269"/>
            <a:ext cx="7676515" cy="166116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dirty="0" sz="9900" spc="-775">
                <a:solidFill>
                  <a:srgbClr val="FFFFFF"/>
                </a:solidFill>
                <a:latin typeface="Arial Black"/>
                <a:cs typeface="Arial Black"/>
              </a:rPr>
              <a:t>Header </a:t>
            </a:r>
            <a:r>
              <a:rPr dirty="0" sz="9900" spc="-254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dirty="0" sz="9900" spc="-21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9900" spc="-795">
                <a:solidFill>
                  <a:srgbClr val="FFFFFF"/>
                </a:solidFill>
                <a:latin typeface="Arial Black"/>
                <a:cs typeface="Arial Black"/>
              </a:rPr>
              <a:t>line</a:t>
            </a:r>
            <a:endParaRPr sz="99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525075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738252" y="0"/>
            <a:ext cx="5365841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26655" y="3213795"/>
            <a:ext cx="1649730" cy="2627630"/>
          </a:xfrm>
          <a:custGeom>
            <a:avLst/>
            <a:gdLst/>
            <a:ahLst/>
            <a:cxnLst/>
            <a:rect l="l" t="t" r="r" b="b"/>
            <a:pathLst>
              <a:path w="1649729" h="2627629">
                <a:moveTo>
                  <a:pt x="1430800" y="0"/>
                </a:moveTo>
                <a:lnTo>
                  <a:pt x="0" y="125179"/>
                </a:lnTo>
                <a:lnTo>
                  <a:pt x="218900" y="2627225"/>
                </a:lnTo>
                <a:lnTo>
                  <a:pt x="1649700" y="2502047"/>
                </a:lnTo>
                <a:lnTo>
                  <a:pt x="1430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39328" y="3888840"/>
            <a:ext cx="1403413" cy="1403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774606" y="4706183"/>
            <a:ext cx="7430134" cy="5236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7670"/>
              </a:lnSpc>
              <a:spcBef>
                <a:spcPts val="95"/>
              </a:spcBef>
            </a:pPr>
            <a:r>
              <a:rPr dirty="0" sz="6600" spc="-700">
                <a:solidFill>
                  <a:srgbClr val="FFFFFF"/>
                </a:solidFill>
                <a:latin typeface="Arial Black"/>
                <a:cs typeface="Arial Black"/>
              </a:rPr>
              <a:t>Запчасти</a:t>
            </a:r>
            <a:r>
              <a:rPr dirty="0" sz="6600" spc="-45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600" spc="-500">
                <a:solidFill>
                  <a:srgbClr val="FFFFFF"/>
                </a:solidFill>
                <a:latin typeface="Arial Black"/>
                <a:cs typeface="Arial Black"/>
              </a:rPr>
              <a:t>Авто.ру.</a:t>
            </a:r>
            <a:endParaRPr sz="6600">
              <a:latin typeface="Arial Black"/>
              <a:cs typeface="Arial Black"/>
            </a:endParaRPr>
          </a:p>
          <a:p>
            <a:pPr marL="12700">
              <a:lnSpc>
                <a:spcPts val="7420"/>
              </a:lnSpc>
            </a:pPr>
            <a:r>
              <a:rPr dirty="0" sz="6600" spc="-595">
                <a:solidFill>
                  <a:srgbClr val="FFFFFF"/>
                </a:solidFill>
                <a:latin typeface="Arial Black"/>
                <a:cs typeface="Arial Black"/>
              </a:rPr>
              <a:t>Секреты</a:t>
            </a:r>
            <a:endParaRPr sz="6600">
              <a:latin typeface="Arial Black"/>
              <a:cs typeface="Arial Black"/>
            </a:endParaRPr>
          </a:p>
          <a:p>
            <a:pPr marL="12700">
              <a:lnSpc>
                <a:spcPts val="7670"/>
              </a:lnSpc>
            </a:pPr>
            <a:r>
              <a:rPr dirty="0" sz="6600" spc="-595">
                <a:solidFill>
                  <a:srgbClr val="FFFFFF"/>
                </a:solidFill>
                <a:latin typeface="Arial Black"/>
                <a:cs typeface="Arial Black"/>
              </a:rPr>
              <a:t>для</a:t>
            </a:r>
            <a:r>
              <a:rPr dirty="0" sz="6600" spc="-43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600" spc="-715">
                <a:solidFill>
                  <a:srgbClr val="FFFFFF"/>
                </a:solidFill>
                <a:latin typeface="Arial Black"/>
                <a:cs typeface="Arial Black"/>
              </a:rPr>
              <a:t>магазинов</a:t>
            </a:r>
            <a:endParaRPr sz="6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7300">
              <a:latin typeface="Arial Black"/>
              <a:cs typeface="Arial Black"/>
            </a:endParaRPr>
          </a:p>
          <a:p>
            <a:pPr marL="22225">
              <a:lnSpc>
                <a:spcPct val="100000"/>
              </a:lnSpc>
            </a:pPr>
            <a:r>
              <a:rPr dirty="0" sz="6600" spc="-310">
                <a:solidFill>
                  <a:srgbClr val="FFFFFF"/>
                </a:solidFill>
                <a:latin typeface="Arial Black"/>
                <a:cs typeface="Arial Black"/>
              </a:rPr>
              <a:t>t.me/autoru_parts</a:t>
            </a:r>
            <a:endParaRPr sz="6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0465" y="1620758"/>
            <a:ext cx="5790565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844"/>
              <a:t>Спасибо</a:t>
            </a:r>
            <a:r>
              <a:rPr dirty="0" spc="280"/>
              <a:t>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67516" y="7487392"/>
            <a:ext cx="10378440" cy="2350135"/>
          </a:xfrm>
          <a:prstGeom prst="rect">
            <a:avLst/>
          </a:prstGeom>
        </p:spPr>
        <p:txBody>
          <a:bodyPr wrap="square" lIns="0" tIns="1689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dirty="0" sz="6600" spc="-509">
                <a:solidFill>
                  <a:srgbClr val="FFFFFF"/>
                </a:solidFill>
                <a:latin typeface="Arial Black"/>
                <a:cs typeface="Arial Black"/>
              </a:rPr>
              <a:t>Андрей</a:t>
            </a:r>
            <a:r>
              <a:rPr dirty="0" sz="6600" spc="-4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6600" spc="-520">
                <a:solidFill>
                  <a:srgbClr val="FFFFFF"/>
                </a:solidFill>
                <a:latin typeface="Arial Black"/>
                <a:cs typeface="Arial Black"/>
              </a:rPr>
              <a:t>Сорокин</a:t>
            </a:r>
            <a:endParaRPr sz="6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dirty="0" sz="6600" spc="-465">
                <a:solidFill>
                  <a:srgbClr val="FFFFFF"/>
                </a:solidFill>
                <a:latin typeface="Arial Black"/>
                <a:cs typeface="Arial Black"/>
                <a:hlinkClick r:id="rId2"/>
              </a:rPr>
              <a:t>sorokin1@yandex-team.ru</a:t>
            </a:r>
            <a:endParaRPr sz="6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0"/>
                </a:moveTo>
                <a:lnTo>
                  <a:pt x="20104099" y="0"/>
                </a:lnTo>
                <a:lnTo>
                  <a:pt x="20104099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DB3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9679" y="992505"/>
            <a:ext cx="10916920" cy="2790190"/>
          </a:xfrm>
          <a:prstGeom prst="rect"/>
        </p:spPr>
        <p:txBody>
          <a:bodyPr wrap="square" lIns="0" tIns="264160" rIns="0" bIns="0" rtlCol="0" vert="horz">
            <a:spAutoFit/>
          </a:bodyPr>
          <a:lstStyle/>
          <a:p>
            <a:pPr marL="12700" marR="5080">
              <a:lnSpc>
                <a:spcPts val="9890"/>
              </a:lnSpc>
              <a:spcBef>
                <a:spcPts val="2080"/>
              </a:spcBef>
            </a:pPr>
            <a:r>
              <a:rPr dirty="0" spc="-1075"/>
              <a:t>Как </a:t>
            </a:r>
            <a:r>
              <a:rPr dirty="0" spc="-1005"/>
              <a:t>пользователи  </a:t>
            </a:r>
            <a:r>
              <a:rPr dirty="0" spc="-700"/>
              <a:t>ищут</a:t>
            </a:r>
            <a:r>
              <a:rPr dirty="0" spc="-1040"/>
              <a:t> </a:t>
            </a:r>
            <a:r>
              <a:rPr dirty="0" spc="-1100"/>
              <a:t>запчасти</a:t>
            </a:r>
          </a:p>
        </p:txBody>
      </p:sp>
      <p:sp>
        <p:nvSpPr>
          <p:cNvPr id="4" name="object 4"/>
          <p:cNvSpPr/>
          <p:nvPr/>
        </p:nvSpPr>
        <p:spPr>
          <a:xfrm>
            <a:off x="11728700" y="2890299"/>
            <a:ext cx="7036749" cy="7162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250"/>
              <a:t>Типичный </a:t>
            </a:r>
            <a:r>
              <a:rPr dirty="0" spc="-640"/>
              <a:t>путь</a:t>
            </a:r>
            <a:r>
              <a:rPr dirty="0" spc="-75"/>
              <a:t> </a:t>
            </a:r>
            <a:r>
              <a:rPr dirty="0" spc="-1025"/>
              <a:t>пользователя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9023" y="1883693"/>
            <a:ext cx="1746885" cy="50514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1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8747" y="4184480"/>
            <a:ext cx="4450715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00">
                <a:latin typeface="Arial Black"/>
                <a:cs typeface="Arial Black"/>
              </a:rPr>
              <a:t>Поиск </a:t>
            </a:r>
            <a:r>
              <a:rPr dirty="0" sz="4100" spc="-445">
                <a:latin typeface="Arial Black"/>
                <a:cs typeface="Arial Black"/>
              </a:rPr>
              <a:t>в </a:t>
            </a:r>
            <a:r>
              <a:rPr dirty="0" sz="4100" spc="-340">
                <a:latin typeface="Arial Black"/>
                <a:cs typeface="Arial Black"/>
              </a:rPr>
              <a:t>Яндексе/  </a:t>
            </a:r>
            <a:r>
              <a:rPr dirty="0" sz="4100" spc="-240">
                <a:latin typeface="Arial Black"/>
                <a:cs typeface="Arial Black"/>
              </a:rPr>
              <a:t>Google/другом  </a:t>
            </a:r>
            <a:r>
              <a:rPr dirty="0" sz="4100" spc="-415">
                <a:latin typeface="Arial Black"/>
                <a:cs typeface="Arial Black"/>
              </a:rPr>
              <a:t>поисковике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79" y="824970"/>
            <a:ext cx="1768475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250">
                <a:solidFill>
                  <a:srgbClr val="000000"/>
                </a:solidFill>
              </a:rPr>
              <a:t>Типичный </a:t>
            </a:r>
            <a:r>
              <a:rPr dirty="0" spc="-640">
                <a:solidFill>
                  <a:srgbClr val="000000"/>
                </a:solidFill>
              </a:rPr>
              <a:t>путь</a:t>
            </a:r>
            <a:r>
              <a:rPr dirty="0" spc="-75">
                <a:solidFill>
                  <a:srgbClr val="000000"/>
                </a:solidFill>
              </a:rPr>
              <a:t> </a:t>
            </a:r>
            <a:r>
              <a:rPr dirty="0" spc="-1025">
                <a:solidFill>
                  <a:srgbClr val="000000"/>
                </a:solidFill>
              </a:rPr>
              <a:t>пользователя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9023" y="1883693"/>
            <a:ext cx="1746885" cy="50514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1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023" y="6390426"/>
            <a:ext cx="2220595" cy="50514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950" spc="-4700">
                <a:solidFill>
                  <a:srgbClr val="DB3727"/>
                </a:solidFill>
                <a:latin typeface="Arial Black"/>
                <a:cs typeface="Arial Black"/>
              </a:rPr>
              <a:t>2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8747" y="4184480"/>
            <a:ext cx="4450715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00">
                <a:latin typeface="Arial Black"/>
                <a:cs typeface="Arial Black"/>
              </a:rPr>
              <a:t>Поиск </a:t>
            </a:r>
            <a:r>
              <a:rPr dirty="0" sz="4100" spc="-445">
                <a:latin typeface="Arial Black"/>
                <a:cs typeface="Arial Black"/>
              </a:rPr>
              <a:t>в </a:t>
            </a:r>
            <a:r>
              <a:rPr dirty="0" sz="4100" spc="-340">
                <a:latin typeface="Arial Black"/>
                <a:cs typeface="Arial Black"/>
              </a:rPr>
              <a:t>Яндексе/  </a:t>
            </a:r>
            <a:r>
              <a:rPr dirty="0" sz="4100" spc="-240">
                <a:latin typeface="Arial Black"/>
                <a:cs typeface="Arial Black"/>
              </a:rPr>
              <a:t>Google/другом  </a:t>
            </a:r>
            <a:r>
              <a:rPr dirty="0" sz="4100" spc="-415">
                <a:latin typeface="Arial Black"/>
                <a:cs typeface="Arial Black"/>
              </a:rPr>
              <a:t>поисковике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6562" y="9408655"/>
            <a:ext cx="347980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95">
                <a:latin typeface="Arial Black"/>
                <a:cs typeface="Arial Black"/>
              </a:rPr>
              <a:t>Кла</a:t>
            </a:r>
            <a:r>
              <a:rPr dirty="0" sz="4100" spc="-515">
                <a:latin typeface="Arial Black"/>
                <a:cs typeface="Arial Black"/>
              </a:rPr>
              <a:t>с</a:t>
            </a:r>
            <a:r>
              <a:rPr dirty="0" sz="4100" spc="-509">
                <a:latin typeface="Arial Black"/>
                <a:cs typeface="Arial Black"/>
              </a:rPr>
              <a:t>сифайды  </a:t>
            </a:r>
            <a:r>
              <a:rPr dirty="0" sz="4100" spc="-425">
                <a:latin typeface="Arial Black"/>
                <a:cs typeface="Arial Black"/>
              </a:rPr>
              <a:t>и</a:t>
            </a:r>
            <a:r>
              <a:rPr dirty="0" sz="4100" spc="-300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агрегаторы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79" y="824970"/>
            <a:ext cx="17684750" cy="15335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250">
                <a:solidFill>
                  <a:srgbClr val="000000"/>
                </a:solidFill>
              </a:rPr>
              <a:t>Типичный </a:t>
            </a:r>
            <a:r>
              <a:rPr dirty="0" spc="-640">
                <a:solidFill>
                  <a:srgbClr val="000000"/>
                </a:solidFill>
              </a:rPr>
              <a:t>путь</a:t>
            </a:r>
            <a:r>
              <a:rPr dirty="0" spc="-75">
                <a:solidFill>
                  <a:srgbClr val="000000"/>
                </a:solidFill>
              </a:rPr>
              <a:t> </a:t>
            </a:r>
            <a:r>
              <a:rPr dirty="0" spc="-1025">
                <a:solidFill>
                  <a:srgbClr val="000000"/>
                </a:solidFill>
              </a:rPr>
              <a:t>пользователя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9023" y="6390426"/>
            <a:ext cx="2220595" cy="50514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950" spc="-4700">
                <a:solidFill>
                  <a:srgbClr val="DB3727"/>
                </a:solidFill>
                <a:latin typeface="Arial Black"/>
                <a:cs typeface="Arial Black"/>
              </a:rPr>
              <a:t>2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023" y="1883693"/>
            <a:ext cx="11308715" cy="50514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071610" algn="l"/>
              </a:tabLst>
            </a:pP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1</a:t>
            </a:r>
            <a:r>
              <a:rPr dirty="0" sz="32950" spc="-8425">
                <a:solidFill>
                  <a:srgbClr val="DB3727"/>
                </a:solidFill>
                <a:latin typeface="Arial Black"/>
                <a:cs typeface="Arial Black"/>
              </a:rPr>
              <a:t>	</a:t>
            </a:r>
            <a:r>
              <a:rPr dirty="0" sz="32950" spc="-4470">
                <a:solidFill>
                  <a:srgbClr val="DB3727"/>
                </a:solidFill>
                <a:latin typeface="Arial Black"/>
                <a:cs typeface="Arial Black"/>
              </a:rPr>
              <a:t>3</a:t>
            </a:r>
            <a:endParaRPr sz="3295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8747" y="4184480"/>
            <a:ext cx="4450715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00">
                <a:latin typeface="Arial Black"/>
                <a:cs typeface="Arial Black"/>
              </a:rPr>
              <a:t>Поиск </a:t>
            </a:r>
            <a:r>
              <a:rPr dirty="0" sz="4100" spc="-445">
                <a:latin typeface="Arial Black"/>
                <a:cs typeface="Arial Black"/>
              </a:rPr>
              <a:t>в </a:t>
            </a:r>
            <a:r>
              <a:rPr dirty="0" sz="4100" spc="-340">
                <a:latin typeface="Arial Black"/>
                <a:cs typeface="Arial Black"/>
              </a:rPr>
              <a:t>Яндексе/  </a:t>
            </a:r>
            <a:r>
              <a:rPr dirty="0" sz="4100" spc="-240">
                <a:latin typeface="Arial Black"/>
                <a:cs typeface="Arial Black"/>
              </a:rPr>
              <a:t>Google/другом  </a:t>
            </a:r>
            <a:r>
              <a:rPr dirty="0" sz="4100" spc="-415">
                <a:latin typeface="Arial Black"/>
                <a:cs typeface="Arial Black"/>
              </a:rPr>
              <a:t>поисковике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6562" y="9408655"/>
            <a:ext cx="3479800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95">
                <a:latin typeface="Arial Black"/>
                <a:cs typeface="Arial Black"/>
              </a:rPr>
              <a:t>Кла</a:t>
            </a:r>
            <a:r>
              <a:rPr dirty="0" sz="4100" spc="-515">
                <a:latin typeface="Arial Black"/>
                <a:cs typeface="Arial Black"/>
              </a:rPr>
              <a:t>с</a:t>
            </a:r>
            <a:r>
              <a:rPr dirty="0" sz="4100" spc="-509">
                <a:latin typeface="Arial Black"/>
                <a:cs typeface="Arial Black"/>
              </a:rPr>
              <a:t>сифайды  </a:t>
            </a:r>
            <a:r>
              <a:rPr dirty="0" sz="4100" spc="-425">
                <a:latin typeface="Arial Black"/>
                <a:cs typeface="Arial Black"/>
              </a:rPr>
              <a:t>и</a:t>
            </a:r>
            <a:r>
              <a:rPr dirty="0" sz="4100" spc="-300">
                <a:latin typeface="Arial Black"/>
                <a:cs typeface="Arial Black"/>
              </a:rPr>
              <a:t> </a:t>
            </a:r>
            <a:r>
              <a:rPr dirty="0" sz="4100" spc="-380">
                <a:latin typeface="Arial Black"/>
                <a:cs typeface="Arial Black"/>
              </a:rPr>
              <a:t>агрегаторы</a:t>
            </a:r>
            <a:endParaRPr sz="41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88998" y="4184480"/>
            <a:ext cx="5568950" cy="19107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4100" spc="-425">
                <a:latin typeface="Arial Black"/>
                <a:cs typeface="Arial Black"/>
              </a:rPr>
              <a:t>Специализированные  </a:t>
            </a:r>
            <a:r>
              <a:rPr dirty="0" sz="4100" spc="-495">
                <a:latin typeface="Arial Black"/>
                <a:cs typeface="Arial Black"/>
              </a:rPr>
              <a:t>сайты </a:t>
            </a:r>
            <a:r>
              <a:rPr dirty="0" sz="4100" spc="-465">
                <a:latin typeface="Arial Black"/>
                <a:cs typeface="Arial Black"/>
              </a:rPr>
              <a:t>магазинов  </a:t>
            </a:r>
            <a:r>
              <a:rPr dirty="0" sz="4100" spc="-475">
                <a:latin typeface="Arial Black"/>
                <a:cs typeface="Arial Black"/>
              </a:rPr>
              <a:t>запчастей</a:t>
            </a:r>
            <a:endParaRPr sz="41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autoboss parts 05.02 new</dc:title>
  <dcterms:created xsi:type="dcterms:W3CDTF">2021-02-04T12:47:27Z</dcterms:created>
  <dcterms:modified xsi:type="dcterms:W3CDTF">2021-02-04T12:47:27Z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2021-02-03T00:00:00Z</vt:filetime>
  </property>
  <property fmtid="{D5CDD505-2E9C-101B-9397-08002B2CF9AE}" pid="3" name="Creator">
    <vt:lpwstr>Keynote</vt:lpwstr>
  </property>
  <property fmtid="{D5CDD505-2E9C-101B-9397-08002B2CF9AE}" pid="4" name="LastSaved">
    <vt:filetime>2021-02-04T00:00:00Z</vt:filetime>
  </property>
</Properties>
</file>