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8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media/image15.jpg" ContentType="image/jpeg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media/image16.jpg" ContentType="image/jpeg"/>
  <Override PartName="/ppt/media/image17.jpg" ContentType="image/jpeg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70" r:id="rId4"/>
    <p:sldId id="259" r:id="rId5"/>
    <p:sldId id="269" r:id="rId6"/>
    <p:sldId id="279" r:id="rId7"/>
    <p:sldId id="264" r:id="rId8"/>
    <p:sldId id="261" r:id="rId9"/>
    <p:sldId id="277" r:id="rId10"/>
    <p:sldId id="278" r:id="rId11"/>
    <p:sldId id="262" r:id="rId12"/>
    <p:sldId id="281" r:id="rId13"/>
    <p:sldId id="282" r:id="rId14"/>
    <p:sldId id="275" r:id="rId15"/>
    <p:sldId id="283" r:id="rId16"/>
    <p:sldId id="288" r:id="rId17"/>
    <p:sldId id="274" r:id="rId18"/>
    <p:sldId id="266" r:id="rId19"/>
    <p:sldId id="287" r:id="rId20"/>
    <p:sldId id="284" r:id="rId21"/>
    <p:sldId id="285" r:id="rId22"/>
    <p:sldId id="267" r:id="rId23"/>
    <p:sldId id="263" r:id="rId24"/>
    <p:sldId id="26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4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4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4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Лист1!$J$3</c:f>
              <c:strCache>
                <c:ptCount val="1"/>
                <c:pt idx="0">
                  <c:v>Доля в выручке по направлениям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59-4496-97DD-5504A40813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59-4496-97DD-5504A40813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59-4496-97DD-5504A40813CE}"/>
              </c:ext>
            </c:extLst>
          </c:dPt>
          <c:dLbls>
            <c:dLbl>
              <c:idx val="0"/>
              <c:layout>
                <c:manualLayout>
                  <c:x val="-7.399863060595686E-3"/>
                  <c:y val="-3.0610992098389175E-2"/>
                </c:manualLayout>
              </c:layout>
              <c:tx>
                <c:rich>
                  <a:bodyPr/>
                  <a:lstStyle/>
                  <a:p>
                    <a:fld id="{C16B58A6-C9EA-4718-B1DC-44A1BB859273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FA5C7368-1E03-4D06-8D73-2AF445D53AB5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559-4496-97DD-5504A40813CE}"/>
                </c:ext>
              </c:extLst>
            </c:dLbl>
            <c:dLbl>
              <c:idx val="1"/>
              <c:layout>
                <c:manualLayout>
                  <c:x val="1.2700178782000075E-2"/>
                  <c:y val="-1.1091092863098026E-2"/>
                </c:manualLayout>
              </c:layout>
              <c:tx>
                <c:rich>
                  <a:bodyPr/>
                  <a:lstStyle/>
                  <a:p>
                    <a:fld id="{DFAD2009-92A1-439F-8F8C-2205A7B27163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67965245-700B-4715-9E37-9B6A50F25A93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559-4496-97DD-5504A40813CE}"/>
                </c:ext>
              </c:extLst>
            </c:dLbl>
            <c:dLbl>
              <c:idx val="2"/>
              <c:layout>
                <c:manualLayout>
                  <c:x val="-5.2552350793107383E-2"/>
                  <c:y val="-6.6712771633168161E-2"/>
                </c:manualLayout>
              </c:layout>
              <c:tx>
                <c:rich>
                  <a:bodyPr/>
                  <a:lstStyle/>
                  <a:p>
                    <a:fld id="{B04B83B7-E614-45D0-9440-83537AE00C5B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9E01C8D1-1B9E-4B47-B6F8-A76EB8788600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559-4496-97DD-5504A40813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Лист1!$I$4:$I$6</c:f>
              <c:strCache>
                <c:ptCount val="3"/>
                <c:pt idx="0">
                  <c:v>Сервис</c:v>
                </c:pt>
                <c:pt idx="1">
                  <c:v>Розница</c:v>
                </c:pt>
                <c:pt idx="2">
                  <c:v>ОПТ</c:v>
                </c:pt>
              </c:strCache>
            </c:strRef>
          </c:cat>
          <c:val>
            <c:numRef>
              <c:f>Лист1!$J$4:$J$6</c:f>
              <c:numCache>
                <c:formatCode>0%</c:formatCode>
                <c:ptCount val="3"/>
                <c:pt idx="0">
                  <c:v>0.19518348622315954</c:v>
                </c:pt>
                <c:pt idx="1">
                  <c:v>2.8822605623632595E-2</c:v>
                </c:pt>
                <c:pt idx="2">
                  <c:v>0.77599390815320779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Лист1!$I$4:$I$6</c15:f>
                <c15:dlblRangeCache>
                  <c:ptCount val="3"/>
                  <c:pt idx="0">
                    <c:v>Сервис</c:v>
                  </c:pt>
                  <c:pt idx="1">
                    <c:v>Розница</c:v>
                  </c:pt>
                  <c:pt idx="2">
                    <c:v>ОПТ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8559-4496-97DD-5504A4081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6576505382479376"/>
          <c:y val="0.17884145058107756"/>
          <c:w val="0.17867939061965077"/>
          <c:h val="0.606203286600218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17-4818-8AAC-42CE9EFF66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17-4818-8AAC-42CE9EFF66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17-4818-8AAC-42CE9EFF66A2}"/>
              </c:ext>
            </c:extLst>
          </c:dPt>
          <c:dLbls>
            <c:dLbl>
              <c:idx val="0"/>
              <c:layout>
                <c:manualLayout>
                  <c:x val="-6.3751574965365695E-2"/>
                  <c:y val="-0.45194501160414063"/>
                </c:manualLayout>
              </c:layout>
              <c:tx>
                <c:rich>
                  <a:bodyPr/>
                  <a:lstStyle/>
                  <a:p>
                    <a:fld id="{453A3503-B74F-4045-A58F-2E0ACF876B4D}" type="CELLRANGE">
                      <a:rPr lang="en-US" baseline="0" dirty="0"/>
                      <a:pPr/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5E7B2B19-3DAE-49A0-A14B-70D672014C45}" type="VALUE">
                      <a:rPr lang="en-US" baseline="0" dirty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517-4818-8AAC-42CE9EFF66A2}"/>
                </c:ext>
              </c:extLst>
            </c:dLbl>
            <c:dLbl>
              <c:idx val="1"/>
              <c:layout>
                <c:manualLayout>
                  <c:x val="-1.3042308720083122E-2"/>
                  <c:y val="1.5464021838577199E-2"/>
                </c:manualLayout>
              </c:layout>
              <c:tx>
                <c:rich>
                  <a:bodyPr/>
                  <a:lstStyle/>
                  <a:p>
                    <a:fld id="{69E9DBE4-2AFD-44A9-B9F3-C9FCBEE48326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86D7B585-6E81-49A8-A35E-3DB224534D85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517-4818-8AAC-42CE9EFF66A2}"/>
                </c:ext>
              </c:extLst>
            </c:dLbl>
            <c:dLbl>
              <c:idx val="2"/>
              <c:layout>
                <c:manualLayout>
                  <c:x val="-4.3889750185114415E-2"/>
                  <c:y val="-0.1051495970237163"/>
                </c:manualLayout>
              </c:layout>
              <c:tx>
                <c:rich>
                  <a:bodyPr/>
                  <a:lstStyle/>
                  <a:p>
                    <a:fld id="{3FE995EB-D572-43C6-A3D6-114095BE20D5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587C218E-33EF-4922-815C-EB8C99E06E3D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517-4818-8AAC-42CE9EFF66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Лист1!$Q$4:$Q$6</c:f>
              <c:strCache>
                <c:ptCount val="3"/>
                <c:pt idx="0">
                  <c:v>Сервис</c:v>
                </c:pt>
                <c:pt idx="1">
                  <c:v>Розница</c:v>
                </c:pt>
                <c:pt idx="2">
                  <c:v>ОПТ</c:v>
                </c:pt>
              </c:strCache>
            </c:strRef>
          </c:cat>
          <c:val>
            <c:numRef>
              <c:f>Лист1!$R$4:$R$6</c:f>
              <c:numCache>
                <c:formatCode>0%</c:formatCode>
                <c:ptCount val="3"/>
                <c:pt idx="0">
                  <c:v>0.55566650991825006</c:v>
                </c:pt>
                <c:pt idx="1">
                  <c:v>4.0663924290480304E-2</c:v>
                </c:pt>
                <c:pt idx="2">
                  <c:v>0.40366956579126956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Лист1!$Q$4:$Q$6</c15:f>
                <c15:dlblRangeCache>
                  <c:ptCount val="3"/>
                  <c:pt idx="0">
                    <c:v>Сервис</c:v>
                  </c:pt>
                  <c:pt idx="1">
                    <c:v>Розница</c:v>
                  </c:pt>
                  <c:pt idx="2">
                    <c:v>ОПТ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3517-4818-8AAC-42CE9EFF6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70193593847022"/>
          <c:y val="0.20172118322826235"/>
          <c:w val="0.11954845519036927"/>
          <c:h val="0.56679905718354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3B-45A3-B27C-A34C9921EF10}"/>
                </c:ext>
              </c:extLst>
            </c:dLbl>
            <c:dLbl>
              <c:idx val="1"/>
              <c:layout>
                <c:manualLayout>
                  <c:x val="-3.6231884057971015E-3"/>
                  <c:y val="2.91864249571051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+29%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01207729468599"/>
                      <c:h val="0.155899403815562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43B-45A3-B27C-A34C9921E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Лист2!$A$1:$B$1</c:f>
              <c:strCache>
                <c:ptCount val="2"/>
                <c:pt idx="0">
                  <c:v>2- полугодие 2019</c:v>
                </c:pt>
                <c:pt idx="1">
                  <c:v>2- полугодие 2020</c:v>
                </c:pt>
              </c:strCache>
            </c:strRef>
          </c:cat>
          <c:val>
            <c:numRef>
              <c:f>Лист2!$A$2:$B$2</c:f>
              <c:numCache>
                <c:formatCode>#,##0</c:formatCode>
                <c:ptCount val="2"/>
                <c:pt idx="0">
                  <c:v>17000000</c:v>
                </c:pt>
                <c:pt idx="1">
                  <c:v>22000000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4-4AD3-91E0-60C6C4AA7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671192"/>
        <c:axId val="654698416"/>
      </c:barChart>
      <c:catAx>
        <c:axId val="65467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4698416"/>
        <c:crosses val="autoZero"/>
        <c:auto val="1"/>
        <c:lblAlgn val="ctr"/>
        <c:lblOffset val="100"/>
        <c:noMultiLvlLbl val="0"/>
      </c:catAx>
      <c:valAx>
        <c:axId val="654698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654671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9D-4A97-AE5E-627EA3860D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+50%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49D-4A97-AE5E-627EA3860D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Лист2!$A$1:$B$1</c:f>
              <c:strCache>
                <c:ptCount val="2"/>
                <c:pt idx="0">
                  <c:v>2- полугодие 2019</c:v>
                </c:pt>
                <c:pt idx="1">
                  <c:v>2- полугодие 2020</c:v>
                </c:pt>
              </c:strCache>
            </c:strRef>
          </c:cat>
          <c:val>
            <c:numRef>
              <c:f>Лист2!$A$4:$B$4</c:f>
              <c:numCache>
                <c:formatCode>#,##0</c:formatCode>
                <c:ptCount val="2"/>
                <c:pt idx="0">
                  <c:v>1200000</c:v>
                </c:pt>
                <c:pt idx="1">
                  <c:v>1800000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3-482E-94F4-569D854E7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671192"/>
        <c:axId val="654698416"/>
      </c:barChart>
      <c:catAx>
        <c:axId val="65467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4698416"/>
        <c:crosses val="autoZero"/>
        <c:auto val="1"/>
        <c:lblAlgn val="ctr"/>
        <c:lblOffset val="100"/>
        <c:noMultiLvlLbl val="0"/>
      </c:catAx>
      <c:valAx>
        <c:axId val="654698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654671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91-474D-9EB2-E5541A57D2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91-474D-9EB2-E5541A57D2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91-474D-9EB2-E5541A57D26D}"/>
              </c:ext>
            </c:extLst>
          </c:dPt>
          <c:dLbls>
            <c:dLbl>
              <c:idx val="0"/>
              <c:layout>
                <c:manualLayout>
                  <c:x val="-2.548299669063115E-2"/>
                  <c:y val="-0.29707197169409189"/>
                </c:manualLayout>
              </c:layout>
              <c:tx>
                <c:rich>
                  <a:bodyPr/>
                  <a:lstStyle/>
                  <a:p>
                    <a:fld id="{EEDB02D9-0311-4A49-8409-431933F6A5E5}" type="CELLRANGE">
                      <a:rPr lang="en-US" smtClean="0"/>
                      <a:pPr/>
                      <a:t>[ДИАПАЗОН ЯЧЕЕК]</a:t>
                    </a:fld>
                    <a:r>
                      <a:rPr lang="en-US" dirty="0"/>
                      <a:t> </a:t>
                    </a:r>
                    <a:r>
                      <a:rPr lang="ru-RU" dirty="0"/>
                      <a:t>интернет</a:t>
                    </a:r>
                    <a:r>
                      <a:rPr lang="ru-RU" baseline="0" dirty="0"/>
                      <a:t> </a:t>
                    </a:r>
                    <a:r>
                      <a:rPr lang="ru-RU" baseline="0" dirty="0" err="1"/>
                      <a:t>агрегатор</a:t>
                    </a:r>
                    <a:r>
                      <a:rPr lang="ru-RU" baseline="0" dirty="0"/>
                      <a:t> ; </a:t>
                    </a:r>
                    <a:fld id="{5FC75782-C4D9-4186-8472-42B7845E4CB9}" type="VALUE">
                      <a:rPr lang="en-US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891-474D-9EB2-E5541A57D26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B9E3BEB-E1BE-40A8-85C6-CC7E7F51121F}" type="CELLRANGE">
                      <a:rPr lang="ru-RU" smtClean="0"/>
                      <a:pPr/>
                      <a:t>[ДИАПАЗОН ЯЧЕЕК]</a:t>
                    </a:fld>
                    <a:r>
                      <a:rPr lang="ru-RU" dirty="0"/>
                      <a:t> part-auto.ru (точка</a:t>
                    </a:r>
                    <a:r>
                      <a:rPr lang="ru-RU" baseline="0" dirty="0"/>
                      <a:t> выдачи); </a:t>
                    </a:r>
                    <a:fld id="{8F2F26F7-44DC-453C-8FAF-C89C3771236E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891-474D-9EB2-E5541A57D26D}"/>
                </c:ext>
              </c:extLst>
            </c:dLbl>
            <c:dLbl>
              <c:idx val="2"/>
              <c:layout>
                <c:manualLayout>
                  <c:x val="-2.1084103617482596E-2"/>
                  <c:y val="-0.2262227264827054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Розничный магазин з/ч</a:t>
                    </a:r>
                    <a:r>
                      <a:rPr lang="ru-RU" baseline="0"/>
                      <a:t>; </a:t>
                    </a:r>
                    <a:fld id="{439AE44A-42C1-4379-9D32-513F0370BDF8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891-474D-9EB2-E5541A57D2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Лист1!$K$3:$K$5</c:f>
              <c:strCache>
                <c:ptCount val="3"/>
                <c:pt idx="0">
                  <c:v>ZZAP</c:v>
                </c:pt>
                <c:pt idx="1">
                  <c:v>Интернет магазин</c:v>
                </c:pt>
                <c:pt idx="2">
                  <c:v>Розничные клиенты</c:v>
                </c:pt>
              </c:strCache>
            </c:strRef>
          </c:cat>
          <c:val>
            <c:numRef>
              <c:f>Лист1!$L$3:$L$5</c:f>
              <c:numCache>
                <c:formatCode>0%</c:formatCode>
                <c:ptCount val="3"/>
                <c:pt idx="0">
                  <c:v>0.47217065074716102</c:v>
                </c:pt>
                <c:pt idx="1">
                  <c:v>0.13417600457363496</c:v>
                </c:pt>
                <c:pt idx="2">
                  <c:v>0.3936533446792041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Лист1!$K$3:$K$5</c15:f>
                <c15:dlblRangeCache>
                  <c:ptCount val="3"/>
                  <c:pt idx="0">
                    <c:v>ZZAP</c:v>
                  </c:pt>
                  <c:pt idx="1">
                    <c:v>Интернет магазин</c:v>
                  </c:pt>
                  <c:pt idx="2">
                    <c:v>Розничные клиенты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F891-474D-9EB2-E5541A57D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047890752786332"/>
          <c:y val="0.26799632194086559"/>
          <c:w val="0.24618775913880331"/>
          <c:h val="0.470172814404631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7F-40C0-B4B3-3A5CE98A66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7F-40C0-B4B3-3A5CE98A66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7F-40C0-B4B3-3A5CE98A6619}"/>
              </c:ext>
            </c:extLst>
          </c:dPt>
          <c:dLbls>
            <c:dLbl>
              <c:idx val="0"/>
              <c:layout>
                <c:manualLayout>
                  <c:x val="-4.994674578721138E-3"/>
                  <c:y val="-8.922473960882836E-2"/>
                </c:manualLayout>
              </c:layout>
              <c:tx>
                <c:rich>
                  <a:bodyPr/>
                  <a:lstStyle/>
                  <a:p>
                    <a:fld id="{02CD9BBA-9C9E-453C-99B5-CF3FD1BE6D7E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084DC06A-2F9D-4A7C-951C-9C4406887214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27F-40C0-B4B3-3A5CE98A66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D2EC90D-8BF4-45CB-A1C5-0B1668876548}" type="CELLRANGE">
                      <a:rPr lang="ru-RU" smtClean="0"/>
                      <a:pPr/>
                      <a:t>[ДИАПАЗОН ЯЧЕЕК]</a:t>
                    </a:fld>
                    <a:r>
                      <a:rPr lang="ru-RU" dirty="0"/>
                      <a:t> part-auto.ru (точка выдачи)</a:t>
                    </a:r>
                    <a:r>
                      <a:rPr lang="ru-RU" baseline="0" dirty="0"/>
                      <a:t>; </a:t>
                    </a:r>
                    <a:fld id="{AEC1F855-3DF6-4E89-A0ED-B56C4E2C0680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27F-40C0-B4B3-3A5CE98A6619}"/>
                </c:ext>
              </c:extLst>
            </c:dLbl>
            <c:dLbl>
              <c:idx val="2"/>
              <c:layout>
                <c:manualLayout>
                  <c:x val="-1.516741793145422E-2"/>
                  <c:y val="-0.1198771504305112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Розничный магазин з/ч</a:t>
                    </a:r>
                    <a:r>
                      <a:rPr lang="ru-RU" baseline="0" dirty="0"/>
                      <a:t>; </a:t>
                    </a:r>
                    <a:fld id="{F8F0081B-C873-4AF5-8535-3EB89446C537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27F-40C0-B4B3-3A5CE98A66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Лист1!$A$10:$A$12</c:f>
              <c:strCache>
                <c:ptCount val="3"/>
                <c:pt idx="0">
                  <c:v>ZZAP</c:v>
                </c:pt>
                <c:pt idx="1">
                  <c:v>Интернет магазин</c:v>
                </c:pt>
                <c:pt idx="2">
                  <c:v>Розничные клиенты</c:v>
                </c:pt>
              </c:strCache>
            </c:strRef>
          </c:cat>
          <c:val>
            <c:numRef>
              <c:f>Лист1!$B$10:$B$12</c:f>
              <c:numCache>
                <c:formatCode>0%</c:formatCode>
                <c:ptCount val="3"/>
                <c:pt idx="0">
                  <c:v>0.35006747592914039</c:v>
                </c:pt>
                <c:pt idx="1">
                  <c:v>0.10468187950004018</c:v>
                </c:pt>
                <c:pt idx="2">
                  <c:v>0.54525064457081929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Лист1!$A$10:$A$12</c15:f>
                <c15:dlblRangeCache>
                  <c:ptCount val="3"/>
                  <c:pt idx="0">
                    <c:v>ZZAP</c:v>
                  </c:pt>
                  <c:pt idx="1">
                    <c:v>Интернет магазин</c:v>
                  </c:pt>
                  <c:pt idx="2">
                    <c:v>Розничные клиенты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F27F-40C0-B4B3-3A5CE98A6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06344859066524"/>
          <c:y val="0.31537770681110039"/>
          <c:w val="0.24618775913880331"/>
          <c:h val="0.404268066511955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000" b="1" i="0" baseline="0" dirty="0">
                <a:solidFill>
                  <a:schemeClr val="tx1"/>
                </a:solidFill>
              </a:rPr>
              <a:t>Доля в выручке по типу клиента</a:t>
            </a:r>
          </a:p>
        </c:rich>
      </c:tx>
      <c:layout>
        <c:manualLayout>
          <c:xMode val="edge"/>
          <c:yMode val="edge"/>
          <c:x val="0.2925966183574879"/>
          <c:y val="2.0430497469973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CD-4239-961F-BC5702663C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CD-4239-961F-BC5702663CE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D627E04-E484-4EBB-B680-7E7E0EC65609}" type="CELLRANGE">
                      <a:rPr lang="en-US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1CDC6E49-947D-4D66-AA91-6D19BC03FA2B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2CD-4239-961F-BC5702663CE1}"/>
                </c:ext>
              </c:extLst>
            </c:dLbl>
            <c:dLbl>
              <c:idx val="1"/>
              <c:layout>
                <c:manualLayout>
                  <c:x val="-0.14477699798394766"/>
                  <c:y val="-9.9365298673649349E-2"/>
                </c:manualLayout>
              </c:layout>
              <c:tx>
                <c:rich>
                  <a:bodyPr/>
                  <a:lstStyle/>
                  <a:p>
                    <a:fld id="{EFFD3EAB-5187-4B62-83A1-EE917575123B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040FA004-9FCE-486B-AB5B-124C7EA144F9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2CD-4239-961F-BC5702663C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Лист2!$A$2:$A$3</c:f>
              <c:strCache>
                <c:ptCount val="2"/>
                <c:pt idx="0">
                  <c:v>ИП, Независимые сервисы</c:v>
                </c:pt>
                <c:pt idx="1">
                  <c:v>Интернет агрегаторы</c:v>
                </c:pt>
              </c:strCache>
            </c:strRef>
          </c:cat>
          <c:val>
            <c:numRef>
              <c:f>Лист2!$B$2:$B$3</c:f>
              <c:numCache>
                <c:formatCode>0%</c:formatCode>
                <c:ptCount val="2"/>
                <c:pt idx="0">
                  <c:v>2.7149321266968326E-2</c:v>
                </c:pt>
                <c:pt idx="1">
                  <c:v>0.97285067873303166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Лист2!$A$2:$A$3</c15:f>
                <c15:dlblRangeCache>
                  <c:ptCount val="2"/>
                  <c:pt idx="0">
                    <c:v>ИП, Независимые сервисы</c:v>
                  </c:pt>
                  <c:pt idx="1">
                    <c:v>Интернет агрегаторы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42CD-4239-961F-BC5702663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09295713035876"/>
          <c:y val="0.34800853018372702"/>
          <c:w val="0.32824037620297464"/>
          <c:h val="0.29051035287255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0.20048</cdr:x>
      <cdr:y>0.18989</cdr:y>
    </cdr:from>
    <cdr:to>
      <cdr:x>0.30918</cdr:x>
      <cdr:y>0.30463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F1F06B9-9C4D-46DB-8DCD-B295CA18258D}"/>
            </a:ext>
          </a:extLst>
        </cdr:cNvPr>
        <cdr:cNvSpPr txBox="1"/>
      </cdr:nvSpPr>
      <cdr:spPr>
        <a:xfrm xmlns:a="http://schemas.openxmlformats.org/drawingml/2006/main">
          <a:off x="2108201" y="826269"/>
          <a:ext cx="1143000" cy="499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endParaRPr lang="en-US" sz="2000" b="1" dirty="0"/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0.2173</cdr:x>
      <cdr:y>0.27486</cdr:y>
    </cdr:from>
    <cdr:to>
      <cdr:x>0.30416</cdr:x>
      <cdr:y>0.36992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23F557C-3B43-433C-8F4F-81A7D6A10147}"/>
            </a:ext>
          </a:extLst>
        </cdr:cNvPr>
        <cdr:cNvSpPr txBox="1"/>
      </cdr:nvSpPr>
      <cdr:spPr>
        <a:xfrm xmlns:a="http://schemas.openxmlformats.org/drawingml/2006/main">
          <a:off x="2067595" y="1169378"/>
          <a:ext cx="826477" cy="404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7F618-DCBD-4C97-8A60-E7130548C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DC2107-9E7D-4F44-A77D-7F6D9ACD6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D88717-F76E-44CB-B49B-A21D2D97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933C-A22E-4DE0-9A6D-94A686FA75B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6BD97-A603-400C-AEB7-773A86AF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02B23C-DA42-42CC-8830-7C85374A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3D52-DEDF-426F-967E-5904B84F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7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5EED6-89CE-4722-B204-4AEA20CF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36C234-601B-44EA-831B-A29D22DF6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B3D55-B79F-407A-B3EE-5383DE02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933C-A22E-4DE0-9A6D-94A686FA75B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D8ED1-1836-418D-B470-ED1292B3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CD91CC-85B3-43AB-A097-E8E81F7F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3D52-DEDF-426F-967E-5904B84F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9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1EAEC2-08B5-4D98-ABA4-325DA5754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9E96E4-3646-4014-952C-277E641B0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FF949-8808-42A3-AB9E-1D03B9A2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933C-A22E-4DE0-9A6D-94A686FA75B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CE88C6-A43A-484F-BF52-3F5A92C5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D846FD-A4DB-40FA-AC6C-D4B1BCAF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3D52-DEDF-426F-967E-5904B84F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141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845" y="6094"/>
            <a:ext cx="11636278" cy="6700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11936" y="550163"/>
            <a:ext cx="5776721" cy="1669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619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C98DE-30F8-4051-A795-8E09249E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DEAE77-366C-47E3-B27B-598207246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EA85E-FA78-4426-ABD4-A1858325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933C-A22E-4DE0-9A6D-94A686FA75B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DBA36C-E717-40BB-BA92-DB090B05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16F62-8A8A-4A9A-BEC3-CCB073E3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3D52-DEDF-426F-967E-5904B84F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5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A3BA6-9BF6-4C8F-A09E-2E6B120A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D56FAC-1BA2-48ED-813D-600EA6718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D268F4-9181-4F43-BCC0-BC3293AD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933C-A22E-4DE0-9A6D-94A686FA75B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E44C7-583A-4090-904F-67866FEE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0EFCA6-5B04-43AF-A9CF-691AB47C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3D52-DEDF-426F-967E-5904B84F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2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BBF60-0CDE-49C2-BB35-1362ED26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7ED03D-526B-4092-8B14-B7FF6F700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05D30A-08FC-472E-9D7D-26B18C34A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C2DFE9-4B7C-4408-9FA7-721A7BEC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933C-A22E-4DE0-9A6D-94A686FA75B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48FB9-BC0D-4C49-BBAD-1078943C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2CEDF7-4292-4D6C-BF80-AF427048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3D52-DEDF-426F-967E-5904B84F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38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37B22-18CC-4CE7-9BAD-D2634A6A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79BEDC-0550-474F-97CF-B99E4267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31FEF9-678C-427B-A846-C54599475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B82704-E04E-4F2D-B3DD-8A91CF11C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1E0BDE-7A7A-4BF0-AA1B-C7713CE90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5DAF0F-A45F-433C-B41C-0591BB7A1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933C-A22E-4DE0-9A6D-94A686FA75B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16E9E4-28E1-406D-8E37-1C0ED270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D4D598-095E-4FCE-A8E9-C73F91D2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3D52-DEDF-426F-967E-5904B84F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67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E5D18-BA57-4073-82FB-DE4D0EEF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BFCF5F-E102-4044-B03A-E1C05043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933C-A22E-4DE0-9A6D-94A686FA75B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182082-19C4-48AB-9389-B2059824B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98F61F-135F-43B5-820D-95CBC048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3D52-DEDF-426F-967E-5904B84F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4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8EA689-A1A3-4A2E-AD80-72E6C356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933C-A22E-4DE0-9A6D-94A686FA75B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FDCB7D-96C2-483A-89CF-3F7E27B0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7FE94E-6A73-4EEA-9F46-2CCB525E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3D52-DEDF-426F-967E-5904B84F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DB530-DCD3-47B9-85D5-586176AF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3DEFBE-6C88-4EA3-A86C-8CFD2785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332090-BC58-45DA-8577-5A6496595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ECA7B3-A0A6-41AB-9BDF-48850E95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933C-A22E-4DE0-9A6D-94A686FA75B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97475D-7327-42AC-A1E7-88541BDE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F1F2EC-D2E7-4C56-8563-F16A69AE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3D52-DEDF-426F-967E-5904B84F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08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BB0CF-EA0D-463A-85C7-156A58AE6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EACF5A-50CC-4D31-9BEF-4DC474E71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546E8A-B3EE-47FC-8139-893F1496F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ED8CAD-6686-47C9-9183-3CF485E2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933C-A22E-4DE0-9A6D-94A686FA75B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43FBAC-114F-40EE-B00F-413FFCEF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12D609-6557-4B90-88C4-A28B7C90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3D52-DEDF-426F-967E-5904B84F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0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8493B-7D1D-41E9-9779-B744F2B0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2D8AD2-DF7B-45C1-9987-24E1FA38C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E79BDF-A800-4B22-AC34-3643577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933C-A22E-4DE0-9A6D-94A686FA75B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0B7EC-F38F-4C7D-A333-1FEC98F9C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37203-3BC0-4696-A86F-4B3F0F344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53D52-DEDF-426F-967E-5904B84F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5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kredich@dm.avtomir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77DFA-663B-49E6-88E1-6EDD6BFD3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506" y="1160867"/>
            <a:ext cx="6105194" cy="334763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+mn-lt"/>
              </a:rPr>
              <a:t>Как заработать на продаже запчастей в условиях жесткой конкуренции?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A3D06-E179-429E-962D-A9365830B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2653" y="5858229"/>
            <a:ext cx="6105194" cy="682079"/>
          </a:xfrm>
        </p:spPr>
        <p:txBody>
          <a:bodyPr>
            <a:normAutofit/>
          </a:bodyPr>
          <a:lstStyle/>
          <a:p>
            <a:r>
              <a:rPr lang="ru-RU" dirty="0"/>
              <a:t>05.02.2021г.</a:t>
            </a:r>
            <a:r>
              <a:rPr lang="ru-RU" dirty="0">
                <a:solidFill>
                  <a:srgbClr val="FFFFFF"/>
                </a:solidFill>
              </a:rPr>
              <a:t>05</a:t>
            </a:r>
            <a:endParaRPr lang="ru-RU" dirty="0"/>
          </a:p>
        </p:txBody>
      </p:sp>
      <p:pic>
        <p:nvPicPr>
          <p:cNvPr id="15" name="Google Shape;168;p26">
            <a:extLst>
              <a:ext uri="{FF2B5EF4-FFF2-40B4-BE49-F238E27FC236}">
                <a16:creationId xmlns:a16="http://schemas.microsoft.com/office/drawing/2014/main" id="{4345A422-67DF-4E08-958A-BD5378078A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415363"/>
            <a:ext cx="1460500" cy="129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0;p26">
            <a:extLst>
              <a:ext uri="{FF2B5EF4-FFF2-40B4-BE49-F238E27FC236}">
                <a16:creationId xmlns:a16="http://schemas.microsoft.com/office/drawing/2014/main" id="{8FA0E15A-B08C-43D9-B7B5-25B91247A3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" b="89808"/>
          <a:stretch/>
        </p:blipFill>
        <p:spPr>
          <a:xfrm rot="10800000">
            <a:off x="-31750" y="-1"/>
            <a:ext cx="1492250" cy="120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69;p26">
            <a:extLst>
              <a:ext uri="{FF2B5EF4-FFF2-40B4-BE49-F238E27FC236}">
                <a16:creationId xmlns:a16="http://schemas.microsoft.com/office/drawing/2014/main" id="{F3621A2D-30F7-4C99-82C7-521CE4BE0D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58147"/>
          <a:stretch/>
        </p:blipFill>
        <p:spPr>
          <a:xfrm>
            <a:off x="0" y="2919044"/>
            <a:ext cx="1460500" cy="393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B2B50C-55CC-4600-9155-95F051EC5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95278" l="3462" r="97308">
                        <a14:foregroundMark x1="32692" y1="11389" x2="23462" y2="3333"/>
                        <a14:foregroundMark x1="23462" y1="3333" x2="15000" y2="7222"/>
                        <a14:foregroundMark x1="15769" y1="3056" x2="11154" y2="7778"/>
                        <a14:foregroundMark x1="15000" y1="3611" x2="11154" y2="7500"/>
                        <a14:foregroundMark x1="13077" y1="3333" x2="10385" y2="7778"/>
                        <a14:foregroundMark x1="10000" y1="49444" x2="3462" y2="59167"/>
                        <a14:foregroundMark x1="3462" y1="59167" x2="12308" y2="70556"/>
                        <a14:foregroundMark x1="31923" y1="88056" x2="45385" y2="93611"/>
                        <a14:foregroundMark x1="45385" y1="93611" x2="46538" y2="93333"/>
                        <a14:foregroundMark x1="89231" y1="94167" x2="93077" y2="85278"/>
                        <a14:foregroundMark x1="97692" y1="94444" x2="96538" y2="89444"/>
                        <a14:foregroundMark x1="46923" y1="93889" x2="29231" y2="9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94" y="1304096"/>
            <a:ext cx="3302000" cy="4572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7AF4C31-33B8-40DB-A43A-2FA3B6551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63" y="125413"/>
            <a:ext cx="31146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7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0592994B-96B5-4AD6-BF33-D2C057D21B2F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529105"/>
            <a:ext cx="9232900" cy="12904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Что делали для повышения дохода в сервисе?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00" y="2019300"/>
            <a:ext cx="6261100" cy="440690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Контроль РРЦ и возможности</a:t>
            </a:r>
            <a:r>
              <a:rPr lang="en-US" sz="8000" dirty="0"/>
              <a:t> </a:t>
            </a:r>
            <a:r>
              <a:rPr lang="ru-RU" sz="8000" dirty="0"/>
              <a:t> увеличения</a:t>
            </a:r>
          </a:p>
          <a:p>
            <a:r>
              <a:rPr lang="ru-RU" sz="8000" dirty="0"/>
              <a:t>Контроль розничных цен на ГСМ, </a:t>
            </a:r>
            <a:r>
              <a:rPr lang="ru-RU" sz="8000" dirty="0" err="1"/>
              <a:t>техжидкости</a:t>
            </a:r>
            <a:r>
              <a:rPr lang="ru-RU" sz="8000" dirty="0"/>
              <a:t> и автохимии в сравнении с конкурентами, нет фиксированной наценки</a:t>
            </a:r>
          </a:p>
          <a:p>
            <a:r>
              <a:rPr lang="ru-RU" sz="8000" dirty="0"/>
              <a:t>Централизованные закупки расходных материалов для обеспечения производства через тендеры (перчатки, ветошь, смазки и прочее), продажа комплектов ТО в заказ наряды </a:t>
            </a:r>
          </a:p>
          <a:p>
            <a:r>
              <a:rPr lang="ru-RU" sz="8000" dirty="0"/>
              <a:t>Автоматизированная система пополнения складских заказов с применением АВС-</a:t>
            </a:r>
            <a:r>
              <a:rPr lang="en-US" sz="8000" dirty="0"/>
              <a:t>XYZ </a:t>
            </a:r>
            <a:r>
              <a:rPr lang="ru-RU" sz="8000" dirty="0"/>
              <a:t>анализа</a:t>
            </a:r>
          </a:p>
          <a:p>
            <a:r>
              <a:rPr lang="ru-RU" sz="8000" dirty="0"/>
              <a:t>Быстрый поиск альтернативных з/ч для постгарантийных авто, грамотное ценообразование</a:t>
            </a:r>
          </a:p>
          <a:p>
            <a:r>
              <a:rPr lang="ru-RU" sz="8000" dirty="0"/>
              <a:t>Еженедельный анализ наценок на з/ч и удельных показателей по доходу по маркам на 1 МЗД по з/ч в сравнение с другими ДЦ ГК Автомир</a:t>
            </a:r>
          </a:p>
          <a:p>
            <a:endParaRPr lang="ru-RU" dirty="0"/>
          </a:p>
        </p:txBody>
      </p:sp>
      <p:pic>
        <p:nvPicPr>
          <p:cNvPr id="4" name="Google Shape;168;p26">
            <a:extLst>
              <a:ext uri="{FF2B5EF4-FFF2-40B4-BE49-F238E27FC236}">
                <a16:creationId xmlns:a16="http://schemas.microsoft.com/office/drawing/2014/main" id="{62B79B9B-3ECE-4815-9BFD-02F5290416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8227" y="0"/>
            <a:ext cx="1750604" cy="129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719E03-FAFD-4AB4-BD22-18AE7461B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38" y="2336423"/>
            <a:ext cx="5267493" cy="3384550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321893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C9F0E-1F74-459B-972B-56B0BA8B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662" y="400284"/>
            <a:ext cx="8039811" cy="129040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</a:rPr>
              <a:t>РОЗНИЦА </a:t>
            </a:r>
            <a:br>
              <a:rPr lang="ru-RU" sz="3600" dirty="0">
                <a:solidFill>
                  <a:schemeClr val="accent1"/>
                </a:solidFill>
              </a:rPr>
            </a:br>
            <a:r>
              <a:rPr lang="ru-RU" sz="3600" dirty="0">
                <a:solidFill>
                  <a:schemeClr val="accent1"/>
                </a:solidFill>
              </a:rPr>
              <a:t>Доход (выручка-себестоимость) </a:t>
            </a:r>
            <a:br>
              <a:rPr lang="ru-RU" sz="3600" dirty="0">
                <a:solidFill>
                  <a:schemeClr val="accent1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рост на 50% в сравнении с 2019, по ДЦ Москвы рост 42%</a:t>
            </a:r>
          </a:p>
        </p:txBody>
      </p:sp>
      <p:pic>
        <p:nvPicPr>
          <p:cNvPr id="4" name="Google Shape;168;p26">
            <a:extLst>
              <a:ext uri="{FF2B5EF4-FFF2-40B4-BE49-F238E27FC236}">
                <a16:creationId xmlns:a16="http://schemas.microsoft.com/office/drawing/2014/main" id="{617D6C12-4891-4810-A2E4-6C813D9E51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55473" y="35835"/>
            <a:ext cx="1750604" cy="1290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537800"/>
              </p:ext>
            </p:extLst>
          </p:nvPr>
        </p:nvGraphicFramePr>
        <p:xfrm>
          <a:off x="1537251" y="2057399"/>
          <a:ext cx="9515061" cy="4254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ject 9">
            <a:extLst>
              <a:ext uri="{FF2B5EF4-FFF2-40B4-BE49-F238E27FC236}">
                <a16:creationId xmlns:a16="http://schemas.microsoft.com/office/drawing/2014/main" id="{51A2A69B-0C6D-4416-851C-8479B3415C40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65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076" y="892722"/>
            <a:ext cx="9653955" cy="9637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Доля каждого канала продаж в рознице Выручка</a:t>
            </a:r>
          </a:p>
        </p:txBody>
      </p:sp>
      <p:pic>
        <p:nvPicPr>
          <p:cNvPr id="4" name="Google Shape;168;p26">
            <a:extLst>
              <a:ext uri="{FF2B5EF4-FFF2-40B4-BE49-F238E27FC236}">
                <a16:creationId xmlns:a16="http://schemas.microsoft.com/office/drawing/2014/main" id="{62B79B9B-3ECE-4815-9BFD-02F52904163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08228" y="365125"/>
            <a:ext cx="1750604" cy="1290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48661"/>
              </p:ext>
            </p:extLst>
          </p:nvPr>
        </p:nvGraphicFramePr>
        <p:xfrm>
          <a:off x="838200" y="2057399"/>
          <a:ext cx="10515600" cy="411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ject 9">
            <a:extLst>
              <a:ext uri="{FF2B5EF4-FFF2-40B4-BE49-F238E27FC236}">
                <a16:creationId xmlns:a16="http://schemas.microsoft.com/office/drawing/2014/main" id="{1219C6DC-9319-4AF3-B8FF-D5940F14C1F1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72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031" y="365125"/>
            <a:ext cx="8876366" cy="143735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/>
                </a:solidFill>
              </a:rPr>
              <a:t>Доля в доходе (выручка-себестоимость)</a:t>
            </a:r>
          </a:p>
        </p:txBody>
      </p:sp>
      <p:pic>
        <p:nvPicPr>
          <p:cNvPr id="4" name="Google Shape;168;p26">
            <a:extLst>
              <a:ext uri="{FF2B5EF4-FFF2-40B4-BE49-F238E27FC236}">
                <a16:creationId xmlns:a16="http://schemas.microsoft.com/office/drawing/2014/main" id="{62B79B9B-3ECE-4815-9BFD-02F52904163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41396" y="81744"/>
            <a:ext cx="1750604" cy="1290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333516"/>
              </p:ext>
            </p:extLst>
          </p:nvPr>
        </p:nvGraphicFramePr>
        <p:xfrm>
          <a:off x="838200" y="180247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ject 9">
            <a:extLst>
              <a:ext uri="{FF2B5EF4-FFF2-40B4-BE49-F238E27FC236}">
                <a16:creationId xmlns:a16="http://schemas.microsoft.com/office/drawing/2014/main" id="{EFBD2947-E889-4903-ABDF-D2FBB6CD1883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62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9385" y="365125"/>
            <a:ext cx="715693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/>
                </a:solidFill>
              </a:rPr>
              <a:t>Что делали для повышения дохода в рознице?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738" y="1825625"/>
            <a:ext cx="7682277" cy="43641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Активное использование </a:t>
            </a:r>
            <a:r>
              <a:rPr lang="en-US" dirty="0" err="1"/>
              <a:t>Zzap</a:t>
            </a:r>
            <a:r>
              <a:rPr lang="ru-RU" dirty="0"/>
              <a:t>, (каждый час обновление прайс листа, работа с негативными отзывами и т.д.) </a:t>
            </a:r>
            <a:r>
              <a:rPr lang="en-US" dirty="0"/>
              <a:t> </a:t>
            </a:r>
          </a:p>
          <a:p>
            <a:r>
              <a:rPr lang="ru-RU" dirty="0"/>
              <a:t>Личные планы, ежедневный контроль показателей</a:t>
            </a:r>
          </a:p>
          <a:p>
            <a:r>
              <a:rPr lang="ru-RU" dirty="0"/>
              <a:t>«Прозрачная» мотивация менеджеров</a:t>
            </a:r>
          </a:p>
          <a:p>
            <a:r>
              <a:rPr lang="ru-RU" dirty="0"/>
              <a:t>Работа с незавершенными заказами</a:t>
            </a:r>
          </a:p>
          <a:p>
            <a:r>
              <a:rPr lang="ru-RU" dirty="0"/>
              <a:t>Обучение менеджеров навыкам продаж</a:t>
            </a:r>
          </a:p>
          <a:p>
            <a:r>
              <a:rPr lang="ru-RU" dirty="0"/>
              <a:t>Автоматизированная система пополнения складских заказов (хорошее наличие)</a:t>
            </a:r>
          </a:p>
          <a:p>
            <a:endParaRPr lang="ru-RU" dirty="0"/>
          </a:p>
        </p:txBody>
      </p:sp>
      <p:pic>
        <p:nvPicPr>
          <p:cNvPr id="4" name="Google Shape;168;p26">
            <a:extLst>
              <a:ext uri="{FF2B5EF4-FFF2-40B4-BE49-F238E27FC236}">
                <a16:creationId xmlns:a16="http://schemas.microsoft.com/office/drawing/2014/main" id="{62B79B9B-3ECE-4815-9BFD-02F52904163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08227" y="0"/>
            <a:ext cx="1750604" cy="12904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73063099-141B-44AE-ADBE-D3D09DBC4F9A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8BCCA6-F5F5-406F-89F9-F9D6DE479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93" y="2043622"/>
            <a:ext cx="3577869" cy="357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9">
            <a:extLst>
              <a:ext uri="{FF2B5EF4-FFF2-40B4-BE49-F238E27FC236}">
                <a16:creationId xmlns:a16="http://schemas.microsoft.com/office/drawing/2014/main" id="{F591F03E-F368-4ADE-9859-F3618302D1C8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288" y="297107"/>
            <a:ext cx="7467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>
                <a:solidFill>
                  <a:schemeClr val="accent1"/>
                </a:solidFill>
              </a:rPr>
              <a:t>ОПТовая</a:t>
            </a:r>
            <a:r>
              <a:rPr lang="ru-RU" sz="4000" dirty="0">
                <a:solidFill>
                  <a:schemeClr val="accent1"/>
                </a:solidFill>
              </a:rPr>
              <a:t> деятельность </a:t>
            </a:r>
            <a:br>
              <a:rPr lang="ru-RU" sz="4000" dirty="0">
                <a:solidFill>
                  <a:schemeClr val="accent1"/>
                </a:solidFill>
              </a:rPr>
            </a:br>
            <a:r>
              <a:rPr lang="ru-RU" sz="4000" dirty="0">
                <a:solidFill>
                  <a:schemeClr val="accent1"/>
                </a:solidFill>
              </a:rPr>
              <a:t>плюсы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5454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/>
              <a:t>Плюсы:</a:t>
            </a:r>
          </a:p>
          <a:p>
            <a:r>
              <a:rPr lang="ru-RU" sz="2300" dirty="0"/>
              <a:t>Дополнительный стабильный доход = стабильность компании</a:t>
            </a:r>
          </a:p>
          <a:p>
            <a:r>
              <a:rPr lang="ru-RU" sz="2300" dirty="0"/>
              <a:t>Большие обороты, помогают выполнять план по з/ч, быть в «топе» у импортера</a:t>
            </a:r>
          </a:p>
          <a:p>
            <a:r>
              <a:rPr lang="ru-RU" sz="2300" dirty="0"/>
              <a:t>Реализация неликвидов, излишков</a:t>
            </a:r>
            <a:br>
              <a:rPr lang="ru-RU" sz="2300" dirty="0"/>
            </a:br>
            <a:br>
              <a:rPr lang="ru-RU" sz="2300" dirty="0"/>
            </a:br>
            <a:endParaRPr lang="ru-RU" dirty="0"/>
          </a:p>
        </p:txBody>
      </p:sp>
      <p:pic>
        <p:nvPicPr>
          <p:cNvPr id="5" name="Google Shape;168;p26">
            <a:extLst>
              <a:ext uri="{FF2B5EF4-FFF2-40B4-BE49-F238E27FC236}">
                <a16:creationId xmlns:a16="http://schemas.microsoft.com/office/drawing/2014/main" id="{FE5879B4-7A9F-46BF-9F8D-92BB1C8490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7888" y="0"/>
            <a:ext cx="1750604" cy="129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64499C-8BCD-401B-95AB-0861CA8D9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10" y="3429000"/>
            <a:ext cx="2643580" cy="263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A35E-67D9-4211-A492-1C0FD7AE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err="1">
                <a:solidFill>
                  <a:schemeClr val="accent1"/>
                </a:solidFill>
              </a:rPr>
              <a:t>ОПТовая</a:t>
            </a:r>
            <a:r>
              <a:rPr lang="ru-RU" sz="4400" dirty="0">
                <a:solidFill>
                  <a:schemeClr val="accent1"/>
                </a:solidFill>
              </a:rPr>
              <a:t> деятельность </a:t>
            </a:r>
            <a:br>
              <a:rPr lang="ru-RU" sz="4400" dirty="0">
                <a:solidFill>
                  <a:schemeClr val="accent1"/>
                </a:solidFill>
              </a:rPr>
            </a:br>
            <a:r>
              <a:rPr lang="ru-RU" sz="4400" dirty="0">
                <a:solidFill>
                  <a:schemeClr val="accent1"/>
                </a:solidFill>
              </a:rPr>
              <a:t>минусы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2AAABC-49F0-4B72-9092-CD8A67901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339"/>
            <a:ext cx="10515600" cy="43530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/>
              <a:t>Минусы:</a:t>
            </a:r>
          </a:p>
          <a:p>
            <a:r>
              <a:rPr lang="ru-RU" sz="2800" dirty="0"/>
              <a:t>Это уникальное направление бизнеса дилера, которое напрямую зависит от управленческих навыков, опыта и воли РОЗЧ и персонала ОЗЧ, от их активной позиции зависит дополнительный доход, который может </a:t>
            </a:r>
            <a:r>
              <a:rPr lang="ru-RU" sz="2800" dirty="0" err="1"/>
              <a:t>генерить</a:t>
            </a:r>
            <a:r>
              <a:rPr lang="ru-RU" sz="2800" dirty="0"/>
              <a:t> оптовая деятельность</a:t>
            </a:r>
          </a:p>
          <a:p>
            <a:r>
              <a:rPr lang="ru-RU" sz="2800" dirty="0"/>
              <a:t> Низкая маржинальность</a:t>
            </a:r>
          </a:p>
          <a:p>
            <a:r>
              <a:rPr lang="ru-RU" sz="2800" dirty="0"/>
              <a:t>Риск возникновения Просроченной ДЗ</a:t>
            </a:r>
          </a:p>
          <a:p>
            <a:r>
              <a:rPr lang="ru-RU" sz="2800" dirty="0"/>
              <a:t>Расширение штата и как следствие увеличение ФОТ</a:t>
            </a:r>
          </a:p>
          <a:p>
            <a:r>
              <a:rPr lang="ru-RU" sz="2800" dirty="0"/>
              <a:t>Дополнительные инвестиции: автомобили на доставку, доп. Складское оборудование (погрузчик, штабелер и т.д.)</a:t>
            </a:r>
          </a:p>
          <a:p>
            <a:r>
              <a:rPr lang="ru-RU" sz="2800" dirty="0"/>
              <a:t>Потребность в больших оборотных средствах</a:t>
            </a:r>
          </a:p>
          <a:p>
            <a:r>
              <a:rPr lang="ru-RU" sz="2800" dirty="0"/>
              <a:t>Эффект от оптовый деятельности будет, только при больших оборотах</a:t>
            </a:r>
          </a:p>
          <a:p>
            <a:r>
              <a:rPr lang="ru-RU" sz="2800" dirty="0"/>
              <a:t>Многие производители начинают работать на прямую с агрегаторами пример марка Пежо, Ситроен и др.</a:t>
            </a:r>
            <a:br>
              <a:rPr lang="ru-RU" sz="2800" dirty="0"/>
            </a:br>
            <a:endParaRPr lang="ru-RU" sz="2800" dirty="0"/>
          </a:p>
          <a:p>
            <a:endParaRPr lang="ru-RU" dirty="0"/>
          </a:p>
        </p:txBody>
      </p:sp>
      <p:pic>
        <p:nvPicPr>
          <p:cNvPr id="4" name="Google Shape;168;p26">
            <a:extLst>
              <a:ext uri="{FF2B5EF4-FFF2-40B4-BE49-F238E27FC236}">
                <a16:creationId xmlns:a16="http://schemas.microsoft.com/office/drawing/2014/main" id="{8CEB545A-1458-4D5C-AF3D-F8E42001809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37888" y="0"/>
            <a:ext cx="1750604" cy="12904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9">
            <a:extLst>
              <a:ext uri="{FF2B5EF4-FFF2-40B4-BE49-F238E27FC236}">
                <a16:creationId xmlns:a16="http://schemas.microsoft.com/office/drawing/2014/main" id="{EA27C012-8225-497D-AE62-527D22A29944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31EEA2-C2AC-482B-BCDA-91DE2FAC4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46" y="5568521"/>
            <a:ext cx="2890707" cy="9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C9F0E-1F74-459B-972B-56B0BA8B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365125"/>
            <a:ext cx="6594231" cy="15002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ОПТ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sz="3200" dirty="0">
                <a:solidFill>
                  <a:schemeClr val="accent1"/>
                </a:solidFill>
              </a:rPr>
              <a:t>рост выручки на 51% в сравнении с 2019, по ДЦ Москвы рост 24%</a:t>
            </a:r>
          </a:p>
        </p:txBody>
      </p:sp>
      <p:pic>
        <p:nvPicPr>
          <p:cNvPr id="4" name="Google Shape;168;p26">
            <a:extLst>
              <a:ext uri="{FF2B5EF4-FFF2-40B4-BE49-F238E27FC236}">
                <a16:creationId xmlns:a16="http://schemas.microsoft.com/office/drawing/2014/main" id="{617D6C12-4891-4810-A2E4-6C813D9E51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55473" y="35835"/>
            <a:ext cx="1750604" cy="1290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658083"/>
              </p:ext>
            </p:extLst>
          </p:nvPr>
        </p:nvGraphicFramePr>
        <p:xfrm>
          <a:off x="838200" y="186538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ject 9">
            <a:extLst>
              <a:ext uri="{FF2B5EF4-FFF2-40B4-BE49-F238E27FC236}">
                <a16:creationId xmlns:a16="http://schemas.microsoft.com/office/drawing/2014/main" id="{DC9893A2-087D-41E7-B71E-12603D239E52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79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4CB53-87A9-4841-BB90-635E5BDF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034954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</a:rPr>
              <a:t>Что делали для повышения дохода в </a:t>
            </a:r>
            <a:r>
              <a:rPr lang="ru-RU" sz="3600" dirty="0" err="1">
                <a:solidFill>
                  <a:schemeClr val="accent1"/>
                </a:solidFill>
              </a:rPr>
              <a:t>ОПТовом</a:t>
            </a:r>
            <a:r>
              <a:rPr lang="ru-RU" sz="3600" dirty="0">
                <a:solidFill>
                  <a:schemeClr val="accent1"/>
                </a:solidFill>
              </a:rPr>
              <a:t> направлении?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E7D93-D671-4D9B-A75C-6C6DB456E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Выделение отдельной штатной структуры под ОПТ: </a:t>
            </a:r>
            <a:r>
              <a:rPr lang="ru-RU" sz="2000" dirty="0"/>
              <a:t>(Было 4 менеджера, стало 2 менеджера, 2 оформителя, сотрудник по работе с претензиями (кладовщик), ответственный ст. кладовщик за ОПТ, и т.д.)  </a:t>
            </a:r>
          </a:p>
          <a:p>
            <a:r>
              <a:rPr lang="ru-RU" dirty="0"/>
              <a:t>Автоматизация </a:t>
            </a:r>
            <a:r>
              <a:rPr lang="en-US" dirty="0"/>
              <a:t>DMS</a:t>
            </a:r>
            <a:r>
              <a:rPr lang="ru-RU" dirty="0"/>
              <a:t>, для обработки клиентских заказов</a:t>
            </a:r>
            <a:r>
              <a:rPr lang="en-US" dirty="0"/>
              <a:t> </a:t>
            </a:r>
            <a:r>
              <a:rPr lang="ru-RU" dirty="0"/>
              <a:t>через </a:t>
            </a:r>
            <a:r>
              <a:rPr lang="en-US" dirty="0"/>
              <a:t> </a:t>
            </a:r>
            <a:r>
              <a:rPr lang="ru-RU" dirty="0"/>
              <a:t> внутренний интернет портал</a:t>
            </a:r>
            <a:r>
              <a:rPr lang="ru-RU" sz="2000" dirty="0"/>
              <a:t> (уход от ручной обработки через </a:t>
            </a:r>
            <a:r>
              <a:rPr lang="en-US" sz="2000" dirty="0"/>
              <a:t>Excel</a:t>
            </a:r>
            <a:r>
              <a:rPr lang="ru-RU" sz="2000" dirty="0"/>
              <a:t>)</a:t>
            </a:r>
          </a:p>
          <a:p>
            <a:r>
              <a:rPr lang="ru-RU" dirty="0"/>
              <a:t>Ежедневная аналитика, индивидуальные планы менеджерам, логистам по маркам, внедрение «прозрачной» мотивации</a:t>
            </a:r>
          </a:p>
          <a:p>
            <a:r>
              <a:rPr lang="ru-RU" dirty="0"/>
              <a:t>Оптимизация хранения, доработка адресной системы, хранение мелких з/ч, что позволило на тех же площадях увеличить кол-во линий более 50%</a:t>
            </a:r>
          </a:p>
          <a:p>
            <a:endParaRPr lang="ru-RU" dirty="0"/>
          </a:p>
        </p:txBody>
      </p:sp>
      <p:pic>
        <p:nvPicPr>
          <p:cNvPr id="4" name="Google Shape;168;p26">
            <a:extLst>
              <a:ext uri="{FF2B5EF4-FFF2-40B4-BE49-F238E27FC236}">
                <a16:creationId xmlns:a16="http://schemas.microsoft.com/office/drawing/2014/main" id="{FE5879B4-7A9F-46BF-9F8D-92BB1C8490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37888" y="0"/>
            <a:ext cx="1750604" cy="12904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9">
            <a:extLst>
              <a:ext uri="{FF2B5EF4-FFF2-40B4-BE49-F238E27FC236}">
                <a16:creationId xmlns:a16="http://schemas.microsoft.com/office/drawing/2014/main" id="{D07DB5AC-1E03-47BB-B16B-063BA4B1199D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674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Примеры хранения: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5" y="2093980"/>
            <a:ext cx="2536859" cy="33824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66" y="2093980"/>
            <a:ext cx="2536859" cy="3382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37" y="2093980"/>
            <a:ext cx="2536859" cy="3382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08" y="2093980"/>
            <a:ext cx="2496533" cy="3328710"/>
          </a:xfrm>
          <a:prstGeom prst="rect">
            <a:avLst/>
          </a:prstGeom>
        </p:spPr>
      </p:pic>
      <p:sp>
        <p:nvSpPr>
          <p:cNvPr id="8" name="object 9">
            <a:extLst>
              <a:ext uri="{FF2B5EF4-FFF2-40B4-BE49-F238E27FC236}">
                <a16:creationId xmlns:a16="http://schemas.microsoft.com/office/drawing/2014/main" id="{9CCABC10-074B-4D0A-AA84-2711162BED2B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Google Shape;168;p26">
            <a:extLst>
              <a:ext uri="{FF2B5EF4-FFF2-40B4-BE49-F238E27FC236}">
                <a16:creationId xmlns:a16="http://schemas.microsoft.com/office/drawing/2014/main" id="{945A3137-CF02-4140-80AC-AC3700E3D43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7888" y="0"/>
            <a:ext cx="1750604" cy="1290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8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7A7A5B-7491-4DD7-825C-F717E0CAF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69"/>
            <a:ext cx="12192000" cy="77724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A90F0D7-3DEC-485A-B440-4C81C1249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10" y="3032123"/>
            <a:ext cx="11168779" cy="1054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Как за полгода поднять оптовые продажи на 50%!</a:t>
            </a:r>
            <a:endParaRPr lang="ru-RU" sz="3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Google Shape;168;p26">
            <a:extLst>
              <a:ext uri="{FF2B5EF4-FFF2-40B4-BE49-F238E27FC236}">
                <a16:creationId xmlns:a16="http://schemas.microsoft.com/office/drawing/2014/main" id="{2ABAF2BB-E4CF-4C40-9C33-8AEC221373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08227" y="0"/>
            <a:ext cx="1750604" cy="129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597D93D-EA63-475D-9260-683C7DB41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95"/>
            <a:ext cx="31146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46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DF0DA229-7C43-41BD-B9F4-5CA72B985F8E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39" y="369568"/>
            <a:ext cx="71921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</a:rPr>
              <a:t>Задачи, которые должен делать РОЗЧ для получения результата в оптовой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Ежедневные задачи:</a:t>
            </a:r>
          </a:p>
          <a:p>
            <a:r>
              <a:rPr lang="ru-RU" dirty="0"/>
              <a:t>Ежедневный анализ и контроль </a:t>
            </a:r>
            <a:r>
              <a:rPr lang="en-US" dirty="0"/>
              <a:t>KPI </a:t>
            </a:r>
            <a:r>
              <a:rPr lang="ru-RU" dirty="0"/>
              <a:t>показателей отдела, по результатам корректирующие действия, ежедневные собрания «пятиминутки»</a:t>
            </a:r>
          </a:p>
          <a:p>
            <a:r>
              <a:rPr lang="ru-RU" dirty="0"/>
              <a:t>Контроль наценок и ценообразования, проверка минусовых продаж </a:t>
            </a:r>
          </a:p>
          <a:p>
            <a:r>
              <a:rPr lang="ru-RU" dirty="0"/>
              <a:t>Контроль выполнения графика складских заказов, своевременность размещения клиентских заказов. Скорость доставки з/ч с ЦС импортеров одно из главных конкурентных преимуществ в </a:t>
            </a:r>
            <a:r>
              <a:rPr lang="ru-RU" dirty="0" err="1"/>
              <a:t>ОПТовой</a:t>
            </a:r>
            <a:r>
              <a:rPr lang="ru-RU" dirty="0"/>
              <a:t> деятельности дилера</a:t>
            </a:r>
          </a:p>
        </p:txBody>
      </p:sp>
      <p:pic>
        <p:nvPicPr>
          <p:cNvPr id="4" name="Google Shape;168;p26">
            <a:extLst>
              <a:ext uri="{FF2B5EF4-FFF2-40B4-BE49-F238E27FC236}">
                <a16:creationId xmlns:a16="http://schemas.microsoft.com/office/drawing/2014/main" id="{FE5879B4-7A9F-46BF-9F8D-92BB1C8490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7888" y="0"/>
            <a:ext cx="1750604" cy="1290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2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1461" y="382990"/>
            <a:ext cx="706901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</a:rPr>
              <a:t>Задачи, которые должен делать РОЗЧ для получения результата в оптовой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dirty="0"/>
              <a:t>Еженедельные задачи:</a:t>
            </a:r>
          </a:p>
          <a:p>
            <a:r>
              <a:rPr lang="ru-RU" sz="3800" dirty="0"/>
              <a:t>Контроль выполнения плана продаж по ключевым клиентам, на основании клиентского АВС анализа, при не выполнении плана от менеджера по «личным» клиентам анализ по алгоритму: анализ наценок, проверка корректности подключенных прайс листов, корректность сроков поставки до клиента, звонок клиенту</a:t>
            </a:r>
          </a:p>
          <a:p>
            <a:r>
              <a:rPr lang="ru-RU" sz="3800" dirty="0"/>
              <a:t>Анализ наценок продаваемого ассортимента, предотвращение необоснованных «сливов» и оперативный перевод з/ч в статус складские, для расширения собственного наличия  </a:t>
            </a:r>
          </a:p>
          <a:p>
            <a:r>
              <a:rPr lang="ru-RU" sz="3800" dirty="0"/>
              <a:t>Анализ карточек ТМЦ, «чистота» номенклатуры, сравнение прайса наличие с реальными остатками из </a:t>
            </a:r>
            <a:r>
              <a:rPr lang="en-US" sz="3800" dirty="0"/>
              <a:t>DMS</a:t>
            </a:r>
            <a:r>
              <a:rPr lang="ru-RU" sz="3800" dirty="0"/>
              <a:t> </a:t>
            </a:r>
          </a:p>
          <a:p>
            <a:r>
              <a:rPr lang="ru-RU" sz="3800" dirty="0"/>
              <a:t>Запрос отчетов от клиентов о не подруженных линиях (ошибках) из прайс листа наличия,  анализ и корректировка прайс листа</a:t>
            </a:r>
          </a:p>
          <a:p>
            <a:r>
              <a:rPr lang="ru-RU" sz="3800" dirty="0"/>
              <a:t>Контроль Просроченной ДЗ, автоматизация в </a:t>
            </a:r>
            <a:r>
              <a:rPr lang="en-US" sz="3800" dirty="0"/>
              <a:t>DMS</a:t>
            </a:r>
            <a:r>
              <a:rPr lang="ru-RU" sz="3800" dirty="0"/>
              <a:t>, автоматический запрет отгрузки при возникновении просроченной ДЗ, анализ и решение о возобновлении отгрузки ТМЦ клиентам</a:t>
            </a:r>
          </a:p>
          <a:p>
            <a:endParaRPr lang="ru-RU" dirty="0"/>
          </a:p>
        </p:txBody>
      </p:sp>
      <p:pic>
        <p:nvPicPr>
          <p:cNvPr id="4" name="Google Shape;168;p26">
            <a:extLst>
              <a:ext uri="{FF2B5EF4-FFF2-40B4-BE49-F238E27FC236}">
                <a16:creationId xmlns:a16="http://schemas.microsoft.com/office/drawing/2014/main" id="{FE5879B4-7A9F-46BF-9F8D-92BB1C8490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37888" y="0"/>
            <a:ext cx="1750604" cy="12904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9">
            <a:extLst>
              <a:ext uri="{FF2B5EF4-FFF2-40B4-BE49-F238E27FC236}">
                <a16:creationId xmlns:a16="http://schemas.microsoft.com/office/drawing/2014/main" id="{DDBAB3A7-EFA9-4388-B7A3-2D97F5036389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5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252D7-1505-4DFF-8E74-18A4246E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586028"/>
            <a:ext cx="8936626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/>
                </a:solidFill>
              </a:rPr>
              <a:t>Отсрочки, система скидок или наценок, свой кредит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7A7D4B-19EC-4EA1-A684-01B5E1595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9394"/>
            <a:ext cx="10515600" cy="4351338"/>
          </a:xfrm>
        </p:spPr>
        <p:txBody>
          <a:bodyPr/>
          <a:lstStyle/>
          <a:p>
            <a:r>
              <a:rPr lang="ru-RU" dirty="0"/>
              <a:t>90% клиентов работают с отсрочкой платежа</a:t>
            </a:r>
          </a:p>
          <a:p>
            <a:r>
              <a:rPr lang="ru-RU" dirty="0"/>
              <a:t>Доп. скидки даем только при складских (объемных) заказах</a:t>
            </a:r>
          </a:p>
          <a:p>
            <a:r>
              <a:rPr lang="ru-RU" dirty="0"/>
              <a:t>По ГК Автомир действуют мастер прайс листы по ЦС с одинаковыми наценками, корректируются от текущей рыночной ситуации</a:t>
            </a:r>
          </a:p>
          <a:p>
            <a:r>
              <a:rPr lang="ru-RU" dirty="0"/>
              <a:t>Прайс лист наличие наценки выставляем от текущих целей и рыночной ситуации</a:t>
            </a:r>
          </a:p>
        </p:txBody>
      </p:sp>
      <p:pic>
        <p:nvPicPr>
          <p:cNvPr id="4" name="Google Shape;168;p26">
            <a:extLst>
              <a:ext uri="{FF2B5EF4-FFF2-40B4-BE49-F238E27FC236}">
                <a16:creationId xmlns:a16="http://schemas.microsoft.com/office/drawing/2014/main" id="{FE5879B4-7A9F-46BF-9F8D-92BB1C8490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37888" y="0"/>
            <a:ext cx="1750604" cy="12904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9">
            <a:extLst>
              <a:ext uri="{FF2B5EF4-FFF2-40B4-BE49-F238E27FC236}">
                <a16:creationId xmlns:a16="http://schemas.microsoft.com/office/drawing/2014/main" id="{C3524DE4-85FF-4882-B73D-37BB2C9B9B78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5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E6CC1-65D3-484B-8E7C-905CC142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7" y="365125"/>
            <a:ext cx="9653954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Вывод, если хотите развивать ОПТ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2AA522-5606-4116-A3AE-4F2C11A15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Нужен мотивированный и компетентный РОЗЧ и персонал ОЗЧ</a:t>
            </a:r>
          </a:p>
          <a:p>
            <a:r>
              <a:rPr lang="ru-RU" dirty="0"/>
              <a:t>Оборотные средства</a:t>
            </a:r>
          </a:p>
          <a:p>
            <a:r>
              <a:rPr lang="ru-RU" dirty="0"/>
              <a:t>Автоматизация </a:t>
            </a:r>
            <a:r>
              <a:rPr lang="en-US" dirty="0"/>
              <a:t>DMS</a:t>
            </a:r>
            <a:r>
              <a:rPr lang="ru-RU" dirty="0"/>
              <a:t>: формирования складских запасов, обработчик заказов, контроль дебиторской задолженности</a:t>
            </a:r>
          </a:p>
          <a:p>
            <a:r>
              <a:rPr lang="ru-RU" dirty="0"/>
              <a:t>Складские площади, оптимизация хранения на складе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Google Shape;168;p26">
            <a:extLst>
              <a:ext uri="{FF2B5EF4-FFF2-40B4-BE49-F238E27FC236}">
                <a16:creationId xmlns:a16="http://schemas.microsoft.com/office/drawing/2014/main" id="{FE5879B4-7A9F-46BF-9F8D-92BB1C8490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37888" y="0"/>
            <a:ext cx="1750604" cy="12904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9">
            <a:extLst>
              <a:ext uri="{FF2B5EF4-FFF2-40B4-BE49-F238E27FC236}">
                <a16:creationId xmlns:a16="http://schemas.microsoft.com/office/drawing/2014/main" id="{68356C57-13DC-494B-8EEF-04770E4C37E2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8E1509-055C-4608-997F-D32987D11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53" y="4223239"/>
            <a:ext cx="2634761" cy="263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47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4BCDA-1DF4-487F-B327-1B4934AD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76" y="80375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76A74-C5FE-4E29-9DBC-A669CB223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8031"/>
            <a:ext cx="10515600" cy="3468932"/>
          </a:xfrm>
        </p:spPr>
        <p:txBody>
          <a:bodyPr/>
          <a:lstStyle/>
          <a:p>
            <a:r>
              <a:rPr lang="ru-RU" dirty="0"/>
              <a:t>Крейдич Дмитрий</a:t>
            </a:r>
          </a:p>
          <a:p>
            <a:r>
              <a:rPr lang="ru-RU" dirty="0"/>
              <a:t>Руководитель ОЗЧ ГК АВТОМИР ТСК Байкальская</a:t>
            </a:r>
          </a:p>
          <a:p>
            <a:r>
              <a:rPr lang="ru-RU" dirty="0"/>
              <a:t>тел</a:t>
            </a:r>
            <a:r>
              <a:rPr lang="en-US" dirty="0"/>
              <a:t>. </a:t>
            </a:r>
            <a:r>
              <a:rPr lang="ru-RU" dirty="0"/>
              <a:t>8-495-925-50-60 доб. 091122 моб. 8-903-669-57-55 </a:t>
            </a:r>
          </a:p>
          <a:p>
            <a:r>
              <a:rPr lang="en-US" dirty="0"/>
              <a:t>e-mail: </a:t>
            </a:r>
            <a:r>
              <a:rPr lang="en-US" u="sng" dirty="0">
                <a:hlinkClick r:id="rId2"/>
              </a:rPr>
              <a:t>kredich@dm.avtomir.ru</a:t>
            </a:r>
            <a:endParaRPr lang="ru-RU" dirty="0"/>
          </a:p>
        </p:txBody>
      </p:sp>
      <p:pic>
        <p:nvPicPr>
          <p:cNvPr id="4" name="Google Shape;168;p26">
            <a:extLst>
              <a:ext uri="{FF2B5EF4-FFF2-40B4-BE49-F238E27FC236}">
                <a16:creationId xmlns:a16="http://schemas.microsoft.com/office/drawing/2014/main" id="{7FFD14BF-B8CF-4B53-84DC-9656B9748B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5474" y="-17585"/>
            <a:ext cx="1750604" cy="12904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9">
            <a:extLst>
              <a:ext uri="{FF2B5EF4-FFF2-40B4-BE49-F238E27FC236}">
                <a16:creationId xmlns:a16="http://schemas.microsoft.com/office/drawing/2014/main" id="{90D4A591-66E3-4362-85D9-EE2D9EAA2F6B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114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681037"/>
            <a:ext cx="10375900" cy="1009651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Приятно познакомиться!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1690688"/>
            <a:ext cx="6819900" cy="48507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/>
              <a:t>Крейдич</a:t>
            </a:r>
            <a:r>
              <a:rPr lang="ru-RU" b="1" dirty="0"/>
              <a:t> Дмитрий </a:t>
            </a:r>
          </a:p>
          <a:p>
            <a:pPr marL="0" indent="0">
              <a:buNone/>
            </a:pPr>
            <a:r>
              <a:rPr lang="ru-RU" b="1" dirty="0"/>
              <a:t>Руководитель отдела запасных частей </a:t>
            </a:r>
            <a:r>
              <a:rPr lang="ru-RU" sz="2800" b="1" dirty="0"/>
              <a:t>ГК «Автомир»</a:t>
            </a:r>
            <a:r>
              <a:rPr lang="ru-RU" b="1" dirty="0"/>
              <a:t> </a:t>
            </a:r>
          </a:p>
          <a:p>
            <a:pPr marL="0" indent="0">
              <a:buNone/>
            </a:pPr>
            <a:r>
              <a:rPr lang="ru-RU" dirty="0"/>
              <a:t>в Автобизнесе с 2006 г.</a:t>
            </a:r>
          </a:p>
          <a:p>
            <a:pPr marL="0" indent="0">
              <a:buNone/>
            </a:pPr>
            <a:r>
              <a:rPr lang="ru-RU" sz="1700" dirty="0"/>
              <a:t>2006-2008 Техник складского учета на центральном складе запчастей ГК «Автомир»</a:t>
            </a:r>
          </a:p>
          <a:p>
            <a:pPr marL="0" indent="0">
              <a:buNone/>
            </a:pPr>
            <a:r>
              <a:rPr lang="ru-RU" sz="1700" dirty="0"/>
              <a:t>2008-2009 Менеджер по поставке запчастей  марки на центральном складе запчастей ГК «Автомир»</a:t>
            </a:r>
          </a:p>
          <a:p>
            <a:pPr marL="0" indent="0">
              <a:buNone/>
            </a:pPr>
            <a:r>
              <a:rPr lang="ru-RU" sz="1700" dirty="0"/>
              <a:t>2009-2010 Логист склада ДЦ «Автомир-Дмитровка»</a:t>
            </a:r>
          </a:p>
          <a:p>
            <a:pPr marL="0" indent="0">
              <a:buNone/>
            </a:pPr>
            <a:r>
              <a:rPr lang="ru-RU" sz="1700" dirty="0"/>
              <a:t>2010-2011 Старший менеджер по продажам запасных частей и аксессуаров ДЦ «Автомир-Дмитровка» ДЦ «Автомир-Дмитровка»</a:t>
            </a:r>
          </a:p>
          <a:p>
            <a:pPr marL="0" indent="0">
              <a:buNone/>
            </a:pPr>
            <a:r>
              <a:rPr lang="ru-RU" sz="1700" dirty="0"/>
              <a:t>2011-2019 Руководитель отдела запасных частей ДЦ «Автомир-Дмитровка»</a:t>
            </a:r>
          </a:p>
          <a:p>
            <a:pPr marL="0" indent="0">
              <a:buNone/>
            </a:pPr>
            <a:r>
              <a:rPr lang="ru-RU" sz="1700" dirty="0"/>
              <a:t>2019-2020 Руководитель сервис-бюро Шкода ДЦ «Автомир-Дмитровка»</a:t>
            </a:r>
          </a:p>
          <a:p>
            <a:pPr marL="0" indent="0">
              <a:buNone/>
            </a:pPr>
            <a:r>
              <a:rPr lang="ru-RU" sz="1700" dirty="0"/>
              <a:t>2020- по настоящее время Руководитель ОЗЧ ДЦ «Автомир-Байкальская» марки Хендэ, Джил и, Пежо, Ситроен, Рено, </a:t>
            </a:r>
            <a:r>
              <a:rPr lang="ru-RU" sz="1700" dirty="0" err="1"/>
              <a:t>Сузуки</a:t>
            </a:r>
            <a:r>
              <a:rPr lang="ru-RU" sz="1700" dirty="0"/>
              <a:t>, сервисный контракт </a:t>
            </a:r>
            <a:r>
              <a:rPr lang="en-US" sz="1700" dirty="0"/>
              <a:t>GM</a:t>
            </a:r>
            <a:endParaRPr lang="ru-RU" sz="17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4E6263-9AC8-4637-8362-08C48DF89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95"/>
            <a:ext cx="31146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01B74-7E13-4252-B369-FBC4B4AD0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" t="14815"/>
          <a:stretch/>
        </p:blipFill>
        <p:spPr>
          <a:xfrm>
            <a:off x="7698582" y="1498600"/>
            <a:ext cx="4036218" cy="4564470"/>
          </a:xfrm>
          <a:prstGeom prst="rect">
            <a:avLst/>
          </a:prstGeom>
        </p:spPr>
      </p:pic>
      <p:pic>
        <p:nvPicPr>
          <p:cNvPr id="7" name="Google Shape;168;p26">
            <a:extLst>
              <a:ext uri="{FF2B5EF4-FFF2-40B4-BE49-F238E27FC236}">
                <a16:creationId xmlns:a16="http://schemas.microsoft.com/office/drawing/2014/main" id="{CE93A3C8-AEB3-4442-B3CC-D07B57EB2E0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08227" y="0"/>
            <a:ext cx="1750604" cy="1290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7342" y="710565"/>
            <a:ext cx="5151120" cy="128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00FF"/>
                </a:solidFill>
                <a:latin typeface="Georgia"/>
                <a:cs typeface="Georgia"/>
              </a:rPr>
              <a:t>1993</a:t>
            </a:r>
            <a:endParaRPr sz="40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80"/>
              </a:spcBef>
            </a:pPr>
            <a:r>
              <a:rPr sz="1400" dirty="0">
                <a:latin typeface="Georgia"/>
                <a:cs typeface="Georgia"/>
              </a:rPr>
              <a:t>ГК «Автомир» </a:t>
            </a:r>
            <a:r>
              <a:rPr sz="1400" spc="-5" dirty="0">
                <a:latin typeface="Georgia"/>
                <a:cs typeface="Georgia"/>
              </a:rPr>
              <a:t>присутствует </a:t>
            </a:r>
            <a:r>
              <a:rPr sz="1400" dirty="0">
                <a:latin typeface="Georgia"/>
                <a:cs typeface="Georgia"/>
              </a:rPr>
              <a:t>на автомобильном </a:t>
            </a:r>
            <a:r>
              <a:rPr sz="1400" spc="-5" dirty="0">
                <a:latin typeface="Georgia"/>
                <a:cs typeface="Georgia"/>
              </a:rPr>
              <a:t>рынке </a:t>
            </a:r>
            <a:r>
              <a:rPr sz="1400" dirty="0">
                <a:latin typeface="Georgia"/>
                <a:cs typeface="Georgia"/>
              </a:rPr>
              <a:t>с </a:t>
            </a:r>
            <a:r>
              <a:rPr sz="1400" spc="-5" dirty="0">
                <a:latin typeface="Georgia"/>
                <a:cs typeface="Georgia"/>
              </a:rPr>
              <a:t>1993  года. </a:t>
            </a:r>
            <a:r>
              <a:rPr sz="1400" dirty="0">
                <a:latin typeface="Georgia"/>
                <a:cs typeface="Georgia"/>
              </a:rPr>
              <a:t>На </a:t>
            </a:r>
            <a:r>
              <a:rPr sz="1400" spc="-5" dirty="0">
                <a:latin typeface="Georgia"/>
                <a:cs typeface="Georgia"/>
              </a:rPr>
              <a:t>сегодняшний </a:t>
            </a:r>
            <a:r>
              <a:rPr sz="1400" dirty="0">
                <a:latin typeface="Georgia"/>
                <a:cs typeface="Georgia"/>
              </a:rPr>
              <a:t>день ГК «Автомир» является </a:t>
            </a:r>
            <a:r>
              <a:rPr sz="1400" spc="-5" dirty="0">
                <a:latin typeface="Georgia"/>
                <a:cs typeface="Georgia"/>
              </a:rPr>
              <a:t>одним</a:t>
            </a:r>
            <a:r>
              <a:rPr sz="1400" spc="-11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из  самых крупных автомобильных ритейлеров в</a:t>
            </a:r>
            <a:r>
              <a:rPr sz="1400" spc="-1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России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72528" y="461772"/>
            <a:ext cx="3647694" cy="1684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09458" y="606933"/>
            <a:ext cx="3081020" cy="134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00FF"/>
                </a:solidFill>
                <a:latin typeface="Georgia"/>
                <a:cs typeface="Georgia"/>
              </a:rPr>
              <a:t>45</a:t>
            </a:r>
            <a:endParaRPr sz="40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70"/>
              </a:spcBef>
            </a:pPr>
            <a:r>
              <a:rPr sz="1400" spc="-5" dirty="0">
                <a:latin typeface="Georgia"/>
                <a:cs typeface="Georgia"/>
              </a:rPr>
              <a:t>Объектов, включающих </a:t>
            </a:r>
            <a:r>
              <a:rPr sz="1400" dirty="0">
                <a:latin typeface="Georgia"/>
                <a:cs typeface="Georgia"/>
              </a:rPr>
              <a:t>в себя </a:t>
            </a:r>
            <a:r>
              <a:rPr sz="1600" spc="-10" dirty="0">
                <a:solidFill>
                  <a:srgbClr val="0000FF"/>
                </a:solidFill>
                <a:latin typeface="Georgia"/>
                <a:cs typeface="Georgia"/>
              </a:rPr>
              <a:t>90  </a:t>
            </a:r>
            <a:r>
              <a:rPr sz="1400" spc="-5" dirty="0">
                <a:latin typeface="Georgia"/>
                <a:cs typeface="Georgia"/>
              </a:rPr>
              <a:t>марочных </a:t>
            </a:r>
            <a:r>
              <a:rPr sz="1400" dirty="0">
                <a:latin typeface="Georgia"/>
                <a:cs typeface="Georgia"/>
              </a:rPr>
              <a:t>шоу-румов в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18 </a:t>
            </a:r>
            <a:r>
              <a:rPr sz="1400" spc="-5" dirty="0">
                <a:latin typeface="Georgia"/>
                <a:cs typeface="Georgia"/>
              </a:rPr>
              <a:t>регионах  Российской Федерации </a:t>
            </a:r>
            <a:r>
              <a:rPr sz="1400" dirty="0">
                <a:latin typeface="Georgia"/>
                <a:cs typeface="Georgia"/>
              </a:rPr>
              <a:t>и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Казахстане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15656" y="2066544"/>
            <a:ext cx="4109465" cy="1459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61376" y="4757940"/>
            <a:ext cx="3647694" cy="13266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1564" y="3470147"/>
            <a:ext cx="3647694" cy="11772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79130" y="2189845"/>
            <a:ext cx="3181985" cy="36290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390"/>
              </a:spcBef>
            </a:pPr>
            <a:r>
              <a:rPr sz="4400" b="1" spc="-5" dirty="0">
                <a:solidFill>
                  <a:srgbClr val="0000FF"/>
                </a:solidFill>
                <a:latin typeface="Georgia"/>
                <a:cs typeface="Georgia"/>
              </a:rPr>
              <a:t>20</a:t>
            </a:r>
            <a:endParaRPr sz="4400">
              <a:latin typeface="Georgia"/>
              <a:cs typeface="Georgia"/>
            </a:endParaRPr>
          </a:p>
          <a:p>
            <a:pPr marL="16510" marR="51244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Georgia"/>
                <a:cs typeface="Georgia"/>
              </a:rPr>
              <a:t>Наиболее </a:t>
            </a:r>
            <a:r>
              <a:rPr sz="1400" spc="-5" dirty="0">
                <a:latin typeface="Georgia"/>
                <a:cs typeface="Georgia"/>
              </a:rPr>
              <a:t>популярных </a:t>
            </a:r>
            <a:r>
              <a:rPr sz="1400" dirty="0">
                <a:latin typeface="Georgia"/>
                <a:cs typeface="Georgia"/>
              </a:rPr>
              <a:t>в</a:t>
            </a:r>
            <a:r>
              <a:rPr sz="1400" spc="-12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России  </a:t>
            </a:r>
            <a:r>
              <a:rPr sz="1400" dirty="0">
                <a:latin typeface="Georgia"/>
                <a:cs typeface="Georgia"/>
              </a:rPr>
              <a:t>автомобильных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брендов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0000FF"/>
                </a:solidFill>
                <a:latin typeface="Georgia"/>
                <a:cs typeface="Georgia"/>
              </a:rPr>
              <a:t>147</a:t>
            </a:r>
            <a:r>
              <a:rPr sz="4000" b="1" spc="-2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Georgia"/>
                <a:cs typeface="Georgia"/>
              </a:rPr>
              <a:t>млрд.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400" spc="-5" dirty="0">
                <a:latin typeface="Georgia"/>
                <a:cs typeface="Georgia"/>
              </a:rPr>
              <a:t>Выручка </a:t>
            </a:r>
            <a:r>
              <a:rPr sz="1400" dirty="0">
                <a:latin typeface="Georgia"/>
                <a:cs typeface="Georgia"/>
              </a:rPr>
              <a:t>ГК «Автомир» в</a:t>
            </a:r>
            <a:r>
              <a:rPr sz="1400" spc="-7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2019г.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</a:pPr>
            <a:r>
              <a:rPr sz="4000" b="1" spc="-5" dirty="0">
                <a:solidFill>
                  <a:srgbClr val="0000FF"/>
                </a:solidFill>
                <a:latin typeface="Georgia"/>
                <a:cs typeface="Georgia"/>
              </a:rPr>
              <a:t>1 520</a:t>
            </a:r>
            <a:r>
              <a:rPr sz="4000" b="1" spc="-3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4000" b="1" spc="-10" dirty="0">
                <a:solidFill>
                  <a:srgbClr val="0000FF"/>
                </a:solidFill>
                <a:latin typeface="Georgia"/>
                <a:cs typeface="Georgia"/>
              </a:rPr>
              <a:t>000</a:t>
            </a:r>
            <a:endParaRPr sz="4000">
              <a:latin typeface="Georgia"/>
              <a:cs typeface="Georgia"/>
            </a:endParaRPr>
          </a:p>
          <a:p>
            <a:pPr marL="32384">
              <a:lnSpc>
                <a:spcPct val="100000"/>
              </a:lnSpc>
              <a:spcBef>
                <a:spcPts val="80"/>
              </a:spcBef>
            </a:pPr>
            <a:r>
              <a:rPr sz="1400" spc="-5" dirty="0">
                <a:latin typeface="Georgia"/>
                <a:cs typeface="Georgia"/>
              </a:rPr>
              <a:t>Реализовано </a:t>
            </a:r>
            <a:r>
              <a:rPr sz="1400" dirty="0">
                <a:latin typeface="Georgia"/>
                <a:cs typeface="Georgia"/>
              </a:rPr>
              <a:t>автомобилей с </a:t>
            </a:r>
            <a:r>
              <a:rPr sz="1400" spc="-5" dirty="0">
                <a:latin typeface="Georgia"/>
                <a:cs typeface="Georgia"/>
              </a:rPr>
              <a:t>1993</a:t>
            </a:r>
            <a:r>
              <a:rPr sz="1400" spc="-1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года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Google Shape;168;p26">
            <a:extLst>
              <a:ext uri="{FF2B5EF4-FFF2-40B4-BE49-F238E27FC236}">
                <a16:creationId xmlns:a16="http://schemas.microsoft.com/office/drawing/2014/main" id="{440916BB-CF42-4D0D-9A73-2D8BD086A01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08226" y="35835"/>
            <a:ext cx="1750604" cy="1290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63A61ABC-AD64-461E-9DD9-5DC4DC8F7B23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8F57C-DC0C-4A1C-AC50-102AE50E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22" y="753230"/>
            <a:ext cx="9335477" cy="12904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Основные показатели ОЗЧ ДЦ ГК Автомир «Байкальская»: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0F0D7-3DEC-485A-B440-4C81C1249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661756" cy="37678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Оборачиваемость в год - 9,5 раз за год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Неликвид - </a:t>
            </a:r>
            <a:r>
              <a:rPr lang="ru-RU" b="1" dirty="0"/>
              <a:t>3.67%</a:t>
            </a:r>
            <a:r>
              <a:rPr lang="ru-RU" dirty="0"/>
              <a:t> от среднего остатка склада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На территории ДЦ 2 склада 2-х этажный мезонин и 1 склад одноэтажный, суммарная полезная площадь хранения всех складов порядка 1000 м2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Количество линий хранения </a:t>
            </a:r>
            <a:r>
              <a:rPr lang="en-US" sz="3200" dirty="0"/>
              <a:t>&gt; 10 000</a:t>
            </a:r>
            <a:endParaRPr lang="ru-RU" sz="3200" dirty="0"/>
          </a:p>
          <a:p>
            <a:endParaRPr lang="ru-RU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Google Shape;168;p26">
            <a:extLst>
              <a:ext uri="{FF2B5EF4-FFF2-40B4-BE49-F238E27FC236}">
                <a16:creationId xmlns:a16="http://schemas.microsoft.com/office/drawing/2014/main" id="{2ABAF2BB-E4CF-4C40-9C33-8AEC221373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8227" y="0"/>
            <a:ext cx="1750604" cy="1290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6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054" y="365125"/>
            <a:ext cx="8238745" cy="1325563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Экскурсия на склад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9C1B785-F0B7-409B-BD26-2A426D0B7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87525"/>
            <a:ext cx="7663884" cy="4351338"/>
          </a:xfrm>
        </p:spPr>
      </p:pic>
      <p:pic>
        <p:nvPicPr>
          <p:cNvPr id="4" name="Google Shape;168;p26">
            <a:extLst>
              <a:ext uri="{FF2B5EF4-FFF2-40B4-BE49-F238E27FC236}">
                <a16:creationId xmlns:a16="http://schemas.microsoft.com/office/drawing/2014/main" id="{FE5879B4-7A9F-46BF-9F8D-92BB1C8490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7888" y="0"/>
            <a:ext cx="1750604" cy="12904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9">
            <a:extLst>
              <a:ext uri="{FF2B5EF4-FFF2-40B4-BE49-F238E27FC236}">
                <a16:creationId xmlns:a16="http://schemas.microsoft.com/office/drawing/2014/main" id="{614B7E67-9A37-4D25-A20C-3873FCCA2ED8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62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46A31-7562-4361-8598-DDD0E409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300" y="635000"/>
            <a:ext cx="9588500" cy="1193800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Доля каналов в выручке ОЗЧ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Google Shape;168;p26">
            <a:extLst>
              <a:ext uri="{FF2B5EF4-FFF2-40B4-BE49-F238E27FC236}">
                <a16:creationId xmlns:a16="http://schemas.microsoft.com/office/drawing/2014/main" id="{1884CD2D-FCB7-4972-965A-4FF202B2A1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3058" y="0"/>
            <a:ext cx="1750604" cy="1290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676834"/>
              </p:ext>
            </p:extLst>
          </p:nvPr>
        </p:nvGraphicFramePr>
        <p:xfrm>
          <a:off x="838200" y="1585292"/>
          <a:ext cx="10515600" cy="490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ject 9">
            <a:extLst>
              <a:ext uri="{FF2B5EF4-FFF2-40B4-BE49-F238E27FC236}">
                <a16:creationId xmlns:a16="http://schemas.microsoft.com/office/drawing/2014/main" id="{19499486-F68C-4DE2-A0F0-B7155F50E4B1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53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229EF-993F-41F5-B907-8FCBCBE3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527" y="843496"/>
            <a:ext cx="8515573" cy="96374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</a:rPr>
              <a:t>Доля каналов в доходе з/ч </a:t>
            </a:r>
            <a:b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</a:rPr>
              <a:t>(выручка-себестоимость+Бонусы) ОЗЧ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" name="Google Shape;168;p26">
            <a:extLst>
              <a:ext uri="{FF2B5EF4-FFF2-40B4-BE49-F238E27FC236}">
                <a16:creationId xmlns:a16="http://schemas.microsoft.com/office/drawing/2014/main" id="{FA680910-6B5C-46B5-BA01-2AA0396AF7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55473" y="0"/>
            <a:ext cx="1750604" cy="1290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906184"/>
              </p:ext>
            </p:extLst>
          </p:nvPr>
        </p:nvGraphicFramePr>
        <p:xfrm>
          <a:off x="838200" y="1825624"/>
          <a:ext cx="10717696" cy="469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ject 9">
            <a:extLst>
              <a:ext uri="{FF2B5EF4-FFF2-40B4-BE49-F238E27FC236}">
                <a16:creationId xmlns:a16="http://schemas.microsoft.com/office/drawing/2014/main" id="{588C051F-3352-480A-B836-F4E91DBFD02C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13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9">
            <a:extLst>
              <a:ext uri="{FF2B5EF4-FFF2-40B4-BE49-F238E27FC236}">
                <a16:creationId xmlns:a16="http://schemas.microsoft.com/office/drawing/2014/main" id="{E33432AD-C35B-478F-8FFE-55EB0DBB994A}"/>
              </a:ext>
            </a:extLst>
          </p:cNvPr>
          <p:cNvSpPr/>
          <p:nvPr/>
        </p:nvSpPr>
        <p:spPr>
          <a:xfrm>
            <a:off x="0" y="12191"/>
            <a:ext cx="3115055" cy="714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229EF-993F-41F5-B907-8FCBCBE3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699" y="599385"/>
            <a:ext cx="8591773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</a:rPr>
              <a:t>СЕРВИС Доход з/ч (выручка-себестоимость)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рост по сравнению с прошлым годом  ДЦ Байкальская на 29%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в целом по ДЦ Московского региона рост 12%</a:t>
            </a:r>
          </a:p>
        </p:txBody>
      </p:sp>
      <p:pic>
        <p:nvPicPr>
          <p:cNvPr id="4" name="Google Shape;168;p26">
            <a:extLst>
              <a:ext uri="{FF2B5EF4-FFF2-40B4-BE49-F238E27FC236}">
                <a16:creationId xmlns:a16="http://schemas.microsoft.com/office/drawing/2014/main" id="{FA680910-6B5C-46B5-BA01-2AA0396AF7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5473" y="0"/>
            <a:ext cx="1750604" cy="1290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2810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6523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3141</TotalTime>
  <Words>1187</Words>
  <Application>Microsoft Office PowerPoint</Application>
  <PresentationFormat>Широкоэкранный</PresentationFormat>
  <Paragraphs>118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Как заработать на продаже запчастей в условиях жесткой конкуренции? </vt:lpstr>
      <vt:lpstr>Презентация PowerPoint</vt:lpstr>
      <vt:lpstr>Приятно познакомиться!</vt:lpstr>
      <vt:lpstr>Презентация PowerPoint</vt:lpstr>
      <vt:lpstr>Основные показатели ОЗЧ ДЦ ГК Автомир «Байкальская»:</vt:lpstr>
      <vt:lpstr>Экскурсия на склад</vt:lpstr>
      <vt:lpstr>Доля каналов в выручке ОЗЧ</vt:lpstr>
      <vt:lpstr>Доля каналов в доходе з/ч  (выручка-себестоимость+Бонусы) ОЗЧ</vt:lpstr>
      <vt:lpstr>СЕРВИС Доход з/ч (выручка-себестоимость)  рост по сравнению с прошлым годом  ДЦ Байкальская на 29%  в целом по ДЦ Московского региона рост 12%</vt:lpstr>
      <vt:lpstr>Что делали для повышения дохода в сервисе?</vt:lpstr>
      <vt:lpstr>РОЗНИЦА  Доход (выручка-себестоимость)  рост на 50% в сравнении с 2019, по ДЦ Москвы рост 42%</vt:lpstr>
      <vt:lpstr>Доля каждого канала продаж в рознице Выручка</vt:lpstr>
      <vt:lpstr>Доля в доходе (выручка-себестоимость)</vt:lpstr>
      <vt:lpstr>Что делали для повышения дохода в рознице?</vt:lpstr>
      <vt:lpstr>ОПТовая деятельность  плюсы </vt:lpstr>
      <vt:lpstr>ОПТовая деятельность  минусы </vt:lpstr>
      <vt:lpstr>ОПТ  рост выручки на 51% в сравнении с 2019, по ДЦ Москвы рост 24%</vt:lpstr>
      <vt:lpstr>Что делали для повышения дохода в ОПТовом направлении?</vt:lpstr>
      <vt:lpstr>Примеры хранения:</vt:lpstr>
      <vt:lpstr>Задачи, которые должен делать РОЗЧ для получения результата в оптовой деятельности</vt:lpstr>
      <vt:lpstr>Задачи, которые должен делать РОЗЧ для получения результата в оптовой деятельности</vt:lpstr>
      <vt:lpstr>Отсрочки, система скидок или наценок, свой кредит</vt:lpstr>
      <vt:lpstr>Вывод, если хотите развивать ОПТ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Зыбина</dc:creator>
  <cp:lastModifiedBy>Галина Зыбина</cp:lastModifiedBy>
  <cp:revision>79</cp:revision>
  <dcterms:created xsi:type="dcterms:W3CDTF">2021-01-29T09:13:00Z</dcterms:created>
  <dcterms:modified xsi:type="dcterms:W3CDTF">2021-02-04T13:59:49Z</dcterms:modified>
</cp:coreProperties>
</file>