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59" r:id="rId3"/>
    <p:sldId id="369" r:id="rId4"/>
    <p:sldId id="370" r:id="rId5"/>
    <p:sldId id="355" r:id="rId6"/>
    <p:sldId id="368" r:id="rId7"/>
    <p:sldId id="360" r:id="rId8"/>
    <p:sldId id="361" r:id="rId9"/>
    <p:sldId id="373" r:id="rId10"/>
    <p:sldId id="375" r:id="rId11"/>
    <p:sldId id="358" r:id="rId12"/>
    <p:sldId id="345" r:id="rId13"/>
    <p:sldId id="353" r:id="rId14"/>
    <p:sldId id="354" r:id="rId15"/>
    <p:sldId id="357" r:id="rId16"/>
    <p:sldId id="371" r:id="rId17"/>
    <p:sldId id="365" r:id="rId18"/>
    <p:sldId id="343" r:id="rId19"/>
    <p:sldId id="372" r:id="rId20"/>
    <p:sldId id="367" r:id="rId21"/>
    <p:sldId id="366" r:id="rId22"/>
    <p:sldId id="364" r:id="rId23"/>
    <p:sldId id="363" r:id="rId24"/>
    <p:sldId id="35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17C"/>
    <a:srgbClr val="7ECCE8"/>
    <a:srgbClr val="B2F0E4"/>
    <a:srgbClr val="B1E0F1"/>
    <a:srgbClr val="33CCCC"/>
    <a:srgbClr val="FF6600"/>
    <a:srgbClr val="62CEE4"/>
    <a:srgbClr val="808080"/>
    <a:srgbClr val="FFF7E1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 snapToGrid="0">
      <p:cViewPr varScale="1">
        <p:scale>
          <a:sx n="81" d="100"/>
          <a:sy n="81" d="100"/>
        </p:scale>
        <p:origin x="11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F0-43AF-8BC7-71D2BBF1C06E}"/>
              </c:ext>
            </c:extLst>
          </c:dPt>
          <c:dPt>
            <c:idx val="1"/>
            <c:bubble3D val="0"/>
            <c:explosion val="9"/>
            <c:spPr>
              <a:solidFill>
                <a:srgbClr val="7ECCE8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F0-43AF-8BC7-71D2BBF1C06E}"/>
              </c:ext>
            </c:extLst>
          </c:dPt>
          <c:dPt>
            <c:idx val="2"/>
            <c:bubble3D val="0"/>
            <c:explosion val="17"/>
            <c:spPr>
              <a:solidFill>
                <a:srgbClr val="16617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F0-43AF-8BC7-71D2BBF1C06E}"/>
              </c:ext>
            </c:extLst>
          </c:dPt>
          <c:dLbls>
            <c:dLbl>
              <c:idx val="0"/>
              <c:layout>
                <c:manualLayout>
                  <c:x val="-1.6232189471734756E-2"/>
                  <c:y val="2.37479304946230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8737AD-79EC-4F08-98AC-319128300916}" type="CATEGORYNAME">
                      <a:rPr lang="ru-RU" sz="20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60877280360799"/>
                      <c:h val="0.240300653100592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F0-43AF-8BC7-71D2BBF1C06E}"/>
                </c:ext>
              </c:extLst>
            </c:dLbl>
            <c:dLbl>
              <c:idx val="1"/>
              <c:layout>
                <c:manualLayout>
                  <c:x val="-3.1135894361949478E-2"/>
                  <c:y val="-4.1244546026977802E-2"/>
                </c:manualLayout>
              </c:layout>
              <c:tx>
                <c:rich>
                  <a:bodyPr/>
                  <a:lstStyle/>
                  <a:p>
                    <a:fld id="{81471125-2FDF-407F-B554-00B312061E76}" type="CATEGORYNAME">
                      <a:rPr lang="ru-RU" sz="20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[ИМЯ КАТЕГОРИИ]</a:t>
                    </a:fld>
                    <a:r>
                      <a: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75%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7626097163581"/>
                      <c:h val="0.181862081557108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F0-43AF-8BC7-71D2BBF1C06E}"/>
                </c:ext>
              </c:extLst>
            </c:dLbl>
            <c:dLbl>
              <c:idx val="2"/>
              <c:layout>
                <c:manualLayout>
                  <c:x val="-8.8204818885104147E-2"/>
                  <c:y val="1.77821943227794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417C17-A29F-4BD9-AE77-F62C07893985}" type="CATEGORYNAME">
                      <a:rPr lang="ru-RU" sz="20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/>
                    </a:pPr>
                    <a:r>
                      <a: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6514429875385"/>
                      <c:h val="0.209855296143544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F0-43AF-8BC7-71D2BBF1C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Лист1!$B$2:$B$4</c:f>
              <c:strCache>
                <c:ptCount val="3"/>
                <c:pt idx="0">
                  <c:v>Оптовые продажи</c:v>
                </c:pt>
                <c:pt idx="1">
                  <c:v>Розничные продажи сервиса</c:v>
                </c:pt>
                <c:pt idx="2">
                  <c:v>Интернет продажи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0.22</c:v>
                </c:pt>
                <c:pt idx="1">
                  <c:v>0.75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F0-43AF-8BC7-71D2BBF1C06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заказов интернет магазина</a:t>
            </a:r>
            <a:r>
              <a:rPr lang="en-US" sz="20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авг</a:t>
            </a:r>
            <a:r>
              <a:rPr lang="ru-RU" sz="20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i="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янв</a:t>
            </a:r>
            <a:r>
              <a:rPr lang="ru-RU" sz="20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2021 гг. ед</a:t>
            </a:r>
            <a:r>
              <a:rPr lang="ru-RU" sz="1800" b="1" i="0" baseline="0" dirty="0">
                <a:effectLst/>
              </a:rPr>
              <a:t>.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0346349600036699"/>
          <c:y val="2.2299789591827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Графики!$B$33</c:f>
              <c:strCache>
                <c:ptCount val="1"/>
                <c:pt idx="0">
                  <c:v>Общий итог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1A-4957-828D-4E8D6A7A2E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Графики!$C$31:$H$32</c:f>
              <c:multiLvlStrCache>
                <c:ptCount val="6"/>
                <c:lvl>
                  <c:pt idx="0">
                    <c:v>авг</c:v>
                  </c:pt>
                  <c:pt idx="1">
                    <c:v>сен</c:v>
                  </c:pt>
                  <c:pt idx="2">
                    <c:v>окт</c:v>
                  </c:pt>
                  <c:pt idx="3">
                    <c:v>ноя</c:v>
                  </c:pt>
                  <c:pt idx="4">
                    <c:v>дек</c:v>
                  </c:pt>
                  <c:pt idx="5">
                    <c:v>янв</c:v>
                  </c:pt>
                </c:lvl>
                <c:lvl>
                  <c:pt idx="5">
                    <c:v>2021</c:v>
                  </c:pt>
                </c:lvl>
              </c:multiLvlStrCache>
            </c:multiLvlStrRef>
          </c:cat>
          <c:val>
            <c:numRef>
              <c:f>Графики!$C$33:$H$33</c:f>
              <c:numCache>
                <c:formatCode>General</c:formatCode>
                <c:ptCount val="6"/>
                <c:pt idx="0">
                  <c:v>494</c:v>
                </c:pt>
                <c:pt idx="1">
                  <c:v>533</c:v>
                </c:pt>
                <c:pt idx="2">
                  <c:v>738</c:v>
                </c:pt>
                <c:pt idx="3">
                  <c:v>709</c:v>
                </c:pt>
                <c:pt idx="4">
                  <c:v>607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A-4957-828D-4E8D6A7A2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54920"/>
        <c:axId val="155755304"/>
        <c:axId val="0"/>
      </c:bar3DChart>
      <c:catAx>
        <c:axId val="15575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55304"/>
        <c:crosses val="autoZero"/>
        <c:auto val="1"/>
        <c:lblAlgn val="ctr"/>
        <c:lblOffset val="100"/>
        <c:noMultiLvlLbl val="0"/>
      </c:catAx>
      <c:valAx>
        <c:axId val="15575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5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39E46-6752-403A-9337-7FD935A68B4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85FF9A79-CDDB-42AF-BA5C-75231DB4F997}">
      <dgm:prSet phldrT="[Текст]"/>
      <dgm:spPr>
        <a:xfrm>
          <a:off x="0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апрель</a:t>
          </a:r>
        </a:p>
      </dgm:t>
    </dgm:pt>
    <dgm:pt modelId="{8E049BCF-5139-41C0-ABCE-F70F1183B8EC}" type="parTrans" cxnId="{13D2F505-0334-4512-AF84-FFE15F24DC38}">
      <dgm:prSet/>
      <dgm:spPr/>
      <dgm:t>
        <a:bodyPr/>
        <a:lstStyle/>
        <a:p>
          <a:endParaRPr lang="ru-RU"/>
        </a:p>
      </dgm:t>
    </dgm:pt>
    <dgm:pt modelId="{4CF9471B-96B8-40C8-9BBF-72AD863B776A}" type="sibTrans" cxnId="{13D2F505-0334-4512-AF84-FFE15F24DC3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207934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A244B4D1-48F5-4ADD-A38E-03D4DD7314D1}">
      <dgm:prSet phldrT="[Текст]"/>
      <dgm:spPr>
        <a:xfrm>
          <a:off x="6149483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сентябрь</a:t>
          </a:r>
        </a:p>
      </dgm:t>
    </dgm:pt>
    <dgm:pt modelId="{73AE550E-AEE1-4AEB-AE6F-E64263DA54BD}" type="parTrans" cxnId="{55167329-135A-470C-AEA8-976990126F46}">
      <dgm:prSet/>
      <dgm:spPr/>
      <dgm:t>
        <a:bodyPr/>
        <a:lstStyle/>
        <a:p>
          <a:endParaRPr lang="ru-RU"/>
        </a:p>
      </dgm:t>
    </dgm:pt>
    <dgm:pt modelId="{E016A8DE-D918-4D17-8B5E-2197832EDE87}" type="sibTrans" cxnId="{55167329-135A-470C-AEA8-976990126F4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7357417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C0DEE98B-72AB-4885-9B4E-ED2C7E8951B2}">
      <dgm:prSet phldrT="[Текст]"/>
      <dgm:spPr>
        <a:xfrm>
          <a:off x="7686854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октябрь</a:t>
          </a:r>
        </a:p>
      </dgm:t>
    </dgm:pt>
    <dgm:pt modelId="{C7CEAE1D-06E2-47B7-8118-79B92B7F21A2}" type="parTrans" cxnId="{11480674-2784-472E-B186-EA498338C67A}">
      <dgm:prSet/>
      <dgm:spPr/>
      <dgm:t>
        <a:bodyPr/>
        <a:lstStyle/>
        <a:p>
          <a:endParaRPr lang="ru-RU"/>
        </a:p>
      </dgm:t>
    </dgm:pt>
    <dgm:pt modelId="{86D89AAB-7555-458F-BCB9-8B269CBBB7E3}" type="sibTrans" cxnId="{11480674-2784-472E-B186-EA498338C67A}">
      <dgm:prSet/>
      <dgm:spPr/>
      <dgm:t>
        <a:bodyPr/>
        <a:lstStyle/>
        <a:p>
          <a:endParaRPr lang="ru-RU"/>
        </a:p>
      </dgm:t>
    </dgm:pt>
    <dgm:pt modelId="{8EBD64B1-703E-432E-9FF0-318DDFF5E209}">
      <dgm:prSet/>
      <dgm:spPr>
        <a:xfrm>
          <a:off x="1537370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май</a:t>
          </a:r>
        </a:p>
      </dgm:t>
    </dgm:pt>
    <dgm:pt modelId="{22AACFEF-FBCB-4CEB-83FE-FE3121437536}" type="parTrans" cxnId="{C9DE8752-8257-4097-BDD1-26212B2C2B7F}">
      <dgm:prSet/>
      <dgm:spPr/>
      <dgm:t>
        <a:bodyPr/>
        <a:lstStyle/>
        <a:p>
          <a:endParaRPr lang="ru-RU"/>
        </a:p>
      </dgm:t>
    </dgm:pt>
    <dgm:pt modelId="{E73E4E5C-A0DE-4213-B254-58FC2BCDBAAA}" type="sibTrans" cxnId="{C9DE8752-8257-4097-BDD1-26212B2C2B7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2745305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ED489530-1A82-41D1-96FD-9051CFD0C2DC}">
      <dgm:prSet/>
      <dgm:spPr>
        <a:xfrm>
          <a:off x="3074741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июнь</a:t>
          </a:r>
        </a:p>
      </dgm:t>
    </dgm:pt>
    <dgm:pt modelId="{E7DC2A87-925F-4CAE-86A4-0B7DA12F9A52}" type="parTrans" cxnId="{102F1E62-1EFE-4695-8277-134DA8D22A8A}">
      <dgm:prSet/>
      <dgm:spPr/>
      <dgm:t>
        <a:bodyPr/>
        <a:lstStyle/>
        <a:p>
          <a:endParaRPr lang="ru-RU"/>
        </a:p>
      </dgm:t>
    </dgm:pt>
    <dgm:pt modelId="{72F11D56-DAE2-4DE1-B1B3-1CE7C8EE44DC}" type="sibTrans" cxnId="{102F1E62-1EFE-4695-8277-134DA8D22A8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4282675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03AE5247-DB02-46C1-80C9-82A655D848E3}">
      <dgm:prSet/>
      <dgm:spPr>
        <a:xfrm>
          <a:off x="4612112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август</a:t>
          </a:r>
        </a:p>
      </dgm:t>
    </dgm:pt>
    <dgm:pt modelId="{AF82BBFA-8B07-47AE-9125-BE901299033E}" type="parTrans" cxnId="{86B4087B-A6CD-4F05-8DD3-D91E583425F2}">
      <dgm:prSet/>
      <dgm:spPr/>
      <dgm:t>
        <a:bodyPr/>
        <a:lstStyle/>
        <a:p>
          <a:endParaRPr lang="ru-RU"/>
        </a:p>
      </dgm:t>
    </dgm:pt>
    <dgm:pt modelId="{68584F7E-4F6E-491A-9894-824BD1CCCE42}" type="sibTrans" cxnId="{86B4087B-A6CD-4F05-8DD3-D91E583425F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5820046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C3AFF5D6-D269-40B9-A79E-9A35C634A0B8}" type="pres">
      <dgm:prSet presAssocID="{CE439E46-6752-403A-9337-7FD935A68B4E}" presName="Name0" presStyleCnt="0">
        <dgm:presLayoutVars>
          <dgm:dir/>
          <dgm:resizeHandles val="exact"/>
        </dgm:presLayoutVars>
      </dgm:prSet>
      <dgm:spPr/>
    </dgm:pt>
    <dgm:pt modelId="{0DD73770-24D8-49C1-9E22-B4D4D6F7889F}" type="pres">
      <dgm:prSet presAssocID="{85FF9A79-CDDB-42AF-BA5C-75231DB4F997}" presName="node" presStyleLbl="node1" presStyleIdx="0" presStyleCnt="6">
        <dgm:presLayoutVars>
          <dgm:bulletEnabled val="1"/>
        </dgm:presLayoutVars>
      </dgm:prSet>
      <dgm:spPr/>
    </dgm:pt>
    <dgm:pt modelId="{60AC9178-1078-4C76-B204-0875F56D9316}" type="pres">
      <dgm:prSet presAssocID="{4CF9471B-96B8-40C8-9BBF-72AD863B776A}" presName="sibTrans" presStyleLbl="sibTrans2D1" presStyleIdx="0" presStyleCnt="5"/>
      <dgm:spPr/>
    </dgm:pt>
    <dgm:pt modelId="{47A44727-D0A6-42A6-8C97-8F2FE95066AA}" type="pres">
      <dgm:prSet presAssocID="{4CF9471B-96B8-40C8-9BBF-72AD863B776A}" presName="connectorText" presStyleLbl="sibTrans2D1" presStyleIdx="0" presStyleCnt="5"/>
      <dgm:spPr/>
    </dgm:pt>
    <dgm:pt modelId="{42FC32FC-7445-4677-989E-3D80EE66F302}" type="pres">
      <dgm:prSet presAssocID="{8EBD64B1-703E-432E-9FF0-318DDFF5E209}" presName="node" presStyleLbl="node1" presStyleIdx="1" presStyleCnt="6">
        <dgm:presLayoutVars>
          <dgm:bulletEnabled val="1"/>
        </dgm:presLayoutVars>
      </dgm:prSet>
      <dgm:spPr/>
    </dgm:pt>
    <dgm:pt modelId="{BCC3DF1D-D308-4931-BFE9-6F1B82B6C8F2}" type="pres">
      <dgm:prSet presAssocID="{E73E4E5C-A0DE-4213-B254-58FC2BCDBAAA}" presName="sibTrans" presStyleLbl="sibTrans2D1" presStyleIdx="1" presStyleCnt="5"/>
      <dgm:spPr/>
    </dgm:pt>
    <dgm:pt modelId="{E94336C1-24B5-4ECF-8D28-D943D6788B09}" type="pres">
      <dgm:prSet presAssocID="{E73E4E5C-A0DE-4213-B254-58FC2BCDBAAA}" presName="connectorText" presStyleLbl="sibTrans2D1" presStyleIdx="1" presStyleCnt="5"/>
      <dgm:spPr/>
    </dgm:pt>
    <dgm:pt modelId="{C7848F84-0B8F-40C9-A84C-97664A6ACCA1}" type="pres">
      <dgm:prSet presAssocID="{ED489530-1A82-41D1-96FD-9051CFD0C2DC}" presName="node" presStyleLbl="node1" presStyleIdx="2" presStyleCnt="6">
        <dgm:presLayoutVars>
          <dgm:bulletEnabled val="1"/>
        </dgm:presLayoutVars>
      </dgm:prSet>
      <dgm:spPr/>
    </dgm:pt>
    <dgm:pt modelId="{2905F508-8BBD-4A17-A961-B73771299B4B}" type="pres">
      <dgm:prSet presAssocID="{72F11D56-DAE2-4DE1-B1B3-1CE7C8EE44DC}" presName="sibTrans" presStyleLbl="sibTrans2D1" presStyleIdx="2" presStyleCnt="5"/>
      <dgm:spPr/>
    </dgm:pt>
    <dgm:pt modelId="{865AB6A8-B9C5-4F33-8F24-F79011546A84}" type="pres">
      <dgm:prSet presAssocID="{72F11D56-DAE2-4DE1-B1B3-1CE7C8EE44DC}" presName="connectorText" presStyleLbl="sibTrans2D1" presStyleIdx="2" presStyleCnt="5"/>
      <dgm:spPr/>
    </dgm:pt>
    <dgm:pt modelId="{7EB0D324-9DC5-418A-BBC4-40EA7B839374}" type="pres">
      <dgm:prSet presAssocID="{03AE5247-DB02-46C1-80C9-82A655D848E3}" presName="node" presStyleLbl="node1" presStyleIdx="3" presStyleCnt="6">
        <dgm:presLayoutVars>
          <dgm:bulletEnabled val="1"/>
        </dgm:presLayoutVars>
      </dgm:prSet>
      <dgm:spPr/>
    </dgm:pt>
    <dgm:pt modelId="{4E9D3FD5-B2E1-4DCA-8BE5-367DD8BD2EA2}" type="pres">
      <dgm:prSet presAssocID="{68584F7E-4F6E-491A-9894-824BD1CCCE42}" presName="sibTrans" presStyleLbl="sibTrans2D1" presStyleIdx="3" presStyleCnt="5"/>
      <dgm:spPr/>
    </dgm:pt>
    <dgm:pt modelId="{67D98B83-CFA6-4611-85E8-1EF3FD32606C}" type="pres">
      <dgm:prSet presAssocID="{68584F7E-4F6E-491A-9894-824BD1CCCE42}" presName="connectorText" presStyleLbl="sibTrans2D1" presStyleIdx="3" presStyleCnt="5"/>
      <dgm:spPr/>
    </dgm:pt>
    <dgm:pt modelId="{76BD79EA-EE07-411A-B57C-9B482746057E}" type="pres">
      <dgm:prSet presAssocID="{A244B4D1-48F5-4ADD-A38E-03D4DD7314D1}" presName="node" presStyleLbl="node1" presStyleIdx="4" presStyleCnt="6">
        <dgm:presLayoutVars>
          <dgm:bulletEnabled val="1"/>
        </dgm:presLayoutVars>
      </dgm:prSet>
      <dgm:spPr/>
    </dgm:pt>
    <dgm:pt modelId="{EAA75061-3D15-4734-8121-796A2C953E30}" type="pres">
      <dgm:prSet presAssocID="{E016A8DE-D918-4D17-8B5E-2197832EDE87}" presName="sibTrans" presStyleLbl="sibTrans2D1" presStyleIdx="4" presStyleCnt="5"/>
      <dgm:spPr/>
    </dgm:pt>
    <dgm:pt modelId="{D12CE491-9D16-4352-9690-894BB75A585D}" type="pres">
      <dgm:prSet presAssocID="{E016A8DE-D918-4D17-8B5E-2197832EDE87}" presName="connectorText" presStyleLbl="sibTrans2D1" presStyleIdx="4" presStyleCnt="5"/>
      <dgm:spPr/>
    </dgm:pt>
    <dgm:pt modelId="{66F3DF46-DE29-42A5-9C9B-3CADDB53A622}" type="pres">
      <dgm:prSet presAssocID="{C0DEE98B-72AB-4885-9B4E-ED2C7E8951B2}" presName="node" presStyleLbl="node1" presStyleIdx="5" presStyleCnt="6">
        <dgm:presLayoutVars>
          <dgm:bulletEnabled val="1"/>
        </dgm:presLayoutVars>
      </dgm:prSet>
      <dgm:spPr/>
    </dgm:pt>
  </dgm:ptLst>
  <dgm:cxnLst>
    <dgm:cxn modelId="{13D2F505-0334-4512-AF84-FFE15F24DC38}" srcId="{CE439E46-6752-403A-9337-7FD935A68B4E}" destId="{85FF9A79-CDDB-42AF-BA5C-75231DB4F997}" srcOrd="0" destOrd="0" parTransId="{8E049BCF-5139-41C0-ABCE-F70F1183B8EC}" sibTransId="{4CF9471B-96B8-40C8-9BBF-72AD863B776A}"/>
    <dgm:cxn modelId="{1C92A206-06BB-4386-BB2C-4E4CD350781C}" type="presOf" srcId="{E73E4E5C-A0DE-4213-B254-58FC2BCDBAAA}" destId="{BCC3DF1D-D308-4931-BFE9-6F1B82B6C8F2}" srcOrd="0" destOrd="0" presId="urn:microsoft.com/office/officeart/2005/8/layout/process1"/>
    <dgm:cxn modelId="{7B912B1B-6655-452E-B3C4-C5D554BF0150}" type="presOf" srcId="{E73E4E5C-A0DE-4213-B254-58FC2BCDBAAA}" destId="{E94336C1-24B5-4ECF-8D28-D943D6788B09}" srcOrd="1" destOrd="0" presId="urn:microsoft.com/office/officeart/2005/8/layout/process1"/>
    <dgm:cxn modelId="{5E5BD624-AC50-4431-BF19-254D9689E152}" type="presOf" srcId="{4CF9471B-96B8-40C8-9BBF-72AD863B776A}" destId="{47A44727-D0A6-42A6-8C97-8F2FE95066AA}" srcOrd="1" destOrd="0" presId="urn:microsoft.com/office/officeart/2005/8/layout/process1"/>
    <dgm:cxn modelId="{5454A827-5710-45C7-81CB-7EEE091A8C61}" type="presOf" srcId="{ED489530-1A82-41D1-96FD-9051CFD0C2DC}" destId="{C7848F84-0B8F-40C9-A84C-97664A6ACCA1}" srcOrd="0" destOrd="0" presId="urn:microsoft.com/office/officeart/2005/8/layout/process1"/>
    <dgm:cxn modelId="{546A3C28-A3DB-4A6C-BC46-3CE50E952D0D}" type="presOf" srcId="{8EBD64B1-703E-432E-9FF0-318DDFF5E209}" destId="{42FC32FC-7445-4677-989E-3D80EE66F302}" srcOrd="0" destOrd="0" presId="urn:microsoft.com/office/officeart/2005/8/layout/process1"/>
    <dgm:cxn modelId="{55167329-135A-470C-AEA8-976990126F46}" srcId="{CE439E46-6752-403A-9337-7FD935A68B4E}" destId="{A244B4D1-48F5-4ADD-A38E-03D4DD7314D1}" srcOrd="4" destOrd="0" parTransId="{73AE550E-AEE1-4AEB-AE6F-E64263DA54BD}" sibTransId="{E016A8DE-D918-4D17-8B5E-2197832EDE87}"/>
    <dgm:cxn modelId="{0D5C492F-57E8-4682-943C-54178867B2A0}" type="presOf" srcId="{72F11D56-DAE2-4DE1-B1B3-1CE7C8EE44DC}" destId="{865AB6A8-B9C5-4F33-8F24-F79011546A84}" srcOrd="1" destOrd="0" presId="urn:microsoft.com/office/officeart/2005/8/layout/process1"/>
    <dgm:cxn modelId="{102F1E62-1EFE-4695-8277-134DA8D22A8A}" srcId="{CE439E46-6752-403A-9337-7FD935A68B4E}" destId="{ED489530-1A82-41D1-96FD-9051CFD0C2DC}" srcOrd="2" destOrd="0" parTransId="{E7DC2A87-925F-4CAE-86A4-0B7DA12F9A52}" sibTransId="{72F11D56-DAE2-4DE1-B1B3-1CE7C8EE44DC}"/>
    <dgm:cxn modelId="{52795A62-CDCC-4CCF-972C-07CD4AA4AC29}" type="presOf" srcId="{85FF9A79-CDDB-42AF-BA5C-75231DB4F997}" destId="{0DD73770-24D8-49C1-9E22-B4D4D6F7889F}" srcOrd="0" destOrd="0" presId="urn:microsoft.com/office/officeart/2005/8/layout/process1"/>
    <dgm:cxn modelId="{7AB5F76A-2BE5-4D4C-B000-2F419F98A01E}" type="presOf" srcId="{68584F7E-4F6E-491A-9894-824BD1CCCE42}" destId="{67D98B83-CFA6-4611-85E8-1EF3FD32606C}" srcOrd="1" destOrd="0" presId="urn:microsoft.com/office/officeart/2005/8/layout/process1"/>
    <dgm:cxn modelId="{7646B04F-31AD-4413-A730-7B629B947F2C}" type="presOf" srcId="{03AE5247-DB02-46C1-80C9-82A655D848E3}" destId="{7EB0D324-9DC5-418A-BBC4-40EA7B839374}" srcOrd="0" destOrd="0" presId="urn:microsoft.com/office/officeart/2005/8/layout/process1"/>
    <dgm:cxn modelId="{C9DE8752-8257-4097-BDD1-26212B2C2B7F}" srcId="{CE439E46-6752-403A-9337-7FD935A68B4E}" destId="{8EBD64B1-703E-432E-9FF0-318DDFF5E209}" srcOrd="1" destOrd="0" parTransId="{22AACFEF-FBCB-4CEB-83FE-FE3121437536}" sibTransId="{E73E4E5C-A0DE-4213-B254-58FC2BCDBAAA}"/>
    <dgm:cxn modelId="{A989D953-F554-45B5-BE28-050BD1150C8A}" type="presOf" srcId="{A244B4D1-48F5-4ADD-A38E-03D4DD7314D1}" destId="{76BD79EA-EE07-411A-B57C-9B482746057E}" srcOrd="0" destOrd="0" presId="urn:microsoft.com/office/officeart/2005/8/layout/process1"/>
    <dgm:cxn modelId="{11480674-2784-472E-B186-EA498338C67A}" srcId="{CE439E46-6752-403A-9337-7FD935A68B4E}" destId="{C0DEE98B-72AB-4885-9B4E-ED2C7E8951B2}" srcOrd="5" destOrd="0" parTransId="{C7CEAE1D-06E2-47B7-8118-79B92B7F21A2}" sibTransId="{86D89AAB-7555-458F-BCB9-8B269CBBB7E3}"/>
    <dgm:cxn modelId="{4AE24157-619F-40AB-AEF9-9AD00673E0D6}" type="presOf" srcId="{4CF9471B-96B8-40C8-9BBF-72AD863B776A}" destId="{60AC9178-1078-4C76-B204-0875F56D9316}" srcOrd="0" destOrd="0" presId="urn:microsoft.com/office/officeart/2005/8/layout/process1"/>
    <dgm:cxn modelId="{9B477479-4517-43E9-8F0C-02E8BA0EC8B2}" type="presOf" srcId="{E016A8DE-D918-4D17-8B5E-2197832EDE87}" destId="{D12CE491-9D16-4352-9690-894BB75A585D}" srcOrd="1" destOrd="0" presId="urn:microsoft.com/office/officeart/2005/8/layout/process1"/>
    <dgm:cxn modelId="{86B4087B-A6CD-4F05-8DD3-D91E583425F2}" srcId="{CE439E46-6752-403A-9337-7FD935A68B4E}" destId="{03AE5247-DB02-46C1-80C9-82A655D848E3}" srcOrd="3" destOrd="0" parTransId="{AF82BBFA-8B07-47AE-9125-BE901299033E}" sibTransId="{68584F7E-4F6E-491A-9894-824BD1CCCE42}"/>
    <dgm:cxn modelId="{4F36D79D-920A-48BB-8171-3C31A5AF7EE0}" type="presOf" srcId="{E016A8DE-D918-4D17-8B5E-2197832EDE87}" destId="{EAA75061-3D15-4734-8121-796A2C953E30}" srcOrd="0" destOrd="0" presId="urn:microsoft.com/office/officeart/2005/8/layout/process1"/>
    <dgm:cxn modelId="{40BE5AA0-C55B-4585-8B01-DCBF96C42F27}" type="presOf" srcId="{68584F7E-4F6E-491A-9894-824BD1CCCE42}" destId="{4E9D3FD5-B2E1-4DCA-8BE5-367DD8BD2EA2}" srcOrd="0" destOrd="0" presId="urn:microsoft.com/office/officeart/2005/8/layout/process1"/>
    <dgm:cxn modelId="{160A14B9-1533-443C-997E-301C4927B385}" type="presOf" srcId="{CE439E46-6752-403A-9337-7FD935A68B4E}" destId="{C3AFF5D6-D269-40B9-A79E-9A35C634A0B8}" srcOrd="0" destOrd="0" presId="urn:microsoft.com/office/officeart/2005/8/layout/process1"/>
    <dgm:cxn modelId="{7862A3D4-BFCD-4417-8F7C-163AACC25985}" type="presOf" srcId="{72F11D56-DAE2-4DE1-B1B3-1CE7C8EE44DC}" destId="{2905F508-8BBD-4A17-A961-B73771299B4B}" srcOrd="0" destOrd="0" presId="urn:microsoft.com/office/officeart/2005/8/layout/process1"/>
    <dgm:cxn modelId="{4C56E3DF-73B3-48EC-8471-DD0F87D2918D}" type="presOf" srcId="{C0DEE98B-72AB-4885-9B4E-ED2C7E8951B2}" destId="{66F3DF46-DE29-42A5-9C9B-3CADDB53A622}" srcOrd="0" destOrd="0" presId="urn:microsoft.com/office/officeart/2005/8/layout/process1"/>
    <dgm:cxn modelId="{85BB3445-711D-4269-99E0-5ABE91BCF7DB}" type="presParOf" srcId="{C3AFF5D6-D269-40B9-A79E-9A35C634A0B8}" destId="{0DD73770-24D8-49C1-9E22-B4D4D6F7889F}" srcOrd="0" destOrd="0" presId="urn:microsoft.com/office/officeart/2005/8/layout/process1"/>
    <dgm:cxn modelId="{160AC995-8527-444E-B97E-0A24A43968BE}" type="presParOf" srcId="{C3AFF5D6-D269-40B9-A79E-9A35C634A0B8}" destId="{60AC9178-1078-4C76-B204-0875F56D9316}" srcOrd="1" destOrd="0" presId="urn:microsoft.com/office/officeart/2005/8/layout/process1"/>
    <dgm:cxn modelId="{A486A63C-67DA-4903-987C-322EB5DF3C26}" type="presParOf" srcId="{60AC9178-1078-4C76-B204-0875F56D9316}" destId="{47A44727-D0A6-42A6-8C97-8F2FE95066AA}" srcOrd="0" destOrd="0" presId="urn:microsoft.com/office/officeart/2005/8/layout/process1"/>
    <dgm:cxn modelId="{6A861B08-FEF4-414D-B8CA-1CDCD3ECC76A}" type="presParOf" srcId="{C3AFF5D6-D269-40B9-A79E-9A35C634A0B8}" destId="{42FC32FC-7445-4677-989E-3D80EE66F302}" srcOrd="2" destOrd="0" presId="urn:microsoft.com/office/officeart/2005/8/layout/process1"/>
    <dgm:cxn modelId="{8E9056EA-43D8-4D47-BEBE-E3E5045B9AB4}" type="presParOf" srcId="{C3AFF5D6-D269-40B9-A79E-9A35C634A0B8}" destId="{BCC3DF1D-D308-4931-BFE9-6F1B82B6C8F2}" srcOrd="3" destOrd="0" presId="urn:microsoft.com/office/officeart/2005/8/layout/process1"/>
    <dgm:cxn modelId="{9BCC6201-1555-45CA-A9C4-A85D6420DAF6}" type="presParOf" srcId="{BCC3DF1D-D308-4931-BFE9-6F1B82B6C8F2}" destId="{E94336C1-24B5-4ECF-8D28-D943D6788B09}" srcOrd="0" destOrd="0" presId="urn:microsoft.com/office/officeart/2005/8/layout/process1"/>
    <dgm:cxn modelId="{E0885230-2D4D-46E7-8373-016C8E92CF01}" type="presParOf" srcId="{C3AFF5D6-D269-40B9-A79E-9A35C634A0B8}" destId="{C7848F84-0B8F-40C9-A84C-97664A6ACCA1}" srcOrd="4" destOrd="0" presId="urn:microsoft.com/office/officeart/2005/8/layout/process1"/>
    <dgm:cxn modelId="{AB7A92FE-E670-4ED9-8FB7-7CCE2CEB4E9D}" type="presParOf" srcId="{C3AFF5D6-D269-40B9-A79E-9A35C634A0B8}" destId="{2905F508-8BBD-4A17-A961-B73771299B4B}" srcOrd="5" destOrd="0" presId="urn:microsoft.com/office/officeart/2005/8/layout/process1"/>
    <dgm:cxn modelId="{63BC471F-B4B3-4EEF-A132-DEB7CC37C7F7}" type="presParOf" srcId="{2905F508-8BBD-4A17-A961-B73771299B4B}" destId="{865AB6A8-B9C5-4F33-8F24-F79011546A84}" srcOrd="0" destOrd="0" presId="urn:microsoft.com/office/officeart/2005/8/layout/process1"/>
    <dgm:cxn modelId="{47F8E6CC-182D-4EA8-B1E7-6F61CFFE3067}" type="presParOf" srcId="{C3AFF5D6-D269-40B9-A79E-9A35C634A0B8}" destId="{7EB0D324-9DC5-418A-BBC4-40EA7B839374}" srcOrd="6" destOrd="0" presId="urn:microsoft.com/office/officeart/2005/8/layout/process1"/>
    <dgm:cxn modelId="{49C76F13-940D-429A-9939-D2CE2265EDEA}" type="presParOf" srcId="{C3AFF5D6-D269-40B9-A79E-9A35C634A0B8}" destId="{4E9D3FD5-B2E1-4DCA-8BE5-367DD8BD2EA2}" srcOrd="7" destOrd="0" presId="urn:microsoft.com/office/officeart/2005/8/layout/process1"/>
    <dgm:cxn modelId="{10A58A3F-24A2-4B55-940B-861F2231E753}" type="presParOf" srcId="{4E9D3FD5-B2E1-4DCA-8BE5-367DD8BD2EA2}" destId="{67D98B83-CFA6-4611-85E8-1EF3FD32606C}" srcOrd="0" destOrd="0" presId="urn:microsoft.com/office/officeart/2005/8/layout/process1"/>
    <dgm:cxn modelId="{6C8E14F0-EDD3-498E-AE43-8FA66F28B030}" type="presParOf" srcId="{C3AFF5D6-D269-40B9-A79E-9A35C634A0B8}" destId="{76BD79EA-EE07-411A-B57C-9B482746057E}" srcOrd="8" destOrd="0" presId="urn:microsoft.com/office/officeart/2005/8/layout/process1"/>
    <dgm:cxn modelId="{EC1EAF3E-2F7C-4E2A-B1FC-373964EFD809}" type="presParOf" srcId="{C3AFF5D6-D269-40B9-A79E-9A35C634A0B8}" destId="{EAA75061-3D15-4734-8121-796A2C953E30}" srcOrd="9" destOrd="0" presId="urn:microsoft.com/office/officeart/2005/8/layout/process1"/>
    <dgm:cxn modelId="{EB228462-13E9-4093-AB00-3899D4112F5A}" type="presParOf" srcId="{EAA75061-3D15-4734-8121-796A2C953E30}" destId="{D12CE491-9D16-4352-9690-894BB75A585D}" srcOrd="0" destOrd="0" presId="urn:microsoft.com/office/officeart/2005/8/layout/process1"/>
    <dgm:cxn modelId="{663C9CB0-E7CE-4B4E-B190-42A691A90F01}" type="presParOf" srcId="{C3AFF5D6-D269-40B9-A79E-9A35C634A0B8}" destId="{66F3DF46-DE29-42A5-9C9B-3CADDB53A62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3770-24D8-49C1-9E22-B4D4D6F7889F}">
      <dsp:nvSpPr>
        <dsp:cNvPr id="0" name=""/>
        <dsp:cNvSpPr/>
      </dsp:nvSpPr>
      <dsp:spPr>
        <a:xfrm>
          <a:off x="0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апрель</a:t>
          </a:r>
        </a:p>
      </dsp:txBody>
      <dsp:txXfrm>
        <a:off x="19298" y="517953"/>
        <a:ext cx="1059525" cy="620277"/>
      </dsp:txXfrm>
    </dsp:sp>
    <dsp:sp modelId="{60AC9178-1078-4C76-B204-0875F56D9316}">
      <dsp:nvSpPr>
        <dsp:cNvPr id="0" name=""/>
        <dsp:cNvSpPr/>
      </dsp:nvSpPr>
      <dsp:spPr>
        <a:xfrm>
          <a:off x="1207934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1207934" y="746391"/>
        <a:ext cx="162961" cy="163400"/>
      </dsp:txXfrm>
    </dsp:sp>
    <dsp:sp modelId="{42FC32FC-7445-4677-989E-3D80EE66F302}">
      <dsp:nvSpPr>
        <dsp:cNvPr id="0" name=""/>
        <dsp:cNvSpPr/>
      </dsp:nvSpPr>
      <dsp:spPr>
        <a:xfrm>
          <a:off x="1537370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май</a:t>
          </a:r>
        </a:p>
      </dsp:txBody>
      <dsp:txXfrm>
        <a:off x="1556668" y="517953"/>
        <a:ext cx="1059525" cy="620277"/>
      </dsp:txXfrm>
    </dsp:sp>
    <dsp:sp modelId="{BCC3DF1D-D308-4931-BFE9-6F1B82B6C8F2}">
      <dsp:nvSpPr>
        <dsp:cNvPr id="0" name=""/>
        <dsp:cNvSpPr/>
      </dsp:nvSpPr>
      <dsp:spPr>
        <a:xfrm>
          <a:off x="2745305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2745305" y="746391"/>
        <a:ext cx="162961" cy="163400"/>
      </dsp:txXfrm>
    </dsp:sp>
    <dsp:sp modelId="{C7848F84-0B8F-40C9-A84C-97664A6ACCA1}">
      <dsp:nvSpPr>
        <dsp:cNvPr id="0" name=""/>
        <dsp:cNvSpPr/>
      </dsp:nvSpPr>
      <dsp:spPr>
        <a:xfrm>
          <a:off x="3074741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июнь</a:t>
          </a:r>
        </a:p>
      </dsp:txBody>
      <dsp:txXfrm>
        <a:off x="3094039" y="517953"/>
        <a:ext cx="1059525" cy="620277"/>
      </dsp:txXfrm>
    </dsp:sp>
    <dsp:sp modelId="{2905F508-8BBD-4A17-A961-B73771299B4B}">
      <dsp:nvSpPr>
        <dsp:cNvPr id="0" name=""/>
        <dsp:cNvSpPr/>
      </dsp:nvSpPr>
      <dsp:spPr>
        <a:xfrm>
          <a:off x="4282675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4282675" y="746391"/>
        <a:ext cx="162961" cy="163400"/>
      </dsp:txXfrm>
    </dsp:sp>
    <dsp:sp modelId="{7EB0D324-9DC5-418A-BBC4-40EA7B839374}">
      <dsp:nvSpPr>
        <dsp:cNvPr id="0" name=""/>
        <dsp:cNvSpPr/>
      </dsp:nvSpPr>
      <dsp:spPr>
        <a:xfrm>
          <a:off x="4612112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август</a:t>
          </a:r>
        </a:p>
      </dsp:txBody>
      <dsp:txXfrm>
        <a:off x="4631410" y="517953"/>
        <a:ext cx="1059525" cy="620277"/>
      </dsp:txXfrm>
    </dsp:sp>
    <dsp:sp modelId="{4E9D3FD5-B2E1-4DCA-8BE5-367DD8BD2EA2}">
      <dsp:nvSpPr>
        <dsp:cNvPr id="0" name=""/>
        <dsp:cNvSpPr/>
      </dsp:nvSpPr>
      <dsp:spPr>
        <a:xfrm>
          <a:off x="5820046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5820046" y="746391"/>
        <a:ext cx="162961" cy="163400"/>
      </dsp:txXfrm>
    </dsp:sp>
    <dsp:sp modelId="{76BD79EA-EE07-411A-B57C-9B482746057E}">
      <dsp:nvSpPr>
        <dsp:cNvPr id="0" name=""/>
        <dsp:cNvSpPr/>
      </dsp:nvSpPr>
      <dsp:spPr>
        <a:xfrm>
          <a:off x="6149483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сентябрь</a:t>
          </a:r>
        </a:p>
      </dsp:txBody>
      <dsp:txXfrm>
        <a:off x="6168781" y="517953"/>
        <a:ext cx="1059525" cy="620277"/>
      </dsp:txXfrm>
    </dsp:sp>
    <dsp:sp modelId="{EAA75061-3D15-4734-8121-796A2C953E30}">
      <dsp:nvSpPr>
        <dsp:cNvPr id="0" name=""/>
        <dsp:cNvSpPr/>
      </dsp:nvSpPr>
      <dsp:spPr>
        <a:xfrm>
          <a:off x="7357417" y="691924"/>
          <a:ext cx="232801" cy="27233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F0A22E">
                <a:tint val="30000"/>
                <a:satMod val="250000"/>
              </a:srgbClr>
            </a:gs>
            <a:gs pos="72000">
              <a:srgbClr val="F0A22E">
                <a:tint val="75000"/>
                <a:satMod val="210000"/>
              </a:srgbClr>
            </a:gs>
            <a:gs pos="100000">
              <a:srgbClr val="F0A22E">
                <a:tint val="85000"/>
                <a:satMod val="210000"/>
              </a:srgbClr>
            </a:gs>
          </a:gsLst>
          <a:lin ang="5400000" scaled="1"/>
        </a:gradFill>
        <a:ln w="10000" cap="flat" cmpd="sng" algn="ctr">
          <a:solidFill>
            <a:srgbClr val="F0A22E"/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7357417" y="746391"/>
        <a:ext cx="162961" cy="163400"/>
      </dsp:txXfrm>
    </dsp:sp>
    <dsp:sp modelId="{66F3DF46-DE29-42A5-9C9B-3CADDB53A622}">
      <dsp:nvSpPr>
        <dsp:cNvPr id="0" name=""/>
        <dsp:cNvSpPr/>
      </dsp:nvSpPr>
      <dsp:spPr>
        <a:xfrm>
          <a:off x="7686854" y="498655"/>
          <a:ext cx="1098121" cy="6588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0A22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октябрь</a:t>
          </a:r>
        </a:p>
      </dsp:txBody>
      <dsp:txXfrm>
        <a:off x="7706152" y="517953"/>
        <a:ext cx="1059525" cy="620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B7685-B582-4374-9FB4-51916F8E78AB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E371C-D79B-48D0-99E8-A50CE5479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0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371C-D79B-48D0-99E8-A50CE54791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2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78E4-210B-4503-9D00-78171C71F0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614AD-0950-4ED0-AE7B-B72120AC71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5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6BA0-1EC0-425F-B37E-B5221E8F66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F4F6-2C9D-4271-9693-15602D816F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D23-C02F-468F-A4CD-D18AECED37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614AD-0950-4ED0-AE7B-B72120AC71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DA8F-5369-46BF-9303-5F80095BE8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B5B-2BF1-4140-8CC0-02E0DB31FB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DEF-2CAD-4D15-ADC7-5C3162498F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9DB7-25DD-4F6D-96D7-3D93B7AF85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614AD-0950-4ED0-AE7B-B72120AC71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8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67F3-2F15-4141-92C2-C1D28B5A4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614AD-0950-4ED0-AE7B-B72120AC71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237-7BFA-49C5-846A-73F7D52F19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BF55-4140-4141-BCF0-8D74528AEE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-1058" y="6639076"/>
            <a:ext cx="12183688" cy="235549"/>
            <a:chOff x="0" y="6622534"/>
            <a:chExt cx="12183688" cy="235549"/>
          </a:xfrm>
        </p:grpSpPr>
        <p:pic>
          <p:nvPicPr>
            <p:cNvPr id="10" name="Рисунок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66" b="20334"/>
            <a:stretch/>
          </p:blipFill>
          <p:spPr>
            <a:xfrm>
              <a:off x="0" y="6622534"/>
              <a:ext cx="4038600" cy="23546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4023360" y="6625327"/>
              <a:ext cx="8160328" cy="23275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F4CE-5B6F-4CB2-A36B-F5B555C686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709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39430" y="6553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F4614AD-0950-4ED0-AE7B-B72120AC7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177595" y="6597543"/>
            <a:ext cx="67037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2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355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7DFA-663B-49E6-88E1-6EDD6BFD3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543" y="988589"/>
            <a:ext cx="6943458" cy="29503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заработать на продаже запчастей в условиях жесткой конкуренции?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A3D06-E179-429E-962D-A9365830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5718529"/>
            <a:ext cx="6105194" cy="682079"/>
          </a:xfrm>
        </p:spPr>
        <p:txBody>
          <a:bodyPr>
            <a:normAutofit/>
          </a:bodyPr>
          <a:lstStyle/>
          <a:p>
            <a:r>
              <a:rPr lang="ru-RU" dirty="0"/>
              <a:t>05.02.2021г.</a:t>
            </a:r>
            <a:r>
              <a:rPr lang="ru-RU" dirty="0">
                <a:solidFill>
                  <a:srgbClr val="FFFFFF"/>
                </a:solidFill>
              </a:rPr>
              <a:t>05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91B2B7-FDA2-46B3-B7F4-6D48B15CC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3857" y="4197811"/>
            <a:ext cx="2577779" cy="304143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D4C7BB-D714-4EE9-A545-5FA7465E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40063" y="-514869"/>
            <a:ext cx="3045368" cy="343391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Google Shape;168;p26">
            <a:extLst>
              <a:ext uri="{FF2B5EF4-FFF2-40B4-BE49-F238E27FC236}">
                <a16:creationId xmlns:a16="http://schemas.microsoft.com/office/drawing/2014/main" id="{4345A422-67DF-4E08-958A-BD5378078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27" y="1509395"/>
            <a:ext cx="1750604" cy="129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0;p26">
            <a:extLst>
              <a:ext uri="{FF2B5EF4-FFF2-40B4-BE49-F238E27FC236}">
                <a16:creationId xmlns:a16="http://schemas.microsoft.com/office/drawing/2014/main" id="{8FA0E15A-B08C-43D9-B7B5-25B91247A3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-1" b="89808"/>
          <a:stretch/>
        </p:blipFill>
        <p:spPr>
          <a:xfrm rot="10800000">
            <a:off x="249825" y="-2"/>
            <a:ext cx="1750603" cy="120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9;p26">
            <a:extLst>
              <a:ext uri="{FF2B5EF4-FFF2-40B4-BE49-F238E27FC236}">
                <a16:creationId xmlns:a16="http://schemas.microsoft.com/office/drawing/2014/main" id="{F3621A2D-30F7-4C99-82C7-521CE4BE0D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58147"/>
          <a:stretch/>
        </p:blipFill>
        <p:spPr>
          <a:xfrm>
            <a:off x="274158" y="2919044"/>
            <a:ext cx="1624216" cy="362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9D12C9-970A-4BBE-B59B-DDF78F3020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01" y="4472723"/>
            <a:ext cx="5080398" cy="7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79818" y="122902"/>
            <a:ext cx="825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Хронометраж планов событий в 2021г.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4E2946-82E9-4FF4-B4E1-686C7A46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94" y="122902"/>
            <a:ext cx="1249788" cy="1030313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0C9901D-BC6F-4EF3-815E-6E885D762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857065"/>
              </p:ext>
            </p:extLst>
          </p:nvPr>
        </p:nvGraphicFramePr>
        <p:xfrm>
          <a:off x="1703512" y="2081261"/>
          <a:ext cx="878497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A19BCB-10C4-4818-BC89-B822A7C67591}"/>
              </a:ext>
            </a:extLst>
          </p:cNvPr>
          <p:cNvSpPr txBox="1"/>
          <p:nvPr/>
        </p:nvSpPr>
        <p:spPr>
          <a:xfrm>
            <a:off x="1323500" y="1746629"/>
            <a:ext cx="182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Авто с пробегом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Калуга открытие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2482F-0CCD-4594-9E65-1C00629C67AC}"/>
              </a:ext>
            </a:extLst>
          </p:cNvPr>
          <p:cNvSpPr txBox="1"/>
          <p:nvPr/>
        </p:nvSpPr>
        <p:spPr>
          <a:xfrm>
            <a:off x="2945723" y="3397963"/>
            <a:ext cx="17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Учебный центр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реконструкция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A9BDF-31B7-4531-BA13-6BB0F6B8376F}"/>
              </a:ext>
            </a:extLst>
          </p:cNvPr>
          <p:cNvSpPr txBox="1"/>
          <p:nvPr/>
        </p:nvSpPr>
        <p:spPr>
          <a:xfrm>
            <a:off x="3956533" y="1758094"/>
            <a:ext cx="27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СТО 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GAP Service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в Кирове открытие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C27D4-E427-4FAA-BE9E-86389381554B}"/>
              </a:ext>
            </a:extLst>
          </p:cNvPr>
          <p:cNvSpPr txBox="1"/>
          <p:nvPr/>
        </p:nvSpPr>
        <p:spPr>
          <a:xfrm>
            <a:off x="5989732" y="3414279"/>
            <a:ext cx="181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Авто с пробегом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Орел открытие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62A10-7BCE-42B9-977F-8716416557D4}"/>
              </a:ext>
            </a:extLst>
          </p:cNvPr>
          <p:cNvSpPr txBox="1"/>
          <p:nvPr/>
        </p:nvSpPr>
        <p:spPr>
          <a:xfrm>
            <a:off x="6998180" y="1746629"/>
            <a:ext cx="268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СТО 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GAP Service 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в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Железногорске открытие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C27C0-0C63-456B-A09A-CC1994A91DDE}"/>
              </a:ext>
            </a:extLst>
          </p:cNvPr>
          <p:cNvSpPr txBox="1"/>
          <p:nvPr/>
        </p:nvSpPr>
        <p:spPr>
          <a:xfrm>
            <a:off x="8700086" y="3397962"/>
            <a:ext cx="258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СТО 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GAP Service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в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 Десногорске открытие</a:t>
            </a:r>
          </a:p>
        </p:txBody>
      </p:sp>
    </p:spTree>
    <p:extLst>
      <p:ext uri="{BB962C8B-B14F-4D97-AF65-F5344CB8AC3E}">
        <p14:creationId xmlns:p14="http://schemas.microsoft.com/office/powerpoint/2010/main" val="35571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5BA0AFA-BB13-4651-A34A-6A2B8DD5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078" y="61579"/>
            <a:ext cx="11777870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Персонал – важнейший фактор в достижении цели.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199A2-CCD9-44F1-90B0-060D75F0A56C}"/>
              </a:ext>
            </a:extLst>
          </p:cNvPr>
          <p:cNvSpPr txBox="1"/>
          <p:nvPr/>
        </p:nvSpPr>
        <p:spPr>
          <a:xfrm>
            <a:off x="2148514" y="2105946"/>
            <a:ext cx="244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ПРЕИМУЩЕСТВА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03D06-B7CC-4398-A878-C558EB634E7B}"/>
              </a:ext>
            </a:extLst>
          </p:cNvPr>
          <p:cNvSpPr txBox="1"/>
          <p:nvPr/>
        </p:nvSpPr>
        <p:spPr>
          <a:xfrm>
            <a:off x="7599816" y="2101339"/>
            <a:ext cx="200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НЕДОСТАТКИ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1EEB1D2-FCAC-4530-8E23-3A5128E8B378}"/>
              </a:ext>
            </a:extLst>
          </p:cNvPr>
          <p:cNvCxnSpPr>
            <a:cxnSpLocks/>
          </p:cNvCxnSpPr>
          <p:nvPr/>
        </p:nvCxnSpPr>
        <p:spPr>
          <a:xfrm>
            <a:off x="6096000" y="2742009"/>
            <a:ext cx="0" cy="1679713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52D1A0-C08C-4ECB-8667-44D784759916}"/>
              </a:ext>
            </a:extLst>
          </p:cNvPr>
          <p:cNvSpPr txBox="1"/>
          <p:nvPr/>
        </p:nvSpPr>
        <p:spPr>
          <a:xfrm>
            <a:off x="1152940" y="5118486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ВЫВОДЫ: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6A6F0-325A-40ED-B328-86D67F96191B}"/>
              </a:ext>
            </a:extLst>
          </p:cNvPr>
          <p:cNvSpPr txBox="1"/>
          <p:nvPr/>
        </p:nvSpPr>
        <p:spPr>
          <a:xfrm>
            <a:off x="848980" y="2743382"/>
            <a:ext cx="521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Выше квалификация сотрудника.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предложить лучше мотивацию.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Клиент общается с сотрудником по принципу « одного окна».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0F457-782D-4FBC-8EF6-66E8BC5A18C5}"/>
              </a:ext>
            </a:extLst>
          </p:cNvPr>
          <p:cNvSpPr txBox="1"/>
          <p:nvPr/>
        </p:nvSpPr>
        <p:spPr>
          <a:xfrm>
            <a:off x="6577364" y="2742009"/>
            <a:ext cx="49099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Сложность поиска квалифицированного персонала.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случае увеличения загрузки может стать узким «горлышком».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Ограниченность в целях продаж.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37D4DB-35C3-4167-8165-A39533FA75E2}"/>
              </a:ext>
            </a:extLst>
          </p:cNvPr>
          <p:cNvSpPr txBox="1"/>
          <p:nvPr/>
        </p:nvSpPr>
        <p:spPr>
          <a:xfrm>
            <a:off x="3087450" y="5146404"/>
            <a:ext cx="902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Работодателю эффективнее работать с совмещенным персоналом.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Клиент получает одного ответственного за выполненные работы лицо.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93947-69FB-422F-ACC5-3E893082B509}"/>
              </a:ext>
            </a:extLst>
          </p:cNvPr>
          <p:cNvSpPr txBox="1"/>
          <p:nvPr/>
        </p:nvSpPr>
        <p:spPr>
          <a:xfrm>
            <a:off x="1314599" y="1209918"/>
            <a:ext cx="1024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Мастер-приемщик совмещенный с логистом запасных частей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7E7F93-3E2B-4287-AF60-EB523C0F0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94" y="122902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60" y="170540"/>
            <a:ext cx="633349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 БН МОТОРС. Функции.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523" y="1455799"/>
            <a:ext cx="8465648" cy="5847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200" b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НАЙМ ПЕРСОНАЛА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23523" y="2191072"/>
            <a:ext cx="8465648" cy="5847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200" b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ОБУЧЕНИЕ ПЕРСОНАЛА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3523" y="2924986"/>
            <a:ext cx="8465648" cy="5847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200" b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ПРАКТИЧЕСКАЯ АДАПТАЦИЯ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07758" y="3688959"/>
            <a:ext cx="8465648" cy="5847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200" b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КАДРОВОГО РЕЗЕРВА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3523" y="4469365"/>
            <a:ext cx="8449883" cy="5847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200" b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ПОВЫШЕНИЕ КВАЛИФИКАЦИИ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F6ADD7-3BDE-4545-9DEE-0329AE220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1" y="46970"/>
            <a:ext cx="3890617" cy="9055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обучаем?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5" y="952499"/>
            <a:ext cx="5669036" cy="31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95" y="2967626"/>
            <a:ext cx="5585248" cy="31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F8EA68-E5E5-45D5-87E7-4E9AB06C5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7704"/>
            <a:ext cx="9436346" cy="955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 подготовки сервисных специалистов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3" t="23333" r="24062" b="12222"/>
          <a:stretch/>
        </p:blipFill>
        <p:spPr bwMode="auto">
          <a:xfrm>
            <a:off x="1843708" y="907971"/>
            <a:ext cx="8504583" cy="55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FF06C-0747-435F-B9A0-5D8AEBE5A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7766542-203E-4764-9A07-2FB822AC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3" y="183961"/>
            <a:ext cx="8001914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Сервисные станции </a:t>
            </a:r>
            <a:r>
              <a:rPr lang="en-US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GAP. </a:t>
            </a: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Назначение.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B0435-1FB1-450F-8CA4-BA80AD758498}"/>
              </a:ext>
            </a:extLst>
          </p:cNvPr>
          <p:cNvSpPr txBox="1"/>
          <p:nvPr/>
        </p:nvSpPr>
        <p:spPr>
          <a:xfrm>
            <a:off x="427383" y="1305842"/>
            <a:ext cx="1019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1. Создание конкуренции сервисным станциям в городах 50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D3884-76D8-480A-8338-CACE920A738D}"/>
              </a:ext>
            </a:extLst>
          </p:cNvPr>
          <p:cNvSpPr txBox="1"/>
          <p:nvPr/>
        </p:nvSpPr>
        <p:spPr>
          <a:xfrm>
            <a:off x="427383" y="1946108"/>
            <a:ext cx="1113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Возвращение постгарантийного парка клиентов</a:t>
            </a:r>
            <a:r>
              <a:rPr lang="ru-RU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E87A2-999A-416E-9892-1335888E0241}"/>
              </a:ext>
            </a:extLst>
          </p:cNvPr>
          <p:cNvSpPr txBox="1"/>
          <p:nvPr/>
        </p:nvSpPr>
        <p:spPr>
          <a:xfrm>
            <a:off x="427383" y="2586374"/>
            <a:ext cx="528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Привлечение новых клиентов.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F900C5-E5E3-494E-A0DA-3F795FB1E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428515"/>
            <a:ext cx="3881060" cy="25873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67751C-4199-46CB-AB81-1FC21C54B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40" y="3429000"/>
            <a:ext cx="3881060" cy="2587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58FF9A-25B9-4A3E-A50A-B2154A485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70" y="3428515"/>
            <a:ext cx="3881060" cy="25873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25300B-E120-4788-86A5-199A8895C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37F66-5768-46FB-8026-690B6EA99A4C}"/>
              </a:ext>
            </a:extLst>
          </p:cNvPr>
          <p:cNvSpPr txBox="1"/>
          <p:nvPr/>
        </p:nvSpPr>
        <p:spPr>
          <a:xfrm>
            <a:off x="267959" y="140661"/>
            <a:ext cx="1341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Доля возвратов клиентов на ТО БН МОТОРС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84" y="1213179"/>
            <a:ext cx="9470932" cy="4597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929CB-C7B3-4628-B03F-D7C1A7C9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00881-C814-4768-A151-654A46BD052F}"/>
              </a:ext>
            </a:extLst>
          </p:cNvPr>
          <p:cNvSpPr txBox="1"/>
          <p:nvPr/>
        </p:nvSpPr>
        <p:spPr>
          <a:xfrm>
            <a:off x="310598" y="264541"/>
            <a:ext cx="940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Интересные факты из работы СТО 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GAP</a:t>
            </a: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152A54-AAD7-4460-AACB-F8872FC1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4" y="1806908"/>
            <a:ext cx="11702511" cy="38505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76F813-784A-47C0-B499-46A06972D4C7}"/>
              </a:ext>
            </a:extLst>
          </p:cNvPr>
          <p:cNvSpPr/>
          <p:nvPr/>
        </p:nvSpPr>
        <p:spPr>
          <a:xfrm>
            <a:off x="3677478" y="1878496"/>
            <a:ext cx="5377070" cy="21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4C8B1-E12D-46B9-92CA-F3C9C8FCCDF8}"/>
              </a:ext>
            </a:extLst>
          </p:cNvPr>
          <p:cNvSpPr txBox="1"/>
          <p:nvPr/>
        </p:nvSpPr>
        <p:spPr>
          <a:xfrm>
            <a:off x="244744" y="1079275"/>
            <a:ext cx="522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Машинозаезды в разрезе марок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C0643AF-3D77-41CC-BAAE-30FE8A4FF1BD}"/>
              </a:ext>
            </a:extLst>
          </p:cNvPr>
          <p:cNvSpPr/>
          <p:nvPr/>
        </p:nvSpPr>
        <p:spPr>
          <a:xfrm>
            <a:off x="775252" y="2097157"/>
            <a:ext cx="1361661" cy="2832652"/>
          </a:xfrm>
          <a:prstGeom prst="round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202977-6FDB-493F-8A2B-B569C3BA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37F66-5768-46FB-8026-690B6EA99A4C}"/>
              </a:ext>
            </a:extLst>
          </p:cNvPr>
          <p:cNvSpPr txBox="1"/>
          <p:nvPr/>
        </p:nvSpPr>
        <p:spPr>
          <a:xfrm>
            <a:off x="131182" y="81885"/>
            <a:ext cx="8061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Соотношение продаж оригинальных и</a:t>
            </a:r>
          </a:p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неоригинальных запасных частей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929CB-C7B3-4628-B03F-D7C1A7C9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426D37-9091-41A2-9AC7-FB95385F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087" y="1508559"/>
            <a:ext cx="5793826" cy="44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37F66-5768-46FB-8026-690B6EA99A4C}"/>
              </a:ext>
            </a:extLst>
          </p:cNvPr>
          <p:cNvSpPr txBox="1"/>
          <p:nvPr/>
        </p:nvSpPr>
        <p:spPr>
          <a:xfrm>
            <a:off x="131182" y="150556"/>
            <a:ext cx="1067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Маржинальность при продаже запасных частей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929CB-C7B3-4628-B03F-D7C1A7C9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559AE3-585A-410B-9092-3B97F189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46" y="1299106"/>
            <a:ext cx="7281907" cy="46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670792" y="1523584"/>
            <a:ext cx="10850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Рост продаж запасных частей более 20% в год!</a:t>
            </a:r>
          </a:p>
          <a:p>
            <a:pPr algn="ctr"/>
            <a:r>
              <a:rPr lang="ru-RU" sz="4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Делимся опытом БН МОТОРС.</a:t>
            </a:r>
          </a:p>
        </p:txBody>
      </p:sp>
      <p:pic>
        <p:nvPicPr>
          <p:cNvPr id="7" name="Google Shape;168;p26">
            <a:extLst>
              <a:ext uri="{FF2B5EF4-FFF2-40B4-BE49-F238E27FC236}">
                <a16:creationId xmlns:a16="http://schemas.microsoft.com/office/drawing/2014/main" id="{41734309-161A-419D-BBE0-B04DF48149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1030" y="76667"/>
            <a:ext cx="1245057" cy="103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4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7766542-203E-4764-9A07-2FB822AC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817" y="0"/>
            <a:ext cx="8905460" cy="107721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Снабжение сети </a:t>
            </a:r>
            <a:r>
              <a:rPr lang="en-US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GAP Service</a:t>
            </a: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Централизованное хранение.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6FFEC-DD9D-4645-AC9F-EECC327FDCA7}"/>
              </a:ext>
            </a:extLst>
          </p:cNvPr>
          <p:cNvSpPr txBox="1"/>
          <p:nvPr/>
        </p:nvSpPr>
        <p:spPr>
          <a:xfrm>
            <a:off x="442291" y="1252352"/>
            <a:ext cx="1130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Склады в городах Брянск и Обнинск. Общая площадь хранения 2800 м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7">
            <a:extLst>
              <a:ext uri="{FF2B5EF4-FFF2-40B4-BE49-F238E27FC236}">
                <a16:creationId xmlns:a16="http://schemas.microsoft.com/office/drawing/2014/main" id="{9BA67F78-6F1B-4F39-AC2B-C647AEDFA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05" y="1889151"/>
            <a:ext cx="4620964" cy="1917700"/>
          </a:xfrm>
          <a:prstGeom prst="rect">
            <a:avLst/>
          </a:prstGeom>
        </p:spPr>
      </p:pic>
      <p:pic>
        <p:nvPicPr>
          <p:cNvPr id="16" name="Объект 8">
            <a:extLst>
              <a:ext uri="{FF2B5EF4-FFF2-40B4-BE49-F238E27FC236}">
                <a16:creationId xmlns:a16="http://schemas.microsoft.com/office/drawing/2014/main" id="{2D0EC0EF-98B6-4E09-A0E3-B3BCB2753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05" y="3931283"/>
            <a:ext cx="2121754" cy="19626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165DD6-75B6-4B0B-BAA0-F980F562C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196" y="3934130"/>
            <a:ext cx="2298973" cy="19569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51B3F8C-5940-4015-B776-1315F663A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36" y="1889151"/>
            <a:ext cx="2995513" cy="3994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B989AE-5EF5-4EBE-A7EF-D46E6A4B3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5BA0AFA-BB13-4651-A34A-6A2B8DD5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-25354"/>
            <a:ext cx="7858537" cy="107721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работы готовых интернет платформ.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199A2-CCD9-44F1-90B0-060D75F0A56C}"/>
              </a:ext>
            </a:extLst>
          </p:cNvPr>
          <p:cNvSpPr txBox="1"/>
          <p:nvPr/>
        </p:nvSpPr>
        <p:spPr>
          <a:xfrm>
            <a:off x="1958009" y="1609789"/>
            <a:ext cx="244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ПРЕИМУЩЕСТВА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03D06-B7CC-4398-A878-C558EB634E7B}"/>
              </a:ext>
            </a:extLst>
          </p:cNvPr>
          <p:cNvSpPr txBox="1"/>
          <p:nvPr/>
        </p:nvSpPr>
        <p:spPr>
          <a:xfrm>
            <a:off x="7938050" y="1621610"/>
            <a:ext cx="200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НЕДОСТАТКИ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1EEB1D2-FCAC-4530-8E23-3A5128E8B378}"/>
              </a:ext>
            </a:extLst>
          </p:cNvPr>
          <p:cNvCxnSpPr>
            <a:cxnSpLocks/>
          </p:cNvCxnSpPr>
          <p:nvPr/>
        </p:nvCxnSpPr>
        <p:spPr>
          <a:xfrm>
            <a:off x="6076121" y="2329581"/>
            <a:ext cx="0" cy="1591484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52D1A0-C08C-4ECB-8667-44D784759916}"/>
              </a:ext>
            </a:extLst>
          </p:cNvPr>
          <p:cNvSpPr txBox="1"/>
          <p:nvPr/>
        </p:nvSpPr>
        <p:spPr>
          <a:xfrm>
            <a:off x="397566" y="4560411"/>
            <a:ext cx="179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CDCD7-BD5B-4179-8843-78F685E17F99}"/>
              </a:ext>
            </a:extLst>
          </p:cNvPr>
          <p:cNvSpPr txBox="1"/>
          <p:nvPr/>
        </p:nvSpPr>
        <p:spPr>
          <a:xfrm>
            <a:off x="950842" y="2248160"/>
            <a:ext cx="51484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1. Раскрученность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бренда,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2. Высокая посещаемость сайта,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Отработанные бизнес процессы,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4. Доступ к максимальному количеству поставщиков,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5.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Отлаженная логистическая система.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DB4ACA-4544-44AC-923B-66E1F42BF8AC}"/>
              </a:ext>
            </a:extLst>
          </p:cNvPr>
          <p:cNvSpPr txBox="1"/>
          <p:nvPr/>
        </p:nvSpPr>
        <p:spPr>
          <a:xfrm>
            <a:off x="6698972" y="2248160"/>
            <a:ext cx="4482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Зависимость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восприятия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от бренда,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Ежемесячные роялти,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Жесткая регламентация процессов,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Работа в арендованном бизнесе франшизодателя,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5. Высокая конкурентность.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A8252-D156-4168-86D9-D7604579E3E0}"/>
              </a:ext>
            </a:extLst>
          </p:cNvPr>
          <p:cNvSpPr txBox="1"/>
          <p:nvPr/>
        </p:nvSpPr>
        <p:spPr>
          <a:xfrm>
            <a:off x="2435087" y="4561945"/>
            <a:ext cx="9501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Представляет интерес, в случае наличия эксклюзивных прав в регионе.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Особенно успешно работает при наличии сети точек продаж.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Рекомендуется для получения опыта организации работы интернет продаж.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DA4DA9-A80B-4BA2-86FF-A19E9CEC6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7F061-1C31-438B-B546-E1FDF0B3CA8B}"/>
              </a:ext>
            </a:extLst>
          </p:cNvPr>
          <p:cNvSpPr txBox="1"/>
          <p:nvPr/>
        </p:nvSpPr>
        <p:spPr>
          <a:xfrm>
            <a:off x="96648" y="69623"/>
            <a:ext cx="1071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Факты работы интернет-магазина Брянск.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14209"/>
              </p:ext>
            </p:extLst>
          </p:nvPr>
        </p:nvGraphicFramePr>
        <p:xfrm>
          <a:off x="907774" y="756378"/>
          <a:ext cx="10376452" cy="569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AE6CD-3E01-41D6-B824-90D15E23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F6DA8-39D6-41C8-ACDC-69EB413E8056}"/>
              </a:ext>
            </a:extLst>
          </p:cNvPr>
          <p:cNvSpPr txBox="1"/>
          <p:nvPr/>
        </p:nvSpPr>
        <p:spPr>
          <a:xfrm>
            <a:off x="390112" y="155211"/>
            <a:ext cx="4072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Общие выводы: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11DDF3-1932-40F8-BB26-3DC94348DFE9}"/>
              </a:ext>
            </a:extLst>
          </p:cNvPr>
          <p:cNvSpPr txBox="1"/>
          <p:nvPr/>
        </p:nvSpPr>
        <p:spPr>
          <a:xfrm>
            <a:off x="390112" y="927358"/>
            <a:ext cx="1006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необходимо все направления продаж: и РОЗ и ОПТ.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C871D-DF0B-4823-9DD5-92274A1A4C94}"/>
              </a:ext>
            </a:extLst>
          </p:cNvPr>
          <p:cNvSpPr txBox="1"/>
          <p:nvPr/>
        </p:nvSpPr>
        <p:spPr>
          <a:xfrm>
            <a:off x="390112" y="1609415"/>
            <a:ext cx="1093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Определите свой ТОП-10 продаж и сосредоточьтесь на нем в продажах.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2882F-9127-4C41-BC31-2B920D0DC2D3}"/>
              </a:ext>
            </a:extLst>
          </p:cNvPr>
          <p:cNvSpPr txBox="1"/>
          <p:nvPr/>
        </p:nvSpPr>
        <p:spPr>
          <a:xfrm>
            <a:off x="390112" y="2291472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Добейтесь лучшего, по соотношению цена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качество, предложения из ТОП 10 продаж. Пример – бренд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БН МОТОРС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FBAFC-FBDD-4D5C-A276-C93C8DBCA246}"/>
              </a:ext>
            </a:extLst>
          </p:cNvPr>
          <p:cNvSpPr txBox="1"/>
          <p:nvPr/>
        </p:nvSpPr>
        <p:spPr>
          <a:xfrm>
            <a:off x="390112" y="3342861"/>
            <a:ext cx="10823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Рынок интернет продаж – основной тренд будущего. Определите путь развития: собственный магазин или франшиза. Старайтесь предложить клиентам скорость и масштабность точек получения заказов.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7BA05-15C9-4717-9EFC-B6A099FB06DB}"/>
              </a:ext>
            </a:extLst>
          </p:cNvPr>
          <p:cNvSpPr txBox="1"/>
          <p:nvPr/>
        </p:nvSpPr>
        <p:spPr>
          <a:xfrm>
            <a:off x="390112" y="4763582"/>
            <a:ext cx="1172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Рынок квалифицированного персонала – скудеет. Обратите внимание на кадровый резерв.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EC57D6-26BB-48A0-9005-7550C7D1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36982" y="311769"/>
            <a:ext cx="10515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F0BE6-BCD8-4472-B32C-5190DADB6176}"/>
              </a:ext>
            </a:extLst>
          </p:cNvPr>
          <p:cNvSpPr txBox="1"/>
          <p:nvPr/>
        </p:nvSpPr>
        <p:spPr>
          <a:xfrm>
            <a:off x="838200" y="4223262"/>
            <a:ext cx="7345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Тел: 8(910)231-00-21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samarin@bnmotors.ru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7C310-3EF0-4F7F-9B84-4CB2EA09DA4F}"/>
              </a:ext>
            </a:extLst>
          </p:cNvPr>
          <p:cNvSpPr txBox="1"/>
          <p:nvPr/>
        </p:nvSpPr>
        <p:spPr>
          <a:xfrm>
            <a:off x="198783" y="2657894"/>
            <a:ext cx="101776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Самарин Владимир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коммерческий директор по       обороту запасных частей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612E3-E70A-4ADE-804C-98A38232454F}"/>
              </a:ext>
            </a:extLst>
          </p:cNvPr>
          <p:cNvSpPr txBox="1"/>
          <p:nvPr/>
        </p:nvSpPr>
        <p:spPr>
          <a:xfrm>
            <a:off x="838200" y="1417690"/>
            <a:ext cx="553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Контактные данные: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0196F5-38C0-4AF1-9BDE-A443591B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135913" y="76667"/>
            <a:ext cx="55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Информация о компании</a:t>
            </a:r>
          </a:p>
        </p:txBody>
      </p:sp>
      <p:pic>
        <p:nvPicPr>
          <p:cNvPr id="7" name="Google Shape;168;p26">
            <a:extLst>
              <a:ext uri="{FF2B5EF4-FFF2-40B4-BE49-F238E27FC236}">
                <a16:creationId xmlns:a16="http://schemas.microsoft.com/office/drawing/2014/main" id="{41734309-161A-419D-BBE0-B04DF48149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1030" y="76667"/>
            <a:ext cx="1245057" cy="10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D7D368-F3BA-4E1E-889A-0C8A2FF0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9" y="1110337"/>
            <a:ext cx="5102162" cy="528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1232D-8985-44E2-AC14-D14FE3D78554}"/>
              </a:ext>
            </a:extLst>
          </p:cNvPr>
          <p:cNvSpPr txBox="1"/>
          <p:nvPr/>
        </p:nvSpPr>
        <p:spPr>
          <a:xfrm>
            <a:off x="579783" y="1746488"/>
            <a:ext cx="5516217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20 лет на рынке (с 17.04.2020)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903 сотрудника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8 дилерских центров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굴림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7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городов присутствия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2 центра продаж автомобилей с пробегом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Сеть мини-станций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GAP Service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굴림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Проект аренды автомобилей «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BN-Rent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Более 80 000 довольных клиентов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EE3AE-3657-4510-89A4-B8046D553C4A}"/>
              </a:ext>
            </a:extLst>
          </p:cNvPr>
          <p:cNvSpPr txBox="1"/>
          <p:nvPr/>
        </p:nvSpPr>
        <p:spPr>
          <a:xfrm>
            <a:off x="579783" y="1035091"/>
            <a:ext cx="91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БН МОТОРС – официальный дилер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LADA, KIA, RENAULT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135913" y="76667"/>
            <a:ext cx="55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Информация о спикере.</a:t>
            </a:r>
          </a:p>
        </p:txBody>
      </p:sp>
      <p:pic>
        <p:nvPicPr>
          <p:cNvPr id="7" name="Google Shape;168;p26">
            <a:extLst>
              <a:ext uri="{FF2B5EF4-FFF2-40B4-BE49-F238E27FC236}">
                <a16:creationId xmlns:a16="http://schemas.microsoft.com/office/drawing/2014/main" id="{41734309-161A-419D-BBE0-B04DF48149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1030" y="76667"/>
            <a:ext cx="1245057" cy="10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011D31-D785-4C58-B0D4-AA32394E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51" y="1482707"/>
            <a:ext cx="2258086" cy="3307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0F71EB-9CED-412E-8A7F-BFCFB9511084}"/>
              </a:ext>
            </a:extLst>
          </p:cNvPr>
          <p:cNvSpPr txBox="1"/>
          <p:nvPr/>
        </p:nvSpPr>
        <p:spPr>
          <a:xfrm>
            <a:off x="3989189" y="1482707"/>
            <a:ext cx="7752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1999г закончил Московский автомобильно-дорожный институт (МАДИ), специальность организация и управление авто транспортными предприятиями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B0FB4-DBC7-45D4-9E7D-04E99EC3FD85}"/>
              </a:ext>
            </a:extLst>
          </p:cNvPr>
          <p:cNvSpPr txBox="1"/>
          <p:nvPr/>
        </p:nvSpPr>
        <p:spPr>
          <a:xfrm>
            <a:off x="3989189" y="2670685"/>
            <a:ext cx="760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автомобильном бизнесе более 20 лет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99A56-D950-4E0F-B9DC-8B5321654B4F}"/>
              </a:ext>
            </a:extLst>
          </p:cNvPr>
          <p:cNvSpPr txBox="1"/>
          <p:nvPr/>
        </p:nvSpPr>
        <p:spPr>
          <a:xfrm>
            <a:off x="3989188" y="4135993"/>
            <a:ext cx="760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настоящий момент является коммерческим директором по обороту запасных частей ГК БН МОТОРС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BE54D-79E9-4FF4-BE27-B977F50DF897}"/>
              </a:ext>
            </a:extLst>
          </p:cNvPr>
          <p:cNvSpPr txBox="1"/>
          <p:nvPr/>
        </p:nvSpPr>
        <p:spPr>
          <a:xfrm>
            <a:off x="3989188" y="3249451"/>
            <a:ext cx="697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Занимал руководящие посты в компаниях: ГК АВТОМИР,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GEELY MOTORS, FAVORIT MOTORS, EXIST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AAE60-230B-490C-A30F-FE17A114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3" y="1257160"/>
            <a:ext cx="11270974" cy="3806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4254E-6B05-4C39-94BA-9CE185478E86}"/>
              </a:ext>
            </a:extLst>
          </p:cNvPr>
          <p:cNvSpPr txBox="1"/>
          <p:nvPr/>
        </p:nvSpPr>
        <p:spPr>
          <a:xfrm>
            <a:off x="266036" y="67805"/>
            <a:ext cx="1001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продаж 2019-2020 </a:t>
            </a:r>
            <a:r>
              <a:rPr lang="ru-RU" sz="3200" b="1" dirty="0" err="1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гг</a:t>
            </a:r>
            <a:endParaRPr lang="ru-RU" sz="32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Google Shape;168;p26">
            <a:extLst>
              <a:ext uri="{FF2B5EF4-FFF2-40B4-BE49-F238E27FC236}">
                <a16:creationId xmlns:a16="http://schemas.microsoft.com/office/drawing/2014/main" id="{9276A15E-9FFD-45F1-8728-DCF11D9769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1030" y="76667"/>
            <a:ext cx="1245057" cy="1033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826BF2-87DF-4031-B8D2-4DC6D25FE223}"/>
              </a:ext>
            </a:extLst>
          </p:cNvPr>
          <p:cNvSpPr txBox="1"/>
          <p:nvPr/>
        </p:nvSpPr>
        <p:spPr>
          <a:xfrm>
            <a:off x="1335401" y="5468651"/>
            <a:ext cx="1009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корректировки на не работающий апрель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рост составит 22%</a:t>
            </a:r>
          </a:p>
        </p:txBody>
      </p:sp>
    </p:spTree>
    <p:extLst>
      <p:ext uri="{BB962C8B-B14F-4D97-AF65-F5344CB8AC3E}">
        <p14:creationId xmlns:p14="http://schemas.microsoft.com/office/powerpoint/2010/main" val="20003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281410" y="142781"/>
            <a:ext cx="99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Доля продаж по каналам опт и розница в 2020 г.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1A7301E-396A-40BE-8238-9845CC54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96585"/>
              </p:ext>
            </p:extLst>
          </p:nvPr>
        </p:nvGraphicFramePr>
        <p:xfrm>
          <a:off x="-71230" y="915007"/>
          <a:ext cx="9988825" cy="502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EAF94D-BCAB-4FA4-B257-344181A4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349547"/>
            <a:ext cx="1249788" cy="1030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ED05D-C21F-4673-86D9-77A25053A832}"/>
              </a:ext>
            </a:extLst>
          </p:cNvPr>
          <p:cNvSpPr txBox="1"/>
          <p:nvPr/>
        </p:nvSpPr>
        <p:spPr>
          <a:xfrm>
            <a:off x="7225747" y="3075057"/>
            <a:ext cx="509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прирост пришелся на сектор продаж в опт.</a:t>
            </a:r>
          </a:p>
        </p:txBody>
      </p:sp>
    </p:spTree>
    <p:extLst>
      <p:ext uri="{BB962C8B-B14F-4D97-AF65-F5344CB8AC3E}">
        <p14:creationId xmlns:p14="http://schemas.microsoft.com/office/powerpoint/2010/main" val="2666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D5E41A-90F2-4A30-88F8-526BCF81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89" y="1121769"/>
            <a:ext cx="10010035" cy="4614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B37F66-5768-46FB-8026-690B6EA99A4C}"/>
              </a:ext>
            </a:extLst>
          </p:cNvPr>
          <p:cNvSpPr txBox="1"/>
          <p:nvPr/>
        </p:nvSpPr>
        <p:spPr>
          <a:xfrm>
            <a:off x="360591" y="125914"/>
            <a:ext cx="1103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ТОП 10 продаж по данным 2020 г., %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8E366DE-27A6-4145-B041-4C202A11FCF5}"/>
              </a:ext>
            </a:extLst>
          </p:cNvPr>
          <p:cNvSpPr/>
          <p:nvPr/>
        </p:nvSpPr>
        <p:spPr>
          <a:xfrm>
            <a:off x="1232452" y="1480931"/>
            <a:ext cx="2922105" cy="3578086"/>
          </a:xfrm>
          <a:prstGeom prst="roundRect">
            <a:avLst/>
          </a:prstGeom>
          <a:noFill/>
          <a:ln w="603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07BE07-EBC9-4981-AFE1-7FBE93FA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30" y="150556"/>
            <a:ext cx="1249788" cy="1030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82B9F-89E1-4EE8-A5FA-FAC1C2F8A3EE}"/>
              </a:ext>
            </a:extLst>
          </p:cNvPr>
          <p:cNvSpPr txBox="1"/>
          <p:nvPr/>
        </p:nvSpPr>
        <p:spPr>
          <a:xfrm>
            <a:off x="1232452" y="5943600"/>
            <a:ext cx="964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98FFF-C363-4F9C-945D-BFA780FADB35}"/>
              </a:ext>
            </a:extLst>
          </p:cNvPr>
          <p:cNvSpPr txBox="1"/>
          <p:nvPr/>
        </p:nvSpPr>
        <p:spPr>
          <a:xfrm>
            <a:off x="119973" y="6033096"/>
            <a:ext cx="1206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ГСМ, шины и фильтры (всех категорий) – имеют максимальный вес в денежном эквиваленте</a:t>
            </a:r>
          </a:p>
        </p:txBody>
      </p:sp>
    </p:spTree>
    <p:extLst>
      <p:ext uri="{BB962C8B-B14F-4D97-AF65-F5344CB8AC3E}">
        <p14:creationId xmlns:p14="http://schemas.microsoft.com/office/powerpoint/2010/main" val="2371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377290" y="122902"/>
            <a:ext cx="113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 мероприятий по</a:t>
            </a:r>
            <a:r>
              <a:rPr lang="en-US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достижению показателей.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28054-8C5C-4F8C-B2A5-C482DA3DBF8A}"/>
              </a:ext>
            </a:extLst>
          </p:cNvPr>
          <p:cNvSpPr txBox="1"/>
          <p:nvPr/>
        </p:nvSpPr>
        <p:spPr>
          <a:xfrm>
            <a:off x="374943" y="1058112"/>
            <a:ext cx="979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Открытие новых станции сети независимых СТО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GAP Service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D039D-CB38-44DD-83A4-8AB3EB2490DD}"/>
              </a:ext>
            </a:extLst>
          </p:cNvPr>
          <p:cNvSpPr txBox="1"/>
          <p:nvPr/>
        </p:nvSpPr>
        <p:spPr>
          <a:xfrm>
            <a:off x="374943" y="1754494"/>
            <a:ext cx="111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Работа с производителями шин по производственной программе.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39EAC-FC98-4043-AB15-4DC12CCE9EF8}"/>
              </a:ext>
            </a:extLst>
          </p:cNvPr>
          <p:cNvSpPr txBox="1"/>
          <p:nvPr/>
        </p:nvSpPr>
        <p:spPr>
          <a:xfrm>
            <a:off x="374943" y="2505038"/>
            <a:ext cx="1056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Запуск собственного сайта для розничных и оптовых покупателей.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8754E-413C-4F8C-81A9-A0FF89F60299}"/>
              </a:ext>
            </a:extLst>
          </p:cNvPr>
          <p:cNvSpPr txBox="1"/>
          <p:nvPr/>
        </p:nvSpPr>
        <p:spPr>
          <a:xfrm>
            <a:off x="374943" y="3255582"/>
            <a:ext cx="979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Расширение линейки запасных частей бренда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50671-3C3B-4B20-84F5-1CE53950B227}"/>
              </a:ext>
            </a:extLst>
          </p:cNvPr>
          <p:cNvSpPr txBox="1"/>
          <p:nvPr/>
        </p:nvSpPr>
        <p:spPr>
          <a:xfrm>
            <a:off x="374943" y="4006126"/>
            <a:ext cx="979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Повышение квалификации сотрудников.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54F279-17F4-43BA-97B8-AF2174B8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00" y="3782237"/>
            <a:ext cx="3695630" cy="27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4E2946-82E9-4FF4-B4E1-686C7A46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94" y="122902"/>
            <a:ext cx="124978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14AD-0950-4ED0-AE7B-B72120AC715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2DC40-39ED-44A2-A1E7-F3946946556B}"/>
              </a:ext>
            </a:extLst>
          </p:cNvPr>
          <p:cNvSpPr txBox="1"/>
          <p:nvPr/>
        </p:nvSpPr>
        <p:spPr>
          <a:xfrm>
            <a:off x="178507" y="122902"/>
            <a:ext cx="7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Хронометраж событий в 2020г.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4E2946-82E9-4FF4-B4E1-686C7A46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94" y="122902"/>
            <a:ext cx="1249788" cy="1030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16234D-EDF0-479A-BCFC-88855A7A0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74" y="2432032"/>
            <a:ext cx="108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1DE2D2-D65C-4B1A-9F92-A37F11CEB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71" y="2465801"/>
            <a:ext cx="1080422" cy="7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038597-2323-4F84-B380-DD7442EC9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53" y="3853496"/>
            <a:ext cx="1080422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6C15B8-96C9-4C06-AA3C-9E9A53C15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4" y="3853496"/>
            <a:ext cx="1080422" cy="7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1657D2-A0BA-4CAA-9B1E-A9AAE6AE611F}"/>
              </a:ext>
            </a:extLst>
          </p:cNvPr>
          <p:cNvSpPr txBox="1"/>
          <p:nvPr/>
        </p:nvSpPr>
        <p:spPr>
          <a:xfrm>
            <a:off x="2713874" y="1785701"/>
            <a:ext cx="1352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АСП Брянск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открытие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66BC4-D95C-4A8A-9364-65AEF5AB5EE1}"/>
              </a:ext>
            </a:extLst>
          </p:cNvPr>
          <p:cNvSpPr txBox="1"/>
          <p:nvPr/>
        </p:nvSpPr>
        <p:spPr>
          <a:xfrm>
            <a:off x="4711261" y="1785701"/>
            <a:ext cx="244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СТО 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GAP Service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Дятьково открытие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09E669-E163-489D-9A4B-0B7455AC1784}"/>
              </a:ext>
            </a:extLst>
          </p:cNvPr>
          <p:cNvSpPr txBox="1"/>
          <p:nvPr/>
        </p:nvSpPr>
        <p:spPr>
          <a:xfrm>
            <a:off x="3588629" y="4623555"/>
            <a:ext cx="226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Franklin Gothic Book"/>
              </a:rPr>
              <a:t>EXIST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и РОЗ магазин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открытие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E1813-4326-482C-9260-B3DC15A02654}"/>
              </a:ext>
            </a:extLst>
          </p:cNvPr>
          <p:cNvSpPr txBox="1"/>
          <p:nvPr/>
        </p:nvSpPr>
        <p:spPr>
          <a:xfrm>
            <a:off x="6526348" y="4577482"/>
            <a:ext cx="149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АСП Обнинск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открытие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EB47A-C79B-4FDC-93A2-7E79655910AC}"/>
              </a:ext>
            </a:extLst>
          </p:cNvPr>
          <p:cNvSpPr txBox="1"/>
          <p:nvPr/>
        </p:nvSpPr>
        <p:spPr>
          <a:xfrm>
            <a:off x="7870601" y="1696553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ЦС Обнинск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открытие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FC7D1-217F-473C-8812-58C97FB57849}"/>
              </a:ext>
            </a:extLst>
          </p:cNvPr>
          <p:cNvSpPr txBox="1"/>
          <p:nvPr/>
        </p:nvSpPr>
        <p:spPr>
          <a:xfrm>
            <a:off x="9212516" y="4577482"/>
            <a:ext cx="123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Завод АСП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открытие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C008B5-9532-4491-BF9E-2EE32FE70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2" y="3864989"/>
            <a:ext cx="1169649" cy="6970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C232E5-B48D-485E-B8C1-BF05A06DF2FE}"/>
              </a:ext>
            </a:extLst>
          </p:cNvPr>
          <p:cNvSpPr txBox="1"/>
          <p:nvPr/>
        </p:nvSpPr>
        <p:spPr>
          <a:xfrm>
            <a:off x="1299932" y="4602400"/>
            <a:ext cx="1236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ЦС Брянск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Franklin Gothic Book"/>
              </a:rPr>
              <a:t>открытие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6BB4-5652-4F39-A0F9-818E1277A6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26" y="2465801"/>
            <a:ext cx="96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D2D837-FD6F-4A59-B6EB-A324817E9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55" y="3864989"/>
            <a:ext cx="1562034" cy="72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6EB5D04-A214-409D-9EAF-405AA198B4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53" y="2467731"/>
            <a:ext cx="96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82FEED-EEE7-4177-8D3B-AE301C01AED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36049"/>
          <a:stretch/>
        </p:blipFill>
        <p:spPr>
          <a:xfrm>
            <a:off x="1991384" y="3859216"/>
            <a:ext cx="990355" cy="7005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BA2D98-3E76-4C24-9FC7-9F31490A5F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7993" y="3247353"/>
            <a:ext cx="878509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28769</TotalTime>
  <Words>776</Words>
  <Application>Microsoft Office PowerPoint</Application>
  <PresentationFormat>Широкоэкранный</PresentationFormat>
  <Paragraphs>156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Franklin Gothic Book</vt:lpstr>
      <vt:lpstr>Wingdings</vt:lpstr>
      <vt:lpstr>2_Тема Office</vt:lpstr>
      <vt:lpstr>Как заработать на продаже запчастей в условиях жесткой конкуренции?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Персонал – важнейший фактор в достижении цели.</vt:lpstr>
      <vt:lpstr>Школа БН МОТОРС. Функции.</vt:lpstr>
      <vt:lpstr>Где обучаем?</vt:lpstr>
      <vt:lpstr>Класс подготовки сервисных специалистов</vt:lpstr>
      <vt:lpstr>Сервисные станции GAP. Назначение.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Снабжение сети GAP Service. Централизованное хранение.</vt:lpstr>
      <vt:lpstr>Особенности работы готовых интернет платформ.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Econom4</dc:creator>
  <cp:lastModifiedBy>Галина Зыбина</cp:lastModifiedBy>
  <cp:revision>549</cp:revision>
  <dcterms:created xsi:type="dcterms:W3CDTF">2017-02-10T13:25:14Z</dcterms:created>
  <dcterms:modified xsi:type="dcterms:W3CDTF">2021-02-05T09:13:08Z</dcterms:modified>
</cp:coreProperties>
</file>