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Roboto Black"/>
      <p:bold r:id="rId24"/>
      <p:boldItalic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Roboto Medium"/>
      <p:regular r:id="rId30"/>
      <p:bold r:id="rId31"/>
      <p:italic r:id="rId32"/>
      <p:boldItalic r:id="rId33"/>
    </p:embeddedFont>
    <p:embeddedFont>
      <p:font typeface="Open Sans SemiBold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E1AB40C-383A-433D-A923-F5D77D0B23A2}">
  <a:tblStyle styleId="{6E1AB40C-383A-433D-A923-F5D77D0B23A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4.xml"/><Relationship Id="rId41" Type="http://schemas.openxmlformats.org/officeDocument/2006/relationships/font" Target="fonts/OpenSans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Black-bold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regular.fntdata"/><Relationship Id="rId25" Type="http://schemas.openxmlformats.org/officeDocument/2006/relationships/font" Target="fonts/RobotoBlack-boldItalic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Medium-bold.fntdata"/><Relationship Id="rId30" Type="http://schemas.openxmlformats.org/officeDocument/2006/relationships/font" Target="fonts/RobotoMedium-regular.fntdata"/><Relationship Id="rId11" Type="http://schemas.openxmlformats.org/officeDocument/2006/relationships/slide" Target="slides/slide5.xml"/><Relationship Id="rId33" Type="http://schemas.openxmlformats.org/officeDocument/2006/relationships/font" Target="fonts/Roboto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RobotoMedium-italic.fntdata"/><Relationship Id="rId13" Type="http://schemas.openxmlformats.org/officeDocument/2006/relationships/slide" Target="slides/slide7.xml"/><Relationship Id="rId35" Type="http://schemas.openxmlformats.org/officeDocument/2006/relationships/font" Target="fonts/OpenSansSemiBold-bold.fntdata"/><Relationship Id="rId12" Type="http://schemas.openxmlformats.org/officeDocument/2006/relationships/slide" Target="slides/slide6.xml"/><Relationship Id="rId34" Type="http://schemas.openxmlformats.org/officeDocument/2006/relationships/font" Target="fonts/OpenSansSemiBold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SemiBold-boldItalic.fntdata"/><Relationship Id="rId14" Type="http://schemas.openxmlformats.org/officeDocument/2006/relationships/slide" Target="slides/slide8.xml"/><Relationship Id="rId36" Type="http://schemas.openxmlformats.org/officeDocument/2006/relationships/font" Target="fonts/OpenSansSemiBold-italic.fntdata"/><Relationship Id="rId17" Type="http://schemas.openxmlformats.org/officeDocument/2006/relationships/slide" Target="slides/slide11.xml"/><Relationship Id="rId39" Type="http://schemas.openxmlformats.org/officeDocument/2006/relationships/font" Target="fonts/OpenSans-bold.fntdata"/><Relationship Id="rId16" Type="http://schemas.openxmlformats.org/officeDocument/2006/relationships/slide" Target="slides/slide10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c929a3f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c929a3f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c929a3fe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6c929a3fe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c929a3fe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c929a3fe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c929a3fe6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6c929a3fe6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c929a3fe6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c929a3fe6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c929a3fe6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c929a3fe6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6c929a3fe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6c929a3fe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c929a3fe6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c929a3fe6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ca5bf19e0_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ca5bf19e0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c9d00770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c9d00770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c84b445a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c84b445a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c84b445ac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c84b445ac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c84b445ac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c84b445ac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c7f76d7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c7f76d7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ca5bf19e0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ca5bf19e0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c7f76d76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c7f76d76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maxposter.ru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25.png"/><Relationship Id="rId5" Type="http://schemas.openxmlformats.org/officeDocument/2006/relationships/image" Target="../media/image12.png"/><Relationship Id="rId6" Type="http://schemas.openxmlformats.org/officeDocument/2006/relationships/image" Target="../media/image1.png"/><Relationship Id="rId7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1.png"/><Relationship Id="rId7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.png"/><Relationship Id="rId6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Relationship Id="rId4" Type="http://schemas.openxmlformats.org/officeDocument/2006/relationships/image" Target="../media/image1.png"/><Relationship Id="rId5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hyperlink" Target="mailto:max@maxposter.ru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1.png"/><Relationship Id="rId8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hyperlink" Target="https://maxposter.ru/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1" Type="http://schemas.openxmlformats.org/officeDocument/2006/relationships/image" Target="../media/image23.png"/><Relationship Id="rId10" Type="http://schemas.openxmlformats.org/officeDocument/2006/relationships/image" Target="../media/image1.png"/><Relationship Id="rId9" Type="http://schemas.openxmlformats.org/officeDocument/2006/relationships/image" Target="../media/image9.png"/><Relationship Id="rId5" Type="http://schemas.openxmlformats.org/officeDocument/2006/relationships/image" Target="../media/image19.png"/><Relationship Id="rId6" Type="http://schemas.openxmlformats.org/officeDocument/2006/relationships/image" Target="../media/image5.jpg"/><Relationship Id="rId7" Type="http://schemas.openxmlformats.org/officeDocument/2006/relationships/image" Target="../media/image14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4.png"/><Relationship Id="rId11" Type="http://schemas.openxmlformats.org/officeDocument/2006/relationships/image" Target="../media/image7.png"/><Relationship Id="rId10" Type="http://schemas.openxmlformats.org/officeDocument/2006/relationships/image" Target="../media/image1.png"/><Relationship Id="rId12" Type="http://schemas.openxmlformats.org/officeDocument/2006/relationships/image" Target="../media/image23.png"/><Relationship Id="rId9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15.png"/><Relationship Id="rId8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1018175"/>
            <a:ext cx="9144000" cy="79500"/>
          </a:xfrm>
          <a:prstGeom prst="rect">
            <a:avLst/>
          </a:prstGeom>
          <a:solidFill>
            <a:srgbClr val="D84A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>
            <a:hlinkClick r:id="rId3"/>
          </p:cNvPr>
          <p:cNvSpPr txBox="1"/>
          <p:nvPr/>
        </p:nvSpPr>
        <p:spPr>
          <a:xfrm>
            <a:off x="288073" y="1469037"/>
            <a:ext cx="49494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 sz="56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20725" y="2594804"/>
            <a:ext cx="4501800" cy="9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Ключевые решения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для автомобильного бизнеса</a:t>
            </a:r>
            <a:endParaRPr sz="2200"/>
          </a:p>
        </p:txBody>
      </p:sp>
      <p:sp>
        <p:nvSpPr>
          <p:cNvPr id="57" name="Google Shape;57;p13"/>
          <p:cNvSpPr/>
          <p:nvPr/>
        </p:nvSpPr>
        <p:spPr>
          <a:xfrm>
            <a:off x="0" y="3987950"/>
            <a:ext cx="9144000" cy="79500"/>
          </a:xfrm>
          <a:prstGeom prst="rect">
            <a:avLst/>
          </a:prstGeom>
          <a:solidFill>
            <a:srgbClr val="D84A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7473" y="143725"/>
            <a:ext cx="10477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1178" l="0" r="0" t="1441"/>
          <a:stretch/>
        </p:blipFill>
        <p:spPr>
          <a:xfrm>
            <a:off x="8941425" y="0"/>
            <a:ext cx="278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"/>
          <p:cNvSpPr/>
          <p:nvPr/>
        </p:nvSpPr>
        <p:spPr>
          <a:xfrm>
            <a:off x="5648150" y="1765575"/>
            <a:ext cx="2872500" cy="2145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85725" rotWithShape="0" algn="bl" dir="5460000" dist="28575">
              <a:srgbClr val="000000">
                <a:alpha val="5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260" name="Google Shape;260;p22"/>
          <p:cNvSpPr/>
          <p:nvPr/>
        </p:nvSpPr>
        <p:spPr>
          <a:xfrm>
            <a:off x="1431575" y="864625"/>
            <a:ext cx="4974900" cy="2236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85725" rotWithShape="0" algn="bl" dir="5460000" dist="28575">
              <a:srgbClr val="000000">
                <a:alpha val="5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261" name="Google Shape;261;p22"/>
          <p:cNvSpPr/>
          <p:nvPr/>
        </p:nvSpPr>
        <p:spPr>
          <a:xfrm>
            <a:off x="336008" y="1974139"/>
            <a:ext cx="3552000" cy="2366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85725" rotWithShape="0" algn="bl" dir="5460000" dist="28575">
              <a:srgbClr val="000000">
                <a:alpha val="5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262" name="Google Shape;262;p22"/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  <p:sp>
        <p:nvSpPr>
          <p:cNvPr id="263" name="Google Shape;263;p22"/>
          <p:cNvSpPr txBox="1"/>
          <p:nvPr/>
        </p:nvSpPr>
        <p:spPr>
          <a:xfrm>
            <a:off x="336002" y="203925"/>
            <a:ext cx="67983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400">
                <a:latin typeface="Open Sans"/>
                <a:ea typeface="Open Sans"/>
                <a:cs typeface="Open Sans"/>
                <a:sym typeface="Open Sans"/>
              </a:rPr>
              <a:t>Мегамоллы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4" name="Google Shape;2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553" y="864622"/>
            <a:ext cx="4974875" cy="2280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000" y="1975577"/>
            <a:ext cx="3552074" cy="236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9051" y="1765577"/>
            <a:ext cx="2911675" cy="214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2"/>
          <p:cNvSpPr txBox="1"/>
          <p:nvPr/>
        </p:nvSpPr>
        <p:spPr>
          <a:xfrm>
            <a:off x="1976106" y="4448767"/>
            <a:ext cx="13455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ТТС</a:t>
            </a:r>
            <a:endParaRPr/>
          </a:p>
        </p:txBody>
      </p:sp>
      <p:sp>
        <p:nvSpPr>
          <p:cNvPr id="268" name="Google Shape;268;p22"/>
          <p:cNvSpPr txBox="1"/>
          <p:nvPr/>
        </p:nvSpPr>
        <p:spPr>
          <a:xfrm>
            <a:off x="4122456" y="3319455"/>
            <a:ext cx="13455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РОЛЬФ</a:t>
            </a:r>
            <a:endParaRPr sz="1200"/>
          </a:p>
        </p:txBody>
      </p:sp>
      <p:sp>
        <p:nvSpPr>
          <p:cNvPr id="269" name="Google Shape;269;p22"/>
          <p:cNvSpPr txBox="1"/>
          <p:nvPr/>
        </p:nvSpPr>
        <p:spPr>
          <a:xfrm>
            <a:off x="6695468" y="4102867"/>
            <a:ext cx="13455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MAJOR</a:t>
            </a:r>
            <a:r>
              <a:rPr b="1"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EXPERT</a:t>
            </a:r>
            <a:endParaRPr sz="1200"/>
          </a:p>
        </p:txBody>
      </p:sp>
      <p:pic>
        <p:nvPicPr>
          <p:cNvPr id="270" name="Google Shape;27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17473" y="143725"/>
            <a:ext cx="10477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2"/>
          <p:cNvPicPr preferRelativeResize="0"/>
          <p:nvPr/>
        </p:nvPicPr>
        <p:blipFill rotWithShape="1">
          <a:blip r:embed="rId7">
            <a:alphaModFix/>
          </a:blip>
          <a:srcRect b="1178" l="0" r="0" t="1441"/>
          <a:stretch/>
        </p:blipFill>
        <p:spPr>
          <a:xfrm>
            <a:off x="8941425" y="0"/>
            <a:ext cx="278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"/>
          <p:cNvSpPr/>
          <p:nvPr/>
        </p:nvSpPr>
        <p:spPr>
          <a:xfrm>
            <a:off x="5857358" y="1101550"/>
            <a:ext cx="1586700" cy="3155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3"/>
          <p:cNvSpPr/>
          <p:nvPr/>
        </p:nvSpPr>
        <p:spPr>
          <a:xfrm>
            <a:off x="6546508" y="3885801"/>
            <a:ext cx="231000" cy="231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3"/>
          <p:cNvSpPr/>
          <p:nvPr/>
        </p:nvSpPr>
        <p:spPr>
          <a:xfrm>
            <a:off x="3594933" y="1093600"/>
            <a:ext cx="1586700" cy="3155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3"/>
          <p:cNvSpPr/>
          <p:nvPr/>
        </p:nvSpPr>
        <p:spPr>
          <a:xfrm>
            <a:off x="4284083" y="3877851"/>
            <a:ext cx="231000" cy="231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3"/>
          <p:cNvSpPr/>
          <p:nvPr/>
        </p:nvSpPr>
        <p:spPr>
          <a:xfrm>
            <a:off x="1332508" y="1101550"/>
            <a:ext cx="1586700" cy="3155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3"/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  <p:sp>
        <p:nvSpPr>
          <p:cNvPr id="282" name="Google Shape;282;p23"/>
          <p:cNvSpPr txBox="1"/>
          <p:nvPr/>
        </p:nvSpPr>
        <p:spPr>
          <a:xfrm>
            <a:off x="336000" y="222975"/>
            <a:ext cx="81222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400">
                <a:latin typeface="Open Sans"/>
                <a:ea typeface="Open Sans"/>
                <a:cs typeface="Open Sans"/>
                <a:sym typeface="Open Sans"/>
              </a:rPr>
              <a:t>Весь процесс покупки </a:t>
            </a:r>
            <a:r>
              <a:rPr b="1" lang="ru" sz="24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можно совершить онлайн </a:t>
            </a:r>
            <a:endParaRPr b="1" sz="2400">
              <a:solidFill>
                <a:srgbClr val="D84A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3" name="Google Shape;2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383" y="1371126"/>
            <a:ext cx="1339031" cy="2381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4" name="Google Shape;28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5016" y="1371126"/>
            <a:ext cx="1339031" cy="2381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5" name="Google Shape;28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7580" y="1371126"/>
            <a:ext cx="1339031" cy="2381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6" name="Google Shape;286;p23"/>
          <p:cNvSpPr/>
          <p:nvPr/>
        </p:nvSpPr>
        <p:spPr>
          <a:xfrm>
            <a:off x="2007642" y="3885801"/>
            <a:ext cx="231000" cy="231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17473" y="4269200"/>
            <a:ext cx="10477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3"/>
          <p:cNvPicPr preferRelativeResize="0"/>
          <p:nvPr/>
        </p:nvPicPr>
        <p:blipFill rotWithShape="1">
          <a:blip r:embed="rId7">
            <a:alphaModFix/>
          </a:blip>
          <a:srcRect b="1178" l="0" r="0" t="1441"/>
          <a:stretch/>
        </p:blipFill>
        <p:spPr>
          <a:xfrm>
            <a:off x="8941425" y="0"/>
            <a:ext cx="278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"/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  <p:sp>
        <p:nvSpPr>
          <p:cNvPr id="294" name="Google Shape;294;p24"/>
          <p:cNvSpPr txBox="1"/>
          <p:nvPr/>
        </p:nvSpPr>
        <p:spPr>
          <a:xfrm>
            <a:off x="336000" y="222975"/>
            <a:ext cx="81222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Источники пополнения </a:t>
            </a:r>
            <a:r>
              <a:rPr b="1" lang="ru" sz="24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склада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" name="Google Shape;295;p24"/>
          <p:cNvSpPr txBox="1"/>
          <p:nvPr/>
        </p:nvSpPr>
        <p:spPr>
          <a:xfrm>
            <a:off x="1606375" y="1117775"/>
            <a:ext cx="5678100" cy="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1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Было 2010 год:</a:t>
            </a:r>
            <a:endParaRPr b="1" sz="18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</a:t>
            </a:r>
            <a: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втосалоны (н</a:t>
            </a:r>
            <a: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еофициальные дилеры)</a:t>
            </a:r>
            <a: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импорт из США и Европы, комиссия, авторынки. 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p24"/>
          <p:cNvSpPr txBox="1"/>
          <p:nvPr/>
        </p:nvSpPr>
        <p:spPr>
          <a:xfrm>
            <a:off x="1606375" y="2288517"/>
            <a:ext cx="4338600" cy="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1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Сегодня:</a:t>
            </a:r>
            <a:endParaRPr b="1" sz="18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</a:t>
            </a:r>
            <a: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фициальные дилеры, трейд-ин.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97" name="Google Shape;297;p24"/>
          <p:cNvSpPr txBox="1"/>
          <p:nvPr/>
        </p:nvSpPr>
        <p:spPr>
          <a:xfrm>
            <a:off x="1606375" y="3328825"/>
            <a:ext cx="5678100" cy="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18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Будет:</a:t>
            </a:r>
            <a:endParaRPr b="1" sz="18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Официальные дилеры, п</a:t>
            </a:r>
            <a: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рямой выкуп, обмен «пробег на пробег», трейд-ин, аукционы.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8" name="Google Shape;2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7473" y="143725"/>
            <a:ext cx="10477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4"/>
          <p:cNvPicPr preferRelativeResize="0"/>
          <p:nvPr/>
        </p:nvPicPr>
        <p:blipFill rotWithShape="1">
          <a:blip r:embed="rId4">
            <a:alphaModFix/>
          </a:blip>
          <a:srcRect b="1178" l="0" r="0" t="1441"/>
          <a:stretch/>
        </p:blipFill>
        <p:spPr>
          <a:xfrm>
            <a:off x="8941425" y="0"/>
            <a:ext cx="278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"/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  <p:sp>
        <p:nvSpPr>
          <p:cNvPr id="305" name="Google Shape;305;p25"/>
          <p:cNvSpPr txBox="1"/>
          <p:nvPr/>
        </p:nvSpPr>
        <p:spPr>
          <a:xfrm>
            <a:off x="336000" y="222975"/>
            <a:ext cx="84936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400">
                <a:latin typeface="Open Sans"/>
                <a:ea typeface="Open Sans"/>
                <a:cs typeface="Open Sans"/>
                <a:sym typeface="Open Sans"/>
              </a:rPr>
              <a:t>Растущие </a:t>
            </a:r>
            <a:r>
              <a:rPr b="1" lang="ru" sz="24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дилеры</a:t>
            </a:r>
            <a:endParaRPr b="1" sz="2400">
              <a:solidFill>
                <a:srgbClr val="D84A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25"/>
          <p:cNvSpPr/>
          <p:nvPr/>
        </p:nvSpPr>
        <p:spPr>
          <a:xfrm>
            <a:off x="1145725" y="932558"/>
            <a:ext cx="3109200" cy="25689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60000" dist="28575">
              <a:srgbClr val="000000">
                <a:alpha val="5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307" name="Google Shape;307;p25"/>
          <p:cNvSpPr/>
          <p:nvPr/>
        </p:nvSpPr>
        <p:spPr>
          <a:xfrm>
            <a:off x="4910700" y="932558"/>
            <a:ext cx="3109200" cy="25689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60000" dist="28575">
              <a:srgbClr val="000000">
                <a:alpha val="5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308" name="Google Shape;308;p25"/>
          <p:cNvSpPr txBox="1"/>
          <p:nvPr/>
        </p:nvSpPr>
        <p:spPr>
          <a:xfrm>
            <a:off x="1261900" y="1122308"/>
            <a:ext cx="2805600" cy="22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>
                <a:latin typeface="Open Sans"/>
                <a:ea typeface="Open Sans"/>
                <a:cs typeface="Open Sans"/>
                <a:sym typeface="Open Sans"/>
              </a:rPr>
              <a:t>Дилер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 на старте </a:t>
            </a:r>
            <a:endParaRPr b="1">
              <a:solidFill>
                <a:srgbClr val="D84A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D84A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Наличие на складе автомобилей 60+ дней более 10%</a:t>
            </a:r>
            <a:endParaRPr b="1" i="1" sz="1200">
              <a:solidFill>
                <a:srgbClr val="D84A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D84A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Неправильная оценка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Проблема с трафиком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Нерегулярная работа</a:t>
            </a:r>
            <a:br>
              <a:rPr lang="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 ценой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" name="Google Shape;309;p25"/>
          <p:cNvSpPr txBox="1"/>
          <p:nvPr/>
        </p:nvSpPr>
        <p:spPr>
          <a:xfrm>
            <a:off x="5062500" y="1122308"/>
            <a:ext cx="2805600" cy="22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>
                <a:latin typeface="Open Sans"/>
                <a:ea typeface="Open Sans"/>
                <a:cs typeface="Open Sans"/>
                <a:sym typeface="Open Sans"/>
              </a:rPr>
              <a:t>Дилер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 зависимый </a:t>
            </a:r>
            <a:endParaRPr b="1">
              <a:solidFill>
                <a:srgbClr val="D84A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D84A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Наличие продаж по первой цене более 20% склада</a:t>
            </a:r>
            <a:endParaRPr b="1" i="1" sz="1200">
              <a:solidFill>
                <a:srgbClr val="D84A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D84A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Неправильная оценка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Неправильные KPI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Отсутствие контроля за продажами по первой цене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25"/>
          <p:cNvSpPr txBox="1"/>
          <p:nvPr/>
        </p:nvSpPr>
        <p:spPr>
          <a:xfrm>
            <a:off x="3084700" y="1078390"/>
            <a:ext cx="9828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70%</a:t>
            </a:r>
            <a:endParaRPr sz="1800">
              <a:solidFill>
                <a:srgbClr val="D84A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" name="Google Shape;311;p25"/>
          <p:cNvSpPr txBox="1"/>
          <p:nvPr/>
        </p:nvSpPr>
        <p:spPr>
          <a:xfrm>
            <a:off x="6885300" y="1078390"/>
            <a:ext cx="9828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    85%</a:t>
            </a:r>
            <a:endParaRPr sz="1800">
              <a:solidFill>
                <a:srgbClr val="D84A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25"/>
          <p:cNvSpPr/>
          <p:nvPr/>
        </p:nvSpPr>
        <p:spPr>
          <a:xfrm>
            <a:off x="1145725" y="3769400"/>
            <a:ext cx="6253200" cy="63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Поддержка импортера позволяет эти ошибки маскировать и в целом все равно бизнес остается прибыльным.</a:t>
            </a:r>
            <a:endParaRPr sz="1600"/>
          </a:p>
        </p:txBody>
      </p:sp>
      <p:pic>
        <p:nvPicPr>
          <p:cNvPr id="313" name="Google Shape;3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7473" y="143725"/>
            <a:ext cx="10477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5"/>
          <p:cNvPicPr preferRelativeResize="0"/>
          <p:nvPr/>
        </p:nvPicPr>
        <p:blipFill rotWithShape="1">
          <a:blip r:embed="rId4">
            <a:alphaModFix/>
          </a:blip>
          <a:srcRect b="1178" l="0" r="0" t="1441"/>
          <a:stretch/>
        </p:blipFill>
        <p:spPr>
          <a:xfrm>
            <a:off x="8941425" y="0"/>
            <a:ext cx="278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"/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  <p:sp>
        <p:nvSpPr>
          <p:cNvPr id="320" name="Google Shape;320;p26"/>
          <p:cNvSpPr txBox="1"/>
          <p:nvPr/>
        </p:nvSpPr>
        <p:spPr>
          <a:xfrm>
            <a:off x="336000" y="222975"/>
            <a:ext cx="84936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400">
                <a:latin typeface="Open Sans"/>
                <a:ea typeface="Open Sans"/>
                <a:cs typeface="Open Sans"/>
                <a:sym typeface="Open Sans"/>
              </a:rPr>
              <a:t>Дилер </a:t>
            </a:r>
            <a:r>
              <a:rPr b="1" lang="ru" sz="24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независимый</a:t>
            </a:r>
            <a:endParaRPr b="1" sz="2400">
              <a:solidFill>
                <a:srgbClr val="D84A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26"/>
          <p:cNvSpPr txBox="1"/>
          <p:nvPr/>
        </p:nvSpPr>
        <p:spPr>
          <a:xfrm>
            <a:off x="4153802" y="307300"/>
            <a:ext cx="34149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ru">
                <a:latin typeface="Open Sans"/>
                <a:ea typeface="Open Sans"/>
                <a:cs typeface="Open Sans"/>
                <a:sym typeface="Open Sans"/>
              </a:rPr>
              <a:t>Средняя о</a:t>
            </a:r>
            <a:r>
              <a:rPr i="1" lang="ru">
                <a:latin typeface="Open Sans"/>
                <a:ea typeface="Open Sans"/>
                <a:cs typeface="Open Sans"/>
                <a:sym typeface="Open Sans"/>
              </a:rPr>
              <a:t>борачиваемость 30 дней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2" name="Google Shape;322;p26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9621" y="1190460"/>
            <a:ext cx="3868263" cy="239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6" title="Диаграмма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44" y="1177097"/>
            <a:ext cx="3868251" cy="2391859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6"/>
          <p:cNvSpPr/>
          <p:nvPr/>
        </p:nvSpPr>
        <p:spPr>
          <a:xfrm>
            <a:off x="559550" y="3487625"/>
            <a:ext cx="8102700" cy="837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Дилер контролирует ценообразованием на всех этапах продажи.</a:t>
            </a:r>
            <a:endParaRPr i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 данной эффективностью дилер уже не зависим от поддержки импортера.</a:t>
            </a:r>
            <a:br>
              <a:rPr i="1" lang="ru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i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данном этапе становится критически важной точная оценка принимаемого автомобиля</a:t>
            </a:r>
            <a:endParaRPr i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взвешенная стратегия работы с ценой.</a:t>
            </a:r>
            <a:endParaRPr i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p26"/>
          <p:cNvSpPr txBox="1"/>
          <p:nvPr/>
        </p:nvSpPr>
        <p:spPr>
          <a:xfrm>
            <a:off x="949572" y="852250"/>
            <a:ext cx="20178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Текущий</a:t>
            </a:r>
            <a:r>
              <a:rPr b="1" lang="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ru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склад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" name="Google Shape;326;p26"/>
          <p:cNvSpPr txBox="1"/>
          <p:nvPr/>
        </p:nvSpPr>
        <p:spPr>
          <a:xfrm>
            <a:off x="5108400" y="852250"/>
            <a:ext cx="23982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Сводка по проданным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7" name="Google Shape;32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7473" y="143725"/>
            <a:ext cx="10477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6"/>
          <p:cNvPicPr preferRelativeResize="0"/>
          <p:nvPr/>
        </p:nvPicPr>
        <p:blipFill rotWithShape="1">
          <a:blip r:embed="rId6">
            <a:alphaModFix/>
          </a:blip>
          <a:srcRect b="1178" l="0" r="0" t="1441"/>
          <a:stretch/>
        </p:blipFill>
        <p:spPr>
          <a:xfrm>
            <a:off x="8941425" y="0"/>
            <a:ext cx="278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"/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  <p:sp>
        <p:nvSpPr>
          <p:cNvPr id="334" name="Google Shape;334;p27"/>
          <p:cNvSpPr txBox="1"/>
          <p:nvPr/>
        </p:nvSpPr>
        <p:spPr>
          <a:xfrm>
            <a:off x="336000" y="222975"/>
            <a:ext cx="84936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400">
                <a:latin typeface="Open Sans"/>
                <a:ea typeface="Open Sans"/>
                <a:cs typeface="Open Sans"/>
                <a:sym typeface="Open Sans"/>
              </a:rPr>
              <a:t>Дилер </a:t>
            </a:r>
            <a:r>
              <a:rPr b="1" lang="ru" sz="24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успешный</a:t>
            </a:r>
            <a:endParaRPr b="1" sz="2400">
              <a:solidFill>
                <a:srgbClr val="D84A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27"/>
          <p:cNvSpPr txBox="1"/>
          <p:nvPr/>
        </p:nvSpPr>
        <p:spPr>
          <a:xfrm>
            <a:off x="617475" y="951975"/>
            <a:ext cx="4407600" cy="17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Оборачиваемость 20 дней при марже 7% (10% в месяц)</a:t>
            </a:r>
            <a:endParaRPr b="1" sz="1600">
              <a:solidFill>
                <a:srgbClr val="D84A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D84A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При высокой марже и оборачиваемости 20 дней, дилер может работать с любым независимым источником пополнения склада (выкуп, аукцион, обмен пробег на пробег…)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27"/>
          <p:cNvSpPr/>
          <p:nvPr/>
        </p:nvSpPr>
        <p:spPr>
          <a:xfrm>
            <a:off x="2722600" y="3438196"/>
            <a:ext cx="5778300" cy="638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endParaRPr i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Еще больше повышается важность точной оценки и стратегия работы с ценой.  Более 90% склада должны оцениваться с точностью &lt;4%.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p27"/>
          <p:cNvSpPr/>
          <p:nvPr/>
        </p:nvSpPr>
        <p:spPr>
          <a:xfrm>
            <a:off x="5965253" y="986661"/>
            <a:ext cx="925500" cy="14568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60000" dist="28575">
              <a:srgbClr val="000000">
                <a:alpha val="5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\</a:t>
            </a:r>
            <a:endParaRPr/>
          </a:p>
        </p:txBody>
      </p:sp>
      <p:sp>
        <p:nvSpPr>
          <p:cNvPr id="338" name="Google Shape;338;p27"/>
          <p:cNvSpPr/>
          <p:nvPr/>
        </p:nvSpPr>
        <p:spPr>
          <a:xfrm>
            <a:off x="6071939" y="1117070"/>
            <a:ext cx="712200" cy="712200"/>
          </a:xfrm>
          <a:prstGeom prst="ellipse">
            <a:avLst/>
          </a:prstGeom>
          <a:solidFill>
            <a:srgbClr val="D84A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7"/>
          <p:cNvSpPr txBox="1"/>
          <p:nvPr/>
        </p:nvSpPr>
        <p:spPr>
          <a:xfrm>
            <a:off x="5874300" y="1217842"/>
            <a:ext cx="1107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2</a:t>
            </a:r>
            <a:r>
              <a:rPr lang="ru" sz="3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</a:t>
            </a:r>
            <a:endParaRPr sz="3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40" name="Google Shape;340;p27"/>
          <p:cNvSpPr txBox="1"/>
          <p:nvPr/>
        </p:nvSpPr>
        <p:spPr>
          <a:xfrm>
            <a:off x="6075367" y="1973454"/>
            <a:ext cx="7053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1200">
                <a:latin typeface="Roboto"/>
                <a:ea typeface="Roboto"/>
                <a:cs typeface="Roboto"/>
                <a:sym typeface="Roboto"/>
              </a:rPr>
              <a:t>дней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27"/>
          <p:cNvSpPr/>
          <p:nvPr/>
        </p:nvSpPr>
        <p:spPr>
          <a:xfrm>
            <a:off x="7159678" y="986661"/>
            <a:ext cx="925500" cy="14568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60000" dist="28575">
              <a:srgbClr val="000000">
                <a:alpha val="5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\</a:t>
            </a:r>
            <a:endParaRPr/>
          </a:p>
        </p:txBody>
      </p:sp>
      <p:sp>
        <p:nvSpPr>
          <p:cNvPr id="342" name="Google Shape;342;p27"/>
          <p:cNvSpPr/>
          <p:nvPr/>
        </p:nvSpPr>
        <p:spPr>
          <a:xfrm>
            <a:off x="7266364" y="1117070"/>
            <a:ext cx="712200" cy="712200"/>
          </a:xfrm>
          <a:prstGeom prst="ellipse">
            <a:avLst/>
          </a:prstGeom>
          <a:solidFill>
            <a:srgbClr val="D84A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7"/>
          <p:cNvSpPr txBox="1"/>
          <p:nvPr/>
        </p:nvSpPr>
        <p:spPr>
          <a:xfrm>
            <a:off x="7068725" y="1217842"/>
            <a:ext cx="1107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7%</a:t>
            </a:r>
            <a:endParaRPr sz="3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44" name="Google Shape;344;p27"/>
          <p:cNvSpPr txBox="1"/>
          <p:nvPr/>
        </p:nvSpPr>
        <p:spPr>
          <a:xfrm>
            <a:off x="7269792" y="1973454"/>
            <a:ext cx="7053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1200">
                <a:latin typeface="Roboto"/>
                <a:ea typeface="Roboto"/>
                <a:cs typeface="Roboto"/>
                <a:sym typeface="Roboto"/>
              </a:rPr>
              <a:t>маржа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5" name="Google Shape;3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7473" y="143725"/>
            <a:ext cx="10477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7"/>
          <p:cNvPicPr preferRelativeResize="0"/>
          <p:nvPr/>
        </p:nvPicPr>
        <p:blipFill rotWithShape="1">
          <a:blip r:embed="rId4">
            <a:alphaModFix/>
          </a:blip>
          <a:srcRect b="1178" l="0" r="0" t="1441"/>
          <a:stretch/>
        </p:blipFill>
        <p:spPr>
          <a:xfrm>
            <a:off x="8941425" y="0"/>
            <a:ext cx="278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8"/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  <p:sp>
        <p:nvSpPr>
          <p:cNvPr id="352" name="Google Shape;352;p28"/>
          <p:cNvSpPr txBox="1"/>
          <p:nvPr/>
        </p:nvSpPr>
        <p:spPr>
          <a:xfrm>
            <a:off x="336000" y="222975"/>
            <a:ext cx="84936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400">
                <a:latin typeface="Open Sans"/>
                <a:ea typeface="Open Sans"/>
                <a:cs typeface="Open Sans"/>
                <a:sym typeface="Open Sans"/>
              </a:rPr>
              <a:t>Бизнес автомобилей с пробегом —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это математика!</a:t>
            </a:r>
            <a:endParaRPr b="1" sz="2400">
              <a:solidFill>
                <a:srgbClr val="D84A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" name="Google Shape;353;p28"/>
          <p:cNvSpPr txBox="1"/>
          <p:nvPr/>
        </p:nvSpPr>
        <p:spPr>
          <a:xfrm>
            <a:off x="5118450" y="4078000"/>
            <a:ext cx="3914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ru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Фильм «Человек, который изменил всё».</a:t>
            </a:r>
            <a:endParaRPr i="1"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" name="Google Shape;354;p28"/>
          <p:cNvSpPr/>
          <p:nvPr/>
        </p:nvSpPr>
        <p:spPr>
          <a:xfrm>
            <a:off x="2076450" y="1310925"/>
            <a:ext cx="4991100" cy="25563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60000" dist="28575">
              <a:srgbClr val="000000">
                <a:alpha val="5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355" name="Google Shape;3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5774" y="1457325"/>
            <a:ext cx="4672451" cy="226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7473" y="143725"/>
            <a:ext cx="10477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8"/>
          <p:cNvPicPr preferRelativeResize="0"/>
          <p:nvPr/>
        </p:nvPicPr>
        <p:blipFill rotWithShape="1">
          <a:blip r:embed="rId5">
            <a:alphaModFix/>
          </a:blip>
          <a:srcRect b="1178" l="0" r="0" t="1441"/>
          <a:stretch/>
        </p:blipFill>
        <p:spPr>
          <a:xfrm>
            <a:off x="8941425" y="0"/>
            <a:ext cx="278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29"/>
          <p:cNvPicPr preferRelativeResize="0"/>
          <p:nvPr/>
        </p:nvPicPr>
        <p:blipFill rotWithShape="1">
          <a:blip r:embed="rId3">
            <a:alphaModFix/>
          </a:blip>
          <a:srcRect b="58583" l="39216" r="38452" t="6225"/>
          <a:stretch/>
        </p:blipFill>
        <p:spPr>
          <a:xfrm>
            <a:off x="2731187" y="2545523"/>
            <a:ext cx="1722146" cy="152665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9"/>
          <p:cNvSpPr txBox="1"/>
          <p:nvPr/>
        </p:nvSpPr>
        <p:spPr>
          <a:xfrm>
            <a:off x="1480400" y="2066925"/>
            <a:ext cx="69918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Все вопросы по работе с </a:t>
            </a:r>
            <a:r>
              <a:rPr b="1" lang="ru"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r>
              <a:rPr lang="ru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можно адресовать руководителю отдела развития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29"/>
          <p:cNvSpPr txBox="1"/>
          <p:nvPr/>
        </p:nvSpPr>
        <p:spPr>
          <a:xfrm>
            <a:off x="4310713" y="2812800"/>
            <a:ext cx="21021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Максим Харитонов</a:t>
            </a:r>
            <a:endParaRPr b="1"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+7 (911) 101-66-62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</a:t>
            </a:r>
            <a:r>
              <a:rPr b="1" lang="ru" sz="1100">
                <a:solidFill>
                  <a:srgbClr val="D84A38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max@maxposter.ru</a:t>
            </a:r>
            <a:endParaRPr b="1" sz="1100">
              <a:solidFill>
                <a:srgbClr val="D84A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29"/>
          <p:cNvSpPr txBox="1"/>
          <p:nvPr/>
        </p:nvSpPr>
        <p:spPr>
          <a:xfrm>
            <a:off x="238050" y="144325"/>
            <a:ext cx="1625100" cy="8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 sz="20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 b="1" sz="20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Ключевые решения</a:t>
            </a:r>
            <a:endParaRPr sz="1100">
              <a:solidFill>
                <a:srgbClr val="434343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для автомобильного бизнеса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6" name="Google Shape;36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7813" y="3551694"/>
            <a:ext cx="160750" cy="1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0356" y="3337975"/>
            <a:ext cx="14400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9"/>
          <p:cNvSpPr txBox="1"/>
          <p:nvPr/>
        </p:nvSpPr>
        <p:spPr>
          <a:xfrm>
            <a:off x="184788" y="1518363"/>
            <a:ext cx="87744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Контакты</a:t>
            </a:r>
            <a:endParaRPr b="1" sz="24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9" name="Google Shape;36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17473" y="143725"/>
            <a:ext cx="10477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9"/>
          <p:cNvPicPr preferRelativeResize="0"/>
          <p:nvPr/>
        </p:nvPicPr>
        <p:blipFill rotWithShape="1">
          <a:blip r:embed="rId8">
            <a:alphaModFix/>
          </a:blip>
          <a:srcRect b="1178" l="0" r="0" t="1441"/>
          <a:stretch/>
        </p:blipFill>
        <p:spPr>
          <a:xfrm>
            <a:off x="8941425" y="0"/>
            <a:ext cx="278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58583" l="39216" r="38452" t="6225"/>
          <a:stretch/>
        </p:blipFill>
        <p:spPr>
          <a:xfrm>
            <a:off x="578675" y="1793950"/>
            <a:ext cx="2152224" cy="190789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853026" y="1244900"/>
            <a:ext cx="53718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Максим Харитонов</a:t>
            </a:r>
            <a:endParaRPr b="1" sz="30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-"/>
            </a:pPr>
            <a:r>
              <a:rPr b="1" lang="ru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Руководитель отдела развития  MaxPoster</a:t>
            </a:r>
            <a:endParaRPr b="1"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-"/>
            </a:pPr>
            <a:r>
              <a:rPr b="1" lang="ru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Совладец компании</a:t>
            </a:r>
            <a:endParaRPr b="1"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-"/>
            </a:pPr>
            <a:r>
              <a:rPr b="1" lang="ru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В автобизнесе с 2004 года</a:t>
            </a:r>
            <a:endParaRPr b="1"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D84A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38050" y="144325"/>
            <a:ext cx="1625100" cy="8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 sz="20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 b="1" sz="20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Ключевые решения</a:t>
            </a:r>
            <a:endParaRPr sz="1100">
              <a:solidFill>
                <a:srgbClr val="434343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для автомобильного бизнеса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7473" y="143725"/>
            <a:ext cx="10477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5">
            <a:alphaModFix/>
          </a:blip>
          <a:srcRect b="1178" l="0" r="0" t="1441"/>
          <a:stretch/>
        </p:blipFill>
        <p:spPr>
          <a:xfrm>
            <a:off x="8941425" y="0"/>
            <a:ext cx="278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1656008" y="2950042"/>
            <a:ext cx="989100" cy="989100"/>
          </a:xfrm>
          <a:prstGeom prst="ellipse">
            <a:avLst/>
          </a:prstGeom>
          <a:solidFill>
            <a:srgbClr val="D84A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1656008" y="1382450"/>
            <a:ext cx="989100" cy="989100"/>
          </a:xfrm>
          <a:prstGeom prst="ellipse">
            <a:avLst/>
          </a:prstGeom>
          <a:solidFill>
            <a:srgbClr val="D84A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2958976" y="1394150"/>
            <a:ext cx="47718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Диверсификация каналов привлечения трафика для продажи автомобилей</a:t>
            </a:r>
            <a:endParaRPr b="1"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 пробегом</a:t>
            </a:r>
            <a:endParaRPr b="1"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2958967" y="2950042"/>
            <a:ext cx="43455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</a:t>
            </a:r>
            <a:r>
              <a:rPr b="1" lang="ru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иверсификация каналов пополнения склада автомобилей с пробегом</a:t>
            </a:r>
            <a:endParaRPr b="1"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36000" y="222975"/>
            <a:ext cx="72369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400">
                <a:latin typeface="Open Sans"/>
                <a:ea typeface="Open Sans"/>
                <a:cs typeface="Open Sans"/>
                <a:sym typeface="Open Sans"/>
              </a:rPr>
              <a:t>О чем </a:t>
            </a:r>
            <a:r>
              <a:rPr b="1" lang="ru" sz="24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поговорим?</a:t>
            </a:r>
            <a:endParaRPr b="1" sz="2400">
              <a:solidFill>
                <a:srgbClr val="D84A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830758" y="1322500"/>
            <a:ext cx="550800" cy="12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>
                <a:solidFill>
                  <a:srgbClr val="FFFFFF"/>
                </a:solidFill>
              </a:rPr>
              <a:t>1</a:t>
            </a:r>
            <a:endParaRPr b="1" sz="6000">
              <a:solidFill>
                <a:srgbClr val="FFFFFF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875142" y="2888425"/>
            <a:ext cx="550800" cy="12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>
                <a:solidFill>
                  <a:srgbClr val="FFFFFF"/>
                </a:solidFill>
              </a:rPr>
              <a:t>2</a:t>
            </a:r>
            <a:endParaRPr b="1" sz="6000">
              <a:solidFill>
                <a:srgbClr val="FFFFFF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5073" y="143725"/>
            <a:ext cx="10477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4">
            <a:alphaModFix/>
          </a:blip>
          <a:srcRect b="1178" l="0" r="0" t="1441"/>
          <a:stretch/>
        </p:blipFill>
        <p:spPr>
          <a:xfrm>
            <a:off x="8941425" y="0"/>
            <a:ext cx="278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852225" y="1006075"/>
            <a:ext cx="2119800" cy="33372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60000" dist="28575">
              <a:srgbClr val="000000">
                <a:alpha val="5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\</a:t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1096581" y="1304771"/>
            <a:ext cx="1631100" cy="1631100"/>
          </a:xfrm>
          <a:prstGeom prst="ellipse">
            <a:avLst/>
          </a:prstGeom>
          <a:solidFill>
            <a:srgbClr val="D84A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1096581" y="1731462"/>
            <a:ext cx="16311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10</a:t>
            </a:r>
            <a:endParaRPr sz="72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336006" y="203925"/>
            <a:ext cx="2581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400"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 sz="24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r>
              <a:rPr b="1" lang="ru" sz="2400">
                <a:latin typeface="Roboto"/>
                <a:ea typeface="Roboto"/>
                <a:cs typeface="Roboto"/>
                <a:sym typeface="Roboto"/>
              </a:rPr>
              <a:t> - это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392730" y="3055111"/>
            <a:ext cx="10389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3000">
                <a:latin typeface="Roboto"/>
                <a:ea typeface="Roboto"/>
                <a:cs typeface="Roboto"/>
                <a:sym typeface="Roboto"/>
              </a:rPr>
              <a:t>лет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421533" y="3418810"/>
            <a:ext cx="981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на рынке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3512087" y="1006075"/>
            <a:ext cx="2119800" cy="33372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60000" dist="28575">
              <a:srgbClr val="000000">
                <a:alpha val="5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\</a:t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3756442" y="1304771"/>
            <a:ext cx="1631100" cy="1631100"/>
          </a:xfrm>
          <a:prstGeom prst="ellipse">
            <a:avLst/>
          </a:prstGeom>
          <a:solidFill>
            <a:srgbClr val="D84A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3756442" y="3055111"/>
            <a:ext cx="1631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&gt;70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3756442" y="3418810"/>
            <a:ext cx="1631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сотрудников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6171950" y="1006075"/>
            <a:ext cx="2119800" cy="33372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60000" dist="28575">
              <a:srgbClr val="000000">
                <a:alpha val="5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6416303" y="1304771"/>
            <a:ext cx="1631100" cy="1631100"/>
          </a:xfrm>
          <a:prstGeom prst="ellipse">
            <a:avLst/>
          </a:prstGeom>
          <a:solidFill>
            <a:srgbClr val="D84A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6416438" y="3055116"/>
            <a:ext cx="1631100" cy="412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800000" dist="19050">
              <a:srgbClr val="000000">
                <a:alpha val="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&gt;35 000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6337194" y="3533110"/>
            <a:ext cx="17892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автомобилей с пробегом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594" y="1750192"/>
            <a:ext cx="606812" cy="68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0547" y="1744509"/>
            <a:ext cx="682629" cy="68263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>
            <a:hlinkClick r:id="rId5"/>
          </p:cNvPr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17473" y="143725"/>
            <a:ext cx="10477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7">
            <a:alphaModFix/>
          </a:blip>
          <a:srcRect b="1178" l="0" r="0" t="1441"/>
          <a:stretch/>
        </p:blipFill>
        <p:spPr>
          <a:xfrm>
            <a:off x="8941425" y="0"/>
            <a:ext cx="278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335994" y="203925"/>
            <a:ext cx="52386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400">
                <a:latin typeface="Open Sans"/>
                <a:ea typeface="Open Sans"/>
                <a:cs typeface="Open Sans"/>
                <a:sym typeface="Open Sans"/>
              </a:rPr>
              <a:t>Было </a:t>
            </a:r>
            <a:r>
              <a:rPr b="1" lang="ru" sz="24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(2010 год)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3592100" y="2286575"/>
            <a:ext cx="1959900" cy="8160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85725" rotWithShape="0" algn="bl" dir="5460000" dist="28575">
              <a:srgbClr val="000000">
                <a:alpha val="5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3592109" y="3524289"/>
            <a:ext cx="1959900" cy="8160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85725" rotWithShape="0" algn="bl" dir="5460000" dist="28575">
              <a:srgbClr val="000000">
                <a:alpha val="5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5896320" y="2862409"/>
            <a:ext cx="1959900" cy="8160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85725" rotWithShape="0" algn="bl" dir="5460000" dist="28575">
              <a:srgbClr val="000000">
                <a:alpha val="5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1287898" y="2862409"/>
            <a:ext cx="1959900" cy="8160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85725" rotWithShape="0" algn="bl" dir="5460000" dist="28575">
              <a:srgbClr val="000000">
                <a:alpha val="5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5896320" y="1772428"/>
            <a:ext cx="1959900" cy="8160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85725" rotWithShape="0" algn="bl" dir="5460000" dist="28575">
              <a:srgbClr val="000000">
                <a:alpha val="5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1287898" y="1772428"/>
            <a:ext cx="1959900" cy="8160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85725" rotWithShape="0" algn="bl" dir="5460000" dist="28575">
              <a:srgbClr val="000000">
                <a:alpha val="5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3592109" y="1136949"/>
            <a:ext cx="1959900" cy="8160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85725" rotWithShape="0" algn="bl" dir="5460000" dist="28575">
              <a:srgbClr val="000000">
                <a:alpha val="5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500" y="2922968"/>
            <a:ext cx="910293" cy="37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4">
            <a:alphaModFix/>
          </a:blip>
          <a:srcRect b="23980" l="0" r="0" t="23118"/>
          <a:stretch/>
        </p:blipFill>
        <p:spPr>
          <a:xfrm>
            <a:off x="4176416" y="1267265"/>
            <a:ext cx="790865" cy="230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6672" y="1853294"/>
            <a:ext cx="1041945" cy="27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4822" y="1866537"/>
            <a:ext cx="862502" cy="27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72456" y="2975867"/>
            <a:ext cx="1007208" cy="27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99317" y="3524290"/>
            <a:ext cx="790863" cy="35606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336000" y="725575"/>
            <a:ext cx="52386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100">
                <a:solidFill>
                  <a:schemeClr val="dk1"/>
                </a:solidFill>
              </a:rPr>
              <a:t>Автосалон с 100 авто в Санкт-Петербурге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1485325" y="2213302"/>
            <a:ext cx="166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2 000</a:t>
            </a:r>
            <a:r>
              <a:rPr b="1"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в месяц</a:t>
            </a:r>
            <a:endParaRPr sz="1200"/>
          </a:p>
        </p:txBody>
      </p:sp>
      <p:sp>
        <p:nvSpPr>
          <p:cNvPr id="127" name="Google Shape;127;p17"/>
          <p:cNvSpPr txBox="1"/>
          <p:nvPr/>
        </p:nvSpPr>
        <p:spPr>
          <a:xfrm>
            <a:off x="1437066" y="3360043"/>
            <a:ext cx="166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бесплатно</a:t>
            </a:r>
            <a:endParaRPr sz="1200"/>
          </a:p>
        </p:txBody>
      </p:sp>
      <p:sp>
        <p:nvSpPr>
          <p:cNvPr id="128" name="Google Shape;128;p17"/>
          <p:cNvSpPr txBox="1"/>
          <p:nvPr/>
        </p:nvSpPr>
        <p:spPr>
          <a:xfrm>
            <a:off x="3741001" y="3979971"/>
            <a:ext cx="166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3 000</a:t>
            </a:r>
            <a:r>
              <a:rPr b="1"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в месяц</a:t>
            </a:r>
            <a:endParaRPr sz="1200"/>
          </a:p>
        </p:txBody>
      </p:sp>
      <p:sp>
        <p:nvSpPr>
          <p:cNvPr id="129" name="Google Shape;129;p17"/>
          <p:cNvSpPr txBox="1"/>
          <p:nvPr/>
        </p:nvSpPr>
        <p:spPr>
          <a:xfrm>
            <a:off x="6045468" y="3328088"/>
            <a:ext cx="166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b="1" lang="ru" sz="18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 500</a:t>
            </a:r>
            <a:r>
              <a:rPr b="1"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в месяц</a:t>
            </a:r>
            <a:endParaRPr sz="1200"/>
          </a:p>
        </p:txBody>
      </p:sp>
      <p:sp>
        <p:nvSpPr>
          <p:cNvPr id="130" name="Google Shape;130;p17"/>
          <p:cNvSpPr txBox="1"/>
          <p:nvPr/>
        </p:nvSpPr>
        <p:spPr>
          <a:xfrm>
            <a:off x="6045468" y="2213302"/>
            <a:ext cx="166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3 000</a:t>
            </a:r>
            <a:r>
              <a:rPr b="1"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в месяц</a:t>
            </a:r>
            <a:endParaRPr sz="1200"/>
          </a:p>
        </p:txBody>
      </p:sp>
      <p:sp>
        <p:nvSpPr>
          <p:cNvPr id="131" name="Google Shape;131;p17"/>
          <p:cNvSpPr txBox="1"/>
          <p:nvPr/>
        </p:nvSpPr>
        <p:spPr>
          <a:xfrm>
            <a:off x="3741001" y="1570382"/>
            <a:ext cx="166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14 160</a:t>
            </a:r>
            <a:r>
              <a:rPr b="1"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в месяц</a:t>
            </a:r>
            <a:endParaRPr sz="1200"/>
          </a:p>
        </p:txBody>
      </p:sp>
      <p:sp>
        <p:nvSpPr>
          <p:cNvPr id="132" name="Google Shape;132;p17"/>
          <p:cNvSpPr txBox="1"/>
          <p:nvPr/>
        </p:nvSpPr>
        <p:spPr>
          <a:xfrm>
            <a:off x="6123300" y="4568925"/>
            <a:ext cx="23388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Итого: </a:t>
            </a:r>
            <a:r>
              <a:rPr b="1" lang="ru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27 160</a:t>
            </a: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в месяц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3741355" y="2775163"/>
            <a:ext cx="166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2 500</a:t>
            </a:r>
            <a:r>
              <a:rPr b="1"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в месяц</a:t>
            </a:r>
            <a:endParaRPr sz="1200"/>
          </a:p>
        </p:txBody>
      </p:sp>
      <p:pic>
        <p:nvPicPr>
          <p:cNvPr id="134" name="Google Shape;134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51886" y="2381688"/>
            <a:ext cx="739273" cy="2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17473" y="143725"/>
            <a:ext cx="10477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11">
            <a:alphaModFix/>
          </a:blip>
          <a:srcRect b="1178" l="0" r="0" t="1441"/>
          <a:stretch/>
        </p:blipFill>
        <p:spPr>
          <a:xfrm>
            <a:off x="8941425" y="0"/>
            <a:ext cx="278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335994" y="203925"/>
            <a:ext cx="52386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400">
                <a:latin typeface="Open Sans"/>
                <a:ea typeface="Open Sans"/>
                <a:cs typeface="Open Sans"/>
                <a:sym typeface="Open Sans"/>
              </a:rPr>
              <a:t>Стало</a:t>
            </a:r>
            <a:r>
              <a:rPr b="1" lang="ru" sz="24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ru" sz="24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(2019 год)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3944792" y="3176786"/>
            <a:ext cx="1523700" cy="6345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85725" rotWithShape="0" algn="bl" dir="5460000" dist="28575">
              <a:srgbClr val="000000">
                <a:alpha val="5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5628535" y="3176764"/>
            <a:ext cx="1523700" cy="6345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85725" rotWithShape="0" algn="bl" dir="5460000" dist="28575">
              <a:srgbClr val="000000">
                <a:alpha val="5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2173400" y="3156892"/>
            <a:ext cx="1523700" cy="6345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85725" rotWithShape="0" algn="bl" dir="5460000" dist="28575">
              <a:srgbClr val="000000">
                <a:alpha val="5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401988" y="3156888"/>
            <a:ext cx="1523700" cy="6345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85725" rotWithShape="0" algn="bl" dir="5460000" dist="28575">
              <a:srgbClr val="000000">
                <a:alpha val="5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3533017" y="1798452"/>
            <a:ext cx="2095500" cy="8724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85725" rotWithShape="0" algn="bl" dir="5460000" dist="28575">
              <a:srgbClr val="000000">
                <a:alpha val="5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655" y="3230160"/>
            <a:ext cx="670389" cy="21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7317" y="3284513"/>
            <a:ext cx="782865" cy="21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8452" y="3216203"/>
            <a:ext cx="614708" cy="2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336000" y="725575"/>
            <a:ext cx="60810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100">
                <a:solidFill>
                  <a:schemeClr val="dk1"/>
                </a:solidFill>
              </a:rPr>
              <a:t>Тот же автосалон с 100 авто в Санкт-Петербурге.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2309404" y="3543866"/>
            <a:ext cx="12918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бесплатно</a:t>
            </a:r>
            <a:endParaRPr sz="1200"/>
          </a:p>
        </p:txBody>
      </p:sp>
      <p:sp>
        <p:nvSpPr>
          <p:cNvPr id="153" name="Google Shape;153;p18"/>
          <p:cNvSpPr txBox="1"/>
          <p:nvPr/>
        </p:nvSpPr>
        <p:spPr>
          <a:xfrm>
            <a:off x="4060746" y="3518111"/>
            <a:ext cx="12918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3 000</a:t>
            </a:r>
            <a:r>
              <a:rPr b="1"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0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в месяц</a:t>
            </a:r>
            <a:endParaRPr sz="1000"/>
          </a:p>
        </p:txBody>
      </p:sp>
      <p:sp>
        <p:nvSpPr>
          <p:cNvPr id="154" name="Google Shape;154;p18"/>
          <p:cNvSpPr txBox="1"/>
          <p:nvPr/>
        </p:nvSpPr>
        <p:spPr>
          <a:xfrm>
            <a:off x="5707112" y="3513380"/>
            <a:ext cx="12918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2 500</a:t>
            </a:r>
            <a:r>
              <a:rPr b="1"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0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в месяц</a:t>
            </a:r>
            <a:endParaRPr sz="1000"/>
          </a:p>
        </p:txBody>
      </p:sp>
      <p:sp>
        <p:nvSpPr>
          <p:cNvPr id="155" name="Google Shape;155;p18"/>
          <p:cNvSpPr txBox="1"/>
          <p:nvPr/>
        </p:nvSpPr>
        <p:spPr>
          <a:xfrm>
            <a:off x="517940" y="3485386"/>
            <a:ext cx="12918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3 000</a:t>
            </a:r>
            <a:r>
              <a:rPr b="1"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0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в месяц</a:t>
            </a:r>
            <a:endParaRPr sz="1000"/>
          </a:p>
        </p:txBody>
      </p:sp>
      <p:sp>
        <p:nvSpPr>
          <p:cNvPr id="156" name="Google Shape;156;p18"/>
          <p:cNvSpPr/>
          <p:nvPr/>
        </p:nvSpPr>
        <p:spPr>
          <a:xfrm>
            <a:off x="1138863" y="1798425"/>
            <a:ext cx="2095500" cy="8724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85725" rotWithShape="0" algn="bl" dir="5460000" dist="28575">
              <a:srgbClr val="000000">
                <a:alpha val="5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3692210" y="2261879"/>
            <a:ext cx="17763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310</a:t>
            </a:r>
            <a:r>
              <a:rPr b="1" lang="ru" sz="18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 000</a:t>
            </a:r>
            <a:r>
              <a:rPr b="1"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в месяц</a:t>
            </a:r>
            <a:endParaRPr sz="1200"/>
          </a:p>
        </p:txBody>
      </p:sp>
      <p:pic>
        <p:nvPicPr>
          <p:cNvPr id="158" name="Google Shape;15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6852" y="3215333"/>
            <a:ext cx="707535" cy="29157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/>
          <p:nvPr/>
        </p:nvSpPr>
        <p:spPr>
          <a:xfrm>
            <a:off x="5927157" y="1798455"/>
            <a:ext cx="2095500" cy="8724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85725" rotWithShape="0" algn="bl" dir="5460000" dist="28575">
              <a:srgbClr val="000000">
                <a:alpha val="5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6086623" y="2269839"/>
            <a:ext cx="17763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80</a:t>
            </a:r>
            <a:r>
              <a:rPr b="1" lang="ru" sz="18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 000</a:t>
            </a:r>
            <a:r>
              <a:rPr b="1"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в месяц</a:t>
            </a:r>
            <a:endParaRPr sz="1200"/>
          </a:p>
        </p:txBody>
      </p:sp>
      <p:pic>
        <p:nvPicPr>
          <p:cNvPr id="161" name="Google Shape;16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88267" y="1905579"/>
            <a:ext cx="973271" cy="3078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8"/>
          <p:cNvCxnSpPr/>
          <p:nvPr/>
        </p:nvCxnSpPr>
        <p:spPr>
          <a:xfrm>
            <a:off x="3984897" y="3171140"/>
            <a:ext cx="1501800" cy="606000"/>
          </a:xfrm>
          <a:prstGeom prst="straightConnector1">
            <a:avLst/>
          </a:prstGeom>
          <a:noFill/>
          <a:ln cap="flat" cmpd="sng" w="19050">
            <a:solidFill>
              <a:srgbClr val="D84A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18"/>
          <p:cNvCxnSpPr/>
          <p:nvPr/>
        </p:nvCxnSpPr>
        <p:spPr>
          <a:xfrm>
            <a:off x="2204401" y="3156893"/>
            <a:ext cx="1501800" cy="606000"/>
          </a:xfrm>
          <a:prstGeom prst="straightConnector1">
            <a:avLst/>
          </a:prstGeom>
          <a:noFill/>
          <a:ln cap="flat" cmpd="sng" w="19050">
            <a:solidFill>
              <a:srgbClr val="D84A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Google Shape;164;p18"/>
          <p:cNvSpPr txBox="1"/>
          <p:nvPr/>
        </p:nvSpPr>
        <p:spPr>
          <a:xfrm>
            <a:off x="5745175" y="4568925"/>
            <a:ext cx="27168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Итого: </a:t>
            </a:r>
            <a:r>
              <a:rPr b="1" lang="ru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390 000</a:t>
            </a: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в месяц</a:t>
            </a:r>
            <a:endParaRPr/>
          </a:p>
        </p:txBody>
      </p:sp>
      <p:cxnSp>
        <p:nvCxnSpPr>
          <p:cNvPr id="165" name="Google Shape;165;p18"/>
          <p:cNvCxnSpPr/>
          <p:nvPr/>
        </p:nvCxnSpPr>
        <p:spPr>
          <a:xfrm>
            <a:off x="5639470" y="3230140"/>
            <a:ext cx="1501800" cy="606000"/>
          </a:xfrm>
          <a:prstGeom prst="straightConnector1">
            <a:avLst/>
          </a:prstGeom>
          <a:noFill/>
          <a:ln cap="flat" cmpd="sng" w="19050">
            <a:solidFill>
              <a:srgbClr val="D84A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18"/>
          <p:cNvCxnSpPr/>
          <p:nvPr/>
        </p:nvCxnSpPr>
        <p:spPr>
          <a:xfrm>
            <a:off x="412954" y="3191037"/>
            <a:ext cx="1501800" cy="606000"/>
          </a:xfrm>
          <a:prstGeom prst="straightConnector1">
            <a:avLst/>
          </a:prstGeom>
          <a:noFill/>
          <a:ln cap="flat" cmpd="sng" w="19050">
            <a:solidFill>
              <a:srgbClr val="D84A3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7" name="Google Shape;16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31241" y="1908150"/>
            <a:ext cx="1232015" cy="32448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8"/>
          <p:cNvSpPr txBox="1"/>
          <p:nvPr/>
        </p:nvSpPr>
        <p:spPr>
          <a:xfrm>
            <a:off x="1513818" y="2297065"/>
            <a:ext cx="13455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отключен</a:t>
            </a:r>
            <a:endParaRPr sz="1200"/>
          </a:p>
        </p:txBody>
      </p:sp>
      <p:sp>
        <p:nvSpPr>
          <p:cNvPr id="169" name="Google Shape;169;p18"/>
          <p:cNvSpPr/>
          <p:nvPr/>
        </p:nvSpPr>
        <p:spPr>
          <a:xfrm>
            <a:off x="7312260" y="3176764"/>
            <a:ext cx="1523700" cy="634500"/>
          </a:xfrm>
          <a:prstGeom prst="roundRect">
            <a:avLst>
              <a:gd fmla="val 5350" name="adj"/>
            </a:avLst>
          </a:prstGeom>
          <a:solidFill>
            <a:srgbClr val="FFFFFF"/>
          </a:solidFill>
          <a:ln>
            <a:noFill/>
          </a:ln>
          <a:effectLst>
            <a:outerShdw blurRad="85725" rotWithShape="0" algn="bl" dir="5460000" dist="28575">
              <a:srgbClr val="000000">
                <a:alpha val="5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61861" y="3243184"/>
            <a:ext cx="739273" cy="25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18"/>
          <p:cNvCxnSpPr/>
          <p:nvPr/>
        </p:nvCxnSpPr>
        <p:spPr>
          <a:xfrm>
            <a:off x="7312245" y="3230140"/>
            <a:ext cx="1501800" cy="606000"/>
          </a:xfrm>
          <a:prstGeom prst="straightConnector1">
            <a:avLst/>
          </a:prstGeom>
          <a:noFill/>
          <a:ln cap="flat" cmpd="sng" w="19050">
            <a:solidFill>
              <a:srgbClr val="D84A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18"/>
          <p:cNvSpPr txBox="1"/>
          <p:nvPr/>
        </p:nvSpPr>
        <p:spPr>
          <a:xfrm>
            <a:off x="7428212" y="3513392"/>
            <a:ext cx="12918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2 500</a:t>
            </a:r>
            <a:r>
              <a:rPr b="1" lang="ru" sz="12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0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в месяц</a:t>
            </a:r>
            <a:endParaRPr sz="1000"/>
          </a:p>
        </p:txBody>
      </p:sp>
      <p:pic>
        <p:nvPicPr>
          <p:cNvPr id="173" name="Google Shape;173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17473" y="143725"/>
            <a:ext cx="10477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13292" y="1871525"/>
            <a:ext cx="534945" cy="32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 rotWithShape="1">
          <a:blip r:embed="rId12">
            <a:alphaModFix/>
          </a:blip>
          <a:srcRect b="1178" l="0" r="0" t="1441"/>
          <a:stretch/>
        </p:blipFill>
        <p:spPr>
          <a:xfrm>
            <a:off x="8941425" y="0"/>
            <a:ext cx="278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/>
        </p:nvSpPr>
        <p:spPr>
          <a:xfrm>
            <a:off x="336002" y="203925"/>
            <a:ext cx="67983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400">
                <a:latin typeface="Open Sans"/>
                <a:ea typeface="Open Sans"/>
                <a:cs typeface="Open Sans"/>
                <a:sym typeface="Open Sans"/>
              </a:rPr>
              <a:t>Итоговая </a:t>
            </a:r>
            <a:r>
              <a:rPr b="1" lang="ru" sz="24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стоимость сделки</a:t>
            </a:r>
            <a:endParaRPr b="1" sz="2400">
              <a:solidFill>
                <a:srgbClr val="D84A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519850" y="771325"/>
            <a:ext cx="60810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700">
              <a:solidFill>
                <a:schemeClr val="dk1"/>
              </a:solidFill>
            </a:endParaRPr>
          </a:p>
        </p:txBody>
      </p:sp>
      <p:graphicFrame>
        <p:nvGraphicFramePr>
          <p:cNvPr id="182" name="Google Shape;182;p19"/>
          <p:cNvGraphicFramePr/>
          <p:nvPr/>
        </p:nvGraphicFramePr>
        <p:xfrm>
          <a:off x="925700" y="1672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{6E1AB40C-383A-433D-A923-F5D77D0B23A2}</a:tableStyleId>
              </a:tblPr>
              <a:tblGrid>
                <a:gridCol w="1158125"/>
                <a:gridCol w="1596575"/>
                <a:gridCol w="1648250"/>
                <a:gridCol w="1335300"/>
                <a:gridCol w="1366850"/>
              </a:tblGrid>
              <a:tr h="423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Стоимость размещения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Количество 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уникальных звонков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Количество</a:t>
                      </a:r>
                      <a:endParaRPr b="1" sz="12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продаж</a:t>
                      </a:r>
                      <a:endParaRPr b="1" sz="12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Средняя стоимость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продажи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Avito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679 933 </a:t>
                      </a:r>
                      <a:r>
                        <a:rPr b="1" lang="ru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1 335</a:t>
                      </a:r>
                      <a:endParaRPr b="1" sz="12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248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2 742 </a:t>
                      </a:r>
                      <a:r>
                        <a:rPr b="1" lang="ru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Auto.ru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7 262 240 </a:t>
                      </a:r>
                      <a:r>
                        <a:rPr b="1" lang="ru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5 537</a:t>
                      </a:r>
                      <a:endParaRPr b="1" sz="12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634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11 455 </a:t>
                      </a:r>
                      <a:r>
                        <a:rPr b="1" lang="ru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Drom.ru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159 593 </a:t>
                      </a:r>
                      <a:r>
                        <a:rPr b="1" lang="ru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162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4 694 </a:t>
                      </a:r>
                      <a:r>
                        <a:rPr b="1" lang="ru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D84A3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7 942 173 </a:t>
                      </a:r>
                      <a:r>
                        <a:rPr b="1" lang="ru" sz="1200">
                          <a:solidFill>
                            <a:srgbClr val="D84A38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endParaRPr b="1" sz="1200">
                        <a:solidFill>
                          <a:srgbClr val="D84A3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6 872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916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D84A3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8 670 </a:t>
                      </a:r>
                      <a:r>
                        <a:rPr b="1" lang="ru" sz="1200">
                          <a:solidFill>
                            <a:srgbClr val="D84A38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endParaRPr b="1" sz="1200">
                        <a:solidFill>
                          <a:srgbClr val="D84A3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3" name="Google Shape;183;p19"/>
          <p:cNvSpPr txBox="1"/>
          <p:nvPr/>
        </p:nvSpPr>
        <p:spPr>
          <a:xfrm>
            <a:off x="996100" y="3457750"/>
            <a:ext cx="60810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>
                <a:solidFill>
                  <a:schemeClr val="dk1"/>
                </a:solidFill>
              </a:rPr>
              <a:t>Москва. Склад 1000 авто. Средняя цена 1 500 000 руб.</a:t>
            </a:r>
            <a:endParaRPr i="1">
              <a:solidFill>
                <a:schemeClr val="dk1"/>
              </a:solidFill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7473" y="143725"/>
            <a:ext cx="10477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 rotWithShape="1">
          <a:blip r:embed="rId4">
            <a:alphaModFix/>
          </a:blip>
          <a:srcRect b="1178" l="0" r="0" t="1441"/>
          <a:stretch/>
        </p:blipFill>
        <p:spPr>
          <a:xfrm>
            <a:off x="8941425" y="0"/>
            <a:ext cx="278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/>
          <p:nvPr/>
        </p:nvSpPr>
        <p:spPr>
          <a:xfrm>
            <a:off x="336002" y="203925"/>
            <a:ext cx="67983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400">
                <a:latin typeface="Open Sans"/>
                <a:ea typeface="Open Sans"/>
                <a:cs typeface="Open Sans"/>
                <a:sym typeface="Open Sans"/>
              </a:rPr>
              <a:t>Итоговая </a:t>
            </a:r>
            <a:r>
              <a:rPr b="1" lang="ru" sz="24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стоимость сделки</a:t>
            </a:r>
            <a:endParaRPr b="1" sz="2400">
              <a:solidFill>
                <a:srgbClr val="D84A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91" name="Google Shape;191;p20"/>
          <p:cNvGraphicFramePr/>
          <p:nvPr/>
        </p:nvGraphicFramePr>
        <p:xfrm>
          <a:off x="615100" y="992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{6E1AB40C-383A-433D-A923-F5D77D0B23A2}</a:tableStyleId>
              </a:tblPr>
              <a:tblGrid>
                <a:gridCol w="1271150"/>
                <a:gridCol w="1099500"/>
                <a:gridCol w="1660600"/>
                <a:gridCol w="1260900"/>
                <a:gridCol w="1575475"/>
              </a:tblGrid>
              <a:tr h="423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Стоимость размещения 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Количество 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уникальных звонков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Количество</a:t>
                      </a:r>
                      <a:endParaRPr b="1" sz="12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продаж</a:t>
                      </a:r>
                      <a:endParaRPr b="1" sz="12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Средняя стоимость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продажи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Avito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213 073 </a:t>
                      </a:r>
                      <a:r>
                        <a:rPr b="1" lang="ru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511</a:t>
                      </a:r>
                      <a:endParaRPr b="1" sz="12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102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2 089 </a:t>
                      </a:r>
                      <a:r>
                        <a:rPr b="1" lang="ru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Auto.ru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640 680 </a:t>
                      </a:r>
                      <a:r>
                        <a:rPr b="1" lang="ru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930</a:t>
                      </a:r>
                      <a:endParaRPr b="1" sz="12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184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3 482 </a:t>
                      </a:r>
                      <a:r>
                        <a:rPr b="1" lang="ru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D84A3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853 753 </a:t>
                      </a:r>
                      <a:r>
                        <a:rPr b="1" lang="ru" sz="1200">
                          <a:solidFill>
                            <a:srgbClr val="D84A38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endParaRPr b="1" sz="1200">
                        <a:solidFill>
                          <a:srgbClr val="D84A3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1 441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286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D84A3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2 985 </a:t>
                      </a:r>
                      <a:r>
                        <a:rPr b="1" lang="ru" sz="1200">
                          <a:solidFill>
                            <a:srgbClr val="D84A38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endParaRPr b="1" sz="1200">
                        <a:solidFill>
                          <a:srgbClr val="D84A3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2" name="Google Shape;192;p20"/>
          <p:cNvSpPr txBox="1"/>
          <p:nvPr/>
        </p:nvSpPr>
        <p:spPr>
          <a:xfrm>
            <a:off x="519850" y="771325"/>
            <a:ext cx="60810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>
                <a:solidFill>
                  <a:schemeClr val="dk1"/>
                </a:solidFill>
              </a:rPr>
              <a:t>Санкт-Петербург. Склад 250 авто. Средняя цена 480 000 руб.</a:t>
            </a:r>
            <a:endParaRPr i="1">
              <a:solidFill>
                <a:schemeClr val="dk1"/>
              </a:solidFill>
            </a:endParaRPr>
          </a:p>
        </p:txBody>
      </p:sp>
      <p:graphicFrame>
        <p:nvGraphicFramePr>
          <p:cNvPr id="193" name="Google Shape;193;p20"/>
          <p:cNvGraphicFramePr/>
          <p:nvPr/>
        </p:nvGraphicFramePr>
        <p:xfrm>
          <a:off x="615100" y="3067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{6E1AB40C-383A-433D-A923-F5D77D0B23A2}</a:tableStyleId>
              </a:tblPr>
              <a:tblGrid>
                <a:gridCol w="1271150"/>
                <a:gridCol w="1327375"/>
                <a:gridCol w="1432725"/>
                <a:gridCol w="1480650"/>
                <a:gridCol w="1355725"/>
              </a:tblGrid>
              <a:tr h="423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Стоимость размещения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Количество 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уникальных звонков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Количество продаж</a:t>
                      </a:r>
                      <a:endParaRPr b="1" sz="12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Средняя стоимость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продажи </a:t>
                      </a:r>
                      <a:r>
                        <a:rPr b="1" lang="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b="1" lang="ru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r>
                        <a:rPr b="1" lang="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Avito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144 666 </a:t>
                      </a:r>
                      <a:r>
                        <a:rPr b="1" lang="ru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509</a:t>
                      </a:r>
                      <a:endParaRPr b="1" sz="12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95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1 523 </a:t>
                      </a:r>
                      <a:r>
                        <a:rPr b="1" lang="ru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Auto.ru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314 507 </a:t>
                      </a:r>
                      <a:r>
                        <a:rPr b="1" lang="ru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498</a:t>
                      </a:r>
                      <a:endParaRPr b="1" sz="12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91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3 456 </a:t>
                      </a:r>
                      <a:r>
                        <a:rPr b="1" lang="ru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Auto.youla.ru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D84A3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459 173 </a:t>
                      </a:r>
                      <a:r>
                        <a:rPr b="1" lang="ru" sz="1200">
                          <a:solidFill>
                            <a:srgbClr val="D84A38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endParaRPr b="1" sz="1200">
                        <a:solidFill>
                          <a:srgbClr val="D84A3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1 007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186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D84A3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2 469 </a:t>
                      </a:r>
                      <a:r>
                        <a:rPr b="1" lang="ru" sz="1200">
                          <a:solidFill>
                            <a:srgbClr val="D84A38"/>
                          </a:solidFill>
                          <a:highlight>
                            <a:srgbClr val="FFFFFF"/>
                          </a:highlight>
                        </a:rPr>
                        <a:t>₽</a:t>
                      </a:r>
                      <a:endParaRPr b="1" sz="1200">
                        <a:solidFill>
                          <a:srgbClr val="D84A3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4" name="Google Shape;194;p20"/>
          <p:cNvSpPr txBox="1"/>
          <p:nvPr/>
        </p:nvSpPr>
        <p:spPr>
          <a:xfrm>
            <a:off x="519850" y="2771575"/>
            <a:ext cx="60810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>
                <a:solidFill>
                  <a:schemeClr val="dk1"/>
                </a:solidFill>
              </a:rPr>
              <a:t>Иваново. Склад 250 авто. Средняя цена 380 000 руб.</a:t>
            </a:r>
            <a:endParaRPr i="1">
              <a:solidFill>
                <a:schemeClr val="dk1"/>
              </a:solidFill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7473" y="143725"/>
            <a:ext cx="10477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4">
            <a:alphaModFix/>
          </a:blip>
          <a:srcRect b="1178" l="0" r="0" t="1441"/>
          <a:stretch/>
        </p:blipFill>
        <p:spPr>
          <a:xfrm>
            <a:off x="8941425" y="0"/>
            <a:ext cx="278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 txBox="1"/>
          <p:nvPr/>
        </p:nvSpPr>
        <p:spPr>
          <a:xfrm>
            <a:off x="320725" y="4611400"/>
            <a:ext cx="1152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Max</a:t>
            </a:r>
            <a:r>
              <a:rPr b="1" lang="ru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endParaRPr/>
          </a:p>
        </p:txBody>
      </p:sp>
      <p:sp>
        <p:nvSpPr>
          <p:cNvPr id="202" name="Google Shape;202;p21"/>
          <p:cNvSpPr txBox="1"/>
          <p:nvPr/>
        </p:nvSpPr>
        <p:spPr>
          <a:xfrm>
            <a:off x="2594008" y="1140892"/>
            <a:ext cx="55176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Размещаться минимум на двух классифайдах.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Использовать другие каналы привлечения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2594000" y="2380525"/>
            <a:ext cx="58080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Научиться создавать привлекательный контент</a:t>
            </a:r>
            <a:b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2594000" y="3340100"/>
            <a:ext cx="5958300" cy="13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Умное и рачительное использование бюджетов.</a:t>
            </a:r>
            <a:b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Стратегии продвижения + стратегия размещения.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Научится эффективно превращать звонки в визиты и сделки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5" name="Google Shape;205;p21"/>
          <p:cNvGrpSpPr/>
          <p:nvPr/>
        </p:nvGrpSpPr>
        <p:grpSpPr>
          <a:xfrm>
            <a:off x="1460608" y="1195991"/>
            <a:ext cx="618997" cy="618997"/>
            <a:chOff x="1190625" y="238125"/>
            <a:chExt cx="5219200" cy="5219200"/>
          </a:xfrm>
        </p:grpSpPr>
        <p:sp>
          <p:nvSpPr>
            <p:cNvPr id="206" name="Google Shape;206;p21"/>
            <p:cNvSpPr/>
            <p:nvPr/>
          </p:nvSpPr>
          <p:spPr>
            <a:xfrm>
              <a:off x="1190625" y="238125"/>
              <a:ext cx="5219200" cy="5219200"/>
            </a:xfrm>
            <a:custGeom>
              <a:rect b="b" l="l" r="r" t="t"/>
              <a:pathLst>
                <a:path extrusionOk="0" h="208768" w="208768">
                  <a:moveTo>
                    <a:pt x="191381" y="6948"/>
                  </a:moveTo>
                  <a:cubicBezTo>
                    <a:pt x="197122" y="6948"/>
                    <a:pt x="201819" y="11645"/>
                    <a:pt x="201819" y="17386"/>
                  </a:cubicBezTo>
                  <a:lnTo>
                    <a:pt x="201819" y="27825"/>
                  </a:lnTo>
                  <a:lnTo>
                    <a:pt x="6948" y="27825"/>
                  </a:lnTo>
                  <a:lnTo>
                    <a:pt x="6948" y="17386"/>
                  </a:lnTo>
                  <a:cubicBezTo>
                    <a:pt x="6948" y="11645"/>
                    <a:pt x="11645" y="6948"/>
                    <a:pt x="17386" y="6948"/>
                  </a:cubicBezTo>
                  <a:close/>
                  <a:moveTo>
                    <a:pt x="201819" y="34805"/>
                  </a:moveTo>
                  <a:lnTo>
                    <a:pt x="201819" y="191381"/>
                  </a:lnTo>
                  <a:cubicBezTo>
                    <a:pt x="201819" y="197122"/>
                    <a:pt x="197122" y="201819"/>
                    <a:pt x="191381" y="201819"/>
                  </a:cubicBezTo>
                  <a:lnTo>
                    <a:pt x="17386" y="201819"/>
                  </a:lnTo>
                  <a:cubicBezTo>
                    <a:pt x="11645" y="201819"/>
                    <a:pt x="6948" y="197122"/>
                    <a:pt x="6948" y="191381"/>
                  </a:cubicBezTo>
                  <a:lnTo>
                    <a:pt x="6948" y="34805"/>
                  </a:lnTo>
                  <a:close/>
                  <a:moveTo>
                    <a:pt x="17386" y="0"/>
                  </a:moveTo>
                  <a:cubicBezTo>
                    <a:pt x="7796" y="0"/>
                    <a:pt x="0" y="7796"/>
                    <a:pt x="0" y="17386"/>
                  </a:cubicBezTo>
                  <a:lnTo>
                    <a:pt x="0" y="191381"/>
                  </a:lnTo>
                  <a:cubicBezTo>
                    <a:pt x="0" y="200971"/>
                    <a:pt x="7796" y="208767"/>
                    <a:pt x="17386" y="208767"/>
                  </a:cubicBezTo>
                  <a:lnTo>
                    <a:pt x="191381" y="208767"/>
                  </a:lnTo>
                  <a:cubicBezTo>
                    <a:pt x="200971" y="208767"/>
                    <a:pt x="208767" y="200971"/>
                    <a:pt x="208767" y="191381"/>
                  </a:cubicBezTo>
                  <a:lnTo>
                    <a:pt x="208767" y="17386"/>
                  </a:lnTo>
                  <a:cubicBezTo>
                    <a:pt x="208767" y="7796"/>
                    <a:pt x="200971" y="0"/>
                    <a:pt x="191381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625275" y="586325"/>
              <a:ext cx="260975" cy="173725"/>
            </a:xfrm>
            <a:custGeom>
              <a:rect b="b" l="l" r="r" t="t"/>
              <a:pathLst>
                <a:path extrusionOk="0" h="6949" w="10439">
                  <a:moveTo>
                    <a:pt x="3491" y="1"/>
                  </a:moveTo>
                  <a:cubicBezTo>
                    <a:pt x="1566" y="1"/>
                    <a:pt x="0" y="1534"/>
                    <a:pt x="0" y="3458"/>
                  </a:cubicBezTo>
                  <a:cubicBezTo>
                    <a:pt x="0" y="5383"/>
                    <a:pt x="1566" y="6949"/>
                    <a:pt x="3491" y="6949"/>
                  </a:cubicBezTo>
                  <a:lnTo>
                    <a:pt x="6981" y="6949"/>
                  </a:lnTo>
                  <a:cubicBezTo>
                    <a:pt x="8906" y="6949"/>
                    <a:pt x="10439" y="5383"/>
                    <a:pt x="10439" y="3458"/>
                  </a:cubicBezTo>
                  <a:cubicBezTo>
                    <a:pt x="10439" y="1534"/>
                    <a:pt x="8906" y="1"/>
                    <a:pt x="6981" y="1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2051775" y="585525"/>
              <a:ext cx="190850" cy="174525"/>
            </a:xfrm>
            <a:custGeom>
              <a:rect b="b" l="l" r="r" t="t"/>
              <a:pathLst>
                <a:path extrusionOk="0" h="6981" w="7634">
                  <a:moveTo>
                    <a:pt x="3833" y="0"/>
                  </a:moveTo>
                  <a:cubicBezTo>
                    <a:pt x="3385" y="0"/>
                    <a:pt x="2936" y="98"/>
                    <a:pt x="2512" y="294"/>
                  </a:cubicBezTo>
                  <a:cubicBezTo>
                    <a:pt x="2088" y="489"/>
                    <a:pt x="1697" y="718"/>
                    <a:pt x="1371" y="1044"/>
                  </a:cubicBezTo>
                  <a:cubicBezTo>
                    <a:pt x="1" y="2414"/>
                    <a:pt x="1" y="4599"/>
                    <a:pt x="1371" y="5969"/>
                  </a:cubicBezTo>
                  <a:cubicBezTo>
                    <a:pt x="1697" y="6263"/>
                    <a:pt x="2088" y="6524"/>
                    <a:pt x="2512" y="6687"/>
                  </a:cubicBezTo>
                  <a:cubicBezTo>
                    <a:pt x="2936" y="6883"/>
                    <a:pt x="3385" y="6981"/>
                    <a:pt x="3833" y="6981"/>
                  </a:cubicBezTo>
                  <a:cubicBezTo>
                    <a:pt x="4282" y="6981"/>
                    <a:pt x="4730" y="6883"/>
                    <a:pt x="5155" y="6687"/>
                  </a:cubicBezTo>
                  <a:cubicBezTo>
                    <a:pt x="5579" y="6524"/>
                    <a:pt x="5970" y="6263"/>
                    <a:pt x="6296" y="5969"/>
                  </a:cubicBezTo>
                  <a:cubicBezTo>
                    <a:pt x="7634" y="4599"/>
                    <a:pt x="7634" y="2414"/>
                    <a:pt x="6296" y="1044"/>
                  </a:cubicBezTo>
                  <a:cubicBezTo>
                    <a:pt x="5970" y="718"/>
                    <a:pt x="5579" y="489"/>
                    <a:pt x="5155" y="294"/>
                  </a:cubicBezTo>
                  <a:cubicBezTo>
                    <a:pt x="4730" y="98"/>
                    <a:pt x="4282" y="0"/>
                    <a:pt x="3833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2405700" y="585700"/>
              <a:ext cx="177000" cy="174150"/>
            </a:xfrm>
            <a:custGeom>
              <a:rect b="b" l="l" r="r" t="t"/>
              <a:pathLst>
                <a:path extrusionOk="0" h="6966" w="7080">
                  <a:moveTo>
                    <a:pt x="3610" y="0"/>
                  </a:moveTo>
                  <a:cubicBezTo>
                    <a:pt x="2694" y="0"/>
                    <a:pt x="1791" y="356"/>
                    <a:pt x="1110" y="1037"/>
                  </a:cubicBezTo>
                  <a:cubicBezTo>
                    <a:pt x="816" y="1363"/>
                    <a:pt x="555" y="1755"/>
                    <a:pt x="392" y="2179"/>
                  </a:cubicBezTo>
                  <a:cubicBezTo>
                    <a:pt x="1" y="3027"/>
                    <a:pt x="1" y="3973"/>
                    <a:pt x="392" y="4821"/>
                  </a:cubicBezTo>
                  <a:cubicBezTo>
                    <a:pt x="555" y="5245"/>
                    <a:pt x="816" y="5636"/>
                    <a:pt x="1110" y="5962"/>
                  </a:cubicBezTo>
                  <a:cubicBezTo>
                    <a:pt x="1795" y="6631"/>
                    <a:pt x="2692" y="6966"/>
                    <a:pt x="3589" y="6966"/>
                  </a:cubicBezTo>
                  <a:cubicBezTo>
                    <a:pt x="4486" y="6966"/>
                    <a:pt x="5383" y="6631"/>
                    <a:pt x="6068" y="5962"/>
                  </a:cubicBezTo>
                  <a:cubicBezTo>
                    <a:pt x="6361" y="5636"/>
                    <a:pt x="6622" y="5245"/>
                    <a:pt x="6786" y="4821"/>
                  </a:cubicBezTo>
                  <a:cubicBezTo>
                    <a:pt x="6981" y="4397"/>
                    <a:pt x="7079" y="3940"/>
                    <a:pt x="7079" y="3483"/>
                  </a:cubicBezTo>
                  <a:cubicBezTo>
                    <a:pt x="7079" y="2081"/>
                    <a:pt x="6231" y="809"/>
                    <a:pt x="4926" y="254"/>
                  </a:cubicBezTo>
                  <a:cubicBezTo>
                    <a:pt x="4500" y="84"/>
                    <a:pt x="4054" y="0"/>
                    <a:pt x="3610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2843625" y="586325"/>
              <a:ext cx="3131525" cy="173725"/>
            </a:xfrm>
            <a:custGeom>
              <a:rect b="b" l="l" r="r" t="t"/>
              <a:pathLst>
                <a:path extrusionOk="0" h="6949" w="125261">
                  <a:moveTo>
                    <a:pt x="3458" y="1"/>
                  </a:moveTo>
                  <a:cubicBezTo>
                    <a:pt x="1534" y="1"/>
                    <a:pt x="0" y="1534"/>
                    <a:pt x="0" y="3458"/>
                  </a:cubicBezTo>
                  <a:cubicBezTo>
                    <a:pt x="0" y="5383"/>
                    <a:pt x="1534" y="6949"/>
                    <a:pt x="3458" y="6949"/>
                  </a:cubicBezTo>
                  <a:lnTo>
                    <a:pt x="121770" y="6949"/>
                  </a:lnTo>
                  <a:cubicBezTo>
                    <a:pt x="123695" y="6949"/>
                    <a:pt x="125261" y="5383"/>
                    <a:pt x="125261" y="3458"/>
                  </a:cubicBezTo>
                  <a:cubicBezTo>
                    <a:pt x="125261" y="1534"/>
                    <a:pt x="123695" y="1"/>
                    <a:pt x="121770" y="1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1908250" y="1456475"/>
              <a:ext cx="3784750" cy="3478925"/>
            </a:xfrm>
            <a:custGeom>
              <a:rect b="b" l="l" r="r" t="t"/>
              <a:pathLst>
                <a:path extrusionOk="0" h="139157" w="151390">
                  <a:moveTo>
                    <a:pt x="56694" y="9884"/>
                  </a:moveTo>
                  <a:lnTo>
                    <a:pt x="56694" y="9884"/>
                  </a:lnTo>
                  <a:cubicBezTo>
                    <a:pt x="51344" y="16343"/>
                    <a:pt x="47332" y="23813"/>
                    <a:pt x="44853" y="31837"/>
                  </a:cubicBezTo>
                  <a:lnTo>
                    <a:pt x="44853" y="31804"/>
                  </a:lnTo>
                  <a:cubicBezTo>
                    <a:pt x="40482" y="29782"/>
                    <a:pt x="36372" y="27238"/>
                    <a:pt x="32555" y="24237"/>
                  </a:cubicBezTo>
                  <a:cubicBezTo>
                    <a:pt x="39405" y="17680"/>
                    <a:pt x="47658" y="12787"/>
                    <a:pt x="56694" y="9884"/>
                  </a:cubicBezTo>
                  <a:close/>
                  <a:moveTo>
                    <a:pt x="94663" y="9884"/>
                  </a:moveTo>
                  <a:lnTo>
                    <a:pt x="94663" y="9884"/>
                  </a:lnTo>
                  <a:cubicBezTo>
                    <a:pt x="103699" y="12787"/>
                    <a:pt x="111952" y="17713"/>
                    <a:pt x="118802" y="24269"/>
                  </a:cubicBezTo>
                  <a:cubicBezTo>
                    <a:pt x="115018" y="27238"/>
                    <a:pt x="110875" y="29782"/>
                    <a:pt x="106504" y="31837"/>
                  </a:cubicBezTo>
                  <a:cubicBezTo>
                    <a:pt x="104025" y="23813"/>
                    <a:pt x="100013" y="16343"/>
                    <a:pt x="94663" y="9884"/>
                  </a:cubicBezTo>
                  <a:close/>
                  <a:moveTo>
                    <a:pt x="72188" y="7405"/>
                  </a:moveTo>
                  <a:lnTo>
                    <a:pt x="72188" y="38394"/>
                  </a:lnTo>
                  <a:cubicBezTo>
                    <a:pt x="65110" y="38067"/>
                    <a:pt x="58096" y="36730"/>
                    <a:pt x="51377" y="34414"/>
                  </a:cubicBezTo>
                  <a:cubicBezTo>
                    <a:pt x="56139" y="19898"/>
                    <a:pt x="63674" y="9656"/>
                    <a:pt x="72188" y="7405"/>
                  </a:cubicBezTo>
                  <a:close/>
                  <a:moveTo>
                    <a:pt x="79169" y="7437"/>
                  </a:moveTo>
                  <a:cubicBezTo>
                    <a:pt x="87683" y="9656"/>
                    <a:pt x="95218" y="19898"/>
                    <a:pt x="99980" y="34414"/>
                  </a:cubicBezTo>
                  <a:cubicBezTo>
                    <a:pt x="93261" y="36730"/>
                    <a:pt x="86247" y="38067"/>
                    <a:pt x="79169" y="38394"/>
                  </a:cubicBezTo>
                  <a:lnTo>
                    <a:pt x="79169" y="7437"/>
                  </a:lnTo>
                  <a:close/>
                  <a:moveTo>
                    <a:pt x="27760" y="29325"/>
                  </a:moveTo>
                  <a:cubicBezTo>
                    <a:pt x="32392" y="33044"/>
                    <a:pt x="37481" y="36143"/>
                    <a:pt x="42863" y="38589"/>
                  </a:cubicBezTo>
                  <a:cubicBezTo>
                    <a:pt x="40645" y="47592"/>
                    <a:pt x="39405" y="56824"/>
                    <a:pt x="39242" y="66088"/>
                  </a:cubicBezTo>
                  <a:lnTo>
                    <a:pt x="13212" y="66088"/>
                  </a:lnTo>
                  <a:cubicBezTo>
                    <a:pt x="13962" y="52583"/>
                    <a:pt x="19050" y="39666"/>
                    <a:pt x="27760" y="29325"/>
                  </a:cubicBezTo>
                  <a:close/>
                  <a:moveTo>
                    <a:pt x="49452" y="41199"/>
                  </a:moveTo>
                  <a:cubicBezTo>
                    <a:pt x="56792" y="43678"/>
                    <a:pt x="64457" y="45081"/>
                    <a:pt x="72188" y="45342"/>
                  </a:cubicBezTo>
                  <a:lnTo>
                    <a:pt x="72188" y="66088"/>
                  </a:lnTo>
                  <a:lnTo>
                    <a:pt x="46190" y="66088"/>
                  </a:lnTo>
                  <a:cubicBezTo>
                    <a:pt x="46386" y="57705"/>
                    <a:pt x="47495" y="49354"/>
                    <a:pt x="49452" y="41199"/>
                  </a:cubicBezTo>
                  <a:close/>
                  <a:moveTo>
                    <a:pt x="101905" y="41166"/>
                  </a:moveTo>
                  <a:cubicBezTo>
                    <a:pt x="103862" y="49354"/>
                    <a:pt x="104971" y="57705"/>
                    <a:pt x="105167" y="66088"/>
                  </a:cubicBezTo>
                  <a:lnTo>
                    <a:pt x="79169" y="66088"/>
                  </a:lnTo>
                  <a:lnTo>
                    <a:pt x="79169" y="45342"/>
                  </a:lnTo>
                  <a:cubicBezTo>
                    <a:pt x="86900" y="45048"/>
                    <a:pt x="94565" y="43645"/>
                    <a:pt x="101905" y="41166"/>
                  </a:cubicBezTo>
                  <a:close/>
                  <a:moveTo>
                    <a:pt x="123597" y="29325"/>
                  </a:moveTo>
                  <a:cubicBezTo>
                    <a:pt x="132307" y="39698"/>
                    <a:pt x="137395" y="52583"/>
                    <a:pt x="138146" y="66088"/>
                  </a:cubicBezTo>
                  <a:lnTo>
                    <a:pt x="112115" y="66088"/>
                  </a:lnTo>
                  <a:cubicBezTo>
                    <a:pt x="111952" y="56824"/>
                    <a:pt x="110712" y="47592"/>
                    <a:pt x="108494" y="38589"/>
                  </a:cubicBezTo>
                  <a:cubicBezTo>
                    <a:pt x="113876" y="36176"/>
                    <a:pt x="118965" y="33044"/>
                    <a:pt x="123597" y="29325"/>
                  </a:cubicBezTo>
                  <a:close/>
                  <a:moveTo>
                    <a:pt x="72188" y="73036"/>
                  </a:moveTo>
                  <a:lnTo>
                    <a:pt x="72188" y="93782"/>
                  </a:lnTo>
                  <a:cubicBezTo>
                    <a:pt x="64457" y="94076"/>
                    <a:pt x="56792" y="95478"/>
                    <a:pt x="49452" y="97958"/>
                  </a:cubicBezTo>
                  <a:cubicBezTo>
                    <a:pt x="47495" y="89803"/>
                    <a:pt x="46386" y="81452"/>
                    <a:pt x="46190" y="73036"/>
                  </a:cubicBezTo>
                  <a:close/>
                  <a:moveTo>
                    <a:pt x="105167" y="73036"/>
                  </a:moveTo>
                  <a:cubicBezTo>
                    <a:pt x="104971" y="81452"/>
                    <a:pt x="103862" y="89803"/>
                    <a:pt x="101905" y="97958"/>
                  </a:cubicBezTo>
                  <a:cubicBezTo>
                    <a:pt x="94565" y="95478"/>
                    <a:pt x="86900" y="94076"/>
                    <a:pt x="79169" y="93782"/>
                  </a:cubicBezTo>
                  <a:lnTo>
                    <a:pt x="79169" y="73036"/>
                  </a:lnTo>
                  <a:close/>
                  <a:moveTo>
                    <a:pt x="39242" y="73036"/>
                  </a:moveTo>
                  <a:cubicBezTo>
                    <a:pt x="39405" y="82333"/>
                    <a:pt x="40645" y="91531"/>
                    <a:pt x="42863" y="100535"/>
                  </a:cubicBezTo>
                  <a:cubicBezTo>
                    <a:pt x="37481" y="102981"/>
                    <a:pt x="32392" y="106080"/>
                    <a:pt x="27760" y="109799"/>
                  </a:cubicBezTo>
                  <a:cubicBezTo>
                    <a:pt x="19050" y="99458"/>
                    <a:pt x="13962" y="86541"/>
                    <a:pt x="13212" y="73036"/>
                  </a:cubicBezTo>
                  <a:close/>
                  <a:moveTo>
                    <a:pt x="138146" y="73036"/>
                  </a:moveTo>
                  <a:cubicBezTo>
                    <a:pt x="137395" y="86541"/>
                    <a:pt x="132307" y="99458"/>
                    <a:pt x="123597" y="109799"/>
                  </a:cubicBezTo>
                  <a:cubicBezTo>
                    <a:pt x="118965" y="106080"/>
                    <a:pt x="113876" y="102981"/>
                    <a:pt x="108494" y="100535"/>
                  </a:cubicBezTo>
                  <a:cubicBezTo>
                    <a:pt x="110712" y="91531"/>
                    <a:pt x="111952" y="82333"/>
                    <a:pt x="112115" y="73036"/>
                  </a:cubicBezTo>
                  <a:close/>
                  <a:moveTo>
                    <a:pt x="44853" y="107287"/>
                  </a:moveTo>
                  <a:cubicBezTo>
                    <a:pt x="47332" y="115311"/>
                    <a:pt x="51344" y="122749"/>
                    <a:pt x="56694" y="129207"/>
                  </a:cubicBezTo>
                  <a:cubicBezTo>
                    <a:pt x="47658" y="126304"/>
                    <a:pt x="39405" y="121411"/>
                    <a:pt x="32555" y="114855"/>
                  </a:cubicBezTo>
                  <a:cubicBezTo>
                    <a:pt x="36372" y="111886"/>
                    <a:pt x="40482" y="109342"/>
                    <a:pt x="44853" y="107319"/>
                  </a:cubicBezTo>
                  <a:lnTo>
                    <a:pt x="44853" y="107287"/>
                  </a:lnTo>
                  <a:close/>
                  <a:moveTo>
                    <a:pt x="106504" y="107287"/>
                  </a:moveTo>
                  <a:cubicBezTo>
                    <a:pt x="110875" y="109342"/>
                    <a:pt x="114986" y="111886"/>
                    <a:pt x="118802" y="114855"/>
                  </a:cubicBezTo>
                  <a:cubicBezTo>
                    <a:pt x="111952" y="121411"/>
                    <a:pt x="103699" y="126337"/>
                    <a:pt x="94663" y="129240"/>
                  </a:cubicBezTo>
                  <a:cubicBezTo>
                    <a:pt x="100013" y="122781"/>
                    <a:pt x="104025" y="115311"/>
                    <a:pt x="106504" y="107319"/>
                  </a:cubicBezTo>
                  <a:lnTo>
                    <a:pt x="106504" y="107287"/>
                  </a:lnTo>
                  <a:close/>
                  <a:moveTo>
                    <a:pt x="72188" y="100730"/>
                  </a:moveTo>
                  <a:lnTo>
                    <a:pt x="72188" y="131719"/>
                  </a:lnTo>
                  <a:cubicBezTo>
                    <a:pt x="63674" y="129468"/>
                    <a:pt x="56139" y="119226"/>
                    <a:pt x="51377" y="104710"/>
                  </a:cubicBezTo>
                  <a:cubicBezTo>
                    <a:pt x="58096" y="102394"/>
                    <a:pt x="65110" y="101056"/>
                    <a:pt x="72188" y="100730"/>
                  </a:cubicBezTo>
                  <a:close/>
                  <a:moveTo>
                    <a:pt x="79169" y="100730"/>
                  </a:moveTo>
                  <a:cubicBezTo>
                    <a:pt x="86247" y="101056"/>
                    <a:pt x="93261" y="102394"/>
                    <a:pt x="99980" y="104710"/>
                  </a:cubicBezTo>
                  <a:cubicBezTo>
                    <a:pt x="95218" y="119226"/>
                    <a:pt x="87683" y="129468"/>
                    <a:pt x="79169" y="131719"/>
                  </a:cubicBezTo>
                  <a:lnTo>
                    <a:pt x="79169" y="100730"/>
                  </a:lnTo>
                  <a:close/>
                  <a:moveTo>
                    <a:pt x="75679" y="0"/>
                  </a:moveTo>
                  <a:cubicBezTo>
                    <a:pt x="56596" y="0"/>
                    <a:pt x="38329" y="7861"/>
                    <a:pt x="25248" y="21790"/>
                  </a:cubicBezTo>
                  <a:cubicBezTo>
                    <a:pt x="25053" y="21888"/>
                    <a:pt x="24889" y="22018"/>
                    <a:pt x="24726" y="22182"/>
                  </a:cubicBezTo>
                  <a:cubicBezTo>
                    <a:pt x="24596" y="22345"/>
                    <a:pt x="24498" y="22508"/>
                    <a:pt x="24433" y="22671"/>
                  </a:cubicBezTo>
                  <a:cubicBezTo>
                    <a:pt x="0" y="49158"/>
                    <a:pt x="0" y="89966"/>
                    <a:pt x="24433" y="116453"/>
                  </a:cubicBezTo>
                  <a:cubicBezTo>
                    <a:pt x="24498" y="116616"/>
                    <a:pt x="24596" y="116812"/>
                    <a:pt x="24726" y="116942"/>
                  </a:cubicBezTo>
                  <a:cubicBezTo>
                    <a:pt x="24889" y="117105"/>
                    <a:pt x="25053" y="117236"/>
                    <a:pt x="25216" y="117334"/>
                  </a:cubicBezTo>
                  <a:cubicBezTo>
                    <a:pt x="38329" y="131262"/>
                    <a:pt x="56596" y="139156"/>
                    <a:pt x="75711" y="139156"/>
                  </a:cubicBezTo>
                  <a:cubicBezTo>
                    <a:pt x="94826" y="139156"/>
                    <a:pt x="113094" y="131230"/>
                    <a:pt x="126174" y="117301"/>
                  </a:cubicBezTo>
                  <a:cubicBezTo>
                    <a:pt x="126370" y="117203"/>
                    <a:pt x="126533" y="117105"/>
                    <a:pt x="126663" y="116975"/>
                  </a:cubicBezTo>
                  <a:cubicBezTo>
                    <a:pt x="126794" y="116812"/>
                    <a:pt x="126892" y="116649"/>
                    <a:pt x="126957" y="116453"/>
                  </a:cubicBezTo>
                  <a:cubicBezTo>
                    <a:pt x="151389" y="89966"/>
                    <a:pt x="151389" y="49191"/>
                    <a:pt x="126957" y="22704"/>
                  </a:cubicBezTo>
                  <a:lnTo>
                    <a:pt x="126957" y="22671"/>
                  </a:lnTo>
                  <a:cubicBezTo>
                    <a:pt x="126859" y="22508"/>
                    <a:pt x="126761" y="22345"/>
                    <a:pt x="126663" y="22182"/>
                  </a:cubicBezTo>
                  <a:cubicBezTo>
                    <a:pt x="126500" y="22018"/>
                    <a:pt x="126337" y="21888"/>
                    <a:pt x="126141" y="21790"/>
                  </a:cubicBezTo>
                  <a:cubicBezTo>
                    <a:pt x="113061" y="7861"/>
                    <a:pt x="94794" y="0"/>
                    <a:pt x="75679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" name="Google Shape;212;p21"/>
          <p:cNvGrpSpPr/>
          <p:nvPr/>
        </p:nvGrpSpPr>
        <p:grpSpPr>
          <a:xfrm>
            <a:off x="1402707" y="3606246"/>
            <a:ext cx="637939" cy="631062"/>
            <a:chOff x="1190625" y="238125"/>
            <a:chExt cx="5285325" cy="5228350"/>
          </a:xfrm>
        </p:grpSpPr>
        <p:sp>
          <p:nvSpPr>
            <p:cNvPr id="213" name="Google Shape;213;p21"/>
            <p:cNvSpPr/>
            <p:nvPr/>
          </p:nvSpPr>
          <p:spPr>
            <a:xfrm>
              <a:off x="4829550" y="898625"/>
              <a:ext cx="728550" cy="479775"/>
            </a:xfrm>
            <a:custGeom>
              <a:rect b="b" l="l" r="r" t="t"/>
              <a:pathLst>
                <a:path extrusionOk="0" h="19191" w="29142">
                  <a:moveTo>
                    <a:pt x="14559" y="0"/>
                  </a:moveTo>
                  <a:lnTo>
                    <a:pt x="1" y="14559"/>
                  </a:lnTo>
                  <a:lnTo>
                    <a:pt x="4633" y="19191"/>
                  </a:lnTo>
                  <a:lnTo>
                    <a:pt x="14559" y="9240"/>
                  </a:lnTo>
                  <a:lnTo>
                    <a:pt x="24509" y="19191"/>
                  </a:lnTo>
                  <a:lnTo>
                    <a:pt x="29142" y="14559"/>
                  </a:lnTo>
                  <a:lnTo>
                    <a:pt x="14559" y="0"/>
                  </a:ln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5112025" y="1054875"/>
              <a:ext cx="163600" cy="898875"/>
            </a:xfrm>
            <a:custGeom>
              <a:rect b="b" l="l" r="r" t="t"/>
              <a:pathLst>
                <a:path extrusionOk="0" h="35955" w="6544">
                  <a:moveTo>
                    <a:pt x="0" y="0"/>
                  </a:moveTo>
                  <a:lnTo>
                    <a:pt x="0" y="35955"/>
                  </a:lnTo>
                  <a:lnTo>
                    <a:pt x="6544" y="35955"/>
                  </a:lnTo>
                  <a:lnTo>
                    <a:pt x="6544" y="0"/>
                  </a:ln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1190625" y="238125"/>
              <a:ext cx="5285325" cy="5228350"/>
            </a:xfrm>
            <a:custGeom>
              <a:rect b="b" l="l" r="r" t="t"/>
              <a:pathLst>
                <a:path extrusionOk="0" h="209134" w="211413">
                  <a:moveTo>
                    <a:pt x="160157" y="6519"/>
                  </a:moveTo>
                  <a:cubicBezTo>
                    <a:pt x="181920" y="6519"/>
                    <a:pt x="200327" y="23061"/>
                    <a:pt x="202418" y="44949"/>
                  </a:cubicBezTo>
                  <a:cubicBezTo>
                    <a:pt x="204575" y="67522"/>
                    <a:pt x="188644" y="87815"/>
                    <a:pt x="166194" y="91050"/>
                  </a:cubicBezTo>
                  <a:lnTo>
                    <a:pt x="163400" y="91467"/>
                  </a:lnTo>
                  <a:lnTo>
                    <a:pt x="163400" y="111098"/>
                  </a:lnTo>
                  <a:lnTo>
                    <a:pt x="156856" y="111098"/>
                  </a:lnTo>
                  <a:lnTo>
                    <a:pt x="156856" y="91467"/>
                  </a:lnTo>
                  <a:lnTo>
                    <a:pt x="154062" y="91050"/>
                  </a:lnTo>
                  <a:cubicBezTo>
                    <a:pt x="133205" y="87962"/>
                    <a:pt x="117740" y="70095"/>
                    <a:pt x="117642" y="49018"/>
                  </a:cubicBezTo>
                  <a:cubicBezTo>
                    <a:pt x="117642" y="26322"/>
                    <a:pt x="135435" y="7647"/>
                    <a:pt x="158106" y="6568"/>
                  </a:cubicBezTo>
                  <a:cubicBezTo>
                    <a:pt x="158793" y="6536"/>
                    <a:pt x="159477" y="6519"/>
                    <a:pt x="160157" y="6519"/>
                  </a:cubicBezTo>
                  <a:close/>
                  <a:moveTo>
                    <a:pt x="32670" y="163375"/>
                  </a:moveTo>
                  <a:lnTo>
                    <a:pt x="32670" y="202590"/>
                  </a:lnTo>
                  <a:lnTo>
                    <a:pt x="13063" y="202590"/>
                  </a:lnTo>
                  <a:lnTo>
                    <a:pt x="13063" y="163375"/>
                  </a:lnTo>
                  <a:close/>
                  <a:moveTo>
                    <a:pt x="78428" y="130705"/>
                  </a:moveTo>
                  <a:lnTo>
                    <a:pt x="78428" y="202590"/>
                  </a:lnTo>
                  <a:lnTo>
                    <a:pt x="58821" y="202590"/>
                  </a:lnTo>
                  <a:lnTo>
                    <a:pt x="58821" y="130705"/>
                  </a:lnTo>
                  <a:close/>
                  <a:moveTo>
                    <a:pt x="124186" y="104554"/>
                  </a:moveTo>
                  <a:lnTo>
                    <a:pt x="124186" y="202590"/>
                  </a:lnTo>
                  <a:lnTo>
                    <a:pt x="104579" y="202590"/>
                  </a:lnTo>
                  <a:lnTo>
                    <a:pt x="104579" y="104554"/>
                  </a:lnTo>
                  <a:close/>
                  <a:moveTo>
                    <a:pt x="169919" y="117642"/>
                  </a:moveTo>
                  <a:lnTo>
                    <a:pt x="169919" y="202590"/>
                  </a:lnTo>
                  <a:lnTo>
                    <a:pt x="150312" y="202590"/>
                  </a:lnTo>
                  <a:lnTo>
                    <a:pt x="150312" y="117642"/>
                  </a:lnTo>
                  <a:close/>
                  <a:moveTo>
                    <a:pt x="160116" y="0"/>
                  </a:moveTo>
                  <a:cubicBezTo>
                    <a:pt x="134970" y="0"/>
                    <a:pt x="113892" y="19043"/>
                    <a:pt x="111343" y="44091"/>
                  </a:cubicBezTo>
                  <a:cubicBezTo>
                    <a:pt x="108819" y="69139"/>
                    <a:pt x="125656" y="92006"/>
                    <a:pt x="150312" y="97055"/>
                  </a:cubicBezTo>
                  <a:lnTo>
                    <a:pt x="150312" y="111098"/>
                  </a:lnTo>
                  <a:lnTo>
                    <a:pt x="143793" y="111098"/>
                  </a:lnTo>
                  <a:lnTo>
                    <a:pt x="143793" y="202590"/>
                  </a:lnTo>
                  <a:lnTo>
                    <a:pt x="130705" y="202590"/>
                  </a:lnTo>
                  <a:lnTo>
                    <a:pt x="130705" y="98035"/>
                  </a:lnTo>
                  <a:lnTo>
                    <a:pt x="98035" y="98035"/>
                  </a:lnTo>
                  <a:lnTo>
                    <a:pt x="98035" y="202590"/>
                  </a:lnTo>
                  <a:lnTo>
                    <a:pt x="84972" y="202590"/>
                  </a:lnTo>
                  <a:lnTo>
                    <a:pt x="84972" y="124161"/>
                  </a:lnTo>
                  <a:lnTo>
                    <a:pt x="52277" y="124161"/>
                  </a:lnTo>
                  <a:lnTo>
                    <a:pt x="52277" y="202590"/>
                  </a:lnTo>
                  <a:lnTo>
                    <a:pt x="39214" y="202590"/>
                  </a:lnTo>
                  <a:lnTo>
                    <a:pt x="39214" y="156856"/>
                  </a:lnTo>
                  <a:lnTo>
                    <a:pt x="6544" y="156856"/>
                  </a:lnTo>
                  <a:lnTo>
                    <a:pt x="6544" y="202590"/>
                  </a:lnTo>
                  <a:lnTo>
                    <a:pt x="0" y="202590"/>
                  </a:lnTo>
                  <a:lnTo>
                    <a:pt x="0" y="209133"/>
                  </a:lnTo>
                  <a:lnTo>
                    <a:pt x="209133" y="209133"/>
                  </a:lnTo>
                  <a:lnTo>
                    <a:pt x="209133" y="202590"/>
                  </a:lnTo>
                  <a:lnTo>
                    <a:pt x="176463" y="202590"/>
                  </a:lnTo>
                  <a:lnTo>
                    <a:pt x="176463" y="111098"/>
                  </a:lnTo>
                  <a:lnTo>
                    <a:pt x="169919" y="111098"/>
                  </a:lnTo>
                  <a:lnTo>
                    <a:pt x="169919" y="97055"/>
                  </a:lnTo>
                  <a:cubicBezTo>
                    <a:pt x="194575" y="92006"/>
                    <a:pt x="211413" y="69139"/>
                    <a:pt x="208888" y="44091"/>
                  </a:cubicBezTo>
                  <a:cubicBezTo>
                    <a:pt x="206364" y="19043"/>
                    <a:pt x="185286" y="0"/>
                    <a:pt x="160116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4295250" y="564700"/>
              <a:ext cx="1797150" cy="1797125"/>
            </a:xfrm>
            <a:custGeom>
              <a:rect b="b" l="l" r="r" t="t"/>
              <a:pathLst>
                <a:path extrusionOk="0" h="71885" w="71886">
                  <a:moveTo>
                    <a:pt x="35931" y="6544"/>
                  </a:moveTo>
                  <a:cubicBezTo>
                    <a:pt x="52180" y="6544"/>
                    <a:pt x="65341" y="19705"/>
                    <a:pt x="65341" y="35955"/>
                  </a:cubicBezTo>
                  <a:cubicBezTo>
                    <a:pt x="65341" y="52179"/>
                    <a:pt x="52180" y="65365"/>
                    <a:pt x="35931" y="65365"/>
                  </a:cubicBezTo>
                  <a:cubicBezTo>
                    <a:pt x="19706" y="65341"/>
                    <a:pt x="6545" y="52179"/>
                    <a:pt x="6520" y="35955"/>
                  </a:cubicBezTo>
                  <a:cubicBezTo>
                    <a:pt x="6520" y="19705"/>
                    <a:pt x="19706" y="6544"/>
                    <a:pt x="35931" y="6544"/>
                  </a:cubicBezTo>
                  <a:close/>
                  <a:moveTo>
                    <a:pt x="35931" y="0"/>
                  </a:moveTo>
                  <a:cubicBezTo>
                    <a:pt x="16079" y="0"/>
                    <a:pt x="1" y="16102"/>
                    <a:pt x="1" y="35955"/>
                  </a:cubicBezTo>
                  <a:cubicBezTo>
                    <a:pt x="1" y="55807"/>
                    <a:pt x="16079" y="71884"/>
                    <a:pt x="35931" y="71884"/>
                  </a:cubicBezTo>
                  <a:cubicBezTo>
                    <a:pt x="55783" y="71860"/>
                    <a:pt x="71861" y="55782"/>
                    <a:pt x="71885" y="35955"/>
                  </a:cubicBezTo>
                  <a:cubicBezTo>
                    <a:pt x="71885" y="16102"/>
                    <a:pt x="55783" y="0"/>
                    <a:pt x="35931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1216950" y="2035225"/>
              <a:ext cx="2588150" cy="1938650"/>
            </a:xfrm>
            <a:custGeom>
              <a:rect b="b" l="l" r="r" t="t"/>
              <a:pathLst>
                <a:path extrusionOk="0" h="77546" w="103526">
                  <a:moveTo>
                    <a:pt x="83919" y="0"/>
                  </a:moveTo>
                  <a:lnTo>
                    <a:pt x="83919" y="6544"/>
                  </a:lnTo>
                  <a:lnTo>
                    <a:pt x="92350" y="6544"/>
                  </a:lnTo>
                  <a:lnTo>
                    <a:pt x="66224" y="32670"/>
                  </a:lnTo>
                  <a:lnTo>
                    <a:pt x="43430" y="32670"/>
                  </a:lnTo>
                  <a:lnTo>
                    <a:pt x="1" y="72767"/>
                  </a:lnTo>
                  <a:lnTo>
                    <a:pt x="4437" y="77546"/>
                  </a:lnTo>
                  <a:lnTo>
                    <a:pt x="45979" y="39214"/>
                  </a:lnTo>
                  <a:lnTo>
                    <a:pt x="68920" y="39214"/>
                  </a:lnTo>
                  <a:lnTo>
                    <a:pt x="96982" y="11152"/>
                  </a:lnTo>
                  <a:lnTo>
                    <a:pt x="96982" y="19607"/>
                  </a:lnTo>
                  <a:lnTo>
                    <a:pt x="103526" y="19607"/>
                  </a:lnTo>
                  <a:lnTo>
                    <a:pt x="103526" y="0"/>
                  </a:ln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5928775" y="3015575"/>
              <a:ext cx="490200" cy="163625"/>
            </a:xfrm>
            <a:custGeom>
              <a:rect b="b" l="l" r="r" t="t"/>
              <a:pathLst>
                <a:path extrusionOk="0" h="6545" w="19608">
                  <a:moveTo>
                    <a:pt x="0" y="0"/>
                  </a:moveTo>
                  <a:lnTo>
                    <a:pt x="0" y="6544"/>
                  </a:lnTo>
                  <a:lnTo>
                    <a:pt x="19607" y="6544"/>
                  </a:lnTo>
                  <a:lnTo>
                    <a:pt x="19607" y="0"/>
                  </a:ln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5928775" y="3342150"/>
              <a:ext cx="490200" cy="163625"/>
            </a:xfrm>
            <a:custGeom>
              <a:rect b="b" l="l" r="r" t="t"/>
              <a:pathLst>
                <a:path extrusionOk="0" h="6545" w="19608">
                  <a:moveTo>
                    <a:pt x="0" y="0"/>
                  </a:moveTo>
                  <a:lnTo>
                    <a:pt x="0" y="6544"/>
                  </a:lnTo>
                  <a:lnTo>
                    <a:pt x="19607" y="6544"/>
                  </a:lnTo>
                  <a:lnTo>
                    <a:pt x="19607" y="0"/>
                  </a:ln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5928775" y="3669350"/>
              <a:ext cx="490200" cy="163000"/>
            </a:xfrm>
            <a:custGeom>
              <a:rect b="b" l="l" r="r" t="t"/>
              <a:pathLst>
                <a:path extrusionOk="0" h="6520" w="19608">
                  <a:moveTo>
                    <a:pt x="0" y="0"/>
                  </a:moveTo>
                  <a:lnTo>
                    <a:pt x="0" y="6519"/>
                  </a:lnTo>
                  <a:lnTo>
                    <a:pt x="19607" y="6519"/>
                  </a:lnTo>
                  <a:lnTo>
                    <a:pt x="19607" y="0"/>
                  </a:ln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5928775" y="3995925"/>
              <a:ext cx="490200" cy="163625"/>
            </a:xfrm>
            <a:custGeom>
              <a:rect b="b" l="l" r="r" t="t"/>
              <a:pathLst>
                <a:path extrusionOk="0" h="6545" w="19608">
                  <a:moveTo>
                    <a:pt x="0" y="0"/>
                  </a:moveTo>
                  <a:lnTo>
                    <a:pt x="0" y="6544"/>
                  </a:lnTo>
                  <a:lnTo>
                    <a:pt x="19607" y="6544"/>
                  </a:lnTo>
                  <a:lnTo>
                    <a:pt x="19607" y="0"/>
                  </a:ln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5928775" y="4322500"/>
              <a:ext cx="490200" cy="163625"/>
            </a:xfrm>
            <a:custGeom>
              <a:rect b="b" l="l" r="r" t="t"/>
              <a:pathLst>
                <a:path extrusionOk="0" h="6545" w="19608">
                  <a:moveTo>
                    <a:pt x="0" y="0"/>
                  </a:moveTo>
                  <a:lnTo>
                    <a:pt x="0" y="6544"/>
                  </a:lnTo>
                  <a:lnTo>
                    <a:pt x="19607" y="6544"/>
                  </a:lnTo>
                  <a:lnTo>
                    <a:pt x="19607" y="0"/>
                  </a:ln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5928775" y="4649700"/>
              <a:ext cx="490200" cy="163000"/>
            </a:xfrm>
            <a:custGeom>
              <a:rect b="b" l="l" r="r" t="t"/>
              <a:pathLst>
                <a:path extrusionOk="0" h="6520" w="19608">
                  <a:moveTo>
                    <a:pt x="0" y="0"/>
                  </a:moveTo>
                  <a:lnTo>
                    <a:pt x="0" y="6519"/>
                  </a:lnTo>
                  <a:lnTo>
                    <a:pt x="19607" y="6519"/>
                  </a:lnTo>
                  <a:lnTo>
                    <a:pt x="19607" y="0"/>
                  </a:ln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5928775" y="4976275"/>
              <a:ext cx="490200" cy="163625"/>
            </a:xfrm>
            <a:custGeom>
              <a:rect b="b" l="l" r="r" t="t"/>
              <a:pathLst>
                <a:path extrusionOk="0" h="6545" w="19608">
                  <a:moveTo>
                    <a:pt x="0" y="0"/>
                  </a:moveTo>
                  <a:lnTo>
                    <a:pt x="0" y="6544"/>
                  </a:lnTo>
                  <a:lnTo>
                    <a:pt x="19607" y="6544"/>
                  </a:lnTo>
                  <a:lnTo>
                    <a:pt x="19607" y="0"/>
                  </a:ln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" name="Google Shape;225;p21"/>
          <p:cNvGrpSpPr/>
          <p:nvPr/>
        </p:nvGrpSpPr>
        <p:grpSpPr>
          <a:xfrm>
            <a:off x="1427503" y="2407199"/>
            <a:ext cx="621651" cy="621651"/>
            <a:chOff x="1190625" y="238125"/>
            <a:chExt cx="5228350" cy="5228350"/>
          </a:xfrm>
        </p:grpSpPr>
        <p:sp>
          <p:nvSpPr>
            <p:cNvPr id="226" name="Google Shape;226;p21"/>
            <p:cNvSpPr/>
            <p:nvPr/>
          </p:nvSpPr>
          <p:spPr>
            <a:xfrm>
              <a:off x="1525150" y="532225"/>
              <a:ext cx="449150" cy="449150"/>
            </a:xfrm>
            <a:custGeom>
              <a:rect b="b" l="l" r="r" t="t"/>
              <a:pathLst>
                <a:path extrusionOk="0" h="17966" w="17966">
                  <a:moveTo>
                    <a:pt x="8996" y="6103"/>
                  </a:moveTo>
                  <a:cubicBezTo>
                    <a:pt x="10564" y="6103"/>
                    <a:pt x="11863" y="7402"/>
                    <a:pt x="11863" y="8995"/>
                  </a:cubicBezTo>
                  <a:cubicBezTo>
                    <a:pt x="11863" y="10563"/>
                    <a:pt x="10564" y="11862"/>
                    <a:pt x="8996" y="11862"/>
                  </a:cubicBezTo>
                  <a:cubicBezTo>
                    <a:pt x="7402" y="11862"/>
                    <a:pt x="6128" y="10563"/>
                    <a:pt x="6128" y="8995"/>
                  </a:cubicBezTo>
                  <a:cubicBezTo>
                    <a:pt x="6128" y="7402"/>
                    <a:pt x="7402" y="6103"/>
                    <a:pt x="8996" y="6103"/>
                  </a:cubicBezTo>
                  <a:close/>
                  <a:moveTo>
                    <a:pt x="8996" y="0"/>
                  </a:moveTo>
                  <a:cubicBezTo>
                    <a:pt x="4020" y="0"/>
                    <a:pt x="1" y="4020"/>
                    <a:pt x="1" y="8995"/>
                  </a:cubicBezTo>
                  <a:cubicBezTo>
                    <a:pt x="1" y="13946"/>
                    <a:pt x="4020" y="17965"/>
                    <a:pt x="8996" y="17965"/>
                  </a:cubicBezTo>
                  <a:cubicBezTo>
                    <a:pt x="13946" y="17965"/>
                    <a:pt x="17966" y="13946"/>
                    <a:pt x="17966" y="8995"/>
                  </a:cubicBezTo>
                  <a:cubicBezTo>
                    <a:pt x="17966" y="4020"/>
                    <a:pt x="13946" y="0"/>
                    <a:pt x="8996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2097425" y="532225"/>
              <a:ext cx="449150" cy="449150"/>
            </a:xfrm>
            <a:custGeom>
              <a:rect b="b" l="l" r="r" t="t"/>
              <a:pathLst>
                <a:path extrusionOk="0" h="17966" w="17966">
                  <a:moveTo>
                    <a:pt x="8996" y="6103"/>
                  </a:moveTo>
                  <a:cubicBezTo>
                    <a:pt x="10564" y="6103"/>
                    <a:pt x="11863" y="7402"/>
                    <a:pt x="11863" y="8995"/>
                  </a:cubicBezTo>
                  <a:cubicBezTo>
                    <a:pt x="11863" y="10563"/>
                    <a:pt x="10564" y="11862"/>
                    <a:pt x="8996" y="11862"/>
                  </a:cubicBezTo>
                  <a:cubicBezTo>
                    <a:pt x="7403" y="11862"/>
                    <a:pt x="6128" y="10563"/>
                    <a:pt x="6128" y="8995"/>
                  </a:cubicBezTo>
                  <a:cubicBezTo>
                    <a:pt x="6128" y="7402"/>
                    <a:pt x="7403" y="6103"/>
                    <a:pt x="8996" y="6103"/>
                  </a:cubicBezTo>
                  <a:close/>
                  <a:moveTo>
                    <a:pt x="8996" y="0"/>
                  </a:moveTo>
                  <a:cubicBezTo>
                    <a:pt x="4045" y="0"/>
                    <a:pt x="1" y="4020"/>
                    <a:pt x="1" y="8995"/>
                  </a:cubicBezTo>
                  <a:cubicBezTo>
                    <a:pt x="1" y="13946"/>
                    <a:pt x="4045" y="17965"/>
                    <a:pt x="8996" y="17965"/>
                  </a:cubicBezTo>
                  <a:cubicBezTo>
                    <a:pt x="13946" y="17965"/>
                    <a:pt x="17966" y="13946"/>
                    <a:pt x="17966" y="8995"/>
                  </a:cubicBezTo>
                  <a:cubicBezTo>
                    <a:pt x="17966" y="4020"/>
                    <a:pt x="13946" y="0"/>
                    <a:pt x="8996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2669725" y="532225"/>
              <a:ext cx="449750" cy="449150"/>
            </a:xfrm>
            <a:custGeom>
              <a:rect b="b" l="l" r="r" t="t"/>
              <a:pathLst>
                <a:path extrusionOk="0" h="17966" w="17990">
                  <a:moveTo>
                    <a:pt x="8995" y="6103"/>
                  </a:moveTo>
                  <a:cubicBezTo>
                    <a:pt x="10588" y="6103"/>
                    <a:pt x="11862" y="7402"/>
                    <a:pt x="11862" y="8995"/>
                  </a:cubicBezTo>
                  <a:cubicBezTo>
                    <a:pt x="11862" y="10563"/>
                    <a:pt x="10588" y="11862"/>
                    <a:pt x="8995" y="11862"/>
                  </a:cubicBezTo>
                  <a:cubicBezTo>
                    <a:pt x="7402" y="11862"/>
                    <a:pt x="6127" y="10563"/>
                    <a:pt x="6127" y="8995"/>
                  </a:cubicBezTo>
                  <a:cubicBezTo>
                    <a:pt x="6127" y="7402"/>
                    <a:pt x="7402" y="6103"/>
                    <a:pt x="8995" y="6103"/>
                  </a:cubicBezTo>
                  <a:close/>
                  <a:moveTo>
                    <a:pt x="8995" y="0"/>
                  </a:moveTo>
                  <a:cubicBezTo>
                    <a:pt x="4044" y="0"/>
                    <a:pt x="0" y="4020"/>
                    <a:pt x="0" y="8995"/>
                  </a:cubicBezTo>
                  <a:cubicBezTo>
                    <a:pt x="0" y="13946"/>
                    <a:pt x="4044" y="17965"/>
                    <a:pt x="8995" y="17965"/>
                  </a:cubicBezTo>
                  <a:cubicBezTo>
                    <a:pt x="13946" y="17965"/>
                    <a:pt x="17990" y="13946"/>
                    <a:pt x="17990" y="8995"/>
                  </a:cubicBezTo>
                  <a:cubicBezTo>
                    <a:pt x="17990" y="4020"/>
                    <a:pt x="13946" y="0"/>
                    <a:pt x="8995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1673425" y="1640625"/>
              <a:ext cx="1446050" cy="152600"/>
            </a:xfrm>
            <a:custGeom>
              <a:rect b="b" l="l" r="r" t="t"/>
              <a:pathLst>
                <a:path extrusionOk="0" h="6104" w="57842">
                  <a:moveTo>
                    <a:pt x="3065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5"/>
                    <a:pt x="1373" y="6103"/>
                    <a:pt x="3065" y="6103"/>
                  </a:cubicBezTo>
                  <a:lnTo>
                    <a:pt x="54778" y="6103"/>
                  </a:lnTo>
                  <a:cubicBezTo>
                    <a:pt x="56469" y="6103"/>
                    <a:pt x="57842" y="4755"/>
                    <a:pt x="57842" y="3064"/>
                  </a:cubicBezTo>
                  <a:cubicBezTo>
                    <a:pt x="57842" y="1373"/>
                    <a:pt x="56469" y="1"/>
                    <a:pt x="54778" y="1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1673425" y="1999675"/>
              <a:ext cx="1446050" cy="153200"/>
            </a:xfrm>
            <a:custGeom>
              <a:rect b="b" l="l" r="r" t="t"/>
              <a:pathLst>
                <a:path extrusionOk="0" h="6128" w="57842">
                  <a:moveTo>
                    <a:pt x="3065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5"/>
                    <a:pt x="1373" y="6128"/>
                    <a:pt x="3065" y="6128"/>
                  </a:cubicBezTo>
                  <a:lnTo>
                    <a:pt x="54778" y="6128"/>
                  </a:lnTo>
                  <a:cubicBezTo>
                    <a:pt x="56469" y="6128"/>
                    <a:pt x="57842" y="4755"/>
                    <a:pt x="57842" y="3064"/>
                  </a:cubicBezTo>
                  <a:cubicBezTo>
                    <a:pt x="57842" y="1373"/>
                    <a:pt x="56469" y="1"/>
                    <a:pt x="54778" y="1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1673425" y="2359350"/>
              <a:ext cx="1446050" cy="152600"/>
            </a:xfrm>
            <a:custGeom>
              <a:rect b="b" l="l" r="r" t="t"/>
              <a:pathLst>
                <a:path extrusionOk="0" h="6104" w="57842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31"/>
                    <a:pt x="1373" y="6103"/>
                    <a:pt x="3065" y="6103"/>
                  </a:cubicBezTo>
                  <a:lnTo>
                    <a:pt x="54778" y="6103"/>
                  </a:lnTo>
                  <a:cubicBezTo>
                    <a:pt x="56469" y="6103"/>
                    <a:pt x="57842" y="4731"/>
                    <a:pt x="57842" y="3064"/>
                  </a:cubicBezTo>
                  <a:cubicBezTo>
                    <a:pt x="57842" y="1373"/>
                    <a:pt x="56469" y="0"/>
                    <a:pt x="54778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1673425" y="2718400"/>
              <a:ext cx="1446050" cy="153200"/>
            </a:xfrm>
            <a:custGeom>
              <a:rect b="b" l="l" r="r" t="t"/>
              <a:pathLst>
                <a:path extrusionOk="0" h="6128" w="57842">
                  <a:moveTo>
                    <a:pt x="3065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5"/>
                    <a:pt x="1373" y="6128"/>
                    <a:pt x="3065" y="6128"/>
                  </a:cubicBezTo>
                  <a:lnTo>
                    <a:pt x="54778" y="6128"/>
                  </a:lnTo>
                  <a:cubicBezTo>
                    <a:pt x="56469" y="6128"/>
                    <a:pt x="57842" y="4755"/>
                    <a:pt x="57842" y="3064"/>
                  </a:cubicBezTo>
                  <a:cubicBezTo>
                    <a:pt x="57842" y="1373"/>
                    <a:pt x="56469" y="1"/>
                    <a:pt x="54778" y="1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1673425" y="3078075"/>
              <a:ext cx="1446050" cy="152575"/>
            </a:xfrm>
            <a:custGeom>
              <a:rect b="b" l="l" r="r" t="t"/>
              <a:pathLst>
                <a:path extrusionOk="0" h="6103" w="57842">
                  <a:moveTo>
                    <a:pt x="3065" y="0"/>
                  </a:moveTo>
                  <a:cubicBezTo>
                    <a:pt x="1373" y="0"/>
                    <a:pt x="1" y="1348"/>
                    <a:pt x="1" y="3039"/>
                  </a:cubicBezTo>
                  <a:cubicBezTo>
                    <a:pt x="1" y="4730"/>
                    <a:pt x="1373" y="6103"/>
                    <a:pt x="3065" y="6103"/>
                  </a:cubicBezTo>
                  <a:lnTo>
                    <a:pt x="54778" y="6103"/>
                  </a:lnTo>
                  <a:cubicBezTo>
                    <a:pt x="56469" y="6103"/>
                    <a:pt x="57842" y="4730"/>
                    <a:pt x="57842" y="3039"/>
                  </a:cubicBezTo>
                  <a:cubicBezTo>
                    <a:pt x="57842" y="1348"/>
                    <a:pt x="56469" y="0"/>
                    <a:pt x="54778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1673425" y="3437125"/>
              <a:ext cx="1446050" cy="153200"/>
            </a:xfrm>
            <a:custGeom>
              <a:rect b="b" l="l" r="r" t="t"/>
              <a:pathLst>
                <a:path extrusionOk="0" h="6128" w="57842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54778" y="6127"/>
                  </a:lnTo>
                  <a:cubicBezTo>
                    <a:pt x="56469" y="6127"/>
                    <a:pt x="57842" y="4755"/>
                    <a:pt x="57842" y="3064"/>
                  </a:cubicBezTo>
                  <a:cubicBezTo>
                    <a:pt x="57842" y="1373"/>
                    <a:pt x="56469" y="0"/>
                    <a:pt x="54778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1673425" y="3796175"/>
              <a:ext cx="1446050" cy="153200"/>
            </a:xfrm>
            <a:custGeom>
              <a:rect b="b" l="l" r="r" t="t"/>
              <a:pathLst>
                <a:path extrusionOk="0" h="6128" w="57842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8"/>
                    <a:pt x="3065" y="6128"/>
                  </a:cubicBezTo>
                  <a:lnTo>
                    <a:pt x="54778" y="6128"/>
                  </a:lnTo>
                  <a:cubicBezTo>
                    <a:pt x="56469" y="6128"/>
                    <a:pt x="57842" y="4755"/>
                    <a:pt x="57842" y="3064"/>
                  </a:cubicBezTo>
                  <a:cubicBezTo>
                    <a:pt x="57842" y="1373"/>
                    <a:pt x="56469" y="0"/>
                    <a:pt x="54778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1673425" y="4155850"/>
              <a:ext cx="1446050" cy="152575"/>
            </a:xfrm>
            <a:custGeom>
              <a:rect b="b" l="l" r="r" t="t"/>
              <a:pathLst>
                <a:path extrusionOk="0" h="6103" w="57842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03"/>
                    <a:pt x="3065" y="6103"/>
                  </a:cubicBezTo>
                  <a:lnTo>
                    <a:pt x="54778" y="6103"/>
                  </a:lnTo>
                  <a:cubicBezTo>
                    <a:pt x="56469" y="6103"/>
                    <a:pt x="57842" y="4755"/>
                    <a:pt x="57842" y="3064"/>
                  </a:cubicBezTo>
                  <a:cubicBezTo>
                    <a:pt x="57842" y="1373"/>
                    <a:pt x="56469" y="0"/>
                    <a:pt x="54778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1673425" y="4514900"/>
              <a:ext cx="1446050" cy="153200"/>
            </a:xfrm>
            <a:custGeom>
              <a:rect b="b" l="l" r="r" t="t"/>
              <a:pathLst>
                <a:path extrusionOk="0" h="6128" w="57842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54778" y="6127"/>
                  </a:lnTo>
                  <a:cubicBezTo>
                    <a:pt x="56469" y="6127"/>
                    <a:pt x="57842" y="4755"/>
                    <a:pt x="57842" y="3064"/>
                  </a:cubicBezTo>
                  <a:cubicBezTo>
                    <a:pt x="57842" y="1373"/>
                    <a:pt x="56469" y="0"/>
                    <a:pt x="54778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1673425" y="4874550"/>
              <a:ext cx="1446050" cy="152600"/>
            </a:xfrm>
            <a:custGeom>
              <a:rect b="b" l="l" r="r" t="t"/>
              <a:pathLst>
                <a:path extrusionOk="0" h="6104" w="57842">
                  <a:moveTo>
                    <a:pt x="3065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31"/>
                    <a:pt x="1373" y="6104"/>
                    <a:pt x="3065" y="6104"/>
                  </a:cubicBezTo>
                  <a:lnTo>
                    <a:pt x="54778" y="6104"/>
                  </a:lnTo>
                  <a:cubicBezTo>
                    <a:pt x="56469" y="6104"/>
                    <a:pt x="57842" y="4731"/>
                    <a:pt x="57842" y="3064"/>
                  </a:cubicBezTo>
                  <a:cubicBezTo>
                    <a:pt x="57842" y="1373"/>
                    <a:pt x="56469" y="1"/>
                    <a:pt x="54778" y="1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3411100" y="1516250"/>
              <a:ext cx="153200" cy="3635900"/>
            </a:xfrm>
            <a:custGeom>
              <a:rect b="b" l="l" r="r" t="t"/>
              <a:pathLst>
                <a:path extrusionOk="0" h="145436" w="6128">
                  <a:moveTo>
                    <a:pt x="3064" y="0"/>
                  </a:moveTo>
                  <a:cubicBezTo>
                    <a:pt x="1373" y="0"/>
                    <a:pt x="1" y="1373"/>
                    <a:pt x="1" y="3039"/>
                  </a:cubicBezTo>
                  <a:lnTo>
                    <a:pt x="1" y="142372"/>
                  </a:lnTo>
                  <a:cubicBezTo>
                    <a:pt x="1" y="144063"/>
                    <a:pt x="1373" y="145435"/>
                    <a:pt x="3064" y="145435"/>
                  </a:cubicBezTo>
                  <a:cubicBezTo>
                    <a:pt x="4755" y="145435"/>
                    <a:pt x="6128" y="144063"/>
                    <a:pt x="6128" y="142372"/>
                  </a:cubicBezTo>
                  <a:lnTo>
                    <a:pt x="6128" y="3039"/>
                  </a:lnTo>
                  <a:cubicBezTo>
                    <a:pt x="6128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1190625" y="238125"/>
              <a:ext cx="5228350" cy="5228350"/>
            </a:xfrm>
            <a:custGeom>
              <a:rect b="b" l="l" r="r" t="t"/>
              <a:pathLst>
                <a:path extrusionOk="0" h="209134" w="209134">
                  <a:moveTo>
                    <a:pt x="195654" y="6127"/>
                  </a:moveTo>
                  <a:cubicBezTo>
                    <a:pt x="199722" y="6127"/>
                    <a:pt x="203031" y="9411"/>
                    <a:pt x="203031" y="13480"/>
                  </a:cubicBezTo>
                  <a:lnTo>
                    <a:pt x="203031" y="35562"/>
                  </a:lnTo>
                  <a:lnTo>
                    <a:pt x="6127" y="35562"/>
                  </a:lnTo>
                  <a:lnTo>
                    <a:pt x="6127" y="13480"/>
                  </a:lnTo>
                  <a:cubicBezTo>
                    <a:pt x="6127" y="9411"/>
                    <a:pt x="9411" y="6127"/>
                    <a:pt x="13480" y="6127"/>
                  </a:cubicBezTo>
                  <a:close/>
                  <a:moveTo>
                    <a:pt x="13480" y="0"/>
                  </a:moveTo>
                  <a:cubicBezTo>
                    <a:pt x="6054" y="0"/>
                    <a:pt x="0" y="6054"/>
                    <a:pt x="0" y="13480"/>
                  </a:cubicBezTo>
                  <a:lnTo>
                    <a:pt x="0" y="195654"/>
                  </a:lnTo>
                  <a:cubicBezTo>
                    <a:pt x="0" y="203104"/>
                    <a:pt x="6054" y="209133"/>
                    <a:pt x="13480" y="209133"/>
                  </a:cubicBezTo>
                  <a:lnTo>
                    <a:pt x="104579" y="209133"/>
                  </a:lnTo>
                  <a:cubicBezTo>
                    <a:pt x="106270" y="209133"/>
                    <a:pt x="107618" y="207761"/>
                    <a:pt x="107618" y="206094"/>
                  </a:cubicBezTo>
                  <a:cubicBezTo>
                    <a:pt x="107618" y="204403"/>
                    <a:pt x="106270" y="203031"/>
                    <a:pt x="104579" y="203031"/>
                  </a:cubicBezTo>
                  <a:lnTo>
                    <a:pt x="13480" y="203031"/>
                  </a:lnTo>
                  <a:cubicBezTo>
                    <a:pt x="9411" y="203031"/>
                    <a:pt x="6127" y="199722"/>
                    <a:pt x="6127" y="195654"/>
                  </a:cubicBezTo>
                  <a:lnTo>
                    <a:pt x="6127" y="41665"/>
                  </a:lnTo>
                  <a:lnTo>
                    <a:pt x="203031" y="41665"/>
                  </a:lnTo>
                  <a:lnTo>
                    <a:pt x="203031" y="195654"/>
                  </a:lnTo>
                  <a:cubicBezTo>
                    <a:pt x="203031" y="199722"/>
                    <a:pt x="199722" y="203031"/>
                    <a:pt x="195654" y="203031"/>
                  </a:cubicBezTo>
                  <a:lnTo>
                    <a:pt x="123451" y="203031"/>
                  </a:lnTo>
                  <a:cubicBezTo>
                    <a:pt x="121760" y="203031"/>
                    <a:pt x="120387" y="204403"/>
                    <a:pt x="120387" y="206094"/>
                  </a:cubicBezTo>
                  <a:cubicBezTo>
                    <a:pt x="120387" y="207761"/>
                    <a:pt x="121760" y="209133"/>
                    <a:pt x="123451" y="209133"/>
                  </a:cubicBezTo>
                  <a:lnTo>
                    <a:pt x="195654" y="209133"/>
                  </a:lnTo>
                  <a:cubicBezTo>
                    <a:pt x="203104" y="209133"/>
                    <a:pt x="209133" y="203104"/>
                    <a:pt x="209133" y="195654"/>
                  </a:cubicBezTo>
                  <a:lnTo>
                    <a:pt x="209133" y="13480"/>
                  </a:lnTo>
                  <a:cubicBezTo>
                    <a:pt x="209133" y="6054"/>
                    <a:pt x="203104" y="0"/>
                    <a:pt x="195654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3498725" y="532225"/>
              <a:ext cx="2490725" cy="458950"/>
            </a:xfrm>
            <a:custGeom>
              <a:rect b="b" l="l" r="r" t="t"/>
              <a:pathLst>
                <a:path extrusionOk="0" h="18358" w="99629">
                  <a:moveTo>
                    <a:pt x="9191" y="0"/>
                  </a:moveTo>
                  <a:cubicBezTo>
                    <a:pt x="4143" y="0"/>
                    <a:pt x="1" y="4118"/>
                    <a:pt x="1" y="9191"/>
                  </a:cubicBezTo>
                  <a:cubicBezTo>
                    <a:pt x="1" y="14240"/>
                    <a:pt x="4143" y="18357"/>
                    <a:pt x="9191" y="18357"/>
                  </a:cubicBezTo>
                  <a:lnTo>
                    <a:pt x="90438" y="18357"/>
                  </a:lnTo>
                  <a:cubicBezTo>
                    <a:pt x="95487" y="18357"/>
                    <a:pt x="99604" y="14240"/>
                    <a:pt x="99604" y="9191"/>
                  </a:cubicBezTo>
                  <a:cubicBezTo>
                    <a:pt x="99629" y="4118"/>
                    <a:pt x="95487" y="0"/>
                    <a:pt x="90438" y="0"/>
                  </a:cubicBezTo>
                  <a:lnTo>
                    <a:pt x="72596" y="0"/>
                  </a:lnTo>
                  <a:cubicBezTo>
                    <a:pt x="70904" y="0"/>
                    <a:pt x="69532" y="1373"/>
                    <a:pt x="69532" y="3064"/>
                  </a:cubicBezTo>
                  <a:cubicBezTo>
                    <a:pt x="69532" y="4755"/>
                    <a:pt x="70904" y="6103"/>
                    <a:pt x="72596" y="6103"/>
                  </a:cubicBezTo>
                  <a:lnTo>
                    <a:pt x="90438" y="6103"/>
                  </a:lnTo>
                  <a:cubicBezTo>
                    <a:pt x="92129" y="6103"/>
                    <a:pt x="93502" y="7500"/>
                    <a:pt x="93502" y="9191"/>
                  </a:cubicBezTo>
                  <a:cubicBezTo>
                    <a:pt x="93502" y="10882"/>
                    <a:pt x="92129" y="12255"/>
                    <a:pt x="90438" y="12255"/>
                  </a:cubicBezTo>
                  <a:lnTo>
                    <a:pt x="9191" y="12255"/>
                  </a:lnTo>
                  <a:cubicBezTo>
                    <a:pt x="7500" y="12255"/>
                    <a:pt x="6128" y="10882"/>
                    <a:pt x="6128" y="9191"/>
                  </a:cubicBezTo>
                  <a:cubicBezTo>
                    <a:pt x="6128" y="7500"/>
                    <a:pt x="7500" y="6103"/>
                    <a:pt x="9191" y="6103"/>
                  </a:cubicBezTo>
                  <a:lnTo>
                    <a:pt x="53577" y="6103"/>
                  </a:lnTo>
                  <a:cubicBezTo>
                    <a:pt x="55268" y="6103"/>
                    <a:pt x="56616" y="4755"/>
                    <a:pt x="56616" y="3064"/>
                  </a:cubicBezTo>
                  <a:cubicBezTo>
                    <a:pt x="56616" y="1373"/>
                    <a:pt x="55243" y="0"/>
                    <a:pt x="53577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3848600" y="1640625"/>
              <a:ext cx="2152500" cy="1007950"/>
            </a:xfrm>
            <a:custGeom>
              <a:rect b="b" l="l" r="r" t="t"/>
              <a:pathLst>
                <a:path extrusionOk="0" h="40318" w="86100">
                  <a:moveTo>
                    <a:pt x="34410" y="17769"/>
                  </a:moveTo>
                  <a:lnTo>
                    <a:pt x="47228" y="32230"/>
                  </a:lnTo>
                  <a:cubicBezTo>
                    <a:pt x="47836" y="32903"/>
                    <a:pt x="48677" y="33249"/>
                    <a:pt x="49524" y="33249"/>
                  </a:cubicBezTo>
                  <a:cubicBezTo>
                    <a:pt x="50250" y="33249"/>
                    <a:pt x="50978" y="32995"/>
                    <a:pt x="51567" y="32475"/>
                  </a:cubicBezTo>
                  <a:cubicBezTo>
                    <a:pt x="52743" y="31421"/>
                    <a:pt x="52914" y="29656"/>
                    <a:pt x="52008" y="28406"/>
                  </a:cubicBezTo>
                  <a:lnTo>
                    <a:pt x="58135" y="22279"/>
                  </a:lnTo>
                  <a:lnTo>
                    <a:pt x="68698" y="34190"/>
                  </a:lnTo>
                  <a:lnTo>
                    <a:pt x="17965" y="34190"/>
                  </a:lnTo>
                  <a:lnTo>
                    <a:pt x="34410" y="17769"/>
                  </a:lnTo>
                  <a:close/>
                  <a:moveTo>
                    <a:pt x="79776" y="6103"/>
                  </a:moveTo>
                  <a:cubicBezTo>
                    <a:pt x="79899" y="6103"/>
                    <a:pt x="79972" y="6201"/>
                    <a:pt x="79972" y="6324"/>
                  </a:cubicBezTo>
                  <a:lnTo>
                    <a:pt x="79972" y="33994"/>
                  </a:lnTo>
                  <a:cubicBezTo>
                    <a:pt x="79972" y="34092"/>
                    <a:pt x="79899" y="34190"/>
                    <a:pt x="79776" y="34190"/>
                  </a:cubicBezTo>
                  <a:lnTo>
                    <a:pt x="76860" y="34190"/>
                  </a:lnTo>
                  <a:lnTo>
                    <a:pt x="62277" y="17745"/>
                  </a:lnTo>
                  <a:cubicBezTo>
                    <a:pt x="61272" y="16618"/>
                    <a:pt x="59826" y="15931"/>
                    <a:pt x="58306" y="15907"/>
                  </a:cubicBezTo>
                  <a:cubicBezTo>
                    <a:pt x="58249" y="15905"/>
                    <a:pt x="58191" y="15904"/>
                    <a:pt x="58133" y="15904"/>
                  </a:cubicBezTo>
                  <a:cubicBezTo>
                    <a:pt x="56696" y="15904"/>
                    <a:pt x="55276" y="16487"/>
                    <a:pt x="54262" y="17500"/>
                  </a:cubicBezTo>
                  <a:lnTo>
                    <a:pt x="47939" y="23799"/>
                  </a:lnTo>
                  <a:lnTo>
                    <a:pt x="38552" y="13211"/>
                  </a:lnTo>
                  <a:cubicBezTo>
                    <a:pt x="37547" y="12083"/>
                    <a:pt x="36101" y="11422"/>
                    <a:pt x="34606" y="11373"/>
                  </a:cubicBezTo>
                  <a:cubicBezTo>
                    <a:pt x="34548" y="11371"/>
                    <a:pt x="34489" y="11370"/>
                    <a:pt x="34431" y="11370"/>
                  </a:cubicBezTo>
                  <a:cubicBezTo>
                    <a:pt x="32974" y="11370"/>
                    <a:pt x="31575" y="11954"/>
                    <a:pt x="30538" y="12990"/>
                  </a:cubicBezTo>
                  <a:lnTo>
                    <a:pt x="9313" y="34190"/>
                  </a:lnTo>
                  <a:lnTo>
                    <a:pt x="6323" y="34190"/>
                  </a:lnTo>
                  <a:cubicBezTo>
                    <a:pt x="6201" y="34190"/>
                    <a:pt x="6103" y="34092"/>
                    <a:pt x="6103" y="33994"/>
                  </a:cubicBezTo>
                  <a:lnTo>
                    <a:pt x="6103" y="6324"/>
                  </a:lnTo>
                  <a:cubicBezTo>
                    <a:pt x="6103" y="6201"/>
                    <a:pt x="6201" y="6103"/>
                    <a:pt x="6323" y="6103"/>
                  </a:cubicBezTo>
                  <a:close/>
                  <a:moveTo>
                    <a:pt x="6323" y="1"/>
                  </a:moveTo>
                  <a:cubicBezTo>
                    <a:pt x="2843" y="1"/>
                    <a:pt x="0" y="2844"/>
                    <a:pt x="0" y="6324"/>
                  </a:cubicBezTo>
                  <a:lnTo>
                    <a:pt x="0" y="33994"/>
                  </a:lnTo>
                  <a:cubicBezTo>
                    <a:pt x="0" y="37474"/>
                    <a:pt x="2843" y="40318"/>
                    <a:pt x="6323" y="40318"/>
                  </a:cubicBezTo>
                  <a:lnTo>
                    <a:pt x="79776" y="40318"/>
                  </a:lnTo>
                  <a:cubicBezTo>
                    <a:pt x="83256" y="40318"/>
                    <a:pt x="86099" y="37474"/>
                    <a:pt x="86099" y="33994"/>
                  </a:cubicBezTo>
                  <a:lnTo>
                    <a:pt x="86099" y="6324"/>
                  </a:lnTo>
                  <a:cubicBezTo>
                    <a:pt x="86099" y="2844"/>
                    <a:pt x="83256" y="1"/>
                    <a:pt x="79776" y="1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3848600" y="2928575"/>
              <a:ext cx="519600" cy="153200"/>
            </a:xfrm>
            <a:custGeom>
              <a:rect b="b" l="l" r="r" t="t"/>
              <a:pathLst>
                <a:path extrusionOk="0" h="6128" w="20784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7720" y="6127"/>
                  </a:lnTo>
                  <a:cubicBezTo>
                    <a:pt x="19411" y="6127"/>
                    <a:pt x="20783" y="4755"/>
                    <a:pt x="20783" y="3064"/>
                  </a:cubicBezTo>
                  <a:cubicBezTo>
                    <a:pt x="20783" y="1373"/>
                    <a:pt x="19411" y="0"/>
                    <a:pt x="17720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4471100" y="2928575"/>
              <a:ext cx="817400" cy="153200"/>
            </a:xfrm>
            <a:custGeom>
              <a:rect b="b" l="l" r="r" t="t"/>
              <a:pathLst>
                <a:path extrusionOk="0" h="6128" w="32696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29657" y="6127"/>
                  </a:lnTo>
                  <a:cubicBezTo>
                    <a:pt x="31323" y="6127"/>
                    <a:pt x="32696" y="4755"/>
                    <a:pt x="32696" y="3064"/>
                  </a:cubicBezTo>
                  <a:cubicBezTo>
                    <a:pt x="32696" y="1373"/>
                    <a:pt x="31323" y="0"/>
                    <a:pt x="29657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5443500" y="2928575"/>
              <a:ext cx="557600" cy="153200"/>
            </a:xfrm>
            <a:custGeom>
              <a:rect b="b" l="l" r="r" t="t"/>
              <a:pathLst>
                <a:path extrusionOk="0" h="6128" w="22304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9240" y="6127"/>
                  </a:lnTo>
                  <a:cubicBezTo>
                    <a:pt x="20931" y="6127"/>
                    <a:pt x="22303" y="4755"/>
                    <a:pt x="22303" y="3064"/>
                  </a:cubicBezTo>
                  <a:cubicBezTo>
                    <a:pt x="22303" y="1373"/>
                    <a:pt x="20931" y="0"/>
                    <a:pt x="19240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3848600" y="3219600"/>
              <a:ext cx="617025" cy="152600"/>
            </a:xfrm>
            <a:custGeom>
              <a:rect b="b" l="l" r="r" t="t"/>
              <a:pathLst>
                <a:path extrusionOk="0" h="6104" w="24681">
                  <a:moveTo>
                    <a:pt x="3064" y="1"/>
                  </a:moveTo>
                  <a:cubicBezTo>
                    <a:pt x="1373" y="1"/>
                    <a:pt x="0" y="1373"/>
                    <a:pt x="0" y="3040"/>
                  </a:cubicBezTo>
                  <a:cubicBezTo>
                    <a:pt x="0" y="4731"/>
                    <a:pt x="1373" y="6103"/>
                    <a:pt x="3064" y="6103"/>
                  </a:cubicBezTo>
                  <a:lnTo>
                    <a:pt x="21641" y="6103"/>
                  </a:lnTo>
                  <a:cubicBezTo>
                    <a:pt x="23332" y="6103"/>
                    <a:pt x="24680" y="4731"/>
                    <a:pt x="24680" y="3040"/>
                  </a:cubicBezTo>
                  <a:cubicBezTo>
                    <a:pt x="24680" y="1373"/>
                    <a:pt x="23332" y="1"/>
                    <a:pt x="21641" y="1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4609575" y="3219600"/>
              <a:ext cx="939950" cy="152600"/>
            </a:xfrm>
            <a:custGeom>
              <a:rect b="b" l="l" r="r" t="t"/>
              <a:pathLst>
                <a:path extrusionOk="0" h="6104" w="37598">
                  <a:moveTo>
                    <a:pt x="3065" y="1"/>
                  </a:moveTo>
                  <a:cubicBezTo>
                    <a:pt x="1373" y="1"/>
                    <a:pt x="1" y="1373"/>
                    <a:pt x="1" y="3040"/>
                  </a:cubicBezTo>
                  <a:cubicBezTo>
                    <a:pt x="1" y="4731"/>
                    <a:pt x="1373" y="6103"/>
                    <a:pt x="3065" y="6103"/>
                  </a:cubicBezTo>
                  <a:lnTo>
                    <a:pt x="34534" y="6103"/>
                  </a:lnTo>
                  <a:cubicBezTo>
                    <a:pt x="36225" y="6103"/>
                    <a:pt x="37597" y="4731"/>
                    <a:pt x="37597" y="3040"/>
                  </a:cubicBezTo>
                  <a:cubicBezTo>
                    <a:pt x="37597" y="1373"/>
                    <a:pt x="36225" y="1"/>
                    <a:pt x="34534" y="1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5667750" y="3219600"/>
              <a:ext cx="333350" cy="152600"/>
            </a:xfrm>
            <a:custGeom>
              <a:rect b="b" l="l" r="r" t="t"/>
              <a:pathLst>
                <a:path extrusionOk="0" h="6104" w="13334">
                  <a:moveTo>
                    <a:pt x="3040" y="1"/>
                  </a:moveTo>
                  <a:cubicBezTo>
                    <a:pt x="1349" y="1"/>
                    <a:pt x="1" y="1373"/>
                    <a:pt x="1" y="3040"/>
                  </a:cubicBezTo>
                  <a:cubicBezTo>
                    <a:pt x="1" y="4731"/>
                    <a:pt x="1373" y="6103"/>
                    <a:pt x="3040" y="6103"/>
                  </a:cubicBezTo>
                  <a:lnTo>
                    <a:pt x="10270" y="6103"/>
                  </a:lnTo>
                  <a:cubicBezTo>
                    <a:pt x="11961" y="6103"/>
                    <a:pt x="13333" y="4731"/>
                    <a:pt x="13333" y="3040"/>
                  </a:cubicBezTo>
                  <a:cubicBezTo>
                    <a:pt x="13333" y="1373"/>
                    <a:pt x="11961" y="1"/>
                    <a:pt x="10270" y="1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3848600" y="3587850"/>
              <a:ext cx="2152500" cy="1507325"/>
            </a:xfrm>
            <a:custGeom>
              <a:rect b="b" l="l" r="r" t="t"/>
              <a:pathLst>
                <a:path extrusionOk="0" h="60293" w="86100">
                  <a:moveTo>
                    <a:pt x="79776" y="6103"/>
                  </a:moveTo>
                  <a:cubicBezTo>
                    <a:pt x="79899" y="6103"/>
                    <a:pt x="79972" y="6201"/>
                    <a:pt x="79972" y="6324"/>
                  </a:cubicBezTo>
                  <a:lnTo>
                    <a:pt x="79972" y="53969"/>
                  </a:lnTo>
                  <a:cubicBezTo>
                    <a:pt x="79972" y="54091"/>
                    <a:pt x="79899" y="54189"/>
                    <a:pt x="79776" y="54189"/>
                  </a:cubicBezTo>
                  <a:lnTo>
                    <a:pt x="6323" y="54189"/>
                  </a:lnTo>
                  <a:cubicBezTo>
                    <a:pt x="6201" y="54189"/>
                    <a:pt x="6103" y="54091"/>
                    <a:pt x="6103" y="53969"/>
                  </a:cubicBezTo>
                  <a:lnTo>
                    <a:pt x="6103" y="6324"/>
                  </a:lnTo>
                  <a:cubicBezTo>
                    <a:pt x="6103" y="6201"/>
                    <a:pt x="6201" y="6103"/>
                    <a:pt x="6323" y="6103"/>
                  </a:cubicBezTo>
                  <a:close/>
                  <a:moveTo>
                    <a:pt x="6323" y="0"/>
                  </a:moveTo>
                  <a:cubicBezTo>
                    <a:pt x="2843" y="0"/>
                    <a:pt x="0" y="2843"/>
                    <a:pt x="0" y="6324"/>
                  </a:cubicBezTo>
                  <a:lnTo>
                    <a:pt x="0" y="53969"/>
                  </a:lnTo>
                  <a:cubicBezTo>
                    <a:pt x="0" y="57449"/>
                    <a:pt x="2843" y="60292"/>
                    <a:pt x="6323" y="60292"/>
                  </a:cubicBezTo>
                  <a:lnTo>
                    <a:pt x="79776" y="60292"/>
                  </a:lnTo>
                  <a:cubicBezTo>
                    <a:pt x="83256" y="60292"/>
                    <a:pt x="86099" y="57449"/>
                    <a:pt x="86099" y="53969"/>
                  </a:cubicBezTo>
                  <a:lnTo>
                    <a:pt x="86099" y="6324"/>
                  </a:lnTo>
                  <a:cubicBezTo>
                    <a:pt x="86099" y="2843"/>
                    <a:pt x="83256" y="0"/>
                    <a:pt x="79776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4584475" y="3970800"/>
              <a:ext cx="680750" cy="741425"/>
            </a:xfrm>
            <a:custGeom>
              <a:rect b="b" l="l" r="r" t="t"/>
              <a:pathLst>
                <a:path extrusionOk="0" h="29657" w="27230">
                  <a:moveTo>
                    <a:pt x="6103" y="6275"/>
                  </a:moveTo>
                  <a:lnTo>
                    <a:pt x="20906" y="14828"/>
                  </a:lnTo>
                  <a:lnTo>
                    <a:pt x="6103" y="23382"/>
                  </a:lnTo>
                  <a:lnTo>
                    <a:pt x="6103" y="6275"/>
                  </a:lnTo>
                  <a:close/>
                  <a:moveTo>
                    <a:pt x="5907" y="0"/>
                  </a:moveTo>
                  <a:cubicBezTo>
                    <a:pt x="4890" y="0"/>
                    <a:pt x="3872" y="270"/>
                    <a:pt x="2941" y="809"/>
                  </a:cubicBezTo>
                  <a:cubicBezTo>
                    <a:pt x="1103" y="1888"/>
                    <a:pt x="0" y="3799"/>
                    <a:pt x="0" y="5932"/>
                  </a:cubicBezTo>
                  <a:lnTo>
                    <a:pt x="0" y="23725"/>
                  </a:lnTo>
                  <a:cubicBezTo>
                    <a:pt x="0" y="25857"/>
                    <a:pt x="1103" y="27769"/>
                    <a:pt x="2941" y="28847"/>
                  </a:cubicBezTo>
                  <a:cubicBezTo>
                    <a:pt x="3872" y="29386"/>
                    <a:pt x="4902" y="29656"/>
                    <a:pt x="5907" y="29656"/>
                  </a:cubicBezTo>
                  <a:cubicBezTo>
                    <a:pt x="6912" y="29656"/>
                    <a:pt x="7941" y="29386"/>
                    <a:pt x="8872" y="28847"/>
                  </a:cubicBezTo>
                  <a:lnTo>
                    <a:pt x="24264" y="19951"/>
                  </a:lnTo>
                  <a:cubicBezTo>
                    <a:pt x="26126" y="18872"/>
                    <a:pt x="27229" y="16961"/>
                    <a:pt x="27229" y="14828"/>
                  </a:cubicBezTo>
                  <a:cubicBezTo>
                    <a:pt x="27229" y="12696"/>
                    <a:pt x="26126" y="10784"/>
                    <a:pt x="24264" y="9706"/>
                  </a:cubicBezTo>
                  <a:lnTo>
                    <a:pt x="8872" y="809"/>
                  </a:lnTo>
                  <a:cubicBezTo>
                    <a:pt x="7941" y="270"/>
                    <a:pt x="6924" y="0"/>
                    <a:pt x="5907" y="0"/>
                  </a:cubicBezTo>
                  <a:close/>
                </a:path>
              </a:pathLst>
            </a:custGeom>
            <a:solidFill>
              <a:srgbClr val="D84A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" name="Google Shape;251;p21"/>
          <p:cNvSpPr txBox="1"/>
          <p:nvPr/>
        </p:nvSpPr>
        <p:spPr>
          <a:xfrm>
            <a:off x="2086983" y="1100750"/>
            <a:ext cx="5049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rgbClr val="D84A3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x2</a:t>
            </a:r>
            <a:endParaRPr>
              <a:solidFill>
                <a:srgbClr val="D84A38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52" name="Google Shape;252;p21"/>
          <p:cNvSpPr txBox="1"/>
          <p:nvPr/>
        </p:nvSpPr>
        <p:spPr>
          <a:xfrm>
            <a:off x="336000" y="222975"/>
            <a:ext cx="72369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400">
                <a:latin typeface="Open Sans"/>
                <a:ea typeface="Open Sans"/>
                <a:cs typeface="Open Sans"/>
                <a:sym typeface="Open Sans"/>
              </a:rPr>
              <a:t>Что может сделать дилер</a:t>
            </a:r>
            <a:r>
              <a:rPr b="1" lang="ru" sz="2400">
                <a:latin typeface="Open Sans"/>
                <a:ea typeface="Open Sans"/>
                <a:cs typeface="Open Sans"/>
                <a:sym typeface="Open Sans"/>
              </a:rPr>
              <a:t>?</a:t>
            </a:r>
            <a:r>
              <a:rPr b="1" lang="ru" sz="2400">
                <a:solidFill>
                  <a:srgbClr val="D84A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400">
              <a:solidFill>
                <a:srgbClr val="D84A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3" name="Google Shape;2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7473" y="143725"/>
            <a:ext cx="10477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1"/>
          <p:cNvPicPr preferRelativeResize="0"/>
          <p:nvPr/>
        </p:nvPicPr>
        <p:blipFill rotWithShape="1">
          <a:blip r:embed="rId4">
            <a:alphaModFix/>
          </a:blip>
          <a:srcRect b="1178" l="0" r="0" t="1441"/>
          <a:stretch/>
        </p:blipFill>
        <p:spPr>
          <a:xfrm>
            <a:off x="8941425" y="0"/>
            <a:ext cx="278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