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94" r:id="rId3"/>
    <p:sldId id="272" r:id="rId4"/>
    <p:sldId id="274" r:id="rId5"/>
    <p:sldId id="275" r:id="rId6"/>
    <p:sldId id="273" r:id="rId7"/>
    <p:sldId id="270" r:id="rId8"/>
    <p:sldId id="277" r:id="rId9"/>
    <p:sldId id="289" r:id="rId10"/>
    <p:sldId id="291" r:id="rId11"/>
    <p:sldId id="292" r:id="rId12"/>
    <p:sldId id="290" r:id="rId13"/>
    <p:sldId id="267" r:id="rId14"/>
    <p:sldId id="259" r:id="rId15"/>
    <p:sldId id="266" r:id="rId16"/>
    <p:sldId id="269" r:id="rId17"/>
    <p:sldId id="264" r:id="rId18"/>
    <p:sldId id="278" r:id="rId19"/>
    <p:sldId id="288" r:id="rId20"/>
    <p:sldId id="287" r:id="rId21"/>
    <p:sldId id="279" r:id="rId22"/>
    <p:sldId id="284" r:id="rId23"/>
    <p:sldId id="282" r:id="rId24"/>
    <p:sldId id="285" r:id="rId25"/>
    <p:sldId id="283" r:id="rId26"/>
    <p:sldId id="293" r:id="rId27"/>
    <p:sldId id="28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D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4253" autoAdjust="0"/>
  </p:normalViewPr>
  <p:slideViewPr>
    <p:cSldViewPr snapToGrid="0">
      <p:cViewPr varScale="1">
        <p:scale>
          <a:sx n="110" d="100"/>
          <a:sy n="110" d="100"/>
        </p:scale>
        <p:origin x="-34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12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3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77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347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73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23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934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2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79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94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18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2F81-E915-4198-879C-16343636A4FA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9C264-A0FC-411B-B50A-1BB218DAF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02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vsinAV@transport.mos.ru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6099" y="2067019"/>
            <a:ext cx="6074261" cy="18312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 smtClean="0">
                <a:solidFill>
                  <a:schemeClr val="bg1"/>
                </a:solidFill>
                <a:ea typeface="Roboto" pitchFamily="2" charset="0"/>
              </a:rPr>
              <a:t>Влияние мегаполиса на развитие автомобильного бизнеса</a:t>
            </a:r>
            <a:endParaRPr lang="ru-RU" sz="3600" dirty="0">
              <a:solidFill>
                <a:schemeClr val="bg1"/>
              </a:solidFill>
              <a:ea typeface="Roboto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37280" y="209046"/>
            <a:ext cx="8780511" cy="866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Segoe UI Light"/>
              </a:rPr>
              <a:t>Центр организации дорожного движения Правительства Москвы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23975" y="4840221"/>
            <a:ext cx="5588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Roboto" pitchFamily="2" charset="0"/>
              </a:rPr>
              <a:t>Заместитель руководителя ГКУ ЦОДД Александр 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a typeface="Roboto" pitchFamily="2" charset="0"/>
              </a:rPr>
              <a:t>Евсин</a:t>
            </a:r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ea typeface="Roboto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znaj.ua/images/2018/11/12/ZBidaU5AM8FrtKdNN2a20mlDRo0LGeVYJIFdUOFV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029" y="2212186"/>
            <a:ext cx="4455971" cy="2298876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7876223" y="1266344"/>
            <a:ext cx="3926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Вынесение жилых кварталов </a:t>
            </a:r>
          </a:p>
          <a:p>
            <a:pPr algn="ctr"/>
            <a:r>
              <a:rPr lang="ru-RU" sz="2400" b="1" dirty="0" smtClean="0">
                <a:latin typeface="+mj-lt"/>
              </a:rPr>
              <a:t>из радиуса поражения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0" y="184558"/>
            <a:ext cx="6971251" cy="6535024"/>
          </a:xfrm>
          <a:prstGeom prst="ellipse">
            <a:avLst/>
          </a:prstGeom>
          <a:noFill/>
          <a:ln w="920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 descr="https://obzor.io/files/2017/10/obzor-ioMaxresdefault-35-1024x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1838"/>
            <a:ext cx="3956738" cy="2372497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71395" y="1022118"/>
            <a:ext cx="31886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Грязные многолюдные </a:t>
            </a:r>
          </a:p>
          <a:p>
            <a:pPr algn="ctr"/>
            <a:r>
              <a:rPr lang="ru-RU" sz="2400" b="1" dirty="0" smtClean="0">
                <a:latin typeface="+mj-lt"/>
              </a:rPr>
              <a:t>производства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4341341" y="3006813"/>
            <a:ext cx="3385751" cy="535458"/>
          </a:xfrm>
          <a:prstGeom prst="rightArrow">
            <a:avLst>
              <a:gd name="adj1" fmla="val 50000"/>
              <a:gd name="adj2" fmla="val 10475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эвакуация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012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www.petrexgmbh.com/wp-content/uploads/2018/09/Fotolia_142787368_XL-1080x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225" y="1189831"/>
            <a:ext cx="7727950" cy="482996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28654" y="399569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Устойчивое развитие городов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214012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http://moskva-dtp.ru/wp-content/uploads/2014/07/QIP-Shot-Screen-376.png"/>
          <p:cNvPicPr>
            <a:picLocks noChangeAspect="1" noChangeArrowheads="1"/>
          </p:cNvPicPr>
          <p:nvPr/>
        </p:nvPicPr>
        <p:blipFill>
          <a:blip r:embed="rId2" cstate="print"/>
          <a:srcRect l="4639" r="8503"/>
          <a:stretch>
            <a:fillRect/>
          </a:stretch>
        </p:blipFill>
        <p:spPr bwMode="auto">
          <a:xfrm>
            <a:off x="0" y="1498737"/>
            <a:ext cx="5908401" cy="360872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137190" y="1540475"/>
            <a:ext cx="540462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/>
              <a:t>ДТП</a:t>
            </a:r>
          </a:p>
          <a:p>
            <a:pPr algn="ctr"/>
            <a:r>
              <a:rPr lang="ru-RU" sz="2800" b="1" dirty="0" smtClean="0"/>
              <a:t>Неправильный подход  </a:t>
            </a:r>
          </a:p>
          <a:p>
            <a:pPr algn="ctr"/>
            <a:r>
              <a:rPr lang="ru-RU" sz="2800" b="1" dirty="0" smtClean="0"/>
              <a:t>к проектированию дорог и обеспечению безопасности движения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14012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ogicajuridicaunah.files.wordpress.com/2016/01/que_es_un_silogismo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0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473300" y="4672946"/>
            <a:ext cx="9504839" cy="21850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БЕЗОПАСНОСТЬ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Лингвистический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детерминизм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</a:b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40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049" y="1414565"/>
            <a:ext cx="4686300" cy="176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049" y="4568610"/>
            <a:ext cx="4724400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6861" y="2757590"/>
            <a:ext cx="5086350" cy="173355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5021349" y="2262361"/>
            <a:ext cx="1584540" cy="900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5" idx="3"/>
          </p:cNvCxnSpPr>
          <p:nvPr/>
        </p:nvCxnSpPr>
        <p:spPr>
          <a:xfrm flipV="1">
            <a:off x="5059449" y="4088398"/>
            <a:ext cx="1584469" cy="1351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086922" y="422750"/>
            <a:ext cx="9504839" cy="66735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4400" b="1" dirty="0" smtClean="0">
                <a:latin typeface="Segoe UI Light"/>
              </a:rPr>
              <a:t>Безопасность</a:t>
            </a:r>
            <a:r>
              <a:rPr lang="en-US" sz="4400" b="1" dirty="0" smtClean="0">
                <a:latin typeface="Segoe UI Light"/>
              </a:rPr>
              <a:t> – </a:t>
            </a:r>
            <a:r>
              <a:rPr lang="ru-RU" sz="4400" b="1" dirty="0" smtClean="0">
                <a:latin typeface="Segoe UI Light"/>
              </a:rPr>
              <a:t>что это тако</a:t>
            </a:r>
            <a:r>
              <a:rPr lang="ru-RU" sz="4400" b="1" dirty="0">
                <a:latin typeface="Segoe UI Light"/>
              </a:rPr>
              <a:t>е</a:t>
            </a:r>
            <a:r>
              <a:rPr lang="ru-RU" sz="4400" b="1" dirty="0" smtClean="0">
                <a:latin typeface="Segoe UI Light"/>
              </a:rPr>
              <a:t>?</a:t>
            </a:r>
            <a:endParaRPr lang="ru-RU" sz="4400" b="1" dirty="0"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71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2874" y="0"/>
            <a:ext cx="7487514" cy="67770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18" y="1357680"/>
            <a:ext cx="7067550" cy="3990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9859" y="585052"/>
            <a:ext cx="806725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 smtClean="0"/>
              <a:t>KGB</a:t>
            </a:r>
            <a:endParaRPr lang="ru-RU" sz="34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6916" y="5348655"/>
            <a:ext cx="474537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…Я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смотрю в его глаза </a:t>
            </a:r>
            <a:endParaRPr lang="ru-RU" sz="16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вижу только три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буквы:</a:t>
            </a:r>
          </a:p>
          <a:p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Кей-Джи-Би…</a:t>
            </a:r>
          </a:p>
          <a:p>
            <a:endParaRPr lang="ru-RU" sz="16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Сенатор США Джон Маккейн </a:t>
            </a:r>
            <a:endParaRPr lang="ru-RU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-1127127" y="218055"/>
            <a:ext cx="9504839" cy="66735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Segoe UI Light"/>
              </a:rPr>
              <a:t>Безопасность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Segoe UI Light"/>
              </a:rPr>
              <a:t>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Segoe UI Light"/>
              </a:rPr>
              <a:t>–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Segoe UI Light"/>
              </a:rPr>
              <a:t>ассоциативный ряд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7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2672" y="195295"/>
            <a:ext cx="4961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Развитые страны Европы</a:t>
            </a:r>
            <a:endParaRPr lang="ru-RU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Road traffic </a:t>
            </a:r>
            <a:r>
              <a:rPr lang="en-US" sz="4800" b="1" dirty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safety</a:t>
            </a:r>
          </a:p>
          <a:p>
            <a:endParaRPr lang="ru-RU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3606" y="237240"/>
            <a:ext cx="62104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  <a:cs typeface="Segoe UI Light" panose="020B0502040204020203" pitchFamily="34" charset="0"/>
              </a:rPr>
              <a:t>Россия</a:t>
            </a:r>
          </a:p>
          <a:p>
            <a:endParaRPr lang="ru-RU" b="1" dirty="0" smtClean="0">
              <a:latin typeface="+mj-lt"/>
              <a:cs typeface="Segoe UI Light" panose="020B0502040204020203" pitchFamily="34" charset="0"/>
            </a:endParaRPr>
          </a:p>
          <a:p>
            <a:r>
              <a:rPr lang="ru-RU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Повышение </a:t>
            </a:r>
            <a:r>
              <a:rPr lang="ru-RU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безопасности</a:t>
            </a:r>
            <a:r>
              <a:rPr lang="ru-RU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дорожного движения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9805" y="0"/>
            <a:ext cx="82905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1564" y="3483211"/>
            <a:ext cx="2396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Safety</a:t>
            </a:r>
            <a:endParaRPr lang="ru-RU" sz="28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Забота</a:t>
            </a:r>
            <a:endParaRPr lang="ru-RU" sz="2800" b="1" dirty="0">
              <a:solidFill>
                <a:srgbClr val="92D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10" descr="https://riakursk.ru/wp-content/uploads/2018/07/zashhi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69" r="16208"/>
          <a:stretch>
            <a:fillRect/>
          </a:stretch>
        </p:blipFill>
        <p:spPr bwMode="auto">
          <a:xfrm>
            <a:off x="260059" y="2451278"/>
            <a:ext cx="3368448" cy="36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pbs.twimg.com/media/DxX3ptWX0AArC7D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05" r="18698"/>
          <a:stretch>
            <a:fillRect/>
          </a:stretch>
        </p:blipFill>
        <p:spPr bwMode="auto">
          <a:xfrm>
            <a:off x="8388990" y="2197916"/>
            <a:ext cx="3489821" cy="40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8387" y="3594399"/>
            <a:ext cx="13596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Security</a:t>
            </a:r>
            <a:endParaRPr lang="ru-RU" sz="28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Охрана</a:t>
            </a:r>
            <a:endParaRPr lang="ru-RU" sz="2800" b="1" dirty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8053" y="762178"/>
            <a:ext cx="621049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Безопасность (</a:t>
            </a:r>
            <a:r>
              <a:rPr lang="en-US" sz="2000" b="1" dirty="0" smtClean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Safety</a:t>
            </a:r>
            <a:r>
              <a:rPr lang="ru-RU" sz="2000" b="1" dirty="0" smtClean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Подсчет автомобилей для оптимизации движения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Адаптивные режимы работы светофоров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матрицы корреспонденций для планирования и анализа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Обнаружение инцидентов на дороге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Расследование причин инцидентов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Повышение адаптивности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интерактивности комфорта среды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Программы </a:t>
            </a: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лояльности</a:t>
            </a:r>
          </a:p>
          <a:p>
            <a:pPr marL="457200" indent="-457200">
              <a:buFontTx/>
              <a:buChar char="-"/>
            </a:pPr>
            <a:r>
              <a:rPr lang="ru-RU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Правильное проектирование дорог</a:t>
            </a:r>
          </a:p>
          <a:p>
            <a:pPr marL="457200" indent="-457200">
              <a:buFontTx/>
              <a:buChar char="-"/>
            </a:pPr>
            <a:r>
              <a:rPr lang="ru-RU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Устойчивое городское развитие</a:t>
            </a:r>
            <a:endParaRPr lang="ru-RU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Tx/>
              <a:buChar char="-"/>
            </a:pPr>
            <a:endParaRPr lang="ru-RU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559" y="4604631"/>
            <a:ext cx="62104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Безопасность (</a:t>
            </a:r>
            <a:r>
              <a:rPr lang="en-US" sz="20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Security</a:t>
            </a:r>
            <a:r>
              <a:rPr lang="ru-RU" sz="20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endParaRPr lang="ru-RU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Контроль правил движения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Оперативно-розыскные мероприятия</a:t>
            </a:r>
          </a:p>
          <a:p>
            <a:pPr marL="457200" indent="-457200">
              <a:buFontTx/>
              <a:buChar char="-"/>
            </a:pP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Провокация на нарушение </a:t>
            </a: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и наказание </a:t>
            </a: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нарушителей</a:t>
            </a: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ru-RU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2" descr="https://pbs.twimg.com/media/Dz4VwI_X4AEWw45.png:lar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59" r="23175" b="15736"/>
          <a:stretch/>
        </p:blipFill>
        <p:spPr bwMode="auto">
          <a:xfrm>
            <a:off x="7512681" y="1285253"/>
            <a:ext cx="4686546" cy="36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15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3814" y="238903"/>
            <a:ext cx="4442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Развитые страны Европы</a:t>
            </a:r>
            <a:endParaRPr lang="ru-RU" sz="1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endParaRPr lang="ru-RU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Road traffic </a:t>
            </a:r>
            <a:r>
              <a:rPr lang="en-US" sz="3600" b="1" dirty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safety</a:t>
            </a:r>
          </a:p>
          <a:p>
            <a:endParaRPr lang="ru-RU" sz="1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837" y="254472"/>
            <a:ext cx="514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+mj-lt"/>
                <a:cs typeface="Segoe UI Light" panose="020B0502040204020203" pitchFamily="34" charset="0"/>
              </a:rPr>
              <a:t>Россия</a:t>
            </a:r>
          </a:p>
          <a:p>
            <a:endParaRPr lang="ru-RU" sz="1400" b="1" dirty="0" smtClean="0">
              <a:latin typeface="+mj-lt"/>
              <a:cs typeface="Segoe UI Light" panose="020B0502040204020203" pitchFamily="34" charset="0"/>
            </a:endParaRPr>
          </a:p>
          <a:p>
            <a:r>
              <a:rPr lang="ru-RU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Повышение </a:t>
            </a:r>
            <a:r>
              <a:rPr lang="ru-RU" sz="32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безопасности</a:t>
            </a:r>
            <a:r>
              <a:rPr lang="ru-RU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дорожного движения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9805" y="0"/>
            <a:ext cx="82905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796" y="2033311"/>
            <a:ext cx="4794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Четкое разделение дорог на классы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Совмещенное движение 10 км/ч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Улицы с большим количеством пешеходов 30 км/ч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Городские дороги 50-60 км/ч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Скоростные дороги и магистрали 80 и вплоть до </a:t>
            </a:r>
            <a:r>
              <a:rPr lang="ru-RU" dirty="0" err="1" smtClean="0">
                <a:solidFill>
                  <a:srgbClr val="00B050"/>
                </a:solidFill>
              </a:rPr>
              <a:t>безлимита</a:t>
            </a:r>
            <a:endParaRPr lang="ru-RU" dirty="0" smtClean="0">
              <a:solidFill>
                <a:srgbClr val="00B050"/>
              </a:solidFill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/>
            <a:r>
              <a:rPr lang="ru-RU" dirty="0" smtClean="0"/>
              <a:t>	</a:t>
            </a:r>
            <a:r>
              <a:rPr lang="ru-RU" dirty="0" smtClean="0">
                <a:solidFill>
                  <a:srgbClr val="00B050"/>
                </a:solidFill>
              </a:rPr>
              <a:t>Улицы проектируются так, чтобы водителю некомфортно было набирать скорость выше запрещенной. Адекватные дорожным условиям скоростные режимы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804416" y="1944444"/>
            <a:ext cx="41357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Слабое разделение дорог на классы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Общий подход проектирования как для скоростных дорог, ограничиваемый знаками, камерами. 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Постоянный поиск и </a:t>
            </a:r>
            <a:r>
              <a:rPr lang="ru-RU" dirty="0" err="1" smtClean="0">
                <a:solidFill>
                  <a:srgbClr val="C00000"/>
                </a:solidFill>
              </a:rPr>
              <a:t>обилечивание</a:t>
            </a:r>
            <a:r>
              <a:rPr lang="ru-RU" dirty="0" smtClean="0">
                <a:solidFill>
                  <a:srgbClr val="C00000"/>
                </a:solidFill>
              </a:rPr>
              <a:t> нарушителей на фоне высокой аварийности и смертности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Неадекватные дорожным условиям скоростные режимы. Причем на городских улицах </a:t>
            </a:r>
            <a:r>
              <a:rPr lang="ru-RU" u="sng" dirty="0" smtClean="0">
                <a:solidFill>
                  <a:srgbClr val="C00000"/>
                </a:solidFill>
              </a:rPr>
              <a:t>опасно завышенные</a:t>
            </a:r>
            <a:r>
              <a:rPr lang="ru-RU" dirty="0" smtClean="0">
                <a:solidFill>
                  <a:srgbClr val="C00000"/>
                </a:solidFill>
              </a:rPr>
              <a:t>, а на скоростных автодорогах </a:t>
            </a:r>
            <a:r>
              <a:rPr lang="ru-RU" u="sng" dirty="0" smtClean="0">
                <a:solidFill>
                  <a:srgbClr val="C00000"/>
                </a:solidFill>
              </a:rPr>
              <a:t>издевательски заниженные!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4582" y="814171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+mj-lt"/>
                <a:ea typeface="Roboto" pitchFamily="2" charset="0"/>
              </a:rPr>
              <a:t>Каршеринг</a:t>
            </a:r>
            <a:endParaRPr lang="ru-RU" sz="2400" dirty="0">
              <a:latin typeface="+mj-lt"/>
            </a:endParaRPr>
          </a:p>
        </p:txBody>
      </p:sp>
      <p:pic>
        <p:nvPicPr>
          <p:cNvPr id="28674" name="Picture 2" descr="http://static.oper.ru/data/site/torzhok_2011_compressed_zdsc_0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7681" y="3836994"/>
            <a:ext cx="4171194" cy="2832241"/>
          </a:xfrm>
          <a:prstGeom prst="rect">
            <a:avLst/>
          </a:prstGeom>
          <a:noFill/>
        </p:spPr>
      </p:pic>
      <p:pic>
        <p:nvPicPr>
          <p:cNvPr id="28676" name="Picture 4" descr="https://s.tvurl.co/img/get/3e88dc0b-2aa2-4e9b-8792-a99600a12f23/nov_6561a.jpg"/>
          <p:cNvPicPr>
            <a:picLocks noChangeAspect="1" noChangeArrowheads="1"/>
          </p:cNvPicPr>
          <p:nvPr/>
        </p:nvPicPr>
        <p:blipFill>
          <a:blip r:embed="rId3" cstate="print"/>
          <a:srcRect r="14157"/>
          <a:stretch>
            <a:fillRect/>
          </a:stretch>
        </p:blipFill>
        <p:spPr bwMode="auto">
          <a:xfrm>
            <a:off x="0" y="1919023"/>
            <a:ext cx="5533749" cy="3303765"/>
          </a:xfrm>
          <a:prstGeom prst="rect">
            <a:avLst/>
          </a:prstGeom>
          <a:noFill/>
        </p:spPr>
      </p:pic>
      <p:pic>
        <p:nvPicPr>
          <p:cNvPr id="28678" name="Picture 6" descr="http://img.board.com.ua/a/1043934647/wm/5-proektirovanie-i-stroitelstvo-derevyannyih-domov.jpg"/>
          <p:cNvPicPr>
            <a:picLocks noChangeAspect="1" noChangeArrowheads="1"/>
          </p:cNvPicPr>
          <p:nvPr/>
        </p:nvPicPr>
        <p:blipFill>
          <a:blip r:embed="rId4" cstate="print"/>
          <a:srcRect r="4551" b="6869"/>
          <a:stretch>
            <a:fillRect/>
          </a:stretch>
        </p:blipFill>
        <p:spPr bwMode="auto">
          <a:xfrm>
            <a:off x="7396635" y="936453"/>
            <a:ext cx="4231607" cy="2745859"/>
          </a:xfrm>
          <a:prstGeom prst="rect">
            <a:avLst/>
          </a:prstGeom>
          <a:noFill/>
        </p:spPr>
      </p:pic>
      <p:sp>
        <p:nvSpPr>
          <p:cNvPr id="12" name="Стрелка вправо 11"/>
          <p:cNvSpPr/>
          <p:nvPr/>
        </p:nvSpPr>
        <p:spPr>
          <a:xfrm rot="19823938">
            <a:off x="5668713" y="2679215"/>
            <a:ext cx="1736549" cy="270589"/>
          </a:xfrm>
          <a:prstGeom prst="rightArrow">
            <a:avLst>
              <a:gd name="adj1" fmla="val 50000"/>
              <a:gd name="adj2" fmla="val 137059"/>
            </a:avLst>
          </a:prstGeom>
          <a:solidFill>
            <a:srgbClr val="71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15398">
            <a:off x="5660645" y="4318460"/>
            <a:ext cx="1817586" cy="283129"/>
          </a:xfrm>
          <a:prstGeom prst="rightArrow">
            <a:avLst>
              <a:gd name="adj1" fmla="val 50000"/>
              <a:gd name="adj2" fmla="val 137059"/>
            </a:avLst>
          </a:prstGeom>
          <a:solidFill>
            <a:srgbClr val="71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0001" y="1126740"/>
            <a:ext cx="6074261" cy="44319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Роль автомобильного транспорта в мегаполисе и проблемы </a:t>
            </a: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использования</a:t>
            </a:r>
          </a:p>
          <a:p>
            <a:pPr marL="342900" indent="-342900">
              <a:buAutoNum type="arabicPeriod"/>
            </a:pPr>
            <a:endParaRPr lang="ru-RU" sz="2800" dirty="0" smtClean="0">
              <a:solidFill>
                <a:schemeClr val="bg1"/>
              </a:solidFill>
              <a:ea typeface="Roboto" pitchFamily="2" charset="0"/>
            </a:endParaRP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Безопасность – что это такое</a:t>
            </a: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?</a:t>
            </a:r>
          </a:p>
          <a:p>
            <a:pPr marL="342900" indent="-342900">
              <a:buAutoNum type="arabicPeriod"/>
            </a:pPr>
            <a:endParaRPr lang="ru-RU" sz="2800" dirty="0" smtClean="0">
              <a:solidFill>
                <a:schemeClr val="bg1"/>
              </a:solidFill>
              <a:ea typeface="Roboto" pitchFamily="2" charset="0"/>
            </a:endParaRP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Умный город, умные </a:t>
            </a: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дороги</a:t>
            </a:r>
          </a:p>
          <a:p>
            <a:pPr marL="342900" indent="-342900">
              <a:buAutoNum type="arabicPeriod"/>
            </a:pPr>
            <a:endParaRPr lang="ru-RU" sz="2800" dirty="0" smtClean="0">
              <a:solidFill>
                <a:schemeClr val="bg1"/>
              </a:solidFill>
              <a:ea typeface="Roboto" pitchFamily="2" charset="0"/>
            </a:endParaRP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ea typeface="Roboto" pitchFamily="2" charset="0"/>
              </a:rPr>
              <a:t>Перспективы развития дилеров и </a:t>
            </a:r>
            <a:r>
              <a:rPr lang="ru-RU" sz="2800" dirty="0" err="1" smtClean="0">
                <a:solidFill>
                  <a:schemeClr val="bg1"/>
                </a:solidFill>
                <a:ea typeface="Roboto" pitchFamily="2" charset="0"/>
              </a:rPr>
              <a:t>автопроизводителей</a:t>
            </a:r>
            <a:endParaRPr lang="ru-RU" sz="2800" dirty="0" smtClean="0">
              <a:solidFill>
                <a:schemeClr val="bg1"/>
              </a:solidFill>
              <a:ea typeface="Roboto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6161" y="2603163"/>
            <a:ext cx="3290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Беспилотный </a:t>
            </a:r>
            <a:r>
              <a:rPr lang="ru-RU" sz="3600" b="1" dirty="0" smtClean="0">
                <a:solidFill>
                  <a:srgbClr val="92D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автомобиль</a:t>
            </a:r>
            <a:endParaRPr lang="en-US" sz="3600" b="1" dirty="0">
              <a:solidFill>
                <a:srgbClr val="92D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1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0962" name="Picture 2" descr="https://kod.ru/content/images/2019/10/755477503760997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270" y="1011898"/>
            <a:ext cx="7125730" cy="4408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s://www.todomecanica.com/images/blog/2018/febrero/garantia-coche.jpg"/>
          <p:cNvPicPr>
            <a:picLocks noChangeAspect="1" noChangeArrowheads="1"/>
          </p:cNvPicPr>
          <p:nvPr/>
        </p:nvPicPr>
        <p:blipFill>
          <a:blip r:embed="rId2" cstate="print"/>
          <a:srcRect t="4251" b="5543"/>
          <a:stretch>
            <a:fillRect/>
          </a:stretch>
        </p:blipFill>
        <p:spPr bwMode="auto">
          <a:xfrm>
            <a:off x="0" y="1350628"/>
            <a:ext cx="7315200" cy="42364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05864" y="106192"/>
            <a:ext cx="81622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Чтобы продавать больше автомобилей…</a:t>
            </a:r>
            <a:endParaRPr lang="en-US" sz="3200" b="1" dirty="0">
              <a:solidFill>
                <a:srgbClr val="92D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11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4260" y="5707128"/>
            <a:ext cx="725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…надо чтобы были покупатели</a:t>
            </a:r>
            <a:endParaRPr lang="ru-RU" sz="1200" b="1" dirty="0" smtClean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0052" y="1409277"/>
            <a:ext cx="390193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 Light Condensed" pitchFamily="34" charset="0"/>
              </a:rPr>
              <a:t>Совет №</a:t>
            </a:r>
            <a:r>
              <a:rPr lang="ru-RU" sz="28700" dirty="0" smtClean="0">
                <a:latin typeface="Arial Black" pitchFamily="34" charset="0"/>
              </a:rPr>
              <a:t>1</a:t>
            </a:r>
            <a:endParaRPr lang="ru-RU" sz="11500" dirty="0" smtClean="0">
              <a:latin typeface="Arial Black" pitchFamily="34" charset="0"/>
            </a:endParaRPr>
          </a:p>
        </p:txBody>
      </p:sp>
      <p:pic>
        <p:nvPicPr>
          <p:cNvPr id="31752" name="Picture 8" descr="https://ih1.redbubble.net/image.25894097.9010/flat,1000x1000,075,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9245" y="262854"/>
            <a:ext cx="1810232" cy="1343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9244" y="156526"/>
            <a:ext cx="9308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Чтобы продавать больше автомобилей…</a:t>
            </a:r>
            <a:endParaRPr lang="en-US" sz="3600" b="1" dirty="0">
              <a:solidFill>
                <a:srgbClr val="92D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1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384" y="5589380"/>
            <a:ext cx="10754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…надо чтобы чаще покупали новые модели</a:t>
            </a:r>
            <a:endParaRPr lang="ru-RU" sz="1200" b="1" dirty="0" smtClean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0052" y="1409277"/>
            <a:ext cx="390193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 Light Condensed" pitchFamily="34" charset="0"/>
              </a:rPr>
              <a:t>Совет №</a:t>
            </a:r>
            <a:r>
              <a:rPr lang="en-US" sz="28700" dirty="0" smtClean="0">
                <a:latin typeface="Arial Black" pitchFamily="34" charset="0"/>
              </a:rPr>
              <a:t>2</a:t>
            </a:r>
            <a:endParaRPr lang="ru-RU" sz="11500" dirty="0" smtClean="0">
              <a:latin typeface="Arial Black" pitchFamily="34" charset="0"/>
            </a:endParaRPr>
          </a:p>
        </p:txBody>
      </p:sp>
      <p:pic>
        <p:nvPicPr>
          <p:cNvPr id="7" name="Picture 8" descr="https://ih1.redbubble.net/image.25894097.9010/flat,1000x1000,075,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6966" y="329966"/>
            <a:ext cx="1810232" cy="1343192"/>
          </a:xfrm>
          <a:prstGeom prst="rect">
            <a:avLst/>
          </a:prstGeom>
          <a:noFill/>
        </p:spPr>
      </p:pic>
      <p:pic>
        <p:nvPicPr>
          <p:cNvPr id="37890" name="Picture 2" descr="https://a.d-cd.net/a7282b5s-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49" y="847288"/>
            <a:ext cx="7255456" cy="477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9244" y="156526"/>
            <a:ext cx="9308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Чтобы продавать больше автомобилей…</a:t>
            </a:r>
            <a:endParaRPr lang="en-US" sz="3600" b="1" dirty="0">
              <a:solidFill>
                <a:srgbClr val="92D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1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384" y="5589380"/>
            <a:ext cx="10754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…надо помогать снижать проблемы </a:t>
            </a:r>
            <a:r>
              <a:rPr lang="ru-RU" sz="3600" b="1" dirty="0" err="1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автовладения</a:t>
            </a:r>
            <a:endParaRPr lang="ru-RU" sz="1200" b="1" dirty="0" smtClean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5842" name="Picture 2" descr="https://szao-auto.blog/uploads/monthly_2018_12/1500546841_avtorit.jpg.66316706755dea1ec51604070daef2cd.jpg"/>
          <p:cNvPicPr>
            <a:picLocks noChangeAspect="1" noChangeArrowheads="1"/>
          </p:cNvPicPr>
          <p:nvPr/>
        </p:nvPicPr>
        <p:blipFill>
          <a:blip r:embed="rId2" cstate="print"/>
          <a:srcRect r="22981"/>
          <a:stretch>
            <a:fillRect/>
          </a:stretch>
        </p:blipFill>
        <p:spPr bwMode="auto">
          <a:xfrm>
            <a:off x="0" y="1090170"/>
            <a:ext cx="7272803" cy="44911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30052" y="1409277"/>
            <a:ext cx="390193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 Light Condensed" pitchFamily="34" charset="0"/>
              </a:rPr>
              <a:t>Совет №</a:t>
            </a:r>
            <a:r>
              <a:rPr lang="en-US" sz="28700" dirty="0" smtClean="0">
                <a:latin typeface="Arial Black" pitchFamily="34" charset="0"/>
              </a:rPr>
              <a:t>3</a:t>
            </a:r>
            <a:endParaRPr lang="ru-RU" sz="11500" dirty="0" smtClean="0">
              <a:latin typeface="Arial Black" pitchFamily="34" charset="0"/>
            </a:endParaRPr>
          </a:p>
        </p:txBody>
      </p:sp>
      <p:pic>
        <p:nvPicPr>
          <p:cNvPr id="7" name="Picture 8" descr="https://ih1.redbubble.net/image.25894097.9010/flat,1000x1000,075,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6966" y="329966"/>
            <a:ext cx="1810232" cy="1343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s://avatars.mds.yandex.net/get-pdb/1781474/f0e29256-19bf-475f-8e9c-91ddd72e18a2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7803" y="1921179"/>
            <a:ext cx="4244197" cy="2829464"/>
          </a:xfrm>
          <a:prstGeom prst="rect">
            <a:avLst/>
          </a:prstGeom>
          <a:noFill/>
        </p:spPr>
      </p:pic>
      <p:pic>
        <p:nvPicPr>
          <p:cNvPr id="38916" name="Picture 4" descr="http://tvoe-avto.com/wp-content/uploads/8e24260d4dcb5130cf693588af67f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5249"/>
            <a:ext cx="4645834" cy="2836918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3131389" y="2286000"/>
            <a:ext cx="2260121" cy="2173855"/>
          </a:xfrm>
          <a:prstGeom prst="ellipse">
            <a:avLst/>
          </a:prstGeom>
          <a:solidFill>
            <a:srgbClr val="71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/>
              <a:t>2</a:t>
            </a:r>
            <a:endParaRPr lang="ru-RU" sz="8000" dirty="0"/>
          </a:p>
        </p:txBody>
      </p:sp>
      <p:sp>
        <p:nvSpPr>
          <p:cNvPr id="11" name="Овал 10"/>
          <p:cNvSpPr/>
          <p:nvPr/>
        </p:nvSpPr>
        <p:spPr>
          <a:xfrm>
            <a:off x="5656053" y="1498120"/>
            <a:ext cx="4005532" cy="4040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00" dirty="0" smtClean="0"/>
              <a:t>8</a:t>
            </a:r>
            <a:endParaRPr lang="ru-RU" sz="19900" dirty="0"/>
          </a:p>
        </p:txBody>
      </p:sp>
      <p:sp>
        <p:nvSpPr>
          <p:cNvPr id="14" name="TextBox 13"/>
          <p:cNvSpPr txBox="1"/>
          <p:nvPr/>
        </p:nvSpPr>
        <p:spPr>
          <a:xfrm>
            <a:off x="682546" y="483080"/>
            <a:ext cx="4198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Объем </a:t>
            </a:r>
            <a:r>
              <a:rPr lang="ru-RU" sz="2400" dirty="0" smtClean="0"/>
              <a:t>автомобильного </a:t>
            </a:r>
            <a:r>
              <a:rPr lang="ru-RU" sz="2400" dirty="0" smtClean="0"/>
              <a:t>рынка</a:t>
            </a:r>
          </a:p>
          <a:p>
            <a:pPr algn="ctr"/>
            <a:r>
              <a:rPr lang="en-US" sz="2400" dirty="0" smtClean="0"/>
              <a:t>~</a:t>
            </a:r>
            <a:r>
              <a:rPr lang="ru-RU" sz="2400" dirty="0" smtClean="0"/>
              <a:t>2 триллиона </a:t>
            </a:r>
            <a:r>
              <a:rPr lang="ru-RU" sz="2400" dirty="0" smtClean="0"/>
              <a:t>рублей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410708" y="488329"/>
            <a:ext cx="3929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Объем строительного рынка</a:t>
            </a:r>
          </a:p>
          <a:p>
            <a:pPr algn="ctr"/>
            <a:r>
              <a:rPr lang="en-US" sz="2400" dirty="0" smtClean="0"/>
              <a:t>~</a:t>
            </a:r>
            <a:r>
              <a:rPr lang="ru-RU" sz="2400" dirty="0" smtClean="0"/>
              <a:t>8 </a:t>
            </a:r>
            <a:r>
              <a:rPr lang="ru-RU" sz="2400" dirty="0" smtClean="0"/>
              <a:t>триллионов рублей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76618" y="5822105"/>
            <a:ext cx="10617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Необходимо требовать строительства недвижимости с учетом </a:t>
            </a:r>
            <a:r>
              <a:rPr lang="ru-RU" sz="2400" b="1" dirty="0" err="1" smtClean="0"/>
              <a:t>автовладения</a:t>
            </a:r>
            <a:r>
              <a:rPr lang="ru-RU" sz="2400" b="1" dirty="0" smtClean="0"/>
              <a:t>!</a:t>
            </a:r>
            <a:endParaRPr lang="ru-RU" sz="2400" b="1" dirty="0"/>
          </a:p>
        </p:txBody>
      </p:sp>
      <p:sp>
        <p:nvSpPr>
          <p:cNvPr id="18" name="Овал 17"/>
          <p:cNvSpPr/>
          <p:nvPr/>
        </p:nvSpPr>
        <p:spPr>
          <a:xfrm>
            <a:off x="5201728" y="5089585"/>
            <a:ext cx="77638" cy="86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gazetabalakovo.ru/wp-content/uploads/2019/05/nichego-ne-vizhu-gazetabalakov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54" y="236556"/>
            <a:ext cx="5424035" cy="25844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7237" y="2775252"/>
            <a:ext cx="46079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Ничего не слышу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Ничего не вижу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Ничего не говорю</a:t>
            </a:r>
          </a:p>
          <a:p>
            <a:endParaRPr lang="ru-RU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Ведет к стратегическим проблемам бизнеса!</a:t>
            </a:r>
          </a:p>
          <a:p>
            <a:endParaRPr lang="ru-RU" sz="28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Ограничение </a:t>
            </a:r>
            <a:r>
              <a:rPr lang="ru-RU" sz="2000" b="1" dirty="0" err="1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автовладения</a:t>
            </a:r>
            <a:r>
              <a:rPr lang="ru-RU" sz="20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</a:t>
            </a:r>
            <a:r>
              <a:rPr lang="ru-RU" sz="20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нижение покупательной способности</a:t>
            </a:r>
            <a:endParaRPr lang="en-US" sz="2000" b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1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6868" name="Picture 4" descr="https://avatars.mds.yandex.net/get-zen_doc/964926/pub_5d7900285d63623ee7a1713e_5d7901c11d656a00ad27c930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4441" y="840465"/>
            <a:ext cx="6217559" cy="4932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749104" y="873747"/>
            <a:ext cx="580034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1000" dirty="0" smtClean="0"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cs typeface="Segoe UI Light" panose="020B0502040204020203" pitchFamily="34" charset="0"/>
              </a:rPr>
              <a:t> Улучшение экономической ситуации</a:t>
            </a:r>
          </a:p>
          <a:p>
            <a:pPr>
              <a:buFont typeface="Wingdings" pitchFamily="2" charset="2"/>
              <a:buChar char="ü"/>
            </a:pPr>
            <a:endParaRPr lang="ru-RU" sz="2000" dirty="0" smtClean="0"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cs typeface="Segoe UI Light" panose="020B0502040204020203" pitchFamily="34" charset="0"/>
              </a:rPr>
              <a:t> Развитие автомобильных дорог и инфраструктуры в России</a:t>
            </a:r>
          </a:p>
          <a:p>
            <a:pPr>
              <a:buFont typeface="Wingdings" pitchFamily="2" charset="2"/>
              <a:buChar char="ü"/>
            </a:pPr>
            <a:endParaRPr lang="ru-RU" sz="2000" dirty="0" smtClean="0"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cs typeface="Segoe UI Light" panose="020B0502040204020203" pitchFamily="34" charset="0"/>
              </a:rPr>
              <a:t> Изменение концепции проектирования дорог и практики администрирования</a:t>
            </a:r>
          </a:p>
          <a:p>
            <a:pPr>
              <a:buFont typeface="Wingdings" pitchFamily="2" charset="2"/>
              <a:buChar char="ü"/>
            </a:pPr>
            <a:endParaRPr lang="ru-RU" sz="2000" dirty="0" smtClean="0"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cs typeface="Segoe UI Light" panose="020B0502040204020203" pitchFamily="34" charset="0"/>
              </a:rPr>
              <a:t> Смена вектора поддержки отечественного производства – от дотаций производителям к программам помощи потребителям</a:t>
            </a:r>
          </a:p>
          <a:p>
            <a:pPr>
              <a:buFont typeface="Wingdings" pitchFamily="2" charset="2"/>
              <a:buChar char="ü"/>
            </a:pPr>
            <a:endParaRPr lang="ru-RU" sz="2000" dirty="0" smtClean="0"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cs typeface="Segoe UI Light" panose="020B0502040204020203" pitchFamily="34" charset="0"/>
              </a:rPr>
              <a:t> Содействие перспективным технологиям </a:t>
            </a:r>
          </a:p>
          <a:p>
            <a:pPr>
              <a:buFont typeface="Wingdings" pitchFamily="2" charset="2"/>
              <a:buChar char="ü"/>
            </a:pPr>
            <a:endParaRPr lang="ru-RU" sz="2000" dirty="0" smtClean="0">
              <a:cs typeface="Segoe UI Light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cs typeface="Segoe UI Light" panose="020B0502040204020203" pitchFamily="34" charset="0"/>
              </a:rPr>
              <a:t> Устойчивое развитие </a:t>
            </a:r>
            <a:r>
              <a:rPr lang="ru-RU" sz="2000" b="1" dirty="0" smtClean="0">
                <a:cs typeface="Segoe UI Light" panose="020B0502040204020203" pitchFamily="34" charset="0"/>
              </a:rPr>
              <a:t>городов</a:t>
            </a:r>
            <a:endParaRPr lang="ru-RU" sz="1000" b="1" dirty="0" smtClean="0">
              <a:cs typeface="Segoe UI Light" panose="020B0502040204020203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6547" r="29194"/>
          <a:stretch>
            <a:fillRect/>
          </a:stretch>
        </p:blipFill>
        <p:spPr bwMode="auto">
          <a:xfrm>
            <a:off x="0" y="0"/>
            <a:ext cx="53710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ffic-sign-6698_6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335" y="1368355"/>
            <a:ext cx="3401616" cy="3401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7321" y="1787617"/>
            <a:ext cx="4333101" cy="307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Заместитель руководителя ЦОДД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Александр </a:t>
            </a:r>
            <a:r>
              <a:rPr lang="ru-RU" sz="20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Евсин</a:t>
            </a:r>
            <a:endParaRPr lang="ru-RU" sz="20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EvsinAV@transport.mos.ru</a:t>
            </a:r>
            <a:endParaRPr lang="en-US" sz="20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+79267143488</a:t>
            </a:r>
            <a:endParaRPr lang="en-US" sz="5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200000"/>
              </a:lnSpc>
            </a:pPr>
            <a:endParaRPr lang="ru-RU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28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3912" y="361090"/>
            <a:ext cx="687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  <a:ea typeface="Roboto" pitchFamily="2" charset="0"/>
              </a:rPr>
              <a:t>Роль и место автомобильного транспорта в </a:t>
            </a:r>
            <a:r>
              <a:rPr lang="ru-RU" sz="2400" dirty="0" smtClean="0">
                <a:latin typeface="+mj-lt"/>
                <a:ea typeface="Roboto" pitchFamily="2" charset="0"/>
              </a:rPr>
              <a:t>Москве</a:t>
            </a:r>
            <a:endParaRPr lang="ru-RU" sz="2400" dirty="0">
              <a:latin typeface="+mj-lt"/>
            </a:endParaRPr>
          </a:p>
        </p:txBody>
      </p:sp>
      <p:pic>
        <p:nvPicPr>
          <p:cNvPr id="25602" name="Picture 2" descr="https://cdn.fishki.net/upload/post/2019/04/24/2957237/30feec72072d6b1d7d080a7ee72a5488.png"/>
          <p:cNvPicPr>
            <a:picLocks noChangeAspect="1" noChangeArrowheads="1"/>
          </p:cNvPicPr>
          <p:nvPr/>
        </p:nvPicPr>
        <p:blipFill>
          <a:blip r:embed="rId2" cstate="print"/>
          <a:srcRect b="3349"/>
          <a:stretch>
            <a:fillRect/>
          </a:stretch>
        </p:blipFill>
        <p:spPr bwMode="auto">
          <a:xfrm>
            <a:off x="377998" y="1387576"/>
            <a:ext cx="7711560" cy="4569101"/>
          </a:xfrm>
          <a:prstGeom prst="rect">
            <a:avLst/>
          </a:prstGeom>
          <a:noFill/>
        </p:spPr>
      </p:pic>
      <p:pic>
        <p:nvPicPr>
          <p:cNvPr id="25604" name="Picture 4" descr="https://upload.wikimedia.org/wikipedia/commons/thumb/3/32/Korean_Traffic_sign_%28No_Thoroughfare_for_Vehicles%29.svg/790px-Korean_Traffic_sign_%28No_Thoroughfare_for_Vehicles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9749" y="4127159"/>
            <a:ext cx="1916029" cy="1911178"/>
          </a:xfrm>
          <a:prstGeom prst="rect">
            <a:avLst/>
          </a:prstGeom>
          <a:noFill/>
        </p:spPr>
      </p:pic>
      <p:sp>
        <p:nvSpPr>
          <p:cNvPr id="12" name="Стрелка вправо 11"/>
          <p:cNvSpPr/>
          <p:nvPr/>
        </p:nvSpPr>
        <p:spPr>
          <a:xfrm>
            <a:off x="8229600" y="3171567"/>
            <a:ext cx="1169773" cy="757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6" name="Picture 6" descr="https://zondnews.ru/upload/2019-11-11/b1a13372255a9b4cb278cb89023d70ce.jpg"/>
          <p:cNvPicPr>
            <a:picLocks noChangeAspect="1" noChangeArrowheads="1"/>
          </p:cNvPicPr>
          <p:nvPr/>
        </p:nvPicPr>
        <p:blipFill>
          <a:blip r:embed="rId4" cstate="print"/>
          <a:srcRect l="17963" r="13801"/>
          <a:stretch>
            <a:fillRect/>
          </a:stretch>
        </p:blipFill>
        <p:spPr bwMode="auto">
          <a:xfrm>
            <a:off x="9659526" y="1062682"/>
            <a:ext cx="2054679" cy="2089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9772" y="369328"/>
            <a:ext cx="687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  <a:ea typeface="Roboto" pitchFamily="2" charset="0"/>
              </a:rPr>
              <a:t>Роль и место автомобильного транспорта в </a:t>
            </a:r>
            <a:r>
              <a:rPr lang="ru-RU" sz="2400" dirty="0" smtClean="0">
                <a:latin typeface="+mj-lt"/>
                <a:ea typeface="Roboto" pitchFamily="2" charset="0"/>
              </a:rPr>
              <a:t>Москве</a:t>
            </a:r>
            <a:endParaRPr lang="ru-RU" sz="2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5275" y="2636109"/>
            <a:ext cx="1614617" cy="1499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49481" y="2590802"/>
            <a:ext cx="1614617" cy="1499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3525795" y="3006812"/>
            <a:ext cx="6178378" cy="700217"/>
          </a:xfrm>
          <a:prstGeom prst="rightArrow">
            <a:avLst>
              <a:gd name="adj1" fmla="val 50000"/>
              <a:gd name="adj2" fmla="val 137059"/>
            </a:avLst>
          </a:prstGeom>
          <a:solidFill>
            <a:srgbClr val="71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 descr="https://www.nationalrtap.org/Portals/9/Images/graphic_library/bus/bus_graphic1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9309" y="2341865"/>
            <a:ext cx="2055992" cy="736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9772" y="369328"/>
            <a:ext cx="687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  <a:ea typeface="Roboto" pitchFamily="2" charset="0"/>
              </a:rPr>
              <a:t>Роль и место автомобильного транспорта в </a:t>
            </a:r>
            <a:r>
              <a:rPr lang="ru-RU" sz="2400" dirty="0" smtClean="0">
                <a:latin typeface="+mj-lt"/>
                <a:ea typeface="Roboto" pitchFamily="2" charset="0"/>
              </a:rPr>
              <a:t>Москве</a:t>
            </a:r>
            <a:endParaRPr lang="ru-RU" sz="2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3914" y="4959179"/>
            <a:ext cx="1165656" cy="94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31643" y="4572000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847439" y="1202725"/>
            <a:ext cx="675502" cy="675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98227" y="2549612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048367" y="5820032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635048" y="1330411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643286" y="5474044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824519" y="3793524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stCxn id="6" idx="3"/>
            <a:endCxn id="7" idx="1"/>
          </p:cNvCxnSpPr>
          <p:nvPr/>
        </p:nvCxnSpPr>
        <p:spPr>
          <a:xfrm flipV="1">
            <a:off x="2409570" y="4985952"/>
            <a:ext cx="6722073" cy="446902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3"/>
            <a:endCxn id="12" idx="1"/>
          </p:cNvCxnSpPr>
          <p:nvPr/>
        </p:nvCxnSpPr>
        <p:spPr>
          <a:xfrm flipV="1">
            <a:off x="2409570" y="4050958"/>
            <a:ext cx="5342234" cy="1381896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3"/>
            <a:endCxn id="10" idx="1"/>
          </p:cNvCxnSpPr>
          <p:nvPr/>
        </p:nvCxnSpPr>
        <p:spPr>
          <a:xfrm flipV="1">
            <a:off x="2409570" y="2963564"/>
            <a:ext cx="7088657" cy="2469290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" idx="3"/>
            <a:endCxn id="11" idx="1"/>
          </p:cNvCxnSpPr>
          <p:nvPr/>
        </p:nvCxnSpPr>
        <p:spPr>
          <a:xfrm>
            <a:off x="2409570" y="5432854"/>
            <a:ext cx="5638797" cy="801130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3"/>
            <a:endCxn id="15" idx="1"/>
          </p:cNvCxnSpPr>
          <p:nvPr/>
        </p:nvCxnSpPr>
        <p:spPr>
          <a:xfrm>
            <a:off x="2409570" y="5432854"/>
            <a:ext cx="8233716" cy="455142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6" idx="3"/>
            <a:endCxn id="16" idx="1"/>
          </p:cNvCxnSpPr>
          <p:nvPr/>
        </p:nvCxnSpPr>
        <p:spPr>
          <a:xfrm flipV="1">
            <a:off x="2409570" y="4207476"/>
            <a:ext cx="8414949" cy="1225378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6" idx="3"/>
            <a:endCxn id="14" idx="1"/>
          </p:cNvCxnSpPr>
          <p:nvPr/>
        </p:nvCxnSpPr>
        <p:spPr>
          <a:xfrm flipV="1">
            <a:off x="2409570" y="1744363"/>
            <a:ext cx="8225478" cy="3688491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6" idx="3"/>
            <a:endCxn id="9" idx="1"/>
          </p:cNvCxnSpPr>
          <p:nvPr/>
        </p:nvCxnSpPr>
        <p:spPr>
          <a:xfrm flipV="1">
            <a:off x="2409570" y="1540476"/>
            <a:ext cx="6437869" cy="3892378"/>
          </a:xfrm>
          <a:prstGeom prst="straightConnector1">
            <a:avLst/>
          </a:prstGeom>
          <a:ln w="53975">
            <a:solidFill>
              <a:srgbClr val="71A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1256270" y="3233352"/>
            <a:ext cx="1165656" cy="947350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243914" y="1573427"/>
            <a:ext cx="1165656" cy="947350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751804" y="3637006"/>
            <a:ext cx="902043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7436" y="361090"/>
            <a:ext cx="687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  <a:ea typeface="Roboto" pitchFamily="2" charset="0"/>
              </a:rPr>
              <a:t>Роль и место автомобильного транспорта в </a:t>
            </a:r>
            <a:r>
              <a:rPr lang="ru-RU" sz="2400" dirty="0" smtClean="0">
                <a:latin typeface="+mj-lt"/>
                <a:ea typeface="Roboto" pitchFamily="2" charset="0"/>
              </a:rPr>
              <a:t>Москве</a:t>
            </a:r>
            <a:endParaRPr lang="ru-RU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649" y="1300823"/>
            <a:ext cx="25494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Метрополитен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МЦК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МЦД 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Наземный транспорт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Массовый транспорт</a:t>
            </a:r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8 миллионов пассажиров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= 4 миллиона человек</a:t>
            </a:r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Пассажиропоток всех этих видов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транспорта значительно пересекается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Например, поездка на автобусе часто подразумевает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поездку на метро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95964" y="1305547"/>
            <a:ext cx="21541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Такси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dirty="0" err="1" smtClean="0"/>
              <a:t>Каршеринг</a:t>
            </a:r>
            <a:endParaRPr lang="ru-RU" dirty="0" smtClean="0"/>
          </a:p>
          <a:p>
            <a:endParaRPr lang="ru-RU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Не является регулярным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массовым транспортом, принципиально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не способен удовлетворить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массовый спрос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27607" y="1177939"/>
            <a:ext cx="245349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Автомобили</a:t>
            </a:r>
            <a:endParaRPr lang="ru-RU" b="1" dirty="0" smtClean="0"/>
          </a:p>
          <a:p>
            <a:endParaRPr lang="ru-RU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Массовый транспорт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Зарегистрировано 7 млн. автомобилей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Каждый день фиксируется 4 млн. автомобилей.</a:t>
            </a:r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Есть люди не умеющие водить автомобиль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169365" y="1368843"/>
            <a:ext cx="18123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Велосипеды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Самокаты</a:t>
            </a:r>
          </a:p>
          <a:p>
            <a:endParaRPr lang="ru-RU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Не является массовым транспортом.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Существенно зависит от сезона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Комфортная длина пути 7 км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72422" y="1399337"/>
            <a:ext cx="1573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Пешком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Использую все!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Существенно зависит от сезона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Комфортная длина пути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1-2 км</a:t>
            </a:r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Входит во ВСЕ группы передвижения</a:t>
            </a:r>
          </a:p>
          <a:p>
            <a:endParaRPr lang="ru-RU" sz="14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44843" y="2660822"/>
            <a:ext cx="11401168" cy="576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9637" y="5287993"/>
            <a:ext cx="39148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92D050"/>
                </a:solidFill>
              </a:rPr>
              <a:t>60</a:t>
            </a:r>
            <a:r>
              <a:rPr lang="ru-RU" sz="6600" dirty="0" smtClean="0">
                <a:solidFill>
                  <a:srgbClr val="92D050"/>
                </a:solidFill>
              </a:rPr>
              <a:t>% + </a:t>
            </a:r>
            <a:r>
              <a:rPr lang="ru-RU" sz="6600" b="1" dirty="0" smtClean="0">
                <a:solidFill>
                  <a:srgbClr val="92D050"/>
                </a:solidFill>
              </a:rPr>
              <a:t>40</a:t>
            </a:r>
            <a:r>
              <a:rPr lang="ru-RU" sz="6600" dirty="0" smtClean="0">
                <a:solidFill>
                  <a:srgbClr val="92D050"/>
                </a:solidFill>
              </a:rPr>
              <a:t>%</a:t>
            </a:r>
            <a:endParaRPr lang="ru-RU" sz="66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j.livelib.ru/auface/317669/o/d0c0/Vukan_Vuch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1984" y="1609525"/>
            <a:ext cx="2857500" cy="27908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96777" y="1622505"/>
            <a:ext cx="7356389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 smtClean="0"/>
              <a:t>	Легковой </a:t>
            </a:r>
            <a:r>
              <a:rPr lang="ru-RU" sz="2000" i="1" dirty="0" smtClean="0"/>
              <a:t>автомобиль с его уникальной способностью обеспечивать превосходную личную мобильность является определяющим трендом цивилизации. Доступность владения и пользования автомобилем – важнейшее преимущество и важнейший элемент наших жизненных стандартов</a:t>
            </a:r>
            <a:r>
              <a:rPr lang="ru-RU" sz="2000" i="1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2000" i="1" dirty="0" smtClean="0"/>
          </a:p>
          <a:p>
            <a:pPr algn="r">
              <a:lnSpc>
                <a:spcPct val="150000"/>
              </a:lnSpc>
            </a:pPr>
            <a:r>
              <a:rPr lang="ru-RU" sz="2000" i="1" dirty="0" err="1" smtClean="0"/>
              <a:t>Вукан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Вучик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214012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vladtime.ru/uploads/posts/2017-04/1493137008_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99" y="4028165"/>
            <a:ext cx="3855554" cy="24337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58773" y="981875"/>
            <a:ext cx="6572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  <a:ea typeface="Roboto" pitchFamily="2" charset="0"/>
              </a:rPr>
              <a:t>Проблемы автомобильного </a:t>
            </a:r>
            <a:r>
              <a:rPr lang="ru-RU" sz="2400" dirty="0" smtClean="0">
                <a:latin typeface="+mj-lt"/>
                <a:ea typeface="Roboto" pitchFamily="2" charset="0"/>
              </a:rPr>
              <a:t>транспорта в </a:t>
            </a:r>
            <a:r>
              <a:rPr lang="ru-RU" sz="2400" dirty="0" smtClean="0">
                <a:latin typeface="+mj-lt"/>
                <a:ea typeface="Roboto" pitchFamily="2" charset="0"/>
              </a:rPr>
              <a:t>Москве</a:t>
            </a:r>
            <a:endParaRPr lang="ru-RU" sz="2400" dirty="0">
              <a:latin typeface="+mj-lt"/>
            </a:endParaRPr>
          </a:p>
        </p:txBody>
      </p:sp>
      <p:pic>
        <p:nvPicPr>
          <p:cNvPr id="29700" name="Picture 4" descr="http://moskva-dtp.ru/wp-content/uploads/2014/07/QIP-Shot-Screen-376.png"/>
          <p:cNvPicPr>
            <a:picLocks noChangeAspect="1" noChangeArrowheads="1"/>
          </p:cNvPicPr>
          <p:nvPr/>
        </p:nvPicPr>
        <p:blipFill>
          <a:blip r:embed="rId3" cstate="print"/>
          <a:srcRect l="4639" r="8503"/>
          <a:stretch>
            <a:fillRect/>
          </a:stretch>
        </p:blipFill>
        <p:spPr bwMode="auto">
          <a:xfrm>
            <a:off x="4189810" y="4060705"/>
            <a:ext cx="3987113" cy="2435242"/>
          </a:xfrm>
          <a:prstGeom prst="rect">
            <a:avLst/>
          </a:prstGeom>
          <a:noFill/>
        </p:spPr>
      </p:pic>
      <p:pic>
        <p:nvPicPr>
          <p:cNvPr id="29702" name="Picture 6" descr="https://avatars.mds.yandex.net/get-zen_doc/230574/pub_5c0e5c3a6f88d200aae65710_5c0e5c415970ce00a93727c7/scale_1200"/>
          <p:cNvPicPr>
            <a:picLocks noChangeAspect="1" noChangeArrowheads="1"/>
          </p:cNvPicPr>
          <p:nvPr/>
        </p:nvPicPr>
        <p:blipFill>
          <a:blip r:embed="rId4" cstate="print"/>
          <a:srcRect l="2683"/>
          <a:stretch>
            <a:fillRect/>
          </a:stretch>
        </p:blipFill>
        <p:spPr bwMode="auto">
          <a:xfrm>
            <a:off x="8335029" y="4075500"/>
            <a:ext cx="3591168" cy="24305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22334" y="2053654"/>
            <a:ext cx="30633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/>
              <a:t>ДТП</a:t>
            </a:r>
            <a:endParaRPr lang="ru-RU" sz="1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9413" y="2845884"/>
            <a:ext cx="2945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Пробки</a:t>
            </a:r>
            <a:endParaRPr lang="ru-RU" sz="6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69643" y="2846338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Парковки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2140122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4smi.org/public/media/resize/800x-/celebrity/2015/06/10/1433927758-celeb_img_N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8035"/>
            <a:ext cx="4117976" cy="454521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27966" y="5707294"/>
            <a:ext cx="3332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В Москве вся сила, брат!</a:t>
            </a:r>
          </a:p>
        </p:txBody>
      </p:sp>
      <p:pic>
        <p:nvPicPr>
          <p:cNvPr id="43012" name="Picture 4" descr="https://static.themoscowtimes.com/image/1360/ee/352482_1000x666_1024_125eada8e1f91ede53cac681f55dc80d.jpg"/>
          <p:cNvPicPr>
            <a:picLocks noChangeAspect="1" noChangeArrowheads="1"/>
          </p:cNvPicPr>
          <p:nvPr/>
        </p:nvPicPr>
        <p:blipFill>
          <a:blip r:embed="rId3" cstate="print"/>
          <a:srcRect l="16794" t="26504" r="17464"/>
          <a:stretch>
            <a:fillRect/>
          </a:stretch>
        </p:blipFill>
        <p:spPr bwMode="auto">
          <a:xfrm>
            <a:off x="9234616" y="2329181"/>
            <a:ext cx="2957384" cy="2202494"/>
          </a:xfrm>
          <a:prstGeom prst="rect">
            <a:avLst/>
          </a:prstGeom>
          <a:noFill/>
        </p:spPr>
      </p:pic>
      <p:pic>
        <p:nvPicPr>
          <p:cNvPr id="43014" name="Picture 6" descr="https://www.oknamedia.ru/uploads/ckeditor/pictures/7443/content_Investitsii-v-Novuyu-Moskvu-_-aktsent-na-nezhiloy-nedvizhimosti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7175" y="2145958"/>
            <a:ext cx="2612338" cy="3109926"/>
          </a:xfrm>
          <a:prstGeom prst="rect">
            <a:avLst/>
          </a:prstGeom>
          <a:noFill/>
        </p:spPr>
      </p:pic>
      <p:pic>
        <p:nvPicPr>
          <p:cNvPr id="43016" name="Picture 8" descr="https://news2world.net/upload/62-1524007012.jpg"/>
          <p:cNvPicPr>
            <a:picLocks noChangeAspect="1" noChangeArrowheads="1"/>
          </p:cNvPicPr>
          <p:nvPr/>
        </p:nvPicPr>
        <p:blipFill>
          <a:blip r:embed="rId5" cstate="print"/>
          <a:srcRect l="22001" t="1440" r="11763" b="23752"/>
          <a:stretch>
            <a:fillRect/>
          </a:stretch>
        </p:blipFill>
        <p:spPr bwMode="auto">
          <a:xfrm>
            <a:off x="9223412" y="4955060"/>
            <a:ext cx="2968588" cy="1902940"/>
          </a:xfrm>
          <a:prstGeom prst="rect">
            <a:avLst/>
          </a:prstGeom>
          <a:noFill/>
        </p:spPr>
      </p:pic>
      <p:pic>
        <p:nvPicPr>
          <p:cNvPr id="43018" name="Picture 10" descr="https://avatars.mds.yandex.net/get-zen_doc/164147/pub_5d7666a4bd639600add0d631_5d766bd3e3062c00aea59a31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347" y="0"/>
            <a:ext cx="2905653" cy="193589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56198" y="609035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В Москву надо ехать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6565557" y="1021491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5292811" y="2236571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0800000">
            <a:off x="6627340" y="3447533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5400000">
            <a:off x="7714736" y="2220097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3558631">
            <a:off x="5321644" y="3616410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2401110">
            <a:off x="7805351" y="902042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8527153">
            <a:off x="7801231" y="3632886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8969655">
            <a:off x="5305167" y="1087393"/>
            <a:ext cx="799070" cy="1894703"/>
          </a:xfrm>
          <a:prstGeom prst="downArrow">
            <a:avLst>
              <a:gd name="adj1" fmla="val 50000"/>
              <a:gd name="adj2" fmla="val 91250"/>
            </a:avLst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21877" y="200299"/>
            <a:ext cx="4033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Пробки и проблема парковки</a:t>
            </a:r>
          </a:p>
        </p:txBody>
      </p:sp>
    </p:spTree>
    <p:extLst>
      <p:ext uri="{BB962C8B-B14F-4D97-AF65-F5344CB8AC3E}">
        <p14:creationId xmlns:p14="http://schemas.microsoft.com/office/powerpoint/2010/main" xmlns="" val="2140122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7239</TotalTime>
  <Words>576</Words>
  <Application>Microsoft Office PowerPoint</Application>
  <PresentationFormat>Произвольный</PresentationFormat>
  <Paragraphs>215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БЕЗОПАСНОСТЬ Лингвистический  детерминизм </vt:lpstr>
      <vt:lpstr>Безопасность – что это такое?</vt:lpstr>
      <vt:lpstr>Безопасность – ассоциативный ряд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Progress</cp:lastModifiedBy>
  <cp:revision>36</cp:revision>
  <dcterms:created xsi:type="dcterms:W3CDTF">2019-09-26T10:08:54Z</dcterms:created>
  <dcterms:modified xsi:type="dcterms:W3CDTF">2019-12-16T18:11:51Z</dcterms:modified>
</cp:coreProperties>
</file>