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82" r:id="rId3"/>
    <p:sldId id="283" r:id="rId4"/>
    <p:sldId id="280" r:id="rId5"/>
    <p:sldId id="292" r:id="rId6"/>
    <p:sldId id="261" r:id="rId7"/>
    <p:sldId id="284" r:id="rId8"/>
    <p:sldId id="287" r:id="rId9"/>
    <p:sldId id="286" r:id="rId10"/>
    <p:sldId id="288" r:id="rId11"/>
    <p:sldId id="290" r:id="rId12"/>
    <p:sldId id="289" r:id="rId13"/>
    <p:sldId id="279" r:id="rId14"/>
    <p:sldId id="285" r:id="rId15"/>
    <p:sldId id="291" r:id="rId16"/>
    <p:sldId id="276" r:id="rId17"/>
  </p:sldIdLst>
  <p:sldSz cx="9144000" cy="5143500" type="screen16x9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684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21946-379C-4419-BE43-FE146E5E2A07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44626-6C92-4ED5-9986-4CC17427B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7611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A3DF05-7E85-45E9-B6F0-F5CB989FC228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9581D-B54A-45F5-BD3B-03B3D79AA8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163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9581D-B54A-45F5-BD3B-03B3D79AA8A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398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606dfa14fa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606dfa14fa_0_14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0166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A27ED-A332-4E28-BD78-D842485AC798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E834E-179D-4DB1-9094-D31E0D2FD1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A27ED-A332-4E28-BD78-D842485AC798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E834E-179D-4DB1-9094-D31E0D2FD1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A27ED-A332-4E28-BD78-D842485AC798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E834E-179D-4DB1-9094-D31E0D2FD1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A27ED-A332-4E28-BD78-D842485AC798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E834E-179D-4DB1-9094-D31E0D2FD1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A27ED-A332-4E28-BD78-D842485AC798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E834E-179D-4DB1-9094-D31E0D2FD1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A27ED-A332-4E28-BD78-D842485AC798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E834E-179D-4DB1-9094-D31E0D2FD1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A27ED-A332-4E28-BD78-D842485AC798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E834E-179D-4DB1-9094-D31E0D2FD1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A27ED-A332-4E28-BD78-D842485AC798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E834E-179D-4DB1-9094-D31E0D2FD1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A27ED-A332-4E28-BD78-D842485AC798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E834E-179D-4DB1-9094-D31E0D2FD1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A27ED-A332-4E28-BD78-D842485AC798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E834E-179D-4DB1-9094-D31E0D2FD1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A27ED-A332-4E28-BD78-D842485AC798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E834E-179D-4DB1-9094-D31E0D2FD1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A27ED-A332-4E28-BD78-D842485AC798}" type="datetimeFigureOut">
              <a:rPr lang="ru-RU" smtClean="0"/>
              <a:pPr/>
              <a:t>18.12.2019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E834E-179D-4DB1-9094-D31E0D2FD1D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267494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Hyundai Mobility</a:t>
            </a:r>
            <a:endParaRPr lang="ru-RU" sz="40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975380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Алексей </a:t>
            </a:r>
            <a:r>
              <a:rPr lang="ru-RU" dirty="0" err="1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Калицев</a:t>
            </a:r>
            <a:endParaRPr lang="ru-RU" dirty="0" smtClean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Хендэ Мотор СНГ</a:t>
            </a:r>
            <a:endParaRPr lang="ru-RU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2;p40"/>
          <p:cNvSpPr txBox="1"/>
          <p:nvPr/>
        </p:nvSpPr>
        <p:spPr>
          <a:xfrm>
            <a:off x="2661738" y="4452690"/>
            <a:ext cx="16290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Каталог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Google Shape;20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700" y="1166865"/>
            <a:ext cx="1763176" cy="3202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0654" y="1166866"/>
            <a:ext cx="1763170" cy="32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5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2050" y="1166865"/>
            <a:ext cx="1800332" cy="32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06;p40"/>
          <p:cNvSpPr txBox="1"/>
          <p:nvPr/>
        </p:nvSpPr>
        <p:spPr>
          <a:xfrm>
            <a:off x="4531500" y="4452690"/>
            <a:ext cx="16290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Выбор даты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207;p40"/>
          <p:cNvSpPr txBox="1"/>
          <p:nvPr/>
        </p:nvSpPr>
        <p:spPr>
          <a:xfrm>
            <a:off x="6437713" y="4452690"/>
            <a:ext cx="16290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Выбор ДЦ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" name="Google Shape;208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12102" y="1166865"/>
            <a:ext cx="1800326" cy="3202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077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3;p41"/>
          <p:cNvSpPr txBox="1">
            <a:spLocks/>
          </p:cNvSpPr>
          <p:nvPr/>
        </p:nvSpPr>
        <p:spPr>
          <a:xfrm>
            <a:off x="2477250" y="2211750"/>
            <a:ext cx="4189500" cy="720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6000" dirty="0" smtClean="0">
                <a:latin typeface="Roboto"/>
              </a:rPr>
              <a:t>Country</a:t>
            </a:r>
            <a:endParaRPr lang="en-US" sz="6000" dirty="0"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45134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1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379" y="1166865"/>
            <a:ext cx="1800354" cy="320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2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7229" y="1166865"/>
            <a:ext cx="1800349" cy="3202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21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25454" y="1166855"/>
            <a:ext cx="1800349" cy="320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2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75979" y="1166865"/>
            <a:ext cx="1281566" cy="32022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23;p42"/>
          <p:cNvSpPr txBox="1"/>
          <p:nvPr/>
        </p:nvSpPr>
        <p:spPr>
          <a:xfrm>
            <a:off x="2695417" y="4452690"/>
            <a:ext cx="16290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Выбор периода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224;p42"/>
          <p:cNvSpPr txBox="1"/>
          <p:nvPr/>
        </p:nvSpPr>
        <p:spPr>
          <a:xfrm>
            <a:off x="4565179" y="4452690"/>
            <a:ext cx="16290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Выбор автомобиля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225;p42"/>
          <p:cNvSpPr txBox="1"/>
          <p:nvPr/>
        </p:nvSpPr>
        <p:spPr>
          <a:xfrm>
            <a:off x="6471392" y="4452690"/>
            <a:ext cx="16290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Опции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2830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0;p43"/>
          <p:cNvSpPr txBox="1">
            <a:spLocks/>
          </p:cNvSpPr>
          <p:nvPr/>
        </p:nvSpPr>
        <p:spPr>
          <a:xfrm>
            <a:off x="2477250" y="2211750"/>
            <a:ext cx="4189500" cy="720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6000" dirty="0" smtClean="0">
                <a:latin typeface="Roboto"/>
              </a:rPr>
              <a:t>City</a:t>
            </a:r>
            <a:endParaRPr lang="en-US" sz="6000" dirty="0"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11640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2612" y="1166865"/>
            <a:ext cx="1800349" cy="3202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3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4500" y="1166851"/>
            <a:ext cx="1800349" cy="320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38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0700" y="1166865"/>
            <a:ext cx="1800349" cy="32022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39;p44"/>
          <p:cNvSpPr txBox="1"/>
          <p:nvPr/>
        </p:nvSpPr>
        <p:spPr>
          <a:xfrm>
            <a:off x="2661738" y="4452690"/>
            <a:ext cx="16290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Выбор автомобиля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240;p44"/>
          <p:cNvSpPr txBox="1"/>
          <p:nvPr/>
        </p:nvSpPr>
        <p:spPr>
          <a:xfrm>
            <a:off x="4652300" y="4452690"/>
            <a:ext cx="16290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Выбор места подбора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241;p44"/>
          <p:cNvSpPr txBox="1"/>
          <p:nvPr/>
        </p:nvSpPr>
        <p:spPr>
          <a:xfrm>
            <a:off x="6642838" y="4452690"/>
            <a:ext cx="16290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Время подписки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" name="Google Shape;24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86400" y="1166845"/>
            <a:ext cx="1800349" cy="3202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9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04;p25"/>
          <p:cNvSpPr/>
          <p:nvPr/>
        </p:nvSpPr>
        <p:spPr>
          <a:xfrm>
            <a:off x="448870" y="1521125"/>
            <a:ext cx="1788000" cy="1004700"/>
          </a:xfrm>
          <a:prstGeom prst="roundRect">
            <a:avLst>
              <a:gd name="adj" fmla="val 8337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Montserrat"/>
                <a:ea typeface="Montserrat"/>
                <a:cs typeface="Montserrat"/>
                <a:sym typeface="Montserrat"/>
              </a:rPr>
              <a:t>Скачало 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 smtClean="0">
                <a:latin typeface="Montserrat"/>
                <a:ea typeface="Montserrat"/>
                <a:cs typeface="Montserrat"/>
                <a:sym typeface="Montserrat"/>
              </a:rPr>
              <a:t>39 505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105;p25"/>
          <p:cNvSpPr/>
          <p:nvPr/>
        </p:nvSpPr>
        <p:spPr>
          <a:xfrm>
            <a:off x="2558920" y="1521125"/>
            <a:ext cx="1788000" cy="1004700"/>
          </a:xfrm>
          <a:prstGeom prst="roundRect">
            <a:avLst>
              <a:gd name="adj" fmla="val 8698"/>
            </a:avLst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Документы 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latin typeface="Montserrat"/>
                <a:ea typeface="Montserrat"/>
                <a:cs typeface="Montserrat"/>
                <a:sym typeface="Montserrat"/>
              </a:rPr>
              <a:t>7 601</a:t>
            </a:r>
            <a:endParaRPr sz="1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106;p25"/>
          <p:cNvSpPr/>
          <p:nvPr/>
        </p:nvSpPr>
        <p:spPr>
          <a:xfrm>
            <a:off x="4629320" y="1521125"/>
            <a:ext cx="1788000" cy="1004700"/>
          </a:xfrm>
          <a:prstGeom prst="roundRect">
            <a:avLst>
              <a:gd name="adj" fmla="val 8026"/>
            </a:avLst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Одобрено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latin typeface="Montserrat"/>
                <a:ea typeface="Montserrat"/>
                <a:cs typeface="Montserrat"/>
                <a:sym typeface="Montserrat"/>
              </a:rPr>
              <a:t>4 974</a:t>
            </a:r>
            <a:endParaRPr sz="1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107;p25"/>
          <p:cNvSpPr/>
          <p:nvPr/>
        </p:nvSpPr>
        <p:spPr>
          <a:xfrm>
            <a:off x="6689020" y="1521125"/>
            <a:ext cx="1788000" cy="1004700"/>
          </a:xfrm>
          <a:prstGeom prst="roundRect">
            <a:avLst>
              <a:gd name="adj" fmla="val 8748"/>
            </a:avLst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"/>
                <a:ea typeface="Montserrat"/>
                <a:cs typeface="Montserrat"/>
                <a:sym typeface="Montserrat"/>
              </a:rPr>
              <a:t>Отказано  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2 627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108;p25"/>
          <p:cNvSpPr/>
          <p:nvPr/>
        </p:nvSpPr>
        <p:spPr>
          <a:xfrm>
            <a:off x="3565220" y="3046750"/>
            <a:ext cx="1788000" cy="1004700"/>
          </a:xfrm>
          <a:prstGeom prst="roundRect">
            <a:avLst>
              <a:gd name="adj" fmla="val 8758"/>
            </a:avLst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>
                <a:latin typeface="Montserrat"/>
                <a:ea typeface="Montserrat"/>
                <a:cs typeface="Montserrat"/>
                <a:sym typeface="Montserrat"/>
              </a:rPr>
              <a:t>Клиенты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>
                <a:latin typeface="Montserrat"/>
                <a:ea typeface="Montserrat"/>
                <a:cs typeface="Montserrat"/>
                <a:sym typeface="Montserrat"/>
              </a:rPr>
              <a:t>105</a:t>
            </a:r>
            <a:r>
              <a:rPr lang="ru" sz="18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" name="Google Shape;10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20" y="1317675"/>
            <a:ext cx="601350" cy="60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1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6345" y="1346900"/>
            <a:ext cx="542900" cy="5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1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1933" y="1346900"/>
            <a:ext cx="542900" cy="5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1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42495" y="1346900"/>
            <a:ext cx="542900" cy="5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13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87770" y="2668275"/>
            <a:ext cx="542900" cy="5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1578900" y="282250"/>
            <a:ext cx="576064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Roboto" pitchFamily="2" charset="0"/>
                <a:ea typeface="Roboto" pitchFamily="2" charset="0"/>
              </a:rPr>
              <a:t>Первые итоги</a:t>
            </a:r>
            <a:endParaRPr lang="ru-RU" sz="2800" dirty="0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64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00" y="0"/>
            <a:ext cx="9262503" cy="5210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149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1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1640" y="1059582"/>
            <a:ext cx="6516216" cy="33646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625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ИР ХЁНДЭ"/>
          <p:cNvSpPr txBox="1"/>
          <p:nvPr/>
        </p:nvSpPr>
        <p:spPr>
          <a:xfrm>
            <a:off x="1266601" y="25428"/>
            <a:ext cx="5890717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b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6600" cap="all">
                <a:solidFill>
                  <a:schemeClr val="bg1"/>
                </a:solidFill>
                <a:latin typeface="Hyundai Sans Head"/>
                <a:ea typeface="Hyundai Sans Head"/>
                <a:cs typeface="Hyundai Sans Head"/>
              </a:defRPr>
            </a:lvl1pPr>
          </a:lstStyle>
          <a:p>
            <a:pPr algn="ctr"/>
            <a:r>
              <a:rPr lang="ru-RU" sz="2800" dirty="0" smtClean="0">
                <a:solidFill>
                  <a:schemeClr val="tx1"/>
                </a:solidFill>
                <a:latin typeface="Roboto"/>
                <a:sym typeface="Hyundai Sans Head"/>
              </a:rPr>
              <a:t>Меняется клиент</a:t>
            </a:r>
            <a:endParaRPr lang="en-US" sz="2800" dirty="0" smtClean="0">
              <a:solidFill>
                <a:schemeClr val="tx1"/>
              </a:solidFill>
              <a:latin typeface="Roboto"/>
              <a:sym typeface="Hyundai Sans Hea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1680" y="1215108"/>
            <a:ext cx="6118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Hyundai Sans Head" panose="020B0504040000000000" pitchFamily="34" charset="0"/>
                <a:ea typeface="Hyundai Sans Head" panose="020B0504040000000000" pitchFamily="34" charset="0"/>
              </a:rPr>
              <a:t>Владение автомобилем не обязательный элемент </a:t>
            </a:r>
            <a:endParaRPr lang="ru-RU" sz="1800" dirty="0">
              <a:latin typeface="Hyundai Sans Head" panose="020B0504040000000000" pitchFamily="34" charset="0"/>
              <a:ea typeface="Hyundai Sans Head" panose="020B0504040000000000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383241"/>
              </p:ext>
            </p:extLst>
          </p:nvPr>
        </p:nvGraphicFramePr>
        <p:xfrm>
          <a:off x="1619672" y="1916869"/>
          <a:ext cx="6096000" cy="2311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1156908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Hyundai Sans Head" panose="020B0504040000000000" pitchFamily="34" charset="0"/>
                          <a:ea typeface="Hyundai Sans Head" panose="020B0504040000000000" pitchFamily="34" charset="0"/>
                          <a:cs typeface="+mn-cs"/>
                        </a:rPr>
                        <a:t>55% Поколение 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Roboto"/>
                          <a:ea typeface="Hyundai Sans Head" panose="020B0504040000000000" pitchFamily="34" charset="0"/>
                          <a:cs typeface="+mn-cs"/>
                        </a:rPr>
                        <a:t>Z 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Hyundai Sans Head" panose="020B0504040000000000" pitchFamily="34" charset="0"/>
                        <a:ea typeface="Hyundai Sans Head" panose="020B0504040000000000" pitchFamily="34" charset="0"/>
                        <a:cs typeface="+mn-cs"/>
                      </a:endParaRPr>
                    </a:p>
                  </a:txBody>
                  <a:tcPr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Roboto"/>
                          <a:ea typeface="Hyundai Sans Head" panose="020B0504040000000000" pitchFamily="34" charset="0"/>
                          <a:cs typeface="+mn-cs"/>
                        </a:rPr>
                        <a:t>45% </a:t>
                      </a:r>
                      <a:r>
                        <a:rPr lang="ru-RU" sz="1800" b="1" kern="1200" dirty="0" err="1" smtClean="0">
                          <a:solidFill>
                            <a:schemeClr val="tx1"/>
                          </a:solidFill>
                          <a:latin typeface="Hyundai Sans Head" panose="020B0504040000000000" pitchFamily="34" charset="0"/>
                          <a:ea typeface="Hyundai Sans Head" panose="020B0504040000000000" pitchFamily="34" charset="0"/>
                          <a:cs typeface="+mn-cs"/>
                        </a:rPr>
                        <a:t>Миллениалы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Hyundai Sans Head" panose="020B0504040000000000" pitchFamily="34" charset="0"/>
                          <a:ea typeface="Hyundai Sans Head" panose="020B0504040000000000" pitchFamily="34" charset="0"/>
                          <a:cs typeface="+mn-cs"/>
                        </a:rPr>
                        <a:t> 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Hyundai Sans Head" panose="020B0504040000000000" pitchFamily="34" charset="0"/>
                        <a:ea typeface="Hyundai Sans Head" panose="020B0504040000000000" pitchFamily="34" charset="0"/>
                        <a:cs typeface="+mn-cs"/>
                      </a:endParaRPr>
                    </a:p>
                  </a:txBody>
                  <a:tcPr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54157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Hyundai Sans Head" panose="020B0504040000000000" pitchFamily="34" charset="0"/>
                          <a:ea typeface="Hyundai Sans Head" panose="020B0504040000000000" pitchFamily="34" charset="0"/>
                          <a:cs typeface="+mn-cs"/>
                        </a:rPr>
                        <a:t>34% Поколение 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Roboto"/>
                          <a:ea typeface="Hyundai Sans Head" panose="020B0504040000000000" pitchFamily="34" charset="0"/>
                          <a:cs typeface="+mn-cs"/>
                        </a:rPr>
                        <a:t>X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Hyundai Sans Head" panose="020B0504040000000000" pitchFamily="34" charset="0"/>
                        <a:ea typeface="Hyundai Sans Head" panose="020B0504040000000000" pitchFamily="34" charset="0"/>
                        <a:cs typeface="+mn-cs"/>
                      </a:endParaRPr>
                    </a:p>
                  </a:txBody>
                  <a:tcPr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Roboto"/>
                          <a:ea typeface="Hyundai Sans Head" panose="020B0504040000000000" pitchFamily="34" charset="0"/>
                          <a:cs typeface="+mn-cs"/>
                        </a:rPr>
                        <a:t>28% </a:t>
                      </a:r>
                      <a:r>
                        <a:rPr lang="ru-RU" sz="1800" b="1" kern="1200" dirty="0" err="1" smtClean="0">
                          <a:solidFill>
                            <a:schemeClr val="tx1"/>
                          </a:solidFill>
                          <a:latin typeface="Hyundai Sans Head" panose="020B0504040000000000" pitchFamily="34" charset="0"/>
                          <a:ea typeface="Hyundai Sans Head" panose="020B0504040000000000" pitchFamily="34" charset="0"/>
                          <a:cs typeface="+mn-cs"/>
                        </a:rPr>
                        <a:t>Бумеры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Hyundai Sans Head" panose="020B0504040000000000" pitchFamily="34" charset="0"/>
                          <a:ea typeface="Hyundai Sans Head" panose="020B0504040000000000" pitchFamily="34" charset="0"/>
                          <a:cs typeface="+mn-cs"/>
                        </a:rPr>
                        <a:t> 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Hyundai Sans Head" panose="020B0504040000000000" pitchFamily="34" charset="0"/>
                        <a:ea typeface="Hyundai Sans Head" panose="020B0504040000000000" pitchFamily="34" charset="0"/>
                        <a:cs typeface="+mn-cs"/>
                      </a:endParaRPr>
                    </a:p>
                  </a:txBody>
                  <a:tcPr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63577" y="4587974"/>
            <a:ext cx="3198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Roboto"/>
                <a:sym typeface="Hyundai Sans Head"/>
              </a:rPr>
              <a:t>Mobility as a </a:t>
            </a:r>
            <a:r>
              <a:rPr lang="en-US" dirty="0" smtClean="0">
                <a:latin typeface="Roboto"/>
                <a:sym typeface="Hyundai Sans Head"/>
              </a:rPr>
              <a:t>service</a:t>
            </a:r>
            <a:r>
              <a:rPr lang="ru-RU" dirty="0" smtClean="0">
                <a:latin typeface="Roboto"/>
                <a:sym typeface="Hyundai Sans Head"/>
              </a:rPr>
              <a:t> (</a:t>
            </a:r>
            <a:r>
              <a:rPr lang="en-US" dirty="0" smtClean="0">
                <a:latin typeface="Roboto"/>
                <a:sym typeface="Hyundai Sans Head"/>
              </a:rPr>
              <a:t>MAAS) </a:t>
            </a:r>
            <a:endParaRPr lang="en-US" dirty="0">
              <a:latin typeface="Roboto"/>
              <a:sym typeface="Hyundai Sans Head"/>
            </a:endParaRPr>
          </a:p>
        </p:txBody>
      </p:sp>
    </p:spTree>
    <p:extLst>
      <p:ext uri="{BB962C8B-B14F-4D97-AF65-F5344CB8AC3E}">
        <p14:creationId xmlns:p14="http://schemas.microsoft.com/office/powerpoint/2010/main" val="101833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7744" y="1059582"/>
            <a:ext cx="62646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3200" dirty="0" smtClean="0">
                <a:latin typeface="Roboto"/>
                <a:ea typeface="Hyundai Sans Head" panose="020B0504040000000000" pitchFamily="34" charset="0"/>
              </a:rPr>
              <a:t>2010-2020</a:t>
            </a:r>
            <a:r>
              <a:rPr lang="en-US" sz="3200" dirty="0" smtClean="0">
                <a:latin typeface="Roboto"/>
                <a:ea typeface="Hyundai Sans Head" panose="020B0504040000000000" pitchFamily="34" charset="0"/>
              </a:rPr>
              <a:t>  </a:t>
            </a:r>
            <a:r>
              <a:rPr lang="ru-RU" sz="3200" dirty="0" smtClean="0">
                <a:latin typeface="Roboto"/>
                <a:ea typeface="Hyundai Sans Head" panose="020B0504040000000000" pitchFamily="34" charset="0"/>
              </a:rPr>
              <a:t> </a:t>
            </a:r>
            <a:r>
              <a:rPr lang="en-US" sz="3200" dirty="0" smtClean="0">
                <a:latin typeface="Roboto"/>
                <a:ea typeface="Hyundai Sans Head" panose="020B0504040000000000" pitchFamily="34" charset="0"/>
              </a:rPr>
              <a:t>	</a:t>
            </a:r>
            <a:r>
              <a:rPr lang="ru-RU" sz="3200" dirty="0" smtClean="0">
                <a:latin typeface="Roboto"/>
                <a:ea typeface="Hyundai Sans Head" panose="020B0504040000000000" pitchFamily="34" charset="0"/>
              </a:rPr>
              <a:t> +4%</a:t>
            </a:r>
          </a:p>
          <a:p>
            <a:pPr>
              <a:lnSpc>
                <a:spcPct val="200000"/>
              </a:lnSpc>
            </a:pPr>
            <a:r>
              <a:rPr lang="ru-RU" sz="3200" dirty="0" smtClean="0">
                <a:latin typeface="Roboto"/>
                <a:ea typeface="Hyundai Sans Head" panose="020B0504040000000000" pitchFamily="34" charset="0"/>
              </a:rPr>
              <a:t>2020-2025</a:t>
            </a:r>
            <a:r>
              <a:rPr lang="en-US" sz="3200" dirty="0" smtClean="0">
                <a:latin typeface="Roboto"/>
                <a:ea typeface="Hyundai Sans Head" panose="020B0504040000000000" pitchFamily="34" charset="0"/>
              </a:rPr>
              <a:t>  	</a:t>
            </a:r>
            <a:r>
              <a:rPr lang="ru-RU" sz="3200" dirty="0" smtClean="0">
                <a:latin typeface="Roboto"/>
                <a:ea typeface="Hyundai Sans Head" panose="020B0504040000000000" pitchFamily="34" charset="0"/>
              </a:rPr>
              <a:t> +2%</a:t>
            </a:r>
          </a:p>
          <a:p>
            <a:pPr>
              <a:lnSpc>
                <a:spcPct val="200000"/>
              </a:lnSpc>
            </a:pPr>
            <a:r>
              <a:rPr lang="ru-RU" sz="3200" dirty="0" smtClean="0">
                <a:latin typeface="Roboto"/>
                <a:ea typeface="Hyundai Sans Head" panose="020B0504040000000000" pitchFamily="34" charset="0"/>
              </a:rPr>
              <a:t>2025-2030</a:t>
            </a:r>
            <a:r>
              <a:rPr lang="en-US" sz="3200" dirty="0" smtClean="0">
                <a:latin typeface="Roboto"/>
                <a:ea typeface="Hyundai Sans Head" panose="020B0504040000000000" pitchFamily="34" charset="0"/>
              </a:rPr>
              <a:t>   	</a:t>
            </a:r>
            <a:r>
              <a:rPr lang="ru-RU" sz="3200" dirty="0" smtClean="0">
                <a:latin typeface="Roboto"/>
                <a:ea typeface="Hyundai Sans Head" panose="020B0504040000000000" pitchFamily="34" charset="0"/>
              </a:rPr>
              <a:t> </a:t>
            </a:r>
            <a:r>
              <a:rPr lang="en-US" sz="3200" dirty="0" smtClean="0">
                <a:latin typeface="Roboto"/>
                <a:ea typeface="Hyundai Sans Head" panose="020B0504040000000000" pitchFamily="34" charset="0"/>
              </a:rPr>
              <a:t>0%/</a:t>
            </a:r>
            <a:r>
              <a:rPr lang="ru-RU" sz="3200" dirty="0" smtClean="0">
                <a:latin typeface="Roboto"/>
                <a:ea typeface="Hyundai Sans Head" panose="020B0504040000000000" pitchFamily="34" charset="0"/>
              </a:rPr>
              <a:t>+1%</a:t>
            </a:r>
            <a:endParaRPr lang="ru-RU" sz="3200" dirty="0">
              <a:latin typeface="Roboto"/>
              <a:ea typeface="Hyundai Sans Head" panose="020B0504040000000000" pitchFamily="34" charset="0"/>
            </a:endParaRPr>
          </a:p>
        </p:txBody>
      </p:sp>
      <p:sp>
        <p:nvSpPr>
          <p:cNvPr id="6" name="МИР ХЁНДЭ"/>
          <p:cNvSpPr txBox="1"/>
          <p:nvPr/>
        </p:nvSpPr>
        <p:spPr>
          <a:xfrm>
            <a:off x="1266601" y="25428"/>
            <a:ext cx="5890717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b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6600" cap="all">
                <a:solidFill>
                  <a:schemeClr val="bg1"/>
                </a:solidFill>
                <a:latin typeface="Hyundai Sans Head"/>
                <a:ea typeface="Hyundai Sans Head"/>
                <a:cs typeface="Hyundai Sans Head"/>
              </a:defRPr>
            </a:lvl1pPr>
          </a:lstStyle>
          <a:p>
            <a:pPr algn="ctr"/>
            <a:r>
              <a:rPr lang="ru-RU" sz="2800" dirty="0" smtClean="0">
                <a:solidFill>
                  <a:schemeClr val="tx1"/>
                </a:solidFill>
                <a:latin typeface="Roboto"/>
                <a:sym typeface="Hyundai Sans Head"/>
              </a:rPr>
              <a:t>Меняется</a:t>
            </a:r>
            <a:r>
              <a:rPr lang="en-US" sz="2800" dirty="0" smtClean="0">
                <a:solidFill>
                  <a:schemeClr val="tx1"/>
                </a:solidFill>
                <a:latin typeface="Roboto"/>
                <a:sym typeface="Hyundai Sans Head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Roboto"/>
                <a:sym typeface="Hyundai Sans Head"/>
              </a:rPr>
              <a:t>РЫНОК</a:t>
            </a:r>
            <a:endParaRPr lang="en-US" sz="2800" dirty="0" smtClean="0">
              <a:solidFill>
                <a:schemeClr val="tx1"/>
              </a:solidFill>
              <a:latin typeface="Roboto"/>
              <a:sym typeface="Hyundai Sans Head"/>
            </a:endParaRPr>
          </a:p>
        </p:txBody>
      </p:sp>
    </p:spTree>
    <p:extLst>
      <p:ext uri="{BB962C8B-B14F-4D97-AF65-F5344CB8AC3E}">
        <p14:creationId xmlns:p14="http://schemas.microsoft.com/office/powerpoint/2010/main" val="272931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27583" y="206518"/>
            <a:ext cx="6768752" cy="857250"/>
          </a:xfrm>
          <a:prstGeom prst="rect">
            <a:avLst/>
          </a:prstGeom>
          <a:ln w="12700">
            <a:miter lim="400000"/>
          </a:ln>
        </p:spPr>
        <p:txBody>
          <a:bodyPr wrap="none" lIns="38100" tIns="38100" rIns="38100" bIns="38100" anchor="b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defRPr sz="2800" cap="all">
                <a:latin typeface="Roboto"/>
                <a:ea typeface="Hyundai Sans Head"/>
                <a:cs typeface="Hyundai Sans Head"/>
              </a:defRPr>
            </a:lvl1pPr>
          </a:lstStyle>
          <a:p>
            <a:r>
              <a:rPr lang="ru-RU" dirty="0"/>
              <a:t>ДОЛЯ </a:t>
            </a:r>
            <a:r>
              <a:rPr lang="en-US" dirty="0"/>
              <a:t>MOBILITY</a:t>
            </a:r>
            <a:r>
              <a:rPr lang="ru-RU" dirty="0"/>
              <a:t> В СТРУКТУРЕ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267744" y="1237759"/>
            <a:ext cx="5818815" cy="3134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400" dirty="0" smtClean="0">
                <a:latin typeface="Roboto"/>
                <a:ea typeface="Hyundai Sans Head" panose="020B0504040000000000" pitchFamily="34" charset="0"/>
              </a:rPr>
              <a:t>2017  </a:t>
            </a:r>
            <a:r>
              <a:rPr lang="en-US" sz="3400" dirty="0" smtClean="0">
                <a:latin typeface="Roboto"/>
                <a:ea typeface="Hyundai Sans Head" panose="020B0504040000000000" pitchFamily="34" charset="0"/>
              </a:rPr>
              <a:t>	</a:t>
            </a:r>
            <a:r>
              <a:rPr lang="ru-RU" sz="3400" dirty="0" smtClean="0">
                <a:latin typeface="Roboto"/>
                <a:ea typeface="Hyundai Sans Head" panose="020B0504040000000000" pitchFamily="34" charset="0"/>
              </a:rPr>
              <a:t>   1%</a:t>
            </a:r>
          </a:p>
          <a:p>
            <a:pPr>
              <a:lnSpc>
                <a:spcPct val="150000"/>
              </a:lnSpc>
            </a:pPr>
            <a:r>
              <a:rPr lang="ru-RU" sz="3400" dirty="0" smtClean="0">
                <a:latin typeface="Roboto"/>
                <a:ea typeface="Hyundai Sans Head" panose="020B0504040000000000" pitchFamily="34" charset="0"/>
              </a:rPr>
              <a:t>2019  </a:t>
            </a:r>
            <a:r>
              <a:rPr lang="en-US" sz="3400" dirty="0" smtClean="0">
                <a:latin typeface="Roboto"/>
                <a:ea typeface="Hyundai Sans Head" panose="020B0504040000000000" pitchFamily="34" charset="0"/>
              </a:rPr>
              <a:t>	</a:t>
            </a:r>
            <a:r>
              <a:rPr lang="ru-RU" sz="3400" dirty="0" smtClean="0">
                <a:latin typeface="Roboto"/>
                <a:ea typeface="Hyundai Sans Head" panose="020B0504040000000000" pitchFamily="34" charset="0"/>
              </a:rPr>
              <a:t>   3%</a:t>
            </a:r>
          </a:p>
          <a:p>
            <a:pPr>
              <a:lnSpc>
                <a:spcPct val="150000"/>
              </a:lnSpc>
            </a:pPr>
            <a:r>
              <a:rPr lang="ru-RU" sz="3400" dirty="0">
                <a:latin typeface="Roboto"/>
                <a:ea typeface="Hyundai Sans Head" panose="020B0504040000000000" pitchFamily="34" charset="0"/>
              </a:rPr>
              <a:t>2025</a:t>
            </a:r>
            <a:r>
              <a:rPr lang="ru-RU" sz="3400" dirty="0" smtClean="0">
                <a:latin typeface="Roboto"/>
                <a:ea typeface="Hyundai Sans Head" panose="020B0504040000000000" pitchFamily="34" charset="0"/>
              </a:rPr>
              <a:t>   </a:t>
            </a:r>
            <a:r>
              <a:rPr lang="en-US" sz="3400" dirty="0" smtClean="0">
                <a:latin typeface="Roboto"/>
                <a:ea typeface="Hyundai Sans Head" panose="020B0504040000000000" pitchFamily="34" charset="0"/>
              </a:rPr>
              <a:t>	</a:t>
            </a:r>
            <a:r>
              <a:rPr lang="ru-RU" sz="3400" dirty="0" smtClean="0">
                <a:latin typeface="Roboto"/>
                <a:ea typeface="Hyundai Sans Head" panose="020B0504040000000000" pitchFamily="34" charset="0"/>
              </a:rPr>
              <a:t>   10%</a:t>
            </a:r>
          </a:p>
          <a:p>
            <a:pPr>
              <a:lnSpc>
                <a:spcPct val="150000"/>
              </a:lnSpc>
            </a:pPr>
            <a:r>
              <a:rPr lang="ru-RU" sz="3400" dirty="0" smtClean="0">
                <a:latin typeface="Roboto"/>
                <a:ea typeface="Hyundai Sans Head" panose="020B0504040000000000" pitchFamily="34" charset="0"/>
              </a:rPr>
              <a:t>2035   </a:t>
            </a:r>
            <a:r>
              <a:rPr lang="en-US" sz="3400" dirty="0" smtClean="0">
                <a:latin typeface="Roboto"/>
                <a:ea typeface="Hyundai Sans Head" panose="020B0504040000000000" pitchFamily="34" charset="0"/>
              </a:rPr>
              <a:t>	</a:t>
            </a:r>
            <a:r>
              <a:rPr lang="ru-RU" sz="3400" dirty="0" smtClean="0">
                <a:latin typeface="Roboto"/>
                <a:ea typeface="Hyundai Sans Head" panose="020B0504040000000000" pitchFamily="34" charset="0"/>
              </a:rPr>
              <a:t>   40%</a:t>
            </a:r>
            <a:endParaRPr lang="ru-RU" sz="3400" dirty="0">
              <a:latin typeface="Roboto"/>
              <a:ea typeface="Hyundai Sans Head" panose="020B050404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47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0;p23"/>
          <p:cNvPicPr preferRelativeResize="0"/>
          <p:nvPr/>
        </p:nvPicPr>
        <p:blipFill rotWithShape="1">
          <a:blip r:embed="rId3">
            <a:alphaModFix/>
          </a:blip>
          <a:srcRect l="9525" t="20236" r="5916" b="17261"/>
          <a:stretch/>
        </p:blipFill>
        <p:spPr>
          <a:xfrm>
            <a:off x="971599" y="1131590"/>
            <a:ext cx="7272809" cy="3024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7;p24"/>
          <p:cNvPicPr preferRelativeResize="0"/>
          <p:nvPr/>
        </p:nvPicPr>
        <p:blipFill rotWithShape="1">
          <a:blip r:embed="rId3">
            <a:alphaModFix/>
          </a:blip>
          <a:srcRect l="1380" t="16879" r="3721" b="11721"/>
          <a:stretch/>
        </p:blipFill>
        <p:spPr>
          <a:xfrm>
            <a:off x="321475" y="1131589"/>
            <a:ext cx="7994941" cy="3384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561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9;p34"/>
          <p:cNvSpPr txBox="1"/>
          <p:nvPr/>
        </p:nvSpPr>
        <p:spPr>
          <a:xfrm>
            <a:off x="540000" y="1040700"/>
            <a:ext cx="2644800" cy="3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pic>
        <p:nvPicPr>
          <p:cNvPr id="3" name="Google Shape;16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8900" y="217450"/>
            <a:ext cx="2749261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60;p34"/>
          <p:cNvSpPr txBox="1">
            <a:spLocks noGrp="1"/>
          </p:cNvSpPr>
          <p:nvPr>
            <p:ph type="title"/>
          </p:nvPr>
        </p:nvSpPr>
        <p:spPr>
          <a:xfrm>
            <a:off x="540000" y="1846500"/>
            <a:ext cx="50886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Roboto"/>
              </a:rPr>
              <a:t>Hyundai Mobility</a:t>
            </a:r>
            <a:endParaRPr dirty="0">
              <a:latin typeface="Roboto"/>
            </a:endParaRPr>
          </a:p>
        </p:txBody>
      </p:sp>
      <p:sp>
        <p:nvSpPr>
          <p:cNvPr id="5" name="Google Shape;161;p34"/>
          <p:cNvSpPr txBox="1">
            <a:spLocks/>
          </p:cNvSpPr>
          <p:nvPr/>
        </p:nvSpPr>
        <p:spPr>
          <a:xfrm>
            <a:off x="540000" y="2637025"/>
            <a:ext cx="5088600" cy="425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400" dirty="0" smtClean="0">
                <a:latin typeface="Roboto"/>
              </a:rPr>
              <a:t>Car as a service</a:t>
            </a:r>
            <a:endParaRPr lang="en-US" sz="1400" dirty="0"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81698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7;p39"/>
          <p:cNvSpPr txBox="1">
            <a:spLocks/>
          </p:cNvSpPr>
          <p:nvPr/>
        </p:nvSpPr>
        <p:spPr>
          <a:xfrm>
            <a:off x="2477250" y="2211750"/>
            <a:ext cx="4189500" cy="720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6000" dirty="0" smtClean="0">
                <a:latin typeface="Roboto"/>
              </a:rPr>
              <a:t>Freedom</a:t>
            </a:r>
            <a:endParaRPr lang="en-US" sz="6000" dirty="0"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096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1922</TotalTime>
  <Words>86</Words>
  <Application>Microsoft Office PowerPoint</Application>
  <PresentationFormat>Экран (16:9)</PresentationFormat>
  <Paragraphs>45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Roboto</vt:lpstr>
      <vt:lpstr>Arial</vt:lpstr>
      <vt:lpstr>Calibri</vt:lpstr>
      <vt:lpstr>Hyundai Sans Head</vt:lpstr>
      <vt:lpstr>Montserrat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Hyundai Mobility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DarkNetCluster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Warrior El Dragon</dc:creator>
  <cp:lastModifiedBy>Nikitina Anastasia</cp:lastModifiedBy>
  <cp:revision>20</cp:revision>
  <cp:lastPrinted>2019-12-17T08:30:14Z</cp:lastPrinted>
  <dcterms:created xsi:type="dcterms:W3CDTF">2019-12-04T13:48:02Z</dcterms:created>
  <dcterms:modified xsi:type="dcterms:W3CDTF">2019-12-18T11:50:59Z</dcterms:modified>
</cp:coreProperties>
</file>