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charts/chart4.xml" ContentType="application/vnd.openxmlformats-officedocument.drawingml.chart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charts/chart12.xml" ContentType="application/vnd.openxmlformats-officedocument.drawingml.chart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charts/chart13.xml" ContentType="application/vnd.openxmlformats-officedocument.drawingml.chart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66" r:id="rId1"/>
  </p:sldMasterIdLst>
  <p:notesMasterIdLst>
    <p:notesMasterId r:id="rId16"/>
  </p:notesMasterIdLst>
  <p:handoutMasterIdLst>
    <p:handoutMasterId r:id="rId17"/>
  </p:handoutMasterIdLst>
  <p:sldIdLst>
    <p:sldId id="631" r:id="rId2"/>
    <p:sldId id="628" r:id="rId3"/>
    <p:sldId id="634" r:id="rId4"/>
    <p:sldId id="635" r:id="rId5"/>
    <p:sldId id="632" r:id="rId6"/>
    <p:sldId id="633" r:id="rId7"/>
    <p:sldId id="640" r:id="rId8"/>
    <p:sldId id="636" r:id="rId9"/>
    <p:sldId id="421" r:id="rId10"/>
    <p:sldId id="290" r:id="rId11"/>
    <p:sldId id="619" r:id="rId12"/>
    <p:sldId id="637" r:id="rId13"/>
    <p:sldId id="638" r:id="rId14"/>
    <p:sldId id="639" r:id="rId15"/>
  </p:sldIdLst>
  <p:sldSz cx="18291175" cy="10290175"/>
  <p:notesSz cx="6797675" cy="9928225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+mn-ea"/>
        <a:cs typeface="+mn-cs"/>
      </a:defRPr>
    </a:lvl1pPr>
    <a:lvl2pPr marL="833172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+mn-ea"/>
        <a:cs typeface="+mn-cs"/>
      </a:defRPr>
    </a:lvl2pPr>
    <a:lvl3pPr marL="1666342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+mn-ea"/>
        <a:cs typeface="+mn-cs"/>
      </a:defRPr>
    </a:lvl3pPr>
    <a:lvl4pPr marL="2499515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+mn-ea"/>
        <a:cs typeface="+mn-cs"/>
      </a:defRPr>
    </a:lvl4pPr>
    <a:lvl5pPr marL="3332688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+mn-ea"/>
        <a:cs typeface="+mn-cs"/>
      </a:defRPr>
    </a:lvl5pPr>
    <a:lvl6pPr marL="4165859" algn="l" defTabSz="1666342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6pPr>
    <a:lvl7pPr marL="4999030" algn="l" defTabSz="1666342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7pPr>
    <a:lvl8pPr marL="5832202" algn="l" defTabSz="1666342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8pPr>
    <a:lvl9pPr marL="6665374" algn="l" defTabSz="1666342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1422AD9-E6F1-4A41-AEC4-24D33C9DCCA3}">
          <p14:sldIdLst>
            <p14:sldId id="631"/>
            <p14:sldId id="628"/>
            <p14:sldId id="634"/>
            <p14:sldId id="635"/>
            <p14:sldId id="632"/>
            <p14:sldId id="633"/>
            <p14:sldId id="640"/>
            <p14:sldId id="636"/>
            <p14:sldId id="421"/>
            <p14:sldId id="290"/>
            <p14:sldId id="619"/>
            <p14:sldId id="637"/>
            <p14:sldId id="638"/>
            <p14:sldId id="6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820">
          <p15:clr>
            <a:srgbClr val="A4A3A4"/>
          </p15:clr>
        </p15:guide>
        <p15:guide id="2" orient="horz" pos="720">
          <p15:clr>
            <a:srgbClr val="A4A3A4"/>
          </p15:clr>
        </p15:guide>
        <p15:guide id="3" pos="5670" userDrawn="1">
          <p15:clr>
            <a:srgbClr val="A4A3A4"/>
          </p15:clr>
        </p15:guide>
        <p15:guide id="4" pos="11253">
          <p15:clr>
            <a:srgbClr val="A4A3A4"/>
          </p15:clr>
        </p15:guide>
        <p15:guide id="5" pos="273" userDrawn="1">
          <p15:clr>
            <a:srgbClr val="A4A3A4"/>
          </p15:clr>
        </p15:guide>
        <p15:guide id="6" orient="horz" pos="5777">
          <p15:clr>
            <a:srgbClr val="A4A3A4"/>
          </p15:clr>
        </p15:guide>
        <p15:guide id="7" orient="horz">
          <p15:clr>
            <a:srgbClr val="A4A3A4"/>
          </p15:clr>
        </p15:guide>
        <p15:guide id="8" pos="11041">
          <p15:clr>
            <a:srgbClr val="A4A3A4"/>
          </p15:clr>
        </p15:guide>
        <p15:guide id="9" pos="285">
          <p15:clr>
            <a:srgbClr val="A4A3A4"/>
          </p15:clr>
        </p15:guide>
        <p15:guide id="10" orient="horz" pos="6481">
          <p15:clr>
            <a:srgbClr val="A4A3A4"/>
          </p15:clr>
        </p15:guide>
        <p15:guide id="11" orient="horz" pos="1272">
          <p15:clr>
            <a:srgbClr val="A4A3A4"/>
          </p15:clr>
        </p15:guide>
        <p15:guide id="12" orient="horz" pos="77">
          <p15:clr>
            <a:srgbClr val="A4A3A4"/>
          </p15:clr>
        </p15:guide>
        <p15:guide id="13" pos="1888">
          <p15:clr>
            <a:srgbClr val="A4A3A4"/>
          </p15:clr>
        </p15:guide>
        <p15:guide id="14" orient="horz" pos="6274">
          <p15:clr>
            <a:srgbClr val="A4A3A4"/>
          </p15:clr>
        </p15:guide>
        <p15:guide id="15" pos="6257">
          <p15:clr>
            <a:srgbClr val="A4A3A4"/>
          </p15:clr>
        </p15:guide>
        <p15:guide id="16" orient="horz" pos="5880">
          <p15:clr>
            <a:srgbClr val="A4A3A4"/>
          </p15:clr>
        </p15:guide>
        <p15:guide id="17" pos="11521">
          <p15:clr>
            <a:srgbClr val="A4A3A4"/>
          </p15:clr>
        </p15:guide>
        <p15:guide id="18" orient="horz" pos="4">
          <p15:clr>
            <a:srgbClr val="A4A3A4"/>
          </p15:clr>
        </p15:guide>
        <p15:guide id="19" pos="494">
          <p15:clr>
            <a:srgbClr val="A4A3A4"/>
          </p15:clr>
        </p15:guide>
        <p15:guide id="20" pos="8190">
          <p15:clr>
            <a:srgbClr val="A4A3A4"/>
          </p15:clr>
        </p15:guide>
        <p15:guide id="21" orient="horz" pos="19">
          <p15:clr>
            <a:srgbClr val="A4A3A4"/>
          </p15:clr>
        </p15:guide>
        <p15:guide id="22" pos="11130">
          <p15:clr>
            <a:srgbClr val="A4A3A4"/>
          </p15:clr>
        </p15:guide>
        <p15:guide id="23" pos="11376">
          <p15:clr>
            <a:srgbClr val="A4A3A4"/>
          </p15:clr>
        </p15:guide>
        <p15:guide id="24" pos="11254">
          <p15:clr>
            <a:srgbClr val="A4A3A4"/>
          </p15:clr>
        </p15:guide>
        <p15:guide id="25" pos="417">
          <p15:clr>
            <a:srgbClr val="A4A3A4"/>
          </p15:clr>
        </p15:guide>
        <p15:guide id="26" pos="11129">
          <p15:clr>
            <a:srgbClr val="A4A3A4"/>
          </p15:clr>
        </p15:guide>
        <p15:guide id="27" orient="horz" pos="61">
          <p15:clr>
            <a:srgbClr val="A4A3A4"/>
          </p15:clr>
        </p15:guide>
        <p15:guide id="28" pos="3882">
          <p15:clr>
            <a:srgbClr val="A4A3A4"/>
          </p15:clr>
        </p15:guide>
        <p15:guide id="29" pos="11140">
          <p15:clr>
            <a:srgbClr val="A4A3A4"/>
          </p15:clr>
        </p15:guide>
        <p15:guide id="30" pos="1397">
          <p15:clr>
            <a:srgbClr val="A4A3A4"/>
          </p15:clr>
        </p15:guide>
        <p15:guide id="31">
          <p15:clr>
            <a:srgbClr val="A4A3A4"/>
          </p15:clr>
        </p15:guide>
        <p15:guide id="32" orient="horz" pos="5757">
          <p15:clr>
            <a:srgbClr val="A4A3A4"/>
          </p15:clr>
        </p15:guide>
        <p15:guide id="33" orient="horz" pos="1130">
          <p15:clr>
            <a:srgbClr val="A4A3A4"/>
          </p15:clr>
        </p15:guide>
        <p15:guide id="34" pos="11126">
          <p15:clr>
            <a:srgbClr val="A4A3A4"/>
          </p15:clr>
        </p15:guide>
        <p15:guide id="35" pos="402">
          <p15:clr>
            <a:srgbClr val="A4A3A4"/>
          </p15:clr>
        </p15:guide>
        <p15:guide id="36" pos="111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vigation City" initials="NC" lastIdx="1" clrIdx="0">
    <p:extLst/>
  </p:cmAuthor>
  <p:cmAuthor id="2" name="Transport City" initials="TC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B00"/>
    <a:srgbClr val="BDBDC8"/>
    <a:srgbClr val="EA717C"/>
    <a:srgbClr val="FCAA61"/>
    <a:srgbClr val="FFBF8F"/>
    <a:srgbClr val="FFD4B3"/>
    <a:srgbClr val="DA2032"/>
    <a:srgbClr val="FEE1DA"/>
    <a:srgbClr val="FADEE0"/>
    <a:srgbClr val="FBD9D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43" autoAdjust="0"/>
    <p:restoredTop sz="82514" autoAdjust="0"/>
  </p:normalViewPr>
  <p:slideViewPr>
    <p:cSldViewPr snapToGrid="0">
      <p:cViewPr>
        <p:scale>
          <a:sx n="66" d="100"/>
          <a:sy n="66" d="100"/>
        </p:scale>
        <p:origin x="672" y="570"/>
      </p:cViewPr>
      <p:guideLst>
        <p:guide orient="horz" pos="5820"/>
        <p:guide orient="horz" pos="720"/>
        <p:guide pos="5670"/>
        <p:guide pos="11253"/>
        <p:guide pos="273"/>
        <p:guide orient="horz" pos="5777"/>
        <p:guide orient="horz"/>
        <p:guide pos="11041"/>
        <p:guide pos="285"/>
        <p:guide orient="horz" pos="6481"/>
        <p:guide orient="horz" pos="1272"/>
        <p:guide orient="horz" pos="77"/>
        <p:guide pos="1888"/>
        <p:guide orient="horz" pos="6274"/>
        <p:guide pos="6257"/>
        <p:guide orient="horz" pos="5880"/>
        <p:guide pos="11521"/>
        <p:guide orient="horz" pos="4"/>
        <p:guide pos="494"/>
        <p:guide pos="8190"/>
        <p:guide orient="horz" pos="19"/>
        <p:guide pos="11130"/>
        <p:guide pos="11376"/>
        <p:guide pos="11254"/>
        <p:guide pos="417"/>
        <p:guide pos="11129"/>
        <p:guide orient="horz" pos="61"/>
        <p:guide pos="3882"/>
        <p:guide pos="11140"/>
        <p:guide pos="1397"/>
        <p:guide/>
        <p:guide orient="horz" pos="5757"/>
        <p:guide orient="horz" pos="1130"/>
        <p:guide pos="11126"/>
        <p:guide pos="402"/>
        <p:guide pos="11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-3648" y="-68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250479583447521E-2"/>
          <c:y val="4.425531914893617E-2"/>
          <c:w val="0.97149904083310501"/>
          <c:h val="0.9114893617021276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EA717C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BDBDC8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5796-E649-A8C3-79DA473CBCAD}"/>
              </c:ext>
            </c:extLst>
          </c:dPt>
          <c:dLbls>
            <c:dLbl>
              <c:idx val="0"/>
              <c:layout>
                <c:manualLayout>
                  <c:x val="0"/>
                  <c:y val="-0.1540425531914893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5796-E649-A8C3-79DA473CBCA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5.0999999999999996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96-E649-A8C3-79DA473CBC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100"/>
        <c:axId val="117529216"/>
        <c:axId val="117531008"/>
      </c:barChart>
      <c:catAx>
        <c:axId val="11752921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accent2"/>
            </a:solidFill>
            <a:prstDash val="solid"/>
          </a:ln>
        </c:spPr>
        <c:crossAx val="117531008"/>
        <c:crosses val="min"/>
        <c:auto val="0"/>
        <c:lblAlgn val="ctr"/>
        <c:lblOffset val="100"/>
        <c:noMultiLvlLbl val="0"/>
      </c:catAx>
      <c:valAx>
        <c:axId val="117531008"/>
        <c:scaling>
          <c:orientation val="minMax"/>
          <c:max val="3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1752921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1127416724901E-2"/>
          <c:y val="3.5350101971447993E-2"/>
          <c:w val="0.9757745166550198"/>
          <c:h val="0.92929979605710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FF6B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A1C3-B040-A6F8-C602F9CC87D8}"/>
              </c:ext>
            </c:extLst>
          </c:dPt>
          <c:dLbls>
            <c:dLbl>
              <c:idx val="2"/>
              <c:layout>
                <c:manualLayout>
                  <c:x val="0"/>
                  <c:y val="-6.7980965329707678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A1C3-B040-A6F8-C602F9CC87D8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A1C3-B040-A6F8-C602F9CC87D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Sheet1!$A$1:$E$1</c:f>
              <c:numCache>
                <c:formatCode>General</c:formatCode>
                <c:ptCount val="5"/>
                <c:pt idx="0">
                  <c:v>350</c:v>
                </c:pt>
                <c:pt idx="1">
                  <c:v>1000</c:v>
                </c:pt>
                <c:pt idx="2">
                  <c:v>7000</c:v>
                </c:pt>
                <c:pt idx="3">
                  <c:v>15000</c:v>
                </c:pt>
                <c:pt idx="4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C3-B040-A6F8-C602F9CC87D8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FF6B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A1C3-B040-A6F8-C602F9CC87D8}"/>
              </c:ext>
            </c:extLst>
          </c:dPt>
          <c:val>
            <c:numRef>
              <c:f>Sheet1!$A$2:$E$2</c:f>
              <c:numCache>
                <c:formatCode>General</c:formatCode>
                <c:ptCount val="5"/>
                <c:pt idx="0">
                  <c:v>100</c:v>
                </c:pt>
                <c:pt idx="1">
                  <c:v>500</c:v>
                </c:pt>
                <c:pt idx="2">
                  <c:v>1100</c:v>
                </c:pt>
                <c:pt idx="3">
                  <c:v>1400</c:v>
                </c:pt>
                <c:pt idx="4">
                  <c:v>1100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1C3-B040-A6F8-C602F9CC87D8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Sheet1!$A$3:$E$3</c:f>
              <c:numCache>
                <c:formatCode>General</c:formatCode>
                <c:ptCount val="5"/>
                <c:pt idx="4">
                  <c:v>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1C3-B040-A6F8-C602F9CC87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8410112"/>
        <c:axId val="168416000"/>
      </c:barChart>
      <c:lineChart>
        <c:grouping val="standard"/>
        <c:varyColors val="0"/>
        <c:ser>
          <c:idx val="3"/>
          <c:order val="3"/>
          <c:spPr>
            <a:ln w="28575" algn="ctr">
              <a:solidFill>
                <a:schemeClr val="accent3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chemeClr val="accent3"/>
                </a:solidFill>
                <a:ln w="9525" algn="ctr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A1C3-B040-A6F8-C602F9CC87D8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3"/>
                </a:solidFill>
                <a:ln w="9525" algn="ctr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A1C3-B040-A6F8-C602F9CC87D8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3"/>
                </a:solidFill>
                <a:ln w="9525" algn="ctr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A1C3-B040-A6F8-C602F9CC87D8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3"/>
                </a:solidFill>
                <a:ln w="9525" algn="ctr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A1C3-B040-A6F8-C602F9CC87D8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3"/>
                </a:solidFill>
                <a:ln w="9525" algn="ctr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A1C3-B040-A6F8-C602F9CC87D8}"/>
              </c:ext>
            </c:extLst>
          </c:dPt>
          <c:val>
            <c:numRef>
              <c:f>Sheet1!$A$4:$E$4</c:f>
              <c:numCache>
                <c:formatCode>General</c:formatCode>
                <c:ptCount val="5"/>
                <c:pt idx="0">
                  <c:v>4.0000000000000001E-3</c:v>
                </c:pt>
                <c:pt idx="1">
                  <c:v>1.6</c:v>
                </c:pt>
                <c:pt idx="2">
                  <c:v>5.6</c:v>
                </c:pt>
                <c:pt idx="3">
                  <c:v>23</c:v>
                </c:pt>
                <c:pt idx="4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A1C3-B040-A6F8-C602F9CC87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419328"/>
        <c:axId val="168417536"/>
      </c:lineChart>
      <c:catAx>
        <c:axId val="16841011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bg2"/>
            </a:solidFill>
            <a:prstDash val="solid"/>
          </a:ln>
        </c:spPr>
        <c:crossAx val="168416000"/>
        <c:crosses val="min"/>
        <c:auto val="0"/>
        <c:lblAlgn val="ctr"/>
        <c:lblOffset val="100"/>
        <c:noMultiLvlLbl val="0"/>
      </c:catAx>
      <c:valAx>
        <c:axId val="168416000"/>
        <c:scaling>
          <c:orientation val="minMax"/>
          <c:max val="45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algn="ctr">
            <a:solidFill>
              <a:schemeClr val="bg1"/>
            </a:solidFill>
            <a:prstDash val="solid"/>
          </a:ln>
        </c:spPr>
        <c:txPr>
          <a:bodyPr wrap="none"/>
          <a:lstStyle/>
          <a:p>
            <a:pPr>
              <a:defRPr sz="1200">
                <a:latin typeface="+mn-lt"/>
                <a:ea typeface="+mn-ea"/>
                <a:cs typeface="+mn-cs"/>
                <a:sym typeface="+mn-lt"/>
              </a:defRPr>
            </a:pPr>
            <a:endParaRPr lang="ru-RU"/>
          </a:p>
        </c:txPr>
        <c:crossAx val="168410112"/>
        <c:crosses val="min"/>
        <c:crossBetween val="between"/>
        <c:majorUnit val="15000"/>
      </c:valAx>
      <c:valAx>
        <c:axId val="168417536"/>
        <c:scaling>
          <c:orientation val="minMax"/>
          <c:max val="50"/>
          <c:min val="-50"/>
        </c:scaling>
        <c:delete val="0"/>
        <c:axPos val="r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algn="ctr">
            <a:solidFill>
              <a:schemeClr val="bg1"/>
            </a:solidFill>
            <a:prstDash val="solid"/>
          </a:ln>
        </c:spPr>
        <c:txPr>
          <a:bodyPr wrap="none"/>
          <a:lstStyle/>
          <a:p>
            <a:pPr>
              <a:defRPr sz="1200">
                <a:latin typeface="+mn-lt"/>
                <a:ea typeface="+mn-ea"/>
                <a:cs typeface="+mn-cs"/>
                <a:sym typeface="+mn-lt"/>
              </a:defRPr>
            </a:pPr>
            <a:endParaRPr lang="ru-RU"/>
          </a:p>
        </c:txPr>
        <c:crossAx val="168419328"/>
        <c:crosses val="max"/>
        <c:crossBetween val="between"/>
        <c:majorUnit val="50"/>
      </c:valAx>
      <c:catAx>
        <c:axId val="168419328"/>
        <c:scaling>
          <c:orientation val="minMax"/>
        </c:scaling>
        <c:delete val="1"/>
        <c:axPos val="b"/>
        <c:majorTickMark val="out"/>
        <c:minorTickMark val="none"/>
        <c:tickLblPos val="nextTo"/>
        <c:crossAx val="168417536"/>
        <c:crosses val="min"/>
        <c:auto val="0"/>
        <c:lblAlgn val="ctr"/>
        <c:lblOffset val="100"/>
        <c:noMultiLvlLbl val="0"/>
      </c:catAx>
    </c:plotArea>
    <c:plotVisOnly val="0"/>
    <c:dispBlanksAs val="gap"/>
    <c:showDLblsOverMax val="1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4596100278551534"/>
          <c:y val="3.7037037037037042E-2"/>
          <c:w val="0.30807799442896938"/>
          <c:h val="0.9259259259259259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CAA6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0339-8646-B260-2AE4A3C7EB8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</c:f>
              <c:numCache>
                <c:formatCode>General</c:formatCode>
                <c:ptCount val="1"/>
                <c:pt idx="0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39-8646-B260-2AE4A3C7E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3161856"/>
        <c:axId val="173175936"/>
      </c:barChart>
      <c:lineChart>
        <c:grouping val="standard"/>
        <c:varyColors val="0"/>
        <c:ser>
          <c:idx val="1"/>
          <c:order val="1"/>
          <c:spPr>
            <a:ln w="28575" algn="ctr">
              <a:solidFill>
                <a:schemeClr val="accent3"/>
              </a:solidFill>
              <a:prstDash val="solid"/>
            </a:ln>
          </c:spPr>
          <c:marker>
            <c:symbol val="none"/>
          </c:marker>
          <c:val>
            <c:numRef>
              <c:f>Sheet1!$A$2</c:f>
              <c:numCache>
                <c:formatCode>General</c:formatCode>
                <c:ptCount val="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39-8646-B260-2AE4A3C7E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161856"/>
        <c:axId val="173175936"/>
      </c:lineChart>
      <c:catAx>
        <c:axId val="17316185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bg2"/>
            </a:solidFill>
            <a:prstDash val="solid"/>
          </a:ln>
        </c:spPr>
        <c:crossAx val="173175936"/>
        <c:crosses val="min"/>
        <c:auto val="0"/>
        <c:lblAlgn val="ctr"/>
        <c:lblOffset val="100"/>
        <c:noMultiLvlLbl val="0"/>
      </c:catAx>
      <c:valAx>
        <c:axId val="173175936"/>
        <c:scaling>
          <c:orientation val="minMax"/>
          <c:max val="5000"/>
          <c:min val="700"/>
        </c:scaling>
        <c:delete val="1"/>
        <c:axPos val="l"/>
        <c:numFmt formatCode="General" sourceLinked="1"/>
        <c:majorTickMark val="out"/>
        <c:minorTickMark val="none"/>
        <c:tickLblPos val="nextTo"/>
        <c:crossAx val="17316185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525604952166573E-3"/>
          <c:y val="1.6528925619834711E-2"/>
          <c:w val="0.9882948790095667"/>
          <c:h val="0.9666242848061029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BDBDC8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26FF-504B-AE35-98E5D9ECEE0F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26FF-504B-AE35-98E5D9ECEE0F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26FF-504B-AE35-98E5D9ECEE0F}"/>
                </c:ext>
              </c:extLst>
            </c:dLbl>
            <c:dLbl>
              <c:idx val="3"/>
              <c:layout>
                <c:manualLayout>
                  <c:x val="0"/>
                  <c:y val="-3.178639542275906E-4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26FF-504B-AE35-98E5D9ECEE0F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4-26FF-504B-AE35-98E5D9ECEE0F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5-26FF-504B-AE35-98E5D9ECEE0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Sheet1!$A$1:$F$1</c:f>
              <c:numCache>
                <c:formatCode>General</c:formatCode>
                <c:ptCount val="6"/>
                <c:pt idx="0">
                  <c:v>9.9999999999999982</c:v>
                </c:pt>
                <c:pt idx="1">
                  <c:v>18.999999999999993</c:v>
                </c:pt>
                <c:pt idx="2">
                  <c:v>32.999999999999993</c:v>
                </c:pt>
                <c:pt idx="3">
                  <c:v>46</c:v>
                </c:pt>
                <c:pt idx="4">
                  <c:v>28.000000000000007</c:v>
                </c:pt>
                <c:pt idx="5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FF-504B-AE35-98E5D9ECEE0F}"/>
            </c:ext>
          </c:extLst>
        </c:ser>
        <c:ser>
          <c:idx val="1"/>
          <c:order val="1"/>
          <c:spPr>
            <a:solidFill>
              <a:schemeClr val="accent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7-26FF-504B-AE35-98E5D9ECEE0F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8-26FF-504B-AE35-98E5D9ECEE0F}"/>
                </c:ext>
              </c:extLst>
            </c:dLbl>
            <c:dLbl>
              <c:idx val="2"/>
              <c:layout>
                <c:manualLayout>
                  <c:x val="0"/>
                  <c:y val="-3.178639542275906E-4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9-26FF-504B-AE35-98E5D9ECEE0F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A-26FF-504B-AE35-98E5D9ECEE0F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B-26FF-504B-AE35-98E5D9ECEE0F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C-26FF-504B-AE35-98E5D9ECEE0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Sheet1!$A$2:$F$2</c:f>
              <c:numCache>
                <c:formatCode>General</c:formatCode>
                <c:ptCount val="6"/>
                <c:pt idx="0">
                  <c:v>23</c:v>
                </c:pt>
                <c:pt idx="1">
                  <c:v>33.000000000000007</c:v>
                </c:pt>
                <c:pt idx="2">
                  <c:v>28.999999999999993</c:v>
                </c:pt>
                <c:pt idx="3">
                  <c:v>23.999999999999993</c:v>
                </c:pt>
                <c:pt idx="4">
                  <c:v>43</c:v>
                </c:pt>
                <c:pt idx="5">
                  <c:v>20.999999999999996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6FF-504B-AE35-98E5D9ECEE0F}"/>
            </c:ext>
          </c:extLst>
        </c:ser>
        <c:ser>
          <c:idx val="2"/>
          <c:order val="2"/>
          <c:spPr>
            <a:solidFill>
              <a:srgbClr val="EA717C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3.178639542275906E-4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E-26FF-504B-AE35-98E5D9ECEE0F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F-26FF-504B-AE35-98E5D9ECEE0F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0-26FF-504B-AE35-98E5D9ECEE0F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1-26FF-504B-AE35-98E5D9ECEE0F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2-26FF-504B-AE35-98E5D9ECEE0F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3-26FF-504B-AE35-98E5D9ECEE0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Sheet1!$A$3:$F$3</c:f>
              <c:numCache>
                <c:formatCode>General</c:formatCode>
                <c:ptCount val="6"/>
                <c:pt idx="0">
                  <c:v>67</c:v>
                </c:pt>
                <c:pt idx="1">
                  <c:v>48</c:v>
                </c:pt>
                <c:pt idx="2">
                  <c:v>38</c:v>
                </c:pt>
                <c:pt idx="3">
                  <c:v>30.000000000000004</c:v>
                </c:pt>
                <c:pt idx="4">
                  <c:v>28.999999999999993</c:v>
                </c:pt>
                <c:pt idx="5">
                  <c:v>17.000000000000004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6FF-504B-AE35-98E5D9ECEE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75762432"/>
        <c:axId val="175776512"/>
      </c:barChart>
      <c:catAx>
        <c:axId val="17576243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accent2"/>
            </a:solidFill>
            <a:prstDash val="solid"/>
          </a:ln>
        </c:spPr>
        <c:crossAx val="175776512"/>
        <c:crosses val="min"/>
        <c:auto val="0"/>
        <c:lblAlgn val="ctr"/>
        <c:lblOffset val="100"/>
        <c:noMultiLvlLbl val="0"/>
      </c:catAx>
      <c:valAx>
        <c:axId val="175776512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7576243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1993769470405E-2"/>
          <c:y val="0.13961485557083905"/>
          <c:w val="0.96760124610591902"/>
          <c:h val="0.8246217331499312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EA717C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BDBDC8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F08A-6647-ACF9-94BBF9974579}"/>
              </c:ext>
            </c:extLst>
          </c:dPt>
          <c:dLbls>
            <c:dLbl>
              <c:idx val="0"/>
              <c:layout>
                <c:manualLayout>
                  <c:x val="0"/>
                  <c:y val="-7.359009628610728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F08A-6647-ACF9-94BBF9974579}"/>
                </c:ext>
              </c:extLst>
            </c:dLbl>
            <c:dLbl>
              <c:idx val="1"/>
              <c:layout>
                <c:manualLayout>
                  <c:x val="0"/>
                  <c:y val="-0.4834938101788170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F08A-6647-ACF9-94BBF997457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27</c:v>
                </c:pt>
                <c:pt idx="1">
                  <c:v>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8A-6647-ACF9-94BBF99745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overlap val="100"/>
        <c:axId val="176144768"/>
        <c:axId val="176146304"/>
      </c:barChart>
      <c:catAx>
        <c:axId val="17614476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accent2"/>
            </a:solidFill>
            <a:prstDash val="solid"/>
          </a:ln>
        </c:spPr>
        <c:crossAx val="176146304"/>
        <c:crosses val="min"/>
        <c:auto val="0"/>
        <c:lblAlgn val="ctr"/>
        <c:lblOffset val="100"/>
        <c:noMultiLvlLbl val="0"/>
      </c:catAx>
      <c:valAx>
        <c:axId val="176146304"/>
        <c:scaling>
          <c:orientation val="minMax"/>
          <c:max val="61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7614476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250479583447521E-2"/>
          <c:y val="0.17713787085514834"/>
          <c:w val="0.97149904083310501"/>
          <c:h val="0.7774869109947644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55BC3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BDBDC8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48DD-2D4B-A347-2E46F763C16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48DD-2D4B-A347-2E46F763C160}"/>
              </c:ext>
            </c:extLst>
          </c:dPt>
          <c:dLbls>
            <c:dLbl>
              <c:idx val="0"/>
              <c:layout>
                <c:manualLayout>
                  <c:x val="0"/>
                  <c:y val="-0.25479930191972078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48DD-2D4B-A347-2E46F763C160}"/>
                </c:ext>
              </c:extLst>
            </c:dLbl>
            <c:dLbl>
              <c:idx val="1"/>
              <c:layout>
                <c:manualLayout>
                  <c:x val="0"/>
                  <c:y val="-0.4790575916230366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48DD-2D4B-A347-2E46F763C16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0.5</c:v>
                </c:pt>
                <c:pt idx="1">
                  <c:v>1.18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DD-2D4B-A347-2E46F763C1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100"/>
        <c:axId val="117563392"/>
        <c:axId val="117564928"/>
      </c:barChart>
      <c:catAx>
        <c:axId val="11756339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accent2"/>
            </a:solidFill>
            <a:prstDash val="solid"/>
          </a:ln>
        </c:spPr>
        <c:crossAx val="117564928"/>
        <c:crosses val="min"/>
        <c:auto val="0"/>
        <c:lblAlgn val="ctr"/>
        <c:lblOffset val="100"/>
        <c:noMultiLvlLbl val="0"/>
      </c:catAx>
      <c:valAx>
        <c:axId val="117564928"/>
        <c:scaling>
          <c:orientation val="minMax"/>
          <c:max val="1.18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1756339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738498789346248E-2"/>
          <c:y val="1.924500370096225E-2"/>
          <c:w val="0.96852300242130751"/>
          <c:h val="0.96150999259807546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BDBDC8"/>
            </a:solidFill>
            <a:ln>
              <a:noFill/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EA717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8BF6-B542-B292-A81362758677}"/>
              </c:ext>
            </c:extLst>
          </c:dPt>
          <c:dPt>
            <c:idx val="10"/>
            <c:invertIfNegative val="0"/>
            <c:bubble3D val="0"/>
            <c:spPr>
              <a:solidFill>
                <a:srgbClr val="BDBDC8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8BF6-B542-B292-A81362758677}"/>
              </c:ext>
            </c:extLst>
          </c:dPt>
          <c:val>
            <c:numRef>
              <c:f>Sheet1!$A$1:$K$1</c:f>
              <c:numCache>
                <c:formatCode>General</c:formatCode>
                <c:ptCount val="11"/>
                <c:pt idx="0">
                  <c:v>19.889358932639119</c:v>
                </c:pt>
                <c:pt idx="1">
                  <c:v>19.100000000000001</c:v>
                </c:pt>
                <c:pt idx="2">
                  <c:v>8</c:v>
                </c:pt>
                <c:pt idx="3">
                  <c:v>6.7</c:v>
                </c:pt>
                <c:pt idx="4">
                  <c:v>4.7</c:v>
                </c:pt>
                <c:pt idx="5">
                  <c:v>4.3999999999999995</c:v>
                </c:pt>
                <c:pt idx="6">
                  <c:v>3.4000000000000004</c:v>
                </c:pt>
                <c:pt idx="7">
                  <c:v>3.2</c:v>
                </c:pt>
                <c:pt idx="8">
                  <c:v>2.5</c:v>
                </c:pt>
                <c:pt idx="9">
                  <c:v>2.1</c:v>
                </c:pt>
                <c:pt idx="10">
                  <c:v>0.13999999999999999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F6-B542-B292-A813627586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7623808"/>
        <c:axId val="117625600"/>
      </c:barChart>
      <c:catAx>
        <c:axId val="117623808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accent2"/>
            </a:solidFill>
            <a:prstDash val="solid"/>
          </a:ln>
        </c:spPr>
        <c:crossAx val="117625600"/>
        <c:crosses val="min"/>
        <c:auto val="0"/>
        <c:lblAlgn val="ctr"/>
        <c:lblOffset val="100"/>
        <c:noMultiLvlLbl val="0"/>
      </c:catAx>
      <c:valAx>
        <c:axId val="117625600"/>
        <c:scaling>
          <c:orientation val="minMax"/>
          <c:max val="19.889358932639119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1762380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995472039846044E-3"/>
          <c:y val="1.2811037201281104E-2"/>
          <c:w val="0.98811410459587956"/>
          <c:h val="0.97437792559743774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BDBDC8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EA717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5B24-465C-8E45-C1A052E27FF2}"/>
              </c:ext>
            </c:extLst>
          </c:dPt>
          <c:dPt>
            <c:idx val="1"/>
            <c:invertIfNegative val="0"/>
            <c:bubble3D val="0"/>
            <c:spPr>
              <a:solidFill>
                <a:srgbClr val="BDBDC8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F862-AA43-ACFA-1D844841E924}"/>
              </c:ext>
            </c:extLst>
          </c:dPt>
          <c:dLbls>
            <c:dLbl>
              <c:idx val="2"/>
              <c:layout>
                <c:manualLayout>
                  <c:x val="0.27167760923703865"/>
                  <c:y val="3.1038246420796077E-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F862-AA43-ACFA-1D844841E924}"/>
                </c:ext>
              </c:extLst>
            </c:dLbl>
            <c:dLbl>
              <c:idx val="3"/>
              <c:layout>
                <c:manualLayout>
                  <c:x val="0.25016979850577309"/>
                  <c:y val="1.5519123206784712E-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F862-AA43-ACFA-1D844841E924}"/>
                </c:ext>
              </c:extLst>
            </c:dLbl>
            <c:dLbl>
              <c:idx val="4"/>
              <c:layout>
                <c:manualLayout>
                  <c:x val="8.5238885551350452E-2"/>
                  <c:y val="1.5519123206784712E-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4-F862-AA43-ACFA-1D844841E924}"/>
                </c:ext>
              </c:extLst>
            </c:dLbl>
            <c:dLbl>
              <c:idx val="5"/>
              <c:layout>
                <c:manualLayout>
                  <c:x val="6.8485432981733069E-2"/>
                  <c:y val="1.5519123221238022E-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5-F862-AA43-ACFA-1D844841E924}"/>
                </c:ext>
              </c:extLst>
            </c:dLbl>
            <c:dLbl>
              <c:idx val="6"/>
              <c:layout>
                <c:manualLayout>
                  <c:x val="6.7013810278469546E-2"/>
                  <c:y val="1.5519123206784712E-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6-F862-AA43-ACFA-1D844841E92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Sheet1!$A$1:$G$1</c:f>
              <c:numCache>
                <c:formatCode>General</c:formatCode>
                <c:ptCount val="7"/>
                <c:pt idx="0">
                  <c:v>30</c:v>
                </c:pt>
                <c:pt idx="1">
                  <c:v>20</c:v>
                </c:pt>
                <c:pt idx="2">
                  <c:v>15.4</c:v>
                </c:pt>
                <c:pt idx="3">
                  <c:v>13.9</c:v>
                </c:pt>
                <c:pt idx="4">
                  <c:v>4.2</c:v>
                </c:pt>
                <c:pt idx="5">
                  <c:v>3.3</c:v>
                </c:pt>
                <c:pt idx="6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862-AA43-ACFA-1D844841E9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59268864"/>
        <c:axId val="159270400"/>
      </c:barChart>
      <c:catAx>
        <c:axId val="159268864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accent2"/>
            </a:solidFill>
            <a:prstDash val="solid"/>
          </a:ln>
        </c:spPr>
        <c:crossAx val="159270400"/>
        <c:crosses val="min"/>
        <c:auto val="0"/>
        <c:lblAlgn val="ctr"/>
        <c:lblOffset val="100"/>
        <c:noMultiLvlLbl val="0"/>
      </c:catAx>
      <c:valAx>
        <c:axId val="159270400"/>
        <c:scaling>
          <c:orientation val="minMax"/>
          <c:max val="3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5926886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152372049544287E-2"/>
          <c:y val="0.1286970423661071"/>
          <c:w val="0.97569525590091144"/>
          <c:h val="0.8297362110311750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</c:spPr>
          <c:invertIfNegative val="0"/>
          <c:dLbls>
            <c:dLbl>
              <c:idx val="1"/>
              <c:layout>
                <c:manualLayout>
                  <c:x val="0"/>
                  <c:y val="-7.993605115907274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A444-EB46-90D0-6CA09752D9DA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A444-EB46-90D0-6CA09752D9DA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A444-EB46-90D0-6CA09752D9D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Sheet1!$A$1:$D$1</c:f>
              <c:numCache>
                <c:formatCode>General</c:formatCode>
                <c:ptCount val="4"/>
                <c:pt idx="0">
                  <c:v>700</c:v>
                </c:pt>
                <c:pt idx="1">
                  <c:v>2500</c:v>
                </c:pt>
                <c:pt idx="2">
                  <c:v>3150</c:v>
                </c:pt>
                <c:pt idx="3">
                  <c:v>3250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44-EB46-90D0-6CA09752D9DA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Sheet1!$A$2:$D$2</c:f>
              <c:numCache>
                <c:formatCode>General</c:formatCode>
                <c:ptCount val="4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44-EB46-90D0-6CA09752D9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432704"/>
        <c:axId val="159434240"/>
      </c:barChart>
      <c:lineChart>
        <c:grouping val="standard"/>
        <c:varyColors val="0"/>
        <c:ser>
          <c:idx val="2"/>
          <c:order val="2"/>
          <c:spPr>
            <a:ln w="28575" algn="ctr">
              <a:solidFill>
                <a:schemeClr val="accent3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chemeClr val="accent3"/>
                </a:solidFill>
                <a:ln w="9525" algn="ctr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A444-EB46-90D0-6CA09752D9DA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3"/>
                </a:solidFill>
                <a:ln w="9525" algn="ctr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A444-EB46-90D0-6CA09752D9DA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3"/>
                </a:solidFill>
                <a:ln w="9525" algn="ctr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A444-EB46-90D0-6CA09752D9DA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3"/>
                </a:solidFill>
                <a:ln w="9525" algn="ctr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A444-EB46-90D0-6CA09752D9DA}"/>
              </c:ext>
            </c:extLst>
          </c:dPt>
          <c:dLbls>
            <c:dLbl>
              <c:idx val="0"/>
              <c:layout>
                <c:manualLayout>
                  <c:x val="0"/>
                  <c:y val="-9.2725819344524382E-2"/>
                </c:manualLayout>
              </c:layout>
              <c:numFmt formatCode="#,##0.00;&quot;-&quot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5-A444-EB46-90D0-6CA09752D9DA}"/>
                </c:ext>
              </c:extLst>
            </c:dLbl>
            <c:dLbl>
              <c:idx val="1"/>
              <c:layout>
                <c:manualLayout>
                  <c:x val="0"/>
                  <c:y val="-9.2725819344524382E-2"/>
                </c:manualLayout>
              </c:layout>
              <c:numFmt formatCode="#,##0.00;&quot;-&quot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6-A444-EB46-90D0-6CA09752D9DA}"/>
                </c:ext>
              </c:extLst>
            </c:dLbl>
            <c:dLbl>
              <c:idx val="2"/>
              <c:layout>
                <c:manualLayout>
                  <c:x val="0"/>
                  <c:y val="-9.2725819344524382E-2"/>
                </c:manualLayout>
              </c:layout>
              <c:numFmt formatCode="#,##0.00;&quot;-&quot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7-A444-EB46-90D0-6CA09752D9DA}"/>
                </c:ext>
              </c:extLst>
            </c:dLbl>
            <c:dLbl>
              <c:idx val="3"/>
              <c:layout>
                <c:manualLayout>
                  <c:x val="0"/>
                  <c:y val="-9.2725819344524382E-2"/>
                </c:manualLayout>
              </c:layout>
              <c:numFmt formatCode="#,##0.00;&quot;-&quot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8-A444-EB46-90D0-6CA09752D9D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Sheet1!$A$3:$D$3</c:f>
              <c:numCache>
                <c:formatCode>General</c:formatCode>
                <c:ptCount val="4"/>
                <c:pt idx="0">
                  <c:v>1E-3</c:v>
                </c:pt>
                <c:pt idx="1">
                  <c:v>0.05</c:v>
                </c:pt>
                <c:pt idx="2">
                  <c:v>0.14000000000000001</c:v>
                </c:pt>
                <c:pt idx="3">
                  <c:v>0.54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444-EB46-90D0-6CA09752D9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453952"/>
        <c:axId val="159435776"/>
      </c:lineChart>
      <c:catAx>
        <c:axId val="15943270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bg2"/>
            </a:solidFill>
            <a:prstDash val="solid"/>
          </a:ln>
        </c:spPr>
        <c:crossAx val="159434240"/>
        <c:crosses val="min"/>
        <c:auto val="0"/>
        <c:lblAlgn val="ctr"/>
        <c:lblOffset val="100"/>
        <c:noMultiLvlLbl val="0"/>
      </c:catAx>
      <c:valAx>
        <c:axId val="159434240"/>
        <c:scaling>
          <c:orientation val="minMax"/>
          <c:max val="5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algn="ctr">
            <a:solidFill>
              <a:schemeClr val="bg1"/>
            </a:solidFill>
            <a:prstDash val="solid"/>
          </a:ln>
        </c:spPr>
        <c:txPr>
          <a:bodyPr wrap="none"/>
          <a:lstStyle/>
          <a:p>
            <a:pPr>
              <a:defRPr sz="1200">
                <a:latin typeface="+mn-lt"/>
                <a:ea typeface="+mn-ea"/>
                <a:cs typeface="+mn-cs"/>
                <a:sym typeface="+mn-lt"/>
              </a:defRPr>
            </a:pPr>
            <a:endParaRPr lang="ru-RU"/>
          </a:p>
        </c:txPr>
        <c:crossAx val="159432704"/>
        <c:crosses val="min"/>
        <c:crossBetween val="between"/>
        <c:majorUnit val="5000"/>
      </c:valAx>
      <c:valAx>
        <c:axId val="159435776"/>
        <c:scaling>
          <c:orientation val="minMax"/>
          <c:max val="0.60000000000000009"/>
          <c:min val="-1.8000000000000003"/>
        </c:scaling>
        <c:delete val="0"/>
        <c:axPos val="r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algn="ctr">
            <a:solidFill>
              <a:schemeClr val="bg1"/>
            </a:solidFill>
            <a:prstDash val="solid"/>
          </a:ln>
        </c:spPr>
        <c:txPr>
          <a:bodyPr wrap="none"/>
          <a:lstStyle/>
          <a:p>
            <a:pPr>
              <a:defRPr sz="1200">
                <a:latin typeface="+mn-lt"/>
                <a:ea typeface="+mn-ea"/>
                <a:cs typeface="+mn-cs"/>
                <a:sym typeface="+mn-lt"/>
              </a:defRPr>
            </a:pPr>
            <a:endParaRPr lang="ru-RU"/>
          </a:p>
        </c:txPr>
        <c:crossAx val="159453952"/>
        <c:crosses val="max"/>
        <c:crossBetween val="between"/>
        <c:majorUnit val="0.60000000000000009"/>
      </c:valAx>
      <c:catAx>
        <c:axId val="159453952"/>
        <c:scaling>
          <c:orientation val="minMax"/>
        </c:scaling>
        <c:delete val="1"/>
        <c:axPos val="b"/>
        <c:majorTickMark val="out"/>
        <c:minorTickMark val="none"/>
        <c:tickLblPos val="nextTo"/>
        <c:crossAx val="159435776"/>
        <c:crosses val="min"/>
        <c:auto val="0"/>
        <c:lblAlgn val="ctr"/>
        <c:lblOffset val="100"/>
        <c:noMultiLvlLbl val="0"/>
      </c:cat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8653007019540891E-3"/>
          <c:y val="5.5084745762711863E-2"/>
          <c:w val="0.95902105862265219"/>
          <c:h val="0.8898305084745762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3.6994877632327831E-2"/>
                  <c:y val="-5.4025423728813561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E7D6-D04D-A582-3C15E0A6DFCD}"/>
                </c:ext>
              </c:extLst>
            </c:dLbl>
            <c:dLbl>
              <c:idx val="2"/>
              <c:layout>
                <c:manualLayout>
                  <c:x val="4.4014418516410546E-2"/>
                  <c:y val="-1.165254237288135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F35F-E941-A35E-9683B5AC616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Sheet1!$A$1:$Q$1</c:f>
              <c:numCache>
                <c:formatCode>General</c:formatCode>
                <c:ptCount val="17"/>
                <c:pt idx="0">
                  <c:v>550</c:v>
                </c:pt>
                <c:pt idx="2">
                  <c:v>1500</c:v>
                </c:pt>
                <c:pt idx="4">
                  <c:v>2600</c:v>
                </c:pt>
                <c:pt idx="6">
                  <c:v>3300</c:v>
                </c:pt>
                <c:pt idx="8">
                  <c:v>3620</c:v>
                </c:pt>
                <c:pt idx="10">
                  <c:v>4120</c:v>
                </c:pt>
                <c:pt idx="12">
                  <c:v>5120</c:v>
                </c:pt>
                <c:pt idx="14">
                  <c:v>6120</c:v>
                </c:pt>
                <c:pt idx="16">
                  <c:v>8120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D6-D04D-A582-3C15E0A6DFCD}"/>
            </c:ext>
          </c:extLst>
        </c:ser>
        <c:ser>
          <c:idx val="1"/>
          <c:order val="1"/>
          <c:spPr>
            <a:solidFill>
              <a:schemeClr val="accent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8.156779661016949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E7D6-D04D-A582-3C15E0A6DFCD}"/>
                </c:ext>
              </c:extLst>
            </c:dLbl>
            <c:dLbl>
              <c:idx val="2"/>
              <c:layout>
                <c:manualLayout>
                  <c:x val="0"/>
                  <c:y val="-8.4745762711864403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4-E7D6-D04D-A582-3C15E0A6DFCD}"/>
                </c:ext>
              </c:extLst>
            </c:dLbl>
            <c:dLbl>
              <c:idx val="4"/>
              <c:layout>
                <c:manualLayout>
                  <c:x val="0"/>
                  <c:y val="-9.216101694915254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5-E7D6-D04D-A582-3C15E0A6DFCD}"/>
                </c:ext>
              </c:extLst>
            </c:dLbl>
            <c:dLbl>
              <c:idx val="6"/>
              <c:layout>
                <c:manualLayout>
                  <c:x val="0"/>
                  <c:y val="-9.4279661016949151E-2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en-US"/>
                      <a:t>330</a:t>
                    </a:r>
                  </a:p>
                </c:rich>
              </c:tx>
              <c:numFmt formatCode="#,##0;&quot;-&quot;#,##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6-E7D6-D04D-A582-3C15E0A6DFCD}"/>
                </c:ext>
              </c:extLst>
            </c:dLbl>
            <c:dLbl>
              <c:idx val="8"/>
              <c:layout>
                <c:manualLayout>
                  <c:x val="0"/>
                  <c:y val="-9.5338983050847453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7-E7D6-D04D-A582-3C15E0A6DFCD}"/>
                </c:ext>
              </c:extLst>
            </c:dLbl>
            <c:dLbl>
              <c:idx val="10"/>
              <c:layout>
                <c:manualLayout>
                  <c:x val="0"/>
                  <c:y val="-9.7457627118644072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8-E7D6-D04D-A582-3C15E0A6DFCD}"/>
                </c:ext>
              </c:extLst>
            </c:dLbl>
            <c:dLbl>
              <c:idx val="12"/>
              <c:layout>
                <c:manualLayout>
                  <c:x val="0"/>
                  <c:y val="-0.1016949152542372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9-E7D6-D04D-A582-3C15E0A6DFCD}"/>
                </c:ext>
              </c:extLst>
            </c:dLbl>
            <c:dLbl>
              <c:idx val="14"/>
              <c:layout>
                <c:manualLayout>
                  <c:x val="3.6994877632327831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A-E7D6-D04D-A582-3C15E0A6DFCD}"/>
                </c:ext>
              </c:extLst>
            </c:dLbl>
            <c:dLbl>
              <c:idx val="16"/>
              <c:layout>
                <c:manualLayout>
                  <c:x val="3.7184594953519258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B-E7D6-D04D-A582-3C15E0A6DFC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Sheet1!$A$2:$Q$2</c:f>
              <c:numCache>
                <c:formatCode>General</c:formatCode>
                <c:ptCount val="17"/>
                <c:pt idx="0">
                  <c:v>79</c:v>
                </c:pt>
                <c:pt idx="2">
                  <c:v>150</c:v>
                </c:pt>
                <c:pt idx="4">
                  <c:v>300</c:v>
                </c:pt>
                <c:pt idx="6">
                  <c:v>370</c:v>
                </c:pt>
                <c:pt idx="8">
                  <c:v>380</c:v>
                </c:pt>
                <c:pt idx="10">
                  <c:v>430</c:v>
                </c:pt>
                <c:pt idx="12">
                  <c:v>530</c:v>
                </c:pt>
                <c:pt idx="14">
                  <c:v>630</c:v>
                </c:pt>
                <c:pt idx="16">
                  <c:v>830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7D6-D04D-A582-3C15E0A6DF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59863936"/>
        <c:axId val="159865472"/>
      </c:barChart>
      <c:lineChart>
        <c:grouping val="standard"/>
        <c:varyColors val="0"/>
        <c:ser>
          <c:idx val="2"/>
          <c:order val="2"/>
          <c:spPr>
            <a:ln w="28575">
              <a:solidFill>
                <a:schemeClr val="accent3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E7D6-D04D-A582-3C15E0A6DFC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E7D6-D04D-A582-3C15E0A6DFCD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E7D6-D04D-A582-3C15E0A6DFCD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E7D6-D04D-A582-3C15E0A6DFCD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E7D6-D04D-A582-3C15E0A6DFCD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E7D6-D04D-A582-3C15E0A6DFCD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E7D6-D04D-A582-3C15E0A6DFCD}"/>
              </c:ext>
            </c:extLst>
          </c:dPt>
          <c:dPt>
            <c:idx val="14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E7D6-D04D-A582-3C15E0A6DFCD}"/>
              </c:ext>
            </c:extLst>
          </c:dPt>
          <c:dPt>
            <c:idx val="1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E7D6-D04D-A582-3C15E0A6DFCD}"/>
              </c:ext>
            </c:extLst>
          </c:dPt>
          <c:val>
            <c:numRef>
              <c:f>Sheet1!$A$3:$Q$3</c:f>
              <c:numCache>
                <c:formatCode>General</c:formatCode>
                <c:ptCount val="17"/>
                <c:pt idx="0">
                  <c:v>4.0000000000000001E-3</c:v>
                </c:pt>
                <c:pt idx="1">
                  <c:v>0.02</c:v>
                </c:pt>
                <c:pt idx="2">
                  <c:v>3.5999999999999997E-2</c:v>
                </c:pt>
                <c:pt idx="3">
                  <c:v>2.4180000000000001</c:v>
                </c:pt>
                <c:pt idx="4">
                  <c:v>4.8</c:v>
                </c:pt>
                <c:pt idx="5">
                  <c:v>12.899999999999999</c:v>
                </c:pt>
                <c:pt idx="6">
                  <c:v>21</c:v>
                </c:pt>
                <c:pt idx="7">
                  <c:v>30.5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57</c:v>
                </c:pt>
                <c:pt idx="13">
                  <c:v>65</c:v>
                </c:pt>
                <c:pt idx="14">
                  <c:v>70</c:v>
                </c:pt>
                <c:pt idx="15">
                  <c:v>85</c:v>
                </c:pt>
                <c:pt idx="16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E7D6-D04D-A582-3C15E0A6DF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63936"/>
        <c:axId val="159871360"/>
      </c:lineChart>
      <c:catAx>
        <c:axId val="15986393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>
            <a:solidFill>
              <a:schemeClr val="accent1"/>
            </a:solidFill>
            <a:prstDash val="solid"/>
          </a:ln>
        </c:spPr>
        <c:crossAx val="159865472"/>
        <c:crosses val="min"/>
        <c:auto val="0"/>
        <c:lblAlgn val="ctr"/>
        <c:lblOffset val="100"/>
        <c:noMultiLvlLbl val="0"/>
      </c:catAx>
      <c:valAx>
        <c:axId val="159865472"/>
        <c:scaling>
          <c:orientation val="minMax"/>
          <c:max val="10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>
            <a:solidFill>
              <a:schemeClr val="bg1"/>
            </a:solidFill>
            <a:prstDash val="solid"/>
          </a:ln>
        </c:spPr>
        <c:txPr>
          <a:bodyPr wrap="none"/>
          <a:lstStyle/>
          <a:p>
            <a:pPr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pPr>
            <a:endParaRPr lang="ru-RU"/>
          </a:p>
        </c:txPr>
        <c:crossAx val="159863936"/>
        <c:crosses val="min"/>
        <c:crossBetween val="between"/>
        <c:majorUnit val="2000"/>
      </c:valAx>
      <c:valAx>
        <c:axId val="159871360"/>
        <c:scaling>
          <c:orientation val="minMax"/>
          <c:max val="100"/>
          <c:min val="-100"/>
        </c:scaling>
        <c:delete val="0"/>
        <c:axPos val="r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>
            <a:solidFill>
              <a:schemeClr val="bg1"/>
            </a:solidFill>
            <a:prstDash val="solid"/>
          </a:ln>
        </c:spPr>
        <c:txPr>
          <a:bodyPr wrap="none"/>
          <a:lstStyle/>
          <a:p>
            <a:pPr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pPr>
            <a:endParaRPr lang="ru-RU"/>
          </a:p>
        </c:txPr>
        <c:crossAx val="159863936"/>
        <c:crosses val="max"/>
        <c:crossBetween val="between"/>
        <c:majorUnit val="100"/>
      </c:valAx>
    </c:plotArea>
    <c:plotVisOnly val="0"/>
    <c:dispBlanksAs val="gap"/>
    <c:showDLblsOverMax val="1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365358592692828E-2"/>
          <c:y val="4.4180118946474084E-2"/>
          <c:w val="0.85926928281461445"/>
          <c:h val="0.9116397621070518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CAA61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B9-6E4C-B4C9-054050FA6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66359040"/>
        <c:axId val="166360576"/>
      </c:barChart>
      <c:lineChart>
        <c:grouping val="standard"/>
        <c:varyColors val="0"/>
        <c:ser>
          <c:idx val="1"/>
          <c:order val="1"/>
          <c:spPr>
            <a:ln w="28575" algn="ctr">
              <a:solidFill>
                <a:schemeClr val="accent3"/>
              </a:solidFill>
              <a:prstDash val="solid"/>
            </a:ln>
          </c:spPr>
          <c:marker>
            <c:symbol val="none"/>
          </c:marker>
          <c:val>
            <c:numRef>
              <c:f>Sheet1!$A$2</c:f>
              <c:numCache>
                <c:formatCode>General</c:formatCode>
                <c:ptCount val="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B9-6E4C-B4C9-054050FA6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368000"/>
        <c:axId val="166362112"/>
      </c:lineChart>
      <c:lineChart>
        <c:grouping val="standard"/>
        <c:varyColors val="0"/>
        <c:ser>
          <c:idx val="2"/>
          <c:order val="2"/>
          <c:smooth val="0"/>
          <c:extLst>
            <c:ext xmlns:c16="http://schemas.microsoft.com/office/drawing/2014/chart" uri="{C3380CC4-5D6E-409C-BE32-E72D297353CC}">
              <c16:uniqueId val="{00000002-B5B9-6E4C-B4C9-054050FA6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368000"/>
        <c:axId val="166362112"/>
      </c:lineChart>
      <c:catAx>
        <c:axId val="16635904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bg2"/>
            </a:solidFill>
            <a:prstDash val="solid"/>
          </a:ln>
        </c:spPr>
        <c:crossAx val="166360576"/>
        <c:crosses val="min"/>
        <c:auto val="0"/>
        <c:lblAlgn val="ctr"/>
        <c:lblOffset val="100"/>
        <c:noMultiLvlLbl val="0"/>
      </c:catAx>
      <c:valAx>
        <c:axId val="166360576"/>
        <c:scaling>
          <c:orientation val="minMax"/>
          <c:max val="30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algn="ctr">
            <a:solidFill>
              <a:schemeClr val="bg1"/>
            </a:solidFill>
            <a:prstDash val="solid"/>
          </a:ln>
        </c:spPr>
        <c:txPr>
          <a:bodyPr wrap="none"/>
          <a:lstStyle/>
          <a:p>
            <a:pPr>
              <a:defRPr sz="1200">
                <a:latin typeface="+mn-lt"/>
                <a:ea typeface="+mn-ea"/>
                <a:cs typeface="+mn-cs"/>
                <a:sym typeface="+mn-lt"/>
              </a:defRPr>
            </a:pPr>
            <a:endParaRPr lang="ru-RU"/>
          </a:p>
        </c:txPr>
        <c:crossAx val="166359040"/>
        <c:crosses val="min"/>
        <c:crossBetween val="between"/>
        <c:majorUnit val="5000"/>
      </c:valAx>
      <c:valAx>
        <c:axId val="166362112"/>
        <c:scaling>
          <c:orientation val="minMax"/>
          <c:max val="40"/>
          <c:min val="-60"/>
        </c:scaling>
        <c:delete val="0"/>
        <c:axPos val="r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algn="ctr">
            <a:solidFill>
              <a:schemeClr val="bg1"/>
            </a:solidFill>
            <a:prstDash val="solid"/>
          </a:ln>
        </c:spPr>
        <c:txPr>
          <a:bodyPr wrap="none"/>
          <a:lstStyle/>
          <a:p>
            <a:pPr>
              <a:defRPr sz="1200">
                <a:latin typeface="+mn-lt"/>
                <a:ea typeface="+mn-ea"/>
                <a:cs typeface="+mn-cs"/>
                <a:sym typeface="+mn-lt"/>
              </a:defRPr>
            </a:pPr>
            <a:endParaRPr lang="ru-RU"/>
          </a:p>
        </c:txPr>
        <c:crossAx val="166368000"/>
        <c:crosses val="max"/>
        <c:crossBetween val="between"/>
        <c:majorUnit val="20"/>
      </c:valAx>
      <c:catAx>
        <c:axId val="166368000"/>
        <c:scaling>
          <c:orientation val="minMax"/>
        </c:scaling>
        <c:delete val="1"/>
        <c:axPos val="b"/>
        <c:majorTickMark val="out"/>
        <c:minorTickMark val="none"/>
        <c:tickLblPos val="nextTo"/>
        <c:crossAx val="166362112"/>
        <c:crosses val="min"/>
        <c:auto val="0"/>
        <c:lblAlgn val="ctr"/>
        <c:lblOffset val="100"/>
        <c:noMultiLvlLbl val="0"/>
      </c:cat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106899902818271E-2"/>
          <c:y val="0.63414634146341464"/>
          <c:w val="0.97978620019436347"/>
          <c:h val="0.2390243902439024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</c:spPr>
          <c:invertIfNegative val="0"/>
          <c:dPt>
            <c:idx val="8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B1B0-A54F-BE23-493B9263B885}"/>
              </c:ext>
            </c:extLst>
          </c:dPt>
          <c:dPt>
            <c:idx val="10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B1B0-A54F-BE23-493B9263B885}"/>
              </c:ext>
            </c:extLst>
          </c:dPt>
          <c:dPt>
            <c:idx val="12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B1B0-A54F-BE23-493B9263B885}"/>
              </c:ext>
            </c:extLst>
          </c:dPt>
          <c:dLbls>
            <c:dLbl>
              <c:idx val="8"/>
              <c:layout>
                <c:manualLayout>
                  <c:x val="1.5549076773566569E-2"/>
                  <c:y val="-0.207317073170731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B1B0-A54F-BE23-493B9263B885}"/>
                </c:ext>
              </c:extLst>
            </c:dLbl>
            <c:dLbl>
              <c:idx val="10"/>
              <c:layout>
                <c:manualLayout>
                  <c:x val="1.6715257531584062E-2"/>
                  <c:y val="-0.2585365853658536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B1B0-A54F-BE23-493B9263B885}"/>
                </c:ext>
              </c:extLst>
            </c:dLbl>
            <c:dLbl>
              <c:idx val="12"/>
              <c:layout>
                <c:manualLayout>
                  <c:x val="1.6909620991253645E-2"/>
                  <c:y val="-0.3024390243902438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5-B1B0-A54F-BE23-493B9263B88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Sheet1!$A$1:$Q$1</c:f>
              <c:numCache>
                <c:formatCode>General</c:formatCode>
                <c:ptCount val="17"/>
                <c:pt idx="0">
                  <c:v>0</c:v>
                </c:pt>
                <c:pt idx="2">
                  <c:v>0</c:v>
                </c:pt>
                <c:pt idx="4">
                  <c:v>0</c:v>
                </c:pt>
                <c:pt idx="6">
                  <c:v>0</c:v>
                </c:pt>
                <c:pt idx="8">
                  <c:v>130</c:v>
                </c:pt>
                <c:pt idx="10">
                  <c:v>260</c:v>
                </c:pt>
                <c:pt idx="12">
                  <c:v>429</c:v>
                </c:pt>
                <c:pt idx="14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1B0-A54F-BE23-493B9263B885}"/>
            </c:ext>
          </c:extLst>
        </c:ser>
        <c:ser>
          <c:idx val="1"/>
          <c:order val="1"/>
          <c:spPr>
            <a:solidFill>
              <a:schemeClr val="accent5"/>
            </a:solidFill>
            <a:ln>
              <a:noFill/>
            </a:ln>
          </c:spPr>
          <c:invertIfNegative val="0"/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8-B1B0-A54F-BE23-493B9263B885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A-B1B0-A54F-BE23-493B9263B885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C-B1B0-A54F-BE23-493B9263B885}"/>
              </c:ext>
            </c:extLst>
          </c:dPt>
          <c:dLbls>
            <c:dLbl>
              <c:idx val="8"/>
              <c:layout>
                <c:manualLayout>
                  <c:x val="5.8309037900874635E-3"/>
                  <c:y val="-0.4634146341463414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8-B1B0-A54F-BE23-493B9263B885}"/>
                </c:ext>
              </c:extLst>
            </c:dLbl>
            <c:dLbl>
              <c:idx val="10"/>
              <c:layout>
                <c:manualLayout>
                  <c:x val="9.7181729834791061E-3"/>
                  <c:y val="-0.4658536585365853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A-B1B0-A54F-BE23-493B9263B885}"/>
                </c:ext>
              </c:extLst>
            </c:dLbl>
            <c:dLbl>
              <c:idx val="12"/>
              <c:layout>
                <c:manualLayout>
                  <c:x val="9.5238095238095247E-3"/>
                  <c:y val="-0.4634146341463414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C-B1B0-A54F-BE23-493B9263B88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Sheet1!$A$2:$Q$2</c:f>
              <c:numCache>
                <c:formatCode>General</c:formatCode>
                <c:ptCount val="17"/>
                <c:pt idx="0">
                  <c:v>0</c:v>
                </c:pt>
                <c:pt idx="2">
                  <c:v>0</c:v>
                </c:pt>
                <c:pt idx="4">
                  <c:v>0</c:v>
                </c:pt>
                <c:pt idx="6">
                  <c:v>0</c:v>
                </c:pt>
                <c:pt idx="8">
                  <c:v>7</c:v>
                </c:pt>
                <c:pt idx="10">
                  <c:v>6</c:v>
                </c:pt>
                <c:pt idx="12">
                  <c:v>13</c:v>
                </c:pt>
                <c:pt idx="14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1B0-A54F-BE23-493B9263B885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</c:spPr>
          <c:invertIfNegative val="0"/>
          <c:val>
            <c:numRef>
              <c:f>Sheet1!$A$3:$Q$3</c:f>
              <c:numCache>
                <c:formatCode>General</c:formatCode>
                <c:ptCount val="17"/>
                <c:pt idx="8">
                  <c:v>0</c:v>
                </c:pt>
                <c:pt idx="10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1B0-A54F-BE23-493B9263B885}"/>
            </c:ext>
          </c:extLst>
        </c:ser>
        <c:ser>
          <c:idx val="3"/>
          <c:order val="3"/>
          <c:spPr>
            <a:solidFill>
              <a:schemeClr val="accent5"/>
            </a:solidFill>
            <a:ln>
              <a:noFill/>
            </a:ln>
          </c:spPr>
          <c:invertIfNegative val="0"/>
          <c:val>
            <c:numRef>
              <c:f>Sheet1!$A$4:$Q$4</c:f>
              <c:numCache>
                <c:formatCode>General</c:formatCode>
                <c:ptCount val="17"/>
                <c:pt idx="8">
                  <c:v>0</c:v>
                </c:pt>
                <c:pt idx="10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B1B0-A54F-BE23-493B9263B8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66525568"/>
        <c:axId val="166609280"/>
      </c:barChart>
      <c:lineChart>
        <c:grouping val="standard"/>
        <c:varyColors val="0"/>
        <c:ser>
          <c:idx val="4"/>
          <c:order val="4"/>
          <c:spPr>
            <a:ln w="28575" algn="ctr">
              <a:solidFill>
                <a:schemeClr val="accent3"/>
              </a:solidFill>
              <a:prstDash val="solid"/>
            </a:ln>
          </c:spPr>
          <c:marker>
            <c:symbol val="none"/>
          </c:marker>
          <c:val>
            <c:numRef>
              <c:f>Sheet1!$A$5:$Q$5</c:f>
              <c:numCache>
                <c:formatCode>General</c:formatCode>
                <c:ptCount val="17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B1B0-A54F-BE23-493B9263B8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525568"/>
        <c:axId val="166609280"/>
      </c:lineChart>
      <c:catAx>
        <c:axId val="16652556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accent1"/>
            </a:solidFill>
            <a:prstDash val="solid"/>
          </a:ln>
        </c:spPr>
        <c:crossAx val="166609280"/>
        <c:crosses val="min"/>
        <c:auto val="0"/>
        <c:lblAlgn val="ctr"/>
        <c:lblOffset val="100"/>
        <c:noMultiLvlLbl val="0"/>
      </c:catAx>
      <c:valAx>
        <c:axId val="166609280"/>
        <c:scaling>
          <c:orientation val="minMax"/>
          <c:max val="44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6652556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748538011695906"/>
          <c:y val="3.0285381479324403E-2"/>
          <c:w val="0.74561403508771928"/>
          <c:h val="0.9394292370413511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A04C-0E4F-8392-ACA427E7A3E3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A04C-0E4F-8392-ACA427E7A3E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10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4C-0E4F-8392-ACA427E7A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66799232"/>
        <c:axId val="166800768"/>
      </c:barChart>
      <c:lineChart>
        <c:grouping val="standard"/>
        <c:varyColors val="0"/>
        <c:ser>
          <c:idx val="1"/>
          <c:order val="1"/>
          <c:spPr>
            <a:ln w="28575">
              <a:solidFill>
                <a:schemeClr val="accent3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A04C-0E4F-8392-ACA427E7A3E3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A04C-0E4F-8392-ACA427E7A3E3}"/>
              </c:ext>
            </c:extLst>
          </c:dPt>
          <c:dLbls>
            <c:dLbl>
              <c:idx val="0"/>
              <c:layout>
                <c:manualLayout>
                  <c:x val="-6.0818713450292397E-2"/>
                  <c:y val="-0.12405358182877112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ru-RU" baseline="0" dirty="0"/>
                      <a:t>5 </a:t>
                    </a:r>
                    <a:r>
                      <a:rPr lang="ru-RU" baseline="0" dirty="0" err="1"/>
                      <a:t>тыс</a:t>
                    </a:r>
                    <a:r>
                      <a:rPr lang="ru-RU" baseline="0" dirty="0"/>
                      <a:t>.</a:t>
                    </a:r>
                    <a:endParaRPr lang="ru-RU" dirty="0"/>
                  </a:p>
                </c:rich>
              </c:tx>
              <c:numFmt formatCode="#,##0.000;&quot;-&quot;#,##0.00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A04C-0E4F-8392-ACA427E7A3E3}"/>
                </c:ext>
              </c:extLst>
            </c:dLbl>
            <c:dLbl>
              <c:idx val="1"/>
              <c:layout>
                <c:manualLayout>
                  <c:x val="0"/>
                  <c:y val="-6.7559697146185205E-2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ru-RU" dirty="0"/>
                      <a:t>10 </a:t>
                    </a:r>
                    <a:r>
                      <a:rPr lang="ru-RU" dirty="0" err="1"/>
                      <a:t>тыс</a:t>
                    </a:r>
                    <a:r>
                      <a:rPr lang="ru-RU" dirty="0"/>
                      <a:t>.</a:t>
                    </a:r>
                  </a:p>
                </c:rich>
              </c:tx>
              <c:numFmt formatCode="#,##0.000;&quot;-&quot;#,##0.00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4-A04C-0E4F-8392-ACA427E7A3E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Sheet1!$A$2:$B$2</c:f>
              <c:numCache>
                <c:formatCode>General</c:formatCode>
                <c:ptCount val="2"/>
                <c:pt idx="0">
                  <c:v>1E-3</c:v>
                </c:pt>
                <c:pt idx="1">
                  <c:v>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04C-0E4F-8392-ACA427E7A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799232"/>
        <c:axId val="166818944"/>
      </c:lineChart>
      <c:catAx>
        <c:axId val="16679923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>
            <a:solidFill>
              <a:schemeClr val="accent1"/>
            </a:solidFill>
            <a:prstDash val="solid"/>
          </a:ln>
        </c:spPr>
        <c:crossAx val="166800768"/>
        <c:crosses val="min"/>
        <c:auto val="0"/>
        <c:lblAlgn val="ctr"/>
        <c:lblOffset val="100"/>
        <c:noMultiLvlLbl val="0"/>
      </c:catAx>
      <c:valAx>
        <c:axId val="166800768"/>
        <c:scaling>
          <c:orientation val="minMax"/>
          <c:max val="16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>
            <a:solidFill>
              <a:schemeClr val="bg1"/>
            </a:solidFill>
            <a:prstDash val="solid"/>
          </a:ln>
        </c:spPr>
        <c:txPr>
          <a:bodyPr wrap="none"/>
          <a:lstStyle/>
          <a:p>
            <a:pPr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pPr>
            <a:endParaRPr lang="ru-RU"/>
          </a:p>
        </c:txPr>
        <c:crossAx val="166799232"/>
        <c:crosses val="min"/>
        <c:crossBetween val="between"/>
        <c:majorUnit val="80"/>
      </c:valAx>
      <c:valAx>
        <c:axId val="166818944"/>
        <c:scaling>
          <c:orientation val="minMax"/>
          <c:max val="1.4E-2"/>
          <c:min val="-7.0000000000000001E-3"/>
        </c:scaling>
        <c:delete val="0"/>
        <c:axPos val="r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>
            <a:solidFill>
              <a:schemeClr val="bg2"/>
            </a:solidFill>
            <a:prstDash val="solid"/>
          </a:ln>
        </c:spPr>
        <c:txPr>
          <a:bodyPr wrap="none"/>
          <a:lstStyle/>
          <a:p>
            <a:pPr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pPr>
            <a:endParaRPr lang="ru-RU"/>
          </a:p>
        </c:txPr>
        <c:crossAx val="166799232"/>
        <c:crosses val="max"/>
        <c:crossBetween val="between"/>
        <c:majorUnit val="7.0000000000000001E-3"/>
      </c:valAx>
    </c:plotArea>
    <c:plotVisOnly val="0"/>
    <c:dispBlanksAs val="gap"/>
    <c:showDLblsOverMax val="1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56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81013" y="622300"/>
            <a:ext cx="7766051" cy="43703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50471" y="5334831"/>
            <a:ext cx="579274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066383" y="9547444"/>
            <a:ext cx="539269" cy="18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3C3A632B-FBDE-46D4-BF6F-6D14421E634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128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605585" y="110500"/>
            <a:ext cx="66" cy="12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800"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025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631629" rtl="0" eaLnBrk="0" fontAlgn="base" hangingPunct="0">
      <a:spcBef>
        <a:spcPct val="0"/>
      </a:spcBef>
      <a:spcAft>
        <a:spcPct val="0"/>
      </a:spcAft>
      <a:buClr>
        <a:schemeClr val="tx2"/>
      </a:buClr>
      <a:defRPr sz="3000" kern="1200">
        <a:solidFill>
          <a:schemeClr val="tx1"/>
        </a:solidFill>
        <a:latin typeface="Arial" charset="0"/>
        <a:ea typeface="+mn-ea"/>
        <a:cs typeface="+mn-cs"/>
      </a:defRPr>
    </a:lvl1pPr>
    <a:lvl2pPr marL="214079" indent="-211187" algn="l" defTabSz="1631629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▪"/>
      <a:defRPr sz="3000" kern="1200">
        <a:solidFill>
          <a:schemeClr val="tx1"/>
        </a:solidFill>
        <a:latin typeface="Arial" charset="0"/>
        <a:ea typeface="+mn-ea"/>
        <a:cs typeface="+mn-cs"/>
      </a:defRPr>
    </a:lvl2pPr>
    <a:lvl3pPr marL="546770" indent="-329798" algn="l" defTabSz="1631629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–"/>
      <a:defRPr sz="3000" kern="1200">
        <a:solidFill>
          <a:schemeClr val="tx1"/>
        </a:solidFill>
        <a:latin typeface="Arial" charset="0"/>
        <a:ea typeface="+mn-ea"/>
        <a:cs typeface="+mn-cs"/>
      </a:defRPr>
    </a:lvl3pPr>
    <a:lvl4pPr marL="778207" indent="-228544" algn="l" defTabSz="1631629" rtl="0" eaLnBrk="0" fontAlgn="base" hangingPunct="0">
      <a:spcBef>
        <a:spcPct val="0"/>
      </a:spcBef>
      <a:spcAft>
        <a:spcPct val="0"/>
      </a:spcAft>
      <a:buClr>
        <a:schemeClr val="tx2"/>
      </a:buClr>
      <a:buFont typeface="Arial" charset="0"/>
      <a:buChar char="▫"/>
      <a:defRPr sz="3000" kern="1200">
        <a:solidFill>
          <a:schemeClr val="tx1"/>
        </a:solidFill>
        <a:latin typeface="Arial" charset="0"/>
        <a:ea typeface="+mn-ea"/>
        <a:cs typeface="+mn-cs"/>
      </a:defRPr>
    </a:lvl4pPr>
    <a:lvl5pPr marL="989392" indent="-208293" algn="l" defTabSz="1631629" rtl="0" eaLnBrk="0" fontAlgn="base" hangingPunct="0">
      <a:spcBef>
        <a:spcPct val="0"/>
      </a:spcBef>
      <a:spcAft>
        <a:spcPct val="0"/>
      </a:spcAft>
      <a:buClr>
        <a:schemeClr val="tx2"/>
      </a:buClr>
      <a:buSzPct val="89000"/>
      <a:buFont typeface="Arial" charset="0"/>
      <a:buChar char="-"/>
      <a:defRPr sz="3000" kern="1200">
        <a:solidFill>
          <a:schemeClr val="tx1"/>
        </a:solidFill>
        <a:latin typeface="Arial" charset="0"/>
        <a:ea typeface="+mn-ea"/>
        <a:cs typeface="+mn-cs"/>
      </a:defRPr>
    </a:lvl5pPr>
    <a:lvl6pPr marL="4165859" algn="l" defTabSz="166634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999030" algn="l" defTabSz="166634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832202" algn="l" defTabSz="166634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665374" algn="l" defTabSz="166634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5388527" y="1003744"/>
            <a:ext cx="3804696" cy="26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700"/>
              <a:t>Printed 06.11.2018 13:14 RTZ 2 (зима)</a:t>
            </a:r>
            <a:endParaRPr lang="ru-RU" sz="1700" dirty="0"/>
          </a:p>
        </p:txBody>
      </p:sp>
      <p:sp>
        <p:nvSpPr>
          <p:cNvPr id="97" name="Rectangle 18"/>
          <p:cNvSpPr/>
          <p:nvPr userDrawn="1"/>
        </p:nvSpPr>
        <p:spPr>
          <a:xfrm>
            <a:off x="1690467" y="0"/>
            <a:ext cx="16600708" cy="10290176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431" tIns="36716" rIns="73431" bIns="36716" rtlCol="0" anchor="ctr"/>
          <a:lstStyle/>
          <a:p>
            <a:pPr lvl="0" algn="ctr"/>
            <a:endParaRPr lang="ru-RU" b="0" i="0" dirty="0" err="1">
              <a:solidFill>
                <a:schemeClr val="tx1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00" name="Rectangle 1189"/>
          <p:cNvSpPr>
            <a:spLocks noChangeArrowheads="1"/>
          </p:cNvSpPr>
          <p:nvPr/>
        </p:nvSpPr>
        <p:spPr bwMode="auto">
          <a:xfrm>
            <a:off x="3" y="1"/>
            <a:ext cx="18284694" cy="102901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01" name="Rectangle 1026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2124340" y="1527248"/>
            <a:ext cx="12496340" cy="677108"/>
          </a:xfrm>
          <a:prstGeom prst="rect">
            <a:avLst/>
          </a:prstGeom>
        </p:spPr>
        <p:txBody>
          <a:bodyPr anchor="t" anchorCtr="0"/>
          <a:lstStyle>
            <a:lvl1pPr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</a:t>
            </a:r>
            <a:r>
              <a:rPr lang="ru-RU" noProof="0" dirty="0"/>
              <a:t> </a:t>
            </a:r>
            <a:r>
              <a:rPr lang="en-US" noProof="0" dirty="0"/>
              <a:t>Master title style</a:t>
            </a:r>
            <a:endParaRPr lang="ru-RU" noProof="0" dirty="0"/>
          </a:p>
        </p:txBody>
      </p:sp>
      <p:sp>
        <p:nvSpPr>
          <p:cNvPr id="102" name="Rectangle 1027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2124340" y="4208734"/>
            <a:ext cx="12496340" cy="1168950"/>
          </a:xfrm>
        </p:spPr>
        <p:txBody>
          <a:bodyPr wrap="square">
            <a:spAutoFit/>
          </a:bodyPr>
          <a:lstStyle>
            <a:lvl1pPr>
              <a:defRPr sz="25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noProof="0" dirty="0"/>
              <a:t>Департамент транспорта </a:t>
            </a:r>
            <a:br>
              <a:rPr lang="ru-RU" noProof="0" dirty="0"/>
            </a:br>
            <a:r>
              <a:rPr lang="ru-RU" noProof="0" dirty="0"/>
              <a:t>и развития дорожно-транспортной</a:t>
            </a:r>
            <a:br>
              <a:rPr lang="ru-RU" noProof="0" dirty="0"/>
            </a:br>
            <a:r>
              <a:rPr lang="ru-RU" noProof="0" dirty="0"/>
              <a:t>инфраструктуры города Москвы</a:t>
            </a:r>
          </a:p>
        </p:txBody>
      </p:sp>
      <p:sp>
        <p:nvSpPr>
          <p:cNvPr id="103" name="Текст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24340" y="6630453"/>
            <a:ext cx="12496340" cy="389650"/>
          </a:xfrm>
        </p:spPr>
        <p:txBody>
          <a:bodyPr/>
          <a:lstStyle>
            <a:lvl1pPr>
              <a:defRPr sz="25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grpSp>
        <p:nvGrpSpPr>
          <p:cNvPr id="203" name="Группа 202"/>
          <p:cNvGrpSpPr/>
          <p:nvPr userDrawn="1"/>
        </p:nvGrpSpPr>
        <p:grpSpPr>
          <a:xfrm>
            <a:off x="428558" y="8940800"/>
            <a:ext cx="844685" cy="999130"/>
            <a:chOff x="350488" y="8788340"/>
            <a:chExt cx="631729" cy="747109"/>
          </a:xfrm>
          <a:solidFill>
            <a:srgbClr val="BCBBBA"/>
          </a:solidFill>
        </p:grpSpPr>
        <p:sp>
          <p:nvSpPr>
            <p:cNvPr id="205" name="Freeform 43"/>
            <p:cNvSpPr>
              <a:spLocks/>
            </p:cNvSpPr>
            <p:nvPr userDrawn="1"/>
          </p:nvSpPr>
          <p:spPr bwMode="auto">
            <a:xfrm>
              <a:off x="734324" y="8960837"/>
              <a:ext cx="21705" cy="31986"/>
            </a:xfrm>
            <a:custGeom>
              <a:avLst/>
              <a:gdLst>
                <a:gd name="T0" fmla="*/ 0 w 8"/>
                <a:gd name="T1" fmla="*/ 0 h 12"/>
                <a:gd name="T2" fmla="*/ 8 w 8"/>
                <a:gd name="T3" fmla="*/ 12 h 12"/>
                <a:gd name="T4" fmla="*/ 3 w 8"/>
                <a:gd name="T5" fmla="*/ 5 h 12"/>
                <a:gd name="T6" fmla="*/ 0 w 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0" y="4"/>
                    <a:pt x="3" y="9"/>
                    <a:pt x="8" y="12"/>
                  </a:cubicBezTo>
                  <a:cubicBezTo>
                    <a:pt x="8" y="11"/>
                    <a:pt x="4" y="9"/>
                    <a:pt x="3" y="5"/>
                  </a:cubicBezTo>
                  <a:cubicBezTo>
                    <a:pt x="1" y="3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Freeform 44"/>
            <p:cNvSpPr>
              <a:spLocks/>
            </p:cNvSpPr>
            <p:nvPr userDrawn="1"/>
          </p:nvSpPr>
          <p:spPr bwMode="auto">
            <a:xfrm>
              <a:off x="766310" y="9070504"/>
              <a:ext cx="5712" cy="9139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1 w 2"/>
                <a:gd name="T5" fmla="*/ 2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1" y="0"/>
                    <a:pt x="0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Freeform 45"/>
            <p:cNvSpPr>
              <a:spLocks/>
            </p:cNvSpPr>
            <p:nvPr userDrawn="1"/>
          </p:nvSpPr>
          <p:spPr bwMode="auto">
            <a:xfrm>
              <a:off x="760598" y="8925424"/>
              <a:ext cx="7997" cy="13708"/>
            </a:xfrm>
            <a:custGeom>
              <a:avLst/>
              <a:gdLst>
                <a:gd name="T0" fmla="*/ 3 w 3"/>
                <a:gd name="T1" fmla="*/ 5 h 5"/>
                <a:gd name="T2" fmla="*/ 2 w 3"/>
                <a:gd name="T3" fmla="*/ 3 h 5"/>
                <a:gd name="T4" fmla="*/ 1 w 3"/>
                <a:gd name="T5" fmla="*/ 0 h 5"/>
                <a:gd name="T6" fmla="*/ 3 w 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cubicBezTo>
                    <a:pt x="3" y="5"/>
                    <a:pt x="2" y="4"/>
                    <a:pt x="2" y="3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2"/>
                    <a:pt x="1" y="4"/>
                    <a:pt x="3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" name="Freeform 46"/>
            <p:cNvSpPr>
              <a:spLocks/>
            </p:cNvSpPr>
            <p:nvPr userDrawn="1"/>
          </p:nvSpPr>
          <p:spPr bwMode="auto">
            <a:xfrm>
              <a:off x="736608" y="8955125"/>
              <a:ext cx="19420" cy="29702"/>
            </a:xfrm>
            <a:custGeom>
              <a:avLst/>
              <a:gdLst>
                <a:gd name="T0" fmla="*/ 0 w 7"/>
                <a:gd name="T1" fmla="*/ 0 h 11"/>
                <a:gd name="T2" fmla="*/ 7 w 7"/>
                <a:gd name="T3" fmla="*/ 11 h 11"/>
                <a:gd name="T4" fmla="*/ 3 w 7"/>
                <a:gd name="T5" fmla="*/ 5 h 11"/>
                <a:gd name="T6" fmla="*/ 0 w 7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1">
                  <a:moveTo>
                    <a:pt x="0" y="0"/>
                  </a:moveTo>
                  <a:cubicBezTo>
                    <a:pt x="0" y="4"/>
                    <a:pt x="3" y="8"/>
                    <a:pt x="7" y="11"/>
                  </a:cubicBezTo>
                  <a:cubicBezTo>
                    <a:pt x="7" y="11"/>
                    <a:pt x="4" y="8"/>
                    <a:pt x="3" y="5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" name="Freeform 47"/>
            <p:cNvSpPr>
              <a:spLocks/>
            </p:cNvSpPr>
            <p:nvPr userDrawn="1"/>
          </p:nvSpPr>
          <p:spPr bwMode="auto">
            <a:xfrm>
              <a:off x="722900" y="8982542"/>
              <a:ext cx="33129" cy="45695"/>
            </a:xfrm>
            <a:custGeom>
              <a:avLst/>
              <a:gdLst>
                <a:gd name="T0" fmla="*/ 0 w 12"/>
                <a:gd name="T1" fmla="*/ 0 h 17"/>
                <a:gd name="T2" fmla="*/ 12 w 12"/>
                <a:gd name="T3" fmla="*/ 17 h 17"/>
                <a:gd name="T4" fmla="*/ 4 w 12"/>
                <a:gd name="T5" fmla="*/ 8 h 17"/>
                <a:gd name="T6" fmla="*/ 0 w 12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1" y="6"/>
                    <a:pt x="6" y="13"/>
                    <a:pt x="12" y="17"/>
                  </a:cubicBezTo>
                  <a:cubicBezTo>
                    <a:pt x="11" y="16"/>
                    <a:pt x="6" y="12"/>
                    <a:pt x="4" y="8"/>
                  </a:cubicBezTo>
                  <a:cubicBezTo>
                    <a:pt x="2" y="4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" name="Freeform 48"/>
            <p:cNvSpPr>
              <a:spLocks/>
            </p:cNvSpPr>
            <p:nvPr userDrawn="1"/>
          </p:nvSpPr>
          <p:spPr bwMode="auto">
            <a:xfrm>
              <a:off x="764025" y="9076216"/>
              <a:ext cx="10281" cy="13708"/>
            </a:xfrm>
            <a:custGeom>
              <a:avLst/>
              <a:gdLst>
                <a:gd name="T0" fmla="*/ 0 w 4"/>
                <a:gd name="T1" fmla="*/ 0 h 5"/>
                <a:gd name="T2" fmla="*/ 2 w 4"/>
                <a:gd name="T3" fmla="*/ 3 h 5"/>
                <a:gd name="T4" fmla="*/ 4 w 4"/>
                <a:gd name="T5" fmla="*/ 5 h 5"/>
                <a:gd name="T6" fmla="*/ 0 w 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cubicBezTo>
                    <a:pt x="0" y="0"/>
                    <a:pt x="1" y="2"/>
                    <a:pt x="2" y="3"/>
                  </a:cubicBezTo>
                  <a:cubicBezTo>
                    <a:pt x="3" y="4"/>
                    <a:pt x="3" y="5"/>
                    <a:pt x="4" y="5"/>
                  </a:cubicBezTo>
                  <a:cubicBezTo>
                    <a:pt x="4" y="3"/>
                    <a:pt x="2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" name="Freeform 49"/>
            <p:cNvSpPr>
              <a:spLocks/>
            </p:cNvSpPr>
            <p:nvPr userDrawn="1"/>
          </p:nvSpPr>
          <p:spPr bwMode="auto">
            <a:xfrm>
              <a:off x="744605" y="8943702"/>
              <a:ext cx="13708" cy="25132"/>
            </a:xfrm>
            <a:custGeom>
              <a:avLst/>
              <a:gdLst>
                <a:gd name="T0" fmla="*/ 0 w 5"/>
                <a:gd name="T1" fmla="*/ 0 h 9"/>
                <a:gd name="T2" fmla="*/ 5 w 5"/>
                <a:gd name="T3" fmla="*/ 9 h 9"/>
                <a:gd name="T4" fmla="*/ 2 w 5"/>
                <a:gd name="T5" fmla="*/ 4 h 9"/>
                <a:gd name="T6" fmla="*/ 0 w 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9">
                  <a:moveTo>
                    <a:pt x="0" y="0"/>
                  </a:moveTo>
                  <a:cubicBezTo>
                    <a:pt x="0" y="3"/>
                    <a:pt x="2" y="7"/>
                    <a:pt x="5" y="9"/>
                  </a:cubicBezTo>
                  <a:cubicBezTo>
                    <a:pt x="5" y="9"/>
                    <a:pt x="3" y="6"/>
                    <a:pt x="2" y="4"/>
                  </a:cubicBezTo>
                  <a:cubicBezTo>
                    <a:pt x="0" y="2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Freeform 50"/>
            <p:cNvSpPr>
              <a:spLocks/>
            </p:cNvSpPr>
            <p:nvPr userDrawn="1"/>
          </p:nvSpPr>
          <p:spPr bwMode="auto">
            <a:xfrm>
              <a:off x="738893" y="8949413"/>
              <a:ext cx="17136" cy="27417"/>
            </a:xfrm>
            <a:custGeom>
              <a:avLst/>
              <a:gdLst>
                <a:gd name="T0" fmla="*/ 0 w 6"/>
                <a:gd name="T1" fmla="*/ 0 h 10"/>
                <a:gd name="T2" fmla="*/ 6 w 6"/>
                <a:gd name="T3" fmla="*/ 10 h 10"/>
                <a:gd name="T4" fmla="*/ 3 w 6"/>
                <a:gd name="T5" fmla="*/ 5 h 10"/>
                <a:gd name="T6" fmla="*/ 0 w 6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cubicBezTo>
                    <a:pt x="0" y="3"/>
                    <a:pt x="3" y="7"/>
                    <a:pt x="6" y="10"/>
                  </a:cubicBezTo>
                  <a:cubicBezTo>
                    <a:pt x="6" y="9"/>
                    <a:pt x="4" y="7"/>
                    <a:pt x="3" y="5"/>
                  </a:cubicBezTo>
                  <a:cubicBezTo>
                    <a:pt x="1" y="2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Freeform 51"/>
            <p:cNvSpPr>
              <a:spLocks/>
            </p:cNvSpPr>
            <p:nvPr userDrawn="1"/>
          </p:nvSpPr>
          <p:spPr bwMode="auto">
            <a:xfrm>
              <a:off x="760598" y="9089925"/>
              <a:ext cx="13708" cy="21705"/>
            </a:xfrm>
            <a:custGeom>
              <a:avLst/>
              <a:gdLst>
                <a:gd name="T0" fmla="*/ 0 w 5"/>
                <a:gd name="T1" fmla="*/ 0 h 8"/>
                <a:gd name="T2" fmla="*/ 3 w 5"/>
                <a:gd name="T3" fmla="*/ 5 h 8"/>
                <a:gd name="T4" fmla="*/ 5 w 5"/>
                <a:gd name="T5" fmla="*/ 8 h 8"/>
                <a:gd name="T6" fmla="*/ 0 w 5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cubicBezTo>
                    <a:pt x="0" y="1"/>
                    <a:pt x="2" y="2"/>
                    <a:pt x="3" y="5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Freeform 52"/>
            <p:cNvSpPr>
              <a:spLocks/>
            </p:cNvSpPr>
            <p:nvPr userDrawn="1"/>
          </p:nvSpPr>
          <p:spPr bwMode="auto">
            <a:xfrm>
              <a:off x="760598" y="9081928"/>
              <a:ext cx="13708" cy="21705"/>
            </a:xfrm>
            <a:custGeom>
              <a:avLst/>
              <a:gdLst>
                <a:gd name="T0" fmla="*/ 0 w 5"/>
                <a:gd name="T1" fmla="*/ 0 h 8"/>
                <a:gd name="T2" fmla="*/ 3 w 5"/>
                <a:gd name="T3" fmla="*/ 4 h 8"/>
                <a:gd name="T4" fmla="*/ 5 w 5"/>
                <a:gd name="T5" fmla="*/ 8 h 8"/>
                <a:gd name="T6" fmla="*/ 0 w 5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cubicBezTo>
                    <a:pt x="0" y="1"/>
                    <a:pt x="2" y="3"/>
                    <a:pt x="3" y="4"/>
                  </a:cubicBezTo>
                  <a:cubicBezTo>
                    <a:pt x="4" y="6"/>
                    <a:pt x="5" y="7"/>
                    <a:pt x="5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Freeform 53"/>
            <p:cNvSpPr>
              <a:spLocks/>
            </p:cNvSpPr>
            <p:nvPr userDrawn="1"/>
          </p:nvSpPr>
          <p:spPr bwMode="auto">
            <a:xfrm>
              <a:off x="766310" y="8919712"/>
              <a:ext cx="5712" cy="19420"/>
            </a:xfrm>
            <a:custGeom>
              <a:avLst/>
              <a:gdLst>
                <a:gd name="T0" fmla="*/ 1 w 2"/>
                <a:gd name="T1" fmla="*/ 3 h 7"/>
                <a:gd name="T2" fmla="*/ 1 w 2"/>
                <a:gd name="T3" fmla="*/ 0 h 7"/>
                <a:gd name="T4" fmla="*/ 2 w 2"/>
                <a:gd name="T5" fmla="*/ 7 h 7"/>
                <a:gd name="T6" fmla="*/ 1 w 2"/>
                <a:gd name="T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1" y="3"/>
                  </a:moveTo>
                  <a:cubicBezTo>
                    <a:pt x="1" y="2"/>
                    <a:pt x="1" y="0"/>
                    <a:pt x="1" y="0"/>
                  </a:cubicBezTo>
                  <a:cubicBezTo>
                    <a:pt x="0" y="2"/>
                    <a:pt x="1" y="5"/>
                    <a:pt x="2" y="7"/>
                  </a:cubicBezTo>
                  <a:cubicBezTo>
                    <a:pt x="2" y="6"/>
                    <a:pt x="2" y="5"/>
                    <a:pt x="1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" name="Freeform 54"/>
            <p:cNvSpPr>
              <a:spLocks/>
            </p:cNvSpPr>
            <p:nvPr userDrawn="1"/>
          </p:nvSpPr>
          <p:spPr bwMode="auto">
            <a:xfrm>
              <a:off x="709192" y="9184741"/>
              <a:ext cx="3427" cy="4569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1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" name="Freeform 55"/>
            <p:cNvSpPr>
              <a:spLocks/>
            </p:cNvSpPr>
            <p:nvPr userDrawn="1"/>
          </p:nvSpPr>
          <p:spPr bwMode="auto">
            <a:xfrm>
              <a:off x="706907" y="9184741"/>
              <a:ext cx="0" cy="4569"/>
            </a:xfrm>
            <a:custGeom>
              <a:avLst/>
              <a:gdLst>
                <a:gd name="T0" fmla="*/ 2 h 2"/>
                <a:gd name="T1" fmla="*/ 0 h 2"/>
                <a:gd name="T2" fmla="*/ 0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8" name="Freeform 56"/>
            <p:cNvSpPr>
              <a:spLocks/>
            </p:cNvSpPr>
            <p:nvPr userDrawn="1"/>
          </p:nvSpPr>
          <p:spPr bwMode="auto">
            <a:xfrm>
              <a:off x="756029" y="8931136"/>
              <a:ext cx="10281" cy="15993"/>
            </a:xfrm>
            <a:custGeom>
              <a:avLst/>
              <a:gdLst>
                <a:gd name="T0" fmla="*/ 4 w 4"/>
                <a:gd name="T1" fmla="*/ 6 h 6"/>
                <a:gd name="T2" fmla="*/ 2 w 4"/>
                <a:gd name="T3" fmla="*/ 2 h 6"/>
                <a:gd name="T4" fmla="*/ 0 w 4"/>
                <a:gd name="T5" fmla="*/ 0 h 6"/>
                <a:gd name="T6" fmla="*/ 4 w 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4" y="5"/>
                    <a:pt x="3" y="4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2"/>
                    <a:pt x="1" y="4"/>
                    <a:pt x="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9" name="Freeform 57"/>
            <p:cNvSpPr>
              <a:spLocks/>
            </p:cNvSpPr>
            <p:nvPr userDrawn="1"/>
          </p:nvSpPr>
          <p:spPr bwMode="auto">
            <a:xfrm>
              <a:off x="709192" y="9179029"/>
              <a:ext cx="5712" cy="2285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0" name="Freeform 58"/>
            <p:cNvSpPr>
              <a:spLocks/>
            </p:cNvSpPr>
            <p:nvPr userDrawn="1"/>
          </p:nvSpPr>
          <p:spPr bwMode="auto">
            <a:xfrm>
              <a:off x="701195" y="9184741"/>
              <a:ext cx="3427" cy="4569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0 w 1"/>
                <a:gd name="T5" fmla="*/ 0 h 2"/>
                <a:gd name="T6" fmla="*/ 0 w 1"/>
                <a:gd name="T7" fmla="*/ 2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1" name="Rectangle 59"/>
            <p:cNvSpPr>
              <a:spLocks noChangeArrowheads="1"/>
            </p:cNvSpPr>
            <p:nvPr userDrawn="1"/>
          </p:nvSpPr>
          <p:spPr bwMode="auto">
            <a:xfrm>
              <a:off x="698910" y="9187026"/>
              <a:ext cx="1142" cy="57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2" name="Freeform 60"/>
            <p:cNvSpPr>
              <a:spLocks/>
            </p:cNvSpPr>
            <p:nvPr userDrawn="1"/>
          </p:nvSpPr>
          <p:spPr bwMode="auto">
            <a:xfrm>
              <a:off x="746890" y="8939132"/>
              <a:ext cx="13708" cy="21705"/>
            </a:xfrm>
            <a:custGeom>
              <a:avLst/>
              <a:gdLst>
                <a:gd name="T0" fmla="*/ 5 w 5"/>
                <a:gd name="T1" fmla="*/ 8 h 8"/>
                <a:gd name="T2" fmla="*/ 2 w 5"/>
                <a:gd name="T3" fmla="*/ 4 h 8"/>
                <a:gd name="T4" fmla="*/ 0 w 5"/>
                <a:gd name="T5" fmla="*/ 0 h 8"/>
                <a:gd name="T6" fmla="*/ 5 w 5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cubicBezTo>
                    <a:pt x="5" y="8"/>
                    <a:pt x="3" y="6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3"/>
                    <a:pt x="2" y="6"/>
                    <a:pt x="5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3" name="Freeform 61"/>
            <p:cNvSpPr>
              <a:spLocks/>
            </p:cNvSpPr>
            <p:nvPr userDrawn="1"/>
          </p:nvSpPr>
          <p:spPr bwMode="auto">
            <a:xfrm>
              <a:off x="752602" y="8933420"/>
              <a:ext cx="11424" cy="19420"/>
            </a:xfrm>
            <a:custGeom>
              <a:avLst/>
              <a:gdLst>
                <a:gd name="T0" fmla="*/ 4 w 4"/>
                <a:gd name="T1" fmla="*/ 7 h 7"/>
                <a:gd name="T2" fmla="*/ 1 w 4"/>
                <a:gd name="T3" fmla="*/ 4 h 7"/>
                <a:gd name="T4" fmla="*/ 0 w 4"/>
                <a:gd name="T5" fmla="*/ 0 h 7"/>
                <a:gd name="T6" fmla="*/ 4 w 4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3" y="7"/>
                    <a:pt x="2" y="5"/>
                    <a:pt x="1" y="4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3"/>
                    <a:pt x="1" y="5"/>
                    <a:pt x="4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4" name="Freeform 62"/>
            <p:cNvSpPr>
              <a:spLocks/>
            </p:cNvSpPr>
            <p:nvPr userDrawn="1"/>
          </p:nvSpPr>
          <p:spPr bwMode="auto">
            <a:xfrm>
              <a:off x="722900" y="9383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5" name="Freeform 63"/>
            <p:cNvSpPr>
              <a:spLocks noEditPoints="1"/>
            </p:cNvSpPr>
            <p:nvPr userDrawn="1"/>
          </p:nvSpPr>
          <p:spPr bwMode="auto">
            <a:xfrm>
              <a:off x="661212" y="8909431"/>
              <a:ext cx="10281" cy="7997"/>
            </a:xfrm>
            <a:custGeom>
              <a:avLst/>
              <a:gdLst>
                <a:gd name="T0" fmla="*/ 3 w 4"/>
                <a:gd name="T1" fmla="*/ 1 h 3"/>
                <a:gd name="T2" fmla="*/ 3 w 4"/>
                <a:gd name="T3" fmla="*/ 2 h 3"/>
                <a:gd name="T4" fmla="*/ 1 w 4"/>
                <a:gd name="T5" fmla="*/ 2 h 3"/>
                <a:gd name="T6" fmla="*/ 1 w 4"/>
                <a:gd name="T7" fmla="*/ 1 h 3"/>
                <a:gd name="T8" fmla="*/ 3 w 4"/>
                <a:gd name="T9" fmla="*/ 1 h 3"/>
                <a:gd name="T10" fmla="*/ 0 w 4"/>
                <a:gd name="T11" fmla="*/ 2 h 3"/>
                <a:gd name="T12" fmla="*/ 3 w 4"/>
                <a:gd name="T13" fmla="*/ 3 h 3"/>
                <a:gd name="T14" fmla="*/ 3 w 4"/>
                <a:gd name="T15" fmla="*/ 1 h 3"/>
                <a:gd name="T16" fmla="*/ 0 w 4"/>
                <a:gd name="T17" fmla="*/ 1 h 3"/>
                <a:gd name="T18" fmla="*/ 0 w 4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3" y="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moveTo>
                    <a:pt x="0" y="2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4" y="2"/>
                    <a:pt x="4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6" name="Oval 64"/>
            <p:cNvSpPr>
              <a:spLocks noChangeArrowheads="1"/>
            </p:cNvSpPr>
            <p:nvPr userDrawn="1"/>
          </p:nvSpPr>
          <p:spPr bwMode="auto">
            <a:xfrm>
              <a:off x="712619" y="9181314"/>
              <a:ext cx="2285" cy="34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7" name="Freeform 65"/>
            <p:cNvSpPr>
              <a:spLocks/>
            </p:cNvSpPr>
            <p:nvPr userDrawn="1"/>
          </p:nvSpPr>
          <p:spPr bwMode="auto">
            <a:xfrm>
              <a:off x="809720" y="8963122"/>
              <a:ext cx="4569" cy="13708"/>
            </a:xfrm>
            <a:custGeom>
              <a:avLst/>
              <a:gdLst>
                <a:gd name="T0" fmla="*/ 1 w 2"/>
                <a:gd name="T1" fmla="*/ 4 h 5"/>
                <a:gd name="T2" fmla="*/ 2 w 2"/>
                <a:gd name="T3" fmla="*/ 4 h 5"/>
                <a:gd name="T4" fmla="*/ 1 w 2"/>
                <a:gd name="T5" fmla="*/ 0 h 5"/>
                <a:gd name="T6" fmla="*/ 1 w 2"/>
                <a:gd name="T7" fmla="*/ 0 h 5"/>
                <a:gd name="T8" fmla="*/ 1 w 2"/>
                <a:gd name="T9" fmla="*/ 2 h 5"/>
                <a:gd name="T10" fmla="*/ 1 w 2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">
                  <a:moveTo>
                    <a:pt x="1" y="4"/>
                  </a:moveTo>
                  <a:cubicBezTo>
                    <a:pt x="2" y="4"/>
                    <a:pt x="2" y="5"/>
                    <a:pt x="2" y="4"/>
                  </a:cubicBezTo>
                  <a:cubicBezTo>
                    <a:pt x="1" y="3"/>
                    <a:pt x="1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3"/>
                    <a:pt x="1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8" name="Freeform 66"/>
            <p:cNvSpPr>
              <a:spLocks/>
            </p:cNvSpPr>
            <p:nvPr userDrawn="1"/>
          </p:nvSpPr>
          <p:spPr bwMode="auto">
            <a:xfrm>
              <a:off x="801723" y="8952840"/>
              <a:ext cx="4569" cy="18278"/>
            </a:xfrm>
            <a:custGeom>
              <a:avLst/>
              <a:gdLst>
                <a:gd name="T0" fmla="*/ 1 w 2"/>
                <a:gd name="T1" fmla="*/ 6 h 7"/>
                <a:gd name="T2" fmla="*/ 2 w 2"/>
                <a:gd name="T3" fmla="*/ 6 h 7"/>
                <a:gd name="T4" fmla="*/ 1 w 2"/>
                <a:gd name="T5" fmla="*/ 1 h 7"/>
                <a:gd name="T6" fmla="*/ 0 w 2"/>
                <a:gd name="T7" fmla="*/ 0 h 7"/>
                <a:gd name="T8" fmla="*/ 0 w 2"/>
                <a:gd name="T9" fmla="*/ 3 h 7"/>
                <a:gd name="T10" fmla="*/ 1 w 2"/>
                <a:gd name="T1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2" y="7"/>
                    <a:pt x="2" y="6"/>
                  </a:cubicBezTo>
                  <a:cubicBezTo>
                    <a:pt x="1" y="5"/>
                    <a:pt x="1" y="3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9" name="Freeform 67"/>
            <p:cNvSpPr>
              <a:spLocks/>
            </p:cNvSpPr>
            <p:nvPr userDrawn="1"/>
          </p:nvSpPr>
          <p:spPr bwMode="auto">
            <a:xfrm>
              <a:off x="806293" y="8957410"/>
              <a:ext cx="3427" cy="15993"/>
            </a:xfrm>
            <a:custGeom>
              <a:avLst/>
              <a:gdLst>
                <a:gd name="T0" fmla="*/ 1 w 1"/>
                <a:gd name="T1" fmla="*/ 5 h 6"/>
                <a:gd name="T2" fmla="*/ 1 w 1"/>
                <a:gd name="T3" fmla="*/ 5 h 6"/>
                <a:gd name="T4" fmla="*/ 0 w 1"/>
                <a:gd name="T5" fmla="*/ 1 h 6"/>
                <a:gd name="T6" fmla="*/ 0 w 1"/>
                <a:gd name="T7" fmla="*/ 0 h 6"/>
                <a:gd name="T8" fmla="*/ 0 w 1"/>
                <a:gd name="T9" fmla="*/ 2 h 6"/>
                <a:gd name="T10" fmla="*/ 1 w 1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6">
                  <a:moveTo>
                    <a:pt x="1" y="5"/>
                  </a:moveTo>
                  <a:cubicBezTo>
                    <a:pt x="1" y="5"/>
                    <a:pt x="1" y="6"/>
                    <a:pt x="1" y="5"/>
                  </a:cubicBezTo>
                  <a:cubicBezTo>
                    <a:pt x="1" y="4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0" y="4"/>
                    <a:pt x="1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0" name="Freeform 68"/>
            <p:cNvSpPr>
              <a:spLocks/>
            </p:cNvSpPr>
            <p:nvPr userDrawn="1"/>
          </p:nvSpPr>
          <p:spPr bwMode="auto">
            <a:xfrm>
              <a:off x="798296" y="8947129"/>
              <a:ext cx="3427" cy="21705"/>
            </a:xfrm>
            <a:custGeom>
              <a:avLst/>
              <a:gdLst>
                <a:gd name="T0" fmla="*/ 1 w 1"/>
                <a:gd name="T1" fmla="*/ 8 h 8"/>
                <a:gd name="T2" fmla="*/ 0 w 1"/>
                <a:gd name="T3" fmla="*/ 2 h 8"/>
                <a:gd name="T4" fmla="*/ 0 w 1"/>
                <a:gd name="T5" fmla="*/ 1 h 8"/>
                <a:gd name="T6" fmla="*/ 0 w 1"/>
                <a:gd name="T7" fmla="*/ 4 h 8"/>
                <a:gd name="T8" fmla="*/ 0 w 1"/>
                <a:gd name="T9" fmla="*/ 7 h 8"/>
                <a:gd name="T10" fmla="*/ 1 w 1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3"/>
                    <a:pt x="0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1" name="Freeform 69"/>
            <p:cNvSpPr>
              <a:spLocks/>
            </p:cNvSpPr>
            <p:nvPr userDrawn="1"/>
          </p:nvSpPr>
          <p:spPr bwMode="auto">
            <a:xfrm>
              <a:off x="814289" y="8965407"/>
              <a:ext cx="5712" cy="11424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4 h 4"/>
                <a:gd name="T4" fmla="*/ 0 w 2"/>
                <a:gd name="T5" fmla="*/ 1 h 4"/>
                <a:gd name="T6" fmla="*/ 0 w 2"/>
                <a:gd name="T7" fmla="*/ 0 h 4"/>
                <a:gd name="T8" fmla="*/ 0 w 2"/>
                <a:gd name="T9" fmla="*/ 2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4"/>
                    <a:pt x="2" y="4"/>
                    <a:pt x="1" y="4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1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2" name="Freeform 70"/>
            <p:cNvSpPr>
              <a:spLocks/>
            </p:cNvSpPr>
            <p:nvPr userDrawn="1"/>
          </p:nvSpPr>
          <p:spPr bwMode="auto">
            <a:xfrm>
              <a:off x="784588" y="8943702"/>
              <a:ext cx="3427" cy="13708"/>
            </a:xfrm>
            <a:custGeom>
              <a:avLst/>
              <a:gdLst>
                <a:gd name="T0" fmla="*/ 1 w 1"/>
                <a:gd name="T1" fmla="*/ 5 h 5"/>
                <a:gd name="T2" fmla="*/ 1 w 1"/>
                <a:gd name="T3" fmla="*/ 1 h 5"/>
                <a:gd name="T4" fmla="*/ 1 w 1"/>
                <a:gd name="T5" fmla="*/ 0 h 5"/>
                <a:gd name="T6" fmla="*/ 0 w 1"/>
                <a:gd name="T7" fmla="*/ 2 h 5"/>
                <a:gd name="T8" fmla="*/ 1 w 1"/>
                <a:gd name="T9" fmla="*/ 4 h 5"/>
                <a:gd name="T10" fmla="*/ 1 w 1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cubicBezTo>
                    <a:pt x="1" y="4"/>
                    <a:pt x="1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3" name="Freeform 71"/>
            <p:cNvSpPr>
              <a:spLocks/>
            </p:cNvSpPr>
            <p:nvPr userDrawn="1"/>
          </p:nvSpPr>
          <p:spPr bwMode="auto">
            <a:xfrm>
              <a:off x="730897" y="8965407"/>
              <a:ext cx="25132" cy="37698"/>
            </a:xfrm>
            <a:custGeom>
              <a:avLst/>
              <a:gdLst>
                <a:gd name="T0" fmla="*/ 9 w 9"/>
                <a:gd name="T1" fmla="*/ 14 h 14"/>
                <a:gd name="T2" fmla="*/ 3 w 9"/>
                <a:gd name="T3" fmla="*/ 6 h 14"/>
                <a:gd name="T4" fmla="*/ 0 w 9"/>
                <a:gd name="T5" fmla="*/ 0 h 14"/>
                <a:gd name="T6" fmla="*/ 9 w 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5" y="9"/>
                    <a:pt x="3" y="6"/>
                  </a:cubicBezTo>
                  <a:cubicBezTo>
                    <a:pt x="1" y="3"/>
                    <a:pt x="1" y="1"/>
                    <a:pt x="0" y="0"/>
                  </a:cubicBezTo>
                  <a:cubicBezTo>
                    <a:pt x="0" y="4"/>
                    <a:pt x="4" y="10"/>
                    <a:pt x="9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4" name="Freeform 72"/>
            <p:cNvSpPr>
              <a:spLocks/>
            </p:cNvSpPr>
            <p:nvPr userDrawn="1"/>
          </p:nvSpPr>
          <p:spPr bwMode="auto">
            <a:xfrm>
              <a:off x="728612" y="8971118"/>
              <a:ext cx="23990" cy="41125"/>
            </a:xfrm>
            <a:custGeom>
              <a:avLst/>
              <a:gdLst>
                <a:gd name="T0" fmla="*/ 9 w 9"/>
                <a:gd name="T1" fmla="*/ 15 h 15"/>
                <a:gd name="T2" fmla="*/ 3 w 9"/>
                <a:gd name="T3" fmla="*/ 7 h 15"/>
                <a:gd name="T4" fmla="*/ 0 w 9"/>
                <a:gd name="T5" fmla="*/ 0 h 15"/>
                <a:gd name="T6" fmla="*/ 9 w 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9" y="15"/>
                  </a:moveTo>
                  <a:cubicBezTo>
                    <a:pt x="9" y="13"/>
                    <a:pt x="5" y="10"/>
                    <a:pt x="3" y="7"/>
                  </a:cubicBezTo>
                  <a:cubicBezTo>
                    <a:pt x="1" y="3"/>
                    <a:pt x="1" y="1"/>
                    <a:pt x="0" y="0"/>
                  </a:cubicBezTo>
                  <a:cubicBezTo>
                    <a:pt x="0" y="5"/>
                    <a:pt x="4" y="10"/>
                    <a:pt x="9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" name="Freeform 73"/>
            <p:cNvSpPr>
              <a:spLocks/>
            </p:cNvSpPr>
            <p:nvPr userDrawn="1"/>
          </p:nvSpPr>
          <p:spPr bwMode="auto">
            <a:xfrm>
              <a:off x="793727" y="8943702"/>
              <a:ext cx="2285" cy="21705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1 h 8"/>
                <a:gd name="T4" fmla="*/ 0 w 1"/>
                <a:gd name="T5" fmla="*/ 0 h 8"/>
                <a:gd name="T6" fmla="*/ 0 w 1"/>
                <a:gd name="T7" fmla="*/ 4 h 8"/>
                <a:gd name="T8" fmla="*/ 1 w 1"/>
                <a:gd name="T9" fmla="*/ 7 h 8"/>
                <a:gd name="T10" fmla="*/ 1 w 1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cubicBezTo>
                    <a:pt x="1" y="5"/>
                    <a:pt x="1" y="3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2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6" name="Freeform 74"/>
            <p:cNvSpPr>
              <a:spLocks/>
            </p:cNvSpPr>
            <p:nvPr userDrawn="1"/>
          </p:nvSpPr>
          <p:spPr bwMode="auto">
            <a:xfrm>
              <a:off x="790300" y="8943702"/>
              <a:ext cx="3427" cy="19420"/>
            </a:xfrm>
            <a:custGeom>
              <a:avLst/>
              <a:gdLst>
                <a:gd name="T0" fmla="*/ 1 w 1"/>
                <a:gd name="T1" fmla="*/ 6 h 7"/>
                <a:gd name="T2" fmla="*/ 0 w 1"/>
                <a:gd name="T3" fmla="*/ 1 h 7"/>
                <a:gd name="T4" fmla="*/ 0 w 1"/>
                <a:gd name="T5" fmla="*/ 0 h 7"/>
                <a:gd name="T6" fmla="*/ 0 w 1"/>
                <a:gd name="T7" fmla="*/ 3 h 7"/>
                <a:gd name="T8" fmla="*/ 0 w 1"/>
                <a:gd name="T9" fmla="*/ 6 h 7"/>
                <a:gd name="T10" fmla="*/ 1 w 1"/>
                <a:gd name="T1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7">
                  <a:moveTo>
                    <a:pt x="1" y="6"/>
                  </a:moveTo>
                  <a:cubicBezTo>
                    <a:pt x="0" y="4"/>
                    <a:pt x="0" y="3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6"/>
                    <a:pt x="1" y="7"/>
                    <a:pt x="1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7" name="Freeform 75"/>
            <p:cNvSpPr>
              <a:spLocks/>
            </p:cNvSpPr>
            <p:nvPr userDrawn="1"/>
          </p:nvSpPr>
          <p:spPr bwMode="auto">
            <a:xfrm>
              <a:off x="726327" y="8976830"/>
              <a:ext cx="26274" cy="43410"/>
            </a:xfrm>
            <a:custGeom>
              <a:avLst/>
              <a:gdLst>
                <a:gd name="T0" fmla="*/ 10 w 10"/>
                <a:gd name="T1" fmla="*/ 16 h 16"/>
                <a:gd name="T2" fmla="*/ 4 w 10"/>
                <a:gd name="T3" fmla="*/ 7 h 16"/>
                <a:gd name="T4" fmla="*/ 0 w 10"/>
                <a:gd name="T5" fmla="*/ 0 h 16"/>
                <a:gd name="T6" fmla="*/ 10 w 1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6">
                  <a:moveTo>
                    <a:pt x="10" y="16"/>
                  </a:moveTo>
                  <a:cubicBezTo>
                    <a:pt x="10" y="15"/>
                    <a:pt x="6" y="11"/>
                    <a:pt x="4" y="7"/>
                  </a:cubicBezTo>
                  <a:cubicBezTo>
                    <a:pt x="1" y="3"/>
                    <a:pt x="1" y="1"/>
                    <a:pt x="0" y="0"/>
                  </a:cubicBezTo>
                  <a:cubicBezTo>
                    <a:pt x="1" y="5"/>
                    <a:pt x="5" y="11"/>
                    <a:pt x="1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8" name="Freeform 98"/>
            <p:cNvSpPr>
              <a:spLocks noEditPoints="1"/>
            </p:cNvSpPr>
            <p:nvPr userDrawn="1"/>
          </p:nvSpPr>
          <p:spPr bwMode="auto">
            <a:xfrm>
              <a:off x="350488" y="8788340"/>
              <a:ext cx="631729" cy="747109"/>
            </a:xfrm>
            <a:custGeom>
              <a:avLst/>
              <a:gdLst>
                <a:gd name="T0" fmla="*/ 234 w 234"/>
                <a:gd name="T1" fmla="*/ 0 h 277"/>
                <a:gd name="T2" fmla="*/ 227 w 234"/>
                <a:gd name="T3" fmla="*/ 0 h 277"/>
                <a:gd name="T4" fmla="*/ 7 w 234"/>
                <a:gd name="T5" fmla="*/ 0 h 277"/>
                <a:gd name="T6" fmla="*/ 0 w 234"/>
                <a:gd name="T7" fmla="*/ 0 h 277"/>
                <a:gd name="T8" fmla="*/ 0 w 234"/>
                <a:gd name="T9" fmla="*/ 7 h 277"/>
                <a:gd name="T10" fmla="*/ 0 w 234"/>
                <a:gd name="T11" fmla="*/ 217 h 277"/>
                <a:gd name="T12" fmla="*/ 47 w 234"/>
                <a:gd name="T13" fmla="*/ 260 h 277"/>
                <a:gd name="T14" fmla="*/ 74 w 234"/>
                <a:gd name="T15" fmla="*/ 260 h 277"/>
                <a:gd name="T16" fmla="*/ 113 w 234"/>
                <a:gd name="T17" fmla="*/ 273 h 277"/>
                <a:gd name="T18" fmla="*/ 117 w 234"/>
                <a:gd name="T19" fmla="*/ 277 h 277"/>
                <a:gd name="T20" fmla="*/ 122 w 234"/>
                <a:gd name="T21" fmla="*/ 273 h 277"/>
                <a:gd name="T22" fmla="*/ 161 w 234"/>
                <a:gd name="T23" fmla="*/ 260 h 277"/>
                <a:gd name="T24" fmla="*/ 187 w 234"/>
                <a:gd name="T25" fmla="*/ 260 h 277"/>
                <a:gd name="T26" fmla="*/ 221 w 234"/>
                <a:gd name="T27" fmla="*/ 249 h 277"/>
                <a:gd name="T28" fmla="*/ 234 w 234"/>
                <a:gd name="T29" fmla="*/ 217 h 277"/>
                <a:gd name="T30" fmla="*/ 234 w 234"/>
                <a:gd name="T31" fmla="*/ 7 h 277"/>
                <a:gd name="T32" fmla="*/ 234 w 234"/>
                <a:gd name="T33" fmla="*/ 0 h 277"/>
                <a:gd name="T34" fmla="*/ 227 w 234"/>
                <a:gd name="T35" fmla="*/ 7 h 277"/>
                <a:gd name="T36" fmla="*/ 227 w 234"/>
                <a:gd name="T37" fmla="*/ 217 h 277"/>
                <a:gd name="T38" fmla="*/ 187 w 234"/>
                <a:gd name="T39" fmla="*/ 253 h 277"/>
                <a:gd name="T40" fmla="*/ 161 w 234"/>
                <a:gd name="T41" fmla="*/ 253 h 277"/>
                <a:gd name="T42" fmla="*/ 117 w 234"/>
                <a:gd name="T43" fmla="*/ 268 h 277"/>
                <a:gd name="T44" fmla="*/ 74 w 234"/>
                <a:gd name="T45" fmla="*/ 253 h 277"/>
                <a:gd name="T46" fmla="*/ 47 w 234"/>
                <a:gd name="T47" fmla="*/ 253 h 277"/>
                <a:gd name="T48" fmla="*/ 7 w 234"/>
                <a:gd name="T49" fmla="*/ 217 h 277"/>
                <a:gd name="T50" fmla="*/ 7 w 234"/>
                <a:gd name="T51" fmla="*/ 7 h 277"/>
                <a:gd name="T52" fmla="*/ 227 w 234"/>
                <a:gd name="T53" fmla="*/ 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4" h="277">
                  <a:moveTo>
                    <a:pt x="234" y="0"/>
                  </a:moveTo>
                  <a:cubicBezTo>
                    <a:pt x="227" y="0"/>
                    <a:pt x="227" y="0"/>
                    <a:pt x="22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43"/>
                    <a:pt x="18" y="260"/>
                    <a:pt x="47" y="260"/>
                  </a:cubicBezTo>
                  <a:cubicBezTo>
                    <a:pt x="74" y="260"/>
                    <a:pt x="74" y="260"/>
                    <a:pt x="74" y="260"/>
                  </a:cubicBezTo>
                  <a:cubicBezTo>
                    <a:pt x="90" y="260"/>
                    <a:pt x="102" y="264"/>
                    <a:pt x="113" y="273"/>
                  </a:cubicBezTo>
                  <a:cubicBezTo>
                    <a:pt x="117" y="277"/>
                    <a:pt x="117" y="277"/>
                    <a:pt x="117" y="277"/>
                  </a:cubicBezTo>
                  <a:cubicBezTo>
                    <a:pt x="122" y="273"/>
                    <a:pt x="122" y="273"/>
                    <a:pt x="122" y="273"/>
                  </a:cubicBezTo>
                  <a:cubicBezTo>
                    <a:pt x="132" y="264"/>
                    <a:pt x="145" y="260"/>
                    <a:pt x="161" y="260"/>
                  </a:cubicBezTo>
                  <a:cubicBezTo>
                    <a:pt x="187" y="260"/>
                    <a:pt x="187" y="260"/>
                    <a:pt x="187" y="260"/>
                  </a:cubicBezTo>
                  <a:cubicBezTo>
                    <a:pt x="202" y="260"/>
                    <a:pt x="213" y="256"/>
                    <a:pt x="221" y="249"/>
                  </a:cubicBezTo>
                  <a:cubicBezTo>
                    <a:pt x="230" y="241"/>
                    <a:pt x="234" y="230"/>
                    <a:pt x="234" y="217"/>
                  </a:cubicBezTo>
                  <a:cubicBezTo>
                    <a:pt x="234" y="7"/>
                    <a:pt x="234" y="7"/>
                    <a:pt x="234" y="7"/>
                  </a:cubicBezTo>
                  <a:lnTo>
                    <a:pt x="234" y="0"/>
                  </a:lnTo>
                  <a:close/>
                  <a:moveTo>
                    <a:pt x="227" y="7"/>
                  </a:moveTo>
                  <a:cubicBezTo>
                    <a:pt x="227" y="217"/>
                    <a:pt x="227" y="217"/>
                    <a:pt x="227" y="217"/>
                  </a:cubicBezTo>
                  <a:cubicBezTo>
                    <a:pt x="227" y="240"/>
                    <a:pt x="213" y="253"/>
                    <a:pt x="187" y="253"/>
                  </a:cubicBezTo>
                  <a:cubicBezTo>
                    <a:pt x="161" y="253"/>
                    <a:pt x="161" y="253"/>
                    <a:pt x="161" y="253"/>
                  </a:cubicBezTo>
                  <a:cubicBezTo>
                    <a:pt x="143" y="253"/>
                    <a:pt x="129" y="258"/>
                    <a:pt x="117" y="268"/>
                  </a:cubicBezTo>
                  <a:cubicBezTo>
                    <a:pt x="106" y="258"/>
                    <a:pt x="91" y="253"/>
                    <a:pt x="74" y="253"/>
                  </a:cubicBezTo>
                  <a:cubicBezTo>
                    <a:pt x="47" y="253"/>
                    <a:pt x="47" y="253"/>
                    <a:pt x="47" y="253"/>
                  </a:cubicBezTo>
                  <a:cubicBezTo>
                    <a:pt x="22" y="253"/>
                    <a:pt x="7" y="239"/>
                    <a:pt x="7" y="21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22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9" name="Freeform 99"/>
            <p:cNvSpPr>
              <a:spLocks noEditPoints="1"/>
            </p:cNvSpPr>
            <p:nvPr userDrawn="1"/>
          </p:nvSpPr>
          <p:spPr bwMode="auto">
            <a:xfrm>
              <a:off x="396183" y="8822611"/>
              <a:ext cx="544909" cy="631729"/>
            </a:xfrm>
            <a:custGeom>
              <a:avLst/>
              <a:gdLst>
                <a:gd name="T0" fmla="*/ 169 w 202"/>
                <a:gd name="T1" fmla="*/ 117 h 234"/>
                <a:gd name="T2" fmla="*/ 140 w 202"/>
                <a:gd name="T3" fmla="*/ 140 h 234"/>
                <a:gd name="T4" fmla="*/ 140 w 202"/>
                <a:gd name="T5" fmla="*/ 110 h 234"/>
                <a:gd name="T6" fmla="*/ 100 w 202"/>
                <a:gd name="T7" fmla="*/ 160 h 234"/>
                <a:gd name="T8" fmla="*/ 155 w 202"/>
                <a:gd name="T9" fmla="*/ 169 h 234"/>
                <a:gd name="T10" fmla="*/ 159 w 202"/>
                <a:gd name="T11" fmla="*/ 177 h 234"/>
                <a:gd name="T12" fmla="*/ 139 w 202"/>
                <a:gd name="T13" fmla="*/ 209 h 234"/>
                <a:gd name="T14" fmla="*/ 119 w 202"/>
                <a:gd name="T15" fmla="*/ 171 h 234"/>
                <a:gd name="T16" fmla="*/ 122 w 202"/>
                <a:gd name="T17" fmla="*/ 204 h 234"/>
                <a:gd name="T18" fmla="*/ 113 w 202"/>
                <a:gd name="T19" fmla="*/ 195 h 234"/>
                <a:gd name="T20" fmla="*/ 121 w 202"/>
                <a:gd name="T21" fmla="*/ 176 h 234"/>
                <a:gd name="T22" fmla="*/ 116 w 202"/>
                <a:gd name="T23" fmla="*/ 199 h 234"/>
                <a:gd name="T24" fmla="*/ 101 w 202"/>
                <a:gd name="T25" fmla="*/ 186 h 234"/>
                <a:gd name="T26" fmla="*/ 81 w 202"/>
                <a:gd name="T27" fmla="*/ 187 h 234"/>
                <a:gd name="T28" fmla="*/ 83 w 202"/>
                <a:gd name="T29" fmla="*/ 226 h 234"/>
                <a:gd name="T30" fmla="*/ 75 w 202"/>
                <a:gd name="T31" fmla="*/ 168 h 234"/>
                <a:gd name="T32" fmla="*/ 67 w 202"/>
                <a:gd name="T33" fmla="*/ 186 h 234"/>
                <a:gd name="T34" fmla="*/ 57 w 202"/>
                <a:gd name="T35" fmla="*/ 205 h 234"/>
                <a:gd name="T36" fmla="*/ 46 w 202"/>
                <a:gd name="T37" fmla="*/ 207 h 234"/>
                <a:gd name="T38" fmla="*/ 71 w 202"/>
                <a:gd name="T39" fmla="*/ 153 h 234"/>
                <a:gd name="T40" fmla="*/ 74 w 202"/>
                <a:gd name="T41" fmla="*/ 118 h 234"/>
                <a:gd name="T42" fmla="*/ 57 w 202"/>
                <a:gd name="T43" fmla="*/ 161 h 234"/>
                <a:gd name="T44" fmla="*/ 26 w 202"/>
                <a:gd name="T45" fmla="*/ 185 h 234"/>
                <a:gd name="T46" fmla="*/ 30 w 202"/>
                <a:gd name="T47" fmla="*/ 158 h 234"/>
                <a:gd name="T48" fmla="*/ 16 w 202"/>
                <a:gd name="T49" fmla="*/ 131 h 234"/>
                <a:gd name="T50" fmla="*/ 66 w 202"/>
                <a:gd name="T51" fmla="*/ 91 h 234"/>
                <a:gd name="T52" fmla="*/ 67 w 202"/>
                <a:gd name="T53" fmla="*/ 98 h 234"/>
                <a:gd name="T54" fmla="*/ 88 w 202"/>
                <a:gd name="T55" fmla="*/ 104 h 234"/>
                <a:gd name="T56" fmla="*/ 80 w 202"/>
                <a:gd name="T57" fmla="*/ 115 h 234"/>
                <a:gd name="T58" fmla="*/ 92 w 202"/>
                <a:gd name="T59" fmla="*/ 137 h 234"/>
                <a:gd name="T60" fmla="*/ 100 w 202"/>
                <a:gd name="T61" fmla="*/ 135 h 234"/>
                <a:gd name="T62" fmla="*/ 109 w 202"/>
                <a:gd name="T63" fmla="*/ 139 h 234"/>
                <a:gd name="T64" fmla="*/ 112 w 202"/>
                <a:gd name="T65" fmla="*/ 137 h 234"/>
                <a:gd name="T66" fmla="*/ 101 w 202"/>
                <a:gd name="T67" fmla="*/ 111 h 234"/>
                <a:gd name="T68" fmla="*/ 74 w 202"/>
                <a:gd name="T69" fmla="*/ 99 h 234"/>
                <a:gd name="T70" fmla="*/ 61 w 202"/>
                <a:gd name="T71" fmla="*/ 65 h 234"/>
                <a:gd name="T72" fmla="*/ 71 w 202"/>
                <a:gd name="T73" fmla="*/ 86 h 234"/>
                <a:gd name="T74" fmla="*/ 58 w 202"/>
                <a:gd name="T75" fmla="*/ 47 h 234"/>
                <a:gd name="T76" fmla="*/ 51 w 202"/>
                <a:gd name="T77" fmla="*/ 26 h 234"/>
                <a:gd name="T78" fmla="*/ 81 w 202"/>
                <a:gd name="T79" fmla="*/ 43 h 234"/>
                <a:gd name="T80" fmla="*/ 92 w 202"/>
                <a:gd name="T81" fmla="*/ 23 h 234"/>
                <a:gd name="T82" fmla="*/ 82 w 202"/>
                <a:gd name="T83" fmla="*/ 10 h 234"/>
                <a:gd name="T84" fmla="*/ 98 w 202"/>
                <a:gd name="T85" fmla="*/ 6 h 234"/>
                <a:gd name="T86" fmla="*/ 88 w 202"/>
                <a:gd name="T87" fmla="*/ 64 h 234"/>
                <a:gd name="T88" fmla="*/ 97 w 202"/>
                <a:gd name="T89" fmla="*/ 59 h 234"/>
                <a:gd name="T90" fmla="*/ 106 w 202"/>
                <a:gd name="T91" fmla="*/ 24 h 234"/>
                <a:gd name="T92" fmla="*/ 115 w 202"/>
                <a:gd name="T93" fmla="*/ 35 h 234"/>
                <a:gd name="T94" fmla="*/ 125 w 202"/>
                <a:gd name="T95" fmla="*/ 106 h 234"/>
                <a:gd name="T96" fmla="*/ 110 w 202"/>
                <a:gd name="T97" fmla="*/ 71 h 234"/>
                <a:gd name="T98" fmla="*/ 109 w 202"/>
                <a:gd name="T99" fmla="*/ 51 h 234"/>
                <a:gd name="T100" fmla="*/ 115 w 202"/>
                <a:gd name="T101" fmla="*/ 49 h 234"/>
                <a:gd name="T102" fmla="*/ 105 w 202"/>
                <a:gd name="T103" fmla="*/ 98 h 234"/>
                <a:gd name="T104" fmla="*/ 149 w 202"/>
                <a:gd name="T105" fmla="*/ 39 h 234"/>
                <a:gd name="T106" fmla="*/ 154 w 202"/>
                <a:gd name="T107" fmla="*/ 61 h 234"/>
                <a:gd name="T108" fmla="*/ 154 w 202"/>
                <a:gd name="T109" fmla="*/ 107 h 234"/>
                <a:gd name="T110" fmla="*/ 121 w 202"/>
                <a:gd name="T111" fmla="*/ 64 h 234"/>
                <a:gd name="T112" fmla="*/ 155 w 202"/>
                <a:gd name="T113" fmla="*/ 110 h 234"/>
                <a:gd name="T114" fmla="*/ 190 w 202"/>
                <a:gd name="T115" fmla="*/ 149 h 234"/>
                <a:gd name="T116" fmla="*/ 122 w 202"/>
                <a:gd name="T117" fmla="*/ 34 h 234"/>
                <a:gd name="T118" fmla="*/ 47 w 202"/>
                <a:gd name="T119" fmla="*/ 62 h 234"/>
                <a:gd name="T120" fmla="*/ 77 w 202"/>
                <a:gd name="T121" fmla="*/ 206 h 234"/>
                <a:gd name="T122" fmla="*/ 156 w 202"/>
                <a:gd name="T123" fmla="*/ 21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2" h="234">
                  <a:moveTo>
                    <a:pt x="200" y="138"/>
                  </a:moveTo>
                  <a:cubicBezTo>
                    <a:pt x="199" y="138"/>
                    <a:pt x="199" y="138"/>
                    <a:pt x="198" y="137"/>
                  </a:cubicBezTo>
                  <a:cubicBezTo>
                    <a:pt x="198" y="136"/>
                    <a:pt x="197" y="136"/>
                    <a:pt x="198" y="135"/>
                  </a:cubicBezTo>
                  <a:cubicBezTo>
                    <a:pt x="198" y="133"/>
                    <a:pt x="198" y="133"/>
                    <a:pt x="198" y="133"/>
                  </a:cubicBezTo>
                  <a:cubicBezTo>
                    <a:pt x="198" y="132"/>
                    <a:pt x="198" y="132"/>
                    <a:pt x="199" y="133"/>
                  </a:cubicBezTo>
                  <a:cubicBezTo>
                    <a:pt x="200" y="134"/>
                    <a:pt x="200" y="135"/>
                    <a:pt x="201" y="137"/>
                  </a:cubicBezTo>
                  <a:cubicBezTo>
                    <a:pt x="201" y="137"/>
                    <a:pt x="201" y="138"/>
                    <a:pt x="200" y="138"/>
                  </a:cubicBezTo>
                  <a:moveTo>
                    <a:pt x="199" y="141"/>
                  </a:moveTo>
                  <a:cubicBezTo>
                    <a:pt x="199" y="141"/>
                    <a:pt x="198" y="141"/>
                    <a:pt x="198" y="141"/>
                  </a:cubicBezTo>
                  <a:cubicBezTo>
                    <a:pt x="198" y="142"/>
                    <a:pt x="198" y="142"/>
                    <a:pt x="198" y="142"/>
                  </a:cubicBezTo>
                  <a:cubicBezTo>
                    <a:pt x="199" y="142"/>
                    <a:pt x="198" y="143"/>
                    <a:pt x="197" y="142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4" y="139"/>
                    <a:pt x="195" y="138"/>
                    <a:pt x="196" y="137"/>
                  </a:cubicBezTo>
                  <a:cubicBezTo>
                    <a:pt x="196" y="136"/>
                    <a:pt x="196" y="136"/>
                    <a:pt x="197" y="137"/>
                  </a:cubicBezTo>
                  <a:cubicBezTo>
                    <a:pt x="198" y="138"/>
                    <a:pt x="198" y="138"/>
                    <a:pt x="198" y="138"/>
                  </a:cubicBezTo>
                  <a:cubicBezTo>
                    <a:pt x="199" y="138"/>
                    <a:pt x="199" y="138"/>
                    <a:pt x="199" y="139"/>
                  </a:cubicBezTo>
                  <a:cubicBezTo>
                    <a:pt x="198" y="139"/>
                    <a:pt x="198" y="139"/>
                    <a:pt x="199" y="140"/>
                  </a:cubicBezTo>
                  <a:cubicBezTo>
                    <a:pt x="200" y="141"/>
                    <a:pt x="200" y="141"/>
                    <a:pt x="199" y="141"/>
                  </a:cubicBezTo>
                  <a:moveTo>
                    <a:pt x="197" y="127"/>
                  </a:moveTo>
                  <a:cubicBezTo>
                    <a:pt x="196" y="125"/>
                    <a:pt x="196" y="125"/>
                    <a:pt x="197" y="125"/>
                  </a:cubicBezTo>
                  <a:cubicBezTo>
                    <a:pt x="196" y="123"/>
                    <a:pt x="197" y="122"/>
                    <a:pt x="199" y="124"/>
                  </a:cubicBezTo>
                  <a:cubicBezTo>
                    <a:pt x="199" y="125"/>
                    <a:pt x="199" y="127"/>
                    <a:pt x="199" y="130"/>
                  </a:cubicBezTo>
                  <a:cubicBezTo>
                    <a:pt x="199" y="130"/>
                    <a:pt x="198" y="130"/>
                    <a:pt x="198" y="130"/>
                  </a:cubicBezTo>
                  <a:cubicBezTo>
                    <a:pt x="198" y="128"/>
                    <a:pt x="197" y="127"/>
                    <a:pt x="197" y="127"/>
                  </a:cubicBezTo>
                  <a:moveTo>
                    <a:pt x="185" y="108"/>
                  </a:moveTo>
                  <a:cubicBezTo>
                    <a:pt x="184" y="107"/>
                    <a:pt x="183" y="107"/>
                    <a:pt x="183" y="107"/>
                  </a:cubicBezTo>
                  <a:cubicBezTo>
                    <a:pt x="183" y="108"/>
                    <a:pt x="182" y="109"/>
                    <a:pt x="182" y="108"/>
                  </a:cubicBezTo>
                  <a:cubicBezTo>
                    <a:pt x="181" y="107"/>
                    <a:pt x="181" y="106"/>
                    <a:pt x="182" y="105"/>
                  </a:cubicBezTo>
                  <a:cubicBezTo>
                    <a:pt x="183" y="104"/>
                    <a:pt x="184" y="104"/>
                    <a:pt x="184" y="105"/>
                  </a:cubicBezTo>
                  <a:cubicBezTo>
                    <a:pt x="185" y="105"/>
                    <a:pt x="185" y="106"/>
                    <a:pt x="185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5" y="107"/>
                    <a:pt x="185" y="107"/>
                    <a:pt x="185" y="107"/>
                  </a:cubicBezTo>
                  <a:cubicBezTo>
                    <a:pt x="186" y="108"/>
                    <a:pt x="186" y="109"/>
                    <a:pt x="185" y="108"/>
                  </a:cubicBezTo>
                  <a:moveTo>
                    <a:pt x="178" y="115"/>
                  </a:moveTo>
                  <a:cubicBezTo>
                    <a:pt x="176" y="118"/>
                    <a:pt x="175" y="118"/>
                    <a:pt x="175" y="116"/>
                  </a:cubicBezTo>
                  <a:cubicBezTo>
                    <a:pt x="174" y="119"/>
                    <a:pt x="174" y="119"/>
                    <a:pt x="174" y="119"/>
                  </a:cubicBezTo>
                  <a:cubicBezTo>
                    <a:pt x="174" y="121"/>
                    <a:pt x="173" y="121"/>
                    <a:pt x="173" y="120"/>
                  </a:cubicBezTo>
                  <a:cubicBezTo>
                    <a:pt x="173" y="118"/>
                    <a:pt x="174" y="116"/>
                    <a:pt x="174" y="114"/>
                  </a:cubicBezTo>
                  <a:cubicBezTo>
                    <a:pt x="175" y="113"/>
                    <a:pt x="175" y="112"/>
                    <a:pt x="176" y="113"/>
                  </a:cubicBezTo>
                  <a:cubicBezTo>
                    <a:pt x="178" y="110"/>
                    <a:pt x="177" y="112"/>
                    <a:pt x="176" y="114"/>
                  </a:cubicBezTo>
                  <a:cubicBezTo>
                    <a:pt x="177" y="114"/>
                    <a:pt x="177" y="114"/>
                    <a:pt x="177" y="114"/>
                  </a:cubicBezTo>
                  <a:cubicBezTo>
                    <a:pt x="179" y="110"/>
                    <a:pt x="178" y="113"/>
                    <a:pt x="178" y="115"/>
                  </a:cubicBezTo>
                  <a:moveTo>
                    <a:pt x="172" y="117"/>
                  </a:moveTo>
                  <a:cubicBezTo>
                    <a:pt x="172" y="121"/>
                    <a:pt x="172" y="121"/>
                    <a:pt x="172" y="121"/>
                  </a:cubicBezTo>
                  <a:cubicBezTo>
                    <a:pt x="171" y="122"/>
                    <a:pt x="171" y="123"/>
                    <a:pt x="170" y="121"/>
                  </a:cubicBezTo>
                  <a:cubicBezTo>
                    <a:pt x="171" y="117"/>
                    <a:pt x="171" y="117"/>
                    <a:pt x="171" y="117"/>
                  </a:cubicBezTo>
                  <a:cubicBezTo>
                    <a:pt x="170" y="118"/>
                    <a:pt x="170" y="118"/>
                    <a:pt x="170" y="118"/>
                  </a:cubicBezTo>
                  <a:cubicBezTo>
                    <a:pt x="170" y="118"/>
                    <a:pt x="170" y="118"/>
                    <a:pt x="169" y="117"/>
                  </a:cubicBezTo>
                  <a:cubicBezTo>
                    <a:pt x="169" y="115"/>
                    <a:pt x="169" y="114"/>
                    <a:pt x="170" y="115"/>
                  </a:cubicBezTo>
                  <a:cubicBezTo>
                    <a:pt x="171" y="116"/>
                    <a:pt x="171" y="116"/>
                    <a:pt x="171" y="116"/>
                  </a:cubicBezTo>
                  <a:cubicBezTo>
                    <a:pt x="171" y="115"/>
                    <a:pt x="171" y="115"/>
                    <a:pt x="171" y="115"/>
                  </a:cubicBezTo>
                  <a:cubicBezTo>
                    <a:pt x="172" y="115"/>
                    <a:pt x="172" y="115"/>
                    <a:pt x="172" y="117"/>
                  </a:cubicBezTo>
                  <a:moveTo>
                    <a:pt x="174" y="129"/>
                  </a:moveTo>
                  <a:cubicBezTo>
                    <a:pt x="175" y="129"/>
                    <a:pt x="176" y="129"/>
                    <a:pt x="176" y="130"/>
                  </a:cubicBezTo>
                  <a:cubicBezTo>
                    <a:pt x="177" y="131"/>
                    <a:pt x="178" y="132"/>
                    <a:pt x="179" y="133"/>
                  </a:cubicBezTo>
                  <a:cubicBezTo>
                    <a:pt x="176" y="129"/>
                    <a:pt x="176" y="127"/>
                    <a:pt x="178" y="128"/>
                  </a:cubicBezTo>
                  <a:cubicBezTo>
                    <a:pt x="180" y="130"/>
                    <a:pt x="181" y="132"/>
                    <a:pt x="181" y="134"/>
                  </a:cubicBezTo>
                  <a:cubicBezTo>
                    <a:pt x="181" y="136"/>
                    <a:pt x="181" y="136"/>
                    <a:pt x="178" y="134"/>
                  </a:cubicBezTo>
                  <a:cubicBezTo>
                    <a:pt x="177" y="134"/>
                    <a:pt x="177" y="133"/>
                    <a:pt x="178" y="133"/>
                  </a:cubicBezTo>
                  <a:cubicBezTo>
                    <a:pt x="175" y="130"/>
                    <a:pt x="175" y="130"/>
                    <a:pt x="175" y="130"/>
                  </a:cubicBezTo>
                  <a:cubicBezTo>
                    <a:pt x="178" y="135"/>
                    <a:pt x="176" y="134"/>
                    <a:pt x="174" y="131"/>
                  </a:cubicBezTo>
                  <a:cubicBezTo>
                    <a:pt x="175" y="134"/>
                    <a:pt x="174" y="133"/>
                    <a:pt x="172" y="131"/>
                  </a:cubicBezTo>
                  <a:cubicBezTo>
                    <a:pt x="171" y="131"/>
                    <a:pt x="171" y="131"/>
                    <a:pt x="171" y="131"/>
                  </a:cubicBezTo>
                  <a:cubicBezTo>
                    <a:pt x="175" y="134"/>
                    <a:pt x="172" y="133"/>
                    <a:pt x="170" y="132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76" y="136"/>
                    <a:pt x="169" y="134"/>
                    <a:pt x="166" y="132"/>
                  </a:cubicBezTo>
                  <a:cubicBezTo>
                    <a:pt x="168" y="134"/>
                    <a:pt x="170" y="135"/>
                    <a:pt x="170" y="135"/>
                  </a:cubicBezTo>
                  <a:cubicBezTo>
                    <a:pt x="168" y="136"/>
                    <a:pt x="166" y="134"/>
                    <a:pt x="162" y="133"/>
                  </a:cubicBezTo>
                  <a:cubicBezTo>
                    <a:pt x="165" y="135"/>
                    <a:pt x="167" y="136"/>
                    <a:pt x="166" y="136"/>
                  </a:cubicBezTo>
                  <a:cubicBezTo>
                    <a:pt x="165" y="136"/>
                    <a:pt x="163" y="135"/>
                    <a:pt x="158" y="133"/>
                  </a:cubicBezTo>
                  <a:cubicBezTo>
                    <a:pt x="157" y="133"/>
                    <a:pt x="157" y="133"/>
                    <a:pt x="157" y="134"/>
                  </a:cubicBezTo>
                  <a:cubicBezTo>
                    <a:pt x="161" y="135"/>
                    <a:pt x="163" y="136"/>
                    <a:pt x="163" y="137"/>
                  </a:cubicBezTo>
                  <a:cubicBezTo>
                    <a:pt x="162" y="138"/>
                    <a:pt x="159" y="136"/>
                    <a:pt x="155" y="134"/>
                  </a:cubicBezTo>
                  <a:cubicBezTo>
                    <a:pt x="154" y="134"/>
                    <a:pt x="153" y="133"/>
                    <a:pt x="151" y="132"/>
                  </a:cubicBezTo>
                  <a:cubicBezTo>
                    <a:pt x="154" y="135"/>
                    <a:pt x="163" y="138"/>
                    <a:pt x="161" y="139"/>
                  </a:cubicBezTo>
                  <a:cubicBezTo>
                    <a:pt x="160" y="140"/>
                    <a:pt x="159" y="139"/>
                    <a:pt x="157" y="138"/>
                  </a:cubicBezTo>
                  <a:cubicBezTo>
                    <a:pt x="154" y="136"/>
                    <a:pt x="152" y="135"/>
                    <a:pt x="149" y="133"/>
                  </a:cubicBezTo>
                  <a:cubicBezTo>
                    <a:pt x="147" y="131"/>
                    <a:pt x="145" y="129"/>
                    <a:pt x="143" y="128"/>
                  </a:cubicBezTo>
                  <a:cubicBezTo>
                    <a:pt x="143" y="128"/>
                    <a:pt x="143" y="128"/>
                    <a:pt x="143" y="128"/>
                  </a:cubicBezTo>
                  <a:cubicBezTo>
                    <a:pt x="148" y="134"/>
                    <a:pt x="159" y="140"/>
                    <a:pt x="156" y="140"/>
                  </a:cubicBezTo>
                  <a:cubicBezTo>
                    <a:pt x="155" y="140"/>
                    <a:pt x="155" y="140"/>
                    <a:pt x="154" y="139"/>
                  </a:cubicBezTo>
                  <a:cubicBezTo>
                    <a:pt x="146" y="135"/>
                    <a:pt x="141" y="129"/>
                    <a:pt x="138" y="124"/>
                  </a:cubicBezTo>
                  <a:cubicBezTo>
                    <a:pt x="137" y="124"/>
                    <a:pt x="137" y="124"/>
                    <a:pt x="137" y="124"/>
                  </a:cubicBezTo>
                  <a:cubicBezTo>
                    <a:pt x="142" y="132"/>
                    <a:pt x="151" y="138"/>
                    <a:pt x="150" y="138"/>
                  </a:cubicBezTo>
                  <a:cubicBezTo>
                    <a:pt x="149" y="139"/>
                    <a:pt x="144" y="135"/>
                    <a:pt x="140" y="131"/>
                  </a:cubicBezTo>
                  <a:cubicBezTo>
                    <a:pt x="138" y="128"/>
                    <a:pt x="137" y="127"/>
                    <a:pt x="134" y="123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42" y="136"/>
                    <a:pt x="151" y="139"/>
                    <a:pt x="149" y="140"/>
                  </a:cubicBezTo>
                  <a:cubicBezTo>
                    <a:pt x="148" y="141"/>
                    <a:pt x="148" y="140"/>
                    <a:pt x="148" y="140"/>
                  </a:cubicBezTo>
                  <a:cubicBezTo>
                    <a:pt x="139" y="135"/>
                    <a:pt x="137" y="129"/>
                    <a:pt x="132" y="123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5" y="128"/>
                    <a:pt x="140" y="134"/>
                    <a:pt x="144" y="139"/>
                  </a:cubicBezTo>
                  <a:cubicBezTo>
                    <a:pt x="145" y="139"/>
                    <a:pt x="144" y="140"/>
                    <a:pt x="144" y="140"/>
                  </a:cubicBezTo>
                  <a:cubicBezTo>
                    <a:pt x="139" y="137"/>
                    <a:pt x="135" y="130"/>
                    <a:pt x="130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4" y="131"/>
                    <a:pt x="143" y="140"/>
                    <a:pt x="140" y="140"/>
                  </a:cubicBezTo>
                  <a:cubicBezTo>
                    <a:pt x="140" y="139"/>
                    <a:pt x="138" y="137"/>
                    <a:pt x="136" y="134"/>
                  </a:cubicBezTo>
                  <a:cubicBezTo>
                    <a:pt x="134" y="132"/>
                    <a:pt x="133" y="129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3" y="132"/>
                    <a:pt x="136" y="135"/>
                    <a:pt x="137" y="138"/>
                  </a:cubicBezTo>
                  <a:cubicBezTo>
                    <a:pt x="137" y="139"/>
                    <a:pt x="137" y="139"/>
                    <a:pt x="137" y="139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30"/>
                    <a:pt x="130" y="130"/>
                    <a:pt x="130" y="130"/>
                  </a:cubicBezTo>
                  <a:cubicBezTo>
                    <a:pt x="133" y="133"/>
                    <a:pt x="136" y="138"/>
                    <a:pt x="136" y="139"/>
                  </a:cubicBezTo>
                  <a:cubicBezTo>
                    <a:pt x="130" y="132"/>
                    <a:pt x="130" y="132"/>
                    <a:pt x="130" y="132"/>
                  </a:cubicBezTo>
                  <a:cubicBezTo>
                    <a:pt x="130" y="134"/>
                    <a:pt x="132" y="136"/>
                    <a:pt x="131" y="136"/>
                  </a:cubicBezTo>
                  <a:cubicBezTo>
                    <a:pt x="131" y="135"/>
                    <a:pt x="129" y="133"/>
                    <a:pt x="128" y="131"/>
                  </a:cubicBezTo>
                  <a:cubicBezTo>
                    <a:pt x="128" y="131"/>
                    <a:pt x="128" y="133"/>
                    <a:pt x="128" y="132"/>
                  </a:cubicBezTo>
                  <a:cubicBezTo>
                    <a:pt x="123" y="127"/>
                    <a:pt x="119" y="121"/>
                    <a:pt x="116" y="116"/>
                  </a:cubicBezTo>
                  <a:cubicBezTo>
                    <a:pt x="115" y="114"/>
                    <a:pt x="115" y="114"/>
                    <a:pt x="116" y="115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19" y="118"/>
                    <a:pt x="116" y="113"/>
                    <a:pt x="117" y="113"/>
                  </a:cubicBezTo>
                  <a:cubicBezTo>
                    <a:pt x="119" y="116"/>
                    <a:pt x="123" y="120"/>
                    <a:pt x="126" y="123"/>
                  </a:cubicBezTo>
                  <a:cubicBezTo>
                    <a:pt x="119" y="115"/>
                    <a:pt x="116" y="111"/>
                    <a:pt x="117" y="111"/>
                  </a:cubicBezTo>
                  <a:cubicBezTo>
                    <a:pt x="119" y="112"/>
                    <a:pt x="123" y="117"/>
                    <a:pt x="127" y="121"/>
                  </a:cubicBezTo>
                  <a:cubicBezTo>
                    <a:pt x="122" y="115"/>
                    <a:pt x="116" y="109"/>
                    <a:pt x="116" y="108"/>
                  </a:cubicBezTo>
                  <a:cubicBezTo>
                    <a:pt x="116" y="107"/>
                    <a:pt x="117" y="107"/>
                    <a:pt x="118" y="108"/>
                  </a:cubicBezTo>
                  <a:cubicBezTo>
                    <a:pt x="120" y="112"/>
                    <a:pt x="124" y="116"/>
                    <a:pt x="128" y="120"/>
                  </a:cubicBezTo>
                  <a:cubicBezTo>
                    <a:pt x="125" y="115"/>
                    <a:pt x="118" y="109"/>
                    <a:pt x="118" y="108"/>
                  </a:cubicBezTo>
                  <a:cubicBezTo>
                    <a:pt x="119" y="107"/>
                    <a:pt x="119" y="107"/>
                    <a:pt x="120" y="108"/>
                  </a:cubicBezTo>
                  <a:cubicBezTo>
                    <a:pt x="123" y="112"/>
                    <a:pt x="125" y="115"/>
                    <a:pt x="129" y="118"/>
                  </a:cubicBezTo>
                  <a:cubicBezTo>
                    <a:pt x="126" y="114"/>
                    <a:pt x="121" y="109"/>
                    <a:pt x="121" y="108"/>
                  </a:cubicBezTo>
                  <a:cubicBezTo>
                    <a:pt x="122" y="108"/>
                    <a:pt x="122" y="108"/>
                    <a:pt x="123" y="108"/>
                  </a:cubicBezTo>
                  <a:cubicBezTo>
                    <a:pt x="124" y="110"/>
                    <a:pt x="125" y="111"/>
                    <a:pt x="127" y="113"/>
                  </a:cubicBezTo>
                  <a:cubicBezTo>
                    <a:pt x="128" y="114"/>
                    <a:pt x="129" y="116"/>
                    <a:pt x="130" y="117"/>
                  </a:cubicBezTo>
                  <a:cubicBezTo>
                    <a:pt x="124" y="108"/>
                    <a:pt x="124" y="108"/>
                    <a:pt x="124" y="108"/>
                  </a:cubicBezTo>
                  <a:cubicBezTo>
                    <a:pt x="124" y="108"/>
                    <a:pt x="124" y="108"/>
                    <a:pt x="124" y="108"/>
                  </a:cubicBezTo>
                  <a:cubicBezTo>
                    <a:pt x="125" y="108"/>
                    <a:pt x="125" y="108"/>
                    <a:pt x="125" y="108"/>
                  </a:cubicBezTo>
                  <a:cubicBezTo>
                    <a:pt x="127" y="111"/>
                    <a:pt x="129" y="113"/>
                    <a:pt x="132" y="116"/>
                  </a:cubicBezTo>
                  <a:cubicBezTo>
                    <a:pt x="126" y="108"/>
                    <a:pt x="126" y="108"/>
                    <a:pt x="126" y="108"/>
                  </a:cubicBezTo>
                  <a:cubicBezTo>
                    <a:pt x="126" y="108"/>
                    <a:pt x="128" y="108"/>
                    <a:pt x="129" y="108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1" y="111"/>
                    <a:pt x="128" y="108"/>
                    <a:pt x="130" y="108"/>
                  </a:cubicBezTo>
                  <a:cubicBezTo>
                    <a:pt x="131" y="109"/>
                    <a:pt x="132" y="110"/>
                    <a:pt x="133" y="111"/>
                  </a:cubicBezTo>
                  <a:cubicBezTo>
                    <a:pt x="134" y="112"/>
                    <a:pt x="135" y="113"/>
                    <a:pt x="136" y="114"/>
                  </a:cubicBezTo>
                  <a:cubicBezTo>
                    <a:pt x="133" y="109"/>
                    <a:pt x="133" y="109"/>
                    <a:pt x="133" y="109"/>
                  </a:cubicBezTo>
                  <a:cubicBezTo>
                    <a:pt x="133" y="109"/>
                    <a:pt x="134" y="109"/>
                    <a:pt x="135" y="109"/>
                  </a:cubicBezTo>
                  <a:cubicBezTo>
                    <a:pt x="137" y="112"/>
                    <a:pt x="137" y="112"/>
                    <a:pt x="137" y="112"/>
                  </a:cubicBezTo>
                  <a:cubicBezTo>
                    <a:pt x="136" y="110"/>
                    <a:pt x="136" y="110"/>
                    <a:pt x="136" y="110"/>
                  </a:cubicBezTo>
                  <a:cubicBezTo>
                    <a:pt x="136" y="109"/>
                    <a:pt x="137" y="109"/>
                    <a:pt x="137" y="110"/>
                  </a:cubicBezTo>
                  <a:cubicBezTo>
                    <a:pt x="139" y="113"/>
                    <a:pt x="139" y="113"/>
                    <a:pt x="139" y="113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8" y="111"/>
                    <a:pt x="137" y="110"/>
                    <a:pt x="138" y="109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41" y="109"/>
                    <a:pt x="142" y="110"/>
                    <a:pt x="145" y="111"/>
                  </a:cubicBezTo>
                  <a:cubicBezTo>
                    <a:pt x="147" y="112"/>
                    <a:pt x="149" y="114"/>
                    <a:pt x="151" y="117"/>
                  </a:cubicBezTo>
                  <a:cubicBezTo>
                    <a:pt x="151" y="118"/>
                    <a:pt x="150" y="117"/>
                    <a:pt x="149" y="116"/>
                  </a:cubicBezTo>
                  <a:cubicBezTo>
                    <a:pt x="148" y="115"/>
                    <a:pt x="148" y="115"/>
                    <a:pt x="148" y="114"/>
                  </a:cubicBezTo>
                  <a:cubicBezTo>
                    <a:pt x="150" y="118"/>
                    <a:pt x="152" y="121"/>
                    <a:pt x="152" y="123"/>
                  </a:cubicBezTo>
                  <a:cubicBezTo>
                    <a:pt x="152" y="124"/>
                    <a:pt x="149" y="120"/>
                    <a:pt x="147" y="115"/>
                  </a:cubicBezTo>
                  <a:cubicBezTo>
                    <a:pt x="148" y="119"/>
                    <a:pt x="150" y="122"/>
                    <a:pt x="150" y="124"/>
                  </a:cubicBezTo>
                  <a:cubicBezTo>
                    <a:pt x="150" y="124"/>
                    <a:pt x="149" y="122"/>
                    <a:pt x="148" y="120"/>
                  </a:cubicBezTo>
                  <a:cubicBezTo>
                    <a:pt x="147" y="119"/>
                    <a:pt x="147" y="119"/>
                    <a:pt x="146" y="118"/>
                  </a:cubicBezTo>
                  <a:cubicBezTo>
                    <a:pt x="150" y="125"/>
                    <a:pt x="150" y="125"/>
                    <a:pt x="150" y="125"/>
                  </a:cubicBezTo>
                  <a:cubicBezTo>
                    <a:pt x="150" y="125"/>
                    <a:pt x="151" y="126"/>
                    <a:pt x="150" y="127"/>
                  </a:cubicBezTo>
                  <a:cubicBezTo>
                    <a:pt x="150" y="128"/>
                    <a:pt x="150" y="128"/>
                    <a:pt x="151" y="129"/>
                  </a:cubicBezTo>
                  <a:cubicBezTo>
                    <a:pt x="153" y="130"/>
                    <a:pt x="155" y="131"/>
                    <a:pt x="159" y="130"/>
                  </a:cubicBezTo>
                  <a:cubicBezTo>
                    <a:pt x="164" y="130"/>
                    <a:pt x="169" y="129"/>
                    <a:pt x="174" y="129"/>
                  </a:cubicBezTo>
                  <a:moveTo>
                    <a:pt x="146" y="160"/>
                  </a:moveTo>
                  <a:cubicBezTo>
                    <a:pt x="147" y="159"/>
                    <a:pt x="147" y="159"/>
                    <a:pt x="147" y="159"/>
                  </a:cubicBezTo>
                  <a:cubicBezTo>
                    <a:pt x="148" y="164"/>
                    <a:pt x="148" y="164"/>
                    <a:pt x="148" y="164"/>
                  </a:cubicBezTo>
                  <a:cubicBezTo>
                    <a:pt x="144" y="162"/>
                    <a:pt x="144" y="162"/>
                    <a:pt x="144" y="162"/>
                  </a:cubicBezTo>
                  <a:cubicBezTo>
                    <a:pt x="145" y="161"/>
                    <a:pt x="145" y="161"/>
                    <a:pt x="145" y="161"/>
                  </a:cubicBezTo>
                  <a:cubicBezTo>
                    <a:pt x="106" y="109"/>
                    <a:pt x="74" y="64"/>
                    <a:pt x="52" y="34"/>
                  </a:cubicBezTo>
                  <a:cubicBezTo>
                    <a:pt x="52" y="32"/>
                    <a:pt x="52" y="32"/>
                    <a:pt x="54" y="32"/>
                  </a:cubicBezTo>
                  <a:cubicBezTo>
                    <a:pt x="82" y="70"/>
                    <a:pt x="116" y="118"/>
                    <a:pt x="146" y="160"/>
                  </a:cubicBezTo>
                  <a:moveTo>
                    <a:pt x="148" y="169"/>
                  </a:moveTo>
                  <a:cubicBezTo>
                    <a:pt x="149" y="171"/>
                    <a:pt x="150" y="172"/>
                    <a:pt x="147" y="170"/>
                  </a:cubicBezTo>
                  <a:cubicBezTo>
                    <a:pt x="145" y="169"/>
                    <a:pt x="145" y="170"/>
                    <a:pt x="146" y="172"/>
                  </a:cubicBezTo>
                  <a:cubicBezTo>
                    <a:pt x="149" y="177"/>
                    <a:pt x="149" y="177"/>
                    <a:pt x="149" y="177"/>
                  </a:cubicBezTo>
                  <a:cubicBezTo>
                    <a:pt x="149" y="179"/>
                    <a:pt x="150" y="180"/>
                    <a:pt x="152" y="182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4" y="187"/>
                    <a:pt x="154" y="188"/>
                    <a:pt x="155" y="189"/>
                  </a:cubicBezTo>
                  <a:cubicBezTo>
                    <a:pt x="155" y="190"/>
                    <a:pt x="155" y="191"/>
                    <a:pt x="157" y="192"/>
                  </a:cubicBezTo>
                  <a:cubicBezTo>
                    <a:pt x="155" y="195"/>
                    <a:pt x="153" y="197"/>
                    <a:pt x="150" y="199"/>
                  </a:cubicBezTo>
                  <a:cubicBezTo>
                    <a:pt x="144" y="202"/>
                    <a:pt x="139" y="201"/>
                    <a:pt x="139" y="193"/>
                  </a:cubicBezTo>
                  <a:cubicBezTo>
                    <a:pt x="140" y="188"/>
                    <a:pt x="141" y="184"/>
                    <a:pt x="141" y="180"/>
                  </a:cubicBezTo>
                  <a:cubicBezTo>
                    <a:pt x="142" y="172"/>
                    <a:pt x="141" y="169"/>
                    <a:pt x="134" y="168"/>
                  </a:cubicBezTo>
                  <a:cubicBezTo>
                    <a:pt x="131" y="168"/>
                    <a:pt x="129" y="168"/>
                    <a:pt x="127" y="170"/>
                  </a:cubicBezTo>
                  <a:cubicBezTo>
                    <a:pt x="125" y="171"/>
                    <a:pt x="123" y="171"/>
                    <a:pt x="119" y="169"/>
                  </a:cubicBezTo>
                  <a:cubicBezTo>
                    <a:pt x="113" y="164"/>
                    <a:pt x="108" y="161"/>
                    <a:pt x="105" y="161"/>
                  </a:cubicBezTo>
                  <a:cubicBezTo>
                    <a:pt x="108" y="165"/>
                    <a:pt x="109" y="168"/>
                    <a:pt x="106" y="172"/>
                  </a:cubicBezTo>
                  <a:cubicBezTo>
                    <a:pt x="109" y="173"/>
                    <a:pt x="109" y="174"/>
                    <a:pt x="106" y="175"/>
                  </a:cubicBezTo>
                  <a:cubicBezTo>
                    <a:pt x="100" y="176"/>
                    <a:pt x="93" y="174"/>
                    <a:pt x="86" y="172"/>
                  </a:cubicBezTo>
                  <a:cubicBezTo>
                    <a:pt x="83" y="172"/>
                    <a:pt x="83" y="172"/>
                    <a:pt x="84" y="174"/>
                  </a:cubicBezTo>
                  <a:cubicBezTo>
                    <a:pt x="90" y="176"/>
                    <a:pt x="93" y="179"/>
                    <a:pt x="93" y="183"/>
                  </a:cubicBezTo>
                  <a:cubicBezTo>
                    <a:pt x="89" y="184"/>
                    <a:pt x="86" y="184"/>
                    <a:pt x="85" y="184"/>
                  </a:cubicBezTo>
                  <a:cubicBezTo>
                    <a:pt x="83" y="185"/>
                    <a:pt x="82" y="185"/>
                    <a:pt x="80" y="183"/>
                  </a:cubicBezTo>
                  <a:cubicBezTo>
                    <a:pt x="76" y="179"/>
                    <a:pt x="76" y="176"/>
                    <a:pt x="80" y="173"/>
                  </a:cubicBezTo>
                  <a:cubicBezTo>
                    <a:pt x="83" y="171"/>
                    <a:pt x="86" y="167"/>
                    <a:pt x="91" y="161"/>
                  </a:cubicBezTo>
                  <a:cubicBezTo>
                    <a:pt x="94" y="161"/>
                    <a:pt x="97" y="160"/>
                    <a:pt x="100" y="160"/>
                  </a:cubicBezTo>
                  <a:cubicBezTo>
                    <a:pt x="112" y="158"/>
                    <a:pt x="123" y="155"/>
                    <a:pt x="132" y="150"/>
                  </a:cubicBezTo>
                  <a:cubicBezTo>
                    <a:pt x="134" y="150"/>
                    <a:pt x="135" y="150"/>
                    <a:pt x="136" y="151"/>
                  </a:cubicBezTo>
                  <a:cubicBezTo>
                    <a:pt x="143" y="161"/>
                    <a:pt x="143" y="161"/>
                    <a:pt x="143" y="161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7" y="166"/>
                    <a:pt x="147" y="166"/>
                    <a:pt x="147" y="166"/>
                  </a:cubicBezTo>
                  <a:cubicBezTo>
                    <a:pt x="146" y="166"/>
                    <a:pt x="146" y="167"/>
                    <a:pt x="147" y="167"/>
                  </a:cubicBezTo>
                  <a:cubicBezTo>
                    <a:pt x="147" y="168"/>
                    <a:pt x="147" y="169"/>
                    <a:pt x="148" y="169"/>
                  </a:cubicBezTo>
                  <a:moveTo>
                    <a:pt x="149" y="165"/>
                  </a:moveTo>
                  <a:cubicBezTo>
                    <a:pt x="149" y="165"/>
                    <a:pt x="149" y="166"/>
                    <a:pt x="149" y="166"/>
                  </a:cubicBezTo>
                  <a:cubicBezTo>
                    <a:pt x="149" y="166"/>
                    <a:pt x="149" y="167"/>
                    <a:pt x="149" y="167"/>
                  </a:cubicBezTo>
                  <a:cubicBezTo>
                    <a:pt x="148" y="167"/>
                    <a:pt x="148" y="166"/>
                    <a:pt x="148" y="166"/>
                  </a:cubicBezTo>
                  <a:cubicBezTo>
                    <a:pt x="148" y="166"/>
                    <a:pt x="148" y="165"/>
                    <a:pt x="149" y="165"/>
                  </a:cubicBezTo>
                  <a:moveTo>
                    <a:pt x="149" y="158"/>
                  </a:moveTo>
                  <a:cubicBezTo>
                    <a:pt x="150" y="158"/>
                    <a:pt x="150" y="157"/>
                    <a:pt x="151" y="158"/>
                  </a:cubicBezTo>
                  <a:cubicBezTo>
                    <a:pt x="151" y="158"/>
                    <a:pt x="150" y="158"/>
                    <a:pt x="150" y="159"/>
                  </a:cubicBezTo>
                  <a:cubicBezTo>
                    <a:pt x="149" y="160"/>
                    <a:pt x="149" y="160"/>
                    <a:pt x="148" y="160"/>
                  </a:cubicBezTo>
                  <a:cubicBezTo>
                    <a:pt x="148" y="160"/>
                    <a:pt x="149" y="159"/>
                    <a:pt x="149" y="158"/>
                  </a:cubicBezTo>
                  <a:moveTo>
                    <a:pt x="150" y="162"/>
                  </a:moveTo>
                  <a:cubicBezTo>
                    <a:pt x="150" y="162"/>
                    <a:pt x="150" y="163"/>
                    <a:pt x="150" y="165"/>
                  </a:cubicBezTo>
                  <a:cubicBezTo>
                    <a:pt x="149" y="164"/>
                    <a:pt x="149" y="162"/>
                    <a:pt x="149" y="161"/>
                  </a:cubicBezTo>
                  <a:cubicBezTo>
                    <a:pt x="150" y="159"/>
                    <a:pt x="151" y="159"/>
                    <a:pt x="151" y="159"/>
                  </a:cubicBezTo>
                  <a:cubicBezTo>
                    <a:pt x="153" y="160"/>
                    <a:pt x="151" y="161"/>
                    <a:pt x="150" y="162"/>
                  </a:cubicBezTo>
                  <a:moveTo>
                    <a:pt x="149" y="169"/>
                  </a:moveTo>
                  <a:cubicBezTo>
                    <a:pt x="149" y="169"/>
                    <a:pt x="149" y="169"/>
                    <a:pt x="149" y="168"/>
                  </a:cubicBezTo>
                  <a:cubicBezTo>
                    <a:pt x="149" y="168"/>
                    <a:pt x="150" y="167"/>
                    <a:pt x="150" y="167"/>
                  </a:cubicBezTo>
                  <a:cubicBezTo>
                    <a:pt x="150" y="168"/>
                    <a:pt x="151" y="168"/>
                    <a:pt x="150" y="169"/>
                  </a:cubicBezTo>
                  <a:cubicBezTo>
                    <a:pt x="150" y="169"/>
                    <a:pt x="150" y="169"/>
                    <a:pt x="149" y="169"/>
                  </a:cubicBezTo>
                  <a:moveTo>
                    <a:pt x="152" y="171"/>
                  </a:moveTo>
                  <a:cubicBezTo>
                    <a:pt x="151" y="172"/>
                    <a:pt x="151" y="172"/>
                    <a:pt x="150" y="172"/>
                  </a:cubicBezTo>
                  <a:cubicBezTo>
                    <a:pt x="150" y="172"/>
                    <a:pt x="149" y="171"/>
                    <a:pt x="150" y="170"/>
                  </a:cubicBezTo>
                  <a:cubicBezTo>
                    <a:pt x="150" y="170"/>
                    <a:pt x="151" y="169"/>
                    <a:pt x="151" y="170"/>
                  </a:cubicBezTo>
                  <a:cubicBezTo>
                    <a:pt x="152" y="170"/>
                    <a:pt x="152" y="170"/>
                    <a:pt x="152" y="171"/>
                  </a:cubicBezTo>
                  <a:moveTo>
                    <a:pt x="153" y="173"/>
                  </a:moveTo>
                  <a:cubicBezTo>
                    <a:pt x="152" y="173"/>
                    <a:pt x="152" y="173"/>
                    <a:pt x="151" y="173"/>
                  </a:cubicBezTo>
                  <a:cubicBezTo>
                    <a:pt x="151" y="173"/>
                    <a:pt x="151" y="172"/>
                    <a:pt x="152" y="172"/>
                  </a:cubicBezTo>
                  <a:cubicBezTo>
                    <a:pt x="152" y="172"/>
                    <a:pt x="153" y="172"/>
                    <a:pt x="153" y="172"/>
                  </a:cubicBezTo>
                  <a:cubicBezTo>
                    <a:pt x="153" y="173"/>
                    <a:pt x="153" y="173"/>
                    <a:pt x="153" y="173"/>
                  </a:cubicBezTo>
                  <a:moveTo>
                    <a:pt x="152" y="162"/>
                  </a:moveTo>
                  <a:cubicBezTo>
                    <a:pt x="153" y="161"/>
                    <a:pt x="154" y="162"/>
                    <a:pt x="155" y="163"/>
                  </a:cubicBezTo>
                  <a:cubicBezTo>
                    <a:pt x="153" y="163"/>
                    <a:pt x="153" y="163"/>
                    <a:pt x="153" y="163"/>
                  </a:cubicBezTo>
                  <a:cubicBezTo>
                    <a:pt x="155" y="164"/>
                    <a:pt x="155" y="164"/>
                    <a:pt x="155" y="164"/>
                  </a:cubicBezTo>
                  <a:cubicBezTo>
                    <a:pt x="154" y="164"/>
                    <a:pt x="154" y="164"/>
                    <a:pt x="154" y="164"/>
                  </a:cubicBezTo>
                  <a:cubicBezTo>
                    <a:pt x="156" y="165"/>
                    <a:pt x="156" y="165"/>
                    <a:pt x="156" y="165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6" y="167"/>
                    <a:pt x="156" y="167"/>
                    <a:pt x="156" y="167"/>
                  </a:cubicBezTo>
                  <a:cubicBezTo>
                    <a:pt x="155" y="168"/>
                    <a:pt x="155" y="168"/>
                    <a:pt x="155" y="168"/>
                  </a:cubicBezTo>
                  <a:cubicBezTo>
                    <a:pt x="156" y="168"/>
                    <a:pt x="157" y="168"/>
                    <a:pt x="157" y="169"/>
                  </a:cubicBezTo>
                  <a:cubicBezTo>
                    <a:pt x="155" y="169"/>
                    <a:pt x="155" y="169"/>
                    <a:pt x="155" y="169"/>
                  </a:cubicBezTo>
                  <a:cubicBezTo>
                    <a:pt x="156" y="170"/>
                    <a:pt x="158" y="170"/>
                    <a:pt x="158" y="171"/>
                  </a:cubicBezTo>
                  <a:cubicBezTo>
                    <a:pt x="158" y="171"/>
                    <a:pt x="157" y="171"/>
                    <a:pt x="156" y="171"/>
                  </a:cubicBezTo>
                  <a:cubicBezTo>
                    <a:pt x="158" y="172"/>
                    <a:pt x="158" y="172"/>
                    <a:pt x="158" y="172"/>
                  </a:cubicBezTo>
                  <a:cubicBezTo>
                    <a:pt x="156" y="172"/>
                    <a:pt x="156" y="172"/>
                    <a:pt x="156" y="172"/>
                  </a:cubicBezTo>
                  <a:cubicBezTo>
                    <a:pt x="157" y="172"/>
                    <a:pt x="157" y="172"/>
                    <a:pt x="157" y="172"/>
                  </a:cubicBezTo>
                  <a:cubicBezTo>
                    <a:pt x="157" y="173"/>
                    <a:pt x="157" y="174"/>
                    <a:pt x="156" y="174"/>
                  </a:cubicBezTo>
                  <a:cubicBezTo>
                    <a:pt x="154" y="174"/>
                    <a:pt x="156" y="173"/>
                    <a:pt x="155" y="171"/>
                  </a:cubicBezTo>
                  <a:cubicBezTo>
                    <a:pt x="151" y="167"/>
                    <a:pt x="152" y="163"/>
                    <a:pt x="152" y="162"/>
                  </a:cubicBezTo>
                  <a:moveTo>
                    <a:pt x="161" y="173"/>
                  </a:moveTo>
                  <a:cubicBezTo>
                    <a:pt x="161" y="173"/>
                    <a:pt x="161" y="173"/>
                    <a:pt x="161" y="172"/>
                  </a:cubicBezTo>
                  <a:cubicBezTo>
                    <a:pt x="160" y="172"/>
                    <a:pt x="160" y="172"/>
                    <a:pt x="159" y="172"/>
                  </a:cubicBezTo>
                  <a:cubicBezTo>
                    <a:pt x="159" y="171"/>
                    <a:pt x="160" y="170"/>
                    <a:pt x="161" y="170"/>
                  </a:cubicBezTo>
                  <a:cubicBezTo>
                    <a:pt x="162" y="170"/>
                    <a:pt x="162" y="170"/>
                    <a:pt x="162" y="170"/>
                  </a:cubicBezTo>
                  <a:cubicBezTo>
                    <a:pt x="161" y="171"/>
                    <a:pt x="161" y="171"/>
                    <a:pt x="161" y="171"/>
                  </a:cubicBezTo>
                  <a:cubicBezTo>
                    <a:pt x="162" y="171"/>
                    <a:pt x="163" y="172"/>
                    <a:pt x="163" y="172"/>
                  </a:cubicBezTo>
                  <a:cubicBezTo>
                    <a:pt x="162" y="172"/>
                    <a:pt x="162" y="172"/>
                    <a:pt x="162" y="173"/>
                  </a:cubicBezTo>
                  <a:cubicBezTo>
                    <a:pt x="164" y="172"/>
                    <a:pt x="164" y="175"/>
                    <a:pt x="162" y="175"/>
                  </a:cubicBezTo>
                  <a:cubicBezTo>
                    <a:pt x="161" y="174"/>
                    <a:pt x="161" y="175"/>
                    <a:pt x="161" y="177"/>
                  </a:cubicBezTo>
                  <a:cubicBezTo>
                    <a:pt x="162" y="179"/>
                    <a:pt x="163" y="179"/>
                    <a:pt x="163" y="177"/>
                  </a:cubicBezTo>
                  <a:cubicBezTo>
                    <a:pt x="163" y="176"/>
                    <a:pt x="166" y="176"/>
                    <a:pt x="167" y="178"/>
                  </a:cubicBezTo>
                  <a:cubicBezTo>
                    <a:pt x="165" y="178"/>
                    <a:pt x="165" y="178"/>
                    <a:pt x="165" y="178"/>
                  </a:cubicBezTo>
                  <a:cubicBezTo>
                    <a:pt x="166" y="179"/>
                    <a:pt x="167" y="179"/>
                    <a:pt x="167" y="180"/>
                  </a:cubicBezTo>
                  <a:cubicBezTo>
                    <a:pt x="166" y="180"/>
                    <a:pt x="166" y="180"/>
                    <a:pt x="166" y="180"/>
                  </a:cubicBezTo>
                  <a:cubicBezTo>
                    <a:pt x="168" y="181"/>
                    <a:pt x="169" y="182"/>
                    <a:pt x="169" y="184"/>
                  </a:cubicBezTo>
                  <a:cubicBezTo>
                    <a:pt x="168" y="183"/>
                    <a:pt x="168" y="182"/>
                    <a:pt x="166" y="182"/>
                  </a:cubicBezTo>
                  <a:cubicBezTo>
                    <a:pt x="168" y="184"/>
                    <a:pt x="170" y="184"/>
                    <a:pt x="171" y="186"/>
                  </a:cubicBezTo>
                  <a:cubicBezTo>
                    <a:pt x="170" y="186"/>
                    <a:pt x="168" y="185"/>
                    <a:pt x="166" y="183"/>
                  </a:cubicBezTo>
                  <a:cubicBezTo>
                    <a:pt x="168" y="186"/>
                    <a:pt x="169" y="188"/>
                    <a:pt x="168" y="189"/>
                  </a:cubicBezTo>
                  <a:cubicBezTo>
                    <a:pt x="166" y="188"/>
                    <a:pt x="165" y="184"/>
                    <a:pt x="164" y="182"/>
                  </a:cubicBezTo>
                  <a:cubicBezTo>
                    <a:pt x="164" y="185"/>
                    <a:pt x="166" y="186"/>
                    <a:pt x="165" y="188"/>
                  </a:cubicBezTo>
                  <a:cubicBezTo>
                    <a:pt x="164" y="187"/>
                    <a:pt x="163" y="185"/>
                    <a:pt x="163" y="181"/>
                  </a:cubicBezTo>
                  <a:cubicBezTo>
                    <a:pt x="165" y="182"/>
                    <a:pt x="165" y="181"/>
                    <a:pt x="165" y="179"/>
                  </a:cubicBezTo>
                  <a:cubicBezTo>
                    <a:pt x="165" y="177"/>
                    <a:pt x="164" y="177"/>
                    <a:pt x="164" y="179"/>
                  </a:cubicBezTo>
                  <a:cubicBezTo>
                    <a:pt x="164" y="180"/>
                    <a:pt x="163" y="181"/>
                    <a:pt x="160" y="179"/>
                  </a:cubicBezTo>
                  <a:cubicBezTo>
                    <a:pt x="160" y="180"/>
                    <a:pt x="160" y="180"/>
                    <a:pt x="162" y="181"/>
                  </a:cubicBezTo>
                  <a:cubicBezTo>
                    <a:pt x="162" y="183"/>
                    <a:pt x="162" y="183"/>
                    <a:pt x="162" y="183"/>
                  </a:cubicBezTo>
                  <a:cubicBezTo>
                    <a:pt x="163" y="181"/>
                    <a:pt x="163" y="181"/>
                    <a:pt x="163" y="181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3" y="187"/>
                    <a:pt x="163" y="187"/>
                    <a:pt x="162" y="186"/>
                  </a:cubicBezTo>
                  <a:cubicBezTo>
                    <a:pt x="162" y="183"/>
                    <a:pt x="162" y="183"/>
                    <a:pt x="162" y="183"/>
                  </a:cubicBezTo>
                  <a:cubicBezTo>
                    <a:pt x="162" y="185"/>
                    <a:pt x="162" y="186"/>
                    <a:pt x="161" y="186"/>
                  </a:cubicBezTo>
                  <a:cubicBezTo>
                    <a:pt x="161" y="181"/>
                    <a:pt x="161" y="181"/>
                    <a:pt x="161" y="181"/>
                  </a:cubicBezTo>
                  <a:cubicBezTo>
                    <a:pt x="160" y="183"/>
                    <a:pt x="160" y="183"/>
                    <a:pt x="160" y="183"/>
                  </a:cubicBezTo>
                  <a:cubicBezTo>
                    <a:pt x="159" y="181"/>
                    <a:pt x="159" y="181"/>
                    <a:pt x="159" y="181"/>
                  </a:cubicBezTo>
                  <a:cubicBezTo>
                    <a:pt x="158" y="181"/>
                    <a:pt x="158" y="181"/>
                    <a:pt x="158" y="181"/>
                  </a:cubicBezTo>
                  <a:cubicBezTo>
                    <a:pt x="158" y="179"/>
                    <a:pt x="158" y="179"/>
                    <a:pt x="158" y="179"/>
                  </a:cubicBezTo>
                  <a:cubicBezTo>
                    <a:pt x="157" y="179"/>
                    <a:pt x="157" y="179"/>
                    <a:pt x="156" y="177"/>
                  </a:cubicBezTo>
                  <a:cubicBezTo>
                    <a:pt x="157" y="178"/>
                    <a:pt x="158" y="177"/>
                    <a:pt x="159" y="177"/>
                  </a:cubicBezTo>
                  <a:cubicBezTo>
                    <a:pt x="158" y="175"/>
                    <a:pt x="159" y="174"/>
                    <a:pt x="161" y="173"/>
                  </a:cubicBezTo>
                  <a:moveTo>
                    <a:pt x="153" y="207"/>
                  </a:moveTo>
                  <a:cubicBezTo>
                    <a:pt x="153" y="208"/>
                    <a:pt x="153" y="208"/>
                    <a:pt x="152" y="208"/>
                  </a:cubicBezTo>
                  <a:cubicBezTo>
                    <a:pt x="152" y="208"/>
                    <a:pt x="152" y="207"/>
                    <a:pt x="153" y="207"/>
                  </a:cubicBezTo>
                  <a:cubicBezTo>
                    <a:pt x="153" y="206"/>
                    <a:pt x="153" y="205"/>
                    <a:pt x="153" y="206"/>
                  </a:cubicBezTo>
                  <a:cubicBezTo>
                    <a:pt x="154" y="206"/>
                    <a:pt x="153" y="206"/>
                    <a:pt x="153" y="207"/>
                  </a:cubicBezTo>
                  <a:moveTo>
                    <a:pt x="151" y="207"/>
                  </a:moveTo>
                  <a:cubicBezTo>
                    <a:pt x="151" y="208"/>
                    <a:pt x="150" y="208"/>
                    <a:pt x="150" y="208"/>
                  </a:cubicBezTo>
                  <a:cubicBezTo>
                    <a:pt x="150" y="208"/>
                    <a:pt x="150" y="207"/>
                    <a:pt x="150" y="206"/>
                  </a:cubicBezTo>
                  <a:cubicBezTo>
                    <a:pt x="151" y="205"/>
                    <a:pt x="151" y="205"/>
                    <a:pt x="152" y="205"/>
                  </a:cubicBezTo>
                  <a:cubicBezTo>
                    <a:pt x="152" y="205"/>
                    <a:pt x="152" y="206"/>
                    <a:pt x="151" y="207"/>
                  </a:cubicBezTo>
                  <a:moveTo>
                    <a:pt x="152" y="223"/>
                  </a:moveTo>
                  <a:cubicBezTo>
                    <a:pt x="153" y="223"/>
                    <a:pt x="153" y="225"/>
                    <a:pt x="153" y="225"/>
                  </a:cubicBezTo>
                  <a:cubicBezTo>
                    <a:pt x="152" y="225"/>
                    <a:pt x="152" y="224"/>
                    <a:pt x="151" y="225"/>
                  </a:cubicBezTo>
                  <a:cubicBezTo>
                    <a:pt x="150" y="224"/>
                    <a:pt x="149" y="224"/>
                    <a:pt x="148" y="225"/>
                  </a:cubicBezTo>
                  <a:cubicBezTo>
                    <a:pt x="149" y="223"/>
                    <a:pt x="150" y="222"/>
                    <a:pt x="152" y="223"/>
                  </a:cubicBezTo>
                  <a:moveTo>
                    <a:pt x="148" y="205"/>
                  </a:moveTo>
                  <a:cubicBezTo>
                    <a:pt x="148" y="206"/>
                    <a:pt x="147" y="206"/>
                    <a:pt x="147" y="206"/>
                  </a:cubicBezTo>
                  <a:cubicBezTo>
                    <a:pt x="147" y="206"/>
                    <a:pt x="147" y="205"/>
                    <a:pt x="147" y="205"/>
                  </a:cubicBezTo>
                  <a:cubicBezTo>
                    <a:pt x="147" y="204"/>
                    <a:pt x="148" y="203"/>
                    <a:pt x="148" y="203"/>
                  </a:cubicBezTo>
                  <a:cubicBezTo>
                    <a:pt x="148" y="204"/>
                    <a:pt x="148" y="204"/>
                    <a:pt x="148" y="205"/>
                  </a:cubicBezTo>
                  <a:moveTo>
                    <a:pt x="143" y="221"/>
                  </a:moveTo>
                  <a:cubicBezTo>
                    <a:pt x="142" y="222"/>
                    <a:pt x="142" y="222"/>
                    <a:pt x="141" y="221"/>
                  </a:cubicBezTo>
                  <a:cubicBezTo>
                    <a:pt x="139" y="220"/>
                    <a:pt x="139" y="219"/>
                    <a:pt x="141" y="218"/>
                  </a:cubicBezTo>
                  <a:cubicBezTo>
                    <a:pt x="142" y="220"/>
                    <a:pt x="145" y="221"/>
                    <a:pt x="143" y="221"/>
                  </a:cubicBezTo>
                  <a:moveTo>
                    <a:pt x="142" y="226"/>
                  </a:moveTo>
                  <a:cubicBezTo>
                    <a:pt x="142" y="226"/>
                    <a:pt x="142" y="226"/>
                    <a:pt x="142" y="226"/>
                  </a:cubicBezTo>
                  <a:cubicBezTo>
                    <a:pt x="142" y="225"/>
                    <a:pt x="142" y="225"/>
                    <a:pt x="142" y="225"/>
                  </a:cubicBezTo>
                  <a:cubicBezTo>
                    <a:pt x="143" y="225"/>
                    <a:pt x="143" y="225"/>
                    <a:pt x="143" y="226"/>
                  </a:cubicBezTo>
                  <a:cubicBezTo>
                    <a:pt x="143" y="226"/>
                    <a:pt x="143" y="226"/>
                    <a:pt x="142" y="226"/>
                  </a:cubicBezTo>
                  <a:moveTo>
                    <a:pt x="140" y="226"/>
                  </a:moveTo>
                  <a:cubicBezTo>
                    <a:pt x="140" y="226"/>
                    <a:pt x="140" y="226"/>
                    <a:pt x="140" y="226"/>
                  </a:cubicBezTo>
                  <a:cubicBezTo>
                    <a:pt x="140" y="225"/>
                    <a:pt x="140" y="225"/>
                    <a:pt x="140" y="225"/>
                  </a:cubicBezTo>
                  <a:cubicBezTo>
                    <a:pt x="140" y="225"/>
                    <a:pt x="140" y="225"/>
                    <a:pt x="140" y="225"/>
                  </a:cubicBezTo>
                  <a:cubicBezTo>
                    <a:pt x="140" y="226"/>
                    <a:pt x="140" y="226"/>
                    <a:pt x="140" y="226"/>
                  </a:cubicBezTo>
                  <a:moveTo>
                    <a:pt x="139" y="227"/>
                  </a:moveTo>
                  <a:cubicBezTo>
                    <a:pt x="139" y="227"/>
                    <a:pt x="139" y="227"/>
                    <a:pt x="138" y="226"/>
                  </a:cubicBezTo>
                  <a:cubicBezTo>
                    <a:pt x="138" y="226"/>
                    <a:pt x="138" y="225"/>
                    <a:pt x="139" y="225"/>
                  </a:cubicBezTo>
                  <a:cubicBezTo>
                    <a:pt x="139" y="225"/>
                    <a:pt x="139" y="225"/>
                    <a:pt x="139" y="226"/>
                  </a:cubicBezTo>
                  <a:cubicBezTo>
                    <a:pt x="139" y="226"/>
                    <a:pt x="139" y="227"/>
                    <a:pt x="139" y="227"/>
                  </a:cubicBezTo>
                  <a:moveTo>
                    <a:pt x="139" y="213"/>
                  </a:moveTo>
                  <a:cubicBezTo>
                    <a:pt x="139" y="212"/>
                    <a:pt x="140" y="212"/>
                    <a:pt x="140" y="212"/>
                  </a:cubicBezTo>
                  <a:cubicBezTo>
                    <a:pt x="141" y="212"/>
                    <a:pt x="140" y="213"/>
                    <a:pt x="140" y="213"/>
                  </a:cubicBezTo>
                  <a:cubicBezTo>
                    <a:pt x="139" y="214"/>
                    <a:pt x="139" y="214"/>
                    <a:pt x="138" y="214"/>
                  </a:cubicBezTo>
                  <a:cubicBezTo>
                    <a:pt x="138" y="214"/>
                    <a:pt x="138" y="213"/>
                    <a:pt x="139" y="213"/>
                  </a:cubicBezTo>
                  <a:moveTo>
                    <a:pt x="138" y="211"/>
                  </a:moveTo>
                  <a:cubicBezTo>
                    <a:pt x="138" y="211"/>
                    <a:pt x="138" y="210"/>
                    <a:pt x="138" y="210"/>
                  </a:cubicBezTo>
                  <a:cubicBezTo>
                    <a:pt x="138" y="209"/>
                    <a:pt x="139" y="209"/>
                    <a:pt x="139" y="209"/>
                  </a:cubicBezTo>
                  <a:cubicBezTo>
                    <a:pt x="139" y="209"/>
                    <a:pt x="139" y="209"/>
                    <a:pt x="139" y="209"/>
                  </a:cubicBezTo>
                  <a:cubicBezTo>
                    <a:pt x="138" y="209"/>
                    <a:pt x="138" y="210"/>
                    <a:pt x="137" y="210"/>
                  </a:cubicBezTo>
                  <a:cubicBezTo>
                    <a:pt x="137" y="209"/>
                    <a:pt x="137" y="209"/>
                    <a:pt x="138" y="208"/>
                  </a:cubicBezTo>
                  <a:cubicBezTo>
                    <a:pt x="138" y="208"/>
                    <a:pt x="138" y="208"/>
                    <a:pt x="138" y="208"/>
                  </a:cubicBezTo>
                  <a:cubicBezTo>
                    <a:pt x="138" y="208"/>
                    <a:pt x="138" y="208"/>
                    <a:pt x="138" y="208"/>
                  </a:cubicBezTo>
                  <a:cubicBezTo>
                    <a:pt x="137" y="208"/>
                    <a:pt x="137" y="208"/>
                    <a:pt x="137" y="208"/>
                  </a:cubicBezTo>
                  <a:cubicBezTo>
                    <a:pt x="137" y="208"/>
                    <a:pt x="137" y="207"/>
                    <a:pt x="137" y="207"/>
                  </a:cubicBezTo>
                  <a:cubicBezTo>
                    <a:pt x="137" y="206"/>
                    <a:pt x="137" y="206"/>
                    <a:pt x="137" y="206"/>
                  </a:cubicBezTo>
                  <a:cubicBezTo>
                    <a:pt x="138" y="205"/>
                    <a:pt x="138" y="206"/>
                    <a:pt x="139" y="207"/>
                  </a:cubicBezTo>
                  <a:cubicBezTo>
                    <a:pt x="139" y="208"/>
                    <a:pt x="139" y="208"/>
                    <a:pt x="139" y="209"/>
                  </a:cubicBezTo>
                  <a:cubicBezTo>
                    <a:pt x="139" y="209"/>
                    <a:pt x="140" y="209"/>
                    <a:pt x="140" y="210"/>
                  </a:cubicBezTo>
                  <a:cubicBezTo>
                    <a:pt x="141" y="211"/>
                    <a:pt x="141" y="212"/>
                    <a:pt x="141" y="212"/>
                  </a:cubicBezTo>
                  <a:cubicBezTo>
                    <a:pt x="141" y="212"/>
                    <a:pt x="141" y="212"/>
                    <a:pt x="140" y="211"/>
                  </a:cubicBezTo>
                  <a:cubicBezTo>
                    <a:pt x="140" y="211"/>
                    <a:pt x="140" y="211"/>
                    <a:pt x="140" y="211"/>
                  </a:cubicBezTo>
                  <a:cubicBezTo>
                    <a:pt x="140" y="212"/>
                    <a:pt x="139" y="212"/>
                    <a:pt x="139" y="212"/>
                  </a:cubicBezTo>
                  <a:cubicBezTo>
                    <a:pt x="139" y="212"/>
                    <a:pt x="139" y="211"/>
                    <a:pt x="139" y="211"/>
                  </a:cubicBezTo>
                  <a:cubicBezTo>
                    <a:pt x="139" y="210"/>
                    <a:pt x="140" y="210"/>
                    <a:pt x="140" y="210"/>
                  </a:cubicBezTo>
                  <a:cubicBezTo>
                    <a:pt x="140" y="210"/>
                    <a:pt x="140" y="210"/>
                    <a:pt x="139" y="210"/>
                  </a:cubicBezTo>
                  <a:cubicBezTo>
                    <a:pt x="139" y="210"/>
                    <a:pt x="139" y="210"/>
                    <a:pt x="139" y="210"/>
                  </a:cubicBezTo>
                  <a:cubicBezTo>
                    <a:pt x="139" y="211"/>
                    <a:pt x="138" y="211"/>
                    <a:pt x="138" y="211"/>
                  </a:cubicBezTo>
                  <a:moveTo>
                    <a:pt x="135" y="171"/>
                  </a:moveTo>
                  <a:cubicBezTo>
                    <a:pt x="137" y="172"/>
                    <a:pt x="138" y="173"/>
                    <a:pt x="139" y="175"/>
                  </a:cubicBezTo>
                  <a:cubicBezTo>
                    <a:pt x="139" y="176"/>
                    <a:pt x="139" y="177"/>
                    <a:pt x="138" y="176"/>
                  </a:cubicBezTo>
                  <a:cubicBezTo>
                    <a:pt x="138" y="174"/>
                    <a:pt x="137" y="173"/>
                    <a:pt x="135" y="171"/>
                  </a:cubicBezTo>
                  <a:moveTo>
                    <a:pt x="138" y="178"/>
                  </a:moveTo>
                  <a:cubicBezTo>
                    <a:pt x="138" y="179"/>
                    <a:pt x="138" y="180"/>
                    <a:pt x="137" y="179"/>
                  </a:cubicBezTo>
                  <a:cubicBezTo>
                    <a:pt x="137" y="177"/>
                    <a:pt x="136" y="174"/>
                    <a:pt x="135" y="173"/>
                  </a:cubicBezTo>
                  <a:cubicBezTo>
                    <a:pt x="137" y="173"/>
                    <a:pt x="138" y="176"/>
                    <a:pt x="138" y="178"/>
                  </a:cubicBezTo>
                  <a:moveTo>
                    <a:pt x="136" y="181"/>
                  </a:moveTo>
                  <a:cubicBezTo>
                    <a:pt x="135" y="180"/>
                    <a:pt x="135" y="177"/>
                    <a:pt x="134" y="176"/>
                  </a:cubicBezTo>
                  <a:cubicBezTo>
                    <a:pt x="136" y="177"/>
                    <a:pt x="136" y="177"/>
                    <a:pt x="137" y="180"/>
                  </a:cubicBezTo>
                  <a:cubicBezTo>
                    <a:pt x="137" y="182"/>
                    <a:pt x="137" y="182"/>
                    <a:pt x="136" y="181"/>
                  </a:cubicBezTo>
                  <a:moveTo>
                    <a:pt x="136" y="184"/>
                  </a:moveTo>
                  <a:cubicBezTo>
                    <a:pt x="135" y="183"/>
                    <a:pt x="135" y="181"/>
                    <a:pt x="133" y="180"/>
                  </a:cubicBezTo>
                  <a:cubicBezTo>
                    <a:pt x="135" y="181"/>
                    <a:pt x="136" y="181"/>
                    <a:pt x="136" y="183"/>
                  </a:cubicBezTo>
                  <a:cubicBezTo>
                    <a:pt x="137" y="184"/>
                    <a:pt x="136" y="184"/>
                    <a:pt x="136" y="184"/>
                  </a:cubicBezTo>
                  <a:moveTo>
                    <a:pt x="135" y="187"/>
                  </a:moveTo>
                  <a:cubicBezTo>
                    <a:pt x="135" y="186"/>
                    <a:pt x="134" y="185"/>
                    <a:pt x="134" y="184"/>
                  </a:cubicBezTo>
                  <a:cubicBezTo>
                    <a:pt x="134" y="183"/>
                    <a:pt x="134" y="184"/>
                    <a:pt x="135" y="184"/>
                  </a:cubicBezTo>
                  <a:cubicBezTo>
                    <a:pt x="136" y="185"/>
                    <a:pt x="135" y="186"/>
                    <a:pt x="135" y="187"/>
                  </a:cubicBezTo>
                  <a:moveTo>
                    <a:pt x="121" y="171"/>
                  </a:moveTo>
                  <a:cubicBezTo>
                    <a:pt x="121" y="171"/>
                    <a:pt x="121" y="171"/>
                    <a:pt x="122" y="172"/>
                  </a:cubicBezTo>
                  <a:cubicBezTo>
                    <a:pt x="122" y="172"/>
                    <a:pt x="123" y="172"/>
                    <a:pt x="122" y="172"/>
                  </a:cubicBezTo>
                  <a:cubicBezTo>
                    <a:pt x="122" y="173"/>
                    <a:pt x="122" y="172"/>
                    <a:pt x="121" y="172"/>
                  </a:cubicBezTo>
                  <a:cubicBezTo>
                    <a:pt x="121" y="172"/>
                    <a:pt x="121" y="171"/>
                    <a:pt x="121" y="171"/>
                  </a:cubicBezTo>
                  <a:moveTo>
                    <a:pt x="111" y="165"/>
                  </a:moveTo>
                  <a:cubicBezTo>
                    <a:pt x="114" y="165"/>
                    <a:pt x="117" y="168"/>
                    <a:pt x="120" y="170"/>
                  </a:cubicBezTo>
                  <a:cubicBezTo>
                    <a:pt x="120" y="171"/>
                    <a:pt x="120" y="171"/>
                    <a:pt x="119" y="171"/>
                  </a:cubicBezTo>
                  <a:cubicBezTo>
                    <a:pt x="117" y="170"/>
                    <a:pt x="115" y="167"/>
                    <a:pt x="111" y="165"/>
                  </a:cubicBezTo>
                  <a:moveTo>
                    <a:pt x="120" y="185"/>
                  </a:moveTo>
                  <a:cubicBezTo>
                    <a:pt x="120" y="183"/>
                    <a:pt x="120" y="182"/>
                    <a:pt x="121" y="182"/>
                  </a:cubicBezTo>
                  <a:cubicBezTo>
                    <a:pt x="121" y="182"/>
                    <a:pt x="121" y="184"/>
                    <a:pt x="121" y="185"/>
                  </a:cubicBezTo>
                  <a:cubicBezTo>
                    <a:pt x="121" y="187"/>
                    <a:pt x="120" y="188"/>
                    <a:pt x="120" y="188"/>
                  </a:cubicBezTo>
                  <a:cubicBezTo>
                    <a:pt x="120" y="188"/>
                    <a:pt x="120" y="187"/>
                    <a:pt x="120" y="185"/>
                  </a:cubicBezTo>
                  <a:moveTo>
                    <a:pt x="118" y="185"/>
                  </a:moveTo>
                  <a:cubicBezTo>
                    <a:pt x="118" y="184"/>
                    <a:pt x="118" y="183"/>
                    <a:pt x="119" y="183"/>
                  </a:cubicBezTo>
                  <a:cubicBezTo>
                    <a:pt x="119" y="183"/>
                    <a:pt x="119" y="184"/>
                    <a:pt x="119" y="186"/>
                  </a:cubicBezTo>
                  <a:cubicBezTo>
                    <a:pt x="118" y="187"/>
                    <a:pt x="118" y="188"/>
                    <a:pt x="118" y="188"/>
                  </a:cubicBezTo>
                  <a:cubicBezTo>
                    <a:pt x="118" y="188"/>
                    <a:pt x="117" y="187"/>
                    <a:pt x="118" y="185"/>
                  </a:cubicBezTo>
                  <a:moveTo>
                    <a:pt x="115" y="186"/>
                  </a:moveTo>
                  <a:cubicBezTo>
                    <a:pt x="115" y="184"/>
                    <a:pt x="116" y="183"/>
                    <a:pt x="116" y="183"/>
                  </a:cubicBezTo>
                  <a:cubicBezTo>
                    <a:pt x="116" y="183"/>
                    <a:pt x="116" y="184"/>
                    <a:pt x="116" y="186"/>
                  </a:cubicBezTo>
                  <a:cubicBezTo>
                    <a:pt x="116" y="187"/>
                    <a:pt x="116" y="188"/>
                    <a:pt x="115" y="188"/>
                  </a:cubicBezTo>
                  <a:cubicBezTo>
                    <a:pt x="115" y="188"/>
                    <a:pt x="115" y="187"/>
                    <a:pt x="115" y="186"/>
                  </a:cubicBezTo>
                  <a:moveTo>
                    <a:pt x="114" y="186"/>
                  </a:moveTo>
                  <a:cubicBezTo>
                    <a:pt x="114" y="185"/>
                    <a:pt x="114" y="184"/>
                    <a:pt x="114" y="184"/>
                  </a:cubicBezTo>
                  <a:cubicBezTo>
                    <a:pt x="114" y="184"/>
                    <a:pt x="114" y="185"/>
                    <a:pt x="114" y="186"/>
                  </a:cubicBezTo>
                  <a:cubicBezTo>
                    <a:pt x="114" y="187"/>
                    <a:pt x="114" y="188"/>
                    <a:pt x="114" y="188"/>
                  </a:cubicBezTo>
                  <a:cubicBezTo>
                    <a:pt x="114" y="188"/>
                    <a:pt x="114" y="187"/>
                    <a:pt x="114" y="186"/>
                  </a:cubicBezTo>
                  <a:moveTo>
                    <a:pt x="119" y="207"/>
                  </a:moveTo>
                  <a:cubicBezTo>
                    <a:pt x="120" y="208"/>
                    <a:pt x="120" y="208"/>
                    <a:pt x="120" y="209"/>
                  </a:cubicBezTo>
                  <a:cubicBezTo>
                    <a:pt x="120" y="209"/>
                    <a:pt x="120" y="209"/>
                    <a:pt x="120" y="209"/>
                  </a:cubicBezTo>
                  <a:cubicBezTo>
                    <a:pt x="120" y="208"/>
                    <a:pt x="119" y="208"/>
                    <a:pt x="119" y="207"/>
                  </a:cubicBezTo>
                  <a:moveTo>
                    <a:pt x="132" y="201"/>
                  </a:moveTo>
                  <a:cubicBezTo>
                    <a:pt x="130" y="206"/>
                    <a:pt x="128" y="209"/>
                    <a:pt x="126" y="212"/>
                  </a:cubicBezTo>
                  <a:cubicBezTo>
                    <a:pt x="126" y="212"/>
                    <a:pt x="125" y="212"/>
                    <a:pt x="125" y="212"/>
                  </a:cubicBezTo>
                  <a:cubicBezTo>
                    <a:pt x="125" y="212"/>
                    <a:pt x="125" y="212"/>
                    <a:pt x="125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5" y="211"/>
                    <a:pt x="125" y="211"/>
                    <a:pt x="125" y="210"/>
                  </a:cubicBezTo>
                  <a:cubicBezTo>
                    <a:pt x="125" y="211"/>
                    <a:pt x="125" y="211"/>
                    <a:pt x="126" y="212"/>
                  </a:cubicBezTo>
                  <a:cubicBezTo>
                    <a:pt x="126" y="211"/>
                    <a:pt x="126" y="211"/>
                    <a:pt x="126" y="210"/>
                  </a:cubicBezTo>
                  <a:cubicBezTo>
                    <a:pt x="126" y="209"/>
                    <a:pt x="126" y="209"/>
                    <a:pt x="126" y="208"/>
                  </a:cubicBezTo>
                  <a:cubicBezTo>
                    <a:pt x="126" y="209"/>
                    <a:pt x="127" y="209"/>
                    <a:pt x="127" y="209"/>
                  </a:cubicBezTo>
                  <a:cubicBezTo>
                    <a:pt x="127" y="209"/>
                    <a:pt x="127" y="209"/>
                    <a:pt x="128" y="208"/>
                  </a:cubicBezTo>
                  <a:cubicBezTo>
                    <a:pt x="127" y="208"/>
                    <a:pt x="127" y="207"/>
                    <a:pt x="127" y="206"/>
                  </a:cubicBezTo>
                  <a:cubicBezTo>
                    <a:pt x="127" y="207"/>
                    <a:pt x="128" y="207"/>
                    <a:pt x="128" y="208"/>
                  </a:cubicBezTo>
                  <a:cubicBezTo>
                    <a:pt x="128" y="207"/>
                    <a:pt x="128" y="207"/>
                    <a:pt x="129" y="206"/>
                  </a:cubicBezTo>
                  <a:cubicBezTo>
                    <a:pt x="129" y="205"/>
                    <a:pt x="128" y="205"/>
                    <a:pt x="128" y="204"/>
                  </a:cubicBezTo>
                  <a:cubicBezTo>
                    <a:pt x="128" y="205"/>
                    <a:pt x="129" y="205"/>
                    <a:pt x="129" y="205"/>
                  </a:cubicBezTo>
                  <a:cubicBezTo>
                    <a:pt x="129" y="205"/>
                    <a:pt x="129" y="204"/>
                    <a:pt x="130" y="203"/>
                  </a:cubicBezTo>
                  <a:cubicBezTo>
                    <a:pt x="118" y="210"/>
                    <a:pt x="118" y="210"/>
                    <a:pt x="118" y="210"/>
                  </a:cubicBezTo>
                  <a:cubicBezTo>
                    <a:pt x="119" y="209"/>
                    <a:pt x="120" y="208"/>
                    <a:pt x="121" y="208"/>
                  </a:cubicBezTo>
                  <a:cubicBezTo>
                    <a:pt x="121" y="207"/>
                    <a:pt x="121" y="206"/>
                    <a:pt x="121" y="206"/>
                  </a:cubicBezTo>
                  <a:cubicBezTo>
                    <a:pt x="121" y="206"/>
                    <a:pt x="122" y="207"/>
                    <a:pt x="122" y="207"/>
                  </a:cubicBezTo>
                  <a:cubicBezTo>
                    <a:pt x="122" y="207"/>
                    <a:pt x="122" y="207"/>
                    <a:pt x="123" y="207"/>
                  </a:cubicBezTo>
                  <a:cubicBezTo>
                    <a:pt x="122" y="206"/>
                    <a:pt x="122" y="205"/>
                    <a:pt x="122" y="204"/>
                  </a:cubicBezTo>
                  <a:cubicBezTo>
                    <a:pt x="123" y="205"/>
                    <a:pt x="123" y="206"/>
                    <a:pt x="123" y="206"/>
                  </a:cubicBezTo>
                  <a:cubicBezTo>
                    <a:pt x="123" y="206"/>
                    <a:pt x="124" y="206"/>
                    <a:pt x="124" y="205"/>
                  </a:cubicBezTo>
                  <a:cubicBezTo>
                    <a:pt x="124" y="204"/>
                    <a:pt x="124" y="203"/>
                    <a:pt x="124" y="202"/>
                  </a:cubicBezTo>
                  <a:cubicBezTo>
                    <a:pt x="124" y="203"/>
                    <a:pt x="124" y="204"/>
                    <a:pt x="125" y="205"/>
                  </a:cubicBezTo>
                  <a:cubicBezTo>
                    <a:pt x="125" y="205"/>
                    <a:pt x="125" y="204"/>
                    <a:pt x="126" y="204"/>
                  </a:cubicBezTo>
                  <a:cubicBezTo>
                    <a:pt x="125" y="203"/>
                    <a:pt x="125" y="201"/>
                    <a:pt x="125" y="199"/>
                  </a:cubicBezTo>
                  <a:cubicBezTo>
                    <a:pt x="126" y="201"/>
                    <a:pt x="126" y="202"/>
                    <a:pt x="126" y="203"/>
                  </a:cubicBezTo>
                  <a:cubicBezTo>
                    <a:pt x="126" y="203"/>
                    <a:pt x="127" y="203"/>
                    <a:pt x="127" y="203"/>
                  </a:cubicBezTo>
                  <a:cubicBezTo>
                    <a:pt x="127" y="201"/>
                    <a:pt x="127" y="199"/>
                    <a:pt x="126" y="198"/>
                  </a:cubicBezTo>
                  <a:cubicBezTo>
                    <a:pt x="127" y="199"/>
                    <a:pt x="128" y="201"/>
                    <a:pt x="128" y="202"/>
                  </a:cubicBezTo>
                  <a:cubicBezTo>
                    <a:pt x="128" y="202"/>
                    <a:pt x="128" y="202"/>
                    <a:pt x="128" y="202"/>
                  </a:cubicBezTo>
                  <a:cubicBezTo>
                    <a:pt x="128" y="200"/>
                    <a:pt x="128" y="198"/>
                    <a:pt x="127" y="196"/>
                  </a:cubicBezTo>
                  <a:cubicBezTo>
                    <a:pt x="129" y="198"/>
                    <a:pt x="129" y="200"/>
                    <a:pt x="129" y="201"/>
                  </a:cubicBezTo>
                  <a:cubicBezTo>
                    <a:pt x="129" y="201"/>
                    <a:pt x="129" y="201"/>
                    <a:pt x="130" y="200"/>
                  </a:cubicBezTo>
                  <a:cubicBezTo>
                    <a:pt x="129" y="197"/>
                    <a:pt x="128" y="194"/>
                    <a:pt x="127" y="191"/>
                  </a:cubicBezTo>
                  <a:cubicBezTo>
                    <a:pt x="127" y="193"/>
                    <a:pt x="127" y="194"/>
                    <a:pt x="126" y="193"/>
                  </a:cubicBezTo>
                  <a:cubicBezTo>
                    <a:pt x="127" y="192"/>
                    <a:pt x="127" y="191"/>
                    <a:pt x="126" y="191"/>
                  </a:cubicBezTo>
                  <a:cubicBezTo>
                    <a:pt x="126" y="193"/>
                    <a:pt x="126" y="195"/>
                    <a:pt x="125" y="195"/>
                  </a:cubicBezTo>
                  <a:cubicBezTo>
                    <a:pt x="125" y="191"/>
                    <a:pt x="125" y="191"/>
                    <a:pt x="125" y="191"/>
                  </a:cubicBezTo>
                  <a:cubicBezTo>
                    <a:pt x="125" y="191"/>
                    <a:pt x="125" y="191"/>
                    <a:pt x="125" y="191"/>
                  </a:cubicBezTo>
                  <a:cubicBezTo>
                    <a:pt x="124" y="194"/>
                    <a:pt x="124" y="195"/>
                    <a:pt x="123" y="196"/>
                  </a:cubicBezTo>
                  <a:cubicBezTo>
                    <a:pt x="123" y="194"/>
                    <a:pt x="123" y="193"/>
                    <a:pt x="123" y="193"/>
                  </a:cubicBezTo>
                  <a:cubicBezTo>
                    <a:pt x="123" y="193"/>
                    <a:pt x="123" y="193"/>
                    <a:pt x="122" y="193"/>
                  </a:cubicBezTo>
                  <a:cubicBezTo>
                    <a:pt x="122" y="193"/>
                    <a:pt x="122" y="193"/>
                    <a:pt x="122" y="193"/>
                  </a:cubicBezTo>
                  <a:cubicBezTo>
                    <a:pt x="122" y="194"/>
                    <a:pt x="122" y="196"/>
                    <a:pt x="121" y="198"/>
                  </a:cubicBezTo>
                  <a:cubicBezTo>
                    <a:pt x="121" y="196"/>
                    <a:pt x="122" y="195"/>
                    <a:pt x="122" y="193"/>
                  </a:cubicBezTo>
                  <a:cubicBezTo>
                    <a:pt x="121" y="193"/>
                    <a:pt x="121" y="193"/>
                    <a:pt x="121" y="193"/>
                  </a:cubicBezTo>
                  <a:cubicBezTo>
                    <a:pt x="121" y="195"/>
                    <a:pt x="121" y="195"/>
                    <a:pt x="121" y="195"/>
                  </a:cubicBezTo>
                  <a:cubicBezTo>
                    <a:pt x="121" y="196"/>
                    <a:pt x="120" y="197"/>
                    <a:pt x="120" y="197"/>
                  </a:cubicBezTo>
                  <a:cubicBezTo>
                    <a:pt x="120" y="197"/>
                    <a:pt x="120" y="194"/>
                    <a:pt x="120" y="194"/>
                  </a:cubicBezTo>
                  <a:cubicBezTo>
                    <a:pt x="120" y="194"/>
                    <a:pt x="120" y="194"/>
                    <a:pt x="119" y="194"/>
                  </a:cubicBezTo>
                  <a:cubicBezTo>
                    <a:pt x="119" y="194"/>
                    <a:pt x="119" y="194"/>
                    <a:pt x="119" y="194"/>
                  </a:cubicBezTo>
                  <a:cubicBezTo>
                    <a:pt x="119" y="194"/>
                    <a:pt x="119" y="195"/>
                    <a:pt x="119" y="195"/>
                  </a:cubicBezTo>
                  <a:cubicBezTo>
                    <a:pt x="119" y="195"/>
                    <a:pt x="119" y="195"/>
                    <a:pt x="119" y="194"/>
                  </a:cubicBezTo>
                  <a:cubicBezTo>
                    <a:pt x="119" y="194"/>
                    <a:pt x="119" y="194"/>
                    <a:pt x="119" y="194"/>
                  </a:cubicBezTo>
                  <a:cubicBezTo>
                    <a:pt x="119" y="194"/>
                    <a:pt x="118" y="194"/>
                    <a:pt x="118" y="194"/>
                  </a:cubicBezTo>
                  <a:cubicBezTo>
                    <a:pt x="118" y="194"/>
                    <a:pt x="118" y="194"/>
                    <a:pt x="118" y="194"/>
                  </a:cubicBezTo>
                  <a:cubicBezTo>
                    <a:pt x="118" y="194"/>
                    <a:pt x="118" y="195"/>
                    <a:pt x="118" y="195"/>
                  </a:cubicBezTo>
                  <a:cubicBezTo>
                    <a:pt x="118" y="195"/>
                    <a:pt x="118" y="194"/>
                    <a:pt x="118" y="194"/>
                  </a:cubicBezTo>
                  <a:cubicBezTo>
                    <a:pt x="117" y="194"/>
                    <a:pt x="117" y="194"/>
                    <a:pt x="117" y="194"/>
                  </a:cubicBezTo>
                  <a:cubicBezTo>
                    <a:pt x="117" y="195"/>
                    <a:pt x="117" y="195"/>
                    <a:pt x="117" y="195"/>
                  </a:cubicBezTo>
                  <a:cubicBezTo>
                    <a:pt x="116" y="195"/>
                    <a:pt x="116" y="195"/>
                    <a:pt x="116" y="194"/>
                  </a:cubicBezTo>
                  <a:cubicBezTo>
                    <a:pt x="116" y="194"/>
                    <a:pt x="115" y="194"/>
                    <a:pt x="115" y="194"/>
                  </a:cubicBezTo>
                  <a:cubicBezTo>
                    <a:pt x="115" y="195"/>
                    <a:pt x="115" y="195"/>
                    <a:pt x="115" y="195"/>
                  </a:cubicBezTo>
                  <a:cubicBezTo>
                    <a:pt x="115" y="195"/>
                    <a:pt x="115" y="195"/>
                    <a:pt x="114" y="195"/>
                  </a:cubicBezTo>
                  <a:cubicBezTo>
                    <a:pt x="114" y="195"/>
                    <a:pt x="114" y="195"/>
                    <a:pt x="114" y="195"/>
                  </a:cubicBezTo>
                  <a:cubicBezTo>
                    <a:pt x="114" y="195"/>
                    <a:pt x="114" y="195"/>
                    <a:pt x="114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3" y="195"/>
                    <a:pt x="113" y="194"/>
                    <a:pt x="113" y="194"/>
                  </a:cubicBezTo>
                  <a:cubicBezTo>
                    <a:pt x="112" y="194"/>
                    <a:pt x="112" y="193"/>
                    <a:pt x="112" y="193"/>
                  </a:cubicBezTo>
                  <a:cubicBezTo>
                    <a:pt x="113" y="193"/>
                    <a:pt x="113" y="193"/>
                    <a:pt x="113" y="194"/>
                  </a:cubicBezTo>
                  <a:cubicBezTo>
                    <a:pt x="113" y="194"/>
                    <a:pt x="114" y="194"/>
                    <a:pt x="114" y="195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3"/>
                    <a:pt x="114" y="192"/>
                    <a:pt x="114" y="192"/>
                  </a:cubicBezTo>
                  <a:cubicBezTo>
                    <a:pt x="114" y="192"/>
                    <a:pt x="115" y="193"/>
                    <a:pt x="115" y="194"/>
                  </a:cubicBezTo>
                  <a:cubicBezTo>
                    <a:pt x="115" y="194"/>
                    <a:pt x="115" y="194"/>
                    <a:pt x="115" y="194"/>
                  </a:cubicBezTo>
                  <a:cubicBezTo>
                    <a:pt x="115" y="194"/>
                    <a:pt x="116" y="194"/>
                    <a:pt x="116" y="194"/>
                  </a:cubicBezTo>
                  <a:cubicBezTo>
                    <a:pt x="116" y="193"/>
                    <a:pt x="116" y="193"/>
                    <a:pt x="116" y="193"/>
                  </a:cubicBezTo>
                  <a:cubicBezTo>
                    <a:pt x="116" y="192"/>
                    <a:pt x="116" y="192"/>
                    <a:pt x="116" y="192"/>
                  </a:cubicBezTo>
                  <a:cubicBezTo>
                    <a:pt x="116" y="192"/>
                    <a:pt x="117" y="193"/>
                    <a:pt x="117" y="194"/>
                  </a:cubicBezTo>
                  <a:cubicBezTo>
                    <a:pt x="117" y="194"/>
                    <a:pt x="117" y="194"/>
                    <a:pt x="117" y="193"/>
                  </a:cubicBezTo>
                  <a:cubicBezTo>
                    <a:pt x="117" y="193"/>
                    <a:pt x="117" y="193"/>
                    <a:pt x="117" y="193"/>
                  </a:cubicBezTo>
                  <a:cubicBezTo>
                    <a:pt x="117" y="193"/>
                    <a:pt x="117" y="192"/>
                    <a:pt x="117" y="192"/>
                  </a:cubicBezTo>
                  <a:cubicBezTo>
                    <a:pt x="117" y="192"/>
                    <a:pt x="117" y="191"/>
                    <a:pt x="117" y="191"/>
                  </a:cubicBezTo>
                  <a:cubicBezTo>
                    <a:pt x="117" y="191"/>
                    <a:pt x="118" y="192"/>
                    <a:pt x="118" y="193"/>
                  </a:cubicBezTo>
                  <a:cubicBezTo>
                    <a:pt x="118" y="193"/>
                    <a:pt x="118" y="193"/>
                    <a:pt x="118" y="193"/>
                  </a:cubicBezTo>
                  <a:cubicBezTo>
                    <a:pt x="118" y="193"/>
                    <a:pt x="118" y="193"/>
                    <a:pt x="119" y="193"/>
                  </a:cubicBezTo>
                  <a:cubicBezTo>
                    <a:pt x="119" y="193"/>
                    <a:pt x="119" y="193"/>
                    <a:pt x="119" y="193"/>
                  </a:cubicBezTo>
                  <a:cubicBezTo>
                    <a:pt x="119" y="191"/>
                    <a:pt x="119" y="191"/>
                    <a:pt x="119" y="191"/>
                  </a:cubicBezTo>
                  <a:cubicBezTo>
                    <a:pt x="119" y="191"/>
                    <a:pt x="119" y="191"/>
                    <a:pt x="119" y="191"/>
                  </a:cubicBezTo>
                  <a:cubicBezTo>
                    <a:pt x="119" y="191"/>
                    <a:pt x="119" y="191"/>
                    <a:pt x="119" y="191"/>
                  </a:cubicBezTo>
                  <a:cubicBezTo>
                    <a:pt x="119" y="192"/>
                    <a:pt x="119" y="192"/>
                    <a:pt x="119" y="193"/>
                  </a:cubicBezTo>
                  <a:cubicBezTo>
                    <a:pt x="120" y="193"/>
                    <a:pt x="120" y="193"/>
                    <a:pt x="120" y="192"/>
                  </a:cubicBezTo>
                  <a:cubicBezTo>
                    <a:pt x="120" y="192"/>
                    <a:pt x="120" y="192"/>
                    <a:pt x="120" y="192"/>
                  </a:cubicBezTo>
                  <a:cubicBezTo>
                    <a:pt x="120" y="191"/>
                    <a:pt x="120" y="191"/>
                    <a:pt x="120" y="191"/>
                  </a:cubicBezTo>
                  <a:cubicBezTo>
                    <a:pt x="120" y="191"/>
                    <a:pt x="121" y="192"/>
                    <a:pt x="121" y="192"/>
                  </a:cubicBezTo>
                  <a:cubicBezTo>
                    <a:pt x="121" y="192"/>
                    <a:pt x="121" y="192"/>
                    <a:pt x="122" y="192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22" y="190"/>
                    <a:pt x="122" y="190"/>
                    <a:pt x="122" y="190"/>
                  </a:cubicBezTo>
                  <a:cubicBezTo>
                    <a:pt x="122" y="190"/>
                    <a:pt x="122" y="190"/>
                    <a:pt x="122" y="190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22" y="191"/>
                    <a:pt x="123" y="191"/>
                    <a:pt x="123" y="191"/>
                  </a:cubicBezTo>
                  <a:cubicBezTo>
                    <a:pt x="123" y="190"/>
                    <a:pt x="123" y="190"/>
                    <a:pt x="123" y="189"/>
                  </a:cubicBezTo>
                  <a:cubicBezTo>
                    <a:pt x="123" y="189"/>
                    <a:pt x="123" y="189"/>
                    <a:pt x="123" y="189"/>
                  </a:cubicBezTo>
                  <a:cubicBezTo>
                    <a:pt x="123" y="189"/>
                    <a:pt x="123" y="189"/>
                    <a:pt x="123" y="189"/>
                  </a:cubicBezTo>
                  <a:cubicBezTo>
                    <a:pt x="124" y="190"/>
                    <a:pt x="124" y="190"/>
                    <a:pt x="124" y="191"/>
                  </a:cubicBezTo>
                  <a:cubicBezTo>
                    <a:pt x="124" y="191"/>
                    <a:pt x="124" y="191"/>
                    <a:pt x="124" y="191"/>
                  </a:cubicBezTo>
                  <a:cubicBezTo>
                    <a:pt x="125" y="188"/>
                    <a:pt x="126" y="183"/>
                    <a:pt x="126" y="180"/>
                  </a:cubicBezTo>
                  <a:cubicBezTo>
                    <a:pt x="126" y="179"/>
                    <a:pt x="126" y="179"/>
                    <a:pt x="125" y="179"/>
                  </a:cubicBezTo>
                  <a:cubicBezTo>
                    <a:pt x="125" y="183"/>
                    <a:pt x="125" y="186"/>
                    <a:pt x="123" y="188"/>
                  </a:cubicBezTo>
                  <a:cubicBezTo>
                    <a:pt x="124" y="185"/>
                    <a:pt x="124" y="182"/>
                    <a:pt x="123" y="177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182"/>
                    <a:pt x="123" y="186"/>
                    <a:pt x="122" y="188"/>
                  </a:cubicBezTo>
                  <a:cubicBezTo>
                    <a:pt x="122" y="184"/>
                    <a:pt x="122" y="181"/>
                    <a:pt x="121" y="176"/>
                  </a:cubicBezTo>
                  <a:cubicBezTo>
                    <a:pt x="121" y="176"/>
                    <a:pt x="120" y="176"/>
                    <a:pt x="120" y="176"/>
                  </a:cubicBezTo>
                  <a:cubicBezTo>
                    <a:pt x="121" y="177"/>
                    <a:pt x="121" y="181"/>
                    <a:pt x="121" y="181"/>
                  </a:cubicBezTo>
                  <a:cubicBezTo>
                    <a:pt x="120" y="179"/>
                    <a:pt x="120" y="178"/>
                    <a:pt x="119" y="177"/>
                  </a:cubicBezTo>
                  <a:cubicBezTo>
                    <a:pt x="118" y="177"/>
                    <a:pt x="118" y="177"/>
                    <a:pt x="118" y="177"/>
                  </a:cubicBezTo>
                  <a:cubicBezTo>
                    <a:pt x="119" y="178"/>
                    <a:pt x="119" y="180"/>
                    <a:pt x="119" y="181"/>
                  </a:cubicBezTo>
                  <a:cubicBezTo>
                    <a:pt x="118" y="180"/>
                    <a:pt x="118" y="178"/>
                    <a:pt x="117" y="178"/>
                  </a:cubicBezTo>
                  <a:cubicBezTo>
                    <a:pt x="116" y="178"/>
                    <a:pt x="116" y="178"/>
                    <a:pt x="116" y="178"/>
                  </a:cubicBezTo>
                  <a:cubicBezTo>
                    <a:pt x="117" y="179"/>
                    <a:pt x="117" y="179"/>
                    <a:pt x="117" y="181"/>
                  </a:cubicBezTo>
                  <a:cubicBezTo>
                    <a:pt x="116" y="179"/>
                    <a:pt x="114" y="178"/>
                    <a:pt x="113" y="178"/>
                  </a:cubicBezTo>
                  <a:cubicBezTo>
                    <a:pt x="113" y="178"/>
                    <a:pt x="113" y="178"/>
                    <a:pt x="112" y="178"/>
                  </a:cubicBezTo>
                  <a:cubicBezTo>
                    <a:pt x="113" y="178"/>
                    <a:pt x="115" y="180"/>
                    <a:pt x="114" y="181"/>
                  </a:cubicBezTo>
                  <a:cubicBezTo>
                    <a:pt x="114" y="180"/>
                    <a:pt x="112" y="179"/>
                    <a:pt x="111" y="178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11" y="179"/>
                    <a:pt x="111" y="179"/>
                    <a:pt x="111" y="180"/>
                  </a:cubicBezTo>
                  <a:cubicBezTo>
                    <a:pt x="110" y="180"/>
                    <a:pt x="109" y="180"/>
                    <a:pt x="108" y="179"/>
                  </a:cubicBezTo>
                  <a:cubicBezTo>
                    <a:pt x="108" y="179"/>
                    <a:pt x="108" y="178"/>
                    <a:pt x="108" y="179"/>
                  </a:cubicBezTo>
                  <a:cubicBezTo>
                    <a:pt x="108" y="179"/>
                    <a:pt x="108" y="180"/>
                    <a:pt x="108" y="180"/>
                  </a:cubicBezTo>
                  <a:cubicBezTo>
                    <a:pt x="108" y="180"/>
                    <a:pt x="106" y="178"/>
                    <a:pt x="105" y="178"/>
                  </a:cubicBezTo>
                  <a:cubicBezTo>
                    <a:pt x="105" y="178"/>
                    <a:pt x="106" y="178"/>
                    <a:pt x="105" y="178"/>
                  </a:cubicBezTo>
                  <a:cubicBezTo>
                    <a:pt x="105" y="178"/>
                    <a:pt x="105" y="180"/>
                    <a:pt x="106" y="180"/>
                  </a:cubicBezTo>
                  <a:cubicBezTo>
                    <a:pt x="105" y="180"/>
                    <a:pt x="104" y="178"/>
                    <a:pt x="104" y="178"/>
                  </a:cubicBezTo>
                  <a:cubicBezTo>
                    <a:pt x="103" y="178"/>
                    <a:pt x="103" y="178"/>
                    <a:pt x="102" y="178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6" y="176"/>
                    <a:pt x="111" y="176"/>
                    <a:pt x="118" y="175"/>
                  </a:cubicBezTo>
                  <a:cubicBezTo>
                    <a:pt x="124" y="174"/>
                    <a:pt x="124" y="174"/>
                    <a:pt x="124" y="174"/>
                  </a:cubicBezTo>
                  <a:cubicBezTo>
                    <a:pt x="126" y="173"/>
                    <a:pt x="127" y="174"/>
                    <a:pt x="128" y="177"/>
                  </a:cubicBezTo>
                  <a:cubicBezTo>
                    <a:pt x="128" y="181"/>
                    <a:pt x="128" y="181"/>
                    <a:pt x="128" y="181"/>
                  </a:cubicBezTo>
                  <a:cubicBezTo>
                    <a:pt x="129" y="183"/>
                    <a:pt x="130" y="185"/>
                    <a:pt x="129" y="188"/>
                  </a:cubicBezTo>
                  <a:cubicBezTo>
                    <a:pt x="129" y="190"/>
                    <a:pt x="130" y="192"/>
                    <a:pt x="132" y="194"/>
                  </a:cubicBezTo>
                  <a:cubicBezTo>
                    <a:pt x="134" y="196"/>
                    <a:pt x="134" y="198"/>
                    <a:pt x="132" y="201"/>
                  </a:cubicBezTo>
                  <a:moveTo>
                    <a:pt x="118" y="197"/>
                  </a:moveTo>
                  <a:cubicBezTo>
                    <a:pt x="118" y="196"/>
                    <a:pt x="119" y="196"/>
                    <a:pt x="119" y="196"/>
                  </a:cubicBezTo>
                  <a:cubicBezTo>
                    <a:pt x="119" y="196"/>
                    <a:pt x="119" y="196"/>
                    <a:pt x="119" y="197"/>
                  </a:cubicBezTo>
                  <a:cubicBezTo>
                    <a:pt x="119" y="198"/>
                    <a:pt x="119" y="199"/>
                    <a:pt x="118" y="199"/>
                  </a:cubicBezTo>
                  <a:cubicBezTo>
                    <a:pt x="118" y="199"/>
                    <a:pt x="118" y="198"/>
                    <a:pt x="118" y="197"/>
                  </a:cubicBezTo>
                  <a:moveTo>
                    <a:pt x="117" y="196"/>
                  </a:moveTo>
                  <a:cubicBezTo>
                    <a:pt x="117" y="196"/>
                    <a:pt x="117" y="196"/>
                    <a:pt x="117" y="196"/>
                  </a:cubicBezTo>
                  <a:cubicBezTo>
                    <a:pt x="117" y="196"/>
                    <a:pt x="117" y="196"/>
                    <a:pt x="118" y="196"/>
                  </a:cubicBezTo>
                  <a:lnTo>
                    <a:pt x="117" y="196"/>
                  </a:lnTo>
                  <a:close/>
                  <a:moveTo>
                    <a:pt x="117" y="199"/>
                  </a:moveTo>
                  <a:cubicBezTo>
                    <a:pt x="117" y="199"/>
                    <a:pt x="117" y="198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8" y="198"/>
                    <a:pt x="118" y="199"/>
                    <a:pt x="117" y="199"/>
                  </a:cubicBezTo>
                  <a:moveTo>
                    <a:pt x="116" y="199"/>
                  </a:moveTo>
                  <a:cubicBezTo>
                    <a:pt x="115" y="199"/>
                    <a:pt x="115" y="199"/>
                    <a:pt x="115" y="198"/>
                  </a:cubicBezTo>
                  <a:cubicBezTo>
                    <a:pt x="116" y="197"/>
                    <a:pt x="116" y="197"/>
                    <a:pt x="116" y="197"/>
                  </a:cubicBezTo>
                  <a:cubicBezTo>
                    <a:pt x="116" y="197"/>
                    <a:pt x="116" y="197"/>
                    <a:pt x="116" y="198"/>
                  </a:cubicBezTo>
                  <a:cubicBezTo>
                    <a:pt x="116" y="199"/>
                    <a:pt x="116" y="199"/>
                    <a:pt x="116" y="199"/>
                  </a:cubicBezTo>
                  <a:moveTo>
                    <a:pt x="114" y="199"/>
                  </a:moveTo>
                  <a:cubicBezTo>
                    <a:pt x="114" y="199"/>
                    <a:pt x="114" y="199"/>
                    <a:pt x="114" y="198"/>
                  </a:cubicBezTo>
                  <a:cubicBezTo>
                    <a:pt x="115" y="198"/>
                    <a:pt x="115" y="198"/>
                    <a:pt x="115" y="198"/>
                  </a:cubicBezTo>
                  <a:cubicBezTo>
                    <a:pt x="115" y="199"/>
                    <a:pt x="115" y="199"/>
                    <a:pt x="114" y="199"/>
                  </a:cubicBezTo>
                  <a:moveTo>
                    <a:pt x="112" y="188"/>
                  </a:moveTo>
                  <a:cubicBezTo>
                    <a:pt x="112" y="188"/>
                    <a:pt x="112" y="187"/>
                    <a:pt x="112" y="186"/>
                  </a:cubicBezTo>
                  <a:cubicBezTo>
                    <a:pt x="112" y="185"/>
                    <a:pt x="112" y="184"/>
                    <a:pt x="112" y="184"/>
                  </a:cubicBezTo>
                  <a:cubicBezTo>
                    <a:pt x="112" y="184"/>
                    <a:pt x="113" y="185"/>
                    <a:pt x="113" y="186"/>
                  </a:cubicBezTo>
                  <a:cubicBezTo>
                    <a:pt x="113" y="187"/>
                    <a:pt x="112" y="188"/>
                    <a:pt x="112" y="188"/>
                  </a:cubicBezTo>
                  <a:moveTo>
                    <a:pt x="112" y="196"/>
                  </a:moveTo>
                  <a:cubicBezTo>
                    <a:pt x="111" y="196"/>
                    <a:pt x="111" y="196"/>
                    <a:pt x="111" y="195"/>
                  </a:cubicBezTo>
                  <a:cubicBezTo>
                    <a:pt x="111" y="194"/>
                    <a:pt x="111" y="194"/>
                    <a:pt x="111" y="194"/>
                  </a:cubicBezTo>
                  <a:cubicBezTo>
                    <a:pt x="111" y="194"/>
                    <a:pt x="112" y="194"/>
                    <a:pt x="112" y="195"/>
                  </a:cubicBezTo>
                  <a:cubicBezTo>
                    <a:pt x="112" y="195"/>
                    <a:pt x="112" y="196"/>
                    <a:pt x="112" y="196"/>
                  </a:cubicBezTo>
                  <a:moveTo>
                    <a:pt x="110" y="188"/>
                  </a:moveTo>
                  <a:cubicBezTo>
                    <a:pt x="110" y="188"/>
                    <a:pt x="110" y="187"/>
                    <a:pt x="110" y="186"/>
                  </a:cubicBezTo>
                  <a:cubicBezTo>
                    <a:pt x="110" y="185"/>
                    <a:pt x="110" y="184"/>
                    <a:pt x="110" y="184"/>
                  </a:cubicBezTo>
                  <a:cubicBezTo>
                    <a:pt x="111" y="184"/>
                    <a:pt x="111" y="185"/>
                    <a:pt x="111" y="186"/>
                  </a:cubicBezTo>
                  <a:cubicBezTo>
                    <a:pt x="111" y="187"/>
                    <a:pt x="111" y="188"/>
                    <a:pt x="110" y="188"/>
                  </a:cubicBezTo>
                  <a:moveTo>
                    <a:pt x="110" y="195"/>
                  </a:moveTo>
                  <a:cubicBezTo>
                    <a:pt x="110" y="195"/>
                    <a:pt x="109" y="194"/>
                    <a:pt x="110" y="194"/>
                  </a:cubicBezTo>
                  <a:cubicBezTo>
                    <a:pt x="110" y="194"/>
                    <a:pt x="110" y="194"/>
                    <a:pt x="110" y="195"/>
                  </a:cubicBezTo>
                  <a:cubicBezTo>
                    <a:pt x="110" y="195"/>
                    <a:pt x="110" y="196"/>
                    <a:pt x="110" y="196"/>
                  </a:cubicBezTo>
                  <a:cubicBezTo>
                    <a:pt x="110" y="196"/>
                    <a:pt x="110" y="196"/>
                    <a:pt x="110" y="195"/>
                  </a:cubicBezTo>
                  <a:moveTo>
                    <a:pt x="109" y="188"/>
                  </a:moveTo>
                  <a:cubicBezTo>
                    <a:pt x="109" y="188"/>
                    <a:pt x="108" y="187"/>
                    <a:pt x="108" y="186"/>
                  </a:cubicBezTo>
                  <a:cubicBezTo>
                    <a:pt x="108" y="185"/>
                    <a:pt x="108" y="184"/>
                    <a:pt x="108" y="184"/>
                  </a:cubicBezTo>
                  <a:cubicBezTo>
                    <a:pt x="108" y="184"/>
                    <a:pt x="109" y="185"/>
                    <a:pt x="109" y="186"/>
                  </a:cubicBezTo>
                  <a:cubicBezTo>
                    <a:pt x="109" y="187"/>
                    <a:pt x="109" y="188"/>
                    <a:pt x="109" y="188"/>
                  </a:cubicBezTo>
                  <a:moveTo>
                    <a:pt x="107" y="188"/>
                  </a:moveTo>
                  <a:cubicBezTo>
                    <a:pt x="107" y="188"/>
                    <a:pt x="107" y="188"/>
                    <a:pt x="107" y="187"/>
                  </a:cubicBezTo>
                  <a:cubicBezTo>
                    <a:pt x="106" y="186"/>
                    <a:pt x="106" y="185"/>
                    <a:pt x="107" y="185"/>
                  </a:cubicBezTo>
                  <a:cubicBezTo>
                    <a:pt x="107" y="185"/>
                    <a:pt x="108" y="186"/>
                    <a:pt x="108" y="187"/>
                  </a:cubicBezTo>
                  <a:cubicBezTo>
                    <a:pt x="108" y="187"/>
                    <a:pt x="108" y="188"/>
                    <a:pt x="107" y="188"/>
                  </a:cubicBezTo>
                  <a:moveTo>
                    <a:pt x="105" y="188"/>
                  </a:moveTo>
                  <a:cubicBezTo>
                    <a:pt x="105" y="188"/>
                    <a:pt x="105" y="187"/>
                    <a:pt x="105" y="186"/>
                  </a:cubicBezTo>
                  <a:cubicBezTo>
                    <a:pt x="104" y="185"/>
                    <a:pt x="104" y="184"/>
                    <a:pt x="105" y="184"/>
                  </a:cubicBezTo>
                  <a:cubicBezTo>
                    <a:pt x="105" y="184"/>
                    <a:pt x="105" y="185"/>
                    <a:pt x="105" y="186"/>
                  </a:cubicBezTo>
                  <a:cubicBezTo>
                    <a:pt x="106" y="187"/>
                    <a:pt x="105" y="188"/>
                    <a:pt x="105" y="188"/>
                  </a:cubicBezTo>
                  <a:moveTo>
                    <a:pt x="104" y="187"/>
                  </a:moveTo>
                  <a:cubicBezTo>
                    <a:pt x="103" y="187"/>
                    <a:pt x="103" y="187"/>
                    <a:pt x="103" y="186"/>
                  </a:cubicBezTo>
                  <a:cubicBezTo>
                    <a:pt x="102" y="185"/>
                    <a:pt x="102" y="184"/>
                    <a:pt x="103" y="184"/>
                  </a:cubicBezTo>
                  <a:cubicBezTo>
                    <a:pt x="103" y="184"/>
                    <a:pt x="103" y="185"/>
                    <a:pt x="103" y="186"/>
                  </a:cubicBezTo>
                  <a:cubicBezTo>
                    <a:pt x="104" y="187"/>
                    <a:pt x="104" y="187"/>
                    <a:pt x="104" y="187"/>
                  </a:cubicBezTo>
                  <a:moveTo>
                    <a:pt x="101" y="187"/>
                  </a:moveTo>
                  <a:cubicBezTo>
                    <a:pt x="101" y="187"/>
                    <a:pt x="101" y="187"/>
                    <a:pt x="101" y="186"/>
                  </a:cubicBezTo>
                  <a:cubicBezTo>
                    <a:pt x="101" y="186"/>
                    <a:pt x="101" y="185"/>
                    <a:pt x="101" y="185"/>
                  </a:cubicBezTo>
                  <a:cubicBezTo>
                    <a:pt x="101" y="185"/>
                    <a:pt x="101" y="186"/>
                    <a:pt x="101" y="186"/>
                  </a:cubicBezTo>
                  <a:cubicBezTo>
                    <a:pt x="102" y="187"/>
                    <a:pt x="102" y="187"/>
                    <a:pt x="101" y="187"/>
                  </a:cubicBezTo>
                  <a:moveTo>
                    <a:pt x="100" y="177"/>
                  </a:moveTo>
                  <a:cubicBezTo>
                    <a:pt x="99" y="176"/>
                    <a:pt x="99" y="176"/>
                    <a:pt x="99" y="176"/>
                  </a:cubicBezTo>
                  <a:cubicBezTo>
                    <a:pt x="99" y="176"/>
                    <a:pt x="99" y="176"/>
                    <a:pt x="100" y="176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8"/>
                    <a:pt x="100" y="177"/>
                    <a:pt x="100" y="177"/>
                  </a:cubicBezTo>
                  <a:moveTo>
                    <a:pt x="100" y="187"/>
                  </a:moveTo>
                  <a:cubicBezTo>
                    <a:pt x="99" y="187"/>
                    <a:pt x="99" y="187"/>
                    <a:pt x="99" y="186"/>
                  </a:cubicBezTo>
                  <a:cubicBezTo>
                    <a:pt x="99" y="186"/>
                    <a:pt x="99" y="185"/>
                    <a:pt x="99" y="185"/>
                  </a:cubicBezTo>
                  <a:cubicBezTo>
                    <a:pt x="99" y="185"/>
                    <a:pt x="99" y="186"/>
                    <a:pt x="99" y="186"/>
                  </a:cubicBezTo>
                  <a:cubicBezTo>
                    <a:pt x="100" y="187"/>
                    <a:pt x="100" y="187"/>
                    <a:pt x="100" y="187"/>
                  </a:cubicBezTo>
                  <a:moveTo>
                    <a:pt x="97" y="177"/>
                  </a:moveTo>
                  <a:cubicBezTo>
                    <a:pt x="97" y="176"/>
                    <a:pt x="96" y="176"/>
                    <a:pt x="96" y="176"/>
                  </a:cubicBezTo>
                  <a:cubicBezTo>
                    <a:pt x="95" y="176"/>
                    <a:pt x="96" y="176"/>
                    <a:pt x="95" y="176"/>
                  </a:cubicBezTo>
                  <a:cubicBezTo>
                    <a:pt x="96" y="176"/>
                    <a:pt x="97" y="176"/>
                    <a:pt x="98" y="176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8" y="177"/>
                    <a:pt x="99" y="180"/>
                    <a:pt x="97" y="177"/>
                  </a:cubicBezTo>
                  <a:moveTo>
                    <a:pt x="98" y="187"/>
                  </a:moveTo>
                  <a:cubicBezTo>
                    <a:pt x="97" y="187"/>
                    <a:pt x="97" y="187"/>
                    <a:pt x="97" y="186"/>
                  </a:cubicBezTo>
                  <a:cubicBezTo>
                    <a:pt x="97" y="186"/>
                    <a:pt x="97" y="185"/>
                    <a:pt x="97" y="185"/>
                  </a:cubicBezTo>
                  <a:cubicBezTo>
                    <a:pt x="97" y="186"/>
                    <a:pt x="98" y="186"/>
                    <a:pt x="98" y="187"/>
                  </a:cubicBezTo>
                  <a:cubicBezTo>
                    <a:pt x="98" y="187"/>
                    <a:pt x="98" y="187"/>
                    <a:pt x="98" y="187"/>
                  </a:cubicBezTo>
                  <a:moveTo>
                    <a:pt x="96" y="222"/>
                  </a:moveTo>
                  <a:cubicBezTo>
                    <a:pt x="96" y="222"/>
                    <a:pt x="97" y="222"/>
                    <a:pt x="97" y="222"/>
                  </a:cubicBezTo>
                  <a:cubicBezTo>
                    <a:pt x="97" y="223"/>
                    <a:pt x="97" y="223"/>
                    <a:pt x="96" y="223"/>
                  </a:cubicBezTo>
                  <a:cubicBezTo>
                    <a:pt x="95" y="224"/>
                    <a:pt x="95" y="223"/>
                    <a:pt x="95" y="223"/>
                  </a:cubicBezTo>
                  <a:cubicBezTo>
                    <a:pt x="94" y="223"/>
                    <a:pt x="95" y="223"/>
                    <a:pt x="96" y="222"/>
                  </a:cubicBezTo>
                  <a:moveTo>
                    <a:pt x="99" y="223"/>
                  </a:moveTo>
                  <a:cubicBezTo>
                    <a:pt x="99" y="224"/>
                    <a:pt x="98" y="224"/>
                    <a:pt x="98" y="225"/>
                  </a:cubicBezTo>
                  <a:cubicBezTo>
                    <a:pt x="97" y="225"/>
                    <a:pt x="96" y="225"/>
                    <a:pt x="96" y="225"/>
                  </a:cubicBezTo>
                  <a:cubicBezTo>
                    <a:pt x="96" y="224"/>
                    <a:pt x="96" y="224"/>
                    <a:pt x="97" y="223"/>
                  </a:cubicBezTo>
                  <a:cubicBezTo>
                    <a:pt x="98" y="223"/>
                    <a:pt x="99" y="223"/>
                    <a:pt x="99" y="223"/>
                  </a:cubicBezTo>
                  <a:moveTo>
                    <a:pt x="93" y="221"/>
                  </a:moveTo>
                  <a:cubicBezTo>
                    <a:pt x="93" y="221"/>
                    <a:pt x="94" y="221"/>
                    <a:pt x="94" y="220"/>
                  </a:cubicBezTo>
                  <a:cubicBezTo>
                    <a:pt x="95" y="220"/>
                    <a:pt x="95" y="220"/>
                    <a:pt x="95" y="220"/>
                  </a:cubicBezTo>
                  <a:cubicBezTo>
                    <a:pt x="95" y="221"/>
                    <a:pt x="95" y="221"/>
                    <a:pt x="94" y="221"/>
                  </a:cubicBezTo>
                  <a:cubicBezTo>
                    <a:pt x="94" y="221"/>
                    <a:pt x="93" y="221"/>
                    <a:pt x="93" y="221"/>
                  </a:cubicBezTo>
                  <a:moveTo>
                    <a:pt x="92" y="187"/>
                  </a:moveTo>
                  <a:cubicBezTo>
                    <a:pt x="88" y="190"/>
                    <a:pt x="86" y="193"/>
                    <a:pt x="85" y="197"/>
                  </a:cubicBezTo>
                  <a:cubicBezTo>
                    <a:pt x="84" y="195"/>
                    <a:pt x="86" y="191"/>
                    <a:pt x="90" y="186"/>
                  </a:cubicBezTo>
                  <a:cubicBezTo>
                    <a:pt x="88" y="188"/>
                    <a:pt x="86" y="190"/>
                    <a:pt x="84" y="193"/>
                  </a:cubicBezTo>
                  <a:cubicBezTo>
                    <a:pt x="84" y="191"/>
                    <a:pt x="86" y="189"/>
                    <a:pt x="87" y="186"/>
                  </a:cubicBezTo>
                  <a:cubicBezTo>
                    <a:pt x="83" y="189"/>
                    <a:pt x="80" y="194"/>
                    <a:pt x="81" y="202"/>
                  </a:cubicBezTo>
                  <a:cubicBezTo>
                    <a:pt x="79" y="197"/>
                    <a:pt x="80" y="192"/>
                    <a:pt x="84" y="187"/>
                  </a:cubicBezTo>
                  <a:cubicBezTo>
                    <a:pt x="79" y="192"/>
                    <a:pt x="79" y="192"/>
                    <a:pt x="79" y="192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6"/>
                    <a:pt x="81" y="186"/>
                    <a:pt x="81" y="186"/>
                  </a:cubicBezTo>
                  <a:cubicBezTo>
                    <a:pt x="79" y="187"/>
                    <a:pt x="79" y="187"/>
                    <a:pt x="79" y="187"/>
                  </a:cubicBezTo>
                  <a:cubicBezTo>
                    <a:pt x="79" y="185"/>
                    <a:pt x="79" y="185"/>
                    <a:pt x="79" y="185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7" y="185"/>
                    <a:pt x="77" y="185"/>
                    <a:pt x="77" y="185"/>
                  </a:cubicBezTo>
                  <a:cubicBezTo>
                    <a:pt x="77" y="185"/>
                    <a:pt x="76" y="186"/>
                    <a:pt x="76" y="186"/>
                  </a:cubicBezTo>
                  <a:cubicBezTo>
                    <a:pt x="75" y="184"/>
                    <a:pt x="77" y="183"/>
                    <a:pt x="80" y="185"/>
                  </a:cubicBezTo>
                  <a:cubicBezTo>
                    <a:pt x="82" y="185"/>
                    <a:pt x="84" y="186"/>
                    <a:pt x="87" y="185"/>
                  </a:cubicBezTo>
                  <a:cubicBezTo>
                    <a:pt x="89" y="185"/>
                    <a:pt x="90" y="185"/>
                    <a:pt x="92" y="185"/>
                  </a:cubicBezTo>
                  <a:cubicBezTo>
                    <a:pt x="93" y="186"/>
                    <a:pt x="93" y="187"/>
                    <a:pt x="92" y="187"/>
                  </a:cubicBezTo>
                  <a:moveTo>
                    <a:pt x="89" y="192"/>
                  </a:moveTo>
                  <a:cubicBezTo>
                    <a:pt x="88" y="193"/>
                    <a:pt x="88" y="193"/>
                    <a:pt x="88" y="193"/>
                  </a:cubicBezTo>
                  <a:cubicBezTo>
                    <a:pt x="88" y="193"/>
                    <a:pt x="88" y="192"/>
                    <a:pt x="88" y="192"/>
                  </a:cubicBezTo>
                  <a:cubicBezTo>
                    <a:pt x="88" y="191"/>
                    <a:pt x="89" y="191"/>
                    <a:pt x="89" y="191"/>
                  </a:cubicBezTo>
                  <a:cubicBezTo>
                    <a:pt x="89" y="191"/>
                    <a:pt x="89" y="192"/>
                    <a:pt x="89" y="192"/>
                  </a:cubicBezTo>
                  <a:moveTo>
                    <a:pt x="88" y="195"/>
                  </a:moveTo>
                  <a:cubicBezTo>
                    <a:pt x="87" y="196"/>
                    <a:pt x="87" y="196"/>
                    <a:pt x="87" y="196"/>
                  </a:cubicBezTo>
                  <a:cubicBezTo>
                    <a:pt x="87" y="196"/>
                    <a:pt x="87" y="195"/>
                    <a:pt x="87" y="195"/>
                  </a:cubicBezTo>
                  <a:cubicBezTo>
                    <a:pt x="87" y="194"/>
                    <a:pt x="88" y="194"/>
                    <a:pt x="88" y="194"/>
                  </a:cubicBezTo>
                  <a:cubicBezTo>
                    <a:pt x="88" y="194"/>
                    <a:pt x="88" y="194"/>
                    <a:pt x="88" y="195"/>
                  </a:cubicBezTo>
                  <a:moveTo>
                    <a:pt x="86" y="228"/>
                  </a:moveTo>
                  <a:cubicBezTo>
                    <a:pt x="85" y="228"/>
                    <a:pt x="85" y="228"/>
                    <a:pt x="85" y="228"/>
                  </a:cubicBezTo>
                  <a:cubicBezTo>
                    <a:pt x="85" y="228"/>
                    <a:pt x="85" y="228"/>
                    <a:pt x="86" y="228"/>
                  </a:cubicBezTo>
                  <a:cubicBezTo>
                    <a:pt x="86" y="228"/>
                    <a:pt x="87" y="228"/>
                    <a:pt x="87" y="228"/>
                  </a:cubicBezTo>
                  <a:cubicBezTo>
                    <a:pt x="87" y="228"/>
                    <a:pt x="86" y="228"/>
                    <a:pt x="86" y="228"/>
                  </a:cubicBezTo>
                  <a:moveTo>
                    <a:pt x="84" y="227"/>
                  </a:moveTo>
                  <a:cubicBezTo>
                    <a:pt x="83" y="227"/>
                    <a:pt x="84" y="227"/>
                    <a:pt x="85" y="227"/>
                  </a:cubicBezTo>
                  <a:cubicBezTo>
                    <a:pt x="85" y="226"/>
                    <a:pt x="86" y="226"/>
                    <a:pt x="86" y="227"/>
                  </a:cubicBezTo>
                  <a:cubicBezTo>
                    <a:pt x="86" y="227"/>
                    <a:pt x="86" y="227"/>
                    <a:pt x="85" y="227"/>
                  </a:cubicBezTo>
                  <a:cubicBezTo>
                    <a:pt x="84" y="227"/>
                    <a:pt x="84" y="227"/>
                    <a:pt x="84" y="227"/>
                  </a:cubicBezTo>
                  <a:moveTo>
                    <a:pt x="82" y="227"/>
                  </a:moveTo>
                  <a:cubicBezTo>
                    <a:pt x="82" y="226"/>
                    <a:pt x="82" y="226"/>
                    <a:pt x="83" y="226"/>
                  </a:cubicBezTo>
                  <a:cubicBezTo>
                    <a:pt x="84" y="226"/>
                    <a:pt x="85" y="225"/>
                    <a:pt x="86" y="226"/>
                  </a:cubicBezTo>
                  <a:cubicBezTo>
                    <a:pt x="86" y="226"/>
                    <a:pt x="85" y="226"/>
                    <a:pt x="84" y="226"/>
                  </a:cubicBezTo>
                  <a:cubicBezTo>
                    <a:pt x="83" y="227"/>
                    <a:pt x="82" y="227"/>
                    <a:pt x="82" y="227"/>
                  </a:cubicBezTo>
                  <a:moveTo>
                    <a:pt x="85" y="213"/>
                  </a:moveTo>
                  <a:cubicBezTo>
                    <a:pt x="85" y="214"/>
                    <a:pt x="85" y="215"/>
                    <a:pt x="86" y="215"/>
                  </a:cubicBezTo>
                  <a:cubicBezTo>
                    <a:pt x="87" y="216"/>
                    <a:pt x="87" y="218"/>
                    <a:pt x="86" y="218"/>
                  </a:cubicBezTo>
                  <a:cubicBezTo>
                    <a:pt x="84" y="216"/>
                    <a:pt x="84" y="216"/>
                    <a:pt x="84" y="216"/>
                  </a:cubicBezTo>
                  <a:cubicBezTo>
                    <a:pt x="83" y="215"/>
                    <a:pt x="84" y="214"/>
                    <a:pt x="85" y="213"/>
                  </a:cubicBezTo>
                  <a:moveTo>
                    <a:pt x="82" y="201"/>
                  </a:moveTo>
                  <a:cubicBezTo>
                    <a:pt x="82" y="200"/>
                    <a:pt x="83" y="199"/>
                    <a:pt x="83" y="199"/>
                  </a:cubicBezTo>
                  <a:cubicBezTo>
                    <a:pt x="83" y="199"/>
                    <a:pt x="83" y="200"/>
                    <a:pt x="83" y="201"/>
                  </a:cubicBezTo>
                  <a:cubicBezTo>
                    <a:pt x="83" y="201"/>
                    <a:pt x="83" y="202"/>
                    <a:pt x="83" y="202"/>
                  </a:cubicBezTo>
                  <a:cubicBezTo>
                    <a:pt x="83" y="202"/>
                    <a:pt x="82" y="201"/>
                    <a:pt x="82" y="201"/>
                  </a:cubicBezTo>
                  <a:moveTo>
                    <a:pt x="83" y="225"/>
                  </a:moveTo>
                  <a:cubicBezTo>
                    <a:pt x="83" y="225"/>
                    <a:pt x="84" y="225"/>
                    <a:pt x="84" y="225"/>
                  </a:cubicBezTo>
                  <a:cubicBezTo>
                    <a:pt x="85" y="225"/>
                    <a:pt x="84" y="225"/>
                    <a:pt x="83" y="226"/>
                  </a:cubicBezTo>
                  <a:cubicBezTo>
                    <a:pt x="82" y="226"/>
                    <a:pt x="81" y="226"/>
                    <a:pt x="81" y="226"/>
                  </a:cubicBezTo>
                  <a:cubicBezTo>
                    <a:pt x="81" y="225"/>
                    <a:pt x="82" y="225"/>
                    <a:pt x="83" y="225"/>
                  </a:cubicBezTo>
                  <a:moveTo>
                    <a:pt x="80" y="223"/>
                  </a:moveTo>
                  <a:cubicBezTo>
                    <a:pt x="80" y="222"/>
                    <a:pt x="81" y="222"/>
                    <a:pt x="81" y="222"/>
                  </a:cubicBezTo>
                  <a:cubicBezTo>
                    <a:pt x="82" y="222"/>
                    <a:pt x="82" y="222"/>
                    <a:pt x="82" y="223"/>
                  </a:cubicBezTo>
                  <a:cubicBezTo>
                    <a:pt x="82" y="223"/>
                    <a:pt x="82" y="223"/>
                    <a:pt x="81" y="223"/>
                  </a:cubicBezTo>
                  <a:cubicBezTo>
                    <a:pt x="81" y="223"/>
                    <a:pt x="80" y="223"/>
                    <a:pt x="80" y="223"/>
                  </a:cubicBezTo>
                  <a:moveTo>
                    <a:pt x="77" y="199"/>
                  </a:moveTo>
                  <a:cubicBezTo>
                    <a:pt x="78" y="200"/>
                    <a:pt x="78" y="201"/>
                    <a:pt x="79" y="202"/>
                  </a:cubicBezTo>
                  <a:cubicBezTo>
                    <a:pt x="79" y="203"/>
                    <a:pt x="79" y="203"/>
                    <a:pt x="78" y="203"/>
                  </a:cubicBezTo>
                  <a:cubicBezTo>
                    <a:pt x="77" y="201"/>
                    <a:pt x="77" y="200"/>
                    <a:pt x="77" y="199"/>
                  </a:cubicBezTo>
                  <a:moveTo>
                    <a:pt x="79" y="213"/>
                  </a:moveTo>
                  <a:cubicBezTo>
                    <a:pt x="78" y="213"/>
                    <a:pt x="78" y="212"/>
                    <a:pt x="78" y="211"/>
                  </a:cubicBezTo>
                  <a:cubicBezTo>
                    <a:pt x="78" y="211"/>
                    <a:pt x="78" y="211"/>
                    <a:pt x="79" y="211"/>
                  </a:cubicBezTo>
                  <a:cubicBezTo>
                    <a:pt x="79" y="212"/>
                    <a:pt x="79" y="212"/>
                    <a:pt x="79" y="213"/>
                  </a:cubicBezTo>
                  <a:cubicBezTo>
                    <a:pt x="80" y="213"/>
                    <a:pt x="79" y="214"/>
                    <a:pt x="79" y="213"/>
                  </a:cubicBezTo>
                  <a:moveTo>
                    <a:pt x="76" y="213"/>
                  </a:moveTo>
                  <a:cubicBezTo>
                    <a:pt x="75" y="212"/>
                    <a:pt x="76" y="211"/>
                    <a:pt x="76" y="210"/>
                  </a:cubicBezTo>
                  <a:cubicBezTo>
                    <a:pt x="77" y="210"/>
                    <a:pt x="77" y="210"/>
                    <a:pt x="77" y="211"/>
                  </a:cubicBezTo>
                  <a:cubicBezTo>
                    <a:pt x="77" y="211"/>
                    <a:pt x="77" y="212"/>
                    <a:pt x="77" y="212"/>
                  </a:cubicBezTo>
                  <a:cubicBezTo>
                    <a:pt x="77" y="213"/>
                    <a:pt x="77" y="214"/>
                    <a:pt x="76" y="213"/>
                  </a:cubicBezTo>
                  <a:moveTo>
                    <a:pt x="74" y="169"/>
                  </a:moveTo>
                  <a:cubicBezTo>
                    <a:pt x="74" y="169"/>
                    <a:pt x="75" y="168"/>
                    <a:pt x="75" y="168"/>
                  </a:cubicBezTo>
                  <a:cubicBezTo>
                    <a:pt x="76" y="170"/>
                    <a:pt x="76" y="170"/>
                    <a:pt x="76" y="170"/>
                  </a:cubicBezTo>
                  <a:cubicBezTo>
                    <a:pt x="76" y="170"/>
                    <a:pt x="76" y="170"/>
                    <a:pt x="75" y="170"/>
                  </a:cubicBezTo>
                  <a:lnTo>
                    <a:pt x="74" y="169"/>
                  </a:lnTo>
                  <a:close/>
                  <a:moveTo>
                    <a:pt x="82" y="162"/>
                  </a:moveTo>
                  <a:cubicBezTo>
                    <a:pt x="81" y="162"/>
                    <a:pt x="82" y="161"/>
                    <a:pt x="82" y="161"/>
                  </a:cubicBezTo>
                  <a:cubicBezTo>
                    <a:pt x="84" y="163"/>
                    <a:pt x="84" y="163"/>
                    <a:pt x="84" y="163"/>
                  </a:cubicBezTo>
                  <a:cubicBezTo>
                    <a:pt x="84" y="163"/>
                    <a:pt x="84" y="164"/>
                    <a:pt x="83" y="164"/>
                  </a:cubicBezTo>
                  <a:lnTo>
                    <a:pt x="82" y="162"/>
                  </a:lnTo>
                  <a:close/>
                  <a:moveTo>
                    <a:pt x="82" y="165"/>
                  </a:moveTo>
                  <a:cubicBezTo>
                    <a:pt x="80" y="163"/>
                    <a:pt x="80" y="163"/>
                    <a:pt x="80" y="163"/>
                  </a:cubicBezTo>
                  <a:cubicBezTo>
                    <a:pt x="79" y="162"/>
                    <a:pt x="80" y="161"/>
                    <a:pt x="80" y="162"/>
                  </a:cubicBezTo>
                  <a:cubicBezTo>
                    <a:pt x="83" y="164"/>
                    <a:pt x="83" y="164"/>
                    <a:pt x="83" y="164"/>
                  </a:cubicBezTo>
                  <a:cubicBezTo>
                    <a:pt x="83" y="164"/>
                    <a:pt x="82" y="165"/>
                    <a:pt x="82" y="165"/>
                  </a:cubicBezTo>
                  <a:moveTo>
                    <a:pt x="78" y="164"/>
                  </a:moveTo>
                  <a:cubicBezTo>
                    <a:pt x="78" y="163"/>
                    <a:pt x="79" y="162"/>
                    <a:pt x="79" y="163"/>
                  </a:cubicBezTo>
                  <a:cubicBezTo>
                    <a:pt x="82" y="165"/>
                    <a:pt x="82" y="165"/>
                    <a:pt x="82" y="165"/>
                  </a:cubicBezTo>
                  <a:cubicBezTo>
                    <a:pt x="82" y="165"/>
                    <a:pt x="81" y="166"/>
                    <a:pt x="81" y="166"/>
                  </a:cubicBezTo>
                  <a:lnTo>
                    <a:pt x="78" y="164"/>
                  </a:lnTo>
                  <a:close/>
                  <a:moveTo>
                    <a:pt x="76" y="166"/>
                  </a:moveTo>
                  <a:cubicBezTo>
                    <a:pt x="76" y="165"/>
                    <a:pt x="77" y="164"/>
                    <a:pt x="77" y="165"/>
                  </a:cubicBezTo>
                  <a:cubicBezTo>
                    <a:pt x="79" y="167"/>
                    <a:pt x="79" y="167"/>
                    <a:pt x="79" y="167"/>
                  </a:cubicBezTo>
                  <a:cubicBezTo>
                    <a:pt x="80" y="167"/>
                    <a:pt x="79" y="168"/>
                    <a:pt x="78" y="168"/>
                  </a:cubicBezTo>
                  <a:lnTo>
                    <a:pt x="76" y="166"/>
                  </a:lnTo>
                  <a:close/>
                  <a:moveTo>
                    <a:pt x="76" y="169"/>
                  </a:moveTo>
                  <a:cubicBezTo>
                    <a:pt x="75" y="168"/>
                    <a:pt x="75" y="168"/>
                    <a:pt x="75" y="168"/>
                  </a:cubicBezTo>
                  <a:cubicBezTo>
                    <a:pt x="75" y="168"/>
                    <a:pt x="76" y="167"/>
                    <a:pt x="76" y="168"/>
                  </a:cubicBezTo>
                  <a:cubicBezTo>
                    <a:pt x="77" y="169"/>
                    <a:pt x="77" y="169"/>
                    <a:pt x="77" y="169"/>
                  </a:cubicBezTo>
                  <a:cubicBezTo>
                    <a:pt x="77" y="169"/>
                    <a:pt x="76" y="169"/>
                    <a:pt x="76" y="169"/>
                  </a:cubicBezTo>
                  <a:moveTo>
                    <a:pt x="76" y="167"/>
                  </a:moveTo>
                  <a:cubicBezTo>
                    <a:pt x="75" y="167"/>
                    <a:pt x="76" y="166"/>
                    <a:pt x="76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7" y="169"/>
                    <a:pt x="77" y="168"/>
                  </a:cubicBezTo>
                  <a:lnTo>
                    <a:pt x="76" y="167"/>
                  </a:lnTo>
                  <a:close/>
                  <a:moveTo>
                    <a:pt x="75" y="146"/>
                  </a:moveTo>
                  <a:cubicBezTo>
                    <a:pt x="75" y="145"/>
                    <a:pt x="76" y="145"/>
                    <a:pt x="77" y="144"/>
                  </a:cubicBezTo>
                  <a:cubicBezTo>
                    <a:pt x="91" y="142"/>
                    <a:pt x="91" y="142"/>
                    <a:pt x="91" y="142"/>
                  </a:cubicBezTo>
                  <a:cubicBezTo>
                    <a:pt x="92" y="142"/>
                    <a:pt x="92" y="143"/>
                    <a:pt x="92" y="144"/>
                  </a:cubicBezTo>
                  <a:cubicBezTo>
                    <a:pt x="92" y="145"/>
                    <a:pt x="92" y="146"/>
                    <a:pt x="91" y="147"/>
                  </a:cubicBezTo>
                  <a:cubicBezTo>
                    <a:pt x="90" y="148"/>
                    <a:pt x="90" y="146"/>
                    <a:pt x="90" y="143"/>
                  </a:cubicBezTo>
                  <a:cubicBezTo>
                    <a:pt x="89" y="146"/>
                    <a:pt x="90" y="148"/>
                    <a:pt x="88" y="149"/>
                  </a:cubicBezTo>
                  <a:cubicBezTo>
                    <a:pt x="87" y="148"/>
                    <a:pt x="89" y="145"/>
                    <a:pt x="89" y="144"/>
                  </a:cubicBezTo>
                  <a:cubicBezTo>
                    <a:pt x="87" y="145"/>
                    <a:pt x="88" y="147"/>
                    <a:pt x="86" y="149"/>
                  </a:cubicBezTo>
                  <a:cubicBezTo>
                    <a:pt x="86" y="149"/>
                    <a:pt x="86" y="147"/>
                    <a:pt x="86" y="144"/>
                  </a:cubicBezTo>
                  <a:cubicBezTo>
                    <a:pt x="85" y="147"/>
                    <a:pt x="85" y="148"/>
                    <a:pt x="84" y="149"/>
                  </a:cubicBezTo>
                  <a:cubicBezTo>
                    <a:pt x="84" y="148"/>
                    <a:pt x="84" y="147"/>
                    <a:pt x="84" y="145"/>
                  </a:cubicBezTo>
                  <a:cubicBezTo>
                    <a:pt x="83" y="148"/>
                    <a:pt x="82" y="150"/>
                    <a:pt x="82" y="150"/>
                  </a:cubicBezTo>
                  <a:cubicBezTo>
                    <a:pt x="81" y="148"/>
                    <a:pt x="82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8"/>
                    <a:pt x="81" y="149"/>
                    <a:pt x="80" y="150"/>
                  </a:cubicBezTo>
                  <a:cubicBezTo>
                    <a:pt x="79" y="149"/>
                    <a:pt x="79" y="147"/>
                    <a:pt x="80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7"/>
                    <a:pt x="79" y="148"/>
                    <a:pt x="78" y="148"/>
                  </a:cubicBezTo>
                  <a:cubicBezTo>
                    <a:pt x="77" y="148"/>
                    <a:pt x="77" y="147"/>
                    <a:pt x="77" y="146"/>
                  </a:cubicBezTo>
                  <a:cubicBezTo>
                    <a:pt x="76" y="149"/>
                    <a:pt x="75" y="150"/>
                    <a:pt x="74" y="151"/>
                  </a:cubicBezTo>
                  <a:cubicBezTo>
                    <a:pt x="74" y="149"/>
                    <a:pt x="74" y="148"/>
                    <a:pt x="75" y="146"/>
                  </a:cubicBezTo>
                  <a:moveTo>
                    <a:pt x="73" y="186"/>
                  </a:moveTo>
                  <a:cubicBezTo>
                    <a:pt x="73" y="186"/>
                    <a:pt x="73" y="186"/>
                    <a:pt x="73" y="186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1" y="189"/>
                    <a:pt x="71" y="189"/>
                    <a:pt x="71" y="189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6"/>
                    <a:pt x="72" y="186"/>
                    <a:pt x="72" y="186"/>
                  </a:cubicBezTo>
                  <a:cubicBezTo>
                    <a:pt x="72" y="185"/>
                    <a:pt x="71" y="185"/>
                    <a:pt x="71" y="185"/>
                  </a:cubicBezTo>
                  <a:cubicBezTo>
                    <a:pt x="70" y="186"/>
                    <a:pt x="70" y="186"/>
                    <a:pt x="70" y="186"/>
                  </a:cubicBezTo>
                  <a:cubicBezTo>
                    <a:pt x="68" y="188"/>
                    <a:pt x="68" y="188"/>
                    <a:pt x="68" y="188"/>
                  </a:cubicBezTo>
                  <a:cubicBezTo>
                    <a:pt x="69" y="186"/>
                    <a:pt x="69" y="186"/>
                    <a:pt x="69" y="186"/>
                  </a:cubicBezTo>
                  <a:cubicBezTo>
                    <a:pt x="70" y="185"/>
                    <a:pt x="70" y="185"/>
                    <a:pt x="70" y="185"/>
                  </a:cubicBezTo>
                  <a:cubicBezTo>
                    <a:pt x="70" y="185"/>
                    <a:pt x="69" y="185"/>
                    <a:pt x="69" y="185"/>
                  </a:cubicBezTo>
                  <a:cubicBezTo>
                    <a:pt x="68" y="186"/>
                    <a:pt x="68" y="186"/>
                    <a:pt x="68" y="186"/>
                  </a:cubicBezTo>
                  <a:cubicBezTo>
                    <a:pt x="67" y="188"/>
                    <a:pt x="67" y="188"/>
                    <a:pt x="67" y="188"/>
                  </a:cubicBezTo>
                  <a:cubicBezTo>
                    <a:pt x="68" y="186"/>
                    <a:pt x="68" y="186"/>
                    <a:pt x="68" y="186"/>
                  </a:cubicBezTo>
                  <a:cubicBezTo>
                    <a:pt x="69" y="185"/>
                    <a:pt x="69" y="185"/>
                    <a:pt x="69" y="185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7" y="186"/>
                    <a:pt x="67" y="186"/>
                    <a:pt x="67" y="186"/>
                  </a:cubicBezTo>
                  <a:cubicBezTo>
                    <a:pt x="65" y="188"/>
                    <a:pt x="65" y="188"/>
                    <a:pt x="65" y="188"/>
                  </a:cubicBezTo>
                  <a:cubicBezTo>
                    <a:pt x="67" y="185"/>
                    <a:pt x="67" y="185"/>
                    <a:pt x="67" y="185"/>
                  </a:cubicBezTo>
                  <a:cubicBezTo>
                    <a:pt x="67" y="185"/>
                    <a:pt x="67" y="185"/>
                    <a:pt x="67" y="185"/>
                  </a:cubicBezTo>
                  <a:cubicBezTo>
                    <a:pt x="66" y="185"/>
                    <a:pt x="66" y="185"/>
                    <a:pt x="66" y="185"/>
                  </a:cubicBezTo>
                  <a:cubicBezTo>
                    <a:pt x="65" y="187"/>
                    <a:pt x="65" y="187"/>
                    <a:pt x="65" y="187"/>
                  </a:cubicBezTo>
                  <a:cubicBezTo>
                    <a:pt x="65" y="185"/>
                    <a:pt x="65" y="185"/>
                    <a:pt x="65" y="185"/>
                  </a:cubicBezTo>
                  <a:cubicBezTo>
                    <a:pt x="64" y="186"/>
                    <a:pt x="63" y="186"/>
                    <a:pt x="63" y="187"/>
                  </a:cubicBezTo>
                  <a:cubicBezTo>
                    <a:pt x="63" y="185"/>
                    <a:pt x="65" y="184"/>
                    <a:pt x="67" y="184"/>
                  </a:cubicBezTo>
                  <a:cubicBezTo>
                    <a:pt x="70" y="184"/>
                    <a:pt x="74" y="184"/>
                    <a:pt x="73" y="186"/>
                  </a:cubicBezTo>
                  <a:moveTo>
                    <a:pt x="63" y="206"/>
                  </a:moveTo>
                  <a:cubicBezTo>
                    <a:pt x="63" y="206"/>
                    <a:pt x="63" y="206"/>
                    <a:pt x="62" y="205"/>
                  </a:cubicBezTo>
                  <a:cubicBezTo>
                    <a:pt x="62" y="205"/>
                    <a:pt x="62" y="204"/>
                    <a:pt x="62" y="204"/>
                  </a:cubicBezTo>
                  <a:cubicBezTo>
                    <a:pt x="62" y="204"/>
                    <a:pt x="62" y="204"/>
                    <a:pt x="63" y="205"/>
                  </a:cubicBezTo>
                  <a:cubicBezTo>
                    <a:pt x="63" y="206"/>
                    <a:pt x="63" y="206"/>
                    <a:pt x="63" y="206"/>
                  </a:cubicBezTo>
                  <a:moveTo>
                    <a:pt x="62" y="208"/>
                  </a:moveTo>
                  <a:cubicBezTo>
                    <a:pt x="62" y="208"/>
                    <a:pt x="62" y="208"/>
                    <a:pt x="61" y="207"/>
                  </a:cubicBezTo>
                  <a:cubicBezTo>
                    <a:pt x="61" y="207"/>
                    <a:pt x="61" y="206"/>
                    <a:pt x="61" y="206"/>
                  </a:cubicBezTo>
                  <a:cubicBezTo>
                    <a:pt x="61" y="206"/>
                    <a:pt x="62" y="206"/>
                    <a:pt x="62" y="207"/>
                  </a:cubicBezTo>
                  <a:cubicBezTo>
                    <a:pt x="62" y="207"/>
                    <a:pt x="62" y="208"/>
                    <a:pt x="62" y="208"/>
                  </a:cubicBezTo>
                  <a:moveTo>
                    <a:pt x="61" y="210"/>
                  </a:moveTo>
                  <a:cubicBezTo>
                    <a:pt x="61" y="210"/>
                    <a:pt x="60" y="210"/>
                    <a:pt x="60" y="209"/>
                  </a:cubicBezTo>
                  <a:cubicBezTo>
                    <a:pt x="60" y="208"/>
                    <a:pt x="60" y="207"/>
                    <a:pt x="60" y="207"/>
                  </a:cubicBezTo>
                  <a:cubicBezTo>
                    <a:pt x="60" y="207"/>
                    <a:pt x="61" y="208"/>
                    <a:pt x="61" y="209"/>
                  </a:cubicBezTo>
                  <a:cubicBezTo>
                    <a:pt x="61" y="209"/>
                    <a:pt x="61" y="210"/>
                    <a:pt x="61" y="210"/>
                  </a:cubicBezTo>
                  <a:moveTo>
                    <a:pt x="60" y="187"/>
                  </a:moveTo>
                  <a:cubicBezTo>
                    <a:pt x="60" y="187"/>
                    <a:pt x="59" y="187"/>
                    <a:pt x="59" y="188"/>
                  </a:cubicBezTo>
                  <a:cubicBezTo>
                    <a:pt x="59" y="188"/>
                    <a:pt x="59" y="189"/>
                    <a:pt x="59" y="189"/>
                  </a:cubicBezTo>
                  <a:cubicBezTo>
                    <a:pt x="58" y="188"/>
                    <a:pt x="58" y="188"/>
                    <a:pt x="58" y="188"/>
                  </a:cubicBezTo>
                  <a:cubicBezTo>
                    <a:pt x="58" y="188"/>
                    <a:pt x="58" y="188"/>
                    <a:pt x="58" y="188"/>
                  </a:cubicBezTo>
                  <a:cubicBezTo>
                    <a:pt x="58" y="189"/>
                    <a:pt x="58" y="190"/>
                    <a:pt x="58" y="190"/>
                  </a:cubicBezTo>
                  <a:cubicBezTo>
                    <a:pt x="57" y="188"/>
                    <a:pt x="57" y="188"/>
                    <a:pt x="57" y="188"/>
                  </a:cubicBezTo>
                  <a:cubicBezTo>
                    <a:pt x="57" y="188"/>
                    <a:pt x="57" y="188"/>
                    <a:pt x="56" y="188"/>
                  </a:cubicBezTo>
                  <a:cubicBezTo>
                    <a:pt x="57" y="189"/>
                    <a:pt x="57" y="191"/>
                    <a:pt x="57" y="192"/>
                  </a:cubicBezTo>
                  <a:cubicBezTo>
                    <a:pt x="55" y="189"/>
                    <a:pt x="55" y="189"/>
                    <a:pt x="55" y="189"/>
                  </a:cubicBezTo>
                  <a:cubicBezTo>
                    <a:pt x="55" y="189"/>
                    <a:pt x="55" y="189"/>
                    <a:pt x="55" y="189"/>
                  </a:cubicBezTo>
                  <a:cubicBezTo>
                    <a:pt x="55" y="189"/>
                    <a:pt x="55" y="190"/>
                    <a:pt x="54" y="191"/>
                  </a:cubicBezTo>
                  <a:cubicBezTo>
                    <a:pt x="54" y="188"/>
                    <a:pt x="54" y="188"/>
                    <a:pt x="54" y="188"/>
                  </a:cubicBezTo>
                  <a:cubicBezTo>
                    <a:pt x="54" y="189"/>
                    <a:pt x="53" y="190"/>
                    <a:pt x="53" y="191"/>
                  </a:cubicBezTo>
                  <a:cubicBezTo>
                    <a:pt x="53" y="189"/>
                    <a:pt x="53" y="189"/>
                    <a:pt x="53" y="189"/>
                  </a:cubicBezTo>
                  <a:cubicBezTo>
                    <a:pt x="53" y="189"/>
                    <a:pt x="53" y="189"/>
                    <a:pt x="53" y="189"/>
                  </a:cubicBezTo>
                  <a:cubicBezTo>
                    <a:pt x="53" y="189"/>
                    <a:pt x="53" y="189"/>
                    <a:pt x="53" y="189"/>
                  </a:cubicBezTo>
                  <a:cubicBezTo>
                    <a:pt x="53" y="189"/>
                    <a:pt x="53" y="189"/>
                    <a:pt x="53" y="189"/>
                  </a:cubicBezTo>
                  <a:cubicBezTo>
                    <a:pt x="53" y="189"/>
                    <a:pt x="53" y="189"/>
                    <a:pt x="53" y="189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8" y="186"/>
                    <a:pt x="60" y="186"/>
                    <a:pt x="60" y="187"/>
                  </a:cubicBezTo>
                  <a:moveTo>
                    <a:pt x="57" y="205"/>
                  </a:moveTo>
                  <a:cubicBezTo>
                    <a:pt x="55" y="205"/>
                    <a:pt x="55" y="203"/>
                    <a:pt x="57" y="202"/>
                  </a:cubicBezTo>
                  <a:cubicBezTo>
                    <a:pt x="59" y="203"/>
                    <a:pt x="59" y="204"/>
                    <a:pt x="57" y="205"/>
                  </a:cubicBezTo>
                  <a:moveTo>
                    <a:pt x="63" y="203"/>
                  </a:moveTo>
                  <a:cubicBezTo>
                    <a:pt x="63" y="203"/>
                    <a:pt x="63" y="204"/>
                    <a:pt x="63" y="204"/>
                  </a:cubicBezTo>
                  <a:cubicBezTo>
                    <a:pt x="63" y="204"/>
                    <a:pt x="63" y="204"/>
                    <a:pt x="62" y="203"/>
                  </a:cubicBezTo>
                  <a:cubicBezTo>
                    <a:pt x="62" y="203"/>
                    <a:pt x="62" y="202"/>
                    <a:pt x="62" y="202"/>
                  </a:cubicBezTo>
                  <a:cubicBezTo>
                    <a:pt x="62" y="202"/>
                    <a:pt x="63" y="203"/>
                    <a:pt x="63" y="203"/>
                  </a:cubicBezTo>
                  <a:moveTo>
                    <a:pt x="46" y="187"/>
                  </a:moveTo>
                  <a:cubicBezTo>
                    <a:pt x="45" y="185"/>
                    <a:pt x="43" y="185"/>
                    <a:pt x="40" y="185"/>
                  </a:cubicBezTo>
                  <a:cubicBezTo>
                    <a:pt x="39" y="184"/>
                    <a:pt x="38" y="184"/>
                    <a:pt x="36" y="183"/>
                  </a:cubicBezTo>
                  <a:cubicBezTo>
                    <a:pt x="38" y="177"/>
                    <a:pt x="42" y="173"/>
                    <a:pt x="48" y="172"/>
                  </a:cubicBezTo>
                  <a:cubicBezTo>
                    <a:pt x="55" y="171"/>
                    <a:pt x="62" y="168"/>
                    <a:pt x="69" y="164"/>
                  </a:cubicBezTo>
                  <a:cubicBezTo>
                    <a:pt x="73" y="162"/>
                    <a:pt x="73" y="163"/>
                    <a:pt x="71" y="167"/>
                  </a:cubicBezTo>
                  <a:cubicBezTo>
                    <a:pt x="67" y="172"/>
                    <a:pt x="67" y="172"/>
                    <a:pt x="67" y="172"/>
                  </a:cubicBezTo>
                  <a:cubicBezTo>
                    <a:pt x="65" y="174"/>
                    <a:pt x="65" y="176"/>
                    <a:pt x="67" y="178"/>
                  </a:cubicBezTo>
                  <a:cubicBezTo>
                    <a:pt x="71" y="180"/>
                    <a:pt x="72" y="182"/>
                    <a:pt x="72" y="183"/>
                  </a:cubicBezTo>
                  <a:cubicBezTo>
                    <a:pt x="68" y="182"/>
                    <a:pt x="64" y="183"/>
                    <a:pt x="61" y="186"/>
                  </a:cubicBezTo>
                  <a:cubicBezTo>
                    <a:pt x="59" y="185"/>
                    <a:pt x="56" y="185"/>
                    <a:pt x="52" y="187"/>
                  </a:cubicBezTo>
                  <a:cubicBezTo>
                    <a:pt x="50" y="186"/>
                    <a:pt x="48" y="186"/>
                    <a:pt x="46" y="187"/>
                  </a:cubicBezTo>
                  <a:moveTo>
                    <a:pt x="52" y="189"/>
                  </a:moveTo>
                  <a:cubicBezTo>
                    <a:pt x="52" y="189"/>
                    <a:pt x="50" y="190"/>
                    <a:pt x="49" y="191"/>
                  </a:cubicBezTo>
                  <a:cubicBezTo>
                    <a:pt x="50" y="190"/>
                    <a:pt x="50" y="190"/>
                    <a:pt x="50" y="190"/>
                  </a:cubicBezTo>
                  <a:cubicBezTo>
                    <a:pt x="50" y="189"/>
                    <a:pt x="50" y="189"/>
                    <a:pt x="50" y="189"/>
                  </a:cubicBezTo>
                  <a:cubicBezTo>
                    <a:pt x="50" y="189"/>
                    <a:pt x="50" y="189"/>
                    <a:pt x="50" y="189"/>
                  </a:cubicBezTo>
                  <a:cubicBezTo>
                    <a:pt x="49" y="189"/>
                    <a:pt x="48" y="190"/>
                    <a:pt x="47" y="191"/>
                  </a:cubicBezTo>
                  <a:cubicBezTo>
                    <a:pt x="48" y="189"/>
                    <a:pt x="48" y="189"/>
                    <a:pt x="48" y="189"/>
                  </a:cubicBezTo>
                  <a:cubicBezTo>
                    <a:pt x="48" y="189"/>
                    <a:pt x="48" y="189"/>
                    <a:pt x="48" y="189"/>
                  </a:cubicBezTo>
                  <a:cubicBezTo>
                    <a:pt x="48" y="189"/>
                    <a:pt x="48" y="189"/>
                    <a:pt x="48" y="189"/>
                  </a:cubicBezTo>
                  <a:cubicBezTo>
                    <a:pt x="48" y="189"/>
                    <a:pt x="47" y="190"/>
                    <a:pt x="46" y="190"/>
                  </a:cubicBezTo>
                  <a:cubicBezTo>
                    <a:pt x="47" y="189"/>
                    <a:pt x="47" y="189"/>
                    <a:pt x="47" y="189"/>
                  </a:cubicBezTo>
                  <a:cubicBezTo>
                    <a:pt x="47" y="188"/>
                    <a:pt x="48" y="188"/>
                    <a:pt x="49" y="188"/>
                  </a:cubicBezTo>
                  <a:cubicBezTo>
                    <a:pt x="50" y="187"/>
                    <a:pt x="52" y="188"/>
                    <a:pt x="52" y="189"/>
                  </a:cubicBezTo>
                  <a:moveTo>
                    <a:pt x="50" y="198"/>
                  </a:moveTo>
                  <a:cubicBezTo>
                    <a:pt x="49" y="196"/>
                    <a:pt x="49" y="196"/>
                    <a:pt x="49" y="196"/>
                  </a:cubicBezTo>
                  <a:cubicBezTo>
                    <a:pt x="49" y="199"/>
                    <a:pt x="49" y="199"/>
                    <a:pt x="49" y="199"/>
                  </a:cubicBezTo>
                  <a:cubicBezTo>
                    <a:pt x="48" y="198"/>
                    <a:pt x="48" y="198"/>
                    <a:pt x="48" y="198"/>
                  </a:cubicBezTo>
                  <a:cubicBezTo>
                    <a:pt x="48" y="200"/>
                    <a:pt x="48" y="200"/>
                    <a:pt x="48" y="200"/>
                  </a:cubicBezTo>
                  <a:cubicBezTo>
                    <a:pt x="47" y="199"/>
                    <a:pt x="47" y="198"/>
                    <a:pt x="48" y="196"/>
                  </a:cubicBezTo>
                  <a:cubicBezTo>
                    <a:pt x="48" y="193"/>
                    <a:pt x="50" y="193"/>
                    <a:pt x="50" y="193"/>
                  </a:cubicBezTo>
                  <a:cubicBezTo>
                    <a:pt x="51" y="194"/>
                    <a:pt x="50" y="195"/>
                    <a:pt x="50" y="198"/>
                  </a:cubicBezTo>
                  <a:moveTo>
                    <a:pt x="48" y="208"/>
                  </a:moveTo>
                  <a:cubicBezTo>
                    <a:pt x="48" y="208"/>
                    <a:pt x="47" y="208"/>
                    <a:pt x="47" y="208"/>
                  </a:cubicBezTo>
                  <a:cubicBezTo>
                    <a:pt x="47" y="208"/>
                    <a:pt x="48" y="208"/>
                    <a:pt x="48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9" y="208"/>
                    <a:pt x="49" y="209"/>
                    <a:pt x="48" y="208"/>
                  </a:cubicBezTo>
                  <a:moveTo>
                    <a:pt x="46" y="207"/>
                  </a:moveTo>
                  <a:cubicBezTo>
                    <a:pt x="46" y="206"/>
                    <a:pt x="47" y="206"/>
                    <a:pt x="48" y="206"/>
                  </a:cubicBezTo>
                  <a:cubicBezTo>
                    <a:pt x="49" y="207"/>
                    <a:pt x="49" y="207"/>
                    <a:pt x="49" y="207"/>
                  </a:cubicBezTo>
                  <a:cubicBezTo>
                    <a:pt x="49" y="207"/>
                    <a:pt x="48" y="207"/>
                    <a:pt x="48" y="207"/>
                  </a:cubicBezTo>
                  <a:cubicBezTo>
                    <a:pt x="47" y="207"/>
                    <a:pt x="46" y="207"/>
                    <a:pt x="46" y="207"/>
                  </a:cubicBezTo>
                  <a:moveTo>
                    <a:pt x="46" y="205"/>
                  </a:moveTo>
                  <a:cubicBezTo>
                    <a:pt x="46" y="205"/>
                    <a:pt x="47" y="205"/>
                    <a:pt x="47" y="205"/>
                  </a:cubicBezTo>
                  <a:cubicBezTo>
                    <a:pt x="48" y="205"/>
                    <a:pt x="49" y="205"/>
                    <a:pt x="49" y="205"/>
                  </a:cubicBezTo>
                  <a:cubicBezTo>
                    <a:pt x="49" y="206"/>
                    <a:pt x="48" y="206"/>
                    <a:pt x="47" y="206"/>
                  </a:cubicBezTo>
                  <a:cubicBezTo>
                    <a:pt x="46" y="206"/>
                    <a:pt x="46" y="205"/>
                    <a:pt x="46" y="205"/>
                  </a:cubicBezTo>
                  <a:moveTo>
                    <a:pt x="44" y="187"/>
                  </a:moveTo>
                  <a:cubicBezTo>
                    <a:pt x="44" y="188"/>
                    <a:pt x="43" y="189"/>
                    <a:pt x="41" y="190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2" y="188"/>
                    <a:pt x="42" y="188"/>
                    <a:pt x="43" y="188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2" y="188"/>
                    <a:pt x="41" y="189"/>
                    <a:pt x="40" y="189"/>
                  </a:cubicBezTo>
                  <a:cubicBezTo>
                    <a:pt x="40" y="188"/>
                    <a:pt x="40" y="188"/>
                    <a:pt x="40" y="188"/>
                  </a:cubicBezTo>
                  <a:cubicBezTo>
                    <a:pt x="41" y="188"/>
                    <a:pt x="41" y="188"/>
                    <a:pt x="41" y="187"/>
                  </a:cubicBezTo>
                  <a:cubicBezTo>
                    <a:pt x="41" y="187"/>
                    <a:pt x="40" y="187"/>
                    <a:pt x="40" y="187"/>
                  </a:cubicBezTo>
                  <a:cubicBezTo>
                    <a:pt x="42" y="187"/>
                    <a:pt x="42" y="187"/>
                    <a:pt x="42" y="187"/>
                  </a:cubicBezTo>
                  <a:cubicBezTo>
                    <a:pt x="43" y="187"/>
                    <a:pt x="44" y="187"/>
                    <a:pt x="44" y="187"/>
                  </a:cubicBezTo>
                  <a:close/>
                  <a:moveTo>
                    <a:pt x="35" y="190"/>
                  </a:moveTo>
                  <a:cubicBezTo>
                    <a:pt x="36" y="187"/>
                    <a:pt x="36" y="187"/>
                    <a:pt x="36" y="187"/>
                  </a:cubicBezTo>
                  <a:cubicBezTo>
                    <a:pt x="37" y="187"/>
                    <a:pt x="38" y="186"/>
                    <a:pt x="38" y="186"/>
                  </a:cubicBezTo>
                  <a:cubicBezTo>
                    <a:pt x="38" y="187"/>
                    <a:pt x="37" y="188"/>
                    <a:pt x="35" y="190"/>
                  </a:cubicBezTo>
                  <a:moveTo>
                    <a:pt x="62" y="153"/>
                  </a:moveTo>
                  <a:cubicBezTo>
                    <a:pt x="61" y="155"/>
                    <a:pt x="61" y="155"/>
                    <a:pt x="61" y="155"/>
                  </a:cubicBezTo>
                  <a:cubicBezTo>
                    <a:pt x="61" y="154"/>
                    <a:pt x="61" y="154"/>
                    <a:pt x="61" y="154"/>
                  </a:cubicBezTo>
                  <a:cubicBezTo>
                    <a:pt x="61" y="153"/>
                    <a:pt x="61" y="153"/>
                    <a:pt x="61" y="153"/>
                  </a:cubicBezTo>
                  <a:lnTo>
                    <a:pt x="62" y="153"/>
                  </a:lnTo>
                  <a:close/>
                  <a:moveTo>
                    <a:pt x="65" y="157"/>
                  </a:moveTo>
                  <a:cubicBezTo>
                    <a:pt x="65" y="158"/>
                    <a:pt x="65" y="158"/>
                    <a:pt x="65" y="157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65" y="155"/>
                    <a:pt x="65" y="155"/>
                    <a:pt x="65" y="156"/>
                  </a:cubicBezTo>
                  <a:lnTo>
                    <a:pt x="65" y="157"/>
                  </a:lnTo>
                  <a:close/>
                  <a:moveTo>
                    <a:pt x="67" y="155"/>
                  </a:moveTo>
                  <a:cubicBezTo>
                    <a:pt x="67" y="156"/>
                    <a:pt x="67" y="156"/>
                    <a:pt x="67" y="156"/>
                  </a:cubicBezTo>
                  <a:cubicBezTo>
                    <a:pt x="67" y="157"/>
                    <a:pt x="66" y="157"/>
                    <a:pt x="66" y="156"/>
                  </a:cubicBezTo>
                  <a:cubicBezTo>
                    <a:pt x="66" y="155"/>
                    <a:pt x="66" y="155"/>
                    <a:pt x="66" y="155"/>
                  </a:cubicBezTo>
                  <a:cubicBezTo>
                    <a:pt x="66" y="154"/>
                    <a:pt x="67" y="154"/>
                    <a:pt x="67" y="155"/>
                  </a:cubicBezTo>
                  <a:moveTo>
                    <a:pt x="69" y="155"/>
                  </a:moveTo>
                  <a:cubicBezTo>
                    <a:pt x="69" y="155"/>
                    <a:pt x="68" y="155"/>
                    <a:pt x="68" y="155"/>
                  </a:cubicBezTo>
                  <a:cubicBezTo>
                    <a:pt x="68" y="155"/>
                    <a:pt x="68" y="155"/>
                    <a:pt x="68" y="155"/>
                  </a:cubicBezTo>
                  <a:cubicBezTo>
                    <a:pt x="68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5"/>
                  </a:cubicBezTo>
                  <a:moveTo>
                    <a:pt x="70" y="154"/>
                  </a:moveTo>
                  <a:cubicBezTo>
                    <a:pt x="71" y="155"/>
                    <a:pt x="69" y="155"/>
                    <a:pt x="69" y="154"/>
                  </a:cubicBezTo>
                  <a:cubicBezTo>
                    <a:pt x="69" y="153"/>
                    <a:pt x="69" y="153"/>
                    <a:pt x="69" y="153"/>
                  </a:cubicBezTo>
                  <a:cubicBezTo>
                    <a:pt x="69" y="152"/>
                    <a:pt x="70" y="152"/>
                    <a:pt x="70" y="153"/>
                  </a:cubicBezTo>
                  <a:lnTo>
                    <a:pt x="70" y="154"/>
                  </a:lnTo>
                  <a:close/>
                  <a:moveTo>
                    <a:pt x="72" y="153"/>
                  </a:moveTo>
                  <a:cubicBezTo>
                    <a:pt x="72" y="153"/>
                    <a:pt x="71" y="153"/>
                    <a:pt x="71" y="153"/>
                  </a:cubicBezTo>
                  <a:cubicBezTo>
                    <a:pt x="71" y="153"/>
                    <a:pt x="71" y="153"/>
                    <a:pt x="71" y="153"/>
                  </a:cubicBezTo>
                  <a:cubicBezTo>
                    <a:pt x="71" y="152"/>
                    <a:pt x="71" y="152"/>
                    <a:pt x="71" y="152"/>
                  </a:cubicBezTo>
                  <a:cubicBezTo>
                    <a:pt x="71" y="152"/>
                    <a:pt x="72" y="152"/>
                    <a:pt x="72" y="153"/>
                  </a:cubicBezTo>
                  <a:moveTo>
                    <a:pt x="73" y="150"/>
                  </a:moveTo>
                  <a:cubicBezTo>
                    <a:pt x="73" y="152"/>
                    <a:pt x="73" y="152"/>
                    <a:pt x="73" y="152"/>
                  </a:cubicBezTo>
                  <a:cubicBezTo>
                    <a:pt x="73" y="152"/>
                    <a:pt x="72" y="152"/>
                    <a:pt x="72" y="152"/>
                  </a:cubicBezTo>
                  <a:cubicBezTo>
                    <a:pt x="72" y="150"/>
                    <a:pt x="72" y="150"/>
                    <a:pt x="72" y="150"/>
                  </a:cubicBezTo>
                  <a:cubicBezTo>
                    <a:pt x="72" y="150"/>
                    <a:pt x="73" y="149"/>
                    <a:pt x="73" y="150"/>
                  </a:cubicBezTo>
                  <a:moveTo>
                    <a:pt x="31" y="185"/>
                  </a:moveTo>
                  <a:cubicBezTo>
                    <a:pt x="30" y="188"/>
                    <a:pt x="29" y="190"/>
                    <a:pt x="27" y="192"/>
                  </a:cubicBezTo>
                  <a:cubicBezTo>
                    <a:pt x="29" y="191"/>
                    <a:pt x="30" y="189"/>
                    <a:pt x="31" y="186"/>
                  </a:cubicBezTo>
                  <a:cubicBezTo>
                    <a:pt x="31" y="185"/>
                    <a:pt x="32" y="186"/>
                    <a:pt x="32" y="188"/>
                  </a:cubicBezTo>
                  <a:cubicBezTo>
                    <a:pt x="31" y="189"/>
                    <a:pt x="31" y="189"/>
                    <a:pt x="31" y="189"/>
                  </a:cubicBezTo>
                  <a:cubicBezTo>
                    <a:pt x="31" y="190"/>
                    <a:pt x="31" y="190"/>
                    <a:pt x="31" y="190"/>
                  </a:cubicBezTo>
                  <a:cubicBezTo>
                    <a:pt x="30" y="190"/>
                    <a:pt x="30" y="190"/>
                    <a:pt x="30" y="190"/>
                  </a:cubicBezTo>
                  <a:cubicBezTo>
                    <a:pt x="30" y="192"/>
                    <a:pt x="30" y="192"/>
                    <a:pt x="30" y="192"/>
                  </a:cubicBezTo>
                  <a:cubicBezTo>
                    <a:pt x="29" y="192"/>
                    <a:pt x="29" y="192"/>
                    <a:pt x="29" y="192"/>
                  </a:cubicBezTo>
                  <a:cubicBezTo>
                    <a:pt x="30" y="194"/>
                    <a:pt x="29" y="196"/>
                    <a:pt x="27" y="195"/>
                  </a:cubicBezTo>
                  <a:cubicBezTo>
                    <a:pt x="26" y="198"/>
                    <a:pt x="23" y="196"/>
                    <a:pt x="24" y="194"/>
                  </a:cubicBezTo>
                  <a:cubicBezTo>
                    <a:pt x="28" y="187"/>
                    <a:pt x="32" y="181"/>
                    <a:pt x="33" y="172"/>
                  </a:cubicBezTo>
                  <a:cubicBezTo>
                    <a:pt x="33" y="169"/>
                    <a:pt x="35" y="167"/>
                    <a:pt x="37" y="166"/>
                  </a:cubicBezTo>
                  <a:cubicBezTo>
                    <a:pt x="43" y="163"/>
                    <a:pt x="45" y="158"/>
                    <a:pt x="44" y="153"/>
                  </a:cubicBezTo>
                  <a:cubicBezTo>
                    <a:pt x="43" y="128"/>
                    <a:pt x="50" y="118"/>
                    <a:pt x="61" y="113"/>
                  </a:cubicBezTo>
                  <a:cubicBezTo>
                    <a:pt x="60" y="114"/>
                    <a:pt x="60" y="114"/>
                    <a:pt x="60" y="114"/>
                  </a:cubicBezTo>
                  <a:cubicBezTo>
                    <a:pt x="51" y="120"/>
                    <a:pt x="47" y="131"/>
                    <a:pt x="47" y="146"/>
                  </a:cubicBezTo>
                  <a:cubicBezTo>
                    <a:pt x="47" y="149"/>
                    <a:pt x="46" y="153"/>
                    <a:pt x="47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7" y="147"/>
                    <a:pt x="47" y="139"/>
                    <a:pt x="49" y="134"/>
                  </a:cubicBezTo>
                  <a:cubicBezTo>
                    <a:pt x="50" y="128"/>
                    <a:pt x="52" y="125"/>
                    <a:pt x="53" y="122"/>
                  </a:cubicBezTo>
                  <a:cubicBezTo>
                    <a:pt x="54" y="122"/>
                    <a:pt x="55" y="121"/>
                    <a:pt x="55" y="120"/>
                  </a:cubicBezTo>
                  <a:cubicBezTo>
                    <a:pt x="56" y="119"/>
                    <a:pt x="57" y="119"/>
                    <a:pt x="58" y="118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4" y="122"/>
                    <a:pt x="51" y="127"/>
                    <a:pt x="50" y="133"/>
                  </a:cubicBezTo>
                  <a:cubicBezTo>
                    <a:pt x="48" y="140"/>
                    <a:pt x="48" y="147"/>
                    <a:pt x="49" y="156"/>
                  </a:cubicBezTo>
                  <a:cubicBezTo>
                    <a:pt x="49" y="157"/>
                    <a:pt x="48" y="158"/>
                    <a:pt x="48" y="159"/>
                  </a:cubicBezTo>
                  <a:cubicBezTo>
                    <a:pt x="48" y="158"/>
                    <a:pt x="48" y="158"/>
                    <a:pt x="48" y="158"/>
                  </a:cubicBezTo>
                  <a:cubicBezTo>
                    <a:pt x="49" y="157"/>
                    <a:pt x="49" y="156"/>
                    <a:pt x="49" y="154"/>
                  </a:cubicBezTo>
                  <a:cubicBezTo>
                    <a:pt x="49" y="144"/>
                    <a:pt x="49" y="134"/>
                    <a:pt x="53" y="127"/>
                  </a:cubicBezTo>
                  <a:cubicBezTo>
                    <a:pt x="55" y="122"/>
                    <a:pt x="57" y="120"/>
                    <a:pt x="64" y="116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58" y="121"/>
                    <a:pt x="52" y="126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3" y="129"/>
                    <a:pt x="57" y="120"/>
                    <a:pt x="65" y="117"/>
                  </a:cubicBezTo>
                  <a:cubicBezTo>
                    <a:pt x="68" y="116"/>
                    <a:pt x="71" y="116"/>
                    <a:pt x="75" y="116"/>
                  </a:cubicBezTo>
                  <a:cubicBezTo>
                    <a:pt x="74" y="117"/>
                    <a:pt x="74" y="117"/>
                    <a:pt x="74" y="117"/>
                  </a:cubicBezTo>
                  <a:cubicBezTo>
                    <a:pt x="68" y="116"/>
                    <a:pt x="64" y="118"/>
                    <a:pt x="59" y="122"/>
                  </a:cubicBezTo>
                  <a:cubicBezTo>
                    <a:pt x="60" y="123"/>
                    <a:pt x="60" y="123"/>
                    <a:pt x="60" y="123"/>
                  </a:cubicBezTo>
                  <a:cubicBezTo>
                    <a:pt x="64" y="119"/>
                    <a:pt x="69" y="116"/>
                    <a:pt x="74" y="118"/>
                  </a:cubicBezTo>
                  <a:cubicBezTo>
                    <a:pt x="74" y="118"/>
                    <a:pt x="74" y="118"/>
                    <a:pt x="74" y="118"/>
                  </a:cubicBezTo>
                  <a:cubicBezTo>
                    <a:pt x="70" y="118"/>
                    <a:pt x="66" y="119"/>
                    <a:pt x="63" y="122"/>
                  </a:cubicBezTo>
                  <a:cubicBezTo>
                    <a:pt x="63" y="122"/>
                    <a:pt x="63" y="122"/>
                    <a:pt x="63" y="122"/>
                  </a:cubicBezTo>
                  <a:cubicBezTo>
                    <a:pt x="67" y="120"/>
                    <a:pt x="70" y="119"/>
                    <a:pt x="73" y="119"/>
                  </a:cubicBezTo>
                  <a:cubicBezTo>
                    <a:pt x="75" y="119"/>
                    <a:pt x="75" y="120"/>
                    <a:pt x="75" y="121"/>
                  </a:cubicBezTo>
                  <a:cubicBezTo>
                    <a:pt x="74" y="127"/>
                    <a:pt x="74" y="127"/>
                    <a:pt x="74" y="127"/>
                  </a:cubicBezTo>
                  <a:cubicBezTo>
                    <a:pt x="74" y="133"/>
                    <a:pt x="73" y="139"/>
                    <a:pt x="72" y="144"/>
                  </a:cubicBezTo>
                  <a:cubicBezTo>
                    <a:pt x="72" y="144"/>
                    <a:pt x="72" y="144"/>
                    <a:pt x="72" y="144"/>
                  </a:cubicBezTo>
                  <a:cubicBezTo>
                    <a:pt x="72" y="134"/>
                    <a:pt x="72" y="134"/>
                    <a:pt x="72" y="134"/>
                  </a:cubicBezTo>
                  <a:cubicBezTo>
                    <a:pt x="70" y="147"/>
                    <a:pt x="70" y="147"/>
                    <a:pt x="70" y="147"/>
                  </a:cubicBezTo>
                  <a:cubicBezTo>
                    <a:pt x="70" y="148"/>
                    <a:pt x="69" y="148"/>
                    <a:pt x="69" y="147"/>
                  </a:cubicBezTo>
                  <a:cubicBezTo>
                    <a:pt x="69" y="144"/>
                    <a:pt x="70" y="140"/>
                    <a:pt x="71" y="137"/>
                  </a:cubicBezTo>
                  <a:cubicBezTo>
                    <a:pt x="70" y="137"/>
                    <a:pt x="70" y="137"/>
                    <a:pt x="70" y="138"/>
                  </a:cubicBezTo>
                  <a:cubicBezTo>
                    <a:pt x="69" y="143"/>
                    <a:pt x="68" y="147"/>
                    <a:pt x="67" y="149"/>
                  </a:cubicBezTo>
                  <a:cubicBezTo>
                    <a:pt x="68" y="146"/>
                    <a:pt x="68" y="142"/>
                    <a:pt x="68" y="139"/>
                  </a:cubicBezTo>
                  <a:cubicBezTo>
                    <a:pt x="68" y="139"/>
                    <a:pt x="68" y="139"/>
                    <a:pt x="68" y="139"/>
                  </a:cubicBezTo>
                  <a:cubicBezTo>
                    <a:pt x="66" y="149"/>
                    <a:pt x="66" y="149"/>
                    <a:pt x="66" y="149"/>
                  </a:cubicBezTo>
                  <a:cubicBezTo>
                    <a:pt x="67" y="149"/>
                    <a:pt x="66" y="150"/>
                    <a:pt x="65" y="149"/>
                  </a:cubicBezTo>
                  <a:cubicBezTo>
                    <a:pt x="66" y="144"/>
                    <a:pt x="66" y="144"/>
                    <a:pt x="66" y="144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4" y="147"/>
                    <a:pt x="64" y="147"/>
                    <a:pt x="64" y="147"/>
                  </a:cubicBezTo>
                  <a:cubicBezTo>
                    <a:pt x="62" y="152"/>
                    <a:pt x="62" y="152"/>
                    <a:pt x="62" y="152"/>
                  </a:cubicBezTo>
                  <a:cubicBezTo>
                    <a:pt x="61" y="152"/>
                    <a:pt x="61" y="152"/>
                    <a:pt x="61" y="152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59" y="156"/>
                    <a:pt x="59" y="156"/>
                    <a:pt x="59" y="156"/>
                  </a:cubicBezTo>
                  <a:cubicBezTo>
                    <a:pt x="58" y="156"/>
                    <a:pt x="58" y="156"/>
                    <a:pt x="59" y="155"/>
                  </a:cubicBezTo>
                  <a:cubicBezTo>
                    <a:pt x="61" y="149"/>
                    <a:pt x="61" y="149"/>
                    <a:pt x="61" y="149"/>
                  </a:cubicBezTo>
                  <a:cubicBezTo>
                    <a:pt x="60" y="149"/>
                    <a:pt x="60" y="149"/>
                    <a:pt x="60" y="149"/>
                  </a:cubicBezTo>
                  <a:cubicBezTo>
                    <a:pt x="59" y="153"/>
                    <a:pt x="58" y="156"/>
                    <a:pt x="56" y="157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8" y="153"/>
                    <a:pt x="58" y="151"/>
                    <a:pt x="58" y="149"/>
                  </a:cubicBezTo>
                  <a:cubicBezTo>
                    <a:pt x="57" y="153"/>
                    <a:pt x="56" y="156"/>
                    <a:pt x="54" y="158"/>
                  </a:cubicBezTo>
                  <a:cubicBezTo>
                    <a:pt x="53" y="158"/>
                    <a:pt x="54" y="157"/>
                    <a:pt x="55" y="154"/>
                  </a:cubicBezTo>
                  <a:cubicBezTo>
                    <a:pt x="56" y="151"/>
                    <a:pt x="56" y="151"/>
                    <a:pt x="56" y="151"/>
                  </a:cubicBezTo>
                  <a:cubicBezTo>
                    <a:pt x="56" y="151"/>
                    <a:pt x="55" y="151"/>
                    <a:pt x="55" y="152"/>
                  </a:cubicBezTo>
                  <a:cubicBezTo>
                    <a:pt x="54" y="155"/>
                    <a:pt x="54" y="156"/>
                    <a:pt x="52" y="158"/>
                  </a:cubicBezTo>
                  <a:cubicBezTo>
                    <a:pt x="54" y="153"/>
                    <a:pt x="54" y="153"/>
                    <a:pt x="54" y="153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5"/>
                    <a:pt x="51" y="158"/>
                    <a:pt x="49" y="160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3" y="158"/>
                    <a:pt x="57" y="159"/>
                    <a:pt x="61" y="157"/>
                  </a:cubicBezTo>
                  <a:cubicBezTo>
                    <a:pt x="62" y="157"/>
                    <a:pt x="63" y="156"/>
                    <a:pt x="63" y="157"/>
                  </a:cubicBezTo>
                  <a:cubicBezTo>
                    <a:pt x="63" y="159"/>
                    <a:pt x="63" y="159"/>
                    <a:pt x="63" y="159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62" y="159"/>
                    <a:pt x="61" y="161"/>
                    <a:pt x="60" y="161"/>
                  </a:cubicBezTo>
                  <a:cubicBezTo>
                    <a:pt x="60" y="159"/>
                    <a:pt x="60" y="159"/>
                    <a:pt x="60" y="159"/>
                  </a:cubicBezTo>
                  <a:cubicBezTo>
                    <a:pt x="58" y="163"/>
                    <a:pt x="57" y="165"/>
                    <a:pt x="57" y="163"/>
                  </a:cubicBezTo>
                  <a:cubicBezTo>
                    <a:pt x="57" y="161"/>
                    <a:pt x="57" y="161"/>
                    <a:pt x="57" y="161"/>
                  </a:cubicBezTo>
                  <a:cubicBezTo>
                    <a:pt x="56" y="162"/>
                    <a:pt x="55" y="164"/>
                    <a:pt x="54" y="165"/>
                  </a:cubicBezTo>
                  <a:cubicBezTo>
                    <a:pt x="54" y="165"/>
                    <a:pt x="54" y="164"/>
                    <a:pt x="54" y="162"/>
                  </a:cubicBezTo>
                  <a:cubicBezTo>
                    <a:pt x="53" y="166"/>
                    <a:pt x="53" y="166"/>
                    <a:pt x="53" y="166"/>
                  </a:cubicBezTo>
                  <a:cubicBezTo>
                    <a:pt x="52" y="166"/>
                    <a:pt x="52" y="165"/>
                    <a:pt x="52" y="163"/>
                  </a:cubicBezTo>
                  <a:cubicBezTo>
                    <a:pt x="51" y="165"/>
                    <a:pt x="51" y="167"/>
                    <a:pt x="50" y="167"/>
                  </a:cubicBezTo>
                  <a:cubicBezTo>
                    <a:pt x="50" y="166"/>
                    <a:pt x="50" y="165"/>
                    <a:pt x="50" y="164"/>
                  </a:cubicBezTo>
                  <a:cubicBezTo>
                    <a:pt x="49" y="166"/>
                    <a:pt x="49" y="166"/>
                    <a:pt x="49" y="166"/>
                  </a:cubicBezTo>
                  <a:cubicBezTo>
                    <a:pt x="49" y="167"/>
                    <a:pt x="49" y="168"/>
                    <a:pt x="48" y="168"/>
                  </a:cubicBezTo>
                  <a:cubicBezTo>
                    <a:pt x="48" y="165"/>
                    <a:pt x="48" y="165"/>
                    <a:pt x="48" y="165"/>
                  </a:cubicBezTo>
                  <a:cubicBezTo>
                    <a:pt x="47" y="168"/>
                    <a:pt x="47" y="168"/>
                    <a:pt x="47" y="168"/>
                  </a:cubicBezTo>
                  <a:cubicBezTo>
                    <a:pt x="46" y="169"/>
                    <a:pt x="46" y="168"/>
                    <a:pt x="46" y="166"/>
                  </a:cubicBezTo>
                  <a:cubicBezTo>
                    <a:pt x="44" y="167"/>
                    <a:pt x="45" y="169"/>
                    <a:pt x="44" y="170"/>
                  </a:cubicBezTo>
                  <a:cubicBezTo>
                    <a:pt x="43" y="170"/>
                    <a:pt x="43" y="169"/>
                    <a:pt x="43" y="167"/>
                  </a:cubicBezTo>
                  <a:cubicBezTo>
                    <a:pt x="43" y="169"/>
                    <a:pt x="42" y="170"/>
                    <a:pt x="41" y="170"/>
                  </a:cubicBezTo>
                  <a:cubicBezTo>
                    <a:pt x="41" y="167"/>
                    <a:pt x="41" y="167"/>
                    <a:pt x="41" y="167"/>
                  </a:cubicBezTo>
                  <a:cubicBezTo>
                    <a:pt x="41" y="168"/>
                    <a:pt x="40" y="170"/>
                    <a:pt x="40" y="171"/>
                  </a:cubicBezTo>
                  <a:cubicBezTo>
                    <a:pt x="39" y="168"/>
                    <a:pt x="39" y="168"/>
                    <a:pt x="39" y="168"/>
                  </a:cubicBezTo>
                  <a:cubicBezTo>
                    <a:pt x="38" y="171"/>
                    <a:pt x="38" y="171"/>
                    <a:pt x="38" y="171"/>
                  </a:cubicBezTo>
                  <a:cubicBezTo>
                    <a:pt x="38" y="171"/>
                    <a:pt x="37" y="171"/>
                    <a:pt x="37" y="169"/>
                  </a:cubicBezTo>
                  <a:cubicBezTo>
                    <a:pt x="36" y="172"/>
                    <a:pt x="36" y="175"/>
                    <a:pt x="34" y="176"/>
                  </a:cubicBezTo>
                  <a:cubicBezTo>
                    <a:pt x="34" y="177"/>
                    <a:pt x="33" y="180"/>
                    <a:pt x="32" y="182"/>
                  </a:cubicBezTo>
                  <a:cubicBezTo>
                    <a:pt x="35" y="177"/>
                    <a:pt x="35" y="177"/>
                    <a:pt x="35" y="177"/>
                  </a:cubicBezTo>
                  <a:cubicBezTo>
                    <a:pt x="36" y="177"/>
                    <a:pt x="36" y="177"/>
                    <a:pt x="36" y="179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2" y="185"/>
                    <a:pt x="31" y="185"/>
                    <a:pt x="31" y="185"/>
                  </a:cubicBezTo>
                  <a:moveTo>
                    <a:pt x="32" y="205"/>
                  </a:moveTo>
                  <a:cubicBezTo>
                    <a:pt x="35" y="207"/>
                    <a:pt x="34" y="208"/>
                    <a:pt x="31" y="208"/>
                  </a:cubicBezTo>
                  <a:cubicBezTo>
                    <a:pt x="30" y="208"/>
                    <a:pt x="29" y="207"/>
                    <a:pt x="29" y="205"/>
                  </a:cubicBezTo>
                  <a:cubicBezTo>
                    <a:pt x="28" y="201"/>
                    <a:pt x="28" y="201"/>
                    <a:pt x="28" y="201"/>
                  </a:cubicBezTo>
                  <a:cubicBezTo>
                    <a:pt x="30" y="200"/>
                    <a:pt x="30" y="201"/>
                    <a:pt x="30" y="202"/>
                  </a:cubicBezTo>
                  <a:cubicBezTo>
                    <a:pt x="32" y="204"/>
                    <a:pt x="32" y="204"/>
                    <a:pt x="32" y="205"/>
                  </a:cubicBezTo>
                  <a:moveTo>
                    <a:pt x="33" y="212"/>
                  </a:moveTo>
                  <a:cubicBezTo>
                    <a:pt x="33" y="212"/>
                    <a:pt x="32" y="212"/>
                    <a:pt x="32" y="211"/>
                  </a:cubicBezTo>
                  <a:cubicBezTo>
                    <a:pt x="32" y="210"/>
                    <a:pt x="33" y="210"/>
                    <a:pt x="33" y="210"/>
                  </a:cubicBezTo>
                  <a:cubicBezTo>
                    <a:pt x="33" y="210"/>
                    <a:pt x="34" y="210"/>
                    <a:pt x="34" y="211"/>
                  </a:cubicBezTo>
                  <a:cubicBezTo>
                    <a:pt x="34" y="211"/>
                    <a:pt x="34" y="212"/>
                    <a:pt x="33" y="212"/>
                  </a:cubicBezTo>
                  <a:moveTo>
                    <a:pt x="31" y="214"/>
                  </a:moveTo>
                  <a:cubicBezTo>
                    <a:pt x="31" y="214"/>
                    <a:pt x="30" y="214"/>
                    <a:pt x="29" y="213"/>
                  </a:cubicBezTo>
                  <a:cubicBezTo>
                    <a:pt x="28" y="212"/>
                    <a:pt x="28" y="210"/>
                    <a:pt x="29" y="209"/>
                  </a:cubicBezTo>
                  <a:cubicBezTo>
                    <a:pt x="30" y="208"/>
                    <a:pt x="31" y="208"/>
                    <a:pt x="31" y="210"/>
                  </a:cubicBezTo>
                  <a:cubicBezTo>
                    <a:pt x="30" y="210"/>
                    <a:pt x="30" y="210"/>
                    <a:pt x="30" y="210"/>
                  </a:cubicBezTo>
                  <a:cubicBezTo>
                    <a:pt x="31" y="210"/>
                    <a:pt x="32" y="211"/>
                    <a:pt x="32" y="212"/>
                  </a:cubicBezTo>
                  <a:cubicBezTo>
                    <a:pt x="30" y="212"/>
                    <a:pt x="30" y="212"/>
                    <a:pt x="30" y="212"/>
                  </a:cubicBezTo>
                  <a:cubicBezTo>
                    <a:pt x="32" y="212"/>
                    <a:pt x="32" y="213"/>
                    <a:pt x="32" y="214"/>
                  </a:cubicBezTo>
                  <a:cubicBezTo>
                    <a:pt x="31" y="213"/>
                    <a:pt x="31" y="213"/>
                    <a:pt x="31" y="213"/>
                  </a:cubicBezTo>
                  <a:lnTo>
                    <a:pt x="31" y="214"/>
                  </a:lnTo>
                  <a:close/>
                  <a:moveTo>
                    <a:pt x="25" y="185"/>
                  </a:moveTo>
                  <a:cubicBezTo>
                    <a:pt x="26" y="185"/>
                    <a:pt x="26" y="185"/>
                    <a:pt x="26" y="185"/>
                  </a:cubicBezTo>
                  <a:cubicBezTo>
                    <a:pt x="26" y="184"/>
                    <a:pt x="27" y="185"/>
                    <a:pt x="27" y="185"/>
                  </a:cubicBezTo>
                  <a:cubicBezTo>
                    <a:pt x="27" y="185"/>
                    <a:pt x="26" y="185"/>
                    <a:pt x="25" y="185"/>
                  </a:cubicBezTo>
                  <a:moveTo>
                    <a:pt x="23" y="184"/>
                  </a:moveTo>
                  <a:cubicBezTo>
                    <a:pt x="24" y="183"/>
                    <a:pt x="24" y="182"/>
                    <a:pt x="25" y="182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6" y="183"/>
                    <a:pt x="24" y="184"/>
                    <a:pt x="23" y="184"/>
                  </a:cubicBezTo>
                  <a:moveTo>
                    <a:pt x="23" y="182"/>
                  </a:moveTo>
                  <a:cubicBezTo>
                    <a:pt x="23" y="181"/>
                    <a:pt x="24" y="181"/>
                    <a:pt x="25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5" y="182"/>
                    <a:pt x="24" y="182"/>
                    <a:pt x="23" y="182"/>
                  </a:cubicBezTo>
                  <a:moveTo>
                    <a:pt x="21" y="179"/>
                  </a:moveTo>
                  <a:cubicBezTo>
                    <a:pt x="22" y="177"/>
                    <a:pt x="22" y="177"/>
                    <a:pt x="22" y="177"/>
                  </a:cubicBezTo>
                  <a:cubicBezTo>
                    <a:pt x="23" y="177"/>
                    <a:pt x="24" y="177"/>
                    <a:pt x="24" y="177"/>
                  </a:cubicBezTo>
                  <a:cubicBezTo>
                    <a:pt x="24" y="178"/>
                    <a:pt x="23" y="178"/>
                    <a:pt x="21" y="179"/>
                  </a:cubicBezTo>
                  <a:moveTo>
                    <a:pt x="22" y="176"/>
                  </a:moveTo>
                  <a:cubicBezTo>
                    <a:pt x="23" y="175"/>
                    <a:pt x="24" y="175"/>
                    <a:pt x="24" y="175"/>
                  </a:cubicBezTo>
                  <a:cubicBezTo>
                    <a:pt x="24" y="176"/>
                    <a:pt x="22" y="177"/>
                    <a:pt x="21" y="177"/>
                  </a:cubicBezTo>
                  <a:lnTo>
                    <a:pt x="22" y="176"/>
                  </a:lnTo>
                  <a:close/>
                  <a:moveTo>
                    <a:pt x="22" y="174"/>
                  </a:moveTo>
                  <a:cubicBezTo>
                    <a:pt x="23" y="174"/>
                    <a:pt x="24" y="173"/>
                    <a:pt x="24" y="174"/>
                  </a:cubicBezTo>
                  <a:cubicBezTo>
                    <a:pt x="24" y="174"/>
                    <a:pt x="22" y="175"/>
                    <a:pt x="20" y="175"/>
                  </a:cubicBezTo>
                  <a:lnTo>
                    <a:pt x="22" y="174"/>
                  </a:lnTo>
                  <a:close/>
                  <a:moveTo>
                    <a:pt x="22" y="172"/>
                  </a:moveTo>
                  <a:cubicBezTo>
                    <a:pt x="22" y="172"/>
                    <a:pt x="23" y="172"/>
                    <a:pt x="24" y="172"/>
                  </a:cubicBezTo>
                  <a:cubicBezTo>
                    <a:pt x="24" y="172"/>
                    <a:pt x="22" y="173"/>
                    <a:pt x="20" y="174"/>
                  </a:cubicBezTo>
                  <a:lnTo>
                    <a:pt x="22" y="172"/>
                  </a:lnTo>
                  <a:close/>
                  <a:moveTo>
                    <a:pt x="22" y="169"/>
                  </a:moveTo>
                  <a:cubicBezTo>
                    <a:pt x="23" y="169"/>
                    <a:pt x="23" y="169"/>
                    <a:pt x="24" y="169"/>
                  </a:cubicBezTo>
                  <a:cubicBezTo>
                    <a:pt x="24" y="169"/>
                    <a:pt x="22" y="170"/>
                    <a:pt x="21" y="170"/>
                  </a:cubicBezTo>
                  <a:lnTo>
                    <a:pt x="22" y="169"/>
                  </a:lnTo>
                  <a:close/>
                  <a:moveTo>
                    <a:pt x="47" y="114"/>
                  </a:moveTo>
                  <a:cubicBezTo>
                    <a:pt x="51" y="113"/>
                    <a:pt x="51" y="113"/>
                    <a:pt x="51" y="113"/>
                  </a:cubicBezTo>
                  <a:cubicBezTo>
                    <a:pt x="51" y="114"/>
                    <a:pt x="51" y="114"/>
                    <a:pt x="51" y="114"/>
                  </a:cubicBezTo>
                  <a:lnTo>
                    <a:pt x="47" y="114"/>
                  </a:lnTo>
                  <a:close/>
                  <a:moveTo>
                    <a:pt x="27" y="162"/>
                  </a:moveTo>
                  <a:cubicBezTo>
                    <a:pt x="28" y="162"/>
                    <a:pt x="29" y="162"/>
                    <a:pt x="29" y="163"/>
                  </a:cubicBezTo>
                  <a:cubicBezTo>
                    <a:pt x="29" y="163"/>
                    <a:pt x="27" y="163"/>
                    <a:pt x="25" y="163"/>
                  </a:cubicBezTo>
                  <a:lnTo>
                    <a:pt x="27" y="162"/>
                  </a:lnTo>
                  <a:close/>
                  <a:moveTo>
                    <a:pt x="29" y="161"/>
                  </a:moveTo>
                  <a:cubicBezTo>
                    <a:pt x="29" y="161"/>
                    <a:pt x="28" y="161"/>
                    <a:pt x="27" y="161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28" y="161"/>
                    <a:pt x="29" y="161"/>
                    <a:pt x="29" y="161"/>
                  </a:cubicBezTo>
                  <a:moveTo>
                    <a:pt x="28" y="156"/>
                  </a:moveTo>
                  <a:cubicBezTo>
                    <a:pt x="29" y="156"/>
                    <a:pt x="29" y="156"/>
                    <a:pt x="29" y="156"/>
                  </a:cubicBezTo>
                  <a:cubicBezTo>
                    <a:pt x="30" y="156"/>
                    <a:pt x="30" y="156"/>
                    <a:pt x="31" y="157"/>
                  </a:cubicBezTo>
                  <a:cubicBezTo>
                    <a:pt x="30" y="157"/>
                    <a:pt x="29" y="157"/>
                    <a:pt x="28" y="156"/>
                  </a:cubicBezTo>
                  <a:moveTo>
                    <a:pt x="28" y="158"/>
                  </a:moveTo>
                  <a:cubicBezTo>
                    <a:pt x="29" y="157"/>
                    <a:pt x="29" y="157"/>
                    <a:pt x="30" y="158"/>
                  </a:cubicBezTo>
                  <a:cubicBezTo>
                    <a:pt x="30" y="158"/>
                    <a:pt x="28" y="158"/>
                    <a:pt x="27" y="159"/>
                  </a:cubicBezTo>
                  <a:lnTo>
                    <a:pt x="28" y="158"/>
                  </a:lnTo>
                  <a:close/>
                  <a:moveTo>
                    <a:pt x="42" y="147"/>
                  </a:moveTo>
                  <a:cubicBezTo>
                    <a:pt x="43" y="154"/>
                    <a:pt x="44" y="158"/>
                    <a:pt x="39" y="163"/>
                  </a:cubicBezTo>
                  <a:cubicBezTo>
                    <a:pt x="35" y="167"/>
                    <a:pt x="32" y="166"/>
                    <a:pt x="32" y="171"/>
                  </a:cubicBezTo>
                  <a:cubicBezTo>
                    <a:pt x="31" y="174"/>
                    <a:pt x="31" y="178"/>
                    <a:pt x="30" y="180"/>
                  </a:cubicBezTo>
                  <a:cubicBezTo>
                    <a:pt x="27" y="178"/>
                    <a:pt x="26" y="174"/>
                    <a:pt x="29" y="169"/>
                  </a:cubicBezTo>
                  <a:cubicBezTo>
                    <a:pt x="35" y="157"/>
                    <a:pt x="34" y="147"/>
                    <a:pt x="26" y="138"/>
                  </a:cubicBezTo>
                  <a:cubicBezTo>
                    <a:pt x="30" y="121"/>
                    <a:pt x="38" y="112"/>
                    <a:pt x="50" y="116"/>
                  </a:cubicBezTo>
                  <a:cubicBezTo>
                    <a:pt x="45" y="121"/>
                    <a:pt x="42" y="130"/>
                    <a:pt x="42" y="147"/>
                  </a:cubicBezTo>
                  <a:moveTo>
                    <a:pt x="22" y="140"/>
                  </a:moveTo>
                  <a:cubicBezTo>
                    <a:pt x="21" y="140"/>
                    <a:pt x="21" y="140"/>
                    <a:pt x="21" y="140"/>
                  </a:cubicBezTo>
                  <a:cubicBezTo>
                    <a:pt x="22" y="135"/>
                    <a:pt x="22" y="131"/>
                    <a:pt x="24" y="127"/>
                  </a:cubicBezTo>
                  <a:cubicBezTo>
                    <a:pt x="26" y="122"/>
                    <a:pt x="30" y="117"/>
                    <a:pt x="33" y="114"/>
                  </a:cubicBezTo>
                  <a:cubicBezTo>
                    <a:pt x="36" y="111"/>
                    <a:pt x="37" y="111"/>
                    <a:pt x="40" y="109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37" y="110"/>
                    <a:pt x="36" y="111"/>
                    <a:pt x="34" y="112"/>
                  </a:cubicBezTo>
                  <a:cubicBezTo>
                    <a:pt x="30" y="115"/>
                    <a:pt x="27" y="120"/>
                    <a:pt x="24" y="125"/>
                  </a:cubicBezTo>
                  <a:cubicBezTo>
                    <a:pt x="22" y="129"/>
                    <a:pt x="21" y="134"/>
                    <a:pt x="20" y="140"/>
                  </a:cubicBezTo>
                  <a:cubicBezTo>
                    <a:pt x="20" y="143"/>
                    <a:pt x="18" y="146"/>
                    <a:pt x="17" y="147"/>
                  </a:cubicBezTo>
                  <a:cubicBezTo>
                    <a:pt x="16" y="149"/>
                    <a:pt x="14" y="148"/>
                    <a:pt x="12" y="154"/>
                  </a:cubicBezTo>
                  <a:cubicBezTo>
                    <a:pt x="11" y="154"/>
                    <a:pt x="11" y="154"/>
                    <a:pt x="11" y="154"/>
                  </a:cubicBezTo>
                  <a:cubicBezTo>
                    <a:pt x="12" y="153"/>
                    <a:pt x="12" y="151"/>
                    <a:pt x="13" y="150"/>
                  </a:cubicBezTo>
                  <a:cubicBezTo>
                    <a:pt x="14" y="149"/>
                    <a:pt x="14" y="148"/>
                    <a:pt x="15" y="147"/>
                  </a:cubicBezTo>
                  <a:cubicBezTo>
                    <a:pt x="17" y="145"/>
                    <a:pt x="19" y="143"/>
                    <a:pt x="19" y="138"/>
                  </a:cubicBezTo>
                  <a:cubicBezTo>
                    <a:pt x="20" y="135"/>
                    <a:pt x="21" y="131"/>
                    <a:pt x="22" y="128"/>
                  </a:cubicBezTo>
                  <a:cubicBezTo>
                    <a:pt x="23" y="125"/>
                    <a:pt x="24" y="123"/>
                    <a:pt x="25" y="121"/>
                  </a:cubicBezTo>
                  <a:cubicBezTo>
                    <a:pt x="29" y="116"/>
                    <a:pt x="30" y="113"/>
                    <a:pt x="39" y="108"/>
                  </a:cubicBezTo>
                  <a:cubicBezTo>
                    <a:pt x="38" y="108"/>
                    <a:pt x="38" y="108"/>
                    <a:pt x="38" y="108"/>
                  </a:cubicBezTo>
                  <a:cubicBezTo>
                    <a:pt x="32" y="111"/>
                    <a:pt x="28" y="115"/>
                    <a:pt x="23" y="123"/>
                  </a:cubicBezTo>
                  <a:cubicBezTo>
                    <a:pt x="19" y="130"/>
                    <a:pt x="20" y="138"/>
                    <a:pt x="17" y="144"/>
                  </a:cubicBezTo>
                  <a:cubicBezTo>
                    <a:pt x="16" y="146"/>
                    <a:pt x="13" y="149"/>
                    <a:pt x="12" y="150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2" y="148"/>
                    <a:pt x="15" y="146"/>
                    <a:pt x="16" y="144"/>
                  </a:cubicBezTo>
                  <a:cubicBezTo>
                    <a:pt x="17" y="142"/>
                    <a:pt x="17" y="139"/>
                    <a:pt x="17" y="137"/>
                  </a:cubicBezTo>
                  <a:cubicBezTo>
                    <a:pt x="19" y="126"/>
                    <a:pt x="22" y="120"/>
                    <a:pt x="27" y="115"/>
                  </a:cubicBezTo>
                  <a:cubicBezTo>
                    <a:pt x="27" y="115"/>
                    <a:pt x="27" y="115"/>
                    <a:pt x="27" y="115"/>
                  </a:cubicBezTo>
                  <a:cubicBezTo>
                    <a:pt x="16" y="126"/>
                    <a:pt x="18" y="134"/>
                    <a:pt x="16" y="142"/>
                  </a:cubicBezTo>
                  <a:cubicBezTo>
                    <a:pt x="14" y="147"/>
                    <a:pt x="12" y="146"/>
                    <a:pt x="8" y="153"/>
                  </a:cubicBezTo>
                  <a:cubicBezTo>
                    <a:pt x="8" y="152"/>
                    <a:pt x="9" y="151"/>
                    <a:pt x="9" y="151"/>
                  </a:cubicBezTo>
                  <a:cubicBezTo>
                    <a:pt x="9" y="150"/>
                    <a:pt x="10" y="149"/>
                    <a:pt x="12" y="146"/>
                  </a:cubicBezTo>
                  <a:cubicBezTo>
                    <a:pt x="14" y="144"/>
                    <a:pt x="15" y="140"/>
                    <a:pt x="16" y="135"/>
                  </a:cubicBezTo>
                  <a:cubicBezTo>
                    <a:pt x="16" y="132"/>
                    <a:pt x="17" y="129"/>
                    <a:pt x="18" y="127"/>
                  </a:cubicBezTo>
                  <a:cubicBezTo>
                    <a:pt x="19" y="125"/>
                    <a:pt x="19" y="124"/>
                    <a:pt x="20" y="122"/>
                  </a:cubicBezTo>
                  <a:cubicBezTo>
                    <a:pt x="24" y="116"/>
                    <a:pt x="28" y="112"/>
                    <a:pt x="33" y="109"/>
                  </a:cubicBezTo>
                  <a:cubicBezTo>
                    <a:pt x="33" y="108"/>
                    <a:pt x="33" y="108"/>
                    <a:pt x="33" y="108"/>
                  </a:cubicBezTo>
                  <a:cubicBezTo>
                    <a:pt x="28" y="111"/>
                    <a:pt x="23" y="116"/>
                    <a:pt x="20" y="121"/>
                  </a:cubicBezTo>
                  <a:cubicBezTo>
                    <a:pt x="18" y="125"/>
                    <a:pt x="17" y="127"/>
                    <a:pt x="16" y="131"/>
                  </a:cubicBezTo>
                  <a:cubicBezTo>
                    <a:pt x="15" y="134"/>
                    <a:pt x="15" y="137"/>
                    <a:pt x="14" y="141"/>
                  </a:cubicBezTo>
                  <a:cubicBezTo>
                    <a:pt x="13" y="144"/>
                    <a:pt x="11" y="146"/>
                    <a:pt x="10" y="147"/>
                  </a:cubicBezTo>
                  <a:cubicBezTo>
                    <a:pt x="9" y="149"/>
                    <a:pt x="8" y="150"/>
                    <a:pt x="8" y="150"/>
                  </a:cubicBezTo>
                  <a:cubicBezTo>
                    <a:pt x="8" y="149"/>
                    <a:pt x="8" y="147"/>
                    <a:pt x="11" y="144"/>
                  </a:cubicBezTo>
                  <a:cubicBezTo>
                    <a:pt x="12" y="144"/>
                    <a:pt x="12" y="143"/>
                    <a:pt x="13" y="142"/>
                  </a:cubicBezTo>
                  <a:cubicBezTo>
                    <a:pt x="13" y="133"/>
                    <a:pt x="16" y="125"/>
                    <a:pt x="21" y="118"/>
                  </a:cubicBezTo>
                  <a:cubicBezTo>
                    <a:pt x="19" y="118"/>
                    <a:pt x="18" y="120"/>
                    <a:pt x="16" y="123"/>
                  </a:cubicBezTo>
                  <a:cubicBezTo>
                    <a:pt x="19" y="114"/>
                    <a:pt x="23" y="106"/>
                    <a:pt x="33" y="103"/>
                  </a:cubicBezTo>
                  <a:cubicBezTo>
                    <a:pt x="38" y="102"/>
                    <a:pt x="45" y="106"/>
                    <a:pt x="52" y="112"/>
                  </a:cubicBezTo>
                  <a:cubicBezTo>
                    <a:pt x="46" y="112"/>
                    <a:pt x="41" y="113"/>
                    <a:pt x="38" y="115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40" y="113"/>
                    <a:pt x="42" y="112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0" y="112"/>
                    <a:pt x="36" y="114"/>
                    <a:pt x="32" y="119"/>
                  </a:cubicBezTo>
                  <a:cubicBezTo>
                    <a:pt x="31" y="119"/>
                    <a:pt x="31" y="119"/>
                    <a:pt x="31" y="119"/>
                  </a:cubicBezTo>
                  <a:cubicBezTo>
                    <a:pt x="35" y="113"/>
                    <a:pt x="39" y="111"/>
                    <a:pt x="44" y="110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9" y="111"/>
                    <a:pt x="35" y="113"/>
                    <a:pt x="33" y="116"/>
                  </a:cubicBezTo>
                  <a:cubicBezTo>
                    <a:pt x="28" y="121"/>
                    <a:pt x="24" y="129"/>
                    <a:pt x="22" y="140"/>
                  </a:cubicBezTo>
                  <a:moveTo>
                    <a:pt x="9" y="159"/>
                  </a:moveTo>
                  <a:cubicBezTo>
                    <a:pt x="8" y="158"/>
                    <a:pt x="8" y="157"/>
                    <a:pt x="8" y="156"/>
                  </a:cubicBezTo>
                  <a:cubicBezTo>
                    <a:pt x="8" y="155"/>
                    <a:pt x="9" y="155"/>
                    <a:pt x="9" y="156"/>
                  </a:cubicBezTo>
                  <a:cubicBezTo>
                    <a:pt x="9" y="157"/>
                    <a:pt x="9" y="157"/>
                    <a:pt x="9" y="159"/>
                  </a:cubicBezTo>
                  <a:moveTo>
                    <a:pt x="11" y="141"/>
                  </a:moveTo>
                  <a:cubicBezTo>
                    <a:pt x="12" y="139"/>
                    <a:pt x="12" y="140"/>
                    <a:pt x="12" y="142"/>
                  </a:cubicBezTo>
                  <a:cubicBezTo>
                    <a:pt x="10" y="144"/>
                    <a:pt x="9" y="146"/>
                    <a:pt x="8" y="147"/>
                  </a:cubicBezTo>
                  <a:cubicBezTo>
                    <a:pt x="8" y="144"/>
                    <a:pt x="10" y="143"/>
                    <a:pt x="11" y="141"/>
                  </a:cubicBezTo>
                  <a:moveTo>
                    <a:pt x="75" y="115"/>
                  </a:moveTo>
                  <a:cubicBezTo>
                    <a:pt x="75" y="115"/>
                    <a:pt x="74" y="115"/>
                    <a:pt x="72" y="115"/>
                  </a:cubicBezTo>
                  <a:cubicBezTo>
                    <a:pt x="71" y="115"/>
                    <a:pt x="70" y="115"/>
                    <a:pt x="70" y="115"/>
                  </a:cubicBezTo>
                  <a:cubicBezTo>
                    <a:pt x="70" y="114"/>
                    <a:pt x="71" y="114"/>
                    <a:pt x="72" y="114"/>
                  </a:cubicBezTo>
                  <a:cubicBezTo>
                    <a:pt x="74" y="114"/>
                    <a:pt x="75" y="114"/>
                    <a:pt x="75" y="115"/>
                  </a:cubicBezTo>
                  <a:moveTo>
                    <a:pt x="62" y="115"/>
                  </a:moveTo>
                  <a:cubicBezTo>
                    <a:pt x="64" y="113"/>
                    <a:pt x="66" y="112"/>
                    <a:pt x="69" y="112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75" y="112"/>
                    <a:pt x="75" y="114"/>
                    <a:pt x="73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67" y="114"/>
                    <a:pt x="65" y="115"/>
                    <a:pt x="63" y="116"/>
                  </a:cubicBezTo>
                  <a:cubicBezTo>
                    <a:pt x="61" y="116"/>
                    <a:pt x="61" y="115"/>
                    <a:pt x="62" y="115"/>
                  </a:cubicBezTo>
                  <a:moveTo>
                    <a:pt x="71" y="96"/>
                  </a:moveTo>
                  <a:cubicBezTo>
                    <a:pt x="71" y="97"/>
                    <a:pt x="70" y="98"/>
                    <a:pt x="70" y="97"/>
                  </a:cubicBezTo>
                  <a:cubicBezTo>
                    <a:pt x="70" y="97"/>
                    <a:pt x="70" y="96"/>
                    <a:pt x="70" y="95"/>
                  </a:cubicBezTo>
                  <a:cubicBezTo>
                    <a:pt x="71" y="94"/>
                    <a:pt x="72" y="94"/>
                    <a:pt x="72" y="94"/>
                  </a:cubicBezTo>
                  <a:cubicBezTo>
                    <a:pt x="72" y="94"/>
                    <a:pt x="72" y="95"/>
                    <a:pt x="71" y="96"/>
                  </a:cubicBezTo>
                  <a:moveTo>
                    <a:pt x="67" y="94"/>
                  </a:moveTo>
                  <a:cubicBezTo>
                    <a:pt x="68" y="91"/>
                    <a:pt x="68" y="91"/>
                    <a:pt x="68" y="91"/>
                  </a:cubicBezTo>
                  <a:cubicBezTo>
                    <a:pt x="67" y="93"/>
                    <a:pt x="66" y="94"/>
                    <a:pt x="65" y="95"/>
                  </a:cubicBezTo>
                  <a:cubicBezTo>
                    <a:pt x="66" y="93"/>
                    <a:pt x="66" y="92"/>
                    <a:pt x="66" y="91"/>
                  </a:cubicBezTo>
                  <a:cubicBezTo>
                    <a:pt x="64" y="93"/>
                    <a:pt x="63" y="94"/>
                    <a:pt x="61" y="95"/>
                  </a:cubicBezTo>
                  <a:cubicBezTo>
                    <a:pt x="62" y="93"/>
                    <a:pt x="62" y="93"/>
                    <a:pt x="62" y="93"/>
                  </a:cubicBezTo>
                  <a:cubicBezTo>
                    <a:pt x="61" y="93"/>
                    <a:pt x="60" y="94"/>
                    <a:pt x="59" y="94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4" y="92"/>
                    <a:pt x="54" y="92"/>
                    <a:pt x="54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1" y="90"/>
                    <a:pt x="41" y="90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39" y="89"/>
                    <a:pt x="39" y="90"/>
                    <a:pt x="38" y="90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37" y="89"/>
                    <a:pt x="36" y="91"/>
                    <a:pt x="35" y="91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5" y="90"/>
                    <a:pt x="34" y="91"/>
                    <a:pt x="33" y="91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3" y="90"/>
                    <a:pt x="31" y="92"/>
                    <a:pt x="31" y="91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1" y="90"/>
                    <a:pt x="30" y="91"/>
                    <a:pt x="30" y="90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31" y="87"/>
                    <a:pt x="33" y="86"/>
                    <a:pt x="36" y="86"/>
                  </a:cubicBezTo>
                  <a:cubicBezTo>
                    <a:pt x="42" y="87"/>
                    <a:pt x="48" y="87"/>
                    <a:pt x="54" y="89"/>
                  </a:cubicBezTo>
                  <a:cubicBezTo>
                    <a:pt x="63" y="91"/>
                    <a:pt x="69" y="90"/>
                    <a:pt x="74" y="87"/>
                  </a:cubicBezTo>
                  <a:cubicBezTo>
                    <a:pt x="75" y="87"/>
                    <a:pt x="76" y="87"/>
                    <a:pt x="75" y="89"/>
                  </a:cubicBezTo>
                  <a:cubicBezTo>
                    <a:pt x="75" y="90"/>
                    <a:pt x="73" y="91"/>
                    <a:pt x="72" y="91"/>
                  </a:cubicBezTo>
                  <a:cubicBezTo>
                    <a:pt x="72" y="92"/>
                    <a:pt x="71" y="93"/>
                    <a:pt x="70" y="93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69" y="93"/>
                    <a:pt x="68" y="93"/>
                    <a:pt x="67" y="94"/>
                  </a:cubicBezTo>
                  <a:moveTo>
                    <a:pt x="69" y="97"/>
                  </a:moveTo>
                  <a:cubicBezTo>
                    <a:pt x="68" y="98"/>
                    <a:pt x="68" y="98"/>
                    <a:pt x="68" y="98"/>
                  </a:cubicBezTo>
                  <a:cubicBezTo>
                    <a:pt x="67" y="98"/>
                    <a:pt x="68" y="97"/>
                    <a:pt x="68" y="96"/>
                  </a:cubicBezTo>
                  <a:cubicBezTo>
                    <a:pt x="69" y="96"/>
                    <a:pt x="69" y="95"/>
                    <a:pt x="69" y="96"/>
                  </a:cubicBezTo>
                  <a:cubicBezTo>
                    <a:pt x="69" y="96"/>
                    <a:pt x="69" y="96"/>
                    <a:pt x="69" y="97"/>
                  </a:cubicBezTo>
                  <a:moveTo>
                    <a:pt x="67" y="98"/>
                  </a:moveTo>
                  <a:cubicBezTo>
                    <a:pt x="66" y="98"/>
                    <a:pt x="66" y="98"/>
                    <a:pt x="65" y="98"/>
                  </a:cubicBezTo>
                  <a:cubicBezTo>
                    <a:pt x="65" y="98"/>
                    <a:pt x="65" y="97"/>
                    <a:pt x="66" y="97"/>
                  </a:cubicBezTo>
                  <a:cubicBezTo>
                    <a:pt x="66" y="96"/>
                    <a:pt x="67" y="96"/>
                    <a:pt x="67" y="96"/>
                  </a:cubicBezTo>
                  <a:cubicBezTo>
                    <a:pt x="67" y="96"/>
                    <a:pt x="67" y="97"/>
                    <a:pt x="67" y="98"/>
                  </a:cubicBezTo>
                  <a:moveTo>
                    <a:pt x="63" y="98"/>
                  </a:moveTo>
                  <a:cubicBezTo>
                    <a:pt x="62" y="98"/>
                    <a:pt x="61" y="98"/>
                    <a:pt x="61" y="97"/>
                  </a:cubicBezTo>
                  <a:cubicBezTo>
                    <a:pt x="61" y="97"/>
                    <a:pt x="62" y="97"/>
                    <a:pt x="63" y="97"/>
                  </a:cubicBezTo>
                  <a:cubicBezTo>
                    <a:pt x="64" y="97"/>
                    <a:pt x="65" y="97"/>
                    <a:pt x="65" y="97"/>
                  </a:cubicBezTo>
                  <a:cubicBezTo>
                    <a:pt x="65" y="98"/>
                    <a:pt x="64" y="98"/>
                    <a:pt x="63" y="98"/>
                  </a:cubicBezTo>
                  <a:moveTo>
                    <a:pt x="95" y="102"/>
                  </a:moveTo>
                  <a:cubicBezTo>
                    <a:pt x="94" y="103"/>
                    <a:pt x="93" y="103"/>
                    <a:pt x="93" y="103"/>
                  </a:cubicBezTo>
                  <a:cubicBezTo>
                    <a:pt x="93" y="103"/>
                    <a:pt x="93" y="102"/>
                    <a:pt x="94" y="101"/>
                  </a:cubicBezTo>
                  <a:cubicBezTo>
                    <a:pt x="95" y="101"/>
                    <a:pt x="96" y="100"/>
                    <a:pt x="96" y="100"/>
                  </a:cubicBezTo>
                  <a:cubicBezTo>
                    <a:pt x="96" y="100"/>
                    <a:pt x="96" y="101"/>
                    <a:pt x="95" y="102"/>
                  </a:cubicBezTo>
                  <a:moveTo>
                    <a:pt x="99" y="120"/>
                  </a:moveTo>
                  <a:cubicBezTo>
                    <a:pt x="100" y="116"/>
                    <a:pt x="100" y="116"/>
                    <a:pt x="100" y="116"/>
                  </a:cubicBezTo>
                  <a:cubicBezTo>
                    <a:pt x="101" y="116"/>
                    <a:pt x="101" y="116"/>
                    <a:pt x="101" y="117"/>
                  </a:cubicBezTo>
                  <a:cubicBezTo>
                    <a:pt x="99" y="120"/>
                    <a:pt x="99" y="120"/>
                    <a:pt x="99" y="120"/>
                  </a:cubicBezTo>
                  <a:close/>
                  <a:moveTo>
                    <a:pt x="94" y="146"/>
                  </a:moveTo>
                  <a:cubicBezTo>
                    <a:pt x="98" y="148"/>
                    <a:pt x="98" y="148"/>
                    <a:pt x="98" y="148"/>
                  </a:cubicBezTo>
                  <a:cubicBezTo>
                    <a:pt x="99" y="149"/>
                    <a:pt x="98" y="150"/>
                    <a:pt x="97" y="149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92" y="147"/>
                    <a:pt x="93" y="145"/>
                    <a:pt x="94" y="146"/>
                  </a:cubicBezTo>
                  <a:moveTo>
                    <a:pt x="96" y="144"/>
                  </a:moveTo>
                  <a:cubicBezTo>
                    <a:pt x="97" y="145"/>
                    <a:pt x="97" y="145"/>
                    <a:pt x="97" y="145"/>
                  </a:cubicBezTo>
                  <a:cubicBezTo>
                    <a:pt x="98" y="146"/>
                    <a:pt x="98" y="147"/>
                    <a:pt x="97" y="147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3" y="144"/>
                    <a:pt x="95" y="143"/>
                    <a:pt x="96" y="144"/>
                  </a:cubicBezTo>
                  <a:moveTo>
                    <a:pt x="98" y="116"/>
                  </a:moveTo>
                  <a:cubicBezTo>
                    <a:pt x="98" y="115"/>
                    <a:pt x="99" y="115"/>
                    <a:pt x="99" y="116"/>
                  </a:cubicBezTo>
                  <a:cubicBezTo>
                    <a:pt x="98" y="121"/>
                    <a:pt x="97" y="125"/>
                    <a:pt x="97" y="131"/>
                  </a:cubicBezTo>
                  <a:cubicBezTo>
                    <a:pt x="97" y="130"/>
                    <a:pt x="97" y="130"/>
                    <a:pt x="97" y="130"/>
                  </a:cubicBezTo>
                  <a:cubicBezTo>
                    <a:pt x="97" y="125"/>
                    <a:pt x="97" y="121"/>
                    <a:pt x="98" y="116"/>
                  </a:cubicBezTo>
                  <a:moveTo>
                    <a:pt x="96" y="133"/>
                  </a:moveTo>
                  <a:cubicBezTo>
                    <a:pt x="95" y="133"/>
                    <a:pt x="95" y="133"/>
                    <a:pt x="95" y="133"/>
                  </a:cubicBezTo>
                  <a:cubicBezTo>
                    <a:pt x="95" y="126"/>
                    <a:pt x="95" y="121"/>
                    <a:pt x="96" y="116"/>
                  </a:cubicBezTo>
                  <a:cubicBezTo>
                    <a:pt x="97" y="115"/>
                    <a:pt x="97" y="116"/>
                    <a:pt x="97" y="116"/>
                  </a:cubicBezTo>
                  <a:cubicBezTo>
                    <a:pt x="96" y="121"/>
                    <a:pt x="96" y="126"/>
                    <a:pt x="96" y="133"/>
                  </a:cubicBezTo>
                  <a:moveTo>
                    <a:pt x="87" y="105"/>
                  </a:moveTo>
                  <a:cubicBezTo>
                    <a:pt x="87" y="105"/>
                    <a:pt x="86" y="105"/>
                    <a:pt x="86" y="104"/>
                  </a:cubicBezTo>
                  <a:cubicBezTo>
                    <a:pt x="86" y="104"/>
                    <a:pt x="87" y="104"/>
                    <a:pt x="87" y="104"/>
                  </a:cubicBezTo>
                  <a:cubicBezTo>
                    <a:pt x="87" y="104"/>
                    <a:pt x="88" y="104"/>
                    <a:pt x="88" y="104"/>
                  </a:cubicBezTo>
                  <a:cubicBezTo>
                    <a:pt x="88" y="105"/>
                    <a:pt x="87" y="105"/>
                    <a:pt x="87" y="105"/>
                  </a:cubicBezTo>
                  <a:moveTo>
                    <a:pt x="88" y="104"/>
                  </a:moveTo>
                  <a:cubicBezTo>
                    <a:pt x="88" y="103"/>
                    <a:pt x="88" y="103"/>
                    <a:pt x="89" y="103"/>
                  </a:cubicBezTo>
                  <a:cubicBezTo>
                    <a:pt x="89" y="103"/>
                    <a:pt x="89" y="103"/>
                    <a:pt x="89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8" y="104"/>
                    <a:pt x="88" y="104"/>
                    <a:pt x="88" y="104"/>
                  </a:cubicBezTo>
                  <a:moveTo>
                    <a:pt x="89" y="105"/>
                  </a:moveTo>
                  <a:cubicBezTo>
                    <a:pt x="90" y="104"/>
                    <a:pt x="92" y="103"/>
                    <a:pt x="92" y="103"/>
                  </a:cubicBezTo>
                  <a:cubicBezTo>
                    <a:pt x="92" y="104"/>
                    <a:pt x="91" y="105"/>
                    <a:pt x="90" y="106"/>
                  </a:cubicBezTo>
                  <a:cubicBezTo>
                    <a:pt x="88" y="107"/>
                    <a:pt x="87" y="107"/>
                    <a:pt x="87" y="107"/>
                  </a:cubicBezTo>
                  <a:cubicBezTo>
                    <a:pt x="87" y="107"/>
                    <a:pt x="88" y="106"/>
                    <a:pt x="89" y="105"/>
                  </a:cubicBezTo>
                  <a:moveTo>
                    <a:pt x="83" y="114"/>
                  </a:moveTo>
                  <a:cubicBezTo>
                    <a:pt x="84" y="114"/>
                    <a:pt x="84" y="114"/>
                    <a:pt x="84" y="114"/>
                  </a:cubicBezTo>
                  <a:cubicBezTo>
                    <a:pt x="81" y="123"/>
                    <a:pt x="81" y="130"/>
                    <a:pt x="83" y="136"/>
                  </a:cubicBezTo>
                  <a:cubicBezTo>
                    <a:pt x="82" y="125"/>
                    <a:pt x="83" y="119"/>
                    <a:pt x="85" y="115"/>
                  </a:cubicBezTo>
                  <a:cubicBezTo>
                    <a:pt x="85" y="116"/>
                    <a:pt x="85" y="116"/>
                    <a:pt x="85" y="116"/>
                  </a:cubicBezTo>
                  <a:cubicBezTo>
                    <a:pt x="83" y="124"/>
                    <a:pt x="83" y="131"/>
                    <a:pt x="84" y="136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27"/>
                    <a:pt x="84" y="121"/>
                    <a:pt x="86" y="115"/>
                  </a:cubicBezTo>
                  <a:cubicBezTo>
                    <a:pt x="86" y="115"/>
                    <a:pt x="86" y="115"/>
                    <a:pt x="86" y="115"/>
                  </a:cubicBezTo>
                  <a:cubicBezTo>
                    <a:pt x="85" y="123"/>
                    <a:pt x="85" y="129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6" y="126"/>
                    <a:pt x="86" y="121"/>
                    <a:pt x="87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6" y="123"/>
                    <a:pt x="86" y="130"/>
                    <a:pt x="87" y="135"/>
                  </a:cubicBezTo>
                  <a:cubicBezTo>
                    <a:pt x="88" y="135"/>
                    <a:pt x="88" y="135"/>
                    <a:pt x="88" y="135"/>
                  </a:cubicBezTo>
                  <a:cubicBezTo>
                    <a:pt x="87" y="126"/>
                    <a:pt x="87" y="120"/>
                    <a:pt x="89" y="115"/>
                  </a:cubicBezTo>
                  <a:cubicBezTo>
                    <a:pt x="89" y="115"/>
                    <a:pt x="89" y="115"/>
                    <a:pt x="89" y="115"/>
                  </a:cubicBezTo>
                  <a:cubicBezTo>
                    <a:pt x="88" y="123"/>
                    <a:pt x="88" y="129"/>
                    <a:pt x="89" y="135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27"/>
                    <a:pt x="89" y="121"/>
                    <a:pt x="90" y="116"/>
                  </a:cubicBezTo>
                  <a:cubicBezTo>
                    <a:pt x="90" y="115"/>
                    <a:pt x="90" y="115"/>
                    <a:pt x="90" y="115"/>
                  </a:cubicBezTo>
                  <a:cubicBezTo>
                    <a:pt x="90" y="121"/>
                    <a:pt x="90" y="128"/>
                    <a:pt x="90" y="135"/>
                  </a:cubicBezTo>
                  <a:cubicBezTo>
                    <a:pt x="91" y="135"/>
                    <a:pt x="91" y="135"/>
                    <a:pt x="91" y="135"/>
                  </a:cubicBezTo>
                  <a:cubicBezTo>
                    <a:pt x="90" y="126"/>
                    <a:pt x="90" y="120"/>
                    <a:pt x="91" y="115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1" y="122"/>
                    <a:pt x="91" y="128"/>
                    <a:pt x="92" y="135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2" y="125"/>
                    <a:pt x="92" y="119"/>
                    <a:pt x="93" y="115"/>
                  </a:cubicBezTo>
                  <a:cubicBezTo>
                    <a:pt x="94" y="115"/>
                    <a:pt x="94" y="116"/>
                    <a:pt x="93" y="117"/>
                  </a:cubicBezTo>
                  <a:cubicBezTo>
                    <a:pt x="93" y="123"/>
                    <a:pt x="92" y="128"/>
                    <a:pt x="93" y="135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3" y="126"/>
                    <a:pt x="94" y="121"/>
                    <a:pt x="95" y="115"/>
                  </a:cubicBezTo>
                  <a:cubicBezTo>
                    <a:pt x="95" y="115"/>
                    <a:pt x="96" y="116"/>
                    <a:pt x="95" y="117"/>
                  </a:cubicBezTo>
                  <a:cubicBezTo>
                    <a:pt x="94" y="123"/>
                    <a:pt x="94" y="128"/>
                    <a:pt x="95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6" y="135"/>
                    <a:pt x="96" y="135"/>
                    <a:pt x="95" y="136"/>
                  </a:cubicBezTo>
                  <a:cubicBezTo>
                    <a:pt x="90" y="137"/>
                    <a:pt x="85" y="138"/>
                    <a:pt x="80" y="138"/>
                  </a:cubicBezTo>
                  <a:cubicBezTo>
                    <a:pt x="79" y="138"/>
                    <a:pt x="79" y="138"/>
                    <a:pt x="79" y="136"/>
                  </a:cubicBezTo>
                  <a:cubicBezTo>
                    <a:pt x="79" y="129"/>
                    <a:pt x="79" y="121"/>
                    <a:pt x="81" y="115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80" y="123"/>
                    <a:pt x="80" y="130"/>
                    <a:pt x="81" y="137"/>
                  </a:cubicBezTo>
                  <a:cubicBezTo>
                    <a:pt x="80" y="126"/>
                    <a:pt x="81" y="115"/>
                    <a:pt x="83" y="114"/>
                  </a:cubicBezTo>
                  <a:moveTo>
                    <a:pt x="80" y="115"/>
                  </a:moveTo>
                  <a:cubicBezTo>
                    <a:pt x="80" y="115"/>
                    <a:pt x="80" y="115"/>
                    <a:pt x="80" y="115"/>
                  </a:cubicBezTo>
                  <a:cubicBezTo>
                    <a:pt x="78" y="116"/>
                    <a:pt x="78" y="116"/>
                    <a:pt x="78" y="116"/>
                  </a:cubicBezTo>
                  <a:cubicBezTo>
                    <a:pt x="79" y="117"/>
                    <a:pt x="79" y="117"/>
                    <a:pt x="79" y="117"/>
                  </a:cubicBezTo>
                  <a:cubicBezTo>
                    <a:pt x="78" y="117"/>
                    <a:pt x="78" y="117"/>
                    <a:pt x="78" y="117"/>
                  </a:cubicBezTo>
                  <a:cubicBezTo>
                    <a:pt x="80" y="117"/>
                    <a:pt x="80" y="117"/>
                    <a:pt x="80" y="117"/>
                  </a:cubicBezTo>
                  <a:cubicBezTo>
                    <a:pt x="80" y="118"/>
                    <a:pt x="80" y="118"/>
                    <a:pt x="80" y="118"/>
                  </a:cubicBezTo>
                  <a:cubicBezTo>
                    <a:pt x="78" y="118"/>
                    <a:pt x="78" y="118"/>
                    <a:pt x="78" y="118"/>
                  </a:cubicBezTo>
                  <a:cubicBezTo>
                    <a:pt x="79" y="118"/>
                    <a:pt x="80" y="119"/>
                    <a:pt x="79" y="119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79" y="120"/>
                    <a:pt x="79" y="120"/>
                    <a:pt x="79" y="120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9" y="122"/>
                    <a:pt x="79" y="122"/>
                    <a:pt x="79" y="122"/>
                  </a:cubicBezTo>
                  <a:cubicBezTo>
                    <a:pt x="77" y="122"/>
                    <a:pt x="77" y="122"/>
                    <a:pt x="77" y="122"/>
                  </a:cubicBezTo>
                  <a:cubicBezTo>
                    <a:pt x="78" y="123"/>
                    <a:pt x="79" y="123"/>
                    <a:pt x="79" y="124"/>
                  </a:cubicBezTo>
                  <a:cubicBezTo>
                    <a:pt x="77" y="124"/>
                    <a:pt x="77" y="124"/>
                    <a:pt x="77" y="124"/>
                  </a:cubicBezTo>
                  <a:cubicBezTo>
                    <a:pt x="78" y="125"/>
                    <a:pt x="78" y="125"/>
                    <a:pt x="78" y="126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7" y="128"/>
                    <a:pt x="77" y="128"/>
                    <a:pt x="77" y="128"/>
                  </a:cubicBezTo>
                  <a:cubicBezTo>
                    <a:pt x="78" y="128"/>
                    <a:pt x="78" y="129"/>
                    <a:pt x="78" y="129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8" y="130"/>
                    <a:pt x="78" y="130"/>
                    <a:pt x="78" y="131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78" y="132"/>
                    <a:pt x="78" y="132"/>
                    <a:pt x="78" y="132"/>
                  </a:cubicBezTo>
                  <a:cubicBezTo>
                    <a:pt x="78" y="132"/>
                    <a:pt x="78" y="132"/>
                    <a:pt x="78" y="132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78" y="133"/>
                    <a:pt x="78" y="134"/>
                    <a:pt x="78" y="134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7" y="136"/>
                    <a:pt x="78" y="137"/>
                    <a:pt x="78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8" y="138"/>
                    <a:pt x="79" y="138"/>
                    <a:pt x="80" y="139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82" y="138"/>
                    <a:pt x="82" y="138"/>
                    <a:pt x="83" y="139"/>
                  </a:cubicBezTo>
                  <a:cubicBezTo>
                    <a:pt x="84" y="140"/>
                    <a:pt x="84" y="140"/>
                    <a:pt x="84" y="140"/>
                  </a:cubicBezTo>
                  <a:cubicBezTo>
                    <a:pt x="84" y="139"/>
                    <a:pt x="84" y="139"/>
                    <a:pt x="84" y="139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6" y="138"/>
                    <a:pt x="86" y="138"/>
                    <a:pt x="86" y="138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38"/>
                    <a:pt x="87" y="138"/>
                    <a:pt x="87" y="138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90" y="138"/>
                    <a:pt x="90" y="138"/>
                    <a:pt x="90" y="138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92" y="137"/>
                    <a:pt x="92" y="137"/>
                    <a:pt x="92" y="137"/>
                  </a:cubicBezTo>
                  <a:cubicBezTo>
                    <a:pt x="93" y="139"/>
                    <a:pt x="93" y="139"/>
                    <a:pt x="93" y="139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4" y="139"/>
                    <a:pt x="94" y="139"/>
                    <a:pt x="94" y="139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5" y="138"/>
                    <a:pt x="95" y="138"/>
                    <a:pt x="95" y="138"/>
                  </a:cubicBezTo>
                  <a:cubicBezTo>
                    <a:pt x="96" y="140"/>
                    <a:pt x="95" y="140"/>
                    <a:pt x="93" y="141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6" y="143"/>
                    <a:pt x="75" y="143"/>
                    <a:pt x="75" y="140"/>
                  </a:cubicBezTo>
                  <a:cubicBezTo>
                    <a:pt x="74" y="136"/>
                    <a:pt x="75" y="133"/>
                    <a:pt x="75" y="129"/>
                  </a:cubicBezTo>
                  <a:cubicBezTo>
                    <a:pt x="76" y="120"/>
                    <a:pt x="77" y="116"/>
                    <a:pt x="79" y="113"/>
                  </a:cubicBezTo>
                  <a:cubicBezTo>
                    <a:pt x="79" y="113"/>
                    <a:pt x="80" y="113"/>
                    <a:pt x="80" y="114"/>
                  </a:cubicBezTo>
                  <a:cubicBezTo>
                    <a:pt x="79" y="114"/>
                    <a:pt x="79" y="114"/>
                    <a:pt x="79" y="114"/>
                  </a:cubicBezTo>
                  <a:lnTo>
                    <a:pt x="80" y="115"/>
                  </a:lnTo>
                  <a:close/>
                  <a:moveTo>
                    <a:pt x="109" y="115"/>
                  </a:moveTo>
                  <a:cubicBezTo>
                    <a:pt x="103" y="122"/>
                    <a:pt x="103" y="122"/>
                    <a:pt x="103" y="122"/>
                  </a:cubicBezTo>
                  <a:cubicBezTo>
                    <a:pt x="104" y="122"/>
                    <a:pt x="104" y="121"/>
                    <a:pt x="105" y="121"/>
                  </a:cubicBezTo>
                  <a:cubicBezTo>
                    <a:pt x="108" y="118"/>
                    <a:pt x="110" y="116"/>
                    <a:pt x="109" y="118"/>
                  </a:cubicBezTo>
                  <a:cubicBezTo>
                    <a:pt x="108" y="120"/>
                    <a:pt x="107" y="121"/>
                    <a:pt x="105" y="122"/>
                  </a:cubicBezTo>
                  <a:cubicBezTo>
                    <a:pt x="102" y="125"/>
                    <a:pt x="102" y="125"/>
                    <a:pt x="102" y="125"/>
                  </a:cubicBezTo>
                  <a:cubicBezTo>
                    <a:pt x="102" y="126"/>
                    <a:pt x="102" y="126"/>
                    <a:pt x="102" y="126"/>
                  </a:cubicBezTo>
                  <a:cubicBezTo>
                    <a:pt x="105" y="123"/>
                    <a:pt x="106" y="122"/>
                    <a:pt x="107" y="123"/>
                  </a:cubicBezTo>
                  <a:cubicBezTo>
                    <a:pt x="102" y="129"/>
                    <a:pt x="102" y="129"/>
                    <a:pt x="102" y="129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6" y="127"/>
                    <a:pt x="103" y="129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3" y="129"/>
                    <a:pt x="106" y="128"/>
                    <a:pt x="106" y="129"/>
                  </a:cubicBezTo>
                  <a:cubicBezTo>
                    <a:pt x="105" y="130"/>
                    <a:pt x="104" y="132"/>
                    <a:pt x="101" y="134"/>
                  </a:cubicBezTo>
                  <a:cubicBezTo>
                    <a:pt x="104" y="133"/>
                    <a:pt x="104" y="133"/>
                    <a:pt x="104" y="133"/>
                  </a:cubicBezTo>
                  <a:cubicBezTo>
                    <a:pt x="104" y="134"/>
                    <a:pt x="104" y="135"/>
                    <a:pt x="102" y="135"/>
                  </a:cubicBezTo>
                  <a:cubicBezTo>
                    <a:pt x="101" y="136"/>
                    <a:pt x="100" y="136"/>
                    <a:pt x="100" y="137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2" y="137"/>
                    <a:pt x="101" y="138"/>
                    <a:pt x="99" y="139"/>
                  </a:cubicBezTo>
                  <a:cubicBezTo>
                    <a:pt x="101" y="139"/>
                    <a:pt x="101" y="139"/>
                    <a:pt x="101" y="139"/>
                  </a:cubicBezTo>
                  <a:cubicBezTo>
                    <a:pt x="102" y="139"/>
                    <a:pt x="101" y="140"/>
                    <a:pt x="99" y="142"/>
                  </a:cubicBezTo>
                  <a:cubicBezTo>
                    <a:pt x="101" y="141"/>
                    <a:pt x="101" y="141"/>
                    <a:pt x="101" y="141"/>
                  </a:cubicBezTo>
                  <a:cubicBezTo>
                    <a:pt x="101" y="142"/>
                    <a:pt x="100" y="142"/>
                    <a:pt x="99" y="143"/>
                  </a:cubicBezTo>
                  <a:cubicBezTo>
                    <a:pt x="102" y="142"/>
                    <a:pt x="102" y="142"/>
                    <a:pt x="102" y="142"/>
                  </a:cubicBezTo>
                  <a:cubicBezTo>
                    <a:pt x="102" y="143"/>
                    <a:pt x="102" y="143"/>
                    <a:pt x="101" y="144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103" y="143"/>
                    <a:pt x="103" y="144"/>
                    <a:pt x="102" y="144"/>
                  </a:cubicBezTo>
                  <a:cubicBezTo>
                    <a:pt x="103" y="145"/>
                    <a:pt x="104" y="144"/>
                    <a:pt x="103" y="146"/>
                  </a:cubicBezTo>
                  <a:cubicBezTo>
                    <a:pt x="104" y="145"/>
                    <a:pt x="105" y="146"/>
                    <a:pt x="105" y="147"/>
                  </a:cubicBezTo>
                  <a:cubicBezTo>
                    <a:pt x="107" y="147"/>
                    <a:pt x="107" y="149"/>
                    <a:pt x="105" y="149"/>
                  </a:cubicBezTo>
                  <a:cubicBezTo>
                    <a:pt x="104" y="149"/>
                    <a:pt x="103" y="149"/>
                    <a:pt x="102" y="149"/>
                  </a:cubicBezTo>
                  <a:cubicBezTo>
                    <a:pt x="100" y="150"/>
                    <a:pt x="100" y="150"/>
                    <a:pt x="99" y="148"/>
                  </a:cubicBezTo>
                  <a:cubicBezTo>
                    <a:pt x="99" y="146"/>
                    <a:pt x="98" y="144"/>
                    <a:pt x="96" y="143"/>
                  </a:cubicBezTo>
                  <a:cubicBezTo>
                    <a:pt x="93" y="142"/>
                    <a:pt x="97" y="140"/>
                    <a:pt x="98" y="138"/>
                  </a:cubicBezTo>
                  <a:cubicBezTo>
                    <a:pt x="98" y="136"/>
                    <a:pt x="99" y="135"/>
                    <a:pt x="100" y="135"/>
                  </a:cubicBezTo>
                  <a:cubicBezTo>
                    <a:pt x="98" y="135"/>
                    <a:pt x="98" y="134"/>
                    <a:pt x="100" y="132"/>
                  </a:cubicBezTo>
                  <a:cubicBezTo>
                    <a:pt x="99" y="132"/>
                    <a:pt x="99" y="132"/>
                    <a:pt x="101" y="129"/>
                  </a:cubicBezTo>
                  <a:cubicBezTo>
                    <a:pt x="99" y="130"/>
                    <a:pt x="99" y="129"/>
                    <a:pt x="101" y="126"/>
                  </a:cubicBezTo>
                  <a:cubicBezTo>
                    <a:pt x="99" y="128"/>
                    <a:pt x="99" y="127"/>
                    <a:pt x="101" y="124"/>
                  </a:cubicBezTo>
                  <a:cubicBezTo>
                    <a:pt x="100" y="124"/>
                    <a:pt x="101" y="123"/>
                    <a:pt x="102" y="122"/>
                  </a:cubicBezTo>
                  <a:cubicBezTo>
                    <a:pt x="100" y="122"/>
                    <a:pt x="100" y="121"/>
                    <a:pt x="101" y="121"/>
                  </a:cubicBezTo>
                  <a:cubicBezTo>
                    <a:pt x="105" y="119"/>
                    <a:pt x="109" y="114"/>
                    <a:pt x="110" y="115"/>
                  </a:cubicBezTo>
                  <a:lnTo>
                    <a:pt x="109" y="115"/>
                  </a:lnTo>
                  <a:close/>
                  <a:moveTo>
                    <a:pt x="103" y="150"/>
                  </a:moveTo>
                  <a:cubicBezTo>
                    <a:pt x="107" y="150"/>
                    <a:pt x="107" y="150"/>
                    <a:pt x="107" y="150"/>
                  </a:cubicBezTo>
                  <a:cubicBezTo>
                    <a:pt x="107" y="150"/>
                    <a:pt x="108" y="150"/>
                    <a:pt x="109" y="151"/>
                  </a:cubicBezTo>
                  <a:cubicBezTo>
                    <a:pt x="111" y="153"/>
                    <a:pt x="111" y="153"/>
                    <a:pt x="111" y="153"/>
                  </a:cubicBezTo>
                  <a:cubicBezTo>
                    <a:pt x="111" y="154"/>
                    <a:pt x="111" y="155"/>
                    <a:pt x="110" y="154"/>
                  </a:cubicBezTo>
                  <a:cubicBezTo>
                    <a:pt x="107" y="154"/>
                    <a:pt x="105" y="153"/>
                    <a:pt x="102" y="152"/>
                  </a:cubicBezTo>
                  <a:cubicBezTo>
                    <a:pt x="102" y="151"/>
                    <a:pt x="102" y="150"/>
                    <a:pt x="103" y="150"/>
                  </a:cubicBezTo>
                  <a:moveTo>
                    <a:pt x="111" y="155"/>
                  </a:moveTo>
                  <a:cubicBezTo>
                    <a:pt x="112" y="155"/>
                    <a:pt x="112" y="156"/>
                    <a:pt x="110" y="156"/>
                  </a:cubicBezTo>
                  <a:cubicBezTo>
                    <a:pt x="109" y="156"/>
                    <a:pt x="107" y="156"/>
                    <a:pt x="105" y="155"/>
                  </a:cubicBezTo>
                  <a:cubicBezTo>
                    <a:pt x="104" y="154"/>
                    <a:pt x="102" y="154"/>
                    <a:pt x="101" y="152"/>
                  </a:cubicBezTo>
                  <a:cubicBezTo>
                    <a:pt x="100" y="152"/>
                    <a:pt x="101" y="151"/>
                    <a:pt x="102" y="152"/>
                  </a:cubicBezTo>
                  <a:cubicBezTo>
                    <a:pt x="105" y="154"/>
                    <a:pt x="108" y="154"/>
                    <a:pt x="111" y="155"/>
                  </a:cubicBezTo>
                  <a:moveTo>
                    <a:pt x="120" y="136"/>
                  </a:moveTo>
                  <a:cubicBezTo>
                    <a:pt x="121" y="135"/>
                    <a:pt x="122" y="136"/>
                    <a:pt x="122" y="137"/>
                  </a:cubicBezTo>
                  <a:cubicBezTo>
                    <a:pt x="121" y="140"/>
                    <a:pt x="121" y="143"/>
                    <a:pt x="120" y="144"/>
                  </a:cubicBezTo>
                  <a:cubicBezTo>
                    <a:pt x="120" y="138"/>
                    <a:pt x="120" y="138"/>
                    <a:pt x="120" y="138"/>
                  </a:cubicBezTo>
                  <a:cubicBezTo>
                    <a:pt x="119" y="138"/>
                    <a:pt x="119" y="138"/>
                    <a:pt x="119" y="138"/>
                  </a:cubicBezTo>
                  <a:cubicBezTo>
                    <a:pt x="119" y="141"/>
                    <a:pt x="119" y="143"/>
                    <a:pt x="118" y="144"/>
                  </a:cubicBezTo>
                  <a:cubicBezTo>
                    <a:pt x="118" y="139"/>
                    <a:pt x="118" y="139"/>
                    <a:pt x="118" y="139"/>
                  </a:cubicBezTo>
                  <a:cubicBezTo>
                    <a:pt x="118" y="139"/>
                    <a:pt x="118" y="139"/>
                    <a:pt x="118" y="139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7" y="139"/>
                    <a:pt x="117" y="139"/>
                    <a:pt x="117" y="139"/>
                  </a:cubicBezTo>
                  <a:cubicBezTo>
                    <a:pt x="117" y="139"/>
                    <a:pt x="116" y="139"/>
                    <a:pt x="116" y="139"/>
                  </a:cubicBezTo>
                  <a:cubicBezTo>
                    <a:pt x="115" y="144"/>
                    <a:pt x="114" y="147"/>
                    <a:pt x="113" y="147"/>
                  </a:cubicBezTo>
                  <a:cubicBezTo>
                    <a:pt x="114" y="144"/>
                    <a:pt x="114" y="141"/>
                    <a:pt x="114" y="139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4" y="142"/>
                    <a:pt x="113" y="145"/>
                    <a:pt x="112" y="147"/>
                  </a:cubicBezTo>
                  <a:cubicBezTo>
                    <a:pt x="111" y="145"/>
                    <a:pt x="113" y="142"/>
                    <a:pt x="113" y="140"/>
                  </a:cubicBezTo>
                  <a:cubicBezTo>
                    <a:pt x="112" y="140"/>
                    <a:pt x="112" y="140"/>
                    <a:pt x="112" y="140"/>
                  </a:cubicBezTo>
                  <a:cubicBezTo>
                    <a:pt x="111" y="146"/>
                    <a:pt x="111" y="146"/>
                    <a:pt x="111" y="146"/>
                  </a:cubicBezTo>
                  <a:cubicBezTo>
                    <a:pt x="110" y="146"/>
                    <a:pt x="110" y="145"/>
                    <a:pt x="111" y="144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0" y="142"/>
                    <a:pt x="110" y="144"/>
                    <a:pt x="109" y="145"/>
                  </a:cubicBezTo>
                  <a:cubicBezTo>
                    <a:pt x="109" y="140"/>
                    <a:pt x="109" y="140"/>
                    <a:pt x="109" y="140"/>
                  </a:cubicBezTo>
                  <a:cubicBezTo>
                    <a:pt x="108" y="144"/>
                    <a:pt x="108" y="144"/>
                    <a:pt x="108" y="144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06" y="141"/>
                    <a:pt x="106" y="141"/>
                    <a:pt x="106" y="141"/>
                  </a:cubicBezTo>
                  <a:cubicBezTo>
                    <a:pt x="107" y="140"/>
                    <a:pt x="108" y="139"/>
                    <a:pt x="109" y="139"/>
                  </a:cubicBezTo>
                  <a:cubicBezTo>
                    <a:pt x="113" y="138"/>
                    <a:pt x="117" y="137"/>
                    <a:pt x="120" y="136"/>
                  </a:cubicBezTo>
                  <a:moveTo>
                    <a:pt x="122" y="133"/>
                  </a:moveTo>
                  <a:cubicBezTo>
                    <a:pt x="122" y="134"/>
                    <a:pt x="121" y="135"/>
                    <a:pt x="121" y="134"/>
                  </a:cubicBezTo>
                  <a:cubicBezTo>
                    <a:pt x="121" y="133"/>
                    <a:pt x="121" y="132"/>
                    <a:pt x="120" y="131"/>
                  </a:cubicBezTo>
                  <a:cubicBezTo>
                    <a:pt x="120" y="130"/>
                    <a:pt x="120" y="130"/>
                    <a:pt x="121" y="130"/>
                  </a:cubicBezTo>
                  <a:cubicBezTo>
                    <a:pt x="122" y="131"/>
                    <a:pt x="122" y="132"/>
                    <a:pt x="122" y="133"/>
                  </a:cubicBezTo>
                  <a:moveTo>
                    <a:pt x="122" y="142"/>
                  </a:moveTo>
                  <a:cubicBezTo>
                    <a:pt x="122" y="143"/>
                    <a:pt x="122" y="143"/>
                    <a:pt x="122" y="143"/>
                  </a:cubicBezTo>
                  <a:cubicBezTo>
                    <a:pt x="122" y="143"/>
                    <a:pt x="122" y="143"/>
                    <a:pt x="122" y="142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22" y="142"/>
                    <a:pt x="122" y="142"/>
                    <a:pt x="122" y="142"/>
                  </a:cubicBezTo>
                  <a:moveTo>
                    <a:pt x="123" y="140"/>
                  </a:moveTo>
                  <a:cubicBezTo>
                    <a:pt x="123" y="140"/>
                    <a:pt x="123" y="140"/>
                    <a:pt x="123" y="140"/>
                  </a:cubicBezTo>
                  <a:cubicBezTo>
                    <a:pt x="123" y="141"/>
                    <a:pt x="123" y="141"/>
                    <a:pt x="123" y="141"/>
                  </a:cubicBezTo>
                  <a:cubicBezTo>
                    <a:pt x="122" y="141"/>
                    <a:pt x="122" y="141"/>
                    <a:pt x="122" y="140"/>
                  </a:cubicBezTo>
                  <a:cubicBezTo>
                    <a:pt x="122" y="140"/>
                    <a:pt x="122" y="140"/>
                    <a:pt x="123" y="140"/>
                  </a:cubicBezTo>
                  <a:moveTo>
                    <a:pt x="122" y="133"/>
                  </a:moveTo>
                  <a:cubicBezTo>
                    <a:pt x="123" y="133"/>
                    <a:pt x="123" y="134"/>
                    <a:pt x="123" y="134"/>
                  </a:cubicBezTo>
                  <a:cubicBezTo>
                    <a:pt x="123" y="135"/>
                    <a:pt x="123" y="136"/>
                    <a:pt x="123" y="136"/>
                  </a:cubicBezTo>
                  <a:cubicBezTo>
                    <a:pt x="123" y="136"/>
                    <a:pt x="122" y="135"/>
                    <a:pt x="122" y="135"/>
                  </a:cubicBezTo>
                  <a:cubicBezTo>
                    <a:pt x="122" y="134"/>
                    <a:pt x="122" y="134"/>
                    <a:pt x="122" y="133"/>
                  </a:cubicBezTo>
                  <a:moveTo>
                    <a:pt x="122" y="137"/>
                  </a:moveTo>
                  <a:cubicBezTo>
                    <a:pt x="122" y="136"/>
                    <a:pt x="124" y="136"/>
                    <a:pt x="123" y="138"/>
                  </a:cubicBezTo>
                  <a:cubicBezTo>
                    <a:pt x="123" y="139"/>
                    <a:pt x="123" y="139"/>
                    <a:pt x="123" y="139"/>
                  </a:cubicBezTo>
                  <a:cubicBezTo>
                    <a:pt x="122" y="139"/>
                    <a:pt x="122" y="139"/>
                    <a:pt x="122" y="139"/>
                  </a:cubicBezTo>
                  <a:lnTo>
                    <a:pt x="122" y="137"/>
                  </a:lnTo>
                  <a:close/>
                  <a:moveTo>
                    <a:pt x="114" y="133"/>
                  </a:moveTo>
                  <a:cubicBezTo>
                    <a:pt x="115" y="133"/>
                    <a:pt x="116" y="132"/>
                    <a:pt x="115" y="131"/>
                  </a:cubicBezTo>
                  <a:cubicBezTo>
                    <a:pt x="115" y="124"/>
                    <a:pt x="115" y="124"/>
                    <a:pt x="115" y="124"/>
                  </a:cubicBezTo>
                  <a:cubicBezTo>
                    <a:pt x="115" y="123"/>
                    <a:pt x="116" y="123"/>
                    <a:pt x="116" y="124"/>
                  </a:cubicBezTo>
                  <a:cubicBezTo>
                    <a:pt x="117" y="124"/>
                    <a:pt x="117" y="125"/>
                    <a:pt x="116" y="125"/>
                  </a:cubicBezTo>
                  <a:cubicBezTo>
                    <a:pt x="118" y="126"/>
                    <a:pt x="119" y="126"/>
                    <a:pt x="118" y="127"/>
                  </a:cubicBezTo>
                  <a:cubicBezTo>
                    <a:pt x="116" y="127"/>
                    <a:pt x="116" y="127"/>
                    <a:pt x="116" y="127"/>
                  </a:cubicBezTo>
                  <a:cubicBezTo>
                    <a:pt x="118" y="127"/>
                    <a:pt x="118" y="127"/>
                    <a:pt x="118" y="127"/>
                  </a:cubicBezTo>
                  <a:cubicBezTo>
                    <a:pt x="119" y="128"/>
                    <a:pt x="119" y="128"/>
                    <a:pt x="118" y="129"/>
                  </a:cubicBezTo>
                  <a:cubicBezTo>
                    <a:pt x="116" y="129"/>
                    <a:pt x="116" y="129"/>
                    <a:pt x="116" y="129"/>
                  </a:cubicBezTo>
                  <a:cubicBezTo>
                    <a:pt x="119" y="129"/>
                    <a:pt x="119" y="129"/>
                    <a:pt x="119" y="129"/>
                  </a:cubicBezTo>
                  <a:cubicBezTo>
                    <a:pt x="120" y="129"/>
                    <a:pt x="120" y="129"/>
                    <a:pt x="118" y="130"/>
                  </a:cubicBezTo>
                  <a:cubicBezTo>
                    <a:pt x="117" y="131"/>
                    <a:pt x="117" y="131"/>
                    <a:pt x="117" y="131"/>
                  </a:cubicBezTo>
                  <a:cubicBezTo>
                    <a:pt x="119" y="131"/>
                    <a:pt x="119" y="131"/>
                    <a:pt x="119" y="131"/>
                  </a:cubicBezTo>
                  <a:cubicBezTo>
                    <a:pt x="120" y="131"/>
                    <a:pt x="120" y="131"/>
                    <a:pt x="120" y="132"/>
                  </a:cubicBezTo>
                  <a:cubicBezTo>
                    <a:pt x="120" y="135"/>
                    <a:pt x="120" y="136"/>
                    <a:pt x="117" y="136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0" y="138"/>
                    <a:pt x="110" y="138"/>
                    <a:pt x="110" y="137"/>
                  </a:cubicBezTo>
                  <a:cubicBezTo>
                    <a:pt x="110" y="137"/>
                    <a:pt x="110" y="137"/>
                    <a:pt x="110" y="137"/>
                  </a:cubicBezTo>
                  <a:cubicBezTo>
                    <a:pt x="110" y="137"/>
                    <a:pt x="110" y="137"/>
                    <a:pt x="110" y="137"/>
                  </a:cubicBezTo>
                  <a:cubicBezTo>
                    <a:pt x="110" y="137"/>
                    <a:pt x="110" y="137"/>
                    <a:pt x="110" y="137"/>
                  </a:cubicBezTo>
                  <a:cubicBezTo>
                    <a:pt x="111" y="137"/>
                    <a:pt x="111" y="137"/>
                    <a:pt x="112" y="137"/>
                  </a:cubicBezTo>
                  <a:cubicBezTo>
                    <a:pt x="112" y="135"/>
                    <a:pt x="112" y="135"/>
                    <a:pt x="112" y="135"/>
                  </a:cubicBezTo>
                  <a:cubicBezTo>
                    <a:pt x="111" y="135"/>
                    <a:pt x="111" y="135"/>
                    <a:pt x="111" y="135"/>
                  </a:cubicBezTo>
                  <a:cubicBezTo>
                    <a:pt x="111" y="135"/>
                    <a:pt x="111" y="135"/>
                    <a:pt x="111" y="135"/>
                  </a:cubicBezTo>
                  <a:cubicBezTo>
                    <a:pt x="111" y="136"/>
                    <a:pt x="110" y="136"/>
                    <a:pt x="110" y="136"/>
                  </a:cubicBezTo>
                  <a:cubicBezTo>
                    <a:pt x="110" y="136"/>
                    <a:pt x="110" y="136"/>
                    <a:pt x="110" y="135"/>
                  </a:cubicBezTo>
                  <a:cubicBezTo>
                    <a:pt x="110" y="135"/>
                    <a:pt x="110" y="135"/>
                    <a:pt x="110" y="135"/>
                  </a:cubicBezTo>
                  <a:cubicBezTo>
                    <a:pt x="109" y="135"/>
                    <a:pt x="109" y="135"/>
                    <a:pt x="109" y="135"/>
                  </a:cubicBezTo>
                  <a:cubicBezTo>
                    <a:pt x="108" y="135"/>
                    <a:pt x="108" y="135"/>
                    <a:pt x="109" y="134"/>
                  </a:cubicBezTo>
                  <a:lnTo>
                    <a:pt x="114" y="133"/>
                  </a:lnTo>
                  <a:close/>
                  <a:moveTo>
                    <a:pt x="113" y="130"/>
                  </a:moveTo>
                  <a:cubicBezTo>
                    <a:pt x="113" y="128"/>
                    <a:pt x="113" y="128"/>
                    <a:pt x="113" y="128"/>
                  </a:cubicBezTo>
                  <a:cubicBezTo>
                    <a:pt x="113" y="127"/>
                    <a:pt x="114" y="128"/>
                    <a:pt x="114" y="129"/>
                  </a:cubicBezTo>
                  <a:cubicBezTo>
                    <a:pt x="114" y="131"/>
                    <a:pt x="114" y="131"/>
                    <a:pt x="114" y="131"/>
                  </a:cubicBezTo>
                  <a:cubicBezTo>
                    <a:pt x="113" y="131"/>
                    <a:pt x="113" y="131"/>
                    <a:pt x="113" y="130"/>
                  </a:cubicBezTo>
                  <a:moveTo>
                    <a:pt x="113" y="131"/>
                  </a:moveTo>
                  <a:cubicBezTo>
                    <a:pt x="114" y="131"/>
                    <a:pt x="114" y="131"/>
                    <a:pt x="114" y="132"/>
                  </a:cubicBezTo>
                  <a:cubicBezTo>
                    <a:pt x="114" y="132"/>
                    <a:pt x="114" y="132"/>
                    <a:pt x="113" y="132"/>
                  </a:cubicBezTo>
                  <a:cubicBezTo>
                    <a:pt x="113" y="132"/>
                    <a:pt x="113" y="132"/>
                    <a:pt x="113" y="132"/>
                  </a:cubicBezTo>
                  <a:cubicBezTo>
                    <a:pt x="113" y="131"/>
                    <a:pt x="113" y="131"/>
                    <a:pt x="113" y="131"/>
                  </a:cubicBezTo>
                  <a:moveTo>
                    <a:pt x="97" y="106"/>
                  </a:moveTo>
                  <a:cubicBezTo>
                    <a:pt x="98" y="105"/>
                    <a:pt x="99" y="104"/>
                    <a:pt x="100" y="104"/>
                  </a:cubicBezTo>
                  <a:cubicBezTo>
                    <a:pt x="99" y="105"/>
                    <a:pt x="99" y="106"/>
                    <a:pt x="98" y="106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9" y="106"/>
                    <a:pt x="101" y="106"/>
                    <a:pt x="102" y="105"/>
                  </a:cubicBezTo>
                  <a:cubicBezTo>
                    <a:pt x="101" y="106"/>
                    <a:pt x="101" y="106"/>
                    <a:pt x="100" y="107"/>
                  </a:cubicBezTo>
                  <a:cubicBezTo>
                    <a:pt x="101" y="106"/>
                    <a:pt x="102" y="106"/>
                    <a:pt x="103" y="106"/>
                  </a:cubicBezTo>
                  <a:cubicBezTo>
                    <a:pt x="101" y="107"/>
                    <a:pt x="101" y="107"/>
                    <a:pt x="100" y="108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1" y="107"/>
                    <a:pt x="103" y="107"/>
                    <a:pt x="104" y="107"/>
                  </a:cubicBezTo>
                  <a:cubicBezTo>
                    <a:pt x="103" y="108"/>
                    <a:pt x="102" y="108"/>
                    <a:pt x="101" y="109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3" y="108"/>
                    <a:pt x="104" y="108"/>
                    <a:pt x="105" y="108"/>
                  </a:cubicBezTo>
                  <a:cubicBezTo>
                    <a:pt x="104" y="109"/>
                    <a:pt x="103" y="109"/>
                    <a:pt x="103" y="109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4" y="109"/>
                    <a:pt x="105" y="109"/>
                    <a:pt x="106" y="109"/>
                  </a:cubicBezTo>
                  <a:cubicBezTo>
                    <a:pt x="105" y="109"/>
                    <a:pt x="105" y="110"/>
                    <a:pt x="104" y="110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105" y="110"/>
                    <a:pt x="106" y="110"/>
                    <a:pt x="107" y="110"/>
                  </a:cubicBezTo>
                  <a:cubicBezTo>
                    <a:pt x="106" y="111"/>
                    <a:pt x="106" y="111"/>
                    <a:pt x="105" y="111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3" y="111"/>
                    <a:pt x="103" y="111"/>
                    <a:pt x="103" y="111"/>
                  </a:cubicBezTo>
                  <a:cubicBezTo>
                    <a:pt x="103" y="111"/>
                    <a:pt x="103" y="111"/>
                    <a:pt x="103" y="112"/>
                  </a:cubicBezTo>
                  <a:cubicBezTo>
                    <a:pt x="103" y="111"/>
                    <a:pt x="103" y="111"/>
                    <a:pt x="103" y="111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102" y="111"/>
                    <a:pt x="101" y="112"/>
                    <a:pt x="101" y="112"/>
                  </a:cubicBezTo>
                  <a:cubicBezTo>
                    <a:pt x="101" y="111"/>
                    <a:pt x="101" y="111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100" y="111"/>
                    <a:pt x="100" y="111"/>
                    <a:pt x="99" y="111"/>
                  </a:cubicBezTo>
                  <a:cubicBezTo>
                    <a:pt x="99" y="111"/>
                    <a:pt x="100" y="111"/>
                    <a:pt x="100" y="110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9" y="110"/>
                    <a:pt x="98" y="111"/>
                    <a:pt x="97" y="111"/>
                  </a:cubicBezTo>
                  <a:cubicBezTo>
                    <a:pt x="98" y="111"/>
                    <a:pt x="98" y="110"/>
                    <a:pt x="98" y="110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7" y="110"/>
                    <a:pt x="96" y="110"/>
                    <a:pt x="96" y="111"/>
                  </a:cubicBezTo>
                  <a:cubicBezTo>
                    <a:pt x="96" y="110"/>
                    <a:pt x="96" y="109"/>
                    <a:pt x="97" y="109"/>
                  </a:cubicBezTo>
                  <a:cubicBezTo>
                    <a:pt x="95" y="109"/>
                    <a:pt x="95" y="109"/>
                    <a:pt x="95" y="109"/>
                  </a:cubicBezTo>
                  <a:cubicBezTo>
                    <a:pt x="95" y="109"/>
                    <a:pt x="94" y="110"/>
                    <a:pt x="94" y="110"/>
                  </a:cubicBezTo>
                  <a:cubicBezTo>
                    <a:pt x="94" y="110"/>
                    <a:pt x="94" y="109"/>
                    <a:pt x="95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2" y="108"/>
                    <a:pt x="92" y="109"/>
                    <a:pt x="91" y="110"/>
                  </a:cubicBezTo>
                  <a:cubicBezTo>
                    <a:pt x="91" y="109"/>
                    <a:pt x="92" y="108"/>
                    <a:pt x="92" y="107"/>
                  </a:cubicBezTo>
                  <a:cubicBezTo>
                    <a:pt x="92" y="107"/>
                    <a:pt x="92" y="107"/>
                    <a:pt x="92" y="107"/>
                  </a:cubicBezTo>
                  <a:cubicBezTo>
                    <a:pt x="92" y="106"/>
                    <a:pt x="93" y="105"/>
                    <a:pt x="94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5" y="104"/>
                    <a:pt x="95" y="104"/>
                    <a:pt x="96" y="103"/>
                  </a:cubicBezTo>
                  <a:cubicBezTo>
                    <a:pt x="96" y="104"/>
                    <a:pt x="96" y="104"/>
                    <a:pt x="95" y="105"/>
                  </a:cubicBezTo>
                  <a:cubicBezTo>
                    <a:pt x="96" y="105"/>
                    <a:pt x="96" y="105"/>
                    <a:pt x="96" y="105"/>
                  </a:cubicBezTo>
                  <a:cubicBezTo>
                    <a:pt x="96" y="104"/>
                    <a:pt x="97" y="104"/>
                    <a:pt x="98" y="103"/>
                  </a:cubicBezTo>
                  <a:cubicBezTo>
                    <a:pt x="98" y="104"/>
                    <a:pt x="97" y="105"/>
                    <a:pt x="96" y="106"/>
                  </a:cubicBezTo>
                  <a:lnTo>
                    <a:pt x="97" y="106"/>
                  </a:lnTo>
                  <a:close/>
                  <a:moveTo>
                    <a:pt x="80" y="93"/>
                  </a:moveTo>
                  <a:cubicBezTo>
                    <a:pt x="80" y="92"/>
                    <a:pt x="81" y="91"/>
                    <a:pt x="81" y="91"/>
                  </a:cubicBezTo>
                  <a:cubicBezTo>
                    <a:pt x="81" y="91"/>
                    <a:pt x="81" y="92"/>
                    <a:pt x="80" y="93"/>
                  </a:cubicBezTo>
                  <a:cubicBezTo>
                    <a:pt x="79" y="94"/>
                    <a:pt x="79" y="95"/>
                    <a:pt x="79" y="95"/>
                  </a:cubicBezTo>
                  <a:cubicBezTo>
                    <a:pt x="79" y="95"/>
                    <a:pt x="79" y="94"/>
                    <a:pt x="80" y="93"/>
                  </a:cubicBezTo>
                  <a:moveTo>
                    <a:pt x="80" y="96"/>
                  </a:moveTo>
                  <a:cubicBezTo>
                    <a:pt x="78" y="99"/>
                    <a:pt x="78" y="99"/>
                    <a:pt x="78" y="99"/>
                  </a:cubicBezTo>
                  <a:cubicBezTo>
                    <a:pt x="78" y="100"/>
                    <a:pt x="78" y="100"/>
                    <a:pt x="79" y="100"/>
                  </a:cubicBezTo>
                  <a:cubicBezTo>
                    <a:pt x="80" y="96"/>
                    <a:pt x="81" y="95"/>
                    <a:pt x="82" y="94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1" y="98"/>
                    <a:pt x="82" y="97"/>
                    <a:pt x="82" y="98"/>
                  </a:cubicBezTo>
                  <a:cubicBezTo>
                    <a:pt x="82" y="99"/>
                    <a:pt x="82" y="99"/>
                    <a:pt x="82" y="99"/>
                  </a:cubicBezTo>
                  <a:cubicBezTo>
                    <a:pt x="83" y="98"/>
                    <a:pt x="83" y="97"/>
                    <a:pt x="84" y="97"/>
                  </a:cubicBezTo>
                  <a:cubicBezTo>
                    <a:pt x="83" y="99"/>
                    <a:pt x="83" y="99"/>
                    <a:pt x="83" y="99"/>
                  </a:cubicBezTo>
                  <a:cubicBezTo>
                    <a:pt x="84" y="98"/>
                    <a:pt x="84" y="98"/>
                    <a:pt x="85" y="97"/>
                  </a:cubicBezTo>
                  <a:cubicBezTo>
                    <a:pt x="85" y="98"/>
                    <a:pt x="85" y="98"/>
                    <a:pt x="85" y="98"/>
                  </a:cubicBezTo>
                  <a:cubicBezTo>
                    <a:pt x="85" y="97"/>
                    <a:pt x="86" y="97"/>
                    <a:pt x="87" y="96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6"/>
                    <a:pt x="89" y="95"/>
                    <a:pt x="90" y="94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93" y="94"/>
                    <a:pt x="93" y="95"/>
                    <a:pt x="92" y="96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3" y="101"/>
                    <a:pt x="79" y="102"/>
                    <a:pt x="74" y="101"/>
                  </a:cubicBezTo>
                  <a:cubicBezTo>
                    <a:pt x="73" y="100"/>
                    <a:pt x="73" y="100"/>
                    <a:pt x="74" y="99"/>
                  </a:cubicBezTo>
                  <a:cubicBezTo>
                    <a:pt x="74" y="98"/>
                    <a:pt x="75" y="98"/>
                    <a:pt x="76" y="97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8" y="95"/>
                    <a:pt x="78" y="95"/>
                    <a:pt x="78" y="95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8" y="97"/>
                    <a:pt x="79" y="96"/>
                    <a:pt x="80" y="96"/>
                  </a:cubicBezTo>
                  <a:moveTo>
                    <a:pt x="39" y="80"/>
                  </a:moveTo>
                  <a:cubicBezTo>
                    <a:pt x="42" y="79"/>
                    <a:pt x="45" y="78"/>
                    <a:pt x="47" y="78"/>
                  </a:cubicBezTo>
                  <a:cubicBezTo>
                    <a:pt x="51" y="78"/>
                    <a:pt x="53" y="77"/>
                    <a:pt x="56" y="76"/>
                  </a:cubicBezTo>
                  <a:cubicBezTo>
                    <a:pt x="58" y="75"/>
                    <a:pt x="59" y="75"/>
                    <a:pt x="61" y="73"/>
                  </a:cubicBezTo>
                  <a:cubicBezTo>
                    <a:pt x="62" y="73"/>
                    <a:pt x="62" y="72"/>
                    <a:pt x="61" y="72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73"/>
                    <a:pt x="55" y="73"/>
                    <a:pt x="55" y="73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7" y="70"/>
                    <a:pt x="47" y="70"/>
                    <a:pt x="47" y="70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5" y="75"/>
                    <a:pt x="45" y="75"/>
                    <a:pt x="45" y="75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7" y="72"/>
                    <a:pt x="37" y="69"/>
                    <a:pt x="38" y="68"/>
                  </a:cubicBezTo>
                  <a:cubicBezTo>
                    <a:pt x="39" y="66"/>
                    <a:pt x="42" y="66"/>
                    <a:pt x="44" y="66"/>
                  </a:cubicBezTo>
                  <a:cubicBezTo>
                    <a:pt x="44" y="65"/>
                    <a:pt x="45" y="65"/>
                    <a:pt x="46" y="64"/>
                  </a:cubicBezTo>
                  <a:cubicBezTo>
                    <a:pt x="46" y="65"/>
                    <a:pt x="46" y="65"/>
                    <a:pt x="46" y="65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1" y="66"/>
                    <a:pt x="53" y="64"/>
                    <a:pt x="54" y="65"/>
                  </a:cubicBezTo>
                  <a:cubicBezTo>
                    <a:pt x="52" y="67"/>
                    <a:pt x="54" y="66"/>
                    <a:pt x="56" y="64"/>
                  </a:cubicBezTo>
                  <a:cubicBezTo>
                    <a:pt x="57" y="64"/>
                    <a:pt x="55" y="66"/>
                    <a:pt x="55" y="66"/>
                  </a:cubicBezTo>
                  <a:cubicBezTo>
                    <a:pt x="55" y="66"/>
                    <a:pt x="56" y="66"/>
                    <a:pt x="58" y="65"/>
                  </a:cubicBezTo>
                  <a:cubicBezTo>
                    <a:pt x="58" y="64"/>
                    <a:pt x="59" y="63"/>
                    <a:pt x="60" y="64"/>
                  </a:cubicBezTo>
                  <a:cubicBezTo>
                    <a:pt x="60" y="64"/>
                    <a:pt x="59" y="65"/>
                    <a:pt x="59" y="65"/>
                  </a:cubicBezTo>
                  <a:cubicBezTo>
                    <a:pt x="57" y="67"/>
                    <a:pt x="57" y="67"/>
                    <a:pt x="61" y="65"/>
                  </a:cubicBezTo>
                  <a:cubicBezTo>
                    <a:pt x="61" y="65"/>
                    <a:pt x="62" y="64"/>
                    <a:pt x="62" y="64"/>
                  </a:cubicBezTo>
                  <a:cubicBezTo>
                    <a:pt x="60" y="67"/>
                    <a:pt x="61" y="67"/>
                    <a:pt x="64" y="65"/>
                  </a:cubicBezTo>
                  <a:cubicBezTo>
                    <a:pt x="64" y="64"/>
                    <a:pt x="65" y="64"/>
                    <a:pt x="65" y="64"/>
                  </a:cubicBezTo>
                  <a:cubicBezTo>
                    <a:pt x="62" y="68"/>
                    <a:pt x="62" y="68"/>
                    <a:pt x="67" y="66"/>
                  </a:cubicBezTo>
                  <a:cubicBezTo>
                    <a:pt x="65" y="68"/>
                    <a:pt x="65" y="68"/>
                    <a:pt x="69" y="66"/>
                  </a:cubicBezTo>
                  <a:cubicBezTo>
                    <a:pt x="69" y="66"/>
                    <a:pt x="70" y="66"/>
                    <a:pt x="70" y="66"/>
                  </a:cubicBezTo>
                  <a:cubicBezTo>
                    <a:pt x="69" y="67"/>
                    <a:pt x="68" y="69"/>
                    <a:pt x="69" y="68"/>
                  </a:cubicBezTo>
                  <a:cubicBezTo>
                    <a:pt x="70" y="68"/>
                    <a:pt x="72" y="67"/>
                    <a:pt x="72" y="67"/>
                  </a:cubicBezTo>
                  <a:cubicBezTo>
                    <a:pt x="71" y="69"/>
                    <a:pt x="71" y="69"/>
                    <a:pt x="73" y="69"/>
                  </a:cubicBezTo>
                  <a:cubicBezTo>
                    <a:pt x="74" y="69"/>
                    <a:pt x="73" y="70"/>
                    <a:pt x="71" y="71"/>
                  </a:cubicBezTo>
                  <a:cubicBezTo>
                    <a:pt x="71" y="72"/>
                    <a:pt x="70" y="71"/>
                    <a:pt x="70" y="70"/>
                  </a:cubicBezTo>
                  <a:cubicBezTo>
                    <a:pt x="70" y="71"/>
                    <a:pt x="70" y="71"/>
                    <a:pt x="69" y="70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7" y="71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5" y="74"/>
                    <a:pt x="65" y="75"/>
                    <a:pt x="64" y="75"/>
                  </a:cubicBezTo>
                  <a:cubicBezTo>
                    <a:pt x="64" y="74"/>
                    <a:pt x="63" y="74"/>
                    <a:pt x="63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2" y="76"/>
                    <a:pt x="61" y="76"/>
                    <a:pt x="61" y="76"/>
                  </a:cubicBezTo>
                  <a:cubicBezTo>
                    <a:pt x="60" y="76"/>
                    <a:pt x="59" y="77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7" y="78"/>
                    <a:pt x="56" y="78"/>
                    <a:pt x="56" y="78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53" y="80"/>
                    <a:pt x="54" y="80"/>
                  </a:cubicBezTo>
                  <a:cubicBezTo>
                    <a:pt x="56" y="80"/>
                    <a:pt x="59" y="79"/>
                    <a:pt x="61" y="79"/>
                  </a:cubicBezTo>
                  <a:cubicBezTo>
                    <a:pt x="63" y="78"/>
                    <a:pt x="66" y="78"/>
                    <a:pt x="68" y="76"/>
                  </a:cubicBezTo>
                  <a:cubicBezTo>
                    <a:pt x="70" y="75"/>
                    <a:pt x="73" y="74"/>
                    <a:pt x="75" y="73"/>
                  </a:cubicBezTo>
                  <a:cubicBezTo>
                    <a:pt x="76" y="73"/>
                    <a:pt x="75" y="74"/>
                    <a:pt x="71" y="78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69" y="79"/>
                    <a:pt x="69" y="79"/>
                    <a:pt x="68" y="79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7" y="80"/>
                    <a:pt x="67" y="80"/>
                    <a:pt x="67" y="80"/>
                  </a:cubicBezTo>
                  <a:cubicBezTo>
                    <a:pt x="66" y="80"/>
                    <a:pt x="65" y="79"/>
                    <a:pt x="64" y="79"/>
                  </a:cubicBezTo>
                  <a:cubicBezTo>
                    <a:pt x="64" y="81"/>
                    <a:pt x="64" y="81"/>
                    <a:pt x="64" y="81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62" y="82"/>
                    <a:pt x="62" y="82"/>
                    <a:pt x="62" y="82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8" y="82"/>
                    <a:pt x="58" y="82"/>
                    <a:pt x="57" y="83"/>
                  </a:cubicBezTo>
                  <a:cubicBezTo>
                    <a:pt x="63" y="84"/>
                    <a:pt x="69" y="82"/>
                    <a:pt x="76" y="78"/>
                  </a:cubicBezTo>
                  <a:cubicBezTo>
                    <a:pt x="76" y="78"/>
                    <a:pt x="76" y="79"/>
                    <a:pt x="76" y="79"/>
                  </a:cubicBezTo>
                  <a:cubicBezTo>
                    <a:pt x="76" y="82"/>
                    <a:pt x="74" y="84"/>
                    <a:pt x="71" y="86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70" y="83"/>
                    <a:pt x="68" y="88"/>
                    <a:pt x="66" y="88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2" y="87"/>
                    <a:pt x="63" y="86"/>
                    <a:pt x="64" y="85"/>
                  </a:cubicBezTo>
                  <a:cubicBezTo>
                    <a:pt x="63" y="85"/>
                    <a:pt x="60" y="88"/>
                    <a:pt x="60" y="88"/>
                  </a:cubicBezTo>
                  <a:cubicBezTo>
                    <a:pt x="59" y="87"/>
                    <a:pt x="61" y="86"/>
                    <a:pt x="61" y="85"/>
                  </a:cubicBezTo>
                  <a:cubicBezTo>
                    <a:pt x="60" y="85"/>
                    <a:pt x="59" y="87"/>
                    <a:pt x="57" y="87"/>
                  </a:cubicBezTo>
                  <a:cubicBezTo>
                    <a:pt x="57" y="87"/>
                    <a:pt x="58" y="86"/>
                    <a:pt x="59" y="85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5" y="86"/>
                    <a:pt x="57" y="85"/>
                    <a:pt x="57" y="84"/>
                  </a:cubicBezTo>
                  <a:cubicBezTo>
                    <a:pt x="55" y="85"/>
                    <a:pt x="53" y="86"/>
                    <a:pt x="53" y="86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4"/>
                    <a:pt x="50" y="84"/>
                    <a:pt x="50" y="84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4"/>
                    <a:pt x="46" y="85"/>
                    <a:pt x="45" y="85"/>
                  </a:cubicBezTo>
                  <a:cubicBezTo>
                    <a:pt x="46" y="84"/>
                    <a:pt x="46" y="83"/>
                    <a:pt x="46" y="83"/>
                  </a:cubicBezTo>
                  <a:cubicBezTo>
                    <a:pt x="45" y="84"/>
                    <a:pt x="44" y="85"/>
                    <a:pt x="43" y="85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3" y="84"/>
                    <a:pt x="41" y="85"/>
                    <a:pt x="40" y="85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42" y="83"/>
                    <a:pt x="41" y="82"/>
                    <a:pt x="41" y="82"/>
                  </a:cubicBezTo>
                  <a:cubicBezTo>
                    <a:pt x="38" y="85"/>
                    <a:pt x="38" y="85"/>
                    <a:pt x="38" y="85"/>
                  </a:cubicBezTo>
                  <a:cubicBezTo>
                    <a:pt x="39" y="84"/>
                    <a:pt x="39" y="83"/>
                    <a:pt x="39" y="83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4" y="85"/>
                    <a:pt x="35" y="84"/>
                    <a:pt x="35" y="83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4" y="82"/>
                    <a:pt x="36" y="80"/>
                    <a:pt x="39" y="80"/>
                  </a:cubicBezTo>
                  <a:moveTo>
                    <a:pt x="45" y="53"/>
                  </a:moveTo>
                  <a:cubicBezTo>
                    <a:pt x="47" y="51"/>
                    <a:pt x="48" y="50"/>
                    <a:pt x="49" y="52"/>
                  </a:cubicBezTo>
                  <a:cubicBezTo>
                    <a:pt x="50" y="48"/>
                    <a:pt x="51" y="48"/>
                    <a:pt x="53" y="51"/>
                  </a:cubicBezTo>
                  <a:cubicBezTo>
                    <a:pt x="55" y="51"/>
                    <a:pt x="55" y="54"/>
                    <a:pt x="55" y="59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1" y="51"/>
                    <a:pt x="43" y="55"/>
                    <a:pt x="45" y="53"/>
                  </a:cubicBezTo>
                  <a:moveTo>
                    <a:pt x="57" y="57"/>
                  </a:moveTo>
                  <a:cubicBezTo>
                    <a:pt x="57" y="57"/>
                    <a:pt x="56" y="57"/>
                    <a:pt x="56" y="56"/>
                  </a:cubicBezTo>
                  <a:cubicBezTo>
                    <a:pt x="56" y="55"/>
                    <a:pt x="56" y="54"/>
                    <a:pt x="56" y="54"/>
                  </a:cubicBezTo>
                  <a:cubicBezTo>
                    <a:pt x="56" y="54"/>
                    <a:pt x="57" y="55"/>
                    <a:pt x="57" y="56"/>
                  </a:cubicBezTo>
                  <a:cubicBezTo>
                    <a:pt x="57" y="56"/>
                    <a:pt x="57" y="57"/>
                    <a:pt x="57" y="57"/>
                  </a:cubicBezTo>
                  <a:moveTo>
                    <a:pt x="59" y="53"/>
                  </a:moveTo>
                  <a:cubicBezTo>
                    <a:pt x="58" y="47"/>
                    <a:pt x="58" y="47"/>
                    <a:pt x="58" y="47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6" y="45"/>
                    <a:pt x="56" y="48"/>
                    <a:pt x="56" y="51"/>
                  </a:cubicBezTo>
                  <a:cubicBezTo>
                    <a:pt x="55" y="50"/>
                    <a:pt x="55" y="47"/>
                    <a:pt x="55" y="44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6"/>
                    <a:pt x="54" y="43"/>
                    <a:pt x="54" y="41"/>
                  </a:cubicBezTo>
                  <a:cubicBezTo>
                    <a:pt x="54" y="41"/>
                    <a:pt x="53" y="42"/>
                    <a:pt x="53" y="45"/>
                  </a:cubicBezTo>
                  <a:cubicBezTo>
                    <a:pt x="52" y="43"/>
                    <a:pt x="53" y="41"/>
                    <a:pt x="53" y="39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5" y="40"/>
                    <a:pt x="58" y="45"/>
                    <a:pt x="61" y="49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0" y="52"/>
                    <a:pt x="60" y="54"/>
                    <a:pt x="59" y="53"/>
                  </a:cubicBezTo>
                  <a:moveTo>
                    <a:pt x="50" y="34"/>
                  </a:moveTo>
                  <a:cubicBezTo>
                    <a:pt x="50" y="35"/>
                    <a:pt x="50" y="35"/>
                    <a:pt x="49" y="34"/>
                  </a:cubicBezTo>
                  <a:cubicBezTo>
                    <a:pt x="47" y="33"/>
                    <a:pt x="48" y="31"/>
                    <a:pt x="49" y="29"/>
                  </a:cubicBezTo>
                  <a:cubicBezTo>
                    <a:pt x="51" y="27"/>
                    <a:pt x="53" y="27"/>
                    <a:pt x="55" y="28"/>
                  </a:cubicBezTo>
                  <a:cubicBezTo>
                    <a:pt x="56" y="29"/>
                    <a:pt x="56" y="29"/>
                    <a:pt x="54" y="29"/>
                  </a:cubicBezTo>
                  <a:cubicBezTo>
                    <a:pt x="51" y="29"/>
                    <a:pt x="49" y="31"/>
                    <a:pt x="50" y="34"/>
                  </a:cubicBezTo>
                  <a:moveTo>
                    <a:pt x="48" y="28"/>
                  </a:moveTo>
                  <a:cubicBezTo>
                    <a:pt x="48" y="30"/>
                    <a:pt x="47" y="30"/>
                    <a:pt x="46" y="29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3" y="26"/>
                    <a:pt x="42" y="25"/>
                    <a:pt x="43" y="24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6" y="21"/>
                    <a:pt x="47" y="21"/>
                    <a:pt x="48" y="21"/>
                  </a:cubicBezTo>
                  <a:cubicBezTo>
                    <a:pt x="49" y="21"/>
                    <a:pt x="49" y="22"/>
                    <a:pt x="49" y="22"/>
                  </a:cubicBezTo>
                  <a:cubicBezTo>
                    <a:pt x="47" y="22"/>
                    <a:pt x="45" y="23"/>
                    <a:pt x="45" y="25"/>
                  </a:cubicBezTo>
                  <a:cubicBezTo>
                    <a:pt x="46" y="24"/>
                    <a:pt x="47" y="22"/>
                    <a:pt x="49" y="22"/>
                  </a:cubicBezTo>
                  <a:cubicBezTo>
                    <a:pt x="50" y="23"/>
                    <a:pt x="50" y="23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8" y="25"/>
                    <a:pt x="47" y="25"/>
                    <a:pt x="46" y="26"/>
                  </a:cubicBezTo>
                  <a:cubicBezTo>
                    <a:pt x="47" y="26"/>
                    <a:pt x="48" y="25"/>
                    <a:pt x="50" y="24"/>
                  </a:cubicBezTo>
                  <a:cubicBezTo>
                    <a:pt x="50" y="25"/>
                    <a:pt x="50" y="25"/>
                    <a:pt x="50" y="26"/>
                  </a:cubicBezTo>
                  <a:cubicBezTo>
                    <a:pt x="50" y="26"/>
                    <a:pt x="49" y="27"/>
                    <a:pt x="49" y="27"/>
                  </a:cubicBezTo>
                  <a:cubicBezTo>
                    <a:pt x="48" y="27"/>
                    <a:pt x="47" y="27"/>
                    <a:pt x="48" y="28"/>
                  </a:cubicBezTo>
                  <a:moveTo>
                    <a:pt x="42" y="20"/>
                  </a:moveTo>
                  <a:cubicBezTo>
                    <a:pt x="39" y="15"/>
                    <a:pt x="36" y="11"/>
                    <a:pt x="33" y="7"/>
                  </a:cubicBezTo>
                  <a:cubicBezTo>
                    <a:pt x="33" y="6"/>
                    <a:pt x="33" y="6"/>
                    <a:pt x="34" y="6"/>
                  </a:cubicBezTo>
                  <a:cubicBezTo>
                    <a:pt x="37" y="10"/>
                    <a:pt x="40" y="14"/>
                    <a:pt x="43" y="19"/>
                  </a:cubicBezTo>
                  <a:cubicBezTo>
                    <a:pt x="43" y="19"/>
                    <a:pt x="43" y="20"/>
                    <a:pt x="42" y="20"/>
                  </a:cubicBezTo>
                  <a:moveTo>
                    <a:pt x="44" y="21"/>
                  </a:moveTo>
                  <a:cubicBezTo>
                    <a:pt x="44" y="20"/>
                    <a:pt x="45" y="19"/>
                    <a:pt x="46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9" y="20"/>
                    <a:pt x="49" y="20"/>
                    <a:pt x="48" y="20"/>
                  </a:cubicBezTo>
                  <a:cubicBezTo>
                    <a:pt x="46" y="20"/>
                    <a:pt x="45" y="20"/>
                    <a:pt x="44" y="22"/>
                  </a:cubicBezTo>
                  <a:cubicBezTo>
                    <a:pt x="44" y="23"/>
                    <a:pt x="43" y="23"/>
                    <a:pt x="44" y="21"/>
                  </a:cubicBezTo>
                  <a:moveTo>
                    <a:pt x="51" y="26"/>
                  </a:moveTo>
                  <a:cubicBezTo>
                    <a:pt x="51" y="26"/>
                    <a:pt x="52" y="26"/>
                    <a:pt x="52" y="26"/>
                  </a:cubicBezTo>
                  <a:cubicBezTo>
                    <a:pt x="52" y="27"/>
                    <a:pt x="51" y="27"/>
                    <a:pt x="51" y="27"/>
                  </a:cubicBezTo>
                  <a:cubicBezTo>
                    <a:pt x="51" y="27"/>
                    <a:pt x="50" y="27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moveTo>
                    <a:pt x="71" y="45"/>
                  </a:moveTo>
                  <a:cubicBezTo>
                    <a:pt x="72" y="45"/>
                    <a:pt x="72" y="46"/>
                    <a:pt x="72" y="46"/>
                  </a:cubicBezTo>
                  <a:cubicBezTo>
                    <a:pt x="72" y="46"/>
                    <a:pt x="72" y="45"/>
                    <a:pt x="72" y="45"/>
                  </a:cubicBezTo>
                  <a:cubicBezTo>
                    <a:pt x="72" y="46"/>
                    <a:pt x="72" y="46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72" y="46"/>
                    <a:pt x="72" y="45"/>
                    <a:pt x="71" y="45"/>
                  </a:cubicBezTo>
                  <a:moveTo>
                    <a:pt x="73" y="50"/>
                  </a:moveTo>
                  <a:cubicBezTo>
                    <a:pt x="73" y="51"/>
                    <a:pt x="73" y="51"/>
                    <a:pt x="73" y="52"/>
                  </a:cubicBezTo>
                  <a:cubicBezTo>
                    <a:pt x="73" y="51"/>
                    <a:pt x="73" y="51"/>
                    <a:pt x="73" y="50"/>
                  </a:cubicBezTo>
                  <a:moveTo>
                    <a:pt x="75" y="4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75" y="49"/>
                    <a:pt x="75" y="49"/>
                    <a:pt x="74" y="50"/>
                  </a:cubicBezTo>
                  <a:cubicBezTo>
                    <a:pt x="74" y="49"/>
                    <a:pt x="74" y="49"/>
                    <a:pt x="75" y="48"/>
                  </a:cubicBezTo>
                  <a:cubicBezTo>
                    <a:pt x="74" y="48"/>
                    <a:pt x="74" y="48"/>
                    <a:pt x="74" y="47"/>
                  </a:cubicBezTo>
                  <a:cubicBezTo>
                    <a:pt x="73" y="49"/>
                    <a:pt x="73" y="50"/>
                    <a:pt x="72" y="51"/>
                  </a:cubicBezTo>
                  <a:cubicBezTo>
                    <a:pt x="72" y="49"/>
                    <a:pt x="73" y="47"/>
                    <a:pt x="75" y="45"/>
                  </a:cubicBezTo>
                  <a:cubicBezTo>
                    <a:pt x="74" y="46"/>
                    <a:pt x="74" y="47"/>
                    <a:pt x="74" y="47"/>
                  </a:cubicBezTo>
                  <a:cubicBezTo>
                    <a:pt x="74" y="47"/>
                    <a:pt x="75" y="48"/>
                    <a:pt x="75" y="48"/>
                  </a:cubicBezTo>
                  <a:cubicBezTo>
                    <a:pt x="75" y="48"/>
                    <a:pt x="75" y="47"/>
                    <a:pt x="75" y="47"/>
                  </a:cubicBezTo>
                  <a:cubicBezTo>
                    <a:pt x="75" y="48"/>
                    <a:pt x="75" y="48"/>
                    <a:pt x="75" y="48"/>
                  </a:cubicBezTo>
                  <a:close/>
                  <a:moveTo>
                    <a:pt x="79" y="53"/>
                  </a:moveTo>
                  <a:cubicBezTo>
                    <a:pt x="79" y="55"/>
                    <a:pt x="79" y="55"/>
                    <a:pt x="78" y="56"/>
                  </a:cubicBezTo>
                  <a:cubicBezTo>
                    <a:pt x="78" y="55"/>
                    <a:pt x="78" y="54"/>
                    <a:pt x="79" y="53"/>
                  </a:cubicBezTo>
                  <a:moveTo>
                    <a:pt x="78" y="53"/>
                  </a:moveTo>
                  <a:cubicBezTo>
                    <a:pt x="79" y="52"/>
                    <a:pt x="79" y="52"/>
                    <a:pt x="79" y="51"/>
                  </a:cubicBezTo>
                  <a:cubicBezTo>
                    <a:pt x="79" y="51"/>
                    <a:pt x="79" y="51"/>
                    <a:pt x="79" y="51"/>
                  </a:cubicBezTo>
                  <a:cubicBezTo>
                    <a:pt x="79" y="51"/>
                    <a:pt x="79" y="51"/>
                    <a:pt x="79" y="51"/>
                  </a:cubicBezTo>
                  <a:cubicBezTo>
                    <a:pt x="79" y="51"/>
                    <a:pt x="80" y="50"/>
                    <a:pt x="80" y="50"/>
                  </a:cubicBezTo>
                  <a:cubicBezTo>
                    <a:pt x="80" y="51"/>
                    <a:pt x="79" y="52"/>
                    <a:pt x="78" y="53"/>
                  </a:cubicBezTo>
                  <a:moveTo>
                    <a:pt x="63" y="38"/>
                  </a:moveTo>
                  <a:cubicBezTo>
                    <a:pt x="68" y="37"/>
                    <a:pt x="73" y="37"/>
                    <a:pt x="80" y="40"/>
                  </a:cubicBezTo>
                  <a:cubicBezTo>
                    <a:pt x="85" y="43"/>
                    <a:pt x="90" y="46"/>
                    <a:pt x="94" y="44"/>
                  </a:cubicBezTo>
                  <a:cubicBezTo>
                    <a:pt x="95" y="44"/>
                    <a:pt x="95" y="45"/>
                    <a:pt x="94" y="45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0" y="46"/>
                    <a:pt x="90" y="47"/>
                    <a:pt x="90" y="46"/>
                  </a:cubicBezTo>
                  <a:cubicBezTo>
                    <a:pt x="89" y="46"/>
                    <a:pt x="88" y="46"/>
                    <a:pt x="88" y="45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5" y="44"/>
                    <a:pt x="85" y="44"/>
                    <a:pt x="85" y="44"/>
                  </a:cubicBezTo>
                  <a:cubicBezTo>
                    <a:pt x="84" y="44"/>
                    <a:pt x="84" y="44"/>
                    <a:pt x="84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5" y="46"/>
                    <a:pt x="84" y="46"/>
                    <a:pt x="84" y="45"/>
                  </a:cubicBezTo>
                  <a:cubicBezTo>
                    <a:pt x="81" y="43"/>
                    <a:pt x="81" y="43"/>
                    <a:pt x="81" y="43"/>
                  </a:cubicBezTo>
                  <a:cubicBezTo>
                    <a:pt x="81" y="43"/>
                    <a:pt x="80" y="43"/>
                    <a:pt x="80" y="43"/>
                  </a:cubicBezTo>
                  <a:cubicBezTo>
                    <a:pt x="80" y="44"/>
                    <a:pt x="80" y="44"/>
                    <a:pt x="80" y="44"/>
                  </a:cubicBezTo>
                  <a:cubicBezTo>
                    <a:pt x="81" y="45"/>
                    <a:pt x="79" y="44"/>
                    <a:pt x="79" y="4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4"/>
                    <a:pt x="76" y="42"/>
                    <a:pt x="74" y="40"/>
                  </a:cubicBezTo>
                  <a:cubicBezTo>
                    <a:pt x="74" y="40"/>
                    <a:pt x="73" y="40"/>
                    <a:pt x="73" y="40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39"/>
                    <a:pt x="70" y="39"/>
                    <a:pt x="70" y="40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69" y="41"/>
                    <a:pt x="68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6" y="39"/>
                    <a:pt x="68" y="41"/>
                    <a:pt x="68" y="41"/>
                  </a:cubicBezTo>
                  <a:cubicBezTo>
                    <a:pt x="67" y="42"/>
                    <a:pt x="67" y="41"/>
                    <a:pt x="66" y="40"/>
                  </a:cubicBezTo>
                  <a:cubicBezTo>
                    <a:pt x="66" y="40"/>
                    <a:pt x="65" y="39"/>
                    <a:pt x="65" y="40"/>
                  </a:cubicBezTo>
                  <a:cubicBezTo>
                    <a:pt x="64" y="40"/>
                    <a:pt x="64" y="40"/>
                    <a:pt x="63" y="40"/>
                  </a:cubicBezTo>
                  <a:cubicBezTo>
                    <a:pt x="62" y="39"/>
                    <a:pt x="62" y="39"/>
                    <a:pt x="63" y="38"/>
                  </a:cubicBezTo>
                  <a:moveTo>
                    <a:pt x="69" y="35"/>
                  </a:moveTo>
                  <a:cubicBezTo>
                    <a:pt x="71" y="33"/>
                    <a:pt x="73" y="33"/>
                    <a:pt x="75" y="34"/>
                  </a:cubicBezTo>
                  <a:cubicBezTo>
                    <a:pt x="78" y="36"/>
                    <a:pt x="79" y="35"/>
                    <a:pt x="82" y="37"/>
                  </a:cubicBezTo>
                  <a:cubicBezTo>
                    <a:pt x="84" y="39"/>
                    <a:pt x="87" y="40"/>
                    <a:pt x="91" y="41"/>
                  </a:cubicBezTo>
                  <a:cubicBezTo>
                    <a:pt x="91" y="42"/>
                    <a:pt x="91" y="42"/>
                    <a:pt x="90" y="42"/>
                  </a:cubicBezTo>
                  <a:cubicBezTo>
                    <a:pt x="88" y="41"/>
                    <a:pt x="87" y="41"/>
                    <a:pt x="88" y="42"/>
                  </a:cubicBezTo>
                  <a:cubicBezTo>
                    <a:pt x="88" y="43"/>
                    <a:pt x="88" y="42"/>
                    <a:pt x="88" y="42"/>
                  </a:cubicBezTo>
                  <a:cubicBezTo>
                    <a:pt x="86" y="40"/>
                    <a:pt x="84" y="40"/>
                    <a:pt x="83" y="40"/>
                  </a:cubicBezTo>
                  <a:cubicBezTo>
                    <a:pt x="82" y="38"/>
                    <a:pt x="81" y="38"/>
                    <a:pt x="81" y="39"/>
                  </a:cubicBezTo>
                  <a:cubicBezTo>
                    <a:pt x="81" y="40"/>
                    <a:pt x="81" y="40"/>
                    <a:pt x="81" y="39"/>
                  </a:cubicBezTo>
                  <a:cubicBezTo>
                    <a:pt x="79" y="37"/>
                    <a:pt x="78" y="36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6" y="35"/>
                    <a:pt x="76" y="35"/>
                    <a:pt x="77" y="38"/>
                  </a:cubicBezTo>
                  <a:cubicBezTo>
                    <a:pt x="76" y="38"/>
                    <a:pt x="76" y="38"/>
                    <a:pt x="76" y="37"/>
                  </a:cubicBezTo>
                  <a:cubicBezTo>
                    <a:pt x="75" y="35"/>
                    <a:pt x="75" y="35"/>
                    <a:pt x="75" y="37"/>
                  </a:cubicBezTo>
                  <a:cubicBezTo>
                    <a:pt x="73" y="34"/>
                    <a:pt x="72" y="35"/>
                    <a:pt x="73" y="36"/>
                  </a:cubicBezTo>
                  <a:cubicBezTo>
                    <a:pt x="72" y="35"/>
                    <a:pt x="71" y="34"/>
                    <a:pt x="71" y="36"/>
                  </a:cubicBezTo>
                  <a:cubicBezTo>
                    <a:pt x="70" y="35"/>
                    <a:pt x="69" y="35"/>
                    <a:pt x="69" y="36"/>
                  </a:cubicBezTo>
                  <a:cubicBezTo>
                    <a:pt x="68" y="35"/>
                    <a:pt x="68" y="35"/>
                    <a:pt x="69" y="35"/>
                  </a:cubicBezTo>
                  <a:moveTo>
                    <a:pt x="81" y="34"/>
                  </a:moveTo>
                  <a:cubicBezTo>
                    <a:pt x="83" y="35"/>
                    <a:pt x="86" y="35"/>
                    <a:pt x="88" y="37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87" y="36"/>
                    <a:pt x="86" y="36"/>
                    <a:pt x="85" y="36"/>
                  </a:cubicBezTo>
                  <a:cubicBezTo>
                    <a:pt x="86" y="37"/>
                    <a:pt x="85" y="37"/>
                    <a:pt x="85" y="37"/>
                  </a:cubicBezTo>
                  <a:cubicBezTo>
                    <a:pt x="84" y="36"/>
                    <a:pt x="83" y="36"/>
                    <a:pt x="83" y="36"/>
                  </a:cubicBezTo>
                  <a:cubicBezTo>
                    <a:pt x="83" y="36"/>
                    <a:pt x="82" y="36"/>
                    <a:pt x="82" y="36"/>
                  </a:cubicBezTo>
                  <a:cubicBezTo>
                    <a:pt x="82" y="35"/>
                    <a:pt x="81" y="35"/>
                    <a:pt x="81" y="35"/>
                  </a:cubicBezTo>
                  <a:cubicBezTo>
                    <a:pt x="80" y="35"/>
                    <a:pt x="80" y="34"/>
                    <a:pt x="81" y="34"/>
                  </a:cubicBezTo>
                  <a:moveTo>
                    <a:pt x="91" y="26"/>
                  </a:moveTo>
                  <a:cubicBezTo>
                    <a:pt x="92" y="25"/>
                    <a:pt x="92" y="24"/>
                    <a:pt x="92" y="23"/>
                  </a:cubicBezTo>
                  <a:cubicBezTo>
                    <a:pt x="92" y="22"/>
                    <a:pt x="93" y="22"/>
                    <a:pt x="93" y="23"/>
                  </a:cubicBezTo>
                  <a:cubicBezTo>
                    <a:pt x="93" y="24"/>
                    <a:pt x="93" y="26"/>
                    <a:pt x="92" y="26"/>
                  </a:cubicBezTo>
                  <a:cubicBezTo>
                    <a:pt x="92" y="27"/>
                    <a:pt x="91" y="26"/>
                    <a:pt x="91" y="26"/>
                  </a:cubicBezTo>
                  <a:moveTo>
                    <a:pt x="97" y="37"/>
                  </a:moveTo>
                  <a:cubicBezTo>
                    <a:pt x="98" y="38"/>
                    <a:pt x="97" y="39"/>
                    <a:pt x="96" y="38"/>
                  </a:cubicBezTo>
                  <a:cubicBezTo>
                    <a:pt x="93" y="36"/>
                    <a:pt x="92" y="32"/>
                    <a:pt x="91" y="29"/>
                  </a:cubicBezTo>
                  <a:cubicBezTo>
                    <a:pt x="91" y="28"/>
                    <a:pt x="92" y="28"/>
                    <a:pt x="92" y="29"/>
                  </a:cubicBezTo>
                  <a:cubicBezTo>
                    <a:pt x="93" y="32"/>
                    <a:pt x="94" y="35"/>
                    <a:pt x="97" y="37"/>
                  </a:cubicBezTo>
                  <a:moveTo>
                    <a:pt x="93" y="13"/>
                  </a:moveTo>
                  <a:cubicBezTo>
                    <a:pt x="91" y="13"/>
                    <a:pt x="91" y="13"/>
                    <a:pt x="93" y="12"/>
                  </a:cubicBezTo>
                  <a:cubicBezTo>
                    <a:pt x="93" y="11"/>
                    <a:pt x="94" y="11"/>
                    <a:pt x="94" y="11"/>
                  </a:cubicBezTo>
                  <a:cubicBezTo>
                    <a:pt x="96" y="10"/>
                    <a:pt x="97" y="10"/>
                    <a:pt x="98" y="10"/>
                  </a:cubicBezTo>
                  <a:cubicBezTo>
                    <a:pt x="96" y="8"/>
                    <a:pt x="93" y="10"/>
                    <a:pt x="89" y="12"/>
                  </a:cubicBezTo>
                  <a:cubicBezTo>
                    <a:pt x="88" y="13"/>
                    <a:pt x="88" y="12"/>
                    <a:pt x="89" y="11"/>
                  </a:cubicBezTo>
                  <a:cubicBezTo>
                    <a:pt x="90" y="10"/>
                    <a:pt x="91" y="10"/>
                    <a:pt x="93" y="9"/>
                  </a:cubicBezTo>
                  <a:cubicBezTo>
                    <a:pt x="95" y="8"/>
                    <a:pt x="96" y="8"/>
                    <a:pt x="98" y="8"/>
                  </a:cubicBezTo>
                  <a:cubicBezTo>
                    <a:pt x="100" y="7"/>
                    <a:pt x="101" y="8"/>
                    <a:pt x="99" y="10"/>
                  </a:cubicBezTo>
                  <a:cubicBezTo>
                    <a:pt x="99" y="10"/>
                    <a:pt x="98" y="10"/>
                    <a:pt x="98" y="11"/>
                  </a:cubicBezTo>
                  <a:cubicBezTo>
                    <a:pt x="96" y="12"/>
                    <a:pt x="95" y="12"/>
                    <a:pt x="93" y="13"/>
                  </a:cubicBezTo>
                  <a:moveTo>
                    <a:pt x="91" y="13"/>
                  </a:moveTo>
                  <a:cubicBezTo>
                    <a:pt x="90" y="13"/>
                    <a:pt x="90" y="13"/>
                    <a:pt x="90" y="12"/>
                  </a:cubicBezTo>
                  <a:cubicBezTo>
                    <a:pt x="90" y="12"/>
                    <a:pt x="90" y="12"/>
                    <a:pt x="91" y="12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91" y="12"/>
                    <a:pt x="91" y="13"/>
                    <a:pt x="91" y="13"/>
                  </a:cubicBezTo>
                  <a:moveTo>
                    <a:pt x="85" y="13"/>
                  </a:moveTo>
                  <a:cubicBezTo>
                    <a:pt x="84" y="13"/>
                    <a:pt x="83" y="14"/>
                    <a:pt x="81" y="13"/>
                  </a:cubicBezTo>
                  <a:cubicBezTo>
                    <a:pt x="79" y="13"/>
                    <a:pt x="80" y="13"/>
                    <a:pt x="81" y="12"/>
                  </a:cubicBezTo>
                  <a:cubicBezTo>
                    <a:pt x="82" y="12"/>
                    <a:pt x="84" y="12"/>
                    <a:pt x="86" y="11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90" y="9"/>
                    <a:pt x="90" y="9"/>
                    <a:pt x="89" y="10"/>
                  </a:cubicBezTo>
                  <a:cubicBezTo>
                    <a:pt x="88" y="11"/>
                    <a:pt x="86" y="12"/>
                    <a:pt x="85" y="13"/>
                  </a:cubicBezTo>
                  <a:moveTo>
                    <a:pt x="94" y="8"/>
                  </a:moveTo>
                  <a:cubicBezTo>
                    <a:pt x="94" y="8"/>
                    <a:pt x="93" y="8"/>
                    <a:pt x="93" y="8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3" y="7"/>
                    <a:pt x="94" y="7"/>
                    <a:pt x="94" y="8"/>
                  </a:cubicBezTo>
                  <a:moveTo>
                    <a:pt x="82" y="10"/>
                  </a:moveTo>
                  <a:cubicBezTo>
                    <a:pt x="80" y="9"/>
                    <a:pt x="79" y="8"/>
                    <a:pt x="77" y="7"/>
                  </a:cubicBezTo>
                  <a:cubicBezTo>
                    <a:pt x="77" y="7"/>
                    <a:pt x="77" y="6"/>
                    <a:pt x="78" y="7"/>
                  </a:cubicBezTo>
                  <a:cubicBezTo>
                    <a:pt x="79" y="7"/>
                    <a:pt x="81" y="8"/>
                    <a:pt x="83" y="8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85" y="9"/>
                    <a:pt x="88" y="7"/>
                    <a:pt x="91" y="6"/>
                  </a:cubicBezTo>
                  <a:cubicBezTo>
                    <a:pt x="91" y="5"/>
                    <a:pt x="90" y="5"/>
                    <a:pt x="90" y="6"/>
                  </a:cubicBezTo>
                  <a:cubicBezTo>
                    <a:pt x="88" y="6"/>
                    <a:pt x="88" y="6"/>
                    <a:pt x="92" y="4"/>
                  </a:cubicBezTo>
                  <a:cubicBezTo>
                    <a:pt x="92" y="4"/>
                    <a:pt x="93" y="4"/>
                    <a:pt x="93" y="4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4" y="5"/>
                    <a:pt x="92" y="7"/>
                    <a:pt x="90" y="8"/>
                  </a:cubicBezTo>
                  <a:cubicBezTo>
                    <a:pt x="87" y="10"/>
                    <a:pt x="84" y="10"/>
                    <a:pt x="82" y="10"/>
                  </a:cubicBezTo>
                  <a:moveTo>
                    <a:pt x="98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97" y="6"/>
                    <a:pt x="97" y="6"/>
                    <a:pt x="97" y="7"/>
                  </a:cubicBezTo>
                  <a:cubicBezTo>
                    <a:pt x="96" y="7"/>
                    <a:pt x="96" y="6"/>
                    <a:pt x="97" y="6"/>
                  </a:cubicBezTo>
                  <a:cubicBezTo>
                    <a:pt x="97" y="6"/>
                    <a:pt x="97" y="6"/>
                    <a:pt x="98" y="6"/>
                  </a:cubicBezTo>
                  <a:moveTo>
                    <a:pt x="98" y="3"/>
                  </a:moveTo>
                  <a:cubicBezTo>
                    <a:pt x="99" y="3"/>
                    <a:pt x="101" y="3"/>
                    <a:pt x="102" y="3"/>
                  </a:cubicBezTo>
                  <a:cubicBezTo>
                    <a:pt x="105" y="4"/>
                    <a:pt x="104" y="5"/>
                    <a:pt x="102" y="5"/>
                  </a:cubicBezTo>
                  <a:cubicBezTo>
                    <a:pt x="101" y="4"/>
                    <a:pt x="100" y="4"/>
                    <a:pt x="98" y="5"/>
                  </a:cubicBezTo>
                  <a:cubicBezTo>
                    <a:pt x="98" y="6"/>
                    <a:pt x="96" y="5"/>
                    <a:pt x="95" y="6"/>
                  </a:cubicBezTo>
                  <a:cubicBezTo>
                    <a:pt x="94" y="6"/>
                    <a:pt x="94" y="6"/>
                    <a:pt x="95" y="5"/>
                  </a:cubicBezTo>
                  <a:cubicBezTo>
                    <a:pt x="96" y="4"/>
                    <a:pt x="97" y="3"/>
                    <a:pt x="98" y="3"/>
                  </a:cubicBezTo>
                  <a:moveTo>
                    <a:pt x="104" y="6"/>
                  </a:moveTo>
                  <a:cubicBezTo>
                    <a:pt x="104" y="7"/>
                    <a:pt x="104" y="8"/>
                    <a:pt x="103" y="8"/>
                  </a:cubicBezTo>
                  <a:cubicBezTo>
                    <a:pt x="104" y="6"/>
                    <a:pt x="103" y="7"/>
                    <a:pt x="103" y="5"/>
                  </a:cubicBezTo>
                  <a:cubicBezTo>
                    <a:pt x="103" y="5"/>
                    <a:pt x="104" y="6"/>
                    <a:pt x="104" y="6"/>
                  </a:cubicBezTo>
                  <a:moveTo>
                    <a:pt x="107" y="5"/>
                  </a:moveTo>
                  <a:cubicBezTo>
                    <a:pt x="106" y="5"/>
                    <a:pt x="106" y="6"/>
                    <a:pt x="106" y="7"/>
                  </a:cubicBezTo>
                  <a:cubicBezTo>
                    <a:pt x="106" y="9"/>
                    <a:pt x="105" y="9"/>
                    <a:pt x="105" y="10"/>
                  </a:cubicBezTo>
                  <a:cubicBezTo>
                    <a:pt x="104" y="10"/>
                    <a:pt x="104" y="10"/>
                    <a:pt x="104" y="9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5" y="6"/>
                    <a:pt x="105" y="5"/>
                    <a:pt x="105" y="5"/>
                  </a:cubicBezTo>
                  <a:cubicBezTo>
                    <a:pt x="105" y="3"/>
                    <a:pt x="106" y="3"/>
                    <a:pt x="107" y="5"/>
                  </a:cubicBezTo>
                  <a:moveTo>
                    <a:pt x="104" y="12"/>
                  </a:moveTo>
                  <a:cubicBezTo>
                    <a:pt x="104" y="12"/>
                    <a:pt x="104" y="12"/>
                    <a:pt x="104" y="11"/>
                  </a:cubicBezTo>
                  <a:cubicBezTo>
                    <a:pt x="103" y="11"/>
                    <a:pt x="104" y="11"/>
                    <a:pt x="104" y="11"/>
                  </a:cubicBezTo>
                  <a:cubicBezTo>
                    <a:pt x="104" y="11"/>
                    <a:pt x="105" y="11"/>
                    <a:pt x="105" y="11"/>
                  </a:cubicBezTo>
                  <a:cubicBezTo>
                    <a:pt x="105" y="11"/>
                    <a:pt x="105" y="11"/>
                    <a:pt x="104" y="12"/>
                  </a:cubicBezTo>
                  <a:moveTo>
                    <a:pt x="105" y="18"/>
                  </a:moveTo>
                  <a:cubicBezTo>
                    <a:pt x="105" y="19"/>
                    <a:pt x="105" y="20"/>
                    <a:pt x="105" y="22"/>
                  </a:cubicBezTo>
                  <a:cubicBezTo>
                    <a:pt x="104" y="21"/>
                    <a:pt x="103" y="21"/>
                    <a:pt x="103" y="21"/>
                  </a:cubicBezTo>
                  <a:cubicBezTo>
                    <a:pt x="103" y="20"/>
                    <a:pt x="103" y="21"/>
                    <a:pt x="103" y="19"/>
                  </a:cubicBezTo>
                  <a:cubicBezTo>
                    <a:pt x="103" y="18"/>
                    <a:pt x="103" y="18"/>
                    <a:pt x="103" y="17"/>
                  </a:cubicBezTo>
                  <a:cubicBezTo>
                    <a:pt x="102" y="16"/>
                    <a:pt x="103" y="16"/>
                    <a:pt x="104" y="16"/>
                  </a:cubicBezTo>
                  <a:cubicBezTo>
                    <a:pt x="105" y="17"/>
                    <a:pt x="105" y="18"/>
                    <a:pt x="105" y="18"/>
                  </a:cubicBezTo>
                  <a:moveTo>
                    <a:pt x="97" y="14"/>
                  </a:moveTo>
                  <a:cubicBezTo>
                    <a:pt x="97" y="14"/>
                    <a:pt x="97" y="14"/>
                    <a:pt x="96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7" y="13"/>
                    <a:pt x="97" y="14"/>
                    <a:pt x="97" y="14"/>
                  </a:cubicBezTo>
                  <a:moveTo>
                    <a:pt x="101" y="11"/>
                  </a:moveTo>
                  <a:cubicBezTo>
                    <a:pt x="100" y="12"/>
                    <a:pt x="101" y="13"/>
                    <a:pt x="101" y="14"/>
                  </a:cubicBezTo>
                  <a:cubicBezTo>
                    <a:pt x="101" y="16"/>
                    <a:pt x="98" y="15"/>
                    <a:pt x="98" y="14"/>
                  </a:cubicBezTo>
                  <a:cubicBezTo>
                    <a:pt x="98" y="13"/>
                    <a:pt x="99" y="11"/>
                    <a:pt x="101" y="11"/>
                  </a:cubicBezTo>
                  <a:moveTo>
                    <a:pt x="101" y="9"/>
                  </a:moveTo>
                  <a:cubicBezTo>
                    <a:pt x="101" y="8"/>
                    <a:pt x="100" y="7"/>
                    <a:pt x="99" y="6"/>
                  </a:cubicBezTo>
                  <a:cubicBezTo>
                    <a:pt x="99" y="6"/>
                    <a:pt x="99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9" y="6"/>
                    <a:pt x="100" y="6"/>
                    <a:pt x="101" y="6"/>
                  </a:cubicBezTo>
                  <a:cubicBezTo>
                    <a:pt x="102" y="6"/>
                    <a:pt x="103" y="7"/>
                    <a:pt x="103" y="8"/>
                  </a:cubicBezTo>
                  <a:cubicBezTo>
                    <a:pt x="102" y="9"/>
                    <a:pt x="102" y="9"/>
                    <a:pt x="101" y="9"/>
                  </a:cubicBezTo>
                  <a:moveTo>
                    <a:pt x="103" y="10"/>
                  </a:moveTo>
                  <a:cubicBezTo>
                    <a:pt x="103" y="10"/>
                    <a:pt x="102" y="10"/>
                    <a:pt x="102" y="10"/>
                  </a:cubicBezTo>
                  <a:cubicBezTo>
                    <a:pt x="102" y="10"/>
                    <a:pt x="102" y="10"/>
                    <a:pt x="102" y="9"/>
                  </a:cubicBezTo>
                  <a:cubicBezTo>
                    <a:pt x="103" y="9"/>
                    <a:pt x="103" y="9"/>
                    <a:pt x="103" y="9"/>
                  </a:cubicBezTo>
                  <a:cubicBezTo>
                    <a:pt x="103" y="9"/>
                    <a:pt x="103" y="10"/>
                    <a:pt x="103" y="10"/>
                  </a:cubicBezTo>
                  <a:moveTo>
                    <a:pt x="102" y="13"/>
                  </a:moveTo>
                  <a:cubicBezTo>
                    <a:pt x="101" y="12"/>
                    <a:pt x="102" y="12"/>
                    <a:pt x="103" y="12"/>
                  </a:cubicBezTo>
                  <a:cubicBezTo>
                    <a:pt x="103" y="13"/>
                    <a:pt x="104" y="14"/>
                    <a:pt x="104" y="14"/>
                  </a:cubicBezTo>
                  <a:cubicBezTo>
                    <a:pt x="104" y="15"/>
                    <a:pt x="103" y="16"/>
                    <a:pt x="102" y="15"/>
                  </a:cubicBezTo>
                  <a:cubicBezTo>
                    <a:pt x="102" y="15"/>
                    <a:pt x="103" y="14"/>
                    <a:pt x="102" y="13"/>
                  </a:cubicBezTo>
                  <a:moveTo>
                    <a:pt x="97" y="17"/>
                  </a:moveTo>
                  <a:cubicBezTo>
                    <a:pt x="98" y="16"/>
                    <a:pt x="99" y="16"/>
                    <a:pt x="100" y="16"/>
                  </a:cubicBezTo>
                  <a:cubicBezTo>
                    <a:pt x="101" y="16"/>
                    <a:pt x="102" y="16"/>
                    <a:pt x="102" y="17"/>
                  </a:cubicBezTo>
                  <a:cubicBezTo>
                    <a:pt x="102" y="18"/>
                    <a:pt x="102" y="19"/>
                    <a:pt x="101" y="20"/>
                  </a:cubicBezTo>
                  <a:cubicBezTo>
                    <a:pt x="101" y="21"/>
                    <a:pt x="101" y="21"/>
                    <a:pt x="100" y="21"/>
                  </a:cubicBezTo>
                  <a:cubicBezTo>
                    <a:pt x="99" y="21"/>
                    <a:pt x="98" y="20"/>
                    <a:pt x="97" y="21"/>
                  </a:cubicBezTo>
                  <a:cubicBezTo>
                    <a:pt x="98" y="19"/>
                    <a:pt x="97" y="19"/>
                    <a:pt x="97" y="17"/>
                  </a:cubicBezTo>
                  <a:moveTo>
                    <a:pt x="95" y="20"/>
                  </a:moveTo>
                  <a:cubicBezTo>
                    <a:pt x="95" y="20"/>
                    <a:pt x="96" y="20"/>
                    <a:pt x="96" y="20"/>
                  </a:cubicBezTo>
                  <a:cubicBezTo>
                    <a:pt x="96" y="20"/>
                    <a:pt x="96" y="20"/>
                    <a:pt x="95" y="21"/>
                  </a:cubicBezTo>
                  <a:cubicBezTo>
                    <a:pt x="95" y="21"/>
                    <a:pt x="94" y="21"/>
                    <a:pt x="94" y="20"/>
                  </a:cubicBezTo>
                  <a:cubicBezTo>
                    <a:pt x="94" y="20"/>
                    <a:pt x="94" y="20"/>
                    <a:pt x="95" y="20"/>
                  </a:cubicBezTo>
                  <a:moveTo>
                    <a:pt x="82" y="48"/>
                  </a:moveTo>
                  <a:cubicBezTo>
                    <a:pt x="83" y="51"/>
                    <a:pt x="83" y="52"/>
                    <a:pt x="81" y="55"/>
                  </a:cubicBezTo>
                  <a:cubicBezTo>
                    <a:pt x="82" y="52"/>
                    <a:pt x="82" y="51"/>
                    <a:pt x="82" y="48"/>
                  </a:cubicBezTo>
                  <a:moveTo>
                    <a:pt x="89" y="75"/>
                  </a:moveTo>
                  <a:cubicBezTo>
                    <a:pt x="89" y="76"/>
                    <a:pt x="89" y="76"/>
                    <a:pt x="89" y="76"/>
                  </a:cubicBezTo>
                  <a:cubicBezTo>
                    <a:pt x="89" y="76"/>
                    <a:pt x="88" y="76"/>
                    <a:pt x="88" y="75"/>
                  </a:cubicBezTo>
                  <a:cubicBezTo>
                    <a:pt x="88" y="75"/>
                    <a:pt x="89" y="74"/>
                    <a:pt x="89" y="74"/>
                  </a:cubicBezTo>
                  <a:cubicBezTo>
                    <a:pt x="89" y="74"/>
                    <a:pt x="89" y="75"/>
                    <a:pt x="89" y="75"/>
                  </a:cubicBezTo>
                  <a:moveTo>
                    <a:pt x="90" y="75"/>
                  </a:move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0" y="76"/>
                    <a:pt x="90" y="75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0" y="74"/>
                    <a:pt x="90" y="74"/>
                    <a:pt x="90" y="75"/>
                  </a:cubicBezTo>
                  <a:moveTo>
                    <a:pt x="93" y="64"/>
                  </a:moveTo>
                  <a:cubicBezTo>
                    <a:pt x="93" y="62"/>
                    <a:pt x="93" y="60"/>
                    <a:pt x="93" y="59"/>
                  </a:cubicBezTo>
                  <a:cubicBezTo>
                    <a:pt x="93" y="59"/>
                    <a:pt x="92" y="59"/>
                    <a:pt x="92" y="58"/>
                  </a:cubicBezTo>
                  <a:cubicBezTo>
                    <a:pt x="92" y="60"/>
                    <a:pt x="92" y="62"/>
                    <a:pt x="91" y="64"/>
                  </a:cubicBezTo>
                  <a:cubicBezTo>
                    <a:pt x="91" y="62"/>
                    <a:pt x="91" y="60"/>
                    <a:pt x="91" y="58"/>
                  </a:cubicBezTo>
                  <a:cubicBezTo>
                    <a:pt x="91" y="58"/>
                    <a:pt x="91" y="58"/>
                    <a:pt x="90" y="58"/>
                  </a:cubicBezTo>
                  <a:cubicBezTo>
                    <a:pt x="90" y="60"/>
                    <a:pt x="90" y="61"/>
                    <a:pt x="89" y="63"/>
                  </a:cubicBezTo>
                  <a:cubicBezTo>
                    <a:pt x="89" y="61"/>
                    <a:pt x="89" y="60"/>
                    <a:pt x="90" y="58"/>
                  </a:cubicBezTo>
                  <a:cubicBezTo>
                    <a:pt x="89" y="58"/>
                    <a:pt x="89" y="58"/>
                    <a:pt x="89" y="57"/>
                  </a:cubicBezTo>
                  <a:cubicBezTo>
                    <a:pt x="88" y="60"/>
                    <a:pt x="88" y="62"/>
                    <a:pt x="88" y="64"/>
                  </a:cubicBezTo>
                  <a:cubicBezTo>
                    <a:pt x="88" y="61"/>
                    <a:pt x="88" y="59"/>
                    <a:pt x="88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6" y="59"/>
                    <a:pt x="86" y="62"/>
                    <a:pt x="86" y="64"/>
                  </a:cubicBezTo>
                  <a:cubicBezTo>
                    <a:pt x="86" y="61"/>
                    <a:pt x="86" y="59"/>
                    <a:pt x="86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4" y="59"/>
                  </a:cubicBezTo>
                  <a:cubicBezTo>
                    <a:pt x="85" y="58"/>
                    <a:pt x="85" y="57"/>
                    <a:pt x="85" y="56"/>
                  </a:cubicBezTo>
                  <a:cubicBezTo>
                    <a:pt x="85" y="56"/>
                    <a:pt x="84" y="55"/>
                    <a:pt x="84" y="55"/>
                  </a:cubicBezTo>
                  <a:cubicBezTo>
                    <a:pt x="84" y="57"/>
                    <a:pt x="83" y="58"/>
                    <a:pt x="82" y="60"/>
                  </a:cubicBezTo>
                  <a:cubicBezTo>
                    <a:pt x="84" y="57"/>
                    <a:pt x="84" y="53"/>
                    <a:pt x="84" y="49"/>
                  </a:cubicBezTo>
                  <a:cubicBezTo>
                    <a:pt x="84" y="51"/>
                    <a:pt x="84" y="52"/>
                    <a:pt x="84" y="53"/>
                  </a:cubicBezTo>
                  <a:cubicBezTo>
                    <a:pt x="85" y="53"/>
                    <a:pt x="85" y="54"/>
                    <a:pt x="86" y="54"/>
                  </a:cubicBezTo>
                  <a:cubicBezTo>
                    <a:pt x="86" y="52"/>
                    <a:pt x="86" y="50"/>
                    <a:pt x="86" y="48"/>
                  </a:cubicBezTo>
                  <a:cubicBezTo>
                    <a:pt x="86" y="51"/>
                    <a:pt x="87" y="52"/>
                    <a:pt x="86" y="54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7" y="54"/>
                    <a:pt x="88" y="54"/>
                    <a:pt x="88" y="53"/>
                  </a:cubicBezTo>
                  <a:cubicBezTo>
                    <a:pt x="88" y="54"/>
                    <a:pt x="88" y="54"/>
                    <a:pt x="87" y="54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4"/>
                    <a:pt x="89" y="53"/>
                    <a:pt x="89" y="52"/>
                  </a:cubicBezTo>
                  <a:cubicBezTo>
                    <a:pt x="89" y="53"/>
                    <a:pt x="89" y="54"/>
                    <a:pt x="89" y="55"/>
                  </a:cubicBezTo>
                  <a:cubicBezTo>
                    <a:pt x="89" y="55"/>
                    <a:pt x="89" y="55"/>
                    <a:pt x="90" y="55"/>
                  </a:cubicBezTo>
                  <a:cubicBezTo>
                    <a:pt x="90" y="54"/>
                    <a:pt x="90" y="54"/>
                    <a:pt x="90" y="53"/>
                  </a:cubicBezTo>
                  <a:cubicBezTo>
                    <a:pt x="90" y="54"/>
                    <a:pt x="90" y="54"/>
                    <a:pt x="90" y="55"/>
                  </a:cubicBezTo>
                  <a:cubicBezTo>
                    <a:pt x="90" y="55"/>
                    <a:pt x="91" y="55"/>
                    <a:pt x="91" y="55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2" y="55"/>
                    <a:pt x="93" y="55"/>
                    <a:pt x="93" y="55"/>
                  </a:cubicBezTo>
                  <a:cubicBezTo>
                    <a:pt x="93" y="54"/>
                    <a:pt x="93" y="53"/>
                    <a:pt x="93" y="53"/>
                  </a:cubicBezTo>
                  <a:cubicBezTo>
                    <a:pt x="93" y="53"/>
                    <a:pt x="93" y="54"/>
                    <a:pt x="94" y="55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95" y="53"/>
                    <a:pt x="95" y="54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6" y="54"/>
                    <a:pt x="96" y="53"/>
                    <a:pt x="96" y="52"/>
                  </a:cubicBezTo>
                  <a:cubicBezTo>
                    <a:pt x="97" y="53"/>
                    <a:pt x="97" y="54"/>
                    <a:pt x="97" y="55"/>
                  </a:cubicBezTo>
                  <a:cubicBezTo>
                    <a:pt x="97" y="55"/>
                    <a:pt x="97" y="55"/>
                    <a:pt x="98" y="55"/>
                  </a:cubicBezTo>
                  <a:cubicBezTo>
                    <a:pt x="98" y="54"/>
                    <a:pt x="97" y="53"/>
                    <a:pt x="97" y="52"/>
                  </a:cubicBezTo>
                  <a:cubicBezTo>
                    <a:pt x="98" y="53"/>
                    <a:pt x="98" y="54"/>
                    <a:pt x="98" y="54"/>
                  </a:cubicBezTo>
                  <a:cubicBezTo>
                    <a:pt x="98" y="54"/>
                    <a:pt x="99" y="54"/>
                    <a:pt x="99" y="54"/>
                  </a:cubicBezTo>
                  <a:cubicBezTo>
                    <a:pt x="99" y="53"/>
                    <a:pt x="98" y="51"/>
                    <a:pt x="98" y="49"/>
                  </a:cubicBezTo>
                  <a:cubicBezTo>
                    <a:pt x="101" y="56"/>
                    <a:pt x="101" y="58"/>
                    <a:pt x="98" y="65"/>
                  </a:cubicBezTo>
                  <a:cubicBezTo>
                    <a:pt x="99" y="62"/>
                    <a:pt x="99" y="60"/>
                    <a:pt x="99" y="58"/>
                  </a:cubicBezTo>
                  <a:cubicBezTo>
                    <a:pt x="99" y="58"/>
                    <a:pt x="99" y="58"/>
                    <a:pt x="98" y="58"/>
                  </a:cubicBezTo>
                  <a:cubicBezTo>
                    <a:pt x="98" y="59"/>
                    <a:pt x="98" y="61"/>
                    <a:pt x="97" y="62"/>
                  </a:cubicBezTo>
                  <a:cubicBezTo>
                    <a:pt x="98" y="61"/>
                    <a:pt x="98" y="60"/>
                    <a:pt x="98" y="58"/>
                  </a:cubicBezTo>
                  <a:cubicBezTo>
                    <a:pt x="98" y="58"/>
                    <a:pt x="97" y="58"/>
                    <a:pt x="97" y="58"/>
                  </a:cubicBezTo>
                  <a:cubicBezTo>
                    <a:pt x="97" y="59"/>
                    <a:pt x="97" y="60"/>
                    <a:pt x="96" y="62"/>
                  </a:cubicBezTo>
                  <a:cubicBezTo>
                    <a:pt x="97" y="61"/>
                    <a:pt x="97" y="60"/>
                    <a:pt x="97" y="59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2"/>
                    <a:pt x="95" y="64"/>
                  </a:cubicBezTo>
                  <a:cubicBezTo>
                    <a:pt x="95" y="62"/>
                    <a:pt x="95" y="60"/>
                    <a:pt x="95" y="5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60"/>
                    <a:pt x="94" y="62"/>
                    <a:pt x="93" y="64"/>
                  </a:cubicBezTo>
                  <a:moveTo>
                    <a:pt x="92" y="77"/>
                  </a:moveTo>
                  <a:cubicBezTo>
                    <a:pt x="92" y="77"/>
                    <a:pt x="91" y="76"/>
                    <a:pt x="91" y="76"/>
                  </a:cubicBezTo>
                  <a:cubicBezTo>
                    <a:pt x="91" y="76"/>
                    <a:pt x="92" y="76"/>
                    <a:pt x="92" y="76"/>
                  </a:cubicBezTo>
                  <a:cubicBezTo>
                    <a:pt x="93" y="76"/>
                    <a:pt x="93" y="76"/>
                    <a:pt x="93" y="76"/>
                  </a:cubicBezTo>
                  <a:cubicBezTo>
                    <a:pt x="93" y="76"/>
                    <a:pt x="93" y="77"/>
                    <a:pt x="92" y="77"/>
                  </a:cubicBezTo>
                  <a:moveTo>
                    <a:pt x="93" y="78"/>
                  </a:moveTo>
                  <a:cubicBezTo>
                    <a:pt x="93" y="78"/>
                    <a:pt x="94" y="78"/>
                    <a:pt x="94" y="78"/>
                  </a:cubicBezTo>
                  <a:cubicBezTo>
                    <a:pt x="94" y="79"/>
                    <a:pt x="93" y="79"/>
                    <a:pt x="93" y="79"/>
                  </a:cubicBezTo>
                  <a:cubicBezTo>
                    <a:pt x="93" y="79"/>
                    <a:pt x="93" y="79"/>
                    <a:pt x="93" y="78"/>
                  </a:cubicBezTo>
                  <a:cubicBezTo>
                    <a:pt x="93" y="78"/>
                    <a:pt x="93" y="78"/>
                    <a:pt x="93" y="78"/>
                  </a:cubicBezTo>
                  <a:moveTo>
                    <a:pt x="97" y="80"/>
                  </a:moveTo>
                  <a:cubicBezTo>
                    <a:pt x="97" y="79"/>
                    <a:pt x="96" y="79"/>
                    <a:pt x="95" y="79"/>
                  </a:cubicBezTo>
                  <a:cubicBezTo>
                    <a:pt x="94" y="78"/>
                    <a:pt x="94" y="78"/>
                    <a:pt x="95" y="78"/>
                  </a:cubicBezTo>
                  <a:cubicBezTo>
                    <a:pt x="99" y="78"/>
                    <a:pt x="99" y="78"/>
                    <a:pt x="99" y="78"/>
                  </a:cubicBezTo>
                  <a:cubicBezTo>
                    <a:pt x="100" y="78"/>
                    <a:pt x="100" y="78"/>
                    <a:pt x="100" y="79"/>
                  </a:cubicBezTo>
                  <a:cubicBezTo>
                    <a:pt x="100" y="82"/>
                    <a:pt x="97" y="83"/>
                    <a:pt x="97" y="80"/>
                  </a:cubicBezTo>
                  <a:moveTo>
                    <a:pt x="100" y="30"/>
                  </a:moveTo>
                  <a:cubicBezTo>
                    <a:pt x="100" y="30"/>
                    <a:pt x="99" y="31"/>
                    <a:pt x="99" y="31"/>
                  </a:cubicBezTo>
                  <a:cubicBezTo>
                    <a:pt x="99" y="31"/>
                    <a:pt x="99" y="30"/>
                    <a:pt x="99" y="30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99" y="30"/>
                    <a:pt x="100" y="30"/>
                    <a:pt x="100" y="30"/>
                  </a:cubicBezTo>
                  <a:moveTo>
                    <a:pt x="98" y="26"/>
                  </a:moveTo>
                  <a:cubicBezTo>
                    <a:pt x="98" y="26"/>
                    <a:pt x="98" y="26"/>
                    <a:pt x="97" y="26"/>
                  </a:cubicBezTo>
                  <a:cubicBezTo>
                    <a:pt x="97" y="26"/>
                    <a:pt x="96" y="26"/>
                    <a:pt x="96" y="25"/>
                  </a:cubicBezTo>
                  <a:cubicBezTo>
                    <a:pt x="96" y="25"/>
                    <a:pt x="97" y="25"/>
                    <a:pt x="97" y="25"/>
                  </a:cubicBezTo>
                  <a:cubicBezTo>
                    <a:pt x="98" y="25"/>
                    <a:pt x="98" y="25"/>
                    <a:pt x="98" y="26"/>
                  </a:cubicBezTo>
                  <a:moveTo>
                    <a:pt x="102" y="26"/>
                  </a:moveTo>
                  <a:cubicBezTo>
                    <a:pt x="101" y="27"/>
                    <a:pt x="101" y="28"/>
                    <a:pt x="101" y="31"/>
                  </a:cubicBezTo>
                  <a:cubicBezTo>
                    <a:pt x="101" y="31"/>
                    <a:pt x="101" y="31"/>
                    <a:pt x="100" y="30"/>
                  </a:cubicBezTo>
                  <a:cubicBezTo>
                    <a:pt x="100" y="29"/>
                    <a:pt x="101" y="28"/>
                    <a:pt x="101" y="26"/>
                  </a:cubicBezTo>
                  <a:lnTo>
                    <a:pt x="102" y="26"/>
                  </a:lnTo>
                  <a:close/>
                  <a:moveTo>
                    <a:pt x="101" y="25"/>
                  </a:moveTo>
                  <a:cubicBezTo>
                    <a:pt x="101" y="25"/>
                    <a:pt x="101" y="25"/>
                    <a:pt x="101" y="24"/>
                  </a:cubicBezTo>
                  <a:cubicBezTo>
                    <a:pt x="102" y="24"/>
                    <a:pt x="102" y="23"/>
                    <a:pt x="102" y="24"/>
                  </a:cubicBezTo>
                  <a:cubicBezTo>
                    <a:pt x="102" y="24"/>
                    <a:pt x="102" y="25"/>
                    <a:pt x="102" y="25"/>
                  </a:cubicBezTo>
                  <a:lnTo>
                    <a:pt x="101" y="25"/>
                  </a:lnTo>
                  <a:close/>
                  <a:moveTo>
                    <a:pt x="105" y="27"/>
                  </a:moveTo>
                  <a:cubicBezTo>
                    <a:pt x="105" y="27"/>
                    <a:pt x="105" y="27"/>
                    <a:pt x="104" y="27"/>
                  </a:cubicBezTo>
                  <a:cubicBezTo>
                    <a:pt x="104" y="27"/>
                    <a:pt x="103" y="27"/>
                    <a:pt x="103" y="26"/>
                  </a:cubicBezTo>
                  <a:cubicBezTo>
                    <a:pt x="103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7"/>
                  </a:cubicBezTo>
                  <a:moveTo>
                    <a:pt x="106" y="24"/>
                  </a:moveTo>
                  <a:cubicBezTo>
                    <a:pt x="106" y="24"/>
                    <a:pt x="106" y="24"/>
                    <a:pt x="106" y="24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101" y="23"/>
                    <a:pt x="101" y="23"/>
                    <a:pt x="100" y="24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0" y="25"/>
                    <a:pt x="100" y="24"/>
                    <a:pt x="99" y="24"/>
                  </a:cubicBezTo>
                  <a:cubicBezTo>
                    <a:pt x="99" y="23"/>
                    <a:pt x="98" y="24"/>
                    <a:pt x="96" y="24"/>
                  </a:cubicBezTo>
                  <a:cubicBezTo>
                    <a:pt x="96" y="24"/>
                    <a:pt x="96" y="24"/>
                    <a:pt x="95" y="24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96" y="25"/>
                    <a:pt x="95" y="25"/>
                    <a:pt x="95" y="26"/>
                  </a:cubicBezTo>
                  <a:cubicBezTo>
                    <a:pt x="95" y="26"/>
                    <a:pt x="96" y="26"/>
                    <a:pt x="96" y="26"/>
                  </a:cubicBezTo>
                  <a:cubicBezTo>
                    <a:pt x="97" y="27"/>
                    <a:pt x="98" y="27"/>
                    <a:pt x="100" y="27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98" y="30"/>
                    <a:pt x="98" y="31"/>
                    <a:pt x="99" y="31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1" y="32"/>
                    <a:pt x="102" y="31"/>
                    <a:pt x="102" y="30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8"/>
                    <a:pt x="105" y="28"/>
                    <a:pt x="105" y="27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05" y="31"/>
                    <a:pt x="104" y="32"/>
                    <a:pt x="104" y="32"/>
                  </a:cubicBezTo>
                  <a:cubicBezTo>
                    <a:pt x="104" y="33"/>
                    <a:pt x="104" y="34"/>
                    <a:pt x="103" y="34"/>
                  </a:cubicBezTo>
                  <a:cubicBezTo>
                    <a:pt x="102" y="35"/>
                    <a:pt x="102" y="36"/>
                    <a:pt x="101" y="37"/>
                  </a:cubicBezTo>
                  <a:cubicBezTo>
                    <a:pt x="100" y="37"/>
                    <a:pt x="99" y="37"/>
                    <a:pt x="99" y="37"/>
                  </a:cubicBezTo>
                  <a:cubicBezTo>
                    <a:pt x="98" y="36"/>
                    <a:pt x="97" y="36"/>
                    <a:pt x="97" y="35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6" y="34"/>
                    <a:pt x="96" y="34"/>
                    <a:pt x="96" y="34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5" y="29"/>
                    <a:pt x="95" y="29"/>
                    <a:pt x="95" y="29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6"/>
                    <a:pt x="94" y="24"/>
                    <a:pt x="95" y="22"/>
                  </a:cubicBezTo>
                  <a:cubicBezTo>
                    <a:pt x="97" y="22"/>
                    <a:pt x="99" y="21"/>
                    <a:pt x="101" y="22"/>
                  </a:cubicBezTo>
                  <a:cubicBezTo>
                    <a:pt x="103" y="22"/>
                    <a:pt x="105" y="23"/>
                    <a:pt x="106" y="24"/>
                  </a:cubicBezTo>
                  <a:moveTo>
                    <a:pt x="112" y="35"/>
                  </a:moveTo>
                  <a:cubicBezTo>
                    <a:pt x="114" y="34"/>
                    <a:pt x="115" y="33"/>
                    <a:pt x="117" y="33"/>
                  </a:cubicBezTo>
                  <a:cubicBezTo>
                    <a:pt x="117" y="33"/>
                    <a:pt x="118" y="34"/>
                    <a:pt x="119" y="33"/>
                  </a:cubicBezTo>
                  <a:cubicBezTo>
                    <a:pt x="120" y="34"/>
                    <a:pt x="119" y="34"/>
                    <a:pt x="118" y="35"/>
                  </a:cubicBezTo>
                  <a:cubicBezTo>
                    <a:pt x="118" y="34"/>
                    <a:pt x="118" y="34"/>
                    <a:pt x="117" y="34"/>
                  </a:cubicBezTo>
                  <a:cubicBezTo>
                    <a:pt x="116" y="35"/>
                    <a:pt x="116" y="35"/>
                    <a:pt x="115" y="35"/>
                  </a:cubicBezTo>
                  <a:cubicBezTo>
                    <a:pt x="115" y="35"/>
                    <a:pt x="115" y="35"/>
                    <a:pt x="115" y="35"/>
                  </a:cubicBezTo>
                  <a:cubicBezTo>
                    <a:pt x="114" y="36"/>
                    <a:pt x="113" y="38"/>
                    <a:pt x="112" y="39"/>
                  </a:cubicBezTo>
                  <a:cubicBezTo>
                    <a:pt x="112" y="38"/>
                    <a:pt x="112" y="38"/>
                    <a:pt x="112" y="38"/>
                  </a:cubicBezTo>
                  <a:cubicBezTo>
                    <a:pt x="111" y="38"/>
                    <a:pt x="111" y="40"/>
                    <a:pt x="110" y="40"/>
                  </a:cubicBezTo>
                  <a:cubicBezTo>
                    <a:pt x="110" y="39"/>
                    <a:pt x="109" y="39"/>
                    <a:pt x="109" y="39"/>
                  </a:cubicBezTo>
                  <a:cubicBezTo>
                    <a:pt x="108" y="40"/>
                    <a:pt x="106" y="41"/>
                    <a:pt x="106" y="40"/>
                  </a:cubicBezTo>
                  <a:cubicBezTo>
                    <a:pt x="106" y="39"/>
                    <a:pt x="109" y="38"/>
                    <a:pt x="112" y="35"/>
                  </a:cubicBezTo>
                  <a:moveTo>
                    <a:pt x="132" y="34"/>
                  </a:moveTo>
                  <a:cubicBezTo>
                    <a:pt x="134" y="34"/>
                    <a:pt x="134" y="35"/>
                    <a:pt x="132" y="35"/>
                  </a:cubicBezTo>
                  <a:cubicBezTo>
                    <a:pt x="127" y="35"/>
                    <a:pt x="123" y="35"/>
                    <a:pt x="121" y="37"/>
                  </a:cubicBezTo>
                  <a:cubicBezTo>
                    <a:pt x="124" y="36"/>
                    <a:pt x="128" y="36"/>
                    <a:pt x="131" y="36"/>
                  </a:cubicBezTo>
                  <a:cubicBezTo>
                    <a:pt x="132" y="36"/>
                    <a:pt x="132" y="37"/>
                    <a:pt x="131" y="37"/>
                  </a:cubicBezTo>
                  <a:cubicBezTo>
                    <a:pt x="131" y="37"/>
                    <a:pt x="130" y="37"/>
                    <a:pt x="130" y="37"/>
                  </a:cubicBezTo>
                  <a:cubicBezTo>
                    <a:pt x="129" y="37"/>
                    <a:pt x="128" y="37"/>
                    <a:pt x="127" y="37"/>
                  </a:cubicBezTo>
                  <a:cubicBezTo>
                    <a:pt x="123" y="37"/>
                    <a:pt x="120" y="38"/>
                    <a:pt x="117" y="41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18" y="41"/>
                    <a:pt x="117" y="41"/>
                    <a:pt x="117" y="42"/>
                  </a:cubicBezTo>
                  <a:cubicBezTo>
                    <a:pt x="116" y="42"/>
                    <a:pt x="116" y="43"/>
                    <a:pt x="116" y="43"/>
                  </a:cubicBezTo>
                  <a:cubicBezTo>
                    <a:pt x="116" y="44"/>
                    <a:pt x="115" y="44"/>
                    <a:pt x="115" y="45"/>
                  </a:cubicBezTo>
                  <a:cubicBezTo>
                    <a:pt x="116" y="45"/>
                    <a:pt x="116" y="45"/>
                    <a:pt x="116" y="45"/>
                  </a:cubicBezTo>
                  <a:cubicBezTo>
                    <a:pt x="115" y="47"/>
                    <a:pt x="114" y="48"/>
                    <a:pt x="113" y="48"/>
                  </a:cubicBezTo>
                  <a:cubicBezTo>
                    <a:pt x="114" y="44"/>
                    <a:pt x="115" y="41"/>
                    <a:pt x="117" y="39"/>
                  </a:cubicBezTo>
                  <a:cubicBezTo>
                    <a:pt x="119" y="36"/>
                    <a:pt x="123" y="33"/>
                    <a:pt x="132" y="34"/>
                  </a:cubicBezTo>
                  <a:moveTo>
                    <a:pt x="132" y="105"/>
                  </a:moveTo>
                  <a:cubicBezTo>
                    <a:pt x="127" y="99"/>
                    <a:pt x="122" y="93"/>
                    <a:pt x="118" y="89"/>
                  </a:cubicBezTo>
                  <a:cubicBezTo>
                    <a:pt x="118" y="88"/>
                    <a:pt x="119" y="88"/>
                    <a:pt x="119" y="87"/>
                  </a:cubicBezTo>
                  <a:cubicBezTo>
                    <a:pt x="122" y="91"/>
                    <a:pt x="128" y="99"/>
                    <a:pt x="132" y="103"/>
                  </a:cubicBezTo>
                  <a:cubicBezTo>
                    <a:pt x="134" y="106"/>
                    <a:pt x="134" y="106"/>
                    <a:pt x="135" y="107"/>
                  </a:cubicBezTo>
                  <a:cubicBezTo>
                    <a:pt x="135" y="107"/>
                    <a:pt x="134" y="107"/>
                    <a:pt x="134" y="107"/>
                  </a:cubicBezTo>
                  <a:cubicBezTo>
                    <a:pt x="133" y="106"/>
                    <a:pt x="133" y="106"/>
                    <a:pt x="132" y="105"/>
                  </a:cubicBezTo>
                  <a:moveTo>
                    <a:pt x="127" y="103"/>
                  </a:moveTo>
                  <a:cubicBezTo>
                    <a:pt x="123" y="98"/>
                    <a:pt x="122" y="96"/>
                    <a:pt x="118" y="91"/>
                  </a:cubicBezTo>
                  <a:cubicBezTo>
                    <a:pt x="118" y="91"/>
                    <a:pt x="118" y="90"/>
                    <a:pt x="118" y="89"/>
                  </a:cubicBezTo>
                  <a:cubicBezTo>
                    <a:pt x="122" y="94"/>
                    <a:pt x="127" y="101"/>
                    <a:pt x="131" y="105"/>
                  </a:cubicBezTo>
                  <a:cubicBezTo>
                    <a:pt x="132" y="106"/>
                    <a:pt x="131" y="106"/>
                    <a:pt x="132" y="106"/>
                  </a:cubicBezTo>
                  <a:cubicBezTo>
                    <a:pt x="133" y="107"/>
                    <a:pt x="131" y="107"/>
                    <a:pt x="130" y="106"/>
                  </a:cubicBezTo>
                  <a:cubicBezTo>
                    <a:pt x="130" y="106"/>
                    <a:pt x="128" y="103"/>
                    <a:pt x="127" y="103"/>
                  </a:cubicBezTo>
                  <a:moveTo>
                    <a:pt x="117" y="94"/>
                  </a:moveTo>
                  <a:cubicBezTo>
                    <a:pt x="117" y="93"/>
                    <a:pt x="117" y="93"/>
                    <a:pt x="118" y="92"/>
                  </a:cubicBezTo>
                  <a:cubicBezTo>
                    <a:pt x="121" y="96"/>
                    <a:pt x="123" y="98"/>
                    <a:pt x="126" y="102"/>
                  </a:cubicBezTo>
                  <a:cubicBezTo>
                    <a:pt x="126" y="103"/>
                    <a:pt x="129" y="106"/>
                    <a:pt x="130" y="106"/>
                  </a:cubicBezTo>
                  <a:cubicBezTo>
                    <a:pt x="129" y="107"/>
                    <a:pt x="129" y="107"/>
                    <a:pt x="128" y="106"/>
                  </a:cubicBezTo>
                  <a:cubicBezTo>
                    <a:pt x="124" y="102"/>
                    <a:pt x="121" y="98"/>
                    <a:pt x="117" y="94"/>
                  </a:cubicBezTo>
                  <a:moveTo>
                    <a:pt x="116" y="96"/>
                  </a:moveTo>
                  <a:cubicBezTo>
                    <a:pt x="116" y="96"/>
                    <a:pt x="116" y="96"/>
                    <a:pt x="116" y="96"/>
                  </a:cubicBezTo>
                  <a:cubicBezTo>
                    <a:pt x="117" y="95"/>
                    <a:pt x="117" y="95"/>
                    <a:pt x="117" y="94"/>
                  </a:cubicBezTo>
                  <a:cubicBezTo>
                    <a:pt x="120" y="98"/>
                    <a:pt x="124" y="102"/>
                    <a:pt x="127" y="106"/>
                  </a:cubicBezTo>
                  <a:cubicBezTo>
                    <a:pt x="126" y="106"/>
                    <a:pt x="126" y="106"/>
                    <a:pt x="125" y="106"/>
                  </a:cubicBezTo>
                  <a:cubicBezTo>
                    <a:pt x="122" y="102"/>
                    <a:pt x="119" y="100"/>
                    <a:pt x="116" y="96"/>
                  </a:cubicBezTo>
                  <a:moveTo>
                    <a:pt x="115" y="92"/>
                  </a:moveTo>
                  <a:cubicBezTo>
                    <a:pt x="116" y="92"/>
                    <a:pt x="116" y="91"/>
                    <a:pt x="117" y="91"/>
                  </a:cubicBezTo>
                  <a:cubicBezTo>
                    <a:pt x="117" y="91"/>
                    <a:pt x="117" y="92"/>
                    <a:pt x="117" y="93"/>
                  </a:cubicBezTo>
                  <a:cubicBezTo>
                    <a:pt x="117" y="93"/>
                    <a:pt x="116" y="94"/>
                    <a:pt x="116" y="94"/>
                  </a:cubicBezTo>
                  <a:cubicBezTo>
                    <a:pt x="115" y="94"/>
                    <a:pt x="115" y="93"/>
                    <a:pt x="115" y="92"/>
                  </a:cubicBezTo>
                  <a:moveTo>
                    <a:pt x="104" y="95"/>
                  </a:moveTo>
                  <a:cubicBezTo>
                    <a:pt x="106" y="91"/>
                    <a:pt x="109" y="88"/>
                    <a:pt x="112" y="86"/>
                  </a:cubicBezTo>
                  <a:cubicBezTo>
                    <a:pt x="115" y="84"/>
                    <a:pt x="116" y="80"/>
                    <a:pt x="118" y="76"/>
                  </a:cubicBezTo>
                  <a:cubicBezTo>
                    <a:pt x="118" y="75"/>
                    <a:pt x="119" y="75"/>
                    <a:pt x="119" y="78"/>
                  </a:cubicBezTo>
                  <a:cubicBezTo>
                    <a:pt x="117" y="82"/>
                    <a:pt x="114" y="86"/>
                    <a:pt x="111" y="88"/>
                  </a:cubicBezTo>
                  <a:cubicBezTo>
                    <a:pt x="109" y="90"/>
                    <a:pt x="107" y="92"/>
                    <a:pt x="105" y="96"/>
                  </a:cubicBezTo>
                  <a:cubicBezTo>
                    <a:pt x="104" y="96"/>
                    <a:pt x="103" y="96"/>
                    <a:pt x="104" y="95"/>
                  </a:cubicBezTo>
                  <a:moveTo>
                    <a:pt x="107" y="41"/>
                  </a:moveTo>
                  <a:cubicBezTo>
                    <a:pt x="107" y="41"/>
                    <a:pt x="108" y="41"/>
                    <a:pt x="108" y="41"/>
                  </a:cubicBezTo>
                  <a:cubicBezTo>
                    <a:pt x="108" y="41"/>
                    <a:pt x="108" y="41"/>
                    <a:pt x="107" y="42"/>
                  </a:cubicBezTo>
                  <a:cubicBezTo>
                    <a:pt x="107" y="42"/>
                    <a:pt x="107" y="42"/>
                    <a:pt x="106" y="42"/>
                  </a:cubicBezTo>
                  <a:cubicBezTo>
                    <a:pt x="106" y="42"/>
                    <a:pt x="106" y="42"/>
                    <a:pt x="107" y="41"/>
                  </a:cubicBezTo>
                  <a:moveTo>
                    <a:pt x="107" y="50"/>
                  </a:moveTo>
                  <a:cubicBezTo>
                    <a:pt x="108" y="51"/>
                    <a:pt x="108" y="52"/>
                    <a:pt x="108" y="52"/>
                  </a:cubicBezTo>
                  <a:cubicBezTo>
                    <a:pt x="108" y="52"/>
                    <a:pt x="107" y="52"/>
                    <a:pt x="106" y="51"/>
                  </a:cubicBezTo>
                  <a:cubicBezTo>
                    <a:pt x="106" y="50"/>
                    <a:pt x="106" y="49"/>
                    <a:pt x="106" y="49"/>
                  </a:cubicBezTo>
                  <a:cubicBezTo>
                    <a:pt x="106" y="49"/>
                    <a:pt x="107" y="50"/>
                    <a:pt x="107" y="50"/>
                  </a:cubicBezTo>
                  <a:moveTo>
                    <a:pt x="107" y="66"/>
                  </a:moveTo>
                  <a:cubicBezTo>
                    <a:pt x="107" y="66"/>
                    <a:pt x="108" y="66"/>
                    <a:pt x="108" y="66"/>
                  </a:cubicBezTo>
                  <a:cubicBezTo>
                    <a:pt x="108" y="66"/>
                    <a:pt x="108" y="67"/>
                    <a:pt x="108" y="67"/>
                  </a:cubicBezTo>
                  <a:cubicBezTo>
                    <a:pt x="108" y="67"/>
                    <a:pt x="107" y="68"/>
                    <a:pt x="107" y="67"/>
                  </a:cubicBezTo>
                  <a:cubicBezTo>
                    <a:pt x="107" y="67"/>
                    <a:pt x="107" y="67"/>
                    <a:pt x="107" y="66"/>
                  </a:cubicBezTo>
                  <a:moveTo>
                    <a:pt x="116" y="63"/>
                  </a:moveTo>
                  <a:cubicBezTo>
                    <a:pt x="114" y="65"/>
                    <a:pt x="113" y="66"/>
                    <a:pt x="112" y="65"/>
                  </a:cubicBezTo>
                  <a:cubicBezTo>
                    <a:pt x="111" y="67"/>
                    <a:pt x="109" y="68"/>
                    <a:pt x="108" y="69"/>
                  </a:cubicBezTo>
                  <a:cubicBezTo>
                    <a:pt x="107" y="72"/>
                    <a:pt x="107" y="72"/>
                    <a:pt x="107" y="72"/>
                  </a:cubicBezTo>
                  <a:cubicBezTo>
                    <a:pt x="107" y="72"/>
                    <a:pt x="107" y="73"/>
                    <a:pt x="107" y="72"/>
                  </a:cubicBezTo>
                  <a:cubicBezTo>
                    <a:pt x="107" y="69"/>
                    <a:pt x="108" y="68"/>
                    <a:pt x="108" y="68"/>
                  </a:cubicBezTo>
                  <a:cubicBezTo>
                    <a:pt x="108" y="67"/>
                    <a:pt x="109" y="66"/>
                    <a:pt x="109" y="66"/>
                  </a:cubicBezTo>
                  <a:cubicBezTo>
                    <a:pt x="112" y="65"/>
                    <a:pt x="113" y="62"/>
                    <a:pt x="115" y="62"/>
                  </a:cubicBezTo>
                  <a:cubicBezTo>
                    <a:pt x="116" y="60"/>
                    <a:pt x="117" y="59"/>
                    <a:pt x="119" y="57"/>
                  </a:cubicBezTo>
                  <a:cubicBezTo>
                    <a:pt x="120" y="56"/>
                    <a:pt x="121" y="56"/>
                    <a:pt x="120" y="58"/>
                  </a:cubicBezTo>
                  <a:cubicBezTo>
                    <a:pt x="119" y="60"/>
                    <a:pt x="118" y="62"/>
                    <a:pt x="116" y="63"/>
                  </a:cubicBezTo>
                  <a:moveTo>
                    <a:pt x="110" y="81"/>
                  </a:moveTo>
                  <a:cubicBezTo>
                    <a:pt x="112" y="80"/>
                    <a:pt x="114" y="79"/>
                    <a:pt x="116" y="77"/>
                  </a:cubicBezTo>
                  <a:cubicBezTo>
                    <a:pt x="117" y="76"/>
                    <a:pt x="117" y="77"/>
                    <a:pt x="116" y="78"/>
                  </a:cubicBezTo>
                  <a:cubicBezTo>
                    <a:pt x="116" y="79"/>
                    <a:pt x="115" y="79"/>
                    <a:pt x="114" y="80"/>
                  </a:cubicBezTo>
                  <a:cubicBezTo>
                    <a:pt x="113" y="81"/>
                    <a:pt x="111" y="82"/>
                    <a:pt x="110" y="82"/>
                  </a:cubicBezTo>
                  <a:cubicBezTo>
                    <a:pt x="108" y="83"/>
                    <a:pt x="106" y="84"/>
                    <a:pt x="104" y="86"/>
                  </a:cubicBezTo>
                  <a:cubicBezTo>
                    <a:pt x="103" y="87"/>
                    <a:pt x="103" y="87"/>
                    <a:pt x="103" y="85"/>
                  </a:cubicBezTo>
                  <a:cubicBezTo>
                    <a:pt x="104" y="83"/>
                    <a:pt x="107" y="82"/>
                    <a:pt x="110" y="81"/>
                  </a:cubicBezTo>
                  <a:moveTo>
                    <a:pt x="110" y="71"/>
                  </a:moveTo>
                  <a:cubicBezTo>
                    <a:pt x="109" y="72"/>
                    <a:pt x="109" y="73"/>
                    <a:pt x="109" y="76"/>
                  </a:cubicBezTo>
                  <a:cubicBezTo>
                    <a:pt x="109" y="78"/>
                    <a:pt x="106" y="78"/>
                    <a:pt x="107" y="75"/>
                  </a:cubicBezTo>
                  <a:cubicBezTo>
                    <a:pt x="108" y="73"/>
                    <a:pt x="108" y="71"/>
                    <a:pt x="109" y="70"/>
                  </a:cubicBezTo>
                  <a:cubicBezTo>
                    <a:pt x="110" y="69"/>
                    <a:pt x="111" y="69"/>
                    <a:pt x="110" y="71"/>
                  </a:cubicBezTo>
                  <a:moveTo>
                    <a:pt x="114" y="75"/>
                  </a:moveTo>
                  <a:cubicBezTo>
                    <a:pt x="114" y="77"/>
                    <a:pt x="112" y="79"/>
                    <a:pt x="110" y="80"/>
                  </a:cubicBezTo>
                  <a:cubicBezTo>
                    <a:pt x="108" y="81"/>
                    <a:pt x="107" y="80"/>
                    <a:pt x="108" y="79"/>
                  </a:cubicBezTo>
                  <a:cubicBezTo>
                    <a:pt x="110" y="78"/>
                    <a:pt x="111" y="77"/>
                    <a:pt x="112" y="75"/>
                  </a:cubicBezTo>
                  <a:cubicBezTo>
                    <a:pt x="114" y="73"/>
                    <a:pt x="115" y="73"/>
                    <a:pt x="114" y="75"/>
                  </a:cubicBezTo>
                  <a:moveTo>
                    <a:pt x="112" y="75"/>
                  </a:moveTo>
                  <a:cubicBezTo>
                    <a:pt x="111" y="75"/>
                    <a:pt x="111" y="75"/>
                    <a:pt x="111" y="74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1" y="74"/>
                    <a:pt x="111" y="74"/>
                    <a:pt x="111" y="74"/>
                  </a:cubicBezTo>
                  <a:cubicBezTo>
                    <a:pt x="110" y="75"/>
                    <a:pt x="110" y="74"/>
                    <a:pt x="110" y="73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68"/>
                    <a:pt x="113" y="67"/>
                    <a:pt x="114" y="67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17" y="64"/>
                    <a:pt x="117" y="65"/>
                    <a:pt x="117" y="65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5" y="70"/>
                    <a:pt x="114" y="72"/>
                    <a:pt x="112" y="75"/>
                  </a:cubicBezTo>
                  <a:moveTo>
                    <a:pt x="119" y="67"/>
                  </a:moveTo>
                  <a:cubicBezTo>
                    <a:pt x="119" y="68"/>
                    <a:pt x="119" y="68"/>
                    <a:pt x="118" y="69"/>
                  </a:cubicBezTo>
                  <a:cubicBezTo>
                    <a:pt x="118" y="72"/>
                    <a:pt x="117" y="74"/>
                    <a:pt x="116" y="75"/>
                  </a:cubicBezTo>
                  <a:cubicBezTo>
                    <a:pt x="115" y="76"/>
                    <a:pt x="115" y="76"/>
                    <a:pt x="115" y="74"/>
                  </a:cubicBezTo>
                  <a:cubicBezTo>
                    <a:pt x="116" y="70"/>
                    <a:pt x="116" y="70"/>
                    <a:pt x="116" y="70"/>
                  </a:cubicBezTo>
                  <a:cubicBezTo>
                    <a:pt x="116" y="69"/>
                    <a:pt x="117" y="67"/>
                    <a:pt x="118" y="66"/>
                  </a:cubicBezTo>
                  <a:cubicBezTo>
                    <a:pt x="119" y="63"/>
                    <a:pt x="119" y="63"/>
                    <a:pt x="119" y="63"/>
                  </a:cubicBezTo>
                  <a:cubicBezTo>
                    <a:pt x="119" y="61"/>
                    <a:pt x="120" y="62"/>
                    <a:pt x="120" y="63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119" y="66"/>
                    <a:pt x="119" y="66"/>
                    <a:pt x="119" y="67"/>
                  </a:cubicBezTo>
                  <a:moveTo>
                    <a:pt x="115" y="55"/>
                  </a:moveTo>
                  <a:cubicBezTo>
                    <a:pt x="117" y="52"/>
                    <a:pt x="119" y="50"/>
                    <a:pt x="122" y="47"/>
                  </a:cubicBezTo>
                  <a:cubicBezTo>
                    <a:pt x="125" y="45"/>
                    <a:pt x="125" y="46"/>
                    <a:pt x="124" y="48"/>
                  </a:cubicBezTo>
                  <a:cubicBezTo>
                    <a:pt x="121" y="52"/>
                    <a:pt x="118" y="58"/>
                    <a:pt x="115" y="59"/>
                  </a:cubicBezTo>
                  <a:cubicBezTo>
                    <a:pt x="113" y="59"/>
                    <a:pt x="112" y="60"/>
                    <a:pt x="112" y="61"/>
                  </a:cubicBezTo>
                  <a:cubicBezTo>
                    <a:pt x="114" y="60"/>
                    <a:pt x="114" y="60"/>
                    <a:pt x="114" y="60"/>
                  </a:cubicBezTo>
                  <a:cubicBezTo>
                    <a:pt x="115" y="60"/>
                    <a:pt x="115" y="60"/>
                    <a:pt x="114" y="61"/>
                  </a:cubicBezTo>
                  <a:cubicBezTo>
                    <a:pt x="112" y="62"/>
                    <a:pt x="110" y="66"/>
                    <a:pt x="109" y="64"/>
                  </a:cubicBezTo>
                  <a:cubicBezTo>
                    <a:pt x="108" y="66"/>
                    <a:pt x="106" y="65"/>
                    <a:pt x="106" y="67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0"/>
                  </a:cubicBezTo>
                  <a:cubicBezTo>
                    <a:pt x="104" y="66"/>
                    <a:pt x="105" y="64"/>
                    <a:pt x="107" y="63"/>
                  </a:cubicBezTo>
                  <a:cubicBezTo>
                    <a:pt x="112" y="60"/>
                    <a:pt x="114" y="55"/>
                    <a:pt x="115" y="55"/>
                  </a:cubicBezTo>
                  <a:moveTo>
                    <a:pt x="109" y="51"/>
                  </a:moveTo>
                  <a:cubicBezTo>
                    <a:pt x="109" y="51"/>
                    <a:pt x="109" y="52"/>
                    <a:pt x="109" y="52"/>
                  </a:cubicBezTo>
                  <a:cubicBezTo>
                    <a:pt x="109" y="52"/>
                    <a:pt x="109" y="52"/>
                    <a:pt x="108" y="51"/>
                  </a:cubicBezTo>
                  <a:cubicBezTo>
                    <a:pt x="108" y="50"/>
                    <a:pt x="108" y="50"/>
                    <a:pt x="108" y="50"/>
                  </a:cubicBezTo>
                  <a:cubicBezTo>
                    <a:pt x="108" y="50"/>
                    <a:pt x="109" y="50"/>
                    <a:pt x="109" y="51"/>
                  </a:cubicBezTo>
                  <a:moveTo>
                    <a:pt x="109" y="48"/>
                  </a:moveTo>
                  <a:cubicBezTo>
                    <a:pt x="108" y="47"/>
                    <a:pt x="108" y="46"/>
                    <a:pt x="109" y="46"/>
                  </a:cubicBezTo>
                  <a:cubicBezTo>
                    <a:pt x="109" y="46"/>
                    <a:pt x="110" y="47"/>
                    <a:pt x="110" y="48"/>
                  </a:cubicBezTo>
                  <a:lnTo>
                    <a:pt x="109" y="48"/>
                  </a:lnTo>
                  <a:close/>
                  <a:moveTo>
                    <a:pt x="111" y="48"/>
                  </a:moveTo>
                  <a:cubicBezTo>
                    <a:pt x="111" y="49"/>
                    <a:pt x="111" y="49"/>
                    <a:pt x="111" y="49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09" y="49"/>
                    <a:pt x="109" y="48"/>
                  </a:cubicBezTo>
                  <a:cubicBezTo>
                    <a:pt x="109" y="48"/>
                    <a:pt x="109" y="48"/>
                    <a:pt x="109" y="48"/>
                  </a:cubicBezTo>
                  <a:lnTo>
                    <a:pt x="111" y="48"/>
                  </a:lnTo>
                  <a:close/>
                  <a:moveTo>
                    <a:pt x="110" y="50"/>
                  </a:moveTo>
                  <a:cubicBezTo>
                    <a:pt x="111" y="50"/>
                    <a:pt x="111" y="50"/>
                    <a:pt x="111" y="50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1" y="50"/>
                    <a:pt x="111" y="50"/>
                    <a:pt x="110" y="50"/>
                  </a:cubicBezTo>
                  <a:moveTo>
                    <a:pt x="125" y="45"/>
                  </a:moveTo>
                  <a:cubicBezTo>
                    <a:pt x="123" y="45"/>
                    <a:pt x="122" y="46"/>
                    <a:pt x="119" y="49"/>
                  </a:cubicBezTo>
                  <a:cubicBezTo>
                    <a:pt x="119" y="50"/>
                    <a:pt x="118" y="49"/>
                    <a:pt x="119" y="48"/>
                  </a:cubicBezTo>
                  <a:cubicBezTo>
                    <a:pt x="120" y="46"/>
                    <a:pt x="122" y="45"/>
                    <a:pt x="124" y="44"/>
                  </a:cubicBezTo>
                  <a:cubicBezTo>
                    <a:pt x="126" y="43"/>
                    <a:pt x="126" y="45"/>
                    <a:pt x="125" y="45"/>
                  </a:cubicBezTo>
                  <a:moveTo>
                    <a:pt x="119" y="39"/>
                  </a:moveTo>
                  <a:cubicBezTo>
                    <a:pt x="121" y="38"/>
                    <a:pt x="124" y="37"/>
                    <a:pt x="127" y="38"/>
                  </a:cubicBezTo>
                  <a:cubicBezTo>
                    <a:pt x="129" y="38"/>
                    <a:pt x="129" y="39"/>
                    <a:pt x="128" y="39"/>
                  </a:cubicBezTo>
                  <a:cubicBezTo>
                    <a:pt x="125" y="38"/>
                    <a:pt x="122" y="38"/>
                    <a:pt x="119" y="40"/>
                  </a:cubicBezTo>
                  <a:cubicBezTo>
                    <a:pt x="118" y="40"/>
                    <a:pt x="118" y="40"/>
                    <a:pt x="119" y="39"/>
                  </a:cubicBezTo>
                  <a:moveTo>
                    <a:pt x="117" y="44"/>
                  </a:moveTo>
                  <a:cubicBezTo>
                    <a:pt x="116" y="44"/>
                    <a:pt x="116" y="44"/>
                    <a:pt x="117" y="43"/>
                  </a:cubicBezTo>
                  <a:cubicBezTo>
                    <a:pt x="119" y="41"/>
                    <a:pt x="122" y="39"/>
                    <a:pt x="128" y="39"/>
                  </a:cubicBezTo>
                  <a:cubicBezTo>
                    <a:pt x="130" y="39"/>
                    <a:pt x="129" y="41"/>
                    <a:pt x="128" y="40"/>
                  </a:cubicBezTo>
                  <a:cubicBezTo>
                    <a:pt x="127" y="40"/>
                    <a:pt x="126" y="41"/>
                    <a:pt x="125" y="41"/>
                  </a:cubicBezTo>
                  <a:cubicBezTo>
                    <a:pt x="124" y="41"/>
                    <a:pt x="123" y="41"/>
                    <a:pt x="122" y="42"/>
                  </a:cubicBezTo>
                  <a:cubicBezTo>
                    <a:pt x="119" y="43"/>
                    <a:pt x="117" y="45"/>
                    <a:pt x="116" y="48"/>
                  </a:cubicBezTo>
                  <a:cubicBezTo>
                    <a:pt x="115" y="48"/>
                    <a:pt x="115" y="48"/>
                    <a:pt x="115" y="47"/>
                  </a:cubicBezTo>
                  <a:cubicBezTo>
                    <a:pt x="117" y="43"/>
                    <a:pt x="120" y="41"/>
                    <a:pt x="123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1" y="41"/>
                    <a:pt x="119" y="41"/>
                    <a:pt x="117" y="44"/>
                  </a:cubicBezTo>
                  <a:moveTo>
                    <a:pt x="115" y="49"/>
                  </a:moveTo>
                  <a:cubicBezTo>
                    <a:pt x="118" y="45"/>
                    <a:pt x="121" y="43"/>
                    <a:pt x="124" y="42"/>
                  </a:cubicBezTo>
                  <a:cubicBezTo>
                    <a:pt x="125" y="42"/>
                    <a:pt x="125" y="42"/>
                    <a:pt x="125" y="43"/>
                  </a:cubicBezTo>
                  <a:cubicBezTo>
                    <a:pt x="122" y="44"/>
                    <a:pt x="120" y="46"/>
                    <a:pt x="118" y="48"/>
                  </a:cubicBezTo>
                  <a:cubicBezTo>
                    <a:pt x="118" y="49"/>
                    <a:pt x="118" y="50"/>
                    <a:pt x="116" y="51"/>
                  </a:cubicBezTo>
                  <a:cubicBezTo>
                    <a:pt x="116" y="53"/>
                    <a:pt x="115" y="53"/>
                    <a:pt x="114" y="53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2" y="57"/>
                    <a:pt x="111" y="58"/>
                    <a:pt x="109" y="60"/>
                  </a:cubicBezTo>
                  <a:cubicBezTo>
                    <a:pt x="108" y="61"/>
                    <a:pt x="108" y="61"/>
                    <a:pt x="108" y="59"/>
                  </a:cubicBezTo>
                  <a:cubicBezTo>
                    <a:pt x="109" y="56"/>
                    <a:pt x="112" y="50"/>
                    <a:pt x="113" y="50"/>
                  </a:cubicBezTo>
                  <a:cubicBezTo>
                    <a:pt x="114" y="50"/>
                    <a:pt x="114" y="50"/>
                    <a:pt x="114" y="49"/>
                  </a:cubicBezTo>
                  <a:cubicBezTo>
                    <a:pt x="114" y="48"/>
                    <a:pt x="115" y="48"/>
                    <a:pt x="115" y="49"/>
                  </a:cubicBezTo>
                  <a:cubicBezTo>
                    <a:pt x="115" y="50"/>
                    <a:pt x="115" y="50"/>
                    <a:pt x="115" y="49"/>
                  </a:cubicBezTo>
                  <a:moveTo>
                    <a:pt x="114" y="41"/>
                  </a:moveTo>
                  <a:cubicBezTo>
                    <a:pt x="114" y="41"/>
                    <a:pt x="114" y="39"/>
                    <a:pt x="113" y="40"/>
                  </a:cubicBezTo>
                  <a:cubicBezTo>
                    <a:pt x="111" y="42"/>
                    <a:pt x="111" y="42"/>
                    <a:pt x="111" y="42"/>
                  </a:cubicBezTo>
                  <a:cubicBezTo>
                    <a:pt x="110" y="42"/>
                    <a:pt x="110" y="41"/>
                    <a:pt x="111" y="42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14" y="38"/>
                    <a:pt x="115" y="37"/>
                    <a:pt x="116" y="36"/>
                  </a:cubicBezTo>
                  <a:cubicBezTo>
                    <a:pt x="118" y="36"/>
                    <a:pt x="118" y="36"/>
                    <a:pt x="117" y="37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9"/>
                    <a:pt x="115" y="41"/>
                    <a:pt x="114" y="41"/>
                  </a:cubicBezTo>
                  <a:moveTo>
                    <a:pt x="102" y="38"/>
                  </a:moveTo>
                  <a:cubicBezTo>
                    <a:pt x="102" y="37"/>
                    <a:pt x="102" y="36"/>
                    <a:pt x="103" y="35"/>
                  </a:cubicBezTo>
                  <a:cubicBezTo>
                    <a:pt x="104" y="35"/>
                    <a:pt x="104" y="36"/>
                    <a:pt x="104" y="36"/>
                  </a:cubicBezTo>
                  <a:cubicBezTo>
                    <a:pt x="103" y="37"/>
                    <a:pt x="103" y="37"/>
                    <a:pt x="102" y="38"/>
                  </a:cubicBezTo>
                  <a:moveTo>
                    <a:pt x="102" y="51"/>
                  </a:moveTo>
                  <a:cubicBezTo>
                    <a:pt x="102" y="52"/>
                    <a:pt x="102" y="52"/>
                    <a:pt x="103" y="52"/>
                  </a:cubicBezTo>
                  <a:cubicBezTo>
                    <a:pt x="103" y="52"/>
                    <a:pt x="103" y="51"/>
                    <a:pt x="102" y="50"/>
                  </a:cubicBezTo>
                  <a:cubicBezTo>
                    <a:pt x="103" y="50"/>
                    <a:pt x="104" y="51"/>
                    <a:pt x="104" y="53"/>
                  </a:cubicBezTo>
                  <a:cubicBezTo>
                    <a:pt x="104" y="52"/>
                    <a:pt x="104" y="51"/>
                    <a:pt x="104" y="50"/>
                  </a:cubicBezTo>
                  <a:cubicBezTo>
                    <a:pt x="105" y="50"/>
                    <a:pt x="105" y="51"/>
                    <a:pt x="106" y="52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6" y="55"/>
                    <a:pt x="106" y="56"/>
                    <a:pt x="106" y="56"/>
                  </a:cubicBezTo>
                  <a:cubicBezTo>
                    <a:pt x="106" y="56"/>
                    <a:pt x="105" y="55"/>
                    <a:pt x="105" y="56"/>
                  </a:cubicBezTo>
                  <a:cubicBezTo>
                    <a:pt x="105" y="57"/>
                    <a:pt x="105" y="57"/>
                    <a:pt x="105" y="57"/>
                  </a:cubicBezTo>
                  <a:cubicBezTo>
                    <a:pt x="104" y="57"/>
                    <a:pt x="104" y="57"/>
                    <a:pt x="103" y="57"/>
                  </a:cubicBezTo>
                  <a:cubicBezTo>
                    <a:pt x="102" y="58"/>
                    <a:pt x="102" y="58"/>
                    <a:pt x="102" y="58"/>
                  </a:cubicBezTo>
                  <a:cubicBezTo>
                    <a:pt x="101" y="57"/>
                    <a:pt x="101" y="57"/>
                    <a:pt x="101" y="57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2" y="53"/>
                    <a:pt x="102" y="53"/>
                    <a:pt x="102" y="53"/>
                  </a:cubicBezTo>
                  <a:lnTo>
                    <a:pt x="102" y="51"/>
                  </a:lnTo>
                  <a:close/>
                  <a:moveTo>
                    <a:pt x="102" y="92"/>
                  </a:moveTo>
                  <a:cubicBezTo>
                    <a:pt x="103" y="89"/>
                    <a:pt x="104" y="87"/>
                    <a:pt x="106" y="86"/>
                  </a:cubicBezTo>
                  <a:cubicBezTo>
                    <a:pt x="108" y="84"/>
                    <a:pt x="111" y="83"/>
                    <a:pt x="114" y="81"/>
                  </a:cubicBezTo>
                  <a:cubicBezTo>
                    <a:pt x="115" y="81"/>
                    <a:pt x="115" y="81"/>
                    <a:pt x="114" y="82"/>
                  </a:cubicBezTo>
                  <a:cubicBezTo>
                    <a:pt x="113" y="84"/>
                    <a:pt x="112" y="84"/>
                    <a:pt x="110" y="84"/>
                  </a:cubicBezTo>
                  <a:cubicBezTo>
                    <a:pt x="108" y="85"/>
                    <a:pt x="106" y="87"/>
                    <a:pt x="105" y="90"/>
                  </a:cubicBezTo>
                  <a:cubicBezTo>
                    <a:pt x="109" y="86"/>
                    <a:pt x="109" y="86"/>
                    <a:pt x="109" y="86"/>
                  </a:cubicBezTo>
                  <a:cubicBezTo>
                    <a:pt x="110" y="86"/>
                    <a:pt x="111" y="86"/>
                    <a:pt x="110" y="87"/>
                  </a:cubicBezTo>
                  <a:cubicBezTo>
                    <a:pt x="105" y="90"/>
                    <a:pt x="105" y="93"/>
                    <a:pt x="103" y="94"/>
                  </a:cubicBezTo>
                  <a:cubicBezTo>
                    <a:pt x="103" y="93"/>
                    <a:pt x="103" y="92"/>
                    <a:pt x="104" y="91"/>
                  </a:cubicBezTo>
                  <a:lnTo>
                    <a:pt x="102" y="92"/>
                  </a:lnTo>
                  <a:close/>
                  <a:moveTo>
                    <a:pt x="109" y="95"/>
                  </a:moveTo>
                  <a:cubicBezTo>
                    <a:pt x="109" y="96"/>
                    <a:pt x="109" y="96"/>
                    <a:pt x="109" y="96"/>
                  </a:cubicBezTo>
                  <a:cubicBezTo>
                    <a:pt x="109" y="96"/>
                    <a:pt x="109" y="96"/>
                    <a:pt x="109" y="95"/>
                  </a:cubicBezTo>
                  <a:cubicBezTo>
                    <a:pt x="109" y="95"/>
                    <a:pt x="109" y="94"/>
                    <a:pt x="109" y="94"/>
                  </a:cubicBezTo>
                  <a:cubicBezTo>
                    <a:pt x="109" y="94"/>
                    <a:pt x="109" y="95"/>
                    <a:pt x="109" y="95"/>
                  </a:cubicBezTo>
                  <a:moveTo>
                    <a:pt x="114" y="89"/>
                  </a:moveTo>
                  <a:cubicBezTo>
                    <a:pt x="110" y="92"/>
                    <a:pt x="110" y="92"/>
                    <a:pt x="110" y="92"/>
                  </a:cubicBezTo>
                  <a:cubicBezTo>
                    <a:pt x="109" y="93"/>
                    <a:pt x="108" y="95"/>
                    <a:pt x="105" y="98"/>
                  </a:cubicBezTo>
                  <a:cubicBezTo>
                    <a:pt x="104" y="98"/>
                    <a:pt x="104" y="98"/>
                    <a:pt x="105" y="97"/>
                  </a:cubicBezTo>
                  <a:cubicBezTo>
                    <a:pt x="105" y="96"/>
                    <a:pt x="106" y="95"/>
                    <a:pt x="107" y="94"/>
                  </a:cubicBezTo>
                  <a:cubicBezTo>
                    <a:pt x="108" y="94"/>
                    <a:pt x="108" y="93"/>
                    <a:pt x="108" y="92"/>
                  </a:cubicBezTo>
                  <a:cubicBezTo>
                    <a:pt x="110" y="90"/>
                    <a:pt x="111" y="88"/>
                    <a:pt x="113" y="87"/>
                  </a:cubicBezTo>
                  <a:cubicBezTo>
                    <a:pt x="115" y="86"/>
                    <a:pt x="117" y="83"/>
                    <a:pt x="119" y="79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18" y="85"/>
                    <a:pt x="117" y="88"/>
                    <a:pt x="114" y="89"/>
                  </a:cubicBezTo>
                  <a:moveTo>
                    <a:pt x="113" y="94"/>
                  </a:moveTo>
                  <a:cubicBezTo>
                    <a:pt x="112" y="95"/>
                    <a:pt x="112" y="97"/>
                    <a:pt x="111" y="98"/>
                  </a:cubicBezTo>
                  <a:cubicBezTo>
                    <a:pt x="110" y="99"/>
                    <a:pt x="109" y="100"/>
                    <a:pt x="110" y="98"/>
                  </a:cubicBezTo>
                  <a:cubicBezTo>
                    <a:pt x="110" y="96"/>
                    <a:pt x="111" y="94"/>
                    <a:pt x="113" y="93"/>
                  </a:cubicBezTo>
                  <a:cubicBezTo>
                    <a:pt x="114" y="92"/>
                    <a:pt x="114" y="92"/>
                    <a:pt x="113" y="94"/>
                  </a:cubicBezTo>
                  <a:moveTo>
                    <a:pt x="111" y="93"/>
                  </a:moveTo>
                  <a:cubicBezTo>
                    <a:pt x="110" y="94"/>
                    <a:pt x="110" y="94"/>
                    <a:pt x="111" y="93"/>
                  </a:cubicBezTo>
                  <a:cubicBezTo>
                    <a:pt x="111" y="91"/>
                    <a:pt x="113" y="90"/>
                    <a:pt x="114" y="90"/>
                  </a:cubicBezTo>
                  <a:cubicBezTo>
                    <a:pt x="115" y="90"/>
                    <a:pt x="115" y="90"/>
                    <a:pt x="115" y="91"/>
                  </a:cubicBezTo>
                  <a:cubicBezTo>
                    <a:pt x="113" y="92"/>
                    <a:pt x="112" y="92"/>
                    <a:pt x="111" y="93"/>
                  </a:cubicBezTo>
                  <a:moveTo>
                    <a:pt x="116" y="100"/>
                  </a:moveTo>
                  <a:cubicBezTo>
                    <a:pt x="116" y="99"/>
                    <a:pt x="116" y="98"/>
                    <a:pt x="116" y="97"/>
                  </a:cubicBezTo>
                  <a:cubicBezTo>
                    <a:pt x="119" y="100"/>
                    <a:pt x="121" y="103"/>
                    <a:pt x="123" y="106"/>
                  </a:cubicBezTo>
                  <a:cubicBezTo>
                    <a:pt x="123" y="106"/>
                    <a:pt x="123" y="106"/>
                    <a:pt x="122" y="106"/>
                  </a:cubicBezTo>
                  <a:cubicBezTo>
                    <a:pt x="120" y="104"/>
                    <a:pt x="118" y="102"/>
                    <a:pt x="116" y="100"/>
                  </a:cubicBezTo>
                  <a:moveTo>
                    <a:pt x="119" y="106"/>
                  </a:moveTo>
                  <a:cubicBezTo>
                    <a:pt x="117" y="106"/>
                    <a:pt x="117" y="105"/>
                    <a:pt x="116" y="104"/>
                  </a:cubicBezTo>
                  <a:cubicBezTo>
                    <a:pt x="117" y="105"/>
                    <a:pt x="118" y="105"/>
                    <a:pt x="119" y="106"/>
                  </a:cubicBezTo>
                  <a:moveTo>
                    <a:pt x="116" y="103"/>
                  </a:moveTo>
                  <a:cubicBezTo>
                    <a:pt x="116" y="102"/>
                    <a:pt x="116" y="101"/>
                    <a:pt x="116" y="101"/>
                  </a:cubicBezTo>
                  <a:cubicBezTo>
                    <a:pt x="118" y="103"/>
                    <a:pt x="119" y="104"/>
                    <a:pt x="121" y="106"/>
                  </a:cubicBezTo>
                  <a:cubicBezTo>
                    <a:pt x="121" y="106"/>
                    <a:pt x="120" y="106"/>
                    <a:pt x="120" y="106"/>
                  </a:cubicBezTo>
                  <a:cubicBezTo>
                    <a:pt x="119" y="105"/>
                    <a:pt x="117" y="104"/>
                    <a:pt x="116" y="103"/>
                  </a:cubicBezTo>
                  <a:moveTo>
                    <a:pt x="139" y="35"/>
                  </a:moveTo>
                  <a:cubicBezTo>
                    <a:pt x="139" y="35"/>
                    <a:pt x="139" y="35"/>
                    <a:pt x="139" y="35"/>
                  </a:cubicBezTo>
                  <a:cubicBezTo>
                    <a:pt x="139" y="37"/>
                    <a:pt x="139" y="39"/>
                    <a:pt x="140" y="42"/>
                  </a:cubicBezTo>
                  <a:cubicBezTo>
                    <a:pt x="140" y="41"/>
                    <a:pt x="140" y="39"/>
                    <a:pt x="140" y="37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41" y="38"/>
                    <a:pt x="141" y="40"/>
                    <a:pt x="142" y="40"/>
                  </a:cubicBezTo>
                  <a:cubicBezTo>
                    <a:pt x="142" y="39"/>
                    <a:pt x="142" y="38"/>
                    <a:pt x="142" y="36"/>
                  </a:cubicBezTo>
                  <a:cubicBezTo>
                    <a:pt x="143" y="37"/>
                    <a:pt x="143" y="37"/>
                    <a:pt x="143" y="37"/>
                  </a:cubicBezTo>
                  <a:cubicBezTo>
                    <a:pt x="143" y="39"/>
                    <a:pt x="144" y="41"/>
                    <a:pt x="145" y="41"/>
                  </a:cubicBezTo>
                  <a:cubicBezTo>
                    <a:pt x="144" y="40"/>
                    <a:pt x="144" y="38"/>
                    <a:pt x="144" y="37"/>
                  </a:cubicBezTo>
                  <a:cubicBezTo>
                    <a:pt x="144" y="37"/>
                    <a:pt x="144" y="37"/>
                    <a:pt x="144" y="37"/>
                  </a:cubicBezTo>
                  <a:cubicBezTo>
                    <a:pt x="144" y="38"/>
                    <a:pt x="144" y="39"/>
                    <a:pt x="145" y="39"/>
                  </a:cubicBezTo>
                  <a:cubicBezTo>
                    <a:pt x="145" y="39"/>
                    <a:pt x="145" y="38"/>
                    <a:pt x="145" y="36"/>
                  </a:cubicBezTo>
                  <a:cubicBezTo>
                    <a:pt x="146" y="36"/>
                    <a:pt x="147" y="36"/>
                    <a:pt x="149" y="37"/>
                  </a:cubicBezTo>
                  <a:cubicBezTo>
                    <a:pt x="149" y="38"/>
                    <a:pt x="149" y="38"/>
                    <a:pt x="148" y="38"/>
                  </a:cubicBezTo>
                  <a:cubicBezTo>
                    <a:pt x="148" y="38"/>
                    <a:pt x="148" y="38"/>
                    <a:pt x="148" y="38"/>
                  </a:cubicBezTo>
                  <a:cubicBezTo>
                    <a:pt x="149" y="39"/>
                    <a:pt x="149" y="39"/>
                    <a:pt x="149" y="39"/>
                  </a:cubicBezTo>
                  <a:cubicBezTo>
                    <a:pt x="150" y="39"/>
                    <a:pt x="150" y="39"/>
                    <a:pt x="149" y="39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51" y="40"/>
                    <a:pt x="151" y="40"/>
                    <a:pt x="151" y="40"/>
                  </a:cubicBezTo>
                  <a:cubicBezTo>
                    <a:pt x="151" y="40"/>
                    <a:pt x="151" y="40"/>
                    <a:pt x="151" y="41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52" y="41"/>
                    <a:pt x="154" y="42"/>
                    <a:pt x="157" y="43"/>
                  </a:cubicBezTo>
                  <a:cubicBezTo>
                    <a:pt x="157" y="44"/>
                    <a:pt x="156" y="44"/>
                    <a:pt x="154" y="43"/>
                  </a:cubicBezTo>
                  <a:cubicBezTo>
                    <a:pt x="154" y="44"/>
                    <a:pt x="156" y="44"/>
                    <a:pt x="156" y="45"/>
                  </a:cubicBezTo>
                  <a:cubicBezTo>
                    <a:pt x="156" y="46"/>
                    <a:pt x="153" y="45"/>
                    <a:pt x="152" y="46"/>
                  </a:cubicBezTo>
                  <a:cubicBezTo>
                    <a:pt x="155" y="46"/>
                    <a:pt x="155" y="46"/>
                    <a:pt x="155" y="46"/>
                  </a:cubicBezTo>
                  <a:cubicBezTo>
                    <a:pt x="156" y="47"/>
                    <a:pt x="155" y="47"/>
                    <a:pt x="154" y="47"/>
                  </a:cubicBezTo>
                  <a:cubicBezTo>
                    <a:pt x="156" y="49"/>
                    <a:pt x="157" y="50"/>
                    <a:pt x="158" y="48"/>
                  </a:cubicBezTo>
                  <a:cubicBezTo>
                    <a:pt x="158" y="47"/>
                    <a:pt x="158" y="47"/>
                    <a:pt x="159" y="48"/>
                  </a:cubicBezTo>
                  <a:cubicBezTo>
                    <a:pt x="161" y="49"/>
                    <a:pt x="161" y="50"/>
                    <a:pt x="160" y="50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60" y="50"/>
                    <a:pt x="160" y="50"/>
                    <a:pt x="160" y="50"/>
                  </a:cubicBezTo>
                  <a:cubicBezTo>
                    <a:pt x="161" y="51"/>
                    <a:pt x="161" y="51"/>
                    <a:pt x="160" y="51"/>
                  </a:cubicBezTo>
                  <a:cubicBezTo>
                    <a:pt x="159" y="52"/>
                    <a:pt x="159" y="52"/>
                    <a:pt x="162" y="52"/>
                  </a:cubicBezTo>
                  <a:cubicBezTo>
                    <a:pt x="163" y="52"/>
                    <a:pt x="163" y="53"/>
                    <a:pt x="163" y="53"/>
                  </a:cubicBezTo>
                  <a:cubicBezTo>
                    <a:pt x="160" y="53"/>
                    <a:pt x="160" y="54"/>
                    <a:pt x="163" y="54"/>
                  </a:cubicBezTo>
                  <a:cubicBezTo>
                    <a:pt x="164" y="54"/>
                    <a:pt x="164" y="55"/>
                    <a:pt x="164" y="55"/>
                  </a:cubicBezTo>
                  <a:cubicBezTo>
                    <a:pt x="162" y="55"/>
                    <a:pt x="163" y="56"/>
                    <a:pt x="164" y="56"/>
                  </a:cubicBezTo>
                  <a:cubicBezTo>
                    <a:pt x="165" y="56"/>
                    <a:pt x="165" y="56"/>
                    <a:pt x="165" y="57"/>
                  </a:cubicBezTo>
                  <a:cubicBezTo>
                    <a:pt x="163" y="57"/>
                    <a:pt x="163" y="57"/>
                    <a:pt x="165" y="57"/>
                  </a:cubicBezTo>
                  <a:cubicBezTo>
                    <a:pt x="165" y="58"/>
                    <a:pt x="166" y="58"/>
                    <a:pt x="167" y="59"/>
                  </a:cubicBezTo>
                  <a:cubicBezTo>
                    <a:pt x="169" y="59"/>
                    <a:pt x="169" y="60"/>
                    <a:pt x="168" y="60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70" y="60"/>
                    <a:pt x="171" y="61"/>
                    <a:pt x="171" y="62"/>
                  </a:cubicBezTo>
                  <a:cubicBezTo>
                    <a:pt x="171" y="63"/>
                    <a:pt x="167" y="61"/>
                    <a:pt x="169" y="66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70" y="67"/>
                    <a:pt x="169" y="64"/>
                    <a:pt x="171" y="65"/>
                  </a:cubicBezTo>
                  <a:cubicBezTo>
                    <a:pt x="171" y="65"/>
                    <a:pt x="171" y="65"/>
                    <a:pt x="171" y="67"/>
                  </a:cubicBezTo>
                  <a:cubicBezTo>
                    <a:pt x="171" y="68"/>
                    <a:pt x="170" y="68"/>
                    <a:pt x="169" y="68"/>
                  </a:cubicBezTo>
                  <a:cubicBezTo>
                    <a:pt x="168" y="67"/>
                    <a:pt x="167" y="66"/>
                    <a:pt x="167" y="65"/>
                  </a:cubicBezTo>
                  <a:cubicBezTo>
                    <a:pt x="167" y="64"/>
                    <a:pt x="167" y="64"/>
                    <a:pt x="167" y="64"/>
                  </a:cubicBezTo>
                  <a:cubicBezTo>
                    <a:pt x="166" y="64"/>
                    <a:pt x="166" y="63"/>
                    <a:pt x="166" y="62"/>
                  </a:cubicBezTo>
                  <a:cubicBezTo>
                    <a:pt x="166" y="62"/>
                    <a:pt x="165" y="62"/>
                    <a:pt x="165" y="61"/>
                  </a:cubicBezTo>
                  <a:cubicBezTo>
                    <a:pt x="163" y="61"/>
                    <a:pt x="163" y="62"/>
                    <a:pt x="162" y="63"/>
                  </a:cubicBezTo>
                  <a:cubicBezTo>
                    <a:pt x="162" y="64"/>
                    <a:pt x="162" y="63"/>
                    <a:pt x="161" y="63"/>
                  </a:cubicBezTo>
                  <a:cubicBezTo>
                    <a:pt x="161" y="62"/>
                    <a:pt x="161" y="63"/>
                    <a:pt x="160" y="63"/>
                  </a:cubicBezTo>
                  <a:cubicBezTo>
                    <a:pt x="160" y="63"/>
                    <a:pt x="160" y="62"/>
                    <a:pt x="160" y="62"/>
                  </a:cubicBezTo>
                  <a:cubicBezTo>
                    <a:pt x="159" y="62"/>
                    <a:pt x="159" y="62"/>
                    <a:pt x="159" y="62"/>
                  </a:cubicBezTo>
                  <a:cubicBezTo>
                    <a:pt x="159" y="62"/>
                    <a:pt x="159" y="61"/>
                    <a:pt x="158" y="62"/>
                  </a:cubicBezTo>
                  <a:cubicBezTo>
                    <a:pt x="158" y="63"/>
                    <a:pt x="158" y="63"/>
                    <a:pt x="158" y="62"/>
                  </a:cubicBezTo>
                  <a:cubicBezTo>
                    <a:pt x="158" y="61"/>
                    <a:pt x="158" y="60"/>
                    <a:pt x="157" y="62"/>
                  </a:cubicBezTo>
                  <a:cubicBezTo>
                    <a:pt x="156" y="62"/>
                    <a:pt x="156" y="62"/>
                    <a:pt x="156" y="61"/>
                  </a:cubicBezTo>
                  <a:cubicBezTo>
                    <a:pt x="155" y="60"/>
                    <a:pt x="155" y="60"/>
                    <a:pt x="155" y="61"/>
                  </a:cubicBezTo>
                  <a:cubicBezTo>
                    <a:pt x="155" y="62"/>
                    <a:pt x="154" y="62"/>
                    <a:pt x="154" y="61"/>
                  </a:cubicBezTo>
                  <a:cubicBezTo>
                    <a:pt x="154" y="58"/>
                    <a:pt x="153" y="58"/>
                    <a:pt x="154" y="61"/>
                  </a:cubicBezTo>
                  <a:cubicBezTo>
                    <a:pt x="154" y="62"/>
                    <a:pt x="153" y="62"/>
                    <a:pt x="153" y="60"/>
                  </a:cubicBezTo>
                  <a:cubicBezTo>
                    <a:pt x="152" y="58"/>
                    <a:pt x="151" y="61"/>
                    <a:pt x="151" y="60"/>
                  </a:cubicBezTo>
                  <a:cubicBezTo>
                    <a:pt x="150" y="58"/>
                    <a:pt x="151" y="57"/>
                    <a:pt x="149" y="56"/>
                  </a:cubicBezTo>
                  <a:cubicBezTo>
                    <a:pt x="150" y="60"/>
                    <a:pt x="150" y="60"/>
                    <a:pt x="150" y="60"/>
                  </a:cubicBezTo>
                  <a:cubicBezTo>
                    <a:pt x="150" y="60"/>
                    <a:pt x="149" y="60"/>
                    <a:pt x="149" y="60"/>
                  </a:cubicBezTo>
                  <a:cubicBezTo>
                    <a:pt x="149" y="57"/>
                    <a:pt x="147" y="53"/>
                    <a:pt x="148" y="54"/>
                  </a:cubicBezTo>
                  <a:cubicBezTo>
                    <a:pt x="148" y="59"/>
                    <a:pt x="148" y="59"/>
                    <a:pt x="148" y="59"/>
                  </a:cubicBezTo>
                  <a:cubicBezTo>
                    <a:pt x="149" y="60"/>
                    <a:pt x="147" y="60"/>
                    <a:pt x="147" y="59"/>
                  </a:cubicBezTo>
                  <a:cubicBezTo>
                    <a:pt x="146" y="52"/>
                    <a:pt x="146" y="52"/>
                    <a:pt x="146" y="52"/>
                  </a:cubicBezTo>
                  <a:cubicBezTo>
                    <a:pt x="146" y="51"/>
                    <a:pt x="146" y="56"/>
                    <a:pt x="146" y="58"/>
                  </a:cubicBezTo>
                  <a:cubicBezTo>
                    <a:pt x="146" y="58"/>
                    <a:pt x="145" y="58"/>
                    <a:pt x="146" y="58"/>
                  </a:cubicBezTo>
                  <a:cubicBezTo>
                    <a:pt x="146" y="57"/>
                    <a:pt x="145" y="51"/>
                    <a:pt x="144" y="52"/>
                  </a:cubicBezTo>
                  <a:cubicBezTo>
                    <a:pt x="144" y="52"/>
                    <a:pt x="146" y="59"/>
                    <a:pt x="144" y="58"/>
                  </a:cubicBezTo>
                  <a:cubicBezTo>
                    <a:pt x="144" y="57"/>
                    <a:pt x="143" y="51"/>
                    <a:pt x="143" y="51"/>
                  </a:cubicBezTo>
                  <a:cubicBezTo>
                    <a:pt x="143" y="51"/>
                    <a:pt x="143" y="57"/>
                    <a:pt x="143" y="57"/>
                  </a:cubicBezTo>
                  <a:cubicBezTo>
                    <a:pt x="141" y="55"/>
                    <a:pt x="143" y="49"/>
                    <a:pt x="142" y="49"/>
                  </a:cubicBezTo>
                  <a:cubicBezTo>
                    <a:pt x="141" y="49"/>
                    <a:pt x="141" y="56"/>
                    <a:pt x="141" y="56"/>
                  </a:cubicBezTo>
                  <a:cubicBezTo>
                    <a:pt x="141" y="61"/>
                    <a:pt x="146" y="61"/>
                    <a:pt x="146" y="63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43" y="63"/>
                    <a:pt x="145" y="65"/>
                    <a:pt x="145" y="67"/>
                  </a:cubicBezTo>
                  <a:cubicBezTo>
                    <a:pt x="144" y="67"/>
                    <a:pt x="146" y="68"/>
                    <a:pt x="146" y="69"/>
                  </a:cubicBezTo>
                  <a:cubicBezTo>
                    <a:pt x="145" y="69"/>
                    <a:pt x="145" y="69"/>
                    <a:pt x="147" y="71"/>
                  </a:cubicBezTo>
                  <a:cubicBezTo>
                    <a:pt x="148" y="71"/>
                    <a:pt x="148" y="72"/>
                    <a:pt x="148" y="72"/>
                  </a:cubicBezTo>
                  <a:cubicBezTo>
                    <a:pt x="145" y="71"/>
                    <a:pt x="145" y="71"/>
                    <a:pt x="149" y="74"/>
                  </a:cubicBezTo>
                  <a:cubicBezTo>
                    <a:pt x="147" y="74"/>
                    <a:pt x="147" y="74"/>
                    <a:pt x="149" y="76"/>
                  </a:cubicBezTo>
                  <a:cubicBezTo>
                    <a:pt x="150" y="76"/>
                    <a:pt x="150" y="77"/>
                    <a:pt x="150" y="78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49" y="78"/>
                    <a:pt x="149" y="77"/>
                    <a:pt x="148" y="77"/>
                  </a:cubicBezTo>
                  <a:cubicBezTo>
                    <a:pt x="148" y="77"/>
                    <a:pt x="148" y="78"/>
                    <a:pt x="151" y="80"/>
                  </a:cubicBezTo>
                  <a:cubicBezTo>
                    <a:pt x="152" y="81"/>
                    <a:pt x="152" y="81"/>
                    <a:pt x="152" y="82"/>
                  </a:cubicBezTo>
                  <a:cubicBezTo>
                    <a:pt x="148" y="79"/>
                    <a:pt x="148" y="80"/>
                    <a:pt x="152" y="83"/>
                  </a:cubicBezTo>
                  <a:cubicBezTo>
                    <a:pt x="153" y="85"/>
                    <a:pt x="153" y="85"/>
                    <a:pt x="153" y="86"/>
                  </a:cubicBezTo>
                  <a:cubicBezTo>
                    <a:pt x="150" y="83"/>
                    <a:pt x="148" y="81"/>
                    <a:pt x="153" y="87"/>
                  </a:cubicBezTo>
                  <a:cubicBezTo>
                    <a:pt x="154" y="88"/>
                    <a:pt x="154" y="88"/>
                    <a:pt x="154" y="89"/>
                  </a:cubicBezTo>
                  <a:cubicBezTo>
                    <a:pt x="148" y="84"/>
                    <a:pt x="151" y="87"/>
                    <a:pt x="155" y="91"/>
                  </a:cubicBezTo>
                  <a:cubicBezTo>
                    <a:pt x="155" y="91"/>
                    <a:pt x="155" y="92"/>
                    <a:pt x="155" y="91"/>
                  </a:cubicBezTo>
                  <a:cubicBezTo>
                    <a:pt x="149" y="87"/>
                    <a:pt x="149" y="88"/>
                    <a:pt x="155" y="94"/>
                  </a:cubicBezTo>
                  <a:cubicBezTo>
                    <a:pt x="155" y="95"/>
                    <a:pt x="155" y="95"/>
                    <a:pt x="155" y="96"/>
                  </a:cubicBezTo>
                  <a:cubicBezTo>
                    <a:pt x="155" y="96"/>
                    <a:pt x="155" y="96"/>
                    <a:pt x="154" y="96"/>
                  </a:cubicBezTo>
                  <a:cubicBezTo>
                    <a:pt x="150" y="92"/>
                    <a:pt x="151" y="93"/>
                    <a:pt x="155" y="99"/>
                  </a:cubicBezTo>
                  <a:cubicBezTo>
                    <a:pt x="156" y="100"/>
                    <a:pt x="156" y="101"/>
                    <a:pt x="155" y="100"/>
                  </a:cubicBezTo>
                  <a:cubicBezTo>
                    <a:pt x="150" y="95"/>
                    <a:pt x="149" y="93"/>
                    <a:pt x="155" y="102"/>
                  </a:cubicBezTo>
                  <a:cubicBezTo>
                    <a:pt x="156" y="103"/>
                    <a:pt x="156" y="103"/>
                    <a:pt x="155" y="103"/>
                  </a:cubicBezTo>
                  <a:cubicBezTo>
                    <a:pt x="150" y="97"/>
                    <a:pt x="150" y="98"/>
                    <a:pt x="155" y="104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1" y="100"/>
                    <a:pt x="149" y="99"/>
                    <a:pt x="154" y="106"/>
                  </a:cubicBezTo>
                  <a:cubicBezTo>
                    <a:pt x="155" y="107"/>
                    <a:pt x="155" y="108"/>
                    <a:pt x="154" y="107"/>
                  </a:cubicBezTo>
                  <a:cubicBezTo>
                    <a:pt x="149" y="101"/>
                    <a:pt x="149" y="102"/>
                    <a:pt x="154" y="108"/>
                  </a:cubicBezTo>
                  <a:cubicBezTo>
                    <a:pt x="155" y="109"/>
                    <a:pt x="155" y="109"/>
                    <a:pt x="154" y="109"/>
                  </a:cubicBezTo>
                  <a:cubicBezTo>
                    <a:pt x="148" y="102"/>
                    <a:pt x="148" y="103"/>
                    <a:pt x="154" y="110"/>
                  </a:cubicBezTo>
                  <a:cubicBezTo>
                    <a:pt x="154" y="111"/>
                    <a:pt x="154" y="111"/>
                    <a:pt x="153" y="110"/>
                  </a:cubicBezTo>
                  <a:cubicBezTo>
                    <a:pt x="152" y="110"/>
                    <a:pt x="152" y="109"/>
                    <a:pt x="152" y="109"/>
                  </a:cubicBezTo>
                  <a:cubicBezTo>
                    <a:pt x="148" y="104"/>
                    <a:pt x="148" y="105"/>
                    <a:pt x="152" y="110"/>
                  </a:cubicBezTo>
                  <a:cubicBezTo>
                    <a:pt x="151" y="111"/>
                    <a:pt x="151" y="111"/>
                    <a:pt x="150" y="110"/>
                  </a:cubicBezTo>
                  <a:cubicBezTo>
                    <a:pt x="147" y="105"/>
                    <a:pt x="146" y="105"/>
                    <a:pt x="149" y="110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7" y="109"/>
                    <a:pt x="147" y="108"/>
                    <a:pt x="146" y="108"/>
                  </a:cubicBezTo>
                  <a:cubicBezTo>
                    <a:pt x="143" y="105"/>
                    <a:pt x="142" y="104"/>
                    <a:pt x="145" y="109"/>
                  </a:cubicBezTo>
                  <a:cubicBezTo>
                    <a:pt x="145" y="109"/>
                    <a:pt x="145" y="109"/>
                    <a:pt x="145" y="109"/>
                  </a:cubicBezTo>
                  <a:cubicBezTo>
                    <a:pt x="141" y="108"/>
                    <a:pt x="141" y="108"/>
                    <a:pt x="141" y="108"/>
                  </a:cubicBezTo>
                  <a:cubicBezTo>
                    <a:pt x="141" y="108"/>
                    <a:pt x="140" y="108"/>
                    <a:pt x="140" y="108"/>
                  </a:cubicBezTo>
                  <a:cubicBezTo>
                    <a:pt x="138" y="105"/>
                    <a:pt x="137" y="104"/>
                    <a:pt x="134" y="101"/>
                  </a:cubicBezTo>
                  <a:cubicBezTo>
                    <a:pt x="135" y="102"/>
                    <a:pt x="137" y="104"/>
                    <a:pt x="138" y="107"/>
                  </a:cubicBezTo>
                  <a:cubicBezTo>
                    <a:pt x="139" y="108"/>
                    <a:pt x="137" y="107"/>
                    <a:pt x="136" y="107"/>
                  </a:cubicBezTo>
                  <a:cubicBezTo>
                    <a:pt x="135" y="106"/>
                    <a:pt x="135" y="105"/>
                    <a:pt x="133" y="103"/>
                  </a:cubicBezTo>
                  <a:cubicBezTo>
                    <a:pt x="128" y="98"/>
                    <a:pt x="123" y="91"/>
                    <a:pt x="119" y="87"/>
                  </a:cubicBezTo>
                  <a:cubicBezTo>
                    <a:pt x="119" y="86"/>
                    <a:pt x="119" y="85"/>
                    <a:pt x="119" y="84"/>
                  </a:cubicBezTo>
                  <a:cubicBezTo>
                    <a:pt x="122" y="90"/>
                    <a:pt x="127" y="95"/>
                    <a:pt x="133" y="100"/>
                  </a:cubicBezTo>
                  <a:cubicBezTo>
                    <a:pt x="132" y="98"/>
                    <a:pt x="126" y="92"/>
                    <a:pt x="121" y="87"/>
                  </a:cubicBezTo>
                  <a:cubicBezTo>
                    <a:pt x="120" y="85"/>
                    <a:pt x="120" y="84"/>
                    <a:pt x="119" y="83"/>
                  </a:cubicBezTo>
                  <a:cubicBezTo>
                    <a:pt x="119" y="82"/>
                    <a:pt x="119" y="81"/>
                    <a:pt x="119" y="81"/>
                  </a:cubicBezTo>
                  <a:cubicBezTo>
                    <a:pt x="122" y="87"/>
                    <a:pt x="127" y="92"/>
                    <a:pt x="133" y="98"/>
                  </a:cubicBezTo>
                  <a:cubicBezTo>
                    <a:pt x="133" y="96"/>
                    <a:pt x="126" y="90"/>
                    <a:pt x="122" y="85"/>
                  </a:cubicBezTo>
                  <a:cubicBezTo>
                    <a:pt x="121" y="82"/>
                    <a:pt x="120" y="81"/>
                    <a:pt x="120" y="79"/>
                  </a:cubicBezTo>
                  <a:cubicBezTo>
                    <a:pt x="120" y="78"/>
                    <a:pt x="120" y="78"/>
                    <a:pt x="120" y="78"/>
                  </a:cubicBezTo>
                  <a:cubicBezTo>
                    <a:pt x="123" y="84"/>
                    <a:pt x="128" y="90"/>
                    <a:pt x="134" y="95"/>
                  </a:cubicBezTo>
                  <a:cubicBezTo>
                    <a:pt x="133" y="93"/>
                    <a:pt x="126" y="88"/>
                    <a:pt x="123" y="82"/>
                  </a:cubicBezTo>
                  <a:cubicBezTo>
                    <a:pt x="121" y="80"/>
                    <a:pt x="120" y="78"/>
                    <a:pt x="120" y="76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23" y="81"/>
                    <a:pt x="129" y="88"/>
                    <a:pt x="135" y="93"/>
                  </a:cubicBezTo>
                  <a:cubicBezTo>
                    <a:pt x="134" y="92"/>
                    <a:pt x="126" y="85"/>
                    <a:pt x="123" y="79"/>
                  </a:cubicBezTo>
                  <a:cubicBezTo>
                    <a:pt x="122" y="77"/>
                    <a:pt x="121" y="75"/>
                    <a:pt x="120" y="74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2" y="78"/>
                    <a:pt x="128" y="85"/>
                    <a:pt x="134" y="90"/>
                  </a:cubicBezTo>
                  <a:cubicBezTo>
                    <a:pt x="134" y="88"/>
                    <a:pt x="126" y="82"/>
                    <a:pt x="123" y="77"/>
                  </a:cubicBezTo>
                  <a:cubicBezTo>
                    <a:pt x="122" y="74"/>
                    <a:pt x="121" y="72"/>
                    <a:pt x="120" y="71"/>
                  </a:cubicBezTo>
                  <a:cubicBezTo>
                    <a:pt x="120" y="70"/>
                    <a:pt x="120" y="69"/>
                    <a:pt x="120" y="69"/>
                  </a:cubicBezTo>
                  <a:cubicBezTo>
                    <a:pt x="122" y="75"/>
                    <a:pt x="128" y="82"/>
                    <a:pt x="134" y="86"/>
                  </a:cubicBezTo>
                  <a:cubicBezTo>
                    <a:pt x="133" y="85"/>
                    <a:pt x="127" y="79"/>
                    <a:pt x="124" y="74"/>
                  </a:cubicBezTo>
                  <a:cubicBezTo>
                    <a:pt x="122" y="71"/>
                    <a:pt x="121" y="69"/>
                    <a:pt x="120" y="68"/>
                  </a:cubicBezTo>
                  <a:cubicBezTo>
                    <a:pt x="120" y="67"/>
                    <a:pt x="120" y="66"/>
                    <a:pt x="121" y="66"/>
                  </a:cubicBezTo>
                  <a:cubicBezTo>
                    <a:pt x="122" y="71"/>
                    <a:pt x="128" y="78"/>
                    <a:pt x="134" y="83"/>
                  </a:cubicBezTo>
                  <a:cubicBezTo>
                    <a:pt x="133" y="81"/>
                    <a:pt x="127" y="76"/>
                    <a:pt x="124" y="72"/>
                  </a:cubicBezTo>
                  <a:cubicBezTo>
                    <a:pt x="122" y="68"/>
                    <a:pt x="121" y="66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4"/>
                    <a:pt x="121" y="63"/>
                    <a:pt x="121" y="62"/>
                  </a:cubicBezTo>
                  <a:cubicBezTo>
                    <a:pt x="122" y="68"/>
                    <a:pt x="127" y="75"/>
                    <a:pt x="133" y="80"/>
                  </a:cubicBezTo>
                  <a:cubicBezTo>
                    <a:pt x="133" y="79"/>
                    <a:pt x="127" y="73"/>
                    <a:pt x="125" y="69"/>
                  </a:cubicBezTo>
                  <a:cubicBezTo>
                    <a:pt x="122" y="65"/>
                    <a:pt x="122" y="63"/>
                    <a:pt x="121" y="62"/>
                  </a:cubicBezTo>
                  <a:cubicBezTo>
                    <a:pt x="123" y="46"/>
                    <a:pt x="129" y="37"/>
                    <a:pt x="139" y="35"/>
                  </a:cubicBezTo>
                  <a:moveTo>
                    <a:pt x="139" y="34"/>
                  </a:moveTo>
                  <a:cubicBezTo>
                    <a:pt x="139" y="33"/>
                    <a:pt x="138" y="33"/>
                    <a:pt x="139" y="32"/>
                  </a:cubicBezTo>
                  <a:cubicBezTo>
                    <a:pt x="139" y="32"/>
                    <a:pt x="140" y="33"/>
                    <a:pt x="140" y="33"/>
                  </a:cubicBezTo>
                  <a:cubicBezTo>
                    <a:pt x="140" y="34"/>
                    <a:pt x="140" y="34"/>
                    <a:pt x="139" y="34"/>
                  </a:cubicBezTo>
                  <a:moveTo>
                    <a:pt x="135" y="29"/>
                  </a:moveTo>
                  <a:cubicBezTo>
                    <a:pt x="138" y="30"/>
                    <a:pt x="141" y="30"/>
                    <a:pt x="143" y="32"/>
                  </a:cubicBezTo>
                  <a:cubicBezTo>
                    <a:pt x="144" y="33"/>
                    <a:pt x="143" y="33"/>
                    <a:pt x="143" y="33"/>
                  </a:cubicBezTo>
                  <a:cubicBezTo>
                    <a:pt x="140" y="32"/>
                    <a:pt x="140" y="32"/>
                    <a:pt x="140" y="32"/>
                  </a:cubicBezTo>
                  <a:cubicBezTo>
                    <a:pt x="141" y="33"/>
                    <a:pt x="140" y="32"/>
                    <a:pt x="138" y="31"/>
                  </a:cubicBezTo>
                  <a:cubicBezTo>
                    <a:pt x="137" y="32"/>
                    <a:pt x="136" y="31"/>
                    <a:pt x="135" y="30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36" y="33"/>
                    <a:pt x="136" y="33"/>
                    <a:pt x="135" y="32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33" y="30"/>
                    <a:pt x="134" y="29"/>
                    <a:pt x="135" y="29"/>
                  </a:cubicBezTo>
                  <a:moveTo>
                    <a:pt x="146" y="33"/>
                  </a:moveTo>
                  <a:cubicBezTo>
                    <a:pt x="148" y="33"/>
                    <a:pt x="151" y="31"/>
                    <a:pt x="154" y="33"/>
                  </a:cubicBezTo>
                  <a:cubicBezTo>
                    <a:pt x="156" y="35"/>
                    <a:pt x="156" y="35"/>
                    <a:pt x="156" y="35"/>
                  </a:cubicBezTo>
                  <a:cubicBezTo>
                    <a:pt x="157" y="37"/>
                    <a:pt x="156" y="38"/>
                    <a:pt x="154" y="36"/>
                  </a:cubicBezTo>
                  <a:cubicBezTo>
                    <a:pt x="154" y="35"/>
                    <a:pt x="154" y="34"/>
                    <a:pt x="153" y="34"/>
                  </a:cubicBezTo>
                  <a:cubicBezTo>
                    <a:pt x="154" y="35"/>
                    <a:pt x="154" y="37"/>
                    <a:pt x="154" y="39"/>
                  </a:cubicBezTo>
                  <a:cubicBezTo>
                    <a:pt x="157" y="41"/>
                    <a:pt x="154" y="42"/>
                    <a:pt x="154" y="40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53" y="38"/>
                    <a:pt x="153" y="39"/>
                    <a:pt x="153" y="39"/>
                  </a:cubicBezTo>
                  <a:cubicBezTo>
                    <a:pt x="152" y="39"/>
                    <a:pt x="152" y="38"/>
                    <a:pt x="152" y="36"/>
                  </a:cubicBezTo>
                  <a:cubicBezTo>
                    <a:pt x="152" y="35"/>
                    <a:pt x="152" y="34"/>
                    <a:pt x="151" y="34"/>
                  </a:cubicBezTo>
                  <a:cubicBezTo>
                    <a:pt x="149" y="33"/>
                    <a:pt x="148" y="34"/>
                    <a:pt x="146" y="34"/>
                  </a:cubicBezTo>
                  <a:cubicBezTo>
                    <a:pt x="149" y="34"/>
                    <a:pt x="150" y="34"/>
                    <a:pt x="151" y="35"/>
                  </a:cubicBezTo>
                  <a:cubicBezTo>
                    <a:pt x="152" y="36"/>
                    <a:pt x="152" y="37"/>
                    <a:pt x="151" y="38"/>
                  </a:cubicBezTo>
                  <a:cubicBezTo>
                    <a:pt x="151" y="39"/>
                    <a:pt x="151" y="38"/>
                    <a:pt x="151" y="37"/>
                  </a:cubicBezTo>
                  <a:cubicBezTo>
                    <a:pt x="150" y="36"/>
                    <a:pt x="150" y="36"/>
                    <a:pt x="150" y="36"/>
                  </a:cubicBezTo>
                  <a:cubicBezTo>
                    <a:pt x="150" y="35"/>
                    <a:pt x="149" y="35"/>
                    <a:pt x="148" y="35"/>
                  </a:cubicBezTo>
                  <a:cubicBezTo>
                    <a:pt x="147" y="35"/>
                    <a:pt x="146" y="36"/>
                    <a:pt x="146" y="35"/>
                  </a:cubicBezTo>
                  <a:cubicBezTo>
                    <a:pt x="145" y="35"/>
                    <a:pt x="144" y="35"/>
                    <a:pt x="145" y="34"/>
                  </a:cubicBezTo>
                  <a:cubicBezTo>
                    <a:pt x="144" y="34"/>
                    <a:pt x="145" y="33"/>
                    <a:pt x="146" y="33"/>
                  </a:cubicBezTo>
                  <a:moveTo>
                    <a:pt x="166" y="69"/>
                  </a:moveTo>
                  <a:cubicBezTo>
                    <a:pt x="166" y="69"/>
                    <a:pt x="165" y="70"/>
                    <a:pt x="163" y="68"/>
                  </a:cubicBezTo>
                  <a:cubicBezTo>
                    <a:pt x="162" y="67"/>
                    <a:pt x="163" y="65"/>
                    <a:pt x="164" y="67"/>
                  </a:cubicBezTo>
                  <a:lnTo>
                    <a:pt x="166" y="69"/>
                  </a:lnTo>
                  <a:close/>
                  <a:moveTo>
                    <a:pt x="157" y="111"/>
                  </a:moveTo>
                  <a:cubicBezTo>
                    <a:pt x="158" y="112"/>
                    <a:pt x="158" y="112"/>
                    <a:pt x="157" y="112"/>
                  </a:cubicBezTo>
                  <a:cubicBezTo>
                    <a:pt x="157" y="112"/>
                    <a:pt x="157" y="112"/>
                    <a:pt x="157" y="112"/>
                  </a:cubicBezTo>
                  <a:cubicBezTo>
                    <a:pt x="157" y="112"/>
                    <a:pt x="157" y="112"/>
                    <a:pt x="157" y="112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5" y="109"/>
                    <a:pt x="156" y="109"/>
                    <a:pt x="156" y="109"/>
                  </a:cubicBezTo>
                  <a:lnTo>
                    <a:pt x="157" y="111"/>
                  </a:lnTo>
                  <a:close/>
                  <a:moveTo>
                    <a:pt x="157" y="117"/>
                  </a:moveTo>
                  <a:cubicBezTo>
                    <a:pt x="157" y="117"/>
                    <a:pt x="157" y="116"/>
                    <a:pt x="156" y="116"/>
                  </a:cubicBezTo>
                  <a:cubicBezTo>
                    <a:pt x="156" y="115"/>
                    <a:pt x="156" y="115"/>
                    <a:pt x="156" y="115"/>
                  </a:cubicBezTo>
                  <a:cubicBezTo>
                    <a:pt x="157" y="114"/>
                    <a:pt x="157" y="115"/>
                    <a:pt x="157" y="115"/>
                  </a:cubicBezTo>
                  <a:cubicBezTo>
                    <a:pt x="158" y="116"/>
                    <a:pt x="158" y="117"/>
                    <a:pt x="157" y="117"/>
                  </a:cubicBezTo>
                  <a:moveTo>
                    <a:pt x="156" y="124"/>
                  </a:moveTo>
                  <a:cubicBezTo>
                    <a:pt x="154" y="120"/>
                    <a:pt x="151" y="116"/>
                    <a:pt x="149" y="112"/>
                  </a:cubicBezTo>
                  <a:cubicBezTo>
                    <a:pt x="148" y="112"/>
                    <a:pt x="150" y="111"/>
                    <a:pt x="151" y="113"/>
                  </a:cubicBezTo>
                  <a:cubicBezTo>
                    <a:pt x="153" y="116"/>
                    <a:pt x="155" y="119"/>
                    <a:pt x="157" y="123"/>
                  </a:cubicBezTo>
                  <a:cubicBezTo>
                    <a:pt x="158" y="125"/>
                    <a:pt x="157" y="126"/>
                    <a:pt x="156" y="124"/>
                  </a:cubicBezTo>
                  <a:moveTo>
                    <a:pt x="157" y="122"/>
                  </a:moveTo>
                  <a:cubicBezTo>
                    <a:pt x="156" y="119"/>
                    <a:pt x="154" y="116"/>
                    <a:pt x="152" y="114"/>
                  </a:cubicBezTo>
                  <a:cubicBezTo>
                    <a:pt x="151" y="112"/>
                    <a:pt x="153" y="112"/>
                    <a:pt x="153" y="113"/>
                  </a:cubicBezTo>
                  <a:cubicBezTo>
                    <a:pt x="155" y="116"/>
                    <a:pt x="157" y="119"/>
                    <a:pt x="158" y="121"/>
                  </a:cubicBezTo>
                  <a:cubicBezTo>
                    <a:pt x="158" y="123"/>
                    <a:pt x="158" y="123"/>
                    <a:pt x="157" y="122"/>
                  </a:cubicBezTo>
                  <a:moveTo>
                    <a:pt x="159" y="109"/>
                  </a:moveTo>
                  <a:cubicBezTo>
                    <a:pt x="160" y="109"/>
                    <a:pt x="161" y="110"/>
                    <a:pt x="161" y="111"/>
                  </a:cubicBezTo>
                  <a:cubicBezTo>
                    <a:pt x="162" y="113"/>
                    <a:pt x="161" y="114"/>
                    <a:pt x="160" y="114"/>
                  </a:cubicBezTo>
                  <a:cubicBezTo>
                    <a:pt x="159" y="114"/>
                    <a:pt x="158" y="113"/>
                    <a:pt x="158" y="112"/>
                  </a:cubicBezTo>
                  <a:cubicBezTo>
                    <a:pt x="158" y="111"/>
                    <a:pt x="158" y="110"/>
                    <a:pt x="159" y="109"/>
                  </a:cubicBezTo>
                  <a:moveTo>
                    <a:pt x="160" y="96"/>
                  </a:moveTo>
                  <a:cubicBezTo>
                    <a:pt x="160" y="95"/>
                    <a:pt x="161" y="95"/>
                    <a:pt x="161" y="96"/>
                  </a:cubicBezTo>
                  <a:cubicBezTo>
                    <a:pt x="161" y="100"/>
                    <a:pt x="161" y="104"/>
                    <a:pt x="160" y="107"/>
                  </a:cubicBezTo>
                  <a:cubicBezTo>
                    <a:pt x="160" y="108"/>
                    <a:pt x="159" y="109"/>
                    <a:pt x="159" y="108"/>
                  </a:cubicBezTo>
                  <a:cubicBezTo>
                    <a:pt x="159" y="103"/>
                    <a:pt x="160" y="99"/>
                    <a:pt x="160" y="96"/>
                  </a:cubicBezTo>
                  <a:moveTo>
                    <a:pt x="163" y="127"/>
                  </a:moveTo>
                  <a:cubicBezTo>
                    <a:pt x="163" y="128"/>
                    <a:pt x="162" y="128"/>
                    <a:pt x="162" y="127"/>
                  </a:cubicBezTo>
                  <a:cubicBezTo>
                    <a:pt x="162" y="123"/>
                    <a:pt x="161" y="120"/>
                    <a:pt x="161" y="116"/>
                  </a:cubicBezTo>
                  <a:cubicBezTo>
                    <a:pt x="160" y="114"/>
                    <a:pt x="161" y="114"/>
                    <a:pt x="162" y="116"/>
                  </a:cubicBezTo>
                  <a:cubicBezTo>
                    <a:pt x="163" y="119"/>
                    <a:pt x="163" y="122"/>
                    <a:pt x="163" y="127"/>
                  </a:cubicBezTo>
                  <a:moveTo>
                    <a:pt x="166" y="126"/>
                  </a:moveTo>
                  <a:cubicBezTo>
                    <a:pt x="166" y="126"/>
                    <a:pt x="166" y="126"/>
                    <a:pt x="166" y="126"/>
                  </a:cubicBezTo>
                  <a:cubicBezTo>
                    <a:pt x="166" y="126"/>
                    <a:pt x="166" y="126"/>
                    <a:pt x="166" y="126"/>
                  </a:cubicBezTo>
                  <a:cubicBezTo>
                    <a:pt x="165" y="126"/>
                    <a:pt x="165" y="126"/>
                    <a:pt x="165" y="126"/>
                  </a:cubicBezTo>
                  <a:cubicBezTo>
                    <a:pt x="165" y="126"/>
                    <a:pt x="165" y="126"/>
                    <a:pt x="166" y="126"/>
                  </a:cubicBezTo>
                  <a:moveTo>
                    <a:pt x="166" y="115"/>
                  </a:moveTo>
                  <a:cubicBezTo>
                    <a:pt x="166" y="115"/>
                    <a:pt x="167" y="116"/>
                    <a:pt x="167" y="116"/>
                  </a:cubicBezTo>
                  <a:cubicBezTo>
                    <a:pt x="167" y="117"/>
                    <a:pt x="168" y="117"/>
                    <a:pt x="167" y="118"/>
                  </a:cubicBezTo>
                  <a:cubicBezTo>
                    <a:pt x="167" y="118"/>
                    <a:pt x="167" y="117"/>
                    <a:pt x="166" y="117"/>
                  </a:cubicBezTo>
                  <a:cubicBezTo>
                    <a:pt x="166" y="116"/>
                    <a:pt x="166" y="116"/>
                    <a:pt x="166" y="115"/>
                  </a:cubicBezTo>
                  <a:moveTo>
                    <a:pt x="190" y="147"/>
                  </a:moveTo>
                  <a:cubicBezTo>
                    <a:pt x="190" y="147"/>
                    <a:pt x="191" y="147"/>
                    <a:pt x="191" y="148"/>
                  </a:cubicBezTo>
                  <a:cubicBezTo>
                    <a:pt x="191" y="149"/>
                    <a:pt x="191" y="149"/>
                    <a:pt x="191" y="149"/>
                  </a:cubicBezTo>
                  <a:cubicBezTo>
                    <a:pt x="191" y="150"/>
                    <a:pt x="190" y="149"/>
                    <a:pt x="190" y="149"/>
                  </a:cubicBezTo>
                  <a:cubicBezTo>
                    <a:pt x="190" y="148"/>
                    <a:pt x="190" y="147"/>
                    <a:pt x="190" y="147"/>
                  </a:cubicBezTo>
                  <a:moveTo>
                    <a:pt x="192" y="158"/>
                  </a:moveTo>
                  <a:cubicBezTo>
                    <a:pt x="192" y="159"/>
                    <a:pt x="192" y="160"/>
                    <a:pt x="191" y="160"/>
                  </a:cubicBezTo>
                  <a:cubicBezTo>
                    <a:pt x="191" y="160"/>
                    <a:pt x="191" y="159"/>
                    <a:pt x="191" y="158"/>
                  </a:cubicBezTo>
                  <a:cubicBezTo>
                    <a:pt x="191" y="157"/>
                    <a:pt x="191" y="156"/>
                    <a:pt x="191" y="156"/>
                  </a:cubicBezTo>
                  <a:cubicBezTo>
                    <a:pt x="192" y="156"/>
                    <a:pt x="192" y="157"/>
                    <a:pt x="192" y="158"/>
                  </a:cubicBezTo>
                  <a:moveTo>
                    <a:pt x="194" y="164"/>
                  </a:moveTo>
                  <a:cubicBezTo>
                    <a:pt x="193" y="164"/>
                    <a:pt x="192" y="164"/>
                    <a:pt x="191" y="165"/>
                  </a:cubicBezTo>
                  <a:cubicBezTo>
                    <a:pt x="192" y="166"/>
                    <a:pt x="192" y="166"/>
                    <a:pt x="192" y="166"/>
                  </a:cubicBezTo>
                  <a:cubicBezTo>
                    <a:pt x="191" y="166"/>
                    <a:pt x="191" y="166"/>
                    <a:pt x="191" y="166"/>
                  </a:cubicBezTo>
                  <a:cubicBezTo>
                    <a:pt x="191" y="168"/>
                    <a:pt x="191" y="168"/>
                    <a:pt x="191" y="168"/>
                  </a:cubicBezTo>
                  <a:cubicBezTo>
                    <a:pt x="189" y="166"/>
                    <a:pt x="188" y="165"/>
                    <a:pt x="189" y="164"/>
                  </a:cubicBezTo>
                  <a:cubicBezTo>
                    <a:pt x="190" y="161"/>
                    <a:pt x="190" y="161"/>
                    <a:pt x="190" y="161"/>
                  </a:cubicBezTo>
                  <a:cubicBezTo>
                    <a:pt x="191" y="161"/>
                    <a:pt x="191" y="161"/>
                    <a:pt x="191" y="161"/>
                  </a:cubicBezTo>
                  <a:lnTo>
                    <a:pt x="194" y="164"/>
                  </a:lnTo>
                  <a:close/>
                  <a:moveTo>
                    <a:pt x="201" y="137"/>
                  </a:moveTo>
                  <a:cubicBezTo>
                    <a:pt x="200" y="133"/>
                    <a:pt x="200" y="133"/>
                    <a:pt x="200" y="133"/>
                  </a:cubicBezTo>
                  <a:cubicBezTo>
                    <a:pt x="200" y="132"/>
                    <a:pt x="200" y="130"/>
                    <a:pt x="200" y="129"/>
                  </a:cubicBezTo>
                  <a:cubicBezTo>
                    <a:pt x="201" y="126"/>
                    <a:pt x="201" y="124"/>
                    <a:pt x="197" y="122"/>
                  </a:cubicBezTo>
                  <a:cubicBezTo>
                    <a:pt x="193" y="118"/>
                    <a:pt x="190" y="113"/>
                    <a:pt x="187" y="109"/>
                  </a:cubicBezTo>
                  <a:cubicBezTo>
                    <a:pt x="187" y="102"/>
                    <a:pt x="182" y="101"/>
                    <a:pt x="178" y="107"/>
                  </a:cubicBezTo>
                  <a:cubicBezTo>
                    <a:pt x="172" y="112"/>
                    <a:pt x="172" y="112"/>
                    <a:pt x="172" y="112"/>
                  </a:cubicBezTo>
                  <a:cubicBezTo>
                    <a:pt x="170" y="113"/>
                    <a:pt x="169" y="111"/>
                    <a:pt x="169" y="110"/>
                  </a:cubicBezTo>
                  <a:cubicBezTo>
                    <a:pt x="168" y="102"/>
                    <a:pt x="163" y="95"/>
                    <a:pt x="157" y="89"/>
                  </a:cubicBezTo>
                  <a:cubicBezTo>
                    <a:pt x="154" y="79"/>
                    <a:pt x="149" y="71"/>
                    <a:pt x="148" y="63"/>
                  </a:cubicBezTo>
                  <a:cubicBezTo>
                    <a:pt x="154" y="64"/>
                    <a:pt x="158" y="65"/>
                    <a:pt x="160" y="67"/>
                  </a:cubicBezTo>
                  <a:cubicBezTo>
                    <a:pt x="163" y="70"/>
                    <a:pt x="166" y="71"/>
                    <a:pt x="167" y="69"/>
                  </a:cubicBezTo>
                  <a:cubicBezTo>
                    <a:pt x="168" y="69"/>
                    <a:pt x="166" y="67"/>
                    <a:pt x="165" y="67"/>
                  </a:cubicBezTo>
                  <a:cubicBezTo>
                    <a:pt x="166" y="67"/>
                    <a:pt x="167" y="67"/>
                    <a:pt x="169" y="69"/>
                  </a:cubicBezTo>
                  <a:cubicBezTo>
                    <a:pt x="171" y="69"/>
                    <a:pt x="172" y="67"/>
                    <a:pt x="171" y="64"/>
                  </a:cubicBezTo>
                  <a:cubicBezTo>
                    <a:pt x="172" y="62"/>
                    <a:pt x="172" y="60"/>
                    <a:pt x="171" y="59"/>
                  </a:cubicBezTo>
                  <a:cubicBezTo>
                    <a:pt x="168" y="58"/>
                    <a:pt x="168" y="58"/>
                    <a:pt x="168" y="58"/>
                  </a:cubicBezTo>
                  <a:cubicBezTo>
                    <a:pt x="165" y="54"/>
                    <a:pt x="162" y="50"/>
                    <a:pt x="159" y="45"/>
                  </a:cubicBezTo>
                  <a:cubicBezTo>
                    <a:pt x="159" y="45"/>
                    <a:pt x="158" y="44"/>
                    <a:pt x="158" y="44"/>
                  </a:cubicBezTo>
                  <a:cubicBezTo>
                    <a:pt x="158" y="42"/>
                    <a:pt x="158" y="41"/>
                    <a:pt x="156" y="39"/>
                  </a:cubicBezTo>
                  <a:cubicBezTo>
                    <a:pt x="157" y="38"/>
                    <a:pt x="157" y="38"/>
                    <a:pt x="157" y="38"/>
                  </a:cubicBezTo>
                  <a:cubicBezTo>
                    <a:pt x="157" y="38"/>
                    <a:pt x="157" y="38"/>
                    <a:pt x="157" y="38"/>
                  </a:cubicBezTo>
                  <a:cubicBezTo>
                    <a:pt x="159" y="38"/>
                    <a:pt x="159" y="38"/>
                    <a:pt x="159" y="38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156" y="31"/>
                    <a:pt x="152" y="30"/>
                    <a:pt x="147" y="32"/>
                  </a:cubicBezTo>
                  <a:cubicBezTo>
                    <a:pt x="146" y="32"/>
                    <a:pt x="145" y="31"/>
                    <a:pt x="144" y="30"/>
                  </a:cubicBezTo>
                  <a:cubicBezTo>
                    <a:pt x="141" y="27"/>
                    <a:pt x="137" y="25"/>
                    <a:pt x="138" y="28"/>
                  </a:cubicBezTo>
                  <a:cubicBezTo>
                    <a:pt x="138" y="28"/>
                    <a:pt x="139" y="29"/>
                    <a:pt x="138" y="29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31" y="28"/>
                    <a:pt x="131" y="28"/>
                    <a:pt x="131" y="29"/>
                  </a:cubicBezTo>
                  <a:cubicBezTo>
                    <a:pt x="132" y="30"/>
                    <a:pt x="133" y="31"/>
                    <a:pt x="134" y="33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5" y="33"/>
                    <a:pt x="123" y="34"/>
                    <a:pt x="122" y="34"/>
                  </a:cubicBezTo>
                  <a:cubicBezTo>
                    <a:pt x="118" y="30"/>
                    <a:pt x="113" y="33"/>
                    <a:pt x="108" y="37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8" y="20"/>
                    <a:pt x="106" y="16"/>
                    <a:pt x="104" y="14"/>
                  </a:cubicBezTo>
                  <a:cubicBezTo>
                    <a:pt x="104" y="12"/>
                    <a:pt x="106" y="12"/>
                    <a:pt x="106" y="12"/>
                  </a:cubicBezTo>
                  <a:cubicBezTo>
                    <a:pt x="108" y="9"/>
                    <a:pt x="108" y="7"/>
                    <a:pt x="108" y="6"/>
                  </a:cubicBezTo>
                  <a:cubicBezTo>
                    <a:pt x="107" y="3"/>
                    <a:pt x="106" y="2"/>
                    <a:pt x="105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102" y="3"/>
                    <a:pt x="101" y="2"/>
                    <a:pt x="100" y="2"/>
                  </a:cubicBezTo>
                  <a:cubicBezTo>
                    <a:pt x="98" y="0"/>
                    <a:pt x="97" y="0"/>
                    <a:pt x="95" y="1"/>
                  </a:cubicBezTo>
                  <a:cubicBezTo>
                    <a:pt x="87" y="3"/>
                    <a:pt x="86" y="9"/>
                    <a:pt x="76" y="5"/>
                  </a:cubicBezTo>
                  <a:cubicBezTo>
                    <a:pt x="75" y="5"/>
                    <a:pt x="75" y="6"/>
                    <a:pt x="76" y="6"/>
                  </a:cubicBezTo>
                  <a:cubicBezTo>
                    <a:pt x="77" y="9"/>
                    <a:pt x="79" y="10"/>
                    <a:pt x="82" y="11"/>
                  </a:cubicBezTo>
                  <a:cubicBezTo>
                    <a:pt x="81" y="12"/>
                    <a:pt x="79" y="12"/>
                    <a:pt x="77" y="12"/>
                  </a:cubicBezTo>
                  <a:cubicBezTo>
                    <a:pt x="78" y="14"/>
                    <a:pt x="81" y="15"/>
                    <a:pt x="86" y="15"/>
                  </a:cubicBezTo>
                  <a:cubicBezTo>
                    <a:pt x="88" y="16"/>
                    <a:pt x="90" y="15"/>
                    <a:pt x="93" y="14"/>
                  </a:cubicBezTo>
                  <a:cubicBezTo>
                    <a:pt x="94" y="14"/>
                    <a:pt x="94" y="14"/>
                    <a:pt x="93" y="16"/>
                  </a:cubicBezTo>
                  <a:cubicBezTo>
                    <a:pt x="91" y="18"/>
                    <a:pt x="89" y="22"/>
                    <a:pt x="89" y="29"/>
                  </a:cubicBezTo>
                  <a:cubicBezTo>
                    <a:pt x="88" y="31"/>
                    <a:pt x="87" y="32"/>
                    <a:pt x="87" y="34"/>
                  </a:cubicBezTo>
                  <a:cubicBezTo>
                    <a:pt x="83" y="33"/>
                    <a:pt x="80" y="32"/>
                    <a:pt x="79" y="34"/>
                  </a:cubicBezTo>
                  <a:cubicBezTo>
                    <a:pt x="77" y="33"/>
                    <a:pt x="77" y="33"/>
                    <a:pt x="77" y="33"/>
                  </a:cubicBezTo>
                  <a:cubicBezTo>
                    <a:pt x="74" y="31"/>
                    <a:pt x="71" y="31"/>
                    <a:pt x="69" y="33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1" y="38"/>
                    <a:pt x="59" y="38"/>
                    <a:pt x="59" y="37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28"/>
                    <a:pt x="56" y="27"/>
                    <a:pt x="53" y="27"/>
                  </a:cubicBezTo>
                  <a:cubicBezTo>
                    <a:pt x="52" y="26"/>
                    <a:pt x="51" y="25"/>
                    <a:pt x="51" y="23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19"/>
                    <a:pt x="49" y="19"/>
                    <a:pt x="48" y="19"/>
                  </a:cubicBezTo>
                  <a:cubicBezTo>
                    <a:pt x="47" y="19"/>
                    <a:pt x="45" y="18"/>
                    <a:pt x="45" y="18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4"/>
                    <a:pt x="32" y="5"/>
                    <a:pt x="32" y="7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2" y="21"/>
                    <a:pt x="42" y="22"/>
                    <a:pt x="42" y="22"/>
                  </a:cubicBezTo>
                  <a:cubicBezTo>
                    <a:pt x="41" y="24"/>
                    <a:pt x="41" y="25"/>
                    <a:pt x="43" y="27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2"/>
                    <a:pt x="47" y="34"/>
                    <a:pt x="47" y="35"/>
                  </a:cubicBezTo>
                  <a:cubicBezTo>
                    <a:pt x="47" y="36"/>
                    <a:pt x="48" y="38"/>
                    <a:pt x="49" y="39"/>
                  </a:cubicBezTo>
                  <a:cubicBezTo>
                    <a:pt x="49" y="40"/>
                    <a:pt x="49" y="40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46" y="49"/>
                    <a:pt x="44" y="52"/>
                    <a:pt x="43" y="53"/>
                  </a:cubicBezTo>
                  <a:cubicBezTo>
                    <a:pt x="43" y="54"/>
                    <a:pt x="43" y="55"/>
                    <a:pt x="44" y="56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50" y="55"/>
                    <a:pt x="51" y="56"/>
                    <a:pt x="51" y="56"/>
                  </a:cubicBezTo>
                  <a:cubicBezTo>
                    <a:pt x="52" y="58"/>
                    <a:pt x="51" y="62"/>
                    <a:pt x="47" y="62"/>
                  </a:cubicBezTo>
                  <a:cubicBezTo>
                    <a:pt x="40" y="64"/>
                    <a:pt x="34" y="67"/>
                    <a:pt x="36" y="72"/>
                  </a:cubicBezTo>
                  <a:cubicBezTo>
                    <a:pt x="39" y="76"/>
                    <a:pt x="38" y="79"/>
                    <a:pt x="33" y="82"/>
                  </a:cubicBezTo>
                  <a:cubicBezTo>
                    <a:pt x="31" y="83"/>
                    <a:pt x="31" y="85"/>
                    <a:pt x="31" y="87"/>
                  </a:cubicBezTo>
                  <a:cubicBezTo>
                    <a:pt x="30" y="88"/>
                    <a:pt x="29" y="90"/>
                    <a:pt x="28" y="92"/>
                  </a:cubicBezTo>
                  <a:cubicBezTo>
                    <a:pt x="27" y="94"/>
                    <a:pt x="27" y="95"/>
                    <a:pt x="28" y="95"/>
                  </a:cubicBezTo>
                  <a:cubicBezTo>
                    <a:pt x="39" y="91"/>
                    <a:pt x="50" y="89"/>
                    <a:pt x="58" y="96"/>
                  </a:cubicBezTo>
                  <a:cubicBezTo>
                    <a:pt x="62" y="99"/>
                    <a:pt x="61" y="100"/>
                    <a:pt x="67" y="101"/>
                  </a:cubicBezTo>
                  <a:cubicBezTo>
                    <a:pt x="66" y="103"/>
                    <a:pt x="67" y="105"/>
                    <a:pt x="69" y="105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67" y="108"/>
                    <a:pt x="64" y="108"/>
                    <a:pt x="62" y="109"/>
                  </a:cubicBezTo>
                  <a:cubicBezTo>
                    <a:pt x="59" y="110"/>
                    <a:pt x="57" y="111"/>
                    <a:pt x="54" y="111"/>
                  </a:cubicBezTo>
                  <a:cubicBezTo>
                    <a:pt x="52" y="109"/>
                    <a:pt x="50" y="108"/>
                    <a:pt x="48" y="107"/>
                  </a:cubicBezTo>
                  <a:cubicBezTo>
                    <a:pt x="38" y="101"/>
                    <a:pt x="30" y="101"/>
                    <a:pt x="22" y="109"/>
                  </a:cubicBezTo>
                  <a:cubicBezTo>
                    <a:pt x="19" y="113"/>
                    <a:pt x="15" y="119"/>
                    <a:pt x="12" y="129"/>
                  </a:cubicBezTo>
                  <a:cubicBezTo>
                    <a:pt x="12" y="130"/>
                    <a:pt x="11" y="131"/>
                    <a:pt x="8" y="129"/>
                  </a:cubicBezTo>
                  <a:cubicBezTo>
                    <a:pt x="3" y="125"/>
                    <a:pt x="2" y="121"/>
                    <a:pt x="4" y="119"/>
                  </a:cubicBezTo>
                  <a:cubicBezTo>
                    <a:pt x="8" y="116"/>
                    <a:pt x="10" y="118"/>
                    <a:pt x="8" y="119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11" y="120"/>
                    <a:pt x="12" y="122"/>
                    <a:pt x="13" y="124"/>
                  </a:cubicBezTo>
                  <a:cubicBezTo>
                    <a:pt x="15" y="118"/>
                    <a:pt x="14" y="114"/>
                    <a:pt x="10" y="110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4" y="114"/>
                    <a:pt x="1" y="119"/>
                    <a:pt x="1" y="123"/>
                  </a:cubicBezTo>
                  <a:cubicBezTo>
                    <a:pt x="0" y="127"/>
                    <a:pt x="2" y="130"/>
                    <a:pt x="7" y="133"/>
                  </a:cubicBezTo>
                  <a:cubicBezTo>
                    <a:pt x="10" y="134"/>
                    <a:pt x="11" y="138"/>
                    <a:pt x="9" y="141"/>
                  </a:cubicBezTo>
                  <a:cubicBezTo>
                    <a:pt x="3" y="149"/>
                    <a:pt x="4" y="158"/>
                    <a:pt x="9" y="169"/>
                  </a:cubicBezTo>
                  <a:cubicBezTo>
                    <a:pt x="10" y="169"/>
                    <a:pt x="10" y="169"/>
                    <a:pt x="10" y="169"/>
                  </a:cubicBezTo>
                  <a:cubicBezTo>
                    <a:pt x="11" y="156"/>
                    <a:pt x="14" y="150"/>
                    <a:pt x="18" y="149"/>
                  </a:cubicBezTo>
                  <a:cubicBezTo>
                    <a:pt x="19" y="149"/>
                    <a:pt x="20" y="148"/>
                    <a:pt x="21" y="146"/>
                  </a:cubicBezTo>
                  <a:cubicBezTo>
                    <a:pt x="22" y="144"/>
                    <a:pt x="23" y="145"/>
                    <a:pt x="24" y="147"/>
                  </a:cubicBezTo>
                  <a:cubicBezTo>
                    <a:pt x="26" y="152"/>
                    <a:pt x="26" y="157"/>
                    <a:pt x="23" y="162"/>
                  </a:cubicBezTo>
                  <a:cubicBezTo>
                    <a:pt x="16" y="173"/>
                    <a:pt x="15" y="182"/>
                    <a:pt x="25" y="189"/>
                  </a:cubicBezTo>
                  <a:cubicBezTo>
                    <a:pt x="26" y="190"/>
                    <a:pt x="26" y="190"/>
                    <a:pt x="26" y="190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22" y="195"/>
                    <a:pt x="23" y="197"/>
                    <a:pt x="25" y="198"/>
                  </a:cubicBezTo>
                  <a:cubicBezTo>
                    <a:pt x="27" y="201"/>
                    <a:pt x="28" y="204"/>
                    <a:pt x="28" y="208"/>
                  </a:cubicBezTo>
                  <a:cubicBezTo>
                    <a:pt x="28" y="209"/>
                    <a:pt x="27" y="211"/>
                    <a:pt x="28" y="213"/>
                  </a:cubicBezTo>
                  <a:cubicBezTo>
                    <a:pt x="29" y="215"/>
                    <a:pt x="33" y="216"/>
                    <a:pt x="38" y="216"/>
                  </a:cubicBezTo>
                  <a:cubicBezTo>
                    <a:pt x="39" y="216"/>
                    <a:pt x="39" y="215"/>
                    <a:pt x="39" y="215"/>
                  </a:cubicBezTo>
                  <a:cubicBezTo>
                    <a:pt x="39" y="212"/>
                    <a:pt x="38" y="210"/>
                    <a:pt x="36" y="208"/>
                  </a:cubicBezTo>
                  <a:cubicBezTo>
                    <a:pt x="31" y="203"/>
                    <a:pt x="30" y="199"/>
                    <a:pt x="31" y="194"/>
                  </a:cubicBezTo>
                  <a:cubicBezTo>
                    <a:pt x="32" y="193"/>
                    <a:pt x="32" y="193"/>
                    <a:pt x="32" y="193"/>
                  </a:cubicBezTo>
                  <a:cubicBezTo>
                    <a:pt x="36" y="195"/>
                    <a:pt x="41" y="196"/>
                    <a:pt x="46" y="197"/>
                  </a:cubicBezTo>
                  <a:cubicBezTo>
                    <a:pt x="44" y="201"/>
                    <a:pt x="44" y="206"/>
                    <a:pt x="46" y="209"/>
                  </a:cubicBezTo>
                  <a:cubicBezTo>
                    <a:pt x="49" y="214"/>
                    <a:pt x="52" y="217"/>
                    <a:pt x="59" y="216"/>
                  </a:cubicBezTo>
                  <a:cubicBezTo>
                    <a:pt x="68" y="216"/>
                    <a:pt x="72" y="208"/>
                    <a:pt x="69" y="199"/>
                  </a:cubicBezTo>
                  <a:cubicBezTo>
                    <a:pt x="72" y="197"/>
                    <a:pt x="74" y="197"/>
                    <a:pt x="75" y="199"/>
                  </a:cubicBezTo>
                  <a:cubicBezTo>
                    <a:pt x="75" y="203"/>
                    <a:pt x="77" y="202"/>
                    <a:pt x="77" y="206"/>
                  </a:cubicBezTo>
                  <a:cubicBezTo>
                    <a:pt x="72" y="211"/>
                    <a:pt x="70" y="215"/>
                    <a:pt x="76" y="217"/>
                  </a:cubicBezTo>
                  <a:cubicBezTo>
                    <a:pt x="78" y="220"/>
                    <a:pt x="77" y="221"/>
                    <a:pt x="73" y="221"/>
                  </a:cubicBezTo>
                  <a:cubicBezTo>
                    <a:pt x="69" y="220"/>
                    <a:pt x="66" y="221"/>
                    <a:pt x="66" y="224"/>
                  </a:cubicBezTo>
                  <a:cubicBezTo>
                    <a:pt x="62" y="224"/>
                    <a:pt x="61" y="226"/>
                    <a:pt x="61" y="230"/>
                  </a:cubicBezTo>
                  <a:cubicBezTo>
                    <a:pt x="62" y="227"/>
                    <a:pt x="64" y="227"/>
                    <a:pt x="65" y="228"/>
                  </a:cubicBezTo>
                  <a:cubicBezTo>
                    <a:pt x="67" y="227"/>
                    <a:pt x="69" y="228"/>
                    <a:pt x="71" y="227"/>
                  </a:cubicBezTo>
                  <a:cubicBezTo>
                    <a:pt x="72" y="226"/>
                    <a:pt x="74" y="226"/>
                    <a:pt x="76" y="227"/>
                  </a:cubicBezTo>
                  <a:cubicBezTo>
                    <a:pt x="77" y="227"/>
                    <a:pt x="78" y="228"/>
                    <a:pt x="79" y="229"/>
                  </a:cubicBezTo>
                  <a:cubicBezTo>
                    <a:pt x="81" y="231"/>
                    <a:pt x="81" y="228"/>
                    <a:pt x="87" y="232"/>
                  </a:cubicBezTo>
                  <a:cubicBezTo>
                    <a:pt x="88" y="232"/>
                    <a:pt x="90" y="232"/>
                    <a:pt x="91" y="234"/>
                  </a:cubicBezTo>
                  <a:cubicBezTo>
                    <a:pt x="91" y="232"/>
                    <a:pt x="91" y="232"/>
                    <a:pt x="91" y="232"/>
                  </a:cubicBezTo>
                  <a:cubicBezTo>
                    <a:pt x="92" y="231"/>
                    <a:pt x="92" y="230"/>
                    <a:pt x="91" y="230"/>
                  </a:cubicBezTo>
                  <a:cubicBezTo>
                    <a:pt x="89" y="227"/>
                    <a:pt x="92" y="227"/>
                    <a:pt x="97" y="228"/>
                  </a:cubicBezTo>
                  <a:cubicBezTo>
                    <a:pt x="100" y="230"/>
                    <a:pt x="102" y="230"/>
                    <a:pt x="104" y="230"/>
                  </a:cubicBezTo>
                  <a:cubicBezTo>
                    <a:pt x="106" y="227"/>
                    <a:pt x="107" y="229"/>
                    <a:pt x="107" y="232"/>
                  </a:cubicBezTo>
                  <a:cubicBezTo>
                    <a:pt x="109" y="227"/>
                    <a:pt x="108" y="225"/>
                    <a:pt x="103" y="225"/>
                  </a:cubicBezTo>
                  <a:cubicBezTo>
                    <a:pt x="104" y="223"/>
                    <a:pt x="105" y="226"/>
                    <a:pt x="106" y="223"/>
                  </a:cubicBezTo>
                  <a:cubicBezTo>
                    <a:pt x="108" y="223"/>
                    <a:pt x="109" y="223"/>
                    <a:pt x="110" y="225"/>
                  </a:cubicBezTo>
                  <a:cubicBezTo>
                    <a:pt x="111" y="222"/>
                    <a:pt x="109" y="221"/>
                    <a:pt x="107" y="220"/>
                  </a:cubicBezTo>
                  <a:cubicBezTo>
                    <a:pt x="106" y="219"/>
                    <a:pt x="105" y="219"/>
                    <a:pt x="103" y="220"/>
                  </a:cubicBezTo>
                  <a:cubicBezTo>
                    <a:pt x="94" y="218"/>
                    <a:pt x="93" y="213"/>
                    <a:pt x="98" y="212"/>
                  </a:cubicBezTo>
                  <a:cubicBezTo>
                    <a:pt x="101" y="212"/>
                    <a:pt x="102" y="214"/>
                    <a:pt x="104" y="215"/>
                  </a:cubicBezTo>
                  <a:cubicBezTo>
                    <a:pt x="105" y="216"/>
                    <a:pt x="106" y="215"/>
                    <a:pt x="108" y="216"/>
                  </a:cubicBezTo>
                  <a:cubicBezTo>
                    <a:pt x="110" y="216"/>
                    <a:pt x="112" y="216"/>
                    <a:pt x="114" y="217"/>
                  </a:cubicBezTo>
                  <a:cubicBezTo>
                    <a:pt x="115" y="218"/>
                    <a:pt x="115" y="218"/>
                    <a:pt x="115" y="218"/>
                  </a:cubicBezTo>
                  <a:cubicBezTo>
                    <a:pt x="116" y="217"/>
                    <a:pt x="117" y="217"/>
                    <a:pt x="118" y="218"/>
                  </a:cubicBezTo>
                  <a:cubicBezTo>
                    <a:pt x="119" y="220"/>
                    <a:pt x="120" y="220"/>
                    <a:pt x="121" y="219"/>
                  </a:cubicBezTo>
                  <a:cubicBezTo>
                    <a:pt x="125" y="216"/>
                    <a:pt x="130" y="216"/>
                    <a:pt x="129" y="218"/>
                  </a:cubicBezTo>
                  <a:cubicBezTo>
                    <a:pt x="129" y="220"/>
                    <a:pt x="130" y="221"/>
                    <a:pt x="130" y="221"/>
                  </a:cubicBezTo>
                  <a:cubicBezTo>
                    <a:pt x="131" y="221"/>
                    <a:pt x="131" y="222"/>
                    <a:pt x="131" y="223"/>
                  </a:cubicBezTo>
                  <a:cubicBezTo>
                    <a:pt x="128" y="223"/>
                    <a:pt x="126" y="224"/>
                    <a:pt x="126" y="226"/>
                  </a:cubicBezTo>
                  <a:cubicBezTo>
                    <a:pt x="123" y="227"/>
                    <a:pt x="123" y="229"/>
                    <a:pt x="125" y="232"/>
                  </a:cubicBezTo>
                  <a:cubicBezTo>
                    <a:pt x="124" y="226"/>
                    <a:pt x="129" y="231"/>
                    <a:pt x="133" y="228"/>
                  </a:cubicBezTo>
                  <a:cubicBezTo>
                    <a:pt x="136" y="228"/>
                    <a:pt x="136" y="228"/>
                    <a:pt x="136" y="228"/>
                  </a:cubicBezTo>
                  <a:cubicBezTo>
                    <a:pt x="136" y="229"/>
                    <a:pt x="138" y="230"/>
                    <a:pt x="141" y="230"/>
                  </a:cubicBezTo>
                  <a:cubicBezTo>
                    <a:pt x="141" y="229"/>
                    <a:pt x="143" y="229"/>
                    <a:pt x="144" y="229"/>
                  </a:cubicBezTo>
                  <a:cubicBezTo>
                    <a:pt x="149" y="228"/>
                    <a:pt x="153" y="228"/>
                    <a:pt x="157" y="232"/>
                  </a:cubicBezTo>
                  <a:cubicBezTo>
                    <a:pt x="157" y="231"/>
                    <a:pt x="157" y="230"/>
                    <a:pt x="156" y="228"/>
                  </a:cubicBezTo>
                  <a:cubicBezTo>
                    <a:pt x="160" y="226"/>
                    <a:pt x="164" y="227"/>
                    <a:pt x="162" y="231"/>
                  </a:cubicBezTo>
                  <a:cubicBezTo>
                    <a:pt x="164" y="230"/>
                    <a:pt x="166" y="224"/>
                    <a:pt x="163" y="224"/>
                  </a:cubicBezTo>
                  <a:cubicBezTo>
                    <a:pt x="164" y="221"/>
                    <a:pt x="169" y="224"/>
                    <a:pt x="168" y="226"/>
                  </a:cubicBezTo>
                  <a:cubicBezTo>
                    <a:pt x="170" y="225"/>
                    <a:pt x="170" y="223"/>
                    <a:pt x="168" y="221"/>
                  </a:cubicBezTo>
                  <a:cubicBezTo>
                    <a:pt x="167" y="219"/>
                    <a:pt x="166" y="219"/>
                    <a:pt x="163" y="220"/>
                  </a:cubicBezTo>
                  <a:cubicBezTo>
                    <a:pt x="162" y="217"/>
                    <a:pt x="160" y="217"/>
                    <a:pt x="157" y="219"/>
                  </a:cubicBezTo>
                  <a:cubicBezTo>
                    <a:pt x="154" y="220"/>
                    <a:pt x="152" y="221"/>
                    <a:pt x="151" y="219"/>
                  </a:cubicBezTo>
                  <a:cubicBezTo>
                    <a:pt x="150" y="217"/>
                    <a:pt x="150" y="216"/>
                    <a:pt x="152" y="216"/>
                  </a:cubicBezTo>
                  <a:cubicBezTo>
                    <a:pt x="153" y="217"/>
                    <a:pt x="153" y="215"/>
                    <a:pt x="155" y="213"/>
                  </a:cubicBezTo>
                  <a:cubicBezTo>
                    <a:pt x="155" y="212"/>
                    <a:pt x="156" y="211"/>
                    <a:pt x="156" y="210"/>
                  </a:cubicBezTo>
                  <a:cubicBezTo>
                    <a:pt x="159" y="210"/>
                    <a:pt x="162" y="207"/>
                    <a:pt x="164" y="202"/>
                  </a:cubicBezTo>
                  <a:cubicBezTo>
                    <a:pt x="166" y="201"/>
                    <a:pt x="167" y="197"/>
                    <a:pt x="168" y="191"/>
                  </a:cubicBezTo>
                  <a:cubicBezTo>
                    <a:pt x="168" y="191"/>
                    <a:pt x="169" y="191"/>
                    <a:pt x="171" y="190"/>
                  </a:cubicBezTo>
                  <a:cubicBezTo>
                    <a:pt x="170" y="190"/>
                    <a:pt x="169" y="190"/>
                    <a:pt x="169" y="187"/>
                  </a:cubicBezTo>
                  <a:cubicBezTo>
                    <a:pt x="172" y="187"/>
                    <a:pt x="172" y="187"/>
                    <a:pt x="172" y="187"/>
                  </a:cubicBezTo>
                  <a:cubicBezTo>
                    <a:pt x="173" y="187"/>
                    <a:pt x="174" y="187"/>
                    <a:pt x="174" y="186"/>
                  </a:cubicBezTo>
                  <a:cubicBezTo>
                    <a:pt x="174" y="186"/>
                    <a:pt x="173" y="186"/>
                    <a:pt x="172" y="184"/>
                  </a:cubicBezTo>
                  <a:cubicBezTo>
                    <a:pt x="171" y="183"/>
                    <a:pt x="171" y="181"/>
                    <a:pt x="169" y="180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65" y="170"/>
                    <a:pt x="162" y="167"/>
                    <a:pt x="160" y="169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57" y="166"/>
                    <a:pt x="155" y="163"/>
                    <a:pt x="154" y="160"/>
                  </a:cubicBezTo>
                  <a:cubicBezTo>
                    <a:pt x="154" y="156"/>
                    <a:pt x="150" y="155"/>
                    <a:pt x="148" y="159"/>
                  </a:cubicBezTo>
                  <a:cubicBezTo>
                    <a:pt x="147" y="156"/>
                    <a:pt x="147" y="156"/>
                    <a:pt x="147" y="156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39" y="148"/>
                    <a:pt x="139" y="148"/>
                    <a:pt x="139" y="148"/>
                  </a:cubicBezTo>
                  <a:cubicBezTo>
                    <a:pt x="140" y="148"/>
                    <a:pt x="141" y="147"/>
                    <a:pt x="142" y="147"/>
                  </a:cubicBezTo>
                  <a:cubicBezTo>
                    <a:pt x="150" y="146"/>
                    <a:pt x="159" y="144"/>
                    <a:pt x="167" y="139"/>
                  </a:cubicBezTo>
                  <a:cubicBezTo>
                    <a:pt x="173" y="137"/>
                    <a:pt x="173" y="137"/>
                    <a:pt x="173" y="137"/>
                  </a:cubicBezTo>
                  <a:cubicBezTo>
                    <a:pt x="176" y="136"/>
                    <a:pt x="177" y="137"/>
                    <a:pt x="178" y="138"/>
                  </a:cubicBezTo>
                  <a:cubicBezTo>
                    <a:pt x="184" y="145"/>
                    <a:pt x="184" y="145"/>
                    <a:pt x="184" y="145"/>
                  </a:cubicBezTo>
                  <a:cubicBezTo>
                    <a:pt x="185" y="146"/>
                    <a:pt x="185" y="147"/>
                    <a:pt x="185" y="149"/>
                  </a:cubicBezTo>
                  <a:cubicBezTo>
                    <a:pt x="184" y="150"/>
                    <a:pt x="186" y="152"/>
                    <a:pt x="188" y="153"/>
                  </a:cubicBezTo>
                  <a:cubicBezTo>
                    <a:pt x="190" y="156"/>
                    <a:pt x="190" y="158"/>
                    <a:pt x="188" y="162"/>
                  </a:cubicBezTo>
                  <a:cubicBezTo>
                    <a:pt x="187" y="165"/>
                    <a:pt x="188" y="166"/>
                    <a:pt x="189" y="167"/>
                  </a:cubicBezTo>
                  <a:cubicBezTo>
                    <a:pt x="193" y="170"/>
                    <a:pt x="193" y="170"/>
                    <a:pt x="193" y="170"/>
                  </a:cubicBezTo>
                  <a:cubicBezTo>
                    <a:pt x="196" y="172"/>
                    <a:pt x="197" y="171"/>
                    <a:pt x="197" y="167"/>
                  </a:cubicBezTo>
                  <a:cubicBezTo>
                    <a:pt x="197" y="165"/>
                    <a:pt x="196" y="163"/>
                    <a:pt x="195" y="161"/>
                  </a:cubicBezTo>
                  <a:cubicBezTo>
                    <a:pt x="194" y="159"/>
                    <a:pt x="193" y="156"/>
                    <a:pt x="193" y="154"/>
                  </a:cubicBezTo>
                  <a:cubicBezTo>
                    <a:pt x="193" y="149"/>
                    <a:pt x="192" y="146"/>
                    <a:pt x="190" y="145"/>
                  </a:cubicBezTo>
                  <a:cubicBezTo>
                    <a:pt x="188" y="142"/>
                    <a:pt x="185" y="140"/>
                    <a:pt x="184" y="137"/>
                  </a:cubicBezTo>
                  <a:cubicBezTo>
                    <a:pt x="183" y="135"/>
                    <a:pt x="183" y="134"/>
                    <a:pt x="182" y="134"/>
                  </a:cubicBezTo>
                  <a:cubicBezTo>
                    <a:pt x="182" y="129"/>
                    <a:pt x="178" y="126"/>
                    <a:pt x="176" y="128"/>
                  </a:cubicBezTo>
                  <a:cubicBezTo>
                    <a:pt x="174" y="128"/>
                    <a:pt x="172" y="128"/>
                    <a:pt x="169" y="128"/>
                  </a:cubicBezTo>
                  <a:cubicBezTo>
                    <a:pt x="169" y="127"/>
                    <a:pt x="169" y="127"/>
                    <a:pt x="169" y="127"/>
                  </a:cubicBezTo>
                  <a:cubicBezTo>
                    <a:pt x="172" y="125"/>
                    <a:pt x="177" y="121"/>
                    <a:pt x="181" y="115"/>
                  </a:cubicBezTo>
                  <a:cubicBezTo>
                    <a:pt x="183" y="113"/>
                    <a:pt x="184" y="114"/>
                    <a:pt x="186" y="116"/>
                  </a:cubicBezTo>
                  <a:cubicBezTo>
                    <a:pt x="192" y="123"/>
                    <a:pt x="192" y="123"/>
                    <a:pt x="192" y="123"/>
                  </a:cubicBezTo>
                  <a:cubicBezTo>
                    <a:pt x="192" y="126"/>
                    <a:pt x="193" y="129"/>
                    <a:pt x="195" y="128"/>
                  </a:cubicBezTo>
                  <a:cubicBezTo>
                    <a:pt x="197" y="131"/>
                    <a:pt x="198" y="134"/>
                    <a:pt x="196" y="135"/>
                  </a:cubicBezTo>
                  <a:cubicBezTo>
                    <a:pt x="195" y="136"/>
                    <a:pt x="193" y="137"/>
                    <a:pt x="193" y="139"/>
                  </a:cubicBezTo>
                  <a:cubicBezTo>
                    <a:pt x="194" y="142"/>
                    <a:pt x="197" y="144"/>
                    <a:pt x="200" y="146"/>
                  </a:cubicBezTo>
                  <a:cubicBezTo>
                    <a:pt x="201" y="146"/>
                    <a:pt x="201" y="146"/>
                    <a:pt x="201" y="145"/>
                  </a:cubicBezTo>
                  <a:cubicBezTo>
                    <a:pt x="202" y="143"/>
                    <a:pt x="202" y="140"/>
                    <a:pt x="201" y="1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27" name="Freeform 105"/>
          <p:cNvSpPr>
            <a:spLocks noEditPoints="1"/>
          </p:cNvSpPr>
          <p:nvPr userDrawn="1"/>
        </p:nvSpPr>
        <p:spPr bwMode="auto">
          <a:xfrm>
            <a:off x="2078563" y="8932864"/>
            <a:ext cx="2144713" cy="1014412"/>
          </a:xfrm>
          <a:custGeom>
            <a:avLst/>
            <a:gdLst>
              <a:gd name="T0" fmla="*/ 2723 w 5791"/>
              <a:gd name="T1" fmla="*/ 1159 h 2737"/>
              <a:gd name="T2" fmla="*/ 2725 w 5791"/>
              <a:gd name="T3" fmla="*/ 1307 h 2737"/>
              <a:gd name="T4" fmla="*/ 3025 w 5791"/>
              <a:gd name="T5" fmla="*/ 1443 h 2737"/>
              <a:gd name="T6" fmla="*/ 2815 w 5791"/>
              <a:gd name="T7" fmla="*/ 1388 h 2737"/>
              <a:gd name="T8" fmla="*/ 3206 w 5791"/>
              <a:gd name="T9" fmla="*/ 1298 h 2737"/>
              <a:gd name="T10" fmla="*/ 3294 w 5791"/>
              <a:gd name="T11" fmla="*/ 1579 h 2737"/>
              <a:gd name="T12" fmla="*/ 3171 w 5791"/>
              <a:gd name="T13" fmla="*/ 1498 h 2737"/>
              <a:gd name="T14" fmla="*/ 3626 w 5791"/>
              <a:gd name="T15" fmla="*/ 1403 h 2737"/>
              <a:gd name="T16" fmla="*/ 3626 w 5791"/>
              <a:gd name="T17" fmla="*/ 1469 h 2737"/>
              <a:gd name="T18" fmla="*/ 3855 w 5791"/>
              <a:gd name="T19" fmla="*/ 1307 h 2737"/>
              <a:gd name="T20" fmla="*/ 3911 w 5791"/>
              <a:gd name="T21" fmla="*/ 1588 h 2737"/>
              <a:gd name="T22" fmla="*/ 3841 w 5791"/>
              <a:gd name="T23" fmla="*/ 1443 h 2737"/>
              <a:gd name="T24" fmla="*/ 3908 w 5791"/>
              <a:gd name="T25" fmla="*/ 1298 h 2737"/>
              <a:gd name="T26" fmla="*/ 4305 w 5791"/>
              <a:gd name="T27" fmla="*/ 1307 h 2737"/>
              <a:gd name="T28" fmla="*/ 4405 w 5791"/>
              <a:gd name="T29" fmla="*/ 1336 h 2737"/>
              <a:gd name="T30" fmla="*/ 4576 w 5791"/>
              <a:gd name="T31" fmla="*/ 1579 h 2737"/>
              <a:gd name="T32" fmla="*/ 4516 w 5791"/>
              <a:gd name="T33" fmla="*/ 1520 h 2737"/>
              <a:gd name="T34" fmla="*/ 4570 w 5791"/>
              <a:gd name="T35" fmla="*/ 1498 h 2737"/>
              <a:gd name="T36" fmla="*/ 4803 w 5791"/>
              <a:gd name="T37" fmla="*/ 1725 h 2737"/>
              <a:gd name="T38" fmla="*/ 4892 w 5791"/>
              <a:gd name="T39" fmla="*/ 1298 h 2737"/>
              <a:gd name="T40" fmla="*/ 4925 w 5791"/>
              <a:gd name="T41" fmla="*/ 1389 h 2737"/>
              <a:gd name="T42" fmla="*/ 5205 w 5791"/>
              <a:gd name="T43" fmla="*/ 1579 h 2737"/>
              <a:gd name="T44" fmla="*/ 3905 w 5791"/>
              <a:gd name="T45" fmla="*/ 696 h 2737"/>
              <a:gd name="T46" fmla="*/ 3707 w 5791"/>
              <a:gd name="T47" fmla="*/ 867 h 2737"/>
              <a:gd name="T48" fmla="*/ 4224 w 5791"/>
              <a:gd name="T49" fmla="*/ 833 h 2737"/>
              <a:gd name="T50" fmla="*/ 3923 w 5791"/>
              <a:gd name="T51" fmla="*/ 773 h 2737"/>
              <a:gd name="T52" fmla="*/ 3990 w 5791"/>
              <a:gd name="T53" fmla="*/ 833 h 2737"/>
              <a:gd name="T54" fmla="*/ 4012 w 5791"/>
              <a:gd name="T55" fmla="*/ 888 h 2737"/>
              <a:gd name="T56" fmla="*/ 4488 w 5791"/>
              <a:gd name="T57" fmla="*/ 840 h 2737"/>
              <a:gd name="T58" fmla="*/ 4437 w 5791"/>
              <a:gd name="T59" fmla="*/ 700 h 2737"/>
              <a:gd name="T60" fmla="*/ 4389 w 5791"/>
              <a:gd name="T61" fmla="*/ 757 h 2737"/>
              <a:gd name="T62" fmla="*/ 4402 w 5791"/>
              <a:gd name="T63" fmla="*/ 803 h 2737"/>
              <a:gd name="T64" fmla="*/ 4393 w 5791"/>
              <a:gd name="T65" fmla="*/ 854 h 2737"/>
              <a:gd name="T66" fmla="*/ 4408 w 5791"/>
              <a:gd name="T67" fmla="*/ 907 h 2737"/>
              <a:gd name="T68" fmla="*/ 4631 w 5791"/>
              <a:gd name="T69" fmla="*/ 832 h 2737"/>
              <a:gd name="T70" fmla="*/ 4697 w 5791"/>
              <a:gd name="T71" fmla="*/ 688 h 2737"/>
              <a:gd name="T72" fmla="*/ 4641 w 5791"/>
              <a:gd name="T73" fmla="*/ 967 h 2737"/>
              <a:gd name="T74" fmla="*/ 5116 w 5791"/>
              <a:gd name="T75" fmla="*/ 969 h 2737"/>
              <a:gd name="T76" fmla="*/ 4835 w 5791"/>
              <a:gd name="T77" fmla="*/ 969 h 2737"/>
              <a:gd name="T78" fmla="*/ 5231 w 5791"/>
              <a:gd name="T79" fmla="*/ 969 h 2737"/>
              <a:gd name="T80" fmla="*/ 5714 w 5791"/>
              <a:gd name="T81" fmla="*/ 696 h 2737"/>
              <a:gd name="T82" fmla="*/ 5714 w 5791"/>
              <a:gd name="T83" fmla="*/ 969 h 2737"/>
              <a:gd name="T84" fmla="*/ 5755 w 5791"/>
              <a:gd name="T85" fmla="*/ 584 h 2737"/>
              <a:gd name="T86" fmla="*/ 5587 w 5791"/>
              <a:gd name="T87" fmla="*/ 632 h 2737"/>
              <a:gd name="T88" fmla="*/ 3422 w 5791"/>
              <a:gd name="T89" fmla="*/ 832 h 2737"/>
              <a:gd name="T90" fmla="*/ 3488 w 5791"/>
              <a:gd name="T91" fmla="*/ 688 h 2737"/>
              <a:gd name="T92" fmla="*/ 3432 w 5791"/>
              <a:gd name="T93" fmla="*/ 967 h 2737"/>
              <a:gd name="T94" fmla="*/ 3295 w 5791"/>
              <a:gd name="T95" fmla="*/ 833 h 2737"/>
              <a:gd name="T96" fmla="*/ 2994 w 5791"/>
              <a:gd name="T97" fmla="*/ 773 h 2737"/>
              <a:gd name="T98" fmla="*/ 3138 w 5791"/>
              <a:gd name="T99" fmla="*/ 755 h 2737"/>
              <a:gd name="T100" fmla="*/ 3083 w 5791"/>
              <a:gd name="T101" fmla="*/ 778 h 2737"/>
              <a:gd name="T102" fmla="*/ 2877 w 5791"/>
              <a:gd name="T103" fmla="*/ 541 h 2737"/>
              <a:gd name="T104" fmla="*/ 2578 w 5791"/>
              <a:gd name="T105" fmla="*/ 710 h 2737"/>
              <a:gd name="T106" fmla="*/ 1134 w 5791"/>
              <a:gd name="T107" fmla="*/ 845 h 2737"/>
              <a:gd name="T108" fmla="*/ 566 w 5791"/>
              <a:gd name="T109" fmla="*/ 1700 h 2737"/>
              <a:gd name="T110" fmla="*/ 1572 w 5791"/>
              <a:gd name="T111" fmla="*/ 1571 h 2737"/>
              <a:gd name="T112" fmla="*/ 331 w 5791"/>
              <a:gd name="T113" fmla="*/ 1934 h 2737"/>
              <a:gd name="T114" fmla="*/ 1805 w 5791"/>
              <a:gd name="T115" fmla="*/ 1805 h 2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91" h="2737">
                <a:moveTo>
                  <a:pt x="2452" y="1230"/>
                </a:moveTo>
                <a:cubicBezTo>
                  <a:pt x="2547" y="1230"/>
                  <a:pt x="2547" y="1230"/>
                  <a:pt x="2547" y="1230"/>
                </a:cubicBezTo>
                <a:cubicBezTo>
                  <a:pt x="2547" y="1579"/>
                  <a:pt x="2547" y="1579"/>
                  <a:pt x="2547" y="1579"/>
                </a:cubicBezTo>
                <a:cubicBezTo>
                  <a:pt x="2629" y="1579"/>
                  <a:pt x="2629" y="1579"/>
                  <a:pt x="2629" y="1579"/>
                </a:cubicBezTo>
                <a:cubicBezTo>
                  <a:pt x="2629" y="1230"/>
                  <a:pt x="2629" y="1230"/>
                  <a:pt x="2629" y="1230"/>
                </a:cubicBezTo>
                <a:cubicBezTo>
                  <a:pt x="2723" y="1230"/>
                  <a:pt x="2723" y="1230"/>
                  <a:pt x="2723" y="1230"/>
                </a:cubicBezTo>
                <a:cubicBezTo>
                  <a:pt x="2723" y="1159"/>
                  <a:pt x="2723" y="1159"/>
                  <a:pt x="2723" y="1159"/>
                </a:cubicBezTo>
                <a:cubicBezTo>
                  <a:pt x="2452" y="1159"/>
                  <a:pt x="2452" y="1159"/>
                  <a:pt x="2452" y="1159"/>
                </a:cubicBezTo>
                <a:lnTo>
                  <a:pt x="2452" y="1230"/>
                </a:lnTo>
                <a:close/>
                <a:moveTo>
                  <a:pt x="2891" y="1298"/>
                </a:moveTo>
                <a:cubicBezTo>
                  <a:pt x="2871" y="1298"/>
                  <a:pt x="2853" y="1302"/>
                  <a:pt x="2839" y="1310"/>
                </a:cubicBezTo>
                <a:cubicBezTo>
                  <a:pt x="2824" y="1317"/>
                  <a:pt x="2811" y="1328"/>
                  <a:pt x="2802" y="1342"/>
                </a:cubicBezTo>
                <a:cubicBezTo>
                  <a:pt x="2802" y="1307"/>
                  <a:pt x="2802" y="1307"/>
                  <a:pt x="2802" y="1307"/>
                </a:cubicBezTo>
                <a:cubicBezTo>
                  <a:pt x="2725" y="1307"/>
                  <a:pt x="2725" y="1307"/>
                  <a:pt x="2725" y="1307"/>
                </a:cubicBezTo>
                <a:cubicBezTo>
                  <a:pt x="2725" y="1725"/>
                  <a:pt x="2725" y="1725"/>
                  <a:pt x="2725" y="1725"/>
                </a:cubicBezTo>
                <a:cubicBezTo>
                  <a:pt x="2802" y="1725"/>
                  <a:pt x="2802" y="1725"/>
                  <a:pt x="2802" y="1725"/>
                </a:cubicBezTo>
                <a:cubicBezTo>
                  <a:pt x="2802" y="1544"/>
                  <a:pt x="2802" y="1544"/>
                  <a:pt x="2802" y="1544"/>
                </a:cubicBezTo>
                <a:cubicBezTo>
                  <a:pt x="2812" y="1559"/>
                  <a:pt x="2825" y="1570"/>
                  <a:pt x="2839" y="1577"/>
                </a:cubicBezTo>
                <a:cubicBezTo>
                  <a:pt x="2854" y="1584"/>
                  <a:pt x="2870" y="1588"/>
                  <a:pt x="2889" y="1588"/>
                </a:cubicBezTo>
                <a:cubicBezTo>
                  <a:pt x="2929" y="1588"/>
                  <a:pt x="2961" y="1574"/>
                  <a:pt x="2987" y="1547"/>
                </a:cubicBezTo>
                <a:cubicBezTo>
                  <a:pt x="3012" y="1519"/>
                  <a:pt x="3025" y="1485"/>
                  <a:pt x="3025" y="1443"/>
                </a:cubicBezTo>
                <a:cubicBezTo>
                  <a:pt x="3025" y="1401"/>
                  <a:pt x="3012" y="1367"/>
                  <a:pt x="2987" y="1340"/>
                </a:cubicBezTo>
                <a:cubicBezTo>
                  <a:pt x="2962" y="1312"/>
                  <a:pt x="2930" y="1298"/>
                  <a:pt x="2891" y="1298"/>
                </a:cubicBezTo>
                <a:close/>
                <a:moveTo>
                  <a:pt x="2924" y="1498"/>
                </a:moveTo>
                <a:cubicBezTo>
                  <a:pt x="2910" y="1513"/>
                  <a:pt x="2892" y="1520"/>
                  <a:pt x="2870" y="1520"/>
                </a:cubicBezTo>
                <a:cubicBezTo>
                  <a:pt x="2847" y="1520"/>
                  <a:pt x="2829" y="1513"/>
                  <a:pt x="2815" y="1498"/>
                </a:cubicBezTo>
                <a:cubicBezTo>
                  <a:pt x="2801" y="1483"/>
                  <a:pt x="2794" y="1465"/>
                  <a:pt x="2794" y="1443"/>
                </a:cubicBezTo>
                <a:cubicBezTo>
                  <a:pt x="2794" y="1421"/>
                  <a:pt x="2801" y="1403"/>
                  <a:pt x="2815" y="1388"/>
                </a:cubicBezTo>
                <a:cubicBezTo>
                  <a:pt x="2829" y="1373"/>
                  <a:pt x="2847" y="1366"/>
                  <a:pt x="2870" y="1366"/>
                </a:cubicBezTo>
                <a:cubicBezTo>
                  <a:pt x="2892" y="1366"/>
                  <a:pt x="2910" y="1374"/>
                  <a:pt x="2924" y="1389"/>
                </a:cubicBezTo>
                <a:cubicBezTo>
                  <a:pt x="2938" y="1403"/>
                  <a:pt x="2945" y="1421"/>
                  <a:pt x="2945" y="1443"/>
                </a:cubicBezTo>
                <a:cubicBezTo>
                  <a:pt x="2945" y="1465"/>
                  <a:pt x="2938" y="1483"/>
                  <a:pt x="2924" y="1498"/>
                </a:cubicBezTo>
                <a:close/>
                <a:moveTo>
                  <a:pt x="3294" y="1342"/>
                </a:moveTo>
                <a:cubicBezTo>
                  <a:pt x="3284" y="1328"/>
                  <a:pt x="3272" y="1317"/>
                  <a:pt x="3257" y="1309"/>
                </a:cubicBezTo>
                <a:cubicBezTo>
                  <a:pt x="3242" y="1302"/>
                  <a:pt x="3225" y="1298"/>
                  <a:pt x="3206" y="1298"/>
                </a:cubicBezTo>
                <a:cubicBezTo>
                  <a:pt x="3166" y="1298"/>
                  <a:pt x="3133" y="1312"/>
                  <a:pt x="3108" y="1340"/>
                </a:cubicBezTo>
                <a:cubicBezTo>
                  <a:pt x="3083" y="1368"/>
                  <a:pt x="3070" y="1402"/>
                  <a:pt x="3070" y="1443"/>
                </a:cubicBezTo>
                <a:cubicBezTo>
                  <a:pt x="3070" y="1484"/>
                  <a:pt x="3083" y="1518"/>
                  <a:pt x="3109" y="1546"/>
                </a:cubicBezTo>
                <a:cubicBezTo>
                  <a:pt x="3135" y="1574"/>
                  <a:pt x="3168" y="1588"/>
                  <a:pt x="3210" y="1588"/>
                </a:cubicBezTo>
                <a:cubicBezTo>
                  <a:pt x="3227" y="1588"/>
                  <a:pt x="3243" y="1584"/>
                  <a:pt x="3257" y="1577"/>
                </a:cubicBezTo>
                <a:cubicBezTo>
                  <a:pt x="3271" y="1570"/>
                  <a:pt x="3283" y="1559"/>
                  <a:pt x="3294" y="1544"/>
                </a:cubicBezTo>
                <a:cubicBezTo>
                  <a:pt x="3294" y="1579"/>
                  <a:pt x="3294" y="1579"/>
                  <a:pt x="3294" y="1579"/>
                </a:cubicBezTo>
                <a:cubicBezTo>
                  <a:pt x="3371" y="1579"/>
                  <a:pt x="3371" y="1579"/>
                  <a:pt x="3371" y="1579"/>
                </a:cubicBezTo>
                <a:cubicBezTo>
                  <a:pt x="3371" y="1307"/>
                  <a:pt x="3371" y="1307"/>
                  <a:pt x="3371" y="1307"/>
                </a:cubicBezTo>
                <a:cubicBezTo>
                  <a:pt x="3294" y="1307"/>
                  <a:pt x="3294" y="1307"/>
                  <a:pt x="3294" y="1307"/>
                </a:cubicBezTo>
                <a:lnTo>
                  <a:pt x="3294" y="1342"/>
                </a:lnTo>
                <a:close/>
                <a:moveTo>
                  <a:pt x="3279" y="1498"/>
                </a:moveTo>
                <a:cubicBezTo>
                  <a:pt x="3265" y="1513"/>
                  <a:pt x="3247" y="1520"/>
                  <a:pt x="3225" y="1520"/>
                </a:cubicBezTo>
                <a:cubicBezTo>
                  <a:pt x="3203" y="1520"/>
                  <a:pt x="3185" y="1513"/>
                  <a:pt x="3171" y="1498"/>
                </a:cubicBezTo>
                <a:cubicBezTo>
                  <a:pt x="3157" y="1483"/>
                  <a:pt x="3150" y="1465"/>
                  <a:pt x="3150" y="1443"/>
                </a:cubicBezTo>
                <a:cubicBezTo>
                  <a:pt x="3150" y="1421"/>
                  <a:pt x="3157" y="1403"/>
                  <a:pt x="3171" y="1388"/>
                </a:cubicBezTo>
                <a:cubicBezTo>
                  <a:pt x="3185" y="1373"/>
                  <a:pt x="3203" y="1366"/>
                  <a:pt x="3225" y="1366"/>
                </a:cubicBezTo>
                <a:cubicBezTo>
                  <a:pt x="3247" y="1366"/>
                  <a:pt x="3265" y="1373"/>
                  <a:pt x="3280" y="1388"/>
                </a:cubicBezTo>
                <a:cubicBezTo>
                  <a:pt x="3294" y="1403"/>
                  <a:pt x="3301" y="1421"/>
                  <a:pt x="3301" y="1443"/>
                </a:cubicBezTo>
                <a:cubicBezTo>
                  <a:pt x="3301" y="1465"/>
                  <a:pt x="3293" y="1483"/>
                  <a:pt x="3279" y="1498"/>
                </a:cubicBezTo>
                <a:close/>
                <a:moveTo>
                  <a:pt x="3626" y="1403"/>
                </a:moveTo>
                <a:cubicBezTo>
                  <a:pt x="3518" y="1403"/>
                  <a:pt x="3518" y="1403"/>
                  <a:pt x="3518" y="1403"/>
                </a:cubicBezTo>
                <a:cubicBezTo>
                  <a:pt x="3518" y="1307"/>
                  <a:pt x="3518" y="1307"/>
                  <a:pt x="3518" y="1307"/>
                </a:cubicBezTo>
                <a:cubicBezTo>
                  <a:pt x="3442" y="1307"/>
                  <a:pt x="3442" y="1307"/>
                  <a:pt x="3442" y="1307"/>
                </a:cubicBezTo>
                <a:cubicBezTo>
                  <a:pt x="3442" y="1579"/>
                  <a:pt x="3442" y="1579"/>
                  <a:pt x="3442" y="1579"/>
                </a:cubicBezTo>
                <a:cubicBezTo>
                  <a:pt x="3518" y="1579"/>
                  <a:pt x="3518" y="1579"/>
                  <a:pt x="3518" y="1579"/>
                </a:cubicBezTo>
                <a:cubicBezTo>
                  <a:pt x="3518" y="1469"/>
                  <a:pt x="3518" y="1469"/>
                  <a:pt x="3518" y="1469"/>
                </a:cubicBezTo>
                <a:cubicBezTo>
                  <a:pt x="3626" y="1469"/>
                  <a:pt x="3626" y="1469"/>
                  <a:pt x="3626" y="1469"/>
                </a:cubicBezTo>
                <a:cubicBezTo>
                  <a:pt x="3626" y="1579"/>
                  <a:pt x="3626" y="1579"/>
                  <a:pt x="3626" y="1579"/>
                </a:cubicBezTo>
                <a:cubicBezTo>
                  <a:pt x="3703" y="1579"/>
                  <a:pt x="3703" y="1579"/>
                  <a:pt x="3703" y="1579"/>
                </a:cubicBezTo>
                <a:cubicBezTo>
                  <a:pt x="3703" y="1307"/>
                  <a:pt x="3703" y="1307"/>
                  <a:pt x="3703" y="1307"/>
                </a:cubicBezTo>
                <a:cubicBezTo>
                  <a:pt x="3626" y="1307"/>
                  <a:pt x="3626" y="1307"/>
                  <a:pt x="3626" y="1307"/>
                </a:cubicBezTo>
                <a:lnTo>
                  <a:pt x="3626" y="1403"/>
                </a:lnTo>
                <a:close/>
                <a:moveTo>
                  <a:pt x="3908" y="1298"/>
                </a:moveTo>
                <a:cubicBezTo>
                  <a:pt x="3889" y="1298"/>
                  <a:pt x="3871" y="1301"/>
                  <a:pt x="3855" y="1307"/>
                </a:cubicBezTo>
                <a:cubicBezTo>
                  <a:pt x="3838" y="1313"/>
                  <a:pt x="3823" y="1322"/>
                  <a:pt x="3809" y="1333"/>
                </a:cubicBezTo>
                <a:cubicBezTo>
                  <a:pt x="3795" y="1346"/>
                  <a:pt x="3783" y="1362"/>
                  <a:pt x="3775" y="1381"/>
                </a:cubicBezTo>
                <a:cubicBezTo>
                  <a:pt x="3766" y="1400"/>
                  <a:pt x="3762" y="1421"/>
                  <a:pt x="3762" y="1444"/>
                </a:cubicBezTo>
                <a:cubicBezTo>
                  <a:pt x="3762" y="1465"/>
                  <a:pt x="3766" y="1485"/>
                  <a:pt x="3773" y="1503"/>
                </a:cubicBezTo>
                <a:cubicBezTo>
                  <a:pt x="3781" y="1521"/>
                  <a:pt x="3792" y="1536"/>
                  <a:pt x="3806" y="1548"/>
                </a:cubicBezTo>
                <a:cubicBezTo>
                  <a:pt x="3818" y="1561"/>
                  <a:pt x="3834" y="1570"/>
                  <a:pt x="3852" y="1577"/>
                </a:cubicBezTo>
                <a:cubicBezTo>
                  <a:pt x="3871" y="1584"/>
                  <a:pt x="3890" y="1588"/>
                  <a:pt x="3911" y="1588"/>
                </a:cubicBezTo>
                <a:cubicBezTo>
                  <a:pt x="3923" y="1588"/>
                  <a:pt x="3936" y="1587"/>
                  <a:pt x="3947" y="1584"/>
                </a:cubicBezTo>
                <a:cubicBezTo>
                  <a:pt x="3959" y="1581"/>
                  <a:pt x="3971" y="1577"/>
                  <a:pt x="3982" y="1571"/>
                </a:cubicBezTo>
                <a:cubicBezTo>
                  <a:pt x="3982" y="1496"/>
                  <a:pt x="3982" y="1496"/>
                  <a:pt x="3982" y="1496"/>
                </a:cubicBezTo>
                <a:cubicBezTo>
                  <a:pt x="3973" y="1504"/>
                  <a:pt x="3963" y="1510"/>
                  <a:pt x="3953" y="1514"/>
                </a:cubicBezTo>
                <a:cubicBezTo>
                  <a:pt x="3943" y="1518"/>
                  <a:pt x="3932" y="1520"/>
                  <a:pt x="3921" y="1520"/>
                </a:cubicBezTo>
                <a:cubicBezTo>
                  <a:pt x="3898" y="1520"/>
                  <a:pt x="3879" y="1513"/>
                  <a:pt x="3864" y="1498"/>
                </a:cubicBezTo>
                <a:cubicBezTo>
                  <a:pt x="3849" y="1484"/>
                  <a:pt x="3841" y="1465"/>
                  <a:pt x="3841" y="1443"/>
                </a:cubicBezTo>
                <a:cubicBezTo>
                  <a:pt x="3841" y="1422"/>
                  <a:pt x="3848" y="1404"/>
                  <a:pt x="3861" y="1389"/>
                </a:cubicBezTo>
                <a:cubicBezTo>
                  <a:pt x="3875" y="1374"/>
                  <a:pt x="3894" y="1366"/>
                  <a:pt x="3918" y="1366"/>
                </a:cubicBezTo>
                <a:cubicBezTo>
                  <a:pt x="3931" y="1366"/>
                  <a:pt x="3943" y="1368"/>
                  <a:pt x="3953" y="1372"/>
                </a:cubicBezTo>
                <a:cubicBezTo>
                  <a:pt x="3963" y="1376"/>
                  <a:pt x="3973" y="1382"/>
                  <a:pt x="3982" y="1390"/>
                </a:cubicBezTo>
                <a:cubicBezTo>
                  <a:pt x="3982" y="1314"/>
                  <a:pt x="3982" y="1314"/>
                  <a:pt x="3982" y="1314"/>
                </a:cubicBezTo>
                <a:cubicBezTo>
                  <a:pt x="3970" y="1309"/>
                  <a:pt x="3958" y="1305"/>
                  <a:pt x="3946" y="1302"/>
                </a:cubicBezTo>
                <a:cubicBezTo>
                  <a:pt x="3934" y="1299"/>
                  <a:pt x="3922" y="1298"/>
                  <a:pt x="3908" y="1298"/>
                </a:cubicBezTo>
                <a:close/>
                <a:moveTo>
                  <a:pt x="4047" y="1579"/>
                </a:moveTo>
                <a:cubicBezTo>
                  <a:pt x="4123" y="1579"/>
                  <a:pt x="4123" y="1579"/>
                  <a:pt x="4123" y="1579"/>
                </a:cubicBezTo>
                <a:cubicBezTo>
                  <a:pt x="4123" y="1372"/>
                  <a:pt x="4123" y="1372"/>
                  <a:pt x="4123" y="1372"/>
                </a:cubicBezTo>
                <a:cubicBezTo>
                  <a:pt x="4228" y="1372"/>
                  <a:pt x="4228" y="1372"/>
                  <a:pt x="4228" y="1372"/>
                </a:cubicBezTo>
                <a:cubicBezTo>
                  <a:pt x="4228" y="1579"/>
                  <a:pt x="4228" y="1579"/>
                  <a:pt x="4228" y="1579"/>
                </a:cubicBezTo>
                <a:cubicBezTo>
                  <a:pt x="4305" y="1579"/>
                  <a:pt x="4305" y="1579"/>
                  <a:pt x="4305" y="1579"/>
                </a:cubicBezTo>
                <a:cubicBezTo>
                  <a:pt x="4305" y="1307"/>
                  <a:pt x="4305" y="1307"/>
                  <a:pt x="4305" y="1307"/>
                </a:cubicBezTo>
                <a:cubicBezTo>
                  <a:pt x="4047" y="1307"/>
                  <a:pt x="4047" y="1307"/>
                  <a:pt x="4047" y="1307"/>
                </a:cubicBezTo>
                <a:lnTo>
                  <a:pt x="4047" y="1579"/>
                </a:lnTo>
                <a:close/>
                <a:moveTo>
                  <a:pt x="4626" y="1336"/>
                </a:moveTo>
                <a:cubicBezTo>
                  <a:pt x="4611" y="1324"/>
                  <a:pt x="4594" y="1314"/>
                  <a:pt x="4576" y="1308"/>
                </a:cubicBezTo>
                <a:cubicBezTo>
                  <a:pt x="4557" y="1301"/>
                  <a:pt x="4537" y="1298"/>
                  <a:pt x="4516" y="1298"/>
                </a:cubicBezTo>
                <a:cubicBezTo>
                  <a:pt x="4494" y="1298"/>
                  <a:pt x="4473" y="1301"/>
                  <a:pt x="4455" y="1308"/>
                </a:cubicBezTo>
                <a:cubicBezTo>
                  <a:pt x="4436" y="1314"/>
                  <a:pt x="4419" y="1324"/>
                  <a:pt x="4405" y="1336"/>
                </a:cubicBezTo>
                <a:cubicBezTo>
                  <a:pt x="4391" y="1349"/>
                  <a:pt x="4380" y="1365"/>
                  <a:pt x="4371" y="1384"/>
                </a:cubicBezTo>
                <a:cubicBezTo>
                  <a:pt x="4363" y="1402"/>
                  <a:pt x="4359" y="1422"/>
                  <a:pt x="4359" y="1443"/>
                </a:cubicBezTo>
                <a:cubicBezTo>
                  <a:pt x="4359" y="1465"/>
                  <a:pt x="4363" y="1485"/>
                  <a:pt x="4371" y="1503"/>
                </a:cubicBezTo>
                <a:cubicBezTo>
                  <a:pt x="4380" y="1522"/>
                  <a:pt x="4391" y="1537"/>
                  <a:pt x="4405" y="1550"/>
                </a:cubicBezTo>
                <a:cubicBezTo>
                  <a:pt x="4419" y="1563"/>
                  <a:pt x="4436" y="1573"/>
                  <a:pt x="4455" y="1579"/>
                </a:cubicBezTo>
                <a:cubicBezTo>
                  <a:pt x="4473" y="1585"/>
                  <a:pt x="4494" y="1588"/>
                  <a:pt x="4516" y="1588"/>
                </a:cubicBezTo>
                <a:cubicBezTo>
                  <a:pt x="4537" y="1588"/>
                  <a:pt x="4557" y="1585"/>
                  <a:pt x="4576" y="1579"/>
                </a:cubicBezTo>
                <a:cubicBezTo>
                  <a:pt x="4594" y="1572"/>
                  <a:pt x="4611" y="1563"/>
                  <a:pt x="4626" y="1550"/>
                </a:cubicBezTo>
                <a:cubicBezTo>
                  <a:pt x="4640" y="1537"/>
                  <a:pt x="4651" y="1522"/>
                  <a:pt x="4659" y="1503"/>
                </a:cubicBezTo>
                <a:cubicBezTo>
                  <a:pt x="4668" y="1485"/>
                  <a:pt x="4672" y="1465"/>
                  <a:pt x="4672" y="1443"/>
                </a:cubicBezTo>
                <a:cubicBezTo>
                  <a:pt x="4672" y="1422"/>
                  <a:pt x="4668" y="1402"/>
                  <a:pt x="4659" y="1384"/>
                </a:cubicBezTo>
                <a:cubicBezTo>
                  <a:pt x="4651" y="1365"/>
                  <a:pt x="4640" y="1349"/>
                  <a:pt x="4626" y="1336"/>
                </a:cubicBezTo>
                <a:close/>
                <a:moveTo>
                  <a:pt x="4570" y="1498"/>
                </a:moveTo>
                <a:cubicBezTo>
                  <a:pt x="4556" y="1513"/>
                  <a:pt x="4537" y="1520"/>
                  <a:pt x="4516" y="1520"/>
                </a:cubicBezTo>
                <a:cubicBezTo>
                  <a:pt x="4493" y="1521"/>
                  <a:pt x="4475" y="1513"/>
                  <a:pt x="4460" y="1498"/>
                </a:cubicBezTo>
                <a:cubicBezTo>
                  <a:pt x="4446" y="1483"/>
                  <a:pt x="4438" y="1465"/>
                  <a:pt x="4438" y="1443"/>
                </a:cubicBezTo>
                <a:cubicBezTo>
                  <a:pt x="4438" y="1422"/>
                  <a:pt x="4446" y="1404"/>
                  <a:pt x="4460" y="1389"/>
                </a:cubicBezTo>
                <a:cubicBezTo>
                  <a:pt x="4475" y="1374"/>
                  <a:pt x="4493" y="1366"/>
                  <a:pt x="4516" y="1366"/>
                </a:cubicBezTo>
                <a:cubicBezTo>
                  <a:pt x="4537" y="1366"/>
                  <a:pt x="4556" y="1374"/>
                  <a:pt x="4570" y="1389"/>
                </a:cubicBezTo>
                <a:cubicBezTo>
                  <a:pt x="4585" y="1404"/>
                  <a:pt x="4592" y="1422"/>
                  <a:pt x="4592" y="1443"/>
                </a:cubicBezTo>
                <a:cubicBezTo>
                  <a:pt x="4592" y="1465"/>
                  <a:pt x="4585" y="1483"/>
                  <a:pt x="4570" y="1498"/>
                </a:cubicBezTo>
                <a:close/>
                <a:moveTo>
                  <a:pt x="4892" y="1298"/>
                </a:moveTo>
                <a:cubicBezTo>
                  <a:pt x="4872" y="1298"/>
                  <a:pt x="4855" y="1302"/>
                  <a:pt x="4840" y="1310"/>
                </a:cubicBezTo>
                <a:cubicBezTo>
                  <a:pt x="4825" y="1317"/>
                  <a:pt x="4813" y="1328"/>
                  <a:pt x="4803" y="1342"/>
                </a:cubicBezTo>
                <a:cubicBezTo>
                  <a:pt x="4803" y="1307"/>
                  <a:pt x="4803" y="1307"/>
                  <a:pt x="4803" y="1307"/>
                </a:cubicBezTo>
                <a:cubicBezTo>
                  <a:pt x="4726" y="1307"/>
                  <a:pt x="4726" y="1307"/>
                  <a:pt x="4726" y="1307"/>
                </a:cubicBezTo>
                <a:cubicBezTo>
                  <a:pt x="4726" y="1725"/>
                  <a:pt x="4726" y="1725"/>
                  <a:pt x="4726" y="1725"/>
                </a:cubicBezTo>
                <a:cubicBezTo>
                  <a:pt x="4803" y="1725"/>
                  <a:pt x="4803" y="1725"/>
                  <a:pt x="4803" y="1725"/>
                </a:cubicBezTo>
                <a:cubicBezTo>
                  <a:pt x="4803" y="1544"/>
                  <a:pt x="4803" y="1544"/>
                  <a:pt x="4803" y="1544"/>
                </a:cubicBezTo>
                <a:cubicBezTo>
                  <a:pt x="4813" y="1559"/>
                  <a:pt x="4826" y="1570"/>
                  <a:pt x="4841" y="1577"/>
                </a:cubicBezTo>
                <a:cubicBezTo>
                  <a:pt x="4856" y="1584"/>
                  <a:pt x="4872" y="1588"/>
                  <a:pt x="4890" y="1588"/>
                </a:cubicBezTo>
                <a:cubicBezTo>
                  <a:pt x="4930" y="1588"/>
                  <a:pt x="4963" y="1574"/>
                  <a:pt x="4988" y="1547"/>
                </a:cubicBezTo>
                <a:cubicBezTo>
                  <a:pt x="5013" y="1519"/>
                  <a:pt x="5026" y="1485"/>
                  <a:pt x="5026" y="1443"/>
                </a:cubicBezTo>
                <a:cubicBezTo>
                  <a:pt x="5026" y="1401"/>
                  <a:pt x="5014" y="1367"/>
                  <a:pt x="4989" y="1340"/>
                </a:cubicBezTo>
                <a:cubicBezTo>
                  <a:pt x="4964" y="1312"/>
                  <a:pt x="4931" y="1298"/>
                  <a:pt x="4892" y="1298"/>
                </a:cubicBezTo>
                <a:close/>
                <a:moveTo>
                  <a:pt x="4925" y="1498"/>
                </a:moveTo>
                <a:cubicBezTo>
                  <a:pt x="4911" y="1513"/>
                  <a:pt x="4893" y="1520"/>
                  <a:pt x="4871" y="1520"/>
                </a:cubicBezTo>
                <a:cubicBezTo>
                  <a:pt x="4849" y="1520"/>
                  <a:pt x="4831" y="1513"/>
                  <a:pt x="4817" y="1498"/>
                </a:cubicBezTo>
                <a:cubicBezTo>
                  <a:pt x="4802" y="1483"/>
                  <a:pt x="4795" y="1465"/>
                  <a:pt x="4795" y="1443"/>
                </a:cubicBezTo>
                <a:cubicBezTo>
                  <a:pt x="4795" y="1421"/>
                  <a:pt x="4802" y="1403"/>
                  <a:pt x="4816" y="1388"/>
                </a:cubicBezTo>
                <a:cubicBezTo>
                  <a:pt x="4830" y="1373"/>
                  <a:pt x="4849" y="1366"/>
                  <a:pt x="4871" y="1366"/>
                </a:cubicBezTo>
                <a:cubicBezTo>
                  <a:pt x="4893" y="1366"/>
                  <a:pt x="4911" y="1374"/>
                  <a:pt x="4925" y="1389"/>
                </a:cubicBezTo>
                <a:cubicBezTo>
                  <a:pt x="4940" y="1403"/>
                  <a:pt x="4947" y="1421"/>
                  <a:pt x="4947" y="1443"/>
                </a:cubicBezTo>
                <a:cubicBezTo>
                  <a:pt x="4947" y="1465"/>
                  <a:pt x="4940" y="1483"/>
                  <a:pt x="4925" y="1498"/>
                </a:cubicBezTo>
                <a:close/>
                <a:moveTo>
                  <a:pt x="5053" y="1307"/>
                </a:moveTo>
                <a:cubicBezTo>
                  <a:pt x="5053" y="1372"/>
                  <a:pt x="5053" y="1372"/>
                  <a:pt x="5053" y="1372"/>
                </a:cubicBezTo>
                <a:cubicBezTo>
                  <a:pt x="5128" y="1372"/>
                  <a:pt x="5128" y="1372"/>
                  <a:pt x="5128" y="1372"/>
                </a:cubicBezTo>
                <a:cubicBezTo>
                  <a:pt x="5128" y="1579"/>
                  <a:pt x="5128" y="1579"/>
                  <a:pt x="5128" y="1579"/>
                </a:cubicBezTo>
                <a:cubicBezTo>
                  <a:pt x="5205" y="1579"/>
                  <a:pt x="5205" y="1579"/>
                  <a:pt x="5205" y="1579"/>
                </a:cubicBezTo>
                <a:cubicBezTo>
                  <a:pt x="5205" y="1372"/>
                  <a:pt x="5205" y="1372"/>
                  <a:pt x="5205" y="1372"/>
                </a:cubicBezTo>
                <a:cubicBezTo>
                  <a:pt x="5281" y="1372"/>
                  <a:pt x="5281" y="1372"/>
                  <a:pt x="5281" y="1372"/>
                </a:cubicBezTo>
                <a:cubicBezTo>
                  <a:pt x="5281" y="1307"/>
                  <a:pt x="5281" y="1307"/>
                  <a:pt x="5281" y="1307"/>
                </a:cubicBezTo>
                <a:lnTo>
                  <a:pt x="5053" y="1307"/>
                </a:lnTo>
                <a:close/>
                <a:moveTo>
                  <a:pt x="3911" y="969"/>
                </a:moveTo>
                <a:cubicBezTo>
                  <a:pt x="3781" y="818"/>
                  <a:pt x="3781" y="818"/>
                  <a:pt x="3781" y="818"/>
                </a:cubicBezTo>
                <a:cubicBezTo>
                  <a:pt x="3905" y="696"/>
                  <a:pt x="3905" y="696"/>
                  <a:pt x="3905" y="696"/>
                </a:cubicBezTo>
                <a:cubicBezTo>
                  <a:pt x="3809" y="696"/>
                  <a:pt x="3809" y="696"/>
                  <a:pt x="3809" y="696"/>
                </a:cubicBezTo>
                <a:cubicBezTo>
                  <a:pt x="3707" y="802"/>
                  <a:pt x="3707" y="802"/>
                  <a:pt x="3707" y="802"/>
                </a:cubicBezTo>
                <a:cubicBezTo>
                  <a:pt x="3707" y="696"/>
                  <a:pt x="3707" y="696"/>
                  <a:pt x="3707" y="696"/>
                </a:cubicBezTo>
                <a:cubicBezTo>
                  <a:pt x="3630" y="696"/>
                  <a:pt x="3630" y="696"/>
                  <a:pt x="3630" y="696"/>
                </a:cubicBezTo>
                <a:cubicBezTo>
                  <a:pt x="3630" y="969"/>
                  <a:pt x="3630" y="969"/>
                  <a:pt x="3630" y="969"/>
                </a:cubicBezTo>
                <a:cubicBezTo>
                  <a:pt x="3707" y="969"/>
                  <a:pt x="3707" y="969"/>
                  <a:pt x="3707" y="969"/>
                </a:cubicBezTo>
                <a:cubicBezTo>
                  <a:pt x="3707" y="867"/>
                  <a:pt x="3707" y="867"/>
                  <a:pt x="3707" y="867"/>
                </a:cubicBezTo>
                <a:cubicBezTo>
                  <a:pt x="3718" y="856"/>
                  <a:pt x="3718" y="856"/>
                  <a:pt x="3718" y="856"/>
                </a:cubicBezTo>
                <a:cubicBezTo>
                  <a:pt x="3813" y="969"/>
                  <a:pt x="3813" y="969"/>
                  <a:pt x="3813" y="969"/>
                </a:cubicBezTo>
                <a:lnTo>
                  <a:pt x="3911" y="969"/>
                </a:lnTo>
                <a:close/>
                <a:moveTo>
                  <a:pt x="4128" y="968"/>
                </a:moveTo>
                <a:cubicBezTo>
                  <a:pt x="4146" y="962"/>
                  <a:pt x="4163" y="952"/>
                  <a:pt x="4178" y="939"/>
                </a:cubicBezTo>
                <a:cubicBezTo>
                  <a:pt x="4191" y="927"/>
                  <a:pt x="4203" y="911"/>
                  <a:pt x="4211" y="893"/>
                </a:cubicBezTo>
                <a:cubicBezTo>
                  <a:pt x="4219" y="875"/>
                  <a:pt x="4224" y="855"/>
                  <a:pt x="4224" y="833"/>
                </a:cubicBezTo>
                <a:cubicBezTo>
                  <a:pt x="4224" y="811"/>
                  <a:pt x="4219" y="792"/>
                  <a:pt x="4211" y="773"/>
                </a:cubicBezTo>
                <a:cubicBezTo>
                  <a:pt x="4203" y="754"/>
                  <a:pt x="4192" y="739"/>
                  <a:pt x="4178" y="726"/>
                </a:cubicBezTo>
                <a:cubicBezTo>
                  <a:pt x="4163" y="713"/>
                  <a:pt x="4146" y="704"/>
                  <a:pt x="4128" y="697"/>
                </a:cubicBezTo>
                <a:cubicBezTo>
                  <a:pt x="4109" y="691"/>
                  <a:pt x="4089" y="688"/>
                  <a:pt x="4067" y="688"/>
                </a:cubicBezTo>
                <a:cubicBezTo>
                  <a:pt x="4045" y="688"/>
                  <a:pt x="4025" y="691"/>
                  <a:pt x="4006" y="697"/>
                </a:cubicBezTo>
                <a:cubicBezTo>
                  <a:pt x="3988" y="704"/>
                  <a:pt x="3971" y="713"/>
                  <a:pt x="3957" y="726"/>
                </a:cubicBezTo>
                <a:cubicBezTo>
                  <a:pt x="3943" y="739"/>
                  <a:pt x="3931" y="754"/>
                  <a:pt x="3923" y="773"/>
                </a:cubicBezTo>
                <a:cubicBezTo>
                  <a:pt x="3915" y="792"/>
                  <a:pt x="3911" y="811"/>
                  <a:pt x="3911" y="833"/>
                </a:cubicBezTo>
                <a:cubicBezTo>
                  <a:pt x="3911" y="855"/>
                  <a:pt x="3915" y="875"/>
                  <a:pt x="3923" y="893"/>
                </a:cubicBezTo>
                <a:cubicBezTo>
                  <a:pt x="3931" y="911"/>
                  <a:pt x="3943" y="927"/>
                  <a:pt x="3957" y="939"/>
                </a:cubicBezTo>
                <a:cubicBezTo>
                  <a:pt x="3971" y="952"/>
                  <a:pt x="3988" y="962"/>
                  <a:pt x="4006" y="968"/>
                </a:cubicBezTo>
                <a:cubicBezTo>
                  <a:pt x="4025" y="975"/>
                  <a:pt x="4045" y="978"/>
                  <a:pt x="4067" y="978"/>
                </a:cubicBezTo>
                <a:cubicBezTo>
                  <a:pt x="4089" y="978"/>
                  <a:pt x="4109" y="975"/>
                  <a:pt x="4128" y="968"/>
                </a:cubicBezTo>
                <a:close/>
                <a:moveTo>
                  <a:pt x="3990" y="833"/>
                </a:moveTo>
                <a:cubicBezTo>
                  <a:pt x="3990" y="811"/>
                  <a:pt x="3998" y="793"/>
                  <a:pt x="4012" y="778"/>
                </a:cubicBezTo>
                <a:cubicBezTo>
                  <a:pt x="4027" y="763"/>
                  <a:pt x="4045" y="755"/>
                  <a:pt x="4067" y="755"/>
                </a:cubicBezTo>
                <a:cubicBezTo>
                  <a:pt x="4089" y="756"/>
                  <a:pt x="4107" y="763"/>
                  <a:pt x="4122" y="778"/>
                </a:cubicBezTo>
                <a:cubicBezTo>
                  <a:pt x="4137" y="793"/>
                  <a:pt x="4144" y="811"/>
                  <a:pt x="4144" y="833"/>
                </a:cubicBezTo>
                <a:cubicBezTo>
                  <a:pt x="4144" y="854"/>
                  <a:pt x="4137" y="872"/>
                  <a:pt x="4122" y="887"/>
                </a:cubicBezTo>
                <a:cubicBezTo>
                  <a:pt x="4107" y="902"/>
                  <a:pt x="4089" y="910"/>
                  <a:pt x="4067" y="910"/>
                </a:cubicBezTo>
                <a:cubicBezTo>
                  <a:pt x="4045" y="910"/>
                  <a:pt x="4027" y="903"/>
                  <a:pt x="4012" y="888"/>
                </a:cubicBezTo>
                <a:cubicBezTo>
                  <a:pt x="3998" y="872"/>
                  <a:pt x="3990" y="854"/>
                  <a:pt x="3990" y="833"/>
                </a:cubicBezTo>
                <a:close/>
                <a:moveTo>
                  <a:pt x="4452" y="965"/>
                </a:moveTo>
                <a:cubicBezTo>
                  <a:pt x="4463" y="962"/>
                  <a:pt x="4472" y="958"/>
                  <a:pt x="4480" y="951"/>
                </a:cubicBezTo>
                <a:cubicBezTo>
                  <a:pt x="4489" y="944"/>
                  <a:pt x="4496" y="936"/>
                  <a:pt x="4501" y="926"/>
                </a:cubicBezTo>
                <a:cubicBezTo>
                  <a:pt x="4507" y="916"/>
                  <a:pt x="4509" y="904"/>
                  <a:pt x="4509" y="891"/>
                </a:cubicBezTo>
                <a:cubicBezTo>
                  <a:pt x="4509" y="881"/>
                  <a:pt x="4507" y="871"/>
                  <a:pt x="4504" y="863"/>
                </a:cubicBezTo>
                <a:cubicBezTo>
                  <a:pt x="4500" y="854"/>
                  <a:pt x="4495" y="846"/>
                  <a:pt x="4488" y="840"/>
                </a:cubicBezTo>
                <a:cubicBezTo>
                  <a:pt x="4483" y="835"/>
                  <a:pt x="4478" y="832"/>
                  <a:pt x="4471" y="829"/>
                </a:cubicBezTo>
                <a:cubicBezTo>
                  <a:pt x="4465" y="826"/>
                  <a:pt x="4459" y="824"/>
                  <a:pt x="4452" y="822"/>
                </a:cubicBezTo>
                <a:cubicBezTo>
                  <a:pt x="4464" y="817"/>
                  <a:pt x="4473" y="809"/>
                  <a:pt x="4480" y="800"/>
                </a:cubicBezTo>
                <a:cubicBezTo>
                  <a:pt x="4487" y="789"/>
                  <a:pt x="4490" y="778"/>
                  <a:pt x="4490" y="766"/>
                </a:cubicBezTo>
                <a:cubicBezTo>
                  <a:pt x="4490" y="755"/>
                  <a:pt x="4488" y="745"/>
                  <a:pt x="4483" y="736"/>
                </a:cubicBezTo>
                <a:cubicBezTo>
                  <a:pt x="4478" y="727"/>
                  <a:pt x="4472" y="719"/>
                  <a:pt x="4464" y="713"/>
                </a:cubicBezTo>
                <a:cubicBezTo>
                  <a:pt x="4456" y="707"/>
                  <a:pt x="4447" y="703"/>
                  <a:pt x="4437" y="700"/>
                </a:cubicBezTo>
                <a:cubicBezTo>
                  <a:pt x="4427" y="697"/>
                  <a:pt x="4415" y="696"/>
                  <a:pt x="4399" y="696"/>
                </a:cubicBezTo>
                <a:cubicBezTo>
                  <a:pt x="4278" y="696"/>
                  <a:pt x="4278" y="696"/>
                  <a:pt x="4278" y="696"/>
                </a:cubicBezTo>
                <a:cubicBezTo>
                  <a:pt x="4278" y="969"/>
                  <a:pt x="4278" y="969"/>
                  <a:pt x="4278" y="969"/>
                </a:cubicBezTo>
                <a:cubicBezTo>
                  <a:pt x="4419" y="969"/>
                  <a:pt x="4419" y="969"/>
                  <a:pt x="4419" y="969"/>
                </a:cubicBezTo>
                <a:cubicBezTo>
                  <a:pt x="4431" y="969"/>
                  <a:pt x="4442" y="967"/>
                  <a:pt x="4452" y="965"/>
                </a:cubicBezTo>
                <a:close/>
                <a:moveTo>
                  <a:pt x="4355" y="757"/>
                </a:moveTo>
                <a:cubicBezTo>
                  <a:pt x="4389" y="757"/>
                  <a:pt x="4389" y="757"/>
                  <a:pt x="4389" y="757"/>
                </a:cubicBezTo>
                <a:cubicBezTo>
                  <a:pt x="4396" y="757"/>
                  <a:pt x="4401" y="758"/>
                  <a:pt x="4404" y="758"/>
                </a:cubicBezTo>
                <a:cubicBezTo>
                  <a:pt x="4407" y="759"/>
                  <a:pt x="4410" y="760"/>
                  <a:pt x="4412" y="761"/>
                </a:cubicBezTo>
                <a:cubicBezTo>
                  <a:pt x="4415" y="763"/>
                  <a:pt x="4417" y="766"/>
                  <a:pt x="4418" y="769"/>
                </a:cubicBezTo>
                <a:cubicBezTo>
                  <a:pt x="4420" y="773"/>
                  <a:pt x="4421" y="776"/>
                  <a:pt x="4421" y="781"/>
                </a:cubicBezTo>
                <a:cubicBezTo>
                  <a:pt x="4421" y="785"/>
                  <a:pt x="4420" y="788"/>
                  <a:pt x="4418" y="792"/>
                </a:cubicBezTo>
                <a:cubicBezTo>
                  <a:pt x="4417" y="795"/>
                  <a:pt x="4414" y="797"/>
                  <a:pt x="4411" y="800"/>
                </a:cubicBezTo>
                <a:cubicBezTo>
                  <a:pt x="4408" y="801"/>
                  <a:pt x="4405" y="802"/>
                  <a:pt x="4402" y="803"/>
                </a:cubicBezTo>
                <a:cubicBezTo>
                  <a:pt x="4398" y="804"/>
                  <a:pt x="4394" y="804"/>
                  <a:pt x="4391" y="804"/>
                </a:cubicBezTo>
                <a:cubicBezTo>
                  <a:pt x="4355" y="804"/>
                  <a:pt x="4355" y="804"/>
                  <a:pt x="4355" y="804"/>
                </a:cubicBezTo>
                <a:lnTo>
                  <a:pt x="4355" y="757"/>
                </a:lnTo>
                <a:close/>
                <a:moveTo>
                  <a:pt x="4391" y="908"/>
                </a:moveTo>
                <a:cubicBezTo>
                  <a:pt x="4355" y="908"/>
                  <a:pt x="4355" y="908"/>
                  <a:pt x="4355" y="908"/>
                </a:cubicBezTo>
                <a:cubicBezTo>
                  <a:pt x="4355" y="854"/>
                  <a:pt x="4355" y="854"/>
                  <a:pt x="4355" y="854"/>
                </a:cubicBezTo>
                <a:cubicBezTo>
                  <a:pt x="4393" y="854"/>
                  <a:pt x="4393" y="854"/>
                  <a:pt x="4393" y="854"/>
                </a:cubicBezTo>
                <a:cubicBezTo>
                  <a:pt x="4399" y="854"/>
                  <a:pt x="4404" y="855"/>
                  <a:pt x="4409" y="856"/>
                </a:cubicBezTo>
                <a:cubicBezTo>
                  <a:pt x="4413" y="857"/>
                  <a:pt x="4417" y="858"/>
                  <a:pt x="4420" y="860"/>
                </a:cubicBezTo>
                <a:cubicBezTo>
                  <a:pt x="4423" y="862"/>
                  <a:pt x="4425" y="865"/>
                  <a:pt x="4427" y="869"/>
                </a:cubicBezTo>
                <a:cubicBezTo>
                  <a:pt x="4429" y="872"/>
                  <a:pt x="4430" y="876"/>
                  <a:pt x="4430" y="879"/>
                </a:cubicBezTo>
                <a:cubicBezTo>
                  <a:pt x="4430" y="884"/>
                  <a:pt x="4429" y="888"/>
                  <a:pt x="4427" y="892"/>
                </a:cubicBezTo>
                <a:cubicBezTo>
                  <a:pt x="4425" y="896"/>
                  <a:pt x="4423" y="899"/>
                  <a:pt x="4420" y="902"/>
                </a:cubicBezTo>
                <a:cubicBezTo>
                  <a:pt x="4416" y="904"/>
                  <a:pt x="4412" y="906"/>
                  <a:pt x="4408" y="907"/>
                </a:cubicBezTo>
                <a:cubicBezTo>
                  <a:pt x="4403" y="908"/>
                  <a:pt x="4398" y="908"/>
                  <a:pt x="4391" y="908"/>
                </a:cubicBezTo>
                <a:close/>
                <a:moveTo>
                  <a:pt x="4770" y="961"/>
                </a:moveTo>
                <a:cubicBezTo>
                  <a:pt x="4770" y="886"/>
                  <a:pt x="4770" y="886"/>
                  <a:pt x="4770" y="886"/>
                </a:cubicBezTo>
                <a:cubicBezTo>
                  <a:pt x="4762" y="894"/>
                  <a:pt x="4752" y="900"/>
                  <a:pt x="4742" y="904"/>
                </a:cubicBezTo>
                <a:cubicBezTo>
                  <a:pt x="4731" y="908"/>
                  <a:pt x="4721" y="910"/>
                  <a:pt x="4710" y="910"/>
                </a:cubicBezTo>
                <a:cubicBezTo>
                  <a:pt x="4687" y="910"/>
                  <a:pt x="4668" y="902"/>
                  <a:pt x="4653" y="888"/>
                </a:cubicBezTo>
                <a:cubicBezTo>
                  <a:pt x="4638" y="873"/>
                  <a:pt x="4631" y="855"/>
                  <a:pt x="4631" y="832"/>
                </a:cubicBezTo>
                <a:cubicBezTo>
                  <a:pt x="4630" y="811"/>
                  <a:pt x="4637" y="793"/>
                  <a:pt x="4650" y="778"/>
                </a:cubicBezTo>
                <a:cubicBezTo>
                  <a:pt x="4664" y="763"/>
                  <a:pt x="4683" y="755"/>
                  <a:pt x="4707" y="755"/>
                </a:cubicBezTo>
                <a:cubicBezTo>
                  <a:pt x="4720" y="755"/>
                  <a:pt x="4731" y="757"/>
                  <a:pt x="4742" y="762"/>
                </a:cubicBezTo>
                <a:cubicBezTo>
                  <a:pt x="4752" y="766"/>
                  <a:pt x="4762" y="772"/>
                  <a:pt x="4771" y="779"/>
                </a:cubicBezTo>
                <a:cubicBezTo>
                  <a:pt x="4771" y="704"/>
                  <a:pt x="4771" y="704"/>
                  <a:pt x="4771" y="704"/>
                </a:cubicBezTo>
                <a:cubicBezTo>
                  <a:pt x="4759" y="698"/>
                  <a:pt x="4747" y="694"/>
                  <a:pt x="4735" y="692"/>
                </a:cubicBezTo>
                <a:cubicBezTo>
                  <a:pt x="4724" y="689"/>
                  <a:pt x="4710" y="688"/>
                  <a:pt x="4697" y="688"/>
                </a:cubicBezTo>
                <a:cubicBezTo>
                  <a:pt x="4678" y="688"/>
                  <a:pt x="4660" y="690"/>
                  <a:pt x="4644" y="696"/>
                </a:cubicBezTo>
                <a:cubicBezTo>
                  <a:pt x="4627" y="702"/>
                  <a:pt x="4612" y="711"/>
                  <a:pt x="4598" y="723"/>
                </a:cubicBezTo>
                <a:cubicBezTo>
                  <a:pt x="4584" y="736"/>
                  <a:pt x="4572" y="752"/>
                  <a:pt x="4564" y="771"/>
                </a:cubicBezTo>
                <a:cubicBezTo>
                  <a:pt x="4555" y="789"/>
                  <a:pt x="4551" y="810"/>
                  <a:pt x="4551" y="834"/>
                </a:cubicBezTo>
                <a:cubicBezTo>
                  <a:pt x="4551" y="855"/>
                  <a:pt x="4555" y="874"/>
                  <a:pt x="4562" y="892"/>
                </a:cubicBezTo>
                <a:cubicBezTo>
                  <a:pt x="4570" y="910"/>
                  <a:pt x="4581" y="925"/>
                  <a:pt x="4594" y="938"/>
                </a:cubicBezTo>
                <a:cubicBezTo>
                  <a:pt x="4607" y="950"/>
                  <a:pt x="4623" y="960"/>
                  <a:pt x="4641" y="967"/>
                </a:cubicBezTo>
                <a:cubicBezTo>
                  <a:pt x="4660" y="973"/>
                  <a:pt x="4679" y="977"/>
                  <a:pt x="4700" y="978"/>
                </a:cubicBezTo>
                <a:cubicBezTo>
                  <a:pt x="4712" y="978"/>
                  <a:pt x="4725" y="976"/>
                  <a:pt x="4736" y="973"/>
                </a:cubicBezTo>
                <a:cubicBezTo>
                  <a:pt x="4748" y="970"/>
                  <a:pt x="4759" y="966"/>
                  <a:pt x="4770" y="961"/>
                </a:cubicBezTo>
                <a:close/>
                <a:moveTo>
                  <a:pt x="4911" y="867"/>
                </a:moveTo>
                <a:cubicBezTo>
                  <a:pt x="4923" y="856"/>
                  <a:pt x="4923" y="856"/>
                  <a:pt x="4923" y="856"/>
                </a:cubicBezTo>
                <a:cubicBezTo>
                  <a:pt x="5017" y="969"/>
                  <a:pt x="5017" y="969"/>
                  <a:pt x="5017" y="969"/>
                </a:cubicBezTo>
                <a:cubicBezTo>
                  <a:pt x="5116" y="969"/>
                  <a:pt x="5116" y="969"/>
                  <a:pt x="5116" y="969"/>
                </a:cubicBezTo>
                <a:cubicBezTo>
                  <a:pt x="4986" y="818"/>
                  <a:pt x="4986" y="818"/>
                  <a:pt x="4986" y="818"/>
                </a:cubicBezTo>
                <a:cubicBezTo>
                  <a:pt x="5109" y="696"/>
                  <a:pt x="5109" y="696"/>
                  <a:pt x="5109" y="696"/>
                </a:cubicBezTo>
                <a:cubicBezTo>
                  <a:pt x="5014" y="696"/>
                  <a:pt x="5014" y="696"/>
                  <a:pt x="5014" y="696"/>
                </a:cubicBezTo>
                <a:cubicBezTo>
                  <a:pt x="4911" y="802"/>
                  <a:pt x="4911" y="802"/>
                  <a:pt x="4911" y="802"/>
                </a:cubicBezTo>
                <a:cubicBezTo>
                  <a:pt x="4911" y="696"/>
                  <a:pt x="4911" y="696"/>
                  <a:pt x="4911" y="696"/>
                </a:cubicBezTo>
                <a:cubicBezTo>
                  <a:pt x="4835" y="696"/>
                  <a:pt x="4835" y="696"/>
                  <a:pt x="4835" y="696"/>
                </a:cubicBezTo>
                <a:cubicBezTo>
                  <a:pt x="4835" y="969"/>
                  <a:pt x="4835" y="969"/>
                  <a:pt x="4835" y="969"/>
                </a:cubicBezTo>
                <a:cubicBezTo>
                  <a:pt x="4911" y="969"/>
                  <a:pt x="4911" y="969"/>
                  <a:pt x="4911" y="969"/>
                </a:cubicBezTo>
                <a:lnTo>
                  <a:pt x="4911" y="867"/>
                </a:lnTo>
                <a:close/>
                <a:moveTo>
                  <a:pt x="5231" y="864"/>
                </a:moveTo>
                <a:cubicBezTo>
                  <a:pt x="5231" y="696"/>
                  <a:pt x="5231" y="696"/>
                  <a:pt x="5231" y="696"/>
                </a:cubicBezTo>
                <a:cubicBezTo>
                  <a:pt x="5154" y="696"/>
                  <a:pt x="5154" y="696"/>
                  <a:pt x="5154" y="696"/>
                </a:cubicBezTo>
                <a:cubicBezTo>
                  <a:pt x="5154" y="969"/>
                  <a:pt x="5154" y="969"/>
                  <a:pt x="5154" y="969"/>
                </a:cubicBezTo>
                <a:cubicBezTo>
                  <a:pt x="5231" y="969"/>
                  <a:pt x="5231" y="969"/>
                  <a:pt x="5231" y="969"/>
                </a:cubicBezTo>
                <a:cubicBezTo>
                  <a:pt x="5357" y="801"/>
                  <a:pt x="5357" y="801"/>
                  <a:pt x="5357" y="801"/>
                </a:cubicBezTo>
                <a:cubicBezTo>
                  <a:pt x="5357" y="969"/>
                  <a:pt x="5357" y="969"/>
                  <a:pt x="5357" y="969"/>
                </a:cubicBezTo>
                <a:cubicBezTo>
                  <a:pt x="5434" y="969"/>
                  <a:pt x="5434" y="969"/>
                  <a:pt x="5434" y="969"/>
                </a:cubicBezTo>
                <a:cubicBezTo>
                  <a:pt x="5434" y="696"/>
                  <a:pt x="5434" y="696"/>
                  <a:pt x="5434" y="696"/>
                </a:cubicBezTo>
                <a:cubicBezTo>
                  <a:pt x="5357" y="696"/>
                  <a:pt x="5357" y="696"/>
                  <a:pt x="5357" y="696"/>
                </a:cubicBezTo>
                <a:lnTo>
                  <a:pt x="5231" y="864"/>
                </a:lnTo>
                <a:close/>
                <a:moveTo>
                  <a:pt x="5714" y="696"/>
                </a:moveTo>
                <a:cubicBezTo>
                  <a:pt x="5588" y="864"/>
                  <a:pt x="5588" y="864"/>
                  <a:pt x="5588" y="864"/>
                </a:cubicBezTo>
                <a:cubicBezTo>
                  <a:pt x="5588" y="696"/>
                  <a:pt x="5588" y="696"/>
                  <a:pt x="5588" y="696"/>
                </a:cubicBezTo>
                <a:cubicBezTo>
                  <a:pt x="5511" y="696"/>
                  <a:pt x="5511" y="696"/>
                  <a:pt x="5511" y="696"/>
                </a:cubicBezTo>
                <a:cubicBezTo>
                  <a:pt x="5511" y="969"/>
                  <a:pt x="5511" y="969"/>
                  <a:pt x="5511" y="969"/>
                </a:cubicBezTo>
                <a:cubicBezTo>
                  <a:pt x="5588" y="969"/>
                  <a:pt x="5588" y="969"/>
                  <a:pt x="5588" y="969"/>
                </a:cubicBezTo>
                <a:cubicBezTo>
                  <a:pt x="5714" y="801"/>
                  <a:pt x="5714" y="801"/>
                  <a:pt x="5714" y="801"/>
                </a:cubicBezTo>
                <a:cubicBezTo>
                  <a:pt x="5714" y="969"/>
                  <a:pt x="5714" y="969"/>
                  <a:pt x="5714" y="969"/>
                </a:cubicBezTo>
                <a:cubicBezTo>
                  <a:pt x="5791" y="969"/>
                  <a:pt x="5791" y="969"/>
                  <a:pt x="5791" y="969"/>
                </a:cubicBezTo>
                <a:cubicBezTo>
                  <a:pt x="5791" y="696"/>
                  <a:pt x="5791" y="696"/>
                  <a:pt x="5791" y="696"/>
                </a:cubicBezTo>
                <a:lnTo>
                  <a:pt x="5714" y="696"/>
                </a:lnTo>
                <a:close/>
                <a:moveTo>
                  <a:pt x="5587" y="632"/>
                </a:moveTo>
                <a:cubicBezTo>
                  <a:pt x="5606" y="643"/>
                  <a:pt x="5627" y="648"/>
                  <a:pt x="5651" y="648"/>
                </a:cubicBezTo>
                <a:cubicBezTo>
                  <a:pt x="5675" y="649"/>
                  <a:pt x="5696" y="643"/>
                  <a:pt x="5715" y="632"/>
                </a:cubicBezTo>
                <a:cubicBezTo>
                  <a:pt x="5734" y="621"/>
                  <a:pt x="5747" y="605"/>
                  <a:pt x="5755" y="584"/>
                </a:cubicBezTo>
                <a:cubicBezTo>
                  <a:pt x="5704" y="560"/>
                  <a:pt x="5704" y="560"/>
                  <a:pt x="5704" y="560"/>
                </a:cubicBezTo>
                <a:cubicBezTo>
                  <a:pt x="5701" y="571"/>
                  <a:pt x="5695" y="581"/>
                  <a:pt x="5686" y="588"/>
                </a:cubicBezTo>
                <a:cubicBezTo>
                  <a:pt x="5676" y="596"/>
                  <a:pt x="5665" y="599"/>
                  <a:pt x="5651" y="599"/>
                </a:cubicBezTo>
                <a:cubicBezTo>
                  <a:pt x="5638" y="599"/>
                  <a:pt x="5626" y="596"/>
                  <a:pt x="5616" y="588"/>
                </a:cubicBezTo>
                <a:cubicBezTo>
                  <a:pt x="5607" y="581"/>
                  <a:pt x="5601" y="571"/>
                  <a:pt x="5598" y="560"/>
                </a:cubicBezTo>
                <a:cubicBezTo>
                  <a:pt x="5548" y="584"/>
                  <a:pt x="5548" y="584"/>
                  <a:pt x="5548" y="584"/>
                </a:cubicBezTo>
                <a:cubicBezTo>
                  <a:pt x="5555" y="605"/>
                  <a:pt x="5568" y="621"/>
                  <a:pt x="5587" y="632"/>
                </a:cubicBezTo>
                <a:close/>
                <a:moveTo>
                  <a:pt x="3527" y="973"/>
                </a:moveTo>
                <a:cubicBezTo>
                  <a:pt x="3539" y="970"/>
                  <a:pt x="3551" y="966"/>
                  <a:pt x="3562" y="961"/>
                </a:cubicBezTo>
                <a:cubicBezTo>
                  <a:pt x="3562" y="886"/>
                  <a:pt x="3562" y="886"/>
                  <a:pt x="3562" y="886"/>
                </a:cubicBezTo>
                <a:cubicBezTo>
                  <a:pt x="3553" y="894"/>
                  <a:pt x="3543" y="900"/>
                  <a:pt x="3533" y="904"/>
                </a:cubicBezTo>
                <a:cubicBezTo>
                  <a:pt x="3523" y="908"/>
                  <a:pt x="3512" y="910"/>
                  <a:pt x="3501" y="910"/>
                </a:cubicBezTo>
                <a:cubicBezTo>
                  <a:pt x="3478" y="910"/>
                  <a:pt x="3459" y="902"/>
                  <a:pt x="3444" y="888"/>
                </a:cubicBezTo>
                <a:cubicBezTo>
                  <a:pt x="3429" y="873"/>
                  <a:pt x="3422" y="855"/>
                  <a:pt x="3422" y="832"/>
                </a:cubicBezTo>
                <a:cubicBezTo>
                  <a:pt x="3421" y="811"/>
                  <a:pt x="3428" y="793"/>
                  <a:pt x="3441" y="778"/>
                </a:cubicBezTo>
                <a:cubicBezTo>
                  <a:pt x="3455" y="763"/>
                  <a:pt x="3474" y="755"/>
                  <a:pt x="3498" y="755"/>
                </a:cubicBezTo>
                <a:cubicBezTo>
                  <a:pt x="3511" y="755"/>
                  <a:pt x="3523" y="757"/>
                  <a:pt x="3533" y="762"/>
                </a:cubicBezTo>
                <a:cubicBezTo>
                  <a:pt x="3543" y="766"/>
                  <a:pt x="3553" y="772"/>
                  <a:pt x="3562" y="779"/>
                </a:cubicBezTo>
                <a:cubicBezTo>
                  <a:pt x="3562" y="704"/>
                  <a:pt x="3562" y="704"/>
                  <a:pt x="3562" y="704"/>
                </a:cubicBezTo>
                <a:cubicBezTo>
                  <a:pt x="3550" y="698"/>
                  <a:pt x="3539" y="694"/>
                  <a:pt x="3526" y="692"/>
                </a:cubicBezTo>
                <a:cubicBezTo>
                  <a:pt x="3515" y="689"/>
                  <a:pt x="3502" y="688"/>
                  <a:pt x="3488" y="688"/>
                </a:cubicBezTo>
                <a:cubicBezTo>
                  <a:pt x="3469" y="688"/>
                  <a:pt x="3452" y="690"/>
                  <a:pt x="3435" y="696"/>
                </a:cubicBezTo>
                <a:cubicBezTo>
                  <a:pt x="3418" y="702"/>
                  <a:pt x="3403" y="711"/>
                  <a:pt x="3389" y="723"/>
                </a:cubicBezTo>
                <a:cubicBezTo>
                  <a:pt x="3375" y="736"/>
                  <a:pt x="3363" y="752"/>
                  <a:pt x="3355" y="771"/>
                </a:cubicBezTo>
                <a:cubicBezTo>
                  <a:pt x="3346" y="789"/>
                  <a:pt x="3342" y="810"/>
                  <a:pt x="3342" y="834"/>
                </a:cubicBezTo>
                <a:cubicBezTo>
                  <a:pt x="3342" y="855"/>
                  <a:pt x="3346" y="874"/>
                  <a:pt x="3353" y="892"/>
                </a:cubicBezTo>
                <a:cubicBezTo>
                  <a:pt x="3361" y="910"/>
                  <a:pt x="3372" y="925"/>
                  <a:pt x="3386" y="938"/>
                </a:cubicBezTo>
                <a:cubicBezTo>
                  <a:pt x="3398" y="950"/>
                  <a:pt x="3414" y="960"/>
                  <a:pt x="3432" y="967"/>
                </a:cubicBezTo>
                <a:cubicBezTo>
                  <a:pt x="3451" y="974"/>
                  <a:pt x="3470" y="977"/>
                  <a:pt x="3491" y="978"/>
                </a:cubicBezTo>
                <a:cubicBezTo>
                  <a:pt x="3504" y="978"/>
                  <a:pt x="3516" y="976"/>
                  <a:pt x="3527" y="973"/>
                </a:cubicBezTo>
                <a:close/>
                <a:moveTo>
                  <a:pt x="3138" y="978"/>
                </a:moveTo>
                <a:cubicBezTo>
                  <a:pt x="3160" y="978"/>
                  <a:pt x="3180" y="975"/>
                  <a:pt x="3198" y="968"/>
                </a:cubicBezTo>
                <a:cubicBezTo>
                  <a:pt x="3217" y="962"/>
                  <a:pt x="3234" y="952"/>
                  <a:pt x="3249" y="939"/>
                </a:cubicBezTo>
                <a:cubicBezTo>
                  <a:pt x="3263" y="927"/>
                  <a:pt x="3273" y="911"/>
                  <a:pt x="3282" y="893"/>
                </a:cubicBezTo>
                <a:cubicBezTo>
                  <a:pt x="3290" y="875"/>
                  <a:pt x="3295" y="855"/>
                  <a:pt x="3295" y="833"/>
                </a:cubicBezTo>
                <a:cubicBezTo>
                  <a:pt x="3295" y="811"/>
                  <a:pt x="3290" y="792"/>
                  <a:pt x="3282" y="773"/>
                </a:cubicBezTo>
                <a:cubicBezTo>
                  <a:pt x="3273" y="754"/>
                  <a:pt x="3263" y="739"/>
                  <a:pt x="3249" y="726"/>
                </a:cubicBezTo>
                <a:cubicBezTo>
                  <a:pt x="3234" y="713"/>
                  <a:pt x="3217" y="704"/>
                  <a:pt x="3198" y="697"/>
                </a:cubicBezTo>
                <a:cubicBezTo>
                  <a:pt x="3180" y="691"/>
                  <a:pt x="3160" y="688"/>
                  <a:pt x="3138" y="688"/>
                </a:cubicBezTo>
                <a:cubicBezTo>
                  <a:pt x="3116" y="688"/>
                  <a:pt x="3096" y="691"/>
                  <a:pt x="3077" y="697"/>
                </a:cubicBezTo>
                <a:cubicBezTo>
                  <a:pt x="3059" y="704"/>
                  <a:pt x="3042" y="713"/>
                  <a:pt x="3028" y="726"/>
                </a:cubicBezTo>
                <a:cubicBezTo>
                  <a:pt x="3013" y="739"/>
                  <a:pt x="3002" y="754"/>
                  <a:pt x="2994" y="773"/>
                </a:cubicBezTo>
                <a:cubicBezTo>
                  <a:pt x="2986" y="792"/>
                  <a:pt x="2982" y="811"/>
                  <a:pt x="2982" y="833"/>
                </a:cubicBezTo>
                <a:cubicBezTo>
                  <a:pt x="2982" y="855"/>
                  <a:pt x="2986" y="875"/>
                  <a:pt x="2994" y="893"/>
                </a:cubicBezTo>
                <a:cubicBezTo>
                  <a:pt x="3002" y="911"/>
                  <a:pt x="3013" y="927"/>
                  <a:pt x="3028" y="939"/>
                </a:cubicBezTo>
                <a:cubicBezTo>
                  <a:pt x="3042" y="952"/>
                  <a:pt x="3059" y="962"/>
                  <a:pt x="3077" y="968"/>
                </a:cubicBezTo>
                <a:cubicBezTo>
                  <a:pt x="3096" y="975"/>
                  <a:pt x="3116" y="978"/>
                  <a:pt x="3138" y="978"/>
                </a:cubicBezTo>
                <a:close/>
                <a:moveTo>
                  <a:pt x="3083" y="778"/>
                </a:moveTo>
                <a:cubicBezTo>
                  <a:pt x="3097" y="763"/>
                  <a:pt x="3116" y="755"/>
                  <a:pt x="3138" y="755"/>
                </a:cubicBezTo>
                <a:cubicBezTo>
                  <a:pt x="3160" y="756"/>
                  <a:pt x="3178" y="763"/>
                  <a:pt x="3193" y="778"/>
                </a:cubicBezTo>
                <a:cubicBezTo>
                  <a:pt x="3208" y="793"/>
                  <a:pt x="3215" y="811"/>
                  <a:pt x="3215" y="833"/>
                </a:cubicBezTo>
                <a:cubicBezTo>
                  <a:pt x="3215" y="854"/>
                  <a:pt x="3208" y="872"/>
                  <a:pt x="3193" y="887"/>
                </a:cubicBezTo>
                <a:cubicBezTo>
                  <a:pt x="3178" y="902"/>
                  <a:pt x="3160" y="910"/>
                  <a:pt x="3138" y="910"/>
                </a:cubicBezTo>
                <a:cubicBezTo>
                  <a:pt x="3116" y="910"/>
                  <a:pt x="3097" y="903"/>
                  <a:pt x="3083" y="888"/>
                </a:cubicBezTo>
                <a:cubicBezTo>
                  <a:pt x="3068" y="872"/>
                  <a:pt x="3061" y="854"/>
                  <a:pt x="3061" y="833"/>
                </a:cubicBezTo>
                <a:cubicBezTo>
                  <a:pt x="3061" y="811"/>
                  <a:pt x="3068" y="793"/>
                  <a:pt x="3083" y="778"/>
                </a:cubicBezTo>
                <a:close/>
                <a:moveTo>
                  <a:pt x="2578" y="710"/>
                </a:moveTo>
                <a:cubicBezTo>
                  <a:pt x="2689" y="974"/>
                  <a:pt x="2689" y="974"/>
                  <a:pt x="2689" y="974"/>
                </a:cubicBezTo>
                <a:cubicBezTo>
                  <a:pt x="2711" y="974"/>
                  <a:pt x="2711" y="974"/>
                  <a:pt x="2711" y="974"/>
                </a:cubicBezTo>
                <a:cubicBezTo>
                  <a:pt x="2827" y="708"/>
                  <a:pt x="2827" y="708"/>
                  <a:pt x="2827" y="708"/>
                </a:cubicBezTo>
                <a:cubicBezTo>
                  <a:pt x="2865" y="969"/>
                  <a:pt x="2865" y="969"/>
                  <a:pt x="2865" y="969"/>
                </a:cubicBezTo>
                <a:cubicBezTo>
                  <a:pt x="2948" y="969"/>
                  <a:pt x="2948" y="969"/>
                  <a:pt x="2948" y="969"/>
                </a:cubicBezTo>
                <a:cubicBezTo>
                  <a:pt x="2877" y="541"/>
                  <a:pt x="2877" y="541"/>
                  <a:pt x="2877" y="541"/>
                </a:cubicBezTo>
                <a:cubicBezTo>
                  <a:pt x="2819" y="541"/>
                  <a:pt x="2819" y="541"/>
                  <a:pt x="2819" y="541"/>
                </a:cubicBezTo>
                <a:cubicBezTo>
                  <a:pt x="2701" y="816"/>
                  <a:pt x="2701" y="816"/>
                  <a:pt x="2701" y="816"/>
                </a:cubicBezTo>
                <a:cubicBezTo>
                  <a:pt x="2587" y="541"/>
                  <a:pt x="2587" y="541"/>
                  <a:pt x="2587" y="541"/>
                </a:cubicBezTo>
                <a:cubicBezTo>
                  <a:pt x="2530" y="541"/>
                  <a:pt x="2530" y="541"/>
                  <a:pt x="2530" y="541"/>
                </a:cubicBezTo>
                <a:cubicBezTo>
                  <a:pt x="2452" y="969"/>
                  <a:pt x="2452" y="969"/>
                  <a:pt x="2452" y="969"/>
                </a:cubicBezTo>
                <a:cubicBezTo>
                  <a:pt x="2535" y="969"/>
                  <a:pt x="2535" y="969"/>
                  <a:pt x="2535" y="969"/>
                </a:cubicBezTo>
                <a:lnTo>
                  <a:pt x="2578" y="710"/>
                </a:lnTo>
                <a:close/>
                <a:moveTo>
                  <a:pt x="1606" y="1133"/>
                </a:moveTo>
                <a:cubicBezTo>
                  <a:pt x="1606" y="873"/>
                  <a:pt x="1395" y="661"/>
                  <a:pt x="1134" y="661"/>
                </a:cubicBezTo>
                <a:cubicBezTo>
                  <a:pt x="874" y="661"/>
                  <a:pt x="662" y="873"/>
                  <a:pt x="662" y="1133"/>
                </a:cubicBezTo>
                <a:cubicBezTo>
                  <a:pt x="662" y="1394"/>
                  <a:pt x="874" y="1606"/>
                  <a:pt x="1134" y="1606"/>
                </a:cubicBezTo>
                <a:cubicBezTo>
                  <a:pt x="1395" y="1606"/>
                  <a:pt x="1606" y="1394"/>
                  <a:pt x="1606" y="1133"/>
                </a:cubicBezTo>
                <a:close/>
                <a:moveTo>
                  <a:pt x="846" y="1133"/>
                </a:moveTo>
                <a:cubicBezTo>
                  <a:pt x="846" y="975"/>
                  <a:pt x="975" y="845"/>
                  <a:pt x="1134" y="845"/>
                </a:cubicBezTo>
                <a:cubicBezTo>
                  <a:pt x="1293" y="845"/>
                  <a:pt x="1422" y="975"/>
                  <a:pt x="1422" y="1133"/>
                </a:cubicBezTo>
                <a:cubicBezTo>
                  <a:pt x="1422" y="1292"/>
                  <a:pt x="1293" y="1422"/>
                  <a:pt x="1134" y="1422"/>
                </a:cubicBezTo>
                <a:cubicBezTo>
                  <a:pt x="975" y="1422"/>
                  <a:pt x="846" y="1292"/>
                  <a:pt x="846" y="1133"/>
                </a:cubicBezTo>
                <a:close/>
                <a:moveTo>
                  <a:pt x="1937" y="1134"/>
                </a:moveTo>
                <a:cubicBezTo>
                  <a:pt x="1937" y="691"/>
                  <a:pt x="1577" y="331"/>
                  <a:pt x="1134" y="331"/>
                </a:cubicBezTo>
                <a:cubicBezTo>
                  <a:pt x="691" y="331"/>
                  <a:pt x="331" y="691"/>
                  <a:pt x="331" y="1134"/>
                </a:cubicBezTo>
                <a:cubicBezTo>
                  <a:pt x="331" y="1354"/>
                  <a:pt x="422" y="1557"/>
                  <a:pt x="566" y="1700"/>
                </a:cubicBezTo>
                <a:cubicBezTo>
                  <a:pt x="583" y="1717"/>
                  <a:pt x="606" y="1728"/>
                  <a:pt x="632" y="1728"/>
                </a:cubicBezTo>
                <a:cubicBezTo>
                  <a:pt x="683" y="1728"/>
                  <a:pt x="724" y="1687"/>
                  <a:pt x="724" y="1636"/>
                </a:cubicBezTo>
                <a:cubicBezTo>
                  <a:pt x="724" y="1609"/>
                  <a:pt x="713" y="1586"/>
                  <a:pt x="695" y="1569"/>
                </a:cubicBezTo>
                <a:cubicBezTo>
                  <a:pt x="584" y="1457"/>
                  <a:pt x="515" y="1303"/>
                  <a:pt x="515" y="1134"/>
                </a:cubicBezTo>
                <a:cubicBezTo>
                  <a:pt x="515" y="792"/>
                  <a:pt x="793" y="515"/>
                  <a:pt x="1134" y="515"/>
                </a:cubicBezTo>
                <a:cubicBezTo>
                  <a:pt x="1475" y="515"/>
                  <a:pt x="1753" y="792"/>
                  <a:pt x="1753" y="1134"/>
                </a:cubicBezTo>
                <a:cubicBezTo>
                  <a:pt x="1753" y="1304"/>
                  <a:pt x="1684" y="1459"/>
                  <a:pt x="1572" y="1571"/>
                </a:cubicBezTo>
                <a:cubicBezTo>
                  <a:pt x="770" y="2373"/>
                  <a:pt x="770" y="2373"/>
                  <a:pt x="770" y="2373"/>
                </a:cubicBezTo>
                <a:cubicBezTo>
                  <a:pt x="900" y="2503"/>
                  <a:pt x="900" y="2503"/>
                  <a:pt x="900" y="2503"/>
                </a:cubicBezTo>
                <a:cubicBezTo>
                  <a:pt x="1703" y="1700"/>
                  <a:pt x="1703" y="1700"/>
                  <a:pt x="1703" y="1700"/>
                </a:cubicBezTo>
                <a:cubicBezTo>
                  <a:pt x="1848" y="1555"/>
                  <a:pt x="1937" y="1354"/>
                  <a:pt x="1937" y="1134"/>
                </a:cubicBezTo>
                <a:close/>
                <a:moveTo>
                  <a:pt x="1134" y="0"/>
                </a:moveTo>
                <a:cubicBezTo>
                  <a:pt x="508" y="0"/>
                  <a:pt x="0" y="507"/>
                  <a:pt x="0" y="1134"/>
                </a:cubicBezTo>
                <a:cubicBezTo>
                  <a:pt x="0" y="1446"/>
                  <a:pt x="127" y="1730"/>
                  <a:pt x="331" y="1934"/>
                </a:cubicBezTo>
                <a:cubicBezTo>
                  <a:pt x="349" y="1951"/>
                  <a:pt x="372" y="1962"/>
                  <a:pt x="398" y="1962"/>
                </a:cubicBezTo>
                <a:cubicBezTo>
                  <a:pt x="448" y="1962"/>
                  <a:pt x="490" y="1920"/>
                  <a:pt x="490" y="1870"/>
                </a:cubicBezTo>
                <a:cubicBezTo>
                  <a:pt x="490" y="1844"/>
                  <a:pt x="479" y="1820"/>
                  <a:pt x="461" y="1803"/>
                </a:cubicBezTo>
                <a:cubicBezTo>
                  <a:pt x="291" y="1632"/>
                  <a:pt x="185" y="1395"/>
                  <a:pt x="185" y="1134"/>
                </a:cubicBezTo>
                <a:cubicBezTo>
                  <a:pt x="185" y="610"/>
                  <a:pt x="611" y="184"/>
                  <a:pt x="1134" y="184"/>
                </a:cubicBezTo>
                <a:cubicBezTo>
                  <a:pt x="1658" y="184"/>
                  <a:pt x="2084" y="610"/>
                  <a:pt x="2084" y="1134"/>
                </a:cubicBezTo>
                <a:cubicBezTo>
                  <a:pt x="2084" y="1395"/>
                  <a:pt x="1977" y="1633"/>
                  <a:pt x="1805" y="1805"/>
                </a:cubicBezTo>
                <a:cubicBezTo>
                  <a:pt x="1003" y="2606"/>
                  <a:pt x="1003" y="2606"/>
                  <a:pt x="1003" y="2606"/>
                </a:cubicBezTo>
                <a:cubicBezTo>
                  <a:pt x="1134" y="2737"/>
                  <a:pt x="1134" y="2737"/>
                  <a:pt x="1134" y="2737"/>
                </a:cubicBezTo>
                <a:cubicBezTo>
                  <a:pt x="1936" y="1935"/>
                  <a:pt x="1936" y="1935"/>
                  <a:pt x="1936" y="1935"/>
                </a:cubicBezTo>
                <a:cubicBezTo>
                  <a:pt x="2141" y="1730"/>
                  <a:pt x="2268" y="1446"/>
                  <a:pt x="2268" y="1134"/>
                </a:cubicBezTo>
                <a:cubicBezTo>
                  <a:pt x="2268" y="507"/>
                  <a:pt x="1760" y="0"/>
                  <a:pt x="11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79" name="Группа 278"/>
          <p:cNvGrpSpPr/>
          <p:nvPr userDrawn="1"/>
        </p:nvGrpSpPr>
        <p:grpSpPr>
          <a:xfrm>
            <a:off x="14086985" y="8938031"/>
            <a:ext cx="4203965" cy="752069"/>
            <a:chOff x="12674203" y="8938031"/>
            <a:chExt cx="5616972" cy="1004849"/>
          </a:xfrm>
        </p:grpSpPr>
        <p:sp>
          <p:nvSpPr>
            <p:cNvPr id="280" name="Freeform 201"/>
            <p:cNvSpPr>
              <a:spLocks/>
            </p:cNvSpPr>
            <p:nvPr/>
          </p:nvSpPr>
          <p:spPr bwMode="auto">
            <a:xfrm>
              <a:off x="12674203" y="9225865"/>
              <a:ext cx="215840" cy="431751"/>
            </a:xfrm>
            <a:custGeom>
              <a:avLst/>
              <a:gdLst>
                <a:gd name="T0" fmla="*/ 0 w 71"/>
                <a:gd name="T1" fmla="*/ 0 h 142"/>
                <a:gd name="T2" fmla="*/ 0 w 71"/>
                <a:gd name="T3" fmla="*/ 24 h 142"/>
                <a:gd name="T4" fmla="*/ 48 w 71"/>
                <a:gd name="T5" fmla="*/ 71 h 142"/>
                <a:gd name="T6" fmla="*/ 0 w 71"/>
                <a:gd name="T7" fmla="*/ 118 h 142"/>
                <a:gd name="T8" fmla="*/ 0 w 71"/>
                <a:gd name="T9" fmla="*/ 118 h 142"/>
                <a:gd name="T10" fmla="*/ 0 w 71"/>
                <a:gd name="T11" fmla="*/ 142 h 142"/>
                <a:gd name="T12" fmla="*/ 0 w 71"/>
                <a:gd name="T13" fmla="*/ 142 h 142"/>
                <a:gd name="T14" fmla="*/ 71 w 71"/>
                <a:gd name="T15" fmla="*/ 71 h 142"/>
                <a:gd name="T16" fmla="*/ 0 w 71"/>
                <a:gd name="T17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42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26" y="24"/>
                    <a:pt x="48" y="45"/>
                    <a:pt x="48" y="71"/>
                  </a:cubicBezTo>
                  <a:cubicBezTo>
                    <a:pt x="48" y="97"/>
                    <a:pt x="26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39" y="142"/>
                    <a:pt x="71" y="110"/>
                    <a:pt x="71" y="71"/>
                  </a:cubicBezTo>
                  <a:cubicBezTo>
                    <a:pt x="71" y="32"/>
                    <a:pt x="39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1" name="Freeform 202"/>
            <p:cNvSpPr>
              <a:spLocks/>
            </p:cNvSpPr>
            <p:nvPr/>
          </p:nvSpPr>
          <p:spPr bwMode="auto">
            <a:xfrm>
              <a:off x="12674203" y="9083232"/>
              <a:ext cx="1004682" cy="574383"/>
            </a:xfrm>
            <a:custGeom>
              <a:avLst/>
              <a:gdLst>
                <a:gd name="T0" fmla="*/ 236 w 331"/>
                <a:gd name="T1" fmla="*/ 118 h 189"/>
                <a:gd name="T2" fmla="*/ 236 w 331"/>
                <a:gd name="T3" fmla="*/ 118 h 189"/>
                <a:gd name="T4" fmla="*/ 331 w 331"/>
                <a:gd name="T5" fmla="*/ 24 h 189"/>
                <a:gd name="T6" fmla="*/ 331 w 331"/>
                <a:gd name="T7" fmla="*/ 0 h 189"/>
                <a:gd name="T8" fmla="*/ 213 w 331"/>
                <a:gd name="T9" fmla="*/ 118 h 189"/>
                <a:gd name="T10" fmla="*/ 213 w 331"/>
                <a:gd name="T11" fmla="*/ 118 h 189"/>
                <a:gd name="T12" fmla="*/ 166 w 331"/>
                <a:gd name="T13" fmla="*/ 165 h 189"/>
                <a:gd name="T14" fmla="*/ 118 w 331"/>
                <a:gd name="T15" fmla="*/ 118 h 189"/>
                <a:gd name="T16" fmla="*/ 118 w 331"/>
                <a:gd name="T17" fmla="*/ 118 h 189"/>
                <a:gd name="T18" fmla="*/ 0 w 331"/>
                <a:gd name="T19" fmla="*/ 0 h 189"/>
                <a:gd name="T20" fmla="*/ 0 w 331"/>
                <a:gd name="T21" fmla="*/ 24 h 189"/>
                <a:gd name="T22" fmla="*/ 95 w 331"/>
                <a:gd name="T23" fmla="*/ 118 h 189"/>
                <a:gd name="T24" fmla="*/ 166 w 331"/>
                <a:gd name="T25" fmla="*/ 189 h 189"/>
                <a:gd name="T26" fmla="*/ 236 w 331"/>
                <a:gd name="T27" fmla="*/ 11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89">
                  <a:moveTo>
                    <a:pt x="236" y="118"/>
                  </a:moveTo>
                  <a:cubicBezTo>
                    <a:pt x="236" y="118"/>
                    <a:pt x="236" y="118"/>
                    <a:pt x="236" y="118"/>
                  </a:cubicBezTo>
                  <a:cubicBezTo>
                    <a:pt x="236" y="66"/>
                    <a:pt x="279" y="24"/>
                    <a:pt x="331" y="24"/>
                  </a:cubicBezTo>
                  <a:cubicBezTo>
                    <a:pt x="331" y="0"/>
                    <a:pt x="331" y="0"/>
                    <a:pt x="331" y="0"/>
                  </a:cubicBezTo>
                  <a:cubicBezTo>
                    <a:pt x="266" y="0"/>
                    <a:pt x="213" y="53"/>
                    <a:pt x="213" y="118"/>
                  </a:cubicBezTo>
                  <a:cubicBezTo>
                    <a:pt x="213" y="118"/>
                    <a:pt x="213" y="118"/>
                    <a:pt x="213" y="118"/>
                  </a:cubicBezTo>
                  <a:cubicBezTo>
                    <a:pt x="213" y="144"/>
                    <a:pt x="192" y="165"/>
                    <a:pt x="166" y="165"/>
                  </a:cubicBezTo>
                  <a:cubicBezTo>
                    <a:pt x="140" y="165"/>
                    <a:pt x="118" y="144"/>
                    <a:pt x="118" y="118"/>
                  </a:cubicBezTo>
                  <a:cubicBezTo>
                    <a:pt x="118" y="118"/>
                    <a:pt x="118" y="118"/>
                    <a:pt x="118" y="118"/>
                  </a:cubicBezTo>
                  <a:cubicBezTo>
                    <a:pt x="118" y="53"/>
                    <a:pt x="65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2" y="24"/>
                    <a:pt x="95" y="66"/>
                    <a:pt x="95" y="118"/>
                  </a:cubicBezTo>
                  <a:cubicBezTo>
                    <a:pt x="95" y="157"/>
                    <a:pt x="127" y="189"/>
                    <a:pt x="166" y="189"/>
                  </a:cubicBezTo>
                  <a:cubicBezTo>
                    <a:pt x="205" y="189"/>
                    <a:pt x="236" y="157"/>
                    <a:pt x="236" y="1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2" name="Freeform 203"/>
            <p:cNvSpPr>
              <a:spLocks/>
            </p:cNvSpPr>
            <p:nvPr/>
          </p:nvSpPr>
          <p:spPr bwMode="auto">
            <a:xfrm>
              <a:off x="12674203" y="8940601"/>
              <a:ext cx="503626" cy="501140"/>
            </a:xfrm>
            <a:custGeom>
              <a:avLst/>
              <a:gdLst>
                <a:gd name="T0" fmla="*/ 142 w 166"/>
                <a:gd name="T1" fmla="*/ 165 h 165"/>
                <a:gd name="T2" fmla="*/ 166 w 166"/>
                <a:gd name="T3" fmla="*/ 165 h 165"/>
                <a:gd name="T4" fmla="*/ 0 w 166"/>
                <a:gd name="T5" fmla="*/ 0 h 165"/>
                <a:gd name="T6" fmla="*/ 0 w 166"/>
                <a:gd name="T7" fmla="*/ 23 h 165"/>
                <a:gd name="T8" fmla="*/ 142 w 166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65">
                  <a:moveTo>
                    <a:pt x="142" y="165"/>
                  </a:moveTo>
                  <a:cubicBezTo>
                    <a:pt x="166" y="165"/>
                    <a:pt x="166" y="165"/>
                    <a:pt x="166" y="165"/>
                  </a:cubicBezTo>
                  <a:cubicBezTo>
                    <a:pt x="166" y="74"/>
                    <a:pt x="91" y="0"/>
                    <a:pt x="0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78" y="23"/>
                    <a:pt x="142" y="87"/>
                    <a:pt x="142" y="16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3" name="Freeform 204"/>
            <p:cNvSpPr>
              <a:spLocks/>
            </p:cNvSpPr>
            <p:nvPr/>
          </p:nvSpPr>
          <p:spPr bwMode="auto">
            <a:xfrm>
              <a:off x="16753316" y="9441740"/>
              <a:ext cx="499772" cy="501140"/>
            </a:xfrm>
            <a:custGeom>
              <a:avLst/>
              <a:gdLst>
                <a:gd name="T0" fmla="*/ 24 w 165"/>
                <a:gd name="T1" fmla="*/ 0 h 165"/>
                <a:gd name="T2" fmla="*/ 0 w 165"/>
                <a:gd name="T3" fmla="*/ 0 h 165"/>
                <a:gd name="T4" fmla="*/ 165 w 165"/>
                <a:gd name="T5" fmla="*/ 165 h 165"/>
                <a:gd name="T6" fmla="*/ 165 w 165"/>
                <a:gd name="T7" fmla="*/ 141 h 165"/>
                <a:gd name="T8" fmla="*/ 24 w 165"/>
                <a:gd name="T9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65">
                  <a:moveTo>
                    <a:pt x="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1"/>
                    <a:pt x="74" y="165"/>
                    <a:pt x="165" y="165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87" y="141"/>
                    <a:pt x="24" y="78"/>
                    <a:pt x="2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4" name="Freeform 205"/>
            <p:cNvSpPr>
              <a:spLocks/>
            </p:cNvSpPr>
            <p:nvPr/>
          </p:nvSpPr>
          <p:spPr bwMode="auto">
            <a:xfrm>
              <a:off x="14106711" y="94417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5" name="Freeform 207"/>
            <p:cNvSpPr>
              <a:spLocks/>
            </p:cNvSpPr>
            <p:nvPr/>
          </p:nvSpPr>
          <p:spPr bwMode="auto">
            <a:xfrm>
              <a:off x="14106711" y="9225865"/>
              <a:ext cx="1359276" cy="717015"/>
            </a:xfrm>
            <a:custGeom>
              <a:avLst/>
              <a:gdLst>
                <a:gd name="T0" fmla="*/ 283 w 448"/>
                <a:gd name="T1" fmla="*/ 212 h 236"/>
                <a:gd name="T2" fmla="*/ 142 w 448"/>
                <a:gd name="T3" fmla="*/ 71 h 236"/>
                <a:gd name="T4" fmla="*/ 142 w 448"/>
                <a:gd name="T5" fmla="*/ 71 h 236"/>
                <a:gd name="T6" fmla="*/ 71 w 448"/>
                <a:gd name="T7" fmla="*/ 0 h 236"/>
                <a:gd name="T8" fmla="*/ 0 w 448"/>
                <a:gd name="T9" fmla="*/ 71 h 236"/>
                <a:gd name="T10" fmla="*/ 71 w 448"/>
                <a:gd name="T11" fmla="*/ 142 h 236"/>
                <a:gd name="T12" fmla="*/ 71 w 448"/>
                <a:gd name="T13" fmla="*/ 118 h 236"/>
                <a:gd name="T14" fmla="*/ 24 w 448"/>
                <a:gd name="T15" fmla="*/ 71 h 236"/>
                <a:gd name="T16" fmla="*/ 71 w 448"/>
                <a:gd name="T17" fmla="*/ 24 h 236"/>
                <a:gd name="T18" fmla="*/ 118 w 448"/>
                <a:gd name="T19" fmla="*/ 71 h 236"/>
                <a:gd name="T20" fmla="*/ 118 w 448"/>
                <a:gd name="T21" fmla="*/ 71 h 236"/>
                <a:gd name="T22" fmla="*/ 283 w 448"/>
                <a:gd name="T23" fmla="*/ 236 h 236"/>
                <a:gd name="T24" fmla="*/ 448 w 448"/>
                <a:gd name="T25" fmla="*/ 71 h 236"/>
                <a:gd name="T26" fmla="*/ 425 w 448"/>
                <a:gd name="T27" fmla="*/ 71 h 236"/>
                <a:gd name="T28" fmla="*/ 283 w 448"/>
                <a:gd name="T29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8" h="236">
                  <a:moveTo>
                    <a:pt x="283" y="212"/>
                  </a:moveTo>
                  <a:cubicBezTo>
                    <a:pt x="205" y="212"/>
                    <a:pt x="142" y="149"/>
                    <a:pt x="142" y="71"/>
                  </a:cubicBezTo>
                  <a:cubicBezTo>
                    <a:pt x="142" y="71"/>
                    <a:pt x="142" y="71"/>
                    <a:pt x="142" y="71"/>
                  </a:cubicBezTo>
                  <a:cubicBezTo>
                    <a:pt x="142" y="32"/>
                    <a:pt x="110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10"/>
                    <a:pt x="32" y="142"/>
                    <a:pt x="71" y="142"/>
                  </a:cubicBezTo>
                  <a:cubicBezTo>
                    <a:pt x="71" y="118"/>
                    <a:pt x="71" y="118"/>
                    <a:pt x="71" y="118"/>
                  </a:cubicBezTo>
                  <a:cubicBezTo>
                    <a:pt x="45" y="118"/>
                    <a:pt x="24" y="97"/>
                    <a:pt x="24" y="71"/>
                  </a:cubicBezTo>
                  <a:cubicBezTo>
                    <a:pt x="24" y="45"/>
                    <a:pt x="45" y="24"/>
                    <a:pt x="71" y="24"/>
                  </a:cubicBezTo>
                  <a:cubicBezTo>
                    <a:pt x="97" y="24"/>
                    <a:pt x="118" y="45"/>
                    <a:pt x="118" y="71"/>
                  </a:cubicBezTo>
                  <a:cubicBezTo>
                    <a:pt x="118" y="71"/>
                    <a:pt x="118" y="71"/>
                    <a:pt x="118" y="71"/>
                  </a:cubicBezTo>
                  <a:cubicBezTo>
                    <a:pt x="118" y="162"/>
                    <a:pt x="192" y="236"/>
                    <a:pt x="283" y="236"/>
                  </a:cubicBezTo>
                  <a:cubicBezTo>
                    <a:pt x="374" y="236"/>
                    <a:pt x="448" y="162"/>
                    <a:pt x="448" y="71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149"/>
                    <a:pt x="361" y="212"/>
                    <a:pt x="283" y="21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6" name="Freeform 208"/>
            <p:cNvSpPr>
              <a:spLocks/>
            </p:cNvSpPr>
            <p:nvPr/>
          </p:nvSpPr>
          <p:spPr bwMode="auto">
            <a:xfrm>
              <a:off x="13080187" y="9225865"/>
              <a:ext cx="1242363" cy="717015"/>
            </a:xfrm>
            <a:custGeom>
              <a:avLst/>
              <a:gdLst>
                <a:gd name="T0" fmla="*/ 267 w 409"/>
                <a:gd name="T1" fmla="*/ 71 h 236"/>
                <a:gd name="T2" fmla="*/ 267 w 409"/>
                <a:gd name="T3" fmla="*/ 71 h 236"/>
                <a:gd name="T4" fmla="*/ 197 w 409"/>
                <a:gd name="T5" fmla="*/ 0 h 236"/>
                <a:gd name="T6" fmla="*/ 126 w 409"/>
                <a:gd name="T7" fmla="*/ 71 h 236"/>
                <a:gd name="T8" fmla="*/ 126 w 409"/>
                <a:gd name="T9" fmla="*/ 71 h 236"/>
                <a:gd name="T10" fmla="*/ 98 w 409"/>
                <a:gd name="T11" fmla="*/ 137 h 236"/>
                <a:gd name="T12" fmla="*/ 0 w 409"/>
                <a:gd name="T13" fmla="*/ 236 h 236"/>
                <a:gd name="T14" fmla="*/ 33 w 409"/>
                <a:gd name="T15" fmla="*/ 236 h 236"/>
                <a:gd name="T16" fmla="*/ 115 w 409"/>
                <a:gd name="T17" fmla="*/ 154 h 236"/>
                <a:gd name="T18" fmla="*/ 149 w 409"/>
                <a:gd name="T19" fmla="*/ 71 h 236"/>
                <a:gd name="T20" fmla="*/ 149 w 409"/>
                <a:gd name="T21" fmla="*/ 71 h 236"/>
                <a:gd name="T22" fmla="*/ 197 w 409"/>
                <a:gd name="T23" fmla="*/ 24 h 236"/>
                <a:gd name="T24" fmla="*/ 244 w 409"/>
                <a:gd name="T25" fmla="*/ 71 h 236"/>
                <a:gd name="T26" fmla="*/ 244 w 409"/>
                <a:gd name="T27" fmla="*/ 71 h 236"/>
                <a:gd name="T28" fmla="*/ 244 w 409"/>
                <a:gd name="T29" fmla="*/ 71 h 236"/>
                <a:gd name="T30" fmla="*/ 409 w 409"/>
                <a:gd name="T31" fmla="*/ 236 h 236"/>
                <a:gd name="T32" fmla="*/ 409 w 409"/>
                <a:gd name="T33" fmla="*/ 212 h 236"/>
                <a:gd name="T34" fmla="*/ 267 w 409"/>
                <a:gd name="T35" fmla="*/ 7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9" h="236">
                  <a:moveTo>
                    <a:pt x="267" y="71"/>
                  </a:moveTo>
                  <a:cubicBezTo>
                    <a:pt x="267" y="71"/>
                    <a:pt x="267" y="71"/>
                    <a:pt x="267" y="71"/>
                  </a:cubicBezTo>
                  <a:cubicBezTo>
                    <a:pt x="267" y="32"/>
                    <a:pt x="236" y="0"/>
                    <a:pt x="197" y="0"/>
                  </a:cubicBezTo>
                  <a:cubicBezTo>
                    <a:pt x="158" y="0"/>
                    <a:pt x="126" y="32"/>
                    <a:pt x="126" y="71"/>
                  </a:cubicBezTo>
                  <a:cubicBezTo>
                    <a:pt x="126" y="71"/>
                    <a:pt x="126" y="71"/>
                    <a:pt x="126" y="71"/>
                  </a:cubicBezTo>
                  <a:cubicBezTo>
                    <a:pt x="126" y="96"/>
                    <a:pt x="116" y="120"/>
                    <a:pt x="98" y="1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33" y="236"/>
                    <a:pt x="33" y="236"/>
                    <a:pt x="33" y="236"/>
                  </a:cubicBezTo>
                  <a:cubicBezTo>
                    <a:pt x="115" y="154"/>
                    <a:pt x="115" y="154"/>
                    <a:pt x="115" y="154"/>
                  </a:cubicBezTo>
                  <a:cubicBezTo>
                    <a:pt x="137" y="132"/>
                    <a:pt x="149" y="102"/>
                    <a:pt x="149" y="71"/>
                  </a:cubicBezTo>
                  <a:cubicBezTo>
                    <a:pt x="149" y="71"/>
                    <a:pt x="149" y="71"/>
                    <a:pt x="149" y="71"/>
                  </a:cubicBezTo>
                  <a:cubicBezTo>
                    <a:pt x="149" y="45"/>
                    <a:pt x="171" y="24"/>
                    <a:pt x="197" y="24"/>
                  </a:cubicBezTo>
                  <a:cubicBezTo>
                    <a:pt x="223" y="24"/>
                    <a:pt x="244" y="45"/>
                    <a:pt x="244" y="71"/>
                  </a:cubicBezTo>
                  <a:cubicBezTo>
                    <a:pt x="244" y="71"/>
                    <a:pt x="244" y="71"/>
                    <a:pt x="244" y="71"/>
                  </a:cubicBezTo>
                  <a:cubicBezTo>
                    <a:pt x="244" y="71"/>
                    <a:pt x="244" y="71"/>
                    <a:pt x="244" y="71"/>
                  </a:cubicBezTo>
                  <a:cubicBezTo>
                    <a:pt x="244" y="162"/>
                    <a:pt x="318" y="236"/>
                    <a:pt x="409" y="236"/>
                  </a:cubicBezTo>
                  <a:cubicBezTo>
                    <a:pt x="409" y="212"/>
                    <a:pt x="409" y="212"/>
                    <a:pt x="409" y="212"/>
                  </a:cubicBezTo>
                  <a:cubicBezTo>
                    <a:pt x="331" y="212"/>
                    <a:pt x="267" y="149"/>
                    <a:pt x="267" y="7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7" name="Freeform 209"/>
            <p:cNvSpPr>
              <a:spLocks/>
            </p:cNvSpPr>
            <p:nvPr/>
          </p:nvSpPr>
          <p:spPr bwMode="auto">
            <a:xfrm>
              <a:off x="13280609" y="9691025"/>
              <a:ext cx="255667" cy="251855"/>
            </a:xfrm>
            <a:custGeom>
              <a:avLst/>
              <a:gdLst>
                <a:gd name="T0" fmla="*/ 34 w 84"/>
                <a:gd name="T1" fmla="*/ 83 h 83"/>
                <a:gd name="T2" fmla="*/ 82 w 84"/>
                <a:gd name="T3" fmla="*/ 34 h 83"/>
                <a:gd name="T4" fmla="*/ 84 w 84"/>
                <a:gd name="T5" fmla="*/ 33 h 83"/>
                <a:gd name="T6" fmla="*/ 84 w 84"/>
                <a:gd name="T7" fmla="*/ 0 h 83"/>
                <a:gd name="T8" fmla="*/ 0 w 84"/>
                <a:gd name="T9" fmla="*/ 83 h 83"/>
                <a:gd name="T10" fmla="*/ 34 w 84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34" y="83"/>
                  </a:moveTo>
                  <a:cubicBezTo>
                    <a:pt x="82" y="34"/>
                    <a:pt x="82" y="34"/>
                    <a:pt x="82" y="34"/>
                  </a:cubicBezTo>
                  <a:cubicBezTo>
                    <a:pt x="83" y="34"/>
                    <a:pt x="83" y="33"/>
                    <a:pt x="84" y="33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83"/>
                    <a:pt x="0" y="83"/>
                    <a:pt x="0" y="83"/>
                  </a:cubicBezTo>
                  <a:lnTo>
                    <a:pt x="34" y="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8" name="Rectangle 210"/>
            <p:cNvSpPr>
              <a:spLocks noChangeArrowheads="1"/>
            </p:cNvSpPr>
            <p:nvPr/>
          </p:nvSpPr>
          <p:spPr bwMode="auto">
            <a:xfrm>
              <a:off x="13964102" y="9441740"/>
              <a:ext cx="1285" cy="1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9" name="Freeform 211"/>
            <p:cNvSpPr>
              <a:spLocks/>
            </p:cNvSpPr>
            <p:nvPr/>
          </p:nvSpPr>
          <p:spPr bwMode="auto">
            <a:xfrm>
              <a:off x="13964102" y="9083232"/>
              <a:ext cx="3292841" cy="859648"/>
            </a:xfrm>
            <a:custGeom>
              <a:avLst/>
              <a:gdLst>
                <a:gd name="T0" fmla="*/ 991 w 1085"/>
                <a:gd name="T1" fmla="*/ 118 h 283"/>
                <a:gd name="T2" fmla="*/ 991 w 1085"/>
                <a:gd name="T3" fmla="*/ 118 h 283"/>
                <a:gd name="T4" fmla="*/ 920 w 1085"/>
                <a:gd name="T5" fmla="*/ 47 h 283"/>
                <a:gd name="T6" fmla="*/ 849 w 1085"/>
                <a:gd name="T7" fmla="*/ 118 h 283"/>
                <a:gd name="T8" fmla="*/ 849 w 1085"/>
                <a:gd name="T9" fmla="*/ 118 h 283"/>
                <a:gd name="T10" fmla="*/ 849 w 1085"/>
                <a:gd name="T11" fmla="*/ 118 h 283"/>
                <a:gd name="T12" fmla="*/ 707 w 1085"/>
                <a:gd name="T13" fmla="*/ 259 h 283"/>
                <a:gd name="T14" fmla="*/ 566 w 1085"/>
                <a:gd name="T15" fmla="*/ 118 h 283"/>
                <a:gd name="T16" fmla="*/ 495 w 1085"/>
                <a:gd name="T17" fmla="*/ 47 h 283"/>
                <a:gd name="T18" fmla="*/ 424 w 1085"/>
                <a:gd name="T19" fmla="*/ 118 h 283"/>
                <a:gd name="T20" fmla="*/ 424 w 1085"/>
                <a:gd name="T21" fmla="*/ 118 h 283"/>
                <a:gd name="T22" fmla="*/ 330 w 1085"/>
                <a:gd name="T23" fmla="*/ 212 h 283"/>
                <a:gd name="T24" fmla="*/ 236 w 1085"/>
                <a:gd name="T25" fmla="*/ 118 h 283"/>
                <a:gd name="T26" fmla="*/ 118 w 1085"/>
                <a:gd name="T27" fmla="*/ 0 h 283"/>
                <a:gd name="T28" fmla="*/ 0 w 1085"/>
                <a:gd name="T29" fmla="*/ 118 h 283"/>
                <a:gd name="T30" fmla="*/ 118 w 1085"/>
                <a:gd name="T31" fmla="*/ 236 h 283"/>
                <a:gd name="T32" fmla="*/ 118 w 1085"/>
                <a:gd name="T33" fmla="*/ 212 h 283"/>
                <a:gd name="T34" fmla="*/ 23 w 1085"/>
                <a:gd name="T35" fmla="*/ 118 h 283"/>
                <a:gd name="T36" fmla="*/ 23 w 1085"/>
                <a:gd name="T37" fmla="*/ 118 h 283"/>
                <a:gd name="T38" fmla="*/ 118 w 1085"/>
                <a:gd name="T39" fmla="*/ 24 h 283"/>
                <a:gd name="T40" fmla="*/ 212 w 1085"/>
                <a:gd name="T41" fmla="*/ 118 h 283"/>
                <a:gd name="T42" fmla="*/ 212 w 1085"/>
                <a:gd name="T43" fmla="*/ 118 h 283"/>
                <a:gd name="T44" fmla="*/ 330 w 1085"/>
                <a:gd name="T45" fmla="*/ 236 h 283"/>
                <a:gd name="T46" fmla="*/ 448 w 1085"/>
                <a:gd name="T47" fmla="*/ 118 h 283"/>
                <a:gd name="T48" fmla="*/ 448 w 1085"/>
                <a:gd name="T49" fmla="*/ 118 h 283"/>
                <a:gd name="T50" fmla="*/ 495 w 1085"/>
                <a:gd name="T51" fmla="*/ 71 h 283"/>
                <a:gd name="T52" fmla="*/ 542 w 1085"/>
                <a:gd name="T53" fmla="*/ 118 h 283"/>
                <a:gd name="T54" fmla="*/ 708 w 1085"/>
                <a:gd name="T55" fmla="*/ 283 h 283"/>
                <a:gd name="T56" fmla="*/ 873 w 1085"/>
                <a:gd name="T57" fmla="*/ 118 h 283"/>
                <a:gd name="T58" fmla="*/ 873 w 1085"/>
                <a:gd name="T59" fmla="*/ 118 h 283"/>
                <a:gd name="T60" fmla="*/ 920 w 1085"/>
                <a:gd name="T61" fmla="*/ 71 h 283"/>
                <a:gd name="T62" fmla="*/ 967 w 1085"/>
                <a:gd name="T63" fmla="*/ 118 h 283"/>
                <a:gd name="T64" fmla="*/ 967 w 1085"/>
                <a:gd name="T65" fmla="*/ 118 h 283"/>
                <a:gd name="T66" fmla="*/ 1085 w 1085"/>
                <a:gd name="T67" fmla="*/ 236 h 283"/>
                <a:gd name="T68" fmla="*/ 1085 w 1085"/>
                <a:gd name="T69" fmla="*/ 212 h 283"/>
                <a:gd name="T70" fmla="*/ 991 w 1085"/>
                <a:gd name="T71" fmla="*/ 11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5" h="283">
                  <a:moveTo>
                    <a:pt x="991" y="118"/>
                  </a:moveTo>
                  <a:cubicBezTo>
                    <a:pt x="991" y="118"/>
                    <a:pt x="991" y="118"/>
                    <a:pt x="991" y="118"/>
                  </a:cubicBezTo>
                  <a:cubicBezTo>
                    <a:pt x="991" y="79"/>
                    <a:pt x="959" y="47"/>
                    <a:pt x="920" y="47"/>
                  </a:cubicBezTo>
                  <a:cubicBezTo>
                    <a:pt x="881" y="47"/>
                    <a:pt x="849" y="79"/>
                    <a:pt x="849" y="118"/>
                  </a:cubicBezTo>
                  <a:cubicBezTo>
                    <a:pt x="849" y="118"/>
                    <a:pt x="849" y="118"/>
                    <a:pt x="849" y="118"/>
                  </a:cubicBezTo>
                  <a:cubicBezTo>
                    <a:pt x="849" y="118"/>
                    <a:pt x="849" y="118"/>
                    <a:pt x="849" y="118"/>
                  </a:cubicBezTo>
                  <a:cubicBezTo>
                    <a:pt x="849" y="196"/>
                    <a:pt x="785" y="259"/>
                    <a:pt x="707" y="259"/>
                  </a:cubicBezTo>
                  <a:cubicBezTo>
                    <a:pt x="629" y="259"/>
                    <a:pt x="566" y="196"/>
                    <a:pt x="566" y="118"/>
                  </a:cubicBezTo>
                  <a:cubicBezTo>
                    <a:pt x="566" y="79"/>
                    <a:pt x="534" y="47"/>
                    <a:pt x="495" y="47"/>
                  </a:cubicBezTo>
                  <a:cubicBezTo>
                    <a:pt x="456" y="47"/>
                    <a:pt x="424" y="79"/>
                    <a:pt x="424" y="118"/>
                  </a:cubicBezTo>
                  <a:cubicBezTo>
                    <a:pt x="424" y="118"/>
                    <a:pt x="424" y="118"/>
                    <a:pt x="424" y="118"/>
                  </a:cubicBezTo>
                  <a:cubicBezTo>
                    <a:pt x="424" y="170"/>
                    <a:pt x="382" y="212"/>
                    <a:pt x="330" y="212"/>
                  </a:cubicBezTo>
                  <a:cubicBezTo>
                    <a:pt x="278" y="212"/>
                    <a:pt x="236" y="170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18" y="212"/>
                    <a:pt x="118" y="212"/>
                    <a:pt x="118" y="212"/>
                  </a:cubicBezTo>
                  <a:cubicBezTo>
                    <a:pt x="66" y="212"/>
                    <a:pt x="23" y="170"/>
                    <a:pt x="23" y="118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23" y="66"/>
                    <a:pt x="66" y="24"/>
                    <a:pt x="118" y="24"/>
                  </a:cubicBezTo>
                  <a:cubicBezTo>
                    <a:pt x="170" y="24"/>
                    <a:pt x="212" y="66"/>
                    <a:pt x="212" y="118"/>
                  </a:cubicBezTo>
                  <a:cubicBezTo>
                    <a:pt x="212" y="118"/>
                    <a:pt x="212" y="118"/>
                    <a:pt x="212" y="118"/>
                  </a:cubicBezTo>
                  <a:cubicBezTo>
                    <a:pt x="212" y="183"/>
                    <a:pt x="265" y="236"/>
                    <a:pt x="330" y="236"/>
                  </a:cubicBezTo>
                  <a:cubicBezTo>
                    <a:pt x="395" y="236"/>
                    <a:pt x="448" y="183"/>
                    <a:pt x="448" y="118"/>
                  </a:cubicBezTo>
                  <a:cubicBezTo>
                    <a:pt x="448" y="118"/>
                    <a:pt x="448" y="118"/>
                    <a:pt x="448" y="118"/>
                  </a:cubicBezTo>
                  <a:cubicBezTo>
                    <a:pt x="448" y="92"/>
                    <a:pt x="469" y="71"/>
                    <a:pt x="495" y="71"/>
                  </a:cubicBezTo>
                  <a:cubicBezTo>
                    <a:pt x="521" y="71"/>
                    <a:pt x="542" y="92"/>
                    <a:pt x="542" y="118"/>
                  </a:cubicBezTo>
                  <a:cubicBezTo>
                    <a:pt x="542" y="209"/>
                    <a:pt x="617" y="283"/>
                    <a:pt x="708" y="283"/>
                  </a:cubicBezTo>
                  <a:cubicBezTo>
                    <a:pt x="799" y="283"/>
                    <a:pt x="873" y="209"/>
                    <a:pt x="873" y="118"/>
                  </a:cubicBezTo>
                  <a:cubicBezTo>
                    <a:pt x="873" y="118"/>
                    <a:pt x="873" y="118"/>
                    <a:pt x="873" y="118"/>
                  </a:cubicBezTo>
                  <a:cubicBezTo>
                    <a:pt x="873" y="92"/>
                    <a:pt x="894" y="71"/>
                    <a:pt x="920" y="71"/>
                  </a:cubicBezTo>
                  <a:cubicBezTo>
                    <a:pt x="946" y="71"/>
                    <a:pt x="967" y="92"/>
                    <a:pt x="967" y="118"/>
                  </a:cubicBezTo>
                  <a:cubicBezTo>
                    <a:pt x="967" y="118"/>
                    <a:pt x="967" y="118"/>
                    <a:pt x="967" y="118"/>
                  </a:cubicBezTo>
                  <a:cubicBezTo>
                    <a:pt x="967" y="183"/>
                    <a:pt x="1020" y="236"/>
                    <a:pt x="1085" y="236"/>
                  </a:cubicBezTo>
                  <a:cubicBezTo>
                    <a:pt x="1085" y="212"/>
                    <a:pt x="1085" y="212"/>
                    <a:pt x="1085" y="212"/>
                  </a:cubicBezTo>
                  <a:cubicBezTo>
                    <a:pt x="1033" y="212"/>
                    <a:pt x="991" y="170"/>
                    <a:pt x="991" y="1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0" name="Freeform 212"/>
            <p:cNvSpPr>
              <a:spLocks/>
            </p:cNvSpPr>
            <p:nvPr/>
          </p:nvSpPr>
          <p:spPr bwMode="auto">
            <a:xfrm>
              <a:off x="14322550" y="8940601"/>
              <a:ext cx="2148120" cy="859648"/>
            </a:xfrm>
            <a:custGeom>
              <a:avLst/>
              <a:gdLst>
                <a:gd name="T0" fmla="*/ 141 w 708"/>
                <a:gd name="T1" fmla="*/ 165 h 283"/>
                <a:gd name="T2" fmla="*/ 212 w 708"/>
                <a:gd name="T3" fmla="*/ 236 h 283"/>
                <a:gd name="T4" fmla="*/ 283 w 708"/>
                <a:gd name="T5" fmla="*/ 165 h 283"/>
                <a:gd name="T6" fmla="*/ 283 w 708"/>
                <a:gd name="T7" fmla="*/ 165 h 283"/>
                <a:gd name="T8" fmla="*/ 377 w 708"/>
                <a:gd name="T9" fmla="*/ 71 h 283"/>
                <a:gd name="T10" fmla="*/ 471 w 708"/>
                <a:gd name="T11" fmla="*/ 165 h 283"/>
                <a:gd name="T12" fmla="*/ 472 w 708"/>
                <a:gd name="T13" fmla="*/ 165 h 283"/>
                <a:gd name="T14" fmla="*/ 590 w 708"/>
                <a:gd name="T15" fmla="*/ 283 h 283"/>
                <a:gd name="T16" fmla="*/ 708 w 708"/>
                <a:gd name="T17" fmla="*/ 165 h 283"/>
                <a:gd name="T18" fmla="*/ 684 w 708"/>
                <a:gd name="T19" fmla="*/ 165 h 283"/>
                <a:gd name="T20" fmla="*/ 590 w 708"/>
                <a:gd name="T21" fmla="*/ 259 h 283"/>
                <a:gd name="T22" fmla="*/ 495 w 708"/>
                <a:gd name="T23" fmla="*/ 165 h 283"/>
                <a:gd name="T24" fmla="*/ 495 w 708"/>
                <a:gd name="T25" fmla="*/ 165 h 283"/>
                <a:gd name="T26" fmla="*/ 377 w 708"/>
                <a:gd name="T27" fmla="*/ 47 h 283"/>
                <a:gd name="T28" fmla="*/ 259 w 708"/>
                <a:gd name="T29" fmla="*/ 165 h 283"/>
                <a:gd name="T30" fmla="*/ 259 w 708"/>
                <a:gd name="T31" fmla="*/ 165 h 283"/>
                <a:gd name="T32" fmla="*/ 212 w 708"/>
                <a:gd name="T33" fmla="*/ 212 h 283"/>
                <a:gd name="T34" fmla="*/ 165 w 708"/>
                <a:gd name="T35" fmla="*/ 165 h 283"/>
                <a:gd name="T36" fmla="*/ 0 w 708"/>
                <a:gd name="T37" fmla="*/ 0 h 283"/>
                <a:gd name="T38" fmla="*/ 0 w 708"/>
                <a:gd name="T39" fmla="*/ 23 h 283"/>
                <a:gd name="T40" fmla="*/ 141 w 708"/>
                <a:gd name="T41" fmla="*/ 16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8" h="283">
                  <a:moveTo>
                    <a:pt x="141" y="165"/>
                  </a:moveTo>
                  <a:cubicBezTo>
                    <a:pt x="141" y="204"/>
                    <a:pt x="173" y="236"/>
                    <a:pt x="212" y="236"/>
                  </a:cubicBezTo>
                  <a:cubicBezTo>
                    <a:pt x="251" y="236"/>
                    <a:pt x="283" y="204"/>
                    <a:pt x="283" y="165"/>
                  </a:cubicBezTo>
                  <a:cubicBezTo>
                    <a:pt x="283" y="165"/>
                    <a:pt x="283" y="165"/>
                    <a:pt x="283" y="165"/>
                  </a:cubicBezTo>
                  <a:cubicBezTo>
                    <a:pt x="283" y="113"/>
                    <a:pt x="325" y="71"/>
                    <a:pt x="377" y="71"/>
                  </a:cubicBezTo>
                  <a:cubicBezTo>
                    <a:pt x="429" y="71"/>
                    <a:pt x="471" y="113"/>
                    <a:pt x="471" y="165"/>
                  </a:cubicBezTo>
                  <a:cubicBezTo>
                    <a:pt x="472" y="165"/>
                    <a:pt x="472" y="165"/>
                    <a:pt x="472" y="165"/>
                  </a:cubicBezTo>
                  <a:cubicBezTo>
                    <a:pt x="472" y="230"/>
                    <a:pt x="525" y="283"/>
                    <a:pt x="590" y="283"/>
                  </a:cubicBezTo>
                  <a:cubicBezTo>
                    <a:pt x="655" y="283"/>
                    <a:pt x="708" y="230"/>
                    <a:pt x="708" y="165"/>
                  </a:cubicBezTo>
                  <a:cubicBezTo>
                    <a:pt x="684" y="165"/>
                    <a:pt x="684" y="165"/>
                    <a:pt x="684" y="165"/>
                  </a:cubicBezTo>
                  <a:cubicBezTo>
                    <a:pt x="684" y="217"/>
                    <a:pt x="642" y="259"/>
                    <a:pt x="590" y="259"/>
                  </a:cubicBezTo>
                  <a:cubicBezTo>
                    <a:pt x="538" y="259"/>
                    <a:pt x="495" y="217"/>
                    <a:pt x="495" y="165"/>
                  </a:cubicBezTo>
                  <a:cubicBezTo>
                    <a:pt x="495" y="165"/>
                    <a:pt x="495" y="165"/>
                    <a:pt x="495" y="165"/>
                  </a:cubicBezTo>
                  <a:cubicBezTo>
                    <a:pt x="495" y="100"/>
                    <a:pt x="442" y="47"/>
                    <a:pt x="377" y="47"/>
                  </a:cubicBezTo>
                  <a:cubicBezTo>
                    <a:pt x="312" y="47"/>
                    <a:pt x="259" y="100"/>
                    <a:pt x="259" y="165"/>
                  </a:cubicBezTo>
                  <a:cubicBezTo>
                    <a:pt x="259" y="165"/>
                    <a:pt x="259" y="165"/>
                    <a:pt x="259" y="165"/>
                  </a:cubicBezTo>
                  <a:cubicBezTo>
                    <a:pt x="259" y="191"/>
                    <a:pt x="238" y="212"/>
                    <a:pt x="212" y="212"/>
                  </a:cubicBezTo>
                  <a:cubicBezTo>
                    <a:pt x="186" y="212"/>
                    <a:pt x="165" y="191"/>
                    <a:pt x="165" y="165"/>
                  </a:cubicBezTo>
                  <a:cubicBezTo>
                    <a:pt x="165" y="74"/>
                    <a:pt x="91" y="0"/>
                    <a:pt x="0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78" y="23"/>
                    <a:pt x="141" y="87"/>
                    <a:pt x="141" y="16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1" name="Freeform 213"/>
            <p:cNvSpPr>
              <a:spLocks/>
            </p:cNvSpPr>
            <p:nvPr/>
          </p:nvSpPr>
          <p:spPr bwMode="auto">
            <a:xfrm>
              <a:off x="14964930" y="8940601"/>
              <a:ext cx="1739566" cy="717015"/>
            </a:xfrm>
            <a:custGeom>
              <a:avLst/>
              <a:gdLst>
                <a:gd name="T0" fmla="*/ 165 w 573"/>
                <a:gd name="T1" fmla="*/ 23 h 236"/>
                <a:gd name="T2" fmla="*/ 306 w 573"/>
                <a:gd name="T3" fmla="*/ 165 h 236"/>
                <a:gd name="T4" fmla="*/ 305 w 573"/>
                <a:gd name="T5" fmla="*/ 165 h 236"/>
                <a:gd name="T6" fmla="*/ 376 w 573"/>
                <a:gd name="T7" fmla="*/ 236 h 236"/>
                <a:gd name="T8" fmla="*/ 447 w 573"/>
                <a:gd name="T9" fmla="*/ 165 h 236"/>
                <a:gd name="T10" fmla="*/ 447 w 573"/>
                <a:gd name="T11" fmla="*/ 165 h 236"/>
                <a:gd name="T12" fmla="*/ 475 w 573"/>
                <a:gd name="T13" fmla="*/ 98 h 236"/>
                <a:gd name="T14" fmla="*/ 573 w 573"/>
                <a:gd name="T15" fmla="*/ 0 h 236"/>
                <a:gd name="T16" fmla="*/ 540 w 573"/>
                <a:gd name="T17" fmla="*/ 0 h 236"/>
                <a:gd name="T18" fmla="*/ 458 w 573"/>
                <a:gd name="T19" fmla="*/ 82 h 236"/>
                <a:gd name="T20" fmla="*/ 423 w 573"/>
                <a:gd name="T21" fmla="*/ 165 h 236"/>
                <a:gd name="T22" fmla="*/ 423 w 573"/>
                <a:gd name="T23" fmla="*/ 165 h 236"/>
                <a:gd name="T24" fmla="*/ 376 w 573"/>
                <a:gd name="T25" fmla="*/ 212 h 236"/>
                <a:gd name="T26" fmla="*/ 329 w 573"/>
                <a:gd name="T27" fmla="*/ 165 h 236"/>
                <a:gd name="T28" fmla="*/ 329 w 573"/>
                <a:gd name="T29" fmla="*/ 165 h 236"/>
                <a:gd name="T30" fmla="*/ 329 w 573"/>
                <a:gd name="T31" fmla="*/ 165 h 236"/>
                <a:gd name="T32" fmla="*/ 165 w 573"/>
                <a:gd name="T33" fmla="*/ 0 h 236"/>
                <a:gd name="T34" fmla="*/ 0 w 573"/>
                <a:gd name="T35" fmla="*/ 165 h 236"/>
                <a:gd name="T36" fmla="*/ 24 w 573"/>
                <a:gd name="T37" fmla="*/ 165 h 236"/>
                <a:gd name="T38" fmla="*/ 165 w 573"/>
                <a:gd name="T39" fmla="*/ 23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3" h="236">
                  <a:moveTo>
                    <a:pt x="165" y="23"/>
                  </a:moveTo>
                  <a:cubicBezTo>
                    <a:pt x="243" y="23"/>
                    <a:pt x="306" y="87"/>
                    <a:pt x="306" y="165"/>
                  </a:cubicBezTo>
                  <a:cubicBezTo>
                    <a:pt x="305" y="165"/>
                    <a:pt x="305" y="165"/>
                    <a:pt x="305" y="165"/>
                  </a:cubicBezTo>
                  <a:cubicBezTo>
                    <a:pt x="305" y="204"/>
                    <a:pt x="337" y="236"/>
                    <a:pt x="376" y="236"/>
                  </a:cubicBezTo>
                  <a:cubicBezTo>
                    <a:pt x="415" y="236"/>
                    <a:pt x="447" y="204"/>
                    <a:pt x="447" y="165"/>
                  </a:cubicBezTo>
                  <a:cubicBezTo>
                    <a:pt x="447" y="165"/>
                    <a:pt x="447" y="165"/>
                    <a:pt x="447" y="165"/>
                  </a:cubicBezTo>
                  <a:cubicBezTo>
                    <a:pt x="447" y="140"/>
                    <a:pt x="457" y="116"/>
                    <a:pt x="475" y="98"/>
                  </a:cubicBezTo>
                  <a:cubicBezTo>
                    <a:pt x="573" y="0"/>
                    <a:pt x="573" y="0"/>
                    <a:pt x="573" y="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458" y="82"/>
                    <a:pt x="458" y="82"/>
                    <a:pt x="458" y="82"/>
                  </a:cubicBezTo>
                  <a:cubicBezTo>
                    <a:pt x="436" y="104"/>
                    <a:pt x="423" y="134"/>
                    <a:pt x="423" y="165"/>
                  </a:cubicBezTo>
                  <a:cubicBezTo>
                    <a:pt x="423" y="165"/>
                    <a:pt x="423" y="165"/>
                    <a:pt x="423" y="165"/>
                  </a:cubicBezTo>
                  <a:cubicBezTo>
                    <a:pt x="423" y="191"/>
                    <a:pt x="402" y="212"/>
                    <a:pt x="376" y="212"/>
                  </a:cubicBezTo>
                  <a:cubicBezTo>
                    <a:pt x="350" y="212"/>
                    <a:pt x="329" y="191"/>
                    <a:pt x="329" y="165"/>
                  </a:cubicBezTo>
                  <a:cubicBezTo>
                    <a:pt x="329" y="165"/>
                    <a:pt x="329" y="165"/>
                    <a:pt x="329" y="165"/>
                  </a:cubicBezTo>
                  <a:cubicBezTo>
                    <a:pt x="329" y="165"/>
                    <a:pt x="329" y="165"/>
                    <a:pt x="329" y="165"/>
                  </a:cubicBezTo>
                  <a:cubicBezTo>
                    <a:pt x="329" y="74"/>
                    <a:pt x="256" y="0"/>
                    <a:pt x="165" y="0"/>
                  </a:cubicBezTo>
                  <a:cubicBezTo>
                    <a:pt x="74" y="0"/>
                    <a:pt x="0" y="74"/>
                    <a:pt x="0" y="165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87"/>
                    <a:pt x="87" y="23"/>
                    <a:pt x="165" y="2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2" name="Freeform 214"/>
            <p:cNvSpPr>
              <a:spLocks/>
            </p:cNvSpPr>
            <p:nvPr/>
          </p:nvSpPr>
          <p:spPr bwMode="auto">
            <a:xfrm>
              <a:off x="16249691" y="8940601"/>
              <a:ext cx="251813" cy="251855"/>
            </a:xfrm>
            <a:custGeom>
              <a:avLst/>
              <a:gdLst>
                <a:gd name="T0" fmla="*/ 50 w 83"/>
                <a:gd name="T1" fmla="*/ 0 h 83"/>
                <a:gd name="T2" fmla="*/ 2 w 83"/>
                <a:gd name="T3" fmla="*/ 48 h 83"/>
                <a:gd name="T4" fmla="*/ 0 w 83"/>
                <a:gd name="T5" fmla="*/ 50 h 83"/>
                <a:gd name="T6" fmla="*/ 0 w 83"/>
                <a:gd name="T7" fmla="*/ 83 h 83"/>
                <a:gd name="T8" fmla="*/ 83 w 83"/>
                <a:gd name="T9" fmla="*/ 0 h 83"/>
                <a:gd name="T10" fmla="*/ 50 w 83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50" y="0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1" y="49"/>
                    <a:pt x="0" y="49"/>
                    <a:pt x="0" y="5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3" name="Freeform 215"/>
            <p:cNvSpPr>
              <a:spLocks/>
            </p:cNvSpPr>
            <p:nvPr/>
          </p:nvSpPr>
          <p:spPr bwMode="auto">
            <a:xfrm>
              <a:off x="17290346" y="94417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4" name="Freeform 216"/>
            <p:cNvSpPr>
              <a:spLocks/>
            </p:cNvSpPr>
            <p:nvPr/>
          </p:nvSpPr>
          <p:spPr bwMode="auto">
            <a:xfrm>
              <a:off x="16789290" y="9083232"/>
              <a:ext cx="1501885" cy="859648"/>
            </a:xfrm>
            <a:custGeom>
              <a:avLst/>
              <a:gdLst>
                <a:gd name="T0" fmla="*/ 354 w 495"/>
                <a:gd name="T1" fmla="*/ 118 h 283"/>
                <a:gd name="T2" fmla="*/ 283 w 495"/>
                <a:gd name="T3" fmla="*/ 47 h 283"/>
                <a:gd name="T4" fmla="*/ 212 w 495"/>
                <a:gd name="T5" fmla="*/ 118 h 283"/>
                <a:gd name="T6" fmla="*/ 212 w 495"/>
                <a:gd name="T7" fmla="*/ 118 h 283"/>
                <a:gd name="T8" fmla="*/ 165 w 495"/>
                <a:gd name="T9" fmla="*/ 165 h 283"/>
                <a:gd name="T10" fmla="*/ 118 w 495"/>
                <a:gd name="T11" fmla="*/ 118 h 283"/>
                <a:gd name="T12" fmla="*/ 0 w 495"/>
                <a:gd name="T13" fmla="*/ 0 h 283"/>
                <a:gd name="T14" fmla="*/ 0 w 495"/>
                <a:gd name="T15" fmla="*/ 23 h 283"/>
                <a:gd name="T16" fmla="*/ 0 w 495"/>
                <a:gd name="T17" fmla="*/ 23 h 283"/>
                <a:gd name="T18" fmla="*/ 95 w 495"/>
                <a:gd name="T19" fmla="*/ 118 h 283"/>
                <a:gd name="T20" fmla="*/ 165 w 495"/>
                <a:gd name="T21" fmla="*/ 189 h 283"/>
                <a:gd name="T22" fmla="*/ 236 w 495"/>
                <a:gd name="T23" fmla="*/ 118 h 283"/>
                <a:gd name="T24" fmla="*/ 236 w 495"/>
                <a:gd name="T25" fmla="*/ 118 h 283"/>
                <a:gd name="T26" fmla="*/ 283 w 495"/>
                <a:gd name="T27" fmla="*/ 71 h 283"/>
                <a:gd name="T28" fmla="*/ 330 w 495"/>
                <a:gd name="T29" fmla="*/ 118 h 283"/>
                <a:gd name="T30" fmla="*/ 330 w 495"/>
                <a:gd name="T31" fmla="*/ 118 h 283"/>
                <a:gd name="T32" fmla="*/ 495 w 495"/>
                <a:gd name="T33" fmla="*/ 283 h 283"/>
                <a:gd name="T34" fmla="*/ 495 w 495"/>
                <a:gd name="T35" fmla="*/ 259 h 283"/>
                <a:gd name="T36" fmla="*/ 354 w 495"/>
                <a:gd name="T37" fmla="*/ 11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5" h="283">
                  <a:moveTo>
                    <a:pt x="354" y="118"/>
                  </a:moveTo>
                  <a:cubicBezTo>
                    <a:pt x="354" y="79"/>
                    <a:pt x="322" y="47"/>
                    <a:pt x="283" y="47"/>
                  </a:cubicBezTo>
                  <a:cubicBezTo>
                    <a:pt x="244" y="47"/>
                    <a:pt x="212" y="79"/>
                    <a:pt x="212" y="118"/>
                  </a:cubicBezTo>
                  <a:cubicBezTo>
                    <a:pt x="212" y="118"/>
                    <a:pt x="212" y="118"/>
                    <a:pt x="212" y="118"/>
                  </a:cubicBezTo>
                  <a:cubicBezTo>
                    <a:pt x="212" y="144"/>
                    <a:pt x="191" y="165"/>
                    <a:pt x="165" y="165"/>
                  </a:cubicBezTo>
                  <a:cubicBezTo>
                    <a:pt x="139" y="165"/>
                    <a:pt x="118" y="144"/>
                    <a:pt x="118" y="118"/>
                  </a:cubicBezTo>
                  <a:cubicBezTo>
                    <a:pt x="118" y="53"/>
                    <a:pt x="65" y="0"/>
                    <a:pt x="0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52" y="23"/>
                    <a:pt x="95" y="66"/>
                    <a:pt x="95" y="118"/>
                  </a:cubicBezTo>
                  <a:cubicBezTo>
                    <a:pt x="95" y="157"/>
                    <a:pt x="126" y="189"/>
                    <a:pt x="165" y="189"/>
                  </a:cubicBezTo>
                  <a:cubicBezTo>
                    <a:pt x="204" y="189"/>
                    <a:pt x="236" y="157"/>
                    <a:pt x="236" y="118"/>
                  </a:cubicBezTo>
                  <a:cubicBezTo>
                    <a:pt x="236" y="118"/>
                    <a:pt x="236" y="118"/>
                    <a:pt x="236" y="118"/>
                  </a:cubicBezTo>
                  <a:cubicBezTo>
                    <a:pt x="236" y="92"/>
                    <a:pt x="257" y="71"/>
                    <a:pt x="283" y="71"/>
                  </a:cubicBezTo>
                  <a:cubicBezTo>
                    <a:pt x="309" y="71"/>
                    <a:pt x="330" y="92"/>
                    <a:pt x="330" y="118"/>
                  </a:cubicBezTo>
                  <a:cubicBezTo>
                    <a:pt x="330" y="118"/>
                    <a:pt x="330" y="118"/>
                    <a:pt x="330" y="118"/>
                  </a:cubicBezTo>
                  <a:cubicBezTo>
                    <a:pt x="330" y="209"/>
                    <a:pt x="404" y="283"/>
                    <a:pt x="495" y="283"/>
                  </a:cubicBezTo>
                  <a:cubicBezTo>
                    <a:pt x="495" y="259"/>
                    <a:pt x="495" y="259"/>
                    <a:pt x="495" y="259"/>
                  </a:cubicBezTo>
                  <a:cubicBezTo>
                    <a:pt x="417" y="259"/>
                    <a:pt x="354" y="196"/>
                    <a:pt x="354" y="1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5" name="Freeform 217"/>
            <p:cNvSpPr>
              <a:spLocks/>
            </p:cNvSpPr>
            <p:nvPr/>
          </p:nvSpPr>
          <p:spPr bwMode="auto">
            <a:xfrm>
              <a:off x="17647510" y="8938031"/>
              <a:ext cx="643665" cy="719585"/>
            </a:xfrm>
            <a:custGeom>
              <a:avLst/>
              <a:gdLst>
                <a:gd name="T0" fmla="*/ 212 w 212"/>
                <a:gd name="T1" fmla="*/ 213 h 237"/>
                <a:gd name="T2" fmla="*/ 165 w 212"/>
                <a:gd name="T3" fmla="*/ 166 h 237"/>
                <a:gd name="T4" fmla="*/ 0 w 212"/>
                <a:gd name="T5" fmla="*/ 0 h 237"/>
                <a:gd name="T6" fmla="*/ 0 w 212"/>
                <a:gd name="T7" fmla="*/ 24 h 237"/>
                <a:gd name="T8" fmla="*/ 141 w 212"/>
                <a:gd name="T9" fmla="*/ 166 h 237"/>
                <a:gd name="T10" fmla="*/ 212 w 212"/>
                <a:gd name="T11" fmla="*/ 237 h 237"/>
                <a:gd name="T12" fmla="*/ 212 w 212"/>
                <a:gd name="T13" fmla="*/ 21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237">
                  <a:moveTo>
                    <a:pt x="212" y="213"/>
                  </a:moveTo>
                  <a:cubicBezTo>
                    <a:pt x="186" y="213"/>
                    <a:pt x="165" y="192"/>
                    <a:pt x="165" y="166"/>
                  </a:cubicBezTo>
                  <a:cubicBezTo>
                    <a:pt x="165" y="75"/>
                    <a:pt x="91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78" y="24"/>
                    <a:pt x="141" y="88"/>
                    <a:pt x="141" y="166"/>
                  </a:cubicBezTo>
                  <a:cubicBezTo>
                    <a:pt x="141" y="205"/>
                    <a:pt x="173" y="236"/>
                    <a:pt x="212" y="237"/>
                  </a:cubicBezTo>
                  <a:lnTo>
                    <a:pt x="212" y="2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Freeform 218"/>
            <p:cNvSpPr>
              <a:spLocks/>
            </p:cNvSpPr>
            <p:nvPr/>
          </p:nvSpPr>
          <p:spPr bwMode="auto">
            <a:xfrm>
              <a:off x="17290346" y="9083232"/>
              <a:ext cx="1000829" cy="717015"/>
            </a:xfrm>
            <a:custGeom>
              <a:avLst/>
              <a:gdLst>
                <a:gd name="T0" fmla="*/ 330 w 330"/>
                <a:gd name="T1" fmla="*/ 212 h 236"/>
                <a:gd name="T2" fmla="*/ 236 w 330"/>
                <a:gd name="T3" fmla="*/ 118 h 236"/>
                <a:gd name="T4" fmla="*/ 236 w 330"/>
                <a:gd name="T5" fmla="*/ 118 h 236"/>
                <a:gd name="T6" fmla="*/ 118 w 330"/>
                <a:gd name="T7" fmla="*/ 0 h 236"/>
                <a:gd name="T8" fmla="*/ 0 w 330"/>
                <a:gd name="T9" fmla="*/ 118 h 236"/>
                <a:gd name="T10" fmla="*/ 24 w 330"/>
                <a:gd name="T11" fmla="*/ 118 h 236"/>
                <a:gd name="T12" fmla="*/ 24 w 330"/>
                <a:gd name="T13" fmla="*/ 118 h 236"/>
                <a:gd name="T14" fmla="*/ 118 w 330"/>
                <a:gd name="T15" fmla="*/ 24 h 236"/>
                <a:gd name="T16" fmla="*/ 212 w 330"/>
                <a:gd name="T17" fmla="*/ 118 h 236"/>
                <a:gd name="T18" fmla="*/ 212 w 330"/>
                <a:gd name="T19" fmla="*/ 118 h 236"/>
                <a:gd name="T20" fmla="*/ 330 w 330"/>
                <a:gd name="T21" fmla="*/ 236 h 236"/>
                <a:gd name="T22" fmla="*/ 330 w 330"/>
                <a:gd name="T23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0" h="236">
                  <a:moveTo>
                    <a:pt x="330" y="212"/>
                  </a:moveTo>
                  <a:cubicBezTo>
                    <a:pt x="278" y="212"/>
                    <a:pt x="236" y="170"/>
                    <a:pt x="236" y="118"/>
                  </a:cubicBezTo>
                  <a:cubicBezTo>
                    <a:pt x="236" y="118"/>
                    <a:pt x="236" y="118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ubicBezTo>
                    <a:pt x="53" y="0"/>
                    <a:pt x="0" y="53"/>
                    <a:pt x="0" y="118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4" y="66"/>
                    <a:pt x="66" y="24"/>
                    <a:pt x="118" y="24"/>
                  </a:cubicBezTo>
                  <a:cubicBezTo>
                    <a:pt x="170" y="24"/>
                    <a:pt x="212" y="66"/>
                    <a:pt x="212" y="118"/>
                  </a:cubicBezTo>
                  <a:cubicBezTo>
                    <a:pt x="212" y="118"/>
                    <a:pt x="212" y="118"/>
                    <a:pt x="212" y="118"/>
                  </a:cubicBezTo>
                  <a:cubicBezTo>
                    <a:pt x="212" y="183"/>
                    <a:pt x="265" y="236"/>
                    <a:pt x="330" y="236"/>
                  </a:cubicBezTo>
                  <a:lnTo>
                    <a:pt x="330" y="2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46724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337928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60" name="Слайд think-cell" r:id="rId5" imgW="473" imgH="474" progId="TCLayout.ActiveDocument.1">
                  <p:embed/>
                </p:oleObj>
              </mc:Choice>
              <mc:Fallback>
                <p:oleObj name="Слайд think-cell" r:id="rId5" imgW="473" imgH="47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400" b="1" i="0" baseline="0" dirty="0" err="1">
              <a:solidFill>
                <a:schemeClr val="tx1"/>
              </a:solidFill>
              <a:latin typeface="Moscow Sans"/>
              <a:ea typeface="+mj-ea"/>
              <a:cs typeface="+mj-cs"/>
              <a:sym typeface="Moscow Sans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>
          <a:xfrm>
            <a:off x="654050" y="472426"/>
            <a:ext cx="17210087" cy="519534"/>
          </a:xfr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212975" y="9658158"/>
            <a:ext cx="14950864" cy="215444"/>
          </a:xfrm>
        </p:spPr>
        <p:txBody>
          <a:bodyPr wrap="square" anchor="ctr" anchorCtr="0">
            <a:noAutofit/>
          </a:bodyPr>
          <a:lstStyle>
            <a:lvl1pPr marL="0" indent="0" algn="l">
              <a:buNone/>
              <a:defRPr sz="1400">
                <a:solidFill>
                  <a:schemeClr val="accent2"/>
                </a:solidFill>
                <a:latin typeface="+mj-lt"/>
              </a:defRPr>
            </a:lvl1pPr>
            <a:lvl2pPr marL="482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4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6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9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1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3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75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58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Источник:</a:t>
            </a:r>
          </a:p>
        </p:txBody>
      </p:sp>
    </p:spTree>
    <p:extLst>
      <p:ext uri="{BB962C8B-B14F-4D97-AF65-F5344CB8AC3E}">
        <p14:creationId xmlns:p14="http://schemas.microsoft.com/office/powerpoint/2010/main" val="415838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7" name="Слайд think-cell" r:id="rId5" imgW="272" imgH="272" progId="TCLayout.ActiveDocument.1">
                  <p:embed/>
                </p:oleObj>
              </mc:Choice>
              <mc:Fallback>
                <p:oleObj name="Слайд think-cell" r:id="rId5" imgW="272" imgH="272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3900"/>
              </a:lnSpc>
              <a:spcBef>
                <a:spcPct val="0"/>
              </a:spcBef>
              <a:spcAft>
                <a:spcPct val="0"/>
              </a:spcAft>
            </a:pPr>
            <a:endParaRPr lang="ru-RU" sz="3400" b="1" i="0" baseline="0" err="1">
              <a:solidFill>
                <a:schemeClr val="tx1"/>
              </a:solidFill>
              <a:latin typeface="Moscow Sans"/>
              <a:ea typeface="+mj-ea"/>
              <a:cs typeface="+mj-cs"/>
              <a:sym typeface="Moscow Sans"/>
            </a:endParaRPr>
          </a:p>
        </p:txBody>
      </p:sp>
      <p:sp>
        <p:nvSpPr>
          <p:cNvPr id="2" name="McK 2. Slide Title"/>
          <p:cNvSpPr>
            <a:spLocks noGrp="1"/>
          </p:cNvSpPr>
          <p:nvPr>
            <p:ph type="title" hasCustomPrompt="1"/>
          </p:nvPr>
        </p:nvSpPr>
        <p:spPr>
          <a:xfrm>
            <a:off x="452438" y="335531"/>
            <a:ext cx="17411699" cy="51953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212975" y="9658158"/>
            <a:ext cx="14950864" cy="215444"/>
          </a:xfrm>
        </p:spPr>
        <p:txBody>
          <a:bodyPr wrap="square" anchor="ctr" anchorCtr="0">
            <a:noAutofit/>
          </a:bodyPr>
          <a:lstStyle>
            <a:lvl1pPr marL="0" indent="0" algn="l">
              <a:buNone/>
              <a:defRPr sz="1400">
                <a:solidFill>
                  <a:schemeClr val="accent2"/>
                </a:solidFill>
                <a:latin typeface="+mj-lt"/>
              </a:defRPr>
            </a:lvl1pPr>
            <a:lvl2pPr marL="482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4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6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9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1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3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75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58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Источник: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0"/>
          </p:nvPr>
        </p:nvSpPr>
        <p:spPr>
          <a:xfrm>
            <a:off x="452438" y="1155700"/>
            <a:ext cx="7485062" cy="369332"/>
          </a:xfrm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1"/>
          </p:nvPr>
        </p:nvSpPr>
        <p:spPr>
          <a:xfrm>
            <a:off x="671693" y="1746850"/>
            <a:ext cx="7278507" cy="1415772"/>
          </a:xfrm>
        </p:spPr>
        <p:txBody>
          <a:bodyPr wrap="square">
            <a:spAutoFit/>
          </a:bodyPr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85739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vmlDrawing" Target="../drawings/vmlDrawing1.vml"/><Relationship Id="rId4" Type="http://schemas.openxmlformats.org/officeDocument/2006/relationships/theme" Target="../theme/theme1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98030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56" name="Слайд think-cell" r:id="rId8" imgW="473" imgH="474" progId="TCLayout.ActiveDocument.1">
                  <p:embed/>
                </p:oleObj>
              </mc:Choice>
              <mc:Fallback>
                <p:oleObj name="Слайд think-cell" r:id="rId8" imgW="473" imgH="47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400" b="1" i="0" baseline="0" dirty="0" err="1">
              <a:solidFill>
                <a:schemeClr val="tx1"/>
              </a:solidFill>
              <a:latin typeface="Moscow Sans"/>
              <a:ea typeface="+mj-ea"/>
              <a:cs typeface="+mj-cs"/>
              <a:sym typeface="Moscow Sans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4050" y="2986923"/>
            <a:ext cx="784735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654050" y="472426"/>
            <a:ext cx="172100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2964825" y="1560296"/>
            <a:ext cx="8703294" cy="942983"/>
            <a:chOff x="915" y="642"/>
            <a:chExt cx="2686" cy="38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642"/>
              <a:ext cx="2686" cy="3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b="1" dirty="0"/>
                <a:t>Title</a:t>
              </a:r>
            </a:p>
            <a:p>
              <a:r>
                <a:rPr lang="ru-RU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140" name="Slide Number"/>
          <p:cNvSpPr txBox="1">
            <a:spLocks/>
          </p:cNvSpPr>
          <p:nvPr/>
        </p:nvSpPr>
        <p:spPr>
          <a:xfrm>
            <a:off x="17242784" y="9668468"/>
            <a:ext cx="426091" cy="1948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 algn="r"/>
            <a:fld id="{42C328C1-A84F-4A39-A664-DBA00541A8C6}" type="slidenum">
              <a:rPr lang="en-US" sz="1400" smtClean="0">
                <a:solidFill>
                  <a:schemeClr val="accent2"/>
                </a:solidFill>
                <a:latin typeface="+mj-lt"/>
              </a:rPr>
              <a:pPr lvl="0" algn="r"/>
              <a:t>‹#›</a:t>
            </a:fld>
            <a:endParaRPr lang="en-US" sz="1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14374005" y="8501153"/>
            <a:ext cx="8373" cy="11724"/>
          </a:xfrm>
          <a:prstGeom prst="ellipse">
            <a:avLst/>
          </a:prstGeom>
          <a:solidFill>
            <a:srgbClr val="D5EE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14452710" y="8501153"/>
            <a:ext cx="8373" cy="11724"/>
          </a:xfrm>
          <a:prstGeom prst="ellipse">
            <a:avLst/>
          </a:prstGeom>
          <a:solidFill>
            <a:srgbClr val="D5EE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14916561" y="8501153"/>
            <a:ext cx="6698" cy="11724"/>
          </a:xfrm>
          <a:prstGeom prst="ellipse">
            <a:avLst/>
          </a:prstGeom>
          <a:solidFill>
            <a:srgbClr val="D5EE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14991918" y="8501153"/>
            <a:ext cx="11722" cy="11724"/>
          </a:xfrm>
          <a:prstGeom prst="ellipse">
            <a:avLst/>
          </a:prstGeom>
          <a:solidFill>
            <a:srgbClr val="D5EE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15070621" y="8501153"/>
            <a:ext cx="6698" cy="11724"/>
          </a:xfrm>
          <a:prstGeom prst="ellipse">
            <a:avLst/>
          </a:prstGeom>
          <a:solidFill>
            <a:srgbClr val="D5EE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Freeform 105"/>
          <p:cNvSpPr>
            <a:spLocks noEditPoints="1"/>
          </p:cNvSpPr>
          <p:nvPr/>
        </p:nvSpPr>
        <p:spPr bwMode="auto">
          <a:xfrm>
            <a:off x="654050" y="9567512"/>
            <a:ext cx="1073656" cy="507821"/>
          </a:xfrm>
          <a:custGeom>
            <a:avLst/>
            <a:gdLst>
              <a:gd name="T0" fmla="*/ 2723 w 5791"/>
              <a:gd name="T1" fmla="*/ 1159 h 2737"/>
              <a:gd name="T2" fmla="*/ 2725 w 5791"/>
              <a:gd name="T3" fmla="*/ 1307 h 2737"/>
              <a:gd name="T4" fmla="*/ 3025 w 5791"/>
              <a:gd name="T5" fmla="*/ 1443 h 2737"/>
              <a:gd name="T6" fmla="*/ 2815 w 5791"/>
              <a:gd name="T7" fmla="*/ 1388 h 2737"/>
              <a:gd name="T8" fmla="*/ 3206 w 5791"/>
              <a:gd name="T9" fmla="*/ 1298 h 2737"/>
              <a:gd name="T10" fmla="*/ 3294 w 5791"/>
              <a:gd name="T11" fmla="*/ 1579 h 2737"/>
              <a:gd name="T12" fmla="*/ 3171 w 5791"/>
              <a:gd name="T13" fmla="*/ 1498 h 2737"/>
              <a:gd name="T14" fmla="*/ 3626 w 5791"/>
              <a:gd name="T15" fmla="*/ 1403 h 2737"/>
              <a:gd name="T16" fmla="*/ 3626 w 5791"/>
              <a:gd name="T17" fmla="*/ 1469 h 2737"/>
              <a:gd name="T18" fmla="*/ 3855 w 5791"/>
              <a:gd name="T19" fmla="*/ 1307 h 2737"/>
              <a:gd name="T20" fmla="*/ 3911 w 5791"/>
              <a:gd name="T21" fmla="*/ 1588 h 2737"/>
              <a:gd name="T22" fmla="*/ 3841 w 5791"/>
              <a:gd name="T23" fmla="*/ 1443 h 2737"/>
              <a:gd name="T24" fmla="*/ 3908 w 5791"/>
              <a:gd name="T25" fmla="*/ 1298 h 2737"/>
              <a:gd name="T26" fmla="*/ 4305 w 5791"/>
              <a:gd name="T27" fmla="*/ 1307 h 2737"/>
              <a:gd name="T28" fmla="*/ 4405 w 5791"/>
              <a:gd name="T29" fmla="*/ 1336 h 2737"/>
              <a:gd name="T30" fmla="*/ 4576 w 5791"/>
              <a:gd name="T31" fmla="*/ 1579 h 2737"/>
              <a:gd name="T32" fmla="*/ 4516 w 5791"/>
              <a:gd name="T33" fmla="*/ 1520 h 2737"/>
              <a:gd name="T34" fmla="*/ 4570 w 5791"/>
              <a:gd name="T35" fmla="*/ 1498 h 2737"/>
              <a:gd name="T36" fmla="*/ 4803 w 5791"/>
              <a:gd name="T37" fmla="*/ 1725 h 2737"/>
              <a:gd name="T38" fmla="*/ 4892 w 5791"/>
              <a:gd name="T39" fmla="*/ 1298 h 2737"/>
              <a:gd name="T40" fmla="*/ 4925 w 5791"/>
              <a:gd name="T41" fmla="*/ 1389 h 2737"/>
              <a:gd name="T42" fmla="*/ 5205 w 5791"/>
              <a:gd name="T43" fmla="*/ 1579 h 2737"/>
              <a:gd name="T44" fmla="*/ 3905 w 5791"/>
              <a:gd name="T45" fmla="*/ 696 h 2737"/>
              <a:gd name="T46" fmla="*/ 3707 w 5791"/>
              <a:gd name="T47" fmla="*/ 867 h 2737"/>
              <a:gd name="T48" fmla="*/ 4224 w 5791"/>
              <a:gd name="T49" fmla="*/ 833 h 2737"/>
              <a:gd name="T50" fmla="*/ 3923 w 5791"/>
              <a:gd name="T51" fmla="*/ 773 h 2737"/>
              <a:gd name="T52" fmla="*/ 3990 w 5791"/>
              <a:gd name="T53" fmla="*/ 833 h 2737"/>
              <a:gd name="T54" fmla="*/ 4012 w 5791"/>
              <a:gd name="T55" fmla="*/ 888 h 2737"/>
              <a:gd name="T56" fmla="*/ 4488 w 5791"/>
              <a:gd name="T57" fmla="*/ 840 h 2737"/>
              <a:gd name="T58" fmla="*/ 4437 w 5791"/>
              <a:gd name="T59" fmla="*/ 700 h 2737"/>
              <a:gd name="T60" fmla="*/ 4389 w 5791"/>
              <a:gd name="T61" fmla="*/ 757 h 2737"/>
              <a:gd name="T62" fmla="*/ 4402 w 5791"/>
              <a:gd name="T63" fmla="*/ 803 h 2737"/>
              <a:gd name="T64" fmla="*/ 4393 w 5791"/>
              <a:gd name="T65" fmla="*/ 854 h 2737"/>
              <a:gd name="T66" fmla="*/ 4408 w 5791"/>
              <a:gd name="T67" fmla="*/ 907 h 2737"/>
              <a:gd name="T68" fmla="*/ 4631 w 5791"/>
              <a:gd name="T69" fmla="*/ 832 h 2737"/>
              <a:gd name="T70" fmla="*/ 4697 w 5791"/>
              <a:gd name="T71" fmla="*/ 688 h 2737"/>
              <a:gd name="T72" fmla="*/ 4641 w 5791"/>
              <a:gd name="T73" fmla="*/ 967 h 2737"/>
              <a:gd name="T74" fmla="*/ 5116 w 5791"/>
              <a:gd name="T75" fmla="*/ 969 h 2737"/>
              <a:gd name="T76" fmla="*/ 4835 w 5791"/>
              <a:gd name="T77" fmla="*/ 969 h 2737"/>
              <a:gd name="T78" fmla="*/ 5231 w 5791"/>
              <a:gd name="T79" fmla="*/ 969 h 2737"/>
              <a:gd name="T80" fmla="*/ 5714 w 5791"/>
              <a:gd name="T81" fmla="*/ 696 h 2737"/>
              <a:gd name="T82" fmla="*/ 5714 w 5791"/>
              <a:gd name="T83" fmla="*/ 969 h 2737"/>
              <a:gd name="T84" fmla="*/ 5755 w 5791"/>
              <a:gd name="T85" fmla="*/ 584 h 2737"/>
              <a:gd name="T86" fmla="*/ 5587 w 5791"/>
              <a:gd name="T87" fmla="*/ 632 h 2737"/>
              <a:gd name="T88" fmla="*/ 3422 w 5791"/>
              <a:gd name="T89" fmla="*/ 832 h 2737"/>
              <a:gd name="T90" fmla="*/ 3488 w 5791"/>
              <a:gd name="T91" fmla="*/ 688 h 2737"/>
              <a:gd name="T92" fmla="*/ 3432 w 5791"/>
              <a:gd name="T93" fmla="*/ 967 h 2737"/>
              <a:gd name="T94" fmla="*/ 3295 w 5791"/>
              <a:gd name="T95" fmla="*/ 833 h 2737"/>
              <a:gd name="T96" fmla="*/ 2994 w 5791"/>
              <a:gd name="T97" fmla="*/ 773 h 2737"/>
              <a:gd name="T98" fmla="*/ 3138 w 5791"/>
              <a:gd name="T99" fmla="*/ 755 h 2737"/>
              <a:gd name="T100" fmla="*/ 3083 w 5791"/>
              <a:gd name="T101" fmla="*/ 778 h 2737"/>
              <a:gd name="T102" fmla="*/ 2877 w 5791"/>
              <a:gd name="T103" fmla="*/ 541 h 2737"/>
              <a:gd name="T104" fmla="*/ 2578 w 5791"/>
              <a:gd name="T105" fmla="*/ 710 h 2737"/>
              <a:gd name="T106" fmla="*/ 1134 w 5791"/>
              <a:gd name="T107" fmla="*/ 845 h 2737"/>
              <a:gd name="T108" fmla="*/ 566 w 5791"/>
              <a:gd name="T109" fmla="*/ 1700 h 2737"/>
              <a:gd name="T110" fmla="*/ 1572 w 5791"/>
              <a:gd name="T111" fmla="*/ 1571 h 2737"/>
              <a:gd name="T112" fmla="*/ 331 w 5791"/>
              <a:gd name="T113" fmla="*/ 1934 h 2737"/>
              <a:gd name="T114" fmla="*/ 1805 w 5791"/>
              <a:gd name="T115" fmla="*/ 1805 h 2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91" h="2737">
                <a:moveTo>
                  <a:pt x="2452" y="1230"/>
                </a:moveTo>
                <a:cubicBezTo>
                  <a:pt x="2547" y="1230"/>
                  <a:pt x="2547" y="1230"/>
                  <a:pt x="2547" y="1230"/>
                </a:cubicBezTo>
                <a:cubicBezTo>
                  <a:pt x="2547" y="1579"/>
                  <a:pt x="2547" y="1579"/>
                  <a:pt x="2547" y="1579"/>
                </a:cubicBezTo>
                <a:cubicBezTo>
                  <a:pt x="2629" y="1579"/>
                  <a:pt x="2629" y="1579"/>
                  <a:pt x="2629" y="1579"/>
                </a:cubicBezTo>
                <a:cubicBezTo>
                  <a:pt x="2629" y="1230"/>
                  <a:pt x="2629" y="1230"/>
                  <a:pt x="2629" y="1230"/>
                </a:cubicBezTo>
                <a:cubicBezTo>
                  <a:pt x="2723" y="1230"/>
                  <a:pt x="2723" y="1230"/>
                  <a:pt x="2723" y="1230"/>
                </a:cubicBezTo>
                <a:cubicBezTo>
                  <a:pt x="2723" y="1159"/>
                  <a:pt x="2723" y="1159"/>
                  <a:pt x="2723" y="1159"/>
                </a:cubicBezTo>
                <a:cubicBezTo>
                  <a:pt x="2452" y="1159"/>
                  <a:pt x="2452" y="1159"/>
                  <a:pt x="2452" y="1159"/>
                </a:cubicBezTo>
                <a:lnTo>
                  <a:pt x="2452" y="1230"/>
                </a:lnTo>
                <a:close/>
                <a:moveTo>
                  <a:pt x="2891" y="1298"/>
                </a:moveTo>
                <a:cubicBezTo>
                  <a:pt x="2871" y="1298"/>
                  <a:pt x="2853" y="1302"/>
                  <a:pt x="2839" y="1310"/>
                </a:cubicBezTo>
                <a:cubicBezTo>
                  <a:pt x="2824" y="1317"/>
                  <a:pt x="2811" y="1328"/>
                  <a:pt x="2802" y="1342"/>
                </a:cubicBezTo>
                <a:cubicBezTo>
                  <a:pt x="2802" y="1307"/>
                  <a:pt x="2802" y="1307"/>
                  <a:pt x="2802" y="1307"/>
                </a:cubicBezTo>
                <a:cubicBezTo>
                  <a:pt x="2725" y="1307"/>
                  <a:pt x="2725" y="1307"/>
                  <a:pt x="2725" y="1307"/>
                </a:cubicBezTo>
                <a:cubicBezTo>
                  <a:pt x="2725" y="1725"/>
                  <a:pt x="2725" y="1725"/>
                  <a:pt x="2725" y="1725"/>
                </a:cubicBezTo>
                <a:cubicBezTo>
                  <a:pt x="2802" y="1725"/>
                  <a:pt x="2802" y="1725"/>
                  <a:pt x="2802" y="1725"/>
                </a:cubicBezTo>
                <a:cubicBezTo>
                  <a:pt x="2802" y="1544"/>
                  <a:pt x="2802" y="1544"/>
                  <a:pt x="2802" y="1544"/>
                </a:cubicBezTo>
                <a:cubicBezTo>
                  <a:pt x="2812" y="1559"/>
                  <a:pt x="2825" y="1570"/>
                  <a:pt x="2839" y="1577"/>
                </a:cubicBezTo>
                <a:cubicBezTo>
                  <a:pt x="2854" y="1584"/>
                  <a:pt x="2870" y="1588"/>
                  <a:pt x="2889" y="1588"/>
                </a:cubicBezTo>
                <a:cubicBezTo>
                  <a:pt x="2929" y="1588"/>
                  <a:pt x="2961" y="1574"/>
                  <a:pt x="2987" y="1547"/>
                </a:cubicBezTo>
                <a:cubicBezTo>
                  <a:pt x="3012" y="1519"/>
                  <a:pt x="3025" y="1485"/>
                  <a:pt x="3025" y="1443"/>
                </a:cubicBezTo>
                <a:cubicBezTo>
                  <a:pt x="3025" y="1401"/>
                  <a:pt x="3012" y="1367"/>
                  <a:pt x="2987" y="1340"/>
                </a:cubicBezTo>
                <a:cubicBezTo>
                  <a:pt x="2962" y="1312"/>
                  <a:pt x="2930" y="1298"/>
                  <a:pt x="2891" y="1298"/>
                </a:cubicBezTo>
                <a:close/>
                <a:moveTo>
                  <a:pt x="2924" y="1498"/>
                </a:moveTo>
                <a:cubicBezTo>
                  <a:pt x="2910" y="1513"/>
                  <a:pt x="2892" y="1520"/>
                  <a:pt x="2870" y="1520"/>
                </a:cubicBezTo>
                <a:cubicBezTo>
                  <a:pt x="2847" y="1520"/>
                  <a:pt x="2829" y="1513"/>
                  <a:pt x="2815" y="1498"/>
                </a:cubicBezTo>
                <a:cubicBezTo>
                  <a:pt x="2801" y="1483"/>
                  <a:pt x="2794" y="1465"/>
                  <a:pt x="2794" y="1443"/>
                </a:cubicBezTo>
                <a:cubicBezTo>
                  <a:pt x="2794" y="1421"/>
                  <a:pt x="2801" y="1403"/>
                  <a:pt x="2815" y="1388"/>
                </a:cubicBezTo>
                <a:cubicBezTo>
                  <a:pt x="2829" y="1373"/>
                  <a:pt x="2847" y="1366"/>
                  <a:pt x="2870" y="1366"/>
                </a:cubicBezTo>
                <a:cubicBezTo>
                  <a:pt x="2892" y="1366"/>
                  <a:pt x="2910" y="1374"/>
                  <a:pt x="2924" y="1389"/>
                </a:cubicBezTo>
                <a:cubicBezTo>
                  <a:pt x="2938" y="1403"/>
                  <a:pt x="2945" y="1421"/>
                  <a:pt x="2945" y="1443"/>
                </a:cubicBezTo>
                <a:cubicBezTo>
                  <a:pt x="2945" y="1465"/>
                  <a:pt x="2938" y="1483"/>
                  <a:pt x="2924" y="1498"/>
                </a:cubicBezTo>
                <a:close/>
                <a:moveTo>
                  <a:pt x="3294" y="1342"/>
                </a:moveTo>
                <a:cubicBezTo>
                  <a:pt x="3284" y="1328"/>
                  <a:pt x="3272" y="1317"/>
                  <a:pt x="3257" y="1309"/>
                </a:cubicBezTo>
                <a:cubicBezTo>
                  <a:pt x="3242" y="1302"/>
                  <a:pt x="3225" y="1298"/>
                  <a:pt x="3206" y="1298"/>
                </a:cubicBezTo>
                <a:cubicBezTo>
                  <a:pt x="3166" y="1298"/>
                  <a:pt x="3133" y="1312"/>
                  <a:pt x="3108" y="1340"/>
                </a:cubicBezTo>
                <a:cubicBezTo>
                  <a:pt x="3083" y="1368"/>
                  <a:pt x="3070" y="1402"/>
                  <a:pt x="3070" y="1443"/>
                </a:cubicBezTo>
                <a:cubicBezTo>
                  <a:pt x="3070" y="1484"/>
                  <a:pt x="3083" y="1518"/>
                  <a:pt x="3109" y="1546"/>
                </a:cubicBezTo>
                <a:cubicBezTo>
                  <a:pt x="3135" y="1574"/>
                  <a:pt x="3168" y="1588"/>
                  <a:pt x="3210" y="1588"/>
                </a:cubicBezTo>
                <a:cubicBezTo>
                  <a:pt x="3227" y="1588"/>
                  <a:pt x="3243" y="1584"/>
                  <a:pt x="3257" y="1577"/>
                </a:cubicBezTo>
                <a:cubicBezTo>
                  <a:pt x="3271" y="1570"/>
                  <a:pt x="3283" y="1559"/>
                  <a:pt x="3294" y="1544"/>
                </a:cubicBezTo>
                <a:cubicBezTo>
                  <a:pt x="3294" y="1579"/>
                  <a:pt x="3294" y="1579"/>
                  <a:pt x="3294" y="1579"/>
                </a:cubicBezTo>
                <a:cubicBezTo>
                  <a:pt x="3371" y="1579"/>
                  <a:pt x="3371" y="1579"/>
                  <a:pt x="3371" y="1579"/>
                </a:cubicBezTo>
                <a:cubicBezTo>
                  <a:pt x="3371" y="1307"/>
                  <a:pt x="3371" y="1307"/>
                  <a:pt x="3371" y="1307"/>
                </a:cubicBezTo>
                <a:cubicBezTo>
                  <a:pt x="3294" y="1307"/>
                  <a:pt x="3294" y="1307"/>
                  <a:pt x="3294" y="1307"/>
                </a:cubicBezTo>
                <a:lnTo>
                  <a:pt x="3294" y="1342"/>
                </a:lnTo>
                <a:close/>
                <a:moveTo>
                  <a:pt x="3279" y="1498"/>
                </a:moveTo>
                <a:cubicBezTo>
                  <a:pt x="3265" y="1513"/>
                  <a:pt x="3247" y="1520"/>
                  <a:pt x="3225" y="1520"/>
                </a:cubicBezTo>
                <a:cubicBezTo>
                  <a:pt x="3203" y="1520"/>
                  <a:pt x="3185" y="1513"/>
                  <a:pt x="3171" y="1498"/>
                </a:cubicBezTo>
                <a:cubicBezTo>
                  <a:pt x="3157" y="1483"/>
                  <a:pt x="3150" y="1465"/>
                  <a:pt x="3150" y="1443"/>
                </a:cubicBezTo>
                <a:cubicBezTo>
                  <a:pt x="3150" y="1421"/>
                  <a:pt x="3157" y="1403"/>
                  <a:pt x="3171" y="1388"/>
                </a:cubicBezTo>
                <a:cubicBezTo>
                  <a:pt x="3185" y="1373"/>
                  <a:pt x="3203" y="1366"/>
                  <a:pt x="3225" y="1366"/>
                </a:cubicBezTo>
                <a:cubicBezTo>
                  <a:pt x="3247" y="1366"/>
                  <a:pt x="3265" y="1373"/>
                  <a:pt x="3280" y="1388"/>
                </a:cubicBezTo>
                <a:cubicBezTo>
                  <a:pt x="3294" y="1403"/>
                  <a:pt x="3301" y="1421"/>
                  <a:pt x="3301" y="1443"/>
                </a:cubicBezTo>
                <a:cubicBezTo>
                  <a:pt x="3301" y="1465"/>
                  <a:pt x="3293" y="1483"/>
                  <a:pt x="3279" y="1498"/>
                </a:cubicBezTo>
                <a:close/>
                <a:moveTo>
                  <a:pt x="3626" y="1403"/>
                </a:moveTo>
                <a:cubicBezTo>
                  <a:pt x="3518" y="1403"/>
                  <a:pt x="3518" y="1403"/>
                  <a:pt x="3518" y="1403"/>
                </a:cubicBezTo>
                <a:cubicBezTo>
                  <a:pt x="3518" y="1307"/>
                  <a:pt x="3518" y="1307"/>
                  <a:pt x="3518" y="1307"/>
                </a:cubicBezTo>
                <a:cubicBezTo>
                  <a:pt x="3442" y="1307"/>
                  <a:pt x="3442" y="1307"/>
                  <a:pt x="3442" y="1307"/>
                </a:cubicBezTo>
                <a:cubicBezTo>
                  <a:pt x="3442" y="1579"/>
                  <a:pt x="3442" y="1579"/>
                  <a:pt x="3442" y="1579"/>
                </a:cubicBezTo>
                <a:cubicBezTo>
                  <a:pt x="3518" y="1579"/>
                  <a:pt x="3518" y="1579"/>
                  <a:pt x="3518" y="1579"/>
                </a:cubicBezTo>
                <a:cubicBezTo>
                  <a:pt x="3518" y="1469"/>
                  <a:pt x="3518" y="1469"/>
                  <a:pt x="3518" y="1469"/>
                </a:cubicBezTo>
                <a:cubicBezTo>
                  <a:pt x="3626" y="1469"/>
                  <a:pt x="3626" y="1469"/>
                  <a:pt x="3626" y="1469"/>
                </a:cubicBezTo>
                <a:cubicBezTo>
                  <a:pt x="3626" y="1579"/>
                  <a:pt x="3626" y="1579"/>
                  <a:pt x="3626" y="1579"/>
                </a:cubicBezTo>
                <a:cubicBezTo>
                  <a:pt x="3703" y="1579"/>
                  <a:pt x="3703" y="1579"/>
                  <a:pt x="3703" y="1579"/>
                </a:cubicBezTo>
                <a:cubicBezTo>
                  <a:pt x="3703" y="1307"/>
                  <a:pt x="3703" y="1307"/>
                  <a:pt x="3703" y="1307"/>
                </a:cubicBezTo>
                <a:cubicBezTo>
                  <a:pt x="3626" y="1307"/>
                  <a:pt x="3626" y="1307"/>
                  <a:pt x="3626" y="1307"/>
                </a:cubicBezTo>
                <a:lnTo>
                  <a:pt x="3626" y="1403"/>
                </a:lnTo>
                <a:close/>
                <a:moveTo>
                  <a:pt x="3908" y="1298"/>
                </a:moveTo>
                <a:cubicBezTo>
                  <a:pt x="3889" y="1298"/>
                  <a:pt x="3871" y="1301"/>
                  <a:pt x="3855" y="1307"/>
                </a:cubicBezTo>
                <a:cubicBezTo>
                  <a:pt x="3838" y="1313"/>
                  <a:pt x="3823" y="1322"/>
                  <a:pt x="3809" y="1333"/>
                </a:cubicBezTo>
                <a:cubicBezTo>
                  <a:pt x="3795" y="1346"/>
                  <a:pt x="3783" y="1362"/>
                  <a:pt x="3775" y="1381"/>
                </a:cubicBezTo>
                <a:cubicBezTo>
                  <a:pt x="3766" y="1400"/>
                  <a:pt x="3762" y="1421"/>
                  <a:pt x="3762" y="1444"/>
                </a:cubicBezTo>
                <a:cubicBezTo>
                  <a:pt x="3762" y="1465"/>
                  <a:pt x="3766" y="1485"/>
                  <a:pt x="3773" y="1503"/>
                </a:cubicBezTo>
                <a:cubicBezTo>
                  <a:pt x="3781" y="1521"/>
                  <a:pt x="3792" y="1536"/>
                  <a:pt x="3806" y="1548"/>
                </a:cubicBezTo>
                <a:cubicBezTo>
                  <a:pt x="3818" y="1561"/>
                  <a:pt x="3834" y="1570"/>
                  <a:pt x="3852" y="1577"/>
                </a:cubicBezTo>
                <a:cubicBezTo>
                  <a:pt x="3871" y="1584"/>
                  <a:pt x="3890" y="1588"/>
                  <a:pt x="3911" y="1588"/>
                </a:cubicBezTo>
                <a:cubicBezTo>
                  <a:pt x="3923" y="1588"/>
                  <a:pt x="3936" y="1587"/>
                  <a:pt x="3947" y="1584"/>
                </a:cubicBezTo>
                <a:cubicBezTo>
                  <a:pt x="3959" y="1581"/>
                  <a:pt x="3971" y="1577"/>
                  <a:pt x="3982" y="1571"/>
                </a:cubicBezTo>
                <a:cubicBezTo>
                  <a:pt x="3982" y="1496"/>
                  <a:pt x="3982" y="1496"/>
                  <a:pt x="3982" y="1496"/>
                </a:cubicBezTo>
                <a:cubicBezTo>
                  <a:pt x="3973" y="1504"/>
                  <a:pt x="3963" y="1510"/>
                  <a:pt x="3953" y="1514"/>
                </a:cubicBezTo>
                <a:cubicBezTo>
                  <a:pt x="3943" y="1518"/>
                  <a:pt x="3932" y="1520"/>
                  <a:pt x="3921" y="1520"/>
                </a:cubicBezTo>
                <a:cubicBezTo>
                  <a:pt x="3898" y="1520"/>
                  <a:pt x="3879" y="1513"/>
                  <a:pt x="3864" y="1498"/>
                </a:cubicBezTo>
                <a:cubicBezTo>
                  <a:pt x="3849" y="1484"/>
                  <a:pt x="3841" y="1465"/>
                  <a:pt x="3841" y="1443"/>
                </a:cubicBezTo>
                <a:cubicBezTo>
                  <a:pt x="3841" y="1422"/>
                  <a:pt x="3848" y="1404"/>
                  <a:pt x="3861" y="1389"/>
                </a:cubicBezTo>
                <a:cubicBezTo>
                  <a:pt x="3875" y="1374"/>
                  <a:pt x="3894" y="1366"/>
                  <a:pt x="3918" y="1366"/>
                </a:cubicBezTo>
                <a:cubicBezTo>
                  <a:pt x="3931" y="1366"/>
                  <a:pt x="3943" y="1368"/>
                  <a:pt x="3953" y="1372"/>
                </a:cubicBezTo>
                <a:cubicBezTo>
                  <a:pt x="3963" y="1376"/>
                  <a:pt x="3973" y="1382"/>
                  <a:pt x="3982" y="1390"/>
                </a:cubicBezTo>
                <a:cubicBezTo>
                  <a:pt x="3982" y="1314"/>
                  <a:pt x="3982" y="1314"/>
                  <a:pt x="3982" y="1314"/>
                </a:cubicBezTo>
                <a:cubicBezTo>
                  <a:pt x="3970" y="1309"/>
                  <a:pt x="3958" y="1305"/>
                  <a:pt x="3946" y="1302"/>
                </a:cubicBezTo>
                <a:cubicBezTo>
                  <a:pt x="3934" y="1299"/>
                  <a:pt x="3922" y="1298"/>
                  <a:pt x="3908" y="1298"/>
                </a:cubicBezTo>
                <a:close/>
                <a:moveTo>
                  <a:pt x="4047" y="1579"/>
                </a:moveTo>
                <a:cubicBezTo>
                  <a:pt x="4123" y="1579"/>
                  <a:pt x="4123" y="1579"/>
                  <a:pt x="4123" y="1579"/>
                </a:cubicBezTo>
                <a:cubicBezTo>
                  <a:pt x="4123" y="1372"/>
                  <a:pt x="4123" y="1372"/>
                  <a:pt x="4123" y="1372"/>
                </a:cubicBezTo>
                <a:cubicBezTo>
                  <a:pt x="4228" y="1372"/>
                  <a:pt x="4228" y="1372"/>
                  <a:pt x="4228" y="1372"/>
                </a:cubicBezTo>
                <a:cubicBezTo>
                  <a:pt x="4228" y="1579"/>
                  <a:pt x="4228" y="1579"/>
                  <a:pt x="4228" y="1579"/>
                </a:cubicBezTo>
                <a:cubicBezTo>
                  <a:pt x="4305" y="1579"/>
                  <a:pt x="4305" y="1579"/>
                  <a:pt x="4305" y="1579"/>
                </a:cubicBezTo>
                <a:cubicBezTo>
                  <a:pt x="4305" y="1307"/>
                  <a:pt x="4305" y="1307"/>
                  <a:pt x="4305" y="1307"/>
                </a:cubicBezTo>
                <a:cubicBezTo>
                  <a:pt x="4047" y="1307"/>
                  <a:pt x="4047" y="1307"/>
                  <a:pt x="4047" y="1307"/>
                </a:cubicBezTo>
                <a:lnTo>
                  <a:pt x="4047" y="1579"/>
                </a:lnTo>
                <a:close/>
                <a:moveTo>
                  <a:pt x="4626" y="1336"/>
                </a:moveTo>
                <a:cubicBezTo>
                  <a:pt x="4611" y="1324"/>
                  <a:pt x="4594" y="1314"/>
                  <a:pt x="4576" y="1308"/>
                </a:cubicBezTo>
                <a:cubicBezTo>
                  <a:pt x="4557" y="1301"/>
                  <a:pt x="4537" y="1298"/>
                  <a:pt x="4516" y="1298"/>
                </a:cubicBezTo>
                <a:cubicBezTo>
                  <a:pt x="4494" y="1298"/>
                  <a:pt x="4473" y="1301"/>
                  <a:pt x="4455" y="1308"/>
                </a:cubicBezTo>
                <a:cubicBezTo>
                  <a:pt x="4436" y="1314"/>
                  <a:pt x="4419" y="1324"/>
                  <a:pt x="4405" y="1336"/>
                </a:cubicBezTo>
                <a:cubicBezTo>
                  <a:pt x="4391" y="1349"/>
                  <a:pt x="4380" y="1365"/>
                  <a:pt x="4371" y="1384"/>
                </a:cubicBezTo>
                <a:cubicBezTo>
                  <a:pt x="4363" y="1402"/>
                  <a:pt x="4359" y="1422"/>
                  <a:pt x="4359" y="1443"/>
                </a:cubicBezTo>
                <a:cubicBezTo>
                  <a:pt x="4359" y="1465"/>
                  <a:pt x="4363" y="1485"/>
                  <a:pt x="4371" y="1503"/>
                </a:cubicBezTo>
                <a:cubicBezTo>
                  <a:pt x="4380" y="1522"/>
                  <a:pt x="4391" y="1537"/>
                  <a:pt x="4405" y="1550"/>
                </a:cubicBezTo>
                <a:cubicBezTo>
                  <a:pt x="4419" y="1563"/>
                  <a:pt x="4436" y="1573"/>
                  <a:pt x="4455" y="1579"/>
                </a:cubicBezTo>
                <a:cubicBezTo>
                  <a:pt x="4473" y="1585"/>
                  <a:pt x="4494" y="1588"/>
                  <a:pt x="4516" y="1588"/>
                </a:cubicBezTo>
                <a:cubicBezTo>
                  <a:pt x="4537" y="1588"/>
                  <a:pt x="4557" y="1585"/>
                  <a:pt x="4576" y="1579"/>
                </a:cubicBezTo>
                <a:cubicBezTo>
                  <a:pt x="4594" y="1572"/>
                  <a:pt x="4611" y="1563"/>
                  <a:pt x="4626" y="1550"/>
                </a:cubicBezTo>
                <a:cubicBezTo>
                  <a:pt x="4640" y="1537"/>
                  <a:pt x="4651" y="1522"/>
                  <a:pt x="4659" y="1503"/>
                </a:cubicBezTo>
                <a:cubicBezTo>
                  <a:pt x="4668" y="1485"/>
                  <a:pt x="4672" y="1465"/>
                  <a:pt x="4672" y="1443"/>
                </a:cubicBezTo>
                <a:cubicBezTo>
                  <a:pt x="4672" y="1422"/>
                  <a:pt x="4668" y="1402"/>
                  <a:pt x="4659" y="1384"/>
                </a:cubicBezTo>
                <a:cubicBezTo>
                  <a:pt x="4651" y="1365"/>
                  <a:pt x="4640" y="1349"/>
                  <a:pt x="4626" y="1336"/>
                </a:cubicBezTo>
                <a:close/>
                <a:moveTo>
                  <a:pt x="4570" y="1498"/>
                </a:moveTo>
                <a:cubicBezTo>
                  <a:pt x="4556" y="1513"/>
                  <a:pt x="4537" y="1520"/>
                  <a:pt x="4516" y="1520"/>
                </a:cubicBezTo>
                <a:cubicBezTo>
                  <a:pt x="4493" y="1521"/>
                  <a:pt x="4475" y="1513"/>
                  <a:pt x="4460" y="1498"/>
                </a:cubicBezTo>
                <a:cubicBezTo>
                  <a:pt x="4446" y="1483"/>
                  <a:pt x="4438" y="1465"/>
                  <a:pt x="4438" y="1443"/>
                </a:cubicBezTo>
                <a:cubicBezTo>
                  <a:pt x="4438" y="1422"/>
                  <a:pt x="4446" y="1404"/>
                  <a:pt x="4460" y="1389"/>
                </a:cubicBezTo>
                <a:cubicBezTo>
                  <a:pt x="4475" y="1374"/>
                  <a:pt x="4493" y="1366"/>
                  <a:pt x="4516" y="1366"/>
                </a:cubicBezTo>
                <a:cubicBezTo>
                  <a:pt x="4537" y="1366"/>
                  <a:pt x="4556" y="1374"/>
                  <a:pt x="4570" y="1389"/>
                </a:cubicBezTo>
                <a:cubicBezTo>
                  <a:pt x="4585" y="1404"/>
                  <a:pt x="4592" y="1422"/>
                  <a:pt x="4592" y="1443"/>
                </a:cubicBezTo>
                <a:cubicBezTo>
                  <a:pt x="4592" y="1465"/>
                  <a:pt x="4585" y="1483"/>
                  <a:pt x="4570" y="1498"/>
                </a:cubicBezTo>
                <a:close/>
                <a:moveTo>
                  <a:pt x="4892" y="1298"/>
                </a:moveTo>
                <a:cubicBezTo>
                  <a:pt x="4872" y="1298"/>
                  <a:pt x="4855" y="1302"/>
                  <a:pt x="4840" y="1310"/>
                </a:cubicBezTo>
                <a:cubicBezTo>
                  <a:pt x="4825" y="1317"/>
                  <a:pt x="4813" y="1328"/>
                  <a:pt x="4803" y="1342"/>
                </a:cubicBezTo>
                <a:cubicBezTo>
                  <a:pt x="4803" y="1307"/>
                  <a:pt x="4803" y="1307"/>
                  <a:pt x="4803" y="1307"/>
                </a:cubicBezTo>
                <a:cubicBezTo>
                  <a:pt x="4726" y="1307"/>
                  <a:pt x="4726" y="1307"/>
                  <a:pt x="4726" y="1307"/>
                </a:cubicBezTo>
                <a:cubicBezTo>
                  <a:pt x="4726" y="1725"/>
                  <a:pt x="4726" y="1725"/>
                  <a:pt x="4726" y="1725"/>
                </a:cubicBezTo>
                <a:cubicBezTo>
                  <a:pt x="4803" y="1725"/>
                  <a:pt x="4803" y="1725"/>
                  <a:pt x="4803" y="1725"/>
                </a:cubicBezTo>
                <a:cubicBezTo>
                  <a:pt x="4803" y="1544"/>
                  <a:pt x="4803" y="1544"/>
                  <a:pt x="4803" y="1544"/>
                </a:cubicBezTo>
                <a:cubicBezTo>
                  <a:pt x="4813" y="1559"/>
                  <a:pt x="4826" y="1570"/>
                  <a:pt x="4841" y="1577"/>
                </a:cubicBezTo>
                <a:cubicBezTo>
                  <a:pt x="4856" y="1584"/>
                  <a:pt x="4872" y="1588"/>
                  <a:pt x="4890" y="1588"/>
                </a:cubicBezTo>
                <a:cubicBezTo>
                  <a:pt x="4930" y="1588"/>
                  <a:pt x="4963" y="1574"/>
                  <a:pt x="4988" y="1547"/>
                </a:cubicBezTo>
                <a:cubicBezTo>
                  <a:pt x="5013" y="1519"/>
                  <a:pt x="5026" y="1485"/>
                  <a:pt x="5026" y="1443"/>
                </a:cubicBezTo>
                <a:cubicBezTo>
                  <a:pt x="5026" y="1401"/>
                  <a:pt x="5014" y="1367"/>
                  <a:pt x="4989" y="1340"/>
                </a:cubicBezTo>
                <a:cubicBezTo>
                  <a:pt x="4964" y="1312"/>
                  <a:pt x="4931" y="1298"/>
                  <a:pt x="4892" y="1298"/>
                </a:cubicBezTo>
                <a:close/>
                <a:moveTo>
                  <a:pt x="4925" y="1498"/>
                </a:moveTo>
                <a:cubicBezTo>
                  <a:pt x="4911" y="1513"/>
                  <a:pt x="4893" y="1520"/>
                  <a:pt x="4871" y="1520"/>
                </a:cubicBezTo>
                <a:cubicBezTo>
                  <a:pt x="4849" y="1520"/>
                  <a:pt x="4831" y="1513"/>
                  <a:pt x="4817" y="1498"/>
                </a:cubicBezTo>
                <a:cubicBezTo>
                  <a:pt x="4802" y="1483"/>
                  <a:pt x="4795" y="1465"/>
                  <a:pt x="4795" y="1443"/>
                </a:cubicBezTo>
                <a:cubicBezTo>
                  <a:pt x="4795" y="1421"/>
                  <a:pt x="4802" y="1403"/>
                  <a:pt x="4816" y="1388"/>
                </a:cubicBezTo>
                <a:cubicBezTo>
                  <a:pt x="4830" y="1373"/>
                  <a:pt x="4849" y="1366"/>
                  <a:pt x="4871" y="1366"/>
                </a:cubicBezTo>
                <a:cubicBezTo>
                  <a:pt x="4893" y="1366"/>
                  <a:pt x="4911" y="1374"/>
                  <a:pt x="4925" y="1389"/>
                </a:cubicBezTo>
                <a:cubicBezTo>
                  <a:pt x="4940" y="1403"/>
                  <a:pt x="4947" y="1421"/>
                  <a:pt x="4947" y="1443"/>
                </a:cubicBezTo>
                <a:cubicBezTo>
                  <a:pt x="4947" y="1465"/>
                  <a:pt x="4940" y="1483"/>
                  <a:pt x="4925" y="1498"/>
                </a:cubicBezTo>
                <a:close/>
                <a:moveTo>
                  <a:pt x="5053" y="1307"/>
                </a:moveTo>
                <a:cubicBezTo>
                  <a:pt x="5053" y="1372"/>
                  <a:pt x="5053" y="1372"/>
                  <a:pt x="5053" y="1372"/>
                </a:cubicBezTo>
                <a:cubicBezTo>
                  <a:pt x="5128" y="1372"/>
                  <a:pt x="5128" y="1372"/>
                  <a:pt x="5128" y="1372"/>
                </a:cubicBezTo>
                <a:cubicBezTo>
                  <a:pt x="5128" y="1579"/>
                  <a:pt x="5128" y="1579"/>
                  <a:pt x="5128" y="1579"/>
                </a:cubicBezTo>
                <a:cubicBezTo>
                  <a:pt x="5205" y="1579"/>
                  <a:pt x="5205" y="1579"/>
                  <a:pt x="5205" y="1579"/>
                </a:cubicBezTo>
                <a:cubicBezTo>
                  <a:pt x="5205" y="1372"/>
                  <a:pt x="5205" y="1372"/>
                  <a:pt x="5205" y="1372"/>
                </a:cubicBezTo>
                <a:cubicBezTo>
                  <a:pt x="5281" y="1372"/>
                  <a:pt x="5281" y="1372"/>
                  <a:pt x="5281" y="1372"/>
                </a:cubicBezTo>
                <a:cubicBezTo>
                  <a:pt x="5281" y="1307"/>
                  <a:pt x="5281" y="1307"/>
                  <a:pt x="5281" y="1307"/>
                </a:cubicBezTo>
                <a:lnTo>
                  <a:pt x="5053" y="1307"/>
                </a:lnTo>
                <a:close/>
                <a:moveTo>
                  <a:pt x="3911" y="969"/>
                </a:moveTo>
                <a:cubicBezTo>
                  <a:pt x="3781" y="818"/>
                  <a:pt x="3781" y="818"/>
                  <a:pt x="3781" y="818"/>
                </a:cubicBezTo>
                <a:cubicBezTo>
                  <a:pt x="3905" y="696"/>
                  <a:pt x="3905" y="696"/>
                  <a:pt x="3905" y="696"/>
                </a:cubicBezTo>
                <a:cubicBezTo>
                  <a:pt x="3809" y="696"/>
                  <a:pt x="3809" y="696"/>
                  <a:pt x="3809" y="696"/>
                </a:cubicBezTo>
                <a:cubicBezTo>
                  <a:pt x="3707" y="802"/>
                  <a:pt x="3707" y="802"/>
                  <a:pt x="3707" y="802"/>
                </a:cubicBezTo>
                <a:cubicBezTo>
                  <a:pt x="3707" y="696"/>
                  <a:pt x="3707" y="696"/>
                  <a:pt x="3707" y="696"/>
                </a:cubicBezTo>
                <a:cubicBezTo>
                  <a:pt x="3630" y="696"/>
                  <a:pt x="3630" y="696"/>
                  <a:pt x="3630" y="696"/>
                </a:cubicBezTo>
                <a:cubicBezTo>
                  <a:pt x="3630" y="969"/>
                  <a:pt x="3630" y="969"/>
                  <a:pt x="3630" y="969"/>
                </a:cubicBezTo>
                <a:cubicBezTo>
                  <a:pt x="3707" y="969"/>
                  <a:pt x="3707" y="969"/>
                  <a:pt x="3707" y="969"/>
                </a:cubicBezTo>
                <a:cubicBezTo>
                  <a:pt x="3707" y="867"/>
                  <a:pt x="3707" y="867"/>
                  <a:pt x="3707" y="867"/>
                </a:cubicBezTo>
                <a:cubicBezTo>
                  <a:pt x="3718" y="856"/>
                  <a:pt x="3718" y="856"/>
                  <a:pt x="3718" y="856"/>
                </a:cubicBezTo>
                <a:cubicBezTo>
                  <a:pt x="3813" y="969"/>
                  <a:pt x="3813" y="969"/>
                  <a:pt x="3813" y="969"/>
                </a:cubicBezTo>
                <a:lnTo>
                  <a:pt x="3911" y="969"/>
                </a:lnTo>
                <a:close/>
                <a:moveTo>
                  <a:pt x="4128" y="968"/>
                </a:moveTo>
                <a:cubicBezTo>
                  <a:pt x="4146" y="962"/>
                  <a:pt x="4163" y="952"/>
                  <a:pt x="4178" y="939"/>
                </a:cubicBezTo>
                <a:cubicBezTo>
                  <a:pt x="4191" y="927"/>
                  <a:pt x="4203" y="911"/>
                  <a:pt x="4211" y="893"/>
                </a:cubicBezTo>
                <a:cubicBezTo>
                  <a:pt x="4219" y="875"/>
                  <a:pt x="4224" y="855"/>
                  <a:pt x="4224" y="833"/>
                </a:cubicBezTo>
                <a:cubicBezTo>
                  <a:pt x="4224" y="811"/>
                  <a:pt x="4219" y="792"/>
                  <a:pt x="4211" y="773"/>
                </a:cubicBezTo>
                <a:cubicBezTo>
                  <a:pt x="4203" y="754"/>
                  <a:pt x="4192" y="739"/>
                  <a:pt x="4178" y="726"/>
                </a:cubicBezTo>
                <a:cubicBezTo>
                  <a:pt x="4163" y="713"/>
                  <a:pt x="4146" y="704"/>
                  <a:pt x="4128" y="697"/>
                </a:cubicBezTo>
                <a:cubicBezTo>
                  <a:pt x="4109" y="691"/>
                  <a:pt x="4089" y="688"/>
                  <a:pt x="4067" y="688"/>
                </a:cubicBezTo>
                <a:cubicBezTo>
                  <a:pt x="4045" y="688"/>
                  <a:pt x="4025" y="691"/>
                  <a:pt x="4006" y="697"/>
                </a:cubicBezTo>
                <a:cubicBezTo>
                  <a:pt x="3988" y="704"/>
                  <a:pt x="3971" y="713"/>
                  <a:pt x="3957" y="726"/>
                </a:cubicBezTo>
                <a:cubicBezTo>
                  <a:pt x="3943" y="739"/>
                  <a:pt x="3931" y="754"/>
                  <a:pt x="3923" y="773"/>
                </a:cubicBezTo>
                <a:cubicBezTo>
                  <a:pt x="3915" y="792"/>
                  <a:pt x="3911" y="811"/>
                  <a:pt x="3911" y="833"/>
                </a:cubicBezTo>
                <a:cubicBezTo>
                  <a:pt x="3911" y="855"/>
                  <a:pt x="3915" y="875"/>
                  <a:pt x="3923" y="893"/>
                </a:cubicBezTo>
                <a:cubicBezTo>
                  <a:pt x="3931" y="911"/>
                  <a:pt x="3943" y="927"/>
                  <a:pt x="3957" y="939"/>
                </a:cubicBezTo>
                <a:cubicBezTo>
                  <a:pt x="3971" y="952"/>
                  <a:pt x="3988" y="962"/>
                  <a:pt x="4006" y="968"/>
                </a:cubicBezTo>
                <a:cubicBezTo>
                  <a:pt x="4025" y="975"/>
                  <a:pt x="4045" y="978"/>
                  <a:pt x="4067" y="978"/>
                </a:cubicBezTo>
                <a:cubicBezTo>
                  <a:pt x="4089" y="978"/>
                  <a:pt x="4109" y="975"/>
                  <a:pt x="4128" y="968"/>
                </a:cubicBezTo>
                <a:close/>
                <a:moveTo>
                  <a:pt x="3990" y="833"/>
                </a:moveTo>
                <a:cubicBezTo>
                  <a:pt x="3990" y="811"/>
                  <a:pt x="3998" y="793"/>
                  <a:pt x="4012" y="778"/>
                </a:cubicBezTo>
                <a:cubicBezTo>
                  <a:pt x="4027" y="763"/>
                  <a:pt x="4045" y="755"/>
                  <a:pt x="4067" y="755"/>
                </a:cubicBezTo>
                <a:cubicBezTo>
                  <a:pt x="4089" y="756"/>
                  <a:pt x="4107" y="763"/>
                  <a:pt x="4122" y="778"/>
                </a:cubicBezTo>
                <a:cubicBezTo>
                  <a:pt x="4137" y="793"/>
                  <a:pt x="4144" y="811"/>
                  <a:pt x="4144" y="833"/>
                </a:cubicBezTo>
                <a:cubicBezTo>
                  <a:pt x="4144" y="854"/>
                  <a:pt x="4137" y="872"/>
                  <a:pt x="4122" y="887"/>
                </a:cubicBezTo>
                <a:cubicBezTo>
                  <a:pt x="4107" y="902"/>
                  <a:pt x="4089" y="910"/>
                  <a:pt x="4067" y="910"/>
                </a:cubicBezTo>
                <a:cubicBezTo>
                  <a:pt x="4045" y="910"/>
                  <a:pt x="4027" y="903"/>
                  <a:pt x="4012" y="888"/>
                </a:cubicBezTo>
                <a:cubicBezTo>
                  <a:pt x="3998" y="872"/>
                  <a:pt x="3990" y="854"/>
                  <a:pt x="3990" y="833"/>
                </a:cubicBezTo>
                <a:close/>
                <a:moveTo>
                  <a:pt x="4452" y="965"/>
                </a:moveTo>
                <a:cubicBezTo>
                  <a:pt x="4463" y="962"/>
                  <a:pt x="4472" y="958"/>
                  <a:pt x="4480" y="951"/>
                </a:cubicBezTo>
                <a:cubicBezTo>
                  <a:pt x="4489" y="944"/>
                  <a:pt x="4496" y="936"/>
                  <a:pt x="4501" y="926"/>
                </a:cubicBezTo>
                <a:cubicBezTo>
                  <a:pt x="4507" y="916"/>
                  <a:pt x="4509" y="904"/>
                  <a:pt x="4509" y="891"/>
                </a:cubicBezTo>
                <a:cubicBezTo>
                  <a:pt x="4509" y="881"/>
                  <a:pt x="4507" y="871"/>
                  <a:pt x="4504" y="863"/>
                </a:cubicBezTo>
                <a:cubicBezTo>
                  <a:pt x="4500" y="854"/>
                  <a:pt x="4495" y="846"/>
                  <a:pt x="4488" y="840"/>
                </a:cubicBezTo>
                <a:cubicBezTo>
                  <a:pt x="4483" y="835"/>
                  <a:pt x="4478" y="832"/>
                  <a:pt x="4471" y="829"/>
                </a:cubicBezTo>
                <a:cubicBezTo>
                  <a:pt x="4465" y="826"/>
                  <a:pt x="4459" y="824"/>
                  <a:pt x="4452" y="822"/>
                </a:cubicBezTo>
                <a:cubicBezTo>
                  <a:pt x="4464" y="817"/>
                  <a:pt x="4473" y="809"/>
                  <a:pt x="4480" y="800"/>
                </a:cubicBezTo>
                <a:cubicBezTo>
                  <a:pt x="4487" y="789"/>
                  <a:pt x="4490" y="778"/>
                  <a:pt x="4490" y="766"/>
                </a:cubicBezTo>
                <a:cubicBezTo>
                  <a:pt x="4490" y="755"/>
                  <a:pt x="4488" y="745"/>
                  <a:pt x="4483" y="736"/>
                </a:cubicBezTo>
                <a:cubicBezTo>
                  <a:pt x="4478" y="727"/>
                  <a:pt x="4472" y="719"/>
                  <a:pt x="4464" y="713"/>
                </a:cubicBezTo>
                <a:cubicBezTo>
                  <a:pt x="4456" y="707"/>
                  <a:pt x="4447" y="703"/>
                  <a:pt x="4437" y="700"/>
                </a:cubicBezTo>
                <a:cubicBezTo>
                  <a:pt x="4427" y="697"/>
                  <a:pt x="4415" y="696"/>
                  <a:pt x="4399" y="696"/>
                </a:cubicBezTo>
                <a:cubicBezTo>
                  <a:pt x="4278" y="696"/>
                  <a:pt x="4278" y="696"/>
                  <a:pt x="4278" y="696"/>
                </a:cubicBezTo>
                <a:cubicBezTo>
                  <a:pt x="4278" y="969"/>
                  <a:pt x="4278" y="969"/>
                  <a:pt x="4278" y="969"/>
                </a:cubicBezTo>
                <a:cubicBezTo>
                  <a:pt x="4419" y="969"/>
                  <a:pt x="4419" y="969"/>
                  <a:pt x="4419" y="969"/>
                </a:cubicBezTo>
                <a:cubicBezTo>
                  <a:pt x="4431" y="969"/>
                  <a:pt x="4442" y="967"/>
                  <a:pt x="4452" y="965"/>
                </a:cubicBezTo>
                <a:close/>
                <a:moveTo>
                  <a:pt x="4355" y="757"/>
                </a:moveTo>
                <a:cubicBezTo>
                  <a:pt x="4389" y="757"/>
                  <a:pt x="4389" y="757"/>
                  <a:pt x="4389" y="757"/>
                </a:cubicBezTo>
                <a:cubicBezTo>
                  <a:pt x="4396" y="757"/>
                  <a:pt x="4401" y="758"/>
                  <a:pt x="4404" y="758"/>
                </a:cubicBezTo>
                <a:cubicBezTo>
                  <a:pt x="4407" y="759"/>
                  <a:pt x="4410" y="760"/>
                  <a:pt x="4412" y="761"/>
                </a:cubicBezTo>
                <a:cubicBezTo>
                  <a:pt x="4415" y="763"/>
                  <a:pt x="4417" y="766"/>
                  <a:pt x="4418" y="769"/>
                </a:cubicBezTo>
                <a:cubicBezTo>
                  <a:pt x="4420" y="773"/>
                  <a:pt x="4421" y="776"/>
                  <a:pt x="4421" y="781"/>
                </a:cubicBezTo>
                <a:cubicBezTo>
                  <a:pt x="4421" y="785"/>
                  <a:pt x="4420" y="788"/>
                  <a:pt x="4418" y="792"/>
                </a:cubicBezTo>
                <a:cubicBezTo>
                  <a:pt x="4417" y="795"/>
                  <a:pt x="4414" y="797"/>
                  <a:pt x="4411" y="800"/>
                </a:cubicBezTo>
                <a:cubicBezTo>
                  <a:pt x="4408" y="801"/>
                  <a:pt x="4405" y="802"/>
                  <a:pt x="4402" y="803"/>
                </a:cubicBezTo>
                <a:cubicBezTo>
                  <a:pt x="4398" y="804"/>
                  <a:pt x="4394" y="804"/>
                  <a:pt x="4391" y="804"/>
                </a:cubicBezTo>
                <a:cubicBezTo>
                  <a:pt x="4355" y="804"/>
                  <a:pt x="4355" y="804"/>
                  <a:pt x="4355" y="804"/>
                </a:cubicBezTo>
                <a:lnTo>
                  <a:pt x="4355" y="757"/>
                </a:lnTo>
                <a:close/>
                <a:moveTo>
                  <a:pt x="4391" y="908"/>
                </a:moveTo>
                <a:cubicBezTo>
                  <a:pt x="4355" y="908"/>
                  <a:pt x="4355" y="908"/>
                  <a:pt x="4355" y="908"/>
                </a:cubicBezTo>
                <a:cubicBezTo>
                  <a:pt x="4355" y="854"/>
                  <a:pt x="4355" y="854"/>
                  <a:pt x="4355" y="854"/>
                </a:cubicBezTo>
                <a:cubicBezTo>
                  <a:pt x="4393" y="854"/>
                  <a:pt x="4393" y="854"/>
                  <a:pt x="4393" y="854"/>
                </a:cubicBezTo>
                <a:cubicBezTo>
                  <a:pt x="4399" y="854"/>
                  <a:pt x="4404" y="855"/>
                  <a:pt x="4409" y="856"/>
                </a:cubicBezTo>
                <a:cubicBezTo>
                  <a:pt x="4413" y="857"/>
                  <a:pt x="4417" y="858"/>
                  <a:pt x="4420" y="860"/>
                </a:cubicBezTo>
                <a:cubicBezTo>
                  <a:pt x="4423" y="862"/>
                  <a:pt x="4425" y="865"/>
                  <a:pt x="4427" y="869"/>
                </a:cubicBezTo>
                <a:cubicBezTo>
                  <a:pt x="4429" y="872"/>
                  <a:pt x="4430" y="876"/>
                  <a:pt x="4430" y="879"/>
                </a:cubicBezTo>
                <a:cubicBezTo>
                  <a:pt x="4430" y="884"/>
                  <a:pt x="4429" y="888"/>
                  <a:pt x="4427" y="892"/>
                </a:cubicBezTo>
                <a:cubicBezTo>
                  <a:pt x="4425" y="896"/>
                  <a:pt x="4423" y="899"/>
                  <a:pt x="4420" y="902"/>
                </a:cubicBezTo>
                <a:cubicBezTo>
                  <a:pt x="4416" y="904"/>
                  <a:pt x="4412" y="906"/>
                  <a:pt x="4408" y="907"/>
                </a:cubicBezTo>
                <a:cubicBezTo>
                  <a:pt x="4403" y="908"/>
                  <a:pt x="4398" y="908"/>
                  <a:pt x="4391" y="908"/>
                </a:cubicBezTo>
                <a:close/>
                <a:moveTo>
                  <a:pt x="4770" y="961"/>
                </a:moveTo>
                <a:cubicBezTo>
                  <a:pt x="4770" y="886"/>
                  <a:pt x="4770" y="886"/>
                  <a:pt x="4770" y="886"/>
                </a:cubicBezTo>
                <a:cubicBezTo>
                  <a:pt x="4762" y="894"/>
                  <a:pt x="4752" y="900"/>
                  <a:pt x="4742" y="904"/>
                </a:cubicBezTo>
                <a:cubicBezTo>
                  <a:pt x="4731" y="908"/>
                  <a:pt x="4721" y="910"/>
                  <a:pt x="4710" y="910"/>
                </a:cubicBezTo>
                <a:cubicBezTo>
                  <a:pt x="4687" y="910"/>
                  <a:pt x="4668" y="902"/>
                  <a:pt x="4653" y="888"/>
                </a:cubicBezTo>
                <a:cubicBezTo>
                  <a:pt x="4638" y="873"/>
                  <a:pt x="4631" y="855"/>
                  <a:pt x="4631" y="832"/>
                </a:cubicBezTo>
                <a:cubicBezTo>
                  <a:pt x="4630" y="811"/>
                  <a:pt x="4637" y="793"/>
                  <a:pt x="4650" y="778"/>
                </a:cubicBezTo>
                <a:cubicBezTo>
                  <a:pt x="4664" y="763"/>
                  <a:pt x="4683" y="755"/>
                  <a:pt x="4707" y="755"/>
                </a:cubicBezTo>
                <a:cubicBezTo>
                  <a:pt x="4720" y="755"/>
                  <a:pt x="4731" y="757"/>
                  <a:pt x="4742" y="762"/>
                </a:cubicBezTo>
                <a:cubicBezTo>
                  <a:pt x="4752" y="766"/>
                  <a:pt x="4762" y="772"/>
                  <a:pt x="4771" y="779"/>
                </a:cubicBezTo>
                <a:cubicBezTo>
                  <a:pt x="4771" y="704"/>
                  <a:pt x="4771" y="704"/>
                  <a:pt x="4771" y="704"/>
                </a:cubicBezTo>
                <a:cubicBezTo>
                  <a:pt x="4759" y="698"/>
                  <a:pt x="4747" y="694"/>
                  <a:pt x="4735" y="692"/>
                </a:cubicBezTo>
                <a:cubicBezTo>
                  <a:pt x="4724" y="689"/>
                  <a:pt x="4710" y="688"/>
                  <a:pt x="4697" y="688"/>
                </a:cubicBezTo>
                <a:cubicBezTo>
                  <a:pt x="4678" y="688"/>
                  <a:pt x="4660" y="690"/>
                  <a:pt x="4644" y="696"/>
                </a:cubicBezTo>
                <a:cubicBezTo>
                  <a:pt x="4627" y="702"/>
                  <a:pt x="4612" y="711"/>
                  <a:pt x="4598" y="723"/>
                </a:cubicBezTo>
                <a:cubicBezTo>
                  <a:pt x="4584" y="736"/>
                  <a:pt x="4572" y="752"/>
                  <a:pt x="4564" y="771"/>
                </a:cubicBezTo>
                <a:cubicBezTo>
                  <a:pt x="4555" y="789"/>
                  <a:pt x="4551" y="810"/>
                  <a:pt x="4551" y="834"/>
                </a:cubicBezTo>
                <a:cubicBezTo>
                  <a:pt x="4551" y="855"/>
                  <a:pt x="4555" y="874"/>
                  <a:pt x="4562" y="892"/>
                </a:cubicBezTo>
                <a:cubicBezTo>
                  <a:pt x="4570" y="910"/>
                  <a:pt x="4581" y="925"/>
                  <a:pt x="4594" y="938"/>
                </a:cubicBezTo>
                <a:cubicBezTo>
                  <a:pt x="4607" y="950"/>
                  <a:pt x="4623" y="960"/>
                  <a:pt x="4641" y="967"/>
                </a:cubicBezTo>
                <a:cubicBezTo>
                  <a:pt x="4660" y="973"/>
                  <a:pt x="4679" y="977"/>
                  <a:pt x="4700" y="978"/>
                </a:cubicBezTo>
                <a:cubicBezTo>
                  <a:pt x="4712" y="978"/>
                  <a:pt x="4725" y="976"/>
                  <a:pt x="4736" y="973"/>
                </a:cubicBezTo>
                <a:cubicBezTo>
                  <a:pt x="4748" y="970"/>
                  <a:pt x="4759" y="966"/>
                  <a:pt x="4770" y="961"/>
                </a:cubicBezTo>
                <a:close/>
                <a:moveTo>
                  <a:pt x="4911" y="867"/>
                </a:moveTo>
                <a:cubicBezTo>
                  <a:pt x="4923" y="856"/>
                  <a:pt x="4923" y="856"/>
                  <a:pt x="4923" y="856"/>
                </a:cubicBezTo>
                <a:cubicBezTo>
                  <a:pt x="5017" y="969"/>
                  <a:pt x="5017" y="969"/>
                  <a:pt x="5017" y="969"/>
                </a:cubicBezTo>
                <a:cubicBezTo>
                  <a:pt x="5116" y="969"/>
                  <a:pt x="5116" y="969"/>
                  <a:pt x="5116" y="969"/>
                </a:cubicBezTo>
                <a:cubicBezTo>
                  <a:pt x="4986" y="818"/>
                  <a:pt x="4986" y="818"/>
                  <a:pt x="4986" y="818"/>
                </a:cubicBezTo>
                <a:cubicBezTo>
                  <a:pt x="5109" y="696"/>
                  <a:pt x="5109" y="696"/>
                  <a:pt x="5109" y="696"/>
                </a:cubicBezTo>
                <a:cubicBezTo>
                  <a:pt x="5014" y="696"/>
                  <a:pt x="5014" y="696"/>
                  <a:pt x="5014" y="696"/>
                </a:cubicBezTo>
                <a:cubicBezTo>
                  <a:pt x="4911" y="802"/>
                  <a:pt x="4911" y="802"/>
                  <a:pt x="4911" y="802"/>
                </a:cubicBezTo>
                <a:cubicBezTo>
                  <a:pt x="4911" y="696"/>
                  <a:pt x="4911" y="696"/>
                  <a:pt x="4911" y="696"/>
                </a:cubicBezTo>
                <a:cubicBezTo>
                  <a:pt x="4835" y="696"/>
                  <a:pt x="4835" y="696"/>
                  <a:pt x="4835" y="696"/>
                </a:cubicBezTo>
                <a:cubicBezTo>
                  <a:pt x="4835" y="969"/>
                  <a:pt x="4835" y="969"/>
                  <a:pt x="4835" y="969"/>
                </a:cubicBezTo>
                <a:cubicBezTo>
                  <a:pt x="4911" y="969"/>
                  <a:pt x="4911" y="969"/>
                  <a:pt x="4911" y="969"/>
                </a:cubicBezTo>
                <a:lnTo>
                  <a:pt x="4911" y="867"/>
                </a:lnTo>
                <a:close/>
                <a:moveTo>
                  <a:pt x="5231" y="864"/>
                </a:moveTo>
                <a:cubicBezTo>
                  <a:pt x="5231" y="696"/>
                  <a:pt x="5231" y="696"/>
                  <a:pt x="5231" y="696"/>
                </a:cubicBezTo>
                <a:cubicBezTo>
                  <a:pt x="5154" y="696"/>
                  <a:pt x="5154" y="696"/>
                  <a:pt x="5154" y="696"/>
                </a:cubicBezTo>
                <a:cubicBezTo>
                  <a:pt x="5154" y="969"/>
                  <a:pt x="5154" y="969"/>
                  <a:pt x="5154" y="969"/>
                </a:cubicBezTo>
                <a:cubicBezTo>
                  <a:pt x="5231" y="969"/>
                  <a:pt x="5231" y="969"/>
                  <a:pt x="5231" y="969"/>
                </a:cubicBezTo>
                <a:cubicBezTo>
                  <a:pt x="5357" y="801"/>
                  <a:pt x="5357" y="801"/>
                  <a:pt x="5357" y="801"/>
                </a:cubicBezTo>
                <a:cubicBezTo>
                  <a:pt x="5357" y="969"/>
                  <a:pt x="5357" y="969"/>
                  <a:pt x="5357" y="969"/>
                </a:cubicBezTo>
                <a:cubicBezTo>
                  <a:pt x="5434" y="969"/>
                  <a:pt x="5434" y="969"/>
                  <a:pt x="5434" y="969"/>
                </a:cubicBezTo>
                <a:cubicBezTo>
                  <a:pt x="5434" y="696"/>
                  <a:pt x="5434" y="696"/>
                  <a:pt x="5434" y="696"/>
                </a:cubicBezTo>
                <a:cubicBezTo>
                  <a:pt x="5357" y="696"/>
                  <a:pt x="5357" y="696"/>
                  <a:pt x="5357" y="696"/>
                </a:cubicBezTo>
                <a:lnTo>
                  <a:pt x="5231" y="864"/>
                </a:lnTo>
                <a:close/>
                <a:moveTo>
                  <a:pt x="5714" y="696"/>
                </a:moveTo>
                <a:cubicBezTo>
                  <a:pt x="5588" y="864"/>
                  <a:pt x="5588" y="864"/>
                  <a:pt x="5588" y="864"/>
                </a:cubicBezTo>
                <a:cubicBezTo>
                  <a:pt x="5588" y="696"/>
                  <a:pt x="5588" y="696"/>
                  <a:pt x="5588" y="696"/>
                </a:cubicBezTo>
                <a:cubicBezTo>
                  <a:pt x="5511" y="696"/>
                  <a:pt x="5511" y="696"/>
                  <a:pt x="5511" y="696"/>
                </a:cubicBezTo>
                <a:cubicBezTo>
                  <a:pt x="5511" y="969"/>
                  <a:pt x="5511" y="969"/>
                  <a:pt x="5511" y="969"/>
                </a:cubicBezTo>
                <a:cubicBezTo>
                  <a:pt x="5588" y="969"/>
                  <a:pt x="5588" y="969"/>
                  <a:pt x="5588" y="969"/>
                </a:cubicBezTo>
                <a:cubicBezTo>
                  <a:pt x="5714" y="801"/>
                  <a:pt x="5714" y="801"/>
                  <a:pt x="5714" y="801"/>
                </a:cubicBezTo>
                <a:cubicBezTo>
                  <a:pt x="5714" y="969"/>
                  <a:pt x="5714" y="969"/>
                  <a:pt x="5714" y="969"/>
                </a:cubicBezTo>
                <a:cubicBezTo>
                  <a:pt x="5791" y="969"/>
                  <a:pt x="5791" y="969"/>
                  <a:pt x="5791" y="969"/>
                </a:cubicBezTo>
                <a:cubicBezTo>
                  <a:pt x="5791" y="696"/>
                  <a:pt x="5791" y="696"/>
                  <a:pt x="5791" y="696"/>
                </a:cubicBezTo>
                <a:lnTo>
                  <a:pt x="5714" y="696"/>
                </a:lnTo>
                <a:close/>
                <a:moveTo>
                  <a:pt x="5587" y="632"/>
                </a:moveTo>
                <a:cubicBezTo>
                  <a:pt x="5606" y="643"/>
                  <a:pt x="5627" y="648"/>
                  <a:pt x="5651" y="648"/>
                </a:cubicBezTo>
                <a:cubicBezTo>
                  <a:pt x="5675" y="649"/>
                  <a:pt x="5696" y="643"/>
                  <a:pt x="5715" y="632"/>
                </a:cubicBezTo>
                <a:cubicBezTo>
                  <a:pt x="5734" y="621"/>
                  <a:pt x="5747" y="605"/>
                  <a:pt x="5755" y="584"/>
                </a:cubicBezTo>
                <a:cubicBezTo>
                  <a:pt x="5704" y="560"/>
                  <a:pt x="5704" y="560"/>
                  <a:pt x="5704" y="560"/>
                </a:cubicBezTo>
                <a:cubicBezTo>
                  <a:pt x="5701" y="571"/>
                  <a:pt x="5695" y="581"/>
                  <a:pt x="5686" y="588"/>
                </a:cubicBezTo>
                <a:cubicBezTo>
                  <a:pt x="5676" y="596"/>
                  <a:pt x="5665" y="599"/>
                  <a:pt x="5651" y="599"/>
                </a:cubicBezTo>
                <a:cubicBezTo>
                  <a:pt x="5638" y="599"/>
                  <a:pt x="5626" y="596"/>
                  <a:pt x="5616" y="588"/>
                </a:cubicBezTo>
                <a:cubicBezTo>
                  <a:pt x="5607" y="581"/>
                  <a:pt x="5601" y="571"/>
                  <a:pt x="5598" y="560"/>
                </a:cubicBezTo>
                <a:cubicBezTo>
                  <a:pt x="5548" y="584"/>
                  <a:pt x="5548" y="584"/>
                  <a:pt x="5548" y="584"/>
                </a:cubicBezTo>
                <a:cubicBezTo>
                  <a:pt x="5555" y="605"/>
                  <a:pt x="5568" y="621"/>
                  <a:pt x="5587" y="632"/>
                </a:cubicBezTo>
                <a:close/>
                <a:moveTo>
                  <a:pt x="3527" y="973"/>
                </a:moveTo>
                <a:cubicBezTo>
                  <a:pt x="3539" y="970"/>
                  <a:pt x="3551" y="966"/>
                  <a:pt x="3562" y="961"/>
                </a:cubicBezTo>
                <a:cubicBezTo>
                  <a:pt x="3562" y="886"/>
                  <a:pt x="3562" y="886"/>
                  <a:pt x="3562" y="886"/>
                </a:cubicBezTo>
                <a:cubicBezTo>
                  <a:pt x="3553" y="894"/>
                  <a:pt x="3543" y="900"/>
                  <a:pt x="3533" y="904"/>
                </a:cubicBezTo>
                <a:cubicBezTo>
                  <a:pt x="3523" y="908"/>
                  <a:pt x="3512" y="910"/>
                  <a:pt x="3501" y="910"/>
                </a:cubicBezTo>
                <a:cubicBezTo>
                  <a:pt x="3478" y="910"/>
                  <a:pt x="3459" y="902"/>
                  <a:pt x="3444" y="888"/>
                </a:cubicBezTo>
                <a:cubicBezTo>
                  <a:pt x="3429" y="873"/>
                  <a:pt x="3422" y="855"/>
                  <a:pt x="3422" y="832"/>
                </a:cubicBezTo>
                <a:cubicBezTo>
                  <a:pt x="3421" y="811"/>
                  <a:pt x="3428" y="793"/>
                  <a:pt x="3441" y="778"/>
                </a:cubicBezTo>
                <a:cubicBezTo>
                  <a:pt x="3455" y="763"/>
                  <a:pt x="3474" y="755"/>
                  <a:pt x="3498" y="755"/>
                </a:cubicBezTo>
                <a:cubicBezTo>
                  <a:pt x="3511" y="755"/>
                  <a:pt x="3523" y="757"/>
                  <a:pt x="3533" y="762"/>
                </a:cubicBezTo>
                <a:cubicBezTo>
                  <a:pt x="3543" y="766"/>
                  <a:pt x="3553" y="772"/>
                  <a:pt x="3562" y="779"/>
                </a:cubicBezTo>
                <a:cubicBezTo>
                  <a:pt x="3562" y="704"/>
                  <a:pt x="3562" y="704"/>
                  <a:pt x="3562" y="704"/>
                </a:cubicBezTo>
                <a:cubicBezTo>
                  <a:pt x="3550" y="698"/>
                  <a:pt x="3539" y="694"/>
                  <a:pt x="3526" y="692"/>
                </a:cubicBezTo>
                <a:cubicBezTo>
                  <a:pt x="3515" y="689"/>
                  <a:pt x="3502" y="688"/>
                  <a:pt x="3488" y="688"/>
                </a:cubicBezTo>
                <a:cubicBezTo>
                  <a:pt x="3469" y="688"/>
                  <a:pt x="3452" y="690"/>
                  <a:pt x="3435" y="696"/>
                </a:cubicBezTo>
                <a:cubicBezTo>
                  <a:pt x="3418" y="702"/>
                  <a:pt x="3403" y="711"/>
                  <a:pt x="3389" y="723"/>
                </a:cubicBezTo>
                <a:cubicBezTo>
                  <a:pt x="3375" y="736"/>
                  <a:pt x="3363" y="752"/>
                  <a:pt x="3355" y="771"/>
                </a:cubicBezTo>
                <a:cubicBezTo>
                  <a:pt x="3346" y="789"/>
                  <a:pt x="3342" y="810"/>
                  <a:pt x="3342" y="834"/>
                </a:cubicBezTo>
                <a:cubicBezTo>
                  <a:pt x="3342" y="855"/>
                  <a:pt x="3346" y="874"/>
                  <a:pt x="3353" y="892"/>
                </a:cubicBezTo>
                <a:cubicBezTo>
                  <a:pt x="3361" y="910"/>
                  <a:pt x="3372" y="925"/>
                  <a:pt x="3386" y="938"/>
                </a:cubicBezTo>
                <a:cubicBezTo>
                  <a:pt x="3398" y="950"/>
                  <a:pt x="3414" y="960"/>
                  <a:pt x="3432" y="967"/>
                </a:cubicBezTo>
                <a:cubicBezTo>
                  <a:pt x="3451" y="974"/>
                  <a:pt x="3470" y="977"/>
                  <a:pt x="3491" y="978"/>
                </a:cubicBezTo>
                <a:cubicBezTo>
                  <a:pt x="3504" y="978"/>
                  <a:pt x="3516" y="976"/>
                  <a:pt x="3527" y="973"/>
                </a:cubicBezTo>
                <a:close/>
                <a:moveTo>
                  <a:pt x="3138" y="978"/>
                </a:moveTo>
                <a:cubicBezTo>
                  <a:pt x="3160" y="978"/>
                  <a:pt x="3180" y="975"/>
                  <a:pt x="3198" y="968"/>
                </a:cubicBezTo>
                <a:cubicBezTo>
                  <a:pt x="3217" y="962"/>
                  <a:pt x="3234" y="952"/>
                  <a:pt x="3249" y="939"/>
                </a:cubicBezTo>
                <a:cubicBezTo>
                  <a:pt x="3263" y="927"/>
                  <a:pt x="3273" y="911"/>
                  <a:pt x="3282" y="893"/>
                </a:cubicBezTo>
                <a:cubicBezTo>
                  <a:pt x="3290" y="875"/>
                  <a:pt x="3295" y="855"/>
                  <a:pt x="3295" y="833"/>
                </a:cubicBezTo>
                <a:cubicBezTo>
                  <a:pt x="3295" y="811"/>
                  <a:pt x="3290" y="792"/>
                  <a:pt x="3282" y="773"/>
                </a:cubicBezTo>
                <a:cubicBezTo>
                  <a:pt x="3273" y="754"/>
                  <a:pt x="3263" y="739"/>
                  <a:pt x="3249" y="726"/>
                </a:cubicBezTo>
                <a:cubicBezTo>
                  <a:pt x="3234" y="713"/>
                  <a:pt x="3217" y="704"/>
                  <a:pt x="3198" y="697"/>
                </a:cubicBezTo>
                <a:cubicBezTo>
                  <a:pt x="3180" y="691"/>
                  <a:pt x="3160" y="688"/>
                  <a:pt x="3138" y="688"/>
                </a:cubicBezTo>
                <a:cubicBezTo>
                  <a:pt x="3116" y="688"/>
                  <a:pt x="3096" y="691"/>
                  <a:pt x="3077" y="697"/>
                </a:cubicBezTo>
                <a:cubicBezTo>
                  <a:pt x="3059" y="704"/>
                  <a:pt x="3042" y="713"/>
                  <a:pt x="3028" y="726"/>
                </a:cubicBezTo>
                <a:cubicBezTo>
                  <a:pt x="3013" y="739"/>
                  <a:pt x="3002" y="754"/>
                  <a:pt x="2994" y="773"/>
                </a:cubicBezTo>
                <a:cubicBezTo>
                  <a:pt x="2986" y="792"/>
                  <a:pt x="2982" y="811"/>
                  <a:pt x="2982" y="833"/>
                </a:cubicBezTo>
                <a:cubicBezTo>
                  <a:pt x="2982" y="855"/>
                  <a:pt x="2986" y="875"/>
                  <a:pt x="2994" y="893"/>
                </a:cubicBezTo>
                <a:cubicBezTo>
                  <a:pt x="3002" y="911"/>
                  <a:pt x="3013" y="927"/>
                  <a:pt x="3028" y="939"/>
                </a:cubicBezTo>
                <a:cubicBezTo>
                  <a:pt x="3042" y="952"/>
                  <a:pt x="3059" y="962"/>
                  <a:pt x="3077" y="968"/>
                </a:cubicBezTo>
                <a:cubicBezTo>
                  <a:pt x="3096" y="975"/>
                  <a:pt x="3116" y="978"/>
                  <a:pt x="3138" y="978"/>
                </a:cubicBezTo>
                <a:close/>
                <a:moveTo>
                  <a:pt x="3083" y="778"/>
                </a:moveTo>
                <a:cubicBezTo>
                  <a:pt x="3097" y="763"/>
                  <a:pt x="3116" y="755"/>
                  <a:pt x="3138" y="755"/>
                </a:cubicBezTo>
                <a:cubicBezTo>
                  <a:pt x="3160" y="756"/>
                  <a:pt x="3178" y="763"/>
                  <a:pt x="3193" y="778"/>
                </a:cubicBezTo>
                <a:cubicBezTo>
                  <a:pt x="3208" y="793"/>
                  <a:pt x="3215" y="811"/>
                  <a:pt x="3215" y="833"/>
                </a:cubicBezTo>
                <a:cubicBezTo>
                  <a:pt x="3215" y="854"/>
                  <a:pt x="3208" y="872"/>
                  <a:pt x="3193" y="887"/>
                </a:cubicBezTo>
                <a:cubicBezTo>
                  <a:pt x="3178" y="902"/>
                  <a:pt x="3160" y="910"/>
                  <a:pt x="3138" y="910"/>
                </a:cubicBezTo>
                <a:cubicBezTo>
                  <a:pt x="3116" y="910"/>
                  <a:pt x="3097" y="903"/>
                  <a:pt x="3083" y="888"/>
                </a:cubicBezTo>
                <a:cubicBezTo>
                  <a:pt x="3068" y="872"/>
                  <a:pt x="3061" y="854"/>
                  <a:pt x="3061" y="833"/>
                </a:cubicBezTo>
                <a:cubicBezTo>
                  <a:pt x="3061" y="811"/>
                  <a:pt x="3068" y="793"/>
                  <a:pt x="3083" y="778"/>
                </a:cubicBezTo>
                <a:close/>
                <a:moveTo>
                  <a:pt x="2578" y="710"/>
                </a:moveTo>
                <a:cubicBezTo>
                  <a:pt x="2689" y="974"/>
                  <a:pt x="2689" y="974"/>
                  <a:pt x="2689" y="974"/>
                </a:cubicBezTo>
                <a:cubicBezTo>
                  <a:pt x="2711" y="974"/>
                  <a:pt x="2711" y="974"/>
                  <a:pt x="2711" y="974"/>
                </a:cubicBezTo>
                <a:cubicBezTo>
                  <a:pt x="2827" y="708"/>
                  <a:pt x="2827" y="708"/>
                  <a:pt x="2827" y="708"/>
                </a:cubicBezTo>
                <a:cubicBezTo>
                  <a:pt x="2865" y="969"/>
                  <a:pt x="2865" y="969"/>
                  <a:pt x="2865" y="969"/>
                </a:cubicBezTo>
                <a:cubicBezTo>
                  <a:pt x="2948" y="969"/>
                  <a:pt x="2948" y="969"/>
                  <a:pt x="2948" y="969"/>
                </a:cubicBezTo>
                <a:cubicBezTo>
                  <a:pt x="2877" y="541"/>
                  <a:pt x="2877" y="541"/>
                  <a:pt x="2877" y="541"/>
                </a:cubicBezTo>
                <a:cubicBezTo>
                  <a:pt x="2819" y="541"/>
                  <a:pt x="2819" y="541"/>
                  <a:pt x="2819" y="541"/>
                </a:cubicBezTo>
                <a:cubicBezTo>
                  <a:pt x="2701" y="816"/>
                  <a:pt x="2701" y="816"/>
                  <a:pt x="2701" y="816"/>
                </a:cubicBezTo>
                <a:cubicBezTo>
                  <a:pt x="2587" y="541"/>
                  <a:pt x="2587" y="541"/>
                  <a:pt x="2587" y="541"/>
                </a:cubicBezTo>
                <a:cubicBezTo>
                  <a:pt x="2530" y="541"/>
                  <a:pt x="2530" y="541"/>
                  <a:pt x="2530" y="541"/>
                </a:cubicBezTo>
                <a:cubicBezTo>
                  <a:pt x="2452" y="969"/>
                  <a:pt x="2452" y="969"/>
                  <a:pt x="2452" y="969"/>
                </a:cubicBezTo>
                <a:cubicBezTo>
                  <a:pt x="2535" y="969"/>
                  <a:pt x="2535" y="969"/>
                  <a:pt x="2535" y="969"/>
                </a:cubicBezTo>
                <a:lnTo>
                  <a:pt x="2578" y="710"/>
                </a:lnTo>
                <a:close/>
                <a:moveTo>
                  <a:pt x="1606" y="1133"/>
                </a:moveTo>
                <a:cubicBezTo>
                  <a:pt x="1606" y="873"/>
                  <a:pt x="1395" y="661"/>
                  <a:pt x="1134" y="661"/>
                </a:cubicBezTo>
                <a:cubicBezTo>
                  <a:pt x="874" y="661"/>
                  <a:pt x="662" y="873"/>
                  <a:pt x="662" y="1133"/>
                </a:cubicBezTo>
                <a:cubicBezTo>
                  <a:pt x="662" y="1394"/>
                  <a:pt x="874" y="1606"/>
                  <a:pt x="1134" y="1606"/>
                </a:cubicBezTo>
                <a:cubicBezTo>
                  <a:pt x="1395" y="1606"/>
                  <a:pt x="1606" y="1394"/>
                  <a:pt x="1606" y="1133"/>
                </a:cubicBezTo>
                <a:close/>
                <a:moveTo>
                  <a:pt x="846" y="1133"/>
                </a:moveTo>
                <a:cubicBezTo>
                  <a:pt x="846" y="975"/>
                  <a:pt x="975" y="845"/>
                  <a:pt x="1134" y="845"/>
                </a:cubicBezTo>
                <a:cubicBezTo>
                  <a:pt x="1293" y="845"/>
                  <a:pt x="1422" y="975"/>
                  <a:pt x="1422" y="1133"/>
                </a:cubicBezTo>
                <a:cubicBezTo>
                  <a:pt x="1422" y="1292"/>
                  <a:pt x="1293" y="1422"/>
                  <a:pt x="1134" y="1422"/>
                </a:cubicBezTo>
                <a:cubicBezTo>
                  <a:pt x="975" y="1422"/>
                  <a:pt x="846" y="1292"/>
                  <a:pt x="846" y="1133"/>
                </a:cubicBezTo>
                <a:close/>
                <a:moveTo>
                  <a:pt x="1937" y="1134"/>
                </a:moveTo>
                <a:cubicBezTo>
                  <a:pt x="1937" y="691"/>
                  <a:pt x="1577" y="331"/>
                  <a:pt x="1134" y="331"/>
                </a:cubicBezTo>
                <a:cubicBezTo>
                  <a:pt x="691" y="331"/>
                  <a:pt x="331" y="691"/>
                  <a:pt x="331" y="1134"/>
                </a:cubicBezTo>
                <a:cubicBezTo>
                  <a:pt x="331" y="1354"/>
                  <a:pt x="422" y="1557"/>
                  <a:pt x="566" y="1700"/>
                </a:cubicBezTo>
                <a:cubicBezTo>
                  <a:pt x="583" y="1717"/>
                  <a:pt x="606" y="1728"/>
                  <a:pt x="632" y="1728"/>
                </a:cubicBezTo>
                <a:cubicBezTo>
                  <a:pt x="683" y="1728"/>
                  <a:pt x="724" y="1687"/>
                  <a:pt x="724" y="1636"/>
                </a:cubicBezTo>
                <a:cubicBezTo>
                  <a:pt x="724" y="1609"/>
                  <a:pt x="713" y="1586"/>
                  <a:pt x="695" y="1569"/>
                </a:cubicBezTo>
                <a:cubicBezTo>
                  <a:pt x="584" y="1457"/>
                  <a:pt x="515" y="1303"/>
                  <a:pt x="515" y="1134"/>
                </a:cubicBezTo>
                <a:cubicBezTo>
                  <a:pt x="515" y="792"/>
                  <a:pt x="793" y="515"/>
                  <a:pt x="1134" y="515"/>
                </a:cubicBezTo>
                <a:cubicBezTo>
                  <a:pt x="1475" y="515"/>
                  <a:pt x="1753" y="792"/>
                  <a:pt x="1753" y="1134"/>
                </a:cubicBezTo>
                <a:cubicBezTo>
                  <a:pt x="1753" y="1304"/>
                  <a:pt x="1684" y="1459"/>
                  <a:pt x="1572" y="1571"/>
                </a:cubicBezTo>
                <a:cubicBezTo>
                  <a:pt x="770" y="2373"/>
                  <a:pt x="770" y="2373"/>
                  <a:pt x="770" y="2373"/>
                </a:cubicBezTo>
                <a:cubicBezTo>
                  <a:pt x="900" y="2503"/>
                  <a:pt x="900" y="2503"/>
                  <a:pt x="900" y="2503"/>
                </a:cubicBezTo>
                <a:cubicBezTo>
                  <a:pt x="1703" y="1700"/>
                  <a:pt x="1703" y="1700"/>
                  <a:pt x="1703" y="1700"/>
                </a:cubicBezTo>
                <a:cubicBezTo>
                  <a:pt x="1848" y="1555"/>
                  <a:pt x="1937" y="1354"/>
                  <a:pt x="1937" y="1134"/>
                </a:cubicBezTo>
                <a:close/>
                <a:moveTo>
                  <a:pt x="1134" y="0"/>
                </a:moveTo>
                <a:cubicBezTo>
                  <a:pt x="508" y="0"/>
                  <a:pt x="0" y="507"/>
                  <a:pt x="0" y="1134"/>
                </a:cubicBezTo>
                <a:cubicBezTo>
                  <a:pt x="0" y="1446"/>
                  <a:pt x="127" y="1730"/>
                  <a:pt x="331" y="1934"/>
                </a:cubicBezTo>
                <a:cubicBezTo>
                  <a:pt x="349" y="1951"/>
                  <a:pt x="372" y="1962"/>
                  <a:pt x="398" y="1962"/>
                </a:cubicBezTo>
                <a:cubicBezTo>
                  <a:pt x="448" y="1962"/>
                  <a:pt x="490" y="1920"/>
                  <a:pt x="490" y="1870"/>
                </a:cubicBezTo>
                <a:cubicBezTo>
                  <a:pt x="490" y="1844"/>
                  <a:pt x="479" y="1820"/>
                  <a:pt x="461" y="1803"/>
                </a:cubicBezTo>
                <a:cubicBezTo>
                  <a:pt x="291" y="1632"/>
                  <a:pt x="185" y="1395"/>
                  <a:pt x="185" y="1134"/>
                </a:cubicBezTo>
                <a:cubicBezTo>
                  <a:pt x="185" y="610"/>
                  <a:pt x="611" y="184"/>
                  <a:pt x="1134" y="184"/>
                </a:cubicBezTo>
                <a:cubicBezTo>
                  <a:pt x="1658" y="184"/>
                  <a:pt x="2084" y="610"/>
                  <a:pt x="2084" y="1134"/>
                </a:cubicBezTo>
                <a:cubicBezTo>
                  <a:pt x="2084" y="1395"/>
                  <a:pt x="1977" y="1633"/>
                  <a:pt x="1805" y="1805"/>
                </a:cubicBezTo>
                <a:cubicBezTo>
                  <a:pt x="1003" y="2606"/>
                  <a:pt x="1003" y="2606"/>
                  <a:pt x="1003" y="2606"/>
                </a:cubicBezTo>
                <a:cubicBezTo>
                  <a:pt x="1134" y="2737"/>
                  <a:pt x="1134" y="2737"/>
                  <a:pt x="1134" y="2737"/>
                </a:cubicBezTo>
                <a:cubicBezTo>
                  <a:pt x="1936" y="1935"/>
                  <a:pt x="1936" y="1935"/>
                  <a:pt x="1936" y="1935"/>
                </a:cubicBezTo>
                <a:cubicBezTo>
                  <a:pt x="2141" y="1730"/>
                  <a:pt x="2268" y="1446"/>
                  <a:pt x="2268" y="1134"/>
                </a:cubicBezTo>
                <a:cubicBezTo>
                  <a:pt x="2268" y="507"/>
                  <a:pt x="1760" y="0"/>
                  <a:pt x="11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84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0" r:id="rId3"/>
  </p:sldLayoutIdLst>
  <p:hf hdr="0" ftr="0" dt="0"/>
  <p:txStyles>
    <p:titleStyle>
      <a:lvl1pPr algn="l" defTabSz="1631629" rtl="0" eaLnBrk="1" fontAlgn="base" hangingPunct="1">
        <a:spcBef>
          <a:spcPct val="0"/>
        </a:spcBef>
        <a:spcAft>
          <a:spcPct val="0"/>
        </a:spcAft>
        <a:tabLst>
          <a:tab pos="650917" algn="l"/>
        </a:tabLst>
        <a:defRPr sz="3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163162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2pPr>
      <a:lvl3pPr algn="l" defTabSz="163162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3pPr>
      <a:lvl4pPr algn="l" defTabSz="163162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4pPr>
      <a:lvl5pPr algn="l" defTabSz="163162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5pPr>
      <a:lvl6pPr marL="833172" algn="l" defTabSz="163162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1666342" algn="l" defTabSz="163162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2499515" algn="l" defTabSz="163162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3332688" algn="l" defTabSz="1631629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1631629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2000">
          <a:solidFill>
            <a:schemeClr val="tx1"/>
          </a:solidFill>
          <a:latin typeface="+mj-lt"/>
          <a:ea typeface="+mn-ea"/>
          <a:cs typeface="+mn-cs"/>
        </a:defRPr>
      </a:lvl1pPr>
      <a:lvl2pPr marL="265819" indent="-265819" algn="l" defTabSz="1631629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00000"/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569611" indent="-303792" algn="l" defTabSz="1631629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120000"/>
        <a:buFont typeface="Arial" charset="0"/>
        <a:buChar char="–"/>
        <a:defRPr sz="2000">
          <a:solidFill>
            <a:schemeClr val="tx1"/>
          </a:solidFill>
          <a:latin typeface="+mn-lt"/>
        </a:defRPr>
      </a:lvl3pPr>
      <a:lvl4pPr marL="835430" indent="-265819" algn="l" defTabSz="1631629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80000"/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4pPr>
      <a:lvl5pPr marL="1063275" indent="-265819" algn="l" defTabSz="1631629" rtl="0" eaLnBrk="1" fontAlgn="base" hangingPunct="1">
        <a:spcBef>
          <a:spcPct val="0"/>
        </a:spcBef>
        <a:spcAft>
          <a:spcPct val="0"/>
        </a:spcAft>
        <a:buClr>
          <a:schemeClr val="accent4"/>
        </a:buClr>
        <a:buSzPct val="89000"/>
        <a:buFont typeface="Arial" charset="0"/>
        <a:buChar char="-"/>
        <a:defRPr sz="2000">
          <a:solidFill>
            <a:schemeClr val="tx1"/>
          </a:solidFill>
          <a:latin typeface="+mn-lt"/>
        </a:defRPr>
      </a:lvl5pPr>
      <a:lvl6pPr marL="1366401" indent="-237222" algn="l" defTabSz="16316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000">
          <a:solidFill>
            <a:schemeClr val="tx1"/>
          </a:solidFill>
          <a:latin typeface="+mn-lt"/>
        </a:defRPr>
      </a:lvl6pPr>
      <a:lvl7pPr marL="1366401" indent="-237222" algn="l" defTabSz="16316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000">
          <a:solidFill>
            <a:schemeClr val="tx1"/>
          </a:solidFill>
          <a:latin typeface="+mn-lt"/>
        </a:defRPr>
      </a:lvl7pPr>
      <a:lvl8pPr marL="1366401" indent="-237222" algn="l" defTabSz="16316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000">
          <a:solidFill>
            <a:schemeClr val="tx1"/>
          </a:solidFill>
          <a:latin typeface="+mn-lt"/>
        </a:defRPr>
      </a:lvl8pPr>
      <a:lvl9pPr marL="1366401" indent="-237222" algn="l" defTabSz="163162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66634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33172" algn="l" defTabSz="166634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666342" algn="l" defTabSz="166634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499515" algn="l" defTabSz="166634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32688" algn="l" defTabSz="166634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165859" algn="l" defTabSz="166634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999030" algn="l" defTabSz="166634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832202" algn="l" defTabSz="166634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665374" algn="l" defTabSz="1666342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tags" Target="../tags/tag183.xml"/><Relationship Id="rId7" Type="http://schemas.openxmlformats.org/officeDocument/2006/relationships/image" Target="../media/image37.tiff"/><Relationship Id="rId12" Type="http://schemas.openxmlformats.org/officeDocument/2006/relationships/image" Target="../media/image42.tiff"/><Relationship Id="rId2" Type="http://schemas.openxmlformats.org/officeDocument/2006/relationships/tags" Target="../tags/tag18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emf"/><Relationship Id="rId11" Type="http://schemas.openxmlformats.org/officeDocument/2006/relationships/image" Target="../media/image41.jpe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4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85.xml"/><Relationship Id="rId7" Type="http://schemas.openxmlformats.org/officeDocument/2006/relationships/image" Target="../media/image43.tiff"/><Relationship Id="rId2" Type="http://schemas.openxmlformats.org/officeDocument/2006/relationships/tags" Target="../tags/tag18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13" Type="http://schemas.openxmlformats.org/officeDocument/2006/relationships/tags" Target="../tags/tag197.xml"/><Relationship Id="rId18" Type="http://schemas.openxmlformats.org/officeDocument/2006/relationships/tags" Target="../tags/tag202.xml"/><Relationship Id="rId26" Type="http://schemas.openxmlformats.org/officeDocument/2006/relationships/tags" Target="../tags/tag210.xml"/><Relationship Id="rId3" Type="http://schemas.openxmlformats.org/officeDocument/2006/relationships/tags" Target="../tags/tag187.xml"/><Relationship Id="rId21" Type="http://schemas.openxmlformats.org/officeDocument/2006/relationships/tags" Target="../tags/tag205.xml"/><Relationship Id="rId7" Type="http://schemas.openxmlformats.org/officeDocument/2006/relationships/tags" Target="../tags/tag191.xml"/><Relationship Id="rId12" Type="http://schemas.openxmlformats.org/officeDocument/2006/relationships/tags" Target="../tags/tag196.xml"/><Relationship Id="rId17" Type="http://schemas.openxmlformats.org/officeDocument/2006/relationships/tags" Target="../tags/tag201.xml"/><Relationship Id="rId25" Type="http://schemas.openxmlformats.org/officeDocument/2006/relationships/tags" Target="../tags/tag209.xml"/><Relationship Id="rId2" Type="http://schemas.openxmlformats.org/officeDocument/2006/relationships/tags" Target="../tags/tag186.xml"/><Relationship Id="rId16" Type="http://schemas.openxmlformats.org/officeDocument/2006/relationships/tags" Target="../tags/tag200.xml"/><Relationship Id="rId20" Type="http://schemas.openxmlformats.org/officeDocument/2006/relationships/tags" Target="../tags/tag204.xml"/><Relationship Id="rId29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tags" Target="../tags/tag190.xml"/><Relationship Id="rId11" Type="http://schemas.openxmlformats.org/officeDocument/2006/relationships/tags" Target="../tags/tag195.xml"/><Relationship Id="rId24" Type="http://schemas.openxmlformats.org/officeDocument/2006/relationships/tags" Target="../tags/tag208.xml"/><Relationship Id="rId32" Type="http://schemas.openxmlformats.org/officeDocument/2006/relationships/chart" Target="../charts/chart12.xml"/><Relationship Id="rId5" Type="http://schemas.openxmlformats.org/officeDocument/2006/relationships/tags" Target="../tags/tag189.xml"/><Relationship Id="rId15" Type="http://schemas.openxmlformats.org/officeDocument/2006/relationships/tags" Target="../tags/tag199.xml"/><Relationship Id="rId23" Type="http://schemas.openxmlformats.org/officeDocument/2006/relationships/tags" Target="../tags/tag207.xml"/><Relationship Id="rId28" Type="http://schemas.openxmlformats.org/officeDocument/2006/relationships/tags" Target="../tags/tag212.xml"/><Relationship Id="rId10" Type="http://schemas.openxmlformats.org/officeDocument/2006/relationships/tags" Target="../tags/tag194.xml"/><Relationship Id="rId19" Type="http://schemas.openxmlformats.org/officeDocument/2006/relationships/tags" Target="../tags/tag203.xml"/><Relationship Id="rId31" Type="http://schemas.openxmlformats.org/officeDocument/2006/relationships/image" Target="../media/image3.emf"/><Relationship Id="rId4" Type="http://schemas.openxmlformats.org/officeDocument/2006/relationships/tags" Target="../tags/tag188.xml"/><Relationship Id="rId9" Type="http://schemas.openxmlformats.org/officeDocument/2006/relationships/tags" Target="../tags/tag193.xml"/><Relationship Id="rId14" Type="http://schemas.openxmlformats.org/officeDocument/2006/relationships/tags" Target="../tags/tag198.xml"/><Relationship Id="rId22" Type="http://schemas.openxmlformats.org/officeDocument/2006/relationships/tags" Target="../tags/tag206.xml"/><Relationship Id="rId27" Type="http://schemas.openxmlformats.org/officeDocument/2006/relationships/tags" Target="../tags/tag211.xml"/><Relationship Id="rId30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tags" Target="../tags/tag224.xml"/><Relationship Id="rId18" Type="http://schemas.openxmlformats.org/officeDocument/2006/relationships/image" Target="../media/image45.jpeg"/><Relationship Id="rId3" Type="http://schemas.openxmlformats.org/officeDocument/2006/relationships/tags" Target="../tags/tag214.xml"/><Relationship Id="rId21" Type="http://schemas.openxmlformats.org/officeDocument/2006/relationships/image" Target="../media/image48.png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17" Type="http://schemas.openxmlformats.org/officeDocument/2006/relationships/chart" Target="../charts/chart13.xml"/><Relationship Id="rId2" Type="http://schemas.openxmlformats.org/officeDocument/2006/relationships/tags" Target="../tags/tag213.xml"/><Relationship Id="rId16" Type="http://schemas.openxmlformats.org/officeDocument/2006/relationships/image" Target="../media/image3.emf"/><Relationship Id="rId20" Type="http://schemas.openxmlformats.org/officeDocument/2006/relationships/image" Target="../media/image47.png"/><Relationship Id="rId1" Type="http://schemas.openxmlformats.org/officeDocument/2006/relationships/vmlDrawing" Target="../drawings/vmlDrawing15.v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24" Type="http://schemas.openxmlformats.org/officeDocument/2006/relationships/image" Target="../media/image51.jpeg"/><Relationship Id="rId5" Type="http://schemas.openxmlformats.org/officeDocument/2006/relationships/tags" Target="../tags/tag216.xml"/><Relationship Id="rId15" Type="http://schemas.openxmlformats.org/officeDocument/2006/relationships/oleObject" Target="../embeddings/oleObject15.bin"/><Relationship Id="rId23" Type="http://schemas.openxmlformats.org/officeDocument/2006/relationships/image" Target="../media/image50.png"/><Relationship Id="rId10" Type="http://schemas.openxmlformats.org/officeDocument/2006/relationships/tags" Target="../tags/tag221.xml"/><Relationship Id="rId19" Type="http://schemas.openxmlformats.org/officeDocument/2006/relationships/image" Target="../media/image46.jpeg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226.xml"/><Relationship Id="rId7" Type="http://schemas.openxmlformats.org/officeDocument/2006/relationships/image" Target="../media/image52.png"/><Relationship Id="rId2" Type="http://schemas.openxmlformats.org/officeDocument/2006/relationships/tags" Target="../tags/tag22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4.emf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26" Type="http://schemas.openxmlformats.org/officeDocument/2006/relationships/tags" Target="../tags/tag34.xml"/><Relationship Id="rId39" Type="http://schemas.openxmlformats.org/officeDocument/2006/relationships/tags" Target="../tags/tag47.xml"/><Relationship Id="rId21" Type="http://schemas.openxmlformats.org/officeDocument/2006/relationships/tags" Target="../tags/tag29.xml"/><Relationship Id="rId34" Type="http://schemas.openxmlformats.org/officeDocument/2006/relationships/tags" Target="../tags/tag42.xml"/><Relationship Id="rId42" Type="http://schemas.openxmlformats.org/officeDocument/2006/relationships/tags" Target="../tags/tag50.xml"/><Relationship Id="rId47" Type="http://schemas.openxmlformats.org/officeDocument/2006/relationships/chart" Target="../charts/chart2.xml"/><Relationship Id="rId50" Type="http://schemas.openxmlformats.org/officeDocument/2006/relationships/image" Target="../media/image7.png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9" Type="http://schemas.openxmlformats.org/officeDocument/2006/relationships/tags" Target="../tags/tag37.xml"/><Relationship Id="rId11" Type="http://schemas.openxmlformats.org/officeDocument/2006/relationships/tags" Target="../tags/tag19.xml"/><Relationship Id="rId24" Type="http://schemas.openxmlformats.org/officeDocument/2006/relationships/tags" Target="../tags/tag32.xml"/><Relationship Id="rId32" Type="http://schemas.openxmlformats.org/officeDocument/2006/relationships/tags" Target="../tags/tag40.xml"/><Relationship Id="rId37" Type="http://schemas.openxmlformats.org/officeDocument/2006/relationships/tags" Target="../tags/tag45.xml"/><Relationship Id="rId40" Type="http://schemas.openxmlformats.org/officeDocument/2006/relationships/tags" Target="../tags/tag48.xml"/><Relationship Id="rId45" Type="http://schemas.openxmlformats.org/officeDocument/2006/relationships/image" Target="../media/image3.emf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23" Type="http://schemas.openxmlformats.org/officeDocument/2006/relationships/tags" Target="../tags/tag31.xml"/><Relationship Id="rId28" Type="http://schemas.openxmlformats.org/officeDocument/2006/relationships/tags" Target="../tags/tag36.xml"/><Relationship Id="rId36" Type="http://schemas.openxmlformats.org/officeDocument/2006/relationships/tags" Target="../tags/tag44.xml"/><Relationship Id="rId49" Type="http://schemas.openxmlformats.org/officeDocument/2006/relationships/image" Target="../media/image6.png"/><Relationship Id="rId10" Type="http://schemas.openxmlformats.org/officeDocument/2006/relationships/tags" Target="../tags/tag18.xml"/><Relationship Id="rId19" Type="http://schemas.openxmlformats.org/officeDocument/2006/relationships/tags" Target="../tags/tag27.xml"/><Relationship Id="rId31" Type="http://schemas.openxmlformats.org/officeDocument/2006/relationships/tags" Target="../tags/tag39.xml"/><Relationship Id="rId44" Type="http://schemas.openxmlformats.org/officeDocument/2006/relationships/oleObject" Target="../embeddings/oleObject5.bin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Relationship Id="rId22" Type="http://schemas.openxmlformats.org/officeDocument/2006/relationships/tags" Target="../tags/tag30.xml"/><Relationship Id="rId27" Type="http://schemas.openxmlformats.org/officeDocument/2006/relationships/tags" Target="../tags/tag35.xml"/><Relationship Id="rId30" Type="http://schemas.openxmlformats.org/officeDocument/2006/relationships/tags" Target="../tags/tag38.xml"/><Relationship Id="rId35" Type="http://schemas.openxmlformats.org/officeDocument/2006/relationships/tags" Target="../tags/tag43.xml"/><Relationship Id="rId43" Type="http://schemas.openxmlformats.org/officeDocument/2006/relationships/slideLayout" Target="../slideLayouts/slideLayout2.xml"/><Relationship Id="rId48" Type="http://schemas.openxmlformats.org/officeDocument/2006/relationships/image" Target="../media/image5.png"/><Relationship Id="rId8" Type="http://schemas.openxmlformats.org/officeDocument/2006/relationships/tags" Target="../tags/tag16.xml"/><Relationship Id="rId51" Type="http://schemas.openxmlformats.org/officeDocument/2006/relationships/chart" Target="../charts/chart3.xml"/><Relationship Id="rId3" Type="http://schemas.openxmlformats.org/officeDocument/2006/relationships/tags" Target="../tags/tag11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5" Type="http://schemas.openxmlformats.org/officeDocument/2006/relationships/tags" Target="../tags/tag33.xml"/><Relationship Id="rId33" Type="http://schemas.openxmlformats.org/officeDocument/2006/relationships/tags" Target="../tags/tag41.xml"/><Relationship Id="rId38" Type="http://schemas.openxmlformats.org/officeDocument/2006/relationships/tags" Target="../tags/tag46.xml"/><Relationship Id="rId46" Type="http://schemas.openxmlformats.org/officeDocument/2006/relationships/chart" Target="../charts/chart1.xml"/><Relationship Id="rId20" Type="http://schemas.openxmlformats.org/officeDocument/2006/relationships/tags" Target="../tags/tag28.xml"/><Relationship Id="rId41" Type="http://schemas.openxmlformats.org/officeDocument/2006/relationships/tags" Target="../tags/tag49.xml"/><Relationship Id="rId1" Type="http://schemas.openxmlformats.org/officeDocument/2006/relationships/vmlDrawing" Target="../drawings/vmlDrawing5.vml"/><Relationship Id="rId6" Type="http://schemas.openxmlformats.org/officeDocument/2006/relationships/tags" Target="../tags/tag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52.xml"/><Relationship Id="rId7" Type="http://schemas.openxmlformats.org/officeDocument/2006/relationships/image" Target="../media/image5.png"/><Relationship Id="rId2" Type="http://schemas.openxmlformats.org/officeDocument/2006/relationships/tags" Target="../tags/tag5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g"/><Relationship Id="rId3" Type="http://schemas.openxmlformats.org/officeDocument/2006/relationships/tags" Target="../tags/tag54.xml"/><Relationship Id="rId7" Type="http://schemas.openxmlformats.org/officeDocument/2006/relationships/image" Target="../media/image9.jpg"/><Relationship Id="rId12" Type="http://schemas.openxmlformats.org/officeDocument/2006/relationships/image" Target="../media/image14.jpeg"/><Relationship Id="rId2" Type="http://schemas.openxmlformats.org/officeDocument/2006/relationships/tags" Target="../tags/tag53.xml"/><Relationship Id="rId16" Type="http://schemas.openxmlformats.org/officeDocument/2006/relationships/image" Target="../media/image18.jpeg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emf"/><Relationship Id="rId11" Type="http://schemas.openxmlformats.org/officeDocument/2006/relationships/image" Target="../media/image13.jp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17.jpg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13" Type="http://schemas.openxmlformats.org/officeDocument/2006/relationships/image" Target="../media/image25.jpg"/><Relationship Id="rId18" Type="http://schemas.openxmlformats.org/officeDocument/2006/relationships/image" Target="../media/image30.jpg"/><Relationship Id="rId3" Type="http://schemas.openxmlformats.org/officeDocument/2006/relationships/tags" Target="../tags/tag58.xml"/><Relationship Id="rId7" Type="http://schemas.openxmlformats.org/officeDocument/2006/relationships/image" Target="../media/image19.tiff"/><Relationship Id="rId12" Type="http://schemas.openxmlformats.org/officeDocument/2006/relationships/image" Target="../media/image24.jpg"/><Relationship Id="rId17" Type="http://schemas.openxmlformats.org/officeDocument/2006/relationships/image" Target="../media/image29.jpeg"/><Relationship Id="rId2" Type="http://schemas.openxmlformats.org/officeDocument/2006/relationships/tags" Target="../tags/tag57.xml"/><Relationship Id="rId16" Type="http://schemas.openxmlformats.org/officeDocument/2006/relationships/image" Target="../media/image28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emf"/><Relationship Id="rId11" Type="http://schemas.openxmlformats.org/officeDocument/2006/relationships/image" Target="../media/image23.jpg"/><Relationship Id="rId5" Type="http://schemas.openxmlformats.org/officeDocument/2006/relationships/oleObject" Target="../embeddings/oleObject9.bin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tiff"/><Relationship Id="rId1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tags" Target="../tags/tag70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chart" Target="../charts/chart4.xml"/><Relationship Id="rId2" Type="http://schemas.openxmlformats.org/officeDocument/2006/relationships/tags" Target="../tags/tag59.xml"/><Relationship Id="rId16" Type="http://schemas.openxmlformats.org/officeDocument/2006/relationships/image" Target="../media/image3.emf"/><Relationship Id="rId1" Type="http://schemas.openxmlformats.org/officeDocument/2006/relationships/vmlDrawing" Target="../drawings/vmlDrawing10.v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5" Type="http://schemas.openxmlformats.org/officeDocument/2006/relationships/tags" Target="../tags/tag62.xml"/><Relationship Id="rId15" Type="http://schemas.openxmlformats.org/officeDocument/2006/relationships/oleObject" Target="../embeddings/oleObject10.bin"/><Relationship Id="rId10" Type="http://schemas.openxmlformats.org/officeDocument/2006/relationships/tags" Target="../tags/tag67.xml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95.xml"/><Relationship Id="rId117" Type="http://schemas.openxmlformats.org/officeDocument/2006/relationships/chart" Target="../charts/chart6.xml"/><Relationship Id="rId21" Type="http://schemas.openxmlformats.org/officeDocument/2006/relationships/tags" Target="../tags/tag90.xml"/><Relationship Id="rId42" Type="http://schemas.openxmlformats.org/officeDocument/2006/relationships/tags" Target="../tags/tag111.xml"/><Relationship Id="rId47" Type="http://schemas.openxmlformats.org/officeDocument/2006/relationships/tags" Target="../tags/tag116.xml"/><Relationship Id="rId63" Type="http://schemas.openxmlformats.org/officeDocument/2006/relationships/tags" Target="../tags/tag132.xml"/><Relationship Id="rId68" Type="http://schemas.openxmlformats.org/officeDocument/2006/relationships/tags" Target="../tags/tag137.xml"/><Relationship Id="rId84" Type="http://schemas.openxmlformats.org/officeDocument/2006/relationships/tags" Target="../tags/tag153.xml"/><Relationship Id="rId89" Type="http://schemas.openxmlformats.org/officeDocument/2006/relationships/tags" Target="../tags/tag158.xml"/><Relationship Id="rId112" Type="http://schemas.openxmlformats.org/officeDocument/2006/relationships/tags" Target="../tags/tag181.xml"/><Relationship Id="rId16" Type="http://schemas.openxmlformats.org/officeDocument/2006/relationships/tags" Target="../tags/tag85.xml"/><Relationship Id="rId107" Type="http://schemas.openxmlformats.org/officeDocument/2006/relationships/tags" Target="../tags/tag176.xml"/><Relationship Id="rId11" Type="http://schemas.openxmlformats.org/officeDocument/2006/relationships/tags" Target="../tags/tag80.xml"/><Relationship Id="rId32" Type="http://schemas.openxmlformats.org/officeDocument/2006/relationships/tags" Target="../tags/tag101.xml"/><Relationship Id="rId37" Type="http://schemas.openxmlformats.org/officeDocument/2006/relationships/tags" Target="../tags/tag106.xml"/><Relationship Id="rId53" Type="http://schemas.openxmlformats.org/officeDocument/2006/relationships/tags" Target="../tags/tag122.xml"/><Relationship Id="rId58" Type="http://schemas.openxmlformats.org/officeDocument/2006/relationships/tags" Target="../tags/tag127.xml"/><Relationship Id="rId74" Type="http://schemas.openxmlformats.org/officeDocument/2006/relationships/tags" Target="../tags/tag143.xml"/><Relationship Id="rId79" Type="http://schemas.openxmlformats.org/officeDocument/2006/relationships/tags" Target="../tags/tag148.xml"/><Relationship Id="rId102" Type="http://schemas.openxmlformats.org/officeDocument/2006/relationships/tags" Target="../tags/tag171.xml"/><Relationship Id="rId123" Type="http://schemas.openxmlformats.org/officeDocument/2006/relationships/image" Target="../media/image34.jpeg"/><Relationship Id="rId5" Type="http://schemas.openxmlformats.org/officeDocument/2006/relationships/tags" Target="../tags/tag74.xml"/><Relationship Id="rId90" Type="http://schemas.openxmlformats.org/officeDocument/2006/relationships/tags" Target="../tags/tag159.xml"/><Relationship Id="rId95" Type="http://schemas.openxmlformats.org/officeDocument/2006/relationships/tags" Target="../tags/tag164.xml"/><Relationship Id="rId22" Type="http://schemas.openxmlformats.org/officeDocument/2006/relationships/tags" Target="../tags/tag91.xml"/><Relationship Id="rId27" Type="http://schemas.openxmlformats.org/officeDocument/2006/relationships/tags" Target="../tags/tag96.xml"/><Relationship Id="rId43" Type="http://schemas.openxmlformats.org/officeDocument/2006/relationships/tags" Target="../tags/tag112.xml"/><Relationship Id="rId48" Type="http://schemas.openxmlformats.org/officeDocument/2006/relationships/tags" Target="../tags/tag117.xml"/><Relationship Id="rId64" Type="http://schemas.openxmlformats.org/officeDocument/2006/relationships/tags" Target="../tags/tag133.xml"/><Relationship Id="rId69" Type="http://schemas.openxmlformats.org/officeDocument/2006/relationships/tags" Target="../tags/tag138.xml"/><Relationship Id="rId113" Type="http://schemas.openxmlformats.org/officeDocument/2006/relationships/slideLayout" Target="../slideLayouts/slideLayout3.xml"/><Relationship Id="rId118" Type="http://schemas.openxmlformats.org/officeDocument/2006/relationships/chart" Target="../charts/chart7.xml"/><Relationship Id="rId80" Type="http://schemas.openxmlformats.org/officeDocument/2006/relationships/tags" Target="../tags/tag149.xml"/><Relationship Id="rId85" Type="http://schemas.openxmlformats.org/officeDocument/2006/relationships/tags" Target="../tags/tag154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33" Type="http://schemas.openxmlformats.org/officeDocument/2006/relationships/tags" Target="../tags/tag102.xml"/><Relationship Id="rId38" Type="http://schemas.openxmlformats.org/officeDocument/2006/relationships/tags" Target="../tags/tag107.xml"/><Relationship Id="rId59" Type="http://schemas.openxmlformats.org/officeDocument/2006/relationships/tags" Target="../tags/tag128.xml"/><Relationship Id="rId103" Type="http://schemas.openxmlformats.org/officeDocument/2006/relationships/tags" Target="../tags/tag172.xml"/><Relationship Id="rId108" Type="http://schemas.openxmlformats.org/officeDocument/2006/relationships/tags" Target="../tags/tag177.xml"/><Relationship Id="rId124" Type="http://schemas.openxmlformats.org/officeDocument/2006/relationships/image" Target="../media/image35.jpeg"/><Relationship Id="rId54" Type="http://schemas.openxmlformats.org/officeDocument/2006/relationships/tags" Target="../tags/tag123.xml"/><Relationship Id="rId70" Type="http://schemas.openxmlformats.org/officeDocument/2006/relationships/tags" Target="../tags/tag139.xml"/><Relationship Id="rId75" Type="http://schemas.openxmlformats.org/officeDocument/2006/relationships/tags" Target="../tags/tag144.xml"/><Relationship Id="rId91" Type="http://schemas.openxmlformats.org/officeDocument/2006/relationships/tags" Target="../tags/tag160.xml"/><Relationship Id="rId96" Type="http://schemas.openxmlformats.org/officeDocument/2006/relationships/tags" Target="../tags/tag165.xml"/><Relationship Id="rId1" Type="http://schemas.openxmlformats.org/officeDocument/2006/relationships/vmlDrawing" Target="../drawings/vmlDrawing11.vml"/><Relationship Id="rId6" Type="http://schemas.openxmlformats.org/officeDocument/2006/relationships/tags" Target="../tags/tag75.xml"/><Relationship Id="rId23" Type="http://schemas.openxmlformats.org/officeDocument/2006/relationships/tags" Target="../tags/tag92.xml"/><Relationship Id="rId28" Type="http://schemas.openxmlformats.org/officeDocument/2006/relationships/tags" Target="../tags/tag97.xml"/><Relationship Id="rId49" Type="http://schemas.openxmlformats.org/officeDocument/2006/relationships/tags" Target="../tags/tag118.xml"/><Relationship Id="rId114" Type="http://schemas.openxmlformats.org/officeDocument/2006/relationships/oleObject" Target="../embeddings/oleObject11.bin"/><Relationship Id="rId119" Type="http://schemas.openxmlformats.org/officeDocument/2006/relationships/chart" Target="../charts/chart8.xml"/><Relationship Id="rId44" Type="http://schemas.openxmlformats.org/officeDocument/2006/relationships/tags" Target="../tags/tag113.xml"/><Relationship Id="rId60" Type="http://schemas.openxmlformats.org/officeDocument/2006/relationships/tags" Target="../tags/tag129.xml"/><Relationship Id="rId65" Type="http://schemas.openxmlformats.org/officeDocument/2006/relationships/tags" Target="../tags/tag134.xml"/><Relationship Id="rId81" Type="http://schemas.openxmlformats.org/officeDocument/2006/relationships/tags" Target="../tags/tag150.xml"/><Relationship Id="rId86" Type="http://schemas.openxmlformats.org/officeDocument/2006/relationships/tags" Target="../tags/tag155.xml"/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39" Type="http://schemas.openxmlformats.org/officeDocument/2006/relationships/tags" Target="../tags/tag108.xml"/><Relationship Id="rId109" Type="http://schemas.openxmlformats.org/officeDocument/2006/relationships/tags" Target="../tags/tag178.xml"/><Relationship Id="rId34" Type="http://schemas.openxmlformats.org/officeDocument/2006/relationships/tags" Target="../tags/tag103.xml"/><Relationship Id="rId50" Type="http://schemas.openxmlformats.org/officeDocument/2006/relationships/tags" Target="../tags/tag119.xml"/><Relationship Id="rId55" Type="http://schemas.openxmlformats.org/officeDocument/2006/relationships/tags" Target="../tags/tag124.xml"/><Relationship Id="rId76" Type="http://schemas.openxmlformats.org/officeDocument/2006/relationships/tags" Target="../tags/tag145.xml"/><Relationship Id="rId97" Type="http://schemas.openxmlformats.org/officeDocument/2006/relationships/tags" Target="../tags/tag166.xml"/><Relationship Id="rId104" Type="http://schemas.openxmlformats.org/officeDocument/2006/relationships/tags" Target="../tags/tag173.xml"/><Relationship Id="rId120" Type="http://schemas.openxmlformats.org/officeDocument/2006/relationships/chart" Target="../charts/chart9.xml"/><Relationship Id="rId125" Type="http://schemas.openxmlformats.org/officeDocument/2006/relationships/chart" Target="../charts/chart10.xml"/><Relationship Id="rId7" Type="http://schemas.openxmlformats.org/officeDocument/2006/relationships/tags" Target="../tags/tag76.xml"/><Relationship Id="rId71" Type="http://schemas.openxmlformats.org/officeDocument/2006/relationships/tags" Target="../tags/tag140.xml"/><Relationship Id="rId92" Type="http://schemas.openxmlformats.org/officeDocument/2006/relationships/tags" Target="../tags/tag161.xml"/><Relationship Id="rId2" Type="http://schemas.openxmlformats.org/officeDocument/2006/relationships/tags" Target="../tags/tag71.xml"/><Relationship Id="rId29" Type="http://schemas.openxmlformats.org/officeDocument/2006/relationships/tags" Target="../tags/tag98.xml"/><Relationship Id="rId24" Type="http://schemas.openxmlformats.org/officeDocument/2006/relationships/tags" Target="../tags/tag93.xml"/><Relationship Id="rId40" Type="http://schemas.openxmlformats.org/officeDocument/2006/relationships/tags" Target="../tags/tag109.xml"/><Relationship Id="rId45" Type="http://schemas.openxmlformats.org/officeDocument/2006/relationships/tags" Target="../tags/tag114.xml"/><Relationship Id="rId66" Type="http://schemas.openxmlformats.org/officeDocument/2006/relationships/tags" Target="../tags/tag135.xml"/><Relationship Id="rId87" Type="http://schemas.openxmlformats.org/officeDocument/2006/relationships/tags" Target="../tags/tag156.xml"/><Relationship Id="rId110" Type="http://schemas.openxmlformats.org/officeDocument/2006/relationships/tags" Target="../tags/tag179.xml"/><Relationship Id="rId115" Type="http://schemas.openxmlformats.org/officeDocument/2006/relationships/image" Target="../media/image2.emf"/><Relationship Id="rId61" Type="http://schemas.openxmlformats.org/officeDocument/2006/relationships/tags" Target="../tags/tag130.xml"/><Relationship Id="rId82" Type="http://schemas.openxmlformats.org/officeDocument/2006/relationships/tags" Target="../tags/tag151.xml"/><Relationship Id="rId19" Type="http://schemas.openxmlformats.org/officeDocument/2006/relationships/tags" Target="../tags/tag88.xml"/><Relationship Id="rId14" Type="http://schemas.openxmlformats.org/officeDocument/2006/relationships/tags" Target="../tags/tag83.xml"/><Relationship Id="rId30" Type="http://schemas.openxmlformats.org/officeDocument/2006/relationships/tags" Target="../tags/tag99.xml"/><Relationship Id="rId35" Type="http://schemas.openxmlformats.org/officeDocument/2006/relationships/tags" Target="../tags/tag104.xml"/><Relationship Id="rId56" Type="http://schemas.openxmlformats.org/officeDocument/2006/relationships/tags" Target="../tags/tag125.xml"/><Relationship Id="rId77" Type="http://schemas.openxmlformats.org/officeDocument/2006/relationships/tags" Target="../tags/tag146.xml"/><Relationship Id="rId100" Type="http://schemas.openxmlformats.org/officeDocument/2006/relationships/tags" Target="../tags/tag169.xml"/><Relationship Id="rId105" Type="http://schemas.openxmlformats.org/officeDocument/2006/relationships/tags" Target="../tags/tag174.xml"/><Relationship Id="rId126" Type="http://schemas.openxmlformats.org/officeDocument/2006/relationships/chart" Target="../charts/chart11.xml"/><Relationship Id="rId8" Type="http://schemas.openxmlformats.org/officeDocument/2006/relationships/tags" Target="../tags/tag77.xml"/><Relationship Id="rId51" Type="http://schemas.openxmlformats.org/officeDocument/2006/relationships/tags" Target="../tags/tag120.xml"/><Relationship Id="rId72" Type="http://schemas.openxmlformats.org/officeDocument/2006/relationships/tags" Target="../tags/tag141.xml"/><Relationship Id="rId93" Type="http://schemas.openxmlformats.org/officeDocument/2006/relationships/tags" Target="../tags/tag162.xml"/><Relationship Id="rId98" Type="http://schemas.openxmlformats.org/officeDocument/2006/relationships/tags" Target="../tags/tag167.xml"/><Relationship Id="rId121" Type="http://schemas.openxmlformats.org/officeDocument/2006/relationships/image" Target="../media/image32.jpeg"/><Relationship Id="rId3" Type="http://schemas.openxmlformats.org/officeDocument/2006/relationships/tags" Target="../tags/tag72.xml"/><Relationship Id="rId25" Type="http://schemas.openxmlformats.org/officeDocument/2006/relationships/tags" Target="../tags/tag94.xml"/><Relationship Id="rId46" Type="http://schemas.openxmlformats.org/officeDocument/2006/relationships/tags" Target="../tags/tag115.xml"/><Relationship Id="rId67" Type="http://schemas.openxmlformats.org/officeDocument/2006/relationships/tags" Target="../tags/tag136.xml"/><Relationship Id="rId116" Type="http://schemas.openxmlformats.org/officeDocument/2006/relationships/chart" Target="../charts/chart5.xml"/><Relationship Id="rId20" Type="http://schemas.openxmlformats.org/officeDocument/2006/relationships/tags" Target="../tags/tag89.xml"/><Relationship Id="rId41" Type="http://schemas.openxmlformats.org/officeDocument/2006/relationships/tags" Target="../tags/tag110.xml"/><Relationship Id="rId62" Type="http://schemas.openxmlformats.org/officeDocument/2006/relationships/tags" Target="../tags/tag131.xml"/><Relationship Id="rId83" Type="http://schemas.openxmlformats.org/officeDocument/2006/relationships/tags" Target="../tags/tag152.xml"/><Relationship Id="rId88" Type="http://schemas.openxmlformats.org/officeDocument/2006/relationships/tags" Target="../tags/tag157.xml"/><Relationship Id="rId111" Type="http://schemas.openxmlformats.org/officeDocument/2006/relationships/tags" Target="../tags/tag180.xml"/><Relationship Id="rId15" Type="http://schemas.openxmlformats.org/officeDocument/2006/relationships/tags" Target="../tags/tag84.xml"/><Relationship Id="rId36" Type="http://schemas.openxmlformats.org/officeDocument/2006/relationships/tags" Target="../tags/tag105.xml"/><Relationship Id="rId57" Type="http://schemas.openxmlformats.org/officeDocument/2006/relationships/tags" Target="../tags/tag126.xml"/><Relationship Id="rId106" Type="http://schemas.openxmlformats.org/officeDocument/2006/relationships/tags" Target="../tags/tag175.xml"/><Relationship Id="rId127" Type="http://schemas.openxmlformats.org/officeDocument/2006/relationships/image" Target="../media/image36.jpeg"/><Relationship Id="rId10" Type="http://schemas.openxmlformats.org/officeDocument/2006/relationships/tags" Target="../tags/tag79.xml"/><Relationship Id="rId31" Type="http://schemas.openxmlformats.org/officeDocument/2006/relationships/tags" Target="../tags/tag100.xml"/><Relationship Id="rId52" Type="http://schemas.openxmlformats.org/officeDocument/2006/relationships/tags" Target="../tags/tag121.xml"/><Relationship Id="rId73" Type="http://schemas.openxmlformats.org/officeDocument/2006/relationships/tags" Target="../tags/tag142.xml"/><Relationship Id="rId78" Type="http://schemas.openxmlformats.org/officeDocument/2006/relationships/tags" Target="../tags/tag147.xml"/><Relationship Id="rId94" Type="http://schemas.openxmlformats.org/officeDocument/2006/relationships/tags" Target="../tags/tag163.xml"/><Relationship Id="rId99" Type="http://schemas.openxmlformats.org/officeDocument/2006/relationships/tags" Target="../tags/tag168.xml"/><Relationship Id="rId101" Type="http://schemas.openxmlformats.org/officeDocument/2006/relationships/tags" Target="../tags/tag170.xml"/><Relationship Id="rId122" Type="http://schemas.openxmlformats.org/officeDocument/2006/relationships/image" Target="../media/image33.jpeg"/><Relationship Id="rId4" Type="http://schemas.openxmlformats.org/officeDocument/2006/relationships/tags" Target="../tags/tag73.xml"/><Relationship Id="rId9" Type="http://schemas.openxmlformats.org/officeDocument/2006/relationships/tags" Target="../tags/tag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4340" y="1527248"/>
            <a:ext cx="12496340" cy="1354217"/>
          </a:xfrm>
        </p:spPr>
        <p:txBody>
          <a:bodyPr/>
          <a:lstStyle/>
          <a:p>
            <a:r>
              <a:rPr lang="ru-RU" dirty="0" smtClean="0"/>
              <a:t>Перспективы развития автомобильного транспорта до 2030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2124340" y="6630453"/>
            <a:ext cx="12496340" cy="389650"/>
          </a:xfrm>
        </p:spPr>
        <p:txBody>
          <a:bodyPr/>
          <a:lstStyle/>
          <a:p>
            <a:r>
              <a:rPr lang="ru-RU" dirty="0" smtClean="0"/>
              <a:t>19 декабря 2019 г.</a:t>
            </a:r>
            <a:endParaRPr lang="ru-RU" dirty="0"/>
          </a:p>
        </p:txBody>
      </p:sp>
      <p:sp>
        <p:nvSpPr>
          <p:cNvPr id="5" name="Текст 3"/>
          <p:cNvSpPr txBox="1">
            <a:spLocks/>
          </p:cNvSpPr>
          <p:nvPr/>
        </p:nvSpPr>
        <p:spPr bwMode="auto">
          <a:xfrm>
            <a:off x="2124340" y="4444253"/>
            <a:ext cx="1249634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500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 smtClean="0"/>
              <a:t>Департамент транспорта </a:t>
            </a:r>
          </a:p>
          <a:p>
            <a:r>
              <a:rPr lang="ru-RU" kern="0" dirty="0" smtClean="0"/>
              <a:t>и развития дорожно-транспортной </a:t>
            </a:r>
          </a:p>
          <a:p>
            <a:r>
              <a:rPr lang="ru-RU" kern="0" dirty="0" smtClean="0"/>
              <a:t>инфраструктуры города Москвы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2064727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39603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76" name="Слайд think-cell" r:id="rId5" imgW="567" imgH="569" progId="TCLayout.ActiveDocument.1">
                  <p:embed/>
                </p:oleObj>
              </mc:Choice>
              <mc:Fallback>
                <p:oleObj name="Слайд think-cell" r:id="rId5" imgW="567" imgH="569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3400" b="1" dirty="0" err="1">
              <a:solidFill>
                <a:schemeClr val="tx1"/>
              </a:solidFill>
              <a:latin typeface="Moscow Sans"/>
              <a:ea typeface="+mj-ea"/>
              <a:cs typeface="+mj-cs"/>
              <a:sym typeface="Moscow San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/>
                </a:solidFill>
              </a:rPr>
              <a:t>Комбинированные поездки набирают все большую популярность</a:t>
            </a:r>
          </a:p>
        </p:txBody>
      </p:sp>
      <p:grpSp>
        <p:nvGrpSpPr>
          <p:cNvPr id="3086" name="Group 48"/>
          <p:cNvGrpSpPr>
            <a:grpSpLocks noChangeAspect="1"/>
          </p:cNvGrpSpPr>
          <p:nvPr/>
        </p:nvGrpSpPr>
        <p:grpSpPr bwMode="auto">
          <a:xfrm>
            <a:off x="25966103" y="4350264"/>
            <a:ext cx="790942" cy="676275"/>
            <a:chOff x="9899" y="2978"/>
            <a:chExt cx="607" cy="519"/>
          </a:xfrm>
          <a:solidFill>
            <a:srgbClr val="39435B"/>
          </a:solidFill>
        </p:grpSpPr>
        <p:sp>
          <p:nvSpPr>
            <p:cNvPr id="3088" name="Freeform 49"/>
            <p:cNvSpPr>
              <a:spLocks/>
            </p:cNvSpPr>
            <p:nvPr/>
          </p:nvSpPr>
          <p:spPr bwMode="auto">
            <a:xfrm>
              <a:off x="9899" y="3071"/>
              <a:ext cx="602" cy="426"/>
            </a:xfrm>
            <a:custGeom>
              <a:avLst/>
              <a:gdLst>
                <a:gd name="T0" fmla="*/ 615 w 635"/>
                <a:gd name="T1" fmla="*/ 450 h 450"/>
                <a:gd name="T2" fmla="*/ 19 w 635"/>
                <a:gd name="T3" fmla="*/ 450 h 450"/>
                <a:gd name="T4" fmla="*/ 0 w 635"/>
                <a:gd name="T5" fmla="*/ 430 h 450"/>
                <a:gd name="T6" fmla="*/ 0 w 635"/>
                <a:gd name="T7" fmla="*/ 20 h 450"/>
                <a:gd name="T8" fmla="*/ 19 w 635"/>
                <a:gd name="T9" fmla="*/ 0 h 450"/>
                <a:gd name="T10" fmla="*/ 397 w 635"/>
                <a:gd name="T11" fmla="*/ 0 h 450"/>
                <a:gd name="T12" fmla="*/ 403 w 635"/>
                <a:gd name="T13" fmla="*/ 6 h 450"/>
                <a:gd name="T14" fmla="*/ 397 w 635"/>
                <a:gd name="T15" fmla="*/ 12 h 450"/>
                <a:gd name="T16" fmla="*/ 19 w 635"/>
                <a:gd name="T17" fmla="*/ 12 h 450"/>
                <a:gd name="T18" fmla="*/ 12 w 635"/>
                <a:gd name="T19" fmla="*/ 20 h 450"/>
                <a:gd name="T20" fmla="*/ 12 w 635"/>
                <a:gd name="T21" fmla="*/ 430 h 450"/>
                <a:gd name="T22" fmla="*/ 19 w 635"/>
                <a:gd name="T23" fmla="*/ 438 h 450"/>
                <a:gd name="T24" fmla="*/ 615 w 635"/>
                <a:gd name="T25" fmla="*/ 438 h 450"/>
                <a:gd name="T26" fmla="*/ 623 w 635"/>
                <a:gd name="T27" fmla="*/ 430 h 450"/>
                <a:gd name="T28" fmla="*/ 623 w 635"/>
                <a:gd name="T29" fmla="*/ 118 h 450"/>
                <a:gd name="T30" fmla="*/ 629 w 635"/>
                <a:gd name="T31" fmla="*/ 112 h 450"/>
                <a:gd name="T32" fmla="*/ 635 w 635"/>
                <a:gd name="T33" fmla="*/ 118 h 450"/>
                <a:gd name="T34" fmla="*/ 635 w 635"/>
                <a:gd name="T35" fmla="*/ 430 h 450"/>
                <a:gd name="T36" fmla="*/ 615 w 635"/>
                <a:gd name="T37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5" h="450">
                  <a:moveTo>
                    <a:pt x="615" y="450"/>
                  </a:moveTo>
                  <a:cubicBezTo>
                    <a:pt x="19" y="450"/>
                    <a:pt x="19" y="450"/>
                    <a:pt x="19" y="450"/>
                  </a:cubicBezTo>
                  <a:cubicBezTo>
                    <a:pt x="8" y="450"/>
                    <a:pt x="0" y="441"/>
                    <a:pt x="0" y="43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400" y="0"/>
                    <a:pt x="403" y="3"/>
                    <a:pt x="403" y="6"/>
                  </a:cubicBezTo>
                  <a:cubicBezTo>
                    <a:pt x="403" y="10"/>
                    <a:pt x="400" y="12"/>
                    <a:pt x="397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5" y="12"/>
                    <a:pt x="12" y="16"/>
                    <a:pt x="12" y="20"/>
                  </a:cubicBezTo>
                  <a:cubicBezTo>
                    <a:pt x="12" y="430"/>
                    <a:pt x="12" y="430"/>
                    <a:pt x="12" y="430"/>
                  </a:cubicBezTo>
                  <a:cubicBezTo>
                    <a:pt x="12" y="434"/>
                    <a:pt x="15" y="438"/>
                    <a:pt x="19" y="438"/>
                  </a:cubicBezTo>
                  <a:cubicBezTo>
                    <a:pt x="615" y="438"/>
                    <a:pt x="615" y="438"/>
                    <a:pt x="615" y="438"/>
                  </a:cubicBezTo>
                  <a:cubicBezTo>
                    <a:pt x="619" y="438"/>
                    <a:pt x="623" y="434"/>
                    <a:pt x="623" y="430"/>
                  </a:cubicBezTo>
                  <a:cubicBezTo>
                    <a:pt x="623" y="118"/>
                    <a:pt x="623" y="118"/>
                    <a:pt x="623" y="118"/>
                  </a:cubicBezTo>
                  <a:cubicBezTo>
                    <a:pt x="623" y="115"/>
                    <a:pt x="626" y="112"/>
                    <a:pt x="629" y="112"/>
                  </a:cubicBezTo>
                  <a:cubicBezTo>
                    <a:pt x="632" y="112"/>
                    <a:pt x="635" y="115"/>
                    <a:pt x="635" y="118"/>
                  </a:cubicBezTo>
                  <a:cubicBezTo>
                    <a:pt x="635" y="430"/>
                    <a:pt x="635" y="430"/>
                    <a:pt x="635" y="430"/>
                  </a:cubicBezTo>
                  <a:cubicBezTo>
                    <a:pt x="635" y="441"/>
                    <a:pt x="626" y="450"/>
                    <a:pt x="615" y="4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9" name="Freeform 50"/>
            <p:cNvSpPr>
              <a:spLocks/>
            </p:cNvSpPr>
            <p:nvPr/>
          </p:nvSpPr>
          <p:spPr bwMode="auto">
            <a:xfrm>
              <a:off x="9948" y="3126"/>
              <a:ext cx="503" cy="316"/>
            </a:xfrm>
            <a:custGeom>
              <a:avLst/>
              <a:gdLst>
                <a:gd name="T0" fmla="*/ 524 w 530"/>
                <a:gd name="T1" fmla="*/ 334 h 334"/>
                <a:gd name="T2" fmla="*/ 6 w 530"/>
                <a:gd name="T3" fmla="*/ 334 h 334"/>
                <a:gd name="T4" fmla="*/ 0 w 530"/>
                <a:gd name="T5" fmla="*/ 328 h 334"/>
                <a:gd name="T6" fmla="*/ 0 w 530"/>
                <a:gd name="T7" fmla="*/ 6 h 334"/>
                <a:gd name="T8" fmla="*/ 6 w 530"/>
                <a:gd name="T9" fmla="*/ 0 h 334"/>
                <a:gd name="T10" fmla="*/ 347 w 530"/>
                <a:gd name="T11" fmla="*/ 0 h 334"/>
                <a:gd name="T12" fmla="*/ 353 w 530"/>
                <a:gd name="T13" fmla="*/ 6 h 334"/>
                <a:gd name="T14" fmla="*/ 347 w 530"/>
                <a:gd name="T15" fmla="*/ 12 h 334"/>
                <a:gd name="T16" fmla="*/ 12 w 530"/>
                <a:gd name="T17" fmla="*/ 12 h 334"/>
                <a:gd name="T18" fmla="*/ 12 w 530"/>
                <a:gd name="T19" fmla="*/ 322 h 334"/>
                <a:gd name="T20" fmla="*/ 518 w 530"/>
                <a:gd name="T21" fmla="*/ 322 h 334"/>
                <a:gd name="T22" fmla="*/ 518 w 530"/>
                <a:gd name="T23" fmla="*/ 137 h 334"/>
                <a:gd name="T24" fmla="*/ 524 w 530"/>
                <a:gd name="T25" fmla="*/ 131 h 334"/>
                <a:gd name="T26" fmla="*/ 530 w 530"/>
                <a:gd name="T27" fmla="*/ 137 h 334"/>
                <a:gd name="T28" fmla="*/ 530 w 530"/>
                <a:gd name="T29" fmla="*/ 328 h 334"/>
                <a:gd name="T30" fmla="*/ 524 w 530"/>
                <a:gd name="T31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0" h="334">
                  <a:moveTo>
                    <a:pt x="524" y="334"/>
                  </a:moveTo>
                  <a:cubicBezTo>
                    <a:pt x="6" y="334"/>
                    <a:pt x="6" y="334"/>
                    <a:pt x="6" y="334"/>
                  </a:cubicBezTo>
                  <a:cubicBezTo>
                    <a:pt x="3" y="334"/>
                    <a:pt x="0" y="332"/>
                    <a:pt x="0" y="3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50" y="0"/>
                    <a:pt x="353" y="2"/>
                    <a:pt x="353" y="6"/>
                  </a:cubicBezTo>
                  <a:cubicBezTo>
                    <a:pt x="353" y="9"/>
                    <a:pt x="350" y="12"/>
                    <a:pt x="347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22"/>
                    <a:pt x="12" y="322"/>
                    <a:pt x="12" y="322"/>
                  </a:cubicBezTo>
                  <a:cubicBezTo>
                    <a:pt x="518" y="322"/>
                    <a:pt x="518" y="322"/>
                    <a:pt x="518" y="322"/>
                  </a:cubicBezTo>
                  <a:cubicBezTo>
                    <a:pt x="518" y="137"/>
                    <a:pt x="518" y="137"/>
                    <a:pt x="518" y="137"/>
                  </a:cubicBezTo>
                  <a:cubicBezTo>
                    <a:pt x="518" y="133"/>
                    <a:pt x="521" y="131"/>
                    <a:pt x="524" y="131"/>
                  </a:cubicBezTo>
                  <a:cubicBezTo>
                    <a:pt x="528" y="131"/>
                    <a:pt x="530" y="133"/>
                    <a:pt x="530" y="137"/>
                  </a:cubicBezTo>
                  <a:cubicBezTo>
                    <a:pt x="530" y="328"/>
                    <a:pt x="530" y="328"/>
                    <a:pt x="530" y="328"/>
                  </a:cubicBezTo>
                  <a:cubicBezTo>
                    <a:pt x="530" y="332"/>
                    <a:pt x="528" y="334"/>
                    <a:pt x="524" y="3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0" name="Freeform 51"/>
            <p:cNvSpPr>
              <a:spLocks noEditPoints="1"/>
            </p:cNvSpPr>
            <p:nvPr/>
          </p:nvSpPr>
          <p:spPr bwMode="auto">
            <a:xfrm>
              <a:off x="9983" y="3272"/>
              <a:ext cx="117" cy="128"/>
            </a:xfrm>
            <a:custGeom>
              <a:avLst/>
              <a:gdLst>
                <a:gd name="T0" fmla="*/ 7 w 123"/>
                <a:gd name="T1" fmla="*/ 136 h 136"/>
                <a:gd name="T2" fmla="*/ 3 w 123"/>
                <a:gd name="T3" fmla="*/ 135 h 136"/>
                <a:gd name="T4" fmla="*/ 1 w 123"/>
                <a:gd name="T5" fmla="*/ 128 h 136"/>
                <a:gd name="T6" fmla="*/ 18 w 123"/>
                <a:gd name="T7" fmla="*/ 68 h 136"/>
                <a:gd name="T8" fmla="*/ 1 w 123"/>
                <a:gd name="T9" fmla="*/ 8 h 136"/>
                <a:gd name="T10" fmla="*/ 3 w 123"/>
                <a:gd name="T11" fmla="*/ 1 h 136"/>
                <a:gd name="T12" fmla="*/ 10 w 123"/>
                <a:gd name="T13" fmla="*/ 1 h 136"/>
                <a:gd name="T14" fmla="*/ 120 w 123"/>
                <a:gd name="T15" fmla="*/ 63 h 136"/>
                <a:gd name="T16" fmla="*/ 123 w 123"/>
                <a:gd name="T17" fmla="*/ 68 h 136"/>
                <a:gd name="T18" fmla="*/ 120 w 123"/>
                <a:gd name="T19" fmla="*/ 73 h 136"/>
                <a:gd name="T20" fmla="*/ 10 w 123"/>
                <a:gd name="T21" fmla="*/ 135 h 136"/>
                <a:gd name="T22" fmla="*/ 7 w 123"/>
                <a:gd name="T23" fmla="*/ 136 h 136"/>
                <a:gd name="T24" fmla="*/ 16 w 123"/>
                <a:gd name="T25" fmla="*/ 18 h 136"/>
                <a:gd name="T26" fmla="*/ 30 w 123"/>
                <a:gd name="T27" fmla="*/ 66 h 136"/>
                <a:gd name="T28" fmla="*/ 30 w 123"/>
                <a:gd name="T29" fmla="*/ 70 h 136"/>
                <a:gd name="T30" fmla="*/ 16 w 123"/>
                <a:gd name="T31" fmla="*/ 117 h 136"/>
                <a:gd name="T32" fmla="*/ 105 w 123"/>
                <a:gd name="T33" fmla="*/ 68 h 136"/>
                <a:gd name="T34" fmla="*/ 16 w 123"/>
                <a:gd name="T35" fmla="*/ 1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" h="136">
                  <a:moveTo>
                    <a:pt x="7" y="136"/>
                  </a:moveTo>
                  <a:cubicBezTo>
                    <a:pt x="5" y="136"/>
                    <a:pt x="4" y="135"/>
                    <a:pt x="3" y="135"/>
                  </a:cubicBezTo>
                  <a:cubicBezTo>
                    <a:pt x="1" y="133"/>
                    <a:pt x="0" y="131"/>
                    <a:pt x="1" y="128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5"/>
                    <a:pt x="1" y="3"/>
                    <a:pt x="3" y="1"/>
                  </a:cubicBezTo>
                  <a:cubicBezTo>
                    <a:pt x="5" y="0"/>
                    <a:pt x="8" y="0"/>
                    <a:pt x="10" y="1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2" y="64"/>
                    <a:pt x="123" y="66"/>
                    <a:pt x="123" y="68"/>
                  </a:cubicBezTo>
                  <a:cubicBezTo>
                    <a:pt x="123" y="70"/>
                    <a:pt x="122" y="72"/>
                    <a:pt x="120" y="73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36"/>
                    <a:pt x="8" y="136"/>
                    <a:pt x="7" y="136"/>
                  </a:cubicBezTo>
                  <a:close/>
                  <a:moveTo>
                    <a:pt x="16" y="18"/>
                  </a:moveTo>
                  <a:cubicBezTo>
                    <a:pt x="30" y="66"/>
                    <a:pt x="30" y="66"/>
                    <a:pt x="30" y="66"/>
                  </a:cubicBezTo>
                  <a:cubicBezTo>
                    <a:pt x="30" y="67"/>
                    <a:pt x="30" y="69"/>
                    <a:pt x="30" y="70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5" y="68"/>
                    <a:pt x="105" y="68"/>
                    <a:pt x="105" y="68"/>
                  </a:cubicBez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1" name="Freeform 52"/>
            <p:cNvSpPr>
              <a:spLocks noEditPoints="1"/>
            </p:cNvSpPr>
            <p:nvPr/>
          </p:nvSpPr>
          <p:spPr bwMode="auto">
            <a:xfrm>
              <a:off x="10337" y="3022"/>
              <a:ext cx="120" cy="130"/>
            </a:xfrm>
            <a:custGeom>
              <a:avLst/>
              <a:gdLst>
                <a:gd name="T0" fmla="*/ 63 w 127"/>
                <a:gd name="T1" fmla="*/ 137 h 137"/>
                <a:gd name="T2" fmla="*/ 0 w 127"/>
                <a:gd name="T3" fmla="*/ 69 h 137"/>
                <a:gd name="T4" fmla="*/ 63 w 127"/>
                <a:gd name="T5" fmla="*/ 0 h 137"/>
                <a:gd name="T6" fmla="*/ 127 w 127"/>
                <a:gd name="T7" fmla="*/ 69 h 137"/>
                <a:gd name="T8" fmla="*/ 63 w 127"/>
                <a:gd name="T9" fmla="*/ 137 h 137"/>
                <a:gd name="T10" fmla="*/ 63 w 127"/>
                <a:gd name="T11" fmla="*/ 12 h 137"/>
                <a:gd name="T12" fmla="*/ 12 w 127"/>
                <a:gd name="T13" fmla="*/ 69 h 137"/>
                <a:gd name="T14" fmla="*/ 63 w 127"/>
                <a:gd name="T15" fmla="*/ 125 h 137"/>
                <a:gd name="T16" fmla="*/ 115 w 127"/>
                <a:gd name="T17" fmla="*/ 69 h 137"/>
                <a:gd name="T18" fmla="*/ 63 w 127"/>
                <a:gd name="T19" fmla="*/ 1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" h="137">
                  <a:moveTo>
                    <a:pt x="63" y="137"/>
                  </a:moveTo>
                  <a:cubicBezTo>
                    <a:pt x="28" y="137"/>
                    <a:pt x="0" y="106"/>
                    <a:pt x="0" y="69"/>
                  </a:cubicBezTo>
                  <a:cubicBezTo>
                    <a:pt x="0" y="31"/>
                    <a:pt x="28" y="0"/>
                    <a:pt x="63" y="0"/>
                  </a:cubicBezTo>
                  <a:cubicBezTo>
                    <a:pt x="98" y="0"/>
                    <a:pt x="127" y="31"/>
                    <a:pt x="127" y="69"/>
                  </a:cubicBezTo>
                  <a:cubicBezTo>
                    <a:pt x="127" y="106"/>
                    <a:pt x="98" y="137"/>
                    <a:pt x="63" y="137"/>
                  </a:cubicBezTo>
                  <a:close/>
                  <a:moveTo>
                    <a:pt x="63" y="12"/>
                  </a:moveTo>
                  <a:cubicBezTo>
                    <a:pt x="35" y="12"/>
                    <a:pt x="12" y="37"/>
                    <a:pt x="12" y="69"/>
                  </a:cubicBezTo>
                  <a:cubicBezTo>
                    <a:pt x="12" y="100"/>
                    <a:pt x="35" y="125"/>
                    <a:pt x="63" y="125"/>
                  </a:cubicBezTo>
                  <a:cubicBezTo>
                    <a:pt x="92" y="125"/>
                    <a:pt x="115" y="100"/>
                    <a:pt x="115" y="69"/>
                  </a:cubicBezTo>
                  <a:cubicBezTo>
                    <a:pt x="115" y="37"/>
                    <a:pt x="92" y="12"/>
                    <a:pt x="6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2" name="Freeform 53"/>
            <p:cNvSpPr>
              <a:spLocks/>
            </p:cNvSpPr>
            <p:nvPr/>
          </p:nvSpPr>
          <p:spPr bwMode="auto">
            <a:xfrm>
              <a:off x="10089" y="2978"/>
              <a:ext cx="417" cy="407"/>
            </a:xfrm>
            <a:custGeom>
              <a:avLst/>
              <a:gdLst>
                <a:gd name="T0" fmla="*/ 229 w 440"/>
                <a:gd name="T1" fmla="*/ 430 h 430"/>
                <a:gd name="T2" fmla="*/ 149 w 440"/>
                <a:gd name="T3" fmla="*/ 430 h 430"/>
                <a:gd name="T4" fmla="*/ 116 w 440"/>
                <a:gd name="T5" fmla="*/ 397 h 430"/>
                <a:gd name="T6" fmla="*/ 116 w 440"/>
                <a:gd name="T7" fmla="*/ 282 h 430"/>
                <a:gd name="T8" fmla="*/ 95 w 440"/>
                <a:gd name="T9" fmla="*/ 261 h 430"/>
                <a:gd name="T10" fmla="*/ 33 w 440"/>
                <a:gd name="T11" fmla="*/ 261 h 430"/>
                <a:gd name="T12" fmla="*/ 13 w 440"/>
                <a:gd name="T13" fmla="*/ 282 h 430"/>
                <a:gd name="T14" fmla="*/ 12 w 440"/>
                <a:gd name="T15" fmla="*/ 347 h 430"/>
                <a:gd name="T16" fmla="*/ 6 w 440"/>
                <a:gd name="T17" fmla="*/ 353 h 430"/>
                <a:gd name="T18" fmla="*/ 0 w 440"/>
                <a:gd name="T19" fmla="*/ 347 h 430"/>
                <a:gd name="T20" fmla="*/ 1 w 440"/>
                <a:gd name="T21" fmla="*/ 282 h 430"/>
                <a:gd name="T22" fmla="*/ 33 w 440"/>
                <a:gd name="T23" fmla="*/ 249 h 430"/>
                <a:gd name="T24" fmla="*/ 95 w 440"/>
                <a:gd name="T25" fmla="*/ 249 h 430"/>
                <a:gd name="T26" fmla="*/ 128 w 440"/>
                <a:gd name="T27" fmla="*/ 282 h 430"/>
                <a:gd name="T28" fmla="*/ 128 w 440"/>
                <a:gd name="T29" fmla="*/ 397 h 430"/>
                <a:gd name="T30" fmla="*/ 149 w 440"/>
                <a:gd name="T31" fmla="*/ 418 h 430"/>
                <a:gd name="T32" fmla="*/ 229 w 440"/>
                <a:gd name="T33" fmla="*/ 418 h 430"/>
                <a:gd name="T34" fmla="*/ 250 w 440"/>
                <a:gd name="T35" fmla="*/ 397 h 430"/>
                <a:gd name="T36" fmla="*/ 250 w 440"/>
                <a:gd name="T37" fmla="*/ 335 h 430"/>
                <a:gd name="T38" fmla="*/ 293 w 440"/>
                <a:gd name="T39" fmla="*/ 292 h 430"/>
                <a:gd name="T40" fmla="*/ 325 w 440"/>
                <a:gd name="T41" fmla="*/ 292 h 430"/>
                <a:gd name="T42" fmla="*/ 349 w 440"/>
                <a:gd name="T43" fmla="*/ 277 h 430"/>
                <a:gd name="T44" fmla="*/ 381 w 440"/>
                <a:gd name="T45" fmla="*/ 235 h 430"/>
                <a:gd name="T46" fmla="*/ 420 w 440"/>
                <a:gd name="T47" fmla="*/ 154 h 430"/>
                <a:gd name="T48" fmla="*/ 401 w 440"/>
                <a:gd name="T49" fmla="*/ 55 h 430"/>
                <a:gd name="T50" fmla="*/ 337 w 440"/>
                <a:gd name="T51" fmla="*/ 15 h 430"/>
                <a:gd name="T52" fmla="*/ 264 w 440"/>
                <a:gd name="T53" fmla="*/ 39 h 430"/>
                <a:gd name="T54" fmla="*/ 228 w 440"/>
                <a:gd name="T55" fmla="*/ 122 h 430"/>
                <a:gd name="T56" fmla="*/ 296 w 440"/>
                <a:gd name="T57" fmla="*/ 268 h 430"/>
                <a:gd name="T58" fmla="*/ 295 w 440"/>
                <a:gd name="T59" fmla="*/ 276 h 430"/>
                <a:gd name="T60" fmla="*/ 287 w 440"/>
                <a:gd name="T61" fmla="*/ 276 h 430"/>
                <a:gd name="T62" fmla="*/ 216 w 440"/>
                <a:gd name="T63" fmla="*/ 122 h 430"/>
                <a:gd name="T64" fmla="*/ 256 w 440"/>
                <a:gd name="T65" fmla="*/ 30 h 430"/>
                <a:gd name="T66" fmla="*/ 338 w 440"/>
                <a:gd name="T67" fmla="*/ 3 h 430"/>
                <a:gd name="T68" fmla="*/ 411 w 440"/>
                <a:gd name="T69" fmla="*/ 49 h 430"/>
                <a:gd name="T70" fmla="*/ 431 w 440"/>
                <a:gd name="T71" fmla="*/ 157 h 430"/>
                <a:gd name="T72" fmla="*/ 391 w 440"/>
                <a:gd name="T73" fmla="*/ 242 h 430"/>
                <a:gd name="T74" fmla="*/ 357 w 440"/>
                <a:gd name="T75" fmla="*/ 285 h 430"/>
                <a:gd name="T76" fmla="*/ 325 w 440"/>
                <a:gd name="T77" fmla="*/ 304 h 430"/>
                <a:gd name="T78" fmla="*/ 293 w 440"/>
                <a:gd name="T79" fmla="*/ 304 h 430"/>
                <a:gd name="T80" fmla="*/ 262 w 440"/>
                <a:gd name="T81" fmla="*/ 335 h 430"/>
                <a:gd name="T82" fmla="*/ 262 w 440"/>
                <a:gd name="T83" fmla="*/ 397 h 430"/>
                <a:gd name="T84" fmla="*/ 229 w 440"/>
                <a:gd name="T85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0" h="430">
                  <a:moveTo>
                    <a:pt x="229" y="430"/>
                  </a:moveTo>
                  <a:cubicBezTo>
                    <a:pt x="149" y="430"/>
                    <a:pt x="149" y="430"/>
                    <a:pt x="149" y="430"/>
                  </a:cubicBezTo>
                  <a:cubicBezTo>
                    <a:pt x="131" y="430"/>
                    <a:pt x="116" y="416"/>
                    <a:pt x="116" y="397"/>
                  </a:cubicBezTo>
                  <a:cubicBezTo>
                    <a:pt x="116" y="282"/>
                    <a:pt x="116" y="282"/>
                    <a:pt x="116" y="282"/>
                  </a:cubicBezTo>
                  <a:cubicBezTo>
                    <a:pt x="116" y="270"/>
                    <a:pt x="107" y="261"/>
                    <a:pt x="95" y="261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22" y="261"/>
                    <a:pt x="13" y="270"/>
                    <a:pt x="13" y="282"/>
                  </a:cubicBezTo>
                  <a:cubicBezTo>
                    <a:pt x="12" y="347"/>
                    <a:pt x="12" y="347"/>
                    <a:pt x="12" y="347"/>
                  </a:cubicBezTo>
                  <a:cubicBezTo>
                    <a:pt x="12" y="351"/>
                    <a:pt x="10" y="353"/>
                    <a:pt x="6" y="353"/>
                  </a:cubicBezTo>
                  <a:cubicBezTo>
                    <a:pt x="3" y="353"/>
                    <a:pt x="0" y="350"/>
                    <a:pt x="0" y="347"/>
                  </a:cubicBezTo>
                  <a:cubicBezTo>
                    <a:pt x="1" y="282"/>
                    <a:pt x="1" y="282"/>
                    <a:pt x="1" y="282"/>
                  </a:cubicBezTo>
                  <a:cubicBezTo>
                    <a:pt x="1" y="264"/>
                    <a:pt x="15" y="249"/>
                    <a:pt x="33" y="249"/>
                  </a:cubicBezTo>
                  <a:cubicBezTo>
                    <a:pt x="95" y="249"/>
                    <a:pt x="95" y="249"/>
                    <a:pt x="95" y="249"/>
                  </a:cubicBezTo>
                  <a:cubicBezTo>
                    <a:pt x="113" y="249"/>
                    <a:pt x="128" y="264"/>
                    <a:pt x="128" y="282"/>
                  </a:cubicBezTo>
                  <a:cubicBezTo>
                    <a:pt x="128" y="397"/>
                    <a:pt x="128" y="397"/>
                    <a:pt x="128" y="397"/>
                  </a:cubicBezTo>
                  <a:cubicBezTo>
                    <a:pt x="128" y="409"/>
                    <a:pt x="137" y="418"/>
                    <a:pt x="149" y="418"/>
                  </a:cubicBezTo>
                  <a:cubicBezTo>
                    <a:pt x="229" y="418"/>
                    <a:pt x="229" y="418"/>
                    <a:pt x="229" y="418"/>
                  </a:cubicBezTo>
                  <a:cubicBezTo>
                    <a:pt x="241" y="418"/>
                    <a:pt x="250" y="409"/>
                    <a:pt x="250" y="397"/>
                  </a:cubicBezTo>
                  <a:cubicBezTo>
                    <a:pt x="250" y="335"/>
                    <a:pt x="250" y="335"/>
                    <a:pt x="250" y="335"/>
                  </a:cubicBezTo>
                  <a:cubicBezTo>
                    <a:pt x="250" y="311"/>
                    <a:pt x="269" y="292"/>
                    <a:pt x="293" y="292"/>
                  </a:cubicBezTo>
                  <a:cubicBezTo>
                    <a:pt x="325" y="292"/>
                    <a:pt x="325" y="292"/>
                    <a:pt x="325" y="292"/>
                  </a:cubicBezTo>
                  <a:cubicBezTo>
                    <a:pt x="334" y="292"/>
                    <a:pt x="341" y="285"/>
                    <a:pt x="349" y="277"/>
                  </a:cubicBezTo>
                  <a:cubicBezTo>
                    <a:pt x="360" y="265"/>
                    <a:pt x="371" y="250"/>
                    <a:pt x="381" y="235"/>
                  </a:cubicBezTo>
                  <a:cubicBezTo>
                    <a:pt x="401" y="208"/>
                    <a:pt x="413" y="181"/>
                    <a:pt x="420" y="154"/>
                  </a:cubicBezTo>
                  <a:cubicBezTo>
                    <a:pt x="428" y="120"/>
                    <a:pt x="421" y="83"/>
                    <a:pt x="401" y="55"/>
                  </a:cubicBezTo>
                  <a:cubicBezTo>
                    <a:pt x="385" y="33"/>
                    <a:pt x="362" y="18"/>
                    <a:pt x="337" y="15"/>
                  </a:cubicBezTo>
                  <a:cubicBezTo>
                    <a:pt x="310" y="12"/>
                    <a:pt x="285" y="20"/>
                    <a:pt x="264" y="39"/>
                  </a:cubicBezTo>
                  <a:cubicBezTo>
                    <a:pt x="241" y="59"/>
                    <a:pt x="228" y="90"/>
                    <a:pt x="228" y="122"/>
                  </a:cubicBezTo>
                  <a:cubicBezTo>
                    <a:pt x="228" y="181"/>
                    <a:pt x="265" y="233"/>
                    <a:pt x="296" y="268"/>
                  </a:cubicBezTo>
                  <a:cubicBezTo>
                    <a:pt x="298" y="270"/>
                    <a:pt x="298" y="274"/>
                    <a:pt x="295" y="276"/>
                  </a:cubicBezTo>
                  <a:cubicBezTo>
                    <a:pt x="293" y="278"/>
                    <a:pt x="289" y="278"/>
                    <a:pt x="287" y="276"/>
                  </a:cubicBezTo>
                  <a:cubicBezTo>
                    <a:pt x="254" y="240"/>
                    <a:pt x="216" y="184"/>
                    <a:pt x="216" y="122"/>
                  </a:cubicBezTo>
                  <a:cubicBezTo>
                    <a:pt x="216" y="86"/>
                    <a:pt x="230" y="53"/>
                    <a:pt x="256" y="30"/>
                  </a:cubicBezTo>
                  <a:cubicBezTo>
                    <a:pt x="279" y="9"/>
                    <a:pt x="308" y="0"/>
                    <a:pt x="338" y="3"/>
                  </a:cubicBezTo>
                  <a:cubicBezTo>
                    <a:pt x="367" y="7"/>
                    <a:pt x="393" y="23"/>
                    <a:pt x="411" y="49"/>
                  </a:cubicBezTo>
                  <a:cubicBezTo>
                    <a:pt x="432" y="79"/>
                    <a:pt x="440" y="119"/>
                    <a:pt x="431" y="157"/>
                  </a:cubicBezTo>
                  <a:cubicBezTo>
                    <a:pt x="425" y="185"/>
                    <a:pt x="411" y="214"/>
                    <a:pt x="391" y="242"/>
                  </a:cubicBezTo>
                  <a:cubicBezTo>
                    <a:pt x="380" y="258"/>
                    <a:pt x="370" y="272"/>
                    <a:pt x="357" y="285"/>
                  </a:cubicBezTo>
                  <a:cubicBezTo>
                    <a:pt x="350" y="293"/>
                    <a:pt x="339" y="304"/>
                    <a:pt x="325" y="304"/>
                  </a:cubicBezTo>
                  <a:cubicBezTo>
                    <a:pt x="293" y="304"/>
                    <a:pt x="293" y="304"/>
                    <a:pt x="293" y="304"/>
                  </a:cubicBezTo>
                  <a:cubicBezTo>
                    <a:pt x="276" y="304"/>
                    <a:pt x="262" y="318"/>
                    <a:pt x="262" y="335"/>
                  </a:cubicBezTo>
                  <a:cubicBezTo>
                    <a:pt x="262" y="397"/>
                    <a:pt x="262" y="397"/>
                    <a:pt x="262" y="397"/>
                  </a:cubicBezTo>
                  <a:cubicBezTo>
                    <a:pt x="262" y="416"/>
                    <a:pt x="247" y="430"/>
                    <a:pt x="229" y="4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4" name="Freeform 74">
            <a:extLst>
              <a:ext uri="{FF2B5EF4-FFF2-40B4-BE49-F238E27FC236}">
                <a16:creationId xmlns:a16="http://schemas.microsoft.com/office/drawing/2014/main" id="{BCD17E42-5B8B-4865-9C42-D607C8534B93}"/>
              </a:ext>
            </a:extLst>
          </p:cNvPr>
          <p:cNvSpPr>
            <a:spLocks noEditPoints="1"/>
          </p:cNvSpPr>
          <p:nvPr/>
        </p:nvSpPr>
        <p:spPr bwMode="auto">
          <a:xfrm>
            <a:off x="11269891" y="1763456"/>
            <a:ext cx="899022" cy="899682"/>
          </a:xfrm>
          <a:custGeom>
            <a:avLst/>
            <a:gdLst>
              <a:gd name="T0" fmla="*/ 20 w 912"/>
              <a:gd name="T1" fmla="*/ 473 h 918"/>
              <a:gd name="T2" fmla="*/ 20 w 912"/>
              <a:gd name="T3" fmla="*/ 438 h 918"/>
              <a:gd name="T4" fmla="*/ 438 w 912"/>
              <a:gd name="T5" fmla="*/ 70 h 918"/>
              <a:gd name="T6" fmla="*/ 450 w 912"/>
              <a:gd name="T7" fmla="*/ 1 h 918"/>
              <a:gd name="T8" fmla="*/ 473 w 912"/>
              <a:gd name="T9" fmla="*/ 20 h 918"/>
              <a:gd name="T10" fmla="*/ 841 w 912"/>
              <a:gd name="T11" fmla="*/ 438 h 918"/>
              <a:gd name="T12" fmla="*/ 911 w 912"/>
              <a:gd name="T13" fmla="*/ 454 h 918"/>
              <a:gd name="T14" fmla="*/ 841 w 912"/>
              <a:gd name="T15" fmla="*/ 473 h 918"/>
              <a:gd name="T16" fmla="*/ 473 w 912"/>
              <a:gd name="T17" fmla="*/ 841 h 918"/>
              <a:gd name="T18" fmla="*/ 461 w 912"/>
              <a:gd name="T19" fmla="*/ 912 h 918"/>
              <a:gd name="T20" fmla="*/ 438 w 912"/>
              <a:gd name="T21" fmla="*/ 856 h 918"/>
              <a:gd name="T22" fmla="*/ 183 w 912"/>
              <a:gd name="T23" fmla="*/ 728 h 918"/>
              <a:gd name="T24" fmla="*/ 473 w 912"/>
              <a:gd name="T25" fmla="*/ 610 h 918"/>
              <a:gd name="T26" fmla="*/ 548 w 912"/>
              <a:gd name="T27" fmla="*/ 473 h 918"/>
              <a:gd name="T28" fmla="*/ 547 w 912"/>
              <a:gd name="T29" fmla="*/ 438 h 918"/>
              <a:gd name="T30" fmla="*/ 473 w 912"/>
              <a:gd name="T31" fmla="*/ 301 h 918"/>
              <a:gd name="T32" fmla="*/ 473 w 912"/>
              <a:gd name="T33" fmla="*/ 366 h 918"/>
              <a:gd name="T34" fmla="*/ 438 w 912"/>
              <a:gd name="T35" fmla="*/ 367 h 918"/>
              <a:gd name="T36" fmla="*/ 438 w 912"/>
              <a:gd name="T37" fmla="*/ 301 h 918"/>
              <a:gd name="T38" fmla="*/ 355 w 912"/>
              <a:gd name="T39" fmla="*/ 438 h 918"/>
              <a:gd name="T40" fmla="*/ 385 w 912"/>
              <a:gd name="T41" fmla="*/ 456 h 918"/>
              <a:gd name="T42" fmla="*/ 300 w 912"/>
              <a:gd name="T43" fmla="*/ 473 h 918"/>
              <a:gd name="T44" fmla="*/ 438 w 912"/>
              <a:gd name="T45" fmla="*/ 547 h 918"/>
              <a:gd name="T46" fmla="*/ 473 w 912"/>
              <a:gd name="T47" fmla="*/ 547 h 918"/>
              <a:gd name="T48" fmla="*/ 473 w 912"/>
              <a:gd name="T49" fmla="*/ 263 h 918"/>
              <a:gd name="T50" fmla="*/ 648 w 912"/>
              <a:gd name="T51" fmla="*/ 437 h 918"/>
              <a:gd name="T52" fmla="*/ 473 w 912"/>
              <a:gd name="T53" fmla="*/ 143 h 918"/>
              <a:gd name="T54" fmla="*/ 438 w 912"/>
              <a:gd name="T55" fmla="*/ 648 h 918"/>
              <a:gd name="T56" fmla="*/ 263 w 912"/>
              <a:gd name="T57" fmla="*/ 474 h 918"/>
              <a:gd name="T58" fmla="*/ 438 w 912"/>
              <a:gd name="T59" fmla="*/ 768 h 918"/>
              <a:gd name="T60" fmla="*/ 262 w 912"/>
              <a:gd name="T61" fmla="*/ 438 h 918"/>
              <a:gd name="T62" fmla="*/ 437 w 912"/>
              <a:gd name="T63" fmla="*/ 142 h 918"/>
              <a:gd name="T64" fmla="*/ 262 w 912"/>
              <a:gd name="T65" fmla="*/ 438 h 918"/>
              <a:gd name="T66" fmla="*/ 769 w 912"/>
              <a:gd name="T67" fmla="*/ 474 h 918"/>
              <a:gd name="T68" fmla="*/ 473 w 912"/>
              <a:gd name="T69" fmla="*/ 649 h 9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12" h="918">
                <a:moveTo>
                  <a:pt x="70" y="473"/>
                </a:moveTo>
                <a:cubicBezTo>
                  <a:pt x="53" y="473"/>
                  <a:pt x="36" y="473"/>
                  <a:pt x="20" y="473"/>
                </a:cubicBezTo>
                <a:cubicBezTo>
                  <a:pt x="7" y="473"/>
                  <a:pt x="0" y="467"/>
                  <a:pt x="0" y="455"/>
                </a:cubicBezTo>
                <a:cubicBezTo>
                  <a:pt x="0" y="444"/>
                  <a:pt x="7" y="438"/>
                  <a:pt x="20" y="438"/>
                </a:cubicBezTo>
                <a:cubicBezTo>
                  <a:pt x="36" y="438"/>
                  <a:pt x="53" y="438"/>
                  <a:pt x="69" y="438"/>
                </a:cubicBezTo>
                <a:cubicBezTo>
                  <a:pt x="76" y="250"/>
                  <a:pt x="229" y="82"/>
                  <a:pt x="438" y="70"/>
                </a:cubicBezTo>
                <a:cubicBezTo>
                  <a:pt x="438" y="52"/>
                  <a:pt x="438" y="35"/>
                  <a:pt x="438" y="17"/>
                </a:cubicBezTo>
                <a:cubicBezTo>
                  <a:pt x="438" y="8"/>
                  <a:pt x="442" y="2"/>
                  <a:pt x="450" y="1"/>
                </a:cubicBezTo>
                <a:cubicBezTo>
                  <a:pt x="456" y="0"/>
                  <a:pt x="464" y="4"/>
                  <a:pt x="469" y="7"/>
                </a:cubicBezTo>
                <a:cubicBezTo>
                  <a:pt x="472" y="9"/>
                  <a:pt x="473" y="16"/>
                  <a:pt x="473" y="20"/>
                </a:cubicBezTo>
                <a:cubicBezTo>
                  <a:pt x="473" y="37"/>
                  <a:pt x="473" y="53"/>
                  <a:pt x="473" y="69"/>
                </a:cubicBezTo>
                <a:cubicBezTo>
                  <a:pt x="670" y="79"/>
                  <a:pt x="830" y="237"/>
                  <a:pt x="841" y="438"/>
                </a:cubicBezTo>
                <a:cubicBezTo>
                  <a:pt x="858" y="438"/>
                  <a:pt x="875" y="438"/>
                  <a:pt x="892" y="438"/>
                </a:cubicBezTo>
                <a:cubicBezTo>
                  <a:pt x="903" y="438"/>
                  <a:pt x="910" y="444"/>
                  <a:pt x="911" y="454"/>
                </a:cubicBezTo>
                <a:cubicBezTo>
                  <a:pt x="912" y="465"/>
                  <a:pt x="904" y="473"/>
                  <a:pt x="892" y="473"/>
                </a:cubicBezTo>
                <a:cubicBezTo>
                  <a:pt x="875" y="473"/>
                  <a:pt x="859" y="473"/>
                  <a:pt x="841" y="473"/>
                </a:cubicBezTo>
                <a:cubicBezTo>
                  <a:pt x="834" y="572"/>
                  <a:pt x="798" y="658"/>
                  <a:pt x="728" y="728"/>
                </a:cubicBezTo>
                <a:cubicBezTo>
                  <a:pt x="658" y="798"/>
                  <a:pt x="572" y="835"/>
                  <a:pt x="473" y="841"/>
                </a:cubicBezTo>
                <a:cubicBezTo>
                  <a:pt x="473" y="858"/>
                  <a:pt x="472" y="874"/>
                  <a:pt x="473" y="891"/>
                </a:cubicBezTo>
                <a:cubicBezTo>
                  <a:pt x="474" y="901"/>
                  <a:pt x="468" y="907"/>
                  <a:pt x="461" y="912"/>
                </a:cubicBezTo>
                <a:cubicBezTo>
                  <a:pt x="453" y="918"/>
                  <a:pt x="439" y="906"/>
                  <a:pt x="438" y="894"/>
                </a:cubicBezTo>
                <a:cubicBezTo>
                  <a:pt x="437" y="882"/>
                  <a:pt x="438" y="869"/>
                  <a:pt x="438" y="856"/>
                </a:cubicBezTo>
                <a:cubicBezTo>
                  <a:pt x="438" y="851"/>
                  <a:pt x="438" y="847"/>
                  <a:pt x="438" y="841"/>
                </a:cubicBezTo>
                <a:cubicBezTo>
                  <a:pt x="338" y="835"/>
                  <a:pt x="253" y="798"/>
                  <a:pt x="183" y="728"/>
                </a:cubicBezTo>
                <a:cubicBezTo>
                  <a:pt x="113" y="658"/>
                  <a:pt x="76" y="572"/>
                  <a:pt x="70" y="473"/>
                </a:cubicBezTo>
                <a:close/>
                <a:moveTo>
                  <a:pt x="473" y="610"/>
                </a:moveTo>
                <a:cubicBezTo>
                  <a:pt x="543" y="608"/>
                  <a:pt x="609" y="540"/>
                  <a:pt x="610" y="473"/>
                </a:cubicBezTo>
                <a:cubicBezTo>
                  <a:pt x="589" y="473"/>
                  <a:pt x="568" y="473"/>
                  <a:pt x="548" y="473"/>
                </a:cubicBezTo>
                <a:cubicBezTo>
                  <a:pt x="533" y="473"/>
                  <a:pt x="525" y="467"/>
                  <a:pt x="525" y="455"/>
                </a:cubicBezTo>
                <a:cubicBezTo>
                  <a:pt x="525" y="444"/>
                  <a:pt x="533" y="438"/>
                  <a:pt x="547" y="438"/>
                </a:cubicBezTo>
                <a:cubicBezTo>
                  <a:pt x="568" y="438"/>
                  <a:pt x="589" y="438"/>
                  <a:pt x="610" y="438"/>
                </a:cubicBezTo>
                <a:cubicBezTo>
                  <a:pt x="608" y="369"/>
                  <a:pt x="540" y="302"/>
                  <a:pt x="473" y="301"/>
                </a:cubicBezTo>
                <a:cubicBezTo>
                  <a:pt x="473" y="306"/>
                  <a:pt x="473" y="311"/>
                  <a:pt x="473" y="316"/>
                </a:cubicBezTo>
                <a:cubicBezTo>
                  <a:pt x="473" y="333"/>
                  <a:pt x="473" y="350"/>
                  <a:pt x="473" y="366"/>
                </a:cubicBezTo>
                <a:cubicBezTo>
                  <a:pt x="473" y="378"/>
                  <a:pt x="466" y="386"/>
                  <a:pt x="455" y="385"/>
                </a:cubicBezTo>
                <a:cubicBezTo>
                  <a:pt x="445" y="385"/>
                  <a:pt x="438" y="378"/>
                  <a:pt x="438" y="367"/>
                </a:cubicBezTo>
                <a:cubicBezTo>
                  <a:pt x="438" y="362"/>
                  <a:pt x="438" y="358"/>
                  <a:pt x="438" y="353"/>
                </a:cubicBezTo>
                <a:cubicBezTo>
                  <a:pt x="438" y="336"/>
                  <a:pt x="438" y="318"/>
                  <a:pt x="438" y="301"/>
                </a:cubicBezTo>
                <a:cubicBezTo>
                  <a:pt x="368" y="303"/>
                  <a:pt x="302" y="371"/>
                  <a:pt x="301" y="438"/>
                </a:cubicBezTo>
                <a:cubicBezTo>
                  <a:pt x="319" y="438"/>
                  <a:pt x="337" y="438"/>
                  <a:pt x="355" y="438"/>
                </a:cubicBezTo>
                <a:cubicBezTo>
                  <a:pt x="360" y="438"/>
                  <a:pt x="364" y="438"/>
                  <a:pt x="369" y="438"/>
                </a:cubicBezTo>
                <a:cubicBezTo>
                  <a:pt x="379" y="439"/>
                  <a:pt x="386" y="446"/>
                  <a:pt x="385" y="456"/>
                </a:cubicBezTo>
                <a:cubicBezTo>
                  <a:pt x="385" y="466"/>
                  <a:pt x="378" y="473"/>
                  <a:pt x="367" y="473"/>
                </a:cubicBezTo>
                <a:cubicBezTo>
                  <a:pt x="345" y="473"/>
                  <a:pt x="323" y="473"/>
                  <a:pt x="300" y="473"/>
                </a:cubicBezTo>
                <a:cubicBezTo>
                  <a:pt x="303" y="544"/>
                  <a:pt x="373" y="609"/>
                  <a:pt x="438" y="610"/>
                </a:cubicBezTo>
                <a:cubicBezTo>
                  <a:pt x="438" y="589"/>
                  <a:pt x="438" y="568"/>
                  <a:pt x="438" y="547"/>
                </a:cubicBezTo>
                <a:cubicBezTo>
                  <a:pt x="438" y="533"/>
                  <a:pt x="444" y="525"/>
                  <a:pt x="455" y="526"/>
                </a:cubicBezTo>
                <a:cubicBezTo>
                  <a:pt x="467" y="526"/>
                  <a:pt x="473" y="533"/>
                  <a:pt x="473" y="547"/>
                </a:cubicBezTo>
                <a:cubicBezTo>
                  <a:pt x="473" y="568"/>
                  <a:pt x="473" y="589"/>
                  <a:pt x="473" y="610"/>
                </a:cubicBezTo>
                <a:close/>
                <a:moveTo>
                  <a:pt x="473" y="263"/>
                </a:moveTo>
                <a:cubicBezTo>
                  <a:pt x="520" y="269"/>
                  <a:pt x="559" y="287"/>
                  <a:pt x="592" y="319"/>
                </a:cubicBezTo>
                <a:cubicBezTo>
                  <a:pt x="624" y="352"/>
                  <a:pt x="642" y="392"/>
                  <a:pt x="648" y="437"/>
                </a:cubicBezTo>
                <a:cubicBezTo>
                  <a:pt x="689" y="437"/>
                  <a:pt x="729" y="437"/>
                  <a:pt x="769" y="437"/>
                </a:cubicBezTo>
                <a:cubicBezTo>
                  <a:pt x="764" y="271"/>
                  <a:pt x="615" y="143"/>
                  <a:pt x="473" y="143"/>
                </a:cubicBezTo>
                <a:cubicBezTo>
                  <a:pt x="473" y="183"/>
                  <a:pt x="473" y="222"/>
                  <a:pt x="473" y="263"/>
                </a:cubicBezTo>
                <a:close/>
                <a:moveTo>
                  <a:pt x="438" y="648"/>
                </a:moveTo>
                <a:cubicBezTo>
                  <a:pt x="391" y="642"/>
                  <a:pt x="351" y="624"/>
                  <a:pt x="319" y="592"/>
                </a:cubicBezTo>
                <a:cubicBezTo>
                  <a:pt x="286" y="559"/>
                  <a:pt x="268" y="519"/>
                  <a:pt x="263" y="474"/>
                </a:cubicBezTo>
                <a:cubicBezTo>
                  <a:pt x="222" y="474"/>
                  <a:pt x="182" y="474"/>
                  <a:pt x="142" y="474"/>
                </a:cubicBezTo>
                <a:cubicBezTo>
                  <a:pt x="146" y="637"/>
                  <a:pt x="293" y="768"/>
                  <a:pt x="438" y="768"/>
                </a:cubicBezTo>
                <a:cubicBezTo>
                  <a:pt x="438" y="729"/>
                  <a:pt x="438" y="689"/>
                  <a:pt x="438" y="648"/>
                </a:cubicBezTo>
                <a:close/>
                <a:moveTo>
                  <a:pt x="262" y="438"/>
                </a:moveTo>
                <a:cubicBezTo>
                  <a:pt x="279" y="337"/>
                  <a:pt x="338" y="279"/>
                  <a:pt x="437" y="262"/>
                </a:cubicBezTo>
                <a:cubicBezTo>
                  <a:pt x="437" y="222"/>
                  <a:pt x="437" y="182"/>
                  <a:pt x="437" y="142"/>
                </a:cubicBezTo>
                <a:cubicBezTo>
                  <a:pt x="263" y="149"/>
                  <a:pt x="143" y="302"/>
                  <a:pt x="143" y="438"/>
                </a:cubicBezTo>
                <a:cubicBezTo>
                  <a:pt x="182" y="438"/>
                  <a:pt x="222" y="438"/>
                  <a:pt x="262" y="438"/>
                </a:cubicBezTo>
                <a:close/>
                <a:moveTo>
                  <a:pt x="473" y="769"/>
                </a:moveTo>
                <a:cubicBezTo>
                  <a:pt x="632" y="763"/>
                  <a:pt x="764" y="628"/>
                  <a:pt x="769" y="474"/>
                </a:cubicBezTo>
                <a:cubicBezTo>
                  <a:pt x="729" y="474"/>
                  <a:pt x="689" y="474"/>
                  <a:pt x="649" y="474"/>
                </a:cubicBezTo>
                <a:cubicBezTo>
                  <a:pt x="631" y="573"/>
                  <a:pt x="573" y="632"/>
                  <a:pt x="473" y="649"/>
                </a:cubicBezTo>
                <a:cubicBezTo>
                  <a:pt x="473" y="689"/>
                  <a:pt x="473" y="729"/>
                  <a:pt x="473" y="76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86000"/>
                </a:schemeClr>
              </a:gs>
              <a:gs pos="50000">
                <a:srgbClr val="D6DEE6">
                  <a:alpha val="52000"/>
                </a:srgbClr>
              </a:gs>
            </a:gsLst>
            <a:lin ang="0" scaled="1"/>
            <a:tileRect/>
          </a:gra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6600">
              <a:solidFill>
                <a:schemeClr val="tx1"/>
              </a:solidFill>
              <a:latin typeface="+mj-lt"/>
              <a:ea typeface="Roboto" pitchFamily="2" charset="0"/>
              <a:cs typeface="Calibri"/>
            </a:endParaRPr>
          </a:p>
        </p:txBody>
      </p:sp>
      <p:sp>
        <p:nvSpPr>
          <p:cNvPr id="95" name="Прямоугольник 94"/>
          <p:cNvSpPr>
            <a:spLocks/>
          </p:cNvSpPr>
          <p:nvPr/>
        </p:nvSpPr>
        <p:spPr>
          <a:xfrm>
            <a:off x="10759992" y="6060804"/>
            <a:ext cx="3017673" cy="3311745"/>
          </a:xfrm>
          <a:prstGeom prst="rect">
            <a:avLst/>
          </a:prstGeom>
          <a:gradFill flip="none" rotWithShape="1">
            <a:gsLst>
              <a:gs pos="0">
                <a:srgbClr val="D5DAE1"/>
              </a:gs>
              <a:gs pos="100000">
                <a:srgbClr val="FFFFFF"/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96" name="Прямоугольник 95"/>
          <p:cNvSpPr>
            <a:spLocks/>
          </p:cNvSpPr>
          <p:nvPr/>
        </p:nvSpPr>
        <p:spPr>
          <a:xfrm>
            <a:off x="7244213" y="2774065"/>
            <a:ext cx="3235815" cy="6598487"/>
          </a:xfrm>
          <a:prstGeom prst="rect">
            <a:avLst/>
          </a:prstGeom>
          <a:gradFill flip="none" rotWithShape="1">
            <a:gsLst>
              <a:gs pos="0">
                <a:srgbClr val="D5DAE1"/>
              </a:gs>
              <a:gs pos="100000">
                <a:srgbClr val="FFFFFF"/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97" name="Прямоугольник 96"/>
          <p:cNvSpPr>
            <a:spLocks/>
          </p:cNvSpPr>
          <p:nvPr/>
        </p:nvSpPr>
        <p:spPr>
          <a:xfrm>
            <a:off x="3940039" y="3511757"/>
            <a:ext cx="3235815" cy="5860795"/>
          </a:xfrm>
          <a:prstGeom prst="rect">
            <a:avLst/>
          </a:prstGeom>
          <a:gradFill flip="none" rotWithShape="1">
            <a:gsLst>
              <a:gs pos="0">
                <a:srgbClr val="D5DAE1"/>
              </a:gs>
              <a:gs pos="100000">
                <a:srgbClr val="FFFFFF"/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98" name="Прямоугольник 97"/>
          <p:cNvSpPr>
            <a:spLocks/>
          </p:cNvSpPr>
          <p:nvPr/>
        </p:nvSpPr>
        <p:spPr>
          <a:xfrm>
            <a:off x="661796" y="4353978"/>
            <a:ext cx="3235815" cy="5018574"/>
          </a:xfrm>
          <a:prstGeom prst="rect">
            <a:avLst/>
          </a:prstGeom>
          <a:gradFill flip="none" rotWithShape="1">
            <a:gsLst>
              <a:gs pos="0">
                <a:srgbClr val="D5DAE1"/>
              </a:gs>
              <a:gs pos="100000">
                <a:srgbClr val="FFFFFF"/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99" name="Rectangle 18"/>
          <p:cNvSpPr txBox="1">
            <a:spLocks/>
          </p:cNvSpPr>
          <p:nvPr/>
        </p:nvSpPr>
        <p:spPr>
          <a:xfrm>
            <a:off x="661796" y="1289982"/>
            <a:ext cx="9818227" cy="380929"/>
          </a:xfrm>
          <a:prstGeom prst="rect">
            <a:avLst/>
          </a:prstGeom>
          <a:solidFill>
            <a:srgbClr val="8291A7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2009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lvl1pPr lvl="0" indent="0" defTabSz="108748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333">
                <a:latin typeface="+mj-lt"/>
              </a:defRPr>
            </a:lvl1pPr>
            <a:lvl2pPr marL="177168" lvl="1" indent="-177168" defTabSz="1087481" fontAlgn="base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333"/>
            </a:lvl2pPr>
            <a:lvl3pPr marL="379646" lvl="2" indent="-202477" defTabSz="1087481" fontAlgn="base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333"/>
            </a:lvl3pPr>
            <a:lvl4pPr marL="556814" lvl="3" indent="-177168" defTabSz="1087481" fontAlgn="base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333"/>
            </a:lvl4pPr>
            <a:lvl5pPr marL="708673" lvl="4" indent="-177168" defTabSz="1087481" fontAlgn="base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333"/>
            </a:lvl5pPr>
            <a:lvl6pPr marL="910706" indent="-158108" defTabSz="108748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00"/>
            </a:lvl6pPr>
            <a:lvl7pPr marL="910706" indent="-158108" defTabSz="108748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00"/>
            </a:lvl7pPr>
            <a:lvl8pPr marL="910706" indent="-158108" defTabSz="108748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00"/>
            </a:lvl8pPr>
            <a:lvl9pPr marL="910706" indent="-158108" defTabSz="108748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00"/>
            </a:lvl9pPr>
          </a:lstStyle>
          <a:p>
            <a:pPr marL="0" marR="0" lvl="0" indent="0" defTabSz="108748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Roboto" pitchFamily="2" charset="0"/>
              </a:rPr>
              <a:t>Этапы  развития транспортной системы города </a:t>
            </a:r>
          </a:p>
        </p:txBody>
      </p:sp>
      <p:sp>
        <p:nvSpPr>
          <p:cNvPr id="100" name="Rectangle 18"/>
          <p:cNvSpPr txBox="1">
            <a:spLocks/>
          </p:cNvSpPr>
          <p:nvPr/>
        </p:nvSpPr>
        <p:spPr>
          <a:xfrm>
            <a:off x="10759989" y="1289982"/>
            <a:ext cx="7069303" cy="380929"/>
          </a:xfrm>
          <a:prstGeom prst="rect">
            <a:avLst/>
          </a:prstGeom>
          <a:solidFill>
            <a:srgbClr val="8291A7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2009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indent="0" defTabSz="1087481">
              <a:buClr>
                <a:schemeClr val="tx2"/>
              </a:buClr>
              <a:defRPr sz="2000" b="1">
                <a:solidFill>
                  <a:schemeClr val="bg1"/>
                </a:solidFill>
                <a:latin typeface="+mj-lt"/>
              </a:defRPr>
            </a:lvl1pPr>
            <a:lvl2pPr marL="177168" lvl="1" indent="-177168" defTabSz="1087481">
              <a:buClr>
                <a:schemeClr val="accent4"/>
              </a:buClr>
              <a:buSzPct val="100000"/>
              <a:buFont typeface="Arial" pitchFamily="34" charset="0"/>
              <a:buChar char="•"/>
              <a:defRPr sz="1333"/>
            </a:lvl2pPr>
            <a:lvl3pPr marL="379646" lvl="2" indent="-202477" defTabSz="1087481">
              <a:buClr>
                <a:schemeClr val="accent4"/>
              </a:buClr>
              <a:buSzPct val="120000"/>
              <a:buFont typeface="Arial" charset="0"/>
              <a:buChar char="–"/>
              <a:defRPr sz="1333"/>
            </a:lvl3pPr>
            <a:lvl4pPr marL="556814" lvl="3" indent="-177168" defTabSz="1087481">
              <a:buClr>
                <a:schemeClr val="accent4"/>
              </a:buClr>
              <a:buSzPct val="80000"/>
              <a:buFont typeface="Arial" pitchFamily="34" charset="0"/>
              <a:buChar char="•"/>
              <a:defRPr sz="1333"/>
            </a:lvl4pPr>
            <a:lvl5pPr marL="708673" lvl="4" indent="-177168" defTabSz="1087481">
              <a:buClr>
                <a:schemeClr val="accent4"/>
              </a:buClr>
              <a:buSzPct val="89000"/>
              <a:buFont typeface="Arial" charset="0"/>
              <a:buChar char="-"/>
              <a:defRPr sz="1333"/>
            </a:lvl5pPr>
            <a:lvl6pPr marL="910706" indent="-158108" defTabSz="108748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00"/>
            </a:lvl6pPr>
            <a:lvl7pPr marL="910706" indent="-158108" defTabSz="108748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00"/>
            </a:lvl7pPr>
            <a:lvl8pPr marL="910706" indent="-158108" defTabSz="108748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00"/>
            </a:lvl8pPr>
            <a:lvl9pPr marL="910706" indent="-158108" defTabSz="108748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000"/>
            </a:lvl9pPr>
          </a:lstStyle>
          <a:p>
            <a:pPr marL="0" marR="0" lvl="0" indent="0" defTabSz="10874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kumimoji="0" lang="ru-RU" sz="2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Roboto" pitchFamily="2" charset="0"/>
              </a:rPr>
              <a:t>Тренды мировых городов, в том числе Москвы</a:t>
            </a:r>
          </a:p>
        </p:txBody>
      </p:sp>
      <p:sp>
        <p:nvSpPr>
          <p:cNvPr id="101" name="Rectangle 14"/>
          <p:cNvSpPr txBox="1"/>
          <p:nvPr/>
        </p:nvSpPr>
        <p:spPr>
          <a:xfrm>
            <a:off x="12431383" y="1938337"/>
            <a:ext cx="535522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defTabSz="163162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Roboto" pitchFamily="2" charset="0"/>
              </a:rPr>
              <a:t>Мультимодальность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Roboto" pitchFamily="2" charset="0"/>
              </a:rPr>
              <a:t>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Roboto" pitchFamily="2" charset="0"/>
              </a:rPr>
              <a:t>– </a:t>
            </a:r>
            <a:r>
              <a:rPr kumimoji="0" lang="en-CA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Roboto" pitchFamily="2" charset="0"/>
              </a:rPr>
              <a:t/>
            </a:r>
            <a:br>
              <a:rPr kumimoji="0" lang="en-CA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Roboto" pitchFamily="2" charset="0"/>
              </a:rPr>
            </a:b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Roboto" pitchFamily="2" charset="0"/>
              </a:rPr>
              <a:t>интеграция всех видов транспорта</a:t>
            </a:r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D84B9140-276F-CE42-BF25-D259761FFF73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61796" y="7149373"/>
            <a:ext cx="3235815" cy="217807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1E848388-B1AA-1147-B1F1-F1B4095C734E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940039" y="7149373"/>
            <a:ext cx="3235815" cy="217807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1AB9771F-0D3C-1F41-936F-112437747D59}"/>
              </a:ext>
            </a:extLst>
          </p:cNvPr>
          <p:cNvPicPr>
            <a:picLocks/>
          </p:cNvPicPr>
          <p:nvPr/>
        </p:nvPicPr>
        <p:blipFill rotWithShape="1">
          <a:blip r:embed="rId9"/>
          <a:srcRect r="3298" b="3298"/>
          <a:stretch/>
        </p:blipFill>
        <p:spPr>
          <a:xfrm>
            <a:off x="7244213" y="7149373"/>
            <a:ext cx="3235815" cy="2178070"/>
          </a:xfrm>
          <a:prstGeom prst="rect">
            <a:avLst/>
          </a:prstGeom>
        </p:spPr>
      </p:pic>
      <p:sp>
        <p:nvSpPr>
          <p:cNvPr id="106" name="Rectangle 46">
            <a:extLst>
              <a:ext uri="{FF2B5EF4-FFF2-40B4-BE49-F238E27FC236}">
                <a16:creationId xmlns:a16="http://schemas.microsoft.com/office/drawing/2014/main" id="{FCE91CC7-05FA-084C-8284-E4D642CFDDB3}"/>
              </a:ext>
            </a:extLst>
          </p:cNvPr>
          <p:cNvSpPr>
            <a:spLocks/>
          </p:cNvSpPr>
          <p:nvPr/>
        </p:nvSpPr>
        <p:spPr>
          <a:xfrm>
            <a:off x="759851" y="4755495"/>
            <a:ext cx="3137760" cy="123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874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itchFamily="2" charset="0"/>
              </a:rPr>
              <a:t>Низкий уровень, </a:t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itchFamily="2" charset="0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itchFamily="2" charset="0"/>
              </a:rPr>
              <a:t>слабо развита базовая транспортная инфраструктура</a:t>
            </a:r>
          </a:p>
        </p:txBody>
      </p:sp>
      <p:sp>
        <p:nvSpPr>
          <p:cNvPr id="107" name="Rectangle 46">
            <a:extLst>
              <a:ext uri="{FF2B5EF4-FFF2-40B4-BE49-F238E27FC236}">
                <a16:creationId xmlns:a16="http://schemas.microsoft.com/office/drawing/2014/main" id="{FCE91CC7-05FA-084C-8284-E4D642CFDDB3}"/>
              </a:ext>
            </a:extLst>
          </p:cNvPr>
          <p:cNvSpPr>
            <a:spLocks/>
          </p:cNvSpPr>
          <p:nvPr/>
        </p:nvSpPr>
        <p:spPr>
          <a:xfrm>
            <a:off x="4106451" y="3744123"/>
            <a:ext cx="313776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874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itchFamily="2" charset="0"/>
              </a:rPr>
              <a:t>Преобладание 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itchFamily="2" charset="0"/>
              </a:rPr>
            </a:b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itchFamily="2" charset="0"/>
              </a:rPr>
              <a:t>личного транспорта</a:t>
            </a:r>
          </a:p>
        </p:txBody>
      </p:sp>
      <p:sp>
        <p:nvSpPr>
          <p:cNvPr id="108" name="Rectangle 46">
            <a:extLst>
              <a:ext uri="{FF2B5EF4-FFF2-40B4-BE49-F238E27FC236}">
                <a16:creationId xmlns:a16="http://schemas.microsoft.com/office/drawing/2014/main" id="{FCE91CC7-05FA-084C-8284-E4D642CFDDB3}"/>
              </a:ext>
            </a:extLst>
          </p:cNvPr>
          <p:cNvSpPr>
            <a:spLocks/>
          </p:cNvSpPr>
          <p:nvPr/>
        </p:nvSpPr>
        <p:spPr>
          <a:xfrm>
            <a:off x="7375781" y="2104225"/>
            <a:ext cx="3137760" cy="123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874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itchFamily="2" charset="0"/>
              </a:rPr>
              <a:t>Смещение в сторону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itchFamily="2" charset="0"/>
              </a:rPr>
              <a:t>общественного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itchFamily="2" charset="0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itchFamily="2" charset="0"/>
              </a:rPr>
              <a:t>транспорта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itchFamily="2" charset="0"/>
              </a:rPr>
              <a:t>,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Roboto" pitchFamily="2" charset="0"/>
            </a:endParaRPr>
          </a:p>
          <a:p>
            <a:pPr marL="0" marR="0" lvl="0" indent="0" defTabSz="10874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itchFamily="2" charset="0"/>
              </a:rPr>
              <a:t>микро-мобильности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cxnSp>
        <p:nvCxnSpPr>
          <p:cNvPr id="109" name="Прямая соединительная линия 108"/>
          <p:cNvCxnSpPr/>
          <p:nvPr/>
        </p:nvCxnSpPr>
        <p:spPr>
          <a:xfrm>
            <a:off x="10620008" y="1289982"/>
            <a:ext cx="0" cy="8082570"/>
          </a:xfrm>
          <a:prstGeom prst="line">
            <a:avLst/>
          </a:prstGeom>
          <a:noFill/>
          <a:ln w="9525" cap="rnd" cmpd="sng" algn="ctr">
            <a:solidFill>
              <a:srgbClr val="606879">
                <a:lumMod val="60000"/>
                <a:lumOff val="40000"/>
              </a:srgbClr>
            </a:solidFill>
            <a:prstDash val="sysDot"/>
          </a:ln>
          <a:effectLst/>
        </p:spPr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C75507E7-B100-7E44-AB9A-6F63DFD7B62E}"/>
              </a:ext>
            </a:extLst>
          </p:cNvPr>
          <p:cNvSpPr txBox="1"/>
          <p:nvPr/>
        </p:nvSpPr>
        <p:spPr>
          <a:xfrm flipH="1">
            <a:off x="2242926" y="8952620"/>
            <a:ext cx="1654683" cy="342652"/>
          </a:xfrm>
          <a:prstGeom prst="rect">
            <a:avLst/>
          </a:prstGeom>
          <a:gradFill flip="none" rotWithShape="1">
            <a:gsLst>
              <a:gs pos="46000">
                <a:srgbClr val="606879">
                  <a:lumMod val="50000"/>
                  <a:alpha val="83000"/>
                </a:srgbClr>
              </a:gs>
              <a:gs pos="100000">
                <a:srgbClr val="131413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lIns="0" tIns="72009" rIns="72000" bIns="72009" rtlCol="0" anchor="ctr" anchorCtr="0">
            <a:noAutofit/>
          </a:bodyPr>
          <a:lstStyle>
            <a:defPPr>
              <a:defRPr lang="en-US"/>
            </a:defPPr>
            <a:lvl1pPr algn="r" defTabSz="609448">
              <a:defRPr sz="1800">
                <a:solidFill>
                  <a:schemeClr val="bg1"/>
                </a:solidFill>
                <a:latin typeface="Moscow Sans Light"/>
              </a:defRPr>
            </a:lvl1pPr>
          </a:lstStyle>
          <a:p>
            <a:pPr marL="0" marR="0" lvl="0" indent="0" algn="r" defTabSz="6094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Roboto" pitchFamily="2" charset="0"/>
              </a:rPr>
              <a:t>Карачи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75507E7-B100-7E44-AB9A-6F63DFD7B62E}"/>
              </a:ext>
            </a:extLst>
          </p:cNvPr>
          <p:cNvSpPr txBox="1"/>
          <p:nvPr/>
        </p:nvSpPr>
        <p:spPr>
          <a:xfrm flipH="1">
            <a:off x="5521169" y="8952620"/>
            <a:ext cx="1654683" cy="342652"/>
          </a:xfrm>
          <a:prstGeom prst="rect">
            <a:avLst/>
          </a:prstGeom>
          <a:gradFill flip="none" rotWithShape="1">
            <a:gsLst>
              <a:gs pos="46000">
                <a:srgbClr val="606879">
                  <a:lumMod val="50000"/>
                  <a:alpha val="83000"/>
                </a:srgbClr>
              </a:gs>
              <a:gs pos="100000">
                <a:srgbClr val="131413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lIns="0" tIns="72009" rIns="72000" bIns="72009" rtlCol="0" anchor="ctr" anchorCtr="0">
            <a:noAutofit/>
          </a:bodyPr>
          <a:lstStyle>
            <a:defPPr>
              <a:defRPr lang="en-US"/>
            </a:defPPr>
            <a:lvl1pPr algn="r" defTabSz="609448">
              <a:defRPr sz="1800">
                <a:solidFill>
                  <a:schemeClr val="bg1"/>
                </a:solidFill>
                <a:latin typeface="Moscow Sans Light"/>
              </a:defRPr>
            </a:lvl1pPr>
          </a:lstStyle>
          <a:p>
            <a:pPr marL="0" marR="0" lvl="0" indent="0" algn="r" defTabSz="6094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Roboto" pitchFamily="2" charset="0"/>
              </a:rPr>
              <a:t>Бангкок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75507E7-B100-7E44-AB9A-6F63DFD7B62E}"/>
              </a:ext>
            </a:extLst>
          </p:cNvPr>
          <p:cNvSpPr txBox="1">
            <a:spLocks/>
          </p:cNvSpPr>
          <p:nvPr/>
        </p:nvSpPr>
        <p:spPr>
          <a:xfrm flipH="1">
            <a:off x="8825343" y="8952620"/>
            <a:ext cx="1654683" cy="342652"/>
          </a:xfrm>
          <a:prstGeom prst="rect">
            <a:avLst/>
          </a:prstGeom>
          <a:gradFill flip="none" rotWithShape="1">
            <a:gsLst>
              <a:gs pos="46000">
                <a:srgbClr val="606879">
                  <a:lumMod val="50000"/>
                  <a:alpha val="83000"/>
                </a:srgbClr>
              </a:gs>
              <a:gs pos="100000">
                <a:srgbClr val="131413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lIns="0" tIns="72009" rIns="72000" bIns="72009" rtlCol="0" anchor="ctr" anchorCtr="0">
            <a:noAutofit/>
          </a:bodyPr>
          <a:lstStyle>
            <a:defPPr>
              <a:defRPr lang="en-US"/>
            </a:defPPr>
            <a:lvl1pPr algn="r" defTabSz="609448">
              <a:defRPr sz="1800">
                <a:solidFill>
                  <a:schemeClr val="bg1"/>
                </a:solidFill>
                <a:latin typeface="Moscow Sans Light"/>
              </a:defRPr>
            </a:lvl1pPr>
          </a:lstStyle>
          <a:p>
            <a:pPr marL="0" marR="0" lvl="0" indent="0" algn="r" defTabSz="6094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Roboto" pitchFamily="2" charset="0"/>
              </a:rPr>
              <a:t>Стокгольм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2E7F717-D3DF-A445-9E4E-BA47840DEAAD}"/>
              </a:ext>
            </a:extLst>
          </p:cNvPr>
          <p:cNvSpPr txBox="1">
            <a:spLocks/>
          </p:cNvSpPr>
          <p:nvPr/>
        </p:nvSpPr>
        <p:spPr>
          <a:xfrm>
            <a:off x="10759989" y="6721453"/>
            <a:ext cx="7069303" cy="394329"/>
          </a:xfrm>
          <a:prstGeom prst="rect">
            <a:avLst/>
          </a:prstGeom>
          <a:solidFill>
            <a:srgbClr val="FFCAA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2009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20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defTabSz="163162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Roboto" pitchFamily="2" charset="0"/>
              </a:rPr>
              <a:t>Затраты москвича по времени на дорогу </a:t>
            </a:r>
          </a:p>
        </p:txBody>
      </p:sp>
      <p:sp>
        <p:nvSpPr>
          <p:cNvPr id="114" name="Прямоугольник 113"/>
          <p:cNvSpPr>
            <a:spLocks/>
          </p:cNvSpPr>
          <p:nvPr/>
        </p:nvSpPr>
        <p:spPr>
          <a:xfrm>
            <a:off x="10759987" y="3613744"/>
            <a:ext cx="3564779" cy="2435795"/>
          </a:xfrm>
          <a:prstGeom prst="rect">
            <a:avLst/>
          </a:prstGeom>
          <a:gradFill flip="none" rotWithShape="1">
            <a:gsLst>
              <a:gs pos="0">
                <a:srgbClr val="D5DAE1"/>
              </a:gs>
              <a:gs pos="100000">
                <a:srgbClr val="FFFFFF"/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pic>
        <p:nvPicPr>
          <p:cNvPr id="115" name="Рисунок 114" descr="Изображение выглядит как здание, внешний, автобус, поезд&#10;&#10;Автоматически созданное описание">
            <a:extLst>
              <a:ext uri="{FF2B5EF4-FFF2-40B4-BE49-F238E27FC236}">
                <a16:creationId xmlns:a16="http://schemas.microsoft.com/office/drawing/2014/main" id="{C2F29BD8-93CF-FF44-8130-53BA64950DD1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/>
          <a:stretch/>
        </p:blipFill>
        <p:spPr>
          <a:xfrm>
            <a:off x="10759987" y="3589312"/>
            <a:ext cx="3564779" cy="2335626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дорога, внешний, автобус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13AC2B21-92DE-234C-809C-D52ECB4CEE52}"/>
              </a:ext>
            </a:extLst>
          </p:cNvPr>
          <p:cNvPicPr>
            <a:picLocks/>
          </p:cNvPicPr>
          <p:nvPr/>
        </p:nvPicPr>
        <p:blipFill rotWithShape="1">
          <a:blip r:embed="rId11"/>
          <a:srcRect l="19787" r="3263"/>
          <a:stretch/>
        </p:blipFill>
        <p:spPr>
          <a:xfrm>
            <a:off x="10759987" y="7149373"/>
            <a:ext cx="3017675" cy="2178070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32E7F717-D3DF-A445-9E4E-BA47840DEAAD}"/>
              </a:ext>
            </a:extLst>
          </p:cNvPr>
          <p:cNvSpPr txBox="1">
            <a:spLocks/>
          </p:cNvSpPr>
          <p:nvPr/>
        </p:nvSpPr>
        <p:spPr>
          <a:xfrm flipH="1">
            <a:off x="12152733" y="8952620"/>
            <a:ext cx="1624930" cy="342652"/>
          </a:xfrm>
          <a:prstGeom prst="rect">
            <a:avLst/>
          </a:prstGeom>
          <a:gradFill flip="none" rotWithShape="1">
            <a:gsLst>
              <a:gs pos="46000">
                <a:srgbClr val="606879">
                  <a:lumMod val="50000"/>
                  <a:alpha val="83000"/>
                </a:srgbClr>
              </a:gs>
              <a:gs pos="100000">
                <a:srgbClr val="131413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lIns="0" tIns="72009" rIns="72000" bIns="72009" rtlCol="0" anchor="ctr" anchorCtr="0">
            <a:noAutofit/>
          </a:bodyPr>
          <a:lstStyle>
            <a:defPPr>
              <a:defRPr lang="ru-RU"/>
            </a:defPPr>
            <a:lvl1pPr marR="0" lvl="0" indent="0" algn="r" defTabSz="60944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scow Sans Light"/>
              </a:defRPr>
            </a:lvl1pPr>
          </a:lstStyle>
          <a:p>
            <a:r>
              <a:rPr lang="ru-RU" sz="2000" dirty="0">
                <a:latin typeface="+mj-lt"/>
                <a:ea typeface="Roboto" pitchFamily="2" charset="0"/>
              </a:rPr>
              <a:t>Москва</a:t>
            </a:r>
          </a:p>
        </p:txBody>
      </p:sp>
      <p:sp>
        <p:nvSpPr>
          <p:cNvPr id="119" name="Овал 118">
            <a:extLst>
              <a:ext uri="{FF2B5EF4-FFF2-40B4-BE49-F238E27FC236}">
                <a16:creationId xmlns:a16="http://schemas.microsoft.com/office/drawing/2014/main" id="{91F8204B-E487-40FA-9BE8-DC11179775DC}"/>
              </a:ext>
            </a:extLst>
          </p:cNvPr>
          <p:cNvSpPr>
            <a:spLocks/>
          </p:cNvSpPr>
          <p:nvPr/>
        </p:nvSpPr>
        <p:spPr>
          <a:xfrm>
            <a:off x="14236284" y="2926103"/>
            <a:ext cx="188102" cy="188102"/>
          </a:xfrm>
          <a:prstGeom prst="ellipse">
            <a:avLst/>
          </a:prstGeom>
          <a:gradFill flip="none" rotWithShape="1">
            <a:gsLst>
              <a:gs pos="0">
                <a:srgbClr val="FFCD00"/>
              </a:gs>
              <a:gs pos="62000">
                <a:srgbClr val="FF6B00"/>
              </a:gs>
            </a:gsLst>
            <a:path path="circle">
              <a:fillToRect l="50000" t="50000" r="50000" b="50000"/>
            </a:path>
            <a:tileRect/>
          </a:gradFill>
          <a:ln w="31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divot"/>
          </a:sp3d>
        </p:spPr>
        <p:txBody>
          <a:bodyPr rtlCol="0" anchor="ctr">
            <a:noAutofit/>
          </a:bodyPr>
          <a:lstStyle/>
          <a:p>
            <a:pPr algn="ctr" defTabSz="901502" fontAlgn="auto">
              <a:spcBef>
                <a:spcPts val="0"/>
              </a:spcBef>
              <a:spcAft>
                <a:spcPts val="0"/>
              </a:spcAft>
            </a:pPr>
            <a:endParaRPr lang="ru-RU" sz="1600" kern="0" dirty="0" err="1">
              <a:latin typeface="+mj-lt"/>
              <a:ea typeface="Roboto" pitchFamily="2" charset="0"/>
              <a:cs typeface="Calibri"/>
            </a:endParaRPr>
          </a:p>
        </p:txBody>
      </p:sp>
      <p:sp>
        <p:nvSpPr>
          <p:cNvPr id="120" name="Freeform 74">
            <a:extLst>
              <a:ext uri="{FF2B5EF4-FFF2-40B4-BE49-F238E27FC236}">
                <a16:creationId xmlns:a16="http://schemas.microsoft.com/office/drawing/2014/main" id="{BCD17E42-5B8B-4865-9C42-D607C8534B93}"/>
              </a:ext>
            </a:extLst>
          </p:cNvPr>
          <p:cNvSpPr>
            <a:spLocks noEditPoints="1"/>
          </p:cNvSpPr>
          <p:nvPr/>
        </p:nvSpPr>
        <p:spPr bwMode="auto">
          <a:xfrm>
            <a:off x="13884412" y="2585085"/>
            <a:ext cx="899022" cy="899682"/>
          </a:xfrm>
          <a:custGeom>
            <a:avLst/>
            <a:gdLst>
              <a:gd name="T0" fmla="*/ 20 w 912"/>
              <a:gd name="T1" fmla="*/ 473 h 918"/>
              <a:gd name="T2" fmla="*/ 20 w 912"/>
              <a:gd name="T3" fmla="*/ 438 h 918"/>
              <a:gd name="T4" fmla="*/ 438 w 912"/>
              <a:gd name="T5" fmla="*/ 70 h 918"/>
              <a:gd name="T6" fmla="*/ 450 w 912"/>
              <a:gd name="T7" fmla="*/ 1 h 918"/>
              <a:gd name="T8" fmla="*/ 473 w 912"/>
              <a:gd name="T9" fmla="*/ 20 h 918"/>
              <a:gd name="T10" fmla="*/ 841 w 912"/>
              <a:gd name="T11" fmla="*/ 438 h 918"/>
              <a:gd name="T12" fmla="*/ 911 w 912"/>
              <a:gd name="T13" fmla="*/ 454 h 918"/>
              <a:gd name="T14" fmla="*/ 841 w 912"/>
              <a:gd name="T15" fmla="*/ 473 h 918"/>
              <a:gd name="T16" fmla="*/ 473 w 912"/>
              <a:gd name="T17" fmla="*/ 841 h 918"/>
              <a:gd name="T18" fmla="*/ 461 w 912"/>
              <a:gd name="T19" fmla="*/ 912 h 918"/>
              <a:gd name="T20" fmla="*/ 438 w 912"/>
              <a:gd name="T21" fmla="*/ 856 h 918"/>
              <a:gd name="T22" fmla="*/ 183 w 912"/>
              <a:gd name="T23" fmla="*/ 728 h 918"/>
              <a:gd name="T24" fmla="*/ 473 w 912"/>
              <a:gd name="T25" fmla="*/ 610 h 918"/>
              <a:gd name="T26" fmla="*/ 548 w 912"/>
              <a:gd name="T27" fmla="*/ 473 h 918"/>
              <a:gd name="T28" fmla="*/ 547 w 912"/>
              <a:gd name="T29" fmla="*/ 438 h 918"/>
              <a:gd name="T30" fmla="*/ 473 w 912"/>
              <a:gd name="T31" fmla="*/ 301 h 918"/>
              <a:gd name="T32" fmla="*/ 473 w 912"/>
              <a:gd name="T33" fmla="*/ 366 h 918"/>
              <a:gd name="T34" fmla="*/ 438 w 912"/>
              <a:gd name="T35" fmla="*/ 367 h 918"/>
              <a:gd name="T36" fmla="*/ 438 w 912"/>
              <a:gd name="T37" fmla="*/ 301 h 918"/>
              <a:gd name="T38" fmla="*/ 355 w 912"/>
              <a:gd name="T39" fmla="*/ 438 h 918"/>
              <a:gd name="T40" fmla="*/ 385 w 912"/>
              <a:gd name="T41" fmla="*/ 456 h 918"/>
              <a:gd name="T42" fmla="*/ 300 w 912"/>
              <a:gd name="T43" fmla="*/ 473 h 918"/>
              <a:gd name="T44" fmla="*/ 438 w 912"/>
              <a:gd name="T45" fmla="*/ 547 h 918"/>
              <a:gd name="T46" fmla="*/ 473 w 912"/>
              <a:gd name="T47" fmla="*/ 547 h 918"/>
              <a:gd name="T48" fmla="*/ 473 w 912"/>
              <a:gd name="T49" fmla="*/ 263 h 918"/>
              <a:gd name="T50" fmla="*/ 648 w 912"/>
              <a:gd name="T51" fmla="*/ 437 h 918"/>
              <a:gd name="T52" fmla="*/ 473 w 912"/>
              <a:gd name="T53" fmla="*/ 143 h 918"/>
              <a:gd name="T54" fmla="*/ 438 w 912"/>
              <a:gd name="T55" fmla="*/ 648 h 918"/>
              <a:gd name="T56" fmla="*/ 263 w 912"/>
              <a:gd name="T57" fmla="*/ 474 h 918"/>
              <a:gd name="T58" fmla="*/ 438 w 912"/>
              <a:gd name="T59" fmla="*/ 768 h 918"/>
              <a:gd name="T60" fmla="*/ 262 w 912"/>
              <a:gd name="T61" fmla="*/ 438 h 918"/>
              <a:gd name="T62" fmla="*/ 437 w 912"/>
              <a:gd name="T63" fmla="*/ 142 h 918"/>
              <a:gd name="T64" fmla="*/ 262 w 912"/>
              <a:gd name="T65" fmla="*/ 438 h 918"/>
              <a:gd name="T66" fmla="*/ 769 w 912"/>
              <a:gd name="T67" fmla="*/ 474 h 918"/>
              <a:gd name="T68" fmla="*/ 473 w 912"/>
              <a:gd name="T69" fmla="*/ 649 h 9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12" h="918">
                <a:moveTo>
                  <a:pt x="70" y="473"/>
                </a:moveTo>
                <a:cubicBezTo>
                  <a:pt x="53" y="473"/>
                  <a:pt x="36" y="473"/>
                  <a:pt x="20" y="473"/>
                </a:cubicBezTo>
                <a:cubicBezTo>
                  <a:pt x="7" y="473"/>
                  <a:pt x="0" y="467"/>
                  <a:pt x="0" y="455"/>
                </a:cubicBezTo>
                <a:cubicBezTo>
                  <a:pt x="0" y="444"/>
                  <a:pt x="7" y="438"/>
                  <a:pt x="20" y="438"/>
                </a:cubicBezTo>
                <a:cubicBezTo>
                  <a:pt x="36" y="438"/>
                  <a:pt x="53" y="438"/>
                  <a:pt x="69" y="438"/>
                </a:cubicBezTo>
                <a:cubicBezTo>
                  <a:pt x="76" y="250"/>
                  <a:pt x="229" y="82"/>
                  <a:pt x="438" y="70"/>
                </a:cubicBezTo>
                <a:cubicBezTo>
                  <a:pt x="438" y="52"/>
                  <a:pt x="438" y="35"/>
                  <a:pt x="438" y="17"/>
                </a:cubicBezTo>
                <a:cubicBezTo>
                  <a:pt x="438" y="8"/>
                  <a:pt x="442" y="2"/>
                  <a:pt x="450" y="1"/>
                </a:cubicBezTo>
                <a:cubicBezTo>
                  <a:pt x="456" y="0"/>
                  <a:pt x="464" y="4"/>
                  <a:pt x="469" y="7"/>
                </a:cubicBezTo>
                <a:cubicBezTo>
                  <a:pt x="472" y="9"/>
                  <a:pt x="473" y="16"/>
                  <a:pt x="473" y="20"/>
                </a:cubicBezTo>
                <a:cubicBezTo>
                  <a:pt x="473" y="37"/>
                  <a:pt x="473" y="53"/>
                  <a:pt x="473" y="69"/>
                </a:cubicBezTo>
                <a:cubicBezTo>
                  <a:pt x="670" y="79"/>
                  <a:pt x="830" y="237"/>
                  <a:pt x="841" y="438"/>
                </a:cubicBezTo>
                <a:cubicBezTo>
                  <a:pt x="858" y="438"/>
                  <a:pt x="875" y="438"/>
                  <a:pt x="892" y="438"/>
                </a:cubicBezTo>
                <a:cubicBezTo>
                  <a:pt x="903" y="438"/>
                  <a:pt x="910" y="444"/>
                  <a:pt x="911" y="454"/>
                </a:cubicBezTo>
                <a:cubicBezTo>
                  <a:pt x="912" y="465"/>
                  <a:pt x="904" y="473"/>
                  <a:pt x="892" y="473"/>
                </a:cubicBezTo>
                <a:cubicBezTo>
                  <a:pt x="875" y="473"/>
                  <a:pt x="859" y="473"/>
                  <a:pt x="841" y="473"/>
                </a:cubicBezTo>
                <a:cubicBezTo>
                  <a:pt x="834" y="572"/>
                  <a:pt x="798" y="658"/>
                  <a:pt x="728" y="728"/>
                </a:cubicBezTo>
                <a:cubicBezTo>
                  <a:pt x="658" y="798"/>
                  <a:pt x="572" y="835"/>
                  <a:pt x="473" y="841"/>
                </a:cubicBezTo>
                <a:cubicBezTo>
                  <a:pt x="473" y="858"/>
                  <a:pt x="472" y="874"/>
                  <a:pt x="473" y="891"/>
                </a:cubicBezTo>
                <a:cubicBezTo>
                  <a:pt x="474" y="901"/>
                  <a:pt x="468" y="907"/>
                  <a:pt x="461" y="912"/>
                </a:cubicBezTo>
                <a:cubicBezTo>
                  <a:pt x="453" y="918"/>
                  <a:pt x="439" y="906"/>
                  <a:pt x="438" y="894"/>
                </a:cubicBezTo>
                <a:cubicBezTo>
                  <a:pt x="437" y="882"/>
                  <a:pt x="438" y="869"/>
                  <a:pt x="438" y="856"/>
                </a:cubicBezTo>
                <a:cubicBezTo>
                  <a:pt x="438" y="851"/>
                  <a:pt x="438" y="847"/>
                  <a:pt x="438" y="841"/>
                </a:cubicBezTo>
                <a:cubicBezTo>
                  <a:pt x="338" y="835"/>
                  <a:pt x="253" y="798"/>
                  <a:pt x="183" y="728"/>
                </a:cubicBezTo>
                <a:cubicBezTo>
                  <a:pt x="113" y="658"/>
                  <a:pt x="76" y="572"/>
                  <a:pt x="70" y="473"/>
                </a:cubicBezTo>
                <a:close/>
                <a:moveTo>
                  <a:pt x="473" y="610"/>
                </a:moveTo>
                <a:cubicBezTo>
                  <a:pt x="543" y="608"/>
                  <a:pt x="609" y="540"/>
                  <a:pt x="610" y="473"/>
                </a:cubicBezTo>
                <a:cubicBezTo>
                  <a:pt x="589" y="473"/>
                  <a:pt x="568" y="473"/>
                  <a:pt x="548" y="473"/>
                </a:cubicBezTo>
                <a:cubicBezTo>
                  <a:pt x="533" y="473"/>
                  <a:pt x="525" y="467"/>
                  <a:pt x="525" y="455"/>
                </a:cubicBezTo>
                <a:cubicBezTo>
                  <a:pt x="525" y="444"/>
                  <a:pt x="533" y="438"/>
                  <a:pt x="547" y="438"/>
                </a:cubicBezTo>
                <a:cubicBezTo>
                  <a:pt x="568" y="438"/>
                  <a:pt x="589" y="438"/>
                  <a:pt x="610" y="438"/>
                </a:cubicBezTo>
                <a:cubicBezTo>
                  <a:pt x="608" y="369"/>
                  <a:pt x="540" y="302"/>
                  <a:pt x="473" y="301"/>
                </a:cubicBezTo>
                <a:cubicBezTo>
                  <a:pt x="473" y="306"/>
                  <a:pt x="473" y="311"/>
                  <a:pt x="473" y="316"/>
                </a:cubicBezTo>
                <a:cubicBezTo>
                  <a:pt x="473" y="333"/>
                  <a:pt x="473" y="350"/>
                  <a:pt x="473" y="366"/>
                </a:cubicBezTo>
                <a:cubicBezTo>
                  <a:pt x="473" y="378"/>
                  <a:pt x="466" y="386"/>
                  <a:pt x="455" y="385"/>
                </a:cubicBezTo>
                <a:cubicBezTo>
                  <a:pt x="445" y="385"/>
                  <a:pt x="438" y="378"/>
                  <a:pt x="438" y="367"/>
                </a:cubicBezTo>
                <a:cubicBezTo>
                  <a:pt x="438" y="362"/>
                  <a:pt x="438" y="358"/>
                  <a:pt x="438" y="353"/>
                </a:cubicBezTo>
                <a:cubicBezTo>
                  <a:pt x="438" y="336"/>
                  <a:pt x="438" y="318"/>
                  <a:pt x="438" y="301"/>
                </a:cubicBezTo>
                <a:cubicBezTo>
                  <a:pt x="368" y="303"/>
                  <a:pt x="302" y="371"/>
                  <a:pt x="301" y="438"/>
                </a:cubicBezTo>
                <a:cubicBezTo>
                  <a:pt x="319" y="438"/>
                  <a:pt x="337" y="438"/>
                  <a:pt x="355" y="438"/>
                </a:cubicBezTo>
                <a:cubicBezTo>
                  <a:pt x="360" y="438"/>
                  <a:pt x="364" y="438"/>
                  <a:pt x="369" y="438"/>
                </a:cubicBezTo>
                <a:cubicBezTo>
                  <a:pt x="379" y="439"/>
                  <a:pt x="386" y="446"/>
                  <a:pt x="385" y="456"/>
                </a:cubicBezTo>
                <a:cubicBezTo>
                  <a:pt x="385" y="466"/>
                  <a:pt x="378" y="473"/>
                  <a:pt x="367" y="473"/>
                </a:cubicBezTo>
                <a:cubicBezTo>
                  <a:pt x="345" y="473"/>
                  <a:pt x="323" y="473"/>
                  <a:pt x="300" y="473"/>
                </a:cubicBezTo>
                <a:cubicBezTo>
                  <a:pt x="303" y="544"/>
                  <a:pt x="373" y="609"/>
                  <a:pt x="438" y="610"/>
                </a:cubicBezTo>
                <a:cubicBezTo>
                  <a:pt x="438" y="589"/>
                  <a:pt x="438" y="568"/>
                  <a:pt x="438" y="547"/>
                </a:cubicBezTo>
                <a:cubicBezTo>
                  <a:pt x="438" y="533"/>
                  <a:pt x="444" y="525"/>
                  <a:pt x="455" y="526"/>
                </a:cubicBezTo>
                <a:cubicBezTo>
                  <a:pt x="467" y="526"/>
                  <a:pt x="473" y="533"/>
                  <a:pt x="473" y="547"/>
                </a:cubicBezTo>
                <a:cubicBezTo>
                  <a:pt x="473" y="568"/>
                  <a:pt x="473" y="589"/>
                  <a:pt x="473" y="610"/>
                </a:cubicBezTo>
                <a:close/>
                <a:moveTo>
                  <a:pt x="473" y="263"/>
                </a:moveTo>
                <a:cubicBezTo>
                  <a:pt x="520" y="269"/>
                  <a:pt x="559" y="287"/>
                  <a:pt x="592" y="319"/>
                </a:cubicBezTo>
                <a:cubicBezTo>
                  <a:pt x="624" y="352"/>
                  <a:pt x="642" y="392"/>
                  <a:pt x="648" y="437"/>
                </a:cubicBezTo>
                <a:cubicBezTo>
                  <a:pt x="689" y="437"/>
                  <a:pt x="729" y="437"/>
                  <a:pt x="769" y="437"/>
                </a:cubicBezTo>
                <a:cubicBezTo>
                  <a:pt x="764" y="271"/>
                  <a:pt x="615" y="143"/>
                  <a:pt x="473" y="143"/>
                </a:cubicBezTo>
                <a:cubicBezTo>
                  <a:pt x="473" y="183"/>
                  <a:pt x="473" y="222"/>
                  <a:pt x="473" y="263"/>
                </a:cubicBezTo>
                <a:close/>
                <a:moveTo>
                  <a:pt x="438" y="648"/>
                </a:moveTo>
                <a:cubicBezTo>
                  <a:pt x="391" y="642"/>
                  <a:pt x="351" y="624"/>
                  <a:pt x="319" y="592"/>
                </a:cubicBezTo>
                <a:cubicBezTo>
                  <a:pt x="286" y="559"/>
                  <a:pt x="268" y="519"/>
                  <a:pt x="263" y="474"/>
                </a:cubicBezTo>
                <a:cubicBezTo>
                  <a:pt x="222" y="474"/>
                  <a:pt x="182" y="474"/>
                  <a:pt x="142" y="474"/>
                </a:cubicBezTo>
                <a:cubicBezTo>
                  <a:pt x="146" y="637"/>
                  <a:pt x="293" y="768"/>
                  <a:pt x="438" y="768"/>
                </a:cubicBezTo>
                <a:cubicBezTo>
                  <a:pt x="438" y="729"/>
                  <a:pt x="438" y="689"/>
                  <a:pt x="438" y="648"/>
                </a:cubicBezTo>
                <a:close/>
                <a:moveTo>
                  <a:pt x="262" y="438"/>
                </a:moveTo>
                <a:cubicBezTo>
                  <a:pt x="279" y="337"/>
                  <a:pt x="338" y="279"/>
                  <a:pt x="437" y="262"/>
                </a:cubicBezTo>
                <a:cubicBezTo>
                  <a:pt x="437" y="222"/>
                  <a:pt x="437" y="182"/>
                  <a:pt x="437" y="142"/>
                </a:cubicBezTo>
                <a:cubicBezTo>
                  <a:pt x="263" y="149"/>
                  <a:pt x="143" y="302"/>
                  <a:pt x="143" y="438"/>
                </a:cubicBezTo>
                <a:cubicBezTo>
                  <a:pt x="182" y="438"/>
                  <a:pt x="222" y="438"/>
                  <a:pt x="262" y="438"/>
                </a:cubicBezTo>
                <a:close/>
                <a:moveTo>
                  <a:pt x="473" y="769"/>
                </a:moveTo>
                <a:cubicBezTo>
                  <a:pt x="632" y="763"/>
                  <a:pt x="764" y="628"/>
                  <a:pt x="769" y="474"/>
                </a:cubicBezTo>
                <a:cubicBezTo>
                  <a:pt x="729" y="474"/>
                  <a:pt x="689" y="474"/>
                  <a:pt x="649" y="474"/>
                </a:cubicBezTo>
                <a:cubicBezTo>
                  <a:pt x="631" y="573"/>
                  <a:pt x="573" y="632"/>
                  <a:pt x="473" y="649"/>
                </a:cubicBezTo>
                <a:cubicBezTo>
                  <a:pt x="473" y="689"/>
                  <a:pt x="473" y="729"/>
                  <a:pt x="473" y="769"/>
                </a:cubicBezTo>
                <a:close/>
              </a:path>
            </a:pathLst>
          </a:custGeom>
          <a:gradFill flip="none" rotWithShape="1">
            <a:gsLst>
              <a:gs pos="0">
                <a:srgbClr val="FF6B00">
                  <a:alpha val="68000"/>
                </a:srgbClr>
              </a:gs>
              <a:gs pos="50000">
                <a:srgbClr val="FF6B00">
                  <a:alpha val="17000"/>
                </a:srgbClr>
              </a:gs>
            </a:gsLst>
            <a:lin ang="0" scaled="1"/>
            <a:tileRect/>
          </a:gra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6600">
              <a:solidFill>
                <a:schemeClr val="tx1"/>
              </a:solidFill>
              <a:latin typeface="+mj-lt"/>
              <a:ea typeface="Roboto" pitchFamily="2" charset="0"/>
              <a:cs typeface="Calibri"/>
            </a:endParaRPr>
          </a:p>
        </p:txBody>
      </p:sp>
      <p:sp>
        <p:nvSpPr>
          <p:cNvPr id="122" name="Овал 121"/>
          <p:cNvSpPr/>
          <p:nvPr/>
        </p:nvSpPr>
        <p:spPr>
          <a:xfrm>
            <a:off x="11544010" y="2037904"/>
            <a:ext cx="350787" cy="350787"/>
          </a:xfrm>
          <a:prstGeom prst="ellipse">
            <a:avLst/>
          </a:prstGeom>
          <a:solidFill>
            <a:srgbClr val="D6DEE6">
              <a:alpha val="27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3" name="Freeform: Shape 14">
            <a:extLst>
              <a:ext uri="{FF2B5EF4-FFF2-40B4-BE49-F238E27FC236}">
                <a16:creationId xmlns:a16="http://schemas.microsoft.com/office/drawing/2014/main" id="{2DC39E25-7F33-0F4A-B22A-8E77DF285B2E}"/>
              </a:ext>
            </a:extLst>
          </p:cNvPr>
          <p:cNvSpPr/>
          <p:nvPr/>
        </p:nvSpPr>
        <p:spPr>
          <a:xfrm>
            <a:off x="2178572" y="2221489"/>
            <a:ext cx="9503420" cy="4326602"/>
          </a:xfrm>
          <a:custGeom>
            <a:avLst/>
            <a:gdLst>
              <a:gd name="connsiteX0" fmla="*/ 0 w 12518796"/>
              <a:gd name="connsiteY0" fmla="*/ 3142390 h 3266709"/>
              <a:gd name="connsiteX1" fmla="*/ 1659117 w 12518796"/>
              <a:gd name="connsiteY1" fmla="*/ 3255512 h 3266709"/>
              <a:gd name="connsiteX2" fmla="*/ 3582185 w 12518796"/>
              <a:gd name="connsiteY2" fmla="*/ 2944428 h 3266709"/>
              <a:gd name="connsiteX3" fmla="*/ 9219414 w 12518796"/>
              <a:gd name="connsiteY3" fmla="*/ 446325 h 3266709"/>
              <a:gd name="connsiteX4" fmla="*/ 12518796 w 12518796"/>
              <a:gd name="connsiteY4" fmla="*/ 12692 h 3266709"/>
              <a:gd name="connsiteX0" fmla="*/ 0 w 11496936"/>
              <a:gd name="connsiteY0" fmla="*/ 3203368 h 3277425"/>
              <a:gd name="connsiteX1" fmla="*/ 637257 w 11496936"/>
              <a:gd name="connsiteY1" fmla="*/ 3255512 h 3277425"/>
              <a:gd name="connsiteX2" fmla="*/ 2560325 w 11496936"/>
              <a:gd name="connsiteY2" fmla="*/ 2944428 h 3277425"/>
              <a:gd name="connsiteX3" fmla="*/ 8197554 w 11496936"/>
              <a:gd name="connsiteY3" fmla="*/ 446325 h 3277425"/>
              <a:gd name="connsiteX4" fmla="*/ 11496936 w 11496936"/>
              <a:gd name="connsiteY4" fmla="*/ 12692 h 3277425"/>
              <a:gd name="connsiteX0" fmla="*/ 0 w 11496936"/>
              <a:gd name="connsiteY0" fmla="*/ 3203368 h 3225988"/>
              <a:gd name="connsiteX1" fmla="*/ 2560325 w 11496936"/>
              <a:gd name="connsiteY1" fmla="*/ 2944428 h 3225988"/>
              <a:gd name="connsiteX2" fmla="*/ 8197554 w 11496936"/>
              <a:gd name="connsiteY2" fmla="*/ 446325 h 3225988"/>
              <a:gd name="connsiteX3" fmla="*/ 11496936 w 11496936"/>
              <a:gd name="connsiteY3" fmla="*/ 12692 h 3225988"/>
              <a:gd name="connsiteX0" fmla="*/ 0 w 11461699"/>
              <a:gd name="connsiteY0" fmla="*/ 3264347 h 3264347"/>
              <a:gd name="connsiteX1" fmla="*/ 2525088 w 11461699"/>
              <a:gd name="connsiteY1" fmla="*/ 2944428 h 3264347"/>
              <a:gd name="connsiteX2" fmla="*/ 8162317 w 11461699"/>
              <a:gd name="connsiteY2" fmla="*/ 446325 h 3264347"/>
              <a:gd name="connsiteX3" fmla="*/ 11461699 w 11461699"/>
              <a:gd name="connsiteY3" fmla="*/ 12692 h 3264347"/>
              <a:gd name="connsiteX0" fmla="*/ 0 w 11461699"/>
              <a:gd name="connsiteY0" fmla="*/ 3264347 h 3276868"/>
              <a:gd name="connsiteX1" fmla="*/ 2525088 w 11461699"/>
              <a:gd name="connsiteY1" fmla="*/ 2944428 h 3276868"/>
              <a:gd name="connsiteX2" fmla="*/ 8162317 w 11461699"/>
              <a:gd name="connsiteY2" fmla="*/ 446325 h 3276868"/>
              <a:gd name="connsiteX3" fmla="*/ 11461699 w 11461699"/>
              <a:gd name="connsiteY3" fmla="*/ 12692 h 3276868"/>
              <a:gd name="connsiteX0" fmla="*/ 0 w 14562514"/>
              <a:gd name="connsiteY0" fmla="*/ 3277707 h 3290228"/>
              <a:gd name="connsiteX1" fmla="*/ 2525088 w 14562514"/>
              <a:gd name="connsiteY1" fmla="*/ 2957788 h 3290228"/>
              <a:gd name="connsiteX2" fmla="*/ 8162317 w 14562514"/>
              <a:gd name="connsiteY2" fmla="*/ 459685 h 3290228"/>
              <a:gd name="connsiteX3" fmla="*/ 14562514 w 14562514"/>
              <a:gd name="connsiteY3" fmla="*/ 10808 h 3290228"/>
              <a:gd name="connsiteX0" fmla="*/ 0 w 14562514"/>
              <a:gd name="connsiteY0" fmla="*/ 3296382 h 3308903"/>
              <a:gd name="connsiteX1" fmla="*/ 2525088 w 14562514"/>
              <a:gd name="connsiteY1" fmla="*/ 2976463 h 3308903"/>
              <a:gd name="connsiteX2" fmla="*/ 8162317 w 14562514"/>
              <a:gd name="connsiteY2" fmla="*/ 478360 h 3308903"/>
              <a:gd name="connsiteX3" fmla="*/ 14562514 w 14562514"/>
              <a:gd name="connsiteY3" fmla="*/ 29483 h 3308903"/>
              <a:gd name="connsiteX0" fmla="*/ 0 w 14562514"/>
              <a:gd name="connsiteY0" fmla="*/ 3363745 h 3376266"/>
              <a:gd name="connsiteX1" fmla="*/ 2525088 w 14562514"/>
              <a:gd name="connsiteY1" fmla="*/ 3043826 h 3376266"/>
              <a:gd name="connsiteX2" fmla="*/ 8162317 w 14562514"/>
              <a:gd name="connsiteY2" fmla="*/ 545723 h 3376266"/>
              <a:gd name="connsiteX3" fmla="*/ 14562514 w 14562514"/>
              <a:gd name="connsiteY3" fmla="*/ 20622 h 3376266"/>
              <a:gd name="connsiteX0" fmla="*/ 0 w 14562514"/>
              <a:gd name="connsiteY0" fmla="*/ 3343123 h 3355644"/>
              <a:gd name="connsiteX1" fmla="*/ 2525088 w 14562514"/>
              <a:gd name="connsiteY1" fmla="*/ 3023204 h 3355644"/>
              <a:gd name="connsiteX2" fmla="*/ 8162317 w 14562514"/>
              <a:gd name="connsiteY2" fmla="*/ 525101 h 3355644"/>
              <a:gd name="connsiteX3" fmla="*/ 14562514 w 14562514"/>
              <a:gd name="connsiteY3" fmla="*/ 0 h 3355644"/>
              <a:gd name="connsiteX0" fmla="*/ 0 w 14668224"/>
              <a:gd name="connsiteY0" fmla="*/ 3724241 h 3736762"/>
              <a:gd name="connsiteX1" fmla="*/ 2525088 w 14668224"/>
              <a:gd name="connsiteY1" fmla="*/ 3404322 h 3736762"/>
              <a:gd name="connsiteX2" fmla="*/ 8162317 w 14668224"/>
              <a:gd name="connsiteY2" fmla="*/ 906219 h 3736762"/>
              <a:gd name="connsiteX3" fmla="*/ 14668224 w 14668224"/>
              <a:gd name="connsiteY3" fmla="*/ 0 h 3736762"/>
              <a:gd name="connsiteX0" fmla="*/ 0 w 14668224"/>
              <a:gd name="connsiteY0" fmla="*/ 3830954 h 3830954"/>
              <a:gd name="connsiteX1" fmla="*/ 2525088 w 14668224"/>
              <a:gd name="connsiteY1" fmla="*/ 3404322 h 3830954"/>
              <a:gd name="connsiteX2" fmla="*/ 8162317 w 14668224"/>
              <a:gd name="connsiteY2" fmla="*/ 906219 h 3830954"/>
              <a:gd name="connsiteX3" fmla="*/ 14668224 w 14668224"/>
              <a:gd name="connsiteY3" fmla="*/ 0 h 3830954"/>
              <a:gd name="connsiteX0" fmla="*/ 0 w 14685842"/>
              <a:gd name="connsiteY0" fmla="*/ 3876688 h 3876688"/>
              <a:gd name="connsiteX1" fmla="*/ 2542706 w 14685842"/>
              <a:gd name="connsiteY1" fmla="*/ 3404322 h 3876688"/>
              <a:gd name="connsiteX2" fmla="*/ 8179935 w 14685842"/>
              <a:gd name="connsiteY2" fmla="*/ 906219 h 3876688"/>
              <a:gd name="connsiteX3" fmla="*/ 14685842 w 14685842"/>
              <a:gd name="connsiteY3" fmla="*/ 0 h 3876688"/>
              <a:gd name="connsiteX0" fmla="*/ 0 w 14685842"/>
              <a:gd name="connsiteY0" fmla="*/ 3876688 h 3876688"/>
              <a:gd name="connsiteX1" fmla="*/ 2542706 w 14685842"/>
              <a:gd name="connsiteY1" fmla="*/ 3404322 h 3876688"/>
              <a:gd name="connsiteX2" fmla="*/ 8179935 w 14685842"/>
              <a:gd name="connsiteY2" fmla="*/ 906219 h 3876688"/>
              <a:gd name="connsiteX3" fmla="*/ 14685842 w 14685842"/>
              <a:gd name="connsiteY3" fmla="*/ 0 h 3876688"/>
              <a:gd name="connsiteX0" fmla="*/ 0 w 14685842"/>
              <a:gd name="connsiteY0" fmla="*/ 3876688 h 3876688"/>
              <a:gd name="connsiteX1" fmla="*/ 3864076 w 14685842"/>
              <a:gd name="connsiteY1" fmla="*/ 2840269 h 3876688"/>
              <a:gd name="connsiteX2" fmla="*/ 8179935 w 14685842"/>
              <a:gd name="connsiteY2" fmla="*/ 906219 h 3876688"/>
              <a:gd name="connsiteX3" fmla="*/ 14685842 w 14685842"/>
              <a:gd name="connsiteY3" fmla="*/ 0 h 3876688"/>
              <a:gd name="connsiteX0" fmla="*/ 0 w 14685842"/>
              <a:gd name="connsiteY0" fmla="*/ 3876688 h 3876688"/>
              <a:gd name="connsiteX1" fmla="*/ 3864076 w 14685842"/>
              <a:gd name="connsiteY1" fmla="*/ 2840269 h 3876688"/>
              <a:gd name="connsiteX2" fmla="*/ 8179935 w 14685842"/>
              <a:gd name="connsiteY2" fmla="*/ 906219 h 3876688"/>
              <a:gd name="connsiteX3" fmla="*/ 14685842 w 14685842"/>
              <a:gd name="connsiteY3" fmla="*/ 0 h 3876688"/>
              <a:gd name="connsiteX0" fmla="*/ 0 w 14685842"/>
              <a:gd name="connsiteY0" fmla="*/ 3876688 h 3876688"/>
              <a:gd name="connsiteX1" fmla="*/ 3846458 w 14685842"/>
              <a:gd name="connsiteY1" fmla="*/ 2794535 h 3876688"/>
              <a:gd name="connsiteX2" fmla="*/ 8179935 w 14685842"/>
              <a:gd name="connsiteY2" fmla="*/ 906219 h 3876688"/>
              <a:gd name="connsiteX3" fmla="*/ 14685842 w 14685842"/>
              <a:gd name="connsiteY3" fmla="*/ 0 h 3876688"/>
              <a:gd name="connsiteX0" fmla="*/ 0 w 14685842"/>
              <a:gd name="connsiteY0" fmla="*/ 3937667 h 3937667"/>
              <a:gd name="connsiteX1" fmla="*/ 3846458 w 14685842"/>
              <a:gd name="connsiteY1" fmla="*/ 2794535 h 3937667"/>
              <a:gd name="connsiteX2" fmla="*/ 8179935 w 14685842"/>
              <a:gd name="connsiteY2" fmla="*/ 906219 h 3937667"/>
              <a:gd name="connsiteX3" fmla="*/ 14685842 w 14685842"/>
              <a:gd name="connsiteY3" fmla="*/ 0 h 3937667"/>
              <a:gd name="connsiteX0" fmla="*/ 0 w 14685842"/>
              <a:gd name="connsiteY0" fmla="*/ 3937667 h 3937667"/>
              <a:gd name="connsiteX1" fmla="*/ 3846458 w 14685842"/>
              <a:gd name="connsiteY1" fmla="*/ 2794535 h 3937667"/>
              <a:gd name="connsiteX2" fmla="*/ 8179935 w 14685842"/>
              <a:gd name="connsiteY2" fmla="*/ 906219 h 3937667"/>
              <a:gd name="connsiteX3" fmla="*/ 14685842 w 14685842"/>
              <a:gd name="connsiteY3" fmla="*/ 0 h 3937667"/>
              <a:gd name="connsiteX0" fmla="*/ 0 w 14685842"/>
              <a:gd name="connsiteY0" fmla="*/ 3937667 h 3940518"/>
              <a:gd name="connsiteX1" fmla="*/ 3846458 w 14685842"/>
              <a:gd name="connsiteY1" fmla="*/ 2794535 h 3940518"/>
              <a:gd name="connsiteX2" fmla="*/ 8179935 w 14685842"/>
              <a:gd name="connsiteY2" fmla="*/ 906219 h 3940518"/>
              <a:gd name="connsiteX3" fmla="*/ 14685842 w 14685842"/>
              <a:gd name="connsiteY3" fmla="*/ 0 h 3940518"/>
              <a:gd name="connsiteX0" fmla="*/ 0 w 14715211"/>
              <a:gd name="connsiteY0" fmla="*/ 4212072 h 4214923"/>
              <a:gd name="connsiteX1" fmla="*/ 3846458 w 14715211"/>
              <a:gd name="connsiteY1" fmla="*/ 3068940 h 4214923"/>
              <a:gd name="connsiteX2" fmla="*/ 8179935 w 14715211"/>
              <a:gd name="connsiteY2" fmla="*/ 1180624 h 4214923"/>
              <a:gd name="connsiteX3" fmla="*/ 14715211 w 14715211"/>
              <a:gd name="connsiteY3" fmla="*/ 0 h 4214923"/>
              <a:gd name="connsiteX0" fmla="*/ 0 w 14715211"/>
              <a:gd name="connsiteY0" fmla="*/ 4212072 h 4214923"/>
              <a:gd name="connsiteX1" fmla="*/ 3846458 w 14715211"/>
              <a:gd name="connsiteY1" fmla="*/ 3068940 h 4214923"/>
              <a:gd name="connsiteX2" fmla="*/ 8179935 w 14715211"/>
              <a:gd name="connsiteY2" fmla="*/ 1180624 h 4214923"/>
              <a:gd name="connsiteX3" fmla="*/ 14715211 w 14715211"/>
              <a:gd name="connsiteY3" fmla="*/ 0 h 4214923"/>
              <a:gd name="connsiteX0" fmla="*/ 0 w 14715211"/>
              <a:gd name="connsiteY0" fmla="*/ 4212072 h 4218419"/>
              <a:gd name="connsiteX1" fmla="*/ 3670245 w 14715211"/>
              <a:gd name="connsiteY1" fmla="*/ 3480547 h 4218419"/>
              <a:gd name="connsiteX2" fmla="*/ 8179935 w 14715211"/>
              <a:gd name="connsiteY2" fmla="*/ 1180624 h 4218419"/>
              <a:gd name="connsiteX3" fmla="*/ 14715211 w 14715211"/>
              <a:gd name="connsiteY3" fmla="*/ 0 h 4218419"/>
              <a:gd name="connsiteX0" fmla="*/ 0 w 14715211"/>
              <a:gd name="connsiteY0" fmla="*/ 4212072 h 4219712"/>
              <a:gd name="connsiteX1" fmla="*/ 3670245 w 14715211"/>
              <a:gd name="connsiteY1" fmla="*/ 3480547 h 4219712"/>
              <a:gd name="connsiteX2" fmla="*/ 9721802 w 14715211"/>
              <a:gd name="connsiteY2" fmla="*/ 814752 h 4219712"/>
              <a:gd name="connsiteX3" fmla="*/ 14715211 w 14715211"/>
              <a:gd name="connsiteY3" fmla="*/ 0 h 4219712"/>
              <a:gd name="connsiteX0" fmla="*/ 0 w 14583051"/>
              <a:gd name="connsiteY0" fmla="*/ 4623679 h 4627125"/>
              <a:gd name="connsiteX1" fmla="*/ 3538085 w 14583051"/>
              <a:gd name="connsiteY1" fmla="*/ 3480547 h 4627125"/>
              <a:gd name="connsiteX2" fmla="*/ 9589642 w 14583051"/>
              <a:gd name="connsiteY2" fmla="*/ 814752 h 4627125"/>
              <a:gd name="connsiteX3" fmla="*/ 14583051 w 14583051"/>
              <a:gd name="connsiteY3" fmla="*/ 0 h 4627125"/>
              <a:gd name="connsiteX0" fmla="*/ 0 w 14583051"/>
              <a:gd name="connsiteY0" fmla="*/ 4623679 h 4625569"/>
              <a:gd name="connsiteX1" fmla="*/ 4771577 w 14583051"/>
              <a:gd name="connsiteY1" fmla="*/ 2977472 h 4625569"/>
              <a:gd name="connsiteX2" fmla="*/ 9589642 w 14583051"/>
              <a:gd name="connsiteY2" fmla="*/ 814752 h 4625569"/>
              <a:gd name="connsiteX3" fmla="*/ 14583051 w 14583051"/>
              <a:gd name="connsiteY3" fmla="*/ 0 h 4625569"/>
              <a:gd name="connsiteX0" fmla="*/ 0 w 14583051"/>
              <a:gd name="connsiteY0" fmla="*/ 4623679 h 4626424"/>
              <a:gd name="connsiteX1" fmla="*/ 4771577 w 14583051"/>
              <a:gd name="connsiteY1" fmla="*/ 2977472 h 4626424"/>
              <a:gd name="connsiteX2" fmla="*/ 9589642 w 14583051"/>
              <a:gd name="connsiteY2" fmla="*/ 814752 h 4626424"/>
              <a:gd name="connsiteX3" fmla="*/ 14583051 w 14583051"/>
              <a:gd name="connsiteY3" fmla="*/ 0 h 4626424"/>
              <a:gd name="connsiteX0" fmla="*/ 0 w 14671158"/>
              <a:gd name="connsiteY0" fmla="*/ 4760882 h 4762596"/>
              <a:gd name="connsiteX1" fmla="*/ 4859684 w 14671158"/>
              <a:gd name="connsiteY1" fmla="*/ 2977472 h 4762596"/>
              <a:gd name="connsiteX2" fmla="*/ 9677749 w 14671158"/>
              <a:gd name="connsiteY2" fmla="*/ 814752 h 4762596"/>
              <a:gd name="connsiteX3" fmla="*/ 14671158 w 14671158"/>
              <a:gd name="connsiteY3" fmla="*/ 0 h 4762596"/>
              <a:gd name="connsiteX0" fmla="*/ 0 w 14671158"/>
              <a:gd name="connsiteY0" fmla="*/ 4760882 h 4765243"/>
              <a:gd name="connsiteX1" fmla="*/ 4859684 w 14671158"/>
              <a:gd name="connsiteY1" fmla="*/ 2977472 h 4765243"/>
              <a:gd name="connsiteX2" fmla="*/ 9677749 w 14671158"/>
              <a:gd name="connsiteY2" fmla="*/ 814752 h 4765243"/>
              <a:gd name="connsiteX3" fmla="*/ 14671158 w 14671158"/>
              <a:gd name="connsiteY3" fmla="*/ 0 h 4765243"/>
              <a:gd name="connsiteX0" fmla="*/ 0 w 14612420"/>
              <a:gd name="connsiteY0" fmla="*/ 4961347 h 4965708"/>
              <a:gd name="connsiteX1" fmla="*/ 4859684 w 14612420"/>
              <a:gd name="connsiteY1" fmla="*/ 3177937 h 4965708"/>
              <a:gd name="connsiteX2" fmla="*/ 9677749 w 14612420"/>
              <a:gd name="connsiteY2" fmla="*/ 1015217 h 4965708"/>
              <a:gd name="connsiteX3" fmla="*/ 14612420 w 14612420"/>
              <a:gd name="connsiteY3" fmla="*/ 0 h 4965708"/>
              <a:gd name="connsiteX0" fmla="*/ 0 w 17071969"/>
              <a:gd name="connsiteY0" fmla="*/ 6619835 h 6624196"/>
              <a:gd name="connsiteX1" fmla="*/ 4859684 w 17071969"/>
              <a:gd name="connsiteY1" fmla="*/ 4836425 h 6624196"/>
              <a:gd name="connsiteX2" fmla="*/ 9677749 w 17071969"/>
              <a:gd name="connsiteY2" fmla="*/ 2673705 h 6624196"/>
              <a:gd name="connsiteX3" fmla="*/ 17071969 w 17071969"/>
              <a:gd name="connsiteY3" fmla="*/ 0 h 6624196"/>
              <a:gd name="connsiteX0" fmla="*/ 0 w 17071969"/>
              <a:gd name="connsiteY0" fmla="*/ 6619835 h 6624196"/>
              <a:gd name="connsiteX1" fmla="*/ 4859684 w 17071969"/>
              <a:gd name="connsiteY1" fmla="*/ 4836425 h 6624196"/>
              <a:gd name="connsiteX2" fmla="*/ 9677749 w 17071969"/>
              <a:gd name="connsiteY2" fmla="*/ 2673705 h 6624196"/>
              <a:gd name="connsiteX3" fmla="*/ 17071969 w 17071969"/>
              <a:gd name="connsiteY3" fmla="*/ 0 h 6624196"/>
              <a:gd name="connsiteX0" fmla="*/ 0 w 14163994"/>
              <a:gd name="connsiteY0" fmla="*/ 6852335 h 6856696"/>
              <a:gd name="connsiteX1" fmla="*/ 4859684 w 14163994"/>
              <a:gd name="connsiteY1" fmla="*/ 5068925 h 6856696"/>
              <a:gd name="connsiteX2" fmla="*/ 9677749 w 14163994"/>
              <a:gd name="connsiteY2" fmla="*/ 2906205 h 6856696"/>
              <a:gd name="connsiteX3" fmla="*/ 14163994 w 14163994"/>
              <a:gd name="connsiteY3" fmla="*/ 0 h 6856696"/>
              <a:gd name="connsiteX0" fmla="*/ 0 w 14163994"/>
              <a:gd name="connsiteY0" fmla="*/ 6852335 h 6854049"/>
              <a:gd name="connsiteX1" fmla="*/ 4859684 w 14163994"/>
              <a:gd name="connsiteY1" fmla="*/ 5068925 h 6854049"/>
              <a:gd name="connsiteX2" fmla="*/ 9609806 w 14163994"/>
              <a:gd name="connsiteY2" fmla="*/ 2906205 h 6854049"/>
              <a:gd name="connsiteX3" fmla="*/ 14163994 w 14163994"/>
              <a:gd name="connsiteY3" fmla="*/ 0 h 6854049"/>
              <a:gd name="connsiteX0" fmla="*/ 0 w 14163994"/>
              <a:gd name="connsiteY0" fmla="*/ 6852335 h 6856104"/>
              <a:gd name="connsiteX1" fmla="*/ 4859684 w 14163994"/>
              <a:gd name="connsiteY1" fmla="*/ 5068925 h 6856104"/>
              <a:gd name="connsiteX2" fmla="*/ 9609806 w 14163994"/>
              <a:gd name="connsiteY2" fmla="*/ 2906205 h 6856104"/>
              <a:gd name="connsiteX3" fmla="*/ 14163994 w 14163994"/>
              <a:gd name="connsiteY3" fmla="*/ 0 h 6856104"/>
              <a:gd name="connsiteX0" fmla="*/ 0 w 14163994"/>
              <a:gd name="connsiteY0" fmla="*/ 6852335 h 6854142"/>
              <a:gd name="connsiteX1" fmla="*/ 4859684 w 14163994"/>
              <a:gd name="connsiteY1" fmla="*/ 5068925 h 6854142"/>
              <a:gd name="connsiteX2" fmla="*/ 9609806 w 14163994"/>
              <a:gd name="connsiteY2" fmla="*/ 2518708 h 6854142"/>
              <a:gd name="connsiteX3" fmla="*/ 14163994 w 14163994"/>
              <a:gd name="connsiteY3" fmla="*/ 0 h 6854142"/>
              <a:gd name="connsiteX0" fmla="*/ 0 w 14163994"/>
              <a:gd name="connsiteY0" fmla="*/ 6852335 h 6854144"/>
              <a:gd name="connsiteX1" fmla="*/ 4805330 w 14163994"/>
              <a:gd name="connsiteY1" fmla="*/ 5068924 h 6854144"/>
              <a:gd name="connsiteX2" fmla="*/ 9609806 w 14163994"/>
              <a:gd name="connsiteY2" fmla="*/ 2518708 h 6854144"/>
              <a:gd name="connsiteX3" fmla="*/ 14163994 w 14163994"/>
              <a:gd name="connsiteY3" fmla="*/ 0 h 6854144"/>
              <a:gd name="connsiteX0" fmla="*/ 0 w 14163994"/>
              <a:gd name="connsiteY0" fmla="*/ 6852335 h 6855453"/>
              <a:gd name="connsiteX1" fmla="*/ 4805330 w 14163994"/>
              <a:gd name="connsiteY1" fmla="*/ 5068924 h 6855453"/>
              <a:gd name="connsiteX2" fmla="*/ 9609806 w 14163994"/>
              <a:gd name="connsiteY2" fmla="*/ 2518708 h 6855453"/>
              <a:gd name="connsiteX3" fmla="*/ 14163994 w 14163994"/>
              <a:gd name="connsiteY3" fmla="*/ 0 h 6855453"/>
              <a:gd name="connsiteX0" fmla="*/ 0 w 15196732"/>
              <a:gd name="connsiteY0" fmla="*/ 7007334 h 7010450"/>
              <a:gd name="connsiteX1" fmla="*/ 4805330 w 15196732"/>
              <a:gd name="connsiteY1" fmla="*/ 5223923 h 7010450"/>
              <a:gd name="connsiteX2" fmla="*/ 9609806 w 15196732"/>
              <a:gd name="connsiteY2" fmla="*/ 2673707 h 7010450"/>
              <a:gd name="connsiteX3" fmla="*/ 15196732 w 15196732"/>
              <a:gd name="connsiteY3" fmla="*/ 0 h 7010450"/>
              <a:gd name="connsiteX0" fmla="*/ 0 w 15196732"/>
              <a:gd name="connsiteY0" fmla="*/ 7007334 h 7009225"/>
              <a:gd name="connsiteX1" fmla="*/ 4805330 w 15196732"/>
              <a:gd name="connsiteY1" fmla="*/ 5223923 h 7009225"/>
              <a:gd name="connsiteX2" fmla="*/ 9745692 w 15196732"/>
              <a:gd name="connsiteY2" fmla="*/ 2363708 h 7009225"/>
              <a:gd name="connsiteX3" fmla="*/ 15196732 w 15196732"/>
              <a:gd name="connsiteY3" fmla="*/ 0 h 7009225"/>
              <a:gd name="connsiteX0" fmla="*/ 0 w 15196732"/>
              <a:gd name="connsiteY0" fmla="*/ 7007334 h 7009225"/>
              <a:gd name="connsiteX1" fmla="*/ 4805330 w 15196732"/>
              <a:gd name="connsiteY1" fmla="*/ 5223923 h 7009225"/>
              <a:gd name="connsiteX2" fmla="*/ 9745692 w 15196732"/>
              <a:gd name="connsiteY2" fmla="*/ 2363708 h 7009225"/>
              <a:gd name="connsiteX3" fmla="*/ 15196732 w 15196732"/>
              <a:gd name="connsiteY3" fmla="*/ 0 h 7009225"/>
              <a:gd name="connsiteX0" fmla="*/ 0 w 15196732"/>
              <a:gd name="connsiteY0" fmla="*/ 7007334 h 7009225"/>
              <a:gd name="connsiteX1" fmla="*/ 4805330 w 15196732"/>
              <a:gd name="connsiteY1" fmla="*/ 5223923 h 7009225"/>
              <a:gd name="connsiteX2" fmla="*/ 9745692 w 15196732"/>
              <a:gd name="connsiteY2" fmla="*/ 2363708 h 7009225"/>
              <a:gd name="connsiteX3" fmla="*/ 15196732 w 15196732"/>
              <a:gd name="connsiteY3" fmla="*/ 0 h 7009225"/>
              <a:gd name="connsiteX0" fmla="*/ 0 w 15196732"/>
              <a:gd name="connsiteY0" fmla="*/ 7007334 h 7009240"/>
              <a:gd name="connsiteX1" fmla="*/ 4805330 w 15196732"/>
              <a:gd name="connsiteY1" fmla="*/ 5223923 h 7009240"/>
              <a:gd name="connsiteX2" fmla="*/ 9718516 w 15196732"/>
              <a:gd name="connsiteY2" fmla="*/ 2317209 h 7009240"/>
              <a:gd name="connsiteX3" fmla="*/ 15196732 w 15196732"/>
              <a:gd name="connsiteY3" fmla="*/ 0 h 7009240"/>
              <a:gd name="connsiteX0" fmla="*/ 0 w 15196732"/>
              <a:gd name="connsiteY0" fmla="*/ 7007334 h 7009238"/>
              <a:gd name="connsiteX1" fmla="*/ 4805330 w 15196732"/>
              <a:gd name="connsiteY1" fmla="*/ 5223923 h 7009238"/>
              <a:gd name="connsiteX2" fmla="*/ 9718516 w 15196732"/>
              <a:gd name="connsiteY2" fmla="*/ 2317209 h 7009238"/>
              <a:gd name="connsiteX3" fmla="*/ 15196732 w 15196732"/>
              <a:gd name="connsiteY3" fmla="*/ 0 h 7009238"/>
              <a:gd name="connsiteX0" fmla="*/ 0 w 15196732"/>
              <a:gd name="connsiteY0" fmla="*/ 7007334 h 7009240"/>
              <a:gd name="connsiteX1" fmla="*/ 4805330 w 15196732"/>
              <a:gd name="connsiteY1" fmla="*/ 5223923 h 7009240"/>
              <a:gd name="connsiteX2" fmla="*/ 9718516 w 15196732"/>
              <a:gd name="connsiteY2" fmla="*/ 2317209 h 7009240"/>
              <a:gd name="connsiteX3" fmla="*/ 15196732 w 15196732"/>
              <a:gd name="connsiteY3" fmla="*/ 0 h 7009240"/>
              <a:gd name="connsiteX0" fmla="*/ 0 w 15196732"/>
              <a:gd name="connsiteY0" fmla="*/ 7007334 h 7009238"/>
              <a:gd name="connsiteX1" fmla="*/ 4805330 w 15196732"/>
              <a:gd name="connsiteY1" fmla="*/ 5223923 h 7009238"/>
              <a:gd name="connsiteX2" fmla="*/ 9718516 w 15196732"/>
              <a:gd name="connsiteY2" fmla="*/ 2317209 h 7009238"/>
              <a:gd name="connsiteX3" fmla="*/ 15196732 w 15196732"/>
              <a:gd name="connsiteY3" fmla="*/ 0 h 7009238"/>
              <a:gd name="connsiteX0" fmla="*/ 0 w 15196732"/>
              <a:gd name="connsiteY0" fmla="*/ 7007334 h 7009240"/>
              <a:gd name="connsiteX1" fmla="*/ 4805330 w 15196732"/>
              <a:gd name="connsiteY1" fmla="*/ 5223923 h 7009240"/>
              <a:gd name="connsiteX2" fmla="*/ 9718516 w 15196732"/>
              <a:gd name="connsiteY2" fmla="*/ 2317209 h 7009240"/>
              <a:gd name="connsiteX3" fmla="*/ 15196732 w 15196732"/>
              <a:gd name="connsiteY3" fmla="*/ 0 h 7009240"/>
              <a:gd name="connsiteX0" fmla="*/ 0 w 14544476"/>
              <a:gd name="connsiteY0" fmla="*/ 6960835 h 6962739"/>
              <a:gd name="connsiteX1" fmla="*/ 4805330 w 14544476"/>
              <a:gd name="connsiteY1" fmla="*/ 5177424 h 6962739"/>
              <a:gd name="connsiteX2" fmla="*/ 9718516 w 14544476"/>
              <a:gd name="connsiteY2" fmla="*/ 2270710 h 6962739"/>
              <a:gd name="connsiteX3" fmla="*/ 14544476 w 14544476"/>
              <a:gd name="connsiteY3" fmla="*/ 0 h 6962739"/>
              <a:gd name="connsiteX0" fmla="*/ 0 w 14544476"/>
              <a:gd name="connsiteY0" fmla="*/ 6960835 h 6962655"/>
              <a:gd name="connsiteX1" fmla="*/ 4805330 w 14544476"/>
              <a:gd name="connsiteY1" fmla="*/ 5177424 h 6962655"/>
              <a:gd name="connsiteX2" fmla="*/ 9623397 w 14544476"/>
              <a:gd name="connsiteY2" fmla="*/ 2580707 h 6962655"/>
              <a:gd name="connsiteX3" fmla="*/ 14544476 w 14544476"/>
              <a:gd name="connsiteY3" fmla="*/ 0 h 6962655"/>
              <a:gd name="connsiteX0" fmla="*/ 0 w 14544476"/>
              <a:gd name="connsiteY0" fmla="*/ 6960835 h 6962655"/>
              <a:gd name="connsiteX1" fmla="*/ 4805330 w 14544476"/>
              <a:gd name="connsiteY1" fmla="*/ 5177424 h 6962655"/>
              <a:gd name="connsiteX2" fmla="*/ 9623397 w 14544476"/>
              <a:gd name="connsiteY2" fmla="*/ 2580707 h 6962655"/>
              <a:gd name="connsiteX3" fmla="*/ 14544476 w 14544476"/>
              <a:gd name="connsiteY3" fmla="*/ 0 h 6962655"/>
              <a:gd name="connsiteX0" fmla="*/ 0 w 9623397"/>
              <a:gd name="connsiteY0" fmla="*/ 4380128 h 4381948"/>
              <a:gd name="connsiteX1" fmla="*/ 4805330 w 9623397"/>
              <a:gd name="connsiteY1" fmla="*/ 2596717 h 4381948"/>
              <a:gd name="connsiteX2" fmla="*/ 9623397 w 9623397"/>
              <a:gd name="connsiteY2" fmla="*/ 0 h 4381948"/>
              <a:gd name="connsiteX0" fmla="*/ 0 w 9623397"/>
              <a:gd name="connsiteY0" fmla="*/ 4380128 h 4381948"/>
              <a:gd name="connsiteX1" fmla="*/ 4805330 w 9623397"/>
              <a:gd name="connsiteY1" fmla="*/ 2596717 h 4381948"/>
              <a:gd name="connsiteX2" fmla="*/ 5239233 w 9623397"/>
              <a:gd name="connsiteY2" fmla="*/ 2385819 h 4381948"/>
              <a:gd name="connsiteX3" fmla="*/ 9623397 w 9623397"/>
              <a:gd name="connsiteY3" fmla="*/ 0 h 4381948"/>
              <a:gd name="connsiteX0" fmla="*/ 0 w 13998947"/>
              <a:gd name="connsiteY0" fmla="*/ 7092609 h 7094429"/>
              <a:gd name="connsiteX1" fmla="*/ 4805330 w 13998947"/>
              <a:gd name="connsiteY1" fmla="*/ 5309198 h 7094429"/>
              <a:gd name="connsiteX2" fmla="*/ 5239233 w 13998947"/>
              <a:gd name="connsiteY2" fmla="*/ 5098300 h 7094429"/>
              <a:gd name="connsiteX3" fmla="*/ 13998947 w 13998947"/>
              <a:gd name="connsiteY3" fmla="*/ 0 h 7094429"/>
              <a:gd name="connsiteX0" fmla="*/ 0 w 13998947"/>
              <a:gd name="connsiteY0" fmla="*/ 7092609 h 7094429"/>
              <a:gd name="connsiteX1" fmla="*/ 4805330 w 13998947"/>
              <a:gd name="connsiteY1" fmla="*/ 5309198 h 7094429"/>
              <a:gd name="connsiteX2" fmla="*/ 5239233 w 13998947"/>
              <a:gd name="connsiteY2" fmla="*/ 5098300 h 7094429"/>
              <a:gd name="connsiteX3" fmla="*/ 13998947 w 13998947"/>
              <a:gd name="connsiteY3" fmla="*/ 0 h 7094429"/>
              <a:gd name="connsiteX0" fmla="*/ 0 w 13998947"/>
              <a:gd name="connsiteY0" fmla="*/ 6984111 h 6985931"/>
              <a:gd name="connsiteX1" fmla="*/ 4805330 w 13998947"/>
              <a:gd name="connsiteY1" fmla="*/ 5200700 h 6985931"/>
              <a:gd name="connsiteX2" fmla="*/ 5239233 w 13998947"/>
              <a:gd name="connsiteY2" fmla="*/ 4989802 h 6985931"/>
              <a:gd name="connsiteX3" fmla="*/ 13998947 w 13998947"/>
              <a:gd name="connsiteY3" fmla="*/ 0 h 6985931"/>
              <a:gd name="connsiteX0" fmla="*/ 0 w 13998947"/>
              <a:gd name="connsiteY0" fmla="*/ 6984111 h 6985923"/>
              <a:gd name="connsiteX1" fmla="*/ 4805330 w 13998947"/>
              <a:gd name="connsiteY1" fmla="*/ 5200700 h 6985923"/>
              <a:gd name="connsiteX2" fmla="*/ 9628372 w 13998947"/>
              <a:gd name="connsiteY2" fmla="*/ 2633819 h 6985923"/>
              <a:gd name="connsiteX3" fmla="*/ 13998947 w 13998947"/>
              <a:gd name="connsiteY3" fmla="*/ 0 h 6985923"/>
              <a:gd name="connsiteX0" fmla="*/ 0 w 13998947"/>
              <a:gd name="connsiteY0" fmla="*/ 6984111 h 6985923"/>
              <a:gd name="connsiteX1" fmla="*/ 4805330 w 13998947"/>
              <a:gd name="connsiteY1" fmla="*/ 5200700 h 6985923"/>
              <a:gd name="connsiteX2" fmla="*/ 9628372 w 13998947"/>
              <a:gd name="connsiteY2" fmla="*/ 2633819 h 6985923"/>
              <a:gd name="connsiteX3" fmla="*/ 13998947 w 13998947"/>
              <a:gd name="connsiteY3" fmla="*/ 0 h 6985923"/>
              <a:gd name="connsiteX0" fmla="*/ 0 w 13998947"/>
              <a:gd name="connsiteY0" fmla="*/ 6984111 h 6985923"/>
              <a:gd name="connsiteX1" fmla="*/ 4805330 w 13998947"/>
              <a:gd name="connsiteY1" fmla="*/ 5200700 h 6985923"/>
              <a:gd name="connsiteX2" fmla="*/ 9628372 w 13998947"/>
              <a:gd name="connsiteY2" fmla="*/ 2633819 h 6985923"/>
              <a:gd name="connsiteX3" fmla="*/ 13998947 w 13998947"/>
              <a:gd name="connsiteY3" fmla="*/ 0 h 6985923"/>
              <a:gd name="connsiteX0" fmla="*/ 0 w 13998947"/>
              <a:gd name="connsiteY0" fmla="*/ 6984111 h 6985555"/>
              <a:gd name="connsiteX1" fmla="*/ 4873273 w 13998947"/>
              <a:gd name="connsiteY1" fmla="*/ 4906203 h 6985555"/>
              <a:gd name="connsiteX2" fmla="*/ 9628372 w 13998947"/>
              <a:gd name="connsiteY2" fmla="*/ 2633819 h 6985555"/>
              <a:gd name="connsiteX3" fmla="*/ 13998947 w 13998947"/>
              <a:gd name="connsiteY3" fmla="*/ 0 h 6985555"/>
              <a:gd name="connsiteX0" fmla="*/ 0 w 13998947"/>
              <a:gd name="connsiteY0" fmla="*/ 6984111 h 6991898"/>
              <a:gd name="connsiteX1" fmla="*/ 4873273 w 13998947"/>
              <a:gd name="connsiteY1" fmla="*/ 4906203 h 6991898"/>
              <a:gd name="connsiteX2" fmla="*/ 9628372 w 13998947"/>
              <a:gd name="connsiteY2" fmla="*/ 2633819 h 6991898"/>
              <a:gd name="connsiteX3" fmla="*/ 13998947 w 13998947"/>
              <a:gd name="connsiteY3" fmla="*/ 0 h 6991898"/>
              <a:gd name="connsiteX0" fmla="*/ 0 w 13998947"/>
              <a:gd name="connsiteY0" fmla="*/ 6984111 h 6985581"/>
              <a:gd name="connsiteX1" fmla="*/ 4873273 w 13998947"/>
              <a:gd name="connsiteY1" fmla="*/ 4906203 h 6985581"/>
              <a:gd name="connsiteX2" fmla="*/ 9777847 w 13998947"/>
              <a:gd name="connsiteY2" fmla="*/ 2478819 h 6985581"/>
              <a:gd name="connsiteX3" fmla="*/ 13998947 w 13998947"/>
              <a:gd name="connsiteY3" fmla="*/ 0 h 6985581"/>
              <a:gd name="connsiteX0" fmla="*/ 0 w 13998947"/>
              <a:gd name="connsiteY0" fmla="*/ 6984111 h 6986467"/>
              <a:gd name="connsiteX1" fmla="*/ 4873273 w 13998947"/>
              <a:gd name="connsiteY1" fmla="*/ 4906203 h 6986467"/>
              <a:gd name="connsiteX2" fmla="*/ 9777847 w 13998947"/>
              <a:gd name="connsiteY2" fmla="*/ 2478819 h 6986467"/>
              <a:gd name="connsiteX3" fmla="*/ 13998947 w 13998947"/>
              <a:gd name="connsiteY3" fmla="*/ 0 h 6986467"/>
              <a:gd name="connsiteX0" fmla="*/ 0 w 13998947"/>
              <a:gd name="connsiteY0" fmla="*/ 6984111 h 6985818"/>
              <a:gd name="connsiteX1" fmla="*/ 4873273 w 13998947"/>
              <a:gd name="connsiteY1" fmla="*/ 4565206 h 6985818"/>
              <a:gd name="connsiteX2" fmla="*/ 9777847 w 13998947"/>
              <a:gd name="connsiteY2" fmla="*/ 2478819 h 6985818"/>
              <a:gd name="connsiteX3" fmla="*/ 13998947 w 13998947"/>
              <a:gd name="connsiteY3" fmla="*/ 0 h 6985818"/>
              <a:gd name="connsiteX0" fmla="*/ 0 w 13998947"/>
              <a:gd name="connsiteY0" fmla="*/ 6984111 h 6984415"/>
              <a:gd name="connsiteX1" fmla="*/ 4873273 w 13998947"/>
              <a:gd name="connsiteY1" fmla="*/ 4565206 h 6984415"/>
              <a:gd name="connsiteX2" fmla="*/ 9777847 w 13998947"/>
              <a:gd name="connsiteY2" fmla="*/ 2478819 h 6984415"/>
              <a:gd name="connsiteX3" fmla="*/ 13998947 w 13998947"/>
              <a:gd name="connsiteY3" fmla="*/ 0 h 6984415"/>
              <a:gd name="connsiteX0" fmla="*/ 0 w 13998947"/>
              <a:gd name="connsiteY0" fmla="*/ 6984111 h 6984135"/>
              <a:gd name="connsiteX1" fmla="*/ 4873273 w 13998947"/>
              <a:gd name="connsiteY1" fmla="*/ 4565206 h 6984135"/>
              <a:gd name="connsiteX2" fmla="*/ 9777847 w 13998947"/>
              <a:gd name="connsiteY2" fmla="*/ 2478819 h 6984135"/>
              <a:gd name="connsiteX3" fmla="*/ 13998947 w 13998947"/>
              <a:gd name="connsiteY3" fmla="*/ 0 h 6984135"/>
              <a:gd name="connsiteX0" fmla="*/ 0 w 13998947"/>
              <a:gd name="connsiteY0" fmla="*/ 6984111 h 6984135"/>
              <a:gd name="connsiteX1" fmla="*/ 4873273 w 13998947"/>
              <a:gd name="connsiteY1" fmla="*/ 4565206 h 6984135"/>
              <a:gd name="connsiteX2" fmla="*/ 9777847 w 13998947"/>
              <a:gd name="connsiteY2" fmla="*/ 2478819 h 6984135"/>
              <a:gd name="connsiteX3" fmla="*/ 13998947 w 13998947"/>
              <a:gd name="connsiteY3" fmla="*/ 0 h 6984135"/>
              <a:gd name="connsiteX0" fmla="*/ 0 w 13998947"/>
              <a:gd name="connsiteY0" fmla="*/ 6984111 h 6984135"/>
              <a:gd name="connsiteX1" fmla="*/ 4873273 w 13998947"/>
              <a:gd name="connsiteY1" fmla="*/ 4565206 h 6984135"/>
              <a:gd name="connsiteX2" fmla="*/ 9777847 w 13998947"/>
              <a:gd name="connsiteY2" fmla="*/ 2478819 h 6984135"/>
              <a:gd name="connsiteX3" fmla="*/ 13998947 w 13998947"/>
              <a:gd name="connsiteY3" fmla="*/ 0 h 6984135"/>
              <a:gd name="connsiteX0" fmla="*/ 0 w 13998947"/>
              <a:gd name="connsiteY0" fmla="*/ 6984111 h 6984135"/>
              <a:gd name="connsiteX1" fmla="*/ 4873273 w 13998947"/>
              <a:gd name="connsiteY1" fmla="*/ 4565206 h 6984135"/>
              <a:gd name="connsiteX2" fmla="*/ 9777847 w 13998947"/>
              <a:gd name="connsiteY2" fmla="*/ 2478819 h 6984135"/>
              <a:gd name="connsiteX3" fmla="*/ 13998947 w 13998947"/>
              <a:gd name="connsiteY3" fmla="*/ 0 h 6984135"/>
              <a:gd name="connsiteX0" fmla="*/ 0 w 14091271"/>
              <a:gd name="connsiteY0" fmla="*/ 7317584 h 7317608"/>
              <a:gd name="connsiteX1" fmla="*/ 4873273 w 14091271"/>
              <a:gd name="connsiteY1" fmla="*/ 4898679 h 7317608"/>
              <a:gd name="connsiteX2" fmla="*/ 9777847 w 14091271"/>
              <a:gd name="connsiteY2" fmla="*/ 2812292 h 7317608"/>
              <a:gd name="connsiteX3" fmla="*/ 14091271 w 14091271"/>
              <a:gd name="connsiteY3" fmla="*/ 0 h 7317608"/>
              <a:gd name="connsiteX0" fmla="*/ 0 w 14091271"/>
              <a:gd name="connsiteY0" fmla="*/ 7317584 h 7317608"/>
              <a:gd name="connsiteX1" fmla="*/ 4873273 w 14091271"/>
              <a:gd name="connsiteY1" fmla="*/ 4898679 h 7317608"/>
              <a:gd name="connsiteX2" fmla="*/ 9777847 w 14091271"/>
              <a:gd name="connsiteY2" fmla="*/ 2812292 h 7317608"/>
              <a:gd name="connsiteX3" fmla="*/ 14091271 w 14091271"/>
              <a:gd name="connsiteY3" fmla="*/ 0 h 7317608"/>
              <a:gd name="connsiteX0" fmla="*/ 0 w 14091271"/>
              <a:gd name="connsiteY0" fmla="*/ 7317584 h 7317608"/>
              <a:gd name="connsiteX1" fmla="*/ 4873273 w 14091271"/>
              <a:gd name="connsiteY1" fmla="*/ 4898679 h 7317608"/>
              <a:gd name="connsiteX2" fmla="*/ 9777847 w 14091271"/>
              <a:gd name="connsiteY2" fmla="*/ 2812292 h 7317608"/>
              <a:gd name="connsiteX3" fmla="*/ 14091271 w 14091271"/>
              <a:gd name="connsiteY3" fmla="*/ 0 h 7317608"/>
              <a:gd name="connsiteX0" fmla="*/ 0 w 14091271"/>
              <a:gd name="connsiteY0" fmla="*/ 7317584 h 7317608"/>
              <a:gd name="connsiteX1" fmla="*/ 4873273 w 14091271"/>
              <a:gd name="connsiteY1" fmla="*/ 4898679 h 7317608"/>
              <a:gd name="connsiteX2" fmla="*/ 9777847 w 14091271"/>
              <a:gd name="connsiteY2" fmla="*/ 2812292 h 7317608"/>
              <a:gd name="connsiteX3" fmla="*/ 14091271 w 14091271"/>
              <a:gd name="connsiteY3" fmla="*/ 0 h 7317608"/>
              <a:gd name="connsiteX0" fmla="*/ 0 w 14091271"/>
              <a:gd name="connsiteY0" fmla="*/ 7317584 h 7317608"/>
              <a:gd name="connsiteX1" fmla="*/ 4873273 w 14091271"/>
              <a:gd name="connsiteY1" fmla="*/ 4898679 h 7317608"/>
              <a:gd name="connsiteX2" fmla="*/ 9777847 w 14091271"/>
              <a:gd name="connsiteY2" fmla="*/ 2812292 h 7317608"/>
              <a:gd name="connsiteX3" fmla="*/ 14091271 w 14091271"/>
              <a:gd name="connsiteY3" fmla="*/ 0 h 7317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91271" h="7317608">
                <a:moveTo>
                  <a:pt x="0" y="7317584"/>
                </a:moveTo>
                <a:cubicBezTo>
                  <a:pt x="2050273" y="7323852"/>
                  <a:pt x="2971859" y="6192058"/>
                  <a:pt x="4873273" y="4898679"/>
                </a:cubicBezTo>
                <a:cubicBezTo>
                  <a:pt x="6774687" y="3605300"/>
                  <a:pt x="7785733" y="3558894"/>
                  <a:pt x="9777847" y="2812292"/>
                </a:cubicBezTo>
                <a:cubicBezTo>
                  <a:pt x="11142639" y="2125828"/>
                  <a:pt x="12582762" y="333048"/>
                  <a:pt x="14091271" y="0"/>
                </a:cubicBezTo>
              </a:path>
            </a:pathLst>
          </a:custGeom>
          <a:noFill/>
          <a:ln w="15875" cap="flat" cmpd="sng" algn="ctr">
            <a:gradFill flip="none" rotWithShape="1">
              <a:gsLst>
                <a:gs pos="85000">
                  <a:schemeClr val="accent5"/>
                </a:gs>
                <a:gs pos="0">
                  <a:srgbClr val="4E141A"/>
                </a:gs>
                <a:gs pos="100000">
                  <a:schemeClr val="accent5"/>
                </a:gs>
              </a:gsLst>
              <a:lin ang="18900000" scaled="1"/>
              <a:tileRect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44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4" name="Oval 85">
            <a:extLst>
              <a:ext uri="{FF2B5EF4-FFF2-40B4-BE49-F238E27FC236}">
                <a16:creationId xmlns:a16="http://schemas.microsoft.com/office/drawing/2014/main" id="{5B35CE2C-077A-8B4D-ADD1-6ABB4D53A2AF}"/>
              </a:ext>
            </a:extLst>
          </p:cNvPr>
          <p:cNvSpPr>
            <a:spLocks/>
          </p:cNvSpPr>
          <p:nvPr/>
        </p:nvSpPr>
        <p:spPr>
          <a:xfrm>
            <a:off x="2170181" y="6461826"/>
            <a:ext cx="159355" cy="159355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8575" cap="flat" cmpd="dbl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094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5" name="Oval 86">
            <a:extLst>
              <a:ext uri="{FF2B5EF4-FFF2-40B4-BE49-F238E27FC236}">
                <a16:creationId xmlns:a16="http://schemas.microsoft.com/office/drawing/2014/main" id="{A183C4CB-DC48-8249-8478-698AE1989FC7}"/>
              </a:ext>
            </a:extLst>
          </p:cNvPr>
          <p:cNvSpPr>
            <a:spLocks/>
          </p:cNvSpPr>
          <p:nvPr/>
        </p:nvSpPr>
        <p:spPr>
          <a:xfrm>
            <a:off x="5424723" y="5019024"/>
            <a:ext cx="159355" cy="15935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8575" cap="flat" cmpd="dbl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094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6" name="Oval 87">
            <a:extLst>
              <a:ext uri="{FF2B5EF4-FFF2-40B4-BE49-F238E27FC236}">
                <a16:creationId xmlns:a16="http://schemas.microsoft.com/office/drawing/2014/main" id="{BE53F941-6521-094B-9F2B-B591385DD1CF}"/>
              </a:ext>
            </a:extLst>
          </p:cNvPr>
          <p:cNvSpPr>
            <a:spLocks/>
          </p:cNvSpPr>
          <p:nvPr/>
        </p:nvSpPr>
        <p:spPr>
          <a:xfrm>
            <a:off x="8702764" y="3807579"/>
            <a:ext cx="159355" cy="159355"/>
          </a:xfrm>
          <a:prstGeom prst="ellipse">
            <a:avLst/>
          </a:prstGeom>
          <a:solidFill>
            <a:srgbClr val="C00000"/>
          </a:solidFill>
          <a:ln w="28575" cap="flat" cmpd="dbl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094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7" name="Oval 87">
            <a:extLst>
              <a:ext uri="{FF2B5EF4-FFF2-40B4-BE49-F238E27FC236}">
                <a16:creationId xmlns:a16="http://schemas.microsoft.com/office/drawing/2014/main" id="{BE53F941-6521-094B-9F2B-B591385DD1CF}"/>
              </a:ext>
            </a:extLst>
          </p:cNvPr>
          <p:cNvSpPr>
            <a:spLocks/>
          </p:cNvSpPr>
          <p:nvPr/>
        </p:nvSpPr>
        <p:spPr>
          <a:xfrm>
            <a:off x="11643683" y="2137577"/>
            <a:ext cx="151438" cy="151438"/>
          </a:xfrm>
          <a:prstGeom prst="ellipse">
            <a:avLst/>
          </a:prstGeom>
          <a:solidFill>
            <a:schemeClr val="accent5"/>
          </a:solidFill>
          <a:ln w="28575" cap="flat" cmpd="dbl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094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EC871632-5932-E64C-8FFC-0EFB3DEFF6E7}"/>
              </a:ext>
            </a:extLst>
          </p:cNvPr>
          <p:cNvSpPr>
            <a:spLocks/>
          </p:cNvSpPr>
          <p:nvPr/>
        </p:nvSpPr>
        <p:spPr>
          <a:xfrm>
            <a:off x="13895275" y="7932147"/>
            <a:ext cx="2812457" cy="55399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33172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666342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499515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3326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165859" algn="l" defTabSz="1666342" rtl="0" eaLnBrk="1" latinLnBrk="0" hangingPunct="1"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999030" algn="l" defTabSz="1666342" rtl="0" eaLnBrk="1" latinLnBrk="0" hangingPunct="1"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5832202" algn="l" defTabSz="1666342" rtl="0" eaLnBrk="1" latinLnBrk="0" hangingPunct="1"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6665374" algn="l" defTabSz="1666342" rtl="0" eaLnBrk="1" latinLnBrk="0" hangingPunct="1"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8">
              <a:defRPr/>
            </a:pPr>
            <a:r>
              <a:rPr lang="ru-RU" sz="1800" dirty="0">
                <a:solidFill>
                  <a:srgbClr val="131413"/>
                </a:solidFill>
                <a:latin typeface="+mj-lt"/>
                <a:ea typeface="Roboto" pitchFamily="2" charset="0"/>
              </a:rPr>
              <a:t>Комбинированная </a:t>
            </a:r>
            <a:br>
              <a:rPr lang="ru-RU" sz="1800" dirty="0">
                <a:solidFill>
                  <a:srgbClr val="131413"/>
                </a:solidFill>
                <a:latin typeface="+mj-lt"/>
                <a:ea typeface="Roboto" pitchFamily="2" charset="0"/>
              </a:rPr>
            </a:br>
            <a:r>
              <a:rPr lang="ru-RU" sz="1800" dirty="0">
                <a:solidFill>
                  <a:srgbClr val="131413"/>
                </a:solidFill>
                <a:latin typeface="+mj-lt"/>
                <a:ea typeface="Roboto" pitchFamily="2" charset="0"/>
              </a:rPr>
              <a:t>поездка</a:t>
            </a:r>
            <a:r>
              <a:rPr lang="en-US" sz="1800" dirty="0">
                <a:solidFill>
                  <a:srgbClr val="131413"/>
                </a:solidFill>
                <a:latin typeface="+mj-lt"/>
                <a:ea typeface="Roboto" pitchFamily="2" charset="0"/>
              </a:rPr>
              <a:t> (MaaS)</a:t>
            </a:r>
            <a:endParaRPr lang="ru-RU" sz="1800" dirty="0">
              <a:solidFill>
                <a:srgbClr val="131413"/>
              </a:solidFill>
              <a:latin typeface="+mj-lt"/>
              <a:ea typeface="Roboto" pitchFamily="2" charset="0"/>
            </a:endParaRPr>
          </a:p>
        </p:txBody>
      </p:sp>
      <p:sp>
        <p:nvSpPr>
          <p:cNvPr id="129" name="TextBox 428">
            <a:extLst>
              <a:ext uri="{FF2B5EF4-FFF2-40B4-BE49-F238E27FC236}">
                <a16:creationId xmlns:a16="http://schemas.microsoft.com/office/drawing/2014/main" id="{30690D9E-D88B-394B-AF83-BC8C8BB5B8D2}"/>
              </a:ext>
            </a:extLst>
          </p:cNvPr>
          <p:cNvSpPr txBox="1">
            <a:spLocks/>
          </p:cNvSpPr>
          <p:nvPr/>
        </p:nvSpPr>
        <p:spPr>
          <a:xfrm>
            <a:off x="14526329" y="7177305"/>
            <a:ext cx="1464018" cy="553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0" tIns="0" rIns="0" bIns="0" numCol="1" spcCol="3810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833172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666342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2499515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33326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4165859" algn="l" defTabSz="1666342" rtl="0" eaLnBrk="1" latinLnBrk="0" hangingPunct="1"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4999030" algn="l" defTabSz="1666342" rtl="0" eaLnBrk="1" latinLnBrk="0" hangingPunct="1"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5832202" algn="l" defTabSz="1666342" rtl="0" eaLnBrk="1" latinLnBrk="0" hangingPunct="1"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6665374" algn="l" defTabSz="1666342" rtl="0" eaLnBrk="1" latinLnBrk="0" hangingPunct="1"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609448" fontAlgn="auto" latinLnBrk="1" hangingPunct="0">
              <a:spcBef>
                <a:spcPts val="0"/>
              </a:spcBef>
              <a:spcAft>
                <a:spcPts val="0"/>
              </a:spcAft>
              <a:buClr>
                <a:srgbClr val="606879"/>
              </a:buClr>
              <a:defRPr/>
            </a:pPr>
            <a:r>
              <a:rPr lang="ru-RU" sz="1800" b="1" dirty="0">
                <a:solidFill>
                  <a:srgbClr val="131413"/>
                </a:solidFill>
                <a:latin typeface="+mj-lt"/>
                <a:ea typeface="Roboto" pitchFamily="2" charset="0"/>
                <a:cs typeface="Arial" panose="020B0604020202020204" pitchFamily="34" charset="0"/>
                <a:sym typeface="Helvetica Neue"/>
              </a:rPr>
              <a:t>Тип </a:t>
            </a:r>
            <a:r>
              <a:rPr lang="en-CA" sz="1800" b="1" dirty="0">
                <a:solidFill>
                  <a:srgbClr val="131413"/>
                </a:solidFill>
                <a:latin typeface="+mj-lt"/>
                <a:ea typeface="Roboto" pitchFamily="2" charset="0"/>
                <a:cs typeface="Arial" panose="020B0604020202020204" pitchFamily="34" charset="0"/>
                <a:sym typeface="Helvetica Neue"/>
              </a:rPr>
              <a:t/>
            </a:r>
            <a:br>
              <a:rPr lang="en-CA" sz="1800" b="1" dirty="0">
                <a:solidFill>
                  <a:srgbClr val="131413"/>
                </a:solidFill>
                <a:latin typeface="+mj-lt"/>
                <a:ea typeface="Roboto" pitchFamily="2" charset="0"/>
                <a:cs typeface="Arial" panose="020B0604020202020204" pitchFamily="34" charset="0"/>
                <a:sym typeface="Helvetica Neue"/>
              </a:rPr>
            </a:br>
            <a:r>
              <a:rPr lang="ru-RU" sz="1800" b="1" dirty="0">
                <a:solidFill>
                  <a:srgbClr val="131413"/>
                </a:solidFill>
                <a:latin typeface="+mj-lt"/>
                <a:ea typeface="Roboto" pitchFamily="2" charset="0"/>
                <a:cs typeface="Arial" panose="020B0604020202020204" pitchFamily="34" charset="0"/>
                <a:sym typeface="Helvetica Neue"/>
              </a:rPr>
              <a:t>поездки</a:t>
            </a:r>
          </a:p>
        </p:txBody>
      </p:sp>
      <p:sp>
        <p:nvSpPr>
          <p:cNvPr id="130" name="TextBox 428">
            <a:extLst>
              <a:ext uri="{FF2B5EF4-FFF2-40B4-BE49-F238E27FC236}">
                <a16:creationId xmlns:a16="http://schemas.microsoft.com/office/drawing/2014/main" id="{2124E605-675D-6A49-A118-3C8A9A981029}"/>
              </a:ext>
            </a:extLst>
          </p:cNvPr>
          <p:cNvSpPr txBox="1">
            <a:spLocks/>
          </p:cNvSpPr>
          <p:nvPr/>
        </p:nvSpPr>
        <p:spPr>
          <a:xfrm>
            <a:off x="16687109" y="7177296"/>
            <a:ext cx="1284491" cy="553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0" tIns="0" rIns="0" bIns="0" numCol="1" spcCol="3810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833172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666342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2499515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33326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4165859" algn="l" defTabSz="1666342" rtl="0" eaLnBrk="1" latinLnBrk="0" hangingPunct="1"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4999030" algn="l" defTabSz="1666342" rtl="0" eaLnBrk="1" latinLnBrk="0" hangingPunct="1"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5832202" algn="l" defTabSz="1666342" rtl="0" eaLnBrk="1" latinLnBrk="0" hangingPunct="1"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6665374" algn="l" defTabSz="1666342" rtl="0" eaLnBrk="1" latinLnBrk="0" hangingPunct="1"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609448" fontAlgn="auto" latinLnBrk="1" hangingPunct="0">
              <a:spcBef>
                <a:spcPts val="0"/>
              </a:spcBef>
              <a:spcAft>
                <a:spcPts val="0"/>
              </a:spcAft>
              <a:buClr>
                <a:srgbClr val="606879"/>
              </a:buClr>
              <a:defRPr/>
            </a:pPr>
            <a:r>
              <a:rPr lang="ru-RU" sz="1800" b="1" dirty="0">
                <a:solidFill>
                  <a:srgbClr val="131413"/>
                </a:solidFill>
                <a:latin typeface="+mj-lt"/>
                <a:ea typeface="Roboto" pitchFamily="2" charset="0"/>
                <a:cs typeface="Arial" panose="020B0604020202020204" pitchFamily="34" charset="0"/>
                <a:sym typeface="Helvetica Neue"/>
              </a:rPr>
              <a:t>Время </a:t>
            </a:r>
            <a:r>
              <a:rPr lang="en-CA" sz="1800" b="1" dirty="0">
                <a:solidFill>
                  <a:srgbClr val="131413"/>
                </a:solidFill>
                <a:latin typeface="+mj-lt"/>
                <a:ea typeface="Roboto" pitchFamily="2" charset="0"/>
                <a:cs typeface="Arial" panose="020B0604020202020204" pitchFamily="34" charset="0"/>
                <a:sym typeface="Helvetica Neue"/>
              </a:rPr>
              <a:t/>
            </a:r>
            <a:br>
              <a:rPr lang="en-CA" sz="1800" b="1" dirty="0">
                <a:solidFill>
                  <a:srgbClr val="131413"/>
                </a:solidFill>
                <a:latin typeface="+mj-lt"/>
                <a:ea typeface="Roboto" pitchFamily="2" charset="0"/>
                <a:cs typeface="Arial" panose="020B0604020202020204" pitchFamily="34" charset="0"/>
                <a:sym typeface="Helvetica Neue"/>
              </a:rPr>
            </a:br>
            <a:r>
              <a:rPr lang="ru-RU" sz="1800" b="1" dirty="0">
                <a:solidFill>
                  <a:srgbClr val="131413"/>
                </a:solidFill>
                <a:latin typeface="+mj-lt"/>
                <a:ea typeface="Roboto" pitchFamily="2" charset="0"/>
                <a:cs typeface="Arial" panose="020B0604020202020204" pitchFamily="34" charset="0"/>
                <a:sym typeface="Helvetica Neue"/>
              </a:rPr>
              <a:t>до работы</a:t>
            </a:r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48CF8D13-09F3-B647-B65F-AF468A5921DE}"/>
              </a:ext>
            </a:extLst>
          </p:cNvPr>
          <p:cNvSpPr>
            <a:spLocks/>
          </p:cNvSpPr>
          <p:nvPr/>
        </p:nvSpPr>
        <p:spPr>
          <a:xfrm>
            <a:off x="16642409" y="7936676"/>
            <a:ext cx="1228388" cy="30777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 defTabSz="609448"/>
            <a:r>
              <a:rPr lang="ru-RU" sz="2000" dirty="0">
                <a:solidFill>
                  <a:srgbClr val="131413"/>
                </a:solidFill>
                <a:latin typeface="+mj-lt"/>
                <a:ea typeface="Roboto" pitchFamily="2" charset="0"/>
              </a:rPr>
              <a:t>32 мин</a:t>
            </a: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679854CB-7803-4149-A487-E5711B0DF759}"/>
              </a:ext>
            </a:extLst>
          </p:cNvPr>
          <p:cNvSpPr>
            <a:spLocks/>
          </p:cNvSpPr>
          <p:nvPr/>
        </p:nvSpPr>
        <p:spPr>
          <a:xfrm>
            <a:off x="13895275" y="8779392"/>
            <a:ext cx="2347971" cy="55399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33172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666342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499515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3326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165859" algn="l" defTabSz="1666342" rtl="0" eaLnBrk="1" latinLnBrk="0" hangingPunct="1"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999030" algn="l" defTabSz="1666342" rtl="0" eaLnBrk="1" latinLnBrk="0" hangingPunct="1"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5832202" algn="l" defTabSz="1666342" rtl="0" eaLnBrk="1" latinLnBrk="0" hangingPunct="1"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6665374" algn="l" defTabSz="1666342" rtl="0" eaLnBrk="1" latinLnBrk="0" hangingPunct="1"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8">
              <a:defRPr/>
            </a:pPr>
            <a:r>
              <a:rPr lang="ru-RU" sz="1800" dirty="0">
                <a:solidFill>
                  <a:srgbClr val="131413"/>
                </a:solidFill>
                <a:latin typeface="+mj-lt"/>
                <a:ea typeface="Roboto" pitchFamily="2" charset="0"/>
              </a:rPr>
              <a:t>Желаемое время  </a:t>
            </a:r>
            <a:br>
              <a:rPr lang="ru-RU" sz="1800" dirty="0">
                <a:solidFill>
                  <a:srgbClr val="131413"/>
                </a:solidFill>
                <a:latin typeface="+mj-lt"/>
                <a:ea typeface="Roboto" pitchFamily="2" charset="0"/>
              </a:rPr>
            </a:br>
            <a:r>
              <a:rPr lang="ru-RU" sz="1800" dirty="0">
                <a:solidFill>
                  <a:srgbClr val="131413"/>
                </a:solidFill>
                <a:latin typeface="+mj-lt"/>
                <a:ea typeface="Roboto" pitchFamily="2" charset="0"/>
              </a:rPr>
              <a:t>в дороге </a:t>
            </a: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0512A5CB-58B0-094F-9632-129DD1E50710}"/>
              </a:ext>
            </a:extLst>
          </p:cNvPr>
          <p:cNvSpPr>
            <a:spLocks/>
          </p:cNvSpPr>
          <p:nvPr/>
        </p:nvSpPr>
        <p:spPr>
          <a:xfrm>
            <a:off x="16642409" y="8783926"/>
            <a:ext cx="1228388" cy="30777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 defTabSz="609448"/>
            <a:r>
              <a:rPr lang="ru-RU" sz="2000" dirty="0">
                <a:solidFill>
                  <a:srgbClr val="131413"/>
                </a:solidFill>
                <a:latin typeface="+mj-lt"/>
                <a:ea typeface="Roboto" pitchFamily="2" charset="0"/>
              </a:rPr>
              <a:t>27 мин</a:t>
            </a:r>
          </a:p>
        </p:txBody>
      </p:sp>
      <p:cxnSp>
        <p:nvCxnSpPr>
          <p:cNvPr id="134" name="Прямая соединительная линия 133"/>
          <p:cNvCxnSpPr/>
          <p:nvPr/>
        </p:nvCxnSpPr>
        <p:spPr>
          <a:xfrm>
            <a:off x="13895275" y="8638027"/>
            <a:ext cx="3911098" cy="0"/>
          </a:xfrm>
          <a:prstGeom prst="line">
            <a:avLst/>
          </a:prstGeom>
          <a:noFill/>
          <a:ln w="9525" cap="rnd" cmpd="sng" algn="ctr">
            <a:solidFill>
              <a:srgbClr val="606879"/>
            </a:solidFill>
            <a:prstDash val="sysDot"/>
          </a:ln>
          <a:effectLst/>
        </p:spPr>
      </p:cxnSp>
      <p:grpSp>
        <p:nvGrpSpPr>
          <p:cNvPr id="135" name="Группа 134"/>
          <p:cNvGrpSpPr/>
          <p:nvPr/>
        </p:nvGrpSpPr>
        <p:grpSpPr>
          <a:xfrm>
            <a:off x="15991569" y="7218284"/>
            <a:ext cx="583750" cy="463502"/>
            <a:chOff x="7820026" y="5358357"/>
            <a:chExt cx="1062962" cy="844004"/>
          </a:xfrm>
        </p:grpSpPr>
        <p:sp>
          <p:nvSpPr>
            <p:cNvPr id="142" name="Freeform 12"/>
            <p:cNvSpPr>
              <a:spLocks noEditPoints="1"/>
            </p:cNvSpPr>
            <p:nvPr/>
          </p:nvSpPr>
          <p:spPr bwMode="auto">
            <a:xfrm>
              <a:off x="8534184" y="5854830"/>
              <a:ext cx="290246" cy="290246"/>
            </a:xfrm>
            <a:custGeom>
              <a:avLst/>
              <a:gdLst>
                <a:gd name="T0" fmla="*/ 97 w 193"/>
                <a:gd name="T1" fmla="*/ 193 h 193"/>
                <a:gd name="T2" fmla="*/ 0 w 193"/>
                <a:gd name="T3" fmla="*/ 97 h 193"/>
                <a:gd name="T4" fmla="*/ 97 w 193"/>
                <a:gd name="T5" fmla="*/ 0 h 193"/>
                <a:gd name="T6" fmla="*/ 193 w 193"/>
                <a:gd name="T7" fmla="*/ 97 h 193"/>
                <a:gd name="T8" fmla="*/ 97 w 193"/>
                <a:gd name="T9" fmla="*/ 193 h 193"/>
                <a:gd name="T10" fmla="*/ 97 w 193"/>
                <a:gd name="T11" fmla="*/ 12 h 193"/>
                <a:gd name="T12" fmla="*/ 12 w 193"/>
                <a:gd name="T13" fmla="*/ 97 h 193"/>
                <a:gd name="T14" fmla="*/ 97 w 193"/>
                <a:gd name="T15" fmla="*/ 181 h 193"/>
                <a:gd name="T16" fmla="*/ 181 w 193"/>
                <a:gd name="T17" fmla="*/ 97 h 193"/>
                <a:gd name="T18" fmla="*/ 97 w 193"/>
                <a:gd name="T19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193">
                  <a:moveTo>
                    <a:pt x="97" y="193"/>
                  </a:moveTo>
                  <a:cubicBezTo>
                    <a:pt x="44" y="193"/>
                    <a:pt x="0" y="150"/>
                    <a:pt x="0" y="97"/>
                  </a:cubicBezTo>
                  <a:cubicBezTo>
                    <a:pt x="0" y="44"/>
                    <a:pt x="44" y="0"/>
                    <a:pt x="97" y="0"/>
                  </a:cubicBezTo>
                  <a:cubicBezTo>
                    <a:pt x="150" y="0"/>
                    <a:pt x="193" y="44"/>
                    <a:pt x="193" y="97"/>
                  </a:cubicBezTo>
                  <a:cubicBezTo>
                    <a:pt x="193" y="150"/>
                    <a:pt x="150" y="193"/>
                    <a:pt x="97" y="193"/>
                  </a:cubicBezTo>
                  <a:close/>
                  <a:moveTo>
                    <a:pt x="97" y="12"/>
                  </a:moveTo>
                  <a:cubicBezTo>
                    <a:pt x="50" y="12"/>
                    <a:pt x="12" y="50"/>
                    <a:pt x="12" y="97"/>
                  </a:cubicBezTo>
                  <a:cubicBezTo>
                    <a:pt x="12" y="143"/>
                    <a:pt x="50" y="181"/>
                    <a:pt x="97" y="181"/>
                  </a:cubicBezTo>
                  <a:cubicBezTo>
                    <a:pt x="143" y="181"/>
                    <a:pt x="181" y="143"/>
                    <a:pt x="181" y="97"/>
                  </a:cubicBezTo>
                  <a:cubicBezTo>
                    <a:pt x="181" y="50"/>
                    <a:pt x="143" y="12"/>
                    <a:pt x="97" y="12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43" name="Freeform 13"/>
            <p:cNvSpPr>
              <a:spLocks/>
            </p:cNvSpPr>
            <p:nvPr/>
          </p:nvSpPr>
          <p:spPr bwMode="auto">
            <a:xfrm>
              <a:off x="8476898" y="5798818"/>
              <a:ext cx="404817" cy="403543"/>
            </a:xfrm>
            <a:custGeom>
              <a:avLst/>
              <a:gdLst>
                <a:gd name="T0" fmla="*/ 135 w 269"/>
                <a:gd name="T1" fmla="*/ 268 h 268"/>
                <a:gd name="T2" fmla="*/ 129 w 269"/>
                <a:gd name="T3" fmla="*/ 262 h 268"/>
                <a:gd name="T4" fmla="*/ 135 w 269"/>
                <a:gd name="T5" fmla="*/ 256 h 268"/>
                <a:gd name="T6" fmla="*/ 257 w 269"/>
                <a:gd name="T7" fmla="*/ 134 h 268"/>
                <a:gd name="T8" fmla="*/ 135 w 269"/>
                <a:gd name="T9" fmla="*/ 12 h 268"/>
                <a:gd name="T10" fmla="*/ 12 w 269"/>
                <a:gd name="T11" fmla="*/ 134 h 268"/>
                <a:gd name="T12" fmla="*/ 51 w 269"/>
                <a:gd name="T13" fmla="*/ 223 h 268"/>
                <a:gd name="T14" fmla="*/ 51 w 269"/>
                <a:gd name="T15" fmla="*/ 232 h 268"/>
                <a:gd name="T16" fmla="*/ 43 w 269"/>
                <a:gd name="T17" fmla="*/ 232 h 268"/>
                <a:gd name="T18" fmla="*/ 0 w 269"/>
                <a:gd name="T19" fmla="*/ 134 h 268"/>
                <a:gd name="T20" fmla="*/ 135 w 269"/>
                <a:gd name="T21" fmla="*/ 0 h 268"/>
                <a:gd name="T22" fmla="*/ 269 w 269"/>
                <a:gd name="T23" fmla="*/ 134 h 268"/>
                <a:gd name="T24" fmla="*/ 135 w 269"/>
                <a:gd name="T2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" h="268">
                  <a:moveTo>
                    <a:pt x="135" y="268"/>
                  </a:moveTo>
                  <a:cubicBezTo>
                    <a:pt x="131" y="268"/>
                    <a:pt x="129" y="266"/>
                    <a:pt x="129" y="262"/>
                  </a:cubicBezTo>
                  <a:cubicBezTo>
                    <a:pt x="129" y="259"/>
                    <a:pt x="131" y="256"/>
                    <a:pt x="135" y="256"/>
                  </a:cubicBezTo>
                  <a:cubicBezTo>
                    <a:pt x="202" y="256"/>
                    <a:pt x="257" y="201"/>
                    <a:pt x="257" y="134"/>
                  </a:cubicBezTo>
                  <a:cubicBezTo>
                    <a:pt x="257" y="66"/>
                    <a:pt x="202" y="12"/>
                    <a:pt x="135" y="12"/>
                  </a:cubicBezTo>
                  <a:cubicBezTo>
                    <a:pt x="67" y="12"/>
                    <a:pt x="12" y="66"/>
                    <a:pt x="12" y="134"/>
                  </a:cubicBezTo>
                  <a:cubicBezTo>
                    <a:pt x="12" y="168"/>
                    <a:pt x="26" y="200"/>
                    <a:pt x="51" y="223"/>
                  </a:cubicBezTo>
                  <a:cubicBezTo>
                    <a:pt x="53" y="225"/>
                    <a:pt x="53" y="229"/>
                    <a:pt x="51" y="232"/>
                  </a:cubicBezTo>
                  <a:cubicBezTo>
                    <a:pt x="49" y="234"/>
                    <a:pt x="45" y="234"/>
                    <a:pt x="43" y="232"/>
                  </a:cubicBezTo>
                  <a:cubicBezTo>
                    <a:pt x="16" y="207"/>
                    <a:pt x="0" y="171"/>
                    <a:pt x="0" y="134"/>
                  </a:cubicBezTo>
                  <a:cubicBezTo>
                    <a:pt x="0" y="60"/>
                    <a:pt x="61" y="0"/>
                    <a:pt x="135" y="0"/>
                  </a:cubicBezTo>
                  <a:cubicBezTo>
                    <a:pt x="209" y="0"/>
                    <a:pt x="269" y="60"/>
                    <a:pt x="269" y="134"/>
                  </a:cubicBezTo>
                  <a:cubicBezTo>
                    <a:pt x="269" y="208"/>
                    <a:pt x="209" y="268"/>
                    <a:pt x="135" y="268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44" name="Freeform 14"/>
            <p:cNvSpPr>
              <a:spLocks/>
            </p:cNvSpPr>
            <p:nvPr/>
          </p:nvSpPr>
          <p:spPr bwMode="auto">
            <a:xfrm>
              <a:off x="8620112" y="5726893"/>
              <a:ext cx="118390" cy="69379"/>
            </a:xfrm>
            <a:custGeom>
              <a:avLst/>
              <a:gdLst>
                <a:gd name="T0" fmla="*/ 73 w 79"/>
                <a:gd name="T1" fmla="*/ 46 h 46"/>
                <a:gd name="T2" fmla="*/ 67 w 79"/>
                <a:gd name="T3" fmla="*/ 40 h 46"/>
                <a:gd name="T4" fmla="*/ 40 w 79"/>
                <a:gd name="T5" fmla="*/ 12 h 46"/>
                <a:gd name="T6" fmla="*/ 12 w 79"/>
                <a:gd name="T7" fmla="*/ 40 h 46"/>
                <a:gd name="T8" fmla="*/ 6 w 79"/>
                <a:gd name="T9" fmla="*/ 46 h 46"/>
                <a:gd name="T10" fmla="*/ 0 w 79"/>
                <a:gd name="T11" fmla="*/ 40 h 46"/>
                <a:gd name="T12" fmla="*/ 40 w 79"/>
                <a:gd name="T13" fmla="*/ 0 h 46"/>
                <a:gd name="T14" fmla="*/ 79 w 79"/>
                <a:gd name="T15" fmla="*/ 40 h 46"/>
                <a:gd name="T16" fmla="*/ 73 w 79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46">
                  <a:moveTo>
                    <a:pt x="73" y="46"/>
                  </a:moveTo>
                  <a:cubicBezTo>
                    <a:pt x="70" y="46"/>
                    <a:pt x="67" y="43"/>
                    <a:pt x="67" y="40"/>
                  </a:cubicBezTo>
                  <a:cubicBezTo>
                    <a:pt x="67" y="24"/>
                    <a:pt x="55" y="12"/>
                    <a:pt x="40" y="12"/>
                  </a:cubicBezTo>
                  <a:cubicBezTo>
                    <a:pt x="24" y="12"/>
                    <a:pt x="12" y="24"/>
                    <a:pt x="12" y="40"/>
                  </a:cubicBezTo>
                  <a:cubicBezTo>
                    <a:pt x="12" y="43"/>
                    <a:pt x="9" y="46"/>
                    <a:pt x="6" y="46"/>
                  </a:cubicBezTo>
                  <a:cubicBezTo>
                    <a:pt x="3" y="46"/>
                    <a:pt x="0" y="43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61" y="0"/>
                    <a:pt x="79" y="18"/>
                    <a:pt x="79" y="40"/>
                  </a:cubicBezTo>
                  <a:cubicBezTo>
                    <a:pt x="79" y="43"/>
                    <a:pt x="77" y="46"/>
                    <a:pt x="73" y="46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45" name="Freeform 15"/>
            <p:cNvSpPr>
              <a:spLocks/>
            </p:cNvSpPr>
            <p:nvPr/>
          </p:nvSpPr>
          <p:spPr bwMode="auto">
            <a:xfrm>
              <a:off x="8472443" y="5837008"/>
              <a:ext cx="73834" cy="70652"/>
            </a:xfrm>
            <a:custGeom>
              <a:avLst/>
              <a:gdLst>
                <a:gd name="T0" fmla="*/ 25 w 49"/>
                <a:gd name="T1" fmla="*/ 47 h 47"/>
                <a:gd name="T2" fmla="*/ 21 w 49"/>
                <a:gd name="T3" fmla="*/ 46 h 47"/>
                <a:gd name="T4" fmla="*/ 10 w 49"/>
                <a:gd name="T5" fmla="*/ 37 h 47"/>
                <a:gd name="T6" fmla="*/ 7 w 49"/>
                <a:gd name="T7" fmla="*/ 9 h 47"/>
                <a:gd name="T8" fmla="*/ 20 w 49"/>
                <a:gd name="T9" fmla="*/ 1 h 47"/>
                <a:gd name="T10" fmla="*/ 35 w 49"/>
                <a:gd name="T11" fmla="*/ 5 h 47"/>
                <a:gd name="T12" fmla="*/ 46 w 49"/>
                <a:gd name="T13" fmla="*/ 14 h 47"/>
                <a:gd name="T14" fmla="*/ 47 w 49"/>
                <a:gd name="T15" fmla="*/ 22 h 47"/>
                <a:gd name="T16" fmla="*/ 39 w 49"/>
                <a:gd name="T17" fmla="*/ 23 h 47"/>
                <a:gd name="T18" fmla="*/ 28 w 49"/>
                <a:gd name="T19" fmla="*/ 15 h 47"/>
                <a:gd name="T20" fmla="*/ 22 w 49"/>
                <a:gd name="T21" fmla="*/ 13 h 47"/>
                <a:gd name="T22" fmla="*/ 16 w 49"/>
                <a:gd name="T23" fmla="*/ 16 h 47"/>
                <a:gd name="T24" fmla="*/ 18 w 49"/>
                <a:gd name="T25" fmla="*/ 27 h 47"/>
                <a:gd name="T26" fmla="*/ 29 w 49"/>
                <a:gd name="T27" fmla="*/ 36 h 47"/>
                <a:gd name="T28" fmla="*/ 30 w 49"/>
                <a:gd name="T29" fmla="*/ 44 h 47"/>
                <a:gd name="T30" fmla="*/ 25 w 49"/>
                <a:gd name="T3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47">
                  <a:moveTo>
                    <a:pt x="25" y="47"/>
                  </a:moveTo>
                  <a:cubicBezTo>
                    <a:pt x="24" y="47"/>
                    <a:pt x="23" y="46"/>
                    <a:pt x="21" y="46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2" y="30"/>
                    <a:pt x="0" y="18"/>
                    <a:pt x="7" y="9"/>
                  </a:cubicBezTo>
                  <a:cubicBezTo>
                    <a:pt x="10" y="5"/>
                    <a:pt x="15" y="2"/>
                    <a:pt x="20" y="1"/>
                  </a:cubicBezTo>
                  <a:cubicBezTo>
                    <a:pt x="25" y="0"/>
                    <a:pt x="31" y="2"/>
                    <a:pt x="35" y="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9" y="16"/>
                    <a:pt x="49" y="20"/>
                    <a:pt x="47" y="22"/>
                  </a:cubicBezTo>
                  <a:cubicBezTo>
                    <a:pt x="45" y="25"/>
                    <a:pt x="41" y="25"/>
                    <a:pt x="39" y="23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6" y="13"/>
                    <a:pt x="24" y="13"/>
                    <a:pt x="22" y="13"/>
                  </a:cubicBezTo>
                  <a:cubicBezTo>
                    <a:pt x="19" y="13"/>
                    <a:pt x="18" y="14"/>
                    <a:pt x="16" y="16"/>
                  </a:cubicBezTo>
                  <a:cubicBezTo>
                    <a:pt x="14" y="20"/>
                    <a:pt x="14" y="25"/>
                    <a:pt x="18" y="27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8"/>
                    <a:pt x="32" y="42"/>
                    <a:pt x="30" y="44"/>
                  </a:cubicBezTo>
                  <a:cubicBezTo>
                    <a:pt x="29" y="46"/>
                    <a:pt x="27" y="47"/>
                    <a:pt x="25" y="47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46" name="Freeform 16"/>
            <p:cNvSpPr>
              <a:spLocks noEditPoints="1"/>
            </p:cNvSpPr>
            <p:nvPr/>
          </p:nvSpPr>
          <p:spPr bwMode="auto">
            <a:xfrm>
              <a:off x="8639207" y="5968764"/>
              <a:ext cx="73834" cy="69379"/>
            </a:xfrm>
            <a:custGeom>
              <a:avLst/>
              <a:gdLst>
                <a:gd name="T0" fmla="*/ 26 w 49"/>
                <a:gd name="T1" fmla="*/ 46 h 46"/>
                <a:gd name="T2" fmla="*/ 6 w 49"/>
                <a:gd name="T3" fmla="*/ 35 h 46"/>
                <a:gd name="T4" fmla="*/ 14 w 49"/>
                <a:gd name="T5" fmla="*/ 4 h 46"/>
                <a:gd name="T6" fmla="*/ 32 w 49"/>
                <a:gd name="T7" fmla="*/ 1 h 46"/>
                <a:gd name="T8" fmla="*/ 45 w 49"/>
                <a:gd name="T9" fmla="*/ 12 h 46"/>
                <a:gd name="T10" fmla="*/ 45 w 49"/>
                <a:gd name="T11" fmla="*/ 12 h 46"/>
                <a:gd name="T12" fmla="*/ 48 w 49"/>
                <a:gd name="T13" fmla="*/ 29 h 46"/>
                <a:gd name="T14" fmla="*/ 37 w 49"/>
                <a:gd name="T15" fmla="*/ 43 h 46"/>
                <a:gd name="T16" fmla="*/ 26 w 49"/>
                <a:gd name="T17" fmla="*/ 46 h 46"/>
                <a:gd name="T18" fmla="*/ 26 w 49"/>
                <a:gd name="T19" fmla="*/ 12 h 46"/>
                <a:gd name="T20" fmla="*/ 20 w 49"/>
                <a:gd name="T21" fmla="*/ 14 h 46"/>
                <a:gd name="T22" fmla="*/ 16 w 49"/>
                <a:gd name="T23" fmla="*/ 29 h 46"/>
                <a:gd name="T24" fmla="*/ 31 w 49"/>
                <a:gd name="T25" fmla="*/ 33 h 46"/>
                <a:gd name="T26" fmla="*/ 36 w 49"/>
                <a:gd name="T27" fmla="*/ 26 h 46"/>
                <a:gd name="T28" fmla="*/ 35 w 49"/>
                <a:gd name="T29" fmla="*/ 18 h 46"/>
                <a:gd name="T30" fmla="*/ 35 w 49"/>
                <a:gd name="T31" fmla="*/ 18 h 46"/>
                <a:gd name="T32" fmla="*/ 28 w 49"/>
                <a:gd name="T33" fmla="*/ 13 h 46"/>
                <a:gd name="T34" fmla="*/ 26 w 49"/>
                <a:gd name="T35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46">
                  <a:moveTo>
                    <a:pt x="26" y="46"/>
                  </a:moveTo>
                  <a:cubicBezTo>
                    <a:pt x="18" y="46"/>
                    <a:pt x="10" y="42"/>
                    <a:pt x="6" y="35"/>
                  </a:cubicBezTo>
                  <a:cubicBezTo>
                    <a:pt x="0" y="24"/>
                    <a:pt x="3" y="10"/>
                    <a:pt x="14" y="4"/>
                  </a:cubicBezTo>
                  <a:cubicBezTo>
                    <a:pt x="20" y="0"/>
                    <a:pt x="26" y="0"/>
                    <a:pt x="32" y="1"/>
                  </a:cubicBezTo>
                  <a:cubicBezTo>
                    <a:pt x="37" y="3"/>
                    <a:pt x="42" y="7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8" y="17"/>
                    <a:pt x="49" y="23"/>
                    <a:pt x="48" y="29"/>
                  </a:cubicBezTo>
                  <a:cubicBezTo>
                    <a:pt x="46" y="35"/>
                    <a:pt x="42" y="40"/>
                    <a:pt x="37" y="43"/>
                  </a:cubicBezTo>
                  <a:cubicBezTo>
                    <a:pt x="33" y="45"/>
                    <a:pt x="30" y="46"/>
                    <a:pt x="26" y="46"/>
                  </a:cubicBezTo>
                  <a:close/>
                  <a:moveTo>
                    <a:pt x="26" y="12"/>
                  </a:moveTo>
                  <a:cubicBezTo>
                    <a:pt x="24" y="12"/>
                    <a:pt x="22" y="13"/>
                    <a:pt x="20" y="14"/>
                  </a:cubicBezTo>
                  <a:cubicBezTo>
                    <a:pt x="15" y="17"/>
                    <a:pt x="13" y="23"/>
                    <a:pt x="16" y="29"/>
                  </a:cubicBezTo>
                  <a:cubicBezTo>
                    <a:pt x="19" y="34"/>
                    <a:pt x="26" y="36"/>
                    <a:pt x="31" y="33"/>
                  </a:cubicBezTo>
                  <a:cubicBezTo>
                    <a:pt x="34" y="31"/>
                    <a:pt x="35" y="29"/>
                    <a:pt x="36" y="26"/>
                  </a:cubicBezTo>
                  <a:cubicBezTo>
                    <a:pt x="37" y="23"/>
                    <a:pt x="36" y="20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4" y="15"/>
                    <a:pt x="31" y="14"/>
                    <a:pt x="28" y="13"/>
                  </a:cubicBezTo>
                  <a:cubicBezTo>
                    <a:pt x="28" y="13"/>
                    <a:pt x="27" y="12"/>
                    <a:pt x="26" y="12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47" name="Freeform 17"/>
            <p:cNvSpPr>
              <a:spLocks/>
            </p:cNvSpPr>
            <p:nvPr/>
          </p:nvSpPr>
          <p:spPr bwMode="auto">
            <a:xfrm>
              <a:off x="8693310" y="6005045"/>
              <a:ext cx="63650" cy="43919"/>
            </a:xfrm>
            <a:custGeom>
              <a:avLst/>
              <a:gdLst>
                <a:gd name="T0" fmla="*/ 35 w 42"/>
                <a:gd name="T1" fmla="*/ 29 h 29"/>
                <a:gd name="T2" fmla="*/ 32 w 42"/>
                <a:gd name="T3" fmla="*/ 28 h 29"/>
                <a:gd name="T4" fmla="*/ 3 w 42"/>
                <a:gd name="T5" fmla="*/ 12 h 29"/>
                <a:gd name="T6" fmla="*/ 1 w 42"/>
                <a:gd name="T7" fmla="*/ 4 h 29"/>
                <a:gd name="T8" fmla="*/ 9 w 42"/>
                <a:gd name="T9" fmla="*/ 1 h 29"/>
                <a:gd name="T10" fmla="*/ 38 w 42"/>
                <a:gd name="T11" fmla="*/ 17 h 29"/>
                <a:gd name="T12" fmla="*/ 40 w 42"/>
                <a:gd name="T13" fmla="*/ 26 h 29"/>
                <a:gd name="T14" fmla="*/ 35 w 42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29">
                  <a:moveTo>
                    <a:pt x="35" y="29"/>
                  </a:moveTo>
                  <a:cubicBezTo>
                    <a:pt x="34" y="29"/>
                    <a:pt x="33" y="28"/>
                    <a:pt x="32" y="2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0"/>
                    <a:pt x="0" y="7"/>
                    <a:pt x="1" y="4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9"/>
                    <a:pt x="42" y="23"/>
                    <a:pt x="40" y="26"/>
                  </a:cubicBezTo>
                  <a:cubicBezTo>
                    <a:pt x="39" y="28"/>
                    <a:pt x="37" y="29"/>
                    <a:pt x="35" y="29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48" name="Freeform 18"/>
            <p:cNvSpPr>
              <a:spLocks/>
            </p:cNvSpPr>
            <p:nvPr/>
          </p:nvSpPr>
          <p:spPr bwMode="auto">
            <a:xfrm>
              <a:off x="8669759" y="5901295"/>
              <a:ext cx="17822" cy="85928"/>
            </a:xfrm>
            <a:custGeom>
              <a:avLst/>
              <a:gdLst>
                <a:gd name="T0" fmla="*/ 6 w 12"/>
                <a:gd name="T1" fmla="*/ 57 h 57"/>
                <a:gd name="T2" fmla="*/ 0 w 12"/>
                <a:gd name="T3" fmla="*/ 51 h 57"/>
                <a:gd name="T4" fmla="*/ 0 w 12"/>
                <a:gd name="T5" fmla="*/ 6 h 57"/>
                <a:gd name="T6" fmla="*/ 6 w 12"/>
                <a:gd name="T7" fmla="*/ 0 h 57"/>
                <a:gd name="T8" fmla="*/ 12 w 12"/>
                <a:gd name="T9" fmla="*/ 6 h 57"/>
                <a:gd name="T10" fmla="*/ 12 w 12"/>
                <a:gd name="T11" fmla="*/ 51 h 57"/>
                <a:gd name="T12" fmla="*/ 6 w 12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57">
                  <a:moveTo>
                    <a:pt x="6" y="57"/>
                  </a:moveTo>
                  <a:cubicBezTo>
                    <a:pt x="2" y="57"/>
                    <a:pt x="0" y="55"/>
                    <a:pt x="0" y="5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2" y="55"/>
                    <a:pt x="9" y="57"/>
                    <a:pt x="6" y="57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49" name="Freeform 19"/>
            <p:cNvSpPr>
              <a:spLocks/>
            </p:cNvSpPr>
            <p:nvPr/>
          </p:nvSpPr>
          <p:spPr bwMode="auto">
            <a:xfrm>
              <a:off x="8809154" y="5837008"/>
              <a:ext cx="73834" cy="70652"/>
            </a:xfrm>
            <a:custGeom>
              <a:avLst/>
              <a:gdLst>
                <a:gd name="T0" fmla="*/ 24 w 49"/>
                <a:gd name="T1" fmla="*/ 47 h 47"/>
                <a:gd name="T2" fmla="*/ 19 w 49"/>
                <a:gd name="T3" fmla="*/ 44 h 47"/>
                <a:gd name="T4" fmla="*/ 20 w 49"/>
                <a:gd name="T5" fmla="*/ 36 h 47"/>
                <a:gd name="T6" fmla="*/ 31 w 49"/>
                <a:gd name="T7" fmla="*/ 27 h 47"/>
                <a:gd name="T8" fmla="*/ 33 w 49"/>
                <a:gd name="T9" fmla="*/ 16 h 47"/>
                <a:gd name="T10" fmla="*/ 28 w 49"/>
                <a:gd name="T11" fmla="*/ 13 h 47"/>
                <a:gd name="T12" fmla="*/ 22 w 49"/>
                <a:gd name="T13" fmla="*/ 15 h 47"/>
                <a:gd name="T14" fmla="*/ 11 w 49"/>
                <a:gd name="T15" fmla="*/ 23 h 47"/>
                <a:gd name="T16" fmla="*/ 2 w 49"/>
                <a:gd name="T17" fmla="*/ 22 h 47"/>
                <a:gd name="T18" fmla="*/ 3 w 49"/>
                <a:gd name="T19" fmla="*/ 14 h 47"/>
                <a:gd name="T20" fmla="*/ 14 w 49"/>
                <a:gd name="T21" fmla="*/ 5 h 47"/>
                <a:gd name="T22" fmla="*/ 29 w 49"/>
                <a:gd name="T23" fmla="*/ 1 h 47"/>
                <a:gd name="T24" fmla="*/ 42 w 49"/>
                <a:gd name="T25" fmla="*/ 9 h 47"/>
                <a:gd name="T26" fmla="*/ 39 w 49"/>
                <a:gd name="T27" fmla="*/ 37 h 47"/>
                <a:gd name="T28" fmla="*/ 28 w 49"/>
                <a:gd name="T29" fmla="*/ 46 h 47"/>
                <a:gd name="T30" fmla="*/ 24 w 49"/>
                <a:gd name="T3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47">
                  <a:moveTo>
                    <a:pt x="24" y="47"/>
                  </a:moveTo>
                  <a:cubicBezTo>
                    <a:pt x="22" y="47"/>
                    <a:pt x="20" y="46"/>
                    <a:pt x="19" y="44"/>
                  </a:cubicBezTo>
                  <a:cubicBezTo>
                    <a:pt x="17" y="42"/>
                    <a:pt x="18" y="38"/>
                    <a:pt x="20" y="36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5" y="25"/>
                    <a:pt x="36" y="20"/>
                    <a:pt x="33" y="16"/>
                  </a:cubicBezTo>
                  <a:cubicBezTo>
                    <a:pt x="32" y="14"/>
                    <a:pt x="30" y="13"/>
                    <a:pt x="28" y="13"/>
                  </a:cubicBezTo>
                  <a:cubicBezTo>
                    <a:pt x="25" y="13"/>
                    <a:pt x="23" y="13"/>
                    <a:pt x="22" y="15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8" y="25"/>
                    <a:pt x="4" y="25"/>
                    <a:pt x="2" y="22"/>
                  </a:cubicBezTo>
                  <a:cubicBezTo>
                    <a:pt x="0" y="20"/>
                    <a:pt x="1" y="16"/>
                    <a:pt x="3" y="14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9" y="2"/>
                    <a:pt x="24" y="0"/>
                    <a:pt x="29" y="1"/>
                  </a:cubicBezTo>
                  <a:cubicBezTo>
                    <a:pt x="34" y="2"/>
                    <a:pt x="39" y="5"/>
                    <a:pt x="42" y="9"/>
                  </a:cubicBezTo>
                  <a:cubicBezTo>
                    <a:pt x="49" y="18"/>
                    <a:pt x="48" y="30"/>
                    <a:pt x="39" y="37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5" y="47"/>
                    <a:pt x="24" y="47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50" name="Freeform 20"/>
            <p:cNvSpPr>
              <a:spLocks/>
            </p:cNvSpPr>
            <p:nvPr/>
          </p:nvSpPr>
          <p:spPr bwMode="auto">
            <a:xfrm>
              <a:off x="7970877" y="5514937"/>
              <a:ext cx="246327" cy="687424"/>
            </a:xfrm>
            <a:custGeom>
              <a:avLst/>
              <a:gdLst>
                <a:gd name="T0" fmla="*/ 158 w 164"/>
                <a:gd name="T1" fmla="*/ 457 h 457"/>
                <a:gd name="T2" fmla="*/ 152 w 164"/>
                <a:gd name="T3" fmla="*/ 451 h 457"/>
                <a:gd name="T4" fmla="*/ 152 w 164"/>
                <a:gd name="T5" fmla="*/ 12 h 457"/>
                <a:gd name="T6" fmla="*/ 6 w 164"/>
                <a:gd name="T7" fmla="*/ 12 h 457"/>
                <a:gd name="T8" fmla="*/ 0 w 164"/>
                <a:gd name="T9" fmla="*/ 6 h 457"/>
                <a:gd name="T10" fmla="*/ 6 w 164"/>
                <a:gd name="T11" fmla="*/ 0 h 457"/>
                <a:gd name="T12" fmla="*/ 158 w 164"/>
                <a:gd name="T13" fmla="*/ 0 h 457"/>
                <a:gd name="T14" fmla="*/ 164 w 164"/>
                <a:gd name="T15" fmla="*/ 6 h 457"/>
                <a:gd name="T16" fmla="*/ 164 w 164"/>
                <a:gd name="T17" fmla="*/ 451 h 457"/>
                <a:gd name="T18" fmla="*/ 158 w 164"/>
                <a:gd name="T19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457">
                  <a:moveTo>
                    <a:pt x="158" y="457"/>
                  </a:moveTo>
                  <a:cubicBezTo>
                    <a:pt x="155" y="457"/>
                    <a:pt x="152" y="455"/>
                    <a:pt x="152" y="451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2" y="0"/>
                    <a:pt x="164" y="2"/>
                    <a:pt x="164" y="6"/>
                  </a:cubicBezTo>
                  <a:cubicBezTo>
                    <a:pt x="164" y="451"/>
                    <a:pt x="164" y="451"/>
                    <a:pt x="164" y="451"/>
                  </a:cubicBezTo>
                  <a:cubicBezTo>
                    <a:pt x="164" y="455"/>
                    <a:pt x="162" y="457"/>
                    <a:pt x="158" y="457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51" name="Freeform 21"/>
            <p:cNvSpPr>
              <a:spLocks/>
            </p:cNvSpPr>
            <p:nvPr/>
          </p:nvSpPr>
          <p:spPr bwMode="auto">
            <a:xfrm>
              <a:off x="7820026" y="5514937"/>
              <a:ext cx="891742" cy="687424"/>
            </a:xfrm>
            <a:custGeom>
              <a:avLst/>
              <a:gdLst>
                <a:gd name="T0" fmla="*/ 587 w 593"/>
                <a:gd name="T1" fmla="*/ 457 h 457"/>
                <a:gd name="T2" fmla="*/ 6 w 593"/>
                <a:gd name="T3" fmla="*/ 457 h 457"/>
                <a:gd name="T4" fmla="*/ 0 w 593"/>
                <a:gd name="T5" fmla="*/ 451 h 457"/>
                <a:gd name="T6" fmla="*/ 0 w 593"/>
                <a:gd name="T7" fmla="*/ 6 h 457"/>
                <a:gd name="T8" fmla="*/ 6 w 593"/>
                <a:gd name="T9" fmla="*/ 0 h 457"/>
                <a:gd name="T10" fmla="*/ 53 w 593"/>
                <a:gd name="T11" fmla="*/ 0 h 457"/>
                <a:gd name="T12" fmla="*/ 59 w 593"/>
                <a:gd name="T13" fmla="*/ 6 h 457"/>
                <a:gd name="T14" fmla="*/ 53 w 593"/>
                <a:gd name="T15" fmla="*/ 12 h 457"/>
                <a:gd name="T16" fmla="*/ 12 w 593"/>
                <a:gd name="T17" fmla="*/ 12 h 457"/>
                <a:gd name="T18" fmla="*/ 12 w 593"/>
                <a:gd name="T19" fmla="*/ 445 h 457"/>
                <a:gd name="T20" fmla="*/ 587 w 593"/>
                <a:gd name="T21" fmla="*/ 445 h 457"/>
                <a:gd name="T22" fmla="*/ 593 w 593"/>
                <a:gd name="T23" fmla="*/ 451 h 457"/>
                <a:gd name="T24" fmla="*/ 587 w 593"/>
                <a:gd name="T25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3" h="457">
                  <a:moveTo>
                    <a:pt x="587" y="457"/>
                  </a:moveTo>
                  <a:cubicBezTo>
                    <a:pt x="6" y="457"/>
                    <a:pt x="6" y="457"/>
                    <a:pt x="6" y="457"/>
                  </a:cubicBezTo>
                  <a:cubicBezTo>
                    <a:pt x="3" y="457"/>
                    <a:pt x="0" y="455"/>
                    <a:pt x="0" y="45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6" y="0"/>
                    <a:pt x="59" y="2"/>
                    <a:pt x="59" y="6"/>
                  </a:cubicBezTo>
                  <a:cubicBezTo>
                    <a:pt x="59" y="9"/>
                    <a:pt x="56" y="12"/>
                    <a:pt x="53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445"/>
                    <a:pt x="12" y="445"/>
                    <a:pt x="12" y="445"/>
                  </a:cubicBezTo>
                  <a:cubicBezTo>
                    <a:pt x="587" y="445"/>
                    <a:pt x="587" y="445"/>
                    <a:pt x="587" y="445"/>
                  </a:cubicBezTo>
                  <a:cubicBezTo>
                    <a:pt x="590" y="445"/>
                    <a:pt x="593" y="448"/>
                    <a:pt x="593" y="451"/>
                  </a:cubicBezTo>
                  <a:cubicBezTo>
                    <a:pt x="593" y="455"/>
                    <a:pt x="590" y="457"/>
                    <a:pt x="587" y="457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52" name="Freeform 22"/>
            <p:cNvSpPr>
              <a:spLocks/>
            </p:cNvSpPr>
            <p:nvPr/>
          </p:nvSpPr>
          <p:spPr bwMode="auto">
            <a:xfrm>
              <a:off x="8238209" y="5761264"/>
              <a:ext cx="205591" cy="441097"/>
            </a:xfrm>
            <a:custGeom>
              <a:avLst/>
              <a:gdLst>
                <a:gd name="T0" fmla="*/ 131 w 137"/>
                <a:gd name="T1" fmla="*/ 293 h 293"/>
                <a:gd name="T2" fmla="*/ 125 w 137"/>
                <a:gd name="T3" fmla="*/ 287 h 293"/>
                <a:gd name="T4" fmla="*/ 125 w 137"/>
                <a:gd name="T5" fmla="*/ 12 h 293"/>
                <a:gd name="T6" fmla="*/ 6 w 137"/>
                <a:gd name="T7" fmla="*/ 12 h 293"/>
                <a:gd name="T8" fmla="*/ 0 w 137"/>
                <a:gd name="T9" fmla="*/ 6 h 293"/>
                <a:gd name="T10" fmla="*/ 6 w 137"/>
                <a:gd name="T11" fmla="*/ 0 h 293"/>
                <a:gd name="T12" fmla="*/ 131 w 137"/>
                <a:gd name="T13" fmla="*/ 0 h 293"/>
                <a:gd name="T14" fmla="*/ 137 w 137"/>
                <a:gd name="T15" fmla="*/ 6 h 293"/>
                <a:gd name="T16" fmla="*/ 137 w 137"/>
                <a:gd name="T17" fmla="*/ 287 h 293"/>
                <a:gd name="T18" fmla="*/ 131 w 137"/>
                <a:gd name="T19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293">
                  <a:moveTo>
                    <a:pt x="131" y="293"/>
                  </a:moveTo>
                  <a:cubicBezTo>
                    <a:pt x="128" y="293"/>
                    <a:pt x="125" y="291"/>
                    <a:pt x="125" y="287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4" y="0"/>
                    <a:pt x="137" y="3"/>
                    <a:pt x="137" y="6"/>
                  </a:cubicBezTo>
                  <a:cubicBezTo>
                    <a:pt x="137" y="287"/>
                    <a:pt x="137" y="287"/>
                    <a:pt x="137" y="287"/>
                  </a:cubicBezTo>
                  <a:cubicBezTo>
                    <a:pt x="137" y="291"/>
                    <a:pt x="134" y="293"/>
                    <a:pt x="131" y="293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53" name="Freeform 23"/>
            <p:cNvSpPr>
              <a:spLocks/>
            </p:cNvSpPr>
            <p:nvPr/>
          </p:nvSpPr>
          <p:spPr bwMode="auto">
            <a:xfrm>
              <a:off x="8260487" y="5674063"/>
              <a:ext cx="147669" cy="105660"/>
            </a:xfrm>
            <a:custGeom>
              <a:avLst/>
              <a:gdLst>
                <a:gd name="T0" fmla="*/ 92 w 98"/>
                <a:gd name="T1" fmla="*/ 70 h 70"/>
                <a:gd name="T2" fmla="*/ 86 w 98"/>
                <a:gd name="T3" fmla="*/ 64 h 70"/>
                <a:gd name="T4" fmla="*/ 86 w 98"/>
                <a:gd name="T5" fmla="*/ 12 h 70"/>
                <a:gd name="T6" fmla="*/ 12 w 98"/>
                <a:gd name="T7" fmla="*/ 12 h 70"/>
                <a:gd name="T8" fmla="*/ 12 w 98"/>
                <a:gd name="T9" fmla="*/ 64 h 70"/>
                <a:gd name="T10" fmla="*/ 6 w 98"/>
                <a:gd name="T11" fmla="*/ 70 h 70"/>
                <a:gd name="T12" fmla="*/ 0 w 98"/>
                <a:gd name="T13" fmla="*/ 64 h 70"/>
                <a:gd name="T14" fmla="*/ 0 w 98"/>
                <a:gd name="T15" fmla="*/ 6 h 70"/>
                <a:gd name="T16" fmla="*/ 6 w 98"/>
                <a:gd name="T17" fmla="*/ 0 h 70"/>
                <a:gd name="T18" fmla="*/ 92 w 98"/>
                <a:gd name="T19" fmla="*/ 0 h 70"/>
                <a:gd name="T20" fmla="*/ 98 w 98"/>
                <a:gd name="T21" fmla="*/ 6 h 70"/>
                <a:gd name="T22" fmla="*/ 98 w 98"/>
                <a:gd name="T23" fmla="*/ 64 h 70"/>
                <a:gd name="T24" fmla="*/ 92 w 98"/>
                <a:gd name="T2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70">
                  <a:moveTo>
                    <a:pt x="92" y="70"/>
                  </a:moveTo>
                  <a:cubicBezTo>
                    <a:pt x="89" y="70"/>
                    <a:pt x="86" y="67"/>
                    <a:pt x="86" y="64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67"/>
                    <a:pt x="10" y="70"/>
                    <a:pt x="6" y="70"/>
                  </a:cubicBezTo>
                  <a:cubicBezTo>
                    <a:pt x="3" y="70"/>
                    <a:pt x="0" y="67"/>
                    <a:pt x="0" y="6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6" y="0"/>
                    <a:pt x="98" y="3"/>
                    <a:pt x="98" y="6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8" y="67"/>
                    <a:pt x="96" y="70"/>
                    <a:pt x="92" y="70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54" name="Freeform 24"/>
            <p:cNvSpPr>
              <a:spLocks/>
            </p:cNvSpPr>
            <p:nvPr/>
          </p:nvSpPr>
          <p:spPr bwMode="auto">
            <a:xfrm>
              <a:off x="8355326" y="5629508"/>
              <a:ext cx="17822" cy="63014"/>
            </a:xfrm>
            <a:custGeom>
              <a:avLst/>
              <a:gdLst>
                <a:gd name="T0" fmla="*/ 6 w 12"/>
                <a:gd name="T1" fmla="*/ 42 h 42"/>
                <a:gd name="T2" fmla="*/ 0 w 12"/>
                <a:gd name="T3" fmla="*/ 36 h 42"/>
                <a:gd name="T4" fmla="*/ 0 w 12"/>
                <a:gd name="T5" fmla="*/ 6 h 42"/>
                <a:gd name="T6" fmla="*/ 6 w 12"/>
                <a:gd name="T7" fmla="*/ 0 h 42"/>
                <a:gd name="T8" fmla="*/ 12 w 12"/>
                <a:gd name="T9" fmla="*/ 6 h 42"/>
                <a:gd name="T10" fmla="*/ 12 w 12"/>
                <a:gd name="T11" fmla="*/ 36 h 42"/>
                <a:gd name="T12" fmla="*/ 6 w 12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2">
                  <a:moveTo>
                    <a:pt x="6" y="42"/>
                  </a:moveTo>
                  <a:cubicBezTo>
                    <a:pt x="3" y="42"/>
                    <a:pt x="0" y="39"/>
                    <a:pt x="0" y="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9"/>
                    <a:pt x="9" y="42"/>
                    <a:pt x="6" y="42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55" name="Freeform 25"/>
            <p:cNvSpPr>
              <a:spLocks/>
            </p:cNvSpPr>
            <p:nvPr/>
          </p:nvSpPr>
          <p:spPr bwMode="auto">
            <a:xfrm>
              <a:off x="7871583" y="5600865"/>
              <a:ext cx="76381" cy="76380"/>
            </a:xfrm>
            <a:custGeom>
              <a:avLst/>
              <a:gdLst>
                <a:gd name="T0" fmla="*/ 45 w 51"/>
                <a:gd name="T1" fmla="*/ 51 h 51"/>
                <a:gd name="T2" fmla="*/ 17 w 51"/>
                <a:gd name="T3" fmla="*/ 51 h 51"/>
                <a:gd name="T4" fmla="*/ 0 w 51"/>
                <a:gd name="T5" fmla="*/ 33 h 51"/>
                <a:gd name="T6" fmla="*/ 0 w 51"/>
                <a:gd name="T7" fmla="*/ 6 h 51"/>
                <a:gd name="T8" fmla="*/ 6 w 51"/>
                <a:gd name="T9" fmla="*/ 0 h 51"/>
                <a:gd name="T10" fmla="*/ 24 w 51"/>
                <a:gd name="T11" fmla="*/ 0 h 51"/>
                <a:gd name="T12" fmla="*/ 30 w 51"/>
                <a:gd name="T13" fmla="*/ 6 h 51"/>
                <a:gd name="T14" fmla="*/ 24 w 51"/>
                <a:gd name="T15" fmla="*/ 12 h 51"/>
                <a:gd name="T16" fmla="*/ 12 w 51"/>
                <a:gd name="T17" fmla="*/ 12 h 51"/>
                <a:gd name="T18" fmla="*/ 12 w 51"/>
                <a:gd name="T19" fmla="*/ 33 h 51"/>
                <a:gd name="T20" fmla="*/ 17 w 51"/>
                <a:gd name="T21" fmla="*/ 39 h 51"/>
                <a:gd name="T22" fmla="*/ 39 w 51"/>
                <a:gd name="T23" fmla="*/ 39 h 51"/>
                <a:gd name="T24" fmla="*/ 39 w 51"/>
                <a:gd name="T25" fmla="*/ 26 h 51"/>
                <a:gd name="T26" fmla="*/ 45 w 51"/>
                <a:gd name="T27" fmla="*/ 20 h 51"/>
                <a:gd name="T28" fmla="*/ 51 w 51"/>
                <a:gd name="T29" fmla="*/ 26 h 51"/>
                <a:gd name="T30" fmla="*/ 51 w 51"/>
                <a:gd name="T31" fmla="*/ 45 h 51"/>
                <a:gd name="T32" fmla="*/ 4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45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8" y="51"/>
                    <a:pt x="0" y="43"/>
                    <a:pt x="0" y="3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3"/>
                    <a:pt x="30" y="6"/>
                  </a:cubicBezTo>
                  <a:cubicBezTo>
                    <a:pt x="30" y="9"/>
                    <a:pt x="28" y="12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6"/>
                    <a:pt x="15" y="39"/>
                    <a:pt x="17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3"/>
                    <a:pt x="42" y="20"/>
                    <a:pt x="45" y="20"/>
                  </a:cubicBezTo>
                  <a:cubicBezTo>
                    <a:pt x="48" y="20"/>
                    <a:pt x="51" y="23"/>
                    <a:pt x="51" y="26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8"/>
                    <a:pt x="48" y="51"/>
                    <a:pt x="45" y="51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56" name="Freeform 26"/>
            <p:cNvSpPr>
              <a:spLocks/>
            </p:cNvSpPr>
            <p:nvPr/>
          </p:nvSpPr>
          <p:spPr bwMode="auto">
            <a:xfrm>
              <a:off x="7981062" y="5600865"/>
              <a:ext cx="77017" cy="76380"/>
            </a:xfrm>
            <a:custGeom>
              <a:avLst/>
              <a:gdLst>
                <a:gd name="T0" fmla="*/ 45 w 51"/>
                <a:gd name="T1" fmla="*/ 51 h 51"/>
                <a:gd name="T2" fmla="*/ 17 w 51"/>
                <a:gd name="T3" fmla="*/ 51 h 51"/>
                <a:gd name="T4" fmla="*/ 0 w 51"/>
                <a:gd name="T5" fmla="*/ 33 h 51"/>
                <a:gd name="T6" fmla="*/ 0 w 51"/>
                <a:gd name="T7" fmla="*/ 6 h 51"/>
                <a:gd name="T8" fmla="*/ 6 w 51"/>
                <a:gd name="T9" fmla="*/ 0 h 51"/>
                <a:gd name="T10" fmla="*/ 24 w 51"/>
                <a:gd name="T11" fmla="*/ 0 h 51"/>
                <a:gd name="T12" fmla="*/ 30 w 51"/>
                <a:gd name="T13" fmla="*/ 6 h 51"/>
                <a:gd name="T14" fmla="*/ 24 w 51"/>
                <a:gd name="T15" fmla="*/ 12 h 51"/>
                <a:gd name="T16" fmla="*/ 12 w 51"/>
                <a:gd name="T17" fmla="*/ 12 h 51"/>
                <a:gd name="T18" fmla="*/ 12 w 51"/>
                <a:gd name="T19" fmla="*/ 33 h 51"/>
                <a:gd name="T20" fmla="*/ 17 w 51"/>
                <a:gd name="T21" fmla="*/ 39 h 51"/>
                <a:gd name="T22" fmla="*/ 39 w 51"/>
                <a:gd name="T23" fmla="*/ 39 h 51"/>
                <a:gd name="T24" fmla="*/ 39 w 51"/>
                <a:gd name="T25" fmla="*/ 26 h 51"/>
                <a:gd name="T26" fmla="*/ 45 w 51"/>
                <a:gd name="T27" fmla="*/ 20 h 51"/>
                <a:gd name="T28" fmla="*/ 51 w 51"/>
                <a:gd name="T29" fmla="*/ 26 h 51"/>
                <a:gd name="T30" fmla="*/ 51 w 51"/>
                <a:gd name="T31" fmla="*/ 45 h 51"/>
                <a:gd name="T32" fmla="*/ 4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45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8" y="51"/>
                    <a:pt x="0" y="43"/>
                    <a:pt x="0" y="3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3"/>
                    <a:pt x="30" y="6"/>
                  </a:cubicBezTo>
                  <a:cubicBezTo>
                    <a:pt x="30" y="9"/>
                    <a:pt x="28" y="12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6"/>
                    <a:pt x="14" y="39"/>
                    <a:pt x="17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3"/>
                    <a:pt x="41" y="20"/>
                    <a:pt x="45" y="20"/>
                  </a:cubicBezTo>
                  <a:cubicBezTo>
                    <a:pt x="48" y="20"/>
                    <a:pt x="51" y="23"/>
                    <a:pt x="51" y="26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8"/>
                    <a:pt x="48" y="51"/>
                    <a:pt x="45" y="51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57" name="Freeform 27"/>
            <p:cNvSpPr>
              <a:spLocks/>
            </p:cNvSpPr>
            <p:nvPr/>
          </p:nvSpPr>
          <p:spPr bwMode="auto">
            <a:xfrm>
              <a:off x="8090540" y="5600865"/>
              <a:ext cx="75744" cy="76380"/>
            </a:xfrm>
            <a:custGeom>
              <a:avLst/>
              <a:gdLst>
                <a:gd name="T0" fmla="*/ 44 w 50"/>
                <a:gd name="T1" fmla="*/ 51 h 51"/>
                <a:gd name="T2" fmla="*/ 17 w 50"/>
                <a:gd name="T3" fmla="*/ 51 h 51"/>
                <a:gd name="T4" fmla="*/ 0 w 50"/>
                <a:gd name="T5" fmla="*/ 33 h 51"/>
                <a:gd name="T6" fmla="*/ 0 w 50"/>
                <a:gd name="T7" fmla="*/ 6 h 51"/>
                <a:gd name="T8" fmla="*/ 6 w 50"/>
                <a:gd name="T9" fmla="*/ 0 h 51"/>
                <a:gd name="T10" fmla="*/ 24 w 50"/>
                <a:gd name="T11" fmla="*/ 0 h 51"/>
                <a:gd name="T12" fmla="*/ 30 w 50"/>
                <a:gd name="T13" fmla="*/ 6 h 51"/>
                <a:gd name="T14" fmla="*/ 24 w 50"/>
                <a:gd name="T15" fmla="*/ 12 h 51"/>
                <a:gd name="T16" fmla="*/ 12 w 50"/>
                <a:gd name="T17" fmla="*/ 12 h 51"/>
                <a:gd name="T18" fmla="*/ 12 w 50"/>
                <a:gd name="T19" fmla="*/ 33 h 51"/>
                <a:gd name="T20" fmla="*/ 17 w 50"/>
                <a:gd name="T21" fmla="*/ 39 h 51"/>
                <a:gd name="T22" fmla="*/ 38 w 50"/>
                <a:gd name="T23" fmla="*/ 39 h 51"/>
                <a:gd name="T24" fmla="*/ 38 w 50"/>
                <a:gd name="T25" fmla="*/ 26 h 51"/>
                <a:gd name="T26" fmla="*/ 44 w 50"/>
                <a:gd name="T27" fmla="*/ 20 h 51"/>
                <a:gd name="T28" fmla="*/ 50 w 50"/>
                <a:gd name="T29" fmla="*/ 26 h 51"/>
                <a:gd name="T30" fmla="*/ 50 w 50"/>
                <a:gd name="T31" fmla="*/ 45 h 51"/>
                <a:gd name="T32" fmla="*/ 44 w 50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51">
                  <a:moveTo>
                    <a:pt x="44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8" y="51"/>
                    <a:pt x="0" y="43"/>
                    <a:pt x="0" y="3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30" y="3"/>
                    <a:pt x="30" y="6"/>
                  </a:cubicBezTo>
                  <a:cubicBezTo>
                    <a:pt x="30" y="9"/>
                    <a:pt x="27" y="12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6"/>
                    <a:pt x="14" y="39"/>
                    <a:pt x="17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3"/>
                    <a:pt x="41" y="20"/>
                    <a:pt x="44" y="20"/>
                  </a:cubicBezTo>
                  <a:cubicBezTo>
                    <a:pt x="48" y="20"/>
                    <a:pt x="50" y="23"/>
                    <a:pt x="50" y="26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8"/>
                    <a:pt x="48" y="51"/>
                    <a:pt x="44" y="51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58" name="Freeform 28"/>
            <p:cNvSpPr>
              <a:spLocks/>
            </p:cNvSpPr>
            <p:nvPr/>
          </p:nvSpPr>
          <p:spPr bwMode="auto">
            <a:xfrm>
              <a:off x="7871583" y="5717982"/>
              <a:ext cx="76381" cy="75107"/>
            </a:xfrm>
            <a:custGeom>
              <a:avLst/>
              <a:gdLst>
                <a:gd name="T0" fmla="*/ 45 w 51"/>
                <a:gd name="T1" fmla="*/ 50 h 50"/>
                <a:gd name="T2" fmla="*/ 17 w 51"/>
                <a:gd name="T3" fmla="*/ 50 h 50"/>
                <a:gd name="T4" fmla="*/ 0 w 51"/>
                <a:gd name="T5" fmla="*/ 33 h 50"/>
                <a:gd name="T6" fmla="*/ 0 w 51"/>
                <a:gd name="T7" fmla="*/ 6 h 50"/>
                <a:gd name="T8" fmla="*/ 6 w 51"/>
                <a:gd name="T9" fmla="*/ 0 h 50"/>
                <a:gd name="T10" fmla="*/ 24 w 51"/>
                <a:gd name="T11" fmla="*/ 0 h 50"/>
                <a:gd name="T12" fmla="*/ 30 w 51"/>
                <a:gd name="T13" fmla="*/ 6 h 50"/>
                <a:gd name="T14" fmla="*/ 24 w 51"/>
                <a:gd name="T15" fmla="*/ 12 h 50"/>
                <a:gd name="T16" fmla="*/ 12 w 51"/>
                <a:gd name="T17" fmla="*/ 12 h 50"/>
                <a:gd name="T18" fmla="*/ 12 w 51"/>
                <a:gd name="T19" fmla="*/ 33 h 50"/>
                <a:gd name="T20" fmla="*/ 17 w 51"/>
                <a:gd name="T21" fmla="*/ 38 h 50"/>
                <a:gd name="T22" fmla="*/ 39 w 51"/>
                <a:gd name="T23" fmla="*/ 38 h 50"/>
                <a:gd name="T24" fmla="*/ 39 w 51"/>
                <a:gd name="T25" fmla="*/ 26 h 50"/>
                <a:gd name="T26" fmla="*/ 45 w 51"/>
                <a:gd name="T27" fmla="*/ 20 h 50"/>
                <a:gd name="T28" fmla="*/ 51 w 51"/>
                <a:gd name="T29" fmla="*/ 26 h 50"/>
                <a:gd name="T30" fmla="*/ 51 w 51"/>
                <a:gd name="T31" fmla="*/ 44 h 50"/>
                <a:gd name="T32" fmla="*/ 45 w 51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0">
                  <a:moveTo>
                    <a:pt x="45" y="50"/>
                  </a:moveTo>
                  <a:cubicBezTo>
                    <a:pt x="17" y="50"/>
                    <a:pt x="17" y="50"/>
                    <a:pt x="17" y="50"/>
                  </a:cubicBezTo>
                  <a:cubicBezTo>
                    <a:pt x="8" y="50"/>
                    <a:pt x="0" y="43"/>
                    <a:pt x="0" y="3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3"/>
                    <a:pt x="30" y="6"/>
                  </a:cubicBezTo>
                  <a:cubicBezTo>
                    <a:pt x="30" y="9"/>
                    <a:pt x="28" y="12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6"/>
                    <a:pt x="15" y="38"/>
                    <a:pt x="17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3"/>
                    <a:pt x="42" y="20"/>
                    <a:pt x="45" y="20"/>
                  </a:cubicBezTo>
                  <a:cubicBezTo>
                    <a:pt x="48" y="20"/>
                    <a:pt x="51" y="23"/>
                    <a:pt x="51" y="26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8"/>
                    <a:pt x="48" y="50"/>
                    <a:pt x="45" y="50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59" name="Freeform 29"/>
            <p:cNvSpPr>
              <a:spLocks/>
            </p:cNvSpPr>
            <p:nvPr/>
          </p:nvSpPr>
          <p:spPr bwMode="auto">
            <a:xfrm>
              <a:off x="7981062" y="5717982"/>
              <a:ext cx="77017" cy="75107"/>
            </a:xfrm>
            <a:custGeom>
              <a:avLst/>
              <a:gdLst>
                <a:gd name="T0" fmla="*/ 45 w 51"/>
                <a:gd name="T1" fmla="*/ 50 h 50"/>
                <a:gd name="T2" fmla="*/ 17 w 51"/>
                <a:gd name="T3" fmla="*/ 50 h 50"/>
                <a:gd name="T4" fmla="*/ 0 w 51"/>
                <a:gd name="T5" fmla="*/ 33 h 50"/>
                <a:gd name="T6" fmla="*/ 0 w 51"/>
                <a:gd name="T7" fmla="*/ 6 h 50"/>
                <a:gd name="T8" fmla="*/ 6 w 51"/>
                <a:gd name="T9" fmla="*/ 0 h 50"/>
                <a:gd name="T10" fmla="*/ 24 w 51"/>
                <a:gd name="T11" fmla="*/ 0 h 50"/>
                <a:gd name="T12" fmla="*/ 30 w 51"/>
                <a:gd name="T13" fmla="*/ 6 h 50"/>
                <a:gd name="T14" fmla="*/ 24 w 51"/>
                <a:gd name="T15" fmla="*/ 12 h 50"/>
                <a:gd name="T16" fmla="*/ 12 w 51"/>
                <a:gd name="T17" fmla="*/ 12 h 50"/>
                <a:gd name="T18" fmla="*/ 12 w 51"/>
                <a:gd name="T19" fmla="*/ 33 h 50"/>
                <a:gd name="T20" fmla="*/ 17 w 51"/>
                <a:gd name="T21" fmla="*/ 38 h 50"/>
                <a:gd name="T22" fmla="*/ 39 w 51"/>
                <a:gd name="T23" fmla="*/ 38 h 50"/>
                <a:gd name="T24" fmla="*/ 39 w 51"/>
                <a:gd name="T25" fmla="*/ 26 h 50"/>
                <a:gd name="T26" fmla="*/ 45 w 51"/>
                <a:gd name="T27" fmla="*/ 20 h 50"/>
                <a:gd name="T28" fmla="*/ 51 w 51"/>
                <a:gd name="T29" fmla="*/ 26 h 50"/>
                <a:gd name="T30" fmla="*/ 51 w 51"/>
                <a:gd name="T31" fmla="*/ 44 h 50"/>
                <a:gd name="T32" fmla="*/ 45 w 51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0">
                  <a:moveTo>
                    <a:pt x="45" y="50"/>
                  </a:moveTo>
                  <a:cubicBezTo>
                    <a:pt x="17" y="50"/>
                    <a:pt x="17" y="50"/>
                    <a:pt x="17" y="50"/>
                  </a:cubicBezTo>
                  <a:cubicBezTo>
                    <a:pt x="8" y="50"/>
                    <a:pt x="0" y="43"/>
                    <a:pt x="0" y="3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3"/>
                    <a:pt x="30" y="6"/>
                  </a:cubicBezTo>
                  <a:cubicBezTo>
                    <a:pt x="30" y="9"/>
                    <a:pt x="28" y="12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6"/>
                    <a:pt x="14" y="38"/>
                    <a:pt x="17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3"/>
                    <a:pt x="41" y="20"/>
                    <a:pt x="45" y="20"/>
                  </a:cubicBezTo>
                  <a:cubicBezTo>
                    <a:pt x="48" y="20"/>
                    <a:pt x="51" y="23"/>
                    <a:pt x="51" y="26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8"/>
                    <a:pt x="48" y="50"/>
                    <a:pt x="45" y="50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60" name="Freeform 30"/>
            <p:cNvSpPr>
              <a:spLocks/>
            </p:cNvSpPr>
            <p:nvPr/>
          </p:nvSpPr>
          <p:spPr bwMode="auto">
            <a:xfrm>
              <a:off x="8090540" y="5717982"/>
              <a:ext cx="75744" cy="75107"/>
            </a:xfrm>
            <a:custGeom>
              <a:avLst/>
              <a:gdLst>
                <a:gd name="T0" fmla="*/ 44 w 50"/>
                <a:gd name="T1" fmla="*/ 50 h 50"/>
                <a:gd name="T2" fmla="*/ 17 w 50"/>
                <a:gd name="T3" fmla="*/ 50 h 50"/>
                <a:gd name="T4" fmla="*/ 0 w 50"/>
                <a:gd name="T5" fmla="*/ 33 h 50"/>
                <a:gd name="T6" fmla="*/ 0 w 50"/>
                <a:gd name="T7" fmla="*/ 6 h 50"/>
                <a:gd name="T8" fmla="*/ 6 w 50"/>
                <a:gd name="T9" fmla="*/ 0 h 50"/>
                <a:gd name="T10" fmla="*/ 24 w 50"/>
                <a:gd name="T11" fmla="*/ 0 h 50"/>
                <a:gd name="T12" fmla="*/ 30 w 50"/>
                <a:gd name="T13" fmla="*/ 6 h 50"/>
                <a:gd name="T14" fmla="*/ 24 w 50"/>
                <a:gd name="T15" fmla="*/ 12 h 50"/>
                <a:gd name="T16" fmla="*/ 12 w 50"/>
                <a:gd name="T17" fmla="*/ 12 h 50"/>
                <a:gd name="T18" fmla="*/ 12 w 50"/>
                <a:gd name="T19" fmla="*/ 33 h 50"/>
                <a:gd name="T20" fmla="*/ 17 w 50"/>
                <a:gd name="T21" fmla="*/ 38 h 50"/>
                <a:gd name="T22" fmla="*/ 38 w 50"/>
                <a:gd name="T23" fmla="*/ 38 h 50"/>
                <a:gd name="T24" fmla="*/ 38 w 50"/>
                <a:gd name="T25" fmla="*/ 26 h 50"/>
                <a:gd name="T26" fmla="*/ 44 w 50"/>
                <a:gd name="T27" fmla="*/ 20 h 50"/>
                <a:gd name="T28" fmla="*/ 50 w 50"/>
                <a:gd name="T29" fmla="*/ 26 h 50"/>
                <a:gd name="T30" fmla="*/ 50 w 50"/>
                <a:gd name="T31" fmla="*/ 44 h 50"/>
                <a:gd name="T32" fmla="*/ 44 w 50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50">
                  <a:moveTo>
                    <a:pt x="44" y="50"/>
                  </a:moveTo>
                  <a:cubicBezTo>
                    <a:pt x="17" y="50"/>
                    <a:pt x="17" y="50"/>
                    <a:pt x="17" y="50"/>
                  </a:cubicBezTo>
                  <a:cubicBezTo>
                    <a:pt x="8" y="50"/>
                    <a:pt x="0" y="43"/>
                    <a:pt x="0" y="3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30" y="3"/>
                    <a:pt x="30" y="6"/>
                  </a:cubicBezTo>
                  <a:cubicBezTo>
                    <a:pt x="30" y="9"/>
                    <a:pt x="27" y="12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6"/>
                    <a:pt x="14" y="38"/>
                    <a:pt x="17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3"/>
                    <a:pt x="41" y="20"/>
                    <a:pt x="44" y="20"/>
                  </a:cubicBezTo>
                  <a:cubicBezTo>
                    <a:pt x="48" y="20"/>
                    <a:pt x="50" y="23"/>
                    <a:pt x="50" y="26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8"/>
                    <a:pt x="48" y="50"/>
                    <a:pt x="44" y="50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61" name="Freeform 31"/>
            <p:cNvSpPr>
              <a:spLocks/>
            </p:cNvSpPr>
            <p:nvPr/>
          </p:nvSpPr>
          <p:spPr bwMode="auto">
            <a:xfrm>
              <a:off x="7871583" y="5835098"/>
              <a:ext cx="76381" cy="75107"/>
            </a:xfrm>
            <a:custGeom>
              <a:avLst/>
              <a:gdLst>
                <a:gd name="T0" fmla="*/ 45 w 51"/>
                <a:gd name="T1" fmla="*/ 50 h 50"/>
                <a:gd name="T2" fmla="*/ 17 w 51"/>
                <a:gd name="T3" fmla="*/ 50 h 50"/>
                <a:gd name="T4" fmla="*/ 0 w 51"/>
                <a:gd name="T5" fmla="*/ 33 h 50"/>
                <a:gd name="T6" fmla="*/ 0 w 51"/>
                <a:gd name="T7" fmla="*/ 6 h 50"/>
                <a:gd name="T8" fmla="*/ 6 w 51"/>
                <a:gd name="T9" fmla="*/ 0 h 50"/>
                <a:gd name="T10" fmla="*/ 24 w 51"/>
                <a:gd name="T11" fmla="*/ 0 h 50"/>
                <a:gd name="T12" fmla="*/ 30 w 51"/>
                <a:gd name="T13" fmla="*/ 6 h 50"/>
                <a:gd name="T14" fmla="*/ 24 w 51"/>
                <a:gd name="T15" fmla="*/ 12 h 50"/>
                <a:gd name="T16" fmla="*/ 12 w 51"/>
                <a:gd name="T17" fmla="*/ 12 h 50"/>
                <a:gd name="T18" fmla="*/ 12 w 51"/>
                <a:gd name="T19" fmla="*/ 33 h 50"/>
                <a:gd name="T20" fmla="*/ 17 w 51"/>
                <a:gd name="T21" fmla="*/ 38 h 50"/>
                <a:gd name="T22" fmla="*/ 39 w 51"/>
                <a:gd name="T23" fmla="*/ 38 h 50"/>
                <a:gd name="T24" fmla="*/ 39 w 51"/>
                <a:gd name="T25" fmla="*/ 26 h 50"/>
                <a:gd name="T26" fmla="*/ 45 w 51"/>
                <a:gd name="T27" fmla="*/ 20 h 50"/>
                <a:gd name="T28" fmla="*/ 51 w 51"/>
                <a:gd name="T29" fmla="*/ 26 h 50"/>
                <a:gd name="T30" fmla="*/ 51 w 51"/>
                <a:gd name="T31" fmla="*/ 44 h 50"/>
                <a:gd name="T32" fmla="*/ 45 w 51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0">
                  <a:moveTo>
                    <a:pt x="45" y="50"/>
                  </a:moveTo>
                  <a:cubicBezTo>
                    <a:pt x="17" y="50"/>
                    <a:pt x="17" y="50"/>
                    <a:pt x="17" y="50"/>
                  </a:cubicBezTo>
                  <a:cubicBezTo>
                    <a:pt x="8" y="50"/>
                    <a:pt x="0" y="43"/>
                    <a:pt x="0" y="3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2"/>
                    <a:pt x="30" y="6"/>
                  </a:cubicBezTo>
                  <a:cubicBezTo>
                    <a:pt x="30" y="9"/>
                    <a:pt x="28" y="12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6"/>
                    <a:pt x="15" y="38"/>
                    <a:pt x="17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2"/>
                    <a:pt x="42" y="20"/>
                    <a:pt x="45" y="20"/>
                  </a:cubicBezTo>
                  <a:cubicBezTo>
                    <a:pt x="48" y="20"/>
                    <a:pt x="51" y="22"/>
                    <a:pt x="51" y="26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8"/>
                    <a:pt x="48" y="50"/>
                    <a:pt x="45" y="50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62" name="Freeform 32"/>
            <p:cNvSpPr>
              <a:spLocks/>
            </p:cNvSpPr>
            <p:nvPr/>
          </p:nvSpPr>
          <p:spPr bwMode="auto">
            <a:xfrm>
              <a:off x="7981062" y="5835098"/>
              <a:ext cx="77017" cy="75107"/>
            </a:xfrm>
            <a:custGeom>
              <a:avLst/>
              <a:gdLst>
                <a:gd name="T0" fmla="*/ 45 w 51"/>
                <a:gd name="T1" fmla="*/ 50 h 50"/>
                <a:gd name="T2" fmla="*/ 17 w 51"/>
                <a:gd name="T3" fmla="*/ 50 h 50"/>
                <a:gd name="T4" fmla="*/ 0 w 51"/>
                <a:gd name="T5" fmla="*/ 33 h 50"/>
                <a:gd name="T6" fmla="*/ 0 w 51"/>
                <a:gd name="T7" fmla="*/ 6 h 50"/>
                <a:gd name="T8" fmla="*/ 6 w 51"/>
                <a:gd name="T9" fmla="*/ 0 h 50"/>
                <a:gd name="T10" fmla="*/ 24 w 51"/>
                <a:gd name="T11" fmla="*/ 0 h 50"/>
                <a:gd name="T12" fmla="*/ 30 w 51"/>
                <a:gd name="T13" fmla="*/ 6 h 50"/>
                <a:gd name="T14" fmla="*/ 24 w 51"/>
                <a:gd name="T15" fmla="*/ 12 h 50"/>
                <a:gd name="T16" fmla="*/ 12 w 51"/>
                <a:gd name="T17" fmla="*/ 12 h 50"/>
                <a:gd name="T18" fmla="*/ 12 w 51"/>
                <a:gd name="T19" fmla="*/ 33 h 50"/>
                <a:gd name="T20" fmla="*/ 17 w 51"/>
                <a:gd name="T21" fmla="*/ 38 h 50"/>
                <a:gd name="T22" fmla="*/ 39 w 51"/>
                <a:gd name="T23" fmla="*/ 38 h 50"/>
                <a:gd name="T24" fmla="*/ 39 w 51"/>
                <a:gd name="T25" fmla="*/ 26 h 50"/>
                <a:gd name="T26" fmla="*/ 45 w 51"/>
                <a:gd name="T27" fmla="*/ 20 h 50"/>
                <a:gd name="T28" fmla="*/ 51 w 51"/>
                <a:gd name="T29" fmla="*/ 26 h 50"/>
                <a:gd name="T30" fmla="*/ 51 w 51"/>
                <a:gd name="T31" fmla="*/ 44 h 50"/>
                <a:gd name="T32" fmla="*/ 45 w 51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0">
                  <a:moveTo>
                    <a:pt x="45" y="50"/>
                  </a:moveTo>
                  <a:cubicBezTo>
                    <a:pt x="17" y="50"/>
                    <a:pt x="17" y="50"/>
                    <a:pt x="17" y="50"/>
                  </a:cubicBezTo>
                  <a:cubicBezTo>
                    <a:pt x="8" y="50"/>
                    <a:pt x="0" y="43"/>
                    <a:pt x="0" y="3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2"/>
                    <a:pt x="30" y="6"/>
                  </a:cubicBezTo>
                  <a:cubicBezTo>
                    <a:pt x="30" y="9"/>
                    <a:pt x="28" y="12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6"/>
                    <a:pt x="14" y="38"/>
                    <a:pt x="17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2"/>
                    <a:pt x="41" y="20"/>
                    <a:pt x="45" y="20"/>
                  </a:cubicBezTo>
                  <a:cubicBezTo>
                    <a:pt x="48" y="20"/>
                    <a:pt x="51" y="22"/>
                    <a:pt x="51" y="26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8"/>
                    <a:pt x="48" y="50"/>
                    <a:pt x="45" y="50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63" name="Freeform 33"/>
            <p:cNvSpPr>
              <a:spLocks/>
            </p:cNvSpPr>
            <p:nvPr/>
          </p:nvSpPr>
          <p:spPr bwMode="auto">
            <a:xfrm>
              <a:off x="8090540" y="5835098"/>
              <a:ext cx="75744" cy="75107"/>
            </a:xfrm>
            <a:custGeom>
              <a:avLst/>
              <a:gdLst>
                <a:gd name="T0" fmla="*/ 44 w 50"/>
                <a:gd name="T1" fmla="*/ 50 h 50"/>
                <a:gd name="T2" fmla="*/ 17 w 50"/>
                <a:gd name="T3" fmla="*/ 50 h 50"/>
                <a:gd name="T4" fmla="*/ 0 w 50"/>
                <a:gd name="T5" fmla="*/ 33 h 50"/>
                <a:gd name="T6" fmla="*/ 0 w 50"/>
                <a:gd name="T7" fmla="*/ 6 h 50"/>
                <a:gd name="T8" fmla="*/ 6 w 50"/>
                <a:gd name="T9" fmla="*/ 0 h 50"/>
                <a:gd name="T10" fmla="*/ 24 w 50"/>
                <a:gd name="T11" fmla="*/ 0 h 50"/>
                <a:gd name="T12" fmla="*/ 30 w 50"/>
                <a:gd name="T13" fmla="*/ 6 h 50"/>
                <a:gd name="T14" fmla="*/ 24 w 50"/>
                <a:gd name="T15" fmla="*/ 12 h 50"/>
                <a:gd name="T16" fmla="*/ 12 w 50"/>
                <a:gd name="T17" fmla="*/ 12 h 50"/>
                <a:gd name="T18" fmla="*/ 12 w 50"/>
                <a:gd name="T19" fmla="*/ 33 h 50"/>
                <a:gd name="T20" fmla="*/ 17 w 50"/>
                <a:gd name="T21" fmla="*/ 38 h 50"/>
                <a:gd name="T22" fmla="*/ 38 w 50"/>
                <a:gd name="T23" fmla="*/ 38 h 50"/>
                <a:gd name="T24" fmla="*/ 38 w 50"/>
                <a:gd name="T25" fmla="*/ 26 h 50"/>
                <a:gd name="T26" fmla="*/ 44 w 50"/>
                <a:gd name="T27" fmla="*/ 20 h 50"/>
                <a:gd name="T28" fmla="*/ 50 w 50"/>
                <a:gd name="T29" fmla="*/ 26 h 50"/>
                <a:gd name="T30" fmla="*/ 50 w 50"/>
                <a:gd name="T31" fmla="*/ 44 h 50"/>
                <a:gd name="T32" fmla="*/ 44 w 50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50">
                  <a:moveTo>
                    <a:pt x="44" y="50"/>
                  </a:moveTo>
                  <a:cubicBezTo>
                    <a:pt x="17" y="50"/>
                    <a:pt x="17" y="50"/>
                    <a:pt x="17" y="50"/>
                  </a:cubicBezTo>
                  <a:cubicBezTo>
                    <a:pt x="8" y="50"/>
                    <a:pt x="0" y="43"/>
                    <a:pt x="0" y="3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30" y="2"/>
                    <a:pt x="30" y="6"/>
                  </a:cubicBezTo>
                  <a:cubicBezTo>
                    <a:pt x="30" y="9"/>
                    <a:pt x="27" y="12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6"/>
                    <a:pt x="14" y="38"/>
                    <a:pt x="17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2"/>
                    <a:pt x="41" y="20"/>
                    <a:pt x="44" y="20"/>
                  </a:cubicBezTo>
                  <a:cubicBezTo>
                    <a:pt x="48" y="20"/>
                    <a:pt x="50" y="22"/>
                    <a:pt x="50" y="26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8"/>
                    <a:pt x="48" y="50"/>
                    <a:pt x="44" y="50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64" name="Freeform 34"/>
            <p:cNvSpPr>
              <a:spLocks/>
            </p:cNvSpPr>
            <p:nvPr/>
          </p:nvSpPr>
          <p:spPr bwMode="auto">
            <a:xfrm>
              <a:off x="7871583" y="5952215"/>
              <a:ext cx="76381" cy="75744"/>
            </a:xfrm>
            <a:custGeom>
              <a:avLst/>
              <a:gdLst>
                <a:gd name="T0" fmla="*/ 45 w 51"/>
                <a:gd name="T1" fmla="*/ 50 h 50"/>
                <a:gd name="T2" fmla="*/ 17 w 51"/>
                <a:gd name="T3" fmla="*/ 50 h 50"/>
                <a:gd name="T4" fmla="*/ 0 w 51"/>
                <a:gd name="T5" fmla="*/ 33 h 50"/>
                <a:gd name="T6" fmla="*/ 0 w 51"/>
                <a:gd name="T7" fmla="*/ 6 h 50"/>
                <a:gd name="T8" fmla="*/ 6 w 51"/>
                <a:gd name="T9" fmla="*/ 0 h 50"/>
                <a:gd name="T10" fmla="*/ 24 w 51"/>
                <a:gd name="T11" fmla="*/ 0 h 50"/>
                <a:gd name="T12" fmla="*/ 30 w 51"/>
                <a:gd name="T13" fmla="*/ 6 h 50"/>
                <a:gd name="T14" fmla="*/ 24 w 51"/>
                <a:gd name="T15" fmla="*/ 12 h 50"/>
                <a:gd name="T16" fmla="*/ 12 w 51"/>
                <a:gd name="T17" fmla="*/ 12 h 50"/>
                <a:gd name="T18" fmla="*/ 12 w 51"/>
                <a:gd name="T19" fmla="*/ 33 h 50"/>
                <a:gd name="T20" fmla="*/ 17 w 51"/>
                <a:gd name="T21" fmla="*/ 38 h 50"/>
                <a:gd name="T22" fmla="*/ 39 w 51"/>
                <a:gd name="T23" fmla="*/ 38 h 50"/>
                <a:gd name="T24" fmla="*/ 39 w 51"/>
                <a:gd name="T25" fmla="*/ 26 h 50"/>
                <a:gd name="T26" fmla="*/ 45 w 51"/>
                <a:gd name="T27" fmla="*/ 20 h 50"/>
                <a:gd name="T28" fmla="*/ 51 w 51"/>
                <a:gd name="T29" fmla="*/ 26 h 50"/>
                <a:gd name="T30" fmla="*/ 51 w 51"/>
                <a:gd name="T31" fmla="*/ 44 h 50"/>
                <a:gd name="T32" fmla="*/ 45 w 51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0">
                  <a:moveTo>
                    <a:pt x="45" y="50"/>
                  </a:moveTo>
                  <a:cubicBezTo>
                    <a:pt x="17" y="50"/>
                    <a:pt x="17" y="50"/>
                    <a:pt x="17" y="50"/>
                  </a:cubicBezTo>
                  <a:cubicBezTo>
                    <a:pt x="8" y="50"/>
                    <a:pt x="0" y="42"/>
                    <a:pt x="0" y="3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2"/>
                    <a:pt x="30" y="6"/>
                  </a:cubicBezTo>
                  <a:cubicBezTo>
                    <a:pt x="30" y="9"/>
                    <a:pt x="28" y="12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6"/>
                    <a:pt x="15" y="38"/>
                    <a:pt x="17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2"/>
                    <a:pt x="42" y="20"/>
                    <a:pt x="45" y="20"/>
                  </a:cubicBezTo>
                  <a:cubicBezTo>
                    <a:pt x="48" y="20"/>
                    <a:pt x="51" y="22"/>
                    <a:pt x="51" y="26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7"/>
                    <a:pt x="48" y="50"/>
                    <a:pt x="45" y="50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65" name="Freeform 35"/>
            <p:cNvSpPr>
              <a:spLocks/>
            </p:cNvSpPr>
            <p:nvPr/>
          </p:nvSpPr>
          <p:spPr bwMode="auto">
            <a:xfrm>
              <a:off x="7981062" y="5952215"/>
              <a:ext cx="77017" cy="75744"/>
            </a:xfrm>
            <a:custGeom>
              <a:avLst/>
              <a:gdLst>
                <a:gd name="T0" fmla="*/ 45 w 51"/>
                <a:gd name="T1" fmla="*/ 50 h 50"/>
                <a:gd name="T2" fmla="*/ 17 w 51"/>
                <a:gd name="T3" fmla="*/ 50 h 50"/>
                <a:gd name="T4" fmla="*/ 0 w 51"/>
                <a:gd name="T5" fmla="*/ 33 h 50"/>
                <a:gd name="T6" fmla="*/ 0 w 51"/>
                <a:gd name="T7" fmla="*/ 6 h 50"/>
                <a:gd name="T8" fmla="*/ 6 w 51"/>
                <a:gd name="T9" fmla="*/ 0 h 50"/>
                <a:gd name="T10" fmla="*/ 24 w 51"/>
                <a:gd name="T11" fmla="*/ 0 h 50"/>
                <a:gd name="T12" fmla="*/ 30 w 51"/>
                <a:gd name="T13" fmla="*/ 6 h 50"/>
                <a:gd name="T14" fmla="*/ 24 w 51"/>
                <a:gd name="T15" fmla="*/ 12 h 50"/>
                <a:gd name="T16" fmla="*/ 12 w 51"/>
                <a:gd name="T17" fmla="*/ 12 h 50"/>
                <a:gd name="T18" fmla="*/ 12 w 51"/>
                <a:gd name="T19" fmla="*/ 33 h 50"/>
                <a:gd name="T20" fmla="*/ 17 w 51"/>
                <a:gd name="T21" fmla="*/ 38 h 50"/>
                <a:gd name="T22" fmla="*/ 39 w 51"/>
                <a:gd name="T23" fmla="*/ 38 h 50"/>
                <a:gd name="T24" fmla="*/ 39 w 51"/>
                <a:gd name="T25" fmla="*/ 26 h 50"/>
                <a:gd name="T26" fmla="*/ 45 w 51"/>
                <a:gd name="T27" fmla="*/ 20 h 50"/>
                <a:gd name="T28" fmla="*/ 51 w 51"/>
                <a:gd name="T29" fmla="*/ 26 h 50"/>
                <a:gd name="T30" fmla="*/ 51 w 51"/>
                <a:gd name="T31" fmla="*/ 44 h 50"/>
                <a:gd name="T32" fmla="*/ 45 w 51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0">
                  <a:moveTo>
                    <a:pt x="45" y="50"/>
                  </a:moveTo>
                  <a:cubicBezTo>
                    <a:pt x="17" y="50"/>
                    <a:pt x="17" y="50"/>
                    <a:pt x="17" y="50"/>
                  </a:cubicBezTo>
                  <a:cubicBezTo>
                    <a:pt x="8" y="50"/>
                    <a:pt x="0" y="42"/>
                    <a:pt x="0" y="3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2"/>
                    <a:pt x="30" y="6"/>
                  </a:cubicBezTo>
                  <a:cubicBezTo>
                    <a:pt x="30" y="9"/>
                    <a:pt x="28" y="12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6"/>
                    <a:pt x="14" y="38"/>
                    <a:pt x="17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2"/>
                    <a:pt x="41" y="20"/>
                    <a:pt x="45" y="20"/>
                  </a:cubicBezTo>
                  <a:cubicBezTo>
                    <a:pt x="48" y="20"/>
                    <a:pt x="51" y="22"/>
                    <a:pt x="51" y="26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7"/>
                    <a:pt x="48" y="50"/>
                    <a:pt x="45" y="50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66" name="Freeform 36"/>
            <p:cNvSpPr>
              <a:spLocks/>
            </p:cNvSpPr>
            <p:nvPr/>
          </p:nvSpPr>
          <p:spPr bwMode="auto">
            <a:xfrm>
              <a:off x="8090540" y="5952215"/>
              <a:ext cx="75744" cy="75744"/>
            </a:xfrm>
            <a:custGeom>
              <a:avLst/>
              <a:gdLst>
                <a:gd name="T0" fmla="*/ 44 w 50"/>
                <a:gd name="T1" fmla="*/ 50 h 50"/>
                <a:gd name="T2" fmla="*/ 17 w 50"/>
                <a:gd name="T3" fmla="*/ 50 h 50"/>
                <a:gd name="T4" fmla="*/ 0 w 50"/>
                <a:gd name="T5" fmla="*/ 33 h 50"/>
                <a:gd name="T6" fmla="*/ 0 w 50"/>
                <a:gd name="T7" fmla="*/ 6 h 50"/>
                <a:gd name="T8" fmla="*/ 6 w 50"/>
                <a:gd name="T9" fmla="*/ 0 h 50"/>
                <a:gd name="T10" fmla="*/ 24 w 50"/>
                <a:gd name="T11" fmla="*/ 0 h 50"/>
                <a:gd name="T12" fmla="*/ 30 w 50"/>
                <a:gd name="T13" fmla="*/ 6 h 50"/>
                <a:gd name="T14" fmla="*/ 24 w 50"/>
                <a:gd name="T15" fmla="*/ 12 h 50"/>
                <a:gd name="T16" fmla="*/ 12 w 50"/>
                <a:gd name="T17" fmla="*/ 12 h 50"/>
                <a:gd name="T18" fmla="*/ 12 w 50"/>
                <a:gd name="T19" fmla="*/ 33 h 50"/>
                <a:gd name="T20" fmla="*/ 17 w 50"/>
                <a:gd name="T21" fmla="*/ 38 h 50"/>
                <a:gd name="T22" fmla="*/ 38 w 50"/>
                <a:gd name="T23" fmla="*/ 38 h 50"/>
                <a:gd name="T24" fmla="*/ 38 w 50"/>
                <a:gd name="T25" fmla="*/ 26 h 50"/>
                <a:gd name="T26" fmla="*/ 44 w 50"/>
                <a:gd name="T27" fmla="*/ 20 h 50"/>
                <a:gd name="T28" fmla="*/ 50 w 50"/>
                <a:gd name="T29" fmla="*/ 26 h 50"/>
                <a:gd name="T30" fmla="*/ 50 w 50"/>
                <a:gd name="T31" fmla="*/ 44 h 50"/>
                <a:gd name="T32" fmla="*/ 44 w 50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50">
                  <a:moveTo>
                    <a:pt x="44" y="50"/>
                  </a:moveTo>
                  <a:cubicBezTo>
                    <a:pt x="17" y="50"/>
                    <a:pt x="17" y="50"/>
                    <a:pt x="17" y="50"/>
                  </a:cubicBezTo>
                  <a:cubicBezTo>
                    <a:pt x="8" y="50"/>
                    <a:pt x="0" y="42"/>
                    <a:pt x="0" y="3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30" y="2"/>
                    <a:pt x="30" y="6"/>
                  </a:cubicBezTo>
                  <a:cubicBezTo>
                    <a:pt x="30" y="9"/>
                    <a:pt x="27" y="12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6"/>
                    <a:pt x="14" y="38"/>
                    <a:pt x="17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2"/>
                    <a:pt x="41" y="20"/>
                    <a:pt x="44" y="20"/>
                  </a:cubicBezTo>
                  <a:cubicBezTo>
                    <a:pt x="48" y="20"/>
                    <a:pt x="50" y="22"/>
                    <a:pt x="50" y="26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7"/>
                    <a:pt x="48" y="50"/>
                    <a:pt x="44" y="50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67" name="Freeform 37"/>
            <p:cNvSpPr>
              <a:spLocks/>
            </p:cNvSpPr>
            <p:nvPr/>
          </p:nvSpPr>
          <p:spPr bwMode="auto">
            <a:xfrm>
              <a:off x="7871583" y="6068059"/>
              <a:ext cx="76381" cy="77017"/>
            </a:xfrm>
            <a:custGeom>
              <a:avLst/>
              <a:gdLst>
                <a:gd name="T0" fmla="*/ 45 w 51"/>
                <a:gd name="T1" fmla="*/ 51 h 51"/>
                <a:gd name="T2" fmla="*/ 17 w 51"/>
                <a:gd name="T3" fmla="*/ 51 h 51"/>
                <a:gd name="T4" fmla="*/ 0 w 51"/>
                <a:gd name="T5" fmla="*/ 34 h 51"/>
                <a:gd name="T6" fmla="*/ 0 w 51"/>
                <a:gd name="T7" fmla="*/ 6 h 51"/>
                <a:gd name="T8" fmla="*/ 6 w 51"/>
                <a:gd name="T9" fmla="*/ 0 h 51"/>
                <a:gd name="T10" fmla="*/ 24 w 51"/>
                <a:gd name="T11" fmla="*/ 0 h 51"/>
                <a:gd name="T12" fmla="*/ 30 w 51"/>
                <a:gd name="T13" fmla="*/ 6 h 51"/>
                <a:gd name="T14" fmla="*/ 24 w 51"/>
                <a:gd name="T15" fmla="*/ 12 h 51"/>
                <a:gd name="T16" fmla="*/ 12 w 51"/>
                <a:gd name="T17" fmla="*/ 12 h 51"/>
                <a:gd name="T18" fmla="*/ 12 w 51"/>
                <a:gd name="T19" fmla="*/ 34 h 51"/>
                <a:gd name="T20" fmla="*/ 17 w 51"/>
                <a:gd name="T21" fmla="*/ 39 h 51"/>
                <a:gd name="T22" fmla="*/ 39 w 51"/>
                <a:gd name="T23" fmla="*/ 39 h 51"/>
                <a:gd name="T24" fmla="*/ 39 w 51"/>
                <a:gd name="T25" fmla="*/ 26 h 51"/>
                <a:gd name="T26" fmla="*/ 45 w 51"/>
                <a:gd name="T27" fmla="*/ 20 h 51"/>
                <a:gd name="T28" fmla="*/ 51 w 51"/>
                <a:gd name="T29" fmla="*/ 26 h 51"/>
                <a:gd name="T30" fmla="*/ 51 w 51"/>
                <a:gd name="T31" fmla="*/ 45 h 51"/>
                <a:gd name="T32" fmla="*/ 4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45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8" y="51"/>
                    <a:pt x="0" y="43"/>
                    <a:pt x="0" y="3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3"/>
                    <a:pt x="30" y="6"/>
                  </a:cubicBezTo>
                  <a:cubicBezTo>
                    <a:pt x="30" y="10"/>
                    <a:pt x="28" y="12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7"/>
                    <a:pt x="15" y="39"/>
                    <a:pt x="17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3"/>
                    <a:pt x="42" y="20"/>
                    <a:pt x="45" y="20"/>
                  </a:cubicBezTo>
                  <a:cubicBezTo>
                    <a:pt x="48" y="20"/>
                    <a:pt x="51" y="23"/>
                    <a:pt x="51" y="26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8"/>
                    <a:pt x="48" y="51"/>
                    <a:pt x="45" y="51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68" name="Freeform 38"/>
            <p:cNvSpPr>
              <a:spLocks/>
            </p:cNvSpPr>
            <p:nvPr/>
          </p:nvSpPr>
          <p:spPr bwMode="auto">
            <a:xfrm>
              <a:off x="7981062" y="6068059"/>
              <a:ext cx="77017" cy="77017"/>
            </a:xfrm>
            <a:custGeom>
              <a:avLst/>
              <a:gdLst>
                <a:gd name="T0" fmla="*/ 45 w 51"/>
                <a:gd name="T1" fmla="*/ 51 h 51"/>
                <a:gd name="T2" fmla="*/ 17 w 51"/>
                <a:gd name="T3" fmla="*/ 51 h 51"/>
                <a:gd name="T4" fmla="*/ 0 w 51"/>
                <a:gd name="T5" fmla="*/ 34 h 51"/>
                <a:gd name="T6" fmla="*/ 0 w 51"/>
                <a:gd name="T7" fmla="*/ 6 h 51"/>
                <a:gd name="T8" fmla="*/ 6 w 51"/>
                <a:gd name="T9" fmla="*/ 0 h 51"/>
                <a:gd name="T10" fmla="*/ 24 w 51"/>
                <a:gd name="T11" fmla="*/ 0 h 51"/>
                <a:gd name="T12" fmla="*/ 30 w 51"/>
                <a:gd name="T13" fmla="*/ 6 h 51"/>
                <a:gd name="T14" fmla="*/ 24 w 51"/>
                <a:gd name="T15" fmla="*/ 12 h 51"/>
                <a:gd name="T16" fmla="*/ 12 w 51"/>
                <a:gd name="T17" fmla="*/ 12 h 51"/>
                <a:gd name="T18" fmla="*/ 12 w 51"/>
                <a:gd name="T19" fmla="*/ 34 h 51"/>
                <a:gd name="T20" fmla="*/ 17 w 51"/>
                <a:gd name="T21" fmla="*/ 39 h 51"/>
                <a:gd name="T22" fmla="*/ 39 w 51"/>
                <a:gd name="T23" fmla="*/ 39 h 51"/>
                <a:gd name="T24" fmla="*/ 39 w 51"/>
                <a:gd name="T25" fmla="*/ 26 h 51"/>
                <a:gd name="T26" fmla="*/ 45 w 51"/>
                <a:gd name="T27" fmla="*/ 20 h 51"/>
                <a:gd name="T28" fmla="*/ 51 w 51"/>
                <a:gd name="T29" fmla="*/ 26 h 51"/>
                <a:gd name="T30" fmla="*/ 51 w 51"/>
                <a:gd name="T31" fmla="*/ 45 h 51"/>
                <a:gd name="T32" fmla="*/ 4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45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8" y="51"/>
                    <a:pt x="0" y="43"/>
                    <a:pt x="0" y="3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3"/>
                    <a:pt x="30" y="6"/>
                  </a:cubicBezTo>
                  <a:cubicBezTo>
                    <a:pt x="30" y="10"/>
                    <a:pt x="28" y="12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7"/>
                    <a:pt x="14" y="39"/>
                    <a:pt x="17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3"/>
                    <a:pt x="41" y="20"/>
                    <a:pt x="45" y="20"/>
                  </a:cubicBezTo>
                  <a:cubicBezTo>
                    <a:pt x="48" y="20"/>
                    <a:pt x="51" y="23"/>
                    <a:pt x="51" y="26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8"/>
                    <a:pt x="48" y="51"/>
                    <a:pt x="45" y="51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69" name="Freeform 39"/>
            <p:cNvSpPr>
              <a:spLocks/>
            </p:cNvSpPr>
            <p:nvPr/>
          </p:nvSpPr>
          <p:spPr bwMode="auto">
            <a:xfrm>
              <a:off x="8090540" y="6068059"/>
              <a:ext cx="75744" cy="77017"/>
            </a:xfrm>
            <a:custGeom>
              <a:avLst/>
              <a:gdLst>
                <a:gd name="T0" fmla="*/ 44 w 50"/>
                <a:gd name="T1" fmla="*/ 51 h 51"/>
                <a:gd name="T2" fmla="*/ 17 w 50"/>
                <a:gd name="T3" fmla="*/ 51 h 51"/>
                <a:gd name="T4" fmla="*/ 0 w 50"/>
                <a:gd name="T5" fmla="*/ 34 h 51"/>
                <a:gd name="T6" fmla="*/ 0 w 50"/>
                <a:gd name="T7" fmla="*/ 6 h 51"/>
                <a:gd name="T8" fmla="*/ 6 w 50"/>
                <a:gd name="T9" fmla="*/ 0 h 51"/>
                <a:gd name="T10" fmla="*/ 24 w 50"/>
                <a:gd name="T11" fmla="*/ 0 h 51"/>
                <a:gd name="T12" fmla="*/ 30 w 50"/>
                <a:gd name="T13" fmla="*/ 6 h 51"/>
                <a:gd name="T14" fmla="*/ 24 w 50"/>
                <a:gd name="T15" fmla="*/ 12 h 51"/>
                <a:gd name="T16" fmla="*/ 12 w 50"/>
                <a:gd name="T17" fmla="*/ 12 h 51"/>
                <a:gd name="T18" fmla="*/ 12 w 50"/>
                <a:gd name="T19" fmla="*/ 34 h 51"/>
                <a:gd name="T20" fmla="*/ 17 w 50"/>
                <a:gd name="T21" fmla="*/ 39 h 51"/>
                <a:gd name="T22" fmla="*/ 38 w 50"/>
                <a:gd name="T23" fmla="*/ 39 h 51"/>
                <a:gd name="T24" fmla="*/ 38 w 50"/>
                <a:gd name="T25" fmla="*/ 26 h 51"/>
                <a:gd name="T26" fmla="*/ 44 w 50"/>
                <a:gd name="T27" fmla="*/ 20 h 51"/>
                <a:gd name="T28" fmla="*/ 50 w 50"/>
                <a:gd name="T29" fmla="*/ 26 h 51"/>
                <a:gd name="T30" fmla="*/ 50 w 50"/>
                <a:gd name="T31" fmla="*/ 45 h 51"/>
                <a:gd name="T32" fmla="*/ 44 w 50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51">
                  <a:moveTo>
                    <a:pt x="44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8" y="51"/>
                    <a:pt x="0" y="43"/>
                    <a:pt x="0" y="3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30" y="3"/>
                    <a:pt x="30" y="6"/>
                  </a:cubicBezTo>
                  <a:cubicBezTo>
                    <a:pt x="30" y="10"/>
                    <a:pt x="27" y="12"/>
                    <a:pt x="2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7"/>
                    <a:pt x="14" y="39"/>
                    <a:pt x="17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3"/>
                    <a:pt x="41" y="20"/>
                    <a:pt x="44" y="20"/>
                  </a:cubicBezTo>
                  <a:cubicBezTo>
                    <a:pt x="48" y="20"/>
                    <a:pt x="50" y="23"/>
                    <a:pt x="50" y="26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8"/>
                    <a:pt x="48" y="51"/>
                    <a:pt x="44" y="51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70" name="Freeform 40"/>
            <p:cNvSpPr>
              <a:spLocks/>
            </p:cNvSpPr>
            <p:nvPr/>
          </p:nvSpPr>
          <p:spPr bwMode="auto">
            <a:xfrm>
              <a:off x="8235027" y="5831916"/>
              <a:ext cx="169947" cy="56012"/>
            </a:xfrm>
            <a:custGeom>
              <a:avLst/>
              <a:gdLst>
                <a:gd name="T0" fmla="*/ 107 w 113"/>
                <a:gd name="T1" fmla="*/ 37 h 37"/>
                <a:gd name="T2" fmla="*/ 6 w 113"/>
                <a:gd name="T3" fmla="*/ 37 h 37"/>
                <a:gd name="T4" fmla="*/ 0 w 113"/>
                <a:gd name="T5" fmla="*/ 31 h 37"/>
                <a:gd name="T6" fmla="*/ 6 w 113"/>
                <a:gd name="T7" fmla="*/ 25 h 37"/>
                <a:gd name="T8" fmla="*/ 101 w 113"/>
                <a:gd name="T9" fmla="*/ 25 h 37"/>
                <a:gd name="T10" fmla="*/ 101 w 113"/>
                <a:gd name="T11" fmla="*/ 12 h 37"/>
                <a:gd name="T12" fmla="*/ 28 w 113"/>
                <a:gd name="T13" fmla="*/ 12 h 37"/>
                <a:gd name="T14" fmla="*/ 22 w 113"/>
                <a:gd name="T15" fmla="*/ 6 h 37"/>
                <a:gd name="T16" fmla="*/ 28 w 113"/>
                <a:gd name="T17" fmla="*/ 0 h 37"/>
                <a:gd name="T18" fmla="*/ 107 w 113"/>
                <a:gd name="T19" fmla="*/ 0 h 37"/>
                <a:gd name="T20" fmla="*/ 113 w 113"/>
                <a:gd name="T21" fmla="*/ 6 h 37"/>
                <a:gd name="T22" fmla="*/ 113 w 113"/>
                <a:gd name="T23" fmla="*/ 31 h 37"/>
                <a:gd name="T24" fmla="*/ 107 w 113"/>
                <a:gd name="T2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37">
                  <a:moveTo>
                    <a:pt x="107" y="37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3" y="37"/>
                    <a:pt x="0" y="34"/>
                    <a:pt x="0" y="31"/>
                  </a:cubicBezTo>
                  <a:cubicBezTo>
                    <a:pt x="0" y="28"/>
                    <a:pt x="3" y="25"/>
                    <a:pt x="6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5" y="12"/>
                    <a:pt x="22" y="10"/>
                    <a:pt x="22" y="6"/>
                  </a:cubicBezTo>
                  <a:cubicBezTo>
                    <a:pt x="22" y="3"/>
                    <a:pt x="25" y="0"/>
                    <a:pt x="2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0" y="0"/>
                    <a:pt x="113" y="3"/>
                    <a:pt x="113" y="6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3" y="34"/>
                    <a:pt x="110" y="37"/>
                    <a:pt x="107" y="37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71" name="Freeform 41"/>
            <p:cNvSpPr>
              <a:spLocks/>
            </p:cNvSpPr>
            <p:nvPr/>
          </p:nvSpPr>
          <p:spPr bwMode="auto">
            <a:xfrm>
              <a:off x="8235027" y="5961763"/>
              <a:ext cx="169947" cy="55376"/>
            </a:xfrm>
            <a:custGeom>
              <a:avLst/>
              <a:gdLst>
                <a:gd name="T0" fmla="*/ 107 w 113"/>
                <a:gd name="T1" fmla="*/ 37 h 37"/>
                <a:gd name="T2" fmla="*/ 6 w 113"/>
                <a:gd name="T3" fmla="*/ 37 h 37"/>
                <a:gd name="T4" fmla="*/ 0 w 113"/>
                <a:gd name="T5" fmla="*/ 31 h 37"/>
                <a:gd name="T6" fmla="*/ 6 w 113"/>
                <a:gd name="T7" fmla="*/ 25 h 37"/>
                <a:gd name="T8" fmla="*/ 101 w 113"/>
                <a:gd name="T9" fmla="*/ 25 h 37"/>
                <a:gd name="T10" fmla="*/ 101 w 113"/>
                <a:gd name="T11" fmla="*/ 12 h 37"/>
                <a:gd name="T12" fmla="*/ 28 w 113"/>
                <a:gd name="T13" fmla="*/ 12 h 37"/>
                <a:gd name="T14" fmla="*/ 22 w 113"/>
                <a:gd name="T15" fmla="*/ 6 h 37"/>
                <a:gd name="T16" fmla="*/ 28 w 113"/>
                <a:gd name="T17" fmla="*/ 0 h 37"/>
                <a:gd name="T18" fmla="*/ 107 w 113"/>
                <a:gd name="T19" fmla="*/ 0 h 37"/>
                <a:gd name="T20" fmla="*/ 113 w 113"/>
                <a:gd name="T21" fmla="*/ 6 h 37"/>
                <a:gd name="T22" fmla="*/ 113 w 113"/>
                <a:gd name="T23" fmla="*/ 31 h 37"/>
                <a:gd name="T24" fmla="*/ 107 w 113"/>
                <a:gd name="T2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37">
                  <a:moveTo>
                    <a:pt x="107" y="37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3" y="37"/>
                    <a:pt x="0" y="35"/>
                    <a:pt x="0" y="31"/>
                  </a:cubicBezTo>
                  <a:cubicBezTo>
                    <a:pt x="0" y="28"/>
                    <a:pt x="3" y="25"/>
                    <a:pt x="6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5" y="12"/>
                    <a:pt x="22" y="10"/>
                    <a:pt x="22" y="6"/>
                  </a:cubicBezTo>
                  <a:cubicBezTo>
                    <a:pt x="22" y="3"/>
                    <a:pt x="25" y="0"/>
                    <a:pt x="2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0" y="0"/>
                    <a:pt x="113" y="3"/>
                    <a:pt x="113" y="6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3" y="35"/>
                    <a:pt x="110" y="37"/>
                    <a:pt x="107" y="37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72" name="Freeform 42"/>
            <p:cNvSpPr>
              <a:spLocks/>
            </p:cNvSpPr>
            <p:nvPr/>
          </p:nvSpPr>
          <p:spPr bwMode="auto">
            <a:xfrm>
              <a:off x="8235027" y="6092246"/>
              <a:ext cx="169947" cy="54103"/>
            </a:xfrm>
            <a:custGeom>
              <a:avLst/>
              <a:gdLst>
                <a:gd name="T0" fmla="*/ 107 w 113"/>
                <a:gd name="T1" fmla="*/ 36 h 36"/>
                <a:gd name="T2" fmla="*/ 6 w 113"/>
                <a:gd name="T3" fmla="*/ 36 h 36"/>
                <a:gd name="T4" fmla="*/ 0 w 113"/>
                <a:gd name="T5" fmla="*/ 30 h 36"/>
                <a:gd name="T6" fmla="*/ 6 w 113"/>
                <a:gd name="T7" fmla="*/ 24 h 36"/>
                <a:gd name="T8" fmla="*/ 101 w 113"/>
                <a:gd name="T9" fmla="*/ 24 h 36"/>
                <a:gd name="T10" fmla="*/ 101 w 113"/>
                <a:gd name="T11" fmla="*/ 12 h 36"/>
                <a:gd name="T12" fmla="*/ 28 w 113"/>
                <a:gd name="T13" fmla="*/ 12 h 36"/>
                <a:gd name="T14" fmla="*/ 22 w 113"/>
                <a:gd name="T15" fmla="*/ 6 h 36"/>
                <a:gd name="T16" fmla="*/ 28 w 113"/>
                <a:gd name="T17" fmla="*/ 0 h 36"/>
                <a:gd name="T18" fmla="*/ 107 w 113"/>
                <a:gd name="T19" fmla="*/ 0 h 36"/>
                <a:gd name="T20" fmla="*/ 113 w 113"/>
                <a:gd name="T21" fmla="*/ 6 h 36"/>
                <a:gd name="T22" fmla="*/ 113 w 113"/>
                <a:gd name="T23" fmla="*/ 30 h 36"/>
                <a:gd name="T24" fmla="*/ 107 w 113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36">
                  <a:moveTo>
                    <a:pt x="107" y="36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3" y="36"/>
                    <a:pt x="0" y="34"/>
                    <a:pt x="0" y="30"/>
                  </a:cubicBezTo>
                  <a:cubicBezTo>
                    <a:pt x="0" y="27"/>
                    <a:pt x="3" y="24"/>
                    <a:pt x="6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5" y="12"/>
                    <a:pt x="22" y="9"/>
                    <a:pt x="22" y="6"/>
                  </a:cubicBezTo>
                  <a:cubicBezTo>
                    <a:pt x="22" y="2"/>
                    <a:pt x="25" y="0"/>
                    <a:pt x="2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0" y="0"/>
                    <a:pt x="113" y="2"/>
                    <a:pt x="113" y="6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4"/>
                    <a:pt x="110" y="36"/>
                    <a:pt x="107" y="36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73" name="Freeform 43"/>
            <p:cNvSpPr>
              <a:spLocks/>
            </p:cNvSpPr>
            <p:nvPr/>
          </p:nvSpPr>
          <p:spPr bwMode="auto">
            <a:xfrm>
              <a:off x="7853124" y="5427736"/>
              <a:ext cx="329709" cy="105023"/>
            </a:xfrm>
            <a:custGeom>
              <a:avLst/>
              <a:gdLst>
                <a:gd name="T0" fmla="*/ 213 w 219"/>
                <a:gd name="T1" fmla="*/ 70 h 70"/>
                <a:gd name="T2" fmla="*/ 207 w 219"/>
                <a:gd name="T3" fmla="*/ 64 h 70"/>
                <a:gd name="T4" fmla="*/ 207 w 219"/>
                <a:gd name="T5" fmla="*/ 12 h 70"/>
                <a:gd name="T6" fmla="*/ 12 w 219"/>
                <a:gd name="T7" fmla="*/ 12 h 70"/>
                <a:gd name="T8" fmla="*/ 12 w 219"/>
                <a:gd name="T9" fmla="*/ 64 h 70"/>
                <a:gd name="T10" fmla="*/ 6 w 219"/>
                <a:gd name="T11" fmla="*/ 70 h 70"/>
                <a:gd name="T12" fmla="*/ 0 w 219"/>
                <a:gd name="T13" fmla="*/ 64 h 70"/>
                <a:gd name="T14" fmla="*/ 0 w 219"/>
                <a:gd name="T15" fmla="*/ 6 h 70"/>
                <a:gd name="T16" fmla="*/ 6 w 219"/>
                <a:gd name="T17" fmla="*/ 0 h 70"/>
                <a:gd name="T18" fmla="*/ 213 w 219"/>
                <a:gd name="T19" fmla="*/ 0 h 70"/>
                <a:gd name="T20" fmla="*/ 219 w 219"/>
                <a:gd name="T21" fmla="*/ 6 h 70"/>
                <a:gd name="T22" fmla="*/ 219 w 219"/>
                <a:gd name="T23" fmla="*/ 64 h 70"/>
                <a:gd name="T24" fmla="*/ 213 w 219"/>
                <a:gd name="T2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9" h="70">
                  <a:moveTo>
                    <a:pt x="213" y="70"/>
                  </a:moveTo>
                  <a:cubicBezTo>
                    <a:pt x="210" y="70"/>
                    <a:pt x="207" y="67"/>
                    <a:pt x="207" y="64"/>
                  </a:cubicBezTo>
                  <a:cubicBezTo>
                    <a:pt x="207" y="12"/>
                    <a:pt x="207" y="12"/>
                    <a:pt x="207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67"/>
                    <a:pt x="9" y="70"/>
                    <a:pt x="6" y="70"/>
                  </a:cubicBezTo>
                  <a:cubicBezTo>
                    <a:pt x="3" y="70"/>
                    <a:pt x="0" y="67"/>
                    <a:pt x="0" y="6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7" y="0"/>
                    <a:pt x="219" y="3"/>
                    <a:pt x="219" y="6"/>
                  </a:cubicBezTo>
                  <a:cubicBezTo>
                    <a:pt x="219" y="64"/>
                    <a:pt x="219" y="64"/>
                    <a:pt x="219" y="64"/>
                  </a:cubicBezTo>
                  <a:cubicBezTo>
                    <a:pt x="219" y="67"/>
                    <a:pt x="217" y="70"/>
                    <a:pt x="213" y="70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74" name="Freeform 44"/>
            <p:cNvSpPr>
              <a:spLocks/>
            </p:cNvSpPr>
            <p:nvPr/>
          </p:nvSpPr>
          <p:spPr bwMode="auto">
            <a:xfrm>
              <a:off x="7976606" y="5358357"/>
              <a:ext cx="175675" cy="87201"/>
            </a:xfrm>
            <a:custGeom>
              <a:avLst/>
              <a:gdLst>
                <a:gd name="T0" fmla="*/ 111 w 117"/>
                <a:gd name="T1" fmla="*/ 58 h 58"/>
                <a:gd name="T2" fmla="*/ 105 w 117"/>
                <a:gd name="T3" fmla="*/ 52 h 58"/>
                <a:gd name="T4" fmla="*/ 105 w 117"/>
                <a:gd name="T5" fmla="*/ 12 h 58"/>
                <a:gd name="T6" fmla="*/ 12 w 117"/>
                <a:gd name="T7" fmla="*/ 12 h 58"/>
                <a:gd name="T8" fmla="*/ 12 w 117"/>
                <a:gd name="T9" fmla="*/ 52 h 58"/>
                <a:gd name="T10" fmla="*/ 6 w 117"/>
                <a:gd name="T11" fmla="*/ 58 h 58"/>
                <a:gd name="T12" fmla="*/ 0 w 117"/>
                <a:gd name="T13" fmla="*/ 52 h 58"/>
                <a:gd name="T14" fmla="*/ 0 w 117"/>
                <a:gd name="T15" fmla="*/ 6 h 58"/>
                <a:gd name="T16" fmla="*/ 6 w 117"/>
                <a:gd name="T17" fmla="*/ 0 h 58"/>
                <a:gd name="T18" fmla="*/ 111 w 117"/>
                <a:gd name="T19" fmla="*/ 0 h 58"/>
                <a:gd name="T20" fmla="*/ 117 w 117"/>
                <a:gd name="T21" fmla="*/ 6 h 58"/>
                <a:gd name="T22" fmla="*/ 117 w 117"/>
                <a:gd name="T23" fmla="*/ 52 h 58"/>
                <a:gd name="T24" fmla="*/ 111 w 117"/>
                <a:gd name="T2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58">
                  <a:moveTo>
                    <a:pt x="111" y="58"/>
                  </a:moveTo>
                  <a:cubicBezTo>
                    <a:pt x="108" y="58"/>
                    <a:pt x="105" y="55"/>
                    <a:pt x="105" y="52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2" y="55"/>
                    <a:pt x="9" y="58"/>
                    <a:pt x="6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4" y="0"/>
                    <a:pt x="117" y="3"/>
                    <a:pt x="117" y="6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55"/>
                    <a:pt x="114" y="58"/>
                    <a:pt x="111" y="58"/>
                  </a:cubicBezTo>
                  <a:close/>
                </a:path>
              </a:pathLst>
            </a:custGeom>
            <a:solidFill>
              <a:srgbClr val="3943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</p:grpSp>
      <p:grpSp>
        <p:nvGrpSpPr>
          <p:cNvPr id="136" name="Group 48"/>
          <p:cNvGrpSpPr>
            <a:grpSpLocks noChangeAspect="1"/>
          </p:cNvGrpSpPr>
          <p:nvPr/>
        </p:nvGrpSpPr>
        <p:grpSpPr bwMode="auto">
          <a:xfrm>
            <a:off x="13895275" y="7253511"/>
            <a:ext cx="529188" cy="452470"/>
            <a:chOff x="9899" y="2978"/>
            <a:chExt cx="607" cy="519"/>
          </a:xfrm>
          <a:solidFill>
            <a:srgbClr val="39435B"/>
          </a:solidFill>
        </p:grpSpPr>
        <p:sp>
          <p:nvSpPr>
            <p:cNvPr id="137" name="Freeform 49"/>
            <p:cNvSpPr>
              <a:spLocks/>
            </p:cNvSpPr>
            <p:nvPr/>
          </p:nvSpPr>
          <p:spPr bwMode="auto">
            <a:xfrm>
              <a:off x="9899" y="3071"/>
              <a:ext cx="602" cy="426"/>
            </a:xfrm>
            <a:custGeom>
              <a:avLst/>
              <a:gdLst>
                <a:gd name="T0" fmla="*/ 615 w 635"/>
                <a:gd name="T1" fmla="*/ 450 h 450"/>
                <a:gd name="T2" fmla="*/ 19 w 635"/>
                <a:gd name="T3" fmla="*/ 450 h 450"/>
                <a:gd name="T4" fmla="*/ 0 w 635"/>
                <a:gd name="T5" fmla="*/ 430 h 450"/>
                <a:gd name="T6" fmla="*/ 0 w 635"/>
                <a:gd name="T7" fmla="*/ 20 h 450"/>
                <a:gd name="T8" fmla="*/ 19 w 635"/>
                <a:gd name="T9" fmla="*/ 0 h 450"/>
                <a:gd name="T10" fmla="*/ 397 w 635"/>
                <a:gd name="T11" fmla="*/ 0 h 450"/>
                <a:gd name="T12" fmla="*/ 403 w 635"/>
                <a:gd name="T13" fmla="*/ 6 h 450"/>
                <a:gd name="T14" fmla="*/ 397 w 635"/>
                <a:gd name="T15" fmla="*/ 12 h 450"/>
                <a:gd name="T16" fmla="*/ 19 w 635"/>
                <a:gd name="T17" fmla="*/ 12 h 450"/>
                <a:gd name="T18" fmla="*/ 12 w 635"/>
                <a:gd name="T19" fmla="*/ 20 h 450"/>
                <a:gd name="T20" fmla="*/ 12 w 635"/>
                <a:gd name="T21" fmla="*/ 430 h 450"/>
                <a:gd name="T22" fmla="*/ 19 w 635"/>
                <a:gd name="T23" fmla="*/ 438 h 450"/>
                <a:gd name="T24" fmla="*/ 615 w 635"/>
                <a:gd name="T25" fmla="*/ 438 h 450"/>
                <a:gd name="T26" fmla="*/ 623 w 635"/>
                <a:gd name="T27" fmla="*/ 430 h 450"/>
                <a:gd name="T28" fmla="*/ 623 w 635"/>
                <a:gd name="T29" fmla="*/ 118 h 450"/>
                <a:gd name="T30" fmla="*/ 629 w 635"/>
                <a:gd name="T31" fmla="*/ 112 h 450"/>
                <a:gd name="T32" fmla="*/ 635 w 635"/>
                <a:gd name="T33" fmla="*/ 118 h 450"/>
                <a:gd name="T34" fmla="*/ 635 w 635"/>
                <a:gd name="T35" fmla="*/ 430 h 450"/>
                <a:gd name="T36" fmla="*/ 615 w 635"/>
                <a:gd name="T37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5" h="450">
                  <a:moveTo>
                    <a:pt x="615" y="450"/>
                  </a:moveTo>
                  <a:cubicBezTo>
                    <a:pt x="19" y="450"/>
                    <a:pt x="19" y="450"/>
                    <a:pt x="19" y="450"/>
                  </a:cubicBezTo>
                  <a:cubicBezTo>
                    <a:pt x="8" y="450"/>
                    <a:pt x="0" y="441"/>
                    <a:pt x="0" y="43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400" y="0"/>
                    <a:pt x="403" y="3"/>
                    <a:pt x="403" y="6"/>
                  </a:cubicBezTo>
                  <a:cubicBezTo>
                    <a:pt x="403" y="10"/>
                    <a:pt x="400" y="12"/>
                    <a:pt x="397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5" y="12"/>
                    <a:pt x="12" y="16"/>
                    <a:pt x="12" y="20"/>
                  </a:cubicBezTo>
                  <a:cubicBezTo>
                    <a:pt x="12" y="430"/>
                    <a:pt x="12" y="430"/>
                    <a:pt x="12" y="430"/>
                  </a:cubicBezTo>
                  <a:cubicBezTo>
                    <a:pt x="12" y="434"/>
                    <a:pt x="15" y="438"/>
                    <a:pt x="19" y="438"/>
                  </a:cubicBezTo>
                  <a:cubicBezTo>
                    <a:pt x="615" y="438"/>
                    <a:pt x="615" y="438"/>
                    <a:pt x="615" y="438"/>
                  </a:cubicBezTo>
                  <a:cubicBezTo>
                    <a:pt x="619" y="438"/>
                    <a:pt x="623" y="434"/>
                    <a:pt x="623" y="430"/>
                  </a:cubicBezTo>
                  <a:cubicBezTo>
                    <a:pt x="623" y="118"/>
                    <a:pt x="623" y="118"/>
                    <a:pt x="623" y="118"/>
                  </a:cubicBezTo>
                  <a:cubicBezTo>
                    <a:pt x="623" y="115"/>
                    <a:pt x="626" y="112"/>
                    <a:pt x="629" y="112"/>
                  </a:cubicBezTo>
                  <a:cubicBezTo>
                    <a:pt x="632" y="112"/>
                    <a:pt x="635" y="115"/>
                    <a:pt x="635" y="118"/>
                  </a:cubicBezTo>
                  <a:cubicBezTo>
                    <a:pt x="635" y="430"/>
                    <a:pt x="635" y="430"/>
                    <a:pt x="635" y="430"/>
                  </a:cubicBezTo>
                  <a:cubicBezTo>
                    <a:pt x="635" y="441"/>
                    <a:pt x="626" y="450"/>
                    <a:pt x="615" y="4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38" name="Freeform 50"/>
            <p:cNvSpPr>
              <a:spLocks/>
            </p:cNvSpPr>
            <p:nvPr/>
          </p:nvSpPr>
          <p:spPr bwMode="auto">
            <a:xfrm>
              <a:off x="9948" y="3126"/>
              <a:ext cx="503" cy="316"/>
            </a:xfrm>
            <a:custGeom>
              <a:avLst/>
              <a:gdLst>
                <a:gd name="T0" fmla="*/ 524 w 530"/>
                <a:gd name="T1" fmla="*/ 334 h 334"/>
                <a:gd name="T2" fmla="*/ 6 w 530"/>
                <a:gd name="T3" fmla="*/ 334 h 334"/>
                <a:gd name="T4" fmla="*/ 0 w 530"/>
                <a:gd name="T5" fmla="*/ 328 h 334"/>
                <a:gd name="T6" fmla="*/ 0 w 530"/>
                <a:gd name="T7" fmla="*/ 6 h 334"/>
                <a:gd name="T8" fmla="*/ 6 w 530"/>
                <a:gd name="T9" fmla="*/ 0 h 334"/>
                <a:gd name="T10" fmla="*/ 347 w 530"/>
                <a:gd name="T11" fmla="*/ 0 h 334"/>
                <a:gd name="T12" fmla="*/ 353 w 530"/>
                <a:gd name="T13" fmla="*/ 6 h 334"/>
                <a:gd name="T14" fmla="*/ 347 w 530"/>
                <a:gd name="T15" fmla="*/ 12 h 334"/>
                <a:gd name="T16" fmla="*/ 12 w 530"/>
                <a:gd name="T17" fmla="*/ 12 h 334"/>
                <a:gd name="T18" fmla="*/ 12 w 530"/>
                <a:gd name="T19" fmla="*/ 322 h 334"/>
                <a:gd name="T20" fmla="*/ 518 w 530"/>
                <a:gd name="T21" fmla="*/ 322 h 334"/>
                <a:gd name="T22" fmla="*/ 518 w 530"/>
                <a:gd name="T23" fmla="*/ 137 h 334"/>
                <a:gd name="T24" fmla="*/ 524 w 530"/>
                <a:gd name="T25" fmla="*/ 131 h 334"/>
                <a:gd name="T26" fmla="*/ 530 w 530"/>
                <a:gd name="T27" fmla="*/ 137 h 334"/>
                <a:gd name="T28" fmla="*/ 530 w 530"/>
                <a:gd name="T29" fmla="*/ 328 h 334"/>
                <a:gd name="T30" fmla="*/ 524 w 530"/>
                <a:gd name="T31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0" h="334">
                  <a:moveTo>
                    <a:pt x="524" y="334"/>
                  </a:moveTo>
                  <a:cubicBezTo>
                    <a:pt x="6" y="334"/>
                    <a:pt x="6" y="334"/>
                    <a:pt x="6" y="334"/>
                  </a:cubicBezTo>
                  <a:cubicBezTo>
                    <a:pt x="3" y="334"/>
                    <a:pt x="0" y="332"/>
                    <a:pt x="0" y="3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50" y="0"/>
                    <a:pt x="353" y="2"/>
                    <a:pt x="353" y="6"/>
                  </a:cubicBezTo>
                  <a:cubicBezTo>
                    <a:pt x="353" y="9"/>
                    <a:pt x="350" y="12"/>
                    <a:pt x="347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322"/>
                    <a:pt x="12" y="322"/>
                    <a:pt x="12" y="322"/>
                  </a:cubicBezTo>
                  <a:cubicBezTo>
                    <a:pt x="518" y="322"/>
                    <a:pt x="518" y="322"/>
                    <a:pt x="518" y="322"/>
                  </a:cubicBezTo>
                  <a:cubicBezTo>
                    <a:pt x="518" y="137"/>
                    <a:pt x="518" y="137"/>
                    <a:pt x="518" y="137"/>
                  </a:cubicBezTo>
                  <a:cubicBezTo>
                    <a:pt x="518" y="133"/>
                    <a:pt x="521" y="131"/>
                    <a:pt x="524" y="131"/>
                  </a:cubicBezTo>
                  <a:cubicBezTo>
                    <a:pt x="528" y="131"/>
                    <a:pt x="530" y="133"/>
                    <a:pt x="530" y="137"/>
                  </a:cubicBezTo>
                  <a:cubicBezTo>
                    <a:pt x="530" y="328"/>
                    <a:pt x="530" y="328"/>
                    <a:pt x="530" y="328"/>
                  </a:cubicBezTo>
                  <a:cubicBezTo>
                    <a:pt x="530" y="332"/>
                    <a:pt x="528" y="334"/>
                    <a:pt x="524" y="3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39" name="Freeform 51"/>
            <p:cNvSpPr>
              <a:spLocks noEditPoints="1"/>
            </p:cNvSpPr>
            <p:nvPr/>
          </p:nvSpPr>
          <p:spPr bwMode="auto">
            <a:xfrm>
              <a:off x="9983" y="3272"/>
              <a:ext cx="117" cy="128"/>
            </a:xfrm>
            <a:custGeom>
              <a:avLst/>
              <a:gdLst>
                <a:gd name="T0" fmla="*/ 7 w 123"/>
                <a:gd name="T1" fmla="*/ 136 h 136"/>
                <a:gd name="T2" fmla="*/ 3 w 123"/>
                <a:gd name="T3" fmla="*/ 135 h 136"/>
                <a:gd name="T4" fmla="*/ 1 w 123"/>
                <a:gd name="T5" fmla="*/ 128 h 136"/>
                <a:gd name="T6" fmla="*/ 18 w 123"/>
                <a:gd name="T7" fmla="*/ 68 h 136"/>
                <a:gd name="T8" fmla="*/ 1 w 123"/>
                <a:gd name="T9" fmla="*/ 8 h 136"/>
                <a:gd name="T10" fmla="*/ 3 w 123"/>
                <a:gd name="T11" fmla="*/ 1 h 136"/>
                <a:gd name="T12" fmla="*/ 10 w 123"/>
                <a:gd name="T13" fmla="*/ 1 h 136"/>
                <a:gd name="T14" fmla="*/ 120 w 123"/>
                <a:gd name="T15" fmla="*/ 63 h 136"/>
                <a:gd name="T16" fmla="*/ 123 w 123"/>
                <a:gd name="T17" fmla="*/ 68 h 136"/>
                <a:gd name="T18" fmla="*/ 120 w 123"/>
                <a:gd name="T19" fmla="*/ 73 h 136"/>
                <a:gd name="T20" fmla="*/ 10 w 123"/>
                <a:gd name="T21" fmla="*/ 135 h 136"/>
                <a:gd name="T22" fmla="*/ 7 w 123"/>
                <a:gd name="T23" fmla="*/ 136 h 136"/>
                <a:gd name="T24" fmla="*/ 16 w 123"/>
                <a:gd name="T25" fmla="*/ 18 h 136"/>
                <a:gd name="T26" fmla="*/ 30 w 123"/>
                <a:gd name="T27" fmla="*/ 66 h 136"/>
                <a:gd name="T28" fmla="*/ 30 w 123"/>
                <a:gd name="T29" fmla="*/ 70 h 136"/>
                <a:gd name="T30" fmla="*/ 16 w 123"/>
                <a:gd name="T31" fmla="*/ 117 h 136"/>
                <a:gd name="T32" fmla="*/ 105 w 123"/>
                <a:gd name="T33" fmla="*/ 68 h 136"/>
                <a:gd name="T34" fmla="*/ 16 w 123"/>
                <a:gd name="T35" fmla="*/ 1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" h="136">
                  <a:moveTo>
                    <a:pt x="7" y="136"/>
                  </a:moveTo>
                  <a:cubicBezTo>
                    <a:pt x="5" y="136"/>
                    <a:pt x="4" y="135"/>
                    <a:pt x="3" y="135"/>
                  </a:cubicBezTo>
                  <a:cubicBezTo>
                    <a:pt x="1" y="133"/>
                    <a:pt x="0" y="131"/>
                    <a:pt x="1" y="128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5"/>
                    <a:pt x="1" y="3"/>
                    <a:pt x="3" y="1"/>
                  </a:cubicBezTo>
                  <a:cubicBezTo>
                    <a:pt x="5" y="0"/>
                    <a:pt x="8" y="0"/>
                    <a:pt x="10" y="1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2" y="64"/>
                    <a:pt x="123" y="66"/>
                    <a:pt x="123" y="68"/>
                  </a:cubicBezTo>
                  <a:cubicBezTo>
                    <a:pt x="123" y="70"/>
                    <a:pt x="122" y="72"/>
                    <a:pt x="120" y="73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36"/>
                    <a:pt x="8" y="136"/>
                    <a:pt x="7" y="136"/>
                  </a:cubicBezTo>
                  <a:close/>
                  <a:moveTo>
                    <a:pt x="16" y="18"/>
                  </a:moveTo>
                  <a:cubicBezTo>
                    <a:pt x="30" y="66"/>
                    <a:pt x="30" y="66"/>
                    <a:pt x="30" y="66"/>
                  </a:cubicBezTo>
                  <a:cubicBezTo>
                    <a:pt x="30" y="67"/>
                    <a:pt x="30" y="69"/>
                    <a:pt x="30" y="70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5" y="68"/>
                    <a:pt x="105" y="68"/>
                    <a:pt x="105" y="68"/>
                  </a:cubicBez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40" name="Freeform 52"/>
            <p:cNvSpPr>
              <a:spLocks noEditPoints="1"/>
            </p:cNvSpPr>
            <p:nvPr/>
          </p:nvSpPr>
          <p:spPr bwMode="auto">
            <a:xfrm>
              <a:off x="10337" y="3022"/>
              <a:ext cx="120" cy="130"/>
            </a:xfrm>
            <a:custGeom>
              <a:avLst/>
              <a:gdLst>
                <a:gd name="T0" fmla="*/ 63 w 127"/>
                <a:gd name="T1" fmla="*/ 137 h 137"/>
                <a:gd name="T2" fmla="*/ 0 w 127"/>
                <a:gd name="T3" fmla="*/ 69 h 137"/>
                <a:gd name="T4" fmla="*/ 63 w 127"/>
                <a:gd name="T5" fmla="*/ 0 h 137"/>
                <a:gd name="T6" fmla="*/ 127 w 127"/>
                <a:gd name="T7" fmla="*/ 69 h 137"/>
                <a:gd name="T8" fmla="*/ 63 w 127"/>
                <a:gd name="T9" fmla="*/ 137 h 137"/>
                <a:gd name="T10" fmla="*/ 63 w 127"/>
                <a:gd name="T11" fmla="*/ 12 h 137"/>
                <a:gd name="T12" fmla="*/ 12 w 127"/>
                <a:gd name="T13" fmla="*/ 69 h 137"/>
                <a:gd name="T14" fmla="*/ 63 w 127"/>
                <a:gd name="T15" fmla="*/ 125 h 137"/>
                <a:gd name="T16" fmla="*/ 115 w 127"/>
                <a:gd name="T17" fmla="*/ 69 h 137"/>
                <a:gd name="T18" fmla="*/ 63 w 127"/>
                <a:gd name="T19" fmla="*/ 1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" h="137">
                  <a:moveTo>
                    <a:pt x="63" y="137"/>
                  </a:moveTo>
                  <a:cubicBezTo>
                    <a:pt x="28" y="137"/>
                    <a:pt x="0" y="106"/>
                    <a:pt x="0" y="69"/>
                  </a:cubicBezTo>
                  <a:cubicBezTo>
                    <a:pt x="0" y="31"/>
                    <a:pt x="28" y="0"/>
                    <a:pt x="63" y="0"/>
                  </a:cubicBezTo>
                  <a:cubicBezTo>
                    <a:pt x="98" y="0"/>
                    <a:pt x="127" y="31"/>
                    <a:pt x="127" y="69"/>
                  </a:cubicBezTo>
                  <a:cubicBezTo>
                    <a:pt x="127" y="106"/>
                    <a:pt x="98" y="137"/>
                    <a:pt x="63" y="137"/>
                  </a:cubicBezTo>
                  <a:close/>
                  <a:moveTo>
                    <a:pt x="63" y="12"/>
                  </a:moveTo>
                  <a:cubicBezTo>
                    <a:pt x="35" y="12"/>
                    <a:pt x="12" y="37"/>
                    <a:pt x="12" y="69"/>
                  </a:cubicBezTo>
                  <a:cubicBezTo>
                    <a:pt x="12" y="100"/>
                    <a:pt x="35" y="125"/>
                    <a:pt x="63" y="125"/>
                  </a:cubicBezTo>
                  <a:cubicBezTo>
                    <a:pt x="92" y="125"/>
                    <a:pt x="115" y="100"/>
                    <a:pt x="115" y="69"/>
                  </a:cubicBezTo>
                  <a:cubicBezTo>
                    <a:pt x="115" y="37"/>
                    <a:pt x="92" y="12"/>
                    <a:pt x="6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  <p:sp>
          <p:nvSpPr>
            <p:cNvPr id="141" name="Freeform 53"/>
            <p:cNvSpPr>
              <a:spLocks/>
            </p:cNvSpPr>
            <p:nvPr/>
          </p:nvSpPr>
          <p:spPr bwMode="auto">
            <a:xfrm>
              <a:off x="10089" y="2978"/>
              <a:ext cx="417" cy="407"/>
            </a:xfrm>
            <a:custGeom>
              <a:avLst/>
              <a:gdLst>
                <a:gd name="T0" fmla="*/ 229 w 440"/>
                <a:gd name="T1" fmla="*/ 430 h 430"/>
                <a:gd name="T2" fmla="*/ 149 w 440"/>
                <a:gd name="T3" fmla="*/ 430 h 430"/>
                <a:gd name="T4" fmla="*/ 116 w 440"/>
                <a:gd name="T5" fmla="*/ 397 h 430"/>
                <a:gd name="T6" fmla="*/ 116 w 440"/>
                <a:gd name="T7" fmla="*/ 282 h 430"/>
                <a:gd name="T8" fmla="*/ 95 w 440"/>
                <a:gd name="T9" fmla="*/ 261 h 430"/>
                <a:gd name="T10" fmla="*/ 33 w 440"/>
                <a:gd name="T11" fmla="*/ 261 h 430"/>
                <a:gd name="T12" fmla="*/ 13 w 440"/>
                <a:gd name="T13" fmla="*/ 282 h 430"/>
                <a:gd name="T14" fmla="*/ 12 w 440"/>
                <a:gd name="T15" fmla="*/ 347 h 430"/>
                <a:gd name="T16" fmla="*/ 6 w 440"/>
                <a:gd name="T17" fmla="*/ 353 h 430"/>
                <a:gd name="T18" fmla="*/ 0 w 440"/>
                <a:gd name="T19" fmla="*/ 347 h 430"/>
                <a:gd name="T20" fmla="*/ 1 w 440"/>
                <a:gd name="T21" fmla="*/ 282 h 430"/>
                <a:gd name="T22" fmla="*/ 33 w 440"/>
                <a:gd name="T23" fmla="*/ 249 h 430"/>
                <a:gd name="T24" fmla="*/ 95 w 440"/>
                <a:gd name="T25" fmla="*/ 249 h 430"/>
                <a:gd name="T26" fmla="*/ 128 w 440"/>
                <a:gd name="T27" fmla="*/ 282 h 430"/>
                <a:gd name="T28" fmla="*/ 128 w 440"/>
                <a:gd name="T29" fmla="*/ 397 h 430"/>
                <a:gd name="T30" fmla="*/ 149 w 440"/>
                <a:gd name="T31" fmla="*/ 418 h 430"/>
                <a:gd name="T32" fmla="*/ 229 w 440"/>
                <a:gd name="T33" fmla="*/ 418 h 430"/>
                <a:gd name="T34" fmla="*/ 250 w 440"/>
                <a:gd name="T35" fmla="*/ 397 h 430"/>
                <a:gd name="T36" fmla="*/ 250 w 440"/>
                <a:gd name="T37" fmla="*/ 335 h 430"/>
                <a:gd name="T38" fmla="*/ 293 w 440"/>
                <a:gd name="T39" fmla="*/ 292 h 430"/>
                <a:gd name="T40" fmla="*/ 325 w 440"/>
                <a:gd name="T41" fmla="*/ 292 h 430"/>
                <a:gd name="T42" fmla="*/ 349 w 440"/>
                <a:gd name="T43" fmla="*/ 277 h 430"/>
                <a:gd name="T44" fmla="*/ 381 w 440"/>
                <a:gd name="T45" fmla="*/ 235 h 430"/>
                <a:gd name="T46" fmla="*/ 420 w 440"/>
                <a:gd name="T47" fmla="*/ 154 h 430"/>
                <a:gd name="T48" fmla="*/ 401 w 440"/>
                <a:gd name="T49" fmla="*/ 55 h 430"/>
                <a:gd name="T50" fmla="*/ 337 w 440"/>
                <a:gd name="T51" fmla="*/ 15 h 430"/>
                <a:gd name="T52" fmla="*/ 264 w 440"/>
                <a:gd name="T53" fmla="*/ 39 h 430"/>
                <a:gd name="T54" fmla="*/ 228 w 440"/>
                <a:gd name="T55" fmla="*/ 122 h 430"/>
                <a:gd name="T56" fmla="*/ 296 w 440"/>
                <a:gd name="T57" fmla="*/ 268 h 430"/>
                <a:gd name="T58" fmla="*/ 295 w 440"/>
                <a:gd name="T59" fmla="*/ 276 h 430"/>
                <a:gd name="T60" fmla="*/ 287 w 440"/>
                <a:gd name="T61" fmla="*/ 276 h 430"/>
                <a:gd name="T62" fmla="*/ 216 w 440"/>
                <a:gd name="T63" fmla="*/ 122 h 430"/>
                <a:gd name="T64" fmla="*/ 256 w 440"/>
                <a:gd name="T65" fmla="*/ 30 h 430"/>
                <a:gd name="T66" fmla="*/ 338 w 440"/>
                <a:gd name="T67" fmla="*/ 3 h 430"/>
                <a:gd name="T68" fmla="*/ 411 w 440"/>
                <a:gd name="T69" fmla="*/ 49 h 430"/>
                <a:gd name="T70" fmla="*/ 431 w 440"/>
                <a:gd name="T71" fmla="*/ 157 h 430"/>
                <a:gd name="T72" fmla="*/ 391 w 440"/>
                <a:gd name="T73" fmla="*/ 242 h 430"/>
                <a:gd name="T74" fmla="*/ 357 w 440"/>
                <a:gd name="T75" fmla="*/ 285 h 430"/>
                <a:gd name="T76" fmla="*/ 325 w 440"/>
                <a:gd name="T77" fmla="*/ 304 h 430"/>
                <a:gd name="T78" fmla="*/ 293 w 440"/>
                <a:gd name="T79" fmla="*/ 304 h 430"/>
                <a:gd name="T80" fmla="*/ 262 w 440"/>
                <a:gd name="T81" fmla="*/ 335 h 430"/>
                <a:gd name="T82" fmla="*/ 262 w 440"/>
                <a:gd name="T83" fmla="*/ 397 h 430"/>
                <a:gd name="T84" fmla="*/ 229 w 440"/>
                <a:gd name="T85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0" h="430">
                  <a:moveTo>
                    <a:pt x="229" y="430"/>
                  </a:moveTo>
                  <a:cubicBezTo>
                    <a:pt x="149" y="430"/>
                    <a:pt x="149" y="430"/>
                    <a:pt x="149" y="430"/>
                  </a:cubicBezTo>
                  <a:cubicBezTo>
                    <a:pt x="131" y="430"/>
                    <a:pt x="116" y="416"/>
                    <a:pt x="116" y="397"/>
                  </a:cubicBezTo>
                  <a:cubicBezTo>
                    <a:pt x="116" y="282"/>
                    <a:pt x="116" y="282"/>
                    <a:pt x="116" y="282"/>
                  </a:cubicBezTo>
                  <a:cubicBezTo>
                    <a:pt x="116" y="270"/>
                    <a:pt x="107" y="261"/>
                    <a:pt x="95" y="261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22" y="261"/>
                    <a:pt x="13" y="270"/>
                    <a:pt x="13" y="282"/>
                  </a:cubicBezTo>
                  <a:cubicBezTo>
                    <a:pt x="12" y="347"/>
                    <a:pt x="12" y="347"/>
                    <a:pt x="12" y="347"/>
                  </a:cubicBezTo>
                  <a:cubicBezTo>
                    <a:pt x="12" y="351"/>
                    <a:pt x="10" y="353"/>
                    <a:pt x="6" y="353"/>
                  </a:cubicBezTo>
                  <a:cubicBezTo>
                    <a:pt x="3" y="353"/>
                    <a:pt x="0" y="350"/>
                    <a:pt x="0" y="347"/>
                  </a:cubicBezTo>
                  <a:cubicBezTo>
                    <a:pt x="1" y="282"/>
                    <a:pt x="1" y="282"/>
                    <a:pt x="1" y="282"/>
                  </a:cubicBezTo>
                  <a:cubicBezTo>
                    <a:pt x="1" y="264"/>
                    <a:pt x="15" y="249"/>
                    <a:pt x="33" y="249"/>
                  </a:cubicBezTo>
                  <a:cubicBezTo>
                    <a:pt x="95" y="249"/>
                    <a:pt x="95" y="249"/>
                    <a:pt x="95" y="249"/>
                  </a:cubicBezTo>
                  <a:cubicBezTo>
                    <a:pt x="113" y="249"/>
                    <a:pt x="128" y="264"/>
                    <a:pt x="128" y="282"/>
                  </a:cubicBezTo>
                  <a:cubicBezTo>
                    <a:pt x="128" y="397"/>
                    <a:pt x="128" y="397"/>
                    <a:pt x="128" y="397"/>
                  </a:cubicBezTo>
                  <a:cubicBezTo>
                    <a:pt x="128" y="409"/>
                    <a:pt x="137" y="418"/>
                    <a:pt x="149" y="418"/>
                  </a:cubicBezTo>
                  <a:cubicBezTo>
                    <a:pt x="229" y="418"/>
                    <a:pt x="229" y="418"/>
                    <a:pt x="229" y="418"/>
                  </a:cubicBezTo>
                  <a:cubicBezTo>
                    <a:pt x="241" y="418"/>
                    <a:pt x="250" y="409"/>
                    <a:pt x="250" y="397"/>
                  </a:cubicBezTo>
                  <a:cubicBezTo>
                    <a:pt x="250" y="335"/>
                    <a:pt x="250" y="335"/>
                    <a:pt x="250" y="335"/>
                  </a:cubicBezTo>
                  <a:cubicBezTo>
                    <a:pt x="250" y="311"/>
                    <a:pt x="269" y="292"/>
                    <a:pt x="293" y="292"/>
                  </a:cubicBezTo>
                  <a:cubicBezTo>
                    <a:pt x="325" y="292"/>
                    <a:pt x="325" y="292"/>
                    <a:pt x="325" y="292"/>
                  </a:cubicBezTo>
                  <a:cubicBezTo>
                    <a:pt x="334" y="292"/>
                    <a:pt x="341" y="285"/>
                    <a:pt x="349" y="277"/>
                  </a:cubicBezTo>
                  <a:cubicBezTo>
                    <a:pt x="360" y="265"/>
                    <a:pt x="371" y="250"/>
                    <a:pt x="381" y="235"/>
                  </a:cubicBezTo>
                  <a:cubicBezTo>
                    <a:pt x="401" y="208"/>
                    <a:pt x="413" y="181"/>
                    <a:pt x="420" y="154"/>
                  </a:cubicBezTo>
                  <a:cubicBezTo>
                    <a:pt x="428" y="120"/>
                    <a:pt x="421" y="83"/>
                    <a:pt x="401" y="55"/>
                  </a:cubicBezTo>
                  <a:cubicBezTo>
                    <a:pt x="385" y="33"/>
                    <a:pt x="362" y="18"/>
                    <a:pt x="337" y="15"/>
                  </a:cubicBezTo>
                  <a:cubicBezTo>
                    <a:pt x="310" y="12"/>
                    <a:pt x="285" y="20"/>
                    <a:pt x="264" y="39"/>
                  </a:cubicBezTo>
                  <a:cubicBezTo>
                    <a:pt x="241" y="59"/>
                    <a:pt x="228" y="90"/>
                    <a:pt x="228" y="122"/>
                  </a:cubicBezTo>
                  <a:cubicBezTo>
                    <a:pt x="228" y="181"/>
                    <a:pt x="265" y="233"/>
                    <a:pt x="296" y="268"/>
                  </a:cubicBezTo>
                  <a:cubicBezTo>
                    <a:pt x="298" y="270"/>
                    <a:pt x="298" y="274"/>
                    <a:pt x="295" y="276"/>
                  </a:cubicBezTo>
                  <a:cubicBezTo>
                    <a:pt x="293" y="278"/>
                    <a:pt x="289" y="278"/>
                    <a:pt x="287" y="276"/>
                  </a:cubicBezTo>
                  <a:cubicBezTo>
                    <a:pt x="254" y="240"/>
                    <a:pt x="216" y="184"/>
                    <a:pt x="216" y="122"/>
                  </a:cubicBezTo>
                  <a:cubicBezTo>
                    <a:pt x="216" y="86"/>
                    <a:pt x="230" y="53"/>
                    <a:pt x="256" y="30"/>
                  </a:cubicBezTo>
                  <a:cubicBezTo>
                    <a:pt x="279" y="9"/>
                    <a:pt x="308" y="0"/>
                    <a:pt x="338" y="3"/>
                  </a:cubicBezTo>
                  <a:cubicBezTo>
                    <a:pt x="367" y="7"/>
                    <a:pt x="393" y="23"/>
                    <a:pt x="411" y="49"/>
                  </a:cubicBezTo>
                  <a:cubicBezTo>
                    <a:pt x="432" y="79"/>
                    <a:pt x="440" y="119"/>
                    <a:pt x="431" y="157"/>
                  </a:cubicBezTo>
                  <a:cubicBezTo>
                    <a:pt x="425" y="185"/>
                    <a:pt x="411" y="214"/>
                    <a:pt x="391" y="242"/>
                  </a:cubicBezTo>
                  <a:cubicBezTo>
                    <a:pt x="380" y="258"/>
                    <a:pt x="370" y="272"/>
                    <a:pt x="357" y="285"/>
                  </a:cubicBezTo>
                  <a:cubicBezTo>
                    <a:pt x="350" y="293"/>
                    <a:pt x="339" y="304"/>
                    <a:pt x="325" y="304"/>
                  </a:cubicBezTo>
                  <a:cubicBezTo>
                    <a:pt x="293" y="304"/>
                    <a:pt x="293" y="304"/>
                    <a:pt x="293" y="304"/>
                  </a:cubicBezTo>
                  <a:cubicBezTo>
                    <a:pt x="276" y="304"/>
                    <a:pt x="262" y="318"/>
                    <a:pt x="262" y="335"/>
                  </a:cubicBezTo>
                  <a:cubicBezTo>
                    <a:pt x="262" y="397"/>
                    <a:pt x="262" y="397"/>
                    <a:pt x="262" y="397"/>
                  </a:cubicBezTo>
                  <a:cubicBezTo>
                    <a:pt x="262" y="416"/>
                    <a:pt x="247" y="430"/>
                    <a:pt x="229" y="4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>
                <a:latin typeface="+mj-lt"/>
                <a:ea typeface="Roboto" pitchFamily="2" charset="0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A958A-D217-C14F-9968-C01FE4A2F6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49848" y="2746312"/>
            <a:ext cx="7026624" cy="3753615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32E7F717-D3DF-A445-9E4E-BA47840DEAAD}"/>
              </a:ext>
            </a:extLst>
          </p:cNvPr>
          <p:cNvSpPr txBox="1">
            <a:spLocks/>
          </p:cNvSpPr>
          <p:nvPr/>
        </p:nvSpPr>
        <p:spPr>
          <a:xfrm flipH="1">
            <a:off x="16080895" y="6063021"/>
            <a:ext cx="1699405" cy="342652"/>
          </a:xfrm>
          <a:prstGeom prst="rect">
            <a:avLst/>
          </a:prstGeom>
          <a:gradFill flip="none" rotWithShape="1">
            <a:gsLst>
              <a:gs pos="46000">
                <a:srgbClr val="606879">
                  <a:lumMod val="50000"/>
                  <a:alpha val="83000"/>
                </a:srgbClr>
              </a:gs>
              <a:gs pos="100000">
                <a:srgbClr val="131413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lIns="0" tIns="72009" rIns="72000" bIns="72009" rtlCol="0" anchor="ctr" anchorCtr="0">
            <a:noAutofit/>
          </a:bodyPr>
          <a:lstStyle>
            <a:defPPr>
              <a:defRPr lang="en-US"/>
            </a:defPPr>
            <a:lvl1pPr defTabSz="609448">
              <a:defRPr sz="1800">
                <a:solidFill>
                  <a:schemeClr val="bg1"/>
                </a:solidFill>
                <a:latin typeface="Moscow Sans Light"/>
              </a:defRPr>
            </a:lvl1pPr>
          </a:lstStyle>
          <a:p>
            <a:pPr marL="0" marR="0" lvl="0" indent="0" algn="r" defTabSz="6094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Roboto" pitchFamily="2" charset="0"/>
              </a:rPr>
              <a:t>Сингапур </a:t>
            </a:r>
          </a:p>
        </p:txBody>
      </p:sp>
    </p:spTree>
    <p:extLst>
      <p:ext uri="{BB962C8B-B14F-4D97-AF65-F5344CB8AC3E}">
        <p14:creationId xmlns:p14="http://schemas.microsoft.com/office/powerpoint/2010/main" val="1731663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2861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2" name="Слайд think-cell" r:id="rId5" imgW="567" imgH="569" progId="TCLayout.ActiveDocument.1">
                  <p:embed/>
                </p:oleObj>
              </mc:Choice>
              <mc:Fallback>
                <p:oleObj name="Слайд think-cell" r:id="rId5" imgW="567" imgH="5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3400" b="1" dirty="0" err="1">
              <a:solidFill>
                <a:schemeClr val="tx1"/>
              </a:solidFill>
              <a:latin typeface="Moscow Sans"/>
              <a:ea typeface="+mj-ea"/>
              <a:cs typeface="+mj-cs"/>
              <a:sym typeface="Moscow San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250C8-E8DF-3D48-A118-2F784DF38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465961"/>
            <a:ext cx="17210087" cy="519534"/>
          </a:xfrm>
        </p:spPr>
        <p:txBody>
          <a:bodyPr/>
          <a:lstStyle/>
          <a:p>
            <a:r>
              <a:rPr lang="ru-RU" dirty="0" err="1" smtClean="0">
                <a:solidFill>
                  <a:schemeClr val="accent5"/>
                </a:solidFill>
              </a:rPr>
              <a:t>Приоритизация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r>
              <a:rPr lang="ru-RU" dirty="0">
                <a:solidFill>
                  <a:schemeClr val="accent5"/>
                </a:solidFill>
              </a:rPr>
              <a:t>ОТ необходима в условиях мегаполиса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89A5B7C-CDA7-C84C-8F27-3EA1CDCDF0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0856" y="1494900"/>
            <a:ext cx="12265594" cy="6705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867CD1-4232-7148-9FE6-46A9B391C29F}"/>
              </a:ext>
            </a:extLst>
          </p:cNvPr>
          <p:cNvSpPr txBox="1"/>
          <p:nvPr/>
        </p:nvSpPr>
        <p:spPr>
          <a:xfrm>
            <a:off x="507746" y="3518842"/>
            <a:ext cx="40668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+mn-lt"/>
            </a:endParaRPr>
          </a:p>
          <a:p>
            <a:endParaRPr lang="ru-RU" sz="2400" dirty="0">
              <a:latin typeface="+mn-lt"/>
            </a:endParaRPr>
          </a:p>
          <a:p>
            <a:endParaRPr lang="ru-RU" sz="2400" dirty="0">
              <a:latin typeface="+mn-lt"/>
            </a:endParaRPr>
          </a:p>
          <a:p>
            <a:endParaRPr lang="ru-RU" sz="2400" dirty="0">
              <a:latin typeface="+mn-lt"/>
            </a:endParaRPr>
          </a:p>
          <a:p>
            <a:endParaRPr lang="ru-RU" sz="2400" dirty="0">
              <a:latin typeface="+mn-lt"/>
            </a:endParaRPr>
          </a:p>
          <a:p>
            <a:r>
              <a:rPr lang="ru-RU" sz="2400" dirty="0">
                <a:latin typeface="+mn-lt"/>
              </a:rPr>
              <a:t>В условиях ограниченного городского пространства неизбежно приходится выбирать между улучшением дорожных условий дли ИТ и ОТ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8BCA7E-3C8A-6144-90E7-1670D0EE6879}"/>
              </a:ext>
            </a:extLst>
          </p:cNvPr>
          <p:cNvSpPr txBox="1"/>
          <p:nvPr/>
        </p:nvSpPr>
        <p:spPr>
          <a:xfrm>
            <a:off x="4864608" y="8333610"/>
            <a:ext cx="347811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+mn-lt"/>
              </a:defRPr>
            </a:lvl1pPr>
          </a:lstStyle>
          <a:p>
            <a:pPr algn="ctr"/>
            <a:r>
              <a:rPr lang="ru-RU" dirty="0"/>
              <a:t>60 человек = 1 автобус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46411-1D8E-4B44-B09E-AC228C68E990}"/>
              </a:ext>
            </a:extLst>
          </p:cNvPr>
          <p:cNvSpPr txBox="1"/>
          <p:nvPr/>
        </p:nvSpPr>
        <p:spPr>
          <a:xfrm>
            <a:off x="10853653" y="8333610"/>
            <a:ext cx="481369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+mn-lt"/>
              </a:defRPr>
            </a:lvl1pPr>
          </a:lstStyle>
          <a:p>
            <a:pPr algn="ctr"/>
            <a:r>
              <a:rPr lang="ru-RU" dirty="0"/>
              <a:t>60 человек = от 15 до 60 машин </a:t>
            </a:r>
          </a:p>
        </p:txBody>
      </p:sp>
      <p:grpSp>
        <p:nvGrpSpPr>
          <p:cNvPr id="10" name="Group 92">
            <a:extLst>
              <a:ext uri="{FF2B5EF4-FFF2-40B4-BE49-F238E27FC236}">
                <a16:creationId xmlns:a16="http://schemas.microsoft.com/office/drawing/2014/main" id="{374C528E-19C9-4C4D-A91D-07B6CB8F47F5}"/>
              </a:ext>
            </a:extLst>
          </p:cNvPr>
          <p:cNvGrpSpPr>
            <a:grpSpLocks noChangeAspect="1"/>
          </p:cNvGrpSpPr>
          <p:nvPr/>
        </p:nvGrpSpPr>
        <p:grpSpPr>
          <a:xfrm>
            <a:off x="1027194" y="2327427"/>
            <a:ext cx="2371922" cy="2371560"/>
            <a:chOff x="1535196" y="2809740"/>
            <a:chExt cx="3331080" cy="3330575"/>
          </a:xfrm>
        </p:grpSpPr>
        <p:pic>
          <p:nvPicPr>
            <p:cNvPr id="11" name="Picture 125" descr="ÐÐ°ÑÑÐ¸Ð½ÐºÐ¸ Ð¿Ð¾ Ð·Ð°Ð¿ÑÐ¾ÑÑ scale">
              <a:extLst>
                <a:ext uri="{FF2B5EF4-FFF2-40B4-BE49-F238E27FC236}">
                  <a16:creationId xmlns:a16="http://schemas.microsoft.com/office/drawing/2014/main" id="{10D24C01-21D2-8842-8A8B-35F743A43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5196" y="2809740"/>
              <a:ext cx="3330575" cy="3330575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7">
              <a:extLst>
                <a:ext uri="{FF2B5EF4-FFF2-40B4-BE49-F238E27FC236}">
                  <a16:creationId xmlns:a16="http://schemas.microsoft.com/office/drawing/2014/main" id="{E1C392A6-7A45-9F4C-AFAB-7EFD45965DED}"/>
                </a:ext>
              </a:extLst>
            </p:cNvPr>
            <p:cNvSpPr/>
            <p:nvPr/>
          </p:nvSpPr>
          <p:spPr>
            <a:xfrm>
              <a:off x="1727106" y="4702450"/>
              <a:ext cx="1132432" cy="7780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hardEdge"/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3600" b="1" kern="0" dirty="0">
                  <a:solidFill>
                    <a:schemeClr val="accent1">
                      <a:lumMod val="50000"/>
                    </a:schemeClr>
                  </a:solidFill>
                  <a:latin typeface="Moscow Sans Light"/>
                  <a:sym typeface="Helvetica Light"/>
                </a:rPr>
                <a:t>ОТ</a:t>
              </a:r>
              <a:endParaRPr lang="ru-RU" sz="3600" b="1" kern="0" dirty="0">
                <a:solidFill>
                  <a:schemeClr val="accent1">
                    <a:lumMod val="50000"/>
                  </a:schemeClr>
                </a:solidFill>
                <a:latin typeface="Moscow Sans Light"/>
              </a:endParaRPr>
            </a:p>
          </p:txBody>
        </p:sp>
        <p:sp>
          <p:nvSpPr>
            <p:cNvPr id="13" name="Rectangle 118">
              <a:extLst>
                <a:ext uri="{FF2B5EF4-FFF2-40B4-BE49-F238E27FC236}">
                  <a16:creationId xmlns:a16="http://schemas.microsoft.com/office/drawing/2014/main" id="{44AFA675-DDFE-9C47-B910-F79F3CD80AA6}"/>
                </a:ext>
              </a:extLst>
            </p:cNvPr>
            <p:cNvSpPr/>
            <p:nvPr/>
          </p:nvSpPr>
          <p:spPr>
            <a:xfrm>
              <a:off x="3668172" y="4702450"/>
              <a:ext cx="1198104" cy="7780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hardEdge"/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3600" b="1" kern="0" dirty="0">
                  <a:solidFill>
                    <a:schemeClr val="accent1">
                      <a:lumMod val="50000"/>
                    </a:schemeClr>
                  </a:solidFill>
                  <a:latin typeface="Moscow Sans Light"/>
                  <a:sym typeface="Helvetica Light"/>
                </a:rPr>
                <a:t>ИТ</a:t>
              </a:r>
              <a:endParaRPr lang="ru-RU" sz="3600" b="1" kern="0" dirty="0">
                <a:solidFill>
                  <a:schemeClr val="accent1">
                    <a:lumMod val="50000"/>
                  </a:schemeClr>
                </a:solidFill>
                <a:latin typeface="Moscow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499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14" name="Слайд think-cell" r:id="rId30" imgW="567" imgH="569" progId="TCLayout.ActiveDocument.1">
                  <p:embed/>
                </p:oleObj>
              </mc:Choice>
              <mc:Fallback>
                <p:oleObj name="Слайд think-cell" r:id="rId30" imgW="567" imgH="569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3400" b="1" dirty="0" err="1">
              <a:solidFill>
                <a:schemeClr val="tx1"/>
              </a:solidFill>
              <a:latin typeface="Moscow Sans"/>
              <a:ea typeface="+mj-ea"/>
              <a:cs typeface="+mj-cs"/>
              <a:sym typeface="Moscow San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050" y="472426"/>
            <a:ext cx="17210087" cy="104644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accent5"/>
                </a:solidFill>
              </a:rPr>
              <a:t>Москва – лидер по доле граждан, которые добираются до работы общественным транспортом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Источники</a:t>
            </a:r>
            <a:r>
              <a:rPr lang="en-US" dirty="0"/>
              <a:t>: </a:t>
            </a:r>
            <a:r>
              <a:rPr lang="en-US" dirty="0" err="1"/>
              <a:t>WordPress</a:t>
            </a:r>
            <a:r>
              <a:rPr lang="en-US" dirty="0"/>
              <a:t>, City of Vienna, 2018 Vancouver Panel Survey, Dublin flow cities, Arthur D. Little</a:t>
            </a:r>
          </a:p>
        </p:txBody>
      </p:sp>
      <p:sp>
        <p:nvSpPr>
          <p:cNvPr id="6" name="Rectangle 6"/>
          <p:cNvSpPr txBox="1"/>
          <p:nvPr/>
        </p:nvSpPr>
        <p:spPr>
          <a:xfrm>
            <a:off x="654050" y="2019300"/>
            <a:ext cx="165027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2200" b="1" dirty="0"/>
              <a:t>Виды транспорта, которые горожане используют, чтобы добраться до работы, %</a:t>
            </a:r>
          </a:p>
        </p:txBody>
      </p:sp>
      <p:cxnSp>
        <p:nvCxnSpPr>
          <p:cNvPr id="18" name="Straight Connector 111">
            <a:extLst>
              <a:ext uri="{FF2B5EF4-FFF2-40B4-BE49-F238E27FC236}">
                <a16:creationId xmlns:a16="http://schemas.microsoft.com/office/drawing/2014/main" id="{B788F0C5-B6A0-484D-817F-0EBDDB2B9B5A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>
            <a:off x="12001501" y="3449638"/>
            <a:ext cx="1031875" cy="0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4D43454F-4D24-4621-B7C9-070B32FEA22F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 flipV="1">
            <a:off x="9678989" y="6056313"/>
            <a:ext cx="1031875" cy="627063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19">
            <a:extLst>
              <a:ext uri="{FF2B5EF4-FFF2-40B4-BE49-F238E27FC236}">
                <a16:creationId xmlns:a16="http://schemas.microsoft.com/office/drawing/2014/main" id="{8289C4B2-E2CE-410A-BC4C-EB0C71DB5D5A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V="1">
            <a:off x="14325601" y="4270374"/>
            <a:ext cx="1031875" cy="579438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8">
            <a:extLst>
              <a:ext uri="{FF2B5EF4-FFF2-40B4-BE49-F238E27FC236}">
                <a16:creationId xmlns:a16="http://schemas.microsoft.com/office/drawing/2014/main" id="{38B7A733-4542-4F5F-9191-E560CE6617D7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 flipV="1">
            <a:off x="5032376" y="7359650"/>
            <a:ext cx="1031875" cy="434975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17">
            <a:extLst>
              <a:ext uri="{FF2B5EF4-FFF2-40B4-BE49-F238E27FC236}">
                <a16:creationId xmlns:a16="http://schemas.microsoft.com/office/drawing/2014/main" id="{90E30DB5-2FC4-47A3-B328-5EC9FF0B18ED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 flipV="1">
            <a:off x="9678989" y="4897437"/>
            <a:ext cx="1031875" cy="387350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09">
            <a:extLst>
              <a:ext uri="{FF2B5EF4-FFF2-40B4-BE49-F238E27FC236}">
                <a16:creationId xmlns:a16="http://schemas.microsoft.com/office/drawing/2014/main" id="{858EA753-E0E8-45CA-8119-DCCD5F5803B7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7354889" y="3449638"/>
            <a:ext cx="1031875" cy="0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8">
            <a:extLst>
              <a:ext uri="{FF2B5EF4-FFF2-40B4-BE49-F238E27FC236}">
                <a16:creationId xmlns:a16="http://schemas.microsoft.com/office/drawing/2014/main" id="{F759606F-D719-4966-9307-1657FE51B36D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5032376" y="3449638"/>
            <a:ext cx="1031875" cy="0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5">
            <a:extLst>
              <a:ext uri="{FF2B5EF4-FFF2-40B4-BE49-F238E27FC236}">
                <a16:creationId xmlns:a16="http://schemas.microsoft.com/office/drawing/2014/main" id="{482F533D-6323-4577-9455-66E1757BEC5C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 flipV="1">
            <a:off x="5032376" y="5767387"/>
            <a:ext cx="1031875" cy="915988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16">
            <a:extLst>
              <a:ext uri="{FF2B5EF4-FFF2-40B4-BE49-F238E27FC236}">
                <a16:creationId xmlns:a16="http://schemas.microsoft.com/office/drawing/2014/main" id="{B2AEC83E-1A52-4F6D-887E-8A57D49C3494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 flipV="1">
            <a:off x="7354889" y="5284787"/>
            <a:ext cx="1031875" cy="482600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29">
            <a:extLst>
              <a:ext uri="{FF2B5EF4-FFF2-40B4-BE49-F238E27FC236}">
                <a16:creationId xmlns:a16="http://schemas.microsoft.com/office/drawing/2014/main" id="{D2C22046-A335-4547-B7EF-B65BCAA5FB16}"/>
              </a:ext>
            </a:extLst>
          </p:cNvPr>
          <p:cNvCxnSpPr/>
          <p:nvPr>
            <p:custDataLst>
              <p:tags r:id="rId13"/>
            </p:custDataLst>
          </p:nvPr>
        </p:nvCxnSpPr>
        <p:spPr bwMode="gray">
          <a:xfrm flipV="1">
            <a:off x="7354889" y="6683375"/>
            <a:ext cx="1031875" cy="676275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10">
            <a:extLst>
              <a:ext uri="{FF2B5EF4-FFF2-40B4-BE49-F238E27FC236}">
                <a16:creationId xmlns:a16="http://schemas.microsoft.com/office/drawing/2014/main" id="{73A7FA53-72C3-4926-B2DF-837ECFE910BB}"/>
              </a:ext>
            </a:extLst>
          </p:cNvPr>
          <p:cNvCxnSpPr/>
          <p:nvPr>
            <p:custDataLst>
              <p:tags r:id="rId14"/>
            </p:custDataLst>
          </p:nvPr>
        </p:nvCxnSpPr>
        <p:spPr bwMode="gray">
          <a:xfrm>
            <a:off x="9678989" y="3449638"/>
            <a:ext cx="1031875" cy="0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18">
            <a:extLst>
              <a:ext uri="{FF2B5EF4-FFF2-40B4-BE49-F238E27FC236}">
                <a16:creationId xmlns:a16="http://schemas.microsoft.com/office/drawing/2014/main" id="{7A0A41E9-DD67-40BB-AF46-9CEC11BCD1AD}"/>
              </a:ext>
            </a:extLst>
          </p:cNvPr>
          <p:cNvCxnSpPr/>
          <p:nvPr>
            <p:custDataLst>
              <p:tags r:id="rId15"/>
            </p:custDataLst>
          </p:nvPr>
        </p:nvCxnSpPr>
        <p:spPr bwMode="gray">
          <a:xfrm flipV="1">
            <a:off x="12001501" y="4849813"/>
            <a:ext cx="1031875" cy="47625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31">
            <a:extLst>
              <a:ext uri="{FF2B5EF4-FFF2-40B4-BE49-F238E27FC236}">
                <a16:creationId xmlns:a16="http://schemas.microsoft.com/office/drawing/2014/main" id="{55CEE3BA-10B7-4BC7-9497-B5BA03113C8B}"/>
              </a:ext>
            </a:extLst>
          </p:cNvPr>
          <p:cNvCxnSpPr/>
          <p:nvPr>
            <p:custDataLst>
              <p:tags r:id="rId16"/>
            </p:custDataLst>
          </p:nvPr>
        </p:nvCxnSpPr>
        <p:spPr bwMode="gray">
          <a:xfrm>
            <a:off x="12001501" y="6056313"/>
            <a:ext cx="1031875" cy="869950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32">
            <a:extLst>
              <a:ext uri="{FF2B5EF4-FFF2-40B4-BE49-F238E27FC236}">
                <a16:creationId xmlns:a16="http://schemas.microsoft.com/office/drawing/2014/main" id="{936E9DAF-3CA5-4B9F-8ABF-A9D9F3D47489}"/>
              </a:ext>
            </a:extLst>
          </p:cNvPr>
          <p:cNvCxnSpPr/>
          <p:nvPr>
            <p:custDataLst>
              <p:tags r:id="rId17"/>
            </p:custDataLst>
          </p:nvPr>
        </p:nvCxnSpPr>
        <p:spPr bwMode="gray">
          <a:xfrm flipV="1">
            <a:off x="14325601" y="5284788"/>
            <a:ext cx="1031875" cy="1641475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12">
            <a:extLst>
              <a:ext uri="{FF2B5EF4-FFF2-40B4-BE49-F238E27FC236}">
                <a16:creationId xmlns:a16="http://schemas.microsoft.com/office/drawing/2014/main" id="{D290C7C3-3A5E-45C1-98D6-921ED3B83D9D}"/>
              </a:ext>
            </a:extLst>
          </p:cNvPr>
          <p:cNvCxnSpPr/>
          <p:nvPr>
            <p:custDataLst>
              <p:tags r:id="rId18"/>
            </p:custDataLst>
          </p:nvPr>
        </p:nvCxnSpPr>
        <p:spPr bwMode="gray">
          <a:xfrm>
            <a:off x="14325601" y="3449638"/>
            <a:ext cx="1031875" cy="0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Chart 3"/>
          <p:cNvGraphicFramePr/>
          <p:nvPr>
            <p:custDataLst>
              <p:tags r:id="rId19"/>
            </p:custDataLst>
          </p:nvPr>
        </p:nvGraphicFramePr>
        <p:xfrm>
          <a:off x="3141663" y="3367088"/>
          <a:ext cx="14104937" cy="499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sp>
        <p:nvSpPr>
          <p:cNvPr id="25" name="Rectangle 8">
            <a:extLst>
              <a:ext uri="{FF2B5EF4-FFF2-40B4-BE49-F238E27FC236}">
                <a16:creationId xmlns:a16="http://schemas.microsoft.com/office/drawing/2014/main" id="{8F4A1F91-471C-4093-A74E-60696418D7FD}"/>
              </a:ext>
            </a:extLst>
          </p:cNvPr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auto">
          <a:xfrm>
            <a:off x="468313" y="4913313"/>
            <a:ext cx="3068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DEF6ED4E-201E-4AD6-8E36-B431B641CAB5}" type="datetime'''Общ''е''с''т''''в''''е''н''''''ный'''' ''''тр''а''нспорт'''">
              <a:rPr lang="ru-RU" altLang="en-US" smtClean="0">
                <a:solidFill>
                  <a:schemeClr val="tx2"/>
                </a:solidFill>
                <a:latin typeface="+mn-lt"/>
                <a:sym typeface="+mn-lt"/>
              </a:rPr>
              <a:pPr/>
              <a:t>Общественный транспорт</a:t>
            </a:fld>
            <a:endParaRPr lang="ru-RU" dirty="0">
              <a:solidFill>
                <a:schemeClr val="tx2"/>
              </a:solidFill>
              <a:latin typeface="+mn-lt"/>
              <a:sym typeface="+mn-lt"/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1868C087-675C-4C2D-9DCF-1AD9AF85F60A}"/>
              </a:ext>
            </a:extLst>
          </p:cNvPr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468313" y="7086600"/>
            <a:ext cx="2400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091BD6FB-030A-4819-81F2-33E24F11FF7E}" type="datetime'Ли''ч''ный'''''''''' авто''''''м''о''''б''''''''''и''л''''''ь'">
              <a:rPr lang="ru-RU" altLang="en-US" smtClean="0">
                <a:latin typeface="+mn-lt"/>
                <a:sym typeface="+mn-lt"/>
              </a:rPr>
              <a:pPr/>
              <a:t>Личный автомобиль</a:t>
            </a:fld>
            <a:endParaRPr lang="ru-RU" dirty="0">
              <a:latin typeface="+mn-lt"/>
              <a:sym typeface="+mn-lt"/>
            </a:endParaRPr>
          </a:p>
        </p:txBody>
      </p:sp>
      <p:sp>
        <p:nvSpPr>
          <p:cNvPr id="30" name="Rectangle 96">
            <a:extLst>
              <a:ext uri="{FF2B5EF4-FFF2-40B4-BE49-F238E27FC236}">
                <a16:creationId xmlns:a16="http://schemas.microsoft.com/office/drawing/2014/main" id="{47435B45-F00B-4D9F-A769-FD6B3F8EFAD1}"/>
              </a:ext>
            </a:extLst>
          </p:cNvPr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6261100" y="8361363"/>
            <a:ext cx="896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72BA919F-5B0D-41CB-846A-1096F784B08C}" type="datetime'''''''''''''''''''''Д''''у''''''''''''''б''''''''''л''ин'''">
              <a:rPr lang="ru-RU" altLang="en-US" smtClean="0">
                <a:solidFill>
                  <a:schemeClr val="accent4"/>
                </a:solidFill>
                <a:latin typeface="+mn-lt"/>
                <a:sym typeface="+mn-lt"/>
              </a:rPr>
              <a:pPr algn="ctr"/>
              <a:t>Дублин</a:t>
            </a:fld>
            <a:endParaRPr lang="ru-RU" dirty="0">
              <a:solidFill>
                <a:schemeClr val="accent4"/>
              </a:solidFill>
              <a:latin typeface="+mn-lt"/>
              <a:sym typeface="+mn-lt"/>
            </a:endParaRPr>
          </a:p>
        </p:txBody>
      </p:sp>
      <p:sp>
        <p:nvSpPr>
          <p:cNvPr id="28" name="Rectangle 5">
            <a:extLst>
              <a:ext uri="{FF2B5EF4-FFF2-40B4-BE49-F238E27FC236}">
                <a16:creationId xmlns:a16="http://schemas.microsoft.com/office/drawing/2014/main" id="{AAF47CEB-507A-4692-A4DA-F3767AB130D2}"/>
              </a:ext>
            </a:extLst>
          </p:cNvPr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3921126" y="8361363"/>
            <a:ext cx="930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7B076BC6-7391-4D4D-AE78-018A9BBF4C2A}" type="datetime'М''''''''''''''оск''''в''''''''а'">
              <a:rPr lang="ru-RU" altLang="en-US" smtClean="0">
                <a:solidFill>
                  <a:schemeClr val="accent4"/>
                </a:solidFill>
                <a:latin typeface="+mn-lt"/>
                <a:sym typeface="+mn-lt"/>
              </a:rPr>
              <a:pPr algn="ctr"/>
              <a:t>Москва</a:t>
            </a:fld>
            <a:endParaRPr lang="ru-RU" dirty="0">
              <a:solidFill>
                <a:schemeClr val="accent4"/>
              </a:solidFill>
              <a:latin typeface="+mn-lt"/>
              <a:sym typeface="+mn-lt"/>
            </a:endParaRPr>
          </a:p>
        </p:txBody>
      </p:sp>
      <p:sp>
        <p:nvSpPr>
          <p:cNvPr id="27" name="Rectangle 66">
            <a:extLst>
              <a:ext uri="{FF2B5EF4-FFF2-40B4-BE49-F238E27FC236}">
                <a16:creationId xmlns:a16="http://schemas.microsoft.com/office/drawing/2014/main" id="{ABC73AE0-53CA-4089-AF8E-62910C228A7C}"/>
              </a:ext>
            </a:extLst>
          </p:cNvPr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13119100" y="8361363"/>
            <a:ext cx="1122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18EAF6EE-D18C-4432-BADA-FD0D764D29CB}" type="datetime'''В''''''а''''''''''нк''''''у''в''''е''''''''р'''''''">
              <a:rPr lang="ru-RU" altLang="en-US" smtClean="0">
                <a:solidFill>
                  <a:schemeClr val="accent4"/>
                </a:solidFill>
                <a:latin typeface="+mn-lt"/>
                <a:sym typeface="+mn-lt"/>
              </a:rPr>
              <a:pPr algn="ctr"/>
              <a:t>Ванкувер</a:t>
            </a:fld>
            <a:endParaRPr lang="ru-RU" dirty="0">
              <a:solidFill>
                <a:schemeClr val="accent4"/>
              </a:solidFill>
              <a:latin typeface="+mn-lt"/>
              <a:sym typeface="+mn-lt"/>
            </a:endParaRPr>
          </a:p>
        </p:txBody>
      </p:sp>
      <p:sp>
        <p:nvSpPr>
          <p:cNvPr id="26" name="Rectangle 100">
            <a:extLst>
              <a:ext uri="{FF2B5EF4-FFF2-40B4-BE49-F238E27FC236}">
                <a16:creationId xmlns:a16="http://schemas.microsoft.com/office/drawing/2014/main" id="{8D842B93-C571-4C9D-A3E6-121558A430A5}"/>
              </a:ext>
            </a:extLst>
          </p:cNvPr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10679113" y="8361363"/>
            <a:ext cx="1354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077A97BE-EC81-438D-B3E3-719F195973FC}" type="datetime'''К''''''''о''пен''''''''''''''гаг''''''''''''''е''''''н'''">
              <a:rPr lang="ru-RU" altLang="en-US" smtClean="0">
                <a:solidFill>
                  <a:schemeClr val="accent4"/>
                </a:solidFill>
                <a:latin typeface="+mn-lt"/>
                <a:sym typeface="+mn-lt"/>
              </a:rPr>
              <a:pPr algn="ctr"/>
              <a:t>Копенгаген</a:t>
            </a:fld>
            <a:endParaRPr lang="ru-RU" dirty="0">
              <a:solidFill>
                <a:schemeClr val="accent4"/>
              </a:solidFill>
              <a:latin typeface="+mn-lt"/>
              <a:sym typeface="+mn-lt"/>
            </a:endParaRPr>
          </a:p>
        </p:txBody>
      </p:sp>
      <p:sp>
        <p:nvSpPr>
          <p:cNvPr id="29" name="Rectangle 102">
            <a:extLst>
              <a:ext uri="{FF2B5EF4-FFF2-40B4-BE49-F238E27FC236}">
                <a16:creationId xmlns:a16="http://schemas.microsoft.com/office/drawing/2014/main" id="{B7673565-4445-49E9-967D-B14F74C942E2}"/>
              </a:ext>
            </a:extLst>
          </p:cNvPr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8739188" y="8361363"/>
            <a:ext cx="587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7A31A761-C222-4053-A635-01A89DD33D58}" type="datetime'''''''Ве''''''н''''''''''''''''а'''''''''">
              <a:rPr lang="ru-RU" altLang="en-US" smtClean="0">
                <a:solidFill>
                  <a:schemeClr val="accent4"/>
                </a:solidFill>
                <a:latin typeface="+mn-lt"/>
                <a:sym typeface="+mn-lt"/>
              </a:rPr>
              <a:pPr algn="ctr"/>
              <a:t>Вена</a:t>
            </a:fld>
            <a:endParaRPr lang="ru-RU" dirty="0">
              <a:solidFill>
                <a:schemeClr val="accent4"/>
              </a:solidFill>
              <a:latin typeface="+mn-lt"/>
              <a:sym typeface="+mn-lt"/>
            </a:endParaRPr>
          </a:p>
        </p:txBody>
      </p:sp>
      <p:sp>
        <p:nvSpPr>
          <p:cNvPr id="31" name="Rectangle 104">
            <a:extLst>
              <a:ext uri="{FF2B5EF4-FFF2-40B4-BE49-F238E27FC236}">
                <a16:creationId xmlns:a16="http://schemas.microsoft.com/office/drawing/2014/main" id="{D9D70463-6D69-44FE-964C-C8EFBBADAF64}"/>
              </a:ext>
            </a:extLst>
          </p:cNvPr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15320964" y="8361363"/>
            <a:ext cx="1363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18AF26D0-3722-4360-AFDF-0120011A1F0E}" type="datetime'''''''''''''''''А''''''м''''''с''т''''е''р''д''''а''''''''''м'">
              <a:rPr lang="ru-RU" altLang="en-US" smtClean="0">
                <a:solidFill>
                  <a:schemeClr val="accent4"/>
                </a:solidFill>
                <a:latin typeface="+mn-lt"/>
                <a:sym typeface="+mn-lt"/>
              </a:rPr>
              <a:pPr algn="ctr"/>
              <a:t>Амстердам</a:t>
            </a:fld>
            <a:endParaRPr lang="ru-RU" dirty="0">
              <a:solidFill>
                <a:schemeClr val="accent4"/>
              </a:solidFill>
              <a:latin typeface="+mn-lt"/>
              <a:sym typeface="+mn-lt"/>
            </a:endParaRP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046B3E96-01AE-4278-B89D-E3FFD4175485}"/>
              </a:ext>
            </a:extLst>
          </p:cNvPr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auto">
          <a:xfrm>
            <a:off x="468313" y="7883525"/>
            <a:ext cx="903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F8666E33-8A78-4999-AB23-144DA34A5B46}" type="datetime'''П''р''''о''ч''''''е''''''е'''''''''">
              <a:rPr lang="ru-RU" altLang="en-US" smtClean="0">
                <a:latin typeface="+mn-lt"/>
                <a:sym typeface="+mn-lt"/>
              </a:rPr>
              <a:pPr/>
              <a:t>Прочее</a:t>
            </a:fld>
            <a:endParaRPr lang="ru-RU" dirty="0">
              <a:latin typeface="+mn-lt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8149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39" name="Слайд think-cell" r:id="rId15" imgW="567" imgH="569" progId="TCLayout.ActiveDocument.1">
                  <p:embed/>
                </p:oleObj>
              </mc:Choice>
              <mc:Fallback>
                <p:oleObj name="Слайд think-cell" r:id="rId15" imgW="567" imgH="569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3400" b="1" dirty="0" err="1">
              <a:solidFill>
                <a:schemeClr val="tx1"/>
              </a:solidFill>
              <a:latin typeface="Moscow Sans"/>
              <a:ea typeface="+mj-ea"/>
              <a:cs typeface="+mj-cs"/>
              <a:sym typeface="Moscow Sans"/>
            </a:endParaRPr>
          </a:p>
        </p:txBody>
      </p:sp>
      <p:sp>
        <p:nvSpPr>
          <p:cNvPr id="35" name="Rectangle 6"/>
          <p:cNvSpPr txBox="1">
            <a:spLocks/>
          </p:cNvSpPr>
          <p:nvPr/>
        </p:nvSpPr>
        <p:spPr>
          <a:xfrm>
            <a:off x="810705" y="2924616"/>
            <a:ext cx="819189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rgbClr val="141414"/>
              </a:buClr>
              <a:defRPr sz="2000" b="1" kern="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dirty="0"/>
              <a:t>Объем рынка автономного транспорта в мире, 2017-2026, 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>
                <a:solidFill>
                  <a:schemeClr val="accent4"/>
                </a:solidFill>
                <a:latin typeface="+mn-lt"/>
              </a:rPr>
              <a:t>млрд долл.</a:t>
            </a:r>
          </a:p>
        </p:txBody>
      </p:sp>
      <p:sp>
        <p:nvSpPr>
          <p:cNvPr id="36" name="Прямоугольник 35"/>
          <p:cNvSpPr>
            <a:spLocks/>
          </p:cNvSpPr>
          <p:nvPr/>
        </p:nvSpPr>
        <p:spPr>
          <a:xfrm>
            <a:off x="654049" y="2780907"/>
            <a:ext cx="8348550" cy="6490233"/>
          </a:xfrm>
          <a:prstGeom prst="rect">
            <a:avLst/>
          </a:prstGeom>
          <a:noFill/>
          <a:ln w="127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050" y="472426"/>
            <a:ext cx="17210087" cy="156966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accent5"/>
                </a:solidFill>
              </a:rPr>
              <a:t>Ожидается быстрый рост рынка автономного транспорта, в первую очередь – общественного, и он может существенно изменить ландшафт транспортной экосистемы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Источники</a:t>
            </a:r>
            <a:r>
              <a:rPr lang="en-US" dirty="0"/>
              <a:t>: Arthur D. Little, Research and Markets «Autonomous Vehicles – Global Market Outlook», CNN, Telegraph.</a:t>
            </a:r>
          </a:p>
        </p:txBody>
      </p:sp>
      <p:sp>
        <p:nvSpPr>
          <p:cNvPr id="6" name="Rectangle 6"/>
          <p:cNvSpPr txBox="1"/>
          <p:nvPr/>
        </p:nvSpPr>
        <p:spPr>
          <a:xfrm>
            <a:off x="654050" y="2253748"/>
            <a:ext cx="81706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В будущем ожидается рост автономного транспорта</a:t>
            </a:r>
          </a:p>
        </p:txBody>
      </p:sp>
      <p:sp>
        <p:nvSpPr>
          <p:cNvPr id="34" name="Rectangle 6"/>
          <p:cNvSpPr txBox="1"/>
          <p:nvPr/>
        </p:nvSpPr>
        <p:spPr>
          <a:xfrm>
            <a:off x="9307856" y="1915194"/>
            <a:ext cx="83485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При этом в первую очередь тренд на автономность задает общественный транспорт</a:t>
            </a:r>
          </a:p>
        </p:txBody>
      </p:sp>
      <p:sp>
        <p:nvSpPr>
          <p:cNvPr id="37" name="Прямоугольник 36"/>
          <p:cNvSpPr>
            <a:spLocks/>
          </p:cNvSpPr>
          <p:nvPr/>
        </p:nvSpPr>
        <p:spPr>
          <a:xfrm>
            <a:off x="9307856" y="2780907"/>
            <a:ext cx="8348550" cy="6490233"/>
          </a:xfrm>
          <a:prstGeom prst="rect">
            <a:avLst/>
          </a:prstGeom>
          <a:noFill/>
          <a:ln w="127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graphicFrame>
        <p:nvGraphicFramePr>
          <p:cNvPr id="67" name="Chart 3"/>
          <p:cNvGraphicFramePr/>
          <p:nvPr>
            <p:custDataLst>
              <p:tags r:id="rId4"/>
            </p:custDataLst>
          </p:nvPr>
        </p:nvGraphicFramePr>
        <p:xfrm>
          <a:off x="2471738" y="4184650"/>
          <a:ext cx="5095875" cy="230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 useBgFill="1">
        <p:nvSpPr>
          <p:cNvPr id="39" name="Freeform: Shape 27">
            <a:extLst>
              <a:ext uri="{FF2B5EF4-FFF2-40B4-BE49-F238E27FC236}">
                <a16:creationId xmlns:a16="http://schemas.microsoft.com/office/drawing/2014/main" id="{E44ED8C1-F8AA-4D2D-8CC8-70962AC827F5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4970463" y="6337300"/>
            <a:ext cx="96838" cy="146050"/>
          </a:xfrm>
          <a:custGeom>
            <a:avLst/>
            <a:gdLst/>
            <a:ahLst/>
            <a:cxnLst/>
            <a:rect l="0" t="0" r="0" b="0"/>
            <a:pathLst>
              <a:path w="96838" h="146051">
                <a:moveTo>
                  <a:pt x="96837" y="0"/>
                </a:moveTo>
                <a:lnTo>
                  <a:pt x="57150" y="146050"/>
                </a:lnTo>
                <a:lnTo>
                  <a:pt x="0" y="146050"/>
                </a:lnTo>
                <a:lnTo>
                  <a:pt x="39687" y="0"/>
                </a:lnTo>
                <a:close/>
              </a:path>
            </a:pathLst>
          </a:cu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Freeform: Shape 26">
            <a:extLst>
              <a:ext uri="{FF2B5EF4-FFF2-40B4-BE49-F238E27FC236}">
                <a16:creationId xmlns:a16="http://schemas.microsoft.com/office/drawing/2014/main" id="{63BD9F00-E039-411A-867F-04FD47346108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5027613" y="6337300"/>
            <a:ext cx="39688" cy="146050"/>
          </a:xfrm>
          <a:custGeom>
            <a:avLst/>
            <a:gdLst/>
            <a:ahLst/>
            <a:cxnLst/>
            <a:rect l="0" t="0" r="0" b="0"/>
            <a:pathLst>
              <a:path w="39688" h="146051">
                <a:moveTo>
                  <a:pt x="39687" y="0"/>
                </a:moveTo>
                <a:lnTo>
                  <a:pt x="0" y="146050"/>
                </a:lnTo>
              </a:path>
            </a:pathLst>
          </a:cu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Freeform: Shape 24">
            <a:extLst>
              <a:ext uri="{FF2B5EF4-FFF2-40B4-BE49-F238E27FC236}">
                <a16:creationId xmlns:a16="http://schemas.microsoft.com/office/drawing/2014/main" id="{9E215DAE-3879-4954-93EE-7A7FADD6BD4B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4970463" y="6337300"/>
            <a:ext cx="39688" cy="146050"/>
          </a:xfrm>
          <a:custGeom>
            <a:avLst/>
            <a:gdLst/>
            <a:ahLst/>
            <a:cxnLst/>
            <a:rect l="0" t="0" r="0" b="0"/>
            <a:pathLst>
              <a:path w="39688" h="146051">
                <a:moveTo>
                  <a:pt x="39687" y="0"/>
                </a:moveTo>
                <a:lnTo>
                  <a:pt x="0" y="146050"/>
                </a:lnTo>
              </a:path>
            </a:pathLst>
          </a:cu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36D20E31-7356-4DDD-9F92-E79E6B7D9277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 flipV="1">
            <a:off x="3786188" y="4016375"/>
            <a:ext cx="0" cy="1971675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0C7028F1-9B51-468B-9429-E2D3E0E9BFE2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3786187" y="4016375"/>
            <a:ext cx="2465388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8">
            <a:extLst>
              <a:ext uri="{FF2B5EF4-FFF2-40B4-BE49-F238E27FC236}">
                <a16:creationId xmlns:a16="http://schemas.microsoft.com/office/drawing/2014/main" id="{821BB174-68E8-405C-922F-8EA5A977C207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6251575" y="4016375"/>
            <a:ext cx="0" cy="15240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0A8C1C7-52EF-4E65-BAE6-F58D7251C3B2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5978525" y="6486525"/>
            <a:ext cx="5476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solidFill>
                  <a:srgbClr val="004785"/>
                </a:solidFill>
                <a:latin typeface="+mn-lt"/>
                <a:ea typeface="+mn-ea"/>
                <a:cs typeface="Arial" pitchFamily="34" charset="0"/>
              </a:defRPr>
            </a:lvl1pPr>
            <a:lvl2pPr marL="270000" indent="-268288" algn="l" defTabSz="914400" rtl="0" eaLnBrk="1" latinLnBrk="0" hangingPunct="1"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n"/>
              <a:defRPr sz="1800" kern="1200">
                <a:solidFill>
                  <a:srgbClr val="004785"/>
                </a:solidFill>
                <a:latin typeface="+mn-lt"/>
                <a:ea typeface="+mn-ea"/>
                <a:cs typeface="Arial" pitchFamily="34" charset="0"/>
              </a:defRPr>
            </a:lvl2pPr>
            <a:lvl3pPr marL="540000" indent="-268288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>
                <a:solidFill>
                  <a:srgbClr val="004785"/>
                </a:solidFill>
                <a:latin typeface="+mn-lt"/>
                <a:ea typeface="+mn-ea"/>
                <a:cs typeface="Arial" pitchFamily="34" charset="0"/>
              </a:defRPr>
            </a:lvl3pPr>
            <a:lvl4pPr marL="810000" indent="-270000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>
                <a:solidFill>
                  <a:srgbClr val="004785"/>
                </a:solidFill>
                <a:latin typeface="+mn-lt"/>
                <a:ea typeface="+mn-ea"/>
                <a:cs typeface="Arial" pitchFamily="34" charset="0"/>
              </a:defRPr>
            </a:lvl4pPr>
            <a:lvl5pPr marL="810000" indent="0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FontTx/>
              <a:buNone/>
              <a:defRPr sz="1800" kern="1200">
                <a:solidFill>
                  <a:srgbClr val="004785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fld id="{62AA37AA-9D14-40B7-97B2-F10973E062D6}" type="datetime'20''''2''''''''''''''''''''''''''''''''''''''''''''6'''''''''">
              <a:rPr lang="en-US" altLang="en-US" smtClean="0">
                <a:solidFill>
                  <a:schemeClr val="accent4"/>
                </a:solidFill>
                <a:cs typeface="+mn-cs"/>
              </a:rPr>
              <a:pPr algn="ctr">
                <a:spcBef>
                  <a:spcPct val="0"/>
                </a:spcBef>
              </a:pPr>
              <a:t>2026</a:t>
            </a:fld>
            <a:endParaRPr lang="ru-RU" dirty="0">
              <a:solidFill>
                <a:schemeClr val="accent4"/>
              </a:solidFill>
              <a:cs typeface="+mn-cs"/>
              <a:sym typeface="+mn-lt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449E2B70-6D8D-4721-988B-B79D225D6591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3536950" y="6486525"/>
            <a:ext cx="5000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solidFill>
                  <a:srgbClr val="004785"/>
                </a:solidFill>
                <a:latin typeface="+mn-lt"/>
                <a:ea typeface="+mn-ea"/>
                <a:cs typeface="Arial" pitchFamily="34" charset="0"/>
              </a:defRPr>
            </a:lvl1pPr>
            <a:lvl2pPr marL="270000" indent="-268288" algn="l" defTabSz="914400" rtl="0" eaLnBrk="1" latinLnBrk="0" hangingPunct="1"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n"/>
              <a:defRPr sz="1800" kern="1200">
                <a:solidFill>
                  <a:srgbClr val="004785"/>
                </a:solidFill>
                <a:latin typeface="+mn-lt"/>
                <a:ea typeface="+mn-ea"/>
                <a:cs typeface="Arial" pitchFamily="34" charset="0"/>
              </a:defRPr>
            </a:lvl2pPr>
            <a:lvl3pPr marL="540000" indent="-268288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>
                <a:solidFill>
                  <a:srgbClr val="004785"/>
                </a:solidFill>
                <a:latin typeface="+mn-lt"/>
                <a:ea typeface="+mn-ea"/>
                <a:cs typeface="Arial" pitchFamily="34" charset="0"/>
              </a:defRPr>
            </a:lvl3pPr>
            <a:lvl4pPr marL="810000" indent="-270000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>
                <a:solidFill>
                  <a:srgbClr val="004785"/>
                </a:solidFill>
                <a:latin typeface="+mn-lt"/>
                <a:ea typeface="+mn-ea"/>
                <a:cs typeface="Arial" pitchFamily="34" charset="0"/>
              </a:defRPr>
            </a:lvl4pPr>
            <a:lvl5pPr marL="810000" indent="0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FontTx/>
              <a:buNone/>
              <a:defRPr sz="1800" kern="1200">
                <a:solidFill>
                  <a:srgbClr val="004785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fld id="{F261A443-F995-4DD8-A964-7EBF2EC3E2D2}" type="datetime'''''''''''''20''''''''''1''7'''''">
              <a:rPr lang="en-US" altLang="en-US" smtClean="0">
                <a:solidFill>
                  <a:schemeClr val="accent4"/>
                </a:solidFill>
                <a:cs typeface="+mn-cs"/>
              </a:rPr>
              <a:pPr algn="ctr">
                <a:spcBef>
                  <a:spcPct val="0"/>
                </a:spcBef>
              </a:pPr>
              <a:t>2017</a:t>
            </a:fld>
            <a:endParaRPr lang="ru-RU" dirty="0">
              <a:solidFill>
                <a:schemeClr val="accent4"/>
              </a:solidFill>
              <a:cs typeface="+mn-cs"/>
              <a:sym typeface="+mn-lt"/>
            </a:endParaRPr>
          </a:p>
        </p:txBody>
      </p:sp>
      <p:sp>
        <p:nvSpPr>
          <p:cNvPr id="47" name="Oval 21">
            <a:extLst>
              <a:ext uri="{FF2B5EF4-FFF2-40B4-BE49-F238E27FC236}">
                <a16:creationId xmlns:a16="http://schemas.microsoft.com/office/drawing/2014/main" id="{F859572F-493F-4DDA-BEB6-C03CB06D0C58}"/>
              </a:ext>
            </a:extLst>
          </p:cNvPr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4691063" y="3822700"/>
            <a:ext cx="655638" cy="388938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1800" b="1" dirty="0">
                <a:sym typeface="+mn-lt"/>
              </a:rPr>
              <a:t>X 23</a:t>
            </a:r>
            <a:endParaRPr lang="ru-RU" sz="1800" b="1" dirty="0">
              <a:sym typeface="+mn-lt"/>
            </a:endParaRPr>
          </a:p>
        </p:txBody>
      </p:sp>
      <p:sp>
        <p:nvSpPr>
          <p:cNvPr id="66" name="Rectangle 6"/>
          <p:cNvSpPr txBox="1">
            <a:spLocks/>
          </p:cNvSpPr>
          <p:nvPr/>
        </p:nvSpPr>
        <p:spPr>
          <a:xfrm>
            <a:off x="810705" y="7248714"/>
            <a:ext cx="81918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rgbClr val="141414"/>
              </a:buClr>
              <a:defRPr sz="2000" b="1" kern="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dirty="0"/>
              <a:t>Примеры компаний, тестирующих автономные автомобили: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969169" y="7699007"/>
            <a:ext cx="7298138" cy="1361894"/>
            <a:chOff x="969169" y="7836821"/>
            <a:chExt cx="4563699" cy="851625"/>
          </a:xfrm>
        </p:grpSpPr>
        <p:pic>
          <p:nvPicPr>
            <p:cNvPr id="69" name="Picture 34" descr="Image result for apple logo">
              <a:extLst>
                <a:ext uri="{FF2B5EF4-FFF2-40B4-BE49-F238E27FC236}">
                  <a16:creationId xmlns:a16="http://schemas.microsoft.com/office/drawing/2014/main" id="{C7F33C8C-B10B-4D74-903F-8C3931F58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1095" y="7980900"/>
              <a:ext cx="954088" cy="536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32" descr="Image result for mercedes logo">
              <a:extLst>
                <a:ext uri="{FF2B5EF4-FFF2-40B4-BE49-F238E27FC236}">
                  <a16:creationId xmlns:a16="http://schemas.microsoft.com/office/drawing/2014/main" id="{BF08A730-1247-49D7-B4E2-EEDF6D689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530" y="7891886"/>
              <a:ext cx="922338" cy="714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8" descr="Image result for waymo logo">
              <a:extLst>
                <a:ext uri="{FF2B5EF4-FFF2-40B4-BE49-F238E27FC236}">
                  <a16:creationId xmlns:a16="http://schemas.microsoft.com/office/drawing/2014/main" id="{17519C56-3CDE-407C-84A1-C88CEFC52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7413" y="7836821"/>
              <a:ext cx="922338" cy="851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6" descr="Image result for nissan logo">
              <a:extLst>
                <a:ext uri="{FF2B5EF4-FFF2-40B4-BE49-F238E27FC236}">
                  <a16:creationId xmlns:a16="http://schemas.microsoft.com/office/drawing/2014/main" id="{34B5EA70-8033-4B5C-B519-0EB1A5323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169" y="7955752"/>
              <a:ext cx="682625" cy="588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3" name="Rectangle 6"/>
          <p:cNvSpPr txBox="1">
            <a:spLocks/>
          </p:cNvSpPr>
          <p:nvPr/>
        </p:nvSpPr>
        <p:spPr>
          <a:xfrm>
            <a:off x="9505627" y="7248714"/>
            <a:ext cx="81918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rgbClr val="141414"/>
              </a:buClr>
              <a:defRPr sz="2000" b="1" kern="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dirty="0"/>
              <a:t>Примеры стран, в которых работают беспилотные шаттлы:</a:t>
            </a:r>
          </a:p>
        </p:txBody>
      </p:sp>
      <p:pic>
        <p:nvPicPr>
          <p:cNvPr id="74" name="Picture 60">
            <a:extLst>
              <a:ext uri="{FF2B5EF4-FFF2-40B4-BE49-F238E27FC236}">
                <a16:creationId xmlns:a16="http://schemas.microsoft.com/office/drawing/2014/main" id="{E082FD57-1CAE-4FBA-B5FE-6A146DF6CE19}"/>
              </a:ext>
            </a:extLst>
          </p:cNvPr>
          <p:cNvPicPr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9505627" y="7699912"/>
            <a:ext cx="590480" cy="590480"/>
          </a:xfrm>
          <a:prstGeom prst="rect">
            <a:avLst/>
          </a:prstGeom>
        </p:spPr>
      </p:pic>
      <p:pic>
        <p:nvPicPr>
          <p:cNvPr id="75" name="Picture 62">
            <a:extLst>
              <a:ext uri="{FF2B5EF4-FFF2-40B4-BE49-F238E27FC236}">
                <a16:creationId xmlns:a16="http://schemas.microsoft.com/office/drawing/2014/main" id="{1E9AD429-1705-422E-B085-2BBDA4BF851E}"/>
              </a:ext>
            </a:extLst>
          </p:cNvPr>
          <p:cNvPicPr>
            <a:picLocks/>
          </p:cNvPicPr>
          <p:nvPr/>
        </p:nvPicPr>
        <p:blipFill>
          <a:blip r:embed="rId23"/>
          <a:stretch>
            <a:fillRect/>
          </a:stretch>
        </p:blipFill>
        <p:spPr>
          <a:xfrm>
            <a:off x="13676990" y="7699912"/>
            <a:ext cx="590480" cy="59048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A2097DCD-9100-42B4-936B-F540C86A32DD}"/>
              </a:ext>
            </a:extLst>
          </p:cNvPr>
          <p:cNvSpPr txBox="1"/>
          <p:nvPr/>
        </p:nvSpPr>
        <p:spPr>
          <a:xfrm>
            <a:off x="10199050" y="7736394"/>
            <a:ext cx="326422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rgbClr val="636963"/>
                </a:solidFill>
                <a:latin typeface="+mn-lt"/>
              </a:rPr>
              <a:t>В 2016 году запущены автономные шаттлы в центре Лиона, выполняющие </a:t>
            </a:r>
            <a:r>
              <a:rPr lang="en-CA" sz="1800" dirty="0">
                <a:solidFill>
                  <a:srgbClr val="636963"/>
                </a:solidFill>
                <a:latin typeface="+mn-lt"/>
              </a:rPr>
              <a:t/>
            </a:r>
            <a:br>
              <a:rPr lang="en-CA" sz="1800" dirty="0">
                <a:solidFill>
                  <a:srgbClr val="636963"/>
                </a:solidFill>
                <a:latin typeface="+mn-lt"/>
              </a:rPr>
            </a:br>
            <a:r>
              <a:rPr lang="ru-RU" sz="1800" dirty="0">
                <a:solidFill>
                  <a:srgbClr val="636963"/>
                </a:solidFill>
                <a:latin typeface="+mn-lt"/>
              </a:rPr>
              <a:t>10-минутный маршрут </a:t>
            </a:r>
            <a:r>
              <a:rPr lang="en-CA" sz="1800" dirty="0">
                <a:solidFill>
                  <a:srgbClr val="636963"/>
                </a:solidFill>
                <a:latin typeface="+mn-lt"/>
              </a:rPr>
              <a:t/>
            </a:r>
            <a:br>
              <a:rPr lang="en-CA" sz="1800" dirty="0">
                <a:solidFill>
                  <a:srgbClr val="636963"/>
                </a:solidFill>
                <a:latin typeface="+mn-lt"/>
              </a:rPr>
            </a:br>
            <a:r>
              <a:rPr lang="ru-RU" sz="1800" dirty="0">
                <a:solidFill>
                  <a:srgbClr val="636963"/>
                </a:solidFill>
                <a:latin typeface="+mn-lt"/>
              </a:rPr>
              <a:t>с 5 остановками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0C31949-605D-48A0-B9FA-C1E3C10AEBAB}"/>
              </a:ext>
            </a:extLst>
          </p:cNvPr>
          <p:cNvSpPr txBox="1"/>
          <p:nvPr/>
        </p:nvSpPr>
        <p:spPr>
          <a:xfrm>
            <a:off x="14379134" y="7736394"/>
            <a:ext cx="3363996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rgbClr val="636963"/>
                </a:solidFill>
                <a:latin typeface="+mn-lt"/>
              </a:rPr>
              <a:t>В 2015 году запущены автономные шаттлы в городе </a:t>
            </a:r>
            <a:r>
              <a:rPr lang="ru-RU" sz="1800" dirty="0" err="1">
                <a:solidFill>
                  <a:srgbClr val="636963"/>
                </a:solidFill>
                <a:latin typeface="+mn-lt"/>
              </a:rPr>
              <a:t>Сьон</a:t>
            </a:r>
            <a:r>
              <a:rPr lang="ru-RU" sz="1800" dirty="0">
                <a:solidFill>
                  <a:srgbClr val="636963"/>
                </a:solidFill>
                <a:latin typeface="+mn-lt"/>
              </a:rPr>
              <a:t> в центре города, маршруты планируется расширять</a:t>
            </a:r>
          </a:p>
        </p:txBody>
      </p:sp>
      <p:sp>
        <p:nvSpPr>
          <p:cNvPr id="78" name="Freeform: Shape 44">
            <a:extLst>
              <a:ext uri="{FF2B5EF4-FFF2-40B4-BE49-F238E27FC236}">
                <a16:creationId xmlns:a16="http://schemas.microsoft.com/office/drawing/2014/main" id="{C94DEC78-F31C-480A-A412-6F9D98E51255}"/>
              </a:ext>
            </a:extLst>
          </p:cNvPr>
          <p:cNvSpPr/>
          <p:nvPr/>
        </p:nvSpPr>
        <p:spPr>
          <a:xfrm>
            <a:off x="10857630" y="3381211"/>
            <a:ext cx="6210501" cy="2399460"/>
          </a:xfrm>
          <a:custGeom>
            <a:avLst/>
            <a:gdLst>
              <a:gd name="connsiteX0" fmla="*/ 177558 w 6101971"/>
              <a:gd name="connsiteY0" fmla="*/ 0 h 2582944"/>
              <a:gd name="connsiteX1" fmla="*/ 3175282 w 6101971"/>
              <a:gd name="connsiteY1" fmla="*/ 329938 h 2582944"/>
              <a:gd name="connsiteX2" fmla="*/ 6097591 w 6101971"/>
              <a:gd name="connsiteY2" fmla="*/ 961534 h 2582944"/>
              <a:gd name="connsiteX3" fmla="*/ 2505979 w 6101971"/>
              <a:gd name="connsiteY3" fmla="*/ 1366886 h 2582944"/>
              <a:gd name="connsiteX4" fmla="*/ 564057 w 6101971"/>
              <a:gd name="connsiteY4" fmla="*/ 1611983 h 2582944"/>
              <a:gd name="connsiteX5" fmla="*/ 460362 w 6101971"/>
              <a:gd name="connsiteY5" fmla="*/ 1941921 h 2582944"/>
              <a:gd name="connsiteX6" fmla="*/ 6069311 w 6101971"/>
              <a:gd name="connsiteY6" fmla="*/ 2582944 h 2582944"/>
              <a:gd name="connsiteX0" fmla="*/ 182939 w 6107352"/>
              <a:gd name="connsiteY0" fmla="*/ 0 h 2582944"/>
              <a:gd name="connsiteX1" fmla="*/ 3180663 w 6107352"/>
              <a:gd name="connsiteY1" fmla="*/ 329938 h 2582944"/>
              <a:gd name="connsiteX2" fmla="*/ 6102972 w 6107352"/>
              <a:gd name="connsiteY2" fmla="*/ 961534 h 2582944"/>
              <a:gd name="connsiteX3" fmla="*/ 2511360 w 6107352"/>
              <a:gd name="connsiteY3" fmla="*/ 1366886 h 2582944"/>
              <a:gd name="connsiteX4" fmla="*/ 569438 w 6107352"/>
              <a:gd name="connsiteY4" fmla="*/ 1611983 h 2582944"/>
              <a:gd name="connsiteX5" fmla="*/ 465743 w 6107352"/>
              <a:gd name="connsiteY5" fmla="*/ 1941921 h 2582944"/>
              <a:gd name="connsiteX6" fmla="*/ 6074692 w 6107352"/>
              <a:gd name="connsiteY6" fmla="*/ 2582944 h 2582944"/>
              <a:gd name="connsiteX0" fmla="*/ 178450 w 6102610"/>
              <a:gd name="connsiteY0" fmla="*/ 0 h 2582944"/>
              <a:gd name="connsiteX1" fmla="*/ 3176174 w 6102610"/>
              <a:gd name="connsiteY1" fmla="*/ 329938 h 2582944"/>
              <a:gd name="connsiteX2" fmla="*/ 6098483 w 6102610"/>
              <a:gd name="connsiteY2" fmla="*/ 961534 h 2582944"/>
              <a:gd name="connsiteX3" fmla="*/ 2527501 w 6102610"/>
              <a:gd name="connsiteY3" fmla="*/ 1339379 h 2582944"/>
              <a:gd name="connsiteX4" fmla="*/ 564949 w 6102610"/>
              <a:gd name="connsiteY4" fmla="*/ 1611983 h 2582944"/>
              <a:gd name="connsiteX5" fmla="*/ 461254 w 6102610"/>
              <a:gd name="connsiteY5" fmla="*/ 1941921 h 2582944"/>
              <a:gd name="connsiteX6" fmla="*/ 6070203 w 6102610"/>
              <a:gd name="connsiteY6" fmla="*/ 2582944 h 2582944"/>
              <a:gd name="connsiteX0" fmla="*/ 198403 w 6122562"/>
              <a:gd name="connsiteY0" fmla="*/ 0 h 2582944"/>
              <a:gd name="connsiteX1" fmla="*/ 3196127 w 6122562"/>
              <a:gd name="connsiteY1" fmla="*/ 329938 h 2582944"/>
              <a:gd name="connsiteX2" fmla="*/ 6118436 w 6122562"/>
              <a:gd name="connsiteY2" fmla="*/ 961534 h 2582944"/>
              <a:gd name="connsiteX3" fmla="*/ 2547454 w 6122562"/>
              <a:gd name="connsiteY3" fmla="*/ 1339379 h 2582944"/>
              <a:gd name="connsiteX4" fmla="*/ 523013 w 6122562"/>
              <a:gd name="connsiteY4" fmla="*/ 1591353 h 2582944"/>
              <a:gd name="connsiteX5" fmla="*/ 481207 w 6122562"/>
              <a:gd name="connsiteY5" fmla="*/ 1941921 h 2582944"/>
              <a:gd name="connsiteX6" fmla="*/ 6090156 w 6122562"/>
              <a:gd name="connsiteY6" fmla="*/ 2582944 h 2582944"/>
              <a:gd name="connsiteX0" fmla="*/ 114870 w 6039029"/>
              <a:gd name="connsiteY0" fmla="*/ 0 h 2582944"/>
              <a:gd name="connsiteX1" fmla="*/ 3112594 w 6039029"/>
              <a:gd name="connsiteY1" fmla="*/ 329938 h 2582944"/>
              <a:gd name="connsiteX2" fmla="*/ 6034903 w 6039029"/>
              <a:gd name="connsiteY2" fmla="*/ 961534 h 2582944"/>
              <a:gd name="connsiteX3" fmla="*/ 2463921 w 6039029"/>
              <a:gd name="connsiteY3" fmla="*/ 1339379 h 2582944"/>
              <a:gd name="connsiteX4" fmla="*/ 439480 w 6039029"/>
              <a:gd name="connsiteY4" fmla="*/ 1591353 h 2582944"/>
              <a:gd name="connsiteX5" fmla="*/ 397674 w 6039029"/>
              <a:gd name="connsiteY5" fmla="*/ 1941921 h 2582944"/>
              <a:gd name="connsiteX6" fmla="*/ 6006623 w 6039029"/>
              <a:gd name="connsiteY6" fmla="*/ 2582944 h 2582944"/>
              <a:gd name="connsiteX0" fmla="*/ 108932 w 6033091"/>
              <a:gd name="connsiteY0" fmla="*/ 0 h 2582944"/>
              <a:gd name="connsiteX1" fmla="*/ 3106656 w 6033091"/>
              <a:gd name="connsiteY1" fmla="*/ 329938 h 2582944"/>
              <a:gd name="connsiteX2" fmla="*/ 6028965 w 6033091"/>
              <a:gd name="connsiteY2" fmla="*/ 961534 h 2582944"/>
              <a:gd name="connsiteX3" fmla="*/ 2457983 w 6033091"/>
              <a:gd name="connsiteY3" fmla="*/ 1339379 h 2582944"/>
              <a:gd name="connsiteX4" fmla="*/ 433542 w 6033091"/>
              <a:gd name="connsiteY4" fmla="*/ 1591353 h 2582944"/>
              <a:gd name="connsiteX5" fmla="*/ 391736 w 6033091"/>
              <a:gd name="connsiteY5" fmla="*/ 1941921 h 2582944"/>
              <a:gd name="connsiteX6" fmla="*/ 6000685 w 6033091"/>
              <a:gd name="connsiteY6" fmla="*/ 2582944 h 2582944"/>
              <a:gd name="connsiteX0" fmla="*/ 106974 w 6031133"/>
              <a:gd name="connsiteY0" fmla="*/ 0 h 2582944"/>
              <a:gd name="connsiteX1" fmla="*/ 3104698 w 6031133"/>
              <a:gd name="connsiteY1" fmla="*/ 329938 h 2582944"/>
              <a:gd name="connsiteX2" fmla="*/ 6027007 w 6031133"/>
              <a:gd name="connsiteY2" fmla="*/ 961534 h 2582944"/>
              <a:gd name="connsiteX3" fmla="*/ 2456025 w 6031133"/>
              <a:gd name="connsiteY3" fmla="*/ 1339379 h 2582944"/>
              <a:gd name="connsiteX4" fmla="*/ 431584 w 6031133"/>
              <a:gd name="connsiteY4" fmla="*/ 1591353 h 2582944"/>
              <a:gd name="connsiteX5" fmla="*/ 389778 w 6031133"/>
              <a:gd name="connsiteY5" fmla="*/ 1941921 h 2582944"/>
              <a:gd name="connsiteX6" fmla="*/ 5998727 w 6031133"/>
              <a:gd name="connsiteY6" fmla="*/ 2582944 h 2582944"/>
              <a:gd name="connsiteX0" fmla="*/ 106974 w 6017402"/>
              <a:gd name="connsiteY0" fmla="*/ 0 h 2582944"/>
              <a:gd name="connsiteX1" fmla="*/ 3104698 w 6017402"/>
              <a:gd name="connsiteY1" fmla="*/ 329938 h 2582944"/>
              <a:gd name="connsiteX2" fmla="*/ 6013254 w 6017402"/>
              <a:gd name="connsiteY2" fmla="*/ 940904 h 2582944"/>
              <a:gd name="connsiteX3" fmla="*/ 2456025 w 6017402"/>
              <a:gd name="connsiteY3" fmla="*/ 1339379 h 2582944"/>
              <a:gd name="connsiteX4" fmla="*/ 431584 w 6017402"/>
              <a:gd name="connsiteY4" fmla="*/ 1591353 h 2582944"/>
              <a:gd name="connsiteX5" fmla="*/ 389778 w 6017402"/>
              <a:gd name="connsiteY5" fmla="*/ 1941921 h 2582944"/>
              <a:gd name="connsiteX6" fmla="*/ 5998727 w 6017402"/>
              <a:gd name="connsiteY6" fmla="*/ 2582944 h 2582944"/>
              <a:gd name="connsiteX0" fmla="*/ 106974 w 6013503"/>
              <a:gd name="connsiteY0" fmla="*/ 0 h 2582944"/>
              <a:gd name="connsiteX1" fmla="*/ 3104698 w 6013503"/>
              <a:gd name="connsiteY1" fmla="*/ 329938 h 2582944"/>
              <a:gd name="connsiteX2" fmla="*/ 6013254 w 6013503"/>
              <a:gd name="connsiteY2" fmla="*/ 940904 h 2582944"/>
              <a:gd name="connsiteX3" fmla="*/ 2456025 w 6013503"/>
              <a:gd name="connsiteY3" fmla="*/ 1339379 h 2582944"/>
              <a:gd name="connsiteX4" fmla="*/ 431584 w 6013503"/>
              <a:gd name="connsiteY4" fmla="*/ 1591353 h 2582944"/>
              <a:gd name="connsiteX5" fmla="*/ 389778 w 6013503"/>
              <a:gd name="connsiteY5" fmla="*/ 1941921 h 2582944"/>
              <a:gd name="connsiteX6" fmla="*/ 5998727 w 6013503"/>
              <a:gd name="connsiteY6" fmla="*/ 2582944 h 2582944"/>
              <a:gd name="connsiteX0" fmla="*/ 97455 w 6003984"/>
              <a:gd name="connsiteY0" fmla="*/ 0 h 2582944"/>
              <a:gd name="connsiteX1" fmla="*/ 3095179 w 6003984"/>
              <a:gd name="connsiteY1" fmla="*/ 329938 h 2582944"/>
              <a:gd name="connsiteX2" fmla="*/ 6003735 w 6003984"/>
              <a:gd name="connsiteY2" fmla="*/ 940904 h 2582944"/>
              <a:gd name="connsiteX3" fmla="*/ 2446506 w 6003984"/>
              <a:gd name="connsiteY3" fmla="*/ 1339379 h 2582944"/>
              <a:gd name="connsiteX4" fmla="*/ 422065 w 6003984"/>
              <a:gd name="connsiteY4" fmla="*/ 1591353 h 2582944"/>
              <a:gd name="connsiteX5" fmla="*/ 380259 w 6003984"/>
              <a:gd name="connsiteY5" fmla="*/ 1941921 h 2582944"/>
              <a:gd name="connsiteX6" fmla="*/ 5989208 w 6003984"/>
              <a:gd name="connsiteY6" fmla="*/ 2582944 h 2582944"/>
              <a:gd name="connsiteX0" fmla="*/ 97455 w 6003984"/>
              <a:gd name="connsiteY0" fmla="*/ 0 h 2582944"/>
              <a:gd name="connsiteX1" fmla="*/ 3095179 w 6003984"/>
              <a:gd name="connsiteY1" fmla="*/ 329938 h 2582944"/>
              <a:gd name="connsiteX2" fmla="*/ 6003735 w 6003984"/>
              <a:gd name="connsiteY2" fmla="*/ 940904 h 2582944"/>
              <a:gd name="connsiteX3" fmla="*/ 2446506 w 6003984"/>
              <a:gd name="connsiteY3" fmla="*/ 1339379 h 2582944"/>
              <a:gd name="connsiteX4" fmla="*/ 422065 w 6003984"/>
              <a:gd name="connsiteY4" fmla="*/ 1591353 h 2582944"/>
              <a:gd name="connsiteX5" fmla="*/ 380259 w 6003984"/>
              <a:gd name="connsiteY5" fmla="*/ 1941921 h 2582944"/>
              <a:gd name="connsiteX6" fmla="*/ 5989208 w 6003984"/>
              <a:gd name="connsiteY6" fmla="*/ 2582944 h 2582944"/>
              <a:gd name="connsiteX0" fmla="*/ 97455 w 6690624"/>
              <a:gd name="connsiteY0" fmla="*/ 0 h 2658587"/>
              <a:gd name="connsiteX1" fmla="*/ 3095179 w 6690624"/>
              <a:gd name="connsiteY1" fmla="*/ 329938 h 2658587"/>
              <a:gd name="connsiteX2" fmla="*/ 6003735 w 6690624"/>
              <a:gd name="connsiteY2" fmla="*/ 940904 h 2658587"/>
              <a:gd name="connsiteX3" fmla="*/ 2446506 w 6690624"/>
              <a:gd name="connsiteY3" fmla="*/ 1339379 h 2658587"/>
              <a:gd name="connsiteX4" fmla="*/ 422065 w 6690624"/>
              <a:gd name="connsiteY4" fmla="*/ 1591353 h 2658587"/>
              <a:gd name="connsiteX5" fmla="*/ 380259 w 6690624"/>
              <a:gd name="connsiteY5" fmla="*/ 1941921 h 2658587"/>
              <a:gd name="connsiteX6" fmla="*/ 6690624 w 6690624"/>
              <a:gd name="connsiteY6" fmla="*/ 2658587 h 2658587"/>
              <a:gd name="connsiteX0" fmla="*/ 104332 w 6690624"/>
              <a:gd name="connsiteY0" fmla="*/ 0 h 2768613"/>
              <a:gd name="connsiteX1" fmla="*/ 3095179 w 6690624"/>
              <a:gd name="connsiteY1" fmla="*/ 439964 h 2768613"/>
              <a:gd name="connsiteX2" fmla="*/ 6003735 w 6690624"/>
              <a:gd name="connsiteY2" fmla="*/ 1050930 h 2768613"/>
              <a:gd name="connsiteX3" fmla="*/ 2446506 w 6690624"/>
              <a:gd name="connsiteY3" fmla="*/ 1449405 h 2768613"/>
              <a:gd name="connsiteX4" fmla="*/ 422065 w 6690624"/>
              <a:gd name="connsiteY4" fmla="*/ 1701379 h 2768613"/>
              <a:gd name="connsiteX5" fmla="*/ 380259 w 6690624"/>
              <a:gd name="connsiteY5" fmla="*/ 2051947 h 2768613"/>
              <a:gd name="connsiteX6" fmla="*/ 6690624 w 6690624"/>
              <a:gd name="connsiteY6" fmla="*/ 2768613 h 2768613"/>
              <a:gd name="connsiteX0" fmla="*/ 104332 w 6690624"/>
              <a:gd name="connsiteY0" fmla="*/ 0 h 2768613"/>
              <a:gd name="connsiteX1" fmla="*/ 3115809 w 6690624"/>
              <a:gd name="connsiteY1" fmla="*/ 343691 h 2768613"/>
              <a:gd name="connsiteX2" fmla="*/ 6003735 w 6690624"/>
              <a:gd name="connsiteY2" fmla="*/ 1050930 h 2768613"/>
              <a:gd name="connsiteX3" fmla="*/ 2446506 w 6690624"/>
              <a:gd name="connsiteY3" fmla="*/ 1449405 h 2768613"/>
              <a:gd name="connsiteX4" fmla="*/ 422065 w 6690624"/>
              <a:gd name="connsiteY4" fmla="*/ 1701379 h 2768613"/>
              <a:gd name="connsiteX5" fmla="*/ 380259 w 6690624"/>
              <a:gd name="connsiteY5" fmla="*/ 2051947 h 2768613"/>
              <a:gd name="connsiteX6" fmla="*/ 6690624 w 6690624"/>
              <a:gd name="connsiteY6" fmla="*/ 2768613 h 2768613"/>
              <a:gd name="connsiteX0" fmla="*/ 104332 w 6690624"/>
              <a:gd name="connsiteY0" fmla="*/ 0 h 2768613"/>
              <a:gd name="connsiteX1" fmla="*/ 3115809 w 6690624"/>
              <a:gd name="connsiteY1" fmla="*/ 343691 h 2768613"/>
              <a:gd name="connsiteX2" fmla="*/ 6003735 w 6690624"/>
              <a:gd name="connsiteY2" fmla="*/ 1050930 h 2768613"/>
              <a:gd name="connsiteX3" fmla="*/ 2446506 w 6690624"/>
              <a:gd name="connsiteY3" fmla="*/ 1449405 h 2768613"/>
              <a:gd name="connsiteX4" fmla="*/ 422065 w 6690624"/>
              <a:gd name="connsiteY4" fmla="*/ 1701379 h 2768613"/>
              <a:gd name="connsiteX5" fmla="*/ 380259 w 6690624"/>
              <a:gd name="connsiteY5" fmla="*/ 2051947 h 2768613"/>
              <a:gd name="connsiteX6" fmla="*/ 6690624 w 6690624"/>
              <a:gd name="connsiteY6" fmla="*/ 2768613 h 2768613"/>
              <a:gd name="connsiteX0" fmla="*/ 104332 w 6690624"/>
              <a:gd name="connsiteY0" fmla="*/ 0 h 2706723"/>
              <a:gd name="connsiteX1" fmla="*/ 3115809 w 6690624"/>
              <a:gd name="connsiteY1" fmla="*/ 343691 h 2706723"/>
              <a:gd name="connsiteX2" fmla="*/ 6003735 w 6690624"/>
              <a:gd name="connsiteY2" fmla="*/ 1050930 h 2706723"/>
              <a:gd name="connsiteX3" fmla="*/ 2446506 w 6690624"/>
              <a:gd name="connsiteY3" fmla="*/ 1449405 h 2706723"/>
              <a:gd name="connsiteX4" fmla="*/ 422065 w 6690624"/>
              <a:gd name="connsiteY4" fmla="*/ 1701379 h 2706723"/>
              <a:gd name="connsiteX5" fmla="*/ 380259 w 6690624"/>
              <a:gd name="connsiteY5" fmla="*/ 2051947 h 2706723"/>
              <a:gd name="connsiteX6" fmla="*/ 6690624 w 6690624"/>
              <a:gd name="connsiteY6" fmla="*/ 2706723 h 2706723"/>
              <a:gd name="connsiteX0" fmla="*/ 104332 w 6690624"/>
              <a:gd name="connsiteY0" fmla="*/ 0 h 2706723"/>
              <a:gd name="connsiteX1" fmla="*/ 3115809 w 6690624"/>
              <a:gd name="connsiteY1" fmla="*/ 343691 h 2706723"/>
              <a:gd name="connsiteX2" fmla="*/ 6003735 w 6690624"/>
              <a:gd name="connsiteY2" fmla="*/ 1050930 h 2706723"/>
              <a:gd name="connsiteX3" fmla="*/ 2446506 w 6690624"/>
              <a:gd name="connsiteY3" fmla="*/ 1449405 h 2706723"/>
              <a:gd name="connsiteX4" fmla="*/ 422065 w 6690624"/>
              <a:gd name="connsiteY4" fmla="*/ 1701379 h 2706723"/>
              <a:gd name="connsiteX5" fmla="*/ 380259 w 6690624"/>
              <a:gd name="connsiteY5" fmla="*/ 2051947 h 2706723"/>
              <a:gd name="connsiteX6" fmla="*/ 6690624 w 6690624"/>
              <a:gd name="connsiteY6" fmla="*/ 2706723 h 2706723"/>
              <a:gd name="connsiteX0" fmla="*/ 104332 w 6999008"/>
              <a:gd name="connsiteY0" fmla="*/ 0 h 2738626"/>
              <a:gd name="connsiteX1" fmla="*/ 3115809 w 6999008"/>
              <a:gd name="connsiteY1" fmla="*/ 343691 h 2738626"/>
              <a:gd name="connsiteX2" fmla="*/ 6003735 w 6999008"/>
              <a:gd name="connsiteY2" fmla="*/ 1050930 h 2738626"/>
              <a:gd name="connsiteX3" fmla="*/ 2446506 w 6999008"/>
              <a:gd name="connsiteY3" fmla="*/ 1449405 h 2738626"/>
              <a:gd name="connsiteX4" fmla="*/ 422065 w 6999008"/>
              <a:gd name="connsiteY4" fmla="*/ 1701379 h 2738626"/>
              <a:gd name="connsiteX5" fmla="*/ 380259 w 6999008"/>
              <a:gd name="connsiteY5" fmla="*/ 2051947 h 2738626"/>
              <a:gd name="connsiteX6" fmla="*/ 6999008 w 6999008"/>
              <a:gd name="connsiteY6" fmla="*/ 2738626 h 2738626"/>
              <a:gd name="connsiteX0" fmla="*/ 104332 w 6988374"/>
              <a:gd name="connsiteY0" fmla="*/ 0 h 2706723"/>
              <a:gd name="connsiteX1" fmla="*/ 3115809 w 6988374"/>
              <a:gd name="connsiteY1" fmla="*/ 343691 h 2706723"/>
              <a:gd name="connsiteX2" fmla="*/ 6003735 w 6988374"/>
              <a:gd name="connsiteY2" fmla="*/ 1050930 h 2706723"/>
              <a:gd name="connsiteX3" fmla="*/ 2446506 w 6988374"/>
              <a:gd name="connsiteY3" fmla="*/ 1449405 h 2706723"/>
              <a:gd name="connsiteX4" fmla="*/ 422065 w 6988374"/>
              <a:gd name="connsiteY4" fmla="*/ 1701379 h 2706723"/>
              <a:gd name="connsiteX5" fmla="*/ 380259 w 6988374"/>
              <a:gd name="connsiteY5" fmla="*/ 2051947 h 2706723"/>
              <a:gd name="connsiteX6" fmla="*/ 6988374 w 6988374"/>
              <a:gd name="connsiteY6" fmla="*/ 2706723 h 2706723"/>
              <a:gd name="connsiteX0" fmla="*/ 121746 w 7005788"/>
              <a:gd name="connsiteY0" fmla="*/ 0 h 2706723"/>
              <a:gd name="connsiteX1" fmla="*/ 3133223 w 7005788"/>
              <a:gd name="connsiteY1" fmla="*/ 343691 h 2706723"/>
              <a:gd name="connsiteX2" fmla="*/ 6021149 w 7005788"/>
              <a:gd name="connsiteY2" fmla="*/ 1050930 h 2706723"/>
              <a:gd name="connsiteX3" fmla="*/ 2463920 w 7005788"/>
              <a:gd name="connsiteY3" fmla="*/ 1406426 h 2706723"/>
              <a:gd name="connsiteX4" fmla="*/ 439479 w 7005788"/>
              <a:gd name="connsiteY4" fmla="*/ 1701379 h 2706723"/>
              <a:gd name="connsiteX5" fmla="*/ 397673 w 7005788"/>
              <a:gd name="connsiteY5" fmla="*/ 2051947 h 2706723"/>
              <a:gd name="connsiteX6" fmla="*/ 7005788 w 7005788"/>
              <a:gd name="connsiteY6" fmla="*/ 2706723 h 2706723"/>
              <a:gd name="connsiteX0" fmla="*/ 121746 w 7005788"/>
              <a:gd name="connsiteY0" fmla="*/ 0 h 2706723"/>
              <a:gd name="connsiteX1" fmla="*/ 3133223 w 7005788"/>
              <a:gd name="connsiteY1" fmla="*/ 343691 h 2706723"/>
              <a:gd name="connsiteX2" fmla="*/ 6021149 w 7005788"/>
              <a:gd name="connsiteY2" fmla="*/ 1050930 h 2706723"/>
              <a:gd name="connsiteX3" fmla="*/ 2463920 w 7005788"/>
              <a:gd name="connsiteY3" fmla="*/ 1406426 h 2706723"/>
              <a:gd name="connsiteX4" fmla="*/ 439479 w 7005788"/>
              <a:gd name="connsiteY4" fmla="*/ 1675592 h 2706723"/>
              <a:gd name="connsiteX5" fmla="*/ 397673 w 7005788"/>
              <a:gd name="connsiteY5" fmla="*/ 2051947 h 2706723"/>
              <a:gd name="connsiteX6" fmla="*/ 7005788 w 7005788"/>
              <a:gd name="connsiteY6" fmla="*/ 2706723 h 270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788" h="2706723">
                <a:moveTo>
                  <a:pt x="121746" y="0"/>
                </a:moveTo>
                <a:cubicBezTo>
                  <a:pt x="1127272" y="84841"/>
                  <a:pt x="2129359" y="189166"/>
                  <a:pt x="3133223" y="343691"/>
                </a:cubicBezTo>
                <a:cubicBezTo>
                  <a:pt x="4137087" y="498216"/>
                  <a:pt x="6132699" y="873808"/>
                  <a:pt x="6021149" y="1050930"/>
                </a:cubicBezTo>
                <a:cubicBezTo>
                  <a:pt x="5909599" y="1228052"/>
                  <a:pt x="3394198" y="1302316"/>
                  <a:pt x="2463920" y="1406426"/>
                </a:cubicBezTo>
                <a:cubicBezTo>
                  <a:pt x="1533642" y="1510536"/>
                  <a:pt x="783853" y="1568005"/>
                  <a:pt x="439479" y="1675592"/>
                </a:cubicBezTo>
                <a:cubicBezTo>
                  <a:pt x="95105" y="1783179"/>
                  <a:pt x="-327324" y="1924503"/>
                  <a:pt x="397673" y="2051947"/>
                </a:cubicBezTo>
                <a:cubicBezTo>
                  <a:pt x="1315215" y="2213774"/>
                  <a:pt x="4660084" y="2487755"/>
                  <a:pt x="7005788" y="2706723"/>
                </a:cubicBezTo>
              </a:path>
            </a:pathLst>
          </a:custGeom>
          <a:noFill/>
          <a:ln w="38100" cap="rnd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ru-RU" sz="1800"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CE127E7-974F-40D2-8685-0BEF06B66806}"/>
              </a:ext>
            </a:extLst>
          </p:cNvPr>
          <p:cNvSpPr txBox="1"/>
          <p:nvPr/>
        </p:nvSpPr>
        <p:spPr>
          <a:xfrm>
            <a:off x="10698916" y="3461243"/>
            <a:ext cx="709751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000" b="1" dirty="0">
                <a:latin typeface="+mj-lt"/>
              </a:rPr>
              <a:t>2009</a:t>
            </a:r>
            <a:endParaRPr lang="ru-RU" sz="2000" b="1" dirty="0"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122E006-3E81-47CF-B9BC-A61B2A6A562B}"/>
              </a:ext>
            </a:extLst>
          </p:cNvPr>
          <p:cNvSpPr txBox="1"/>
          <p:nvPr/>
        </p:nvSpPr>
        <p:spPr>
          <a:xfrm>
            <a:off x="10179779" y="3800197"/>
            <a:ext cx="2211465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636963"/>
                </a:solidFill>
                <a:latin typeface="+mj-lt"/>
              </a:defRPr>
            </a:lvl1pPr>
          </a:lstStyle>
          <a:p>
            <a:r>
              <a:rPr lang="ru-RU" dirty="0">
                <a:latin typeface="+mn-lt"/>
              </a:rPr>
              <a:t>Автономное метро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CC97CDD-FF8E-4B34-A6F5-F87269E8814B}"/>
              </a:ext>
            </a:extLst>
          </p:cNvPr>
          <p:cNvSpPr txBox="1"/>
          <p:nvPr/>
        </p:nvSpPr>
        <p:spPr>
          <a:xfrm>
            <a:off x="15389235" y="5901060"/>
            <a:ext cx="1174642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800" b="1" dirty="0">
                <a:latin typeface="+mj-lt"/>
              </a:rPr>
              <a:t>…</a:t>
            </a:r>
            <a:endParaRPr lang="ru-RU" sz="1800" b="1" dirty="0"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D52CB25-E361-4668-B3D1-86B616986A98}"/>
              </a:ext>
            </a:extLst>
          </p:cNvPr>
          <p:cNvSpPr txBox="1"/>
          <p:nvPr/>
        </p:nvSpPr>
        <p:spPr>
          <a:xfrm>
            <a:off x="10961398" y="5860615"/>
            <a:ext cx="3116184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636963"/>
                </a:solidFill>
                <a:latin typeface="+mj-lt"/>
              </a:defRPr>
            </a:lvl1pPr>
          </a:lstStyle>
          <a:p>
            <a:r>
              <a:rPr lang="ru-RU" dirty="0">
                <a:latin typeface="+mn-lt"/>
              </a:rPr>
              <a:t>Тестирование беспилотного аэротакси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CDCA6F3-EC89-4286-8651-C92BD86A5C3C}"/>
              </a:ext>
            </a:extLst>
          </p:cNvPr>
          <p:cNvSpPr txBox="1"/>
          <p:nvPr/>
        </p:nvSpPr>
        <p:spPr>
          <a:xfrm>
            <a:off x="11598632" y="5483189"/>
            <a:ext cx="709751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2018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5E79AE-9C98-4A05-B0FB-4B118E435BB1}"/>
              </a:ext>
            </a:extLst>
          </p:cNvPr>
          <p:cNvSpPr txBox="1"/>
          <p:nvPr/>
        </p:nvSpPr>
        <p:spPr>
          <a:xfrm>
            <a:off x="14835943" y="6319538"/>
            <a:ext cx="3035415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636963"/>
                </a:solidFill>
                <a:latin typeface="+mj-lt"/>
              </a:defRPr>
            </a:lvl1pPr>
          </a:lstStyle>
          <a:p>
            <a:r>
              <a:rPr lang="ru-RU" dirty="0">
                <a:latin typeface="+mn-lt"/>
              </a:rPr>
              <a:t>Развитие автономных автомобилей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CF0C407-ECB2-4D42-95FF-71CEB7A2DE11}"/>
              </a:ext>
            </a:extLst>
          </p:cNvPr>
          <p:cNvSpPr txBox="1"/>
          <p:nvPr/>
        </p:nvSpPr>
        <p:spPr>
          <a:xfrm>
            <a:off x="14747247" y="3523198"/>
            <a:ext cx="2627770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ru-RU" sz="1800" dirty="0">
                <a:solidFill>
                  <a:srgbClr val="636963"/>
                </a:solidFill>
                <a:latin typeface="+mn-lt"/>
              </a:rPr>
              <a:t>Тестирование шаттлов</a:t>
            </a:r>
          </a:p>
        </p:txBody>
      </p:sp>
      <p:pic>
        <p:nvPicPr>
          <p:cNvPr id="91" name="Picture 8" descr="Related image">
            <a:extLst>
              <a:ext uri="{FF2B5EF4-FFF2-40B4-BE49-F238E27FC236}">
                <a16:creationId xmlns:a16="http://schemas.microsoft.com/office/drawing/2014/main" id="{BC54C121-8290-47BC-B90E-620E2BC80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035" y="4136257"/>
            <a:ext cx="1023761" cy="39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B26559D8-C5F2-4E07-9E1F-9000679DE42D}"/>
              </a:ext>
            </a:extLst>
          </p:cNvPr>
          <p:cNvSpPr txBox="1"/>
          <p:nvPr/>
        </p:nvSpPr>
        <p:spPr>
          <a:xfrm>
            <a:off x="15454016" y="3152871"/>
            <a:ext cx="709751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000" b="1" dirty="0">
                <a:latin typeface="+mj-lt"/>
              </a:rPr>
              <a:t>2016</a:t>
            </a:r>
            <a:endParaRPr lang="ru-RU" sz="2000" b="1" dirty="0">
              <a:latin typeface="+mj-lt"/>
            </a:endParaRPr>
          </a:p>
        </p:txBody>
      </p:sp>
      <p:grpSp>
        <p:nvGrpSpPr>
          <p:cNvPr id="193" name="Группа 192"/>
          <p:cNvGrpSpPr/>
          <p:nvPr/>
        </p:nvGrpSpPr>
        <p:grpSpPr>
          <a:xfrm>
            <a:off x="14777320" y="3050206"/>
            <a:ext cx="574341" cy="435993"/>
            <a:chOff x="14674685" y="2934144"/>
            <a:chExt cx="685132" cy="520096"/>
          </a:xfrm>
        </p:grpSpPr>
        <p:grpSp>
          <p:nvGrpSpPr>
            <p:cNvPr id="98" name="Группа 97"/>
            <p:cNvGrpSpPr/>
            <p:nvPr/>
          </p:nvGrpSpPr>
          <p:grpSpPr>
            <a:xfrm>
              <a:off x="14674685" y="3085075"/>
              <a:ext cx="685132" cy="369165"/>
              <a:chOff x="9316811" y="1563657"/>
              <a:chExt cx="685132" cy="369165"/>
            </a:xfrm>
          </p:grpSpPr>
          <p:sp>
            <p:nvSpPr>
              <p:cNvPr id="99" name="Freeform 15"/>
              <p:cNvSpPr>
                <a:spLocks noEditPoints="1"/>
              </p:cNvSpPr>
              <p:nvPr/>
            </p:nvSpPr>
            <p:spPr bwMode="auto">
              <a:xfrm>
                <a:off x="9316811" y="1563657"/>
                <a:ext cx="685132" cy="369165"/>
              </a:xfrm>
              <a:custGeom>
                <a:avLst/>
                <a:gdLst>
                  <a:gd name="T0" fmla="*/ 66 w 360"/>
                  <a:gd name="T1" fmla="*/ 172 h 194"/>
                  <a:gd name="T2" fmla="*/ 66 w 360"/>
                  <a:gd name="T3" fmla="*/ 164 h 194"/>
                  <a:gd name="T4" fmla="*/ 74 w 360"/>
                  <a:gd name="T5" fmla="*/ 155 h 194"/>
                  <a:gd name="T6" fmla="*/ 266 w 360"/>
                  <a:gd name="T7" fmla="*/ 156 h 194"/>
                  <a:gd name="T8" fmla="*/ 283 w 360"/>
                  <a:gd name="T9" fmla="*/ 139 h 194"/>
                  <a:gd name="T10" fmla="*/ 283 w 360"/>
                  <a:gd name="T11" fmla="*/ 147 h 194"/>
                  <a:gd name="T12" fmla="*/ 352 w 360"/>
                  <a:gd name="T13" fmla="*/ 71 h 194"/>
                  <a:gd name="T14" fmla="*/ 283 w 360"/>
                  <a:gd name="T15" fmla="*/ 6 h 194"/>
                  <a:gd name="T16" fmla="*/ 4 w 360"/>
                  <a:gd name="T17" fmla="*/ 0 h 194"/>
                  <a:gd name="T18" fmla="*/ 0 w 360"/>
                  <a:gd name="T19" fmla="*/ 155 h 194"/>
                  <a:gd name="T20" fmla="*/ 66 w 360"/>
                  <a:gd name="T21" fmla="*/ 194 h 194"/>
                  <a:gd name="T22" fmla="*/ 282 w 360"/>
                  <a:gd name="T23" fmla="*/ 194 h 194"/>
                  <a:gd name="T24" fmla="*/ 360 w 360"/>
                  <a:gd name="T25" fmla="*/ 155 h 194"/>
                  <a:gd name="T26" fmla="*/ 352 w 360"/>
                  <a:gd name="T27" fmla="*/ 110 h 194"/>
                  <a:gd name="T28" fmla="*/ 352 w 360"/>
                  <a:gd name="T29" fmla="*/ 110 h 194"/>
                  <a:gd name="T30" fmla="*/ 294 w 360"/>
                  <a:gd name="T31" fmla="*/ 76 h 194"/>
                  <a:gd name="T32" fmla="*/ 294 w 360"/>
                  <a:gd name="T33" fmla="*/ 61 h 194"/>
                  <a:gd name="T34" fmla="*/ 211 w 360"/>
                  <a:gd name="T35" fmla="*/ 76 h 194"/>
                  <a:gd name="T36" fmla="*/ 285 w 360"/>
                  <a:gd name="T37" fmla="*/ 23 h 194"/>
                  <a:gd name="T38" fmla="*/ 8 w 360"/>
                  <a:gd name="T39" fmla="*/ 23 h 194"/>
                  <a:gd name="T40" fmla="*/ 8 w 360"/>
                  <a:gd name="T41" fmla="*/ 76 h 194"/>
                  <a:gd name="T42" fmla="*/ 203 w 360"/>
                  <a:gd name="T43" fmla="*/ 23 h 194"/>
                  <a:gd name="T44" fmla="*/ 122 w 360"/>
                  <a:gd name="T45" fmla="*/ 76 h 194"/>
                  <a:gd name="T46" fmla="*/ 270 w 360"/>
                  <a:gd name="T47" fmla="*/ 8 h 194"/>
                  <a:gd name="T48" fmla="*/ 8 w 360"/>
                  <a:gd name="T49" fmla="*/ 16 h 194"/>
                  <a:gd name="T50" fmla="*/ 8 w 360"/>
                  <a:gd name="T51" fmla="*/ 97 h 194"/>
                  <a:gd name="T52" fmla="*/ 203 w 360"/>
                  <a:gd name="T53" fmla="*/ 121 h 194"/>
                  <a:gd name="T54" fmla="*/ 211 w 360"/>
                  <a:gd name="T55" fmla="*/ 84 h 194"/>
                  <a:gd name="T56" fmla="*/ 318 w 360"/>
                  <a:gd name="T57" fmla="*/ 63 h 194"/>
                  <a:gd name="T58" fmla="*/ 352 w 360"/>
                  <a:gd name="T59" fmla="*/ 83 h 194"/>
                  <a:gd name="T60" fmla="*/ 352 w 360"/>
                  <a:gd name="T61" fmla="*/ 133 h 194"/>
                  <a:gd name="T62" fmla="*/ 327 w 360"/>
                  <a:gd name="T63" fmla="*/ 141 h 194"/>
                  <a:gd name="T64" fmla="*/ 321 w 360"/>
                  <a:gd name="T65" fmla="*/ 151 h 194"/>
                  <a:gd name="T66" fmla="*/ 118 w 360"/>
                  <a:gd name="T67" fmla="*/ 133 h 194"/>
                  <a:gd name="T68" fmla="*/ 247 w 360"/>
                  <a:gd name="T69" fmla="*/ 141 h 194"/>
                  <a:gd name="T70" fmla="*/ 66 w 360"/>
                  <a:gd name="T71" fmla="*/ 117 h 194"/>
                  <a:gd name="T72" fmla="*/ 17 w 360"/>
                  <a:gd name="T73" fmla="*/ 137 h 194"/>
                  <a:gd name="T74" fmla="*/ 28 w 360"/>
                  <a:gd name="T75" fmla="*/ 151 h 194"/>
                  <a:gd name="T76" fmla="*/ 66 w 360"/>
                  <a:gd name="T77" fmla="*/ 186 h 194"/>
                  <a:gd name="T78" fmla="*/ 96 w 360"/>
                  <a:gd name="T79" fmla="*/ 155 h 194"/>
                  <a:gd name="T80" fmla="*/ 252 w 360"/>
                  <a:gd name="T81" fmla="*/ 155 h 194"/>
                  <a:gd name="T82" fmla="*/ 283 w 360"/>
                  <a:gd name="T83" fmla="*/ 186 h 194"/>
                  <a:gd name="T84" fmla="*/ 237 w 360"/>
                  <a:gd name="T85" fmla="*/ 96 h 194"/>
                  <a:gd name="T86" fmla="*/ 220 w 360"/>
                  <a:gd name="T87" fmla="*/ 104 h 194"/>
                  <a:gd name="T88" fmla="*/ 177 w 360"/>
                  <a:gd name="T89" fmla="*/ 96 h 194"/>
                  <a:gd name="T90" fmla="*/ 194 w 360"/>
                  <a:gd name="T91" fmla="*/ 10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60" h="194">
                    <a:moveTo>
                      <a:pt x="66" y="139"/>
                    </a:moveTo>
                    <a:cubicBezTo>
                      <a:pt x="57" y="139"/>
                      <a:pt x="50" y="147"/>
                      <a:pt x="50" y="156"/>
                    </a:cubicBezTo>
                    <a:cubicBezTo>
                      <a:pt x="50" y="165"/>
                      <a:pt x="57" y="172"/>
                      <a:pt x="66" y="172"/>
                    </a:cubicBezTo>
                    <a:cubicBezTo>
                      <a:pt x="75" y="172"/>
                      <a:pt x="82" y="165"/>
                      <a:pt x="82" y="156"/>
                    </a:cubicBezTo>
                    <a:cubicBezTo>
                      <a:pt x="82" y="147"/>
                      <a:pt x="75" y="139"/>
                      <a:pt x="66" y="139"/>
                    </a:cubicBezTo>
                    <a:close/>
                    <a:moveTo>
                      <a:pt x="66" y="164"/>
                    </a:moveTo>
                    <a:cubicBezTo>
                      <a:pt x="62" y="164"/>
                      <a:pt x="58" y="160"/>
                      <a:pt x="58" y="155"/>
                    </a:cubicBezTo>
                    <a:cubicBezTo>
                      <a:pt x="58" y="151"/>
                      <a:pt x="61" y="147"/>
                      <a:pt x="66" y="147"/>
                    </a:cubicBezTo>
                    <a:cubicBezTo>
                      <a:pt x="70" y="147"/>
                      <a:pt x="74" y="151"/>
                      <a:pt x="74" y="155"/>
                    </a:cubicBezTo>
                    <a:cubicBezTo>
                      <a:pt x="74" y="160"/>
                      <a:pt x="71" y="164"/>
                      <a:pt x="66" y="164"/>
                    </a:cubicBezTo>
                    <a:close/>
                    <a:moveTo>
                      <a:pt x="283" y="139"/>
                    </a:moveTo>
                    <a:cubicBezTo>
                      <a:pt x="274" y="139"/>
                      <a:pt x="266" y="147"/>
                      <a:pt x="266" y="156"/>
                    </a:cubicBezTo>
                    <a:cubicBezTo>
                      <a:pt x="266" y="165"/>
                      <a:pt x="274" y="172"/>
                      <a:pt x="283" y="172"/>
                    </a:cubicBezTo>
                    <a:cubicBezTo>
                      <a:pt x="292" y="172"/>
                      <a:pt x="299" y="165"/>
                      <a:pt x="299" y="156"/>
                    </a:cubicBezTo>
                    <a:cubicBezTo>
                      <a:pt x="299" y="147"/>
                      <a:pt x="292" y="139"/>
                      <a:pt x="283" y="139"/>
                    </a:cubicBezTo>
                    <a:close/>
                    <a:moveTo>
                      <a:pt x="283" y="164"/>
                    </a:moveTo>
                    <a:cubicBezTo>
                      <a:pt x="278" y="164"/>
                      <a:pt x="274" y="160"/>
                      <a:pt x="274" y="155"/>
                    </a:cubicBezTo>
                    <a:cubicBezTo>
                      <a:pt x="274" y="151"/>
                      <a:pt x="278" y="147"/>
                      <a:pt x="283" y="147"/>
                    </a:cubicBezTo>
                    <a:cubicBezTo>
                      <a:pt x="287" y="147"/>
                      <a:pt x="291" y="151"/>
                      <a:pt x="291" y="155"/>
                    </a:cubicBezTo>
                    <a:cubicBezTo>
                      <a:pt x="291" y="160"/>
                      <a:pt x="287" y="164"/>
                      <a:pt x="283" y="164"/>
                    </a:cubicBezTo>
                    <a:close/>
                    <a:moveTo>
                      <a:pt x="352" y="71"/>
                    </a:moveTo>
                    <a:cubicBezTo>
                      <a:pt x="324" y="57"/>
                      <a:pt x="324" y="57"/>
                      <a:pt x="324" y="57"/>
                    </a:cubicBezTo>
                    <a:cubicBezTo>
                      <a:pt x="321" y="56"/>
                      <a:pt x="318" y="53"/>
                      <a:pt x="316" y="51"/>
                    </a:cubicBezTo>
                    <a:cubicBezTo>
                      <a:pt x="283" y="6"/>
                      <a:pt x="283" y="6"/>
                      <a:pt x="283" y="6"/>
                    </a:cubicBezTo>
                    <a:cubicBezTo>
                      <a:pt x="280" y="3"/>
                      <a:pt x="275" y="0"/>
                      <a:pt x="270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4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0" y="158"/>
                      <a:pt x="2" y="159"/>
                      <a:pt x="4" y="159"/>
                    </a:cubicBezTo>
                    <a:cubicBezTo>
                      <a:pt x="28" y="159"/>
                      <a:pt x="28" y="159"/>
                      <a:pt x="28" y="159"/>
                    </a:cubicBezTo>
                    <a:cubicBezTo>
                      <a:pt x="30" y="179"/>
                      <a:pt x="46" y="194"/>
                      <a:pt x="66" y="194"/>
                    </a:cubicBezTo>
                    <a:cubicBezTo>
                      <a:pt x="86" y="194"/>
                      <a:pt x="102" y="179"/>
                      <a:pt x="104" y="159"/>
                    </a:cubicBezTo>
                    <a:cubicBezTo>
                      <a:pt x="244" y="159"/>
                      <a:pt x="244" y="159"/>
                      <a:pt x="244" y="159"/>
                    </a:cubicBezTo>
                    <a:cubicBezTo>
                      <a:pt x="246" y="179"/>
                      <a:pt x="263" y="194"/>
                      <a:pt x="282" y="194"/>
                    </a:cubicBezTo>
                    <a:cubicBezTo>
                      <a:pt x="302" y="194"/>
                      <a:pt x="318" y="179"/>
                      <a:pt x="320" y="159"/>
                    </a:cubicBezTo>
                    <a:cubicBezTo>
                      <a:pt x="356" y="159"/>
                      <a:pt x="356" y="159"/>
                      <a:pt x="356" y="159"/>
                    </a:cubicBezTo>
                    <a:cubicBezTo>
                      <a:pt x="358" y="159"/>
                      <a:pt x="360" y="158"/>
                      <a:pt x="360" y="155"/>
                    </a:cubicBezTo>
                    <a:cubicBezTo>
                      <a:pt x="360" y="83"/>
                      <a:pt x="360" y="83"/>
                      <a:pt x="360" y="83"/>
                    </a:cubicBezTo>
                    <a:cubicBezTo>
                      <a:pt x="360" y="78"/>
                      <a:pt x="357" y="73"/>
                      <a:pt x="352" y="71"/>
                    </a:cubicBezTo>
                    <a:close/>
                    <a:moveTo>
                      <a:pt x="352" y="110"/>
                    </a:moveTo>
                    <a:cubicBezTo>
                      <a:pt x="348" y="109"/>
                      <a:pt x="346" y="105"/>
                      <a:pt x="346" y="101"/>
                    </a:cubicBezTo>
                    <a:cubicBezTo>
                      <a:pt x="346" y="96"/>
                      <a:pt x="348" y="93"/>
                      <a:pt x="352" y="91"/>
                    </a:cubicBezTo>
                    <a:lnTo>
                      <a:pt x="352" y="110"/>
                    </a:lnTo>
                    <a:close/>
                    <a:moveTo>
                      <a:pt x="312" y="59"/>
                    </a:moveTo>
                    <a:cubicBezTo>
                      <a:pt x="300" y="73"/>
                      <a:pt x="300" y="73"/>
                      <a:pt x="300" y="73"/>
                    </a:cubicBezTo>
                    <a:cubicBezTo>
                      <a:pt x="299" y="75"/>
                      <a:pt x="296" y="76"/>
                      <a:pt x="294" y="76"/>
                    </a:cubicBezTo>
                    <a:cubicBezTo>
                      <a:pt x="285" y="76"/>
                      <a:pt x="285" y="76"/>
                      <a:pt x="285" y="76"/>
                    </a:cubicBezTo>
                    <a:cubicBezTo>
                      <a:pt x="294" y="67"/>
                      <a:pt x="294" y="67"/>
                      <a:pt x="294" y="67"/>
                    </a:cubicBezTo>
                    <a:cubicBezTo>
                      <a:pt x="296" y="65"/>
                      <a:pt x="296" y="63"/>
                      <a:pt x="294" y="61"/>
                    </a:cubicBezTo>
                    <a:cubicBezTo>
                      <a:pt x="293" y="60"/>
                      <a:pt x="290" y="60"/>
                      <a:pt x="289" y="61"/>
                    </a:cubicBezTo>
                    <a:cubicBezTo>
                      <a:pt x="274" y="76"/>
                      <a:pt x="274" y="76"/>
                      <a:pt x="274" y="76"/>
                    </a:cubicBezTo>
                    <a:cubicBezTo>
                      <a:pt x="211" y="76"/>
                      <a:pt x="211" y="76"/>
                      <a:pt x="211" y="76"/>
                    </a:cubicBezTo>
                    <a:cubicBezTo>
                      <a:pt x="211" y="73"/>
                      <a:pt x="211" y="73"/>
                      <a:pt x="211" y="73"/>
                    </a:cubicBezTo>
                    <a:cubicBezTo>
                      <a:pt x="211" y="23"/>
                      <a:pt x="211" y="23"/>
                      <a:pt x="211" y="23"/>
                    </a:cubicBezTo>
                    <a:cubicBezTo>
                      <a:pt x="285" y="23"/>
                      <a:pt x="285" y="23"/>
                      <a:pt x="285" y="23"/>
                    </a:cubicBezTo>
                    <a:cubicBezTo>
                      <a:pt x="310" y="56"/>
                      <a:pt x="310" y="56"/>
                      <a:pt x="310" y="56"/>
                    </a:cubicBezTo>
                    <a:cubicBezTo>
                      <a:pt x="310" y="57"/>
                      <a:pt x="311" y="58"/>
                      <a:pt x="312" y="59"/>
                    </a:cubicBezTo>
                    <a:close/>
                    <a:moveTo>
                      <a:pt x="8" y="23"/>
                    </a:moveTo>
                    <a:cubicBezTo>
                      <a:pt x="114" y="23"/>
                      <a:pt x="114" y="23"/>
                      <a:pt x="114" y="23"/>
                    </a:cubicBezTo>
                    <a:cubicBezTo>
                      <a:pt x="114" y="76"/>
                      <a:pt x="114" y="76"/>
                      <a:pt x="114" y="76"/>
                    </a:cubicBezTo>
                    <a:cubicBezTo>
                      <a:pt x="8" y="76"/>
                      <a:pt x="8" y="76"/>
                      <a:pt x="8" y="76"/>
                    </a:cubicBezTo>
                    <a:lnTo>
                      <a:pt x="8" y="23"/>
                    </a:lnTo>
                    <a:close/>
                    <a:moveTo>
                      <a:pt x="122" y="23"/>
                    </a:moveTo>
                    <a:cubicBezTo>
                      <a:pt x="203" y="23"/>
                      <a:pt x="203" y="23"/>
                      <a:pt x="203" y="23"/>
                    </a:cubicBezTo>
                    <a:cubicBezTo>
                      <a:pt x="203" y="73"/>
                      <a:pt x="203" y="73"/>
                      <a:pt x="203" y="73"/>
                    </a:cubicBezTo>
                    <a:cubicBezTo>
                      <a:pt x="203" y="76"/>
                      <a:pt x="203" y="76"/>
                      <a:pt x="203" y="76"/>
                    </a:cubicBezTo>
                    <a:cubicBezTo>
                      <a:pt x="122" y="76"/>
                      <a:pt x="122" y="76"/>
                      <a:pt x="122" y="76"/>
                    </a:cubicBezTo>
                    <a:lnTo>
                      <a:pt x="122" y="23"/>
                    </a:lnTo>
                    <a:close/>
                    <a:moveTo>
                      <a:pt x="181" y="8"/>
                    </a:moveTo>
                    <a:cubicBezTo>
                      <a:pt x="270" y="8"/>
                      <a:pt x="270" y="8"/>
                      <a:pt x="270" y="8"/>
                    </a:cubicBezTo>
                    <a:cubicBezTo>
                      <a:pt x="272" y="8"/>
                      <a:pt x="275" y="10"/>
                      <a:pt x="276" y="11"/>
                    </a:cubicBezTo>
                    <a:cubicBezTo>
                      <a:pt x="280" y="16"/>
                      <a:pt x="280" y="16"/>
                      <a:pt x="28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8"/>
                      <a:pt x="8" y="8"/>
                      <a:pt x="8" y="8"/>
                    </a:cubicBezTo>
                    <a:lnTo>
                      <a:pt x="181" y="8"/>
                    </a:lnTo>
                    <a:close/>
                    <a:moveTo>
                      <a:pt x="8" y="97"/>
                    </a:moveTo>
                    <a:cubicBezTo>
                      <a:pt x="8" y="84"/>
                      <a:pt x="8" y="84"/>
                      <a:pt x="8" y="84"/>
                    </a:cubicBezTo>
                    <a:cubicBezTo>
                      <a:pt x="203" y="84"/>
                      <a:pt x="203" y="84"/>
                      <a:pt x="203" y="84"/>
                    </a:cubicBezTo>
                    <a:cubicBezTo>
                      <a:pt x="203" y="121"/>
                      <a:pt x="203" y="121"/>
                      <a:pt x="203" y="121"/>
                    </a:cubicBezTo>
                    <a:cubicBezTo>
                      <a:pt x="203" y="123"/>
                      <a:pt x="205" y="125"/>
                      <a:pt x="207" y="125"/>
                    </a:cubicBezTo>
                    <a:cubicBezTo>
                      <a:pt x="210" y="125"/>
                      <a:pt x="211" y="123"/>
                      <a:pt x="211" y="121"/>
                    </a:cubicBezTo>
                    <a:cubicBezTo>
                      <a:pt x="211" y="84"/>
                      <a:pt x="211" y="84"/>
                      <a:pt x="211" y="84"/>
                    </a:cubicBezTo>
                    <a:cubicBezTo>
                      <a:pt x="294" y="84"/>
                      <a:pt x="294" y="84"/>
                      <a:pt x="294" y="84"/>
                    </a:cubicBezTo>
                    <a:cubicBezTo>
                      <a:pt x="298" y="84"/>
                      <a:pt x="304" y="81"/>
                      <a:pt x="307" y="78"/>
                    </a:cubicBezTo>
                    <a:cubicBezTo>
                      <a:pt x="318" y="63"/>
                      <a:pt x="318" y="63"/>
                      <a:pt x="318" y="63"/>
                    </a:cubicBezTo>
                    <a:cubicBezTo>
                      <a:pt x="318" y="64"/>
                      <a:pt x="319" y="64"/>
                      <a:pt x="320" y="65"/>
                    </a:cubicBezTo>
                    <a:cubicBezTo>
                      <a:pt x="349" y="78"/>
                      <a:pt x="349" y="78"/>
                      <a:pt x="349" y="78"/>
                    </a:cubicBezTo>
                    <a:cubicBezTo>
                      <a:pt x="350" y="79"/>
                      <a:pt x="352" y="81"/>
                      <a:pt x="352" y="83"/>
                    </a:cubicBezTo>
                    <a:cubicBezTo>
                      <a:pt x="344" y="85"/>
                      <a:pt x="337" y="92"/>
                      <a:pt x="337" y="101"/>
                    </a:cubicBezTo>
                    <a:cubicBezTo>
                      <a:pt x="337" y="109"/>
                      <a:pt x="343" y="117"/>
                      <a:pt x="352" y="119"/>
                    </a:cubicBezTo>
                    <a:cubicBezTo>
                      <a:pt x="352" y="133"/>
                      <a:pt x="352" y="133"/>
                      <a:pt x="352" y="133"/>
                    </a:cubicBezTo>
                    <a:cubicBezTo>
                      <a:pt x="327" y="133"/>
                      <a:pt x="327" y="133"/>
                      <a:pt x="327" y="133"/>
                    </a:cubicBezTo>
                    <a:cubicBezTo>
                      <a:pt x="324" y="133"/>
                      <a:pt x="323" y="135"/>
                      <a:pt x="323" y="137"/>
                    </a:cubicBezTo>
                    <a:cubicBezTo>
                      <a:pt x="323" y="139"/>
                      <a:pt x="324" y="141"/>
                      <a:pt x="327" y="141"/>
                    </a:cubicBezTo>
                    <a:cubicBezTo>
                      <a:pt x="352" y="141"/>
                      <a:pt x="352" y="141"/>
                      <a:pt x="352" y="141"/>
                    </a:cubicBezTo>
                    <a:cubicBezTo>
                      <a:pt x="352" y="151"/>
                      <a:pt x="352" y="151"/>
                      <a:pt x="352" y="151"/>
                    </a:cubicBezTo>
                    <a:cubicBezTo>
                      <a:pt x="321" y="151"/>
                      <a:pt x="321" y="151"/>
                      <a:pt x="321" y="151"/>
                    </a:cubicBezTo>
                    <a:cubicBezTo>
                      <a:pt x="319" y="132"/>
                      <a:pt x="302" y="117"/>
                      <a:pt x="283" y="117"/>
                    </a:cubicBezTo>
                    <a:cubicBezTo>
                      <a:pt x="270" y="117"/>
                      <a:pt x="259" y="123"/>
                      <a:pt x="252" y="133"/>
                    </a:cubicBezTo>
                    <a:cubicBezTo>
                      <a:pt x="118" y="133"/>
                      <a:pt x="118" y="133"/>
                      <a:pt x="118" y="133"/>
                    </a:cubicBezTo>
                    <a:cubicBezTo>
                      <a:pt x="115" y="133"/>
                      <a:pt x="114" y="135"/>
                      <a:pt x="114" y="137"/>
                    </a:cubicBezTo>
                    <a:cubicBezTo>
                      <a:pt x="114" y="139"/>
                      <a:pt x="115" y="141"/>
                      <a:pt x="118" y="141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4"/>
                      <a:pt x="245" y="148"/>
                      <a:pt x="244" y="151"/>
                    </a:cubicBezTo>
                    <a:cubicBezTo>
                      <a:pt x="104" y="151"/>
                      <a:pt x="104" y="151"/>
                      <a:pt x="104" y="151"/>
                    </a:cubicBezTo>
                    <a:cubicBezTo>
                      <a:pt x="102" y="132"/>
                      <a:pt x="86" y="117"/>
                      <a:pt x="66" y="117"/>
                    </a:cubicBezTo>
                    <a:cubicBezTo>
                      <a:pt x="54" y="117"/>
                      <a:pt x="42" y="123"/>
                      <a:pt x="35" y="133"/>
                    </a:cubicBezTo>
                    <a:cubicBezTo>
                      <a:pt x="21" y="133"/>
                      <a:pt x="21" y="133"/>
                      <a:pt x="21" y="133"/>
                    </a:cubicBezTo>
                    <a:cubicBezTo>
                      <a:pt x="19" y="133"/>
                      <a:pt x="17" y="135"/>
                      <a:pt x="17" y="137"/>
                    </a:cubicBezTo>
                    <a:cubicBezTo>
                      <a:pt x="17" y="139"/>
                      <a:pt x="19" y="141"/>
                      <a:pt x="21" y="141"/>
                    </a:cubicBezTo>
                    <a:cubicBezTo>
                      <a:pt x="31" y="141"/>
                      <a:pt x="31" y="141"/>
                      <a:pt x="31" y="141"/>
                    </a:cubicBezTo>
                    <a:cubicBezTo>
                      <a:pt x="30" y="144"/>
                      <a:pt x="28" y="148"/>
                      <a:pt x="28" y="151"/>
                    </a:cubicBezTo>
                    <a:cubicBezTo>
                      <a:pt x="8" y="151"/>
                      <a:pt x="8" y="151"/>
                      <a:pt x="8" y="151"/>
                    </a:cubicBezTo>
                    <a:lnTo>
                      <a:pt x="8" y="97"/>
                    </a:lnTo>
                    <a:close/>
                    <a:moveTo>
                      <a:pt x="66" y="186"/>
                    </a:moveTo>
                    <a:cubicBezTo>
                      <a:pt x="49" y="186"/>
                      <a:pt x="36" y="172"/>
                      <a:pt x="36" y="155"/>
                    </a:cubicBezTo>
                    <a:cubicBezTo>
                      <a:pt x="36" y="139"/>
                      <a:pt x="49" y="125"/>
                      <a:pt x="66" y="125"/>
                    </a:cubicBezTo>
                    <a:cubicBezTo>
                      <a:pt x="83" y="125"/>
                      <a:pt x="96" y="139"/>
                      <a:pt x="96" y="155"/>
                    </a:cubicBezTo>
                    <a:cubicBezTo>
                      <a:pt x="96" y="172"/>
                      <a:pt x="83" y="186"/>
                      <a:pt x="66" y="186"/>
                    </a:cubicBezTo>
                    <a:close/>
                    <a:moveTo>
                      <a:pt x="283" y="186"/>
                    </a:moveTo>
                    <a:cubicBezTo>
                      <a:pt x="266" y="186"/>
                      <a:pt x="252" y="172"/>
                      <a:pt x="252" y="155"/>
                    </a:cubicBezTo>
                    <a:cubicBezTo>
                      <a:pt x="252" y="139"/>
                      <a:pt x="266" y="125"/>
                      <a:pt x="283" y="125"/>
                    </a:cubicBezTo>
                    <a:cubicBezTo>
                      <a:pt x="300" y="125"/>
                      <a:pt x="313" y="139"/>
                      <a:pt x="313" y="155"/>
                    </a:cubicBezTo>
                    <a:cubicBezTo>
                      <a:pt x="313" y="172"/>
                      <a:pt x="300" y="186"/>
                      <a:pt x="283" y="186"/>
                    </a:cubicBezTo>
                    <a:close/>
                    <a:moveTo>
                      <a:pt x="216" y="100"/>
                    </a:moveTo>
                    <a:cubicBezTo>
                      <a:pt x="216" y="97"/>
                      <a:pt x="218" y="96"/>
                      <a:pt x="220" y="96"/>
                    </a:cubicBezTo>
                    <a:cubicBezTo>
                      <a:pt x="237" y="96"/>
                      <a:pt x="237" y="96"/>
                      <a:pt x="237" y="96"/>
                    </a:cubicBezTo>
                    <a:cubicBezTo>
                      <a:pt x="240" y="96"/>
                      <a:pt x="241" y="97"/>
                      <a:pt x="241" y="100"/>
                    </a:cubicBezTo>
                    <a:cubicBezTo>
                      <a:pt x="241" y="102"/>
                      <a:pt x="240" y="104"/>
                      <a:pt x="237" y="104"/>
                    </a:cubicBezTo>
                    <a:cubicBezTo>
                      <a:pt x="220" y="104"/>
                      <a:pt x="220" y="104"/>
                      <a:pt x="220" y="104"/>
                    </a:cubicBezTo>
                    <a:cubicBezTo>
                      <a:pt x="218" y="104"/>
                      <a:pt x="216" y="102"/>
                      <a:pt x="216" y="100"/>
                    </a:cubicBezTo>
                    <a:close/>
                    <a:moveTo>
                      <a:pt x="173" y="100"/>
                    </a:moveTo>
                    <a:cubicBezTo>
                      <a:pt x="173" y="97"/>
                      <a:pt x="175" y="96"/>
                      <a:pt x="177" y="96"/>
                    </a:cubicBezTo>
                    <a:cubicBezTo>
                      <a:pt x="194" y="96"/>
                      <a:pt x="194" y="96"/>
                      <a:pt x="194" y="96"/>
                    </a:cubicBezTo>
                    <a:cubicBezTo>
                      <a:pt x="196" y="96"/>
                      <a:pt x="198" y="97"/>
                      <a:pt x="198" y="100"/>
                    </a:cubicBezTo>
                    <a:cubicBezTo>
                      <a:pt x="198" y="102"/>
                      <a:pt x="196" y="104"/>
                      <a:pt x="194" y="104"/>
                    </a:cubicBezTo>
                    <a:cubicBezTo>
                      <a:pt x="177" y="104"/>
                      <a:pt x="177" y="104"/>
                      <a:pt x="177" y="104"/>
                    </a:cubicBezTo>
                    <a:cubicBezTo>
                      <a:pt x="175" y="104"/>
                      <a:pt x="173" y="102"/>
                      <a:pt x="173" y="100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Прямоугольник 99"/>
              <p:cNvSpPr/>
              <p:nvPr/>
            </p:nvSpPr>
            <p:spPr>
              <a:xfrm>
                <a:off x="9331844" y="1608453"/>
                <a:ext cx="204604" cy="163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/>
            </p:nvSpPr>
            <p:spPr>
              <a:xfrm>
                <a:off x="9337560" y="1615225"/>
                <a:ext cx="187457" cy="119001"/>
              </a:xfrm>
              <a:prstGeom prst="rect">
                <a:avLst/>
              </a:prstGeom>
              <a:solidFill>
                <a:srgbClr val="FFBF8F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Прямоугольник 66"/>
              <p:cNvSpPr/>
              <p:nvPr/>
            </p:nvSpPr>
            <p:spPr>
              <a:xfrm>
                <a:off x="9337560" y="1729466"/>
                <a:ext cx="355873" cy="72724"/>
              </a:xfrm>
              <a:custGeom>
                <a:avLst/>
                <a:gdLst/>
                <a:ahLst/>
                <a:cxnLst/>
                <a:rect l="l" t="t" r="r" b="b"/>
                <a:pathLst>
                  <a:path w="427264" h="87313">
                    <a:moveTo>
                      <a:pt x="0" y="0"/>
                    </a:moveTo>
                    <a:lnTo>
                      <a:pt x="427264" y="0"/>
                    </a:lnTo>
                    <a:lnTo>
                      <a:pt x="427264" y="87313"/>
                    </a:lnTo>
                    <a:lnTo>
                      <a:pt x="216297" y="87313"/>
                    </a:lnTo>
                    <a:cubicBezTo>
                      <a:pt x="198815" y="55202"/>
                      <a:pt x="164472" y="34457"/>
                      <a:pt x="125283" y="34457"/>
                    </a:cubicBezTo>
                    <a:cubicBezTo>
                      <a:pt x="86094" y="34457"/>
                      <a:pt x="51751" y="55202"/>
                      <a:pt x="34269" y="87313"/>
                    </a:cubicBezTo>
                    <a:lnTo>
                      <a:pt x="0" y="87313"/>
                    </a:lnTo>
                    <a:close/>
                  </a:path>
                </a:pathLst>
              </a:custGeom>
              <a:solidFill>
                <a:srgbClr val="FFBF8F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err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3" name="Группа 102"/>
            <p:cNvGrpSpPr/>
            <p:nvPr/>
          </p:nvGrpSpPr>
          <p:grpSpPr>
            <a:xfrm>
              <a:off x="14935527" y="2934144"/>
              <a:ext cx="163449" cy="120237"/>
              <a:chOff x="-902094" y="4127335"/>
              <a:chExt cx="163449" cy="120237"/>
            </a:xfrm>
            <a:solidFill>
              <a:srgbClr val="F58FDF"/>
            </a:solidFill>
          </p:grpSpPr>
          <p:sp>
            <p:nvSpPr>
              <p:cNvPr id="104" name="Freeform 1173"/>
              <p:cNvSpPr>
                <a:spLocks/>
              </p:cNvSpPr>
              <p:nvPr/>
            </p:nvSpPr>
            <p:spPr bwMode="auto">
              <a:xfrm>
                <a:off x="-902094" y="4127335"/>
                <a:ext cx="163449" cy="43210"/>
              </a:xfrm>
              <a:custGeom>
                <a:avLst/>
                <a:gdLst>
                  <a:gd name="T0" fmla="*/ 35 w 37"/>
                  <a:gd name="T1" fmla="*/ 10 h 10"/>
                  <a:gd name="T2" fmla="*/ 34 w 37"/>
                  <a:gd name="T3" fmla="*/ 10 h 10"/>
                  <a:gd name="T4" fmla="*/ 3 w 37"/>
                  <a:gd name="T5" fmla="*/ 10 h 10"/>
                  <a:gd name="T6" fmla="*/ 1 w 37"/>
                  <a:gd name="T7" fmla="*/ 9 h 10"/>
                  <a:gd name="T8" fmla="*/ 1 w 37"/>
                  <a:gd name="T9" fmla="*/ 6 h 10"/>
                  <a:gd name="T10" fmla="*/ 36 w 37"/>
                  <a:gd name="T11" fmla="*/ 6 h 10"/>
                  <a:gd name="T12" fmla="*/ 36 w 37"/>
                  <a:gd name="T13" fmla="*/ 9 h 10"/>
                  <a:gd name="T14" fmla="*/ 35 w 37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0">
                    <a:moveTo>
                      <a:pt x="35" y="10"/>
                    </a:moveTo>
                    <a:cubicBezTo>
                      <a:pt x="34" y="10"/>
                      <a:pt x="34" y="10"/>
                      <a:pt x="34" y="10"/>
                    </a:cubicBezTo>
                    <a:cubicBezTo>
                      <a:pt x="25" y="4"/>
                      <a:pt x="12" y="4"/>
                      <a:pt x="3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8"/>
                      <a:pt x="0" y="7"/>
                      <a:pt x="1" y="6"/>
                    </a:cubicBezTo>
                    <a:cubicBezTo>
                      <a:pt x="11" y="0"/>
                      <a:pt x="25" y="0"/>
                      <a:pt x="36" y="6"/>
                    </a:cubicBezTo>
                    <a:cubicBezTo>
                      <a:pt x="37" y="7"/>
                      <a:pt x="37" y="8"/>
                      <a:pt x="36" y="9"/>
                    </a:cubicBezTo>
                    <a:cubicBezTo>
                      <a:pt x="36" y="10"/>
                      <a:pt x="35" y="10"/>
                      <a:pt x="35" y="10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" name="Freeform 1174"/>
              <p:cNvSpPr>
                <a:spLocks/>
              </p:cNvSpPr>
              <p:nvPr/>
            </p:nvSpPr>
            <p:spPr bwMode="auto">
              <a:xfrm>
                <a:off x="-858884" y="4179939"/>
                <a:ext cx="77028" cy="31937"/>
              </a:xfrm>
              <a:custGeom>
                <a:avLst/>
                <a:gdLst>
                  <a:gd name="T0" fmla="*/ 15 w 17"/>
                  <a:gd name="T1" fmla="*/ 7 h 7"/>
                  <a:gd name="T2" fmla="*/ 14 w 17"/>
                  <a:gd name="T3" fmla="*/ 7 h 7"/>
                  <a:gd name="T4" fmla="*/ 3 w 17"/>
                  <a:gd name="T5" fmla="*/ 7 h 7"/>
                  <a:gd name="T6" fmla="*/ 0 w 17"/>
                  <a:gd name="T7" fmla="*/ 6 h 7"/>
                  <a:gd name="T8" fmla="*/ 1 w 17"/>
                  <a:gd name="T9" fmla="*/ 3 h 7"/>
                  <a:gd name="T10" fmla="*/ 16 w 17"/>
                  <a:gd name="T11" fmla="*/ 3 h 7"/>
                  <a:gd name="T12" fmla="*/ 17 w 17"/>
                  <a:gd name="T13" fmla="*/ 6 h 7"/>
                  <a:gd name="T14" fmla="*/ 15 w 17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5" y="7"/>
                    </a:moveTo>
                    <a:cubicBezTo>
                      <a:pt x="15" y="7"/>
                      <a:pt x="14" y="7"/>
                      <a:pt x="14" y="7"/>
                    </a:cubicBezTo>
                    <a:cubicBezTo>
                      <a:pt x="11" y="4"/>
                      <a:pt x="6" y="4"/>
                      <a:pt x="3" y="7"/>
                    </a:cubicBezTo>
                    <a:cubicBezTo>
                      <a:pt x="2" y="7"/>
                      <a:pt x="1" y="7"/>
                      <a:pt x="0" y="6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5" y="0"/>
                      <a:pt x="12" y="0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7"/>
                      <a:pt x="16" y="7"/>
                      <a:pt x="15" y="7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" name="Freeform 1175"/>
              <p:cNvSpPr>
                <a:spLocks noEditPoints="1"/>
              </p:cNvSpPr>
              <p:nvPr/>
            </p:nvSpPr>
            <p:spPr bwMode="auto">
              <a:xfrm>
                <a:off x="-830703" y="4225028"/>
                <a:ext cx="20666" cy="22544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3 h 5"/>
                  <a:gd name="T4" fmla="*/ 2 w 5"/>
                  <a:gd name="T5" fmla="*/ 0 h 5"/>
                  <a:gd name="T6" fmla="*/ 5 w 5"/>
                  <a:gd name="T7" fmla="*/ 3 h 5"/>
                  <a:gd name="T8" fmla="*/ 2 w 5"/>
                  <a:gd name="T9" fmla="*/ 5 h 5"/>
                  <a:gd name="T10" fmla="*/ 2 w 5"/>
                  <a:gd name="T11" fmla="*/ 2 h 5"/>
                  <a:gd name="T12" fmla="*/ 1 w 5"/>
                  <a:gd name="T13" fmla="*/ 3 h 5"/>
                  <a:gd name="T14" fmla="*/ 2 w 5"/>
                  <a:gd name="T15" fmla="*/ 4 h 5"/>
                  <a:gd name="T16" fmla="*/ 4 w 5"/>
                  <a:gd name="T17" fmla="*/ 3 h 5"/>
                  <a:gd name="T18" fmla="*/ 2 w 5"/>
                  <a:gd name="T1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5" y="1"/>
                      <a:pt x="5" y="3"/>
                    </a:cubicBezTo>
                    <a:cubicBezTo>
                      <a:pt x="5" y="4"/>
                      <a:pt x="4" y="5"/>
                      <a:pt x="2" y="5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3"/>
                    </a:cubicBezTo>
                    <a:cubicBezTo>
                      <a:pt x="4" y="2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27" name="Группа 126"/>
          <p:cNvGrpSpPr/>
          <p:nvPr/>
        </p:nvGrpSpPr>
        <p:grpSpPr>
          <a:xfrm>
            <a:off x="10955778" y="5314816"/>
            <a:ext cx="544513" cy="495300"/>
            <a:chOff x="11107738" y="6151563"/>
            <a:chExt cx="544513" cy="495300"/>
          </a:xfrm>
        </p:grpSpPr>
        <p:sp>
          <p:nvSpPr>
            <p:cNvPr id="107" name="Freeform 1290"/>
            <p:cNvSpPr>
              <a:spLocks/>
            </p:cNvSpPr>
            <p:nvPr/>
          </p:nvSpPr>
          <p:spPr bwMode="auto">
            <a:xfrm>
              <a:off x="11295063" y="6270625"/>
              <a:ext cx="104775" cy="57150"/>
            </a:xfrm>
            <a:custGeom>
              <a:avLst/>
              <a:gdLst>
                <a:gd name="T0" fmla="*/ 2 w 28"/>
                <a:gd name="T1" fmla="*/ 15 h 15"/>
                <a:gd name="T2" fmla="*/ 2 w 28"/>
                <a:gd name="T3" fmla="*/ 15 h 15"/>
                <a:gd name="T4" fmla="*/ 0 w 28"/>
                <a:gd name="T5" fmla="*/ 13 h 15"/>
                <a:gd name="T6" fmla="*/ 2 w 28"/>
                <a:gd name="T7" fmla="*/ 5 h 15"/>
                <a:gd name="T8" fmla="*/ 7 w 28"/>
                <a:gd name="T9" fmla="*/ 0 h 15"/>
                <a:gd name="T10" fmla="*/ 21 w 28"/>
                <a:gd name="T11" fmla="*/ 0 h 15"/>
                <a:gd name="T12" fmla="*/ 26 w 28"/>
                <a:gd name="T13" fmla="*/ 5 h 15"/>
                <a:gd name="T14" fmla="*/ 27 w 28"/>
                <a:gd name="T15" fmla="*/ 13 h 15"/>
                <a:gd name="T16" fmla="*/ 26 w 28"/>
                <a:gd name="T17" fmla="*/ 15 h 15"/>
                <a:gd name="T18" fmla="*/ 24 w 28"/>
                <a:gd name="T19" fmla="*/ 13 h 15"/>
                <a:gd name="T20" fmla="*/ 23 w 28"/>
                <a:gd name="T21" fmla="*/ 6 h 15"/>
                <a:gd name="T22" fmla="*/ 21 w 28"/>
                <a:gd name="T23" fmla="*/ 4 h 15"/>
                <a:gd name="T24" fmla="*/ 7 w 28"/>
                <a:gd name="T25" fmla="*/ 4 h 15"/>
                <a:gd name="T26" fmla="*/ 6 w 28"/>
                <a:gd name="T27" fmla="*/ 6 h 15"/>
                <a:gd name="T28" fmla="*/ 4 w 28"/>
                <a:gd name="T29" fmla="*/ 13 h 15"/>
                <a:gd name="T30" fmla="*/ 2 w 28"/>
                <a:gd name="T3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15">
                  <a:moveTo>
                    <a:pt x="2" y="15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0" y="14"/>
                    <a:pt x="0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0"/>
                    <a:pt x="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6" y="3"/>
                    <a:pt x="26" y="5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4"/>
                    <a:pt x="27" y="15"/>
                    <a:pt x="26" y="15"/>
                  </a:cubicBezTo>
                  <a:cubicBezTo>
                    <a:pt x="25" y="15"/>
                    <a:pt x="24" y="14"/>
                    <a:pt x="24" y="13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5"/>
                    <a:pt x="22" y="4"/>
                    <a:pt x="21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5"/>
                    <a:pt x="6" y="6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3" y="15"/>
                    <a:pt x="2" y="1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1291"/>
            <p:cNvSpPr>
              <a:spLocks/>
            </p:cNvSpPr>
            <p:nvPr/>
          </p:nvSpPr>
          <p:spPr bwMode="auto">
            <a:xfrm>
              <a:off x="11107738" y="6151563"/>
              <a:ext cx="484188" cy="52388"/>
            </a:xfrm>
            <a:custGeom>
              <a:avLst/>
              <a:gdLst>
                <a:gd name="T0" fmla="*/ 127 w 129"/>
                <a:gd name="T1" fmla="*/ 14 h 14"/>
                <a:gd name="T2" fmla="*/ 71 w 129"/>
                <a:gd name="T3" fmla="*/ 14 h 14"/>
                <a:gd name="T4" fmla="*/ 71 w 129"/>
                <a:gd name="T5" fmla="*/ 11 h 14"/>
                <a:gd name="T6" fmla="*/ 64 w 129"/>
                <a:gd name="T7" fmla="*/ 4 h 14"/>
                <a:gd name="T8" fmla="*/ 57 w 129"/>
                <a:gd name="T9" fmla="*/ 11 h 14"/>
                <a:gd name="T10" fmla="*/ 57 w 129"/>
                <a:gd name="T11" fmla="*/ 14 h 14"/>
                <a:gd name="T12" fmla="*/ 1 w 129"/>
                <a:gd name="T13" fmla="*/ 14 h 14"/>
                <a:gd name="T14" fmla="*/ 0 w 129"/>
                <a:gd name="T15" fmla="*/ 12 h 14"/>
                <a:gd name="T16" fmla="*/ 1 w 129"/>
                <a:gd name="T17" fmla="*/ 10 h 14"/>
                <a:gd name="T18" fmla="*/ 53 w 129"/>
                <a:gd name="T19" fmla="*/ 10 h 14"/>
                <a:gd name="T20" fmla="*/ 64 w 129"/>
                <a:gd name="T21" fmla="*/ 0 h 14"/>
                <a:gd name="T22" fmla="*/ 75 w 129"/>
                <a:gd name="T23" fmla="*/ 10 h 14"/>
                <a:gd name="T24" fmla="*/ 127 w 129"/>
                <a:gd name="T25" fmla="*/ 10 h 14"/>
                <a:gd name="T26" fmla="*/ 129 w 129"/>
                <a:gd name="T27" fmla="*/ 12 h 14"/>
                <a:gd name="T28" fmla="*/ 127 w 129"/>
                <a:gd name="T2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">
                  <a:moveTo>
                    <a:pt x="127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71" y="7"/>
                    <a:pt x="68" y="4"/>
                    <a:pt x="64" y="4"/>
                  </a:cubicBezTo>
                  <a:cubicBezTo>
                    <a:pt x="60" y="4"/>
                    <a:pt x="57" y="7"/>
                    <a:pt x="57" y="11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11"/>
                    <a:pt x="0" y="10"/>
                    <a:pt x="1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5"/>
                    <a:pt x="58" y="0"/>
                    <a:pt x="64" y="0"/>
                  </a:cubicBezTo>
                  <a:cubicBezTo>
                    <a:pt x="70" y="0"/>
                    <a:pt x="74" y="5"/>
                    <a:pt x="75" y="10"/>
                  </a:cubicBezTo>
                  <a:cubicBezTo>
                    <a:pt x="127" y="10"/>
                    <a:pt x="127" y="10"/>
                    <a:pt x="127" y="10"/>
                  </a:cubicBezTo>
                  <a:cubicBezTo>
                    <a:pt x="128" y="10"/>
                    <a:pt x="129" y="11"/>
                    <a:pt x="129" y="12"/>
                  </a:cubicBezTo>
                  <a:cubicBezTo>
                    <a:pt x="129" y="13"/>
                    <a:pt x="128" y="14"/>
                    <a:pt x="127" y="1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1292"/>
            <p:cNvSpPr>
              <a:spLocks/>
            </p:cNvSpPr>
            <p:nvPr/>
          </p:nvSpPr>
          <p:spPr bwMode="auto">
            <a:xfrm>
              <a:off x="11341101" y="6188075"/>
              <a:ext cx="14288" cy="98425"/>
            </a:xfrm>
            <a:custGeom>
              <a:avLst/>
              <a:gdLst>
                <a:gd name="T0" fmla="*/ 2 w 4"/>
                <a:gd name="T1" fmla="*/ 26 h 26"/>
                <a:gd name="T2" fmla="*/ 0 w 4"/>
                <a:gd name="T3" fmla="*/ 24 h 26"/>
                <a:gd name="T4" fmla="*/ 0 w 4"/>
                <a:gd name="T5" fmla="*/ 2 h 26"/>
                <a:gd name="T6" fmla="*/ 2 w 4"/>
                <a:gd name="T7" fmla="*/ 0 h 26"/>
                <a:gd name="T8" fmla="*/ 4 w 4"/>
                <a:gd name="T9" fmla="*/ 2 h 26"/>
                <a:gd name="T10" fmla="*/ 4 w 4"/>
                <a:gd name="T11" fmla="*/ 24 h 26"/>
                <a:gd name="T12" fmla="*/ 2 w 4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6">
                  <a:moveTo>
                    <a:pt x="2" y="26"/>
                  </a:moveTo>
                  <a:cubicBezTo>
                    <a:pt x="1" y="26"/>
                    <a:pt x="0" y="25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5"/>
                    <a:pt x="3" y="26"/>
                    <a:pt x="2" y="26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1293"/>
            <p:cNvSpPr>
              <a:spLocks/>
            </p:cNvSpPr>
            <p:nvPr/>
          </p:nvSpPr>
          <p:spPr bwMode="auto">
            <a:xfrm>
              <a:off x="11153776" y="6311900"/>
              <a:ext cx="498475" cy="255588"/>
            </a:xfrm>
            <a:custGeom>
              <a:avLst/>
              <a:gdLst>
                <a:gd name="T0" fmla="*/ 35 w 133"/>
                <a:gd name="T1" fmla="*/ 68 h 68"/>
                <a:gd name="T2" fmla="*/ 11 w 133"/>
                <a:gd name="T3" fmla="*/ 61 h 68"/>
                <a:gd name="T4" fmla="*/ 4 w 133"/>
                <a:gd name="T5" fmla="*/ 50 h 68"/>
                <a:gd name="T6" fmla="*/ 5 w 133"/>
                <a:gd name="T7" fmla="*/ 20 h 68"/>
                <a:gd name="T8" fmla="*/ 9 w 133"/>
                <a:gd name="T9" fmla="*/ 13 h 68"/>
                <a:gd name="T10" fmla="*/ 36 w 133"/>
                <a:gd name="T11" fmla="*/ 0 h 68"/>
                <a:gd name="T12" fmla="*/ 64 w 133"/>
                <a:gd name="T13" fmla="*/ 0 h 68"/>
                <a:gd name="T14" fmla="*/ 65 w 133"/>
                <a:gd name="T15" fmla="*/ 2 h 68"/>
                <a:gd name="T16" fmla="*/ 64 w 133"/>
                <a:gd name="T17" fmla="*/ 4 h 68"/>
                <a:gd name="T18" fmla="*/ 36 w 133"/>
                <a:gd name="T19" fmla="*/ 4 h 68"/>
                <a:gd name="T20" fmla="*/ 12 w 133"/>
                <a:gd name="T21" fmla="*/ 15 h 68"/>
                <a:gd name="T22" fmla="*/ 8 w 133"/>
                <a:gd name="T23" fmla="*/ 21 h 68"/>
                <a:gd name="T24" fmla="*/ 7 w 133"/>
                <a:gd name="T25" fmla="*/ 48 h 68"/>
                <a:gd name="T26" fmla="*/ 14 w 133"/>
                <a:gd name="T27" fmla="*/ 58 h 68"/>
                <a:gd name="T28" fmla="*/ 47 w 133"/>
                <a:gd name="T29" fmla="*/ 63 h 68"/>
                <a:gd name="T30" fmla="*/ 66 w 133"/>
                <a:gd name="T31" fmla="*/ 52 h 68"/>
                <a:gd name="T32" fmla="*/ 105 w 133"/>
                <a:gd name="T33" fmla="*/ 36 h 68"/>
                <a:gd name="T34" fmla="*/ 107 w 133"/>
                <a:gd name="T35" fmla="*/ 36 h 68"/>
                <a:gd name="T36" fmla="*/ 107 w 133"/>
                <a:gd name="T37" fmla="*/ 36 h 68"/>
                <a:gd name="T38" fmla="*/ 118 w 133"/>
                <a:gd name="T39" fmla="*/ 41 h 68"/>
                <a:gd name="T40" fmla="*/ 129 w 133"/>
                <a:gd name="T41" fmla="*/ 30 h 68"/>
                <a:gd name="T42" fmla="*/ 126 w 133"/>
                <a:gd name="T43" fmla="*/ 21 h 68"/>
                <a:gd name="T44" fmla="*/ 117 w 133"/>
                <a:gd name="T45" fmla="*/ 17 h 68"/>
                <a:gd name="T46" fmla="*/ 107 w 133"/>
                <a:gd name="T47" fmla="*/ 22 h 68"/>
                <a:gd name="T48" fmla="*/ 106 w 133"/>
                <a:gd name="T49" fmla="*/ 23 h 68"/>
                <a:gd name="T50" fmla="*/ 76 w 133"/>
                <a:gd name="T51" fmla="*/ 23 h 68"/>
                <a:gd name="T52" fmla="*/ 74 w 133"/>
                <a:gd name="T53" fmla="*/ 21 h 68"/>
                <a:gd name="T54" fmla="*/ 76 w 133"/>
                <a:gd name="T55" fmla="*/ 19 h 68"/>
                <a:gd name="T56" fmla="*/ 104 w 133"/>
                <a:gd name="T57" fmla="*/ 19 h 68"/>
                <a:gd name="T58" fmla="*/ 117 w 133"/>
                <a:gd name="T59" fmla="*/ 13 h 68"/>
                <a:gd name="T60" fmla="*/ 129 w 133"/>
                <a:gd name="T61" fmla="*/ 18 h 68"/>
                <a:gd name="T62" fmla="*/ 133 w 133"/>
                <a:gd name="T63" fmla="*/ 30 h 68"/>
                <a:gd name="T64" fmla="*/ 118 w 133"/>
                <a:gd name="T65" fmla="*/ 45 h 68"/>
                <a:gd name="T66" fmla="*/ 105 w 133"/>
                <a:gd name="T67" fmla="*/ 39 h 68"/>
                <a:gd name="T68" fmla="*/ 69 w 133"/>
                <a:gd name="T69" fmla="*/ 55 h 68"/>
                <a:gd name="T70" fmla="*/ 47 w 133"/>
                <a:gd name="T71" fmla="*/ 67 h 68"/>
                <a:gd name="T72" fmla="*/ 35 w 133"/>
                <a:gd name="T7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3" h="68">
                  <a:moveTo>
                    <a:pt x="35" y="68"/>
                  </a:moveTo>
                  <a:cubicBezTo>
                    <a:pt x="26" y="68"/>
                    <a:pt x="17" y="66"/>
                    <a:pt x="11" y="61"/>
                  </a:cubicBezTo>
                  <a:cubicBezTo>
                    <a:pt x="8" y="58"/>
                    <a:pt x="6" y="54"/>
                    <a:pt x="4" y="50"/>
                  </a:cubicBezTo>
                  <a:cubicBezTo>
                    <a:pt x="0" y="40"/>
                    <a:pt x="0" y="29"/>
                    <a:pt x="5" y="20"/>
                  </a:cubicBezTo>
                  <a:cubicBezTo>
                    <a:pt x="6" y="17"/>
                    <a:pt x="7" y="15"/>
                    <a:pt x="9" y="13"/>
                  </a:cubicBezTo>
                  <a:cubicBezTo>
                    <a:pt x="15" y="5"/>
                    <a:pt x="25" y="0"/>
                    <a:pt x="36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5" y="1"/>
                    <a:pt x="65" y="2"/>
                  </a:cubicBezTo>
                  <a:cubicBezTo>
                    <a:pt x="65" y="3"/>
                    <a:pt x="65" y="4"/>
                    <a:pt x="64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26" y="4"/>
                    <a:pt x="17" y="8"/>
                    <a:pt x="12" y="15"/>
                  </a:cubicBezTo>
                  <a:cubicBezTo>
                    <a:pt x="10" y="17"/>
                    <a:pt x="9" y="19"/>
                    <a:pt x="8" y="21"/>
                  </a:cubicBezTo>
                  <a:cubicBezTo>
                    <a:pt x="4" y="30"/>
                    <a:pt x="4" y="40"/>
                    <a:pt x="7" y="48"/>
                  </a:cubicBezTo>
                  <a:cubicBezTo>
                    <a:pt x="9" y="52"/>
                    <a:pt x="11" y="56"/>
                    <a:pt x="14" y="58"/>
                  </a:cubicBezTo>
                  <a:cubicBezTo>
                    <a:pt x="22" y="66"/>
                    <a:pt x="38" y="65"/>
                    <a:pt x="47" y="63"/>
                  </a:cubicBezTo>
                  <a:cubicBezTo>
                    <a:pt x="52" y="62"/>
                    <a:pt x="60" y="58"/>
                    <a:pt x="66" y="52"/>
                  </a:cubicBezTo>
                  <a:cubicBezTo>
                    <a:pt x="77" y="42"/>
                    <a:pt x="91" y="36"/>
                    <a:pt x="105" y="36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10" y="40"/>
                    <a:pt x="114" y="42"/>
                    <a:pt x="118" y="41"/>
                  </a:cubicBezTo>
                  <a:cubicBezTo>
                    <a:pt x="124" y="41"/>
                    <a:pt x="129" y="36"/>
                    <a:pt x="129" y="30"/>
                  </a:cubicBezTo>
                  <a:cubicBezTo>
                    <a:pt x="130" y="26"/>
                    <a:pt x="128" y="23"/>
                    <a:pt x="126" y="21"/>
                  </a:cubicBezTo>
                  <a:cubicBezTo>
                    <a:pt x="124" y="18"/>
                    <a:pt x="120" y="17"/>
                    <a:pt x="117" y="17"/>
                  </a:cubicBezTo>
                  <a:cubicBezTo>
                    <a:pt x="113" y="17"/>
                    <a:pt x="109" y="19"/>
                    <a:pt x="107" y="22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5" y="23"/>
                    <a:pt x="74" y="22"/>
                    <a:pt x="74" y="21"/>
                  </a:cubicBezTo>
                  <a:cubicBezTo>
                    <a:pt x="74" y="20"/>
                    <a:pt x="75" y="19"/>
                    <a:pt x="76" y="19"/>
                  </a:cubicBezTo>
                  <a:cubicBezTo>
                    <a:pt x="104" y="19"/>
                    <a:pt x="104" y="19"/>
                    <a:pt x="104" y="19"/>
                  </a:cubicBezTo>
                  <a:cubicBezTo>
                    <a:pt x="107" y="15"/>
                    <a:pt x="112" y="13"/>
                    <a:pt x="117" y="13"/>
                  </a:cubicBezTo>
                  <a:cubicBezTo>
                    <a:pt x="122" y="13"/>
                    <a:pt x="126" y="15"/>
                    <a:pt x="129" y="18"/>
                  </a:cubicBezTo>
                  <a:cubicBezTo>
                    <a:pt x="132" y="21"/>
                    <a:pt x="133" y="25"/>
                    <a:pt x="133" y="30"/>
                  </a:cubicBezTo>
                  <a:cubicBezTo>
                    <a:pt x="133" y="38"/>
                    <a:pt x="126" y="45"/>
                    <a:pt x="118" y="45"/>
                  </a:cubicBezTo>
                  <a:cubicBezTo>
                    <a:pt x="113" y="45"/>
                    <a:pt x="108" y="43"/>
                    <a:pt x="105" y="39"/>
                  </a:cubicBezTo>
                  <a:cubicBezTo>
                    <a:pt x="92" y="40"/>
                    <a:pt x="79" y="45"/>
                    <a:pt x="69" y="55"/>
                  </a:cubicBezTo>
                  <a:cubicBezTo>
                    <a:pt x="62" y="62"/>
                    <a:pt x="53" y="66"/>
                    <a:pt x="47" y="67"/>
                  </a:cubicBezTo>
                  <a:cubicBezTo>
                    <a:pt x="44" y="68"/>
                    <a:pt x="40" y="68"/>
                    <a:pt x="35" y="68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Oval 1294"/>
            <p:cNvSpPr>
              <a:spLocks noChangeArrowheads="1"/>
            </p:cNvSpPr>
            <p:nvPr/>
          </p:nvSpPr>
          <p:spPr bwMode="auto">
            <a:xfrm>
              <a:off x="11572876" y="6399213"/>
              <a:ext cx="41275" cy="44450"/>
            </a:xfrm>
            <a:prstGeom prst="ellipse">
              <a:avLst/>
            </a:prstGeom>
            <a:solidFill>
              <a:srgbClr val="35B4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1295"/>
            <p:cNvSpPr>
              <a:spLocks/>
            </p:cNvSpPr>
            <p:nvPr/>
          </p:nvSpPr>
          <p:spPr bwMode="auto">
            <a:xfrm>
              <a:off x="11385551" y="6311900"/>
              <a:ext cx="112713" cy="71438"/>
            </a:xfrm>
            <a:custGeom>
              <a:avLst/>
              <a:gdLst>
                <a:gd name="T0" fmla="*/ 23 w 30"/>
                <a:gd name="T1" fmla="*/ 19 h 19"/>
                <a:gd name="T2" fmla="*/ 22 w 30"/>
                <a:gd name="T3" fmla="*/ 18 h 19"/>
                <a:gd name="T4" fmla="*/ 22 w 30"/>
                <a:gd name="T5" fmla="*/ 15 h 19"/>
                <a:gd name="T6" fmla="*/ 24 w 30"/>
                <a:gd name="T7" fmla="*/ 14 h 19"/>
                <a:gd name="T8" fmla="*/ 26 w 30"/>
                <a:gd name="T9" fmla="*/ 9 h 19"/>
                <a:gd name="T10" fmla="*/ 21 w 30"/>
                <a:gd name="T11" fmla="*/ 4 h 19"/>
                <a:gd name="T12" fmla="*/ 2 w 30"/>
                <a:gd name="T13" fmla="*/ 4 h 19"/>
                <a:gd name="T14" fmla="*/ 0 w 30"/>
                <a:gd name="T15" fmla="*/ 2 h 19"/>
                <a:gd name="T16" fmla="*/ 2 w 30"/>
                <a:gd name="T17" fmla="*/ 0 h 19"/>
                <a:gd name="T18" fmla="*/ 21 w 30"/>
                <a:gd name="T19" fmla="*/ 0 h 19"/>
                <a:gd name="T20" fmla="*/ 30 w 30"/>
                <a:gd name="T21" fmla="*/ 9 h 19"/>
                <a:gd name="T22" fmla="*/ 26 w 30"/>
                <a:gd name="T23" fmla="*/ 17 h 19"/>
                <a:gd name="T24" fmla="*/ 24 w 30"/>
                <a:gd name="T25" fmla="*/ 18 h 19"/>
                <a:gd name="T26" fmla="*/ 23 w 30"/>
                <a:gd name="T2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19">
                  <a:moveTo>
                    <a:pt x="23" y="19"/>
                  </a:moveTo>
                  <a:cubicBezTo>
                    <a:pt x="23" y="19"/>
                    <a:pt x="22" y="18"/>
                    <a:pt x="22" y="18"/>
                  </a:cubicBezTo>
                  <a:cubicBezTo>
                    <a:pt x="21" y="17"/>
                    <a:pt x="21" y="16"/>
                    <a:pt x="22" y="1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3"/>
                    <a:pt x="26" y="11"/>
                    <a:pt x="26" y="9"/>
                  </a:cubicBezTo>
                  <a:cubicBezTo>
                    <a:pt x="26" y="6"/>
                    <a:pt x="24" y="4"/>
                    <a:pt x="2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0" y="4"/>
                    <a:pt x="30" y="9"/>
                  </a:cubicBezTo>
                  <a:cubicBezTo>
                    <a:pt x="30" y="12"/>
                    <a:pt x="29" y="15"/>
                    <a:pt x="26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9"/>
                    <a:pt x="23" y="1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1296"/>
            <p:cNvSpPr>
              <a:spLocks/>
            </p:cNvSpPr>
            <p:nvPr/>
          </p:nvSpPr>
          <p:spPr bwMode="auto">
            <a:xfrm>
              <a:off x="11126788" y="6586538"/>
              <a:ext cx="371475" cy="60325"/>
            </a:xfrm>
            <a:custGeom>
              <a:avLst/>
              <a:gdLst>
                <a:gd name="T0" fmla="*/ 97 w 99"/>
                <a:gd name="T1" fmla="*/ 16 h 16"/>
                <a:gd name="T2" fmla="*/ 24 w 99"/>
                <a:gd name="T3" fmla="*/ 16 h 16"/>
                <a:gd name="T4" fmla="*/ 1 w 99"/>
                <a:gd name="T5" fmla="*/ 3 h 16"/>
                <a:gd name="T6" fmla="*/ 2 w 99"/>
                <a:gd name="T7" fmla="*/ 1 h 16"/>
                <a:gd name="T8" fmla="*/ 4 w 99"/>
                <a:gd name="T9" fmla="*/ 2 h 16"/>
                <a:gd name="T10" fmla="*/ 24 w 99"/>
                <a:gd name="T11" fmla="*/ 13 h 16"/>
                <a:gd name="T12" fmla="*/ 97 w 99"/>
                <a:gd name="T13" fmla="*/ 13 h 16"/>
                <a:gd name="T14" fmla="*/ 99 w 99"/>
                <a:gd name="T15" fmla="*/ 14 h 16"/>
                <a:gd name="T16" fmla="*/ 97 w 99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16">
                  <a:moveTo>
                    <a:pt x="97" y="16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4" y="16"/>
                    <a:pt x="1" y="3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"/>
                    <a:pt x="7" y="13"/>
                    <a:pt x="24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8" y="13"/>
                    <a:pt x="99" y="13"/>
                    <a:pt x="99" y="14"/>
                  </a:cubicBezTo>
                  <a:cubicBezTo>
                    <a:pt x="99" y="16"/>
                    <a:pt x="98" y="16"/>
                    <a:pt x="97" y="16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1297"/>
            <p:cNvSpPr>
              <a:spLocks/>
            </p:cNvSpPr>
            <p:nvPr/>
          </p:nvSpPr>
          <p:spPr bwMode="auto">
            <a:xfrm>
              <a:off x="11209338" y="6553200"/>
              <a:ext cx="49213" cy="93663"/>
            </a:xfrm>
            <a:custGeom>
              <a:avLst/>
              <a:gdLst>
                <a:gd name="T0" fmla="*/ 2 w 13"/>
                <a:gd name="T1" fmla="*/ 25 h 25"/>
                <a:gd name="T2" fmla="*/ 2 w 13"/>
                <a:gd name="T3" fmla="*/ 25 h 25"/>
                <a:gd name="T4" fmla="*/ 1 w 13"/>
                <a:gd name="T5" fmla="*/ 23 h 25"/>
                <a:gd name="T6" fmla="*/ 10 w 13"/>
                <a:gd name="T7" fmla="*/ 1 h 25"/>
                <a:gd name="T8" fmla="*/ 12 w 13"/>
                <a:gd name="T9" fmla="*/ 0 h 25"/>
                <a:gd name="T10" fmla="*/ 13 w 13"/>
                <a:gd name="T11" fmla="*/ 3 h 25"/>
                <a:gd name="T12" fmla="*/ 4 w 13"/>
                <a:gd name="T13" fmla="*/ 24 h 25"/>
                <a:gd name="T14" fmla="*/ 2 w 13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5">
                  <a:moveTo>
                    <a:pt x="2" y="25"/>
                  </a:moveTo>
                  <a:cubicBezTo>
                    <a:pt x="2" y="25"/>
                    <a:pt x="2" y="25"/>
                    <a:pt x="2" y="25"/>
                  </a:cubicBezTo>
                  <a:cubicBezTo>
                    <a:pt x="1" y="25"/>
                    <a:pt x="0" y="24"/>
                    <a:pt x="1" y="2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1"/>
                    <a:pt x="13" y="2"/>
                    <a:pt x="13" y="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5"/>
                    <a:pt x="3" y="25"/>
                    <a:pt x="2" y="2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1298"/>
            <p:cNvSpPr>
              <a:spLocks/>
            </p:cNvSpPr>
            <p:nvPr/>
          </p:nvSpPr>
          <p:spPr bwMode="auto">
            <a:xfrm>
              <a:off x="11371263" y="6526213"/>
              <a:ext cx="66675" cy="120650"/>
            </a:xfrm>
            <a:custGeom>
              <a:avLst/>
              <a:gdLst>
                <a:gd name="T0" fmla="*/ 15 w 18"/>
                <a:gd name="T1" fmla="*/ 32 h 32"/>
                <a:gd name="T2" fmla="*/ 14 w 18"/>
                <a:gd name="T3" fmla="*/ 31 h 32"/>
                <a:gd name="T4" fmla="*/ 1 w 18"/>
                <a:gd name="T5" fmla="*/ 3 h 32"/>
                <a:gd name="T6" fmla="*/ 2 w 18"/>
                <a:gd name="T7" fmla="*/ 0 h 32"/>
                <a:gd name="T8" fmla="*/ 4 w 18"/>
                <a:gd name="T9" fmla="*/ 1 h 32"/>
                <a:gd name="T10" fmla="*/ 17 w 18"/>
                <a:gd name="T11" fmla="*/ 30 h 32"/>
                <a:gd name="T12" fmla="*/ 16 w 18"/>
                <a:gd name="T13" fmla="*/ 32 h 32"/>
                <a:gd name="T14" fmla="*/ 15 w 18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2">
                  <a:moveTo>
                    <a:pt x="15" y="32"/>
                  </a:moveTo>
                  <a:cubicBezTo>
                    <a:pt x="15" y="32"/>
                    <a:pt x="14" y="32"/>
                    <a:pt x="14" y="3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8" y="31"/>
                    <a:pt x="17" y="32"/>
                    <a:pt x="16" y="32"/>
                  </a:cubicBezTo>
                  <a:cubicBezTo>
                    <a:pt x="16" y="32"/>
                    <a:pt x="16" y="32"/>
                    <a:pt x="15" y="3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1299"/>
            <p:cNvSpPr>
              <a:spLocks/>
            </p:cNvSpPr>
            <p:nvPr/>
          </p:nvSpPr>
          <p:spPr bwMode="auto">
            <a:xfrm>
              <a:off x="11358563" y="6383338"/>
              <a:ext cx="30163" cy="15875"/>
            </a:xfrm>
            <a:custGeom>
              <a:avLst/>
              <a:gdLst>
                <a:gd name="T0" fmla="*/ 6 w 8"/>
                <a:gd name="T1" fmla="*/ 4 h 4"/>
                <a:gd name="T2" fmla="*/ 1 w 8"/>
                <a:gd name="T3" fmla="*/ 4 h 4"/>
                <a:gd name="T4" fmla="*/ 0 w 8"/>
                <a:gd name="T5" fmla="*/ 2 h 4"/>
                <a:gd name="T6" fmla="*/ 1 w 8"/>
                <a:gd name="T7" fmla="*/ 0 h 4"/>
                <a:gd name="T8" fmla="*/ 6 w 8"/>
                <a:gd name="T9" fmla="*/ 0 h 4"/>
                <a:gd name="T10" fmla="*/ 8 w 8"/>
                <a:gd name="T11" fmla="*/ 2 h 4"/>
                <a:gd name="T12" fmla="*/ 6 w 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3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1300"/>
            <p:cNvSpPr>
              <a:spLocks/>
            </p:cNvSpPr>
            <p:nvPr/>
          </p:nvSpPr>
          <p:spPr bwMode="auto">
            <a:xfrm>
              <a:off x="11358563" y="6421438"/>
              <a:ext cx="30163" cy="14288"/>
            </a:xfrm>
            <a:custGeom>
              <a:avLst/>
              <a:gdLst>
                <a:gd name="T0" fmla="*/ 6 w 8"/>
                <a:gd name="T1" fmla="*/ 4 h 4"/>
                <a:gd name="T2" fmla="*/ 1 w 8"/>
                <a:gd name="T3" fmla="*/ 4 h 4"/>
                <a:gd name="T4" fmla="*/ 0 w 8"/>
                <a:gd name="T5" fmla="*/ 2 h 4"/>
                <a:gd name="T6" fmla="*/ 1 w 8"/>
                <a:gd name="T7" fmla="*/ 0 h 4"/>
                <a:gd name="T8" fmla="*/ 6 w 8"/>
                <a:gd name="T9" fmla="*/ 0 h 4"/>
                <a:gd name="T10" fmla="*/ 8 w 8"/>
                <a:gd name="T11" fmla="*/ 2 h 4"/>
                <a:gd name="T12" fmla="*/ 6 w 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3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1301"/>
            <p:cNvSpPr>
              <a:spLocks/>
            </p:cNvSpPr>
            <p:nvPr/>
          </p:nvSpPr>
          <p:spPr bwMode="auto">
            <a:xfrm>
              <a:off x="11358563" y="6457950"/>
              <a:ext cx="30163" cy="15875"/>
            </a:xfrm>
            <a:custGeom>
              <a:avLst/>
              <a:gdLst>
                <a:gd name="T0" fmla="*/ 6 w 8"/>
                <a:gd name="T1" fmla="*/ 4 h 4"/>
                <a:gd name="T2" fmla="*/ 1 w 8"/>
                <a:gd name="T3" fmla="*/ 4 h 4"/>
                <a:gd name="T4" fmla="*/ 0 w 8"/>
                <a:gd name="T5" fmla="*/ 2 h 4"/>
                <a:gd name="T6" fmla="*/ 1 w 8"/>
                <a:gd name="T7" fmla="*/ 0 h 4"/>
                <a:gd name="T8" fmla="*/ 6 w 8"/>
                <a:gd name="T9" fmla="*/ 0 h 4"/>
                <a:gd name="T10" fmla="*/ 8 w 8"/>
                <a:gd name="T11" fmla="*/ 2 h 4"/>
                <a:gd name="T12" fmla="*/ 6 w 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3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1302"/>
            <p:cNvSpPr>
              <a:spLocks/>
            </p:cNvSpPr>
            <p:nvPr/>
          </p:nvSpPr>
          <p:spPr bwMode="auto">
            <a:xfrm>
              <a:off x="11220451" y="6421438"/>
              <a:ext cx="30163" cy="14288"/>
            </a:xfrm>
            <a:custGeom>
              <a:avLst/>
              <a:gdLst>
                <a:gd name="T0" fmla="*/ 6 w 8"/>
                <a:gd name="T1" fmla="*/ 4 h 4"/>
                <a:gd name="T2" fmla="*/ 1 w 8"/>
                <a:gd name="T3" fmla="*/ 4 h 4"/>
                <a:gd name="T4" fmla="*/ 0 w 8"/>
                <a:gd name="T5" fmla="*/ 2 h 4"/>
                <a:gd name="T6" fmla="*/ 1 w 8"/>
                <a:gd name="T7" fmla="*/ 0 h 4"/>
                <a:gd name="T8" fmla="*/ 6 w 8"/>
                <a:gd name="T9" fmla="*/ 0 h 4"/>
                <a:gd name="T10" fmla="*/ 8 w 8"/>
                <a:gd name="T11" fmla="*/ 2 h 4"/>
                <a:gd name="T12" fmla="*/ 6 w 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3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1303"/>
            <p:cNvSpPr>
              <a:spLocks/>
            </p:cNvSpPr>
            <p:nvPr/>
          </p:nvSpPr>
          <p:spPr bwMode="auto">
            <a:xfrm>
              <a:off x="11220451" y="6457950"/>
              <a:ext cx="30163" cy="15875"/>
            </a:xfrm>
            <a:custGeom>
              <a:avLst/>
              <a:gdLst>
                <a:gd name="T0" fmla="*/ 6 w 8"/>
                <a:gd name="T1" fmla="*/ 4 h 4"/>
                <a:gd name="T2" fmla="*/ 1 w 8"/>
                <a:gd name="T3" fmla="*/ 4 h 4"/>
                <a:gd name="T4" fmla="*/ 0 w 8"/>
                <a:gd name="T5" fmla="*/ 2 h 4"/>
                <a:gd name="T6" fmla="*/ 1 w 8"/>
                <a:gd name="T7" fmla="*/ 0 h 4"/>
                <a:gd name="T8" fmla="*/ 6 w 8"/>
                <a:gd name="T9" fmla="*/ 0 h 4"/>
                <a:gd name="T10" fmla="*/ 8 w 8"/>
                <a:gd name="T11" fmla="*/ 2 h 4"/>
                <a:gd name="T12" fmla="*/ 6 w 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3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1304"/>
            <p:cNvSpPr>
              <a:spLocks/>
            </p:cNvSpPr>
            <p:nvPr/>
          </p:nvSpPr>
          <p:spPr bwMode="auto">
            <a:xfrm>
              <a:off x="11333163" y="6481763"/>
              <a:ext cx="14288" cy="33338"/>
            </a:xfrm>
            <a:custGeom>
              <a:avLst/>
              <a:gdLst>
                <a:gd name="T0" fmla="*/ 2 w 4"/>
                <a:gd name="T1" fmla="*/ 9 h 9"/>
                <a:gd name="T2" fmla="*/ 0 w 4"/>
                <a:gd name="T3" fmla="*/ 7 h 9"/>
                <a:gd name="T4" fmla="*/ 0 w 4"/>
                <a:gd name="T5" fmla="*/ 2 h 9"/>
                <a:gd name="T6" fmla="*/ 2 w 4"/>
                <a:gd name="T7" fmla="*/ 0 h 9"/>
                <a:gd name="T8" fmla="*/ 4 w 4"/>
                <a:gd name="T9" fmla="*/ 2 h 9"/>
                <a:gd name="T10" fmla="*/ 4 w 4"/>
                <a:gd name="T11" fmla="*/ 7 h 9"/>
                <a:gd name="T12" fmla="*/ 2 w 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">
                  <a:moveTo>
                    <a:pt x="2" y="9"/>
                  </a:moveTo>
                  <a:cubicBezTo>
                    <a:pt x="1" y="9"/>
                    <a:pt x="0" y="8"/>
                    <a:pt x="0" y="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1305"/>
            <p:cNvSpPr>
              <a:spLocks/>
            </p:cNvSpPr>
            <p:nvPr/>
          </p:nvSpPr>
          <p:spPr bwMode="auto">
            <a:xfrm>
              <a:off x="11295063" y="6481763"/>
              <a:ext cx="15875" cy="33338"/>
            </a:xfrm>
            <a:custGeom>
              <a:avLst/>
              <a:gdLst>
                <a:gd name="T0" fmla="*/ 2 w 4"/>
                <a:gd name="T1" fmla="*/ 9 h 9"/>
                <a:gd name="T2" fmla="*/ 0 w 4"/>
                <a:gd name="T3" fmla="*/ 7 h 9"/>
                <a:gd name="T4" fmla="*/ 0 w 4"/>
                <a:gd name="T5" fmla="*/ 2 h 9"/>
                <a:gd name="T6" fmla="*/ 2 w 4"/>
                <a:gd name="T7" fmla="*/ 0 h 9"/>
                <a:gd name="T8" fmla="*/ 4 w 4"/>
                <a:gd name="T9" fmla="*/ 2 h 9"/>
                <a:gd name="T10" fmla="*/ 4 w 4"/>
                <a:gd name="T11" fmla="*/ 7 h 9"/>
                <a:gd name="T12" fmla="*/ 2 w 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">
                  <a:moveTo>
                    <a:pt x="2" y="9"/>
                  </a:moveTo>
                  <a:cubicBezTo>
                    <a:pt x="1" y="9"/>
                    <a:pt x="0" y="8"/>
                    <a:pt x="0" y="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1306"/>
            <p:cNvSpPr>
              <a:spLocks/>
            </p:cNvSpPr>
            <p:nvPr/>
          </p:nvSpPr>
          <p:spPr bwMode="auto">
            <a:xfrm>
              <a:off x="11258551" y="6481763"/>
              <a:ext cx="14288" cy="33338"/>
            </a:xfrm>
            <a:custGeom>
              <a:avLst/>
              <a:gdLst>
                <a:gd name="T0" fmla="*/ 2 w 4"/>
                <a:gd name="T1" fmla="*/ 9 h 9"/>
                <a:gd name="T2" fmla="*/ 0 w 4"/>
                <a:gd name="T3" fmla="*/ 7 h 9"/>
                <a:gd name="T4" fmla="*/ 0 w 4"/>
                <a:gd name="T5" fmla="*/ 2 h 9"/>
                <a:gd name="T6" fmla="*/ 2 w 4"/>
                <a:gd name="T7" fmla="*/ 0 h 9"/>
                <a:gd name="T8" fmla="*/ 4 w 4"/>
                <a:gd name="T9" fmla="*/ 2 h 9"/>
                <a:gd name="T10" fmla="*/ 4 w 4"/>
                <a:gd name="T11" fmla="*/ 7 h 9"/>
                <a:gd name="T12" fmla="*/ 2 w 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">
                  <a:moveTo>
                    <a:pt x="2" y="9"/>
                  </a:moveTo>
                  <a:cubicBezTo>
                    <a:pt x="1" y="9"/>
                    <a:pt x="0" y="8"/>
                    <a:pt x="0" y="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1307"/>
            <p:cNvSpPr>
              <a:spLocks/>
            </p:cNvSpPr>
            <p:nvPr/>
          </p:nvSpPr>
          <p:spPr bwMode="auto">
            <a:xfrm>
              <a:off x="11333163" y="6346825"/>
              <a:ext cx="14288" cy="30163"/>
            </a:xfrm>
            <a:custGeom>
              <a:avLst/>
              <a:gdLst>
                <a:gd name="T0" fmla="*/ 2 w 4"/>
                <a:gd name="T1" fmla="*/ 8 h 8"/>
                <a:gd name="T2" fmla="*/ 0 w 4"/>
                <a:gd name="T3" fmla="*/ 6 h 8"/>
                <a:gd name="T4" fmla="*/ 0 w 4"/>
                <a:gd name="T5" fmla="*/ 1 h 8"/>
                <a:gd name="T6" fmla="*/ 2 w 4"/>
                <a:gd name="T7" fmla="*/ 0 h 8"/>
                <a:gd name="T8" fmla="*/ 4 w 4"/>
                <a:gd name="T9" fmla="*/ 1 h 8"/>
                <a:gd name="T10" fmla="*/ 4 w 4"/>
                <a:gd name="T11" fmla="*/ 6 h 8"/>
                <a:gd name="T12" fmla="*/ 2 w 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cubicBezTo>
                    <a:pt x="1" y="8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1308"/>
            <p:cNvSpPr>
              <a:spLocks/>
            </p:cNvSpPr>
            <p:nvPr/>
          </p:nvSpPr>
          <p:spPr bwMode="auto">
            <a:xfrm>
              <a:off x="11295063" y="6346825"/>
              <a:ext cx="15875" cy="30163"/>
            </a:xfrm>
            <a:custGeom>
              <a:avLst/>
              <a:gdLst>
                <a:gd name="T0" fmla="*/ 2 w 4"/>
                <a:gd name="T1" fmla="*/ 8 h 8"/>
                <a:gd name="T2" fmla="*/ 0 w 4"/>
                <a:gd name="T3" fmla="*/ 6 h 8"/>
                <a:gd name="T4" fmla="*/ 0 w 4"/>
                <a:gd name="T5" fmla="*/ 1 h 8"/>
                <a:gd name="T6" fmla="*/ 2 w 4"/>
                <a:gd name="T7" fmla="*/ 0 h 8"/>
                <a:gd name="T8" fmla="*/ 4 w 4"/>
                <a:gd name="T9" fmla="*/ 1 h 8"/>
                <a:gd name="T10" fmla="*/ 4 w 4"/>
                <a:gd name="T11" fmla="*/ 6 h 8"/>
                <a:gd name="T12" fmla="*/ 2 w 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cubicBezTo>
                    <a:pt x="1" y="8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1309"/>
            <p:cNvSpPr>
              <a:spLocks/>
            </p:cNvSpPr>
            <p:nvPr/>
          </p:nvSpPr>
          <p:spPr bwMode="auto">
            <a:xfrm>
              <a:off x="11264901" y="6391275"/>
              <a:ext cx="76200" cy="74613"/>
            </a:xfrm>
            <a:custGeom>
              <a:avLst/>
              <a:gdLst>
                <a:gd name="T0" fmla="*/ 8 w 20"/>
                <a:gd name="T1" fmla="*/ 0 h 20"/>
                <a:gd name="T2" fmla="*/ 0 w 20"/>
                <a:gd name="T3" fmla="*/ 8 h 20"/>
                <a:gd name="T4" fmla="*/ 0 w 20"/>
                <a:gd name="T5" fmla="*/ 20 h 20"/>
                <a:gd name="T6" fmla="*/ 20 w 20"/>
                <a:gd name="T7" fmla="*/ 20 h 20"/>
                <a:gd name="T8" fmla="*/ 20 w 20"/>
                <a:gd name="T9" fmla="*/ 0 h 20"/>
                <a:gd name="T10" fmla="*/ 8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8" y="0"/>
                  </a:moveTo>
                  <a:cubicBezTo>
                    <a:pt x="8" y="5"/>
                    <a:pt x="4" y="8"/>
                    <a:pt x="0" y="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35B4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8" name="Группа 127"/>
          <p:cNvGrpSpPr/>
          <p:nvPr/>
        </p:nvGrpSpPr>
        <p:grpSpPr>
          <a:xfrm>
            <a:off x="14829926" y="5746258"/>
            <a:ext cx="438150" cy="558800"/>
            <a:chOff x="8505826" y="6083300"/>
            <a:chExt cx="438150" cy="558800"/>
          </a:xfrm>
        </p:grpSpPr>
        <p:sp>
          <p:nvSpPr>
            <p:cNvPr id="129" name="Freeform 1276"/>
            <p:cNvSpPr>
              <a:spLocks/>
            </p:cNvSpPr>
            <p:nvPr/>
          </p:nvSpPr>
          <p:spPr bwMode="auto">
            <a:xfrm>
              <a:off x="8629651" y="6316663"/>
              <a:ext cx="198438" cy="41275"/>
            </a:xfrm>
            <a:custGeom>
              <a:avLst/>
              <a:gdLst>
                <a:gd name="T0" fmla="*/ 40 w 53"/>
                <a:gd name="T1" fmla="*/ 11 h 11"/>
                <a:gd name="T2" fmla="*/ 40 w 53"/>
                <a:gd name="T3" fmla="*/ 11 h 11"/>
                <a:gd name="T4" fmla="*/ 28 w 53"/>
                <a:gd name="T5" fmla="*/ 11 h 11"/>
                <a:gd name="T6" fmla="*/ 12 w 53"/>
                <a:gd name="T7" fmla="*/ 11 h 11"/>
                <a:gd name="T8" fmla="*/ 12 w 53"/>
                <a:gd name="T9" fmla="*/ 11 h 11"/>
                <a:gd name="T10" fmla="*/ 5 w 53"/>
                <a:gd name="T11" fmla="*/ 8 h 11"/>
                <a:gd name="T12" fmla="*/ 0 w 53"/>
                <a:gd name="T13" fmla="*/ 4 h 11"/>
                <a:gd name="T14" fmla="*/ 0 w 53"/>
                <a:gd name="T15" fmla="*/ 1 h 11"/>
                <a:gd name="T16" fmla="*/ 3 w 53"/>
                <a:gd name="T17" fmla="*/ 1 h 11"/>
                <a:gd name="T18" fmla="*/ 7 w 53"/>
                <a:gd name="T19" fmla="*/ 5 h 11"/>
                <a:gd name="T20" fmla="*/ 12 w 53"/>
                <a:gd name="T21" fmla="*/ 7 h 11"/>
                <a:gd name="T22" fmla="*/ 12 w 53"/>
                <a:gd name="T23" fmla="*/ 7 h 11"/>
                <a:gd name="T24" fmla="*/ 28 w 53"/>
                <a:gd name="T25" fmla="*/ 7 h 11"/>
                <a:gd name="T26" fmla="*/ 40 w 53"/>
                <a:gd name="T27" fmla="*/ 7 h 11"/>
                <a:gd name="T28" fmla="*/ 40 w 53"/>
                <a:gd name="T29" fmla="*/ 7 h 11"/>
                <a:gd name="T30" fmla="*/ 45 w 53"/>
                <a:gd name="T31" fmla="*/ 5 h 11"/>
                <a:gd name="T32" fmla="*/ 49 w 53"/>
                <a:gd name="T33" fmla="*/ 1 h 11"/>
                <a:gd name="T34" fmla="*/ 52 w 53"/>
                <a:gd name="T35" fmla="*/ 1 h 11"/>
                <a:gd name="T36" fmla="*/ 52 w 53"/>
                <a:gd name="T37" fmla="*/ 4 h 11"/>
                <a:gd name="T38" fmla="*/ 47 w 53"/>
                <a:gd name="T39" fmla="*/ 8 h 11"/>
                <a:gd name="T40" fmla="*/ 40 w 53"/>
                <a:gd name="T4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11">
                  <a:moveTo>
                    <a:pt x="40" y="11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0" y="11"/>
                    <a:pt x="7" y="9"/>
                    <a:pt x="5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6"/>
                    <a:pt x="11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3" y="6"/>
                    <a:pt x="45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50" y="0"/>
                    <a:pt x="51" y="0"/>
                    <a:pt x="52" y="1"/>
                  </a:cubicBezTo>
                  <a:cubicBezTo>
                    <a:pt x="53" y="2"/>
                    <a:pt x="52" y="3"/>
                    <a:pt x="52" y="4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5" y="9"/>
                    <a:pt x="43" y="11"/>
                    <a:pt x="40" y="1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1277"/>
            <p:cNvSpPr>
              <a:spLocks/>
            </p:cNvSpPr>
            <p:nvPr/>
          </p:nvSpPr>
          <p:spPr bwMode="auto">
            <a:xfrm>
              <a:off x="8813801" y="6388100"/>
              <a:ext cx="66675" cy="41275"/>
            </a:xfrm>
            <a:custGeom>
              <a:avLst/>
              <a:gdLst>
                <a:gd name="T0" fmla="*/ 18 w 18"/>
                <a:gd name="T1" fmla="*/ 11 h 11"/>
                <a:gd name="T2" fmla="*/ 0 w 18"/>
                <a:gd name="T3" fmla="*/ 11 h 11"/>
                <a:gd name="T4" fmla="*/ 0 w 18"/>
                <a:gd name="T5" fmla="*/ 8 h 11"/>
                <a:gd name="T6" fmla="*/ 6 w 18"/>
                <a:gd name="T7" fmla="*/ 1 h 11"/>
                <a:gd name="T8" fmla="*/ 18 w 18"/>
                <a:gd name="T9" fmla="*/ 0 h 11"/>
                <a:gd name="T10" fmla="*/ 18 w 1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1">
                  <a:moveTo>
                    <a:pt x="18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8" y="0"/>
                    <a:pt x="18" y="0"/>
                    <a:pt x="18" y="0"/>
                  </a:cubicBezTo>
                  <a:lnTo>
                    <a:pt x="18" y="11"/>
                  </a:lnTo>
                  <a:close/>
                </a:path>
              </a:pathLst>
            </a:custGeom>
            <a:solidFill>
              <a:srgbClr val="FFC5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1278"/>
            <p:cNvSpPr>
              <a:spLocks/>
            </p:cNvSpPr>
            <p:nvPr/>
          </p:nvSpPr>
          <p:spPr bwMode="auto">
            <a:xfrm>
              <a:off x="8569326" y="6388100"/>
              <a:ext cx="68263" cy="41275"/>
            </a:xfrm>
            <a:custGeom>
              <a:avLst/>
              <a:gdLst>
                <a:gd name="T0" fmla="*/ 0 w 18"/>
                <a:gd name="T1" fmla="*/ 11 h 11"/>
                <a:gd name="T2" fmla="*/ 18 w 18"/>
                <a:gd name="T3" fmla="*/ 11 h 11"/>
                <a:gd name="T4" fmla="*/ 18 w 18"/>
                <a:gd name="T5" fmla="*/ 8 h 11"/>
                <a:gd name="T6" fmla="*/ 12 w 18"/>
                <a:gd name="T7" fmla="*/ 1 h 11"/>
                <a:gd name="T8" fmla="*/ 0 w 18"/>
                <a:gd name="T9" fmla="*/ 0 h 11"/>
                <a:gd name="T10" fmla="*/ 0 w 1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1">
                  <a:moveTo>
                    <a:pt x="0" y="11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5"/>
                    <a:pt x="15" y="2"/>
                    <a:pt x="12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FFC5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1279"/>
            <p:cNvSpPr>
              <a:spLocks/>
            </p:cNvSpPr>
            <p:nvPr/>
          </p:nvSpPr>
          <p:spPr bwMode="auto">
            <a:xfrm>
              <a:off x="8528051" y="6350000"/>
              <a:ext cx="11113" cy="127000"/>
            </a:xfrm>
            <a:custGeom>
              <a:avLst/>
              <a:gdLst>
                <a:gd name="T0" fmla="*/ 1 w 3"/>
                <a:gd name="T1" fmla="*/ 34 h 34"/>
                <a:gd name="T2" fmla="*/ 0 w 3"/>
                <a:gd name="T3" fmla="*/ 32 h 34"/>
                <a:gd name="T4" fmla="*/ 0 w 3"/>
                <a:gd name="T5" fmla="*/ 2 h 34"/>
                <a:gd name="T6" fmla="*/ 1 w 3"/>
                <a:gd name="T7" fmla="*/ 0 h 34"/>
                <a:gd name="T8" fmla="*/ 3 w 3"/>
                <a:gd name="T9" fmla="*/ 2 h 34"/>
                <a:gd name="T10" fmla="*/ 3 w 3"/>
                <a:gd name="T11" fmla="*/ 32 h 34"/>
                <a:gd name="T12" fmla="*/ 1 w 3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4">
                  <a:moveTo>
                    <a:pt x="1" y="34"/>
                  </a:moveTo>
                  <a:cubicBezTo>
                    <a:pt x="0" y="34"/>
                    <a:pt x="0" y="33"/>
                    <a:pt x="0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2" y="34"/>
                    <a:pt x="1" y="3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1280"/>
            <p:cNvSpPr>
              <a:spLocks/>
            </p:cNvSpPr>
            <p:nvPr/>
          </p:nvSpPr>
          <p:spPr bwMode="auto">
            <a:xfrm>
              <a:off x="8505826" y="6203950"/>
              <a:ext cx="438150" cy="273050"/>
            </a:xfrm>
            <a:custGeom>
              <a:avLst/>
              <a:gdLst>
                <a:gd name="T0" fmla="*/ 110 w 117"/>
                <a:gd name="T1" fmla="*/ 73 h 73"/>
                <a:gd name="T2" fmla="*/ 108 w 117"/>
                <a:gd name="T3" fmla="*/ 71 h 73"/>
                <a:gd name="T4" fmla="*/ 108 w 117"/>
                <a:gd name="T5" fmla="*/ 40 h 73"/>
                <a:gd name="T6" fmla="*/ 113 w 117"/>
                <a:gd name="T7" fmla="*/ 35 h 73"/>
                <a:gd name="T8" fmla="*/ 114 w 117"/>
                <a:gd name="T9" fmla="*/ 34 h 73"/>
                <a:gd name="T10" fmla="*/ 114 w 117"/>
                <a:gd name="T11" fmla="*/ 28 h 73"/>
                <a:gd name="T12" fmla="*/ 113 w 117"/>
                <a:gd name="T13" fmla="*/ 27 h 73"/>
                <a:gd name="T14" fmla="*/ 100 w 117"/>
                <a:gd name="T15" fmla="*/ 27 h 73"/>
                <a:gd name="T16" fmla="*/ 90 w 117"/>
                <a:gd name="T17" fmla="*/ 7 h 73"/>
                <a:gd name="T18" fmla="*/ 84 w 117"/>
                <a:gd name="T19" fmla="*/ 4 h 73"/>
                <a:gd name="T20" fmla="*/ 33 w 117"/>
                <a:gd name="T21" fmla="*/ 4 h 73"/>
                <a:gd name="T22" fmla="*/ 27 w 117"/>
                <a:gd name="T23" fmla="*/ 8 h 73"/>
                <a:gd name="T24" fmla="*/ 17 w 117"/>
                <a:gd name="T25" fmla="*/ 27 h 73"/>
                <a:gd name="T26" fmla="*/ 4 w 117"/>
                <a:gd name="T27" fmla="*/ 27 h 73"/>
                <a:gd name="T28" fmla="*/ 3 w 117"/>
                <a:gd name="T29" fmla="*/ 28 h 73"/>
                <a:gd name="T30" fmla="*/ 3 w 117"/>
                <a:gd name="T31" fmla="*/ 34 h 73"/>
                <a:gd name="T32" fmla="*/ 4 w 117"/>
                <a:gd name="T33" fmla="*/ 34 h 73"/>
                <a:gd name="T34" fmla="*/ 9 w 117"/>
                <a:gd name="T35" fmla="*/ 40 h 73"/>
                <a:gd name="T36" fmla="*/ 9 w 117"/>
                <a:gd name="T37" fmla="*/ 43 h 73"/>
                <a:gd name="T38" fmla="*/ 6 w 117"/>
                <a:gd name="T39" fmla="*/ 42 h 73"/>
                <a:gd name="T40" fmla="*/ 1 w 117"/>
                <a:gd name="T41" fmla="*/ 37 h 73"/>
                <a:gd name="T42" fmla="*/ 0 w 117"/>
                <a:gd name="T43" fmla="*/ 34 h 73"/>
                <a:gd name="T44" fmla="*/ 0 w 117"/>
                <a:gd name="T45" fmla="*/ 28 h 73"/>
                <a:gd name="T46" fmla="*/ 4 w 117"/>
                <a:gd name="T47" fmla="*/ 23 h 73"/>
                <a:gd name="T48" fmla="*/ 15 w 117"/>
                <a:gd name="T49" fmla="*/ 23 h 73"/>
                <a:gd name="T50" fmla="*/ 24 w 117"/>
                <a:gd name="T51" fmla="*/ 6 h 73"/>
                <a:gd name="T52" fmla="*/ 33 w 117"/>
                <a:gd name="T53" fmla="*/ 0 h 73"/>
                <a:gd name="T54" fmla="*/ 84 w 117"/>
                <a:gd name="T55" fmla="*/ 0 h 73"/>
                <a:gd name="T56" fmla="*/ 93 w 117"/>
                <a:gd name="T57" fmla="*/ 5 h 73"/>
                <a:gd name="T58" fmla="*/ 103 w 117"/>
                <a:gd name="T59" fmla="*/ 23 h 73"/>
                <a:gd name="T60" fmla="*/ 113 w 117"/>
                <a:gd name="T61" fmla="*/ 23 h 73"/>
                <a:gd name="T62" fmla="*/ 117 w 117"/>
                <a:gd name="T63" fmla="*/ 28 h 73"/>
                <a:gd name="T64" fmla="*/ 117 w 117"/>
                <a:gd name="T65" fmla="*/ 34 h 73"/>
                <a:gd name="T66" fmla="*/ 116 w 117"/>
                <a:gd name="T67" fmla="*/ 37 h 73"/>
                <a:gd name="T68" fmla="*/ 112 w 117"/>
                <a:gd name="T69" fmla="*/ 42 h 73"/>
                <a:gd name="T70" fmla="*/ 112 w 117"/>
                <a:gd name="T71" fmla="*/ 71 h 73"/>
                <a:gd name="T72" fmla="*/ 110 w 117"/>
                <a:gd name="T7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7" h="73">
                  <a:moveTo>
                    <a:pt x="110" y="73"/>
                  </a:moveTo>
                  <a:cubicBezTo>
                    <a:pt x="109" y="73"/>
                    <a:pt x="108" y="72"/>
                    <a:pt x="108" y="71"/>
                  </a:cubicBezTo>
                  <a:cubicBezTo>
                    <a:pt x="108" y="40"/>
                    <a:pt x="108" y="40"/>
                    <a:pt x="108" y="40"/>
                  </a:cubicBezTo>
                  <a:cubicBezTo>
                    <a:pt x="113" y="35"/>
                    <a:pt x="113" y="35"/>
                    <a:pt x="113" y="35"/>
                  </a:cubicBezTo>
                  <a:cubicBezTo>
                    <a:pt x="113" y="34"/>
                    <a:pt x="114" y="34"/>
                    <a:pt x="114" y="34"/>
                  </a:cubicBezTo>
                  <a:cubicBezTo>
                    <a:pt x="114" y="28"/>
                    <a:pt x="114" y="28"/>
                    <a:pt x="114" y="28"/>
                  </a:cubicBezTo>
                  <a:cubicBezTo>
                    <a:pt x="114" y="27"/>
                    <a:pt x="113" y="27"/>
                    <a:pt x="113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89" y="5"/>
                    <a:pt x="86" y="4"/>
                    <a:pt x="84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4"/>
                    <a:pt x="28" y="5"/>
                    <a:pt x="27" y="8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8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0" y="41"/>
                    <a:pt x="9" y="42"/>
                    <a:pt x="9" y="43"/>
                  </a:cubicBezTo>
                  <a:cubicBezTo>
                    <a:pt x="8" y="43"/>
                    <a:pt x="7" y="43"/>
                    <a:pt x="6" y="42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6"/>
                    <a:pt x="0" y="35"/>
                    <a:pt x="0" y="3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2" y="23"/>
                    <a:pt x="4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2"/>
                    <a:pt x="30" y="0"/>
                    <a:pt x="33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7" y="0"/>
                    <a:pt x="91" y="2"/>
                    <a:pt x="93" y="5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5" y="23"/>
                    <a:pt x="117" y="25"/>
                    <a:pt x="117" y="28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17" y="35"/>
                    <a:pt x="117" y="36"/>
                    <a:pt x="116" y="37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2"/>
                    <a:pt x="111" y="73"/>
                    <a:pt x="110" y="73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1281"/>
            <p:cNvSpPr>
              <a:spLocks/>
            </p:cNvSpPr>
            <p:nvPr/>
          </p:nvSpPr>
          <p:spPr bwMode="auto">
            <a:xfrm>
              <a:off x="8842376" y="6462713"/>
              <a:ext cx="82550" cy="52388"/>
            </a:xfrm>
            <a:custGeom>
              <a:avLst/>
              <a:gdLst>
                <a:gd name="T0" fmla="*/ 11 w 22"/>
                <a:gd name="T1" fmla="*/ 14 h 14"/>
                <a:gd name="T2" fmla="*/ 0 w 22"/>
                <a:gd name="T3" fmla="*/ 3 h 14"/>
                <a:gd name="T4" fmla="*/ 0 w 22"/>
                <a:gd name="T5" fmla="*/ 2 h 14"/>
                <a:gd name="T6" fmla="*/ 2 w 22"/>
                <a:gd name="T7" fmla="*/ 0 h 14"/>
                <a:gd name="T8" fmla="*/ 4 w 22"/>
                <a:gd name="T9" fmla="*/ 2 h 14"/>
                <a:gd name="T10" fmla="*/ 4 w 22"/>
                <a:gd name="T11" fmla="*/ 3 h 14"/>
                <a:gd name="T12" fmla="*/ 11 w 22"/>
                <a:gd name="T13" fmla="*/ 10 h 14"/>
                <a:gd name="T14" fmla="*/ 18 w 22"/>
                <a:gd name="T15" fmla="*/ 3 h 14"/>
                <a:gd name="T16" fmla="*/ 18 w 22"/>
                <a:gd name="T17" fmla="*/ 2 h 14"/>
                <a:gd name="T18" fmla="*/ 20 w 22"/>
                <a:gd name="T19" fmla="*/ 0 h 14"/>
                <a:gd name="T20" fmla="*/ 22 w 22"/>
                <a:gd name="T21" fmla="*/ 2 h 14"/>
                <a:gd name="T22" fmla="*/ 22 w 22"/>
                <a:gd name="T23" fmla="*/ 3 h 14"/>
                <a:gd name="T24" fmla="*/ 11 w 22"/>
                <a:gd name="T2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4">
                  <a:moveTo>
                    <a:pt x="11" y="14"/>
                  </a:moveTo>
                  <a:cubicBezTo>
                    <a:pt x="5" y="14"/>
                    <a:pt x="0" y="9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7"/>
                    <a:pt x="7" y="10"/>
                    <a:pt x="11" y="10"/>
                  </a:cubicBezTo>
                  <a:cubicBezTo>
                    <a:pt x="15" y="10"/>
                    <a:pt x="18" y="7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9" y="0"/>
                    <a:pt x="20" y="0"/>
                  </a:cubicBezTo>
                  <a:cubicBezTo>
                    <a:pt x="21" y="0"/>
                    <a:pt x="22" y="1"/>
                    <a:pt x="22" y="2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9"/>
                    <a:pt x="17" y="14"/>
                    <a:pt x="11" y="1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1282"/>
            <p:cNvSpPr>
              <a:spLocks/>
            </p:cNvSpPr>
            <p:nvPr/>
          </p:nvSpPr>
          <p:spPr bwMode="auto">
            <a:xfrm>
              <a:off x="8528051" y="6462713"/>
              <a:ext cx="79375" cy="52388"/>
            </a:xfrm>
            <a:custGeom>
              <a:avLst/>
              <a:gdLst>
                <a:gd name="T0" fmla="*/ 10 w 21"/>
                <a:gd name="T1" fmla="*/ 14 h 14"/>
                <a:gd name="T2" fmla="*/ 0 w 21"/>
                <a:gd name="T3" fmla="*/ 3 h 14"/>
                <a:gd name="T4" fmla="*/ 0 w 21"/>
                <a:gd name="T5" fmla="*/ 2 h 14"/>
                <a:gd name="T6" fmla="*/ 1 w 21"/>
                <a:gd name="T7" fmla="*/ 0 h 14"/>
                <a:gd name="T8" fmla="*/ 3 w 21"/>
                <a:gd name="T9" fmla="*/ 2 h 14"/>
                <a:gd name="T10" fmla="*/ 3 w 21"/>
                <a:gd name="T11" fmla="*/ 3 h 14"/>
                <a:gd name="T12" fmla="*/ 10 w 21"/>
                <a:gd name="T13" fmla="*/ 10 h 14"/>
                <a:gd name="T14" fmla="*/ 18 w 21"/>
                <a:gd name="T15" fmla="*/ 3 h 14"/>
                <a:gd name="T16" fmla="*/ 18 w 21"/>
                <a:gd name="T17" fmla="*/ 2 h 14"/>
                <a:gd name="T18" fmla="*/ 19 w 21"/>
                <a:gd name="T19" fmla="*/ 0 h 14"/>
                <a:gd name="T20" fmla="*/ 21 w 21"/>
                <a:gd name="T21" fmla="*/ 2 h 14"/>
                <a:gd name="T22" fmla="*/ 21 w 21"/>
                <a:gd name="T23" fmla="*/ 3 h 14"/>
                <a:gd name="T24" fmla="*/ 10 w 21"/>
                <a:gd name="T2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14">
                  <a:moveTo>
                    <a:pt x="10" y="14"/>
                  </a:moveTo>
                  <a:cubicBezTo>
                    <a:pt x="4" y="14"/>
                    <a:pt x="0" y="9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7"/>
                    <a:pt x="6" y="10"/>
                    <a:pt x="10" y="10"/>
                  </a:cubicBezTo>
                  <a:cubicBezTo>
                    <a:pt x="14" y="10"/>
                    <a:pt x="18" y="7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0"/>
                    <a:pt x="19" y="0"/>
                  </a:cubicBezTo>
                  <a:cubicBezTo>
                    <a:pt x="20" y="0"/>
                    <a:pt x="21" y="1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9"/>
                    <a:pt x="16" y="14"/>
                    <a:pt x="10" y="1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1283"/>
            <p:cNvSpPr>
              <a:spLocks/>
            </p:cNvSpPr>
            <p:nvPr/>
          </p:nvSpPr>
          <p:spPr bwMode="auto">
            <a:xfrm>
              <a:off x="8561388" y="6462713"/>
              <a:ext cx="327025" cy="14288"/>
            </a:xfrm>
            <a:custGeom>
              <a:avLst/>
              <a:gdLst>
                <a:gd name="T0" fmla="*/ 85 w 87"/>
                <a:gd name="T1" fmla="*/ 4 h 4"/>
                <a:gd name="T2" fmla="*/ 2 w 87"/>
                <a:gd name="T3" fmla="*/ 4 h 4"/>
                <a:gd name="T4" fmla="*/ 0 w 87"/>
                <a:gd name="T5" fmla="*/ 2 h 4"/>
                <a:gd name="T6" fmla="*/ 2 w 87"/>
                <a:gd name="T7" fmla="*/ 0 h 4"/>
                <a:gd name="T8" fmla="*/ 85 w 87"/>
                <a:gd name="T9" fmla="*/ 0 h 4"/>
                <a:gd name="T10" fmla="*/ 87 w 87"/>
                <a:gd name="T11" fmla="*/ 2 h 4"/>
                <a:gd name="T12" fmla="*/ 85 w 8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">
                  <a:moveTo>
                    <a:pt x="8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6" y="0"/>
                    <a:pt x="87" y="1"/>
                    <a:pt x="87" y="2"/>
                  </a:cubicBezTo>
                  <a:cubicBezTo>
                    <a:pt x="87" y="3"/>
                    <a:pt x="86" y="4"/>
                    <a:pt x="85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1284"/>
            <p:cNvSpPr>
              <a:spLocks/>
            </p:cNvSpPr>
            <p:nvPr/>
          </p:nvSpPr>
          <p:spPr bwMode="auto">
            <a:xfrm>
              <a:off x="8693151" y="6421438"/>
              <a:ext cx="66675" cy="14288"/>
            </a:xfrm>
            <a:custGeom>
              <a:avLst/>
              <a:gdLst>
                <a:gd name="T0" fmla="*/ 16 w 18"/>
                <a:gd name="T1" fmla="*/ 4 h 4"/>
                <a:gd name="T2" fmla="*/ 1 w 18"/>
                <a:gd name="T3" fmla="*/ 4 h 4"/>
                <a:gd name="T4" fmla="*/ 0 w 18"/>
                <a:gd name="T5" fmla="*/ 2 h 4"/>
                <a:gd name="T6" fmla="*/ 1 w 18"/>
                <a:gd name="T7" fmla="*/ 0 h 4"/>
                <a:gd name="T8" fmla="*/ 16 w 18"/>
                <a:gd name="T9" fmla="*/ 0 h 4"/>
                <a:gd name="T10" fmla="*/ 18 w 18"/>
                <a:gd name="T11" fmla="*/ 2 h 4"/>
                <a:gd name="T12" fmla="*/ 16 w 1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6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3"/>
                    <a:pt x="17" y="4"/>
                    <a:pt x="16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1285"/>
            <p:cNvSpPr>
              <a:spLocks/>
            </p:cNvSpPr>
            <p:nvPr/>
          </p:nvSpPr>
          <p:spPr bwMode="auto">
            <a:xfrm>
              <a:off x="8596313" y="6289675"/>
              <a:ext cx="258763" cy="15875"/>
            </a:xfrm>
            <a:custGeom>
              <a:avLst/>
              <a:gdLst>
                <a:gd name="T0" fmla="*/ 67 w 69"/>
                <a:gd name="T1" fmla="*/ 4 h 4"/>
                <a:gd name="T2" fmla="*/ 2 w 69"/>
                <a:gd name="T3" fmla="*/ 4 h 4"/>
                <a:gd name="T4" fmla="*/ 0 w 69"/>
                <a:gd name="T5" fmla="*/ 2 h 4"/>
                <a:gd name="T6" fmla="*/ 2 w 69"/>
                <a:gd name="T7" fmla="*/ 0 h 4"/>
                <a:gd name="T8" fmla="*/ 67 w 69"/>
                <a:gd name="T9" fmla="*/ 0 h 4"/>
                <a:gd name="T10" fmla="*/ 69 w 69"/>
                <a:gd name="T11" fmla="*/ 2 h 4"/>
                <a:gd name="T12" fmla="*/ 67 w 6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4">
                  <a:moveTo>
                    <a:pt x="67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0"/>
                    <a:pt x="69" y="1"/>
                    <a:pt x="69" y="2"/>
                  </a:cubicBezTo>
                  <a:cubicBezTo>
                    <a:pt x="69" y="3"/>
                    <a:pt x="68" y="4"/>
                    <a:pt x="67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1286"/>
            <p:cNvSpPr>
              <a:spLocks/>
            </p:cNvSpPr>
            <p:nvPr/>
          </p:nvSpPr>
          <p:spPr bwMode="auto">
            <a:xfrm>
              <a:off x="8655051" y="6083300"/>
              <a:ext cx="139700" cy="41275"/>
            </a:xfrm>
            <a:custGeom>
              <a:avLst/>
              <a:gdLst>
                <a:gd name="T0" fmla="*/ 35 w 37"/>
                <a:gd name="T1" fmla="*/ 11 h 11"/>
                <a:gd name="T2" fmla="*/ 34 w 37"/>
                <a:gd name="T3" fmla="*/ 10 h 11"/>
                <a:gd name="T4" fmla="*/ 3 w 37"/>
                <a:gd name="T5" fmla="*/ 10 h 11"/>
                <a:gd name="T6" fmla="*/ 1 w 37"/>
                <a:gd name="T7" fmla="*/ 10 h 11"/>
                <a:gd name="T8" fmla="*/ 1 w 37"/>
                <a:gd name="T9" fmla="*/ 7 h 11"/>
                <a:gd name="T10" fmla="*/ 36 w 37"/>
                <a:gd name="T11" fmla="*/ 7 h 11"/>
                <a:gd name="T12" fmla="*/ 36 w 37"/>
                <a:gd name="T13" fmla="*/ 10 h 11"/>
                <a:gd name="T14" fmla="*/ 35 w 3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1">
                  <a:moveTo>
                    <a:pt x="35" y="11"/>
                  </a:moveTo>
                  <a:cubicBezTo>
                    <a:pt x="35" y="11"/>
                    <a:pt x="34" y="10"/>
                    <a:pt x="34" y="10"/>
                  </a:cubicBezTo>
                  <a:cubicBezTo>
                    <a:pt x="25" y="4"/>
                    <a:pt x="12" y="4"/>
                    <a:pt x="3" y="10"/>
                  </a:cubicBezTo>
                  <a:cubicBezTo>
                    <a:pt x="2" y="11"/>
                    <a:pt x="1" y="11"/>
                    <a:pt x="1" y="10"/>
                  </a:cubicBezTo>
                  <a:cubicBezTo>
                    <a:pt x="0" y="9"/>
                    <a:pt x="0" y="8"/>
                    <a:pt x="1" y="7"/>
                  </a:cubicBezTo>
                  <a:cubicBezTo>
                    <a:pt x="12" y="0"/>
                    <a:pt x="25" y="0"/>
                    <a:pt x="36" y="7"/>
                  </a:cubicBezTo>
                  <a:cubicBezTo>
                    <a:pt x="37" y="8"/>
                    <a:pt x="37" y="9"/>
                    <a:pt x="36" y="10"/>
                  </a:cubicBezTo>
                  <a:cubicBezTo>
                    <a:pt x="36" y="10"/>
                    <a:pt x="35" y="11"/>
                    <a:pt x="35" y="1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Freeform 1287"/>
            <p:cNvSpPr>
              <a:spLocks/>
            </p:cNvSpPr>
            <p:nvPr/>
          </p:nvSpPr>
          <p:spPr bwMode="auto">
            <a:xfrm>
              <a:off x="8693151" y="6132513"/>
              <a:ext cx="63500" cy="26988"/>
            </a:xfrm>
            <a:custGeom>
              <a:avLst/>
              <a:gdLst>
                <a:gd name="T0" fmla="*/ 15 w 17"/>
                <a:gd name="T1" fmla="*/ 7 h 7"/>
                <a:gd name="T2" fmla="*/ 14 w 17"/>
                <a:gd name="T3" fmla="*/ 6 h 7"/>
                <a:gd name="T4" fmla="*/ 3 w 17"/>
                <a:gd name="T5" fmla="*/ 6 h 7"/>
                <a:gd name="T6" fmla="*/ 0 w 17"/>
                <a:gd name="T7" fmla="*/ 6 h 7"/>
                <a:gd name="T8" fmla="*/ 1 w 17"/>
                <a:gd name="T9" fmla="*/ 3 h 7"/>
                <a:gd name="T10" fmla="*/ 16 w 17"/>
                <a:gd name="T11" fmla="*/ 3 h 7"/>
                <a:gd name="T12" fmla="*/ 17 w 17"/>
                <a:gd name="T13" fmla="*/ 6 h 7"/>
                <a:gd name="T14" fmla="*/ 15 w 1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15" y="7"/>
                  </a:moveTo>
                  <a:cubicBezTo>
                    <a:pt x="15" y="7"/>
                    <a:pt x="14" y="6"/>
                    <a:pt x="14" y="6"/>
                  </a:cubicBezTo>
                  <a:cubicBezTo>
                    <a:pt x="11" y="4"/>
                    <a:pt x="6" y="4"/>
                    <a:pt x="3" y="6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5" y="0"/>
                    <a:pt x="12" y="0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6"/>
                    <a:pt x="16" y="7"/>
                    <a:pt x="15" y="7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Freeform 1288"/>
            <p:cNvSpPr>
              <a:spLocks noEditPoints="1"/>
            </p:cNvSpPr>
            <p:nvPr/>
          </p:nvSpPr>
          <p:spPr bwMode="auto">
            <a:xfrm>
              <a:off x="8715376" y="6170613"/>
              <a:ext cx="19050" cy="17463"/>
            </a:xfrm>
            <a:custGeom>
              <a:avLst/>
              <a:gdLst>
                <a:gd name="T0" fmla="*/ 3 w 5"/>
                <a:gd name="T1" fmla="*/ 5 h 5"/>
                <a:gd name="T2" fmla="*/ 0 w 5"/>
                <a:gd name="T3" fmla="*/ 3 h 5"/>
                <a:gd name="T4" fmla="*/ 3 w 5"/>
                <a:gd name="T5" fmla="*/ 0 h 5"/>
                <a:gd name="T6" fmla="*/ 5 w 5"/>
                <a:gd name="T7" fmla="*/ 3 h 5"/>
                <a:gd name="T8" fmla="*/ 3 w 5"/>
                <a:gd name="T9" fmla="*/ 5 h 5"/>
                <a:gd name="T10" fmla="*/ 3 w 5"/>
                <a:gd name="T11" fmla="*/ 1 h 5"/>
                <a:gd name="T12" fmla="*/ 1 w 5"/>
                <a:gd name="T13" fmla="*/ 3 h 5"/>
                <a:gd name="T14" fmla="*/ 3 w 5"/>
                <a:gd name="T15" fmla="*/ 4 h 5"/>
                <a:gd name="T16" fmla="*/ 4 w 5"/>
                <a:gd name="T17" fmla="*/ 3 h 5"/>
                <a:gd name="T18" fmla="*/ 3 w 5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4"/>
                    <a:pt x="4" y="5"/>
                    <a:pt x="3" y="5"/>
                  </a:cubicBezTo>
                  <a:close/>
                  <a:moveTo>
                    <a:pt x="3" y="1"/>
                  </a:moveTo>
                  <a:cubicBezTo>
                    <a:pt x="2" y="1"/>
                    <a:pt x="1" y="2"/>
                    <a:pt x="1" y="3"/>
                  </a:cubicBezTo>
                  <a:cubicBezTo>
                    <a:pt x="1" y="3"/>
                    <a:pt x="2" y="4"/>
                    <a:pt x="3" y="4"/>
                  </a:cubicBezTo>
                  <a:cubicBezTo>
                    <a:pt x="3" y="4"/>
                    <a:pt x="4" y="3"/>
                    <a:pt x="4" y="3"/>
                  </a:cubicBezTo>
                  <a:cubicBezTo>
                    <a:pt x="4" y="2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Freeform 1289"/>
            <p:cNvSpPr>
              <a:spLocks/>
            </p:cNvSpPr>
            <p:nvPr/>
          </p:nvSpPr>
          <p:spPr bwMode="auto">
            <a:xfrm>
              <a:off x="8655051" y="6492875"/>
              <a:ext cx="139700" cy="149225"/>
            </a:xfrm>
            <a:custGeom>
              <a:avLst/>
              <a:gdLst>
                <a:gd name="T0" fmla="*/ 19 w 37"/>
                <a:gd name="T1" fmla="*/ 40 h 40"/>
                <a:gd name="T2" fmla="*/ 19 w 37"/>
                <a:gd name="T3" fmla="*/ 40 h 40"/>
                <a:gd name="T4" fmla="*/ 17 w 37"/>
                <a:gd name="T5" fmla="*/ 39 h 40"/>
                <a:gd name="T6" fmla="*/ 0 w 37"/>
                <a:gd name="T7" fmla="*/ 20 h 40"/>
                <a:gd name="T8" fmla="*/ 0 w 37"/>
                <a:gd name="T9" fmla="*/ 18 h 40"/>
                <a:gd name="T10" fmla="*/ 2 w 37"/>
                <a:gd name="T11" fmla="*/ 17 h 40"/>
                <a:gd name="T12" fmla="*/ 10 w 37"/>
                <a:gd name="T13" fmla="*/ 17 h 40"/>
                <a:gd name="T14" fmla="*/ 10 w 37"/>
                <a:gd name="T15" fmla="*/ 2 h 40"/>
                <a:gd name="T16" fmla="*/ 12 w 37"/>
                <a:gd name="T17" fmla="*/ 0 h 40"/>
                <a:gd name="T18" fmla="*/ 14 w 37"/>
                <a:gd name="T19" fmla="*/ 2 h 40"/>
                <a:gd name="T20" fmla="*/ 14 w 37"/>
                <a:gd name="T21" fmla="*/ 18 h 40"/>
                <a:gd name="T22" fmla="*/ 12 w 37"/>
                <a:gd name="T23" fmla="*/ 20 h 40"/>
                <a:gd name="T24" fmla="*/ 6 w 37"/>
                <a:gd name="T25" fmla="*/ 20 h 40"/>
                <a:gd name="T26" fmla="*/ 19 w 37"/>
                <a:gd name="T27" fmla="*/ 35 h 40"/>
                <a:gd name="T28" fmla="*/ 31 w 37"/>
                <a:gd name="T29" fmla="*/ 20 h 40"/>
                <a:gd name="T30" fmla="*/ 25 w 37"/>
                <a:gd name="T31" fmla="*/ 20 h 40"/>
                <a:gd name="T32" fmla="*/ 23 w 37"/>
                <a:gd name="T33" fmla="*/ 18 h 40"/>
                <a:gd name="T34" fmla="*/ 23 w 37"/>
                <a:gd name="T35" fmla="*/ 2 h 40"/>
                <a:gd name="T36" fmla="*/ 25 w 37"/>
                <a:gd name="T37" fmla="*/ 0 h 40"/>
                <a:gd name="T38" fmla="*/ 27 w 37"/>
                <a:gd name="T39" fmla="*/ 2 h 40"/>
                <a:gd name="T40" fmla="*/ 27 w 37"/>
                <a:gd name="T41" fmla="*/ 17 h 40"/>
                <a:gd name="T42" fmla="*/ 35 w 37"/>
                <a:gd name="T43" fmla="*/ 17 h 40"/>
                <a:gd name="T44" fmla="*/ 37 w 37"/>
                <a:gd name="T45" fmla="*/ 18 h 40"/>
                <a:gd name="T46" fmla="*/ 37 w 37"/>
                <a:gd name="T47" fmla="*/ 20 h 40"/>
                <a:gd name="T48" fmla="*/ 20 w 37"/>
                <a:gd name="T49" fmla="*/ 39 h 40"/>
                <a:gd name="T50" fmla="*/ 19 w 37"/>
                <a:gd name="T5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40">
                  <a:moveTo>
                    <a:pt x="19" y="40"/>
                  </a:moveTo>
                  <a:cubicBezTo>
                    <a:pt x="19" y="40"/>
                    <a:pt x="19" y="40"/>
                    <a:pt x="19" y="40"/>
                  </a:cubicBezTo>
                  <a:cubicBezTo>
                    <a:pt x="18" y="40"/>
                    <a:pt x="17" y="40"/>
                    <a:pt x="17" y="3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17"/>
                    <a:pt x="1" y="17"/>
                    <a:pt x="2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4" y="1"/>
                    <a:pt x="14" y="2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9"/>
                    <a:pt x="13" y="20"/>
                    <a:pt x="12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20"/>
                    <a:pt x="23" y="19"/>
                    <a:pt x="23" y="18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1"/>
                    <a:pt x="27" y="2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7" y="17"/>
                    <a:pt x="37" y="18"/>
                  </a:cubicBezTo>
                  <a:cubicBezTo>
                    <a:pt x="37" y="18"/>
                    <a:pt x="37" y="19"/>
                    <a:pt x="37" y="2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0"/>
                    <a:pt x="19" y="40"/>
                    <a:pt x="19" y="4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10111721" y="3238833"/>
            <a:ext cx="542925" cy="514475"/>
            <a:chOff x="12186920" y="7746367"/>
            <a:chExt cx="727075" cy="688975"/>
          </a:xfrm>
        </p:grpSpPr>
        <p:sp>
          <p:nvSpPr>
            <p:cNvPr id="159" name="Freeform 975"/>
            <p:cNvSpPr>
              <a:spLocks/>
            </p:cNvSpPr>
            <p:nvPr/>
          </p:nvSpPr>
          <p:spPr bwMode="auto">
            <a:xfrm>
              <a:off x="12542520" y="8186104"/>
              <a:ext cx="166688" cy="65088"/>
            </a:xfrm>
            <a:custGeom>
              <a:avLst/>
              <a:gdLst>
                <a:gd name="T0" fmla="*/ 37 w 48"/>
                <a:gd name="T1" fmla="*/ 19 h 19"/>
                <a:gd name="T2" fmla="*/ 2 w 48"/>
                <a:gd name="T3" fmla="*/ 19 h 19"/>
                <a:gd name="T4" fmla="*/ 0 w 48"/>
                <a:gd name="T5" fmla="*/ 17 h 19"/>
                <a:gd name="T6" fmla="*/ 2 w 48"/>
                <a:gd name="T7" fmla="*/ 15 h 19"/>
                <a:gd name="T8" fmla="*/ 35 w 48"/>
                <a:gd name="T9" fmla="*/ 15 h 19"/>
                <a:gd name="T10" fmla="*/ 43 w 48"/>
                <a:gd name="T11" fmla="*/ 2 h 19"/>
                <a:gd name="T12" fmla="*/ 46 w 48"/>
                <a:gd name="T13" fmla="*/ 1 h 19"/>
                <a:gd name="T14" fmla="*/ 47 w 48"/>
                <a:gd name="T15" fmla="*/ 4 h 19"/>
                <a:gd name="T16" fmla="*/ 38 w 48"/>
                <a:gd name="T17" fmla="*/ 18 h 19"/>
                <a:gd name="T18" fmla="*/ 37 w 48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19">
                  <a:moveTo>
                    <a:pt x="37" y="1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0" y="18"/>
                    <a:pt x="0" y="17"/>
                  </a:cubicBezTo>
                  <a:cubicBezTo>
                    <a:pt x="0" y="16"/>
                    <a:pt x="1" y="15"/>
                    <a:pt x="2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8" y="11"/>
                    <a:pt x="41" y="6"/>
                    <a:pt x="43" y="2"/>
                  </a:cubicBezTo>
                  <a:cubicBezTo>
                    <a:pt x="43" y="1"/>
                    <a:pt x="45" y="0"/>
                    <a:pt x="46" y="1"/>
                  </a:cubicBezTo>
                  <a:cubicBezTo>
                    <a:pt x="47" y="1"/>
                    <a:pt x="48" y="2"/>
                    <a:pt x="47" y="4"/>
                  </a:cubicBezTo>
                  <a:cubicBezTo>
                    <a:pt x="45" y="9"/>
                    <a:pt x="42" y="14"/>
                    <a:pt x="38" y="18"/>
                  </a:cubicBezTo>
                  <a:cubicBezTo>
                    <a:pt x="38" y="19"/>
                    <a:pt x="37" y="19"/>
                    <a:pt x="37" y="1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976"/>
            <p:cNvSpPr>
              <a:spLocks/>
            </p:cNvSpPr>
            <p:nvPr/>
          </p:nvSpPr>
          <p:spPr bwMode="auto">
            <a:xfrm>
              <a:off x="12394882" y="8186104"/>
              <a:ext cx="165100" cy="65088"/>
            </a:xfrm>
            <a:custGeom>
              <a:avLst/>
              <a:gdLst>
                <a:gd name="T0" fmla="*/ 45 w 48"/>
                <a:gd name="T1" fmla="*/ 19 h 19"/>
                <a:gd name="T2" fmla="*/ 11 w 48"/>
                <a:gd name="T3" fmla="*/ 19 h 19"/>
                <a:gd name="T4" fmla="*/ 9 w 48"/>
                <a:gd name="T5" fmla="*/ 18 h 19"/>
                <a:gd name="T6" fmla="*/ 0 w 48"/>
                <a:gd name="T7" fmla="*/ 4 h 19"/>
                <a:gd name="T8" fmla="*/ 2 w 48"/>
                <a:gd name="T9" fmla="*/ 1 h 19"/>
                <a:gd name="T10" fmla="*/ 5 w 48"/>
                <a:gd name="T11" fmla="*/ 2 h 19"/>
                <a:gd name="T12" fmla="*/ 12 w 48"/>
                <a:gd name="T13" fmla="*/ 15 h 19"/>
                <a:gd name="T14" fmla="*/ 45 w 48"/>
                <a:gd name="T15" fmla="*/ 15 h 19"/>
                <a:gd name="T16" fmla="*/ 48 w 48"/>
                <a:gd name="T17" fmla="*/ 17 h 19"/>
                <a:gd name="T18" fmla="*/ 45 w 48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19">
                  <a:moveTo>
                    <a:pt x="45" y="19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9" y="18"/>
                  </a:cubicBezTo>
                  <a:cubicBezTo>
                    <a:pt x="6" y="14"/>
                    <a:pt x="3" y="9"/>
                    <a:pt x="0" y="4"/>
                  </a:cubicBezTo>
                  <a:cubicBezTo>
                    <a:pt x="0" y="2"/>
                    <a:pt x="0" y="1"/>
                    <a:pt x="2" y="1"/>
                  </a:cubicBezTo>
                  <a:cubicBezTo>
                    <a:pt x="3" y="0"/>
                    <a:pt x="4" y="1"/>
                    <a:pt x="5" y="2"/>
                  </a:cubicBezTo>
                  <a:cubicBezTo>
                    <a:pt x="7" y="6"/>
                    <a:pt x="9" y="11"/>
                    <a:pt x="12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7" y="15"/>
                    <a:pt x="48" y="16"/>
                    <a:pt x="48" y="17"/>
                  </a:cubicBezTo>
                  <a:cubicBezTo>
                    <a:pt x="48" y="18"/>
                    <a:pt x="47" y="19"/>
                    <a:pt x="45" y="1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977"/>
            <p:cNvSpPr>
              <a:spLocks/>
            </p:cNvSpPr>
            <p:nvPr/>
          </p:nvSpPr>
          <p:spPr bwMode="auto">
            <a:xfrm>
              <a:off x="12374245" y="7860667"/>
              <a:ext cx="352425" cy="342900"/>
            </a:xfrm>
            <a:custGeom>
              <a:avLst/>
              <a:gdLst>
                <a:gd name="T0" fmla="*/ 77 w 102"/>
                <a:gd name="T1" fmla="*/ 99 h 99"/>
                <a:gd name="T2" fmla="*/ 69 w 102"/>
                <a:gd name="T3" fmla="*/ 99 h 99"/>
                <a:gd name="T4" fmla="*/ 60 w 102"/>
                <a:gd name="T5" fmla="*/ 90 h 99"/>
                <a:gd name="T6" fmla="*/ 62 w 102"/>
                <a:gd name="T7" fmla="*/ 84 h 99"/>
                <a:gd name="T8" fmla="*/ 69 w 102"/>
                <a:gd name="T9" fmla="*/ 81 h 99"/>
                <a:gd name="T10" fmla="*/ 91 w 102"/>
                <a:gd name="T11" fmla="*/ 81 h 99"/>
                <a:gd name="T12" fmla="*/ 92 w 102"/>
                <a:gd name="T13" fmla="*/ 81 h 99"/>
                <a:gd name="T14" fmla="*/ 97 w 102"/>
                <a:gd name="T15" fmla="*/ 76 h 99"/>
                <a:gd name="T16" fmla="*/ 98 w 102"/>
                <a:gd name="T17" fmla="*/ 70 h 99"/>
                <a:gd name="T18" fmla="*/ 98 w 102"/>
                <a:gd name="T19" fmla="*/ 18 h 99"/>
                <a:gd name="T20" fmla="*/ 85 w 102"/>
                <a:gd name="T21" fmla="*/ 5 h 99"/>
                <a:gd name="T22" fmla="*/ 18 w 102"/>
                <a:gd name="T23" fmla="*/ 5 h 99"/>
                <a:gd name="T24" fmla="*/ 5 w 102"/>
                <a:gd name="T25" fmla="*/ 18 h 99"/>
                <a:gd name="T26" fmla="*/ 5 w 102"/>
                <a:gd name="T27" fmla="*/ 70 h 99"/>
                <a:gd name="T28" fmla="*/ 5 w 102"/>
                <a:gd name="T29" fmla="*/ 76 h 99"/>
                <a:gd name="T30" fmla="*/ 11 w 102"/>
                <a:gd name="T31" fmla="*/ 81 h 99"/>
                <a:gd name="T32" fmla="*/ 11 w 102"/>
                <a:gd name="T33" fmla="*/ 81 h 99"/>
                <a:gd name="T34" fmla="*/ 34 w 102"/>
                <a:gd name="T35" fmla="*/ 81 h 99"/>
                <a:gd name="T36" fmla="*/ 40 w 102"/>
                <a:gd name="T37" fmla="*/ 84 h 99"/>
                <a:gd name="T38" fmla="*/ 43 w 102"/>
                <a:gd name="T39" fmla="*/ 90 h 99"/>
                <a:gd name="T40" fmla="*/ 33 w 102"/>
                <a:gd name="T41" fmla="*/ 99 h 99"/>
                <a:gd name="T42" fmla="*/ 26 w 102"/>
                <a:gd name="T43" fmla="*/ 99 h 99"/>
                <a:gd name="T44" fmla="*/ 24 w 102"/>
                <a:gd name="T45" fmla="*/ 96 h 99"/>
                <a:gd name="T46" fmla="*/ 26 w 102"/>
                <a:gd name="T47" fmla="*/ 94 h 99"/>
                <a:gd name="T48" fmla="*/ 33 w 102"/>
                <a:gd name="T49" fmla="*/ 94 h 99"/>
                <a:gd name="T50" fmla="*/ 38 w 102"/>
                <a:gd name="T51" fmla="*/ 90 h 99"/>
                <a:gd name="T52" fmla="*/ 37 w 102"/>
                <a:gd name="T53" fmla="*/ 87 h 99"/>
                <a:gd name="T54" fmla="*/ 34 w 102"/>
                <a:gd name="T55" fmla="*/ 85 h 99"/>
                <a:gd name="T56" fmla="*/ 11 w 102"/>
                <a:gd name="T57" fmla="*/ 86 h 99"/>
                <a:gd name="T58" fmla="*/ 1 w 102"/>
                <a:gd name="T59" fmla="*/ 76 h 99"/>
                <a:gd name="T60" fmla="*/ 0 w 102"/>
                <a:gd name="T61" fmla="*/ 70 h 99"/>
                <a:gd name="T62" fmla="*/ 0 w 102"/>
                <a:gd name="T63" fmla="*/ 18 h 99"/>
                <a:gd name="T64" fmla="*/ 18 w 102"/>
                <a:gd name="T65" fmla="*/ 0 h 99"/>
                <a:gd name="T66" fmla="*/ 85 w 102"/>
                <a:gd name="T67" fmla="*/ 0 h 99"/>
                <a:gd name="T68" fmla="*/ 102 w 102"/>
                <a:gd name="T69" fmla="*/ 18 h 99"/>
                <a:gd name="T70" fmla="*/ 102 w 102"/>
                <a:gd name="T71" fmla="*/ 70 h 99"/>
                <a:gd name="T72" fmla="*/ 102 w 102"/>
                <a:gd name="T73" fmla="*/ 76 h 99"/>
                <a:gd name="T74" fmla="*/ 92 w 102"/>
                <a:gd name="T75" fmla="*/ 86 h 99"/>
                <a:gd name="T76" fmla="*/ 91 w 102"/>
                <a:gd name="T77" fmla="*/ 86 h 99"/>
                <a:gd name="T78" fmla="*/ 69 w 102"/>
                <a:gd name="T79" fmla="*/ 85 h 99"/>
                <a:gd name="T80" fmla="*/ 66 w 102"/>
                <a:gd name="T81" fmla="*/ 87 h 99"/>
                <a:gd name="T82" fmla="*/ 65 w 102"/>
                <a:gd name="T83" fmla="*/ 90 h 99"/>
                <a:gd name="T84" fmla="*/ 69 w 102"/>
                <a:gd name="T85" fmla="*/ 94 h 99"/>
                <a:gd name="T86" fmla="*/ 77 w 102"/>
                <a:gd name="T87" fmla="*/ 94 h 99"/>
                <a:gd name="T88" fmla="*/ 79 w 102"/>
                <a:gd name="T89" fmla="*/ 96 h 99"/>
                <a:gd name="T90" fmla="*/ 77 w 102"/>
                <a:gd name="T9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" h="99">
                  <a:moveTo>
                    <a:pt x="77" y="99"/>
                  </a:moveTo>
                  <a:cubicBezTo>
                    <a:pt x="69" y="99"/>
                    <a:pt x="69" y="99"/>
                    <a:pt x="69" y="99"/>
                  </a:cubicBezTo>
                  <a:cubicBezTo>
                    <a:pt x="64" y="99"/>
                    <a:pt x="60" y="95"/>
                    <a:pt x="60" y="90"/>
                  </a:cubicBezTo>
                  <a:cubicBezTo>
                    <a:pt x="60" y="88"/>
                    <a:pt x="60" y="85"/>
                    <a:pt x="62" y="84"/>
                  </a:cubicBezTo>
                  <a:cubicBezTo>
                    <a:pt x="64" y="82"/>
                    <a:pt x="66" y="81"/>
                    <a:pt x="69" y="81"/>
                  </a:cubicBezTo>
                  <a:cubicBezTo>
                    <a:pt x="91" y="81"/>
                    <a:pt x="91" y="81"/>
                    <a:pt x="91" y="81"/>
                  </a:cubicBezTo>
                  <a:cubicBezTo>
                    <a:pt x="91" y="81"/>
                    <a:pt x="91" y="81"/>
                    <a:pt x="92" y="81"/>
                  </a:cubicBezTo>
                  <a:cubicBezTo>
                    <a:pt x="94" y="81"/>
                    <a:pt x="97" y="79"/>
                    <a:pt x="97" y="76"/>
                  </a:cubicBezTo>
                  <a:cubicBezTo>
                    <a:pt x="98" y="72"/>
                    <a:pt x="98" y="70"/>
                    <a:pt x="98" y="70"/>
                  </a:cubicBezTo>
                  <a:cubicBezTo>
                    <a:pt x="98" y="18"/>
                    <a:pt x="98" y="18"/>
                    <a:pt x="98" y="18"/>
                  </a:cubicBezTo>
                  <a:cubicBezTo>
                    <a:pt x="98" y="11"/>
                    <a:pt x="92" y="5"/>
                    <a:pt x="85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0" y="5"/>
                    <a:pt x="5" y="11"/>
                    <a:pt x="5" y="18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70"/>
                    <a:pt x="5" y="72"/>
                    <a:pt x="5" y="76"/>
                  </a:cubicBezTo>
                  <a:cubicBezTo>
                    <a:pt x="6" y="79"/>
                    <a:pt x="8" y="81"/>
                    <a:pt x="11" y="81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6" y="81"/>
                    <a:pt x="39" y="82"/>
                    <a:pt x="40" y="84"/>
                  </a:cubicBezTo>
                  <a:cubicBezTo>
                    <a:pt x="42" y="85"/>
                    <a:pt x="43" y="88"/>
                    <a:pt x="43" y="90"/>
                  </a:cubicBezTo>
                  <a:cubicBezTo>
                    <a:pt x="42" y="95"/>
                    <a:pt x="38" y="99"/>
                    <a:pt x="33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5" y="99"/>
                    <a:pt x="24" y="97"/>
                    <a:pt x="24" y="96"/>
                  </a:cubicBezTo>
                  <a:cubicBezTo>
                    <a:pt x="24" y="95"/>
                    <a:pt x="25" y="94"/>
                    <a:pt x="26" y="94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6" y="94"/>
                    <a:pt x="38" y="92"/>
                    <a:pt x="38" y="90"/>
                  </a:cubicBezTo>
                  <a:cubicBezTo>
                    <a:pt x="38" y="89"/>
                    <a:pt x="38" y="88"/>
                    <a:pt x="37" y="87"/>
                  </a:cubicBezTo>
                  <a:cubicBezTo>
                    <a:pt x="36" y="86"/>
                    <a:pt x="35" y="85"/>
                    <a:pt x="34" y="85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6" y="85"/>
                    <a:pt x="1" y="82"/>
                    <a:pt x="1" y="76"/>
                  </a:cubicBezTo>
                  <a:cubicBezTo>
                    <a:pt x="0" y="72"/>
                    <a:pt x="0" y="70"/>
                    <a:pt x="0" y="7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95" y="0"/>
                    <a:pt x="102" y="8"/>
                    <a:pt x="102" y="18"/>
                  </a:cubicBezTo>
                  <a:cubicBezTo>
                    <a:pt x="102" y="70"/>
                    <a:pt x="102" y="70"/>
                    <a:pt x="102" y="70"/>
                  </a:cubicBezTo>
                  <a:cubicBezTo>
                    <a:pt x="102" y="70"/>
                    <a:pt x="102" y="72"/>
                    <a:pt x="102" y="76"/>
                  </a:cubicBezTo>
                  <a:cubicBezTo>
                    <a:pt x="101" y="82"/>
                    <a:pt x="97" y="86"/>
                    <a:pt x="92" y="86"/>
                  </a:cubicBezTo>
                  <a:cubicBezTo>
                    <a:pt x="91" y="86"/>
                    <a:pt x="91" y="86"/>
                    <a:pt x="91" y="86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8" y="85"/>
                    <a:pt x="66" y="86"/>
                    <a:pt x="66" y="87"/>
                  </a:cubicBezTo>
                  <a:cubicBezTo>
                    <a:pt x="65" y="88"/>
                    <a:pt x="64" y="89"/>
                    <a:pt x="65" y="90"/>
                  </a:cubicBezTo>
                  <a:cubicBezTo>
                    <a:pt x="65" y="92"/>
                    <a:pt x="67" y="94"/>
                    <a:pt x="69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8" y="94"/>
                    <a:pt x="79" y="95"/>
                    <a:pt x="79" y="96"/>
                  </a:cubicBezTo>
                  <a:cubicBezTo>
                    <a:pt x="79" y="97"/>
                    <a:pt x="78" y="99"/>
                    <a:pt x="77" y="9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Freeform 978"/>
            <p:cNvSpPr>
              <a:spLocks/>
            </p:cNvSpPr>
            <p:nvPr/>
          </p:nvSpPr>
          <p:spPr bwMode="auto">
            <a:xfrm>
              <a:off x="12412345" y="7901942"/>
              <a:ext cx="276225" cy="93663"/>
            </a:xfrm>
            <a:custGeom>
              <a:avLst/>
              <a:gdLst>
                <a:gd name="T0" fmla="*/ 74 w 80"/>
                <a:gd name="T1" fmla="*/ 0 h 27"/>
                <a:gd name="T2" fmla="*/ 7 w 80"/>
                <a:gd name="T3" fmla="*/ 0 h 27"/>
                <a:gd name="T4" fmla="*/ 0 w 80"/>
                <a:gd name="T5" fmla="*/ 6 h 27"/>
                <a:gd name="T6" fmla="*/ 0 w 80"/>
                <a:gd name="T7" fmla="*/ 27 h 27"/>
                <a:gd name="T8" fmla="*/ 80 w 80"/>
                <a:gd name="T9" fmla="*/ 27 h 27"/>
                <a:gd name="T10" fmla="*/ 80 w 80"/>
                <a:gd name="T11" fmla="*/ 6 h 27"/>
                <a:gd name="T12" fmla="*/ 74 w 80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7">
                  <a:moveTo>
                    <a:pt x="7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6" y="17"/>
                    <a:pt x="54" y="17"/>
                    <a:pt x="80" y="27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3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17C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Freeform 979"/>
            <p:cNvSpPr>
              <a:spLocks/>
            </p:cNvSpPr>
            <p:nvPr/>
          </p:nvSpPr>
          <p:spPr bwMode="auto">
            <a:xfrm>
              <a:off x="12374245" y="8036879"/>
              <a:ext cx="355600" cy="49213"/>
            </a:xfrm>
            <a:custGeom>
              <a:avLst/>
              <a:gdLst>
                <a:gd name="T0" fmla="*/ 2 w 103"/>
                <a:gd name="T1" fmla="*/ 14 h 14"/>
                <a:gd name="T2" fmla="*/ 0 w 103"/>
                <a:gd name="T3" fmla="*/ 12 h 14"/>
                <a:gd name="T4" fmla="*/ 2 w 103"/>
                <a:gd name="T5" fmla="*/ 9 h 14"/>
                <a:gd name="T6" fmla="*/ 101 w 103"/>
                <a:gd name="T7" fmla="*/ 9 h 14"/>
                <a:gd name="T8" fmla="*/ 102 w 103"/>
                <a:gd name="T9" fmla="*/ 12 h 14"/>
                <a:gd name="T10" fmla="*/ 99 w 103"/>
                <a:gd name="T11" fmla="*/ 13 h 14"/>
                <a:gd name="T12" fmla="*/ 3 w 103"/>
                <a:gd name="T13" fmla="*/ 13 h 14"/>
                <a:gd name="T14" fmla="*/ 2 w 103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14">
                  <a:moveTo>
                    <a:pt x="2" y="14"/>
                  </a:moveTo>
                  <a:cubicBezTo>
                    <a:pt x="1" y="14"/>
                    <a:pt x="0" y="13"/>
                    <a:pt x="0" y="12"/>
                  </a:cubicBezTo>
                  <a:cubicBezTo>
                    <a:pt x="0" y="11"/>
                    <a:pt x="0" y="9"/>
                    <a:pt x="2" y="9"/>
                  </a:cubicBezTo>
                  <a:cubicBezTo>
                    <a:pt x="34" y="0"/>
                    <a:pt x="68" y="0"/>
                    <a:pt x="101" y="9"/>
                  </a:cubicBezTo>
                  <a:cubicBezTo>
                    <a:pt x="102" y="9"/>
                    <a:pt x="103" y="11"/>
                    <a:pt x="102" y="12"/>
                  </a:cubicBezTo>
                  <a:cubicBezTo>
                    <a:pt x="102" y="13"/>
                    <a:pt x="101" y="14"/>
                    <a:pt x="99" y="13"/>
                  </a:cubicBezTo>
                  <a:cubicBezTo>
                    <a:pt x="68" y="4"/>
                    <a:pt x="35" y="4"/>
                    <a:pt x="3" y="13"/>
                  </a:cubicBezTo>
                  <a:cubicBezTo>
                    <a:pt x="3" y="14"/>
                    <a:pt x="3" y="14"/>
                    <a:pt x="2" y="1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Freeform 980"/>
            <p:cNvSpPr>
              <a:spLocks/>
            </p:cNvSpPr>
            <p:nvPr/>
          </p:nvSpPr>
          <p:spPr bwMode="auto">
            <a:xfrm>
              <a:off x="12186920" y="7746367"/>
              <a:ext cx="727075" cy="688975"/>
            </a:xfrm>
            <a:custGeom>
              <a:avLst/>
              <a:gdLst>
                <a:gd name="T0" fmla="*/ 161 w 210"/>
                <a:gd name="T1" fmla="*/ 199 h 199"/>
                <a:gd name="T2" fmla="*/ 159 w 210"/>
                <a:gd name="T3" fmla="*/ 198 h 199"/>
                <a:gd name="T4" fmla="*/ 148 w 210"/>
                <a:gd name="T5" fmla="*/ 172 h 199"/>
                <a:gd name="T6" fmla="*/ 148 w 210"/>
                <a:gd name="T7" fmla="*/ 170 h 199"/>
                <a:gd name="T8" fmla="*/ 150 w 210"/>
                <a:gd name="T9" fmla="*/ 169 h 199"/>
                <a:gd name="T10" fmla="*/ 155 w 210"/>
                <a:gd name="T11" fmla="*/ 167 h 199"/>
                <a:gd name="T12" fmla="*/ 182 w 210"/>
                <a:gd name="T13" fmla="*/ 143 h 199"/>
                <a:gd name="T14" fmla="*/ 166 w 210"/>
                <a:gd name="T15" fmla="*/ 28 h 199"/>
                <a:gd name="T16" fmla="*/ 105 w 210"/>
                <a:gd name="T17" fmla="*/ 5 h 199"/>
                <a:gd name="T18" fmla="*/ 44 w 210"/>
                <a:gd name="T19" fmla="*/ 28 h 199"/>
                <a:gd name="T20" fmla="*/ 29 w 210"/>
                <a:gd name="T21" fmla="*/ 143 h 199"/>
                <a:gd name="T22" fmla="*/ 56 w 210"/>
                <a:gd name="T23" fmla="*/ 167 h 199"/>
                <a:gd name="T24" fmla="*/ 61 w 210"/>
                <a:gd name="T25" fmla="*/ 169 h 199"/>
                <a:gd name="T26" fmla="*/ 62 w 210"/>
                <a:gd name="T27" fmla="*/ 170 h 199"/>
                <a:gd name="T28" fmla="*/ 62 w 210"/>
                <a:gd name="T29" fmla="*/ 172 h 199"/>
                <a:gd name="T30" fmla="*/ 51 w 210"/>
                <a:gd name="T31" fmla="*/ 198 h 199"/>
                <a:gd name="T32" fmla="*/ 48 w 210"/>
                <a:gd name="T33" fmla="*/ 199 h 199"/>
                <a:gd name="T34" fmla="*/ 47 w 210"/>
                <a:gd name="T35" fmla="*/ 196 h 199"/>
                <a:gd name="T36" fmla="*/ 57 w 210"/>
                <a:gd name="T37" fmla="*/ 172 h 199"/>
                <a:gd name="T38" fmla="*/ 54 w 210"/>
                <a:gd name="T39" fmla="*/ 171 h 199"/>
                <a:gd name="T40" fmla="*/ 25 w 210"/>
                <a:gd name="T41" fmla="*/ 145 h 199"/>
                <a:gd name="T42" fmla="*/ 41 w 210"/>
                <a:gd name="T43" fmla="*/ 24 h 199"/>
                <a:gd name="T44" fmla="*/ 105 w 210"/>
                <a:gd name="T45" fmla="*/ 0 h 199"/>
                <a:gd name="T46" fmla="*/ 169 w 210"/>
                <a:gd name="T47" fmla="*/ 24 h 199"/>
                <a:gd name="T48" fmla="*/ 186 w 210"/>
                <a:gd name="T49" fmla="*/ 145 h 199"/>
                <a:gd name="T50" fmla="*/ 157 w 210"/>
                <a:gd name="T51" fmla="*/ 171 h 199"/>
                <a:gd name="T52" fmla="*/ 154 w 210"/>
                <a:gd name="T53" fmla="*/ 172 h 199"/>
                <a:gd name="T54" fmla="*/ 163 w 210"/>
                <a:gd name="T55" fmla="*/ 196 h 199"/>
                <a:gd name="T56" fmla="*/ 162 w 210"/>
                <a:gd name="T57" fmla="*/ 199 h 199"/>
                <a:gd name="T58" fmla="*/ 161 w 210"/>
                <a:gd name="T59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0" h="199">
                  <a:moveTo>
                    <a:pt x="161" y="199"/>
                  </a:moveTo>
                  <a:cubicBezTo>
                    <a:pt x="160" y="199"/>
                    <a:pt x="159" y="198"/>
                    <a:pt x="159" y="198"/>
                  </a:cubicBezTo>
                  <a:cubicBezTo>
                    <a:pt x="148" y="172"/>
                    <a:pt x="148" y="172"/>
                    <a:pt x="148" y="172"/>
                  </a:cubicBezTo>
                  <a:cubicBezTo>
                    <a:pt x="148" y="171"/>
                    <a:pt x="148" y="171"/>
                    <a:pt x="148" y="170"/>
                  </a:cubicBezTo>
                  <a:cubicBezTo>
                    <a:pt x="149" y="170"/>
                    <a:pt x="149" y="169"/>
                    <a:pt x="150" y="169"/>
                  </a:cubicBezTo>
                  <a:cubicBezTo>
                    <a:pt x="151" y="168"/>
                    <a:pt x="153" y="168"/>
                    <a:pt x="155" y="167"/>
                  </a:cubicBezTo>
                  <a:cubicBezTo>
                    <a:pt x="166" y="162"/>
                    <a:pt x="175" y="153"/>
                    <a:pt x="182" y="143"/>
                  </a:cubicBezTo>
                  <a:cubicBezTo>
                    <a:pt x="205" y="106"/>
                    <a:pt x="199" y="58"/>
                    <a:pt x="166" y="28"/>
                  </a:cubicBezTo>
                  <a:cubicBezTo>
                    <a:pt x="150" y="13"/>
                    <a:pt x="128" y="5"/>
                    <a:pt x="105" y="5"/>
                  </a:cubicBezTo>
                  <a:cubicBezTo>
                    <a:pt x="83" y="5"/>
                    <a:pt x="61" y="13"/>
                    <a:pt x="44" y="28"/>
                  </a:cubicBezTo>
                  <a:cubicBezTo>
                    <a:pt x="12" y="58"/>
                    <a:pt x="5" y="106"/>
                    <a:pt x="29" y="143"/>
                  </a:cubicBezTo>
                  <a:cubicBezTo>
                    <a:pt x="35" y="153"/>
                    <a:pt x="45" y="162"/>
                    <a:pt x="56" y="167"/>
                  </a:cubicBezTo>
                  <a:cubicBezTo>
                    <a:pt x="58" y="168"/>
                    <a:pt x="59" y="168"/>
                    <a:pt x="61" y="169"/>
                  </a:cubicBezTo>
                  <a:cubicBezTo>
                    <a:pt x="61" y="169"/>
                    <a:pt x="62" y="170"/>
                    <a:pt x="62" y="170"/>
                  </a:cubicBezTo>
                  <a:cubicBezTo>
                    <a:pt x="62" y="171"/>
                    <a:pt x="62" y="171"/>
                    <a:pt x="62" y="172"/>
                  </a:cubicBezTo>
                  <a:cubicBezTo>
                    <a:pt x="51" y="198"/>
                    <a:pt x="51" y="198"/>
                    <a:pt x="51" y="198"/>
                  </a:cubicBezTo>
                  <a:cubicBezTo>
                    <a:pt x="51" y="199"/>
                    <a:pt x="50" y="199"/>
                    <a:pt x="48" y="199"/>
                  </a:cubicBezTo>
                  <a:cubicBezTo>
                    <a:pt x="47" y="198"/>
                    <a:pt x="47" y="197"/>
                    <a:pt x="47" y="196"/>
                  </a:cubicBezTo>
                  <a:cubicBezTo>
                    <a:pt x="57" y="172"/>
                    <a:pt x="57" y="172"/>
                    <a:pt x="57" y="172"/>
                  </a:cubicBezTo>
                  <a:cubicBezTo>
                    <a:pt x="56" y="172"/>
                    <a:pt x="55" y="172"/>
                    <a:pt x="54" y="171"/>
                  </a:cubicBezTo>
                  <a:cubicBezTo>
                    <a:pt x="42" y="165"/>
                    <a:pt x="32" y="157"/>
                    <a:pt x="25" y="145"/>
                  </a:cubicBezTo>
                  <a:cubicBezTo>
                    <a:pt x="0" y="107"/>
                    <a:pt x="7" y="56"/>
                    <a:pt x="41" y="24"/>
                  </a:cubicBezTo>
                  <a:cubicBezTo>
                    <a:pt x="59" y="9"/>
                    <a:pt x="81" y="0"/>
                    <a:pt x="105" y="0"/>
                  </a:cubicBezTo>
                  <a:cubicBezTo>
                    <a:pt x="129" y="0"/>
                    <a:pt x="152" y="9"/>
                    <a:pt x="169" y="24"/>
                  </a:cubicBezTo>
                  <a:cubicBezTo>
                    <a:pt x="203" y="56"/>
                    <a:pt x="210" y="107"/>
                    <a:pt x="186" y="145"/>
                  </a:cubicBezTo>
                  <a:cubicBezTo>
                    <a:pt x="179" y="157"/>
                    <a:pt x="169" y="165"/>
                    <a:pt x="157" y="171"/>
                  </a:cubicBezTo>
                  <a:cubicBezTo>
                    <a:pt x="156" y="172"/>
                    <a:pt x="154" y="172"/>
                    <a:pt x="154" y="172"/>
                  </a:cubicBezTo>
                  <a:cubicBezTo>
                    <a:pt x="163" y="196"/>
                    <a:pt x="163" y="196"/>
                    <a:pt x="163" y="196"/>
                  </a:cubicBezTo>
                  <a:cubicBezTo>
                    <a:pt x="164" y="197"/>
                    <a:pt x="163" y="198"/>
                    <a:pt x="162" y="199"/>
                  </a:cubicBezTo>
                  <a:cubicBezTo>
                    <a:pt x="162" y="199"/>
                    <a:pt x="162" y="199"/>
                    <a:pt x="161" y="19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981"/>
            <p:cNvSpPr>
              <a:spLocks/>
            </p:cNvSpPr>
            <p:nvPr/>
          </p:nvSpPr>
          <p:spPr bwMode="auto">
            <a:xfrm>
              <a:off x="12404407" y="8292467"/>
              <a:ext cx="287338" cy="142875"/>
            </a:xfrm>
            <a:custGeom>
              <a:avLst/>
              <a:gdLst>
                <a:gd name="T0" fmla="*/ 80 w 83"/>
                <a:gd name="T1" fmla="*/ 41 h 41"/>
                <a:gd name="T2" fmla="*/ 78 w 83"/>
                <a:gd name="T3" fmla="*/ 40 h 41"/>
                <a:gd name="T4" fmla="*/ 67 w 83"/>
                <a:gd name="T5" fmla="*/ 10 h 41"/>
                <a:gd name="T6" fmla="*/ 60 w 83"/>
                <a:gd name="T7" fmla="*/ 5 h 41"/>
                <a:gd name="T8" fmla="*/ 25 w 83"/>
                <a:gd name="T9" fmla="*/ 5 h 41"/>
                <a:gd name="T10" fmla="*/ 18 w 83"/>
                <a:gd name="T11" fmla="*/ 9 h 41"/>
                <a:gd name="T12" fmla="*/ 5 w 83"/>
                <a:gd name="T13" fmla="*/ 40 h 41"/>
                <a:gd name="T14" fmla="*/ 2 w 83"/>
                <a:gd name="T15" fmla="*/ 41 h 41"/>
                <a:gd name="T16" fmla="*/ 1 w 83"/>
                <a:gd name="T17" fmla="*/ 38 h 41"/>
                <a:gd name="T18" fmla="*/ 13 w 83"/>
                <a:gd name="T19" fmla="*/ 8 h 41"/>
                <a:gd name="T20" fmla="*/ 25 w 83"/>
                <a:gd name="T21" fmla="*/ 0 h 41"/>
                <a:gd name="T22" fmla="*/ 60 w 83"/>
                <a:gd name="T23" fmla="*/ 0 h 41"/>
                <a:gd name="T24" fmla="*/ 71 w 83"/>
                <a:gd name="T25" fmla="*/ 8 h 41"/>
                <a:gd name="T26" fmla="*/ 83 w 83"/>
                <a:gd name="T27" fmla="*/ 38 h 41"/>
                <a:gd name="T28" fmla="*/ 81 w 83"/>
                <a:gd name="T29" fmla="*/ 41 h 41"/>
                <a:gd name="T30" fmla="*/ 80 w 83"/>
                <a:gd name="T3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41">
                  <a:moveTo>
                    <a:pt x="80" y="41"/>
                  </a:moveTo>
                  <a:cubicBezTo>
                    <a:pt x="80" y="41"/>
                    <a:pt x="79" y="40"/>
                    <a:pt x="78" y="4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6" y="7"/>
                    <a:pt x="63" y="5"/>
                    <a:pt x="6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2" y="5"/>
                    <a:pt x="19" y="7"/>
                    <a:pt x="18" y="9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3" y="41"/>
                    <a:pt x="2" y="41"/>
                  </a:cubicBezTo>
                  <a:cubicBezTo>
                    <a:pt x="1" y="40"/>
                    <a:pt x="0" y="39"/>
                    <a:pt x="1" y="3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3"/>
                    <a:pt x="20" y="0"/>
                    <a:pt x="2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5" y="0"/>
                    <a:pt x="69" y="3"/>
                    <a:pt x="71" y="8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83" y="39"/>
                    <a:pt x="83" y="40"/>
                    <a:pt x="81" y="41"/>
                  </a:cubicBezTo>
                  <a:cubicBezTo>
                    <a:pt x="81" y="41"/>
                    <a:pt x="81" y="41"/>
                    <a:pt x="80" y="4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982"/>
            <p:cNvSpPr>
              <a:spLocks/>
            </p:cNvSpPr>
            <p:nvPr/>
          </p:nvSpPr>
          <p:spPr bwMode="auto">
            <a:xfrm>
              <a:off x="12494895" y="8368667"/>
              <a:ext cx="114300" cy="14288"/>
            </a:xfrm>
            <a:custGeom>
              <a:avLst/>
              <a:gdLst>
                <a:gd name="T0" fmla="*/ 30 w 33"/>
                <a:gd name="T1" fmla="*/ 4 h 4"/>
                <a:gd name="T2" fmla="*/ 2 w 33"/>
                <a:gd name="T3" fmla="*/ 4 h 4"/>
                <a:gd name="T4" fmla="*/ 0 w 33"/>
                <a:gd name="T5" fmla="*/ 2 h 4"/>
                <a:gd name="T6" fmla="*/ 2 w 33"/>
                <a:gd name="T7" fmla="*/ 0 h 4"/>
                <a:gd name="T8" fmla="*/ 30 w 33"/>
                <a:gd name="T9" fmla="*/ 0 h 4"/>
                <a:gd name="T10" fmla="*/ 33 w 33"/>
                <a:gd name="T11" fmla="*/ 2 h 4"/>
                <a:gd name="T12" fmla="*/ 30 w 3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">
                  <a:moveTo>
                    <a:pt x="3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1" y="0"/>
                    <a:pt x="33" y="1"/>
                    <a:pt x="33" y="2"/>
                  </a:cubicBezTo>
                  <a:cubicBezTo>
                    <a:pt x="33" y="3"/>
                    <a:pt x="31" y="4"/>
                    <a:pt x="30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83" name="Группа 182"/>
          <p:cNvGrpSpPr/>
          <p:nvPr/>
        </p:nvGrpSpPr>
        <p:grpSpPr>
          <a:xfrm>
            <a:off x="10944209" y="2977354"/>
            <a:ext cx="384745" cy="427394"/>
            <a:chOff x="10936585" y="2857476"/>
            <a:chExt cx="472082" cy="524412"/>
          </a:xfrm>
        </p:grpSpPr>
        <p:sp>
          <p:nvSpPr>
            <p:cNvPr id="169" name="Freeform 271"/>
            <p:cNvSpPr>
              <a:spLocks noEditPoints="1"/>
            </p:cNvSpPr>
            <p:nvPr/>
          </p:nvSpPr>
          <p:spPr bwMode="auto">
            <a:xfrm>
              <a:off x="10936585" y="2857476"/>
              <a:ext cx="472082" cy="524412"/>
            </a:xfrm>
            <a:custGeom>
              <a:avLst/>
              <a:gdLst>
                <a:gd name="T0" fmla="*/ 20 w 196"/>
                <a:gd name="T1" fmla="*/ 218 h 218"/>
                <a:gd name="T2" fmla="*/ 2 w 196"/>
                <a:gd name="T3" fmla="*/ 218 h 218"/>
                <a:gd name="T4" fmla="*/ 0 w 196"/>
                <a:gd name="T5" fmla="*/ 215 h 218"/>
                <a:gd name="T6" fmla="*/ 0 w 196"/>
                <a:gd name="T7" fmla="*/ 12 h 218"/>
                <a:gd name="T8" fmla="*/ 11 w 196"/>
                <a:gd name="T9" fmla="*/ 0 h 218"/>
                <a:gd name="T10" fmla="*/ 23 w 196"/>
                <a:gd name="T11" fmla="*/ 12 h 218"/>
                <a:gd name="T12" fmla="*/ 23 w 196"/>
                <a:gd name="T13" fmla="*/ 27 h 218"/>
                <a:gd name="T14" fmla="*/ 24 w 196"/>
                <a:gd name="T15" fmla="*/ 29 h 218"/>
                <a:gd name="T16" fmla="*/ 84 w 196"/>
                <a:gd name="T17" fmla="*/ 50 h 218"/>
                <a:gd name="T18" fmla="*/ 85 w 196"/>
                <a:gd name="T19" fmla="*/ 50 h 218"/>
                <a:gd name="T20" fmla="*/ 116 w 196"/>
                <a:gd name="T21" fmla="*/ 42 h 218"/>
                <a:gd name="T22" fmla="*/ 139 w 196"/>
                <a:gd name="T23" fmla="*/ 36 h 218"/>
                <a:gd name="T24" fmla="*/ 195 w 196"/>
                <a:gd name="T25" fmla="*/ 41 h 218"/>
                <a:gd name="T26" fmla="*/ 196 w 196"/>
                <a:gd name="T27" fmla="*/ 43 h 218"/>
                <a:gd name="T28" fmla="*/ 196 w 196"/>
                <a:gd name="T29" fmla="*/ 156 h 218"/>
                <a:gd name="T30" fmla="*/ 195 w 196"/>
                <a:gd name="T31" fmla="*/ 158 h 218"/>
                <a:gd name="T32" fmla="*/ 192 w 196"/>
                <a:gd name="T33" fmla="*/ 158 h 218"/>
                <a:gd name="T34" fmla="*/ 140 w 196"/>
                <a:gd name="T35" fmla="*/ 154 h 218"/>
                <a:gd name="T36" fmla="*/ 117 w 196"/>
                <a:gd name="T37" fmla="*/ 160 h 218"/>
                <a:gd name="T38" fmla="*/ 85 w 196"/>
                <a:gd name="T39" fmla="*/ 168 h 218"/>
                <a:gd name="T40" fmla="*/ 35 w 196"/>
                <a:gd name="T41" fmla="*/ 159 h 218"/>
                <a:gd name="T42" fmla="*/ 19 w 196"/>
                <a:gd name="T43" fmla="*/ 146 h 218"/>
                <a:gd name="T44" fmla="*/ 18 w 196"/>
                <a:gd name="T45" fmla="*/ 145 h 218"/>
                <a:gd name="T46" fmla="*/ 18 w 196"/>
                <a:gd name="T47" fmla="*/ 28 h 218"/>
                <a:gd name="T48" fmla="*/ 18 w 196"/>
                <a:gd name="T49" fmla="*/ 28 h 218"/>
                <a:gd name="T50" fmla="*/ 18 w 196"/>
                <a:gd name="T51" fmla="*/ 12 h 218"/>
                <a:gd name="T52" fmla="*/ 11 w 196"/>
                <a:gd name="T53" fmla="*/ 5 h 218"/>
                <a:gd name="T54" fmla="*/ 5 w 196"/>
                <a:gd name="T55" fmla="*/ 12 h 218"/>
                <a:gd name="T56" fmla="*/ 5 w 196"/>
                <a:gd name="T57" fmla="*/ 213 h 218"/>
                <a:gd name="T58" fmla="*/ 18 w 196"/>
                <a:gd name="T59" fmla="*/ 213 h 218"/>
                <a:gd name="T60" fmla="*/ 18 w 196"/>
                <a:gd name="T61" fmla="*/ 161 h 218"/>
                <a:gd name="T62" fmla="*/ 20 w 196"/>
                <a:gd name="T63" fmla="*/ 158 h 218"/>
                <a:gd name="T64" fmla="*/ 23 w 196"/>
                <a:gd name="T65" fmla="*/ 161 h 218"/>
                <a:gd name="T66" fmla="*/ 23 w 196"/>
                <a:gd name="T67" fmla="*/ 215 h 218"/>
                <a:gd name="T68" fmla="*/ 20 w 196"/>
                <a:gd name="T69" fmla="*/ 218 h 218"/>
                <a:gd name="T70" fmla="*/ 23 w 196"/>
                <a:gd name="T71" fmla="*/ 144 h 218"/>
                <a:gd name="T72" fmla="*/ 37 w 196"/>
                <a:gd name="T73" fmla="*/ 155 h 218"/>
                <a:gd name="T74" fmla="*/ 85 w 196"/>
                <a:gd name="T75" fmla="*/ 163 h 218"/>
                <a:gd name="T76" fmla="*/ 116 w 196"/>
                <a:gd name="T77" fmla="*/ 156 h 218"/>
                <a:gd name="T78" fmla="*/ 139 w 196"/>
                <a:gd name="T79" fmla="*/ 150 h 218"/>
                <a:gd name="T80" fmla="*/ 191 w 196"/>
                <a:gd name="T81" fmla="*/ 152 h 218"/>
                <a:gd name="T82" fmla="*/ 191 w 196"/>
                <a:gd name="T83" fmla="*/ 44 h 218"/>
                <a:gd name="T84" fmla="*/ 140 w 196"/>
                <a:gd name="T85" fmla="*/ 41 h 218"/>
                <a:gd name="T86" fmla="*/ 117 w 196"/>
                <a:gd name="T87" fmla="*/ 47 h 218"/>
                <a:gd name="T88" fmla="*/ 85 w 196"/>
                <a:gd name="T89" fmla="*/ 54 h 218"/>
                <a:gd name="T90" fmla="*/ 85 w 196"/>
                <a:gd name="T91" fmla="*/ 54 h 218"/>
                <a:gd name="T92" fmla="*/ 23 w 196"/>
                <a:gd name="T93" fmla="*/ 34 h 218"/>
                <a:gd name="T94" fmla="*/ 23 w 196"/>
                <a:gd name="T95" fmla="*/ 144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6" h="218">
                  <a:moveTo>
                    <a:pt x="20" y="218"/>
                  </a:moveTo>
                  <a:cubicBezTo>
                    <a:pt x="2" y="218"/>
                    <a:pt x="2" y="218"/>
                    <a:pt x="2" y="218"/>
                  </a:cubicBezTo>
                  <a:cubicBezTo>
                    <a:pt x="1" y="218"/>
                    <a:pt x="0" y="217"/>
                    <a:pt x="0" y="2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40" y="45"/>
                    <a:pt x="62" y="53"/>
                    <a:pt x="84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95" y="48"/>
                    <a:pt x="106" y="45"/>
                    <a:pt x="116" y="42"/>
                  </a:cubicBezTo>
                  <a:cubicBezTo>
                    <a:pt x="123" y="40"/>
                    <a:pt x="131" y="38"/>
                    <a:pt x="139" y="36"/>
                  </a:cubicBezTo>
                  <a:cubicBezTo>
                    <a:pt x="161" y="31"/>
                    <a:pt x="180" y="33"/>
                    <a:pt x="195" y="41"/>
                  </a:cubicBezTo>
                  <a:cubicBezTo>
                    <a:pt x="195" y="41"/>
                    <a:pt x="196" y="42"/>
                    <a:pt x="196" y="43"/>
                  </a:cubicBezTo>
                  <a:cubicBezTo>
                    <a:pt x="196" y="156"/>
                    <a:pt x="196" y="156"/>
                    <a:pt x="196" y="156"/>
                  </a:cubicBezTo>
                  <a:cubicBezTo>
                    <a:pt x="196" y="157"/>
                    <a:pt x="196" y="158"/>
                    <a:pt x="195" y="158"/>
                  </a:cubicBezTo>
                  <a:cubicBezTo>
                    <a:pt x="194" y="159"/>
                    <a:pt x="193" y="159"/>
                    <a:pt x="192" y="158"/>
                  </a:cubicBezTo>
                  <a:cubicBezTo>
                    <a:pt x="179" y="151"/>
                    <a:pt x="161" y="149"/>
                    <a:pt x="140" y="154"/>
                  </a:cubicBezTo>
                  <a:cubicBezTo>
                    <a:pt x="132" y="156"/>
                    <a:pt x="125" y="158"/>
                    <a:pt x="117" y="160"/>
                  </a:cubicBezTo>
                  <a:cubicBezTo>
                    <a:pt x="107" y="163"/>
                    <a:pt x="96" y="166"/>
                    <a:pt x="85" y="168"/>
                  </a:cubicBezTo>
                  <a:cubicBezTo>
                    <a:pt x="66" y="171"/>
                    <a:pt x="48" y="168"/>
                    <a:pt x="35" y="159"/>
                  </a:cubicBezTo>
                  <a:cubicBezTo>
                    <a:pt x="34" y="159"/>
                    <a:pt x="25" y="153"/>
                    <a:pt x="19" y="146"/>
                  </a:cubicBezTo>
                  <a:cubicBezTo>
                    <a:pt x="18" y="146"/>
                    <a:pt x="18" y="145"/>
                    <a:pt x="18" y="145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8"/>
                    <a:pt x="15" y="5"/>
                    <a:pt x="11" y="5"/>
                  </a:cubicBezTo>
                  <a:cubicBezTo>
                    <a:pt x="8" y="5"/>
                    <a:pt x="5" y="8"/>
                    <a:pt x="5" y="12"/>
                  </a:cubicBezTo>
                  <a:cubicBezTo>
                    <a:pt x="5" y="213"/>
                    <a:pt x="5" y="213"/>
                    <a:pt x="5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8" y="160"/>
                    <a:pt x="19" y="158"/>
                    <a:pt x="20" y="158"/>
                  </a:cubicBezTo>
                  <a:cubicBezTo>
                    <a:pt x="22" y="158"/>
                    <a:pt x="23" y="160"/>
                    <a:pt x="23" y="161"/>
                  </a:cubicBezTo>
                  <a:cubicBezTo>
                    <a:pt x="23" y="215"/>
                    <a:pt x="23" y="215"/>
                    <a:pt x="23" y="215"/>
                  </a:cubicBezTo>
                  <a:cubicBezTo>
                    <a:pt x="23" y="217"/>
                    <a:pt x="22" y="218"/>
                    <a:pt x="20" y="218"/>
                  </a:cubicBezTo>
                  <a:close/>
                  <a:moveTo>
                    <a:pt x="23" y="144"/>
                  </a:moveTo>
                  <a:cubicBezTo>
                    <a:pt x="29" y="150"/>
                    <a:pt x="37" y="155"/>
                    <a:pt x="37" y="155"/>
                  </a:cubicBezTo>
                  <a:cubicBezTo>
                    <a:pt x="50" y="163"/>
                    <a:pt x="67" y="166"/>
                    <a:pt x="85" y="163"/>
                  </a:cubicBezTo>
                  <a:cubicBezTo>
                    <a:pt x="95" y="162"/>
                    <a:pt x="106" y="159"/>
                    <a:pt x="116" y="156"/>
                  </a:cubicBezTo>
                  <a:cubicBezTo>
                    <a:pt x="123" y="153"/>
                    <a:pt x="131" y="151"/>
                    <a:pt x="139" y="150"/>
                  </a:cubicBezTo>
                  <a:cubicBezTo>
                    <a:pt x="160" y="145"/>
                    <a:pt x="177" y="146"/>
                    <a:pt x="191" y="152"/>
                  </a:cubicBezTo>
                  <a:cubicBezTo>
                    <a:pt x="191" y="44"/>
                    <a:pt x="191" y="44"/>
                    <a:pt x="191" y="44"/>
                  </a:cubicBezTo>
                  <a:cubicBezTo>
                    <a:pt x="178" y="37"/>
                    <a:pt x="161" y="36"/>
                    <a:pt x="140" y="41"/>
                  </a:cubicBezTo>
                  <a:cubicBezTo>
                    <a:pt x="132" y="42"/>
                    <a:pt x="125" y="44"/>
                    <a:pt x="117" y="47"/>
                  </a:cubicBezTo>
                  <a:cubicBezTo>
                    <a:pt x="107" y="50"/>
                    <a:pt x="96" y="53"/>
                    <a:pt x="85" y="54"/>
                  </a:cubicBezTo>
                  <a:cubicBezTo>
                    <a:pt x="85" y="54"/>
                    <a:pt x="85" y="54"/>
                    <a:pt x="85" y="54"/>
                  </a:cubicBezTo>
                  <a:cubicBezTo>
                    <a:pt x="62" y="58"/>
                    <a:pt x="39" y="50"/>
                    <a:pt x="23" y="34"/>
                  </a:cubicBezTo>
                  <a:lnTo>
                    <a:pt x="23" y="144"/>
                  </a:ln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Прямоугольник 181"/>
            <p:cNvSpPr/>
            <p:nvPr/>
          </p:nvSpPr>
          <p:spPr>
            <a:xfrm>
              <a:off x="11001816" y="2976621"/>
              <a:ext cx="372304" cy="250067"/>
            </a:xfrm>
            <a:custGeom>
              <a:avLst/>
              <a:gdLst>
                <a:gd name="connsiteX0" fmla="*/ 0 w 379924"/>
                <a:gd name="connsiteY0" fmla="*/ 0 h 209395"/>
                <a:gd name="connsiteX1" fmla="*/ 379924 w 379924"/>
                <a:gd name="connsiteY1" fmla="*/ 0 h 209395"/>
                <a:gd name="connsiteX2" fmla="*/ 379924 w 379924"/>
                <a:gd name="connsiteY2" fmla="*/ 209395 h 209395"/>
                <a:gd name="connsiteX3" fmla="*/ 0 w 379924"/>
                <a:gd name="connsiteY3" fmla="*/ 209395 h 209395"/>
                <a:gd name="connsiteX4" fmla="*/ 0 w 379924"/>
                <a:gd name="connsiteY4" fmla="*/ 0 h 209395"/>
                <a:gd name="connsiteX0" fmla="*/ 0 w 379924"/>
                <a:gd name="connsiteY0" fmla="*/ 0 h 209395"/>
                <a:gd name="connsiteX1" fmla="*/ 379924 w 379924"/>
                <a:gd name="connsiteY1" fmla="*/ 0 h 209395"/>
                <a:gd name="connsiteX2" fmla="*/ 379924 w 379924"/>
                <a:gd name="connsiteY2" fmla="*/ 209395 h 209395"/>
                <a:gd name="connsiteX3" fmla="*/ 142240 w 379924"/>
                <a:gd name="connsiteY3" fmla="*/ 209395 h 209395"/>
                <a:gd name="connsiteX4" fmla="*/ 0 w 379924"/>
                <a:gd name="connsiteY4" fmla="*/ 0 h 209395"/>
                <a:gd name="connsiteX0" fmla="*/ 0 w 379924"/>
                <a:gd name="connsiteY0" fmla="*/ 0 h 209395"/>
                <a:gd name="connsiteX1" fmla="*/ 379924 w 379924"/>
                <a:gd name="connsiteY1" fmla="*/ 0 h 209395"/>
                <a:gd name="connsiteX2" fmla="*/ 379924 w 379924"/>
                <a:gd name="connsiteY2" fmla="*/ 209395 h 209395"/>
                <a:gd name="connsiteX3" fmla="*/ 142240 w 379924"/>
                <a:gd name="connsiteY3" fmla="*/ 209395 h 209395"/>
                <a:gd name="connsiteX4" fmla="*/ 115764 w 379924"/>
                <a:gd name="connsiteY4" fmla="*/ 175552 h 209395"/>
                <a:gd name="connsiteX5" fmla="*/ 0 w 379924"/>
                <a:gd name="connsiteY5" fmla="*/ 0 h 209395"/>
                <a:gd name="connsiteX0" fmla="*/ 0 w 379924"/>
                <a:gd name="connsiteY0" fmla="*/ 0 h 211112"/>
                <a:gd name="connsiteX1" fmla="*/ 379924 w 379924"/>
                <a:gd name="connsiteY1" fmla="*/ 0 h 211112"/>
                <a:gd name="connsiteX2" fmla="*/ 379924 w 379924"/>
                <a:gd name="connsiteY2" fmla="*/ 209395 h 211112"/>
                <a:gd name="connsiteX3" fmla="*/ 142240 w 379924"/>
                <a:gd name="connsiteY3" fmla="*/ 209395 h 211112"/>
                <a:gd name="connsiteX4" fmla="*/ 9084 w 379924"/>
                <a:gd name="connsiteY4" fmla="*/ 211112 h 211112"/>
                <a:gd name="connsiteX5" fmla="*/ 0 w 379924"/>
                <a:gd name="connsiteY5" fmla="*/ 0 h 211112"/>
                <a:gd name="connsiteX0" fmla="*/ 0 w 379924"/>
                <a:gd name="connsiteY0" fmla="*/ 0 h 239875"/>
                <a:gd name="connsiteX1" fmla="*/ 379924 w 379924"/>
                <a:gd name="connsiteY1" fmla="*/ 0 h 239875"/>
                <a:gd name="connsiteX2" fmla="*/ 379924 w 379924"/>
                <a:gd name="connsiteY2" fmla="*/ 209395 h 239875"/>
                <a:gd name="connsiteX3" fmla="*/ 96520 w 379924"/>
                <a:gd name="connsiteY3" fmla="*/ 239875 h 239875"/>
                <a:gd name="connsiteX4" fmla="*/ 9084 w 379924"/>
                <a:gd name="connsiteY4" fmla="*/ 211112 h 239875"/>
                <a:gd name="connsiteX5" fmla="*/ 0 w 379924"/>
                <a:gd name="connsiteY5" fmla="*/ 0 h 239875"/>
                <a:gd name="connsiteX0" fmla="*/ 0 w 379924"/>
                <a:gd name="connsiteY0" fmla="*/ 0 h 241450"/>
                <a:gd name="connsiteX1" fmla="*/ 379924 w 379924"/>
                <a:gd name="connsiteY1" fmla="*/ 0 h 241450"/>
                <a:gd name="connsiteX2" fmla="*/ 379924 w 379924"/>
                <a:gd name="connsiteY2" fmla="*/ 209395 h 241450"/>
                <a:gd name="connsiteX3" fmla="*/ 96520 w 379924"/>
                <a:gd name="connsiteY3" fmla="*/ 239875 h 241450"/>
                <a:gd name="connsiteX4" fmla="*/ 9084 w 379924"/>
                <a:gd name="connsiteY4" fmla="*/ 211112 h 241450"/>
                <a:gd name="connsiteX5" fmla="*/ 0 w 379924"/>
                <a:gd name="connsiteY5" fmla="*/ 0 h 241450"/>
                <a:gd name="connsiteX0" fmla="*/ 0 w 379924"/>
                <a:gd name="connsiteY0" fmla="*/ 0 h 241450"/>
                <a:gd name="connsiteX1" fmla="*/ 379924 w 379924"/>
                <a:gd name="connsiteY1" fmla="*/ 0 h 241450"/>
                <a:gd name="connsiteX2" fmla="*/ 379924 w 379924"/>
                <a:gd name="connsiteY2" fmla="*/ 209395 h 241450"/>
                <a:gd name="connsiteX3" fmla="*/ 96520 w 379924"/>
                <a:gd name="connsiteY3" fmla="*/ 239875 h 241450"/>
                <a:gd name="connsiteX4" fmla="*/ 9084 w 379924"/>
                <a:gd name="connsiteY4" fmla="*/ 211112 h 241450"/>
                <a:gd name="connsiteX5" fmla="*/ 0 w 379924"/>
                <a:gd name="connsiteY5" fmla="*/ 0 h 241450"/>
                <a:gd name="connsiteX0" fmla="*/ 0 w 379924"/>
                <a:gd name="connsiteY0" fmla="*/ 0 h 247675"/>
                <a:gd name="connsiteX1" fmla="*/ 379924 w 379924"/>
                <a:gd name="connsiteY1" fmla="*/ 0 h 247675"/>
                <a:gd name="connsiteX2" fmla="*/ 379924 w 379924"/>
                <a:gd name="connsiteY2" fmla="*/ 209395 h 247675"/>
                <a:gd name="connsiteX3" fmla="*/ 137160 w 379924"/>
                <a:gd name="connsiteY3" fmla="*/ 247495 h 247675"/>
                <a:gd name="connsiteX4" fmla="*/ 9084 w 379924"/>
                <a:gd name="connsiteY4" fmla="*/ 211112 h 247675"/>
                <a:gd name="connsiteX5" fmla="*/ 0 w 379924"/>
                <a:gd name="connsiteY5" fmla="*/ 0 h 247675"/>
                <a:gd name="connsiteX0" fmla="*/ 0 w 379924"/>
                <a:gd name="connsiteY0" fmla="*/ 0 h 247495"/>
                <a:gd name="connsiteX1" fmla="*/ 379924 w 379924"/>
                <a:gd name="connsiteY1" fmla="*/ 0 h 247495"/>
                <a:gd name="connsiteX2" fmla="*/ 379924 w 379924"/>
                <a:gd name="connsiteY2" fmla="*/ 209395 h 247495"/>
                <a:gd name="connsiteX3" fmla="*/ 137160 w 379924"/>
                <a:gd name="connsiteY3" fmla="*/ 247495 h 247495"/>
                <a:gd name="connsiteX4" fmla="*/ 1464 w 379924"/>
                <a:gd name="connsiteY4" fmla="*/ 208572 h 247495"/>
                <a:gd name="connsiteX5" fmla="*/ 0 w 379924"/>
                <a:gd name="connsiteY5" fmla="*/ 0 h 247495"/>
                <a:gd name="connsiteX0" fmla="*/ 0 w 379924"/>
                <a:gd name="connsiteY0" fmla="*/ 0 h 247540"/>
                <a:gd name="connsiteX1" fmla="*/ 379924 w 379924"/>
                <a:gd name="connsiteY1" fmla="*/ 0 h 247540"/>
                <a:gd name="connsiteX2" fmla="*/ 379924 w 379924"/>
                <a:gd name="connsiteY2" fmla="*/ 209395 h 247540"/>
                <a:gd name="connsiteX3" fmla="*/ 137160 w 379924"/>
                <a:gd name="connsiteY3" fmla="*/ 247495 h 247540"/>
                <a:gd name="connsiteX4" fmla="*/ 1464 w 379924"/>
                <a:gd name="connsiteY4" fmla="*/ 195872 h 247540"/>
                <a:gd name="connsiteX5" fmla="*/ 0 w 379924"/>
                <a:gd name="connsiteY5" fmla="*/ 0 h 247540"/>
                <a:gd name="connsiteX0" fmla="*/ 0 w 379924"/>
                <a:gd name="connsiteY0" fmla="*/ 0 h 247540"/>
                <a:gd name="connsiteX1" fmla="*/ 379924 w 379924"/>
                <a:gd name="connsiteY1" fmla="*/ 0 h 247540"/>
                <a:gd name="connsiteX2" fmla="*/ 379924 w 379924"/>
                <a:gd name="connsiteY2" fmla="*/ 209395 h 247540"/>
                <a:gd name="connsiteX3" fmla="*/ 137160 w 379924"/>
                <a:gd name="connsiteY3" fmla="*/ 247495 h 247540"/>
                <a:gd name="connsiteX4" fmla="*/ 1464 w 379924"/>
                <a:gd name="connsiteY4" fmla="*/ 195872 h 247540"/>
                <a:gd name="connsiteX5" fmla="*/ 0 w 379924"/>
                <a:gd name="connsiteY5" fmla="*/ 0 h 247540"/>
                <a:gd name="connsiteX0" fmla="*/ 0 w 379924"/>
                <a:gd name="connsiteY0" fmla="*/ 0 h 239925"/>
                <a:gd name="connsiteX1" fmla="*/ 379924 w 379924"/>
                <a:gd name="connsiteY1" fmla="*/ 0 h 239925"/>
                <a:gd name="connsiteX2" fmla="*/ 379924 w 379924"/>
                <a:gd name="connsiteY2" fmla="*/ 209395 h 239925"/>
                <a:gd name="connsiteX3" fmla="*/ 137160 w 379924"/>
                <a:gd name="connsiteY3" fmla="*/ 239875 h 239925"/>
                <a:gd name="connsiteX4" fmla="*/ 1464 w 379924"/>
                <a:gd name="connsiteY4" fmla="*/ 195872 h 239925"/>
                <a:gd name="connsiteX5" fmla="*/ 0 w 379924"/>
                <a:gd name="connsiteY5" fmla="*/ 0 h 239925"/>
                <a:gd name="connsiteX0" fmla="*/ 0 w 379924"/>
                <a:gd name="connsiteY0" fmla="*/ 0 h 239925"/>
                <a:gd name="connsiteX1" fmla="*/ 379924 w 379924"/>
                <a:gd name="connsiteY1" fmla="*/ 0 h 239925"/>
                <a:gd name="connsiteX2" fmla="*/ 379924 w 379924"/>
                <a:gd name="connsiteY2" fmla="*/ 209395 h 239925"/>
                <a:gd name="connsiteX3" fmla="*/ 124460 w 379924"/>
                <a:gd name="connsiteY3" fmla="*/ 239875 h 239925"/>
                <a:gd name="connsiteX4" fmla="*/ 1464 w 379924"/>
                <a:gd name="connsiteY4" fmla="*/ 195872 h 239925"/>
                <a:gd name="connsiteX5" fmla="*/ 0 w 379924"/>
                <a:gd name="connsiteY5" fmla="*/ 0 h 239925"/>
                <a:gd name="connsiteX0" fmla="*/ 0 w 379924"/>
                <a:gd name="connsiteY0" fmla="*/ 0 h 239925"/>
                <a:gd name="connsiteX1" fmla="*/ 166564 w 379924"/>
                <a:gd name="connsiteY1" fmla="*/ 290 h 239925"/>
                <a:gd name="connsiteX2" fmla="*/ 379924 w 379924"/>
                <a:gd name="connsiteY2" fmla="*/ 0 h 239925"/>
                <a:gd name="connsiteX3" fmla="*/ 379924 w 379924"/>
                <a:gd name="connsiteY3" fmla="*/ 209395 h 239925"/>
                <a:gd name="connsiteX4" fmla="*/ 124460 w 379924"/>
                <a:gd name="connsiteY4" fmla="*/ 239875 h 239925"/>
                <a:gd name="connsiteX5" fmla="*/ 1464 w 379924"/>
                <a:gd name="connsiteY5" fmla="*/ 195872 h 239925"/>
                <a:gd name="connsiteX6" fmla="*/ 0 w 379924"/>
                <a:gd name="connsiteY6" fmla="*/ 0 h 239925"/>
                <a:gd name="connsiteX0" fmla="*/ 0 w 379924"/>
                <a:gd name="connsiteY0" fmla="*/ 0 h 239925"/>
                <a:gd name="connsiteX1" fmla="*/ 141164 w 379924"/>
                <a:gd name="connsiteY1" fmla="*/ 28230 h 239925"/>
                <a:gd name="connsiteX2" fmla="*/ 379924 w 379924"/>
                <a:gd name="connsiteY2" fmla="*/ 0 h 239925"/>
                <a:gd name="connsiteX3" fmla="*/ 379924 w 379924"/>
                <a:gd name="connsiteY3" fmla="*/ 209395 h 239925"/>
                <a:gd name="connsiteX4" fmla="*/ 124460 w 379924"/>
                <a:gd name="connsiteY4" fmla="*/ 239875 h 239925"/>
                <a:gd name="connsiteX5" fmla="*/ 1464 w 379924"/>
                <a:gd name="connsiteY5" fmla="*/ 195872 h 239925"/>
                <a:gd name="connsiteX6" fmla="*/ 0 w 379924"/>
                <a:gd name="connsiteY6" fmla="*/ 0 h 239925"/>
                <a:gd name="connsiteX0" fmla="*/ 0 w 379924"/>
                <a:gd name="connsiteY0" fmla="*/ 8663 h 248588"/>
                <a:gd name="connsiteX1" fmla="*/ 141164 w 379924"/>
                <a:gd name="connsiteY1" fmla="*/ 36893 h 248588"/>
                <a:gd name="connsiteX2" fmla="*/ 379924 w 379924"/>
                <a:gd name="connsiteY2" fmla="*/ 8663 h 248588"/>
                <a:gd name="connsiteX3" fmla="*/ 379924 w 379924"/>
                <a:gd name="connsiteY3" fmla="*/ 218058 h 248588"/>
                <a:gd name="connsiteX4" fmla="*/ 124460 w 379924"/>
                <a:gd name="connsiteY4" fmla="*/ 248538 h 248588"/>
                <a:gd name="connsiteX5" fmla="*/ 1464 w 379924"/>
                <a:gd name="connsiteY5" fmla="*/ 204535 h 248588"/>
                <a:gd name="connsiteX6" fmla="*/ 0 w 379924"/>
                <a:gd name="connsiteY6" fmla="*/ 8663 h 248588"/>
                <a:gd name="connsiteX0" fmla="*/ 0 w 379924"/>
                <a:gd name="connsiteY0" fmla="*/ 8395 h 248320"/>
                <a:gd name="connsiteX1" fmla="*/ 100524 w 379924"/>
                <a:gd name="connsiteY1" fmla="*/ 39165 h 248320"/>
                <a:gd name="connsiteX2" fmla="*/ 379924 w 379924"/>
                <a:gd name="connsiteY2" fmla="*/ 8395 h 248320"/>
                <a:gd name="connsiteX3" fmla="*/ 379924 w 379924"/>
                <a:gd name="connsiteY3" fmla="*/ 217790 h 248320"/>
                <a:gd name="connsiteX4" fmla="*/ 124460 w 379924"/>
                <a:gd name="connsiteY4" fmla="*/ 248270 h 248320"/>
                <a:gd name="connsiteX5" fmla="*/ 1464 w 379924"/>
                <a:gd name="connsiteY5" fmla="*/ 204267 h 248320"/>
                <a:gd name="connsiteX6" fmla="*/ 0 w 379924"/>
                <a:gd name="connsiteY6" fmla="*/ 8395 h 248320"/>
                <a:gd name="connsiteX0" fmla="*/ 0 w 379924"/>
                <a:gd name="connsiteY0" fmla="*/ 8395 h 248320"/>
                <a:gd name="connsiteX1" fmla="*/ 100524 w 379924"/>
                <a:gd name="connsiteY1" fmla="*/ 39165 h 248320"/>
                <a:gd name="connsiteX2" fmla="*/ 379924 w 379924"/>
                <a:gd name="connsiteY2" fmla="*/ 8395 h 248320"/>
                <a:gd name="connsiteX3" fmla="*/ 379924 w 379924"/>
                <a:gd name="connsiteY3" fmla="*/ 217790 h 248320"/>
                <a:gd name="connsiteX4" fmla="*/ 124460 w 379924"/>
                <a:gd name="connsiteY4" fmla="*/ 248270 h 248320"/>
                <a:gd name="connsiteX5" fmla="*/ 1464 w 379924"/>
                <a:gd name="connsiteY5" fmla="*/ 204267 h 248320"/>
                <a:gd name="connsiteX6" fmla="*/ 0 w 379924"/>
                <a:gd name="connsiteY6" fmla="*/ 8395 h 248320"/>
                <a:gd name="connsiteX0" fmla="*/ 0 w 379924"/>
                <a:gd name="connsiteY0" fmla="*/ 7905 h 247830"/>
                <a:gd name="connsiteX1" fmla="*/ 113224 w 379924"/>
                <a:gd name="connsiteY1" fmla="*/ 43755 h 247830"/>
                <a:gd name="connsiteX2" fmla="*/ 379924 w 379924"/>
                <a:gd name="connsiteY2" fmla="*/ 7905 h 247830"/>
                <a:gd name="connsiteX3" fmla="*/ 379924 w 379924"/>
                <a:gd name="connsiteY3" fmla="*/ 217300 h 247830"/>
                <a:gd name="connsiteX4" fmla="*/ 124460 w 379924"/>
                <a:gd name="connsiteY4" fmla="*/ 247780 h 247830"/>
                <a:gd name="connsiteX5" fmla="*/ 1464 w 379924"/>
                <a:gd name="connsiteY5" fmla="*/ 203777 h 247830"/>
                <a:gd name="connsiteX6" fmla="*/ 0 w 379924"/>
                <a:gd name="connsiteY6" fmla="*/ 7905 h 247830"/>
                <a:gd name="connsiteX0" fmla="*/ 0 w 379924"/>
                <a:gd name="connsiteY0" fmla="*/ 9817 h 249742"/>
                <a:gd name="connsiteX1" fmla="*/ 113224 w 379924"/>
                <a:gd name="connsiteY1" fmla="*/ 45667 h 249742"/>
                <a:gd name="connsiteX2" fmla="*/ 379924 w 379924"/>
                <a:gd name="connsiteY2" fmla="*/ 9817 h 249742"/>
                <a:gd name="connsiteX3" fmla="*/ 379924 w 379924"/>
                <a:gd name="connsiteY3" fmla="*/ 219212 h 249742"/>
                <a:gd name="connsiteX4" fmla="*/ 124460 w 379924"/>
                <a:gd name="connsiteY4" fmla="*/ 249692 h 249742"/>
                <a:gd name="connsiteX5" fmla="*/ 1464 w 379924"/>
                <a:gd name="connsiteY5" fmla="*/ 205689 h 249742"/>
                <a:gd name="connsiteX6" fmla="*/ 0 w 379924"/>
                <a:gd name="connsiteY6" fmla="*/ 9817 h 249742"/>
                <a:gd name="connsiteX0" fmla="*/ 0 w 379924"/>
                <a:gd name="connsiteY0" fmla="*/ 9817 h 249755"/>
                <a:gd name="connsiteX1" fmla="*/ 113224 w 379924"/>
                <a:gd name="connsiteY1" fmla="*/ 45667 h 249755"/>
                <a:gd name="connsiteX2" fmla="*/ 379924 w 379924"/>
                <a:gd name="connsiteY2" fmla="*/ 9817 h 249755"/>
                <a:gd name="connsiteX3" fmla="*/ 379924 w 379924"/>
                <a:gd name="connsiteY3" fmla="*/ 219212 h 249755"/>
                <a:gd name="connsiteX4" fmla="*/ 124460 w 379924"/>
                <a:gd name="connsiteY4" fmla="*/ 249692 h 249755"/>
                <a:gd name="connsiteX5" fmla="*/ 1464 w 379924"/>
                <a:gd name="connsiteY5" fmla="*/ 205689 h 249755"/>
                <a:gd name="connsiteX6" fmla="*/ 0 w 379924"/>
                <a:gd name="connsiteY6" fmla="*/ 9817 h 249755"/>
                <a:gd name="connsiteX0" fmla="*/ 0 w 379924"/>
                <a:gd name="connsiteY0" fmla="*/ 9356 h 249294"/>
                <a:gd name="connsiteX1" fmla="*/ 113224 w 379924"/>
                <a:gd name="connsiteY1" fmla="*/ 45206 h 249294"/>
                <a:gd name="connsiteX2" fmla="*/ 379924 w 379924"/>
                <a:gd name="connsiteY2" fmla="*/ 9356 h 249294"/>
                <a:gd name="connsiteX3" fmla="*/ 379924 w 379924"/>
                <a:gd name="connsiteY3" fmla="*/ 218751 h 249294"/>
                <a:gd name="connsiteX4" fmla="*/ 124460 w 379924"/>
                <a:gd name="connsiteY4" fmla="*/ 249231 h 249294"/>
                <a:gd name="connsiteX5" fmla="*/ 1464 w 379924"/>
                <a:gd name="connsiteY5" fmla="*/ 205228 h 249294"/>
                <a:gd name="connsiteX6" fmla="*/ 0 w 379924"/>
                <a:gd name="connsiteY6" fmla="*/ 9356 h 249294"/>
                <a:gd name="connsiteX0" fmla="*/ 0 w 379924"/>
                <a:gd name="connsiteY0" fmla="*/ 10129 h 250067"/>
                <a:gd name="connsiteX1" fmla="*/ 113224 w 379924"/>
                <a:gd name="connsiteY1" fmla="*/ 38359 h 250067"/>
                <a:gd name="connsiteX2" fmla="*/ 379924 w 379924"/>
                <a:gd name="connsiteY2" fmla="*/ 10129 h 250067"/>
                <a:gd name="connsiteX3" fmla="*/ 379924 w 379924"/>
                <a:gd name="connsiteY3" fmla="*/ 219524 h 250067"/>
                <a:gd name="connsiteX4" fmla="*/ 124460 w 379924"/>
                <a:gd name="connsiteY4" fmla="*/ 250004 h 250067"/>
                <a:gd name="connsiteX5" fmla="*/ 1464 w 379924"/>
                <a:gd name="connsiteY5" fmla="*/ 206001 h 250067"/>
                <a:gd name="connsiteX6" fmla="*/ 0 w 379924"/>
                <a:gd name="connsiteY6" fmla="*/ 10129 h 25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9924" h="250067">
                  <a:moveTo>
                    <a:pt x="0" y="10129"/>
                  </a:moveTo>
                  <a:cubicBezTo>
                    <a:pt x="13123" y="12669"/>
                    <a:pt x="49903" y="33279"/>
                    <a:pt x="113224" y="38359"/>
                  </a:cubicBezTo>
                  <a:cubicBezTo>
                    <a:pt x="176545" y="43439"/>
                    <a:pt x="304571" y="-25145"/>
                    <a:pt x="379924" y="10129"/>
                  </a:cubicBezTo>
                  <a:lnTo>
                    <a:pt x="379924" y="219524"/>
                  </a:lnTo>
                  <a:cubicBezTo>
                    <a:pt x="284430" y="193463"/>
                    <a:pt x="187537" y="252258"/>
                    <a:pt x="124460" y="250004"/>
                  </a:cubicBezTo>
                  <a:cubicBezTo>
                    <a:pt x="61383" y="247750"/>
                    <a:pt x="27711" y="240900"/>
                    <a:pt x="1464" y="206001"/>
                  </a:cubicBezTo>
                  <a:lnTo>
                    <a:pt x="0" y="1012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84" name="Группа 183"/>
          <p:cNvGrpSpPr/>
          <p:nvPr/>
        </p:nvGrpSpPr>
        <p:grpSpPr>
          <a:xfrm>
            <a:off x="14130012" y="3354088"/>
            <a:ext cx="384745" cy="427394"/>
            <a:chOff x="10936585" y="2857476"/>
            <a:chExt cx="472082" cy="524412"/>
          </a:xfrm>
        </p:grpSpPr>
        <p:sp>
          <p:nvSpPr>
            <p:cNvPr id="185" name="Freeform 271"/>
            <p:cNvSpPr>
              <a:spLocks noEditPoints="1"/>
            </p:cNvSpPr>
            <p:nvPr/>
          </p:nvSpPr>
          <p:spPr bwMode="auto">
            <a:xfrm>
              <a:off x="10936585" y="2857476"/>
              <a:ext cx="472082" cy="524412"/>
            </a:xfrm>
            <a:custGeom>
              <a:avLst/>
              <a:gdLst>
                <a:gd name="T0" fmla="*/ 20 w 196"/>
                <a:gd name="T1" fmla="*/ 218 h 218"/>
                <a:gd name="T2" fmla="*/ 2 w 196"/>
                <a:gd name="T3" fmla="*/ 218 h 218"/>
                <a:gd name="T4" fmla="*/ 0 w 196"/>
                <a:gd name="T5" fmla="*/ 215 h 218"/>
                <a:gd name="T6" fmla="*/ 0 w 196"/>
                <a:gd name="T7" fmla="*/ 12 h 218"/>
                <a:gd name="T8" fmla="*/ 11 w 196"/>
                <a:gd name="T9" fmla="*/ 0 h 218"/>
                <a:gd name="T10" fmla="*/ 23 w 196"/>
                <a:gd name="T11" fmla="*/ 12 h 218"/>
                <a:gd name="T12" fmla="*/ 23 w 196"/>
                <a:gd name="T13" fmla="*/ 27 h 218"/>
                <a:gd name="T14" fmla="*/ 24 w 196"/>
                <a:gd name="T15" fmla="*/ 29 h 218"/>
                <a:gd name="T16" fmla="*/ 84 w 196"/>
                <a:gd name="T17" fmla="*/ 50 h 218"/>
                <a:gd name="T18" fmla="*/ 85 w 196"/>
                <a:gd name="T19" fmla="*/ 50 h 218"/>
                <a:gd name="T20" fmla="*/ 116 w 196"/>
                <a:gd name="T21" fmla="*/ 42 h 218"/>
                <a:gd name="T22" fmla="*/ 139 w 196"/>
                <a:gd name="T23" fmla="*/ 36 h 218"/>
                <a:gd name="T24" fmla="*/ 195 w 196"/>
                <a:gd name="T25" fmla="*/ 41 h 218"/>
                <a:gd name="T26" fmla="*/ 196 w 196"/>
                <a:gd name="T27" fmla="*/ 43 h 218"/>
                <a:gd name="T28" fmla="*/ 196 w 196"/>
                <a:gd name="T29" fmla="*/ 156 h 218"/>
                <a:gd name="T30" fmla="*/ 195 w 196"/>
                <a:gd name="T31" fmla="*/ 158 h 218"/>
                <a:gd name="T32" fmla="*/ 192 w 196"/>
                <a:gd name="T33" fmla="*/ 158 h 218"/>
                <a:gd name="T34" fmla="*/ 140 w 196"/>
                <a:gd name="T35" fmla="*/ 154 h 218"/>
                <a:gd name="T36" fmla="*/ 117 w 196"/>
                <a:gd name="T37" fmla="*/ 160 h 218"/>
                <a:gd name="T38" fmla="*/ 85 w 196"/>
                <a:gd name="T39" fmla="*/ 168 h 218"/>
                <a:gd name="T40" fmla="*/ 35 w 196"/>
                <a:gd name="T41" fmla="*/ 159 h 218"/>
                <a:gd name="T42" fmla="*/ 19 w 196"/>
                <a:gd name="T43" fmla="*/ 146 h 218"/>
                <a:gd name="T44" fmla="*/ 18 w 196"/>
                <a:gd name="T45" fmla="*/ 145 h 218"/>
                <a:gd name="T46" fmla="*/ 18 w 196"/>
                <a:gd name="T47" fmla="*/ 28 h 218"/>
                <a:gd name="T48" fmla="*/ 18 w 196"/>
                <a:gd name="T49" fmla="*/ 28 h 218"/>
                <a:gd name="T50" fmla="*/ 18 w 196"/>
                <a:gd name="T51" fmla="*/ 12 h 218"/>
                <a:gd name="T52" fmla="*/ 11 w 196"/>
                <a:gd name="T53" fmla="*/ 5 h 218"/>
                <a:gd name="T54" fmla="*/ 5 w 196"/>
                <a:gd name="T55" fmla="*/ 12 h 218"/>
                <a:gd name="T56" fmla="*/ 5 w 196"/>
                <a:gd name="T57" fmla="*/ 213 h 218"/>
                <a:gd name="T58" fmla="*/ 18 w 196"/>
                <a:gd name="T59" fmla="*/ 213 h 218"/>
                <a:gd name="T60" fmla="*/ 18 w 196"/>
                <a:gd name="T61" fmla="*/ 161 h 218"/>
                <a:gd name="T62" fmla="*/ 20 w 196"/>
                <a:gd name="T63" fmla="*/ 158 h 218"/>
                <a:gd name="T64" fmla="*/ 23 w 196"/>
                <a:gd name="T65" fmla="*/ 161 h 218"/>
                <a:gd name="T66" fmla="*/ 23 w 196"/>
                <a:gd name="T67" fmla="*/ 215 h 218"/>
                <a:gd name="T68" fmla="*/ 20 w 196"/>
                <a:gd name="T69" fmla="*/ 218 h 218"/>
                <a:gd name="T70" fmla="*/ 23 w 196"/>
                <a:gd name="T71" fmla="*/ 144 h 218"/>
                <a:gd name="T72" fmla="*/ 37 w 196"/>
                <a:gd name="T73" fmla="*/ 155 h 218"/>
                <a:gd name="T74" fmla="*/ 85 w 196"/>
                <a:gd name="T75" fmla="*/ 163 h 218"/>
                <a:gd name="T76" fmla="*/ 116 w 196"/>
                <a:gd name="T77" fmla="*/ 156 h 218"/>
                <a:gd name="T78" fmla="*/ 139 w 196"/>
                <a:gd name="T79" fmla="*/ 150 h 218"/>
                <a:gd name="T80" fmla="*/ 191 w 196"/>
                <a:gd name="T81" fmla="*/ 152 h 218"/>
                <a:gd name="T82" fmla="*/ 191 w 196"/>
                <a:gd name="T83" fmla="*/ 44 h 218"/>
                <a:gd name="T84" fmla="*/ 140 w 196"/>
                <a:gd name="T85" fmla="*/ 41 h 218"/>
                <a:gd name="T86" fmla="*/ 117 w 196"/>
                <a:gd name="T87" fmla="*/ 47 h 218"/>
                <a:gd name="T88" fmla="*/ 85 w 196"/>
                <a:gd name="T89" fmla="*/ 54 h 218"/>
                <a:gd name="T90" fmla="*/ 85 w 196"/>
                <a:gd name="T91" fmla="*/ 54 h 218"/>
                <a:gd name="T92" fmla="*/ 23 w 196"/>
                <a:gd name="T93" fmla="*/ 34 h 218"/>
                <a:gd name="T94" fmla="*/ 23 w 196"/>
                <a:gd name="T95" fmla="*/ 144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6" h="218">
                  <a:moveTo>
                    <a:pt x="20" y="218"/>
                  </a:moveTo>
                  <a:cubicBezTo>
                    <a:pt x="2" y="218"/>
                    <a:pt x="2" y="218"/>
                    <a:pt x="2" y="218"/>
                  </a:cubicBezTo>
                  <a:cubicBezTo>
                    <a:pt x="1" y="218"/>
                    <a:pt x="0" y="217"/>
                    <a:pt x="0" y="2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40" y="45"/>
                    <a:pt x="62" y="53"/>
                    <a:pt x="84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95" y="48"/>
                    <a:pt x="106" y="45"/>
                    <a:pt x="116" y="42"/>
                  </a:cubicBezTo>
                  <a:cubicBezTo>
                    <a:pt x="123" y="40"/>
                    <a:pt x="131" y="38"/>
                    <a:pt x="139" y="36"/>
                  </a:cubicBezTo>
                  <a:cubicBezTo>
                    <a:pt x="161" y="31"/>
                    <a:pt x="180" y="33"/>
                    <a:pt x="195" y="41"/>
                  </a:cubicBezTo>
                  <a:cubicBezTo>
                    <a:pt x="195" y="41"/>
                    <a:pt x="196" y="42"/>
                    <a:pt x="196" y="43"/>
                  </a:cubicBezTo>
                  <a:cubicBezTo>
                    <a:pt x="196" y="156"/>
                    <a:pt x="196" y="156"/>
                    <a:pt x="196" y="156"/>
                  </a:cubicBezTo>
                  <a:cubicBezTo>
                    <a:pt x="196" y="157"/>
                    <a:pt x="196" y="158"/>
                    <a:pt x="195" y="158"/>
                  </a:cubicBezTo>
                  <a:cubicBezTo>
                    <a:pt x="194" y="159"/>
                    <a:pt x="193" y="159"/>
                    <a:pt x="192" y="158"/>
                  </a:cubicBezTo>
                  <a:cubicBezTo>
                    <a:pt x="179" y="151"/>
                    <a:pt x="161" y="149"/>
                    <a:pt x="140" y="154"/>
                  </a:cubicBezTo>
                  <a:cubicBezTo>
                    <a:pt x="132" y="156"/>
                    <a:pt x="125" y="158"/>
                    <a:pt x="117" y="160"/>
                  </a:cubicBezTo>
                  <a:cubicBezTo>
                    <a:pt x="107" y="163"/>
                    <a:pt x="96" y="166"/>
                    <a:pt x="85" y="168"/>
                  </a:cubicBezTo>
                  <a:cubicBezTo>
                    <a:pt x="66" y="171"/>
                    <a:pt x="48" y="168"/>
                    <a:pt x="35" y="159"/>
                  </a:cubicBezTo>
                  <a:cubicBezTo>
                    <a:pt x="34" y="159"/>
                    <a:pt x="25" y="153"/>
                    <a:pt x="19" y="146"/>
                  </a:cubicBezTo>
                  <a:cubicBezTo>
                    <a:pt x="18" y="146"/>
                    <a:pt x="18" y="145"/>
                    <a:pt x="18" y="145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8"/>
                    <a:pt x="15" y="5"/>
                    <a:pt x="11" y="5"/>
                  </a:cubicBezTo>
                  <a:cubicBezTo>
                    <a:pt x="8" y="5"/>
                    <a:pt x="5" y="8"/>
                    <a:pt x="5" y="12"/>
                  </a:cubicBezTo>
                  <a:cubicBezTo>
                    <a:pt x="5" y="213"/>
                    <a:pt x="5" y="213"/>
                    <a:pt x="5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8" y="160"/>
                    <a:pt x="19" y="158"/>
                    <a:pt x="20" y="158"/>
                  </a:cubicBezTo>
                  <a:cubicBezTo>
                    <a:pt x="22" y="158"/>
                    <a:pt x="23" y="160"/>
                    <a:pt x="23" y="161"/>
                  </a:cubicBezTo>
                  <a:cubicBezTo>
                    <a:pt x="23" y="215"/>
                    <a:pt x="23" y="215"/>
                    <a:pt x="23" y="215"/>
                  </a:cubicBezTo>
                  <a:cubicBezTo>
                    <a:pt x="23" y="217"/>
                    <a:pt x="22" y="218"/>
                    <a:pt x="20" y="218"/>
                  </a:cubicBezTo>
                  <a:close/>
                  <a:moveTo>
                    <a:pt x="23" y="144"/>
                  </a:moveTo>
                  <a:cubicBezTo>
                    <a:pt x="29" y="150"/>
                    <a:pt x="37" y="155"/>
                    <a:pt x="37" y="155"/>
                  </a:cubicBezTo>
                  <a:cubicBezTo>
                    <a:pt x="50" y="163"/>
                    <a:pt x="67" y="166"/>
                    <a:pt x="85" y="163"/>
                  </a:cubicBezTo>
                  <a:cubicBezTo>
                    <a:pt x="95" y="162"/>
                    <a:pt x="106" y="159"/>
                    <a:pt x="116" y="156"/>
                  </a:cubicBezTo>
                  <a:cubicBezTo>
                    <a:pt x="123" y="153"/>
                    <a:pt x="131" y="151"/>
                    <a:pt x="139" y="150"/>
                  </a:cubicBezTo>
                  <a:cubicBezTo>
                    <a:pt x="160" y="145"/>
                    <a:pt x="177" y="146"/>
                    <a:pt x="191" y="152"/>
                  </a:cubicBezTo>
                  <a:cubicBezTo>
                    <a:pt x="191" y="44"/>
                    <a:pt x="191" y="44"/>
                    <a:pt x="191" y="44"/>
                  </a:cubicBezTo>
                  <a:cubicBezTo>
                    <a:pt x="178" y="37"/>
                    <a:pt x="161" y="36"/>
                    <a:pt x="140" y="41"/>
                  </a:cubicBezTo>
                  <a:cubicBezTo>
                    <a:pt x="132" y="42"/>
                    <a:pt x="125" y="44"/>
                    <a:pt x="117" y="47"/>
                  </a:cubicBezTo>
                  <a:cubicBezTo>
                    <a:pt x="107" y="50"/>
                    <a:pt x="96" y="53"/>
                    <a:pt x="85" y="54"/>
                  </a:cubicBezTo>
                  <a:cubicBezTo>
                    <a:pt x="85" y="54"/>
                    <a:pt x="85" y="54"/>
                    <a:pt x="85" y="54"/>
                  </a:cubicBezTo>
                  <a:cubicBezTo>
                    <a:pt x="62" y="58"/>
                    <a:pt x="39" y="50"/>
                    <a:pt x="23" y="34"/>
                  </a:cubicBezTo>
                  <a:lnTo>
                    <a:pt x="23" y="144"/>
                  </a:ln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Прямоугольник 181"/>
            <p:cNvSpPr/>
            <p:nvPr/>
          </p:nvSpPr>
          <p:spPr>
            <a:xfrm>
              <a:off x="11001816" y="2976621"/>
              <a:ext cx="372304" cy="250067"/>
            </a:xfrm>
            <a:custGeom>
              <a:avLst/>
              <a:gdLst>
                <a:gd name="connsiteX0" fmla="*/ 0 w 379924"/>
                <a:gd name="connsiteY0" fmla="*/ 0 h 209395"/>
                <a:gd name="connsiteX1" fmla="*/ 379924 w 379924"/>
                <a:gd name="connsiteY1" fmla="*/ 0 h 209395"/>
                <a:gd name="connsiteX2" fmla="*/ 379924 w 379924"/>
                <a:gd name="connsiteY2" fmla="*/ 209395 h 209395"/>
                <a:gd name="connsiteX3" fmla="*/ 0 w 379924"/>
                <a:gd name="connsiteY3" fmla="*/ 209395 h 209395"/>
                <a:gd name="connsiteX4" fmla="*/ 0 w 379924"/>
                <a:gd name="connsiteY4" fmla="*/ 0 h 209395"/>
                <a:gd name="connsiteX0" fmla="*/ 0 w 379924"/>
                <a:gd name="connsiteY0" fmla="*/ 0 h 209395"/>
                <a:gd name="connsiteX1" fmla="*/ 379924 w 379924"/>
                <a:gd name="connsiteY1" fmla="*/ 0 h 209395"/>
                <a:gd name="connsiteX2" fmla="*/ 379924 w 379924"/>
                <a:gd name="connsiteY2" fmla="*/ 209395 h 209395"/>
                <a:gd name="connsiteX3" fmla="*/ 142240 w 379924"/>
                <a:gd name="connsiteY3" fmla="*/ 209395 h 209395"/>
                <a:gd name="connsiteX4" fmla="*/ 0 w 379924"/>
                <a:gd name="connsiteY4" fmla="*/ 0 h 209395"/>
                <a:gd name="connsiteX0" fmla="*/ 0 w 379924"/>
                <a:gd name="connsiteY0" fmla="*/ 0 h 209395"/>
                <a:gd name="connsiteX1" fmla="*/ 379924 w 379924"/>
                <a:gd name="connsiteY1" fmla="*/ 0 h 209395"/>
                <a:gd name="connsiteX2" fmla="*/ 379924 w 379924"/>
                <a:gd name="connsiteY2" fmla="*/ 209395 h 209395"/>
                <a:gd name="connsiteX3" fmla="*/ 142240 w 379924"/>
                <a:gd name="connsiteY3" fmla="*/ 209395 h 209395"/>
                <a:gd name="connsiteX4" fmla="*/ 115764 w 379924"/>
                <a:gd name="connsiteY4" fmla="*/ 175552 h 209395"/>
                <a:gd name="connsiteX5" fmla="*/ 0 w 379924"/>
                <a:gd name="connsiteY5" fmla="*/ 0 h 209395"/>
                <a:gd name="connsiteX0" fmla="*/ 0 w 379924"/>
                <a:gd name="connsiteY0" fmla="*/ 0 h 211112"/>
                <a:gd name="connsiteX1" fmla="*/ 379924 w 379924"/>
                <a:gd name="connsiteY1" fmla="*/ 0 h 211112"/>
                <a:gd name="connsiteX2" fmla="*/ 379924 w 379924"/>
                <a:gd name="connsiteY2" fmla="*/ 209395 h 211112"/>
                <a:gd name="connsiteX3" fmla="*/ 142240 w 379924"/>
                <a:gd name="connsiteY3" fmla="*/ 209395 h 211112"/>
                <a:gd name="connsiteX4" fmla="*/ 9084 w 379924"/>
                <a:gd name="connsiteY4" fmla="*/ 211112 h 211112"/>
                <a:gd name="connsiteX5" fmla="*/ 0 w 379924"/>
                <a:gd name="connsiteY5" fmla="*/ 0 h 211112"/>
                <a:gd name="connsiteX0" fmla="*/ 0 w 379924"/>
                <a:gd name="connsiteY0" fmla="*/ 0 h 239875"/>
                <a:gd name="connsiteX1" fmla="*/ 379924 w 379924"/>
                <a:gd name="connsiteY1" fmla="*/ 0 h 239875"/>
                <a:gd name="connsiteX2" fmla="*/ 379924 w 379924"/>
                <a:gd name="connsiteY2" fmla="*/ 209395 h 239875"/>
                <a:gd name="connsiteX3" fmla="*/ 96520 w 379924"/>
                <a:gd name="connsiteY3" fmla="*/ 239875 h 239875"/>
                <a:gd name="connsiteX4" fmla="*/ 9084 w 379924"/>
                <a:gd name="connsiteY4" fmla="*/ 211112 h 239875"/>
                <a:gd name="connsiteX5" fmla="*/ 0 w 379924"/>
                <a:gd name="connsiteY5" fmla="*/ 0 h 239875"/>
                <a:gd name="connsiteX0" fmla="*/ 0 w 379924"/>
                <a:gd name="connsiteY0" fmla="*/ 0 h 241450"/>
                <a:gd name="connsiteX1" fmla="*/ 379924 w 379924"/>
                <a:gd name="connsiteY1" fmla="*/ 0 h 241450"/>
                <a:gd name="connsiteX2" fmla="*/ 379924 w 379924"/>
                <a:gd name="connsiteY2" fmla="*/ 209395 h 241450"/>
                <a:gd name="connsiteX3" fmla="*/ 96520 w 379924"/>
                <a:gd name="connsiteY3" fmla="*/ 239875 h 241450"/>
                <a:gd name="connsiteX4" fmla="*/ 9084 w 379924"/>
                <a:gd name="connsiteY4" fmla="*/ 211112 h 241450"/>
                <a:gd name="connsiteX5" fmla="*/ 0 w 379924"/>
                <a:gd name="connsiteY5" fmla="*/ 0 h 241450"/>
                <a:gd name="connsiteX0" fmla="*/ 0 w 379924"/>
                <a:gd name="connsiteY0" fmla="*/ 0 h 241450"/>
                <a:gd name="connsiteX1" fmla="*/ 379924 w 379924"/>
                <a:gd name="connsiteY1" fmla="*/ 0 h 241450"/>
                <a:gd name="connsiteX2" fmla="*/ 379924 w 379924"/>
                <a:gd name="connsiteY2" fmla="*/ 209395 h 241450"/>
                <a:gd name="connsiteX3" fmla="*/ 96520 w 379924"/>
                <a:gd name="connsiteY3" fmla="*/ 239875 h 241450"/>
                <a:gd name="connsiteX4" fmla="*/ 9084 w 379924"/>
                <a:gd name="connsiteY4" fmla="*/ 211112 h 241450"/>
                <a:gd name="connsiteX5" fmla="*/ 0 w 379924"/>
                <a:gd name="connsiteY5" fmla="*/ 0 h 241450"/>
                <a:gd name="connsiteX0" fmla="*/ 0 w 379924"/>
                <a:gd name="connsiteY0" fmla="*/ 0 h 247675"/>
                <a:gd name="connsiteX1" fmla="*/ 379924 w 379924"/>
                <a:gd name="connsiteY1" fmla="*/ 0 h 247675"/>
                <a:gd name="connsiteX2" fmla="*/ 379924 w 379924"/>
                <a:gd name="connsiteY2" fmla="*/ 209395 h 247675"/>
                <a:gd name="connsiteX3" fmla="*/ 137160 w 379924"/>
                <a:gd name="connsiteY3" fmla="*/ 247495 h 247675"/>
                <a:gd name="connsiteX4" fmla="*/ 9084 w 379924"/>
                <a:gd name="connsiteY4" fmla="*/ 211112 h 247675"/>
                <a:gd name="connsiteX5" fmla="*/ 0 w 379924"/>
                <a:gd name="connsiteY5" fmla="*/ 0 h 247675"/>
                <a:gd name="connsiteX0" fmla="*/ 0 w 379924"/>
                <a:gd name="connsiteY0" fmla="*/ 0 h 247495"/>
                <a:gd name="connsiteX1" fmla="*/ 379924 w 379924"/>
                <a:gd name="connsiteY1" fmla="*/ 0 h 247495"/>
                <a:gd name="connsiteX2" fmla="*/ 379924 w 379924"/>
                <a:gd name="connsiteY2" fmla="*/ 209395 h 247495"/>
                <a:gd name="connsiteX3" fmla="*/ 137160 w 379924"/>
                <a:gd name="connsiteY3" fmla="*/ 247495 h 247495"/>
                <a:gd name="connsiteX4" fmla="*/ 1464 w 379924"/>
                <a:gd name="connsiteY4" fmla="*/ 208572 h 247495"/>
                <a:gd name="connsiteX5" fmla="*/ 0 w 379924"/>
                <a:gd name="connsiteY5" fmla="*/ 0 h 247495"/>
                <a:gd name="connsiteX0" fmla="*/ 0 w 379924"/>
                <a:gd name="connsiteY0" fmla="*/ 0 h 247540"/>
                <a:gd name="connsiteX1" fmla="*/ 379924 w 379924"/>
                <a:gd name="connsiteY1" fmla="*/ 0 h 247540"/>
                <a:gd name="connsiteX2" fmla="*/ 379924 w 379924"/>
                <a:gd name="connsiteY2" fmla="*/ 209395 h 247540"/>
                <a:gd name="connsiteX3" fmla="*/ 137160 w 379924"/>
                <a:gd name="connsiteY3" fmla="*/ 247495 h 247540"/>
                <a:gd name="connsiteX4" fmla="*/ 1464 w 379924"/>
                <a:gd name="connsiteY4" fmla="*/ 195872 h 247540"/>
                <a:gd name="connsiteX5" fmla="*/ 0 w 379924"/>
                <a:gd name="connsiteY5" fmla="*/ 0 h 247540"/>
                <a:gd name="connsiteX0" fmla="*/ 0 w 379924"/>
                <a:gd name="connsiteY0" fmla="*/ 0 h 247540"/>
                <a:gd name="connsiteX1" fmla="*/ 379924 w 379924"/>
                <a:gd name="connsiteY1" fmla="*/ 0 h 247540"/>
                <a:gd name="connsiteX2" fmla="*/ 379924 w 379924"/>
                <a:gd name="connsiteY2" fmla="*/ 209395 h 247540"/>
                <a:gd name="connsiteX3" fmla="*/ 137160 w 379924"/>
                <a:gd name="connsiteY3" fmla="*/ 247495 h 247540"/>
                <a:gd name="connsiteX4" fmla="*/ 1464 w 379924"/>
                <a:gd name="connsiteY4" fmla="*/ 195872 h 247540"/>
                <a:gd name="connsiteX5" fmla="*/ 0 w 379924"/>
                <a:gd name="connsiteY5" fmla="*/ 0 h 247540"/>
                <a:gd name="connsiteX0" fmla="*/ 0 w 379924"/>
                <a:gd name="connsiteY0" fmla="*/ 0 h 239925"/>
                <a:gd name="connsiteX1" fmla="*/ 379924 w 379924"/>
                <a:gd name="connsiteY1" fmla="*/ 0 h 239925"/>
                <a:gd name="connsiteX2" fmla="*/ 379924 w 379924"/>
                <a:gd name="connsiteY2" fmla="*/ 209395 h 239925"/>
                <a:gd name="connsiteX3" fmla="*/ 137160 w 379924"/>
                <a:gd name="connsiteY3" fmla="*/ 239875 h 239925"/>
                <a:gd name="connsiteX4" fmla="*/ 1464 w 379924"/>
                <a:gd name="connsiteY4" fmla="*/ 195872 h 239925"/>
                <a:gd name="connsiteX5" fmla="*/ 0 w 379924"/>
                <a:gd name="connsiteY5" fmla="*/ 0 h 239925"/>
                <a:gd name="connsiteX0" fmla="*/ 0 w 379924"/>
                <a:gd name="connsiteY0" fmla="*/ 0 h 239925"/>
                <a:gd name="connsiteX1" fmla="*/ 379924 w 379924"/>
                <a:gd name="connsiteY1" fmla="*/ 0 h 239925"/>
                <a:gd name="connsiteX2" fmla="*/ 379924 w 379924"/>
                <a:gd name="connsiteY2" fmla="*/ 209395 h 239925"/>
                <a:gd name="connsiteX3" fmla="*/ 124460 w 379924"/>
                <a:gd name="connsiteY3" fmla="*/ 239875 h 239925"/>
                <a:gd name="connsiteX4" fmla="*/ 1464 w 379924"/>
                <a:gd name="connsiteY4" fmla="*/ 195872 h 239925"/>
                <a:gd name="connsiteX5" fmla="*/ 0 w 379924"/>
                <a:gd name="connsiteY5" fmla="*/ 0 h 239925"/>
                <a:gd name="connsiteX0" fmla="*/ 0 w 379924"/>
                <a:gd name="connsiteY0" fmla="*/ 0 h 239925"/>
                <a:gd name="connsiteX1" fmla="*/ 166564 w 379924"/>
                <a:gd name="connsiteY1" fmla="*/ 290 h 239925"/>
                <a:gd name="connsiteX2" fmla="*/ 379924 w 379924"/>
                <a:gd name="connsiteY2" fmla="*/ 0 h 239925"/>
                <a:gd name="connsiteX3" fmla="*/ 379924 w 379924"/>
                <a:gd name="connsiteY3" fmla="*/ 209395 h 239925"/>
                <a:gd name="connsiteX4" fmla="*/ 124460 w 379924"/>
                <a:gd name="connsiteY4" fmla="*/ 239875 h 239925"/>
                <a:gd name="connsiteX5" fmla="*/ 1464 w 379924"/>
                <a:gd name="connsiteY5" fmla="*/ 195872 h 239925"/>
                <a:gd name="connsiteX6" fmla="*/ 0 w 379924"/>
                <a:gd name="connsiteY6" fmla="*/ 0 h 239925"/>
                <a:gd name="connsiteX0" fmla="*/ 0 w 379924"/>
                <a:gd name="connsiteY0" fmla="*/ 0 h 239925"/>
                <a:gd name="connsiteX1" fmla="*/ 141164 w 379924"/>
                <a:gd name="connsiteY1" fmla="*/ 28230 h 239925"/>
                <a:gd name="connsiteX2" fmla="*/ 379924 w 379924"/>
                <a:gd name="connsiteY2" fmla="*/ 0 h 239925"/>
                <a:gd name="connsiteX3" fmla="*/ 379924 w 379924"/>
                <a:gd name="connsiteY3" fmla="*/ 209395 h 239925"/>
                <a:gd name="connsiteX4" fmla="*/ 124460 w 379924"/>
                <a:gd name="connsiteY4" fmla="*/ 239875 h 239925"/>
                <a:gd name="connsiteX5" fmla="*/ 1464 w 379924"/>
                <a:gd name="connsiteY5" fmla="*/ 195872 h 239925"/>
                <a:gd name="connsiteX6" fmla="*/ 0 w 379924"/>
                <a:gd name="connsiteY6" fmla="*/ 0 h 239925"/>
                <a:gd name="connsiteX0" fmla="*/ 0 w 379924"/>
                <a:gd name="connsiteY0" fmla="*/ 8663 h 248588"/>
                <a:gd name="connsiteX1" fmla="*/ 141164 w 379924"/>
                <a:gd name="connsiteY1" fmla="*/ 36893 h 248588"/>
                <a:gd name="connsiteX2" fmla="*/ 379924 w 379924"/>
                <a:gd name="connsiteY2" fmla="*/ 8663 h 248588"/>
                <a:gd name="connsiteX3" fmla="*/ 379924 w 379924"/>
                <a:gd name="connsiteY3" fmla="*/ 218058 h 248588"/>
                <a:gd name="connsiteX4" fmla="*/ 124460 w 379924"/>
                <a:gd name="connsiteY4" fmla="*/ 248538 h 248588"/>
                <a:gd name="connsiteX5" fmla="*/ 1464 w 379924"/>
                <a:gd name="connsiteY5" fmla="*/ 204535 h 248588"/>
                <a:gd name="connsiteX6" fmla="*/ 0 w 379924"/>
                <a:gd name="connsiteY6" fmla="*/ 8663 h 248588"/>
                <a:gd name="connsiteX0" fmla="*/ 0 w 379924"/>
                <a:gd name="connsiteY0" fmla="*/ 8395 h 248320"/>
                <a:gd name="connsiteX1" fmla="*/ 100524 w 379924"/>
                <a:gd name="connsiteY1" fmla="*/ 39165 h 248320"/>
                <a:gd name="connsiteX2" fmla="*/ 379924 w 379924"/>
                <a:gd name="connsiteY2" fmla="*/ 8395 h 248320"/>
                <a:gd name="connsiteX3" fmla="*/ 379924 w 379924"/>
                <a:gd name="connsiteY3" fmla="*/ 217790 h 248320"/>
                <a:gd name="connsiteX4" fmla="*/ 124460 w 379924"/>
                <a:gd name="connsiteY4" fmla="*/ 248270 h 248320"/>
                <a:gd name="connsiteX5" fmla="*/ 1464 w 379924"/>
                <a:gd name="connsiteY5" fmla="*/ 204267 h 248320"/>
                <a:gd name="connsiteX6" fmla="*/ 0 w 379924"/>
                <a:gd name="connsiteY6" fmla="*/ 8395 h 248320"/>
                <a:gd name="connsiteX0" fmla="*/ 0 w 379924"/>
                <a:gd name="connsiteY0" fmla="*/ 8395 h 248320"/>
                <a:gd name="connsiteX1" fmla="*/ 100524 w 379924"/>
                <a:gd name="connsiteY1" fmla="*/ 39165 h 248320"/>
                <a:gd name="connsiteX2" fmla="*/ 379924 w 379924"/>
                <a:gd name="connsiteY2" fmla="*/ 8395 h 248320"/>
                <a:gd name="connsiteX3" fmla="*/ 379924 w 379924"/>
                <a:gd name="connsiteY3" fmla="*/ 217790 h 248320"/>
                <a:gd name="connsiteX4" fmla="*/ 124460 w 379924"/>
                <a:gd name="connsiteY4" fmla="*/ 248270 h 248320"/>
                <a:gd name="connsiteX5" fmla="*/ 1464 w 379924"/>
                <a:gd name="connsiteY5" fmla="*/ 204267 h 248320"/>
                <a:gd name="connsiteX6" fmla="*/ 0 w 379924"/>
                <a:gd name="connsiteY6" fmla="*/ 8395 h 248320"/>
                <a:gd name="connsiteX0" fmla="*/ 0 w 379924"/>
                <a:gd name="connsiteY0" fmla="*/ 7905 h 247830"/>
                <a:gd name="connsiteX1" fmla="*/ 113224 w 379924"/>
                <a:gd name="connsiteY1" fmla="*/ 43755 h 247830"/>
                <a:gd name="connsiteX2" fmla="*/ 379924 w 379924"/>
                <a:gd name="connsiteY2" fmla="*/ 7905 h 247830"/>
                <a:gd name="connsiteX3" fmla="*/ 379924 w 379924"/>
                <a:gd name="connsiteY3" fmla="*/ 217300 h 247830"/>
                <a:gd name="connsiteX4" fmla="*/ 124460 w 379924"/>
                <a:gd name="connsiteY4" fmla="*/ 247780 h 247830"/>
                <a:gd name="connsiteX5" fmla="*/ 1464 w 379924"/>
                <a:gd name="connsiteY5" fmla="*/ 203777 h 247830"/>
                <a:gd name="connsiteX6" fmla="*/ 0 w 379924"/>
                <a:gd name="connsiteY6" fmla="*/ 7905 h 247830"/>
                <a:gd name="connsiteX0" fmla="*/ 0 w 379924"/>
                <a:gd name="connsiteY0" fmla="*/ 9817 h 249742"/>
                <a:gd name="connsiteX1" fmla="*/ 113224 w 379924"/>
                <a:gd name="connsiteY1" fmla="*/ 45667 h 249742"/>
                <a:gd name="connsiteX2" fmla="*/ 379924 w 379924"/>
                <a:gd name="connsiteY2" fmla="*/ 9817 h 249742"/>
                <a:gd name="connsiteX3" fmla="*/ 379924 w 379924"/>
                <a:gd name="connsiteY3" fmla="*/ 219212 h 249742"/>
                <a:gd name="connsiteX4" fmla="*/ 124460 w 379924"/>
                <a:gd name="connsiteY4" fmla="*/ 249692 h 249742"/>
                <a:gd name="connsiteX5" fmla="*/ 1464 w 379924"/>
                <a:gd name="connsiteY5" fmla="*/ 205689 h 249742"/>
                <a:gd name="connsiteX6" fmla="*/ 0 w 379924"/>
                <a:gd name="connsiteY6" fmla="*/ 9817 h 249742"/>
                <a:gd name="connsiteX0" fmla="*/ 0 w 379924"/>
                <a:gd name="connsiteY0" fmla="*/ 9817 h 249755"/>
                <a:gd name="connsiteX1" fmla="*/ 113224 w 379924"/>
                <a:gd name="connsiteY1" fmla="*/ 45667 h 249755"/>
                <a:gd name="connsiteX2" fmla="*/ 379924 w 379924"/>
                <a:gd name="connsiteY2" fmla="*/ 9817 h 249755"/>
                <a:gd name="connsiteX3" fmla="*/ 379924 w 379924"/>
                <a:gd name="connsiteY3" fmla="*/ 219212 h 249755"/>
                <a:gd name="connsiteX4" fmla="*/ 124460 w 379924"/>
                <a:gd name="connsiteY4" fmla="*/ 249692 h 249755"/>
                <a:gd name="connsiteX5" fmla="*/ 1464 w 379924"/>
                <a:gd name="connsiteY5" fmla="*/ 205689 h 249755"/>
                <a:gd name="connsiteX6" fmla="*/ 0 w 379924"/>
                <a:gd name="connsiteY6" fmla="*/ 9817 h 249755"/>
                <a:gd name="connsiteX0" fmla="*/ 0 w 379924"/>
                <a:gd name="connsiteY0" fmla="*/ 9356 h 249294"/>
                <a:gd name="connsiteX1" fmla="*/ 113224 w 379924"/>
                <a:gd name="connsiteY1" fmla="*/ 45206 h 249294"/>
                <a:gd name="connsiteX2" fmla="*/ 379924 w 379924"/>
                <a:gd name="connsiteY2" fmla="*/ 9356 h 249294"/>
                <a:gd name="connsiteX3" fmla="*/ 379924 w 379924"/>
                <a:gd name="connsiteY3" fmla="*/ 218751 h 249294"/>
                <a:gd name="connsiteX4" fmla="*/ 124460 w 379924"/>
                <a:gd name="connsiteY4" fmla="*/ 249231 h 249294"/>
                <a:gd name="connsiteX5" fmla="*/ 1464 w 379924"/>
                <a:gd name="connsiteY5" fmla="*/ 205228 h 249294"/>
                <a:gd name="connsiteX6" fmla="*/ 0 w 379924"/>
                <a:gd name="connsiteY6" fmla="*/ 9356 h 249294"/>
                <a:gd name="connsiteX0" fmla="*/ 0 w 379924"/>
                <a:gd name="connsiteY0" fmla="*/ 10129 h 250067"/>
                <a:gd name="connsiteX1" fmla="*/ 113224 w 379924"/>
                <a:gd name="connsiteY1" fmla="*/ 38359 h 250067"/>
                <a:gd name="connsiteX2" fmla="*/ 379924 w 379924"/>
                <a:gd name="connsiteY2" fmla="*/ 10129 h 250067"/>
                <a:gd name="connsiteX3" fmla="*/ 379924 w 379924"/>
                <a:gd name="connsiteY3" fmla="*/ 219524 h 250067"/>
                <a:gd name="connsiteX4" fmla="*/ 124460 w 379924"/>
                <a:gd name="connsiteY4" fmla="*/ 250004 h 250067"/>
                <a:gd name="connsiteX5" fmla="*/ 1464 w 379924"/>
                <a:gd name="connsiteY5" fmla="*/ 206001 h 250067"/>
                <a:gd name="connsiteX6" fmla="*/ 0 w 379924"/>
                <a:gd name="connsiteY6" fmla="*/ 10129 h 25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9924" h="250067">
                  <a:moveTo>
                    <a:pt x="0" y="10129"/>
                  </a:moveTo>
                  <a:cubicBezTo>
                    <a:pt x="13123" y="12669"/>
                    <a:pt x="49903" y="33279"/>
                    <a:pt x="113224" y="38359"/>
                  </a:cubicBezTo>
                  <a:cubicBezTo>
                    <a:pt x="176545" y="43439"/>
                    <a:pt x="304571" y="-25145"/>
                    <a:pt x="379924" y="10129"/>
                  </a:cubicBezTo>
                  <a:lnTo>
                    <a:pt x="379924" y="219524"/>
                  </a:lnTo>
                  <a:cubicBezTo>
                    <a:pt x="284430" y="193463"/>
                    <a:pt x="187537" y="252258"/>
                    <a:pt x="124460" y="250004"/>
                  </a:cubicBezTo>
                  <a:cubicBezTo>
                    <a:pt x="61383" y="247750"/>
                    <a:pt x="27711" y="240900"/>
                    <a:pt x="1464" y="206001"/>
                  </a:cubicBezTo>
                  <a:lnTo>
                    <a:pt x="0" y="1012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87" name="Группа 186"/>
          <p:cNvGrpSpPr/>
          <p:nvPr/>
        </p:nvGrpSpPr>
        <p:grpSpPr>
          <a:xfrm>
            <a:off x="15417532" y="5217303"/>
            <a:ext cx="384745" cy="427394"/>
            <a:chOff x="10936585" y="2857476"/>
            <a:chExt cx="472082" cy="524412"/>
          </a:xfrm>
        </p:grpSpPr>
        <p:sp>
          <p:nvSpPr>
            <p:cNvPr id="188" name="Freeform 271"/>
            <p:cNvSpPr>
              <a:spLocks noEditPoints="1"/>
            </p:cNvSpPr>
            <p:nvPr/>
          </p:nvSpPr>
          <p:spPr bwMode="auto">
            <a:xfrm>
              <a:off x="10936585" y="2857476"/>
              <a:ext cx="472082" cy="524412"/>
            </a:xfrm>
            <a:custGeom>
              <a:avLst/>
              <a:gdLst>
                <a:gd name="T0" fmla="*/ 20 w 196"/>
                <a:gd name="T1" fmla="*/ 218 h 218"/>
                <a:gd name="T2" fmla="*/ 2 w 196"/>
                <a:gd name="T3" fmla="*/ 218 h 218"/>
                <a:gd name="T4" fmla="*/ 0 w 196"/>
                <a:gd name="T5" fmla="*/ 215 h 218"/>
                <a:gd name="T6" fmla="*/ 0 w 196"/>
                <a:gd name="T7" fmla="*/ 12 h 218"/>
                <a:gd name="T8" fmla="*/ 11 w 196"/>
                <a:gd name="T9" fmla="*/ 0 h 218"/>
                <a:gd name="T10" fmla="*/ 23 w 196"/>
                <a:gd name="T11" fmla="*/ 12 h 218"/>
                <a:gd name="T12" fmla="*/ 23 w 196"/>
                <a:gd name="T13" fmla="*/ 27 h 218"/>
                <a:gd name="T14" fmla="*/ 24 w 196"/>
                <a:gd name="T15" fmla="*/ 29 h 218"/>
                <a:gd name="T16" fmla="*/ 84 w 196"/>
                <a:gd name="T17" fmla="*/ 50 h 218"/>
                <a:gd name="T18" fmla="*/ 85 w 196"/>
                <a:gd name="T19" fmla="*/ 50 h 218"/>
                <a:gd name="T20" fmla="*/ 116 w 196"/>
                <a:gd name="T21" fmla="*/ 42 h 218"/>
                <a:gd name="T22" fmla="*/ 139 w 196"/>
                <a:gd name="T23" fmla="*/ 36 h 218"/>
                <a:gd name="T24" fmla="*/ 195 w 196"/>
                <a:gd name="T25" fmla="*/ 41 h 218"/>
                <a:gd name="T26" fmla="*/ 196 w 196"/>
                <a:gd name="T27" fmla="*/ 43 h 218"/>
                <a:gd name="T28" fmla="*/ 196 w 196"/>
                <a:gd name="T29" fmla="*/ 156 h 218"/>
                <a:gd name="T30" fmla="*/ 195 w 196"/>
                <a:gd name="T31" fmla="*/ 158 h 218"/>
                <a:gd name="T32" fmla="*/ 192 w 196"/>
                <a:gd name="T33" fmla="*/ 158 h 218"/>
                <a:gd name="T34" fmla="*/ 140 w 196"/>
                <a:gd name="T35" fmla="*/ 154 h 218"/>
                <a:gd name="T36" fmla="*/ 117 w 196"/>
                <a:gd name="T37" fmla="*/ 160 h 218"/>
                <a:gd name="T38" fmla="*/ 85 w 196"/>
                <a:gd name="T39" fmla="*/ 168 h 218"/>
                <a:gd name="T40" fmla="*/ 35 w 196"/>
                <a:gd name="T41" fmla="*/ 159 h 218"/>
                <a:gd name="T42" fmla="*/ 19 w 196"/>
                <a:gd name="T43" fmla="*/ 146 h 218"/>
                <a:gd name="T44" fmla="*/ 18 w 196"/>
                <a:gd name="T45" fmla="*/ 145 h 218"/>
                <a:gd name="T46" fmla="*/ 18 w 196"/>
                <a:gd name="T47" fmla="*/ 28 h 218"/>
                <a:gd name="T48" fmla="*/ 18 w 196"/>
                <a:gd name="T49" fmla="*/ 28 h 218"/>
                <a:gd name="T50" fmla="*/ 18 w 196"/>
                <a:gd name="T51" fmla="*/ 12 h 218"/>
                <a:gd name="T52" fmla="*/ 11 w 196"/>
                <a:gd name="T53" fmla="*/ 5 h 218"/>
                <a:gd name="T54" fmla="*/ 5 w 196"/>
                <a:gd name="T55" fmla="*/ 12 h 218"/>
                <a:gd name="T56" fmla="*/ 5 w 196"/>
                <a:gd name="T57" fmla="*/ 213 h 218"/>
                <a:gd name="T58" fmla="*/ 18 w 196"/>
                <a:gd name="T59" fmla="*/ 213 h 218"/>
                <a:gd name="T60" fmla="*/ 18 w 196"/>
                <a:gd name="T61" fmla="*/ 161 h 218"/>
                <a:gd name="T62" fmla="*/ 20 w 196"/>
                <a:gd name="T63" fmla="*/ 158 h 218"/>
                <a:gd name="T64" fmla="*/ 23 w 196"/>
                <a:gd name="T65" fmla="*/ 161 h 218"/>
                <a:gd name="T66" fmla="*/ 23 w 196"/>
                <a:gd name="T67" fmla="*/ 215 h 218"/>
                <a:gd name="T68" fmla="*/ 20 w 196"/>
                <a:gd name="T69" fmla="*/ 218 h 218"/>
                <a:gd name="T70" fmla="*/ 23 w 196"/>
                <a:gd name="T71" fmla="*/ 144 h 218"/>
                <a:gd name="T72" fmla="*/ 37 w 196"/>
                <a:gd name="T73" fmla="*/ 155 h 218"/>
                <a:gd name="T74" fmla="*/ 85 w 196"/>
                <a:gd name="T75" fmla="*/ 163 h 218"/>
                <a:gd name="T76" fmla="*/ 116 w 196"/>
                <a:gd name="T77" fmla="*/ 156 h 218"/>
                <a:gd name="T78" fmla="*/ 139 w 196"/>
                <a:gd name="T79" fmla="*/ 150 h 218"/>
                <a:gd name="T80" fmla="*/ 191 w 196"/>
                <a:gd name="T81" fmla="*/ 152 h 218"/>
                <a:gd name="T82" fmla="*/ 191 w 196"/>
                <a:gd name="T83" fmla="*/ 44 h 218"/>
                <a:gd name="T84" fmla="*/ 140 w 196"/>
                <a:gd name="T85" fmla="*/ 41 h 218"/>
                <a:gd name="T86" fmla="*/ 117 w 196"/>
                <a:gd name="T87" fmla="*/ 47 h 218"/>
                <a:gd name="T88" fmla="*/ 85 w 196"/>
                <a:gd name="T89" fmla="*/ 54 h 218"/>
                <a:gd name="T90" fmla="*/ 85 w 196"/>
                <a:gd name="T91" fmla="*/ 54 h 218"/>
                <a:gd name="T92" fmla="*/ 23 w 196"/>
                <a:gd name="T93" fmla="*/ 34 h 218"/>
                <a:gd name="T94" fmla="*/ 23 w 196"/>
                <a:gd name="T95" fmla="*/ 144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6" h="218">
                  <a:moveTo>
                    <a:pt x="20" y="218"/>
                  </a:moveTo>
                  <a:cubicBezTo>
                    <a:pt x="2" y="218"/>
                    <a:pt x="2" y="218"/>
                    <a:pt x="2" y="218"/>
                  </a:cubicBezTo>
                  <a:cubicBezTo>
                    <a:pt x="1" y="218"/>
                    <a:pt x="0" y="217"/>
                    <a:pt x="0" y="2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40" y="45"/>
                    <a:pt x="62" y="53"/>
                    <a:pt x="84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95" y="48"/>
                    <a:pt x="106" y="45"/>
                    <a:pt x="116" y="42"/>
                  </a:cubicBezTo>
                  <a:cubicBezTo>
                    <a:pt x="123" y="40"/>
                    <a:pt x="131" y="38"/>
                    <a:pt x="139" y="36"/>
                  </a:cubicBezTo>
                  <a:cubicBezTo>
                    <a:pt x="161" y="31"/>
                    <a:pt x="180" y="33"/>
                    <a:pt x="195" y="41"/>
                  </a:cubicBezTo>
                  <a:cubicBezTo>
                    <a:pt x="195" y="41"/>
                    <a:pt x="196" y="42"/>
                    <a:pt x="196" y="43"/>
                  </a:cubicBezTo>
                  <a:cubicBezTo>
                    <a:pt x="196" y="156"/>
                    <a:pt x="196" y="156"/>
                    <a:pt x="196" y="156"/>
                  </a:cubicBezTo>
                  <a:cubicBezTo>
                    <a:pt x="196" y="157"/>
                    <a:pt x="196" y="158"/>
                    <a:pt x="195" y="158"/>
                  </a:cubicBezTo>
                  <a:cubicBezTo>
                    <a:pt x="194" y="159"/>
                    <a:pt x="193" y="159"/>
                    <a:pt x="192" y="158"/>
                  </a:cubicBezTo>
                  <a:cubicBezTo>
                    <a:pt x="179" y="151"/>
                    <a:pt x="161" y="149"/>
                    <a:pt x="140" y="154"/>
                  </a:cubicBezTo>
                  <a:cubicBezTo>
                    <a:pt x="132" y="156"/>
                    <a:pt x="125" y="158"/>
                    <a:pt x="117" y="160"/>
                  </a:cubicBezTo>
                  <a:cubicBezTo>
                    <a:pt x="107" y="163"/>
                    <a:pt x="96" y="166"/>
                    <a:pt x="85" y="168"/>
                  </a:cubicBezTo>
                  <a:cubicBezTo>
                    <a:pt x="66" y="171"/>
                    <a:pt x="48" y="168"/>
                    <a:pt x="35" y="159"/>
                  </a:cubicBezTo>
                  <a:cubicBezTo>
                    <a:pt x="34" y="159"/>
                    <a:pt x="25" y="153"/>
                    <a:pt x="19" y="146"/>
                  </a:cubicBezTo>
                  <a:cubicBezTo>
                    <a:pt x="18" y="146"/>
                    <a:pt x="18" y="145"/>
                    <a:pt x="18" y="145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8"/>
                    <a:pt x="15" y="5"/>
                    <a:pt x="11" y="5"/>
                  </a:cubicBezTo>
                  <a:cubicBezTo>
                    <a:pt x="8" y="5"/>
                    <a:pt x="5" y="8"/>
                    <a:pt x="5" y="12"/>
                  </a:cubicBezTo>
                  <a:cubicBezTo>
                    <a:pt x="5" y="213"/>
                    <a:pt x="5" y="213"/>
                    <a:pt x="5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8" y="160"/>
                    <a:pt x="19" y="158"/>
                    <a:pt x="20" y="158"/>
                  </a:cubicBezTo>
                  <a:cubicBezTo>
                    <a:pt x="22" y="158"/>
                    <a:pt x="23" y="160"/>
                    <a:pt x="23" y="161"/>
                  </a:cubicBezTo>
                  <a:cubicBezTo>
                    <a:pt x="23" y="215"/>
                    <a:pt x="23" y="215"/>
                    <a:pt x="23" y="215"/>
                  </a:cubicBezTo>
                  <a:cubicBezTo>
                    <a:pt x="23" y="217"/>
                    <a:pt x="22" y="218"/>
                    <a:pt x="20" y="218"/>
                  </a:cubicBezTo>
                  <a:close/>
                  <a:moveTo>
                    <a:pt x="23" y="144"/>
                  </a:moveTo>
                  <a:cubicBezTo>
                    <a:pt x="29" y="150"/>
                    <a:pt x="37" y="155"/>
                    <a:pt x="37" y="155"/>
                  </a:cubicBezTo>
                  <a:cubicBezTo>
                    <a:pt x="50" y="163"/>
                    <a:pt x="67" y="166"/>
                    <a:pt x="85" y="163"/>
                  </a:cubicBezTo>
                  <a:cubicBezTo>
                    <a:pt x="95" y="162"/>
                    <a:pt x="106" y="159"/>
                    <a:pt x="116" y="156"/>
                  </a:cubicBezTo>
                  <a:cubicBezTo>
                    <a:pt x="123" y="153"/>
                    <a:pt x="131" y="151"/>
                    <a:pt x="139" y="150"/>
                  </a:cubicBezTo>
                  <a:cubicBezTo>
                    <a:pt x="160" y="145"/>
                    <a:pt x="177" y="146"/>
                    <a:pt x="191" y="152"/>
                  </a:cubicBezTo>
                  <a:cubicBezTo>
                    <a:pt x="191" y="44"/>
                    <a:pt x="191" y="44"/>
                    <a:pt x="191" y="44"/>
                  </a:cubicBezTo>
                  <a:cubicBezTo>
                    <a:pt x="178" y="37"/>
                    <a:pt x="161" y="36"/>
                    <a:pt x="140" y="41"/>
                  </a:cubicBezTo>
                  <a:cubicBezTo>
                    <a:pt x="132" y="42"/>
                    <a:pt x="125" y="44"/>
                    <a:pt x="117" y="47"/>
                  </a:cubicBezTo>
                  <a:cubicBezTo>
                    <a:pt x="107" y="50"/>
                    <a:pt x="96" y="53"/>
                    <a:pt x="85" y="54"/>
                  </a:cubicBezTo>
                  <a:cubicBezTo>
                    <a:pt x="85" y="54"/>
                    <a:pt x="85" y="54"/>
                    <a:pt x="85" y="54"/>
                  </a:cubicBezTo>
                  <a:cubicBezTo>
                    <a:pt x="62" y="58"/>
                    <a:pt x="39" y="50"/>
                    <a:pt x="23" y="34"/>
                  </a:cubicBezTo>
                  <a:lnTo>
                    <a:pt x="23" y="144"/>
                  </a:ln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Прямоугольник 181"/>
            <p:cNvSpPr/>
            <p:nvPr/>
          </p:nvSpPr>
          <p:spPr>
            <a:xfrm>
              <a:off x="11001816" y="2976621"/>
              <a:ext cx="372304" cy="250067"/>
            </a:xfrm>
            <a:custGeom>
              <a:avLst/>
              <a:gdLst>
                <a:gd name="connsiteX0" fmla="*/ 0 w 379924"/>
                <a:gd name="connsiteY0" fmla="*/ 0 h 209395"/>
                <a:gd name="connsiteX1" fmla="*/ 379924 w 379924"/>
                <a:gd name="connsiteY1" fmla="*/ 0 h 209395"/>
                <a:gd name="connsiteX2" fmla="*/ 379924 w 379924"/>
                <a:gd name="connsiteY2" fmla="*/ 209395 h 209395"/>
                <a:gd name="connsiteX3" fmla="*/ 0 w 379924"/>
                <a:gd name="connsiteY3" fmla="*/ 209395 h 209395"/>
                <a:gd name="connsiteX4" fmla="*/ 0 w 379924"/>
                <a:gd name="connsiteY4" fmla="*/ 0 h 209395"/>
                <a:gd name="connsiteX0" fmla="*/ 0 w 379924"/>
                <a:gd name="connsiteY0" fmla="*/ 0 h 209395"/>
                <a:gd name="connsiteX1" fmla="*/ 379924 w 379924"/>
                <a:gd name="connsiteY1" fmla="*/ 0 h 209395"/>
                <a:gd name="connsiteX2" fmla="*/ 379924 w 379924"/>
                <a:gd name="connsiteY2" fmla="*/ 209395 h 209395"/>
                <a:gd name="connsiteX3" fmla="*/ 142240 w 379924"/>
                <a:gd name="connsiteY3" fmla="*/ 209395 h 209395"/>
                <a:gd name="connsiteX4" fmla="*/ 0 w 379924"/>
                <a:gd name="connsiteY4" fmla="*/ 0 h 209395"/>
                <a:gd name="connsiteX0" fmla="*/ 0 w 379924"/>
                <a:gd name="connsiteY0" fmla="*/ 0 h 209395"/>
                <a:gd name="connsiteX1" fmla="*/ 379924 w 379924"/>
                <a:gd name="connsiteY1" fmla="*/ 0 h 209395"/>
                <a:gd name="connsiteX2" fmla="*/ 379924 w 379924"/>
                <a:gd name="connsiteY2" fmla="*/ 209395 h 209395"/>
                <a:gd name="connsiteX3" fmla="*/ 142240 w 379924"/>
                <a:gd name="connsiteY3" fmla="*/ 209395 h 209395"/>
                <a:gd name="connsiteX4" fmla="*/ 115764 w 379924"/>
                <a:gd name="connsiteY4" fmla="*/ 175552 h 209395"/>
                <a:gd name="connsiteX5" fmla="*/ 0 w 379924"/>
                <a:gd name="connsiteY5" fmla="*/ 0 h 209395"/>
                <a:gd name="connsiteX0" fmla="*/ 0 w 379924"/>
                <a:gd name="connsiteY0" fmla="*/ 0 h 211112"/>
                <a:gd name="connsiteX1" fmla="*/ 379924 w 379924"/>
                <a:gd name="connsiteY1" fmla="*/ 0 h 211112"/>
                <a:gd name="connsiteX2" fmla="*/ 379924 w 379924"/>
                <a:gd name="connsiteY2" fmla="*/ 209395 h 211112"/>
                <a:gd name="connsiteX3" fmla="*/ 142240 w 379924"/>
                <a:gd name="connsiteY3" fmla="*/ 209395 h 211112"/>
                <a:gd name="connsiteX4" fmla="*/ 9084 w 379924"/>
                <a:gd name="connsiteY4" fmla="*/ 211112 h 211112"/>
                <a:gd name="connsiteX5" fmla="*/ 0 w 379924"/>
                <a:gd name="connsiteY5" fmla="*/ 0 h 211112"/>
                <a:gd name="connsiteX0" fmla="*/ 0 w 379924"/>
                <a:gd name="connsiteY0" fmla="*/ 0 h 239875"/>
                <a:gd name="connsiteX1" fmla="*/ 379924 w 379924"/>
                <a:gd name="connsiteY1" fmla="*/ 0 h 239875"/>
                <a:gd name="connsiteX2" fmla="*/ 379924 w 379924"/>
                <a:gd name="connsiteY2" fmla="*/ 209395 h 239875"/>
                <a:gd name="connsiteX3" fmla="*/ 96520 w 379924"/>
                <a:gd name="connsiteY3" fmla="*/ 239875 h 239875"/>
                <a:gd name="connsiteX4" fmla="*/ 9084 w 379924"/>
                <a:gd name="connsiteY4" fmla="*/ 211112 h 239875"/>
                <a:gd name="connsiteX5" fmla="*/ 0 w 379924"/>
                <a:gd name="connsiteY5" fmla="*/ 0 h 239875"/>
                <a:gd name="connsiteX0" fmla="*/ 0 w 379924"/>
                <a:gd name="connsiteY0" fmla="*/ 0 h 241450"/>
                <a:gd name="connsiteX1" fmla="*/ 379924 w 379924"/>
                <a:gd name="connsiteY1" fmla="*/ 0 h 241450"/>
                <a:gd name="connsiteX2" fmla="*/ 379924 w 379924"/>
                <a:gd name="connsiteY2" fmla="*/ 209395 h 241450"/>
                <a:gd name="connsiteX3" fmla="*/ 96520 w 379924"/>
                <a:gd name="connsiteY3" fmla="*/ 239875 h 241450"/>
                <a:gd name="connsiteX4" fmla="*/ 9084 w 379924"/>
                <a:gd name="connsiteY4" fmla="*/ 211112 h 241450"/>
                <a:gd name="connsiteX5" fmla="*/ 0 w 379924"/>
                <a:gd name="connsiteY5" fmla="*/ 0 h 241450"/>
                <a:gd name="connsiteX0" fmla="*/ 0 w 379924"/>
                <a:gd name="connsiteY0" fmla="*/ 0 h 241450"/>
                <a:gd name="connsiteX1" fmla="*/ 379924 w 379924"/>
                <a:gd name="connsiteY1" fmla="*/ 0 h 241450"/>
                <a:gd name="connsiteX2" fmla="*/ 379924 w 379924"/>
                <a:gd name="connsiteY2" fmla="*/ 209395 h 241450"/>
                <a:gd name="connsiteX3" fmla="*/ 96520 w 379924"/>
                <a:gd name="connsiteY3" fmla="*/ 239875 h 241450"/>
                <a:gd name="connsiteX4" fmla="*/ 9084 w 379924"/>
                <a:gd name="connsiteY4" fmla="*/ 211112 h 241450"/>
                <a:gd name="connsiteX5" fmla="*/ 0 w 379924"/>
                <a:gd name="connsiteY5" fmla="*/ 0 h 241450"/>
                <a:gd name="connsiteX0" fmla="*/ 0 w 379924"/>
                <a:gd name="connsiteY0" fmla="*/ 0 h 247675"/>
                <a:gd name="connsiteX1" fmla="*/ 379924 w 379924"/>
                <a:gd name="connsiteY1" fmla="*/ 0 h 247675"/>
                <a:gd name="connsiteX2" fmla="*/ 379924 w 379924"/>
                <a:gd name="connsiteY2" fmla="*/ 209395 h 247675"/>
                <a:gd name="connsiteX3" fmla="*/ 137160 w 379924"/>
                <a:gd name="connsiteY3" fmla="*/ 247495 h 247675"/>
                <a:gd name="connsiteX4" fmla="*/ 9084 w 379924"/>
                <a:gd name="connsiteY4" fmla="*/ 211112 h 247675"/>
                <a:gd name="connsiteX5" fmla="*/ 0 w 379924"/>
                <a:gd name="connsiteY5" fmla="*/ 0 h 247675"/>
                <a:gd name="connsiteX0" fmla="*/ 0 w 379924"/>
                <a:gd name="connsiteY0" fmla="*/ 0 h 247495"/>
                <a:gd name="connsiteX1" fmla="*/ 379924 w 379924"/>
                <a:gd name="connsiteY1" fmla="*/ 0 h 247495"/>
                <a:gd name="connsiteX2" fmla="*/ 379924 w 379924"/>
                <a:gd name="connsiteY2" fmla="*/ 209395 h 247495"/>
                <a:gd name="connsiteX3" fmla="*/ 137160 w 379924"/>
                <a:gd name="connsiteY3" fmla="*/ 247495 h 247495"/>
                <a:gd name="connsiteX4" fmla="*/ 1464 w 379924"/>
                <a:gd name="connsiteY4" fmla="*/ 208572 h 247495"/>
                <a:gd name="connsiteX5" fmla="*/ 0 w 379924"/>
                <a:gd name="connsiteY5" fmla="*/ 0 h 247495"/>
                <a:gd name="connsiteX0" fmla="*/ 0 w 379924"/>
                <a:gd name="connsiteY0" fmla="*/ 0 h 247540"/>
                <a:gd name="connsiteX1" fmla="*/ 379924 w 379924"/>
                <a:gd name="connsiteY1" fmla="*/ 0 h 247540"/>
                <a:gd name="connsiteX2" fmla="*/ 379924 w 379924"/>
                <a:gd name="connsiteY2" fmla="*/ 209395 h 247540"/>
                <a:gd name="connsiteX3" fmla="*/ 137160 w 379924"/>
                <a:gd name="connsiteY3" fmla="*/ 247495 h 247540"/>
                <a:gd name="connsiteX4" fmla="*/ 1464 w 379924"/>
                <a:gd name="connsiteY4" fmla="*/ 195872 h 247540"/>
                <a:gd name="connsiteX5" fmla="*/ 0 w 379924"/>
                <a:gd name="connsiteY5" fmla="*/ 0 h 247540"/>
                <a:gd name="connsiteX0" fmla="*/ 0 w 379924"/>
                <a:gd name="connsiteY0" fmla="*/ 0 h 247540"/>
                <a:gd name="connsiteX1" fmla="*/ 379924 w 379924"/>
                <a:gd name="connsiteY1" fmla="*/ 0 h 247540"/>
                <a:gd name="connsiteX2" fmla="*/ 379924 w 379924"/>
                <a:gd name="connsiteY2" fmla="*/ 209395 h 247540"/>
                <a:gd name="connsiteX3" fmla="*/ 137160 w 379924"/>
                <a:gd name="connsiteY3" fmla="*/ 247495 h 247540"/>
                <a:gd name="connsiteX4" fmla="*/ 1464 w 379924"/>
                <a:gd name="connsiteY4" fmla="*/ 195872 h 247540"/>
                <a:gd name="connsiteX5" fmla="*/ 0 w 379924"/>
                <a:gd name="connsiteY5" fmla="*/ 0 h 247540"/>
                <a:gd name="connsiteX0" fmla="*/ 0 w 379924"/>
                <a:gd name="connsiteY0" fmla="*/ 0 h 239925"/>
                <a:gd name="connsiteX1" fmla="*/ 379924 w 379924"/>
                <a:gd name="connsiteY1" fmla="*/ 0 h 239925"/>
                <a:gd name="connsiteX2" fmla="*/ 379924 w 379924"/>
                <a:gd name="connsiteY2" fmla="*/ 209395 h 239925"/>
                <a:gd name="connsiteX3" fmla="*/ 137160 w 379924"/>
                <a:gd name="connsiteY3" fmla="*/ 239875 h 239925"/>
                <a:gd name="connsiteX4" fmla="*/ 1464 w 379924"/>
                <a:gd name="connsiteY4" fmla="*/ 195872 h 239925"/>
                <a:gd name="connsiteX5" fmla="*/ 0 w 379924"/>
                <a:gd name="connsiteY5" fmla="*/ 0 h 239925"/>
                <a:gd name="connsiteX0" fmla="*/ 0 w 379924"/>
                <a:gd name="connsiteY0" fmla="*/ 0 h 239925"/>
                <a:gd name="connsiteX1" fmla="*/ 379924 w 379924"/>
                <a:gd name="connsiteY1" fmla="*/ 0 h 239925"/>
                <a:gd name="connsiteX2" fmla="*/ 379924 w 379924"/>
                <a:gd name="connsiteY2" fmla="*/ 209395 h 239925"/>
                <a:gd name="connsiteX3" fmla="*/ 124460 w 379924"/>
                <a:gd name="connsiteY3" fmla="*/ 239875 h 239925"/>
                <a:gd name="connsiteX4" fmla="*/ 1464 w 379924"/>
                <a:gd name="connsiteY4" fmla="*/ 195872 h 239925"/>
                <a:gd name="connsiteX5" fmla="*/ 0 w 379924"/>
                <a:gd name="connsiteY5" fmla="*/ 0 h 239925"/>
                <a:gd name="connsiteX0" fmla="*/ 0 w 379924"/>
                <a:gd name="connsiteY0" fmla="*/ 0 h 239925"/>
                <a:gd name="connsiteX1" fmla="*/ 166564 w 379924"/>
                <a:gd name="connsiteY1" fmla="*/ 290 h 239925"/>
                <a:gd name="connsiteX2" fmla="*/ 379924 w 379924"/>
                <a:gd name="connsiteY2" fmla="*/ 0 h 239925"/>
                <a:gd name="connsiteX3" fmla="*/ 379924 w 379924"/>
                <a:gd name="connsiteY3" fmla="*/ 209395 h 239925"/>
                <a:gd name="connsiteX4" fmla="*/ 124460 w 379924"/>
                <a:gd name="connsiteY4" fmla="*/ 239875 h 239925"/>
                <a:gd name="connsiteX5" fmla="*/ 1464 w 379924"/>
                <a:gd name="connsiteY5" fmla="*/ 195872 h 239925"/>
                <a:gd name="connsiteX6" fmla="*/ 0 w 379924"/>
                <a:gd name="connsiteY6" fmla="*/ 0 h 239925"/>
                <a:gd name="connsiteX0" fmla="*/ 0 w 379924"/>
                <a:gd name="connsiteY0" fmla="*/ 0 h 239925"/>
                <a:gd name="connsiteX1" fmla="*/ 141164 w 379924"/>
                <a:gd name="connsiteY1" fmla="*/ 28230 h 239925"/>
                <a:gd name="connsiteX2" fmla="*/ 379924 w 379924"/>
                <a:gd name="connsiteY2" fmla="*/ 0 h 239925"/>
                <a:gd name="connsiteX3" fmla="*/ 379924 w 379924"/>
                <a:gd name="connsiteY3" fmla="*/ 209395 h 239925"/>
                <a:gd name="connsiteX4" fmla="*/ 124460 w 379924"/>
                <a:gd name="connsiteY4" fmla="*/ 239875 h 239925"/>
                <a:gd name="connsiteX5" fmla="*/ 1464 w 379924"/>
                <a:gd name="connsiteY5" fmla="*/ 195872 h 239925"/>
                <a:gd name="connsiteX6" fmla="*/ 0 w 379924"/>
                <a:gd name="connsiteY6" fmla="*/ 0 h 239925"/>
                <a:gd name="connsiteX0" fmla="*/ 0 w 379924"/>
                <a:gd name="connsiteY0" fmla="*/ 8663 h 248588"/>
                <a:gd name="connsiteX1" fmla="*/ 141164 w 379924"/>
                <a:gd name="connsiteY1" fmla="*/ 36893 h 248588"/>
                <a:gd name="connsiteX2" fmla="*/ 379924 w 379924"/>
                <a:gd name="connsiteY2" fmla="*/ 8663 h 248588"/>
                <a:gd name="connsiteX3" fmla="*/ 379924 w 379924"/>
                <a:gd name="connsiteY3" fmla="*/ 218058 h 248588"/>
                <a:gd name="connsiteX4" fmla="*/ 124460 w 379924"/>
                <a:gd name="connsiteY4" fmla="*/ 248538 h 248588"/>
                <a:gd name="connsiteX5" fmla="*/ 1464 w 379924"/>
                <a:gd name="connsiteY5" fmla="*/ 204535 h 248588"/>
                <a:gd name="connsiteX6" fmla="*/ 0 w 379924"/>
                <a:gd name="connsiteY6" fmla="*/ 8663 h 248588"/>
                <a:gd name="connsiteX0" fmla="*/ 0 w 379924"/>
                <a:gd name="connsiteY0" fmla="*/ 8395 h 248320"/>
                <a:gd name="connsiteX1" fmla="*/ 100524 w 379924"/>
                <a:gd name="connsiteY1" fmla="*/ 39165 h 248320"/>
                <a:gd name="connsiteX2" fmla="*/ 379924 w 379924"/>
                <a:gd name="connsiteY2" fmla="*/ 8395 h 248320"/>
                <a:gd name="connsiteX3" fmla="*/ 379924 w 379924"/>
                <a:gd name="connsiteY3" fmla="*/ 217790 h 248320"/>
                <a:gd name="connsiteX4" fmla="*/ 124460 w 379924"/>
                <a:gd name="connsiteY4" fmla="*/ 248270 h 248320"/>
                <a:gd name="connsiteX5" fmla="*/ 1464 w 379924"/>
                <a:gd name="connsiteY5" fmla="*/ 204267 h 248320"/>
                <a:gd name="connsiteX6" fmla="*/ 0 w 379924"/>
                <a:gd name="connsiteY6" fmla="*/ 8395 h 248320"/>
                <a:gd name="connsiteX0" fmla="*/ 0 w 379924"/>
                <a:gd name="connsiteY0" fmla="*/ 8395 h 248320"/>
                <a:gd name="connsiteX1" fmla="*/ 100524 w 379924"/>
                <a:gd name="connsiteY1" fmla="*/ 39165 h 248320"/>
                <a:gd name="connsiteX2" fmla="*/ 379924 w 379924"/>
                <a:gd name="connsiteY2" fmla="*/ 8395 h 248320"/>
                <a:gd name="connsiteX3" fmla="*/ 379924 w 379924"/>
                <a:gd name="connsiteY3" fmla="*/ 217790 h 248320"/>
                <a:gd name="connsiteX4" fmla="*/ 124460 w 379924"/>
                <a:gd name="connsiteY4" fmla="*/ 248270 h 248320"/>
                <a:gd name="connsiteX5" fmla="*/ 1464 w 379924"/>
                <a:gd name="connsiteY5" fmla="*/ 204267 h 248320"/>
                <a:gd name="connsiteX6" fmla="*/ 0 w 379924"/>
                <a:gd name="connsiteY6" fmla="*/ 8395 h 248320"/>
                <a:gd name="connsiteX0" fmla="*/ 0 w 379924"/>
                <a:gd name="connsiteY0" fmla="*/ 7905 h 247830"/>
                <a:gd name="connsiteX1" fmla="*/ 113224 w 379924"/>
                <a:gd name="connsiteY1" fmla="*/ 43755 h 247830"/>
                <a:gd name="connsiteX2" fmla="*/ 379924 w 379924"/>
                <a:gd name="connsiteY2" fmla="*/ 7905 h 247830"/>
                <a:gd name="connsiteX3" fmla="*/ 379924 w 379924"/>
                <a:gd name="connsiteY3" fmla="*/ 217300 h 247830"/>
                <a:gd name="connsiteX4" fmla="*/ 124460 w 379924"/>
                <a:gd name="connsiteY4" fmla="*/ 247780 h 247830"/>
                <a:gd name="connsiteX5" fmla="*/ 1464 w 379924"/>
                <a:gd name="connsiteY5" fmla="*/ 203777 h 247830"/>
                <a:gd name="connsiteX6" fmla="*/ 0 w 379924"/>
                <a:gd name="connsiteY6" fmla="*/ 7905 h 247830"/>
                <a:gd name="connsiteX0" fmla="*/ 0 w 379924"/>
                <a:gd name="connsiteY0" fmla="*/ 9817 h 249742"/>
                <a:gd name="connsiteX1" fmla="*/ 113224 w 379924"/>
                <a:gd name="connsiteY1" fmla="*/ 45667 h 249742"/>
                <a:gd name="connsiteX2" fmla="*/ 379924 w 379924"/>
                <a:gd name="connsiteY2" fmla="*/ 9817 h 249742"/>
                <a:gd name="connsiteX3" fmla="*/ 379924 w 379924"/>
                <a:gd name="connsiteY3" fmla="*/ 219212 h 249742"/>
                <a:gd name="connsiteX4" fmla="*/ 124460 w 379924"/>
                <a:gd name="connsiteY4" fmla="*/ 249692 h 249742"/>
                <a:gd name="connsiteX5" fmla="*/ 1464 w 379924"/>
                <a:gd name="connsiteY5" fmla="*/ 205689 h 249742"/>
                <a:gd name="connsiteX6" fmla="*/ 0 w 379924"/>
                <a:gd name="connsiteY6" fmla="*/ 9817 h 249742"/>
                <a:gd name="connsiteX0" fmla="*/ 0 w 379924"/>
                <a:gd name="connsiteY0" fmla="*/ 9817 h 249755"/>
                <a:gd name="connsiteX1" fmla="*/ 113224 w 379924"/>
                <a:gd name="connsiteY1" fmla="*/ 45667 h 249755"/>
                <a:gd name="connsiteX2" fmla="*/ 379924 w 379924"/>
                <a:gd name="connsiteY2" fmla="*/ 9817 h 249755"/>
                <a:gd name="connsiteX3" fmla="*/ 379924 w 379924"/>
                <a:gd name="connsiteY3" fmla="*/ 219212 h 249755"/>
                <a:gd name="connsiteX4" fmla="*/ 124460 w 379924"/>
                <a:gd name="connsiteY4" fmla="*/ 249692 h 249755"/>
                <a:gd name="connsiteX5" fmla="*/ 1464 w 379924"/>
                <a:gd name="connsiteY5" fmla="*/ 205689 h 249755"/>
                <a:gd name="connsiteX6" fmla="*/ 0 w 379924"/>
                <a:gd name="connsiteY6" fmla="*/ 9817 h 249755"/>
                <a:gd name="connsiteX0" fmla="*/ 0 w 379924"/>
                <a:gd name="connsiteY0" fmla="*/ 9356 h 249294"/>
                <a:gd name="connsiteX1" fmla="*/ 113224 w 379924"/>
                <a:gd name="connsiteY1" fmla="*/ 45206 h 249294"/>
                <a:gd name="connsiteX2" fmla="*/ 379924 w 379924"/>
                <a:gd name="connsiteY2" fmla="*/ 9356 h 249294"/>
                <a:gd name="connsiteX3" fmla="*/ 379924 w 379924"/>
                <a:gd name="connsiteY3" fmla="*/ 218751 h 249294"/>
                <a:gd name="connsiteX4" fmla="*/ 124460 w 379924"/>
                <a:gd name="connsiteY4" fmla="*/ 249231 h 249294"/>
                <a:gd name="connsiteX5" fmla="*/ 1464 w 379924"/>
                <a:gd name="connsiteY5" fmla="*/ 205228 h 249294"/>
                <a:gd name="connsiteX6" fmla="*/ 0 w 379924"/>
                <a:gd name="connsiteY6" fmla="*/ 9356 h 249294"/>
                <a:gd name="connsiteX0" fmla="*/ 0 w 379924"/>
                <a:gd name="connsiteY0" fmla="*/ 10129 h 250067"/>
                <a:gd name="connsiteX1" fmla="*/ 113224 w 379924"/>
                <a:gd name="connsiteY1" fmla="*/ 38359 h 250067"/>
                <a:gd name="connsiteX2" fmla="*/ 379924 w 379924"/>
                <a:gd name="connsiteY2" fmla="*/ 10129 h 250067"/>
                <a:gd name="connsiteX3" fmla="*/ 379924 w 379924"/>
                <a:gd name="connsiteY3" fmla="*/ 219524 h 250067"/>
                <a:gd name="connsiteX4" fmla="*/ 124460 w 379924"/>
                <a:gd name="connsiteY4" fmla="*/ 250004 h 250067"/>
                <a:gd name="connsiteX5" fmla="*/ 1464 w 379924"/>
                <a:gd name="connsiteY5" fmla="*/ 206001 h 250067"/>
                <a:gd name="connsiteX6" fmla="*/ 0 w 379924"/>
                <a:gd name="connsiteY6" fmla="*/ 10129 h 25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9924" h="250067">
                  <a:moveTo>
                    <a:pt x="0" y="10129"/>
                  </a:moveTo>
                  <a:cubicBezTo>
                    <a:pt x="13123" y="12669"/>
                    <a:pt x="49903" y="33279"/>
                    <a:pt x="113224" y="38359"/>
                  </a:cubicBezTo>
                  <a:cubicBezTo>
                    <a:pt x="176545" y="43439"/>
                    <a:pt x="304571" y="-25145"/>
                    <a:pt x="379924" y="10129"/>
                  </a:cubicBezTo>
                  <a:lnTo>
                    <a:pt x="379924" y="219524"/>
                  </a:lnTo>
                  <a:cubicBezTo>
                    <a:pt x="284430" y="193463"/>
                    <a:pt x="187537" y="252258"/>
                    <a:pt x="124460" y="250004"/>
                  </a:cubicBezTo>
                  <a:cubicBezTo>
                    <a:pt x="61383" y="247750"/>
                    <a:pt x="27711" y="240900"/>
                    <a:pt x="1464" y="206001"/>
                  </a:cubicBezTo>
                  <a:lnTo>
                    <a:pt x="0" y="1012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90" name="Группа 189"/>
          <p:cNvGrpSpPr/>
          <p:nvPr/>
        </p:nvGrpSpPr>
        <p:grpSpPr>
          <a:xfrm>
            <a:off x="11885585" y="4897636"/>
            <a:ext cx="384745" cy="427394"/>
            <a:chOff x="10936585" y="2857476"/>
            <a:chExt cx="472082" cy="524412"/>
          </a:xfrm>
        </p:grpSpPr>
        <p:sp>
          <p:nvSpPr>
            <p:cNvPr id="191" name="Freeform 271"/>
            <p:cNvSpPr>
              <a:spLocks noEditPoints="1"/>
            </p:cNvSpPr>
            <p:nvPr/>
          </p:nvSpPr>
          <p:spPr bwMode="auto">
            <a:xfrm>
              <a:off x="10936585" y="2857476"/>
              <a:ext cx="472082" cy="524412"/>
            </a:xfrm>
            <a:custGeom>
              <a:avLst/>
              <a:gdLst>
                <a:gd name="T0" fmla="*/ 20 w 196"/>
                <a:gd name="T1" fmla="*/ 218 h 218"/>
                <a:gd name="T2" fmla="*/ 2 w 196"/>
                <a:gd name="T3" fmla="*/ 218 h 218"/>
                <a:gd name="T4" fmla="*/ 0 w 196"/>
                <a:gd name="T5" fmla="*/ 215 h 218"/>
                <a:gd name="T6" fmla="*/ 0 w 196"/>
                <a:gd name="T7" fmla="*/ 12 h 218"/>
                <a:gd name="T8" fmla="*/ 11 w 196"/>
                <a:gd name="T9" fmla="*/ 0 h 218"/>
                <a:gd name="T10" fmla="*/ 23 w 196"/>
                <a:gd name="T11" fmla="*/ 12 h 218"/>
                <a:gd name="T12" fmla="*/ 23 w 196"/>
                <a:gd name="T13" fmla="*/ 27 h 218"/>
                <a:gd name="T14" fmla="*/ 24 w 196"/>
                <a:gd name="T15" fmla="*/ 29 h 218"/>
                <a:gd name="T16" fmla="*/ 84 w 196"/>
                <a:gd name="T17" fmla="*/ 50 h 218"/>
                <a:gd name="T18" fmla="*/ 85 w 196"/>
                <a:gd name="T19" fmla="*/ 50 h 218"/>
                <a:gd name="T20" fmla="*/ 116 w 196"/>
                <a:gd name="T21" fmla="*/ 42 h 218"/>
                <a:gd name="T22" fmla="*/ 139 w 196"/>
                <a:gd name="T23" fmla="*/ 36 h 218"/>
                <a:gd name="T24" fmla="*/ 195 w 196"/>
                <a:gd name="T25" fmla="*/ 41 h 218"/>
                <a:gd name="T26" fmla="*/ 196 w 196"/>
                <a:gd name="T27" fmla="*/ 43 h 218"/>
                <a:gd name="T28" fmla="*/ 196 w 196"/>
                <a:gd name="T29" fmla="*/ 156 h 218"/>
                <a:gd name="T30" fmla="*/ 195 w 196"/>
                <a:gd name="T31" fmla="*/ 158 h 218"/>
                <a:gd name="T32" fmla="*/ 192 w 196"/>
                <a:gd name="T33" fmla="*/ 158 h 218"/>
                <a:gd name="T34" fmla="*/ 140 w 196"/>
                <a:gd name="T35" fmla="*/ 154 h 218"/>
                <a:gd name="T36" fmla="*/ 117 w 196"/>
                <a:gd name="T37" fmla="*/ 160 h 218"/>
                <a:gd name="T38" fmla="*/ 85 w 196"/>
                <a:gd name="T39" fmla="*/ 168 h 218"/>
                <a:gd name="T40" fmla="*/ 35 w 196"/>
                <a:gd name="T41" fmla="*/ 159 h 218"/>
                <a:gd name="T42" fmla="*/ 19 w 196"/>
                <a:gd name="T43" fmla="*/ 146 h 218"/>
                <a:gd name="T44" fmla="*/ 18 w 196"/>
                <a:gd name="T45" fmla="*/ 145 h 218"/>
                <a:gd name="T46" fmla="*/ 18 w 196"/>
                <a:gd name="T47" fmla="*/ 28 h 218"/>
                <a:gd name="T48" fmla="*/ 18 w 196"/>
                <a:gd name="T49" fmla="*/ 28 h 218"/>
                <a:gd name="T50" fmla="*/ 18 w 196"/>
                <a:gd name="T51" fmla="*/ 12 h 218"/>
                <a:gd name="T52" fmla="*/ 11 w 196"/>
                <a:gd name="T53" fmla="*/ 5 h 218"/>
                <a:gd name="T54" fmla="*/ 5 w 196"/>
                <a:gd name="T55" fmla="*/ 12 h 218"/>
                <a:gd name="T56" fmla="*/ 5 w 196"/>
                <a:gd name="T57" fmla="*/ 213 h 218"/>
                <a:gd name="T58" fmla="*/ 18 w 196"/>
                <a:gd name="T59" fmla="*/ 213 h 218"/>
                <a:gd name="T60" fmla="*/ 18 w 196"/>
                <a:gd name="T61" fmla="*/ 161 h 218"/>
                <a:gd name="T62" fmla="*/ 20 w 196"/>
                <a:gd name="T63" fmla="*/ 158 h 218"/>
                <a:gd name="T64" fmla="*/ 23 w 196"/>
                <a:gd name="T65" fmla="*/ 161 h 218"/>
                <a:gd name="T66" fmla="*/ 23 w 196"/>
                <a:gd name="T67" fmla="*/ 215 h 218"/>
                <a:gd name="T68" fmla="*/ 20 w 196"/>
                <a:gd name="T69" fmla="*/ 218 h 218"/>
                <a:gd name="T70" fmla="*/ 23 w 196"/>
                <a:gd name="T71" fmla="*/ 144 h 218"/>
                <a:gd name="T72" fmla="*/ 37 w 196"/>
                <a:gd name="T73" fmla="*/ 155 h 218"/>
                <a:gd name="T74" fmla="*/ 85 w 196"/>
                <a:gd name="T75" fmla="*/ 163 h 218"/>
                <a:gd name="T76" fmla="*/ 116 w 196"/>
                <a:gd name="T77" fmla="*/ 156 h 218"/>
                <a:gd name="T78" fmla="*/ 139 w 196"/>
                <a:gd name="T79" fmla="*/ 150 h 218"/>
                <a:gd name="T80" fmla="*/ 191 w 196"/>
                <a:gd name="T81" fmla="*/ 152 h 218"/>
                <a:gd name="T82" fmla="*/ 191 w 196"/>
                <a:gd name="T83" fmla="*/ 44 h 218"/>
                <a:gd name="T84" fmla="*/ 140 w 196"/>
                <a:gd name="T85" fmla="*/ 41 h 218"/>
                <a:gd name="T86" fmla="*/ 117 w 196"/>
                <a:gd name="T87" fmla="*/ 47 h 218"/>
                <a:gd name="T88" fmla="*/ 85 w 196"/>
                <a:gd name="T89" fmla="*/ 54 h 218"/>
                <a:gd name="T90" fmla="*/ 85 w 196"/>
                <a:gd name="T91" fmla="*/ 54 h 218"/>
                <a:gd name="T92" fmla="*/ 23 w 196"/>
                <a:gd name="T93" fmla="*/ 34 h 218"/>
                <a:gd name="T94" fmla="*/ 23 w 196"/>
                <a:gd name="T95" fmla="*/ 144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6" h="218">
                  <a:moveTo>
                    <a:pt x="20" y="218"/>
                  </a:moveTo>
                  <a:cubicBezTo>
                    <a:pt x="2" y="218"/>
                    <a:pt x="2" y="218"/>
                    <a:pt x="2" y="218"/>
                  </a:cubicBezTo>
                  <a:cubicBezTo>
                    <a:pt x="1" y="218"/>
                    <a:pt x="0" y="217"/>
                    <a:pt x="0" y="2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40" y="45"/>
                    <a:pt x="62" y="53"/>
                    <a:pt x="84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95" y="48"/>
                    <a:pt x="106" y="45"/>
                    <a:pt x="116" y="42"/>
                  </a:cubicBezTo>
                  <a:cubicBezTo>
                    <a:pt x="123" y="40"/>
                    <a:pt x="131" y="38"/>
                    <a:pt x="139" y="36"/>
                  </a:cubicBezTo>
                  <a:cubicBezTo>
                    <a:pt x="161" y="31"/>
                    <a:pt x="180" y="33"/>
                    <a:pt x="195" y="41"/>
                  </a:cubicBezTo>
                  <a:cubicBezTo>
                    <a:pt x="195" y="41"/>
                    <a:pt x="196" y="42"/>
                    <a:pt x="196" y="43"/>
                  </a:cubicBezTo>
                  <a:cubicBezTo>
                    <a:pt x="196" y="156"/>
                    <a:pt x="196" y="156"/>
                    <a:pt x="196" y="156"/>
                  </a:cubicBezTo>
                  <a:cubicBezTo>
                    <a:pt x="196" y="157"/>
                    <a:pt x="196" y="158"/>
                    <a:pt x="195" y="158"/>
                  </a:cubicBezTo>
                  <a:cubicBezTo>
                    <a:pt x="194" y="159"/>
                    <a:pt x="193" y="159"/>
                    <a:pt x="192" y="158"/>
                  </a:cubicBezTo>
                  <a:cubicBezTo>
                    <a:pt x="179" y="151"/>
                    <a:pt x="161" y="149"/>
                    <a:pt x="140" y="154"/>
                  </a:cubicBezTo>
                  <a:cubicBezTo>
                    <a:pt x="132" y="156"/>
                    <a:pt x="125" y="158"/>
                    <a:pt x="117" y="160"/>
                  </a:cubicBezTo>
                  <a:cubicBezTo>
                    <a:pt x="107" y="163"/>
                    <a:pt x="96" y="166"/>
                    <a:pt x="85" y="168"/>
                  </a:cubicBezTo>
                  <a:cubicBezTo>
                    <a:pt x="66" y="171"/>
                    <a:pt x="48" y="168"/>
                    <a:pt x="35" y="159"/>
                  </a:cubicBezTo>
                  <a:cubicBezTo>
                    <a:pt x="34" y="159"/>
                    <a:pt x="25" y="153"/>
                    <a:pt x="19" y="146"/>
                  </a:cubicBezTo>
                  <a:cubicBezTo>
                    <a:pt x="18" y="146"/>
                    <a:pt x="18" y="145"/>
                    <a:pt x="18" y="145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8"/>
                    <a:pt x="15" y="5"/>
                    <a:pt x="11" y="5"/>
                  </a:cubicBezTo>
                  <a:cubicBezTo>
                    <a:pt x="8" y="5"/>
                    <a:pt x="5" y="8"/>
                    <a:pt x="5" y="12"/>
                  </a:cubicBezTo>
                  <a:cubicBezTo>
                    <a:pt x="5" y="213"/>
                    <a:pt x="5" y="213"/>
                    <a:pt x="5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8" y="160"/>
                    <a:pt x="19" y="158"/>
                    <a:pt x="20" y="158"/>
                  </a:cubicBezTo>
                  <a:cubicBezTo>
                    <a:pt x="22" y="158"/>
                    <a:pt x="23" y="160"/>
                    <a:pt x="23" y="161"/>
                  </a:cubicBezTo>
                  <a:cubicBezTo>
                    <a:pt x="23" y="215"/>
                    <a:pt x="23" y="215"/>
                    <a:pt x="23" y="215"/>
                  </a:cubicBezTo>
                  <a:cubicBezTo>
                    <a:pt x="23" y="217"/>
                    <a:pt x="22" y="218"/>
                    <a:pt x="20" y="218"/>
                  </a:cubicBezTo>
                  <a:close/>
                  <a:moveTo>
                    <a:pt x="23" y="144"/>
                  </a:moveTo>
                  <a:cubicBezTo>
                    <a:pt x="29" y="150"/>
                    <a:pt x="37" y="155"/>
                    <a:pt x="37" y="155"/>
                  </a:cubicBezTo>
                  <a:cubicBezTo>
                    <a:pt x="50" y="163"/>
                    <a:pt x="67" y="166"/>
                    <a:pt x="85" y="163"/>
                  </a:cubicBezTo>
                  <a:cubicBezTo>
                    <a:pt x="95" y="162"/>
                    <a:pt x="106" y="159"/>
                    <a:pt x="116" y="156"/>
                  </a:cubicBezTo>
                  <a:cubicBezTo>
                    <a:pt x="123" y="153"/>
                    <a:pt x="131" y="151"/>
                    <a:pt x="139" y="150"/>
                  </a:cubicBezTo>
                  <a:cubicBezTo>
                    <a:pt x="160" y="145"/>
                    <a:pt x="177" y="146"/>
                    <a:pt x="191" y="152"/>
                  </a:cubicBezTo>
                  <a:cubicBezTo>
                    <a:pt x="191" y="44"/>
                    <a:pt x="191" y="44"/>
                    <a:pt x="191" y="44"/>
                  </a:cubicBezTo>
                  <a:cubicBezTo>
                    <a:pt x="178" y="37"/>
                    <a:pt x="161" y="36"/>
                    <a:pt x="140" y="41"/>
                  </a:cubicBezTo>
                  <a:cubicBezTo>
                    <a:pt x="132" y="42"/>
                    <a:pt x="125" y="44"/>
                    <a:pt x="117" y="47"/>
                  </a:cubicBezTo>
                  <a:cubicBezTo>
                    <a:pt x="107" y="50"/>
                    <a:pt x="96" y="53"/>
                    <a:pt x="85" y="54"/>
                  </a:cubicBezTo>
                  <a:cubicBezTo>
                    <a:pt x="85" y="54"/>
                    <a:pt x="85" y="54"/>
                    <a:pt x="85" y="54"/>
                  </a:cubicBezTo>
                  <a:cubicBezTo>
                    <a:pt x="62" y="58"/>
                    <a:pt x="39" y="50"/>
                    <a:pt x="23" y="34"/>
                  </a:cubicBezTo>
                  <a:lnTo>
                    <a:pt x="23" y="144"/>
                  </a:ln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Прямоугольник 181"/>
            <p:cNvSpPr/>
            <p:nvPr/>
          </p:nvSpPr>
          <p:spPr>
            <a:xfrm>
              <a:off x="11001816" y="2976621"/>
              <a:ext cx="372304" cy="250067"/>
            </a:xfrm>
            <a:custGeom>
              <a:avLst/>
              <a:gdLst>
                <a:gd name="connsiteX0" fmla="*/ 0 w 379924"/>
                <a:gd name="connsiteY0" fmla="*/ 0 h 209395"/>
                <a:gd name="connsiteX1" fmla="*/ 379924 w 379924"/>
                <a:gd name="connsiteY1" fmla="*/ 0 h 209395"/>
                <a:gd name="connsiteX2" fmla="*/ 379924 w 379924"/>
                <a:gd name="connsiteY2" fmla="*/ 209395 h 209395"/>
                <a:gd name="connsiteX3" fmla="*/ 0 w 379924"/>
                <a:gd name="connsiteY3" fmla="*/ 209395 h 209395"/>
                <a:gd name="connsiteX4" fmla="*/ 0 w 379924"/>
                <a:gd name="connsiteY4" fmla="*/ 0 h 209395"/>
                <a:gd name="connsiteX0" fmla="*/ 0 w 379924"/>
                <a:gd name="connsiteY0" fmla="*/ 0 h 209395"/>
                <a:gd name="connsiteX1" fmla="*/ 379924 w 379924"/>
                <a:gd name="connsiteY1" fmla="*/ 0 h 209395"/>
                <a:gd name="connsiteX2" fmla="*/ 379924 w 379924"/>
                <a:gd name="connsiteY2" fmla="*/ 209395 h 209395"/>
                <a:gd name="connsiteX3" fmla="*/ 142240 w 379924"/>
                <a:gd name="connsiteY3" fmla="*/ 209395 h 209395"/>
                <a:gd name="connsiteX4" fmla="*/ 0 w 379924"/>
                <a:gd name="connsiteY4" fmla="*/ 0 h 209395"/>
                <a:gd name="connsiteX0" fmla="*/ 0 w 379924"/>
                <a:gd name="connsiteY0" fmla="*/ 0 h 209395"/>
                <a:gd name="connsiteX1" fmla="*/ 379924 w 379924"/>
                <a:gd name="connsiteY1" fmla="*/ 0 h 209395"/>
                <a:gd name="connsiteX2" fmla="*/ 379924 w 379924"/>
                <a:gd name="connsiteY2" fmla="*/ 209395 h 209395"/>
                <a:gd name="connsiteX3" fmla="*/ 142240 w 379924"/>
                <a:gd name="connsiteY3" fmla="*/ 209395 h 209395"/>
                <a:gd name="connsiteX4" fmla="*/ 115764 w 379924"/>
                <a:gd name="connsiteY4" fmla="*/ 175552 h 209395"/>
                <a:gd name="connsiteX5" fmla="*/ 0 w 379924"/>
                <a:gd name="connsiteY5" fmla="*/ 0 h 209395"/>
                <a:gd name="connsiteX0" fmla="*/ 0 w 379924"/>
                <a:gd name="connsiteY0" fmla="*/ 0 h 211112"/>
                <a:gd name="connsiteX1" fmla="*/ 379924 w 379924"/>
                <a:gd name="connsiteY1" fmla="*/ 0 h 211112"/>
                <a:gd name="connsiteX2" fmla="*/ 379924 w 379924"/>
                <a:gd name="connsiteY2" fmla="*/ 209395 h 211112"/>
                <a:gd name="connsiteX3" fmla="*/ 142240 w 379924"/>
                <a:gd name="connsiteY3" fmla="*/ 209395 h 211112"/>
                <a:gd name="connsiteX4" fmla="*/ 9084 w 379924"/>
                <a:gd name="connsiteY4" fmla="*/ 211112 h 211112"/>
                <a:gd name="connsiteX5" fmla="*/ 0 w 379924"/>
                <a:gd name="connsiteY5" fmla="*/ 0 h 211112"/>
                <a:gd name="connsiteX0" fmla="*/ 0 w 379924"/>
                <a:gd name="connsiteY0" fmla="*/ 0 h 239875"/>
                <a:gd name="connsiteX1" fmla="*/ 379924 w 379924"/>
                <a:gd name="connsiteY1" fmla="*/ 0 h 239875"/>
                <a:gd name="connsiteX2" fmla="*/ 379924 w 379924"/>
                <a:gd name="connsiteY2" fmla="*/ 209395 h 239875"/>
                <a:gd name="connsiteX3" fmla="*/ 96520 w 379924"/>
                <a:gd name="connsiteY3" fmla="*/ 239875 h 239875"/>
                <a:gd name="connsiteX4" fmla="*/ 9084 w 379924"/>
                <a:gd name="connsiteY4" fmla="*/ 211112 h 239875"/>
                <a:gd name="connsiteX5" fmla="*/ 0 w 379924"/>
                <a:gd name="connsiteY5" fmla="*/ 0 h 239875"/>
                <a:gd name="connsiteX0" fmla="*/ 0 w 379924"/>
                <a:gd name="connsiteY0" fmla="*/ 0 h 241450"/>
                <a:gd name="connsiteX1" fmla="*/ 379924 w 379924"/>
                <a:gd name="connsiteY1" fmla="*/ 0 h 241450"/>
                <a:gd name="connsiteX2" fmla="*/ 379924 w 379924"/>
                <a:gd name="connsiteY2" fmla="*/ 209395 h 241450"/>
                <a:gd name="connsiteX3" fmla="*/ 96520 w 379924"/>
                <a:gd name="connsiteY3" fmla="*/ 239875 h 241450"/>
                <a:gd name="connsiteX4" fmla="*/ 9084 w 379924"/>
                <a:gd name="connsiteY4" fmla="*/ 211112 h 241450"/>
                <a:gd name="connsiteX5" fmla="*/ 0 w 379924"/>
                <a:gd name="connsiteY5" fmla="*/ 0 h 241450"/>
                <a:gd name="connsiteX0" fmla="*/ 0 w 379924"/>
                <a:gd name="connsiteY0" fmla="*/ 0 h 241450"/>
                <a:gd name="connsiteX1" fmla="*/ 379924 w 379924"/>
                <a:gd name="connsiteY1" fmla="*/ 0 h 241450"/>
                <a:gd name="connsiteX2" fmla="*/ 379924 w 379924"/>
                <a:gd name="connsiteY2" fmla="*/ 209395 h 241450"/>
                <a:gd name="connsiteX3" fmla="*/ 96520 w 379924"/>
                <a:gd name="connsiteY3" fmla="*/ 239875 h 241450"/>
                <a:gd name="connsiteX4" fmla="*/ 9084 w 379924"/>
                <a:gd name="connsiteY4" fmla="*/ 211112 h 241450"/>
                <a:gd name="connsiteX5" fmla="*/ 0 w 379924"/>
                <a:gd name="connsiteY5" fmla="*/ 0 h 241450"/>
                <a:gd name="connsiteX0" fmla="*/ 0 w 379924"/>
                <a:gd name="connsiteY0" fmla="*/ 0 h 247675"/>
                <a:gd name="connsiteX1" fmla="*/ 379924 w 379924"/>
                <a:gd name="connsiteY1" fmla="*/ 0 h 247675"/>
                <a:gd name="connsiteX2" fmla="*/ 379924 w 379924"/>
                <a:gd name="connsiteY2" fmla="*/ 209395 h 247675"/>
                <a:gd name="connsiteX3" fmla="*/ 137160 w 379924"/>
                <a:gd name="connsiteY3" fmla="*/ 247495 h 247675"/>
                <a:gd name="connsiteX4" fmla="*/ 9084 w 379924"/>
                <a:gd name="connsiteY4" fmla="*/ 211112 h 247675"/>
                <a:gd name="connsiteX5" fmla="*/ 0 w 379924"/>
                <a:gd name="connsiteY5" fmla="*/ 0 h 247675"/>
                <a:gd name="connsiteX0" fmla="*/ 0 w 379924"/>
                <a:gd name="connsiteY0" fmla="*/ 0 h 247495"/>
                <a:gd name="connsiteX1" fmla="*/ 379924 w 379924"/>
                <a:gd name="connsiteY1" fmla="*/ 0 h 247495"/>
                <a:gd name="connsiteX2" fmla="*/ 379924 w 379924"/>
                <a:gd name="connsiteY2" fmla="*/ 209395 h 247495"/>
                <a:gd name="connsiteX3" fmla="*/ 137160 w 379924"/>
                <a:gd name="connsiteY3" fmla="*/ 247495 h 247495"/>
                <a:gd name="connsiteX4" fmla="*/ 1464 w 379924"/>
                <a:gd name="connsiteY4" fmla="*/ 208572 h 247495"/>
                <a:gd name="connsiteX5" fmla="*/ 0 w 379924"/>
                <a:gd name="connsiteY5" fmla="*/ 0 h 247495"/>
                <a:gd name="connsiteX0" fmla="*/ 0 w 379924"/>
                <a:gd name="connsiteY0" fmla="*/ 0 h 247540"/>
                <a:gd name="connsiteX1" fmla="*/ 379924 w 379924"/>
                <a:gd name="connsiteY1" fmla="*/ 0 h 247540"/>
                <a:gd name="connsiteX2" fmla="*/ 379924 w 379924"/>
                <a:gd name="connsiteY2" fmla="*/ 209395 h 247540"/>
                <a:gd name="connsiteX3" fmla="*/ 137160 w 379924"/>
                <a:gd name="connsiteY3" fmla="*/ 247495 h 247540"/>
                <a:gd name="connsiteX4" fmla="*/ 1464 w 379924"/>
                <a:gd name="connsiteY4" fmla="*/ 195872 h 247540"/>
                <a:gd name="connsiteX5" fmla="*/ 0 w 379924"/>
                <a:gd name="connsiteY5" fmla="*/ 0 h 247540"/>
                <a:gd name="connsiteX0" fmla="*/ 0 w 379924"/>
                <a:gd name="connsiteY0" fmla="*/ 0 h 247540"/>
                <a:gd name="connsiteX1" fmla="*/ 379924 w 379924"/>
                <a:gd name="connsiteY1" fmla="*/ 0 h 247540"/>
                <a:gd name="connsiteX2" fmla="*/ 379924 w 379924"/>
                <a:gd name="connsiteY2" fmla="*/ 209395 h 247540"/>
                <a:gd name="connsiteX3" fmla="*/ 137160 w 379924"/>
                <a:gd name="connsiteY3" fmla="*/ 247495 h 247540"/>
                <a:gd name="connsiteX4" fmla="*/ 1464 w 379924"/>
                <a:gd name="connsiteY4" fmla="*/ 195872 h 247540"/>
                <a:gd name="connsiteX5" fmla="*/ 0 w 379924"/>
                <a:gd name="connsiteY5" fmla="*/ 0 h 247540"/>
                <a:gd name="connsiteX0" fmla="*/ 0 w 379924"/>
                <a:gd name="connsiteY0" fmla="*/ 0 h 239925"/>
                <a:gd name="connsiteX1" fmla="*/ 379924 w 379924"/>
                <a:gd name="connsiteY1" fmla="*/ 0 h 239925"/>
                <a:gd name="connsiteX2" fmla="*/ 379924 w 379924"/>
                <a:gd name="connsiteY2" fmla="*/ 209395 h 239925"/>
                <a:gd name="connsiteX3" fmla="*/ 137160 w 379924"/>
                <a:gd name="connsiteY3" fmla="*/ 239875 h 239925"/>
                <a:gd name="connsiteX4" fmla="*/ 1464 w 379924"/>
                <a:gd name="connsiteY4" fmla="*/ 195872 h 239925"/>
                <a:gd name="connsiteX5" fmla="*/ 0 w 379924"/>
                <a:gd name="connsiteY5" fmla="*/ 0 h 239925"/>
                <a:gd name="connsiteX0" fmla="*/ 0 w 379924"/>
                <a:gd name="connsiteY0" fmla="*/ 0 h 239925"/>
                <a:gd name="connsiteX1" fmla="*/ 379924 w 379924"/>
                <a:gd name="connsiteY1" fmla="*/ 0 h 239925"/>
                <a:gd name="connsiteX2" fmla="*/ 379924 w 379924"/>
                <a:gd name="connsiteY2" fmla="*/ 209395 h 239925"/>
                <a:gd name="connsiteX3" fmla="*/ 124460 w 379924"/>
                <a:gd name="connsiteY3" fmla="*/ 239875 h 239925"/>
                <a:gd name="connsiteX4" fmla="*/ 1464 w 379924"/>
                <a:gd name="connsiteY4" fmla="*/ 195872 h 239925"/>
                <a:gd name="connsiteX5" fmla="*/ 0 w 379924"/>
                <a:gd name="connsiteY5" fmla="*/ 0 h 239925"/>
                <a:gd name="connsiteX0" fmla="*/ 0 w 379924"/>
                <a:gd name="connsiteY0" fmla="*/ 0 h 239925"/>
                <a:gd name="connsiteX1" fmla="*/ 166564 w 379924"/>
                <a:gd name="connsiteY1" fmla="*/ 290 h 239925"/>
                <a:gd name="connsiteX2" fmla="*/ 379924 w 379924"/>
                <a:gd name="connsiteY2" fmla="*/ 0 h 239925"/>
                <a:gd name="connsiteX3" fmla="*/ 379924 w 379924"/>
                <a:gd name="connsiteY3" fmla="*/ 209395 h 239925"/>
                <a:gd name="connsiteX4" fmla="*/ 124460 w 379924"/>
                <a:gd name="connsiteY4" fmla="*/ 239875 h 239925"/>
                <a:gd name="connsiteX5" fmla="*/ 1464 w 379924"/>
                <a:gd name="connsiteY5" fmla="*/ 195872 h 239925"/>
                <a:gd name="connsiteX6" fmla="*/ 0 w 379924"/>
                <a:gd name="connsiteY6" fmla="*/ 0 h 239925"/>
                <a:gd name="connsiteX0" fmla="*/ 0 w 379924"/>
                <a:gd name="connsiteY0" fmla="*/ 0 h 239925"/>
                <a:gd name="connsiteX1" fmla="*/ 141164 w 379924"/>
                <a:gd name="connsiteY1" fmla="*/ 28230 h 239925"/>
                <a:gd name="connsiteX2" fmla="*/ 379924 w 379924"/>
                <a:gd name="connsiteY2" fmla="*/ 0 h 239925"/>
                <a:gd name="connsiteX3" fmla="*/ 379924 w 379924"/>
                <a:gd name="connsiteY3" fmla="*/ 209395 h 239925"/>
                <a:gd name="connsiteX4" fmla="*/ 124460 w 379924"/>
                <a:gd name="connsiteY4" fmla="*/ 239875 h 239925"/>
                <a:gd name="connsiteX5" fmla="*/ 1464 w 379924"/>
                <a:gd name="connsiteY5" fmla="*/ 195872 h 239925"/>
                <a:gd name="connsiteX6" fmla="*/ 0 w 379924"/>
                <a:gd name="connsiteY6" fmla="*/ 0 h 239925"/>
                <a:gd name="connsiteX0" fmla="*/ 0 w 379924"/>
                <a:gd name="connsiteY0" fmla="*/ 8663 h 248588"/>
                <a:gd name="connsiteX1" fmla="*/ 141164 w 379924"/>
                <a:gd name="connsiteY1" fmla="*/ 36893 h 248588"/>
                <a:gd name="connsiteX2" fmla="*/ 379924 w 379924"/>
                <a:gd name="connsiteY2" fmla="*/ 8663 h 248588"/>
                <a:gd name="connsiteX3" fmla="*/ 379924 w 379924"/>
                <a:gd name="connsiteY3" fmla="*/ 218058 h 248588"/>
                <a:gd name="connsiteX4" fmla="*/ 124460 w 379924"/>
                <a:gd name="connsiteY4" fmla="*/ 248538 h 248588"/>
                <a:gd name="connsiteX5" fmla="*/ 1464 w 379924"/>
                <a:gd name="connsiteY5" fmla="*/ 204535 h 248588"/>
                <a:gd name="connsiteX6" fmla="*/ 0 w 379924"/>
                <a:gd name="connsiteY6" fmla="*/ 8663 h 248588"/>
                <a:gd name="connsiteX0" fmla="*/ 0 w 379924"/>
                <a:gd name="connsiteY0" fmla="*/ 8395 h 248320"/>
                <a:gd name="connsiteX1" fmla="*/ 100524 w 379924"/>
                <a:gd name="connsiteY1" fmla="*/ 39165 h 248320"/>
                <a:gd name="connsiteX2" fmla="*/ 379924 w 379924"/>
                <a:gd name="connsiteY2" fmla="*/ 8395 h 248320"/>
                <a:gd name="connsiteX3" fmla="*/ 379924 w 379924"/>
                <a:gd name="connsiteY3" fmla="*/ 217790 h 248320"/>
                <a:gd name="connsiteX4" fmla="*/ 124460 w 379924"/>
                <a:gd name="connsiteY4" fmla="*/ 248270 h 248320"/>
                <a:gd name="connsiteX5" fmla="*/ 1464 w 379924"/>
                <a:gd name="connsiteY5" fmla="*/ 204267 h 248320"/>
                <a:gd name="connsiteX6" fmla="*/ 0 w 379924"/>
                <a:gd name="connsiteY6" fmla="*/ 8395 h 248320"/>
                <a:gd name="connsiteX0" fmla="*/ 0 w 379924"/>
                <a:gd name="connsiteY0" fmla="*/ 8395 h 248320"/>
                <a:gd name="connsiteX1" fmla="*/ 100524 w 379924"/>
                <a:gd name="connsiteY1" fmla="*/ 39165 h 248320"/>
                <a:gd name="connsiteX2" fmla="*/ 379924 w 379924"/>
                <a:gd name="connsiteY2" fmla="*/ 8395 h 248320"/>
                <a:gd name="connsiteX3" fmla="*/ 379924 w 379924"/>
                <a:gd name="connsiteY3" fmla="*/ 217790 h 248320"/>
                <a:gd name="connsiteX4" fmla="*/ 124460 w 379924"/>
                <a:gd name="connsiteY4" fmla="*/ 248270 h 248320"/>
                <a:gd name="connsiteX5" fmla="*/ 1464 w 379924"/>
                <a:gd name="connsiteY5" fmla="*/ 204267 h 248320"/>
                <a:gd name="connsiteX6" fmla="*/ 0 w 379924"/>
                <a:gd name="connsiteY6" fmla="*/ 8395 h 248320"/>
                <a:gd name="connsiteX0" fmla="*/ 0 w 379924"/>
                <a:gd name="connsiteY0" fmla="*/ 7905 h 247830"/>
                <a:gd name="connsiteX1" fmla="*/ 113224 w 379924"/>
                <a:gd name="connsiteY1" fmla="*/ 43755 h 247830"/>
                <a:gd name="connsiteX2" fmla="*/ 379924 w 379924"/>
                <a:gd name="connsiteY2" fmla="*/ 7905 h 247830"/>
                <a:gd name="connsiteX3" fmla="*/ 379924 w 379924"/>
                <a:gd name="connsiteY3" fmla="*/ 217300 h 247830"/>
                <a:gd name="connsiteX4" fmla="*/ 124460 w 379924"/>
                <a:gd name="connsiteY4" fmla="*/ 247780 h 247830"/>
                <a:gd name="connsiteX5" fmla="*/ 1464 w 379924"/>
                <a:gd name="connsiteY5" fmla="*/ 203777 h 247830"/>
                <a:gd name="connsiteX6" fmla="*/ 0 w 379924"/>
                <a:gd name="connsiteY6" fmla="*/ 7905 h 247830"/>
                <a:gd name="connsiteX0" fmla="*/ 0 w 379924"/>
                <a:gd name="connsiteY0" fmla="*/ 9817 h 249742"/>
                <a:gd name="connsiteX1" fmla="*/ 113224 w 379924"/>
                <a:gd name="connsiteY1" fmla="*/ 45667 h 249742"/>
                <a:gd name="connsiteX2" fmla="*/ 379924 w 379924"/>
                <a:gd name="connsiteY2" fmla="*/ 9817 h 249742"/>
                <a:gd name="connsiteX3" fmla="*/ 379924 w 379924"/>
                <a:gd name="connsiteY3" fmla="*/ 219212 h 249742"/>
                <a:gd name="connsiteX4" fmla="*/ 124460 w 379924"/>
                <a:gd name="connsiteY4" fmla="*/ 249692 h 249742"/>
                <a:gd name="connsiteX5" fmla="*/ 1464 w 379924"/>
                <a:gd name="connsiteY5" fmla="*/ 205689 h 249742"/>
                <a:gd name="connsiteX6" fmla="*/ 0 w 379924"/>
                <a:gd name="connsiteY6" fmla="*/ 9817 h 249742"/>
                <a:gd name="connsiteX0" fmla="*/ 0 w 379924"/>
                <a:gd name="connsiteY0" fmla="*/ 9817 h 249755"/>
                <a:gd name="connsiteX1" fmla="*/ 113224 w 379924"/>
                <a:gd name="connsiteY1" fmla="*/ 45667 h 249755"/>
                <a:gd name="connsiteX2" fmla="*/ 379924 w 379924"/>
                <a:gd name="connsiteY2" fmla="*/ 9817 h 249755"/>
                <a:gd name="connsiteX3" fmla="*/ 379924 w 379924"/>
                <a:gd name="connsiteY3" fmla="*/ 219212 h 249755"/>
                <a:gd name="connsiteX4" fmla="*/ 124460 w 379924"/>
                <a:gd name="connsiteY4" fmla="*/ 249692 h 249755"/>
                <a:gd name="connsiteX5" fmla="*/ 1464 w 379924"/>
                <a:gd name="connsiteY5" fmla="*/ 205689 h 249755"/>
                <a:gd name="connsiteX6" fmla="*/ 0 w 379924"/>
                <a:gd name="connsiteY6" fmla="*/ 9817 h 249755"/>
                <a:gd name="connsiteX0" fmla="*/ 0 w 379924"/>
                <a:gd name="connsiteY0" fmla="*/ 9356 h 249294"/>
                <a:gd name="connsiteX1" fmla="*/ 113224 w 379924"/>
                <a:gd name="connsiteY1" fmla="*/ 45206 h 249294"/>
                <a:gd name="connsiteX2" fmla="*/ 379924 w 379924"/>
                <a:gd name="connsiteY2" fmla="*/ 9356 h 249294"/>
                <a:gd name="connsiteX3" fmla="*/ 379924 w 379924"/>
                <a:gd name="connsiteY3" fmla="*/ 218751 h 249294"/>
                <a:gd name="connsiteX4" fmla="*/ 124460 w 379924"/>
                <a:gd name="connsiteY4" fmla="*/ 249231 h 249294"/>
                <a:gd name="connsiteX5" fmla="*/ 1464 w 379924"/>
                <a:gd name="connsiteY5" fmla="*/ 205228 h 249294"/>
                <a:gd name="connsiteX6" fmla="*/ 0 w 379924"/>
                <a:gd name="connsiteY6" fmla="*/ 9356 h 249294"/>
                <a:gd name="connsiteX0" fmla="*/ 0 w 379924"/>
                <a:gd name="connsiteY0" fmla="*/ 10129 h 250067"/>
                <a:gd name="connsiteX1" fmla="*/ 113224 w 379924"/>
                <a:gd name="connsiteY1" fmla="*/ 38359 h 250067"/>
                <a:gd name="connsiteX2" fmla="*/ 379924 w 379924"/>
                <a:gd name="connsiteY2" fmla="*/ 10129 h 250067"/>
                <a:gd name="connsiteX3" fmla="*/ 379924 w 379924"/>
                <a:gd name="connsiteY3" fmla="*/ 219524 h 250067"/>
                <a:gd name="connsiteX4" fmla="*/ 124460 w 379924"/>
                <a:gd name="connsiteY4" fmla="*/ 250004 h 250067"/>
                <a:gd name="connsiteX5" fmla="*/ 1464 w 379924"/>
                <a:gd name="connsiteY5" fmla="*/ 206001 h 250067"/>
                <a:gd name="connsiteX6" fmla="*/ 0 w 379924"/>
                <a:gd name="connsiteY6" fmla="*/ 10129 h 25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9924" h="250067">
                  <a:moveTo>
                    <a:pt x="0" y="10129"/>
                  </a:moveTo>
                  <a:cubicBezTo>
                    <a:pt x="13123" y="12669"/>
                    <a:pt x="49903" y="33279"/>
                    <a:pt x="113224" y="38359"/>
                  </a:cubicBezTo>
                  <a:cubicBezTo>
                    <a:pt x="176545" y="43439"/>
                    <a:pt x="304571" y="-25145"/>
                    <a:pt x="379924" y="10129"/>
                  </a:cubicBezTo>
                  <a:lnTo>
                    <a:pt x="379924" y="219524"/>
                  </a:lnTo>
                  <a:cubicBezTo>
                    <a:pt x="284430" y="193463"/>
                    <a:pt x="187537" y="252258"/>
                    <a:pt x="124460" y="250004"/>
                  </a:cubicBezTo>
                  <a:cubicBezTo>
                    <a:pt x="61383" y="247750"/>
                    <a:pt x="27711" y="240900"/>
                    <a:pt x="1464" y="206001"/>
                  </a:cubicBezTo>
                  <a:lnTo>
                    <a:pt x="0" y="1012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94" name="Группа 193"/>
          <p:cNvGrpSpPr/>
          <p:nvPr/>
        </p:nvGrpSpPr>
        <p:grpSpPr>
          <a:xfrm>
            <a:off x="18495645" y="5512638"/>
            <a:ext cx="500695" cy="398955"/>
            <a:chOff x="6486525" y="5805488"/>
            <a:chExt cx="695325" cy="554037"/>
          </a:xfrm>
        </p:grpSpPr>
        <p:sp>
          <p:nvSpPr>
            <p:cNvPr id="195" name="Freeform 767"/>
            <p:cNvSpPr>
              <a:spLocks/>
            </p:cNvSpPr>
            <p:nvPr/>
          </p:nvSpPr>
          <p:spPr bwMode="auto">
            <a:xfrm>
              <a:off x="6656388" y="5910263"/>
              <a:ext cx="193675" cy="82550"/>
            </a:xfrm>
            <a:custGeom>
              <a:avLst/>
              <a:gdLst>
                <a:gd name="T0" fmla="*/ 54 w 56"/>
                <a:gd name="T1" fmla="*/ 24 h 24"/>
                <a:gd name="T2" fmla="*/ 52 w 56"/>
                <a:gd name="T3" fmla="*/ 23 h 24"/>
                <a:gd name="T4" fmla="*/ 43 w 56"/>
                <a:gd name="T5" fmla="*/ 10 h 24"/>
                <a:gd name="T6" fmla="*/ 33 w 56"/>
                <a:gd name="T7" fmla="*/ 5 h 24"/>
                <a:gd name="T8" fmla="*/ 23 w 56"/>
                <a:gd name="T9" fmla="*/ 5 h 24"/>
                <a:gd name="T10" fmla="*/ 13 w 56"/>
                <a:gd name="T11" fmla="*/ 10 h 24"/>
                <a:gd name="T12" fmla="*/ 4 w 56"/>
                <a:gd name="T13" fmla="*/ 23 h 24"/>
                <a:gd name="T14" fmla="*/ 1 w 56"/>
                <a:gd name="T15" fmla="*/ 23 h 24"/>
                <a:gd name="T16" fmla="*/ 0 w 56"/>
                <a:gd name="T17" fmla="*/ 20 h 24"/>
                <a:gd name="T18" fmla="*/ 9 w 56"/>
                <a:gd name="T19" fmla="*/ 7 h 24"/>
                <a:gd name="T20" fmla="*/ 23 w 56"/>
                <a:gd name="T21" fmla="*/ 0 h 24"/>
                <a:gd name="T22" fmla="*/ 33 w 56"/>
                <a:gd name="T23" fmla="*/ 0 h 24"/>
                <a:gd name="T24" fmla="*/ 46 w 56"/>
                <a:gd name="T25" fmla="*/ 7 h 24"/>
                <a:gd name="T26" fmla="*/ 55 w 56"/>
                <a:gd name="T27" fmla="*/ 20 h 24"/>
                <a:gd name="T28" fmla="*/ 55 w 56"/>
                <a:gd name="T29" fmla="*/ 23 h 24"/>
                <a:gd name="T30" fmla="*/ 54 w 56"/>
                <a:gd name="T3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24">
                  <a:moveTo>
                    <a:pt x="54" y="24"/>
                  </a:moveTo>
                  <a:cubicBezTo>
                    <a:pt x="53" y="24"/>
                    <a:pt x="52" y="23"/>
                    <a:pt x="52" y="23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7"/>
                    <a:pt x="37" y="5"/>
                    <a:pt x="3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9" y="5"/>
                    <a:pt x="16" y="7"/>
                    <a:pt x="13" y="10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4"/>
                    <a:pt x="2" y="24"/>
                    <a:pt x="1" y="23"/>
                  </a:cubicBezTo>
                  <a:cubicBezTo>
                    <a:pt x="0" y="23"/>
                    <a:pt x="0" y="21"/>
                    <a:pt x="0" y="2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3" y="3"/>
                    <a:pt x="18" y="0"/>
                    <a:pt x="2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8" y="0"/>
                    <a:pt x="43" y="3"/>
                    <a:pt x="46" y="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6" y="21"/>
                    <a:pt x="56" y="23"/>
                    <a:pt x="55" y="23"/>
                  </a:cubicBezTo>
                  <a:cubicBezTo>
                    <a:pt x="54" y="24"/>
                    <a:pt x="54" y="24"/>
                    <a:pt x="54" y="2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Freeform 768"/>
            <p:cNvSpPr>
              <a:spLocks/>
            </p:cNvSpPr>
            <p:nvPr/>
          </p:nvSpPr>
          <p:spPr bwMode="auto">
            <a:xfrm>
              <a:off x="6745288" y="5837238"/>
              <a:ext cx="14288" cy="90487"/>
            </a:xfrm>
            <a:custGeom>
              <a:avLst/>
              <a:gdLst>
                <a:gd name="T0" fmla="*/ 2 w 4"/>
                <a:gd name="T1" fmla="*/ 26 h 26"/>
                <a:gd name="T2" fmla="*/ 0 w 4"/>
                <a:gd name="T3" fmla="*/ 23 h 26"/>
                <a:gd name="T4" fmla="*/ 0 w 4"/>
                <a:gd name="T5" fmla="*/ 2 h 26"/>
                <a:gd name="T6" fmla="*/ 2 w 4"/>
                <a:gd name="T7" fmla="*/ 0 h 26"/>
                <a:gd name="T8" fmla="*/ 4 w 4"/>
                <a:gd name="T9" fmla="*/ 2 h 26"/>
                <a:gd name="T10" fmla="*/ 4 w 4"/>
                <a:gd name="T11" fmla="*/ 23 h 26"/>
                <a:gd name="T12" fmla="*/ 2 w 4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6">
                  <a:moveTo>
                    <a:pt x="2" y="26"/>
                  </a:moveTo>
                  <a:cubicBezTo>
                    <a:pt x="1" y="26"/>
                    <a:pt x="0" y="25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5"/>
                    <a:pt x="3" y="26"/>
                    <a:pt x="2" y="26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Freeform 769"/>
            <p:cNvSpPr>
              <a:spLocks/>
            </p:cNvSpPr>
            <p:nvPr/>
          </p:nvSpPr>
          <p:spPr bwMode="auto">
            <a:xfrm>
              <a:off x="6745288" y="5805488"/>
              <a:ext cx="198438" cy="17462"/>
            </a:xfrm>
            <a:custGeom>
              <a:avLst/>
              <a:gdLst>
                <a:gd name="T0" fmla="*/ 54 w 57"/>
                <a:gd name="T1" fmla="*/ 5 h 5"/>
                <a:gd name="T2" fmla="*/ 2 w 57"/>
                <a:gd name="T3" fmla="*/ 5 h 5"/>
                <a:gd name="T4" fmla="*/ 0 w 57"/>
                <a:gd name="T5" fmla="*/ 2 h 5"/>
                <a:gd name="T6" fmla="*/ 2 w 57"/>
                <a:gd name="T7" fmla="*/ 0 h 5"/>
                <a:gd name="T8" fmla="*/ 54 w 57"/>
                <a:gd name="T9" fmla="*/ 0 h 5"/>
                <a:gd name="T10" fmla="*/ 57 w 57"/>
                <a:gd name="T11" fmla="*/ 2 h 5"/>
                <a:gd name="T12" fmla="*/ 54 w 57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5">
                  <a:moveTo>
                    <a:pt x="54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6" y="0"/>
                    <a:pt x="57" y="1"/>
                    <a:pt x="57" y="2"/>
                  </a:cubicBezTo>
                  <a:cubicBezTo>
                    <a:pt x="57" y="4"/>
                    <a:pt x="56" y="5"/>
                    <a:pt x="54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Freeform 770"/>
            <p:cNvSpPr>
              <a:spLocks/>
            </p:cNvSpPr>
            <p:nvPr/>
          </p:nvSpPr>
          <p:spPr bwMode="auto">
            <a:xfrm>
              <a:off x="6592888" y="5805488"/>
              <a:ext cx="166688" cy="17462"/>
            </a:xfrm>
            <a:custGeom>
              <a:avLst/>
              <a:gdLst>
                <a:gd name="T0" fmla="*/ 46 w 48"/>
                <a:gd name="T1" fmla="*/ 5 h 5"/>
                <a:gd name="T2" fmla="*/ 2 w 48"/>
                <a:gd name="T3" fmla="*/ 5 h 5"/>
                <a:gd name="T4" fmla="*/ 0 w 48"/>
                <a:gd name="T5" fmla="*/ 2 h 5"/>
                <a:gd name="T6" fmla="*/ 2 w 48"/>
                <a:gd name="T7" fmla="*/ 0 h 5"/>
                <a:gd name="T8" fmla="*/ 46 w 48"/>
                <a:gd name="T9" fmla="*/ 0 h 5"/>
                <a:gd name="T10" fmla="*/ 48 w 48"/>
                <a:gd name="T11" fmla="*/ 2 h 5"/>
                <a:gd name="T12" fmla="*/ 46 w 4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">
                  <a:moveTo>
                    <a:pt x="46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8" y="1"/>
                    <a:pt x="48" y="2"/>
                  </a:cubicBezTo>
                  <a:cubicBezTo>
                    <a:pt x="48" y="4"/>
                    <a:pt x="47" y="5"/>
                    <a:pt x="46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Freeform 771"/>
            <p:cNvSpPr>
              <a:spLocks/>
            </p:cNvSpPr>
            <p:nvPr/>
          </p:nvSpPr>
          <p:spPr bwMode="auto">
            <a:xfrm>
              <a:off x="6492875" y="6042025"/>
              <a:ext cx="515938" cy="147637"/>
            </a:xfrm>
            <a:custGeom>
              <a:avLst/>
              <a:gdLst>
                <a:gd name="T0" fmla="*/ 80 w 149"/>
                <a:gd name="T1" fmla="*/ 43 h 43"/>
                <a:gd name="T2" fmla="*/ 19 w 149"/>
                <a:gd name="T3" fmla="*/ 43 h 43"/>
                <a:gd name="T4" fmla="*/ 0 w 149"/>
                <a:gd name="T5" fmla="*/ 25 h 43"/>
                <a:gd name="T6" fmla="*/ 5 w 149"/>
                <a:gd name="T7" fmla="*/ 11 h 43"/>
                <a:gd name="T8" fmla="*/ 19 w 149"/>
                <a:gd name="T9" fmla="*/ 6 h 43"/>
                <a:gd name="T10" fmla="*/ 21 w 149"/>
                <a:gd name="T11" fmla="*/ 8 h 43"/>
                <a:gd name="T12" fmla="*/ 19 w 149"/>
                <a:gd name="T13" fmla="*/ 10 h 43"/>
                <a:gd name="T14" fmla="*/ 9 w 149"/>
                <a:gd name="T15" fmla="*/ 15 h 43"/>
                <a:gd name="T16" fmla="*/ 5 w 149"/>
                <a:gd name="T17" fmla="*/ 25 h 43"/>
                <a:gd name="T18" fmla="*/ 19 w 149"/>
                <a:gd name="T19" fmla="*/ 39 h 43"/>
                <a:gd name="T20" fmla="*/ 80 w 149"/>
                <a:gd name="T21" fmla="*/ 39 h 43"/>
                <a:gd name="T22" fmla="*/ 106 w 149"/>
                <a:gd name="T23" fmla="*/ 24 h 43"/>
                <a:gd name="T24" fmla="*/ 121 w 149"/>
                <a:gd name="T25" fmla="*/ 1 h 43"/>
                <a:gd name="T26" fmla="*/ 123 w 149"/>
                <a:gd name="T27" fmla="*/ 0 h 43"/>
                <a:gd name="T28" fmla="*/ 147 w 149"/>
                <a:gd name="T29" fmla="*/ 0 h 43"/>
                <a:gd name="T30" fmla="*/ 149 w 149"/>
                <a:gd name="T31" fmla="*/ 2 h 43"/>
                <a:gd name="T32" fmla="*/ 147 w 149"/>
                <a:gd name="T33" fmla="*/ 5 h 43"/>
                <a:gd name="T34" fmla="*/ 124 w 149"/>
                <a:gd name="T35" fmla="*/ 5 h 43"/>
                <a:gd name="T36" fmla="*/ 110 w 149"/>
                <a:gd name="T37" fmla="*/ 27 h 43"/>
                <a:gd name="T38" fmla="*/ 80 w 149"/>
                <a:gd name="T3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9" h="43">
                  <a:moveTo>
                    <a:pt x="80" y="43"/>
                  </a:moveTo>
                  <a:cubicBezTo>
                    <a:pt x="19" y="43"/>
                    <a:pt x="19" y="43"/>
                    <a:pt x="19" y="43"/>
                  </a:cubicBezTo>
                  <a:cubicBezTo>
                    <a:pt x="9" y="43"/>
                    <a:pt x="0" y="35"/>
                    <a:pt x="0" y="25"/>
                  </a:cubicBezTo>
                  <a:cubicBezTo>
                    <a:pt x="0" y="20"/>
                    <a:pt x="2" y="15"/>
                    <a:pt x="5" y="11"/>
                  </a:cubicBezTo>
                  <a:cubicBezTo>
                    <a:pt x="9" y="8"/>
                    <a:pt x="14" y="6"/>
                    <a:pt x="19" y="6"/>
                  </a:cubicBezTo>
                  <a:cubicBezTo>
                    <a:pt x="20" y="6"/>
                    <a:pt x="21" y="7"/>
                    <a:pt x="21" y="8"/>
                  </a:cubicBezTo>
                  <a:cubicBezTo>
                    <a:pt x="21" y="9"/>
                    <a:pt x="20" y="10"/>
                    <a:pt x="19" y="10"/>
                  </a:cubicBezTo>
                  <a:cubicBezTo>
                    <a:pt x="15" y="10"/>
                    <a:pt x="11" y="12"/>
                    <a:pt x="9" y="15"/>
                  </a:cubicBezTo>
                  <a:cubicBezTo>
                    <a:pt x="6" y="17"/>
                    <a:pt x="5" y="21"/>
                    <a:pt x="5" y="25"/>
                  </a:cubicBezTo>
                  <a:cubicBezTo>
                    <a:pt x="5" y="32"/>
                    <a:pt x="11" y="39"/>
                    <a:pt x="19" y="39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91" y="39"/>
                    <a:pt x="101" y="33"/>
                    <a:pt x="106" y="24"/>
                  </a:cubicBezTo>
                  <a:cubicBezTo>
                    <a:pt x="121" y="1"/>
                    <a:pt x="121" y="1"/>
                    <a:pt x="121" y="1"/>
                  </a:cubicBezTo>
                  <a:cubicBezTo>
                    <a:pt x="121" y="0"/>
                    <a:pt x="122" y="0"/>
                    <a:pt x="123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8" y="0"/>
                    <a:pt x="149" y="1"/>
                    <a:pt x="149" y="2"/>
                  </a:cubicBezTo>
                  <a:cubicBezTo>
                    <a:pt x="149" y="4"/>
                    <a:pt x="148" y="5"/>
                    <a:pt x="147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10" y="27"/>
                    <a:pt x="110" y="27"/>
                    <a:pt x="110" y="27"/>
                  </a:cubicBezTo>
                  <a:cubicBezTo>
                    <a:pt x="104" y="37"/>
                    <a:pt x="93" y="43"/>
                    <a:pt x="80" y="43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Freeform 772"/>
            <p:cNvSpPr>
              <a:spLocks/>
            </p:cNvSpPr>
            <p:nvPr/>
          </p:nvSpPr>
          <p:spPr bwMode="auto">
            <a:xfrm>
              <a:off x="6486525" y="6273800"/>
              <a:ext cx="407988" cy="41275"/>
            </a:xfrm>
            <a:custGeom>
              <a:avLst/>
              <a:gdLst>
                <a:gd name="T0" fmla="*/ 115 w 118"/>
                <a:gd name="T1" fmla="*/ 12 h 12"/>
                <a:gd name="T2" fmla="*/ 19 w 118"/>
                <a:gd name="T3" fmla="*/ 12 h 12"/>
                <a:gd name="T4" fmla="*/ 1 w 118"/>
                <a:gd name="T5" fmla="*/ 4 h 12"/>
                <a:gd name="T6" fmla="*/ 1 w 118"/>
                <a:gd name="T7" fmla="*/ 1 h 12"/>
                <a:gd name="T8" fmla="*/ 4 w 118"/>
                <a:gd name="T9" fmla="*/ 1 h 12"/>
                <a:gd name="T10" fmla="*/ 19 w 118"/>
                <a:gd name="T11" fmla="*/ 7 h 12"/>
                <a:gd name="T12" fmla="*/ 115 w 118"/>
                <a:gd name="T13" fmla="*/ 7 h 12"/>
                <a:gd name="T14" fmla="*/ 118 w 118"/>
                <a:gd name="T15" fmla="*/ 10 h 12"/>
                <a:gd name="T16" fmla="*/ 115 w 118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2">
                  <a:moveTo>
                    <a:pt x="115" y="12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12" y="12"/>
                    <a:pt x="6" y="9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8" y="5"/>
                    <a:pt x="13" y="7"/>
                    <a:pt x="19" y="7"/>
                  </a:cubicBezTo>
                  <a:cubicBezTo>
                    <a:pt x="115" y="7"/>
                    <a:pt x="115" y="7"/>
                    <a:pt x="115" y="7"/>
                  </a:cubicBezTo>
                  <a:cubicBezTo>
                    <a:pt x="117" y="7"/>
                    <a:pt x="118" y="8"/>
                    <a:pt x="118" y="10"/>
                  </a:cubicBezTo>
                  <a:cubicBezTo>
                    <a:pt x="118" y="11"/>
                    <a:pt x="117" y="12"/>
                    <a:pt x="115" y="1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Freeform 773"/>
            <p:cNvSpPr>
              <a:spLocks/>
            </p:cNvSpPr>
            <p:nvPr/>
          </p:nvSpPr>
          <p:spPr bwMode="auto">
            <a:xfrm>
              <a:off x="6551613" y="6062663"/>
              <a:ext cx="90488" cy="12700"/>
            </a:xfrm>
            <a:custGeom>
              <a:avLst/>
              <a:gdLst>
                <a:gd name="T0" fmla="*/ 24 w 26"/>
                <a:gd name="T1" fmla="*/ 4 h 4"/>
                <a:gd name="T2" fmla="*/ 2 w 26"/>
                <a:gd name="T3" fmla="*/ 4 h 4"/>
                <a:gd name="T4" fmla="*/ 0 w 26"/>
                <a:gd name="T5" fmla="*/ 2 h 4"/>
                <a:gd name="T6" fmla="*/ 2 w 26"/>
                <a:gd name="T7" fmla="*/ 0 h 4"/>
                <a:gd name="T8" fmla="*/ 24 w 26"/>
                <a:gd name="T9" fmla="*/ 0 h 4"/>
                <a:gd name="T10" fmla="*/ 26 w 26"/>
                <a:gd name="T11" fmla="*/ 2 h 4"/>
                <a:gd name="T12" fmla="*/ 24 w 2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4">
                  <a:moveTo>
                    <a:pt x="2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5" y="4"/>
                    <a:pt x="24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2" name="Freeform 774"/>
            <p:cNvSpPr>
              <a:spLocks/>
            </p:cNvSpPr>
            <p:nvPr/>
          </p:nvSpPr>
          <p:spPr bwMode="auto">
            <a:xfrm>
              <a:off x="6711950" y="6342063"/>
              <a:ext cx="182563" cy="17462"/>
            </a:xfrm>
            <a:custGeom>
              <a:avLst/>
              <a:gdLst>
                <a:gd name="T0" fmla="*/ 50 w 53"/>
                <a:gd name="T1" fmla="*/ 5 h 5"/>
                <a:gd name="T2" fmla="*/ 2 w 53"/>
                <a:gd name="T3" fmla="*/ 5 h 5"/>
                <a:gd name="T4" fmla="*/ 0 w 53"/>
                <a:gd name="T5" fmla="*/ 2 h 5"/>
                <a:gd name="T6" fmla="*/ 2 w 53"/>
                <a:gd name="T7" fmla="*/ 0 h 5"/>
                <a:gd name="T8" fmla="*/ 50 w 53"/>
                <a:gd name="T9" fmla="*/ 0 h 5"/>
                <a:gd name="T10" fmla="*/ 53 w 53"/>
                <a:gd name="T11" fmla="*/ 2 h 5"/>
                <a:gd name="T12" fmla="*/ 50 w 53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">
                  <a:moveTo>
                    <a:pt x="50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3"/>
                    <a:pt x="52" y="5"/>
                    <a:pt x="50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Freeform 775"/>
            <p:cNvSpPr>
              <a:spLocks/>
            </p:cNvSpPr>
            <p:nvPr/>
          </p:nvSpPr>
          <p:spPr bwMode="auto">
            <a:xfrm>
              <a:off x="6548438" y="5889625"/>
              <a:ext cx="598488" cy="185737"/>
            </a:xfrm>
            <a:custGeom>
              <a:avLst/>
              <a:gdLst>
                <a:gd name="T0" fmla="*/ 3 w 173"/>
                <a:gd name="T1" fmla="*/ 54 h 54"/>
                <a:gd name="T2" fmla="*/ 2 w 173"/>
                <a:gd name="T3" fmla="*/ 54 h 54"/>
                <a:gd name="T4" fmla="*/ 1 w 173"/>
                <a:gd name="T5" fmla="*/ 51 h 54"/>
                <a:gd name="T6" fmla="*/ 8 w 173"/>
                <a:gd name="T7" fmla="*/ 37 h 54"/>
                <a:gd name="T8" fmla="*/ 33 w 173"/>
                <a:gd name="T9" fmla="*/ 25 h 54"/>
                <a:gd name="T10" fmla="*/ 130 w 173"/>
                <a:gd name="T11" fmla="*/ 25 h 54"/>
                <a:gd name="T12" fmla="*/ 153 w 173"/>
                <a:gd name="T13" fmla="*/ 1 h 54"/>
                <a:gd name="T14" fmla="*/ 155 w 173"/>
                <a:gd name="T15" fmla="*/ 0 h 54"/>
                <a:gd name="T16" fmla="*/ 171 w 173"/>
                <a:gd name="T17" fmla="*/ 0 h 54"/>
                <a:gd name="T18" fmla="*/ 171 w 173"/>
                <a:gd name="T19" fmla="*/ 0 h 54"/>
                <a:gd name="T20" fmla="*/ 173 w 173"/>
                <a:gd name="T21" fmla="*/ 1 h 54"/>
                <a:gd name="T22" fmla="*/ 173 w 173"/>
                <a:gd name="T23" fmla="*/ 3 h 54"/>
                <a:gd name="T24" fmla="*/ 163 w 173"/>
                <a:gd name="T25" fmla="*/ 28 h 54"/>
                <a:gd name="T26" fmla="*/ 160 w 173"/>
                <a:gd name="T27" fmla="*/ 30 h 54"/>
                <a:gd name="T28" fmla="*/ 159 w 173"/>
                <a:gd name="T29" fmla="*/ 27 h 54"/>
                <a:gd name="T30" fmla="*/ 168 w 173"/>
                <a:gd name="T31" fmla="*/ 5 h 54"/>
                <a:gd name="T32" fmla="*/ 156 w 173"/>
                <a:gd name="T33" fmla="*/ 5 h 54"/>
                <a:gd name="T34" fmla="*/ 132 w 173"/>
                <a:gd name="T35" fmla="*/ 29 h 54"/>
                <a:gd name="T36" fmla="*/ 131 w 173"/>
                <a:gd name="T37" fmla="*/ 30 h 54"/>
                <a:gd name="T38" fmla="*/ 33 w 173"/>
                <a:gd name="T39" fmla="*/ 30 h 54"/>
                <a:gd name="T40" fmla="*/ 12 w 173"/>
                <a:gd name="T41" fmla="*/ 40 h 54"/>
                <a:gd name="T42" fmla="*/ 5 w 173"/>
                <a:gd name="T43" fmla="*/ 53 h 54"/>
                <a:gd name="T44" fmla="*/ 3 w 173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3" h="54">
                  <a:moveTo>
                    <a:pt x="3" y="54"/>
                  </a:moveTo>
                  <a:cubicBezTo>
                    <a:pt x="3" y="54"/>
                    <a:pt x="2" y="54"/>
                    <a:pt x="2" y="54"/>
                  </a:cubicBezTo>
                  <a:cubicBezTo>
                    <a:pt x="1" y="54"/>
                    <a:pt x="0" y="52"/>
                    <a:pt x="1" y="51"/>
                  </a:cubicBezTo>
                  <a:cubicBezTo>
                    <a:pt x="1" y="51"/>
                    <a:pt x="4" y="42"/>
                    <a:pt x="8" y="37"/>
                  </a:cubicBezTo>
                  <a:cubicBezTo>
                    <a:pt x="15" y="29"/>
                    <a:pt x="24" y="25"/>
                    <a:pt x="33" y="25"/>
                  </a:cubicBezTo>
                  <a:cubicBezTo>
                    <a:pt x="130" y="25"/>
                    <a:pt x="130" y="25"/>
                    <a:pt x="130" y="25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4" y="0"/>
                    <a:pt x="155" y="0"/>
                    <a:pt x="155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2" y="0"/>
                    <a:pt x="172" y="0"/>
                    <a:pt x="173" y="1"/>
                  </a:cubicBezTo>
                  <a:cubicBezTo>
                    <a:pt x="173" y="1"/>
                    <a:pt x="173" y="2"/>
                    <a:pt x="173" y="3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3" y="30"/>
                    <a:pt x="162" y="30"/>
                    <a:pt x="160" y="30"/>
                  </a:cubicBezTo>
                  <a:cubicBezTo>
                    <a:pt x="159" y="29"/>
                    <a:pt x="159" y="28"/>
                    <a:pt x="159" y="27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56" y="5"/>
                    <a:pt x="156" y="5"/>
                    <a:pt x="156" y="5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32" y="30"/>
                    <a:pt x="131" y="30"/>
                    <a:pt x="131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25" y="30"/>
                    <a:pt x="17" y="33"/>
                    <a:pt x="12" y="40"/>
                  </a:cubicBezTo>
                  <a:cubicBezTo>
                    <a:pt x="8" y="44"/>
                    <a:pt x="5" y="53"/>
                    <a:pt x="5" y="53"/>
                  </a:cubicBezTo>
                  <a:cubicBezTo>
                    <a:pt x="5" y="54"/>
                    <a:pt x="4" y="54"/>
                    <a:pt x="3" y="5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Freeform 776"/>
            <p:cNvSpPr>
              <a:spLocks/>
            </p:cNvSpPr>
            <p:nvPr/>
          </p:nvSpPr>
          <p:spPr bwMode="auto">
            <a:xfrm>
              <a:off x="6991350" y="6042025"/>
              <a:ext cx="155575" cy="85725"/>
            </a:xfrm>
            <a:custGeom>
              <a:avLst/>
              <a:gdLst>
                <a:gd name="T0" fmla="*/ 23 w 45"/>
                <a:gd name="T1" fmla="*/ 25 h 25"/>
                <a:gd name="T2" fmla="*/ 0 w 45"/>
                <a:gd name="T3" fmla="*/ 2 h 25"/>
                <a:gd name="T4" fmla="*/ 3 w 45"/>
                <a:gd name="T5" fmla="*/ 0 h 25"/>
                <a:gd name="T6" fmla="*/ 5 w 45"/>
                <a:gd name="T7" fmla="*/ 2 h 25"/>
                <a:gd name="T8" fmla="*/ 23 w 45"/>
                <a:gd name="T9" fmla="*/ 20 h 25"/>
                <a:gd name="T10" fmla="*/ 41 w 45"/>
                <a:gd name="T11" fmla="*/ 2 h 25"/>
                <a:gd name="T12" fmla="*/ 43 w 45"/>
                <a:gd name="T13" fmla="*/ 0 h 25"/>
                <a:gd name="T14" fmla="*/ 45 w 45"/>
                <a:gd name="T15" fmla="*/ 2 h 25"/>
                <a:gd name="T16" fmla="*/ 23 w 45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25">
                  <a:moveTo>
                    <a:pt x="23" y="25"/>
                  </a:moveTo>
                  <a:cubicBezTo>
                    <a:pt x="10" y="25"/>
                    <a:pt x="0" y="15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12"/>
                    <a:pt x="13" y="20"/>
                    <a:pt x="23" y="20"/>
                  </a:cubicBezTo>
                  <a:cubicBezTo>
                    <a:pt x="33" y="20"/>
                    <a:pt x="41" y="12"/>
                    <a:pt x="41" y="2"/>
                  </a:cubicBezTo>
                  <a:cubicBezTo>
                    <a:pt x="41" y="1"/>
                    <a:pt x="42" y="0"/>
                    <a:pt x="43" y="0"/>
                  </a:cubicBezTo>
                  <a:cubicBezTo>
                    <a:pt x="44" y="0"/>
                    <a:pt x="45" y="1"/>
                    <a:pt x="45" y="2"/>
                  </a:cubicBezTo>
                  <a:cubicBezTo>
                    <a:pt x="45" y="15"/>
                    <a:pt x="35" y="25"/>
                    <a:pt x="23" y="2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" name="Freeform 777"/>
            <p:cNvSpPr>
              <a:spLocks/>
            </p:cNvSpPr>
            <p:nvPr/>
          </p:nvSpPr>
          <p:spPr bwMode="auto">
            <a:xfrm>
              <a:off x="7040563" y="6024563"/>
              <a:ext cx="58738" cy="55562"/>
            </a:xfrm>
            <a:custGeom>
              <a:avLst/>
              <a:gdLst>
                <a:gd name="T0" fmla="*/ 0 w 17"/>
                <a:gd name="T1" fmla="*/ 8 h 16"/>
                <a:gd name="T2" fmla="*/ 9 w 17"/>
                <a:gd name="T3" fmla="*/ 0 h 16"/>
                <a:gd name="T4" fmla="*/ 17 w 17"/>
                <a:gd name="T5" fmla="*/ 8 h 16"/>
                <a:gd name="T6" fmla="*/ 17 w 17"/>
                <a:gd name="T7" fmla="*/ 8 h 16"/>
                <a:gd name="T8" fmla="*/ 9 w 17"/>
                <a:gd name="T9" fmla="*/ 16 h 16"/>
                <a:gd name="T10" fmla="*/ 0 w 17"/>
                <a:gd name="T11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6">
                  <a:moveTo>
                    <a:pt x="0" y="8"/>
                  </a:move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7" y="4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12"/>
                    <a:pt x="14" y="16"/>
                    <a:pt x="9" y="16"/>
                  </a:cubicBezTo>
                  <a:cubicBezTo>
                    <a:pt x="4" y="16"/>
                    <a:pt x="0" y="12"/>
                    <a:pt x="0" y="8"/>
                  </a:cubicBezTo>
                  <a:close/>
                </a:path>
              </a:pathLst>
            </a:cu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Freeform 778"/>
            <p:cNvSpPr>
              <a:spLocks/>
            </p:cNvSpPr>
            <p:nvPr/>
          </p:nvSpPr>
          <p:spPr bwMode="auto">
            <a:xfrm>
              <a:off x="7061200" y="5972175"/>
              <a:ext cx="85725" cy="87312"/>
            </a:xfrm>
            <a:custGeom>
              <a:avLst/>
              <a:gdLst>
                <a:gd name="T0" fmla="*/ 23 w 25"/>
                <a:gd name="T1" fmla="*/ 25 h 25"/>
                <a:gd name="T2" fmla="*/ 21 w 25"/>
                <a:gd name="T3" fmla="*/ 22 h 25"/>
                <a:gd name="T4" fmla="*/ 3 w 25"/>
                <a:gd name="T5" fmla="*/ 5 h 25"/>
                <a:gd name="T6" fmla="*/ 0 w 25"/>
                <a:gd name="T7" fmla="*/ 2 h 25"/>
                <a:gd name="T8" fmla="*/ 3 w 25"/>
                <a:gd name="T9" fmla="*/ 0 h 25"/>
                <a:gd name="T10" fmla="*/ 25 w 25"/>
                <a:gd name="T11" fmla="*/ 22 h 25"/>
                <a:gd name="T12" fmla="*/ 23 w 2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23" y="25"/>
                  </a:moveTo>
                  <a:cubicBezTo>
                    <a:pt x="22" y="25"/>
                    <a:pt x="21" y="24"/>
                    <a:pt x="21" y="22"/>
                  </a:cubicBezTo>
                  <a:cubicBezTo>
                    <a:pt x="21" y="13"/>
                    <a:pt x="13" y="5"/>
                    <a:pt x="3" y="5"/>
                  </a:cubicBezTo>
                  <a:cubicBezTo>
                    <a:pt x="2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15" y="0"/>
                    <a:pt x="25" y="10"/>
                    <a:pt x="25" y="22"/>
                  </a:cubicBezTo>
                  <a:cubicBezTo>
                    <a:pt x="25" y="24"/>
                    <a:pt x="24" y="25"/>
                    <a:pt x="23" y="2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Freeform 779"/>
            <p:cNvSpPr>
              <a:spLocks/>
            </p:cNvSpPr>
            <p:nvPr/>
          </p:nvSpPr>
          <p:spPr bwMode="auto">
            <a:xfrm>
              <a:off x="7134225" y="5889625"/>
              <a:ext cx="47625" cy="17462"/>
            </a:xfrm>
            <a:custGeom>
              <a:avLst/>
              <a:gdLst>
                <a:gd name="T0" fmla="*/ 12 w 14"/>
                <a:gd name="T1" fmla="*/ 5 h 5"/>
                <a:gd name="T2" fmla="*/ 2 w 14"/>
                <a:gd name="T3" fmla="*/ 5 h 5"/>
                <a:gd name="T4" fmla="*/ 0 w 14"/>
                <a:gd name="T5" fmla="*/ 2 h 5"/>
                <a:gd name="T6" fmla="*/ 2 w 14"/>
                <a:gd name="T7" fmla="*/ 0 h 5"/>
                <a:gd name="T8" fmla="*/ 12 w 14"/>
                <a:gd name="T9" fmla="*/ 0 h 5"/>
                <a:gd name="T10" fmla="*/ 14 w 14"/>
                <a:gd name="T11" fmla="*/ 2 h 5"/>
                <a:gd name="T12" fmla="*/ 12 w 1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1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1"/>
                    <a:pt x="14" y="2"/>
                  </a:cubicBezTo>
                  <a:cubicBezTo>
                    <a:pt x="14" y="3"/>
                    <a:pt x="13" y="5"/>
                    <a:pt x="12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" name="Freeform 780"/>
            <p:cNvSpPr>
              <a:spLocks/>
            </p:cNvSpPr>
            <p:nvPr/>
          </p:nvSpPr>
          <p:spPr bwMode="auto">
            <a:xfrm>
              <a:off x="6610350" y="6215063"/>
              <a:ext cx="184150" cy="100012"/>
            </a:xfrm>
            <a:custGeom>
              <a:avLst/>
              <a:gdLst>
                <a:gd name="T0" fmla="*/ 51 w 53"/>
                <a:gd name="T1" fmla="*/ 29 h 29"/>
                <a:gd name="T2" fmla="*/ 49 w 53"/>
                <a:gd name="T3" fmla="*/ 27 h 29"/>
                <a:gd name="T4" fmla="*/ 44 w 53"/>
                <a:gd name="T5" fmla="*/ 10 h 29"/>
                <a:gd name="T6" fmla="*/ 38 w 53"/>
                <a:gd name="T7" fmla="*/ 5 h 29"/>
                <a:gd name="T8" fmla="*/ 15 w 53"/>
                <a:gd name="T9" fmla="*/ 5 h 29"/>
                <a:gd name="T10" fmla="*/ 9 w 53"/>
                <a:gd name="T11" fmla="*/ 10 h 29"/>
                <a:gd name="T12" fmla="*/ 5 w 53"/>
                <a:gd name="T13" fmla="*/ 27 h 29"/>
                <a:gd name="T14" fmla="*/ 2 w 53"/>
                <a:gd name="T15" fmla="*/ 29 h 29"/>
                <a:gd name="T16" fmla="*/ 0 w 53"/>
                <a:gd name="T17" fmla="*/ 26 h 29"/>
                <a:gd name="T18" fmla="*/ 5 w 53"/>
                <a:gd name="T19" fmla="*/ 9 h 29"/>
                <a:gd name="T20" fmla="*/ 15 w 53"/>
                <a:gd name="T21" fmla="*/ 0 h 29"/>
                <a:gd name="T22" fmla="*/ 38 w 53"/>
                <a:gd name="T23" fmla="*/ 0 h 29"/>
                <a:gd name="T24" fmla="*/ 49 w 53"/>
                <a:gd name="T25" fmla="*/ 9 h 29"/>
                <a:gd name="T26" fmla="*/ 53 w 53"/>
                <a:gd name="T27" fmla="*/ 26 h 29"/>
                <a:gd name="T28" fmla="*/ 51 w 53"/>
                <a:gd name="T29" fmla="*/ 29 h 29"/>
                <a:gd name="T30" fmla="*/ 51 w 53"/>
                <a:gd name="T3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29">
                  <a:moveTo>
                    <a:pt x="51" y="29"/>
                  </a:moveTo>
                  <a:cubicBezTo>
                    <a:pt x="50" y="29"/>
                    <a:pt x="49" y="28"/>
                    <a:pt x="49" y="27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3" y="7"/>
                    <a:pt x="41" y="5"/>
                    <a:pt x="38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5"/>
                    <a:pt x="10" y="7"/>
                    <a:pt x="9" y="1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8"/>
                    <a:pt x="3" y="29"/>
                    <a:pt x="2" y="29"/>
                  </a:cubicBezTo>
                  <a:cubicBezTo>
                    <a:pt x="1" y="28"/>
                    <a:pt x="0" y="27"/>
                    <a:pt x="0" y="2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4"/>
                    <a:pt x="10" y="0"/>
                    <a:pt x="1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3" y="0"/>
                    <a:pt x="47" y="4"/>
                    <a:pt x="49" y="9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7"/>
                    <a:pt x="53" y="28"/>
                    <a:pt x="51" y="29"/>
                  </a:cubicBezTo>
                  <a:cubicBezTo>
                    <a:pt x="51" y="29"/>
                    <a:pt x="51" y="29"/>
                    <a:pt x="51" y="2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" name="Freeform 781"/>
            <p:cNvSpPr>
              <a:spLocks/>
            </p:cNvSpPr>
            <p:nvPr/>
          </p:nvSpPr>
          <p:spPr bwMode="auto">
            <a:xfrm>
              <a:off x="6527800" y="6042025"/>
              <a:ext cx="363538" cy="114300"/>
            </a:xfrm>
            <a:custGeom>
              <a:avLst/>
              <a:gdLst>
                <a:gd name="T0" fmla="*/ 44 w 105"/>
                <a:gd name="T1" fmla="*/ 8 h 33"/>
                <a:gd name="T2" fmla="*/ 39 w 105"/>
                <a:gd name="T3" fmla="*/ 16 h 33"/>
                <a:gd name="T4" fmla="*/ 9 w 105"/>
                <a:gd name="T5" fmla="*/ 16 h 33"/>
                <a:gd name="T6" fmla="*/ 3 w 105"/>
                <a:gd name="T7" fmla="*/ 18 h 33"/>
                <a:gd name="T8" fmla="*/ 0 w 105"/>
                <a:gd name="T9" fmla="*/ 25 h 33"/>
                <a:gd name="T10" fmla="*/ 9 w 105"/>
                <a:gd name="T11" fmla="*/ 33 h 33"/>
                <a:gd name="T12" fmla="*/ 20 w 105"/>
                <a:gd name="T13" fmla="*/ 33 h 33"/>
                <a:gd name="T14" fmla="*/ 28 w 105"/>
                <a:gd name="T15" fmla="*/ 33 h 33"/>
                <a:gd name="T16" fmla="*/ 51 w 105"/>
                <a:gd name="T17" fmla="*/ 33 h 33"/>
                <a:gd name="T18" fmla="*/ 70 w 105"/>
                <a:gd name="T19" fmla="*/ 33 h 33"/>
                <a:gd name="T20" fmla="*/ 92 w 105"/>
                <a:gd name="T21" fmla="*/ 21 h 33"/>
                <a:gd name="T22" fmla="*/ 105 w 105"/>
                <a:gd name="T23" fmla="*/ 0 h 33"/>
                <a:gd name="T24" fmla="*/ 58 w 105"/>
                <a:gd name="T25" fmla="*/ 0 h 33"/>
                <a:gd name="T26" fmla="*/ 44 w 105"/>
                <a:gd name="T27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33">
                  <a:moveTo>
                    <a:pt x="44" y="8"/>
                  </a:moveTo>
                  <a:cubicBezTo>
                    <a:pt x="39" y="16"/>
                    <a:pt x="39" y="16"/>
                    <a:pt x="3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7" y="16"/>
                    <a:pt x="5" y="16"/>
                    <a:pt x="3" y="18"/>
                  </a:cubicBezTo>
                  <a:cubicBezTo>
                    <a:pt x="1" y="20"/>
                    <a:pt x="0" y="22"/>
                    <a:pt x="0" y="25"/>
                  </a:cubicBezTo>
                  <a:cubicBezTo>
                    <a:pt x="0" y="29"/>
                    <a:pt x="4" y="33"/>
                    <a:pt x="9" y="3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9" y="33"/>
                    <a:pt x="87" y="29"/>
                    <a:pt x="92" y="21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2" y="0"/>
                    <a:pt x="47" y="3"/>
                    <a:pt x="44" y="8"/>
                  </a:cubicBezTo>
                  <a:close/>
                </a:path>
              </a:pathLst>
            </a:custGeom>
            <a:solidFill>
              <a:srgbClr val="17C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33289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2" name="Слайд think-cell" r:id="rId5" imgW="567" imgH="569" progId="TCLayout.ActiveDocument.1">
                  <p:embed/>
                </p:oleObj>
              </mc:Choice>
              <mc:Fallback>
                <p:oleObj name="Слайд think-cell" r:id="rId5" imgW="567" imgH="569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3400" b="1" dirty="0" err="1">
              <a:solidFill>
                <a:schemeClr val="tx1"/>
              </a:solidFill>
              <a:latin typeface="Moscow Sans"/>
              <a:ea typeface="+mj-ea"/>
              <a:cs typeface="+mj-cs"/>
              <a:sym typeface="Moscow San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8326" y="1437253"/>
            <a:ext cx="8749069" cy="7461650"/>
          </a:xfrm>
          <a:prstGeom prst="rect">
            <a:avLst/>
          </a:prstGeom>
          <a:noFill/>
          <a:ln w="127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050" y="472426"/>
            <a:ext cx="17210087" cy="52322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accent5"/>
                </a:solidFill>
              </a:rPr>
              <a:t>Цели до 2030 года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Источники</a:t>
            </a:r>
            <a:r>
              <a:rPr lang="en-US" dirty="0"/>
              <a:t>: Arthur D. Little</a:t>
            </a:r>
          </a:p>
        </p:txBody>
      </p:sp>
      <p:sp>
        <p:nvSpPr>
          <p:cNvPr id="6" name="Rectangle 6"/>
          <p:cNvSpPr txBox="1"/>
          <p:nvPr/>
        </p:nvSpPr>
        <p:spPr>
          <a:xfrm>
            <a:off x="4329527" y="1641943"/>
            <a:ext cx="46118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Ключевые направления развития</a:t>
            </a:r>
          </a:p>
        </p:txBody>
      </p:sp>
      <p:sp>
        <p:nvSpPr>
          <p:cNvPr id="7" name="Rectangle 7"/>
          <p:cNvSpPr txBox="1">
            <a:spLocks/>
          </p:cNvSpPr>
          <p:nvPr/>
        </p:nvSpPr>
        <p:spPr>
          <a:xfrm>
            <a:off x="839166" y="2167196"/>
            <a:ext cx="3063531" cy="12587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216000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2200" b="1">
                <a:solidFill>
                  <a:schemeClr val="accent4"/>
                </a:solidFill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Новые источники энергии</a:t>
            </a:r>
          </a:p>
        </p:txBody>
      </p:sp>
      <p:sp>
        <p:nvSpPr>
          <p:cNvPr id="53" name="Rectangle 7"/>
          <p:cNvSpPr txBox="1">
            <a:spLocks/>
          </p:cNvSpPr>
          <p:nvPr/>
        </p:nvSpPr>
        <p:spPr>
          <a:xfrm>
            <a:off x="839166" y="3930884"/>
            <a:ext cx="3063531" cy="26360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216000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457200" lvl="0" indent="-457200" defTabSz="1631629" eaLnBrk="1" hangingPunct="1">
              <a:buClr>
                <a:schemeClr val="tx2"/>
              </a:buClr>
              <a:buFont typeface="+mj-lt"/>
              <a:buAutoNum type="arabicPeriod"/>
              <a:defRPr sz="2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Font typeface="+mj-lt"/>
              <a:buAutoNum type="arabicPeriod" startAt="2"/>
            </a:pPr>
            <a:r>
              <a:rPr lang="ru-RU" sz="2000" dirty="0" err="1"/>
              <a:t>Подключенность</a:t>
            </a:r>
            <a:endParaRPr lang="ru-RU" sz="2000" dirty="0"/>
          </a:p>
        </p:txBody>
      </p:sp>
      <p:sp>
        <p:nvSpPr>
          <p:cNvPr id="54" name="Rectangle 7"/>
          <p:cNvSpPr txBox="1">
            <a:spLocks/>
          </p:cNvSpPr>
          <p:nvPr/>
        </p:nvSpPr>
        <p:spPr>
          <a:xfrm>
            <a:off x="839166" y="7071913"/>
            <a:ext cx="3063531" cy="12587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216000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457200" lvl="0" indent="-457200" defTabSz="1631629" eaLnBrk="1" hangingPunct="1">
              <a:buClr>
                <a:schemeClr val="tx2"/>
              </a:buClr>
              <a:buFont typeface="+mj-lt"/>
              <a:buAutoNum type="arabicPeriod"/>
              <a:defRPr sz="2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Font typeface="+mj-lt"/>
              <a:buAutoNum type="arabicPeriod" startAt="3"/>
            </a:pPr>
            <a:r>
              <a:rPr lang="ru-RU" sz="2000" dirty="0"/>
              <a:t>Автономность</a:t>
            </a:r>
          </a:p>
        </p:txBody>
      </p:sp>
      <p:sp>
        <p:nvSpPr>
          <p:cNvPr id="55" name="Rectangle 7"/>
          <p:cNvSpPr txBox="1">
            <a:spLocks/>
          </p:cNvSpPr>
          <p:nvPr/>
        </p:nvSpPr>
        <p:spPr>
          <a:xfrm>
            <a:off x="4329527" y="2207386"/>
            <a:ext cx="4464704" cy="125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4000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2200" b="1">
                <a:solidFill>
                  <a:schemeClr val="accent4"/>
                </a:solidFill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2000" b="0" dirty="0">
                <a:solidFill>
                  <a:schemeClr val="tx1"/>
                </a:solidFill>
                <a:latin typeface="+mn-lt"/>
              </a:rPr>
              <a:t>Электрификация</a:t>
            </a:r>
          </a:p>
        </p:txBody>
      </p:sp>
      <p:sp>
        <p:nvSpPr>
          <p:cNvPr id="57" name="Rectangle 7"/>
          <p:cNvSpPr txBox="1">
            <a:spLocks/>
          </p:cNvSpPr>
          <p:nvPr/>
        </p:nvSpPr>
        <p:spPr>
          <a:xfrm>
            <a:off x="4329527" y="7071913"/>
            <a:ext cx="4464704" cy="125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4000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2200" b="1">
                <a:solidFill>
                  <a:schemeClr val="accent4"/>
                </a:solidFill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2000" b="0" dirty="0">
                <a:solidFill>
                  <a:schemeClr val="tx1"/>
                </a:solidFill>
                <a:latin typeface="+mn-lt"/>
              </a:rPr>
              <a:t>Автономный транспорт</a:t>
            </a:r>
          </a:p>
        </p:txBody>
      </p:sp>
      <p:grpSp>
        <p:nvGrpSpPr>
          <p:cNvPr id="11" name="Группа 10"/>
          <p:cNvGrpSpPr>
            <a:grpSpLocks/>
          </p:cNvGrpSpPr>
          <p:nvPr/>
        </p:nvGrpSpPr>
        <p:grpSpPr>
          <a:xfrm>
            <a:off x="4329527" y="3950979"/>
            <a:ext cx="4464704" cy="2636073"/>
            <a:chOff x="5555988" y="4373780"/>
            <a:chExt cx="4474132" cy="2309824"/>
          </a:xfrm>
          <a:noFill/>
        </p:grpSpPr>
        <p:sp>
          <p:nvSpPr>
            <p:cNvPr id="56" name="Rectangle 7"/>
            <p:cNvSpPr txBox="1">
              <a:spLocks/>
            </p:cNvSpPr>
            <p:nvPr/>
          </p:nvSpPr>
          <p:spPr>
            <a:xfrm>
              <a:off x="5555988" y="4373780"/>
              <a:ext cx="4474132" cy="11167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64000" tIns="72009" rIns="72009" bIns="72009" numCol="1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lvl="0" indent="0" defTabSz="1631629" eaLnBrk="1" hangingPunct="1">
                <a:buClr>
                  <a:schemeClr val="tx2"/>
                </a:buClr>
                <a:defRPr sz="2200" b="1">
                  <a:solidFill>
                    <a:schemeClr val="accent4"/>
                  </a:solidFill>
                  <a:latin typeface="+mj-lt"/>
                </a:defRPr>
              </a:lvl1pPr>
              <a:lvl2pPr marL="265819" lvl="1" indent="-265819" defTabSz="1631629" eaLnBrk="1" hangingPunct="1">
                <a:buClr>
                  <a:schemeClr val="accent4"/>
                </a:buClr>
                <a:buSzPct val="100000"/>
                <a:buFont typeface="Arial" pitchFamily="34" charset="0"/>
                <a:buChar char="•"/>
                <a:defRPr sz="2000">
                  <a:latin typeface="+mn-lt"/>
                </a:defRPr>
              </a:lvl2pPr>
              <a:lvl3pPr marL="569611" lvl="2" indent="-303792" defTabSz="1631629" eaLnBrk="1" hangingPunct="1">
                <a:buClr>
                  <a:schemeClr val="accent4"/>
                </a:buClr>
                <a:buSzPct val="120000"/>
                <a:buFont typeface="Arial" charset="0"/>
                <a:buChar char="–"/>
                <a:defRPr sz="2000">
                  <a:latin typeface="+mn-lt"/>
                </a:defRPr>
              </a:lvl3pPr>
              <a:lvl4pPr marL="835430" lvl="3" indent="-265819" defTabSz="1631629" eaLnBrk="1" hangingPunct="1">
                <a:buClr>
                  <a:schemeClr val="accent4"/>
                </a:buClr>
                <a:buSzPct val="80000"/>
                <a:buFont typeface="Arial" pitchFamily="34" charset="0"/>
                <a:buChar char="•"/>
                <a:defRPr sz="2000">
                  <a:latin typeface="+mn-lt"/>
                </a:defRPr>
              </a:lvl4pPr>
              <a:lvl5pPr marL="1063275" lvl="4" indent="-265819" defTabSz="1631629" eaLnBrk="1" hangingPunct="1">
                <a:buClr>
                  <a:schemeClr val="accent4"/>
                </a:buClr>
                <a:buSzPct val="89000"/>
                <a:buFont typeface="Arial" charset="0"/>
                <a:buChar char="-"/>
                <a:defRPr sz="2000">
                  <a:latin typeface="+mn-lt"/>
                </a:defRPr>
              </a:lvl5pPr>
              <a:lvl6pPr marL="1366401" indent="-237222" defTabSz="16316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1366401" indent="-237222" defTabSz="16316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1366401" indent="-237222" defTabSz="16316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1366401" indent="-237222" defTabSz="16316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r>
                <a:rPr lang="ru-RU" sz="2000" b="0" dirty="0">
                  <a:solidFill>
                    <a:schemeClr val="tx1"/>
                  </a:solidFill>
                  <a:latin typeface="+mn-lt"/>
                </a:rPr>
                <a:t>Такси и </a:t>
              </a:r>
              <a:r>
                <a:rPr lang="ru-RU" sz="2000" b="0" dirty="0" err="1">
                  <a:solidFill>
                    <a:schemeClr val="tx1"/>
                  </a:solidFill>
                  <a:latin typeface="+mn-lt"/>
                </a:rPr>
                <a:t>шеринговые</a:t>
              </a:r>
              <a:r>
                <a:rPr lang="ru-RU" sz="2000" b="0" dirty="0">
                  <a:solidFill>
                    <a:schemeClr val="tx1"/>
                  </a:solidFill>
                  <a:latin typeface="+mn-lt"/>
                </a:rPr>
                <a:t> </a:t>
              </a:r>
              <a:br>
                <a:rPr lang="ru-RU" sz="2000" b="0" dirty="0">
                  <a:solidFill>
                    <a:schemeClr val="tx1"/>
                  </a:solidFill>
                  <a:latin typeface="+mn-lt"/>
                </a:rPr>
              </a:br>
              <a:r>
                <a:rPr lang="ru-RU" sz="2000" b="0" dirty="0">
                  <a:solidFill>
                    <a:schemeClr val="tx1"/>
                  </a:solidFill>
                  <a:latin typeface="+mn-lt"/>
                </a:rPr>
                <a:t>сервисы</a:t>
              </a:r>
            </a:p>
          </p:txBody>
        </p:sp>
        <p:sp>
          <p:nvSpPr>
            <p:cNvPr id="58" name="Rectangle 7"/>
            <p:cNvSpPr txBox="1">
              <a:spLocks/>
            </p:cNvSpPr>
            <p:nvPr/>
          </p:nvSpPr>
          <p:spPr>
            <a:xfrm>
              <a:off x="5555988" y="5566857"/>
              <a:ext cx="4474132" cy="11167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64000" tIns="72009" rIns="72009" bIns="72009" numCol="1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lvl="0" indent="0" defTabSz="1631629" eaLnBrk="1" hangingPunct="1">
                <a:buClr>
                  <a:schemeClr val="tx2"/>
                </a:buClr>
                <a:defRPr sz="2200" b="1">
                  <a:solidFill>
                    <a:schemeClr val="accent4"/>
                  </a:solidFill>
                  <a:latin typeface="+mj-lt"/>
                </a:defRPr>
              </a:lvl1pPr>
              <a:lvl2pPr marL="265819" lvl="1" indent="-265819" defTabSz="1631629" eaLnBrk="1" hangingPunct="1">
                <a:buClr>
                  <a:schemeClr val="accent4"/>
                </a:buClr>
                <a:buSzPct val="100000"/>
                <a:buFont typeface="Arial" pitchFamily="34" charset="0"/>
                <a:buChar char="•"/>
                <a:defRPr sz="2000">
                  <a:latin typeface="+mn-lt"/>
                </a:defRPr>
              </a:lvl2pPr>
              <a:lvl3pPr marL="569611" lvl="2" indent="-303792" defTabSz="1631629" eaLnBrk="1" hangingPunct="1">
                <a:buClr>
                  <a:schemeClr val="accent4"/>
                </a:buClr>
                <a:buSzPct val="120000"/>
                <a:buFont typeface="Arial" charset="0"/>
                <a:buChar char="–"/>
                <a:defRPr sz="2000">
                  <a:latin typeface="+mn-lt"/>
                </a:defRPr>
              </a:lvl3pPr>
              <a:lvl4pPr marL="835430" lvl="3" indent="-265819" defTabSz="1631629" eaLnBrk="1" hangingPunct="1">
                <a:buClr>
                  <a:schemeClr val="accent4"/>
                </a:buClr>
                <a:buSzPct val="80000"/>
                <a:buFont typeface="Arial" pitchFamily="34" charset="0"/>
                <a:buChar char="•"/>
                <a:defRPr sz="2000">
                  <a:latin typeface="+mn-lt"/>
                </a:defRPr>
              </a:lvl4pPr>
              <a:lvl5pPr marL="1063275" lvl="4" indent="-265819" defTabSz="1631629" eaLnBrk="1" hangingPunct="1">
                <a:buClr>
                  <a:schemeClr val="accent4"/>
                </a:buClr>
                <a:buSzPct val="89000"/>
                <a:buFont typeface="Arial" charset="0"/>
                <a:buChar char="-"/>
                <a:defRPr sz="2000">
                  <a:latin typeface="+mn-lt"/>
                </a:defRPr>
              </a:lvl5pPr>
              <a:lvl6pPr marL="1366401" indent="-237222" defTabSz="16316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1366401" indent="-237222" defTabSz="16316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1366401" indent="-237222" defTabSz="16316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1366401" indent="-237222" defTabSz="16316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r>
                <a:rPr lang="ru-RU" sz="2000" b="0" dirty="0" err="1">
                  <a:solidFill>
                    <a:schemeClr val="tx1"/>
                  </a:solidFill>
                  <a:latin typeface="+mn-lt"/>
                </a:rPr>
                <a:t>Мультимодальные</a:t>
              </a:r>
              <a:r>
                <a:rPr lang="ru-RU" sz="2000" b="0" dirty="0">
                  <a:solidFill>
                    <a:schemeClr val="tx1"/>
                  </a:solidFill>
                  <a:latin typeface="+mn-lt"/>
                </a:rPr>
                <a:t> / комбинированные </a:t>
              </a:r>
              <a:br>
                <a:rPr lang="ru-RU" sz="2000" b="0" dirty="0">
                  <a:solidFill>
                    <a:schemeClr val="tx1"/>
                  </a:solidFill>
                  <a:latin typeface="+mn-lt"/>
                </a:rPr>
              </a:br>
              <a:r>
                <a:rPr lang="ru-RU" sz="2000" b="0" dirty="0">
                  <a:solidFill>
                    <a:schemeClr val="tx1"/>
                  </a:solidFill>
                  <a:latin typeface="+mn-lt"/>
                </a:rPr>
                <a:t>поездки</a:t>
              </a:r>
            </a:p>
          </p:txBody>
        </p:sp>
      </p:grpSp>
      <p:sp>
        <p:nvSpPr>
          <p:cNvPr id="60" name="Rectangle 6"/>
          <p:cNvSpPr txBox="1"/>
          <p:nvPr/>
        </p:nvSpPr>
        <p:spPr>
          <a:xfrm>
            <a:off x="10106600" y="1569231"/>
            <a:ext cx="7512095" cy="483979"/>
          </a:xfrm>
          <a:prstGeom prst="rect">
            <a:avLst/>
          </a:prstGeom>
          <a:solidFill>
            <a:srgbClr val="EA717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2009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2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Цели</a:t>
            </a:r>
          </a:p>
        </p:txBody>
      </p:sp>
      <p:sp>
        <p:nvSpPr>
          <p:cNvPr id="64" name="Rectangle: Rounded Corners 34">
            <a:extLst>
              <a:ext uri="{FF2B5EF4-FFF2-40B4-BE49-F238E27FC236}">
                <a16:creationId xmlns:a16="http://schemas.microsoft.com/office/drawing/2014/main" id="{B4997903-62CC-478F-9312-436B500D225B}"/>
              </a:ext>
            </a:extLst>
          </p:cNvPr>
          <p:cNvSpPr>
            <a:spLocks/>
          </p:cNvSpPr>
          <p:nvPr/>
        </p:nvSpPr>
        <p:spPr>
          <a:xfrm>
            <a:off x="10106601" y="6021757"/>
            <a:ext cx="7512095" cy="11770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728000" tIns="72009" rIns="72009" bIns="72009" numCol="1" anchor="ctr" anchorCtr="0" compatLnSpc="1">
            <a:prstTxWarp prst="textNoShape">
              <a:avLst/>
            </a:prstTxWarp>
            <a:noAutofit/>
          </a:bodyPr>
          <a:lstStyle/>
          <a:p>
            <a:pPr defTabSz="1631629">
              <a:buClr>
                <a:schemeClr val="tx2"/>
              </a:buClr>
            </a:pP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Повышение уровня интеграции городского транспорта</a:t>
            </a:r>
          </a:p>
        </p:txBody>
      </p:sp>
      <p:sp>
        <p:nvSpPr>
          <p:cNvPr id="65" name="Rectangle: Rounded Corners 35">
            <a:extLst>
              <a:ext uri="{FF2B5EF4-FFF2-40B4-BE49-F238E27FC236}">
                <a16:creationId xmlns:a16="http://schemas.microsoft.com/office/drawing/2014/main" id="{2A70B8AA-AA22-4CAA-973D-DABD1D93BC1B}"/>
              </a:ext>
            </a:extLst>
          </p:cNvPr>
          <p:cNvSpPr>
            <a:spLocks/>
          </p:cNvSpPr>
          <p:nvPr/>
        </p:nvSpPr>
        <p:spPr>
          <a:xfrm>
            <a:off x="10106601" y="7305327"/>
            <a:ext cx="7512095" cy="11770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728000" tIns="72009" rIns="72009" bIns="72009" numCol="1" anchor="ctr" anchorCtr="0" compatLnSpc="1">
            <a:prstTxWarp prst="textNoShape">
              <a:avLst/>
            </a:prstTxWarp>
            <a:noAutofit/>
          </a:bodyPr>
          <a:lstStyle/>
          <a:p>
            <a:pPr defTabSz="1631629">
              <a:buClr>
                <a:schemeClr val="tx2"/>
              </a:buClr>
            </a:pP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Повышение безопасности</a:t>
            </a:r>
          </a:p>
        </p:txBody>
      </p:sp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>
            <a:off x="839166" y="3678406"/>
            <a:ext cx="8116482" cy="0"/>
          </a:xfrm>
          <a:prstGeom prst="line">
            <a:avLst/>
          </a:prstGeom>
          <a:ln w="12700" cap="rnd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>
            <a:cxnSpLocks/>
          </p:cNvCxnSpPr>
          <p:nvPr/>
        </p:nvCxnSpPr>
        <p:spPr>
          <a:xfrm>
            <a:off x="839166" y="6819435"/>
            <a:ext cx="8116482" cy="0"/>
          </a:xfrm>
          <a:prstGeom prst="line">
            <a:avLst/>
          </a:prstGeom>
          <a:ln w="12700" cap="rnd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9394853" y="4877970"/>
            <a:ext cx="149716" cy="58021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grpSp>
        <p:nvGrpSpPr>
          <p:cNvPr id="107" name="Группа 106"/>
          <p:cNvGrpSpPr/>
          <p:nvPr/>
        </p:nvGrpSpPr>
        <p:grpSpPr>
          <a:xfrm>
            <a:off x="9384426" y="5001062"/>
            <a:ext cx="207278" cy="334032"/>
            <a:chOff x="6241853" y="5285959"/>
            <a:chExt cx="207278" cy="334032"/>
          </a:xfrm>
        </p:grpSpPr>
        <p:sp>
          <p:nvSpPr>
            <p:cNvPr id="108" name="Freeform 157">
              <a:extLst>
                <a:ext uri="{FF2B5EF4-FFF2-40B4-BE49-F238E27FC236}">
                  <a16:creationId xmlns:a16="http://schemas.microsoft.com/office/drawing/2014/main" id="{60CB339E-F155-44E8-9791-8AF996C1E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363" y="5372316"/>
              <a:ext cx="100104" cy="161319"/>
            </a:xfrm>
            <a:custGeom>
              <a:avLst/>
              <a:gdLst>
                <a:gd name="T0" fmla="*/ 0 w 83"/>
                <a:gd name="T1" fmla="*/ 101 h 123"/>
                <a:gd name="T2" fmla="*/ 43 w 83"/>
                <a:gd name="T3" fmla="*/ 61 h 123"/>
                <a:gd name="T4" fmla="*/ 0 w 83"/>
                <a:gd name="T5" fmla="*/ 19 h 123"/>
                <a:gd name="T6" fmla="*/ 22 w 83"/>
                <a:gd name="T7" fmla="*/ 0 h 123"/>
                <a:gd name="T8" fmla="*/ 83 w 83"/>
                <a:gd name="T9" fmla="*/ 61 h 123"/>
                <a:gd name="T10" fmla="*/ 22 w 83"/>
                <a:gd name="T11" fmla="*/ 123 h 123"/>
                <a:gd name="T12" fmla="*/ 0 w 83"/>
                <a:gd name="T13" fmla="*/ 101 h 123"/>
                <a:gd name="T14" fmla="*/ 0 w 83"/>
                <a:gd name="T15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3">
                  <a:moveTo>
                    <a:pt x="0" y="101"/>
                  </a:moveTo>
                  <a:lnTo>
                    <a:pt x="43" y="61"/>
                  </a:lnTo>
                  <a:lnTo>
                    <a:pt x="0" y="19"/>
                  </a:lnTo>
                  <a:lnTo>
                    <a:pt x="22" y="0"/>
                  </a:lnTo>
                  <a:lnTo>
                    <a:pt x="83" y="61"/>
                  </a:lnTo>
                  <a:lnTo>
                    <a:pt x="22" y="123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157">
              <a:extLst>
                <a:ext uri="{FF2B5EF4-FFF2-40B4-BE49-F238E27FC236}">
                  <a16:creationId xmlns:a16="http://schemas.microsoft.com/office/drawing/2014/main" id="{60CB339E-F155-44E8-9791-8AF996C1E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853" y="5285959"/>
              <a:ext cx="207278" cy="334032"/>
            </a:xfrm>
            <a:custGeom>
              <a:avLst/>
              <a:gdLst>
                <a:gd name="T0" fmla="*/ 0 w 83"/>
                <a:gd name="T1" fmla="*/ 101 h 123"/>
                <a:gd name="T2" fmla="*/ 43 w 83"/>
                <a:gd name="T3" fmla="*/ 61 h 123"/>
                <a:gd name="T4" fmla="*/ 0 w 83"/>
                <a:gd name="T5" fmla="*/ 19 h 123"/>
                <a:gd name="T6" fmla="*/ 22 w 83"/>
                <a:gd name="T7" fmla="*/ 0 h 123"/>
                <a:gd name="T8" fmla="*/ 83 w 83"/>
                <a:gd name="T9" fmla="*/ 61 h 123"/>
                <a:gd name="T10" fmla="*/ 22 w 83"/>
                <a:gd name="T11" fmla="*/ 123 h 123"/>
                <a:gd name="T12" fmla="*/ 0 w 83"/>
                <a:gd name="T13" fmla="*/ 101 h 123"/>
                <a:gd name="T14" fmla="*/ 0 w 83"/>
                <a:gd name="T15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3">
                  <a:moveTo>
                    <a:pt x="0" y="101"/>
                  </a:moveTo>
                  <a:lnTo>
                    <a:pt x="43" y="61"/>
                  </a:lnTo>
                  <a:lnTo>
                    <a:pt x="0" y="19"/>
                  </a:lnTo>
                  <a:lnTo>
                    <a:pt x="22" y="0"/>
                  </a:lnTo>
                  <a:lnTo>
                    <a:pt x="83" y="61"/>
                  </a:lnTo>
                  <a:lnTo>
                    <a:pt x="22" y="123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chemeClr val="accent3"/>
            </a:solidFill>
            <a:ln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0322365" y="6025297"/>
            <a:ext cx="1024244" cy="1166201"/>
            <a:chOff x="10255106" y="5995361"/>
            <a:chExt cx="1024244" cy="1166201"/>
          </a:xfrm>
        </p:grpSpPr>
        <p:sp>
          <p:nvSpPr>
            <p:cNvPr id="145" name="Трапеция 856"/>
            <p:cNvSpPr/>
            <p:nvPr/>
          </p:nvSpPr>
          <p:spPr>
            <a:xfrm flipH="1">
              <a:off x="10292007" y="6422231"/>
              <a:ext cx="987343" cy="739331"/>
            </a:xfrm>
            <a:custGeom>
              <a:avLst/>
              <a:gdLst>
                <a:gd name="connsiteX0" fmla="*/ 0 w 928948"/>
                <a:gd name="connsiteY0" fmla="*/ 869903 h 869903"/>
                <a:gd name="connsiteX1" fmla="*/ 206741 w 928948"/>
                <a:gd name="connsiteY1" fmla="*/ 0 h 869903"/>
                <a:gd name="connsiteX2" fmla="*/ 722207 w 928948"/>
                <a:gd name="connsiteY2" fmla="*/ 0 h 869903"/>
                <a:gd name="connsiteX3" fmla="*/ 928948 w 928948"/>
                <a:gd name="connsiteY3" fmla="*/ 869903 h 869903"/>
                <a:gd name="connsiteX4" fmla="*/ 0 w 928948"/>
                <a:gd name="connsiteY4" fmla="*/ 869903 h 869903"/>
                <a:gd name="connsiteX0" fmla="*/ 0 w 1316567"/>
                <a:gd name="connsiteY0" fmla="*/ 869903 h 869903"/>
                <a:gd name="connsiteX1" fmla="*/ 206741 w 1316567"/>
                <a:gd name="connsiteY1" fmla="*/ 0 h 869903"/>
                <a:gd name="connsiteX2" fmla="*/ 1316567 w 1316567"/>
                <a:gd name="connsiteY2" fmla="*/ 91440 h 869903"/>
                <a:gd name="connsiteX3" fmla="*/ 928948 w 1316567"/>
                <a:gd name="connsiteY3" fmla="*/ 869903 h 869903"/>
                <a:gd name="connsiteX4" fmla="*/ 0 w 1316567"/>
                <a:gd name="connsiteY4" fmla="*/ 869903 h 869903"/>
                <a:gd name="connsiteX0" fmla="*/ 0 w 1316567"/>
                <a:gd name="connsiteY0" fmla="*/ 778463 h 778463"/>
                <a:gd name="connsiteX1" fmla="*/ 831581 w 1316567"/>
                <a:gd name="connsiteY1" fmla="*/ 0 h 778463"/>
                <a:gd name="connsiteX2" fmla="*/ 1316567 w 1316567"/>
                <a:gd name="connsiteY2" fmla="*/ 0 h 778463"/>
                <a:gd name="connsiteX3" fmla="*/ 928948 w 1316567"/>
                <a:gd name="connsiteY3" fmla="*/ 778463 h 778463"/>
                <a:gd name="connsiteX4" fmla="*/ 0 w 1316567"/>
                <a:gd name="connsiteY4" fmla="*/ 778463 h 778463"/>
                <a:gd name="connsiteX0" fmla="*/ 0 w 1316567"/>
                <a:gd name="connsiteY0" fmla="*/ 799276 h 799276"/>
                <a:gd name="connsiteX1" fmla="*/ 923021 w 1316567"/>
                <a:gd name="connsiteY1" fmla="*/ 0 h 799276"/>
                <a:gd name="connsiteX2" fmla="*/ 1316567 w 1316567"/>
                <a:gd name="connsiteY2" fmla="*/ 20813 h 799276"/>
                <a:gd name="connsiteX3" fmla="*/ 928948 w 1316567"/>
                <a:gd name="connsiteY3" fmla="*/ 799276 h 799276"/>
                <a:gd name="connsiteX4" fmla="*/ 0 w 1316567"/>
                <a:gd name="connsiteY4" fmla="*/ 799276 h 799276"/>
                <a:gd name="connsiteX0" fmla="*/ 0 w 1316567"/>
                <a:gd name="connsiteY0" fmla="*/ 799276 h 799276"/>
                <a:gd name="connsiteX1" fmla="*/ 923021 w 1316567"/>
                <a:gd name="connsiteY1" fmla="*/ 0 h 799276"/>
                <a:gd name="connsiteX2" fmla="*/ 617713 w 1316567"/>
                <a:gd name="connsiteY2" fmla="*/ 264291 h 799276"/>
                <a:gd name="connsiteX3" fmla="*/ 1316567 w 1316567"/>
                <a:gd name="connsiteY3" fmla="*/ 20813 h 799276"/>
                <a:gd name="connsiteX4" fmla="*/ 928948 w 1316567"/>
                <a:gd name="connsiteY4" fmla="*/ 799276 h 799276"/>
                <a:gd name="connsiteX5" fmla="*/ 0 w 1316567"/>
                <a:gd name="connsiteY5" fmla="*/ 799276 h 799276"/>
                <a:gd name="connsiteX0" fmla="*/ 0 w 1316567"/>
                <a:gd name="connsiteY0" fmla="*/ 799276 h 799276"/>
                <a:gd name="connsiteX1" fmla="*/ 923021 w 1316567"/>
                <a:gd name="connsiteY1" fmla="*/ 0 h 799276"/>
                <a:gd name="connsiteX2" fmla="*/ 995665 w 1316567"/>
                <a:gd name="connsiteY2" fmla="*/ 14530 h 799276"/>
                <a:gd name="connsiteX3" fmla="*/ 1316567 w 1316567"/>
                <a:gd name="connsiteY3" fmla="*/ 20813 h 799276"/>
                <a:gd name="connsiteX4" fmla="*/ 928948 w 1316567"/>
                <a:gd name="connsiteY4" fmla="*/ 799276 h 799276"/>
                <a:gd name="connsiteX5" fmla="*/ 0 w 1316567"/>
                <a:gd name="connsiteY5" fmla="*/ 799276 h 799276"/>
                <a:gd name="connsiteX0" fmla="*/ 3571 w 1320138"/>
                <a:gd name="connsiteY0" fmla="*/ 784746 h 784746"/>
                <a:gd name="connsiteX1" fmla="*/ 0 w 1320138"/>
                <a:gd name="connsiteY1" fmla="*/ 138102 h 784746"/>
                <a:gd name="connsiteX2" fmla="*/ 999236 w 1320138"/>
                <a:gd name="connsiteY2" fmla="*/ 0 h 784746"/>
                <a:gd name="connsiteX3" fmla="*/ 1320138 w 1320138"/>
                <a:gd name="connsiteY3" fmla="*/ 6283 h 784746"/>
                <a:gd name="connsiteX4" fmla="*/ 932519 w 1320138"/>
                <a:gd name="connsiteY4" fmla="*/ 784746 h 784746"/>
                <a:gd name="connsiteX5" fmla="*/ 3571 w 1320138"/>
                <a:gd name="connsiteY5" fmla="*/ 784746 h 784746"/>
                <a:gd name="connsiteX0" fmla="*/ 3571 w 1320138"/>
                <a:gd name="connsiteY0" fmla="*/ 826373 h 826373"/>
                <a:gd name="connsiteX1" fmla="*/ 0 w 1320138"/>
                <a:gd name="connsiteY1" fmla="*/ 179729 h 826373"/>
                <a:gd name="connsiteX2" fmla="*/ 932180 w 1320138"/>
                <a:gd name="connsiteY2" fmla="*/ 0 h 826373"/>
                <a:gd name="connsiteX3" fmla="*/ 1320138 w 1320138"/>
                <a:gd name="connsiteY3" fmla="*/ 47910 h 826373"/>
                <a:gd name="connsiteX4" fmla="*/ 932519 w 1320138"/>
                <a:gd name="connsiteY4" fmla="*/ 826373 h 826373"/>
                <a:gd name="connsiteX5" fmla="*/ 3571 w 1320138"/>
                <a:gd name="connsiteY5" fmla="*/ 826373 h 826373"/>
                <a:gd name="connsiteX0" fmla="*/ 3571 w 1320138"/>
                <a:gd name="connsiteY0" fmla="*/ 827027 h 827027"/>
                <a:gd name="connsiteX1" fmla="*/ 0 w 1320138"/>
                <a:gd name="connsiteY1" fmla="*/ 180383 h 827027"/>
                <a:gd name="connsiteX2" fmla="*/ 932180 w 1320138"/>
                <a:gd name="connsiteY2" fmla="*/ 654 h 827027"/>
                <a:gd name="connsiteX3" fmla="*/ 1320138 w 1320138"/>
                <a:gd name="connsiteY3" fmla="*/ 0 h 827027"/>
                <a:gd name="connsiteX4" fmla="*/ 932519 w 1320138"/>
                <a:gd name="connsiteY4" fmla="*/ 827027 h 827027"/>
                <a:gd name="connsiteX5" fmla="*/ 3571 w 1320138"/>
                <a:gd name="connsiteY5" fmla="*/ 827027 h 827027"/>
                <a:gd name="connsiteX0" fmla="*/ 3571 w 1320138"/>
                <a:gd name="connsiteY0" fmla="*/ 827027 h 827027"/>
                <a:gd name="connsiteX1" fmla="*/ 0 w 1320138"/>
                <a:gd name="connsiteY1" fmla="*/ 180383 h 827027"/>
                <a:gd name="connsiteX2" fmla="*/ 762846 w 1320138"/>
                <a:gd name="connsiteY2" fmla="*/ 7592 h 827027"/>
                <a:gd name="connsiteX3" fmla="*/ 1320138 w 1320138"/>
                <a:gd name="connsiteY3" fmla="*/ 0 h 827027"/>
                <a:gd name="connsiteX4" fmla="*/ 932519 w 1320138"/>
                <a:gd name="connsiteY4" fmla="*/ 827027 h 827027"/>
                <a:gd name="connsiteX5" fmla="*/ 3571 w 1320138"/>
                <a:gd name="connsiteY5" fmla="*/ 827027 h 827027"/>
                <a:gd name="connsiteX0" fmla="*/ 3571 w 1099355"/>
                <a:gd name="connsiteY0" fmla="*/ 827027 h 827027"/>
                <a:gd name="connsiteX1" fmla="*/ 0 w 1099355"/>
                <a:gd name="connsiteY1" fmla="*/ 180383 h 827027"/>
                <a:gd name="connsiteX2" fmla="*/ 762846 w 1099355"/>
                <a:gd name="connsiteY2" fmla="*/ 7592 h 827027"/>
                <a:gd name="connsiteX3" fmla="*/ 1099355 w 1099355"/>
                <a:gd name="connsiteY3" fmla="*/ 0 h 827027"/>
                <a:gd name="connsiteX4" fmla="*/ 932519 w 1099355"/>
                <a:gd name="connsiteY4" fmla="*/ 827027 h 827027"/>
                <a:gd name="connsiteX5" fmla="*/ 3571 w 1099355"/>
                <a:gd name="connsiteY5" fmla="*/ 827027 h 827027"/>
                <a:gd name="connsiteX0" fmla="*/ 3571 w 1099355"/>
                <a:gd name="connsiteY0" fmla="*/ 827027 h 827027"/>
                <a:gd name="connsiteX1" fmla="*/ 0 w 1099355"/>
                <a:gd name="connsiteY1" fmla="*/ 180383 h 827027"/>
                <a:gd name="connsiteX2" fmla="*/ 762846 w 1099355"/>
                <a:gd name="connsiteY2" fmla="*/ 7592 h 827027"/>
                <a:gd name="connsiteX3" fmla="*/ 1099355 w 1099355"/>
                <a:gd name="connsiteY3" fmla="*/ 0 h 827027"/>
                <a:gd name="connsiteX4" fmla="*/ 1018380 w 1099355"/>
                <a:gd name="connsiteY4" fmla="*/ 827027 h 827027"/>
                <a:gd name="connsiteX5" fmla="*/ 3571 w 1099355"/>
                <a:gd name="connsiteY5" fmla="*/ 827027 h 827027"/>
                <a:gd name="connsiteX0" fmla="*/ 3571 w 1042115"/>
                <a:gd name="connsiteY0" fmla="*/ 831130 h 831130"/>
                <a:gd name="connsiteX1" fmla="*/ 0 w 1042115"/>
                <a:gd name="connsiteY1" fmla="*/ 184486 h 831130"/>
                <a:gd name="connsiteX2" fmla="*/ 762846 w 1042115"/>
                <a:gd name="connsiteY2" fmla="*/ 11695 h 831130"/>
                <a:gd name="connsiteX3" fmla="*/ 1042115 w 1042115"/>
                <a:gd name="connsiteY3" fmla="*/ 0 h 831130"/>
                <a:gd name="connsiteX4" fmla="*/ 1018380 w 1042115"/>
                <a:gd name="connsiteY4" fmla="*/ 831130 h 831130"/>
                <a:gd name="connsiteX5" fmla="*/ 3571 w 1042115"/>
                <a:gd name="connsiteY5" fmla="*/ 831130 h 831130"/>
                <a:gd name="connsiteX0" fmla="*/ 3571 w 1021672"/>
                <a:gd name="connsiteY0" fmla="*/ 831130 h 831130"/>
                <a:gd name="connsiteX1" fmla="*/ 0 w 1021672"/>
                <a:gd name="connsiteY1" fmla="*/ 184486 h 831130"/>
                <a:gd name="connsiteX2" fmla="*/ 762846 w 1021672"/>
                <a:gd name="connsiteY2" fmla="*/ 11695 h 831130"/>
                <a:gd name="connsiteX3" fmla="*/ 1021672 w 1021672"/>
                <a:gd name="connsiteY3" fmla="*/ 0 h 831130"/>
                <a:gd name="connsiteX4" fmla="*/ 1018380 w 1021672"/>
                <a:gd name="connsiteY4" fmla="*/ 831130 h 831130"/>
                <a:gd name="connsiteX5" fmla="*/ 3571 w 1021672"/>
                <a:gd name="connsiteY5" fmla="*/ 831130 h 831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1672" h="831130">
                  <a:moveTo>
                    <a:pt x="3571" y="831130"/>
                  </a:moveTo>
                  <a:cubicBezTo>
                    <a:pt x="2381" y="615582"/>
                    <a:pt x="1190" y="400034"/>
                    <a:pt x="0" y="184486"/>
                  </a:cubicBezTo>
                  <a:lnTo>
                    <a:pt x="762846" y="11695"/>
                  </a:lnTo>
                  <a:lnTo>
                    <a:pt x="1021672" y="0"/>
                  </a:lnTo>
                  <a:cubicBezTo>
                    <a:pt x="1020575" y="277043"/>
                    <a:pt x="1019477" y="554087"/>
                    <a:pt x="1018380" y="831130"/>
                  </a:cubicBezTo>
                  <a:lnTo>
                    <a:pt x="3571" y="83113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  <p:grpSp>
          <p:nvGrpSpPr>
            <p:cNvPr id="146" name="Group 118"/>
            <p:cNvGrpSpPr>
              <a:grpSpLocks noChangeAspect="1"/>
            </p:cNvGrpSpPr>
            <p:nvPr/>
          </p:nvGrpSpPr>
          <p:grpSpPr bwMode="auto">
            <a:xfrm flipH="1">
              <a:off x="10459978" y="5995361"/>
              <a:ext cx="817635" cy="644812"/>
              <a:chOff x="582" y="3247"/>
              <a:chExt cx="563" cy="444"/>
            </a:xfrm>
          </p:grpSpPr>
          <p:sp>
            <p:nvSpPr>
              <p:cNvPr id="351" name="Freeform 119"/>
              <p:cNvSpPr>
                <a:spLocks/>
              </p:cNvSpPr>
              <p:nvPr/>
            </p:nvSpPr>
            <p:spPr bwMode="auto">
              <a:xfrm>
                <a:off x="618" y="3570"/>
                <a:ext cx="516" cy="101"/>
              </a:xfrm>
              <a:custGeom>
                <a:avLst/>
                <a:gdLst>
                  <a:gd name="T0" fmla="*/ 386 w 1567"/>
                  <a:gd name="T1" fmla="*/ 168 h 308"/>
                  <a:gd name="T2" fmla="*/ 45 w 1567"/>
                  <a:gd name="T3" fmla="*/ 256 h 308"/>
                  <a:gd name="T4" fmla="*/ 179 w 1567"/>
                  <a:gd name="T5" fmla="*/ 296 h 308"/>
                  <a:gd name="T6" fmla="*/ 529 w 1567"/>
                  <a:gd name="T7" fmla="*/ 244 h 308"/>
                  <a:gd name="T8" fmla="*/ 1542 w 1567"/>
                  <a:gd name="T9" fmla="*/ 7 h 308"/>
                  <a:gd name="T10" fmla="*/ 1468 w 1567"/>
                  <a:gd name="T11" fmla="*/ 2 h 308"/>
                  <a:gd name="T12" fmla="*/ 386 w 1567"/>
                  <a:gd name="T13" fmla="*/ 16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67" h="308">
                    <a:moveTo>
                      <a:pt x="386" y="168"/>
                    </a:moveTo>
                    <a:cubicBezTo>
                      <a:pt x="243" y="197"/>
                      <a:pt x="89" y="230"/>
                      <a:pt x="45" y="256"/>
                    </a:cubicBezTo>
                    <a:cubicBezTo>
                      <a:pt x="0" y="282"/>
                      <a:pt x="147" y="293"/>
                      <a:pt x="179" y="296"/>
                    </a:cubicBezTo>
                    <a:cubicBezTo>
                      <a:pt x="211" y="298"/>
                      <a:pt x="244" y="308"/>
                      <a:pt x="529" y="244"/>
                    </a:cubicBezTo>
                    <a:cubicBezTo>
                      <a:pt x="814" y="179"/>
                      <a:pt x="1517" y="13"/>
                      <a:pt x="1542" y="7"/>
                    </a:cubicBezTo>
                    <a:cubicBezTo>
                      <a:pt x="1567" y="2"/>
                      <a:pt x="1517" y="0"/>
                      <a:pt x="1468" y="2"/>
                    </a:cubicBezTo>
                    <a:cubicBezTo>
                      <a:pt x="1420" y="4"/>
                      <a:pt x="386" y="168"/>
                      <a:pt x="386" y="168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2" name="Freeform 120"/>
              <p:cNvSpPr>
                <a:spLocks/>
              </p:cNvSpPr>
              <p:nvPr/>
            </p:nvSpPr>
            <p:spPr bwMode="auto">
              <a:xfrm>
                <a:off x="582" y="3557"/>
                <a:ext cx="563" cy="106"/>
              </a:xfrm>
              <a:custGeom>
                <a:avLst/>
                <a:gdLst>
                  <a:gd name="T0" fmla="*/ 0 w 563"/>
                  <a:gd name="T1" fmla="*/ 106 h 106"/>
                  <a:gd name="T2" fmla="*/ 563 w 563"/>
                  <a:gd name="T3" fmla="*/ 0 h 106"/>
                  <a:gd name="T4" fmla="*/ 563 w 563"/>
                  <a:gd name="T5" fmla="*/ 0 h 106"/>
                  <a:gd name="T6" fmla="*/ 0 w 563"/>
                  <a:gd name="T7" fmla="*/ 105 h 106"/>
                  <a:gd name="T8" fmla="*/ 0 w 563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3" h="106">
                    <a:moveTo>
                      <a:pt x="0" y="106"/>
                    </a:moveTo>
                    <a:lnTo>
                      <a:pt x="563" y="0"/>
                    </a:lnTo>
                    <a:lnTo>
                      <a:pt x="563" y="0"/>
                    </a:lnTo>
                    <a:lnTo>
                      <a:pt x="0" y="105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3" name="Freeform 121"/>
              <p:cNvSpPr>
                <a:spLocks/>
              </p:cNvSpPr>
              <p:nvPr/>
            </p:nvSpPr>
            <p:spPr bwMode="auto">
              <a:xfrm>
                <a:off x="582" y="3565"/>
                <a:ext cx="563" cy="126"/>
              </a:xfrm>
              <a:custGeom>
                <a:avLst/>
                <a:gdLst>
                  <a:gd name="T0" fmla="*/ 0 w 563"/>
                  <a:gd name="T1" fmla="*/ 125 h 126"/>
                  <a:gd name="T2" fmla="*/ 0 w 563"/>
                  <a:gd name="T3" fmla="*/ 126 h 126"/>
                  <a:gd name="T4" fmla="*/ 563 w 563"/>
                  <a:gd name="T5" fmla="*/ 1 h 126"/>
                  <a:gd name="T6" fmla="*/ 563 w 563"/>
                  <a:gd name="T7" fmla="*/ 0 h 126"/>
                  <a:gd name="T8" fmla="*/ 0 w 563"/>
                  <a:gd name="T9" fmla="*/ 12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3" h="126">
                    <a:moveTo>
                      <a:pt x="0" y="125"/>
                    </a:moveTo>
                    <a:lnTo>
                      <a:pt x="0" y="126"/>
                    </a:lnTo>
                    <a:lnTo>
                      <a:pt x="563" y="1"/>
                    </a:lnTo>
                    <a:lnTo>
                      <a:pt x="563" y="0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4" name="Freeform 122"/>
              <p:cNvSpPr>
                <a:spLocks/>
              </p:cNvSpPr>
              <p:nvPr/>
            </p:nvSpPr>
            <p:spPr bwMode="auto">
              <a:xfrm>
                <a:off x="582" y="3247"/>
                <a:ext cx="563" cy="237"/>
              </a:xfrm>
              <a:custGeom>
                <a:avLst/>
                <a:gdLst>
                  <a:gd name="T0" fmla="*/ 563 w 563"/>
                  <a:gd name="T1" fmla="*/ 237 h 237"/>
                  <a:gd name="T2" fmla="*/ 0 w 563"/>
                  <a:gd name="T3" fmla="*/ 0 h 237"/>
                  <a:gd name="T4" fmla="*/ 0 w 563"/>
                  <a:gd name="T5" fmla="*/ 2 h 237"/>
                  <a:gd name="T6" fmla="*/ 563 w 563"/>
                  <a:gd name="T7" fmla="*/ 237 h 237"/>
                  <a:gd name="T8" fmla="*/ 563 w 563"/>
                  <a:gd name="T9" fmla="*/ 23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3" h="237">
                    <a:moveTo>
                      <a:pt x="563" y="237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563" y="237"/>
                    </a:lnTo>
                    <a:lnTo>
                      <a:pt x="563" y="237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5" name="Freeform 123"/>
              <p:cNvSpPr>
                <a:spLocks/>
              </p:cNvSpPr>
              <p:nvPr/>
            </p:nvSpPr>
            <p:spPr bwMode="auto">
              <a:xfrm>
                <a:off x="615" y="3441"/>
                <a:ext cx="517" cy="171"/>
              </a:xfrm>
              <a:custGeom>
                <a:avLst/>
                <a:gdLst>
                  <a:gd name="T0" fmla="*/ 189 w 1573"/>
                  <a:gd name="T1" fmla="*/ 10 h 518"/>
                  <a:gd name="T2" fmla="*/ 419 w 1573"/>
                  <a:gd name="T3" fmla="*/ 2 h 518"/>
                  <a:gd name="T4" fmla="*/ 677 w 1573"/>
                  <a:gd name="T5" fmla="*/ 31 h 518"/>
                  <a:gd name="T6" fmla="*/ 1548 w 1573"/>
                  <a:gd name="T7" fmla="*/ 191 h 518"/>
                  <a:gd name="T8" fmla="*/ 1573 w 1573"/>
                  <a:gd name="T9" fmla="*/ 234 h 518"/>
                  <a:gd name="T10" fmla="*/ 1559 w 1573"/>
                  <a:gd name="T11" fmla="*/ 303 h 518"/>
                  <a:gd name="T12" fmla="*/ 6 w 1573"/>
                  <a:gd name="T13" fmla="*/ 469 h 518"/>
                  <a:gd name="T14" fmla="*/ 96 w 1573"/>
                  <a:gd name="T15" fmla="*/ 69 h 518"/>
                  <a:gd name="T16" fmla="*/ 189 w 1573"/>
                  <a:gd name="T17" fmla="*/ 1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73" h="518">
                    <a:moveTo>
                      <a:pt x="189" y="10"/>
                    </a:moveTo>
                    <a:cubicBezTo>
                      <a:pt x="244" y="5"/>
                      <a:pt x="311" y="0"/>
                      <a:pt x="419" y="2"/>
                    </a:cubicBezTo>
                    <a:cubicBezTo>
                      <a:pt x="528" y="3"/>
                      <a:pt x="632" y="21"/>
                      <a:pt x="677" y="31"/>
                    </a:cubicBezTo>
                    <a:cubicBezTo>
                      <a:pt x="722" y="40"/>
                      <a:pt x="1519" y="181"/>
                      <a:pt x="1548" y="191"/>
                    </a:cubicBezTo>
                    <a:cubicBezTo>
                      <a:pt x="1564" y="197"/>
                      <a:pt x="1572" y="218"/>
                      <a:pt x="1573" y="234"/>
                    </a:cubicBezTo>
                    <a:cubicBezTo>
                      <a:pt x="1559" y="303"/>
                      <a:pt x="1559" y="303"/>
                      <a:pt x="1559" y="303"/>
                    </a:cubicBezTo>
                    <a:cubicBezTo>
                      <a:pt x="1559" y="303"/>
                      <a:pt x="0" y="518"/>
                      <a:pt x="6" y="469"/>
                    </a:cubicBezTo>
                    <a:cubicBezTo>
                      <a:pt x="15" y="389"/>
                      <a:pt x="63" y="188"/>
                      <a:pt x="96" y="69"/>
                    </a:cubicBezTo>
                    <a:cubicBezTo>
                      <a:pt x="110" y="17"/>
                      <a:pt x="159" y="13"/>
                      <a:pt x="189" y="10"/>
                    </a:cubicBez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6" name="Freeform 124"/>
              <p:cNvSpPr>
                <a:spLocks/>
              </p:cNvSpPr>
              <p:nvPr/>
            </p:nvSpPr>
            <p:spPr bwMode="auto">
              <a:xfrm>
                <a:off x="617" y="3427"/>
                <a:ext cx="514" cy="172"/>
              </a:xfrm>
              <a:custGeom>
                <a:avLst/>
                <a:gdLst>
                  <a:gd name="T0" fmla="*/ 179 w 1562"/>
                  <a:gd name="T1" fmla="*/ 26 h 524"/>
                  <a:gd name="T2" fmla="*/ 430 w 1562"/>
                  <a:gd name="T3" fmla="*/ 2 h 524"/>
                  <a:gd name="T4" fmla="*/ 653 w 1562"/>
                  <a:gd name="T5" fmla="*/ 36 h 524"/>
                  <a:gd name="T6" fmla="*/ 983 w 1562"/>
                  <a:gd name="T7" fmla="*/ 109 h 524"/>
                  <a:gd name="T8" fmla="*/ 994 w 1562"/>
                  <a:gd name="T9" fmla="*/ 117 h 524"/>
                  <a:gd name="T10" fmla="*/ 1014 w 1562"/>
                  <a:gd name="T11" fmla="*/ 116 h 524"/>
                  <a:gd name="T12" fmla="*/ 1235 w 1562"/>
                  <a:gd name="T13" fmla="*/ 166 h 524"/>
                  <a:gd name="T14" fmla="*/ 1241 w 1562"/>
                  <a:gd name="T15" fmla="*/ 170 h 524"/>
                  <a:gd name="T16" fmla="*/ 1255 w 1562"/>
                  <a:gd name="T17" fmla="*/ 171 h 524"/>
                  <a:gd name="T18" fmla="*/ 1348 w 1562"/>
                  <a:gd name="T19" fmla="*/ 192 h 524"/>
                  <a:gd name="T20" fmla="*/ 1354 w 1562"/>
                  <a:gd name="T21" fmla="*/ 195 h 524"/>
                  <a:gd name="T22" fmla="*/ 1363 w 1562"/>
                  <a:gd name="T23" fmla="*/ 195 h 524"/>
                  <a:gd name="T24" fmla="*/ 1457 w 1562"/>
                  <a:gd name="T25" fmla="*/ 216 h 524"/>
                  <a:gd name="T26" fmla="*/ 1463 w 1562"/>
                  <a:gd name="T27" fmla="*/ 219 h 524"/>
                  <a:gd name="T28" fmla="*/ 1470 w 1562"/>
                  <a:gd name="T29" fmla="*/ 219 h 524"/>
                  <a:gd name="T30" fmla="*/ 1540 w 1562"/>
                  <a:gd name="T31" fmla="*/ 236 h 524"/>
                  <a:gd name="T32" fmla="*/ 1562 w 1562"/>
                  <a:gd name="T33" fmla="*/ 264 h 524"/>
                  <a:gd name="T34" fmla="*/ 1060 w 1562"/>
                  <a:gd name="T35" fmla="*/ 181 h 524"/>
                  <a:gd name="T36" fmla="*/ 575 w 1562"/>
                  <a:gd name="T37" fmla="*/ 103 h 524"/>
                  <a:gd name="T38" fmla="*/ 430 w 1562"/>
                  <a:gd name="T39" fmla="*/ 92 h 524"/>
                  <a:gd name="T40" fmla="*/ 361 w 1562"/>
                  <a:gd name="T41" fmla="*/ 137 h 524"/>
                  <a:gd name="T42" fmla="*/ 248 w 1562"/>
                  <a:gd name="T43" fmla="*/ 524 h 524"/>
                  <a:gd name="T44" fmla="*/ 0 w 1562"/>
                  <a:gd name="T45" fmla="*/ 474 h 524"/>
                  <a:gd name="T46" fmla="*/ 85 w 1562"/>
                  <a:gd name="T47" fmla="*/ 104 h 524"/>
                  <a:gd name="T48" fmla="*/ 179 w 1562"/>
                  <a:gd name="T49" fmla="*/ 26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2" h="524">
                    <a:moveTo>
                      <a:pt x="179" y="26"/>
                    </a:moveTo>
                    <a:cubicBezTo>
                      <a:pt x="215" y="18"/>
                      <a:pt x="322" y="0"/>
                      <a:pt x="430" y="2"/>
                    </a:cubicBezTo>
                    <a:cubicBezTo>
                      <a:pt x="539" y="4"/>
                      <a:pt x="608" y="27"/>
                      <a:pt x="653" y="36"/>
                    </a:cubicBezTo>
                    <a:cubicBezTo>
                      <a:pt x="671" y="40"/>
                      <a:pt x="816" y="72"/>
                      <a:pt x="983" y="109"/>
                    </a:cubicBezTo>
                    <a:cubicBezTo>
                      <a:pt x="983" y="109"/>
                      <a:pt x="989" y="111"/>
                      <a:pt x="994" y="117"/>
                    </a:cubicBezTo>
                    <a:cubicBezTo>
                      <a:pt x="1014" y="116"/>
                      <a:pt x="1014" y="116"/>
                      <a:pt x="1014" y="116"/>
                    </a:cubicBezTo>
                    <a:cubicBezTo>
                      <a:pt x="1086" y="133"/>
                      <a:pt x="1165" y="150"/>
                      <a:pt x="1235" y="166"/>
                    </a:cubicBezTo>
                    <a:cubicBezTo>
                      <a:pt x="1235" y="166"/>
                      <a:pt x="1238" y="167"/>
                      <a:pt x="1241" y="170"/>
                    </a:cubicBezTo>
                    <a:cubicBezTo>
                      <a:pt x="1255" y="171"/>
                      <a:pt x="1255" y="171"/>
                      <a:pt x="1255" y="171"/>
                    </a:cubicBezTo>
                    <a:cubicBezTo>
                      <a:pt x="1283" y="177"/>
                      <a:pt x="1323" y="186"/>
                      <a:pt x="1348" y="192"/>
                    </a:cubicBezTo>
                    <a:cubicBezTo>
                      <a:pt x="1348" y="192"/>
                      <a:pt x="1351" y="192"/>
                      <a:pt x="1354" y="195"/>
                    </a:cubicBezTo>
                    <a:cubicBezTo>
                      <a:pt x="1363" y="195"/>
                      <a:pt x="1363" y="195"/>
                      <a:pt x="1363" y="195"/>
                    </a:cubicBezTo>
                    <a:cubicBezTo>
                      <a:pt x="1398" y="203"/>
                      <a:pt x="1431" y="210"/>
                      <a:pt x="1457" y="216"/>
                    </a:cubicBezTo>
                    <a:cubicBezTo>
                      <a:pt x="1460" y="217"/>
                      <a:pt x="1463" y="219"/>
                      <a:pt x="1463" y="219"/>
                    </a:cubicBezTo>
                    <a:cubicBezTo>
                      <a:pt x="1470" y="219"/>
                      <a:pt x="1470" y="219"/>
                      <a:pt x="1470" y="219"/>
                    </a:cubicBezTo>
                    <a:cubicBezTo>
                      <a:pt x="1509" y="229"/>
                      <a:pt x="1535" y="235"/>
                      <a:pt x="1540" y="236"/>
                    </a:cubicBezTo>
                    <a:cubicBezTo>
                      <a:pt x="1551" y="240"/>
                      <a:pt x="1559" y="252"/>
                      <a:pt x="1562" y="264"/>
                    </a:cubicBezTo>
                    <a:cubicBezTo>
                      <a:pt x="1562" y="264"/>
                      <a:pt x="1186" y="201"/>
                      <a:pt x="1060" y="181"/>
                    </a:cubicBezTo>
                    <a:cubicBezTo>
                      <a:pt x="939" y="161"/>
                      <a:pt x="575" y="103"/>
                      <a:pt x="575" y="103"/>
                    </a:cubicBezTo>
                    <a:cubicBezTo>
                      <a:pt x="575" y="103"/>
                      <a:pt x="480" y="89"/>
                      <a:pt x="430" y="92"/>
                    </a:cubicBezTo>
                    <a:cubicBezTo>
                      <a:pt x="389" y="95"/>
                      <a:pt x="368" y="117"/>
                      <a:pt x="361" y="137"/>
                    </a:cubicBezTo>
                    <a:cubicBezTo>
                      <a:pt x="330" y="215"/>
                      <a:pt x="248" y="524"/>
                      <a:pt x="248" y="524"/>
                    </a:cubicBezTo>
                    <a:cubicBezTo>
                      <a:pt x="0" y="474"/>
                      <a:pt x="0" y="474"/>
                      <a:pt x="0" y="474"/>
                    </a:cubicBezTo>
                    <a:cubicBezTo>
                      <a:pt x="33" y="265"/>
                      <a:pt x="77" y="128"/>
                      <a:pt x="85" y="104"/>
                    </a:cubicBezTo>
                    <a:cubicBezTo>
                      <a:pt x="107" y="41"/>
                      <a:pt x="149" y="32"/>
                      <a:pt x="179" y="2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7" name="Freeform 125"/>
              <p:cNvSpPr>
                <a:spLocks/>
              </p:cNvSpPr>
              <p:nvPr/>
            </p:nvSpPr>
            <p:spPr bwMode="auto">
              <a:xfrm>
                <a:off x="612" y="3549"/>
                <a:ext cx="522" cy="94"/>
              </a:xfrm>
              <a:custGeom>
                <a:avLst/>
                <a:gdLst>
                  <a:gd name="T0" fmla="*/ 253 w 1586"/>
                  <a:gd name="T1" fmla="*/ 113 h 285"/>
                  <a:gd name="T2" fmla="*/ 605 w 1586"/>
                  <a:gd name="T3" fmla="*/ 82 h 285"/>
                  <a:gd name="T4" fmla="*/ 1584 w 1586"/>
                  <a:gd name="T5" fmla="*/ 0 h 285"/>
                  <a:gd name="T6" fmla="*/ 1585 w 1586"/>
                  <a:gd name="T7" fmla="*/ 46 h 285"/>
                  <a:gd name="T8" fmla="*/ 1574 w 1586"/>
                  <a:gd name="T9" fmla="*/ 54 h 285"/>
                  <a:gd name="T10" fmla="*/ 604 w 1586"/>
                  <a:gd name="T11" fmla="*/ 249 h 285"/>
                  <a:gd name="T12" fmla="*/ 226 w 1586"/>
                  <a:gd name="T13" fmla="*/ 283 h 285"/>
                  <a:gd name="T14" fmla="*/ 18 w 1586"/>
                  <a:gd name="T15" fmla="*/ 264 h 285"/>
                  <a:gd name="T16" fmla="*/ 1 w 1586"/>
                  <a:gd name="T17" fmla="*/ 223 h 285"/>
                  <a:gd name="T18" fmla="*/ 15 w 1586"/>
                  <a:gd name="T19" fmla="*/ 101 h 285"/>
                  <a:gd name="T20" fmla="*/ 253 w 1586"/>
                  <a:gd name="T21" fmla="*/ 11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6" h="285">
                    <a:moveTo>
                      <a:pt x="253" y="113"/>
                    </a:moveTo>
                    <a:cubicBezTo>
                      <a:pt x="357" y="113"/>
                      <a:pt x="605" y="82"/>
                      <a:pt x="605" y="82"/>
                    </a:cubicBezTo>
                    <a:cubicBezTo>
                      <a:pt x="1584" y="0"/>
                      <a:pt x="1584" y="0"/>
                      <a:pt x="1584" y="0"/>
                    </a:cubicBezTo>
                    <a:cubicBezTo>
                      <a:pt x="1584" y="0"/>
                      <a:pt x="1586" y="25"/>
                      <a:pt x="1585" y="46"/>
                    </a:cubicBezTo>
                    <a:cubicBezTo>
                      <a:pt x="1585" y="46"/>
                      <a:pt x="1582" y="52"/>
                      <a:pt x="1574" y="54"/>
                    </a:cubicBezTo>
                    <a:cubicBezTo>
                      <a:pt x="1566" y="55"/>
                      <a:pt x="698" y="231"/>
                      <a:pt x="604" y="249"/>
                    </a:cubicBezTo>
                    <a:cubicBezTo>
                      <a:pt x="510" y="267"/>
                      <a:pt x="360" y="285"/>
                      <a:pt x="226" y="283"/>
                    </a:cubicBezTo>
                    <a:cubicBezTo>
                      <a:pt x="93" y="280"/>
                      <a:pt x="28" y="266"/>
                      <a:pt x="18" y="264"/>
                    </a:cubicBezTo>
                    <a:cubicBezTo>
                      <a:pt x="9" y="262"/>
                      <a:pt x="0" y="253"/>
                      <a:pt x="1" y="223"/>
                    </a:cubicBezTo>
                    <a:cubicBezTo>
                      <a:pt x="2" y="193"/>
                      <a:pt x="8" y="149"/>
                      <a:pt x="15" y="101"/>
                    </a:cubicBezTo>
                    <a:cubicBezTo>
                      <a:pt x="15" y="101"/>
                      <a:pt x="145" y="113"/>
                      <a:pt x="253" y="113"/>
                    </a:cubicBezTo>
                    <a:close/>
                  </a:path>
                </a:pathLst>
              </a:custGeom>
              <a:solidFill>
                <a:srgbClr val="0067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8" name="Freeform 126"/>
              <p:cNvSpPr>
                <a:spLocks/>
              </p:cNvSpPr>
              <p:nvPr/>
            </p:nvSpPr>
            <p:spPr bwMode="auto">
              <a:xfrm>
                <a:off x="612" y="3582"/>
                <a:ext cx="90" cy="61"/>
              </a:xfrm>
              <a:custGeom>
                <a:avLst/>
                <a:gdLst>
                  <a:gd name="T0" fmla="*/ 274 w 274"/>
                  <a:gd name="T1" fmla="*/ 11 h 185"/>
                  <a:gd name="T2" fmla="*/ 253 w 274"/>
                  <a:gd name="T3" fmla="*/ 12 h 185"/>
                  <a:gd name="T4" fmla="*/ 15 w 274"/>
                  <a:gd name="T5" fmla="*/ 0 h 185"/>
                  <a:gd name="T6" fmla="*/ 1 w 274"/>
                  <a:gd name="T7" fmla="*/ 123 h 185"/>
                  <a:gd name="T8" fmla="*/ 2 w 274"/>
                  <a:gd name="T9" fmla="*/ 144 h 185"/>
                  <a:gd name="T10" fmla="*/ 227 w 274"/>
                  <a:gd name="T11" fmla="*/ 168 h 185"/>
                  <a:gd name="T12" fmla="*/ 274 w 274"/>
                  <a:gd name="T13" fmla="*/ 11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4" h="185">
                    <a:moveTo>
                      <a:pt x="274" y="11"/>
                    </a:moveTo>
                    <a:cubicBezTo>
                      <a:pt x="274" y="11"/>
                      <a:pt x="262" y="12"/>
                      <a:pt x="253" y="12"/>
                    </a:cubicBezTo>
                    <a:cubicBezTo>
                      <a:pt x="145" y="12"/>
                      <a:pt x="15" y="0"/>
                      <a:pt x="15" y="0"/>
                    </a:cubicBezTo>
                    <a:cubicBezTo>
                      <a:pt x="15" y="0"/>
                      <a:pt x="2" y="78"/>
                      <a:pt x="1" y="123"/>
                    </a:cubicBezTo>
                    <a:cubicBezTo>
                      <a:pt x="0" y="134"/>
                      <a:pt x="2" y="144"/>
                      <a:pt x="2" y="144"/>
                    </a:cubicBezTo>
                    <a:cubicBezTo>
                      <a:pt x="15" y="159"/>
                      <a:pt x="220" y="185"/>
                      <a:pt x="227" y="168"/>
                    </a:cubicBezTo>
                    <a:cubicBezTo>
                      <a:pt x="233" y="157"/>
                      <a:pt x="244" y="119"/>
                      <a:pt x="274" y="11"/>
                    </a:cubicBezTo>
                    <a:close/>
                  </a:path>
                </a:pathLst>
              </a:custGeom>
              <a:solidFill>
                <a:srgbClr val="008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9" name="Freeform 127"/>
              <p:cNvSpPr>
                <a:spLocks/>
              </p:cNvSpPr>
              <p:nvPr/>
            </p:nvSpPr>
            <p:spPr bwMode="auto">
              <a:xfrm>
                <a:off x="687" y="3564"/>
                <a:ext cx="447" cy="80"/>
              </a:xfrm>
              <a:custGeom>
                <a:avLst/>
                <a:gdLst>
                  <a:gd name="T0" fmla="*/ 378 w 1357"/>
                  <a:gd name="T1" fmla="*/ 190 h 242"/>
                  <a:gd name="T2" fmla="*/ 10 w 1357"/>
                  <a:gd name="T3" fmla="*/ 224 h 242"/>
                  <a:gd name="T4" fmla="*/ 0 w 1357"/>
                  <a:gd name="T5" fmla="*/ 223 h 242"/>
                  <a:gd name="T6" fmla="*/ 3 w 1357"/>
                  <a:gd name="T7" fmla="*/ 234 h 242"/>
                  <a:gd name="T8" fmla="*/ 8 w 1357"/>
                  <a:gd name="T9" fmla="*/ 239 h 242"/>
                  <a:gd name="T10" fmla="*/ 376 w 1357"/>
                  <a:gd name="T11" fmla="*/ 205 h 242"/>
                  <a:gd name="T12" fmla="*/ 1348 w 1357"/>
                  <a:gd name="T13" fmla="*/ 8 h 242"/>
                  <a:gd name="T14" fmla="*/ 1357 w 1357"/>
                  <a:gd name="T15" fmla="*/ 0 h 242"/>
                  <a:gd name="T16" fmla="*/ 378 w 1357"/>
                  <a:gd name="T17" fmla="*/ 19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57" h="242">
                    <a:moveTo>
                      <a:pt x="378" y="190"/>
                    </a:moveTo>
                    <a:cubicBezTo>
                      <a:pt x="347" y="195"/>
                      <a:pt x="153" y="226"/>
                      <a:pt x="10" y="224"/>
                    </a:cubicBezTo>
                    <a:cubicBezTo>
                      <a:pt x="6" y="224"/>
                      <a:pt x="3" y="224"/>
                      <a:pt x="0" y="223"/>
                    </a:cubicBezTo>
                    <a:cubicBezTo>
                      <a:pt x="0" y="227"/>
                      <a:pt x="1" y="231"/>
                      <a:pt x="3" y="234"/>
                    </a:cubicBezTo>
                    <a:cubicBezTo>
                      <a:pt x="5" y="236"/>
                      <a:pt x="8" y="239"/>
                      <a:pt x="8" y="239"/>
                    </a:cubicBezTo>
                    <a:cubicBezTo>
                      <a:pt x="142" y="242"/>
                      <a:pt x="281" y="221"/>
                      <a:pt x="376" y="205"/>
                    </a:cubicBezTo>
                    <a:cubicBezTo>
                      <a:pt x="510" y="183"/>
                      <a:pt x="1341" y="9"/>
                      <a:pt x="1348" y="8"/>
                    </a:cubicBezTo>
                    <a:cubicBezTo>
                      <a:pt x="1354" y="6"/>
                      <a:pt x="1357" y="3"/>
                      <a:pt x="1357" y="0"/>
                    </a:cubicBezTo>
                    <a:cubicBezTo>
                      <a:pt x="530" y="163"/>
                      <a:pt x="473" y="174"/>
                      <a:pt x="378" y="190"/>
                    </a:cubicBezTo>
                    <a:close/>
                  </a:path>
                </a:pathLst>
              </a:custGeom>
              <a:solidFill>
                <a:srgbClr val="0055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0" name="Freeform 128"/>
              <p:cNvSpPr>
                <a:spLocks/>
              </p:cNvSpPr>
              <p:nvPr/>
            </p:nvSpPr>
            <p:spPr bwMode="auto">
              <a:xfrm>
                <a:off x="613" y="3629"/>
                <a:ext cx="77" cy="14"/>
              </a:xfrm>
              <a:custGeom>
                <a:avLst/>
                <a:gdLst>
                  <a:gd name="T0" fmla="*/ 226 w 234"/>
                  <a:gd name="T1" fmla="*/ 28 h 43"/>
                  <a:gd name="T2" fmla="*/ 0 w 234"/>
                  <a:gd name="T3" fmla="*/ 0 h 43"/>
                  <a:gd name="T4" fmla="*/ 15 w 234"/>
                  <a:gd name="T5" fmla="*/ 22 h 43"/>
                  <a:gd name="T6" fmla="*/ 234 w 234"/>
                  <a:gd name="T7" fmla="*/ 43 h 43"/>
                  <a:gd name="T8" fmla="*/ 226 w 234"/>
                  <a:gd name="T9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43">
                    <a:moveTo>
                      <a:pt x="226" y="28"/>
                    </a:moveTo>
                    <a:cubicBezTo>
                      <a:pt x="134" y="26"/>
                      <a:pt x="12" y="13"/>
                      <a:pt x="0" y="0"/>
                    </a:cubicBezTo>
                    <a:cubicBezTo>
                      <a:pt x="2" y="14"/>
                      <a:pt x="9" y="20"/>
                      <a:pt x="15" y="22"/>
                    </a:cubicBezTo>
                    <a:cubicBezTo>
                      <a:pt x="26" y="25"/>
                      <a:pt x="102" y="41"/>
                      <a:pt x="234" y="43"/>
                    </a:cubicBezTo>
                    <a:cubicBezTo>
                      <a:pt x="231" y="40"/>
                      <a:pt x="227" y="38"/>
                      <a:pt x="226" y="28"/>
                    </a:cubicBezTo>
                    <a:close/>
                  </a:path>
                </a:pathLst>
              </a:custGeom>
              <a:solidFill>
                <a:srgbClr val="006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1" name="Freeform 129"/>
              <p:cNvSpPr>
                <a:spLocks/>
              </p:cNvSpPr>
              <p:nvPr/>
            </p:nvSpPr>
            <p:spPr bwMode="auto">
              <a:xfrm>
                <a:off x="625" y="3448"/>
                <a:ext cx="108" cy="119"/>
              </a:xfrm>
              <a:custGeom>
                <a:avLst/>
                <a:gdLst>
                  <a:gd name="T0" fmla="*/ 238 w 326"/>
                  <a:gd name="T1" fmla="*/ 325 h 361"/>
                  <a:gd name="T2" fmla="*/ 321 w 326"/>
                  <a:gd name="T3" fmla="*/ 22 h 361"/>
                  <a:gd name="T4" fmla="*/ 308 w 326"/>
                  <a:gd name="T5" fmla="*/ 0 h 361"/>
                  <a:gd name="T6" fmla="*/ 85 w 326"/>
                  <a:gd name="T7" fmla="*/ 22 h 361"/>
                  <a:gd name="T8" fmla="*/ 68 w 326"/>
                  <a:gd name="T9" fmla="*/ 46 h 361"/>
                  <a:gd name="T10" fmla="*/ 0 w 326"/>
                  <a:gd name="T11" fmla="*/ 324 h 361"/>
                  <a:gd name="T12" fmla="*/ 238 w 326"/>
                  <a:gd name="T13" fmla="*/ 325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6" h="361">
                    <a:moveTo>
                      <a:pt x="238" y="325"/>
                    </a:moveTo>
                    <a:cubicBezTo>
                      <a:pt x="282" y="153"/>
                      <a:pt x="317" y="40"/>
                      <a:pt x="321" y="22"/>
                    </a:cubicBezTo>
                    <a:cubicBezTo>
                      <a:pt x="326" y="5"/>
                      <a:pt x="323" y="0"/>
                      <a:pt x="308" y="0"/>
                    </a:cubicBezTo>
                    <a:cubicBezTo>
                      <a:pt x="257" y="0"/>
                      <a:pt x="144" y="3"/>
                      <a:pt x="85" y="22"/>
                    </a:cubicBezTo>
                    <a:cubicBezTo>
                      <a:pt x="75" y="25"/>
                      <a:pt x="73" y="30"/>
                      <a:pt x="68" y="46"/>
                    </a:cubicBezTo>
                    <a:cubicBezTo>
                      <a:pt x="63" y="63"/>
                      <a:pt x="7" y="277"/>
                      <a:pt x="0" y="324"/>
                    </a:cubicBezTo>
                    <a:cubicBezTo>
                      <a:pt x="0" y="324"/>
                      <a:pt x="229" y="361"/>
                      <a:pt x="238" y="325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2" name="Freeform 130"/>
              <p:cNvSpPr>
                <a:spLocks/>
              </p:cNvSpPr>
              <p:nvPr/>
            </p:nvSpPr>
            <p:spPr bwMode="auto">
              <a:xfrm>
                <a:off x="637" y="3486"/>
                <a:ext cx="86" cy="62"/>
              </a:xfrm>
              <a:custGeom>
                <a:avLst/>
                <a:gdLst>
                  <a:gd name="T0" fmla="*/ 210 w 261"/>
                  <a:gd name="T1" fmla="*/ 188 h 188"/>
                  <a:gd name="T2" fmla="*/ 261 w 261"/>
                  <a:gd name="T3" fmla="*/ 0 h 188"/>
                  <a:gd name="T4" fmla="*/ 45 w 261"/>
                  <a:gd name="T5" fmla="*/ 10 h 188"/>
                  <a:gd name="T6" fmla="*/ 29 w 261"/>
                  <a:gd name="T7" fmla="*/ 25 h 188"/>
                  <a:gd name="T8" fmla="*/ 1 w 261"/>
                  <a:gd name="T9" fmla="*/ 177 h 188"/>
                  <a:gd name="T10" fmla="*/ 11 w 261"/>
                  <a:gd name="T11" fmla="*/ 187 h 188"/>
                  <a:gd name="T12" fmla="*/ 210 w 261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" h="188">
                    <a:moveTo>
                      <a:pt x="210" y="188"/>
                    </a:moveTo>
                    <a:cubicBezTo>
                      <a:pt x="235" y="92"/>
                      <a:pt x="242" y="64"/>
                      <a:pt x="261" y="0"/>
                    </a:cubicBezTo>
                    <a:cubicBezTo>
                      <a:pt x="261" y="0"/>
                      <a:pt x="130" y="2"/>
                      <a:pt x="45" y="10"/>
                    </a:cubicBezTo>
                    <a:cubicBezTo>
                      <a:pt x="33" y="11"/>
                      <a:pt x="31" y="16"/>
                      <a:pt x="29" y="25"/>
                    </a:cubicBezTo>
                    <a:cubicBezTo>
                      <a:pt x="25" y="46"/>
                      <a:pt x="9" y="129"/>
                      <a:pt x="1" y="177"/>
                    </a:cubicBezTo>
                    <a:cubicBezTo>
                      <a:pt x="0" y="184"/>
                      <a:pt x="5" y="187"/>
                      <a:pt x="11" y="187"/>
                    </a:cubicBezTo>
                    <a:cubicBezTo>
                      <a:pt x="35" y="187"/>
                      <a:pt x="210" y="188"/>
                      <a:pt x="210" y="188"/>
                    </a:cubicBezTo>
                    <a:close/>
                  </a:path>
                </a:pathLst>
              </a:custGeom>
              <a:solidFill>
                <a:srgbClr val="375A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3" name="Freeform 131"/>
              <p:cNvSpPr>
                <a:spLocks/>
              </p:cNvSpPr>
              <p:nvPr/>
            </p:nvSpPr>
            <p:spPr bwMode="auto">
              <a:xfrm>
                <a:off x="642" y="3448"/>
                <a:ext cx="91" cy="36"/>
              </a:xfrm>
              <a:custGeom>
                <a:avLst/>
                <a:gdLst>
                  <a:gd name="T0" fmla="*/ 249 w 275"/>
                  <a:gd name="T1" fmla="*/ 95 h 110"/>
                  <a:gd name="T2" fmla="*/ 270 w 275"/>
                  <a:gd name="T3" fmla="*/ 22 h 110"/>
                  <a:gd name="T4" fmla="*/ 257 w 275"/>
                  <a:gd name="T5" fmla="*/ 0 h 110"/>
                  <a:gd name="T6" fmla="*/ 34 w 275"/>
                  <a:gd name="T7" fmla="*/ 22 h 110"/>
                  <a:gd name="T8" fmla="*/ 17 w 275"/>
                  <a:gd name="T9" fmla="*/ 46 h 110"/>
                  <a:gd name="T10" fmla="*/ 0 w 275"/>
                  <a:gd name="T11" fmla="*/ 110 h 110"/>
                  <a:gd name="T12" fmla="*/ 249 w 275"/>
                  <a:gd name="T13" fmla="*/ 9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5" h="110">
                    <a:moveTo>
                      <a:pt x="249" y="95"/>
                    </a:moveTo>
                    <a:cubicBezTo>
                      <a:pt x="261" y="55"/>
                      <a:pt x="269" y="29"/>
                      <a:pt x="270" y="22"/>
                    </a:cubicBezTo>
                    <a:cubicBezTo>
                      <a:pt x="275" y="5"/>
                      <a:pt x="272" y="0"/>
                      <a:pt x="257" y="0"/>
                    </a:cubicBezTo>
                    <a:cubicBezTo>
                      <a:pt x="206" y="0"/>
                      <a:pt x="93" y="3"/>
                      <a:pt x="34" y="22"/>
                    </a:cubicBezTo>
                    <a:cubicBezTo>
                      <a:pt x="24" y="25"/>
                      <a:pt x="22" y="30"/>
                      <a:pt x="17" y="46"/>
                    </a:cubicBezTo>
                    <a:cubicBezTo>
                      <a:pt x="15" y="51"/>
                      <a:pt x="9" y="77"/>
                      <a:pt x="0" y="110"/>
                    </a:cubicBezTo>
                    <a:cubicBezTo>
                      <a:pt x="0" y="110"/>
                      <a:pt x="118" y="98"/>
                      <a:pt x="249" y="95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4" name="Freeform 132"/>
              <p:cNvSpPr>
                <a:spLocks/>
              </p:cNvSpPr>
              <p:nvPr/>
            </p:nvSpPr>
            <p:spPr bwMode="auto">
              <a:xfrm>
                <a:off x="622" y="3554"/>
                <a:ext cx="82" cy="32"/>
              </a:xfrm>
              <a:custGeom>
                <a:avLst/>
                <a:gdLst>
                  <a:gd name="T0" fmla="*/ 198 w 249"/>
                  <a:gd name="T1" fmla="*/ 97 h 97"/>
                  <a:gd name="T2" fmla="*/ 238 w 249"/>
                  <a:gd name="T3" fmla="*/ 48 h 97"/>
                  <a:gd name="T4" fmla="*/ 249 w 249"/>
                  <a:gd name="T5" fmla="*/ 3 h 97"/>
                  <a:gd name="T6" fmla="*/ 11 w 249"/>
                  <a:gd name="T7" fmla="*/ 2 h 97"/>
                  <a:gd name="T8" fmla="*/ 10 w 249"/>
                  <a:gd name="T9" fmla="*/ 11 h 97"/>
                  <a:gd name="T10" fmla="*/ 13 w 249"/>
                  <a:gd name="T11" fmla="*/ 88 h 97"/>
                  <a:gd name="T12" fmla="*/ 198 w 249"/>
                  <a:gd name="T1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9" h="97">
                    <a:moveTo>
                      <a:pt x="198" y="97"/>
                    </a:moveTo>
                    <a:cubicBezTo>
                      <a:pt x="198" y="97"/>
                      <a:pt x="229" y="85"/>
                      <a:pt x="238" y="48"/>
                    </a:cubicBezTo>
                    <a:cubicBezTo>
                      <a:pt x="241" y="33"/>
                      <a:pt x="249" y="3"/>
                      <a:pt x="249" y="3"/>
                    </a:cubicBezTo>
                    <a:cubicBezTo>
                      <a:pt x="249" y="3"/>
                      <a:pt x="99" y="0"/>
                      <a:pt x="11" y="2"/>
                    </a:cubicBezTo>
                    <a:cubicBezTo>
                      <a:pt x="11" y="2"/>
                      <a:pt x="10" y="8"/>
                      <a:pt x="10" y="11"/>
                    </a:cubicBezTo>
                    <a:cubicBezTo>
                      <a:pt x="2" y="58"/>
                      <a:pt x="0" y="75"/>
                      <a:pt x="13" y="88"/>
                    </a:cubicBezTo>
                    <a:cubicBezTo>
                      <a:pt x="33" y="90"/>
                      <a:pt x="155" y="97"/>
                      <a:pt x="198" y="97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5" name="Freeform 133"/>
              <p:cNvSpPr>
                <a:spLocks/>
              </p:cNvSpPr>
              <p:nvPr/>
            </p:nvSpPr>
            <p:spPr bwMode="auto">
              <a:xfrm>
                <a:off x="625" y="3550"/>
                <a:ext cx="80" cy="5"/>
              </a:xfrm>
              <a:custGeom>
                <a:avLst/>
                <a:gdLst>
                  <a:gd name="T0" fmla="*/ 238 w 241"/>
                  <a:gd name="T1" fmla="*/ 15 h 15"/>
                  <a:gd name="T2" fmla="*/ 0 w 241"/>
                  <a:gd name="T3" fmla="*/ 14 h 15"/>
                  <a:gd name="T4" fmla="*/ 23 w 241"/>
                  <a:gd name="T5" fmla="*/ 1 h 15"/>
                  <a:gd name="T6" fmla="*/ 241 w 241"/>
                  <a:gd name="T7" fmla="*/ 2 h 15"/>
                  <a:gd name="T8" fmla="*/ 238 w 241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15">
                    <a:moveTo>
                      <a:pt x="238" y="15"/>
                    </a:moveTo>
                    <a:cubicBezTo>
                      <a:pt x="238" y="15"/>
                      <a:pt x="90" y="13"/>
                      <a:pt x="0" y="14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96" y="0"/>
                      <a:pt x="241" y="2"/>
                      <a:pt x="241" y="2"/>
                    </a:cubicBezTo>
                    <a:lnTo>
                      <a:pt x="238" y="15"/>
                    </a:ln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6" name="Freeform 134"/>
              <p:cNvSpPr>
                <a:spLocks/>
              </p:cNvSpPr>
              <p:nvPr/>
            </p:nvSpPr>
            <p:spPr bwMode="auto">
              <a:xfrm>
                <a:off x="685" y="3568"/>
                <a:ext cx="10" cy="10"/>
              </a:xfrm>
              <a:custGeom>
                <a:avLst/>
                <a:gdLst>
                  <a:gd name="T0" fmla="*/ 27 w 30"/>
                  <a:gd name="T1" fmla="*/ 20 h 32"/>
                  <a:gd name="T2" fmla="*/ 11 w 30"/>
                  <a:gd name="T3" fmla="*/ 30 h 32"/>
                  <a:gd name="T4" fmla="*/ 3 w 30"/>
                  <a:gd name="T5" fmla="*/ 12 h 32"/>
                  <a:gd name="T6" fmla="*/ 20 w 30"/>
                  <a:gd name="T7" fmla="*/ 2 h 32"/>
                  <a:gd name="T8" fmla="*/ 27 w 30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2">
                    <a:moveTo>
                      <a:pt x="27" y="20"/>
                    </a:moveTo>
                    <a:cubicBezTo>
                      <a:pt x="25" y="28"/>
                      <a:pt x="17" y="32"/>
                      <a:pt x="11" y="30"/>
                    </a:cubicBezTo>
                    <a:cubicBezTo>
                      <a:pt x="4" y="28"/>
                      <a:pt x="0" y="20"/>
                      <a:pt x="3" y="12"/>
                    </a:cubicBezTo>
                    <a:cubicBezTo>
                      <a:pt x="5" y="4"/>
                      <a:pt x="13" y="0"/>
                      <a:pt x="20" y="2"/>
                    </a:cubicBezTo>
                    <a:cubicBezTo>
                      <a:pt x="27" y="5"/>
                      <a:pt x="30" y="13"/>
                      <a:pt x="27" y="20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7" name="Freeform 135"/>
              <p:cNvSpPr>
                <a:spLocks/>
              </p:cNvSpPr>
              <p:nvPr/>
            </p:nvSpPr>
            <p:spPr bwMode="auto">
              <a:xfrm>
                <a:off x="687" y="3571"/>
                <a:ext cx="7" cy="7"/>
              </a:xfrm>
              <a:custGeom>
                <a:avLst/>
                <a:gdLst>
                  <a:gd name="T0" fmla="*/ 19 w 20"/>
                  <a:gd name="T1" fmla="*/ 14 h 22"/>
                  <a:gd name="T2" fmla="*/ 7 w 20"/>
                  <a:gd name="T3" fmla="*/ 20 h 22"/>
                  <a:gd name="T4" fmla="*/ 2 w 20"/>
                  <a:gd name="T5" fmla="*/ 8 h 22"/>
                  <a:gd name="T6" fmla="*/ 13 w 20"/>
                  <a:gd name="T7" fmla="*/ 2 h 22"/>
                  <a:gd name="T8" fmla="*/ 19 w 20"/>
                  <a:gd name="T9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2">
                    <a:moveTo>
                      <a:pt x="19" y="14"/>
                    </a:moveTo>
                    <a:cubicBezTo>
                      <a:pt x="17" y="19"/>
                      <a:pt x="12" y="22"/>
                      <a:pt x="7" y="20"/>
                    </a:cubicBezTo>
                    <a:cubicBezTo>
                      <a:pt x="3" y="19"/>
                      <a:pt x="0" y="13"/>
                      <a:pt x="2" y="8"/>
                    </a:cubicBezTo>
                    <a:cubicBezTo>
                      <a:pt x="4" y="3"/>
                      <a:pt x="9" y="0"/>
                      <a:pt x="13" y="2"/>
                    </a:cubicBezTo>
                    <a:cubicBezTo>
                      <a:pt x="18" y="3"/>
                      <a:pt x="20" y="9"/>
                      <a:pt x="19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8" name="Freeform 136"/>
              <p:cNvSpPr>
                <a:spLocks noEditPoints="1"/>
              </p:cNvSpPr>
              <p:nvPr/>
            </p:nvSpPr>
            <p:spPr bwMode="auto">
              <a:xfrm>
                <a:off x="685" y="3568"/>
                <a:ext cx="10" cy="10"/>
              </a:xfrm>
              <a:custGeom>
                <a:avLst/>
                <a:gdLst>
                  <a:gd name="T0" fmla="*/ 28 w 30"/>
                  <a:gd name="T1" fmla="*/ 8 h 31"/>
                  <a:gd name="T2" fmla="*/ 20 w 30"/>
                  <a:gd name="T3" fmla="*/ 0 h 31"/>
                  <a:gd name="T4" fmla="*/ 16 w 30"/>
                  <a:gd name="T5" fmla="*/ 0 h 31"/>
                  <a:gd name="T6" fmla="*/ 2 w 30"/>
                  <a:gd name="T7" fmla="*/ 11 h 31"/>
                  <a:gd name="T8" fmla="*/ 2 w 30"/>
                  <a:gd name="T9" fmla="*/ 22 h 31"/>
                  <a:gd name="T10" fmla="*/ 10 w 30"/>
                  <a:gd name="T11" fmla="*/ 30 h 31"/>
                  <a:gd name="T12" fmla="*/ 14 w 30"/>
                  <a:gd name="T13" fmla="*/ 31 h 31"/>
                  <a:gd name="T14" fmla="*/ 29 w 30"/>
                  <a:gd name="T15" fmla="*/ 20 h 31"/>
                  <a:gd name="T16" fmla="*/ 28 w 30"/>
                  <a:gd name="T17" fmla="*/ 8 h 31"/>
                  <a:gd name="T18" fmla="*/ 14 w 30"/>
                  <a:gd name="T19" fmla="*/ 28 h 31"/>
                  <a:gd name="T20" fmla="*/ 11 w 30"/>
                  <a:gd name="T21" fmla="*/ 28 h 31"/>
                  <a:gd name="T22" fmla="*/ 4 w 30"/>
                  <a:gd name="T23" fmla="*/ 21 h 31"/>
                  <a:gd name="T24" fmla="*/ 4 w 30"/>
                  <a:gd name="T25" fmla="*/ 11 h 31"/>
                  <a:gd name="T26" fmla="*/ 16 w 30"/>
                  <a:gd name="T27" fmla="*/ 2 h 31"/>
                  <a:gd name="T28" fmla="*/ 19 w 30"/>
                  <a:gd name="T29" fmla="*/ 3 h 31"/>
                  <a:gd name="T30" fmla="*/ 26 w 30"/>
                  <a:gd name="T31" fmla="*/ 9 h 31"/>
                  <a:gd name="T32" fmla="*/ 26 w 30"/>
                  <a:gd name="T33" fmla="*/ 19 h 31"/>
                  <a:gd name="T34" fmla="*/ 14 w 30"/>
                  <a:gd name="T3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31">
                    <a:moveTo>
                      <a:pt x="28" y="8"/>
                    </a:moveTo>
                    <a:cubicBezTo>
                      <a:pt x="27" y="4"/>
                      <a:pt x="24" y="2"/>
                      <a:pt x="20" y="0"/>
                    </a:cubicBezTo>
                    <a:cubicBezTo>
                      <a:pt x="19" y="0"/>
                      <a:pt x="17" y="0"/>
                      <a:pt x="16" y="0"/>
                    </a:cubicBezTo>
                    <a:cubicBezTo>
                      <a:pt x="10" y="0"/>
                      <a:pt x="4" y="4"/>
                      <a:pt x="2" y="11"/>
                    </a:cubicBezTo>
                    <a:cubicBezTo>
                      <a:pt x="0" y="15"/>
                      <a:pt x="1" y="19"/>
                      <a:pt x="2" y="22"/>
                    </a:cubicBezTo>
                    <a:cubicBezTo>
                      <a:pt x="4" y="26"/>
                      <a:pt x="7" y="29"/>
                      <a:pt x="10" y="30"/>
                    </a:cubicBezTo>
                    <a:cubicBezTo>
                      <a:pt x="12" y="30"/>
                      <a:pt x="13" y="31"/>
                      <a:pt x="14" y="31"/>
                    </a:cubicBezTo>
                    <a:cubicBezTo>
                      <a:pt x="21" y="31"/>
                      <a:pt x="26" y="26"/>
                      <a:pt x="29" y="20"/>
                    </a:cubicBezTo>
                    <a:cubicBezTo>
                      <a:pt x="30" y="16"/>
                      <a:pt x="30" y="12"/>
                      <a:pt x="28" y="8"/>
                    </a:cubicBezTo>
                    <a:close/>
                    <a:moveTo>
                      <a:pt x="14" y="28"/>
                    </a:moveTo>
                    <a:cubicBezTo>
                      <a:pt x="13" y="28"/>
                      <a:pt x="12" y="28"/>
                      <a:pt x="11" y="28"/>
                    </a:cubicBezTo>
                    <a:cubicBezTo>
                      <a:pt x="8" y="27"/>
                      <a:pt x="6" y="24"/>
                      <a:pt x="4" y="21"/>
                    </a:cubicBezTo>
                    <a:cubicBezTo>
                      <a:pt x="3" y="18"/>
                      <a:pt x="3" y="15"/>
                      <a:pt x="4" y="11"/>
                    </a:cubicBezTo>
                    <a:cubicBezTo>
                      <a:pt x="6" y="6"/>
                      <a:pt x="11" y="2"/>
                      <a:pt x="16" y="2"/>
                    </a:cubicBezTo>
                    <a:cubicBezTo>
                      <a:pt x="17" y="2"/>
                      <a:pt x="18" y="2"/>
                      <a:pt x="19" y="3"/>
                    </a:cubicBezTo>
                    <a:cubicBezTo>
                      <a:pt x="22" y="4"/>
                      <a:pt x="25" y="6"/>
                      <a:pt x="26" y="9"/>
                    </a:cubicBezTo>
                    <a:cubicBezTo>
                      <a:pt x="27" y="12"/>
                      <a:pt x="27" y="16"/>
                      <a:pt x="26" y="19"/>
                    </a:cubicBezTo>
                    <a:cubicBezTo>
                      <a:pt x="24" y="24"/>
                      <a:pt x="20" y="28"/>
                      <a:pt x="14" y="28"/>
                    </a:cubicBez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9" name="Freeform 137"/>
              <p:cNvSpPr>
                <a:spLocks/>
              </p:cNvSpPr>
              <p:nvPr/>
            </p:nvSpPr>
            <p:spPr bwMode="auto">
              <a:xfrm>
                <a:off x="691" y="3559"/>
                <a:ext cx="7" cy="6"/>
              </a:xfrm>
              <a:custGeom>
                <a:avLst/>
                <a:gdLst>
                  <a:gd name="T0" fmla="*/ 17 w 19"/>
                  <a:gd name="T1" fmla="*/ 12 h 20"/>
                  <a:gd name="T2" fmla="*/ 6 w 19"/>
                  <a:gd name="T3" fmla="*/ 19 h 20"/>
                  <a:gd name="T4" fmla="*/ 2 w 19"/>
                  <a:gd name="T5" fmla="*/ 7 h 20"/>
                  <a:gd name="T6" fmla="*/ 12 w 19"/>
                  <a:gd name="T7" fmla="*/ 1 h 20"/>
                  <a:gd name="T8" fmla="*/ 17 w 19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7" y="12"/>
                    </a:moveTo>
                    <a:cubicBezTo>
                      <a:pt x="16" y="17"/>
                      <a:pt x="11" y="20"/>
                      <a:pt x="6" y="19"/>
                    </a:cubicBezTo>
                    <a:cubicBezTo>
                      <a:pt x="2" y="17"/>
                      <a:pt x="0" y="12"/>
                      <a:pt x="2" y="7"/>
                    </a:cubicBezTo>
                    <a:cubicBezTo>
                      <a:pt x="3" y="2"/>
                      <a:pt x="8" y="0"/>
                      <a:pt x="12" y="1"/>
                    </a:cubicBezTo>
                    <a:cubicBezTo>
                      <a:pt x="17" y="3"/>
                      <a:pt x="19" y="8"/>
                      <a:pt x="17" y="12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0" name="Freeform 138"/>
              <p:cNvSpPr>
                <a:spLocks/>
              </p:cNvSpPr>
              <p:nvPr/>
            </p:nvSpPr>
            <p:spPr bwMode="auto">
              <a:xfrm>
                <a:off x="693" y="3561"/>
                <a:ext cx="4" cy="4"/>
              </a:xfrm>
              <a:custGeom>
                <a:avLst/>
                <a:gdLst>
                  <a:gd name="T0" fmla="*/ 11 w 12"/>
                  <a:gd name="T1" fmla="*/ 8 h 13"/>
                  <a:gd name="T2" fmla="*/ 4 w 12"/>
                  <a:gd name="T3" fmla="*/ 12 h 13"/>
                  <a:gd name="T4" fmla="*/ 1 w 12"/>
                  <a:gd name="T5" fmla="*/ 5 h 13"/>
                  <a:gd name="T6" fmla="*/ 8 w 12"/>
                  <a:gd name="T7" fmla="*/ 1 h 13"/>
                  <a:gd name="T8" fmla="*/ 11 w 12"/>
                  <a:gd name="T9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11" y="8"/>
                    </a:moveTo>
                    <a:cubicBezTo>
                      <a:pt x="10" y="11"/>
                      <a:pt x="7" y="13"/>
                      <a:pt x="4" y="12"/>
                    </a:cubicBezTo>
                    <a:cubicBezTo>
                      <a:pt x="2" y="11"/>
                      <a:pt x="0" y="8"/>
                      <a:pt x="1" y="5"/>
                    </a:cubicBezTo>
                    <a:cubicBezTo>
                      <a:pt x="2" y="2"/>
                      <a:pt x="5" y="0"/>
                      <a:pt x="8" y="1"/>
                    </a:cubicBezTo>
                    <a:cubicBezTo>
                      <a:pt x="11" y="2"/>
                      <a:pt x="12" y="5"/>
                      <a:pt x="11" y="8"/>
                    </a:cubicBezTo>
                    <a:close/>
                  </a:path>
                </a:pathLst>
              </a:custGeom>
              <a:solidFill>
                <a:srgbClr val="75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1" name="Freeform 139"/>
              <p:cNvSpPr>
                <a:spLocks noEditPoints="1"/>
              </p:cNvSpPr>
              <p:nvPr/>
            </p:nvSpPr>
            <p:spPr bwMode="auto">
              <a:xfrm>
                <a:off x="691" y="3559"/>
                <a:ext cx="7" cy="6"/>
              </a:xfrm>
              <a:custGeom>
                <a:avLst/>
                <a:gdLst>
                  <a:gd name="T0" fmla="*/ 18 w 19"/>
                  <a:gd name="T1" fmla="*/ 5 h 20"/>
                  <a:gd name="T2" fmla="*/ 13 w 19"/>
                  <a:gd name="T3" fmla="*/ 0 h 20"/>
                  <a:gd name="T4" fmla="*/ 10 w 19"/>
                  <a:gd name="T5" fmla="*/ 0 h 20"/>
                  <a:gd name="T6" fmla="*/ 0 w 19"/>
                  <a:gd name="T7" fmla="*/ 7 h 20"/>
                  <a:gd name="T8" fmla="*/ 1 w 19"/>
                  <a:gd name="T9" fmla="*/ 15 h 20"/>
                  <a:gd name="T10" fmla="*/ 6 w 19"/>
                  <a:gd name="T11" fmla="*/ 20 h 20"/>
                  <a:gd name="T12" fmla="*/ 9 w 19"/>
                  <a:gd name="T13" fmla="*/ 20 h 20"/>
                  <a:gd name="T14" fmla="*/ 18 w 19"/>
                  <a:gd name="T15" fmla="*/ 13 h 20"/>
                  <a:gd name="T16" fmla="*/ 18 w 19"/>
                  <a:gd name="T17" fmla="*/ 5 h 20"/>
                  <a:gd name="T18" fmla="*/ 9 w 19"/>
                  <a:gd name="T19" fmla="*/ 18 h 20"/>
                  <a:gd name="T20" fmla="*/ 7 w 19"/>
                  <a:gd name="T21" fmla="*/ 17 h 20"/>
                  <a:gd name="T22" fmla="*/ 3 w 19"/>
                  <a:gd name="T23" fmla="*/ 14 h 20"/>
                  <a:gd name="T24" fmla="*/ 3 w 19"/>
                  <a:gd name="T25" fmla="*/ 8 h 20"/>
                  <a:gd name="T26" fmla="*/ 10 w 19"/>
                  <a:gd name="T27" fmla="*/ 2 h 20"/>
                  <a:gd name="T28" fmla="*/ 12 w 19"/>
                  <a:gd name="T29" fmla="*/ 2 h 20"/>
                  <a:gd name="T30" fmla="*/ 16 w 19"/>
                  <a:gd name="T31" fmla="*/ 6 h 20"/>
                  <a:gd name="T32" fmla="*/ 16 w 19"/>
                  <a:gd name="T33" fmla="*/ 12 h 20"/>
                  <a:gd name="T34" fmla="*/ 9 w 19"/>
                  <a:gd name="T3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" h="20">
                    <a:moveTo>
                      <a:pt x="18" y="5"/>
                    </a:moveTo>
                    <a:cubicBezTo>
                      <a:pt x="17" y="3"/>
                      <a:pt x="15" y="1"/>
                      <a:pt x="13" y="0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6" y="0"/>
                      <a:pt x="2" y="2"/>
                      <a:pt x="0" y="7"/>
                    </a:cubicBezTo>
                    <a:cubicBezTo>
                      <a:pt x="0" y="9"/>
                      <a:pt x="0" y="12"/>
                      <a:pt x="1" y="15"/>
                    </a:cubicBezTo>
                    <a:cubicBezTo>
                      <a:pt x="2" y="17"/>
                      <a:pt x="4" y="19"/>
                      <a:pt x="6" y="20"/>
                    </a:cubicBezTo>
                    <a:cubicBezTo>
                      <a:pt x="7" y="20"/>
                      <a:pt x="8" y="20"/>
                      <a:pt x="9" y="20"/>
                    </a:cubicBezTo>
                    <a:cubicBezTo>
                      <a:pt x="13" y="20"/>
                      <a:pt x="17" y="17"/>
                      <a:pt x="18" y="13"/>
                    </a:cubicBezTo>
                    <a:cubicBezTo>
                      <a:pt x="19" y="10"/>
                      <a:pt x="19" y="7"/>
                      <a:pt x="18" y="5"/>
                    </a:cubicBezTo>
                    <a:close/>
                    <a:moveTo>
                      <a:pt x="9" y="18"/>
                    </a:moveTo>
                    <a:cubicBezTo>
                      <a:pt x="8" y="18"/>
                      <a:pt x="8" y="18"/>
                      <a:pt x="7" y="17"/>
                    </a:cubicBezTo>
                    <a:cubicBezTo>
                      <a:pt x="5" y="17"/>
                      <a:pt x="4" y="16"/>
                      <a:pt x="3" y="14"/>
                    </a:cubicBezTo>
                    <a:cubicBezTo>
                      <a:pt x="2" y="12"/>
                      <a:pt x="2" y="10"/>
                      <a:pt x="3" y="8"/>
                    </a:cubicBezTo>
                    <a:cubicBezTo>
                      <a:pt x="4" y="4"/>
                      <a:pt x="7" y="2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14" y="3"/>
                      <a:pt x="15" y="4"/>
                      <a:pt x="16" y="6"/>
                    </a:cubicBezTo>
                    <a:cubicBezTo>
                      <a:pt x="17" y="8"/>
                      <a:pt x="17" y="10"/>
                      <a:pt x="16" y="12"/>
                    </a:cubicBezTo>
                    <a:cubicBezTo>
                      <a:pt x="15" y="15"/>
                      <a:pt x="12" y="18"/>
                      <a:pt x="9" y="18"/>
                    </a:cubicBez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2" name="Freeform 140"/>
              <p:cNvSpPr>
                <a:spLocks/>
              </p:cNvSpPr>
              <p:nvPr/>
            </p:nvSpPr>
            <p:spPr bwMode="auto">
              <a:xfrm>
                <a:off x="676" y="3568"/>
                <a:ext cx="10" cy="10"/>
              </a:xfrm>
              <a:custGeom>
                <a:avLst/>
                <a:gdLst>
                  <a:gd name="T0" fmla="*/ 27 w 29"/>
                  <a:gd name="T1" fmla="*/ 19 h 31"/>
                  <a:gd name="T2" fmla="*/ 10 w 29"/>
                  <a:gd name="T3" fmla="*/ 29 h 31"/>
                  <a:gd name="T4" fmla="*/ 3 w 29"/>
                  <a:gd name="T5" fmla="*/ 11 h 31"/>
                  <a:gd name="T6" fmla="*/ 19 w 29"/>
                  <a:gd name="T7" fmla="*/ 2 h 31"/>
                  <a:gd name="T8" fmla="*/ 27 w 29"/>
                  <a:gd name="T9" fmla="*/ 1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1">
                    <a:moveTo>
                      <a:pt x="27" y="19"/>
                    </a:moveTo>
                    <a:cubicBezTo>
                      <a:pt x="24" y="27"/>
                      <a:pt x="17" y="31"/>
                      <a:pt x="10" y="29"/>
                    </a:cubicBezTo>
                    <a:cubicBezTo>
                      <a:pt x="3" y="27"/>
                      <a:pt x="0" y="19"/>
                      <a:pt x="3" y="11"/>
                    </a:cubicBezTo>
                    <a:cubicBezTo>
                      <a:pt x="5" y="4"/>
                      <a:pt x="12" y="0"/>
                      <a:pt x="19" y="2"/>
                    </a:cubicBezTo>
                    <a:cubicBezTo>
                      <a:pt x="26" y="4"/>
                      <a:pt x="29" y="12"/>
                      <a:pt x="27" y="19"/>
                    </a:cubicBezTo>
                    <a:close/>
                  </a:path>
                </a:pathLst>
              </a:custGeom>
              <a:solidFill>
                <a:srgbClr val="CC6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3" name="Freeform 141"/>
              <p:cNvSpPr>
                <a:spLocks/>
              </p:cNvSpPr>
              <p:nvPr/>
            </p:nvSpPr>
            <p:spPr bwMode="auto">
              <a:xfrm>
                <a:off x="678" y="3571"/>
                <a:ext cx="6" cy="7"/>
              </a:xfrm>
              <a:custGeom>
                <a:avLst/>
                <a:gdLst>
                  <a:gd name="T0" fmla="*/ 18 w 20"/>
                  <a:gd name="T1" fmla="*/ 14 h 22"/>
                  <a:gd name="T2" fmla="*/ 7 w 20"/>
                  <a:gd name="T3" fmla="*/ 20 h 22"/>
                  <a:gd name="T4" fmla="*/ 2 w 20"/>
                  <a:gd name="T5" fmla="*/ 8 h 22"/>
                  <a:gd name="T6" fmla="*/ 13 w 20"/>
                  <a:gd name="T7" fmla="*/ 2 h 22"/>
                  <a:gd name="T8" fmla="*/ 18 w 20"/>
                  <a:gd name="T9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2">
                    <a:moveTo>
                      <a:pt x="18" y="14"/>
                    </a:moveTo>
                    <a:cubicBezTo>
                      <a:pt x="17" y="19"/>
                      <a:pt x="11" y="22"/>
                      <a:pt x="7" y="20"/>
                    </a:cubicBezTo>
                    <a:cubicBezTo>
                      <a:pt x="2" y="19"/>
                      <a:pt x="0" y="13"/>
                      <a:pt x="2" y="8"/>
                    </a:cubicBezTo>
                    <a:cubicBezTo>
                      <a:pt x="3" y="3"/>
                      <a:pt x="9" y="0"/>
                      <a:pt x="13" y="2"/>
                    </a:cubicBezTo>
                    <a:cubicBezTo>
                      <a:pt x="18" y="4"/>
                      <a:pt x="20" y="9"/>
                      <a:pt x="18" y="14"/>
                    </a:cubicBezTo>
                    <a:close/>
                  </a:path>
                </a:pathLst>
              </a:custGeom>
              <a:solidFill>
                <a:srgbClr val="FFB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4" name="Freeform 142"/>
              <p:cNvSpPr>
                <a:spLocks noEditPoints="1"/>
              </p:cNvSpPr>
              <p:nvPr/>
            </p:nvSpPr>
            <p:spPr bwMode="auto">
              <a:xfrm>
                <a:off x="676" y="3568"/>
                <a:ext cx="10" cy="10"/>
              </a:xfrm>
              <a:custGeom>
                <a:avLst/>
                <a:gdLst>
                  <a:gd name="T0" fmla="*/ 27 w 29"/>
                  <a:gd name="T1" fmla="*/ 8 h 31"/>
                  <a:gd name="T2" fmla="*/ 19 w 29"/>
                  <a:gd name="T3" fmla="*/ 1 h 31"/>
                  <a:gd name="T4" fmla="*/ 15 w 29"/>
                  <a:gd name="T5" fmla="*/ 0 h 31"/>
                  <a:gd name="T6" fmla="*/ 1 w 29"/>
                  <a:gd name="T7" fmla="*/ 11 h 31"/>
                  <a:gd name="T8" fmla="*/ 2 w 29"/>
                  <a:gd name="T9" fmla="*/ 23 h 31"/>
                  <a:gd name="T10" fmla="*/ 10 w 29"/>
                  <a:gd name="T11" fmla="*/ 30 h 31"/>
                  <a:gd name="T12" fmla="*/ 14 w 29"/>
                  <a:gd name="T13" fmla="*/ 31 h 31"/>
                  <a:gd name="T14" fmla="*/ 28 w 29"/>
                  <a:gd name="T15" fmla="*/ 20 h 31"/>
                  <a:gd name="T16" fmla="*/ 27 w 29"/>
                  <a:gd name="T17" fmla="*/ 8 h 31"/>
                  <a:gd name="T18" fmla="*/ 14 w 29"/>
                  <a:gd name="T19" fmla="*/ 28 h 31"/>
                  <a:gd name="T20" fmla="*/ 10 w 29"/>
                  <a:gd name="T21" fmla="*/ 28 h 31"/>
                  <a:gd name="T22" fmla="*/ 4 w 29"/>
                  <a:gd name="T23" fmla="*/ 22 h 31"/>
                  <a:gd name="T24" fmla="*/ 4 w 29"/>
                  <a:gd name="T25" fmla="*/ 12 h 31"/>
                  <a:gd name="T26" fmla="*/ 15 w 29"/>
                  <a:gd name="T27" fmla="*/ 3 h 31"/>
                  <a:gd name="T28" fmla="*/ 19 w 29"/>
                  <a:gd name="T29" fmla="*/ 3 h 31"/>
                  <a:gd name="T30" fmla="*/ 25 w 29"/>
                  <a:gd name="T31" fmla="*/ 9 h 31"/>
                  <a:gd name="T32" fmla="*/ 25 w 29"/>
                  <a:gd name="T33" fmla="*/ 19 h 31"/>
                  <a:gd name="T34" fmla="*/ 14 w 29"/>
                  <a:gd name="T3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31">
                    <a:moveTo>
                      <a:pt x="27" y="8"/>
                    </a:moveTo>
                    <a:cubicBezTo>
                      <a:pt x="26" y="5"/>
                      <a:pt x="23" y="2"/>
                      <a:pt x="19" y="1"/>
                    </a:cubicBezTo>
                    <a:cubicBezTo>
                      <a:pt x="18" y="0"/>
                      <a:pt x="17" y="0"/>
                      <a:pt x="15" y="0"/>
                    </a:cubicBezTo>
                    <a:cubicBezTo>
                      <a:pt x="9" y="0"/>
                      <a:pt x="4" y="5"/>
                      <a:pt x="1" y="11"/>
                    </a:cubicBezTo>
                    <a:cubicBezTo>
                      <a:pt x="0" y="15"/>
                      <a:pt x="0" y="19"/>
                      <a:pt x="2" y="23"/>
                    </a:cubicBezTo>
                    <a:cubicBezTo>
                      <a:pt x="3" y="26"/>
                      <a:pt x="6" y="29"/>
                      <a:pt x="10" y="30"/>
                    </a:cubicBezTo>
                    <a:cubicBezTo>
                      <a:pt x="11" y="30"/>
                      <a:pt x="12" y="31"/>
                      <a:pt x="14" y="31"/>
                    </a:cubicBezTo>
                    <a:cubicBezTo>
                      <a:pt x="20" y="31"/>
                      <a:pt x="26" y="26"/>
                      <a:pt x="28" y="20"/>
                    </a:cubicBezTo>
                    <a:cubicBezTo>
                      <a:pt x="29" y="16"/>
                      <a:pt x="29" y="12"/>
                      <a:pt x="27" y="8"/>
                    </a:cubicBezTo>
                    <a:close/>
                    <a:moveTo>
                      <a:pt x="14" y="28"/>
                    </a:moveTo>
                    <a:cubicBezTo>
                      <a:pt x="13" y="28"/>
                      <a:pt x="12" y="28"/>
                      <a:pt x="10" y="28"/>
                    </a:cubicBezTo>
                    <a:cubicBezTo>
                      <a:pt x="8" y="27"/>
                      <a:pt x="5" y="25"/>
                      <a:pt x="4" y="22"/>
                    </a:cubicBezTo>
                    <a:cubicBezTo>
                      <a:pt x="3" y="19"/>
                      <a:pt x="3" y="15"/>
                      <a:pt x="4" y="12"/>
                    </a:cubicBezTo>
                    <a:cubicBezTo>
                      <a:pt x="6" y="6"/>
                      <a:pt x="10" y="3"/>
                      <a:pt x="15" y="3"/>
                    </a:cubicBezTo>
                    <a:cubicBezTo>
                      <a:pt x="17" y="3"/>
                      <a:pt x="18" y="3"/>
                      <a:pt x="19" y="3"/>
                    </a:cubicBezTo>
                    <a:cubicBezTo>
                      <a:pt x="22" y="4"/>
                      <a:pt x="24" y="6"/>
                      <a:pt x="25" y="9"/>
                    </a:cubicBezTo>
                    <a:cubicBezTo>
                      <a:pt x="26" y="12"/>
                      <a:pt x="27" y="16"/>
                      <a:pt x="25" y="19"/>
                    </a:cubicBezTo>
                    <a:cubicBezTo>
                      <a:pt x="24" y="25"/>
                      <a:pt x="19" y="28"/>
                      <a:pt x="14" y="28"/>
                    </a:cubicBez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5" name="Freeform 143"/>
              <p:cNvSpPr>
                <a:spLocks/>
              </p:cNvSpPr>
              <p:nvPr/>
            </p:nvSpPr>
            <p:spPr bwMode="auto">
              <a:xfrm>
                <a:off x="629" y="3567"/>
                <a:ext cx="7" cy="9"/>
              </a:xfrm>
              <a:custGeom>
                <a:avLst/>
                <a:gdLst>
                  <a:gd name="T0" fmla="*/ 19 w 21"/>
                  <a:gd name="T1" fmla="*/ 16 h 27"/>
                  <a:gd name="T2" fmla="*/ 7 w 21"/>
                  <a:gd name="T3" fmla="*/ 25 h 27"/>
                  <a:gd name="T4" fmla="*/ 2 w 21"/>
                  <a:gd name="T5" fmla="*/ 11 h 27"/>
                  <a:gd name="T6" fmla="*/ 15 w 21"/>
                  <a:gd name="T7" fmla="*/ 1 h 27"/>
                  <a:gd name="T8" fmla="*/ 19 w 21"/>
                  <a:gd name="T9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7">
                    <a:moveTo>
                      <a:pt x="19" y="16"/>
                    </a:moveTo>
                    <a:cubicBezTo>
                      <a:pt x="17" y="23"/>
                      <a:pt x="11" y="27"/>
                      <a:pt x="7" y="25"/>
                    </a:cubicBezTo>
                    <a:cubicBezTo>
                      <a:pt x="2" y="24"/>
                      <a:pt x="0" y="17"/>
                      <a:pt x="2" y="11"/>
                    </a:cubicBezTo>
                    <a:cubicBezTo>
                      <a:pt x="4" y="4"/>
                      <a:pt x="10" y="0"/>
                      <a:pt x="15" y="1"/>
                    </a:cubicBezTo>
                    <a:cubicBezTo>
                      <a:pt x="19" y="3"/>
                      <a:pt x="21" y="10"/>
                      <a:pt x="19" y="16"/>
                    </a:cubicBezTo>
                    <a:close/>
                  </a:path>
                </a:pathLst>
              </a:custGeom>
              <a:solidFill>
                <a:srgbClr val="CC6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6" name="Freeform 144"/>
              <p:cNvSpPr>
                <a:spLocks/>
              </p:cNvSpPr>
              <p:nvPr/>
            </p:nvSpPr>
            <p:spPr bwMode="auto">
              <a:xfrm>
                <a:off x="630" y="3570"/>
                <a:ext cx="5" cy="6"/>
              </a:xfrm>
              <a:custGeom>
                <a:avLst/>
                <a:gdLst>
                  <a:gd name="T0" fmla="*/ 13 w 15"/>
                  <a:gd name="T1" fmla="*/ 11 h 19"/>
                  <a:gd name="T2" fmla="*/ 5 w 15"/>
                  <a:gd name="T3" fmla="*/ 18 h 19"/>
                  <a:gd name="T4" fmla="*/ 2 w 15"/>
                  <a:gd name="T5" fmla="*/ 8 h 19"/>
                  <a:gd name="T6" fmla="*/ 10 w 15"/>
                  <a:gd name="T7" fmla="*/ 1 h 19"/>
                  <a:gd name="T8" fmla="*/ 13 w 15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9">
                    <a:moveTo>
                      <a:pt x="13" y="11"/>
                    </a:moveTo>
                    <a:cubicBezTo>
                      <a:pt x="11" y="16"/>
                      <a:pt x="8" y="19"/>
                      <a:pt x="5" y="18"/>
                    </a:cubicBezTo>
                    <a:cubicBezTo>
                      <a:pt x="1" y="17"/>
                      <a:pt x="0" y="12"/>
                      <a:pt x="2" y="8"/>
                    </a:cubicBezTo>
                    <a:cubicBezTo>
                      <a:pt x="3" y="3"/>
                      <a:pt x="7" y="0"/>
                      <a:pt x="10" y="1"/>
                    </a:cubicBezTo>
                    <a:cubicBezTo>
                      <a:pt x="13" y="2"/>
                      <a:pt x="15" y="7"/>
                      <a:pt x="13" y="11"/>
                    </a:cubicBezTo>
                    <a:close/>
                  </a:path>
                </a:pathLst>
              </a:custGeom>
              <a:solidFill>
                <a:srgbClr val="FFB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7" name="Freeform 145"/>
              <p:cNvSpPr>
                <a:spLocks noEditPoints="1"/>
              </p:cNvSpPr>
              <p:nvPr/>
            </p:nvSpPr>
            <p:spPr bwMode="auto">
              <a:xfrm>
                <a:off x="629" y="3567"/>
                <a:ext cx="7" cy="9"/>
              </a:xfrm>
              <a:custGeom>
                <a:avLst/>
                <a:gdLst>
                  <a:gd name="T0" fmla="*/ 15 w 22"/>
                  <a:gd name="T1" fmla="*/ 0 h 27"/>
                  <a:gd name="T2" fmla="*/ 13 w 22"/>
                  <a:gd name="T3" fmla="*/ 0 h 27"/>
                  <a:gd name="T4" fmla="*/ 1 w 22"/>
                  <a:gd name="T5" fmla="*/ 10 h 27"/>
                  <a:gd name="T6" fmla="*/ 1 w 22"/>
                  <a:gd name="T7" fmla="*/ 20 h 27"/>
                  <a:gd name="T8" fmla="*/ 6 w 22"/>
                  <a:gd name="T9" fmla="*/ 26 h 27"/>
                  <a:gd name="T10" fmla="*/ 9 w 22"/>
                  <a:gd name="T11" fmla="*/ 27 h 27"/>
                  <a:gd name="T12" fmla="*/ 20 w 22"/>
                  <a:gd name="T13" fmla="*/ 17 h 27"/>
                  <a:gd name="T14" fmla="*/ 15 w 22"/>
                  <a:gd name="T15" fmla="*/ 0 h 27"/>
                  <a:gd name="T16" fmla="*/ 9 w 22"/>
                  <a:gd name="T17" fmla="*/ 25 h 27"/>
                  <a:gd name="T18" fmla="*/ 7 w 22"/>
                  <a:gd name="T19" fmla="*/ 25 h 27"/>
                  <a:gd name="T20" fmla="*/ 3 w 22"/>
                  <a:gd name="T21" fmla="*/ 11 h 27"/>
                  <a:gd name="T22" fmla="*/ 13 w 22"/>
                  <a:gd name="T23" fmla="*/ 2 h 27"/>
                  <a:gd name="T24" fmla="*/ 14 w 22"/>
                  <a:gd name="T25" fmla="*/ 2 h 27"/>
                  <a:gd name="T26" fmla="*/ 18 w 22"/>
                  <a:gd name="T27" fmla="*/ 16 h 27"/>
                  <a:gd name="T28" fmla="*/ 9 w 22"/>
                  <a:gd name="T29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" h="27">
                    <a:moveTo>
                      <a:pt x="15" y="0"/>
                    </a:moveTo>
                    <a:cubicBezTo>
                      <a:pt x="14" y="0"/>
                      <a:pt x="13" y="0"/>
                      <a:pt x="13" y="0"/>
                    </a:cubicBezTo>
                    <a:cubicBezTo>
                      <a:pt x="8" y="0"/>
                      <a:pt x="3" y="4"/>
                      <a:pt x="1" y="10"/>
                    </a:cubicBezTo>
                    <a:cubicBezTo>
                      <a:pt x="0" y="14"/>
                      <a:pt x="0" y="17"/>
                      <a:pt x="1" y="20"/>
                    </a:cubicBezTo>
                    <a:cubicBezTo>
                      <a:pt x="2" y="23"/>
                      <a:pt x="4" y="26"/>
                      <a:pt x="6" y="26"/>
                    </a:cubicBezTo>
                    <a:cubicBezTo>
                      <a:pt x="7" y="27"/>
                      <a:pt x="8" y="27"/>
                      <a:pt x="9" y="27"/>
                    </a:cubicBezTo>
                    <a:cubicBezTo>
                      <a:pt x="13" y="27"/>
                      <a:pt x="18" y="23"/>
                      <a:pt x="20" y="17"/>
                    </a:cubicBezTo>
                    <a:cubicBezTo>
                      <a:pt x="22" y="9"/>
                      <a:pt x="20" y="2"/>
                      <a:pt x="15" y="0"/>
                    </a:cubicBezTo>
                    <a:close/>
                    <a:moveTo>
                      <a:pt x="9" y="25"/>
                    </a:moveTo>
                    <a:cubicBezTo>
                      <a:pt x="8" y="25"/>
                      <a:pt x="7" y="25"/>
                      <a:pt x="7" y="25"/>
                    </a:cubicBezTo>
                    <a:cubicBezTo>
                      <a:pt x="3" y="23"/>
                      <a:pt x="1" y="17"/>
                      <a:pt x="3" y="11"/>
                    </a:cubicBezTo>
                    <a:cubicBezTo>
                      <a:pt x="5" y="6"/>
                      <a:pt x="9" y="2"/>
                      <a:pt x="13" y="2"/>
                    </a:cubicBezTo>
                    <a:cubicBezTo>
                      <a:pt x="13" y="2"/>
                      <a:pt x="14" y="2"/>
                      <a:pt x="14" y="2"/>
                    </a:cubicBezTo>
                    <a:cubicBezTo>
                      <a:pt x="18" y="4"/>
                      <a:pt x="20" y="10"/>
                      <a:pt x="18" y="16"/>
                    </a:cubicBezTo>
                    <a:cubicBezTo>
                      <a:pt x="16" y="21"/>
                      <a:pt x="12" y="25"/>
                      <a:pt x="9" y="25"/>
                    </a:cubicBez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8" name="Freeform 146"/>
              <p:cNvSpPr>
                <a:spLocks/>
              </p:cNvSpPr>
              <p:nvPr/>
            </p:nvSpPr>
            <p:spPr bwMode="auto">
              <a:xfrm>
                <a:off x="623" y="3567"/>
                <a:ext cx="7" cy="9"/>
              </a:xfrm>
              <a:custGeom>
                <a:avLst/>
                <a:gdLst>
                  <a:gd name="T0" fmla="*/ 17 w 20"/>
                  <a:gd name="T1" fmla="*/ 16 h 27"/>
                  <a:gd name="T2" fmla="*/ 6 w 20"/>
                  <a:gd name="T3" fmla="*/ 25 h 27"/>
                  <a:gd name="T4" fmla="*/ 3 w 20"/>
                  <a:gd name="T5" fmla="*/ 11 h 27"/>
                  <a:gd name="T6" fmla="*/ 14 w 20"/>
                  <a:gd name="T7" fmla="*/ 1 h 27"/>
                  <a:gd name="T8" fmla="*/ 17 w 20"/>
                  <a:gd name="T9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7">
                    <a:moveTo>
                      <a:pt x="17" y="16"/>
                    </a:moveTo>
                    <a:cubicBezTo>
                      <a:pt x="15" y="22"/>
                      <a:pt x="10" y="27"/>
                      <a:pt x="6" y="25"/>
                    </a:cubicBezTo>
                    <a:cubicBezTo>
                      <a:pt x="2" y="24"/>
                      <a:pt x="0" y="17"/>
                      <a:pt x="3" y="11"/>
                    </a:cubicBezTo>
                    <a:cubicBezTo>
                      <a:pt x="5" y="4"/>
                      <a:pt x="10" y="0"/>
                      <a:pt x="14" y="1"/>
                    </a:cubicBezTo>
                    <a:cubicBezTo>
                      <a:pt x="18" y="2"/>
                      <a:pt x="20" y="9"/>
                      <a:pt x="17" y="16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9" name="Freeform 147"/>
              <p:cNvSpPr>
                <a:spLocks/>
              </p:cNvSpPr>
              <p:nvPr/>
            </p:nvSpPr>
            <p:spPr bwMode="auto">
              <a:xfrm>
                <a:off x="624" y="3570"/>
                <a:ext cx="4" cy="6"/>
              </a:xfrm>
              <a:custGeom>
                <a:avLst/>
                <a:gdLst>
                  <a:gd name="T0" fmla="*/ 12 w 13"/>
                  <a:gd name="T1" fmla="*/ 10 h 18"/>
                  <a:gd name="T2" fmla="*/ 4 w 13"/>
                  <a:gd name="T3" fmla="*/ 17 h 18"/>
                  <a:gd name="T4" fmla="*/ 2 w 13"/>
                  <a:gd name="T5" fmla="*/ 7 h 18"/>
                  <a:gd name="T6" fmla="*/ 10 w 13"/>
                  <a:gd name="T7" fmla="*/ 1 h 18"/>
                  <a:gd name="T8" fmla="*/ 12 w 13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12" y="10"/>
                    </a:moveTo>
                    <a:cubicBezTo>
                      <a:pt x="10" y="15"/>
                      <a:pt x="7" y="18"/>
                      <a:pt x="4" y="17"/>
                    </a:cubicBezTo>
                    <a:cubicBezTo>
                      <a:pt x="1" y="16"/>
                      <a:pt x="0" y="11"/>
                      <a:pt x="2" y="7"/>
                    </a:cubicBezTo>
                    <a:cubicBezTo>
                      <a:pt x="3" y="2"/>
                      <a:pt x="7" y="0"/>
                      <a:pt x="10" y="1"/>
                    </a:cubicBezTo>
                    <a:cubicBezTo>
                      <a:pt x="12" y="1"/>
                      <a:pt x="13" y="6"/>
                      <a:pt x="12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0" name="Freeform 148"/>
              <p:cNvSpPr>
                <a:spLocks noEditPoints="1"/>
              </p:cNvSpPr>
              <p:nvPr/>
            </p:nvSpPr>
            <p:spPr bwMode="auto">
              <a:xfrm>
                <a:off x="623" y="3567"/>
                <a:ext cx="7" cy="9"/>
              </a:xfrm>
              <a:custGeom>
                <a:avLst/>
                <a:gdLst>
                  <a:gd name="T0" fmla="*/ 19 w 20"/>
                  <a:gd name="T1" fmla="*/ 6 h 27"/>
                  <a:gd name="T2" fmla="*/ 14 w 20"/>
                  <a:gd name="T3" fmla="*/ 0 h 27"/>
                  <a:gd name="T4" fmla="*/ 12 w 20"/>
                  <a:gd name="T5" fmla="*/ 0 h 27"/>
                  <a:gd name="T6" fmla="*/ 2 w 20"/>
                  <a:gd name="T7" fmla="*/ 10 h 27"/>
                  <a:gd name="T8" fmla="*/ 1 w 20"/>
                  <a:gd name="T9" fmla="*/ 20 h 27"/>
                  <a:gd name="T10" fmla="*/ 6 w 20"/>
                  <a:gd name="T11" fmla="*/ 26 h 27"/>
                  <a:gd name="T12" fmla="*/ 8 w 20"/>
                  <a:gd name="T13" fmla="*/ 27 h 27"/>
                  <a:gd name="T14" fmla="*/ 18 w 20"/>
                  <a:gd name="T15" fmla="*/ 16 h 27"/>
                  <a:gd name="T16" fmla="*/ 19 w 20"/>
                  <a:gd name="T17" fmla="*/ 6 h 27"/>
                  <a:gd name="T18" fmla="*/ 8 w 20"/>
                  <a:gd name="T19" fmla="*/ 25 h 27"/>
                  <a:gd name="T20" fmla="*/ 6 w 20"/>
                  <a:gd name="T21" fmla="*/ 24 h 27"/>
                  <a:gd name="T22" fmla="*/ 3 w 20"/>
                  <a:gd name="T23" fmla="*/ 20 h 27"/>
                  <a:gd name="T24" fmla="*/ 4 w 20"/>
                  <a:gd name="T25" fmla="*/ 11 h 27"/>
                  <a:gd name="T26" fmla="*/ 12 w 20"/>
                  <a:gd name="T27" fmla="*/ 2 h 27"/>
                  <a:gd name="T28" fmla="*/ 14 w 20"/>
                  <a:gd name="T29" fmla="*/ 2 h 27"/>
                  <a:gd name="T30" fmla="*/ 17 w 20"/>
                  <a:gd name="T31" fmla="*/ 7 h 27"/>
                  <a:gd name="T32" fmla="*/ 17 w 20"/>
                  <a:gd name="T33" fmla="*/ 15 h 27"/>
                  <a:gd name="T34" fmla="*/ 8 w 20"/>
                  <a:gd name="T35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" h="27">
                    <a:moveTo>
                      <a:pt x="19" y="6"/>
                    </a:moveTo>
                    <a:cubicBezTo>
                      <a:pt x="18" y="3"/>
                      <a:pt x="17" y="1"/>
                      <a:pt x="14" y="0"/>
                    </a:cubicBezTo>
                    <a:cubicBezTo>
                      <a:pt x="14" y="0"/>
                      <a:pt x="13" y="0"/>
                      <a:pt x="12" y="0"/>
                    </a:cubicBezTo>
                    <a:cubicBezTo>
                      <a:pt x="8" y="0"/>
                      <a:pt x="4" y="4"/>
                      <a:pt x="2" y="10"/>
                    </a:cubicBezTo>
                    <a:cubicBezTo>
                      <a:pt x="0" y="14"/>
                      <a:pt x="0" y="17"/>
                      <a:pt x="1" y="20"/>
                    </a:cubicBezTo>
                    <a:cubicBezTo>
                      <a:pt x="2" y="23"/>
                      <a:pt x="3" y="25"/>
                      <a:pt x="6" y="26"/>
                    </a:cubicBezTo>
                    <a:cubicBezTo>
                      <a:pt x="6" y="26"/>
                      <a:pt x="7" y="27"/>
                      <a:pt x="8" y="27"/>
                    </a:cubicBezTo>
                    <a:cubicBezTo>
                      <a:pt x="12" y="27"/>
                      <a:pt x="16" y="22"/>
                      <a:pt x="18" y="16"/>
                    </a:cubicBezTo>
                    <a:cubicBezTo>
                      <a:pt x="20" y="13"/>
                      <a:pt x="20" y="9"/>
                      <a:pt x="19" y="6"/>
                    </a:cubicBezTo>
                    <a:close/>
                    <a:moveTo>
                      <a:pt x="8" y="25"/>
                    </a:moveTo>
                    <a:cubicBezTo>
                      <a:pt x="7" y="25"/>
                      <a:pt x="7" y="24"/>
                      <a:pt x="6" y="24"/>
                    </a:cubicBezTo>
                    <a:cubicBezTo>
                      <a:pt x="5" y="24"/>
                      <a:pt x="3" y="22"/>
                      <a:pt x="3" y="20"/>
                    </a:cubicBezTo>
                    <a:cubicBezTo>
                      <a:pt x="2" y="17"/>
                      <a:pt x="2" y="14"/>
                      <a:pt x="4" y="11"/>
                    </a:cubicBezTo>
                    <a:cubicBezTo>
                      <a:pt x="5" y="6"/>
                      <a:pt x="9" y="2"/>
                      <a:pt x="12" y="2"/>
                    </a:cubicBezTo>
                    <a:cubicBezTo>
                      <a:pt x="13" y="2"/>
                      <a:pt x="13" y="2"/>
                      <a:pt x="14" y="2"/>
                    </a:cubicBezTo>
                    <a:cubicBezTo>
                      <a:pt x="15" y="3"/>
                      <a:pt x="17" y="4"/>
                      <a:pt x="17" y="7"/>
                    </a:cubicBezTo>
                    <a:cubicBezTo>
                      <a:pt x="18" y="9"/>
                      <a:pt x="18" y="12"/>
                      <a:pt x="17" y="15"/>
                    </a:cubicBezTo>
                    <a:cubicBezTo>
                      <a:pt x="15" y="21"/>
                      <a:pt x="11" y="25"/>
                      <a:pt x="8" y="25"/>
                    </a:cubicBez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1" name="Freeform 149"/>
              <p:cNvSpPr>
                <a:spLocks/>
              </p:cNvSpPr>
              <p:nvPr/>
            </p:nvSpPr>
            <p:spPr bwMode="auto">
              <a:xfrm>
                <a:off x="625" y="3558"/>
                <a:ext cx="5" cy="6"/>
              </a:xfrm>
              <a:custGeom>
                <a:avLst/>
                <a:gdLst>
                  <a:gd name="T0" fmla="*/ 13 w 15"/>
                  <a:gd name="T1" fmla="*/ 11 h 19"/>
                  <a:gd name="T2" fmla="*/ 5 w 15"/>
                  <a:gd name="T3" fmla="*/ 18 h 19"/>
                  <a:gd name="T4" fmla="*/ 2 w 15"/>
                  <a:gd name="T5" fmla="*/ 8 h 19"/>
                  <a:gd name="T6" fmla="*/ 10 w 15"/>
                  <a:gd name="T7" fmla="*/ 1 h 19"/>
                  <a:gd name="T8" fmla="*/ 13 w 15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9">
                    <a:moveTo>
                      <a:pt x="13" y="11"/>
                    </a:moveTo>
                    <a:cubicBezTo>
                      <a:pt x="12" y="16"/>
                      <a:pt x="8" y="19"/>
                      <a:pt x="5" y="18"/>
                    </a:cubicBezTo>
                    <a:cubicBezTo>
                      <a:pt x="2" y="17"/>
                      <a:pt x="0" y="12"/>
                      <a:pt x="2" y="8"/>
                    </a:cubicBezTo>
                    <a:cubicBezTo>
                      <a:pt x="3" y="3"/>
                      <a:pt x="7" y="0"/>
                      <a:pt x="10" y="1"/>
                    </a:cubicBezTo>
                    <a:cubicBezTo>
                      <a:pt x="14" y="2"/>
                      <a:pt x="15" y="7"/>
                      <a:pt x="13" y="11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2" name="Freeform 150"/>
              <p:cNvSpPr>
                <a:spLocks/>
              </p:cNvSpPr>
              <p:nvPr/>
            </p:nvSpPr>
            <p:spPr bwMode="auto">
              <a:xfrm>
                <a:off x="626" y="3560"/>
                <a:ext cx="3" cy="4"/>
              </a:xfrm>
              <a:custGeom>
                <a:avLst/>
                <a:gdLst>
                  <a:gd name="T0" fmla="*/ 8 w 9"/>
                  <a:gd name="T1" fmla="*/ 7 h 12"/>
                  <a:gd name="T2" fmla="*/ 3 w 9"/>
                  <a:gd name="T3" fmla="*/ 11 h 12"/>
                  <a:gd name="T4" fmla="*/ 1 w 9"/>
                  <a:gd name="T5" fmla="*/ 5 h 12"/>
                  <a:gd name="T6" fmla="*/ 7 w 9"/>
                  <a:gd name="T7" fmla="*/ 1 h 12"/>
                  <a:gd name="T8" fmla="*/ 8 w 9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7"/>
                    </a:moveTo>
                    <a:cubicBezTo>
                      <a:pt x="7" y="10"/>
                      <a:pt x="5" y="12"/>
                      <a:pt x="3" y="11"/>
                    </a:cubicBezTo>
                    <a:cubicBezTo>
                      <a:pt x="1" y="11"/>
                      <a:pt x="0" y="8"/>
                      <a:pt x="1" y="5"/>
                    </a:cubicBezTo>
                    <a:cubicBezTo>
                      <a:pt x="2" y="2"/>
                      <a:pt x="5" y="0"/>
                      <a:pt x="7" y="1"/>
                    </a:cubicBezTo>
                    <a:cubicBezTo>
                      <a:pt x="9" y="2"/>
                      <a:pt x="9" y="4"/>
                      <a:pt x="8" y="7"/>
                    </a:cubicBezTo>
                    <a:close/>
                  </a:path>
                </a:pathLst>
              </a:custGeom>
              <a:solidFill>
                <a:srgbClr val="75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3" name="Freeform 151"/>
              <p:cNvSpPr>
                <a:spLocks noEditPoints="1"/>
              </p:cNvSpPr>
              <p:nvPr/>
            </p:nvSpPr>
            <p:spPr bwMode="auto">
              <a:xfrm>
                <a:off x="625" y="3558"/>
                <a:ext cx="6" cy="6"/>
              </a:xfrm>
              <a:custGeom>
                <a:avLst/>
                <a:gdLst>
                  <a:gd name="T0" fmla="*/ 11 w 16"/>
                  <a:gd name="T1" fmla="*/ 0 h 19"/>
                  <a:gd name="T2" fmla="*/ 9 w 16"/>
                  <a:gd name="T3" fmla="*/ 0 h 19"/>
                  <a:gd name="T4" fmla="*/ 1 w 16"/>
                  <a:gd name="T5" fmla="*/ 7 h 19"/>
                  <a:gd name="T6" fmla="*/ 1 w 16"/>
                  <a:gd name="T7" fmla="*/ 14 h 19"/>
                  <a:gd name="T8" fmla="*/ 4 w 16"/>
                  <a:gd name="T9" fmla="*/ 19 h 19"/>
                  <a:gd name="T10" fmla="*/ 6 w 16"/>
                  <a:gd name="T11" fmla="*/ 19 h 19"/>
                  <a:gd name="T12" fmla="*/ 14 w 16"/>
                  <a:gd name="T13" fmla="*/ 12 h 19"/>
                  <a:gd name="T14" fmla="*/ 11 w 16"/>
                  <a:gd name="T15" fmla="*/ 0 h 19"/>
                  <a:gd name="T16" fmla="*/ 9 w 16"/>
                  <a:gd name="T17" fmla="*/ 2 h 19"/>
                  <a:gd name="T18" fmla="*/ 10 w 16"/>
                  <a:gd name="T19" fmla="*/ 2 h 19"/>
                  <a:gd name="T20" fmla="*/ 12 w 16"/>
                  <a:gd name="T21" fmla="*/ 11 h 19"/>
                  <a:gd name="T22" fmla="*/ 6 w 16"/>
                  <a:gd name="T23" fmla="*/ 17 h 19"/>
                  <a:gd name="T24" fmla="*/ 5 w 16"/>
                  <a:gd name="T25" fmla="*/ 17 h 19"/>
                  <a:gd name="T26" fmla="*/ 2 w 16"/>
                  <a:gd name="T27" fmla="*/ 14 h 19"/>
                  <a:gd name="T28" fmla="*/ 3 w 16"/>
                  <a:gd name="T29" fmla="*/ 8 h 19"/>
                  <a:gd name="T30" fmla="*/ 9 w 16"/>
                  <a:gd name="T31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9">
                    <a:moveTo>
                      <a:pt x="11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6" y="0"/>
                      <a:pt x="2" y="3"/>
                      <a:pt x="1" y="7"/>
                    </a:cubicBezTo>
                    <a:cubicBezTo>
                      <a:pt x="0" y="10"/>
                      <a:pt x="0" y="12"/>
                      <a:pt x="1" y="14"/>
                    </a:cubicBezTo>
                    <a:cubicBezTo>
                      <a:pt x="1" y="17"/>
                      <a:pt x="3" y="18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9" y="19"/>
                      <a:pt x="13" y="16"/>
                      <a:pt x="14" y="12"/>
                    </a:cubicBezTo>
                    <a:cubicBezTo>
                      <a:pt x="16" y="7"/>
                      <a:pt x="14" y="1"/>
                      <a:pt x="11" y="0"/>
                    </a:cubicBezTo>
                    <a:close/>
                    <a:moveTo>
                      <a:pt x="9" y="2"/>
                    </a:moveTo>
                    <a:cubicBezTo>
                      <a:pt x="9" y="2"/>
                      <a:pt x="10" y="2"/>
                      <a:pt x="10" y="2"/>
                    </a:cubicBezTo>
                    <a:cubicBezTo>
                      <a:pt x="13" y="3"/>
                      <a:pt x="14" y="7"/>
                      <a:pt x="12" y="11"/>
                    </a:cubicBezTo>
                    <a:cubicBezTo>
                      <a:pt x="11" y="15"/>
                      <a:pt x="9" y="17"/>
                      <a:pt x="6" y="17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4" y="17"/>
                      <a:pt x="3" y="16"/>
                      <a:pt x="2" y="14"/>
                    </a:cubicBezTo>
                    <a:cubicBezTo>
                      <a:pt x="2" y="12"/>
                      <a:pt x="2" y="10"/>
                      <a:pt x="3" y="8"/>
                    </a:cubicBezTo>
                    <a:cubicBezTo>
                      <a:pt x="4" y="4"/>
                      <a:pt x="7" y="2"/>
                      <a:pt x="9" y="2"/>
                    </a:cubicBez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4" name="Freeform 152"/>
              <p:cNvSpPr>
                <a:spLocks/>
              </p:cNvSpPr>
              <p:nvPr/>
            </p:nvSpPr>
            <p:spPr bwMode="auto">
              <a:xfrm>
                <a:off x="806" y="3459"/>
                <a:ext cx="326" cy="55"/>
              </a:xfrm>
              <a:custGeom>
                <a:avLst/>
                <a:gdLst>
                  <a:gd name="T0" fmla="*/ 989 w 989"/>
                  <a:gd name="T1" fmla="*/ 166 h 166"/>
                  <a:gd name="T2" fmla="*/ 1 w 989"/>
                  <a:gd name="T3" fmla="*/ 6 h 166"/>
                  <a:gd name="T4" fmla="*/ 0 w 989"/>
                  <a:gd name="T5" fmla="*/ 0 h 166"/>
                  <a:gd name="T6" fmla="*/ 988 w 989"/>
                  <a:gd name="T7" fmla="*/ 164 h 166"/>
                  <a:gd name="T8" fmla="*/ 989 w 989"/>
                  <a:gd name="T9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9" h="166">
                    <a:moveTo>
                      <a:pt x="989" y="166"/>
                    </a:moveTo>
                    <a:cubicBezTo>
                      <a:pt x="984" y="165"/>
                      <a:pt x="542" y="88"/>
                      <a:pt x="1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41" y="82"/>
                      <a:pt x="988" y="164"/>
                      <a:pt x="988" y="164"/>
                    </a:cubicBezTo>
                    <a:cubicBezTo>
                      <a:pt x="988" y="165"/>
                      <a:pt x="989" y="166"/>
                      <a:pt x="989" y="166"/>
                    </a:cubicBez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5" name="Freeform 153"/>
              <p:cNvSpPr>
                <a:spLocks/>
              </p:cNvSpPr>
              <p:nvPr/>
            </p:nvSpPr>
            <p:spPr bwMode="auto">
              <a:xfrm>
                <a:off x="617" y="3576"/>
                <a:ext cx="195" cy="56"/>
              </a:xfrm>
              <a:custGeom>
                <a:avLst/>
                <a:gdLst>
                  <a:gd name="T0" fmla="*/ 587 w 592"/>
                  <a:gd name="T1" fmla="*/ 170 h 170"/>
                  <a:gd name="T2" fmla="*/ 586 w 592"/>
                  <a:gd name="T3" fmla="*/ 170 h 170"/>
                  <a:gd name="T4" fmla="*/ 590 w 592"/>
                  <a:gd name="T5" fmla="*/ 154 h 170"/>
                  <a:gd name="T6" fmla="*/ 589 w 592"/>
                  <a:gd name="T7" fmla="*/ 1 h 170"/>
                  <a:gd name="T8" fmla="*/ 254 w 592"/>
                  <a:gd name="T9" fmla="*/ 31 h 170"/>
                  <a:gd name="T10" fmla="*/ 0 w 592"/>
                  <a:gd name="T11" fmla="*/ 20 h 170"/>
                  <a:gd name="T12" fmla="*/ 1 w 592"/>
                  <a:gd name="T13" fmla="*/ 18 h 170"/>
                  <a:gd name="T14" fmla="*/ 253 w 592"/>
                  <a:gd name="T15" fmla="*/ 29 h 170"/>
                  <a:gd name="T16" fmla="*/ 590 w 592"/>
                  <a:gd name="T17" fmla="*/ 0 h 170"/>
                  <a:gd name="T18" fmla="*/ 592 w 592"/>
                  <a:gd name="T19" fmla="*/ 154 h 170"/>
                  <a:gd name="T20" fmla="*/ 587 w 592"/>
                  <a:gd name="T21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2" h="170">
                    <a:moveTo>
                      <a:pt x="587" y="170"/>
                    </a:moveTo>
                    <a:cubicBezTo>
                      <a:pt x="586" y="170"/>
                      <a:pt x="586" y="170"/>
                      <a:pt x="586" y="170"/>
                    </a:cubicBezTo>
                    <a:cubicBezTo>
                      <a:pt x="588" y="167"/>
                      <a:pt x="590" y="160"/>
                      <a:pt x="590" y="154"/>
                    </a:cubicBezTo>
                    <a:cubicBezTo>
                      <a:pt x="590" y="148"/>
                      <a:pt x="589" y="14"/>
                      <a:pt x="589" y="1"/>
                    </a:cubicBezTo>
                    <a:cubicBezTo>
                      <a:pt x="538" y="7"/>
                      <a:pt x="342" y="29"/>
                      <a:pt x="254" y="31"/>
                    </a:cubicBezTo>
                    <a:cubicBezTo>
                      <a:pt x="167" y="33"/>
                      <a:pt x="2" y="20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166" y="32"/>
                      <a:pt x="253" y="29"/>
                    </a:cubicBezTo>
                    <a:cubicBezTo>
                      <a:pt x="342" y="27"/>
                      <a:pt x="590" y="0"/>
                      <a:pt x="590" y="0"/>
                    </a:cubicBezTo>
                    <a:cubicBezTo>
                      <a:pt x="590" y="0"/>
                      <a:pt x="592" y="148"/>
                      <a:pt x="592" y="154"/>
                    </a:cubicBezTo>
                    <a:cubicBezTo>
                      <a:pt x="591" y="160"/>
                      <a:pt x="589" y="168"/>
                      <a:pt x="587" y="170"/>
                    </a:cubicBezTo>
                    <a:close/>
                  </a:path>
                </a:pathLst>
              </a:custGeom>
              <a:solidFill>
                <a:srgbClr val="0C37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6" name="Freeform 154"/>
              <p:cNvSpPr>
                <a:spLocks/>
              </p:cNvSpPr>
              <p:nvPr/>
            </p:nvSpPr>
            <p:spPr bwMode="auto">
              <a:xfrm>
                <a:off x="1012" y="3464"/>
                <a:ext cx="12" cy="15"/>
              </a:xfrm>
              <a:custGeom>
                <a:avLst/>
                <a:gdLst>
                  <a:gd name="T0" fmla="*/ 0 w 37"/>
                  <a:gd name="T1" fmla="*/ 45 h 47"/>
                  <a:gd name="T2" fmla="*/ 28 w 37"/>
                  <a:gd name="T3" fmla="*/ 1 h 47"/>
                  <a:gd name="T4" fmla="*/ 34 w 37"/>
                  <a:gd name="T5" fmla="*/ 1 h 47"/>
                  <a:gd name="T6" fmla="*/ 37 w 37"/>
                  <a:gd name="T7" fmla="*/ 4 h 47"/>
                  <a:gd name="T8" fmla="*/ 10 w 37"/>
                  <a:gd name="T9" fmla="*/ 47 h 47"/>
                  <a:gd name="T10" fmla="*/ 0 w 37"/>
                  <a:gd name="T11" fmla="*/ 4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47">
                    <a:moveTo>
                      <a:pt x="0" y="45"/>
                    </a:move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31" y="0"/>
                      <a:pt x="34" y="1"/>
                    </a:cubicBezTo>
                    <a:cubicBezTo>
                      <a:pt x="36" y="2"/>
                      <a:pt x="37" y="4"/>
                      <a:pt x="37" y="4"/>
                    </a:cubicBezTo>
                    <a:cubicBezTo>
                      <a:pt x="10" y="47"/>
                      <a:pt x="10" y="47"/>
                      <a:pt x="10" y="47"/>
                    </a:cubicBez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7" name="Freeform 155"/>
              <p:cNvSpPr>
                <a:spLocks/>
              </p:cNvSpPr>
              <p:nvPr/>
            </p:nvSpPr>
            <p:spPr bwMode="auto">
              <a:xfrm>
                <a:off x="683" y="3433"/>
                <a:ext cx="13" cy="14"/>
              </a:xfrm>
              <a:custGeom>
                <a:avLst/>
                <a:gdLst>
                  <a:gd name="T0" fmla="*/ 36 w 41"/>
                  <a:gd name="T1" fmla="*/ 4 h 41"/>
                  <a:gd name="T2" fmla="*/ 28 w 41"/>
                  <a:gd name="T3" fmla="*/ 28 h 41"/>
                  <a:gd name="T4" fmla="*/ 4 w 41"/>
                  <a:gd name="T5" fmla="*/ 37 h 41"/>
                  <a:gd name="T6" fmla="*/ 12 w 41"/>
                  <a:gd name="T7" fmla="*/ 13 h 41"/>
                  <a:gd name="T8" fmla="*/ 36 w 41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36" y="4"/>
                    </a:moveTo>
                    <a:cubicBezTo>
                      <a:pt x="41" y="8"/>
                      <a:pt x="37" y="19"/>
                      <a:pt x="28" y="28"/>
                    </a:cubicBezTo>
                    <a:cubicBezTo>
                      <a:pt x="19" y="37"/>
                      <a:pt x="8" y="41"/>
                      <a:pt x="4" y="37"/>
                    </a:cubicBezTo>
                    <a:cubicBezTo>
                      <a:pt x="0" y="33"/>
                      <a:pt x="3" y="22"/>
                      <a:pt x="12" y="13"/>
                    </a:cubicBezTo>
                    <a:cubicBezTo>
                      <a:pt x="22" y="4"/>
                      <a:pt x="32" y="0"/>
                      <a:pt x="36" y="4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8" name="Freeform 156"/>
              <p:cNvSpPr>
                <a:spLocks/>
              </p:cNvSpPr>
              <p:nvPr/>
            </p:nvSpPr>
            <p:spPr bwMode="auto">
              <a:xfrm>
                <a:off x="684" y="3437"/>
                <a:ext cx="10" cy="9"/>
              </a:xfrm>
              <a:custGeom>
                <a:avLst/>
                <a:gdLst>
                  <a:gd name="T0" fmla="*/ 27 w 29"/>
                  <a:gd name="T1" fmla="*/ 3 h 28"/>
                  <a:gd name="T2" fmla="*/ 20 w 29"/>
                  <a:gd name="T3" fmla="*/ 19 h 28"/>
                  <a:gd name="T4" fmla="*/ 3 w 29"/>
                  <a:gd name="T5" fmla="*/ 25 h 28"/>
                  <a:gd name="T6" fmla="*/ 10 w 29"/>
                  <a:gd name="T7" fmla="*/ 8 h 28"/>
                  <a:gd name="T8" fmla="*/ 27 w 29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7" y="3"/>
                    </a:moveTo>
                    <a:cubicBezTo>
                      <a:pt x="29" y="6"/>
                      <a:pt x="26" y="13"/>
                      <a:pt x="20" y="19"/>
                    </a:cubicBezTo>
                    <a:cubicBezTo>
                      <a:pt x="13" y="25"/>
                      <a:pt x="6" y="28"/>
                      <a:pt x="3" y="25"/>
                    </a:cubicBezTo>
                    <a:cubicBezTo>
                      <a:pt x="0" y="22"/>
                      <a:pt x="3" y="14"/>
                      <a:pt x="10" y="8"/>
                    </a:cubicBezTo>
                    <a:cubicBezTo>
                      <a:pt x="16" y="2"/>
                      <a:pt x="24" y="0"/>
                      <a:pt x="27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9" name="Freeform 157"/>
              <p:cNvSpPr>
                <a:spLocks noEditPoints="1"/>
              </p:cNvSpPr>
              <p:nvPr/>
            </p:nvSpPr>
            <p:spPr bwMode="auto">
              <a:xfrm>
                <a:off x="683" y="3433"/>
                <a:ext cx="13" cy="13"/>
              </a:xfrm>
              <a:custGeom>
                <a:avLst/>
                <a:gdLst>
                  <a:gd name="T0" fmla="*/ 37 w 40"/>
                  <a:gd name="T1" fmla="*/ 2 h 39"/>
                  <a:gd name="T2" fmla="*/ 32 w 40"/>
                  <a:gd name="T3" fmla="*/ 0 h 39"/>
                  <a:gd name="T4" fmla="*/ 12 w 40"/>
                  <a:gd name="T5" fmla="*/ 11 h 39"/>
                  <a:gd name="T6" fmla="*/ 2 w 40"/>
                  <a:gd name="T7" fmla="*/ 26 h 39"/>
                  <a:gd name="T8" fmla="*/ 3 w 40"/>
                  <a:gd name="T9" fmla="*/ 37 h 39"/>
                  <a:gd name="T10" fmla="*/ 8 w 40"/>
                  <a:gd name="T11" fmla="*/ 39 h 39"/>
                  <a:gd name="T12" fmla="*/ 29 w 40"/>
                  <a:gd name="T13" fmla="*/ 28 h 39"/>
                  <a:gd name="T14" fmla="*/ 38 w 40"/>
                  <a:gd name="T15" fmla="*/ 14 h 39"/>
                  <a:gd name="T16" fmla="*/ 37 w 40"/>
                  <a:gd name="T17" fmla="*/ 2 h 39"/>
                  <a:gd name="T18" fmla="*/ 8 w 40"/>
                  <a:gd name="T19" fmla="*/ 37 h 39"/>
                  <a:gd name="T20" fmla="*/ 5 w 40"/>
                  <a:gd name="T21" fmla="*/ 36 h 39"/>
                  <a:gd name="T22" fmla="*/ 4 w 40"/>
                  <a:gd name="T23" fmla="*/ 27 h 39"/>
                  <a:gd name="T24" fmla="*/ 13 w 40"/>
                  <a:gd name="T25" fmla="*/ 13 h 39"/>
                  <a:gd name="T26" fmla="*/ 32 w 40"/>
                  <a:gd name="T27" fmla="*/ 3 h 39"/>
                  <a:gd name="T28" fmla="*/ 36 w 40"/>
                  <a:gd name="T29" fmla="*/ 4 h 39"/>
                  <a:gd name="T30" fmla="*/ 36 w 40"/>
                  <a:gd name="T31" fmla="*/ 13 h 39"/>
                  <a:gd name="T32" fmla="*/ 27 w 40"/>
                  <a:gd name="T33" fmla="*/ 26 h 39"/>
                  <a:gd name="T34" fmla="*/ 8 w 40"/>
                  <a:gd name="T35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39">
                    <a:moveTo>
                      <a:pt x="37" y="2"/>
                    </a:moveTo>
                    <a:cubicBezTo>
                      <a:pt x="36" y="1"/>
                      <a:pt x="34" y="0"/>
                      <a:pt x="32" y="0"/>
                    </a:cubicBezTo>
                    <a:cubicBezTo>
                      <a:pt x="26" y="0"/>
                      <a:pt x="18" y="5"/>
                      <a:pt x="12" y="11"/>
                    </a:cubicBezTo>
                    <a:cubicBezTo>
                      <a:pt x="7" y="16"/>
                      <a:pt x="4" y="21"/>
                      <a:pt x="2" y="26"/>
                    </a:cubicBezTo>
                    <a:cubicBezTo>
                      <a:pt x="0" y="31"/>
                      <a:pt x="1" y="35"/>
                      <a:pt x="3" y="37"/>
                    </a:cubicBezTo>
                    <a:cubicBezTo>
                      <a:pt x="4" y="38"/>
                      <a:pt x="6" y="39"/>
                      <a:pt x="8" y="39"/>
                    </a:cubicBezTo>
                    <a:cubicBezTo>
                      <a:pt x="14" y="39"/>
                      <a:pt x="22" y="35"/>
                      <a:pt x="29" y="28"/>
                    </a:cubicBezTo>
                    <a:cubicBezTo>
                      <a:pt x="33" y="23"/>
                      <a:pt x="36" y="18"/>
                      <a:pt x="38" y="14"/>
                    </a:cubicBezTo>
                    <a:cubicBezTo>
                      <a:pt x="40" y="9"/>
                      <a:pt x="40" y="5"/>
                      <a:pt x="37" y="2"/>
                    </a:cubicBezTo>
                    <a:close/>
                    <a:moveTo>
                      <a:pt x="8" y="37"/>
                    </a:moveTo>
                    <a:cubicBezTo>
                      <a:pt x="7" y="37"/>
                      <a:pt x="5" y="36"/>
                      <a:pt x="5" y="36"/>
                    </a:cubicBezTo>
                    <a:cubicBezTo>
                      <a:pt x="3" y="34"/>
                      <a:pt x="3" y="31"/>
                      <a:pt x="4" y="27"/>
                    </a:cubicBezTo>
                    <a:cubicBezTo>
                      <a:pt x="6" y="22"/>
                      <a:pt x="9" y="17"/>
                      <a:pt x="13" y="13"/>
                    </a:cubicBezTo>
                    <a:cubicBezTo>
                      <a:pt x="20" y="7"/>
                      <a:pt x="27" y="3"/>
                      <a:pt x="32" y="3"/>
                    </a:cubicBezTo>
                    <a:cubicBezTo>
                      <a:pt x="34" y="3"/>
                      <a:pt x="35" y="3"/>
                      <a:pt x="36" y="4"/>
                    </a:cubicBezTo>
                    <a:cubicBezTo>
                      <a:pt x="37" y="6"/>
                      <a:pt x="37" y="9"/>
                      <a:pt x="36" y="13"/>
                    </a:cubicBezTo>
                    <a:cubicBezTo>
                      <a:pt x="34" y="17"/>
                      <a:pt x="31" y="22"/>
                      <a:pt x="27" y="26"/>
                    </a:cubicBezTo>
                    <a:cubicBezTo>
                      <a:pt x="21" y="33"/>
                      <a:pt x="13" y="37"/>
                      <a:pt x="8" y="37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0" name="Freeform 158"/>
              <p:cNvSpPr>
                <a:spLocks/>
              </p:cNvSpPr>
              <p:nvPr/>
            </p:nvSpPr>
            <p:spPr bwMode="auto">
              <a:xfrm>
                <a:off x="651" y="3448"/>
                <a:ext cx="81" cy="10"/>
              </a:xfrm>
              <a:custGeom>
                <a:avLst/>
                <a:gdLst>
                  <a:gd name="T0" fmla="*/ 3 w 246"/>
                  <a:gd name="T1" fmla="*/ 29 h 29"/>
                  <a:gd name="T2" fmla="*/ 88 w 246"/>
                  <a:gd name="T3" fmla="*/ 12 h 29"/>
                  <a:gd name="T4" fmla="*/ 246 w 246"/>
                  <a:gd name="T5" fmla="*/ 5 h 29"/>
                  <a:gd name="T6" fmla="*/ 231 w 246"/>
                  <a:gd name="T7" fmla="*/ 0 h 29"/>
                  <a:gd name="T8" fmla="*/ 8 w 246"/>
                  <a:gd name="T9" fmla="*/ 22 h 29"/>
                  <a:gd name="T10" fmla="*/ 0 w 246"/>
                  <a:gd name="T11" fmla="*/ 27 h 29"/>
                  <a:gd name="T12" fmla="*/ 3 w 246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6" h="29">
                    <a:moveTo>
                      <a:pt x="3" y="29"/>
                    </a:moveTo>
                    <a:cubicBezTo>
                      <a:pt x="12" y="23"/>
                      <a:pt x="52" y="15"/>
                      <a:pt x="88" y="12"/>
                    </a:cubicBezTo>
                    <a:cubicBezTo>
                      <a:pt x="186" y="3"/>
                      <a:pt x="246" y="5"/>
                      <a:pt x="246" y="5"/>
                    </a:cubicBezTo>
                    <a:cubicBezTo>
                      <a:pt x="244" y="1"/>
                      <a:pt x="240" y="0"/>
                      <a:pt x="231" y="0"/>
                    </a:cubicBezTo>
                    <a:cubicBezTo>
                      <a:pt x="180" y="0"/>
                      <a:pt x="67" y="3"/>
                      <a:pt x="8" y="22"/>
                    </a:cubicBezTo>
                    <a:cubicBezTo>
                      <a:pt x="5" y="23"/>
                      <a:pt x="1" y="24"/>
                      <a:pt x="0" y="27"/>
                    </a:cubicBezTo>
                    <a:lnTo>
                      <a:pt x="3" y="29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1" name="Freeform 159"/>
              <p:cNvSpPr>
                <a:spLocks/>
              </p:cNvSpPr>
              <p:nvPr/>
            </p:nvSpPr>
            <p:spPr bwMode="auto">
              <a:xfrm>
                <a:off x="625" y="3457"/>
                <a:ext cx="27" cy="98"/>
              </a:xfrm>
              <a:custGeom>
                <a:avLst/>
                <a:gdLst>
                  <a:gd name="T0" fmla="*/ 23 w 81"/>
                  <a:gd name="T1" fmla="*/ 285 h 298"/>
                  <a:gd name="T2" fmla="*/ 73 w 81"/>
                  <a:gd name="T3" fmla="*/ 28 h 298"/>
                  <a:gd name="T4" fmla="*/ 81 w 81"/>
                  <a:gd name="T5" fmla="*/ 3 h 298"/>
                  <a:gd name="T6" fmla="*/ 77 w 81"/>
                  <a:gd name="T7" fmla="*/ 0 h 298"/>
                  <a:gd name="T8" fmla="*/ 66 w 81"/>
                  <a:gd name="T9" fmla="*/ 27 h 298"/>
                  <a:gd name="T10" fmla="*/ 0 w 81"/>
                  <a:gd name="T11" fmla="*/ 298 h 298"/>
                  <a:gd name="T12" fmla="*/ 23 w 81"/>
                  <a:gd name="T13" fmla="*/ 285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298">
                    <a:moveTo>
                      <a:pt x="23" y="285"/>
                    </a:moveTo>
                    <a:cubicBezTo>
                      <a:pt x="23" y="285"/>
                      <a:pt x="59" y="113"/>
                      <a:pt x="73" y="28"/>
                    </a:cubicBezTo>
                    <a:cubicBezTo>
                      <a:pt x="77" y="5"/>
                      <a:pt x="81" y="3"/>
                      <a:pt x="81" y="3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4" y="2"/>
                      <a:pt x="71" y="8"/>
                      <a:pt x="66" y="27"/>
                    </a:cubicBezTo>
                    <a:cubicBezTo>
                      <a:pt x="46" y="94"/>
                      <a:pt x="10" y="250"/>
                      <a:pt x="0" y="298"/>
                    </a:cubicBezTo>
                    <a:lnTo>
                      <a:pt x="23" y="28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2" name="Freeform 160"/>
              <p:cNvSpPr>
                <a:spLocks/>
              </p:cNvSpPr>
              <p:nvPr/>
            </p:nvSpPr>
            <p:spPr bwMode="auto">
              <a:xfrm>
                <a:off x="790" y="3430"/>
                <a:ext cx="18" cy="47"/>
              </a:xfrm>
              <a:custGeom>
                <a:avLst/>
                <a:gdLst>
                  <a:gd name="T0" fmla="*/ 55 w 55"/>
                  <a:gd name="T1" fmla="*/ 142 h 142"/>
                  <a:gd name="T2" fmla="*/ 9 w 55"/>
                  <a:gd name="T3" fmla="*/ 138 h 142"/>
                  <a:gd name="T4" fmla="*/ 9 w 55"/>
                  <a:gd name="T5" fmla="*/ 136 h 142"/>
                  <a:gd name="T6" fmla="*/ 53 w 55"/>
                  <a:gd name="T7" fmla="*/ 141 h 142"/>
                  <a:gd name="T8" fmla="*/ 32 w 55"/>
                  <a:gd name="T9" fmla="*/ 39 h 142"/>
                  <a:gd name="T10" fmla="*/ 0 w 55"/>
                  <a:gd name="T11" fmla="*/ 0 h 142"/>
                  <a:gd name="T12" fmla="*/ 2 w 55"/>
                  <a:gd name="T13" fmla="*/ 0 h 142"/>
                  <a:gd name="T14" fmla="*/ 34 w 55"/>
                  <a:gd name="T15" fmla="*/ 39 h 142"/>
                  <a:gd name="T16" fmla="*/ 55 w 55"/>
                  <a:gd name="T17" fmla="*/ 141 h 142"/>
                  <a:gd name="T18" fmla="*/ 55 w 55"/>
                  <a:gd name="T19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142">
                    <a:moveTo>
                      <a:pt x="55" y="142"/>
                    </a:move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6"/>
                      <a:pt x="9" y="136"/>
                      <a:pt x="9" y="136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52" y="105"/>
                      <a:pt x="45" y="73"/>
                      <a:pt x="32" y="39"/>
                    </a:cubicBezTo>
                    <a:cubicBezTo>
                      <a:pt x="20" y="9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3"/>
                      <a:pt x="24" y="14"/>
                      <a:pt x="34" y="39"/>
                    </a:cubicBezTo>
                    <a:cubicBezTo>
                      <a:pt x="47" y="73"/>
                      <a:pt x="54" y="106"/>
                      <a:pt x="55" y="141"/>
                    </a:cubicBezTo>
                    <a:lnTo>
                      <a:pt x="55" y="142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3" name="Freeform 161"/>
              <p:cNvSpPr>
                <a:spLocks/>
              </p:cNvSpPr>
              <p:nvPr/>
            </p:nvSpPr>
            <p:spPr bwMode="auto">
              <a:xfrm>
                <a:off x="716" y="3472"/>
                <a:ext cx="85" cy="96"/>
              </a:xfrm>
              <a:custGeom>
                <a:avLst/>
                <a:gdLst>
                  <a:gd name="T0" fmla="*/ 77 w 259"/>
                  <a:gd name="T1" fmla="*/ 11 h 294"/>
                  <a:gd name="T2" fmla="*/ 8 w 259"/>
                  <a:gd name="T3" fmla="*/ 259 h 294"/>
                  <a:gd name="T4" fmla="*/ 30 w 259"/>
                  <a:gd name="T5" fmla="*/ 293 h 294"/>
                  <a:gd name="T6" fmla="*/ 241 w 259"/>
                  <a:gd name="T7" fmla="*/ 274 h 294"/>
                  <a:gd name="T8" fmla="*/ 258 w 259"/>
                  <a:gd name="T9" fmla="*/ 259 h 294"/>
                  <a:gd name="T10" fmla="*/ 249 w 259"/>
                  <a:gd name="T11" fmla="*/ 31 h 294"/>
                  <a:gd name="T12" fmla="*/ 231 w 259"/>
                  <a:gd name="T13" fmla="*/ 8 h 294"/>
                  <a:gd name="T14" fmla="*/ 96 w 259"/>
                  <a:gd name="T15" fmla="*/ 1 h 294"/>
                  <a:gd name="T16" fmla="*/ 77 w 259"/>
                  <a:gd name="T17" fmla="*/ 11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9" h="294">
                    <a:moveTo>
                      <a:pt x="77" y="11"/>
                    </a:moveTo>
                    <a:cubicBezTo>
                      <a:pt x="63" y="43"/>
                      <a:pt x="15" y="231"/>
                      <a:pt x="8" y="259"/>
                    </a:cubicBezTo>
                    <a:cubicBezTo>
                      <a:pt x="0" y="287"/>
                      <a:pt x="10" y="294"/>
                      <a:pt x="30" y="293"/>
                    </a:cubicBezTo>
                    <a:cubicBezTo>
                      <a:pt x="49" y="292"/>
                      <a:pt x="232" y="275"/>
                      <a:pt x="241" y="274"/>
                    </a:cubicBezTo>
                    <a:cubicBezTo>
                      <a:pt x="252" y="273"/>
                      <a:pt x="259" y="274"/>
                      <a:pt x="258" y="259"/>
                    </a:cubicBezTo>
                    <a:cubicBezTo>
                      <a:pt x="257" y="237"/>
                      <a:pt x="250" y="42"/>
                      <a:pt x="249" y="31"/>
                    </a:cubicBezTo>
                    <a:cubicBezTo>
                      <a:pt x="248" y="20"/>
                      <a:pt x="250" y="9"/>
                      <a:pt x="231" y="8"/>
                    </a:cubicBezTo>
                    <a:cubicBezTo>
                      <a:pt x="209" y="7"/>
                      <a:pt x="106" y="1"/>
                      <a:pt x="96" y="1"/>
                    </a:cubicBezTo>
                    <a:cubicBezTo>
                      <a:pt x="86" y="0"/>
                      <a:pt x="80" y="3"/>
                      <a:pt x="77" y="1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4" name="Freeform 162"/>
              <p:cNvSpPr>
                <a:spLocks/>
              </p:cNvSpPr>
              <p:nvPr/>
            </p:nvSpPr>
            <p:spPr bwMode="auto">
              <a:xfrm>
                <a:off x="721" y="3478"/>
                <a:ext cx="75" cy="84"/>
              </a:xfrm>
              <a:custGeom>
                <a:avLst/>
                <a:gdLst>
                  <a:gd name="T0" fmla="*/ 66 w 227"/>
                  <a:gd name="T1" fmla="*/ 10 h 256"/>
                  <a:gd name="T2" fmla="*/ 6 w 227"/>
                  <a:gd name="T3" fmla="*/ 227 h 256"/>
                  <a:gd name="T4" fmla="*/ 25 w 227"/>
                  <a:gd name="T5" fmla="*/ 255 h 256"/>
                  <a:gd name="T6" fmla="*/ 212 w 227"/>
                  <a:gd name="T7" fmla="*/ 239 h 256"/>
                  <a:gd name="T8" fmla="*/ 227 w 227"/>
                  <a:gd name="T9" fmla="*/ 225 h 256"/>
                  <a:gd name="T10" fmla="*/ 219 w 227"/>
                  <a:gd name="T11" fmla="*/ 27 h 256"/>
                  <a:gd name="T12" fmla="*/ 203 w 227"/>
                  <a:gd name="T13" fmla="*/ 7 h 256"/>
                  <a:gd name="T14" fmla="*/ 84 w 227"/>
                  <a:gd name="T15" fmla="*/ 1 h 256"/>
                  <a:gd name="T16" fmla="*/ 66 w 227"/>
                  <a:gd name="T17" fmla="*/ 1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256">
                    <a:moveTo>
                      <a:pt x="66" y="10"/>
                    </a:moveTo>
                    <a:cubicBezTo>
                      <a:pt x="54" y="38"/>
                      <a:pt x="12" y="202"/>
                      <a:pt x="6" y="227"/>
                    </a:cubicBezTo>
                    <a:cubicBezTo>
                      <a:pt x="0" y="251"/>
                      <a:pt x="8" y="256"/>
                      <a:pt x="25" y="255"/>
                    </a:cubicBezTo>
                    <a:cubicBezTo>
                      <a:pt x="43" y="254"/>
                      <a:pt x="204" y="240"/>
                      <a:pt x="212" y="239"/>
                    </a:cubicBezTo>
                    <a:cubicBezTo>
                      <a:pt x="222" y="238"/>
                      <a:pt x="227" y="238"/>
                      <a:pt x="227" y="225"/>
                    </a:cubicBezTo>
                    <a:cubicBezTo>
                      <a:pt x="226" y="206"/>
                      <a:pt x="220" y="36"/>
                      <a:pt x="219" y="27"/>
                    </a:cubicBezTo>
                    <a:cubicBezTo>
                      <a:pt x="218" y="17"/>
                      <a:pt x="220" y="8"/>
                      <a:pt x="203" y="7"/>
                    </a:cubicBezTo>
                    <a:cubicBezTo>
                      <a:pt x="184" y="6"/>
                      <a:pt x="93" y="1"/>
                      <a:pt x="84" y="1"/>
                    </a:cubicBezTo>
                    <a:cubicBezTo>
                      <a:pt x="74" y="0"/>
                      <a:pt x="69" y="3"/>
                      <a:pt x="66" y="10"/>
                    </a:cubicBezTo>
                    <a:close/>
                  </a:path>
                </a:pathLst>
              </a:custGeom>
              <a:solidFill>
                <a:srgbClr val="274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5" name="Freeform 163"/>
              <p:cNvSpPr>
                <a:spLocks/>
              </p:cNvSpPr>
              <p:nvPr/>
            </p:nvSpPr>
            <p:spPr bwMode="auto">
              <a:xfrm>
                <a:off x="808" y="3476"/>
                <a:ext cx="326" cy="100"/>
              </a:xfrm>
              <a:custGeom>
                <a:avLst/>
                <a:gdLst>
                  <a:gd name="T0" fmla="*/ 0 w 989"/>
                  <a:gd name="T1" fmla="*/ 0 h 304"/>
                  <a:gd name="T2" fmla="*/ 985 w 989"/>
                  <a:gd name="T3" fmla="*/ 128 h 304"/>
                  <a:gd name="T4" fmla="*/ 989 w 989"/>
                  <a:gd name="T5" fmla="*/ 222 h 304"/>
                  <a:gd name="T6" fmla="*/ 10 w 989"/>
                  <a:gd name="T7" fmla="*/ 304 h 304"/>
                  <a:gd name="T8" fmla="*/ 0 w 989"/>
                  <a:gd name="T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9" h="304">
                    <a:moveTo>
                      <a:pt x="0" y="0"/>
                    </a:moveTo>
                    <a:cubicBezTo>
                      <a:pt x="412" y="45"/>
                      <a:pt x="985" y="128"/>
                      <a:pt x="985" y="128"/>
                    </a:cubicBezTo>
                    <a:cubicBezTo>
                      <a:pt x="989" y="222"/>
                      <a:pt x="989" y="222"/>
                      <a:pt x="989" y="222"/>
                    </a:cubicBezTo>
                    <a:cubicBezTo>
                      <a:pt x="10" y="304"/>
                      <a:pt x="10" y="304"/>
                      <a:pt x="10" y="3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6" name="Freeform 164"/>
              <p:cNvSpPr>
                <a:spLocks/>
              </p:cNvSpPr>
              <p:nvPr/>
            </p:nvSpPr>
            <p:spPr bwMode="auto">
              <a:xfrm>
                <a:off x="808" y="3490"/>
                <a:ext cx="326" cy="77"/>
              </a:xfrm>
              <a:custGeom>
                <a:avLst/>
                <a:gdLst>
                  <a:gd name="T0" fmla="*/ 0 w 988"/>
                  <a:gd name="T1" fmla="*/ 0 h 234"/>
                  <a:gd name="T2" fmla="*/ 985 w 988"/>
                  <a:gd name="T3" fmla="*/ 104 h 234"/>
                  <a:gd name="T4" fmla="*/ 988 w 988"/>
                  <a:gd name="T5" fmla="*/ 172 h 234"/>
                  <a:gd name="T6" fmla="*/ 8 w 988"/>
                  <a:gd name="T7" fmla="*/ 234 h 234"/>
                  <a:gd name="T8" fmla="*/ 0 w 988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8" h="234">
                    <a:moveTo>
                      <a:pt x="0" y="0"/>
                    </a:moveTo>
                    <a:cubicBezTo>
                      <a:pt x="412" y="45"/>
                      <a:pt x="985" y="104"/>
                      <a:pt x="985" y="104"/>
                    </a:cubicBezTo>
                    <a:cubicBezTo>
                      <a:pt x="988" y="172"/>
                      <a:pt x="988" y="172"/>
                      <a:pt x="988" y="172"/>
                    </a:cubicBezTo>
                    <a:cubicBezTo>
                      <a:pt x="8" y="234"/>
                      <a:pt x="8" y="234"/>
                      <a:pt x="8" y="23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4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7" name="Freeform 165"/>
              <p:cNvSpPr>
                <a:spLocks/>
              </p:cNvSpPr>
              <p:nvPr/>
            </p:nvSpPr>
            <p:spPr bwMode="auto">
              <a:xfrm>
                <a:off x="1109" y="3521"/>
                <a:ext cx="3" cy="27"/>
              </a:xfrm>
              <a:custGeom>
                <a:avLst/>
                <a:gdLst>
                  <a:gd name="T0" fmla="*/ 1 w 3"/>
                  <a:gd name="T1" fmla="*/ 27 h 27"/>
                  <a:gd name="T2" fmla="*/ 0 w 3"/>
                  <a:gd name="T3" fmla="*/ 1 h 27"/>
                  <a:gd name="T4" fmla="*/ 2 w 3"/>
                  <a:gd name="T5" fmla="*/ 0 h 27"/>
                  <a:gd name="T6" fmla="*/ 3 w 3"/>
                  <a:gd name="T7" fmla="*/ 27 h 27"/>
                  <a:gd name="T8" fmla="*/ 1 w 3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7">
                    <a:moveTo>
                      <a:pt x="1" y="27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3" y="27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8" name="Freeform 166"/>
              <p:cNvSpPr>
                <a:spLocks/>
              </p:cNvSpPr>
              <p:nvPr/>
            </p:nvSpPr>
            <p:spPr bwMode="auto">
              <a:xfrm>
                <a:off x="1132" y="3523"/>
                <a:ext cx="2" cy="24"/>
              </a:xfrm>
              <a:custGeom>
                <a:avLst/>
                <a:gdLst>
                  <a:gd name="T0" fmla="*/ 1 w 2"/>
                  <a:gd name="T1" fmla="*/ 24 h 24"/>
                  <a:gd name="T2" fmla="*/ 0 w 2"/>
                  <a:gd name="T3" fmla="*/ 0 h 24"/>
                  <a:gd name="T4" fmla="*/ 1 w 2"/>
                  <a:gd name="T5" fmla="*/ 1 h 24"/>
                  <a:gd name="T6" fmla="*/ 2 w 2"/>
                  <a:gd name="T7" fmla="*/ 23 h 24"/>
                  <a:gd name="T8" fmla="*/ 1 w 2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4">
                    <a:moveTo>
                      <a:pt x="1" y="24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3"/>
                    </a:ln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9" name="Freeform 167"/>
              <p:cNvSpPr>
                <a:spLocks/>
              </p:cNvSpPr>
              <p:nvPr/>
            </p:nvSpPr>
            <p:spPr bwMode="auto">
              <a:xfrm>
                <a:off x="1123" y="3522"/>
                <a:ext cx="2" cy="26"/>
              </a:xfrm>
              <a:custGeom>
                <a:avLst/>
                <a:gdLst>
                  <a:gd name="T0" fmla="*/ 1 w 2"/>
                  <a:gd name="T1" fmla="*/ 26 h 26"/>
                  <a:gd name="T2" fmla="*/ 0 w 2"/>
                  <a:gd name="T3" fmla="*/ 0 h 26"/>
                  <a:gd name="T4" fmla="*/ 1 w 2"/>
                  <a:gd name="T5" fmla="*/ 0 h 26"/>
                  <a:gd name="T6" fmla="*/ 2 w 2"/>
                  <a:gd name="T7" fmla="*/ 26 h 26"/>
                  <a:gd name="T8" fmla="*/ 1 w 2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6">
                    <a:moveTo>
                      <a:pt x="1" y="26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26"/>
                    </a:lnTo>
                    <a:lnTo>
                      <a:pt x="1" y="26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0" name="Freeform 168"/>
              <p:cNvSpPr>
                <a:spLocks/>
              </p:cNvSpPr>
              <p:nvPr/>
            </p:nvSpPr>
            <p:spPr bwMode="auto">
              <a:xfrm>
                <a:off x="1104" y="3521"/>
                <a:ext cx="3" cy="28"/>
              </a:xfrm>
              <a:custGeom>
                <a:avLst/>
                <a:gdLst>
                  <a:gd name="T0" fmla="*/ 1 w 3"/>
                  <a:gd name="T1" fmla="*/ 28 h 28"/>
                  <a:gd name="T2" fmla="*/ 0 w 3"/>
                  <a:gd name="T3" fmla="*/ 0 h 28"/>
                  <a:gd name="T4" fmla="*/ 2 w 3"/>
                  <a:gd name="T5" fmla="*/ 0 h 28"/>
                  <a:gd name="T6" fmla="*/ 3 w 3"/>
                  <a:gd name="T7" fmla="*/ 27 h 28"/>
                  <a:gd name="T8" fmla="*/ 1 w 3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8">
                    <a:moveTo>
                      <a:pt x="1" y="28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27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1" name="Freeform 169"/>
              <p:cNvSpPr>
                <a:spLocks/>
              </p:cNvSpPr>
              <p:nvPr/>
            </p:nvSpPr>
            <p:spPr bwMode="auto">
              <a:xfrm>
                <a:off x="1076" y="3517"/>
                <a:ext cx="3" cy="33"/>
              </a:xfrm>
              <a:custGeom>
                <a:avLst/>
                <a:gdLst>
                  <a:gd name="T0" fmla="*/ 1 w 3"/>
                  <a:gd name="T1" fmla="*/ 33 h 33"/>
                  <a:gd name="T2" fmla="*/ 0 w 3"/>
                  <a:gd name="T3" fmla="*/ 1 h 33"/>
                  <a:gd name="T4" fmla="*/ 1 w 3"/>
                  <a:gd name="T5" fmla="*/ 0 h 33"/>
                  <a:gd name="T6" fmla="*/ 3 w 3"/>
                  <a:gd name="T7" fmla="*/ 33 h 33"/>
                  <a:gd name="T8" fmla="*/ 1 w 3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3">
                    <a:moveTo>
                      <a:pt x="1" y="33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3" y="33"/>
                    </a:lnTo>
                    <a:lnTo>
                      <a:pt x="1" y="33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2" name="Freeform 170"/>
              <p:cNvSpPr>
                <a:spLocks/>
              </p:cNvSpPr>
              <p:nvPr/>
            </p:nvSpPr>
            <p:spPr bwMode="auto">
              <a:xfrm>
                <a:off x="1093" y="3519"/>
                <a:ext cx="3" cy="31"/>
              </a:xfrm>
              <a:custGeom>
                <a:avLst/>
                <a:gdLst>
                  <a:gd name="T0" fmla="*/ 1 w 3"/>
                  <a:gd name="T1" fmla="*/ 31 h 31"/>
                  <a:gd name="T2" fmla="*/ 0 w 3"/>
                  <a:gd name="T3" fmla="*/ 0 h 31"/>
                  <a:gd name="T4" fmla="*/ 2 w 3"/>
                  <a:gd name="T5" fmla="*/ 0 h 31"/>
                  <a:gd name="T6" fmla="*/ 3 w 3"/>
                  <a:gd name="T7" fmla="*/ 30 h 31"/>
                  <a:gd name="T8" fmla="*/ 1 w 3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1">
                    <a:moveTo>
                      <a:pt x="1" y="31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30"/>
                    </a:lnTo>
                    <a:lnTo>
                      <a:pt x="1" y="31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3" name="Freeform 171"/>
              <p:cNvSpPr>
                <a:spLocks/>
              </p:cNvSpPr>
              <p:nvPr/>
            </p:nvSpPr>
            <p:spPr bwMode="auto">
              <a:xfrm>
                <a:off x="1068" y="3517"/>
                <a:ext cx="4" cy="35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0 h 35"/>
                  <a:gd name="T4" fmla="*/ 2 w 4"/>
                  <a:gd name="T5" fmla="*/ 1 h 35"/>
                  <a:gd name="T6" fmla="*/ 4 w 4"/>
                  <a:gd name="T7" fmla="*/ 33 h 35"/>
                  <a:gd name="T8" fmla="*/ 1 w 4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33"/>
                    </a:lnTo>
                    <a:lnTo>
                      <a:pt x="1" y="35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4" name="Freeform 172"/>
              <p:cNvSpPr>
                <a:spLocks/>
              </p:cNvSpPr>
              <p:nvPr/>
            </p:nvSpPr>
            <p:spPr bwMode="auto">
              <a:xfrm>
                <a:off x="1056" y="3515"/>
                <a:ext cx="4" cy="37"/>
              </a:xfrm>
              <a:custGeom>
                <a:avLst/>
                <a:gdLst>
                  <a:gd name="T0" fmla="*/ 2 w 4"/>
                  <a:gd name="T1" fmla="*/ 37 h 37"/>
                  <a:gd name="T2" fmla="*/ 0 w 4"/>
                  <a:gd name="T3" fmla="*/ 0 h 37"/>
                  <a:gd name="T4" fmla="*/ 3 w 4"/>
                  <a:gd name="T5" fmla="*/ 0 h 37"/>
                  <a:gd name="T6" fmla="*/ 4 w 4"/>
                  <a:gd name="T7" fmla="*/ 37 h 37"/>
                  <a:gd name="T8" fmla="*/ 2 w 4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7">
                    <a:moveTo>
                      <a:pt x="2" y="37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4" y="37"/>
                    </a:lnTo>
                    <a:lnTo>
                      <a:pt x="2" y="37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5" name="Freeform 173"/>
              <p:cNvSpPr>
                <a:spLocks/>
              </p:cNvSpPr>
              <p:nvPr/>
            </p:nvSpPr>
            <p:spPr bwMode="auto">
              <a:xfrm>
                <a:off x="1041" y="3514"/>
                <a:ext cx="5" cy="38"/>
              </a:xfrm>
              <a:custGeom>
                <a:avLst/>
                <a:gdLst>
                  <a:gd name="T0" fmla="*/ 1 w 5"/>
                  <a:gd name="T1" fmla="*/ 38 h 38"/>
                  <a:gd name="T2" fmla="*/ 0 w 5"/>
                  <a:gd name="T3" fmla="*/ 0 h 38"/>
                  <a:gd name="T4" fmla="*/ 4 w 5"/>
                  <a:gd name="T5" fmla="*/ 0 h 38"/>
                  <a:gd name="T6" fmla="*/ 5 w 5"/>
                  <a:gd name="T7" fmla="*/ 38 h 38"/>
                  <a:gd name="T8" fmla="*/ 1 w 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8">
                    <a:moveTo>
                      <a:pt x="1" y="38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5" y="38"/>
                    </a:lnTo>
                    <a:lnTo>
                      <a:pt x="1" y="38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6" name="Freeform 174"/>
              <p:cNvSpPr>
                <a:spLocks/>
              </p:cNvSpPr>
              <p:nvPr/>
            </p:nvSpPr>
            <p:spPr bwMode="auto">
              <a:xfrm>
                <a:off x="1030" y="3512"/>
                <a:ext cx="5" cy="42"/>
              </a:xfrm>
              <a:custGeom>
                <a:avLst/>
                <a:gdLst>
                  <a:gd name="T0" fmla="*/ 1 w 5"/>
                  <a:gd name="T1" fmla="*/ 42 h 42"/>
                  <a:gd name="T2" fmla="*/ 0 w 5"/>
                  <a:gd name="T3" fmla="*/ 0 h 42"/>
                  <a:gd name="T4" fmla="*/ 4 w 5"/>
                  <a:gd name="T5" fmla="*/ 1 h 42"/>
                  <a:gd name="T6" fmla="*/ 5 w 5"/>
                  <a:gd name="T7" fmla="*/ 41 h 42"/>
                  <a:gd name="T8" fmla="*/ 1 w 5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2">
                    <a:moveTo>
                      <a:pt x="1" y="42"/>
                    </a:moveTo>
                    <a:lnTo>
                      <a:pt x="0" y="0"/>
                    </a:lnTo>
                    <a:lnTo>
                      <a:pt x="4" y="1"/>
                    </a:lnTo>
                    <a:lnTo>
                      <a:pt x="5" y="41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7" name="Freeform 175"/>
              <p:cNvSpPr>
                <a:spLocks/>
              </p:cNvSpPr>
              <p:nvPr/>
            </p:nvSpPr>
            <p:spPr bwMode="auto">
              <a:xfrm>
                <a:off x="1002" y="3510"/>
                <a:ext cx="6" cy="45"/>
              </a:xfrm>
              <a:custGeom>
                <a:avLst/>
                <a:gdLst>
                  <a:gd name="T0" fmla="*/ 2 w 6"/>
                  <a:gd name="T1" fmla="*/ 45 h 45"/>
                  <a:gd name="T2" fmla="*/ 0 w 6"/>
                  <a:gd name="T3" fmla="*/ 0 h 45"/>
                  <a:gd name="T4" fmla="*/ 5 w 6"/>
                  <a:gd name="T5" fmla="*/ 0 h 45"/>
                  <a:gd name="T6" fmla="*/ 6 w 6"/>
                  <a:gd name="T7" fmla="*/ 45 h 45"/>
                  <a:gd name="T8" fmla="*/ 2 w 6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5">
                    <a:moveTo>
                      <a:pt x="2" y="4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6" y="45"/>
                    </a:lnTo>
                    <a:lnTo>
                      <a:pt x="2" y="45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8" name="Freeform 176"/>
              <p:cNvSpPr>
                <a:spLocks/>
              </p:cNvSpPr>
              <p:nvPr/>
            </p:nvSpPr>
            <p:spPr bwMode="auto">
              <a:xfrm>
                <a:off x="915" y="3500"/>
                <a:ext cx="7" cy="62"/>
              </a:xfrm>
              <a:custGeom>
                <a:avLst/>
                <a:gdLst>
                  <a:gd name="T0" fmla="*/ 2 w 7"/>
                  <a:gd name="T1" fmla="*/ 62 h 62"/>
                  <a:gd name="T2" fmla="*/ 0 w 7"/>
                  <a:gd name="T3" fmla="*/ 0 h 62"/>
                  <a:gd name="T4" fmla="*/ 5 w 7"/>
                  <a:gd name="T5" fmla="*/ 0 h 62"/>
                  <a:gd name="T6" fmla="*/ 7 w 7"/>
                  <a:gd name="T7" fmla="*/ 61 h 62"/>
                  <a:gd name="T8" fmla="*/ 2 w 7"/>
                  <a:gd name="T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2">
                    <a:moveTo>
                      <a:pt x="2" y="62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7" y="61"/>
                    </a:lnTo>
                    <a:lnTo>
                      <a:pt x="2" y="62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9" name="Freeform 177"/>
              <p:cNvSpPr>
                <a:spLocks/>
              </p:cNvSpPr>
              <p:nvPr/>
            </p:nvSpPr>
            <p:spPr bwMode="auto">
              <a:xfrm>
                <a:off x="966" y="3507"/>
                <a:ext cx="8" cy="51"/>
              </a:xfrm>
              <a:custGeom>
                <a:avLst/>
                <a:gdLst>
                  <a:gd name="T0" fmla="*/ 2 w 8"/>
                  <a:gd name="T1" fmla="*/ 50 h 51"/>
                  <a:gd name="T2" fmla="*/ 0 w 8"/>
                  <a:gd name="T3" fmla="*/ 0 h 51"/>
                  <a:gd name="T4" fmla="*/ 6 w 8"/>
                  <a:gd name="T5" fmla="*/ 0 h 51"/>
                  <a:gd name="T6" fmla="*/ 8 w 8"/>
                  <a:gd name="T7" fmla="*/ 51 h 51"/>
                  <a:gd name="T8" fmla="*/ 2 w 8"/>
                  <a:gd name="T9" fmla="*/ 5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1">
                    <a:moveTo>
                      <a:pt x="2" y="5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8" y="51"/>
                    </a:lnTo>
                    <a:lnTo>
                      <a:pt x="2" y="50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0" name="Freeform 178"/>
              <p:cNvSpPr>
                <a:spLocks/>
              </p:cNvSpPr>
              <p:nvPr/>
            </p:nvSpPr>
            <p:spPr bwMode="auto">
              <a:xfrm>
                <a:off x="946" y="3494"/>
                <a:ext cx="9" cy="65"/>
              </a:xfrm>
              <a:custGeom>
                <a:avLst/>
                <a:gdLst>
                  <a:gd name="T0" fmla="*/ 2 w 9"/>
                  <a:gd name="T1" fmla="*/ 65 h 65"/>
                  <a:gd name="T2" fmla="*/ 0 w 9"/>
                  <a:gd name="T3" fmla="*/ 10 h 65"/>
                  <a:gd name="T4" fmla="*/ 7 w 9"/>
                  <a:gd name="T5" fmla="*/ 0 h 65"/>
                  <a:gd name="T6" fmla="*/ 9 w 9"/>
                  <a:gd name="T7" fmla="*/ 63 h 65"/>
                  <a:gd name="T8" fmla="*/ 2 w 9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5">
                    <a:moveTo>
                      <a:pt x="2" y="65"/>
                    </a:moveTo>
                    <a:lnTo>
                      <a:pt x="0" y="10"/>
                    </a:lnTo>
                    <a:lnTo>
                      <a:pt x="7" y="0"/>
                    </a:lnTo>
                    <a:lnTo>
                      <a:pt x="9" y="63"/>
                    </a:lnTo>
                    <a:lnTo>
                      <a:pt x="2" y="65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1" name="Freeform 179"/>
              <p:cNvSpPr>
                <a:spLocks/>
              </p:cNvSpPr>
              <p:nvPr/>
            </p:nvSpPr>
            <p:spPr bwMode="auto">
              <a:xfrm>
                <a:off x="808" y="3490"/>
                <a:ext cx="18" cy="86"/>
              </a:xfrm>
              <a:custGeom>
                <a:avLst/>
                <a:gdLst>
                  <a:gd name="T0" fmla="*/ 3 w 18"/>
                  <a:gd name="T1" fmla="*/ 86 h 86"/>
                  <a:gd name="T2" fmla="*/ 0 w 18"/>
                  <a:gd name="T3" fmla="*/ 0 h 86"/>
                  <a:gd name="T4" fmla="*/ 15 w 18"/>
                  <a:gd name="T5" fmla="*/ 0 h 86"/>
                  <a:gd name="T6" fmla="*/ 18 w 18"/>
                  <a:gd name="T7" fmla="*/ 85 h 86"/>
                  <a:gd name="T8" fmla="*/ 3 w 18"/>
                  <a:gd name="T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6">
                    <a:moveTo>
                      <a:pt x="3" y="86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8" y="85"/>
                    </a:lnTo>
                    <a:lnTo>
                      <a:pt x="3" y="86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2" name="Freeform 180"/>
              <p:cNvSpPr>
                <a:spLocks/>
              </p:cNvSpPr>
              <p:nvPr/>
            </p:nvSpPr>
            <p:spPr bwMode="auto">
              <a:xfrm>
                <a:off x="876" y="3489"/>
                <a:ext cx="14" cy="80"/>
              </a:xfrm>
              <a:custGeom>
                <a:avLst/>
                <a:gdLst>
                  <a:gd name="T0" fmla="*/ 2 w 14"/>
                  <a:gd name="T1" fmla="*/ 80 h 80"/>
                  <a:gd name="T2" fmla="*/ 0 w 14"/>
                  <a:gd name="T3" fmla="*/ 0 h 80"/>
                  <a:gd name="T4" fmla="*/ 12 w 14"/>
                  <a:gd name="T5" fmla="*/ 1 h 80"/>
                  <a:gd name="T6" fmla="*/ 14 w 14"/>
                  <a:gd name="T7" fmla="*/ 79 h 80"/>
                  <a:gd name="T8" fmla="*/ 2 w 14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0">
                    <a:moveTo>
                      <a:pt x="2" y="80"/>
                    </a:moveTo>
                    <a:lnTo>
                      <a:pt x="0" y="0"/>
                    </a:lnTo>
                    <a:lnTo>
                      <a:pt x="12" y="1"/>
                    </a:lnTo>
                    <a:lnTo>
                      <a:pt x="14" y="79"/>
                    </a:lnTo>
                    <a:lnTo>
                      <a:pt x="2" y="80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3" name="Freeform 181"/>
              <p:cNvSpPr>
                <a:spLocks/>
              </p:cNvSpPr>
              <p:nvPr/>
            </p:nvSpPr>
            <p:spPr bwMode="auto">
              <a:xfrm>
                <a:off x="724" y="3431"/>
                <a:ext cx="406" cy="78"/>
              </a:xfrm>
              <a:custGeom>
                <a:avLst/>
                <a:gdLst>
                  <a:gd name="T0" fmla="*/ 0 w 1232"/>
                  <a:gd name="T1" fmla="*/ 178 h 236"/>
                  <a:gd name="T2" fmla="*/ 70 w 1232"/>
                  <a:gd name="T3" fmla="*/ 52 h 236"/>
                  <a:gd name="T4" fmla="*/ 195 w 1232"/>
                  <a:gd name="T5" fmla="*/ 41 h 236"/>
                  <a:gd name="T6" fmla="*/ 1232 w 1232"/>
                  <a:gd name="T7" fmla="*/ 236 h 236"/>
                  <a:gd name="T8" fmla="*/ 1225 w 1232"/>
                  <a:gd name="T9" fmla="*/ 228 h 236"/>
                  <a:gd name="T10" fmla="*/ 625 w 1232"/>
                  <a:gd name="T11" fmla="*/ 100 h 236"/>
                  <a:gd name="T12" fmla="*/ 108 w 1232"/>
                  <a:gd name="T13" fmla="*/ 8 h 236"/>
                  <a:gd name="T14" fmla="*/ 37 w 1232"/>
                  <a:gd name="T15" fmla="*/ 64 h 236"/>
                  <a:gd name="T16" fmla="*/ 0 w 1232"/>
                  <a:gd name="T17" fmla="*/ 178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32" h="236">
                    <a:moveTo>
                      <a:pt x="0" y="178"/>
                    </a:moveTo>
                    <a:cubicBezTo>
                      <a:pt x="38" y="75"/>
                      <a:pt x="47" y="67"/>
                      <a:pt x="70" y="52"/>
                    </a:cubicBezTo>
                    <a:cubicBezTo>
                      <a:pt x="106" y="29"/>
                      <a:pt x="169" y="38"/>
                      <a:pt x="195" y="41"/>
                    </a:cubicBezTo>
                    <a:cubicBezTo>
                      <a:pt x="333" y="57"/>
                      <a:pt x="1232" y="236"/>
                      <a:pt x="1232" y="236"/>
                    </a:cubicBezTo>
                    <a:cubicBezTo>
                      <a:pt x="1229" y="231"/>
                      <a:pt x="1225" y="228"/>
                      <a:pt x="1225" y="228"/>
                    </a:cubicBezTo>
                    <a:cubicBezTo>
                      <a:pt x="1225" y="228"/>
                      <a:pt x="917" y="161"/>
                      <a:pt x="625" y="100"/>
                    </a:cubicBezTo>
                    <a:cubicBezTo>
                      <a:pt x="388" y="50"/>
                      <a:pt x="154" y="0"/>
                      <a:pt x="108" y="8"/>
                    </a:cubicBezTo>
                    <a:cubicBezTo>
                      <a:pt x="79" y="14"/>
                      <a:pt x="52" y="29"/>
                      <a:pt x="37" y="64"/>
                    </a:cubicBezTo>
                    <a:cubicBezTo>
                      <a:pt x="20" y="101"/>
                      <a:pt x="0" y="178"/>
                      <a:pt x="0" y="178"/>
                    </a:cubicBez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4" name="Freeform 182"/>
              <p:cNvSpPr>
                <a:spLocks/>
              </p:cNvSpPr>
              <p:nvPr/>
            </p:nvSpPr>
            <p:spPr bwMode="auto">
              <a:xfrm>
                <a:off x="687" y="3586"/>
                <a:ext cx="12" cy="57"/>
              </a:xfrm>
              <a:custGeom>
                <a:avLst/>
                <a:gdLst>
                  <a:gd name="T0" fmla="*/ 10 w 38"/>
                  <a:gd name="T1" fmla="*/ 173 h 173"/>
                  <a:gd name="T2" fmla="*/ 2 w 38"/>
                  <a:gd name="T3" fmla="*/ 150 h 173"/>
                  <a:gd name="T4" fmla="*/ 36 w 38"/>
                  <a:gd name="T5" fmla="*/ 0 h 173"/>
                  <a:gd name="T6" fmla="*/ 38 w 38"/>
                  <a:gd name="T7" fmla="*/ 1 h 173"/>
                  <a:gd name="T8" fmla="*/ 3 w 38"/>
                  <a:gd name="T9" fmla="*/ 150 h 173"/>
                  <a:gd name="T10" fmla="*/ 12 w 38"/>
                  <a:gd name="T11" fmla="*/ 173 h 173"/>
                  <a:gd name="T12" fmla="*/ 10 w 38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73">
                    <a:moveTo>
                      <a:pt x="10" y="173"/>
                    </a:moveTo>
                    <a:cubicBezTo>
                      <a:pt x="4" y="169"/>
                      <a:pt x="0" y="160"/>
                      <a:pt x="2" y="150"/>
                    </a:cubicBezTo>
                    <a:cubicBezTo>
                      <a:pt x="8" y="114"/>
                      <a:pt x="36" y="2"/>
                      <a:pt x="36" y="0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2"/>
                      <a:pt x="9" y="114"/>
                      <a:pt x="3" y="150"/>
                    </a:cubicBezTo>
                    <a:cubicBezTo>
                      <a:pt x="2" y="160"/>
                      <a:pt x="5" y="169"/>
                      <a:pt x="12" y="173"/>
                    </a:cubicBezTo>
                    <a:lnTo>
                      <a:pt x="10" y="173"/>
                    </a:lnTo>
                    <a:close/>
                  </a:path>
                </a:pathLst>
              </a:custGeom>
              <a:solidFill>
                <a:srgbClr val="0C37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5" name="Freeform 183"/>
              <p:cNvSpPr>
                <a:spLocks/>
              </p:cNvSpPr>
              <p:nvPr/>
            </p:nvSpPr>
            <p:spPr bwMode="auto">
              <a:xfrm>
                <a:off x="701" y="3599"/>
                <a:ext cx="7" cy="8"/>
              </a:xfrm>
              <a:custGeom>
                <a:avLst/>
                <a:gdLst>
                  <a:gd name="T0" fmla="*/ 18 w 20"/>
                  <a:gd name="T1" fmla="*/ 15 h 24"/>
                  <a:gd name="T2" fmla="*/ 6 w 20"/>
                  <a:gd name="T3" fmla="*/ 22 h 24"/>
                  <a:gd name="T4" fmla="*/ 2 w 20"/>
                  <a:gd name="T5" fmla="*/ 9 h 24"/>
                  <a:gd name="T6" fmla="*/ 13 w 20"/>
                  <a:gd name="T7" fmla="*/ 2 h 24"/>
                  <a:gd name="T8" fmla="*/ 18 w 20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4">
                    <a:moveTo>
                      <a:pt x="18" y="15"/>
                    </a:moveTo>
                    <a:cubicBezTo>
                      <a:pt x="16" y="20"/>
                      <a:pt x="11" y="24"/>
                      <a:pt x="6" y="22"/>
                    </a:cubicBezTo>
                    <a:cubicBezTo>
                      <a:pt x="2" y="21"/>
                      <a:pt x="0" y="15"/>
                      <a:pt x="2" y="9"/>
                    </a:cubicBezTo>
                    <a:cubicBezTo>
                      <a:pt x="4" y="4"/>
                      <a:pt x="9" y="0"/>
                      <a:pt x="13" y="2"/>
                    </a:cubicBezTo>
                    <a:cubicBezTo>
                      <a:pt x="18" y="3"/>
                      <a:pt x="20" y="9"/>
                      <a:pt x="18" y="15"/>
                    </a:cubicBez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6" name="Freeform 184"/>
              <p:cNvSpPr>
                <a:spLocks/>
              </p:cNvSpPr>
              <p:nvPr/>
            </p:nvSpPr>
            <p:spPr bwMode="auto">
              <a:xfrm>
                <a:off x="702" y="3601"/>
                <a:ext cx="5" cy="5"/>
              </a:xfrm>
              <a:custGeom>
                <a:avLst/>
                <a:gdLst>
                  <a:gd name="T0" fmla="*/ 12 w 13"/>
                  <a:gd name="T1" fmla="*/ 10 h 15"/>
                  <a:gd name="T2" fmla="*/ 4 w 13"/>
                  <a:gd name="T3" fmla="*/ 14 h 15"/>
                  <a:gd name="T4" fmla="*/ 1 w 13"/>
                  <a:gd name="T5" fmla="*/ 6 h 15"/>
                  <a:gd name="T6" fmla="*/ 9 w 13"/>
                  <a:gd name="T7" fmla="*/ 1 h 15"/>
                  <a:gd name="T8" fmla="*/ 12 w 13"/>
                  <a:gd name="T9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12" y="10"/>
                    </a:moveTo>
                    <a:cubicBezTo>
                      <a:pt x="10" y="13"/>
                      <a:pt x="7" y="15"/>
                      <a:pt x="4" y="14"/>
                    </a:cubicBezTo>
                    <a:cubicBezTo>
                      <a:pt x="1" y="13"/>
                      <a:pt x="0" y="10"/>
                      <a:pt x="1" y="6"/>
                    </a:cubicBezTo>
                    <a:cubicBezTo>
                      <a:pt x="2" y="2"/>
                      <a:pt x="6" y="0"/>
                      <a:pt x="9" y="1"/>
                    </a:cubicBezTo>
                    <a:cubicBezTo>
                      <a:pt x="11" y="2"/>
                      <a:pt x="13" y="6"/>
                      <a:pt x="12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7" name="Freeform 185"/>
              <p:cNvSpPr>
                <a:spLocks noEditPoints="1"/>
              </p:cNvSpPr>
              <p:nvPr/>
            </p:nvSpPr>
            <p:spPr bwMode="auto">
              <a:xfrm>
                <a:off x="701" y="3599"/>
                <a:ext cx="7" cy="8"/>
              </a:xfrm>
              <a:custGeom>
                <a:avLst/>
                <a:gdLst>
                  <a:gd name="T0" fmla="*/ 14 w 21"/>
                  <a:gd name="T1" fmla="*/ 1 h 24"/>
                  <a:gd name="T2" fmla="*/ 11 w 21"/>
                  <a:gd name="T3" fmla="*/ 0 h 24"/>
                  <a:gd name="T4" fmla="*/ 1 w 21"/>
                  <a:gd name="T5" fmla="*/ 9 h 24"/>
                  <a:gd name="T6" fmla="*/ 1 w 21"/>
                  <a:gd name="T7" fmla="*/ 18 h 24"/>
                  <a:gd name="T8" fmla="*/ 6 w 21"/>
                  <a:gd name="T9" fmla="*/ 23 h 24"/>
                  <a:gd name="T10" fmla="*/ 8 w 21"/>
                  <a:gd name="T11" fmla="*/ 24 h 24"/>
                  <a:gd name="T12" fmla="*/ 19 w 21"/>
                  <a:gd name="T13" fmla="*/ 15 h 24"/>
                  <a:gd name="T14" fmla="*/ 14 w 21"/>
                  <a:gd name="T15" fmla="*/ 1 h 24"/>
                  <a:gd name="T16" fmla="*/ 8 w 21"/>
                  <a:gd name="T17" fmla="*/ 21 h 24"/>
                  <a:gd name="T18" fmla="*/ 7 w 21"/>
                  <a:gd name="T19" fmla="*/ 21 h 24"/>
                  <a:gd name="T20" fmla="*/ 3 w 21"/>
                  <a:gd name="T21" fmla="*/ 17 h 24"/>
                  <a:gd name="T22" fmla="*/ 3 w 21"/>
                  <a:gd name="T23" fmla="*/ 10 h 24"/>
                  <a:gd name="T24" fmla="*/ 11 w 21"/>
                  <a:gd name="T25" fmla="*/ 3 h 24"/>
                  <a:gd name="T26" fmla="*/ 13 w 21"/>
                  <a:gd name="T27" fmla="*/ 3 h 24"/>
                  <a:gd name="T28" fmla="*/ 16 w 21"/>
                  <a:gd name="T29" fmla="*/ 14 h 24"/>
                  <a:gd name="T30" fmla="*/ 8 w 21"/>
                  <a:gd name="T31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24">
                    <a:moveTo>
                      <a:pt x="14" y="1"/>
                    </a:moveTo>
                    <a:cubicBezTo>
                      <a:pt x="13" y="0"/>
                      <a:pt x="12" y="0"/>
                      <a:pt x="11" y="0"/>
                    </a:cubicBezTo>
                    <a:cubicBezTo>
                      <a:pt x="7" y="0"/>
                      <a:pt x="2" y="4"/>
                      <a:pt x="1" y="9"/>
                    </a:cubicBezTo>
                    <a:cubicBezTo>
                      <a:pt x="0" y="12"/>
                      <a:pt x="0" y="15"/>
                      <a:pt x="1" y="18"/>
                    </a:cubicBezTo>
                    <a:cubicBezTo>
                      <a:pt x="1" y="20"/>
                      <a:pt x="3" y="22"/>
                      <a:pt x="6" y="23"/>
                    </a:cubicBezTo>
                    <a:cubicBezTo>
                      <a:pt x="7" y="24"/>
                      <a:pt x="8" y="24"/>
                      <a:pt x="8" y="24"/>
                    </a:cubicBezTo>
                    <a:cubicBezTo>
                      <a:pt x="13" y="24"/>
                      <a:pt x="17" y="20"/>
                      <a:pt x="19" y="15"/>
                    </a:cubicBezTo>
                    <a:cubicBezTo>
                      <a:pt x="21" y="9"/>
                      <a:pt x="19" y="2"/>
                      <a:pt x="14" y="1"/>
                    </a:cubicBezTo>
                    <a:close/>
                    <a:moveTo>
                      <a:pt x="8" y="21"/>
                    </a:moveTo>
                    <a:cubicBezTo>
                      <a:pt x="8" y="21"/>
                      <a:pt x="7" y="21"/>
                      <a:pt x="7" y="21"/>
                    </a:cubicBezTo>
                    <a:cubicBezTo>
                      <a:pt x="5" y="20"/>
                      <a:pt x="3" y="19"/>
                      <a:pt x="3" y="17"/>
                    </a:cubicBezTo>
                    <a:cubicBezTo>
                      <a:pt x="2" y="15"/>
                      <a:pt x="2" y="12"/>
                      <a:pt x="3" y="10"/>
                    </a:cubicBezTo>
                    <a:cubicBezTo>
                      <a:pt x="4" y="6"/>
                      <a:pt x="8" y="3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cubicBezTo>
                      <a:pt x="17" y="4"/>
                      <a:pt x="18" y="9"/>
                      <a:pt x="16" y="14"/>
                    </a:cubicBezTo>
                    <a:cubicBezTo>
                      <a:pt x="15" y="18"/>
                      <a:pt x="12" y="21"/>
                      <a:pt x="8" y="21"/>
                    </a:cubicBez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8" name="Freeform 186"/>
              <p:cNvSpPr>
                <a:spLocks/>
              </p:cNvSpPr>
              <p:nvPr/>
            </p:nvSpPr>
            <p:spPr bwMode="auto">
              <a:xfrm>
                <a:off x="780" y="3587"/>
                <a:ext cx="7" cy="5"/>
              </a:xfrm>
              <a:custGeom>
                <a:avLst/>
                <a:gdLst>
                  <a:gd name="T0" fmla="*/ 7 w 7"/>
                  <a:gd name="T1" fmla="*/ 4 h 5"/>
                  <a:gd name="T2" fmla="*/ 0 w 7"/>
                  <a:gd name="T3" fmla="*/ 5 h 5"/>
                  <a:gd name="T4" fmla="*/ 0 w 7"/>
                  <a:gd name="T5" fmla="*/ 1 h 5"/>
                  <a:gd name="T6" fmla="*/ 7 w 7"/>
                  <a:gd name="T7" fmla="*/ 0 h 5"/>
                  <a:gd name="T8" fmla="*/ 7 w 7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7" y="4"/>
                    </a:moveTo>
                    <a:lnTo>
                      <a:pt x="0" y="5"/>
                    </a:lnTo>
                    <a:lnTo>
                      <a:pt x="0" y="1"/>
                    </a:lnTo>
                    <a:lnTo>
                      <a:pt x="7" y="0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B54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9" name="Freeform 187"/>
              <p:cNvSpPr>
                <a:spLocks noEditPoints="1"/>
              </p:cNvSpPr>
              <p:nvPr/>
            </p:nvSpPr>
            <p:spPr bwMode="auto">
              <a:xfrm>
                <a:off x="780" y="3587"/>
                <a:ext cx="7" cy="5"/>
              </a:xfrm>
              <a:custGeom>
                <a:avLst/>
                <a:gdLst>
                  <a:gd name="T0" fmla="*/ 7 w 7"/>
                  <a:gd name="T1" fmla="*/ 0 h 5"/>
                  <a:gd name="T2" fmla="*/ 0 w 7"/>
                  <a:gd name="T3" fmla="*/ 1 h 5"/>
                  <a:gd name="T4" fmla="*/ 0 w 7"/>
                  <a:gd name="T5" fmla="*/ 1 h 5"/>
                  <a:gd name="T6" fmla="*/ 0 w 7"/>
                  <a:gd name="T7" fmla="*/ 5 h 5"/>
                  <a:gd name="T8" fmla="*/ 7 w 7"/>
                  <a:gd name="T9" fmla="*/ 4 h 5"/>
                  <a:gd name="T10" fmla="*/ 7 w 7"/>
                  <a:gd name="T11" fmla="*/ 4 h 5"/>
                  <a:gd name="T12" fmla="*/ 7 w 7"/>
                  <a:gd name="T13" fmla="*/ 0 h 5"/>
                  <a:gd name="T14" fmla="*/ 7 w 7"/>
                  <a:gd name="T15" fmla="*/ 3 h 5"/>
                  <a:gd name="T16" fmla="*/ 0 w 7"/>
                  <a:gd name="T17" fmla="*/ 4 h 5"/>
                  <a:gd name="T18" fmla="*/ 0 w 7"/>
                  <a:gd name="T19" fmla="*/ 1 h 5"/>
                  <a:gd name="T20" fmla="*/ 7 w 7"/>
                  <a:gd name="T21" fmla="*/ 1 h 5"/>
                  <a:gd name="T22" fmla="*/ 7 w 7"/>
                  <a:gd name="T2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0"/>
                    </a:lnTo>
                    <a:close/>
                    <a:moveTo>
                      <a:pt x="7" y="3"/>
                    </a:moveTo>
                    <a:lnTo>
                      <a:pt x="0" y="4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0" name="Freeform 188"/>
              <p:cNvSpPr>
                <a:spLocks/>
              </p:cNvSpPr>
              <p:nvPr/>
            </p:nvSpPr>
            <p:spPr bwMode="auto">
              <a:xfrm>
                <a:off x="780" y="3593"/>
                <a:ext cx="8" cy="4"/>
              </a:xfrm>
              <a:custGeom>
                <a:avLst/>
                <a:gdLst>
                  <a:gd name="T0" fmla="*/ 8 w 8"/>
                  <a:gd name="T1" fmla="*/ 3 h 4"/>
                  <a:gd name="T2" fmla="*/ 0 w 8"/>
                  <a:gd name="T3" fmla="*/ 4 h 4"/>
                  <a:gd name="T4" fmla="*/ 0 w 8"/>
                  <a:gd name="T5" fmla="*/ 1 h 4"/>
                  <a:gd name="T6" fmla="*/ 8 w 8"/>
                  <a:gd name="T7" fmla="*/ 0 h 4"/>
                  <a:gd name="T8" fmla="*/ 8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8" y="3"/>
                    </a:moveTo>
                    <a:lnTo>
                      <a:pt x="0" y="4"/>
                    </a:lnTo>
                    <a:lnTo>
                      <a:pt x="0" y="1"/>
                    </a:lnTo>
                    <a:lnTo>
                      <a:pt x="8" y="0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B54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1" name="Freeform 189"/>
              <p:cNvSpPr>
                <a:spLocks noEditPoints="1"/>
              </p:cNvSpPr>
              <p:nvPr/>
            </p:nvSpPr>
            <p:spPr bwMode="auto">
              <a:xfrm>
                <a:off x="779" y="3592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1 h 6"/>
                  <a:gd name="T4" fmla="*/ 0 w 9"/>
                  <a:gd name="T5" fmla="*/ 6 h 6"/>
                  <a:gd name="T6" fmla="*/ 9 w 9"/>
                  <a:gd name="T7" fmla="*/ 5 h 6"/>
                  <a:gd name="T8" fmla="*/ 9 w 9"/>
                  <a:gd name="T9" fmla="*/ 0 h 6"/>
                  <a:gd name="T10" fmla="*/ 8 w 9"/>
                  <a:gd name="T11" fmla="*/ 4 h 6"/>
                  <a:gd name="T12" fmla="*/ 1 w 9"/>
                  <a:gd name="T13" fmla="*/ 5 h 6"/>
                  <a:gd name="T14" fmla="*/ 1 w 9"/>
                  <a:gd name="T15" fmla="*/ 2 h 6"/>
                  <a:gd name="T16" fmla="*/ 8 w 9"/>
                  <a:gd name="T17" fmla="*/ 1 h 6"/>
                  <a:gd name="T18" fmla="*/ 8 w 9"/>
                  <a:gd name="T1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0" y="1"/>
                    </a:lnTo>
                    <a:lnTo>
                      <a:pt x="0" y="6"/>
                    </a:lnTo>
                    <a:lnTo>
                      <a:pt x="9" y="5"/>
                    </a:lnTo>
                    <a:lnTo>
                      <a:pt x="9" y="0"/>
                    </a:lnTo>
                    <a:close/>
                    <a:moveTo>
                      <a:pt x="8" y="4"/>
                    </a:moveTo>
                    <a:lnTo>
                      <a:pt x="1" y="5"/>
                    </a:lnTo>
                    <a:lnTo>
                      <a:pt x="1" y="2"/>
                    </a:lnTo>
                    <a:lnTo>
                      <a:pt x="8" y="1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2" name="Freeform 190"/>
              <p:cNvSpPr>
                <a:spLocks/>
              </p:cNvSpPr>
              <p:nvPr/>
            </p:nvSpPr>
            <p:spPr bwMode="auto">
              <a:xfrm>
                <a:off x="781" y="3594"/>
                <a:ext cx="5" cy="2"/>
              </a:xfrm>
              <a:custGeom>
                <a:avLst/>
                <a:gdLst>
                  <a:gd name="T0" fmla="*/ 16 w 17"/>
                  <a:gd name="T1" fmla="*/ 3 h 7"/>
                  <a:gd name="T2" fmla="*/ 9 w 17"/>
                  <a:gd name="T3" fmla="*/ 7 h 7"/>
                  <a:gd name="T4" fmla="*/ 0 w 17"/>
                  <a:gd name="T5" fmla="*/ 4 h 7"/>
                  <a:gd name="T6" fmla="*/ 8 w 17"/>
                  <a:gd name="T7" fmla="*/ 0 h 7"/>
                  <a:gd name="T8" fmla="*/ 16 w 17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6" y="3"/>
                    </a:moveTo>
                    <a:cubicBezTo>
                      <a:pt x="17" y="5"/>
                      <a:pt x="13" y="7"/>
                      <a:pt x="9" y="7"/>
                    </a:cubicBezTo>
                    <a:cubicBezTo>
                      <a:pt x="4" y="7"/>
                      <a:pt x="0" y="6"/>
                      <a:pt x="0" y="4"/>
                    </a:cubicBezTo>
                    <a:cubicBezTo>
                      <a:pt x="0" y="3"/>
                      <a:pt x="4" y="1"/>
                      <a:pt x="8" y="0"/>
                    </a:cubicBezTo>
                    <a:cubicBezTo>
                      <a:pt x="12" y="0"/>
                      <a:pt x="16" y="1"/>
                      <a:pt x="16" y="3"/>
                    </a:cubicBezTo>
                    <a:close/>
                  </a:path>
                </a:pathLst>
              </a:custGeom>
              <a:solidFill>
                <a:srgbClr val="FF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3" name="Freeform 191"/>
              <p:cNvSpPr>
                <a:spLocks/>
              </p:cNvSpPr>
              <p:nvPr/>
            </p:nvSpPr>
            <p:spPr bwMode="auto">
              <a:xfrm>
                <a:off x="915" y="3574"/>
                <a:ext cx="4" cy="3"/>
              </a:xfrm>
              <a:custGeom>
                <a:avLst/>
                <a:gdLst>
                  <a:gd name="T0" fmla="*/ 4 w 4"/>
                  <a:gd name="T1" fmla="*/ 2 h 3"/>
                  <a:gd name="T2" fmla="*/ 0 w 4"/>
                  <a:gd name="T3" fmla="*/ 3 h 3"/>
                  <a:gd name="T4" fmla="*/ 0 w 4"/>
                  <a:gd name="T5" fmla="*/ 0 h 3"/>
                  <a:gd name="T6" fmla="*/ 4 w 4"/>
                  <a:gd name="T7" fmla="*/ 0 h 3"/>
                  <a:gd name="T8" fmla="*/ 4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B54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4" name="Freeform 192"/>
              <p:cNvSpPr>
                <a:spLocks noEditPoints="1"/>
              </p:cNvSpPr>
              <p:nvPr/>
            </p:nvSpPr>
            <p:spPr bwMode="auto">
              <a:xfrm>
                <a:off x="915" y="3574"/>
                <a:ext cx="5" cy="3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0 h 3"/>
                  <a:gd name="T4" fmla="*/ 5 w 5"/>
                  <a:gd name="T5" fmla="*/ 0 h 3"/>
                  <a:gd name="T6" fmla="*/ 5 w 5"/>
                  <a:gd name="T7" fmla="*/ 3 h 3"/>
                  <a:gd name="T8" fmla="*/ 0 w 5"/>
                  <a:gd name="T9" fmla="*/ 3 h 3"/>
                  <a:gd name="T10" fmla="*/ 0 w 5"/>
                  <a:gd name="T11" fmla="*/ 1 h 3"/>
                  <a:gd name="T12" fmla="*/ 0 w 5"/>
                  <a:gd name="T13" fmla="*/ 3 h 3"/>
                  <a:gd name="T14" fmla="*/ 4 w 5"/>
                  <a:gd name="T15" fmla="*/ 2 h 3"/>
                  <a:gd name="T16" fmla="*/ 4 w 5"/>
                  <a:gd name="T17" fmla="*/ 0 h 3"/>
                  <a:gd name="T18" fmla="*/ 0 w 5"/>
                  <a:gd name="T1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0" y="3"/>
                    </a:lnTo>
                    <a:close/>
                    <a:moveTo>
                      <a:pt x="0" y="1"/>
                    </a:moveTo>
                    <a:lnTo>
                      <a:pt x="0" y="3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5" name="Freeform 193"/>
              <p:cNvSpPr>
                <a:spLocks/>
              </p:cNvSpPr>
              <p:nvPr/>
            </p:nvSpPr>
            <p:spPr bwMode="auto">
              <a:xfrm>
                <a:off x="916" y="3575"/>
                <a:ext cx="2" cy="1"/>
              </a:xfrm>
              <a:custGeom>
                <a:avLst/>
                <a:gdLst>
                  <a:gd name="T0" fmla="*/ 8 w 8"/>
                  <a:gd name="T1" fmla="*/ 2 h 4"/>
                  <a:gd name="T2" fmla="*/ 4 w 8"/>
                  <a:gd name="T3" fmla="*/ 4 h 4"/>
                  <a:gd name="T4" fmla="*/ 0 w 8"/>
                  <a:gd name="T5" fmla="*/ 2 h 4"/>
                  <a:gd name="T6" fmla="*/ 4 w 8"/>
                  <a:gd name="T7" fmla="*/ 0 h 4"/>
                  <a:gd name="T8" fmla="*/ 8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8" y="2"/>
                    </a:moveTo>
                    <a:cubicBezTo>
                      <a:pt x="8" y="3"/>
                      <a:pt x="7" y="4"/>
                      <a:pt x="4" y="4"/>
                    </a:cubicBezTo>
                    <a:cubicBezTo>
                      <a:pt x="2" y="4"/>
                      <a:pt x="0" y="3"/>
                      <a:pt x="0" y="2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0"/>
                      <a:pt x="8" y="1"/>
                      <a:pt x="8" y="2"/>
                    </a:cubicBezTo>
                    <a:close/>
                  </a:path>
                </a:pathLst>
              </a:custGeom>
              <a:solidFill>
                <a:srgbClr val="FF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6" name="Rectangle 194"/>
              <p:cNvSpPr>
                <a:spLocks noChangeArrowheads="1"/>
              </p:cNvSpPr>
              <p:nvPr/>
            </p:nvSpPr>
            <p:spPr bwMode="auto">
              <a:xfrm>
                <a:off x="974" y="3568"/>
                <a:ext cx="4" cy="2"/>
              </a:xfrm>
              <a:prstGeom prst="rect">
                <a:avLst/>
              </a:prstGeom>
              <a:solidFill>
                <a:srgbClr val="B54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7" name="Freeform 195"/>
              <p:cNvSpPr>
                <a:spLocks noEditPoints="1"/>
              </p:cNvSpPr>
              <p:nvPr/>
            </p:nvSpPr>
            <p:spPr bwMode="auto">
              <a:xfrm>
                <a:off x="974" y="3568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0 w 4"/>
                  <a:gd name="T3" fmla="*/ 0 h 3"/>
                  <a:gd name="T4" fmla="*/ 4 w 4"/>
                  <a:gd name="T5" fmla="*/ 0 h 3"/>
                  <a:gd name="T6" fmla="*/ 4 w 4"/>
                  <a:gd name="T7" fmla="*/ 2 h 3"/>
                  <a:gd name="T8" fmla="*/ 0 w 4"/>
                  <a:gd name="T9" fmla="*/ 3 h 3"/>
                  <a:gd name="T10" fmla="*/ 0 w 4"/>
                  <a:gd name="T11" fmla="*/ 1 h 3"/>
                  <a:gd name="T12" fmla="*/ 0 w 4"/>
                  <a:gd name="T13" fmla="*/ 2 h 3"/>
                  <a:gd name="T14" fmla="*/ 3 w 4"/>
                  <a:gd name="T15" fmla="*/ 2 h 3"/>
                  <a:gd name="T16" fmla="*/ 3 w 4"/>
                  <a:gd name="T17" fmla="*/ 0 h 3"/>
                  <a:gd name="T18" fmla="*/ 0 w 4"/>
                  <a:gd name="T1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0" y="3"/>
                    </a:lnTo>
                    <a:close/>
                    <a:moveTo>
                      <a:pt x="0" y="1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8" name="Freeform 196"/>
              <p:cNvSpPr>
                <a:spLocks/>
              </p:cNvSpPr>
              <p:nvPr/>
            </p:nvSpPr>
            <p:spPr bwMode="auto">
              <a:xfrm>
                <a:off x="975" y="3569"/>
                <a:ext cx="2" cy="1"/>
              </a:xfrm>
              <a:custGeom>
                <a:avLst/>
                <a:gdLst>
                  <a:gd name="T0" fmla="*/ 7 w 7"/>
                  <a:gd name="T1" fmla="*/ 1 h 3"/>
                  <a:gd name="T2" fmla="*/ 4 w 7"/>
                  <a:gd name="T3" fmla="*/ 3 h 3"/>
                  <a:gd name="T4" fmla="*/ 0 w 7"/>
                  <a:gd name="T5" fmla="*/ 2 h 3"/>
                  <a:gd name="T6" fmla="*/ 4 w 7"/>
                  <a:gd name="T7" fmla="*/ 0 h 3"/>
                  <a:gd name="T8" fmla="*/ 7 w 7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7" y="1"/>
                    </a:moveTo>
                    <a:cubicBezTo>
                      <a:pt x="7" y="2"/>
                      <a:pt x="6" y="3"/>
                      <a:pt x="4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5" y="0"/>
                      <a:pt x="7" y="0"/>
                      <a:pt x="7" y="1"/>
                    </a:cubicBezTo>
                    <a:close/>
                  </a:path>
                </a:pathLst>
              </a:custGeom>
              <a:solidFill>
                <a:srgbClr val="FF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9" name="Freeform 197"/>
              <p:cNvSpPr>
                <a:spLocks/>
              </p:cNvSpPr>
              <p:nvPr/>
            </p:nvSpPr>
            <p:spPr bwMode="auto">
              <a:xfrm>
                <a:off x="1029" y="356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0 w 3"/>
                  <a:gd name="T5" fmla="*/ 1 h 2"/>
                  <a:gd name="T6" fmla="*/ 3 w 3"/>
                  <a:gd name="T7" fmla="*/ 0 h 2"/>
                  <a:gd name="T8" fmla="*/ 3 w 3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B54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0" name="Freeform 198"/>
              <p:cNvSpPr>
                <a:spLocks noEditPoints="1"/>
              </p:cNvSpPr>
              <p:nvPr/>
            </p:nvSpPr>
            <p:spPr bwMode="auto">
              <a:xfrm>
                <a:off x="1029" y="3562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2 h 2"/>
                  <a:gd name="T8" fmla="*/ 3 w 3"/>
                  <a:gd name="T9" fmla="*/ 0 h 2"/>
                  <a:gd name="T10" fmla="*/ 0 w 3"/>
                  <a:gd name="T11" fmla="*/ 0 h 2"/>
                  <a:gd name="T12" fmla="*/ 0 w 3"/>
                  <a:gd name="T13" fmla="*/ 2 h 2"/>
                  <a:gd name="T14" fmla="*/ 0 w 3"/>
                  <a:gd name="T15" fmla="*/ 1 h 2"/>
                  <a:gd name="T16" fmla="*/ 3 w 3"/>
                  <a:gd name="T17" fmla="*/ 0 h 2"/>
                  <a:gd name="T18" fmla="*/ 3 w 3"/>
                  <a:gd name="T19" fmla="*/ 2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  <a:moveTo>
                      <a:pt x="0" y="2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1" name="Freeform 199"/>
              <p:cNvSpPr>
                <a:spLocks/>
              </p:cNvSpPr>
              <p:nvPr/>
            </p:nvSpPr>
            <p:spPr bwMode="auto">
              <a:xfrm>
                <a:off x="1030" y="3563"/>
                <a:ext cx="2" cy="1"/>
              </a:xfrm>
              <a:custGeom>
                <a:avLst/>
                <a:gdLst>
                  <a:gd name="T0" fmla="*/ 6 w 6"/>
                  <a:gd name="T1" fmla="*/ 1 h 3"/>
                  <a:gd name="T2" fmla="*/ 3 w 6"/>
                  <a:gd name="T3" fmla="*/ 3 h 3"/>
                  <a:gd name="T4" fmla="*/ 0 w 6"/>
                  <a:gd name="T5" fmla="*/ 2 h 3"/>
                  <a:gd name="T6" fmla="*/ 3 w 6"/>
                  <a:gd name="T7" fmla="*/ 0 h 3"/>
                  <a:gd name="T8" fmla="*/ 6 w 6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6" y="1"/>
                    </a:moveTo>
                    <a:cubicBezTo>
                      <a:pt x="6" y="2"/>
                      <a:pt x="5" y="3"/>
                      <a:pt x="3" y="3"/>
                    </a:cubicBezTo>
                    <a:cubicBezTo>
                      <a:pt x="2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F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2" name="Rectangle 200"/>
              <p:cNvSpPr>
                <a:spLocks noChangeArrowheads="1"/>
              </p:cNvSpPr>
              <p:nvPr/>
            </p:nvSpPr>
            <p:spPr bwMode="auto">
              <a:xfrm>
                <a:off x="1054" y="3560"/>
                <a:ext cx="3" cy="1"/>
              </a:xfrm>
              <a:prstGeom prst="rect">
                <a:avLst/>
              </a:prstGeom>
              <a:solidFill>
                <a:srgbClr val="B54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3" name="Freeform 201"/>
              <p:cNvSpPr>
                <a:spLocks noEditPoints="1"/>
              </p:cNvSpPr>
              <p:nvPr/>
            </p:nvSpPr>
            <p:spPr bwMode="auto">
              <a:xfrm>
                <a:off x="1054" y="355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0 w 3"/>
                  <a:gd name="T5" fmla="*/ 3 h 3"/>
                  <a:gd name="T6" fmla="*/ 3 w 3"/>
                  <a:gd name="T7" fmla="*/ 2 h 3"/>
                  <a:gd name="T8" fmla="*/ 3 w 3"/>
                  <a:gd name="T9" fmla="*/ 0 h 3"/>
                  <a:gd name="T10" fmla="*/ 2 w 3"/>
                  <a:gd name="T11" fmla="*/ 2 h 3"/>
                  <a:gd name="T12" fmla="*/ 0 w 3"/>
                  <a:gd name="T13" fmla="*/ 2 h 3"/>
                  <a:gd name="T14" fmla="*/ 0 w 3"/>
                  <a:gd name="T15" fmla="*/ 1 h 3"/>
                  <a:gd name="T16" fmla="*/ 2 w 3"/>
                  <a:gd name="T17" fmla="*/ 1 h 3"/>
                  <a:gd name="T18" fmla="*/ 2 w 3"/>
                  <a:gd name="T1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  <a:moveTo>
                      <a:pt x="2" y="2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4" name="Freeform 202"/>
              <p:cNvSpPr>
                <a:spLocks/>
              </p:cNvSpPr>
              <p:nvPr/>
            </p:nvSpPr>
            <p:spPr bwMode="auto">
              <a:xfrm>
                <a:off x="1055" y="3560"/>
                <a:ext cx="1" cy="1"/>
              </a:xfrm>
              <a:custGeom>
                <a:avLst/>
                <a:gdLst>
                  <a:gd name="T0" fmla="*/ 5 w 5"/>
                  <a:gd name="T1" fmla="*/ 1 h 3"/>
                  <a:gd name="T2" fmla="*/ 2 w 5"/>
                  <a:gd name="T3" fmla="*/ 3 h 3"/>
                  <a:gd name="T4" fmla="*/ 0 w 5"/>
                  <a:gd name="T5" fmla="*/ 2 h 3"/>
                  <a:gd name="T6" fmla="*/ 2 w 5"/>
                  <a:gd name="T7" fmla="*/ 0 h 3"/>
                  <a:gd name="T8" fmla="*/ 5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5" y="1"/>
                    </a:moveTo>
                    <a:cubicBezTo>
                      <a:pt x="5" y="2"/>
                      <a:pt x="4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5" y="1"/>
                      <a:pt x="5" y="1"/>
                    </a:cubicBezTo>
                    <a:close/>
                  </a:path>
                </a:pathLst>
              </a:custGeom>
              <a:solidFill>
                <a:srgbClr val="FF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5" name="Freeform 203"/>
              <p:cNvSpPr>
                <a:spLocks/>
              </p:cNvSpPr>
              <p:nvPr/>
            </p:nvSpPr>
            <p:spPr bwMode="auto">
              <a:xfrm>
                <a:off x="1079" y="3557"/>
                <a:ext cx="2" cy="2"/>
              </a:xfrm>
              <a:custGeom>
                <a:avLst/>
                <a:gdLst>
                  <a:gd name="T0" fmla="*/ 2 w 2"/>
                  <a:gd name="T1" fmla="*/ 1 h 2"/>
                  <a:gd name="T2" fmla="*/ 0 w 2"/>
                  <a:gd name="T3" fmla="*/ 2 h 2"/>
                  <a:gd name="T4" fmla="*/ 0 w 2"/>
                  <a:gd name="T5" fmla="*/ 0 h 2"/>
                  <a:gd name="T6" fmla="*/ 2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54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6" name="Freeform 204"/>
              <p:cNvSpPr>
                <a:spLocks noEditPoints="1"/>
              </p:cNvSpPr>
              <p:nvPr/>
            </p:nvSpPr>
            <p:spPr bwMode="auto">
              <a:xfrm>
                <a:off x="1079" y="3557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0 h 2"/>
                  <a:gd name="T4" fmla="*/ 2 w 2"/>
                  <a:gd name="T5" fmla="*/ 0 h 2"/>
                  <a:gd name="T6" fmla="*/ 2 w 2"/>
                  <a:gd name="T7" fmla="*/ 2 h 2"/>
                  <a:gd name="T8" fmla="*/ 0 w 2"/>
                  <a:gd name="T9" fmla="*/ 2 h 2"/>
                  <a:gd name="T10" fmla="*/ 0 w 2"/>
                  <a:gd name="T11" fmla="*/ 0 h 2"/>
                  <a:gd name="T12" fmla="*/ 0 w 2"/>
                  <a:gd name="T13" fmla="*/ 2 h 2"/>
                  <a:gd name="T14" fmla="*/ 2 w 2"/>
                  <a:gd name="T15" fmla="*/ 1 h 2"/>
                  <a:gd name="T16" fmla="*/ 2 w 2"/>
                  <a:gd name="T17" fmla="*/ 0 h 2"/>
                  <a:gd name="T18" fmla="*/ 0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7" name="Freeform 205"/>
              <p:cNvSpPr>
                <a:spLocks/>
              </p:cNvSpPr>
              <p:nvPr/>
            </p:nvSpPr>
            <p:spPr bwMode="auto">
              <a:xfrm>
                <a:off x="1080" y="3557"/>
                <a:ext cx="1" cy="1"/>
              </a:xfrm>
              <a:custGeom>
                <a:avLst/>
                <a:gdLst>
                  <a:gd name="T0" fmla="*/ 4 w 4"/>
                  <a:gd name="T1" fmla="*/ 1 h 3"/>
                  <a:gd name="T2" fmla="*/ 2 w 4"/>
                  <a:gd name="T3" fmla="*/ 3 h 3"/>
                  <a:gd name="T4" fmla="*/ 0 w 4"/>
                  <a:gd name="T5" fmla="*/ 2 h 3"/>
                  <a:gd name="T6" fmla="*/ 2 w 4"/>
                  <a:gd name="T7" fmla="*/ 0 h 3"/>
                  <a:gd name="T8" fmla="*/ 4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4" y="2"/>
                      <a:pt x="3" y="2"/>
                      <a:pt x="2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0"/>
                    </a:cubicBezTo>
                    <a:cubicBezTo>
                      <a:pt x="3" y="0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8" name="Rectangle 206"/>
              <p:cNvSpPr>
                <a:spLocks noChangeArrowheads="1"/>
              </p:cNvSpPr>
              <p:nvPr/>
            </p:nvSpPr>
            <p:spPr bwMode="auto">
              <a:xfrm>
                <a:off x="1104" y="3555"/>
                <a:ext cx="1" cy="1"/>
              </a:xfrm>
              <a:prstGeom prst="rect">
                <a:avLst/>
              </a:prstGeom>
              <a:solidFill>
                <a:srgbClr val="B54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9" name="Freeform 207"/>
              <p:cNvSpPr>
                <a:spLocks noEditPoints="1"/>
              </p:cNvSpPr>
              <p:nvPr/>
            </p:nvSpPr>
            <p:spPr bwMode="auto">
              <a:xfrm>
                <a:off x="1104" y="355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  <a:gd name="T12" fmla="*/ 0 w 1"/>
                  <a:gd name="T13" fmla="*/ 1 h 1"/>
                  <a:gd name="T14" fmla="*/ 1 w 1"/>
                  <a:gd name="T15" fmla="*/ 1 h 1"/>
                  <a:gd name="T16" fmla="*/ 1 w 1"/>
                  <a:gd name="T17" fmla="*/ 0 h 1"/>
                  <a:gd name="T18" fmla="*/ 0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0" name="Freeform 208"/>
              <p:cNvSpPr>
                <a:spLocks/>
              </p:cNvSpPr>
              <p:nvPr/>
            </p:nvSpPr>
            <p:spPr bwMode="auto">
              <a:xfrm>
                <a:off x="1104" y="3555"/>
                <a:ext cx="1" cy="1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2 h 2"/>
                  <a:gd name="T4" fmla="*/ 0 w 3"/>
                  <a:gd name="T5" fmla="*/ 1 h 2"/>
                  <a:gd name="T6" fmla="*/ 2 w 3"/>
                  <a:gd name="T7" fmla="*/ 0 h 2"/>
                  <a:gd name="T8" fmla="*/ 3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2" y="1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1" name="Freeform 209"/>
              <p:cNvSpPr>
                <a:spLocks/>
              </p:cNvSpPr>
              <p:nvPr/>
            </p:nvSpPr>
            <p:spPr bwMode="auto">
              <a:xfrm>
                <a:off x="1117" y="355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2 h 2"/>
                  <a:gd name="T4" fmla="*/ 0 w 2"/>
                  <a:gd name="T5" fmla="*/ 1 h 2"/>
                  <a:gd name="T6" fmla="*/ 2 w 2"/>
                  <a:gd name="T7" fmla="*/ 0 h 2"/>
                  <a:gd name="T8" fmla="*/ 2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B54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2" name="Freeform 210"/>
              <p:cNvSpPr>
                <a:spLocks noEditPoints="1"/>
              </p:cNvSpPr>
              <p:nvPr/>
            </p:nvSpPr>
            <p:spPr bwMode="auto">
              <a:xfrm>
                <a:off x="1117" y="355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1 h 2"/>
                  <a:gd name="T4" fmla="*/ 2 w 2"/>
                  <a:gd name="T5" fmla="*/ 0 h 2"/>
                  <a:gd name="T6" fmla="*/ 2 w 2"/>
                  <a:gd name="T7" fmla="*/ 2 h 2"/>
                  <a:gd name="T8" fmla="*/ 0 w 2"/>
                  <a:gd name="T9" fmla="*/ 2 h 2"/>
                  <a:gd name="T10" fmla="*/ 1 w 2"/>
                  <a:gd name="T11" fmla="*/ 1 h 2"/>
                  <a:gd name="T12" fmla="*/ 1 w 2"/>
                  <a:gd name="T13" fmla="*/ 2 h 2"/>
                  <a:gd name="T14" fmla="*/ 2 w 2"/>
                  <a:gd name="T15" fmla="*/ 2 h 2"/>
                  <a:gd name="T16" fmla="*/ 2 w 2"/>
                  <a:gd name="T17" fmla="*/ 1 h 2"/>
                  <a:gd name="T18" fmla="*/ 1 w 2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1" y="1"/>
                    </a:move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3" name="Oval 211"/>
              <p:cNvSpPr>
                <a:spLocks noChangeArrowheads="1"/>
              </p:cNvSpPr>
              <p:nvPr/>
            </p:nvSpPr>
            <p:spPr bwMode="auto">
              <a:xfrm>
                <a:off x="1118" y="3554"/>
                <a:ext cx="1" cy="1"/>
              </a:xfrm>
              <a:prstGeom prst="ellipse">
                <a:avLst/>
              </a:prstGeom>
              <a:solidFill>
                <a:srgbClr val="FF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4" name="Freeform 212"/>
              <p:cNvSpPr>
                <a:spLocks/>
              </p:cNvSpPr>
              <p:nvPr/>
            </p:nvSpPr>
            <p:spPr bwMode="auto">
              <a:xfrm>
                <a:off x="944" y="3464"/>
                <a:ext cx="25" cy="138"/>
              </a:xfrm>
              <a:custGeom>
                <a:avLst/>
                <a:gdLst>
                  <a:gd name="T0" fmla="*/ 20 w 74"/>
                  <a:gd name="T1" fmla="*/ 2 h 419"/>
                  <a:gd name="T2" fmla="*/ 38 w 74"/>
                  <a:gd name="T3" fmla="*/ 18 h 419"/>
                  <a:gd name="T4" fmla="*/ 62 w 74"/>
                  <a:gd name="T5" fmla="*/ 70 h 419"/>
                  <a:gd name="T6" fmla="*/ 72 w 74"/>
                  <a:gd name="T7" fmla="*/ 405 h 419"/>
                  <a:gd name="T8" fmla="*/ 68 w 74"/>
                  <a:gd name="T9" fmla="*/ 416 h 419"/>
                  <a:gd name="T10" fmla="*/ 56 w 74"/>
                  <a:gd name="T11" fmla="*/ 419 h 419"/>
                  <a:gd name="T12" fmla="*/ 34 w 74"/>
                  <a:gd name="T13" fmla="*/ 412 h 419"/>
                  <a:gd name="T14" fmla="*/ 24 w 74"/>
                  <a:gd name="T15" fmla="*/ 60 h 419"/>
                  <a:gd name="T16" fmla="*/ 4 w 74"/>
                  <a:gd name="T17" fmla="*/ 8 h 419"/>
                  <a:gd name="T18" fmla="*/ 0 w 74"/>
                  <a:gd name="T19" fmla="*/ 3 h 419"/>
                  <a:gd name="T20" fmla="*/ 20 w 74"/>
                  <a:gd name="T21" fmla="*/ 2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419">
                    <a:moveTo>
                      <a:pt x="20" y="2"/>
                    </a:moveTo>
                    <a:cubicBezTo>
                      <a:pt x="20" y="2"/>
                      <a:pt x="31" y="7"/>
                      <a:pt x="38" y="18"/>
                    </a:cubicBezTo>
                    <a:cubicBezTo>
                      <a:pt x="46" y="29"/>
                      <a:pt x="60" y="59"/>
                      <a:pt x="62" y="70"/>
                    </a:cubicBezTo>
                    <a:cubicBezTo>
                      <a:pt x="64" y="84"/>
                      <a:pt x="74" y="322"/>
                      <a:pt x="72" y="405"/>
                    </a:cubicBezTo>
                    <a:cubicBezTo>
                      <a:pt x="72" y="409"/>
                      <a:pt x="68" y="416"/>
                      <a:pt x="68" y="416"/>
                    </a:cubicBezTo>
                    <a:cubicBezTo>
                      <a:pt x="56" y="419"/>
                      <a:pt x="56" y="419"/>
                      <a:pt x="56" y="419"/>
                    </a:cubicBezTo>
                    <a:cubicBezTo>
                      <a:pt x="34" y="412"/>
                      <a:pt x="34" y="412"/>
                      <a:pt x="34" y="412"/>
                    </a:cubicBezTo>
                    <a:cubicBezTo>
                      <a:pt x="36" y="327"/>
                      <a:pt x="26" y="74"/>
                      <a:pt x="24" y="60"/>
                    </a:cubicBezTo>
                    <a:cubicBezTo>
                      <a:pt x="22" y="45"/>
                      <a:pt x="10" y="18"/>
                      <a:pt x="4" y="8"/>
                    </a:cubicBezTo>
                    <a:cubicBezTo>
                      <a:pt x="3" y="6"/>
                      <a:pt x="0" y="3"/>
                      <a:pt x="0" y="3"/>
                    </a:cubicBezTo>
                    <a:cubicBezTo>
                      <a:pt x="10" y="0"/>
                      <a:pt x="20" y="2"/>
                      <a:pt x="20" y="2"/>
                    </a:cubicBez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5" name="Freeform 213"/>
              <p:cNvSpPr>
                <a:spLocks/>
              </p:cNvSpPr>
              <p:nvPr/>
            </p:nvSpPr>
            <p:spPr bwMode="auto">
              <a:xfrm>
                <a:off x="944" y="3465"/>
                <a:ext cx="21" cy="139"/>
              </a:xfrm>
              <a:custGeom>
                <a:avLst/>
                <a:gdLst>
                  <a:gd name="T0" fmla="*/ 26 w 62"/>
                  <a:gd name="T1" fmla="*/ 12 h 421"/>
                  <a:gd name="T2" fmla="*/ 53 w 62"/>
                  <a:gd name="T3" fmla="*/ 77 h 421"/>
                  <a:gd name="T4" fmla="*/ 60 w 62"/>
                  <a:gd name="T5" fmla="*/ 404 h 421"/>
                  <a:gd name="T6" fmla="*/ 56 w 62"/>
                  <a:gd name="T7" fmla="*/ 416 h 421"/>
                  <a:gd name="T8" fmla="*/ 30 w 62"/>
                  <a:gd name="T9" fmla="*/ 421 h 421"/>
                  <a:gd name="T10" fmla="*/ 34 w 62"/>
                  <a:gd name="T11" fmla="*/ 408 h 421"/>
                  <a:gd name="T12" fmla="*/ 24 w 62"/>
                  <a:gd name="T13" fmla="*/ 56 h 421"/>
                  <a:gd name="T14" fmla="*/ 4 w 62"/>
                  <a:gd name="T15" fmla="*/ 5 h 421"/>
                  <a:gd name="T16" fmla="*/ 0 w 62"/>
                  <a:gd name="T17" fmla="*/ 0 h 421"/>
                  <a:gd name="T18" fmla="*/ 26 w 62"/>
                  <a:gd name="T19" fmla="*/ 12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421">
                    <a:moveTo>
                      <a:pt x="26" y="12"/>
                    </a:moveTo>
                    <a:cubicBezTo>
                      <a:pt x="42" y="34"/>
                      <a:pt x="51" y="65"/>
                      <a:pt x="53" y="77"/>
                    </a:cubicBezTo>
                    <a:cubicBezTo>
                      <a:pt x="55" y="91"/>
                      <a:pt x="62" y="322"/>
                      <a:pt x="60" y="404"/>
                    </a:cubicBezTo>
                    <a:cubicBezTo>
                      <a:pt x="59" y="410"/>
                      <a:pt x="56" y="416"/>
                      <a:pt x="56" y="416"/>
                    </a:cubicBezTo>
                    <a:cubicBezTo>
                      <a:pt x="30" y="421"/>
                      <a:pt x="30" y="421"/>
                      <a:pt x="30" y="421"/>
                    </a:cubicBezTo>
                    <a:cubicBezTo>
                      <a:pt x="30" y="421"/>
                      <a:pt x="33" y="413"/>
                      <a:pt x="34" y="408"/>
                    </a:cubicBezTo>
                    <a:cubicBezTo>
                      <a:pt x="36" y="323"/>
                      <a:pt x="25" y="71"/>
                      <a:pt x="24" y="56"/>
                    </a:cubicBezTo>
                    <a:cubicBezTo>
                      <a:pt x="22" y="42"/>
                      <a:pt x="10" y="15"/>
                      <a:pt x="4" y="5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19" y="1"/>
                      <a:pt x="26" y="12"/>
                    </a:cubicBez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6" name="Freeform 214"/>
              <p:cNvSpPr>
                <a:spLocks/>
              </p:cNvSpPr>
              <p:nvPr/>
            </p:nvSpPr>
            <p:spPr bwMode="auto">
              <a:xfrm>
                <a:off x="1026" y="3482"/>
                <a:ext cx="17" cy="104"/>
              </a:xfrm>
              <a:custGeom>
                <a:avLst/>
                <a:gdLst>
                  <a:gd name="T0" fmla="*/ 14 w 52"/>
                  <a:gd name="T1" fmla="*/ 3 h 317"/>
                  <a:gd name="T2" fmla="*/ 26 w 52"/>
                  <a:gd name="T3" fmla="*/ 13 h 317"/>
                  <a:gd name="T4" fmla="*/ 43 w 52"/>
                  <a:gd name="T5" fmla="*/ 53 h 317"/>
                  <a:gd name="T6" fmla="*/ 51 w 52"/>
                  <a:gd name="T7" fmla="*/ 306 h 317"/>
                  <a:gd name="T8" fmla="*/ 48 w 52"/>
                  <a:gd name="T9" fmla="*/ 315 h 317"/>
                  <a:gd name="T10" fmla="*/ 40 w 52"/>
                  <a:gd name="T11" fmla="*/ 317 h 317"/>
                  <a:gd name="T12" fmla="*/ 29 w 52"/>
                  <a:gd name="T13" fmla="*/ 310 h 317"/>
                  <a:gd name="T14" fmla="*/ 21 w 52"/>
                  <a:gd name="T15" fmla="*/ 46 h 317"/>
                  <a:gd name="T16" fmla="*/ 6 w 52"/>
                  <a:gd name="T17" fmla="*/ 10 h 317"/>
                  <a:gd name="T18" fmla="*/ 0 w 52"/>
                  <a:gd name="T19" fmla="*/ 2 h 317"/>
                  <a:gd name="T20" fmla="*/ 14 w 52"/>
                  <a:gd name="T21" fmla="*/ 3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317">
                    <a:moveTo>
                      <a:pt x="14" y="3"/>
                    </a:moveTo>
                    <a:cubicBezTo>
                      <a:pt x="18" y="4"/>
                      <a:pt x="20" y="5"/>
                      <a:pt x="26" y="13"/>
                    </a:cubicBezTo>
                    <a:cubicBezTo>
                      <a:pt x="33" y="23"/>
                      <a:pt x="42" y="45"/>
                      <a:pt x="43" y="53"/>
                    </a:cubicBezTo>
                    <a:cubicBezTo>
                      <a:pt x="45" y="63"/>
                      <a:pt x="52" y="245"/>
                      <a:pt x="51" y="306"/>
                    </a:cubicBezTo>
                    <a:cubicBezTo>
                      <a:pt x="51" y="310"/>
                      <a:pt x="48" y="315"/>
                      <a:pt x="48" y="315"/>
                    </a:cubicBezTo>
                    <a:cubicBezTo>
                      <a:pt x="40" y="317"/>
                      <a:pt x="40" y="317"/>
                      <a:pt x="40" y="317"/>
                    </a:cubicBezTo>
                    <a:cubicBezTo>
                      <a:pt x="40" y="317"/>
                      <a:pt x="29" y="314"/>
                      <a:pt x="29" y="310"/>
                    </a:cubicBezTo>
                    <a:cubicBezTo>
                      <a:pt x="31" y="247"/>
                      <a:pt x="23" y="58"/>
                      <a:pt x="21" y="46"/>
                    </a:cubicBezTo>
                    <a:cubicBezTo>
                      <a:pt x="19" y="35"/>
                      <a:pt x="11" y="17"/>
                      <a:pt x="6" y="10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7" y="0"/>
                      <a:pt x="14" y="3"/>
                    </a:cubicBez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7" name="Freeform 215"/>
              <p:cNvSpPr>
                <a:spLocks/>
              </p:cNvSpPr>
              <p:nvPr/>
            </p:nvSpPr>
            <p:spPr bwMode="auto">
              <a:xfrm>
                <a:off x="1026" y="3483"/>
                <a:ext cx="15" cy="104"/>
              </a:xfrm>
              <a:custGeom>
                <a:avLst/>
                <a:gdLst>
                  <a:gd name="T0" fmla="*/ 19 w 46"/>
                  <a:gd name="T1" fmla="*/ 10 h 318"/>
                  <a:gd name="T2" fmla="*/ 37 w 46"/>
                  <a:gd name="T3" fmla="*/ 56 h 318"/>
                  <a:gd name="T4" fmla="*/ 44 w 46"/>
                  <a:gd name="T5" fmla="*/ 306 h 318"/>
                  <a:gd name="T6" fmla="*/ 40 w 46"/>
                  <a:gd name="T7" fmla="*/ 315 h 318"/>
                  <a:gd name="T8" fmla="*/ 26 w 46"/>
                  <a:gd name="T9" fmla="*/ 318 h 318"/>
                  <a:gd name="T10" fmla="*/ 29 w 46"/>
                  <a:gd name="T11" fmla="*/ 309 h 318"/>
                  <a:gd name="T12" fmla="*/ 21 w 46"/>
                  <a:gd name="T13" fmla="*/ 44 h 318"/>
                  <a:gd name="T14" fmla="*/ 6 w 46"/>
                  <a:gd name="T15" fmla="*/ 8 h 318"/>
                  <a:gd name="T16" fmla="*/ 0 w 46"/>
                  <a:gd name="T17" fmla="*/ 0 h 318"/>
                  <a:gd name="T18" fmla="*/ 19 w 46"/>
                  <a:gd name="T19" fmla="*/ 1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318">
                    <a:moveTo>
                      <a:pt x="19" y="10"/>
                    </a:moveTo>
                    <a:cubicBezTo>
                      <a:pt x="27" y="21"/>
                      <a:pt x="36" y="48"/>
                      <a:pt x="37" y="56"/>
                    </a:cubicBezTo>
                    <a:cubicBezTo>
                      <a:pt x="39" y="66"/>
                      <a:pt x="46" y="239"/>
                      <a:pt x="44" y="306"/>
                    </a:cubicBezTo>
                    <a:cubicBezTo>
                      <a:pt x="44" y="310"/>
                      <a:pt x="40" y="315"/>
                      <a:pt x="40" y="315"/>
                    </a:cubicBezTo>
                    <a:cubicBezTo>
                      <a:pt x="26" y="318"/>
                      <a:pt x="26" y="318"/>
                      <a:pt x="26" y="318"/>
                    </a:cubicBezTo>
                    <a:cubicBezTo>
                      <a:pt x="26" y="318"/>
                      <a:pt x="28" y="312"/>
                      <a:pt x="29" y="309"/>
                    </a:cubicBezTo>
                    <a:cubicBezTo>
                      <a:pt x="30" y="245"/>
                      <a:pt x="23" y="56"/>
                      <a:pt x="21" y="44"/>
                    </a:cubicBezTo>
                    <a:cubicBezTo>
                      <a:pt x="19" y="33"/>
                      <a:pt x="11" y="15"/>
                      <a:pt x="6" y="8"/>
                    </a:cubicBezTo>
                    <a:cubicBezTo>
                      <a:pt x="3" y="3"/>
                      <a:pt x="0" y="0"/>
                      <a:pt x="0" y="0"/>
                    </a:cubicBezTo>
                    <a:cubicBezTo>
                      <a:pt x="0" y="0"/>
                      <a:pt x="15" y="4"/>
                      <a:pt x="19" y="10"/>
                    </a:cubicBez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8" name="Freeform 216"/>
              <p:cNvSpPr>
                <a:spLocks/>
              </p:cNvSpPr>
              <p:nvPr/>
            </p:nvSpPr>
            <p:spPr bwMode="auto">
              <a:xfrm>
                <a:off x="1063" y="3490"/>
                <a:ext cx="14" cy="89"/>
              </a:xfrm>
              <a:custGeom>
                <a:avLst/>
                <a:gdLst>
                  <a:gd name="T0" fmla="*/ 9 w 44"/>
                  <a:gd name="T1" fmla="*/ 1 h 269"/>
                  <a:gd name="T2" fmla="*/ 19 w 44"/>
                  <a:gd name="T3" fmla="*/ 10 h 269"/>
                  <a:gd name="T4" fmla="*/ 35 w 44"/>
                  <a:gd name="T5" fmla="*/ 44 h 269"/>
                  <a:gd name="T6" fmla="*/ 42 w 44"/>
                  <a:gd name="T7" fmla="*/ 259 h 269"/>
                  <a:gd name="T8" fmla="*/ 40 w 44"/>
                  <a:gd name="T9" fmla="*/ 268 h 269"/>
                  <a:gd name="T10" fmla="*/ 33 w 44"/>
                  <a:gd name="T11" fmla="*/ 269 h 269"/>
                  <a:gd name="T12" fmla="*/ 27 w 44"/>
                  <a:gd name="T13" fmla="*/ 263 h 269"/>
                  <a:gd name="T14" fmla="*/ 19 w 44"/>
                  <a:gd name="T15" fmla="*/ 38 h 269"/>
                  <a:gd name="T16" fmla="*/ 6 w 44"/>
                  <a:gd name="T17" fmla="*/ 7 h 269"/>
                  <a:gd name="T18" fmla="*/ 0 w 44"/>
                  <a:gd name="T19" fmla="*/ 1 h 269"/>
                  <a:gd name="T20" fmla="*/ 9 w 44"/>
                  <a:gd name="T21" fmla="*/ 1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269">
                    <a:moveTo>
                      <a:pt x="9" y="1"/>
                    </a:moveTo>
                    <a:cubicBezTo>
                      <a:pt x="13" y="2"/>
                      <a:pt x="14" y="3"/>
                      <a:pt x="19" y="10"/>
                    </a:cubicBezTo>
                    <a:cubicBezTo>
                      <a:pt x="26" y="20"/>
                      <a:pt x="34" y="37"/>
                      <a:pt x="35" y="44"/>
                    </a:cubicBezTo>
                    <a:cubicBezTo>
                      <a:pt x="37" y="53"/>
                      <a:pt x="44" y="207"/>
                      <a:pt x="42" y="259"/>
                    </a:cubicBezTo>
                    <a:cubicBezTo>
                      <a:pt x="43" y="261"/>
                      <a:pt x="40" y="268"/>
                      <a:pt x="40" y="268"/>
                    </a:cubicBezTo>
                    <a:cubicBezTo>
                      <a:pt x="33" y="269"/>
                      <a:pt x="33" y="269"/>
                      <a:pt x="33" y="269"/>
                    </a:cubicBezTo>
                    <a:cubicBezTo>
                      <a:pt x="33" y="269"/>
                      <a:pt x="27" y="266"/>
                      <a:pt x="27" y="263"/>
                    </a:cubicBezTo>
                    <a:cubicBezTo>
                      <a:pt x="29" y="208"/>
                      <a:pt x="22" y="47"/>
                      <a:pt x="19" y="38"/>
                    </a:cubicBezTo>
                    <a:cubicBezTo>
                      <a:pt x="18" y="28"/>
                      <a:pt x="11" y="15"/>
                      <a:pt x="6" y="7"/>
                    </a:cubicBezTo>
                    <a:cubicBezTo>
                      <a:pt x="3" y="4"/>
                      <a:pt x="0" y="1"/>
                      <a:pt x="0" y="1"/>
                    </a:cubicBezTo>
                    <a:cubicBezTo>
                      <a:pt x="0" y="1"/>
                      <a:pt x="5" y="0"/>
                      <a:pt x="9" y="1"/>
                    </a:cubicBez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9" name="Freeform 217"/>
              <p:cNvSpPr>
                <a:spLocks/>
              </p:cNvSpPr>
              <p:nvPr/>
            </p:nvSpPr>
            <p:spPr bwMode="auto">
              <a:xfrm>
                <a:off x="1063" y="3491"/>
                <a:ext cx="12" cy="89"/>
              </a:xfrm>
              <a:custGeom>
                <a:avLst/>
                <a:gdLst>
                  <a:gd name="T0" fmla="*/ 12 w 36"/>
                  <a:gd name="T1" fmla="*/ 8 h 270"/>
                  <a:gd name="T2" fmla="*/ 30 w 36"/>
                  <a:gd name="T3" fmla="*/ 48 h 270"/>
                  <a:gd name="T4" fmla="*/ 35 w 36"/>
                  <a:gd name="T5" fmla="*/ 260 h 270"/>
                  <a:gd name="T6" fmla="*/ 33 w 36"/>
                  <a:gd name="T7" fmla="*/ 268 h 270"/>
                  <a:gd name="T8" fmla="*/ 24 w 36"/>
                  <a:gd name="T9" fmla="*/ 270 h 270"/>
                  <a:gd name="T10" fmla="*/ 27 w 36"/>
                  <a:gd name="T11" fmla="*/ 262 h 270"/>
                  <a:gd name="T12" fmla="*/ 19 w 36"/>
                  <a:gd name="T13" fmla="*/ 37 h 270"/>
                  <a:gd name="T14" fmla="*/ 5 w 36"/>
                  <a:gd name="T15" fmla="*/ 6 h 270"/>
                  <a:gd name="T16" fmla="*/ 0 w 36"/>
                  <a:gd name="T17" fmla="*/ 0 h 270"/>
                  <a:gd name="T18" fmla="*/ 12 w 36"/>
                  <a:gd name="T19" fmla="*/ 8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70">
                    <a:moveTo>
                      <a:pt x="12" y="8"/>
                    </a:moveTo>
                    <a:cubicBezTo>
                      <a:pt x="20" y="18"/>
                      <a:pt x="28" y="37"/>
                      <a:pt x="30" y="48"/>
                    </a:cubicBezTo>
                    <a:cubicBezTo>
                      <a:pt x="32" y="57"/>
                      <a:pt x="36" y="203"/>
                      <a:pt x="35" y="260"/>
                    </a:cubicBezTo>
                    <a:cubicBezTo>
                      <a:pt x="35" y="264"/>
                      <a:pt x="33" y="268"/>
                      <a:pt x="33" y="268"/>
                    </a:cubicBezTo>
                    <a:cubicBezTo>
                      <a:pt x="24" y="270"/>
                      <a:pt x="24" y="270"/>
                      <a:pt x="24" y="270"/>
                    </a:cubicBezTo>
                    <a:cubicBezTo>
                      <a:pt x="24" y="270"/>
                      <a:pt x="27" y="265"/>
                      <a:pt x="27" y="262"/>
                    </a:cubicBezTo>
                    <a:cubicBezTo>
                      <a:pt x="28" y="209"/>
                      <a:pt x="21" y="47"/>
                      <a:pt x="19" y="37"/>
                    </a:cubicBezTo>
                    <a:cubicBezTo>
                      <a:pt x="18" y="27"/>
                      <a:pt x="11" y="13"/>
                      <a:pt x="5" y="6"/>
                    </a:cubicBezTo>
                    <a:cubicBezTo>
                      <a:pt x="2" y="2"/>
                      <a:pt x="0" y="0"/>
                      <a:pt x="0" y="0"/>
                    </a:cubicBezTo>
                    <a:cubicBezTo>
                      <a:pt x="0" y="0"/>
                      <a:pt x="8" y="3"/>
                      <a:pt x="12" y="8"/>
                    </a:cubicBez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0" name="Freeform 218"/>
              <p:cNvSpPr>
                <a:spLocks/>
              </p:cNvSpPr>
              <p:nvPr/>
            </p:nvSpPr>
            <p:spPr bwMode="auto">
              <a:xfrm>
                <a:off x="1099" y="3499"/>
                <a:ext cx="12" cy="73"/>
              </a:xfrm>
              <a:custGeom>
                <a:avLst/>
                <a:gdLst>
                  <a:gd name="T0" fmla="*/ 30 w 37"/>
                  <a:gd name="T1" fmla="*/ 36 h 222"/>
                  <a:gd name="T2" fmla="*/ 29 w 37"/>
                  <a:gd name="T3" fmla="*/ 33 h 222"/>
                  <a:gd name="T4" fmla="*/ 16 w 37"/>
                  <a:gd name="T5" fmla="*/ 8 h 222"/>
                  <a:gd name="T6" fmla="*/ 7 w 37"/>
                  <a:gd name="T7" fmla="*/ 0 h 222"/>
                  <a:gd name="T8" fmla="*/ 0 w 37"/>
                  <a:gd name="T9" fmla="*/ 0 h 222"/>
                  <a:gd name="T10" fmla="*/ 19 w 37"/>
                  <a:gd name="T11" fmla="*/ 32 h 222"/>
                  <a:gd name="T12" fmla="*/ 26 w 37"/>
                  <a:gd name="T13" fmla="*/ 215 h 222"/>
                  <a:gd name="T14" fmla="*/ 28 w 37"/>
                  <a:gd name="T15" fmla="*/ 222 h 222"/>
                  <a:gd name="T16" fmla="*/ 33 w 37"/>
                  <a:gd name="T17" fmla="*/ 221 h 222"/>
                  <a:gd name="T18" fmla="*/ 36 w 37"/>
                  <a:gd name="T19" fmla="*/ 214 h 222"/>
                  <a:gd name="T20" fmla="*/ 30 w 37"/>
                  <a:gd name="T21" fmla="*/ 36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22">
                    <a:moveTo>
                      <a:pt x="30" y="36"/>
                    </a:moveTo>
                    <a:cubicBezTo>
                      <a:pt x="30" y="35"/>
                      <a:pt x="29" y="34"/>
                      <a:pt x="29" y="33"/>
                    </a:cubicBezTo>
                    <a:cubicBezTo>
                      <a:pt x="27" y="26"/>
                      <a:pt x="22" y="16"/>
                      <a:pt x="16" y="8"/>
                    </a:cubicBezTo>
                    <a:cubicBezTo>
                      <a:pt x="11" y="3"/>
                      <a:pt x="10" y="1"/>
                      <a:pt x="7" y="0"/>
                    </a:cubicBezTo>
                    <a:cubicBezTo>
                      <a:pt x="4" y="0"/>
                      <a:pt x="0" y="0"/>
                      <a:pt x="0" y="0"/>
                    </a:cubicBezTo>
                    <a:cubicBezTo>
                      <a:pt x="0" y="0"/>
                      <a:pt x="15" y="12"/>
                      <a:pt x="19" y="32"/>
                    </a:cubicBezTo>
                    <a:cubicBezTo>
                      <a:pt x="22" y="47"/>
                      <a:pt x="27" y="171"/>
                      <a:pt x="26" y="215"/>
                    </a:cubicBezTo>
                    <a:cubicBezTo>
                      <a:pt x="25" y="218"/>
                      <a:pt x="28" y="222"/>
                      <a:pt x="28" y="222"/>
                    </a:cubicBezTo>
                    <a:cubicBezTo>
                      <a:pt x="33" y="221"/>
                      <a:pt x="33" y="221"/>
                      <a:pt x="33" y="221"/>
                    </a:cubicBezTo>
                    <a:cubicBezTo>
                      <a:pt x="33" y="221"/>
                      <a:pt x="36" y="217"/>
                      <a:pt x="36" y="214"/>
                    </a:cubicBezTo>
                    <a:cubicBezTo>
                      <a:pt x="37" y="171"/>
                      <a:pt x="32" y="44"/>
                      <a:pt x="30" y="36"/>
                    </a:cubicBez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1" name="Freeform 219"/>
              <p:cNvSpPr>
                <a:spLocks/>
              </p:cNvSpPr>
              <p:nvPr/>
            </p:nvSpPr>
            <p:spPr bwMode="auto">
              <a:xfrm>
                <a:off x="1100" y="3500"/>
                <a:ext cx="9" cy="72"/>
              </a:xfrm>
              <a:custGeom>
                <a:avLst/>
                <a:gdLst>
                  <a:gd name="T0" fmla="*/ 8 w 28"/>
                  <a:gd name="T1" fmla="*/ 7 h 220"/>
                  <a:gd name="T2" fmla="*/ 22 w 28"/>
                  <a:gd name="T3" fmla="*/ 37 h 220"/>
                  <a:gd name="T4" fmla="*/ 27 w 28"/>
                  <a:gd name="T5" fmla="*/ 211 h 220"/>
                  <a:gd name="T6" fmla="*/ 24 w 28"/>
                  <a:gd name="T7" fmla="*/ 218 h 220"/>
                  <a:gd name="T8" fmla="*/ 18 w 28"/>
                  <a:gd name="T9" fmla="*/ 220 h 220"/>
                  <a:gd name="T10" fmla="*/ 20 w 28"/>
                  <a:gd name="T11" fmla="*/ 213 h 220"/>
                  <a:gd name="T12" fmla="*/ 14 w 28"/>
                  <a:gd name="T13" fmla="*/ 27 h 220"/>
                  <a:gd name="T14" fmla="*/ 0 w 28"/>
                  <a:gd name="T15" fmla="*/ 0 h 220"/>
                  <a:gd name="T16" fmla="*/ 8 w 28"/>
                  <a:gd name="T17" fmla="*/ 7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20">
                    <a:moveTo>
                      <a:pt x="8" y="7"/>
                    </a:moveTo>
                    <a:cubicBezTo>
                      <a:pt x="17" y="18"/>
                      <a:pt x="21" y="29"/>
                      <a:pt x="22" y="37"/>
                    </a:cubicBezTo>
                    <a:cubicBezTo>
                      <a:pt x="22" y="44"/>
                      <a:pt x="28" y="168"/>
                      <a:pt x="27" y="211"/>
                    </a:cubicBezTo>
                    <a:cubicBezTo>
                      <a:pt x="26" y="214"/>
                      <a:pt x="24" y="218"/>
                      <a:pt x="24" y="218"/>
                    </a:cubicBezTo>
                    <a:cubicBezTo>
                      <a:pt x="18" y="220"/>
                      <a:pt x="18" y="220"/>
                      <a:pt x="18" y="220"/>
                    </a:cubicBezTo>
                    <a:cubicBezTo>
                      <a:pt x="18" y="220"/>
                      <a:pt x="20" y="215"/>
                      <a:pt x="20" y="213"/>
                    </a:cubicBezTo>
                    <a:cubicBezTo>
                      <a:pt x="21" y="166"/>
                      <a:pt x="17" y="36"/>
                      <a:pt x="14" y="27"/>
                    </a:cubicBezTo>
                    <a:cubicBezTo>
                      <a:pt x="12" y="20"/>
                      <a:pt x="10" y="11"/>
                      <a:pt x="0" y="0"/>
                    </a:cubicBezTo>
                    <a:cubicBezTo>
                      <a:pt x="0" y="0"/>
                      <a:pt x="5" y="2"/>
                      <a:pt x="8" y="7"/>
                    </a:cubicBez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2" name="Freeform 220"/>
              <p:cNvSpPr>
                <a:spLocks/>
              </p:cNvSpPr>
              <p:nvPr/>
            </p:nvSpPr>
            <p:spPr bwMode="auto">
              <a:xfrm>
                <a:off x="954" y="3598"/>
                <a:ext cx="10" cy="6"/>
              </a:xfrm>
              <a:custGeom>
                <a:avLst/>
                <a:gdLst>
                  <a:gd name="T0" fmla="*/ 4 w 30"/>
                  <a:gd name="T1" fmla="*/ 5 h 17"/>
                  <a:gd name="T2" fmla="*/ 0 w 30"/>
                  <a:gd name="T3" fmla="*/ 17 h 17"/>
                  <a:gd name="T4" fmla="*/ 26 w 30"/>
                  <a:gd name="T5" fmla="*/ 12 h 17"/>
                  <a:gd name="T6" fmla="*/ 30 w 30"/>
                  <a:gd name="T7" fmla="*/ 0 h 17"/>
                  <a:gd name="T8" fmla="*/ 4 w 30"/>
                  <a:gd name="T9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7">
                    <a:moveTo>
                      <a:pt x="4" y="5"/>
                    </a:moveTo>
                    <a:cubicBezTo>
                      <a:pt x="3" y="10"/>
                      <a:pt x="0" y="17"/>
                      <a:pt x="0" y="17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9" y="6"/>
                      <a:pt x="30" y="0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3" name="Freeform 221"/>
              <p:cNvSpPr>
                <a:spLocks/>
              </p:cNvSpPr>
              <p:nvPr/>
            </p:nvSpPr>
            <p:spPr bwMode="auto">
              <a:xfrm>
                <a:off x="946" y="3465"/>
                <a:ext cx="14" cy="19"/>
              </a:xfrm>
              <a:custGeom>
                <a:avLst/>
                <a:gdLst>
                  <a:gd name="T0" fmla="*/ 6 w 44"/>
                  <a:gd name="T1" fmla="*/ 6 h 57"/>
                  <a:gd name="T2" fmla="*/ 29 w 44"/>
                  <a:gd name="T3" fmla="*/ 55 h 57"/>
                  <a:gd name="T4" fmla="*/ 44 w 44"/>
                  <a:gd name="T5" fmla="*/ 57 h 57"/>
                  <a:gd name="T6" fmla="*/ 22 w 44"/>
                  <a:gd name="T7" fmla="*/ 12 h 57"/>
                  <a:gd name="T8" fmla="*/ 0 w 44"/>
                  <a:gd name="T9" fmla="*/ 0 h 57"/>
                  <a:gd name="T10" fmla="*/ 6 w 44"/>
                  <a:gd name="T11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57">
                    <a:moveTo>
                      <a:pt x="6" y="6"/>
                    </a:moveTo>
                    <a:cubicBezTo>
                      <a:pt x="14" y="17"/>
                      <a:pt x="21" y="28"/>
                      <a:pt x="29" y="55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37" y="37"/>
                      <a:pt x="29" y="21"/>
                      <a:pt x="22" y="12"/>
                    </a:cubicBezTo>
                    <a:cubicBezTo>
                      <a:pt x="16" y="3"/>
                      <a:pt x="0" y="0"/>
                      <a:pt x="0" y="0"/>
                    </a:cubicBezTo>
                    <a:cubicBezTo>
                      <a:pt x="0" y="0"/>
                      <a:pt x="3" y="3"/>
                      <a:pt x="6" y="6"/>
                    </a:cubicBezTo>
                    <a:close/>
                  </a:path>
                </a:pathLst>
              </a:custGeom>
              <a:solidFill>
                <a:srgbClr val="82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4" name="Freeform 222"/>
              <p:cNvSpPr>
                <a:spLocks/>
              </p:cNvSpPr>
              <p:nvPr/>
            </p:nvSpPr>
            <p:spPr bwMode="auto">
              <a:xfrm>
                <a:off x="1034" y="3583"/>
                <a:ext cx="6" cy="4"/>
              </a:xfrm>
              <a:custGeom>
                <a:avLst/>
                <a:gdLst>
                  <a:gd name="T0" fmla="*/ 3 w 18"/>
                  <a:gd name="T1" fmla="*/ 3 h 12"/>
                  <a:gd name="T2" fmla="*/ 0 w 18"/>
                  <a:gd name="T3" fmla="*/ 12 h 12"/>
                  <a:gd name="T4" fmla="*/ 14 w 18"/>
                  <a:gd name="T5" fmla="*/ 9 h 12"/>
                  <a:gd name="T6" fmla="*/ 18 w 18"/>
                  <a:gd name="T7" fmla="*/ 0 h 12"/>
                  <a:gd name="T8" fmla="*/ 3 w 18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3" y="3"/>
                    </a:moveTo>
                    <a:cubicBezTo>
                      <a:pt x="2" y="6"/>
                      <a:pt x="0" y="12"/>
                      <a:pt x="0" y="12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8" y="4"/>
                      <a:pt x="18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5" name="Freeform 223"/>
              <p:cNvSpPr>
                <a:spLocks/>
              </p:cNvSpPr>
              <p:nvPr/>
            </p:nvSpPr>
            <p:spPr bwMode="auto">
              <a:xfrm>
                <a:off x="1027" y="3483"/>
                <a:ext cx="10" cy="14"/>
              </a:xfrm>
              <a:custGeom>
                <a:avLst/>
                <a:gdLst>
                  <a:gd name="T0" fmla="*/ 6 w 31"/>
                  <a:gd name="T1" fmla="*/ 7 h 43"/>
                  <a:gd name="T2" fmla="*/ 23 w 31"/>
                  <a:gd name="T3" fmla="*/ 41 h 43"/>
                  <a:gd name="T4" fmla="*/ 31 w 31"/>
                  <a:gd name="T5" fmla="*/ 43 h 43"/>
                  <a:gd name="T6" fmla="*/ 16 w 31"/>
                  <a:gd name="T7" fmla="*/ 9 h 43"/>
                  <a:gd name="T8" fmla="*/ 0 w 31"/>
                  <a:gd name="T9" fmla="*/ 0 h 43"/>
                  <a:gd name="T10" fmla="*/ 6 w 31"/>
                  <a:gd name="T11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43">
                    <a:moveTo>
                      <a:pt x="6" y="7"/>
                    </a:moveTo>
                    <a:cubicBezTo>
                      <a:pt x="11" y="13"/>
                      <a:pt x="17" y="26"/>
                      <a:pt x="23" y="41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29" y="37"/>
                      <a:pt x="23" y="19"/>
                      <a:pt x="16" y="9"/>
                    </a:cubicBezTo>
                    <a:cubicBezTo>
                      <a:pt x="11" y="2"/>
                      <a:pt x="0" y="0"/>
                      <a:pt x="0" y="0"/>
                    </a:cubicBezTo>
                    <a:cubicBezTo>
                      <a:pt x="0" y="0"/>
                      <a:pt x="3" y="2"/>
                      <a:pt x="6" y="7"/>
                    </a:cubicBezTo>
                    <a:close/>
                  </a:path>
                </a:pathLst>
              </a:custGeom>
              <a:solidFill>
                <a:srgbClr val="82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6" name="Freeform 224"/>
              <p:cNvSpPr>
                <a:spLocks/>
              </p:cNvSpPr>
              <p:nvPr/>
            </p:nvSpPr>
            <p:spPr bwMode="auto">
              <a:xfrm>
                <a:off x="1071" y="3576"/>
                <a:ext cx="4" cy="4"/>
              </a:xfrm>
              <a:custGeom>
                <a:avLst/>
                <a:gdLst>
                  <a:gd name="T0" fmla="*/ 3 w 11"/>
                  <a:gd name="T1" fmla="*/ 2 h 10"/>
                  <a:gd name="T2" fmla="*/ 0 w 11"/>
                  <a:gd name="T3" fmla="*/ 10 h 10"/>
                  <a:gd name="T4" fmla="*/ 9 w 11"/>
                  <a:gd name="T5" fmla="*/ 8 h 10"/>
                  <a:gd name="T6" fmla="*/ 11 w 11"/>
                  <a:gd name="T7" fmla="*/ 0 h 10"/>
                  <a:gd name="T8" fmla="*/ 3 w 1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3" y="2"/>
                    </a:moveTo>
                    <a:cubicBezTo>
                      <a:pt x="3" y="5"/>
                      <a:pt x="0" y="10"/>
                      <a:pt x="0" y="10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11" y="4"/>
                      <a:pt x="11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7" name="Freeform 225"/>
              <p:cNvSpPr>
                <a:spLocks/>
              </p:cNvSpPr>
              <p:nvPr/>
            </p:nvSpPr>
            <p:spPr bwMode="auto">
              <a:xfrm>
                <a:off x="1064" y="3491"/>
                <a:ext cx="8" cy="12"/>
              </a:xfrm>
              <a:custGeom>
                <a:avLst/>
                <a:gdLst>
                  <a:gd name="T0" fmla="*/ 4 w 24"/>
                  <a:gd name="T1" fmla="*/ 4 h 35"/>
                  <a:gd name="T2" fmla="*/ 20 w 24"/>
                  <a:gd name="T3" fmla="*/ 34 h 35"/>
                  <a:gd name="T4" fmla="*/ 24 w 24"/>
                  <a:gd name="T5" fmla="*/ 35 h 35"/>
                  <a:gd name="T6" fmla="*/ 9 w 24"/>
                  <a:gd name="T7" fmla="*/ 6 h 35"/>
                  <a:gd name="T8" fmla="*/ 0 w 24"/>
                  <a:gd name="T9" fmla="*/ 0 h 35"/>
                  <a:gd name="T10" fmla="*/ 4 w 24"/>
                  <a:gd name="T11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5">
                    <a:moveTo>
                      <a:pt x="4" y="4"/>
                    </a:moveTo>
                    <a:cubicBezTo>
                      <a:pt x="10" y="12"/>
                      <a:pt x="16" y="21"/>
                      <a:pt x="20" y="34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1" y="28"/>
                      <a:pt x="17" y="16"/>
                      <a:pt x="9" y="6"/>
                    </a:cubicBezTo>
                    <a:cubicBezTo>
                      <a:pt x="6" y="2"/>
                      <a:pt x="0" y="0"/>
                      <a:pt x="0" y="0"/>
                    </a:cubicBezTo>
                    <a:cubicBezTo>
                      <a:pt x="0" y="0"/>
                      <a:pt x="2" y="1"/>
                      <a:pt x="4" y="4"/>
                    </a:cubicBezTo>
                    <a:close/>
                  </a:path>
                </a:pathLst>
              </a:custGeom>
              <a:solidFill>
                <a:srgbClr val="82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8" name="Freeform 226"/>
              <p:cNvSpPr>
                <a:spLocks/>
              </p:cNvSpPr>
              <p:nvPr/>
            </p:nvSpPr>
            <p:spPr bwMode="auto">
              <a:xfrm>
                <a:off x="1101" y="3500"/>
                <a:ext cx="6" cy="9"/>
              </a:xfrm>
              <a:custGeom>
                <a:avLst/>
                <a:gdLst>
                  <a:gd name="T0" fmla="*/ 18 w 18"/>
                  <a:gd name="T1" fmla="*/ 27 h 27"/>
                  <a:gd name="T2" fmla="*/ 6 w 18"/>
                  <a:gd name="T3" fmla="*/ 6 h 27"/>
                  <a:gd name="T4" fmla="*/ 0 w 18"/>
                  <a:gd name="T5" fmla="*/ 0 h 27"/>
                  <a:gd name="T6" fmla="*/ 15 w 18"/>
                  <a:gd name="T7" fmla="*/ 26 h 27"/>
                  <a:gd name="T8" fmla="*/ 18 w 18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7">
                    <a:moveTo>
                      <a:pt x="18" y="27"/>
                    </a:moveTo>
                    <a:cubicBezTo>
                      <a:pt x="16" y="20"/>
                      <a:pt x="12" y="14"/>
                      <a:pt x="6" y="6"/>
                    </a:cubicBezTo>
                    <a:cubicBezTo>
                      <a:pt x="4" y="3"/>
                      <a:pt x="0" y="0"/>
                      <a:pt x="0" y="0"/>
                    </a:cubicBezTo>
                    <a:cubicBezTo>
                      <a:pt x="7" y="7"/>
                      <a:pt x="11" y="14"/>
                      <a:pt x="15" y="26"/>
                    </a:cubicBezTo>
                    <a:lnTo>
                      <a:pt x="18" y="27"/>
                    </a:lnTo>
                    <a:close/>
                  </a:path>
                </a:pathLst>
              </a:custGeom>
              <a:solidFill>
                <a:srgbClr val="82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9" name="Freeform 227"/>
              <p:cNvSpPr>
                <a:spLocks/>
              </p:cNvSpPr>
              <p:nvPr/>
            </p:nvSpPr>
            <p:spPr bwMode="auto">
              <a:xfrm>
                <a:off x="1106" y="3569"/>
                <a:ext cx="3" cy="3"/>
              </a:xfrm>
              <a:custGeom>
                <a:avLst/>
                <a:gdLst>
                  <a:gd name="T0" fmla="*/ 2 w 9"/>
                  <a:gd name="T1" fmla="*/ 2 h 9"/>
                  <a:gd name="T2" fmla="*/ 0 w 9"/>
                  <a:gd name="T3" fmla="*/ 9 h 9"/>
                  <a:gd name="T4" fmla="*/ 6 w 9"/>
                  <a:gd name="T5" fmla="*/ 7 h 9"/>
                  <a:gd name="T6" fmla="*/ 9 w 9"/>
                  <a:gd name="T7" fmla="*/ 0 h 9"/>
                  <a:gd name="T8" fmla="*/ 2 w 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2" y="2"/>
                    </a:moveTo>
                    <a:cubicBezTo>
                      <a:pt x="2" y="4"/>
                      <a:pt x="0" y="9"/>
                      <a:pt x="0" y="9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8" y="3"/>
                      <a:pt x="9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0" name="Freeform 228"/>
              <p:cNvSpPr>
                <a:spLocks/>
              </p:cNvSpPr>
              <p:nvPr/>
            </p:nvSpPr>
            <p:spPr bwMode="auto">
              <a:xfrm>
                <a:off x="983" y="3423"/>
                <a:ext cx="40" cy="5"/>
              </a:xfrm>
              <a:custGeom>
                <a:avLst/>
                <a:gdLst>
                  <a:gd name="T0" fmla="*/ 1 w 122"/>
                  <a:gd name="T1" fmla="*/ 13 h 13"/>
                  <a:gd name="T2" fmla="*/ 0 w 122"/>
                  <a:gd name="T3" fmla="*/ 10 h 13"/>
                  <a:gd name="T4" fmla="*/ 122 w 122"/>
                  <a:gd name="T5" fmla="*/ 0 h 13"/>
                  <a:gd name="T6" fmla="*/ 122 w 122"/>
                  <a:gd name="T7" fmla="*/ 0 h 13"/>
                  <a:gd name="T8" fmla="*/ 122 w 122"/>
                  <a:gd name="T9" fmla="*/ 3 h 13"/>
                  <a:gd name="T10" fmla="*/ 122 w 122"/>
                  <a:gd name="T11" fmla="*/ 3 h 13"/>
                  <a:gd name="T12" fmla="*/ 1 w 122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2" h="13">
                    <a:moveTo>
                      <a:pt x="1" y="13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51" y="0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3"/>
                      <a:pt x="122" y="3"/>
                      <a:pt x="122" y="3"/>
                    </a:cubicBezTo>
                    <a:cubicBezTo>
                      <a:pt x="122" y="3"/>
                      <a:pt x="122" y="3"/>
                      <a:pt x="122" y="3"/>
                    </a:cubicBezTo>
                    <a:cubicBezTo>
                      <a:pt x="51" y="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1" name="Freeform 229"/>
              <p:cNvSpPr>
                <a:spLocks/>
              </p:cNvSpPr>
              <p:nvPr/>
            </p:nvSpPr>
            <p:spPr bwMode="auto">
              <a:xfrm>
                <a:off x="989" y="3428"/>
                <a:ext cx="38" cy="4"/>
              </a:xfrm>
              <a:custGeom>
                <a:avLst/>
                <a:gdLst>
                  <a:gd name="T0" fmla="*/ 0 w 114"/>
                  <a:gd name="T1" fmla="*/ 12 h 12"/>
                  <a:gd name="T2" fmla="*/ 0 w 114"/>
                  <a:gd name="T3" fmla="*/ 9 h 12"/>
                  <a:gd name="T4" fmla="*/ 114 w 114"/>
                  <a:gd name="T5" fmla="*/ 0 h 12"/>
                  <a:gd name="T6" fmla="*/ 114 w 114"/>
                  <a:gd name="T7" fmla="*/ 3 h 12"/>
                  <a:gd name="T8" fmla="*/ 0 w 11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2">
                    <a:moveTo>
                      <a:pt x="0" y="12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52" y="3"/>
                      <a:pt x="114" y="0"/>
                    </a:cubicBezTo>
                    <a:cubicBezTo>
                      <a:pt x="114" y="3"/>
                      <a:pt x="114" y="3"/>
                      <a:pt x="114" y="3"/>
                    </a:cubicBezTo>
                    <a:cubicBezTo>
                      <a:pt x="52" y="6"/>
                      <a:pt x="1" y="12"/>
                      <a:pt x="0" y="12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2" name="Freeform 230"/>
              <p:cNvSpPr>
                <a:spLocks/>
              </p:cNvSpPr>
              <p:nvPr/>
            </p:nvSpPr>
            <p:spPr bwMode="auto">
              <a:xfrm>
                <a:off x="983" y="3427"/>
                <a:ext cx="6" cy="8"/>
              </a:xfrm>
              <a:custGeom>
                <a:avLst/>
                <a:gdLst>
                  <a:gd name="T0" fmla="*/ 18 w 19"/>
                  <a:gd name="T1" fmla="*/ 22 h 23"/>
                  <a:gd name="T2" fmla="*/ 1 w 19"/>
                  <a:gd name="T3" fmla="*/ 7 h 23"/>
                  <a:gd name="T4" fmla="*/ 0 w 19"/>
                  <a:gd name="T5" fmla="*/ 1 h 23"/>
                  <a:gd name="T6" fmla="*/ 3 w 19"/>
                  <a:gd name="T7" fmla="*/ 0 h 23"/>
                  <a:gd name="T8" fmla="*/ 4 w 19"/>
                  <a:gd name="T9" fmla="*/ 5 h 23"/>
                  <a:gd name="T10" fmla="*/ 16 w 19"/>
                  <a:gd name="T11" fmla="*/ 18 h 23"/>
                  <a:gd name="T12" fmla="*/ 16 w 19"/>
                  <a:gd name="T13" fmla="*/ 14 h 23"/>
                  <a:gd name="T14" fmla="*/ 18 w 19"/>
                  <a:gd name="T15" fmla="*/ 14 h 23"/>
                  <a:gd name="T16" fmla="*/ 18 w 19"/>
                  <a:gd name="T17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3">
                    <a:moveTo>
                      <a:pt x="18" y="22"/>
                    </a:moveTo>
                    <a:cubicBezTo>
                      <a:pt x="17" y="23"/>
                      <a:pt x="3" y="10"/>
                      <a:pt x="1" y="7"/>
                    </a:cubicBezTo>
                    <a:cubicBezTo>
                      <a:pt x="0" y="5"/>
                      <a:pt x="0" y="1"/>
                      <a:pt x="0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4"/>
                      <a:pt x="4" y="5"/>
                    </a:cubicBezTo>
                    <a:cubicBezTo>
                      <a:pt x="5" y="9"/>
                      <a:pt x="13" y="16"/>
                      <a:pt x="16" y="18"/>
                    </a:cubicBezTo>
                    <a:cubicBezTo>
                      <a:pt x="16" y="18"/>
                      <a:pt x="16" y="14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22"/>
                      <a:pt x="18" y="22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3" name="Freeform 231"/>
              <p:cNvSpPr>
                <a:spLocks/>
              </p:cNvSpPr>
              <p:nvPr/>
            </p:nvSpPr>
            <p:spPr bwMode="auto">
              <a:xfrm>
                <a:off x="1023" y="3423"/>
                <a:ext cx="4" cy="8"/>
              </a:xfrm>
              <a:custGeom>
                <a:avLst/>
                <a:gdLst>
                  <a:gd name="T0" fmla="*/ 13 w 14"/>
                  <a:gd name="T1" fmla="*/ 23 h 23"/>
                  <a:gd name="T2" fmla="*/ 1 w 14"/>
                  <a:gd name="T3" fmla="*/ 8 h 23"/>
                  <a:gd name="T4" fmla="*/ 1 w 14"/>
                  <a:gd name="T5" fmla="*/ 1 h 23"/>
                  <a:gd name="T6" fmla="*/ 3 w 14"/>
                  <a:gd name="T7" fmla="*/ 0 h 23"/>
                  <a:gd name="T8" fmla="*/ 3 w 14"/>
                  <a:gd name="T9" fmla="*/ 7 h 23"/>
                  <a:gd name="T10" fmla="*/ 12 w 14"/>
                  <a:gd name="T11" fmla="*/ 19 h 23"/>
                  <a:gd name="T12" fmla="*/ 12 w 14"/>
                  <a:gd name="T13" fmla="*/ 16 h 23"/>
                  <a:gd name="T14" fmla="*/ 13 w 14"/>
                  <a:gd name="T15" fmla="*/ 17 h 23"/>
                  <a:gd name="T16" fmla="*/ 13 w 14"/>
                  <a:gd name="T1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3">
                    <a:moveTo>
                      <a:pt x="13" y="23"/>
                    </a:moveTo>
                    <a:cubicBezTo>
                      <a:pt x="11" y="23"/>
                      <a:pt x="2" y="11"/>
                      <a:pt x="1" y="8"/>
                    </a:cubicBezTo>
                    <a:cubicBezTo>
                      <a:pt x="0" y="6"/>
                      <a:pt x="1" y="1"/>
                      <a:pt x="1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5"/>
                      <a:pt x="3" y="7"/>
                    </a:cubicBezTo>
                    <a:cubicBezTo>
                      <a:pt x="4" y="9"/>
                      <a:pt x="10" y="18"/>
                      <a:pt x="12" y="19"/>
                    </a:cubicBezTo>
                    <a:cubicBezTo>
                      <a:pt x="12" y="19"/>
                      <a:pt x="12" y="16"/>
                      <a:pt x="12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4" name="Freeform 232"/>
              <p:cNvSpPr>
                <a:spLocks/>
              </p:cNvSpPr>
              <p:nvPr/>
            </p:nvSpPr>
            <p:spPr bwMode="auto">
              <a:xfrm>
                <a:off x="975" y="3427"/>
                <a:ext cx="9" cy="7"/>
              </a:xfrm>
              <a:custGeom>
                <a:avLst/>
                <a:gdLst>
                  <a:gd name="T0" fmla="*/ 0 w 25"/>
                  <a:gd name="T1" fmla="*/ 23 h 24"/>
                  <a:gd name="T2" fmla="*/ 24 w 25"/>
                  <a:gd name="T3" fmla="*/ 0 h 24"/>
                  <a:gd name="T4" fmla="*/ 25 w 25"/>
                  <a:gd name="T5" fmla="*/ 3 h 24"/>
                  <a:gd name="T6" fmla="*/ 0 w 25"/>
                  <a:gd name="T7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0" y="23"/>
                    </a:moveTo>
                    <a:cubicBezTo>
                      <a:pt x="0" y="22"/>
                      <a:pt x="7" y="6"/>
                      <a:pt x="24" y="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8" y="11"/>
                      <a:pt x="0" y="24"/>
                      <a:pt x="0" y="23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5" name="Freeform 233"/>
              <p:cNvSpPr>
                <a:spLocks/>
              </p:cNvSpPr>
              <p:nvPr/>
            </p:nvSpPr>
            <p:spPr bwMode="auto">
              <a:xfrm>
                <a:off x="982" y="3431"/>
                <a:ext cx="8" cy="7"/>
              </a:xfrm>
              <a:custGeom>
                <a:avLst/>
                <a:gdLst>
                  <a:gd name="T0" fmla="*/ 0 w 23"/>
                  <a:gd name="T1" fmla="*/ 19 h 20"/>
                  <a:gd name="T2" fmla="*/ 22 w 23"/>
                  <a:gd name="T3" fmla="*/ 0 h 20"/>
                  <a:gd name="T4" fmla="*/ 23 w 23"/>
                  <a:gd name="T5" fmla="*/ 3 h 20"/>
                  <a:gd name="T6" fmla="*/ 0 w 23"/>
                  <a:gd name="T7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20">
                    <a:moveTo>
                      <a:pt x="0" y="19"/>
                    </a:moveTo>
                    <a:cubicBezTo>
                      <a:pt x="0" y="18"/>
                      <a:pt x="6" y="6"/>
                      <a:pt x="22" y="0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7" y="9"/>
                      <a:pt x="0" y="20"/>
                      <a:pt x="0" y="19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6" name="Freeform 234"/>
              <p:cNvSpPr>
                <a:spLocks/>
              </p:cNvSpPr>
              <p:nvPr/>
            </p:nvSpPr>
            <p:spPr bwMode="auto">
              <a:xfrm>
                <a:off x="1023" y="3423"/>
                <a:ext cx="10" cy="7"/>
              </a:xfrm>
              <a:custGeom>
                <a:avLst/>
                <a:gdLst>
                  <a:gd name="T0" fmla="*/ 0 w 29"/>
                  <a:gd name="T1" fmla="*/ 3 h 19"/>
                  <a:gd name="T2" fmla="*/ 0 w 29"/>
                  <a:gd name="T3" fmla="*/ 0 h 19"/>
                  <a:gd name="T4" fmla="*/ 29 w 29"/>
                  <a:gd name="T5" fmla="*/ 18 h 19"/>
                  <a:gd name="T6" fmla="*/ 0 w 29"/>
                  <a:gd name="T7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9">
                    <a:moveTo>
                      <a:pt x="0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9" y="5"/>
                      <a:pt x="29" y="18"/>
                      <a:pt x="29" y="18"/>
                    </a:cubicBezTo>
                    <a:cubicBezTo>
                      <a:pt x="29" y="19"/>
                      <a:pt x="19" y="9"/>
                      <a:pt x="0" y="3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7" name="Freeform 235"/>
              <p:cNvSpPr>
                <a:spLocks/>
              </p:cNvSpPr>
              <p:nvPr/>
            </p:nvSpPr>
            <p:spPr bwMode="auto">
              <a:xfrm>
                <a:off x="1027" y="3428"/>
                <a:ext cx="8" cy="5"/>
              </a:xfrm>
              <a:custGeom>
                <a:avLst/>
                <a:gdLst>
                  <a:gd name="T0" fmla="*/ 0 w 25"/>
                  <a:gd name="T1" fmla="*/ 3 h 14"/>
                  <a:gd name="T2" fmla="*/ 0 w 25"/>
                  <a:gd name="T3" fmla="*/ 0 h 14"/>
                  <a:gd name="T4" fmla="*/ 25 w 25"/>
                  <a:gd name="T5" fmla="*/ 14 h 14"/>
                  <a:gd name="T6" fmla="*/ 0 w 25"/>
                  <a:gd name="T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4">
                    <a:moveTo>
                      <a:pt x="0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2"/>
                      <a:pt x="25" y="13"/>
                      <a:pt x="25" y="14"/>
                    </a:cubicBezTo>
                    <a:cubicBezTo>
                      <a:pt x="25" y="14"/>
                      <a:pt x="17" y="5"/>
                      <a:pt x="0" y="3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8" name="Freeform 236"/>
              <p:cNvSpPr>
                <a:spLocks/>
              </p:cNvSpPr>
              <p:nvPr/>
            </p:nvSpPr>
            <p:spPr bwMode="auto">
              <a:xfrm>
                <a:off x="990" y="3427"/>
                <a:ext cx="40" cy="38"/>
              </a:xfrm>
              <a:custGeom>
                <a:avLst/>
                <a:gdLst>
                  <a:gd name="T0" fmla="*/ 91 w 122"/>
                  <a:gd name="T1" fmla="*/ 115 h 117"/>
                  <a:gd name="T2" fmla="*/ 11 w 122"/>
                  <a:gd name="T3" fmla="*/ 25 h 117"/>
                  <a:gd name="T4" fmla="*/ 3 w 122"/>
                  <a:gd name="T5" fmla="*/ 20 h 117"/>
                  <a:gd name="T6" fmla="*/ 6 w 122"/>
                  <a:gd name="T7" fmla="*/ 8 h 117"/>
                  <a:gd name="T8" fmla="*/ 6 w 122"/>
                  <a:gd name="T9" fmla="*/ 17 h 117"/>
                  <a:gd name="T10" fmla="*/ 12 w 122"/>
                  <a:gd name="T11" fmla="*/ 22 h 117"/>
                  <a:gd name="T12" fmla="*/ 12 w 122"/>
                  <a:gd name="T13" fmla="*/ 22 h 117"/>
                  <a:gd name="T14" fmla="*/ 91 w 122"/>
                  <a:gd name="T15" fmla="*/ 110 h 117"/>
                  <a:gd name="T16" fmla="*/ 105 w 122"/>
                  <a:gd name="T17" fmla="*/ 112 h 117"/>
                  <a:gd name="T18" fmla="*/ 117 w 122"/>
                  <a:gd name="T19" fmla="*/ 106 h 117"/>
                  <a:gd name="T20" fmla="*/ 97 w 122"/>
                  <a:gd name="T21" fmla="*/ 18 h 117"/>
                  <a:gd name="T22" fmla="*/ 90 w 122"/>
                  <a:gd name="T23" fmla="*/ 10 h 117"/>
                  <a:gd name="T24" fmla="*/ 94 w 122"/>
                  <a:gd name="T25" fmla="*/ 0 h 117"/>
                  <a:gd name="T26" fmla="*/ 93 w 122"/>
                  <a:gd name="T27" fmla="*/ 9 h 117"/>
                  <a:gd name="T28" fmla="*/ 99 w 122"/>
                  <a:gd name="T29" fmla="*/ 15 h 117"/>
                  <a:gd name="T30" fmla="*/ 100 w 122"/>
                  <a:gd name="T31" fmla="*/ 15 h 117"/>
                  <a:gd name="T32" fmla="*/ 100 w 122"/>
                  <a:gd name="T33" fmla="*/ 16 h 117"/>
                  <a:gd name="T34" fmla="*/ 121 w 122"/>
                  <a:gd name="T35" fmla="*/ 110 h 117"/>
                  <a:gd name="T36" fmla="*/ 106 w 122"/>
                  <a:gd name="T37" fmla="*/ 117 h 117"/>
                  <a:gd name="T38" fmla="*/ 91 w 122"/>
                  <a:gd name="T39" fmla="*/ 11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" h="117">
                    <a:moveTo>
                      <a:pt x="91" y="115"/>
                    </a:moveTo>
                    <a:cubicBezTo>
                      <a:pt x="82" y="104"/>
                      <a:pt x="11" y="25"/>
                      <a:pt x="11" y="25"/>
                    </a:cubicBezTo>
                    <a:cubicBezTo>
                      <a:pt x="11" y="25"/>
                      <a:pt x="6" y="24"/>
                      <a:pt x="3" y="20"/>
                    </a:cubicBezTo>
                    <a:cubicBezTo>
                      <a:pt x="0" y="15"/>
                      <a:pt x="2" y="8"/>
                      <a:pt x="6" y="8"/>
                    </a:cubicBezTo>
                    <a:cubicBezTo>
                      <a:pt x="7" y="7"/>
                      <a:pt x="4" y="13"/>
                      <a:pt x="6" y="17"/>
                    </a:cubicBezTo>
                    <a:cubicBezTo>
                      <a:pt x="8" y="20"/>
                      <a:pt x="11" y="21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2"/>
                      <a:pt x="81" y="99"/>
                      <a:pt x="91" y="110"/>
                    </a:cubicBezTo>
                    <a:cubicBezTo>
                      <a:pt x="93" y="112"/>
                      <a:pt x="97" y="112"/>
                      <a:pt x="105" y="112"/>
                    </a:cubicBezTo>
                    <a:cubicBezTo>
                      <a:pt x="115" y="111"/>
                      <a:pt x="117" y="109"/>
                      <a:pt x="117" y="106"/>
                    </a:cubicBezTo>
                    <a:cubicBezTo>
                      <a:pt x="113" y="88"/>
                      <a:pt x="97" y="18"/>
                      <a:pt x="97" y="18"/>
                    </a:cubicBezTo>
                    <a:cubicBezTo>
                      <a:pt x="97" y="18"/>
                      <a:pt x="91" y="17"/>
                      <a:pt x="90" y="10"/>
                    </a:cubicBezTo>
                    <a:cubicBezTo>
                      <a:pt x="88" y="4"/>
                      <a:pt x="92" y="0"/>
                      <a:pt x="94" y="0"/>
                    </a:cubicBezTo>
                    <a:cubicBezTo>
                      <a:pt x="96" y="0"/>
                      <a:pt x="93" y="4"/>
                      <a:pt x="93" y="9"/>
                    </a:cubicBezTo>
                    <a:cubicBezTo>
                      <a:pt x="94" y="13"/>
                      <a:pt x="99" y="15"/>
                      <a:pt x="99" y="15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00" y="16"/>
                      <a:pt x="100" y="16"/>
                      <a:pt x="100" y="16"/>
                    </a:cubicBezTo>
                    <a:cubicBezTo>
                      <a:pt x="100" y="16"/>
                      <a:pt x="117" y="90"/>
                      <a:pt x="121" y="110"/>
                    </a:cubicBezTo>
                    <a:cubicBezTo>
                      <a:pt x="122" y="113"/>
                      <a:pt x="121" y="116"/>
                      <a:pt x="106" y="117"/>
                    </a:cubicBezTo>
                    <a:cubicBezTo>
                      <a:pt x="99" y="117"/>
                      <a:pt x="93" y="117"/>
                      <a:pt x="91" y="115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9" name="Freeform 237"/>
              <p:cNvSpPr>
                <a:spLocks/>
              </p:cNvSpPr>
              <p:nvPr/>
            </p:nvSpPr>
            <p:spPr bwMode="auto">
              <a:xfrm>
                <a:off x="988" y="3434"/>
                <a:ext cx="33" cy="33"/>
              </a:xfrm>
              <a:custGeom>
                <a:avLst/>
                <a:gdLst>
                  <a:gd name="T0" fmla="*/ 32 w 33"/>
                  <a:gd name="T1" fmla="*/ 33 h 33"/>
                  <a:gd name="T2" fmla="*/ 0 w 33"/>
                  <a:gd name="T3" fmla="*/ 0 h 33"/>
                  <a:gd name="T4" fmla="*/ 0 w 33"/>
                  <a:gd name="T5" fmla="*/ 0 h 33"/>
                  <a:gd name="T6" fmla="*/ 33 w 33"/>
                  <a:gd name="T7" fmla="*/ 33 h 33"/>
                  <a:gd name="T8" fmla="*/ 32 w 33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32" y="3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3" y="33"/>
                    </a:lnTo>
                    <a:lnTo>
                      <a:pt x="32" y="33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0" name="Freeform 238"/>
              <p:cNvSpPr>
                <a:spLocks/>
              </p:cNvSpPr>
              <p:nvPr/>
            </p:nvSpPr>
            <p:spPr bwMode="auto">
              <a:xfrm>
                <a:off x="1016" y="3456"/>
                <a:ext cx="12" cy="3"/>
              </a:xfrm>
              <a:custGeom>
                <a:avLst/>
                <a:gdLst>
                  <a:gd name="T0" fmla="*/ 1 w 39"/>
                  <a:gd name="T1" fmla="*/ 10 h 10"/>
                  <a:gd name="T2" fmla="*/ 0 w 39"/>
                  <a:gd name="T3" fmla="*/ 9 h 10"/>
                  <a:gd name="T4" fmla="*/ 39 w 39"/>
                  <a:gd name="T5" fmla="*/ 5 h 10"/>
                  <a:gd name="T6" fmla="*/ 38 w 39"/>
                  <a:gd name="T7" fmla="*/ 6 h 10"/>
                  <a:gd name="T8" fmla="*/ 1 w 39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0">
                    <a:moveTo>
                      <a:pt x="1" y="10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9" y="0"/>
                      <a:pt x="39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19" y="2"/>
                      <a:pt x="1" y="10"/>
                      <a:pt x="1" y="1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1" name="Freeform 239"/>
              <p:cNvSpPr>
                <a:spLocks/>
              </p:cNvSpPr>
              <p:nvPr/>
            </p:nvSpPr>
            <p:spPr bwMode="auto">
              <a:xfrm>
                <a:off x="1019" y="3469"/>
                <a:ext cx="7" cy="11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1 h 11"/>
                  <a:gd name="T4" fmla="*/ 6 w 7"/>
                  <a:gd name="T5" fmla="*/ 0 h 11"/>
                  <a:gd name="T6" fmla="*/ 7 w 7"/>
                  <a:gd name="T7" fmla="*/ 0 h 11"/>
                  <a:gd name="T8" fmla="*/ 1 w 7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lnTo>
                      <a:pt x="0" y="1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2" name="Freeform 240"/>
              <p:cNvSpPr>
                <a:spLocks/>
              </p:cNvSpPr>
              <p:nvPr/>
            </p:nvSpPr>
            <p:spPr bwMode="auto">
              <a:xfrm>
                <a:off x="1023" y="3457"/>
                <a:ext cx="3" cy="12"/>
              </a:xfrm>
              <a:custGeom>
                <a:avLst/>
                <a:gdLst>
                  <a:gd name="T0" fmla="*/ 3 w 3"/>
                  <a:gd name="T1" fmla="*/ 12 h 12"/>
                  <a:gd name="T2" fmla="*/ 2 w 3"/>
                  <a:gd name="T3" fmla="*/ 12 h 12"/>
                  <a:gd name="T4" fmla="*/ 0 w 3"/>
                  <a:gd name="T5" fmla="*/ 1 h 12"/>
                  <a:gd name="T6" fmla="*/ 0 w 3"/>
                  <a:gd name="T7" fmla="*/ 0 h 12"/>
                  <a:gd name="T8" fmla="*/ 2 w 3"/>
                  <a:gd name="T9" fmla="*/ 12 h 12"/>
                  <a:gd name="T10" fmla="*/ 3 w 3"/>
                  <a:gd name="T11" fmla="*/ 12 h 12"/>
                  <a:gd name="T12" fmla="*/ 2 w 3"/>
                  <a:gd name="T13" fmla="*/ 7 h 12"/>
                  <a:gd name="T14" fmla="*/ 3 w 3"/>
                  <a:gd name="T15" fmla="*/ 7 h 12"/>
                  <a:gd name="T16" fmla="*/ 3 w 3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2">
                    <a:moveTo>
                      <a:pt x="3" y="12"/>
                    </a:moveTo>
                    <a:lnTo>
                      <a:pt x="2" y="1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3" name="Freeform 241"/>
              <p:cNvSpPr>
                <a:spLocks/>
              </p:cNvSpPr>
              <p:nvPr/>
            </p:nvSpPr>
            <p:spPr bwMode="auto">
              <a:xfrm>
                <a:off x="985" y="3427"/>
                <a:ext cx="40" cy="4"/>
              </a:xfrm>
              <a:custGeom>
                <a:avLst/>
                <a:gdLst>
                  <a:gd name="T0" fmla="*/ 0 w 122"/>
                  <a:gd name="T1" fmla="*/ 13 h 13"/>
                  <a:gd name="T2" fmla="*/ 0 w 122"/>
                  <a:gd name="T3" fmla="*/ 11 h 13"/>
                  <a:gd name="T4" fmla="*/ 121 w 122"/>
                  <a:gd name="T5" fmla="*/ 0 h 13"/>
                  <a:gd name="T6" fmla="*/ 122 w 122"/>
                  <a:gd name="T7" fmla="*/ 2 h 13"/>
                  <a:gd name="T8" fmla="*/ 0 w 122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3">
                    <a:moveTo>
                      <a:pt x="0" y="13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38" y="4"/>
                      <a:pt x="121" y="0"/>
                    </a:cubicBezTo>
                    <a:cubicBezTo>
                      <a:pt x="122" y="2"/>
                      <a:pt x="122" y="2"/>
                      <a:pt x="122" y="2"/>
                    </a:cubicBezTo>
                    <a:cubicBezTo>
                      <a:pt x="38" y="6"/>
                      <a:pt x="0" y="13"/>
                      <a:pt x="0" y="13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4" name="Freeform 242"/>
              <p:cNvSpPr>
                <a:spLocks/>
              </p:cNvSpPr>
              <p:nvPr/>
            </p:nvSpPr>
            <p:spPr bwMode="auto">
              <a:xfrm>
                <a:off x="898" y="3582"/>
                <a:ext cx="52" cy="33"/>
              </a:xfrm>
              <a:custGeom>
                <a:avLst/>
                <a:gdLst>
                  <a:gd name="T0" fmla="*/ 2 w 158"/>
                  <a:gd name="T1" fmla="*/ 101 h 102"/>
                  <a:gd name="T2" fmla="*/ 0 w 158"/>
                  <a:gd name="T3" fmla="*/ 102 h 102"/>
                  <a:gd name="T4" fmla="*/ 3 w 158"/>
                  <a:gd name="T5" fmla="*/ 88 h 102"/>
                  <a:gd name="T6" fmla="*/ 4 w 158"/>
                  <a:gd name="T7" fmla="*/ 42 h 102"/>
                  <a:gd name="T8" fmla="*/ 26 w 158"/>
                  <a:gd name="T9" fmla="*/ 17 h 102"/>
                  <a:gd name="T10" fmla="*/ 134 w 158"/>
                  <a:gd name="T11" fmla="*/ 1 h 102"/>
                  <a:gd name="T12" fmla="*/ 153 w 158"/>
                  <a:gd name="T13" fmla="*/ 5 h 102"/>
                  <a:gd name="T14" fmla="*/ 158 w 158"/>
                  <a:gd name="T15" fmla="*/ 17 h 102"/>
                  <a:gd name="T16" fmla="*/ 158 w 158"/>
                  <a:gd name="T17" fmla="*/ 32 h 102"/>
                  <a:gd name="T18" fmla="*/ 158 w 158"/>
                  <a:gd name="T19" fmla="*/ 58 h 102"/>
                  <a:gd name="T20" fmla="*/ 154 w 158"/>
                  <a:gd name="T21" fmla="*/ 70 h 102"/>
                  <a:gd name="T22" fmla="*/ 153 w 158"/>
                  <a:gd name="T23" fmla="*/ 71 h 102"/>
                  <a:gd name="T24" fmla="*/ 156 w 158"/>
                  <a:gd name="T25" fmla="*/ 58 h 102"/>
                  <a:gd name="T26" fmla="*/ 156 w 158"/>
                  <a:gd name="T27" fmla="*/ 32 h 102"/>
                  <a:gd name="T28" fmla="*/ 156 w 158"/>
                  <a:gd name="T29" fmla="*/ 17 h 102"/>
                  <a:gd name="T30" fmla="*/ 152 w 158"/>
                  <a:gd name="T31" fmla="*/ 6 h 102"/>
                  <a:gd name="T32" fmla="*/ 134 w 158"/>
                  <a:gd name="T33" fmla="*/ 3 h 102"/>
                  <a:gd name="T34" fmla="*/ 26 w 158"/>
                  <a:gd name="T35" fmla="*/ 19 h 102"/>
                  <a:gd name="T36" fmla="*/ 5 w 158"/>
                  <a:gd name="T37" fmla="*/ 42 h 102"/>
                  <a:gd name="T38" fmla="*/ 5 w 158"/>
                  <a:gd name="T39" fmla="*/ 88 h 102"/>
                  <a:gd name="T40" fmla="*/ 2 w 158"/>
                  <a:gd name="T41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8" h="102">
                    <a:moveTo>
                      <a:pt x="2" y="101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3" y="96"/>
                      <a:pt x="3" y="88"/>
                    </a:cubicBezTo>
                    <a:cubicBezTo>
                      <a:pt x="3" y="86"/>
                      <a:pt x="3" y="55"/>
                      <a:pt x="4" y="42"/>
                    </a:cubicBezTo>
                    <a:cubicBezTo>
                      <a:pt x="4" y="29"/>
                      <a:pt x="12" y="19"/>
                      <a:pt x="26" y="17"/>
                    </a:cubicBezTo>
                    <a:cubicBezTo>
                      <a:pt x="40" y="15"/>
                      <a:pt x="123" y="3"/>
                      <a:pt x="134" y="1"/>
                    </a:cubicBezTo>
                    <a:cubicBezTo>
                      <a:pt x="143" y="0"/>
                      <a:pt x="149" y="1"/>
                      <a:pt x="153" y="5"/>
                    </a:cubicBezTo>
                    <a:cubicBezTo>
                      <a:pt x="156" y="8"/>
                      <a:pt x="158" y="12"/>
                      <a:pt x="158" y="17"/>
                    </a:cubicBezTo>
                    <a:cubicBezTo>
                      <a:pt x="158" y="21"/>
                      <a:pt x="158" y="27"/>
                      <a:pt x="158" y="32"/>
                    </a:cubicBezTo>
                    <a:cubicBezTo>
                      <a:pt x="158" y="43"/>
                      <a:pt x="158" y="54"/>
                      <a:pt x="158" y="58"/>
                    </a:cubicBezTo>
                    <a:cubicBezTo>
                      <a:pt x="157" y="64"/>
                      <a:pt x="154" y="70"/>
                      <a:pt x="154" y="70"/>
                    </a:cubicBezTo>
                    <a:cubicBezTo>
                      <a:pt x="153" y="71"/>
                      <a:pt x="153" y="71"/>
                      <a:pt x="153" y="71"/>
                    </a:cubicBezTo>
                    <a:cubicBezTo>
                      <a:pt x="153" y="70"/>
                      <a:pt x="156" y="64"/>
                      <a:pt x="156" y="58"/>
                    </a:cubicBezTo>
                    <a:cubicBezTo>
                      <a:pt x="156" y="54"/>
                      <a:pt x="156" y="43"/>
                      <a:pt x="156" y="32"/>
                    </a:cubicBezTo>
                    <a:cubicBezTo>
                      <a:pt x="156" y="27"/>
                      <a:pt x="156" y="21"/>
                      <a:pt x="156" y="17"/>
                    </a:cubicBezTo>
                    <a:cubicBezTo>
                      <a:pt x="156" y="12"/>
                      <a:pt x="155" y="8"/>
                      <a:pt x="152" y="6"/>
                    </a:cubicBezTo>
                    <a:cubicBezTo>
                      <a:pt x="148" y="3"/>
                      <a:pt x="142" y="2"/>
                      <a:pt x="134" y="3"/>
                    </a:cubicBezTo>
                    <a:cubicBezTo>
                      <a:pt x="123" y="5"/>
                      <a:pt x="40" y="16"/>
                      <a:pt x="26" y="19"/>
                    </a:cubicBezTo>
                    <a:cubicBezTo>
                      <a:pt x="13" y="21"/>
                      <a:pt x="6" y="29"/>
                      <a:pt x="5" y="42"/>
                    </a:cubicBezTo>
                    <a:cubicBezTo>
                      <a:pt x="5" y="55"/>
                      <a:pt x="5" y="86"/>
                      <a:pt x="5" y="88"/>
                    </a:cubicBezTo>
                    <a:cubicBezTo>
                      <a:pt x="5" y="95"/>
                      <a:pt x="2" y="101"/>
                      <a:pt x="2" y="101"/>
                    </a:cubicBezTo>
                    <a:close/>
                  </a:path>
                </a:pathLst>
              </a:custGeom>
              <a:solidFill>
                <a:srgbClr val="0C37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5" name="Freeform 243"/>
              <p:cNvSpPr>
                <a:spLocks/>
              </p:cNvSpPr>
              <p:nvPr/>
            </p:nvSpPr>
            <p:spPr bwMode="auto">
              <a:xfrm>
                <a:off x="883" y="3570"/>
                <a:ext cx="2" cy="48"/>
              </a:xfrm>
              <a:custGeom>
                <a:avLst/>
                <a:gdLst>
                  <a:gd name="T0" fmla="*/ 3 w 7"/>
                  <a:gd name="T1" fmla="*/ 146 h 146"/>
                  <a:gd name="T2" fmla="*/ 0 w 7"/>
                  <a:gd name="T3" fmla="*/ 146 h 146"/>
                  <a:gd name="T4" fmla="*/ 5 w 7"/>
                  <a:gd name="T5" fmla="*/ 132 h 146"/>
                  <a:gd name="T6" fmla="*/ 5 w 7"/>
                  <a:gd name="T7" fmla="*/ 0 h 146"/>
                  <a:gd name="T8" fmla="*/ 7 w 7"/>
                  <a:gd name="T9" fmla="*/ 0 h 146"/>
                  <a:gd name="T10" fmla="*/ 7 w 7"/>
                  <a:gd name="T11" fmla="*/ 132 h 146"/>
                  <a:gd name="T12" fmla="*/ 3 w 7"/>
                  <a:gd name="T13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46">
                    <a:moveTo>
                      <a:pt x="3" y="146"/>
                    </a:move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46"/>
                      <a:pt x="5" y="140"/>
                      <a:pt x="5" y="13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32"/>
                      <a:pt x="7" y="132"/>
                      <a:pt x="7" y="132"/>
                    </a:cubicBezTo>
                    <a:cubicBezTo>
                      <a:pt x="7" y="140"/>
                      <a:pt x="3" y="146"/>
                      <a:pt x="3" y="146"/>
                    </a:cubicBezTo>
                    <a:close/>
                  </a:path>
                </a:pathLst>
              </a:custGeom>
              <a:solidFill>
                <a:srgbClr val="0C37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6" name="Freeform 244"/>
              <p:cNvSpPr>
                <a:spLocks/>
              </p:cNvSpPr>
              <p:nvPr/>
            </p:nvSpPr>
            <p:spPr bwMode="auto">
              <a:xfrm>
                <a:off x="1005" y="3560"/>
                <a:ext cx="2" cy="33"/>
              </a:xfrm>
              <a:custGeom>
                <a:avLst/>
                <a:gdLst>
                  <a:gd name="T0" fmla="*/ 2 w 5"/>
                  <a:gd name="T1" fmla="*/ 101 h 101"/>
                  <a:gd name="T2" fmla="*/ 0 w 5"/>
                  <a:gd name="T3" fmla="*/ 101 h 101"/>
                  <a:gd name="T4" fmla="*/ 3 w 5"/>
                  <a:gd name="T5" fmla="*/ 91 h 101"/>
                  <a:gd name="T6" fmla="*/ 3 w 5"/>
                  <a:gd name="T7" fmla="*/ 0 h 101"/>
                  <a:gd name="T8" fmla="*/ 5 w 5"/>
                  <a:gd name="T9" fmla="*/ 0 h 101"/>
                  <a:gd name="T10" fmla="*/ 5 w 5"/>
                  <a:gd name="T11" fmla="*/ 90 h 101"/>
                  <a:gd name="T12" fmla="*/ 2 w 5"/>
                  <a:gd name="T13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01">
                    <a:moveTo>
                      <a:pt x="2" y="101"/>
                    </a:moveTo>
                    <a:cubicBezTo>
                      <a:pt x="0" y="101"/>
                      <a:pt x="0" y="101"/>
                      <a:pt x="0" y="101"/>
                    </a:cubicBezTo>
                    <a:cubicBezTo>
                      <a:pt x="2" y="98"/>
                      <a:pt x="3" y="91"/>
                      <a:pt x="3" y="9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5" y="91"/>
                      <a:pt x="4" y="98"/>
                      <a:pt x="2" y="101"/>
                    </a:cubicBezTo>
                    <a:close/>
                  </a:path>
                </a:pathLst>
              </a:custGeom>
              <a:solidFill>
                <a:srgbClr val="0C37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7" name="Freeform 245"/>
              <p:cNvSpPr>
                <a:spLocks/>
              </p:cNvSpPr>
              <p:nvPr/>
            </p:nvSpPr>
            <p:spPr bwMode="auto">
              <a:xfrm>
                <a:off x="1124" y="3550"/>
                <a:ext cx="0" cy="18"/>
              </a:xfrm>
              <a:custGeom>
                <a:avLst/>
                <a:gdLst>
                  <a:gd name="T0" fmla="*/ 1 w 2"/>
                  <a:gd name="T1" fmla="*/ 56 h 56"/>
                  <a:gd name="T2" fmla="*/ 0 w 2"/>
                  <a:gd name="T3" fmla="*/ 56 h 56"/>
                  <a:gd name="T4" fmla="*/ 2 w 2"/>
                  <a:gd name="T5" fmla="*/ 50 h 56"/>
                  <a:gd name="T6" fmla="*/ 2 w 2"/>
                  <a:gd name="T7" fmla="*/ 0 h 56"/>
                  <a:gd name="T8" fmla="*/ 2 w 2"/>
                  <a:gd name="T9" fmla="*/ 0 h 56"/>
                  <a:gd name="T10" fmla="*/ 2 w 2"/>
                  <a:gd name="T11" fmla="*/ 50 h 56"/>
                  <a:gd name="T12" fmla="*/ 1 w 2"/>
                  <a:gd name="T1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6">
                    <a:moveTo>
                      <a:pt x="1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1" y="54"/>
                      <a:pt x="2" y="5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4"/>
                      <a:pt x="1" y="56"/>
                      <a:pt x="1" y="56"/>
                    </a:cubicBezTo>
                    <a:close/>
                  </a:path>
                </a:pathLst>
              </a:custGeom>
              <a:solidFill>
                <a:srgbClr val="0C37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8" name="Freeform 246"/>
              <p:cNvSpPr>
                <a:spLocks/>
              </p:cNvSpPr>
              <p:nvPr/>
            </p:nvSpPr>
            <p:spPr bwMode="auto">
              <a:xfrm>
                <a:off x="1094" y="3553"/>
                <a:ext cx="1" cy="22"/>
              </a:xfrm>
              <a:custGeom>
                <a:avLst/>
                <a:gdLst>
                  <a:gd name="T0" fmla="*/ 1 w 3"/>
                  <a:gd name="T1" fmla="*/ 67 h 67"/>
                  <a:gd name="T2" fmla="*/ 0 w 3"/>
                  <a:gd name="T3" fmla="*/ 67 h 67"/>
                  <a:gd name="T4" fmla="*/ 2 w 3"/>
                  <a:gd name="T5" fmla="*/ 60 h 67"/>
                  <a:gd name="T6" fmla="*/ 2 w 3"/>
                  <a:gd name="T7" fmla="*/ 0 h 67"/>
                  <a:gd name="T8" fmla="*/ 3 w 3"/>
                  <a:gd name="T9" fmla="*/ 0 h 67"/>
                  <a:gd name="T10" fmla="*/ 3 w 3"/>
                  <a:gd name="T11" fmla="*/ 60 h 67"/>
                  <a:gd name="T12" fmla="*/ 1 w 3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67">
                    <a:moveTo>
                      <a:pt x="1" y="67"/>
                    </a:moveTo>
                    <a:cubicBezTo>
                      <a:pt x="0" y="67"/>
                      <a:pt x="0" y="67"/>
                      <a:pt x="0" y="67"/>
                    </a:cubicBezTo>
                    <a:cubicBezTo>
                      <a:pt x="0" y="67"/>
                      <a:pt x="2" y="65"/>
                      <a:pt x="2" y="60"/>
                    </a:cubicBezTo>
                    <a:cubicBezTo>
                      <a:pt x="2" y="55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55"/>
                      <a:pt x="3" y="60"/>
                    </a:cubicBezTo>
                    <a:cubicBezTo>
                      <a:pt x="3" y="65"/>
                      <a:pt x="1" y="67"/>
                      <a:pt x="1" y="67"/>
                    </a:cubicBezTo>
                    <a:close/>
                  </a:path>
                </a:pathLst>
              </a:custGeom>
              <a:solidFill>
                <a:srgbClr val="0C37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9" name="Freeform 247"/>
              <p:cNvSpPr>
                <a:spLocks/>
              </p:cNvSpPr>
              <p:nvPr/>
            </p:nvSpPr>
            <p:spPr bwMode="auto">
              <a:xfrm>
                <a:off x="1048" y="3566"/>
                <a:ext cx="20" cy="18"/>
              </a:xfrm>
              <a:custGeom>
                <a:avLst/>
                <a:gdLst>
                  <a:gd name="T0" fmla="*/ 1 w 60"/>
                  <a:gd name="T1" fmla="*/ 55 h 55"/>
                  <a:gd name="T2" fmla="*/ 0 w 60"/>
                  <a:gd name="T3" fmla="*/ 55 h 55"/>
                  <a:gd name="T4" fmla="*/ 2 w 60"/>
                  <a:gd name="T5" fmla="*/ 46 h 55"/>
                  <a:gd name="T6" fmla="*/ 2 w 60"/>
                  <a:gd name="T7" fmla="*/ 14 h 55"/>
                  <a:gd name="T8" fmla="*/ 9 w 60"/>
                  <a:gd name="T9" fmla="*/ 6 h 55"/>
                  <a:gd name="T10" fmla="*/ 38 w 60"/>
                  <a:gd name="T11" fmla="*/ 3 h 55"/>
                  <a:gd name="T12" fmla="*/ 53 w 60"/>
                  <a:gd name="T13" fmla="*/ 1 h 55"/>
                  <a:gd name="T14" fmla="*/ 58 w 60"/>
                  <a:gd name="T15" fmla="*/ 2 h 55"/>
                  <a:gd name="T16" fmla="*/ 60 w 60"/>
                  <a:gd name="T17" fmla="*/ 7 h 55"/>
                  <a:gd name="T18" fmla="*/ 60 w 60"/>
                  <a:gd name="T19" fmla="*/ 35 h 55"/>
                  <a:gd name="T20" fmla="*/ 57 w 60"/>
                  <a:gd name="T21" fmla="*/ 43 h 55"/>
                  <a:gd name="T22" fmla="*/ 56 w 60"/>
                  <a:gd name="T23" fmla="*/ 44 h 55"/>
                  <a:gd name="T24" fmla="*/ 58 w 60"/>
                  <a:gd name="T25" fmla="*/ 35 h 55"/>
                  <a:gd name="T26" fmla="*/ 58 w 60"/>
                  <a:gd name="T27" fmla="*/ 7 h 55"/>
                  <a:gd name="T28" fmla="*/ 57 w 60"/>
                  <a:gd name="T29" fmla="*/ 3 h 55"/>
                  <a:gd name="T30" fmla="*/ 53 w 60"/>
                  <a:gd name="T31" fmla="*/ 2 h 55"/>
                  <a:gd name="T32" fmla="*/ 38 w 60"/>
                  <a:gd name="T33" fmla="*/ 4 h 55"/>
                  <a:gd name="T34" fmla="*/ 9 w 60"/>
                  <a:gd name="T35" fmla="*/ 8 h 55"/>
                  <a:gd name="T36" fmla="*/ 3 w 60"/>
                  <a:gd name="T37" fmla="*/ 14 h 55"/>
                  <a:gd name="T38" fmla="*/ 3 w 60"/>
                  <a:gd name="T39" fmla="*/ 46 h 55"/>
                  <a:gd name="T40" fmla="*/ 1 w 60"/>
                  <a:gd name="T4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0" h="55">
                    <a:moveTo>
                      <a:pt x="1" y="55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0" y="55"/>
                      <a:pt x="2" y="49"/>
                      <a:pt x="2" y="46"/>
                    </a:cubicBezTo>
                    <a:cubicBezTo>
                      <a:pt x="2" y="43"/>
                      <a:pt x="2" y="17"/>
                      <a:pt x="2" y="14"/>
                    </a:cubicBezTo>
                    <a:cubicBezTo>
                      <a:pt x="2" y="9"/>
                      <a:pt x="4" y="7"/>
                      <a:pt x="9" y="6"/>
                    </a:cubicBezTo>
                    <a:cubicBezTo>
                      <a:pt x="12" y="6"/>
                      <a:pt x="26" y="4"/>
                      <a:pt x="38" y="3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4" y="1"/>
                      <a:pt x="56" y="0"/>
                      <a:pt x="58" y="2"/>
                    </a:cubicBezTo>
                    <a:cubicBezTo>
                      <a:pt x="59" y="3"/>
                      <a:pt x="60" y="5"/>
                      <a:pt x="60" y="7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8"/>
                      <a:pt x="57" y="43"/>
                      <a:pt x="57" y="43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6" y="44"/>
                      <a:pt x="58" y="38"/>
                      <a:pt x="58" y="35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8" y="5"/>
                      <a:pt x="58" y="3"/>
                      <a:pt x="57" y="3"/>
                    </a:cubicBezTo>
                    <a:cubicBezTo>
                      <a:pt x="56" y="2"/>
                      <a:pt x="54" y="2"/>
                      <a:pt x="53" y="2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26" y="5"/>
                      <a:pt x="12" y="7"/>
                      <a:pt x="9" y="8"/>
                    </a:cubicBezTo>
                    <a:cubicBezTo>
                      <a:pt x="4" y="8"/>
                      <a:pt x="3" y="11"/>
                      <a:pt x="3" y="14"/>
                    </a:cubicBezTo>
                    <a:cubicBezTo>
                      <a:pt x="4" y="17"/>
                      <a:pt x="4" y="43"/>
                      <a:pt x="3" y="46"/>
                    </a:cubicBezTo>
                    <a:cubicBezTo>
                      <a:pt x="3" y="50"/>
                      <a:pt x="1" y="55"/>
                      <a:pt x="1" y="55"/>
                    </a:cubicBezTo>
                    <a:close/>
                  </a:path>
                </a:pathLst>
              </a:custGeom>
              <a:solidFill>
                <a:srgbClr val="0C37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0" name="Freeform 248"/>
              <p:cNvSpPr>
                <a:spLocks/>
              </p:cNvSpPr>
              <p:nvPr/>
            </p:nvSpPr>
            <p:spPr bwMode="auto">
              <a:xfrm>
                <a:off x="946" y="3467"/>
                <a:ext cx="12" cy="137"/>
              </a:xfrm>
              <a:custGeom>
                <a:avLst/>
                <a:gdLst>
                  <a:gd name="T0" fmla="*/ 10 w 38"/>
                  <a:gd name="T1" fmla="*/ 16 h 416"/>
                  <a:gd name="T2" fmla="*/ 24 w 38"/>
                  <a:gd name="T3" fmla="*/ 53 h 416"/>
                  <a:gd name="T4" fmla="*/ 36 w 38"/>
                  <a:gd name="T5" fmla="*/ 403 h 416"/>
                  <a:gd name="T6" fmla="*/ 32 w 38"/>
                  <a:gd name="T7" fmla="*/ 415 h 416"/>
                  <a:gd name="T8" fmla="*/ 26 w 38"/>
                  <a:gd name="T9" fmla="*/ 416 h 416"/>
                  <a:gd name="T10" fmla="*/ 30 w 38"/>
                  <a:gd name="T11" fmla="*/ 403 h 416"/>
                  <a:gd name="T12" fmla="*/ 20 w 38"/>
                  <a:gd name="T13" fmla="*/ 51 h 416"/>
                  <a:gd name="T14" fmla="*/ 0 w 38"/>
                  <a:gd name="T15" fmla="*/ 0 h 416"/>
                  <a:gd name="T16" fmla="*/ 10 w 38"/>
                  <a:gd name="T17" fmla="*/ 1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416">
                    <a:moveTo>
                      <a:pt x="10" y="16"/>
                    </a:moveTo>
                    <a:cubicBezTo>
                      <a:pt x="17" y="29"/>
                      <a:pt x="22" y="41"/>
                      <a:pt x="24" y="53"/>
                    </a:cubicBezTo>
                    <a:cubicBezTo>
                      <a:pt x="27" y="66"/>
                      <a:pt x="38" y="321"/>
                      <a:pt x="36" y="403"/>
                    </a:cubicBezTo>
                    <a:cubicBezTo>
                      <a:pt x="35" y="409"/>
                      <a:pt x="32" y="415"/>
                      <a:pt x="32" y="415"/>
                    </a:cubicBezTo>
                    <a:cubicBezTo>
                      <a:pt x="26" y="416"/>
                      <a:pt x="26" y="416"/>
                      <a:pt x="26" y="416"/>
                    </a:cubicBezTo>
                    <a:cubicBezTo>
                      <a:pt x="26" y="416"/>
                      <a:pt x="29" y="408"/>
                      <a:pt x="30" y="403"/>
                    </a:cubicBezTo>
                    <a:cubicBezTo>
                      <a:pt x="32" y="318"/>
                      <a:pt x="21" y="66"/>
                      <a:pt x="20" y="51"/>
                    </a:cubicBezTo>
                    <a:cubicBezTo>
                      <a:pt x="18" y="37"/>
                      <a:pt x="6" y="10"/>
                      <a:pt x="0" y="0"/>
                    </a:cubicBezTo>
                    <a:cubicBezTo>
                      <a:pt x="0" y="0"/>
                      <a:pt x="4" y="4"/>
                      <a:pt x="10" y="16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1" name="Freeform 249"/>
              <p:cNvSpPr>
                <a:spLocks/>
              </p:cNvSpPr>
              <p:nvPr/>
            </p:nvSpPr>
            <p:spPr bwMode="auto">
              <a:xfrm>
                <a:off x="1101" y="3501"/>
                <a:ext cx="7" cy="71"/>
              </a:xfrm>
              <a:custGeom>
                <a:avLst/>
                <a:gdLst>
                  <a:gd name="T0" fmla="*/ 5 w 22"/>
                  <a:gd name="T1" fmla="*/ 5 h 217"/>
                  <a:gd name="T2" fmla="*/ 14 w 22"/>
                  <a:gd name="T3" fmla="*/ 25 h 217"/>
                  <a:gd name="T4" fmla="*/ 20 w 22"/>
                  <a:gd name="T5" fmla="*/ 209 h 217"/>
                  <a:gd name="T6" fmla="*/ 18 w 22"/>
                  <a:gd name="T7" fmla="*/ 216 h 217"/>
                  <a:gd name="T8" fmla="*/ 16 w 22"/>
                  <a:gd name="T9" fmla="*/ 217 h 217"/>
                  <a:gd name="T10" fmla="*/ 18 w 22"/>
                  <a:gd name="T11" fmla="*/ 210 h 217"/>
                  <a:gd name="T12" fmla="*/ 12 w 22"/>
                  <a:gd name="T13" fmla="*/ 24 h 217"/>
                  <a:gd name="T14" fmla="*/ 0 w 22"/>
                  <a:gd name="T15" fmla="*/ 0 h 217"/>
                  <a:gd name="T16" fmla="*/ 5 w 22"/>
                  <a:gd name="T17" fmla="*/ 5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217">
                    <a:moveTo>
                      <a:pt x="5" y="5"/>
                    </a:moveTo>
                    <a:cubicBezTo>
                      <a:pt x="9" y="11"/>
                      <a:pt x="13" y="18"/>
                      <a:pt x="14" y="25"/>
                    </a:cubicBezTo>
                    <a:cubicBezTo>
                      <a:pt x="16" y="34"/>
                      <a:pt x="22" y="166"/>
                      <a:pt x="20" y="209"/>
                    </a:cubicBezTo>
                    <a:cubicBezTo>
                      <a:pt x="20" y="212"/>
                      <a:pt x="18" y="216"/>
                      <a:pt x="18" y="216"/>
                    </a:cubicBezTo>
                    <a:cubicBezTo>
                      <a:pt x="16" y="217"/>
                      <a:pt x="16" y="217"/>
                      <a:pt x="16" y="217"/>
                    </a:cubicBezTo>
                    <a:cubicBezTo>
                      <a:pt x="16" y="217"/>
                      <a:pt x="18" y="212"/>
                      <a:pt x="18" y="210"/>
                    </a:cubicBezTo>
                    <a:cubicBezTo>
                      <a:pt x="19" y="163"/>
                      <a:pt x="15" y="33"/>
                      <a:pt x="12" y="24"/>
                    </a:cubicBezTo>
                    <a:cubicBezTo>
                      <a:pt x="11" y="17"/>
                      <a:pt x="8" y="9"/>
                      <a:pt x="0" y="0"/>
                    </a:cubicBezTo>
                    <a:cubicBezTo>
                      <a:pt x="0" y="0"/>
                      <a:pt x="2" y="1"/>
                      <a:pt x="5" y="5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2" name="Freeform 250"/>
              <p:cNvSpPr>
                <a:spLocks/>
              </p:cNvSpPr>
              <p:nvPr/>
            </p:nvSpPr>
            <p:spPr bwMode="auto">
              <a:xfrm>
                <a:off x="1065" y="3493"/>
                <a:ext cx="8" cy="87"/>
              </a:xfrm>
              <a:custGeom>
                <a:avLst/>
                <a:gdLst>
                  <a:gd name="T0" fmla="*/ 5 w 26"/>
                  <a:gd name="T1" fmla="*/ 6 h 264"/>
                  <a:gd name="T2" fmla="*/ 16 w 26"/>
                  <a:gd name="T3" fmla="*/ 31 h 264"/>
                  <a:gd name="T4" fmla="*/ 25 w 26"/>
                  <a:gd name="T5" fmla="*/ 255 h 264"/>
                  <a:gd name="T6" fmla="*/ 22 w 26"/>
                  <a:gd name="T7" fmla="*/ 263 h 264"/>
                  <a:gd name="T8" fmla="*/ 19 w 26"/>
                  <a:gd name="T9" fmla="*/ 264 h 264"/>
                  <a:gd name="T10" fmla="*/ 22 w 26"/>
                  <a:gd name="T11" fmla="*/ 256 h 264"/>
                  <a:gd name="T12" fmla="*/ 14 w 26"/>
                  <a:gd name="T13" fmla="*/ 31 h 264"/>
                  <a:gd name="T14" fmla="*/ 0 w 26"/>
                  <a:gd name="T15" fmla="*/ 0 h 264"/>
                  <a:gd name="T16" fmla="*/ 5 w 26"/>
                  <a:gd name="T17" fmla="*/ 6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64">
                    <a:moveTo>
                      <a:pt x="5" y="6"/>
                    </a:moveTo>
                    <a:cubicBezTo>
                      <a:pt x="11" y="16"/>
                      <a:pt x="16" y="29"/>
                      <a:pt x="16" y="31"/>
                    </a:cubicBezTo>
                    <a:cubicBezTo>
                      <a:pt x="18" y="41"/>
                      <a:pt x="26" y="198"/>
                      <a:pt x="25" y="255"/>
                    </a:cubicBezTo>
                    <a:cubicBezTo>
                      <a:pt x="24" y="259"/>
                      <a:pt x="22" y="263"/>
                      <a:pt x="22" y="263"/>
                    </a:cubicBezTo>
                    <a:cubicBezTo>
                      <a:pt x="19" y="264"/>
                      <a:pt x="19" y="264"/>
                      <a:pt x="19" y="264"/>
                    </a:cubicBezTo>
                    <a:cubicBezTo>
                      <a:pt x="19" y="264"/>
                      <a:pt x="22" y="259"/>
                      <a:pt x="22" y="256"/>
                    </a:cubicBezTo>
                    <a:cubicBezTo>
                      <a:pt x="23" y="203"/>
                      <a:pt x="16" y="41"/>
                      <a:pt x="14" y="31"/>
                    </a:cubicBezTo>
                    <a:cubicBezTo>
                      <a:pt x="13" y="21"/>
                      <a:pt x="6" y="7"/>
                      <a:pt x="0" y="0"/>
                    </a:cubicBezTo>
                    <a:cubicBezTo>
                      <a:pt x="0" y="0"/>
                      <a:pt x="2" y="1"/>
                      <a:pt x="5" y="6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3" name="Freeform 251"/>
              <p:cNvSpPr>
                <a:spLocks/>
              </p:cNvSpPr>
              <p:nvPr/>
            </p:nvSpPr>
            <p:spPr bwMode="auto">
              <a:xfrm>
                <a:off x="1028" y="3485"/>
                <a:ext cx="8" cy="102"/>
              </a:xfrm>
              <a:custGeom>
                <a:avLst/>
                <a:gdLst>
                  <a:gd name="T0" fmla="*/ 6 w 26"/>
                  <a:gd name="T1" fmla="*/ 9 h 310"/>
                  <a:gd name="T2" fmla="*/ 18 w 26"/>
                  <a:gd name="T3" fmla="*/ 38 h 310"/>
                  <a:gd name="T4" fmla="*/ 26 w 26"/>
                  <a:gd name="T5" fmla="*/ 300 h 310"/>
                  <a:gd name="T6" fmla="*/ 23 w 26"/>
                  <a:gd name="T7" fmla="*/ 309 h 310"/>
                  <a:gd name="T8" fmla="*/ 20 w 26"/>
                  <a:gd name="T9" fmla="*/ 310 h 310"/>
                  <a:gd name="T10" fmla="*/ 23 w 26"/>
                  <a:gd name="T11" fmla="*/ 301 h 310"/>
                  <a:gd name="T12" fmla="*/ 15 w 26"/>
                  <a:gd name="T13" fmla="*/ 36 h 310"/>
                  <a:gd name="T14" fmla="*/ 0 w 26"/>
                  <a:gd name="T15" fmla="*/ 0 h 310"/>
                  <a:gd name="T16" fmla="*/ 6 w 26"/>
                  <a:gd name="T17" fmla="*/ 9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310">
                    <a:moveTo>
                      <a:pt x="6" y="9"/>
                    </a:moveTo>
                    <a:cubicBezTo>
                      <a:pt x="13" y="22"/>
                      <a:pt x="17" y="34"/>
                      <a:pt x="18" y="38"/>
                    </a:cubicBezTo>
                    <a:cubicBezTo>
                      <a:pt x="20" y="51"/>
                      <a:pt x="26" y="232"/>
                      <a:pt x="26" y="300"/>
                    </a:cubicBezTo>
                    <a:cubicBezTo>
                      <a:pt x="26" y="302"/>
                      <a:pt x="24" y="308"/>
                      <a:pt x="23" y="309"/>
                    </a:cubicBezTo>
                    <a:cubicBezTo>
                      <a:pt x="20" y="310"/>
                      <a:pt x="20" y="310"/>
                      <a:pt x="20" y="310"/>
                    </a:cubicBezTo>
                    <a:cubicBezTo>
                      <a:pt x="20" y="310"/>
                      <a:pt x="22" y="304"/>
                      <a:pt x="23" y="301"/>
                    </a:cubicBezTo>
                    <a:cubicBezTo>
                      <a:pt x="24" y="237"/>
                      <a:pt x="17" y="48"/>
                      <a:pt x="15" y="36"/>
                    </a:cubicBezTo>
                    <a:cubicBezTo>
                      <a:pt x="13" y="25"/>
                      <a:pt x="5" y="7"/>
                      <a:pt x="0" y="0"/>
                    </a:cubicBezTo>
                    <a:cubicBezTo>
                      <a:pt x="0" y="0"/>
                      <a:pt x="2" y="2"/>
                      <a:pt x="6" y="9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cxnSp>
          <p:nvCxnSpPr>
            <p:cNvPr id="147" name="Прямая соединительная линия 146"/>
            <p:cNvCxnSpPr>
              <a:endCxn id="329" idx="1"/>
            </p:cNvCxnSpPr>
            <p:nvPr/>
          </p:nvCxnSpPr>
          <p:spPr>
            <a:xfrm flipH="1" flipV="1">
              <a:off x="10672978" y="6612274"/>
              <a:ext cx="112700" cy="54928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8" name="Группа 147"/>
            <p:cNvGrpSpPr/>
            <p:nvPr/>
          </p:nvGrpSpPr>
          <p:grpSpPr>
            <a:xfrm flipH="1">
              <a:off x="10255106" y="6421607"/>
              <a:ext cx="462549" cy="466868"/>
              <a:chOff x="-407689" y="3079565"/>
              <a:chExt cx="734282" cy="741137"/>
            </a:xfrm>
          </p:grpSpPr>
          <p:sp>
            <p:nvSpPr>
              <p:cNvPr id="305" name="Freeform 79"/>
              <p:cNvSpPr>
                <a:spLocks/>
              </p:cNvSpPr>
              <p:nvPr/>
            </p:nvSpPr>
            <p:spPr bwMode="auto">
              <a:xfrm>
                <a:off x="265688" y="3221412"/>
                <a:ext cx="52204" cy="40603"/>
              </a:xfrm>
              <a:custGeom>
                <a:avLst/>
                <a:gdLst>
                  <a:gd name="T0" fmla="*/ 0 w 84"/>
                  <a:gd name="T1" fmla="*/ 0 h 65"/>
                  <a:gd name="T2" fmla="*/ 78 w 84"/>
                  <a:gd name="T3" fmla="*/ 18 h 65"/>
                  <a:gd name="T4" fmla="*/ 84 w 84"/>
                  <a:gd name="T5" fmla="*/ 23 h 65"/>
                  <a:gd name="T6" fmla="*/ 84 w 84"/>
                  <a:gd name="T7" fmla="*/ 42 h 65"/>
                  <a:gd name="T8" fmla="*/ 78 w 84"/>
                  <a:gd name="T9" fmla="*/ 47 h 65"/>
                  <a:gd name="T10" fmla="*/ 0 w 84"/>
                  <a:gd name="T11" fmla="*/ 65 h 65"/>
                  <a:gd name="T12" fmla="*/ 0 w 84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65">
                    <a:moveTo>
                      <a:pt x="0" y="0"/>
                    </a:moveTo>
                    <a:cubicBezTo>
                      <a:pt x="23" y="12"/>
                      <a:pt x="55" y="16"/>
                      <a:pt x="78" y="18"/>
                    </a:cubicBezTo>
                    <a:cubicBezTo>
                      <a:pt x="81" y="19"/>
                      <a:pt x="84" y="21"/>
                      <a:pt x="84" y="23"/>
                    </a:cubicBezTo>
                    <a:cubicBezTo>
                      <a:pt x="84" y="27"/>
                      <a:pt x="84" y="37"/>
                      <a:pt x="84" y="42"/>
                    </a:cubicBezTo>
                    <a:cubicBezTo>
                      <a:pt x="84" y="44"/>
                      <a:pt x="81" y="46"/>
                      <a:pt x="78" y="47"/>
                    </a:cubicBezTo>
                    <a:cubicBezTo>
                      <a:pt x="55" y="49"/>
                      <a:pt x="23" y="52"/>
                      <a:pt x="0" y="65"/>
                    </a:cubicBezTo>
                    <a:cubicBezTo>
                      <a:pt x="0" y="45"/>
                      <a:pt x="0" y="20"/>
                      <a:pt x="0" y="0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6" name="Rectangle 80"/>
              <p:cNvSpPr>
                <a:spLocks noChangeArrowheads="1"/>
              </p:cNvSpPr>
              <p:nvPr/>
            </p:nvSpPr>
            <p:spPr bwMode="auto">
              <a:xfrm>
                <a:off x="306555" y="3241450"/>
                <a:ext cx="6855" cy="27948"/>
              </a:xfrm>
              <a:prstGeom prst="rect">
                <a:avLst/>
              </a:pr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7" name="Freeform 81"/>
              <p:cNvSpPr>
                <a:spLocks/>
              </p:cNvSpPr>
              <p:nvPr/>
            </p:nvSpPr>
            <p:spPr bwMode="auto">
              <a:xfrm>
                <a:off x="271225" y="3263861"/>
                <a:ext cx="55368" cy="86479"/>
              </a:xfrm>
              <a:custGeom>
                <a:avLst/>
                <a:gdLst>
                  <a:gd name="T0" fmla="*/ 72 w 89"/>
                  <a:gd name="T1" fmla="*/ 139 h 139"/>
                  <a:gd name="T2" fmla="*/ 23 w 89"/>
                  <a:gd name="T3" fmla="*/ 139 h 139"/>
                  <a:gd name="T4" fmla="*/ 6 w 89"/>
                  <a:gd name="T5" fmla="*/ 120 h 139"/>
                  <a:gd name="T6" fmla="*/ 0 w 89"/>
                  <a:gd name="T7" fmla="*/ 19 h 139"/>
                  <a:gd name="T8" fmla="*/ 17 w 89"/>
                  <a:gd name="T9" fmla="*/ 0 h 139"/>
                  <a:gd name="T10" fmla="*/ 67 w 89"/>
                  <a:gd name="T11" fmla="*/ 0 h 139"/>
                  <a:gd name="T12" fmla="*/ 84 w 89"/>
                  <a:gd name="T13" fmla="*/ 19 h 139"/>
                  <a:gd name="T14" fmla="*/ 89 w 89"/>
                  <a:gd name="T15" fmla="*/ 120 h 139"/>
                  <a:gd name="T16" fmla="*/ 72 w 89"/>
                  <a:gd name="T17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39">
                    <a:moveTo>
                      <a:pt x="72" y="139"/>
                    </a:moveTo>
                    <a:cubicBezTo>
                      <a:pt x="23" y="139"/>
                      <a:pt x="23" y="139"/>
                      <a:pt x="23" y="139"/>
                    </a:cubicBezTo>
                    <a:cubicBezTo>
                      <a:pt x="13" y="139"/>
                      <a:pt x="6" y="131"/>
                      <a:pt x="6" y="12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6" y="0"/>
                      <a:pt x="84" y="8"/>
                      <a:pt x="84" y="19"/>
                    </a:cubicBezTo>
                    <a:cubicBezTo>
                      <a:pt x="89" y="120"/>
                      <a:pt x="89" y="120"/>
                      <a:pt x="89" y="120"/>
                    </a:cubicBezTo>
                    <a:cubicBezTo>
                      <a:pt x="89" y="131"/>
                      <a:pt x="82" y="139"/>
                      <a:pt x="72" y="139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8" name="Freeform 82"/>
              <p:cNvSpPr>
                <a:spLocks/>
              </p:cNvSpPr>
              <p:nvPr/>
            </p:nvSpPr>
            <p:spPr bwMode="auto">
              <a:xfrm>
                <a:off x="-398988" y="3221412"/>
                <a:ext cx="51677" cy="40603"/>
              </a:xfrm>
              <a:custGeom>
                <a:avLst/>
                <a:gdLst>
                  <a:gd name="T0" fmla="*/ 83 w 83"/>
                  <a:gd name="T1" fmla="*/ 0 h 65"/>
                  <a:gd name="T2" fmla="*/ 5 w 83"/>
                  <a:gd name="T3" fmla="*/ 18 h 65"/>
                  <a:gd name="T4" fmla="*/ 0 w 83"/>
                  <a:gd name="T5" fmla="*/ 23 h 65"/>
                  <a:gd name="T6" fmla="*/ 0 w 83"/>
                  <a:gd name="T7" fmla="*/ 42 h 65"/>
                  <a:gd name="T8" fmla="*/ 5 w 83"/>
                  <a:gd name="T9" fmla="*/ 47 h 65"/>
                  <a:gd name="T10" fmla="*/ 83 w 83"/>
                  <a:gd name="T11" fmla="*/ 65 h 65"/>
                  <a:gd name="T12" fmla="*/ 83 w 83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65">
                    <a:moveTo>
                      <a:pt x="83" y="0"/>
                    </a:moveTo>
                    <a:cubicBezTo>
                      <a:pt x="60" y="12"/>
                      <a:pt x="28" y="16"/>
                      <a:pt x="5" y="18"/>
                    </a:cubicBezTo>
                    <a:cubicBezTo>
                      <a:pt x="3" y="19"/>
                      <a:pt x="0" y="21"/>
                      <a:pt x="0" y="23"/>
                    </a:cubicBezTo>
                    <a:cubicBezTo>
                      <a:pt x="0" y="27"/>
                      <a:pt x="0" y="37"/>
                      <a:pt x="0" y="42"/>
                    </a:cubicBezTo>
                    <a:cubicBezTo>
                      <a:pt x="0" y="44"/>
                      <a:pt x="3" y="46"/>
                      <a:pt x="5" y="47"/>
                    </a:cubicBezTo>
                    <a:cubicBezTo>
                      <a:pt x="28" y="49"/>
                      <a:pt x="60" y="52"/>
                      <a:pt x="83" y="65"/>
                    </a:cubicBezTo>
                    <a:cubicBezTo>
                      <a:pt x="83" y="45"/>
                      <a:pt x="83" y="20"/>
                      <a:pt x="83" y="0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9" name="Freeform 83"/>
              <p:cNvSpPr>
                <a:spLocks/>
              </p:cNvSpPr>
              <p:nvPr/>
            </p:nvSpPr>
            <p:spPr bwMode="auto">
              <a:xfrm>
                <a:off x="-407689" y="3263861"/>
                <a:ext cx="54049" cy="86479"/>
              </a:xfrm>
              <a:custGeom>
                <a:avLst/>
                <a:gdLst>
                  <a:gd name="T0" fmla="*/ 17 w 87"/>
                  <a:gd name="T1" fmla="*/ 139 h 139"/>
                  <a:gd name="T2" fmla="*/ 65 w 87"/>
                  <a:gd name="T3" fmla="*/ 139 h 139"/>
                  <a:gd name="T4" fmla="*/ 82 w 87"/>
                  <a:gd name="T5" fmla="*/ 120 h 139"/>
                  <a:gd name="T6" fmla="*/ 87 w 87"/>
                  <a:gd name="T7" fmla="*/ 19 h 139"/>
                  <a:gd name="T8" fmla="*/ 71 w 87"/>
                  <a:gd name="T9" fmla="*/ 0 h 139"/>
                  <a:gd name="T10" fmla="*/ 22 w 87"/>
                  <a:gd name="T11" fmla="*/ 0 h 139"/>
                  <a:gd name="T12" fmla="*/ 5 w 87"/>
                  <a:gd name="T13" fmla="*/ 19 h 139"/>
                  <a:gd name="T14" fmla="*/ 0 w 87"/>
                  <a:gd name="T15" fmla="*/ 120 h 139"/>
                  <a:gd name="T16" fmla="*/ 17 w 87"/>
                  <a:gd name="T17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139">
                    <a:moveTo>
                      <a:pt x="17" y="139"/>
                    </a:moveTo>
                    <a:cubicBezTo>
                      <a:pt x="65" y="139"/>
                      <a:pt x="65" y="139"/>
                      <a:pt x="65" y="139"/>
                    </a:cubicBezTo>
                    <a:cubicBezTo>
                      <a:pt x="75" y="139"/>
                      <a:pt x="82" y="131"/>
                      <a:pt x="82" y="1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87" y="8"/>
                      <a:pt x="80" y="0"/>
                      <a:pt x="7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3" y="0"/>
                      <a:pt x="5" y="8"/>
                      <a:pt x="5" y="19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31"/>
                      <a:pt x="7" y="139"/>
                      <a:pt x="17" y="139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0" name="Rectangle 84"/>
              <p:cNvSpPr>
                <a:spLocks noChangeArrowheads="1"/>
              </p:cNvSpPr>
              <p:nvPr/>
            </p:nvSpPr>
            <p:spPr bwMode="auto">
              <a:xfrm>
                <a:off x="-394506" y="3241450"/>
                <a:ext cx="6855" cy="27948"/>
              </a:xfrm>
              <a:prstGeom prst="rect">
                <a:avLst/>
              </a:pr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1" name="Freeform 85"/>
              <p:cNvSpPr>
                <a:spLocks/>
              </p:cNvSpPr>
              <p:nvPr/>
            </p:nvSpPr>
            <p:spPr bwMode="auto">
              <a:xfrm>
                <a:off x="-349685" y="3079565"/>
                <a:ext cx="617219" cy="89116"/>
              </a:xfrm>
              <a:custGeom>
                <a:avLst/>
                <a:gdLst>
                  <a:gd name="T0" fmla="*/ 991 w 991"/>
                  <a:gd name="T1" fmla="*/ 63 h 143"/>
                  <a:gd name="T2" fmla="*/ 928 w 991"/>
                  <a:gd name="T3" fmla="*/ 0 h 143"/>
                  <a:gd name="T4" fmla="*/ 63 w 991"/>
                  <a:gd name="T5" fmla="*/ 0 h 143"/>
                  <a:gd name="T6" fmla="*/ 0 w 991"/>
                  <a:gd name="T7" fmla="*/ 63 h 143"/>
                  <a:gd name="T8" fmla="*/ 0 w 991"/>
                  <a:gd name="T9" fmla="*/ 143 h 143"/>
                  <a:gd name="T10" fmla="*/ 991 w 991"/>
                  <a:gd name="T11" fmla="*/ 143 h 143"/>
                  <a:gd name="T12" fmla="*/ 991 w 991"/>
                  <a:gd name="T13" fmla="*/ 6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1" h="143">
                    <a:moveTo>
                      <a:pt x="991" y="63"/>
                    </a:moveTo>
                    <a:cubicBezTo>
                      <a:pt x="991" y="31"/>
                      <a:pt x="963" y="0"/>
                      <a:pt x="928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29" y="0"/>
                      <a:pt x="0" y="31"/>
                      <a:pt x="0" y="63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991" y="143"/>
                      <a:pt x="991" y="143"/>
                      <a:pt x="991" y="143"/>
                    </a:cubicBezTo>
                    <a:lnTo>
                      <a:pt x="991" y="63"/>
                    </a:lnTo>
                    <a:close/>
                  </a:path>
                </a:pathLst>
              </a:cu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" name="Rectangle 86"/>
              <p:cNvSpPr>
                <a:spLocks noChangeArrowheads="1"/>
              </p:cNvSpPr>
              <p:nvPr/>
            </p:nvSpPr>
            <p:spPr bwMode="auto">
              <a:xfrm>
                <a:off x="-240268" y="3752679"/>
                <a:ext cx="402339" cy="1371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" name="Freeform 87"/>
              <p:cNvSpPr>
                <a:spLocks/>
              </p:cNvSpPr>
              <p:nvPr/>
            </p:nvSpPr>
            <p:spPr bwMode="auto">
              <a:xfrm>
                <a:off x="-221548" y="3762170"/>
                <a:ext cx="363845" cy="13710"/>
              </a:xfrm>
              <a:custGeom>
                <a:avLst/>
                <a:gdLst>
                  <a:gd name="T0" fmla="*/ 567 w 584"/>
                  <a:gd name="T1" fmla="*/ 22 h 22"/>
                  <a:gd name="T2" fmla="*/ 17 w 584"/>
                  <a:gd name="T3" fmla="*/ 22 h 22"/>
                  <a:gd name="T4" fmla="*/ 7 w 584"/>
                  <a:gd name="T5" fmla="*/ 16 h 22"/>
                  <a:gd name="T6" fmla="*/ 0 w 584"/>
                  <a:gd name="T7" fmla="*/ 0 h 22"/>
                  <a:gd name="T8" fmla="*/ 584 w 584"/>
                  <a:gd name="T9" fmla="*/ 0 h 22"/>
                  <a:gd name="T10" fmla="*/ 577 w 584"/>
                  <a:gd name="T11" fmla="*/ 16 h 22"/>
                  <a:gd name="T12" fmla="*/ 567 w 58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4" h="22">
                    <a:moveTo>
                      <a:pt x="567" y="22"/>
                    </a:moveTo>
                    <a:cubicBezTo>
                      <a:pt x="17" y="22"/>
                      <a:pt x="17" y="22"/>
                      <a:pt x="17" y="22"/>
                    </a:cubicBezTo>
                    <a:cubicBezTo>
                      <a:pt x="13" y="22"/>
                      <a:pt x="8" y="19"/>
                      <a:pt x="7" y="1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84" y="0"/>
                      <a:pt x="584" y="0"/>
                      <a:pt x="584" y="0"/>
                    </a:cubicBezTo>
                    <a:cubicBezTo>
                      <a:pt x="577" y="16"/>
                      <a:pt x="577" y="16"/>
                      <a:pt x="577" y="16"/>
                    </a:cubicBezTo>
                    <a:cubicBezTo>
                      <a:pt x="575" y="19"/>
                      <a:pt x="571" y="22"/>
                      <a:pt x="567" y="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4" name="Freeform 88"/>
              <p:cNvSpPr>
                <a:spLocks/>
              </p:cNvSpPr>
              <p:nvPr/>
            </p:nvSpPr>
            <p:spPr bwMode="auto">
              <a:xfrm>
                <a:off x="-315409" y="3732905"/>
                <a:ext cx="79097" cy="87797"/>
              </a:xfrm>
              <a:custGeom>
                <a:avLst/>
                <a:gdLst>
                  <a:gd name="T0" fmla="*/ 115 w 127"/>
                  <a:gd name="T1" fmla="*/ 141 h 141"/>
                  <a:gd name="T2" fmla="*/ 12 w 127"/>
                  <a:gd name="T3" fmla="*/ 141 h 141"/>
                  <a:gd name="T4" fmla="*/ 0 w 127"/>
                  <a:gd name="T5" fmla="*/ 130 h 141"/>
                  <a:gd name="T6" fmla="*/ 0 w 127"/>
                  <a:gd name="T7" fmla="*/ 0 h 141"/>
                  <a:gd name="T8" fmla="*/ 127 w 127"/>
                  <a:gd name="T9" fmla="*/ 0 h 141"/>
                  <a:gd name="T10" fmla="*/ 127 w 127"/>
                  <a:gd name="T11" fmla="*/ 130 h 141"/>
                  <a:gd name="T12" fmla="*/ 115 w 127"/>
                  <a:gd name="T13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41">
                    <a:moveTo>
                      <a:pt x="115" y="141"/>
                    </a:moveTo>
                    <a:cubicBezTo>
                      <a:pt x="12" y="141"/>
                      <a:pt x="12" y="141"/>
                      <a:pt x="12" y="141"/>
                    </a:cubicBezTo>
                    <a:cubicBezTo>
                      <a:pt x="6" y="141"/>
                      <a:pt x="0" y="136"/>
                      <a:pt x="0" y="13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130"/>
                      <a:pt x="127" y="130"/>
                      <a:pt x="127" y="130"/>
                    </a:cubicBezTo>
                    <a:cubicBezTo>
                      <a:pt x="127" y="136"/>
                      <a:pt x="122" y="141"/>
                      <a:pt x="115" y="1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5" name="Freeform 89"/>
              <p:cNvSpPr>
                <a:spLocks/>
              </p:cNvSpPr>
              <p:nvPr/>
            </p:nvSpPr>
            <p:spPr bwMode="auto">
              <a:xfrm>
                <a:off x="156535" y="3732905"/>
                <a:ext cx="79097" cy="87797"/>
              </a:xfrm>
              <a:custGeom>
                <a:avLst/>
                <a:gdLst>
                  <a:gd name="T0" fmla="*/ 115 w 127"/>
                  <a:gd name="T1" fmla="*/ 141 h 141"/>
                  <a:gd name="T2" fmla="*/ 12 w 127"/>
                  <a:gd name="T3" fmla="*/ 141 h 141"/>
                  <a:gd name="T4" fmla="*/ 0 w 127"/>
                  <a:gd name="T5" fmla="*/ 130 h 141"/>
                  <a:gd name="T6" fmla="*/ 0 w 127"/>
                  <a:gd name="T7" fmla="*/ 0 h 141"/>
                  <a:gd name="T8" fmla="*/ 127 w 127"/>
                  <a:gd name="T9" fmla="*/ 0 h 141"/>
                  <a:gd name="T10" fmla="*/ 127 w 127"/>
                  <a:gd name="T11" fmla="*/ 130 h 141"/>
                  <a:gd name="T12" fmla="*/ 115 w 127"/>
                  <a:gd name="T13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41">
                    <a:moveTo>
                      <a:pt x="115" y="141"/>
                    </a:moveTo>
                    <a:cubicBezTo>
                      <a:pt x="12" y="141"/>
                      <a:pt x="12" y="141"/>
                      <a:pt x="12" y="141"/>
                    </a:cubicBezTo>
                    <a:cubicBezTo>
                      <a:pt x="5" y="141"/>
                      <a:pt x="0" y="136"/>
                      <a:pt x="0" y="13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130"/>
                      <a:pt x="127" y="130"/>
                      <a:pt x="127" y="130"/>
                    </a:cubicBezTo>
                    <a:cubicBezTo>
                      <a:pt x="127" y="136"/>
                      <a:pt x="121" y="141"/>
                      <a:pt x="115" y="1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6" name="Freeform 90"/>
              <p:cNvSpPr>
                <a:spLocks/>
              </p:cNvSpPr>
              <p:nvPr/>
            </p:nvSpPr>
            <p:spPr bwMode="auto">
              <a:xfrm>
                <a:off x="-349685" y="3619532"/>
                <a:ext cx="617219" cy="137628"/>
              </a:xfrm>
              <a:custGeom>
                <a:avLst/>
                <a:gdLst>
                  <a:gd name="T0" fmla="*/ 0 w 991"/>
                  <a:gd name="T1" fmla="*/ 0 h 221"/>
                  <a:gd name="T2" fmla="*/ 0 w 991"/>
                  <a:gd name="T3" fmla="*/ 205 h 221"/>
                  <a:gd name="T4" fmla="*/ 17 w 991"/>
                  <a:gd name="T5" fmla="*/ 221 h 221"/>
                  <a:gd name="T6" fmla="*/ 974 w 991"/>
                  <a:gd name="T7" fmla="*/ 221 h 221"/>
                  <a:gd name="T8" fmla="*/ 991 w 991"/>
                  <a:gd name="T9" fmla="*/ 205 h 221"/>
                  <a:gd name="T10" fmla="*/ 991 w 991"/>
                  <a:gd name="T11" fmla="*/ 0 h 221"/>
                  <a:gd name="T12" fmla="*/ 0 w 991"/>
                  <a:gd name="T13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1" h="221">
                    <a:moveTo>
                      <a:pt x="0" y="0"/>
                    </a:moveTo>
                    <a:cubicBezTo>
                      <a:pt x="0" y="205"/>
                      <a:pt x="0" y="205"/>
                      <a:pt x="0" y="205"/>
                    </a:cubicBezTo>
                    <a:cubicBezTo>
                      <a:pt x="0" y="214"/>
                      <a:pt x="8" y="221"/>
                      <a:pt x="17" y="221"/>
                    </a:cubicBezTo>
                    <a:cubicBezTo>
                      <a:pt x="974" y="221"/>
                      <a:pt x="974" y="221"/>
                      <a:pt x="974" y="221"/>
                    </a:cubicBezTo>
                    <a:cubicBezTo>
                      <a:pt x="983" y="221"/>
                      <a:pt x="991" y="214"/>
                      <a:pt x="991" y="205"/>
                    </a:cubicBezTo>
                    <a:cubicBezTo>
                      <a:pt x="991" y="0"/>
                      <a:pt x="991" y="0"/>
                      <a:pt x="99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" name="Freeform 91"/>
              <p:cNvSpPr>
                <a:spLocks/>
              </p:cNvSpPr>
              <p:nvPr/>
            </p:nvSpPr>
            <p:spPr bwMode="auto">
              <a:xfrm>
                <a:off x="-126895" y="3710494"/>
                <a:ext cx="173222" cy="32430"/>
              </a:xfrm>
              <a:custGeom>
                <a:avLst/>
                <a:gdLst>
                  <a:gd name="T0" fmla="*/ 272 w 278"/>
                  <a:gd name="T1" fmla="*/ 52 h 52"/>
                  <a:gd name="T2" fmla="*/ 6 w 278"/>
                  <a:gd name="T3" fmla="*/ 52 h 52"/>
                  <a:gd name="T4" fmla="*/ 0 w 278"/>
                  <a:gd name="T5" fmla="*/ 47 h 52"/>
                  <a:gd name="T6" fmla="*/ 0 w 278"/>
                  <a:gd name="T7" fmla="*/ 5 h 52"/>
                  <a:gd name="T8" fmla="*/ 6 w 278"/>
                  <a:gd name="T9" fmla="*/ 0 h 52"/>
                  <a:gd name="T10" fmla="*/ 272 w 278"/>
                  <a:gd name="T11" fmla="*/ 0 h 52"/>
                  <a:gd name="T12" fmla="*/ 278 w 278"/>
                  <a:gd name="T13" fmla="*/ 5 h 52"/>
                  <a:gd name="T14" fmla="*/ 278 w 278"/>
                  <a:gd name="T15" fmla="*/ 47 h 52"/>
                  <a:gd name="T16" fmla="*/ 272 w 27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8" h="52">
                    <a:moveTo>
                      <a:pt x="272" y="52"/>
                    </a:moveTo>
                    <a:cubicBezTo>
                      <a:pt x="6" y="52"/>
                      <a:pt x="6" y="52"/>
                      <a:pt x="6" y="52"/>
                    </a:cubicBezTo>
                    <a:cubicBezTo>
                      <a:pt x="2" y="52"/>
                      <a:pt x="0" y="50"/>
                      <a:pt x="0" y="4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272" y="0"/>
                      <a:pt x="272" y="0"/>
                      <a:pt x="272" y="0"/>
                    </a:cubicBezTo>
                    <a:cubicBezTo>
                      <a:pt x="275" y="0"/>
                      <a:pt x="278" y="2"/>
                      <a:pt x="278" y="5"/>
                    </a:cubicBezTo>
                    <a:cubicBezTo>
                      <a:pt x="278" y="47"/>
                      <a:pt x="278" y="47"/>
                      <a:pt x="278" y="47"/>
                    </a:cubicBezTo>
                    <a:cubicBezTo>
                      <a:pt x="278" y="50"/>
                      <a:pt x="275" y="52"/>
                      <a:pt x="272" y="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" name="Freeform 92"/>
              <p:cNvSpPr>
                <a:spLocks noEditPoints="1"/>
              </p:cNvSpPr>
              <p:nvPr/>
            </p:nvSpPr>
            <p:spPr bwMode="auto">
              <a:xfrm>
                <a:off x="-129268" y="3708648"/>
                <a:ext cx="177441" cy="36121"/>
              </a:xfrm>
              <a:custGeom>
                <a:avLst/>
                <a:gdLst>
                  <a:gd name="T0" fmla="*/ 276 w 285"/>
                  <a:gd name="T1" fmla="*/ 58 h 58"/>
                  <a:gd name="T2" fmla="*/ 10 w 285"/>
                  <a:gd name="T3" fmla="*/ 58 h 58"/>
                  <a:gd name="T4" fmla="*/ 0 w 285"/>
                  <a:gd name="T5" fmla="*/ 50 h 58"/>
                  <a:gd name="T6" fmla="*/ 0 w 285"/>
                  <a:gd name="T7" fmla="*/ 8 h 58"/>
                  <a:gd name="T8" fmla="*/ 10 w 285"/>
                  <a:gd name="T9" fmla="*/ 0 h 58"/>
                  <a:gd name="T10" fmla="*/ 276 w 285"/>
                  <a:gd name="T11" fmla="*/ 0 h 58"/>
                  <a:gd name="T12" fmla="*/ 285 w 285"/>
                  <a:gd name="T13" fmla="*/ 8 h 58"/>
                  <a:gd name="T14" fmla="*/ 285 w 285"/>
                  <a:gd name="T15" fmla="*/ 50 h 58"/>
                  <a:gd name="T16" fmla="*/ 276 w 285"/>
                  <a:gd name="T17" fmla="*/ 58 h 58"/>
                  <a:gd name="T18" fmla="*/ 10 w 285"/>
                  <a:gd name="T19" fmla="*/ 7 h 58"/>
                  <a:gd name="T20" fmla="*/ 7 w 285"/>
                  <a:gd name="T21" fmla="*/ 8 h 58"/>
                  <a:gd name="T22" fmla="*/ 7 w 285"/>
                  <a:gd name="T23" fmla="*/ 50 h 58"/>
                  <a:gd name="T24" fmla="*/ 10 w 285"/>
                  <a:gd name="T25" fmla="*/ 51 h 58"/>
                  <a:gd name="T26" fmla="*/ 276 w 285"/>
                  <a:gd name="T27" fmla="*/ 51 h 58"/>
                  <a:gd name="T28" fmla="*/ 278 w 285"/>
                  <a:gd name="T29" fmla="*/ 50 h 58"/>
                  <a:gd name="T30" fmla="*/ 278 w 285"/>
                  <a:gd name="T31" fmla="*/ 8 h 58"/>
                  <a:gd name="T32" fmla="*/ 276 w 285"/>
                  <a:gd name="T33" fmla="*/ 7 h 58"/>
                  <a:gd name="T34" fmla="*/ 10 w 285"/>
                  <a:gd name="T35" fmla="*/ 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5" h="58">
                    <a:moveTo>
                      <a:pt x="276" y="58"/>
                    </a:moveTo>
                    <a:cubicBezTo>
                      <a:pt x="10" y="58"/>
                      <a:pt x="10" y="58"/>
                      <a:pt x="10" y="58"/>
                    </a:cubicBezTo>
                    <a:cubicBezTo>
                      <a:pt x="4" y="58"/>
                      <a:pt x="0" y="55"/>
                      <a:pt x="0" y="5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4" y="0"/>
                      <a:pt x="10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281" y="0"/>
                      <a:pt x="285" y="3"/>
                      <a:pt x="285" y="8"/>
                    </a:cubicBezTo>
                    <a:cubicBezTo>
                      <a:pt x="285" y="50"/>
                      <a:pt x="285" y="50"/>
                      <a:pt x="285" y="50"/>
                    </a:cubicBezTo>
                    <a:cubicBezTo>
                      <a:pt x="285" y="55"/>
                      <a:pt x="281" y="58"/>
                      <a:pt x="276" y="58"/>
                    </a:cubicBezTo>
                    <a:close/>
                    <a:moveTo>
                      <a:pt x="10" y="7"/>
                    </a:moveTo>
                    <a:cubicBezTo>
                      <a:pt x="8" y="7"/>
                      <a:pt x="7" y="7"/>
                      <a:pt x="7" y="8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7" y="51"/>
                      <a:pt x="8" y="51"/>
                      <a:pt x="10" y="51"/>
                    </a:cubicBezTo>
                    <a:cubicBezTo>
                      <a:pt x="276" y="51"/>
                      <a:pt x="276" y="51"/>
                      <a:pt x="276" y="51"/>
                    </a:cubicBezTo>
                    <a:cubicBezTo>
                      <a:pt x="277" y="51"/>
                      <a:pt x="278" y="51"/>
                      <a:pt x="278" y="50"/>
                    </a:cubicBezTo>
                    <a:cubicBezTo>
                      <a:pt x="278" y="8"/>
                      <a:pt x="278" y="8"/>
                      <a:pt x="278" y="8"/>
                    </a:cubicBezTo>
                    <a:cubicBezTo>
                      <a:pt x="278" y="7"/>
                      <a:pt x="277" y="7"/>
                      <a:pt x="276" y="7"/>
                    </a:cubicBez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" name="Freeform 93"/>
              <p:cNvSpPr>
                <a:spLocks/>
              </p:cNvSpPr>
              <p:nvPr/>
            </p:nvSpPr>
            <p:spPr bwMode="auto">
              <a:xfrm>
                <a:off x="-349685" y="3091429"/>
                <a:ext cx="617219" cy="599026"/>
              </a:xfrm>
              <a:custGeom>
                <a:avLst/>
                <a:gdLst>
                  <a:gd name="T0" fmla="*/ 0 w 991"/>
                  <a:gd name="T1" fmla="*/ 945 h 962"/>
                  <a:gd name="T2" fmla="*/ 0 w 991"/>
                  <a:gd name="T3" fmla="*/ 62 h 962"/>
                  <a:gd name="T4" fmla="*/ 63 w 991"/>
                  <a:gd name="T5" fmla="*/ 0 h 962"/>
                  <a:gd name="T6" fmla="*/ 928 w 991"/>
                  <a:gd name="T7" fmla="*/ 0 h 962"/>
                  <a:gd name="T8" fmla="*/ 991 w 991"/>
                  <a:gd name="T9" fmla="*/ 62 h 962"/>
                  <a:gd name="T10" fmla="*/ 991 w 991"/>
                  <a:gd name="T11" fmla="*/ 945 h 962"/>
                  <a:gd name="T12" fmla="*/ 974 w 991"/>
                  <a:gd name="T13" fmla="*/ 962 h 962"/>
                  <a:gd name="T14" fmla="*/ 17 w 991"/>
                  <a:gd name="T15" fmla="*/ 962 h 962"/>
                  <a:gd name="T16" fmla="*/ 0 w 991"/>
                  <a:gd name="T17" fmla="*/ 945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1" h="962">
                    <a:moveTo>
                      <a:pt x="0" y="945"/>
                    </a:moveTo>
                    <a:cubicBezTo>
                      <a:pt x="0" y="62"/>
                      <a:pt x="0" y="62"/>
                      <a:pt x="0" y="62"/>
                    </a:cubicBezTo>
                    <a:cubicBezTo>
                      <a:pt x="0" y="30"/>
                      <a:pt x="29" y="0"/>
                      <a:pt x="63" y="0"/>
                    </a:cubicBezTo>
                    <a:cubicBezTo>
                      <a:pt x="928" y="0"/>
                      <a:pt x="928" y="0"/>
                      <a:pt x="928" y="0"/>
                    </a:cubicBezTo>
                    <a:cubicBezTo>
                      <a:pt x="963" y="0"/>
                      <a:pt x="991" y="30"/>
                      <a:pt x="991" y="62"/>
                    </a:cubicBezTo>
                    <a:cubicBezTo>
                      <a:pt x="991" y="945"/>
                      <a:pt x="991" y="945"/>
                      <a:pt x="991" y="945"/>
                    </a:cubicBezTo>
                    <a:cubicBezTo>
                      <a:pt x="991" y="954"/>
                      <a:pt x="983" y="962"/>
                      <a:pt x="974" y="962"/>
                    </a:cubicBezTo>
                    <a:cubicBezTo>
                      <a:pt x="17" y="962"/>
                      <a:pt x="17" y="962"/>
                      <a:pt x="17" y="962"/>
                    </a:cubicBezTo>
                    <a:cubicBezTo>
                      <a:pt x="8" y="962"/>
                      <a:pt x="0" y="954"/>
                      <a:pt x="0" y="945"/>
                    </a:cubicBezTo>
                    <a:close/>
                  </a:path>
                </a:pathLst>
              </a:custGeom>
              <a:solidFill>
                <a:srgbClr val="1C9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0" name="Freeform 94"/>
              <p:cNvSpPr>
                <a:spLocks/>
              </p:cNvSpPr>
              <p:nvPr/>
            </p:nvSpPr>
            <p:spPr bwMode="auto">
              <a:xfrm>
                <a:off x="-237631" y="3563374"/>
                <a:ext cx="392847" cy="110999"/>
              </a:xfrm>
              <a:custGeom>
                <a:avLst/>
                <a:gdLst>
                  <a:gd name="T0" fmla="*/ 621 w 631"/>
                  <a:gd name="T1" fmla="*/ 0 h 178"/>
                  <a:gd name="T2" fmla="*/ 593 w 631"/>
                  <a:gd name="T3" fmla="*/ 138 h 178"/>
                  <a:gd name="T4" fmla="*/ 557 w 631"/>
                  <a:gd name="T5" fmla="*/ 168 h 178"/>
                  <a:gd name="T6" fmla="*/ 74 w 631"/>
                  <a:gd name="T7" fmla="*/ 168 h 178"/>
                  <a:gd name="T8" fmla="*/ 38 w 631"/>
                  <a:gd name="T9" fmla="*/ 137 h 178"/>
                  <a:gd name="T10" fmla="*/ 10 w 631"/>
                  <a:gd name="T11" fmla="*/ 0 h 178"/>
                  <a:gd name="T12" fmla="*/ 0 w 631"/>
                  <a:gd name="T13" fmla="*/ 0 h 178"/>
                  <a:gd name="T14" fmla="*/ 28 w 631"/>
                  <a:gd name="T15" fmla="*/ 139 h 178"/>
                  <a:gd name="T16" fmla="*/ 74 w 631"/>
                  <a:gd name="T17" fmla="*/ 178 h 178"/>
                  <a:gd name="T18" fmla="*/ 557 w 631"/>
                  <a:gd name="T19" fmla="*/ 178 h 178"/>
                  <a:gd name="T20" fmla="*/ 603 w 631"/>
                  <a:gd name="T21" fmla="*/ 139 h 178"/>
                  <a:gd name="T22" fmla="*/ 631 w 631"/>
                  <a:gd name="T23" fmla="*/ 1 h 178"/>
                  <a:gd name="T24" fmla="*/ 631 w 631"/>
                  <a:gd name="T25" fmla="*/ 0 h 178"/>
                  <a:gd name="T26" fmla="*/ 621 w 631"/>
                  <a:gd name="T27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1" h="178">
                    <a:moveTo>
                      <a:pt x="621" y="0"/>
                    </a:moveTo>
                    <a:cubicBezTo>
                      <a:pt x="593" y="138"/>
                      <a:pt x="593" y="138"/>
                      <a:pt x="593" y="138"/>
                    </a:cubicBezTo>
                    <a:cubicBezTo>
                      <a:pt x="591" y="155"/>
                      <a:pt x="574" y="168"/>
                      <a:pt x="557" y="168"/>
                    </a:cubicBezTo>
                    <a:cubicBezTo>
                      <a:pt x="74" y="168"/>
                      <a:pt x="74" y="168"/>
                      <a:pt x="74" y="168"/>
                    </a:cubicBezTo>
                    <a:cubicBezTo>
                      <a:pt x="57" y="168"/>
                      <a:pt x="40" y="155"/>
                      <a:pt x="38" y="137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139"/>
                      <a:pt x="28" y="139"/>
                      <a:pt x="28" y="139"/>
                    </a:cubicBezTo>
                    <a:cubicBezTo>
                      <a:pt x="32" y="160"/>
                      <a:pt x="52" y="178"/>
                      <a:pt x="74" y="178"/>
                    </a:cubicBezTo>
                    <a:cubicBezTo>
                      <a:pt x="557" y="178"/>
                      <a:pt x="557" y="178"/>
                      <a:pt x="557" y="178"/>
                    </a:cubicBezTo>
                    <a:cubicBezTo>
                      <a:pt x="579" y="178"/>
                      <a:pt x="599" y="161"/>
                      <a:pt x="603" y="139"/>
                    </a:cubicBezTo>
                    <a:cubicBezTo>
                      <a:pt x="631" y="1"/>
                      <a:pt x="631" y="1"/>
                      <a:pt x="631" y="1"/>
                    </a:cubicBezTo>
                    <a:cubicBezTo>
                      <a:pt x="631" y="0"/>
                      <a:pt x="631" y="0"/>
                      <a:pt x="631" y="0"/>
                    </a:cubicBezTo>
                    <a:lnTo>
                      <a:pt x="621" y="0"/>
                    </a:lnTo>
                    <a:close/>
                  </a:path>
                </a:pathLst>
              </a:cu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1" name="Freeform 95"/>
              <p:cNvSpPr>
                <a:spLocks/>
              </p:cNvSpPr>
              <p:nvPr/>
            </p:nvSpPr>
            <p:spPr bwMode="auto">
              <a:xfrm>
                <a:off x="-213375" y="3592639"/>
                <a:ext cx="344335" cy="10546"/>
              </a:xfrm>
              <a:custGeom>
                <a:avLst/>
                <a:gdLst>
                  <a:gd name="T0" fmla="*/ 1306 w 1306"/>
                  <a:gd name="T1" fmla="*/ 0 h 40"/>
                  <a:gd name="T2" fmla="*/ 0 w 1306"/>
                  <a:gd name="T3" fmla="*/ 0 h 40"/>
                  <a:gd name="T4" fmla="*/ 9 w 1306"/>
                  <a:gd name="T5" fmla="*/ 40 h 40"/>
                  <a:gd name="T6" fmla="*/ 1297 w 1306"/>
                  <a:gd name="T7" fmla="*/ 40 h 40"/>
                  <a:gd name="T8" fmla="*/ 1306 w 1306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6" h="40">
                    <a:moveTo>
                      <a:pt x="1306" y="0"/>
                    </a:moveTo>
                    <a:lnTo>
                      <a:pt x="0" y="0"/>
                    </a:lnTo>
                    <a:lnTo>
                      <a:pt x="9" y="40"/>
                    </a:lnTo>
                    <a:lnTo>
                      <a:pt x="1297" y="40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2" name="Freeform 96"/>
              <p:cNvSpPr>
                <a:spLocks/>
              </p:cNvSpPr>
              <p:nvPr/>
            </p:nvSpPr>
            <p:spPr bwMode="auto">
              <a:xfrm>
                <a:off x="-208892" y="3610832"/>
                <a:ext cx="335634" cy="11073"/>
              </a:xfrm>
              <a:custGeom>
                <a:avLst/>
                <a:gdLst>
                  <a:gd name="T0" fmla="*/ 9 w 1273"/>
                  <a:gd name="T1" fmla="*/ 42 h 42"/>
                  <a:gd name="T2" fmla="*/ 1263 w 1273"/>
                  <a:gd name="T3" fmla="*/ 42 h 42"/>
                  <a:gd name="T4" fmla="*/ 1273 w 1273"/>
                  <a:gd name="T5" fmla="*/ 0 h 42"/>
                  <a:gd name="T6" fmla="*/ 0 w 1273"/>
                  <a:gd name="T7" fmla="*/ 0 h 42"/>
                  <a:gd name="T8" fmla="*/ 9 w 1273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3" h="42">
                    <a:moveTo>
                      <a:pt x="9" y="42"/>
                    </a:moveTo>
                    <a:lnTo>
                      <a:pt x="1263" y="42"/>
                    </a:lnTo>
                    <a:lnTo>
                      <a:pt x="1273" y="0"/>
                    </a:lnTo>
                    <a:lnTo>
                      <a:pt x="0" y="0"/>
                    </a:lnTo>
                    <a:lnTo>
                      <a:pt x="9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" name="Freeform 97"/>
              <p:cNvSpPr>
                <a:spLocks/>
              </p:cNvSpPr>
              <p:nvPr/>
            </p:nvSpPr>
            <p:spPr bwMode="auto">
              <a:xfrm>
                <a:off x="-205201" y="3629551"/>
                <a:ext cx="328252" cy="10546"/>
              </a:xfrm>
              <a:custGeom>
                <a:avLst/>
                <a:gdLst>
                  <a:gd name="T0" fmla="*/ 4 w 527"/>
                  <a:gd name="T1" fmla="*/ 14 h 17"/>
                  <a:gd name="T2" fmla="*/ 4 w 527"/>
                  <a:gd name="T3" fmla="*/ 17 h 17"/>
                  <a:gd name="T4" fmla="*/ 523 w 527"/>
                  <a:gd name="T5" fmla="*/ 17 h 17"/>
                  <a:gd name="T6" fmla="*/ 523 w 527"/>
                  <a:gd name="T7" fmla="*/ 14 h 17"/>
                  <a:gd name="T8" fmla="*/ 527 w 527"/>
                  <a:gd name="T9" fmla="*/ 0 h 17"/>
                  <a:gd name="T10" fmla="*/ 0 w 527"/>
                  <a:gd name="T11" fmla="*/ 0 h 17"/>
                  <a:gd name="T12" fmla="*/ 4 w 527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7" h="17">
                    <a:moveTo>
                      <a:pt x="4" y="14"/>
                    </a:moveTo>
                    <a:cubicBezTo>
                      <a:pt x="4" y="15"/>
                      <a:pt x="4" y="16"/>
                      <a:pt x="4" y="17"/>
                    </a:cubicBezTo>
                    <a:cubicBezTo>
                      <a:pt x="523" y="17"/>
                      <a:pt x="523" y="17"/>
                      <a:pt x="523" y="17"/>
                    </a:cubicBezTo>
                    <a:cubicBezTo>
                      <a:pt x="523" y="16"/>
                      <a:pt x="523" y="15"/>
                      <a:pt x="523" y="14"/>
                    </a:cubicBezTo>
                    <a:cubicBezTo>
                      <a:pt x="527" y="0"/>
                      <a:pt x="527" y="0"/>
                      <a:pt x="52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" name="Freeform 98"/>
              <p:cNvSpPr>
                <a:spLocks/>
              </p:cNvSpPr>
              <p:nvPr/>
            </p:nvSpPr>
            <p:spPr bwMode="auto">
              <a:xfrm>
                <a:off x="-199137" y="3647480"/>
                <a:ext cx="315860" cy="11337"/>
              </a:xfrm>
              <a:custGeom>
                <a:avLst/>
                <a:gdLst>
                  <a:gd name="T0" fmla="*/ 33 w 507"/>
                  <a:gd name="T1" fmla="*/ 18 h 18"/>
                  <a:gd name="T2" fmla="*/ 474 w 507"/>
                  <a:gd name="T3" fmla="*/ 18 h 18"/>
                  <a:gd name="T4" fmla="*/ 507 w 507"/>
                  <a:gd name="T5" fmla="*/ 0 h 18"/>
                  <a:gd name="T6" fmla="*/ 0 w 507"/>
                  <a:gd name="T7" fmla="*/ 0 h 18"/>
                  <a:gd name="T8" fmla="*/ 33 w 507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7" h="18">
                    <a:moveTo>
                      <a:pt x="33" y="18"/>
                    </a:moveTo>
                    <a:cubicBezTo>
                      <a:pt x="474" y="18"/>
                      <a:pt x="474" y="18"/>
                      <a:pt x="474" y="18"/>
                    </a:cubicBezTo>
                    <a:cubicBezTo>
                      <a:pt x="487" y="18"/>
                      <a:pt x="499" y="10"/>
                      <a:pt x="50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10"/>
                      <a:pt x="20" y="18"/>
                      <a:pt x="33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5" name="Freeform 99"/>
              <p:cNvSpPr>
                <a:spLocks/>
              </p:cNvSpPr>
              <p:nvPr/>
            </p:nvSpPr>
            <p:spPr bwMode="auto">
              <a:xfrm>
                <a:off x="-340457" y="3179227"/>
                <a:ext cx="599290" cy="295822"/>
              </a:xfrm>
              <a:custGeom>
                <a:avLst/>
                <a:gdLst>
                  <a:gd name="T0" fmla="*/ 0 w 962"/>
                  <a:gd name="T1" fmla="*/ 475 h 475"/>
                  <a:gd name="T2" fmla="*/ 0 w 962"/>
                  <a:gd name="T3" fmla="*/ 47 h 475"/>
                  <a:gd name="T4" fmla="*/ 51 w 962"/>
                  <a:gd name="T5" fmla="*/ 0 h 475"/>
                  <a:gd name="T6" fmla="*/ 910 w 962"/>
                  <a:gd name="T7" fmla="*/ 0 h 475"/>
                  <a:gd name="T8" fmla="*/ 962 w 962"/>
                  <a:gd name="T9" fmla="*/ 47 h 475"/>
                  <a:gd name="T10" fmla="*/ 962 w 962"/>
                  <a:gd name="T11" fmla="*/ 475 h 475"/>
                  <a:gd name="T12" fmla="*/ 0 w 962"/>
                  <a:gd name="T13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2" h="475">
                    <a:moveTo>
                      <a:pt x="0" y="475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3" y="0"/>
                      <a:pt x="51" y="0"/>
                    </a:cubicBezTo>
                    <a:cubicBezTo>
                      <a:pt x="910" y="0"/>
                      <a:pt x="910" y="0"/>
                      <a:pt x="910" y="0"/>
                    </a:cubicBezTo>
                    <a:cubicBezTo>
                      <a:pt x="939" y="0"/>
                      <a:pt x="962" y="21"/>
                      <a:pt x="962" y="47"/>
                    </a:cubicBezTo>
                    <a:cubicBezTo>
                      <a:pt x="962" y="475"/>
                      <a:pt x="962" y="475"/>
                      <a:pt x="962" y="475"/>
                    </a:cubicBezTo>
                    <a:lnTo>
                      <a:pt x="0" y="475"/>
                    </a:lnTo>
                    <a:close/>
                  </a:path>
                </a:pathLst>
              </a:cu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6" name="Freeform 100"/>
              <p:cNvSpPr>
                <a:spLocks/>
              </p:cNvSpPr>
              <p:nvPr/>
            </p:nvSpPr>
            <p:spPr bwMode="auto">
              <a:xfrm>
                <a:off x="-213902" y="3100130"/>
                <a:ext cx="344335" cy="71451"/>
              </a:xfrm>
              <a:custGeom>
                <a:avLst/>
                <a:gdLst>
                  <a:gd name="T0" fmla="*/ 548 w 553"/>
                  <a:gd name="T1" fmla="*/ 115 h 115"/>
                  <a:gd name="T2" fmla="*/ 5 w 553"/>
                  <a:gd name="T3" fmla="*/ 115 h 115"/>
                  <a:gd name="T4" fmla="*/ 0 w 553"/>
                  <a:gd name="T5" fmla="*/ 111 h 115"/>
                  <a:gd name="T6" fmla="*/ 0 w 553"/>
                  <a:gd name="T7" fmla="*/ 10 h 115"/>
                  <a:gd name="T8" fmla="*/ 5 w 553"/>
                  <a:gd name="T9" fmla="*/ 0 h 115"/>
                  <a:gd name="T10" fmla="*/ 548 w 553"/>
                  <a:gd name="T11" fmla="*/ 0 h 115"/>
                  <a:gd name="T12" fmla="*/ 553 w 553"/>
                  <a:gd name="T13" fmla="*/ 10 h 115"/>
                  <a:gd name="T14" fmla="*/ 553 w 553"/>
                  <a:gd name="T15" fmla="*/ 111 h 115"/>
                  <a:gd name="T16" fmla="*/ 548 w 553"/>
                  <a:gd name="T17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3" h="115">
                    <a:moveTo>
                      <a:pt x="548" y="115"/>
                    </a:moveTo>
                    <a:cubicBezTo>
                      <a:pt x="5" y="115"/>
                      <a:pt x="5" y="115"/>
                      <a:pt x="5" y="115"/>
                    </a:cubicBezTo>
                    <a:cubicBezTo>
                      <a:pt x="3" y="115"/>
                      <a:pt x="0" y="113"/>
                      <a:pt x="0" y="11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7"/>
                      <a:pt x="3" y="0"/>
                      <a:pt x="5" y="0"/>
                    </a:cubicBezTo>
                    <a:cubicBezTo>
                      <a:pt x="548" y="0"/>
                      <a:pt x="548" y="0"/>
                      <a:pt x="548" y="0"/>
                    </a:cubicBezTo>
                    <a:cubicBezTo>
                      <a:pt x="551" y="0"/>
                      <a:pt x="553" y="7"/>
                      <a:pt x="553" y="10"/>
                    </a:cubicBezTo>
                    <a:cubicBezTo>
                      <a:pt x="553" y="111"/>
                      <a:pt x="553" y="111"/>
                      <a:pt x="553" y="111"/>
                    </a:cubicBezTo>
                    <a:cubicBezTo>
                      <a:pt x="553" y="113"/>
                      <a:pt x="551" y="115"/>
                      <a:pt x="548" y="115"/>
                    </a:cubicBezTo>
                    <a:close/>
                  </a:path>
                </a:pathLst>
              </a:custGeom>
              <a:solidFill>
                <a:srgbClr val="7484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7" name="Freeform 108"/>
              <p:cNvSpPr>
                <a:spLocks/>
              </p:cNvSpPr>
              <p:nvPr/>
            </p:nvSpPr>
            <p:spPr bwMode="auto">
              <a:xfrm>
                <a:off x="-335975" y="3193992"/>
                <a:ext cx="589798" cy="295295"/>
              </a:xfrm>
              <a:custGeom>
                <a:avLst/>
                <a:gdLst>
                  <a:gd name="T0" fmla="*/ 0 w 947"/>
                  <a:gd name="T1" fmla="*/ 474 h 474"/>
                  <a:gd name="T2" fmla="*/ 0 w 947"/>
                  <a:gd name="T3" fmla="*/ 47 h 474"/>
                  <a:gd name="T4" fmla="*/ 51 w 947"/>
                  <a:gd name="T5" fmla="*/ 0 h 474"/>
                  <a:gd name="T6" fmla="*/ 896 w 947"/>
                  <a:gd name="T7" fmla="*/ 0 h 474"/>
                  <a:gd name="T8" fmla="*/ 947 w 947"/>
                  <a:gd name="T9" fmla="*/ 47 h 474"/>
                  <a:gd name="T10" fmla="*/ 947 w 947"/>
                  <a:gd name="T11" fmla="*/ 474 h 474"/>
                  <a:gd name="T12" fmla="*/ 0 w 947"/>
                  <a:gd name="T13" fmla="*/ 474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7" h="474">
                    <a:moveTo>
                      <a:pt x="0" y="474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3" y="0"/>
                      <a:pt x="51" y="0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924" y="0"/>
                      <a:pt x="947" y="21"/>
                      <a:pt x="947" y="47"/>
                    </a:cubicBezTo>
                    <a:cubicBezTo>
                      <a:pt x="947" y="474"/>
                      <a:pt x="947" y="474"/>
                      <a:pt x="947" y="474"/>
                    </a:cubicBez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3B5B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8" name="Freeform 109"/>
              <p:cNvSpPr>
                <a:spLocks/>
              </p:cNvSpPr>
              <p:nvPr/>
            </p:nvSpPr>
            <p:spPr bwMode="auto">
              <a:xfrm>
                <a:off x="-340457" y="3492978"/>
                <a:ext cx="599290" cy="75406"/>
              </a:xfrm>
              <a:custGeom>
                <a:avLst/>
                <a:gdLst>
                  <a:gd name="T0" fmla="*/ 0 w 962"/>
                  <a:gd name="T1" fmla="*/ 0 h 121"/>
                  <a:gd name="T2" fmla="*/ 0 w 962"/>
                  <a:gd name="T3" fmla="*/ 74 h 121"/>
                  <a:gd name="T4" fmla="*/ 51 w 962"/>
                  <a:gd name="T5" fmla="*/ 121 h 121"/>
                  <a:gd name="T6" fmla="*/ 910 w 962"/>
                  <a:gd name="T7" fmla="*/ 121 h 121"/>
                  <a:gd name="T8" fmla="*/ 962 w 962"/>
                  <a:gd name="T9" fmla="*/ 74 h 121"/>
                  <a:gd name="T10" fmla="*/ 962 w 962"/>
                  <a:gd name="T11" fmla="*/ 0 h 121"/>
                  <a:gd name="T12" fmla="*/ 0 w 962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2" h="121">
                    <a:moveTo>
                      <a:pt x="0" y="0"/>
                    </a:moveTo>
                    <a:cubicBezTo>
                      <a:pt x="0" y="74"/>
                      <a:pt x="0" y="74"/>
                      <a:pt x="0" y="74"/>
                    </a:cubicBezTo>
                    <a:cubicBezTo>
                      <a:pt x="0" y="100"/>
                      <a:pt x="23" y="121"/>
                      <a:pt x="51" y="121"/>
                    </a:cubicBezTo>
                    <a:cubicBezTo>
                      <a:pt x="910" y="121"/>
                      <a:pt x="910" y="121"/>
                      <a:pt x="910" y="121"/>
                    </a:cubicBezTo>
                    <a:cubicBezTo>
                      <a:pt x="939" y="121"/>
                      <a:pt x="962" y="100"/>
                      <a:pt x="962" y="74"/>
                    </a:cubicBezTo>
                    <a:cubicBezTo>
                      <a:pt x="962" y="0"/>
                      <a:pt x="962" y="0"/>
                      <a:pt x="96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9" name="Freeform 110"/>
              <p:cNvSpPr>
                <a:spLocks/>
              </p:cNvSpPr>
              <p:nvPr/>
            </p:nvSpPr>
            <p:spPr bwMode="auto">
              <a:xfrm>
                <a:off x="-336765" y="3192146"/>
                <a:ext cx="211716" cy="225690"/>
              </a:xfrm>
              <a:custGeom>
                <a:avLst/>
                <a:gdLst>
                  <a:gd name="T0" fmla="*/ 673 w 803"/>
                  <a:gd name="T1" fmla="*/ 0 h 856"/>
                  <a:gd name="T2" fmla="*/ 0 w 803"/>
                  <a:gd name="T3" fmla="*/ 721 h 856"/>
                  <a:gd name="T4" fmla="*/ 0 w 803"/>
                  <a:gd name="T5" fmla="*/ 856 h 856"/>
                  <a:gd name="T6" fmla="*/ 803 w 803"/>
                  <a:gd name="T7" fmla="*/ 0 h 856"/>
                  <a:gd name="T8" fmla="*/ 673 w 803"/>
                  <a:gd name="T9" fmla="*/ 0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3" h="856">
                    <a:moveTo>
                      <a:pt x="673" y="0"/>
                    </a:moveTo>
                    <a:lnTo>
                      <a:pt x="0" y="721"/>
                    </a:lnTo>
                    <a:lnTo>
                      <a:pt x="0" y="856"/>
                    </a:lnTo>
                    <a:lnTo>
                      <a:pt x="803" y="0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5375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0" name="Freeform 111"/>
              <p:cNvSpPr>
                <a:spLocks/>
              </p:cNvSpPr>
              <p:nvPr/>
            </p:nvSpPr>
            <p:spPr bwMode="auto">
              <a:xfrm>
                <a:off x="-336765" y="3192146"/>
                <a:ext cx="311378" cy="295822"/>
              </a:xfrm>
              <a:custGeom>
                <a:avLst/>
                <a:gdLst>
                  <a:gd name="T0" fmla="*/ 1037 w 1181"/>
                  <a:gd name="T1" fmla="*/ 0 h 1122"/>
                  <a:gd name="T2" fmla="*/ 0 w 1181"/>
                  <a:gd name="T3" fmla="*/ 1089 h 1122"/>
                  <a:gd name="T4" fmla="*/ 0 w 1181"/>
                  <a:gd name="T5" fmla="*/ 1122 h 1122"/>
                  <a:gd name="T6" fmla="*/ 114 w 1181"/>
                  <a:gd name="T7" fmla="*/ 1122 h 1122"/>
                  <a:gd name="T8" fmla="*/ 1181 w 1181"/>
                  <a:gd name="T9" fmla="*/ 0 h 1122"/>
                  <a:gd name="T10" fmla="*/ 1037 w 1181"/>
                  <a:gd name="T11" fmla="*/ 0 h 1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1" h="1122">
                    <a:moveTo>
                      <a:pt x="1037" y="0"/>
                    </a:moveTo>
                    <a:lnTo>
                      <a:pt x="0" y="1089"/>
                    </a:lnTo>
                    <a:lnTo>
                      <a:pt x="0" y="1122"/>
                    </a:lnTo>
                    <a:lnTo>
                      <a:pt x="114" y="1122"/>
                    </a:lnTo>
                    <a:lnTo>
                      <a:pt x="1181" y="0"/>
                    </a:lnTo>
                    <a:lnTo>
                      <a:pt x="1037" y="0"/>
                    </a:lnTo>
                    <a:close/>
                  </a:path>
                </a:pathLst>
              </a:custGeom>
              <a:solidFill>
                <a:srgbClr val="5375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1" name="Freeform 112"/>
              <p:cNvSpPr>
                <a:spLocks/>
              </p:cNvSpPr>
              <p:nvPr/>
            </p:nvSpPr>
            <p:spPr bwMode="auto">
              <a:xfrm>
                <a:off x="-21433" y="3205329"/>
                <a:ext cx="274466" cy="282639"/>
              </a:xfrm>
              <a:custGeom>
                <a:avLst/>
                <a:gdLst>
                  <a:gd name="T0" fmla="*/ 441 w 441"/>
                  <a:gd name="T1" fmla="*/ 26 h 454"/>
                  <a:gd name="T2" fmla="*/ 432 w 441"/>
                  <a:gd name="T3" fmla="*/ 0 h 454"/>
                  <a:gd name="T4" fmla="*/ 0 w 441"/>
                  <a:gd name="T5" fmla="*/ 454 h 454"/>
                  <a:gd name="T6" fmla="*/ 61 w 441"/>
                  <a:gd name="T7" fmla="*/ 454 h 454"/>
                  <a:gd name="T8" fmla="*/ 441 w 441"/>
                  <a:gd name="T9" fmla="*/ 64 h 454"/>
                  <a:gd name="T10" fmla="*/ 441 w 441"/>
                  <a:gd name="T11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1" h="454">
                    <a:moveTo>
                      <a:pt x="441" y="26"/>
                    </a:moveTo>
                    <a:cubicBezTo>
                      <a:pt x="441" y="17"/>
                      <a:pt x="438" y="8"/>
                      <a:pt x="432" y="0"/>
                    </a:cubicBezTo>
                    <a:cubicBezTo>
                      <a:pt x="0" y="454"/>
                      <a:pt x="0" y="454"/>
                      <a:pt x="0" y="454"/>
                    </a:cubicBezTo>
                    <a:cubicBezTo>
                      <a:pt x="61" y="454"/>
                      <a:pt x="61" y="454"/>
                      <a:pt x="61" y="454"/>
                    </a:cubicBezTo>
                    <a:cubicBezTo>
                      <a:pt x="441" y="64"/>
                      <a:pt x="441" y="64"/>
                      <a:pt x="441" y="64"/>
                    </a:cubicBezTo>
                    <a:lnTo>
                      <a:pt x="441" y="26"/>
                    </a:lnTo>
                    <a:close/>
                  </a:path>
                </a:pathLst>
              </a:custGeom>
              <a:solidFill>
                <a:srgbClr val="5375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2" name="Freeform 113"/>
              <p:cNvSpPr>
                <a:spLocks noEditPoints="1"/>
              </p:cNvSpPr>
              <p:nvPr/>
            </p:nvSpPr>
            <p:spPr bwMode="auto">
              <a:xfrm>
                <a:off x="-340457" y="3189773"/>
                <a:ext cx="599290" cy="303995"/>
              </a:xfrm>
              <a:custGeom>
                <a:avLst/>
                <a:gdLst>
                  <a:gd name="T0" fmla="*/ 962 w 962"/>
                  <a:gd name="T1" fmla="*/ 488 h 488"/>
                  <a:gd name="T2" fmla="*/ 0 w 962"/>
                  <a:gd name="T3" fmla="*/ 488 h 488"/>
                  <a:gd name="T4" fmla="*/ 0 w 962"/>
                  <a:gd name="T5" fmla="*/ 54 h 488"/>
                  <a:gd name="T6" fmla="*/ 58 w 962"/>
                  <a:gd name="T7" fmla="*/ 0 h 488"/>
                  <a:gd name="T8" fmla="*/ 903 w 962"/>
                  <a:gd name="T9" fmla="*/ 0 h 488"/>
                  <a:gd name="T10" fmla="*/ 962 w 962"/>
                  <a:gd name="T11" fmla="*/ 54 h 488"/>
                  <a:gd name="T12" fmla="*/ 962 w 962"/>
                  <a:gd name="T13" fmla="*/ 488 h 488"/>
                  <a:gd name="T14" fmla="*/ 15 w 962"/>
                  <a:gd name="T15" fmla="*/ 474 h 488"/>
                  <a:gd name="T16" fmla="*/ 946 w 962"/>
                  <a:gd name="T17" fmla="*/ 474 h 488"/>
                  <a:gd name="T18" fmla="*/ 946 w 962"/>
                  <a:gd name="T19" fmla="*/ 54 h 488"/>
                  <a:gd name="T20" fmla="*/ 903 w 962"/>
                  <a:gd name="T21" fmla="*/ 14 h 488"/>
                  <a:gd name="T22" fmla="*/ 58 w 962"/>
                  <a:gd name="T23" fmla="*/ 14 h 488"/>
                  <a:gd name="T24" fmla="*/ 15 w 962"/>
                  <a:gd name="T25" fmla="*/ 54 h 488"/>
                  <a:gd name="T26" fmla="*/ 15 w 962"/>
                  <a:gd name="T27" fmla="*/ 474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2" h="488">
                    <a:moveTo>
                      <a:pt x="962" y="488"/>
                    </a:moveTo>
                    <a:cubicBezTo>
                      <a:pt x="0" y="488"/>
                      <a:pt x="0" y="488"/>
                      <a:pt x="0" y="488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24"/>
                      <a:pt x="26" y="0"/>
                      <a:pt x="58" y="0"/>
                    </a:cubicBezTo>
                    <a:cubicBezTo>
                      <a:pt x="903" y="0"/>
                      <a:pt x="903" y="0"/>
                      <a:pt x="903" y="0"/>
                    </a:cubicBezTo>
                    <a:cubicBezTo>
                      <a:pt x="935" y="0"/>
                      <a:pt x="962" y="24"/>
                      <a:pt x="962" y="54"/>
                    </a:cubicBezTo>
                    <a:lnTo>
                      <a:pt x="962" y="488"/>
                    </a:lnTo>
                    <a:close/>
                    <a:moveTo>
                      <a:pt x="15" y="474"/>
                    </a:moveTo>
                    <a:cubicBezTo>
                      <a:pt x="946" y="474"/>
                      <a:pt x="946" y="474"/>
                      <a:pt x="946" y="474"/>
                    </a:cubicBezTo>
                    <a:cubicBezTo>
                      <a:pt x="946" y="54"/>
                      <a:pt x="946" y="54"/>
                      <a:pt x="946" y="54"/>
                    </a:cubicBezTo>
                    <a:cubicBezTo>
                      <a:pt x="946" y="32"/>
                      <a:pt x="927" y="14"/>
                      <a:pt x="903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34" y="14"/>
                      <a:pt x="15" y="32"/>
                      <a:pt x="15" y="54"/>
                    </a:cubicBezTo>
                    <a:lnTo>
                      <a:pt x="15" y="474"/>
                    </a:lnTo>
                    <a:close/>
                  </a:path>
                </a:pathLst>
              </a:custGeom>
              <a:solidFill>
                <a:srgbClr val="2A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3" name="Freeform 114"/>
              <p:cNvSpPr>
                <a:spLocks/>
              </p:cNvSpPr>
              <p:nvPr/>
            </p:nvSpPr>
            <p:spPr bwMode="auto">
              <a:xfrm>
                <a:off x="143616" y="3638779"/>
                <a:ext cx="116272" cy="41130"/>
              </a:xfrm>
              <a:custGeom>
                <a:avLst/>
                <a:gdLst>
                  <a:gd name="T0" fmla="*/ 0 w 187"/>
                  <a:gd name="T1" fmla="*/ 65 h 66"/>
                  <a:gd name="T2" fmla="*/ 10 w 187"/>
                  <a:gd name="T3" fmla="*/ 21 h 66"/>
                  <a:gd name="T4" fmla="*/ 35 w 187"/>
                  <a:gd name="T5" fmla="*/ 0 h 66"/>
                  <a:gd name="T6" fmla="*/ 185 w 187"/>
                  <a:gd name="T7" fmla="*/ 0 h 66"/>
                  <a:gd name="T8" fmla="*/ 187 w 187"/>
                  <a:gd name="T9" fmla="*/ 1 h 66"/>
                  <a:gd name="T10" fmla="*/ 177 w 187"/>
                  <a:gd name="T11" fmla="*/ 45 h 66"/>
                  <a:gd name="T12" fmla="*/ 152 w 187"/>
                  <a:gd name="T13" fmla="*/ 66 h 66"/>
                  <a:gd name="T14" fmla="*/ 2 w 187"/>
                  <a:gd name="T15" fmla="*/ 66 h 66"/>
                  <a:gd name="T16" fmla="*/ 0 w 187"/>
                  <a:gd name="T17" fmla="*/ 6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66">
                    <a:moveTo>
                      <a:pt x="0" y="65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9"/>
                      <a:pt x="22" y="0"/>
                      <a:pt x="35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6" y="0"/>
                      <a:pt x="187" y="0"/>
                      <a:pt x="187" y="1"/>
                    </a:cubicBezTo>
                    <a:cubicBezTo>
                      <a:pt x="177" y="45"/>
                      <a:pt x="177" y="45"/>
                      <a:pt x="177" y="45"/>
                    </a:cubicBezTo>
                    <a:cubicBezTo>
                      <a:pt x="176" y="57"/>
                      <a:pt x="165" y="66"/>
                      <a:pt x="15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1" y="66"/>
                      <a:pt x="0" y="65"/>
                      <a:pt x="0" y="65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4" name="Rectangle 115"/>
              <p:cNvSpPr>
                <a:spLocks noChangeArrowheads="1"/>
              </p:cNvSpPr>
              <p:nvPr/>
            </p:nvSpPr>
            <p:spPr bwMode="auto">
              <a:xfrm>
                <a:off x="157326" y="3657499"/>
                <a:ext cx="84634" cy="22411"/>
              </a:xfrm>
              <a:prstGeom prst="rect">
                <a:avLst/>
              </a:pr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5" name="Oval 116"/>
              <p:cNvSpPr>
                <a:spLocks noChangeArrowheads="1"/>
              </p:cNvSpPr>
              <p:nvPr/>
            </p:nvSpPr>
            <p:spPr bwMode="auto">
              <a:xfrm>
                <a:off x="162863" y="3645107"/>
                <a:ext cx="48513" cy="2926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6" name="Oval 117"/>
              <p:cNvSpPr>
                <a:spLocks noChangeArrowheads="1"/>
              </p:cNvSpPr>
              <p:nvPr/>
            </p:nvSpPr>
            <p:spPr bwMode="auto">
              <a:xfrm>
                <a:off x="230095" y="3646162"/>
                <a:ext cx="17929" cy="1766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7" name="Freeform 118"/>
              <p:cNvSpPr>
                <a:spLocks/>
              </p:cNvSpPr>
              <p:nvPr/>
            </p:nvSpPr>
            <p:spPr bwMode="auto">
              <a:xfrm>
                <a:off x="-341775" y="3638779"/>
                <a:ext cx="116536" cy="41130"/>
              </a:xfrm>
              <a:custGeom>
                <a:avLst/>
                <a:gdLst>
                  <a:gd name="T0" fmla="*/ 187 w 187"/>
                  <a:gd name="T1" fmla="*/ 65 h 66"/>
                  <a:gd name="T2" fmla="*/ 177 w 187"/>
                  <a:gd name="T3" fmla="*/ 21 h 66"/>
                  <a:gd name="T4" fmla="*/ 152 w 187"/>
                  <a:gd name="T5" fmla="*/ 0 h 66"/>
                  <a:gd name="T6" fmla="*/ 2 w 187"/>
                  <a:gd name="T7" fmla="*/ 0 h 66"/>
                  <a:gd name="T8" fmla="*/ 0 w 187"/>
                  <a:gd name="T9" fmla="*/ 1 h 66"/>
                  <a:gd name="T10" fmla="*/ 10 w 187"/>
                  <a:gd name="T11" fmla="*/ 45 h 66"/>
                  <a:gd name="T12" fmla="*/ 35 w 187"/>
                  <a:gd name="T13" fmla="*/ 66 h 66"/>
                  <a:gd name="T14" fmla="*/ 185 w 187"/>
                  <a:gd name="T15" fmla="*/ 66 h 66"/>
                  <a:gd name="T16" fmla="*/ 187 w 187"/>
                  <a:gd name="T17" fmla="*/ 6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66">
                    <a:moveTo>
                      <a:pt x="187" y="65"/>
                    </a:move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9"/>
                      <a:pt x="165" y="0"/>
                      <a:pt x="15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1" y="57"/>
                      <a:pt x="23" y="66"/>
                      <a:pt x="35" y="66"/>
                    </a:cubicBezTo>
                    <a:cubicBezTo>
                      <a:pt x="185" y="66"/>
                      <a:pt x="185" y="66"/>
                      <a:pt x="185" y="66"/>
                    </a:cubicBezTo>
                    <a:cubicBezTo>
                      <a:pt x="186" y="66"/>
                      <a:pt x="187" y="65"/>
                      <a:pt x="187" y="65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8" name="Rectangle 119"/>
              <p:cNvSpPr>
                <a:spLocks noChangeArrowheads="1"/>
              </p:cNvSpPr>
              <p:nvPr/>
            </p:nvSpPr>
            <p:spPr bwMode="auto">
              <a:xfrm>
                <a:off x="-323583" y="3657499"/>
                <a:ext cx="84634" cy="22411"/>
              </a:xfrm>
              <a:prstGeom prst="rect">
                <a:avLst/>
              </a:pr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9" name="Oval 120"/>
              <p:cNvSpPr>
                <a:spLocks noChangeArrowheads="1"/>
              </p:cNvSpPr>
              <p:nvPr/>
            </p:nvSpPr>
            <p:spPr bwMode="auto">
              <a:xfrm>
                <a:off x="-292999" y="3645107"/>
                <a:ext cx="48513" cy="2926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0" name="Oval 121"/>
              <p:cNvSpPr>
                <a:spLocks noChangeArrowheads="1"/>
              </p:cNvSpPr>
              <p:nvPr/>
            </p:nvSpPr>
            <p:spPr bwMode="auto">
              <a:xfrm>
                <a:off x="-329910" y="3646162"/>
                <a:ext cx="18192" cy="1766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" name="Freeform 122"/>
              <p:cNvSpPr>
                <a:spLocks/>
              </p:cNvSpPr>
              <p:nvPr/>
            </p:nvSpPr>
            <p:spPr bwMode="auto">
              <a:xfrm>
                <a:off x="-276916" y="3711812"/>
                <a:ext cx="66705" cy="20302"/>
              </a:xfrm>
              <a:custGeom>
                <a:avLst/>
                <a:gdLst>
                  <a:gd name="T0" fmla="*/ 99 w 107"/>
                  <a:gd name="T1" fmla="*/ 33 h 33"/>
                  <a:gd name="T2" fmla="*/ 8 w 107"/>
                  <a:gd name="T3" fmla="*/ 33 h 33"/>
                  <a:gd name="T4" fmla="*/ 0 w 107"/>
                  <a:gd name="T5" fmla="*/ 29 h 33"/>
                  <a:gd name="T6" fmla="*/ 0 w 107"/>
                  <a:gd name="T7" fmla="*/ 5 h 33"/>
                  <a:gd name="T8" fmla="*/ 8 w 107"/>
                  <a:gd name="T9" fmla="*/ 0 h 33"/>
                  <a:gd name="T10" fmla="*/ 99 w 107"/>
                  <a:gd name="T11" fmla="*/ 0 h 33"/>
                  <a:gd name="T12" fmla="*/ 107 w 107"/>
                  <a:gd name="T13" fmla="*/ 5 h 33"/>
                  <a:gd name="T14" fmla="*/ 107 w 107"/>
                  <a:gd name="T15" fmla="*/ 29 h 33"/>
                  <a:gd name="T16" fmla="*/ 99 w 107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33">
                    <a:moveTo>
                      <a:pt x="99" y="33"/>
                    </a:moveTo>
                    <a:cubicBezTo>
                      <a:pt x="8" y="33"/>
                      <a:pt x="8" y="33"/>
                      <a:pt x="8" y="33"/>
                    </a:cubicBezTo>
                    <a:cubicBezTo>
                      <a:pt x="4" y="33"/>
                      <a:pt x="0" y="31"/>
                      <a:pt x="0" y="2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4" y="0"/>
                      <a:pt x="8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3" y="0"/>
                      <a:pt x="107" y="2"/>
                      <a:pt x="107" y="5"/>
                    </a:cubicBezTo>
                    <a:cubicBezTo>
                      <a:pt x="107" y="29"/>
                      <a:pt x="107" y="29"/>
                      <a:pt x="107" y="29"/>
                    </a:cubicBezTo>
                    <a:cubicBezTo>
                      <a:pt x="107" y="31"/>
                      <a:pt x="103" y="33"/>
                      <a:pt x="99" y="33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" name="Freeform 123"/>
              <p:cNvSpPr>
                <a:spLocks/>
              </p:cNvSpPr>
              <p:nvPr/>
            </p:nvSpPr>
            <p:spPr bwMode="auto">
              <a:xfrm>
                <a:off x="129906" y="3711812"/>
                <a:ext cx="65914" cy="20302"/>
              </a:xfrm>
              <a:custGeom>
                <a:avLst/>
                <a:gdLst>
                  <a:gd name="T0" fmla="*/ 98 w 106"/>
                  <a:gd name="T1" fmla="*/ 33 h 33"/>
                  <a:gd name="T2" fmla="*/ 8 w 106"/>
                  <a:gd name="T3" fmla="*/ 33 h 33"/>
                  <a:gd name="T4" fmla="*/ 0 w 106"/>
                  <a:gd name="T5" fmla="*/ 29 h 33"/>
                  <a:gd name="T6" fmla="*/ 0 w 106"/>
                  <a:gd name="T7" fmla="*/ 5 h 33"/>
                  <a:gd name="T8" fmla="*/ 8 w 106"/>
                  <a:gd name="T9" fmla="*/ 0 h 33"/>
                  <a:gd name="T10" fmla="*/ 98 w 106"/>
                  <a:gd name="T11" fmla="*/ 0 h 33"/>
                  <a:gd name="T12" fmla="*/ 106 w 106"/>
                  <a:gd name="T13" fmla="*/ 5 h 33"/>
                  <a:gd name="T14" fmla="*/ 106 w 106"/>
                  <a:gd name="T15" fmla="*/ 29 h 33"/>
                  <a:gd name="T16" fmla="*/ 98 w 106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33">
                    <a:moveTo>
                      <a:pt x="98" y="33"/>
                    </a:moveTo>
                    <a:cubicBezTo>
                      <a:pt x="8" y="33"/>
                      <a:pt x="8" y="33"/>
                      <a:pt x="8" y="33"/>
                    </a:cubicBezTo>
                    <a:cubicBezTo>
                      <a:pt x="3" y="33"/>
                      <a:pt x="0" y="31"/>
                      <a:pt x="0" y="2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3" y="0"/>
                      <a:pt x="106" y="2"/>
                      <a:pt x="106" y="5"/>
                    </a:cubicBezTo>
                    <a:cubicBezTo>
                      <a:pt x="106" y="29"/>
                      <a:pt x="106" y="29"/>
                      <a:pt x="106" y="29"/>
                    </a:cubicBezTo>
                    <a:cubicBezTo>
                      <a:pt x="106" y="31"/>
                      <a:pt x="103" y="33"/>
                      <a:pt x="98" y="33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" name="Freeform 124"/>
              <p:cNvSpPr>
                <a:spLocks/>
              </p:cNvSpPr>
              <p:nvPr/>
            </p:nvSpPr>
            <p:spPr bwMode="auto">
              <a:xfrm>
                <a:off x="-66518" y="3282580"/>
                <a:ext cx="9492" cy="202488"/>
              </a:xfrm>
              <a:custGeom>
                <a:avLst/>
                <a:gdLst>
                  <a:gd name="T0" fmla="*/ 8 w 15"/>
                  <a:gd name="T1" fmla="*/ 325 h 325"/>
                  <a:gd name="T2" fmla="*/ 7 w 15"/>
                  <a:gd name="T3" fmla="*/ 325 h 325"/>
                  <a:gd name="T4" fmla="*/ 4 w 15"/>
                  <a:gd name="T5" fmla="*/ 321 h 325"/>
                  <a:gd name="T6" fmla="*/ 4 w 15"/>
                  <a:gd name="T7" fmla="*/ 4 h 325"/>
                  <a:gd name="T8" fmla="*/ 7 w 15"/>
                  <a:gd name="T9" fmla="*/ 0 h 325"/>
                  <a:gd name="T10" fmla="*/ 8 w 15"/>
                  <a:gd name="T11" fmla="*/ 0 h 325"/>
                  <a:gd name="T12" fmla="*/ 11 w 15"/>
                  <a:gd name="T13" fmla="*/ 4 h 325"/>
                  <a:gd name="T14" fmla="*/ 11 w 15"/>
                  <a:gd name="T15" fmla="*/ 321 h 325"/>
                  <a:gd name="T16" fmla="*/ 8 w 15"/>
                  <a:gd name="T1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325">
                    <a:moveTo>
                      <a:pt x="8" y="325"/>
                    </a:moveTo>
                    <a:cubicBezTo>
                      <a:pt x="7" y="325"/>
                      <a:pt x="7" y="325"/>
                      <a:pt x="7" y="325"/>
                    </a:cubicBezTo>
                    <a:cubicBezTo>
                      <a:pt x="6" y="325"/>
                      <a:pt x="4" y="323"/>
                      <a:pt x="4" y="321"/>
                    </a:cubicBezTo>
                    <a:cubicBezTo>
                      <a:pt x="0" y="216"/>
                      <a:pt x="0" y="110"/>
                      <a:pt x="4" y="4"/>
                    </a:cubicBezTo>
                    <a:cubicBezTo>
                      <a:pt x="4" y="2"/>
                      <a:pt x="6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1" y="2"/>
                      <a:pt x="11" y="4"/>
                    </a:cubicBezTo>
                    <a:cubicBezTo>
                      <a:pt x="15" y="110"/>
                      <a:pt x="15" y="216"/>
                      <a:pt x="11" y="321"/>
                    </a:cubicBezTo>
                    <a:cubicBezTo>
                      <a:pt x="11" y="323"/>
                      <a:pt x="10" y="325"/>
                      <a:pt x="8" y="325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4" name="Freeform 125"/>
              <p:cNvSpPr>
                <a:spLocks/>
              </p:cNvSpPr>
              <p:nvPr/>
            </p:nvSpPr>
            <p:spPr bwMode="auto">
              <a:xfrm>
                <a:off x="-206519" y="3384615"/>
                <a:ext cx="145011" cy="117854"/>
              </a:xfrm>
              <a:custGeom>
                <a:avLst/>
                <a:gdLst>
                  <a:gd name="T0" fmla="*/ 208 w 233"/>
                  <a:gd name="T1" fmla="*/ 0 h 189"/>
                  <a:gd name="T2" fmla="*/ 202 w 233"/>
                  <a:gd name="T3" fmla="*/ 2 h 189"/>
                  <a:gd name="T4" fmla="*/ 0 w 233"/>
                  <a:gd name="T5" fmla="*/ 180 h 189"/>
                  <a:gd name="T6" fmla="*/ 4 w 233"/>
                  <a:gd name="T7" fmla="*/ 183 h 189"/>
                  <a:gd name="T8" fmla="*/ 205 w 233"/>
                  <a:gd name="T9" fmla="*/ 6 h 189"/>
                  <a:gd name="T10" fmla="*/ 212 w 233"/>
                  <a:gd name="T11" fmla="*/ 6 h 189"/>
                  <a:gd name="T12" fmla="*/ 8 w 233"/>
                  <a:gd name="T13" fmla="*/ 186 h 189"/>
                  <a:gd name="T14" fmla="*/ 13 w 233"/>
                  <a:gd name="T15" fmla="*/ 189 h 189"/>
                  <a:gd name="T16" fmla="*/ 220 w 233"/>
                  <a:gd name="T17" fmla="*/ 6 h 189"/>
                  <a:gd name="T18" fmla="*/ 233 w 233"/>
                  <a:gd name="T19" fmla="*/ 6 h 189"/>
                  <a:gd name="T20" fmla="*/ 233 w 233"/>
                  <a:gd name="T21" fmla="*/ 0 h 189"/>
                  <a:gd name="T22" fmla="*/ 208 w 233"/>
                  <a:gd name="T23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3" h="189">
                    <a:moveTo>
                      <a:pt x="208" y="0"/>
                    </a:moveTo>
                    <a:cubicBezTo>
                      <a:pt x="206" y="0"/>
                      <a:pt x="203" y="1"/>
                      <a:pt x="202" y="2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4" y="183"/>
                      <a:pt x="4" y="183"/>
                      <a:pt x="4" y="183"/>
                    </a:cubicBezTo>
                    <a:cubicBezTo>
                      <a:pt x="205" y="6"/>
                      <a:pt x="205" y="6"/>
                      <a:pt x="205" y="6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220" y="6"/>
                      <a:pt x="220" y="6"/>
                      <a:pt x="220" y="6"/>
                    </a:cubicBezTo>
                    <a:cubicBezTo>
                      <a:pt x="233" y="6"/>
                      <a:pt x="233" y="6"/>
                      <a:pt x="233" y="6"/>
                    </a:cubicBezTo>
                    <a:cubicBezTo>
                      <a:pt x="233" y="0"/>
                      <a:pt x="233" y="0"/>
                      <a:pt x="233" y="0"/>
                    </a:cubicBez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5" name="Freeform 126"/>
              <p:cNvSpPr>
                <a:spLocks/>
              </p:cNvSpPr>
              <p:nvPr/>
            </p:nvSpPr>
            <p:spPr bwMode="auto">
              <a:xfrm>
                <a:off x="-210211" y="3493769"/>
                <a:ext cx="27948" cy="11073"/>
              </a:xfrm>
              <a:custGeom>
                <a:avLst/>
                <a:gdLst>
                  <a:gd name="T0" fmla="*/ 41 w 45"/>
                  <a:gd name="T1" fmla="*/ 18 h 18"/>
                  <a:gd name="T2" fmla="*/ 3 w 45"/>
                  <a:gd name="T3" fmla="*/ 18 h 18"/>
                  <a:gd name="T4" fmla="*/ 0 w 45"/>
                  <a:gd name="T5" fmla="*/ 14 h 18"/>
                  <a:gd name="T6" fmla="*/ 0 w 45"/>
                  <a:gd name="T7" fmla="*/ 4 h 18"/>
                  <a:gd name="T8" fmla="*/ 3 w 45"/>
                  <a:gd name="T9" fmla="*/ 0 h 18"/>
                  <a:gd name="T10" fmla="*/ 41 w 45"/>
                  <a:gd name="T11" fmla="*/ 0 h 18"/>
                  <a:gd name="T12" fmla="*/ 45 w 45"/>
                  <a:gd name="T13" fmla="*/ 4 h 18"/>
                  <a:gd name="T14" fmla="*/ 45 w 45"/>
                  <a:gd name="T15" fmla="*/ 14 h 18"/>
                  <a:gd name="T16" fmla="*/ 41 w 45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8">
                    <a:moveTo>
                      <a:pt x="41" y="18"/>
                    </a:moveTo>
                    <a:cubicBezTo>
                      <a:pt x="3" y="18"/>
                      <a:pt x="3" y="18"/>
                      <a:pt x="3" y="18"/>
                    </a:cubicBezTo>
                    <a:cubicBezTo>
                      <a:pt x="1" y="18"/>
                      <a:pt x="0" y="16"/>
                      <a:pt x="0" y="1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3" y="0"/>
                      <a:pt x="45" y="2"/>
                      <a:pt x="45" y="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6"/>
                      <a:pt x="43" y="18"/>
                      <a:pt x="41" y="18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6" name="Freeform 127"/>
              <p:cNvSpPr>
                <a:spLocks/>
              </p:cNvSpPr>
              <p:nvPr/>
            </p:nvSpPr>
            <p:spPr bwMode="auto">
              <a:xfrm>
                <a:off x="-24597" y="3282580"/>
                <a:ext cx="8701" cy="202488"/>
              </a:xfrm>
              <a:custGeom>
                <a:avLst/>
                <a:gdLst>
                  <a:gd name="T0" fmla="*/ 6 w 14"/>
                  <a:gd name="T1" fmla="*/ 325 h 325"/>
                  <a:gd name="T2" fmla="*/ 7 w 14"/>
                  <a:gd name="T3" fmla="*/ 325 h 325"/>
                  <a:gd name="T4" fmla="*/ 10 w 14"/>
                  <a:gd name="T5" fmla="*/ 321 h 325"/>
                  <a:gd name="T6" fmla="*/ 10 w 14"/>
                  <a:gd name="T7" fmla="*/ 4 h 325"/>
                  <a:gd name="T8" fmla="*/ 7 w 14"/>
                  <a:gd name="T9" fmla="*/ 0 h 325"/>
                  <a:gd name="T10" fmla="*/ 6 w 14"/>
                  <a:gd name="T11" fmla="*/ 0 h 325"/>
                  <a:gd name="T12" fmla="*/ 3 w 14"/>
                  <a:gd name="T13" fmla="*/ 4 h 325"/>
                  <a:gd name="T14" fmla="*/ 3 w 14"/>
                  <a:gd name="T15" fmla="*/ 321 h 325"/>
                  <a:gd name="T16" fmla="*/ 6 w 14"/>
                  <a:gd name="T1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325">
                    <a:moveTo>
                      <a:pt x="6" y="325"/>
                    </a:moveTo>
                    <a:cubicBezTo>
                      <a:pt x="7" y="325"/>
                      <a:pt x="7" y="325"/>
                      <a:pt x="7" y="325"/>
                    </a:cubicBezTo>
                    <a:cubicBezTo>
                      <a:pt x="9" y="325"/>
                      <a:pt x="10" y="323"/>
                      <a:pt x="10" y="321"/>
                    </a:cubicBezTo>
                    <a:cubicBezTo>
                      <a:pt x="14" y="216"/>
                      <a:pt x="14" y="110"/>
                      <a:pt x="10" y="4"/>
                    </a:cubicBezTo>
                    <a:cubicBezTo>
                      <a:pt x="10" y="2"/>
                      <a:pt x="9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3" y="2"/>
                      <a:pt x="3" y="4"/>
                    </a:cubicBezTo>
                    <a:cubicBezTo>
                      <a:pt x="0" y="110"/>
                      <a:pt x="0" y="216"/>
                      <a:pt x="3" y="321"/>
                    </a:cubicBezTo>
                    <a:cubicBezTo>
                      <a:pt x="3" y="323"/>
                      <a:pt x="5" y="325"/>
                      <a:pt x="6" y="325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7" name="Freeform 128"/>
              <p:cNvSpPr>
                <a:spLocks/>
              </p:cNvSpPr>
              <p:nvPr/>
            </p:nvSpPr>
            <p:spPr bwMode="auto">
              <a:xfrm>
                <a:off x="-20906" y="3384615"/>
                <a:ext cx="145011" cy="117854"/>
              </a:xfrm>
              <a:custGeom>
                <a:avLst/>
                <a:gdLst>
                  <a:gd name="T0" fmla="*/ 25 w 233"/>
                  <a:gd name="T1" fmla="*/ 0 h 189"/>
                  <a:gd name="T2" fmla="*/ 32 w 233"/>
                  <a:gd name="T3" fmla="*/ 2 h 189"/>
                  <a:gd name="T4" fmla="*/ 233 w 233"/>
                  <a:gd name="T5" fmla="*/ 180 h 189"/>
                  <a:gd name="T6" fmla="*/ 229 w 233"/>
                  <a:gd name="T7" fmla="*/ 183 h 189"/>
                  <a:gd name="T8" fmla="*/ 28 w 233"/>
                  <a:gd name="T9" fmla="*/ 6 h 189"/>
                  <a:gd name="T10" fmla="*/ 21 w 233"/>
                  <a:gd name="T11" fmla="*/ 6 h 189"/>
                  <a:gd name="T12" fmla="*/ 225 w 233"/>
                  <a:gd name="T13" fmla="*/ 186 h 189"/>
                  <a:gd name="T14" fmla="*/ 221 w 233"/>
                  <a:gd name="T15" fmla="*/ 189 h 189"/>
                  <a:gd name="T16" fmla="*/ 13 w 233"/>
                  <a:gd name="T17" fmla="*/ 6 h 189"/>
                  <a:gd name="T18" fmla="*/ 0 w 233"/>
                  <a:gd name="T19" fmla="*/ 6 h 189"/>
                  <a:gd name="T20" fmla="*/ 0 w 233"/>
                  <a:gd name="T21" fmla="*/ 0 h 189"/>
                  <a:gd name="T22" fmla="*/ 25 w 233"/>
                  <a:gd name="T23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3" h="189">
                    <a:moveTo>
                      <a:pt x="25" y="0"/>
                    </a:moveTo>
                    <a:cubicBezTo>
                      <a:pt x="27" y="0"/>
                      <a:pt x="30" y="1"/>
                      <a:pt x="32" y="2"/>
                    </a:cubicBezTo>
                    <a:cubicBezTo>
                      <a:pt x="233" y="180"/>
                      <a:pt x="233" y="180"/>
                      <a:pt x="233" y="180"/>
                    </a:cubicBezTo>
                    <a:cubicBezTo>
                      <a:pt x="229" y="183"/>
                      <a:pt x="229" y="183"/>
                      <a:pt x="229" y="183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25" y="186"/>
                      <a:pt x="225" y="186"/>
                      <a:pt x="225" y="186"/>
                    </a:cubicBezTo>
                    <a:cubicBezTo>
                      <a:pt x="221" y="189"/>
                      <a:pt x="221" y="189"/>
                      <a:pt x="221" y="18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8" name="Freeform 129"/>
              <p:cNvSpPr>
                <a:spLocks/>
              </p:cNvSpPr>
              <p:nvPr/>
            </p:nvSpPr>
            <p:spPr bwMode="auto">
              <a:xfrm>
                <a:off x="99849" y="3493769"/>
                <a:ext cx="28738" cy="11073"/>
              </a:xfrm>
              <a:custGeom>
                <a:avLst/>
                <a:gdLst>
                  <a:gd name="T0" fmla="*/ 4 w 46"/>
                  <a:gd name="T1" fmla="*/ 18 h 18"/>
                  <a:gd name="T2" fmla="*/ 42 w 46"/>
                  <a:gd name="T3" fmla="*/ 18 h 18"/>
                  <a:gd name="T4" fmla="*/ 46 w 46"/>
                  <a:gd name="T5" fmla="*/ 14 h 18"/>
                  <a:gd name="T6" fmla="*/ 46 w 46"/>
                  <a:gd name="T7" fmla="*/ 4 h 18"/>
                  <a:gd name="T8" fmla="*/ 42 w 46"/>
                  <a:gd name="T9" fmla="*/ 0 h 18"/>
                  <a:gd name="T10" fmla="*/ 4 w 46"/>
                  <a:gd name="T11" fmla="*/ 0 h 18"/>
                  <a:gd name="T12" fmla="*/ 0 w 46"/>
                  <a:gd name="T13" fmla="*/ 4 h 18"/>
                  <a:gd name="T14" fmla="*/ 0 w 46"/>
                  <a:gd name="T15" fmla="*/ 14 h 18"/>
                  <a:gd name="T16" fmla="*/ 4 w 46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8">
                    <a:moveTo>
                      <a:pt x="4" y="18"/>
                    </a:moveTo>
                    <a:cubicBezTo>
                      <a:pt x="42" y="18"/>
                      <a:pt x="42" y="18"/>
                      <a:pt x="42" y="18"/>
                    </a:cubicBezTo>
                    <a:cubicBezTo>
                      <a:pt x="44" y="18"/>
                      <a:pt x="46" y="16"/>
                      <a:pt x="46" y="1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2"/>
                      <a:pt x="44" y="0"/>
                      <a:pt x="4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6"/>
                      <a:pt x="2" y="18"/>
                      <a:pt x="4" y="18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9" name="Freeform 130"/>
              <p:cNvSpPr>
                <a:spLocks/>
              </p:cNvSpPr>
              <p:nvPr/>
            </p:nvSpPr>
            <p:spPr bwMode="auto">
              <a:xfrm>
                <a:off x="-68364" y="3376705"/>
                <a:ext cx="7646" cy="19774"/>
              </a:xfrm>
              <a:custGeom>
                <a:avLst/>
                <a:gdLst>
                  <a:gd name="T0" fmla="*/ 12 w 12"/>
                  <a:gd name="T1" fmla="*/ 25 h 32"/>
                  <a:gd name="T2" fmla="*/ 6 w 12"/>
                  <a:gd name="T3" fmla="*/ 32 h 32"/>
                  <a:gd name="T4" fmla="*/ 0 w 12"/>
                  <a:gd name="T5" fmla="*/ 25 h 32"/>
                  <a:gd name="T6" fmla="*/ 0 w 12"/>
                  <a:gd name="T7" fmla="*/ 7 h 32"/>
                  <a:gd name="T8" fmla="*/ 6 w 12"/>
                  <a:gd name="T9" fmla="*/ 0 h 32"/>
                  <a:gd name="T10" fmla="*/ 12 w 12"/>
                  <a:gd name="T11" fmla="*/ 7 h 32"/>
                  <a:gd name="T12" fmla="*/ 12 w 12"/>
                  <a:gd name="T13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2">
                    <a:moveTo>
                      <a:pt x="12" y="25"/>
                    </a:moveTo>
                    <a:cubicBezTo>
                      <a:pt x="12" y="29"/>
                      <a:pt x="9" y="32"/>
                      <a:pt x="6" y="32"/>
                    </a:cubicBezTo>
                    <a:cubicBezTo>
                      <a:pt x="3" y="32"/>
                      <a:pt x="0" y="29"/>
                      <a:pt x="0" y="2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2" y="3"/>
                      <a:pt x="12" y="7"/>
                    </a:cubicBez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0" name="Freeform 131"/>
              <p:cNvSpPr>
                <a:spLocks/>
              </p:cNvSpPr>
              <p:nvPr/>
            </p:nvSpPr>
            <p:spPr bwMode="auto">
              <a:xfrm>
                <a:off x="-20906" y="3376705"/>
                <a:ext cx="7382" cy="19774"/>
              </a:xfrm>
              <a:custGeom>
                <a:avLst/>
                <a:gdLst>
                  <a:gd name="T0" fmla="*/ 12 w 12"/>
                  <a:gd name="T1" fmla="*/ 25 h 32"/>
                  <a:gd name="T2" fmla="*/ 6 w 12"/>
                  <a:gd name="T3" fmla="*/ 32 h 32"/>
                  <a:gd name="T4" fmla="*/ 0 w 12"/>
                  <a:gd name="T5" fmla="*/ 25 h 32"/>
                  <a:gd name="T6" fmla="*/ 0 w 12"/>
                  <a:gd name="T7" fmla="*/ 7 h 32"/>
                  <a:gd name="T8" fmla="*/ 6 w 12"/>
                  <a:gd name="T9" fmla="*/ 0 h 32"/>
                  <a:gd name="T10" fmla="*/ 12 w 12"/>
                  <a:gd name="T11" fmla="*/ 7 h 32"/>
                  <a:gd name="T12" fmla="*/ 12 w 12"/>
                  <a:gd name="T13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2">
                    <a:moveTo>
                      <a:pt x="12" y="25"/>
                    </a:moveTo>
                    <a:cubicBezTo>
                      <a:pt x="12" y="29"/>
                      <a:pt x="9" y="32"/>
                      <a:pt x="6" y="32"/>
                    </a:cubicBezTo>
                    <a:cubicBezTo>
                      <a:pt x="2" y="32"/>
                      <a:pt x="0" y="29"/>
                      <a:pt x="0" y="2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9" y="0"/>
                      <a:pt x="12" y="3"/>
                      <a:pt x="12" y="7"/>
                    </a:cubicBez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9" name="Группа 148"/>
            <p:cNvGrpSpPr/>
            <p:nvPr/>
          </p:nvGrpSpPr>
          <p:grpSpPr>
            <a:xfrm>
              <a:off x="10705095" y="6580981"/>
              <a:ext cx="312254" cy="252091"/>
              <a:chOff x="8766746" y="3489332"/>
              <a:chExt cx="901954" cy="728171"/>
            </a:xfrm>
          </p:grpSpPr>
          <p:sp>
            <p:nvSpPr>
              <p:cNvPr id="277" name="Freeform 93"/>
              <p:cNvSpPr>
                <a:spLocks/>
              </p:cNvSpPr>
              <p:nvPr/>
            </p:nvSpPr>
            <p:spPr bwMode="auto">
              <a:xfrm>
                <a:off x="9117433" y="3489332"/>
                <a:ext cx="200319" cy="71282"/>
              </a:xfrm>
              <a:custGeom>
                <a:avLst/>
                <a:gdLst>
                  <a:gd name="T0" fmla="*/ 326 w 326"/>
                  <a:gd name="T1" fmla="*/ 116 h 116"/>
                  <a:gd name="T2" fmla="*/ 0 w 326"/>
                  <a:gd name="T3" fmla="*/ 116 h 116"/>
                  <a:gd name="T4" fmla="*/ 19 w 326"/>
                  <a:gd name="T5" fmla="*/ 34 h 116"/>
                  <a:gd name="T6" fmla="*/ 64 w 326"/>
                  <a:gd name="T7" fmla="*/ 0 h 116"/>
                  <a:gd name="T8" fmla="*/ 263 w 326"/>
                  <a:gd name="T9" fmla="*/ 0 h 116"/>
                  <a:gd name="T10" fmla="*/ 307 w 326"/>
                  <a:gd name="T11" fmla="*/ 34 h 116"/>
                  <a:gd name="T12" fmla="*/ 326 w 326"/>
                  <a:gd name="T13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6" h="116">
                    <a:moveTo>
                      <a:pt x="326" y="116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4" y="14"/>
                      <a:pt x="43" y="0"/>
                      <a:pt x="64" y="0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284" y="0"/>
                      <a:pt x="302" y="14"/>
                      <a:pt x="307" y="34"/>
                    </a:cubicBezTo>
                    <a:lnTo>
                      <a:pt x="326" y="116"/>
                    </a:lnTo>
                    <a:close/>
                  </a:path>
                </a:pathLst>
              </a:custGeom>
              <a:solidFill>
                <a:srgbClr val="FF70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" name="Freeform 94"/>
              <p:cNvSpPr>
                <a:spLocks/>
              </p:cNvSpPr>
              <p:nvPr/>
            </p:nvSpPr>
            <p:spPr bwMode="auto">
              <a:xfrm>
                <a:off x="9590133" y="3687309"/>
                <a:ext cx="78566" cy="72323"/>
              </a:xfrm>
              <a:custGeom>
                <a:avLst/>
                <a:gdLst>
                  <a:gd name="T0" fmla="*/ 0 w 128"/>
                  <a:gd name="T1" fmla="*/ 0 h 118"/>
                  <a:gd name="T2" fmla="*/ 0 w 128"/>
                  <a:gd name="T3" fmla="*/ 118 h 118"/>
                  <a:gd name="T4" fmla="*/ 128 w 128"/>
                  <a:gd name="T5" fmla="*/ 59 h 118"/>
                  <a:gd name="T6" fmla="*/ 0 w 128"/>
                  <a:gd name="T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18">
                    <a:moveTo>
                      <a:pt x="0" y="0"/>
                    </a:moveTo>
                    <a:cubicBezTo>
                      <a:pt x="0" y="118"/>
                      <a:pt x="0" y="118"/>
                      <a:pt x="0" y="118"/>
                    </a:cubicBezTo>
                    <a:cubicBezTo>
                      <a:pt x="72" y="115"/>
                      <a:pt x="128" y="90"/>
                      <a:pt x="128" y="59"/>
                    </a:cubicBezTo>
                    <a:cubicBezTo>
                      <a:pt x="128" y="28"/>
                      <a:pt x="72" y="3"/>
                      <a:pt x="0" y="0"/>
                    </a:cubicBezTo>
                    <a:close/>
                  </a:path>
                </a:pathLst>
              </a:custGeom>
              <a:solidFill>
                <a:srgbClr val="FFD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" name="Freeform 95"/>
              <p:cNvSpPr>
                <a:spLocks/>
              </p:cNvSpPr>
              <p:nvPr/>
            </p:nvSpPr>
            <p:spPr bwMode="auto">
              <a:xfrm>
                <a:off x="9532379" y="3714365"/>
                <a:ext cx="136321" cy="45267"/>
              </a:xfrm>
              <a:custGeom>
                <a:avLst/>
                <a:gdLst>
                  <a:gd name="T0" fmla="*/ 222 w 222"/>
                  <a:gd name="T1" fmla="*/ 15 h 74"/>
                  <a:gd name="T2" fmla="*/ 222 w 222"/>
                  <a:gd name="T3" fmla="*/ 18 h 74"/>
                  <a:gd name="T4" fmla="*/ 221 w 222"/>
                  <a:gd name="T5" fmla="*/ 21 h 74"/>
                  <a:gd name="T6" fmla="*/ 94 w 222"/>
                  <a:gd name="T7" fmla="*/ 74 h 74"/>
                  <a:gd name="T8" fmla="*/ 0 w 222"/>
                  <a:gd name="T9" fmla="*/ 74 h 74"/>
                  <a:gd name="T10" fmla="*/ 0 w 222"/>
                  <a:gd name="T11" fmla="*/ 52 h 74"/>
                  <a:gd name="T12" fmla="*/ 94 w 222"/>
                  <a:gd name="T13" fmla="*/ 46 h 74"/>
                  <a:gd name="T14" fmla="*/ 217 w 222"/>
                  <a:gd name="T15" fmla="*/ 0 h 74"/>
                  <a:gd name="T16" fmla="*/ 222 w 222"/>
                  <a:gd name="T17" fmla="*/ 1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74">
                    <a:moveTo>
                      <a:pt x="222" y="15"/>
                    </a:moveTo>
                    <a:cubicBezTo>
                      <a:pt x="222" y="16"/>
                      <a:pt x="222" y="17"/>
                      <a:pt x="222" y="18"/>
                    </a:cubicBezTo>
                    <a:cubicBezTo>
                      <a:pt x="221" y="21"/>
                      <a:pt x="221" y="21"/>
                      <a:pt x="221" y="21"/>
                    </a:cubicBezTo>
                    <a:cubicBezTo>
                      <a:pt x="215" y="49"/>
                      <a:pt x="162" y="72"/>
                      <a:pt x="94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6" y="53"/>
                      <a:pt x="68" y="51"/>
                      <a:pt x="94" y="46"/>
                    </a:cubicBezTo>
                    <a:cubicBezTo>
                      <a:pt x="163" y="36"/>
                      <a:pt x="201" y="12"/>
                      <a:pt x="217" y="0"/>
                    </a:cubicBezTo>
                    <a:cubicBezTo>
                      <a:pt x="220" y="4"/>
                      <a:pt x="222" y="10"/>
                      <a:pt x="222" y="15"/>
                    </a:cubicBezTo>
                    <a:close/>
                  </a:path>
                </a:pathLst>
              </a:custGeom>
              <a:solidFill>
                <a:srgbClr val="F9B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" name="Freeform 96"/>
              <p:cNvSpPr>
                <a:spLocks/>
              </p:cNvSpPr>
              <p:nvPr/>
            </p:nvSpPr>
            <p:spPr bwMode="auto">
              <a:xfrm>
                <a:off x="8766746" y="3687309"/>
                <a:ext cx="78566" cy="72323"/>
              </a:xfrm>
              <a:custGeom>
                <a:avLst/>
                <a:gdLst>
                  <a:gd name="T0" fmla="*/ 128 w 128"/>
                  <a:gd name="T1" fmla="*/ 0 h 118"/>
                  <a:gd name="T2" fmla="*/ 128 w 128"/>
                  <a:gd name="T3" fmla="*/ 118 h 118"/>
                  <a:gd name="T4" fmla="*/ 0 w 128"/>
                  <a:gd name="T5" fmla="*/ 59 h 118"/>
                  <a:gd name="T6" fmla="*/ 128 w 128"/>
                  <a:gd name="T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18">
                    <a:moveTo>
                      <a:pt x="128" y="0"/>
                    </a:moveTo>
                    <a:cubicBezTo>
                      <a:pt x="128" y="118"/>
                      <a:pt x="128" y="118"/>
                      <a:pt x="128" y="118"/>
                    </a:cubicBezTo>
                    <a:cubicBezTo>
                      <a:pt x="56" y="115"/>
                      <a:pt x="0" y="90"/>
                      <a:pt x="0" y="59"/>
                    </a:cubicBezTo>
                    <a:cubicBezTo>
                      <a:pt x="0" y="28"/>
                      <a:pt x="56" y="3"/>
                      <a:pt x="128" y="0"/>
                    </a:cubicBezTo>
                    <a:close/>
                  </a:path>
                </a:pathLst>
              </a:custGeom>
              <a:solidFill>
                <a:srgbClr val="FFD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" name="Freeform 97"/>
              <p:cNvSpPr>
                <a:spLocks/>
              </p:cNvSpPr>
              <p:nvPr/>
            </p:nvSpPr>
            <p:spPr bwMode="auto">
              <a:xfrm>
                <a:off x="8766746" y="3714365"/>
                <a:ext cx="136321" cy="45267"/>
              </a:xfrm>
              <a:custGeom>
                <a:avLst/>
                <a:gdLst>
                  <a:gd name="T0" fmla="*/ 0 w 222"/>
                  <a:gd name="T1" fmla="*/ 15 h 74"/>
                  <a:gd name="T2" fmla="*/ 0 w 222"/>
                  <a:gd name="T3" fmla="*/ 18 h 74"/>
                  <a:gd name="T4" fmla="*/ 1 w 222"/>
                  <a:gd name="T5" fmla="*/ 21 h 74"/>
                  <a:gd name="T6" fmla="*/ 128 w 222"/>
                  <a:gd name="T7" fmla="*/ 74 h 74"/>
                  <a:gd name="T8" fmla="*/ 222 w 222"/>
                  <a:gd name="T9" fmla="*/ 74 h 74"/>
                  <a:gd name="T10" fmla="*/ 222 w 222"/>
                  <a:gd name="T11" fmla="*/ 52 h 74"/>
                  <a:gd name="T12" fmla="*/ 128 w 222"/>
                  <a:gd name="T13" fmla="*/ 46 h 74"/>
                  <a:gd name="T14" fmla="*/ 5 w 222"/>
                  <a:gd name="T15" fmla="*/ 0 h 74"/>
                  <a:gd name="T16" fmla="*/ 0 w 222"/>
                  <a:gd name="T17" fmla="*/ 1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74">
                    <a:moveTo>
                      <a:pt x="0" y="15"/>
                    </a:moveTo>
                    <a:cubicBezTo>
                      <a:pt x="0" y="16"/>
                      <a:pt x="0" y="17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7" y="49"/>
                      <a:pt x="60" y="72"/>
                      <a:pt x="128" y="74"/>
                    </a:cubicBezTo>
                    <a:cubicBezTo>
                      <a:pt x="222" y="74"/>
                      <a:pt x="222" y="74"/>
                      <a:pt x="222" y="74"/>
                    </a:cubicBezTo>
                    <a:cubicBezTo>
                      <a:pt x="222" y="52"/>
                      <a:pt x="222" y="52"/>
                      <a:pt x="222" y="52"/>
                    </a:cubicBezTo>
                    <a:cubicBezTo>
                      <a:pt x="186" y="53"/>
                      <a:pt x="154" y="51"/>
                      <a:pt x="128" y="46"/>
                    </a:cubicBezTo>
                    <a:cubicBezTo>
                      <a:pt x="59" y="36"/>
                      <a:pt x="21" y="12"/>
                      <a:pt x="5" y="0"/>
                    </a:cubicBezTo>
                    <a:cubicBezTo>
                      <a:pt x="2" y="4"/>
                      <a:pt x="0" y="10"/>
                      <a:pt x="0" y="15"/>
                    </a:cubicBezTo>
                    <a:close/>
                  </a:path>
                </a:pathLst>
              </a:custGeom>
              <a:solidFill>
                <a:srgbClr val="F9B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" name="Freeform 98"/>
              <p:cNvSpPr>
                <a:spLocks/>
              </p:cNvSpPr>
              <p:nvPr/>
            </p:nvSpPr>
            <p:spPr bwMode="auto">
              <a:xfrm>
                <a:off x="9526135" y="4046842"/>
                <a:ext cx="98338" cy="170661"/>
              </a:xfrm>
              <a:custGeom>
                <a:avLst/>
                <a:gdLst>
                  <a:gd name="T0" fmla="*/ 151 w 160"/>
                  <a:gd name="T1" fmla="*/ 0 h 278"/>
                  <a:gd name="T2" fmla="*/ 9 w 160"/>
                  <a:gd name="T3" fmla="*/ 0 h 278"/>
                  <a:gd name="T4" fmla="*/ 0 w 160"/>
                  <a:gd name="T5" fmla="*/ 9 h 278"/>
                  <a:gd name="T6" fmla="*/ 0 w 160"/>
                  <a:gd name="T7" fmla="*/ 269 h 278"/>
                  <a:gd name="T8" fmla="*/ 9 w 160"/>
                  <a:gd name="T9" fmla="*/ 278 h 278"/>
                  <a:gd name="T10" fmla="*/ 151 w 160"/>
                  <a:gd name="T11" fmla="*/ 278 h 278"/>
                  <a:gd name="T12" fmla="*/ 160 w 160"/>
                  <a:gd name="T13" fmla="*/ 269 h 278"/>
                  <a:gd name="T14" fmla="*/ 160 w 160"/>
                  <a:gd name="T15" fmla="*/ 9 h 278"/>
                  <a:gd name="T16" fmla="*/ 151 w 160"/>
                  <a:gd name="T17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278">
                    <a:moveTo>
                      <a:pt x="151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269"/>
                      <a:pt x="0" y="269"/>
                      <a:pt x="0" y="269"/>
                    </a:cubicBezTo>
                    <a:cubicBezTo>
                      <a:pt x="0" y="274"/>
                      <a:pt x="4" y="278"/>
                      <a:pt x="9" y="278"/>
                    </a:cubicBezTo>
                    <a:cubicBezTo>
                      <a:pt x="151" y="278"/>
                      <a:pt x="151" y="278"/>
                      <a:pt x="151" y="278"/>
                    </a:cubicBezTo>
                    <a:cubicBezTo>
                      <a:pt x="156" y="278"/>
                      <a:pt x="160" y="274"/>
                      <a:pt x="160" y="269"/>
                    </a:cubicBezTo>
                    <a:cubicBezTo>
                      <a:pt x="160" y="9"/>
                      <a:pt x="160" y="9"/>
                      <a:pt x="160" y="9"/>
                    </a:cubicBezTo>
                    <a:cubicBezTo>
                      <a:pt x="160" y="4"/>
                      <a:pt x="156" y="0"/>
                      <a:pt x="151" y="0"/>
                    </a:cubicBezTo>
                    <a:close/>
                  </a:path>
                </a:pathLst>
              </a:custGeom>
              <a:solidFill>
                <a:srgbClr val="2B3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" name="Freeform 99"/>
              <p:cNvSpPr>
                <a:spLocks/>
              </p:cNvSpPr>
              <p:nvPr/>
            </p:nvSpPr>
            <p:spPr bwMode="auto">
              <a:xfrm>
                <a:off x="8810972" y="4046842"/>
                <a:ext cx="98338" cy="170661"/>
              </a:xfrm>
              <a:custGeom>
                <a:avLst/>
                <a:gdLst>
                  <a:gd name="T0" fmla="*/ 151 w 160"/>
                  <a:gd name="T1" fmla="*/ 0 h 278"/>
                  <a:gd name="T2" fmla="*/ 9 w 160"/>
                  <a:gd name="T3" fmla="*/ 0 h 278"/>
                  <a:gd name="T4" fmla="*/ 0 w 160"/>
                  <a:gd name="T5" fmla="*/ 9 h 278"/>
                  <a:gd name="T6" fmla="*/ 0 w 160"/>
                  <a:gd name="T7" fmla="*/ 269 h 278"/>
                  <a:gd name="T8" fmla="*/ 9 w 160"/>
                  <a:gd name="T9" fmla="*/ 278 h 278"/>
                  <a:gd name="T10" fmla="*/ 151 w 160"/>
                  <a:gd name="T11" fmla="*/ 278 h 278"/>
                  <a:gd name="T12" fmla="*/ 160 w 160"/>
                  <a:gd name="T13" fmla="*/ 269 h 278"/>
                  <a:gd name="T14" fmla="*/ 160 w 160"/>
                  <a:gd name="T15" fmla="*/ 9 h 278"/>
                  <a:gd name="T16" fmla="*/ 151 w 160"/>
                  <a:gd name="T17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278">
                    <a:moveTo>
                      <a:pt x="151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269"/>
                      <a:pt x="0" y="269"/>
                      <a:pt x="0" y="269"/>
                    </a:cubicBezTo>
                    <a:cubicBezTo>
                      <a:pt x="0" y="274"/>
                      <a:pt x="4" y="278"/>
                      <a:pt x="9" y="278"/>
                    </a:cubicBezTo>
                    <a:cubicBezTo>
                      <a:pt x="151" y="278"/>
                      <a:pt x="151" y="278"/>
                      <a:pt x="151" y="278"/>
                    </a:cubicBezTo>
                    <a:cubicBezTo>
                      <a:pt x="156" y="278"/>
                      <a:pt x="160" y="274"/>
                      <a:pt x="160" y="269"/>
                    </a:cubicBezTo>
                    <a:cubicBezTo>
                      <a:pt x="160" y="9"/>
                      <a:pt x="160" y="9"/>
                      <a:pt x="160" y="9"/>
                    </a:cubicBezTo>
                    <a:cubicBezTo>
                      <a:pt x="160" y="4"/>
                      <a:pt x="156" y="0"/>
                      <a:pt x="151" y="0"/>
                    </a:cubicBezTo>
                    <a:close/>
                  </a:path>
                </a:pathLst>
              </a:custGeom>
              <a:solidFill>
                <a:srgbClr val="2B3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" name="Freeform 100"/>
              <p:cNvSpPr>
                <a:spLocks/>
              </p:cNvSpPr>
              <p:nvPr/>
            </p:nvSpPr>
            <p:spPr bwMode="auto">
              <a:xfrm>
                <a:off x="8788859" y="3554631"/>
                <a:ext cx="857728" cy="604598"/>
              </a:xfrm>
              <a:custGeom>
                <a:avLst/>
                <a:gdLst>
                  <a:gd name="T0" fmla="*/ 1372 w 1396"/>
                  <a:gd name="T1" fmla="*/ 858 h 984"/>
                  <a:gd name="T2" fmla="*/ 1372 w 1396"/>
                  <a:gd name="T3" fmla="*/ 539 h 984"/>
                  <a:gd name="T4" fmla="*/ 1326 w 1396"/>
                  <a:gd name="T5" fmla="*/ 462 h 984"/>
                  <a:gd name="T6" fmla="*/ 1109 w 1396"/>
                  <a:gd name="T7" fmla="*/ 19 h 984"/>
                  <a:gd name="T8" fmla="*/ 722 w 1396"/>
                  <a:gd name="T9" fmla="*/ 0 h 984"/>
                  <a:gd name="T10" fmla="*/ 722 w 1396"/>
                  <a:gd name="T11" fmla="*/ 0 h 984"/>
                  <a:gd name="T12" fmla="*/ 698 w 1396"/>
                  <a:gd name="T13" fmla="*/ 0 h 984"/>
                  <a:gd name="T14" fmla="*/ 674 w 1396"/>
                  <a:gd name="T15" fmla="*/ 0 h 984"/>
                  <a:gd name="T16" fmla="*/ 674 w 1396"/>
                  <a:gd name="T17" fmla="*/ 0 h 984"/>
                  <a:gd name="T18" fmla="*/ 287 w 1396"/>
                  <a:gd name="T19" fmla="*/ 19 h 984"/>
                  <a:gd name="T20" fmla="*/ 70 w 1396"/>
                  <a:gd name="T21" fmla="*/ 462 h 984"/>
                  <a:gd name="T22" fmla="*/ 24 w 1396"/>
                  <a:gd name="T23" fmla="*/ 539 h 984"/>
                  <a:gd name="T24" fmla="*/ 24 w 1396"/>
                  <a:gd name="T25" fmla="*/ 858 h 984"/>
                  <a:gd name="T26" fmla="*/ 182 w 1396"/>
                  <a:gd name="T27" fmla="*/ 984 h 984"/>
                  <a:gd name="T28" fmla="*/ 674 w 1396"/>
                  <a:gd name="T29" fmla="*/ 984 h 984"/>
                  <a:gd name="T30" fmla="*/ 722 w 1396"/>
                  <a:gd name="T31" fmla="*/ 984 h 984"/>
                  <a:gd name="T32" fmla="*/ 1213 w 1396"/>
                  <a:gd name="T33" fmla="*/ 984 h 984"/>
                  <a:gd name="T34" fmla="*/ 1372 w 1396"/>
                  <a:gd name="T35" fmla="*/ 858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6" h="984">
                    <a:moveTo>
                      <a:pt x="1372" y="858"/>
                    </a:moveTo>
                    <a:cubicBezTo>
                      <a:pt x="1372" y="539"/>
                      <a:pt x="1372" y="539"/>
                      <a:pt x="1372" y="539"/>
                    </a:cubicBezTo>
                    <a:cubicBezTo>
                      <a:pt x="1362" y="531"/>
                      <a:pt x="1326" y="462"/>
                      <a:pt x="1326" y="462"/>
                    </a:cubicBezTo>
                    <a:cubicBezTo>
                      <a:pt x="1272" y="230"/>
                      <a:pt x="1109" y="19"/>
                      <a:pt x="1109" y="19"/>
                    </a:cubicBezTo>
                    <a:cubicBezTo>
                      <a:pt x="1032" y="6"/>
                      <a:pt x="827" y="2"/>
                      <a:pt x="722" y="0"/>
                    </a:cubicBezTo>
                    <a:cubicBezTo>
                      <a:pt x="722" y="0"/>
                      <a:pt x="722" y="0"/>
                      <a:pt x="722" y="0"/>
                    </a:cubicBezTo>
                    <a:cubicBezTo>
                      <a:pt x="716" y="0"/>
                      <a:pt x="708" y="0"/>
                      <a:pt x="698" y="0"/>
                    </a:cubicBezTo>
                    <a:cubicBezTo>
                      <a:pt x="688" y="0"/>
                      <a:pt x="680" y="0"/>
                      <a:pt x="674" y="0"/>
                    </a:cubicBezTo>
                    <a:cubicBezTo>
                      <a:pt x="674" y="0"/>
                      <a:pt x="674" y="0"/>
                      <a:pt x="674" y="0"/>
                    </a:cubicBezTo>
                    <a:cubicBezTo>
                      <a:pt x="569" y="2"/>
                      <a:pt x="364" y="6"/>
                      <a:pt x="287" y="19"/>
                    </a:cubicBezTo>
                    <a:cubicBezTo>
                      <a:pt x="287" y="19"/>
                      <a:pt x="124" y="230"/>
                      <a:pt x="70" y="462"/>
                    </a:cubicBezTo>
                    <a:cubicBezTo>
                      <a:pt x="70" y="462"/>
                      <a:pt x="34" y="530"/>
                      <a:pt x="24" y="539"/>
                    </a:cubicBezTo>
                    <a:cubicBezTo>
                      <a:pt x="24" y="858"/>
                      <a:pt x="24" y="858"/>
                      <a:pt x="24" y="858"/>
                    </a:cubicBezTo>
                    <a:cubicBezTo>
                      <a:pt x="24" y="858"/>
                      <a:pt x="0" y="978"/>
                      <a:pt x="182" y="984"/>
                    </a:cubicBezTo>
                    <a:cubicBezTo>
                      <a:pt x="674" y="984"/>
                      <a:pt x="674" y="984"/>
                      <a:pt x="674" y="984"/>
                    </a:cubicBezTo>
                    <a:cubicBezTo>
                      <a:pt x="722" y="984"/>
                      <a:pt x="722" y="984"/>
                      <a:pt x="722" y="984"/>
                    </a:cubicBezTo>
                    <a:cubicBezTo>
                      <a:pt x="1213" y="984"/>
                      <a:pt x="1213" y="984"/>
                      <a:pt x="1213" y="984"/>
                    </a:cubicBezTo>
                    <a:cubicBezTo>
                      <a:pt x="1396" y="978"/>
                      <a:pt x="1372" y="858"/>
                      <a:pt x="1372" y="858"/>
                    </a:cubicBezTo>
                    <a:close/>
                  </a:path>
                </a:pathLst>
              </a:custGeom>
              <a:solidFill>
                <a:srgbClr val="FFD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" name="Freeform 101"/>
              <p:cNvSpPr>
                <a:spLocks/>
              </p:cNvSpPr>
              <p:nvPr/>
            </p:nvSpPr>
            <p:spPr bwMode="auto">
              <a:xfrm>
                <a:off x="9456154" y="3995852"/>
                <a:ext cx="135280" cy="130077"/>
              </a:xfrm>
              <a:custGeom>
                <a:avLst/>
                <a:gdLst>
                  <a:gd name="T0" fmla="*/ 0 w 220"/>
                  <a:gd name="T1" fmla="*/ 62 h 212"/>
                  <a:gd name="T2" fmla="*/ 187 w 220"/>
                  <a:gd name="T3" fmla="*/ 26 h 212"/>
                  <a:gd name="T4" fmla="*/ 214 w 220"/>
                  <a:gd name="T5" fmla="*/ 109 h 212"/>
                  <a:gd name="T6" fmla="*/ 136 w 220"/>
                  <a:gd name="T7" fmla="*/ 206 h 212"/>
                  <a:gd name="T8" fmla="*/ 78 w 220"/>
                  <a:gd name="T9" fmla="*/ 212 h 212"/>
                  <a:gd name="T10" fmla="*/ 0 w 220"/>
                  <a:gd name="T11" fmla="*/ 6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0" h="212">
                    <a:moveTo>
                      <a:pt x="0" y="62"/>
                    </a:moveTo>
                    <a:cubicBezTo>
                      <a:pt x="0" y="62"/>
                      <a:pt x="88" y="0"/>
                      <a:pt x="187" y="26"/>
                    </a:cubicBezTo>
                    <a:cubicBezTo>
                      <a:pt x="187" y="26"/>
                      <a:pt x="208" y="66"/>
                      <a:pt x="214" y="109"/>
                    </a:cubicBezTo>
                    <a:cubicBezTo>
                      <a:pt x="220" y="158"/>
                      <a:pt x="184" y="202"/>
                      <a:pt x="136" y="206"/>
                    </a:cubicBezTo>
                    <a:cubicBezTo>
                      <a:pt x="78" y="212"/>
                      <a:pt x="78" y="212"/>
                      <a:pt x="78" y="212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9B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" name="Freeform 102"/>
              <p:cNvSpPr>
                <a:spLocks/>
              </p:cNvSpPr>
              <p:nvPr/>
            </p:nvSpPr>
            <p:spPr bwMode="auto">
              <a:xfrm>
                <a:off x="8834906" y="3995852"/>
                <a:ext cx="133979" cy="130077"/>
              </a:xfrm>
              <a:custGeom>
                <a:avLst/>
                <a:gdLst>
                  <a:gd name="T0" fmla="*/ 218 w 218"/>
                  <a:gd name="T1" fmla="*/ 62 h 212"/>
                  <a:gd name="T2" fmla="*/ 141 w 218"/>
                  <a:gd name="T3" fmla="*/ 212 h 212"/>
                  <a:gd name="T4" fmla="*/ 83 w 218"/>
                  <a:gd name="T5" fmla="*/ 206 h 212"/>
                  <a:gd name="T6" fmla="*/ 46 w 218"/>
                  <a:gd name="T7" fmla="*/ 194 h 212"/>
                  <a:gd name="T8" fmla="*/ 5 w 218"/>
                  <a:gd name="T9" fmla="*/ 109 h 212"/>
                  <a:gd name="T10" fmla="*/ 6 w 218"/>
                  <a:gd name="T11" fmla="*/ 101 h 212"/>
                  <a:gd name="T12" fmla="*/ 31 w 218"/>
                  <a:gd name="T13" fmla="*/ 26 h 212"/>
                  <a:gd name="T14" fmla="*/ 218 w 218"/>
                  <a:gd name="T15" fmla="*/ 6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212">
                    <a:moveTo>
                      <a:pt x="218" y="62"/>
                    </a:moveTo>
                    <a:cubicBezTo>
                      <a:pt x="141" y="212"/>
                      <a:pt x="141" y="212"/>
                      <a:pt x="141" y="212"/>
                    </a:cubicBezTo>
                    <a:cubicBezTo>
                      <a:pt x="83" y="206"/>
                      <a:pt x="83" y="206"/>
                      <a:pt x="83" y="206"/>
                    </a:cubicBezTo>
                    <a:cubicBezTo>
                      <a:pt x="69" y="205"/>
                      <a:pt x="57" y="200"/>
                      <a:pt x="46" y="194"/>
                    </a:cubicBezTo>
                    <a:cubicBezTo>
                      <a:pt x="18" y="177"/>
                      <a:pt x="0" y="144"/>
                      <a:pt x="5" y="109"/>
                    </a:cubicBezTo>
                    <a:cubicBezTo>
                      <a:pt x="5" y="106"/>
                      <a:pt x="6" y="104"/>
                      <a:pt x="6" y="101"/>
                    </a:cubicBezTo>
                    <a:cubicBezTo>
                      <a:pt x="13" y="61"/>
                      <a:pt x="31" y="26"/>
                      <a:pt x="31" y="26"/>
                    </a:cubicBezTo>
                    <a:cubicBezTo>
                      <a:pt x="131" y="0"/>
                      <a:pt x="218" y="62"/>
                      <a:pt x="218" y="62"/>
                    </a:cubicBezTo>
                    <a:close/>
                  </a:path>
                </a:pathLst>
              </a:custGeom>
              <a:solidFill>
                <a:srgbClr val="F9B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" name="Freeform 103"/>
              <p:cNvSpPr>
                <a:spLocks/>
              </p:cNvSpPr>
              <p:nvPr/>
            </p:nvSpPr>
            <p:spPr bwMode="auto">
              <a:xfrm>
                <a:off x="8979291" y="4020306"/>
                <a:ext cx="476862" cy="138922"/>
              </a:xfrm>
              <a:custGeom>
                <a:avLst/>
                <a:gdLst>
                  <a:gd name="T0" fmla="*/ 1833 w 1833"/>
                  <a:gd name="T1" fmla="*/ 534 h 534"/>
                  <a:gd name="T2" fmla="*/ 1557 w 1833"/>
                  <a:gd name="T3" fmla="*/ 0 h 534"/>
                  <a:gd name="T4" fmla="*/ 276 w 1833"/>
                  <a:gd name="T5" fmla="*/ 0 h 534"/>
                  <a:gd name="T6" fmla="*/ 0 w 1833"/>
                  <a:gd name="T7" fmla="*/ 534 h 534"/>
                  <a:gd name="T8" fmla="*/ 1833 w 1833"/>
                  <a:gd name="T9" fmla="*/ 534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3" h="534">
                    <a:moveTo>
                      <a:pt x="1833" y="534"/>
                    </a:moveTo>
                    <a:lnTo>
                      <a:pt x="1557" y="0"/>
                    </a:lnTo>
                    <a:lnTo>
                      <a:pt x="276" y="0"/>
                    </a:lnTo>
                    <a:lnTo>
                      <a:pt x="0" y="534"/>
                    </a:lnTo>
                    <a:lnTo>
                      <a:pt x="1833" y="534"/>
                    </a:lnTo>
                    <a:close/>
                  </a:path>
                </a:pathLst>
              </a:custGeom>
              <a:solidFill>
                <a:srgbClr val="F9B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" name="Freeform 104"/>
              <p:cNvSpPr>
                <a:spLocks/>
              </p:cNvSpPr>
              <p:nvPr/>
            </p:nvSpPr>
            <p:spPr bwMode="auto">
              <a:xfrm>
                <a:off x="8832304" y="3857970"/>
                <a:ext cx="770576" cy="127996"/>
              </a:xfrm>
              <a:custGeom>
                <a:avLst/>
                <a:gdLst>
                  <a:gd name="T0" fmla="*/ 1243 w 1254"/>
                  <a:gd name="T1" fmla="*/ 0 h 208"/>
                  <a:gd name="T2" fmla="*/ 627 w 1254"/>
                  <a:gd name="T3" fmla="*/ 77 h 208"/>
                  <a:gd name="T4" fmla="*/ 11 w 1254"/>
                  <a:gd name="T5" fmla="*/ 0 h 208"/>
                  <a:gd name="T6" fmla="*/ 0 w 1254"/>
                  <a:gd name="T7" fmla="*/ 82 h 208"/>
                  <a:gd name="T8" fmla="*/ 187 w 1254"/>
                  <a:gd name="T9" fmla="*/ 173 h 208"/>
                  <a:gd name="T10" fmla="*/ 225 w 1254"/>
                  <a:gd name="T11" fmla="*/ 142 h 208"/>
                  <a:gd name="T12" fmla="*/ 627 w 1254"/>
                  <a:gd name="T13" fmla="*/ 208 h 208"/>
                  <a:gd name="T14" fmla="*/ 1029 w 1254"/>
                  <a:gd name="T15" fmla="*/ 142 h 208"/>
                  <a:gd name="T16" fmla="*/ 1067 w 1254"/>
                  <a:gd name="T17" fmla="*/ 173 h 208"/>
                  <a:gd name="T18" fmla="*/ 1254 w 1254"/>
                  <a:gd name="T19" fmla="*/ 82 h 208"/>
                  <a:gd name="T20" fmla="*/ 1243 w 1254"/>
                  <a:gd name="T21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54" h="208">
                    <a:moveTo>
                      <a:pt x="1243" y="0"/>
                    </a:moveTo>
                    <a:cubicBezTo>
                      <a:pt x="1243" y="0"/>
                      <a:pt x="1132" y="78"/>
                      <a:pt x="627" y="77"/>
                    </a:cubicBezTo>
                    <a:cubicBezTo>
                      <a:pt x="122" y="78"/>
                      <a:pt x="11" y="0"/>
                      <a:pt x="11" y="0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66" y="152"/>
                      <a:pt x="187" y="173"/>
                      <a:pt x="187" y="173"/>
                    </a:cubicBezTo>
                    <a:cubicBezTo>
                      <a:pt x="225" y="142"/>
                      <a:pt x="225" y="142"/>
                      <a:pt x="225" y="142"/>
                    </a:cubicBezTo>
                    <a:cubicBezTo>
                      <a:pt x="298" y="187"/>
                      <a:pt x="531" y="203"/>
                      <a:pt x="627" y="208"/>
                    </a:cubicBezTo>
                    <a:cubicBezTo>
                      <a:pt x="723" y="204"/>
                      <a:pt x="956" y="187"/>
                      <a:pt x="1029" y="142"/>
                    </a:cubicBezTo>
                    <a:cubicBezTo>
                      <a:pt x="1067" y="173"/>
                      <a:pt x="1067" y="173"/>
                      <a:pt x="1067" y="173"/>
                    </a:cubicBezTo>
                    <a:cubicBezTo>
                      <a:pt x="1067" y="173"/>
                      <a:pt x="1188" y="152"/>
                      <a:pt x="1254" y="82"/>
                    </a:cubicBezTo>
                    <a:lnTo>
                      <a:pt x="12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" name="Freeform 105"/>
              <p:cNvSpPr>
                <a:spLocks/>
              </p:cNvSpPr>
              <p:nvPr/>
            </p:nvSpPr>
            <p:spPr bwMode="auto">
              <a:xfrm>
                <a:off x="9528736" y="3737519"/>
                <a:ext cx="71282" cy="106923"/>
              </a:xfrm>
              <a:custGeom>
                <a:avLst/>
                <a:gdLst>
                  <a:gd name="T0" fmla="*/ 116 w 116"/>
                  <a:gd name="T1" fmla="*/ 141 h 174"/>
                  <a:gd name="T2" fmla="*/ 72 w 116"/>
                  <a:gd name="T3" fmla="*/ 121 h 174"/>
                  <a:gd name="T4" fmla="*/ 0 w 116"/>
                  <a:gd name="T5" fmla="*/ 174 h 174"/>
                  <a:gd name="T6" fmla="*/ 66 w 116"/>
                  <a:gd name="T7" fmla="*/ 0 h 174"/>
                  <a:gd name="T8" fmla="*/ 116 w 116"/>
                  <a:gd name="T9" fmla="*/ 141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74">
                    <a:moveTo>
                      <a:pt x="116" y="141"/>
                    </a:moveTo>
                    <a:cubicBezTo>
                      <a:pt x="72" y="121"/>
                      <a:pt x="72" y="121"/>
                      <a:pt x="72" y="121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86" y="45"/>
                      <a:pt x="103" y="92"/>
                      <a:pt x="116" y="141"/>
                    </a:cubicBezTo>
                    <a:close/>
                  </a:path>
                </a:pathLst>
              </a:custGeom>
              <a:solidFill>
                <a:srgbClr val="F9B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" name="Freeform 106"/>
              <p:cNvSpPr>
                <a:spLocks/>
              </p:cNvSpPr>
              <p:nvPr/>
            </p:nvSpPr>
            <p:spPr bwMode="auto">
              <a:xfrm>
                <a:off x="8835426" y="3737519"/>
                <a:ext cx="70762" cy="106923"/>
              </a:xfrm>
              <a:custGeom>
                <a:avLst/>
                <a:gdLst>
                  <a:gd name="T0" fmla="*/ 115 w 115"/>
                  <a:gd name="T1" fmla="*/ 174 h 174"/>
                  <a:gd name="T2" fmla="*/ 43 w 115"/>
                  <a:gd name="T3" fmla="*/ 121 h 174"/>
                  <a:gd name="T4" fmla="*/ 0 w 115"/>
                  <a:gd name="T5" fmla="*/ 141 h 174"/>
                  <a:gd name="T6" fmla="*/ 49 w 115"/>
                  <a:gd name="T7" fmla="*/ 0 h 174"/>
                  <a:gd name="T8" fmla="*/ 115 w 115"/>
                  <a:gd name="T9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174">
                    <a:moveTo>
                      <a:pt x="115" y="174"/>
                    </a:moveTo>
                    <a:cubicBezTo>
                      <a:pt x="43" y="121"/>
                      <a:pt x="43" y="121"/>
                      <a:pt x="43" y="121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13" y="92"/>
                      <a:pt x="30" y="45"/>
                      <a:pt x="49" y="0"/>
                    </a:cubicBezTo>
                    <a:lnTo>
                      <a:pt x="115" y="174"/>
                    </a:lnTo>
                    <a:close/>
                  </a:path>
                </a:pathLst>
              </a:custGeom>
              <a:solidFill>
                <a:srgbClr val="F9B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" name="Oval 107"/>
              <p:cNvSpPr>
                <a:spLocks noChangeArrowheads="1"/>
              </p:cNvSpPr>
              <p:nvPr/>
            </p:nvSpPr>
            <p:spPr bwMode="auto">
              <a:xfrm>
                <a:off x="9171545" y="3925610"/>
                <a:ext cx="75705" cy="34600"/>
              </a:xfrm>
              <a:prstGeom prst="ellipse">
                <a:avLst/>
              </a:prstGeom>
              <a:noFill/>
              <a:ln w="2" cap="flat">
                <a:solidFill>
                  <a:srgbClr val="324A5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" name="Freeform 108"/>
              <p:cNvSpPr>
                <a:spLocks/>
              </p:cNvSpPr>
              <p:nvPr/>
            </p:nvSpPr>
            <p:spPr bwMode="auto">
              <a:xfrm>
                <a:off x="8997762" y="3894912"/>
                <a:ext cx="439920" cy="91054"/>
              </a:xfrm>
              <a:custGeom>
                <a:avLst/>
                <a:gdLst>
                  <a:gd name="T0" fmla="*/ 716 w 716"/>
                  <a:gd name="T1" fmla="*/ 0 h 148"/>
                  <a:gd name="T2" fmla="*/ 669 w 716"/>
                  <a:gd name="T3" fmla="*/ 114 h 148"/>
                  <a:gd name="T4" fmla="*/ 358 w 716"/>
                  <a:gd name="T5" fmla="*/ 148 h 148"/>
                  <a:gd name="T6" fmla="*/ 46 w 716"/>
                  <a:gd name="T7" fmla="*/ 114 h 148"/>
                  <a:gd name="T8" fmla="*/ 0 w 716"/>
                  <a:gd name="T9" fmla="*/ 0 h 148"/>
                  <a:gd name="T10" fmla="*/ 358 w 716"/>
                  <a:gd name="T11" fmla="*/ 17 h 148"/>
                  <a:gd name="T12" fmla="*/ 716 w 716"/>
                  <a:gd name="T1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6" h="148">
                    <a:moveTo>
                      <a:pt x="716" y="0"/>
                    </a:moveTo>
                    <a:cubicBezTo>
                      <a:pt x="669" y="114"/>
                      <a:pt x="669" y="114"/>
                      <a:pt x="669" y="114"/>
                    </a:cubicBezTo>
                    <a:cubicBezTo>
                      <a:pt x="568" y="136"/>
                      <a:pt x="428" y="145"/>
                      <a:pt x="358" y="148"/>
                    </a:cubicBezTo>
                    <a:cubicBezTo>
                      <a:pt x="288" y="145"/>
                      <a:pt x="147" y="135"/>
                      <a:pt x="46" y="11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8" y="10"/>
                      <a:pt x="205" y="17"/>
                      <a:pt x="358" y="17"/>
                    </a:cubicBezTo>
                    <a:cubicBezTo>
                      <a:pt x="511" y="17"/>
                      <a:pt x="628" y="10"/>
                      <a:pt x="716" y="0"/>
                    </a:cubicBezTo>
                    <a:close/>
                  </a:path>
                </a:pathLst>
              </a:custGeom>
              <a:solidFill>
                <a:srgbClr val="2B3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" name="Oval 109"/>
              <p:cNvSpPr>
                <a:spLocks noChangeArrowheads="1"/>
              </p:cNvSpPr>
              <p:nvPr/>
            </p:nvSpPr>
            <p:spPr bwMode="auto">
              <a:xfrm>
                <a:off x="9169724" y="3920147"/>
                <a:ext cx="95997" cy="49689"/>
              </a:xfrm>
              <a:prstGeom prst="ellipse">
                <a:avLst/>
              </a:prstGeom>
              <a:solidFill>
                <a:srgbClr val="E6E9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" name="Freeform 110"/>
              <p:cNvSpPr>
                <a:spLocks/>
              </p:cNvSpPr>
              <p:nvPr/>
            </p:nvSpPr>
            <p:spPr bwMode="auto">
              <a:xfrm>
                <a:off x="9073987" y="3554631"/>
                <a:ext cx="287470" cy="19512"/>
              </a:xfrm>
              <a:custGeom>
                <a:avLst/>
                <a:gdLst>
                  <a:gd name="T0" fmla="*/ 468 w 468"/>
                  <a:gd name="T1" fmla="*/ 6 h 32"/>
                  <a:gd name="T2" fmla="*/ 454 w 468"/>
                  <a:gd name="T3" fmla="*/ 32 h 32"/>
                  <a:gd name="T4" fmla="*/ 14 w 468"/>
                  <a:gd name="T5" fmla="*/ 32 h 32"/>
                  <a:gd name="T6" fmla="*/ 0 w 468"/>
                  <a:gd name="T7" fmla="*/ 6 h 32"/>
                  <a:gd name="T8" fmla="*/ 210 w 468"/>
                  <a:gd name="T9" fmla="*/ 0 h 32"/>
                  <a:gd name="T10" fmla="*/ 210 w 468"/>
                  <a:gd name="T11" fmla="*/ 0 h 32"/>
                  <a:gd name="T12" fmla="*/ 234 w 468"/>
                  <a:gd name="T13" fmla="*/ 0 h 32"/>
                  <a:gd name="T14" fmla="*/ 258 w 468"/>
                  <a:gd name="T15" fmla="*/ 0 h 32"/>
                  <a:gd name="T16" fmla="*/ 258 w 468"/>
                  <a:gd name="T17" fmla="*/ 0 h 32"/>
                  <a:gd name="T18" fmla="*/ 468 w 468"/>
                  <a:gd name="T19" fmla="*/ 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8" h="32">
                    <a:moveTo>
                      <a:pt x="468" y="6"/>
                    </a:moveTo>
                    <a:cubicBezTo>
                      <a:pt x="454" y="32"/>
                      <a:pt x="454" y="32"/>
                      <a:pt x="454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6" y="2"/>
                      <a:pt x="156" y="1"/>
                      <a:pt x="210" y="0"/>
                    </a:cubicBezTo>
                    <a:cubicBezTo>
                      <a:pt x="210" y="0"/>
                      <a:pt x="210" y="0"/>
                      <a:pt x="210" y="0"/>
                    </a:cubicBezTo>
                    <a:cubicBezTo>
                      <a:pt x="216" y="0"/>
                      <a:pt x="224" y="0"/>
                      <a:pt x="234" y="0"/>
                    </a:cubicBezTo>
                    <a:cubicBezTo>
                      <a:pt x="244" y="0"/>
                      <a:pt x="252" y="0"/>
                      <a:pt x="258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312" y="1"/>
                      <a:pt x="392" y="2"/>
                      <a:pt x="468" y="6"/>
                    </a:cubicBezTo>
                    <a:close/>
                  </a:path>
                </a:pathLst>
              </a:custGeom>
              <a:solidFill>
                <a:srgbClr val="F9B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" name="Oval 111"/>
              <p:cNvSpPr>
                <a:spLocks noChangeArrowheads="1"/>
              </p:cNvSpPr>
              <p:nvPr/>
            </p:nvSpPr>
            <p:spPr bwMode="auto">
              <a:xfrm>
                <a:off x="9478267" y="3896733"/>
                <a:ext cx="54112" cy="54632"/>
              </a:xfrm>
              <a:prstGeom prst="ellipse">
                <a:avLst/>
              </a:prstGeom>
              <a:solidFill>
                <a:srgbClr val="ACB3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" name="Oval 112"/>
              <p:cNvSpPr>
                <a:spLocks noChangeArrowheads="1"/>
              </p:cNvSpPr>
              <p:nvPr/>
            </p:nvSpPr>
            <p:spPr bwMode="auto">
              <a:xfrm>
                <a:off x="9542785" y="3886327"/>
                <a:ext cx="36161" cy="35641"/>
              </a:xfrm>
              <a:prstGeom prst="ellipse">
                <a:avLst/>
              </a:prstGeom>
              <a:solidFill>
                <a:srgbClr val="ACB3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" name="Oval 113"/>
              <p:cNvSpPr>
                <a:spLocks noChangeArrowheads="1"/>
              </p:cNvSpPr>
              <p:nvPr/>
            </p:nvSpPr>
            <p:spPr bwMode="auto">
              <a:xfrm>
                <a:off x="8903066" y="3895432"/>
                <a:ext cx="54112" cy="54892"/>
              </a:xfrm>
              <a:prstGeom prst="ellipse">
                <a:avLst/>
              </a:prstGeom>
              <a:solidFill>
                <a:srgbClr val="ACB3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" name="Oval 114"/>
              <p:cNvSpPr>
                <a:spLocks noChangeArrowheads="1"/>
              </p:cNvSpPr>
              <p:nvPr/>
            </p:nvSpPr>
            <p:spPr bwMode="auto">
              <a:xfrm>
                <a:off x="8856499" y="3885026"/>
                <a:ext cx="36161" cy="35641"/>
              </a:xfrm>
              <a:prstGeom prst="ellipse">
                <a:avLst/>
              </a:prstGeom>
              <a:solidFill>
                <a:srgbClr val="ACB3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" name="Freeform 115"/>
              <p:cNvSpPr>
                <a:spLocks/>
              </p:cNvSpPr>
              <p:nvPr/>
            </p:nvSpPr>
            <p:spPr bwMode="auto">
              <a:xfrm>
                <a:off x="9152034" y="3504161"/>
                <a:ext cx="32519" cy="41625"/>
              </a:xfrm>
              <a:custGeom>
                <a:avLst/>
                <a:gdLst>
                  <a:gd name="T0" fmla="*/ 82 w 125"/>
                  <a:gd name="T1" fmla="*/ 31 h 160"/>
                  <a:gd name="T2" fmla="*/ 82 w 125"/>
                  <a:gd name="T3" fmla="*/ 160 h 160"/>
                  <a:gd name="T4" fmla="*/ 45 w 125"/>
                  <a:gd name="T5" fmla="*/ 160 h 160"/>
                  <a:gd name="T6" fmla="*/ 45 w 125"/>
                  <a:gd name="T7" fmla="*/ 31 h 160"/>
                  <a:gd name="T8" fmla="*/ 0 w 125"/>
                  <a:gd name="T9" fmla="*/ 31 h 160"/>
                  <a:gd name="T10" fmla="*/ 0 w 125"/>
                  <a:gd name="T11" fmla="*/ 0 h 160"/>
                  <a:gd name="T12" fmla="*/ 125 w 125"/>
                  <a:gd name="T13" fmla="*/ 0 h 160"/>
                  <a:gd name="T14" fmla="*/ 125 w 125"/>
                  <a:gd name="T15" fmla="*/ 31 h 160"/>
                  <a:gd name="T16" fmla="*/ 82 w 125"/>
                  <a:gd name="T17" fmla="*/ 3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160">
                    <a:moveTo>
                      <a:pt x="82" y="31"/>
                    </a:moveTo>
                    <a:lnTo>
                      <a:pt x="82" y="160"/>
                    </a:lnTo>
                    <a:lnTo>
                      <a:pt x="45" y="160"/>
                    </a:lnTo>
                    <a:lnTo>
                      <a:pt x="45" y="31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125" y="0"/>
                    </a:lnTo>
                    <a:lnTo>
                      <a:pt x="125" y="31"/>
                    </a:lnTo>
                    <a:lnTo>
                      <a:pt x="82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" name="Freeform 116"/>
              <p:cNvSpPr>
                <a:spLocks noEditPoints="1"/>
              </p:cNvSpPr>
              <p:nvPr/>
            </p:nvSpPr>
            <p:spPr bwMode="auto">
              <a:xfrm>
                <a:off x="9183252" y="3504161"/>
                <a:ext cx="44226" cy="41625"/>
              </a:xfrm>
              <a:custGeom>
                <a:avLst/>
                <a:gdLst>
                  <a:gd name="T0" fmla="*/ 135 w 170"/>
                  <a:gd name="T1" fmla="*/ 160 h 160"/>
                  <a:gd name="T2" fmla="*/ 118 w 170"/>
                  <a:gd name="T3" fmla="*/ 125 h 160"/>
                  <a:gd name="T4" fmla="*/ 52 w 170"/>
                  <a:gd name="T5" fmla="*/ 125 h 160"/>
                  <a:gd name="T6" fmla="*/ 38 w 170"/>
                  <a:gd name="T7" fmla="*/ 160 h 160"/>
                  <a:gd name="T8" fmla="*/ 0 w 170"/>
                  <a:gd name="T9" fmla="*/ 160 h 160"/>
                  <a:gd name="T10" fmla="*/ 69 w 170"/>
                  <a:gd name="T11" fmla="*/ 0 h 160"/>
                  <a:gd name="T12" fmla="*/ 102 w 170"/>
                  <a:gd name="T13" fmla="*/ 0 h 160"/>
                  <a:gd name="T14" fmla="*/ 170 w 170"/>
                  <a:gd name="T15" fmla="*/ 160 h 160"/>
                  <a:gd name="T16" fmla="*/ 135 w 170"/>
                  <a:gd name="T17" fmla="*/ 160 h 160"/>
                  <a:gd name="T18" fmla="*/ 85 w 170"/>
                  <a:gd name="T19" fmla="*/ 47 h 160"/>
                  <a:gd name="T20" fmla="*/ 66 w 170"/>
                  <a:gd name="T21" fmla="*/ 94 h 160"/>
                  <a:gd name="T22" fmla="*/ 106 w 170"/>
                  <a:gd name="T23" fmla="*/ 94 h 160"/>
                  <a:gd name="T24" fmla="*/ 85 w 170"/>
                  <a:gd name="T25" fmla="*/ 47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0" h="160">
                    <a:moveTo>
                      <a:pt x="135" y="160"/>
                    </a:moveTo>
                    <a:lnTo>
                      <a:pt x="118" y="125"/>
                    </a:lnTo>
                    <a:lnTo>
                      <a:pt x="52" y="125"/>
                    </a:lnTo>
                    <a:lnTo>
                      <a:pt x="38" y="160"/>
                    </a:lnTo>
                    <a:lnTo>
                      <a:pt x="0" y="160"/>
                    </a:lnTo>
                    <a:lnTo>
                      <a:pt x="69" y="0"/>
                    </a:lnTo>
                    <a:lnTo>
                      <a:pt x="102" y="0"/>
                    </a:lnTo>
                    <a:lnTo>
                      <a:pt x="170" y="160"/>
                    </a:lnTo>
                    <a:lnTo>
                      <a:pt x="135" y="160"/>
                    </a:lnTo>
                    <a:close/>
                    <a:moveTo>
                      <a:pt x="85" y="47"/>
                    </a:moveTo>
                    <a:lnTo>
                      <a:pt x="66" y="94"/>
                    </a:lnTo>
                    <a:lnTo>
                      <a:pt x="106" y="94"/>
                    </a:lnTo>
                    <a:lnTo>
                      <a:pt x="85" y="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" name="Freeform 117"/>
              <p:cNvSpPr>
                <a:spLocks/>
              </p:cNvSpPr>
              <p:nvPr/>
            </p:nvSpPr>
            <p:spPr bwMode="auto">
              <a:xfrm>
                <a:off x="9228259" y="3504161"/>
                <a:ext cx="39804" cy="41104"/>
              </a:xfrm>
              <a:custGeom>
                <a:avLst/>
                <a:gdLst>
                  <a:gd name="T0" fmla="*/ 106 w 153"/>
                  <a:gd name="T1" fmla="*/ 0 h 158"/>
                  <a:gd name="T2" fmla="*/ 148 w 153"/>
                  <a:gd name="T3" fmla="*/ 0 h 158"/>
                  <a:gd name="T4" fmla="*/ 101 w 153"/>
                  <a:gd name="T5" fmla="*/ 75 h 158"/>
                  <a:gd name="T6" fmla="*/ 153 w 153"/>
                  <a:gd name="T7" fmla="*/ 158 h 158"/>
                  <a:gd name="T8" fmla="*/ 111 w 153"/>
                  <a:gd name="T9" fmla="*/ 158 h 158"/>
                  <a:gd name="T10" fmla="*/ 78 w 153"/>
                  <a:gd name="T11" fmla="*/ 106 h 158"/>
                  <a:gd name="T12" fmla="*/ 42 w 153"/>
                  <a:gd name="T13" fmla="*/ 158 h 158"/>
                  <a:gd name="T14" fmla="*/ 0 w 153"/>
                  <a:gd name="T15" fmla="*/ 158 h 158"/>
                  <a:gd name="T16" fmla="*/ 54 w 153"/>
                  <a:gd name="T17" fmla="*/ 78 h 158"/>
                  <a:gd name="T18" fmla="*/ 4 w 153"/>
                  <a:gd name="T19" fmla="*/ 0 h 158"/>
                  <a:gd name="T20" fmla="*/ 47 w 153"/>
                  <a:gd name="T21" fmla="*/ 0 h 158"/>
                  <a:gd name="T22" fmla="*/ 78 w 153"/>
                  <a:gd name="T23" fmla="*/ 47 h 158"/>
                  <a:gd name="T24" fmla="*/ 106 w 153"/>
                  <a:gd name="T2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3" h="158">
                    <a:moveTo>
                      <a:pt x="106" y="0"/>
                    </a:moveTo>
                    <a:lnTo>
                      <a:pt x="148" y="0"/>
                    </a:lnTo>
                    <a:lnTo>
                      <a:pt x="101" y="75"/>
                    </a:lnTo>
                    <a:lnTo>
                      <a:pt x="153" y="158"/>
                    </a:lnTo>
                    <a:lnTo>
                      <a:pt x="111" y="158"/>
                    </a:lnTo>
                    <a:lnTo>
                      <a:pt x="78" y="106"/>
                    </a:lnTo>
                    <a:lnTo>
                      <a:pt x="42" y="158"/>
                    </a:lnTo>
                    <a:lnTo>
                      <a:pt x="0" y="158"/>
                    </a:lnTo>
                    <a:lnTo>
                      <a:pt x="54" y="78"/>
                    </a:lnTo>
                    <a:lnTo>
                      <a:pt x="4" y="0"/>
                    </a:lnTo>
                    <a:lnTo>
                      <a:pt x="47" y="0"/>
                    </a:lnTo>
                    <a:lnTo>
                      <a:pt x="78" y="47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" name="Rectangle 118"/>
              <p:cNvSpPr>
                <a:spLocks noChangeArrowheads="1"/>
              </p:cNvSpPr>
              <p:nvPr/>
            </p:nvSpPr>
            <p:spPr bwMode="auto">
              <a:xfrm>
                <a:off x="9274306" y="3504161"/>
                <a:ext cx="9105" cy="411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" name="Rectangle 119"/>
              <p:cNvSpPr>
                <a:spLocks noChangeArrowheads="1"/>
              </p:cNvSpPr>
              <p:nvPr/>
            </p:nvSpPr>
            <p:spPr bwMode="auto">
              <a:xfrm>
                <a:off x="9101564" y="4051004"/>
                <a:ext cx="232318" cy="811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" name="Freeform 120"/>
              <p:cNvSpPr>
                <a:spLocks/>
              </p:cNvSpPr>
              <p:nvPr/>
            </p:nvSpPr>
            <p:spPr bwMode="auto">
              <a:xfrm>
                <a:off x="8887197" y="3585849"/>
                <a:ext cx="666514" cy="177685"/>
              </a:xfrm>
              <a:custGeom>
                <a:avLst/>
                <a:gdLst>
                  <a:gd name="T0" fmla="*/ 1080 w 1085"/>
                  <a:gd name="T1" fmla="*/ 255 h 289"/>
                  <a:gd name="T2" fmla="*/ 940 w 1085"/>
                  <a:gd name="T3" fmla="*/ 7 h 289"/>
                  <a:gd name="T4" fmla="*/ 928 w 1085"/>
                  <a:gd name="T5" fmla="*/ 0 h 289"/>
                  <a:gd name="T6" fmla="*/ 542 w 1085"/>
                  <a:gd name="T7" fmla="*/ 7 h 289"/>
                  <a:gd name="T8" fmla="*/ 157 w 1085"/>
                  <a:gd name="T9" fmla="*/ 0 h 289"/>
                  <a:gd name="T10" fmla="*/ 145 w 1085"/>
                  <a:gd name="T11" fmla="*/ 7 h 289"/>
                  <a:gd name="T12" fmla="*/ 4 w 1085"/>
                  <a:gd name="T13" fmla="*/ 255 h 289"/>
                  <a:gd name="T14" fmla="*/ 14 w 1085"/>
                  <a:gd name="T15" fmla="*/ 273 h 289"/>
                  <a:gd name="T16" fmla="*/ 542 w 1085"/>
                  <a:gd name="T17" fmla="*/ 289 h 289"/>
                  <a:gd name="T18" fmla="*/ 1070 w 1085"/>
                  <a:gd name="T19" fmla="*/ 273 h 289"/>
                  <a:gd name="T20" fmla="*/ 1080 w 1085"/>
                  <a:gd name="T21" fmla="*/ 255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5" h="289">
                    <a:moveTo>
                      <a:pt x="1080" y="255"/>
                    </a:moveTo>
                    <a:cubicBezTo>
                      <a:pt x="940" y="7"/>
                      <a:pt x="940" y="7"/>
                      <a:pt x="940" y="7"/>
                    </a:cubicBezTo>
                    <a:cubicBezTo>
                      <a:pt x="937" y="3"/>
                      <a:pt x="933" y="0"/>
                      <a:pt x="928" y="0"/>
                    </a:cubicBezTo>
                    <a:cubicBezTo>
                      <a:pt x="806" y="7"/>
                      <a:pt x="625" y="8"/>
                      <a:pt x="542" y="7"/>
                    </a:cubicBezTo>
                    <a:cubicBezTo>
                      <a:pt x="460" y="8"/>
                      <a:pt x="279" y="7"/>
                      <a:pt x="157" y="0"/>
                    </a:cubicBezTo>
                    <a:cubicBezTo>
                      <a:pt x="152" y="0"/>
                      <a:pt x="148" y="2"/>
                      <a:pt x="145" y="7"/>
                    </a:cubicBezTo>
                    <a:cubicBezTo>
                      <a:pt x="4" y="255"/>
                      <a:pt x="4" y="255"/>
                      <a:pt x="4" y="255"/>
                    </a:cubicBezTo>
                    <a:cubicBezTo>
                      <a:pt x="0" y="263"/>
                      <a:pt x="5" y="273"/>
                      <a:pt x="14" y="273"/>
                    </a:cubicBezTo>
                    <a:cubicBezTo>
                      <a:pt x="86" y="277"/>
                      <a:pt x="336" y="289"/>
                      <a:pt x="542" y="289"/>
                    </a:cubicBezTo>
                    <a:cubicBezTo>
                      <a:pt x="748" y="289"/>
                      <a:pt x="998" y="277"/>
                      <a:pt x="1070" y="273"/>
                    </a:cubicBezTo>
                    <a:cubicBezTo>
                      <a:pt x="1079" y="273"/>
                      <a:pt x="1085" y="263"/>
                      <a:pt x="1080" y="2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0" name="Параллелограмм 149"/>
            <p:cNvSpPr/>
            <p:nvPr/>
          </p:nvSpPr>
          <p:spPr>
            <a:xfrm flipH="1">
              <a:off x="10944790" y="7124565"/>
              <a:ext cx="63453" cy="36997"/>
            </a:xfrm>
            <a:prstGeom prst="parallelogram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  <p:sp>
          <p:nvSpPr>
            <p:cNvPr id="151" name="Параллелограмм 150"/>
            <p:cNvSpPr/>
            <p:nvPr/>
          </p:nvSpPr>
          <p:spPr>
            <a:xfrm flipH="1">
              <a:off x="10819923" y="7124565"/>
              <a:ext cx="63453" cy="36997"/>
            </a:xfrm>
            <a:prstGeom prst="parallelogram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  <p:sp>
          <p:nvSpPr>
            <p:cNvPr id="152" name="Параллелограмм 151"/>
            <p:cNvSpPr/>
            <p:nvPr/>
          </p:nvSpPr>
          <p:spPr>
            <a:xfrm flipH="1">
              <a:off x="11069657" y="7124565"/>
              <a:ext cx="63453" cy="36997"/>
            </a:xfrm>
            <a:prstGeom prst="parallelogram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  <p:sp>
          <p:nvSpPr>
            <p:cNvPr id="153" name="Параллелограмм 152"/>
            <p:cNvSpPr/>
            <p:nvPr/>
          </p:nvSpPr>
          <p:spPr>
            <a:xfrm flipH="1">
              <a:off x="10695056" y="7124565"/>
              <a:ext cx="63453" cy="36997"/>
            </a:xfrm>
            <a:prstGeom prst="parallelogram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  <p:sp>
          <p:nvSpPr>
            <p:cNvPr id="154" name="Параллелограмм 153"/>
            <p:cNvSpPr/>
            <p:nvPr/>
          </p:nvSpPr>
          <p:spPr>
            <a:xfrm flipH="1">
              <a:off x="10445321" y="7124565"/>
              <a:ext cx="63453" cy="36997"/>
            </a:xfrm>
            <a:prstGeom prst="parallelogram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  <p:sp>
          <p:nvSpPr>
            <p:cNvPr id="155" name="Параллелограмм 154"/>
            <p:cNvSpPr/>
            <p:nvPr/>
          </p:nvSpPr>
          <p:spPr>
            <a:xfrm flipH="1">
              <a:off x="10570189" y="7124565"/>
              <a:ext cx="63453" cy="36997"/>
            </a:xfrm>
            <a:prstGeom prst="parallelogram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  <p:sp>
          <p:nvSpPr>
            <p:cNvPr id="156" name="Параллелограмм 155"/>
            <p:cNvSpPr/>
            <p:nvPr/>
          </p:nvSpPr>
          <p:spPr>
            <a:xfrm flipH="1">
              <a:off x="11194524" y="7124565"/>
              <a:ext cx="63453" cy="36997"/>
            </a:xfrm>
            <a:prstGeom prst="parallelogram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  <p:sp>
          <p:nvSpPr>
            <p:cNvPr id="157" name="Параллелограмм 156"/>
            <p:cNvSpPr/>
            <p:nvPr/>
          </p:nvSpPr>
          <p:spPr>
            <a:xfrm flipH="1">
              <a:off x="10320454" y="7124565"/>
              <a:ext cx="63453" cy="36997"/>
            </a:xfrm>
            <a:prstGeom prst="parallelogram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  <p:sp>
          <p:nvSpPr>
            <p:cNvPr id="275" name="Oval 353"/>
            <p:cNvSpPr>
              <a:spLocks noChangeArrowheads="1"/>
            </p:cNvSpPr>
            <p:nvPr/>
          </p:nvSpPr>
          <p:spPr bwMode="auto">
            <a:xfrm flipH="1">
              <a:off x="10438003" y="6891219"/>
              <a:ext cx="11668" cy="14923"/>
            </a:xfrm>
            <a:prstGeom prst="ellipse">
              <a:avLst/>
            </a:prstGeom>
            <a:solidFill>
              <a:srgbClr val="F2B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59" name="Группа 158"/>
            <p:cNvGrpSpPr/>
            <p:nvPr/>
          </p:nvGrpSpPr>
          <p:grpSpPr>
            <a:xfrm>
              <a:off x="10772834" y="6695478"/>
              <a:ext cx="444418" cy="408063"/>
              <a:chOff x="1207665" y="2797528"/>
              <a:chExt cx="549184" cy="504258"/>
            </a:xfrm>
          </p:grpSpPr>
          <p:grpSp>
            <p:nvGrpSpPr>
              <p:cNvPr id="160" name="Группа 159"/>
              <p:cNvGrpSpPr>
                <a:grpSpLocks/>
              </p:cNvGrpSpPr>
              <p:nvPr/>
            </p:nvGrpSpPr>
            <p:grpSpPr>
              <a:xfrm flipH="1">
                <a:off x="1207665" y="2925103"/>
                <a:ext cx="549184" cy="376683"/>
                <a:chOff x="8014146" y="6617785"/>
                <a:chExt cx="672170" cy="461089"/>
              </a:xfrm>
            </p:grpSpPr>
            <p:sp>
              <p:nvSpPr>
                <p:cNvPr id="165" name="Freeform 792"/>
                <p:cNvSpPr>
                  <a:spLocks/>
                </p:cNvSpPr>
                <p:nvPr/>
              </p:nvSpPr>
              <p:spPr bwMode="auto">
                <a:xfrm>
                  <a:off x="8014146" y="6758507"/>
                  <a:ext cx="65870" cy="43415"/>
                </a:xfrm>
                <a:custGeom>
                  <a:avLst/>
                  <a:gdLst>
                    <a:gd name="T0" fmla="*/ 27 w 29"/>
                    <a:gd name="T1" fmla="*/ 19 h 19"/>
                    <a:gd name="T2" fmla="*/ 6 w 29"/>
                    <a:gd name="T3" fmla="*/ 19 h 19"/>
                    <a:gd name="T4" fmla="*/ 4 w 29"/>
                    <a:gd name="T5" fmla="*/ 17 h 19"/>
                    <a:gd name="T6" fmla="*/ 0 w 29"/>
                    <a:gd name="T7" fmla="*/ 2 h 19"/>
                    <a:gd name="T8" fmla="*/ 2 w 29"/>
                    <a:gd name="T9" fmla="*/ 0 h 19"/>
                    <a:gd name="T10" fmla="*/ 27 w 29"/>
                    <a:gd name="T11" fmla="*/ 0 h 19"/>
                    <a:gd name="T12" fmla="*/ 29 w 29"/>
                    <a:gd name="T13" fmla="*/ 2 h 19"/>
                    <a:gd name="T14" fmla="*/ 29 w 29"/>
                    <a:gd name="T15" fmla="*/ 17 h 19"/>
                    <a:gd name="T16" fmla="*/ 27 w 29"/>
                    <a:gd name="T17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9">
                      <a:moveTo>
                        <a:pt x="27" y="19"/>
                      </a:move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5" y="19"/>
                        <a:pt x="4" y="18"/>
                        <a:pt x="4" y="17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8" y="0"/>
                        <a:pt x="29" y="1"/>
                        <a:pt x="29" y="2"/>
                      </a:cubicBezTo>
                      <a:cubicBezTo>
                        <a:pt x="29" y="17"/>
                        <a:pt x="29" y="17"/>
                        <a:pt x="29" y="17"/>
                      </a:cubicBezTo>
                      <a:cubicBezTo>
                        <a:pt x="29" y="18"/>
                        <a:pt x="28" y="19"/>
                        <a:pt x="27" y="19"/>
                      </a:cubicBezTo>
                      <a:close/>
                    </a:path>
                  </a:pathLst>
                </a:custGeom>
                <a:solidFill>
                  <a:srgbClr val="FF6B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6" name="Freeform 793"/>
                <p:cNvSpPr>
                  <a:spLocks/>
                </p:cNvSpPr>
                <p:nvPr/>
              </p:nvSpPr>
              <p:spPr bwMode="auto">
                <a:xfrm>
                  <a:off x="8069536" y="6785453"/>
                  <a:ext cx="31438" cy="29941"/>
                </a:xfrm>
                <a:custGeom>
                  <a:avLst/>
                  <a:gdLst>
                    <a:gd name="T0" fmla="*/ 13 w 14"/>
                    <a:gd name="T1" fmla="*/ 9 h 13"/>
                    <a:gd name="T2" fmla="*/ 13 w 14"/>
                    <a:gd name="T3" fmla="*/ 12 h 13"/>
                    <a:gd name="T4" fmla="*/ 10 w 14"/>
                    <a:gd name="T5" fmla="*/ 12 h 13"/>
                    <a:gd name="T6" fmla="*/ 1 w 14"/>
                    <a:gd name="T7" fmla="*/ 3 h 13"/>
                    <a:gd name="T8" fmla="*/ 1 w 14"/>
                    <a:gd name="T9" fmla="*/ 0 h 13"/>
                    <a:gd name="T10" fmla="*/ 4 w 14"/>
                    <a:gd name="T11" fmla="*/ 0 h 13"/>
                    <a:gd name="T12" fmla="*/ 13 w 14"/>
                    <a:gd name="T13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3">
                      <a:moveTo>
                        <a:pt x="13" y="9"/>
                      </a:moveTo>
                      <a:cubicBezTo>
                        <a:pt x="14" y="10"/>
                        <a:pt x="14" y="12"/>
                        <a:pt x="13" y="12"/>
                      </a:cubicBezTo>
                      <a:cubicBezTo>
                        <a:pt x="12" y="13"/>
                        <a:pt x="11" y="13"/>
                        <a:pt x="10" y="1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2"/>
                        <a:pt x="0" y="1"/>
                        <a:pt x="1" y="0"/>
                      </a:cubicBezTo>
                      <a:cubicBezTo>
                        <a:pt x="2" y="0"/>
                        <a:pt x="3" y="0"/>
                        <a:pt x="4" y="0"/>
                      </a:cubicBezTo>
                      <a:cubicBezTo>
                        <a:pt x="13" y="9"/>
                        <a:pt x="13" y="9"/>
                        <a:pt x="13" y="9"/>
                      </a:cubicBez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7" name="Freeform 794"/>
                <p:cNvSpPr>
                  <a:spLocks/>
                </p:cNvSpPr>
                <p:nvPr/>
              </p:nvSpPr>
              <p:spPr bwMode="auto">
                <a:xfrm>
                  <a:off x="8620446" y="6758507"/>
                  <a:ext cx="65870" cy="43415"/>
                </a:xfrm>
                <a:custGeom>
                  <a:avLst/>
                  <a:gdLst>
                    <a:gd name="T0" fmla="*/ 2 w 29"/>
                    <a:gd name="T1" fmla="*/ 19 h 19"/>
                    <a:gd name="T2" fmla="*/ 23 w 29"/>
                    <a:gd name="T3" fmla="*/ 19 h 19"/>
                    <a:gd name="T4" fmla="*/ 25 w 29"/>
                    <a:gd name="T5" fmla="*/ 17 h 19"/>
                    <a:gd name="T6" fmla="*/ 29 w 29"/>
                    <a:gd name="T7" fmla="*/ 2 h 19"/>
                    <a:gd name="T8" fmla="*/ 27 w 29"/>
                    <a:gd name="T9" fmla="*/ 0 h 19"/>
                    <a:gd name="T10" fmla="*/ 2 w 29"/>
                    <a:gd name="T11" fmla="*/ 0 h 19"/>
                    <a:gd name="T12" fmla="*/ 0 w 29"/>
                    <a:gd name="T13" fmla="*/ 2 h 19"/>
                    <a:gd name="T14" fmla="*/ 0 w 29"/>
                    <a:gd name="T15" fmla="*/ 17 h 19"/>
                    <a:gd name="T16" fmla="*/ 2 w 29"/>
                    <a:gd name="T17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9">
                      <a:moveTo>
                        <a:pt x="2" y="19"/>
                      </a:moveTo>
                      <a:cubicBezTo>
                        <a:pt x="23" y="19"/>
                        <a:pt x="23" y="19"/>
                        <a:pt x="23" y="19"/>
                      </a:cubicBezTo>
                      <a:cubicBezTo>
                        <a:pt x="24" y="19"/>
                        <a:pt x="25" y="18"/>
                        <a:pt x="25" y="17"/>
                      </a:cubicBezTo>
                      <a:cubicBezTo>
                        <a:pt x="29" y="2"/>
                        <a:pt x="29" y="2"/>
                        <a:pt x="29" y="2"/>
                      </a:cubicBezTo>
                      <a:cubicBezTo>
                        <a:pt x="29" y="1"/>
                        <a:pt x="28" y="0"/>
                        <a:pt x="27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8"/>
                        <a:pt x="1" y="19"/>
                        <a:pt x="2" y="19"/>
                      </a:cubicBezTo>
                      <a:close/>
                    </a:path>
                  </a:pathLst>
                </a:custGeom>
                <a:solidFill>
                  <a:srgbClr val="FF6B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8" name="Freeform 795"/>
                <p:cNvSpPr>
                  <a:spLocks/>
                </p:cNvSpPr>
                <p:nvPr/>
              </p:nvSpPr>
              <p:spPr bwMode="auto">
                <a:xfrm>
                  <a:off x="8599487" y="6785453"/>
                  <a:ext cx="31438" cy="29941"/>
                </a:xfrm>
                <a:custGeom>
                  <a:avLst/>
                  <a:gdLst>
                    <a:gd name="T0" fmla="*/ 1 w 14"/>
                    <a:gd name="T1" fmla="*/ 9 h 13"/>
                    <a:gd name="T2" fmla="*/ 1 w 14"/>
                    <a:gd name="T3" fmla="*/ 12 h 13"/>
                    <a:gd name="T4" fmla="*/ 4 w 14"/>
                    <a:gd name="T5" fmla="*/ 12 h 13"/>
                    <a:gd name="T6" fmla="*/ 13 w 14"/>
                    <a:gd name="T7" fmla="*/ 3 h 13"/>
                    <a:gd name="T8" fmla="*/ 13 w 14"/>
                    <a:gd name="T9" fmla="*/ 0 h 13"/>
                    <a:gd name="T10" fmla="*/ 10 w 14"/>
                    <a:gd name="T11" fmla="*/ 0 h 13"/>
                    <a:gd name="T12" fmla="*/ 1 w 14"/>
                    <a:gd name="T13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3">
                      <a:moveTo>
                        <a:pt x="1" y="9"/>
                      </a:moveTo>
                      <a:cubicBezTo>
                        <a:pt x="0" y="10"/>
                        <a:pt x="0" y="12"/>
                        <a:pt x="1" y="12"/>
                      </a:cubicBezTo>
                      <a:cubicBezTo>
                        <a:pt x="2" y="13"/>
                        <a:pt x="3" y="13"/>
                        <a:pt x="4" y="12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4" y="2"/>
                        <a:pt x="14" y="1"/>
                        <a:pt x="13" y="0"/>
                      </a:cubicBezTo>
                      <a:cubicBezTo>
                        <a:pt x="12" y="0"/>
                        <a:pt x="11" y="0"/>
                        <a:pt x="10" y="0"/>
                      </a:cubicBezTo>
                      <a:lnTo>
                        <a:pt x="1" y="9"/>
                      </a:lnTo>
                      <a:close/>
                    </a:path>
                  </a:pathLst>
                </a:custGeom>
                <a:solidFill>
                  <a:srgbClr val="CC22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9" name="Freeform 796"/>
                <p:cNvSpPr>
                  <a:spLocks/>
                </p:cNvSpPr>
                <p:nvPr/>
              </p:nvSpPr>
              <p:spPr bwMode="auto">
                <a:xfrm>
                  <a:off x="8074028" y="6912702"/>
                  <a:ext cx="103296" cy="166172"/>
                </a:xfrm>
                <a:custGeom>
                  <a:avLst/>
                  <a:gdLst>
                    <a:gd name="T0" fmla="*/ 46 w 46"/>
                    <a:gd name="T1" fmla="*/ 16 h 73"/>
                    <a:gd name="T2" fmla="*/ 46 w 46"/>
                    <a:gd name="T3" fmla="*/ 57 h 73"/>
                    <a:gd name="T4" fmla="*/ 30 w 46"/>
                    <a:gd name="T5" fmla="*/ 73 h 73"/>
                    <a:gd name="T6" fmla="*/ 17 w 46"/>
                    <a:gd name="T7" fmla="*/ 73 h 73"/>
                    <a:gd name="T8" fmla="*/ 0 w 46"/>
                    <a:gd name="T9" fmla="*/ 56 h 73"/>
                    <a:gd name="T10" fmla="*/ 0 w 46"/>
                    <a:gd name="T11" fmla="*/ 16 h 73"/>
                    <a:gd name="T12" fmla="*/ 17 w 46"/>
                    <a:gd name="T13" fmla="*/ 0 h 73"/>
                    <a:gd name="T14" fmla="*/ 30 w 46"/>
                    <a:gd name="T15" fmla="*/ 0 h 73"/>
                    <a:gd name="T16" fmla="*/ 46 w 46"/>
                    <a:gd name="T17" fmla="*/ 16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73">
                      <a:moveTo>
                        <a:pt x="46" y="16"/>
                      </a:moveTo>
                      <a:cubicBezTo>
                        <a:pt x="46" y="57"/>
                        <a:pt x="46" y="57"/>
                        <a:pt x="46" y="57"/>
                      </a:cubicBezTo>
                      <a:cubicBezTo>
                        <a:pt x="46" y="65"/>
                        <a:pt x="39" y="73"/>
                        <a:pt x="30" y="73"/>
                      </a:cubicBezTo>
                      <a:cubicBezTo>
                        <a:pt x="17" y="73"/>
                        <a:pt x="17" y="73"/>
                        <a:pt x="17" y="73"/>
                      </a:cubicBezTo>
                      <a:cubicBezTo>
                        <a:pt x="8" y="73"/>
                        <a:pt x="0" y="65"/>
                        <a:pt x="0" y="56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8" y="0"/>
                        <a:pt x="17" y="0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39" y="0"/>
                        <a:pt x="46" y="7"/>
                        <a:pt x="46" y="16"/>
                      </a:cubicBezTo>
                      <a:close/>
                    </a:path>
                  </a:pathLst>
                </a:custGeom>
                <a:solidFill>
                  <a:srgbClr val="1C1C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0" name="Rectangle 797"/>
                <p:cNvSpPr>
                  <a:spLocks noChangeArrowheads="1"/>
                </p:cNvSpPr>
                <p:nvPr/>
              </p:nvSpPr>
              <p:spPr bwMode="auto">
                <a:xfrm>
                  <a:off x="8132411" y="7001027"/>
                  <a:ext cx="4492" cy="77846"/>
                </a:xfrm>
                <a:prstGeom prst="rect">
                  <a:avLst/>
                </a:pr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1" name="Rectangle 798"/>
                <p:cNvSpPr>
                  <a:spLocks noChangeArrowheads="1"/>
                </p:cNvSpPr>
                <p:nvPr/>
              </p:nvSpPr>
              <p:spPr bwMode="auto">
                <a:xfrm>
                  <a:off x="8115945" y="7001027"/>
                  <a:ext cx="4492" cy="77846"/>
                </a:xfrm>
                <a:prstGeom prst="rect">
                  <a:avLst/>
                </a:pr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2" name="Freeform 799"/>
                <p:cNvSpPr>
                  <a:spLocks/>
                </p:cNvSpPr>
                <p:nvPr/>
              </p:nvSpPr>
              <p:spPr bwMode="auto">
                <a:xfrm>
                  <a:off x="8135406" y="7008512"/>
                  <a:ext cx="41917" cy="52397"/>
                </a:xfrm>
                <a:custGeom>
                  <a:avLst/>
                  <a:gdLst>
                    <a:gd name="T0" fmla="*/ 28 w 28"/>
                    <a:gd name="T1" fmla="*/ 0 h 35"/>
                    <a:gd name="T2" fmla="*/ 28 w 28"/>
                    <a:gd name="T3" fmla="*/ 4 h 35"/>
                    <a:gd name="T4" fmla="*/ 1 w 28"/>
                    <a:gd name="T5" fmla="*/ 33 h 35"/>
                    <a:gd name="T6" fmla="*/ 0 w 28"/>
                    <a:gd name="T7" fmla="*/ 35 h 35"/>
                    <a:gd name="T8" fmla="*/ 0 w 28"/>
                    <a:gd name="T9" fmla="*/ 29 h 35"/>
                    <a:gd name="T10" fmla="*/ 1 w 28"/>
                    <a:gd name="T11" fmla="*/ 27 h 35"/>
                    <a:gd name="T12" fmla="*/ 28 w 28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35">
                      <a:moveTo>
                        <a:pt x="28" y="0"/>
                      </a:moveTo>
                      <a:lnTo>
                        <a:pt x="28" y="4"/>
                      </a:lnTo>
                      <a:lnTo>
                        <a:pt x="1" y="33"/>
                      </a:lnTo>
                      <a:lnTo>
                        <a:pt x="0" y="35"/>
                      </a:lnTo>
                      <a:lnTo>
                        <a:pt x="0" y="29"/>
                      </a:lnTo>
                      <a:lnTo>
                        <a:pt x="1" y="27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3" name="Freeform 800"/>
                <p:cNvSpPr>
                  <a:spLocks/>
                </p:cNvSpPr>
                <p:nvPr/>
              </p:nvSpPr>
              <p:spPr bwMode="auto">
                <a:xfrm>
                  <a:off x="8135406" y="7033962"/>
                  <a:ext cx="41917" cy="44911"/>
                </a:xfrm>
                <a:custGeom>
                  <a:avLst/>
                  <a:gdLst>
                    <a:gd name="T0" fmla="*/ 28 w 28"/>
                    <a:gd name="T1" fmla="*/ 0 h 30"/>
                    <a:gd name="T2" fmla="*/ 28 w 28"/>
                    <a:gd name="T3" fmla="*/ 6 h 30"/>
                    <a:gd name="T4" fmla="*/ 4 w 28"/>
                    <a:gd name="T5" fmla="*/ 30 h 30"/>
                    <a:gd name="T6" fmla="*/ 0 w 28"/>
                    <a:gd name="T7" fmla="*/ 30 h 30"/>
                    <a:gd name="T8" fmla="*/ 0 w 28"/>
                    <a:gd name="T9" fmla="*/ 28 h 30"/>
                    <a:gd name="T10" fmla="*/ 1 w 28"/>
                    <a:gd name="T11" fmla="*/ 27 h 30"/>
                    <a:gd name="T12" fmla="*/ 28 w 28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30">
                      <a:moveTo>
                        <a:pt x="28" y="0"/>
                      </a:moveTo>
                      <a:lnTo>
                        <a:pt x="28" y="6"/>
                      </a:lnTo>
                      <a:lnTo>
                        <a:pt x="4" y="30"/>
                      </a:lnTo>
                      <a:lnTo>
                        <a:pt x="0" y="30"/>
                      </a:lnTo>
                      <a:lnTo>
                        <a:pt x="0" y="28"/>
                      </a:lnTo>
                      <a:lnTo>
                        <a:pt x="1" y="27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4" name="Freeform 801"/>
                <p:cNvSpPr>
                  <a:spLocks/>
                </p:cNvSpPr>
                <p:nvPr/>
              </p:nvSpPr>
              <p:spPr bwMode="auto">
                <a:xfrm>
                  <a:off x="8135406" y="6983062"/>
                  <a:ext cx="41917" cy="52397"/>
                </a:xfrm>
                <a:custGeom>
                  <a:avLst/>
                  <a:gdLst>
                    <a:gd name="T0" fmla="*/ 28 w 28"/>
                    <a:gd name="T1" fmla="*/ 0 h 35"/>
                    <a:gd name="T2" fmla="*/ 28 w 28"/>
                    <a:gd name="T3" fmla="*/ 5 h 35"/>
                    <a:gd name="T4" fmla="*/ 1 w 28"/>
                    <a:gd name="T5" fmla="*/ 34 h 35"/>
                    <a:gd name="T6" fmla="*/ 0 w 28"/>
                    <a:gd name="T7" fmla="*/ 35 h 35"/>
                    <a:gd name="T8" fmla="*/ 0 w 28"/>
                    <a:gd name="T9" fmla="*/ 29 h 35"/>
                    <a:gd name="T10" fmla="*/ 1 w 28"/>
                    <a:gd name="T11" fmla="*/ 27 h 35"/>
                    <a:gd name="T12" fmla="*/ 28 w 28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35">
                      <a:moveTo>
                        <a:pt x="28" y="0"/>
                      </a:moveTo>
                      <a:lnTo>
                        <a:pt x="28" y="5"/>
                      </a:lnTo>
                      <a:lnTo>
                        <a:pt x="1" y="34"/>
                      </a:lnTo>
                      <a:lnTo>
                        <a:pt x="0" y="35"/>
                      </a:lnTo>
                      <a:lnTo>
                        <a:pt x="0" y="29"/>
                      </a:lnTo>
                      <a:lnTo>
                        <a:pt x="1" y="27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5" name="Freeform 802"/>
                <p:cNvSpPr>
                  <a:spLocks/>
                </p:cNvSpPr>
                <p:nvPr/>
              </p:nvSpPr>
              <p:spPr bwMode="auto">
                <a:xfrm>
                  <a:off x="8074028" y="7008512"/>
                  <a:ext cx="44911" cy="52397"/>
                </a:xfrm>
                <a:custGeom>
                  <a:avLst/>
                  <a:gdLst>
                    <a:gd name="T0" fmla="*/ 0 w 30"/>
                    <a:gd name="T1" fmla="*/ 0 h 35"/>
                    <a:gd name="T2" fmla="*/ 0 w 30"/>
                    <a:gd name="T3" fmla="*/ 4 h 35"/>
                    <a:gd name="T4" fmla="*/ 28 w 30"/>
                    <a:gd name="T5" fmla="*/ 33 h 35"/>
                    <a:gd name="T6" fmla="*/ 30 w 30"/>
                    <a:gd name="T7" fmla="*/ 35 h 35"/>
                    <a:gd name="T8" fmla="*/ 30 w 30"/>
                    <a:gd name="T9" fmla="*/ 29 h 35"/>
                    <a:gd name="T10" fmla="*/ 28 w 30"/>
                    <a:gd name="T11" fmla="*/ 27 h 35"/>
                    <a:gd name="T12" fmla="*/ 0 w 30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28" y="33"/>
                      </a:lnTo>
                      <a:lnTo>
                        <a:pt x="30" y="35"/>
                      </a:lnTo>
                      <a:lnTo>
                        <a:pt x="30" y="29"/>
                      </a:lnTo>
                      <a:lnTo>
                        <a:pt x="28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6" name="Freeform 803"/>
                <p:cNvSpPr>
                  <a:spLocks/>
                </p:cNvSpPr>
                <p:nvPr/>
              </p:nvSpPr>
              <p:spPr bwMode="auto">
                <a:xfrm>
                  <a:off x="8074028" y="7033962"/>
                  <a:ext cx="44911" cy="44911"/>
                </a:xfrm>
                <a:custGeom>
                  <a:avLst/>
                  <a:gdLst>
                    <a:gd name="T0" fmla="*/ 0 w 30"/>
                    <a:gd name="T1" fmla="*/ 0 h 30"/>
                    <a:gd name="T2" fmla="*/ 0 w 30"/>
                    <a:gd name="T3" fmla="*/ 6 h 30"/>
                    <a:gd name="T4" fmla="*/ 24 w 30"/>
                    <a:gd name="T5" fmla="*/ 30 h 30"/>
                    <a:gd name="T6" fmla="*/ 30 w 30"/>
                    <a:gd name="T7" fmla="*/ 30 h 30"/>
                    <a:gd name="T8" fmla="*/ 30 w 30"/>
                    <a:gd name="T9" fmla="*/ 28 h 30"/>
                    <a:gd name="T10" fmla="*/ 28 w 30"/>
                    <a:gd name="T11" fmla="*/ 27 h 30"/>
                    <a:gd name="T12" fmla="*/ 0 w 30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0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24" y="30"/>
                      </a:lnTo>
                      <a:lnTo>
                        <a:pt x="30" y="30"/>
                      </a:lnTo>
                      <a:lnTo>
                        <a:pt x="30" y="28"/>
                      </a:lnTo>
                      <a:lnTo>
                        <a:pt x="28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7" name="Freeform 804"/>
                <p:cNvSpPr>
                  <a:spLocks/>
                </p:cNvSpPr>
                <p:nvPr/>
              </p:nvSpPr>
              <p:spPr bwMode="auto">
                <a:xfrm>
                  <a:off x="8074028" y="6983062"/>
                  <a:ext cx="44911" cy="52397"/>
                </a:xfrm>
                <a:custGeom>
                  <a:avLst/>
                  <a:gdLst>
                    <a:gd name="T0" fmla="*/ 0 w 30"/>
                    <a:gd name="T1" fmla="*/ 0 h 35"/>
                    <a:gd name="T2" fmla="*/ 0 w 30"/>
                    <a:gd name="T3" fmla="*/ 5 h 35"/>
                    <a:gd name="T4" fmla="*/ 28 w 30"/>
                    <a:gd name="T5" fmla="*/ 34 h 35"/>
                    <a:gd name="T6" fmla="*/ 30 w 30"/>
                    <a:gd name="T7" fmla="*/ 35 h 35"/>
                    <a:gd name="T8" fmla="*/ 30 w 30"/>
                    <a:gd name="T9" fmla="*/ 29 h 35"/>
                    <a:gd name="T10" fmla="*/ 28 w 30"/>
                    <a:gd name="T11" fmla="*/ 27 h 35"/>
                    <a:gd name="T12" fmla="*/ 0 w 30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28" y="34"/>
                      </a:lnTo>
                      <a:lnTo>
                        <a:pt x="30" y="35"/>
                      </a:lnTo>
                      <a:lnTo>
                        <a:pt x="30" y="29"/>
                      </a:lnTo>
                      <a:lnTo>
                        <a:pt x="28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8" name="Freeform 805"/>
                <p:cNvSpPr>
                  <a:spLocks/>
                </p:cNvSpPr>
                <p:nvPr/>
              </p:nvSpPr>
              <p:spPr bwMode="auto">
                <a:xfrm>
                  <a:off x="8523139" y="6912702"/>
                  <a:ext cx="103296" cy="166172"/>
                </a:xfrm>
                <a:custGeom>
                  <a:avLst/>
                  <a:gdLst>
                    <a:gd name="T0" fmla="*/ 46 w 46"/>
                    <a:gd name="T1" fmla="*/ 16 h 73"/>
                    <a:gd name="T2" fmla="*/ 46 w 46"/>
                    <a:gd name="T3" fmla="*/ 57 h 73"/>
                    <a:gd name="T4" fmla="*/ 30 w 46"/>
                    <a:gd name="T5" fmla="*/ 73 h 73"/>
                    <a:gd name="T6" fmla="*/ 16 w 46"/>
                    <a:gd name="T7" fmla="*/ 73 h 73"/>
                    <a:gd name="T8" fmla="*/ 0 w 46"/>
                    <a:gd name="T9" fmla="*/ 56 h 73"/>
                    <a:gd name="T10" fmla="*/ 0 w 46"/>
                    <a:gd name="T11" fmla="*/ 16 h 73"/>
                    <a:gd name="T12" fmla="*/ 16 w 46"/>
                    <a:gd name="T13" fmla="*/ 0 h 73"/>
                    <a:gd name="T14" fmla="*/ 29 w 46"/>
                    <a:gd name="T15" fmla="*/ 0 h 73"/>
                    <a:gd name="T16" fmla="*/ 46 w 46"/>
                    <a:gd name="T17" fmla="*/ 16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73">
                      <a:moveTo>
                        <a:pt x="46" y="16"/>
                      </a:moveTo>
                      <a:cubicBezTo>
                        <a:pt x="46" y="57"/>
                        <a:pt x="46" y="57"/>
                        <a:pt x="46" y="57"/>
                      </a:cubicBezTo>
                      <a:cubicBezTo>
                        <a:pt x="46" y="65"/>
                        <a:pt x="38" y="73"/>
                        <a:pt x="30" y="73"/>
                      </a:cubicBezTo>
                      <a:cubicBezTo>
                        <a:pt x="16" y="73"/>
                        <a:pt x="16" y="73"/>
                        <a:pt x="16" y="73"/>
                      </a:cubicBezTo>
                      <a:cubicBezTo>
                        <a:pt x="7" y="73"/>
                        <a:pt x="0" y="65"/>
                        <a:pt x="0" y="56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7" y="0"/>
                        <a:pt x="16" y="0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38" y="0"/>
                        <a:pt x="46" y="7"/>
                        <a:pt x="46" y="16"/>
                      </a:cubicBezTo>
                    </a:path>
                  </a:pathLst>
                </a:custGeom>
                <a:solidFill>
                  <a:srgbClr val="1C1C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9" name="Rectangle 806"/>
                <p:cNvSpPr>
                  <a:spLocks noChangeArrowheads="1"/>
                </p:cNvSpPr>
                <p:nvPr/>
              </p:nvSpPr>
              <p:spPr bwMode="auto">
                <a:xfrm>
                  <a:off x="8580026" y="7001027"/>
                  <a:ext cx="4492" cy="77846"/>
                </a:xfrm>
                <a:prstGeom prst="rect">
                  <a:avLst/>
                </a:pr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80" name="Rectangle 807"/>
                <p:cNvSpPr>
                  <a:spLocks noChangeArrowheads="1"/>
                </p:cNvSpPr>
                <p:nvPr/>
              </p:nvSpPr>
              <p:spPr bwMode="auto">
                <a:xfrm>
                  <a:off x="8563558" y="7001027"/>
                  <a:ext cx="4492" cy="77846"/>
                </a:xfrm>
                <a:prstGeom prst="rect">
                  <a:avLst/>
                </a:pr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81" name="Freeform 808"/>
                <p:cNvSpPr>
                  <a:spLocks/>
                </p:cNvSpPr>
                <p:nvPr/>
              </p:nvSpPr>
              <p:spPr bwMode="auto">
                <a:xfrm>
                  <a:off x="8581523" y="7008512"/>
                  <a:ext cx="44911" cy="52397"/>
                </a:xfrm>
                <a:custGeom>
                  <a:avLst/>
                  <a:gdLst>
                    <a:gd name="T0" fmla="*/ 30 w 30"/>
                    <a:gd name="T1" fmla="*/ 0 h 35"/>
                    <a:gd name="T2" fmla="*/ 30 w 30"/>
                    <a:gd name="T3" fmla="*/ 4 h 35"/>
                    <a:gd name="T4" fmla="*/ 2 w 30"/>
                    <a:gd name="T5" fmla="*/ 33 h 35"/>
                    <a:gd name="T6" fmla="*/ 0 w 30"/>
                    <a:gd name="T7" fmla="*/ 35 h 35"/>
                    <a:gd name="T8" fmla="*/ 0 w 30"/>
                    <a:gd name="T9" fmla="*/ 29 h 35"/>
                    <a:gd name="T10" fmla="*/ 2 w 30"/>
                    <a:gd name="T11" fmla="*/ 27 h 35"/>
                    <a:gd name="T12" fmla="*/ 30 w 30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5">
                      <a:moveTo>
                        <a:pt x="30" y="0"/>
                      </a:moveTo>
                      <a:lnTo>
                        <a:pt x="30" y="4"/>
                      </a:lnTo>
                      <a:lnTo>
                        <a:pt x="2" y="33"/>
                      </a:lnTo>
                      <a:lnTo>
                        <a:pt x="0" y="35"/>
                      </a:lnTo>
                      <a:lnTo>
                        <a:pt x="0" y="29"/>
                      </a:lnTo>
                      <a:lnTo>
                        <a:pt x="2" y="27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82" name="Freeform 809"/>
                <p:cNvSpPr>
                  <a:spLocks/>
                </p:cNvSpPr>
                <p:nvPr/>
              </p:nvSpPr>
              <p:spPr bwMode="auto">
                <a:xfrm>
                  <a:off x="8581523" y="7033962"/>
                  <a:ext cx="44911" cy="44911"/>
                </a:xfrm>
                <a:custGeom>
                  <a:avLst/>
                  <a:gdLst>
                    <a:gd name="T0" fmla="*/ 30 w 30"/>
                    <a:gd name="T1" fmla="*/ 0 h 30"/>
                    <a:gd name="T2" fmla="*/ 30 w 30"/>
                    <a:gd name="T3" fmla="*/ 6 h 30"/>
                    <a:gd name="T4" fmla="*/ 6 w 30"/>
                    <a:gd name="T5" fmla="*/ 30 h 30"/>
                    <a:gd name="T6" fmla="*/ 0 w 30"/>
                    <a:gd name="T7" fmla="*/ 30 h 30"/>
                    <a:gd name="T8" fmla="*/ 0 w 30"/>
                    <a:gd name="T9" fmla="*/ 28 h 30"/>
                    <a:gd name="T10" fmla="*/ 2 w 30"/>
                    <a:gd name="T11" fmla="*/ 27 h 30"/>
                    <a:gd name="T12" fmla="*/ 30 w 30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0">
                      <a:moveTo>
                        <a:pt x="30" y="0"/>
                      </a:moveTo>
                      <a:lnTo>
                        <a:pt x="30" y="6"/>
                      </a:lnTo>
                      <a:lnTo>
                        <a:pt x="6" y="30"/>
                      </a:lnTo>
                      <a:lnTo>
                        <a:pt x="0" y="30"/>
                      </a:lnTo>
                      <a:lnTo>
                        <a:pt x="0" y="28"/>
                      </a:lnTo>
                      <a:lnTo>
                        <a:pt x="2" y="27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83" name="Freeform 810"/>
                <p:cNvSpPr>
                  <a:spLocks/>
                </p:cNvSpPr>
                <p:nvPr/>
              </p:nvSpPr>
              <p:spPr bwMode="auto">
                <a:xfrm>
                  <a:off x="8581523" y="6983062"/>
                  <a:ext cx="44911" cy="52397"/>
                </a:xfrm>
                <a:custGeom>
                  <a:avLst/>
                  <a:gdLst>
                    <a:gd name="T0" fmla="*/ 30 w 30"/>
                    <a:gd name="T1" fmla="*/ 0 h 35"/>
                    <a:gd name="T2" fmla="*/ 30 w 30"/>
                    <a:gd name="T3" fmla="*/ 5 h 35"/>
                    <a:gd name="T4" fmla="*/ 2 w 30"/>
                    <a:gd name="T5" fmla="*/ 34 h 35"/>
                    <a:gd name="T6" fmla="*/ 0 w 30"/>
                    <a:gd name="T7" fmla="*/ 35 h 35"/>
                    <a:gd name="T8" fmla="*/ 0 w 30"/>
                    <a:gd name="T9" fmla="*/ 29 h 35"/>
                    <a:gd name="T10" fmla="*/ 2 w 30"/>
                    <a:gd name="T11" fmla="*/ 27 h 35"/>
                    <a:gd name="T12" fmla="*/ 30 w 30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5">
                      <a:moveTo>
                        <a:pt x="30" y="0"/>
                      </a:moveTo>
                      <a:lnTo>
                        <a:pt x="30" y="5"/>
                      </a:lnTo>
                      <a:lnTo>
                        <a:pt x="2" y="34"/>
                      </a:lnTo>
                      <a:lnTo>
                        <a:pt x="0" y="35"/>
                      </a:lnTo>
                      <a:lnTo>
                        <a:pt x="0" y="29"/>
                      </a:lnTo>
                      <a:lnTo>
                        <a:pt x="2" y="27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84" name="Freeform 811"/>
                <p:cNvSpPr>
                  <a:spLocks/>
                </p:cNvSpPr>
                <p:nvPr/>
              </p:nvSpPr>
              <p:spPr bwMode="auto">
                <a:xfrm>
                  <a:off x="8523139" y="7008512"/>
                  <a:ext cx="41917" cy="52397"/>
                </a:xfrm>
                <a:custGeom>
                  <a:avLst/>
                  <a:gdLst>
                    <a:gd name="T0" fmla="*/ 0 w 28"/>
                    <a:gd name="T1" fmla="*/ 0 h 35"/>
                    <a:gd name="T2" fmla="*/ 0 w 28"/>
                    <a:gd name="T3" fmla="*/ 4 h 35"/>
                    <a:gd name="T4" fmla="*/ 27 w 28"/>
                    <a:gd name="T5" fmla="*/ 33 h 35"/>
                    <a:gd name="T6" fmla="*/ 28 w 28"/>
                    <a:gd name="T7" fmla="*/ 35 h 35"/>
                    <a:gd name="T8" fmla="*/ 28 w 28"/>
                    <a:gd name="T9" fmla="*/ 29 h 35"/>
                    <a:gd name="T10" fmla="*/ 27 w 28"/>
                    <a:gd name="T11" fmla="*/ 27 h 35"/>
                    <a:gd name="T12" fmla="*/ 0 w 28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3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27" y="33"/>
                      </a:lnTo>
                      <a:lnTo>
                        <a:pt x="28" y="35"/>
                      </a:lnTo>
                      <a:lnTo>
                        <a:pt x="28" y="29"/>
                      </a:lnTo>
                      <a:lnTo>
                        <a:pt x="27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85" name="Freeform 812"/>
                <p:cNvSpPr>
                  <a:spLocks/>
                </p:cNvSpPr>
                <p:nvPr/>
              </p:nvSpPr>
              <p:spPr bwMode="auto">
                <a:xfrm>
                  <a:off x="8523139" y="7033962"/>
                  <a:ext cx="41917" cy="44911"/>
                </a:xfrm>
                <a:custGeom>
                  <a:avLst/>
                  <a:gdLst>
                    <a:gd name="T0" fmla="*/ 0 w 28"/>
                    <a:gd name="T1" fmla="*/ 0 h 30"/>
                    <a:gd name="T2" fmla="*/ 0 w 28"/>
                    <a:gd name="T3" fmla="*/ 6 h 30"/>
                    <a:gd name="T4" fmla="*/ 24 w 28"/>
                    <a:gd name="T5" fmla="*/ 30 h 30"/>
                    <a:gd name="T6" fmla="*/ 28 w 28"/>
                    <a:gd name="T7" fmla="*/ 30 h 30"/>
                    <a:gd name="T8" fmla="*/ 28 w 28"/>
                    <a:gd name="T9" fmla="*/ 28 h 30"/>
                    <a:gd name="T10" fmla="*/ 27 w 28"/>
                    <a:gd name="T11" fmla="*/ 27 h 30"/>
                    <a:gd name="T12" fmla="*/ 0 w 28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30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24" y="30"/>
                      </a:lnTo>
                      <a:lnTo>
                        <a:pt x="28" y="30"/>
                      </a:lnTo>
                      <a:lnTo>
                        <a:pt x="28" y="28"/>
                      </a:lnTo>
                      <a:lnTo>
                        <a:pt x="27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86" name="Freeform 813"/>
                <p:cNvSpPr>
                  <a:spLocks/>
                </p:cNvSpPr>
                <p:nvPr/>
              </p:nvSpPr>
              <p:spPr bwMode="auto">
                <a:xfrm>
                  <a:off x="8523139" y="6983062"/>
                  <a:ext cx="41917" cy="52397"/>
                </a:xfrm>
                <a:custGeom>
                  <a:avLst/>
                  <a:gdLst>
                    <a:gd name="T0" fmla="*/ 0 w 28"/>
                    <a:gd name="T1" fmla="*/ 0 h 35"/>
                    <a:gd name="T2" fmla="*/ 0 w 28"/>
                    <a:gd name="T3" fmla="*/ 5 h 35"/>
                    <a:gd name="T4" fmla="*/ 27 w 28"/>
                    <a:gd name="T5" fmla="*/ 34 h 35"/>
                    <a:gd name="T6" fmla="*/ 28 w 28"/>
                    <a:gd name="T7" fmla="*/ 35 h 35"/>
                    <a:gd name="T8" fmla="*/ 28 w 28"/>
                    <a:gd name="T9" fmla="*/ 29 h 35"/>
                    <a:gd name="T10" fmla="*/ 27 w 28"/>
                    <a:gd name="T11" fmla="*/ 27 h 35"/>
                    <a:gd name="T12" fmla="*/ 0 w 28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3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27" y="34"/>
                      </a:lnTo>
                      <a:lnTo>
                        <a:pt x="28" y="35"/>
                      </a:lnTo>
                      <a:lnTo>
                        <a:pt x="28" y="29"/>
                      </a:lnTo>
                      <a:lnTo>
                        <a:pt x="27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87" name="Freeform 814"/>
                <p:cNvSpPr>
                  <a:spLocks/>
                </p:cNvSpPr>
                <p:nvPr/>
              </p:nvSpPr>
              <p:spPr bwMode="auto">
                <a:xfrm>
                  <a:off x="8065045" y="6831862"/>
                  <a:ext cx="570372" cy="215574"/>
                </a:xfrm>
                <a:custGeom>
                  <a:avLst/>
                  <a:gdLst>
                    <a:gd name="T0" fmla="*/ 252 w 252"/>
                    <a:gd name="T1" fmla="*/ 23 h 95"/>
                    <a:gd name="T2" fmla="*/ 252 w 252"/>
                    <a:gd name="T3" fmla="*/ 52 h 95"/>
                    <a:gd name="T4" fmla="*/ 252 w 252"/>
                    <a:gd name="T5" fmla="*/ 71 h 95"/>
                    <a:gd name="T6" fmla="*/ 236 w 252"/>
                    <a:gd name="T7" fmla="*/ 89 h 95"/>
                    <a:gd name="T8" fmla="*/ 36 w 252"/>
                    <a:gd name="T9" fmla="*/ 90 h 95"/>
                    <a:gd name="T10" fmla="*/ 16 w 252"/>
                    <a:gd name="T11" fmla="*/ 89 h 95"/>
                    <a:gd name="T12" fmla="*/ 4 w 252"/>
                    <a:gd name="T13" fmla="*/ 82 h 95"/>
                    <a:gd name="T14" fmla="*/ 0 w 252"/>
                    <a:gd name="T15" fmla="*/ 71 h 95"/>
                    <a:gd name="T16" fmla="*/ 0 w 252"/>
                    <a:gd name="T17" fmla="*/ 52 h 95"/>
                    <a:gd name="T18" fmla="*/ 0 w 252"/>
                    <a:gd name="T19" fmla="*/ 23 h 95"/>
                    <a:gd name="T20" fmla="*/ 5 w 252"/>
                    <a:gd name="T21" fmla="*/ 11 h 95"/>
                    <a:gd name="T22" fmla="*/ 7 w 252"/>
                    <a:gd name="T23" fmla="*/ 10 h 95"/>
                    <a:gd name="T24" fmla="*/ 13 w 252"/>
                    <a:gd name="T25" fmla="*/ 6 h 95"/>
                    <a:gd name="T26" fmla="*/ 16 w 252"/>
                    <a:gd name="T27" fmla="*/ 6 h 95"/>
                    <a:gd name="T28" fmla="*/ 236 w 252"/>
                    <a:gd name="T29" fmla="*/ 6 h 95"/>
                    <a:gd name="T30" fmla="*/ 247 w 252"/>
                    <a:gd name="T31" fmla="*/ 12 h 95"/>
                    <a:gd name="T32" fmla="*/ 252 w 252"/>
                    <a:gd name="T33" fmla="*/ 23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52" h="95">
                      <a:moveTo>
                        <a:pt x="252" y="23"/>
                      </a:moveTo>
                      <a:cubicBezTo>
                        <a:pt x="252" y="52"/>
                        <a:pt x="252" y="52"/>
                        <a:pt x="252" y="52"/>
                      </a:cubicBezTo>
                      <a:cubicBezTo>
                        <a:pt x="252" y="64"/>
                        <a:pt x="252" y="62"/>
                        <a:pt x="252" y="71"/>
                      </a:cubicBezTo>
                      <a:cubicBezTo>
                        <a:pt x="252" y="80"/>
                        <a:pt x="245" y="88"/>
                        <a:pt x="236" y="89"/>
                      </a:cubicBezTo>
                      <a:cubicBezTo>
                        <a:pt x="170" y="94"/>
                        <a:pt x="103" y="95"/>
                        <a:pt x="36" y="90"/>
                      </a:cubicBezTo>
                      <a:cubicBezTo>
                        <a:pt x="30" y="90"/>
                        <a:pt x="23" y="89"/>
                        <a:pt x="16" y="89"/>
                      </a:cubicBezTo>
                      <a:cubicBezTo>
                        <a:pt x="11" y="88"/>
                        <a:pt x="6" y="86"/>
                        <a:pt x="4" y="82"/>
                      </a:cubicBezTo>
                      <a:cubicBezTo>
                        <a:pt x="1" y="79"/>
                        <a:pt x="0" y="75"/>
                        <a:pt x="0" y="71"/>
                      </a:cubicBezTo>
                      <a:cubicBezTo>
                        <a:pt x="0" y="62"/>
                        <a:pt x="0" y="64"/>
                        <a:pt x="0" y="52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19"/>
                        <a:pt x="2" y="14"/>
                        <a:pt x="5" y="11"/>
                      </a:cubicBezTo>
                      <a:cubicBezTo>
                        <a:pt x="6" y="11"/>
                        <a:pt x="6" y="10"/>
                        <a:pt x="7" y="10"/>
                      </a:cubicBezTo>
                      <a:cubicBezTo>
                        <a:pt x="9" y="8"/>
                        <a:pt x="11" y="7"/>
                        <a:pt x="13" y="6"/>
                      </a:cubicBezTo>
                      <a:cubicBezTo>
                        <a:pt x="14" y="6"/>
                        <a:pt x="15" y="6"/>
                        <a:pt x="16" y="6"/>
                      </a:cubicBezTo>
                      <a:cubicBezTo>
                        <a:pt x="89" y="0"/>
                        <a:pt x="163" y="0"/>
                        <a:pt x="236" y="6"/>
                      </a:cubicBezTo>
                      <a:cubicBezTo>
                        <a:pt x="240" y="6"/>
                        <a:pt x="244" y="8"/>
                        <a:pt x="247" y="12"/>
                      </a:cubicBezTo>
                      <a:cubicBezTo>
                        <a:pt x="250" y="15"/>
                        <a:pt x="252" y="19"/>
                        <a:pt x="252" y="23"/>
                      </a:cubicBezTo>
                    </a:path>
                  </a:pathLst>
                </a:custGeom>
                <a:solidFill>
                  <a:srgbClr val="E663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88" name="Freeform 815"/>
                <p:cNvSpPr>
                  <a:spLocks/>
                </p:cNvSpPr>
                <p:nvPr/>
              </p:nvSpPr>
              <p:spPr bwMode="auto">
                <a:xfrm>
                  <a:off x="8054566" y="6801921"/>
                  <a:ext cx="591330" cy="221562"/>
                </a:xfrm>
                <a:custGeom>
                  <a:avLst/>
                  <a:gdLst>
                    <a:gd name="T0" fmla="*/ 260 w 260"/>
                    <a:gd name="T1" fmla="*/ 24 h 98"/>
                    <a:gd name="T2" fmla="*/ 260 w 260"/>
                    <a:gd name="T3" fmla="*/ 53 h 98"/>
                    <a:gd name="T4" fmla="*/ 260 w 260"/>
                    <a:gd name="T5" fmla="*/ 73 h 98"/>
                    <a:gd name="T6" fmla="*/ 244 w 260"/>
                    <a:gd name="T7" fmla="*/ 92 h 98"/>
                    <a:gd name="T8" fmla="*/ 37 w 260"/>
                    <a:gd name="T9" fmla="*/ 93 h 98"/>
                    <a:gd name="T10" fmla="*/ 16 w 260"/>
                    <a:gd name="T11" fmla="*/ 92 h 98"/>
                    <a:gd name="T12" fmla="*/ 3 w 260"/>
                    <a:gd name="T13" fmla="*/ 84 h 98"/>
                    <a:gd name="T14" fmla="*/ 0 w 260"/>
                    <a:gd name="T15" fmla="*/ 73 h 98"/>
                    <a:gd name="T16" fmla="*/ 0 w 260"/>
                    <a:gd name="T17" fmla="*/ 53 h 98"/>
                    <a:gd name="T18" fmla="*/ 0 w 260"/>
                    <a:gd name="T19" fmla="*/ 24 h 98"/>
                    <a:gd name="T20" fmla="*/ 5 w 260"/>
                    <a:gd name="T21" fmla="*/ 11 h 98"/>
                    <a:gd name="T22" fmla="*/ 7 w 260"/>
                    <a:gd name="T23" fmla="*/ 9 h 98"/>
                    <a:gd name="T24" fmla="*/ 14 w 260"/>
                    <a:gd name="T25" fmla="*/ 6 h 98"/>
                    <a:gd name="T26" fmla="*/ 16 w 260"/>
                    <a:gd name="T27" fmla="*/ 6 h 98"/>
                    <a:gd name="T28" fmla="*/ 244 w 260"/>
                    <a:gd name="T29" fmla="*/ 6 h 98"/>
                    <a:gd name="T30" fmla="*/ 255 w 260"/>
                    <a:gd name="T31" fmla="*/ 12 h 98"/>
                    <a:gd name="T32" fmla="*/ 260 w 260"/>
                    <a:gd name="T33" fmla="*/ 24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60" h="98">
                      <a:moveTo>
                        <a:pt x="260" y="24"/>
                      </a:moveTo>
                      <a:cubicBezTo>
                        <a:pt x="260" y="53"/>
                        <a:pt x="260" y="53"/>
                        <a:pt x="260" y="53"/>
                      </a:cubicBezTo>
                      <a:cubicBezTo>
                        <a:pt x="260" y="66"/>
                        <a:pt x="260" y="64"/>
                        <a:pt x="260" y="73"/>
                      </a:cubicBezTo>
                      <a:cubicBezTo>
                        <a:pt x="260" y="83"/>
                        <a:pt x="253" y="91"/>
                        <a:pt x="244" y="92"/>
                      </a:cubicBezTo>
                      <a:cubicBezTo>
                        <a:pt x="175" y="97"/>
                        <a:pt x="106" y="98"/>
                        <a:pt x="37" y="93"/>
                      </a:cubicBezTo>
                      <a:cubicBezTo>
                        <a:pt x="30" y="93"/>
                        <a:pt x="23" y="92"/>
                        <a:pt x="16" y="92"/>
                      </a:cubicBezTo>
                      <a:cubicBezTo>
                        <a:pt x="11" y="91"/>
                        <a:pt x="6" y="88"/>
                        <a:pt x="3" y="84"/>
                      </a:cubicBezTo>
                      <a:cubicBezTo>
                        <a:pt x="1" y="81"/>
                        <a:pt x="0" y="77"/>
                        <a:pt x="0" y="73"/>
                      </a:cubicBezTo>
                      <a:cubicBezTo>
                        <a:pt x="0" y="64"/>
                        <a:pt x="0" y="66"/>
                        <a:pt x="0" y="53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9"/>
                        <a:pt x="2" y="14"/>
                        <a:pt x="5" y="11"/>
                      </a:cubicBezTo>
                      <a:cubicBezTo>
                        <a:pt x="6" y="11"/>
                        <a:pt x="6" y="10"/>
                        <a:pt x="7" y="9"/>
                      </a:cubicBezTo>
                      <a:cubicBezTo>
                        <a:pt x="9" y="8"/>
                        <a:pt x="11" y="7"/>
                        <a:pt x="14" y="6"/>
                      </a:cubicBezTo>
                      <a:cubicBezTo>
                        <a:pt x="14" y="6"/>
                        <a:pt x="15" y="6"/>
                        <a:pt x="16" y="6"/>
                      </a:cubicBezTo>
                      <a:cubicBezTo>
                        <a:pt x="92" y="0"/>
                        <a:pt x="168" y="0"/>
                        <a:pt x="244" y="6"/>
                      </a:cubicBezTo>
                      <a:cubicBezTo>
                        <a:pt x="248" y="6"/>
                        <a:pt x="252" y="8"/>
                        <a:pt x="255" y="12"/>
                      </a:cubicBezTo>
                      <a:cubicBezTo>
                        <a:pt x="258" y="15"/>
                        <a:pt x="260" y="19"/>
                        <a:pt x="260" y="24"/>
                      </a:cubicBezTo>
                    </a:path>
                  </a:pathLst>
                </a:custGeom>
                <a:solidFill>
                  <a:srgbClr val="FF6B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89" name="Freeform 816"/>
                <p:cNvSpPr>
                  <a:spLocks/>
                </p:cNvSpPr>
                <p:nvPr/>
              </p:nvSpPr>
              <p:spPr bwMode="auto">
                <a:xfrm>
                  <a:off x="8083010" y="6617785"/>
                  <a:ext cx="534443" cy="233538"/>
                </a:xfrm>
                <a:custGeom>
                  <a:avLst/>
                  <a:gdLst>
                    <a:gd name="T0" fmla="*/ 236 w 236"/>
                    <a:gd name="T1" fmla="*/ 84 h 103"/>
                    <a:gd name="T2" fmla="*/ 218 w 236"/>
                    <a:gd name="T3" fmla="*/ 31 h 103"/>
                    <a:gd name="T4" fmla="*/ 191 w 236"/>
                    <a:gd name="T5" fmla="*/ 7 h 103"/>
                    <a:gd name="T6" fmla="*/ 45 w 236"/>
                    <a:gd name="T7" fmla="*/ 7 h 103"/>
                    <a:gd name="T8" fmla="*/ 18 w 236"/>
                    <a:gd name="T9" fmla="*/ 32 h 103"/>
                    <a:gd name="T10" fmla="*/ 0 w 236"/>
                    <a:gd name="T11" fmla="*/ 84 h 103"/>
                    <a:gd name="T12" fmla="*/ 236 w 236"/>
                    <a:gd name="T13" fmla="*/ 84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6" h="103">
                      <a:moveTo>
                        <a:pt x="236" y="84"/>
                      </a:moveTo>
                      <a:cubicBezTo>
                        <a:pt x="229" y="67"/>
                        <a:pt x="223" y="49"/>
                        <a:pt x="218" y="31"/>
                      </a:cubicBezTo>
                      <a:cubicBezTo>
                        <a:pt x="214" y="20"/>
                        <a:pt x="203" y="9"/>
                        <a:pt x="191" y="7"/>
                      </a:cubicBezTo>
                      <a:cubicBezTo>
                        <a:pt x="142" y="0"/>
                        <a:pt x="93" y="0"/>
                        <a:pt x="45" y="7"/>
                      </a:cubicBezTo>
                      <a:cubicBezTo>
                        <a:pt x="32" y="9"/>
                        <a:pt x="22" y="21"/>
                        <a:pt x="18" y="32"/>
                      </a:cubicBezTo>
                      <a:cubicBezTo>
                        <a:pt x="12" y="49"/>
                        <a:pt x="7" y="67"/>
                        <a:pt x="0" y="84"/>
                      </a:cubicBezTo>
                      <a:cubicBezTo>
                        <a:pt x="78" y="103"/>
                        <a:pt x="158" y="103"/>
                        <a:pt x="236" y="84"/>
                      </a:cubicBezTo>
                    </a:path>
                  </a:pathLst>
                </a:custGeom>
                <a:solidFill>
                  <a:srgbClr val="FF6B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90" name="Freeform 817"/>
                <p:cNvSpPr>
                  <a:spLocks/>
                </p:cNvSpPr>
                <p:nvPr/>
              </p:nvSpPr>
              <p:spPr bwMode="auto">
                <a:xfrm>
                  <a:off x="8091992" y="6629761"/>
                  <a:ext cx="510490" cy="172160"/>
                </a:xfrm>
                <a:custGeom>
                  <a:avLst/>
                  <a:gdLst>
                    <a:gd name="T0" fmla="*/ 0 w 225"/>
                    <a:gd name="T1" fmla="*/ 76 h 76"/>
                    <a:gd name="T2" fmla="*/ 16 w 225"/>
                    <a:gd name="T3" fmla="*/ 28 h 76"/>
                    <a:gd name="T4" fmla="*/ 40 w 225"/>
                    <a:gd name="T5" fmla="*/ 6 h 76"/>
                    <a:gd name="T6" fmla="*/ 112 w 225"/>
                    <a:gd name="T7" fmla="*/ 0 h 76"/>
                    <a:gd name="T8" fmla="*/ 185 w 225"/>
                    <a:gd name="T9" fmla="*/ 6 h 76"/>
                    <a:gd name="T10" fmla="*/ 208 w 225"/>
                    <a:gd name="T11" fmla="*/ 28 h 76"/>
                    <a:gd name="T12" fmla="*/ 225 w 225"/>
                    <a:gd name="T13" fmla="*/ 76 h 76"/>
                    <a:gd name="T14" fmla="*/ 0 w 225"/>
                    <a:gd name="T15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5" h="76">
                      <a:moveTo>
                        <a:pt x="0" y="76"/>
                      </a:moveTo>
                      <a:cubicBezTo>
                        <a:pt x="0" y="76"/>
                        <a:pt x="12" y="42"/>
                        <a:pt x="16" y="28"/>
                      </a:cubicBezTo>
                      <a:cubicBezTo>
                        <a:pt x="20" y="18"/>
                        <a:pt x="29" y="8"/>
                        <a:pt x="40" y="6"/>
                      </a:cubicBezTo>
                      <a:cubicBezTo>
                        <a:pt x="64" y="2"/>
                        <a:pt x="88" y="0"/>
                        <a:pt x="112" y="0"/>
                      </a:cubicBezTo>
                      <a:cubicBezTo>
                        <a:pt x="136" y="0"/>
                        <a:pt x="161" y="2"/>
                        <a:pt x="185" y="6"/>
                      </a:cubicBezTo>
                      <a:cubicBezTo>
                        <a:pt x="195" y="8"/>
                        <a:pt x="205" y="18"/>
                        <a:pt x="208" y="28"/>
                      </a:cubicBezTo>
                      <a:cubicBezTo>
                        <a:pt x="213" y="42"/>
                        <a:pt x="225" y="76"/>
                        <a:pt x="225" y="76"/>
                      </a:cubicBezTo>
                      <a:cubicBezTo>
                        <a:pt x="0" y="76"/>
                        <a:pt x="0" y="76"/>
                        <a:pt x="0" y="76"/>
                      </a:cubicBezTo>
                    </a:path>
                  </a:pathLst>
                </a:cu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91" name="Freeform 818"/>
                <p:cNvSpPr>
                  <a:spLocks/>
                </p:cNvSpPr>
                <p:nvPr/>
              </p:nvSpPr>
              <p:spPr bwMode="auto">
                <a:xfrm>
                  <a:off x="8312056" y="6649223"/>
                  <a:ext cx="70361" cy="22456"/>
                </a:xfrm>
                <a:custGeom>
                  <a:avLst/>
                  <a:gdLst>
                    <a:gd name="T0" fmla="*/ 31 w 31"/>
                    <a:gd name="T1" fmla="*/ 5 h 10"/>
                    <a:gd name="T2" fmla="*/ 26 w 31"/>
                    <a:gd name="T3" fmla="*/ 10 h 10"/>
                    <a:gd name="T4" fmla="*/ 5 w 31"/>
                    <a:gd name="T5" fmla="*/ 10 h 10"/>
                    <a:gd name="T6" fmla="*/ 0 w 31"/>
                    <a:gd name="T7" fmla="*/ 5 h 10"/>
                    <a:gd name="T8" fmla="*/ 5 w 31"/>
                    <a:gd name="T9" fmla="*/ 0 h 10"/>
                    <a:gd name="T10" fmla="*/ 26 w 31"/>
                    <a:gd name="T11" fmla="*/ 0 h 10"/>
                    <a:gd name="T12" fmla="*/ 31 w 31"/>
                    <a:gd name="T13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" h="10">
                      <a:moveTo>
                        <a:pt x="31" y="5"/>
                      </a:moveTo>
                      <a:cubicBezTo>
                        <a:pt x="31" y="8"/>
                        <a:pt x="29" y="10"/>
                        <a:pt x="26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2" y="10"/>
                        <a:pt x="0" y="8"/>
                        <a:pt x="0" y="5"/>
                      </a:cubicBezTo>
                      <a:cubicBezTo>
                        <a:pt x="0" y="2"/>
                        <a:pt x="2" y="0"/>
                        <a:pt x="5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1" y="2"/>
                        <a:pt x="31" y="5"/>
                      </a:cubicBezTo>
                    </a:path>
                  </a:pathLst>
                </a:custGeom>
                <a:solidFill>
                  <a:srgbClr val="1C1C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92" name="Freeform 819"/>
                <p:cNvSpPr>
                  <a:spLocks/>
                </p:cNvSpPr>
                <p:nvPr/>
              </p:nvSpPr>
              <p:spPr bwMode="auto">
                <a:xfrm>
                  <a:off x="8159358" y="6701619"/>
                  <a:ext cx="127249" cy="100302"/>
                </a:xfrm>
                <a:custGeom>
                  <a:avLst/>
                  <a:gdLst>
                    <a:gd name="T0" fmla="*/ 56 w 56"/>
                    <a:gd name="T1" fmla="*/ 44 h 44"/>
                    <a:gd name="T2" fmla="*/ 56 w 56"/>
                    <a:gd name="T3" fmla="*/ 13 h 44"/>
                    <a:gd name="T4" fmla="*/ 43 w 56"/>
                    <a:gd name="T5" fmla="*/ 0 h 44"/>
                    <a:gd name="T6" fmla="*/ 13 w 56"/>
                    <a:gd name="T7" fmla="*/ 0 h 44"/>
                    <a:gd name="T8" fmla="*/ 0 w 56"/>
                    <a:gd name="T9" fmla="*/ 13 h 44"/>
                    <a:gd name="T10" fmla="*/ 0 w 56"/>
                    <a:gd name="T11" fmla="*/ 44 h 44"/>
                    <a:gd name="T12" fmla="*/ 56 w 56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6" h="44">
                      <a:moveTo>
                        <a:pt x="56" y="44"/>
                      </a:moveTo>
                      <a:cubicBezTo>
                        <a:pt x="56" y="13"/>
                        <a:pt x="56" y="13"/>
                        <a:pt x="56" y="13"/>
                      </a:cubicBezTo>
                      <a:cubicBezTo>
                        <a:pt x="56" y="6"/>
                        <a:pt x="50" y="0"/>
                        <a:pt x="4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6" y="0"/>
                        <a:pt x="0" y="6"/>
                        <a:pt x="0" y="13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56" y="44"/>
                        <a:pt x="56" y="44"/>
                        <a:pt x="56" y="44"/>
                      </a:cubicBezTo>
                    </a:path>
                  </a:pathLst>
                </a:custGeom>
                <a:solidFill>
                  <a:srgbClr val="1C1C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93" name="Freeform 820"/>
                <p:cNvSpPr>
                  <a:spLocks/>
                </p:cNvSpPr>
                <p:nvPr/>
              </p:nvSpPr>
              <p:spPr bwMode="auto">
                <a:xfrm>
                  <a:off x="8406370" y="6701619"/>
                  <a:ext cx="125751" cy="100302"/>
                </a:xfrm>
                <a:custGeom>
                  <a:avLst/>
                  <a:gdLst>
                    <a:gd name="T0" fmla="*/ 55 w 55"/>
                    <a:gd name="T1" fmla="*/ 44 h 44"/>
                    <a:gd name="T2" fmla="*/ 55 w 55"/>
                    <a:gd name="T3" fmla="*/ 13 h 44"/>
                    <a:gd name="T4" fmla="*/ 43 w 55"/>
                    <a:gd name="T5" fmla="*/ 0 h 44"/>
                    <a:gd name="T6" fmla="*/ 12 w 55"/>
                    <a:gd name="T7" fmla="*/ 0 h 44"/>
                    <a:gd name="T8" fmla="*/ 0 w 55"/>
                    <a:gd name="T9" fmla="*/ 13 h 44"/>
                    <a:gd name="T10" fmla="*/ 0 w 55"/>
                    <a:gd name="T11" fmla="*/ 44 h 44"/>
                    <a:gd name="T12" fmla="*/ 55 w 55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44">
                      <a:moveTo>
                        <a:pt x="55" y="44"/>
                      </a:moveTo>
                      <a:cubicBezTo>
                        <a:pt x="55" y="13"/>
                        <a:pt x="55" y="13"/>
                        <a:pt x="55" y="13"/>
                      </a:cubicBezTo>
                      <a:cubicBezTo>
                        <a:pt x="55" y="6"/>
                        <a:pt x="50" y="0"/>
                        <a:pt x="43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6" y="0"/>
                        <a:pt x="0" y="6"/>
                        <a:pt x="0" y="13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55" y="44"/>
                        <a:pt x="55" y="44"/>
                        <a:pt x="55" y="44"/>
                      </a:cubicBezTo>
                    </a:path>
                  </a:pathLst>
                </a:custGeom>
                <a:solidFill>
                  <a:srgbClr val="1C1C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94" name="Freeform 821"/>
                <p:cNvSpPr>
                  <a:spLocks/>
                </p:cNvSpPr>
                <p:nvPr/>
              </p:nvSpPr>
              <p:spPr bwMode="auto">
                <a:xfrm>
                  <a:off x="8065045" y="6807909"/>
                  <a:ext cx="570372" cy="23953"/>
                </a:xfrm>
                <a:custGeom>
                  <a:avLst/>
                  <a:gdLst>
                    <a:gd name="T0" fmla="*/ 381 w 381"/>
                    <a:gd name="T1" fmla="*/ 16 h 16"/>
                    <a:gd name="T2" fmla="*/ 369 w 381"/>
                    <a:gd name="T3" fmla="*/ 0 h 16"/>
                    <a:gd name="T4" fmla="*/ 13 w 381"/>
                    <a:gd name="T5" fmla="*/ 0 h 16"/>
                    <a:gd name="T6" fmla="*/ 0 w 381"/>
                    <a:gd name="T7" fmla="*/ 16 h 16"/>
                    <a:gd name="T8" fmla="*/ 381 w 381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1" h="16">
                      <a:moveTo>
                        <a:pt x="381" y="16"/>
                      </a:moveTo>
                      <a:lnTo>
                        <a:pt x="369" y="0"/>
                      </a:lnTo>
                      <a:lnTo>
                        <a:pt x="13" y="0"/>
                      </a:lnTo>
                      <a:lnTo>
                        <a:pt x="0" y="16"/>
                      </a:lnTo>
                      <a:lnTo>
                        <a:pt x="381" y="16"/>
                      </a:lnTo>
                      <a:close/>
                    </a:path>
                  </a:pathLst>
                </a:custGeom>
                <a:solidFill>
                  <a:srgbClr val="FF41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95" name="Freeform 822"/>
                <p:cNvSpPr>
                  <a:spLocks/>
                </p:cNvSpPr>
                <p:nvPr/>
              </p:nvSpPr>
              <p:spPr bwMode="auto">
                <a:xfrm>
                  <a:off x="8065045" y="6807909"/>
                  <a:ext cx="570372" cy="23953"/>
                </a:xfrm>
                <a:custGeom>
                  <a:avLst/>
                  <a:gdLst>
                    <a:gd name="T0" fmla="*/ 381 w 381"/>
                    <a:gd name="T1" fmla="*/ 16 h 16"/>
                    <a:gd name="T2" fmla="*/ 369 w 381"/>
                    <a:gd name="T3" fmla="*/ 0 h 16"/>
                    <a:gd name="T4" fmla="*/ 13 w 381"/>
                    <a:gd name="T5" fmla="*/ 0 h 16"/>
                    <a:gd name="T6" fmla="*/ 0 w 381"/>
                    <a:gd name="T7" fmla="*/ 16 h 16"/>
                    <a:gd name="T8" fmla="*/ 381 w 381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1" h="16">
                      <a:moveTo>
                        <a:pt x="381" y="16"/>
                      </a:moveTo>
                      <a:lnTo>
                        <a:pt x="369" y="0"/>
                      </a:lnTo>
                      <a:lnTo>
                        <a:pt x="13" y="0"/>
                      </a:lnTo>
                      <a:lnTo>
                        <a:pt x="0" y="16"/>
                      </a:lnTo>
                      <a:lnTo>
                        <a:pt x="381" y="16"/>
                      </a:lnTo>
                    </a:path>
                  </a:pathLst>
                </a:custGeom>
                <a:solidFill>
                  <a:srgbClr val="FF964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96" name="Freeform 823"/>
                <p:cNvSpPr>
                  <a:spLocks/>
                </p:cNvSpPr>
                <p:nvPr/>
              </p:nvSpPr>
              <p:spPr bwMode="auto">
                <a:xfrm>
                  <a:off x="8273133" y="7001027"/>
                  <a:ext cx="154195" cy="34432"/>
                </a:xfrm>
                <a:custGeom>
                  <a:avLst/>
                  <a:gdLst>
                    <a:gd name="T0" fmla="*/ 65 w 68"/>
                    <a:gd name="T1" fmla="*/ 15 h 15"/>
                    <a:gd name="T2" fmla="*/ 3 w 68"/>
                    <a:gd name="T3" fmla="*/ 15 h 15"/>
                    <a:gd name="T4" fmla="*/ 0 w 68"/>
                    <a:gd name="T5" fmla="*/ 12 h 15"/>
                    <a:gd name="T6" fmla="*/ 0 w 68"/>
                    <a:gd name="T7" fmla="*/ 3 h 15"/>
                    <a:gd name="T8" fmla="*/ 3 w 68"/>
                    <a:gd name="T9" fmla="*/ 0 h 15"/>
                    <a:gd name="T10" fmla="*/ 65 w 68"/>
                    <a:gd name="T11" fmla="*/ 0 h 15"/>
                    <a:gd name="T12" fmla="*/ 68 w 68"/>
                    <a:gd name="T13" fmla="*/ 3 h 15"/>
                    <a:gd name="T14" fmla="*/ 68 w 68"/>
                    <a:gd name="T15" fmla="*/ 12 h 15"/>
                    <a:gd name="T16" fmla="*/ 65 w 68"/>
                    <a:gd name="T17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15">
                      <a:moveTo>
                        <a:pt x="65" y="15"/>
                      </a:move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1" y="15"/>
                        <a:pt x="0" y="14"/>
                        <a:pt x="0" y="1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65" y="0"/>
                        <a:pt x="65" y="0"/>
                        <a:pt x="65" y="0"/>
                      </a:cubicBezTo>
                      <a:cubicBezTo>
                        <a:pt x="67" y="0"/>
                        <a:pt x="68" y="2"/>
                        <a:pt x="68" y="3"/>
                      </a:cubicBezTo>
                      <a:cubicBezTo>
                        <a:pt x="68" y="12"/>
                        <a:pt x="68" y="12"/>
                        <a:pt x="68" y="12"/>
                      </a:cubicBezTo>
                      <a:cubicBezTo>
                        <a:pt x="68" y="14"/>
                        <a:pt x="67" y="15"/>
                        <a:pt x="65" y="15"/>
                      </a:cubicBezTo>
                      <a:close/>
                    </a:path>
                  </a:pathLst>
                </a:cu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97" name="Freeform 824"/>
                <p:cNvSpPr>
                  <a:spLocks/>
                </p:cNvSpPr>
                <p:nvPr/>
              </p:nvSpPr>
              <p:spPr bwMode="auto">
                <a:xfrm>
                  <a:off x="8087500" y="6810903"/>
                  <a:ext cx="525461" cy="67367"/>
                </a:xfrm>
                <a:custGeom>
                  <a:avLst/>
                  <a:gdLst>
                    <a:gd name="T0" fmla="*/ 230 w 232"/>
                    <a:gd name="T1" fmla="*/ 4 h 30"/>
                    <a:gd name="T2" fmla="*/ 203 w 232"/>
                    <a:gd name="T3" fmla="*/ 26 h 30"/>
                    <a:gd name="T4" fmla="*/ 194 w 232"/>
                    <a:gd name="T5" fmla="*/ 30 h 30"/>
                    <a:gd name="T6" fmla="*/ 38 w 232"/>
                    <a:gd name="T7" fmla="*/ 30 h 30"/>
                    <a:gd name="T8" fmla="*/ 29 w 232"/>
                    <a:gd name="T9" fmla="*/ 26 h 30"/>
                    <a:gd name="T10" fmla="*/ 3 w 232"/>
                    <a:gd name="T11" fmla="*/ 4 h 30"/>
                    <a:gd name="T12" fmla="*/ 4 w 232"/>
                    <a:gd name="T13" fmla="*/ 0 h 30"/>
                    <a:gd name="T14" fmla="*/ 228 w 232"/>
                    <a:gd name="T15" fmla="*/ 0 h 30"/>
                    <a:gd name="T16" fmla="*/ 230 w 232"/>
                    <a:gd name="T17" fmla="*/ 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2" h="30">
                      <a:moveTo>
                        <a:pt x="230" y="4"/>
                      </a:moveTo>
                      <a:cubicBezTo>
                        <a:pt x="203" y="26"/>
                        <a:pt x="203" y="26"/>
                        <a:pt x="203" y="26"/>
                      </a:cubicBezTo>
                      <a:cubicBezTo>
                        <a:pt x="201" y="28"/>
                        <a:pt x="197" y="30"/>
                        <a:pt x="194" y="30"/>
                      </a:cubicBezTo>
                      <a:cubicBezTo>
                        <a:pt x="38" y="30"/>
                        <a:pt x="38" y="30"/>
                        <a:pt x="38" y="30"/>
                      </a:cubicBezTo>
                      <a:cubicBezTo>
                        <a:pt x="35" y="30"/>
                        <a:pt x="31" y="28"/>
                        <a:pt x="29" y="26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0" y="2"/>
                        <a:pt x="1" y="0"/>
                        <a:pt x="4" y="0"/>
                      </a:cubicBezTo>
                      <a:cubicBezTo>
                        <a:pt x="228" y="0"/>
                        <a:pt x="228" y="0"/>
                        <a:pt x="228" y="0"/>
                      </a:cubicBezTo>
                      <a:cubicBezTo>
                        <a:pt x="231" y="0"/>
                        <a:pt x="232" y="2"/>
                        <a:pt x="230" y="4"/>
                      </a:cubicBezTo>
                    </a:path>
                  </a:pathLst>
                </a:custGeom>
                <a:solidFill>
                  <a:srgbClr val="FF964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98" name="Rectangle 829"/>
                <p:cNvSpPr>
                  <a:spLocks noChangeArrowheads="1"/>
                </p:cNvSpPr>
                <p:nvPr/>
              </p:nvSpPr>
              <p:spPr bwMode="auto">
                <a:xfrm>
                  <a:off x="8105465" y="6977074"/>
                  <a:ext cx="80840" cy="26947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99" name="Rectangle 830"/>
                <p:cNvSpPr>
                  <a:spLocks noChangeArrowheads="1"/>
                </p:cNvSpPr>
                <p:nvPr/>
              </p:nvSpPr>
              <p:spPr bwMode="auto">
                <a:xfrm>
                  <a:off x="8514157" y="6977074"/>
                  <a:ext cx="80840" cy="26947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00" name="Freeform 831"/>
                <p:cNvSpPr>
                  <a:spLocks/>
                </p:cNvSpPr>
                <p:nvPr/>
              </p:nvSpPr>
              <p:spPr bwMode="auto">
                <a:xfrm>
                  <a:off x="8347985" y="6629761"/>
                  <a:ext cx="7486" cy="0"/>
                </a:xfrm>
                <a:custGeom>
                  <a:avLst/>
                  <a:gdLst>
                    <a:gd name="T0" fmla="*/ 1 w 3"/>
                    <a:gd name="T1" fmla="*/ 0 w 3"/>
                    <a:gd name="T2" fmla="*/ 3 w 3"/>
                    <a:gd name="T3" fmla="*/ 3 w 3"/>
                    <a:gd name="T4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solidFill>
                  <a:srgbClr val="FF49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01" name="Freeform 832"/>
                <p:cNvSpPr>
                  <a:spLocks noEditPoints="1"/>
                </p:cNvSpPr>
                <p:nvPr/>
              </p:nvSpPr>
              <p:spPr bwMode="auto">
                <a:xfrm>
                  <a:off x="8111453" y="6629761"/>
                  <a:ext cx="244018" cy="125751"/>
                </a:xfrm>
                <a:custGeom>
                  <a:avLst/>
                  <a:gdLst>
                    <a:gd name="T0" fmla="*/ 24 w 107"/>
                    <a:gd name="T1" fmla="*/ 37 h 56"/>
                    <a:gd name="T2" fmla="*/ 2 w 107"/>
                    <a:gd name="T3" fmla="*/ 48 h 56"/>
                    <a:gd name="T4" fmla="*/ 0 w 107"/>
                    <a:gd name="T5" fmla="*/ 56 h 56"/>
                    <a:gd name="T6" fmla="*/ 21 w 107"/>
                    <a:gd name="T7" fmla="*/ 45 h 56"/>
                    <a:gd name="T8" fmla="*/ 21 w 107"/>
                    <a:gd name="T9" fmla="*/ 45 h 56"/>
                    <a:gd name="T10" fmla="*/ 24 w 107"/>
                    <a:gd name="T11" fmla="*/ 37 h 56"/>
                    <a:gd name="T12" fmla="*/ 104 w 107"/>
                    <a:gd name="T13" fmla="*/ 0 h 56"/>
                    <a:gd name="T14" fmla="*/ 95 w 107"/>
                    <a:gd name="T15" fmla="*/ 1 h 56"/>
                    <a:gd name="T16" fmla="*/ 33 w 107"/>
                    <a:gd name="T17" fmla="*/ 32 h 56"/>
                    <a:gd name="T18" fmla="*/ 34 w 107"/>
                    <a:gd name="T19" fmla="*/ 32 h 56"/>
                    <a:gd name="T20" fmla="*/ 45 w 107"/>
                    <a:gd name="T21" fmla="*/ 32 h 56"/>
                    <a:gd name="T22" fmla="*/ 107 w 107"/>
                    <a:gd name="T23" fmla="*/ 0 h 56"/>
                    <a:gd name="T24" fmla="*/ 104 w 107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7" h="56">
                      <a:moveTo>
                        <a:pt x="24" y="37"/>
                      </a:move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1" y="51"/>
                        <a:pt x="0" y="53"/>
                        <a:pt x="0" y="56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ubicBezTo>
                        <a:pt x="21" y="42"/>
                        <a:pt x="22" y="39"/>
                        <a:pt x="24" y="37"/>
                      </a:cubicBezTo>
                      <a:moveTo>
                        <a:pt x="104" y="0"/>
                      </a:moveTo>
                      <a:cubicBezTo>
                        <a:pt x="101" y="0"/>
                        <a:pt x="98" y="0"/>
                        <a:pt x="95" y="1"/>
                      </a:cubicBezTo>
                      <a:cubicBezTo>
                        <a:pt x="33" y="32"/>
                        <a:pt x="33" y="32"/>
                        <a:pt x="33" y="32"/>
                      </a:cubicBezTo>
                      <a:cubicBezTo>
                        <a:pt x="33" y="32"/>
                        <a:pt x="33" y="32"/>
                        <a:pt x="34" y="32"/>
                      </a:cubicBezTo>
                      <a:cubicBezTo>
                        <a:pt x="45" y="32"/>
                        <a:pt x="45" y="32"/>
                        <a:pt x="45" y="32"/>
                      </a:cubicBezTo>
                      <a:cubicBezTo>
                        <a:pt x="107" y="0"/>
                        <a:pt x="107" y="0"/>
                        <a:pt x="107" y="0"/>
                      </a:cubicBezTo>
                      <a:cubicBezTo>
                        <a:pt x="106" y="0"/>
                        <a:pt x="105" y="0"/>
                        <a:pt x="104" y="0"/>
                      </a:cubicBezTo>
                    </a:path>
                  </a:pathLst>
                </a:custGeom>
                <a:solidFill>
                  <a:srgbClr val="2F2D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02" name="Freeform 833"/>
                <p:cNvSpPr>
                  <a:spLocks/>
                </p:cNvSpPr>
                <p:nvPr/>
              </p:nvSpPr>
              <p:spPr bwMode="auto">
                <a:xfrm>
                  <a:off x="8159358" y="6701619"/>
                  <a:ext cx="55391" cy="29941"/>
                </a:xfrm>
                <a:custGeom>
                  <a:avLst/>
                  <a:gdLst>
                    <a:gd name="T0" fmla="*/ 24 w 24"/>
                    <a:gd name="T1" fmla="*/ 0 h 13"/>
                    <a:gd name="T2" fmla="*/ 13 w 24"/>
                    <a:gd name="T3" fmla="*/ 0 h 13"/>
                    <a:gd name="T4" fmla="*/ 12 w 24"/>
                    <a:gd name="T5" fmla="*/ 0 h 13"/>
                    <a:gd name="T6" fmla="*/ 3 w 24"/>
                    <a:gd name="T7" fmla="*/ 5 h 13"/>
                    <a:gd name="T8" fmla="*/ 0 w 24"/>
                    <a:gd name="T9" fmla="*/ 13 h 13"/>
                    <a:gd name="T10" fmla="*/ 0 w 24"/>
                    <a:gd name="T11" fmla="*/ 13 h 13"/>
                    <a:gd name="T12" fmla="*/ 24 w 24"/>
                    <a:gd name="T1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13">
                      <a:moveTo>
                        <a:pt x="24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1" y="7"/>
                        <a:pt x="0" y="10"/>
                        <a:pt x="0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4" y="0"/>
                        <a:pt x="24" y="0"/>
                        <a:pt x="24" y="0"/>
                      </a:cubicBezTo>
                    </a:path>
                  </a:pathLst>
                </a:custGeom>
                <a:solidFill>
                  <a:srgbClr val="2625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03" name="Freeform 834"/>
                <p:cNvSpPr>
                  <a:spLocks/>
                </p:cNvSpPr>
                <p:nvPr/>
              </p:nvSpPr>
              <p:spPr bwMode="auto">
                <a:xfrm>
                  <a:off x="8368943" y="6631259"/>
                  <a:ext cx="74852" cy="2994"/>
                </a:xfrm>
                <a:custGeom>
                  <a:avLst/>
                  <a:gdLst>
                    <a:gd name="T0" fmla="*/ 0 w 33"/>
                    <a:gd name="T1" fmla="*/ 0 h 1"/>
                    <a:gd name="T2" fmla="*/ 0 w 33"/>
                    <a:gd name="T3" fmla="*/ 0 h 1"/>
                    <a:gd name="T4" fmla="*/ 33 w 33"/>
                    <a:gd name="T5" fmla="*/ 1 h 1"/>
                    <a:gd name="T6" fmla="*/ 33 w 33"/>
                    <a:gd name="T7" fmla="*/ 1 h 1"/>
                    <a:gd name="T8" fmla="*/ 0 w 33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0"/>
                        <a:pt x="22" y="0"/>
                        <a:pt x="33" y="1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22" y="0"/>
                        <a:pt x="11" y="0"/>
                        <a:pt x="0" y="0"/>
                      </a:cubicBezTo>
                    </a:path>
                  </a:pathLst>
                </a:custGeom>
                <a:solidFill>
                  <a:srgbClr val="FF49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04" name="Freeform 835"/>
                <p:cNvSpPr>
                  <a:spLocks noEditPoints="1"/>
                </p:cNvSpPr>
                <p:nvPr/>
              </p:nvSpPr>
              <p:spPr bwMode="auto">
                <a:xfrm>
                  <a:off x="8096483" y="6631259"/>
                  <a:ext cx="347313" cy="170662"/>
                </a:xfrm>
                <a:custGeom>
                  <a:avLst/>
                  <a:gdLst>
                    <a:gd name="T0" fmla="*/ 28 w 153"/>
                    <a:gd name="T1" fmla="*/ 47 h 75"/>
                    <a:gd name="T2" fmla="*/ 5 w 153"/>
                    <a:gd name="T3" fmla="*/ 58 h 75"/>
                    <a:gd name="T4" fmla="*/ 0 w 153"/>
                    <a:gd name="T5" fmla="*/ 75 h 75"/>
                    <a:gd name="T6" fmla="*/ 9 w 153"/>
                    <a:gd name="T7" fmla="*/ 75 h 75"/>
                    <a:gd name="T8" fmla="*/ 28 w 153"/>
                    <a:gd name="T9" fmla="*/ 65 h 75"/>
                    <a:gd name="T10" fmla="*/ 28 w 153"/>
                    <a:gd name="T11" fmla="*/ 47 h 75"/>
                    <a:gd name="T12" fmla="*/ 95 w 153"/>
                    <a:gd name="T13" fmla="*/ 12 h 75"/>
                    <a:gd name="T14" fmla="*/ 58 w 153"/>
                    <a:gd name="T15" fmla="*/ 31 h 75"/>
                    <a:gd name="T16" fmla="*/ 71 w 153"/>
                    <a:gd name="T17" fmla="*/ 31 h 75"/>
                    <a:gd name="T18" fmla="*/ 82 w 153"/>
                    <a:gd name="T19" fmla="*/ 37 h 75"/>
                    <a:gd name="T20" fmla="*/ 120 w 153"/>
                    <a:gd name="T21" fmla="*/ 18 h 75"/>
                    <a:gd name="T22" fmla="*/ 100 w 153"/>
                    <a:gd name="T23" fmla="*/ 18 h 75"/>
                    <a:gd name="T24" fmla="*/ 95 w 153"/>
                    <a:gd name="T25" fmla="*/ 13 h 75"/>
                    <a:gd name="T26" fmla="*/ 95 w 153"/>
                    <a:gd name="T27" fmla="*/ 12 h 75"/>
                    <a:gd name="T28" fmla="*/ 120 w 153"/>
                    <a:gd name="T29" fmla="*/ 0 h 75"/>
                    <a:gd name="T30" fmla="*/ 103 w 153"/>
                    <a:gd name="T31" fmla="*/ 8 h 75"/>
                    <a:gd name="T32" fmla="*/ 121 w 153"/>
                    <a:gd name="T33" fmla="*/ 8 h 75"/>
                    <a:gd name="T34" fmla="*/ 126 w 153"/>
                    <a:gd name="T35" fmla="*/ 13 h 75"/>
                    <a:gd name="T36" fmla="*/ 125 w 153"/>
                    <a:gd name="T37" fmla="*/ 15 h 75"/>
                    <a:gd name="T38" fmla="*/ 153 w 153"/>
                    <a:gd name="T39" fmla="*/ 1 h 75"/>
                    <a:gd name="T40" fmla="*/ 120 w 153"/>
                    <a:gd name="T41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3" h="75">
                      <a:moveTo>
                        <a:pt x="28" y="47"/>
                      </a:moveTo>
                      <a:cubicBezTo>
                        <a:pt x="5" y="58"/>
                        <a:pt x="5" y="58"/>
                        <a:pt x="5" y="58"/>
                      </a:cubicBezTo>
                      <a:cubicBezTo>
                        <a:pt x="2" y="68"/>
                        <a:pt x="0" y="75"/>
                        <a:pt x="0" y="75"/>
                      </a:cubicBezTo>
                      <a:cubicBezTo>
                        <a:pt x="0" y="75"/>
                        <a:pt x="3" y="75"/>
                        <a:pt x="9" y="75"/>
                      </a:cubicBezTo>
                      <a:cubicBezTo>
                        <a:pt x="28" y="65"/>
                        <a:pt x="28" y="65"/>
                        <a:pt x="28" y="65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moveTo>
                        <a:pt x="95" y="12"/>
                      </a:moveTo>
                      <a:cubicBezTo>
                        <a:pt x="58" y="31"/>
                        <a:pt x="58" y="31"/>
                        <a:pt x="58" y="31"/>
                      </a:cubicBezTo>
                      <a:cubicBezTo>
                        <a:pt x="71" y="31"/>
                        <a:pt x="71" y="31"/>
                        <a:pt x="71" y="31"/>
                      </a:cubicBezTo>
                      <a:cubicBezTo>
                        <a:pt x="76" y="31"/>
                        <a:pt x="80" y="34"/>
                        <a:pt x="82" y="37"/>
                      </a:cubicBezTo>
                      <a:cubicBezTo>
                        <a:pt x="120" y="18"/>
                        <a:pt x="120" y="18"/>
                        <a:pt x="120" y="18"/>
                      </a:cubicBezTo>
                      <a:cubicBezTo>
                        <a:pt x="100" y="18"/>
                        <a:pt x="100" y="18"/>
                        <a:pt x="100" y="18"/>
                      </a:cubicBezTo>
                      <a:cubicBezTo>
                        <a:pt x="97" y="18"/>
                        <a:pt x="95" y="16"/>
                        <a:pt x="95" y="13"/>
                      </a:cubicBezTo>
                      <a:cubicBezTo>
                        <a:pt x="95" y="13"/>
                        <a:pt x="95" y="12"/>
                        <a:pt x="95" y="12"/>
                      </a:cubicBezTo>
                      <a:moveTo>
                        <a:pt x="120" y="0"/>
                      </a:move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21" y="8"/>
                        <a:pt x="121" y="8"/>
                        <a:pt x="121" y="8"/>
                      </a:cubicBezTo>
                      <a:cubicBezTo>
                        <a:pt x="124" y="8"/>
                        <a:pt x="126" y="10"/>
                        <a:pt x="126" y="13"/>
                      </a:cubicBezTo>
                      <a:cubicBezTo>
                        <a:pt x="126" y="14"/>
                        <a:pt x="126" y="15"/>
                        <a:pt x="125" y="15"/>
                      </a:cubicBezTo>
                      <a:cubicBezTo>
                        <a:pt x="153" y="1"/>
                        <a:pt x="153" y="1"/>
                        <a:pt x="153" y="1"/>
                      </a:cubicBezTo>
                      <a:cubicBezTo>
                        <a:pt x="142" y="0"/>
                        <a:pt x="131" y="0"/>
                        <a:pt x="120" y="0"/>
                      </a:cubicBezTo>
                    </a:path>
                  </a:pathLst>
                </a:custGeom>
                <a:solidFill>
                  <a:srgbClr val="2F2D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05" name="Freeform 836"/>
                <p:cNvSpPr>
                  <a:spLocks/>
                </p:cNvSpPr>
                <p:nvPr/>
              </p:nvSpPr>
              <p:spPr bwMode="auto">
                <a:xfrm>
                  <a:off x="8312056" y="6649223"/>
                  <a:ext cx="70361" cy="22456"/>
                </a:xfrm>
                <a:custGeom>
                  <a:avLst/>
                  <a:gdLst>
                    <a:gd name="T0" fmla="*/ 26 w 31"/>
                    <a:gd name="T1" fmla="*/ 0 h 10"/>
                    <a:gd name="T2" fmla="*/ 8 w 31"/>
                    <a:gd name="T3" fmla="*/ 0 h 10"/>
                    <a:gd name="T4" fmla="*/ 0 w 31"/>
                    <a:gd name="T5" fmla="*/ 4 h 10"/>
                    <a:gd name="T6" fmla="*/ 0 w 31"/>
                    <a:gd name="T7" fmla="*/ 5 h 10"/>
                    <a:gd name="T8" fmla="*/ 5 w 31"/>
                    <a:gd name="T9" fmla="*/ 10 h 10"/>
                    <a:gd name="T10" fmla="*/ 25 w 31"/>
                    <a:gd name="T11" fmla="*/ 10 h 10"/>
                    <a:gd name="T12" fmla="*/ 30 w 31"/>
                    <a:gd name="T13" fmla="*/ 7 h 10"/>
                    <a:gd name="T14" fmla="*/ 31 w 31"/>
                    <a:gd name="T15" fmla="*/ 5 h 10"/>
                    <a:gd name="T16" fmla="*/ 26 w 31"/>
                    <a:gd name="T1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10">
                      <a:moveTo>
                        <a:pt x="2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5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30" y="7"/>
                        <a:pt x="30" y="7"/>
                        <a:pt x="30" y="7"/>
                      </a:cubicBezTo>
                      <a:cubicBezTo>
                        <a:pt x="31" y="7"/>
                        <a:pt x="31" y="6"/>
                        <a:pt x="31" y="5"/>
                      </a:cubicBezTo>
                      <a:cubicBezTo>
                        <a:pt x="31" y="2"/>
                        <a:pt x="29" y="0"/>
                        <a:pt x="26" y="0"/>
                      </a:cubicBezTo>
                    </a:path>
                  </a:pathLst>
                </a:custGeom>
                <a:solidFill>
                  <a:srgbClr val="2625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06" name="Freeform 837"/>
                <p:cNvSpPr>
                  <a:spLocks/>
                </p:cNvSpPr>
                <p:nvPr/>
              </p:nvSpPr>
              <p:spPr bwMode="auto">
                <a:xfrm>
                  <a:off x="8159358" y="6701619"/>
                  <a:ext cx="122757" cy="77846"/>
                </a:xfrm>
                <a:custGeom>
                  <a:avLst/>
                  <a:gdLst>
                    <a:gd name="T0" fmla="*/ 43 w 54"/>
                    <a:gd name="T1" fmla="*/ 0 h 34"/>
                    <a:gd name="T2" fmla="*/ 30 w 54"/>
                    <a:gd name="T3" fmla="*/ 0 h 34"/>
                    <a:gd name="T4" fmla="*/ 0 w 54"/>
                    <a:gd name="T5" fmla="*/ 16 h 34"/>
                    <a:gd name="T6" fmla="*/ 0 w 54"/>
                    <a:gd name="T7" fmla="*/ 34 h 34"/>
                    <a:gd name="T8" fmla="*/ 54 w 54"/>
                    <a:gd name="T9" fmla="*/ 6 h 34"/>
                    <a:gd name="T10" fmla="*/ 43 w 54"/>
                    <a:gd name="T1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34">
                      <a:moveTo>
                        <a:pt x="43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54" y="6"/>
                        <a:pt x="54" y="6"/>
                        <a:pt x="54" y="6"/>
                      </a:cubicBezTo>
                      <a:cubicBezTo>
                        <a:pt x="52" y="3"/>
                        <a:pt x="48" y="0"/>
                        <a:pt x="43" y="0"/>
                      </a:cubicBezTo>
                    </a:path>
                  </a:pathLst>
                </a:custGeom>
                <a:solidFill>
                  <a:srgbClr val="2625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07" name="Freeform 838"/>
                <p:cNvSpPr>
                  <a:spLocks/>
                </p:cNvSpPr>
                <p:nvPr/>
              </p:nvSpPr>
              <p:spPr bwMode="auto">
                <a:xfrm>
                  <a:off x="8577032" y="6731560"/>
                  <a:ext cx="8982" cy="17964"/>
                </a:xfrm>
                <a:custGeom>
                  <a:avLst/>
                  <a:gdLst>
                    <a:gd name="T0" fmla="*/ 2 w 4"/>
                    <a:gd name="T1" fmla="*/ 0 h 8"/>
                    <a:gd name="T2" fmla="*/ 0 w 4"/>
                    <a:gd name="T3" fmla="*/ 1 h 8"/>
                    <a:gd name="T4" fmla="*/ 3 w 4"/>
                    <a:gd name="T5" fmla="*/ 8 h 8"/>
                    <a:gd name="T6" fmla="*/ 4 w 4"/>
                    <a:gd name="T7" fmla="*/ 7 h 8"/>
                    <a:gd name="T8" fmla="*/ 2 w 4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8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3"/>
                        <a:pt x="2" y="5"/>
                        <a:pt x="3" y="8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3" y="5"/>
                        <a:pt x="2" y="2"/>
                        <a:pt x="2" y="0"/>
                      </a:cubicBezTo>
                    </a:path>
                  </a:pathLst>
                </a:custGeom>
                <a:solidFill>
                  <a:srgbClr val="FF49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08" name="Freeform 839"/>
                <p:cNvSpPr>
                  <a:spLocks noEditPoints="1"/>
                </p:cNvSpPr>
                <p:nvPr/>
              </p:nvSpPr>
              <p:spPr bwMode="auto">
                <a:xfrm>
                  <a:off x="8479724" y="6733057"/>
                  <a:ext cx="104793" cy="68864"/>
                </a:xfrm>
                <a:custGeom>
                  <a:avLst/>
                  <a:gdLst>
                    <a:gd name="T0" fmla="*/ 0 w 46"/>
                    <a:gd name="T1" fmla="*/ 30 h 30"/>
                    <a:gd name="T2" fmla="*/ 0 w 46"/>
                    <a:gd name="T3" fmla="*/ 30 h 30"/>
                    <a:gd name="T4" fmla="*/ 0 w 46"/>
                    <a:gd name="T5" fmla="*/ 30 h 30"/>
                    <a:gd name="T6" fmla="*/ 0 w 46"/>
                    <a:gd name="T7" fmla="*/ 30 h 30"/>
                    <a:gd name="T8" fmla="*/ 43 w 46"/>
                    <a:gd name="T9" fmla="*/ 0 h 30"/>
                    <a:gd name="T10" fmla="*/ 23 w 46"/>
                    <a:gd name="T11" fmla="*/ 10 h 30"/>
                    <a:gd name="T12" fmla="*/ 23 w 46"/>
                    <a:gd name="T13" fmla="*/ 18 h 30"/>
                    <a:gd name="T14" fmla="*/ 46 w 46"/>
                    <a:gd name="T15" fmla="*/ 7 h 30"/>
                    <a:gd name="T16" fmla="*/ 43 w 4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30">
                      <a:moveTo>
                        <a:pt x="0" y="30"/>
                      </a:move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0"/>
                        <a:pt x="0" y="30"/>
                        <a:pt x="0" y="30"/>
                      </a:cubicBezTo>
                      <a:moveTo>
                        <a:pt x="43" y="0"/>
                      </a:move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46" y="7"/>
                        <a:pt x="46" y="7"/>
                        <a:pt x="46" y="7"/>
                      </a:cubicBezTo>
                      <a:cubicBezTo>
                        <a:pt x="45" y="4"/>
                        <a:pt x="44" y="2"/>
                        <a:pt x="43" y="0"/>
                      </a:cubicBezTo>
                    </a:path>
                  </a:pathLst>
                </a:custGeom>
                <a:solidFill>
                  <a:srgbClr val="2F2D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09" name="Freeform 840"/>
                <p:cNvSpPr>
                  <a:spLocks/>
                </p:cNvSpPr>
                <p:nvPr/>
              </p:nvSpPr>
              <p:spPr bwMode="auto">
                <a:xfrm>
                  <a:off x="8479724" y="6755513"/>
                  <a:ext cx="52397" cy="46409"/>
                </a:xfrm>
                <a:custGeom>
                  <a:avLst/>
                  <a:gdLst>
                    <a:gd name="T0" fmla="*/ 23 w 23"/>
                    <a:gd name="T1" fmla="*/ 0 h 20"/>
                    <a:gd name="T2" fmla="*/ 13 w 23"/>
                    <a:gd name="T3" fmla="*/ 6 h 20"/>
                    <a:gd name="T4" fmla="*/ 18 w 23"/>
                    <a:gd name="T5" fmla="*/ 5 h 20"/>
                    <a:gd name="T6" fmla="*/ 0 w 23"/>
                    <a:gd name="T7" fmla="*/ 20 h 20"/>
                    <a:gd name="T8" fmla="*/ 0 w 23"/>
                    <a:gd name="T9" fmla="*/ 20 h 20"/>
                    <a:gd name="T10" fmla="*/ 23 w 23"/>
                    <a:gd name="T11" fmla="*/ 8 h 20"/>
                    <a:gd name="T12" fmla="*/ 23 w 23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0">
                      <a:moveTo>
                        <a:pt x="23" y="0"/>
                      </a:move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4" y="6"/>
                        <a:pt x="17" y="6"/>
                        <a:pt x="18" y="5"/>
                      </a:cubicBezTo>
                      <a:cubicBezTo>
                        <a:pt x="11" y="9"/>
                        <a:pt x="4" y="14"/>
                        <a:pt x="0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3" y="0"/>
                        <a:pt x="23" y="0"/>
                        <a:pt x="23" y="0"/>
                      </a:cubicBezTo>
                    </a:path>
                  </a:pathLst>
                </a:custGeom>
                <a:solidFill>
                  <a:srgbClr val="2625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10" name="Freeform 841"/>
                <p:cNvSpPr>
                  <a:spLocks/>
                </p:cNvSpPr>
                <p:nvPr/>
              </p:nvSpPr>
              <p:spPr bwMode="auto">
                <a:xfrm>
                  <a:off x="8445293" y="6801921"/>
                  <a:ext cx="4492" cy="0"/>
                </a:xfrm>
                <a:custGeom>
                  <a:avLst/>
                  <a:gdLst>
                    <a:gd name="T0" fmla="*/ 0 w 2"/>
                    <a:gd name="T1" fmla="*/ 0 w 2"/>
                    <a:gd name="T2" fmla="*/ 2 w 2"/>
                    <a:gd name="T3" fmla="*/ 2 w 2"/>
                    <a:gd name="T4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49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11" name="Freeform 842"/>
                <p:cNvSpPr>
                  <a:spLocks/>
                </p:cNvSpPr>
                <p:nvPr/>
              </p:nvSpPr>
              <p:spPr bwMode="auto">
                <a:xfrm>
                  <a:off x="8445293" y="6801921"/>
                  <a:ext cx="7486" cy="0"/>
                </a:xfrm>
                <a:custGeom>
                  <a:avLst/>
                  <a:gdLst>
                    <a:gd name="T0" fmla="*/ 3 w 3"/>
                    <a:gd name="T1" fmla="*/ 0 w 3"/>
                    <a:gd name="T2" fmla="*/ 0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3" y="0"/>
                        <a:pt x="3" y="0"/>
                      </a:cubicBezTo>
                    </a:path>
                  </a:pathLst>
                </a:custGeom>
                <a:solidFill>
                  <a:srgbClr val="2F2D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12" name="Freeform 843"/>
                <p:cNvSpPr>
                  <a:spLocks/>
                </p:cNvSpPr>
                <p:nvPr/>
              </p:nvSpPr>
              <p:spPr bwMode="auto">
                <a:xfrm>
                  <a:off x="8445293" y="6797430"/>
                  <a:ext cx="11976" cy="4492"/>
                </a:xfrm>
                <a:custGeom>
                  <a:avLst/>
                  <a:gdLst>
                    <a:gd name="T0" fmla="*/ 5 w 5"/>
                    <a:gd name="T1" fmla="*/ 0 h 2"/>
                    <a:gd name="T2" fmla="*/ 0 w 5"/>
                    <a:gd name="T3" fmla="*/ 2 h 2"/>
                    <a:gd name="T4" fmla="*/ 3 w 5"/>
                    <a:gd name="T5" fmla="*/ 2 h 2"/>
                    <a:gd name="T6" fmla="*/ 5 w 5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2">
                      <a:moveTo>
                        <a:pt x="5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1"/>
                        <a:pt x="4" y="0"/>
                        <a:pt x="5" y="0"/>
                      </a:cubicBezTo>
                    </a:path>
                  </a:pathLst>
                </a:custGeom>
                <a:solidFill>
                  <a:srgbClr val="2625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13" name="Freeform 844"/>
                <p:cNvSpPr>
                  <a:spLocks/>
                </p:cNvSpPr>
                <p:nvPr/>
              </p:nvSpPr>
              <p:spPr bwMode="auto">
                <a:xfrm>
                  <a:off x="8195287" y="6897866"/>
                  <a:ext cx="309887" cy="89674"/>
                </a:xfrm>
                <a:custGeom>
                  <a:avLst/>
                  <a:gdLst>
                    <a:gd name="T0" fmla="*/ 136 w 136"/>
                    <a:gd name="T1" fmla="*/ 28 h 47"/>
                    <a:gd name="T2" fmla="*/ 123 w 136"/>
                    <a:gd name="T3" fmla="*/ 42 h 47"/>
                    <a:gd name="T4" fmla="*/ 13 w 136"/>
                    <a:gd name="T5" fmla="*/ 42 h 47"/>
                    <a:gd name="T6" fmla="*/ 0 w 136"/>
                    <a:gd name="T7" fmla="*/ 28 h 47"/>
                    <a:gd name="T8" fmla="*/ 0 w 136"/>
                    <a:gd name="T9" fmla="*/ 18 h 47"/>
                    <a:gd name="T10" fmla="*/ 13 w 136"/>
                    <a:gd name="T11" fmla="*/ 4 h 47"/>
                    <a:gd name="T12" fmla="*/ 123 w 136"/>
                    <a:gd name="T13" fmla="*/ 4 h 47"/>
                    <a:gd name="T14" fmla="*/ 136 w 136"/>
                    <a:gd name="T15" fmla="*/ 18 h 47"/>
                    <a:gd name="T16" fmla="*/ 136 w 136"/>
                    <a:gd name="T17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6" h="47">
                      <a:moveTo>
                        <a:pt x="136" y="28"/>
                      </a:moveTo>
                      <a:cubicBezTo>
                        <a:pt x="135" y="35"/>
                        <a:pt x="130" y="41"/>
                        <a:pt x="123" y="42"/>
                      </a:cubicBezTo>
                      <a:cubicBezTo>
                        <a:pt x="86" y="47"/>
                        <a:pt x="50" y="47"/>
                        <a:pt x="13" y="42"/>
                      </a:cubicBezTo>
                      <a:cubicBezTo>
                        <a:pt x="6" y="41"/>
                        <a:pt x="1" y="35"/>
                        <a:pt x="0" y="28"/>
                      </a:cubicBezTo>
                      <a:cubicBezTo>
                        <a:pt x="0" y="24"/>
                        <a:pt x="0" y="22"/>
                        <a:pt x="0" y="18"/>
                      </a:cubicBezTo>
                      <a:cubicBezTo>
                        <a:pt x="1" y="11"/>
                        <a:pt x="6" y="5"/>
                        <a:pt x="13" y="4"/>
                      </a:cubicBezTo>
                      <a:cubicBezTo>
                        <a:pt x="50" y="0"/>
                        <a:pt x="86" y="0"/>
                        <a:pt x="123" y="4"/>
                      </a:cubicBezTo>
                      <a:cubicBezTo>
                        <a:pt x="130" y="5"/>
                        <a:pt x="135" y="11"/>
                        <a:pt x="136" y="18"/>
                      </a:cubicBezTo>
                      <a:cubicBezTo>
                        <a:pt x="136" y="22"/>
                        <a:pt x="136" y="24"/>
                        <a:pt x="136" y="28"/>
                      </a:cubicBezTo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14" name="Freeform 845"/>
                <p:cNvSpPr>
                  <a:spLocks/>
                </p:cNvSpPr>
                <p:nvPr/>
              </p:nvSpPr>
              <p:spPr bwMode="auto">
                <a:xfrm>
                  <a:off x="8207263" y="6909842"/>
                  <a:ext cx="287431" cy="58648"/>
                </a:xfrm>
                <a:custGeom>
                  <a:avLst/>
                  <a:gdLst>
                    <a:gd name="T0" fmla="*/ 63 w 127"/>
                    <a:gd name="T1" fmla="*/ 37 h 37"/>
                    <a:gd name="T2" fmla="*/ 9 w 127"/>
                    <a:gd name="T3" fmla="*/ 33 h 37"/>
                    <a:gd name="T4" fmla="*/ 0 w 127"/>
                    <a:gd name="T5" fmla="*/ 23 h 37"/>
                    <a:gd name="T6" fmla="*/ 0 w 127"/>
                    <a:gd name="T7" fmla="*/ 13 h 37"/>
                    <a:gd name="T8" fmla="*/ 9 w 127"/>
                    <a:gd name="T9" fmla="*/ 3 h 37"/>
                    <a:gd name="T10" fmla="*/ 63 w 127"/>
                    <a:gd name="T11" fmla="*/ 0 h 37"/>
                    <a:gd name="T12" fmla="*/ 118 w 127"/>
                    <a:gd name="T13" fmla="*/ 3 h 37"/>
                    <a:gd name="T14" fmla="*/ 127 w 127"/>
                    <a:gd name="T15" fmla="*/ 13 h 37"/>
                    <a:gd name="T16" fmla="*/ 127 w 127"/>
                    <a:gd name="T17" fmla="*/ 23 h 37"/>
                    <a:gd name="T18" fmla="*/ 118 w 127"/>
                    <a:gd name="T19" fmla="*/ 33 h 37"/>
                    <a:gd name="T20" fmla="*/ 63 w 127"/>
                    <a:gd name="T21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7" h="37">
                      <a:moveTo>
                        <a:pt x="63" y="37"/>
                      </a:moveTo>
                      <a:cubicBezTo>
                        <a:pt x="45" y="37"/>
                        <a:pt x="27" y="36"/>
                        <a:pt x="9" y="33"/>
                      </a:cubicBezTo>
                      <a:cubicBezTo>
                        <a:pt x="4" y="33"/>
                        <a:pt x="0" y="28"/>
                        <a:pt x="0" y="2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8"/>
                        <a:pt x="4" y="4"/>
                        <a:pt x="9" y="3"/>
                      </a:cubicBezTo>
                      <a:cubicBezTo>
                        <a:pt x="27" y="1"/>
                        <a:pt x="45" y="0"/>
                        <a:pt x="63" y="0"/>
                      </a:cubicBezTo>
                      <a:cubicBezTo>
                        <a:pt x="81" y="0"/>
                        <a:pt x="100" y="1"/>
                        <a:pt x="118" y="3"/>
                      </a:cubicBezTo>
                      <a:cubicBezTo>
                        <a:pt x="123" y="4"/>
                        <a:pt x="127" y="8"/>
                        <a:pt x="127" y="13"/>
                      </a:cubicBezTo>
                      <a:cubicBezTo>
                        <a:pt x="127" y="23"/>
                        <a:pt x="127" y="23"/>
                        <a:pt x="127" y="23"/>
                      </a:cubicBezTo>
                      <a:cubicBezTo>
                        <a:pt x="127" y="28"/>
                        <a:pt x="123" y="33"/>
                        <a:pt x="118" y="33"/>
                      </a:cubicBezTo>
                      <a:cubicBezTo>
                        <a:pt x="100" y="36"/>
                        <a:pt x="81" y="37"/>
                        <a:pt x="63" y="37"/>
                      </a:cubicBezTo>
                    </a:path>
                  </a:pathLst>
                </a:custGeom>
                <a:solidFill>
                  <a:srgbClr val="2625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15" name="Freeform 846"/>
                <p:cNvSpPr>
                  <a:spLocks/>
                </p:cNvSpPr>
                <p:nvPr/>
              </p:nvSpPr>
              <p:spPr bwMode="auto">
                <a:xfrm>
                  <a:off x="8211755" y="6917193"/>
                  <a:ext cx="276952" cy="11976"/>
                </a:xfrm>
                <a:custGeom>
                  <a:avLst/>
                  <a:gdLst>
                    <a:gd name="T0" fmla="*/ 122 w 122"/>
                    <a:gd name="T1" fmla="*/ 3 h 5"/>
                    <a:gd name="T2" fmla="*/ 119 w 122"/>
                    <a:gd name="T3" fmla="*/ 5 h 5"/>
                    <a:gd name="T4" fmla="*/ 3 w 122"/>
                    <a:gd name="T5" fmla="*/ 5 h 5"/>
                    <a:gd name="T6" fmla="*/ 0 w 122"/>
                    <a:gd name="T7" fmla="*/ 3 h 5"/>
                    <a:gd name="T8" fmla="*/ 3 w 122"/>
                    <a:gd name="T9" fmla="*/ 0 h 5"/>
                    <a:gd name="T10" fmla="*/ 119 w 122"/>
                    <a:gd name="T11" fmla="*/ 0 h 5"/>
                    <a:gd name="T12" fmla="*/ 122 w 122"/>
                    <a:gd name="T13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5">
                      <a:moveTo>
                        <a:pt x="122" y="3"/>
                      </a:moveTo>
                      <a:cubicBezTo>
                        <a:pt x="122" y="4"/>
                        <a:pt x="120" y="5"/>
                        <a:pt x="119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2" y="5"/>
                        <a:pt x="0" y="4"/>
                        <a:pt x="0" y="3"/>
                      </a:cubicBezTo>
                      <a:cubicBezTo>
                        <a:pt x="0" y="1"/>
                        <a:pt x="2" y="0"/>
                        <a:pt x="3" y="0"/>
                      </a:cubicBezTo>
                      <a:cubicBezTo>
                        <a:pt x="119" y="0"/>
                        <a:pt x="119" y="0"/>
                        <a:pt x="119" y="0"/>
                      </a:cubicBezTo>
                      <a:cubicBezTo>
                        <a:pt x="120" y="0"/>
                        <a:pt x="122" y="1"/>
                        <a:pt x="122" y="3"/>
                      </a:cubicBezTo>
                    </a:path>
                  </a:pathLst>
                </a:custGeom>
                <a:solidFill>
                  <a:srgbClr val="1C1C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16" name="Freeform 848"/>
                <p:cNvSpPr>
                  <a:spLocks/>
                </p:cNvSpPr>
                <p:nvPr/>
              </p:nvSpPr>
              <p:spPr bwMode="auto">
                <a:xfrm>
                  <a:off x="8211755" y="6957613"/>
                  <a:ext cx="276952" cy="11976"/>
                </a:xfrm>
                <a:custGeom>
                  <a:avLst/>
                  <a:gdLst>
                    <a:gd name="T0" fmla="*/ 122 w 122"/>
                    <a:gd name="T1" fmla="*/ 2 h 5"/>
                    <a:gd name="T2" fmla="*/ 119 w 122"/>
                    <a:gd name="T3" fmla="*/ 5 h 5"/>
                    <a:gd name="T4" fmla="*/ 3 w 122"/>
                    <a:gd name="T5" fmla="*/ 5 h 5"/>
                    <a:gd name="T6" fmla="*/ 0 w 122"/>
                    <a:gd name="T7" fmla="*/ 2 h 5"/>
                    <a:gd name="T8" fmla="*/ 3 w 122"/>
                    <a:gd name="T9" fmla="*/ 0 h 5"/>
                    <a:gd name="T10" fmla="*/ 119 w 122"/>
                    <a:gd name="T11" fmla="*/ 0 h 5"/>
                    <a:gd name="T12" fmla="*/ 122 w 122"/>
                    <a:gd name="T13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5">
                      <a:moveTo>
                        <a:pt x="122" y="2"/>
                      </a:moveTo>
                      <a:cubicBezTo>
                        <a:pt x="122" y="3"/>
                        <a:pt x="120" y="5"/>
                        <a:pt x="119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2" y="5"/>
                        <a:pt x="0" y="3"/>
                        <a:pt x="0" y="2"/>
                      </a:cubicBezTo>
                      <a:cubicBezTo>
                        <a:pt x="0" y="1"/>
                        <a:pt x="2" y="0"/>
                        <a:pt x="3" y="0"/>
                      </a:cubicBezTo>
                      <a:cubicBezTo>
                        <a:pt x="119" y="0"/>
                        <a:pt x="119" y="0"/>
                        <a:pt x="119" y="0"/>
                      </a:cubicBezTo>
                      <a:cubicBezTo>
                        <a:pt x="120" y="0"/>
                        <a:pt x="122" y="1"/>
                        <a:pt x="122" y="2"/>
                      </a:cubicBezTo>
                      <a:close/>
                    </a:path>
                  </a:pathLst>
                </a:custGeom>
                <a:solidFill>
                  <a:srgbClr val="1C1C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17" name="Freeform 825"/>
                <p:cNvSpPr>
                  <a:spLocks/>
                </p:cNvSpPr>
                <p:nvPr/>
              </p:nvSpPr>
              <p:spPr bwMode="auto">
                <a:xfrm>
                  <a:off x="8051298" y="6865619"/>
                  <a:ext cx="100302" cy="59335"/>
                </a:xfrm>
                <a:custGeom>
                  <a:avLst/>
                  <a:gdLst>
                    <a:gd name="T0" fmla="*/ 44 w 44"/>
                    <a:gd name="T1" fmla="*/ 22 h 37"/>
                    <a:gd name="T2" fmla="*/ 44 w 44"/>
                    <a:gd name="T3" fmla="*/ 28 h 37"/>
                    <a:gd name="T4" fmla="*/ 34 w 44"/>
                    <a:gd name="T5" fmla="*/ 37 h 37"/>
                    <a:gd name="T6" fmla="*/ 10 w 44"/>
                    <a:gd name="T7" fmla="*/ 37 h 37"/>
                    <a:gd name="T8" fmla="*/ 0 w 44"/>
                    <a:gd name="T9" fmla="*/ 28 h 37"/>
                    <a:gd name="T10" fmla="*/ 0 w 44"/>
                    <a:gd name="T11" fmla="*/ 10 h 37"/>
                    <a:gd name="T12" fmla="*/ 10 w 44"/>
                    <a:gd name="T13" fmla="*/ 0 h 37"/>
                    <a:gd name="T14" fmla="*/ 18 w 44"/>
                    <a:gd name="T15" fmla="*/ 0 h 37"/>
                    <a:gd name="T16" fmla="*/ 27 w 44"/>
                    <a:gd name="T17" fmla="*/ 3 h 37"/>
                    <a:gd name="T18" fmla="*/ 40 w 44"/>
                    <a:gd name="T19" fmla="*/ 14 h 37"/>
                    <a:gd name="T20" fmla="*/ 44 w 44"/>
                    <a:gd name="T21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4" h="37">
                      <a:moveTo>
                        <a:pt x="44" y="22"/>
                      </a:moveTo>
                      <a:cubicBezTo>
                        <a:pt x="44" y="28"/>
                        <a:pt x="44" y="28"/>
                        <a:pt x="44" y="28"/>
                      </a:cubicBezTo>
                      <a:cubicBezTo>
                        <a:pt x="44" y="33"/>
                        <a:pt x="40" y="37"/>
                        <a:pt x="34" y="37"/>
                      </a:cubicBezTo>
                      <a:cubicBezTo>
                        <a:pt x="10" y="37"/>
                        <a:pt x="10" y="37"/>
                        <a:pt x="10" y="37"/>
                      </a:cubicBezTo>
                      <a:cubicBezTo>
                        <a:pt x="4" y="37"/>
                        <a:pt x="0" y="33"/>
                        <a:pt x="0" y="28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0"/>
                        <a:pt x="25" y="2"/>
                        <a:pt x="27" y="3"/>
                      </a:cubicBezTo>
                      <a:cubicBezTo>
                        <a:pt x="40" y="14"/>
                        <a:pt x="40" y="14"/>
                        <a:pt x="40" y="14"/>
                      </a:cubicBezTo>
                      <a:cubicBezTo>
                        <a:pt x="42" y="16"/>
                        <a:pt x="44" y="20"/>
                        <a:pt x="44" y="22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18" name="Freeform 826"/>
                <p:cNvSpPr>
                  <a:spLocks/>
                </p:cNvSpPr>
                <p:nvPr/>
              </p:nvSpPr>
              <p:spPr bwMode="auto">
                <a:xfrm>
                  <a:off x="8058784" y="6869857"/>
                  <a:ext cx="86828" cy="49799"/>
                </a:xfrm>
                <a:custGeom>
                  <a:avLst/>
                  <a:gdLst>
                    <a:gd name="T0" fmla="*/ 7 w 38"/>
                    <a:gd name="T1" fmla="*/ 31 h 31"/>
                    <a:gd name="T2" fmla="*/ 0 w 38"/>
                    <a:gd name="T3" fmla="*/ 25 h 31"/>
                    <a:gd name="T4" fmla="*/ 0 w 38"/>
                    <a:gd name="T5" fmla="*/ 7 h 31"/>
                    <a:gd name="T6" fmla="*/ 7 w 38"/>
                    <a:gd name="T7" fmla="*/ 0 h 31"/>
                    <a:gd name="T8" fmla="*/ 15 w 38"/>
                    <a:gd name="T9" fmla="*/ 0 h 31"/>
                    <a:gd name="T10" fmla="*/ 22 w 38"/>
                    <a:gd name="T11" fmla="*/ 3 h 31"/>
                    <a:gd name="T12" fmla="*/ 35 w 38"/>
                    <a:gd name="T13" fmla="*/ 13 h 31"/>
                    <a:gd name="T14" fmla="*/ 38 w 38"/>
                    <a:gd name="T15" fmla="*/ 19 h 31"/>
                    <a:gd name="T16" fmla="*/ 38 w 38"/>
                    <a:gd name="T17" fmla="*/ 25 h 31"/>
                    <a:gd name="T18" fmla="*/ 31 w 38"/>
                    <a:gd name="T19" fmla="*/ 31 h 31"/>
                    <a:gd name="T20" fmla="*/ 7 w 38"/>
                    <a:gd name="T21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" h="31">
                      <a:moveTo>
                        <a:pt x="7" y="31"/>
                      </a:moveTo>
                      <a:cubicBezTo>
                        <a:pt x="3" y="31"/>
                        <a:pt x="0" y="28"/>
                        <a:pt x="0" y="25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7" y="0"/>
                        <a:pt x="21" y="1"/>
                        <a:pt x="22" y="3"/>
                      </a:cubicBezTo>
                      <a:cubicBezTo>
                        <a:pt x="35" y="13"/>
                        <a:pt x="35" y="13"/>
                        <a:pt x="35" y="13"/>
                      </a:cubicBezTo>
                      <a:cubicBezTo>
                        <a:pt x="37" y="15"/>
                        <a:pt x="38" y="17"/>
                        <a:pt x="38" y="19"/>
                      </a:cubicBezTo>
                      <a:cubicBezTo>
                        <a:pt x="38" y="25"/>
                        <a:pt x="38" y="25"/>
                        <a:pt x="38" y="25"/>
                      </a:cubicBezTo>
                      <a:cubicBezTo>
                        <a:pt x="38" y="28"/>
                        <a:pt x="35" y="31"/>
                        <a:pt x="31" y="31"/>
                      </a:cubicBezTo>
                      <a:lnTo>
                        <a:pt x="7" y="31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19" name="Oval 849"/>
                <p:cNvSpPr>
                  <a:spLocks noChangeArrowheads="1"/>
                </p:cNvSpPr>
                <p:nvPr/>
              </p:nvSpPr>
              <p:spPr bwMode="auto">
                <a:xfrm>
                  <a:off x="8066269" y="6878333"/>
                  <a:ext cx="28444" cy="21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20" name="Freeform 827"/>
                <p:cNvSpPr>
                  <a:spLocks/>
                </p:cNvSpPr>
                <p:nvPr/>
              </p:nvSpPr>
              <p:spPr bwMode="auto">
                <a:xfrm>
                  <a:off x="8546956" y="6865619"/>
                  <a:ext cx="100302" cy="59335"/>
                </a:xfrm>
                <a:custGeom>
                  <a:avLst/>
                  <a:gdLst>
                    <a:gd name="T0" fmla="*/ 0 w 44"/>
                    <a:gd name="T1" fmla="*/ 22 h 37"/>
                    <a:gd name="T2" fmla="*/ 0 w 44"/>
                    <a:gd name="T3" fmla="*/ 28 h 37"/>
                    <a:gd name="T4" fmla="*/ 10 w 44"/>
                    <a:gd name="T5" fmla="*/ 37 h 37"/>
                    <a:gd name="T6" fmla="*/ 34 w 44"/>
                    <a:gd name="T7" fmla="*/ 37 h 37"/>
                    <a:gd name="T8" fmla="*/ 44 w 44"/>
                    <a:gd name="T9" fmla="*/ 28 h 37"/>
                    <a:gd name="T10" fmla="*/ 44 w 44"/>
                    <a:gd name="T11" fmla="*/ 10 h 37"/>
                    <a:gd name="T12" fmla="*/ 34 w 44"/>
                    <a:gd name="T13" fmla="*/ 0 h 37"/>
                    <a:gd name="T14" fmla="*/ 26 w 44"/>
                    <a:gd name="T15" fmla="*/ 0 h 37"/>
                    <a:gd name="T16" fmla="*/ 17 w 44"/>
                    <a:gd name="T17" fmla="*/ 3 h 37"/>
                    <a:gd name="T18" fmla="*/ 4 w 44"/>
                    <a:gd name="T19" fmla="*/ 14 h 37"/>
                    <a:gd name="T20" fmla="*/ 0 w 44"/>
                    <a:gd name="T21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4" h="37">
                      <a:moveTo>
                        <a:pt x="0" y="22"/>
                      </a:move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33"/>
                        <a:pt x="4" y="37"/>
                        <a:pt x="10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40" y="37"/>
                        <a:pt x="44" y="33"/>
                        <a:pt x="44" y="28"/>
                      </a:cubicBezTo>
                      <a:cubicBezTo>
                        <a:pt x="44" y="10"/>
                        <a:pt x="44" y="10"/>
                        <a:pt x="44" y="10"/>
                      </a:cubicBezTo>
                      <a:cubicBezTo>
                        <a:pt x="44" y="4"/>
                        <a:pt x="40" y="0"/>
                        <a:pt x="34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3" y="0"/>
                        <a:pt x="19" y="2"/>
                        <a:pt x="17" y="3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2" y="16"/>
                        <a:pt x="0" y="20"/>
                        <a:pt x="0" y="22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21" name="Freeform 828"/>
                <p:cNvSpPr>
                  <a:spLocks/>
                </p:cNvSpPr>
                <p:nvPr/>
              </p:nvSpPr>
              <p:spPr bwMode="auto">
                <a:xfrm>
                  <a:off x="8552944" y="6869857"/>
                  <a:ext cx="86828" cy="49799"/>
                </a:xfrm>
                <a:custGeom>
                  <a:avLst/>
                  <a:gdLst>
                    <a:gd name="T0" fmla="*/ 7 w 38"/>
                    <a:gd name="T1" fmla="*/ 31 h 31"/>
                    <a:gd name="T2" fmla="*/ 0 w 38"/>
                    <a:gd name="T3" fmla="*/ 25 h 31"/>
                    <a:gd name="T4" fmla="*/ 0 w 38"/>
                    <a:gd name="T5" fmla="*/ 19 h 31"/>
                    <a:gd name="T6" fmla="*/ 3 w 38"/>
                    <a:gd name="T7" fmla="*/ 13 h 31"/>
                    <a:gd name="T8" fmla="*/ 16 w 38"/>
                    <a:gd name="T9" fmla="*/ 3 h 31"/>
                    <a:gd name="T10" fmla="*/ 23 w 38"/>
                    <a:gd name="T11" fmla="*/ 0 h 31"/>
                    <a:gd name="T12" fmla="*/ 31 w 38"/>
                    <a:gd name="T13" fmla="*/ 0 h 31"/>
                    <a:gd name="T14" fmla="*/ 38 w 38"/>
                    <a:gd name="T15" fmla="*/ 7 h 31"/>
                    <a:gd name="T16" fmla="*/ 38 w 38"/>
                    <a:gd name="T17" fmla="*/ 25 h 31"/>
                    <a:gd name="T18" fmla="*/ 31 w 38"/>
                    <a:gd name="T19" fmla="*/ 31 h 31"/>
                    <a:gd name="T20" fmla="*/ 7 w 38"/>
                    <a:gd name="T21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" h="31">
                      <a:moveTo>
                        <a:pt x="7" y="31"/>
                      </a:moveTo>
                      <a:cubicBezTo>
                        <a:pt x="3" y="31"/>
                        <a:pt x="0" y="28"/>
                        <a:pt x="0" y="2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7"/>
                        <a:pt x="1" y="15"/>
                        <a:pt x="3" y="13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7" y="1"/>
                        <a:pt x="21" y="0"/>
                        <a:pt x="23" y="0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35" y="0"/>
                        <a:pt x="38" y="3"/>
                        <a:pt x="38" y="7"/>
                      </a:cubicBezTo>
                      <a:cubicBezTo>
                        <a:pt x="38" y="25"/>
                        <a:pt x="38" y="25"/>
                        <a:pt x="38" y="25"/>
                      </a:cubicBezTo>
                      <a:cubicBezTo>
                        <a:pt x="38" y="28"/>
                        <a:pt x="35" y="31"/>
                        <a:pt x="31" y="31"/>
                      </a:cubicBezTo>
                      <a:lnTo>
                        <a:pt x="7" y="31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22" name="Oval 850"/>
                <p:cNvSpPr>
                  <a:spLocks noChangeArrowheads="1"/>
                </p:cNvSpPr>
                <p:nvPr/>
              </p:nvSpPr>
              <p:spPr bwMode="auto">
                <a:xfrm>
                  <a:off x="8587377" y="6878333"/>
                  <a:ext cx="29941" cy="21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23" name="Rectangle 851"/>
                <p:cNvSpPr>
                  <a:spLocks noChangeArrowheads="1"/>
                </p:cNvSpPr>
                <p:nvPr/>
              </p:nvSpPr>
              <p:spPr bwMode="auto">
                <a:xfrm>
                  <a:off x="8340500" y="6629761"/>
                  <a:ext cx="11976" cy="31438"/>
                </a:xfrm>
                <a:prstGeom prst="rect">
                  <a:avLst/>
                </a:prstGeom>
                <a:solidFill>
                  <a:srgbClr val="1C1C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24" name="Oval 854"/>
                <p:cNvSpPr>
                  <a:spLocks noChangeArrowheads="1"/>
                </p:cNvSpPr>
                <p:nvPr/>
              </p:nvSpPr>
              <p:spPr bwMode="auto">
                <a:xfrm>
                  <a:off x="8074028" y="6968092"/>
                  <a:ext cx="31438" cy="28444"/>
                </a:xfrm>
                <a:prstGeom prst="ellipse">
                  <a:avLst/>
                </a:pr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25" name="Oval 855"/>
                <p:cNvSpPr>
                  <a:spLocks noChangeArrowheads="1"/>
                </p:cNvSpPr>
                <p:nvPr/>
              </p:nvSpPr>
              <p:spPr bwMode="auto">
                <a:xfrm>
                  <a:off x="8594997" y="6968092"/>
                  <a:ext cx="29941" cy="28444"/>
                </a:xfrm>
                <a:prstGeom prst="ellipse">
                  <a:avLst/>
                </a:pr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26" name="Oval 856"/>
                <p:cNvSpPr>
                  <a:spLocks noChangeArrowheads="1"/>
                </p:cNvSpPr>
                <p:nvPr/>
              </p:nvSpPr>
              <p:spPr bwMode="auto">
                <a:xfrm>
                  <a:off x="8330020" y="6867791"/>
                  <a:ext cx="34432" cy="1347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27" name="Freeform 884"/>
                <p:cNvSpPr>
                  <a:spLocks/>
                </p:cNvSpPr>
                <p:nvPr/>
              </p:nvSpPr>
              <p:spPr bwMode="auto">
                <a:xfrm>
                  <a:off x="8479724" y="680192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6867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28" name="Freeform 885"/>
                <p:cNvSpPr>
                  <a:spLocks/>
                </p:cNvSpPr>
                <p:nvPr/>
              </p:nvSpPr>
              <p:spPr bwMode="auto">
                <a:xfrm>
                  <a:off x="8445293" y="6807909"/>
                  <a:ext cx="29941" cy="2994"/>
                </a:xfrm>
                <a:custGeom>
                  <a:avLst/>
                  <a:gdLst>
                    <a:gd name="T0" fmla="*/ 13 w 13"/>
                    <a:gd name="T1" fmla="*/ 0 h 1"/>
                    <a:gd name="T2" fmla="*/ 1 w 13"/>
                    <a:gd name="T3" fmla="*/ 0 h 1"/>
                    <a:gd name="T4" fmla="*/ 0 w 13"/>
                    <a:gd name="T5" fmla="*/ 1 h 1"/>
                    <a:gd name="T6" fmla="*/ 12 w 13"/>
                    <a:gd name="T7" fmla="*/ 1 h 1"/>
                    <a:gd name="T8" fmla="*/ 13 w 13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">
                      <a:moveTo>
                        <a:pt x="1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FF7A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29" name="Freeform 888"/>
                <p:cNvSpPr>
                  <a:spLocks/>
                </p:cNvSpPr>
                <p:nvPr/>
              </p:nvSpPr>
              <p:spPr bwMode="auto">
                <a:xfrm>
                  <a:off x="8449783" y="6801921"/>
                  <a:ext cx="29941" cy="0"/>
                </a:xfrm>
                <a:custGeom>
                  <a:avLst/>
                  <a:gdLst>
                    <a:gd name="T0" fmla="*/ 0 w 13"/>
                    <a:gd name="T1" fmla="*/ 0 w 13"/>
                    <a:gd name="T2" fmla="*/ 13 w 13"/>
                    <a:gd name="T3" fmla="*/ 13 w 13"/>
                    <a:gd name="T4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3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9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80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230" name="Freeform 889"/>
                <p:cNvSpPr>
                  <a:spLocks/>
                </p:cNvSpPr>
                <p:nvPr/>
              </p:nvSpPr>
              <p:spPr bwMode="auto">
                <a:xfrm>
                  <a:off x="8449783" y="6801921"/>
                  <a:ext cx="29941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  <a:gd name="T3" fmla="*/ 13 w 13"/>
                    <a:gd name="T4" fmla="*/ 13 w 13"/>
                    <a:gd name="T5" fmla="*/ 13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6E6C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61" name="Группа 160"/>
              <p:cNvGrpSpPr/>
              <p:nvPr/>
            </p:nvGrpSpPr>
            <p:grpSpPr>
              <a:xfrm flipH="1">
                <a:off x="1397055" y="2797528"/>
                <a:ext cx="156662" cy="216126"/>
                <a:chOff x="723633" y="6999550"/>
                <a:chExt cx="620161" cy="855551"/>
              </a:xfrm>
            </p:grpSpPr>
            <p:sp>
              <p:nvSpPr>
                <p:cNvPr id="162" name="Oval 21"/>
                <p:cNvSpPr>
                  <a:spLocks noChangeArrowheads="1"/>
                </p:cNvSpPr>
                <p:nvPr/>
              </p:nvSpPr>
              <p:spPr bwMode="auto">
                <a:xfrm>
                  <a:off x="723633" y="6999550"/>
                  <a:ext cx="620161" cy="620161"/>
                </a:xfrm>
                <a:prstGeom prst="ellipse">
                  <a:avLst/>
                </a:prstGeom>
                <a:solidFill>
                  <a:srgbClr val="F65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63" name="Freeform 22"/>
                <p:cNvSpPr>
                  <a:spLocks/>
                </p:cNvSpPr>
                <p:nvPr/>
              </p:nvSpPr>
              <p:spPr bwMode="auto">
                <a:xfrm>
                  <a:off x="788139" y="7497490"/>
                  <a:ext cx="491149" cy="357611"/>
                </a:xfrm>
                <a:custGeom>
                  <a:avLst/>
                  <a:gdLst>
                    <a:gd name="T0" fmla="*/ 108 w 217"/>
                    <a:gd name="T1" fmla="*/ 158 h 158"/>
                    <a:gd name="T2" fmla="*/ 0 w 217"/>
                    <a:gd name="T3" fmla="*/ 0 h 158"/>
                    <a:gd name="T4" fmla="*/ 217 w 217"/>
                    <a:gd name="T5" fmla="*/ 0 h 158"/>
                    <a:gd name="T6" fmla="*/ 108 w 217"/>
                    <a:gd name="T7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7" h="158">
                      <a:moveTo>
                        <a:pt x="108" y="158"/>
                      </a:move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108" y="158"/>
                      </a:lnTo>
                      <a:close/>
                    </a:path>
                  </a:pathLst>
                </a:custGeom>
                <a:solidFill>
                  <a:srgbClr val="F65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64" name="Oval 23"/>
                <p:cNvSpPr>
                  <a:spLocks noChangeArrowheads="1"/>
                </p:cNvSpPr>
                <p:nvPr/>
              </p:nvSpPr>
              <p:spPr bwMode="auto">
                <a:xfrm>
                  <a:off x="844872" y="7111736"/>
                  <a:ext cx="377688" cy="379856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61" name="Rectangle: Rounded Corners 26">
            <a:extLst>
              <a:ext uri="{FF2B5EF4-FFF2-40B4-BE49-F238E27FC236}">
                <a16:creationId xmlns:a16="http://schemas.microsoft.com/office/drawing/2014/main" id="{21D4ADEF-B7CB-4CB1-880B-2DFBFCF45187}"/>
              </a:ext>
            </a:extLst>
          </p:cNvPr>
          <p:cNvSpPr>
            <a:spLocks/>
          </p:cNvSpPr>
          <p:nvPr/>
        </p:nvSpPr>
        <p:spPr>
          <a:xfrm>
            <a:off x="10106601" y="2167196"/>
            <a:ext cx="7512095" cy="11770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728000" tIns="72009" rIns="72009" bIns="72009" numCol="1" anchor="ctr" anchorCtr="0" compatLnSpc="1">
            <a:prstTxWarp prst="textNoShape">
              <a:avLst/>
            </a:prstTxWarp>
            <a:noAutofit/>
          </a:bodyPr>
          <a:lstStyle/>
          <a:p>
            <a:pPr defTabSz="1631629">
              <a:buClr>
                <a:schemeClr val="tx2"/>
              </a:buClr>
            </a:pP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Улучшение экологии</a:t>
            </a:r>
          </a:p>
        </p:txBody>
      </p:sp>
      <p:pic>
        <p:nvPicPr>
          <p:cNvPr id="497" name="Picture 1529" descr="C:\Users\iamir\Desktop\shutterstock_1442999036 [преобразованный]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167" b="31142"/>
          <a:stretch/>
        </p:blipFill>
        <p:spPr bwMode="auto">
          <a:xfrm>
            <a:off x="10238037" y="2547558"/>
            <a:ext cx="1426411" cy="7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540" descr="C:\Users\iamir\Desktop\shutterstock_1119120530 [преобразованный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399" y="7666475"/>
            <a:ext cx="1391023" cy="81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: Rounded Corners 27">
            <a:extLst>
              <a:ext uri="{FF2B5EF4-FFF2-40B4-BE49-F238E27FC236}">
                <a16:creationId xmlns:a16="http://schemas.microsoft.com/office/drawing/2014/main" id="{3593E205-EBEB-482D-89DA-D164A48298A2}"/>
              </a:ext>
            </a:extLst>
          </p:cNvPr>
          <p:cNvSpPr>
            <a:spLocks/>
          </p:cNvSpPr>
          <p:nvPr/>
        </p:nvSpPr>
        <p:spPr>
          <a:xfrm>
            <a:off x="10106601" y="3454615"/>
            <a:ext cx="7512095" cy="11770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728000" tIns="72009" rIns="72009" bIns="72009" numCol="1" anchor="ctr" anchorCtr="0" compatLnSpc="1">
            <a:prstTxWarp prst="textNoShape">
              <a:avLst/>
            </a:prstTxWarp>
            <a:noAutofit/>
          </a:bodyPr>
          <a:lstStyle/>
          <a:p>
            <a:pPr defTabSz="1631629">
              <a:buClr>
                <a:schemeClr val="tx2"/>
              </a:buClr>
            </a:pP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Снижение нагрузки на автомобильную инфраструктуру</a:t>
            </a:r>
          </a:p>
        </p:txBody>
      </p:sp>
      <p:grpSp>
        <p:nvGrpSpPr>
          <p:cNvPr id="51" name="Группа 50"/>
          <p:cNvGrpSpPr/>
          <p:nvPr/>
        </p:nvGrpSpPr>
        <p:grpSpPr>
          <a:xfrm>
            <a:off x="10257287" y="3750730"/>
            <a:ext cx="1313017" cy="866925"/>
            <a:chOff x="10276141" y="3675423"/>
            <a:chExt cx="1313017" cy="866925"/>
          </a:xfrm>
        </p:grpSpPr>
        <p:grpSp>
          <p:nvGrpSpPr>
            <p:cNvPr id="548" name="Группа 547"/>
            <p:cNvGrpSpPr/>
            <p:nvPr/>
          </p:nvGrpSpPr>
          <p:grpSpPr>
            <a:xfrm>
              <a:off x="10402356" y="4190653"/>
              <a:ext cx="38682" cy="273388"/>
              <a:chOff x="10116845" y="3028691"/>
              <a:chExt cx="45719" cy="243512"/>
            </a:xfrm>
          </p:grpSpPr>
          <p:sp>
            <p:nvSpPr>
              <p:cNvPr id="628" name="Прямоугольник 627"/>
              <p:cNvSpPr/>
              <p:nvPr/>
            </p:nvSpPr>
            <p:spPr>
              <a:xfrm>
                <a:off x="10116845" y="3028691"/>
                <a:ext cx="45719" cy="24351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29" name="Прямоугольник 628"/>
              <p:cNvSpPr/>
              <p:nvPr/>
            </p:nvSpPr>
            <p:spPr>
              <a:xfrm>
                <a:off x="10134625" y="3028691"/>
                <a:ext cx="25961" cy="24351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err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9" name="Group 418"/>
            <p:cNvGrpSpPr>
              <a:grpSpLocks noChangeAspect="1"/>
            </p:cNvGrpSpPr>
            <p:nvPr/>
          </p:nvGrpSpPr>
          <p:grpSpPr bwMode="auto">
            <a:xfrm>
              <a:off x="10276141" y="3906473"/>
              <a:ext cx="291111" cy="291111"/>
              <a:chOff x="2040" y="4257"/>
              <a:chExt cx="588" cy="588"/>
            </a:xfrm>
          </p:grpSpPr>
          <p:sp>
            <p:nvSpPr>
              <p:cNvPr id="623" name="AutoShape 417"/>
              <p:cNvSpPr>
                <a:spLocks noChangeAspect="1" noChangeArrowheads="1" noTextEdit="1"/>
              </p:cNvSpPr>
              <p:nvPr/>
            </p:nvSpPr>
            <p:spPr bwMode="auto">
              <a:xfrm>
                <a:off x="2040" y="4257"/>
                <a:ext cx="588" cy="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4" name="Freeform 419"/>
              <p:cNvSpPr>
                <a:spLocks/>
              </p:cNvSpPr>
              <p:nvPr/>
            </p:nvSpPr>
            <p:spPr bwMode="auto">
              <a:xfrm>
                <a:off x="2040" y="4257"/>
                <a:ext cx="586" cy="586"/>
              </a:xfrm>
              <a:custGeom>
                <a:avLst/>
                <a:gdLst>
                  <a:gd name="T0" fmla="*/ 28 w 248"/>
                  <a:gd name="T1" fmla="*/ 248 h 248"/>
                  <a:gd name="T2" fmla="*/ 0 w 248"/>
                  <a:gd name="T3" fmla="*/ 220 h 248"/>
                  <a:gd name="T4" fmla="*/ 0 w 248"/>
                  <a:gd name="T5" fmla="*/ 28 h 248"/>
                  <a:gd name="T6" fmla="*/ 28 w 248"/>
                  <a:gd name="T7" fmla="*/ 0 h 248"/>
                  <a:gd name="T8" fmla="*/ 220 w 248"/>
                  <a:gd name="T9" fmla="*/ 0 h 248"/>
                  <a:gd name="T10" fmla="*/ 248 w 248"/>
                  <a:gd name="T11" fmla="*/ 28 h 248"/>
                  <a:gd name="T12" fmla="*/ 248 w 248"/>
                  <a:gd name="T13" fmla="*/ 220 h 248"/>
                  <a:gd name="T14" fmla="*/ 220 w 248"/>
                  <a:gd name="T15" fmla="*/ 248 h 248"/>
                  <a:gd name="T16" fmla="*/ 28 w 248"/>
                  <a:gd name="T17" fmla="*/ 24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8">
                    <a:moveTo>
                      <a:pt x="28" y="248"/>
                    </a:moveTo>
                    <a:cubicBezTo>
                      <a:pt x="13" y="248"/>
                      <a:pt x="0" y="235"/>
                      <a:pt x="0" y="22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20" y="0"/>
                      <a:pt x="220" y="0"/>
                      <a:pt x="220" y="0"/>
                    </a:cubicBezTo>
                    <a:cubicBezTo>
                      <a:pt x="236" y="0"/>
                      <a:pt x="248" y="13"/>
                      <a:pt x="248" y="28"/>
                    </a:cubicBezTo>
                    <a:cubicBezTo>
                      <a:pt x="248" y="220"/>
                      <a:pt x="248" y="220"/>
                      <a:pt x="248" y="220"/>
                    </a:cubicBezTo>
                    <a:cubicBezTo>
                      <a:pt x="248" y="235"/>
                      <a:pt x="236" y="248"/>
                      <a:pt x="220" y="248"/>
                    </a:cubicBezTo>
                    <a:lnTo>
                      <a:pt x="28" y="248"/>
                    </a:lnTo>
                    <a:close/>
                  </a:path>
                </a:pathLst>
              </a:custGeom>
              <a:solidFill>
                <a:srgbClr val="008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5" name="Freeform 420"/>
              <p:cNvSpPr>
                <a:spLocks noEditPoints="1"/>
              </p:cNvSpPr>
              <p:nvPr/>
            </p:nvSpPr>
            <p:spPr bwMode="auto">
              <a:xfrm>
                <a:off x="2241" y="4401"/>
                <a:ext cx="226" cy="300"/>
              </a:xfrm>
              <a:custGeom>
                <a:avLst/>
                <a:gdLst>
                  <a:gd name="T0" fmla="*/ 30 w 96"/>
                  <a:gd name="T1" fmla="*/ 85 h 127"/>
                  <a:gd name="T2" fmla="*/ 30 w 96"/>
                  <a:gd name="T3" fmla="*/ 127 h 127"/>
                  <a:gd name="T4" fmla="*/ 0 w 96"/>
                  <a:gd name="T5" fmla="*/ 127 h 127"/>
                  <a:gd name="T6" fmla="*/ 0 w 96"/>
                  <a:gd name="T7" fmla="*/ 0 h 127"/>
                  <a:gd name="T8" fmla="*/ 45 w 96"/>
                  <a:gd name="T9" fmla="*/ 0 h 127"/>
                  <a:gd name="T10" fmla="*/ 68 w 96"/>
                  <a:gd name="T11" fmla="*/ 4 h 127"/>
                  <a:gd name="T12" fmla="*/ 84 w 96"/>
                  <a:gd name="T13" fmla="*/ 12 h 127"/>
                  <a:gd name="T14" fmla="*/ 93 w 96"/>
                  <a:gd name="T15" fmla="*/ 25 h 127"/>
                  <a:gd name="T16" fmla="*/ 96 w 96"/>
                  <a:gd name="T17" fmla="*/ 42 h 127"/>
                  <a:gd name="T18" fmla="*/ 93 w 96"/>
                  <a:gd name="T19" fmla="*/ 59 h 127"/>
                  <a:gd name="T20" fmla="*/ 84 w 96"/>
                  <a:gd name="T21" fmla="*/ 73 h 127"/>
                  <a:gd name="T22" fmla="*/ 68 w 96"/>
                  <a:gd name="T23" fmla="*/ 82 h 127"/>
                  <a:gd name="T24" fmla="*/ 45 w 96"/>
                  <a:gd name="T25" fmla="*/ 85 h 127"/>
                  <a:gd name="T26" fmla="*/ 30 w 96"/>
                  <a:gd name="T27" fmla="*/ 85 h 127"/>
                  <a:gd name="T28" fmla="*/ 30 w 96"/>
                  <a:gd name="T29" fmla="*/ 63 h 127"/>
                  <a:gd name="T30" fmla="*/ 45 w 96"/>
                  <a:gd name="T31" fmla="*/ 63 h 127"/>
                  <a:gd name="T32" fmla="*/ 62 w 96"/>
                  <a:gd name="T33" fmla="*/ 57 h 127"/>
                  <a:gd name="T34" fmla="*/ 67 w 96"/>
                  <a:gd name="T35" fmla="*/ 42 h 127"/>
                  <a:gd name="T36" fmla="*/ 65 w 96"/>
                  <a:gd name="T37" fmla="*/ 34 h 127"/>
                  <a:gd name="T38" fmla="*/ 61 w 96"/>
                  <a:gd name="T39" fmla="*/ 28 h 127"/>
                  <a:gd name="T40" fmla="*/ 55 w 96"/>
                  <a:gd name="T41" fmla="*/ 24 h 127"/>
                  <a:gd name="T42" fmla="*/ 45 w 96"/>
                  <a:gd name="T43" fmla="*/ 22 h 127"/>
                  <a:gd name="T44" fmla="*/ 30 w 96"/>
                  <a:gd name="T45" fmla="*/ 22 h 127"/>
                  <a:gd name="T46" fmla="*/ 30 w 96"/>
                  <a:gd name="T47" fmla="*/ 6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6" h="127">
                    <a:moveTo>
                      <a:pt x="30" y="85"/>
                    </a:moveTo>
                    <a:cubicBezTo>
                      <a:pt x="30" y="127"/>
                      <a:pt x="30" y="127"/>
                      <a:pt x="30" y="127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54" y="0"/>
                      <a:pt x="62" y="1"/>
                      <a:pt x="68" y="4"/>
                    </a:cubicBezTo>
                    <a:cubicBezTo>
                      <a:pt x="74" y="6"/>
                      <a:pt x="80" y="9"/>
                      <a:pt x="84" y="12"/>
                    </a:cubicBezTo>
                    <a:cubicBezTo>
                      <a:pt x="88" y="16"/>
                      <a:pt x="91" y="20"/>
                      <a:pt x="93" y="25"/>
                    </a:cubicBezTo>
                    <a:cubicBezTo>
                      <a:pt x="95" y="30"/>
                      <a:pt x="96" y="36"/>
                      <a:pt x="96" y="42"/>
                    </a:cubicBezTo>
                    <a:cubicBezTo>
                      <a:pt x="96" y="48"/>
                      <a:pt x="95" y="54"/>
                      <a:pt x="93" y="59"/>
                    </a:cubicBezTo>
                    <a:cubicBezTo>
                      <a:pt x="91" y="64"/>
                      <a:pt x="88" y="69"/>
                      <a:pt x="84" y="73"/>
                    </a:cubicBezTo>
                    <a:cubicBezTo>
                      <a:pt x="79" y="76"/>
                      <a:pt x="74" y="79"/>
                      <a:pt x="68" y="82"/>
                    </a:cubicBezTo>
                    <a:cubicBezTo>
                      <a:pt x="61" y="84"/>
                      <a:pt x="54" y="85"/>
                      <a:pt x="45" y="85"/>
                    </a:cubicBezTo>
                    <a:lnTo>
                      <a:pt x="30" y="85"/>
                    </a:lnTo>
                    <a:close/>
                    <a:moveTo>
                      <a:pt x="30" y="63"/>
                    </a:moveTo>
                    <a:cubicBezTo>
                      <a:pt x="45" y="63"/>
                      <a:pt x="45" y="63"/>
                      <a:pt x="45" y="63"/>
                    </a:cubicBezTo>
                    <a:cubicBezTo>
                      <a:pt x="53" y="63"/>
                      <a:pt x="58" y="61"/>
                      <a:pt x="62" y="57"/>
                    </a:cubicBezTo>
                    <a:cubicBezTo>
                      <a:pt x="65" y="53"/>
                      <a:pt x="67" y="48"/>
                      <a:pt x="67" y="42"/>
                    </a:cubicBezTo>
                    <a:cubicBezTo>
                      <a:pt x="67" y="39"/>
                      <a:pt x="66" y="36"/>
                      <a:pt x="65" y="34"/>
                    </a:cubicBezTo>
                    <a:cubicBezTo>
                      <a:pt x="64" y="32"/>
                      <a:pt x="63" y="29"/>
                      <a:pt x="61" y="28"/>
                    </a:cubicBezTo>
                    <a:cubicBezTo>
                      <a:pt x="60" y="26"/>
                      <a:pt x="57" y="25"/>
                      <a:pt x="55" y="24"/>
                    </a:cubicBezTo>
                    <a:cubicBezTo>
                      <a:pt x="52" y="23"/>
                      <a:pt x="49" y="22"/>
                      <a:pt x="45" y="22"/>
                    </a:cubicBezTo>
                    <a:cubicBezTo>
                      <a:pt x="30" y="22"/>
                      <a:pt x="30" y="22"/>
                      <a:pt x="30" y="22"/>
                    </a:cubicBezTo>
                    <a:lnTo>
                      <a:pt x="30" y="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6" name="Freeform 421"/>
              <p:cNvSpPr>
                <a:spLocks/>
              </p:cNvSpPr>
              <p:nvPr/>
            </p:nvSpPr>
            <p:spPr bwMode="auto">
              <a:xfrm>
                <a:off x="2059" y="4753"/>
                <a:ext cx="548" cy="78"/>
              </a:xfrm>
              <a:custGeom>
                <a:avLst/>
                <a:gdLst>
                  <a:gd name="T0" fmla="*/ 20 w 232"/>
                  <a:gd name="T1" fmla="*/ 33 h 33"/>
                  <a:gd name="T2" fmla="*/ 0 w 232"/>
                  <a:gd name="T3" fmla="*/ 20 h 33"/>
                  <a:gd name="T4" fmla="*/ 116 w 232"/>
                  <a:gd name="T5" fmla="*/ 0 h 33"/>
                  <a:gd name="T6" fmla="*/ 232 w 232"/>
                  <a:gd name="T7" fmla="*/ 20 h 33"/>
                  <a:gd name="T8" fmla="*/ 212 w 232"/>
                  <a:gd name="T9" fmla="*/ 33 h 33"/>
                  <a:gd name="T10" fmla="*/ 20 w 232"/>
                  <a:gd name="T1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2" h="33">
                    <a:moveTo>
                      <a:pt x="20" y="33"/>
                    </a:moveTo>
                    <a:cubicBezTo>
                      <a:pt x="11" y="33"/>
                      <a:pt x="4" y="28"/>
                      <a:pt x="0" y="20"/>
                    </a:cubicBezTo>
                    <a:cubicBezTo>
                      <a:pt x="15" y="0"/>
                      <a:pt x="61" y="0"/>
                      <a:pt x="116" y="0"/>
                    </a:cubicBezTo>
                    <a:cubicBezTo>
                      <a:pt x="171" y="0"/>
                      <a:pt x="217" y="0"/>
                      <a:pt x="232" y="20"/>
                    </a:cubicBezTo>
                    <a:cubicBezTo>
                      <a:pt x="229" y="28"/>
                      <a:pt x="221" y="33"/>
                      <a:pt x="212" y="33"/>
                    </a:cubicBezTo>
                    <a:lnTo>
                      <a:pt x="20" y="33"/>
                    </a:lnTo>
                    <a:close/>
                  </a:path>
                </a:pathLst>
              </a:custGeom>
              <a:solidFill>
                <a:srgbClr val="007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7" name="Freeform 422"/>
              <p:cNvSpPr>
                <a:spLocks noEditPoints="1"/>
              </p:cNvSpPr>
              <p:nvPr/>
            </p:nvSpPr>
            <p:spPr bwMode="auto">
              <a:xfrm>
                <a:off x="2071" y="4285"/>
                <a:ext cx="526" cy="529"/>
              </a:xfrm>
              <a:custGeom>
                <a:avLst/>
                <a:gdLst>
                  <a:gd name="T0" fmla="*/ 207 w 223"/>
                  <a:gd name="T1" fmla="*/ 224 h 224"/>
                  <a:gd name="T2" fmla="*/ 15 w 223"/>
                  <a:gd name="T3" fmla="*/ 224 h 224"/>
                  <a:gd name="T4" fmla="*/ 0 w 223"/>
                  <a:gd name="T5" fmla="*/ 208 h 224"/>
                  <a:gd name="T6" fmla="*/ 0 w 223"/>
                  <a:gd name="T7" fmla="*/ 16 h 224"/>
                  <a:gd name="T8" fmla="*/ 15 w 223"/>
                  <a:gd name="T9" fmla="*/ 0 h 224"/>
                  <a:gd name="T10" fmla="*/ 207 w 223"/>
                  <a:gd name="T11" fmla="*/ 0 h 224"/>
                  <a:gd name="T12" fmla="*/ 223 w 223"/>
                  <a:gd name="T13" fmla="*/ 16 h 224"/>
                  <a:gd name="T14" fmla="*/ 223 w 223"/>
                  <a:gd name="T15" fmla="*/ 208 h 224"/>
                  <a:gd name="T16" fmla="*/ 207 w 223"/>
                  <a:gd name="T17" fmla="*/ 224 h 224"/>
                  <a:gd name="T18" fmla="*/ 15 w 223"/>
                  <a:gd name="T19" fmla="*/ 5 h 224"/>
                  <a:gd name="T20" fmla="*/ 4 w 223"/>
                  <a:gd name="T21" fmla="*/ 16 h 224"/>
                  <a:gd name="T22" fmla="*/ 4 w 223"/>
                  <a:gd name="T23" fmla="*/ 208 h 224"/>
                  <a:gd name="T24" fmla="*/ 15 w 223"/>
                  <a:gd name="T25" fmla="*/ 219 h 224"/>
                  <a:gd name="T26" fmla="*/ 207 w 223"/>
                  <a:gd name="T27" fmla="*/ 219 h 224"/>
                  <a:gd name="T28" fmla="*/ 218 w 223"/>
                  <a:gd name="T29" fmla="*/ 208 h 224"/>
                  <a:gd name="T30" fmla="*/ 218 w 223"/>
                  <a:gd name="T31" fmla="*/ 16 h 224"/>
                  <a:gd name="T32" fmla="*/ 207 w 223"/>
                  <a:gd name="T33" fmla="*/ 5 h 224"/>
                  <a:gd name="T34" fmla="*/ 15 w 223"/>
                  <a:gd name="T35" fmla="*/ 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3" h="224">
                    <a:moveTo>
                      <a:pt x="207" y="224"/>
                    </a:moveTo>
                    <a:cubicBezTo>
                      <a:pt x="15" y="224"/>
                      <a:pt x="15" y="224"/>
                      <a:pt x="15" y="224"/>
                    </a:cubicBezTo>
                    <a:cubicBezTo>
                      <a:pt x="7" y="224"/>
                      <a:pt x="0" y="217"/>
                      <a:pt x="0" y="20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216" y="0"/>
                      <a:pt x="223" y="7"/>
                      <a:pt x="223" y="16"/>
                    </a:cubicBezTo>
                    <a:cubicBezTo>
                      <a:pt x="223" y="208"/>
                      <a:pt x="223" y="208"/>
                      <a:pt x="223" y="208"/>
                    </a:cubicBezTo>
                    <a:cubicBezTo>
                      <a:pt x="223" y="217"/>
                      <a:pt x="216" y="224"/>
                      <a:pt x="207" y="224"/>
                    </a:cubicBezTo>
                    <a:close/>
                    <a:moveTo>
                      <a:pt x="15" y="5"/>
                    </a:moveTo>
                    <a:cubicBezTo>
                      <a:pt x="9" y="5"/>
                      <a:pt x="4" y="10"/>
                      <a:pt x="4" y="16"/>
                    </a:cubicBezTo>
                    <a:cubicBezTo>
                      <a:pt x="4" y="208"/>
                      <a:pt x="4" y="208"/>
                      <a:pt x="4" y="208"/>
                    </a:cubicBezTo>
                    <a:cubicBezTo>
                      <a:pt x="4" y="214"/>
                      <a:pt x="9" y="219"/>
                      <a:pt x="15" y="219"/>
                    </a:cubicBezTo>
                    <a:cubicBezTo>
                      <a:pt x="207" y="219"/>
                      <a:pt x="207" y="219"/>
                      <a:pt x="207" y="219"/>
                    </a:cubicBezTo>
                    <a:cubicBezTo>
                      <a:pt x="213" y="219"/>
                      <a:pt x="218" y="214"/>
                      <a:pt x="218" y="208"/>
                    </a:cubicBezTo>
                    <a:cubicBezTo>
                      <a:pt x="218" y="16"/>
                      <a:pt x="218" y="16"/>
                      <a:pt x="218" y="16"/>
                    </a:cubicBezTo>
                    <a:cubicBezTo>
                      <a:pt x="218" y="10"/>
                      <a:pt x="213" y="5"/>
                      <a:pt x="207" y="5"/>
                    </a:cubicBez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9" name="Группа 28"/>
            <p:cNvGrpSpPr/>
            <p:nvPr/>
          </p:nvGrpSpPr>
          <p:grpSpPr>
            <a:xfrm>
              <a:off x="10528070" y="3906473"/>
              <a:ext cx="592447" cy="547052"/>
              <a:chOff x="10433800" y="3773353"/>
              <a:chExt cx="654892" cy="604712"/>
            </a:xfrm>
          </p:grpSpPr>
          <p:sp>
            <p:nvSpPr>
              <p:cNvPr id="550" name="Rectangle 1125"/>
              <p:cNvSpPr>
                <a:spLocks noChangeArrowheads="1"/>
              </p:cNvSpPr>
              <p:nvPr/>
            </p:nvSpPr>
            <p:spPr bwMode="auto">
              <a:xfrm>
                <a:off x="10606454" y="4355952"/>
                <a:ext cx="309585" cy="221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1" name="Rectangle 1126"/>
              <p:cNvSpPr>
                <a:spLocks noChangeArrowheads="1"/>
              </p:cNvSpPr>
              <p:nvPr/>
            </p:nvSpPr>
            <p:spPr bwMode="auto">
              <a:xfrm>
                <a:off x="10668541" y="4332137"/>
                <a:ext cx="184560" cy="23814"/>
              </a:xfrm>
              <a:prstGeom prst="rect">
                <a:avLst/>
              </a:pr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2" name="Rectangle 1127"/>
              <p:cNvSpPr>
                <a:spLocks noChangeArrowheads="1"/>
              </p:cNvSpPr>
              <p:nvPr/>
            </p:nvSpPr>
            <p:spPr bwMode="auto">
              <a:xfrm>
                <a:off x="10751040" y="4315978"/>
                <a:ext cx="20412" cy="1615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3" name="Rectangle 1128"/>
              <p:cNvSpPr>
                <a:spLocks noChangeArrowheads="1"/>
              </p:cNvSpPr>
              <p:nvPr/>
            </p:nvSpPr>
            <p:spPr bwMode="auto">
              <a:xfrm>
                <a:off x="10746788" y="4295565"/>
                <a:ext cx="28067" cy="20412"/>
              </a:xfrm>
              <a:prstGeom prst="rect">
                <a:avLst/>
              </a:pr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4" name="Freeform 1129"/>
              <p:cNvSpPr>
                <a:spLocks/>
              </p:cNvSpPr>
              <p:nvPr/>
            </p:nvSpPr>
            <p:spPr bwMode="auto">
              <a:xfrm>
                <a:off x="10742535" y="3901781"/>
                <a:ext cx="36572" cy="393785"/>
              </a:xfrm>
              <a:custGeom>
                <a:avLst/>
                <a:gdLst>
                  <a:gd name="T0" fmla="*/ 31 w 43"/>
                  <a:gd name="T1" fmla="*/ 19 h 463"/>
                  <a:gd name="T2" fmla="*/ 31 w 43"/>
                  <a:gd name="T3" fmla="*/ 0 h 463"/>
                  <a:gd name="T4" fmla="*/ 12 w 43"/>
                  <a:gd name="T5" fmla="*/ 0 h 463"/>
                  <a:gd name="T6" fmla="*/ 12 w 43"/>
                  <a:gd name="T7" fmla="*/ 19 h 463"/>
                  <a:gd name="T8" fmla="*/ 0 w 43"/>
                  <a:gd name="T9" fmla="*/ 442 h 463"/>
                  <a:gd name="T10" fmla="*/ 10 w 43"/>
                  <a:gd name="T11" fmla="*/ 463 h 463"/>
                  <a:gd name="T12" fmla="*/ 34 w 43"/>
                  <a:gd name="T13" fmla="*/ 463 h 463"/>
                  <a:gd name="T14" fmla="*/ 43 w 43"/>
                  <a:gd name="T15" fmla="*/ 442 h 463"/>
                  <a:gd name="T16" fmla="*/ 31 w 43"/>
                  <a:gd name="T17" fmla="*/ 19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463">
                    <a:moveTo>
                      <a:pt x="31" y="19"/>
                    </a:moveTo>
                    <a:lnTo>
                      <a:pt x="31" y="0"/>
                    </a:lnTo>
                    <a:lnTo>
                      <a:pt x="12" y="0"/>
                    </a:lnTo>
                    <a:lnTo>
                      <a:pt x="12" y="19"/>
                    </a:lnTo>
                    <a:lnTo>
                      <a:pt x="0" y="442"/>
                    </a:lnTo>
                    <a:lnTo>
                      <a:pt x="10" y="463"/>
                    </a:lnTo>
                    <a:lnTo>
                      <a:pt x="34" y="463"/>
                    </a:lnTo>
                    <a:lnTo>
                      <a:pt x="43" y="442"/>
                    </a:lnTo>
                    <a:lnTo>
                      <a:pt x="31" y="1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5" name="Freeform 1130"/>
              <p:cNvSpPr>
                <a:spLocks/>
              </p:cNvSpPr>
              <p:nvPr/>
            </p:nvSpPr>
            <p:spPr bwMode="auto">
              <a:xfrm>
                <a:off x="10552021" y="3866059"/>
                <a:ext cx="417600" cy="19561"/>
              </a:xfrm>
              <a:custGeom>
                <a:avLst/>
                <a:gdLst>
                  <a:gd name="T0" fmla="*/ 491 w 491"/>
                  <a:gd name="T1" fmla="*/ 7 h 23"/>
                  <a:gd name="T2" fmla="*/ 246 w 491"/>
                  <a:gd name="T3" fmla="*/ 23 h 23"/>
                  <a:gd name="T4" fmla="*/ 0 w 491"/>
                  <a:gd name="T5" fmla="*/ 7 h 23"/>
                  <a:gd name="T6" fmla="*/ 0 w 491"/>
                  <a:gd name="T7" fmla="*/ 0 h 23"/>
                  <a:gd name="T8" fmla="*/ 491 w 491"/>
                  <a:gd name="T9" fmla="*/ 0 h 23"/>
                  <a:gd name="T10" fmla="*/ 491 w 491"/>
                  <a:gd name="T11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1" h="23">
                    <a:moveTo>
                      <a:pt x="491" y="7"/>
                    </a:moveTo>
                    <a:lnTo>
                      <a:pt x="246" y="23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91" y="0"/>
                    </a:lnTo>
                    <a:lnTo>
                      <a:pt x="491" y="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6" name="Oval 1131"/>
              <p:cNvSpPr>
                <a:spLocks noChangeArrowheads="1"/>
              </p:cNvSpPr>
              <p:nvPr/>
            </p:nvSpPr>
            <p:spPr bwMode="auto">
              <a:xfrm>
                <a:off x="10734881" y="3845647"/>
                <a:ext cx="51881" cy="5273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7" name="Rectangle 1132"/>
              <p:cNvSpPr>
                <a:spLocks noChangeArrowheads="1"/>
              </p:cNvSpPr>
              <p:nvPr/>
            </p:nvSpPr>
            <p:spPr bwMode="auto">
              <a:xfrm>
                <a:off x="10746788" y="3839693"/>
                <a:ext cx="28067" cy="62087"/>
              </a:xfrm>
              <a:prstGeom prst="rect">
                <a:avLst/>
              </a:pr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8" name="Oval 1133"/>
              <p:cNvSpPr>
                <a:spLocks noChangeArrowheads="1"/>
              </p:cNvSpPr>
              <p:nvPr/>
            </p:nvSpPr>
            <p:spPr bwMode="auto">
              <a:xfrm>
                <a:off x="10756994" y="3867760"/>
                <a:ext cx="7655" cy="850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9" name="Freeform 1134"/>
              <p:cNvSpPr>
                <a:spLocks/>
              </p:cNvSpPr>
              <p:nvPr/>
            </p:nvSpPr>
            <p:spPr bwMode="auto">
              <a:xfrm>
                <a:off x="10746788" y="3773353"/>
                <a:ext cx="28067" cy="66340"/>
              </a:xfrm>
              <a:custGeom>
                <a:avLst/>
                <a:gdLst>
                  <a:gd name="T0" fmla="*/ 19 w 33"/>
                  <a:gd name="T1" fmla="*/ 0 h 78"/>
                  <a:gd name="T2" fmla="*/ 14 w 33"/>
                  <a:gd name="T3" fmla="*/ 0 h 78"/>
                  <a:gd name="T4" fmla="*/ 0 w 33"/>
                  <a:gd name="T5" fmla="*/ 66 h 78"/>
                  <a:gd name="T6" fmla="*/ 7 w 33"/>
                  <a:gd name="T7" fmla="*/ 78 h 78"/>
                  <a:gd name="T8" fmla="*/ 26 w 33"/>
                  <a:gd name="T9" fmla="*/ 78 h 78"/>
                  <a:gd name="T10" fmla="*/ 33 w 33"/>
                  <a:gd name="T11" fmla="*/ 66 h 78"/>
                  <a:gd name="T12" fmla="*/ 19 w 33"/>
                  <a:gd name="T13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78">
                    <a:moveTo>
                      <a:pt x="19" y="0"/>
                    </a:moveTo>
                    <a:lnTo>
                      <a:pt x="14" y="0"/>
                    </a:lnTo>
                    <a:lnTo>
                      <a:pt x="0" y="66"/>
                    </a:lnTo>
                    <a:lnTo>
                      <a:pt x="7" y="78"/>
                    </a:lnTo>
                    <a:lnTo>
                      <a:pt x="26" y="78"/>
                    </a:lnTo>
                    <a:lnTo>
                      <a:pt x="33" y="6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0" name="Freeform 1135"/>
              <p:cNvSpPr>
                <a:spLocks/>
              </p:cNvSpPr>
              <p:nvPr/>
            </p:nvSpPr>
            <p:spPr bwMode="auto">
              <a:xfrm>
                <a:off x="10961966" y="3866059"/>
                <a:ext cx="34020" cy="16159"/>
              </a:xfrm>
              <a:custGeom>
                <a:avLst/>
                <a:gdLst>
                  <a:gd name="T0" fmla="*/ 13 w 17"/>
                  <a:gd name="T1" fmla="*/ 0 h 8"/>
                  <a:gd name="T2" fmla="*/ 9 w 17"/>
                  <a:gd name="T3" fmla="*/ 4 h 8"/>
                  <a:gd name="T4" fmla="*/ 4 w 17"/>
                  <a:gd name="T5" fmla="*/ 0 h 8"/>
                  <a:gd name="T6" fmla="*/ 0 w 17"/>
                  <a:gd name="T7" fmla="*/ 0 h 8"/>
                  <a:gd name="T8" fmla="*/ 9 w 17"/>
                  <a:gd name="T9" fmla="*/ 8 h 8"/>
                  <a:gd name="T10" fmla="*/ 17 w 17"/>
                  <a:gd name="T11" fmla="*/ 0 h 8"/>
                  <a:gd name="T12" fmla="*/ 13 w 17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8">
                    <a:moveTo>
                      <a:pt x="13" y="0"/>
                    </a:moveTo>
                    <a:cubicBezTo>
                      <a:pt x="13" y="2"/>
                      <a:pt x="11" y="4"/>
                      <a:pt x="9" y="4"/>
                    </a:cubicBezTo>
                    <a:cubicBezTo>
                      <a:pt x="6" y="4"/>
                      <a:pt x="4" y="2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4" y="8"/>
                      <a:pt x="9" y="8"/>
                    </a:cubicBezTo>
                    <a:cubicBezTo>
                      <a:pt x="13" y="8"/>
                      <a:pt x="17" y="4"/>
                      <a:pt x="17" y="0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1" name="Freeform 1136"/>
              <p:cNvSpPr>
                <a:spLocks/>
              </p:cNvSpPr>
              <p:nvPr/>
            </p:nvSpPr>
            <p:spPr bwMode="auto">
              <a:xfrm>
                <a:off x="10525656" y="3866059"/>
                <a:ext cx="34871" cy="16159"/>
              </a:xfrm>
              <a:custGeom>
                <a:avLst/>
                <a:gdLst>
                  <a:gd name="T0" fmla="*/ 13 w 17"/>
                  <a:gd name="T1" fmla="*/ 0 h 8"/>
                  <a:gd name="T2" fmla="*/ 8 w 17"/>
                  <a:gd name="T3" fmla="*/ 4 h 8"/>
                  <a:gd name="T4" fmla="*/ 4 w 17"/>
                  <a:gd name="T5" fmla="*/ 0 h 8"/>
                  <a:gd name="T6" fmla="*/ 0 w 17"/>
                  <a:gd name="T7" fmla="*/ 0 h 8"/>
                  <a:gd name="T8" fmla="*/ 8 w 17"/>
                  <a:gd name="T9" fmla="*/ 8 h 8"/>
                  <a:gd name="T10" fmla="*/ 17 w 17"/>
                  <a:gd name="T11" fmla="*/ 0 h 8"/>
                  <a:gd name="T12" fmla="*/ 13 w 17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8">
                    <a:moveTo>
                      <a:pt x="13" y="0"/>
                    </a:moveTo>
                    <a:cubicBezTo>
                      <a:pt x="13" y="2"/>
                      <a:pt x="11" y="4"/>
                      <a:pt x="8" y="4"/>
                    </a:cubicBezTo>
                    <a:cubicBezTo>
                      <a:pt x="6" y="4"/>
                      <a:pt x="4" y="2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4" y="8"/>
                      <a:pt x="8" y="8"/>
                    </a:cubicBezTo>
                    <a:cubicBezTo>
                      <a:pt x="13" y="8"/>
                      <a:pt x="17" y="4"/>
                      <a:pt x="17" y="0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2" name="Freeform 1137"/>
              <p:cNvSpPr>
                <a:spLocks/>
              </p:cNvSpPr>
              <p:nvPr/>
            </p:nvSpPr>
            <p:spPr bwMode="auto">
              <a:xfrm>
                <a:off x="10546067" y="3906033"/>
                <a:ext cx="106313" cy="247497"/>
              </a:xfrm>
              <a:custGeom>
                <a:avLst/>
                <a:gdLst>
                  <a:gd name="T0" fmla="*/ 53 w 53"/>
                  <a:gd name="T1" fmla="*/ 122 h 123"/>
                  <a:gd name="T2" fmla="*/ 51 w 53"/>
                  <a:gd name="T3" fmla="*/ 123 h 123"/>
                  <a:gd name="T4" fmla="*/ 1 w 53"/>
                  <a:gd name="T5" fmla="*/ 2 h 123"/>
                  <a:gd name="T6" fmla="*/ 0 w 53"/>
                  <a:gd name="T7" fmla="*/ 1 h 123"/>
                  <a:gd name="T8" fmla="*/ 1 w 53"/>
                  <a:gd name="T9" fmla="*/ 0 h 123"/>
                  <a:gd name="T10" fmla="*/ 2 w 53"/>
                  <a:gd name="T11" fmla="*/ 1 h 123"/>
                  <a:gd name="T12" fmla="*/ 53 w 53"/>
                  <a:gd name="T13" fmla="*/ 12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123">
                    <a:moveTo>
                      <a:pt x="53" y="122"/>
                    </a:moveTo>
                    <a:cubicBezTo>
                      <a:pt x="51" y="123"/>
                      <a:pt x="51" y="123"/>
                      <a:pt x="51" y="12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53" y="12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3" name="Freeform 1138"/>
              <p:cNvSpPr>
                <a:spLocks/>
              </p:cNvSpPr>
              <p:nvPr/>
            </p:nvSpPr>
            <p:spPr bwMode="auto">
              <a:xfrm>
                <a:off x="10433800" y="3906033"/>
                <a:ext cx="106313" cy="247497"/>
              </a:xfrm>
              <a:custGeom>
                <a:avLst/>
                <a:gdLst>
                  <a:gd name="T0" fmla="*/ 52 w 53"/>
                  <a:gd name="T1" fmla="*/ 0 h 123"/>
                  <a:gd name="T2" fmla="*/ 53 w 53"/>
                  <a:gd name="T3" fmla="*/ 1 h 123"/>
                  <a:gd name="T4" fmla="*/ 52 w 53"/>
                  <a:gd name="T5" fmla="*/ 2 h 123"/>
                  <a:gd name="T6" fmla="*/ 2 w 53"/>
                  <a:gd name="T7" fmla="*/ 123 h 123"/>
                  <a:gd name="T8" fmla="*/ 0 w 53"/>
                  <a:gd name="T9" fmla="*/ 122 h 123"/>
                  <a:gd name="T10" fmla="*/ 51 w 53"/>
                  <a:gd name="T11" fmla="*/ 1 h 123"/>
                  <a:gd name="T12" fmla="*/ 52 w 53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123">
                    <a:moveTo>
                      <a:pt x="52" y="0"/>
                    </a:moveTo>
                    <a:cubicBezTo>
                      <a:pt x="52" y="0"/>
                      <a:pt x="52" y="0"/>
                      <a:pt x="53" y="1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" y="123"/>
                      <a:pt x="2" y="123"/>
                      <a:pt x="2" y="123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51" y="1"/>
                      <a:pt x="51" y="1"/>
                      <a:pt x="51" y="1"/>
                    </a:cubicBezTo>
                    <a:lnTo>
                      <a:pt x="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4" name="Freeform 1139"/>
              <p:cNvSpPr>
                <a:spLocks/>
              </p:cNvSpPr>
              <p:nvPr/>
            </p:nvSpPr>
            <p:spPr bwMode="auto">
              <a:xfrm>
                <a:off x="10433800" y="4150980"/>
                <a:ext cx="218581" cy="46778"/>
              </a:xfrm>
              <a:custGeom>
                <a:avLst/>
                <a:gdLst>
                  <a:gd name="T0" fmla="*/ 0 w 109"/>
                  <a:gd name="T1" fmla="*/ 0 h 23"/>
                  <a:gd name="T2" fmla="*/ 54 w 109"/>
                  <a:gd name="T3" fmla="*/ 23 h 23"/>
                  <a:gd name="T4" fmla="*/ 109 w 109"/>
                  <a:gd name="T5" fmla="*/ 0 h 23"/>
                  <a:gd name="T6" fmla="*/ 0 w 109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" h="23">
                    <a:moveTo>
                      <a:pt x="0" y="0"/>
                    </a:moveTo>
                    <a:cubicBezTo>
                      <a:pt x="14" y="14"/>
                      <a:pt x="33" y="23"/>
                      <a:pt x="54" y="23"/>
                    </a:cubicBezTo>
                    <a:cubicBezTo>
                      <a:pt x="76" y="23"/>
                      <a:pt x="95" y="14"/>
                      <a:pt x="10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0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5" name="Freeform 1140"/>
              <p:cNvSpPr>
                <a:spLocks/>
              </p:cNvSpPr>
              <p:nvPr/>
            </p:nvSpPr>
            <p:spPr bwMode="auto">
              <a:xfrm>
                <a:off x="10457615" y="4150980"/>
                <a:ext cx="194766" cy="46778"/>
              </a:xfrm>
              <a:custGeom>
                <a:avLst/>
                <a:gdLst>
                  <a:gd name="T0" fmla="*/ 83 w 97"/>
                  <a:gd name="T1" fmla="*/ 0 h 23"/>
                  <a:gd name="T2" fmla="*/ 34 w 97"/>
                  <a:gd name="T3" fmla="*/ 18 h 23"/>
                  <a:gd name="T4" fmla="*/ 0 w 97"/>
                  <a:gd name="T5" fmla="*/ 10 h 23"/>
                  <a:gd name="T6" fmla="*/ 42 w 97"/>
                  <a:gd name="T7" fmla="*/ 23 h 23"/>
                  <a:gd name="T8" fmla="*/ 97 w 97"/>
                  <a:gd name="T9" fmla="*/ 0 h 23"/>
                  <a:gd name="T10" fmla="*/ 83 w 97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23">
                    <a:moveTo>
                      <a:pt x="83" y="0"/>
                    </a:moveTo>
                    <a:cubicBezTo>
                      <a:pt x="70" y="11"/>
                      <a:pt x="53" y="18"/>
                      <a:pt x="34" y="18"/>
                    </a:cubicBezTo>
                    <a:cubicBezTo>
                      <a:pt x="22" y="18"/>
                      <a:pt x="10" y="15"/>
                      <a:pt x="0" y="10"/>
                    </a:cubicBezTo>
                    <a:cubicBezTo>
                      <a:pt x="12" y="18"/>
                      <a:pt x="27" y="23"/>
                      <a:pt x="42" y="23"/>
                    </a:cubicBezTo>
                    <a:cubicBezTo>
                      <a:pt x="64" y="23"/>
                      <a:pt x="83" y="14"/>
                      <a:pt x="97" y="0"/>
                    </a:cubicBez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2A4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6" name="Freeform 1141"/>
              <p:cNvSpPr>
                <a:spLocks/>
              </p:cNvSpPr>
              <p:nvPr/>
            </p:nvSpPr>
            <p:spPr bwMode="auto">
              <a:xfrm>
                <a:off x="10982378" y="3906033"/>
                <a:ext cx="106313" cy="247497"/>
              </a:xfrm>
              <a:custGeom>
                <a:avLst/>
                <a:gdLst>
                  <a:gd name="T0" fmla="*/ 53 w 53"/>
                  <a:gd name="T1" fmla="*/ 122 h 123"/>
                  <a:gd name="T2" fmla="*/ 51 w 53"/>
                  <a:gd name="T3" fmla="*/ 123 h 123"/>
                  <a:gd name="T4" fmla="*/ 1 w 53"/>
                  <a:gd name="T5" fmla="*/ 2 h 123"/>
                  <a:gd name="T6" fmla="*/ 0 w 53"/>
                  <a:gd name="T7" fmla="*/ 1 h 123"/>
                  <a:gd name="T8" fmla="*/ 1 w 53"/>
                  <a:gd name="T9" fmla="*/ 0 h 123"/>
                  <a:gd name="T10" fmla="*/ 2 w 53"/>
                  <a:gd name="T11" fmla="*/ 1 h 123"/>
                  <a:gd name="T12" fmla="*/ 53 w 53"/>
                  <a:gd name="T13" fmla="*/ 12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123">
                    <a:moveTo>
                      <a:pt x="53" y="122"/>
                    </a:moveTo>
                    <a:cubicBezTo>
                      <a:pt x="51" y="123"/>
                      <a:pt x="51" y="123"/>
                      <a:pt x="51" y="12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53" y="12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7" name="Freeform 1142"/>
              <p:cNvSpPr>
                <a:spLocks/>
              </p:cNvSpPr>
              <p:nvPr/>
            </p:nvSpPr>
            <p:spPr bwMode="auto">
              <a:xfrm>
                <a:off x="10869261" y="3906033"/>
                <a:ext cx="106313" cy="247497"/>
              </a:xfrm>
              <a:custGeom>
                <a:avLst/>
                <a:gdLst>
                  <a:gd name="T0" fmla="*/ 52 w 53"/>
                  <a:gd name="T1" fmla="*/ 0 h 123"/>
                  <a:gd name="T2" fmla="*/ 53 w 53"/>
                  <a:gd name="T3" fmla="*/ 1 h 123"/>
                  <a:gd name="T4" fmla="*/ 52 w 53"/>
                  <a:gd name="T5" fmla="*/ 2 h 123"/>
                  <a:gd name="T6" fmla="*/ 2 w 53"/>
                  <a:gd name="T7" fmla="*/ 123 h 123"/>
                  <a:gd name="T8" fmla="*/ 0 w 53"/>
                  <a:gd name="T9" fmla="*/ 122 h 123"/>
                  <a:gd name="T10" fmla="*/ 51 w 53"/>
                  <a:gd name="T11" fmla="*/ 1 h 123"/>
                  <a:gd name="T12" fmla="*/ 52 w 53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123">
                    <a:moveTo>
                      <a:pt x="52" y="0"/>
                    </a:moveTo>
                    <a:cubicBezTo>
                      <a:pt x="52" y="0"/>
                      <a:pt x="52" y="0"/>
                      <a:pt x="53" y="1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" y="123"/>
                      <a:pt x="2" y="123"/>
                      <a:pt x="2" y="123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51" y="1"/>
                      <a:pt x="51" y="1"/>
                      <a:pt x="51" y="1"/>
                    </a:cubicBezTo>
                    <a:lnTo>
                      <a:pt x="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8" name="Freeform 1143"/>
              <p:cNvSpPr>
                <a:spLocks/>
              </p:cNvSpPr>
              <p:nvPr/>
            </p:nvSpPr>
            <p:spPr bwMode="auto">
              <a:xfrm>
                <a:off x="10869261" y="4150980"/>
                <a:ext cx="219431" cy="46778"/>
              </a:xfrm>
              <a:custGeom>
                <a:avLst/>
                <a:gdLst>
                  <a:gd name="T0" fmla="*/ 0 w 109"/>
                  <a:gd name="T1" fmla="*/ 0 h 23"/>
                  <a:gd name="T2" fmla="*/ 55 w 109"/>
                  <a:gd name="T3" fmla="*/ 23 h 23"/>
                  <a:gd name="T4" fmla="*/ 109 w 109"/>
                  <a:gd name="T5" fmla="*/ 0 h 23"/>
                  <a:gd name="T6" fmla="*/ 0 w 109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" h="23">
                    <a:moveTo>
                      <a:pt x="0" y="0"/>
                    </a:moveTo>
                    <a:cubicBezTo>
                      <a:pt x="14" y="14"/>
                      <a:pt x="33" y="23"/>
                      <a:pt x="55" y="23"/>
                    </a:cubicBezTo>
                    <a:cubicBezTo>
                      <a:pt x="76" y="23"/>
                      <a:pt x="95" y="14"/>
                      <a:pt x="10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0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9" name="Freeform 1144"/>
              <p:cNvSpPr>
                <a:spLocks/>
              </p:cNvSpPr>
              <p:nvPr/>
            </p:nvSpPr>
            <p:spPr bwMode="auto">
              <a:xfrm>
                <a:off x="10893926" y="4150980"/>
                <a:ext cx="194766" cy="46778"/>
              </a:xfrm>
              <a:custGeom>
                <a:avLst/>
                <a:gdLst>
                  <a:gd name="T0" fmla="*/ 83 w 97"/>
                  <a:gd name="T1" fmla="*/ 0 h 23"/>
                  <a:gd name="T2" fmla="*/ 34 w 97"/>
                  <a:gd name="T3" fmla="*/ 18 h 23"/>
                  <a:gd name="T4" fmla="*/ 0 w 97"/>
                  <a:gd name="T5" fmla="*/ 10 h 23"/>
                  <a:gd name="T6" fmla="*/ 43 w 97"/>
                  <a:gd name="T7" fmla="*/ 23 h 23"/>
                  <a:gd name="T8" fmla="*/ 97 w 97"/>
                  <a:gd name="T9" fmla="*/ 0 h 23"/>
                  <a:gd name="T10" fmla="*/ 83 w 97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23">
                    <a:moveTo>
                      <a:pt x="83" y="0"/>
                    </a:moveTo>
                    <a:cubicBezTo>
                      <a:pt x="70" y="11"/>
                      <a:pt x="53" y="18"/>
                      <a:pt x="34" y="18"/>
                    </a:cubicBezTo>
                    <a:cubicBezTo>
                      <a:pt x="22" y="18"/>
                      <a:pt x="10" y="15"/>
                      <a:pt x="0" y="10"/>
                    </a:cubicBezTo>
                    <a:cubicBezTo>
                      <a:pt x="12" y="18"/>
                      <a:pt x="27" y="23"/>
                      <a:pt x="43" y="23"/>
                    </a:cubicBezTo>
                    <a:cubicBezTo>
                      <a:pt x="64" y="23"/>
                      <a:pt x="83" y="14"/>
                      <a:pt x="97" y="0"/>
                    </a:cubicBez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2A4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0" name="Freeform 1145"/>
              <p:cNvSpPr>
                <a:spLocks noEditPoints="1"/>
              </p:cNvSpPr>
              <p:nvPr/>
            </p:nvSpPr>
            <p:spPr bwMode="auto">
              <a:xfrm>
                <a:off x="10532460" y="3888172"/>
                <a:ext cx="22113" cy="23814"/>
              </a:xfrm>
              <a:custGeom>
                <a:avLst/>
                <a:gdLst>
                  <a:gd name="T0" fmla="*/ 5 w 11"/>
                  <a:gd name="T1" fmla="*/ 0 h 12"/>
                  <a:gd name="T2" fmla="*/ 0 w 11"/>
                  <a:gd name="T3" fmla="*/ 6 h 12"/>
                  <a:gd name="T4" fmla="*/ 5 w 11"/>
                  <a:gd name="T5" fmla="*/ 12 h 12"/>
                  <a:gd name="T6" fmla="*/ 11 w 11"/>
                  <a:gd name="T7" fmla="*/ 6 h 12"/>
                  <a:gd name="T8" fmla="*/ 5 w 11"/>
                  <a:gd name="T9" fmla="*/ 0 h 12"/>
                  <a:gd name="T10" fmla="*/ 5 w 11"/>
                  <a:gd name="T11" fmla="*/ 10 h 12"/>
                  <a:gd name="T12" fmla="*/ 2 w 11"/>
                  <a:gd name="T13" fmla="*/ 6 h 12"/>
                  <a:gd name="T14" fmla="*/ 5 w 11"/>
                  <a:gd name="T15" fmla="*/ 2 h 12"/>
                  <a:gd name="T16" fmla="*/ 9 w 11"/>
                  <a:gd name="T17" fmla="*/ 6 h 12"/>
                  <a:gd name="T18" fmla="*/ 5 w 11"/>
                  <a:gd name="T1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2">
                    <a:moveTo>
                      <a:pt x="5" y="0"/>
                    </a:move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2"/>
                      <a:pt x="5" y="12"/>
                    </a:cubicBezTo>
                    <a:cubicBezTo>
                      <a:pt x="9" y="12"/>
                      <a:pt x="11" y="9"/>
                      <a:pt x="11" y="6"/>
                    </a:cubicBezTo>
                    <a:cubicBezTo>
                      <a:pt x="11" y="3"/>
                      <a:pt x="9" y="0"/>
                      <a:pt x="5" y="0"/>
                    </a:cubicBezTo>
                    <a:close/>
                    <a:moveTo>
                      <a:pt x="5" y="10"/>
                    </a:moveTo>
                    <a:cubicBezTo>
                      <a:pt x="3" y="10"/>
                      <a:pt x="2" y="8"/>
                      <a:pt x="2" y="6"/>
                    </a:cubicBezTo>
                    <a:cubicBezTo>
                      <a:pt x="2" y="4"/>
                      <a:pt x="3" y="2"/>
                      <a:pt x="5" y="2"/>
                    </a:cubicBezTo>
                    <a:cubicBezTo>
                      <a:pt x="8" y="2"/>
                      <a:pt x="9" y="4"/>
                      <a:pt x="9" y="6"/>
                    </a:cubicBezTo>
                    <a:cubicBezTo>
                      <a:pt x="9" y="8"/>
                      <a:pt x="8" y="10"/>
                      <a:pt x="5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1" name="Freeform 1146"/>
              <p:cNvSpPr>
                <a:spLocks noEditPoints="1"/>
              </p:cNvSpPr>
              <p:nvPr/>
            </p:nvSpPr>
            <p:spPr bwMode="auto">
              <a:xfrm>
                <a:off x="10967920" y="3888172"/>
                <a:ext cx="22113" cy="23814"/>
              </a:xfrm>
              <a:custGeom>
                <a:avLst/>
                <a:gdLst>
                  <a:gd name="T0" fmla="*/ 6 w 11"/>
                  <a:gd name="T1" fmla="*/ 0 h 12"/>
                  <a:gd name="T2" fmla="*/ 0 w 11"/>
                  <a:gd name="T3" fmla="*/ 6 h 12"/>
                  <a:gd name="T4" fmla="*/ 6 w 11"/>
                  <a:gd name="T5" fmla="*/ 12 h 12"/>
                  <a:gd name="T6" fmla="*/ 11 w 11"/>
                  <a:gd name="T7" fmla="*/ 6 h 12"/>
                  <a:gd name="T8" fmla="*/ 6 w 11"/>
                  <a:gd name="T9" fmla="*/ 0 h 12"/>
                  <a:gd name="T10" fmla="*/ 6 w 11"/>
                  <a:gd name="T11" fmla="*/ 10 h 12"/>
                  <a:gd name="T12" fmla="*/ 2 w 11"/>
                  <a:gd name="T13" fmla="*/ 6 h 12"/>
                  <a:gd name="T14" fmla="*/ 6 w 11"/>
                  <a:gd name="T15" fmla="*/ 2 h 12"/>
                  <a:gd name="T16" fmla="*/ 9 w 11"/>
                  <a:gd name="T17" fmla="*/ 6 h 12"/>
                  <a:gd name="T18" fmla="*/ 6 w 11"/>
                  <a:gd name="T1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2">
                    <a:moveTo>
                      <a:pt x="6" y="0"/>
                    </a:move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2"/>
                      <a:pt x="6" y="12"/>
                    </a:cubicBezTo>
                    <a:cubicBezTo>
                      <a:pt x="9" y="12"/>
                      <a:pt x="11" y="9"/>
                      <a:pt x="11" y="6"/>
                    </a:cubicBezTo>
                    <a:cubicBezTo>
                      <a:pt x="11" y="3"/>
                      <a:pt x="9" y="0"/>
                      <a:pt x="6" y="0"/>
                    </a:cubicBezTo>
                    <a:close/>
                    <a:moveTo>
                      <a:pt x="6" y="10"/>
                    </a:moveTo>
                    <a:cubicBezTo>
                      <a:pt x="3" y="10"/>
                      <a:pt x="2" y="8"/>
                      <a:pt x="2" y="6"/>
                    </a:cubicBezTo>
                    <a:cubicBezTo>
                      <a:pt x="2" y="4"/>
                      <a:pt x="3" y="2"/>
                      <a:pt x="6" y="2"/>
                    </a:cubicBezTo>
                    <a:cubicBezTo>
                      <a:pt x="8" y="2"/>
                      <a:pt x="9" y="4"/>
                      <a:pt x="9" y="6"/>
                    </a:cubicBezTo>
                    <a:cubicBezTo>
                      <a:pt x="9" y="8"/>
                      <a:pt x="8" y="10"/>
                      <a:pt x="6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2" name="Rectangle 1147"/>
              <p:cNvSpPr>
                <a:spLocks noChangeArrowheads="1"/>
              </p:cNvSpPr>
              <p:nvPr/>
            </p:nvSpPr>
            <p:spPr bwMode="auto">
              <a:xfrm>
                <a:off x="10541815" y="3872013"/>
                <a:ext cx="2552" cy="23814"/>
              </a:xfrm>
              <a:prstGeom prst="rect">
                <a:avLst/>
              </a:pr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3" name="Rectangle 1148"/>
              <p:cNvSpPr>
                <a:spLocks noChangeArrowheads="1"/>
              </p:cNvSpPr>
              <p:nvPr/>
            </p:nvSpPr>
            <p:spPr bwMode="auto">
              <a:xfrm>
                <a:off x="10978126" y="3872013"/>
                <a:ext cx="1701" cy="23814"/>
              </a:xfrm>
              <a:prstGeom prst="rect">
                <a:avLst/>
              </a:pr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1" name="Группа 30"/>
            <p:cNvGrpSpPr/>
            <p:nvPr/>
          </p:nvGrpSpPr>
          <p:grpSpPr>
            <a:xfrm>
              <a:off x="11070795" y="3779818"/>
              <a:ext cx="389535" cy="226462"/>
              <a:chOff x="10976525" y="3704358"/>
              <a:chExt cx="389535" cy="226462"/>
            </a:xfrm>
          </p:grpSpPr>
          <p:sp>
            <p:nvSpPr>
              <p:cNvPr id="598" name="Rectangle 1176"/>
              <p:cNvSpPr>
                <a:spLocks noChangeArrowheads="1"/>
              </p:cNvSpPr>
              <p:nvPr/>
            </p:nvSpPr>
            <p:spPr bwMode="auto">
              <a:xfrm>
                <a:off x="10976525" y="3704358"/>
                <a:ext cx="389535" cy="226462"/>
              </a:xfrm>
              <a:prstGeom prst="rect">
                <a:avLst/>
              </a:prstGeom>
              <a:solidFill>
                <a:srgbClr val="21D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9" name="Rectangle 1177"/>
              <p:cNvSpPr>
                <a:spLocks noChangeArrowheads="1"/>
              </p:cNvSpPr>
              <p:nvPr/>
            </p:nvSpPr>
            <p:spPr bwMode="auto">
              <a:xfrm>
                <a:off x="10976525" y="3704358"/>
                <a:ext cx="389535" cy="226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0" name="Oval 1178"/>
              <p:cNvSpPr>
                <a:spLocks noChangeArrowheads="1"/>
              </p:cNvSpPr>
              <p:nvPr/>
            </p:nvSpPr>
            <p:spPr bwMode="auto">
              <a:xfrm>
                <a:off x="11109801" y="3746617"/>
                <a:ext cx="122983" cy="141945"/>
              </a:xfrm>
              <a:prstGeom prst="ellipse">
                <a:avLst/>
              </a:prstGeom>
              <a:solidFill>
                <a:srgbClr val="06B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1" name="Freeform 1179"/>
              <p:cNvSpPr>
                <a:spLocks noEditPoints="1"/>
              </p:cNvSpPr>
              <p:nvPr/>
            </p:nvSpPr>
            <p:spPr bwMode="auto">
              <a:xfrm>
                <a:off x="10988444" y="3716819"/>
                <a:ext cx="365697" cy="202624"/>
              </a:xfrm>
              <a:custGeom>
                <a:avLst/>
                <a:gdLst>
                  <a:gd name="T0" fmla="*/ 244 w 286"/>
                  <a:gd name="T1" fmla="*/ 0 h 158"/>
                  <a:gd name="T2" fmla="*/ 42 w 286"/>
                  <a:gd name="T3" fmla="*/ 0 h 158"/>
                  <a:gd name="T4" fmla="*/ 0 w 286"/>
                  <a:gd name="T5" fmla="*/ 0 h 158"/>
                  <a:gd name="T6" fmla="*/ 0 w 286"/>
                  <a:gd name="T7" fmla="*/ 42 h 158"/>
                  <a:gd name="T8" fmla="*/ 0 w 286"/>
                  <a:gd name="T9" fmla="*/ 116 h 158"/>
                  <a:gd name="T10" fmla="*/ 0 w 286"/>
                  <a:gd name="T11" fmla="*/ 158 h 158"/>
                  <a:gd name="T12" fmla="*/ 42 w 286"/>
                  <a:gd name="T13" fmla="*/ 158 h 158"/>
                  <a:gd name="T14" fmla="*/ 244 w 286"/>
                  <a:gd name="T15" fmla="*/ 158 h 158"/>
                  <a:gd name="T16" fmla="*/ 286 w 286"/>
                  <a:gd name="T17" fmla="*/ 158 h 158"/>
                  <a:gd name="T18" fmla="*/ 286 w 286"/>
                  <a:gd name="T19" fmla="*/ 116 h 158"/>
                  <a:gd name="T20" fmla="*/ 286 w 286"/>
                  <a:gd name="T21" fmla="*/ 42 h 158"/>
                  <a:gd name="T22" fmla="*/ 286 w 286"/>
                  <a:gd name="T23" fmla="*/ 0 h 158"/>
                  <a:gd name="T24" fmla="*/ 244 w 286"/>
                  <a:gd name="T25" fmla="*/ 0 h 158"/>
                  <a:gd name="T26" fmla="*/ 277 w 286"/>
                  <a:gd name="T27" fmla="*/ 115 h 158"/>
                  <a:gd name="T28" fmla="*/ 254 w 286"/>
                  <a:gd name="T29" fmla="*/ 126 h 158"/>
                  <a:gd name="T30" fmla="*/ 243 w 286"/>
                  <a:gd name="T31" fmla="*/ 149 h 158"/>
                  <a:gd name="T32" fmla="*/ 43 w 286"/>
                  <a:gd name="T33" fmla="*/ 149 h 158"/>
                  <a:gd name="T34" fmla="*/ 32 w 286"/>
                  <a:gd name="T35" fmla="*/ 126 h 158"/>
                  <a:gd name="T36" fmla="*/ 9 w 286"/>
                  <a:gd name="T37" fmla="*/ 115 h 158"/>
                  <a:gd name="T38" fmla="*/ 9 w 286"/>
                  <a:gd name="T39" fmla="*/ 43 h 158"/>
                  <a:gd name="T40" fmla="*/ 32 w 286"/>
                  <a:gd name="T41" fmla="*/ 32 h 158"/>
                  <a:gd name="T42" fmla="*/ 43 w 286"/>
                  <a:gd name="T43" fmla="*/ 9 h 158"/>
                  <a:gd name="T44" fmla="*/ 243 w 286"/>
                  <a:gd name="T45" fmla="*/ 9 h 158"/>
                  <a:gd name="T46" fmla="*/ 254 w 286"/>
                  <a:gd name="T47" fmla="*/ 32 h 158"/>
                  <a:gd name="T48" fmla="*/ 277 w 286"/>
                  <a:gd name="T49" fmla="*/ 43 h 158"/>
                  <a:gd name="T50" fmla="*/ 277 w 286"/>
                  <a:gd name="T51" fmla="*/ 115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86" h="158">
                    <a:moveTo>
                      <a:pt x="244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42" y="158"/>
                      <a:pt x="42" y="158"/>
                      <a:pt x="42" y="158"/>
                    </a:cubicBezTo>
                    <a:cubicBezTo>
                      <a:pt x="244" y="158"/>
                      <a:pt x="244" y="158"/>
                      <a:pt x="244" y="158"/>
                    </a:cubicBezTo>
                    <a:cubicBezTo>
                      <a:pt x="286" y="158"/>
                      <a:pt x="286" y="158"/>
                      <a:pt x="286" y="158"/>
                    </a:cubicBezTo>
                    <a:cubicBezTo>
                      <a:pt x="286" y="116"/>
                      <a:pt x="286" y="116"/>
                      <a:pt x="286" y="116"/>
                    </a:cubicBezTo>
                    <a:cubicBezTo>
                      <a:pt x="286" y="42"/>
                      <a:pt x="286" y="42"/>
                      <a:pt x="286" y="4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44" y="0"/>
                      <a:pt x="244" y="0"/>
                      <a:pt x="244" y="0"/>
                    </a:cubicBezTo>
                    <a:moveTo>
                      <a:pt x="277" y="115"/>
                    </a:moveTo>
                    <a:cubicBezTo>
                      <a:pt x="269" y="115"/>
                      <a:pt x="260" y="119"/>
                      <a:pt x="254" y="126"/>
                    </a:cubicBezTo>
                    <a:cubicBezTo>
                      <a:pt x="247" y="132"/>
                      <a:pt x="243" y="141"/>
                      <a:pt x="243" y="149"/>
                    </a:cubicBezTo>
                    <a:cubicBezTo>
                      <a:pt x="43" y="149"/>
                      <a:pt x="43" y="149"/>
                      <a:pt x="43" y="149"/>
                    </a:cubicBezTo>
                    <a:cubicBezTo>
                      <a:pt x="42" y="141"/>
                      <a:pt x="38" y="132"/>
                      <a:pt x="32" y="126"/>
                    </a:cubicBezTo>
                    <a:cubicBezTo>
                      <a:pt x="25" y="119"/>
                      <a:pt x="17" y="115"/>
                      <a:pt x="9" y="115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17" y="42"/>
                      <a:pt x="25" y="38"/>
                      <a:pt x="32" y="32"/>
                    </a:cubicBezTo>
                    <a:cubicBezTo>
                      <a:pt x="38" y="25"/>
                      <a:pt x="42" y="17"/>
                      <a:pt x="43" y="9"/>
                    </a:cubicBezTo>
                    <a:cubicBezTo>
                      <a:pt x="243" y="9"/>
                      <a:pt x="243" y="9"/>
                      <a:pt x="243" y="9"/>
                    </a:cubicBezTo>
                    <a:cubicBezTo>
                      <a:pt x="243" y="17"/>
                      <a:pt x="247" y="25"/>
                      <a:pt x="254" y="32"/>
                    </a:cubicBezTo>
                    <a:cubicBezTo>
                      <a:pt x="260" y="38"/>
                      <a:pt x="269" y="42"/>
                      <a:pt x="277" y="43"/>
                    </a:cubicBezTo>
                    <a:cubicBezTo>
                      <a:pt x="277" y="115"/>
                      <a:pt x="277" y="115"/>
                      <a:pt x="277" y="115"/>
                    </a:cubicBezTo>
                  </a:path>
                </a:pathLst>
              </a:custGeom>
              <a:solidFill>
                <a:srgbClr val="06B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10821333" y="3675423"/>
              <a:ext cx="339151" cy="226462"/>
              <a:chOff x="10879547" y="3546702"/>
              <a:chExt cx="339151" cy="226462"/>
            </a:xfrm>
          </p:grpSpPr>
          <p:sp>
            <p:nvSpPr>
              <p:cNvPr id="602" name="Freeform 1180"/>
              <p:cNvSpPr>
                <a:spLocks/>
              </p:cNvSpPr>
              <p:nvPr/>
            </p:nvSpPr>
            <p:spPr bwMode="auto">
              <a:xfrm>
                <a:off x="10879547" y="3546702"/>
                <a:ext cx="339150" cy="226462"/>
              </a:xfrm>
              <a:custGeom>
                <a:avLst/>
                <a:gdLst>
                  <a:gd name="T0" fmla="*/ 252 w 265"/>
                  <a:gd name="T1" fmla="*/ 0 h 177"/>
                  <a:gd name="T2" fmla="*/ 261 w 265"/>
                  <a:gd name="T3" fmla="*/ 4 h 177"/>
                  <a:gd name="T4" fmla="*/ 265 w 265"/>
                  <a:gd name="T5" fmla="*/ 13 h 177"/>
                  <a:gd name="T6" fmla="*/ 265 w 265"/>
                  <a:gd name="T7" fmla="*/ 164 h 177"/>
                  <a:gd name="T8" fmla="*/ 261 w 265"/>
                  <a:gd name="T9" fmla="*/ 173 h 177"/>
                  <a:gd name="T10" fmla="*/ 252 w 265"/>
                  <a:gd name="T11" fmla="*/ 177 h 177"/>
                  <a:gd name="T12" fmla="*/ 13 w 265"/>
                  <a:gd name="T13" fmla="*/ 177 h 177"/>
                  <a:gd name="T14" fmla="*/ 4 w 265"/>
                  <a:gd name="T15" fmla="*/ 173 h 177"/>
                  <a:gd name="T16" fmla="*/ 0 w 265"/>
                  <a:gd name="T17" fmla="*/ 164 h 177"/>
                  <a:gd name="T18" fmla="*/ 0 w 265"/>
                  <a:gd name="T19" fmla="*/ 13 h 177"/>
                  <a:gd name="T20" fmla="*/ 4 w 265"/>
                  <a:gd name="T21" fmla="*/ 4 h 177"/>
                  <a:gd name="T22" fmla="*/ 13 w 265"/>
                  <a:gd name="T23" fmla="*/ 0 h 177"/>
                  <a:gd name="T24" fmla="*/ 252 w 265"/>
                  <a:gd name="T25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5" h="177">
                    <a:moveTo>
                      <a:pt x="252" y="0"/>
                    </a:moveTo>
                    <a:cubicBezTo>
                      <a:pt x="255" y="0"/>
                      <a:pt x="258" y="1"/>
                      <a:pt x="261" y="4"/>
                    </a:cubicBezTo>
                    <a:cubicBezTo>
                      <a:pt x="263" y="6"/>
                      <a:pt x="265" y="10"/>
                      <a:pt x="265" y="13"/>
                    </a:cubicBezTo>
                    <a:cubicBezTo>
                      <a:pt x="265" y="164"/>
                      <a:pt x="265" y="164"/>
                      <a:pt x="265" y="164"/>
                    </a:cubicBezTo>
                    <a:cubicBezTo>
                      <a:pt x="265" y="167"/>
                      <a:pt x="263" y="170"/>
                      <a:pt x="261" y="173"/>
                    </a:cubicBezTo>
                    <a:cubicBezTo>
                      <a:pt x="258" y="175"/>
                      <a:pt x="255" y="177"/>
                      <a:pt x="252" y="177"/>
                    </a:cubicBezTo>
                    <a:cubicBezTo>
                      <a:pt x="13" y="177"/>
                      <a:pt x="13" y="177"/>
                      <a:pt x="13" y="177"/>
                    </a:cubicBezTo>
                    <a:cubicBezTo>
                      <a:pt x="10" y="177"/>
                      <a:pt x="6" y="175"/>
                      <a:pt x="4" y="173"/>
                    </a:cubicBezTo>
                    <a:cubicBezTo>
                      <a:pt x="1" y="170"/>
                      <a:pt x="0" y="167"/>
                      <a:pt x="0" y="16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0"/>
                      <a:pt x="1" y="6"/>
                      <a:pt x="4" y="4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252" y="0"/>
                      <a:pt x="252" y="0"/>
                      <a:pt x="252" y="0"/>
                    </a:cubicBezTo>
                  </a:path>
                </a:pathLst>
              </a:custGeom>
              <a:solidFill>
                <a:srgbClr val="E1E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3" name="Freeform 1181"/>
              <p:cNvSpPr>
                <a:spLocks/>
              </p:cNvSpPr>
              <p:nvPr/>
            </p:nvSpPr>
            <p:spPr bwMode="auto">
              <a:xfrm>
                <a:off x="10933183" y="3546702"/>
                <a:ext cx="285515" cy="226462"/>
              </a:xfrm>
              <a:custGeom>
                <a:avLst/>
                <a:gdLst>
                  <a:gd name="T0" fmla="*/ 63 w 223"/>
                  <a:gd name="T1" fmla="*/ 0 h 177"/>
                  <a:gd name="T2" fmla="*/ 0 w 223"/>
                  <a:gd name="T3" fmla="*/ 0 h 177"/>
                  <a:gd name="T4" fmla="*/ 177 w 223"/>
                  <a:gd name="T5" fmla="*/ 177 h 177"/>
                  <a:gd name="T6" fmla="*/ 210 w 223"/>
                  <a:gd name="T7" fmla="*/ 177 h 177"/>
                  <a:gd name="T8" fmla="*/ 219 w 223"/>
                  <a:gd name="T9" fmla="*/ 173 h 177"/>
                  <a:gd name="T10" fmla="*/ 223 w 223"/>
                  <a:gd name="T11" fmla="*/ 164 h 177"/>
                  <a:gd name="T12" fmla="*/ 223 w 223"/>
                  <a:gd name="T13" fmla="*/ 160 h 177"/>
                  <a:gd name="T14" fmla="*/ 63 w 223"/>
                  <a:gd name="T15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3" h="177"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77" y="177"/>
                      <a:pt x="177" y="177"/>
                      <a:pt x="177" y="177"/>
                    </a:cubicBezTo>
                    <a:cubicBezTo>
                      <a:pt x="210" y="177"/>
                      <a:pt x="210" y="177"/>
                      <a:pt x="210" y="177"/>
                    </a:cubicBezTo>
                    <a:cubicBezTo>
                      <a:pt x="213" y="177"/>
                      <a:pt x="216" y="175"/>
                      <a:pt x="219" y="173"/>
                    </a:cubicBezTo>
                    <a:cubicBezTo>
                      <a:pt x="221" y="170"/>
                      <a:pt x="223" y="167"/>
                      <a:pt x="223" y="164"/>
                    </a:cubicBezTo>
                    <a:cubicBezTo>
                      <a:pt x="223" y="160"/>
                      <a:pt x="223" y="160"/>
                      <a:pt x="223" y="160"/>
                    </a:cubicBezTo>
                    <a:cubicBezTo>
                      <a:pt x="63" y="0"/>
                      <a:pt x="63" y="0"/>
                      <a:pt x="63" y="0"/>
                    </a:cubicBezTo>
                  </a:path>
                </a:pathLst>
              </a:custGeom>
              <a:solidFill>
                <a:srgbClr val="F0F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4" name="Freeform 1182"/>
              <p:cNvSpPr>
                <a:spLocks/>
              </p:cNvSpPr>
              <p:nvPr/>
            </p:nvSpPr>
            <p:spPr bwMode="auto">
              <a:xfrm>
                <a:off x="10879547" y="3546702"/>
                <a:ext cx="33048" cy="169034"/>
              </a:xfrm>
              <a:custGeom>
                <a:avLst/>
                <a:gdLst>
                  <a:gd name="T0" fmla="*/ 26 w 26"/>
                  <a:gd name="T1" fmla="*/ 0 h 132"/>
                  <a:gd name="T2" fmla="*/ 13 w 26"/>
                  <a:gd name="T3" fmla="*/ 0 h 132"/>
                  <a:gd name="T4" fmla="*/ 4 w 26"/>
                  <a:gd name="T5" fmla="*/ 4 h 132"/>
                  <a:gd name="T6" fmla="*/ 0 w 26"/>
                  <a:gd name="T7" fmla="*/ 13 h 132"/>
                  <a:gd name="T8" fmla="*/ 0 w 26"/>
                  <a:gd name="T9" fmla="*/ 132 h 132"/>
                  <a:gd name="T10" fmla="*/ 0 w 26"/>
                  <a:gd name="T11" fmla="*/ 132 h 132"/>
                  <a:gd name="T12" fmla="*/ 0 w 26"/>
                  <a:gd name="T13" fmla="*/ 13 h 132"/>
                  <a:gd name="T14" fmla="*/ 4 w 26"/>
                  <a:gd name="T15" fmla="*/ 4 h 132"/>
                  <a:gd name="T16" fmla="*/ 13 w 26"/>
                  <a:gd name="T17" fmla="*/ 0 h 132"/>
                  <a:gd name="T18" fmla="*/ 26 w 26"/>
                  <a:gd name="T1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132">
                    <a:moveTo>
                      <a:pt x="26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0" y="0"/>
                      <a:pt x="6" y="1"/>
                      <a:pt x="4" y="4"/>
                    </a:cubicBezTo>
                    <a:cubicBezTo>
                      <a:pt x="1" y="6"/>
                      <a:pt x="0" y="10"/>
                      <a:pt x="0" y="13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0"/>
                      <a:pt x="1" y="6"/>
                      <a:pt x="4" y="4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7D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5" name="Freeform 1183"/>
              <p:cNvSpPr>
                <a:spLocks/>
              </p:cNvSpPr>
              <p:nvPr/>
            </p:nvSpPr>
            <p:spPr bwMode="auto">
              <a:xfrm>
                <a:off x="10879547" y="3546702"/>
                <a:ext cx="258426" cy="226462"/>
              </a:xfrm>
              <a:custGeom>
                <a:avLst/>
                <a:gdLst>
                  <a:gd name="T0" fmla="*/ 26 w 202"/>
                  <a:gd name="T1" fmla="*/ 0 h 177"/>
                  <a:gd name="T2" fmla="*/ 13 w 202"/>
                  <a:gd name="T3" fmla="*/ 0 h 177"/>
                  <a:gd name="T4" fmla="*/ 4 w 202"/>
                  <a:gd name="T5" fmla="*/ 4 h 177"/>
                  <a:gd name="T6" fmla="*/ 0 w 202"/>
                  <a:gd name="T7" fmla="*/ 13 h 177"/>
                  <a:gd name="T8" fmla="*/ 0 w 202"/>
                  <a:gd name="T9" fmla="*/ 132 h 177"/>
                  <a:gd name="T10" fmla="*/ 44 w 202"/>
                  <a:gd name="T11" fmla="*/ 177 h 177"/>
                  <a:gd name="T12" fmla="*/ 202 w 202"/>
                  <a:gd name="T13" fmla="*/ 177 h 177"/>
                  <a:gd name="T14" fmla="*/ 26 w 202"/>
                  <a:gd name="T15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177">
                    <a:moveTo>
                      <a:pt x="26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0" y="0"/>
                      <a:pt x="6" y="1"/>
                      <a:pt x="4" y="4"/>
                    </a:cubicBezTo>
                    <a:cubicBezTo>
                      <a:pt x="1" y="6"/>
                      <a:pt x="0" y="10"/>
                      <a:pt x="0" y="13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44" y="177"/>
                      <a:pt x="44" y="177"/>
                      <a:pt x="44" y="177"/>
                    </a:cubicBezTo>
                    <a:cubicBezTo>
                      <a:pt x="202" y="177"/>
                      <a:pt x="202" y="177"/>
                      <a:pt x="202" y="177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0F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6" name="Freeform 1184"/>
              <p:cNvSpPr>
                <a:spLocks/>
              </p:cNvSpPr>
              <p:nvPr/>
            </p:nvSpPr>
            <p:spPr bwMode="auto">
              <a:xfrm>
                <a:off x="11101133" y="3620925"/>
                <a:ext cx="38466" cy="76932"/>
              </a:xfrm>
              <a:custGeom>
                <a:avLst/>
                <a:gdLst>
                  <a:gd name="T0" fmla="*/ 30 w 30"/>
                  <a:gd name="T1" fmla="*/ 60 h 60"/>
                  <a:gd name="T2" fmla="*/ 0 w 30"/>
                  <a:gd name="T3" fmla="*/ 30 h 60"/>
                  <a:gd name="T4" fmla="*/ 30 w 30"/>
                  <a:gd name="T5" fmla="*/ 0 h 60"/>
                  <a:gd name="T6" fmla="*/ 30 w 30"/>
                  <a:gd name="T7" fmla="*/ 2 h 60"/>
                  <a:gd name="T8" fmla="*/ 1 w 30"/>
                  <a:gd name="T9" fmla="*/ 30 h 60"/>
                  <a:gd name="T10" fmla="*/ 30 w 30"/>
                  <a:gd name="T11" fmla="*/ 58 h 60"/>
                  <a:gd name="T12" fmla="*/ 30 w 30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60">
                    <a:moveTo>
                      <a:pt x="30" y="60"/>
                    </a:moveTo>
                    <a:cubicBezTo>
                      <a:pt x="13" y="60"/>
                      <a:pt x="0" y="47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14" y="2"/>
                      <a:pt x="1" y="15"/>
                      <a:pt x="1" y="30"/>
                    </a:cubicBezTo>
                    <a:cubicBezTo>
                      <a:pt x="1" y="46"/>
                      <a:pt x="14" y="58"/>
                      <a:pt x="30" y="58"/>
                    </a:cubicBezTo>
                    <a:lnTo>
                      <a:pt x="30" y="60"/>
                    </a:lnTo>
                    <a:close/>
                  </a:path>
                </a:pathLst>
              </a:cu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7" name="Freeform 1185"/>
              <p:cNvSpPr>
                <a:spLocks/>
              </p:cNvSpPr>
              <p:nvPr/>
            </p:nvSpPr>
            <p:spPr bwMode="auto">
              <a:xfrm>
                <a:off x="11119011" y="3620925"/>
                <a:ext cx="20587" cy="76932"/>
              </a:xfrm>
              <a:custGeom>
                <a:avLst/>
                <a:gdLst>
                  <a:gd name="T0" fmla="*/ 16 w 16"/>
                  <a:gd name="T1" fmla="*/ 60 h 60"/>
                  <a:gd name="T2" fmla="*/ 5 w 16"/>
                  <a:gd name="T3" fmla="*/ 51 h 60"/>
                  <a:gd name="T4" fmla="*/ 0 w 16"/>
                  <a:gd name="T5" fmla="*/ 30 h 60"/>
                  <a:gd name="T6" fmla="*/ 5 w 16"/>
                  <a:gd name="T7" fmla="*/ 9 h 60"/>
                  <a:gd name="T8" fmla="*/ 16 w 16"/>
                  <a:gd name="T9" fmla="*/ 0 h 60"/>
                  <a:gd name="T10" fmla="*/ 16 w 16"/>
                  <a:gd name="T11" fmla="*/ 2 h 60"/>
                  <a:gd name="T12" fmla="*/ 6 w 16"/>
                  <a:gd name="T13" fmla="*/ 10 h 60"/>
                  <a:gd name="T14" fmla="*/ 2 w 16"/>
                  <a:gd name="T15" fmla="*/ 30 h 60"/>
                  <a:gd name="T16" fmla="*/ 6 w 16"/>
                  <a:gd name="T17" fmla="*/ 50 h 60"/>
                  <a:gd name="T18" fmla="*/ 16 w 16"/>
                  <a:gd name="T19" fmla="*/ 58 h 60"/>
                  <a:gd name="T20" fmla="*/ 16 w 16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60">
                    <a:moveTo>
                      <a:pt x="16" y="60"/>
                    </a:moveTo>
                    <a:cubicBezTo>
                      <a:pt x="11" y="60"/>
                      <a:pt x="7" y="57"/>
                      <a:pt x="5" y="51"/>
                    </a:cubicBezTo>
                    <a:cubicBezTo>
                      <a:pt x="2" y="46"/>
                      <a:pt x="0" y="38"/>
                      <a:pt x="0" y="30"/>
                    </a:cubicBezTo>
                    <a:cubicBezTo>
                      <a:pt x="0" y="22"/>
                      <a:pt x="2" y="15"/>
                      <a:pt x="5" y="9"/>
                    </a:cubicBezTo>
                    <a:cubicBezTo>
                      <a:pt x="7" y="4"/>
                      <a:pt x="11" y="0"/>
                      <a:pt x="16" y="0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9" y="5"/>
                      <a:pt x="6" y="10"/>
                    </a:cubicBezTo>
                    <a:cubicBezTo>
                      <a:pt x="3" y="16"/>
                      <a:pt x="2" y="23"/>
                      <a:pt x="2" y="30"/>
                    </a:cubicBezTo>
                    <a:cubicBezTo>
                      <a:pt x="2" y="38"/>
                      <a:pt x="3" y="45"/>
                      <a:pt x="6" y="50"/>
                    </a:cubicBezTo>
                    <a:cubicBezTo>
                      <a:pt x="9" y="56"/>
                      <a:pt x="12" y="58"/>
                      <a:pt x="16" y="58"/>
                    </a:cubicBezTo>
                    <a:lnTo>
                      <a:pt x="16" y="60"/>
                    </a:lnTo>
                    <a:close/>
                  </a:path>
                </a:pathLst>
              </a:cu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8" name="Rectangle 1186"/>
              <p:cNvSpPr>
                <a:spLocks noChangeArrowheads="1"/>
              </p:cNvSpPr>
              <p:nvPr/>
            </p:nvSpPr>
            <p:spPr bwMode="auto">
              <a:xfrm>
                <a:off x="11137973" y="3622009"/>
                <a:ext cx="2709" cy="74223"/>
              </a:xfrm>
              <a:prstGeom prst="rect">
                <a:avLst/>
              </a:pr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9" name="Freeform 1187"/>
              <p:cNvSpPr>
                <a:spLocks/>
              </p:cNvSpPr>
              <p:nvPr/>
            </p:nvSpPr>
            <p:spPr bwMode="auto">
              <a:xfrm>
                <a:off x="11139598" y="3620925"/>
                <a:ext cx="18962" cy="76932"/>
              </a:xfrm>
              <a:custGeom>
                <a:avLst/>
                <a:gdLst>
                  <a:gd name="T0" fmla="*/ 0 w 15"/>
                  <a:gd name="T1" fmla="*/ 60 h 60"/>
                  <a:gd name="T2" fmla="*/ 0 w 15"/>
                  <a:gd name="T3" fmla="*/ 58 h 60"/>
                  <a:gd name="T4" fmla="*/ 9 w 15"/>
                  <a:gd name="T5" fmla="*/ 50 h 60"/>
                  <a:gd name="T6" fmla="*/ 13 w 15"/>
                  <a:gd name="T7" fmla="*/ 30 h 60"/>
                  <a:gd name="T8" fmla="*/ 9 w 15"/>
                  <a:gd name="T9" fmla="*/ 10 h 60"/>
                  <a:gd name="T10" fmla="*/ 0 w 15"/>
                  <a:gd name="T11" fmla="*/ 2 h 60"/>
                  <a:gd name="T12" fmla="*/ 0 w 15"/>
                  <a:gd name="T13" fmla="*/ 0 h 60"/>
                  <a:gd name="T14" fmla="*/ 11 w 15"/>
                  <a:gd name="T15" fmla="*/ 9 h 60"/>
                  <a:gd name="T16" fmla="*/ 15 w 15"/>
                  <a:gd name="T17" fmla="*/ 30 h 60"/>
                  <a:gd name="T18" fmla="*/ 11 w 15"/>
                  <a:gd name="T19" fmla="*/ 51 h 60"/>
                  <a:gd name="T20" fmla="*/ 0 w 15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60">
                    <a:moveTo>
                      <a:pt x="0" y="60"/>
                    </a:moveTo>
                    <a:cubicBezTo>
                      <a:pt x="0" y="58"/>
                      <a:pt x="0" y="58"/>
                      <a:pt x="0" y="58"/>
                    </a:cubicBezTo>
                    <a:cubicBezTo>
                      <a:pt x="3" y="58"/>
                      <a:pt x="7" y="56"/>
                      <a:pt x="9" y="50"/>
                    </a:cubicBezTo>
                    <a:cubicBezTo>
                      <a:pt x="12" y="45"/>
                      <a:pt x="13" y="38"/>
                      <a:pt x="13" y="30"/>
                    </a:cubicBezTo>
                    <a:cubicBezTo>
                      <a:pt x="13" y="23"/>
                      <a:pt x="12" y="16"/>
                      <a:pt x="9" y="10"/>
                    </a:cubicBezTo>
                    <a:cubicBezTo>
                      <a:pt x="7" y="5"/>
                      <a:pt x="3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8" y="4"/>
                      <a:pt x="11" y="9"/>
                    </a:cubicBezTo>
                    <a:cubicBezTo>
                      <a:pt x="14" y="15"/>
                      <a:pt x="15" y="22"/>
                      <a:pt x="15" y="30"/>
                    </a:cubicBezTo>
                    <a:cubicBezTo>
                      <a:pt x="15" y="38"/>
                      <a:pt x="14" y="46"/>
                      <a:pt x="11" y="51"/>
                    </a:cubicBezTo>
                    <a:cubicBezTo>
                      <a:pt x="8" y="57"/>
                      <a:pt x="4" y="60"/>
                      <a:pt x="0" y="60"/>
                    </a:cubicBezTo>
                    <a:close/>
                  </a:path>
                </a:pathLst>
              </a:cu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0" name="Freeform 1188"/>
              <p:cNvSpPr>
                <a:spLocks/>
              </p:cNvSpPr>
              <p:nvPr/>
            </p:nvSpPr>
            <p:spPr bwMode="auto">
              <a:xfrm>
                <a:off x="11139598" y="3620925"/>
                <a:ext cx="37924" cy="76932"/>
              </a:xfrm>
              <a:custGeom>
                <a:avLst/>
                <a:gdLst>
                  <a:gd name="T0" fmla="*/ 0 w 30"/>
                  <a:gd name="T1" fmla="*/ 60 h 60"/>
                  <a:gd name="T2" fmla="*/ 0 w 30"/>
                  <a:gd name="T3" fmla="*/ 58 h 60"/>
                  <a:gd name="T4" fmla="*/ 28 w 30"/>
                  <a:gd name="T5" fmla="*/ 30 h 60"/>
                  <a:gd name="T6" fmla="*/ 0 w 30"/>
                  <a:gd name="T7" fmla="*/ 2 h 60"/>
                  <a:gd name="T8" fmla="*/ 0 w 30"/>
                  <a:gd name="T9" fmla="*/ 0 h 60"/>
                  <a:gd name="T10" fmla="*/ 30 w 30"/>
                  <a:gd name="T11" fmla="*/ 30 h 60"/>
                  <a:gd name="T12" fmla="*/ 0 w 30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60">
                    <a:moveTo>
                      <a:pt x="0" y="60"/>
                    </a:moveTo>
                    <a:cubicBezTo>
                      <a:pt x="0" y="58"/>
                      <a:pt x="0" y="58"/>
                      <a:pt x="0" y="58"/>
                    </a:cubicBezTo>
                    <a:cubicBezTo>
                      <a:pt x="15" y="58"/>
                      <a:pt x="28" y="46"/>
                      <a:pt x="28" y="30"/>
                    </a:cubicBezTo>
                    <a:cubicBezTo>
                      <a:pt x="28" y="15"/>
                      <a:pt x="15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30" y="14"/>
                      <a:pt x="30" y="30"/>
                    </a:cubicBezTo>
                    <a:cubicBezTo>
                      <a:pt x="30" y="47"/>
                      <a:pt x="16" y="60"/>
                      <a:pt x="0" y="60"/>
                    </a:cubicBezTo>
                    <a:close/>
                  </a:path>
                </a:pathLst>
              </a:cu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1" name="Rectangle 1189"/>
              <p:cNvSpPr>
                <a:spLocks noChangeArrowheads="1"/>
              </p:cNvSpPr>
              <p:nvPr/>
            </p:nvSpPr>
            <p:spPr bwMode="auto">
              <a:xfrm>
                <a:off x="11106009" y="3639887"/>
                <a:ext cx="65555" cy="2709"/>
              </a:xfrm>
              <a:prstGeom prst="rect">
                <a:avLst/>
              </a:pr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2" name="Rectangle 1190"/>
              <p:cNvSpPr>
                <a:spLocks noChangeArrowheads="1"/>
              </p:cNvSpPr>
              <p:nvPr/>
            </p:nvSpPr>
            <p:spPr bwMode="auto">
              <a:xfrm>
                <a:off x="11102216" y="3658308"/>
                <a:ext cx="74223" cy="2167"/>
              </a:xfrm>
              <a:prstGeom prst="rect">
                <a:avLst/>
              </a:pr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3" name="Rectangle 1191"/>
              <p:cNvSpPr>
                <a:spLocks noChangeArrowheads="1"/>
              </p:cNvSpPr>
              <p:nvPr/>
            </p:nvSpPr>
            <p:spPr bwMode="auto">
              <a:xfrm>
                <a:off x="11106009" y="3677270"/>
                <a:ext cx="65555" cy="2709"/>
              </a:xfrm>
              <a:prstGeom prst="rect">
                <a:avLst/>
              </a:pr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4" name="Freeform 1192"/>
              <p:cNvSpPr>
                <a:spLocks/>
              </p:cNvSpPr>
              <p:nvPr/>
            </p:nvSpPr>
            <p:spPr bwMode="auto">
              <a:xfrm>
                <a:off x="11074044" y="3620925"/>
                <a:ext cx="47134" cy="76932"/>
              </a:xfrm>
              <a:custGeom>
                <a:avLst/>
                <a:gdLst>
                  <a:gd name="T0" fmla="*/ 18 w 37"/>
                  <a:gd name="T1" fmla="*/ 30 h 60"/>
                  <a:gd name="T2" fmla="*/ 37 w 37"/>
                  <a:gd name="T3" fmla="*/ 1 h 60"/>
                  <a:gd name="T4" fmla="*/ 30 w 37"/>
                  <a:gd name="T5" fmla="*/ 0 h 60"/>
                  <a:gd name="T6" fmla="*/ 0 w 37"/>
                  <a:gd name="T7" fmla="*/ 30 h 60"/>
                  <a:gd name="T8" fmla="*/ 30 w 37"/>
                  <a:gd name="T9" fmla="*/ 60 h 60"/>
                  <a:gd name="T10" fmla="*/ 37 w 37"/>
                  <a:gd name="T11" fmla="*/ 60 h 60"/>
                  <a:gd name="T12" fmla="*/ 18 w 37"/>
                  <a:gd name="T13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60">
                    <a:moveTo>
                      <a:pt x="18" y="30"/>
                    </a:moveTo>
                    <a:cubicBezTo>
                      <a:pt x="18" y="17"/>
                      <a:pt x="26" y="6"/>
                      <a:pt x="37" y="1"/>
                    </a:cubicBezTo>
                    <a:cubicBezTo>
                      <a:pt x="35" y="1"/>
                      <a:pt x="33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7"/>
                      <a:pt x="14" y="60"/>
                      <a:pt x="30" y="60"/>
                    </a:cubicBezTo>
                    <a:cubicBezTo>
                      <a:pt x="33" y="60"/>
                      <a:pt x="35" y="60"/>
                      <a:pt x="37" y="60"/>
                    </a:cubicBezTo>
                    <a:cubicBezTo>
                      <a:pt x="26" y="54"/>
                      <a:pt x="18" y="43"/>
                      <a:pt x="18" y="30"/>
                    </a:cubicBezTo>
                    <a:close/>
                  </a:path>
                </a:pathLst>
              </a:custGeom>
              <a:solidFill>
                <a:srgbClr val="FF6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5" name="Freeform 1193"/>
              <p:cNvSpPr>
                <a:spLocks/>
              </p:cNvSpPr>
              <p:nvPr/>
            </p:nvSpPr>
            <p:spPr bwMode="auto">
              <a:xfrm>
                <a:off x="10914221" y="3637720"/>
                <a:ext cx="56344" cy="44425"/>
              </a:xfrm>
              <a:custGeom>
                <a:avLst/>
                <a:gdLst>
                  <a:gd name="T0" fmla="*/ 44 w 44"/>
                  <a:gd name="T1" fmla="*/ 31 h 35"/>
                  <a:gd name="T2" fmla="*/ 40 w 44"/>
                  <a:gd name="T3" fmla="*/ 35 h 35"/>
                  <a:gd name="T4" fmla="*/ 3 w 44"/>
                  <a:gd name="T5" fmla="*/ 35 h 35"/>
                  <a:gd name="T6" fmla="*/ 0 w 44"/>
                  <a:gd name="T7" fmla="*/ 31 h 35"/>
                  <a:gd name="T8" fmla="*/ 0 w 44"/>
                  <a:gd name="T9" fmla="*/ 3 h 35"/>
                  <a:gd name="T10" fmla="*/ 3 w 44"/>
                  <a:gd name="T11" fmla="*/ 0 h 35"/>
                  <a:gd name="T12" fmla="*/ 40 w 44"/>
                  <a:gd name="T13" fmla="*/ 0 h 35"/>
                  <a:gd name="T14" fmla="*/ 44 w 44"/>
                  <a:gd name="T15" fmla="*/ 3 h 35"/>
                  <a:gd name="T16" fmla="*/ 44 w 44"/>
                  <a:gd name="T17" fmla="*/ 3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35">
                    <a:moveTo>
                      <a:pt x="44" y="31"/>
                    </a:moveTo>
                    <a:cubicBezTo>
                      <a:pt x="44" y="33"/>
                      <a:pt x="42" y="35"/>
                      <a:pt x="40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1" y="35"/>
                      <a:pt x="0" y="33"/>
                      <a:pt x="0" y="3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4" y="1"/>
                      <a:pt x="44" y="3"/>
                    </a:cubicBez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FF6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6" name="Rectangle 1194"/>
              <p:cNvSpPr>
                <a:spLocks noChangeArrowheads="1"/>
              </p:cNvSpPr>
              <p:nvPr/>
            </p:nvSpPr>
            <p:spPr bwMode="auto">
              <a:xfrm>
                <a:off x="10914221" y="3648014"/>
                <a:ext cx="56344" cy="22755"/>
              </a:xfrm>
              <a:prstGeom prst="rect">
                <a:avLst/>
              </a:prstGeom>
              <a:solidFill>
                <a:srgbClr val="E647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7" name="Rectangle 1195"/>
              <p:cNvSpPr>
                <a:spLocks noChangeArrowheads="1"/>
              </p:cNvSpPr>
              <p:nvPr/>
            </p:nvSpPr>
            <p:spPr bwMode="auto">
              <a:xfrm>
                <a:off x="10914221" y="3729822"/>
                <a:ext cx="56344" cy="6501"/>
              </a:xfrm>
              <a:prstGeom prst="rect">
                <a:avLst/>
              </a:pr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8" name="Rectangle 1196"/>
              <p:cNvSpPr>
                <a:spLocks noChangeArrowheads="1"/>
              </p:cNvSpPr>
              <p:nvPr/>
            </p:nvSpPr>
            <p:spPr bwMode="auto">
              <a:xfrm>
                <a:off x="10984651" y="3729822"/>
                <a:ext cx="56344" cy="6501"/>
              </a:xfrm>
              <a:prstGeom prst="rect">
                <a:avLst/>
              </a:pr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9" name="Rectangle 1197"/>
              <p:cNvSpPr>
                <a:spLocks noChangeArrowheads="1"/>
              </p:cNvSpPr>
              <p:nvPr/>
            </p:nvSpPr>
            <p:spPr bwMode="auto">
              <a:xfrm>
                <a:off x="11056165" y="3729822"/>
                <a:ext cx="56344" cy="6501"/>
              </a:xfrm>
              <a:prstGeom prst="rect">
                <a:avLst/>
              </a:pr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0" name="Rectangle 1198"/>
              <p:cNvSpPr>
                <a:spLocks noChangeArrowheads="1"/>
              </p:cNvSpPr>
              <p:nvPr/>
            </p:nvSpPr>
            <p:spPr bwMode="auto">
              <a:xfrm>
                <a:off x="11127679" y="3729822"/>
                <a:ext cx="56344" cy="6501"/>
              </a:xfrm>
              <a:prstGeom prst="rect">
                <a:avLst/>
              </a:prstGeom>
              <a:solidFill>
                <a:srgbClr val="B8D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1" name="Rectangle 1199"/>
              <p:cNvSpPr>
                <a:spLocks noChangeArrowheads="1"/>
              </p:cNvSpPr>
              <p:nvPr/>
            </p:nvSpPr>
            <p:spPr bwMode="auto">
              <a:xfrm>
                <a:off x="10914221" y="3573791"/>
                <a:ext cx="126775" cy="16253"/>
              </a:xfrm>
              <a:prstGeom prst="rect">
                <a:avLst/>
              </a:prstGeom>
              <a:solidFill>
                <a:srgbClr val="50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2" name="Rectangle 1200"/>
              <p:cNvSpPr>
                <a:spLocks noChangeArrowheads="1"/>
              </p:cNvSpPr>
              <p:nvPr/>
            </p:nvSpPr>
            <p:spPr bwMode="auto">
              <a:xfrm>
                <a:off x="10879547" y="3596545"/>
                <a:ext cx="339150" cy="37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8" name="Группа 27"/>
            <p:cNvGrpSpPr/>
            <p:nvPr/>
          </p:nvGrpSpPr>
          <p:grpSpPr>
            <a:xfrm>
              <a:off x="10349465" y="4453525"/>
              <a:ext cx="1012104" cy="88823"/>
              <a:chOff x="10255195" y="4378065"/>
              <a:chExt cx="1012104" cy="88823"/>
            </a:xfrm>
          </p:grpSpPr>
          <p:sp>
            <p:nvSpPr>
              <p:cNvPr id="595" name="Freeform 1170"/>
              <p:cNvSpPr>
                <a:spLocks/>
              </p:cNvSpPr>
              <p:nvPr/>
            </p:nvSpPr>
            <p:spPr bwMode="auto">
              <a:xfrm>
                <a:off x="10255195" y="4378065"/>
                <a:ext cx="1012104" cy="8882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7" name="Freeform 1170"/>
              <p:cNvSpPr>
                <a:spLocks/>
              </p:cNvSpPr>
              <p:nvPr/>
            </p:nvSpPr>
            <p:spPr bwMode="auto">
              <a:xfrm>
                <a:off x="10255195" y="4417585"/>
                <a:ext cx="1012104" cy="38682"/>
              </a:xfrm>
              <a:prstGeom prst="rect">
                <a:avLst/>
              </a:prstGeom>
              <a:solidFill>
                <a:srgbClr val="DE5F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54" name="Группа 653"/>
            <p:cNvGrpSpPr>
              <a:grpSpLocks/>
            </p:cNvGrpSpPr>
            <p:nvPr/>
          </p:nvGrpSpPr>
          <p:grpSpPr>
            <a:xfrm>
              <a:off x="11007994" y="4055222"/>
              <a:ext cx="581164" cy="398619"/>
              <a:chOff x="-1084543" y="6616241"/>
              <a:chExt cx="990600" cy="679451"/>
            </a:xfrm>
          </p:grpSpPr>
          <p:sp>
            <p:nvSpPr>
              <p:cNvPr id="655" name="Freeform 1230"/>
              <p:cNvSpPr>
                <a:spLocks/>
              </p:cNvSpPr>
              <p:nvPr/>
            </p:nvSpPr>
            <p:spPr bwMode="auto">
              <a:xfrm>
                <a:off x="-1084543" y="6824204"/>
                <a:ext cx="96838" cy="66675"/>
              </a:xfrm>
              <a:custGeom>
                <a:avLst/>
                <a:gdLst>
                  <a:gd name="T0" fmla="*/ 24 w 26"/>
                  <a:gd name="T1" fmla="*/ 18 h 18"/>
                  <a:gd name="T2" fmla="*/ 5 w 26"/>
                  <a:gd name="T3" fmla="*/ 18 h 18"/>
                  <a:gd name="T4" fmla="*/ 3 w 26"/>
                  <a:gd name="T5" fmla="*/ 16 h 18"/>
                  <a:gd name="T6" fmla="*/ 0 w 26"/>
                  <a:gd name="T7" fmla="*/ 3 h 18"/>
                  <a:gd name="T8" fmla="*/ 2 w 26"/>
                  <a:gd name="T9" fmla="*/ 0 h 18"/>
                  <a:gd name="T10" fmla="*/ 24 w 26"/>
                  <a:gd name="T11" fmla="*/ 0 h 18"/>
                  <a:gd name="T12" fmla="*/ 26 w 26"/>
                  <a:gd name="T13" fmla="*/ 3 h 18"/>
                  <a:gd name="T14" fmla="*/ 26 w 26"/>
                  <a:gd name="T15" fmla="*/ 16 h 18"/>
                  <a:gd name="T16" fmla="*/ 24 w 26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18">
                    <a:moveTo>
                      <a:pt x="24" y="18"/>
                    </a:moveTo>
                    <a:cubicBezTo>
                      <a:pt x="5" y="18"/>
                      <a:pt x="5" y="18"/>
                      <a:pt x="5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1"/>
                      <a:pt x="26" y="3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7"/>
                      <a:pt x="25" y="18"/>
                      <a:pt x="24" y="18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6" name="Freeform 1231"/>
              <p:cNvSpPr>
                <a:spLocks/>
              </p:cNvSpPr>
              <p:nvPr/>
            </p:nvSpPr>
            <p:spPr bwMode="auto">
              <a:xfrm>
                <a:off x="-1005168" y="6865479"/>
                <a:ext cx="47625" cy="44450"/>
              </a:xfrm>
              <a:custGeom>
                <a:avLst/>
                <a:gdLst>
                  <a:gd name="T0" fmla="*/ 12 w 13"/>
                  <a:gd name="T1" fmla="*/ 9 h 12"/>
                  <a:gd name="T2" fmla="*/ 12 w 13"/>
                  <a:gd name="T3" fmla="*/ 12 h 12"/>
                  <a:gd name="T4" fmla="*/ 9 w 13"/>
                  <a:gd name="T5" fmla="*/ 12 h 12"/>
                  <a:gd name="T6" fmla="*/ 1 w 13"/>
                  <a:gd name="T7" fmla="*/ 3 h 12"/>
                  <a:gd name="T8" fmla="*/ 1 w 13"/>
                  <a:gd name="T9" fmla="*/ 1 h 12"/>
                  <a:gd name="T10" fmla="*/ 4 w 13"/>
                  <a:gd name="T11" fmla="*/ 1 h 12"/>
                  <a:gd name="T12" fmla="*/ 12 w 13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2">
                    <a:moveTo>
                      <a:pt x="12" y="9"/>
                    </a:moveTo>
                    <a:cubicBezTo>
                      <a:pt x="13" y="10"/>
                      <a:pt x="13" y="11"/>
                      <a:pt x="12" y="12"/>
                    </a:cubicBezTo>
                    <a:cubicBezTo>
                      <a:pt x="11" y="12"/>
                      <a:pt x="10" y="12"/>
                      <a:pt x="9" y="1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1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12" y="9"/>
                      <a:pt x="12" y="9"/>
                      <a:pt x="12" y="9"/>
                    </a:cubicBezTo>
                  </a:path>
                </a:pathLst>
              </a:custGeom>
              <a:solidFill>
                <a:srgbClr val="309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7" name="Freeform 1232"/>
              <p:cNvSpPr>
                <a:spLocks/>
              </p:cNvSpPr>
              <p:nvPr/>
            </p:nvSpPr>
            <p:spPr bwMode="auto">
              <a:xfrm>
                <a:off x="-192368" y="6824204"/>
                <a:ext cx="98425" cy="66675"/>
              </a:xfrm>
              <a:custGeom>
                <a:avLst/>
                <a:gdLst>
                  <a:gd name="T0" fmla="*/ 2 w 26"/>
                  <a:gd name="T1" fmla="*/ 18 h 18"/>
                  <a:gd name="T2" fmla="*/ 20 w 26"/>
                  <a:gd name="T3" fmla="*/ 18 h 18"/>
                  <a:gd name="T4" fmla="*/ 23 w 26"/>
                  <a:gd name="T5" fmla="*/ 16 h 18"/>
                  <a:gd name="T6" fmla="*/ 26 w 26"/>
                  <a:gd name="T7" fmla="*/ 3 h 18"/>
                  <a:gd name="T8" fmla="*/ 24 w 26"/>
                  <a:gd name="T9" fmla="*/ 0 h 18"/>
                  <a:gd name="T10" fmla="*/ 2 w 26"/>
                  <a:gd name="T11" fmla="*/ 0 h 18"/>
                  <a:gd name="T12" fmla="*/ 0 w 26"/>
                  <a:gd name="T13" fmla="*/ 3 h 18"/>
                  <a:gd name="T14" fmla="*/ 0 w 26"/>
                  <a:gd name="T15" fmla="*/ 16 h 18"/>
                  <a:gd name="T16" fmla="*/ 2 w 26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18">
                    <a:moveTo>
                      <a:pt x="2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1" y="18"/>
                      <a:pt x="22" y="17"/>
                      <a:pt x="23" y="16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8"/>
                      <a:pt x="2" y="18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8" name="Freeform 1233"/>
              <p:cNvSpPr>
                <a:spLocks/>
              </p:cNvSpPr>
              <p:nvPr/>
            </p:nvSpPr>
            <p:spPr bwMode="auto">
              <a:xfrm>
                <a:off x="-222531" y="6865479"/>
                <a:ext cx="46038" cy="44450"/>
              </a:xfrm>
              <a:custGeom>
                <a:avLst/>
                <a:gdLst>
                  <a:gd name="T0" fmla="*/ 1 w 12"/>
                  <a:gd name="T1" fmla="*/ 9 h 12"/>
                  <a:gd name="T2" fmla="*/ 1 w 12"/>
                  <a:gd name="T3" fmla="*/ 12 h 12"/>
                  <a:gd name="T4" fmla="*/ 3 w 12"/>
                  <a:gd name="T5" fmla="*/ 12 h 12"/>
                  <a:gd name="T6" fmla="*/ 11 w 12"/>
                  <a:gd name="T7" fmla="*/ 3 h 12"/>
                  <a:gd name="T8" fmla="*/ 11 w 12"/>
                  <a:gd name="T9" fmla="*/ 1 h 12"/>
                  <a:gd name="T10" fmla="*/ 9 w 12"/>
                  <a:gd name="T11" fmla="*/ 1 h 12"/>
                  <a:gd name="T12" fmla="*/ 1 w 12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1" y="9"/>
                    </a:moveTo>
                    <a:cubicBezTo>
                      <a:pt x="0" y="10"/>
                      <a:pt x="0" y="11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2" y="1"/>
                      <a:pt x="11" y="1"/>
                    </a:cubicBezTo>
                    <a:cubicBezTo>
                      <a:pt x="11" y="0"/>
                      <a:pt x="9" y="0"/>
                      <a:pt x="9" y="1"/>
                    </a:cubicBez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309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9" name="Freeform 1234"/>
              <p:cNvSpPr>
                <a:spLocks/>
              </p:cNvSpPr>
              <p:nvPr/>
            </p:nvSpPr>
            <p:spPr bwMode="auto">
              <a:xfrm>
                <a:off x="-998818" y="7052804"/>
                <a:ext cx="153988" cy="242888"/>
              </a:xfrm>
              <a:custGeom>
                <a:avLst/>
                <a:gdLst>
                  <a:gd name="T0" fmla="*/ 41 w 41"/>
                  <a:gd name="T1" fmla="*/ 15 h 65"/>
                  <a:gd name="T2" fmla="*/ 41 w 41"/>
                  <a:gd name="T3" fmla="*/ 51 h 65"/>
                  <a:gd name="T4" fmla="*/ 27 w 41"/>
                  <a:gd name="T5" fmla="*/ 65 h 65"/>
                  <a:gd name="T6" fmla="*/ 15 w 41"/>
                  <a:gd name="T7" fmla="*/ 65 h 65"/>
                  <a:gd name="T8" fmla="*/ 0 w 41"/>
                  <a:gd name="T9" fmla="*/ 51 h 65"/>
                  <a:gd name="T10" fmla="*/ 0 w 41"/>
                  <a:gd name="T11" fmla="*/ 15 h 65"/>
                  <a:gd name="T12" fmla="*/ 15 w 41"/>
                  <a:gd name="T13" fmla="*/ 0 h 65"/>
                  <a:gd name="T14" fmla="*/ 27 w 41"/>
                  <a:gd name="T15" fmla="*/ 0 h 65"/>
                  <a:gd name="T16" fmla="*/ 41 w 41"/>
                  <a:gd name="T17" fmla="*/ 1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65">
                    <a:moveTo>
                      <a:pt x="41" y="15"/>
                    </a:moveTo>
                    <a:cubicBezTo>
                      <a:pt x="41" y="51"/>
                      <a:pt x="41" y="51"/>
                      <a:pt x="41" y="51"/>
                    </a:cubicBezTo>
                    <a:cubicBezTo>
                      <a:pt x="41" y="59"/>
                      <a:pt x="35" y="65"/>
                      <a:pt x="27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7" y="65"/>
                      <a:pt x="0" y="59"/>
                      <a:pt x="0" y="5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35" y="0"/>
                      <a:pt x="41" y="7"/>
                      <a:pt x="41" y="15"/>
                    </a:cubicBez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0" name="Rectangle 1235"/>
              <p:cNvSpPr>
                <a:spLocks noChangeArrowheads="1"/>
              </p:cNvSpPr>
              <p:nvPr/>
            </p:nvSpPr>
            <p:spPr bwMode="auto">
              <a:xfrm>
                <a:off x="-911506" y="7184566"/>
                <a:ext cx="6350" cy="111125"/>
              </a:xfrm>
              <a:prstGeom prst="rect">
                <a:avLst/>
              </a:pr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1" name="Rectangle 1236"/>
              <p:cNvSpPr>
                <a:spLocks noChangeArrowheads="1"/>
              </p:cNvSpPr>
              <p:nvPr/>
            </p:nvSpPr>
            <p:spPr bwMode="auto">
              <a:xfrm>
                <a:off x="-935318" y="7184566"/>
                <a:ext cx="7938" cy="111125"/>
              </a:xfrm>
              <a:prstGeom prst="rect">
                <a:avLst/>
              </a:pr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2" name="Freeform 1237"/>
              <p:cNvSpPr>
                <a:spLocks/>
              </p:cNvSpPr>
              <p:nvPr/>
            </p:nvSpPr>
            <p:spPr bwMode="auto">
              <a:xfrm>
                <a:off x="-908331" y="7195679"/>
                <a:ext cx="63500" cy="74613"/>
              </a:xfrm>
              <a:custGeom>
                <a:avLst/>
                <a:gdLst>
                  <a:gd name="T0" fmla="*/ 40 w 40"/>
                  <a:gd name="T1" fmla="*/ 0 h 47"/>
                  <a:gd name="T2" fmla="*/ 40 w 40"/>
                  <a:gd name="T3" fmla="*/ 7 h 47"/>
                  <a:gd name="T4" fmla="*/ 2 w 40"/>
                  <a:gd name="T5" fmla="*/ 45 h 47"/>
                  <a:gd name="T6" fmla="*/ 0 w 40"/>
                  <a:gd name="T7" fmla="*/ 47 h 47"/>
                  <a:gd name="T8" fmla="*/ 0 w 40"/>
                  <a:gd name="T9" fmla="*/ 40 h 47"/>
                  <a:gd name="T10" fmla="*/ 2 w 40"/>
                  <a:gd name="T11" fmla="*/ 37 h 47"/>
                  <a:gd name="T12" fmla="*/ 40 w 40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7">
                    <a:moveTo>
                      <a:pt x="40" y="0"/>
                    </a:moveTo>
                    <a:lnTo>
                      <a:pt x="40" y="7"/>
                    </a:lnTo>
                    <a:lnTo>
                      <a:pt x="2" y="45"/>
                    </a:lnTo>
                    <a:lnTo>
                      <a:pt x="0" y="47"/>
                    </a:lnTo>
                    <a:lnTo>
                      <a:pt x="0" y="40"/>
                    </a:lnTo>
                    <a:lnTo>
                      <a:pt x="2" y="37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3" name="Freeform 1238"/>
              <p:cNvSpPr>
                <a:spLocks/>
              </p:cNvSpPr>
              <p:nvPr/>
            </p:nvSpPr>
            <p:spPr bwMode="auto">
              <a:xfrm>
                <a:off x="-908331" y="7232191"/>
                <a:ext cx="63500" cy="63500"/>
              </a:xfrm>
              <a:custGeom>
                <a:avLst/>
                <a:gdLst>
                  <a:gd name="T0" fmla="*/ 40 w 40"/>
                  <a:gd name="T1" fmla="*/ 0 h 40"/>
                  <a:gd name="T2" fmla="*/ 40 w 40"/>
                  <a:gd name="T3" fmla="*/ 7 h 40"/>
                  <a:gd name="T4" fmla="*/ 7 w 40"/>
                  <a:gd name="T5" fmla="*/ 40 h 40"/>
                  <a:gd name="T6" fmla="*/ 0 w 40"/>
                  <a:gd name="T7" fmla="*/ 40 h 40"/>
                  <a:gd name="T8" fmla="*/ 0 w 40"/>
                  <a:gd name="T9" fmla="*/ 40 h 40"/>
                  <a:gd name="T10" fmla="*/ 2 w 40"/>
                  <a:gd name="T11" fmla="*/ 38 h 40"/>
                  <a:gd name="T12" fmla="*/ 40 w 40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0">
                    <a:moveTo>
                      <a:pt x="40" y="0"/>
                    </a:moveTo>
                    <a:lnTo>
                      <a:pt x="40" y="7"/>
                    </a:lnTo>
                    <a:lnTo>
                      <a:pt x="7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3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4" name="Freeform 1239"/>
              <p:cNvSpPr>
                <a:spLocks/>
              </p:cNvSpPr>
              <p:nvPr/>
            </p:nvSpPr>
            <p:spPr bwMode="auto">
              <a:xfrm>
                <a:off x="-908331" y="7157579"/>
                <a:ext cx="63500" cy="74613"/>
              </a:xfrm>
              <a:custGeom>
                <a:avLst/>
                <a:gdLst>
                  <a:gd name="T0" fmla="*/ 40 w 40"/>
                  <a:gd name="T1" fmla="*/ 0 h 47"/>
                  <a:gd name="T2" fmla="*/ 40 w 40"/>
                  <a:gd name="T3" fmla="*/ 7 h 47"/>
                  <a:gd name="T4" fmla="*/ 2 w 40"/>
                  <a:gd name="T5" fmla="*/ 45 h 47"/>
                  <a:gd name="T6" fmla="*/ 0 w 40"/>
                  <a:gd name="T7" fmla="*/ 47 h 47"/>
                  <a:gd name="T8" fmla="*/ 0 w 40"/>
                  <a:gd name="T9" fmla="*/ 40 h 47"/>
                  <a:gd name="T10" fmla="*/ 2 w 40"/>
                  <a:gd name="T11" fmla="*/ 38 h 47"/>
                  <a:gd name="T12" fmla="*/ 40 w 40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7">
                    <a:moveTo>
                      <a:pt x="40" y="0"/>
                    </a:moveTo>
                    <a:lnTo>
                      <a:pt x="40" y="7"/>
                    </a:lnTo>
                    <a:lnTo>
                      <a:pt x="2" y="45"/>
                    </a:lnTo>
                    <a:lnTo>
                      <a:pt x="0" y="47"/>
                    </a:lnTo>
                    <a:lnTo>
                      <a:pt x="0" y="40"/>
                    </a:lnTo>
                    <a:lnTo>
                      <a:pt x="2" y="3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5" name="Freeform 1240"/>
              <p:cNvSpPr>
                <a:spLocks/>
              </p:cNvSpPr>
              <p:nvPr/>
            </p:nvSpPr>
            <p:spPr bwMode="auto">
              <a:xfrm>
                <a:off x="-998818" y="7195679"/>
                <a:ext cx="68263" cy="74613"/>
              </a:xfrm>
              <a:custGeom>
                <a:avLst/>
                <a:gdLst>
                  <a:gd name="T0" fmla="*/ 0 w 43"/>
                  <a:gd name="T1" fmla="*/ 0 h 47"/>
                  <a:gd name="T2" fmla="*/ 0 w 43"/>
                  <a:gd name="T3" fmla="*/ 7 h 47"/>
                  <a:gd name="T4" fmla="*/ 40 w 43"/>
                  <a:gd name="T5" fmla="*/ 45 h 47"/>
                  <a:gd name="T6" fmla="*/ 43 w 43"/>
                  <a:gd name="T7" fmla="*/ 47 h 47"/>
                  <a:gd name="T8" fmla="*/ 43 w 43"/>
                  <a:gd name="T9" fmla="*/ 40 h 47"/>
                  <a:gd name="T10" fmla="*/ 40 w 43"/>
                  <a:gd name="T11" fmla="*/ 37 h 47"/>
                  <a:gd name="T12" fmla="*/ 0 w 43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47">
                    <a:moveTo>
                      <a:pt x="0" y="0"/>
                    </a:moveTo>
                    <a:lnTo>
                      <a:pt x="0" y="7"/>
                    </a:lnTo>
                    <a:lnTo>
                      <a:pt x="40" y="45"/>
                    </a:lnTo>
                    <a:lnTo>
                      <a:pt x="43" y="47"/>
                    </a:lnTo>
                    <a:lnTo>
                      <a:pt x="43" y="40"/>
                    </a:lnTo>
                    <a:lnTo>
                      <a:pt x="40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6" name="Freeform 1241"/>
              <p:cNvSpPr>
                <a:spLocks/>
              </p:cNvSpPr>
              <p:nvPr/>
            </p:nvSpPr>
            <p:spPr bwMode="auto">
              <a:xfrm>
                <a:off x="-998818" y="7232191"/>
                <a:ext cx="68263" cy="63500"/>
              </a:xfrm>
              <a:custGeom>
                <a:avLst/>
                <a:gdLst>
                  <a:gd name="T0" fmla="*/ 0 w 43"/>
                  <a:gd name="T1" fmla="*/ 0 h 40"/>
                  <a:gd name="T2" fmla="*/ 0 w 43"/>
                  <a:gd name="T3" fmla="*/ 7 h 40"/>
                  <a:gd name="T4" fmla="*/ 36 w 43"/>
                  <a:gd name="T5" fmla="*/ 40 h 40"/>
                  <a:gd name="T6" fmla="*/ 43 w 43"/>
                  <a:gd name="T7" fmla="*/ 40 h 40"/>
                  <a:gd name="T8" fmla="*/ 43 w 43"/>
                  <a:gd name="T9" fmla="*/ 40 h 40"/>
                  <a:gd name="T10" fmla="*/ 40 w 43"/>
                  <a:gd name="T11" fmla="*/ 38 h 40"/>
                  <a:gd name="T12" fmla="*/ 0 w 43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40">
                    <a:moveTo>
                      <a:pt x="0" y="0"/>
                    </a:moveTo>
                    <a:lnTo>
                      <a:pt x="0" y="7"/>
                    </a:lnTo>
                    <a:lnTo>
                      <a:pt x="36" y="40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7" name="Freeform 1242"/>
              <p:cNvSpPr>
                <a:spLocks/>
              </p:cNvSpPr>
              <p:nvPr/>
            </p:nvSpPr>
            <p:spPr bwMode="auto">
              <a:xfrm>
                <a:off x="-998818" y="7157579"/>
                <a:ext cx="68263" cy="74613"/>
              </a:xfrm>
              <a:custGeom>
                <a:avLst/>
                <a:gdLst>
                  <a:gd name="T0" fmla="*/ 0 w 43"/>
                  <a:gd name="T1" fmla="*/ 0 h 47"/>
                  <a:gd name="T2" fmla="*/ 0 w 43"/>
                  <a:gd name="T3" fmla="*/ 7 h 47"/>
                  <a:gd name="T4" fmla="*/ 40 w 43"/>
                  <a:gd name="T5" fmla="*/ 45 h 47"/>
                  <a:gd name="T6" fmla="*/ 43 w 43"/>
                  <a:gd name="T7" fmla="*/ 47 h 47"/>
                  <a:gd name="T8" fmla="*/ 43 w 43"/>
                  <a:gd name="T9" fmla="*/ 40 h 47"/>
                  <a:gd name="T10" fmla="*/ 40 w 43"/>
                  <a:gd name="T11" fmla="*/ 38 h 47"/>
                  <a:gd name="T12" fmla="*/ 0 w 43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47">
                    <a:moveTo>
                      <a:pt x="0" y="0"/>
                    </a:moveTo>
                    <a:lnTo>
                      <a:pt x="0" y="7"/>
                    </a:lnTo>
                    <a:lnTo>
                      <a:pt x="40" y="45"/>
                    </a:lnTo>
                    <a:lnTo>
                      <a:pt x="43" y="47"/>
                    </a:lnTo>
                    <a:lnTo>
                      <a:pt x="43" y="40"/>
                    </a:lnTo>
                    <a:lnTo>
                      <a:pt x="4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8" name="Freeform 1243"/>
              <p:cNvSpPr>
                <a:spLocks/>
              </p:cNvSpPr>
              <p:nvPr/>
            </p:nvSpPr>
            <p:spPr bwMode="auto">
              <a:xfrm>
                <a:off x="-338418" y="7052804"/>
                <a:ext cx="153988" cy="242888"/>
              </a:xfrm>
              <a:custGeom>
                <a:avLst/>
                <a:gdLst>
                  <a:gd name="T0" fmla="*/ 41 w 41"/>
                  <a:gd name="T1" fmla="*/ 15 h 65"/>
                  <a:gd name="T2" fmla="*/ 41 w 41"/>
                  <a:gd name="T3" fmla="*/ 51 h 65"/>
                  <a:gd name="T4" fmla="*/ 27 w 41"/>
                  <a:gd name="T5" fmla="*/ 65 h 65"/>
                  <a:gd name="T6" fmla="*/ 15 w 41"/>
                  <a:gd name="T7" fmla="*/ 65 h 65"/>
                  <a:gd name="T8" fmla="*/ 0 w 41"/>
                  <a:gd name="T9" fmla="*/ 51 h 65"/>
                  <a:gd name="T10" fmla="*/ 0 w 41"/>
                  <a:gd name="T11" fmla="*/ 15 h 65"/>
                  <a:gd name="T12" fmla="*/ 15 w 41"/>
                  <a:gd name="T13" fmla="*/ 0 h 65"/>
                  <a:gd name="T14" fmla="*/ 27 w 41"/>
                  <a:gd name="T15" fmla="*/ 0 h 65"/>
                  <a:gd name="T16" fmla="*/ 41 w 41"/>
                  <a:gd name="T17" fmla="*/ 1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65">
                    <a:moveTo>
                      <a:pt x="41" y="15"/>
                    </a:moveTo>
                    <a:cubicBezTo>
                      <a:pt x="41" y="51"/>
                      <a:pt x="41" y="51"/>
                      <a:pt x="41" y="51"/>
                    </a:cubicBezTo>
                    <a:cubicBezTo>
                      <a:pt x="41" y="59"/>
                      <a:pt x="35" y="65"/>
                      <a:pt x="27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7" y="65"/>
                      <a:pt x="0" y="59"/>
                      <a:pt x="0" y="5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35" y="0"/>
                      <a:pt x="41" y="7"/>
                      <a:pt x="41" y="15"/>
                    </a:cubicBez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" name="Rectangle 1244"/>
              <p:cNvSpPr>
                <a:spLocks noChangeArrowheads="1"/>
              </p:cNvSpPr>
              <p:nvPr/>
            </p:nvSpPr>
            <p:spPr bwMode="auto">
              <a:xfrm>
                <a:off x="-252693" y="7184566"/>
                <a:ext cx="7938" cy="111125"/>
              </a:xfrm>
              <a:prstGeom prst="rect">
                <a:avLst/>
              </a:pr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" name="Rectangle 1245"/>
              <p:cNvSpPr>
                <a:spLocks noChangeArrowheads="1"/>
              </p:cNvSpPr>
              <p:nvPr/>
            </p:nvSpPr>
            <p:spPr bwMode="auto">
              <a:xfrm>
                <a:off x="-278093" y="7184566"/>
                <a:ext cx="11113" cy="111125"/>
              </a:xfrm>
              <a:prstGeom prst="rect">
                <a:avLst/>
              </a:pr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1" name="Freeform 1246"/>
              <p:cNvSpPr>
                <a:spLocks/>
              </p:cNvSpPr>
              <p:nvPr/>
            </p:nvSpPr>
            <p:spPr bwMode="auto">
              <a:xfrm>
                <a:off x="-247931" y="7195679"/>
                <a:ext cx="63500" cy="74613"/>
              </a:xfrm>
              <a:custGeom>
                <a:avLst/>
                <a:gdLst>
                  <a:gd name="T0" fmla="*/ 40 w 40"/>
                  <a:gd name="T1" fmla="*/ 0 h 47"/>
                  <a:gd name="T2" fmla="*/ 40 w 40"/>
                  <a:gd name="T3" fmla="*/ 7 h 47"/>
                  <a:gd name="T4" fmla="*/ 2 w 40"/>
                  <a:gd name="T5" fmla="*/ 45 h 47"/>
                  <a:gd name="T6" fmla="*/ 0 w 40"/>
                  <a:gd name="T7" fmla="*/ 47 h 47"/>
                  <a:gd name="T8" fmla="*/ 0 w 40"/>
                  <a:gd name="T9" fmla="*/ 40 h 47"/>
                  <a:gd name="T10" fmla="*/ 2 w 40"/>
                  <a:gd name="T11" fmla="*/ 37 h 47"/>
                  <a:gd name="T12" fmla="*/ 40 w 40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7">
                    <a:moveTo>
                      <a:pt x="40" y="0"/>
                    </a:moveTo>
                    <a:lnTo>
                      <a:pt x="40" y="7"/>
                    </a:lnTo>
                    <a:lnTo>
                      <a:pt x="2" y="45"/>
                    </a:lnTo>
                    <a:lnTo>
                      <a:pt x="0" y="47"/>
                    </a:lnTo>
                    <a:lnTo>
                      <a:pt x="0" y="40"/>
                    </a:lnTo>
                    <a:lnTo>
                      <a:pt x="2" y="37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2" name="Freeform 1247"/>
              <p:cNvSpPr>
                <a:spLocks/>
              </p:cNvSpPr>
              <p:nvPr/>
            </p:nvSpPr>
            <p:spPr bwMode="auto">
              <a:xfrm>
                <a:off x="-247931" y="7232191"/>
                <a:ext cx="63500" cy="63500"/>
              </a:xfrm>
              <a:custGeom>
                <a:avLst/>
                <a:gdLst>
                  <a:gd name="T0" fmla="*/ 40 w 40"/>
                  <a:gd name="T1" fmla="*/ 0 h 40"/>
                  <a:gd name="T2" fmla="*/ 40 w 40"/>
                  <a:gd name="T3" fmla="*/ 7 h 40"/>
                  <a:gd name="T4" fmla="*/ 7 w 40"/>
                  <a:gd name="T5" fmla="*/ 40 h 40"/>
                  <a:gd name="T6" fmla="*/ 0 w 40"/>
                  <a:gd name="T7" fmla="*/ 40 h 40"/>
                  <a:gd name="T8" fmla="*/ 0 w 40"/>
                  <a:gd name="T9" fmla="*/ 40 h 40"/>
                  <a:gd name="T10" fmla="*/ 2 w 40"/>
                  <a:gd name="T11" fmla="*/ 38 h 40"/>
                  <a:gd name="T12" fmla="*/ 40 w 40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0">
                    <a:moveTo>
                      <a:pt x="40" y="0"/>
                    </a:moveTo>
                    <a:lnTo>
                      <a:pt x="40" y="7"/>
                    </a:lnTo>
                    <a:lnTo>
                      <a:pt x="7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3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3" name="Freeform 1248"/>
              <p:cNvSpPr>
                <a:spLocks/>
              </p:cNvSpPr>
              <p:nvPr/>
            </p:nvSpPr>
            <p:spPr bwMode="auto">
              <a:xfrm>
                <a:off x="-247931" y="7157579"/>
                <a:ext cx="63500" cy="74613"/>
              </a:xfrm>
              <a:custGeom>
                <a:avLst/>
                <a:gdLst>
                  <a:gd name="T0" fmla="*/ 40 w 40"/>
                  <a:gd name="T1" fmla="*/ 0 h 47"/>
                  <a:gd name="T2" fmla="*/ 40 w 40"/>
                  <a:gd name="T3" fmla="*/ 7 h 47"/>
                  <a:gd name="T4" fmla="*/ 2 w 40"/>
                  <a:gd name="T5" fmla="*/ 45 h 47"/>
                  <a:gd name="T6" fmla="*/ 0 w 40"/>
                  <a:gd name="T7" fmla="*/ 47 h 47"/>
                  <a:gd name="T8" fmla="*/ 0 w 40"/>
                  <a:gd name="T9" fmla="*/ 40 h 47"/>
                  <a:gd name="T10" fmla="*/ 2 w 40"/>
                  <a:gd name="T11" fmla="*/ 38 h 47"/>
                  <a:gd name="T12" fmla="*/ 40 w 40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7">
                    <a:moveTo>
                      <a:pt x="40" y="0"/>
                    </a:moveTo>
                    <a:lnTo>
                      <a:pt x="40" y="7"/>
                    </a:lnTo>
                    <a:lnTo>
                      <a:pt x="2" y="45"/>
                    </a:lnTo>
                    <a:lnTo>
                      <a:pt x="0" y="47"/>
                    </a:lnTo>
                    <a:lnTo>
                      <a:pt x="0" y="40"/>
                    </a:lnTo>
                    <a:lnTo>
                      <a:pt x="2" y="3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4" name="Freeform 1249"/>
              <p:cNvSpPr>
                <a:spLocks/>
              </p:cNvSpPr>
              <p:nvPr/>
            </p:nvSpPr>
            <p:spPr bwMode="auto">
              <a:xfrm>
                <a:off x="-338418" y="7195679"/>
                <a:ext cx="63500" cy="74613"/>
              </a:xfrm>
              <a:custGeom>
                <a:avLst/>
                <a:gdLst>
                  <a:gd name="T0" fmla="*/ 0 w 40"/>
                  <a:gd name="T1" fmla="*/ 0 h 47"/>
                  <a:gd name="T2" fmla="*/ 0 w 40"/>
                  <a:gd name="T3" fmla="*/ 7 h 47"/>
                  <a:gd name="T4" fmla="*/ 38 w 40"/>
                  <a:gd name="T5" fmla="*/ 45 h 47"/>
                  <a:gd name="T6" fmla="*/ 40 w 40"/>
                  <a:gd name="T7" fmla="*/ 47 h 47"/>
                  <a:gd name="T8" fmla="*/ 40 w 40"/>
                  <a:gd name="T9" fmla="*/ 40 h 47"/>
                  <a:gd name="T10" fmla="*/ 38 w 40"/>
                  <a:gd name="T11" fmla="*/ 37 h 47"/>
                  <a:gd name="T12" fmla="*/ 0 w 40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7">
                    <a:moveTo>
                      <a:pt x="0" y="0"/>
                    </a:moveTo>
                    <a:lnTo>
                      <a:pt x="0" y="7"/>
                    </a:lnTo>
                    <a:lnTo>
                      <a:pt x="38" y="45"/>
                    </a:lnTo>
                    <a:lnTo>
                      <a:pt x="40" y="47"/>
                    </a:lnTo>
                    <a:lnTo>
                      <a:pt x="40" y="40"/>
                    </a:lnTo>
                    <a:lnTo>
                      <a:pt x="38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" name="Freeform 1250"/>
              <p:cNvSpPr>
                <a:spLocks/>
              </p:cNvSpPr>
              <p:nvPr/>
            </p:nvSpPr>
            <p:spPr bwMode="auto">
              <a:xfrm>
                <a:off x="-338418" y="7232191"/>
                <a:ext cx="63500" cy="63500"/>
              </a:xfrm>
              <a:custGeom>
                <a:avLst/>
                <a:gdLst>
                  <a:gd name="T0" fmla="*/ 0 w 40"/>
                  <a:gd name="T1" fmla="*/ 0 h 40"/>
                  <a:gd name="T2" fmla="*/ 0 w 40"/>
                  <a:gd name="T3" fmla="*/ 7 h 40"/>
                  <a:gd name="T4" fmla="*/ 35 w 40"/>
                  <a:gd name="T5" fmla="*/ 40 h 40"/>
                  <a:gd name="T6" fmla="*/ 40 w 40"/>
                  <a:gd name="T7" fmla="*/ 40 h 40"/>
                  <a:gd name="T8" fmla="*/ 40 w 40"/>
                  <a:gd name="T9" fmla="*/ 40 h 40"/>
                  <a:gd name="T10" fmla="*/ 38 w 40"/>
                  <a:gd name="T11" fmla="*/ 38 h 40"/>
                  <a:gd name="T12" fmla="*/ 0 w 40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0">
                    <a:moveTo>
                      <a:pt x="0" y="0"/>
                    </a:moveTo>
                    <a:lnTo>
                      <a:pt x="0" y="7"/>
                    </a:lnTo>
                    <a:lnTo>
                      <a:pt x="35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38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" name="Freeform 1251"/>
              <p:cNvSpPr>
                <a:spLocks/>
              </p:cNvSpPr>
              <p:nvPr/>
            </p:nvSpPr>
            <p:spPr bwMode="auto">
              <a:xfrm>
                <a:off x="-338418" y="7157579"/>
                <a:ext cx="63500" cy="74613"/>
              </a:xfrm>
              <a:custGeom>
                <a:avLst/>
                <a:gdLst>
                  <a:gd name="T0" fmla="*/ 0 w 40"/>
                  <a:gd name="T1" fmla="*/ 0 h 47"/>
                  <a:gd name="T2" fmla="*/ 0 w 40"/>
                  <a:gd name="T3" fmla="*/ 7 h 47"/>
                  <a:gd name="T4" fmla="*/ 38 w 40"/>
                  <a:gd name="T5" fmla="*/ 45 h 47"/>
                  <a:gd name="T6" fmla="*/ 40 w 40"/>
                  <a:gd name="T7" fmla="*/ 47 h 47"/>
                  <a:gd name="T8" fmla="*/ 40 w 40"/>
                  <a:gd name="T9" fmla="*/ 40 h 47"/>
                  <a:gd name="T10" fmla="*/ 38 w 40"/>
                  <a:gd name="T11" fmla="*/ 38 h 47"/>
                  <a:gd name="T12" fmla="*/ 0 w 40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7">
                    <a:moveTo>
                      <a:pt x="0" y="0"/>
                    </a:moveTo>
                    <a:lnTo>
                      <a:pt x="0" y="7"/>
                    </a:lnTo>
                    <a:lnTo>
                      <a:pt x="38" y="45"/>
                    </a:lnTo>
                    <a:lnTo>
                      <a:pt x="40" y="47"/>
                    </a:lnTo>
                    <a:lnTo>
                      <a:pt x="40" y="40"/>
                    </a:lnTo>
                    <a:lnTo>
                      <a:pt x="38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" name="Freeform 1252"/>
              <p:cNvSpPr>
                <a:spLocks/>
              </p:cNvSpPr>
              <p:nvPr/>
            </p:nvSpPr>
            <p:spPr bwMode="auto">
              <a:xfrm>
                <a:off x="-1009931" y="6932154"/>
                <a:ext cx="839788" cy="319088"/>
              </a:xfrm>
              <a:custGeom>
                <a:avLst/>
                <a:gdLst>
                  <a:gd name="T0" fmla="*/ 224 w 224"/>
                  <a:gd name="T1" fmla="*/ 21 h 85"/>
                  <a:gd name="T2" fmla="*/ 224 w 224"/>
                  <a:gd name="T3" fmla="*/ 47 h 85"/>
                  <a:gd name="T4" fmla="*/ 224 w 224"/>
                  <a:gd name="T5" fmla="*/ 64 h 85"/>
                  <a:gd name="T6" fmla="*/ 210 w 224"/>
                  <a:gd name="T7" fmla="*/ 80 h 85"/>
                  <a:gd name="T8" fmla="*/ 32 w 224"/>
                  <a:gd name="T9" fmla="*/ 81 h 85"/>
                  <a:gd name="T10" fmla="*/ 14 w 224"/>
                  <a:gd name="T11" fmla="*/ 80 h 85"/>
                  <a:gd name="T12" fmla="*/ 3 w 224"/>
                  <a:gd name="T13" fmla="*/ 73 h 85"/>
                  <a:gd name="T14" fmla="*/ 0 w 224"/>
                  <a:gd name="T15" fmla="*/ 64 h 85"/>
                  <a:gd name="T16" fmla="*/ 0 w 224"/>
                  <a:gd name="T17" fmla="*/ 47 h 85"/>
                  <a:gd name="T18" fmla="*/ 0 w 224"/>
                  <a:gd name="T19" fmla="*/ 21 h 85"/>
                  <a:gd name="T20" fmla="*/ 4 w 224"/>
                  <a:gd name="T21" fmla="*/ 10 h 85"/>
                  <a:gd name="T22" fmla="*/ 6 w 224"/>
                  <a:gd name="T23" fmla="*/ 9 h 85"/>
                  <a:gd name="T24" fmla="*/ 11 w 224"/>
                  <a:gd name="T25" fmla="*/ 6 h 85"/>
                  <a:gd name="T26" fmla="*/ 14 w 224"/>
                  <a:gd name="T27" fmla="*/ 6 h 85"/>
                  <a:gd name="T28" fmla="*/ 210 w 224"/>
                  <a:gd name="T29" fmla="*/ 6 h 85"/>
                  <a:gd name="T30" fmla="*/ 220 w 224"/>
                  <a:gd name="T31" fmla="*/ 11 h 85"/>
                  <a:gd name="T32" fmla="*/ 224 w 224"/>
                  <a:gd name="T33" fmla="*/ 2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4" h="85">
                    <a:moveTo>
                      <a:pt x="224" y="21"/>
                    </a:moveTo>
                    <a:cubicBezTo>
                      <a:pt x="224" y="47"/>
                      <a:pt x="224" y="47"/>
                      <a:pt x="224" y="47"/>
                    </a:cubicBezTo>
                    <a:cubicBezTo>
                      <a:pt x="224" y="58"/>
                      <a:pt x="224" y="56"/>
                      <a:pt x="224" y="64"/>
                    </a:cubicBezTo>
                    <a:cubicBezTo>
                      <a:pt x="224" y="72"/>
                      <a:pt x="218" y="79"/>
                      <a:pt x="210" y="80"/>
                    </a:cubicBezTo>
                    <a:cubicBezTo>
                      <a:pt x="151" y="84"/>
                      <a:pt x="91" y="85"/>
                      <a:pt x="32" y="81"/>
                    </a:cubicBezTo>
                    <a:cubicBezTo>
                      <a:pt x="26" y="80"/>
                      <a:pt x="20" y="80"/>
                      <a:pt x="14" y="80"/>
                    </a:cubicBezTo>
                    <a:cubicBezTo>
                      <a:pt x="9" y="79"/>
                      <a:pt x="5" y="77"/>
                      <a:pt x="3" y="73"/>
                    </a:cubicBezTo>
                    <a:cubicBezTo>
                      <a:pt x="1" y="70"/>
                      <a:pt x="0" y="67"/>
                      <a:pt x="0" y="64"/>
                    </a:cubicBezTo>
                    <a:cubicBezTo>
                      <a:pt x="0" y="56"/>
                      <a:pt x="0" y="58"/>
                      <a:pt x="0" y="4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4" y="10"/>
                    </a:cubicBezTo>
                    <a:cubicBezTo>
                      <a:pt x="5" y="10"/>
                      <a:pt x="5" y="9"/>
                      <a:pt x="6" y="9"/>
                    </a:cubicBezTo>
                    <a:cubicBezTo>
                      <a:pt x="7" y="8"/>
                      <a:pt x="9" y="7"/>
                      <a:pt x="11" y="6"/>
                    </a:cubicBezTo>
                    <a:cubicBezTo>
                      <a:pt x="12" y="6"/>
                      <a:pt x="13" y="6"/>
                      <a:pt x="14" y="6"/>
                    </a:cubicBezTo>
                    <a:cubicBezTo>
                      <a:pt x="79" y="0"/>
                      <a:pt x="145" y="0"/>
                      <a:pt x="210" y="6"/>
                    </a:cubicBezTo>
                    <a:cubicBezTo>
                      <a:pt x="214" y="6"/>
                      <a:pt x="217" y="8"/>
                      <a:pt x="220" y="11"/>
                    </a:cubicBezTo>
                    <a:cubicBezTo>
                      <a:pt x="222" y="13"/>
                      <a:pt x="224" y="17"/>
                      <a:pt x="224" y="21"/>
                    </a:cubicBezTo>
                    <a:close/>
                  </a:path>
                </a:pathLst>
              </a:custGeom>
              <a:solidFill>
                <a:srgbClr val="309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" name="Freeform 1253"/>
              <p:cNvSpPr>
                <a:spLocks/>
              </p:cNvSpPr>
              <p:nvPr/>
            </p:nvSpPr>
            <p:spPr bwMode="auto">
              <a:xfrm>
                <a:off x="-1024218" y="6887704"/>
                <a:ext cx="869950" cy="330200"/>
              </a:xfrm>
              <a:custGeom>
                <a:avLst/>
                <a:gdLst>
                  <a:gd name="T0" fmla="*/ 232 w 232"/>
                  <a:gd name="T1" fmla="*/ 22 h 88"/>
                  <a:gd name="T2" fmla="*/ 232 w 232"/>
                  <a:gd name="T3" fmla="*/ 48 h 88"/>
                  <a:gd name="T4" fmla="*/ 232 w 232"/>
                  <a:gd name="T5" fmla="*/ 66 h 88"/>
                  <a:gd name="T6" fmla="*/ 217 w 232"/>
                  <a:gd name="T7" fmla="*/ 82 h 88"/>
                  <a:gd name="T8" fmla="*/ 33 w 232"/>
                  <a:gd name="T9" fmla="*/ 84 h 88"/>
                  <a:gd name="T10" fmla="*/ 14 w 232"/>
                  <a:gd name="T11" fmla="*/ 82 h 88"/>
                  <a:gd name="T12" fmla="*/ 3 w 232"/>
                  <a:gd name="T13" fmla="*/ 76 h 88"/>
                  <a:gd name="T14" fmla="*/ 0 w 232"/>
                  <a:gd name="T15" fmla="*/ 66 h 88"/>
                  <a:gd name="T16" fmla="*/ 0 w 232"/>
                  <a:gd name="T17" fmla="*/ 48 h 88"/>
                  <a:gd name="T18" fmla="*/ 0 w 232"/>
                  <a:gd name="T19" fmla="*/ 22 h 88"/>
                  <a:gd name="T20" fmla="*/ 4 w 232"/>
                  <a:gd name="T21" fmla="*/ 11 h 88"/>
                  <a:gd name="T22" fmla="*/ 6 w 232"/>
                  <a:gd name="T23" fmla="*/ 9 h 88"/>
                  <a:gd name="T24" fmla="*/ 12 w 232"/>
                  <a:gd name="T25" fmla="*/ 6 h 88"/>
                  <a:gd name="T26" fmla="*/ 14 w 232"/>
                  <a:gd name="T27" fmla="*/ 6 h 88"/>
                  <a:gd name="T28" fmla="*/ 217 w 232"/>
                  <a:gd name="T29" fmla="*/ 6 h 88"/>
                  <a:gd name="T30" fmla="*/ 228 w 232"/>
                  <a:gd name="T31" fmla="*/ 11 h 88"/>
                  <a:gd name="T32" fmla="*/ 232 w 232"/>
                  <a:gd name="T33" fmla="*/ 2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2" h="88">
                    <a:moveTo>
                      <a:pt x="232" y="22"/>
                    </a:moveTo>
                    <a:cubicBezTo>
                      <a:pt x="232" y="48"/>
                      <a:pt x="232" y="48"/>
                      <a:pt x="232" y="48"/>
                    </a:cubicBezTo>
                    <a:cubicBezTo>
                      <a:pt x="232" y="60"/>
                      <a:pt x="232" y="58"/>
                      <a:pt x="232" y="66"/>
                    </a:cubicBezTo>
                    <a:cubicBezTo>
                      <a:pt x="232" y="74"/>
                      <a:pt x="225" y="82"/>
                      <a:pt x="217" y="82"/>
                    </a:cubicBezTo>
                    <a:cubicBezTo>
                      <a:pt x="156" y="87"/>
                      <a:pt x="95" y="88"/>
                      <a:pt x="33" y="84"/>
                    </a:cubicBezTo>
                    <a:cubicBezTo>
                      <a:pt x="27" y="83"/>
                      <a:pt x="21" y="83"/>
                      <a:pt x="14" y="82"/>
                    </a:cubicBezTo>
                    <a:cubicBezTo>
                      <a:pt x="10" y="82"/>
                      <a:pt x="6" y="79"/>
                      <a:pt x="3" y="76"/>
                    </a:cubicBezTo>
                    <a:cubicBezTo>
                      <a:pt x="1" y="73"/>
                      <a:pt x="0" y="70"/>
                      <a:pt x="0" y="66"/>
                    </a:cubicBezTo>
                    <a:cubicBezTo>
                      <a:pt x="0" y="58"/>
                      <a:pt x="0" y="60"/>
                      <a:pt x="0" y="48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8"/>
                      <a:pt x="2" y="14"/>
                      <a:pt x="4" y="11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8" y="8"/>
                      <a:pt x="10" y="7"/>
                      <a:pt x="12" y="6"/>
                    </a:cubicBezTo>
                    <a:cubicBezTo>
                      <a:pt x="13" y="6"/>
                      <a:pt x="14" y="6"/>
                      <a:pt x="14" y="6"/>
                    </a:cubicBezTo>
                    <a:cubicBezTo>
                      <a:pt x="82" y="0"/>
                      <a:pt x="150" y="0"/>
                      <a:pt x="217" y="6"/>
                    </a:cubicBezTo>
                    <a:cubicBezTo>
                      <a:pt x="221" y="6"/>
                      <a:pt x="225" y="8"/>
                      <a:pt x="228" y="11"/>
                    </a:cubicBezTo>
                    <a:cubicBezTo>
                      <a:pt x="230" y="14"/>
                      <a:pt x="232" y="18"/>
                      <a:pt x="232" y="2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" name="Freeform 1254"/>
              <p:cNvSpPr>
                <a:spLocks/>
              </p:cNvSpPr>
              <p:nvPr/>
            </p:nvSpPr>
            <p:spPr bwMode="auto">
              <a:xfrm>
                <a:off x="-982943" y="6616241"/>
                <a:ext cx="787400" cy="349250"/>
              </a:xfrm>
              <a:custGeom>
                <a:avLst/>
                <a:gdLst>
                  <a:gd name="T0" fmla="*/ 210 w 210"/>
                  <a:gd name="T1" fmla="*/ 75 h 93"/>
                  <a:gd name="T2" fmla="*/ 194 w 210"/>
                  <a:gd name="T3" fmla="*/ 29 h 93"/>
                  <a:gd name="T4" fmla="*/ 170 w 210"/>
                  <a:gd name="T5" fmla="*/ 6 h 93"/>
                  <a:gd name="T6" fmla="*/ 39 w 210"/>
                  <a:gd name="T7" fmla="*/ 7 h 93"/>
                  <a:gd name="T8" fmla="*/ 15 w 210"/>
                  <a:gd name="T9" fmla="*/ 29 h 93"/>
                  <a:gd name="T10" fmla="*/ 0 w 210"/>
                  <a:gd name="T11" fmla="*/ 75 h 93"/>
                  <a:gd name="T12" fmla="*/ 210 w 210"/>
                  <a:gd name="T13" fmla="*/ 7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" h="93">
                    <a:moveTo>
                      <a:pt x="210" y="75"/>
                    </a:moveTo>
                    <a:cubicBezTo>
                      <a:pt x="204" y="60"/>
                      <a:pt x="199" y="44"/>
                      <a:pt x="194" y="29"/>
                    </a:cubicBezTo>
                    <a:cubicBezTo>
                      <a:pt x="190" y="19"/>
                      <a:pt x="181" y="8"/>
                      <a:pt x="170" y="6"/>
                    </a:cubicBezTo>
                    <a:cubicBezTo>
                      <a:pt x="126" y="0"/>
                      <a:pt x="83" y="0"/>
                      <a:pt x="39" y="7"/>
                    </a:cubicBezTo>
                    <a:cubicBezTo>
                      <a:pt x="29" y="9"/>
                      <a:pt x="19" y="19"/>
                      <a:pt x="15" y="29"/>
                    </a:cubicBezTo>
                    <a:cubicBezTo>
                      <a:pt x="11" y="44"/>
                      <a:pt x="6" y="60"/>
                      <a:pt x="0" y="75"/>
                    </a:cubicBezTo>
                    <a:cubicBezTo>
                      <a:pt x="69" y="93"/>
                      <a:pt x="140" y="93"/>
                      <a:pt x="210" y="75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" name="Freeform 1255"/>
              <p:cNvSpPr>
                <a:spLocks/>
              </p:cNvSpPr>
              <p:nvPr/>
            </p:nvSpPr>
            <p:spPr bwMode="auto">
              <a:xfrm>
                <a:off x="-971831" y="6635291"/>
                <a:ext cx="754063" cy="255588"/>
              </a:xfrm>
              <a:custGeom>
                <a:avLst/>
                <a:gdLst>
                  <a:gd name="T0" fmla="*/ 0 w 201"/>
                  <a:gd name="T1" fmla="*/ 68 h 68"/>
                  <a:gd name="T2" fmla="*/ 14 w 201"/>
                  <a:gd name="T3" fmla="*/ 25 h 68"/>
                  <a:gd name="T4" fmla="*/ 35 w 201"/>
                  <a:gd name="T5" fmla="*/ 5 h 68"/>
                  <a:gd name="T6" fmla="*/ 100 w 201"/>
                  <a:gd name="T7" fmla="*/ 0 h 68"/>
                  <a:gd name="T8" fmla="*/ 165 w 201"/>
                  <a:gd name="T9" fmla="*/ 5 h 68"/>
                  <a:gd name="T10" fmla="*/ 186 w 201"/>
                  <a:gd name="T11" fmla="*/ 25 h 68"/>
                  <a:gd name="T12" fmla="*/ 201 w 201"/>
                  <a:gd name="T13" fmla="*/ 68 h 68"/>
                  <a:gd name="T14" fmla="*/ 0 w 201"/>
                  <a:gd name="T1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1" h="68">
                    <a:moveTo>
                      <a:pt x="0" y="68"/>
                    </a:moveTo>
                    <a:cubicBezTo>
                      <a:pt x="0" y="68"/>
                      <a:pt x="11" y="38"/>
                      <a:pt x="14" y="25"/>
                    </a:cubicBezTo>
                    <a:cubicBezTo>
                      <a:pt x="18" y="16"/>
                      <a:pt x="26" y="7"/>
                      <a:pt x="35" y="5"/>
                    </a:cubicBezTo>
                    <a:cubicBezTo>
                      <a:pt x="57" y="2"/>
                      <a:pt x="79" y="0"/>
                      <a:pt x="100" y="0"/>
                    </a:cubicBezTo>
                    <a:cubicBezTo>
                      <a:pt x="122" y="0"/>
                      <a:pt x="143" y="2"/>
                      <a:pt x="165" y="5"/>
                    </a:cubicBezTo>
                    <a:cubicBezTo>
                      <a:pt x="174" y="7"/>
                      <a:pt x="183" y="16"/>
                      <a:pt x="186" y="25"/>
                    </a:cubicBezTo>
                    <a:cubicBezTo>
                      <a:pt x="190" y="38"/>
                      <a:pt x="201" y="68"/>
                      <a:pt x="201" y="68"/>
                    </a:cubicBezTo>
                    <a:cubicBezTo>
                      <a:pt x="0" y="68"/>
                      <a:pt x="0" y="68"/>
                      <a:pt x="0" y="68"/>
                    </a:cubicBezTo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" name="Freeform 1256"/>
              <p:cNvSpPr>
                <a:spLocks/>
              </p:cNvSpPr>
              <p:nvPr/>
            </p:nvSpPr>
            <p:spPr bwMode="auto">
              <a:xfrm>
                <a:off x="-646393" y="6665454"/>
                <a:ext cx="101600" cy="34925"/>
              </a:xfrm>
              <a:custGeom>
                <a:avLst/>
                <a:gdLst>
                  <a:gd name="T0" fmla="*/ 27 w 27"/>
                  <a:gd name="T1" fmla="*/ 4 h 9"/>
                  <a:gd name="T2" fmla="*/ 23 w 27"/>
                  <a:gd name="T3" fmla="*/ 9 h 9"/>
                  <a:gd name="T4" fmla="*/ 4 w 27"/>
                  <a:gd name="T5" fmla="*/ 9 h 9"/>
                  <a:gd name="T6" fmla="*/ 0 w 27"/>
                  <a:gd name="T7" fmla="*/ 4 h 9"/>
                  <a:gd name="T8" fmla="*/ 4 w 27"/>
                  <a:gd name="T9" fmla="*/ 0 h 9"/>
                  <a:gd name="T10" fmla="*/ 23 w 27"/>
                  <a:gd name="T11" fmla="*/ 0 h 9"/>
                  <a:gd name="T12" fmla="*/ 27 w 27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9">
                    <a:moveTo>
                      <a:pt x="27" y="4"/>
                    </a:moveTo>
                    <a:cubicBezTo>
                      <a:pt x="27" y="7"/>
                      <a:pt x="25" y="9"/>
                      <a:pt x="2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2"/>
                      <a:pt x="27" y="4"/>
                    </a:cubicBezTo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" name="Freeform 1257"/>
              <p:cNvSpPr>
                <a:spLocks/>
              </p:cNvSpPr>
              <p:nvPr/>
            </p:nvSpPr>
            <p:spPr bwMode="auto">
              <a:xfrm>
                <a:off x="-870231" y="6744829"/>
                <a:ext cx="187325" cy="146050"/>
              </a:xfrm>
              <a:custGeom>
                <a:avLst/>
                <a:gdLst>
                  <a:gd name="T0" fmla="*/ 50 w 50"/>
                  <a:gd name="T1" fmla="*/ 39 h 39"/>
                  <a:gd name="T2" fmla="*/ 50 w 50"/>
                  <a:gd name="T3" fmla="*/ 11 h 39"/>
                  <a:gd name="T4" fmla="*/ 39 w 50"/>
                  <a:gd name="T5" fmla="*/ 0 h 39"/>
                  <a:gd name="T6" fmla="*/ 11 w 50"/>
                  <a:gd name="T7" fmla="*/ 0 h 39"/>
                  <a:gd name="T8" fmla="*/ 0 w 50"/>
                  <a:gd name="T9" fmla="*/ 11 h 39"/>
                  <a:gd name="T10" fmla="*/ 0 w 50"/>
                  <a:gd name="T11" fmla="*/ 39 h 39"/>
                  <a:gd name="T12" fmla="*/ 50 w 50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9">
                    <a:moveTo>
                      <a:pt x="50" y="39"/>
                    </a:move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5"/>
                      <a:pt x="45" y="0"/>
                      <a:pt x="39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50" y="39"/>
                      <a:pt x="50" y="39"/>
                      <a:pt x="50" y="39"/>
                    </a:cubicBezTo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" name="Freeform 1258"/>
              <p:cNvSpPr>
                <a:spLocks/>
              </p:cNvSpPr>
              <p:nvPr/>
            </p:nvSpPr>
            <p:spPr bwMode="auto">
              <a:xfrm>
                <a:off x="-506693" y="6744829"/>
                <a:ext cx="187325" cy="146050"/>
              </a:xfrm>
              <a:custGeom>
                <a:avLst/>
                <a:gdLst>
                  <a:gd name="T0" fmla="*/ 50 w 50"/>
                  <a:gd name="T1" fmla="*/ 39 h 39"/>
                  <a:gd name="T2" fmla="*/ 50 w 50"/>
                  <a:gd name="T3" fmla="*/ 11 h 39"/>
                  <a:gd name="T4" fmla="*/ 39 w 50"/>
                  <a:gd name="T5" fmla="*/ 0 h 39"/>
                  <a:gd name="T6" fmla="*/ 11 w 50"/>
                  <a:gd name="T7" fmla="*/ 0 h 39"/>
                  <a:gd name="T8" fmla="*/ 0 w 50"/>
                  <a:gd name="T9" fmla="*/ 11 h 39"/>
                  <a:gd name="T10" fmla="*/ 0 w 50"/>
                  <a:gd name="T11" fmla="*/ 39 h 39"/>
                  <a:gd name="T12" fmla="*/ 50 w 50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9">
                    <a:moveTo>
                      <a:pt x="50" y="39"/>
                    </a:move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5"/>
                      <a:pt x="45" y="0"/>
                      <a:pt x="39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50" y="39"/>
                      <a:pt x="50" y="39"/>
                      <a:pt x="50" y="39"/>
                    </a:cubicBezTo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" name="Freeform 1259"/>
              <p:cNvSpPr>
                <a:spLocks/>
              </p:cNvSpPr>
              <p:nvPr/>
            </p:nvSpPr>
            <p:spPr bwMode="auto">
              <a:xfrm>
                <a:off x="-1013106" y="6898816"/>
                <a:ext cx="847725" cy="33338"/>
              </a:xfrm>
              <a:custGeom>
                <a:avLst/>
                <a:gdLst>
                  <a:gd name="T0" fmla="*/ 534 w 534"/>
                  <a:gd name="T1" fmla="*/ 21 h 21"/>
                  <a:gd name="T2" fmla="*/ 515 w 534"/>
                  <a:gd name="T3" fmla="*/ 0 h 21"/>
                  <a:gd name="T4" fmla="*/ 19 w 534"/>
                  <a:gd name="T5" fmla="*/ 0 h 21"/>
                  <a:gd name="T6" fmla="*/ 0 w 534"/>
                  <a:gd name="T7" fmla="*/ 21 h 21"/>
                  <a:gd name="T8" fmla="*/ 534 w 534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21">
                    <a:moveTo>
                      <a:pt x="534" y="21"/>
                    </a:moveTo>
                    <a:lnTo>
                      <a:pt x="515" y="0"/>
                    </a:lnTo>
                    <a:lnTo>
                      <a:pt x="19" y="0"/>
                    </a:lnTo>
                    <a:lnTo>
                      <a:pt x="0" y="21"/>
                    </a:lnTo>
                    <a:lnTo>
                      <a:pt x="534" y="2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" name="Freeform 1260"/>
              <p:cNvSpPr>
                <a:spLocks/>
              </p:cNvSpPr>
              <p:nvPr/>
            </p:nvSpPr>
            <p:spPr bwMode="auto">
              <a:xfrm>
                <a:off x="-705131" y="7184566"/>
                <a:ext cx="231775" cy="52388"/>
              </a:xfrm>
              <a:custGeom>
                <a:avLst/>
                <a:gdLst>
                  <a:gd name="T0" fmla="*/ 59 w 62"/>
                  <a:gd name="T1" fmla="*/ 14 h 14"/>
                  <a:gd name="T2" fmla="*/ 3 w 62"/>
                  <a:gd name="T3" fmla="*/ 14 h 14"/>
                  <a:gd name="T4" fmla="*/ 0 w 62"/>
                  <a:gd name="T5" fmla="*/ 11 h 14"/>
                  <a:gd name="T6" fmla="*/ 0 w 62"/>
                  <a:gd name="T7" fmla="*/ 3 h 14"/>
                  <a:gd name="T8" fmla="*/ 3 w 62"/>
                  <a:gd name="T9" fmla="*/ 0 h 14"/>
                  <a:gd name="T10" fmla="*/ 59 w 62"/>
                  <a:gd name="T11" fmla="*/ 0 h 14"/>
                  <a:gd name="T12" fmla="*/ 62 w 62"/>
                  <a:gd name="T13" fmla="*/ 3 h 14"/>
                  <a:gd name="T14" fmla="*/ 62 w 62"/>
                  <a:gd name="T15" fmla="*/ 11 h 14"/>
                  <a:gd name="T16" fmla="*/ 59 w 62"/>
                  <a:gd name="T1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14">
                    <a:moveTo>
                      <a:pt x="59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1" y="14"/>
                      <a:pt x="0" y="12"/>
                      <a:pt x="0" y="1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0" y="0"/>
                      <a:pt x="62" y="2"/>
                      <a:pt x="62" y="3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2" y="12"/>
                      <a:pt x="60" y="14"/>
                      <a:pt x="59" y="14"/>
                    </a:cubicBez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" name="Freeform 1261"/>
              <p:cNvSpPr>
                <a:spLocks/>
              </p:cNvSpPr>
              <p:nvPr/>
            </p:nvSpPr>
            <p:spPr bwMode="auto">
              <a:xfrm>
                <a:off x="-976593" y="6901991"/>
                <a:ext cx="773113" cy="101600"/>
              </a:xfrm>
              <a:custGeom>
                <a:avLst/>
                <a:gdLst>
                  <a:gd name="T0" fmla="*/ 204 w 206"/>
                  <a:gd name="T1" fmla="*/ 4 h 27"/>
                  <a:gd name="T2" fmla="*/ 181 w 206"/>
                  <a:gd name="T3" fmla="*/ 23 h 27"/>
                  <a:gd name="T4" fmla="*/ 172 w 206"/>
                  <a:gd name="T5" fmla="*/ 27 h 27"/>
                  <a:gd name="T6" fmla="*/ 34 w 206"/>
                  <a:gd name="T7" fmla="*/ 27 h 27"/>
                  <a:gd name="T8" fmla="*/ 25 w 206"/>
                  <a:gd name="T9" fmla="*/ 23 h 27"/>
                  <a:gd name="T10" fmla="*/ 2 w 206"/>
                  <a:gd name="T11" fmla="*/ 4 h 27"/>
                  <a:gd name="T12" fmla="*/ 3 w 206"/>
                  <a:gd name="T13" fmla="*/ 0 h 27"/>
                  <a:gd name="T14" fmla="*/ 202 w 206"/>
                  <a:gd name="T15" fmla="*/ 0 h 27"/>
                  <a:gd name="T16" fmla="*/ 204 w 206"/>
                  <a:gd name="T17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6" h="27">
                    <a:moveTo>
                      <a:pt x="204" y="4"/>
                    </a:moveTo>
                    <a:cubicBezTo>
                      <a:pt x="181" y="23"/>
                      <a:pt x="181" y="23"/>
                      <a:pt x="181" y="23"/>
                    </a:cubicBezTo>
                    <a:cubicBezTo>
                      <a:pt x="179" y="25"/>
                      <a:pt x="175" y="27"/>
                      <a:pt x="172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1" y="27"/>
                      <a:pt x="27" y="25"/>
                      <a:pt x="25" y="2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2"/>
                      <a:pt x="0" y="0"/>
                      <a:pt x="3" y="0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205" y="0"/>
                      <a:pt x="206" y="2"/>
                      <a:pt x="204" y="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" name="Freeform 1262"/>
              <p:cNvSpPr>
                <a:spLocks/>
              </p:cNvSpPr>
              <p:nvPr/>
            </p:nvSpPr>
            <p:spPr bwMode="auto">
              <a:xfrm>
                <a:off x="-1040093" y="6989304"/>
                <a:ext cx="150813" cy="123825"/>
              </a:xfrm>
              <a:custGeom>
                <a:avLst/>
                <a:gdLst>
                  <a:gd name="T0" fmla="*/ 40 w 40"/>
                  <a:gd name="T1" fmla="*/ 20 h 33"/>
                  <a:gd name="T2" fmla="*/ 40 w 40"/>
                  <a:gd name="T3" fmla="*/ 24 h 33"/>
                  <a:gd name="T4" fmla="*/ 31 w 40"/>
                  <a:gd name="T5" fmla="*/ 33 h 33"/>
                  <a:gd name="T6" fmla="*/ 9 w 40"/>
                  <a:gd name="T7" fmla="*/ 33 h 33"/>
                  <a:gd name="T8" fmla="*/ 0 w 40"/>
                  <a:gd name="T9" fmla="*/ 24 h 33"/>
                  <a:gd name="T10" fmla="*/ 0 w 40"/>
                  <a:gd name="T11" fmla="*/ 8 h 33"/>
                  <a:gd name="T12" fmla="*/ 9 w 40"/>
                  <a:gd name="T13" fmla="*/ 0 h 33"/>
                  <a:gd name="T14" fmla="*/ 16 w 40"/>
                  <a:gd name="T15" fmla="*/ 0 h 33"/>
                  <a:gd name="T16" fmla="*/ 25 w 40"/>
                  <a:gd name="T17" fmla="*/ 3 h 33"/>
                  <a:gd name="T18" fmla="*/ 36 w 40"/>
                  <a:gd name="T19" fmla="*/ 12 h 33"/>
                  <a:gd name="T20" fmla="*/ 40 w 40"/>
                  <a:gd name="T21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33">
                    <a:moveTo>
                      <a:pt x="40" y="20"/>
                    </a:move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9"/>
                      <a:pt x="36" y="33"/>
                      <a:pt x="31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4" y="33"/>
                      <a:pt x="0" y="29"/>
                      <a:pt x="0" y="2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4" y="0"/>
                      <a:pt x="9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9" y="0"/>
                      <a:pt x="23" y="1"/>
                      <a:pt x="25" y="3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8" y="14"/>
                      <a:pt x="40" y="17"/>
                      <a:pt x="40" y="20"/>
                    </a:cubicBezTo>
                    <a:close/>
                  </a:path>
                </a:pathLst>
              </a:custGeom>
              <a:solidFill>
                <a:srgbClr val="309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" name="Freeform 1263"/>
              <p:cNvSpPr>
                <a:spLocks/>
              </p:cNvSpPr>
              <p:nvPr/>
            </p:nvSpPr>
            <p:spPr bwMode="auto">
              <a:xfrm>
                <a:off x="-1028981" y="6995654"/>
                <a:ext cx="128588" cy="106363"/>
              </a:xfrm>
              <a:custGeom>
                <a:avLst/>
                <a:gdLst>
                  <a:gd name="T0" fmla="*/ 6 w 34"/>
                  <a:gd name="T1" fmla="*/ 28 h 28"/>
                  <a:gd name="T2" fmla="*/ 0 w 34"/>
                  <a:gd name="T3" fmla="*/ 22 h 28"/>
                  <a:gd name="T4" fmla="*/ 0 w 34"/>
                  <a:gd name="T5" fmla="*/ 6 h 28"/>
                  <a:gd name="T6" fmla="*/ 6 w 34"/>
                  <a:gd name="T7" fmla="*/ 0 h 28"/>
                  <a:gd name="T8" fmla="*/ 13 w 34"/>
                  <a:gd name="T9" fmla="*/ 0 h 28"/>
                  <a:gd name="T10" fmla="*/ 20 w 34"/>
                  <a:gd name="T11" fmla="*/ 3 h 28"/>
                  <a:gd name="T12" fmla="*/ 31 w 34"/>
                  <a:gd name="T13" fmla="*/ 12 h 28"/>
                  <a:gd name="T14" fmla="*/ 34 w 34"/>
                  <a:gd name="T15" fmla="*/ 18 h 28"/>
                  <a:gd name="T16" fmla="*/ 34 w 34"/>
                  <a:gd name="T17" fmla="*/ 22 h 28"/>
                  <a:gd name="T18" fmla="*/ 28 w 34"/>
                  <a:gd name="T19" fmla="*/ 28 h 28"/>
                  <a:gd name="T20" fmla="*/ 6 w 34"/>
                  <a:gd name="T2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28">
                    <a:moveTo>
                      <a:pt x="6" y="28"/>
                    </a:moveTo>
                    <a:cubicBezTo>
                      <a:pt x="2" y="28"/>
                      <a:pt x="0" y="25"/>
                      <a:pt x="0" y="2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3" y="13"/>
                      <a:pt x="34" y="16"/>
                      <a:pt x="34" y="18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5"/>
                      <a:pt x="31" y="28"/>
                      <a:pt x="28" y="28"/>
                    </a:cubicBezTo>
                    <a:lnTo>
                      <a:pt x="6" y="28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" name="Freeform 1264"/>
              <p:cNvSpPr>
                <a:spLocks/>
              </p:cNvSpPr>
              <p:nvPr/>
            </p:nvSpPr>
            <p:spPr bwMode="auto">
              <a:xfrm>
                <a:off x="-289206" y="6989304"/>
                <a:ext cx="146050" cy="123825"/>
              </a:xfrm>
              <a:custGeom>
                <a:avLst/>
                <a:gdLst>
                  <a:gd name="T0" fmla="*/ 0 w 39"/>
                  <a:gd name="T1" fmla="*/ 20 h 33"/>
                  <a:gd name="T2" fmla="*/ 0 w 39"/>
                  <a:gd name="T3" fmla="*/ 24 h 33"/>
                  <a:gd name="T4" fmla="*/ 9 w 39"/>
                  <a:gd name="T5" fmla="*/ 33 h 33"/>
                  <a:gd name="T6" fmla="*/ 31 w 39"/>
                  <a:gd name="T7" fmla="*/ 33 h 33"/>
                  <a:gd name="T8" fmla="*/ 39 w 39"/>
                  <a:gd name="T9" fmla="*/ 24 h 33"/>
                  <a:gd name="T10" fmla="*/ 39 w 39"/>
                  <a:gd name="T11" fmla="*/ 8 h 33"/>
                  <a:gd name="T12" fmla="*/ 31 w 39"/>
                  <a:gd name="T13" fmla="*/ 0 h 33"/>
                  <a:gd name="T14" fmla="*/ 23 w 39"/>
                  <a:gd name="T15" fmla="*/ 0 h 33"/>
                  <a:gd name="T16" fmla="*/ 15 w 39"/>
                  <a:gd name="T17" fmla="*/ 3 h 33"/>
                  <a:gd name="T18" fmla="*/ 4 w 39"/>
                  <a:gd name="T19" fmla="*/ 12 h 33"/>
                  <a:gd name="T20" fmla="*/ 0 w 39"/>
                  <a:gd name="T21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33">
                    <a:moveTo>
                      <a:pt x="0" y="20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9"/>
                      <a:pt x="4" y="33"/>
                      <a:pt x="9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6" y="33"/>
                      <a:pt x="39" y="29"/>
                      <a:pt x="39" y="24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9" y="3"/>
                      <a:pt x="36" y="0"/>
                      <a:pt x="3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0"/>
                      <a:pt x="17" y="1"/>
                      <a:pt x="15" y="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2" y="14"/>
                      <a:pt x="0" y="17"/>
                      <a:pt x="0" y="20"/>
                    </a:cubicBezTo>
                    <a:close/>
                  </a:path>
                </a:pathLst>
              </a:custGeom>
              <a:solidFill>
                <a:srgbClr val="309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" name="Freeform 1265"/>
              <p:cNvSpPr>
                <a:spLocks/>
              </p:cNvSpPr>
              <p:nvPr/>
            </p:nvSpPr>
            <p:spPr bwMode="auto">
              <a:xfrm>
                <a:off x="-278093" y="6995654"/>
                <a:ext cx="127000" cy="106363"/>
              </a:xfrm>
              <a:custGeom>
                <a:avLst/>
                <a:gdLst>
                  <a:gd name="T0" fmla="*/ 6 w 34"/>
                  <a:gd name="T1" fmla="*/ 28 h 28"/>
                  <a:gd name="T2" fmla="*/ 0 w 34"/>
                  <a:gd name="T3" fmla="*/ 22 h 28"/>
                  <a:gd name="T4" fmla="*/ 0 w 34"/>
                  <a:gd name="T5" fmla="*/ 18 h 28"/>
                  <a:gd name="T6" fmla="*/ 2 w 34"/>
                  <a:gd name="T7" fmla="*/ 12 h 28"/>
                  <a:gd name="T8" fmla="*/ 14 w 34"/>
                  <a:gd name="T9" fmla="*/ 3 h 28"/>
                  <a:gd name="T10" fmla="*/ 20 w 34"/>
                  <a:gd name="T11" fmla="*/ 0 h 28"/>
                  <a:gd name="T12" fmla="*/ 28 w 34"/>
                  <a:gd name="T13" fmla="*/ 0 h 28"/>
                  <a:gd name="T14" fmla="*/ 34 w 34"/>
                  <a:gd name="T15" fmla="*/ 6 h 28"/>
                  <a:gd name="T16" fmla="*/ 34 w 34"/>
                  <a:gd name="T17" fmla="*/ 22 h 28"/>
                  <a:gd name="T18" fmla="*/ 28 w 34"/>
                  <a:gd name="T19" fmla="*/ 28 h 28"/>
                  <a:gd name="T20" fmla="*/ 6 w 34"/>
                  <a:gd name="T2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28">
                    <a:moveTo>
                      <a:pt x="6" y="28"/>
                    </a:moveTo>
                    <a:cubicBezTo>
                      <a:pt x="2" y="28"/>
                      <a:pt x="0" y="25"/>
                      <a:pt x="0" y="2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1" y="13"/>
                      <a:pt x="2" y="1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1"/>
                      <a:pt x="18" y="0"/>
                      <a:pt x="2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1" y="0"/>
                      <a:pt x="34" y="3"/>
                      <a:pt x="34" y="6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5"/>
                      <a:pt x="31" y="28"/>
                      <a:pt x="28" y="28"/>
                    </a:cubicBezTo>
                    <a:lnTo>
                      <a:pt x="6" y="28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" name="Rectangle 1266"/>
              <p:cNvSpPr>
                <a:spLocks noChangeArrowheads="1"/>
              </p:cNvSpPr>
              <p:nvPr/>
            </p:nvSpPr>
            <p:spPr bwMode="auto">
              <a:xfrm>
                <a:off x="-952781" y="7146466"/>
                <a:ext cx="119063" cy="41275"/>
              </a:xfrm>
              <a:prstGeom prst="rect">
                <a:avLst/>
              </a:prstGeom>
              <a:solidFill>
                <a:srgbClr val="309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2" name="Rectangle 1267"/>
              <p:cNvSpPr>
                <a:spLocks noChangeArrowheads="1"/>
              </p:cNvSpPr>
              <p:nvPr/>
            </p:nvSpPr>
            <p:spPr bwMode="auto">
              <a:xfrm>
                <a:off x="-349531" y="7146466"/>
                <a:ext cx="123825" cy="41275"/>
              </a:xfrm>
              <a:prstGeom prst="rect">
                <a:avLst/>
              </a:prstGeom>
              <a:solidFill>
                <a:srgbClr val="309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3" name="Freeform 1268"/>
              <p:cNvSpPr>
                <a:spLocks/>
              </p:cNvSpPr>
              <p:nvPr/>
            </p:nvSpPr>
            <p:spPr bwMode="auto">
              <a:xfrm>
                <a:off x="-594006" y="6635291"/>
                <a:ext cx="11113" cy="0"/>
              </a:xfrm>
              <a:custGeom>
                <a:avLst/>
                <a:gdLst>
                  <a:gd name="T0" fmla="*/ 3 w 3"/>
                  <a:gd name="T1" fmla="*/ 1 w 3"/>
                  <a:gd name="T2" fmla="*/ 0 w 3"/>
                  <a:gd name="T3" fmla="*/ 3 w 3"/>
                  <a:gd name="T4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4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4" name="Freeform 1269"/>
              <p:cNvSpPr>
                <a:spLocks noEditPoints="1"/>
              </p:cNvSpPr>
              <p:nvPr/>
            </p:nvSpPr>
            <p:spPr bwMode="auto">
              <a:xfrm>
                <a:off x="-941668" y="6635291"/>
                <a:ext cx="358775" cy="188913"/>
              </a:xfrm>
              <a:custGeom>
                <a:avLst/>
                <a:gdLst>
                  <a:gd name="T0" fmla="*/ 22 w 96"/>
                  <a:gd name="T1" fmla="*/ 33 h 50"/>
                  <a:gd name="T2" fmla="*/ 2 w 96"/>
                  <a:gd name="T3" fmla="*/ 43 h 50"/>
                  <a:gd name="T4" fmla="*/ 0 w 96"/>
                  <a:gd name="T5" fmla="*/ 50 h 50"/>
                  <a:gd name="T6" fmla="*/ 19 w 96"/>
                  <a:gd name="T7" fmla="*/ 40 h 50"/>
                  <a:gd name="T8" fmla="*/ 19 w 96"/>
                  <a:gd name="T9" fmla="*/ 40 h 50"/>
                  <a:gd name="T10" fmla="*/ 22 w 96"/>
                  <a:gd name="T11" fmla="*/ 33 h 50"/>
                  <a:gd name="T12" fmla="*/ 93 w 96"/>
                  <a:gd name="T13" fmla="*/ 0 h 50"/>
                  <a:gd name="T14" fmla="*/ 85 w 96"/>
                  <a:gd name="T15" fmla="*/ 0 h 50"/>
                  <a:gd name="T16" fmla="*/ 30 w 96"/>
                  <a:gd name="T17" fmla="*/ 29 h 50"/>
                  <a:gd name="T18" fmla="*/ 30 w 96"/>
                  <a:gd name="T19" fmla="*/ 29 h 50"/>
                  <a:gd name="T20" fmla="*/ 40 w 96"/>
                  <a:gd name="T21" fmla="*/ 29 h 50"/>
                  <a:gd name="T22" fmla="*/ 96 w 96"/>
                  <a:gd name="T23" fmla="*/ 0 h 50"/>
                  <a:gd name="T24" fmla="*/ 93 w 96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6" h="50">
                    <a:moveTo>
                      <a:pt x="22" y="33"/>
                    </a:moveTo>
                    <a:cubicBezTo>
                      <a:pt x="2" y="43"/>
                      <a:pt x="2" y="43"/>
                      <a:pt x="2" y="43"/>
                    </a:cubicBezTo>
                    <a:cubicBezTo>
                      <a:pt x="1" y="45"/>
                      <a:pt x="1" y="47"/>
                      <a:pt x="0" y="50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9" y="37"/>
                      <a:pt x="20" y="35"/>
                      <a:pt x="22" y="33"/>
                    </a:cubicBezTo>
                    <a:moveTo>
                      <a:pt x="93" y="0"/>
                    </a:moveTo>
                    <a:cubicBezTo>
                      <a:pt x="90" y="0"/>
                      <a:pt x="88" y="0"/>
                      <a:pt x="85" y="0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5" y="0"/>
                      <a:pt x="94" y="0"/>
                      <a:pt x="93" y="0"/>
                    </a:cubicBezTo>
                  </a:path>
                </a:pathLst>
              </a:custGeom>
              <a:solidFill>
                <a:srgbClr val="2F2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5" name="Freeform 1270"/>
              <p:cNvSpPr>
                <a:spLocks/>
              </p:cNvSpPr>
              <p:nvPr/>
            </p:nvSpPr>
            <p:spPr bwMode="auto">
              <a:xfrm>
                <a:off x="-870231" y="6744829"/>
                <a:ext cx="77788" cy="41275"/>
              </a:xfrm>
              <a:custGeom>
                <a:avLst/>
                <a:gdLst>
                  <a:gd name="T0" fmla="*/ 21 w 21"/>
                  <a:gd name="T1" fmla="*/ 0 h 11"/>
                  <a:gd name="T2" fmla="*/ 11 w 21"/>
                  <a:gd name="T3" fmla="*/ 0 h 11"/>
                  <a:gd name="T4" fmla="*/ 11 w 21"/>
                  <a:gd name="T5" fmla="*/ 0 h 11"/>
                  <a:gd name="T6" fmla="*/ 3 w 21"/>
                  <a:gd name="T7" fmla="*/ 4 h 11"/>
                  <a:gd name="T8" fmla="*/ 0 w 21"/>
                  <a:gd name="T9" fmla="*/ 11 h 11"/>
                  <a:gd name="T10" fmla="*/ 0 w 21"/>
                  <a:gd name="T11" fmla="*/ 11 h 11"/>
                  <a:gd name="T12" fmla="*/ 21 w 21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1">
                    <a:moveTo>
                      <a:pt x="2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6"/>
                      <a:pt x="0" y="8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2625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6" name="Freeform 1271"/>
              <p:cNvSpPr>
                <a:spLocks/>
              </p:cNvSpPr>
              <p:nvPr/>
            </p:nvSpPr>
            <p:spPr bwMode="auto">
              <a:xfrm>
                <a:off x="-563843" y="6635291"/>
                <a:ext cx="109538" cy="7938"/>
              </a:xfrm>
              <a:custGeom>
                <a:avLst/>
                <a:gdLst>
                  <a:gd name="T0" fmla="*/ 0 w 29"/>
                  <a:gd name="T1" fmla="*/ 0 h 2"/>
                  <a:gd name="T2" fmla="*/ 0 w 29"/>
                  <a:gd name="T3" fmla="*/ 0 h 2"/>
                  <a:gd name="T4" fmla="*/ 29 w 29"/>
                  <a:gd name="T5" fmla="*/ 2 h 2"/>
                  <a:gd name="T6" fmla="*/ 29 w 29"/>
                  <a:gd name="T7" fmla="*/ 2 h 2"/>
                  <a:gd name="T8" fmla="*/ 0 w 2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0" y="1"/>
                      <a:pt x="19" y="1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19" y="1"/>
                      <a:pt x="10" y="0"/>
                      <a:pt x="0" y="0"/>
                    </a:cubicBezTo>
                  </a:path>
                </a:pathLst>
              </a:custGeom>
              <a:solidFill>
                <a:srgbClr val="FF4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7" name="Freeform 1272"/>
              <p:cNvSpPr>
                <a:spLocks noEditPoints="1"/>
              </p:cNvSpPr>
              <p:nvPr/>
            </p:nvSpPr>
            <p:spPr bwMode="auto">
              <a:xfrm>
                <a:off x="-963893" y="6635291"/>
                <a:ext cx="509588" cy="255588"/>
              </a:xfrm>
              <a:custGeom>
                <a:avLst/>
                <a:gdLst>
                  <a:gd name="T0" fmla="*/ 25 w 136"/>
                  <a:gd name="T1" fmla="*/ 42 h 68"/>
                  <a:gd name="T2" fmla="*/ 5 w 136"/>
                  <a:gd name="T3" fmla="*/ 53 h 68"/>
                  <a:gd name="T4" fmla="*/ 0 w 136"/>
                  <a:gd name="T5" fmla="*/ 68 h 68"/>
                  <a:gd name="T6" fmla="*/ 8 w 136"/>
                  <a:gd name="T7" fmla="*/ 68 h 68"/>
                  <a:gd name="T8" fmla="*/ 25 w 136"/>
                  <a:gd name="T9" fmla="*/ 59 h 68"/>
                  <a:gd name="T10" fmla="*/ 25 w 136"/>
                  <a:gd name="T11" fmla="*/ 42 h 68"/>
                  <a:gd name="T12" fmla="*/ 85 w 136"/>
                  <a:gd name="T13" fmla="*/ 12 h 68"/>
                  <a:gd name="T14" fmla="*/ 52 w 136"/>
                  <a:gd name="T15" fmla="*/ 29 h 68"/>
                  <a:gd name="T16" fmla="*/ 64 w 136"/>
                  <a:gd name="T17" fmla="*/ 29 h 68"/>
                  <a:gd name="T18" fmla="*/ 73 w 136"/>
                  <a:gd name="T19" fmla="*/ 34 h 68"/>
                  <a:gd name="T20" fmla="*/ 107 w 136"/>
                  <a:gd name="T21" fmla="*/ 17 h 68"/>
                  <a:gd name="T22" fmla="*/ 89 w 136"/>
                  <a:gd name="T23" fmla="*/ 17 h 68"/>
                  <a:gd name="T24" fmla="*/ 85 w 136"/>
                  <a:gd name="T25" fmla="*/ 12 h 68"/>
                  <a:gd name="T26" fmla="*/ 85 w 136"/>
                  <a:gd name="T27" fmla="*/ 12 h 68"/>
                  <a:gd name="T28" fmla="*/ 107 w 136"/>
                  <a:gd name="T29" fmla="*/ 0 h 68"/>
                  <a:gd name="T30" fmla="*/ 92 w 136"/>
                  <a:gd name="T31" fmla="*/ 8 h 68"/>
                  <a:gd name="T32" fmla="*/ 108 w 136"/>
                  <a:gd name="T33" fmla="*/ 8 h 68"/>
                  <a:gd name="T34" fmla="*/ 112 w 136"/>
                  <a:gd name="T35" fmla="*/ 12 h 68"/>
                  <a:gd name="T36" fmla="*/ 111 w 136"/>
                  <a:gd name="T37" fmla="*/ 15 h 68"/>
                  <a:gd name="T38" fmla="*/ 136 w 136"/>
                  <a:gd name="T39" fmla="*/ 2 h 68"/>
                  <a:gd name="T40" fmla="*/ 107 w 136"/>
                  <a:gd name="T41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6" h="68">
                    <a:moveTo>
                      <a:pt x="25" y="42"/>
                    </a:moveTo>
                    <a:cubicBezTo>
                      <a:pt x="5" y="53"/>
                      <a:pt x="5" y="53"/>
                      <a:pt x="5" y="53"/>
                    </a:cubicBezTo>
                    <a:cubicBezTo>
                      <a:pt x="2" y="61"/>
                      <a:pt x="0" y="68"/>
                      <a:pt x="0" y="68"/>
                    </a:cubicBezTo>
                    <a:cubicBezTo>
                      <a:pt x="0" y="68"/>
                      <a:pt x="3" y="68"/>
                      <a:pt x="8" y="68"/>
                    </a:cubicBezTo>
                    <a:cubicBezTo>
                      <a:pt x="25" y="59"/>
                      <a:pt x="25" y="59"/>
                      <a:pt x="25" y="59"/>
                    </a:cubicBezTo>
                    <a:cubicBezTo>
                      <a:pt x="25" y="42"/>
                      <a:pt x="25" y="42"/>
                      <a:pt x="25" y="42"/>
                    </a:cubicBezTo>
                    <a:moveTo>
                      <a:pt x="85" y="12"/>
                    </a:moveTo>
                    <a:cubicBezTo>
                      <a:pt x="52" y="29"/>
                      <a:pt x="52" y="29"/>
                      <a:pt x="52" y="29"/>
                    </a:cubicBezTo>
                    <a:cubicBezTo>
                      <a:pt x="64" y="29"/>
                      <a:pt x="64" y="29"/>
                      <a:pt x="64" y="29"/>
                    </a:cubicBezTo>
                    <a:cubicBezTo>
                      <a:pt x="68" y="29"/>
                      <a:pt x="71" y="31"/>
                      <a:pt x="73" y="34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87" y="17"/>
                      <a:pt x="85" y="15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moveTo>
                      <a:pt x="107" y="0"/>
                    </a:moveTo>
                    <a:cubicBezTo>
                      <a:pt x="92" y="8"/>
                      <a:pt x="92" y="8"/>
                      <a:pt x="92" y="8"/>
                    </a:cubicBezTo>
                    <a:cubicBezTo>
                      <a:pt x="108" y="8"/>
                      <a:pt x="108" y="8"/>
                      <a:pt x="108" y="8"/>
                    </a:cubicBezTo>
                    <a:cubicBezTo>
                      <a:pt x="110" y="8"/>
                      <a:pt x="112" y="10"/>
                      <a:pt x="112" y="12"/>
                    </a:cubicBezTo>
                    <a:cubicBezTo>
                      <a:pt x="112" y="13"/>
                      <a:pt x="112" y="14"/>
                      <a:pt x="111" y="15"/>
                    </a:cubicBezTo>
                    <a:cubicBezTo>
                      <a:pt x="136" y="2"/>
                      <a:pt x="136" y="2"/>
                      <a:pt x="136" y="2"/>
                    </a:cubicBezTo>
                    <a:cubicBezTo>
                      <a:pt x="126" y="1"/>
                      <a:pt x="117" y="1"/>
                      <a:pt x="107" y="0"/>
                    </a:cubicBezTo>
                  </a:path>
                </a:pathLst>
              </a:custGeom>
              <a:solidFill>
                <a:srgbClr val="2F2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8" name="Freeform 1273"/>
              <p:cNvSpPr>
                <a:spLocks/>
              </p:cNvSpPr>
              <p:nvPr/>
            </p:nvSpPr>
            <p:spPr bwMode="auto">
              <a:xfrm>
                <a:off x="-646393" y="6665454"/>
                <a:ext cx="101600" cy="34925"/>
              </a:xfrm>
              <a:custGeom>
                <a:avLst/>
                <a:gdLst>
                  <a:gd name="T0" fmla="*/ 23 w 27"/>
                  <a:gd name="T1" fmla="*/ 0 h 9"/>
                  <a:gd name="T2" fmla="*/ 7 w 27"/>
                  <a:gd name="T3" fmla="*/ 0 h 9"/>
                  <a:gd name="T4" fmla="*/ 0 w 27"/>
                  <a:gd name="T5" fmla="*/ 4 h 9"/>
                  <a:gd name="T6" fmla="*/ 0 w 27"/>
                  <a:gd name="T7" fmla="*/ 4 h 9"/>
                  <a:gd name="T8" fmla="*/ 4 w 27"/>
                  <a:gd name="T9" fmla="*/ 9 h 9"/>
                  <a:gd name="T10" fmla="*/ 22 w 27"/>
                  <a:gd name="T11" fmla="*/ 9 h 9"/>
                  <a:gd name="T12" fmla="*/ 26 w 27"/>
                  <a:gd name="T13" fmla="*/ 7 h 9"/>
                  <a:gd name="T14" fmla="*/ 27 w 27"/>
                  <a:gd name="T15" fmla="*/ 4 h 9"/>
                  <a:gd name="T16" fmla="*/ 23 w 27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9">
                    <a:moveTo>
                      <a:pt x="23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7" y="6"/>
                      <a:pt x="27" y="5"/>
                      <a:pt x="27" y="4"/>
                    </a:cubicBezTo>
                    <a:cubicBezTo>
                      <a:pt x="27" y="2"/>
                      <a:pt x="25" y="0"/>
                      <a:pt x="23" y="0"/>
                    </a:cubicBezTo>
                  </a:path>
                </a:pathLst>
              </a:custGeom>
              <a:solidFill>
                <a:srgbClr val="2625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9" name="Freeform 1274"/>
              <p:cNvSpPr>
                <a:spLocks/>
              </p:cNvSpPr>
              <p:nvPr/>
            </p:nvSpPr>
            <p:spPr bwMode="auto">
              <a:xfrm>
                <a:off x="-870231" y="6744829"/>
                <a:ext cx="179388" cy="112713"/>
              </a:xfrm>
              <a:custGeom>
                <a:avLst/>
                <a:gdLst>
                  <a:gd name="T0" fmla="*/ 39 w 48"/>
                  <a:gd name="T1" fmla="*/ 0 h 30"/>
                  <a:gd name="T2" fmla="*/ 27 w 48"/>
                  <a:gd name="T3" fmla="*/ 0 h 30"/>
                  <a:gd name="T4" fmla="*/ 0 w 48"/>
                  <a:gd name="T5" fmla="*/ 13 h 30"/>
                  <a:gd name="T6" fmla="*/ 0 w 48"/>
                  <a:gd name="T7" fmla="*/ 30 h 30"/>
                  <a:gd name="T8" fmla="*/ 48 w 48"/>
                  <a:gd name="T9" fmla="*/ 5 h 30"/>
                  <a:gd name="T10" fmla="*/ 39 w 4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30">
                    <a:moveTo>
                      <a:pt x="39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6" y="2"/>
                      <a:pt x="43" y="0"/>
                      <a:pt x="39" y="0"/>
                    </a:cubicBezTo>
                  </a:path>
                </a:pathLst>
              </a:custGeom>
              <a:solidFill>
                <a:srgbClr val="2625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0" name="Freeform 1276"/>
              <p:cNvSpPr>
                <a:spLocks noEditPoints="1"/>
              </p:cNvSpPr>
              <p:nvPr/>
            </p:nvSpPr>
            <p:spPr bwMode="auto">
              <a:xfrm>
                <a:off x="-451131" y="6789279"/>
                <a:ext cx="203200" cy="101600"/>
              </a:xfrm>
              <a:custGeom>
                <a:avLst/>
                <a:gdLst>
                  <a:gd name="T0" fmla="*/ 13 w 54"/>
                  <a:gd name="T1" fmla="*/ 27 h 27"/>
                  <a:gd name="T2" fmla="*/ 0 w 54"/>
                  <a:gd name="T3" fmla="*/ 27 h 27"/>
                  <a:gd name="T4" fmla="*/ 0 w 54"/>
                  <a:gd name="T5" fmla="*/ 27 h 27"/>
                  <a:gd name="T6" fmla="*/ 13 w 54"/>
                  <a:gd name="T7" fmla="*/ 27 h 27"/>
                  <a:gd name="T8" fmla="*/ 13 w 54"/>
                  <a:gd name="T9" fmla="*/ 27 h 27"/>
                  <a:gd name="T10" fmla="*/ 52 w 54"/>
                  <a:gd name="T11" fmla="*/ 0 h 27"/>
                  <a:gd name="T12" fmla="*/ 35 w 54"/>
                  <a:gd name="T13" fmla="*/ 9 h 27"/>
                  <a:gd name="T14" fmla="*/ 35 w 54"/>
                  <a:gd name="T15" fmla="*/ 16 h 27"/>
                  <a:gd name="T16" fmla="*/ 54 w 54"/>
                  <a:gd name="T17" fmla="*/ 6 h 27"/>
                  <a:gd name="T18" fmla="*/ 52 w 54"/>
                  <a:gd name="T1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27">
                    <a:moveTo>
                      <a:pt x="13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4" y="27"/>
                      <a:pt x="9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moveTo>
                      <a:pt x="52" y="0"/>
                    </a:moveTo>
                    <a:cubicBezTo>
                      <a:pt x="35" y="9"/>
                      <a:pt x="35" y="9"/>
                      <a:pt x="35" y="9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4"/>
                      <a:pt x="53" y="2"/>
                      <a:pt x="52" y="0"/>
                    </a:cubicBezTo>
                  </a:path>
                </a:pathLst>
              </a:custGeom>
              <a:solidFill>
                <a:srgbClr val="2F2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1" name="Freeform 1277"/>
              <p:cNvSpPr>
                <a:spLocks/>
              </p:cNvSpPr>
              <p:nvPr/>
            </p:nvSpPr>
            <p:spPr bwMode="auto">
              <a:xfrm>
                <a:off x="-451131" y="6824204"/>
                <a:ext cx="131763" cy="66675"/>
              </a:xfrm>
              <a:custGeom>
                <a:avLst/>
                <a:gdLst>
                  <a:gd name="T0" fmla="*/ 83 w 83"/>
                  <a:gd name="T1" fmla="*/ 0 h 42"/>
                  <a:gd name="T2" fmla="*/ 0 w 83"/>
                  <a:gd name="T3" fmla="*/ 42 h 42"/>
                  <a:gd name="T4" fmla="*/ 31 w 83"/>
                  <a:gd name="T5" fmla="*/ 42 h 42"/>
                  <a:gd name="T6" fmla="*/ 83 w 83"/>
                  <a:gd name="T7" fmla="*/ 16 h 42"/>
                  <a:gd name="T8" fmla="*/ 83 w 83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2">
                    <a:moveTo>
                      <a:pt x="83" y="0"/>
                    </a:moveTo>
                    <a:lnTo>
                      <a:pt x="0" y="42"/>
                    </a:lnTo>
                    <a:lnTo>
                      <a:pt x="31" y="42"/>
                    </a:lnTo>
                    <a:lnTo>
                      <a:pt x="83" y="16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2625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2" name="Freeform 1278"/>
              <p:cNvSpPr>
                <a:spLocks/>
              </p:cNvSpPr>
              <p:nvPr/>
            </p:nvSpPr>
            <p:spPr bwMode="auto">
              <a:xfrm>
                <a:off x="-451131" y="6824204"/>
                <a:ext cx="131763" cy="66675"/>
              </a:xfrm>
              <a:custGeom>
                <a:avLst/>
                <a:gdLst>
                  <a:gd name="T0" fmla="*/ 83 w 83"/>
                  <a:gd name="T1" fmla="*/ 0 h 42"/>
                  <a:gd name="T2" fmla="*/ 0 w 83"/>
                  <a:gd name="T3" fmla="*/ 42 h 42"/>
                  <a:gd name="T4" fmla="*/ 31 w 83"/>
                  <a:gd name="T5" fmla="*/ 42 h 42"/>
                  <a:gd name="T6" fmla="*/ 83 w 83"/>
                  <a:gd name="T7" fmla="*/ 16 h 42"/>
                  <a:gd name="T8" fmla="*/ 83 w 83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2">
                    <a:moveTo>
                      <a:pt x="83" y="0"/>
                    </a:moveTo>
                    <a:lnTo>
                      <a:pt x="0" y="42"/>
                    </a:lnTo>
                    <a:lnTo>
                      <a:pt x="31" y="42"/>
                    </a:lnTo>
                    <a:lnTo>
                      <a:pt x="83" y="16"/>
                    </a:lnTo>
                    <a:lnTo>
                      <a:pt x="8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3" name="Freeform 1279"/>
              <p:cNvSpPr>
                <a:spLocks/>
              </p:cNvSpPr>
              <p:nvPr/>
            </p:nvSpPr>
            <p:spPr bwMode="auto">
              <a:xfrm>
                <a:off x="-814668" y="7019466"/>
                <a:ext cx="449263" cy="157163"/>
              </a:xfrm>
              <a:custGeom>
                <a:avLst/>
                <a:gdLst>
                  <a:gd name="T0" fmla="*/ 120 w 120"/>
                  <a:gd name="T1" fmla="*/ 26 h 42"/>
                  <a:gd name="T2" fmla="*/ 109 w 120"/>
                  <a:gd name="T3" fmla="*/ 38 h 42"/>
                  <a:gd name="T4" fmla="*/ 10 w 120"/>
                  <a:gd name="T5" fmla="*/ 38 h 42"/>
                  <a:gd name="T6" fmla="*/ 0 w 120"/>
                  <a:gd name="T7" fmla="*/ 26 h 42"/>
                  <a:gd name="T8" fmla="*/ 0 w 120"/>
                  <a:gd name="T9" fmla="*/ 17 h 42"/>
                  <a:gd name="T10" fmla="*/ 10 w 120"/>
                  <a:gd name="T11" fmla="*/ 4 h 42"/>
                  <a:gd name="T12" fmla="*/ 109 w 120"/>
                  <a:gd name="T13" fmla="*/ 4 h 42"/>
                  <a:gd name="T14" fmla="*/ 120 w 120"/>
                  <a:gd name="T15" fmla="*/ 17 h 42"/>
                  <a:gd name="T16" fmla="*/ 120 w 120"/>
                  <a:gd name="T17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42">
                    <a:moveTo>
                      <a:pt x="120" y="26"/>
                    </a:moveTo>
                    <a:cubicBezTo>
                      <a:pt x="120" y="32"/>
                      <a:pt x="115" y="37"/>
                      <a:pt x="109" y="38"/>
                    </a:cubicBezTo>
                    <a:cubicBezTo>
                      <a:pt x="76" y="42"/>
                      <a:pt x="43" y="42"/>
                      <a:pt x="10" y="38"/>
                    </a:cubicBezTo>
                    <a:cubicBezTo>
                      <a:pt x="4" y="37"/>
                      <a:pt x="0" y="32"/>
                      <a:pt x="0" y="26"/>
                    </a:cubicBezTo>
                    <a:cubicBezTo>
                      <a:pt x="0" y="22"/>
                      <a:pt x="0" y="20"/>
                      <a:pt x="0" y="17"/>
                    </a:cubicBezTo>
                    <a:cubicBezTo>
                      <a:pt x="0" y="11"/>
                      <a:pt x="4" y="5"/>
                      <a:pt x="10" y="4"/>
                    </a:cubicBezTo>
                    <a:cubicBezTo>
                      <a:pt x="43" y="0"/>
                      <a:pt x="76" y="0"/>
                      <a:pt x="109" y="4"/>
                    </a:cubicBezTo>
                    <a:cubicBezTo>
                      <a:pt x="115" y="5"/>
                      <a:pt x="120" y="11"/>
                      <a:pt x="120" y="17"/>
                    </a:cubicBezTo>
                    <a:cubicBezTo>
                      <a:pt x="120" y="20"/>
                      <a:pt x="120" y="22"/>
                      <a:pt x="120" y="2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4" name="Freeform 1280"/>
              <p:cNvSpPr>
                <a:spLocks/>
              </p:cNvSpPr>
              <p:nvPr/>
            </p:nvSpPr>
            <p:spPr bwMode="auto">
              <a:xfrm>
                <a:off x="-798793" y="7036929"/>
                <a:ext cx="422275" cy="123825"/>
              </a:xfrm>
              <a:custGeom>
                <a:avLst/>
                <a:gdLst>
                  <a:gd name="T0" fmla="*/ 56 w 113"/>
                  <a:gd name="T1" fmla="*/ 33 h 33"/>
                  <a:gd name="T2" fmla="*/ 7 w 113"/>
                  <a:gd name="T3" fmla="*/ 30 h 33"/>
                  <a:gd name="T4" fmla="*/ 0 w 113"/>
                  <a:gd name="T5" fmla="*/ 21 h 33"/>
                  <a:gd name="T6" fmla="*/ 0 w 113"/>
                  <a:gd name="T7" fmla="*/ 12 h 33"/>
                  <a:gd name="T8" fmla="*/ 7 w 113"/>
                  <a:gd name="T9" fmla="*/ 3 h 33"/>
                  <a:gd name="T10" fmla="*/ 56 w 113"/>
                  <a:gd name="T11" fmla="*/ 0 h 33"/>
                  <a:gd name="T12" fmla="*/ 105 w 113"/>
                  <a:gd name="T13" fmla="*/ 3 h 33"/>
                  <a:gd name="T14" fmla="*/ 113 w 113"/>
                  <a:gd name="T15" fmla="*/ 12 h 33"/>
                  <a:gd name="T16" fmla="*/ 113 w 113"/>
                  <a:gd name="T17" fmla="*/ 21 h 33"/>
                  <a:gd name="T18" fmla="*/ 105 w 113"/>
                  <a:gd name="T19" fmla="*/ 30 h 33"/>
                  <a:gd name="T20" fmla="*/ 56 w 113"/>
                  <a:gd name="T2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33">
                    <a:moveTo>
                      <a:pt x="56" y="33"/>
                    </a:moveTo>
                    <a:cubicBezTo>
                      <a:pt x="40" y="33"/>
                      <a:pt x="23" y="32"/>
                      <a:pt x="7" y="30"/>
                    </a:cubicBezTo>
                    <a:cubicBezTo>
                      <a:pt x="3" y="29"/>
                      <a:pt x="0" y="25"/>
                      <a:pt x="0" y="2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7"/>
                      <a:pt x="3" y="4"/>
                      <a:pt x="7" y="3"/>
                    </a:cubicBezTo>
                    <a:cubicBezTo>
                      <a:pt x="23" y="1"/>
                      <a:pt x="40" y="0"/>
                      <a:pt x="56" y="0"/>
                    </a:cubicBezTo>
                    <a:cubicBezTo>
                      <a:pt x="72" y="0"/>
                      <a:pt x="89" y="1"/>
                      <a:pt x="105" y="3"/>
                    </a:cubicBezTo>
                    <a:cubicBezTo>
                      <a:pt x="109" y="4"/>
                      <a:pt x="113" y="7"/>
                      <a:pt x="113" y="12"/>
                    </a:cubicBezTo>
                    <a:cubicBezTo>
                      <a:pt x="113" y="21"/>
                      <a:pt x="113" y="21"/>
                      <a:pt x="113" y="21"/>
                    </a:cubicBezTo>
                    <a:cubicBezTo>
                      <a:pt x="113" y="25"/>
                      <a:pt x="109" y="29"/>
                      <a:pt x="105" y="30"/>
                    </a:cubicBezTo>
                    <a:cubicBezTo>
                      <a:pt x="89" y="32"/>
                      <a:pt x="72" y="33"/>
                      <a:pt x="56" y="33"/>
                    </a:cubicBez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5" name="Freeform 1281"/>
              <p:cNvSpPr>
                <a:spLocks/>
              </p:cNvSpPr>
              <p:nvPr/>
            </p:nvSpPr>
            <p:spPr bwMode="auto">
              <a:xfrm>
                <a:off x="-792443" y="7060741"/>
                <a:ext cx="404813" cy="17463"/>
              </a:xfrm>
              <a:custGeom>
                <a:avLst/>
                <a:gdLst>
                  <a:gd name="T0" fmla="*/ 108 w 108"/>
                  <a:gd name="T1" fmla="*/ 3 h 5"/>
                  <a:gd name="T2" fmla="*/ 106 w 108"/>
                  <a:gd name="T3" fmla="*/ 5 h 5"/>
                  <a:gd name="T4" fmla="*/ 2 w 108"/>
                  <a:gd name="T5" fmla="*/ 5 h 5"/>
                  <a:gd name="T6" fmla="*/ 0 w 108"/>
                  <a:gd name="T7" fmla="*/ 3 h 5"/>
                  <a:gd name="T8" fmla="*/ 2 w 108"/>
                  <a:gd name="T9" fmla="*/ 0 h 5"/>
                  <a:gd name="T10" fmla="*/ 106 w 108"/>
                  <a:gd name="T11" fmla="*/ 0 h 5"/>
                  <a:gd name="T12" fmla="*/ 108 w 108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5">
                    <a:moveTo>
                      <a:pt x="108" y="3"/>
                    </a:moveTo>
                    <a:cubicBezTo>
                      <a:pt x="108" y="4"/>
                      <a:pt x="107" y="5"/>
                      <a:pt x="106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7" y="0"/>
                      <a:pt x="108" y="1"/>
                      <a:pt x="108" y="3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6" name="Freeform 1282"/>
              <p:cNvSpPr>
                <a:spLocks/>
              </p:cNvSpPr>
              <p:nvPr/>
            </p:nvSpPr>
            <p:spPr bwMode="auto">
              <a:xfrm>
                <a:off x="-792443" y="7089316"/>
                <a:ext cx="404813" cy="15875"/>
              </a:xfrm>
              <a:custGeom>
                <a:avLst/>
                <a:gdLst>
                  <a:gd name="T0" fmla="*/ 108 w 108"/>
                  <a:gd name="T1" fmla="*/ 2 h 4"/>
                  <a:gd name="T2" fmla="*/ 106 w 108"/>
                  <a:gd name="T3" fmla="*/ 4 h 4"/>
                  <a:gd name="T4" fmla="*/ 2 w 108"/>
                  <a:gd name="T5" fmla="*/ 4 h 4"/>
                  <a:gd name="T6" fmla="*/ 0 w 108"/>
                  <a:gd name="T7" fmla="*/ 2 h 4"/>
                  <a:gd name="T8" fmla="*/ 2 w 108"/>
                  <a:gd name="T9" fmla="*/ 0 h 4"/>
                  <a:gd name="T10" fmla="*/ 106 w 108"/>
                  <a:gd name="T11" fmla="*/ 0 h 4"/>
                  <a:gd name="T12" fmla="*/ 108 w 108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4">
                    <a:moveTo>
                      <a:pt x="108" y="2"/>
                    </a:moveTo>
                    <a:cubicBezTo>
                      <a:pt x="108" y="3"/>
                      <a:pt x="107" y="4"/>
                      <a:pt x="106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7" y="0"/>
                      <a:pt x="108" y="1"/>
                      <a:pt x="108" y="2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7" name="Freeform 1283"/>
              <p:cNvSpPr>
                <a:spLocks/>
              </p:cNvSpPr>
              <p:nvPr/>
            </p:nvSpPr>
            <p:spPr bwMode="auto">
              <a:xfrm>
                <a:off x="-792443" y="7119479"/>
                <a:ext cx="404813" cy="15875"/>
              </a:xfrm>
              <a:custGeom>
                <a:avLst/>
                <a:gdLst>
                  <a:gd name="T0" fmla="*/ 108 w 108"/>
                  <a:gd name="T1" fmla="*/ 2 h 4"/>
                  <a:gd name="T2" fmla="*/ 106 w 108"/>
                  <a:gd name="T3" fmla="*/ 4 h 4"/>
                  <a:gd name="T4" fmla="*/ 2 w 108"/>
                  <a:gd name="T5" fmla="*/ 4 h 4"/>
                  <a:gd name="T6" fmla="*/ 0 w 108"/>
                  <a:gd name="T7" fmla="*/ 2 h 4"/>
                  <a:gd name="T8" fmla="*/ 2 w 108"/>
                  <a:gd name="T9" fmla="*/ 0 h 4"/>
                  <a:gd name="T10" fmla="*/ 106 w 108"/>
                  <a:gd name="T11" fmla="*/ 0 h 4"/>
                  <a:gd name="T12" fmla="*/ 108 w 108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4">
                    <a:moveTo>
                      <a:pt x="108" y="2"/>
                    </a:moveTo>
                    <a:cubicBezTo>
                      <a:pt x="108" y="3"/>
                      <a:pt x="107" y="4"/>
                      <a:pt x="106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7" y="0"/>
                      <a:pt x="108" y="1"/>
                      <a:pt x="108" y="2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8" name="Oval 1284"/>
              <p:cNvSpPr>
                <a:spLocks noChangeArrowheads="1"/>
              </p:cNvSpPr>
              <p:nvPr/>
            </p:nvSpPr>
            <p:spPr bwMode="auto">
              <a:xfrm>
                <a:off x="-1021043" y="7011529"/>
                <a:ext cx="44450" cy="444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9" name="Oval 1285"/>
              <p:cNvSpPr>
                <a:spLocks noChangeArrowheads="1"/>
              </p:cNvSpPr>
              <p:nvPr/>
            </p:nvSpPr>
            <p:spPr bwMode="auto">
              <a:xfrm>
                <a:off x="-228881" y="7011529"/>
                <a:ext cx="44450" cy="444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0" name="Rectangle 1286"/>
              <p:cNvSpPr>
                <a:spLocks noChangeArrowheads="1"/>
              </p:cNvSpPr>
              <p:nvPr/>
            </p:nvSpPr>
            <p:spPr bwMode="auto">
              <a:xfrm>
                <a:off x="-605118" y="6635291"/>
                <a:ext cx="19050" cy="49213"/>
              </a:xfrm>
              <a:prstGeom prst="rect">
                <a:avLst/>
              </a:pr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1" name="Rectangle 1287"/>
              <p:cNvSpPr>
                <a:spLocks noChangeArrowheads="1"/>
              </p:cNvSpPr>
              <p:nvPr/>
            </p:nvSpPr>
            <p:spPr bwMode="auto">
              <a:xfrm>
                <a:off x="-941668" y="7119479"/>
                <a:ext cx="85725" cy="41275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2" name="Rectangle 1288"/>
              <p:cNvSpPr>
                <a:spLocks noChangeArrowheads="1"/>
              </p:cNvSpPr>
              <p:nvPr/>
            </p:nvSpPr>
            <p:spPr bwMode="auto">
              <a:xfrm>
                <a:off x="-327306" y="7119479"/>
                <a:ext cx="90488" cy="41275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3" name="Oval 1289"/>
              <p:cNvSpPr>
                <a:spLocks noChangeArrowheads="1"/>
              </p:cNvSpPr>
              <p:nvPr/>
            </p:nvSpPr>
            <p:spPr bwMode="auto">
              <a:xfrm>
                <a:off x="-998818" y="7135354"/>
                <a:ext cx="46038" cy="44450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4" name="Oval 1290"/>
              <p:cNvSpPr>
                <a:spLocks noChangeArrowheads="1"/>
              </p:cNvSpPr>
              <p:nvPr/>
            </p:nvSpPr>
            <p:spPr bwMode="auto">
              <a:xfrm>
                <a:off x="-228881" y="7135354"/>
                <a:ext cx="44450" cy="44450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5" name="Oval 1291"/>
              <p:cNvSpPr>
                <a:spLocks noChangeArrowheads="1"/>
              </p:cNvSpPr>
              <p:nvPr/>
            </p:nvSpPr>
            <p:spPr bwMode="auto">
              <a:xfrm>
                <a:off x="-619406" y="6984541"/>
                <a:ext cx="49213" cy="222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18" name="Группа 717"/>
            <p:cNvGrpSpPr/>
            <p:nvPr/>
          </p:nvGrpSpPr>
          <p:grpSpPr>
            <a:xfrm>
              <a:off x="10536001" y="4453525"/>
              <a:ext cx="1012104" cy="88823"/>
              <a:chOff x="10255195" y="4378065"/>
              <a:chExt cx="1012104" cy="88823"/>
            </a:xfrm>
          </p:grpSpPr>
          <p:sp>
            <p:nvSpPr>
              <p:cNvPr id="719" name="Freeform 1170"/>
              <p:cNvSpPr>
                <a:spLocks/>
              </p:cNvSpPr>
              <p:nvPr/>
            </p:nvSpPr>
            <p:spPr bwMode="auto">
              <a:xfrm>
                <a:off x="10255195" y="4378065"/>
                <a:ext cx="1012104" cy="8882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0" name="Freeform 1170"/>
              <p:cNvSpPr>
                <a:spLocks/>
              </p:cNvSpPr>
              <p:nvPr/>
            </p:nvSpPr>
            <p:spPr bwMode="auto">
              <a:xfrm>
                <a:off x="10255195" y="4417585"/>
                <a:ext cx="1012104" cy="38682"/>
              </a:xfrm>
              <a:prstGeom prst="rect">
                <a:avLst/>
              </a:prstGeom>
              <a:solidFill>
                <a:srgbClr val="DE5F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63" name="Rectangle: Rounded Corners 33">
            <a:extLst>
              <a:ext uri="{FF2B5EF4-FFF2-40B4-BE49-F238E27FC236}">
                <a16:creationId xmlns:a16="http://schemas.microsoft.com/office/drawing/2014/main" id="{D40943E2-536C-490A-9BB7-693C16BFAC74}"/>
              </a:ext>
            </a:extLst>
          </p:cNvPr>
          <p:cNvSpPr>
            <a:spLocks/>
          </p:cNvSpPr>
          <p:nvPr/>
        </p:nvSpPr>
        <p:spPr>
          <a:xfrm>
            <a:off x="10106601" y="4738186"/>
            <a:ext cx="7512095" cy="11770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728000" tIns="72009" rIns="72009" bIns="72009" numCol="1" anchor="ctr" anchorCtr="0" compatLnSpc="1">
            <a:prstTxWarp prst="textNoShape">
              <a:avLst/>
            </a:prstTxWarp>
            <a:noAutofit/>
          </a:bodyPr>
          <a:lstStyle/>
          <a:p>
            <a:pPr defTabSz="1631629">
              <a:buClr>
                <a:schemeClr val="tx2"/>
              </a:buClr>
            </a:pP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Повышение качества транспортных услуг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10277595" y="4944176"/>
            <a:ext cx="1272474" cy="900016"/>
            <a:chOff x="10202251" y="4858216"/>
            <a:chExt cx="1272474" cy="900016"/>
          </a:xfrm>
        </p:grpSpPr>
        <p:pic>
          <p:nvPicPr>
            <p:cNvPr id="503" name="Picture 857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2251" y="4858304"/>
              <a:ext cx="1272474" cy="899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5" name="Freeform 1226"/>
            <p:cNvSpPr>
              <a:spLocks noEditPoints="1"/>
            </p:cNvSpPr>
            <p:nvPr/>
          </p:nvSpPr>
          <p:spPr bwMode="auto">
            <a:xfrm rot="19708253">
              <a:off x="10249890" y="4858216"/>
              <a:ext cx="257234" cy="255534"/>
            </a:xfrm>
            <a:custGeom>
              <a:avLst/>
              <a:gdLst>
                <a:gd name="T0" fmla="*/ 162 w 320"/>
                <a:gd name="T1" fmla="*/ 287 h 318"/>
                <a:gd name="T2" fmla="*/ 202 w 320"/>
                <a:gd name="T3" fmla="*/ 287 h 318"/>
                <a:gd name="T4" fmla="*/ 221 w 320"/>
                <a:gd name="T5" fmla="*/ 306 h 318"/>
                <a:gd name="T6" fmla="*/ 261 w 320"/>
                <a:gd name="T7" fmla="*/ 276 h 318"/>
                <a:gd name="T8" fmla="*/ 253 w 320"/>
                <a:gd name="T9" fmla="*/ 248 h 318"/>
                <a:gd name="T10" fmla="*/ 281 w 320"/>
                <a:gd name="T11" fmla="*/ 220 h 318"/>
                <a:gd name="T12" fmla="*/ 308 w 320"/>
                <a:gd name="T13" fmla="*/ 221 h 318"/>
                <a:gd name="T14" fmla="*/ 314 w 320"/>
                <a:gd name="T15" fmla="*/ 171 h 318"/>
                <a:gd name="T16" fmla="*/ 289 w 320"/>
                <a:gd name="T17" fmla="*/ 158 h 318"/>
                <a:gd name="T18" fmla="*/ 290 w 320"/>
                <a:gd name="T19" fmla="*/ 118 h 318"/>
                <a:gd name="T20" fmla="*/ 309 w 320"/>
                <a:gd name="T21" fmla="*/ 99 h 318"/>
                <a:gd name="T22" fmla="*/ 278 w 320"/>
                <a:gd name="T23" fmla="*/ 59 h 318"/>
                <a:gd name="T24" fmla="*/ 250 w 320"/>
                <a:gd name="T25" fmla="*/ 67 h 318"/>
                <a:gd name="T26" fmla="*/ 222 w 320"/>
                <a:gd name="T27" fmla="*/ 39 h 318"/>
                <a:gd name="T28" fmla="*/ 222 w 320"/>
                <a:gd name="T29" fmla="*/ 12 h 318"/>
                <a:gd name="T30" fmla="*/ 172 w 320"/>
                <a:gd name="T31" fmla="*/ 5 h 318"/>
                <a:gd name="T32" fmla="*/ 158 w 320"/>
                <a:gd name="T33" fmla="*/ 30 h 318"/>
                <a:gd name="T34" fmla="*/ 118 w 320"/>
                <a:gd name="T35" fmla="*/ 30 h 318"/>
                <a:gd name="T36" fmla="*/ 99 w 320"/>
                <a:gd name="T37" fmla="*/ 11 h 318"/>
                <a:gd name="T38" fmla="*/ 60 w 320"/>
                <a:gd name="T39" fmla="*/ 41 h 318"/>
                <a:gd name="T40" fmla="*/ 68 w 320"/>
                <a:gd name="T41" fmla="*/ 69 h 318"/>
                <a:gd name="T42" fmla="*/ 39 w 320"/>
                <a:gd name="T43" fmla="*/ 97 h 318"/>
                <a:gd name="T44" fmla="*/ 12 w 320"/>
                <a:gd name="T45" fmla="*/ 97 h 318"/>
                <a:gd name="T46" fmla="*/ 6 w 320"/>
                <a:gd name="T47" fmla="*/ 146 h 318"/>
                <a:gd name="T48" fmla="*/ 31 w 320"/>
                <a:gd name="T49" fmla="*/ 160 h 318"/>
                <a:gd name="T50" fmla="*/ 31 w 320"/>
                <a:gd name="T51" fmla="*/ 200 h 318"/>
                <a:gd name="T52" fmla="*/ 12 w 320"/>
                <a:gd name="T53" fmla="*/ 219 h 318"/>
                <a:gd name="T54" fmla="*/ 42 w 320"/>
                <a:gd name="T55" fmla="*/ 258 h 318"/>
                <a:gd name="T56" fmla="*/ 70 w 320"/>
                <a:gd name="T57" fmla="*/ 250 h 318"/>
                <a:gd name="T58" fmla="*/ 98 w 320"/>
                <a:gd name="T59" fmla="*/ 279 h 318"/>
                <a:gd name="T60" fmla="*/ 98 w 320"/>
                <a:gd name="T61" fmla="*/ 305 h 318"/>
                <a:gd name="T62" fmla="*/ 148 w 320"/>
                <a:gd name="T63" fmla="*/ 312 h 318"/>
                <a:gd name="T64" fmla="*/ 86 w 320"/>
                <a:gd name="T65" fmla="*/ 139 h 318"/>
                <a:gd name="T66" fmla="*/ 234 w 320"/>
                <a:gd name="T67" fmla="*/ 179 h 318"/>
                <a:gd name="T68" fmla="*/ 86 w 320"/>
                <a:gd name="T69" fmla="*/ 13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0" h="318">
                  <a:moveTo>
                    <a:pt x="153" y="293"/>
                  </a:moveTo>
                  <a:cubicBezTo>
                    <a:pt x="154" y="290"/>
                    <a:pt x="158" y="287"/>
                    <a:pt x="162" y="287"/>
                  </a:cubicBezTo>
                  <a:cubicBezTo>
                    <a:pt x="172" y="287"/>
                    <a:pt x="182" y="285"/>
                    <a:pt x="192" y="283"/>
                  </a:cubicBezTo>
                  <a:cubicBezTo>
                    <a:pt x="196" y="282"/>
                    <a:pt x="200" y="284"/>
                    <a:pt x="202" y="287"/>
                  </a:cubicBezTo>
                  <a:cubicBezTo>
                    <a:pt x="206" y="294"/>
                    <a:pt x="212" y="304"/>
                    <a:pt x="212" y="304"/>
                  </a:cubicBezTo>
                  <a:cubicBezTo>
                    <a:pt x="214" y="307"/>
                    <a:pt x="218" y="308"/>
                    <a:pt x="221" y="306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2" y="283"/>
                    <a:pt x="263" y="279"/>
                    <a:pt x="261" y="276"/>
                  </a:cubicBezTo>
                  <a:cubicBezTo>
                    <a:pt x="251" y="259"/>
                    <a:pt x="251" y="259"/>
                    <a:pt x="251" y="259"/>
                  </a:cubicBezTo>
                  <a:cubicBezTo>
                    <a:pt x="249" y="256"/>
                    <a:pt x="250" y="251"/>
                    <a:pt x="253" y="248"/>
                  </a:cubicBezTo>
                  <a:cubicBezTo>
                    <a:pt x="260" y="241"/>
                    <a:pt x="266" y="233"/>
                    <a:pt x="271" y="225"/>
                  </a:cubicBezTo>
                  <a:cubicBezTo>
                    <a:pt x="273" y="221"/>
                    <a:pt x="278" y="219"/>
                    <a:pt x="281" y="220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4" y="227"/>
                    <a:pt x="307" y="224"/>
                    <a:pt x="308" y="221"/>
                  </a:cubicBezTo>
                  <a:cubicBezTo>
                    <a:pt x="320" y="180"/>
                    <a:pt x="320" y="180"/>
                    <a:pt x="320" y="180"/>
                  </a:cubicBezTo>
                  <a:cubicBezTo>
                    <a:pt x="320" y="176"/>
                    <a:pt x="318" y="172"/>
                    <a:pt x="314" y="171"/>
                  </a:cubicBezTo>
                  <a:cubicBezTo>
                    <a:pt x="296" y="166"/>
                    <a:pt x="296" y="166"/>
                    <a:pt x="296" y="166"/>
                  </a:cubicBezTo>
                  <a:cubicBezTo>
                    <a:pt x="292" y="165"/>
                    <a:pt x="289" y="161"/>
                    <a:pt x="289" y="158"/>
                  </a:cubicBezTo>
                  <a:cubicBezTo>
                    <a:pt x="289" y="147"/>
                    <a:pt x="288" y="137"/>
                    <a:pt x="285" y="128"/>
                  </a:cubicBezTo>
                  <a:cubicBezTo>
                    <a:pt x="284" y="124"/>
                    <a:pt x="286" y="119"/>
                    <a:pt x="290" y="118"/>
                  </a:cubicBezTo>
                  <a:cubicBezTo>
                    <a:pt x="296" y="114"/>
                    <a:pt x="306" y="108"/>
                    <a:pt x="306" y="108"/>
                  </a:cubicBezTo>
                  <a:cubicBezTo>
                    <a:pt x="310" y="106"/>
                    <a:pt x="311" y="102"/>
                    <a:pt x="309" y="99"/>
                  </a:cubicBezTo>
                  <a:cubicBezTo>
                    <a:pt x="287" y="62"/>
                    <a:pt x="287" y="62"/>
                    <a:pt x="287" y="62"/>
                  </a:cubicBezTo>
                  <a:cubicBezTo>
                    <a:pt x="285" y="59"/>
                    <a:pt x="281" y="57"/>
                    <a:pt x="278" y="59"/>
                  </a:cubicBezTo>
                  <a:cubicBezTo>
                    <a:pt x="261" y="69"/>
                    <a:pt x="261" y="69"/>
                    <a:pt x="261" y="69"/>
                  </a:cubicBezTo>
                  <a:cubicBezTo>
                    <a:pt x="258" y="71"/>
                    <a:pt x="253" y="70"/>
                    <a:pt x="250" y="67"/>
                  </a:cubicBezTo>
                  <a:cubicBezTo>
                    <a:pt x="243" y="60"/>
                    <a:pt x="235" y="54"/>
                    <a:pt x="226" y="49"/>
                  </a:cubicBezTo>
                  <a:cubicBezTo>
                    <a:pt x="223" y="47"/>
                    <a:pt x="221" y="42"/>
                    <a:pt x="222" y="39"/>
                  </a:cubicBezTo>
                  <a:cubicBezTo>
                    <a:pt x="227" y="20"/>
                    <a:pt x="227" y="20"/>
                    <a:pt x="227" y="20"/>
                  </a:cubicBezTo>
                  <a:cubicBezTo>
                    <a:pt x="228" y="17"/>
                    <a:pt x="226" y="13"/>
                    <a:pt x="222" y="12"/>
                  </a:cubicBezTo>
                  <a:cubicBezTo>
                    <a:pt x="181" y="1"/>
                    <a:pt x="181" y="1"/>
                    <a:pt x="181" y="1"/>
                  </a:cubicBezTo>
                  <a:cubicBezTo>
                    <a:pt x="177" y="0"/>
                    <a:pt x="173" y="2"/>
                    <a:pt x="172" y="5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66" y="28"/>
                    <a:pt x="162" y="30"/>
                    <a:pt x="158" y="30"/>
                  </a:cubicBezTo>
                  <a:cubicBezTo>
                    <a:pt x="148" y="30"/>
                    <a:pt x="138" y="32"/>
                    <a:pt x="128" y="34"/>
                  </a:cubicBezTo>
                  <a:cubicBezTo>
                    <a:pt x="125" y="35"/>
                    <a:pt x="120" y="33"/>
                    <a:pt x="118" y="30"/>
                  </a:cubicBezTo>
                  <a:cubicBezTo>
                    <a:pt x="109" y="13"/>
                    <a:pt x="109" y="13"/>
                    <a:pt x="109" y="13"/>
                  </a:cubicBezTo>
                  <a:cubicBezTo>
                    <a:pt x="107" y="10"/>
                    <a:pt x="102" y="9"/>
                    <a:pt x="99" y="11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59" y="34"/>
                    <a:pt x="58" y="38"/>
                    <a:pt x="60" y="41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71" y="61"/>
                    <a:pt x="70" y="66"/>
                    <a:pt x="68" y="69"/>
                  </a:cubicBezTo>
                  <a:cubicBezTo>
                    <a:pt x="61" y="76"/>
                    <a:pt x="54" y="84"/>
                    <a:pt x="49" y="93"/>
                  </a:cubicBezTo>
                  <a:cubicBezTo>
                    <a:pt x="47" y="96"/>
                    <a:pt x="43" y="98"/>
                    <a:pt x="39" y="97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17" y="91"/>
                    <a:pt x="13" y="93"/>
                    <a:pt x="12" y="97"/>
                  </a:cubicBezTo>
                  <a:cubicBezTo>
                    <a:pt x="1" y="137"/>
                    <a:pt x="1" y="137"/>
                    <a:pt x="1" y="137"/>
                  </a:cubicBezTo>
                  <a:cubicBezTo>
                    <a:pt x="0" y="141"/>
                    <a:pt x="2" y="145"/>
                    <a:pt x="6" y="146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8" y="152"/>
                    <a:pt x="31" y="156"/>
                    <a:pt x="31" y="160"/>
                  </a:cubicBezTo>
                  <a:cubicBezTo>
                    <a:pt x="31" y="170"/>
                    <a:pt x="32" y="180"/>
                    <a:pt x="35" y="190"/>
                  </a:cubicBezTo>
                  <a:cubicBezTo>
                    <a:pt x="36" y="193"/>
                    <a:pt x="34" y="198"/>
                    <a:pt x="31" y="200"/>
                  </a:cubicBezTo>
                  <a:cubicBezTo>
                    <a:pt x="14" y="209"/>
                    <a:pt x="14" y="209"/>
                    <a:pt x="14" y="209"/>
                  </a:cubicBezTo>
                  <a:cubicBezTo>
                    <a:pt x="11" y="211"/>
                    <a:pt x="10" y="215"/>
                    <a:pt x="12" y="219"/>
                  </a:cubicBezTo>
                  <a:cubicBezTo>
                    <a:pt x="33" y="255"/>
                    <a:pt x="33" y="255"/>
                    <a:pt x="33" y="255"/>
                  </a:cubicBezTo>
                  <a:cubicBezTo>
                    <a:pt x="35" y="259"/>
                    <a:pt x="39" y="260"/>
                    <a:pt x="42" y="258"/>
                  </a:cubicBezTo>
                  <a:cubicBezTo>
                    <a:pt x="59" y="248"/>
                    <a:pt x="59" y="248"/>
                    <a:pt x="59" y="248"/>
                  </a:cubicBezTo>
                  <a:cubicBezTo>
                    <a:pt x="62" y="246"/>
                    <a:pt x="67" y="247"/>
                    <a:pt x="70" y="250"/>
                  </a:cubicBezTo>
                  <a:cubicBezTo>
                    <a:pt x="77" y="257"/>
                    <a:pt x="85" y="263"/>
                    <a:pt x="94" y="268"/>
                  </a:cubicBezTo>
                  <a:cubicBezTo>
                    <a:pt x="97" y="270"/>
                    <a:pt x="99" y="275"/>
                    <a:pt x="98" y="279"/>
                  </a:cubicBezTo>
                  <a:cubicBezTo>
                    <a:pt x="93" y="297"/>
                    <a:pt x="93" y="297"/>
                    <a:pt x="93" y="297"/>
                  </a:cubicBezTo>
                  <a:cubicBezTo>
                    <a:pt x="92" y="301"/>
                    <a:pt x="95" y="304"/>
                    <a:pt x="98" y="305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43" y="318"/>
                    <a:pt x="147" y="315"/>
                    <a:pt x="148" y="312"/>
                  </a:cubicBezTo>
                  <a:cubicBezTo>
                    <a:pt x="153" y="293"/>
                    <a:pt x="153" y="293"/>
                    <a:pt x="153" y="293"/>
                  </a:cubicBezTo>
                  <a:moveTo>
                    <a:pt x="86" y="139"/>
                  </a:moveTo>
                  <a:cubicBezTo>
                    <a:pt x="97" y="98"/>
                    <a:pt x="139" y="74"/>
                    <a:pt x="180" y="85"/>
                  </a:cubicBezTo>
                  <a:cubicBezTo>
                    <a:pt x="221" y="96"/>
                    <a:pt x="245" y="138"/>
                    <a:pt x="234" y="179"/>
                  </a:cubicBezTo>
                  <a:cubicBezTo>
                    <a:pt x="223" y="219"/>
                    <a:pt x="181" y="243"/>
                    <a:pt x="140" y="232"/>
                  </a:cubicBezTo>
                  <a:cubicBezTo>
                    <a:pt x="99" y="221"/>
                    <a:pt x="75" y="179"/>
                    <a:pt x="86" y="139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6" name="Freeform 1227"/>
            <p:cNvSpPr>
              <a:spLocks noEditPoints="1"/>
            </p:cNvSpPr>
            <p:nvPr/>
          </p:nvSpPr>
          <p:spPr bwMode="auto">
            <a:xfrm rot="19708253">
              <a:off x="10507289" y="4931768"/>
              <a:ext cx="136443" cy="135763"/>
            </a:xfrm>
            <a:custGeom>
              <a:avLst/>
              <a:gdLst>
                <a:gd name="T0" fmla="*/ 62 w 170"/>
                <a:gd name="T1" fmla="*/ 148 h 169"/>
                <a:gd name="T2" fmla="*/ 82 w 170"/>
                <a:gd name="T3" fmla="*/ 156 h 169"/>
                <a:gd name="T4" fmla="*/ 88 w 170"/>
                <a:gd name="T5" fmla="*/ 168 h 169"/>
                <a:gd name="T6" fmla="*/ 113 w 170"/>
                <a:gd name="T7" fmla="*/ 161 h 169"/>
                <a:gd name="T8" fmla="*/ 114 w 170"/>
                <a:gd name="T9" fmla="*/ 146 h 169"/>
                <a:gd name="T10" fmla="*/ 133 w 170"/>
                <a:gd name="T11" fmla="*/ 137 h 169"/>
                <a:gd name="T12" fmla="*/ 147 w 170"/>
                <a:gd name="T13" fmla="*/ 142 h 169"/>
                <a:gd name="T14" fmla="*/ 159 w 170"/>
                <a:gd name="T15" fmla="*/ 119 h 169"/>
                <a:gd name="T16" fmla="*/ 149 w 170"/>
                <a:gd name="T17" fmla="*/ 108 h 169"/>
                <a:gd name="T18" fmla="*/ 157 w 170"/>
                <a:gd name="T19" fmla="*/ 88 h 169"/>
                <a:gd name="T20" fmla="*/ 170 w 170"/>
                <a:gd name="T21" fmla="*/ 82 h 169"/>
                <a:gd name="T22" fmla="*/ 162 w 170"/>
                <a:gd name="T23" fmla="*/ 57 h 169"/>
                <a:gd name="T24" fmla="*/ 147 w 170"/>
                <a:gd name="T25" fmla="*/ 56 h 169"/>
                <a:gd name="T26" fmla="*/ 138 w 170"/>
                <a:gd name="T27" fmla="*/ 37 h 169"/>
                <a:gd name="T28" fmla="*/ 143 w 170"/>
                <a:gd name="T29" fmla="*/ 24 h 169"/>
                <a:gd name="T30" fmla="*/ 120 w 170"/>
                <a:gd name="T31" fmla="*/ 11 h 169"/>
                <a:gd name="T32" fmla="*/ 108 w 170"/>
                <a:gd name="T33" fmla="*/ 21 h 169"/>
                <a:gd name="T34" fmla="*/ 89 w 170"/>
                <a:gd name="T35" fmla="*/ 14 h 169"/>
                <a:gd name="T36" fmla="*/ 83 w 170"/>
                <a:gd name="T37" fmla="*/ 1 h 169"/>
                <a:gd name="T38" fmla="*/ 58 w 170"/>
                <a:gd name="T39" fmla="*/ 8 h 169"/>
                <a:gd name="T40" fmla="*/ 56 w 170"/>
                <a:gd name="T41" fmla="*/ 23 h 169"/>
                <a:gd name="T42" fmla="*/ 37 w 170"/>
                <a:gd name="T43" fmla="*/ 32 h 169"/>
                <a:gd name="T44" fmla="*/ 24 w 170"/>
                <a:gd name="T45" fmla="*/ 27 h 169"/>
                <a:gd name="T46" fmla="*/ 11 w 170"/>
                <a:gd name="T47" fmla="*/ 50 h 169"/>
                <a:gd name="T48" fmla="*/ 21 w 170"/>
                <a:gd name="T49" fmla="*/ 61 h 169"/>
                <a:gd name="T50" fmla="*/ 13 w 170"/>
                <a:gd name="T51" fmla="*/ 81 h 169"/>
                <a:gd name="T52" fmla="*/ 1 w 170"/>
                <a:gd name="T53" fmla="*/ 87 h 169"/>
                <a:gd name="T54" fmla="*/ 8 w 170"/>
                <a:gd name="T55" fmla="*/ 112 h 169"/>
                <a:gd name="T56" fmla="*/ 23 w 170"/>
                <a:gd name="T57" fmla="*/ 113 h 169"/>
                <a:gd name="T58" fmla="*/ 32 w 170"/>
                <a:gd name="T59" fmla="*/ 132 h 169"/>
                <a:gd name="T60" fmla="*/ 27 w 170"/>
                <a:gd name="T61" fmla="*/ 145 h 169"/>
                <a:gd name="T62" fmla="*/ 50 w 170"/>
                <a:gd name="T63" fmla="*/ 158 h 169"/>
                <a:gd name="T64" fmla="*/ 52 w 170"/>
                <a:gd name="T65" fmla="*/ 61 h 169"/>
                <a:gd name="T66" fmla="*/ 118 w 170"/>
                <a:gd name="T67" fmla="*/ 108 h 169"/>
                <a:gd name="T68" fmla="*/ 52 w 170"/>
                <a:gd name="T69" fmla="*/ 61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0" h="169">
                  <a:moveTo>
                    <a:pt x="56" y="149"/>
                  </a:moveTo>
                  <a:cubicBezTo>
                    <a:pt x="57" y="148"/>
                    <a:pt x="60" y="147"/>
                    <a:pt x="62" y="148"/>
                  </a:cubicBezTo>
                  <a:cubicBezTo>
                    <a:pt x="67" y="150"/>
                    <a:pt x="72" y="151"/>
                    <a:pt x="77" y="152"/>
                  </a:cubicBezTo>
                  <a:cubicBezTo>
                    <a:pt x="80" y="152"/>
                    <a:pt x="81" y="154"/>
                    <a:pt x="82" y="156"/>
                  </a:cubicBezTo>
                  <a:cubicBezTo>
                    <a:pt x="82" y="160"/>
                    <a:pt x="83" y="165"/>
                    <a:pt x="83" y="165"/>
                  </a:cubicBezTo>
                  <a:cubicBezTo>
                    <a:pt x="84" y="167"/>
                    <a:pt x="86" y="169"/>
                    <a:pt x="88" y="168"/>
                  </a:cubicBezTo>
                  <a:cubicBezTo>
                    <a:pt x="110" y="165"/>
                    <a:pt x="110" y="165"/>
                    <a:pt x="110" y="165"/>
                  </a:cubicBezTo>
                  <a:cubicBezTo>
                    <a:pt x="112" y="165"/>
                    <a:pt x="113" y="163"/>
                    <a:pt x="113" y="161"/>
                  </a:cubicBezTo>
                  <a:cubicBezTo>
                    <a:pt x="111" y="151"/>
                    <a:pt x="111" y="151"/>
                    <a:pt x="111" y="151"/>
                  </a:cubicBezTo>
                  <a:cubicBezTo>
                    <a:pt x="111" y="149"/>
                    <a:pt x="112" y="147"/>
                    <a:pt x="114" y="146"/>
                  </a:cubicBezTo>
                  <a:cubicBezTo>
                    <a:pt x="119" y="144"/>
                    <a:pt x="123" y="141"/>
                    <a:pt x="128" y="138"/>
                  </a:cubicBezTo>
                  <a:cubicBezTo>
                    <a:pt x="129" y="136"/>
                    <a:pt x="132" y="136"/>
                    <a:pt x="133" y="137"/>
                  </a:cubicBezTo>
                  <a:cubicBezTo>
                    <a:pt x="142" y="143"/>
                    <a:pt x="142" y="143"/>
                    <a:pt x="142" y="143"/>
                  </a:cubicBezTo>
                  <a:cubicBezTo>
                    <a:pt x="143" y="144"/>
                    <a:pt x="145" y="144"/>
                    <a:pt x="147" y="142"/>
                  </a:cubicBezTo>
                  <a:cubicBezTo>
                    <a:pt x="160" y="124"/>
                    <a:pt x="160" y="124"/>
                    <a:pt x="160" y="124"/>
                  </a:cubicBezTo>
                  <a:cubicBezTo>
                    <a:pt x="161" y="123"/>
                    <a:pt x="161" y="121"/>
                    <a:pt x="159" y="119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49" y="112"/>
                    <a:pt x="148" y="110"/>
                    <a:pt x="149" y="108"/>
                  </a:cubicBezTo>
                  <a:cubicBezTo>
                    <a:pt x="151" y="103"/>
                    <a:pt x="152" y="98"/>
                    <a:pt x="153" y="93"/>
                  </a:cubicBezTo>
                  <a:cubicBezTo>
                    <a:pt x="153" y="90"/>
                    <a:pt x="155" y="89"/>
                    <a:pt x="157" y="88"/>
                  </a:cubicBezTo>
                  <a:cubicBezTo>
                    <a:pt x="161" y="88"/>
                    <a:pt x="167" y="87"/>
                    <a:pt x="167" y="87"/>
                  </a:cubicBezTo>
                  <a:cubicBezTo>
                    <a:pt x="169" y="86"/>
                    <a:pt x="170" y="85"/>
                    <a:pt x="170" y="82"/>
                  </a:cubicBezTo>
                  <a:cubicBezTo>
                    <a:pt x="166" y="61"/>
                    <a:pt x="166" y="61"/>
                    <a:pt x="166" y="61"/>
                  </a:cubicBezTo>
                  <a:cubicBezTo>
                    <a:pt x="166" y="58"/>
                    <a:pt x="164" y="57"/>
                    <a:pt x="162" y="57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0" y="59"/>
                    <a:pt x="148" y="58"/>
                    <a:pt x="147" y="56"/>
                  </a:cubicBezTo>
                  <a:cubicBezTo>
                    <a:pt x="145" y="51"/>
                    <a:pt x="142" y="47"/>
                    <a:pt x="138" y="43"/>
                  </a:cubicBezTo>
                  <a:cubicBezTo>
                    <a:pt x="137" y="41"/>
                    <a:pt x="137" y="39"/>
                    <a:pt x="138" y="37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5" y="27"/>
                    <a:pt x="145" y="25"/>
                    <a:pt x="143" y="24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3" y="9"/>
                    <a:pt x="121" y="10"/>
                    <a:pt x="120" y="11"/>
                  </a:cubicBezTo>
                  <a:cubicBezTo>
                    <a:pt x="114" y="20"/>
                    <a:pt x="114" y="20"/>
                    <a:pt x="114" y="20"/>
                  </a:cubicBezTo>
                  <a:cubicBezTo>
                    <a:pt x="113" y="21"/>
                    <a:pt x="110" y="22"/>
                    <a:pt x="108" y="21"/>
                  </a:cubicBezTo>
                  <a:cubicBezTo>
                    <a:pt x="103" y="19"/>
                    <a:pt x="98" y="18"/>
                    <a:pt x="93" y="17"/>
                  </a:cubicBezTo>
                  <a:cubicBezTo>
                    <a:pt x="91" y="17"/>
                    <a:pt x="89" y="15"/>
                    <a:pt x="89" y="14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2"/>
                    <a:pt x="85" y="0"/>
                    <a:pt x="83" y="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4"/>
                    <a:pt x="57" y="6"/>
                    <a:pt x="58" y="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20"/>
                    <a:pt x="58" y="22"/>
                    <a:pt x="56" y="23"/>
                  </a:cubicBezTo>
                  <a:cubicBezTo>
                    <a:pt x="51" y="25"/>
                    <a:pt x="47" y="28"/>
                    <a:pt x="43" y="32"/>
                  </a:cubicBezTo>
                  <a:cubicBezTo>
                    <a:pt x="41" y="33"/>
                    <a:pt x="39" y="33"/>
                    <a:pt x="37" y="3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7" y="25"/>
                    <a:pt x="25" y="25"/>
                    <a:pt x="24" y="27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9" y="46"/>
                    <a:pt x="10" y="49"/>
                    <a:pt x="11" y="50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1" y="57"/>
                    <a:pt x="22" y="59"/>
                    <a:pt x="21" y="61"/>
                  </a:cubicBezTo>
                  <a:cubicBezTo>
                    <a:pt x="19" y="66"/>
                    <a:pt x="18" y="71"/>
                    <a:pt x="17" y="76"/>
                  </a:cubicBezTo>
                  <a:cubicBezTo>
                    <a:pt x="17" y="79"/>
                    <a:pt x="15" y="80"/>
                    <a:pt x="13" y="8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2" y="83"/>
                    <a:pt x="0" y="85"/>
                    <a:pt x="1" y="87"/>
                  </a:cubicBezTo>
                  <a:cubicBezTo>
                    <a:pt x="4" y="109"/>
                    <a:pt x="4" y="109"/>
                    <a:pt x="4" y="109"/>
                  </a:cubicBezTo>
                  <a:cubicBezTo>
                    <a:pt x="4" y="111"/>
                    <a:pt x="6" y="112"/>
                    <a:pt x="8" y="112"/>
                  </a:cubicBezTo>
                  <a:cubicBezTo>
                    <a:pt x="18" y="110"/>
                    <a:pt x="18" y="110"/>
                    <a:pt x="18" y="110"/>
                  </a:cubicBezTo>
                  <a:cubicBezTo>
                    <a:pt x="20" y="110"/>
                    <a:pt x="22" y="111"/>
                    <a:pt x="23" y="113"/>
                  </a:cubicBezTo>
                  <a:cubicBezTo>
                    <a:pt x="26" y="118"/>
                    <a:pt x="28" y="122"/>
                    <a:pt x="32" y="126"/>
                  </a:cubicBezTo>
                  <a:cubicBezTo>
                    <a:pt x="33" y="128"/>
                    <a:pt x="33" y="131"/>
                    <a:pt x="32" y="132"/>
                  </a:cubicBezTo>
                  <a:cubicBezTo>
                    <a:pt x="26" y="140"/>
                    <a:pt x="26" y="140"/>
                    <a:pt x="26" y="140"/>
                  </a:cubicBezTo>
                  <a:cubicBezTo>
                    <a:pt x="25" y="142"/>
                    <a:pt x="25" y="144"/>
                    <a:pt x="27" y="145"/>
                  </a:cubicBezTo>
                  <a:cubicBezTo>
                    <a:pt x="45" y="158"/>
                    <a:pt x="45" y="158"/>
                    <a:pt x="45" y="158"/>
                  </a:cubicBezTo>
                  <a:cubicBezTo>
                    <a:pt x="47" y="160"/>
                    <a:pt x="49" y="159"/>
                    <a:pt x="50" y="158"/>
                  </a:cubicBezTo>
                  <a:lnTo>
                    <a:pt x="56" y="149"/>
                  </a:lnTo>
                  <a:close/>
                  <a:moveTo>
                    <a:pt x="52" y="61"/>
                  </a:moveTo>
                  <a:cubicBezTo>
                    <a:pt x="65" y="43"/>
                    <a:pt x="91" y="39"/>
                    <a:pt x="109" y="52"/>
                  </a:cubicBezTo>
                  <a:cubicBezTo>
                    <a:pt x="127" y="65"/>
                    <a:pt x="131" y="90"/>
                    <a:pt x="118" y="108"/>
                  </a:cubicBezTo>
                  <a:cubicBezTo>
                    <a:pt x="105" y="126"/>
                    <a:pt x="80" y="130"/>
                    <a:pt x="62" y="117"/>
                  </a:cubicBezTo>
                  <a:cubicBezTo>
                    <a:pt x="43" y="104"/>
                    <a:pt x="39" y="79"/>
                    <a:pt x="52" y="61"/>
                  </a:cubicBezTo>
                  <a:close/>
                </a:path>
              </a:pathLst>
            </a:custGeom>
            <a:solidFill>
              <a:srgbClr val="2C5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10548346" y="5915194"/>
            <a:ext cx="1225734" cy="1065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grpSp>
        <p:nvGrpSpPr>
          <p:cNvPr id="745" name="Группа 744"/>
          <p:cNvGrpSpPr/>
          <p:nvPr/>
        </p:nvGrpSpPr>
        <p:grpSpPr>
          <a:xfrm>
            <a:off x="4405397" y="7411376"/>
            <a:ext cx="538340" cy="605632"/>
            <a:chOff x="7545388" y="8693151"/>
            <a:chExt cx="647701" cy="728663"/>
          </a:xfrm>
        </p:grpSpPr>
        <p:sp>
          <p:nvSpPr>
            <p:cNvPr id="746" name="Freeform 851"/>
            <p:cNvSpPr>
              <a:spLocks/>
            </p:cNvSpPr>
            <p:nvPr/>
          </p:nvSpPr>
          <p:spPr bwMode="auto">
            <a:xfrm>
              <a:off x="7920038" y="8693151"/>
              <a:ext cx="273050" cy="246063"/>
            </a:xfrm>
            <a:custGeom>
              <a:avLst/>
              <a:gdLst>
                <a:gd name="T0" fmla="*/ 77 w 79"/>
                <a:gd name="T1" fmla="*/ 71 h 71"/>
                <a:gd name="T2" fmla="*/ 34 w 79"/>
                <a:gd name="T3" fmla="*/ 71 h 71"/>
                <a:gd name="T4" fmla="*/ 0 w 79"/>
                <a:gd name="T5" fmla="*/ 37 h 71"/>
                <a:gd name="T6" fmla="*/ 0 w 79"/>
                <a:gd name="T7" fmla="*/ 2 h 71"/>
                <a:gd name="T8" fmla="*/ 3 w 79"/>
                <a:gd name="T9" fmla="*/ 0 h 71"/>
                <a:gd name="T10" fmla="*/ 5 w 79"/>
                <a:gd name="T11" fmla="*/ 2 h 71"/>
                <a:gd name="T12" fmla="*/ 5 w 79"/>
                <a:gd name="T13" fmla="*/ 37 h 71"/>
                <a:gd name="T14" fmla="*/ 34 w 79"/>
                <a:gd name="T15" fmla="*/ 66 h 71"/>
                <a:gd name="T16" fmla="*/ 77 w 79"/>
                <a:gd name="T17" fmla="*/ 66 h 71"/>
                <a:gd name="T18" fmla="*/ 79 w 79"/>
                <a:gd name="T19" fmla="*/ 68 h 71"/>
                <a:gd name="T20" fmla="*/ 77 w 79"/>
                <a:gd name="T2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71">
                  <a:moveTo>
                    <a:pt x="77" y="71"/>
                  </a:moveTo>
                  <a:cubicBezTo>
                    <a:pt x="34" y="71"/>
                    <a:pt x="34" y="71"/>
                    <a:pt x="34" y="71"/>
                  </a:cubicBezTo>
                  <a:cubicBezTo>
                    <a:pt x="15" y="71"/>
                    <a:pt x="0" y="55"/>
                    <a:pt x="0" y="3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53"/>
                    <a:pt x="18" y="66"/>
                    <a:pt x="34" y="66"/>
                  </a:cubicBezTo>
                  <a:cubicBezTo>
                    <a:pt x="77" y="66"/>
                    <a:pt x="77" y="66"/>
                    <a:pt x="77" y="66"/>
                  </a:cubicBezTo>
                  <a:cubicBezTo>
                    <a:pt x="78" y="66"/>
                    <a:pt x="79" y="67"/>
                    <a:pt x="79" y="68"/>
                  </a:cubicBezTo>
                  <a:cubicBezTo>
                    <a:pt x="79" y="69"/>
                    <a:pt x="78" y="71"/>
                    <a:pt x="77" y="7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7" name="Freeform 852"/>
            <p:cNvSpPr>
              <a:spLocks/>
            </p:cNvSpPr>
            <p:nvPr/>
          </p:nvSpPr>
          <p:spPr bwMode="auto">
            <a:xfrm>
              <a:off x="8020051" y="9036051"/>
              <a:ext cx="173038" cy="17463"/>
            </a:xfrm>
            <a:custGeom>
              <a:avLst/>
              <a:gdLst>
                <a:gd name="T0" fmla="*/ 48 w 50"/>
                <a:gd name="T1" fmla="*/ 5 h 5"/>
                <a:gd name="T2" fmla="*/ 2 w 50"/>
                <a:gd name="T3" fmla="*/ 5 h 5"/>
                <a:gd name="T4" fmla="*/ 0 w 50"/>
                <a:gd name="T5" fmla="*/ 3 h 5"/>
                <a:gd name="T6" fmla="*/ 2 w 50"/>
                <a:gd name="T7" fmla="*/ 0 h 5"/>
                <a:gd name="T8" fmla="*/ 48 w 50"/>
                <a:gd name="T9" fmla="*/ 0 h 5"/>
                <a:gd name="T10" fmla="*/ 50 w 50"/>
                <a:gd name="T11" fmla="*/ 3 h 5"/>
                <a:gd name="T12" fmla="*/ 48 w 5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">
                  <a:moveTo>
                    <a:pt x="48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0" y="1"/>
                    <a:pt x="50" y="3"/>
                  </a:cubicBezTo>
                  <a:cubicBezTo>
                    <a:pt x="50" y="4"/>
                    <a:pt x="49" y="5"/>
                    <a:pt x="48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8" name="Freeform 853"/>
            <p:cNvSpPr>
              <a:spLocks/>
            </p:cNvSpPr>
            <p:nvPr/>
          </p:nvSpPr>
          <p:spPr bwMode="auto">
            <a:xfrm>
              <a:off x="7545388" y="8693151"/>
              <a:ext cx="273050" cy="246063"/>
            </a:xfrm>
            <a:custGeom>
              <a:avLst/>
              <a:gdLst>
                <a:gd name="T0" fmla="*/ 46 w 79"/>
                <a:gd name="T1" fmla="*/ 71 h 71"/>
                <a:gd name="T2" fmla="*/ 2 w 79"/>
                <a:gd name="T3" fmla="*/ 71 h 71"/>
                <a:gd name="T4" fmla="*/ 0 w 79"/>
                <a:gd name="T5" fmla="*/ 68 h 71"/>
                <a:gd name="T6" fmla="*/ 2 w 79"/>
                <a:gd name="T7" fmla="*/ 66 h 71"/>
                <a:gd name="T8" fmla="*/ 46 w 79"/>
                <a:gd name="T9" fmla="*/ 66 h 71"/>
                <a:gd name="T10" fmla="*/ 75 w 79"/>
                <a:gd name="T11" fmla="*/ 37 h 71"/>
                <a:gd name="T12" fmla="*/ 75 w 79"/>
                <a:gd name="T13" fmla="*/ 2 h 71"/>
                <a:gd name="T14" fmla="*/ 77 w 79"/>
                <a:gd name="T15" fmla="*/ 0 h 71"/>
                <a:gd name="T16" fmla="*/ 79 w 79"/>
                <a:gd name="T17" fmla="*/ 2 h 71"/>
                <a:gd name="T18" fmla="*/ 79 w 79"/>
                <a:gd name="T19" fmla="*/ 37 h 71"/>
                <a:gd name="T20" fmla="*/ 46 w 79"/>
                <a:gd name="T2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71">
                  <a:moveTo>
                    <a:pt x="46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1" y="71"/>
                    <a:pt x="0" y="69"/>
                    <a:pt x="0" y="68"/>
                  </a:cubicBezTo>
                  <a:cubicBezTo>
                    <a:pt x="0" y="67"/>
                    <a:pt x="1" y="66"/>
                    <a:pt x="2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62" y="66"/>
                    <a:pt x="75" y="53"/>
                    <a:pt x="75" y="37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1"/>
                    <a:pt x="76" y="0"/>
                    <a:pt x="77" y="0"/>
                  </a:cubicBezTo>
                  <a:cubicBezTo>
                    <a:pt x="78" y="0"/>
                    <a:pt x="79" y="1"/>
                    <a:pt x="79" y="2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79" y="55"/>
                    <a:pt x="64" y="71"/>
                    <a:pt x="46" y="7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9" name="Freeform 854"/>
            <p:cNvSpPr>
              <a:spLocks/>
            </p:cNvSpPr>
            <p:nvPr/>
          </p:nvSpPr>
          <p:spPr bwMode="auto">
            <a:xfrm>
              <a:off x="7859713" y="8829676"/>
              <a:ext cx="17463" cy="109538"/>
            </a:xfrm>
            <a:custGeom>
              <a:avLst/>
              <a:gdLst>
                <a:gd name="T0" fmla="*/ 3 w 5"/>
                <a:gd name="T1" fmla="*/ 32 h 32"/>
                <a:gd name="T2" fmla="*/ 0 w 5"/>
                <a:gd name="T3" fmla="*/ 29 h 32"/>
                <a:gd name="T4" fmla="*/ 0 w 5"/>
                <a:gd name="T5" fmla="*/ 3 h 32"/>
                <a:gd name="T6" fmla="*/ 3 w 5"/>
                <a:gd name="T7" fmla="*/ 0 h 32"/>
                <a:gd name="T8" fmla="*/ 5 w 5"/>
                <a:gd name="T9" fmla="*/ 3 h 32"/>
                <a:gd name="T10" fmla="*/ 5 w 5"/>
                <a:gd name="T11" fmla="*/ 29 h 32"/>
                <a:gd name="T12" fmla="*/ 3 w 5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2">
                  <a:moveTo>
                    <a:pt x="3" y="32"/>
                  </a:moveTo>
                  <a:cubicBezTo>
                    <a:pt x="2" y="32"/>
                    <a:pt x="0" y="30"/>
                    <a:pt x="0" y="2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4" y="32"/>
                    <a:pt x="3" y="3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0" name="Freeform 855"/>
            <p:cNvSpPr>
              <a:spLocks/>
            </p:cNvSpPr>
            <p:nvPr/>
          </p:nvSpPr>
          <p:spPr bwMode="auto">
            <a:xfrm>
              <a:off x="7835901" y="8829676"/>
              <a:ext cx="69850" cy="44450"/>
            </a:xfrm>
            <a:custGeom>
              <a:avLst/>
              <a:gdLst>
                <a:gd name="T0" fmla="*/ 17 w 20"/>
                <a:gd name="T1" fmla="*/ 13 h 13"/>
                <a:gd name="T2" fmla="*/ 16 w 20"/>
                <a:gd name="T3" fmla="*/ 12 h 13"/>
                <a:gd name="T4" fmla="*/ 10 w 20"/>
                <a:gd name="T5" fmla="*/ 6 h 13"/>
                <a:gd name="T6" fmla="*/ 4 w 20"/>
                <a:gd name="T7" fmla="*/ 12 h 13"/>
                <a:gd name="T8" fmla="*/ 1 w 20"/>
                <a:gd name="T9" fmla="*/ 12 h 13"/>
                <a:gd name="T10" fmla="*/ 1 w 20"/>
                <a:gd name="T11" fmla="*/ 9 h 13"/>
                <a:gd name="T12" fmla="*/ 8 w 20"/>
                <a:gd name="T13" fmla="*/ 1 h 13"/>
                <a:gd name="T14" fmla="*/ 11 w 20"/>
                <a:gd name="T15" fmla="*/ 1 h 13"/>
                <a:gd name="T16" fmla="*/ 19 w 20"/>
                <a:gd name="T17" fmla="*/ 9 h 13"/>
                <a:gd name="T18" fmla="*/ 19 w 20"/>
                <a:gd name="T19" fmla="*/ 12 h 13"/>
                <a:gd name="T20" fmla="*/ 17 w 20"/>
                <a:gd name="T2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3">
                  <a:moveTo>
                    <a:pt x="17" y="13"/>
                  </a:moveTo>
                  <a:cubicBezTo>
                    <a:pt x="17" y="13"/>
                    <a:pt x="16" y="12"/>
                    <a:pt x="16" y="12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3"/>
                    <a:pt x="2" y="13"/>
                    <a:pt x="1" y="12"/>
                  </a:cubicBezTo>
                  <a:cubicBezTo>
                    <a:pt x="0" y="11"/>
                    <a:pt x="0" y="9"/>
                    <a:pt x="1" y="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1" y="0"/>
                    <a:pt x="11" y="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0" y="11"/>
                    <a:pt x="19" y="12"/>
                  </a:cubicBezTo>
                  <a:cubicBezTo>
                    <a:pt x="19" y="12"/>
                    <a:pt x="18" y="13"/>
                    <a:pt x="17" y="13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1" name="Freeform 856"/>
            <p:cNvSpPr>
              <a:spLocks/>
            </p:cNvSpPr>
            <p:nvPr/>
          </p:nvSpPr>
          <p:spPr bwMode="auto">
            <a:xfrm>
              <a:off x="8020051" y="8982076"/>
              <a:ext cx="107950" cy="12700"/>
            </a:xfrm>
            <a:custGeom>
              <a:avLst/>
              <a:gdLst>
                <a:gd name="T0" fmla="*/ 29 w 31"/>
                <a:gd name="T1" fmla="*/ 4 h 4"/>
                <a:gd name="T2" fmla="*/ 2 w 31"/>
                <a:gd name="T3" fmla="*/ 4 h 4"/>
                <a:gd name="T4" fmla="*/ 0 w 31"/>
                <a:gd name="T5" fmla="*/ 2 h 4"/>
                <a:gd name="T6" fmla="*/ 2 w 31"/>
                <a:gd name="T7" fmla="*/ 0 h 4"/>
                <a:gd name="T8" fmla="*/ 29 w 31"/>
                <a:gd name="T9" fmla="*/ 0 h 4"/>
                <a:gd name="T10" fmla="*/ 31 w 31"/>
                <a:gd name="T11" fmla="*/ 2 h 4"/>
                <a:gd name="T12" fmla="*/ 29 w 3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">
                  <a:moveTo>
                    <a:pt x="29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3"/>
                    <a:pt x="30" y="4"/>
                    <a:pt x="29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2" name="Freeform 857"/>
            <p:cNvSpPr>
              <a:spLocks/>
            </p:cNvSpPr>
            <p:nvPr/>
          </p:nvSpPr>
          <p:spPr bwMode="auto">
            <a:xfrm>
              <a:off x="8085138" y="8953501"/>
              <a:ext cx="42863" cy="69850"/>
            </a:xfrm>
            <a:custGeom>
              <a:avLst/>
              <a:gdLst>
                <a:gd name="T0" fmla="*/ 2 w 12"/>
                <a:gd name="T1" fmla="*/ 20 h 20"/>
                <a:gd name="T2" fmla="*/ 0 w 12"/>
                <a:gd name="T3" fmla="*/ 19 h 20"/>
                <a:gd name="T4" fmla="*/ 0 w 12"/>
                <a:gd name="T5" fmla="*/ 16 h 20"/>
                <a:gd name="T6" fmla="*/ 6 w 12"/>
                <a:gd name="T7" fmla="*/ 10 h 20"/>
                <a:gd name="T8" fmla="*/ 0 w 12"/>
                <a:gd name="T9" fmla="*/ 4 h 20"/>
                <a:gd name="T10" fmla="*/ 0 w 12"/>
                <a:gd name="T11" fmla="*/ 1 h 20"/>
                <a:gd name="T12" fmla="*/ 4 w 12"/>
                <a:gd name="T13" fmla="*/ 1 h 20"/>
                <a:gd name="T14" fmla="*/ 11 w 12"/>
                <a:gd name="T15" fmla="*/ 8 h 20"/>
                <a:gd name="T16" fmla="*/ 11 w 12"/>
                <a:gd name="T17" fmla="*/ 12 h 20"/>
                <a:gd name="T18" fmla="*/ 4 w 12"/>
                <a:gd name="T19" fmla="*/ 19 h 20"/>
                <a:gd name="T20" fmla="*/ 2 w 12"/>
                <a:gd name="T2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20">
                  <a:moveTo>
                    <a:pt x="2" y="20"/>
                  </a:moveTo>
                  <a:cubicBezTo>
                    <a:pt x="1" y="20"/>
                    <a:pt x="1" y="20"/>
                    <a:pt x="0" y="19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9"/>
                    <a:pt x="12" y="11"/>
                    <a:pt x="11" y="12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20"/>
                    <a:pt x="3" y="20"/>
                    <a:pt x="2" y="2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3" name="Freeform 858"/>
            <p:cNvSpPr>
              <a:spLocks/>
            </p:cNvSpPr>
            <p:nvPr/>
          </p:nvSpPr>
          <p:spPr bwMode="auto">
            <a:xfrm>
              <a:off x="7545388" y="9036051"/>
              <a:ext cx="173038" cy="17463"/>
            </a:xfrm>
            <a:custGeom>
              <a:avLst/>
              <a:gdLst>
                <a:gd name="T0" fmla="*/ 48 w 50"/>
                <a:gd name="T1" fmla="*/ 5 h 5"/>
                <a:gd name="T2" fmla="*/ 2 w 50"/>
                <a:gd name="T3" fmla="*/ 5 h 5"/>
                <a:gd name="T4" fmla="*/ 0 w 50"/>
                <a:gd name="T5" fmla="*/ 3 h 5"/>
                <a:gd name="T6" fmla="*/ 2 w 50"/>
                <a:gd name="T7" fmla="*/ 0 h 5"/>
                <a:gd name="T8" fmla="*/ 48 w 50"/>
                <a:gd name="T9" fmla="*/ 0 h 5"/>
                <a:gd name="T10" fmla="*/ 50 w 50"/>
                <a:gd name="T11" fmla="*/ 3 h 5"/>
                <a:gd name="T12" fmla="*/ 48 w 5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">
                  <a:moveTo>
                    <a:pt x="48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0" y="1"/>
                    <a:pt x="50" y="3"/>
                  </a:cubicBezTo>
                  <a:cubicBezTo>
                    <a:pt x="50" y="4"/>
                    <a:pt x="49" y="5"/>
                    <a:pt x="48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4" name="Freeform 859"/>
            <p:cNvSpPr>
              <a:spLocks/>
            </p:cNvSpPr>
            <p:nvPr/>
          </p:nvSpPr>
          <p:spPr bwMode="auto">
            <a:xfrm>
              <a:off x="7610476" y="8982076"/>
              <a:ext cx="107950" cy="12700"/>
            </a:xfrm>
            <a:custGeom>
              <a:avLst/>
              <a:gdLst>
                <a:gd name="T0" fmla="*/ 29 w 31"/>
                <a:gd name="T1" fmla="*/ 4 h 4"/>
                <a:gd name="T2" fmla="*/ 2 w 31"/>
                <a:gd name="T3" fmla="*/ 4 h 4"/>
                <a:gd name="T4" fmla="*/ 0 w 31"/>
                <a:gd name="T5" fmla="*/ 2 h 4"/>
                <a:gd name="T6" fmla="*/ 2 w 31"/>
                <a:gd name="T7" fmla="*/ 0 h 4"/>
                <a:gd name="T8" fmla="*/ 29 w 31"/>
                <a:gd name="T9" fmla="*/ 0 h 4"/>
                <a:gd name="T10" fmla="*/ 31 w 31"/>
                <a:gd name="T11" fmla="*/ 2 h 4"/>
                <a:gd name="T12" fmla="*/ 29 w 3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">
                  <a:moveTo>
                    <a:pt x="29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3"/>
                    <a:pt x="30" y="4"/>
                    <a:pt x="29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5" name="Freeform 860"/>
            <p:cNvSpPr>
              <a:spLocks/>
            </p:cNvSpPr>
            <p:nvPr/>
          </p:nvSpPr>
          <p:spPr bwMode="auto">
            <a:xfrm>
              <a:off x="7610476" y="8953501"/>
              <a:ext cx="42863" cy="69850"/>
            </a:xfrm>
            <a:custGeom>
              <a:avLst/>
              <a:gdLst>
                <a:gd name="T0" fmla="*/ 10 w 12"/>
                <a:gd name="T1" fmla="*/ 20 h 20"/>
                <a:gd name="T2" fmla="*/ 8 w 12"/>
                <a:gd name="T3" fmla="*/ 19 h 20"/>
                <a:gd name="T4" fmla="*/ 1 w 12"/>
                <a:gd name="T5" fmla="*/ 12 h 20"/>
                <a:gd name="T6" fmla="*/ 1 w 12"/>
                <a:gd name="T7" fmla="*/ 8 h 20"/>
                <a:gd name="T8" fmla="*/ 8 w 12"/>
                <a:gd name="T9" fmla="*/ 1 h 20"/>
                <a:gd name="T10" fmla="*/ 12 w 12"/>
                <a:gd name="T11" fmla="*/ 1 h 20"/>
                <a:gd name="T12" fmla="*/ 12 w 12"/>
                <a:gd name="T13" fmla="*/ 4 h 20"/>
                <a:gd name="T14" fmla="*/ 6 w 12"/>
                <a:gd name="T15" fmla="*/ 10 h 20"/>
                <a:gd name="T16" fmla="*/ 12 w 12"/>
                <a:gd name="T17" fmla="*/ 16 h 20"/>
                <a:gd name="T18" fmla="*/ 12 w 12"/>
                <a:gd name="T19" fmla="*/ 19 h 20"/>
                <a:gd name="T20" fmla="*/ 10 w 12"/>
                <a:gd name="T2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20">
                  <a:moveTo>
                    <a:pt x="10" y="20"/>
                  </a:moveTo>
                  <a:cubicBezTo>
                    <a:pt x="9" y="20"/>
                    <a:pt x="9" y="20"/>
                    <a:pt x="8" y="19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9"/>
                    <a:pt x="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2" y="2"/>
                    <a:pt x="12" y="3"/>
                    <a:pt x="12" y="4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7"/>
                    <a:pt x="12" y="18"/>
                    <a:pt x="12" y="19"/>
                  </a:cubicBezTo>
                  <a:cubicBezTo>
                    <a:pt x="11" y="20"/>
                    <a:pt x="11" y="20"/>
                    <a:pt x="10" y="2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6" name="Freeform 861"/>
            <p:cNvSpPr>
              <a:spLocks noEditPoints="1"/>
            </p:cNvSpPr>
            <p:nvPr/>
          </p:nvSpPr>
          <p:spPr bwMode="auto">
            <a:xfrm>
              <a:off x="7759701" y="8959851"/>
              <a:ext cx="222250" cy="461963"/>
            </a:xfrm>
            <a:custGeom>
              <a:avLst/>
              <a:gdLst>
                <a:gd name="T0" fmla="*/ 32 w 64"/>
                <a:gd name="T1" fmla="*/ 133 h 133"/>
                <a:gd name="T2" fmla="*/ 15 w 64"/>
                <a:gd name="T3" fmla="*/ 132 h 133"/>
                <a:gd name="T4" fmla="*/ 12 w 64"/>
                <a:gd name="T5" fmla="*/ 131 h 133"/>
                <a:gd name="T6" fmla="*/ 0 w 64"/>
                <a:gd name="T7" fmla="*/ 117 h 133"/>
                <a:gd name="T8" fmla="*/ 0 w 64"/>
                <a:gd name="T9" fmla="*/ 27 h 133"/>
                <a:gd name="T10" fmla="*/ 20 w 64"/>
                <a:gd name="T11" fmla="*/ 1 h 133"/>
                <a:gd name="T12" fmla="*/ 43 w 64"/>
                <a:gd name="T13" fmla="*/ 1 h 133"/>
                <a:gd name="T14" fmla="*/ 43 w 64"/>
                <a:gd name="T15" fmla="*/ 1 h 133"/>
                <a:gd name="T16" fmla="*/ 64 w 64"/>
                <a:gd name="T17" fmla="*/ 27 h 133"/>
                <a:gd name="T18" fmla="*/ 64 w 64"/>
                <a:gd name="T19" fmla="*/ 117 h 133"/>
                <a:gd name="T20" fmla="*/ 52 w 64"/>
                <a:gd name="T21" fmla="*/ 131 h 133"/>
                <a:gd name="T22" fmla="*/ 48 w 64"/>
                <a:gd name="T23" fmla="*/ 132 h 133"/>
                <a:gd name="T24" fmla="*/ 32 w 64"/>
                <a:gd name="T25" fmla="*/ 133 h 133"/>
                <a:gd name="T26" fmla="*/ 32 w 64"/>
                <a:gd name="T27" fmla="*/ 5 h 133"/>
                <a:gd name="T28" fmla="*/ 21 w 64"/>
                <a:gd name="T29" fmla="*/ 6 h 133"/>
                <a:gd name="T30" fmla="*/ 4 w 64"/>
                <a:gd name="T31" fmla="*/ 27 h 133"/>
                <a:gd name="T32" fmla="*/ 4 w 64"/>
                <a:gd name="T33" fmla="*/ 117 h 133"/>
                <a:gd name="T34" fmla="*/ 13 w 64"/>
                <a:gd name="T35" fmla="*/ 127 h 133"/>
                <a:gd name="T36" fmla="*/ 16 w 64"/>
                <a:gd name="T37" fmla="*/ 127 h 133"/>
                <a:gd name="T38" fmla="*/ 48 w 64"/>
                <a:gd name="T39" fmla="*/ 127 h 133"/>
                <a:gd name="T40" fmla="*/ 51 w 64"/>
                <a:gd name="T41" fmla="*/ 127 h 133"/>
                <a:gd name="T42" fmla="*/ 59 w 64"/>
                <a:gd name="T43" fmla="*/ 117 h 133"/>
                <a:gd name="T44" fmla="*/ 59 w 64"/>
                <a:gd name="T45" fmla="*/ 27 h 133"/>
                <a:gd name="T46" fmla="*/ 43 w 64"/>
                <a:gd name="T47" fmla="*/ 6 h 133"/>
                <a:gd name="T48" fmla="*/ 32 w 64"/>
                <a:gd name="T49" fmla="*/ 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4" h="133">
                  <a:moveTo>
                    <a:pt x="32" y="133"/>
                  </a:moveTo>
                  <a:cubicBezTo>
                    <a:pt x="26" y="133"/>
                    <a:pt x="21" y="133"/>
                    <a:pt x="15" y="13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5" y="130"/>
                    <a:pt x="0" y="124"/>
                    <a:pt x="0" y="11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4"/>
                    <a:pt x="8" y="4"/>
                    <a:pt x="20" y="1"/>
                  </a:cubicBezTo>
                  <a:cubicBezTo>
                    <a:pt x="28" y="0"/>
                    <a:pt x="36" y="0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55" y="4"/>
                    <a:pt x="64" y="14"/>
                    <a:pt x="64" y="2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24"/>
                    <a:pt x="59" y="130"/>
                    <a:pt x="52" y="131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43" y="133"/>
                    <a:pt x="37" y="133"/>
                    <a:pt x="32" y="133"/>
                  </a:cubicBezTo>
                  <a:close/>
                  <a:moveTo>
                    <a:pt x="32" y="5"/>
                  </a:moveTo>
                  <a:cubicBezTo>
                    <a:pt x="28" y="5"/>
                    <a:pt x="25" y="5"/>
                    <a:pt x="21" y="6"/>
                  </a:cubicBezTo>
                  <a:cubicBezTo>
                    <a:pt x="11" y="8"/>
                    <a:pt x="4" y="17"/>
                    <a:pt x="4" y="27"/>
                  </a:cubicBezTo>
                  <a:cubicBezTo>
                    <a:pt x="4" y="117"/>
                    <a:pt x="4" y="117"/>
                    <a:pt x="4" y="117"/>
                  </a:cubicBezTo>
                  <a:cubicBezTo>
                    <a:pt x="4" y="122"/>
                    <a:pt x="8" y="126"/>
                    <a:pt x="13" y="127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27" y="129"/>
                    <a:pt x="37" y="129"/>
                    <a:pt x="48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56" y="126"/>
                    <a:pt x="59" y="122"/>
                    <a:pt x="59" y="117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9" y="17"/>
                    <a:pt x="52" y="8"/>
                    <a:pt x="43" y="6"/>
                  </a:cubicBezTo>
                  <a:cubicBezTo>
                    <a:pt x="39" y="5"/>
                    <a:pt x="35" y="5"/>
                    <a:pt x="32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7" name="Freeform 862"/>
            <p:cNvSpPr>
              <a:spLocks/>
            </p:cNvSpPr>
            <p:nvPr/>
          </p:nvSpPr>
          <p:spPr bwMode="auto">
            <a:xfrm>
              <a:off x="7800976" y="9299576"/>
              <a:ext cx="134938" cy="66675"/>
            </a:xfrm>
            <a:custGeom>
              <a:avLst/>
              <a:gdLst>
                <a:gd name="T0" fmla="*/ 1 w 39"/>
                <a:gd name="T1" fmla="*/ 0 h 19"/>
                <a:gd name="T2" fmla="*/ 0 w 39"/>
                <a:gd name="T3" fmla="*/ 3 h 19"/>
                <a:gd name="T4" fmla="*/ 0 w 39"/>
                <a:gd name="T5" fmla="*/ 14 h 19"/>
                <a:gd name="T6" fmla="*/ 3 w 39"/>
                <a:gd name="T7" fmla="*/ 17 h 19"/>
                <a:gd name="T8" fmla="*/ 36 w 39"/>
                <a:gd name="T9" fmla="*/ 17 h 19"/>
                <a:gd name="T10" fmla="*/ 39 w 39"/>
                <a:gd name="T11" fmla="*/ 14 h 19"/>
                <a:gd name="T12" fmla="*/ 39 w 39"/>
                <a:gd name="T13" fmla="*/ 3 h 19"/>
                <a:gd name="T14" fmla="*/ 39 w 39"/>
                <a:gd name="T15" fmla="*/ 0 h 19"/>
                <a:gd name="T16" fmla="*/ 1 w 39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19">
                  <a:moveTo>
                    <a:pt x="1" y="0"/>
                  </a:moveTo>
                  <a:cubicBezTo>
                    <a:pt x="1" y="2"/>
                    <a:pt x="0" y="3"/>
                    <a:pt x="0" y="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2" y="17"/>
                    <a:pt x="3" y="17"/>
                  </a:cubicBezTo>
                  <a:cubicBezTo>
                    <a:pt x="14" y="19"/>
                    <a:pt x="26" y="19"/>
                    <a:pt x="36" y="17"/>
                  </a:cubicBezTo>
                  <a:cubicBezTo>
                    <a:pt x="38" y="17"/>
                    <a:pt x="39" y="15"/>
                    <a:pt x="39" y="14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2"/>
                    <a:pt x="39" y="0"/>
                  </a:cubicBezTo>
                  <a:cubicBezTo>
                    <a:pt x="26" y="3"/>
                    <a:pt x="13" y="3"/>
                    <a:pt x="1" y="0"/>
                  </a:cubicBezTo>
                  <a:close/>
                </a:path>
              </a:pathLst>
            </a:cu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8" name="Freeform 863"/>
            <p:cNvSpPr>
              <a:spLocks/>
            </p:cNvSpPr>
            <p:nvPr/>
          </p:nvSpPr>
          <p:spPr bwMode="auto">
            <a:xfrm>
              <a:off x="7794626" y="9082088"/>
              <a:ext cx="149225" cy="169863"/>
            </a:xfrm>
            <a:custGeom>
              <a:avLst/>
              <a:gdLst>
                <a:gd name="T0" fmla="*/ 37 w 43"/>
                <a:gd name="T1" fmla="*/ 49 h 49"/>
                <a:gd name="T2" fmla="*/ 35 w 43"/>
                <a:gd name="T3" fmla="*/ 47 h 49"/>
                <a:gd name="T4" fmla="*/ 35 w 43"/>
                <a:gd name="T5" fmla="*/ 39 h 49"/>
                <a:gd name="T6" fmla="*/ 36 w 43"/>
                <a:gd name="T7" fmla="*/ 20 h 49"/>
                <a:gd name="T8" fmla="*/ 38 w 43"/>
                <a:gd name="T9" fmla="*/ 10 h 49"/>
                <a:gd name="T10" fmla="*/ 36 w 43"/>
                <a:gd name="T11" fmla="*/ 7 h 49"/>
                <a:gd name="T12" fmla="*/ 22 w 43"/>
                <a:gd name="T13" fmla="*/ 5 h 49"/>
                <a:gd name="T14" fmla="*/ 7 w 43"/>
                <a:gd name="T15" fmla="*/ 7 h 49"/>
                <a:gd name="T16" fmla="*/ 6 w 43"/>
                <a:gd name="T17" fmla="*/ 10 h 49"/>
                <a:gd name="T18" fmla="*/ 7 w 43"/>
                <a:gd name="T19" fmla="*/ 20 h 49"/>
                <a:gd name="T20" fmla="*/ 9 w 43"/>
                <a:gd name="T21" fmla="*/ 38 h 49"/>
                <a:gd name="T22" fmla="*/ 9 w 43"/>
                <a:gd name="T23" fmla="*/ 47 h 49"/>
                <a:gd name="T24" fmla="*/ 7 w 43"/>
                <a:gd name="T25" fmla="*/ 49 h 49"/>
                <a:gd name="T26" fmla="*/ 4 w 43"/>
                <a:gd name="T27" fmla="*/ 47 h 49"/>
                <a:gd name="T28" fmla="*/ 4 w 43"/>
                <a:gd name="T29" fmla="*/ 39 h 49"/>
                <a:gd name="T30" fmla="*/ 3 w 43"/>
                <a:gd name="T31" fmla="*/ 20 h 49"/>
                <a:gd name="T32" fmla="*/ 1 w 43"/>
                <a:gd name="T33" fmla="*/ 11 h 49"/>
                <a:gd name="T34" fmla="*/ 6 w 43"/>
                <a:gd name="T35" fmla="*/ 3 h 49"/>
                <a:gd name="T36" fmla="*/ 22 w 43"/>
                <a:gd name="T37" fmla="*/ 0 h 49"/>
                <a:gd name="T38" fmla="*/ 38 w 43"/>
                <a:gd name="T39" fmla="*/ 3 h 49"/>
                <a:gd name="T40" fmla="*/ 43 w 43"/>
                <a:gd name="T41" fmla="*/ 11 h 49"/>
                <a:gd name="T42" fmla="*/ 41 w 43"/>
                <a:gd name="T43" fmla="*/ 20 h 49"/>
                <a:gd name="T44" fmla="*/ 39 w 43"/>
                <a:gd name="T45" fmla="*/ 39 h 49"/>
                <a:gd name="T46" fmla="*/ 39 w 43"/>
                <a:gd name="T47" fmla="*/ 47 h 49"/>
                <a:gd name="T48" fmla="*/ 37 w 43"/>
                <a:gd name="T4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9">
                  <a:moveTo>
                    <a:pt x="37" y="49"/>
                  </a:moveTo>
                  <a:cubicBezTo>
                    <a:pt x="36" y="49"/>
                    <a:pt x="35" y="48"/>
                    <a:pt x="35" y="47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9"/>
                    <a:pt x="37" y="8"/>
                    <a:pt x="36" y="7"/>
                  </a:cubicBezTo>
                  <a:cubicBezTo>
                    <a:pt x="33" y="6"/>
                    <a:pt x="28" y="5"/>
                    <a:pt x="22" y="5"/>
                  </a:cubicBezTo>
                  <a:cubicBezTo>
                    <a:pt x="15" y="5"/>
                    <a:pt x="10" y="6"/>
                    <a:pt x="7" y="7"/>
                  </a:cubicBezTo>
                  <a:cubicBezTo>
                    <a:pt x="6" y="7"/>
                    <a:pt x="5" y="9"/>
                    <a:pt x="6" y="1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48"/>
                    <a:pt x="8" y="49"/>
                    <a:pt x="7" y="49"/>
                  </a:cubicBezTo>
                  <a:cubicBezTo>
                    <a:pt x="5" y="49"/>
                    <a:pt x="4" y="48"/>
                    <a:pt x="4" y="47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2" y="4"/>
                    <a:pt x="6" y="3"/>
                  </a:cubicBezTo>
                  <a:cubicBezTo>
                    <a:pt x="9" y="2"/>
                    <a:pt x="15" y="0"/>
                    <a:pt x="22" y="0"/>
                  </a:cubicBezTo>
                  <a:cubicBezTo>
                    <a:pt x="29" y="0"/>
                    <a:pt x="34" y="2"/>
                    <a:pt x="38" y="3"/>
                  </a:cubicBezTo>
                  <a:cubicBezTo>
                    <a:pt x="41" y="4"/>
                    <a:pt x="43" y="7"/>
                    <a:pt x="43" y="1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9"/>
                    <a:pt x="37" y="4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9" name="Freeform 864"/>
            <p:cNvSpPr>
              <a:spLocks/>
            </p:cNvSpPr>
            <p:nvPr/>
          </p:nvSpPr>
          <p:spPr bwMode="auto">
            <a:xfrm>
              <a:off x="7762876" y="8964613"/>
              <a:ext cx="80963" cy="71438"/>
            </a:xfrm>
            <a:custGeom>
              <a:avLst/>
              <a:gdLst>
                <a:gd name="T0" fmla="*/ 11 w 23"/>
                <a:gd name="T1" fmla="*/ 21 h 21"/>
                <a:gd name="T2" fmla="*/ 2 w 23"/>
                <a:gd name="T3" fmla="*/ 21 h 21"/>
                <a:gd name="T4" fmla="*/ 0 w 23"/>
                <a:gd name="T5" fmla="*/ 19 h 21"/>
                <a:gd name="T6" fmla="*/ 2 w 23"/>
                <a:gd name="T7" fmla="*/ 17 h 21"/>
                <a:gd name="T8" fmla="*/ 11 w 23"/>
                <a:gd name="T9" fmla="*/ 17 h 21"/>
                <a:gd name="T10" fmla="*/ 18 w 23"/>
                <a:gd name="T11" fmla="*/ 10 h 21"/>
                <a:gd name="T12" fmla="*/ 18 w 23"/>
                <a:gd name="T13" fmla="*/ 3 h 21"/>
                <a:gd name="T14" fmla="*/ 20 w 23"/>
                <a:gd name="T15" fmla="*/ 0 h 21"/>
                <a:gd name="T16" fmla="*/ 23 w 23"/>
                <a:gd name="T17" fmla="*/ 3 h 21"/>
                <a:gd name="T18" fmla="*/ 23 w 23"/>
                <a:gd name="T19" fmla="*/ 10 h 21"/>
                <a:gd name="T20" fmla="*/ 11 w 23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1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0" y="20"/>
                    <a:pt x="0" y="19"/>
                  </a:cubicBezTo>
                  <a:cubicBezTo>
                    <a:pt x="0" y="18"/>
                    <a:pt x="1" y="17"/>
                    <a:pt x="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5" y="17"/>
                    <a:pt x="18" y="13"/>
                    <a:pt x="18" y="1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"/>
                    <a:pt x="19" y="0"/>
                    <a:pt x="20" y="0"/>
                  </a:cubicBezTo>
                  <a:cubicBezTo>
                    <a:pt x="22" y="0"/>
                    <a:pt x="23" y="1"/>
                    <a:pt x="23" y="3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6"/>
                    <a:pt x="18" y="21"/>
                    <a:pt x="11" y="2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0" name="Freeform 865"/>
            <p:cNvSpPr>
              <a:spLocks/>
            </p:cNvSpPr>
            <p:nvPr/>
          </p:nvSpPr>
          <p:spPr bwMode="auto">
            <a:xfrm>
              <a:off x="7897813" y="8964613"/>
              <a:ext cx="80963" cy="71438"/>
            </a:xfrm>
            <a:custGeom>
              <a:avLst/>
              <a:gdLst>
                <a:gd name="T0" fmla="*/ 20 w 23"/>
                <a:gd name="T1" fmla="*/ 21 h 21"/>
                <a:gd name="T2" fmla="*/ 12 w 23"/>
                <a:gd name="T3" fmla="*/ 21 h 21"/>
                <a:gd name="T4" fmla="*/ 0 w 23"/>
                <a:gd name="T5" fmla="*/ 10 h 21"/>
                <a:gd name="T6" fmla="*/ 0 w 23"/>
                <a:gd name="T7" fmla="*/ 3 h 21"/>
                <a:gd name="T8" fmla="*/ 2 w 23"/>
                <a:gd name="T9" fmla="*/ 0 h 21"/>
                <a:gd name="T10" fmla="*/ 5 w 23"/>
                <a:gd name="T11" fmla="*/ 3 h 21"/>
                <a:gd name="T12" fmla="*/ 5 w 23"/>
                <a:gd name="T13" fmla="*/ 10 h 21"/>
                <a:gd name="T14" fmla="*/ 12 w 23"/>
                <a:gd name="T15" fmla="*/ 17 h 21"/>
                <a:gd name="T16" fmla="*/ 20 w 23"/>
                <a:gd name="T17" fmla="*/ 17 h 21"/>
                <a:gd name="T18" fmla="*/ 23 w 23"/>
                <a:gd name="T19" fmla="*/ 19 h 21"/>
                <a:gd name="T20" fmla="*/ 20 w 23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20" y="21"/>
                  </a:moveTo>
                  <a:cubicBezTo>
                    <a:pt x="12" y="21"/>
                    <a:pt x="12" y="21"/>
                    <a:pt x="12" y="21"/>
                  </a:cubicBezTo>
                  <a:cubicBezTo>
                    <a:pt x="5" y="21"/>
                    <a:pt x="0" y="16"/>
                    <a:pt x="0" y="1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3"/>
                    <a:pt x="8" y="17"/>
                    <a:pt x="12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2" y="21"/>
                    <a:pt x="20" y="2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1" name="Freeform 866"/>
            <p:cNvSpPr>
              <a:spLocks/>
            </p:cNvSpPr>
            <p:nvPr/>
          </p:nvSpPr>
          <p:spPr bwMode="auto">
            <a:xfrm>
              <a:off x="7964488" y="9105901"/>
              <a:ext cx="47625" cy="58738"/>
            </a:xfrm>
            <a:custGeom>
              <a:avLst/>
              <a:gdLst>
                <a:gd name="T0" fmla="*/ 12 w 14"/>
                <a:gd name="T1" fmla="*/ 17 h 17"/>
                <a:gd name="T2" fmla="*/ 10 w 14"/>
                <a:gd name="T3" fmla="*/ 15 h 17"/>
                <a:gd name="T4" fmla="*/ 10 w 14"/>
                <a:gd name="T5" fmla="*/ 12 h 17"/>
                <a:gd name="T6" fmla="*/ 8 w 14"/>
                <a:gd name="T7" fmla="*/ 9 h 17"/>
                <a:gd name="T8" fmla="*/ 2 w 14"/>
                <a:gd name="T9" fmla="*/ 5 h 17"/>
                <a:gd name="T10" fmla="*/ 1 w 14"/>
                <a:gd name="T11" fmla="*/ 2 h 17"/>
                <a:gd name="T12" fmla="*/ 4 w 14"/>
                <a:gd name="T13" fmla="*/ 1 h 17"/>
                <a:gd name="T14" fmla="*/ 10 w 14"/>
                <a:gd name="T15" fmla="*/ 5 h 17"/>
                <a:gd name="T16" fmla="*/ 14 w 14"/>
                <a:gd name="T17" fmla="*/ 12 h 17"/>
                <a:gd name="T18" fmla="*/ 14 w 14"/>
                <a:gd name="T19" fmla="*/ 15 h 17"/>
                <a:gd name="T20" fmla="*/ 12 w 1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7">
                  <a:moveTo>
                    <a:pt x="12" y="17"/>
                  </a:moveTo>
                  <a:cubicBezTo>
                    <a:pt x="11" y="17"/>
                    <a:pt x="10" y="16"/>
                    <a:pt x="10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0"/>
                    <a:pt x="9" y="9"/>
                    <a:pt x="8" y="9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3" y="0"/>
                    <a:pt x="4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4" y="9"/>
                    <a:pt x="14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3" y="17"/>
                    <a:pt x="12" y="17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2" name="Freeform 867"/>
            <p:cNvSpPr>
              <a:spLocks/>
            </p:cNvSpPr>
            <p:nvPr/>
          </p:nvSpPr>
          <p:spPr bwMode="auto">
            <a:xfrm>
              <a:off x="7724776" y="9105901"/>
              <a:ext cx="52388" cy="58738"/>
            </a:xfrm>
            <a:custGeom>
              <a:avLst/>
              <a:gdLst>
                <a:gd name="T0" fmla="*/ 3 w 15"/>
                <a:gd name="T1" fmla="*/ 17 h 17"/>
                <a:gd name="T2" fmla="*/ 0 w 15"/>
                <a:gd name="T3" fmla="*/ 15 h 17"/>
                <a:gd name="T4" fmla="*/ 0 w 15"/>
                <a:gd name="T5" fmla="*/ 12 h 17"/>
                <a:gd name="T6" fmla="*/ 4 w 15"/>
                <a:gd name="T7" fmla="*/ 5 h 17"/>
                <a:gd name="T8" fmla="*/ 11 w 15"/>
                <a:gd name="T9" fmla="*/ 1 h 17"/>
                <a:gd name="T10" fmla="*/ 14 w 15"/>
                <a:gd name="T11" fmla="*/ 2 h 17"/>
                <a:gd name="T12" fmla="*/ 13 w 15"/>
                <a:gd name="T13" fmla="*/ 5 h 17"/>
                <a:gd name="T14" fmla="*/ 7 w 15"/>
                <a:gd name="T15" fmla="*/ 9 h 17"/>
                <a:gd name="T16" fmla="*/ 5 w 15"/>
                <a:gd name="T17" fmla="*/ 12 h 17"/>
                <a:gd name="T18" fmla="*/ 5 w 15"/>
                <a:gd name="T19" fmla="*/ 15 h 17"/>
                <a:gd name="T20" fmla="*/ 3 w 15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7">
                  <a:moveTo>
                    <a:pt x="3" y="17"/>
                  </a:moveTo>
                  <a:cubicBezTo>
                    <a:pt x="1" y="17"/>
                    <a:pt x="0" y="16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9"/>
                    <a:pt x="2" y="6"/>
                    <a:pt x="4" y="5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3" y="1"/>
                    <a:pt x="14" y="2"/>
                  </a:cubicBezTo>
                  <a:cubicBezTo>
                    <a:pt x="15" y="3"/>
                    <a:pt x="14" y="4"/>
                    <a:pt x="13" y="5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5" y="10"/>
                    <a:pt x="5" y="1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6"/>
                    <a:pt x="4" y="17"/>
                    <a:pt x="3" y="17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3" name="Freeform 868"/>
            <p:cNvSpPr>
              <a:spLocks/>
            </p:cNvSpPr>
            <p:nvPr/>
          </p:nvSpPr>
          <p:spPr bwMode="auto">
            <a:xfrm>
              <a:off x="7839076" y="9123363"/>
              <a:ext cx="58738" cy="65088"/>
            </a:xfrm>
            <a:custGeom>
              <a:avLst/>
              <a:gdLst>
                <a:gd name="T0" fmla="*/ 16 w 17"/>
                <a:gd name="T1" fmla="*/ 7 h 19"/>
                <a:gd name="T2" fmla="*/ 16 w 17"/>
                <a:gd name="T3" fmla="*/ 7 h 19"/>
                <a:gd name="T4" fmla="*/ 16 w 17"/>
                <a:gd name="T5" fmla="*/ 6 h 19"/>
                <a:gd name="T6" fmla="*/ 17 w 17"/>
                <a:gd name="T7" fmla="*/ 1 h 19"/>
                <a:gd name="T8" fmla="*/ 9 w 17"/>
                <a:gd name="T9" fmla="*/ 0 h 19"/>
                <a:gd name="T10" fmla="*/ 9 w 17"/>
                <a:gd name="T11" fmla="*/ 0 h 19"/>
                <a:gd name="T12" fmla="*/ 9 w 17"/>
                <a:gd name="T13" fmla="*/ 0 h 19"/>
                <a:gd name="T14" fmla="*/ 0 w 17"/>
                <a:gd name="T15" fmla="*/ 1 h 19"/>
                <a:gd name="T16" fmla="*/ 1 w 17"/>
                <a:gd name="T17" fmla="*/ 7 h 19"/>
                <a:gd name="T18" fmla="*/ 1 w 17"/>
                <a:gd name="T19" fmla="*/ 7 h 19"/>
                <a:gd name="T20" fmla="*/ 1 w 17"/>
                <a:gd name="T21" fmla="*/ 7 h 19"/>
                <a:gd name="T22" fmla="*/ 2 w 17"/>
                <a:gd name="T23" fmla="*/ 17 h 19"/>
                <a:gd name="T24" fmla="*/ 2 w 17"/>
                <a:gd name="T25" fmla="*/ 19 h 19"/>
                <a:gd name="T26" fmla="*/ 3 w 17"/>
                <a:gd name="T27" fmla="*/ 19 h 19"/>
                <a:gd name="T28" fmla="*/ 15 w 17"/>
                <a:gd name="T29" fmla="*/ 19 h 19"/>
                <a:gd name="T30" fmla="*/ 15 w 17"/>
                <a:gd name="T31" fmla="*/ 19 h 19"/>
                <a:gd name="T32" fmla="*/ 16 w 17"/>
                <a:gd name="T33" fmla="*/ 15 h 19"/>
                <a:gd name="T34" fmla="*/ 16 w 17"/>
                <a:gd name="T35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9">
                  <a:moveTo>
                    <a:pt x="16" y="7"/>
                  </a:move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5" y="0"/>
                    <a:pt x="12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3" y="0"/>
                    <a:pt x="0" y="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3" y="19"/>
                  </a:cubicBezTo>
                  <a:cubicBezTo>
                    <a:pt x="7" y="18"/>
                    <a:pt x="11" y="18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6" y="15"/>
                    <a:pt x="16" y="15"/>
                    <a:pt x="16" y="15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rgbClr val="17C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64" name="Группа 763"/>
          <p:cNvGrpSpPr/>
          <p:nvPr/>
        </p:nvGrpSpPr>
        <p:grpSpPr>
          <a:xfrm>
            <a:off x="4489203" y="5627892"/>
            <a:ext cx="337208" cy="566824"/>
            <a:chOff x="7615238" y="5732463"/>
            <a:chExt cx="407988" cy="685800"/>
          </a:xfrm>
        </p:grpSpPr>
        <p:sp>
          <p:nvSpPr>
            <p:cNvPr id="765" name="Freeform 1045"/>
            <p:cNvSpPr>
              <a:spLocks noEditPoints="1"/>
            </p:cNvSpPr>
            <p:nvPr/>
          </p:nvSpPr>
          <p:spPr bwMode="auto">
            <a:xfrm>
              <a:off x="7694613" y="5918200"/>
              <a:ext cx="246063" cy="347663"/>
            </a:xfrm>
            <a:custGeom>
              <a:avLst/>
              <a:gdLst>
                <a:gd name="T0" fmla="*/ 36 w 71"/>
                <a:gd name="T1" fmla="*/ 100 h 100"/>
                <a:gd name="T2" fmla="*/ 34 w 71"/>
                <a:gd name="T3" fmla="*/ 99 h 100"/>
                <a:gd name="T4" fmla="*/ 0 w 71"/>
                <a:gd name="T5" fmla="*/ 36 h 100"/>
                <a:gd name="T6" fmla="*/ 36 w 71"/>
                <a:gd name="T7" fmla="*/ 0 h 100"/>
                <a:gd name="T8" fmla="*/ 71 w 71"/>
                <a:gd name="T9" fmla="*/ 36 h 100"/>
                <a:gd name="T10" fmla="*/ 38 w 71"/>
                <a:gd name="T11" fmla="*/ 99 h 100"/>
                <a:gd name="T12" fmla="*/ 36 w 71"/>
                <a:gd name="T13" fmla="*/ 100 h 100"/>
                <a:gd name="T14" fmla="*/ 36 w 71"/>
                <a:gd name="T15" fmla="*/ 5 h 100"/>
                <a:gd name="T16" fmla="*/ 5 w 71"/>
                <a:gd name="T17" fmla="*/ 36 h 100"/>
                <a:gd name="T18" fmla="*/ 36 w 71"/>
                <a:gd name="T19" fmla="*/ 94 h 100"/>
                <a:gd name="T20" fmla="*/ 66 w 71"/>
                <a:gd name="T21" fmla="*/ 36 h 100"/>
                <a:gd name="T22" fmla="*/ 36 w 71"/>
                <a:gd name="T23" fmla="*/ 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100">
                  <a:moveTo>
                    <a:pt x="36" y="100"/>
                  </a:moveTo>
                  <a:cubicBezTo>
                    <a:pt x="35" y="100"/>
                    <a:pt x="34" y="99"/>
                    <a:pt x="34" y="99"/>
                  </a:cubicBezTo>
                  <a:cubicBezTo>
                    <a:pt x="32" y="97"/>
                    <a:pt x="0" y="54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5" y="0"/>
                    <a:pt x="71" y="16"/>
                    <a:pt x="71" y="36"/>
                  </a:cubicBezTo>
                  <a:cubicBezTo>
                    <a:pt x="71" y="54"/>
                    <a:pt x="39" y="97"/>
                    <a:pt x="38" y="99"/>
                  </a:cubicBezTo>
                  <a:cubicBezTo>
                    <a:pt x="37" y="99"/>
                    <a:pt x="36" y="100"/>
                    <a:pt x="36" y="100"/>
                  </a:cubicBezTo>
                  <a:close/>
                  <a:moveTo>
                    <a:pt x="36" y="5"/>
                  </a:moveTo>
                  <a:cubicBezTo>
                    <a:pt x="19" y="5"/>
                    <a:pt x="5" y="19"/>
                    <a:pt x="5" y="36"/>
                  </a:cubicBezTo>
                  <a:cubicBezTo>
                    <a:pt x="5" y="50"/>
                    <a:pt x="29" y="84"/>
                    <a:pt x="36" y="94"/>
                  </a:cubicBezTo>
                  <a:cubicBezTo>
                    <a:pt x="43" y="84"/>
                    <a:pt x="66" y="50"/>
                    <a:pt x="66" y="36"/>
                  </a:cubicBezTo>
                  <a:cubicBezTo>
                    <a:pt x="66" y="19"/>
                    <a:pt x="53" y="5"/>
                    <a:pt x="36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6" name="Oval 1046"/>
            <p:cNvSpPr>
              <a:spLocks noChangeArrowheads="1"/>
            </p:cNvSpPr>
            <p:nvPr/>
          </p:nvSpPr>
          <p:spPr bwMode="auto">
            <a:xfrm>
              <a:off x="7770813" y="5995988"/>
              <a:ext cx="93663" cy="88900"/>
            </a:xfrm>
            <a:prstGeom prst="ellipse">
              <a:avLst/>
            </a:pr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7" name="Freeform 1047"/>
            <p:cNvSpPr>
              <a:spLocks noEditPoints="1"/>
            </p:cNvSpPr>
            <p:nvPr/>
          </p:nvSpPr>
          <p:spPr bwMode="auto">
            <a:xfrm>
              <a:off x="7615238" y="5732463"/>
              <a:ext cx="407988" cy="685800"/>
            </a:xfrm>
            <a:custGeom>
              <a:avLst/>
              <a:gdLst>
                <a:gd name="T0" fmla="*/ 104 w 118"/>
                <a:gd name="T1" fmla="*/ 198 h 198"/>
                <a:gd name="T2" fmla="*/ 14 w 118"/>
                <a:gd name="T3" fmla="*/ 198 h 198"/>
                <a:gd name="T4" fmla="*/ 0 w 118"/>
                <a:gd name="T5" fmla="*/ 184 h 198"/>
                <a:gd name="T6" fmla="*/ 0 w 118"/>
                <a:gd name="T7" fmla="*/ 18 h 198"/>
                <a:gd name="T8" fmla="*/ 17 w 118"/>
                <a:gd name="T9" fmla="*/ 0 h 198"/>
                <a:gd name="T10" fmla="*/ 100 w 118"/>
                <a:gd name="T11" fmla="*/ 0 h 198"/>
                <a:gd name="T12" fmla="*/ 118 w 118"/>
                <a:gd name="T13" fmla="*/ 18 h 198"/>
                <a:gd name="T14" fmla="*/ 118 w 118"/>
                <a:gd name="T15" fmla="*/ 184 h 198"/>
                <a:gd name="T16" fmla="*/ 104 w 118"/>
                <a:gd name="T17" fmla="*/ 198 h 198"/>
                <a:gd name="T18" fmla="*/ 17 w 118"/>
                <a:gd name="T19" fmla="*/ 5 h 198"/>
                <a:gd name="T20" fmla="*/ 4 w 118"/>
                <a:gd name="T21" fmla="*/ 18 h 198"/>
                <a:gd name="T22" fmla="*/ 4 w 118"/>
                <a:gd name="T23" fmla="*/ 184 h 198"/>
                <a:gd name="T24" fmla="*/ 14 w 118"/>
                <a:gd name="T25" fmla="*/ 193 h 198"/>
                <a:gd name="T26" fmla="*/ 104 w 118"/>
                <a:gd name="T27" fmla="*/ 193 h 198"/>
                <a:gd name="T28" fmla="*/ 113 w 118"/>
                <a:gd name="T29" fmla="*/ 184 h 198"/>
                <a:gd name="T30" fmla="*/ 113 w 118"/>
                <a:gd name="T31" fmla="*/ 18 h 198"/>
                <a:gd name="T32" fmla="*/ 100 w 118"/>
                <a:gd name="T33" fmla="*/ 5 h 198"/>
                <a:gd name="T34" fmla="*/ 17 w 118"/>
                <a:gd name="T35" fmla="*/ 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8" h="198">
                  <a:moveTo>
                    <a:pt x="104" y="198"/>
                  </a:moveTo>
                  <a:cubicBezTo>
                    <a:pt x="14" y="198"/>
                    <a:pt x="14" y="198"/>
                    <a:pt x="14" y="198"/>
                  </a:cubicBezTo>
                  <a:cubicBezTo>
                    <a:pt x="6" y="198"/>
                    <a:pt x="0" y="191"/>
                    <a:pt x="0" y="18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0" y="0"/>
                    <a:pt x="118" y="8"/>
                    <a:pt x="118" y="18"/>
                  </a:cubicBezTo>
                  <a:cubicBezTo>
                    <a:pt x="118" y="184"/>
                    <a:pt x="118" y="184"/>
                    <a:pt x="118" y="184"/>
                  </a:cubicBezTo>
                  <a:cubicBezTo>
                    <a:pt x="118" y="191"/>
                    <a:pt x="112" y="198"/>
                    <a:pt x="104" y="198"/>
                  </a:cubicBezTo>
                  <a:close/>
                  <a:moveTo>
                    <a:pt x="17" y="5"/>
                  </a:moveTo>
                  <a:cubicBezTo>
                    <a:pt x="10" y="5"/>
                    <a:pt x="4" y="10"/>
                    <a:pt x="4" y="18"/>
                  </a:cubicBezTo>
                  <a:cubicBezTo>
                    <a:pt x="4" y="184"/>
                    <a:pt x="4" y="184"/>
                    <a:pt x="4" y="184"/>
                  </a:cubicBezTo>
                  <a:cubicBezTo>
                    <a:pt x="4" y="189"/>
                    <a:pt x="8" y="193"/>
                    <a:pt x="14" y="193"/>
                  </a:cubicBezTo>
                  <a:cubicBezTo>
                    <a:pt x="104" y="193"/>
                    <a:pt x="104" y="193"/>
                    <a:pt x="104" y="193"/>
                  </a:cubicBezTo>
                  <a:cubicBezTo>
                    <a:pt x="109" y="193"/>
                    <a:pt x="113" y="189"/>
                    <a:pt x="113" y="184"/>
                  </a:cubicBezTo>
                  <a:cubicBezTo>
                    <a:pt x="113" y="18"/>
                    <a:pt x="113" y="18"/>
                    <a:pt x="113" y="18"/>
                  </a:cubicBezTo>
                  <a:cubicBezTo>
                    <a:pt x="113" y="10"/>
                    <a:pt x="107" y="5"/>
                    <a:pt x="100" y="5"/>
                  </a:cubicBezTo>
                  <a:lnTo>
                    <a:pt x="17" y="5"/>
                  </a:ln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8" name="Freeform 1048"/>
            <p:cNvSpPr>
              <a:spLocks/>
            </p:cNvSpPr>
            <p:nvPr/>
          </p:nvSpPr>
          <p:spPr bwMode="auto">
            <a:xfrm>
              <a:off x="7718426" y="5732463"/>
              <a:ext cx="201613" cy="68263"/>
            </a:xfrm>
            <a:custGeom>
              <a:avLst/>
              <a:gdLst>
                <a:gd name="T0" fmla="*/ 47 w 58"/>
                <a:gd name="T1" fmla="*/ 20 h 20"/>
                <a:gd name="T2" fmla="*/ 10 w 58"/>
                <a:gd name="T3" fmla="*/ 20 h 20"/>
                <a:gd name="T4" fmla="*/ 0 w 58"/>
                <a:gd name="T5" fmla="*/ 10 h 20"/>
                <a:gd name="T6" fmla="*/ 0 w 58"/>
                <a:gd name="T7" fmla="*/ 2 h 20"/>
                <a:gd name="T8" fmla="*/ 2 w 58"/>
                <a:gd name="T9" fmla="*/ 0 h 20"/>
                <a:gd name="T10" fmla="*/ 4 w 58"/>
                <a:gd name="T11" fmla="*/ 2 h 20"/>
                <a:gd name="T12" fmla="*/ 4 w 58"/>
                <a:gd name="T13" fmla="*/ 10 h 20"/>
                <a:gd name="T14" fmla="*/ 10 w 58"/>
                <a:gd name="T15" fmla="*/ 16 h 20"/>
                <a:gd name="T16" fmla="*/ 47 w 58"/>
                <a:gd name="T17" fmla="*/ 16 h 20"/>
                <a:gd name="T18" fmla="*/ 53 w 58"/>
                <a:gd name="T19" fmla="*/ 10 h 20"/>
                <a:gd name="T20" fmla="*/ 53 w 58"/>
                <a:gd name="T21" fmla="*/ 2 h 20"/>
                <a:gd name="T22" fmla="*/ 55 w 58"/>
                <a:gd name="T23" fmla="*/ 0 h 20"/>
                <a:gd name="T24" fmla="*/ 58 w 58"/>
                <a:gd name="T25" fmla="*/ 2 h 20"/>
                <a:gd name="T26" fmla="*/ 58 w 58"/>
                <a:gd name="T27" fmla="*/ 10 h 20"/>
                <a:gd name="T28" fmla="*/ 47 w 58"/>
                <a:gd name="T2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20">
                  <a:moveTo>
                    <a:pt x="47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4" y="20"/>
                    <a:pt x="0" y="16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3"/>
                    <a:pt x="7" y="16"/>
                    <a:pt x="10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0" y="16"/>
                    <a:pt x="53" y="13"/>
                    <a:pt x="53" y="10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1"/>
                    <a:pt x="54" y="0"/>
                    <a:pt x="55" y="0"/>
                  </a:cubicBezTo>
                  <a:cubicBezTo>
                    <a:pt x="57" y="0"/>
                    <a:pt x="58" y="1"/>
                    <a:pt x="58" y="2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6"/>
                    <a:pt x="53" y="20"/>
                    <a:pt x="47" y="2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77" name="Группа 776"/>
          <p:cNvGrpSpPr/>
          <p:nvPr/>
        </p:nvGrpSpPr>
        <p:grpSpPr>
          <a:xfrm>
            <a:off x="4401912" y="2505131"/>
            <a:ext cx="545310" cy="573219"/>
            <a:chOff x="782860" y="3269544"/>
            <a:chExt cx="459671" cy="483197"/>
          </a:xfrm>
        </p:grpSpPr>
        <p:grpSp>
          <p:nvGrpSpPr>
            <p:cNvPr id="778" name="Группа 777"/>
            <p:cNvGrpSpPr/>
            <p:nvPr/>
          </p:nvGrpSpPr>
          <p:grpSpPr>
            <a:xfrm>
              <a:off x="782860" y="3269544"/>
              <a:ext cx="429629" cy="483197"/>
              <a:chOff x="1709200" y="1901369"/>
              <a:chExt cx="413769" cy="465360"/>
            </a:xfrm>
          </p:grpSpPr>
          <p:sp>
            <p:nvSpPr>
              <p:cNvPr id="784" name="Freeform 1732"/>
              <p:cNvSpPr>
                <a:spLocks noEditPoints="1"/>
              </p:cNvSpPr>
              <p:nvPr/>
            </p:nvSpPr>
            <p:spPr bwMode="auto">
              <a:xfrm>
                <a:off x="1709200" y="2252195"/>
                <a:ext cx="276534" cy="60879"/>
              </a:xfrm>
              <a:custGeom>
                <a:avLst/>
                <a:gdLst>
                  <a:gd name="T0" fmla="*/ 116 w 118"/>
                  <a:gd name="T1" fmla="*/ 26 h 26"/>
                  <a:gd name="T2" fmla="*/ 3 w 118"/>
                  <a:gd name="T3" fmla="*/ 26 h 26"/>
                  <a:gd name="T4" fmla="*/ 0 w 118"/>
                  <a:gd name="T5" fmla="*/ 23 h 26"/>
                  <a:gd name="T6" fmla="*/ 24 w 118"/>
                  <a:gd name="T7" fmla="*/ 0 h 26"/>
                  <a:gd name="T8" fmla="*/ 95 w 118"/>
                  <a:gd name="T9" fmla="*/ 0 h 26"/>
                  <a:gd name="T10" fmla="*/ 118 w 118"/>
                  <a:gd name="T11" fmla="*/ 23 h 26"/>
                  <a:gd name="T12" fmla="*/ 116 w 118"/>
                  <a:gd name="T13" fmla="*/ 26 h 26"/>
                  <a:gd name="T14" fmla="*/ 5 w 118"/>
                  <a:gd name="T15" fmla="*/ 21 h 26"/>
                  <a:gd name="T16" fmla="*/ 113 w 118"/>
                  <a:gd name="T17" fmla="*/ 21 h 26"/>
                  <a:gd name="T18" fmla="*/ 95 w 118"/>
                  <a:gd name="T19" fmla="*/ 5 h 26"/>
                  <a:gd name="T20" fmla="*/ 24 w 118"/>
                  <a:gd name="T21" fmla="*/ 5 h 26"/>
                  <a:gd name="T22" fmla="*/ 5 w 118"/>
                  <a:gd name="T23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26">
                    <a:moveTo>
                      <a:pt x="116" y="26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1" y="26"/>
                      <a:pt x="0" y="25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8" y="0"/>
                      <a:pt x="118" y="10"/>
                      <a:pt x="118" y="23"/>
                    </a:cubicBezTo>
                    <a:cubicBezTo>
                      <a:pt x="118" y="25"/>
                      <a:pt x="117" y="26"/>
                      <a:pt x="116" y="26"/>
                    </a:cubicBezTo>
                    <a:close/>
                    <a:moveTo>
                      <a:pt x="5" y="21"/>
                    </a:moveTo>
                    <a:cubicBezTo>
                      <a:pt x="113" y="21"/>
                      <a:pt x="113" y="21"/>
                      <a:pt x="113" y="21"/>
                    </a:cubicBezTo>
                    <a:cubicBezTo>
                      <a:pt x="112" y="12"/>
                      <a:pt x="104" y="5"/>
                      <a:pt x="95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14" y="5"/>
                      <a:pt x="6" y="12"/>
                      <a:pt x="5" y="2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131413"/>
                  </a:solidFill>
                </a:endParaRPr>
              </a:p>
            </p:txBody>
          </p:sp>
          <p:sp>
            <p:nvSpPr>
              <p:cNvPr id="785" name="Freeform 1733"/>
              <p:cNvSpPr>
                <a:spLocks/>
              </p:cNvSpPr>
              <p:nvPr/>
            </p:nvSpPr>
            <p:spPr bwMode="auto">
              <a:xfrm>
                <a:off x="1751506" y="1901369"/>
                <a:ext cx="193986" cy="362177"/>
              </a:xfrm>
              <a:custGeom>
                <a:avLst/>
                <a:gdLst>
                  <a:gd name="T0" fmla="*/ 81 w 83"/>
                  <a:gd name="T1" fmla="*/ 155 h 155"/>
                  <a:gd name="T2" fmla="*/ 78 w 83"/>
                  <a:gd name="T3" fmla="*/ 152 h 155"/>
                  <a:gd name="T4" fmla="*/ 78 w 83"/>
                  <a:gd name="T5" fmla="*/ 19 h 155"/>
                  <a:gd name="T6" fmla="*/ 63 w 83"/>
                  <a:gd name="T7" fmla="*/ 4 h 155"/>
                  <a:gd name="T8" fmla="*/ 19 w 83"/>
                  <a:gd name="T9" fmla="*/ 4 h 155"/>
                  <a:gd name="T10" fmla="*/ 4 w 83"/>
                  <a:gd name="T11" fmla="*/ 19 h 155"/>
                  <a:gd name="T12" fmla="*/ 4 w 83"/>
                  <a:gd name="T13" fmla="*/ 152 h 155"/>
                  <a:gd name="T14" fmla="*/ 2 w 83"/>
                  <a:gd name="T15" fmla="*/ 155 h 155"/>
                  <a:gd name="T16" fmla="*/ 0 w 83"/>
                  <a:gd name="T17" fmla="*/ 152 h 155"/>
                  <a:gd name="T18" fmla="*/ 0 w 83"/>
                  <a:gd name="T19" fmla="*/ 19 h 155"/>
                  <a:gd name="T20" fmla="*/ 19 w 83"/>
                  <a:gd name="T21" fmla="*/ 0 h 155"/>
                  <a:gd name="T22" fmla="*/ 63 w 83"/>
                  <a:gd name="T23" fmla="*/ 0 h 155"/>
                  <a:gd name="T24" fmla="*/ 83 w 83"/>
                  <a:gd name="T25" fmla="*/ 19 h 155"/>
                  <a:gd name="T26" fmla="*/ 83 w 83"/>
                  <a:gd name="T27" fmla="*/ 152 h 155"/>
                  <a:gd name="T28" fmla="*/ 81 w 83"/>
                  <a:gd name="T29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" h="155">
                    <a:moveTo>
                      <a:pt x="81" y="155"/>
                    </a:moveTo>
                    <a:cubicBezTo>
                      <a:pt x="79" y="155"/>
                      <a:pt x="78" y="154"/>
                      <a:pt x="78" y="152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1"/>
                      <a:pt x="72" y="4"/>
                      <a:pt x="63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1" y="4"/>
                      <a:pt x="4" y="11"/>
                      <a:pt x="4" y="19"/>
                    </a:cubicBezTo>
                    <a:cubicBezTo>
                      <a:pt x="4" y="152"/>
                      <a:pt x="4" y="152"/>
                      <a:pt x="4" y="152"/>
                    </a:cubicBezTo>
                    <a:cubicBezTo>
                      <a:pt x="4" y="154"/>
                      <a:pt x="3" y="155"/>
                      <a:pt x="2" y="155"/>
                    </a:cubicBezTo>
                    <a:cubicBezTo>
                      <a:pt x="1" y="155"/>
                      <a:pt x="0" y="154"/>
                      <a:pt x="0" y="15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4" y="0"/>
                      <a:pt x="83" y="8"/>
                      <a:pt x="83" y="19"/>
                    </a:cubicBezTo>
                    <a:cubicBezTo>
                      <a:pt x="83" y="152"/>
                      <a:pt x="83" y="152"/>
                      <a:pt x="83" y="152"/>
                    </a:cubicBezTo>
                    <a:cubicBezTo>
                      <a:pt x="83" y="154"/>
                      <a:pt x="82" y="155"/>
                      <a:pt x="81" y="155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6" name="Rectangle 1734"/>
              <p:cNvSpPr>
                <a:spLocks noChangeArrowheads="1"/>
              </p:cNvSpPr>
              <p:nvPr/>
            </p:nvSpPr>
            <p:spPr bwMode="auto">
              <a:xfrm>
                <a:off x="1790716" y="1955025"/>
                <a:ext cx="112471" cy="62943"/>
              </a:xfrm>
              <a:prstGeom prst="rect">
                <a:avLst/>
              </a:prstGeom>
              <a:solidFill>
                <a:srgbClr val="F58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7" name="Freeform 1745"/>
              <p:cNvSpPr>
                <a:spLocks/>
              </p:cNvSpPr>
              <p:nvPr/>
            </p:nvSpPr>
            <p:spPr bwMode="auto">
              <a:xfrm>
                <a:off x="1709200" y="2300691"/>
                <a:ext cx="276534" cy="66038"/>
              </a:xfrm>
              <a:custGeom>
                <a:avLst/>
                <a:gdLst>
                  <a:gd name="T0" fmla="*/ 116 w 118"/>
                  <a:gd name="T1" fmla="*/ 28 h 28"/>
                  <a:gd name="T2" fmla="*/ 3 w 118"/>
                  <a:gd name="T3" fmla="*/ 28 h 28"/>
                  <a:gd name="T4" fmla="*/ 0 w 118"/>
                  <a:gd name="T5" fmla="*/ 25 h 28"/>
                  <a:gd name="T6" fmla="*/ 0 w 118"/>
                  <a:gd name="T7" fmla="*/ 2 h 28"/>
                  <a:gd name="T8" fmla="*/ 3 w 118"/>
                  <a:gd name="T9" fmla="*/ 0 h 28"/>
                  <a:gd name="T10" fmla="*/ 5 w 118"/>
                  <a:gd name="T11" fmla="*/ 2 h 28"/>
                  <a:gd name="T12" fmla="*/ 5 w 118"/>
                  <a:gd name="T13" fmla="*/ 23 h 28"/>
                  <a:gd name="T14" fmla="*/ 113 w 118"/>
                  <a:gd name="T15" fmla="*/ 23 h 28"/>
                  <a:gd name="T16" fmla="*/ 113 w 118"/>
                  <a:gd name="T17" fmla="*/ 2 h 28"/>
                  <a:gd name="T18" fmla="*/ 116 w 118"/>
                  <a:gd name="T19" fmla="*/ 0 h 28"/>
                  <a:gd name="T20" fmla="*/ 118 w 118"/>
                  <a:gd name="T21" fmla="*/ 2 h 28"/>
                  <a:gd name="T22" fmla="*/ 118 w 118"/>
                  <a:gd name="T23" fmla="*/ 25 h 28"/>
                  <a:gd name="T24" fmla="*/ 116 w 118"/>
                  <a:gd name="T2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28">
                    <a:moveTo>
                      <a:pt x="116" y="28"/>
                    </a:moveTo>
                    <a:cubicBezTo>
                      <a:pt x="3" y="28"/>
                      <a:pt x="3" y="28"/>
                      <a:pt x="3" y="28"/>
                    </a:cubicBezTo>
                    <a:cubicBezTo>
                      <a:pt x="1" y="28"/>
                      <a:pt x="0" y="27"/>
                      <a:pt x="0" y="2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0"/>
                      <a:pt x="5" y="1"/>
                      <a:pt x="5" y="2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113" y="23"/>
                      <a:pt x="113" y="23"/>
                      <a:pt x="113" y="23"/>
                    </a:cubicBezTo>
                    <a:cubicBezTo>
                      <a:pt x="113" y="2"/>
                      <a:pt x="113" y="2"/>
                      <a:pt x="113" y="2"/>
                    </a:cubicBezTo>
                    <a:cubicBezTo>
                      <a:pt x="113" y="1"/>
                      <a:pt x="114" y="0"/>
                      <a:pt x="116" y="0"/>
                    </a:cubicBezTo>
                    <a:cubicBezTo>
                      <a:pt x="117" y="0"/>
                      <a:pt x="118" y="1"/>
                      <a:pt x="118" y="2"/>
                    </a:cubicBezTo>
                    <a:cubicBezTo>
                      <a:pt x="118" y="25"/>
                      <a:pt x="118" y="25"/>
                      <a:pt x="118" y="25"/>
                    </a:cubicBezTo>
                    <a:cubicBezTo>
                      <a:pt x="118" y="27"/>
                      <a:pt x="117" y="28"/>
                      <a:pt x="116" y="28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131413"/>
                  </a:solidFill>
                </a:endParaRPr>
              </a:p>
            </p:txBody>
          </p:sp>
          <p:sp>
            <p:nvSpPr>
              <p:cNvPr id="788" name="Freeform 1746"/>
              <p:cNvSpPr>
                <a:spLocks/>
              </p:cNvSpPr>
              <p:nvPr/>
            </p:nvSpPr>
            <p:spPr bwMode="auto">
              <a:xfrm>
                <a:off x="2004307" y="2032412"/>
                <a:ext cx="48497" cy="83579"/>
              </a:xfrm>
              <a:custGeom>
                <a:avLst/>
                <a:gdLst>
                  <a:gd name="T0" fmla="*/ 3 w 21"/>
                  <a:gd name="T1" fmla="*/ 36 h 36"/>
                  <a:gd name="T2" fmla="*/ 2 w 21"/>
                  <a:gd name="T3" fmla="*/ 36 h 36"/>
                  <a:gd name="T4" fmla="*/ 0 w 21"/>
                  <a:gd name="T5" fmla="*/ 33 h 36"/>
                  <a:gd name="T6" fmla="*/ 16 w 21"/>
                  <a:gd name="T7" fmla="*/ 1 h 36"/>
                  <a:gd name="T8" fmla="*/ 20 w 21"/>
                  <a:gd name="T9" fmla="*/ 1 h 36"/>
                  <a:gd name="T10" fmla="*/ 20 w 21"/>
                  <a:gd name="T11" fmla="*/ 4 h 36"/>
                  <a:gd name="T12" fmla="*/ 5 w 21"/>
                  <a:gd name="T13" fmla="*/ 34 h 36"/>
                  <a:gd name="T14" fmla="*/ 3 w 21"/>
                  <a:gd name="T1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36">
                    <a:moveTo>
                      <a:pt x="3" y="36"/>
                    </a:moveTo>
                    <a:cubicBezTo>
                      <a:pt x="3" y="36"/>
                      <a:pt x="2" y="36"/>
                      <a:pt x="2" y="36"/>
                    </a:cubicBezTo>
                    <a:cubicBezTo>
                      <a:pt x="1" y="36"/>
                      <a:pt x="0" y="35"/>
                      <a:pt x="0" y="33"/>
                    </a:cubicBezTo>
                    <a:cubicBezTo>
                      <a:pt x="0" y="33"/>
                      <a:pt x="2" y="18"/>
                      <a:pt x="16" y="1"/>
                    </a:cubicBezTo>
                    <a:cubicBezTo>
                      <a:pt x="17" y="0"/>
                      <a:pt x="19" y="0"/>
                      <a:pt x="20" y="1"/>
                    </a:cubicBezTo>
                    <a:cubicBezTo>
                      <a:pt x="21" y="2"/>
                      <a:pt x="21" y="3"/>
                      <a:pt x="20" y="4"/>
                    </a:cubicBezTo>
                    <a:cubicBezTo>
                      <a:pt x="6" y="19"/>
                      <a:pt x="5" y="34"/>
                      <a:pt x="5" y="34"/>
                    </a:cubicBezTo>
                    <a:cubicBezTo>
                      <a:pt x="5" y="35"/>
                      <a:pt x="4" y="36"/>
                      <a:pt x="3" y="3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9" name="Freeform 1747"/>
              <p:cNvSpPr>
                <a:spLocks/>
              </p:cNvSpPr>
              <p:nvPr/>
            </p:nvSpPr>
            <p:spPr bwMode="auto">
              <a:xfrm>
                <a:off x="1934142" y="2132501"/>
                <a:ext cx="188827" cy="117630"/>
              </a:xfrm>
              <a:custGeom>
                <a:avLst/>
                <a:gdLst>
                  <a:gd name="T0" fmla="*/ 55 w 81"/>
                  <a:gd name="T1" fmla="*/ 50 h 50"/>
                  <a:gd name="T2" fmla="*/ 53 w 81"/>
                  <a:gd name="T3" fmla="*/ 50 h 50"/>
                  <a:gd name="T4" fmla="*/ 29 w 81"/>
                  <a:gd name="T5" fmla="*/ 25 h 50"/>
                  <a:gd name="T6" fmla="*/ 29 w 81"/>
                  <a:gd name="T7" fmla="*/ 13 h 50"/>
                  <a:gd name="T8" fmla="*/ 31 w 81"/>
                  <a:gd name="T9" fmla="*/ 11 h 50"/>
                  <a:gd name="T10" fmla="*/ 33 w 81"/>
                  <a:gd name="T11" fmla="*/ 13 h 50"/>
                  <a:gd name="T12" fmla="*/ 33 w 81"/>
                  <a:gd name="T13" fmla="*/ 25 h 50"/>
                  <a:gd name="T14" fmla="*/ 53 w 81"/>
                  <a:gd name="T15" fmla="*/ 45 h 50"/>
                  <a:gd name="T16" fmla="*/ 55 w 81"/>
                  <a:gd name="T17" fmla="*/ 45 h 50"/>
                  <a:gd name="T18" fmla="*/ 76 w 81"/>
                  <a:gd name="T19" fmla="*/ 24 h 50"/>
                  <a:gd name="T20" fmla="*/ 57 w 81"/>
                  <a:gd name="T21" fmla="*/ 4 h 50"/>
                  <a:gd name="T22" fmla="*/ 3 w 81"/>
                  <a:gd name="T23" fmla="*/ 4 h 50"/>
                  <a:gd name="T24" fmla="*/ 0 w 81"/>
                  <a:gd name="T25" fmla="*/ 2 h 50"/>
                  <a:gd name="T26" fmla="*/ 3 w 81"/>
                  <a:gd name="T27" fmla="*/ 0 h 50"/>
                  <a:gd name="T28" fmla="*/ 57 w 81"/>
                  <a:gd name="T29" fmla="*/ 0 h 50"/>
                  <a:gd name="T30" fmla="*/ 81 w 81"/>
                  <a:gd name="T31" fmla="*/ 24 h 50"/>
                  <a:gd name="T32" fmla="*/ 55 w 81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1" h="50">
                    <a:moveTo>
                      <a:pt x="55" y="50"/>
                    </a:moveTo>
                    <a:cubicBezTo>
                      <a:pt x="53" y="50"/>
                      <a:pt x="53" y="50"/>
                      <a:pt x="53" y="50"/>
                    </a:cubicBezTo>
                    <a:cubicBezTo>
                      <a:pt x="40" y="50"/>
                      <a:pt x="29" y="39"/>
                      <a:pt x="29" y="25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2"/>
                      <a:pt x="30" y="11"/>
                      <a:pt x="31" y="11"/>
                    </a:cubicBezTo>
                    <a:cubicBezTo>
                      <a:pt x="32" y="11"/>
                      <a:pt x="33" y="12"/>
                      <a:pt x="33" y="13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36"/>
                      <a:pt x="42" y="45"/>
                      <a:pt x="53" y="45"/>
                    </a:cubicBezTo>
                    <a:cubicBezTo>
                      <a:pt x="55" y="45"/>
                      <a:pt x="55" y="45"/>
                      <a:pt x="55" y="45"/>
                    </a:cubicBezTo>
                    <a:cubicBezTo>
                      <a:pt x="67" y="45"/>
                      <a:pt x="76" y="36"/>
                      <a:pt x="76" y="24"/>
                    </a:cubicBezTo>
                    <a:cubicBezTo>
                      <a:pt x="76" y="13"/>
                      <a:pt x="67" y="4"/>
                      <a:pt x="57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70" y="0"/>
                      <a:pt x="81" y="10"/>
                      <a:pt x="81" y="24"/>
                    </a:cubicBezTo>
                    <a:cubicBezTo>
                      <a:pt x="81" y="38"/>
                      <a:pt x="69" y="50"/>
                      <a:pt x="55" y="5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0" name="Freeform 1748"/>
              <p:cNvSpPr>
                <a:spLocks/>
              </p:cNvSpPr>
              <p:nvPr/>
            </p:nvSpPr>
            <p:spPr bwMode="auto">
              <a:xfrm>
                <a:off x="1812384" y="2066002"/>
                <a:ext cx="70165" cy="121757"/>
              </a:xfrm>
              <a:custGeom>
                <a:avLst/>
                <a:gdLst>
                  <a:gd name="T0" fmla="*/ 4 w 30"/>
                  <a:gd name="T1" fmla="*/ 52 h 52"/>
                  <a:gd name="T2" fmla="*/ 2 w 30"/>
                  <a:gd name="T3" fmla="*/ 52 h 52"/>
                  <a:gd name="T4" fmla="*/ 2 w 30"/>
                  <a:gd name="T5" fmla="*/ 48 h 52"/>
                  <a:gd name="T6" fmla="*/ 22 w 30"/>
                  <a:gd name="T7" fmla="*/ 29 h 52"/>
                  <a:gd name="T8" fmla="*/ 2 w 30"/>
                  <a:gd name="T9" fmla="*/ 29 h 52"/>
                  <a:gd name="T10" fmla="*/ 0 w 30"/>
                  <a:gd name="T11" fmla="*/ 28 h 52"/>
                  <a:gd name="T12" fmla="*/ 1 w 30"/>
                  <a:gd name="T13" fmla="*/ 25 h 52"/>
                  <a:gd name="T14" fmla="*/ 26 w 30"/>
                  <a:gd name="T15" fmla="*/ 0 h 52"/>
                  <a:gd name="T16" fmla="*/ 29 w 30"/>
                  <a:gd name="T17" fmla="*/ 0 h 52"/>
                  <a:gd name="T18" fmla="*/ 29 w 30"/>
                  <a:gd name="T19" fmla="*/ 4 h 52"/>
                  <a:gd name="T20" fmla="*/ 8 w 30"/>
                  <a:gd name="T21" fmla="*/ 25 h 52"/>
                  <a:gd name="T22" fmla="*/ 27 w 30"/>
                  <a:gd name="T23" fmla="*/ 25 h 52"/>
                  <a:gd name="T24" fmla="*/ 29 w 30"/>
                  <a:gd name="T25" fmla="*/ 26 h 52"/>
                  <a:gd name="T26" fmla="*/ 29 w 30"/>
                  <a:gd name="T27" fmla="*/ 29 h 52"/>
                  <a:gd name="T28" fmla="*/ 6 w 30"/>
                  <a:gd name="T29" fmla="*/ 52 h 52"/>
                  <a:gd name="T30" fmla="*/ 4 w 30"/>
                  <a:gd name="T3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52">
                    <a:moveTo>
                      <a:pt x="4" y="52"/>
                    </a:moveTo>
                    <a:cubicBezTo>
                      <a:pt x="4" y="52"/>
                      <a:pt x="3" y="52"/>
                      <a:pt x="2" y="52"/>
                    </a:cubicBezTo>
                    <a:cubicBezTo>
                      <a:pt x="2" y="51"/>
                      <a:pt x="2" y="49"/>
                      <a:pt x="2" y="4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1" y="29"/>
                      <a:pt x="1" y="29"/>
                      <a:pt x="0" y="28"/>
                    </a:cubicBezTo>
                    <a:cubicBezTo>
                      <a:pt x="0" y="27"/>
                      <a:pt x="0" y="26"/>
                      <a:pt x="1" y="25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29" y="0"/>
                    </a:cubicBezTo>
                    <a:cubicBezTo>
                      <a:pt x="30" y="1"/>
                      <a:pt x="30" y="3"/>
                      <a:pt x="29" y="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8" y="25"/>
                      <a:pt x="29" y="25"/>
                      <a:pt x="29" y="26"/>
                    </a:cubicBezTo>
                    <a:cubicBezTo>
                      <a:pt x="30" y="27"/>
                      <a:pt x="29" y="28"/>
                      <a:pt x="29" y="29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5" y="52"/>
                      <a:pt x="5" y="52"/>
                      <a:pt x="4" y="52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79" name="Группа 778"/>
            <p:cNvGrpSpPr/>
            <p:nvPr/>
          </p:nvGrpSpPr>
          <p:grpSpPr>
            <a:xfrm rot="1961241">
              <a:off x="1088062" y="3283664"/>
              <a:ext cx="154469" cy="134258"/>
              <a:chOff x="17222428" y="3022549"/>
              <a:chExt cx="154469" cy="134258"/>
            </a:xfrm>
          </p:grpSpPr>
          <p:sp>
            <p:nvSpPr>
              <p:cNvPr id="780" name="Freeform 21"/>
              <p:cNvSpPr>
                <a:spLocks/>
              </p:cNvSpPr>
              <p:nvPr/>
            </p:nvSpPr>
            <p:spPr bwMode="auto">
              <a:xfrm>
                <a:off x="17232533" y="3084625"/>
                <a:ext cx="132815" cy="72182"/>
              </a:xfrm>
              <a:custGeom>
                <a:avLst/>
                <a:gdLst>
                  <a:gd name="T0" fmla="*/ 49 w 97"/>
                  <a:gd name="T1" fmla="*/ 53 h 53"/>
                  <a:gd name="T2" fmla="*/ 0 w 97"/>
                  <a:gd name="T3" fmla="*/ 4 h 53"/>
                  <a:gd name="T4" fmla="*/ 5 w 97"/>
                  <a:gd name="T5" fmla="*/ 0 h 53"/>
                  <a:gd name="T6" fmla="*/ 9 w 97"/>
                  <a:gd name="T7" fmla="*/ 4 h 53"/>
                  <a:gd name="T8" fmla="*/ 49 w 97"/>
                  <a:gd name="T9" fmla="*/ 44 h 53"/>
                  <a:gd name="T10" fmla="*/ 88 w 97"/>
                  <a:gd name="T11" fmla="*/ 4 h 53"/>
                  <a:gd name="T12" fmla="*/ 93 w 97"/>
                  <a:gd name="T13" fmla="*/ 0 h 53"/>
                  <a:gd name="T14" fmla="*/ 97 w 97"/>
                  <a:gd name="T15" fmla="*/ 4 h 53"/>
                  <a:gd name="T16" fmla="*/ 49 w 97"/>
                  <a:gd name="T1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53">
                    <a:moveTo>
                      <a:pt x="49" y="53"/>
                    </a:moveTo>
                    <a:cubicBezTo>
                      <a:pt x="22" y="53"/>
                      <a:pt x="0" y="31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26"/>
                      <a:pt x="27" y="44"/>
                      <a:pt x="49" y="44"/>
                    </a:cubicBezTo>
                    <a:cubicBezTo>
                      <a:pt x="70" y="44"/>
                      <a:pt x="88" y="26"/>
                      <a:pt x="88" y="4"/>
                    </a:cubicBezTo>
                    <a:cubicBezTo>
                      <a:pt x="88" y="2"/>
                      <a:pt x="90" y="0"/>
                      <a:pt x="93" y="0"/>
                    </a:cubicBezTo>
                    <a:cubicBezTo>
                      <a:pt x="95" y="0"/>
                      <a:pt x="97" y="2"/>
                      <a:pt x="97" y="4"/>
                    </a:cubicBezTo>
                    <a:cubicBezTo>
                      <a:pt x="97" y="31"/>
                      <a:pt x="75" y="53"/>
                      <a:pt x="49" y="53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1" name="Freeform 22"/>
              <p:cNvSpPr>
                <a:spLocks/>
              </p:cNvSpPr>
              <p:nvPr/>
            </p:nvSpPr>
            <p:spPr bwMode="auto">
              <a:xfrm>
                <a:off x="17222428" y="3058640"/>
                <a:ext cx="154469" cy="38978"/>
              </a:xfrm>
              <a:custGeom>
                <a:avLst/>
                <a:gdLst>
                  <a:gd name="T0" fmla="*/ 100 w 113"/>
                  <a:gd name="T1" fmla="*/ 28 h 28"/>
                  <a:gd name="T2" fmla="*/ 89 w 113"/>
                  <a:gd name="T3" fmla="*/ 28 h 28"/>
                  <a:gd name="T4" fmla="*/ 85 w 113"/>
                  <a:gd name="T5" fmla="*/ 23 h 28"/>
                  <a:gd name="T6" fmla="*/ 89 w 113"/>
                  <a:gd name="T7" fmla="*/ 19 h 28"/>
                  <a:gd name="T8" fmla="*/ 100 w 113"/>
                  <a:gd name="T9" fmla="*/ 19 h 28"/>
                  <a:gd name="T10" fmla="*/ 105 w 113"/>
                  <a:gd name="T11" fmla="*/ 14 h 28"/>
                  <a:gd name="T12" fmla="*/ 100 w 113"/>
                  <a:gd name="T13" fmla="*/ 8 h 28"/>
                  <a:gd name="T14" fmla="*/ 13 w 113"/>
                  <a:gd name="T15" fmla="*/ 8 h 28"/>
                  <a:gd name="T16" fmla="*/ 8 w 113"/>
                  <a:gd name="T17" fmla="*/ 14 h 28"/>
                  <a:gd name="T18" fmla="*/ 13 w 113"/>
                  <a:gd name="T19" fmla="*/ 19 h 28"/>
                  <a:gd name="T20" fmla="*/ 67 w 113"/>
                  <a:gd name="T21" fmla="*/ 19 h 28"/>
                  <a:gd name="T22" fmla="*/ 71 w 113"/>
                  <a:gd name="T23" fmla="*/ 23 h 28"/>
                  <a:gd name="T24" fmla="*/ 67 w 113"/>
                  <a:gd name="T25" fmla="*/ 28 h 28"/>
                  <a:gd name="T26" fmla="*/ 13 w 113"/>
                  <a:gd name="T27" fmla="*/ 28 h 28"/>
                  <a:gd name="T28" fmla="*/ 0 w 113"/>
                  <a:gd name="T29" fmla="*/ 14 h 28"/>
                  <a:gd name="T30" fmla="*/ 13 w 113"/>
                  <a:gd name="T31" fmla="*/ 0 h 28"/>
                  <a:gd name="T32" fmla="*/ 100 w 113"/>
                  <a:gd name="T33" fmla="*/ 0 h 28"/>
                  <a:gd name="T34" fmla="*/ 113 w 113"/>
                  <a:gd name="T35" fmla="*/ 14 h 28"/>
                  <a:gd name="T36" fmla="*/ 100 w 113"/>
                  <a:gd name="T3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3" h="28">
                    <a:moveTo>
                      <a:pt x="100" y="28"/>
                    </a:moveTo>
                    <a:cubicBezTo>
                      <a:pt x="89" y="28"/>
                      <a:pt x="89" y="28"/>
                      <a:pt x="89" y="28"/>
                    </a:cubicBezTo>
                    <a:cubicBezTo>
                      <a:pt x="87" y="28"/>
                      <a:pt x="85" y="26"/>
                      <a:pt x="85" y="23"/>
                    </a:cubicBezTo>
                    <a:cubicBezTo>
                      <a:pt x="85" y="21"/>
                      <a:pt x="87" y="19"/>
                      <a:pt x="89" y="19"/>
                    </a:cubicBezTo>
                    <a:cubicBezTo>
                      <a:pt x="100" y="19"/>
                      <a:pt x="100" y="19"/>
                      <a:pt x="100" y="19"/>
                    </a:cubicBezTo>
                    <a:cubicBezTo>
                      <a:pt x="103" y="19"/>
                      <a:pt x="105" y="17"/>
                      <a:pt x="105" y="14"/>
                    </a:cubicBezTo>
                    <a:cubicBezTo>
                      <a:pt x="105" y="11"/>
                      <a:pt x="103" y="8"/>
                      <a:pt x="10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8" y="11"/>
                      <a:pt x="8" y="14"/>
                    </a:cubicBezTo>
                    <a:cubicBezTo>
                      <a:pt x="8" y="17"/>
                      <a:pt x="10" y="19"/>
                      <a:pt x="13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9" y="19"/>
                      <a:pt x="71" y="21"/>
                      <a:pt x="71" y="23"/>
                    </a:cubicBezTo>
                    <a:cubicBezTo>
                      <a:pt x="71" y="26"/>
                      <a:pt x="69" y="28"/>
                      <a:pt x="67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6" y="28"/>
                      <a:pt x="0" y="21"/>
                      <a:pt x="0" y="14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7" y="0"/>
                      <a:pt x="113" y="6"/>
                      <a:pt x="113" y="14"/>
                    </a:cubicBezTo>
                    <a:cubicBezTo>
                      <a:pt x="113" y="21"/>
                      <a:pt x="107" y="28"/>
                      <a:pt x="100" y="28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2" name="Freeform 23"/>
              <p:cNvSpPr>
                <a:spLocks/>
              </p:cNvSpPr>
              <p:nvPr/>
            </p:nvSpPr>
            <p:spPr bwMode="auto">
              <a:xfrm>
                <a:off x="17262850" y="3022549"/>
                <a:ext cx="11549" cy="47640"/>
              </a:xfrm>
              <a:custGeom>
                <a:avLst/>
                <a:gdLst>
                  <a:gd name="T0" fmla="*/ 4 w 8"/>
                  <a:gd name="T1" fmla="*/ 34 h 34"/>
                  <a:gd name="T2" fmla="*/ 0 w 8"/>
                  <a:gd name="T3" fmla="*/ 30 h 34"/>
                  <a:gd name="T4" fmla="*/ 0 w 8"/>
                  <a:gd name="T5" fmla="*/ 4 h 34"/>
                  <a:gd name="T6" fmla="*/ 4 w 8"/>
                  <a:gd name="T7" fmla="*/ 0 h 34"/>
                  <a:gd name="T8" fmla="*/ 8 w 8"/>
                  <a:gd name="T9" fmla="*/ 4 h 34"/>
                  <a:gd name="T10" fmla="*/ 8 w 8"/>
                  <a:gd name="T11" fmla="*/ 30 h 34"/>
                  <a:gd name="T12" fmla="*/ 4 w 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4">
                    <a:moveTo>
                      <a:pt x="4" y="34"/>
                    </a:moveTo>
                    <a:cubicBezTo>
                      <a:pt x="2" y="34"/>
                      <a:pt x="0" y="33"/>
                      <a:pt x="0" y="3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3"/>
                      <a:pt x="6" y="34"/>
                      <a:pt x="4" y="34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3" name="Freeform 24"/>
              <p:cNvSpPr>
                <a:spLocks/>
              </p:cNvSpPr>
              <p:nvPr/>
            </p:nvSpPr>
            <p:spPr bwMode="auto">
              <a:xfrm>
                <a:off x="17324926" y="3022549"/>
                <a:ext cx="10105" cy="47640"/>
              </a:xfrm>
              <a:custGeom>
                <a:avLst/>
                <a:gdLst>
                  <a:gd name="T0" fmla="*/ 4 w 8"/>
                  <a:gd name="T1" fmla="*/ 34 h 34"/>
                  <a:gd name="T2" fmla="*/ 0 w 8"/>
                  <a:gd name="T3" fmla="*/ 30 h 34"/>
                  <a:gd name="T4" fmla="*/ 0 w 8"/>
                  <a:gd name="T5" fmla="*/ 4 h 34"/>
                  <a:gd name="T6" fmla="*/ 4 w 8"/>
                  <a:gd name="T7" fmla="*/ 0 h 34"/>
                  <a:gd name="T8" fmla="*/ 8 w 8"/>
                  <a:gd name="T9" fmla="*/ 4 h 34"/>
                  <a:gd name="T10" fmla="*/ 8 w 8"/>
                  <a:gd name="T11" fmla="*/ 30 h 34"/>
                  <a:gd name="T12" fmla="*/ 4 w 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4">
                    <a:moveTo>
                      <a:pt x="4" y="34"/>
                    </a:moveTo>
                    <a:cubicBezTo>
                      <a:pt x="2" y="34"/>
                      <a:pt x="0" y="33"/>
                      <a:pt x="0" y="3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3"/>
                      <a:pt x="6" y="34"/>
                      <a:pt x="4" y="34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830" name="Группа 829"/>
          <p:cNvGrpSpPr/>
          <p:nvPr/>
        </p:nvGrpSpPr>
        <p:grpSpPr>
          <a:xfrm>
            <a:off x="4411885" y="4331973"/>
            <a:ext cx="525364" cy="563805"/>
            <a:chOff x="11286807" y="5777867"/>
            <a:chExt cx="650875" cy="698500"/>
          </a:xfrm>
        </p:grpSpPr>
        <p:sp>
          <p:nvSpPr>
            <p:cNvPr id="831" name="Freeform 862"/>
            <p:cNvSpPr>
              <a:spLocks/>
            </p:cNvSpPr>
            <p:nvPr/>
          </p:nvSpPr>
          <p:spPr bwMode="auto">
            <a:xfrm>
              <a:off x="11377295" y="6262054"/>
              <a:ext cx="114300" cy="76200"/>
            </a:xfrm>
            <a:custGeom>
              <a:avLst/>
              <a:gdLst>
                <a:gd name="T0" fmla="*/ 30 w 33"/>
                <a:gd name="T1" fmla="*/ 22 h 22"/>
                <a:gd name="T2" fmla="*/ 3 w 33"/>
                <a:gd name="T3" fmla="*/ 22 h 22"/>
                <a:gd name="T4" fmla="*/ 0 w 33"/>
                <a:gd name="T5" fmla="*/ 20 h 22"/>
                <a:gd name="T6" fmla="*/ 3 w 33"/>
                <a:gd name="T7" fmla="*/ 18 h 22"/>
                <a:gd name="T8" fmla="*/ 28 w 33"/>
                <a:gd name="T9" fmla="*/ 18 h 22"/>
                <a:gd name="T10" fmla="*/ 28 w 33"/>
                <a:gd name="T11" fmla="*/ 15 h 22"/>
                <a:gd name="T12" fmla="*/ 22 w 33"/>
                <a:gd name="T13" fmla="*/ 8 h 22"/>
                <a:gd name="T14" fmla="*/ 4 w 33"/>
                <a:gd name="T15" fmla="*/ 5 h 22"/>
                <a:gd name="T16" fmla="*/ 2 w 33"/>
                <a:gd name="T17" fmla="*/ 3 h 22"/>
                <a:gd name="T18" fmla="*/ 4 w 33"/>
                <a:gd name="T19" fmla="*/ 1 h 22"/>
                <a:gd name="T20" fmla="*/ 22 w 33"/>
                <a:gd name="T21" fmla="*/ 3 h 22"/>
                <a:gd name="T22" fmla="*/ 33 w 33"/>
                <a:gd name="T23" fmla="*/ 15 h 22"/>
                <a:gd name="T24" fmla="*/ 33 w 33"/>
                <a:gd name="T25" fmla="*/ 20 h 22"/>
                <a:gd name="T26" fmla="*/ 30 w 33"/>
                <a:gd name="T2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2">
                  <a:moveTo>
                    <a:pt x="30" y="22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2" y="22"/>
                    <a:pt x="0" y="21"/>
                    <a:pt x="0" y="20"/>
                  </a:cubicBezTo>
                  <a:cubicBezTo>
                    <a:pt x="0" y="19"/>
                    <a:pt x="2" y="18"/>
                    <a:pt x="3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1"/>
                    <a:pt x="25" y="8"/>
                    <a:pt x="22" y="8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5"/>
                    <a:pt x="1" y="4"/>
                    <a:pt x="2" y="3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8" y="4"/>
                    <a:pt x="33" y="9"/>
                    <a:pt x="33" y="15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1"/>
                    <a:pt x="32" y="22"/>
                    <a:pt x="30" y="2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2" name="Freeform 863"/>
            <p:cNvSpPr>
              <a:spLocks noEditPoints="1"/>
            </p:cNvSpPr>
            <p:nvPr/>
          </p:nvSpPr>
          <p:spPr bwMode="auto">
            <a:xfrm>
              <a:off x="11286807" y="6039804"/>
              <a:ext cx="650875" cy="436563"/>
            </a:xfrm>
            <a:custGeom>
              <a:avLst/>
              <a:gdLst>
                <a:gd name="T0" fmla="*/ 160 w 188"/>
                <a:gd name="T1" fmla="*/ 126 h 126"/>
                <a:gd name="T2" fmla="*/ 154 w 188"/>
                <a:gd name="T3" fmla="*/ 126 h 126"/>
                <a:gd name="T4" fmla="*/ 140 w 188"/>
                <a:gd name="T5" fmla="*/ 112 h 126"/>
                <a:gd name="T6" fmla="*/ 140 w 188"/>
                <a:gd name="T7" fmla="*/ 108 h 126"/>
                <a:gd name="T8" fmla="*/ 48 w 188"/>
                <a:gd name="T9" fmla="*/ 108 h 126"/>
                <a:gd name="T10" fmla="*/ 48 w 188"/>
                <a:gd name="T11" fmla="*/ 112 h 126"/>
                <a:gd name="T12" fmla="*/ 34 w 188"/>
                <a:gd name="T13" fmla="*/ 126 h 126"/>
                <a:gd name="T14" fmla="*/ 28 w 188"/>
                <a:gd name="T15" fmla="*/ 126 h 126"/>
                <a:gd name="T16" fmla="*/ 14 w 188"/>
                <a:gd name="T17" fmla="*/ 112 h 126"/>
                <a:gd name="T18" fmla="*/ 14 w 188"/>
                <a:gd name="T19" fmla="*/ 61 h 126"/>
                <a:gd name="T20" fmla="*/ 4 w 188"/>
                <a:gd name="T21" fmla="*/ 57 h 126"/>
                <a:gd name="T22" fmla="*/ 0 w 188"/>
                <a:gd name="T23" fmla="*/ 52 h 126"/>
                <a:gd name="T24" fmla="*/ 0 w 188"/>
                <a:gd name="T25" fmla="*/ 43 h 126"/>
                <a:gd name="T26" fmla="*/ 5 w 188"/>
                <a:gd name="T27" fmla="*/ 38 h 126"/>
                <a:gd name="T28" fmla="*/ 19 w 188"/>
                <a:gd name="T29" fmla="*/ 38 h 126"/>
                <a:gd name="T30" fmla="*/ 26 w 188"/>
                <a:gd name="T31" fmla="*/ 33 h 126"/>
                <a:gd name="T32" fmla="*/ 39 w 188"/>
                <a:gd name="T33" fmla="*/ 9 h 126"/>
                <a:gd name="T34" fmla="*/ 54 w 188"/>
                <a:gd name="T35" fmla="*/ 0 h 126"/>
                <a:gd name="T36" fmla="*/ 134 w 188"/>
                <a:gd name="T37" fmla="*/ 0 h 126"/>
                <a:gd name="T38" fmla="*/ 149 w 188"/>
                <a:gd name="T39" fmla="*/ 9 h 126"/>
                <a:gd name="T40" fmla="*/ 162 w 188"/>
                <a:gd name="T41" fmla="*/ 33 h 126"/>
                <a:gd name="T42" fmla="*/ 169 w 188"/>
                <a:gd name="T43" fmla="*/ 38 h 126"/>
                <a:gd name="T44" fmla="*/ 183 w 188"/>
                <a:gd name="T45" fmla="*/ 38 h 126"/>
                <a:gd name="T46" fmla="*/ 188 w 188"/>
                <a:gd name="T47" fmla="*/ 43 h 126"/>
                <a:gd name="T48" fmla="*/ 188 w 188"/>
                <a:gd name="T49" fmla="*/ 52 h 126"/>
                <a:gd name="T50" fmla="*/ 184 w 188"/>
                <a:gd name="T51" fmla="*/ 57 h 126"/>
                <a:gd name="T52" fmla="*/ 174 w 188"/>
                <a:gd name="T53" fmla="*/ 61 h 126"/>
                <a:gd name="T54" fmla="*/ 174 w 188"/>
                <a:gd name="T55" fmla="*/ 112 h 126"/>
                <a:gd name="T56" fmla="*/ 160 w 188"/>
                <a:gd name="T57" fmla="*/ 126 h 126"/>
                <a:gd name="T58" fmla="*/ 46 w 188"/>
                <a:gd name="T59" fmla="*/ 103 h 126"/>
                <a:gd name="T60" fmla="*/ 142 w 188"/>
                <a:gd name="T61" fmla="*/ 103 h 126"/>
                <a:gd name="T62" fmla="*/ 145 w 188"/>
                <a:gd name="T63" fmla="*/ 106 h 126"/>
                <a:gd name="T64" fmla="*/ 145 w 188"/>
                <a:gd name="T65" fmla="*/ 112 h 126"/>
                <a:gd name="T66" fmla="*/ 154 w 188"/>
                <a:gd name="T67" fmla="*/ 121 h 126"/>
                <a:gd name="T68" fmla="*/ 160 w 188"/>
                <a:gd name="T69" fmla="*/ 121 h 126"/>
                <a:gd name="T70" fmla="*/ 169 w 188"/>
                <a:gd name="T71" fmla="*/ 112 h 126"/>
                <a:gd name="T72" fmla="*/ 169 w 188"/>
                <a:gd name="T73" fmla="*/ 59 h 126"/>
                <a:gd name="T74" fmla="*/ 171 w 188"/>
                <a:gd name="T75" fmla="*/ 57 h 126"/>
                <a:gd name="T76" fmla="*/ 183 w 188"/>
                <a:gd name="T77" fmla="*/ 52 h 126"/>
                <a:gd name="T78" fmla="*/ 183 w 188"/>
                <a:gd name="T79" fmla="*/ 52 h 126"/>
                <a:gd name="T80" fmla="*/ 183 w 188"/>
                <a:gd name="T81" fmla="*/ 43 h 126"/>
                <a:gd name="T82" fmla="*/ 183 w 188"/>
                <a:gd name="T83" fmla="*/ 42 h 126"/>
                <a:gd name="T84" fmla="*/ 169 w 188"/>
                <a:gd name="T85" fmla="*/ 42 h 126"/>
                <a:gd name="T86" fmla="*/ 158 w 188"/>
                <a:gd name="T87" fmla="*/ 36 h 126"/>
                <a:gd name="T88" fmla="*/ 145 w 188"/>
                <a:gd name="T89" fmla="*/ 11 h 126"/>
                <a:gd name="T90" fmla="*/ 134 w 188"/>
                <a:gd name="T91" fmla="*/ 5 h 126"/>
                <a:gd name="T92" fmla="*/ 54 w 188"/>
                <a:gd name="T93" fmla="*/ 5 h 126"/>
                <a:gd name="T94" fmla="*/ 43 w 188"/>
                <a:gd name="T95" fmla="*/ 11 h 126"/>
                <a:gd name="T96" fmla="*/ 30 w 188"/>
                <a:gd name="T97" fmla="*/ 36 h 126"/>
                <a:gd name="T98" fmla="*/ 19 w 188"/>
                <a:gd name="T99" fmla="*/ 42 h 126"/>
                <a:gd name="T100" fmla="*/ 5 w 188"/>
                <a:gd name="T101" fmla="*/ 42 h 126"/>
                <a:gd name="T102" fmla="*/ 5 w 188"/>
                <a:gd name="T103" fmla="*/ 43 h 126"/>
                <a:gd name="T104" fmla="*/ 5 w 188"/>
                <a:gd name="T105" fmla="*/ 52 h 126"/>
                <a:gd name="T106" fmla="*/ 5 w 188"/>
                <a:gd name="T107" fmla="*/ 52 h 126"/>
                <a:gd name="T108" fmla="*/ 17 w 188"/>
                <a:gd name="T109" fmla="*/ 57 h 126"/>
                <a:gd name="T110" fmla="*/ 18 w 188"/>
                <a:gd name="T111" fmla="*/ 59 h 126"/>
                <a:gd name="T112" fmla="*/ 18 w 188"/>
                <a:gd name="T113" fmla="*/ 112 h 126"/>
                <a:gd name="T114" fmla="*/ 28 w 188"/>
                <a:gd name="T115" fmla="*/ 121 h 126"/>
                <a:gd name="T116" fmla="*/ 34 w 188"/>
                <a:gd name="T117" fmla="*/ 121 h 126"/>
                <a:gd name="T118" fmla="*/ 43 w 188"/>
                <a:gd name="T119" fmla="*/ 112 h 126"/>
                <a:gd name="T120" fmla="*/ 43 w 188"/>
                <a:gd name="T121" fmla="*/ 106 h 126"/>
                <a:gd name="T122" fmla="*/ 46 w 188"/>
                <a:gd name="T123" fmla="*/ 10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8" h="126">
                  <a:moveTo>
                    <a:pt x="160" y="126"/>
                  </a:moveTo>
                  <a:cubicBezTo>
                    <a:pt x="154" y="126"/>
                    <a:pt x="154" y="126"/>
                    <a:pt x="154" y="126"/>
                  </a:cubicBezTo>
                  <a:cubicBezTo>
                    <a:pt x="146" y="126"/>
                    <a:pt x="140" y="120"/>
                    <a:pt x="140" y="112"/>
                  </a:cubicBezTo>
                  <a:cubicBezTo>
                    <a:pt x="140" y="108"/>
                    <a:pt x="140" y="108"/>
                    <a:pt x="140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8" y="120"/>
                    <a:pt x="42" y="126"/>
                    <a:pt x="34" y="126"/>
                  </a:cubicBezTo>
                  <a:cubicBezTo>
                    <a:pt x="28" y="126"/>
                    <a:pt x="28" y="126"/>
                    <a:pt x="28" y="126"/>
                  </a:cubicBezTo>
                  <a:cubicBezTo>
                    <a:pt x="20" y="126"/>
                    <a:pt x="14" y="120"/>
                    <a:pt x="14" y="11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2" y="56"/>
                    <a:pt x="0" y="54"/>
                    <a:pt x="0" y="5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0"/>
                    <a:pt x="2" y="38"/>
                    <a:pt x="5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2" y="38"/>
                    <a:pt x="24" y="36"/>
                    <a:pt x="26" y="33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42" y="3"/>
                    <a:pt x="48" y="0"/>
                    <a:pt x="5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40" y="0"/>
                    <a:pt x="146" y="3"/>
                    <a:pt x="149" y="9"/>
                  </a:cubicBezTo>
                  <a:cubicBezTo>
                    <a:pt x="162" y="33"/>
                    <a:pt x="162" y="33"/>
                    <a:pt x="162" y="33"/>
                  </a:cubicBezTo>
                  <a:cubicBezTo>
                    <a:pt x="164" y="36"/>
                    <a:pt x="166" y="38"/>
                    <a:pt x="169" y="38"/>
                  </a:cubicBezTo>
                  <a:cubicBezTo>
                    <a:pt x="183" y="38"/>
                    <a:pt x="183" y="38"/>
                    <a:pt x="183" y="38"/>
                  </a:cubicBezTo>
                  <a:cubicBezTo>
                    <a:pt x="185" y="38"/>
                    <a:pt x="188" y="40"/>
                    <a:pt x="188" y="43"/>
                  </a:cubicBezTo>
                  <a:cubicBezTo>
                    <a:pt x="188" y="52"/>
                    <a:pt x="188" y="52"/>
                    <a:pt x="188" y="52"/>
                  </a:cubicBezTo>
                  <a:cubicBezTo>
                    <a:pt x="188" y="54"/>
                    <a:pt x="186" y="56"/>
                    <a:pt x="184" y="57"/>
                  </a:cubicBezTo>
                  <a:cubicBezTo>
                    <a:pt x="174" y="61"/>
                    <a:pt x="174" y="61"/>
                    <a:pt x="174" y="61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4" y="120"/>
                    <a:pt x="168" y="126"/>
                    <a:pt x="160" y="126"/>
                  </a:cubicBezTo>
                  <a:close/>
                  <a:moveTo>
                    <a:pt x="46" y="103"/>
                  </a:moveTo>
                  <a:cubicBezTo>
                    <a:pt x="142" y="103"/>
                    <a:pt x="142" y="103"/>
                    <a:pt x="142" y="103"/>
                  </a:cubicBezTo>
                  <a:cubicBezTo>
                    <a:pt x="144" y="103"/>
                    <a:pt x="145" y="105"/>
                    <a:pt x="145" y="106"/>
                  </a:cubicBezTo>
                  <a:cubicBezTo>
                    <a:pt x="145" y="112"/>
                    <a:pt x="145" y="112"/>
                    <a:pt x="145" y="112"/>
                  </a:cubicBezTo>
                  <a:cubicBezTo>
                    <a:pt x="145" y="117"/>
                    <a:pt x="149" y="121"/>
                    <a:pt x="154" y="121"/>
                  </a:cubicBezTo>
                  <a:cubicBezTo>
                    <a:pt x="160" y="121"/>
                    <a:pt x="160" y="121"/>
                    <a:pt x="160" y="121"/>
                  </a:cubicBezTo>
                  <a:cubicBezTo>
                    <a:pt x="165" y="121"/>
                    <a:pt x="169" y="117"/>
                    <a:pt x="169" y="112"/>
                  </a:cubicBezTo>
                  <a:cubicBezTo>
                    <a:pt x="169" y="59"/>
                    <a:pt x="169" y="59"/>
                    <a:pt x="169" y="59"/>
                  </a:cubicBezTo>
                  <a:cubicBezTo>
                    <a:pt x="169" y="58"/>
                    <a:pt x="170" y="57"/>
                    <a:pt x="171" y="57"/>
                  </a:cubicBezTo>
                  <a:cubicBezTo>
                    <a:pt x="183" y="52"/>
                    <a:pt x="183" y="52"/>
                    <a:pt x="183" y="52"/>
                  </a:cubicBezTo>
                  <a:cubicBezTo>
                    <a:pt x="183" y="52"/>
                    <a:pt x="183" y="52"/>
                    <a:pt x="183" y="52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83" y="42"/>
                    <a:pt x="183" y="42"/>
                    <a:pt x="183" y="42"/>
                  </a:cubicBezTo>
                  <a:cubicBezTo>
                    <a:pt x="169" y="42"/>
                    <a:pt x="169" y="42"/>
                    <a:pt x="169" y="42"/>
                  </a:cubicBezTo>
                  <a:cubicBezTo>
                    <a:pt x="165" y="42"/>
                    <a:pt x="160" y="40"/>
                    <a:pt x="158" y="36"/>
                  </a:cubicBezTo>
                  <a:cubicBezTo>
                    <a:pt x="145" y="11"/>
                    <a:pt x="145" y="11"/>
                    <a:pt x="145" y="11"/>
                  </a:cubicBezTo>
                  <a:cubicBezTo>
                    <a:pt x="143" y="7"/>
                    <a:pt x="139" y="5"/>
                    <a:pt x="134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49" y="5"/>
                    <a:pt x="45" y="7"/>
                    <a:pt x="43" y="1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8" y="40"/>
                    <a:pt x="23" y="42"/>
                    <a:pt x="19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8" y="57"/>
                    <a:pt x="18" y="58"/>
                    <a:pt x="18" y="59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7"/>
                    <a:pt x="23" y="121"/>
                    <a:pt x="28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9" y="121"/>
                    <a:pt x="43" y="117"/>
                    <a:pt x="43" y="112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3" y="105"/>
                    <a:pt x="44" y="103"/>
                    <a:pt x="46" y="103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3" name="Freeform 864"/>
            <p:cNvSpPr>
              <a:spLocks/>
            </p:cNvSpPr>
            <p:nvPr/>
          </p:nvSpPr>
          <p:spPr bwMode="auto">
            <a:xfrm>
              <a:off x="11732895" y="6262054"/>
              <a:ext cx="111125" cy="76200"/>
            </a:xfrm>
            <a:custGeom>
              <a:avLst/>
              <a:gdLst>
                <a:gd name="T0" fmla="*/ 30 w 32"/>
                <a:gd name="T1" fmla="*/ 22 h 22"/>
                <a:gd name="T2" fmla="*/ 3 w 32"/>
                <a:gd name="T3" fmla="*/ 22 h 22"/>
                <a:gd name="T4" fmla="*/ 0 w 32"/>
                <a:gd name="T5" fmla="*/ 20 h 22"/>
                <a:gd name="T6" fmla="*/ 0 w 32"/>
                <a:gd name="T7" fmla="*/ 15 h 22"/>
                <a:gd name="T8" fmla="*/ 11 w 32"/>
                <a:gd name="T9" fmla="*/ 3 h 22"/>
                <a:gd name="T10" fmla="*/ 29 w 32"/>
                <a:gd name="T11" fmla="*/ 1 h 22"/>
                <a:gd name="T12" fmla="*/ 31 w 32"/>
                <a:gd name="T13" fmla="*/ 3 h 22"/>
                <a:gd name="T14" fmla="*/ 29 w 32"/>
                <a:gd name="T15" fmla="*/ 5 h 22"/>
                <a:gd name="T16" fmla="*/ 11 w 32"/>
                <a:gd name="T17" fmla="*/ 8 h 22"/>
                <a:gd name="T18" fmla="*/ 5 w 32"/>
                <a:gd name="T19" fmla="*/ 15 h 22"/>
                <a:gd name="T20" fmla="*/ 5 w 32"/>
                <a:gd name="T21" fmla="*/ 18 h 22"/>
                <a:gd name="T22" fmla="*/ 30 w 32"/>
                <a:gd name="T23" fmla="*/ 18 h 22"/>
                <a:gd name="T24" fmla="*/ 32 w 32"/>
                <a:gd name="T25" fmla="*/ 20 h 22"/>
                <a:gd name="T26" fmla="*/ 30 w 32"/>
                <a:gd name="T2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30" y="22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9"/>
                    <a:pt x="5" y="4"/>
                    <a:pt x="11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0"/>
                    <a:pt x="31" y="1"/>
                    <a:pt x="31" y="3"/>
                  </a:cubicBezTo>
                  <a:cubicBezTo>
                    <a:pt x="32" y="4"/>
                    <a:pt x="31" y="5"/>
                    <a:pt x="29" y="5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8"/>
                    <a:pt x="5" y="11"/>
                    <a:pt x="5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2" y="19"/>
                    <a:pt x="32" y="20"/>
                  </a:cubicBezTo>
                  <a:cubicBezTo>
                    <a:pt x="32" y="21"/>
                    <a:pt x="31" y="22"/>
                    <a:pt x="30" y="2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4" name="Freeform 865"/>
            <p:cNvSpPr>
              <a:spLocks/>
            </p:cNvSpPr>
            <p:nvPr/>
          </p:nvSpPr>
          <p:spPr bwMode="auto">
            <a:xfrm>
              <a:off x="11536045" y="6323967"/>
              <a:ext cx="152400" cy="17463"/>
            </a:xfrm>
            <a:custGeom>
              <a:avLst/>
              <a:gdLst>
                <a:gd name="T0" fmla="*/ 42 w 44"/>
                <a:gd name="T1" fmla="*/ 5 h 5"/>
                <a:gd name="T2" fmla="*/ 2 w 44"/>
                <a:gd name="T3" fmla="*/ 5 h 5"/>
                <a:gd name="T4" fmla="*/ 0 w 44"/>
                <a:gd name="T5" fmla="*/ 2 h 5"/>
                <a:gd name="T6" fmla="*/ 2 w 44"/>
                <a:gd name="T7" fmla="*/ 0 h 5"/>
                <a:gd name="T8" fmla="*/ 42 w 44"/>
                <a:gd name="T9" fmla="*/ 0 h 5"/>
                <a:gd name="T10" fmla="*/ 44 w 44"/>
                <a:gd name="T11" fmla="*/ 2 h 5"/>
                <a:gd name="T12" fmla="*/ 42 w 4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">
                  <a:moveTo>
                    <a:pt x="4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4" y="2"/>
                  </a:cubicBezTo>
                  <a:cubicBezTo>
                    <a:pt x="44" y="4"/>
                    <a:pt x="43" y="5"/>
                    <a:pt x="42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5" name="Freeform 866"/>
            <p:cNvSpPr>
              <a:spLocks/>
            </p:cNvSpPr>
            <p:nvPr/>
          </p:nvSpPr>
          <p:spPr bwMode="auto">
            <a:xfrm>
              <a:off x="11529695" y="6268404"/>
              <a:ext cx="165100" cy="73025"/>
            </a:xfrm>
            <a:custGeom>
              <a:avLst/>
              <a:gdLst>
                <a:gd name="T0" fmla="*/ 44 w 48"/>
                <a:gd name="T1" fmla="*/ 21 h 21"/>
                <a:gd name="T2" fmla="*/ 44 w 48"/>
                <a:gd name="T3" fmla="*/ 21 h 21"/>
                <a:gd name="T4" fmla="*/ 42 w 48"/>
                <a:gd name="T5" fmla="*/ 18 h 21"/>
                <a:gd name="T6" fmla="*/ 43 w 48"/>
                <a:gd name="T7" fmla="*/ 5 h 21"/>
                <a:gd name="T8" fmla="*/ 5 w 48"/>
                <a:gd name="T9" fmla="*/ 5 h 21"/>
                <a:gd name="T10" fmla="*/ 6 w 48"/>
                <a:gd name="T11" fmla="*/ 18 h 21"/>
                <a:gd name="T12" fmla="*/ 4 w 48"/>
                <a:gd name="T13" fmla="*/ 21 h 21"/>
                <a:gd name="T14" fmla="*/ 2 w 48"/>
                <a:gd name="T15" fmla="*/ 19 h 21"/>
                <a:gd name="T16" fmla="*/ 0 w 48"/>
                <a:gd name="T17" fmla="*/ 3 h 21"/>
                <a:gd name="T18" fmla="*/ 0 w 48"/>
                <a:gd name="T19" fmla="*/ 1 h 21"/>
                <a:gd name="T20" fmla="*/ 2 w 48"/>
                <a:gd name="T21" fmla="*/ 0 h 21"/>
                <a:gd name="T22" fmla="*/ 46 w 48"/>
                <a:gd name="T23" fmla="*/ 0 h 21"/>
                <a:gd name="T24" fmla="*/ 48 w 48"/>
                <a:gd name="T25" fmla="*/ 1 h 21"/>
                <a:gd name="T26" fmla="*/ 48 w 48"/>
                <a:gd name="T27" fmla="*/ 3 h 21"/>
                <a:gd name="T28" fmla="*/ 46 w 48"/>
                <a:gd name="T29" fmla="*/ 19 h 21"/>
                <a:gd name="T30" fmla="*/ 44 w 48"/>
                <a:gd name="T3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21">
                  <a:moveTo>
                    <a:pt x="44" y="21"/>
                  </a:moveTo>
                  <a:cubicBezTo>
                    <a:pt x="44" y="21"/>
                    <a:pt x="44" y="21"/>
                    <a:pt x="44" y="21"/>
                  </a:cubicBezTo>
                  <a:cubicBezTo>
                    <a:pt x="42" y="21"/>
                    <a:pt x="42" y="19"/>
                    <a:pt x="42" y="18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5" y="21"/>
                    <a:pt x="4" y="21"/>
                  </a:cubicBezTo>
                  <a:cubicBezTo>
                    <a:pt x="3" y="21"/>
                    <a:pt x="2" y="20"/>
                    <a:pt x="2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7" y="0"/>
                    <a:pt x="48" y="1"/>
                  </a:cubicBezTo>
                  <a:cubicBezTo>
                    <a:pt x="48" y="1"/>
                    <a:pt x="48" y="2"/>
                    <a:pt x="48" y="3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20"/>
                    <a:pt x="45" y="21"/>
                    <a:pt x="44" y="2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6" name="Freeform 867"/>
            <p:cNvSpPr>
              <a:spLocks/>
            </p:cNvSpPr>
            <p:nvPr/>
          </p:nvSpPr>
          <p:spPr bwMode="auto">
            <a:xfrm>
              <a:off x="11394757" y="6396992"/>
              <a:ext cx="58738" cy="17463"/>
            </a:xfrm>
            <a:custGeom>
              <a:avLst/>
              <a:gdLst>
                <a:gd name="T0" fmla="*/ 15 w 17"/>
                <a:gd name="T1" fmla="*/ 5 h 5"/>
                <a:gd name="T2" fmla="*/ 3 w 17"/>
                <a:gd name="T3" fmla="*/ 5 h 5"/>
                <a:gd name="T4" fmla="*/ 0 w 17"/>
                <a:gd name="T5" fmla="*/ 3 h 5"/>
                <a:gd name="T6" fmla="*/ 3 w 17"/>
                <a:gd name="T7" fmla="*/ 0 h 5"/>
                <a:gd name="T8" fmla="*/ 15 w 17"/>
                <a:gd name="T9" fmla="*/ 0 h 5"/>
                <a:gd name="T10" fmla="*/ 17 w 17"/>
                <a:gd name="T11" fmla="*/ 3 h 5"/>
                <a:gd name="T12" fmla="*/ 15 w 17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15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2"/>
                    <a:pt x="17" y="3"/>
                  </a:cubicBezTo>
                  <a:cubicBezTo>
                    <a:pt x="17" y="4"/>
                    <a:pt x="16" y="5"/>
                    <a:pt x="15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7" name="Freeform 868"/>
            <p:cNvSpPr>
              <a:spLocks/>
            </p:cNvSpPr>
            <p:nvPr/>
          </p:nvSpPr>
          <p:spPr bwMode="auto">
            <a:xfrm>
              <a:off x="11770995" y="6396992"/>
              <a:ext cx="58738" cy="17463"/>
            </a:xfrm>
            <a:custGeom>
              <a:avLst/>
              <a:gdLst>
                <a:gd name="T0" fmla="*/ 14 w 17"/>
                <a:gd name="T1" fmla="*/ 5 h 5"/>
                <a:gd name="T2" fmla="*/ 2 w 17"/>
                <a:gd name="T3" fmla="*/ 5 h 5"/>
                <a:gd name="T4" fmla="*/ 0 w 17"/>
                <a:gd name="T5" fmla="*/ 3 h 5"/>
                <a:gd name="T6" fmla="*/ 2 w 17"/>
                <a:gd name="T7" fmla="*/ 0 h 5"/>
                <a:gd name="T8" fmla="*/ 14 w 17"/>
                <a:gd name="T9" fmla="*/ 0 h 5"/>
                <a:gd name="T10" fmla="*/ 17 w 17"/>
                <a:gd name="T11" fmla="*/ 3 h 5"/>
                <a:gd name="T12" fmla="*/ 14 w 17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14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7" y="2"/>
                    <a:pt x="17" y="3"/>
                  </a:cubicBezTo>
                  <a:cubicBezTo>
                    <a:pt x="17" y="4"/>
                    <a:pt x="16" y="5"/>
                    <a:pt x="14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8" name="Freeform 869"/>
            <p:cNvSpPr>
              <a:spLocks/>
            </p:cNvSpPr>
            <p:nvPr/>
          </p:nvSpPr>
          <p:spPr bwMode="auto">
            <a:xfrm>
              <a:off x="11401107" y="5777867"/>
              <a:ext cx="93663" cy="93663"/>
            </a:xfrm>
            <a:custGeom>
              <a:avLst/>
              <a:gdLst>
                <a:gd name="T0" fmla="*/ 20 w 27"/>
                <a:gd name="T1" fmla="*/ 27 h 27"/>
                <a:gd name="T2" fmla="*/ 7 w 27"/>
                <a:gd name="T3" fmla="*/ 27 h 27"/>
                <a:gd name="T4" fmla="*/ 0 w 27"/>
                <a:gd name="T5" fmla="*/ 20 h 27"/>
                <a:gd name="T6" fmla="*/ 0 w 27"/>
                <a:gd name="T7" fmla="*/ 8 h 27"/>
                <a:gd name="T8" fmla="*/ 7 w 27"/>
                <a:gd name="T9" fmla="*/ 0 h 27"/>
                <a:gd name="T10" fmla="*/ 20 w 27"/>
                <a:gd name="T11" fmla="*/ 0 h 27"/>
                <a:gd name="T12" fmla="*/ 27 w 27"/>
                <a:gd name="T13" fmla="*/ 8 h 27"/>
                <a:gd name="T14" fmla="*/ 27 w 27"/>
                <a:gd name="T15" fmla="*/ 20 h 27"/>
                <a:gd name="T16" fmla="*/ 20 w 27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7">
                  <a:moveTo>
                    <a:pt x="20" y="27"/>
                  </a:moveTo>
                  <a:cubicBezTo>
                    <a:pt x="7" y="27"/>
                    <a:pt x="7" y="27"/>
                    <a:pt x="7" y="27"/>
                  </a:cubicBezTo>
                  <a:cubicBezTo>
                    <a:pt x="3" y="27"/>
                    <a:pt x="0" y="24"/>
                    <a:pt x="0" y="2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4" y="0"/>
                    <a:pt x="27" y="4"/>
                    <a:pt x="27" y="8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4"/>
                    <a:pt x="24" y="27"/>
                    <a:pt x="20" y="27"/>
                  </a:cubicBezTo>
                  <a:close/>
                </a:path>
              </a:pathLst>
            </a:cu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9" name="Freeform 870"/>
            <p:cNvSpPr>
              <a:spLocks/>
            </p:cNvSpPr>
            <p:nvPr/>
          </p:nvSpPr>
          <p:spPr bwMode="auto">
            <a:xfrm>
              <a:off x="11483657" y="5877879"/>
              <a:ext cx="93663" cy="93663"/>
            </a:xfrm>
            <a:custGeom>
              <a:avLst/>
              <a:gdLst>
                <a:gd name="T0" fmla="*/ 19 w 27"/>
                <a:gd name="T1" fmla="*/ 27 h 27"/>
                <a:gd name="T2" fmla="*/ 7 w 27"/>
                <a:gd name="T3" fmla="*/ 27 h 27"/>
                <a:gd name="T4" fmla="*/ 0 w 27"/>
                <a:gd name="T5" fmla="*/ 19 h 27"/>
                <a:gd name="T6" fmla="*/ 0 w 27"/>
                <a:gd name="T7" fmla="*/ 7 h 27"/>
                <a:gd name="T8" fmla="*/ 7 w 27"/>
                <a:gd name="T9" fmla="*/ 0 h 27"/>
                <a:gd name="T10" fmla="*/ 19 w 27"/>
                <a:gd name="T11" fmla="*/ 0 h 27"/>
                <a:gd name="T12" fmla="*/ 27 w 27"/>
                <a:gd name="T13" fmla="*/ 7 h 27"/>
                <a:gd name="T14" fmla="*/ 27 w 27"/>
                <a:gd name="T15" fmla="*/ 19 h 27"/>
                <a:gd name="T16" fmla="*/ 19 w 27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7">
                  <a:moveTo>
                    <a:pt x="19" y="27"/>
                  </a:moveTo>
                  <a:cubicBezTo>
                    <a:pt x="7" y="27"/>
                    <a:pt x="7" y="27"/>
                    <a:pt x="7" y="27"/>
                  </a:cubicBezTo>
                  <a:cubicBezTo>
                    <a:pt x="3" y="27"/>
                    <a:pt x="0" y="23"/>
                    <a:pt x="0" y="1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0"/>
                    <a:pt x="27" y="3"/>
                    <a:pt x="27" y="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3"/>
                    <a:pt x="23" y="27"/>
                    <a:pt x="19" y="27"/>
                  </a:cubicBezTo>
                  <a:close/>
                </a:path>
              </a:pathLst>
            </a:cu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0" name="Freeform 871"/>
            <p:cNvSpPr>
              <a:spLocks/>
            </p:cNvSpPr>
            <p:nvPr/>
          </p:nvSpPr>
          <p:spPr bwMode="auto">
            <a:xfrm>
              <a:off x="11567795" y="5777867"/>
              <a:ext cx="88900" cy="93663"/>
            </a:xfrm>
            <a:custGeom>
              <a:avLst/>
              <a:gdLst>
                <a:gd name="T0" fmla="*/ 19 w 26"/>
                <a:gd name="T1" fmla="*/ 27 h 27"/>
                <a:gd name="T2" fmla="*/ 7 w 26"/>
                <a:gd name="T3" fmla="*/ 27 h 27"/>
                <a:gd name="T4" fmla="*/ 0 w 26"/>
                <a:gd name="T5" fmla="*/ 20 h 27"/>
                <a:gd name="T6" fmla="*/ 0 w 26"/>
                <a:gd name="T7" fmla="*/ 8 h 27"/>
                <a:gd name="T8" fmla="*/ 7 w 26"/>
                <a:gd name="T9" fmla="*/ 0 h 27"/>
                <a:gd name="T10" fmla="*/ 19 w 26"/>
                <a:gd name="T11" fmla="*/ 0 h 27"/>
                <a:gd name="T12" fmla="*/ 26 w 26"/>
                <a:gd name="T13" fmla="*/ 8 h 27"/>
                <a:gd name="T14" fmla="*/ 26 w 26"/>
                <a:gd name="T15" fmla="*/ 20 h 27"/>
                <a:gd name="T16" fmla="*/ 19 w 2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7">
                  <a:moveTo>
                    <a:pt x="19" y="27"/>
                  </a:moveTo>
                  <a:cubicBezTo>
                    <a:pt x="7" y="27"/>
                    <a:pt x="7" y="27"/>
                    <a:pt x="7" y="27"/>
                  </a:cubicBezTo>
                  <a:cubicBezTo>
                    <a:pt x="3" y="27"/>
                    <a:pt x="0" y="24"/>
                    <a:pt x="0" y="2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0"/>
                    <a:pt x="26" y="4"/>
                    <a:pt x="26" y="8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4"/>
                    <a:pt x="23" y="27"/>
                    <a:pt x="19" y="27"/>
                  </a:cubicBezTo>
                  <a:close/>
                </a:path>
              </a:pathLst>
            </a:cu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1" name="Freeform 872"/>
            <p:cNvSpPr>
              <a:spLocks/>
            </p:cNvSpPr>
            <p:nvPr/>
          </p:nvSpPr>
          <p:spPr bwMode="auto">
            <a:xfrm>
              <a:off x="11729720" y="5777867"/>
              <a:ext cx="93663" cy="93663"/>
            </a:xfrm>
            <a:custGeom>
              <a:avLst/>
              <a:gdLst>
                <a:gd name="T0" fmla="*/ 19 w 27"/>
                <a:gd name="T1" fmla="*/ 27 h 27"/>
                <a:gd name="T2" fmla="*/ 7 w 27"/>
                <a:gd name="T3" fmla="*/ 27 h 27"/>
                <a:gd name="T4" fmla="*/ 0 w 27"/>
                <a:gd name="T5" fmla="*/ 20 h 27"/>
                <a:gd name="T6" fmla="*/ 0 w 27"/>
                <a:gd name="T7" fmla="*/ 8 h 27"/>
                <a:gd name="T8" fmla="*/ 7 w 27"/>
                <a:gd name="T9" fmla="*/ 0 h 27"/>
                <a:gd name="T10" fmla="*/ 19 w 27"/>
                <a:gd name="T11" fmla="*/ 0 h 27"/>
                <a:gd name="T12" fmla="*/ 27 w 27"/>
                <a:gd name="T13" fmla="*/ 8 h 27"/>
                <a:gd name="T14" fmla="*/ 27 w 27"/>
                <a:gd name="T15" fmla="*/ 20 h 27"/>
                <a:gd name="T16" fmla="*/ 19 w 27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7">
                  <a:moveTo>
                    <a:pt x="19" y="27"/>
                  </a:moveTo>
                  <a:cubicBezTo>
                    <a:pt x="7" y="27"/>
                    <a:pt x="7" y="27"/>
                    <a:pt x="7" y="27"/>
                  </a:cubicBezTo>
                  <a:cubicBezTo>
                    <a:pt x="3" y="27"/>
                    <a:pt x="0" y="24"/>
                    <a:pt x="0" y="2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7" y="4"/>
                    <a:pt x="27" y="8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4"/>
                    <a:pt x="24" y="27"/>
                    <a:pt x="19" y="27"/>
                  </a:cubicBezTo>
                  <a:close/>
                </a:path>
              </a:pathLst>
            </a:cu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2" name="Freeform 873"/>
            <p:cNvSpPr>
              <a:spLocks/>
            </p:cNvSpPr>
            <p:nvPr/>
          </p:nvSpPr>
          <p:spPr bwMode="auto">
            <a:xfrm>
              <a:off x="11647170" y="5877879"/>
              <a:ext cx="93663" cy="93663"/>
            </a:xfrm>
            <a:custGeom>
              <a:avLst/>
              <a:gdLst>
                <a:gd name="T0" fmla="*/ 20 w 27"/>
                <a:gd name="T1" fmla="*/ 27 h 27"/>
                <a:gd name="T2" fmla="*/ 8 w 27"/>
                <a:gd name="T3" fmla="*/ 27 h 27"/>
                <a:gd name="T4" fmla="*/ 0 w 27"/>
                <a:gd name="T5" fmla="*/ 19 h 27"/>
                <a:gd name="T6" fmla="*/ 0 w 27"/>
                <a:gd name="T7" fmla="*/ 7 h 27"/>
                <a:gd name="T8" fmla="*/ 8 w 27"/>
                <a:gd name="T9" fmla="*/ 0 h 27"/>
                <a:gd name="T10" fmla="*/ 20 w 27"/>
                <a:gd name="T11" fmla="*/ 0 h 27"/>
                <a:gd name="T12" fmla="*/ 27 w 27"/>
                <a:gd name="T13" fmla="*/ 7 h 27"/>
                <a:gd name="T14" fmla="*/ 27 w 27"/>
                <a:gd name="T15" fmla="*/ 19 h 27"/>
                <a:gd name="T16" fmla="*/ 20 w 27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7">
                  <a:moveTo>
                    <a:pt x="20" y="27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4" y="27"/>
                    <a:pt x="0" y="23"/>
                    <a:pt x="0" y="1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4" y="0"/>
                    <a:pt x="27" y="3"/>
                    <a:pt x="27" y="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3"/>
                    <a:pt x="24" y="27"/>
                    <a:pt x="20" y="27"/>
                  </a:cubicBezTo>
                  <a:close/>
                </a:path>
              </a:pathLst>
            </a:cu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3" name="Freeform 874"/>
            <p:cNvSpPr>
              <a:spLocks/>
            </p:cNvSpPr>
            <p:nvPr/>
          </p:nvSpPr>
          <p:spPr bwMode="auto">
            <a:xfrm>
              <a:off x="11415395" y="6174742"/>
              <a:ext cx="384175" cy="38100"/>
            </a:xfrm>
            <a:custGeom>
              <a:avLst/>
              <a:gdLst>
                <a:gd name="T0" fmla="*/ 55 w 111"/>
                <a:gd name="T1" fmla="*/ 11 h 11"/>
                <a:gd name="T2" fmla="*/ 2 w 111"/>
                <a:gd name="T3" fmla="*/ 5 h 11"/>
                <a:gd name="T4" fmla="*/ 0 w 111"/>
                <a:gd name="T5" fmla="*/ 2 h 11"/>
                <a:gd name="T6" fmla="*/ 3 w 111"/>
                <a:gd name="T7" fmla="*/ 0 h 11"/>
                <a:gd name="T8" fmla="*/ 108 w 111"/>
                <a:gd name="T9" fmla="*/ 0 h 11"/>
                <a:gd name="T10" fmla="*/ 111 w 111"/>
                <a:gd name="T11" fmla="*/ 2 h 11"/>
                <a:gd name="T12" fmla="*/ 109 w 111"/>
                <a:gd name="T13" fmla="*/ 5 h 11"/>
                <a:gd name="T14" fmla="*/ 55 w 111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1">
                  <a:moveTo>
                    <a:pt x="55" y="11"/>
                  </a:moveTo>
                  <a:cubicBezTo>
                    <a:pt x="35" y="11"/>
                    <a:pt x="15" y="9"/>
                    <a:pt x="2" y="5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0" y="8"/>
                    <a:pt x="81" y="8"/>
                    <a:pt x="108" y="0"/>
                  </a:cubicBezTo>
                  <a:cubicBezTo>
                    <a:pt x="109" y="0"/>
                    <a:pt x="111" y="1"/>
                    <a:pt x="111" y="2"/>
                  </a:cubicBezTo>
                  <a:cubicBezTo>
                    <a:pt x="111" y="3"/>
                    <a:pt x="111" y="5"/>
                    <a:pt x="109" y="5"/>
                  </a:cubicBezTo>
                  <a:cubicBezTo>
                    <a:pt x="95" y="9"/>
                    <a:pt x="75" y="11"/>
                    <a:pt x="55" y="1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4" name="Freeform 875"/>
            <p:cNvSpPr>
              <a:spLocks/>
            </p:cNvSpPr>
            <p:nvPr/>
          </p:nvSpPr>
          <p:spPr bwMode="auto">
            <a:xfrm>
              <a:off x="11518582" y="6001704"/>
              <a:ext cx="187325" cy="55563"/>
            </a:xfrm>
            <a:custGeom>
              <a:avLst/>
              <a:gdLst>
                <a:gd name="T0" fmla="*/ 2 w 54"/>
                <a:gd name="T1" fmla="*/ 16 h 16"/>
                <a:gd name="T2" fmla="*/ 2 w 54"/>
                <a:gd name="T3" fmla="*/ 16 h 16"/>
                <a:gd name="T4" fmla="*/ 0 w 54"/>
                <a:gd name="T5" fmla="*/ 13 h 16"/>
                <a:gd name="T6" fmla="*/ 2 w 54"/>
                <a:gd name="T7" fmla="*/ 6 h 16"/>
                <a:gd name="T8" fmla="*/ 10 w 54"/>
                <a:gd name="T9" fmla="*/ 0 h 16"/>
                <a:gd name="T10" fmla="*/ 44 w 54"/>
                <a:gd name="T11" fmla="*/ 0 h 16"/>
                <a:gd name="T12" fmla="*/ 52 w 54"/>
                <a:gd name="T13" fmla="*/ 6 h 16"/>
                <a:gd name="T14" fmla="*/ 54 w 54"/>
                <a:gd name="T15" fmla="*/ 13 h 16"/>
                <a:gd name="T16" fmla="*/ 52 w 54"/>
                <a:gd name="T17" fmla="*/ 16 h 16"/>
                <a:gd name="T18" fmla="*/ 49 w 54"/>
                <a:gd name="T19" fmla="*/ 14 h 16"/>
                <a:gd name="T20" fmla="*/ 48 w 54"/>
                <a:gd name="T21" fmla="*/ 8 h 16"/>
                <a:gd name="T22" fmla="*/ 44 w 54"/>
                <a:gd name="T23" fmla="*/ 4 h 16"/>
                <a:gd name="T24" fmla="*/ 10 w 54"/>
                <a:gd name="T25" fmla="*/ 4 h 16"/>
                <a:gd name="T26" fmla="*/ 6 w 54"/>
                <a:gd name="T27" fmla="*/ 8 h 16"/>
                <a:gd name="T28" fmla="*/ 5 w 54"/>
                <a:gd name="T29" fmla="*/ 14 h 16"/>
                <a:gd name="T30" fmla="*/ 2 w 54"/>
                <a:gd name="T3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16">
                  <a:moveTo>
                    <a:pt x="2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2"/>
                    <a:pt x="6" y="0"/>
                    <a:pt x="1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0"/>
                    <a:pt x="51" y="2"/>
                    <a:pt x="52" y="6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4"/>
                    <a:pt x="53" y="15"/>
                    <a:pt x="52" y="16"/>
                  </a:cubicBezTo>
                  <a:cubicBezTo>
                    <a:pt x="51" y="16"/>
                    <a:pt x="50" y="15"/>
                    <a:pt x="49" y="14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7" y="6"/>
                    <a:pt x="46" y="4"/>
                    <a:pt x="44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6"/>
                    <a:pt x="6" y="8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6"/>
                    <a:pt x="2" y="16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845" name="Прямая соединительная линия 844"/>
          <p:cNvCxnSpPr>
            <a:cxnSpLocks/>
          </p:cNvCxnSpPr>
          <p:nvPr/>
        </p:nvCxnSpPr>
        <p:spPr>
          <a:xfrm>
            <a:off x="4454024" y="5248920"/>
            <a:ext cx="4501624" cy="0"/>
          </a:xfrm>
          <a:prstGeom prst="line">
            <a:avLst/>
          </a:prstGeom>
          <a:ln w="12700" cap="rnd">
            <a:solidFill>
              <a:schemeClr val="accent4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872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772092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13" name="Слайд think-cell" r:id="rId5" imgW="567" imgH="569" progId="TCLayout.ActiveDocument.1">
                  <p:embed/>
                </p:oleObj>
              </mc:Choice>
              <mc:Fallback>
                <p:oleObj name="Слайд think-cell" r:id="rId5" imgW="567" imgH="5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3400" b="1" dirty="0" err="1">
              <a:solidFill>
                <a:schemeClr val="tx1"/>
              </a:solidFill>
              <a:latin typeface="Moscow Sans"/>
              <a:ea typeface="+mj-ea"/>
              <a:cs typeface="+mj-cs"/>
              <a:sym typeface="Moscow Sans"/>
            </a:endParaRPr>
          </a:p>
        </p:txBody>
      </p:sp>
      <p:sp>
        <p:nvSpPr>
          <p:cNvPr id="253" name="Прямоугольник 252"/>
          <p:cNvSpPr>
            <a:spLocks/>
          </p:cNvSpPr>
          <p:nvPr/>
        </p:nvSpPr>
        <p:spPr>
          <a:xfrm>
            <a:off x="640228" y="3550363"/>
            <a:ext cx="4036338" cy="5103443"/>
          </a:xfrm>
          <a:prstGeom prst="rect">
            <a:avLst/>
          </a:prstGeom>
          <a:solidFill>
            <a:srgbClr val="F4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52000" rIns="252000" bIns="108000" rtlCol="0" anchor="t" anchorCtr="0"/>
          <a:lstStyle/>
          <a:p>
            <a:pPr>
              <a:lnSpc>
                <a:spcPct val="90000"/>
              </a:lnSpc>
              <a:spcAft>
                <a:spcPts val="400"/>
              </a:spcAft>
            </a:pPr>
            <a:endParaRPr lang="ru-RU" sz="1200" dirty="0" err="1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54" name="Прямоугольник 253"/>
          <p:cNvSpPr>
            <a:spLocks/>
          </p:cNvSpPr>
          <p:nvPr/>
        </p:nvSpPr>
        <p:spPr>
          <a:xfrm>
            <a:off x="13648412" y="3550363"/>
            <a:ext cx="4036338" cy="5103443"/>
          </a:xfrm>
          <a:prstGeom prst="rect">
            <a:avLst/>
          </a:prstGeom>
          <a:solidFill>
            <a:srgbClr val="F4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52000" rIns="252000" bIns="108000" rtlCol="0" anchor="t" anchorCtr="0"/>
          <a:lstStyle/>
          <a:p>
            <a:pPr>
              <a:lnSpc>
                <a:spcPct val="90000"/>
              </a:lnSpc>
              <a:spcAft>
                <a:spcPts val="400"/>
              </a:spcAft>
            </a:pPr>
            <a:endParaRPr lang="ru-RU" sz="1200" dirty="0" err="1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55" name="Прямоугольник 254"/>
          <p:cNvSpPr>
            <a:spLocks/>
          </p:cNvSpPr>
          <p:nvPr/>
        </p:nvSpPr>
        <p:spPr>
          <a:xfrm>
            <a:off x="9312350" y="3550363"/>
            <a:ext cx="4036338" cy="5103443"/>
          </a:xfrm>
          <a:prstGeom prst="rect">
            <a:avLst/>
          </a:prstGeom>
          <a:solidFill>
            <a:srgbClr val="F4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52000" rIns="252000" bIns="108000" rtlCol="0" anchor="t" anchorCtr="0"/>
          <a:lstStyle/>
          <a:p>
            <a:pPr>
              <a:lnSpc>
                <a:spcPct val="90000"/>
              </a:lnSpc>
              <a:spcAft>
                <a:spcPts val="400"/>
              </a:spcAft>
            </a:pPr>
            <a:endParaRPr lang="ru-RU" sz="1200" dirty="0" err="1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56" name="Прямоугольник 255"/>
          <p:cNvSpPr>
            <a:spLocks/>
          </p:cNvSpPr>
          <p:nvPr/>
        </p:nvSpPr>
        <p:spPr>
          <a:xfrm>
            <a:off x="4976289" y="3550363"/>
            <a:ext cx="4036338" cy="5103443"/>
          </a:xfrm>
          <a:prstGeom prst="rect">
            <a:avLst/>
          </a:prstGeom>
          <a:solidFill>
            <a:srgbClr val="F4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52000" rIns="252000" bIns="108000" rtlCol="0" anchor="t" anchorCtr="0"/>
          <a:lstStyle/>
          <a:p>
            <a:pPr>
              <a:lnSpc>
                <a:spcPct val="90000"/>
              </a:lnSpc>
              <a:spcAft>
                <a:spcPts val="400"/>
              </a:spcAft>
            </a:pPr>
            <a:endParaRPr lang="ru-RU" sz="1200" dirty="0" err="1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89" name="Прямоугольник 88"/>
          <p:cNvSpPr>
            <a:spLocks/>
          </p:cNvSpPr>
          <p:nvPr/>
        </p:nvSpPr>
        <p:spPr>
          <a:xfrm>
            <a:off x="640228" y="1511812"/>
            <a:ext cx="4036338" cy="19286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52000" rIns="252000" bIns="108000" rtlCol="0" anchor="t" anchorCtr="0"/>
          <a:lstStyle/>
          <a:p>
            <a:pPr>
              <a:lnSpc>
                <a:spcPct val="90000"/>
              </a:lnSpc>
              <a:spcAft>
                <a:spcPts val="400"/>
              </a:spcAft>
            </a:pPr>
            <a:endParaRPr lang="ru-RU" sz="1200" dirty="0" err="1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5" name="Прямоугольник 94"/>
          <p:cNvSpPr>
            <a:spLocks/>
          </p:cNvSpPr>
          <p:nvPr/>
        </p:nvSpPr>
        <p:spPr>
          <a:xfrm>
            <a:off x="13648412" y="1511812"/>
            <a:ext cx="4036338" cy="19286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52000" rIns="252000" bIns="108000" rtlCol="0" anchor="t" anchorCtr="0"/>
          <a:lstStyle/>
          <a:p>
            <a:pPr>
              <a:lnSpc>
                <a:spcPct val="90000"/>
              </a:lnSpc>
              <a:spcAft>
                <a:spcPts val="400"/>
              </a:spcAft>
            </a:pPr>
            <a:endParaRPr lang="ru-RU" sz="1200" dirty="0" err="1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4" name="Прямоугольник 93"/>
          <p:cNvSpPr>
            <a:spLocks/>
          </p:cNvSpPr>
          <p:nvPr/>
        </p:nvSpPr>
        <p:spPr>
          <a:xfrm>
            <a:off x="9312350" y="1511812"/>
            <a:ext cx="4036338" cy="19286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52000" rIns="252000" bIns="108000" rtlCol="0" anchor="t" anchorCtr="0"/>
          <a:lstStyle/>
          <a:p>
            <a:pPr>
              <a:lnSpc>
                <a:spcPct val="90000"/>
              </a:lnSpc>
              <a:spcAft>
                <a:spcPts val="400"/>
              </a:spcAft>
            </a:pPr>
            <a:endParaRPr lang="ru-RU" sz="1200" dirty="0" err="1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0" name="Прямоугольник 89"/>
          <p:cNvSpPr>
            <a:spLocks/>
          </p:cNvSpPr>
          <p:nvPr/>
        </p:nvSpPr>
        <p:spPr>
          <a:xfrm>
            <a:off x="4976289" y="1511812"/>
            <a:ext cx="4036338" cy="19286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52000" rIns="252000" bIns="108000" rtlCol="0" anchor="t" anchorCtr="0"/>
          <a:lstStyle/>
          <a:p>
            <a:pPr>
              <a:lnSpc>
                <a:spcPct val="90000"/>
              </a:lnSpc>
              <a:spcAft>
                <a:spcPts val="400"/>
              </a:spcAft>
            </a:pPr>
            <a:endParaRPr lang="ru-RU" sz="1200" dirty="0" err="1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050" y="472426"/>
            <a:ext cx="17210087" cy="523220"/>
          </a:xfrm>
        </p:spPr>
        <p:txBody>
          <a:bodyPr/>
          <a:lstStyle/>
          <a:p>
            <a:r>
              <a:rPr lang="ru-RU" dirty="0">
                <a:solidFill>
                  <a:schemeClr val="accent5"/>
                </a:solidFill>
              </a:rPr>
              <a:t>Мировые тенденции развития транспортной системы городов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2D4790-FE4E-1C4B-B67A-0D10570EC7BE}"/>
              </a:ext>
            </a:extLst>
          </p:cNvPr>
          <p:cNvSpPr txBox="1"/>
          <p:nvPr/>
        </p:nvSpPr>
        <p:spPr>
          <a:xfrm>
            <a:off x="14129975" y="3822790"/>
            <a:ext cx="3458991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200" dirty="0">
                <a:latin typeface="+mn-lt"/>
              </a:rPr>
              <a:t>Разработка технологий, применяемых в узких случаях использования – содержание домов, шаттлы, автобусы, грузоперевозки</a:t>
            </a:r>
          </a:p>
          <a:p>
            <a:endParaRPr lang="ru-RU" sz="2200" dirty="0">
              <a:latin typeface="+mn-lt"/>
            </a:endParaRPr>
          </a:p>
          <a:p>
            <a:r>
              <a:rPr lang="ru-RU" sz="2200" dirty="0">
                <a:latin typeface="+mn-lt"/>
              </a:rPr>
              <a:t>Улучшение доступа </a:t>
            </a:r>
            <a:br>
              <a:rPr lang="ru-RU" sz="2200" dirty="0">
                <a:latin typeface="+mn-lt"/>
              </a:rPr>
            </a:br>
            <a:r>
              <a:rPr lang="ru-RU" sz="2200" dirty="0">
                <a:latin typeface="+mn-lt"/>
              </a:rPr>
              <a:t>к  мобильности для </a:t>
            </a:r>
            <a:br>
              <a:rPr lang="ru-RU" sz="2200" dirty="0">
                <a:latin typeface="+mn-lt"/>
              </a:rPr>
            </a:br>
            <a:r>
              <a:rPr lang="ru-RU" sz="2200" dirty="0">
                <a:latin typeface="+mn-lt"/>
              </a:rPr>
              <a:t>всех социально-демографических </a:t>
            </a:r>
            <a:br>
              <a:rPr lang="ru-RU" sz="2200" dirty="0">
                <a:latin typeface="+mn-lt"/>
              </a:rPr>
            </a:br>
            <a:r>
              <a:rPr lang="ru-RU" sz="2200" dirty="0">
                <a:latin typeface="+mn-lt"/>
              </a:rPr>
              <a:t>групп населения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235277-58D0-844D-BD0B-36E5951914D5}"/>
              </a:ext>
            </a:extLst>
          </p:cNvPr>
          <p:cNvSpPr txBox="1"/>
          <p:nvPr/>
        </p:nvSpPr>
        <p:spPr>
          <a:xfrm>
            <a:off x="5422966" y="3822790"/>
            <a:ext cx="3381721" cy="3724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200" dirty="0">
                <a:latin typeface="+mn-lt"/>
              </a:rPr>
              <a:t>Создание </a:t>
            </a:r>
            <a:r>
              <a:rPr lang="ru-RU" sz="2200" dirty="0" err="1">
                <a:latin typeface="+mn-lt"/>
              </a:rPr>
              <a:t>шеринговых</a:t>
            </a:r>
            <a:r>
              <a:rPr lang="ru-RU" sz="2200" dirty="0">
                <a:latin typeface="+mn-lt"/>
              </a:rPr>
              <a:t> сервисов (</a:t>
            </a:r>
            <a:r>
              <a:rPr lang="ru-RU" sz="2200" dirty="0" err="1">
                <a:latin typeface="+mn-lt"/>
              </a:rPr>
              <a:t>каршеринг</a:t>
            </a:r>
            <a:r>
              <a:rPr lang="ru-RU" sz="2200" dirty="0">
                <a:latin typeface="+mn-lt"/>
              </a:rPr>
              <a:t>, </a:t>
            </a:r>
            <a:r>
              <a:rPr lang="ru-RU" sz="2200" dirty="0" err="1">
                <a:latin typeface="+mn-lt"/>
              </a:rPr>
              <a:t>велопрокат</a:t>
            </a:r>
            <a:r>
              <a:rPr lang="ru-RU" sz="2200" dirty="0">
                <a:latin typeface="+mn-lt"/>
              </a:rPr>
              <a:t>, прокат самокатов, прокат скутеров)</a:t>
            </a:r>
          </a:p>
          <a:p>
            <a:endParaRPr lang="ru-RU" sz="2200" dirty="0">
              <a:latin typeface="+mn-lt"/>
            </a:endParaRPr>
          </a:p>
          <a:p>
            <a:r>
              <a:rPr lang="ru-RU" sz="2200" dirty="0">
                <a:latin typeface="+mn-lt"/>
              </a:rPr>
              <a:t>Создание новых </a:t>
            </a:r>
            <a:r>
              <a:rPr lang="ru-RU" sz="2200" dirty="0" err="1">
                <a:latin typeface="+mn-lt"/>
              </a:rPr>
              <a:t>шеринговых</a:t>
            </a:r>
            <a:r>
              <a:rPr lang="ru-RU" sz="2200" dirty="0">
                <a:latin typeface="+mn-lt"/>
              </a:rPr>
              <a:t> видов транспорта (совместно- попутные поездки) </a:t>
            </a:r>
          </a:p>
          <a:p>
            <a:r>
              <a:rPr lang="ru-RU" sz="2200" dirty="0">
                <a:latin typeface="+mn-lt"/>
              </a:rPr>
              <a:t>(</a:t>
            </a:r>
            <a:r>
              <a:rPr lang="ru-RU" sz="2200" dirty="0" err="1">
                <a:latin typeface="+mn-lt"/>
              </a:rPr>
              <a:t>ride-sharing</a:t>
            </a:r>
            <a:r>
              <a:rPr lang="ru-RU" sz="2200" dirty="0">
                <a:latin typeface="+mn-lt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BCA765-09C7-4A47-8A2C-77EC4D7FFE05}"/>
              </a:ext>
            </a:extLst>
          </p:cNvPr>
          <p:cNvSpPr txBox="1"/>
          <p:nvPr/>
        </p:nvSpPr>
        <p:spPr>
          <a:xfrm>
            <a:off x="1126708" y="3822790"/>
            <a:ext cx="3252247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200" dirty="0">
                <a:latin typeface="+mn-lt"/>
              </a:rPr>
              <a:t>Электрификация транспортных парков (автобусы, </a:t>
            </a:r>
            <a:r>
              <a:rPr lang="ru-RU" sz="2200" dirty="0" err="1">
                <a:latin typeface="+mn-lt"/>
              </a:rPr>
              <a:t>каршеринг</a:t>
            </a:r>
            <a:r>
              <a:rPr lang="ru-RU" sz="2200" dirty="0">
                <a:latin typeface="+mn-lt"/>
              </a:rPr>
              <a:t>, личный транспорт)</a:t>
            </a:r>
          </a:p>
          <a:p>
            <a:endParaRPr lang="ru-RU" sz="2200" dirty="0">
              <a:latin typeface="+mn-lt"/>
            </a:endParaRPr>
          </a:p>
          <a:p>
            <a:r>
              <a:rPr lang="ru-RU" sz="2200" dirty="0">
                <a:latin typeface="+mn-lt"/>
              </a:rPr>
              <a:t>Рост электромобилей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FB7EDC1-B33B-3946-A279-35D2A4375883}"/>
              </a:ext>
            </a:extLst>
          </p:cNvPr>
          <p:cNvSpPr txBox="1"/>
          <p:nvPr/>
        </p:nvSpPr>
        <p:spPr>
          <a:xfrm>
            <a:off x="9706046" y="3822790"/>
            <a:ext cx="3689459" cy="4401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200" dirty="0">
                <a:latin typeface="+mn-lt"/>
              </a:rPr>
              <a:t>Умный автомобиль с сетевыми возможностями: средствами навигации, ориентации, связи </a:t>
            </a:r>
            <a:r>
              <a:rPr lang="en-CA" sz="2200" dirty="0">
                <a:latin typeface="+mn-lt"/>
              </a:rPr>
              <a:t/>
            </a:r>
            <a:br>
              <a:rPr lang="en-CA" sz="2200" dirty="0">
                <a:latin typeface="+mn-lt"/>
              </a:rPr>
            </a:br>
            <a:r>
              <a:rPr lang="ru-RU" sz="2200" dirty="0">
                <a:latin typeface="+mn-lt"/>
              </a:rPr>
              <a:t>с Интернетом</a:t>
            </a:r>
          </a:p>
          <a:p>
            <a:endParaRPr lang="ru-RU" sz="2200" dirty="0">
              <a:latin typeface="+mn-lt"/>
            </a:endParaRPr>
          </a:p>
          <a:p>
            <a:r>
              <a:rPr lang="ru-RU" sz="2200" dirty="0">
                <a:latin typeface="+mn-lt"/>
              </a:rPr>
              <a:t>Увеличение объема </a:t>
            </a:r>
            <a:r>
              <a:rPr lang="en-CA" sz="2200" dirty="0">
                <a:latin typeface="+mn-lt"/>
              </a:rPr>
              <a:t/>
            </a:r>
            <a:br>
              <a:rPr lang="en-CA" sz="2200" dirty="0">
                <a:latin typeface="+mn-lt"/>
              </a:rPr>
            </a:br>
            <a:r>
              <a:rPr lang="ru-RU" sz="2200" dirty="0">
                <a:latin typeface="+mn-lt"/>
              </a:rPr>
              <a:t>данных</a:t>
            </a:r>
          </a:p>
          <a:p>
            <a:endParaRPr lang="ru-RU" sz="2200" dirty="0">
              <a:latin typeface="+mj-lt"/>
            </a:endParaRPr>
          </a:p>
          <a:p>
            <a:r>
              <a:rPr lang="ru-RU" sz="2200" dirty="0">
                <a:latin typeface="+mn-lt"/>
              </a:rPr>
              <a:t>Интеграция в единое</a:t>
            </a:r>
            <a:r>
              <a:rPr lang="en-US" sz="2200" dirty="0">
                <a:latin typeface="+mn-lt"/>
              </a:rPr>
              <a:t> </a:t>
            </a:r>
            <a:r>
              <a:rPr lang="ru-RU" sz="2200" dirty="0">
                <a:latin typeface="+mn-lt"/>
              </a:rPr>
              <a:t>приложение – </a:t>
            </a:r>
            <a:endParaRPr lang="en-US" sz="2200" dirty="0">
              <a:latin typeface="+mn-lt"/>
            </a:endParaRPr>
          </a:p>
          <a:p>
            <a:r>
              <a:rPr lang="ru-RU" sz="2200" dirty="0" err="1">
                <a:latin typeface="+mn-lt"/>
              </a:rPr>
              <a:t>мультимодальную</a:t>
            </a:r>
            <a:r>
              <a:rPr lang="ru-RU" sz="2200" dirty="0">
                <a:latin typeface="+mn-lt"/>
              </a:rPr>
              <a:t> платформу (</a:t>
            </a:r>
            <a:r>
              <a:rPr lang="en" sz="2200" dirty="0">
                <a:latin typeface="+mn-lt"/>
              </a:rPr>
              <a:t>MaaS)</a:t>
            </a:r>
            <a:endParaRPr lang="ru-RU" sz="2200" dirty="0">
              <a:latin typeface="+mn-lt"/>
            </a:endParaRPr>
          </a:p>
        </p:txBody>
      </p:sp>
      <p:grpSp>
        <p:nvGrpSpPr>
          <p:cNvPr id="102" name="Группа 101"/>
          <p:cNvGrpSpPr>
            <a:grpSpLocks/>
          </p:cNvGrpSpPr>
          <p:nvPr/>
        </p:nvGrpSpPr>
        <p:grpSpPr>
          <a:xfrm>
            <a:off x="640228" y="1396961"/>
            <a:ext cx="4036338" cy="2043521"/>
            <a:chOff x="640228" y="3188181"/>
            <a:chExt cx="4036338" cy="532164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110E3B7-4FA8-7A48-9725-E6252C0E33F6}"/>
                </a:ext>
              </a:extLst>
            </p:cNvPr>
            <p:cNvSpPr txBox="1">
              <a:spLocks/>
            </p:cNvSpPr>
            <p:nvPr/>
          </p:nvSpPr>
          <p:spPr>
            <a:xfrm>
              <a:off x="640228" y="3188181"/>
              <a:ext cx="76126" cy="532164"/>
            </a:xfrm>
            <a:prstGeom prst="rect">
              <a:avLst/>
            </a:prstGeom>
            <a:solidFill>
              <a:srgbClr val="FFFFFF">
                <a:alpha val="32941"/>
              </a:srgbClr>
            </a:solidFill>
            <a:ln>
              <a:noFill/>
            </a:ln>
          </p:spPr>
          <p:txBody>
            <a:bodyPr wrap="square" lIns="144000" tIns="72009" rIns="72009" bIns="72009" rtlCol="0" anchor="ctr" anchorCtr="0">
              <a:noAutofit/>
            </a:bodyPr>
            <a:lstStyle/>
            <a:p>
              <a:pPr algn="ctr"/>
              <a:endParaRPr lang="ru-RU" sz="2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110E3B7-4FA8-7A48-9725-E6252C0E33F6}"/>
                </a:ext>
              </a:extLst>
            </p:cNvPr>
            <p:cNvSpPr txBox="1">
              <a:spLocks/>
            </p:cNvSpPr>
            <p:nvPr/>
          </p:nvSpPr>
          <p:spPr>
            <a:xfrm>
              <a:off x="4600440" y="3188181"/>
              <a:ext cx="76126" cy="532164"/>
            </a:xfrm>
            <a:prstGeom prst="rect">
              <a:avLst/>
            </a:prstGeom>
            <a:solidFill>
              <a:srgbClr val="FFFFFF">
                <a:alpha val="32941"/>
              </a:srgbClr>
            </a:solidFill>
            <a:ln>
              <a:noFill/>
            </a:ln>
          </p:spPr>
          <p:txBody>
            <a:bodyPr wrap="square" lIns="144000" tIns="72009" rIns="72009" bIns="72009" rtlCol="0" anchor="ctr" anchorCtr="0">
              <a:noAutofit/>
            </a:bodyPr>
            <a:lstStyle/>
            <a:p>
              <a:pPr algn="ctr"/>
              <a:endParaRPr lang="ru-RU" sz="2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08" name="Группа 107"/>
          <p:cNvGrpSpPr>
            <a:grpSpLocks/>
          </p:cNvGrpSpPr>
          <p:nvPr/>
        </p:nvGrpSpPr>
        <p:grpSpPr>
          <a:xfrm>
            <a:off x="4976289" y="1396960"/>
            <a:ext cx="4036338" cy="2043521"/>
            <a:chOff x="640228" y="3188181"/>
            <a:chExt cx="4036338" cy="532164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110E3B7-4FA8-7A48-9725-E6252C0E33F6}"/>
                </a:ext>
              </a:extLst>
            </p:cNvPr>
            <p:cNvSpPr txBox="1">
              <a:spLocks/>
            </p:cNvSpPr>
            <p:nvPr/>
          </p:nvSpPr>
          <p:spPr>
            <a:xfrm>
              <a:off x="640228" y="3188181"/>
              <a:ext cx="76126" cy="532164"/>
            </a:xfrm>
            <a:prstGeom prst="rect">
              <a:avLst/>
            </a:prstGeom>
            <a:solidFill>
              <a:srgbClr val="FFFFFF">
                <a:alpha val="32941"/>
              </a:srgbClr>
            </a:solidFill>
            <a:ln>
              <a:noFill/>
            </a:ln>
          </p:spPr>
          <p:txBody>
            <a:bodyPr wrap="square" lIns="144000" tIns="72009" rIns="72009" bIns="72009" rtlCol="0" anchor="ctr" anchorCtr="0">
              <a:noAutofit/>
            </a:bodyPr>
            <a:lstStyle/>
            <a:p>
              <a:pPr algn="ctr"/>
              <a:endParaRPr lang="ru-RU" sz="2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110E3B7-4FA8-7A48-9725-E6252C0E33F6}"/>
                </a:ext>
              </a:extLst>
            </p:cNvPr>
            <p:cNvSpPr txBox="1">
              <a:spLocks/>
            </p:cNvSpPr>
            <p:nvPr/>
          </p:nvSpPr>
          <p:spPr>
            <a:xfrm>
              <a:off x="4600440" y="3188181"/>
              <a:ext cx="76126" cy="532164"/>
            </a:xfrm>
            <a:prstGeom prst="rect">
              <a:avLst/>
            </a:prstGeom>
            <a:solidFill>
              <a:srgbClr val="FFFFFF">
                <a:alpha val="32941"/>
              </a:srgbClr>
            </a:solidFill>
            <a:ln>
              <a:noFill/>
            </a:ln>
          </p:spPr>
          <p:txBody>
            <a:bodyPr wrap="square" lIns="144000" tIns="72009" rIns="72009" bIns="72009" rtlCol="0" anchor="ctr" anchorCtr="0">
              <a:noAutofit/>
            </a:bodyPr>
            <a:lstStyle/>
            <a:p>
              <a:pPr algn="ctr"/>
              <a:endParaRPr lang="ru-RU" sz="2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1" name="Группа 110"/>
          <p:cNvGrpSpPr>
            <a:grpSpLocks/>
          </p:cNvGrpSpPr>
          <p:nvPr/>
        </p:nvGrpSpPr>
        <p:grpSpPr>
          <a:xfrm>
            <a:off x="9312350" y="1396961"/>
            <a:ext cx="4036338" cy="2043521"/>
            <a:chOff x="640228" y="3188181"/>
            <a:chExt cx="4036338" cy="532164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110E3B7-4FA8-7A48-9725-E6252C0E33F6}"/>
                </a:ext>
              </a:extLst>
            </p:cNvPr>
            <p:cNvSpPr txBox="1">
              <a:spLocks/>
            </p:cNvSpPr>
            <p:nvPr/>
          </p:nvSpPr>
          <p:spPr>
            <a:xfrm>
              <a:off x="640228" y="3188181"/>
              <a:ext cx="76126" cy="532164"/>
            </a:xfrm>
            <a:prstGeom prst="rect">
              <a:avLst/>
            </a:prstGeom>
            <a:solidFill>
              <a:srgbClr val="FFFFFF">
                <a:alpha val="32941"/>
              </a:srgbClr>
            </a:solidFill>
            <a:ln>
              <a:noFill/>
            </a:ln>
          </p:spPr>
          <p:txBody>
            <a:bodyPr wrap="square" lIns="144000" tIns="72009" rIns="72009" bIns="72009" rtlCol="0" anchor="ctr" anchorCtr="0">
              <a:noAutofit/>
            </a:bodyPr>
            <a:lstStyle/>
            <a:p>
              <a:pPr algn="ctr"/>
              <a:endParaRPr lang="ru-RU" sz="2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110E3B7-4FA8-7A48-9725-E6252C0E33F6}"/>
                </a:ext>
              </a:extLst>
            </p:cNvPr>
            <p:cNvSpPr txBox="1">
              <a:spLocks/>
            </p:cNvSpPr>
            <p:nvPr/>
          </p:nvSpPr>
          <p:spPr>
            <a:xfrm>
              <a:off x="4600440" y="3188181"/>
              <a:ext cx="76126" cy="532164"/>
            </a:xfrm>
            <a:prstGeom prst="rect">
              <a:avLst/>
            </a:prstGeom>
            <a:solidFill>
              <a:srgbClr val="FFFFFF">
                <a:alpha val="32941"/>
              </a:srgbClr>
            </a:solidFill>
            <a:ln>
              <a:noFill/>
            </a:ln>
          </p:spPr>
          <p:txBody>
            <a:bodyPr wrap="square" lIns="144000" tIns="72009" rIns="72009" bIns="72009" rtlCol="0" anchor="ctr" anchorCtr="0">
              <a:noAutofit/>
            </a:bodyPr>
            <a:lstStyle/>
            <a:p>
              <a:pPr algn="ctr"/>
              <a:endParaRPr lang="ru-RU" sz="2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8" name="Группа 117"/>
          <p:cNvGrpSpPr>
            <a:grpSpLocks/>
          </p:cNvGrpSpPr>
          <p:nvPr/>
        </p:nvGrpSpPr>
        <p:grpSpPr>
          <a:xfrm>
            <a:off x="13648412" y="1396961"/>
            <a:ext cx="4036338" cy="2043521"/>
            <a:chOff x="640228" y="3188181"/>
            <a:chExt cx="4036338" cy="532164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110E3B7-4FA8-7A48-9725-E6252C0E33F6}"/>
                </a:ext>
              </a:extLst>
            </p:cNvPr>
            <p:cNvSpPr txBox="1">
              <a:spLocks/>
            </p:cNvSpPr>
            <p:nvPr/>
          </p:nvSpPr>
          <p:spPr>
            <a:xfrm>
              <a:off x="640228" y="3188181"/>
              <a:ext cx="76126" cy="532164"/>
            </a:xfrm>
            <a:prstGeom prst="rect">
              <a:avLst/>
            </a:prstGeom>
            <a:solidFill>
              <a:srgbClr val="FFFFFF">
                <a:alpha val="32941"/>
              </a:srgbClr>
            </a:solidFill>
            <a:ln>
              <a:noFill/>
            </a:ln>
          </p:spPr>
          <p:txBody>
            <a:bodyPr wrap="square" lIns="144000" tIns="72009" rIns="72009" bIns="72009" rtlCol="0" anchor="ctr" anchorCtr="0">
              <a:noAutofit/>
            </a:bodyPr>
            <a:lstStyle/>
            <a:p>
              <a:pPr algn="ctr"/>
              <a:endParaRPr lang="ru-RU" sz="2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110E3B7-4FA8-7A48-9725-E6252C0E33F6}"/>
                </a:ext>
              </a:extLst>
            </p:cNvPr>
            <p:cNvSpPr txBox="1">
              <a:spLocks/>
            </p:cNvSpPr>
            <p:nvPr/>
          </p:nvSpPr>
          <p:spPr>
            <a:xfrm>
              <a:off x="4600440" y="3188181"/>
              <a:ext cx="76126" cy="532164"/>
            </a:xfrm>
            <a:prstGeom prst="rect">
              <a:avLst/>
            </a:prstGeom>
            <a:solidFill>
              <a:srgbClr val="FFFFFF">
                <a:alpha val="32941"/>
              </a:srgbClr>
            </a:solidFill>
            <a:ln>
              <a:noFill/>
            </a:ln>
          </p:spPr>
          <p:txBody>
            <a:bodyPr wrap="square" lIns="144000" tIns="72009" rIns="72009" bIns="72009" rtlCol="0" anchor="ctr" anchorCtr="0">
              <a:noAutofit/>
            </a:bodyPr>
            <a:lstStyle/>
            <a:p>
              <a:pPr algn="ctr"/>
              <a:endParaRPr lang="ru-RU" sz="2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59" name="Freeform 7">
            <a:extLst>
              <a:ext uri="{FF2B5EF4-FFF2-40B4-BE49-F238E27FC236}">
                <a16:creationId xmlns:a16="http://schemas.microsoft.com/office/drawing/2014/main" id="{254DDE74-A45F-0C43-9A52-CE4109E3A525}"/>
              </a:ext>
            </a:extLst>
          </p:cNvPr>
          <p:cNvSpPr>
            <a:spLocks/>
          </p:cNvSpPr>
          <p:nvPr/>
        </p:nvSpPr>
        <p:spPr bwMode="auto">
          <a:xfrm>
            <a:off x="768410" y="3891720"/>
            <a:ext cx="185055" cy="180659"/>
          </a:xfrm>
          <a:custGeom>
            <a:avLst/>
            <a:gdLst>
              <a:gd name="T0" fmla="*/ 129 w 271"/>
              <a:gd name="T1" fmla="*/ 265 h 265"/>
              <a:gd name="T2" fmla="*/ 110 w 271"/>
              <a:gd name="T3" fmla="*/ 257 h 265"/>
              <a:gd name="T4" fmla="*/ 9 w 271"/>
              <a:gd name="T5" fmla="*/ 140 h 265"/>
              <a:gd name="T6" fmla="*/ 63 w 271"/>
              <a:gd name="T7" fmla="*/ 138 h 265"/>
              <a:gd name="T8" fmla="*/ 122 w 271"/>
              <a:gd name="T9" fmla="*/ 203 h 265"/>
              <a:gd name="T10" fmla="*/ 148 w 271"/>
              <a:gd name="T11" fmla="*/ 138 h 265"/>
              <a:gd name="T12" fmla="*/ 225 w 271"/>
              <a:gd name="T13" fmla="*/ 12 h 265"/>
              <a:gd name="T14" fmla="*/ 264 w 271"/>
              <a:gd name="T15" fmla="*/ 10 h 265"/>
              <a:gd name="T16" fmla="*/ 189 w 271"/>
              <a:gd name="T17" fmla="*/ 155 h 265"/>
              <a:gd name="T18" fmla="*/ 153 w 271"/>
              <a:gd name="T19" fmla="*/ 248 h 265"/>
              <a:gd name="T20" fmla="*/ 134 w 271"/>
              <a:gd name="T21" fmla="*/ 265 h 265"/>
              <a:gd name="T22" fmla="*/ 129 w 271"/>
              <a:gd name="T23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1" h="265">
                <a:moveTo>
                  <a:pt x="129" y="265"/>
                </a:moveTo>
                <a:cubicBezTo>
                  <a:pt x="122" y="265"/>
                  <a:pt x="115" y="262"/>
                  <a:pt x="110" y="257"/>
                </a:cubicBezTo>
                <a:cubicBezTo>
                  <a:pt x="110" y="257"/>
                  <a:pt x="0" y="148"/>
                  <a:pt x="9" y="140"/>
                </a:cubicBezTo>
                <a:cubicBezTo>
                  <a:pt x="18" y="131"/>
                  <a:pt x="55" y="129"/>
                  <a:pt x="63" y="138"/>
                </a:cubicBezTo>
                <a:cubicBezTo>
                  <a:pt x="122" y="203"/>
                  <a:pt x="122" y="203"/>
                  <a:pt x="122" y="203"/>
                </a:cubicBezTo>
                <a:cubicBezTo>
                  <a:pt x="128" y="186"/>
                  <a:pt x="137" y="162"/>
                  <a:pt x="148" y="138"/>
                </a:cubicBezTo>
                <a:cubicBezTo>
                  <a:pt x="167" y="93"/>
                  <a:pt x="195" y="32"/>
                  <a:pt x="225" y="12"/>
                </a:cubicBezTo>
                <a:cubicBezTo>
                  <a:pt x="236" y="6"/>
                  <a:pt x="257" y="0"/>
                  <a:pt x="264" y="10"/>
                </a:cubicBezTo>
                <a:cubicBezTo>
                  <a:pt x="271" y="20"/>
                  <a:pt x="225" y="71"/>
                  <a:pt x="189" y="155"/>
                </a:cubicBezTo>
                <a:cubicBezTo>
                  <a:pt x="169" y="203"/>
                  <a:pt x="153" y="247"/>
                  <a:pt x="153" y="248"/>
                </a:cubicBezTo>
                <a:cubicBezTo>
                  <a:pt x="150" y="257"/>
                  <a:pt x="143" y="263"/>
                  <a:pt x="134" y="265"/>
                </a:cubicBezTo>
                <a:cubicBezTo>
                  <a:pt x="133" y="265"/>
                  <a:pt x="131" y="265"/>
                  <a:pt x="129" y="2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Freeform 7">
            <a:extLst>
              <a:ext uri="{FF2B5EF4-FFF2-40B4-BE49-F238E27FC236}">
                <a16:creationId xmlns:a16="http://schemas.microsoft.com/office/drawing/2014/main" id="{254DDE74-A45F-0C43-9A52-CE4109E3A525}"/>
              </a:ext>
            </a:extLst>
          </p:cNvPr>
          <p:cNvSpPr>
            <a:spLocks/>
          </p:cNvSpPr>
          <p:nvPr/>
        </p:nvSpPr>
        <p:spPr bwMode="auto">
          <a:xfrm>
            <a:off x="768410" y="5594508"/>
            <a:ext cx="185055" cy="180659"/>
          </a:xfrm>
          <a:custGeom>
            <a:avLst/>
            <a:gdLst>
              <a:gd name="T0" fmla="*/ 129 w 271"/>
              <a:gd name="T1" fmla="*/ 265 h 265"/>
              <a:gd name="T2" fmla="*/ 110 w 271"/>
              <a:gd name="T3" fmla="*/ 257 h 265"/>
              <a:gd name="T4" fmla="*/ 9 w 271"/>
              <a:gd name="T5" fmla="*/ 140 h 265"/>
              <a:gd name="T6" fmla="*/ 63 w 271"/>
              <a:gd name="T7" fmla="*/ 138 h 265"/>
              <a:gd name="T8" fmla="*/ 122 w 271"/>
              <a:gd name="T9" fmla="*/ 203 h 265"/>
              <a:gd name="T10" fmla="*/ 148 w 271"/>
              <a:gd name="T11" fmla="*/ 138 h 265"/>
              <a:gd name="T12" fmla="*/ 225 w 271"/>
              <a:gd name="T13" fmla="*/ 12 h 265"/>
              <a:gd name="T14" fmla="*/ 264 w 271"/>
              <a:gd name="T15" fmla="*/ 10 h 265"/>
              <a:gd name="T16" fmla="*/ 189 w 271"/>
              <a:gd name="T17" fmla="*/ 155 h 265"/>
              <a:gd name="T18" fmla="*/ 153 w 271"/>
              <a:gd name="T19" fmla="*/ 248 h 265"/>
              <a:gd name="T20" fmla="*/ 134 w 271"/>
              <a:gd name="T21" fmla="*/ 265 h 265"/>
              <a:gd name="T22" fmla="*/ 129 w 271"/>
              <a:gd name="T23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1" h="265">
                <a:moveTo>
                  <a:pt x="129" y="265"/>
                </a:moveTo>
                <a:cubicBezTo>
                  <a:pt x="122" y="265"/>
                  <a:pt x="115" y="262"/>
                  <a:pt x="110" y="257"/>
                </a:cubicBezTo>
                <a:cubicBezTo>
                  <a:pt x="110" y="257"/>
                  <a:pt x="0" y="148"/>
                  <a:pt x="9" y="140"/>
                </a:cubicBezTo>
                <a:cubicBezTo>
                  <a:pt x="18" y="131"/>
                  <a:pt x="55" y="129"/>
                  <a:pt x="63" y="138"/>
                </a:cubicBezTo>
                <a:cubicBezTo>
                  <a:pt x="122" y="203"/>
                  <a:pt x="122" y="203"/>
                  <a:pt x="122" y="203"/>
                </a:cubicBezTo>
                <a:cubicBezTo>
                  <a:pt x="128" y="186"/>
                  <a:pt x="137" y="162"/>
                  <a:pt x="148" y="138"/>
                </a:cubicBezTo>
                <a:cubicBezTo>
                  <a:pt x="167" y="93"/>
                  <a:pt x="195" y="32"/>
                  <a:pt x="225" y="12"/>
                </a:cubicBezTo>
                <a:cubicBezTo>
                  <a:pt x="236" y="6"/>
                  <a:pt x="257" y="0"/>
                  <a:pt x="264" y="10"/>
                </a:cubicBezTo>
                <a:cubicBezTo>
                  <a:pt x="271" y="20"/>
                  <a:pt x="225" y="71"/>
                  <a:pt x="189" y="155"/>
                </a:cubicBezTo>
                <a:cubicBezTo>
                  <a:pt x="169" y="203"/>
                  <a:pt x="153" y="247"/>
                  <a:pt x="153" y="248"/>
                </a:cubicBezTo>
                <a:cubicBezTo>
                  <a:pt x="150" y="257"/>
                  <a:pt x="143" y="263"/>
                  <a:pt x="134" y="265"/>
                </a:cubicBezTo>
                <a:cubicBezTo>
                  <a:pt x="133" y="265"/>
                  <a:pt x="131" y="265"/>
                  <a:pt x="129" y="2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7">
            <a:extLst>
              <a:ext uri="{FF2B5EF4-FFF2-40B4-BE49-F238E27FC236}">
                <a16:creationId xmlns:a16="http://schemas.microsoft.com/office/drawing/2014/main" id="{254DDE74-A45F-0C43-9A52-CE4109E3A525}"/>
              </a:ext>
            </a:extLst>
          </p:cNvPr>
          <p:cNvSpPr>
            <a:spLocks/>
          </p:cNvSpPr>
          <p:nvPr/>
        </p:nvSpPr>
        <p:spPr bwMode="auto">
          <a:xfrm>
            <a:off x="5081018" y="3891720"/>
            <a:ext cx="185055" cy="180659"/>
          </a:xfrm>
          <a:custGeom>
            <a:avLst/>
            <a:gdLst>
              <a:gd name="T0" fmla="*/ 129 w 271"/>
              <a:gd name="T1" fmla="*/ 265 h 265"/>
              <a:gd name="T2" fmla="*/ 110 w 271"/>
              <a:gd name="T3" fmla="*/ 257 h 265"/>
              <a:gd name="T4" fmla="*/ 9 w 271"/>
              <a:gd name="T5" fmla="*/ 140 h 265"/>
              <a:gd name="T6" fmla="*/ 63 w 271"/>
              <a:gd name="T7" fmla="*/ 138 h 265"/>
              <a:gd name="T8" fmla="*/ 122 w 271"/>
              <a:gd name="T9" fmla="*/ 203 h 265"/>
              <a:gd name="T10" fmla="*/ 148 w 271"/>
              <a:gd name="T11" fmla="*/ 138 h 265"/>
              <a:gd name="T12" fmla="*/ 225 w 271"/>
              <a:gd name="T13" fmla="*/ 12 h 265"/>
              <a:gd name="T14" fmla="*/ 264 w 271"/>
              <a:gd name="T15" fmla="*/ 10 h 265"/>
              <a:gd name="T16" fmla="*/ 189 w 271"/>
              <a:gd name="T17" fmla="*/ 155 h 265"/>
              <a:gd name="T18" fmla="*/ 153 w 271"/>
              <a:gd name="T19" fmla="*/ 248 h 265"/>
              <a:gd name="T20" fmla="*/ 134 w 271"/>
              <a:gd name="T21" fmla="*/ 265 h 265"/>
              <a:gd name="T22" fmla="*/ 129 w 271"/>
              <a:gd name="T23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1" h="265">
                <a:moveTo>
                  <a:pt x="129" y="265"/>
                </a:moveTo>
                <a:cubicBezTo>
                  <a:pt x="122" y="265"/>
                  <a:pt x="115" y="262"/>
                  <a:pt x="110" y="257"/>
                </a:cubicBezTo>
                <a:cubicBezTo>
                  <a:pt x="110" y="257"/>
                  <a:pt x="0" y="148"/>
                  <a:pt x="9" y="140"/>
                </a:cubicBezTo>
                <a:cubicBezTo>
                  <a:pt x="18" y="131"/>
                  <a:pt x="55" y="129"/>
                  <a:pt x="63" y="138"/>
                </a:cubicBezTo>
                <a:cubicBezTo>
                  <a:pt x="122" y="203"/>
                  <a:pt x="122" y="203"/>
                  <a:pt x="122" y="203"/>
                </a:cubicBezTo>
                <a:cubicBezTo>
                  <a:pt x="128" y="186"/>
                  <a:pt x="137" y="162"/>
                  <a:pt x="148" y="138"/>
                </a:cubicBezTo>
                <a:cubicBezTo>
                  <a:pt x="167" y="93"/>
                  <a:pt x="195" y="32"/>
                  <a:pt x="225" y="12"/>
                </a:cubicBezTo>
                <a:cubicBezTo>
                  <a:pt x="236" y="6"/>
                  <a:pt x="257" y="0"/>
                  <a:pt x="264" y="10"/>
                </a:cubicBezTo>
                <a:cubicBezTo>
                  <a:pt x="271" y="20"/>
                  <a:pt x="225" y="71"/>
                  <a:pt x="189" y="155"/>
                </a:cubicBezTo>
                <a:cubicBezTo>
                  <a:pt x="169" y="203"/>
                  <a:pt x="153" y="247"/>
                  <a:pt x="153" y="248"/>
                </a:cubicBezTo>
                <a:cubicBezTo>
                  <a:pt x="150" y="257"/>
                  <a:pt x="143" y="263"/>
                  <a:pt x="134" y="265"/>
                </a:cubicBezTo>
                <a:cubicBezTo>
                  <a:pt x="133" y="265"/>
                  <a:pt x="131" y="265"/>
                  <a:pt x="129" y="2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Freeform 7">
            <a:extLst>
              <a:ext uri="{FF2B5EF4-FFF2-40B4-BE49-F238E27FC236}">
                <a16:creationId xmlns:a16="http://schemas.microsoft.com/office/drawing/2014/main" id="{254DDE74-A45F-0C43-9A52-CE4109E3A525}"/>
              </a:ext>
            </a:extLst>
          </p:cNvPr>
          <p:cNvSpPr>
            <a:spLocks/>
          </p:cNvSpPr>
          <p:nvPr/>
        </p:nvSpPr>
        <p:spPr bwMode="auto">
          <a:xfrm>
            <a:off x="5081018" y="5921425"/>
            <a:ext cx="185055" cy="180659"/>
          </a:xfrm>
          <a:custGeom>
            <a:avLst/>
            <a:gdLst>
              <a:gd name="T0" fmla="*/ 129 w 271"/>
              <a:gd name="T1" fmla="*/ 265 h 265"/>
              <a:gd name="T2" fmla="*/ 110 w 271"/>
              <a:gd name="T3" fmla="*/ 257 h 265"/>
              <a:gd name="T4" fmla="*/ 9 w 271"/>
              <a:gd name="T5" fmla="*/ 140 h 265"/>
              <a:gd name="T6" fmla="*/ 63 w 271"/>
              <a:gd name="T7" fmla="*/ 138 h 265"/>
              <a:gd name="T8" fmla="*/ 122 w 271"/>
              <a:gd name="T9" fmla="*/ 203 h 265"/>
              <a:gd name="T10" fmla="*/ 148 w 271"/>
              <a:gd name="T11" fmla="*/ 138 h 265"/>
              <a:gd name="T12" fmla="*/ 225 w 271"/>
              <a:gd name="T13" fmla="*/ 12 h 265"/>
              <a:gd name="T14" fmla="*/ 264 w 271"/>
              <a:gd name="T15" fmla="*/ 10 h 265"/>
              <a:gd name="T16" fmla="*/ 189 w 271"/>
              <a:gd name="T17" fmla="*/ 155 h 265"/>
              <a:gd name="T18" fmla="*/ 153 w 271"/>
              <a:gd name="T19" fmla="*/ 248 h 265"/>
              <a:gd name="T20" fmla="*/ 134 w 271"/>
              <a:gd name="T21" fmla="*/ 265 h 265"/>
              <a:gd name="T22" fmla="*/ 129 w 271"/>
              <a:gd name="T23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1" h="265">
                <a:moveTo>
                  <a:pt x="129" y="265"/>
                </a:moveTo>
                <a:cubicBezTo>
                  <a:pt x="122" y="265"/>
                  <a:pt x="115" y="262"/>
                  <a:pt x="110" y="257"/>
                </a:cubicBezTo>
                <a:cubicBezTo>
                  <a:pt x="110" y="257"/>
                  <a:pt x="0" y="148"/>
                  <a:pt x="9" y="140"/>
                </a:cubicBezTo>
                <a:cubicBezTo>
                  <a:pt x="18" y="131"/>
                  <a:pt x="55" y="129"/>
                  <a:pt x="63" y="138"/>
                </a:cubicBezTo>
                <a:cubicBezTo>
                  <a:pt x="122" y="203"/>
                  <a:pt x="122" y="203"/>
                  <a:pt x="122" y="203"/>
                </a:cubicBezTo>
                <a:cubicBezTo>
                  <a:pt x="128" y="186"/>
                  <a:pt x="137" y="162"/>
                  <a:pt x="148" y="138"/>
                </a:cubicBezTo>
                <a:cubicBezTo>
                  <a:pt x="167" y="93"/>
                  <a:pt x="195" y="32"/>
                  <a:pt x="225" y="12"/>
                </a:cubicBezTo>
                <a:cubicBezTo>
                  <a:pt x="236" y="6"/>
                  <a:pt x="257" y="0"/>
                  <a:pt x="264" y="10"/>
                </a:cubicBezTo>
                <a:cubicBezTo>
                  <a:pt x="271" y="20"/>
                  <a:pt x="225" y="71"/>
                  <a:pt x="189" y="155"/>
                </a:cubicBezTo>
                <a:cubicBezTo>
                  <a:pt x="169" y="203"/>
                  <a:pt x="153" y="247"/>
                  <a:pt x="153" y="248"/>
                </a:cubicBezTo>
                <a:cubicBezTo>
                  <a:pt x="150" y="257"/>
                  <a:pt x="143" y="263"/>
                  <a:pt x="134" y="265"/>
                </a:cubicBezTo>
                <a:cubicBezTo>
                  <a:pt x="133" y="265"/>
                  <a:pt x="131" y="265"/>
                  <a:pt x="129" y="2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7">
            <a:extLst>
              <a:ext uri="{FF2B5EF4-FFF2-40B4-BE49-F238E27FC236}">
                <a16:creationId xmlns:a16="http://schemas.microsoft.com/office/drawing/2014/main" id="{254DDE74-A45F-0C43-9A52-CE4109E3A525}"/>
              </a:ext>
            </a:extLst>
          </p:cNvPr>
          <p:cNvSpPr>
            <a:spLocks/>
          </p:cNvSpPr>
          <p:nvPr/>
        </p:nvSpPr>
        <p:spPr bwMode="auto">
          <a:xfrm>
            <a:off x="9398440" y="3891720"/>
            <a:ext cx="185055" cy="180659"/>
          </a:xfrm>
          <a:custGeom>
            <a:avLst/>
            <a:gdLst>
              <a:gd name="T0" fmla="*/ 129 w 271"/>
              <a:gd name="T1" fmla="*/ 265 h 265"/>
              <a:gd name="T2" fmla="*/ 110 w 271"/>
              <a:gd name="T3" fmla="*/ 257 h 265"/>
              <a:gd name="T4" fmla="*/ 9 w 271"/>
              <a:gd name="T5" fmla="*/ 140 h 265"/>
              <a:gd name="T6" fmla="*/ 63 w 271"/>
              <a:gd name="T7" fmla="*/ 138 h 265"/>
              <a:gd name="T8" fmla="*/ 122 w 271"/>
              <a:gd name="T9" fmla="*/ 203 h 265"/>
              <a:gd name="T10" fmla="*/ 148 w 271"/>
              <a:gd name="T11" fmla="*/ 138 h 265"/>
              <a:gd name="T12" fmla="*/ 225 w 271"/>
              <a:gd name="T13" fmla="*/ 12 h 265"/>
              <a:gd name="T14" fmla="*/ 264 w 271"/>
              <a:gd name="T15" fmla="*/ 10 h 265"/>
              <a:gd name="T16" fmla="*/ 189 w 271"/>
              <a:gd name="T17" fmla="*/ 155 h 265"/>
              <a:gd name="T18" fmla="*/ 153 w 271"/>
              <a:gd name="T19" fmla="*/ 248 h 265"/>
              <a:gd name="T20" fmla="*/ 134 w 271"/>
              <a:gd name="T21" fmla="*/ 265 h 265"/>
              <a:gd name="T22" fmla="*/ 129 w 271"/>
              <a:gd name="T23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1" h="265">
                <a:moveTo>
                  <a:pt x="129" y="265"/>
                </a:moveTo>
                <a:cubicBezTo>
                  <a:pt x="122" y="265"/>
                  <a:pt x="115" y="262"/>
                  <a:pt x="110" y="257"/>
                </a:cubicBezTo>
                <a:cubicBezTo>
                  <a:pt x="110" y="257"/>
                  <a:pt x="0" y="148"/>
                  <a:pt x="9" y="140"/>
                </a:cubicBezTo>
                <a:cubicBezTo>
                  <a:pt x="18" y="131"/>
                  <a:pt x="55" y="129"/>
                  <a:pt x="63" y="138"/>
                </a:cubicBezTo>
                <a:cubicBezTo>
                  <a:pt x="122" y="203"/>
                  <a:pt x="122" y="203"/>
                  <a:pt x="122" y="203"/>
                </a:cubicBezTo>
                <a:cubicBezTo>
                  <a:pt x="128" y="186"/>
                  <a:pt x="137" y="162"/>
                  <a:pt x="148" y="138"/>
                </a:cubicBezTo>
                <a:cubicBezTo>
                  <a:pt x="167" y="93"/>
                  <a:pt x="195" y="32"/>
                  <a:pt x="225" y="12"/>
                </a:cubicBezTo>
                <a:cubicBezTo>
                  <a:pt x="236" y="6"/>
                  <a:pt x="257" y="0"/>
                  <a:pt x="264" y="10"/>
                </a:cubicBezTo>
                <a:cubicBezTo>
                  <a:pt x="271" y="20"/>
                  <a:pt x="225" y="71"/>
                  <a:pt x="189" y="155"/>
                </a:cubicBezTo>
                <a:cubicBezTo>
                  <a:pt x="169" y="203"/>
                  <a:pt x="153" y="247"/>
                  <a:pt x="153" y="248"/>
                </a:cubicBezTo>
                <a:cubicBezTo>
                  <a:pt x="150" y="257"/>
                  <a:pt x="143" y="263"/>
                  <a:pt x="134" y="265"/>
                </a:cubicBezTo>
                <a:cubicBezTo>
                  <a:pt x="133" y="265"/>
                  <a:pt x="131" y="265"/>
                  <a:pt x="129" y="2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Freeform 7">
            <a:extLst>
              <a:ext uri="{FF2B5EF4-FFF2-40B4-BE49-F238E27FC236}">
                <a16:creationId xmlns:a16="http://schemas.microsoft.com/office/drawing/2014/main" id="{254DDE74-A45F-0C43-9A52-CE4109E3A525}"/>
              </a:ext>
            </a:extLst>
          </p:cNvPr>
          <p:cNvSpPr>
            <a:spLocks/>
          </p:cNvSpPr>
          <p:nvPr/>
        </p:nvSpPr>
        <p:spPr bwMode="auto">
          <a:xfrm>
            <a:off x="9398440" y="5933062"/>
            <a:ext cx="185055" cy="180659"/>
          </a:xfrm>
          <a:custGeom>
            <a:avLst/>
            <a:gdLst>
              <a:gd name="T0" fmla="*/ 129 w 271"/>
              <a:gd name="T1" fmla="*/ 265 h 265"/>
              <a:gd name="T2" fmla="*/ 110 w 271"/>
              <a:gd name="T3" fmla="*/ 257 h 265"/>
              <a:gd name="T4" fmla="*/ 9 w 271"/>
              <a:gd name="T5" fmla="*/ 140 h 265"/>
              <a:gd name="T6" fmla="*/ 63 w 271"/>
              <a:gd name="T7" fmla="*/ 138 h 265"/>
              <a:gd name="T8" fmla="*/ 122 w 271"/>
              <a:gd name="T9" fmla="*/ 203 h 265"/>
              <a:gd name="T10" fmla="*/ 148 w 271"/>
              <a:gd name="T11" fmla="*/ 138 h 265"/>
              <a:gd name="T12" fmla="*/ 225 w 271"/>
              <a:gd name="T13" fmla="*/ 12 h 265"/>
              <a:gd name="T14" fmla="*/ 264 w 271"/>
              <a:gd name="T15" fmla="*/ 10 h 265"/>
              <a:gd name="T16" fmla="*/ 189 w 271"/>
              <a:gd name="T17" fmla="*/ 155 h 265"/>
              <a:gd name="T18" fmla="*/ 153 w 271"/>
              <a:gd name="T19" fmla="*/ 248 h 265"/>
              <a:gd name="T20" fmla="*/ 134 w 271"/>
              <a:gd name="T21" fmla="*/ 265 h 265"/>
              <a:gd name="T22" fmla="*/ 129 w 271"/>
              <a:gd name="T23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1" h="265">
                <a:moveTo>
                  <a:pt x="129" y="265"/>
                </a:moveTo>
                <a:cubicBezTo>
                  <a:pt x="122" y="265"/>
                  <a:pt x="115" y="262"/>
                  <a:pt x="110" y="257"/>
                </a:cubicBezTo>
                <a:cubicBezTo>
                  <a:pt x="110" y="257"/>
                  <a:pt x="0" y="148"/>
                  <a:pt x="9" y="140"/>
                </a:cubicBezTo>
                <a:cubicBezTo>
                  <a:pt x="18" y="131"/>
                  <a:pt x="55" y="129"/>
                  <a:pt x="63" y="138"/>
                </a:cubicBezTo>
                <a:cubicBezTo>
                  <a:pt x="122" y="203"/>
                  <a:pt x="122" y="203"/>
                  <a:pt x="122" y="203"/>
                </a:cubicBezTo>
                <a:cubicBezTo>
                  <a:pt x="128" y="186"/>
                  <a:pt x="137" y="162"/>
                  <a:pt x="148" y="138"/>
                </a:cubicBezTo>
                <a:cubicBezTo>
                  <a:pt x="167" y="93"/>
                  <a:pt x="195" y="32"/>
                  <a:pt x="225" y="12"/>
                </a:cubicBezTo>
                <a:cubicBezTo>
                  <a:pt x="236" y="6"/>
                  <a:pt x="257" y="0"/>
                  <a:pt x="264" y="10"/>
                </a:cubicBezTo>
                <a:cubicBezTo>
                  <a:pt x="271" y="20"/>
                  <a:pt x="225" y="71"/>
                  <a:pt x="189" y="155"/>
                </a:cubicBezTo>
                <a:cubicBezTo>
                  <a:pt x="169" y="203"/>
                  <a:pt x="153" y="247"/>
                  <a:pt x="153" y="248"/>
                </a:cubicBezTo>
                <a:cubicBezTo>
                  <a:pt x="150" y="257"/>
                  <a:pt x="143" y="263"/>
                  <a:pt x="134" y="265"/>
                </a:cubicBezTo>
                <a:cubicBezTo>
                  <a:pt x="133" y="265"/>
                  <a:pt x="131" y="265"/>
                  <a:pt x="129" y="2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7">
            <a:extLst>
              <a:ext uri="{FF2B5EF4-FFF2-40B4-BE49-F238E27FC236}">
                <a16:creationId xmlns:a16="http://schemas.microsoft.com/office/drawing/2014/main" id="{254DDE74-A45F-0C43-9A52-CE4109E3A525}"/>
              </a:ext>
            </a:extLst>
          </p:cNvPr>
          <p:cNvSpPr>
            <a:spLocks/>
          </p:cNvSpPr>
          <p:nvPr/>
        </p:nvSpPr>
        <p:spPr bwMode="auto">
          <a:xfrm>
            <a:off x="13771673" y="3891720"/>
            <a:ext cx="185055" cy="180659"/>
          </a:xfrm>
          <a:custGeom>
            <a:avLst/>
            <a:gdLst>
              <a:gd name="T0" fmla="*/ 129 w 271"/>
              <a:gd name="T1" fmla="*/ 265 h 265"/>
              <a:gd name="T2" fmla="*/ 110 w 271"/>
              <a:gd name="T3" fmla="*/ 257 h 265"/>
              <a:gd name="T4" fmla="*/ 9 w 271"/>
              <a:gd name="T5" fmla="*/ 140 h 265"/>
              <a:gd name="T6" fmla="*/ 63 w 271"/>
              <a:gd name="T7" fmla="*/ 138 h 265"/>
              <a:gd name="T8" fmla="*/ 122 w 271"/>
              <a:gd name="T9" fmla="*/ 203 h 265"/>
              <a:gd name="T10" fmla="*/ 148 w 271"/>
              <a:gd name="T11" fmla="*/ 138 h 265"/>
              <a:gd name="T12" fmla="*/ 225 w 271"/>
              <a:gd name="T13" fmla="*/ 12 h 265"/>
              <a:gd name="T14" fmla="*/ 264 w 271"/>
              <a:gd name="T15" fmla="*/ 10 h 265"/>
              <a:gd name="T16" fmla="*/ 189 w 271"/>
              <a:gd name="T17" fmla="*/ 155 h 265"/>
              <a:gd name="T18" fmla="*/ 153 w 271"/>
              <a:gd name="T19" fmla="*/ 248 h 265"/>
              <a:gd name="T20" fmla="*/ 134 w 271"/>
              <a:gd name="T21" fmla="*/ 265 h 265"/>
              <a:gd name="T22" fmla="*/ 129 w 271"/>
              <a:gd name="T23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1" h="265">
                <a:moveTo>
                  <a:pt x="129" y="265"/>
                </a:moveTo>
                <a:cubicBezTo>
                  <a:pt x="122" y="265"/>
                  <a:pt x="115" y="262"/>
                  <a:pt x="110" y="257"/>
                </a:cubicBezTo>
                <a:cubicBezTo>
                  <a:pt x="110" y="257"/>
                  <a:pt x="0" y="148"/>
                  <a:pt x="9" y="140"/>
                </a:cubicBezTo>
                <a:cubicBezTo>
                  <a:pt x="18" y="131"/>
                  <a:pt x="55" y="129"/>
                  <a:pt x="63" y="138"/>
                </a:cubicBezTo>
                <a:cubicBezTo>
                  <a:pt x="122" y="203"/>
                  <a:pt x="122" y="203"/>
                  <a:pt x="122" y="203"/>
                </a:cubicBezTo>
                <a:cubicBezTo>
                  <a:pt x="128" y="186"/>
                  <a:pt x="137" y="162"/>
                  <a:pt x="148" y="138"/>
                </a:cubicBezTo>
                <a:cubicBezTo>
                  <a:pt x="167" y="93"/>
                  <a:pt x="195" y="32"/>
                  <a:pt x="225" y="12"/>
                </a:cubicBezTo>
                <a:cubicBezTo>
                  <a:pt x="236" y="6"/>
                  <a:pt x="257" y="0"/>
                  <a:pt x="264" y="10"/>
                </a:cubicBezTo>
                <a:cubicBezTo>
                  <a:pt x="271" y="20"/>
                  <a:pt x="225" y="71"/>
                  <a:pt x="189" y="155"/>
                </a:cubicBezTo>
                <a:cubicBezTo>
                  <a:pt x="169" y="203"/>
                  <a:pt x="153" y="247"/>
                  <a:pt x="153" y="248"/>
                </a:cubicBezTo>
                <a:cubicBezTo>
                  <a:pt x="150" y="257"/>
                  <a:pt x="143" y="263"/>
                  <a:pt x="134" y="265"/>
                </a:cubicBezTo>
                <a:cubicBezTo>
                  <a:pt x="133" y="265"/>
                  <a:pt x="131" y="265"/>
                  <a:pt x="129" y="2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Freeform 7">
            <a:extLst>
              <a:ext uri="{FF2B5EF4-FFF2-40B4-BE49-F238E27FC236}">
                <a16:creationId xmlns:a16="http://schemas.microsoft.com/office/drawing/2014/main" id="{254DDE74-A45F-0C43-9A52-CE4109E3A525}"/>
              </a:ext>
            </a:extLst>
          </p:cNvPr>
          <p:cNvSpPr>
            <a:spLocks/>
          </p:cNvSpPr>
          <p:nvPr/>
        </p:nvSpPr>
        <p:spPr bwMode="auto">
          <a:xfrm>
            <a:off x="13771673" y="6272763"/>
            <a:ext cx="185055" cy="180659"/>
          </a:xfrm>
          <a:custGeom>
            <a:avLst/>
            <a:gdLst>
              <a:gd name="T0" fmla="*/ 129 w 271"/>
              <a:gd name="T1" fmla="*/ 265 h 265"/>
              <a:gd name="T2" fmla="*/ 110 w 271"/>
              <a:gd name="T3" fmla="*/ 257 h 265"/>
              <a:gd name="T4" fmla="*/ 9 w 271"/>
              <a:gd name="T5" fmla="*/ 140 h 265"/>
              <a:gd name="T6" fmla="*/ 63 w 271"/>
              <a:gd name="T7" fmla="*/ 138 h 265"/>
              <a:gd name="T8" fmla="*/ 122 w 271"/>
              <a:gd name="T9" fmla="*/ 203 h 265"/>
              <a:gd name="T10" fmla="*/ 148 w 271"/>
              <a:gd name="T11" fmla="*/ 138 h 265"/>
              <a:gd name="T12" fmla="*/ 225 w 271"/>
              <a:gd name="T13" fmla="*/ 12 h 265"/>
              <a:gd name="T14" fmla="*/ 264 w 271"/>
              <a:gd name="T15" fmla="*/ 10 h 265"/>
              <a:gd name="T16" fmla="*/ 189 w 271"/>
              <a:gd name="T17" fmla="*/ 155 h 265"/>
              <a:gd name="T18" fmla="*/ 153 w 271"/>
              <a:gd name="T19" fmla="*/ 248 h 265"/>
              <a:gd name="T20" fmla="*/ 134 w 271"/>
              <a:gd name="T21" fmla="*/ 265 h 265"/>
              <a:gd name="T22" fmla="*/ 129 w 271"/>
              <a:gd name="T23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1" h="265">
                <a:moveTo>
                  <a:pt x="129" y="265"/>
                </a:moveTo>
                <a:cubicBezTo>
                  <a:pt x="122" y="265"/>
                  <a:pt x="115" y="262"/>
                  <a:pt x="110" y="257"/>
                </a:cubicBezTo>
                <a:cubicBezTo>
                  <a:pt x="110" y="257"/>
                  <a:pt x="0" y="148"/>
                  <a:pt x="9" y="140"/>
                </a:cubicBezTo>
                <a:cubicBezTo>
                  <a:pt x="18" y="131"/>
                  <a:pt x="55" y="129"/>
                  <a:pt x="63" y="138"/>
                </a:cubicBezTo>
                <a:cubicBezTo>
                  <a:pt x="122" y="203"/>
                  <a:pt x="122" y="203"/>
                  <a:pt x="122" y="203"/>
                </a:cubicBezTo>
                <a:cubicBezTo>
                  <a:pt x="128" y="186"/>
                  <a:pt x="137" y="162"/>
                  <a:pt x="148" y="138"/>
                </a:cubicBezTo>
                <a:cubicBezTo>
                  <a:pt x="167" y="93"/>
                  <a:pt x="195" y="32"/>
                  <a:pt x="225" y="12"/>
                </a:cubicBezTo>
                <a:cubicBezTo>
                  <a:pt x="236" y="6"/>
                  <a:pt x="257" y="0"/>
                  <a:pt x="264" y="10"/>
                </a:cubicBezTo>
                <a:cubicBezTo>
                  <a:pt x="271" y="20"/>
                  <a:pt x="225" y="71"/>
                  <a:pt x="189" y="155"/>
                </a:cubicBezTo>
                <a:cubicBezTo>
                  <a:pt x="169" y="203"/>
                  <a:pt x="153" y="247"/>
                  <a:pt x="153" y="248"/>
                </a:cubicBezTo>
                <a:cubicBezTo>
                  <a:pt x="150" y="257"/>
                  <a:pt x="143" y="263"/>
                  <a:pt x="134" y="265"/>
                </a:cubicBezTo>
                <a:cubicBezTo>
                  <a:pt x="133" y="265"/>
                  <a:pt x="131" y="265"/>
                  <a:pt x="129" y="2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7">
            <a:extLst>
              <a:ext uri="{FF2B5EF4-FFF2-40B4-BE49-F238E27FC236}">
                <a16:creationId xmlns:a16="http://schemas.microsoft.com/office/drawing/2014/main" id="{254DDE74-A45F-0C43-9A52-CE4109E3A525}"/>
              </a:ext>
            </a:extLst>
          </p:cNvPr>
          <p:cNvSpPr>
            <a:spLocks/>
          </p:cNvSpPr>
          <p:nvPr/>
        </p:nvSpPr>
        <p:spPr bwMode="auto">
          <a:xfrm>
            <a:off x="9398440" y="6936578"/>
            <a:ext cx="185055" cy="180659"/>
          </a:xfrm>
          <a:custGeom>
            <a:avLst/>
            <a:gdLst>
              <a:gd name="T0" fmla="*/ 129 w 271"/>
              <a:gd name="T1" fmla="*/ 265 h 265"/>
              <a:gd name="T2" fmla="*/ 110 w 271"/>
              <a:gd name="T3" fmla="*/ 257 h 265"/>
              <a:gd name="T4" fmla="*/ 9 w 271"/>
              <a:gd name="T5" fmla="*/ 140 h 265"/>
              <a:gd name="T6" fmla="*/ 63 w 271"/>
              <a:gd name="T7" fmla="*/ 138 h 265"/>
              <a:gd name="T8" fmla="*/ 122 w 271"/>
              <a:gd name="T9" fmla="*/ 203 h 265"/>
              <a:gd name="T10" fmla="*/ 148 w 271"/>
              <a:gd name="T11" fmla="*/ 138 h 265"/>
              <a:gd name="T12" fmla="*/ 225 w 271"/>
              <a:gd name="T13" fmla="*/ 12 h 265"/>
              <a:gd name="T14" fmla="*/ 264 w 271"/>
              <a:gd name="T15" fmla="*/ 10 h 265"/>
              <a:gd name="T16" fmla="*/ 189 w 271"/>
              <a:gd name="T17" fmla="*/ 155 h 265"/>
              <a:gd name="T18" fmla="*/ 153 w 271"/>
              <a:gd name="T19" fmla="*/ 248 h 265"/>
              <a:gd name="T20" fmla="*/ 134 w 271"/>
              <a:gd name="T21" fmla="*/ 265 h 265"/>
              <a:gd name="T22" fmla="*/ 129 w 271"/>
              <a:gd name="T23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1" h="265">
                <a:moveTo>
                  <a:pt x="129" y="265"/>
                </a:moveTo>
                <a:cubicBezTo>
                  <a:pt x="122" y="265"/>
                  <a:pt x="115" y="262"/>
                  <a:pt x="110" y="257"/>
                </a:cubicBezTo>
                <a:cubicBezTo>
                  <a:pt x="110" y="257"/>
                  <a:pt x="0" y="148"/>
                  <a:pt x="9" y="140"/>
                </a:cubicBezTo>
                <a:cubicBezTo>
                  <a:pt x="18" y="131"/>
                  <a:pt x="55" y="129"/>
                  <a:pt x="63" y="138"/>
                </a:cubicBezTo>
                <a:cubicBezTo>
                  <a:pt x="122" y="203"/>
                  <a:pt x="122" y="203"/>
                  <a:pt x="122" y="203"/>
                </a:cubicBezTo>
                <a:cubicBezTo>
                  <a:pt x="128" y="186"/>
                  <a:pt x="137" y="162"/>
                  <a:pt x="148" y="138"/>
                </a:cubicBezTo>
                <a:cubicBezTo>
                  <a:pt x="167" y="93"/>
                  <a:pt x="195" y="32"/>
                  <a:pt x="225" y="12"/>
                </a:cubicBezTo>
                <a:cubicBezTo>
                  <a:pt x="236" y="6"/>
                  <a:pt x="257" y="0"/>
                  <a:pt x="264" y="10"/>
                </a:cubicBezTo>
                <a:cubicBezTo>
                  <a:pt x="271" y="20"/>
                  <a:pt x="225" y="71"/>
                  <a:pt x="189" y="155"/>
                </a:cubicBezTo>
                <a:cubicBezTo>
                  <a:pt x="169" y="203"/>
                  <a:pt x="153" y="247"/>
                  <a:pt x="153" y="248"/>
                </a:cubicBezTo>
                <a:cubicBezTo>
                  <a:pt x="150" y="257"/>
                  <a:pt x="143" y="263"/>
                  <a:pt x="134" y="265"/>
                </a:cubicBezTo>
                <a:cubicBezTo>
                  <a:pt x="133" y="265"/>
                  <a:pt x="131" y="265"/>
                  <a:pt x="129" y="2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110E3B7-4FA8-7A48-9725-E6252C0E33F6}"/>
              </a:ext>
            </a:extLst>
          </p:cNvPr>
          <p:cNvSpPr txBox="1">
            <a:spLocks/>
          </p:cNvSpPr>
          <p:nvPr/>
        </p:nvSpPr>
        <p:spPr>
          <a:xfrm>
            <a:off x="9312350" y="3129400"/>
            <a:ext cx="4036338" cy="420963"/>
          </a:xfrm>
          <a:prstGeom prst="rect">
            <a:avLst/>
          </a:prstGeom>
          <a:solidFill>
            <a:srgbClr val="305CAA"/>
          </a:solidFill>
          <a:ln>
            <a:noFill/>
          </a:ln>
        </p:spPr>
        <p:txBody>
          <a:bodyPr wrap="square" lIns="180000" tIns="72009" rIns="72009" bIns="72009" rtlCol="0" anchor="ctr" anchorCtr="0">
            <a:no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+mj-lt"/>
              </a:rPr>
              <a:t>Объединение</a:t>
            </a:r>
            <a:r>
              <a:rPr lang="en-US" sz="2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+mj-lt"/>
              </a:rPr>
              <a:t>сервисов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110E3B7-4FA8-7A48-9725-E6252C0E33F6}"/>
              </a:ext>
            </a:extLst>
          </p:cNvPr>
          <p:cNvSpPr txBox="1">
            <a:spLocks/>
          </p:cNvSpPr>
          <p:nvPr/>
        </p:nvSpPr>
        <p:spPr>
          <a:xfrm>
            <a:off x="4976289" y="3129400"/>
            <a:ext cx="4036338" cy="420963"/>
          </a:xfrm>
          <a:prstGeom prst="rect">
            <a:avLst/>
          </a:prstGeom>
          <a:solidFill>
            <a:srgbClr val="FF6B00"/>
          </a:solidFill>
          <a:ln>
            <a:noFill/>
          </a:ln>
        </p:spPr>
        <p:txBody>
          <a:bodyPr wrap="square" lIns="180000" tIns="72009" rIns="72009" bIns="72009" rtlCol="0" anchor="ctr" anchorCtr="0">
            <a:noAutofit/>
          </a:bodyPr>
          <a:lstStyle/>
          <a:p>
            <a:r>
              <a:rPr lang="ru-RU" sz="2200" b="1" dirty="0" err="1">
                <a:solidFill>
                  <a:schemeClr val="bg1"/>
                </a:solidFill>
                <a:latin typeface="+mj-lt"/>
              </a:rPr>
              <a:t>Шеринговая</a:t>
            </a:r>
            <a:r>
              <a:rPr lang="ru-RU" sz="2200" b="1" dirty="0">
                <a:solidFill>
                  <a:schemeClr val="bg1"/>
                </a:solidFill>
                <a:latin typeface="+mj-lt"/>
              </a:rPr>
              <a:t> экономика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10E3B7-4FA8-7A48-9725-E6252C0E33F6}"/>
              </a:ext>
            </a:extLst>
          </p:cNvPr>
          <p:cNvSpPr txBox="1">
            <a:spLocks/>
          </p:cNvSpPr>
          <p:nvPr/>
        </p:nvSpPr>
        <p:spPr>
          <a:xfrm>
            <a:off x="640228" y="3129399"/>
            <a:ext cx="4036338" cy="420964"/>
          </a:xfrm>
          <a:prstGeom prst="rect">
            <a:avLst/>
          </a:prstGeom>
          <a:solidFill>
            <a:srgbClr val="EB41CD"/>
          </a:solidFill>
          <a:ln>
            <a:noFill/>
          </a:ln>
        </p:spPr>
        <p:txBody>
          <a:bodyPr wrap="square" lIns="180000" tIns="72009" rIns="72009" bIns="72009" rtlCol="0" anchor="ctr" anchorCtr="0">
            <a:no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+mj-lt"/>
              </a:rPr>
              <a:t>Электрификация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110E3B7-4FA8-7A48-9725-E6252C0E33F6}"/>
              </a:ext>
            </a:extLst>
          </p:cNvPr>
          <p:cNvSpPr txBox="1">
            <a:spLocks/>
          </p:cNvSpPr>
          <p:nvPr/>
        </p:nvSpPr>
        <p:spPr>
          <a:xfrm>
            <a:off x="13648412" y="3129400"/>
            <a:ext cx="4036338" cy="420963"/>
          </a:xfrm>
          <a:prstGeom prst="rect">
            <a:avLst/>
          </a:prstGeom>
          <a:solidFill>
            <a:srgbClr val="04AC8C"/>
          </a:solidFill>
          <a:ln>
            <a:noFill/>
          </a:ln>
        </p:spPr>
        <p:txBody>
          <a:bodyPr wrap="square" lIns="180000" tIns="72009" rIns="72009" bIns="72009" rtlCol="0" anchor="ctr" anchorCtr="0">
            <a:no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+mj-lt"/>
              </a:rPr>
              <a:t>Беспилотное вождение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1635705" y="1986583"/>
            <a:ext cx="1677234" cy="735128"/>
            <a:chOff x="537447" y="6075146"/>
            <a:chExt cx="1479340" cy="648392"/>
          </a:xfrm>
        </p:grpSpPr>
        <p:sp>
          <p:nvSpPr>
            <p:cNvPr id="83" name="Oval 46"/>
            <p:cNvSpPr>
              <a:spLocks noChangeArrowheads="1"/>
            </p:cNvSpPr>
            <p:nvPr/>
          </p:nvSpPr>
          <p:spPr bwMode="auto">
            <a:xfrm>
              <a:off x="567890" y="6691240"/>
              <a:ext cx="1448897" cy="32298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47"/>
            <p:cNvSpPr>
              <a:spLocks/>
            </p:cNvSpPr>
            <p:nvPr/>
          </p:nvSpPr>
          <p:spPr bwMode="auto">
            <a:xfrm>
              <a:off x="1173218" y="6205033"/>
              <a:ext cx="385493" cy="225392"/>
            </a:xfrm>
            <a:custGeom>
              <a:avLst/>
              <a:gdLst>
                <a:gd name="T0" fmla="*/ 194 w 470"/>
                <a:gd name="T1" fmla="*/ 273 h 275"/>
                <a:gd name="T2" fmla="*/ 116 w 470"/>
                <a:gd name="T3" fmla="*/ 243 h 275"/>
                <a:gd name="T4" fmla="*/ 86 w 470"/>
                <a:gd name="T5" fmla="*/ 228 h 275"/>
                <a:gd name="T6" fmla="*/ 14 w 470"/>
                <a:gd name="T7" fmla="*/ 225 h 275"/>
                <a:gd name="T8" fmla="*/ 0 w 470"/>
                <a:gd name="T9" fmla="*/ 202 h 275"/>
                <a:gd name="T10" fmla="*/ 97 w 470"/>
                <a:gd name="T11" fmla="*/ 203 h 275"/>
                <a:gd name="T12" fmla="*/ 129 w 470"/>
                <a:gd name="T13" fmla="*/ 219 h 275"/>
                <a:gd name="T14" fmla="*/ 248 w 470"/>
                <a:gd name="T15" fmla="*/ 222 h 275"/>
                <a:gd name="T16" fmla="*/ 278 w 470"/>
                <a:gd name="T17" fmla="*/ 136 h 275"/>
                <a:gd name="T18" fmla="*/ 315 w 470"/>
                <a:gd name="T19" fmla="*/ 49 h 275"/>
                <a:gd name="T20" fmla="*/ 470 w 470"/>
                <a:gd name="T21" fmla="*/ 32 h 275"/>
                <a:gd name="T22" fmla="*/ 461 w 470"/>
                <a:gd name="T23" fmla="*/ 57 h 275"/>
                <a:gd name="T24" fmla="*/ 465 w 470"/>
                <a:gd name="T25" fmla="*/ 44 h 275"/>
                <a:gd name="T26" fmla="*/ 461 w 470"/>
                <a:gd name="T27" fmla="*/ 57 h 275"/>
                <a:gd name="T28" fmla="*/ 333 w 470"/>
                <a:gd name="T29" fmla="*/ 69 h 275"/>
                <a:gd name="T30" fmla="*/ 304 w 470"/>
                <a:gd name="T31" fmla="*/ 139 h 275"/>
                <a:gd name="T32" fmla="*/ 269 w 470"/>
                <a:gd name="T33" fmla="*/ 239 h 275"/>
                <a:gd name="T34" fmla="*/ 194 w 470"/>
                <a:gd name="T35" fmla="*/ 27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0" h="275">
                  <a:moveTo>
                    <a:pt x="194" y="273"/>
                  </a:moveTo>
                  <a:cubicBezTo>
                    <a:pt x="166" y="271"/>
                    <a:pt x="139" y="256"/>
                    <a:pt x="116" y="243"/>
                  </a:cubicBezTo>
                  <a:cubicBezTo>
                    <a:pt x="105" y="237"/>
                    <a:pt x="95" y="232"/>
                    <a:pt x="86" y="228"/>
                  </a:cubicBezTo>
                  <a:cubicBezTo>
                    <a:pt x="43" y="209"/>
                    <a:pt x="15" y="224"/>
                    <a:pt x="14" y="225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2" y="201"/>
                    <a:pt x="41" y="178"/>
                    <a:pt x="97" y="203"/>
                  </a:cubicBezTo>
                  <a:cubicBezTo>
                    <a:pt x="107" y="208"/>
                    <a:pt x="118" y="213"/>
                    <a:pt x="129" y="219"/>
                  </a:cubicBezTo>
                  <a:cubicBezTo>
                    <a:pt x="179" y="247"/>
                    <a:pt x="215" y="262"/>
                    <a:pt x="248" y="222"/>
                  </a:cubicBezTo>
                  <a:cubicBezTo>
                    <a:pt x="272" y="193"/>
                    <a:pt x="275" y="164"/>
                    <a:pt x="278" y="136"/>
                  </a:cubicBezTo>
                  <a:cubicBezTo>
                    <a:pt x="281" y="106"/>
                    <a:pt x="285" y="74"/>
                    <a:pt x="315" y="49"/>
                  </a:cubicBezTo>
                  <a:cubicBezTo>
                    <a:pt x="373" y="0"/>
                    <a:pt x="466" y="30"/>
                    <a:pt x="470" y="32"/>
                  </a:cubicBezTo>
                  <a:cubicBezTo>
                    <a:pt x="461" y="57"/>
                    <a:pt x="461" y="57"/>
                    <a:pt x="461" y="57"/>
                  </a:cubicBezTo>
                  <a:cubicBezTo>
                    <a:pt x="465" y="44"/>
                    <a:pt x="465" y="44"/>
                    <a:pt x="465" y="44"/>
                  </a:cubicBezTo>
                  <a:cubicBezTo>
                    <a:pt x="461" y="57"/>
                    <a:pt x="461" y="57"/>
                    <a:pt x="461" y="57"/>
                  </a:cubicBezTo>
                  <a:cubicBezTo>
                    <a:pt x="460" y="57"/>
                    <a:pt x="379" y="30"/>
                    <a:pt x="333" y="69"/>
                  </a:cubicBezTo>
                  <a:cubicBezTo>
                    <a:pt x="310" y="88"/>
                    <a:pt x="308" y="111"/>
                    <a:pt x="304" y="139"/>
                  </a:cubicBezTo>
                  <a:cubicBezTo>
                    <a:pt x="301" y="170"/>
                    <a:pt x="297" y="204"/>
                    <a:pt x="269" y="239"/>
                  </a:cubicBezTo>
                  <a:cubicBezTo>
                    <a:pt x="245" y="268"/>
                    <a:pt x="220" y="275"/>
                    <a:pt x="194" y="27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48"/>
            <p:cNvSpPr>
              <a:spLocks/>
            </p:cNvSpPr>
            <p:nvPr/>
          </p:nvSpPr>
          <p:spPr bwMode="auto">
            <a:xfrm>
              <a:off x="1183984" y="6229343"/>
              <a:ext cx="365003" cy="193094"/>
            </a:xfrm>
            <a:custGeom>
              <a:avLst/>
              <a:gdLst>
                <a:gd name="T0" fmla="*/ 189 w 445"/>
                <a:gd name="T1" fmla="*/ 235 h 235"/>
                <a:gd name="T2" fmla="*/ 182 w 445"/>
                <a:gd name="T3" fmla="*/ 234 h 235"/>
                <a:gd name="T4" fmla="*/ 107 w 445"/>
                <a:gd name="T5" fmla="*/ 205 h 235"/>
                <a:gd name="T6" fmla="*/ 77 w 445"/>
                <a:gd name="T7" fmla="*/ 190 h 235"/>
                <a:gd name="T8" fmla="*/ 32 w 445"/>
                <a:gd name="T9" fmla="*/ 179 h 235"/>
                <a:gd name="T10" fmla="*/ 4 w 445"/>
                <a:gd name="T11" fmla="*/ 184 h 235"/>
                <a:gd name="T12" fmla="*/ 0 w 445"/>
                <a:gd name="T13" fmla="*/ 176 h 235"/>
                <a:gd name="T14" fmla="*/ 32 w 445"/>
                <a:gd name="T15" fmla="*/ 171 h 235"/>
                <a:gd name="T16" fmla="*/ 80 w 445"/>
                <a:gd name="T17" fmla="*/ 181 h 235"/>
                <a:gd name="T18" fmla="*/ 111 w 445"/>
                <a:gd name="T19" fmla="*/ 197 h 235"/>
                <a:gd name="T20" fmla="*/ 189 w 445"/>
                <a:gd name="T21" fmla="*/ 226 h 235"/>
                <a:gd name="T22" fmla="*/ 242 w 445"/>
                <a:gd name="T23" fmla="*/ 198 h 235"/>
                <a:gd name="T24" fmla="*/ 274 w 445"/>
                <a:gd name="T25" fmla="*/ 107 h 235"/>
                <a:gd name="T26" fmla="*/ 308 w 445"/>
                <a:gd name="T27" fmla="*/ 25 h 235"/>
                <a:gd name="T28" fmla="*/ 389 w 445"/>
                <a:gd name="T29" fmla="*/ 0 h 235"/>
                <a:gd name="T30" fmla="*/ 445 w 445"/>
                <a:gd name="T31" fmla="*/ 8 h 235"/>
                <a:gd name="T32" fmla="*/ 442 w 445"/>
                <a:gd name="T33" fmla="*/ 16 h 235"/>
                <a:gd name="T34" fmla="*/ 388 w 445"/>
                <a:gd name="T35" fmla="*/ 9 h 235"/>
                <a:gd name="T36" fmla="*/ 314 w 445"/>
                <a:gd name="T37" fmla="*/ 32 h 235"/>
                <a:gd name="T38" fmla="*/ 283 w 445"/>
                <a:gd name="T39" fmla="*/ 108 h 235"/>
                <a:gd name="T40" fmla="*/ 249 w 445"/>
                <a:gd name="T41" fmla="*/ 203 h 235"/>
                <a:gd name="T42" fmla="*/ 189 w 445"/>
                <a:gd name="T43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5" h="235">
                  <a:moveTo>
                    <a:pt x="189" y="235"/>
                  </a:moveTo>
                  <a:cubicBezTo>
                    <a:pt x="187" y="235"/>
                    <a:pt x="185" y="235"/>
                    <a:pt x="182" y="234"/>
                  </a:cubicBezTo>
                  <a:cubicBezTo>
                    <a:pt x="156" y="232"/>
                    <a:pt x="130" y="218"/>
                    <a:pt x="107" y="205"/>
                  </a:cubicBezTo>
                  <a:cubicBezTo>
                    <a:pt x="96" y="199"/>
                    <a:pt x="86" y="194"/>
                    <a:pt x="77" y="190"/>
                  </a:cubicBezTo>
                  <a:cubicBezTo>
                    <a:pt x="62" y="183"/>
                    <a:pt x="46" y="179"/>
                    <a:pt x="32" y="179"/>
                  </a:cubicBezTo>
                  <a:cubicBezTo>
                    <a:pt x="20" y="179"/>
                    <a:pt x="10" y="182"/>
                    <a:pt x="4" y="184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7" y="173"/>
                    <a:pt x="18" y="171"/>
                    <a:pt x="32" y="171"/>
                  </a:cubicBezTo>
                  <a:cubicBezTo>
                    <a:pt x="48" y="171"/>
                    <a:pt x="64" y="174"/>
                    <a:pt x="80" y="181"/>
                  </a:cubicBezTo>
                  <a:cubicBezTo>
                    <a:pt x="90" y="186"/>
                    <a:pt x="100" y="191"/>
                    <a:pt x="111" y="197"/>
                  </a:cubicBezTo>
                  <a:cubicBezTo>
                    <a:pt x="139" y="212"/>
                    <a:pt x="165" y="226"/>
                    <a:pt x="189" y="226"/>
                  </a:cubicBezTo>
                  <a:cubicBezTo>
                    <a:pt x="209" y="226"/>
                    <a:pt x="226" y="216"/>
                    <a:pt x="242" y="198"/>
                  </a:cubicBezTo>
                  <a:cubicBezTo>
                    <a:pt x="267" y="167"/>
                    <a:pt x="271" y="135"/>
                    <a:pt x="274" y="107"/>
                  </a:cubicBezTo>
                  <a:cubicBezTo>
                    <a:pt x="277" y="77"/>
                    <a:pt x="280" y="49"/>
                    <a:pt x="308" y="25"/>
                  </a:cubicBezTo>
                  <a:cubicBezTo>
                    <a:pt x="328" y="9"/>
                    <a:pt x="355" y="0"/>
                    <a:pt x="389" y="0"/>
                  </a:cubicBezTo>
                  <a:cubicBezTo>
                    <a:pt x="413" y="0"/>
                    <a:pt x="434" y="5"/>
                    <a:pt x="445" y="8"/>
                  </a:cubicBezTo>
                  <a:cubicBezTo>
                    <a:pt x="442" y="16"/>
                    <a:pt x="442" y="16"/>
                    <a:pt x="442" y="16"/>
                  </a:cubicBezTo>
                  <a:cubicBezTo>
                    <a:pt x="431" y="13"/>
                    <a:pt x="411" y="9"/>
                    <a:pt x="388" y="9"/>
                  </a:cubicBezTo>
                  <a:cubicBezTo>
                    <a:pt x="357" y="9"/>
                    <a:pt x="332" y="17"/>
                    <a:pt x="314" y="32"/>
                  </a:cubicBezTo>
                  <a:cubicBezTo>
                    <a:pt x="289" y="53"/>
                    <a:pt x="286" y="79"/>
                    <a:pt x="283" y="108"/>
                  </a:cubicBezTo>
                  <a:cubicBezTo>
                    <a:pt x="279" y="139"/>
                    <a:pt x="276" y="170"/>
                    <a:pt x="249" y="203"/>
                  </a:cubicBezTo>
                  <a:cubicBezTo>
                    <a:pt x="232" y="224"/>
                    <a:pt x="212" y="235"/>
                    <a:pt x="189" y="235"/>
                  </a:cubicBezTo>
                  <a:close/>
                </a:path>
              </a:pathLst>
            </a:custGeom>
            <a:solidFill>
              <a:srgbClr val="41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49"/>
            <p:cNvSpPr>
              <a:spLocks/>
            </p:cNvSpPr>
            <p:nvPr/>
          </p:nvSpPr>
          <p:spPr bwMode="auto">
            <a:xfrm>
              <a:off x="1512174" y="6173777"/>
              <a:ext cx="21185" cy="251091"/>
            </a:xfrm>
            <a:custGeom>
              <a:avLst/>
              <a:gdLst>
                <a:gd name="T0" fmla="*/ 26 w 26"/>
                <a:gd name="T1" fmla="*/ 0 h 306"/>
                <a:gd name="T2" fmla="*/ 26 w 26"/>
                <a:gd name="T3" fmla="*/ 306 h 306"/>
                <a:gd name="T4" fmla="*/ 0 w 26"/>
                <a:gd name="T5" fmla="*/ 280 h 306"/>
                <a:gd name="T6" fmla="*/ 0 w 26"/>
                <a:gd name="T7" fmla="*/ 25 h 306"/>
                <a:gd name="T8" fmla="*/ 26 w 26"/>
                <a:gd name="T9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06">
                  <a:moveTo>
                    <a:pt x="26" y="0"/>
                  </a:moveTo>
                  <a:cubicBezTo>
                    <a:pt x="26" y="306"/>
                    <a:pt x="26" y="306"/>
                    <a:pt x="26" y="306"/>
                  </a:cubicBezTo>
                  <a:cubicBezTo>
                    <a:pt x="11" y="306"/>
                    <a:pt x="0" y="294"/>
                    <a:pt x="0" y="28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6" y="0"/>
                  </a:cubicBez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50"/>
            <p:cNvSpPr>
              <a:spLocks/>
            </p:cNvSpPr>
            <p:nvPr/>
          </p:nvSpPr>
          <p:spPr bwMode="auto">
            <a:xfrm>
              <a:off x="1523634" y="6075146"/>
              <a:ext cx="333052" cy="605675"/>
            </a:xfrm>
            <a:custGeom>
              <a:avLst/>
              <a:gdLst>
                <a:gd name="T0" fmla="*/ 330 w 406"/>
                <a:gd name="T1" fmla="*/ 0 h 738"/>
                <a:gd name="T2" fmla="*/ 76 w 406"/>
                <a:gd name="T3" fmla="*/ 0 h 738"/>
                <a:gd name="T4" fmla="*/ 0 w 406"/>
                <a:gd name="T5" fmla="*/ 88 h 738"/>
                <a:gd name="T6" fmla="*/ 0 w 406"/>
                <a:gd name="T7" fmla="*/ 738 h 738"/>
                <a:gd name="T8" fmla="*/ 406 w 406"/>
                <a:gd name="T9" fmla="*/ 738 h 738"/>
                <a:gd name="T10" fmla="*/ 406 w 406"/>
                <a:gd name="T11" fmla="*/ 88 h 738"/>
                <a:gd name="T12" fmla="*/ 330 w 406"/>
                <a:gd name="T13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6" h="738">
                  <a:moveTo>
                    <a:pt x="330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34" y="0"/>
                    <a:pt x="0" y="40"/>
                    <a:pt x="0" y="88"/>
                  </a:cubicBezTo>
                  <a:cubicBezTo>
                    <a:pt x="0" y="738"/>
                    <a:pt x="0" y="738"/>
                    <a:pt x="0" y="738"/>
                  </a:cubicBezTo>
                  <a:cubicBezTo>
                    <a:pt x="406" y="738"/>
                    <a:pt x="406" y="738"/>
                    <a:pt x="406" y="738"/>
                  </a:cubicBezTo>
                  <a:cubicBezTo>
                    <a:pt x="406" y="88"/>
                    <a:pt x="406" y="88"/>
                    <a:pt x="406" y="88"/>
                  </a:cubicBezTo>
                  <a:cubicBezTo>
                    <a:pt x="406" y="40"/>
                    <a:pt x="372" y="0"/>
                    <a:pt x="330" y="0"/>
                  </a:cubicBezTo>
                  <a:close/>
                </a:path>
              </a:pathLst>
            </a:custGeom>
            <a:solidFill>
              <a:srgbClr val="CC1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51"/>
            <p:cNvSpPr>
              <a:spLocks/>
            </p:cNvSpPr>
            <p:nvPr/>
          </p:nvSpPr>
          <p:spPr bwMode="auto">
            <a:xfrm>
              <a:off x="1542388" y="6097373"/>
              <a:ext cx="295544" cy="583449"/>
            </a:xfrm>
            <a:custGeom>
              <a:avLst/>
              <a:gdLst>
                <a:gd name="T0" fmla="*/ 307 w 360"/>
                <a:gd name="T1" fmla="*/ 0 h 711"/>
                <a:gd name="T2" fmla="*/ 53 w 360"/>
                <a:gd name="T3" fmla="*/ 0 h 711"/>
                <a:gd name="T4" fmla="*/ 0 w 360"/>
                <a:gd name="T5" fmla="*/ 65 h 711"/>
                <a:gd name="T6" fmla="*/ 0 w 360"/>
                <a:gd name="T7" fmla="*/ 711 h 711"/>
                <a:gd name="T8" fmla="*/ 360 w 360"/>
                <a:gd name="T9" fmla="*/ 711 h 711"/>
                <a:gd name="T10" fmla="*/ 360 w 360"/>
                <a:gd name="T11" fmla="*/ 65 h 711"/>
                <a:gd name="T12" fmla="*/ 307 w 360"/>
                <a:gd name="T1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11">
                  <a:moveTo>
                    <a:pt x="307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24" y="0"/>
                    <a:pt x="0" y="30"/>
                    <a:pt x="0" y="65"/>
                  </a:cubicBezTo>
                  <a:cubicBezTo>
                    <a:pt x="0" y="711"/>
                    <a:pt x="0" y="711"/>
                    <a:pt x="0" y="711"/>
                  </a:cubicBezTo>
                  <a:cubicBezTo>
                    <a:pt x="360" y="711"/>
                    <a:pt x="360" y="711"/>
                    <a:pt x="360" y="711"/>
                  </a:cubicBezTo>
                  <a:cubicBezTo>
                    <a:pt x="360" y="65"/>
                    <a:pt x="360" y="65"/>
                    <a:pt x="360" y="65"/>
                  </a:cubicBezTo>
                  <a:cubicBezTo>
                    <a:pt x="360" y="30"/>
                    <a:pt x="336" y="0"/>
                    <a:pt x="307" y="0"/>
                  </a:cubicBezTo>
                  <a:close/>
                </a:path>
              </a:pathLst>
            </a:custGeom>
            <a:solidFill>
              <a:srgbClr val="EB41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52"/>
            <p:cNvSpPr>
              <a:spLocks/>
            </p:cNvSpPr>
            <p:nvPr/>
          </p:nvSpPr>
          <p:spPr bwMode="auto">
            <a:xfrm>
              <a:off x="1550723" y="6106402"/>
              <a:ext cx="260815" cy="574419"/>
            </a:xfrm>
            <a:custGeom>
              <a:avLst/>
              <a:gdLst>
                <a:gd name="T0" fmla="*/ 31 w 318"/>
                <a:gd name="T1" fmla="*/ 96 h 700"/>
                <a:gd name="T2" fmla="*/ 78 w 318"/>
                <a:gd name="T3" fmla="*/ 39 h 700"/>
                <a:gd name="T4" fmla="*/ 303 w 318"/>
                <a:gd name="T5" fmla="*/ 39 h 700"/>
                <a:gd name="T6" fmla="*/ 318 w 318"/>
                <a:gd name="T7" fmla="*/ 41 h 700"/>
                <a:gd name="T8" fmla="*/ 272 w 318"/>
                <a:gd name="T9" fmla="*/ 0 h 700"/>
                <a:gd name="T10" fmla="*/ 47 w 318"/>
                <a:gd name="T11" fmla="*/ 0 h 700"/>
                <a:gd name="T12" fmla="*/ 0 w 318"/>
                <a:gd name="T13" fmla="*/ 58 h 700"/>
                <a:gd name="T14" fmla="*/ 0 w 318"/>
                <a:gd name="T15" fmla="*/ 700 h 700"/>
                <a:gd name="T16" fmla="*/ 31 w 318"/>
                <a:gd name="T17" fmla="*/ 700 h 700"/>
                <a:gd name="T18" fmla="*/ 31 w 318"/>
                <a:gd name="T19" fmla="*/ 96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700">
                  <a:moveTo>
                    <a:pt x="31" y="96"/>
                  </a:moveTo>
                  <a:cubicBezTo>
                    <a:pt x="31" y="64"/>
                    <a:pt x="52" y="39"/>
                    <a:pt x="78" y="39"/>
                  </a:cubicBezTo>
                  <a:cubicBezTo>
                    <a:pt x="303" y="39"/>
                    <a:pt x="303" y="39"/>
                    <a:pt x="303" y="39"/>
                  </a:cubicBezTo>
                  <a:cubicBezTo>
                    <a:pt x="308" y="39"/>
                    <a:pt x="313" y="40"/>
                    <a:pt x="318" y="41"/>
                  </a:cubicBezTo>
                  <a:cubicBezTo>
                    <a:pt x="312" y="18"/>
                    <a:pt x="294" y="0"/>
                    <a:pt x="27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1" y="0"/>
                    <a:pt x="0" y="26"/>
                    <a:pt x="0" y="58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31" y="700"/>
                    <a:pt x="31" y="700"/>
                    <a:pt x="31" y="700"/>
                  </a:cubicBezTo>
                  <a:lnTo>
                    <a:pt x="31" y="96"/>
                  </a:lnTo>
                  <a:close/>
                </a:path>
              </a:pathLst>
            </a:custGeom>
            <a:solidFill>
              <a:srgbClr val="EE6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53"/>
            <p:cNvSpPr>
              <a:spLocks/>
            </p:cNvSpPr>
            <p:nvPr/>
          </p:nvSpPr>
          <p:spPr bwMode="auto">
            <a:xfrm>
              <a:off x="1585799" y="6162316"/>
              <a:ext cx="209416" cy="137874"/>
            </a:xfrm>
            <a:custGeom>
              <a:avLst/>
              <a:gdLst>
                <a:gd name="T0" fmla="*/ 603 w 603"/>
                <a:gd name="T1" fmla="*/ 0 h 397"/>
                <a:gd name="T2" fmla="*/ 603 w 603"/>
                <a:gd name="T3" fmla="*/ 397 h 397"/>
                <a:gd name="T4" fmla="*/ 596 w 603"/>
                <a:gd name="T5" fmla="*/ 397 h 397"/>
                <a:gd name="T6" fmla="*/ 596 w 603"/>
                <a:gd name="T7" fmla="*/ 4 h 397"/>
                <a:gd name="T8" fmla="*/ 0 w 603"/>
                <a:gd name="T9" fmla="*/ 4 h 397"/>
                <a:gd name="T10" fmla="*/ 0 w 603"/>
                <a:gd name="T11" fmla="*/ 0 h 397"/>
                <a:gd name="T12" fmla="*/ 603 w 603"/>
                <a:gd name="T13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3" h="397">
                  <a:moveTo>
                    <a:pt x="603" y="0"/>
                  </a:moveTo>
                  <a:lnTo>
                    <a:pt x="603" y="397"/>
                  </a:lnTo>
                  <a:lnTo>
                    <a:pt x="596" y="397"/>
                  </a:lnTo>
                  <a:lnTo>
                    <a:pt x="5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603" y="0"/>
                  </a:lnTo>
                  <a:close/>
                </a:path>
              </a:pathLst>
            </a:custGeom>
            <a:solidFill>
              <a:srgbClr val="2E3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Rectangle 54"/>
            <p:cNvSpPr>
              <a:spLocks noChangeArrowheads="1"/>
            </p:cNvSpPr>
            <p:nvPr/>
          </p:nvSpPr>
          <p:spPr bwMode="auto">
            <a:xfrm>
              <a:off x="1585799" y="6163705"/>
              <a:ext cx="206985" cy="136485"/>
            </a:xfrm>
            <a:prstGeom prst="rect">
              <a:avLst/>
            </a:prstGeom>
            <a:solidFill>
              <a:srgbClr val="374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55"/>
            <p:cNvSpPr>
              <a:spLocks/>
            </p:cNvSpPr>
            <p:nvPr/>
          </p:nvSpPr>
          <p:spPr bwMode="auto">
            <a:xfrm>
              <a:off x="1368395" y="6662762"/>
              <a:ext cx="643182" cy="42717"/>
            </a:xfrm>
            <a:custGeom>
              <a:avLst/>
              <a:gdLst>
                <a:gd name="T0" fmla="*/ 700 w 784"/>
                <a:gd name="T1" fmla="*/ 0 h 52"/>
                <a:gd name="T2" fmla="*/ 84 w 784"/>
                <a:gd name="T3" fmla="*/ 0 h 52"/>
                <a:gd name="T4" fmla="*/ 0 w 784"/>
                <a:gd name="T5" fmla="*/ 52 h 52"/>
                <a:gd name="T6" fmla="*/ 784 w 784"/>
                <a:gd name="T7" fmla="*/ 52 h 52"/>
                <a:gd name="T8" fmla="*/ 700 w 784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4" h="52">
                  <a:moveTo>
                    <a:pt x="700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43" y="0"/>
                    <a:pt x="9" y="22"/>
                    <a:pt x="0" y="52"/>
                  </a:cubicBezTo>
                  <a:cubicBezTo>
                    <a:pt x="784" y="52"/>
                    <a:pt x="784" y="52"/>
                    <a:pt x="784" y="52"/>
                  </a:cubicBezTo>
                  <a:cubicBezTo>
                    <a:pt x="775" y="22"/>
                    <a:pt x="741" y="0"/>
                    <a:pt x="700" y="0"/>
                  </a:cubicBez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Rectangle 56"/>
            <p:cNvSpPr>
              <a:spLocks noChangeArrowheads="1"/>
            </p:cNvSpPr>
            <p:nvPr/>
          </p:nvSpPr>
          <p:spPr bwMode="auto">
            <a:xfrm>
              <a:off x="1630252" y="6212326"/>
              <a:ext cx="128845" cy="51746"/>
            </a:xfrm>
            <a:prstGeom prst="rect">
              <a:avLst/>
            </a:prstGeom>
            <a:solidFill>
              <a:srgbClr val="546E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Rectangle 57"/>
            <p:cNvSpPr>
              <a:spLocks noChangeArrowheads="1"/>
            </p:cNvSpPr>
            <p:nvPr/>
          </p:nvSpPr>
          <p:spPr bwMode="auto">
            <a:xfrm>
              <a:off x="1754930" y="6226912"/>
              <a:ext cx="11461" cy="22227"/>
            </a:xfrm>
            <a:prstGeom prst="rect">
              <a:avLst/>
            </a:prstGeom>
            <a:solidFill>
              <a:srgbClr val="546E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Rectangle 58"/>
            <p:cNvSpPr>
              <a:spLocks noChangeArrowheads="1"/>
            </p:cNvSpPr>
            <p:nvPr/>
          </p:nvSpPr>
          <p:spPr bwMode="auto">
            <a:xfrm>
              <a:off x="1635114" y="6217883"/>
              <a:ext cx="9030" cy="40286"/>
            </a:xfrm>
            <a:prstGeom prst="rect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Rectangle 59"/>
            <p:cNvSpPr>
              <a:spLocks noChangeArrowheads="1"/>
            </p:cNvSpPr>
            <p:nvPr/>
          </p:nvSpPr>
          <p:spPr bwMode="auto">
            <a:xfrm>
              <a:off x="1647617" y="6217883"/>
              <a:ext cx="9030" cy="40286"/>
            </a:xfrm>
            <a:prstGeom prst="rect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Rectangle 60"/>
            <p:cNvSpPr>
              <a:spLocks noChangeArrowheads="1"/>
            </p:cNvSpPr>
            <p:nvPr/>
          </p:nvSpPr>
          <p:spPr bwMode="auto">
            <a:xfrm>
              <a:off x="1659078" y="6217883"/>
              <a:ext cx="9724" cy="40286"/>
            </a:xfrm>
            <a:prstGeom prst="rect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Rectangle 61"/>
            <p:cNvSpPr>
              <a:spLocks noChangeArrowheads="1"/>
            </p:cNvSpPr>
            <p:nvPr/>
          </p:nvSpPr>
          <p:spPr bwMode="auto">
            <a:xfrm>
              <a:off x="1671233" y="6217883"/>
              <a:ext cx="9724" cy="40286"/>
            </a:xfrm>
            <a:prstGeom prst="rect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Rectangle 62"/>
            <p:cNvSpPr>
              <a:spLocks noChangeArrowheads="1"/>
            </p:cNvSpPr>
            <p:nvPr/>
          </p:nvSpPr>
          <p:spPr bwMode="auto">
            <a:xfrm>
              <a:off x="1683388" y="6217883"/>
              <a:ext cx="9030" cy="40286"/>
            </a:xfrm>
            <a:prstGeom prst="rect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Rectangle 63"/>
            <p:cNvSpPr>
              <a:spLocks noChangeArrowheads="1"/>
            </p:cNvSpPr>
            <p:nvPr/>
          </p:nvSpPr>
          <p:spPr bwMode="auto">
            <a:xfrm>
              <a:off x="1695196" y="6217883"/>
              <a:ext cx="9724" cy="40286"/>
            </a:xfrm>
            <a:prstGeom prst="rect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Rectangle 64"/>
            <p:cNvSpPr>
              <a:spLocks noChangeArrowheads="1"/>
            </p:cNvSpPr>
            <p:nvPr/>
          </p:nvSpPr>
          <p:spPr bwMode="auto">
            <a:xfrm>
              <a:off x="1707351" y="6217883"/>
              <a:ext cx="9724" cy="40286"/>
            </a:xfrm>
            <a:prstGeom prst="rect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Rectangle 65"/>
            <p:cNvSpPr>
              <a:spLocks noChangeArrowheads="1"/>
            </p:cNvSpPr>
            <p:nvPr/>
          </p:nvSpPr>
          <p:spPr bwMode="auto">
            <a:xfrm>
              <a:off x="1719506" y="6217883"/>
              <a:ext cx="9030" cy="40286"/>
            </a:xfrm>
            <a:prstGeom prst="rect">
              <a:avLst/>
            </a:prstGeom>
            <a:solidFill>
              <a:srgbClr val="1D2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Rectangle 66"/>
            <p:cNvSpPr>
              <a:spLocks noChangeArrowheads="1"/>
            </p:cNvSpPr>
            <p:nvPr/>
          </p:nvSpPr>
          <p:spPr bwMode="auto">
            <a:xfrm>
              <a:off x="1731314" y="6217883"/>
              <a:ext cx="9724" cy="40286"/>
            </a:xfrm>
            <a:prstGeom prst="rect">
              <a:avLst/>
            </a:prstGeom>
            <a:solidFill>
              <a:srgbClr val="1D2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Rectangle 67"/>
            <p:cNvSpPr>
              <a:spLocks noChangeArrowheads="1"/>
            </p:cNvSpPr>
            <p:nvPr/>
          </p:nvSpPr>
          <p:spPr bwMode="auto">
            <a:xfrm>
              <a:off x="1743469" y="6217883"/>
              <a:ext cx="9724" cy="40286"/>
            </a:xfrm>
            <a:prstGeom prst="rect">
              <a:avLst/>
            </a:prstGeom>
            <a:solidFill>
              <a:srgbClr val="1D2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33" name="Группа 132"/>
            <p:cNvGrpSpPr/>
            <p:nvPr/>
          </p:nvGrpSpPr>
          <p:grpSpPr>
            <a:xfrm>
              <a:off x="1599772" y="6363009"/>
              <a:ext cx="212394" cy="205431"/>
              <a:chOff x="1630252" y="6317289"/>
              <a:chExt cx="127108" cy="122941"/>
            </a:xfrm>
          </p:grpSpPr>
          <p:sp>
            <p:nvSpPr>
              <p:cNvPr id="212" name="Freeform 99"/>
              <p:cNvSpPr>
                <a:spLocks noEditPoints="1"/>
              </p:cNvSpPr>
              <p:nvPr/>
            </p:nvSpPr>
            <p:spPr bwMode="auto">
              <a:xfrm>
                <a:off x="1630252" y="6317289"/>
                <a:ext cx="127108" cy="122941"/>
              </a:xfrm>
              <a:custGeom>
                <a:avLst/>
                <a:gdLst>
                  <a:gd name="T0" fmla="*/ 78 w 155"/>
                  <a:gd name="T1" fmla="*/ 0 h 150"/>
                  <a:gd name="T2" fmla="*/ 155 w 155"/>
                  <a:gd name="T3" fmla="*/ 75 h 150"/>
                  <a:gd name="T4" fmla="*/ 78 w 155"/>
                  <a:gd name="T5" fmla="*/ 150 h 150"/>
                  <a:gd name="T6" fmla="*/ 0 w 155"/>
                  <a:gd name="T7" fmla="*/ 75 h 150"/>
                  <a:gd name="T8" fmla="*/ 78 w 155"/>
                  <a:gd name="T9" fmla="*/ 0 h 150"/>
                  <a:gd name="T10" fmla="*/ 78 w 155"/>
                  <a:gd name="T11" fmla="*/ 10 h 150"/>
                  <a:gd name="T12" fmla="*/ 11 w 155"/>
                  <a:gd name="T13" fmla="*/ 75 h 150"/>
                  <a:gd name="T14" fmla="*/ 78 w 155"/>
                  <a:gd name="T15" fmla="*/ 140 h 150"/>
                  <a:gd name="T16" fmla="*/ 145 w 155"/>
                  <a:gd name="T17" fmla="*/ 75 h 150"/>
                  <a:gd name="T18" fmla="*/ 78 w 155"/>
                  <a:gd name="T19" fmla="*/ 1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5" h="150">
                    <a:moveTo>
                      <a:pt x="78" y="0"/>
                    </a:moveTo>
                    <a:cubicBezTo>
                      <a:pt x="120" y="0"/>
                      <a:pt x="155" y="33"/>
                      <a:pt x="155" y="75"/>
                    </a:cubicBezTo>
                    <a:cubicBezTo>
                      <a:pt x="155" y="116"/>
                      <a:pt x="120" y="150"/>
                      <a:pt x="78" y="150"/>
                    </a:cubicBezTo>
                    <a:cubicBezTo>
                      <a:pt x="35" y="150"/>
                      <a:pt x="0" y="116"/>
                      <a:pt x="0" y="75"/>
                    </a:cubicBezTo>
                    <a:cubicBezTo>
                      <a:pt x="0" y="33"/>
                      <a:pt x="35" y="0"/>
                      <a:pt x="78" y="0"/>
                    </a:cubicBezTo>
                    <a:close/>
                    <a:moveTo>
                      <a:pt x="78" y="10"/>
                    </a:moveTo>
                    <a:cubicBezTo>
                      <a:pt x="41" y="10"/>
                      <a:pt x="11" y="39"/>
                      <a:pt x="11" y="75"/>
                    </a:cubicBezTo>
                    <a:cubicBezTo>
                      <a:pt x="11" y="111"/>
                      <a:pt x="41" y="140"/>
                      <a:pt x="78" y="140"/>
                    </a:cubicBezTo>
                    <a:cubicBezTo>
                      <a:pt x="115" y="140"/>
                      <a:pt x="145" y="111"/>
                      <a:pt x="145" y="75"/>
                    </a:cubicBezTo>
                    <a:cubicBezTo>
                      <a:pt x="145" y="39"/>
                      <a:pt x="115" y="10"/>
                      <a:pt x="78" y="10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" name="Freeform 100"/>
              <p:cNvSpPr>
                <a:spLocks/>
              </p:cNvSpPr>
              <p:nvPr/>
            </p:nvSpPr>
            <p:spPr bwMode="auto">
              <a:xfrm>
                <a:off x="1662203" y="6323541"/>
                <a:ext cx="55914" cy="108355"/>
              </a:xfrm>
              <a:custGeom>
                <a:avLst/>
                <a:gdLst>
                  <a:gd name="T0" fmla="*/ 51 w 68"/>
                  <a:gd name="T1" fmla="*/ 0 h 132"/>
                  <a:gd name="T2" fmla="*/ 12 w 68"/>
                  <a:gd name="T3" fmla="*/ 0 h 132"/>
                  <a:gd name="T4" fmla="*/ 28 w 68"/>
                  <a:gd name="T5" fmla="*/ 52 h 132"/>
                  <a:gd name="T6" fmla="*/ 0 w 68"/>
                  <a:gd name="T7" fmla="*/ 48 h 132"/>
                  <a:gd name="T8" fmla="*/ 53 w 68"/>
                  <a:gd name="T9" fmla="*/ 132 h 132"/>
                  <a:gd name="T10" fmla="*/ 38 w 68"/>
                  <a:gd name="T11" fmla="*/ 62 h 132"/>
                  <a:gd name="T12" fmla="*/ 68 w 68"/>
                  <a:gd name="T13" fmla="*/ 64 h 132"/>
                  <a:gd name="T14" fmla="*/ 51 w 68"/>
                  <a:gd name="T15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32">
                    <a:moveTo>
                      <a:pt x="51" y="0"/>
                    </a:moveTo>
                    <a:cubicBezTo>
                      <a:pt x="46" y="0"/>
                      <a:pt x="12" y="0"/>
                      <a:pt x="12" y="0"/>
                    </a:cubicBezTo>
                    <a:cubicBezTo>
                      <a:pt x="12" y="0"/>
                      <a:pt x="30" y="52"/>
                      <a:pt x="28" y="52"/>
                    </a:cubicBezTo>
                    <a:cubicBezTo>
                      <a:pt x="26" y="51"/>
                      <a:pt x="0" y="48"/>
                      <a:pt x="0" y="48"/>
                    </a:cubicBezTo>
                    <a:cubicBezTo>
                      <a:pt x="53" y="132"/>
                      <a:pt x="53" y="132"/>
                      <a:pt x="53" y="132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68" y="64"/>
                      <a:pt x="68" y="64"/>
                      <a:pt x="68" y="64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34" name="Группа 133"/>
            <p:cNvGrpSpPr>
              <a:grpSpLocks/>
            </p:cNvGrpSpPr>
            <p:nvPr/>
          </p:nvGrpSpPr>
          <p:grpSpPr>
            <a:xfrm>
              <a:off x="537447" y="6172960"/>
              <a:ext cx="771588" cy="529230"/>
              <a:chOff x="-1084543" y="6616241"/>
              <a:chExt cx="990600" cy="679451"/>
            </a:xfrm>
          </p:grpSpPr>
          <p:sp>
            <p:nvSpPr>
              <p:cNvPr id="135" name="Freeform 1230"/>
              <p:cNvSpPr>
                <a:spLocks/>
              </p:cNvSpPr>
              <p:nvPr/>
            </p:nvSpPr>
            <p:spPr bwMode="auto">
              <a:xfrm>
                <a:off x="-1084543" y="6824204"/>
                <a:ext cx="96838" cy="66675"/>
              </a:xfrm>
              <a:custGeom>
                <a:avLst/>
                <a:gdLst>
                  <a:gd name="T0" fmla="*/ 24 w 26"/>
                  <a:gd name="T1" fmla="*/ 18 h 18"/>
                  <a:gd name="T2" fmla="*/ 5 w 26"/>
                  <a:gd name="T3" fmla="*/ 18 h 18"/>
                  <a:gd name="T4" fmla="*/ 3 w 26"/>
                  <a:gd name="T5" fmla="*/ 16 h 18"/>
                  <a:gd name="T6" fmla="*/ 0 w 26"/>
                  <a:gd name="T7" fmla="*/ 3 h 18"/>
                  <a:gd name="T8" fmla="*/ 2 w 26"/>
                  <a:gd name="T9" fmla="*/ 0 h 18"/>
                  <a:gd name="T10" fmla="*/ 24 w 26"/>
                  <a:gd name="T11" fmla="*/ 0 h 18"/>
                  <a:gd name="T12" fmla="*/ 26 w 26"/>
                  <a:gd name="T13" fmla="*/ 3 h 18"/>
                  <a:gd name="T14" fmla="*/ 26 w 26"/>
                  <a:gd name="T15" fmla="*/ 16 h 18"/>
                  <a:gd name="T16" fmla="*/ 24 w 26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18">
                    <a:moveTo>
                      <a:pt x="24" y="18"/>
                    </a:moveTo>
                    <a:cubicBezTo>
                      <a:pt x="5" y="18"/>
                      <a:pt x="5" y="18"/>
                      <a:pt x="5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1"/>
                      <a:pt x="26" y="3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7"/>
                      <a:pt x="25" y="18"/>
                      <a:pt x="24" y="18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6" name="Freeform 1231"/>
              <p:cNvSpPr>
                <a:spLocks/>
              </p:cNvSpPr>
              <p:nvPr/>
            </p:nvSpPr>
            <p:spPr bwMode="auto">
              <a:xfrm>
                <a:off x="-1005168" y="6865479"/>
                <a:ext cx="47625" cy="44450"/>
              </a:xfrm>
              <a:custGeom>
                <a:avLst/>
                <a:gdLst>
                  <a:gd name="T0" fmla="*/ 12 w 13"/>
                  <a:gd name="T1" fmla="*/ 9 h 12"/>
                  <a:gd name="T2" fmla="*/ 12 w 13"/>
                  <a:gd name="T3" fmla="*/ 12 h 12"/>
                  <a:gd name="T4" fmla="*/ 9 w 13"/>
                  <a:gd name="T5" fmla="*/ 12 h 12"/>
                  <a:gd name="T6" fmla="*/ 1 w 13"/>
                  <a:gd name="T7" fmla="*/ 3 h 12"/>
                  <a:gd name="T8" fmla="*/ 1 w 13"/>
                  <a:gd name="T9" fmla="*/ 1 h 12"/>
                  <a:gd name="T10" fmla="*/ 4 w 13"/>
                  <a:gd name="T11" fmla="*/ 1 h 12"/>
                  <a:gd name="T12" fmla="*/ 12 w 13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2">
                    <a:moveTo>
                      <a:pt x="12" y="9"/>
                    </a:moveTo>
                    <a:cubicBezTo>
                      <a:pt x="13" y="10"/>
                      <a:pt x="13" y="11"/>
                      <a:pt x="12" y="12"/>
                    </a:cubicBezTo>
                    <a:cubicBezTo>
                      <a:pt x="11" y="12"/>
                      <a:pt x="10" y="12"/>
                      <a:pt x="9" y="1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1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12" y="9"/>
                      <a:pt x="12" y="9"/>
                      <a:pt x="12" y="9"/>
                    </a:cubicBezTo>
                  </a:path>
                </a:pathLst>
              </a:custGeom>
              <a:solidFill>
                <a:srgbClr val="309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9" name="Freeform 1232"/>
              <p:cNvSpPr>
                <a:spLocks/>
              </p:cNvSpPr>
              <p:nvPr/>
            </p:nvSpPr>
            <p:spPr bwMode="auto">
              <a:xfrm>
                <a:off x="-192368" y="6824204"/>
                <a:ext cx="98425" cy="66675"/>
              </a:xfrm>
              <a:custGeom>
                <a:avLst/>
                <a:gdLst>
                  <a:gd name="T0" fmla="*/ 2 w 26"/>
                  <a:gd name="T1" fmla="*/ 18 h 18"/>
                  <a:gd name="T2" fmla="*/ 20 w 26"/>
                  <a:gd name="T3" fmla="*/ 18 h 18"/>
                  <a:gd name="T4" fmla="*/ 23 w 26"/>
                  <a:gd name="T5" fmla="*/ 16 h 18"/>
                  <a:gd name="T6" fmla="*/ 26 w 26"/>
                  <a:gd name="T7" fmla="*/ 3 h 18"/>
                  <a:gd name="T8" fmla="*/ 24 w 26"/>
                  <a:gd name="T9" fmla="*/ 0 h 18"/>
                  <a:gd name="T10" fmla="*/ 2 w 26"/>
                  <a:gd name="T11" fmla="*/ 0 h 18"/>
                  <a:gd name="T12" fmla="*/ 0 w 26"/>
                  <a:gd name="T13" fmla="*/ 3 h 18"/>
                  <a:gd name="T14" fmla="*/ 0 w 26"/>
                  <a:gd name="T15" fmla="*/ 16 h 18"/>
                  <a:gd name="T16" fmla="*/ 2 w 26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18">
                    <a:moveTo>
                      <a:pt x="2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1" y="18"/>
                      <a:pt x="22" y="17"/>
                      <a:pt x="23" y="16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8"/>
                      <a:pt x="2" y="18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0" name="Freeform 1233"/>
              <p:cNvSpPr>
                <a:spLocks/>
              </p:cNvSpPr>
              <p:nvPr/>
            </p:nvSpPr>
            <p:spPr bwMode="auto">
              <a:xfrm>
                <a:off x="-222531" y="6865479"/>
                <a:ext cx="46038" cy="44450"/>
              </a:xfrm>
              <a:custGeom>
                <a:avLst/>
                <a:gdLst>
                  <a:gd name="T0" fmla="*/ 1 w 12"/>
                  <a:gd name="T1" fmla="*/ 9 h 12"/>
                  <a:gd name="T2" fmla="*/ 1 w 12"/>
                  <a:gd name="T3" fmla="*/ 12 h 12"/>
                  <a:gd name="T4" fmla="*/ 3 w 12"/>
                  <a:gd name="T5" fmla="*/ 12 h 12"/>
                  <a:gd name="T6" fmla="*/ 11 w 12"/>
                  <a:gd name="T7" fmla="*/ 3 h 12"/>
                  <a:gd name="T8" fmla="*/ 11 w 12"/>
                  <a:gd name="T9" fmla="*/ 1 h 12"/>
                  <a:gd name="T10" fmla="*/ 9 w 12"/>
                  <a:gd name="T11" fmla="*/ 1 h 12"/>
                  <a:gd name="T12" fmla="*/ 1 w 12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1" y="9"/>
                    </a:moveTo>
                    <a:cubicBezTo>
                      <a:pt x="0" y="10"/>
                      <a:pt x="0" y="11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2" y="1"/>
                      <a:pt x="11" y="1"/>
                    </a:cubicBezTo>
                    <a:cubicBezTo>
                      <a:pt x="11" y="0"/>
                      <a:pt x="9" y="0"/>
                      <a:pt x="9" y="1"/>
                    </a:cubicBez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309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2" name="Freeform 1234"/>
              <p:cNvSpPr>
                <a:spLocks/>
              </p:cNvSpPr>
              <p:nvPr/>
            </p:nvSpPr>
            <p:spPr bwMode="auto">
              <a:xfrm>
                <a:off x="-998818" y="7052804"/>
                <a:ext cx="153988" cy="242888"/>
              </a:xfrm>
              <a:custGeom>
                <a:avLst/>
                <a:gdLst>
                  <a:gd name="T0" fmla="*/ 41 w 41"/>
                  <a:gd name="T1" fmla="*/ 15 h 65"/>
                  <a:gd name="T2" fmla="*/ 41 w 41"/>
                  <a:gd name="T3" fmla="*/ 51 h 65"/>
                  <a:gd name="T4" fmla="*/ 27 w 41"/>
                  <a:gd name="T5" fmla="*/ 65 h 65"/>
                  <a:gd name="T6" fmla="*/ 15 w 41"/>
                  <a:gd name="T7" fmla="*/ 65 h 65"/>
                  <a:gd name="T8" fmla="*/ 0 w 41"/>
                  <a:gd name="T9" fmla="*/ 51 h 65"/>
                  <a:gd name="T10" fmla="*/ 0 w 41"/>
                  <a:gd name="T11" fmla="*/ 15 h 65"/>
                  <a:gd name="T12" fmla="*/ 15 w 41"/>
                  <a:gd name="T13" fmla="*/ 0 h 65"/>
                  <a:gd name="T14" fmla="*/ 27 w 41"/>
                  <a:gd name="T15" fmla="*/ 0 h 65"/>
                  <a:gd name="T16" fmla="*/ 41 w 41"/>
                  <a:gd name="T17" fmla="*/ 1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65">
                    <a:moveTo>
                      <a:pt x="41" y="15"/>
                    </a:moveTo>
                    <a:cubicBezTo>
                      <a:pt x="41" y="51"/>
                      <a:pt x="41" y="51"/>
                      <a:pt x="41" y="51"/>
                    </a:cubicBezTo>
                    <a:cubicBezTo>
                      <a:pt x="41" y="59"/>
                      <a:pt x="35" y="65"/>
                      <a:pt x="27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7" y="65"/>
                      <a:pt x="0" y="59"/>
                      <a:pt x="0" y="5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35" y="0"/>
                      <a:pt x="41" y="7"/>
                      <a:pt x="41" y="15"/>
                    </a:cubicBez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3" name="Rectangle 1235"/>
              <p:cNvSpPr>
                <a:spLocks noChangeArrowheads="1"/>
              </p:cNvSpPr>
              <p:nvPr/>
            </p:nvSpPr>
            <p:spPr bwMode="auto">
              <a:xfrm>
                <a:off x="-911506" y="7184566"/>
                <a:ext cx="6350" cy="111125"/>
              </a:xfrm>
              <a:prstGeom prst="rect">
                <a:avLst/>
              </a:pr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" name="Rectangle 1236"/>
              <p:cNvSpPr>
                <a:spLocks noChangeArrowheads="1"/>
              </p:cNvSpPr>
              <p:nvPr/>
            </p:nvSpPr>
            <p:spPr bwMode="auto">
              <a:xfrm>
                <a:off x="-935318" y="7184566"/>
                <a:ext cx="7938" cy="111125"/>
              </a:xfrm>
              <a:prstGeom prst="rect">
                <a:avLst/>
              </a:pr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5" name="Freeform 1237"/>
              <p:cNvSpPr>
                <a:spLocks/>
              </p:cNvSpPr>
              <p:nvPr/>
            </p:nvSpPr>
            <p:spPr bwMode="auto">
              <a:xfrm>
                <a:off x="-908331" y="7195679"/>
                <a:ext cx="63500" cy="74613"/>
              </a:xfrm>
              <a:custGeom>
                <a:avLst/>
                <a:gdLst>
                  <a:gd name="T0" fmla="*/ 40 w 40"/>
                  <a:gd name="T1" fmla="*/ 0 h 47"/>
                  <a:gd name="T2" fmla="*/ 40 w 40"/>
                  <a:gd name="T3" fmla="*/ 7 h 47"/>
                  <a:gd name="T4" fmla="*/ 2 w 40"/>
                  <a:gd name="T5" fmla="*/ 45 h 47"/>
                  <a:gd name="T6" fmla="*/ 0 w 40"/>
                  <a:gd name="T7" fmla="*/ 47 h 47"/>
                  <a:gd name="T8" fmla="*/ 0 w 40"/>
                  <a:gd name="T9" fmla="*/ 40 h 47"/>
                  <a:gd name="T10" fmla="*/ 2 w 40"/>
                  <a:gd name="T11" fmla="*/ 37 h 47"/>
                  <a:gd name="T12" fmla="*/ 40 w 40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7">
                    <a:moveTo>
                      <a:pt x="40" y="0"/>
                    </a:moveTo>
                    <a:lnTo>
                      <a:pt x="40" y="7"/>
                    </a:lnTo>
                    <a:lnTo>
                      <a:pt x="2" y="45"/>
                    </a:lnTo>
                    <a:lnTo>
                      <a:pt x="0" y="47"/>
                    </a:lnTo>
                    <a:lnTo>
                      <a:pt x="0" y="40"/>
                    </a:lnTo>
                    <a:lnTo>
                      <a:pt x="2" y="37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6" name="Freeform 1238"/>
              <p:cNvSpPr>
                <a:spLocks/>
              </p:cNvSpPr>
              <p:nvPr/>
            </p:nvSpPr>
            <p:spPr bwMode="auto">
              <a:xfrm>
                <a:off x="-908331" y="7232191"/>
                <a:ext cx="63500" cy="63500"/>
              </a:xfrm>
              <a:custGeom>
                <a:avLst/>
                <a:gdLst>
                  <a:gd name="T0" fmla="*/ 40 w 40"/>
                  <a:gd name="T1" fmla="*/ 0 h 40"/>
                  <a:gd name="T2" fmla="*/ 40 w 40"/>
                  <a:gd name="T3" fmla="*/ 7 h 40"/>
                  <a:gd name="T4" fmla="*/ 7 w 40"/>
                  <a:gd name="T5" fmla="*/ 40 h 40"/>
                  <a:gd name="T6" fmla="*/ 0 w 40"/>
                  <a:gd name="T7" fmla="*/ 40 h 40"/>
                  <a:gd name="T8" fmla="*/ 0 w 40"/>
                  <a:gd name="T9" fmla="*/ 40 h 40"/>
                  <a:gd name="T10" fmla="*/ 2 w 40"/>
                  <a:gd name="T11" fmla="*/ 38 h 40"/>
                  <a:gd name="T12" fmla="*/ 40 w 40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0">
                    <a:moveTo>
                      <a:pt x="40" y="0"/>
                    </a:moveTo>
                    <a:lnTo>
                      <a:pt x="40" y="7"/>
                    </a:lnTo>
                    <a:lnTo>
                      <a:pt x="7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3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7" name="Freeform 1239"/>
              <p:cNvSpPr>
                <a:spLocks/>
              </p:cNvSpPr>
              <p:nvPr/>
            </p:nvSpPr>
            <p:spPr bwMode="auto">
              <a:xfrm>
                <a:off x="-908331" y="7157579"/>
                <a:ext cx="63500" cy="74613"/>
              </a:xfrm>
              <a:custGeom>
                <a:avLst/>
                <a:gdLst>
                  <a:gd name="T0" fmla="*/ 40 w 40"/>
                  <a:gd name="T1" fmla="*/ 0 h 47"/>
                  <a:gd name="T2" fmla="*/ 40 w 40"/>
                  <a:gd name="T3" fmla="*/ 7 h 47"/>
                  <a:gd name="T4" fmla="*/ 2 w 40"/>
                  <a:gd name="T5" fmla="*/ 45 h 47"/>
                  <a:gd name="T6" fmla="*/ 0 w 40"/>
                  <a:gd name="T7" fmla="*/ 47 h 47"/>
                  <a:gd name="T8" fmla="*/ 0 w 40"/>
                  <a:gd name="T9" fmla="*/ 40 h 47"/>
                  <a:gd name="T10" fmla="*/ 2 w 40"/>
                  <a:gd name="T11" fmla="*/ 38 h 47"/>
                  <a:gd name="T12" fmla="*/ 40 w 40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7">
                    <a:moveTo>
                      <a:pt x="40" y="0"/>
                    </a:moveTo>
                    <a:lnTo>
                      <a:pt x="40" y="7"/>
                    </a:lnTo>
                    <a:lnTo>
                      <a:pt x="2" y="45"/>
                    </a:lnTo>
                    <a:lnTo>
                      <a:pt x="0" y="47"/>
                    </a:lnTo>
                    <a:lnTo>
                      <a:pt x="0" y="40"/>
                    </a:lnTo>
                    <a:lnTo>
                      <a:pt x="2" y="3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8" name="Freeform 1240"/>
              <p:cNvSpPr>
                <a:spLocks/>
              </p:cNvSpPr>
              <p:nvPr/>
            </p:nvSpPr>
            <p:spPr bwMode="auto">
              <a:xfrm>
                <a:off x="-998818" y="7195679"/>
                <a:ext cx="68263" cy="74613"/>
              </a:xfrm>
              <a:custGeom>
                <a:avLst/>
                <a:gdLst>
                  <a:gd name="T0" fmla="*/ 0 w 43"/>
                  <a:gd name="T1" fmla="*/ 0 h 47"/>
                  <a:gd name="T2" fmla="*/ 0 w 43"/>
                  <a:gd name="T3" fmla="*/ 7 h 47"/>
                  <a:gd name="T4" fmla="*/ 40 w 43"/>
                  <a:gd name="T5" fmla="*/ 45 h 47"/>
                  <a:gd name="T6" fmla="*/ 43 w 43"/>
                  <a:gd name="T7" fmla="*/ 47 h 47"/>
                  <a:gd name="T8" fmla="*/ 43 w 43"/>
                  <a:gd name="T9" fmla="*/ 40 h 47"/>
                  <a:gd name="T10" fmla="*/ 40 w 43"/>
                  <a:gd name="T11" fmla="*/ 37 h 47"/>
                  <a:gd name="T12" fmla="*/ 0 w 43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47">
                    <a:moveTo>
                      <a:pt x="0" y="0"/>
                    </a:moveTo>
                    <a:lnTo>
                      <a:pt x="0" y="7"/>
                    </a:lnTo>
                    <a:lnTo>
                      <a:pt x="40" y="45"/>
                    </a:lnTo>
                    <a:lnTo>
                      <a:pt x="43" y="47"/>
                    </a:lnTo>
                    <a:lnTo>
                      <a:pt x="43" y="40"/>
                    </a:lnTo>
                    <a:lnTo>
                      <a:pt x="40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9" name="Freeform 1241"/>
              <p:cNvSpPr>
                <a:spLocks/>
              </p:cNvSpPr>
              <p:nvPr/>
            </p:nvSpPr>
            <p:spPr bwMode="auto">
              <a:xfrm>
                <a:off x="-998818" y="7232191"/>
                <a:ext cx="68263" cy="63500"/>
              </a:xfrm>
              <a:custGeom>
                <a:avLst/>
                <a:gdLst>
                  <a:gd name="T0" fmla="*/ 0 w 43"/>
                  <a:gd name="T1" fmla="*/ 0 h 40"/>
                  <a:gd name="T2" fmla="*/ 0 w 43"/>
                  <a:gd name="T3" fmla="*/ 7 h 40"/>
                  <a:gd name="T4" fmla="*/ 36 w 43"/>
                  <a:gd name="T5" fmla="*/ 40 h 40"/>
                  <a:gd name="T6" fmla="*/ 43 w 43"/>
                  <a:gd name="T7" fmla="*/ 40 h 40"/>
                  <a:gd name="T8" fmla="*/ 43 w 43"/>
                  <a:gd name="T9" fmla="*/ 40 h 40"/>
                  <a:gd name="T10" fmla="*/ 40 w 43"/>
                  <a:gd name="T11" fmla="*/ 38 h 40"/>
                  <a:gd name="T12" fmla="*/ 0 w 43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40">
                    <a:moveTo>
                      <a:pt x="0" y="0"/>
                    </a:moveTo>
                    <a:lnTo>
                      <a:pt x="0" y="7"/>
                    </a:lnTo>
                    <a:lnTo>
                      <a:pt x="36" y="40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0" name="Freeform 1242"/>
              <p:cNvSpPr>
                <a:spLocks/>
              </p:cNvSpPr>
              <p:nvPr/>
            </p:nvSpPr>
            <p:spPr bwMode="auto">
              <a:xfrm>
                <a:off x="-998818" y="7157579"/>
                <a:ext cx="68263" cy="74613"/>
              </a:xfrm>
              <a:custGeom>
                <a:avLst/>
                <a:gdLst>
                  <a:gd name="T0" fmla="*/ 0 w 43"/>
                  <a:gd name="T1" fmla="*/ 0 h 47"/>
                  <a:gd name="T2" fmla="*/ 0 w 43"/>
                  <a:gd name="T3" fmla="*/ 7 h 47"/>
                  <a:gd name="T4" fmla="*/ 40 w 43"/>
                  <a:gd name="T5" fmla="*/ 45 h 47"/>
                  <a:gd name="T6" fmla="*/ 43 w 43"/>
                  <a:gd name="T7" fmla="*/ 47 h 47"/>
                  <a:gd name="T8" fmla="*/ 43 w 43"/>
                  <a:gd name="T9" fmla="*/ 40 h 47"/>
                  <a:gd name="T10" fmla="*/ 40 w 43"/>
                  <a:gd name="T11" fmla="*/ 38 h 47"/>
                  <a:gd name="T12" fmla="*/ 0 w 43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47">
                    <a:moveTo>
                      <a:pt x="0" y="0"/>
                    </a:moveTo>
                    <a:lnTo>
                      <a:pt x="0" y="7"/>
                    </a:lnTo>
                    <a:lnTo>
                      <a:pt x="40" y="45"/>
                    </a:lnTo>
                    <a:lnTo>
                      <a:pt x="43" y="47"/>
                    </a:lnTo>
                    <a:lnTo>
                      <a:pt x="43" y="40"/>
                    </a:lnTo>
                    <a:lnTo>
                      <a:pt x="4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1" name="Freeform 1243"/>
              <p:cNvSpPr>
                <a:spLocks/>
              </p:cNvSpPr>
              <p:nvPr/>
            </p:nvSpPr>
            <p:spPr bwMode="auto">
              <a:xfrm>
                <a:off x="-338418" y="7052804"/>
                <a:ext cx="153988" cy="242888"/>
              </a:xfrm>
              <a:custGeom>
                <a:avLst/>
                <a:gdLst>
                  <a:gd name="T0" fmla="*/ 41 w 41"/>
                  <a:gd name="T1" fmla="*/ 15 h 65"/>
                  <a:gd name="T2" fmla="*/ 41 w 41"/>
                  <a:gd name="T3" fmla="*/ 51 h 65"/>
                  <a:gd name="T4" fmla="*/ 27 w 41"/>
                  <a:gd name="T5" fmla="*/ 65 h 65"/>
                  <a:gd name="T6" fmla="*/ 15 w 41"/>
                  <a:gd name="T7" fmla="*/ 65 h 65"/>
                  <a:gd name="T8" fmla="*/ 0 w 41"/>
                  <a:gd name="T9" fmla="*/ 51 h 65"/>
                  <a:gd name="T10" fmla="*/ 0 w 41"/>
                  <a:gd name="T11" fmla="*/ 15 h 65"/>
                  <a:gd name="T12" fmla="*/ 15 w 41"/>
                  <a:gd name="T13" fmla="*/ 0 h 65"/>
                  <a:gd name="T14" fmla="*/ 27 w 41"/>
                  <a:gd name="T15" fmla="*/ 0 h 65"/>
                  <a:gd name="T16" fmla="*/ 41 w 41"/>
                  <a:gd name="T17" fmla="*/ 1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65">
                    <a:moveTo>
                      <a:pt x="41" y="15"/>
                    </a:moveTo>
                    <a:cubicBezTo>
                      <a:pt x="41" y="51"/>
                      <a:pt x="41" y="51"/>
                      <a:pt x="41" y="51"/>
                    </a:cubicBezTo>
                    <a:cubicBezTo>
                      <a:pt x="41" y="59"/>
                      <a:pt x="35" y="65"/>
                      <a:pt x="27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7" y="65"/>
                      <a:pt x="0" y="59"/>
                      <a:pt x="0" y="5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35" y="0"/>
                      <a:pt x="41" y="7"/>
                      <a:pt x="41" y="15"/>
                    </a:cubicBez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5" name="Rectangle 1244"/>
              <p:cNvSpPr>
                <a:spLocks noChangeArrowheads="1"/>
              </p:cNvSpPr>
              <p:nvPr/>
            </p:nvSpPr>
            <p:spPr bwMode="auto">
              <a:xfrm>
                <a:off x="-252693" y="7184566"/>
                <a:ext cx="7938" cy="111125"/>
              </a:xfrm>
              <a:prstGeom prst="rect">
                <a:avLst/>
              </a:pr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" name="Rectangle 1245"/>
              <p:cNvSpPr>
                <a:spLocks noChangeArrowheads="1"/>
              </p:cNvSpPr>
              <p:nvPr/>
            </p:nvSpPr>
            <p:spPr bwMode="auto">
              <a:xfrm>
                <a:off x="-278093" y="7184566"/>
                <a:ext cx="11113" cy="111125"/>
              </a:xfrm>
              <a:prstGeom prst="rect">
                <a:avLst/>
              </a:pr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" name="Freeform 1246"/>
              <p:cNvSpPr>
                <a:spLocks/>
              </p:cNvSpPr>
              <p:nvPr/>
            </p:nvSpPr>
            <p:spPr bwMode="auto">
              <a:xfrm>
                <a:off x="-247931" y="7195679"/>
                <a:ext cx="63500" cy="74613"/>
              </a:xfrm>
              <a:custGeom>
                <a:avLst/>
                <a:gdLst>
                  <a:gd name="T0" fmla="*/ 40 w 40"/>
                  <a:gd name="T1" fmla="*/ 0 h 47"/>
                  <a:gd name="T2" fmla="*/ 40 w 40"/>
                  <a:gd name="T3" fmla="*/ 7 h 47"/>
                  <a:gd name="T4" fmla="*/ 2 w 40"/>
                  <a:gd name="T5" fmla="*/ 45 h 47"/>
                  <a:gd name="T6" fmla="*/ 0 w 40"/>
                  <a:gd name="T7" fmla="*/ 47 h 47"/>
                  <a:gd name="T8" fmla="*/ 0 w 40"/>
                  <a:gd name="T9" fmla="*/ 40 h 47"/>
                  <a:gd name="T10" fmla="*/ 2 w 40"/>
                  <a:gd name="T11" fmla="*/ 37 h 47"/>
                  <a:gd name="T12" fmla="*/ 40 w 40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7">
                    <a:moveTo>
                      <a:pt x="40" y="0"/>
                    </a:moveTo>
                    <a:lnTo>
                      <a:pt x="40" y="7"/>
                    </a:lnTo>
                    <a:lnTo>
                      <a:pt x="2" y="45"/>
                    </a:lnTo>
                    <a:lnTo>
                      <a:pt x="0" y="47"/>
                    </a:lnTo>
                    <a:lnTo>
                      <a:pt x="0" y="40"/>
                    </a:lnTo>
                    <a:lnTo>
                      <a:pt x="2" y="37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" name="Freeform 1247"/>
              <p:cNvSpPr>
                <a:spLocks/>
              </p:cNvSpPr>
              <p:nvPr/>
            </p:nvSpPr>
            <p:spPr bwMode="auto">
              <a:xfrm>
                <a:off x="-247931" y="7232191"/>
                <a:ext cx="63500" cy="63500"/>
              </a:xfrm>
              <a:custGeom>
                <a:avLst/>
                <a:gdLst>
                  <a:gd name="T0" fmla="*/ 40 w 40"/>
                  <a:gd name="T1" fmla="*/ 0 h 40"/>
                  <a:gd name="T2" fmla="*/ 40 w 40"/>
                  <a:gd name="T3" fmla="*/ 7 h 40"/>
                  <a:gd name="T4" fmla="*/ 7 w 40"/>
                  <a:gd name="T5" fmla="*/ 40 h 40"/>
                  <a:gd name="T6" fmla="*/ 0 w 40"/>
                  <a:gd name="T7" fmla="*/ 40 h 40"/>
                  <a:gd name="T8" fmla="*/ 0 w 40"/>
                  <a:gd name="T9" fmla="*/ 40 h 40"/>
                  <a:gd name="T10" fmla="*/ 2 w 40"/>
                  <a:gd name="T11" fmla="*/ 38 h 40"/>
                  <a:gd name="T12" fmla="*/ 40 w 40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0">
                    <a:moveTo>
                      <a:pt x="40" y="0"/>
                    </a:moveTo>
                    <a:lnTo>
                      <a:pt x="40" y="7"/>
                    </a:lnTo>
                    <a:lnTo>
                      <a:pt x="7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3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" name="Freeform 1248"/>
              <p:cNvSpPr>
                <a:spLocks/>
              </p:cNvSpPr>
              <p:nvPr/>
            </p:nvSpPr>
            <p:spPr bwMode="auto">
              <a:xfrm>
                <a:off x="-247931" y="7157579"/>
                <a:ext cx="63500" cy="74613"/>
              </a:xfrm>
              <a:custGeom>
                <a:avLst/>
                <a:gdLst>
                  <a:gd name="T0" fmla="*/ 40 w 40"/>
                  <a:gd name="T1" fmla="*/ 0 h 47"/>
                  <a:gd name="T2" fmla="*/ 40 w 40"/>
                  <a:gd name="T3" fmla="*/ 7 h 47"/>
                  <a:gd name="T4" fmla="*/ 2 w 40"/>
                  <a:gd name="T5" fmla="*/ 45 h 47"/>
                  <a:gd name="T6" fmla="*/ 0 w 40"/>
                  <a:gd name="T7" fmla="*/ 47 h 47"/>
                  <a:gd name="T8" fmla="*/ 0 w 40"/>
                  <a:gd name="T9" fmla="*/ 40 h 47"/>
                  <a:gd name="T10" fmla="*/ 2 w 40"/>
                  <a:gd name="T11" fmla="*/ 38 h 47"/>
                  <a:gd name="T12" fmla="*/ 40 w 40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7">
                    <a:moveTo>
                      <a:pt x="40" y="0"/>
                    </a:moveTo>
                    <a:lnTo>
                      <a:pt x="40" y="7"/>
                    </a:lnTo>
                    <a:lnTo>
                      <a:pt x="2" y="45"/>
                    </a:lnTo>
                    <a:lnTo>
                      <a:pt x="0" y="47"/>
                    </a:lnTo>
                    <a:lnTo>
                      <a:pt x="0" y="40"/>
                    </a:lnTo>
                    <a:lnTo>
                      <a:pt x="2" y="3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" name="Freeform 1249"/>
              <p:cNvSpPr>
                <a:spLocks/>
              </p:cNvSpPr>
              <p:nvPr/>
            </p:nvSpPr>
            <p:spPr bwMode="auto">
              <a:xfrm>
                <a:off x="-338418" y="7195679"/>
                <a:ext cx="63500" cy="74613"/>
              </a:xfrm>
              <a:custGeom>
                <a:avLst/>
                <a:gdLst>
                  <a:gd name="T0" fmla="*/ 0 w 40"/>
                  <a:gd name="T1" fmla="*/ 0 h 47"/>
                  <a:gd name="T2" fmla="*/ 0 w 40"/>
                  <a:gd name="T3" fmla="*/ 7 h 47"/>
                  <a:gd name="T4" fmla="*/ 38 w 40"/>
                  <a:gd name="T5" fmla="*/ 45 h 47"/>
                  <a:gd name="T6" fmla="*/ 40 w 40"/>
                  <a:gd name="T7" fmla="*/ 47 h 47"/>
                  <a:gd name="T8" fmla="*/ 40 w 40"/>
                  <a:gd name="T9" fmla="*/ 40 h 47"/>
                  <a:gd name="T10" fmla="*/ 38 w 40"/>
                  <a:gd name="T11" fmla="*/ 37 h 47"/>
                  <a:gd name="T12" fmla="*/ 0 w 40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7">
                    <a:moveTo>
                      <a:pt x="0" y="0"/>
                    </a:moveTo>
                    <a:lnTo>
                      <a:pt x="0" y="7"/>
                    </a:lnTo>
                    <a:lnTo>
                      <a:pt x="38" y="45"/>
                    </a:lnTo>
                    <a:lnTo>
                      <a:pt x="40" y="47"/>
                    </a:lnTo>
                    <a:lnTo>
                      <a:pt x="40" y="40"/>
                    </a:lnTo>
                    <a:lnTo>
                      <a:pt x="38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" name="Freeform 1250"/>
              <p:cNvSpPr>
                <a:spLocks/>
              </p:cNvSpPr>
              <p:nvPr/>
            </p:nvSpPr>
            <p:spPr bwMode="auto">
              <a:xfrm>
                <a:off x="-338418" y="7232191"/>
                <a:ext cx="63500" cy="63500"/>
              </a:xfrm>
              <a:custGeom>
                <a:avLst/>
                <a:gdLst>
                  <a:gd name="T0" fmla="*/ 0 w 40"/>
                  <a:gd name="T1" fmla="*/ 0 h 40"/>
                  <a:gd name="T2" fmla="*/ 0 w 40"/>
                  <a:gd name="T3" fmla="*/ 7 h 40"/>
                  <a:gd name="T4" fmla="*/ 35 w 40"/>
                  <a:gd name="T5" fmla="*/ 40 h 40"/>
                  <a:gd name="T6" fmla="*/ 40 w 40"/>
                  <a:gd name="T7" fmla="*/ 40 h 40"/>
                  <a:gd name="T8" fmla="*/ 40 w 40"/>
                  <a:gd name="T9" fmla="*/ 40 h 40"/>
                  <a:gd name="T10" fmla="*/ 38 w 40"/>
                  <a:gd name="T11" fmla="*/ 38 h 40"/>
                  <a:gd name="T12" fmla="*/ 0 w 40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0">
                    <a:moveTo>
                      <a:pt x="0" y="0"/>
                    </a:moveTo>
                    <a:lnTo>
                      <a:pt x="0" y="7"/>
                    </a:lnTo>
                    <a:lnTo>
                      <a:pt x="35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38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" name="Freeform 1251"/>
              <p:cNvSpPr>
                <a:spLocks/>
              </p:cNvSpPr>
              <p:nvPr/>
            </p:nvSpPr>
            <p:spPr bwMode="auto">
              <a:xfrm>
                <a:off x="-338418" y="7157579"/>
                <a:ext cx="63500" cy="74613"/>
              </a:xfrm>
              <a:custGeom>
                <a:avLst/>
                <a:gdLst>
                  <a:gd name="T0" fmla="*/ 0 w 40"/>
                  <a:gd name="T1" fmla="*/ 0 h 47"/>
                  <a:gd name="T2" fmla="*/ 0 w 40"/>
                  <a:gd name="T3" fmla="*/ 7 h 47"/>
                  <a:gd name="T4" fmla="*/ 38 w 40"/>
                  <a:gd name="T5" fmla="*/ 45 h 47"/>
                  <a:gd name="T6" fmla="*/ 40 w 40"/>
                  <a:gd name="T7" fmla="*/ 47 h 47"/>
                  <a:gd name="T8" fmla="*/ 40 w 40"/>
                  <a:gd name="T9" fmla="*/ 40 h 47"/>
                  <a:gd name="T10" fmla="*/ 38 w 40"/>
                  <a:gd name="T11" fmla="*/ 38 h 47"/>
                  <a:gd name="T12" fmla="*/ 0 w 40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7">
                    <a:moveTo>
                      <a:pt x="0" y="0"/>
                    </a:moveTo>
                    <a:lnTo>
                      <a:pt x="0" y="7"/>
                    </a:lnTo>
                    <a:lnTo>
                      <a:pt x="38" y="45"/>
                    </a:lnTo>
                    <a:lnTo>
                      <a:pt x="40" y="47"/>
                    </a:lnTo>
                    <a:lnTo>
                      <a:pt x="40" y="40"/>
                    </a:lnTo>
                    <a:lnTo>
                      <a:pt x="38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" name="Freeform 1252"/>
              <p:cNvSpPr>
                <a:spLocks/>
              </p:cNvSpPr>
              <p:nvPr/>
            </p:nvSpPr>
            <p:spPr bwMode="auto">
              <a:xfrm>
                <a:off x="-1009931" y="6932154"/>
                <a:ext cx="839788" cy="319088"/>
              </a:xfrm>
              <a:custGeom>
                <a:avLst/>
                <a:gdLst>
                  <a:gd name="T0" fmla="*/ 224 w 224"/>
                  <a:gd name="T1" fmla="*/ 21 h 85"/>
                  <a:gd name="T2" fmla="*/ 224 w 224"/>
                  <a:gd name="T3" fmla="*/ 47 h 85"/>
                  <a:gd name="T4" fmla="*/ 224 w 224"/>
                  <a:gd name="T5" fmla="*/ 64 h 85"/>
                  <a:gd name="T6" fmla="*/ 210 w 224"/>
                  <a:gd name="T7" fmla="*/ 80 h 85"/>
                  <a:gd name="T8" fmla="*/ 32 w 224"/>
                  <a:gd name="T9" fmla="*/ 81 h 85"/>
                  <a:gd name="T10" fmla="*/ 14 w 224"/>
                  <a:gd name="T11" fmla="*/ 80 h 85"/>
                  <a:gd name="T12" fmla="*/ 3 w 224"/>
                  <a:gd name="T13" fmla="*/ 73 h 85"/>
                  <a:gd name="T14" fmla="*/ 0 w 224"/>
                  <a:gd name="T15" fmla="*/ 64 h 85"/>
                  <a:gd name="T16" fmla="*/ 0 w 224"/>
                  <a:gd name="T17" fmla="*/ 47 h 85"/>
                  <a:gd name="T18" fmla="*/ 0 w 224"/>
                  <a:gd name="T19" fmla="*/ 21 h 85"/>
                  <a:gd name="T20" fmla="*/ 4 w 224"/>
                  <a:gd name="T21" fmla="*/ 10 h 85"/>
                  <a:gd name="T22" fmla="*/ 6 w 224"/>
                  <a:gd name="T23" fmla="*/ 9 h 85"/>
                  <a:gd name="T24" fmla="*/ 11 w 224"/>
                  <a:gd name="T25" fmla="*/ 6 h 85"/>
                  <a:gd name="T26" fmla="*/ 14 w 224"/>
                  <a:gd name="T27" fmla="*/ 6 h 85"/>
                  <a:gd name="T28" fmla="*/ 210 w 224"/>
                  <a:gd name="T29" fmla="*/ 6 h 85"/>
                  <a:gd name="T30" fmla="*/ 220 w 224"/>
                  <a:gd name="T31" fmla="*/ 11 h 85"/>
                  <a:gd name="T32" fmla="*/ 224 w 224"/>
                  <a:gd name="T33" fmla="*/ 2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4" h="85">
                    <a:moveTo>
                      <a:pt x="224" y="21"/>
                    </a:moveTo>
                    <a:cubicBezTo>
                      <a:pt x="224" y="47"/>
                      <a:pt x="224" y="47"/>
                      <a:pt x="224" y="47"/>
                    </a:cubicBezTo>
                    <a:cubicBezTo>
                      <a:pt x="224" y="58"/>
                      <a:pt x="224" y="56"/>
                      <a:pt x="224" y="64"/>
                    </a:cubicBezTo>
                    <a:cubicBezTo>
                      <a:pt x="224" y="72"/>
                      <a:pt x="218" y="79"/>
                      <a:pt x="210" y="80"/>
                    </a:cubicBezTo>
                    <a:cubicBezTo>
                      <a:pt x="151" y="84"/>
                      <a:pt x="91" y="85"/>
                      <a:pt x="32" y="81"/>
                    </a:cubicBezTo>
                    <a:cubicBezTo>
                      <a:pt x="26" y="80"/>
                      <a:pt x="20" y="80"/>
                      <a:pt x="14" y="80"/>
                    </a:cubicBezTo>
                    <a:cubicBezTo>
                      <a:pt x="9" y="79"/>
                      <a:pt x="5" y="77"/>
                      <a:pt x="3" y="73"/>
                    </a:cubicBezTo>
                    <a:cubicBezTo>
                      <a:pt x="1" y="70"/>
                      <a:pt x="0" y="67"/>
                      <a:pt x="0" y="64"/>
                    </a:cubicBezTo>
                    <a:cubicBezTo>
                      <a:pt x="0" y="56"/>
                      <a:pt x="0" y="58"/>
                      <a:pt x="0" y="4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4" y="10"/>
                    </a:cubicBezTo>
                    <a:cubicBezTo>
                      <a:pt x="5" y="10"/>
                      <a:pt x="5" y="9"/>
                      <a:pt x="6" y="9"/>
                    </a:cubicBezTo>
                    <a:cubicBezTo>
                      <a:pt x="7" y="8"/>
                      <a:pt x="9" y="7"/>
                      <a:pt x="11" y="6"/>
                    </a:cubicBezTo>
                    <a:cubicBezTo>
                      <a:pt x="12" y="6"/>
                      <a:pt x="13" y="6"/>
                      <a:pt x="14" y="6"/>
                    </a:cubicBezTo>
                    <a:cubicBezTo>
                      <a:pt x="79" y="0"/>
                      <a:pt x="145" y="0"/>
                      <a:pt x="210" y="6"/>
                    </a:cubicBezTo>
                    <a:cubicBezTo>
                      <a:pt x="214" y="6"/>
                      <a:pt x="217" y="8"/>
                      <a:pt x="220" y="11"/>
                    </a:cubicBezTo>
                    <a:cubicBezTo>
                      <a:pt x="222" y="13"/>
                      <a:pt x="224" y="17"/>
                      <a:pt x="224" y="21"/>
                    </a:cubicBezTo>
                    <a:close/>
                  </a:path>
                </a:pathLst>
              </a:custGeom>
              <a:solidFill>
                <a:srgbClr val="309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" name="Freeform 1253"/>
              <p:cNvSpPr>
                <a:spLocks/>
              </p:cNvSpPr>
              <p:nvPr/>
            </p:nvSpPr>
            <p:spPr bwMode="auto">
              <a:xfrm>
                <a:off x="-1024218" y="6887704"/>
                <a:ext cx="869950" cy="330200"/>
              </a:xfrm>
              <a:custGeom>
                <a:avLst/>
                <a:gdLst>
                  <a:gd name="T0" fmla="*/ 232 w 232"/>
                  <a:gd name="T1" fmla="*/ 22 h 88"/>
                  <a:gd name="T2" fmla="*/ 232 w 232"/>
                  <a:gd name="T3" fmla="*/ 48 h 88"/>
                  <a:gd name="T4" fmla="*/ 232 w 232"/>
                  <a:gd name="T5" fmla="*/ 66 h 88"/>
                  <a:gd name="T6" fmla="*/ 217 w 232"/>
                  <a:gd name="T7" fmla="*/ 82 h 88"/>
                  <a:gd name="T8" fmla="*/ 33 w 232"/>
                  <a:gd name="T9" fmla="*/ 84 h 88"/>
                  <a:gd name="T10" fmla="*/ 14 w 232"/>
                  <a:gd name="T11" fmla="*/ 82 h 88"/>
                  <a:gd name="T12" fmla="*/ 3 w 232"/>
                  <a:gd name="T13" fmla="*/ 76 h 88"/>
                  <a:gd name="T14" fmla="*/ 0 w 232"/>
                  <a:gd name="T15" fmla="*/ 66 h 88"/>
                  <a:gd name="T16" fmla="*/ 0 w 232"/>
                  <a:gd name="T17" fmla="*/ 48 h 88"/>
                  <a:gd name="T18" fmla="*/ 0 w 232"/>
                  <a:gd name="T19" fmla="*/ 22 h 88"/>
                  <a:gd name="T20" fmla="*/ 4 w 232"/>
                  <a:gd name="T21" fmla="*/ 11 h 88"/>
                  <a:gd name="T22" fmla="*/ 6 w 232"/>
                  <a:gd name="T23" fmla="*/ 9 h 88"/>
                  <a:gd name="T24" fmla="*/ 12 w 232"/>
                  <a:gd name="T25" fmla="*/ 6 h 88"/>
                  <a:gd name="T26" fmla="*/ 14 w 232"/>
                  <a:gd name="T27" fmla="*/ 6 h 88"/>
                  <a:gd name="T28" fmla="*/ 217 w 232"/>
                  <a:gd name="T29" fmla="*/ 6 h 88"/>
                  <a:gd name="T30" fmla="*/ 228 w 232"/>
                  <a:gd name="T31" fmla="*/ 11 h 88"/>
                  <a:gd name="T32" fmla="*/ 232 w 232"/>
                  <a:gd name="T33" fmla="*/ 2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2" h="88">
                    <a:moveTo>
                      <a:pt x="232" y="22"/>
                    </a:moveTo>
                    <a:cubicBezTo>
                      <a:pt x="232" y="48"/>
                      <a:pt x="232" y="48"/>
                      <a:pt x="232" y="48"/>
                    </a:cubicBezTo>
                    <a:cubicBezTo>
                      <a:pt x="232" y="60"/>
                      <a:pt x="232" y="58"/>
                      <a:pt x="232" y="66"/>
                    </a:cubicBezTo>
                    <a:cubicBezTo>
                      <a:pt x="232" y="74"/>
                      <a:pt x="225" y="82"/>
                      <a:pt x="217" y="82"/>
                    </a:cubicBezTo>
                    <a:cubicBezTo>
                      <a:pt x="156" y="87"/>
                      <a:pt x="95" y="88"/>
                      <a:pt x="33" y="84"/>
                    </a:cubicBezTo>
                    <a:cubicBezTo>
                      <a:pt x="27" y="83"/>
                      <a:pt x="21" y="83"/>
                      <a:pt x="14" y="82"/>
                    </a:cubicBezTo>
                    <a:cubicBezTo>
                      <a:pt x="10" y="82"/>
                      <a:pt x="6" y="79"/>
                      <a:pt x="3" y="76"/>
                    </a:cubicBezTo>
                    <a:cubicBezTo>
                      <a:pt x="1" y="73"/>
                      <a:pt x="0" y="70"/>
                      <a:pt x="0" y="66"/>
                    </a:cubicBezTo>
                    <a:cubicBezTo>
                      <a:pt x="0" y="58"/>
                      <a:pt x="0" y="60"/>
                      <a:pt x="0" y="48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8"/>
                      <a:pt x="2" y="14"/>
                      <a:pt x="4" y="11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8" y="8"/>
                      <a:pt x="10" y="7"/>
                      <a:pt x="12" y="6"/>
                    </a:cubicBezTo>
                    <a:cubicBezTo>
                      <a:pt x="13" y="6"/>
                      <a:pt x="14" y="6"/>
                      <a:pt x="14" y="6"/>
                    </a:cubicBezTo>
                    <a:cubicBezTo>
                      <a:pt x="82" y="0"/>
                      <a:pt x="150" y="0"/>
                      <a:pt x="217" y="6"/>
                    </a:cubicBezTo>
                    <a:cubicBezTo>
                      <a:pt x="221" y="6"/>
                      <a:pt x="225" y="8"/>
                      <a:pt x="228" y="11"/>
                    </a:cubicBezTo>
                    <a:cubicBezTo>
                      <a:pt x="230" y="14"/>
                      <a:pt x="232" y="18"/>
                      <a:pt x="232" y="2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" name="Freeform 1254"/>
              <p:cNvSpPr>
                <a:spLocks/>
              </p:cNvSpPr>
              <p:nvPr/>
            </p:nvSpPr>
            <p:spPr bwMode="auto">
              <a:xfrm>
                <a:off x="-982943" y="6616241"/>
                <a:ext cx="787400" cy="349250"/>
              </a:xfrm>
              <a:custGeom>
                <a:avLst/>
                <a:gdLst>
                  <a:gd name="T0" fmla="*/ 210 w 210"/>
                  <a:gd name="T1" fmla="*/ 75 h 93"/>
                  <a:gd name="T2" fmla="*/ 194 w 210"/>
                  <a:gd name="T3" fmla="*/ 29 h 93"/>
                  <a:gd name="T4" fmla="*/ 170 w 210"/>
                  <a:gd name="T5" fmla="*/ 6 h 93"/>
                  <a:gd name="T6" fmla="*/ 39 w 210"/>
                  <a:gd name="T7" fmla="*/ 7 h 93"/>
                  <a:gd name="T8" fmla="*/ 15 w 210"/>
                  <a:gd name="T9" fmla="*/ 29 h 93"/>
                  <a:gd name="T10" fmla="*/ 0 w 210"/>
                  <a:gd name="T11" fmla="*/ 75 h 93"/>
                  <a:gd name="T12" fmla="*/ 210 w 210"/>
                  <a:gd name="T13" fmla="*/ 7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" h="93">
                    <a:moveTo>
                      <a:pt x="210" y="75"/>
                    </a:moveTo>
                    <a:cubicBezTo>
                      <a:pt x="204" y="60"/>
                      <a:pt x="199" y="44"/>
                      <a:pt x="194" y="29"/>
                    </a:cubicBezTo>
                    <a:cubicBezTo>
                      <a:pt x="190" y="19"/>
                      <a:pt x="181" y="8"/>
                      <a:pt x="170" y="6"/>
                    </a:cubicBezTo>
                    <a:cubicBezTo>
                      <a:pt x="126" y="0"/>
                      <a:pt x="83" y="0"/>
                      <a:pt x="39" y="7"/>
                    </a:cubicBezTo>
                    <a:cubicBezTo>
                      <a:pt x="29" y="9"/>
                      <a:pt x="19" y="19"/>
                      <a:pt x="15" y="29"/>
                    </a:cubicBezTo>
                    <a:cubicBezTo>
                      <a:pt x="11" y="44"/>
                      <a:pt x="6" y="60"/>
                      <a:pt x="0" y="75"/>
                    </a:cubicBezTo>
                    <a:cubicBezTo>
                      <a:pt x="69" y="93"/>
                      <a:pt x="140" y="93"/>
                      <a:pt x="210" y="75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" name="Freeform 1255"/>
              <p:cNvSpPr>
                <a:spLocks/>
              </p:cNvSpPr>
              <p:nvPr/>
            </p:nvSpPr>
            <p:spPr bwMode="auto">
              <a:xfrm>
                <a:off x="-971831" y="6635291"/>
                <a:ext cx="754063" cy="255588"/>
              </a:xfrm>
              <a:custGeom>
                <a:avLst/>
                <a:gdLst>
                  <a:gd name="T0" fmla="*/ 0 w 201"/>
                  <a:gd name="T1" fmla="*/ 68 h 68"/>
                  <a:gd name="T2" fmla="*/ 14 w 201"/>
                  <a:gd name="T3" fmla="*/ 25 h 68"/>
                  <a:gd name="T4" fmla="*/ 35 w 201"/>
                  <a:gd name="T5" fmla="*/ 5 h 68"/>
                  <a:gd name="T6" fmla="*/ 100 w 201"/>
                  <a:gd name="T7" fmla="*/ 0 h 68"/>
                  <a:gd name="T8" fmla="*/ 165 w 201"/>
                  <a:gd name="T9" fmla="*/ 5 h 68"/>
                  <a:gd name="T10" fmla="*/ 186 w 201"/>
                  <a:gd name="T11" fmla="*/ 25 h 68"/>
                  <a:gd name="T12" fmla="*/ 201 w 201"/>
                  <a:gd name="T13" fmla="*/ 68 h 68"/>
                  <a:gd name="T14" fmla="*/ 0 w 201"/>
                  <a:gd name="T1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1" h="68">
                    <a:moveTo>
                      <a:pt x="0" y="68"/>
                    </a:moveTo>
                    <a:cubicBezTo>
                      <a:pt x="0" y="68"/>
                      <a:pt x="11" y="38"/>
                      <a:pt x="14" y="25"/>
                    </a:cubicBezTo>
                    <a:cubicBezTo>
                      <a:pt x="18" y="16"/>
                      <a:pt x="26" y="7"/>
                      <a:pt x="35" y="5"/>
                    </a:cubicBezTo>
                    <a:cubicBezTo>
                      <a:pt x="57" y="2"/>
                      <a:pt x="79" y="0"/>
                      <a:pt x="100" y="0"/>
                    </a:cubicBezTo>
                    <a:cubicBezTo>
                      <a:pt x="122" y="0"/>
                      <a:pt x="143" y="2"/>
                      <a:pt x="165" y="5"/>
                    </a:cubicBezTo>
                    <a:cubicBezTo>
                      <a:pt x="174" y="7"/>
                      <a:pt x="183" y="16"/>
                      <a:pt x="186" y="25"/>
                    </a:cubicBezTo>
                    <a:cubicBezTo>
                      <a:pt x="190" y="38"/>
                      <a:pt x="201" y="68"/>
                      <a:pt x="201" y="68"/>
                    </a:cubicBezTo>
                    <a:cubicBezTo>
                      <a:pt x="0" y="68"/>
                      <a:pt x="0" y="68"/>
                      <a:pt x="0" y="68"/>
                    </a:cubicBezTo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7" name="Freeform 1256"/>
              <p:cNvSpPr>
                <a:spLocks/>
              </p:cNvSpPr>
              <p:nvPr/>
            </p:nvSpPr>
            <p:spPr bwMode="auto">
              <a:xfrm>
                <a:off x="-646393" y="6665454"/>
                <a:ext cx="101600" cy="34925"/>
              </a:xfrm>
              <a:custGeom>
                <a:avLst/>
                <a:gdLst>
                  <a:gd name="T0" fmla="*/ 27 w 27"/>
                  <a:gd name="T1" fmla="*/ 4 h 9"/>
                  <a:gd name="T2" fmla="*/ 23 w 27"/>
                  <a:gd name="T3" fmla="*/ 9 h 9"/>
                  <a:gd name="T4" fmla="*/ 4 w 27"/>
                  <a:gd name="T5" fmla="*/ 9 h 9"/>
                  <a:gd name="T6" fmla="*/ 0 w 27"/>
                  <a:gd name="T7" fmla="*/ 4 h 9"/>
                  <a:gd name="T8" fmla="*/ 4 w 27"/>
                  <a:gd name="T9" fmla="*/ 0 h 9"/>
                  <a:gd name="T10" fmla="*/ 23 w 27"/>
                  <a:gd name="T11" fmla="*/ 0 h 9"/>
                  <a:gd name="T12" fmla="*/ 27 w 27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9">
                    <a:moveTo>
                      <a:pt x="27" y="4"/>
                    </a:moveTo>
                    <a:cubicBezTo>
                      <a:pt x="27" y="7"/>
                      <a:pt x="25" y="9"/>
                      <a:pt x="2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2"/>
                      <a:pt x="27" y="4"/>
                    </a:cubicBezTo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8" name="Freeform 1257"/>
              <p:cNvSpPr>
                <a:spLocks/>
              </p:cNvSpPr>
              <p:nvPr/>
            </p:nvSpPr>
            <p:spPr bwMode="auto">
              <a:xfrm>
                <a:off x="-870231" y="6744829"/>
                <a:ext cx="187325" cy="146050"/>
              </a:xfrm>
              <a:custGeom>
                <a:avLst/>
                <a:gdLst>
                  <a:gd name="T0" fmla="*/ 50 w 50"/>
                  <a:gd name="T1" fmla="*/ 39 h 39"/>
                  <a:gd name="T2" fmla="*/ 50 w 50"/>
                  <a:gd name="T3" fmla="*/ 11 h 39"/>
                  <a:gd name="T4" fmla="*/ 39 w 50"/>
                  <a:gd name="T5" fmla="*/ 0 h 39"/>
                  <a:gd name="T6" fmla="*/ 11 w 50"/>
                  <a:gd name="T7" fmla="*/ 0 h 39"/>
                  <a:gd name="T8" fmla="*/ 0 w 50"/>
                  <a:gd name="T9" fmla="*/ 11 h 39"/>
                  <a:gd name="T10" fmla="*/ 0 w 50"/>
                  <a:gd name="T11" fmla="*/ 39 h 39"/>
                  <a:gd name="T12" fmla="*/ 50 w 50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9">
                    <a:moveTo>
                      <a:pt x="50" y="39"/>
                    </a:move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5"/>
                      <a:pt x="45" y="0"/>
                      <a:pt x="39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50" y="39"/>
                      <a:pt x="50" y="39"/>
                      <a:pt x="50" y="39"/>
                    </a:cubicBezTo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9" name="Freeform 1258"/>
              <p:cNvSpPr>
                <a:spLocks/>
              </p:cNvSpPr>
              <p:nvPr/>
            </p:nvSpPr>
            <p:spPr bwMode="auto">
              <a:xfrm>
                <a:off x="-506693" y="6744829"/>
                <a:ext cx="187325" cy="146050"/>
              </a:xfrm>
              <a:custGeom>
                <a:avLst/>
                <a:gdLst>
                  <a:gd name="T0" fmla="*/ 50 w 50"/>
                  <a:gd name="T1" fmla="*/ 39 h 39"/>
                  <a:gd name="T2" fmla="*/ 50 w 50"/>
                  <a:gd name="T3" fmla="*/ 11 h 39"/>
                  <a:gd name="T4" fmla="*/ 39 w 50"/>
                  <a:gd name="T5" fmla="*/ 0 h 39"/>
                  <a:gd name="T6" fmla="*/ 11 w 50"/>
                  <a:gd name="T7" fmla="*/ 0 h 39"/>
                  <a:gd name="T8" fmla="*/ 0 w 50"/>
                  <a:gd name="T9" fmla="*/ 11 h 39"/>
                  <a:gd name="T10" fmla="*/ 0 w 50"/>
                  <a:gd name="T11" fmla="*/ 39 h 39"/>
                  <a:gd name="T12" fmla="*/ 50 w 50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9">
                    <a:moveTo>
                      <a:pt x="50" y="39"/>
                    </a:move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5"/>
                      <a:pt x="45" y="0"/>
                      <a:pt x="39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50" y="39"/>
                      <a:pt x="50" y="39"/>
                      <a:pt x="50" y="39"/>
                    </a:cubicBezTo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0" name="Freeform 1259"/>
              <p:cNvSpPr>
                <a:spLocks/>
              </p:cNvSpPr>
              <p:nvPr/>
            </p:nvSpPr>
            <p:spPr bwMode="auto">
              <a:xfrm>
                <a:off x="-1013106" y="6898816"/>
                <a:ext cx="847725" cy="33338"/>
              </a:xfrm>
              <a:custGeom>
                <a:avLst/>
                <a:gdLst>
                  <a:gd name="T0" fmla="*/ 534 w 534"/>
                  <a:gd name="T1" fmla="*/ 21 h 21"/>
                  <a:gd name="T2" fmla="*/ 515 w 534"/>
                  <a:gd name="T3" fmla="*/ 0 h 21"/>
                  <a:gd name="T4" fmla="*/ 19 w 534"/>
                  <a:gd name="T5" fmla="*/ 0 h 21"/>
                  <a:gd name="T6" fmla="*/ 0 w 534"/>
                  <a:gd name="T7" fmla="*/ 21 h 21"/>
                  <a:gd name="T8" fmla="*/ 534 w 534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21">
                    <a:moveTo>
                      <a:pt x="534" y="21"/>
                    </a:moveTo>
                    <a:lnTo>
                      <a:pt x="515" y="0"/>
                    </a:lnTo>
                    <a:lnTo>
                      <a:pt x="19" y="0"/>
                    </a:lnTo>
                    <a:lnTo>
                      <a:pt x="0" y="21"/>
                    </a:lnTo>
                    <a:lnTo>
                      <a:pt x="534" y="2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1" name="Freeform 1260"/>
              <p:cNvSpPr>
                <a:spLocks/>
              </p:cNvSpPr>
              <p:nvPr/>
            </p:nvSpPr>
            <p:spPr bwMode="auto">
              <a:xfrm>
                <a:off x="-705131" y="7184566"/>
                <a:ext cx="231775" cy="52388"/>
              </a:xfrm>
              <a:custGeom>
                <a:avLst/>
                <a:gdLst>
                  <a:gd name="T0" fmla="*/ 59 w 62"/>
                  <a:gd name="T1" fmla="*/ 14 h 14"/>
                  <a:gd name="T2" fmla="*/ 3 w 62"/>
                  <a:gd name="T3" fmla="*/ 14 h 14"/>
                  <a:gd name="T4" fmla="*/ 0 w 62"/>
                  <a:gd name="T5" fmla="*/ 11 h 14"/>
                  <a:gd name="T6" fmla="*/ 0 w 62"/>
                  <a:gd name="T7" fmla="*/ 3 h 14"/>
                  <a:gd name="T8" fmla="*/ 3 w 62"/>
                  <a:gd name="T9" fmla="*/ 0 h 14"/>
                  <a:gd name="T10" fmla="*/ 59 w 62"/>
                  <a:gd name="T11" fmla="*/ 0 h 14"/>
                  <a:gd name="T12" fmla="*/ 62 w 62"/>
                  <a:gd name="T13" fmla="*/ 3 h 14"/>
                  <a:gd name="T14" fmla="*/ 62 w 62"/>
                  <a:gd name="T15" fmla="*/ 11 h 14"/>
                  <a:gd name="T16" fmla="*/ 59 w 62"/>
                  <a:gd name="T1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14">
                    <a:moveTo>
                      <a:pt x="59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1" y="14"/>
                      <a:pt x="0" y="12"/>
                      <a:pt x="0" y="1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0" y="0"/>
                      <a:pt x="62" y="2"/>
                      <a:pt x="62" y="3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2" y="12"/>
                      <a:pt x="60" y="14"/>
                      <a:pt x="59" y="14"/>
                    </a:cubicBez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2" name="Freeform 1261"/>
              <p:cNvSpPr>
                <a:spLocks/>
              </p:cNvSpPr>
              <p:nvPr/>
            </p:nvSpPr>
            <p:spPr bwMode="auto">
              <a:xfrm>
                <a:off x="-976593" y="6901991"/>
                <a:ext cx="773113" cy="101600"/>
              </a:xfrm>
              <a:custGeom>
                <a:avLst/>
                <a:gdLst>
                  <a:gd name="T0" fmla="*/ 204 w 206"/>
                  <a:gd name="T1" fmla="*/ 4 h 27"/>
                  <a:gd name="T2" fmla="*/ 181 w 206"/>
                  <a:gd name="T3" fmla="*/ 23 h 27"/>
                  <a:gd name="T4" fmla="*/ 172 w 206"/>
                  <a:gd name="T5" fmla="*/ 27 h 27"/>
                  <a:gd name="T6" fmla="*/ 34 w 206"/>
                  <a:gd name="T7" fmla="*/ 27 h 27"/>
                  <a:gd name="T8" fmla="*/ 25 w 206"/>
                  <a:gd name="T9" fmla="*/ 23 h 27"/>
                  <a:gd name="T10" fmla="*/ 2 w 206"/>
                  <a:gd name="T11" fmla="*/ 4 h 27"/>
                  <a:gd name="T12" fmla="*/ 3 w 206"/>
                  <a:gd name="T13" fmla="*/ 0 h 27"/>
                  <a:gd name="T14" fmla="*/ 202 w 206"/>
                  <a:gd name="T15" fmla="*/ 0 h 27"/>
                  <a:gd name="T16" fmla="*/ 204 w 206"/>
                  <a:gd name="T17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6" h="27">
                    <a:moveTo>
                      <a:pt x="204" y="4"/>
                    </a:moveTo>
                    <a:cubicBezTo>
                      <a:pt x="181" y="23"/>
                      <a:pt x="181" y="23"/>
                      <a:pt x="181" y="23"/>
                    </a:cubicBezTo>
                    <a:cubicBezTo>
                      <a:pt x="179" y="25"/>
                      <a:pt x="175" y="27"/>
                      <a:pt x="172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1" y="27"/>
                      <a:pt x="27" y="25"/>
                      <a:pt x="25" y="2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2"/>
                      <a:pt x="0" y="0"/>
                      <a:pt x="3" y="0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205" y="0"/>
                      <a:pt x="206" y="2"/>
                      <a:pt x="204" y="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3" name="Freeform 1262"/>
              <p:cNvSpPr>
                <a:spLocks/>
              </p:cNvSpPr>
              <p:nvPr/>
            </p:nvSpPr>
            <p:spPr bwMode="auto">
              <a:xfrm>
                <a:off x="-1040093" y="6989304"/>
                <a:ext cx="150813" cy="123825"/>
              </a:xfrm>
              <a:custGeom>
                <a:avLst/>
                <a:gdLst>
                  <a:gd name="T0" fmla="*/ 40 w 40"/>
                  <a:gd name="T1" fmla="*/ 20 h 33"/>
                  <a:gd name="T2" fmla="*/ 40 w 40"/>
                  <a:gd name="T3" fmla="*/ 24 h 33"/>
                  <a:gd name="T4" fmla="*/ 31 w 40"/>
                  <a:gd name="T5" fmla="*/ 33 h 33"/>
                  <a:gd name="T6" fmla="*/ 9 w 40"/>
                  <a:gd name="T7" fmla="*/ 33 h 33"/>
                  <a:gd name="T8" fmla="*/ 0 w 40"/>
                  <a:gd name="T9" fmla="*/ 24 h 33"/>
                  <a:gd name="T10" fmla="*/ 0 w 40"/>
                  <a:gd name="T11" fmla="*/ 8 h 33"/>
                  <a:gd name="T12" fmla="*/ 9 w 40"/>
                  <a:gd name="T13" fmla="*/ 0 h 33"/>
                  <a:gd name="T14" fmla="*/ 16 w 40"/>
                  <a:gd name="T15" fmla="*/ 0 h 33"/>
                  <a:gd name="T16" fmla="*/ 25 w 40"/>
                  <a:gd name="T17" fmla="*/ 3 h 33"/>
                  <a:gd name="T18" fmla="*/ 36 w 40"/>
                  <a:gd name="T19" fmla="*/ 12 h 33"/>
                  <a:gd name="T20" fmla="*/ 40 w 40"/>
                  <a:gd name="T21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33">
                    <a:moveTo>
                      <a:pt x="40" y="20"/>
                    </a:move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9"/>
                      <a:pt x="36" y="33"/>
                      <a:pt x="31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4" y="33"/>
                      <a:pt x="0" y="29"/>
                      <a:pt x="0" y="2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4" y="0"/>
                      <a:pt x="9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9" y="0"/>
                      <a:pt x="23" y="1"/>
                      <a:pt x="25" y="3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8" y="14"/>
                      <a:pt x="40" y="17"/>
                      <a:pt x="40" y="20"/>
                    </a:cubicBezTo>
                    <a:close/>
                  </a:path>
                </a:pathLst>
              </a:custGeom>
              <a:solidFill>
                <a:srgbClr val="309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4" name="Freeform 1263"/>
              <p:cNvSpPr>
                <a:spLocks/>
              </p:cNvSpPr>
              <p:nvPr/>
            </p:nvSpPr>
            <p:spPr bwMode="auto">
              <a:xfrm>
                <a:off x="-1028981" y="6995654"/>
                <a:ext cx="128588" cy="106363"/>
              </a:xfrm>
              <a:custGeom>
                <a:avLst/>
                <a:gdLst>
                  <a:gd name="T0" fmla="*/ 6 w 34"/>
                  <a:gd name="T1" fmla="*/ 28 h 28"/>
                  <a:gd name="T2" fmla="*/ 0 w 34"/>
                  <a:gd name="T3" fmla="*/ 22 h 28"/>
                  <a:gd name="T4" fmla="*/ 0 w 34"/>
                  <a:gd name="T5" fmla="*/ 6 h 28"/>
                  <a:gd name="T6" fmla="*/ 6 w 34"/>
                  <a:gd name="T7" fmla="*/ 0 h 28"/>
                  <a:gd name="T8" fmla="*/ 13 w 34"/>
                  <a:gd name="T9" fmla="*/ 0 h 28"/>
                  <a:gd name="T10" fmla="*/ 20 w 34"/>
                  <a:gd name="T11" fmla="*/ 3 h 28"/>
                  <a:gd name="T12" fmla="*/ 31 w 34"/>
                  <a:gd name="T13" fmla="*/ 12 h 28"/>
                  <a:gd name="T14" fmla="*/ 34 w 34"/>
                  <a:gd name="T15" fmla="*/ 18 h 28"/>
                  <a:gd name="T16" fmla="*/ 34 w 34"/>
                  <a:gd name="T17" fmla="*/ 22 h 28"/>
                  <a:gd name="T18" fmla="*/ 28 w 34"/>
                  <a:gd name="T19" fmla="*/ 28 h 28"/>
                  <a:gd name="T20" fmla="*/ 6 w 34"/>
                  <a:gd name="T2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28">
                    <a:moveTo>
                      <a:pt x="6" y="28"/>
                    </a:moveTo>
                    <a:cubicBezTo>
                      <a:pt x="2" y="28"/>
                      <a:pt x="0" y="25"/>
                      <a:pt x="0" y="2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3" y="13"/>
                      <a:pt x="34" y="16"/>
                      <a:pt x="34" y="18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5"/>
                      <a:pt x="31" y="28"/>
                      <a:pt x="28" y="28"/>
                    </a:cubicBezTo>
                    <a:lnTo>
                      <a:pt x="6" y="28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5" name="Freeform 1264"/>
              <p:cNvSpPr>
                <a:spLocks/>
              </p:cNvSpPr>
              <p:nvPr/>
            </p:nvSpPr>
            <p:spPr bwMode="auto">
              <a:xfrm>
                <a:off x="-289206" y="6989304"/>
                <a:ext cx="146050" cy="123825"/>
              </a:xfrm>
              <a:custGeom>
                <a:avLst/>
                <a:gdLst>
                  <a:gd name="T0" fmla="*/ 0 w 39"/>
                  <a:gd name="T1" fmla="*/ 20 h 33"/>
                  <a:gd name="T2" fmla="*/ 0 w 39"/>
                  <a:gd name="T3" fmla="*/ 24 h 33"/>
                  <a:gd name="T4" fmla="*/ 9 w 39"/>
                  <a:gd name="T5" fmla="*/ 33 h 33"/>
                  <a:gd name="T6" fmla="*/ 31 w 39"/>
                  <a:gd name="T7" fmla="*/ 33 h 33"/>
                  <a:gd name="T8" fmla="*/ 39 w 39"/>
                  <a:gd name="T9" fmla="*/ 24 h 33"/>
                  <a:gd name="T10" fmla="*/ 39 w 39"/>
                  <a:gd name="T11" fmla="*/ 8 h 33"/>
                  <a:gd name="T12" fmla="*/ 31 w 39"/>
                  <a:gd name="T13" fmla="*/ 0 h 33"/>
                  <a:gd name="T14" fmla="*/ 23 w 39"/>
                  <a:gd name="T15" fmla="*/ 0 h 33"/>
                  <a:gd name="T16" fmla="*/ 15 w 39"/>
                  <a:gd name="T17" fmla="*/ 3 h 33"/>
                  <a:gd name="T18" fmla="*/ 4 w 39"/>
                  <a:gd name="T19" fmla="*/ 12 h 33"/>
                  <a:gd name="T20" fmla="*/ 0 w 39"/>
                  <a:gd name="T21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33">
                    <a:moveTo>
                      <a:pt x="0" y="20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9"/>
                      <a:pt x="4" y="33"/>
                      <a:pt x="9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6" y="33"/>
                      <a:pt x="39" y="29"/>
                      <a:pt x="39" y="24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9" y="3"/>
                      <a:pt x="36" y="0"/>
                      <a:pt x="3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0"/>
                      <a:pt x="17" y="1"/>
                      <a:pt x="15" y="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2" y="14"/>
                      <a:pt x="0" y="17"/>
                      <a:pt x="0" y="20"/>
                    </a:cubicBezTo>
                    <a:close/>
                  </a:path>
                </a:pathLst>
              </a:custGeom>
              <a:solidFill>
                <a:srgbClr val="309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6" name="Freeform 1265"/>
              <p:cNvSpPr>
                <a:spLocks/>
              </p:cNvSpPr>
              <p:nvPr/>
            </p:nvSpPr>
            <p:spPr bwMode="auto">
              <a:xfrm>
                <a:off x="-278093" y="6995654"/>
                <a:ext cx="127000" cy="106363"/>
              </a:xfrm>
              <a:custGeom>
                <a:avLst/>
                <a:gdLst>
                  <a:gd name="T0" fmla="*/ 6 w 34"/>
                  <a:gd name="T1" fmla="*/ 28 h 28"/>
                  <a:gd name="T2" fmla="*/ 0 w 34"/>
                  <a:gd name="T3" fmla="*/ 22 h 28"/>
                  <a:gd name="T4" fmla="*/ 0 w 34"/>
                  <a:gd name="T5" fmla="*/ 18 h 28"/>
                  <a:gd name="T6" fmla="*/ 2 w 34"/>
                  <a:gd name="T7" fmla="*/ 12 h 28"/>
                  <a:gd name="T8" fmla="*/ 14 w 34"/>
                  <a:gd name="T9" fmla="*/ 3 h 28"/>
                  <a:gd name="T10" fmla="*/ 20 w 34"/>
                  <a:gd name="T11" fmla="*/ 0 h 28"/>
                  <a:gd name="T12" fmla="*/ 28 w 34"/>
                  <a:gd name="T13" fmla="*/ 0 h 28"/>
                  <a:gd name="T14" fmla="*/ 34 w 34"/>
                  <a:gd name="T15" fmla="*/ 6 h 28"/>
                  <a:gd name="T16" fmla="*/ 34 w 34"/>
                  <a:gd name="T17" fmla="*/ 22 h 28"/>
                  <a:gd name="T18" fmla="*/ 28 w 34"/>
                  <a:gd name="T19" fmla="*/ 28 h 28"/>
                  <a:gd name="T20" fmla="*/ 6 w 34"/>
                  <a:gd name="T2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28">
                    <a:moveTo>
                      <a:pt x="6" y="28"/>
                    </a:moveTo>
                    <a:cubicBezTo>
                      <a:pt x="2" y="28"/>
                      <a:pt x="0" y="25"/>
                      <a:pt x="0" y="2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1" y="13"/>
                      <a:pt x="2" y="1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1"/>
                      <a:pt x="18" y="0"/>
                      <a:pt x="2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1" y="0"/>
                      <a:pt x="34" y="3"/>
                      <a:pt x="34" y="6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5"/>
                      <a:pt x="31" y="28"/>
                      <a:pt x="28" y="28"/>
                    </a:cubicBezTo>
                    <a:lnTo>
                      <a:pt x="6" y="28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7" name="Rectangle 1266"/>
              <p:cNvSpPr>
                <a:spLocks noChangeArrowheads="1"/>
              </p:cNvSpPr>
              <p:nvPr/>
            </p:nvSpPr>
            <p:spPr bwMode="auto">
              <a:xfrm>
                <a:off x="-952781" y="7146466"/>
                <a:ext cx="119063" cy="41275"/>
              </a:xfrm>
              <a:prstGeom prst="rect">
                <a:avLst/>
              </a:prstGeom>
              <a:solidFill>
                <a:srgbClr val="309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8" name="Rectangle 1267"/>
              <p:cNvSpPr>
                <a:spLocks noChangeArrowheads="1"/>
              </p:cNvSpPr>
              <p:nvPr/>
            </p:nvSpPr>
            <p:spPr bwMode="auto">
              <a:xfrm>
                <a:off x="-349531" y="7146466"/>
                <a:ext cx="123825" cy="41275"/>
              </a:xfrm>
              <a:prstGeom prst="rect">
                <a:avLst/>
              </a:prstGeom>
              <a:solidFill>
                <a:srgbClr val="309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9" name="Freeform 1268"/>
              <p:cNvSpPr>
                <a:spLocks/>
              </p:cNvSpPr>
              <p:nvPr/>
            </p:nvSpPr>
            <p:spPr bwMode="auto">
              <a:xfrm>
                <a:off x="-594006" y="6635291"/>
                <a:ext cx="11113" cy="0"/>
              </a:xfrm>
              <a:custGeom>
                <a:avLst/>
                <a:gdLst>
                  <a:gd name="T0" fmla="*/ 3 w 3"/>
                  <a:gd name="T1" fmla="*/ 1 w 3"/>
                  <a:gd name="T2" fmla="*/ 0 w 3"/>
                  <a:gd name="T3" fmla="*/ 3 w 3"/>
                  <a:gd name="T4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4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0" name="Freeform 1269"/>
              <p:cNvSpPr>
                <a:spLocks noEditPoints="1"/>
              </p:cNvSpPr>
              <p:nvPr/>
            </p:nvSpPr>
            <p:spPr bwMode="auto">
              <a:xfrm>
                <a:off x="-941668" y="6635291"/>
                <a:ext cx="358775" cy="188913"/>
              </a:xfrm>
              <a:custGeom>
                <a:avLst/>
                <a:gdLst>
                  <a:gd name="T0" fmla="*/ 22 w 96"/>
                  <a:gd name="T1" fmla="*/ 33 h 50"/>
                  <a:gd name="T2" fmla="*/ 2 w 96"/>
                  <a:gd name="T3" fmla="*/ 43 h 50"/>
                  <a:gd name="T4" fmla="*/ 0 w 96"/>
                  <a:gd name="T5" fmla="*/ 50 h 50"/>
                  <a:gd name="T6" fmla="*/ 19 w 96"/>
                  <a:gd name="T7" fmla="*/ 40 h 50"/>
                  <a:gd name="T8" fmla="*/ 19 w 96"/>
                  <a:gd name="T9" fmla="*/ 40 h 50"/>
                  <a:gd name="T10" fmla="*/ 22 w 96"/>
                  <a:gd name="T11" fmla="*/ 33 h 50"/>
                  <a:gd name="T12" fmla="*/ 93 w 96"/>
                  <a:gd name="T13" fmla="*/ 0 h 50"/>
                  <a:gd name="T14" fmla="*/ 85 w 96"/>
                  <a:gd name="T15" fmla="*/ 0 h 50"/>
                  <a:gd name="T16" fmla="*/ 30 w 96"/>
                  <a:gd name="T17" fmla="*/ 29 h 50"/>
                  <a:gd name="T18" fmla="*/ 30 w 96"/>
                  <a:gd name="T19" fmla="*/ 29 h 50"/>
                  <a:gd name="T20" fmla="*/ 40 w 96"/>
                  <a:gd name="T21" fmla="*/ 29 h 50"/>
                  <a:gd name="T22" fmla="*/ 96 w 96"/>
                  <a:gd name="T23" fmla="*/ 0 h 50"/>
                  <a:gd name="T24" fmla="*/ 93 w 96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6" h="50">
                    <a:moveTo>
                      <a:pt x="22" y="33"/>
                    </a:moveTo>
                    <a:cubicBezTo>
                      <a:pt x="2" y="43"/>
                      <a:pt x="2" y="43"/>
                      <a:pt x="2" y="43"/>
                    </a:cubicBezTo>
                    <a:cubicBezTo>
                      <a:pt x="1" y="45"/>
                      <a:pt x="1" y="47"/>
                      <a:pt x="0" y="50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9" y="37"/>
                      <a:pt x="20" y="35"/>
                      <a:pt x="22" y="33"/>
                    </a:cubicBezTo>
                    <a:moveTo>
                      <a:pt x="93" y="0"/>
                    </a:moveTo>
                    <a:cubicBezTo>
                      <a:pt x="90" y="0"/>
                      <a:pt x="88" y="0"/>
                      <a:pt x="85" y="0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5" y="0"/>
                      <a:pt x="94" y="0"/>
                      <a:pt x="93" y="0"/>
                    </a:cubicBezTo>
                  </a:path>
                </a:pathLst>
              </a:custGeom>
              <a:solidFill>
                <a:srgbClr val="2F2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1" name="Freeform 1270"/>
              <p:cNvSpPr>
                <a:spLocks/>
              </p:cNvSpPr>
              <p:nvPr/>
            </p:nvSpPr>
            <p:spPr bwMode="auto">
              <a:xfrm>
                <a:off x="-870231" y="6744829"/>
                <a:ext cx="77788" cy="41275"/>
              </a:xfrm>
              <a:custGeom>
                <a:avLst/>
                <a:gdLst>
                  <a:gd name="T0" fmla="*/ 21 w 21"/>
                  <a:gd name="T1" fmla="*/ 0 h 11"/>
                  <a:gd name="T2" fmla="*/ 11 w 21"/>
                  <a:gd name="T3" fmla="*/ 0 h 11"/>
                  <a:gd name="T4" fmla="*/ 11 w 21"/>
                  <a:gd name="T5" fmla="*/ 0 h 11"/>
                  <a:gd name="T6" fmla="*/ 3 w 21"/>
                  <a:gd name="T7" fmla="*/ 4 h 11"/>
                  <a:gd name="T8" fmla="*/ 0 w 21"/>
                  <a:gd name="T9" fmla="*/ 11 h 11"/>
                  <a:gd name="T10" fmla="*/ 0 w 21"/>
                  <a:gd name="T11" fmla="*/ 11 h 11"/>
                  <a:gd name="T12" fmla="*/ 21 w 21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1">
                    <a:moveTo>
                      <a:pt x="2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6"/>
                      <a:pt x="0" y="8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2625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2" name="Freeform 1271"/>
              <p:cNvSpPr>
                <a:spLocks/>
              </p:cNvSpPr>
              <p:nvPr/>
            </p:nvSpPr>
            <p:spPr bwMode="auto">
              <a:xfrm>
                <a:off x="-563843" y="6635291"/>
                <a:ext cx="109538" cy="7938"/>
              </a:xfrm>
              <a:custGeom>
                <a:avLst/>
                <a:gdLst>
                  <a:gd name="T0" fmla="*/ 0 w 29"/>
                  <a:gd name="T1" fmla="*/ 0 h 2"/>
                  <a:gd name="T2" fmla="*/ 0 w 29"/>
                  <a:gd name="T3" fmla="*/ 0 h 2"/>
                  <a:gd name="T4" fmla="*/ 29 w 29"/>
                  <a:gd name="T5" fmla="*/ 2 h 2"/>
                  <a:gd name="T6" fmla="*/ 29 w 29"/>
                  <a:gd name="T7" fmla="*/ 2 h 2"/>
                  <a:gd name="T8" fmla="*/ 0 w 2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0" y="1"/>
                      <a:pt x="19" y="1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19" y="1"/>
                      <a:pt x="10" y="0"/>
                      <a:pt x="0" y="0"/>
                    </a:cubicBezTo>
                  </a:path>
                </a:pathLst>
              </a:custGeom>
              <a:solidFill>
                <a:srgbClr val="FF4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3" name="Freeform 1272"/>
              <p:cNvSpPr>
                <a:spLocks noEditPoints="1"/>
              </p:cNvSpPr>
              <p:nvPr/>
            </p:nvSpPr>
            <p:spPr bwMode="auto">
              <a:xfrm>
                <a:off x="-963893" y="6635291"/>
                <a:ext cx="509588" cy="255588"/>
              </a:xfrm>
              <a:custGeom>
                <a:avLst/>
                <a:gdLst>
                  <a:gd name="T0" fmla="*/ 25 w 136"/>
                  <a:gd name="T1" fmla="*/ 42 h 68"/>
                  <a:gd name="T2" fmla="*/ 5 w 136"/>
                  <a:gd name="T3" fmla="*/ 53 h 68"/>
                  <a:gd name="T4" fmla="*/ 0 w 136"/>
                  <a:gd name="T5" fmla="*/ 68 h 68"/>
                  <a:gd name="T6" fmla="*/ 8 w 136"/>
                  <a:gd name="T7" fmla="*/ 68 h 68"/>
                  <a:gd name="T8" fmla="*/ 25 w 136"/>
                  <a:gd name="T9" fmla="*/ 59 h 68"/>
                  <a:gd name="T10" fmla="*/ 25 w 136"/>
                  <a:gd name="T11" fmla="*/ 42 h 68"/>
                  <a:gd name="T12" fmla="*/ 85 w 136"/>
                  <a:gd name="T13" fmla="*/ 12 h 68"/>
                  <a:gd name="T14" fmla="*/ 52 w 136"/>
                  <a:gd name="T15" fmla="*/ 29 h 68"/>
                  <a:gd name="T16" fmla="*/ 64 w 136"/>
                  <a:gd name="T17" fmla="*/ 29 h 68"/>
                  <a:gd name="T18" fmla="*/ 73 w 136"/>
                  <a:gd name="T19" fmla="*/ 34 h 68"/>
                  <a:gd name="T20" fmla="*/ 107 w 136"/>
                  <a:gd name="T21" fmla="*/ 17 h 68"/>
                  <a:gd name="T22" fmla="*/ 89 w 136"/>
                  <a:gd name="T23" fmla="*/ 17 h 68"/>
                  <a:gd name="T24" fmla="*/ 85 w 136"/>
                  <a:gd name="T25" fmla="*/ 12 h 68"/>
                  <a:gd name="T26" fmla="*/ 85 w 136"/>
                  <a:gd name="T27" fmla="*/ 12 h 68"/>
                  <a:gd name="T28" fmla="*/ 107 w 136"/>
                  <a:gd name="T29" fmla="*/ 0 h 68"/>
                  <a:gd name="T30" fmla="*/ 92 w 136"/>
                  <a:gd name="T31" fmla="*/ 8 h 68"/>
                  <a:gd name="T32" fmla="*/ 108 w 136"/>
                  <a:gd name="T33" fmla="*/ 8 h 68"/>
                  <a:gd name="T34" fmla="*/ 112 w 136"/>
                  <a:gd name="T35" fmla="*/ 12 h 68"/>
                  <a:gd name="T36" fmla="*/ 111 w 136"/>
                  <a:gd name="T37" fmla="*/ 15 h 68"/>
                  <a:gd name="T38" fmla="*/ 136 w 136"/>
                  <a:gd name="T39" fmla="*/ 2 h 68"/>
                  <a:gd name="T40" fmla="*/ 107 w 136"/>
                  <a:gd name="T41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6" h="68">
                    <a:moveTo>
                      <a:pt x="25" y="42"/>
                    </a:moveTo>
                    <a:cubicBezTo>
                      <a:pt x="5" y="53"/>
                      <a:pt x="5" y="53"/>
                      <a:pt x="5" y="53"/>
                    </a:cubicBezTo>
                    <a:cubicBezTo>
                      <a:pt x="2" y="61"/>
                      <a:pt x="0" y="68"/>
                      <a:pt x="0" y="68"/>
                    </a:cubicBezTo>
                    <a:cubicBezTo>
                      <a:pt x="0" y="68"/>
                      <a:pt x="3" y="68"/>
                      <a:pt x="8" y="68"/>
                    </a:cubicBezTo>
                    <a:cubicBezTo>
                      <a:pt x="25" y="59"/>
                      <a:pt x="25" y="59"/>
                      <a:pt x="25" y="59"/>
                    </a:cubicBezTo>
                    <a:cubicBezTo>
                      <a:pt x="25" y="42"/>
                      <a:pt x="25" y="42"/>
                      <a:pt x="25" y="42"/>
                    </a:cubicBezTo>
                    <a:moveTo>
                      <a:pt x="85" y="12"/>
                    </a:moveTo>
                    <a:cubicBezTo>
                      <a:pt x="52" y="29"/>
                      <a:pt x="52" y="29"/>
                      <a:pt x="52" y="29"/>
                    </a:cubicBezTo>
                    <a:cubicBezTo>
                      <a:pt x="64" y="29"/>
                      <a:pt x="64" y="29"/>
                      <a:pt x="64" y="29"/>
                    </a:cubicBezTo>
                    <a:cubicBezTo>
                      <a:pt x="68" y="29"/>
                      <a:pt x="71" y="31"/>
                      <a:pt x="73" y="34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87" y="17"/>
                      <a:pt x="85" y="15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moveTo>
                      <a:pt x="107" y="0"/>
                    </a:moveTo>
                    <a:cubicBezTo>
                      <a:pt x="92" y="8"/>
                      <a:pt x="92" y="8"/>
                      <a:pt x="92" y="8"/>
                    </a:cubicBezTo>
                    <a:cubicBezTo>
                      <a:pt x="108" y="8"/>
                      <a:pt x="108" y="8"/>
                      <a:pt x="108" y="8"/>
                    </a:cubicBezTo>
                    <a:cubicBezTo>
                      <a:pt x="110" y="8"/>
                      <a:pt x="112" y="10"/>
                      <a:pt x="112" y="12"/>
                    </a:cubicBezTo>
                    <a:cubicBezTo>
                      <a:pt x="112" y="13"/>
                      <a:pt x="112" y="14"/>
                      <a:pt x="111" y="15"/>
                    </a:cubicBezTo>
                    <a:cubicBezTo>
                      <a:pt x="136" y="2"/>
                      <a:pt x="136" y="2"/>
                      <a:pt x="136" y="2"/>
                    </a:cubicBezTo>
                    <a:cubicBezTo>
                      <a:pt x="126" y="1"/>
                      <a:pt x="117" y="1"/>
                      <a:pt x="107" y="0"/>
                    </a:cubicBezTo>
                  </a:path>
                </a:pathLst>
              </a:custGeom>
              <a:solidFill>
                <a:srgbClr val="2F2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4" name="Freeform 1273"/>
              <p:cNvSpPr>
                <a:spLocks/>
              </p:cNvSpPr>
              <p:nvPr/>
            </p:nvSpPr>
            <p:spPr bwMode="auto">
              <a:xfrm>
                <a:off x="-646393" y="6665454"/>
                <a:ext cx="101600" cy="34925"/>
              </a:xfrm>
              <a:custGeom>
                <a:avLst/>
                <a:gdLst>
                  <a:gd name="T0" fmla="*/ 23 w 27"/>
                  <a:gd name="T1" fmla="*/ 0 h 9"/>
                  <a:gd name="T2" fmla="*/ 7 w 27"/>
                  <a:gd name="T3" fmla="*/ 0 h 9"/>
                  <a:gd name="T4" fmla="*/ 0 w 27"/>
                  <a:gd name="T5" fmla="*/ 4 h 9"/>
                  <a:gd name="T6" fmla="*/ 0 w 27"/>
                  <a:gd name="T7" fmla="*/ 4 h 9"/>
                  <a:gd name="T8" fmla="*/ 4 w 27"/>
                  <a:gd name="T9" fmla="*/ 9 h 9"/>
                  <a:gd name="T10" fmla="*/ 22 w 27"/>
                  <a:gd name="T11" fmla="*/ 9 h 9"/>
                  <a:gd name="T12" fmla="*/ 26 w 27"/>
                  <a:gd name="T13" fmla="*/ 7 h 9"/>
                  <a:gd name="T14" fmla="*/ 27 w 27"/>
                  <a:gd name="T15" fmla="*/ 4 h 9"/>
                  <a:gd name="T16" fmla="*/ 23 w 27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9">
                    <a:moveTo>
                      <a:pt x="23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7" y="6"/>
                      <a:pt x="27" y="5"/>
                      <a:pt x="27" y="4"/>
                    </a:cubicBezTo>
                    <a:cubicBezTo>
                      <a:pt x="27" y="2"/>
                      <a:pt x="25" y="0"/>
                      <a:pt x="23" y="0"/>
                    </a:cubicBezTo>
                  </a:path>
                </a:pathLst>
              </a:custGeom>
              <a:solidFill>
                <a:srgbClr val="2625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5" name="Freeform 1274"/>
              <p:cNvSpPr>
                <a:spLocks/>
              </p:cNvSpPr>
              <p:nvPr/>
            </p:nvSpPr>
            <p:spPr bwMode="auto">
              <a:xfrm>
                <a:off x="-870231" y="6744829"/>
                <a:ext cx="179388" cy="112713"/>
              </a:xfrm>
              <a:custGeom>
                <a:avLst/>
                <a:gdLst>
                  <a:gd name="T0" fmla="*/ 39 w 48"/>
                  <a:gd name="T1" fmla="*/ 0 h 30"/>
                  <a:gd name="T2" fmla="*/ 27 w 48"/>
                  <a:gd name="T3" fmla="*/ 0 h 30"/>
                  <a:gd name="T4" fmla="*/ 0 w 48"/>
                  <a:gd name="T5" fmla="*/ 13 h 30"/>
                  <a:gd name="T6" fmla="*/ 0 w 48"/>
                  <a:gd name="T7" fmla="*/ 30 h 30"/>
                  <a:gd name="T8" fmla="*/ 48 w 48"/>
                  <a:gd name="T9" fmla="*/ 5 h 30"/>
                  <a:gd name="T10" fmla="*/ 39 w 4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30">
                    <a:moveTo>
                      <a:pt x="39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6" y="2"/>
                      <a:pt x="43" y="0"/>
                      <a:pt x="39" y="0"/>
                    </a:cubicBezTo>
                  </a:path>
                </a:pathLst>
              </a:custGeom>
              <a:solidFill>
                <a:srgbClr val="2625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" name="Freeform 1276"/>
              <p:cNvSpPr>
                <a:spLocks noEditPoints="1"/>
              </p:cNvSpPr>
              <p:nvPr/>
            </p:nvSpPr>
            <p:spPr bwMode="auto">
              <a:xfrm>
                <a:off x="-451131" y="6789279"/>
                <a:ext cx="203200" cy="101600"/>
              </a:xfrm>
              <a:custGeom>
                <a:avLst/>
                <a:gdLst>
                  <a:gd name="T0" fmla="*/ 13 w 54"/>
                  <a:gd name="T1" fmla="*/ 27 h 27"/>
                  <a:gd name="T2" fmla="*/ 0 w 54"/>
                  <a:gd name="T3" fmla="*/ 27 h 27"/>
                  <a:gd name="T4" fmla="*/ 0 w 54"/>
                  <a:gd name="T5" fmla="*/ 27 h 27"/>
                  <a:gd name="T6" fmla="*/ 13 w 54"/>
                  <a:gd name="T7" fmla="*/ 27 h 27"/>
                  <a:gd name="T8" fmla="*/ 13 w 54"/>
                  <a:gd name="T9" fmla="*/ 27 h 27"/>
                  <a:gd name="T10" fmla="*/ 52 w 54"/>
                  <a:gd name="T11" fmla="*/ 0 h 27"/>
                  <a:gd name="T12" fmla="*/ 35 w 54"/>
                  <a:gd name="T13" fmla="*/ 9 h 27"/>
                  <a:gd name="T14" fmla="*/ 35 w 54"/>
                  <a:gd name="T15" fmla="*/ 16 h 27"/>
                  <a:gd name="T16" fmla="*/ 54 w 54"/>
                  <a:gd name="T17" fmla="*/ 6 h 27"/>
                  <a:gd name="T18" fmla="*/ 52 w 54"/>
                  <a:gd name="T1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27">
                    <a:moveTo>
                      <a:pt x="13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4" y="27"/>
                      <a:pt x="9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moveTo>
                      <a:pt x="52" y="0"/>
                    </a:moveTo>
                    <a:cubicBezTo>
                      <a:pt x="35" y="9"/>
                      <a:pt x="35" y="9"/>
                      <a:pt x="35" y="9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4"/>
                      <a:pt x="53" y="2"/>
                      <a:pt x="52" y="0"/>
                    </a:cubicBezTo>
                  </a:path>
                </a:pathLst>
              </a:custGeom>
              <a:solidFill>
                <a:srgbClr val="2F2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" name="Freeform 1277"/>
              <p:cNvSpPr>
                <a:spLocks/>
              </p:cNvSpPr>
              <p:nvPr/>
            </p:nvSpPr>
            <p:spPr bwMode="auto">
              <a:xfrm>
                <a:off x="-451131" y="6824204"/>
                <a:ext cx="131763" cy="66675"/>
              </a:xfrm>
              <a:custGeom>
                <a:avLst/>
                <a:gdLst>
                  <a:gd name="T0" fmla="*/ 83 w 83"/>
                  <a:gd name="T1" fmla="*/ 0 h 42"/>
                  <a:gd name="T2" fmla="*/ 0 w 83"/>
                  <a:gd name="T3" fmla="*/ 42 h 42"/>
                  <a:gd name="T4" fmla="*/ 31 w 83"/>
                  <a:gd name="T5" fmla="*/ 42 h 42"/>
                  <a:gd name="T6" fmla="*/ 83 w 83"/>
                  <a:gd name="T7" fmla="*/ 16 h 42"/>
                  <a:gd name="T8" fmla="*/ 83 w 83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2">
                    <a:moveTo>
                      <a:pt x="83" y="0"/>
                    </a:moveTo>
                    <a:lnTo>
                      <a:pt x="0" y="42"/>
                    </a:lnTo>
                    <a:lnTo>
                      <a:pt x="31" y="42"/>
                    </a:lnTo>
                    <a:lnTo>
                      <a:pt x="83" y="16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2625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" name="Freeform 1278"/>
              <p:cNvSpPr>
                <a:spLocks/>
              </p:cNvSpPr>
              <p:nvPr/>
            </p:nvSpPr>
            <p:spPr bwMode="auto">
              <a:xfrm>
                <a:off x="-451131" y="6824204"/>
                <a:ext cx="131763" cy="66675"/>
              </a:xfrm>
              <a:custGeom>
                <a:avLst/>
                <a:gdLst>
                  <a:gd name="T0" fmla="*/ 83 w 83"/>
                  <a:gd name="T1" fmla="*/ 0 h 42"/>
                  <a:gd name="T2" fmla="*/ 0 w 83"/>
                  <a:gd name="T3" fmla="*/ 42 h 42"/>
                  <a:gd name="T4" fmla="*/ 31 w 83"/>
                  <a:gd name="T5" fmla="*/ 42 h 42"/>
                  <a:gd name="T6" fmla="*/ 83 w 83"/>
                  <a:gd name="T7" fmla="*/ 16 h 42"/>
                  <a:gd name="T8" fmla="*/ 83 w 83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2">
                    <a:moveTo>
                      <a:pt x="83" y="0"/>
                    </a:moveTo>
                    <a:lnTo>
                      <a:pt x="0" y="42"/>
                    </a:lnTo>
                    <a:lnTo>
                      <a:pt x="31" y="42"/>
                    </a:lnTo>
                    <a:lnTo>
                      <a:pt x="83" y="16"/>
                    </a:lnTo>
                    <a:lnTo>
                      <a:pt x="8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" name="Freeform 1279"/>
              <p:cNvSpPr>
                <a:spLocks/>
              </p:cNvSpPr>
              <p:nvPr/>
            </p:nvSpPr>
            <p:spPr bwMode="auto">
              <a:xfrm>
                <a:off x="-814668" y="7019466"/>
                <a:ext cx="449263" cy="157163"/>
              </a:xfrm>
              <a:custGeom>
                <a:avLst/>
                <a:gdLst>
                  <a:gd name="T0" fmla="*/ 120 w 120"/>
                  <a:gd name="T1" fmla="*/ 26 h 42"/>
                  <a:gd name="T2" fmla="*/ 109 w 120"/>
                  <a:gd name="T3" fmla="*/ 38 h 42"/>
                  <a:gd name="T4" fmla="*/ 10 w 120"/>
                  <a:gd name="T5" fmla="*/ 38 h 42"/>
                  <a:gd name="T6" fmla="*/ 0 w 120"/>
                  <a:gd name="T7" fmla="*/ 26 h 42"/>
                  <a:gd name="T8" fmla="*/ 0 w 120"/>
                  <a:gd name="T9" fmla="*/ 17 h 42"/>
                  <a:gd name="T10" fmla="*/ 10 w 120"/>
                  <a:gd name="T11" fmla="*/ 4 h 42"/>
                  <a:gd name="T12" fmla="*/ 109 w 120"/>
                  <a:gd name="T13" fmla="*/ 4 h 42"/>
                  <a:gd name="T14" fmla="*/ 120 w 120"/>
                  <a:gd name="T15" fmla="*/ 17 h 42"/>
                  <a:gd name="T16" fmla="*/ 120 w 120"/>
                  <a:gd name="T17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42">
                    <a:moveTo>
                      <a:pt x="120" y="26"/>
                    </a:moveTo>
                    <a:cubicBezTo>
                      <a:pt x="120" y="32"/>
                      <a:pt x="115" y="37"/>
                      <a:pt x="109" y="38"/>
                    </a:cubicBezTo>
                    <a:cubicBezTo>
                      <a:pt x="76" y="42"/>
                      <a:pt x="43" y="42"/>
                      <a:pt x="10" y="38"/>
                    </a:cubicBezTo>
                    <a:cubicBezTo>
                      <a:pt x="4" y="37"/>
                      <a:pt x="0" y="32"/>
                      <a:pt x="0" y="26"/>
                    </a:cubicBezTo>
                    <a:cubicBezTo>
                      <a:pt x="0" y="22"/>
                      <a:pt x="0" y="20"/>
                      <a:pt x="0" y="17"/>
                    </a:cubicBezTo>
                    <a:cubicBezTo>
                      <a:pt x="0" y="11"/>
                      <a:pt x="4" y="5"/>
                      <a:pt x="10" y="4"/>
                    </a:cubicBezTo>
                    <a:cubicBezTo>
                      <a:pt x="43" y="0"/>
                      <a:pt x="76" y="0"/>
                      <a:pt x="109" y="4"/>
                    </a:cubicBezTo>
                    <a:cubicBezTo>
                      <a:pt x="115" y="5"/>
                      <a:pt x="120" y="11"/>
                      <a:pt x="120" y="17"/>
                    </a:cubicBezTo>
                    <a:cubicBezTo>
                      <a:pt x="120" y="20"/>
                      <a:pt x="120" y="22"/>
                      <a:pt x="120" y="2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" name="Freeform 1280"/>
              <p:cNvSpPr>
                <a:spLocks/>
              </p:cNvSpPr>
              <p:nvPr/>
            </p:nvSpPr>
            <p:spPr bwMode="auto">
              <a:xfrm>
                <a:off x="-798793" y="7036929"/>
                <a:ext cx="422275" cy="123825"/>
              </a:xfrm>
              <a:custGeom>
                <a:avLst/>
                <a:gdLst>
                  <a:gd name="T0" fmla="*/ 56 w 113"/>
                  <a:gd name="T1" fmla="*/ 33 h 33"/>
                  <a:gd name="T2" fmla="*/ 7 w 113"/>
                  <a:gd name="T3" fmla="*/ 30 h 33"/>
                  <a:gd name="T4" fmla="*/ 0 w 113"/>
                  <a:gd name="T5" fmla="*/ 21 h 33"/>
                  <a:gd name="T6" fmla="*/ 0 w 113"/>
                  <a:gd name="T7" fmla="*/ 12 h 33"/>
                  <a:gd name="T8" fmla="*/ 7 w 113"/>
                  <a:gd name="T9" fmla="*/ 3 h 33"/>
                  <a:gd name="T10" fmla="*/ 56 w 113"/>
                  <a:gd name="T11" fmla="*/ 0 h 33"/>
                  <a:gd name="T12" fmla="*/ 105 w 113"/>
                  <a:gd name="T13" fmla="*/ 3 h 33"/>
                  <a:gd name="T14" fmla="*/ 113 w 113"/>
                  <a:gd name="T15" fmla="*/ 12 h 33"/>
                  <a:gd name="T16" fmla="*/ 113 w 113"/>
                  <a:gd name="T17" fmla="*/ 21 h 33"/>
                  <a:gd name="T18" fmla="*/ 105 w 113"/>
                  <a:gd name="T19" fmla="*/ 30 h 33"/>
                  <a:gd name="T20" fmla="*/ 56 w 113"/>
                  <a:gd name="T2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33">
                    <a:moveTo>
                      <a:pt x="56" y="33"/>
                    </a:moveTo>
                    <a:cubicBezTo>
                      <a:pt x="40" y="33"/>
                      <a:pt x="23" y="32"/>
                      <a:pt x="7" y="30"/>
                    </a:cubicBezTo>
                    <a:cubicBezTo>
                      <a:pt x="3" y="29"/>
                      <a:pt x="0" y="25"/>
                      <a:pt x="0" y="2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7"/>
                      <a:pt x="3" y="4"/>
                      <a:pt x="7" y="3"/>
                    </a:cubicBezTo>
                    <a:cubicBezTo>
                      <a:pt x="23" y="1"/>
                      <a:pt x="40" y="0"/>
                      <a:pt x="56" y="0"/>
                    </a:cubicBezTo>
                    <a:cubicBezTo>
                      <a:pt x="72" y="0"/>
                      <a:pt x="89" y="1"/>
                      <a:pt x="105" y="3"/>
                    </a:cubicBezTo>
                    <a:cubicBezTo>
                      <a:pt x="109" y="4"/>
                      <a:pt x="113" y="7"/>
                      <a:pt x="113" y="12"/>
                    </a:cubicBezTo>
                    <a:cubicBezTo>
                      <a:pt x="113" y="21"/>
                      <a:pt x="113" y="21"/>
                      <a:pt x="113" y="21"/>
                    </a:cubicBezTo>
                    <a:cubicBezTo>
                      <a:pt x="113" y="25"/>
                      <a:pt x="109" y="29"/>
                      <a:pt x="105" y="30"/>
                    </a:cubicBezTo>
                    <a:cubicBezTo>
                      <a:pt x="89" y="32"/>
                      <a:pt x="72" y="33"/>
                      <a:pt x="56" y="33"/>
                    </a:cubicBez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" name="Freeform 1281"/>
              <p:cNvSpPr>
                <a:spLocks/>
              </p:cNvSpPr>
              <p:nvPr/>
            </p:nvSpPr>
            <p:spPr bwMode="auto">
              <a:xfrm>
                <a:off x="-792443" y="7060741"/>
                <a:ext cx="404813" cy="17463"/>
              </a:xfrm>
              <a:custGeom>
                <a:avLst/>
                <a:gdLst>
                  <a:gd name="T0" fmla="*/ 108 w 108"/>
                  <a:gd name="T1" fmla="*/ 3 h 5"/>
                  <a:gd name="T2" fmla="*/ 106 w 108"/>
                  <a:gd name="T3" fmla="*/ 5 h 5"/>
                  <a:gd name="T4" fmla="*/ 2 w 108"/>
                  <a:gd name="T5" fmla="*/ 5 h 5"/>
                  <a:gd name="T6" fmla="*/ 0 w 108"/>
                  <a:gd name="T7" fmla="*/ 3 h 5"/>
                  <a:gd name="T8" fmla="*/ 2 w 108"/>
                  <a:gd name="T9" fmla="*/ 0 h 5"/>
                  <a:gd name="T10" fmla="*/ 106 w 108"/>
                  <a:gd name="T11" fmla="*/ 0 h 5"/>
                  <a:gd name="T12" fmla="*/ 108 w 108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5">
                    <a:moveTo>
                      <a:pt x="108" y="3"/>
                    </a:moveTo>
                    <a:cubicBezTo>
                      <a:pt x="108" y="4"/>
                      <a:pt x="107" y="5"/>
                      <a:pt x="106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7" y="0"/>
                      <a:pt x="108" y="1"/>
                      <a:pt x="108" y="3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2" name="Freeform 1282"/>
              <p:cNvSpPr>
                <a:spLocks/>
              </p:cNvSpPr>
              <p:nvPr/>
            </p:nvSpPr>
            <p:spPr bwMode="auto">
              <a:xfrm>
                <a:off x="-792443" y="7089316"/>
                <a:ext cx="404813" cy="15875"/>
              </a:xfrm>
              <a:custGeom>
                <a:avLst/>
                <a:gdLst>
                  <a:gd name="T0" fmla="*/ 108 w 108"/>
                  <a:gd name="T1" fmla="*/ 2 h 4"/>
                  <a:gd name="T2" fmla="*/ 106 w 108"/>
                  <a:gd name="T3" fmla="*/ 4 h 4"/>
                  <a:gd name="T4" fmla="*/ 2 w 108"/>
                  <a:gd name="T5" fmla="*/ 4 h 4"/>
                  <a:gd name="T6" fmla="*/ 0 w 108"/>
                  <a:gd name="T7" fmla="*/ 2 h 4"/>
                  <a:gd name="T8" fmla="*/ 2 w 108"/>
                  <a:gd name="T9" fmla="*/ 0 h 4"/>
                  <a:gd name="T10" fmla="*/ 106 w 108"/>
                  <a:gd name="T11" fmla="*/ 0 h 4"/>
                  <a:gd name="T12" fmla="*/ 108 w 108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4">
                    <a:moveTo>
                      <a:pt x="108" y="2"/>
                    </a:moveTo>
                    <a:cubicBezTo>
                      <a:pt x="108" y="3"/>
                      <a:pt x="107" y="4"/>
                      <a:pt x="106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7" y="0"/>
                      <a:pt x="108" y="1"/>
                      <a:pt x="108" y="2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3" name="Freeform 1283"/>
              <p:cNvSpPr>
                <a:spLocks/>
              </p:cNvSpPr>
              <p:nvPr/>
            </p:nvSpPr>
            <p:spPr bwMode="auto">
              <a:xfrm>
                <a:off x="-792443" y="7119479"/>
                <a:ext cx="404813" cy="15875"/>
              </a:xfrm>
              <a:custGeom>
                <a:avLst/>
                <a:gdLst>
                  <a:gd name="T0" fmla="*/ 108 w 108"/>
                  <a:gd name="T1" fmla="*/ 2 h 4"/>
                  <a:gd name="T2" fmla="*/ 106 w 108"/>
                  <a:gd name="T3" fmla="*/ 4 h 4"/>
                  <a:gd name="T4" fmla="*/ 2 w 108"/>
                  <a:gd name="T5" fmla="*/ 4 h 4"/>
                  <a:gd name="T6" fmla="*/ 0 w 108"/>
                  <a:gd name="T7" fmla="*/ 2 h 4"/>
                  <a:gd name="T8" fmla="*/ 2 w 108"/>
                  <a:gd name="T9" fmla="*/ 0 h 4"/>
                  <a:gd name="T10" fmla="*/ 106 w 108"/>
                  <a:gd name="T11" fmla="*/ 0 h 4"/>
                  <a:gd name="T12" fmla="*/ 108 w 108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4">
                    <a:moveTo>
                      <a:pt x="108" y="2"/>
                    </a:moveTo>
                    <a:cubicBezTo>
                      <a:pt x="108" y="3"/>
                      <a:pt x="107" y="4"/>
                      <a:pt x="106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7" y="0"/>
                      <a:pt x="108" y="1"/>
                      <a:pt x="108" y="2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" name="Oval 1284"/>
              <p:cNvSpPr>
                <a:spLocks noChangeArrowheads="1"/>
              </p:cNvSpPr>
              <p:nvPr/>
            </p:nvSpPr>
            <p:spPr bwMode="auto">
              <a:xfrm>
                <a:off x="-1021043" y="7011529"/>
                <a:ext cx="44450" cy="444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" name="Oval 1285"/>
              <p:cNvSpPr>
                <a:spLocks noChangeArrowheads="1"/>
              </p:cNvSpPr>
              <p:nvPr/>
            </p:nvSpPr>
            <p:spPr bwMode="auto">
              <a:xfrm>
                <a:off x="-228881" y="7011529"/>
                <a:ext cx="44450" cy="444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" name="Rectangle 1286"/>
              <p:cNvSpPr>
                <a:spLocks noChangeArrowheads="1"/>
              </p:cNvSpPr>
              <p:nvPr/>
            </p:nvSpPr>
            <p:spPr bwMode="auto">
              <a:xfrm>
                <a:off x="-605118" y="6635291"/>
                <a:ext cx="19050" cy="49213"/>
              </a:xfrm>
              <a:prstGeom prst="rect">
                <a:avLst/>
              </a:pr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" name="Rectangle 1287"/>
              <p:cNvSpPr>
                <a:spLocks noChangeArrowheads="1"/>
              </p:cNvSpPr>
              <p:nvPr/>
            </p:nvSpPr>
            <p:spPr bwMode="auto">
              <a:xfrm>
                <a:off x="-941668" y="7119479"/>
                <a:ext cx="85725" cy="41275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" name="Rectangle 1288"/>
              <p:cNvSpPr>
                <a:spLocks noChangeArrowheads="1"/>
              </p:cNvSpPr>
              <p:nvPr/>
            </p:nvSpPr>
            <p:spPr bwMode="auto">
              <a:xfrm>
                <a:off x="-327306" y="7119479"/>
                <a:ext cx="90488" cy="41275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" name="Oval 1289"/>
              <p:cNvSpPr>
                <a:spLocks noChangeArrowheads="1"/>
              </p:cNvSpPr>
              <p:nvPr/>
            </p:nvSpPr>
            <p:spPr bwMode="auto">
              <a:xfrm>
                <a:off x="-998818" y="7135354"/>
                <a:ext cx="46038" cy="44450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" name="Oval 1290"/>
              <p:cNvSpPr>
                <a:spLocks noChangeArrowheads="1"/>
              </p:cNvSpPr>
              <p:nvPr/>
            </p:nvSpPr>
            <p:spPr bwMode="auto">
              <a:xfrm>
                <a:off x="-228881" y="7135354"/>
                <a:ext cx="44450" cy="44450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" name="Oval 1291"/>
              <p:cNvSpPr>
                <a:spLocks noChangeArrowheads="1"/>
              </p:cNvSpPr>
              <p:nvPr/>
            </p:nvSpPr>
            <p:spPr bwMode="auto">
              <a:xfrm>
                <a:off x="-619406" y="6984541"/>
                <a:ext cx="49213" cy="222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215" name="Группа 214"/>
          <p:cNvGrpSpPr/>
          <p:nvPr/>
        </p:nvGrpSpPr>
        <p:grpSpPr>
          <a:xfrm>
            <a:off x="10595130" y="1785545"/>
            <a:ext cx="1470780" cy="1064446"/>
            <a:chOff x="10784185" y="1822693"/>
            <a:chExt cx="1565700" cy="1133142"/>
          </a:xfrm>
        </p:grpSpPr>
        <p:sp>
          <p:nvSpPr>
            <p:cNvPr id="216" name="Freeform 347"/>
            <p:cNvSpPr>
              <a:spLocks/>
            </p:cNvSpPr>
            <p:nvPr/>
          </p:nvSpPr>
          <p:spPr bwMode="auto">
            <a:xfrm>
              <a:off x="11269457" y="2762640"/>
              <a:ext cx="408147" cy="180179"/>
            </a:xfrm>
            <a:custGeom>
              <a:avLst/>
              <a:gdLst>
                <a:gd name="T0" fmla="*/ 27 w 253"/>
                <a:gd name="T1" fmla="*/ 0 h 111"/>
                <a:gd name="T2" fmla="*/ 0 w 253"/>
                <a:gd name="T3" fmla="*/ 111 h 111"/>
                <a:gd name="T4" fmla="*/ 253 w 253"/>
                <a:gd name="T5" fmla="*/ 111 h 111"/>
                <a:gd name="T6" fmla="*/ 226 w 253"/>
                <a:gd name="T7" fmla="*/ 0 h 111"/>
                <a:gd name="T8" fmla="*/ 27 w 253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11">
                  <a:moveTo>
                    <a:pt x="27" y="0"/>
                  </a:moveTo>
                  <a:cubicBezTo>
                    <a:pt x="18" y="37"/>
                    <a:pt x="9" y="74"/>
                    <a:pt x="0" y="111"/>
                  </a:cubicBezTo>
                  <a:cubicBezTo>
                    <a:pt x="84" y="111"/>
                    <a:pt x="169" y="111"/>
                    <a:pt x="253" y="111"/>
                  </a:cubicBezTo>
                  <a:cubicBezTo>
                    <a:pt x="244" y="74"/>
                    <a:pt x="235" y="37"/>
                    <a:pt x="226" y="0"/>
                  </a:cubicBezTo>
                  <a:cubicBezTo>
                    <a:pt x="160" y="0"/>
                    <a:pt x="93" y="0"/>
                    <a:pt x="2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17" name="Freeform 348"/>
            <p:cNvSpPr>
              <a:spLocks/>
            </p:cNvSpPr>
            <p:nvPr/>
          </p:nvSpPr>
          <p:spPr bwMode="auto">
            <a:xfrm>
              <a:off x="11222363" y="2939393"/>
              <a:ext cx="501652" cy="16442"/>
            </a:xfrm>
            <a:custGeom>
              <a:avLst/>
              <a:gdLst>
                <a:gd name="T0" fmla="*/ 298 w 311"/>
                <a:gd name="T1" fmla="*/ 0 h 10"/>
                <a:gd name="T2" fmla="*/ 13 w 311"/>
                <a:gd name="T3" fmla="*/ 0 h 10"/>
                <a:gd name="T4" fmla="*/ 0 w 311"/>
                <a:gd name="T5" fmla="*/ 7 h 10"/>
                <a:gd name="T6" fmla="*/ 0 w 311"/>
                <a:gd name="T7" fmla="*/ 10 h 10"/>
                <a:gd name="T8" fmla="*/ 311 w 311"/>
                <a:gd name="T9" fmla="*/ 10 h 10"/>
                <a:gd name="T10" fmla="*/ 311 w 311"/>
                <a:gd name="T11" fmla="*/ 7 h 10"/>
                <a:gd name="T12" fmla="*/ 298 w 311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1" h="10">
                  <a:moveTo>
                    <a:pt x="298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3"/>
                    <a:pt x="0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11" y="10"/>
                    <a:pt x="311" y="10"/>
                    <a:pt x="311" y="10"/>
                  </a:cubicBezTo>
                  <a:cubicBezTo>
                    <a:pt x="311" y="7"/>
                    <a:pt x="311" y="7"/>
                    <a:pt x="311" y="7"/>
                  </a:cubicBezTo>
                  <a:cubicBezTo>
                    <a:pt x="311" y="3"/>
                    <a:pt x="305" y="0"/>
                    <a:pt x="298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18" name="Freeform 349"/>
            <p:cNvSpPr>
              <a:spLocks/>
            </p:cNvSpPr>
            <p:nvPr/>
          </p:nvSpPr>
          <p:spPr bwMode="auto">
            <a:xfrm>
              <a:off x="10784185" y="2693445"/>
              <a:ext cx="1378689" cy="132908"/>
            </a:xfrm>
            <a:custGeom>
              <a:avLst/>
              <a:gdLst>
                <a:gd name="T0" fmla="*/ 0 w 855"/>
                <a:gd name="T1" fmla="*/ 0 h 82"/>
                <a:gd name="T2" fmla="*/ 0 w 855"/>
                <a:gd name="T3" fmla="*/ 61 h 82"/>
                <a:gd name="T4" fmla="*/ 21 w 855"/>
                <a:gd name="T5" fmla="*/ 82 h 82"/>
                <a:gd name="T6" fmla="*/ 833 w 855"/>
                <a:gd name="T7" fmla="*/ 82 h 82"/>
                <a:gd name="T8" fmla="*/ 855 w 855"/>
                <a:gd name="T9" fmla="*/ 61 h 82"/>
                <a:gd name="T10" fmla="*/ 855 w 855"/>
                <a:gd name="T11" fmla="*/ 0 h 82"/>
                <a:gd name="T12" fmla="*/ 0 w 855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5" h="82">
                  <a:moveTo>
                    <a:pt x="0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10" y="82"/>
                    <a:pt x="21" y="82"/>
                  </a:cubicBezTo>
                  <a:cubicBezTo>
                    <a:pt x="833" y="82"/>
                    <a:pt x="833" y="82"/>
                    <a:pt x="833" y="82"/>
                  </a:cubicBezTo>
                  <a:cubicBezTo>
                    <a:pt x="845" y="82"/>
                    <a:pt x="855" y="73"/>
                    <a:pt x="855" y="61"/>
                  </a:cubicBezTo>
                  <a:cubicBezTo>
                    <a:pt x="855" y="0"/>
                    <a:pt x="855" y="0"/>
                    <a:pt x="855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19" name="Freeform 350"/>
            <p:cNvSpPr>
              <a:spLocks/>
            </p:cNvSpPr>
            <p:nvPr/>
          </p:nvSpPr>
          <p:spPr bwMode="auto">
            <a:xfrm>
              <a:off x="10784185" y="1822693"/>
              <a:ext cx="1378689" cy="870752"/>
            </a:xfrm>
            <a:custGeom>
              <a:avLst/>
              <a:gdLst>
                <a:gd name="T0" fmla="*/ 855 w 855"/>
                <a:gd name="T1" fmla="*/ 538 h 538"/>
                <a:gd name="T2" fmla="*/ 855 w 855"/>
                <a:gd name="T3" fmla="*/ 21 h 538"/>
                <a:gd name="T4" fmla="*/ 833 w 855"/>
                <a:gd name="T5" fmla="*/ 0 h 538"/>
                <a:gd name="T6" fmla="*/ 21 w 855"/>
                <a:gd name="T7" fmla="*/ 0 h 538"/>
                <a:gd name="T8" fmla="*/ 0 w 855"/>
                <a:gd name="T9" fmla="*/ 21 h 538"/>
                <a:gd name="T10" fmla="*/ 0 w 855"/>
                <a:gd name="T11" fmla="*/ 538 h 538"/>
                <a:gd name="T12" fmla="*/ 855 w 855"/>
                <a:gd name="T13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5" h="538">
                  <a:moveTo>
                    <a:pt x="855" y="538"/>
                  </a:moveTo>
                  <a:cubicBezTo>
                    <a:pt x="855" y="21"/>
                    <a:pt x="855" y="21"/>
                    <a:pt x="855" y="21"/>
                  </a:cubicBezTo>
                  <a:cubicBezTo>
                    <a:pt x="855" y="9"/>
                    <a:pt x="845" y="0"/>
                    <a:pt x="83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538"/>
                    <a:pt x="0" y="538"/>
                    <a:pt x="0" y="538"/>
                  </a:cubicBezTo>
                  <a:cubicBezTo>
                    <a:pt x="855" y="538"/>
                    <a:pt x="855" y="538"/>
                    <a:pt x="855" y="538"/>
                  </a:cubicBezTo>
                </a:path>
              </a:pathLst>
            </a:custGeom>
            <a:solidFill>
              <a:srgbClr val="103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20" name="Rectangle 351"/>
            <p:cNvSpPr>
              <a:spLocks noChangeArrowheads="1"/>
            </p:cNvSpPr>
            <p:nvPr/>
          </p:nvSpPr>
          <p:spPr bwMode="auto">
            <a:xfrm>
              <a:off x="10840835" y="1876130"/>
              <a:ext cx="1265391" cy="760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21" name="Rectangle 352"/>
            <p:cNvSpPr>
              <a:spLocks noChangeArrowheads="1"/>
            </p:cNvSpPr>
            <p:nvPr/>
          </p:nvSpPr>
          <p:spPr bwMode="auto">
            <a:xfrm>
              <a:off x="10840835" y="1876130"/>
              <a:ext cx="1265391" cy="760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22" name="Rectangle 353"/>
            <p:cNvSpPr>
              <a:spLocks noChangeArrowheads="1"/>
            </p:cNvSpPr>
            <p:nvPr/>
          </p:nvSpPr>
          <p:spPr bwMode="auto">
            <a:xfrm>
              <a:off x="10916594" y="2085084"/>
              <a:ext cx="343308" cy="179494"/>
            </a:xfrm>
            <a:prstGeom prst="rect">
              <a:avLst/>
            </a:prstGeom>
            <a:solidFill>
              <a:srgbClr val="93F1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23" name="Rectangle 354"/>
            <p:cNvSpPr>
              <a:spLocks noChangeArrowheads="1"/>
            </p:cNvSpPr>
            <p:nvPr/>
          </p:nvSpPr>
          <p:spPr bwMode="auto">
            <a:xfrm>
              <a:off x="11301535" y="2085084"/>
              <a:ext cx="343308" cy="179494"/>
            </a:xfrm>
            <a:prstGeom prst="rect">
              <a:avLst/>
            </a:prstGeom>
            <a:solidFill>
              <a:srgbClr val="FEC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24" name="Rectangle 355"/>
            <p:cNvSpPr>
              <a:spLocks noChangeArrowheads="1"/>
            </p:cNvSpPr>
            <p:nvPr/>
          </p:nvSpPr>
          <p:spPr bwMode="auto">
            <a:xfrm>
              <a:off x="11687158" y="2085084"/>
              <a:ext cx="343308" cy="179494"/>
            </a:xfrm>
            <a:prstGeom prst="rect">
              <a:avLst/>
            </a:prstGeom>
            <a:solidFill>
              <a:srgbClr val="C0D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25" name="Rectangle 356"/>
            <p:cNvSpPr>
              <a:spLocks noChangeArrowheads="1"/>
            </p:cNvSpPr>
            <p:nvPr/>
          </p:nvSpPr>
          <p:spPr bwMode="auto">
            <a:xfrm>
              <a:off x="11010100" y="1978209"/>
              <a:ext cx="228644" cy="23978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26" name="Oval 357"/>
            <p:cNvSpPr>
              <a:spLocks noChangeArrowheads="1"/>
            </p:cNvSpPr>
            <p:nvPr/>
          </p:nvSpPr>
          <p:spPr bwMode="auto">
            <a:xfrm>
              <a:off x="10916594" y="1959026"/>
              <a:ext cx="64157" cy="64398"/>
            </a:xfrm>
            <a:prstGeom prst="ellipse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27" name="Rectangle 358"/>
            <p:cNvSpPr>
              <a:spLocks noChangeArrowheads="1"/>
            </p:cNvSpPr>
            <p:nvPr/>
          </p:nvSpPr>
          <p:spPr bwMode="auto">
            <a:xfrm>
              <a:off x="11917851" y="1986430"/>
              <a:ext cx="112615" cy="959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28" name="Rectangle 359"/>
            <p:cNvSpPr>
              <a:spLocks noChangeArrowheads="1"/>
            </p:cNvSpPr>
            <p:nvPr/>
          </p:nvSpPr>
          <p:spPr bwMode="auto">
            <a:xfrm>
              <a:off x="11790219" y="1986430"/>
              <a:ext cx="112615" cy="959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29" name="Rectangle 360"/>
            <p:cNvSpPr>
              <a:spLocks noChangeArrowheads="1"/>
            </p:cNvSpPr>
            <p:nvPr/>
          </p:nvSpPr>
          <p:spPr bwMode="auto">
            <a:xfrm>
              <a:off x="11662588" y="1986430"/>
              <a:ext cx="113298" cy="959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30" name="Rectangle 361"/>
            <p:cNvSpPr>
              <a:spLocks noChangeArrowheads="1"/>
            </p:cNvSpPr>
            <p:nvPr/>
          </p:nvSpPr>
          <p:spPr bwMode="auto">
            <a:xfrm>
              <a:off x="11535640" y="1986430"/>
              <a:ext cx="112615" cy="959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31" name="Rectangle 362"/>
            <p:cNvSpPr>
              <a:spLocks noChangeArrowheads="1"/>
            </p:cNvSpPr>
            <p:nvPr/>
          </p:nvSpPr>
          <p:spPr bwMode="auto">
            <a:xfrm>
              <a:off x="11408009" y="1986430"/>
              <a:ext cx="112615" cy="9592"/>
            </a:xfrm>
            <a:prstGeom prst="rect">
              <a:avLst/>
            </a:prstGeom>
            <a:solidFill>
              <a:srgbClr val="FD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32" name="Rectangle 363"/>
            <p:cNvSpPr>
              <a:spLocks noChangeArrowheads="1"/>
            </p:cNvSpPr>
            <p:nvPr/>
          </p:nvSpPr>
          <p:spPr bwMode="auto">
            <a:xfrm>
              <a:off x="10916594" y="2377617"/>
              <a:ext cx="343308" cy="959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33" name="Rectangle 364"/>
            <p:cNvSpPr>
              <a:spLocks noChangeArrowheads="1"/>
            </p:cNvSpPr>
            <p:nvPr/>
          </p:nvSpPr>
          <p:spPr bwMode="auto">
            <a:xfrm>
              <a:off x="10916594" y="2411873"/>
              <a:ext cx="343308" cy="10961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34" name="Rectangle 365"/>
            <p:cNvSpPr>
              <a:spLocks noChangeArrowheads="1"/>
            </p:cNvSpPr>
            <p:nvPr/>
          </p:nvSpPr>
          <p:spPr bwMode="auto">
            <a:xfrm>
              <a:off x="10916594" y="2447496"/>
              <a:ext cx="343308" cy="959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35" name="Rectangle 366"/>
            <p:cNvSpPr>
              <a:spLocks noChangeArrowheads="1"/>
            </p:cNvSpPr>
            <p:nvPr/>
          </p:nvSpPr>
          <p:spPr bwMode="auto">
            <a:xfrm>
              <a:off x="10916594" y="2447496"/>
              <a:ext cx="343308" cy="9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36" name="Rectangle 367"/>
            <p:cNvSpPr>
              <a:spLocks noChangeArrowheads="1"/>
            </p:cNvSpPr>
            <p:nvPr/>
          </p:nvSpPr>
          <p:spPr bwMode="auto">
            <a:xfrm>
              <a:off x="10916594" y="2483122"/>
              <a:ext cx="343308" cy="959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37" name="Rectangle 368"/>
            <p:cNvSpPr>
              <a:spLocks noChangeArrowheads="1"/>
            </p:cNvSpPr>
            <p:nvPr/>
          </p:nvSpPr>
          <p:spPr bwMode="auto">
            <a:xfrm>
              <a:off x="10916594" y="2483122"/>
              <a:ext cx="343308" cy="9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38" name="Rectangle 369"/>
            <p:cNvSpPr>
              <a:spLocks noChangeArrowheads="1"/>
            </p:cNvSpPr>
            <p:nvPr/>
          </p:nvSpPr>
          <p:spPr bwMode="auto">
            <a:xfrm>
              <a:off x="10916594" y="2516691"/>
              <a:ext cx="245024" cy="10276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39" name="Rectangle 370"/>
            <p:cNvSpPr>
              <a:spLocks noChangeArrowheads="1"/>
            </p:cNvSpPr>
            <p:nvPr/>
          </p:nvSpPr>
          <p:spPr bwMode="auto">
            <a:xfrm>
              <a:off x="10916594" y="2516691"/>
              <a:ext cx="245024" cy="10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40" name="Rectangle 371"/>
            <p:cNvSpPr>
              <a:spLocks noChangeArrowheads="1"/>
            </p:cNvSpPr>
            <p:nvPr/>
          </p:nvSpPr>
          <p:spPr bwMode="auto">
            <a:xfrm>
              <a:off x="10916594" y="2319385"/>
              <a:ext cx="227279" cy="24664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41" name="Rectangle 372"/>
            <p:cNvSpPr>
              <a:spLocks noChangeArrowheads="1"/>
            </p:cNvSpPr>
            <p:nvPr/>
          </p:nvSpPr>
          <p:spPr bwMode="auto">
            <a:xfrm>
              <a:off x="11301535" y="2377617"/>
              <a:ext cx="343308" cy="959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42" name="Rectangle 373"/>
            <p:cNvSpPr>
              <a:spLocks noChangeArrowheads="1"/>
            </p:cNvSpPr>
            <p:nvPr/>
          </p:nvSpPr>
          <p:spPr bwMode="auto">
            <a:xfrm>
              <a:off x="11301535" y="2411873"/>
              <a:ext cx="343308" cy="10961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43" name="Rectangle 374"/>
            <p:cNvSpPr>
              <a:spLocks noChangeArrowheads="1"/>
            </p:cNvSpPr>
            <p:nvPr/>
          </p:nvSpPr>
          <p:spPr bwMode="auto">
            <a:xfrm>
              <a:off x="11301535" y="2447496"/>
              <a:ext cx="343308" cy="959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44" name="Rectangle 375"/>
            <p:cNvSpPr>
              <a:spLocks noChangeArrowheads="1"/>
            </p:cNvSpPr>
            <p:nvPr/>
          </p:nvSpPr>
          <p:spPr bwMode="auto">
            <a:xfrm>
              <a:off x="11301535" y="2483122"/>
              <a:ext cx="343308" cy="959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45" name="Rectangle 376"/>
            <p:cNvSpPr>
              <a:spLocks noChangeArrowheads="1"/>
            </p:cNvSpPr>
            <p:nvPr/>
          </p:nvSpPr>
          <p:spPr bwMode="auto">
            <a:xfrm>
              <a:off x="11301535" y="2516691"/>
              <a:ext cx="245024" cy="10276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46" name="Rectangle 377"/>
            <p:cNvSpPr>
              <a:spLocks noChangeArrowheads="1"/>
            </p:cNvSpPr>
            <p:nvPr/>
          </p:nvSpPr>
          <p:spPr bwMode="auto">
            <a:xfrm>
              <a:off x="11301535" y="2319385"/>
              <a:ext cx="229327" cy="24664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47" name="Rectangle 378"/>
            <p:cNvSpPr>
              <a:spLocks noChangeArrowheads="1"/>
            </p:cNvSpPr>
            <p:nvPr/>
          </p:nvSpPr>
          <p:spPr bwMode="auto">
            <a:xfrm>
              <a:off x="11687158" y="2377617"/>
              <a:ext cx="343308" cy="959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48" name="Rectangle 379"/>
            <p:cNvSpPr>
              <a:spLocks noChangeArrowheads="1"/>
            </p:cNvSpPr>
            <p:nvPr/>
          </p:nvSpPr>
          <p:spPr bwMode="auto">
            <a:xfrm>
              <a:off x="11687158" y="2377617"/>
              <a:ext cx="343308" cy="9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49" name="Rectangle 380"/>
            <p:cNvSpPr>
              <a:spLocks noChangeArrowheads="1"/>
            </p:cNvSpPr>
            <p:nvPr/>
          </p:nvSpPr>
          <p:spPr bwMode="auto">
            <a:xfrm>
              <a:off x="11687158" y="2411873"/>
              <a:ext cx="343308" cy="10961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50" name="Rectangle 381"/>
            <p:cNvSpPr>
              <a:spLocks noChangeArrowheads="1"/>
            </p:cNvSpPr>
            <p:nvPr/>
          </p:nvSpPr>
          <p:spPr bwMode="auto">
            <a:xfrm>
              <a:off x="11687158" y="2411873"/>
              <a:ext cx="343308" cy="10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51" name="Rectangle 382"/>
            <p:cNvSpPr>
              <a:spLocks noChangeArrowheads="1"/>
            </p:cNvSpPr>
            <p:nvPr/>
          </p:nvSpPr>
          <p:spPr bwMode="auto">
            <a:xfrm>
              <a:off x="11687158" y="2447496"/>
              <a:ext cx="343308" cy="959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52" name="Rectangle 383"/>
            <p:cNvSpPr>
              <a:spLocks noChangeArrowheads="1"/>
            </p:cNvSpPr>
            <p:nvPr/>
          </p:nvSpPr>
          <p:spPr bwMode="auto">
            <a:xfrm>
              <a:off x="11687158" y="2447496"/>
              <a:ext cx="343308" cy="9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57" name="Rectangle 384"/>
            <p:cNvSpPr>
              <a:spLocks noChangeArrowheads="1"/>
            </p:cNvSpPr>
            <p:nvPr/>
          </p:nvSpPr>
          <p:spPr bwMode="auto">
            <a:xfrm>
              <a:off x="11687158" y="2483122"/>
              <a:ext cx="343308" cy="959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58" name="Rectangle 385"/>
            <p:cNvSpPr>
              <a:spLocks noChangeArrowheads="1"/>
            </p:cNvSpPr>
            <p:nvPr/>
          </p:nvSpPr>
          <p:spPr bwMode="auto">
            <a:xfrm>
              <a:off x="11687158" y="2483122"/>
              <a:ext cx="343308" cy="9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59" name="Rectangle 386"/>
            <p:cNvSpPr>
              <a:spLocks noChangeArrowheads="1"/>
            </p:cNvSpPr>
            <p:nvPr/>
          </p:nvSpPr>
          <p:spPr bwMode="auto">
            <a:xfrm>
              <a:off x="11687158" y="2516691"/>
              <a:ext cx="245024" cy="10276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60" name="Rectangle 387"/>
            <p:cNvSpPr>
              <a:spLocks noChangeArrowheads="1"/>
            </p:cNvSpPr>
            <p:nvPr/>
          </p:nvSpPr>
          <p:spPr bwMode="auto">
            <a:xfrm>
              <a:off x="11687158" y="2516691"/>
              <a:ext cx="245024" cy="10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61" name="Rectangle 388"/>
            <p:cNvSpPr>
              <a:spLocks noChangeArrowheads="1"/>
            </p:cNvSpPr>
            <p:nvPr/>
          </p:nvSpPr>
          <p:spPr bwMode="auto">
            <a:xfrm>
              <a:off x="11687158" y="2319385"/>
              <a:ext cx="228644" cy="24664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62" name="Rectangle 389"/>
            <p:cNvSpPr>
              <a:spLocks noChangeArrowheads="1"/>
            </p:cNvSpPr>
            <p:nvPr/>
          </p:nvSpPr>
          <p:spPr bwMode="auto">
            <a:xfrm>
              <a:off x="11687158" y="2319385"/>
              <a:ext cx="228644" cy="24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63" name="Freeform 390"/>
            <p:cNvSpPr>
              <a:spLocks/>
            </p:cNvSpPr>
            <p:nvPr/>
          </p:nvSpPr>
          <p:spPr bwMode="auto">
            <a:xfrm>
              <a:off x="10956862" y="2457088"/>
              <a:ext cx="238200" cy="26034"/>
            </a:xfrm>
            <a:custGeom>
              <a:avLst/>
              <a:gdLst>
                <a:gd name="T0" fmla="*/ 130 w 148"/>
                <a:gd name="T1" fmla="*/ 0 h 16"/>
                <a:gd name="T2" fmla="*/ 18 w 148"/>
                <a:gd name="T3" fmla="*/ 0 h 16"/>
                <a:gd name="T4" fmla="*/ 0 w 148"/>
                <a:gd name="T5" fmla="*/ 16 h 16"/>
                <a:gd name="T6" fmla="*/ 148 w 148"/>
                <a:gd name="T7" fmla="*/ 16 h 16"/>
                <a:gd name="T8" fmla="*/ 130 w 14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6">
                  <a:moveTo>
                    <a:pt x="13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0" y="2"/>
                    <a:pt x="3" y="8"/>
                    <a:pt x="0" y="16"/>
                  </a:cubicBezTo>
                  <a:cubicBezTo>
                    <a:pt x="148" y="16"/>
                    <a:pt x="148" y="16"/>
                    <a:pt x="148" y="16"/>
                  </a:cubicBezTo>
                  <a:cubicBezTo>
                    <a:pt x="146" y="8"/>
                    <a:pt x="139" y="2"/>
                    <a:pt x="130" y="0"/>
                  </a:cubicBezTo>
                </a:path>
              </a:pathLst>
            </a:custGeom>
            <a:solidFill>
              <a:srgbClr val="C1E2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64" name="Freeform 391"/>
            <p:cNvSpPr>
              <a:spLocks/>
            </p:cNvSpPr>
            <p:nvPr/>
          </p:nvSpPr>
          <p:spPr bwMode="auto">
            <a:xfrm>
              <a:off x="10985529" y="2457088"/>
              <a:ext cx="180867" cy="0"/>
            </a:xfrm>
            <a:custGeom>
              <a:avLst/>
              <a:gdLst>
                <a:gd name="T0" fmla="*/ 109 w 112"/>
                <a:gd name="T1" fmla="*/ 4 w 112"/>
                <a:gd name="T2" fmla="*/ 0 w 112"/>
                <a:gd name="T3" fmla="*/ 112 w 112"/>
                <a:gd name="T4" fmla="*/ 109 w 1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12">
                  <a:moveTo>
                    <a:pt x="10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1" y="0"/>
                    <a:pt x="110" y="0"/>
                    <a:pt x="109" y="0"/>
                  </a:cubicBezTo>
                </a:path>
              </a:pathLst>
            </a:custGeom>
            <a:solidFill>
              <a:srgbClr val="74B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65" name="Rectangle 392"/>
            <p:cNvSpPr>
              <a:spLocks noChangeArrowheads="1"/>
            </p:cNvSpPr>
            <p:nvPr/>
          </p:nvSpPr>
          <p:spPr bwMode="auto">
            <a:xfrm>
              <a:off x="10954816" y="2693445"/>
              <a:ext cx="243660" cy="130852"/>
            </a:xfrm>
            <a:prstGeom prst="rect">
              <a:avLst/>
            </a:prstGeom>
            <a:solidFill>
              <a:srgbClr val="B0C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66" name="Rectangle 393"/>
            <p:cNvSpPr>
              <a:spLocks noChangeArrowheads="1"/>
            </p:cNvSpPr>
            <p:nvPr/>
          </p:nvSpPr>
          <p:spPr bwMode="auto">
            <a:xfrm>
              <a:off x="10954816" y="2693445"/>
              <a:ext cx="243660" cy="130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67" name="Rectangle 394"/>
            <p:cNvSpPr>
              <a:spLocks noChangeArrowheads="1"/>
            </p:cNvSpPr>
            <p:nvPr/>
          </p:nvSpPr>
          <p:spPr bwMode="auto">
            <a:xfrm>
              <a:off x="10954816" y="2636582"/>
              <a:ext cx="243660" cy="56862"/>
            </a:xfrm>
            <a:prstGeom prst="rect">
              <a:avLst/>
            </a:prstGeom>
            <a:solidFill>
              <a:srgbClr val="0C3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68" name="Rectangle 395"/>
            <p:cNvSpPr>
              <a:spLocks noChangeArrowheads="1"/>
            </p:cNvSpPr>
            <p:nvPr/>
          </p:nvSpPr>
          <p:spPr bwMode="auto">
            <a:xfrm>
              <a:off x="10954816" y="2636582"/>
              <a:ext cx="243660" cy="5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69" name="Freeform 396"/>
            <p:cNvSpPr>
              <a:spLocks/>
            </p:cNvSpPr>
            <p:nvPr/>
          </p:nvSpPr>
          <p:spPr bwMode="auto">
            <a:xfrm>
              <a:off x="10954816" y="2492713"/>
              <a:ext cx="243660" cy="143869"/>
            </a:xfrm>
            <a:custGeom>
              <a:avLst/>
              <a:gdLst>
                <a:gd name="T0" fmla="*/ 151 w 151"/>
                <a:gd name="T1" fmla="*/ 0 h 89"/>
                <a:gd name="T2" fmla="*/ 0 w 151"/>
                <a:gd name="T3" fmla="*/ 0 h 89"/>
                <a:gd name="T4" fmla="*/ 0 w 151"/>
                <a:gd name="T5" fmla="*/ 1 h 89"/>
                <a:gd name="T6" fmla="*/ 0 w 151"/>
                <a:gd name="T7" fmla="*/ 15 h 89"/>
                <a:gd name="T8" fmla="*/ 128 w 151"/>
                <a:gd name="T9" fmla="*/ 15 h 89"/>
                <a:gd name="T10" fmla="*/ 128 w 151"/>
                <a:gd name="T11" fmla="*/ 21 h 89"/>
                <a:gd name="T12" fmla="*/ 0 w 151"/>
                <a:gd name="T13" fmla="*/ 21 h 89"/>
                <a:gd name="T14" fmla="*/ 0 w 151"/>
                <a:gd name="T15" fmla="*/ 89 h 89"/>
                <a:gd name="T16" fmla="*/ 151 w 151"/>
                <a:gd name="T17" fmla="*/ 89 h 89"/>
                <a:gd name="T18" fmla="*/ 151 w 151"/>
                <a:gd name="T19" fmla="*/ 1 h 89"/>
                <a:gd name="T20" fmla="*/ 151 w 151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89">
                  <a:moveTo>
                    <a:pt x="15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21"/>
                    <a:pt x="128" y="21"/>
                    <a:pt x="128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51" y="1"/>
                    <a:pt x="151" y="0"/>
                    <a:pt x="151" y="0"/>
                  </a:cubicBezTo>
                </a:path>
              </a:pathLst>
            </a:custGeom>
            <a:solidFill>
              <a:srgbClr val="C1E2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70" name="Freeform 397"/>
            <p:cNvSpPr>
              <a:spLocks/>
            </p:cNvSpPr>
            <p:nvPr/>
          </p:nvSpPr>
          <p:spPr bwMode="auto">
            <a:xfrm>
              <a:off x="10954816" y="2483122"/>
              <a:ext cx="243660" cy="9592"/>
            </a:xfrm>
            <a:custGeom>
              <a:avLst/>
              <a:gdLst>
                <a:gd name="T0" fmla="*/ 149 w 151"/>
                <a:gd name="T1" fmla="*/ 0 h 6"/>
                <a:gd name="T2" fmla="*/ 1 w 151"/>
                <a:gd name="T3" fmla="*/ 0 h 6"/>
                <a:gd name="T4" fmla="*/ 0 w 151"/>
                <a:gd name="T5" fmla="*/ 6 h 6"/>
                <a:gd name="T6" fmla="*/ 151 w 151"/>
                <a:gd name="T7" fmla="*/ 6 h 6"/>
                <a:gd name="T8" fmla="*/ 149 w 15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6">
                  <a:moveTo>
                    <a:pt x="14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0" y="4"/>
                    <a:pt x="150" y="2"/>
                    <a:pt x="149" y="0"/>
                  </a:cubicBezTo>
                </a:path>
              </a:pathLst>
            </a:custGeom>
            <a:solidFill>
              <a:srgbClr val="74B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71" name="Rectangle 398"/>
            <p:cNvSpPr>
              <a:spLocks noChangeArrowheads="1"/>
            </p:cNvSpPr>
            <p:nvPr/>
          </p:nvSpPr>
          <p:spPr bwMode="auto">
            <a:xfrm>
              <a:off x="10954816" y="2516691"/>
              <a:ext cx="206804" cy="10276"/>
            </a:xfrm>
            <a:prstGeom prst="rect">
              <a:avLst/>
            </a:prstGeom>
            <a:solidFill>
              <a:srgbClr val="74B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72" name="Rectangle 399"/>
            <p:cNvSpPr>
              <a:spLocks noChangeArrowheads="1"/>
            </p:cNvSpPr>
            <p:nvPr/>
          </p:nvSpPr>
          <p:spPr bwMode="auto">
            <a:xfrm>
              <a:off x="10954816" y="2516691"/>
              <a:ext cx="206804" cy="10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73" name="Freeform 400"/>
            <p:cNvSpPr>
              <a:spLocks/>
            </p:cNvSpPr>
            <p:nvPr/>
          </p:nvSpPr>
          <p:spPr bwMode="auto">
            <a:xfrm>
              <a:off x="11883724" y="2291982"/>
              <a:ext cx="279151" cy="532317"/>
            </a:xfrm>
            <a:custGeom>
              <a:avLst/>
              <a:gdLst>
                <a:gd name="T0" fmla="*/ 173 w 173"/>
                <a:gd name="T1" fmla="*/ 0 h 329"/>
                <a:gd name="T2" fmla="*/ 173 w 173"/>
                <a:gd name="T3" fmla="*/ 0 h 329"/>
                <a:gd name="T4" fmla="*/ 173 w 173"/>
                <a:gd name="T5" fmla="*/ 248 h 329"/>
                <a:gd name="T6" fmla="*/ 0 w 173"/>
                <a:gd name="T7" fmla="*/ 248 h 329"/>
                <a:gd name="T8" fmla="*/ 173 w 173"/>
                <a:gd name="T9" fmla="*/ 248 h 329"/>
                <a:gd name="T10" fmla="*/ 173 w 173"/>
                <a:gd name="T11" fmla="*/ 309 h 329"/>
                <a:gd name="T12" fmla="*/ 159 w 173"/>
                <a:gd name="T13" fmla="*/ 329 h 329"/>
                <a:gd name="T14" fmla="*/ 173 w 173"/>
                <a:gd name="T15" fmla="*/ 329 h 329"/>
                <a:gd name="T16" fmla="*/ 173 w 173"/>
                <a:gd name="T1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329">
                  <a:moveTo>
                    <a:pt x="173" y="0"/>
                  </a:moveTo>
                  <a:cubicBezTo>
                    <a:pt x="173" y="0"/>
                    <a:pt x="173" y="0"/>
                    <a:pt x="173" y="0"/>
                  </a:cubicBezTo>
                  <a:cubicBezTo>
                    <a:pt x="173" y="248"/>
                    <a:pt x="173" y="248"/>
                    <a:pt x="173" y="248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173" y="248"/>
                    <a:pt x="173" y="248"/>
                    <a:pt x="173" y="248"/>
                  </a:cubicBezTo>
                  <a:cubicBezTo>
                    <a:pt x="173" y="309"/>
                    <a:pt x="173" y="309"/>
                    <a:pt x="173" y="309"/>
                  </a:cubicBezTo>
                  <a:cubicBezTo>
                    <a:pt x="173" y="318"/>
                    <a:pt x="167" y="326"/>
                    <a:pt x="159" y="329"/>
                  </a:cubicBezTo>
                  <a:cubicBezTo>
                    <a:pt x="173" y="329"/>
                    <a:pt x="173" y="329"/>
                    <a:pt x="173" y="329"/>
                  </a:cubicBezTo>
                  <a:cubicBezTo>
                    <a:pt x="173" y="0"/>
                    <a:pt x="173" y="0"/>
                    <a:pt x="173" y="0"/>
                  </a:cubicBezTo>
                </a:path>
              </a:pathLst>
            </a:custGeom>
            <a:solidFill>
              <a:srgbClr val="B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74" name="Freeform 401"/>
            <p:cNvSpPr>
              <a:spLocks/>
            </p:cNvSpPr>
            <p:nvPr/>
          </p:nvSpPr>
          <p:spPr bwMode="auto">
            <a:xfrm>
              <a:off x="11883724" y="2693445"/>
              <a:ext cx="279151" cy="130852"/>
            </a:xfrm>
            <a:custGeom>
              <a:avLst/>
              <a:gdLst>
                <a:gd name="T0" fmla="*/ 173 w 173"/>
                <a:gd name="T1" fmla="*/ 0 h 81"/>
                <a:gd name="T2" fmla="*/ 0 w 173"/>
                <a:gd name="T3" fmla="*/ 0 h 81"/>
                <a:gd name="T4" fmla="*/ 0 w 173"/>
                <a:gd name="T5" fmla="*/ 81 h 81"/>
                <a:gd name="T6" fmla="*/ 159 w 173"/>
                <a:gd name="T7" fmla="*/ 81 h 81"/>
                <a:gd name="T8" fmla="*/ 173 w 173"/>
                <a:gd name="T9" fmla="*/ 61 h 81"/>
                <a:gd name="T10" fmla="*/ 173 w 173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81">
                  <a:moveTo>
                    <a:pt x="17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67" y="78"/>
                    <a:pt x="173" y="70"/>
                    <a:pt x="173" y="61"/>
                  </a:cubicBezTo>
                  <a:cubicBezTo>
                    <a:pt x="173" y="0"/>
                    <a:pt x="173" y="0"/>
                    <a:pt x="173" y="0"/>
                  </a:cubicBezTo>
                </a:path>
              </a:pathLst>
            </a:custGeom>
            <a:solidFill>
              <a:srgbClr val="B0C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75" name="Freeform 402"/>
            <p:cNvSpPr>
              <a:spLocks/>
            </p:cNvSpPr>
            <p:nvPr/>
          </p:nvSpPr>
          <p:spPr bwMode="auto">
            <a:xfrm>
              <a:off x="11883724" y="2291982"/>
              <a:ext cx="279151" cy="401465"/>
            </a:xfrm>
            <a:custGeom>
              <a:avLst/>
              <a:gdLst>
                <a:gd name="T0" fmla="*/ 409 w 409"/>
                <a:gd name="T1" fmla="*/ 0 h 586"/>
                <a:gd name="T2" fmla="*/ 326 w 409"/>
                <a:gd name="T3" fmla="*/ 0 h 586"/>
                <a:gd name="T4" fmla="*/ 326 w 409"/>
                <a:gd name="T5" fmla="*/ 503 h 586"/>
                <a:gd name="T6" fmla="*/ 0 w 409"/>
                <a:gd name="T7" fmla="*/ 503 h 586"/>
                <a:gd name="T8" fmla="*/ 0 w 409"/>
                <a:gd name="T9" fmla="*/ 586 h 586"/>
                <a:gd name="T10" fmla="*/ 409 w 409"/>
                <a:gd name="T11" fmla="*/ 586 h 586"/>
                <a:gd name="T12" fmla="*/ 409 w 409"/>
                <a:gd name="T1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9" h="586">
                  <a:moveTo>
                    <a:pt x="409" y="0"/>
                  </a:moveTo>
                  <a:lnTo>
                    <a:pt x="326" y="0"/>
                  </a:lnTo>
                  <a:lnTo>
                    <a:pt x="326" y="503"/>
                  </a:lnTo>
                  <a:lnTo>
                    <a:pt x="0" y="503"/>
                  </a:lnTo>
                  <a:lnTo>
                    <a:pt x="0" y="586"/>
                  </a:lnTo>
                  <a:lnTo>
                    <a:pt x="409" y="586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0C3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76" name="Freeform 403"/>
            <p:cNvSpPr>
              <a:spLocks/>
            </p:cNvSpPr>
            <p:nvPr/>
          </p:nvSpPr>
          <p:spPr bwMode="auto">
            <a:xfrm>
              <a:off x="11883724" y="2291982"/>
              <a:ext cx="279151" cy="401465"/>
            </a:xfrm>
            <a:custGeom>
              <a:avLst/>
              <a:gdLst>
                <a:gd name="T0" fmla="*/ 409 w 409"/>
                <a:gd name="T1" fmla="*/ 0 h 586"/>
                <a:gd name="T2" fmla="*/ 326 w 409"/>
                <a:gd name="T3" fmla="*/ 0 h 586"/>
                <a:gd name="T4" fmla="*/ 326 w 409"/>
                <a:gd name="T5" fmla="*/ 503 h 586"/>
                <a:gd name="T6" fmla="*/ 0 w 409"/>
                <a:gd name="T7" fmla="*/ 503 h 586"/>
                <a:gd name="T8" fmla="*/ 0 w 409"/>
                <a:gd name="T9" fmla="*/ 586 h 586"/>
                <a:gd name="T10" fmla="*/ 409 w 409"/>
                <a:gd name="T11" fmla="*/ 586 h 586"/>
                <a:gd name="T12" fmla="*/ 409 w 409"/>
                <a:gd name="T1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9" h="586">
                  <a:moveTo>
                    <a:pt x="409" y="0"/>
                  </a:moveTo>
                  <a:lnTo>
                    <a:pt x="326" y="0"/>
                  </a:lnTo>
                  <a:lnTo>
                    <a:pt x="326" y="503"/>
                  </a:lnTo>
                  <a:lnTo>
                    <a:pt x="0" y="503"/>
                  </a:lnTo>
                  <a:lnTo>
                    <a:pt x="0" y="586"/>
                  </a:lnTo>
                  <a:lnTo>
                    <a:pt x="409" y="586"/>
                  </a:lnTo>
                  <a:lnTo>
                    <a:pt x="4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77" name="Freeform 404"/>
            <p:cNvSpPr>
              <a:spLocks/>
            </p:cNvSpPr>
            <p:nvPr/>
          </p:nvSpPr>
          <p:spPr bwMode="auto">
            <a:xfrm>
              <a:off x="11883724" y="2291982"/>
              <a:ext cx="222501" cy="344601"/>
            </a:xfrm>
            <a:custGeom>
              <a:avLst/>
              <a:gdLst>
                <a:gd name="T0" fmla="*/ 138 w 138"/>
                <a:gd name="T1" fmla="*/ 0 h 213"/>
                <a:gd name="T2" fmla="*/ 20 w 138"/>
                <a:gd name="T3" fmla="*/ 0 h 213"/>
                <a:gd name="T4" fmla="*/ 0 w 138"/>
                <a:gd name="T5" fmla="*/ 17 h 213"/>
                <a:gd name="T6" fmla="*/ 20 w 138"/>
                <a:gd name="T7" fmla="*/ 17 h 213"/>
                <a:gd name="T8" fmla="*/ 20 w 138"/>
                <a:gd name="T9" fmla="*/ 32 h 213"/>
                <a:gd name="T10" fmla="*/ 0 w 138"/>
                <a:gd name="T11" fmla="*/ 32 h 213"/>
                <a:gd name="T12" fmla="*/ 0 w 138"/>
                <a:gd name="T13" fmla="*/ 53 h 213"/>
                <a:gd name="T14" fmla="*/ 91 w 138"/>
                <a:gd name="T15" fmla="*/ 53 h 213"/>
                <a:gd name="T16" fmla="*/ 91 w 138"/>
                <a:gd name="T17" fmla="*/ 59 h 213"/>
                <a:gd name="T18" fmla="*/ 0 w 138"/>
                <a:gd name="T19" fmla="*/ 59 h 213"/>
                <a:gd name="T20" fmla="*/ 0 w 138"/>
                <a:gd name="T21" fmla="*/ 74 h 213"/>
                <a:gd name="T22" fmla="*/ 91 w 138"/>
                <a:gd name="T23" fmla="*/ 74 h 213"/>
                <a:gd name="T24" fmla="*/ 91 w 138"/>
                <a:gd name="T25" fmla="*/ 81 h 213"/>
                <a:gd name="T26" fmla="*/ 0 w 138"/>
                <a:gd name="T27" fmla="*/ 81 h 213"/>
                <a:gd name="T28" fmla="*/ 0 w 138"/>
                <a:gd name="T29" fmla="*/ 96 h 213"/>
                <a:gd name="T30" fmla="*/ 91 w 138"/>
                <a:gd name="T31" fmla="*/ 96 h 213"/>
                <a:gd name="T32" fmla="*/ 91 w 138"/>
                <a:gd name="T33" fmla="*/ 102 h 213"/>
                <a:gd name="T34" fmla="*/ 0 w 138"/>
                <a:gd name="T35" fmla="*/ 102 h 213"/>
                <a:gd name="T36" fmla="*/ 0 w 138"/>
                <a:gd name="T37" fmla="*/ 118 h 213"/>
                <a:gd name="T38" fmla="*/ 91 w 138"/>
                <a:gd name="T39" fmla="*/ 118 h 213"/>
                <a:gd name="T40" fmla="*/ 91 w 138"/>
                <a:gd name="T41" fmla="*/ 124 h 213"/>
                <a:gd name="T42" fmla="*/ 0 w 138"/>
                <a:gd name="T43" fmla="*/ 124 h 213"/>
                <a:gd name="T44" fmla="*/ 0 w 138"/>
                <a:gd name="T45" fmla="*/ 139 h 213"/>
                <a:gd name="T46" fmla="*/ 30 w 138"/>
                <a:gd name="T47" fmla="*/ 139 h 213"/>
                <a:gd name="T48" fmla="*/ 30 w 138"/>
                <a:gd name="T49" fmla="*/ 145 h 213"/>
                <a:gd name="T50" fmla="*/ 0 w 138"/>
                <a:gd name="T51" fmla="*/ 145 h 213"/>
                <a:gd name="T52" fmla="*/ 0 w 138"/>
                <a:gd name="T53" fmla="*/ 213 h 213"/>
                <a:gd name="T54" fmla="*/ 138 w 138"/>
                <a:gd name="T55" fmla="*/ 213 h 213"/>
                <a:gd name="T56" fmla="*/ 138 w 138"/>
                <a:gd name="T57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8" h="213">
                  <a:moveTo>
                    <a:pt x="138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2" y="7"/>
                    <a:pt x="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91" y="59"/>
                    <a:pt x="91" y="59"/>
                    <a:pt x="91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1" y="81"/>
                    <a:pt x="91" y="81"/>
                    <a:pt x="91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1" y="102"/>
                    <a:pt x="91" y="102"/>
                    <a:pt x="91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91" y="118"/>
                    <a:pt x="91" y="118"/>
                    <a:pt x="91" y="118"/>
                  </a:cubicBezTo>
                  <a:cubicBezTo>
                    <a:pt x="91" y="124"/>
                    <a:pt x="91" y="124"/>
                    <a:pt x="91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138" y="213"/>
                    <a:pt x="138" y="213"/>
                    <a:pt x="138" y="213"/>
                  </a:cubicBezTo>
                  <a:cubicBezTo>
                    <a:pt x="138" y="0"/>
                    <a:pt x="138" y="0"/>
                    <a:pt x="138" y="0"/>
                  </a:cubicBezTo>
                </a:path>
              </a:pathLst>
            </a:custGeom>
            <a:solidFill>
              <a:srgbClr val="C1E2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78" name="Rectangle 405"/>
            <p:cNvSpPr>
              <a:spLocks noChangeArrowheads="1"/>
            </p:cNvSpPr>
            <p:nvPr/>
          </p:nvSpPr>
          <p:spPr bwMode="auto">
            <a:xfrm>
              <a:off x="11883724" y="2377617"/>
              <a:ext cx="146742" cy="9592"/>
            </a:xfrm>
            <a:prstGeom prst="rect">
              <a:avLst/>
            </a:prstGeom>
            <a:solidFill>
              <a:srgbClr val="74B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79" name="Rectangle 406"/>
            <p:cNvSpPr>
              <a:spLocks noChangeArrowheads="1"/>
            </p:cNvSpPr>
            <p:nvPr/>
          </p:nvSpPr>
          <p:spPr bwMode="auto">
            <a:xfrm>
              <a:off x="11883724" y="2377617"/>
              <a:ext cx="146742" cy="9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80" name="Rectangle 408"/>
            <p:cNvSpPr>
              <a:spLocks noChangeArrowheads="1"/>
            </p:cNvSpPr>
            <p:nvPr/>
          </p:nvSpPr>
          <p:spPr bwMode="auto">
            <a:xfrm>
              <a:off x="11883725" y="2411873"/>
              <a:ext cx="146742" cy="10961"/>
            </a:xfrm>
            <a:prstGeom prst="rect">
              <a:avLst/>
            </a:prstGeom>
            <a:solidFill>
              <a:srgbClr val="74B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81" name="Rectangle 409"/>
            <p:cNvSpPr>
              <a:spLocks noChangeArrowheads="1"/>
            </p:cNvSpPr>
            <p:nvPr/>
          </p:nvSpPr>
          <p:spPr bwMode="auto">
            <a:xfrm>
              <a:off x="11883725" y="2411873"/>
              <a:ext cx="146742" cy="10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82" name="Rectangle 410"/>
            <p:cNvSpPr>
              <a:spLocks noChangeArrowheads="1"/>
            </p:cNvSpPr>
            <p:nvPr/>
          </p:nvSpPr>
          <p:spPr bwMode="auto">
            <a:xfrm>
              <a:off x="11883725" y="2447498"/>
              <a:ext cx="146742" cy="9592"/>
            </a:xfrm>
            <a:prstGeom prst="rect">
              <a:avLst/>
            </a:prstGeom>
            <a:solidFill>
              <a:srgbClr val="74B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83" name="Rectangle 411"/>
            <p:cNvSpPr>
              <a:spLocks noChangeArrowheads="1"/>
            </p:cNvSpPr>
            <p:nvPr/>
          </p:nvSpPr>
          <p:spPr bwMode="auto">
            <a:xfrm>
              <a:off x="11883725" y="2447498"/>
              <a:ext cx="146742" cy="9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84" name="Rectangle 412"/>
            <p:cNvSpPr>
              <a:spLocks noChangeArrowheads="1"/>
            </p:cNvSpPr>
            <p:nvPr/>
          </p:nvSpPr>
          <p:spPr bwMode="auto">
            <a:xfrm>
              <a:off x="11883725" y="2483122"/>
              <a:ext cx="146742" cy="9592"/>
            </a:xfrm>
            <a:prstGeom prst="rect">
              <a:avLst/>
            </a:prstGeom>
            <a:solidFill>
              <a:srgbClr val="74B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85" name="Rectangle 413"/>
            <p:cNvSpPr>
              <a:spLocks noChangeArrowheads="1"/>
            </p:cNvSpPr>
            <p:nvPr/>
          </p:nvSpPr>
          <p:spPr bwMode="auto">
            <a:xfrm>
              <a:off x="11883725" y="2483122"/>
              <a:ext cx="146742" cy="9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86" name="Rectangle 414"/>
            <p:cNvSpPr>
              <a:spLocks noChangeArrowheads="1"/>
            </p:cNvSpPr>
            <p:nvPr/>
          </p:nvSpPr>
          <p:spPr bwMode="auto">
            <a:xfrm>
              <a:off x="11883725" y="2516691"/>
              <a:ext cx="48458" cy="10276"/>
            </a:xfrm>
            <a:prstGeom prst="rect">
              <a:avLst/>
            </a:prstGeom>
            <a:solidFill>
              <a:srgbClr val="74B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87" name="Rectangle 415"/>
            <p:cNvSpPr>
              <a:spLocks noChangeArrowheads="1"/>
            </p:cNvSpPr>
            <p:nvPr/>
          </p:nvSpPr>
          <p:spPr bwMode="auto">
            <a:xfrm>
              <a:off x="11883725" y="2516691"/>
              <a:ext cx="48458" cy="10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88" name="Freeform 416"/>
            <p:cNvSpPr>
              <a:spLocks/>
            </p:cNvSpPr>
            <p:nvPr/>
          </p:nvSpPr>
          <p:spPr bwMode="auto">
            <a:xfrm>
              <a:off x="11883725" y="2319385"/>
              <a:ext cx="32078" cy="24664"/>
            </a:xfrm>
            <a:custGeom>
              <a:avLst/>
              <a:gdLst>
                <a:gd name="T0" fmla="*/ 20 w 20"/>
                <a:gd name="T1" fmla="*/ 0 h 15"/>
                <a:gd name="T2" fmla="*/ 0 w 20"/>
                <a:gd name="T3" fmla="*/ 0 h 15"/>
                <a:gd name="T4" fmla="*/ 0 w 20"/>
                <a:gd name="T5" fmla="*/ 3 h 15"/>
                <a:gd name="T6" fmla="*/ 0 w 20"/>
                <a:gd name="T7" fmla="*/ 15 h 15"/>
                <a:gd name="T8" fmla="*/ 20 w 20"/>
                <a:gd name="T9" fmla="*/ 15 h 15"/>
                <a:gd name="T10" fmla="*/ 20 w 20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5">
                  <a:moveTo>
                    <a:pt x="2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solidFill>
              <a:srgbClr val="74B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89" name="Freeform 417"/>
            <p:cNvSpPr>
              <a:spLocks/>
            </p:cNvSpPr>
            <p:nvPr/>
          </p:nvSpPr>
          <p:spPr bwMode="auto">
            <a:xfrm>
              <a:off x="10917959" y="2476271"/>
              <a:ext cx="243660" cy="479564"/>
            </a:xfrm>
            <a:custGeom>
              <a:avLst/>
              <a:gdLst>
                <a:gd name="T0" fmla="*/ 128 w 151"/>
                <a:gd name="T1" fmla="*/ 0 h 296"/>
                <a:gd name="T2" fmla="*/ 23 w 151"/>
                <a:gd name="T3" fmla="*/ 0 h 296"/>
                <a:gd name="T4" fmla="*/ 0 w 151"/>
                <a:gd name="T5" fmla="*/ 23 h 296"/>
                <a:gd name="T6" fmla="*/ 0 w 151"/>
                <a:gd name="T7" fmla="*/ 274 h 296"/>
                <a:gd name="T8" fmla="*/ 23 w 151"/>
                <a:gd name="T9" fmla="*/ 296 h 296"/>
                <a:gd name="T10" fmla="*/ 128 w 151"/>
                <a:gd name="T11" fmla="*/ 296 h 296"/>
                <a:gd name="T12" fmla="*/ 151 w 151"/>
                <a:gd name="T13" fmla="*/ 274 h 296"/>
                <a:gd name="T14" fmla="*/ 151 w 151"/>
                <a:gd name="T15" fmla="*/ 23 h 296"/>
                <a:gd name="T16" fmla="*/ 128 w 151"/>
                <a:gd name="T17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296">
                  <a:moveTo>
                    <a:pt x="128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286"/>
                    <a:pt x="10" y="296"/>
                    <a:pt x="23" y="296"/>
                  </a:cubicBezTo>
                  <a:cubicBezTo>
                    <a:pt x="128" y="296"/>
                    <a:pt x="128" y="296"/>
                    <a:pt x="128" y="296"/>
                  </a:cubicBezTo>
                  <a:cubicBezTo>
                    <a:pt x="141" y="296"/>
                    <a:pt x="151" y="286"/>
                    <a:pt x="151" y="274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10"/>
                    <a:pt x="141" y="0"/>
                    <a:pt x="128" y="0"/>
                  </a:cubicBezTo>
                  <a:close/>
                </a:path>
              </a:pathLst>
            </a:custGeom>
            <a:solidFill>
              <a:srgbClr val="103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90" name="Freeform 418"/>
            <p:cNvSpPr>
              <a:spLocks/>
            </p:cNvSpPr>
            <p:nvPr/>
          </p:nvSpPr>
          <p:spPr bwMode="auto">
            <a:xfrm>
              <a:off x="11005322" y="2505730"/>
              <a:ext cx="68935" cy="6166"/>
            </a:xfrm>
            <a:custGeom>
              <a:avLst/>
              <a:gdLst>
                <a:gd name="T0" fmla="*/ 2 w 43"/>
                <a:gd name="T1" fmla="*/ 0 h 4"/>
                <a:gd name="T2" fmla="*/ 41 w 43"/>
                <a:gd name="T3" fmla="*/ 0 h 4"/>
                <a:gd name="T4" fmla="*/ 43 w 43"/>
                <a:gd name="T5" fmla="*/ 2 h 4"/>
                <a:gd name="T6" fmla="*/ 41 w 43"/>
                <a:gd name="T7" fmla="*/ 4 h 4"/>
                <a:gd name="T8" fmla="*/ 2 w 43"/>
                <a:gd name="T9" fmla="*/ 4 h 4"/>
                <a:gd name="T10" fmla="*/ 0 w 43"/>
                <a:gd name="T11" fmla="*/ 2 h 4"/>
                <a:gd name="T12" fmla="*/ 2 w 4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4">
                  <a:moveTo>
                    <a:pt x="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2" y="0"/>
                    <a:pt x="43" y="1"/>
                    <a:pt x="43" y="2"/>
                  </a:cubicBezTo>
                  <a:cubicBezTo>
                    <a:pt x="43" y="3"/>
                    <a:pt x="42" y="4"/>
                    <a:pt x="4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91" name="Oval 419"/>
            <p:cNvSpPr>
              <a:spLocks noChangeArrowheads="1"/>
            </p:cNvSpPr>
            <p:nvPr/>
          </p:nvSpPr>
          <p:spPr bwMode="auto">
            <a:xfrm>
              <a:off x="11017607" y="2885956"/>
              <a:ext cx="43681" cy="438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92" name="Rectangle 420"/>
            <p:cNvSpPr>
              <a:spLocks noChangeArrowheads="1"/>
            </p:cNvSpPr>
            <p:nvPr/>
          </p:nvSpPr>
          <p:spPr bwMode="auto">
            <a:xfrm>
              <a:off x="10934341" y="2549576"/>
              <a:ext cx="210899" cy="3124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93" name="Oval 421"/>
            <p:cNvSpPr>
              <a:spLocks noChangeArrowheads="1"/>
            </p:cNvSpPr>
            <p:nvPr/>
          </p:nvSpPr>
          <p:spPr bwMode="auto">
            <a:xfrm>
              <a:off x="11024433" y="2892122"/>
              <a:ext cx="30713" cy="29459"/>
            </a:xfrm>
            <a:prstGeom prst="ellipse">
              <a:avLst/>
            </a:prstGeom>
            <a:solidFill>
              <a:srgbClr val="103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94" name="Rectangle 422"/>
            <p:cNvSpPr>
              <a:spLocks noChangeArrowheads="1"/>
            </p:cNvSpPr>
            <p:nvPr/>
          </p:nvSpPr>
          <p:spPr bwMode="auto">
            <a:xfrm>
              <a:off x="10947308" y="2622196"/>
              <a:ext cx="184962" cy="95227"/>
            </a:xfrm>
            <a:prstGeom prst="rect">
              <a:avLst/>
            </a:prstGeom>
            <a:solidFill>
              <a:srgbClr val="93F1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95" name="Rectangle 423"/>
            <p:cNvSpPr>
              <a:spLocks noChangeArrowheads="1"/>
            </p:cNvSpPr>
            <p:nvPr/>
          </p:nvSpPr>
          <p:spPr bwMode="auto">
            <a:xfrm>
              <a:off x="10998496" y="2580406"/>
              <a:ext cx="133774" cy="12331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96" name="Oval 424"/>
            <p:cNvSpPr>
              <a:spLocks noChangeArrowheads="1"/>
            </p:cNvSpPr>
            <p:nvPr/>
          </p:nvSpPr>
          <p:spPr bwMode="auto">
            <a:xfrm>
              <a:off x="10947308" y="2568759"/>
              <a:ext cx="33444" cy="35625"/>
            </a:xfrm>
            <a:prstGeom prst="ellipse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97" name="Rectangle 425"/>
            <p:cNvSpPr>
              <a:spLocks noChangeArrowheads="1"/>
            </p:cNvSpPr>
            <p:nvPr/>
          </p:nvSpPr>
          <p:spPr bwMode="auto">
            <a:xfrm>
              <a:off x="10947308" y="2779082"/>
              <a:ext cx="184962" cy="6851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98" name="Rectangle 426"/>
            <p:cNvSpPr>
              <a:spLocks noChangeArrowheads="1"/>
            </p:cNvSpPr>
            <p:nvPr/>
          </p:nvSpPr>
          <p:spPr bwMode="auto">
            <a:xfrm>
              <a:off x="10947308" y="2798265"/>
              <a:ext cx="184962" cy="5481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99" name="Rectangle 427"/>
            <p:cNvSpPr>
              <a:spLocks noChangeArrowheads="1"/>
            </p:cNvSpPr>
            <p:nvPr/>
          </p:nvSpPr>
          <p:spPr bwMode="auto">
            <a:xfrm>
              <a:off x="10947308" y="2818132"/>
              <a:ext cx="184962" cy="4795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00" name="Rectangle 428"/>
            <p:cNvSpPr>
              <a:spLocks noChangeArrowheads="1"/>
            </p:cNvSpPr>
            <p:nvPr/>
          </p:nvSpPr>
          <p:spPr bwMode="auto">
            <a:xfrm>
              <a:off x="10947308" y="2835944"/>
              <a:ext cx="135138" cy="6166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01" name="Rectangle 429"/>
            <p:cNvSpPr>
              <a:spLocks noChangeArrowheads="1"/>
            </p:cNvSpPr>
            <p:nvPr/>
          </p:nvSpPr>
          <p:spPr bwMode="auto">
            <a:xfrm>
              <a:off x="10947308" y="2743457"/>
              <a:ext cx="123536" cy="13017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02" name="Freeform 430"/>
            <p:cNvSpPr>
              <a:spLocks/>
            </p:cNvSpPr>
            <p:nvPr/>
          </p:nvSpPr>
          <p:spPr bwMode="auto">
            <a:xfrm>
              <a:off x="11849599" y="2316644"/>
              <a:ext cx="500286" cy="639191"/>
            </a:xfrm>
            <a:custGeom>
              <a:avLst/>
              <a:gdLst>
                <a:gd name="T0" fmla="*/ 290 w 310"/>
                <a:gd name="T1" fmla="*/ 0 h 395"/>
                <a:gd name="T2" fmla="*/ 19 w 310"/>
                <a:gd name="T3" fmla="*/ 0 h 395"/>
                <a:gd name="T4" fmla="*/ 0 w 310"/>
                <a:gd name="T5" fmla="*/ 20 h 395"/>
                <a:gd name="T6" fmla="*/ 0 w 310"/>
                <a:gd name="T7" fmla="*/ 376 h 395"/>
                <a:gd name="T8" fmla="*/ 19 w 310"/>
                <a:gd name="T9" fmla="*/ 395 h 395"/>
                <a:gd name="T10" fmla="*/ 290 w 310"/>
                <a:gd name="T11" fmla="*/ 395 h 395"/>
                <a:gd name="T12" fmla="*/ 310 w 310"/>
                <a:gd name="T13" fmla="*/ 376 h 395"/>
                <a:gd name="T14" fmla="*/ 310 w 310"/>
                <a:gd name="T15" fmla="*/ 20 h 395"/>
                <a:gd name="T16" fmla="*/ 290 w 310"/>
                <a:gd name="T17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0" h="395">
                  <a:moveTo>
                    <a:pt x="29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87"/>
                    <a:pt x="9" y="395"/>
                    <a:pt x="19" y="395"/>
                  </a:cubicBezTo>
                  <a:cubicBezTo>
                    <a:pt x="290" y="395"/>
                    <a:pt x="290" y="395"/>
                    <a:pt x="290" y="395"/>
                  </a:cubicBezTo>
                  <a:cubicBezTo>
                    <a:pt x="301" y="395"/>
                    <a:pt x="310" y="387"/>
                    <a:pt x="310" y="376"/>
                  </a:cubicBezTo>
                  <a:cubicBezTo>
                    <a:pt x="310" y="20"/>
                    <a:pt x="310" y="20"/>
                    <a:pt x="310" y="20"/>
                  </a:cubicBezTo>
                  <a:cubicBezTo>
                    <a:pt x="310" y="9"/>
                    <a:pt x="301" y="0"/>
                    <a:pt x="290" y="0"/>
                  </a:cubicBezTo>
                  <a:close/>
                </a:path>
              </a:pathLst>
            </a:custGeom>
            <a:solidFill>
              <a:srgbClr val="305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03" name="Oval 431"/>
            <p:cNvSpPr>
              <a:spLocks noChangeArrowheads="1"/>
            </p:cNvSpPr>
            <p:nvPr/>
          </p:nvSpPr>
          <p:spPr bwMode="auto">
            <a:xfrm>
              <a:off x="12087115" y="2915415"/>
              <a:ext cx="25253" cy="2397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04" name="Rectangle 432"/>
            <p:cNvSpPr>
              <a:spLocks noChangeArrowheads="1"/>
            </p:cNvSpPr>
            <p:nvPr/>
          </p:nvSpPr>
          <p:spPr bwMode="auto">
            <a:xfrm>
              <a:off x="11906248" y="2377617"/>
              <a:ext cx="385624" cy="5165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05" name="Rectangle 433"/>
            <p:cNvSpPr>
              <a:spLocks noChangeArrowheads="1"/>
            </p:cNvSpPr>
            <p:nvPr/>
          </p:nvSpPr>
          <p:spPr bwMode="auto">
            <a:xfrm>
              <a:off x="12057766" y="2426259"/>
              <a:ext cx="141964" cy="14387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06" name="Oval 434"/>
            <p:cNvSpPr>
              <a:spLocks noChangeArrowheads="1"/>
            </p:cNvSpPr>
            <p:nvPr/>
          </p:nvSpPr>
          <p:spPr bwMode="auto">
            <a:xfrm>
              <a:off x="11998387" y="2413242"/>
              <a:ext cx="40268" cy="40420"/>
            </a:xfrm>
            <a:prstGeom prst="ellipse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07" name="Rectangle 435"/>
            <p:cNvSpPr>
              <a:spLocks noChangeArrowheads="1"/>
            </p:cNvSpPr>
            <p:nvPr/>
          </p:nvSpPr>
          <p:spPr bwMode="auto">
            <a:xfrm>
              <a:off x="12196318" y="2487918"/>
              <a:ext cx="56650" cy="822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08" name="Rectangle 436"/>
            <p:cNvSpPr>
              <a:spLocks noChangeArrowheads="1"/>
            </p:cNvSpPr>
            <p:nvPr/>
          </p:nvSpPr>
          <p:spPr bwMode="auto">
            <a:xfrm>
              <a:off x="12133527" y="2487918"/>
              <a:ext cx="56650" cy="822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09" name="Rectangle 437"/>
            <p:cNvSpPr>
              <a:spLocks noChangeArrowheads="1"/>
            </p:cNvSpPr>
            <p:nvPr/>
          </p:nvSpPr>
          <p:spPr bwMode="auto">
            <a:xfrm>
              <a:off x="12070736" y="2487918"/>
              <a:ext cx="56650" cy="822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10" name="Rectangle 438"/>
            <p:cNvSpPr>
              <a:spLocks noChangeArrowheads="1"/>
            </p:cNvSpPr>
            <p:nvPr/>
          </p:nvSpPr>
          <p:spPr bwMode="auto">
            <a:xfrm>
              <a:off x="12007943" y="2487918"/>
              <a:ext cx="55967" cy="822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11" name="Rectangle 439"/>
            <p:cNvSpPr>
              <a:spLocks noChangeArrowheads="1"/>
            </p:cNvSpPr>
            <p:nvPr/>
          </p:nvSpPr>
          <p:spPr bwMode="auto">
            <a:xfrm>
              <a:off x="11945151" y="2487918"/>
              <a:ext cx="55967" cy="822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12" name="Rectangle 440"/>
            <p:cNvSpPr>
              <a:spLocks noChangeArrowheads="1"/>
            </p:cNvSpPr>
            <p:nvPr/>
          </p:nvSpPr>
          <p:spPr bwMode="auto">
            <a:xfrm>
              <a:off x="11925358" y="2523542"/>
              <a:ext cx="163122" cy="134278"/>
            </a:xfrm>
            <a:prstGeom prst="rect">
              <a:avLst/>
            </a:prstGeom>
            <a:solidFill>
              <a:srgbClr val="93F1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13" name="Rectangle 441"/>
            <p:cNvSpPr>
              <a:spLocks noChangeArrowheads="1"/>
            </p:cNvSpPr>
            <p:nvPr/>
          </p:nvSpPr>
          <p:spPr bwMode="auto">
            <a:xfrm>
              <a:off x="12109638" y="2523542"/>
              <a:ext cx="162439" cy="134278"/>
            </a:xfrm>
            <a:prstGeom prst="rect">
              <a:avLst/>
            </a:prstGeom>
            <a:solidFill>
              <a:srgbClr val="FEC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314" name="Rectangle 442"/>
            <p:cNvSpPr>
              <a:spLocks noChangeArrowheads="1"/>
            </p:cNvSpPr>
            <p:nvPr/>
          </p:nvSpPr>
          <p:spPr bwMode="auto">
            <a:xfrm>
              <a:off x="11925358" y="2743457"/>
              <a:ext cx="163122" cy="822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15" name="Rectangle 443"/>
            <p:cNvSpPr>
              <a:spLocks noChangeArrowheads="1"/>
            </p:cNvSpPr>
            <p:nvPr/>
          </p:nvSpPr>
          <p:spPr bwMode="auto">
            <a:xfrm>
              <a:off x="11925358" y="2769490"/>
              <a:ext cx="163122" cy="822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16" name="Rectangle 444"/>
            <p:cNvSpPr>
              <a:spLocks noChangeArrowheads="1"/>
            </p:cNvSpPr>
            <p:nvPr/>
          </p:nvSpPr>
          <p:spPr bwMode="auto">
            <a:xfrm>
              <a:off x="11925358" y="2795524"/>
              <a:ext cx="163122" cy="822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17" name="Rectangle 445"/>
            <p:cNvSpPr>
              <a:spLocks noChangeArrowheads="1"/>
            </p:cNvSpPr>
            <p:nvPr/>
          </p:nvSpPr>
          <p:spPr bwMode="auto">
            <a:xfrm>
              <a:off x="11925358" y="2821558"/>
              <a:ext cx="163122" cy="7536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18" name="Rectangle 446"/>
            <p:cNvSpPr>
              <a:spLocks noChangeArrowheads="1"/>
            </p:cNvSpPr>
            <p:nvPr/>
          </p:nvSpPr>
          <p:spPr bwMode="auto">
            <a:xfrm>
              <a:off x="11925358" y="2848961"/>
              <a:ext cx="116029" cy="6166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19" name="Rectangle 447"/>
            <p:cNvSpPr>
              <a:spLocks noChangeArrowheads="1"/>
            </p:cNvSpPr>
            <p:nvPr/>
          </p:nvSpPr>
          <p:spPr bwMode="auto">
            <a:xfrm>
              <a:off x="11925358" y="2699611"/>
              <a:ext cx="108520" cy="1781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20" name="Rectangle 448"/>
            <p:cNvSpPr>
              <a:spLocks noChangeArrowheads="1"/>
            </p:cNvSpPr>
            <p:nvPr/>
          </p:nvSpPr>
          <p:spPr bwMode="auto">
            <a:xfrm>
              <a:off x="12109638" y="2743457"/>
              <a:ext cx="162439" cy="822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21" name="Rectangle 449"/>
            <p:cNvSpPr>
              <a:spLocks noChangeArrowheads="1"/>
            </p:cNvSpPr>
            <p:nvPr/>
          </p:nvSpPr>
          <p:spPr bwMode="auto">
            <a:xfrm>
              <a:off x="12109638" y="2769490"/>
              <a:ext cx="162439" cy="822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22" name="Rectangle 450"/>
            <p:cNvSpPr>
              <a:spLocks noChangeArrowheads="1"/>
            </p:cNvSpPr>
            <p:nvPr/>
          </p:nvSpPr>
          <p:spPr bwMode="auto">
            <a:xfrm>
              <a:off x="12109638" y="2795524"/>
              <a:ext cx="162439" cy="822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23" name="Rectangle 451"/>
            <p:cNvSpPr>
              <a:spLocks noChangeArrowheads="1"/>
            </p:cNvSpPr>
            <p:nvPr/>
          </p:nvSpPr>
          <p:spPr bwMode="auto">
            <a:xfrm>
              <a:off x="12109638" y="2821558"/>
              <a:ext cx="162439" cy="7536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24" name="Rectangle 452"/>
            <p:cNvSpPr>
              <a:spLocks noChangeArrowheads="1"/>
            </p:cNvSpPr>
            <p:nvPr/>
          </p:nvSpPr>
          <p:spPr bwMode="auto">
            <a:xfrm>
              <a:off x="12109638" y="2848961"/>
              <a:ext cx="116029" cy="6166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25" name="Rectangle 453"/>
            <p:cNvSpPr>
              <a:spLocks noChangeArrowheads="1"/>
            </p:cNvSpPr>
            <p:nvPr/>
          </p:nvSpPr>
          <p:spPr bwMode="auto">
            <a:xfrm>
              <a:off x="12109638" y="2699611"/>
              <a:ext cx="107838" cy="17812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grpSp>
          <p:nvGrpSpPr>
            <p:cNvPr id="326" name="Группа 325"/>
            <p:cNvGrpSpPr/>
            <p:nvPr/>
          </p:nvGrpSpPr>
          <p:grpSpPr>
            <a:xfrm>
              <a:off x="11010577" y="2103000"/>
              <a:ext cx="146373" cy="147739"/>
              <a:chOff x="-407689" y="3079565"/>
              <a:chExt cx="734282" cy="741137"/>
            </a:xfrm>
          </p:grpSpPr>
          <p:sp>
            <p:nvSpPr>
              <p:cNvPr id="523" name="Freeform 79"/>
              <p:cNvSpPr>
                <a:spLocks/>
              </p:cNvSpPr>
              <p:nvPr/>
            </p:nvSpPr>
            <p:spPr bwMode="auto">
              <a:xfrm>
                <a:off x="265688" y="3221412"/>
                <a:ext cx="52204" cy="40603"/>
              </a:xfrm>
              <a:custGeom>
                <a:avLst/>
                <a:gdLst>
                  <a:gd name="T0" fmla="*/ 0 w 84"/>
                  <a:gd name="T1" fmla="*/ 0 h 65"/>
                  <a:gd name="T2" fmla="*/ 78 w 84"/>
                  <a:gd name="T3" fmla="*/ 18 h 65"/>
                  <a:gd name="T4" fmla="*/ 84 w 84"/>
                  <a:gd name="T5" fmla="*/ 23 h 65"/>
                  <a:gd name="T6" fmla="*/ 84 w 84"/>
                  <a:gd name="T7" fmla="*/ 42 h 65"/>
                  <a:gd name="T8" fmla="*/ 78 w 84"/>
                  <a:gd name="T9" fmla="*/ 47 h 65"/>
                  <a:gd name="T10" fmla="*/ 0 w 84"/>
                  <a:gd name="T11" fmla="*/ 65 h 65"/>
                  <a:gd name="T12" fmla="*/ 0 w 84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65">
                    <a:moveTo>
                      <a:pt x="0" y="0"/>
                    </a:moveTo>
                    <a:cubicBezTo>
                      <a:pt x="23" y="12"/>
                      <a:pt x="55" y="16"/>
                      <a:pt x="78" y="18"/>
                    </a:cubicBezTo>
                    <a:cubicBezTo>
                      <a:pt x="81" y="19"/>
                      <a:pt x="84" y="21"/>
                      <a:pt x="84" y="23"/>
                    </a:cubicBezTo>
                    <a:cubicBezTo>
                      <a:pt x="84" y="27"/>
                      <a:pt x="84" y="37"/>
                      <a:pt x="84" y="42"/>
                    </a:cubicBezTo>
                    <a:cubicBezTo>
                      <a:pt x="84" y="44"/>
                      <a:pt x="81" y="46"/>
                      <a:pt x="78" y="47"/>
                    </a:cubicBezTo>
                    <a:cubicBezTo>
                      <a:pt x="55" y="49"/>
                      <a:pt x="23" y="52"/>
                      <a:pt x="0" y="65"/>
                    </a:cubicBezTo>
                    <a:cubicBezTo>
                      <a:pt x="0" y="45"/>
                      <a:pt x="0" y="20"/>
                      <a:pt x="0" y="0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4" name="Rectangle 80"/>
              <p:cNvSpPr>
                <a:spLocks noChangeArrowheads="1"/>
              </p:cNvSpPr>
              <p:nvPr/>
            </p:nvSpPr>
            <p:spPr bwMode="auto">
              <a:xfrm>
                <a:off x="306555" y="3241450"/>
                <a:ext cx="6855" cy="27948"/>
              </a:xfrm>
              <a:prstGeom prst="rect">
                <a:avLst/>
              </a:pr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5" name="Freeform 81"/>
              <p:cNvSpPr>
                <a:spLocks/>
              </p:cNvSpPr>
              <p:nvPr/>
            </p:nvSpPr>
            <p:spPr bwMode="auto">
              <a:xfrm>
                <a:off x="271225" y="3263861"/>
                <a:ext cx="55368" cy="86479"/>
              </a:xfrm>
              <a:custGeom>
                <a:avLst/>
                <a:gdLst>
                  <a:gd name="T0" fmla="*/ 72 w 89"/>
                  <a:gd name="T1" fmla="*/ 139 h 139"/>
                  <a:gd name="T2" fmla="*/ 23 w 89"/>
                  <a:gd name="T3" fmla="*/ 139 h 139"/>
                  <a:gd name="T4" fmla="*/ 6 w 89"/>
                  <a:gd name="T5" fmla="*/ 120 h 139"/>
                  <a:gd name="T6" fmla="*/ 0 w 89"/>
                  <a:gd name="T7" fmla="*/ 19 h 139"/>
                  <a:gd name="T8" fmla="*/ 17 w 89"/>
                  <a:gd name="T9" fmla="*/ 0 h 139"/>
                  <a:gd name="T10" fmla="*/ 67 w 89"/>
                  <a:gd name="T11" fmla="*/ 0 h 139"/>
                  <a:gd name="T12" fmla="*/ 84 w 89"/>
                  <a:gd name="T13" fmla="*/ 19 h 139"/>
                  <a:gd name="T14" fmla="*/ 89 w 89"/>
                  <a:gd name="T15" fmla="*/ 120 h 139"/>
                  <a:gd name="T16" fmla="*/ 72 w 89"/>
                  <a:gd name="T17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39">
                    <a:moveTo>
                      <a:pt x="72" y="139"/>
                    </a:moveTo>
                    <a:cubicBezTo>
                      <a:pt x="23" y="139"/>
                      <a:pt x="23" y="139"/>
                      <a:pt x="23" y="139"/>
                    </a:cubicBezTo>
                    <a:cubicBezTo>
                      <a:pt x="13" y="139"/>
                      <a:pt x="6" y="131"/>
                      <a:pt x="6" y="12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6" y="0"/>
                      <a:pt x="84" y="8"/>
                      <a:pt x="84" y="19"/>
                    </a:cubicBezTo>
                    <a:cubicBezTo>
                      <a:pt x="89" y="120"/>
                      <a:pt x="89" y="120"/>
                      <a:pt x="89" y="120"/>
                    </a:cubicBezTo>
                    <a:cubicBezTo>
                      <a:pt x="89" y="131"/>
                      <a:pt x="82" y="139"/>
                      <a:pt x="72" y="139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6" name="Freeform 82"/>
              <p:cNvSpPr>
                <a:spLocks/>
              </p:cNvSpPr>
              <p:nvPr/>
            </p:nvSpPr>
            <p:spPr bwMode="auto">
              <a:xfrm>
                <a:off x="-398988" y="3221412"/>
                <a:ext cx="51677" cy="40603"/>
              </a:xfrm>
              <a:custGeom>
                <a:avLst/>
                <a:gdLst>
                  <a:gd name="T0" fmla="*/ 83 w 83"/>
                  <a:gd name="T1" fmla="*/ 0 h 65"/>
                  <a:gd name="T2" fmla="*/ 5 w 83"/>
                  <a:gd name="T3" fmla="*/ 18 h 65"/>
                  <a:gd name="T4" fmla="*/ 0 w 83"/>
                  <a:gd name="T5" fmla="*/ 23 h 65"/>
                  <a:gd name="T6" fmla="*/ 0 w 83"/>
                  <a:gd name="T7" fmla="*/ 42 h 65"/>
                  <a:gd name="T8" fmla="*/ 5 w 83"/>
                  <a:gd name="T9" fmla="*/ 47 h 65"/>
                  <a:gd name="T10" fmla="*/ 83 w 83"/>
                  <a:gd name="T11" fmla="*/ 65 h 65"/>
                  <a:gd name="T12" fmla="*/ 83 w 83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65">
                    <a:moveTo>
                      <a:pt x="83" y="0"/>
                    </a:moveTo>
                    <a:cubicBezTo>
                      <a:pt x="60" y="12"/>
                      <a:pt x="28" y="16"/>
                      <a:pt x="5" y="18"/>
                    </a:cubicBezTo>
                    <a:cubicBezTo>
                      <a:pt x="3" y="19"/>
                      <a:pt x="0" y="21"/>
                      <a:pt x="0" y="23"/>
                    </a:cubicBezTo>
                    <a:cubicBezTo>
                      <a:pt x="0" y="27"/>
                      <a:pt x="0" y="37"/>
                      <a:pt x="0" y="42"/>
                    </a:cubicBezTo>
                    <a:cubicBezTo>
                      <a:pt x="0" y="44"/>
                      <a:pt x="3" y="46"/>
                      <a:pt x="5" y="47"/>
                    </a:cubicBezTo>
                    <a:cubicBezTo>
                      <a:pt x="28" y="49"/>
                      <a:pt x="60" y="52"/>
                      <a:pt x="83" y="65"/>
                    </a:cubicBezTo>
                    <a:cubicBezTo>
                      <a:pt x="83" y="45"/>
                      <a:pt x="83" y="20"/>
                      <a:pt x="83" y="0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7" name="Freeform 83"/>
              <p:cNvSpPr>
                <a:spLocks/>
              </p:cNvSpPr>
              <p:nvPr/>
            </p:nvSpPr>
            <p:spPr bwMode="auto">
              <a:xfrm>
                <a:off x="-407689" y="3263861"/>
                <a:ext cx="54049" cy="86479"/>
              </a:xfrm>
              <a:custGeom>
                <a:avLst/>
                <a:gdLst>
                  <a:gd name="T0" fmla="*/ 17 w 87"/>
                  <a:gd name="T1" fmla="*/ 139 h 139"/>
                  <a:gd name="T2" fmla="*/ 65 w 87"/>
                  <a:gd name="T3" fmla="*/ 139 h 139"/>
                  <a:gd name="T4" fmla="*/ 82 w 87"/>
                  <a:gd name="T5" fmla="*/ 120 h 139"/>
                  <a:gd name="T6" fmla="*/ 87 w 87"/>
                  <a:gd name="T7" fmla="*/ 19 h 139"/>
                  <a:gd name="T8" fmla="*/ 71 w 87"/>
                  <a:gd name="T9" fmla="*/ 0 h 139"/>
                  <a:gd name="T10" fmla="*/ 22 w 87"/>
                  <a:gd name="T11" fmla="*/ 0 h 139"/>
                  <a:gd name="T12" fmla="*/ 5 w 87"/>
                  <a:gd name="T13" fmla="*/ 19 h 139"/>
                  <a:gd name="T14" fmla="*/ 0 w 87"/>
                  <a:gd name="T15" fmla="*/ 120 h 139"/>
                  <a:gd name="T16" fmla="*/ 17 w 87"/>
                  <a:gd name="T17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139">
                    <a:moveTo>
                      <a:pt x="17" y="139"/>
                    </a:moveTo>
                    <a:cubicBezTo>
                      <a:pt x="65" y="139"/>
                      <a:pt x="65" y="139"/>
                      <a:pt x="65" y="139"/>
                    </a:cubicBezTo>
                    <a:cubicBezTo>
                      <a:pt x="75" y="139"/>
                      <a:pt x="82" y="131"/>
                      <a:pt x="82" y="1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87" y="8"/>
                      <a:pt x="80" y="0"/>
                      <a:pt x="7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3" y="0"/>
                      <a:pt x="5" y="8"/>
                      <a:pt x="5" y="19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31"/>
                      <a:pt x="7" y="139"/>
                      <a:pt x="17" y="139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8" name="Rectangle 84"/>
              <p:cNvSpPr>
                <a:spLocks noChangeArrowheads="1"/>
              </p:cNvSpPr>
              <p:nvPr/>
            </p:nvSpPr>
            <p:spPr bwMode="auto">
              <a:xfrm>
                <a:off x="-394506" y="3241450"/>
                <a:ext cx="6855" cy="27948"/>
              </a:xfrm>
              <a:prstGeom prst="rect">
                <a:avLst/>
              </a:pr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9" name="Freeform 85"/>
              <p:cNvSpPr>
                <a:spLocks/>
              </p:cNvSpPr>
              <p:nvPr/>
            </p:nvSpPr>
            <p:spPr bwMode="auto">
              <a:xfrm>
                <a:off x="-349685" y="3079565"/>
                <a:ext cx="617219" cy="89116"/>
              </a:xfrm>
              <a:custGeom>
                <a:avLst/>
                <a:gdLst>
                  <a:gd name="T0" fmla="*/ 991 w 991"/>
                  <a:gd name="T1" fmla="*/ 63 h 143"/>
                  <a:gd name="T2" fmla="*/ 928 w 991"/>
                  <a:gd name="T3" fmla="*/ 0 h 143"/>
                  <a:gd name="T4" fmla="*/ 63 w 991"/>
                  <a:gd name="T5" fmla="*/ 0 h 143"/>
                  <a:gd name="T6" fmla="*/ 0 w 991"/>
                  <a:gd name="T7" fmla="*/ 63 h 143"/>
                  <a:gd name="T8" fmla="*/ 0 w 991"/>
                  <a:gd name="T9" fmla="*/ 143 h 143"/>
                  <a:gd name="T10" fmla="*/ 991 w 991"/>
                  <a:gd name="T11" fmla="*/ 143 h 143"/>
                  <a:gd name="T12" fmla="*/ 991 w 991"/>
                  <a:gd name="T13" fmla="*/ 6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1" h="143">
                    <a:moveTo>
                      <a:pt x="991" y="63"/>
                    </a:moveTo>
                    <a:cubicBezTo>
                      <a:pt x="991" y="31"/>
                      <a:pt x="963" y="0"/>
                      <a:pt x="928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29" y="0"/>
                      <a:pt x="0" y="31"/>
                      <a:pt x="0" y="63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991" y="143"/>
                      <a:pt x="991" y="143"/>
                      <a:pt x="991" y="143"/>
                    </a:cubicBezTo>
                    <a:lnTo>
                      <a:pt x="991" y="63"/>
                    </a:lnTo>
                    <a:close/>
                  </a:path>
                </a:pathLst>
              </a:cu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0" name="Rectangle 86"/>
              <p:cNvSpPr>
                <a:spLocks noChangeArrowheads="1"/>
              </p:cNvSpPr>
              <p:nvPr/>
            </p:nvSpPr>
            <p:spPr bwMode="auto">
              <a:xfrm>
                <a:off x="-240268" y="3752679"/>
                <a:ext cx="402339" cy="1371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1" name="Freeform 87"/>
              <p:cNvSpPr>
                <a:spLocks/>
              </p:cNvSpPr>
              <p:nvPr/>
            </p:nvSpPr>
            <p:spPr bwMode="auto">
              <a:xfrm>
                <a:off x="-221548" y="3762170"/>
                <a:ext cx="363845" cy="13710"/>
              </a:xfrm>
              <a:custGeom>
                <a:avLst/>
                <a:gdLst>
                  <a:gd name="T0" fmla="*/ 567 w 584"/>
                  <a:gd name="T1" fmla="*/ 22 h 22"/>
                  <a:gd name="T2" fmla="*/ 17 w 584"/>
                  <a:gd name="T3" fmla="*/ 22 h 22"/>
                  <a:gd name="T4" fmla="*/ 7 w 584"/>
                  <a:gd name="T5" fmla="*/ 16 h 22"/>
                  <a:gd name="T6" fmla="*/ 0 w 584"/>
                  <a:gd name="T7" fmla="*/ 0 h 22"/>
                  <a:gd name="T8" fmla="*/ 584 w 584"/>
                  <a:gd name="T9" fmla="*/ 0 h 22"/>
                  <a:gd name="T10" fmla="*/ 577 w 584"/>
                  <a:gd name="T11" fmla="*/ 16 h 22"/>
                  <a:gd name="T12" fmla="*/ 567 w 58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4" h="22">
                    <a:moveTo>
                      <a:pt x="567" y="22"/>
                    </a:moveTo>
                    <a:cubicBezTo>
                      <a:pt x="17" y="22"/>
                      <a:pt x="17" y="22"/>
                      <a:pt x="17" y="22"/>
                    </a:cubicBezTo>
                    <a:cubicBezTo>
                      <a:pt x="13" y="22"/>
                      <a:pt x="8" y="19"/>
                      <a:pt x="7" y="1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84" y="0"/>
                      <a:pt x="584" y="0"/>
                      <a:pt x="584" y="0"/>
                    </a:cubicBezTo>
                    <a:cubicBezTo>
                      <a:pt x="577" y="16"/>
                      <a:pt x="577" y="16"/>
                      <a:pt x="577" y="16"/>
                    </a:cubicBezTo>
                    <a:cubicBezTo>
                      <a:pt x="575" y="19"/>
                      <a:pt x="571" y="22"/>
                      <a:pt x="567" y="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2" name="Freeform 88"/>
              <p:cNvSpPr>
                <a:spLocks/>
              </p:cNvSpPr>
              <p:nvPr/>
            </p:nvSpPr>
            <p:spPr bwMode="auto">
              <a:xfrm>
                <a:off x="-315409" y="3732905"/>
                <a:ext cx="79097" cy="87797"/>
              </a:xfrm>
              <a:custGeom>
                <a:avLst/>
                <a:gdLst>
                  <a:gd name="T0" fmla="*/ 115 w 127"/>
                  <a:gd name="T1" fmla="*/ 141 h 141"/>
                  <a:gd name="T2" fmla="*/ 12 w 127"/>
                  <a:gd name="T3" fmla="*/ 141 h 141"/>
                  <a:gd name="T4" fmla="*/ 0 w 127"/>
                  <a:gd name="T5" fmla="*/ 130 h 141"/>
                  <a:gd name="T6" fmla="*/ 0 w 127"/>
                  <a:gd name="T7" fmla="*/ 0 h 141"/>
                  <a:gd name="T8" fmla="*/ 127 w 127"/>
                  <a:gd name="T9" fmla="*/ 0 h 141"/>
                  <a:gd name="T10" fmla="*/ 127 w 127"/>
                  <a:gd name="T11" fmla="*/ 130 h 141"/>
                  <a:gd name="T12" fmla="*/ 115 w 127"/>
                  <a:gd name="T13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41">
                    <a:moveTo>
                      <a:pt x="115" y="141"/>
                    </a:moveTo>
                    <a:cubicBezTo>
                      <a:pt x="12" y="141"/>
                      <a:pt x="12" y="141"/>
                      <a:pt x="12" y="141"/>
                    </a:cubicBezTo>
                    <a:cubicBezTo>
                      <a:pt x="6" y="141"/>
                      <a:pt x="0" y="136"/>
                      <a:pt x="0" y="13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130"/>
                      <a:pt x="127" y="130"/>
                      <a:pt x="127" y="130"/>
                    </a:cubicBezTo>
                    <a:cubicBezTo>
                      <a:pt x="127" y="136"/>
                      <a:pt x="122" y="141"/>
                      <a:pt x="115" y="1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3" name="Freeform 89"/>
              <p:cNvSpPr>
                <a:spLocks/>
              </p:cNvSpPr>
              <p:nvPr/>
            </p:nvSpPr>
            <p:spPr bwMode="auto">
              <a:xfrm>
                <a:off x="156535" y="3732905"/>
                <a:ext cx="79097" cy="87797"/>
              </a:xfrm>
              <a:custGeom>
                <a:avLst/>
                <a:gdLst>
                  <a:gd name="T0" fmla="*/ 115 w 127"/>
                  <a:gd name="T1" fmla="*/ 141 h 141"/>
                  <a:gd name="T2" fmla="*/ 12 w 127"/>
                  <a:gd name="T3" fmla="*/ 141 h 141"/>
                  <a:gd name="T4" fmla="*/ 0 w 127"/>
                  <a:gd name="T5" fmla="*/ 130 h 141"/>
                  <a:gd name="T6" fmla="*/ 0 w 127"/>
                  <a:gd name="T7" fmla="*/ 0 h 141"/>
                  <a:gd name="T8" fmla="*/ 127 w 127"/>
                  <a:gd name="T9" fmla="*/ 0 h 141"/>
                  <a:gd name="T10" fmla="*/ 127 w 127"/>
                  <a:gd name="T11" fmla="*/ 130 h 141"/>
                  <a:gd name="T12" fmla="*/ 115 w 127"/>
                  <a:gd name="T13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41">
                    <a:moveTo>
                      <a:pt x="115" y="141"/>
                    </a:moveTo>
                    <a:cubicBezTo>
                      <a:pt x="12" y="141"/>
                      <a:pt x="12" y="141"/>
                      <a:pt x="12" y="141"/>
                    </a:cubicBezTo>
                    <a:cubicBezTo>
                      <a:pt x="5" y="141"/>
                      <a:pt x="0" y="136"/>
                      <a:pt x="0" y="13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130"/>
                      <a:pt x="127" y="130"/>
                      <a:pt x="127" y="130"/>
                    </a:cubicBezTo>
                    <a:cubicBezTo>
                      <a:pt x="127" y="136"/>
                      <a:pt x="121" y="141"/>
                      <a:pt x="115" y="1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4" name="Freeform 90"/>
              <p:cNvSpPr>
                <a:spLocks/>
              </p:cNvSpPr>
              <p:nvPr/>
            </p:nvSpPr>
            <p:spPr bwMode="auto">
              <a:xfrm>
                <a:off x="-349685" y="3619532"/>
                <a:ext cx="617219" cy="137628"/>
              </a:xfrm>
              <a:custGeom>
                <a:avLst/>
                <a:gdLst>
                  <a:gd name="T0" fmla="*/ 0 w 991"/>
                  <a:gd name="T1" fmla="*/ 0 h 221"/>
                  <a:gd name="T2" fmla="*/ 0 w 991"/>
                  <a:gd name="T3" fmla="*/ 205 h 221"/>
                  <a:gd name="T4" fmla="*/ 17 w 991"/>
                  <a:gd name="T5" fmla="*/ 221 h 221"/>
                  <a:gd name="T6" fmla="*/ 974 w 991"/>
                  <a:gd name="T7" fmla="*/ 221 h 221"/>
                  <a:gd name="T8" fmla="*/ 991 w 991"/>
                  <a:gd name="T9" fmla="*/ 205 h 221"/>
                  <a:gd name="T10" fmla="*/ 991 w 991"/>
                  <a:gd name="T11" fmla="*/ 0 h 221"/>
                  <a:gd name="T12" fmla="*/ 0 w 991"/>
                  <a:gd name="T13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1" h="221">
                    <a:moveTo>
                      <a:pt x="0" y="0"/>
                    </a:moveTo>
                    <a:cubicBezTo>
                      <a:pt x="0" y="205"/>
                      <a:pt x="0" y="205"/>
                      <a:pt x="0" y="205"/>
                    </a:cubicBezTo>
                    <a:cubicBezTo>
                      <a:pt x="0" y="214"/>
                      <a:pt x="8" y="221"/>
                      <a:pt x="17" y="221"/>
                    </a:cubicBezTo>
                    <a:cubicBezTo>
                      <a:pt x="974" y="221"/>
                      <a:pt x="974" y="221"/>
                      <a:pt x="974" y="221"/>
                    </a:cubicBezTo>
                    <a:cubicBezTo>
                      <a:pt x="983" y="221"/>
                      <a:pt x="991" y="214"/>
                      <a:pt x="991" y="205"/>
                    </a:cubicBezTo>
                    <a:cubicBezTo>
                      <a:pt x="991" y="0"/>
                      <a:pt x="991" y="0"/>
                      <a:pt x="99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5" name="Freeform 91"/>
              <p:cNvSpPr>
                <a:spLocks/>
              </p:cNvSpPr>
              <p:nvPr/>
            </p:nvSpPr>
            <p:spPr bwMode="auto">
              <a:xfrm>
                <a:off x="-126895" y="3710494"/>
                <a:ext cx="173222" cy="32430"/>
              </a:xfrm>
              <a:custGeom>
                <a:avLst/>
                <a:gdLst>
                  <a:gd name="T0" fmla="*/ 272 w 278"/>
                  <a:gd name="T1" fmla="*/ 52 h 52"/>
                  <a:gd name="T2" fmla="*/ 6 w 278"/>
                  <a:gd name="T3" fmla="*/ 52 h 52"/>
                  <a:gd name="T4" fmla="*/ 0 w 278"/>
                  <a:gd name="T5" fmla="*/ 47 h 52"/>
                  <a:gd name="T6" fmla="*/ 0 w 278"/>
                  <a:gd name="T7" fmla="*/ 5 h 52"/>
                  <a:gd name="T8" fmla="*/ 6 w 278"/>
                  <a:gd name="T9" fmla="*/ 0 h 52"/>
                  <a:gd name="T10" fmla="*/ 272 w 278"/>
                  <a:gd name="T11" fmla="*/ 0 h 52"/>
                  <a:gd name="T12" fmla="*/ 278 w 278"/>
                  <a:gd name="T13" fmla="*/ 5 h 52"/>
                  <a:gd name="T14" fmla="*/ 278 w 278"/>
                  <a:gd name="T15" fmla="*/ 47 h 52"/>
                  <a:gd name="T16" fmla="*/ 272 w 27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8" h="52">
                    <a:moveTo>
                      <a:pt x="272" y="52"/>
                    </a:moveTo>
                    <a:cubicBezTo>
                      <a:pt x="6" y="52"/>
                      <a:pt x="6" y="52"/>
                      <a:pt x="6" y="52"/>
                    </a:cubicBezTo>
                    <a:cubicBezTo>
                      <a:pt x="2" y="52"/>
                      <a:pt x="0" y="50"/>
                      <a:pt x="0" y="4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272" y="0"/>
                      <a:pt x="272" y="0"/>
                      <a:pt x="272" y="0"/>
                    </a:cubicBezTo>
                    <a:cubicBezTo>
                      <a:pt x="275" y="0"/>
                      <a:pt x="278" y="2"/>
                      <a:pt x="278" y="5"/>
                    </a:cubicBezTo>
                    <a:cubicBezTo>
                      <a:pt x="278" y="47"/>
                      <a:pt x="278" y="47"/>
                      <a:pt x="278" y="47"/>
                    </a:cubicBezTo>
                    <a:cubicBezTo>
                      <a:pt x="278" y="50"/>
                      <a:pt x="275" y="52"/>
                      <a:pt x="272" y="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6" name="Freeform 92"/>
              <p:cNvSpPr>
                <a:spLocks noEditPoints="1"/>
              </p:cNvSpPr>
              <p:nvPr/>
            </p:nvSpPr>
            <p:spPr bwMode="auto">
              <a:xfrm>
                <a:off x="-129268" y="3708648"/>
                <a:ext cx="177441" cy="36121"/>
              </a:xfrm>
              <a:custGeom>
                <a:avLst/>
                <a:gdLst>
                  <a:gd name="T0" fmla="*/ 276 w 285"/>
                  <a:gd name="T1" fmla="*/ 58 h 58"/>
                  <a:gd name="T2" fmla="*/ 10 w 285"/>
                  <a:gd name="T3" fmla="*/ 58 h 58"/>
                  <a:gd name="T4" fmla="*/ 0 w 285"/>
                  <a:gd name="T5" fmla="*/ 50 h 58"/>
                  <a:gd name="T6" fmla="*/ 0 w 285"/>
                  <a:gd name="T7" fmla="*/ 8 h 58"/>
                  <a:gd name="T8" fmla="*/ 10 w 285"/>
                  <a:gd name="T9" fmla="*/ 0 h 58"/>
                  <a:gd name="T10" fmla="*/ 276 w 285"/>
                  <a:gd name="T11" fmla="*/ 0 h 58"/>
                  <a:gd name="T12" fmla="*/ 285 w 285"/>
                  <a:gd name="T13" fmla="*/ 8 h 58"/>
                  <a:gd name="T14" fmla="*/ 285 w 285"/>
                  <a:gd name="T15" fmla="*/ 50 h 58"/>
                  <a:gd name="T16" fmla="*/ 276 w 285"/>
                  <a:gd name="T17" fmla="*/ 58 h 58"/>
                  <a:gd name="T18" fmla="*/ 10 w 285"/>
                  <a:gd name="T19" fmla="*/ 7 h 58"/>
                  <a:gd name="T20" fmla="*/ 7 w 285"/>
                  <a:gd name="T21" fmla="*/ 8 h 58"/>
                  <a:gd name="T22" fmla="*/ 7 w 285"/>
                  <a:gd name="T23" fmla="*/ 50 h 58"/>
                  <a:gd name="T24" fmla="*/ 10 w 285"/>
                  <a:gd name="T25" fmla="*/ 51 h 58"/>
                  <a:gd name="T26" fmla="*/ 276 w 285"/>
                  <a:gd name="T27" fmla="*/ 51 h 58"/>
                  <a:gd name="T28" fmla="*/ 278 w 285"/>
                  <a:gd name="T29" fmla="*/ 50 h 58"/>
                  <a:gd name="T30" fmla="*/ 278 w 285"/>
                  <a:gd name="T31" fmla="*/ 8 h 58"/>
                  <a:gd name="T32" fmla="*/ 276 w 285"/>
                  <a:gd name="T33" fmla="*/ 7 h 58"/>
                  <a:gd name="T34" fmla="*/ 10 w 285"/>
                  <a:gd name="T35" fmla="*/ 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5" h="58">
                    <a:moveTo>
                      <a:pt x="276" y="58"/>
                    </a:moveTo>
                    <a:cubicBezTo>
                      <a:pt x="10" y="58"/>
                      <a:pt x="10" y="58"/>
                      <a:pt x="10" y="58"/>
                    </a:cubicBezTo>
                    <a:cubicBezTo>
                      <a:pt x="4" y="58"/>
                      <a:pt x="0" y="55"/>
                      <a:pt x="0" y="5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4" y="0"/>
                      <a:pt x="10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281" y="0"/>
                      <a:pt x="285" y="3"/>
                      <a:pt x="285" y="8"/>
                    </a:cubicBezTo>
                    <a:cubicBezTo>
                      <a:pt x="285" y="50"/>
                      <a:pt x="285" y="50"/>
                      <a:pt x="285" y="50"/>
                    </a:cubicBezTo>
                    <a:cubicBezTo>
                      <a:pt x="285" y="55"/>
                      <a:pt x="281" y="58"/>
                      <a:pt x="276" y="58"/>
                    </a:cubicBezTo>
                    <a:close/>
                    <a:moveTo>
                      <a:pt x="10" y="7"/>
                    </a:moveTo>
                    <a:cubicBezTo>
                      <a:pt x="8" y="7"/>
                      <a:pt x="7" y="7"/>
                      <a:pt x="7" y="8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7" y="51"/>
                      <a:pt x="8" y="51"/>
                      <a:pt x="10" y="51"/>
                    </a:cubicBezTo>
                    <a:cubicBezTo>
                      <a:pt x="276" y="51"/>
                      <a:pt x="276" y="51"/>
                      <a:pt x="276" y="51"/>
                    </a:cubicBezTo>
                    <a:cubicBezTo>
                      <a:pt x="277" y="51"/>
                      <a:pt x="278" y="51"/>
                      <a:pt x="278" y="50"/>
                    </a:cubicBezTo>
                    <a:cubicBezTo>
                      <a:pt x="278" y="8"/>
                      <a:pt x="278" y="8"/>
                      <a:pt x="278" y="8"/>
                    </a:cubicBezTo>
                    <a:cubicBezTo>
                      <a:pt x="278" y="7"/>
                      <a:pt x="277" y="7"/>
                      <a:pt x="276" y="7"/>
                    </a:cubicBez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7" name="Freeform 93"/>
              <p:cNvSpPr>
                <a:spLocks/>
              </p:cNvSpPr>
              <p:nvPr/>
            </p:nvSpPr>
            <p:spPr bwMode="auto">
              <a:xfrm>
                <a:off x="-349685" y="3091429"/>
                <a:ext cx="617219" cy="599026"/>
              </a:xfrm>
              <a:custGeom>
                <a:avLst/>
                <a:gdLst>
                  <a:gd name="T0" fmla="*/ 0 w 991"/>
                  <a:gd name="T1" fmla="*/ 945 h 962"/>
                  <a:gd name="T2" fmla="*/ 0 w 991"/>
                  <a:gd name="T3" fmla="*/ 62 h 962"/>
                  <a:gd name="T4" fmla="*/ 63 w 991"/>
                  <a:gd name="T5" fmla="*/ 0 h 962"/>
                  <a:gd name="T6" fmla="*/ 928 w 991"/>
                  <a:gd name="T7" fmla="*/ 0 h 962"/>
                  <a:gd name="T8" fmla="*/ 991 w 991"/>
                  <a:gd name="T9" fmla="*/ 62 h 962"/>
                  <a:gd name="T10" fmla="*/ 991 w 991"/>
                  <a:gd name="T11" fmla="*/ 945 h 962"/>
                  <a:gd name="T12" fmla="*/ 974 w 991"/>
                  <a:gd name="T13" fmla="*/ 962 h 962"/>
                  <a:gd name="T14" fmla="*/ 17 w 991"/>
                  <a:gd name="T15" fmla="*/ 962 h 962"/>
                  <a:gd name="T16" fmla="*/ 0 w 991"/>
                  <a:gd name="T17" fmla="*/ 945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1" h="962">
                    <a:moveTo>
                      <a:pt x="0" y="945"/>
                    </a:moveTo>
                    <a:cubicBezTo>
                      <a:pt x="0" y="62"/>
                      <a:pt x="0" y="62"/>
                      <a:pt x="0" y="62"/>
                    </a:cubicBezTo>
                    <a:cubicBezTo>
                      <a:pt x="0" y="30"/>
                      <a:pt x="29" y="0"/>
                      <a:pt x="63" y="0"/>
                    </a:cubicBezTo>
                    <a:cubicBezTo>
                      <a:pt x="928" y="0"/>
                      <a:pt x="928" y="0"/>
                      <a:pt x="928" y="0"/>
                    </a:cubicBezTo>
                    <a:cubicBezTo>
                      <a:pt x="963" y="0"/>
                      <a:pt x="991" y="30"/>
                      <a:pt x="991" y="62"/>
                    </a:cubicBezTo>
                    <a:cubicBezTo>
                      <a:pt x="991" y="945"/>
                      <a:pt x="991" y="945"/>
                      <a:pt x="991" y="945"/>
                    </a:cubicBezTo>
                    <a:cubicBezTo>
                      <a:pt x="991" y="954"/>
                      <a:pt x="983" y="962"/>
                      <a:pt x="974" y="962"/>
                    </a:cubicBezTo>
                    <a:cubicBezTo>
                      <a:pt x="17" y="962"/>
                      <a:pt x="17" y="962"/>
                      <a:pt x="17" y="962"/>
                    </a:cubicBezTo>
                    <a:cubicBezTo>
                      <a:pt x="8" y="962"/>
                      <a:pt x="0" y="954"/>
                      <a:pt x="0" y="945"/>
                    </a:cubicBezTo>
                    <a:close/>
                  </a:path>
                </a:pathLst>
              </a:custGeom>
              <a:solidFill>
                <a:srgbClr val="149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8" name="Freeform 94"/>
              <p:cNvSpPr>
                <a:spLocks/>
              </p:cNvSpPr>
              <p:nvPr/>
            </p:nvSpPr>
            <p:spPr bwMode="auto">
              <a:xfrm>
                <a:off x="-237631" y="3563374"/>
                <a:ext cx="392847" cy="110999"/>
              </a:xfrm>
              <a:custGeom>
                <a:avLst/>
                <a:gdLst>
                  <a:gd name="T0" fmla="*/ 621 w 631"/>
                  <a:gd name="T1" fmla="*/ 0 h 178"/>
                  <a:gd name="T2" fmla="*/ 593 w 631"/>
                  <a:gd name="T3" fmla="*/ 138 h 178"/>
                  <a:gd name="T4" fmla="*/ 557 w 631"/>
                  <a:gd name="T5" fmla="*/ 168 h 178"/>
                  <a:gd name="T6" fmla="*/ 74 w 631"/>
                  <a:gd name="T7" fmla="*/ 168 h 178"/>
                  <a:gd name="T8" fmla="*/ 38 w 631"/>
                  <a:gd name="T9" fmla="*/ 137 h 178"/>
                  <a:gd name="T10" fmla="*/ 10 w 631"/>
                  <a:gd name="T11" fmla="*/ 0 h 178"/>
                  <a:gd name="T12" fmla="*/ 0 w 631"/>
                  <a:gd name="T13" fmla="*/ 0 h 178"/>
                  <a:gd name="T14" fmla="*/ 28 w 631"/>
                  <a:gd name="T15" fmla="*/ 139 h 178"/>
                  <a:gd name="T16" fmla="*/ 74 w 631"/>
                  <a:gd name="T17" fmla="*/ 178 h 178"/>
                  <a:gd name="T18" fmla="*/ 557 w 631"/>
                  <a:gd name="T19" fmla="*/ 178 h 178"/>
                  <a:gd name="T20" fmla="*/ 603 w 631"/>
                  <a:gd name="T21" fmla="*/ 139 h 178"/>
                  <a:gd name="T22" fmla="*/ 631 w 631"/>
                  <a:gd name="T23" fmla="*/ 1 h 178"/>
                  <a:gd name="T24" fmla="*/ 631 w 631"/>
                  <a:gd name="T25" fmla="*/ 0 h 178"/>
                  <a:gd name="T26" fmla="*/ 621 w 631"/>
                  <a:gd name="T27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1" h="178">
                    <a:moveTo>
                      <a:pt x="621" y="0"/>
                    </a:moveTo>
                    <a:cubicBezTo>
                      <a:pt x="593" y="138"/>
                      <a:pt x="593" y="138"/>
                      <a:pt x="593" y="138"/>
                    </a:cubicBezTo>
                    <a:cubicBezTo>
                      <a:pt x="591" y="155"/>
                      <a:pt x="574" y="168"/>
                      <a:pt x="557" y="168"/>
                    </a:cubicBezTo>
                    <a:cubicBezTo>
                      <a:pt x="74" y="168"/>
                      <a:pt x="74" y="168"/>
                      <a:pt x="74" y="168"/>
                    </a:cubicBezTo>
                    <a:cubicBezTo>
                      <a:pt x="57" y="168"/>
                      <a:pt x="40" y="155"/>
                      <a:pt x="38" y="137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139"/>
                      <a:pt x="28" y="139"/>
                      <a:pt x="28" y="139"/>
                    </a:cubicBezTo>
                    <a:cubicBezTo>
                      <a:pt x="32" y="160"/>
                      <a:pt x="52" y="178"/>
                      <a:pt x="74" y="178"/>
                    </a:cubicBezTo>
                    <a:cubicBezTo>
                      <a:pt x="557" y="178"/>
                      <a:pt x="557" y="178"/>
                      <a:pt x="557" y="178"/>
                    </a:cubicBezTo>
                    <a:cubicBezTo>
                      <a:pt x="579" y="178"/>
                      <a:pt x="599" y="161"/>
                      <a:pt x="603" y="139"/>
                    </a:cubicBezTo>
                    <a:cubicBezTo>
                      <a:pt x="631" y="1"/>
                      <a:pt x="631" y="1"/>
                      <a:pt x="631" y="1"/>
                    </a:cubicBezTo>
                    <a:cubicBezTo>
                      <a:pt x="631" y="0"/>
                      <a:pt x="631" y="0"/>
                      <a:pt x="631" y="0"/>
                    </a:cubicBezTo>
                    <a:lnTo>
                      <a:pt x="621" y="0"/>
                    </a:lnTo>
                    <a:close/>
                  </a:path>
                </a:pathLst>
              </a:cu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9" name="Freeform 95"/>
              <p:cNvSpPr>
                <a:spLocks/>
              </p:cNvSpPr>
              <p:nvPr/>
            </p:nvSpPr>
            <p:spPr bwMode="auto">
              <a:xfrm>
                <a:off x="-213375" y="3592639"/>
                <a:ext cx="344335" cy="10546"/>
              </a:xfrm>
              <a:custGeom>
                <a:avLst/>
                <a:gdLst>
                  <a:gd name="T0" fmla="*/ 1306 w 1306"/>
                  <a:gd name="T1" fmla="*/ 0 h 40"/>
                  <a:gd name="T2" fmla="*/ 0 w 1306"/>
                  <a:gd name="T3" fmla="*/ 0 h 40"/>
                  <a:gd name="T4" fmla="*/ 9 w 1306"/>
                  <a:gd name="T5" fmla="*/ 40 h 40"/>
                  <a:gd name="T6" fmla="*/ 1297 w 1306"/>
                  <a:gd name="T7" fmla="*/ 40 h 40"/>
                  <a:gd name="T8" fmla="*/ 1306 w 1306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6" h="40">
                    <a:moveTo>
                      <a:pt x="1306" y="0"/>
                    </a:moveTo>
                    <a:lnTo>
                      <a:pt x="0" y="0"/>
                    </a:lnTo>
                    <a:lnTo>
                      <a:pt x="9" y="40"/>
                    </a:lnTo>
                    <a:lnTo>
                      <a:pt x="1297" y="40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0" name="Freeform 96"/>
              <p:cNvSpPr>
                <a:spLocks/>
              </p:cNvSpPr>
              <p:nvPr/>
            </p:nvSpPr>
            <p:spPr bwMode="auto">
              <a:xfrm>
                <a:off x="-208892" y="3610832"/>
                <a:ext cx="335634" cy="11073"/>
              </a:xfrm>
              <a:custGeom>
                <a:avLst/>
                <a:gdLst>
                  <a:gd name="T0" fmla="*/ 9 w 1273"/>
                  <a:gd name="T1" fmla="*/ 42 h 42"/>
                  <a:gd name="T2" fmla="*/ 1263 w 1273"/>
                  <a:gd name="T3" fmla="*/ 42 h 42"/>
                  <a:gd name="T4" fmla="*/ 1273 w 1273"/>
                  <a:gd name="T5" fmla="*/ 0 h 42"/>
                  <a:gd name="T6" fmla="*/ 0 w 1273"/>
                  <a:gd name="T7" fmla="*/ 0 h 42"/>
                  <a:gd name="T8" fmla="*/ 9 w 1273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3" h="42">
                    <a:moveTo>
                      <a:pt x="9" y="42"/>
                    </a:moveTo>
                    <a:lnTo>
                      <a:pt x="1263" y="42"/>
                    </a:lnTo>
                    <a:lnTo>
                      <a:pt x="1273" y="0"/>
                    </a:lnTo>
                    <a:lnTo>
                      <a:pt x="0" y="0"/>
                    </a:lnTo>
                    <a:lnTo>
                      <a:pt x="9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1" name="Freeform 97"/>
              <p:cNvSpPr>
                <a:spLocks/>
              </p:cNvSpPr>
              <p:nvPr/>
            </p:nvSpPr>
            <p:spPr bwMode="auto">
              <a:xfrm>
                <a:off x="-205201" y="3629551"/>
                <a:ext cx="328252" cy="10546"/>
              </a:xfrm>
              <a:custGeom>
                <a:avLst/>
                <a:gdLst>
                  <a:gd name="T0" fmla="*/ 4 w 527"/>
                  <a:gd name="T1" fmla="*/ 14 h 17"/>
                  <a:gd name="T2" fmla="*/ 4 w 527"/>
                  <a:gd name="T3" fmla="*/ 17 h 17"/>
                  <a:gd name="T4" fmla="*/ 523 w 527"/>
                  <a:gd name="T5" fmla="*/ 17 h 17"/>
                  <a:gd name="T6" fmla="*/ 523 w 527"/>
                  <a:gd name="T7" fmla="*/ 14 h 17"/>
                  <a:gd name="T8" fmla="*/ 527 w 527"/>
                  <a:gd name="T9" fmla="*/ 0 h 17"/>
                  <a:gd name="T10" fmla="*/ 0 w 527"/>
                  <a:gd name="T11" fmla="*/ 0 h 17"/>
                  <a:gd name="T12" fmla="*/ 4 w 527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7" h="17">
                    <a:moveTo>
                      <a:pt x="4" y="14"/>
                    </a:moveTo>
                    <a:cubicBezTo>
                      <a:pt x="4" y="15"/>
                      <a:pt x="4" y="16"/>
                      <a:pt x="4" y="17"/>
                    </a:cubicBezTo>
                    <a:cubicBezTo>
                      <a:pt x="523" y="17"/>
                      <a:pt x="523" y="17"/>
                      <a:pt x="523" y="17"/>
                    </a:cubicBezTo>
                    <a:cubicBezTo>
                      <a:pt x="523" y="16"/>
                      <a:pt x="523" y="15"/>
                      <a:pt x="523" y="14"/>
                    </a:cubicBezTo>
                    <a:cubicBezTo>
                      <a:pt x="527" y="0"/>
                      <a:pt x="527" y="0"/>
                      <a:pt x="52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2" name="Freeform 98"/>
              <p:cNvSpPr>
                <a:spLocks/>
              </p:cNvSpPr>
              <p:nvPr/>
            </p:nvSpPr>
            <p:spPr bwMode="auto">
              <a:xfrm>
                <a:off x="-199137" y="3647480"/>
                <a:ext cx="315860" cy="11337"/>
              </a:xfrm>
              <a:custGeom>
                <a:avLst/>
                <a:gdLst>
                  <a:gd name="T0" fmla="*/ 33 w 507"/>
                  <a:gd name="T1" fmla="*/ 18 h 18"/>
                  <a:gd name="T2" fmla="*/ 474 w 507"/>
                  <a:gd name="T3" fmla="*/ 18 h 18"/>
                  <a:gd name="T4" fmla="*/ 507 w 507"/>
                  <a:gd name="T5" fmla="*/ 0 h 18"/>
                  <a:gd name="T6" fmla="*/ 0 w 507"/>
                  <a:gd name="T7" fmla="*/ 0 h 18"/>
                  <a:gd name="T8" fmla="*/ 33 w 507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7" h="18">
                    <a:moveTo>
                      <a:pt x="33" y="18"/>
                    </a:moveTo>
                    <a:cubicBezTo>
                      <a:pt x="474" y="18"/>
                      <a:pt x="474" y="18"/>
                      <a:pt x="474" y="18"/>
                    </a:cubicBezTo>
                    <a:cubicBezTo>
                      <a:pt x="487" y="18"/>
                      <a:pt x="499" y="10"/>
                      <a:pt x="50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10"/>
                      <a:pt x="20" y="18"/>
                      <a:pt x="33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3" name="Freeform 99"/>
              <p:cNvSpPr>
                <a:spLocks/>
              </p:cNvSpPr>
              <p:nvPr/>
            </p:nvSpPr>
            <p:spPr bwMode="auto">
              <a:xfrm>
                <a:off x="-340457" y="3179227"/>
                <a:ext cx="599290" cy="295822"/>
              </a:xfrm>
              <a:custGeom>
                <a:avLst/>
                <a:gdLst>
                  <a:gd name="T0" fmla="*/ 0 w 962"/>
                  <a:gd name="T1" fmla="*/ 475 h 475"/>
                  <a:gd name="T2" fmla="*/ 0 w 962"/>
                  <a:gd name="T3" fmla="*/ 47 h 475"/>
                  <a:gd name="T4" fmla="*/ 51 w 962"/>
                  <a:gd name="T5" fmla="*/ 0 h 475"/>
                  <a:gd name="T6" fmla="*/ 910 w 962"/>
                  <a:gd name="T7" fmla="*/ 0 h 475"/>
                  <a:gd name="T8" fmla="*/ 962 w 962"/>
                  <a:gd name="T9" fmla="*/ 47 h 475"/>
                  <a:gd name="T10" fmla="*/ 962 w 962"/>
                  <a:gd name="T11" fmla="*/ 475 h 475"/>
                  <a:gd name="T12" fmla="*/ 0 w 962"/>
                  <a:gd name="T13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2" h="475">
                    <a:moveTo>
                      <a:pt x="0" y="475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3" y="0"/>
                      <a:pt x="51" y="0"/>
                    </a:cubicBezTo>
                    <a:cubicBezTo>
                      <a:pt x="910" y="0"/>
                      <a:pt x="910" y="0"/>
                      <a:pt x="910" y="0"/>
                    </a:cubicBezTo>
                    <a:cubicBezTo>
                      <a:pt x="939" y="0"/>
                      <a:pt x="962" y="21"/>
                      <a:pt x="962" y="47"/>
                    </a:cubicBezTo>
                    <a:cubicBezTo>
                      <a:pt x="962" y="475"/>
                      <a:pt x="962" y="475"/>
                      <a:pt x="962" y="475"/>
                    </a:cubicBezTo>
                    <a:lnTo>
                      <a:pt x="0" y="475"/>
                    </a:lnTo>
                    <a:close/>
                  </a:path>
                </a:pathLst>
              </a:cu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4" name="Freeform 100"/>
              <p:cNvSpPr>
                <a:spLocks/>
              </p:cNvSpPr>
              <p:nvPr/>
            </p:nvSpPr>
            <p:spPr bwMode="auto">
              <a:xfrm>
                <a:off x="-213902" y="3100130"/>
                <a:ext cx="344335" cy="71451"/>
              </a:xfrm>
              <a:custGeom>
                <a:avLst/>
                <a:gdLst>
                  <a:gd name="T0" fmla="*/ 548 w 553"/>
                  <a:gd name="T1" fmla="*/ 115 h 115"/>
                  <a:gd name="T2" fmla="*/ 5 w 553"/>
                  <a:gd name="T3" fmla="*/ 115 h 115"/>
                  <a:gd name="T4" fmla="*/ 0 w 553"/>
                  <a:gd name="T5" fmla="*/ 111 h 115"/>
                  <a:gd name="T6" fmla="*/ 0 w 553"/>
                  <a:gd name="T7" fmla="*/ 10 h 115"/>
                  <a:gd name="T8" fmla="*/ 5 w 553"/>
                  <a:gd name="T9" fmla="*/ 0 h 115"/>
                  <a:gd name="T10" fmla="*/ 548 w 553"/>
                  <a:gd name="T11" fmla="*/ 0 h 115"/>
                  <a:gd name="T12" fmla="*/ 553 w 553"/>
                  <a:gd name="T13" fmla="*/ 10 h 115"/>
                  <a:gd name="T14" fmla="*/ 553 w 553"/>
                  <a:gd name="T15" fmla="*/ 111 h 115"/>
                  <a:gd name="T16" fmla="*/ 548 w 553"/>
                  <a:gd name="T17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3" h="115">
                    <a:moveTo>
                      <a:pt x="548" y="115"/>
                    </a:moveTo>
                    <a:cubicBezTo>
                      <a:pt x="5" y="115"/>
                      <a:pt x="5" y="115"/>
                      <a:pt x="5" y="115"/>
                    </a:cubicBezTo>
                    <a:cubicBezTo>
                      <a:pt x="3" y="115"/>
                      <a:pt x="0" y="113"/>
                      <a:pt x="0" y="11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7"/>
                      <a:pt x="3" y="0"/>
                      <a:pt x="5" y="0"/>
                    </a:cubicBezTo>
                    <a:cubicBezTo>
                      <a:pt x="548" y="0"/>
                      <a:pt x="548" y="0"/>
                      <a:pt x="548" y="0"/>
                    </a:cubicBezTo>
                    <a:cubicBezTo>
                      <a:pt x="551" y="0"/>
                      <a:pt x="553" y="7"/>
                      <a:pt x="553" y="10"/>
                    </a:cubicBezTo>
                    <a:cubicBezTo>
                      <a:pt x="553" y="111"/>
                      <a:pt x="553" y="111"/>
                      <a:pt x="553" y="111"/>
                    </a:cubicBezTo>
                    <a:cubicBezTo>
                      <a:pt x="553" y="113"/>
                      <a:pt x="551" y="115"/>
                      <a:pt x="548" y="115"/>
                    </a:cubicBezTo>
                    <a:close/>
                  </a:path>
                </a:pathLst>
              </a:custGeom>
              <a:solidFill>
                <a:srgbClr val="5C6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5" name="Freeform 108"/>
              <p:cNvSpPr>
                <a:spLocks/>
              </p:cNvSpPr>
              <p:nvPr/>
            </p:nvSpPr>
            <p:spPr bwMode="auto">
              <a:xfrm>
                <a:off x="-335975" y="3193992"/>
                <a:ext cx="589798" cy="295295"/>
              </a:xfrm>
              <a:custGeom>
                <a:avLst/>
                <a:gdLst>
                  <a:gd name="T0" fmla="*/ 0 w 947"/>
                  <a:gd name="T1" fmla="*/ 474 h 474"/>
                  <a:gd name="T2" fmla="*/ 0 w 947"/>
                  <a:gd name="T3" fmla="*/ 47 h 474"/>
                  <a:gd name="T4" fmla="*/ 51 w 947"/>
                  <a:gd name="T5" fmla="*/ 0 h 474"/>
                  <a:gd name="T6" fmla="*/ 896 w 947"/>
                  <a:gd name="T7" fmla="*/ 0 h 474"/>
                  <a:gd name="T8" fmla="*/ 947 w 947"/>
                  <a:gd name="T9" fmla="*/ 47 h 474"/>
                  <a:gd name="T10" fmla="*/ 947 w 947"/>
                  <a:gd name="T11" fmla="*/ 474 h 474"/>
                  <a:gd name="T12" fmla="*/ 0 w 947"/>
                  <a:gd name="T13" fmla="*/ 474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7" h="474">
                    <a:moveTo>
                      <a:pt x="0" y="474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3" y="0"/>
                      <a:pt x="51" y="0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924" y="0"/>
                      <a:pt x="947" y="21"/>
                      <a:pt x="947" y="47"/>
                    </a:cubicBezTo>
                    <a:cubicBezTo>
                      <a:pt x="947" y="474"/>
                      <a:pt x="947" y="474"/>
                      <a:pt x="947" y="474"/>
                    </a:cubicBez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3B5B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6" name="Freeform 109"/>
              <p:cNvSpPr>
                <a:spLocks/>
              </p:cNvSpPr>
              <p:nvPr/>
            </p:nvSpPr>
            <p:spPr bwMode="auto">
              <a:xfrm>
                <a:off x="-340457" y="3492978"/>
                <a:ext cx="599290" cy="75406"/>
              </a:xfrm>
              <a:custGeom>
                <a:avLst/>
                <a:gdLst>
                  <a:gd name="T0" fmla="*/ 0 w 962"/>
                  <a:gd name="T1" fmla="*/ 0 h 121"/>
                  <a:gd name="T2" fmla="*/ 0 w 962"/>
                  <a:gd name="T3" fmla="*/ 74 h 121"/>
                  <a:gd name="T4" fmla="*/ 51 w 962"/>
                  <a:gd name="T5" fmla="*/ 121 h 121"/>
                  <a:gd name="T6" fmla="*/ 910 w 962"/>
                  <a:gd name="T7" fmla="*/ 121 h 121"/>
                  <a:gd name="T8" fmla="*/ 962 w 962"/>
                  <a:gd name="T9" fmla="*/ 74 h 121"/>
                  <a:gd name="T10" fmla="*/ 962 w 962"/>
                  <a:gd name="T11" fmla="*/ 0 h 121"/>
                  <a:gd name="T12" fmla="*/ 0 w 962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2" h="121">
                    <a:moveTo>
                      <a:pt x="0" y="0"/>
                    </a:moveTo>
                    <a:cubicBezTo>
                      <a:pt x="0" y="74"/>
                      <a:pt x="0" y="74"/>
                      <a:pt x="0" y="74"/>
                    </a:cubicBezTo>
                    <a:cubicBezTo>
                      <a:pt x="0" y="100"/>
                      <a:pt x="23" y="121"/>
                      <a:pt x="51" y="121"/>
                    </a:cubicBezTo>
                    <a:cubicBezTo>
                      <a:pt x="910" y="121"/>
                      <a:pt x="910" y="121"/>
                      <a:pt x="910" y="121"/>
                    </a:cubicBezTo>
                    <a:cubicBezTo>
                      <a:pt x="939" y="121"/>
                      <a:pt x="962" y="100"/>
                      <a:pt x="962" y="74"/>
                    </a:cubicBezTo>
                    <a:cubicBezTo>
                      <a:pt x="962" y="0"/>
                      <a:pt x="962" y="0"/>
                      <a:pt x="96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7" name="Freeform 110"/>
              <p:cNvSpPr>
                <a:spLocks/>
              </p:cNvSpPr>
              <p:nvPr/>
            </p:nvSpPr>
            <p:spPr bwMode="auto">
              <a:xfrm>
                <a:off x="-336765" y="3192146"/>
                <a:ext cx="211716" cy="225690"/>
              </a:xfrm>
              <a:custGeom>
                <a:avLst/>
                <a:gdLst>
                  <a:gd name="T0" fmla="*/ 673 w 803"/>
                  <a:gd name="T1" fmla="*/ 0 h 856"/>
                  <a:gd name="T2" fmla="*/ 0 w 803"/>
                  <a:gd name="T3" fmla="*/ 721 h 856"/>
                  <a:gd name="T4" fmla="*/ 0 w 803"/>
                  <a:gd name="T5" fmla="*/ 856 h 856"/>
                  <a:gd name="T6" fmla="*/ 803 w 803"/>
                  <a:gd name="T7" fmla="*/ 0 h 856"/>
                  <a:gd name="T8" fmla="*/ 673 w 803"/>
                  <a:gd name="T9" fmla="*/ 0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3" h="856">
                    <a:moveTo>
                      <a:pt x="673" y="0"/>
                    </a:moveTo>
                    <a:lnTo>
                      <a:pt x="0" y="721"/>
                    </a:lnTo>
                    <a:lnTo>
                      <a:pt x="0" y="856"/>
                    </a:lnTo>
                    <a:lnTo>
                      <a:pt x="803" y="0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5375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8" name="Freeform 111"/>
              <p:cNvSpPr>
                <a:spLocks/>
              </p:cNvSpPr>
              <p:nvPr/>
            </p:nvSpPr>
            <p:spPr bwMode="auto">
              <a:xfrm>
                <a:off x="-336765" y="3192146"/>
                <a:ext cx="311378" cy="295822"/>
              </a:xfrm>
              <a:custGeom>
                <a:avLst/>
                <a:gdLst>
                  <a:gd name="T0" fmla="*/ 1037 w 1181"/>
                  <a:gd name="T1" fmla="*/ 0 h 1122"/>
                  <a:gd name="T2" fmla="*/ 0 w 1181"/>
                  <a:gd name="T3" fmla="*/ 1089 h 1122"/>
                  <a:gd name="T4" fmla="*/ 0 w 1181"/>
                  <a:gd name="T5" fmla="*/ 1122 h 1122"/>
                  <a:gd name="T6" fmla="*/ 114 w 1181"/>
                  <a:gd name="T7" fmla="*/ 1122 h 1122"/>
                  <a:gd name="T8" fmla="*/ 1181 w 1181"/>
                  <a:gd name="T9" fmla="*/ 0 h 1122"/>
                  <a:gd name="T10" fmla="*/ 1037 w 1181"/>
                  <a:gd name="T11" fmla="*/ 0 h 1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1" h="1122">
                    <a:moveTo>
                      <a:pt x="1037" y="0"/>
                    </a:moveTo>
                    <a:lnTo>
                      <a:pt x="0" y="1089"/>
                    </a:lnTo>
                    <a:lnTo>
                      <a:pt x="0" y="1122"/>
                    </a:lnTo>
                    <a:lnTo>
                      <a:pt x="114" y="1122"/>
                    </a:lnTo>
                    <a:lnTo>
                      <a:pt x="1181" y="0"/>
                    </a:lnTo>
                    <a:lnTo>
                      <a:pt x="1037" y="0"/>
                    </a:lnTo>
                    <a:close/>
                  </a:path>
                </a:pathLst>
              </a:custGeom>
              <a:solidFill>
                <a:srgbClr val="5375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9" name="Freeform 112"/>
              <p:cNvSpPr>
                <a:spLocks/>
              </p:cNvSpPr>
              <p:nvPr/>
            </p:nvSpPr>
            <p:spPr bwMode="auto">
              <a:xfrm>
                <a:off x="-21433" y="3205329"/>
                <a:ext cx="274466" cy="282639"/>
              </a:xfrm>
              <a:custGeom>
                <a:avLst/>
                <a:gdLst>
                  <a:gd name="T0" fmla="*/ 441 w 441"/>
                  <a:gd name="T1" fmla="*/ 26 h 454"/>
                  <a:gd name="T2" fmla="*/ 432 w 441"/>
                  <a:gd name="T3" fmla="*/ 0 h 454"/>
                  <a:gd name="T4" fmla="*/ 0 w 441"/>
                  <a:gd name="T5" fmla="*/ 454 h 454"/>
                  <a:gd name="T6" fmla="*/ 61 w 441"/>
                  <a:gd name="T7" fmla="*/ 454 h 454"/>
                  <a:gd name="T8" fmla="*/ 441 w 441"/>
                  <a:gd name="T9" fmla="*/ 64 h 454"/>
                  <a:gd name="T10" fmla="*/ 441 w 441"/>
                  <a:gd name="T11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1" h="454">
                    <a:moveTo>
                      <a:pt x="441" y="26"/>
                    </a:moveTo>
                    <a:cubicBezTo>
                      <a:pt x="441" y="17"/>
                      <a:pt x="438" y="8"/>
                      <a:pt x="432" y="0"/>
                    </a:cubicBezTo>
                    <a:cubicBezTo>
                      <a:pt x="0" y="454"/>
                      <a:pt x="0" y="454"/>
                      <a:pt x="0" y="454"/>
                    </a:cubicBezTo>
                    <a:cubicBezTo>
                      <a:pt x="61" y="454"/>
                      <a:pt x="61" y="454"/>
                      <a:pt x="61" y="454"/>
                    </a:cubicBezTo>
                    <a:cubicBezTo>
                      <a:pt x="441" y="64"/>
                      <a:pt x="441" y="64"/>
                      <a:pt x="441" y="64"/>
                    </a:cubicBezTo>
                    <a:lnTo>
                      <a:pt x="441" y="26"/>
                    </a:lnTo>
                    <a:close/>
                  </a:path>
                </a:pathLst>
              </a:custGeom>
              <a:solidFill>
                <a:srgbClr val="5375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0" name="Freeform 113"/>
              <p:cNvSpPr>
                <a:spLocks noEditPoints="1"/>
              </p:cNvSpPr>
              <p:nvPr/>
            </p:nvSpPr>
            <p:spPr bwMode="auto">
              <a:xfrm>
                <a:off x="-340457" y="3189773"/>
                <a:ext cx="599290" cy="303995"/>
              </a:xfrm>
              <a:custGeom>
                <a:avLst/>
                <a:gdLst>
                  <a:gd name="T0" fmla="*/ 962 w 962"/>
                  <a:gd name="T1" fmla="*/ 488 h 488"/>
                  <a:gd name="T2" fmla="*/ 0 w 962"/>
                  <a:gd name="T3" fmla="*/ 488 h 488"/>
                  <a:gd name="T4" fmla="*/ 0 w 962"/>
                  <a:gd name="T5" fmla="*/ 54 h 488"/>
                  <a:gd name="T6" fmla="*/ 58 w 962"/>
                  <a:gd name="T7" fmla="*/ 0 h 488"/>
                  <a:gd name="T8" fmla="*/ 903 w 962"/>
                  <a:gd name="T9" fmla="*/ 0 h 488"/>
                  <a:gd name="T10" fmla="*/ 962 w 962"/>
                  <a:gd name="T11" fmla="*/ 54 h 488"/>
                  <a:gd name="T12" fmla="*/ 962 w 962"/>
                  <a:gd name="T13" fmla="*/ 488 h 488"/>
                  <a:gd name="T14" fmla="*/ 15 w 962"/>
                  <a:gd name="T15" fmla="*/ 474 h 488"/>
                  <a:gd name="T16" fmla="*/ 946 w 962"/>
                  <a:gd name="T17" fmla="*/ 474 h 488"/>
                  <a:gd name="T18" fmla="*/ 946 w 962"/>
                  <a:gd name="T19" fmla="*/ 54 h 488"/>
                  <a:gd name="T20" fmla="*/ 903 w 962"/>
                  <a:gd name="T21" fmla="*/ 14 h 488"/>
                  <a:gd name="T22" fmla="*/ 58 w 962"/>
                  <a:gd name="T23" fmla="*/ 14 h 488"/>
                  <a:gd name="T24" fmla="*/ 15 w 962"/>
                  <a:gd name="T25" fmla="*/ 54 h 488"/>
                  <a:gd name="T26" fmla="*/ 15 w 962"/>
                  <a:gd name="T27" fmla="*/ 474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2" h="488">
                    <a:moveTo>
                      <a:pt x="962" y="488"/>
                    </a:moveTo>
                    <a:cubicBezTo>
                      <a:pt x="0" y="488"/>
                      <a:pt x="0" y="488"/>
                      <a:pt x="0" y="488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24"/>
                      <a:pt x="26" y="0"/>
                      <a:pt x="58" y="0"/>
                    </a:cubicBezTo>
                    <a:cubicBezTo>
                      <a:pt x="903" y="0"/>
                      <a:pt x="903" y="0"/>
                      <a:pt x="903" y="0"/>
                    </a:cubicBezTo>
                    <a:cubicBezTo>
                      <a:pt x="935" y="0"/>
                      <a:pt x="962" y="24"/>
                      <a:pt x="962" y="54"/>
                    </a:cubicBezTo>
                    <a:lnTo>
                      <a:pt x="962" y="488"/>
                    </a:lnTo>
                    <a:close/>
                    <a:moveTo>
                      <a:pt x="15" y="474"/>
                    </a:moveTo>
                    <a:cubicBezTo>
                      <a:pt x="946" y="474"/>
                      <a:pt x="946" y="474"/>
                      <a:pt x="946" y="474"/>
                    </a:cubicBezTo>
                    <a:cubicBezTo>
                      <a:pt x="946" y="54"/>
                      <a:pt x="946" y="54"/>
                      <a:pt x="946" y="54"/>
                    </a:cubicBezTo>
                    <a:cubicBezTo>
                      <a:pt x="946" y="32"/>
                      <a:pt x="927" y="14"/>
                      <a:pt x="903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34" y="14"/>
                      <a:pt x="15" y="32"/>
                      <a:pt x="15" y="54"/>
                    </a:cubicBezTo>
                    <a:lnTo>
                      <a:pt x="15" y="474"/>
                    </a:lnTo>
                    <a:close/>
                  </a:path>
                </a:pathLst>
              </a:custGeom>
              <a:solidFill>
                <a:srgbClr val="2A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1" name="Freeform 114"/>
              <p:cNvSpPr>
                <a:spLocks/>
              </p:cNvSpPr>
              <p:nvPr/>
            </p:nvSpPr>
            <p:spPr bwMode="auto">
              <a:xfrm>
                <a:off x="143616" y="3638779"/>
                <a:ext cx="116272" cy="41130"/>
              </a:xfrm>
              <a:custGeom>
                <a:avLst/>
                <a:gdLst>
                  <a:gd name="T0" fmla="*/ 0 w 187"/>
                  <a:gd name="T1" fmla="*/ 65 h 66"/>
                  <a:gd name="T2" fmla="*/ 10 w 187"/>
                  <a:gd name="T3" fmla="*/ 21 h 66"/>
                  <a:gd name="T4" fmla="*/ 35 w 187"/>
                  <a:gd name="T5" fmla="*/ 0 h 66"/>
                  <a:gd name="T6" fmla="*/ 185 w 187"/>
                  <a:gd name="T7" fmla="*/ 0 h 66"/>
                  <a:gd name="T8" fmla="*/ 187 w 187"/>
                  <a:gd name="T9" fmla="*/ 1 h 66"/>
                  <a:gd name="T10" fmla="*/ 177 w 187"/>
                  <a:gd name="T11" fmla="*/ 45 h 66"/>
                  <a:gd name="T12" fmla="*/ 152 w 187"/>
                  <a:gd name="T13" fmla="*/ 66 h 66"/>
                  <a:gd name="T14" fmla="*/ 2 w 187"/>
                  <a:gd name="T15" fmla="*/ 66 h 66"/>
                  <a:gd name="T16" fmla="*/ 0 w 187"/>
                  <a:gd name="T17" fmla="*/ 6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66">
                    <a:moveTo>
                      <a:pt x="0" y="65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9"/>
                      <a:pt x="22" y="0"/>
                      <a:pt x="35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6" y="0"/>
                      <a:pt x="187" y="0"/>
                      <a:pt x="187" y="1"/>
                    </a:cubicBezTo>
                    <a:cubicBezTo>
                      <a:pt x="177" y="45"/>
                      <a:pt x="177" y="45"/>
                      <a:pt x="177" y="45"/>
                    </a:cubicBezTo>
                    <a:cubicBezTo>
                      <a:pt x="176" y="57"/>
                      <a:pt x="165" y="66"/>
                      <a:pt x="15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1" y="66"/>
                      <a:pt x="0" y="65"/>
                      <a:pt x="0" y="65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2" name="Rectangle 115"/>
              <p:cNvSpPr>
                <a:spLocks noChangeArrowheads="1"/>
              </p:cNvSpPr>
              <p:nvPr/>
            </p:nvSpPr>
            <p:spPr bwMode="auto">
              <a:xfrm>
                <a:off x="157326" y="3657499"/>
                <a:ext cx="84634" cy="22411"/>
              </a:xfrm>
              <a:prstGeom prst="rect">
                <a:avLst/>
              </a:pr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3" name="Oval 116"/>
              <p:cNvSpPr>
                <a:spLocks noChangeArrowheads="1"/>
              </p:cNvSpPr>
              <p:nvPr/>
            </p:nvSpPr>
            <p:spPr bwMode="auto">
              <a:xfrm>
                <a:off x="162863" y="3645107"/>
                <a:ext cx="48513" cy="2926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4" name="Oval 117"/>
              <p:cNvSpPr>
                <a:spLocks noChangeArrowheads="1"/>
              </p:cNvSpPr>
              <p:nvPr/>
            </p:nvSpPr>
            <p:spPr bwMode="auto">
              <a:xfrm>
                <a:off x="230095" y="3646162"/>
                <a:ext cx="17929" cy="1766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5" name="Freeform 118"/>
              <p:cNvSpPr>
                <a:spLocks/>
              </p:cNvSpPr>
              <p:nvPr/>
            </p:nvSpPr>
            <p:spPr bwMode="auto">
              <a:xfrm>
                <a:off x="-341775" y="3638779"/>
                <a:ext cx="116536" cy="41130"/>
              </a:xfrm>
              <a:custGeom>
                <a:avLst/>
                <a:gdLst>
                  <a:gd name="T0" fmla="*/ 187 w 187"/>
                  <a:gd name="T1" fmla="*/ 65 h 66"/>
                  <a:gd name="T2" fmla="*/ 177 w 187"/>
                  <a:gd name="T3" fmla="*/ 21 h 66"/>
                  <a:gd name="T4" fmla="*/ 152 w 187"/>
                  <a:gd name="T5" fmla="*/ 0 h 66"/>
                  <a:gd name="T6" fmla="*/ 2 w 187"/>
                  <a:gd name="T7" fmla="*/ 0 h 66"/>
                  <a:gd name="T8" fmla="*/ 0 w 187"/>
                  <a:gd name="T9" fmla="*/ 1 h 66"/>
                  <a:gd name="T10" fmla="*/ 10 w 187"/>
                  <a:gd name="T11" fmla="*/ 45 h 66"/>
                  <a:gd name="T12" fmla="*/ 35 w 187"/>
                  <a:gd name="T13" fmla="*/ 66 h 66"/>
                  <a:gd name="T14" fmla="*/ 185 w 187"/>
                  <a:gd name="T15" fmla="*/ 66 h 66"/>
                  <a:gd name="T16" fmla="*/ 187 w 187"/>
                  <a:gd name="T17" fmla="*/ 6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66">
                    <a:moveTo>
                      <a:pt x="187" y="65"/>
                    </a:move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9"/>
                      <a:pt x="165" y="0"/>
                      <a:pt x="15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1" y="57"/>
                      <a:pt x="23" y="66"/>
                      <a:pt x="35" y="66"/>
                    </a:cubicBezTo>
                    <a:cubicBezTo>
                      <a:pt x="185" y="66"/>
                      <a:pt x="185" y="66"/>
                      <a:pt x="185" y="66"/>
                    </a:cubicBezTo>
                    <a:cubicBezTo>
                      <a:pt x="186" y="66"/>
                      <a:pt x="187" y="65"/>
                      <a:pt x="187" y="65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6" name="Rectangle 119"/>
              <p:cNvSpPr>
                <a:spLocks noChangeArrowheads="1"/>
              </p:cNvSpPr>
              <p:nvPr/>
            </p:nvSpPr>
            <p:spPr bwMode="auto">
              <a:xfrm>
                <a:off x="-323583" y="3657499"/>
                <a:ext cx="84634" cy="22411"/>
              </a:xfrm>
              <a:prstGeom prst="rect">
                <a:avLst/>
              </a:pr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7" name="Oval 120"/>
              <p:cNvSpPr>
                <a:spLocks noChangeArrowheads="1"/>
              </p:cNvSpPr>
              <p:nvPr/>
            </p:nvSpPr>
            <p:spPr bwMode="auto">
              <a:xfrm>
                <a:off x="-292999" y="3645107"/>
                <a:ext cx="48513" cy="2926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8" name="Oval 121"/>
              <p:cNvSpPr>
                <a:spLocks noChangeArrowheads="1"/>
              </p:cNvSpPr>
              <p:nvPr/>
            </p:nvSpPr>
            <p:spPr bwMode="auto">
              <a:xfrm>
                <a:off x="-329910" y="3646162"/>
                <a:ext cx="18192" cy="1766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9" name="Freeform 122"/>
              <p:cNvSpPr>
                <a:spLocks/>
              </p:cNvSpPr>
              <p:nvPr/>
            </p:nvSpPr>
            <p:spPr bwMode="auto">
              <a:xfrm>
                <a:off x="-276916" y="3711812"/>
                <a:ext cx="66705" cy="20302"/>
              </a:xfrm>
              <a:custGeom>
                <a:avLst/>
                <a:gdLst>
                  <a:gd name="T0" fmla="*/ 99 w 107"/>
                  <a:gd name="T1" fmla="*/ 33 h 33"/>
                  <a:gd name="T2" fmla="*/ 8 w 107"/>
                  <a:gd name="T3" fmla="*/ 33 h 33"/>
                  <a:gd name="T4" fmla="*/ 0 w 107"/>
                  <a:gd name="T5" fmla="*/ 29 h 33"/>
                  <a:gd name="T6" fmla="*/ 0 w 107"/>
                  <a:gd name="T7" fmla="*/ 5 h 33"/>
                  <a:gd name="T8" fmla="*/ 8 w 107"/>
                  <a:gd name="T9" fmla="*/ 0 h 33"/>
                  <a:gd name="T10" fmla="*/ 99 w 107"/>
                  <a:gd name="T11" fmla="*/ 0 h 33"/>
                  <a:gd name="T12" fmla="*/ 107 w 107"/>
                  <a:gd name="T13" fmla="*/ 5 h 33"/>
                  <a:gd name="T14" fmla="*/ 107 w 107"/>
                  <a:gd name="T15" fmla="*/ 29 h 33"/>
                  <a:gd name="T16" fmla="*/ 99 w 107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33">
                    <a:moveTo>
                      <a:pt x="99" y="33"/>
                    </a:moveTo>
                    <a:cubicBezTo>
                      <a:pt x="8" y="33"/>
                      <a:pt x="8" y="33"/>
                      <a:pt x="8" y="33"/>
                    </a:cubicBezTo>
                    <a:cubicBezTo>
                      <a:pt x="4" y="33"/>
                      <a:pt x="0" y="31"/>
                      <a:pt x="0" y="2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4" y="0"/>
                      <a:pt x="8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3" y="0"/>
                      <a:pt x="107" y="2"/>
                      <a:pt x="107" y="5"/>
                    </a:cubicBezTo>
                    <a:cubicBezTo>
                      <a:pt x="107" y="29"/>
                      <a:pt x="107" y="29"/>
                      <a:pt x="107" y="29"/>
                    </a:cubicBezTo>
                    <a:cubicBezTo>
                      <a:pt x="107" y="31"/>
                      <a:pt x="103" y="33"/>
                      <a:pt x="99" y="33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0" name="Freeform 123"/>
              <p:cNvSpPr>
                <a:spLocks/>
              </p:cNvSpPr>
              <p:nvPr/>
            </p:nvSpPr>
            <p:spPr bwMode="auto">
              <a:xfrm>
                <a:off x="129906" y="3711812"/>
                <a:ext cx="65914" cy="20302"/>
              </a:xfrm>
              <a:custGeom>
                <a:avLst/>
                <a:gdLst>
                  <a:gd name="T0" fmla="*/ 98 w 106"/>
                  <a:gd name="T1" fmla="*/ 33 h 33"/>
                  <a:gd name="T2" fmla="*/ 8 w 106"/>
                  <a:gd name="T3" fmla="*/ 33 h 33"/>
                  <a:gd name="T4" fmla="*/ 0 w 106"/>
                  <a:gd name="T5" fmla="*/ 29 h 33"/>
                  <a:gd name="T6" fmla="*/ 0 w 106"/>
                  <a:gd name="T7" fmla="*/ 5 h 33"/>
                  <a:gd name="T8" fmla="*/ 8 w 106"/>
                  <a:gd name="T9" fmla="*/ 0 h 33"/>
                  <a:gd name="T10" fmla="*/ 98 w 106"/>
                  <a:gd name="T11" fmla="*/ 0 h 33"/>
                  <a:gd name="T12" fmla="*/ 106 w 106"/>
                  <a:gd name="T13" fmla="*/ 5 h 33"/>
                  <a:gd name="T14" fmla="*/ 106 w 106"/>
                  <a:gd name="T15" fmla="*/ 29 h 33"/>
                  <a:gd name="T16" fmla="*/ 98 w 106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33">
                    <a:moveTo>
                      <a:pt x="98" y="33"/>
                    </a:moveTo>
                    <a:cubicBezTo>
                      <a:pt x="8" y="33"/>
                      <a:pt x="8" y="33"/>
                      <a:pt x="8" y="33"/>
                    </a:cubicBezTo>
                    <a:cubicBezTo>
                      <a:pt x="3" y="33"/>
                      <a:pt x="0" y="31"/>
                      <a:pt x="0" y="2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3" y="0"/>
                      <a:pt x="106" y="2"/>
                      <a:pt x="106" y="5"/>
                    </a:cubicBezTo>
                    <a:cubicBezTo>
                      <a:pt x="106" y="29"/>
                      <a:pt x="106" y="29"/>
                      <a:pt x="106" y="29"/>
                    </a:cubicBezTo>
                    <a:cubicBezTo>
                      <a:pt x="106" y="31"/>
                      <a:pt x="103" y="33"/>
                      <a:pt x="98" y="33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1" name="Freeform 124"/>
              <p:cNvSpPr>
                <a:spLocks/>
              </p:cNvSpPr>
              <p:nvPr/>
            </p:nvSpPr>
            <p:spPr bwMode="auto">
              <a:xfrm>
                <a:off x="-66518" y="3282580"/>
                <a:ext cx="9492" cy="202488"/>
              </a:xfrm>
              <a:custGeom>
                <a:avLst/>
                <a:gdLst>
                  <a:gd name="T0" fmla="*/ 8 w 15"/>
                  <a:gd name="T1" fmla="*/ 325 h 325"/>
                  <a:gd name="T2" fmla="*/ 7 w 15"/>
                  <a:gd name="T3" fmla="*/ 325 h 325"/>
                  <a:gd name="T4" fmla="*/ 4 w 15"/>
                  <a:gd name="T5" fmla="*/ 321 h 325"/>
                  <a:gd name="T6" fmla="*/ 4 w 15"/>
                  <a:gd name="T7" fmla="*/ 4 h 325"/>
                  <a:gd name="T8" fmla="*/ 7 w 15"/>
                  <a:gd name="T9" fmla="*/ 0 h 325"/>
                  <a:gd name="T10" fmla="*/ 8 w 15"/>
                  <a:gd name="T11" fmla="*/ 0 h 325"/>
                  <a:gd name="T12" fmla="*/ 11 w 15"/>
                  <a:gd name="T13" fmla="*/ 4 h 325"/>
                  <a:gd name="T14" fmla="*/ 11 w 15"/>
                  <a:gd name="T15" fmla="*/ 321 h 325"/>
                  <a:gd name="T16" fmla="*/ 8 w 15"/>
                  <a:gd name="T1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325">
                    <a:moveTo>
                      <a:pt x="8" y="325"/>
                    </a:moveTo>
                    <a:cubicBezTo>
                      <a:pt x="7" y="325"/>
                      <a:pt x="7" y="325"/>
                      <a:pt x="7" y="325"/>
                    </a:cubicBezTo>
                    <a:cubicBezTo>
                      <a:pt x="6" y="325"/>
                      <a:pt x="4" y="323"/>
                      <a:pt x="4" y="321"/>
                    </a:cubicBezTo>
                    <a:cubicBezTo>
                      <a:pt x="0" y="216"/>
                      <a:pt x="0" y="110"/>
                      <a:pt x="4" y="4"/>
                    </a:cubicBezTo>
                    <a:cubicBezTo>
                      <a:pt x="4" y="2"/>
                      <a:pt x="6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1" y="2"/>
                      <a:pt x="11" y="4"/>
                    </a:cubicBezTo>
                    <a:cubicBezTo>
                      <a:pt x="15" y="110"/>
                      <a:pt x="15" y="216"/>
                      <a:pt x="11" y="321"/>
                    </a:cubicBezTo>
                    <a:cubicBezTo>
                      <a:pt x="11" y="323"/>
                      <a:pt x="10" y="325"/>
                      <a:pt x="8" y="325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2" name="Freeform 125"/>
              <p:cNvSpPr>
                <a:spLocks/>
              </p:cNvSpPr>
              <p:nvPr/>
            </p:nvSpPr>
            <p:spPr bwMode="auto">
              <a:xfrm>
                <a:off x="-206519" y="3384615"/>
                <a:ext cx="145011" cy="117854"/>
              </a:xfrm>
              <a:custGeom>
                <a:avLst/>
                <a:gdLst>
                  <a:gd name="T0" fmla="*/ 208 w 233"/>
                  <a:gd name="T1" fmla="*/ 0 h 189"/>
                  <a:gd name="T2" fmla="*/ 202 w 233"/>
                  <a:gd name="T3" fmla="*/ 2 h 189"/>
                  <a:gd name="T4" fmla="*/ 0 w 233"/>
                  <a:gd name="T5" fmla="*/ 180 h 189"/>
                  <a:gd name="T6" fmla="*/ 4 w 233"/>
                  <a:gd name="T7" fmla="*/ 183 h 189"/>
                  <a:gd name="T8" fmla="*/ 205 w 233"/>
                  <a:gd name="T9" fmla="*/ 6 h 189"/>
                  <a:gd name="T10" fmla="*/ 212 w 233"/>
                  <a:gd name="T11" fmla="*/ 6 h 189"/>
                  <a:gd name="T12" fmla="*/ 8 w 233"/>
                  <a:gd name="T13" fmla="*/ 186 h 189"/>
                  <a:gd name="T14" fmla="*/ 13 w 233"/>
                  <a:gd name="T15" fmla="*/ 189 h 189"/>
                  <a:gd name="T16" fmla="*/ 220 w 233"/>
                  <a:gd name="T17" fmla="*/ 6 h 189"/>
                  <a:gd name="T18" fmla="*/ 233 w 233"/>
                  <a:gd name="T19" fmla="*/ 6 h 189"/>
                  <a:gd name="T20" fmla="*/ 233 w 233"/>
                  <a:gd name="T21" fmla="*/ 0 h 189"/>
                  <a:gd name="T22" fmla="*/ 208 w 233"/>
                  <a:gd name="T23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3" h="189">
                    <a:moveTo>
                      <a:pt x="208" y="0"/>
                    </a:moveTo>
                    <a:cubicBezTo>
                      <a:pt x="206" y="0"/>
                      <a:pt x="203" y="1"/>
                      <a:pt x="202" y="2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4" y="183"/>
                      <a:pt x="4" y="183"/>
                      <a:pt x="4" y="183"/>
                    </a:cubicBezTo>
                    <a:cubicBezTo>
                      <a:pt x="205" y="6"/>
                      <a:pt x="205" y="6"/>
                      <a:pt x="205" y="6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220" y="6"/>
                      <a:pt x="220" y="6"/>
                      <a:pt x="220" y="6"/>
                    </a:cubicBezTo>
                    <a:cubicBezTo>
                      <a:pt x="233" y="6"/>
                      <a:pt x="233" y="6"/>
                      <a:pt x="233" y="6"/>
                    </a:cubicBezTo>
                    <a:cubicBezTo>
                      <a:pt x="233" y="0"/>
                      <a:pt x="233" y="0"/>
                      <a:pt x="233" y="0"/>
                    </a:cubicBez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3" name="Freeform 126"/>
              <p:cNvSpPr>
                <a:spLocks/>
              </p:cNvSpPr>
              <p:nvPr/>
            </p:nvSpPr>
            <p:spPr bwMode="auto">
              <a:xfrm>
                <a:off x="-210211" y="3493769"/>
                <a:ext cx="27948" cy="11073"/>
              </a:xfrm>
              <a:custGeom>
                <a:avLst/>
                <a:gdLst>
                  <a:gd name="T0" fmla="*/ 41 w 45"/>
                  <a:gd name="T1" fmla="*/ 18 h 18"/>
                  <a:gd name="T2" fmla="*/ 3 w 45"/>
                  <a:gd name="T3" fmla="*/ 18 h 18"/>
                  <a:gd name="T4" fmla="*/ 0 w 45"/>
                  <a:gd name="T5" fmla="*/ 14 h 18"/>
                  <a:gd name="T6" fmla="*/ 0 w 45"/>
                  <a:gd name="T7" fmla="*/ 4 h 18"/>
                  <a:gd name="T8" fmla="*/ 3 w 45"/>
                  <a:gd name="T9" fmla="*/ 0 h 18"/>
                  <a:gd name="T10" fmla="*/ 41 w 45"/>
                  <a:gd name="T11" fmla="*/ 0 h 18"/>
                  <a:gd name="T12" fmla="*/ 45 w 45"/>
                  <a:gd name="T13" fmla="*/ 4 h 18"/>
                  <a:gd name="T14" fmla="*/ 45 w 45"/>
                  <a:gd name="T15" fmla="*/ 14 h 18"/>
                  <a:gd name="T16" fmla="*/ 41 w 45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8">
                    <a:moveTo>
                      <a:pt x="41" y="18"/>
                    </a:moveTo>
                    <a:cubicBezTo>
                      <a:pt x="3" y="18"/>
                      <a:pt x="3" y="18"/>
                      <a:pt x="3" y="18"/>
                    </a:cubicBezTo>
                    <a:cubicBezTo>
                      <a:pt x="1" y="18"/>
                      <a:pt x="0" y="16"/>
                      <a:pt x="0" y="1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3" y="0"/>
                      <a:pt x="45" y="2"/>
                      <a:pt x="45" y="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6"/>
                      <a:pt x="43" y="18"/>
                      <a:pt x="41" y="18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4" name="Freeform 127"/>
              <p:cNvSpPr>
                <a:spLocks/>
              </p:cNvSpPr>
              <p:nvPr/>
            </p:nvSpPr>
            <p:spPr bwMode="auto">
              <a:xfrm>
                <a:off x="-24597" y="3282580"/>
                <a:ext cx="8701" cy="202488"/>
              </a:xfrm>
              <a:custGeom>
                <a:avLst/>
                <a:gdLst>
                  <a:gd name="T0" fmla="*/ 6 w 14"/>
                  <a:gd name="T1" fmla="*/ 325 h 325"/>
                  <a:gd name="T2" fmla="*/ 7 w 14"/>
                  <a:gd name="T3" fmla="*/ 325 h 325"/>
                  <a:gd name="T4" fmla="*/ 10 w 14"/>
                  <a:gd name="T5" fmla="*/ 321 h 325"/>
                  <a:gd name="T6" fmla="*/ 10 w 14"/>
                  <a:gd name="T7" fmla="*/ 4 h 325"/>
                  <a:gd name="T8" fmla="*/ 7 w 14"/>
                  <a:gd name="T9" fmla="*/ 0 h 325"/>
                  <a:gd name="T10" fmla="*/ 6 w 14"/>
                  <a:gd name="T11" fmla="*/ 0 h 325"/>
                  <a:gd name="T12" fmla="*/ 3 w 14"/>
                  <a:gd name="T13" fmla="*/ 4 h 325"/>
                  <a:gd name="T14" fmla="*/ 3 w 14"/>
                  <a:gd name="T15" fmla="*/ 321 h 325"/>
                  <a:gd name="T16" fmla="*/ 6 w 14"/>
                  <a:gd name="T1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325">
                    <a:moveTo>
                      <a:pt x="6" y="325"/>
                    </a:moveTo>
                    <a:cubicBezTo>
                      <a:pt x="7" y="325"/>
                      <a:pt x="7" y="325"/>
                      <a:pt x="7" y="325"/>
                    </a:cubicBezTo>
                    <a:cubicBezTo>
                      <a:pt x="9" y="325"/>
                      <a:pt x="10" y="323"/>
                      <a:pt x="10" y="321"/>
                    </a:cubicBezTo>
                    <a:cubicBezTo>
                      <a:pt x="14" y="216"/>
                      <a:pt x="14" y="110"/>
                      <a:pt x="10" y="4"/>
                    </a:cubicBezTo>
                    <a:cubicBezTo>
                      <a:pt x="10" y="2"/>
                      <a:pt x="9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3" y="2"/>
                      <a:pt x="3" y="4"/>
                    </a:cubicBezTo>
                    <a:cubicBezTo>
                      <a:pt x="0" y="110"/>
                      <a:pt x="0" y="216"/>
                      <a:pt x="3" y="321"/>
                    </a:cubicBezTo>
                    <a:cubicBezTo>
                      <a:pt x="3" y="323"/>
                      <a:pt x="5" y="325"/>
                      <a:pt x="6" y="325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5" name="Freeform 128"/>
              <p:cNvSpPr>
                <a:spLocks/>
              </p:cNvSpPr>
              <p:nvPr/>
            </p:nvSpPr>
            <p:spPr bwMode="auto">
              <a:xfrm>
                <a:off x="-20906" y="3384615"/>
                <a:ext cx="145011" cy="117854"/>
              </a:xfrm>
              <a:custGeom>
                <a:avLst/>
                <a:gdLst>
                  <a:gd name="T0" fmla="*/ 25 w 233"/>
                  <a:gd name="T1" fmla="*/ 0 h 189"/>
                  <a:gd name="T2" fmla="*/ 32 w 233"/>
                  <a:gd name="T3" fmla="*/ 2 h 189"/>
                  <a:gd name="T4" fmla="*/ 233 w 233"/>
                  <a:gd name="T5" fmla="*/ 180 h 189"/>
                  <a:gd name="T6" fmla="*/ 229 w 233"/>
                  <a:gd name="T7" fmla="*/ 183 h 189"/>
                  <a:gd name="T8" fmla="*/ 28 w 233"/>
                  <a:gd name="T9" fmla="*/ 6 h 189"/>
                  <a:gd name="T10" fmla="*/ 21 w 233"/>
                  <a:gd name="T11" fmla="*/ 6 h 189"/>
                  <a:gd name="T12" fmla="*/ 225 w 233"/>
                  <a:gd name="T13" fmla="*/ 186 h 189"/>
                  <a:gd name="T14" fmla="*/ 221 w 233"/>
                  <a:gd name="T15" fmla="*/ 189 h 189"/>
                  <a:gd name="T16" fmla="*/ 13 w 233"/>
                  <a:gd name="T17" fmla="*/ 6 h 189"/>
                  <a:gd name="T18" fmla="*/ 0 w 233"/>
                  <a:gd name="T19" fmla="*/ 6 h 189"/>
                  <a:gd name="T20" fmla="*/ 0 w 233"/>
                  <a:gd name="T21" fmla="*/ 0 h 189"/>
                  <a:gd name="T22" fmla="*/ 25 w 233"/>
                  <a:gd name="T23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3" h="189">
                    <a:moveTo>
                      <a:pt x="25" y="0"/>
                    </a:moveTo>
                    <a:cubicBezTo>
                      <a:pt x="27" y="0"/>
                      <a:pt x="30" y="1"/>
                      <a:pt x="32" y="2"/>
                    </a:cubicBezTo>
                    <a:cubicBezTo>
                      <a:pt x="233" y="180"/>
                      <a:pt x="233" y="180"/>
                      <a:pt x="233" y="180"/>
                    </a:cubicBezTo>
                    <a:cubicBezTo>
                      <a:pt x="229" y="183"/>
                      <a:pt x="229" y="183"/>
                      <a:pt x="229" y="183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25" y="186"/>
                      <a:pt x="225" y="186"/>
                      <a:pt x="225" y="186"/>
                    </a:cubicBezTo>
                    <a:cubicBezTo>
                      <a:pt x="221" y="189"/>
                      <a:pt x="221" y="189"/>
                      <a:pt x="221" y="18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6" name="Freeform 129"/>
              <p:cNvSpPr>
                <a:spLocks/>
              </p:cNvSpPr>
              <p:nvPr/>
            </p:nvSpPr>
            <p:spPr bwMode="auto">
              <a:xfrm>
                <a:off x="99849" y="3493769"/>
                <a:ext cx="28738" cy="11073"/>
              </a:xfrm>
              <a:custGeom>
                <a:avLst/>
                <a:gdLst>
                  <a:gd name="T0" fmla="*/ 4 w 46"/>
                  <a:gd name="T1" fmla="*/ 18 h 18"/>
                  <a:gd name="T2" fmla="*/ 42 w 46"/>
                  <a:gd name="T3" fmla="*/ 18 h 18"/>
                  <a:gd name="T4" fmla="*/ 46 w 46"/>
                  <a:gd name="T5" fmla="*/ 14 h 18"/>
                  <a:gd name="T6" fmla="*/ 46 w 46"/>
                  <a:gd name="T7" fmla="*/ 4 h 18"/>
                  <a:gd name="T8" fmla="*/ 42 w 46"/>
                  <a:gd name="T9" fmla="*/ 0 h 18"/>
                  <a:gd name="T10" fmla="*/ 4 w 46"/>
                  <a:gd name="T11" fmla="*/ 0 h 18"/>
                  <a:gd name="T12" fmla="*/ 0 w 46"/>
                  <a:gd name="T13" fmla="*/ 4 h 18"/>
                  <a:gd name="T14" fmla="*/ 0 w 46"/>
                  <a:gd name="T15" fmla="*/ 14 h 18"/>
                  <a:gd name="T16" fmla="*/ 4 w 46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8">
                    <a:moveTo>
                      <a:pt x="4" y="18"/>
                    </a:moveTo>
                    <a:cubicBezTo>
                      <a:pt x="42" y="18"/>
                      <a:pt x="42" y="18"/>
                      <a:pt x="42" y="18"/>
                    </a:cubicBezTo>
                    <a:cubicBezTo>
                      <a:pt x="44" y="18"/>
                      <a:pt x="46" y="16"/>
                      <a:pt x="46" y="1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2"/>
                      <a:pt x="44" y="0"/>
                      <a:pt x="4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6"/>
                      <a:pt x="2" y="18"/>
                      <a:pt x="4" y="18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7" name="Freeform 130"/>
              <p:cNvSpPr>
                <a:spLocks/>
              </p:cNvSpPr>
              <p:nvPr/>
            </p:nvSpPr>
            <p:spPr bwMode="auto">
              <a:xfrm>
                <a:off x="-68364" y="3376705"/>
                <a:ext cx="7646" cy="19774"/>
              </a:xfrm>
              <a:custGeom>
                <a:avLst/>
                <a:gdLst>
                  <a:gd name="T0" fmla="*/ 12 w 12"/>
                  <a:gd name="T1" fmla="*/ 25 h 32"/>
                  <a:gd name="T2" fmla="*/ 6 w 12"/>
                  <a:gd name="T3" fmla="*/ 32 h 32"/>
                  <a:gd name="T4" fmla="*/ 0 w 12"/>
                  <a:gd name="T5" fmla="*/ 25 h 32"/>
                  <a:gd name="T6" fmla="*/ 0 w 12"/>
                  <a:gd name="T7" fmla="*/ 7 h 32"/>
                  <a:gd name="T8" fmla="*/ 6 w 12"/>
                  <a:gd name="T9" fmla="*/ 0 h 32"/>
                  <a:gd name="T10" fmla="*/ 12 w 12"/>
                  <a:gd name="T11" fmla="*/ 7 h 32"/>
                  <a:gd name="T12" fmla="*/ 12 w 12"/>
                  <a:gd name="T13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2">
                    <a:moveTo>
                      <a:pt x="12" y="25"/>
                    </a:moveTo>
                    <a:cubicBezTo>
                      <a:pt x="12" y="29"/>
                      <a:pt x="9" y="32"/>
                      <a:pt x="6" y="32"/>
                    </a:cubicBezTo>
                    <a:cubicBezTo>
                      <a:pt x="3" y="32"/>
                      <a:pt x="0" y="29"/>
                      <a:pt x="0" y="2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2" y="3"/>
                      <a:pt x="12" y="7"/>
                    </a:cubicBez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8" name="Freeform 131"/>
              <p:cNvSpPr>
                <a:spLocks/>
              </p:cNvSpPr>
              <p:nvPr/>
            </p:nvSpPr>
            <p:spPr bwMode="auto">
              <a:xfrm>
                <a:off x="-20906" y="3376705"/>
                <a:ext cx="7382" cy="19774"/>
              </a:xfrm>
              <a:custGeom>
                <a:avLst/>
                <a:gdLst>
                  <a:gd name="T0" fmla="*/ 12 w 12"/>
                  <a:gd name="T1" fmla="*/ 25 h 32"/>
                  <a:gd name="T2" fmla="*/ 6 w 12"/>
                  <a:gd name="T3" fmla="*/ 32 h 32"/>
                  <a:gd name="T4" fmla="*/ 0 w 12"/>
                  <a:gd name="T5" fmla="*/ 25 h 32"/>
                  <a:gd name="T6" fmla="*/ 0 w 12"/>
                  <a:gd name="T7" fmla="*/ 7 h 32"/>
                  <a:gd name="T8" fmla="*/ 6 w 12"/>
                  <a:gd name="T9" fmla="*/ 0 h 32"/>
                  <a:gd name="T10" fmla="*/ 12 w 12"/>
                  <a:gd name="T11" fmla="*/ 7 h 32"/>
                  <a:gd name="T12" fmla="*/ 12 w 12"/>
                  <a:gd name="T13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2">
                    <a:moveTo>
                      <a:pt x="12" y="25"/>
                    </a:moveTo>
                    <a:cubicBezTo>
                      <a:pt x="12" y="29"/>
                      <a:pt x="9" y="32"/>
                      <a:pt x="6" y="32"/>
                    </a:cubicBezTo>
                    <a:cubicBezTo>
                      <a:pt x="2" y="32"/>
                      <a:pt x="0" y="29"/>
                      <a:pt x="0" y="2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9" y="0"/>
                      <a:pt x="12" y="3"/>
                      <a:pt x="12" y="7"/>
                    </a:cubicBez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27" name="Группа 326"/>
            <p:cNvGrpSpPr/>
            <p:nvPr/>
          </p:nvGrpSpPr>
          <p:grpSpPr>
            <a:xfrm>
              <a:off x="11362678" y="2113281"/>
              <a:ext cx="226655" cy="136104"/>
              <a:chOff x="9192513" y="5170827"/>
              <a:chExt cx="509136" cy="305731"/>
            </a:xfrm>
          </p:grpSpPr>
          <p:sp>
            <p:nvSpPr>
              <p:cNvPr id="503" name="Freeform 379"/>
              <p:cNvSpPr>
                <a:spLocks/>
              </p:cNvSpPr>
              <p:nvPr/>
            </p:nvSpPr>
            <p:spPr bwMode="auto">
              <a:xfrm>
                <a:off x="9437097" y="5344283"/>
                <a:ext cx="22462" cy="54907"/>
              </a:xfrm>
              <a:custGeom>
                <a:avLst/>
                <a:gdLst>
                  <a:gd name="T0" fmla="*/ 14 w 44"/>
                  <a:gd name="T1" fmla="*/ 111 h 111"/>
                  <a:gd name="T2" fmla="*/ 11 w 44"/>
                  <a:gd name="T3" fmla="*/ 111 h 111"/>
                  <a:gd name="T4" fmla="*/ 1 w 44"/>
                  <a:gd name="T5" fmla="*/ 96 h 111"/>
                  <a:gd name="T6" fmla="*/ 17 w 44"/>
                  <a:gd name="T7" fmla="*/ 12 h 111"/>
                  <a:gd name="T8" fmla="*/ 32 w 44"/>
                  <a:gd name="T9" fmla="*/ 1 h 111"/>
                  <a:gd name="T10" fmla="*/ 43 w 44"/>
                  <a:gd name="T11" fmla="*/ 17 h 111"/>
                  <a:gd name="T12" fmla="*/ 27 w 44"/>
                  <a:gd name="T13" fmla="*/ 101 h 111"/>
                  <a:gd name="T14" fmla="*/ 14 w 44"/>
                  <a:gd name="T1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111">
                    <a:moveTo>
                      <a:pt x="14" y="111"/>
                    </a:moveTo>
                    <a:cubicBezTo>
                      <a:pt x="13" y="111"/>
                      <a:pt x="12" y="111"/>
                      <a:pt x="11" y="111"/>
                    </a:cubicBezTo>
                    <a:cubicBezTo>
                      <a:pt x="4" y="110"/>
                      <a:pt x="0" y="103"/>
                      <a:pt x="1" y="96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5"/>
                      <a:pt x="25" y="0"/>
                      <a:pt x="32" y="1"/>
                    </a:cubicBezTo>
                    <a:cubicBezTo>
                      <a:pt x="39" y="3"/>
                      <a:pt x="44" y="10"/>
                      <a:pt x="43" y="17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6" y="107"/>
                      <a:pt x="20" y="111"/>
                      <a:pt x="14" y="111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4" name="Rectangle 380"/>
              <p:cNvSpPr>
                <a:spLocks noChangeArrowheads="1"/>
              </p:cNvSpPr>
              <p:nvPr/>
            </p:nvSpPr>
            <p:spPr bwMode="auto">
              <a:xfrm>
                <a:off x="9435850" y="5339291"/>
                <a:ext cx="27453" cy="12479"/>
              </a:xfrm>
              <a:prstGeom prst="rect">
                <a:avLst/>
              </a:pr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5" name="Freeform 381"/>
              <p:cNvSpPr>
                <a:spLocks noEditPoints="1"/>
              </p:cNvSpPr>
              <p:nvPr/>
            </p:nvSpPr>
            <p:spPr bwMode="auto">
              <a:xfrm>
                <a:off x="9262394" y="5355514"/>
                <a:ext cx="212140" cy="63642"/>
              </a:xfrm>
              <a:custGeom>
                <a:avLst/>
                <a:gdLst>
                  <a:gd name="T0" fmla="*/ 371 w 432"/>
                  <a:gd name="T1" fmla="*/ 132 h 132"/>
                  <a:gd name="T2" fmla="*/ 366 w 432"/>
                  <a:gd name="T3" fmla="*/ 132 h 132"/>
                  <a:gd name="T4" fmla="*/ 49 w 432"/>
                  <a:gd name="T5" fmla="*/ 106 h 132"/>
                  <a:gd name="T6" fmla="*/ 0 w 432"/>
                  <a:gd name="T7" fmla="*/ 53 h 132"/>
                  <a:gd name="T8" fmla="*/ 53 w 432"/>
                  <a:gd name="T9" fmla="*/ 0 h 132"/>
                  <a:gd name="T10" fmla="*/ 372 w 432"/>
                  <a:gd name="T11" fmla="*/ 9 h 132"/>
                  <a:gd name="T12" fmla="*/ 432 w 432"/>
                  <a:gd name="T13" fmla="*/ 71 h 132"/>
                  <a:gd name="T14" fmla="*/ 371 w 432"/>
                  <a:gd name="T15" fmla="*/ 132 h 132"/>
                  <a:gd name="T16" fmla="*/ 54 w 432"/>
                  <a:gd name="T17" fmla="*/ 13 h 132"/>
                  <a:gd name="T18" fmla="*/ 13 w 432"/>
                  <a:gd name="T19" fmla="*/ 53 h 132"/>
                  <a:gd name="T20" fmla="*/ 50 w 432"/>
                  <a:gd name="T21" fmla="*/ 93 h 132"/>
                  <a:gd name="T22" fmla="*/ 368 w 432"/>
                  <a:gd name="T23" fmla="*/ 119 h 132"/>
                  <a:gd name="T24" fmla="*/ 371 w 432"/>
                  <a:gd name="T25" fmla="*/ 119 h 132"/>
                  <a:gd name="T26" fmla="*/ 419 w 432"/>
                  <a:gd name="T27" fmla="*/ 71 h 132"/>
                  <a:gd name="T28" fmla="*/ 372 w 432"/>
                  <a:gd name="T29" fmla="*/ 22 h 132"/>
                  <a:gd name="T30" fmla="*/ 54 w 432"/>
                  <a:gd name="T31" fmla="*/ 13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32" h="132">
                    <a:moveTo>
                      <a:pt x="371" y="132"/>
                    </a:moveTo>
                    <a:cubicBezTo>
                      <a:pt x="369" y="132"/>
                      <a:pt x="368" y="132"/>
                      <a:pt x="366" y="132"/>
                    </a:cubicBezTo>
                    <a:cubicBezTo>
                      <a:pt x="49" y="106"/>
                      <a:pt x="49" y="106"/>
                      <a:pt x="49" y="106"/>
                    </a:cubicBezTo>
                    <a:cubicBezTo>
                      <a:pt x="22" y="104"/>
                      <a:pt x="0" y="81"/>
                      <a:pt x="0" y="53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405" y="10"/>
                      <a:pt x="432" y="37"/>
                      <a:pt x="432" y="71"/>
                    </a:cubicBezTo>
                    <a:cubicBezTo>
                      <a:pt x="432" y="105"/>
                      <a:pt x="405" y="132"/>
                      <a:pt x="371" y="132"/>
                    </a:cubicBezTo>
                    <a:close/>
                    <a:moveTo>
                      <a:pt x="54" y="13"/>
                    </a:moveTo>
                    <a:cubicBezTo>
                      <a:pt x="31" y="13"/>
                      <a:pt x="13" y="31"/>
                      <a:pt x="13" y="53"/>
                    </a:cubicBezTo>
                    <a:cubicBezTo>
                      <a:pt x="13" y="74"/>
                      <a:pt x="30" y="91"/>
                      <a:pt x="50" y="93"/>
                    </a:cubicBezTo>
                    <a:cubicBezTo>
                      <a:pt x="368" y="119"/>
                      <a:pt x="368" y="119"/>
                      <a:pt x="368" y="119"/>
                    </a:cubicBezTo>
                    <a:cubicBezTo>
                      <a:pt x="369" y="119"/>
                      <a:pt x="370" y="119"/>
                      <a:pt x="371" y="119"/>
                    </a:cubicBezTo>
                    <a:cubicBezTo>
                      <a:pt x="398" y="119"/>
                      <a:pt x="419" y="98"/>
                      <a:pt x="419" y="71"/>
                    </a:cubicBezTo>
                    <a:cubicBezTo>
                      <a:pt x="419" y="45"/>
                      <a:pt x="398" y="23"/>
                      <a:pt x="372" y="22"/>
                    </a:cubicBezTo>
                    <a:cubicBezTo>
                      <a:pt x="54" y="13"/>
                      <a:pt x="54" y="13"/>
                      <a:pt x="54" y="13"/>
                    </a:cubicBezTo>
                    <a:close/>
                  </a:path>
                </a:pathLst>
              </a:custGeom>
              <a:solidFill>
                <a:srgbClr val="736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6" name="Freeform 382"/>
              <p:cNvSpPr>
                <a:spLocks noEditPoints="1"/>
              </p:cNvSpPr>
              <p:nvPr/>
            </p:nvSpPr>
            <p:spPr bwMode="auto">
              <a:xfrm>
                <a:off x="9509475" y="5284384"/>
                <a:ext cx="192174" cy="192174"/>
              </a:xfrm>
              <a:custGeom>
                <a:avLst/>
                <a:gdLst>
                  <a:gd name="T0" fmla="*/ 196 w 391"/>
                  <a:gd name="T1" fmla="*/ 0 h 392"/>
                  <a:gd name="T2" fmla="*/ 0 w 391"/>
                  <a:gd name="T3" fmla="*/ 196 h 392"/>
                  <a:gd name="T4" fmla="*/ 196 w 391"/>
                  <a:gd name="T5" fmla="*/ 392 h 392"/>
                  <a:gd name="T6" fmla="*/ 391 w 391"/>
                  <a:gd name="T7" fmla="*/ 196 h 392"/>
                  <a:gd name="T8" fmla="*/ 196 w 391"/>
                  <a:gd name="T9" fmla="*/ 0 h 392"/>
                  <a:gd name="T10" fmla="*/ 196 w 391"/>
                  <a:gd name="T11" fmla="*/ 349 h 392"/>
                  <a:gd name="T12" fmla="*/ 43 w 391"/>
                  <a:gd name="T13" fmla="*/ 196 h 392"/>
                  <a:gd name="T14" fmla="*/ 196 w 391"/>
                  <a:gd name="T15" fmla="*/ 43 h 392"/>
                  <a:gd name="T16" fmla="*/ 349 w 391"/>
                  <a:gd name="T17" fmla="*/ 196 h 392"/>
                  <a:gd name="T18" fmla="*/ 196 w 391"/>
                  <a:gd name="T19" fmla="*/ 349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1" h="392">
                    <a:moveTo>
                      <a:pt x="196" y="0"/>
                    </a:moveTo>
                    <a:cubicBezTo>
                      <a:pt x="88" y="0"/>
                      <a:pt x="0" y="88"/>
                      <a:pt x="0" y="196"/>
                    </a:cubicBezTo>
                    <a:cubicBezTo>
                      <a:pt x="0" y="304"/>
                      <a:pt x="88" y="392"/>
                      <a:pt x="196" y="392"/>
                    </a:cubicBezTo>
                    <a:cubicBezTo>
                      <a:pt x="304" y="392"/>
                      <a:pt x="391" y="304"/>
                      <a:pt x="391" y="196"/>
                    </a:cubicBezTo>
                    <a:cubicBezTo>
                      <a:pt x="391" y="88"/>
                      <a:pt x="304" y="0"/>
                      <a:pt x="196" y="0"/>
                    </a:cubicBezTo>
                    <a:close/>
                    <a:moveTo>
                      <a:pt x="196" y="349"/>
                    </a:moveTo>
                    <a:cubicBezTo>
                      <a:pt x="111" y="349"/>
                      <a:pt x="43" y="281"/>
                      <a:pt x="43" y="196"/>
                    </a:cubicBezTo>
                    <a:cubicBezTo>
                      <a:pt x="43" y="111"/>
                      <a:pt x="111" y="43"/>
                      <a:pt x="196" y="43"/>
                    </a:cubicBezTo>
                    <a:cubicBezTo>
                      <a:pt x="280" y="43"/>
                      <a:pt x="349" y="111"/>
                      <a:pt x="349" y="196"/>
                    </a:cubicBezTo>
                    <a:cubicBezTo>
                      <a:pt x="349" y="281"/>
                      <a:pt x="280" y="349"/>
                      <a:pt x="196" y="349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7" name="Oval 383"/>
              <p:cNvSpPr>
                <a:spLocks noChangeArrowheads="1"/>
              </p:cNvSpPr>
              <p:nvPr/>
            </p:nvSpPr>
            <p:spPr bwMode="auto">
              <a:xfrm>
                <a:off x="9585595" y="5361753"/>
                <a:ext cx="39932" cy="38684"/>
              </a:xfrm>
              <a:prstGeom prst="ellipse">
                <a:avLst/>
              </a:pr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8" name="Freeform 384"/>
              <p:cNvSpPr>
                <a:spLocks/>
              </p:cNvSpPr>
              <p:nvPr/>
            </p:nvSpPr>
            <p:spPr bwMode="auto">
              <a:xfrm>
                <a:off x="9509475" y="5284384"/>
                <a:ext cx="192174" cy="94839"/>
              </a:xfrm>
              <a:custGeom>
                <a:avLst/>
                <a:gdLst>
                  <a:gd name="T0" fmla="*/ 30 w 391"/>
                  <a:gd name="T1" fmla="*/ 193 h 193"/>
                  <a:gd name="T2" fmla="*/ 196 w 391"/>
                  <a:gd name="T3" fmla="*/ 30 h 193"/>
                  <a:gd name="T4" fmla="*/ 362 w 391"/>
                  <a:gd name="T5" fmla="*/ 193 h 193"/>
                  <a:gd name="T6" fmla="*/ 391 w 391"/>
                  <a:gd name="T7" fmla="*/ 193 h 193"/>
                  <a:gd name="T8" fmla="*/ 196 w 391"/>
                  <a:gd name="T9" fmla="*/ 0 h 193"/>
                  <a:gd name="T10" fmla="*/ 0 w 391"/>
                  <a:gd name="T11" fmla="*/ 193 h 193"/>
                  <a:gd name="T12" fmla="*/ 30 w 391"/>
                  <a:gd name="T13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1" h="193">
                    <a:moveTo>
                      <a:pt x="30" y="193"/>
                    </a:moveTo>
                    <a:cubicBezTo>
                      <a:pt x="31" y="103"/>
                      <a:pt x="105" y="30"/>
                      <a:pt x="196" y="30"/>
                    </a:cubicBezTo>
                    <a:cubicBezTo>
                      <a:pt x="287" y="30"/>
                      <a:pt x="360" y="103"/>
                      <a:pt x="362" y="193"/>
                    </a:cubicBezTo>
                    <a:cubicBezTo>
                      <a:pt x="391" y="193"/>
                      <a:pt x="391" y="193"/>
                      <a:pt x="391" y="193"/>
                    </a:cubicBezTo>
                    <a:cubicBezTo>
                      <a:pt x="390" y="87"/>
                      <a:pt x="303" y="0"/>
                      <a:pt x="196" y="0"/>
                    </a:cubicBezTo>
                    <a:cubicBezTo>
                      <a:pt x="89" y="0"/>
                      <a:pt x="2" y="87"/>
                      <a:pt x="0" y="193"/>
                    </a:cubicBezTo>
                    <a:lnTo>
                      <a:pt x="30" y="193"/>
                    </a:lnTo>
                    <a:close/>
                  </a:path>
                </a:pathLst>
              </a:custGeom>
              <a:solidFill>
                <a:srgbClr val="736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9" name="Freeform 385"/>
              <p:cNvSpPr>
                <a:spLocks noEditPoints="1"/>
              </p:cNvSpPr>
              <p:nvPr/>
            </p:nvSpPr>
            <p:spPr bwMode="auto">
              <a:xfrm>
                <a:off x="9192513" y="5284384"/>
                <a:ext cx="192174" cy="192174"/>
              </a:xfrm>
              <a:custGeom>
                <a:avLst/>
                <a:gdLst>
                  <a:gd name="T0" fmla="*/ 196 w 392"/>
                  <a:gd name="T1" fmla="*/ 0 h 392"/>
                  <a:gd name="T2" fmla="*/ 0 w 392"/>
                  <a:gd name="T3" fmla="*/ 196 h 392"/>
                  <a:gd name="T4" fmla="*/ 196 w 392"/>
                  <a:gd name="T5" fmla="*/ 392 h 392"/>
                  <a:gd name="T6" fmla="*/ 392 w 392"/>
                  <a:gd name="T7" fmla="*/ 196 h 392"/>
                  <a:gd name="T8" fmla="*/ 196 w 392"/>
                  <a:gd name="T9" fmla="*/ 0 h 392"/>
                  <a:gd name="T10" fmla="*/ 196 w 392"/>
                  <a:gd name="T11" fmla="*/ 349 h 392"/>
                  <a:gd name="T12" fmla="*/ 43 w 392"/>
                  <a:gd name="T13" fmla="*/ 196 h 392"/>
                  <a:gd name="T14" fmla="*/ 196 w 392"/>
                  <a:gd name="T15" fmla="*/ 43 h 392"/>
                  <a:gd name="T16" fmla="*/ 349 w 392"/>
                  <a:gd name="T17" fmla="*/ 196 h 392"/>
                  <a:gd name="T18" fmla="*/ 196 w 392"/>
                  <a:gd name="T19" fmla="*/ 349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2" h="392">
                    <a:moveTo>
                      <a:pt x="196" y="0"/>
                    </a:moveTo>
                    <a:cubicBezTo>
                      <a:pt x="88" y="0"/>
                      <a:pt x="0" y="88"/>
                      <a:pt x="0" y="196"/>
                    </a:cubicBezTo>
                    <a:cubicBezTo>
                      <a:pt x="0" y="304"/>
                      <a:pt x="88" y="392"/>
                      <a:pt x="196" y="392"/>
                    </a:cubicBezTo>
                    <a:cubicBezTo>
                      <a:pt x="304" y="392"/>
                      <a:pt x="392" y="304"/>
                      <a:pt x="392" y="196"/>
                    </a:cubicBezTo>
                    <a:cubicBezTo>
                      <a:pt x="392" y="88"/>
                      <a:pt x="304" y="0"/>
                      <a:pt x="196" y="0"/>
                    </a:cubicBezTo>
                    <a:close/>
                    <a:moveTo>
                      <a:pt x="196" y="349"/>
                    </a:moveTo>
                    <a:cubicBezTo>
                      <a:pt x="111" y="349"/>
                      <a:pt x="43" y="281"/>
                      <a:pt x="43" y="196"/>
                    </a:cubicBezTo>
                    <a:cubicBezTo>
                      <a:pt x="43" y="111"/>
                      <a:pt x="111" y="43"/>
                      <a:pt x="196" y="43"/>
                    </a:cubicBezTo>
                    <a:cubicBezTo>
                      <a:pt x="280" y="43"/>
                      <a:pt x="349" y="111"/>
                      <a:pt x="349" y="196"/>
                    </a:cubicBezTo>
                    <a:cubicBezTo>
                      <a:pt x="349" y="281"/>
                      <a:pt x="280" y="349"/>
                      <a:pt x="196" y="349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0" name="Oval 386"/>
              <p:cNvSpPr>
                <a:spLocks noChangeArrowheads="1"/>
              </p:cNvSpPr>
              <p:nvPr/>
            </p:nvSpPr>
            <p:spPr bwMode="auto">
              <a:xfrm>
                <a:off x="9267386" y="5359257"/>
                <a:ext cx="43676" cy="43676"/>
              </a:xfrm>
              <a:prstGeom prst="ellipse">
                <a:avLst/>
              </a:pr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1" name="Freeform 387"/>
              <p:cNvSpPr>
                <a:spLocks/>
              </p:cNvSpPr>
              <p:nvPr/>
            </p:nvSpPr>
            <p:spPr bwMode="auto">
              <a:xfrm>
                <a:off x="9192513" y="5284384"/>
                <a:ext cx="192174" cy="94839"/>
              </a:xfrm>
              <a:custGeom>
                <a:avLst/>
                <a:gdLst>
                  <a:gd name="T0" fmla="*/ 30 w 391"/>
                  <a:gd name="T1" fmla="*/ 193 h 193"/>
                  <a:gd name="T2" fmla="*/ 196 w 391"/>
                  <a:gd name="T3" fmla="*/ 30 h 193"/>
                  <a:gd name="T4" fmla="*/ 362 w 391"/>
                  <a:gd name="T5" fmla="*/ 193 h 193"/>
                  <a:gd name="T6" fmla="*/ 391 w 391"/>
                  <a:gd name="T7" fmla="*/ 193 h 193"/>
                  <a:gd name="T8" fmla="*/ 196 w 391"/>
                  <a:gd name="T9" fmla="*/ 0 h 193"/>
                  <a:gd name="T10" fmla="*/ 0 w 391"/>
                  <a:gd name="T11" fmla="*/ 193 h 193"/>
                  <a:gd name="T12" fmla="*/ 30 w 391"/>
                  <a:gd name="T13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1" h="193">
                    <a:moveTo>
                      <a:pt x="30" y="193"/>
                    </a:moveTo>
                    <a:cubicBezTo>
                      <a:pt x="31" y="103"/>
                      <a:pt x="105" y="30"/>
                      <a:pt x="196" y="30"/>
                    </a:cubicBezTo>
                    <a:cubicBezTo>
                      <a:pt x="287" y="30"/>
                      <a:pt x="360" y="103"/>
                      <a:pt x="362" y="193"/>
                    </a:cubicBezTo>
                    <a:cubicBezTo>
                      <a:pt x="391" y="193"/>
                      <a:pt x="391" y="193"/>
                      <a:pt x="391" y="193"/>
                    </a:cubicBezTo>
                    <a:cubicBezTo>
                      <a:pt x="390" y="87"/>
                      <a:pt x="303" y="0"/>
                      <a:pt x="196" y="0"/>
                    </a:cubicBezTo>
                    <a:cubicBezTo>
                      <a:pt x="89" y="0"/>
                      <a:pt x="2" y="87"/>
                      <a:pt x="0" y="193"/>
                    </a:cubicBezTo>
                    <a:lnTo>
                      <a:pt x="30" y="193"/>
                    </a:lnTo>
                    <a:close/>
                  </a:path>
                </a:pathLst>
              </a:custGeom>
              <a:solidFill>
                <a:srgbClr val="736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2" name="Oval 388"/>
              <p:cNvSpPr>
                <a:spLocks noChangeArrowheads="1"/>
              </p:cNvSpPr>
              <p:nvPr/>
            </p:nvSpPr>
            <p:spPr bwMode="auto">
              <a:xfrm>
                <a:off x="9424619" y="5369240"/>
                <a:ext cx="42428" cy="42428"/>
              </a:xfrm>
              <a:prstGeom prst="ellipse">
                <a:avLst/>
              </a:pr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3" name="Freeform 389"/>
              <p:cNvSpPr>
                <a:spLocks/>
              </p:cNvSpPr>
              <p:nvPr/>
            </p:nvSpPr>
            <p:spPr bwMode="auto">
              <a:xfrm>
                <a:off x="9520705" y="5203272"/>
                <a:ext cx="92343" cy="183439"/>
              </a:xfrm>
              <a:custGeom>
                <a:avLst/>
                <a:gdLst>
                  <a:gd name="T0" fmla="*/ 173 w 188"/>
                  <a:gd name="T1" fmla="*/ 373 h 373"/>
                  <a:gd name="T2" fmla="*/ 161 w 188"/>
                  <a:gd name="T3" fmla="*/ 365 h 373"/>
                  <a:gd name="T4" fmla="*/ 3 w 188"/>
                  <a:gd name="T5" fmla="*/ 20 h 373"/>
                  <a:gd name="T6" fmla="*/ 9 w 188"/>
                  <a:gd name="T7" fmla="*/ 3 h 373"/>
                  <a:gd name="T8" fmla="*/ 27 w 188"/>
                  <a:gd name="T9" fmla="*/ 9 h 373"/>
                  <a:gd name="T10" fmla="*/ 185 w 188"/>
                  <a:gd name="T11" fmla="*/ 354 h 373"/>
                  <a:gd name="T12" fmla="*/ 178 w 188"/>
                  <a:gd name="T13" fmla="*/ 371 h 373"/>
                  <a:gd name="T14" fmla="*/ 173 w 188"/>
                  <a:gd name="T15" fmla="*/ 373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8" h="373">
                    <a:moveTo>
                      <a:pt x="173" y="373"/>
                    </a:moveTo>
                    <a:cubicBezTo>
                      <a:pt x="168" y="373"/>
                      <a:pt x="163" y="370"/>
                      <a:pt x="161" y="365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0" y="14"/>
                      <a:pt x="3" y="6"/>
                      <a:pt x="9" y="3"/>
                    </a:cubicBezTo>
                    <a:cubicBezTo>
                      <a:pt x="16" y="0"/>
                      <a:pt x="24" y="3"/>
                      <a:pt x="27" y="9"/>
                    </a:cubicBezTo>
                    <a:cubicBezTo>
                      <a:pt x="185" y="354"/>
                      <a:pt x="185" y="354"/>
                      <a:pt x="185" y="354"/>
                    </a:cubicBezTo>
                    <a:cubicBezTo>
                      <a:pt x="188" y="360"/>
                      <a:pt x="185" y="368"/>
                      <a:pt x="178" y="371"/>
                    </a:cubicBezTo>
                    <a:cubicBezTo>
                      <a:pt x="177" y="372"/>
                      <a:pt x="175" y="373"/>
                      <a:pt x="173" y="373"/>
                    </a:cubicBezTo>
                    <a:close/>
                  </a:path>
                </a:pathLst>
              </a:custGeom>
              <a:solidFill>
                <a:srgbClr val="ACB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4" name="Freeform 390"/>
              <p:cNvSpPr>
                <a:spLocks/>
              </p:cNvSpPr>
              <p:nvPr/>
            </p:nvSpPr>
            <p:spPr bwMode="auto">
              <a:xfrm>
                <a:off x="9526945" y="5219495"/>
                <a:ext cx="41180" cy="67386"/>
              </a:xfrm>
              <a:custGeom>
                <a:avLst/>
                <a:gdLst>
                  <a:gd name="T0" fmla="*/ 23 w 33"/>
                  <a:gd name="T1" fmla="*/ 54 h 54"/>
                  <a:gd name="T2" fmla="*/ 0 w 33"/>
                  <a:gd name="T3" fmla="*/ 4 h 54"/>
                  <a:gd name="T4" fmla="*/ 10 w 33"/>
                  <a:gd name="T5" fmla="*/ 0 h 54"/>
                  <a:gd name="T6" fmla="*/ 33 w 33"/>
                  <a:gd name="T7" fmla="*/ 50 h 54"/>
                  <a:gd name="T8" fmla="*/ 23 w 33"/>
                  <a:gd name="T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4">
                    <a:moveTo>
                      <a:pt x="23" y="54"/>
                    </a:moveTo>
                    <a:lnTo>
                      <a:pt x="0" y="4"/>
                    </a:lnTo>
                    <a:lnTo>
                      <a:pt x="10" y="0"/>
                    </a:lnTo>
                    <a:lnTo>
                      <a:pt x="33" y="50"/>
                    </a:ln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E53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5" name="Freeform 391"/>
              <p:cNvSpPr>
                <a:spLocks noEditPoints="1"/>
              </p:cNvSpPr>
              <p:nvPr/>
            </p:nvSpPr>
            <p:spPr bwMode="auto">
              <a:xfrm>
                <a:off x="9271129" y="5220742"/>
                <a:ext cx="277029" cy="178447"/>
              </a:xfrm>
              <a:custGeom>
                <a:avLst/>
                <a:gdLst>
                  <a:gd name="T0" fmla="*/ 352 w 567"/>
                  <a:gd name="T1" fmla="*/ 366 h 366"/>
                  <a:gd name="T2" fmla="*/ 352 w 567"/>
                  <a:gd name="T3" fmla="*/ 366 h 366"/>
                  <a:gd name="T4" fmla="*/ 41 w 567"/>
                  <a:gd name="T5" fmla="*/ 361 h 366"/>
                  <a:gd name="T6" fmla="*/ 5 w 567"/>
                  <a:gd name="T7" fmla="*/ 335 h 366"/>
                  <a:gd name="T8" fmla="*/ 19 w 567"/>
                  <a:gd name="T9" fmla="*/ 292 h 366"/>
                  <a:gd name="T10" fmla="*/ 227 w 567"/>
                  <a:gd name="T11" fmla="*/ 115 h 366"/>
                  <a:gd name="T12" fmla="*/ 231 w 567"/>
                  <a:gd name="T13" fmla="*/ 112 h 366"/>
                  <a:gd name="T14" fmla="*/ 536 w 567"/>
                  <a:gd name="T15" fmla="*/ 3 h 366"/>
                  <a:gd name="T16" fmla="*/ 552 w 567"/>
                  <a:gd name="T17" fmla="*/ 10 h 366"/>
                  <a:gd name="T18" fmla="*/ 565 w 567"/>
                  <a:gd name="T19" fmla="*/ 37 h 366"/>
                  <a:gd name="T20" fmla="*/ 564 w 567"/>
                  <a:gd name="T21" fmla="*/ 49 h 366"/>
                  <a:gd name="T22" fmla="*/ 363 w 567"/>
                  <a:gd name="T23" fmla="*/ 360 h 366"/>
                  <a:gd name="T24" fmla="*/ 352 w 567"/>
                  <a:gd name="T25" fmla="*/ 366 h 366"/>
                  <a:gd name="T26" fmla="*/ 242 w 567"/>
                  <a:gd name="T27" fmla="*/ 136 h 366"/>
                  <a:gd name="T28" fmla="*/ 35 w 567"/>
                  <a:gd name="T29" fmla="*/ 313 h 366"/>
                  <a:gd name="T30" fmla="*/ 30 w 567"/>
                  <a:gd name="T31" fmla="*/ 327 h 366"/>
                  <a:gd name="T32" fmla="*/ 41 w 567"/>
                  <a:gd name="T33" fmla="*/ 335 h 366"/>
                  <a:gd name="T34" fmla="*/ 345 w 567"/>
                  <a:gd name="T35" fmla="*/ 340 h 366"/>
                  <a:gd name="T36" fmla="*/ 538 w 567"/>
                  <a:gd name="T37" fmla="*/ 41 h 366"/>
                  <a:gd name="T38" fmla="*/ 534 w 567"/>
                  <a:gd name="T39" fmla="*/ 31 h 366"/>
                  <a:gd name="T40" fmla="*/ 242 w 567"/>
                  <a:gd name="T41" fmla="*/ 136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67" h="366">
                    <a:moveTo>
                      <a:pt x="352" y="366"/>
                    </a:moveTo>
                    <a:cubicBezTo>
                      <a:pt x="352" y="366"/>
                      <a:pt x="352" y="366"/>
                      <a:pt x="352" y="366"/>
                    </a:cubicBezTo>
                    <a:cubicBezTo>
                      <a:pt x="41" y="361"/>
                      <a:pt x="41" y="361"/>
                      <a:pt x="41" y="361"/>
                    </a:cubicBezTo>
                    <a:cubicBezTo>
                      <a:pt x="24" y="361"/>
                      <a:pt x="10" y="351"/>
                      <a:pt x="5" y="335"/>
                    </a:cubicBezTo>
                    <a:cubicBezTo>
                      <a:pt x="0" y="319"/>
                      <a:pt x="5" y="302"/>
                      <a:pt x="19" y="292"/>
                    </a:cubicBezTo>
                    <a:cubicBezTo>
                      <a:pt x="227" y="115"/>
                      <a:pt x="227" y="115"/>
                      <a:pt x="227" y="115"/>
                    </a:cubicBezTo>
                    <a:cubicBezTo>
                      <a:pt x="228" y="114"/>
                      <a:pt x="230" y="113"/>
                      <a:pt x="231" y="112"/>
                    </a:cubicBezTo>
                    <a:cubicBezTo>
                      <a:pt x="536" y="3"/>
                      <a:pt x="536" y="3"/>
                      <a:pt x="536" y="3"/>
                    </a:cubicBezTo>
                    <a:cubicBezTo>
                      <a:pt x="542" y="0"/>
                      <a:pt x="550" y="3"/>
                      <a:pt x="552" y="10"/>
                    </a:cubicBezTo>
                    <a:cubicBezTo>
                      <a:pt x="565" y="37"/>
                      <a:pt x="565" y="37"/>
                      <a:pt x="565" y="37"/>
                    </a:cubicBezTo>
                    <a:cubicBezTo>
                      <a:pt x="567" y="41"/>
                      <a:pt x="566" y="45"/>
                      <a:pt x="564" y="49"/>
                    </a:cubicBezTo>
                    <a:cubicBezTo>
                      <a:pt x="363" y="360"/>
                      <a:pt x="363" y="360"/>
                      <a:pt x="363" y="360"/>
                    </a:cubicBezTo>
                    <a:cubicBezTo>
                      <a:pt x="361" y="364"/>
                      <a:pt x="357" y="366"/>
                      <a:pt x="352" y="366"/>
                    </a:cubicBezTo>
                    <a:close/>
                    <a:moveTo>
                      <a:pt x="242" y="136"/>
                    </a:moveTo>
                    <a:cubicBezTo>
                      <a:pt x="35" y="313"/>
                      <a:pt x="35" y="313"/>
                      <a:pt x="35" y="313"/>
                    </a:cubicBezTo>
                    <a:cubicBezTo>
                      <a:pt x="28" y="318"/>
                      <a:pt x="29" y="325"/>
                      <a:pt x="30" y="327"/>
                    </a:cubicBezTo>
                    <a:cubicBezTo>
                      <a:pt x="31" y="329"/>
                      <a:pt x="33" y="335"/>
                      <a:pt x="41" y="335"/>
                    </a:cubicBezTo>
                    <a:cubicBezTo>
                      <a:pt x="345" y="340"/>
                      <a:pt x="345" y="340"/>
                      <a:pt x="345" y="340"/>
                    </a:cubicBezTo>
                    <a:cubicBezTo>
                      <a:pt x="538" y="41"/>
                      <a:pt x="538" y="41"/>
                      <a:pt x="538" y="41"/>
                    </a:cubicBezTo>
                    <a:cubicBezTo>
                      <a:pt x="534" y="31"/>
                      <a:pt x="534" y="31"/>
                      <a:pt x="534" y="31"/>
                    </a:cubicBezTo>
                    <a:lnTo>
                      <a:pt x="242" y="136"/>
                    </a:lnTo>
                    <a:close/>
                  </a:path>
                </a:pathLst>
              </a:custGeom>
              <a:solidFill>
                <a:srgbClr val="E53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6" name="Freeform 392"/>
              <p:cNvSpPr>
                <a:spLocks/>
              </p:cNvSpPr>
              <p:nvPr/>
            </p:nvSpPr>
            <p:spPr bwMode="auto">
              <a:xfrm>
                <a:off x="9360977" y="5238213"/>
                <a:ext cx="89847" cy="160977"/>
              </a:xfrm>
              <a:custGeom>
                <a:avLst/>
                <a:gdLst>
                  <a:gd name="T0" fmla="*/ 168 w 183"/>
                  <a:gd name="T1" fmla="*/ 329 h 329"/>
                  <a:gd name="T2" fmla="*/ 157 w 183"/>
                  <a:gd name="T3" fmla="*/ 322 h 329"/>
                  <a:gd name="T4" fmla="*/ 3 w 183"/>
                  <a:gd name="T5" fmla="*/ 21 h 329"/>
                  <a:gd name="T6" fmla="*/ 9 w 183"/>
                  <a:gd name="T7" fmla="*/ 4 h 329"/>
                  <a:gd name="T8" fmla="*/ 26 w 183"/>
                  <a:gd name="T9" fmla="*/ 9 h 329"/>
                  <a:gd name="T10" fmla="*/ 180 w 183"/>
                  <a:gd name="T11" fmla="*/ 310 h 329"/>
                  <a:gd name="T12" fmla="*/ 174 w 183"/>
                  <a:gd name="T13" fmla="*/ 328 h 329"/>
                  <a:gd name="T14" fmla="*/ 168 w 183"/>
                  <a:gd name="T15" fmla="*/ 3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" h="329">
                    <a:moveTo>
                      <a:pt x="168" y="329"/>
                    </a:moveTo>
                    <a:cubicBezTo>
                      <a:pt x="164" y="329"/>
                      <a:pt x="159" y="326"/>
                      <a:pt x="157" y="3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15"/>
                      <a:pt x="2" y="7"/>
                      <a:pt x="9" y="4"/>
                    </a:cubicBezTo>
                    <a:cubicBezTo>
                      <a:pt x="15" y="0"/>
                      <a:pt x="23" y="3"/>
                      <a:pt x="26" y="9"/>
                    </a:cubicBezTo>
                    <a:cubicBezTo>
                      <a:pt x="180" y="310"/>
                      <a:pt x="180" y="310"/>
                      <a:pt x="180" y="310"/>
                    </a:cubicBezTo>
                    <a:cubicBezTo>
                      <a:pt x="183" y="316"/>
                      <a:pt x="181" y="324"/>
                      <a:pt x="174" y="328"/>
                    </a:cubicBezTo>
                    <a:cubicBezTo>
                      <a:pt x="172" y="329"/>
                      <a:pt x="170" y="329"/>
                      <a:pt x="168" y="329"/>
                    </a:cubicBezTo>
                    <a:close/>
                  </a:path>
                </a:pathLst>
              </a:custGeom>
              <a:solidFill>
                <a:srgbClr val="ACB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7" name="Freeform 393"/>
              <p:cNvSpPr>
                <a:spLocks/>
              </p:cNvSpPr>
              <p:nvPr/>
            </p:nvSpPr>
            <p:spPr bwMode="auto">
              <a:xfrm>
                <a:off x="9373456" y="5265666"/>
                <a:ext cx="76121" cy="131028"/>
              </a:xfrm>
              <a:custGeom>
                <a:avLst/>
                <a:gdLst>
                  <a:gd name="T0" fmla="*/ 52 w 61"/>
                  <a:gd name="T1" fmla="*/ 105 h 105"/>
                  <a:gd name="T2" fmla="*/ 0 w 61"/>
                  <a:gd name="T3" fmla="*/ 4 h 105"/>
                  <a:gd name="T4" fmla="*/ 10 w 61"/>
                  <a:gd name="T5" fmla="*/ 0 h 105"/>
                  <a:gd name="T6" fmla="*/ 61 w 61"/>
                  <a:gd name="T7" fmla="*/ 100 h 105"/>
                  <a:gd name="T8" fmla="*/ 52 w 61"/>
                  <a:gd name="T9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105">
                    <a:moveTo>
                      <a:pt x="52" y="105"/>
                    </a:moveTo>
                    <a:lnTo>
                      <a:pt x="0" y="4"/>
                    </a:lnTo>
                    <a:lnTo>
                      <a:pt x="10" y="0"/>
                    </a:lnTo>
                    <a:lnTo>
                      <a:pt x="61" y="100"/>
                    </a:lnTo>
                    <a:lnTo>
                      <a:pt x="52" y="105"/>
                    </a:lnTo>
                    <a:close/>
                  </a:path>
                </a:pathLst>
              </a:custGeom>
              <a:solidFill>
                <a:srgbClr val="E53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8" name="Freeform 394"/>
              <p:cNvSpPr>
                <a:spLocks/>
              </p:cNvSpPr>
              <p:nvPr/>
            </p:nvSpPr>
            <p:spPr bwMode="auto">
              <a:xfrm>
                <a:off x="9443337" y="5170827"/>
                <a:ext cx="91095" cy="46172"/>
              </a:xfrm>
              <a:custGeom>
                <a:avLst/>
                <a:gdLst>
                  <a:gd name="T0" fmla="*/ 173 w 187"/>
                  <a:gd name="T1" fmla="*/ 95 h 95"/>
                  <a:gd name="T2" fmla="*/ 114 w 187"/>
                  <a:gd name="T3" fmla="*/ 63 h 95"/>
                  <a:gd name="T4" fmla="*/ 91 w 187"/>
                  <a:gd name="T5" fmla="*/ 42 h 95"/>
                  <a:gd name="T6" fmla="*/ 22 w 187"/>
                  <a:gd name="T7" fmla="*/ 59 h 95"/>
                  <a:gd name="T8" fmla="*/ 4 w 187"/>
                  <a:gd name="T9" fmla="*/ 55 h 95"/>
                  <a:gd name="T10" fmla="*/ 8 w 187"/>
                  <a:gd name="T11" fmla="*/ 37 h 95"/>
                  <a:gd name="T12" fmla="*/ 104 w 187"/>
                  <a:gd name="T13" fmla="*/ 19 h 95"/>
                  <a:gd name="T14" fmla="*/ 134 w 187"/>
                  <a:gd name="T15" fmla="*/ 46 h 95"/>
                  <a:gd name="T16" fmla="*/ 174 w 187"/>
                  <a:gd name="T17" fmla="*/ 68 h 95"/>
                  <a:gd name="T18" fmla="*/ 174 w 187"/>
                  <a:gd name="T19" fmla="*/ 68 h 95"/>
                  <a:gd name="T20" fmla="*/ 187 w 187"/>
                  <a:gd name="T21" fmla="*/ 82 h 95"/>
                  <a:gd name="T22" fmla="*/ 174 w 187"/>
                  <a:gd name="T23" fmla="*/ 95 h 95"/>
                  <a:gd name="T24" fmla="*/ 173 w 187"/>
                  <a:gd name="T25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95">
                    <a:moveTo>
                      <a:pt x="173" y="95"/>
                    </a:moveTo>
                    <a:cubicBezTo>
                      <a:pt x="141" y="95"/>
                      <a:pt x="127" y="78"/>
                      <a:pt x="114" y="63"/>
                    </a:cubicBezTo>
                    <a:cubicBezTo>
                      <a:pt x="107" y="55"/>
                      <a:pt x="101" y="47"/>
                      <a:pt x="91" y="42"/>
                    </a:cubicBezTo>
                    <a:cubicBezTo>
                      <a:pt x="76" y="33"/>
                      <a:pt x="45" y="44"/>
                      <a:pt x="22" y="59"/>
                    </a:cubicBezTo>
                    <a:cubicBezTo>
                      <a:pt x="16" y="63"/>
                      <a:pt x="8" y="61"/>
                      <a:pt x="4" y="55"/>
                    </a:cubicBezTo>
                    <a:cubicBezTo>
                      <a:pt x="0" y="49"/>
                      <a:pt x="2" y="41"/>
                      <a:pt x="8" y="37"/>
                    </a:cubicBezTo>
                    <a:cubicBezTo>
                      <a:pt x="22" y="28"/>
                      <a:pt x="71" y="0"/>
                      <a:pt x="104" y="19"/>
                    </a:cubicBezTo>
                    <a:cubicBezTo>
                      <a:pt x="118" y="26"/>
                      <a:pt x="126" y="37"/>
                      <a:pt x="134" y="46"/>
                    </a:cubicBezTo>
                    <a:cubicBezTo>
                      <a:pt x="146" y="60"/>
                      <a:pt x="154" y="69"/>
                      <a:pt x="174" y="68"/>
                    </a:cubicBezTo>
                    <a:cubicBezTo>
                      <a:pt x="174" y="68"/>
                      <a:pt x="174" y="68"/>
                      <a:pt x="174" y="68"/>
                    </a:cubicBezTo>
                    <a:cubicBezTo>
                      <a:pt x="181" y="68"/>
                      <a:pt x="187" y="74"/>
                      <a:pt x="187" y="82"/>
                    </a:cubicBezTo>
                    <a:cubicBezTo>
                      <a:pt x="187" y="89"/>
                      <a:pt x="181" y="95"/>
                      <a:pt x="174" y="95"/>
                    </a:cubicBezTo>
                    <a:cubicBezTo>
                      <a:pt x="174" y="95"/>
                      <a:pt x="173" y="95"/>
                      <a:pt x="173" y="95"/>
                    </a:cubicBezTo>
                    <a:close/>
                  </a:path>
                </a:pathLst>
              </a:custGeom>
              <a:solidFill>
                <a:srgbClr val="ACB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9" name="Freeform 395"/>
              <p:cNvSpPr>
                <a:spLocks/>
              </p:cNvSpPr>
              <p:nvPr/>
            </p:nvSpPr>
            <p:spPr bwMode="auto">
              <a:xfrm>
                <a:off x="9443337" y="5170827"/>
                <a:ext cx="54907" cy="29949"/>
              </a:xfrm>
              <a:custGeom>
                <a:avLst/>
                <a:gdLst>
                  <a:gd name="T0" fmla="*/ 15 w 112"/>
                  <a:gd name="T1" fmla="*/ 61 h 61"/>
                  <a:gd name="T2" fmla="*/ 4 w 112"/>
                  <a:gd name="T3" fmla="*/ 55 h 61"/>
                  <a:gd name="T4" fmla="*/ 8 w 112"/>
                  <a:gd name="T5" fmla="*/ 37 h 61"/>
                  <a:gd name="T6" fmla="*/ 104 w 112"/>
                  <a:gd name="T7" fmla="*/ 19 h 61"/>
                  <a:gd name="T8" fmla="*/ 109 w 112"/>
                  <a:gd name="T9" fmla="*/ 36 h 61"/>
                  <a:gd name="T10" fmla="*/ 91 w 112"/>
                  <a:gd name="T11" fmla="*/ 42 h 61"/>
                  <a:gd name="T12" fmla="*/ 22 w 112"/>
                  <a:gd name="T13" fmla="*/ 59 h 61"/>
                  <a:gd name="T14" fmla="*/ 15 w 112"/>
                  <a:gd name="T1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61">
                    <a:moveTo>
                      <a:pt x="15" y="61"/>
                    </a:moveTo>
                    <a:cubicBezTo>
                      <a:pt x="11" y="61"/>
                      <a:pt x="6" y="59"/>
                      <a:pt x="4" y="55"/>
                    </a:cubicBezTo>
                    <a:cubicBezTo>
                      <a:pt x="0" y="49"/>
                      <a:pt x="2" y="41"/>
                      <a:pt x="8" y="37"/>
                    </a:cubicBezTo>
                    <a:cubicBezTo>
                      <a:pt x="22" y="28"/>
                      <a:pt x="71" y="0"/>
                      <a:pt x="104" y="19"/>
                    </a:cubicBezTo>
                    <a:cubicBezTo>
                      <a:pt x="110" y="22"/>
                      <a:pt x="112" y="30"/>
                      <a:pt x="109" y="36"/>
                    </a:cubicBezTo>
                    <a:cubicBezTo>
                      <a:pt x="105" y="43"/>
                      <a:pt x="97" y="45"/>
                      <a:pt x="91" y="42"/>
                    </a:cubicBezTo>
                    <a:cubicBezTo>
                      <a:pt x="76" y="33"/>
                      <a:pt x="45" y="44"/>
                      <a:pt x="22" y="59"/>
                    </a:cubicBezTo>
                    <a:cubicBezTo>
                      <a:pt x="20" y="60"/>
                      <a:pt x="17" y="61"/>
                      <a:pt x="15" y="61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0" name="Freeform 396"/>
              <p:cNvSpPr>
                <a:spLocks/>
              </p:cNvSpPr>
              <p:nvPr/>
            </p:nvSpPr>
            <p:spPr bwMode="auto">
              <a:xfrm>
                <a:off x="9323540" y="5221990"/>
                <a:ext cx="82360" cy="23710"/>
              </a:xfrm>
              <a:custGeom>
                <a:avLst/>
                <a:gdLst>
                  <a:gd name="T0" fmla="*/ 147 w 168"/>
                  <a:gd name="T1" fmla="*/ 48 h 48"/>
                  <a:gd name="T2" fmla="*/ 19 w 168"/>
                  <a:gd name="T3" fmla="*/ 48 h 48"/>
                  <a:gd name="T4" fmla="*/ 0 w 168"/>
                  <a:gd name="T5" fmla="*/ 29 h 48"/>
                  <a:gd name="T6" fmla="*/ 0 w 168"/>
                  <a:gd name="T7" fmla="*/ 19 h 48"/>
                  <a:gd name="T8" fmla="*/ 20 w 168"/>
                  <a:gd name="T9" fmla="*/ 1 h 48"/>
                  <a:gd name="T10" fmla="*/ 157 w 168"/>
                  <a:gd name="T11" fmla="*/ 14 h 48"/>
                  <a:gd name="T12" fmla="*/ 168 w 168"/>
                  <a:gd name="T13" fmla="*/ 23 h 48"/>
                  <a:gd name="T14" fmla="*/ 168 w 168"/>
                  <a:gd name="T15" fmla="*/ 28 h 48"/>
                  <a:gd name="T16" fmla="*/ 147 w 168"/>
                  <a:gd name="T1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48">
                    <a:moveTo>
                      <a:pt x="147" y="48"/>
                    </a:moveTo>
                    <a:cubicBezTo>
                      <a:pt x="19" y="48"/>
                      <a:pt x="19" y="48"/>
                      <a:pt x="19" y="48"/>
                    </a:cubicBezTo>
                    <a:cubicBezTo>
                      <a:pt x="8" y="48"/>
                      <a:pt x="0" y="40"/>
                      <a:pt x="0" y="2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9" y="0"/>
                      <a:pt x="20" y="1"/>
                    </a:cubicBezTo>
                    <a:cubicBezTo>
                      <a:pt x="73" y="11"/>
                      <a:pt x="120" y="17"/>
                      <a:pt x="157" y="14"/>
                    </a:cubicBezTo>
                    <a:cubicBezTo>
                      <a:pt x="162" y="13"/>
                      <a:pt x="168" y="17"/>
                      <a:pt x="168" y="23"/>
                    </a:cubicBezTo>
                    <a:cubicBezTo>
                      <a:pt x="168" y="28"/>
                      <a:pt x="168" y="28"/>
                      <a:pt x="168" y="28"/>
                    </a:cubicBezTo>
                    <a:cubicBezTo>
                      <a:pt x="168" y="39"/>
                      <a:pt x="159" y="48"/>
                      <a:pt x="147" y="48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1" name="Freeform 397"/>
              <p:cNvSpPr>
                <a:spLocks/>
              </p:cNvSpPr>
              <p:nvPr/>
            </p:nvSpPr>
            <p:spPr bwMode="auto">
              <a:xfrm>
                <a:off x="9428362" y="5386711"/>
                <a:ext cx="22462" cy="53659"/>
              </a:xfrm>
              <a:custGeom>
                <a:avLst/>
                <a:gdLst>
                  <a:gd name="T0" fmla="*/ 15 w 45"/>
                  <a:gd name="T1" fmla="*/ 111 h 111"/>
                  <a:gd name="T2" fmla="*/ 12 w 45"/>
                  <a:gd name="T3" fmla="*/ 111 h 111"/>
                  <a:gd name="T4" fmla="*/ 2 w 45"/>
                  <a:gd name="T5" fmla="*/ 95 h 111"/>
                  <a:gd name="T6" fmla="*/ 17 w 45"/>
                  <a:gd name="T7" fmla="*/ 11 h 111"/>
                  <a:gd name="T8" fmla="*/ 33 w 45"/>
                  <a:gd name="T9" fmla="*/ 1 h 111"/>
                  <a:gd name="T10" fmla="*/ 43 w 45"/>
                  <a:gd name="T11" fmla="*/ 16 h 111"/>
                  <a:gd name="T12" fmla="*/ 27 w 45"/>
                  <a:gd name="T13" fmla="*/ 100 h 111"/>
                  <a:gd name="T14" fmla="*/ 15 w 45"/>
                  <a:gd name="T1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1">
                    <a:moveTo>
                      <a:pt x="15" y="111"/>
                    </a:moveTo>
                    <a:cubicBezTo>
                      <a:pt x="14" y="111"/>
                      <a:pt x="13" y="111"/>
                      <a:pt x="12" y="111"/>
                    </a:cubicBezTo>
                    <a:cubicBezTo>
                      <a:pt x="5" y="109"/>
                      <a:pt x="0" y="103"/>
                      <a:pt x="2" y="9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9" y="4"/>
                      <a:pt x="26" y="0"/>
                      <a:pt x="33" y="1"/>
                    </a:cubicBezTo>
                    <a:cubicBezTo>
                      <a:pt x="40" y="2"/>
                      <a:pt x="45" y="9"/>
                      <a:pt x="43" y="16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6" y="107"/>
                      <a:pt x="21" y="111"/>
                      <a:pt x="15" y="111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2" name="Rectangle 398"/>
              <p:cNvSpPr>
                <a:spLocks noChangeArrowheads="1"/>
              </p:cNvSpPr>
              <p:nvPr/>
            </p:nvSpPr>
            <p:spPr bwMode="auto">
              <a:xfrm>
                <a:off x="9424619" y="5434130"/>
                <a:ext cx="27453" cy="12479"/>
              </a:xfrm>
              <a:prstGeom prst="rect">
                <a:avLst/>
              </a:prstGeom>
              <a:solidFill>
                <a:srgbClr val="9590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28" name="Группа 327"/>
            <p:cNvGrpSpPr/>
            <p:nvPr/>
          </p:nvGrpSpPr>
          <p:grpSpPr>
            <a:xfrm>
              <a:off x="11739880" y="2124124"/>
              <a:ext cx="237746" cy="93215"/>
              <a:chOff x="526012" y="5372494"/>
              <a:chExt cx="1213943" cy="475958"/>
            </a:xfrm>
          </p:grpSpPr>
          <p:sp>
            <p:nvSpPr>
              <p:cNvPr id="444" name="Freeform 632"/>
              <p:cNvSpPr>
                <a:spLocks/>
              </p:cNvSpPr>
              <p:nvPr/>
            </p:nvSpPr>
            <p:spPr bwMode="auto">
              <a:xfrm>
                <a:off x="526012" y="5372494"/>
                <a:ext cx="1213943" cy="391380"/>
              </a:xfrm>
              <a:custGeom>
                <a:avLst/>
                <a:gdLst>
                  <a:gd name="T0" fmla="*/ 248 w 248"/>
                  <a:gd name="T1" fmla="*/ 60 h 80"/>
                  <a:gd name="T2" fmla="*/ 248 w 248"/>
                  <a:gd name="T3" fmla="*/ 62 h 80"/>
                  <a:gd name="T4" fmla="*/ 247 w 248"/>
                  <a:gd name="T5" fmla="*/ 66 h 80"/>
                  <a:gd name="T6" fmla="*/ 247 w 248"/>
                  <a:gd name="T7" fmla="*/ 68 h 80"/>
                  <a:gd name="T8" fmla="*/ 238 w 248"/>
                  <a:gd name="T9" fmla="*/ 80 h 80"/>
                  <a:gd name="T10" fmla="*/ 238 w 248"/>
                  <a:gd name="T11" fmla="*/ 80 h 80"/>
                  <a:gd name="T12" fmla="*/ 28 w 248"/>
                  <a:gd name="T13" fmla="*/ 80 h 80"/>
                  <a:gd name="T14" fmla="*/ 28 w 248"/>
                  <a:gd name="T15" fmla="*/ 80 h 80"/>
                  <a:gd name="T16" fmla="*/ 22 w 248"/>
                  <a:gd name="T17" fmla="*/ 78 h 80"/>
                  <a:gd name="T18" fmla="*/ 6 w 248"/>
                  <a:gd name="T19" fmla="*/ 74 h 80"/>
                  <a:gd name="T20" fmla="*/ 0 w 248"/>
                  <a:gd name="T21" fmla="*/ 60 h 80"/>
                  <a:gd name="T22" fmla="*/ 0 w 248"/>
                  <a:gd name="T23" fmla="*/ 58 h 80"/>
                  <a:gd name="T24" fmla="*/ 0 w 248"/>
                  <a:gd name="T25" fmla="*/ 40 h 80"/>
                  <a:gd name="T26" fmla="*/ 7 w 248"/>
                  <a:gd name="T27" fmla="*/ 36 h 80"/>
                  <a:gd name="T28" fmla="*/ 39 w 248"/>
                  <a:gd name="T29" fmla="*/ 31 h 80"/>
                  <a:gd name="T30" fmla="*/ 77 w 248"/>
                  <a:gd name="T31" fmla="*/ 11 h 80"/>
                  <a:gd name="T32" fmla="*/ 133 w 248"/>
                  <a:gd name="T33" fmla="*/ 5 h 80"/>
                  <a:gd name="T34" fmla="*/ 159 w 248"/>
                  <a:gd name="T35" fmla="*/ 12 h 80"/>
                  <a:gd name="T36" fmla="*/ 189 w 248"/>
                  <a:gd name="T37" fmla="*/ 33 h 80"/>
                  <a:gd name="T38" fmla="*/ 247 w 248"/>
                  <a:gd name="T39" fmla="*/ 53 h 80"/>
                  <a:gd name="T40" fmla="*/ 248 w 248"/>
                  <a:gd name="T41" fmla="*/ 6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8" h="80">
                    <a:moveTo>
                      <a:pt x="248" y="60"/>
                    </a:moveTo>
                    <a:cubicBezTo>
                      <a:pt x="248" y="61"/>
                      <a:pt x="248" y="61"/>
                      <a:pt x="248" y="62"/>
                    </a:cubicBezTo>
                    <a:cubicBezTo>
                      <a:pt x="248" y="63"/>
                      <a:pt x="248" y="65"/>
                      <a:pt x="247" y="66"/>
                    </a:cubicBezTo>
                    <a:cubicBezTo>
                      <a:pt x="247" y="67"/>
                      <a:pt x="247" y="67"/>
                      <a:pt x="247" y="68"/>
                    </a:cubicBezTo>
                    <a:cubicBezTo>
                      <a:pt x="244" y="74"/>
                      <a:pt x="240" y="78"/>
                      <a:pt x="238" y="80"/>
                    </a:cubicBezTo>
                    <a:cubicBezTo>
                      <a:pt x="238" y="80"/>
                      <a:pt x="238" y="80"/>
                      <a:pt x="238" y="80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39" y="31"/>
                      <a:pt x="39" y="31"/>
                    </a:cubicBezTo>
                    <a:cubicBezTo>
                      <a:pt x="40" y="31"/>
                      <a:pt x="69" y="15"/>
                      <a:pt x="77" y="11"/>
                    </a:cubicBezTo>
                    <a:cubicBezTo>
                      <a:pt x="102" y="0"/>
                      <a:pt x="133" y="5"/>
                      <a:pt x="133" y="5"/>
                    </a:cubicBezTo>
                    <a:cubicBezTo>
                      <a:pt x="140" y="5"/>
                      <a:pt x="153" y="9"/>
                      <a:pt x="159" y="12"/>
                    </a:cubicBezTo>
                    <a:cubicBezTo>
                      <a:pt x="171" y="18"/>
                      <a:pt x="182" y="33"/>
                      <a:pt x="189" y="33"/>
                    </a:cubicBezTo>
                    <a:cubicBezTo>
                      <a:pt x="196" y="34"/>
                      <a:pt x="243" y="42"/>
                      <a:pt x="247" y="53"/>
                    </a:cubicBezTo>
                    <a:cubicBezTo>
                      <a:pt x="248" y="55"/>
                      <a:pt x="248" y="58"/>
                      <a:pt x="248" y="60"/>
                    </a:cubicBezTo>
                  </a:path>
                </a:pathLst>
              </a:custGeom>
              <a:solidFill>
                <a:srgbClr val="FFC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5" name="Freeform 633"/>
              <p:cNvSpPr>
                <a:spLocks/>
              </p:cNvSpPr>
              <p:nvPr/>
            </p:nvSpPr>
            <p:spPr bwMode="auto">
              <a:xfrm>
                <a:off x="1441444" y="5539992"/>
                <a:ext cx="298510" cy="111112"/>
              </a:xfrm>
              <a:custGeom>
                <a:avLst/>
                <a:gdLst>
                  <a:gd name="T0" fmla="*/ 56 w 61"/>
                  <a:gd name="T1" fmla="*/ 16 h 23"/>
                  <a:gd name="T2" fmla="*/ 47 w 61"/>
                  <a:gd name="T3" fmla="*/ 11 h 23"/>
                  <a:gd name="T4" fmla="*/ 42 w 61"/>
                  <a:gd name="T5" fmla="*/ 9 h 23"/>
                  <a:gd name="T6" fmla="*/ 36 w 61"/>
                  <a:gd name="T7" fmla="*/ 7 h 23"/>
                  <a:gd name="T8" fmla="*/ 29 w 61"/>
                  <a:gd name="T9" fmla="*/ 5 h 23"/>
                  <a:gd name="T10" fmla="*/ 22 w 61"/>
                  <a:gd name="T11" fmla="*/ 4 h 23"/>
                  <a:gd name="T12" fmla="*/ 11 w 61"/>
                  <a:gd name="T13" fmla="*/ 2 h 23"/>
                  <a:gd name="T14" fmla="*/ 5 w 61"/>
                  <a:gd name="T15" fmla="*/ 1 h 23"/>
                  <a:gd name="T16" fmla="*/ 0 w 61"/>
                  <a:gd name="T17" fmla="*/ 1 h 23"/>
                  <a:gd name="T18" fmla="*/ 0 w 61"/>
                  <a:gd name="T19" fmla="*/ 1 h 23"/>
                  <a:gd name="T20" fmla="*/ 3 w 61"/>
                  <a:gd name="T21" fmla="*/ 2 h 23"/>
                  <a:gd name="T22" fmla="*/ 7 w 61"/>
                  <a:gd name="T23" fmla="*/ 2 h 23"/>
                  <a:gd name="T24" fmla="*/ 13 w 61"/>
                  <a:gd name="T25" fmla="*/ 3 h 23"/>
                  <a:gd name="T26" fmla="*/ 20 w 61"/>
                  <a:gd name="T27" fmla="*/ 5 h 23"/>
                  <a:gd name="T28" fmla="*/ 27 w 61"/>
                  <a:gd name="T29" fmla="*/ 6 h 23"/>
                  <a:gd name="T30" fmla="*/ 34 w 61"/>
                  <a:gd name="T31" fmla="*/ 8 h 23"/>
                  <a:gd name="T32" fmla="*/ 40 w 61"/>
                  <a:gd name="T33" fmla="*/ 10 h 23"/>
                  <a:gd name="T34" fmla="*/ 50 w 61"/>
                  <a:gd name="T35" fmla="*/ 15 h 23"/>
                  <a:gd name="T36" fmla="*/ 56 w 61"/>
                  <a:gd name="T37" fmla="*/ 18 h 23"/>
                  <a:gd name="T38" fmla="*/ 58 w 61"/>
                  <a:gd name="T39" fmla="*/ 20 h 23"/>
                  <a:gd name="T40" fmla="*/ 59 w 61"/>
                  <a:gd name="T41" fmla="*/ 23 h 23"/>
                  <a:gd name="T42" fmla="*/ 61 w 61"/>
                  <a:gd name="T43" fmla="*/ 22 h 23"/>
                  <a:gd name="T44" fmla="*/ 56 w 61"/>
                  <a:gd name="T45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23">
                    <a:moveTo>
                      <a:pt x="56" y="16"/>
                    </a:moveTo>
                    <a:cubicBezTo>
                      <a:pt x="53" y="14"/>
                      <a:pt x="50" y="13"/>
                      <a:pt x="47" y="11"/>
                    </a:cubicBezTo>
                    <a:cubicBezTo>
                      <a:pt x="46" y="11"/>
                      <a:pt x="44" y="10"/>
                      <a:pt x="42" y="9"/>
                    </a:cubicBezTo>
                    <a:cubicBezTo>
                      <a:pt x="40" y="8"/>
                      <a:pt x="38" y="7"/>
                      <a:pt x="36" y="7"/>
                    </a:cubicBezTo>
                    <a:cubicBezTo>
                      <a:pt x="33" y="6"/>
                      <a:pt x="31" y="6"/>
                      <a:pt x="29" y="5"/>
                    </a:cubicBezTo>
                    <a:cubicBezTo>
                      <a:pt x="27" y="5"/>
                      <a:pt x="24" y="4"/>
                      <a:pt x="22" y="4"/>
                    </a:cubicBezTo>
                    <a:cubicBezTo>
                      <a:pt x="18" y="3"/>
                      <a:pt x="15" y="2"/>
                      <a:pt x="11" y="2"/>
                    </a:cubicBezTo>
                    <a:cubicBezTo>
                      <a:pt x="9" y="1"/>
                      <a:pt x="7" y="1"/>
                      <a:pt x="5" y="1"/>
                    </a:cubicBezTo>
                    <a:cubicBezTo>
                      <a:pt x="3" y="1"/>
                      <a:pt x="2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4" y="2"/>
                      <a:pt x="5" y="2"/>
                      <a:pt x="7" y="2"/>
                    </a:cubicBezTo>
                    <a:cubicBezTo>
                      <a:pt x="9" y="3"/>
                      <a:pt x="11" y="3"/>
                      <a:pt x="13" y="3"/>
                    </a:cubicBezTo>
                    <a:cubicBezTo>
                      <a:pt x="16" y="4"/>
                      <a:pt x="18" y="4"/>
                      <a:pt x="20" y="5"/>
                    </a:cubicBezTo>
                    <a:cubicBezTo>
                      <a:pt x="23" y="5"/>
                      <a:pt x="25" y="6"/>
                      <a:pt x="27" y="6"/>
                    </a:cubicBezTo>
                    <a:cubicBezTo>
                      <a:pt x="29" y="7"/>
                      <a:pt x="32" y="7"/>
                      <a:pt x="34" y="8"/>
                    </a:cubicBezTo>
                    <a:cubicBezTo>
                      <a:pt x="36" y="8"/>
                      <a:pt x="38" y="9"/>
                      <a:pt x="40" y="10"/>
                    </a:cubicBezTo>
                    <a:cubicBezTo>
                      <a:pt x="44" y="11"/>
                      <a:pt x="47" y="13"/>
                      <a:pt x="50" y="15"/>
                    </a:cubicBezTo>
                    <a:cubicBezTo>
                      <a:pt x="52" y="16"/>
                      <a:pt x="54" y="17"/>
                      <a:pt x="56" y="18"/>
                    </a:cubicBezTo>
                    <a:cubicBezTo>
                      <a:pt x="56" y="19"/>
                      <a:pt x="57" y="19"/>
                      <a:pt x="58" y="20"/>
                    </a:cubicBezTo>
                    <a:cubicBezTo>
                      <a:pt x="58" y="21"/>
                      <a:pt x="59" y="22"/>
                      <a:pt x="59" y="23"/>
                    </a:cubicBezTo>
                    <a:cubicBezTo>
                      <a:pt x="59" y="23"/>
                      <a:pt x="60" y="23"/>
                      <a:pt x="61" y="22"/>
                    </a:cubicBezTo>
                    <a:cubicBezTo>
                      <a:pt x="61" y="19"/>
                      <a:pt x="58" y="17"/>
                      <a:pt x="56" y="16"/>
                    </a:cubicBezTo>
                    <a:close/>
                  </a:path>
                </a:pathLst>
              </a:custGeom>
              <a:solidFill>
                <a:srgbClr val="F7D7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6" name="Freeform 634"/>
              <p:cNvSpPr>
                <a:spLocks/>
              </p:cNvSpPr>
              <p:nvPr/>
            </p:nvSpPr>
            <p:spPr bwMode="auto">
              <a:xfrm>
                <a:off x="814572" y="5535017"/>
                <a:ext cx="621897" cy="33168"/>
              </a:xfrm>
              <a:custGeom>
                <a:avLst/>
                <a:gdLst>
                  <a:gd name="T0" fmla="*/ 127 w 127"/>
                  <a:gd name="T1" fmla="*/ 5 h 7"/>
                  <a:gd name="T2" fmla="*/ 0 w 127"/>
                  <a:gd name="T3" fmla="*/ 3 h 7"/>
                  <a:gd name="T4" fmla="*/ 25 w 127"/>
                  <a:gd name="T5" fmla="*/ 2 h 7"/>
                  <a:gd name="T6" fmla="*/ 121 w 127"/>
                  <a:gd name="T7" fmla="*/ 3 h 7"/>
                  <a:gd name="T8" fmla="*/ 127 w 127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7">
                    <a:moveTo>
                      <a:pt x="127" y="5"/>
                    </a:moveTo>
                    <a:cubicBezTo>
                      <a:pt x="118" y="7"/>
                      <a:pt x="3" y="5"/>
                      <a:pt x="0" y="3"/>
                    </a:cubicBezTo>
                    <a:cubicBezTo>
                      <a:pt x="0" y="3"/>
                      <a:pt x="20" y="3"/>
                      <a:pt x="25" y="2"/>
                    </a:cubicBezTo>
                    <a:cubicBezTo>
                      <a:pt x="51" y="0"/>
                      <a:pt x="121" y="3"/>
                      <a:pt x="121" y="3"/>
                    </a:cubicBezTo>
                    <a:lnTo>
                      <a:pt x="127" y="5"/>
                    </a:lnTo>
                    <a:close/>
                  </a:path>
                </a:pathLst>
              </a:custGeom>
              <a:solidFill>
                <a:srgbClr val="F7D7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7" name="Freeform 635"/>
              <p:cNvSpPr>
                <a:spLocks/>
              </p:cNvSpPr>
              <p:nvPr/>
            </p:nvSpPr>
            <p:spPr bwMode="auto">
              <a:xfrm>
                <a:off x="633807" y="5632862"/>
                <a:ext cx="288560" cy="131013"/>
              </a:xfrm>
              <a:custGeom>
                <a:avLst/>
                <a:gdLst>
                  <a:gd name="T0" fmla="*/ 59 w 59"/>
                  <a:gd name="T1" fmla="*/ 27 h 27"/>
                  <a:gd name="T2" fmla="*/ 53 w 59"/>
                  <a:gd name="T3" fmla="*/ 27 h 27"/>
                  <a:gd name="T4" fmla="*/ 47 w 59"/>
                  <a:gd name="T5" fmla="*/ 15 h 27"/>
                  <a:gd name="T6" fmla="*/ 29 w 59"/>
                  <a:gd name="T7" fmla="*/ 5 h 27"/>
                  <a:gd name="T8" fmla="*/ 15 w 59"/>
                  <a:gd name="T9" fmla="*/ 12 h 27"/>
                  <a:gd name="T10" fmla="*/ 6 w 59"/>
                  <a:gd name="T11" fmla="*/ 27 h 27"/>
                  <a:gd name="T12" fmla="*/ 0 w 59"/>
                  <a:gd name="T13" fmla="*/ 25 h 27"/>
                  <a:gd name="T14" fmla="*/ 29 w 59"/>
                  <a:gd name="T15" fmla="*/ 0 h 27"/>
                  <a:gd name="T16" fmla="*/ 59 w 59"/>
                  <a:gd name="T1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27">
                    <a:moveTo>
                      <a:pt x="59" y="27"/>
                    </a:moveTo>
                    <a:cubicBezTo>
                      <a:pt x="53" y="27"/>
                      <a:pt x="53" y="27"/>
                      <a:pt x="53" y="27"/>
                    </a:cubicBezTo>
                    <a:cubicBezTo>
                      <a:pt x="52" y="22"/>
                      <a:pt x="50" y="18"/>
                      <a:pt x="47" y="15"/>
                    </a:cubicBezTo>
                    <a:cubicBezTo>
                      <a:pt x="43" y="10"/>
                      <a:pt x="36" y="5"/>
                      <a:pt x="29" y="5"/>
                    </a:cubicBezTo>
                    <a:cubicBezTo>
                      <a:pt x="24" y="5"/>
                      <a:pt x="19" y="9"/>
                      <a:pt x="15" y="12"/>
                    </a:cubicBezTo>
                    <a:cubicBezTo>
                      <a:pt x="10" y="16"/>
                      <a:pt x="6" y="20"/>
                      <a:pt x="6" y="27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1"/>
                      <a:pt x="14" y="0"/>
                      <a:pt x="29" y="0"/>
                    </a:cubicBezTo>
                    <a:cubicBezTo>
                      <a:pt x="45" y="0"/>
                      <a:pt x="58" y="12"/>
                      <a:pt x="59" y="27"/>
                    </a:cubicBez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8" name="Freeform 636"/>
              <p:cNvSpPr>
                <a:spLocks/>
              </p:cNvSpPr>
              <p:nvPr/>
            </p:nvSpPr>
            <p:spPr bwMode="auto">
              <a:xfrm>
                <a:off x="1363499" y="5632862"/>
                <a:ext cx="288560" cy="131013"/>
              </a:xfrm>
              <a:custGeom>
                <a:avLst/>
                <a:gdLst>
                  <a:gd name="T0" fmla="*/ 59 w 59"/>
                  <a:gd name="T1" fmla="*/ 27 h 27"/>
                  <a:gd name="T2" fmla="*/ 53 w 59"/>
                  <a:gd name="T3" fmla="*/ 27 h 27"/>
                  <a:gd name="T4" fmla="*/ 46 w 59"/>
                  <a:gd name="T5" fmla="*/ 13 h 27"/>
                  <a:gd name="T6" fmla="*/ 29 w 59"/>
                  <a:gd name="T7" fmla="*/ 5 h 27"/>
                  <a:gd name="T8" fmla="*/ 9 w 59"/>
                  <a:gd name="T9" fmla="*/ 17 h 27"/>
                  <a:gd name="T10" fmla="*/ 6 w 59"/>
                  <a:gd name="T11" fmla="*/ 27 h 27"/>
                  <a:gd name="T12" fmla="*/ 0 w 59"/>
                  <a:gd name="T13" fmla="*/ 27 h 27"/>
                  <a:gd name="T14" fmla="*/ 29 w 59"/>
                  <a:gd name="T15" fmla="*/ 0 h 27"/>
                  <a:gd name="T16" fmla="*/ 59 w 59"/>
                  <a:gd name="T1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27">
                    <a:moveTo>
                      <a:pt x="59" y="27"/>
                    </a:moveTo>
                    <a:cubicBezTo>
                      <a:pt x="53" y="27"/>
                      <a:pt x="53" y="27"/>
                      <a:pt x="53" y="27"/>
                    </a:cubicBezTo>
                    <a:cubicBezTo>
                      <a:pt x="52" y="21"/>
                      <a:pt x="50" y="17"/>
                      <a:pt x="46" y="13"/>
                    </a:cubicBezTo>
                    <a:cubicBezTo>
                      <a:pt x="41" y="9"/>
                      <a:pt x="36" y="5"/>
                      <a:pt x="29" y="5"/>
                    </a:cubicBezTo>
                    <a:cubicBezTo>
                      <a:pt x="21" y="5"/>
                      <a:pt x="14" y="11"/>
                      <a:pt x="9" y="17"/>
                    </a:cubicBezTo>
                    <a:cubicBezTo>
                      <a:pt x="7" y="21"/>
                      <a:pt x="6" y="23"/>
                      <a:pt x="6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12"/>
                      <a:pt x="14" y="0"/>
                      <a:pt x="29" y="0"/>
                    </a:cubicBezTo>
                    <a:cubicBezTo>
                      <a:pt x="45" y="0"/>
                      <a:pt x="58" y="12"/>
                      <a:pt x="59" y="27"/>
                    </a:cubicBez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9" name="Freeform 637"/>
              <p:cNvSpPr>
                <a:spLocks/>
              </p:cNvSpPr>
              <p:nvPr/>
            </p:nvSpPr>
            <p:spPr bwMode="auto">
              <a:xfrm>
                <a:off x="526012" y="5666029"/>
                <a:ext cx="1203992" cy="97845"/>
              </a:xfrm>
              <a:custGeom>
                <a:avLst/>
                <a:gdLst>
                  <a:gd name="T0" fmla="*/ 4 w 246"/>
                  <a:gd name="T1" fmla="*/ 10 h 20"/>
                  <a:gd name="T2" fmla="*/ 6 w 246"/>
                  <a:gd name="T3" fmla="*/ 14 h 20"/>
                  <a:gd name="T4" fmla="*/ 28 w 246"/>
                  <a:gd name="T5" fmla="*/ 20 h 20"/>
                  <a:gd name="T6" fmla="*/ 238 w 246"/>
                  <a:gd name="T7" fmla="*/ 20 h 20"/>
                  <a:gd name="T8" fmla="*/ 246 w 246"/>
                  <a:gd name="T9" fmla="*/ 10 h 20"/>
                  <a:gd name="T10" fmla="*/ 18 w 246"/>
                  <a:gd name="T11" fmla="*/ 10 h 20"/>
                  <a:gd name="T12" fmla="*/ 0 w 246"/>
                  <a:gd name="T13" fmla="*/ 0 h 20"/>
                  <a:gd name="T14" fmla="*/ 4 w 246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20">
                    <a:moveTo>
                      <a:pt x="4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38" y="20"/>
                      <a:pt x="238" y="20"/>
                      <a:pt x="238" y="20"/>
                    </a:cubicBezTo>
                    <a:cubicBezTo>
                      <a:pt x="238" y="20"/>
                      <a:pt x="243" y="16"/>
                      <a:pt x="246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0" name="Freeform 638"/>
              <p:cNvSpPr>
                <a:spLocks/>
              </p:cNvSpPr>
              <p:nvPr/>
            </p:nvSpPr>
            <p:spPr bwMode="auto">
              <a:xfrm>
                <a:off x="1559189" y="5583110"/>
                <a:ext cx="155889" cy="77944"/>
              </a:xfrm>
              <a:custGeom>
                <a:avLst/>
                <a:gdLst>
                  <a:gd name="T0" fmla="*/ 20 w 32"/>
                  <a:gd name="T1" fmla="*/ 16 h 16"/>
                  <a:gd name="T2" fmla="*/ 31 w 32"/>
                  <a:gd name="T3" fmla="*/ 14 h 16"/>
                  <a:gd name="T4" fmla="*/ 32 w 32"/>
                  <a:gd name="T5" fmla="*/ 13 h 16"/>
                  <a:gd name="T6" fmla="*/ 13 w 32"/>
                  <a:gd name="T7" fmla="*/ 0 h 16"/>
                  <a:gd name="T8" fmla="*/ 0 w 32"/>
                  <a:gd name="T9" fmla="*/ 0 h 16"/>
                  <a:gd name="T10" fmla="*/ 1 w 32"/>
                  <a:gd name="T11" fmla="*/ 2 h 16"/>
                  <a:gd name="T12" fmla="*/ 20 w 32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6">
                    <a:moveTo>
                      <a:pt x="20" y="16"/>
                    </a:moveTo>
                    <a:cubicBezTo>
                      <a:pt x="24" y="16"/>
                      <a:pt x="27" y="16"/>
                      <a:pt x="31" y="14"/>
                    </a:cubicBezTo>
                    <a:cubicBezTo>
                      <a:pt x="31" y="14"/>
                      <a:pt x="32" y="14"/>
                      <a:pt x="32" y="13"/>
                    </a:cubicBezTo>
                    <a:cubicBezTo>
                      <a:pt x="31" y="10"/>
                      <a:pt x="24" y="1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5" y="16"/>
                      <a:pt x="20" y="16"/>
                    </a:cubicBez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1" name="Freeform 639"/>
              <p:cNvSpPr>
                <a:spLocks/>
              </p:cNvSpPr>
              <p:nvPr/>
            </p:nvSpPr>
            <p:spPr bwMode="auto">
              <a:xfrm>
                <a:off x="1569140" y="5588085"/>
                <a:ext cx="140963" cy="97845"/>
              </a:xfrm>
              <a:custGeom>
                <a:avLst/>
                <a:gdLst>
                  <a:gd name="T0" fmla="*/ 28 w 29"/>
                  <a:gd name="T1" fmla="*/ 12 h 20"/>
                  <a:gd name="T2" fmla="*/ 11 w 29"/>
                  <a:gd name="T3" fmla="*/ 0 h 20"/>
                  <a:gd name="T4" fmla="*/ 0 w 29"/>
                  <a:gd name="T5" fmla="*/ 0 h 20"/>
                  <a:gd name="T6" fmla="*/ 28 w 29"/>
                  <a:gd name="T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0">
                    <a:moveTo>
                      <a:pt x="28" y="12"/>
                    </a:moveTo>
                    <a:cubicBezTo>
                      <a:pt x="29" y="12"/>
                      <a:pt x="22" y="2"/>
                      <a:pt x="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6" y="20"/>
                      <a:pt x="28" y="12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2" name="Freeform 640"/>
              <p:cNvSpPr>
                <a:spLocks/>
              </p:cNvSpPr>
              <p:nvPr/>
            </p:nvSpPr>
            <p:spPr bwMode="auto">
              <a:xfrm>
                <a:off x="1396667" y="5651104"/>
                <a:ext cx="215591" cy="112771"/>
              </a:xfrm>
              <a:custGeom>
                <a:avLst/>
                <a:gdLst>
                  <a:gd name="T0" fmla="*/ 40 w 44"/>
                  <a:gd name="T1" fmla="*/ 23 h 23"/>
                  <a:gd name="T2" fmla="*/ 40 w 44"/>
                  <a:gd name="T3" fmla="*/ 21 h 23"/>
                  <a:gd name="T4" fmla="*/ 22 w 44"/>
                  <a:gd name="T5" fmla="*/ 4 h 23"/>
                  <a:gd name="T6" fmla="*/ 5 w 44"/>
                  <a:gd name="T7" fmla="*/ 21 h 23"/>
                  <a:gd name="T8" fmla="*/ 5 w 44"/>
                  <a:gd name="T9" fmla="*/ 23 h 23"/>
                  <a:gd name="T10" fmla="*/ 0 w 44"/>
                  <a:gd name="T11" fmla="*/ 23 h 23"/>
                  <a:gd name="T12" fmla="*/ 0 w 44"/>
                  <a:gd name="T13" fmla="*/ 21 h 23"/>
                  <a:gd name="T14" fmla="*/ 22 w 44"/>
                  <a:gd name="T15" fmla="*/ 0 h 23"/>
                  <a:gd name="T16" fmla="*/ 44 w 44"/>
                  <a:gd name="T17" fmla="*/ 21 h 23"/>
                  <a:gd name="T18" fmla="*/ 44 w 44"/>
                  <a:gd name="T19" fmla="*/ 23 h 23"/>
                  <a:gd name="T20" fmla="*/ 40 w 44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23">
                    <a:moveTo>
                      <a:pt x="40" y="23"/>
                    </a:moveTo>
                    <a:cubicBezTo>
                      <a:pt x="40" y="23"/>
                      <a:pt x="40" y="22"/>
                      <a:pt x="40" y="21"/>
                    </a:cubicBezTo>
                    <a:cubicBezTo>
                      <a:pt x="40" y="12"/>
                      <a:pt x="32" y="4"/>
                      <a:pt x="22" y="4"/>
                    </a:cubicBezTo>
                    <a:cubicBezTo>
                      <a:pt x="13" y="4"/>
                      <a:pt x="5" y="12"/>
                      <a:pt x="5" y="21"/>
                    </a:cubicBezTo>
                    <a:cubicBezTo>
                      <a:pt x="5" y="22"/>
                      <a:pt x="5" y="23"/>
                      <a:pt x="5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9"/>
                      <a:pt x="10" y="0"/>
                      <a:pt x="22" y="0"/>
                    </a:cubicBezTo>
                    <a:cubicBezTo>
                      <a:pt x="34" y="0"/>
                      <a:pt x="44" y="9"/>
                      <a:pt x="44" y="21"/>
                    </a:cubicBezTo>
                    <a:cubicBezTo>
                      <a:pt x="44" y="22"/>
                      <a:pt x="44" y="23"/>
                      <a:pt x="44" y="23"/>
                    </a:cubicBezTo>
                    <a:lnTo>
                      <a:pt x="40" y="23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3" name="Freeform 641"/>
              <p:cNvSpPr>
                <a:spLocks/>
              </p:cNvSpPr>
              <p:nvPr/>
            </p:nvSpPr>
            <p:spPr bwMode="auto">
              <a:xfrm>
                <a:off x="1504463" y="5666029"/>
                <a:ext cx="92870" cy="182423"/>
              </a:xfrm>
              <a:custGeom>
                <a:avLst/>
                <a:gdLst>
                  <a:gd name="T0" fmla="*/ 19 w 19"/>
                  <a:gd name="T1" fmla="*/ 18 h 37"/>
                  <a:gd name="T2" fmla="*/ 0 w 19"/>
                  <a:gd name="T3" fmla="*/ 37 h 37"/>
                  <a:gd name="T4" fmla="*/ 0 w 19"/>
                  <a:gd name="T5" fmla="*/ 0 h 37"/>
                  <a:gd name="T6" fmla="*/ 19 w 19"/>
                  <a:gd name="T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37">
                    <a:moveTo>
                      <a:pt x="19" y="18"/>
                    </a:moveTo>
                    <a:cubicBezTo>
                      <a:pt x="19" y="29"/>
                      <a:pt x="10" y="37"/>
                      <a:pt x="0" y="3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0"/>
                      <a:pt x="19" y="8"/>
                      <a:pt x="19" y="18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4" name="Freeform 642"/>
              <p:cNvSpPr>
                <a:spLocks/>
              </p:cNvSpPr>
              <p:nvPr/>
            </p:nvSpPr>
            <p:spPr bwMode="auto">
              <a:xfrm>
                <a:off x="1416568" y="5666029"/>
                <a:ext cx="87895" cy="182423"/>
              </a:xfrm>
              <a:custGeom>
                <a:avLst/>
                <a:gdLst>
                  <a:gd name="T0" fmla="*/ 18 w 18"/>
                  <a:gd name="T1" fmla="*/ 0 h 37"/>
                  <a:gd name="T2" fmla="*/ 18 w 18"/>
                  <a:gd name="T3" fmla="*/ 0 h 37"/>
                  <a:gd name="T4" fmla="*/ 18 w 18"/>
                  <a:gd name="T5" fmla="*/ 37 h 37"/>
                  <a:gd name="T6" fmla="*/ 0 w 18"/>
                  <a:gd name="T7" fmla="*/ 18 h 37"/>
                  <a:gd name="T8" fmla="*/ 18 w 1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7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8" y="37"/>
                      <a:pt x="0" y="29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5" name="Oval 643"/>
              <p:cNvSpPr>
                <a:spLocks noChangeArrowheads="1"/>
              </p:cNvSpPr>
              <p:nvPr/>
            </p:nvSpPr>
            <p:spPr bwMode="auto">
              <a:xfrm>
                <a:off x="1436469" y="5690905"/>
                <a:ext cx="137647" cy="132671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6" name="Freeform 644"/>
              <p:cNvSpPr>
                <a:spLocks/>
              </p:cNvSpPr>
              <p:nvPr/>
            </p:nvSpPr>
            <p:spPr bwMode="auto">
              <a:xfrm>
                <a:off x="1519388" y="5705831"/>
                <a:ext cx="49752" cy="48093"/>
              </a:xfrm>
              <a:custGeom>
                <a:avLst/>
                <a:gdLst>
                  <a:gd name="T0" fmla="*/ 0 w 10"/>
                  <a:gd name="T1" fmla="*/ 8 h 10"/>
                  <a:gd name="T2" fmla="*/ 4 w 10"/>
                  <a:gd name="T3" fmla="*/ 0 h 10"/>
                  <a:gd name="T4" fmla="*/ 10 w 10"/>
                  <a:gd name="T5" fmla="*/ 10 h 10"/>
                  <a:gd name="T6" fmla="*/ 0 w 10"/>
                  <a:gd name="T7" fmla="*/ 10 h 10"/>
                  <a:gd name="T8" fmla="*/ 0 w 10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0" y="8"/>
                    </a:moveTo>
                    <a:cubicBezTo>
                      <a:pt x="2" y="5"/>
                      <a:pt x="3" y="3"/>
                      <a:pt x="4" y="0"/>
                    </a:cubicBezTo>
                    <a:cubicBezTo>
                      <a:pt x="8" y="2"/>
                      <a:pt x="10" y="6"/>
                      <a:pt x="10" y="10"/>
                    </a:cubicBezTo>
                    <a:cubicBezTo>
                      <a:pt x="7" y="9"/>
                      <a:pt x="4" y="9"/>
                      <a:pt x="0" y="10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7" name="Freeform 645"/>
              <p:cNvSpPr>
                <a:spLocks/>
              </p:cNvSpPr>
              <p:nvPr/>
            </p:nvSpPr>
            <p:spPr bwMode="auto">
              <a:xfrm>
                <a:off x="1519388" y="5758899"/>
                <a:ext cx="49752" cy="49752"/>
              </a:xfrm>
              <a:custGeom>
                <a:avLst/>
                <a:gdLst>
                  <a:gd name="T0" fmla="*/ 0 w 10"/>
                  <a:gd name="T1" fmla="*/ 0 h 10"/>
                  <a:gd name="T2" fmla="*/ 10 w 10"/>
                  <a:gd name="T3" fmla="*/ 0 h 10"/>
                  <a:gd name="T4" fmla="*/ 4 w 10"/>
                  <a:gd name="T5" fmla="*/ 10 h 10"/>
                  <a:gd name="T6" fmla="*/ 0 w 10"/>
                  <a:gd name="T7" fmla="*/ 2 h 10"/>
                  <a:gd name="T8" fmla="*/ 0 w 1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cubicBezTo>
                      <a:pt x="4" y="1"/>
                      <a:pt x="7" y="1"/>
                      <a:pt x="10" y="0"/>
                    </a:cubicBezTo>
                    <a:cubicBezTo>
                      <a:pt x="10" y="4"/>
                      <a:pt x="8" y="8"/>
                      <a:pt x="4" y="10"/>
                    </a:cubicBezTo>
                    <a:cubicBezTo>
                      <a:pt x="3" y="7"/>
                      <a:pt x="2" y="5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8" name="Freeform 646"/>
              <p:cNvSpPr>
                <a:spLocks/>
              </p:cNvSpPr>
              <p:nvPr/>
            </p:nvSpPr>
            <p:spPr bwMode="auto">
              <a:xfrm>
                <a:off x="1446419" y="5758899"/>
                <a:ext cx="48093" cy="49752"/>
              </a:xfrm>
              <a:custGeom>
                <a:avLst/>
                <a:gdLst>
                  <a:gd name="T0" fmla="*/ 10 w 10"/>
                  <a:gd name="T1" fmla="*/ 2 h 10"/>
                  <a:gd name="T2" fmla="*/ 5 w 10"/>
                  <a:gd name="T3" fmla="*/ 10 h 10"/>
                  <a:gd name="T4" fmla="*/ 0 w 10"/>
                  <a:gd name="T5" fmla="*/ 0 h 10"/>
                  <a:gd name="T6" fmla="*/ 9 w 10"/>
                  <a:gd name="T7" fmla="*/ 0 h 10"/>
                  <a:gd name="T8" fmla="*/ 10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0" y="2"/>
                    </a:moveTo>
                    <a:cubicBezTo>
                      <a:pt x="8" y="5"/>
                      <a:pt x="6" y="7"/>
                      <a:pt x="5" y="10"/>
                    </a:cubicBezTo>
                    <a:cubicBezTo>
                      <a:pt x="2" y="8"/>
                      <a:pt x="0" y="4"/>
                      <a:pt x="0" y="0"/>
                    </a:cubicBezTo>
                    <a:cubicBezTo>
                      <a:pt x="3" y="1"/>
                      <a:pt x="5" y="1"/>
                      <a:pt x="9" y="0"/>
                    </a:cubicBez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9" name="Freeform 647"/>
              <p:cNvSpPr>
                <a:spLocks/>
              </p:cNvSpPr>
              <p:nvPr/>
            </p:nvSpPr>
            <p:spPr bwMode="auto">
              <a:xfrm>
                <a:off x="1446419" y="5705831"/>
                <a:ext cx="48093" cy="48093"/>
              </a:xfrm>
              <a:custGeom>
                <a:avLst/>
                <a:gdLst>
                  <a:gd name="T0" fmla="*/ 9 w 10"/>
                  <a:gd name="T1" fmla="*/ 10 h 10"/>
                  <a:gd name="T2" fmla="*/ 0 w 10"/>
                  <a:gd name="T3" fmla="*/ 10 h 10"/>
                  <a:gd name="T4" fmla="*/ 5 w 10"/>
                  <a:gd name="T5" fmla="*/ 0 h 10"/>
                  <a:gd name="T6" fmla="*/ 10 w 10"/>
                  <a:gd name="T7" fmla="*/ 8 h 10"/>
                  <a:gd name="T8" fmla="*/ 9 w 10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9" y="10"/>
                    </a:moveTo>
                    <a:cubicBezTo>
                      <a:pt x="5" y="9"/>
                      <a:pt x="3" y="9"/>
                      <a:pt x="0" y="10"/>
                    </a:cubicBezTo>
                    <a:cubicBezTo>
                      <a:pt x="0" y="6"/>
                      <a:pt x="2" y="2"/>
                      <a:pt x="5" y="0"/>
                    </a:cubicBezTo>
                    <a:cubicBezTo>
                      <a:pt x="6" y="3"/>
                      <a:pt x="8" y="5"/>
                      <a:pt x="10" y="8"/>
                    </a:cubicBez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0" name="Freeform 648"/>
              <p:cNvSpPr>
                <a:spLocks/>
              </p:cNvSpPr>
              <p:nvPr/>
            </p:nvSpPr>
            <p:spPr bwMode="auto">
              <a:xfrm>
                <a:off x="1504463" y="5695880"/>
                <a:ext cx="29851" cy="44777"/>
              </a:xfrm>
              <a:custGeom>
                <a:avLst/>
                <a:gdLst>
                  <a:gd name="T0" fmla="*/ 6 w 6"/>
                  <a:gd name="T1" fmla="*/ 1 h 9"/>
                  <a:gd name="T2" fmla="*/ 1 w 6"/>
                  <a:gd name="T3" fmla="*/ 9 h 9"/>
                  <a:gd name="T4" fmla="*/ 0 w 6"/>
                  <a:gd name="T5" fmla="*/ 9 h 9"/>
                  <a:gd name="T6" fmla="*/ 0 w 6"/>
                  <a:gd name="T7" fmla="*/ 0 h 9"/>
                  <a:gd name="T8" fmla="*/ 6 w 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9">
                    <a:moveTo>
                      <a:pt x="6" y="1"/>
                    </a:moveTo>
                    <a:cubicBezTo>
                      <a:pt x="4" y="3"/>
                      <a:pt x="3" y="6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4" y="0"/>
                      <a:pt x="6" y="1"/>
                    </a:cubicBez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1" name="Freeform 649"/>
              <p:cNvSpPr>
                <a:spLocks/>
              </p:cNvSpPr>
              <p:nvPr/>
            </p:nvSpPr>
            <p:spPr bwMode="auto">
              <a:xfrm>
                <a:off x="1481245" y="5695880"/>
                <a:ext cx="23217" cy="44777"/>
              </a:xfrm>
              <a:custGeom>
                <a:avLst/>
                <a:gdLst>
                  <a:gd name="T0" fmla="*/ 0 w 5"/>
                  <a:gd name="T1" fmla="*/ 1 h 9"/>
                  <a:gd name="T2" fmla="*/ 5 w 5"/>
                  <a:gd name="T3" fmla="*/ 0 h 9"/>
                  <a:gd name="T4" fmla="*/ 5 w 5"/>
                  <a:gd name="T5" fmla="*/ 9 h 9"/>
                  <a:gd name="T6" fmla="*/ 4 w 5"/>
                  <a:gd name="T7" fmla="*/ 9 h 9"/>
                  <a:gd name="T8" fmla="*/ 0 w 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0" y="1"/>
                    </a:moveTo>
                    <a:cubicBezTo>
                      <a:pt x="1" y="0"/>
                      <a:pt x="3" y="0"/>
                      <a:pt x="5" y="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2" name="Freeform 650"/>
              <p:cNvSpPr>
                <a:spLocks/>
              </p:cNvSpPr>
              <p:nvPr/>
            </p:nvSpPr>
            <p:spPr bwMode="auto">
              <a:xfrm>
                <a:off x="1504463" y="5773825"/>
                <a:ext cx="29851" cy="44777"/>
              </a:xfrm>
              <a:custGeom>
                <a:avLst/>
                <a:gdLst>
                  <a:gd name="T0" fmla="*/ 1 w 6"/>
                  <a:gd name="T1" fmla="*/ 0 h 9"/>
                  <a:gd name="T2" fmla="*/ 6 w 6"/>
                  <a:gd name="T3" fmla="*/ 8 h 9"/>
                  <a:gd name="T4" fmla="*/ 0 w 6"/>
                  <a:gd name="T5" fmla="*/ 9 h 9"/>
                  <a:gd name="T6" fmla="*/ 0 w 6"/>
                  <a:gd name="T7" fmla="*/ 0 h 9"/>
                  <a:gd name="T8" fmla="*/ 1 w 6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9">
                    <a:moveTo>
                      <a:pt x="1" y="0"/>
                    </a:moveTo>
                    <a:cubicBezTo>
                      <a:pt x="3" y="3"/>
                      <a:pt x="4" y="5"/>
                      <a:pt x="6" y="8"/>
                    </a:cubicBezTo>
                    <a:cubicBezTo>
                      <a:pt x="4" y="9"/>
                      <a:pt x="2" y="9"/>
                      <a:pt x="0" y="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3" name="Freeform 651"/>
              <p:cNvSpPr>
                <a:spLocks/>
              </p:cNvSpPr>
              <p:nvPr/>
            </p:nvSpPr>
            <p:spPr bwMode="auto">
              <a:xfrm>
                <a:off x="1481245" y="5773825"/>
                <a:ext cx="23217" cy="44777"/>
              </a:xfrm>
              <a:custGeom>
                <a:avLst/>
                <a:gdLst>
                  <a:gd name="T0" fmla="*/ 5 w 5"/>
                  <a:gd name="T1" fmla="*/ 0 h 9"/>
                  <a:gd name="T2" fmla="*/ 5 w 5"/>
                  <a:gd name="T3" fmla="*/ 9 h 9"/>
                  <a:gd name="T4" fmla="*/ 0 w 5"/>
                  <a:gd name="T5" fmla="*/ 8 h 9"/>
                  <a:gd name="T6" fmla="*/ 4 w 5"/>
                  <a:gd name="T7" fmla="*/ 0 h 9"/>
                  <a:gd name="T8" fmla="*/ 5 w 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5" y="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3" y="9"/>
                      <a:pt x="1" y="9"/>
                      <a:pt x="0" y="8"/>
                    </a:cubicBezTo>
                    <a:cubicBezTo>
                      <a:pt x="1" y="5"/>
                      <a:pt x="3" y="3"/>
                      <a:pt x="4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4" name="Freeform 652"/>
              <p:cNvSpPr>
                <a:spLocks/>
              </p:cNvSpPr>
              <p:nvPr/>
            </p:nvSpPr>
            <p:spPr bwMode="auto">
              <a:xfrm>
                <a:off x="668633" y="5651104"/>
                <a:ext cx="215591" cy="112771"/>
              </a:xfrm>
              <a:custGeom>
                <a:avLst/>
                <a:gdLst>
                  <a:gd name="T0" fmla="*/ 40 w 44"/>
                  <a:gd name="T1" fmla="*/ 23 h 23"/>
                  <a:gd name="T2" fmla="*/ 40 w 44"/>
                  <a:gd name="T3" fmla="*/ 21 h 23"/>
                  <a:gd name="T4" fmla="*/ 22 w 44"/>
                  <a:gd name="T5" fmla="*/ 4 h 23"/>
                  <a:gd name="T6" fmla="*/ 5 w 44"/>
                  <a:gd name="T7" fmla="*/ 21 h 23"/>
                  <a:gd name="T8" fmla="*/ 5 w 44"/>
                  <a:gd name="T9" fmla="*/ 23 h 23"/>
                  <a:gd name="T10" fmla="*/ 0 w 44"/>
                  <a:gd name="T11" fmla="*/ 23 h 23"/>
                  <a:gd name="T12" fmla="*/ 0 w 44"/>
                  <a:gd name="T13" fmla="*/ 21 h 23"/>
                  <a:gd name="T14" fmla="*/ 22 w 44"/>
                  <a:gd name="T15" fmla="*/ 0 h 23"/>
                  <a:gd name="T16" fmla="*/ 44 w 44"/>
                  <a:gd name="T17" fmla="*/ 21 h 23"/>
                  <a:gd name="T18" fmla="*/ 44 w 44"/>
                  <a:gd name="T19" fmla="*/ 23 h 23"/>
                  <a:gd name="T20" fmla="*/ 40 w 44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23">
                    <a:moveTo>
                      <a:pt x="40" y="23"/>
                    </a:moveTo>
                    <a:cubicBezTo>
                      <a:pt x="40" y="23"/>
                      <a:pt x="40" y="22"/>
                      <a:pt x="40" y="21"/>
                    </a:cubicBezTo>
                    <a:cubicBezTo>
                      <a:pt x="40" y="12"/>
                      <a:pt x="32" y="4"/>
                      <a:pt x="22" y="4"/>
                    </a:cubicBezTo>
                    <a:cubicBezTo>
                      <a:pt x="13" y="4"/>
                      <a:pt x="5" y="12"/>
                      <a:pt x="5" y="21"/>
                    </a:cubicBezTo>
                    <a:cubicBezTo>
                      <a:pt x="5" y="22"/>
                      <a:pt x="5" y="23"/>
                      <a:pt x="5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9"/>
                      <a:pt x="10" y="0"/>
                      <a:pt x="22" y="0"/>
                    </a:cubicBezTo>
                    <a:cubicBezTo>
                      <a:pt x="34" y="0"/>
                      <a:pt x="44" y="9"/>
                      <a:pt x="44" y="21"/>
                    </a:cubicBezTo>
                    <a:cubicBezTo>
                      <a:pt x="44" y="22"/>
                      <a:pt x="44" y="23"/>
                      <a:pt x="44" y="23"/>
                    </a:cubicBezTo>
                    <a:lnTo>
                      <a:pt x="40" y="23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5" name="Freeform 653"/>
              <p:cNvSpPr>
                <a:spLocks/>
              </p:cNvSpPr>
              <p:nvPr/>
            </p:nvSpPr>
            <p:spPr bwMode="auto">
              <a:xfrm>
                <a:off x="776429" y="5666029"/>
                <a:ext cx="92870" cy="182423"/>
              </a:xfrm>
              <a:custGeom>
                <a:avLst/>
                <a:gdLst>
                  <a:gd name="T0" fmla="*/ 19 w 19"/>
                  <a:gd name="T1" fmla="*/ 18 h 37"/>
                  <a:gd name="T2" fmla="*/ 0 w 19"/>
                  <a:gd name="T3" fmla="*/ 37 h 37"/>
                  <a:gd name="T4" fmla="*/ 0 w 19"/>
                  <a:gd name="T5" fmla="*/ 0 h 37"/>
                  <a:gd name="T6" fmla="*/ 19 w 19"/>
                  <a:gd name="T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37">
                    <a:moveTo>
                      <a:pt x="19" y="18"/>
                    </a:moveTo>
                    <a:cubicBezTo>
                      <a:pt x="19" y="29"/>
                      <a:pt x="11" y="37"/>
                      <a:pt x="0" y="3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9" y="8"/>
                      <a:pt x="19" y="18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6" name="Freeform 654"/>
              <p:cNvSpPr>
                <a:spLocks/>
              </p:cNvSpPr>
              <p:nvPr/>
            </p:nvSpPr>
            <p:spPr bwMode="auto">
              <a:xfrm>
                <a:off x="688534" y="5666029"/>
                <a:ext cx="87895" cy="182423"/>
              </a:xfrm>
              <a:custGeom>
                <a:avLst/>
                <a:gdLst>
                  <a:gd name="T0" fmla="*/ 18 w 18"/>
                  <a:gd name="T1" fmla="*/ 0 h 37"/>
                  <a:gd name="T2" fmla="*/ 18 w 18"/>
                  <a:gd name="T3" fmla="*/ 0 h 37"/>
                  <a:gd name="T4" fmla="*/ 18 w 18"/>
                  <a:gd name="T5" fmla="*/ 37 h 37"/>
                  <a:gd name="T6" fmla="*/ 0 w 18"/>
                  <a:gd name="T7" fmla="*/ 18 h 37"/>
                  <a:gd name="T8" fmla="*/ 18 w 1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7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8" y="37"/>
                      <a:pt x="0" y="29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7" name="Oval 655"/>
              <p:cNvSpPr>
                <a:spLocks noChangeArrowheads="1"/>
              </p:cNvSpPr>
              <p:nvPr/>
            </p:nvSpPr>
            <p:spPr bwMode="auto">
              <a:xfrm>
                <a:off x="708435" y="5690905"/>
                <a:ext cx="135988" cy="132671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8" name="Freeform 656"/>
              <p:cNvSpPr>
                <a:spLocks/>
              </p:cNvSpPr>
              <p:nvPr/>
            </p:nvSpPr>
            <p:spPr bwMode="auto">
              <a:xfrm>
                <a:off x="791354" y="5705831"/>
                <a:ext cx="48093" cy="48093"/>
              </a:xfrm>
              <a:custGeom>
                <a:avLst/>
                <a:gdLst>
                  <a:gd name="T0" fmla="*/ 0 w 10"/>
                  <a:gd name="T1" fmla="*/ 8 h 10"/>
                  <a:gd name="T2" fmla="*/ 4 w 10"/>
                  <a:gd name="T3" fmla="*/ 0 h 10"/>
                  <a:gd name="T4" fmla="*/ 10 w 10"/>
                  <a:gd name="T5" fmla="*/ 10 h 10"/>
                  <a:gd name="T6" fmla="*/ 1 w 10"/>
                  <a:gd name="T7" fmla="*/ 10 h 10"/>
                  <a:gd name="T8" fmla="*/ 0 w 10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0" y="8"/>
                    </a:moveTo>
                    <a:cubicBezTo>
                      <a:pt x="2" y="5"/>
                      <a:pt x="3" y="3"/>
                      <a:pt x="4" y="0"/>
                    </a:cubicBezTo>
                    <a:cubicBezTo>
                      <a:pt x="8" y="2"/>
                      <a:pt x="10" y="6"/>
                      <a:pt x="10" y="10"/>
                    </a:cubicBezTo>
                    <a:cubicBezTo>
                      <a:pt x="7" y="9"/>
                      <a:pt x="4" y="9"/>
                      <a:pt x="1" y="10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9" name="Freeform 657"/>
              <p:cNvSpPr>
                <a:spLocks/>
              </p:cNvSpPr>
              <p:nvPr/>
            </p:nvSpPr>
            <p:spPr bwMode="auto">
              <a:xfrm>
                <a:off x="791354" y="5758899"/>
                <a:ext cx="48093" cy="49752"/>
              </a:xfrm>
              <a:custGeom>
                <a:avLst/>
                <a:gdLst>
                  <a:gd name="T0" fmla="*/ 1 w 10"/>
                  <a:gd name="T1" fmla="*/ 0 h 10"/>
                  <a:gd name="T2" fmla="*/ 10 w 10"/>
                  <a:gd name="T3" fmla="*/ 0 h 10"/>
                  <a:gd name="T4" fmla="*/ 4 w 10"/>
                  <a:gd name="T5" fmla="*/ 10 h 10"/>
                  <a:gd name="T6" fmla="*/ 0 w 10"/>
                  <a:gd name="T7" fmla="*/ 2 h 10"/>
                  <a:gd name="T8" fmla="*/ 1 w 1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0"/>
                    </a:moveTo>
                    <a:cubicBezTo>
                      <a:pt x="4" y="1"/>
                      <a:pt x="7" y="1"/>
                      <a:pt x="10" y="0"/>
                    </a:cubicBezTo>
                    <a:cubicBezTo>
                      <a:pt x="10" y="4"/>
                      <a:pt x="8" y="8"/>
                      <a:pt x="4" y="10"/>
                    </a:cubicBezTo>
                    <a:cubicBezTo>
                      <a:pt x="3" y="7"/>
                      <a:pt x="2" y="5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0" name="Freeform 658"/>
              <p:cNvSpPr>
                <a:spLocks/>
              </p:cNvSpPr>
              <p:nvPr/>
            </p:nvSpPr>
            <p:spPr bwMode="auto">
              <a:xfrm>
                <a:off x="716727" y="5758899"/>
                <a:ext cx="49752" cy="49752"/>
              </a:xfrm>
              <a:custGeom>
                <a:avLst/>
                <a:gdLst>
                  <a:gd name="T0" fmla="*/ 10 w 10"/>
                  <a:gd name="T1" fmla="*/ 2 h 10"/>
                  <a:gd name="T2" fmla="*/ 5 w 10"/>
                  <a:gd name="T3" fmla="*/ 10 h 10"/>
                  <a:gd name="T4" fmla="*/ 0 w 10"/>
                  <a:gd name="T5" fmla="*/ 0 h 10"/>
                  <a:gd name="T6" fmla="*/ 9 w 10"/>
                  <a:gd name="T7" fmla="*/ 0 h 10"/>
                  <a:gd name="T8" fmla="*/ 10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0" y="2"/>
                    </a:moveTo>
                    <a:cubicBezTo>
                      <a:pt x="8" y="5"/>
                      <a:pt x="6" y="7"/>
                      <a:pt x="5" y="10"/>
                    </a:cubicBezTo>
                    <a:cubicBezTo>
                      <a:pt x="2" y="8"/>
                      <a:pt x="0" y="4"/>
                      <a:pt x="0" y="0"/>
                    </a:cubicBezTo>
                    <a:cubicBezTo>
                      <a:pt x="3" y="1"/>
                      <a:pt x="5" y="1"/>
                      <a:pt x="9" y="0"/>
                    </a:cubicBez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1" name="Freeform 659"/>
              <p:cNvSpPr>
                <a:spLocks/>
              </p:cNvSpPr>
              <p:nvPr/>
            </p:nvSpPr>
            <p:spPr bwMode="auto">
              <a:xfrm>
                <a:off x="716727" y="5705831"/>
                <a:ext cx="49752" cy="48093"/>
              </a:xfrm>
              <a:custGeom>
                <a:avLst/>
                <a:gdLst>
                  <a:gd name="T0" fmla="*/ 9 w 10"/>
                  <a:gd name="T1" fmla="*/ 10 h 10"/>
                  <a:gd name="T2" fmla="*/ 0 w 10"/>
                  <a:gd name="T3" fmla="*/ 10 h 10"/>
                  <a:gd name="T4" fmla="*/ 5 w 10"/>
                  <a:gd name="T5" fmla="*/ 0 h 10"/>
                  <a:gd name="T6" fmla="*/ 10 w 10"/>
                  <a:gd name="T7" fmla="*/ 8 h 10"/>
                  <a:gd name="T8" fmla="*/ 9 w 10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9" y="10"/>
                    </a:moveTo>
                    <a:cubicBezTo>
                      <a:pt x="5" y="9"/>
                      <a:pt x="3" y="9"/>
                      <a:pt x="0" y="10"/>
                    </a:cubicBezTo>
                    <a:cubicBezTo>
                      <a:pt x="0" y="6"/>
                      <a:pt x="2" y="2"/>
                      <a:pt x="5" y="0"/>
                    </a:cubicBezTo>
                    <a:cubicBezTo>
                      <a:pt x="6" y="3"/>
                      <a:pt x="8" y="5"/>
                      <a:pt x="10" y="8"/>
                    </a:cubicBez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2" name="Freeform 660"/>
              <p:cNvSpPr>
                <a:spLocks/>
              </p:cNvSpPr>
              <p:nvPr/>
            </p:nvSpPr>
            <p:spPr bwMode="auto">
              <a:xfrm>
                <a:off x="776429" y="5695880"/>
                <a:ext cx="29851" cy="44777"/>
              </a:xfrm>
              <a:custGeom>
                <a:avLst/>
                <a:gdLst>
                  <a:gd name="T0" fmla="*/ 6 w 6"/>
                  <a:gd name="T1" fmla="*/ 1 h 9"/>
                  <a:gd name="T2" fmla="*/ 1 w 6"/>
                  <a:gd name="T3" fmla="*/ 9 h 9"/>
                  <a:gd name="T4" fmla="*/ 0 w 6"/>
                  <a:gd name="T5" fmla="*/ 9 h 9"/>
                  <a:gd name="T6" fmla="*/ 0 w 6"/>
                  <a:gd name="T7" fmla="*/ 0 h 9"/>
                  <a:gd name="T8" fmla="*/ 6 w 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9">
                    <a:moveTo>
                      <a:pt x="6" y="1"/>
                    </a:moveTo>
                    <a:cubicBezTo>
                      <a:pt x="4" y="3"/>
                      <a:pt x="3" y="6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4" y="0"/>
                      <a:pt x="6" y="1"/>
                    </a:cubicBez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3" name="Freeform 661"/>
              <p:cNvSpPr>
                <a:spLocks/>
              </p:cNvSpPr>
              <p:nvPr/>
            </p:nvSpPr>
            <p:spPr bwMode="auto">
              <a:xfrm>
                <a:off x="751553" y="5695880"/>
                <a:ext cx="24876" cy="44777"/>
              </a:xfrm>
              <a:custGeom>
                <a:avLst/>
                <a:gdLst>
                  <a:gd name="T0" fmla="*/ 0 w 5"/>
                  <a:gd name="T1" fmla="*/ 1 h 9"/>
                  <a:gd name="T2" fmla="*/ 5 w 5"/>
                  <a:gd name="T3" fmla="*/ 0 h 9"/>
                  <a:gd name="T4" fmla="*/ 5 w 5"/>
                  <a:gd name="T5" fmla="*/ 9 h 9"/>
                  <a:gd name="T6" fmla="*/ 4 w 5"/>
                  <a:gd name="T7" fmla="*/ 9 h 9"/>
                  <a:gd name="T8" fmla="*/ 0 w 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0" y="1"/>
                    </a:moveTo>
                    <a:cubicBezTo>
                      <a:pt x="1" y="0"/>
                      <a:pt x="3" y="0"/>
                      <a:pt x="5" y="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2" y="3"/>
                      <a:pt x="0" y="1"/>
                    </a:cubicBez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4" name="Freeform 662"/>
              <p:cNvSpPr>
                <a:spLocks/>
              </p:cNvSpPr>
              <p:nvPr/>
            </p:nvSpPr>
            <p:spPr bwMode="auto">
              <a:xfrm>
                <a:off x="776429" y="5773825"/>
                <a:ext cx="29851" cy="44777"/>
              </a:xfrm>
              <a:custGeom>
                <a:avLst/>
                <a:gdLst>
                  <a:gd name="T0" fmla="*/ 1 w 6"/>
                  <a:gd name="T1" fmla="*/ 0 h 9"/>
                  <a:gd name="T2" fmla="*/ 6 w 6"/>
                  <a:gd name="T3" fmla="*/ 8 h 9"/>
                  <a:gd name="T4" fmla="*/ 0 w 6"/>
                  <a:gd name="T5" fmla="*/ 9 h 9"/>
                  <a:gd name="T6" fmla="*/ 0 w 6"/>
                  <a:gd name="T7" fmla="*/ 0 h 9"/>
                  <a:gd name="T8" fmla="*/ 1 w 6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9">
                    <a:moveTo>
                      <a:pt x="1" y="0"/>
                    </a:moveTo>
                    <a:cubicBezTo>
                      <a:pt x="3" y="3"/>
                      <a:pt x="4" y="5"/>
                      <a:pt x="6" y="8"/>
                    </a:cubicBezTo>
                    <a:cubicBezTo>
                      <a:pt x="4" y="9"/>
                      <a:pt x="2" y="9"/>
                      <a:pt x="0" y="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5" name="Freeform 663"/>
              <p:cNvSpPr>
                <a:spLocks/>
              </p:cNvSpPr>
              <p:nvPr/>
            </p:nvSpPr>
            <p:spPr bwMode="auto">
              <a:xfrm>
                <a:off x="751553" y="5773825"/>
                <a:ext cx="24876" cy="44777"/>
              </a:xfrm>
              <a:custGeom>
                <a:avLst/>
                <a:gdLst>
                  <a:gd name="T0" fmla="*/ 5 w 5"/>
                  <a:gd name="T1" fmla="*/ 0 h 9"/>
                  <a:gd name="T2" fmla="*/ 5 w 5"/>
                  <a:gd name="T3" fmla="*/ 9 h 9"/>
                  <a:gd name="T4" fmla="*/ 0 w 5"/>
                  <a:gd name="T5" fmla="*/ 8 h 9"/>
                  <a:gd name="T6" fmla="*/ 4 w 5"/>
                  <a:gd name="T7" fmla="*/ 0 h 9"/>
                  <a:gd name="T8" fmla="*/ 5 w 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5" y="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3" y="9"/>
                      <a:pt x="1" y="9"/>
                      <a:pt x="0" y="8"/>
                    </a:cubicBezTo>
                    <a:cubicBezTo>
                      <a:pt x="2" y="5"/>
                      <a:pt x="3" y="3"/>
                      <a:pt x="4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6" name="Freeform 664"/>
              <p:cNvSpPr>
                <a:spLocks/>
              </p:cNvSpPr>
              <p:nvPr/>
            </p:nvSpPr>
            <p:spPr bwMode="auto">
              <a:xfrm>
                <a:off x="809596" y="5407321"/>
                <a:ext cx="597021" cy="140963"/>
              </a:xfrm>
              <a:custGeom>
                <a:avLst/>
                <a:gdLst>
                  <a:gd name="T0" fmla="*/ 29 w 122"/>
                  <a:gd name="T1" fmla="*/ 29 h 29"/>
                  <a:gd name="T2" fmla="*/ 29 w 122"/>
                  <a:gd name="T3" fmla="*/ 29 h 29"/>
                  <a:gd name="T4" fmla="*/ 1 w 122"/>
                  <a:gd name="T5" fmla="*/ 18 h 29"/>
                  <a:gd name="T6" fmla="*/ 0 w 122"/>
                  <a:gd name="T7" fmla="*/ 18 h 29"/>
                  <a:gd name="T8" fmla="*/ 0 w 122"/>
                  <a:gd name="T9" fmla="*/ 17 h 29"/>
                  <a:gd name="T10" fmla="*/ 2 w 122"/>
                  <a:gd name="T11" fmla="*/ 16 h 29"/>
                  <a:gd name="T12" fmla="*/ 3 w 122"/>
                  <a:gd name="T13" fmla="*/ 15 h 29"/>
                  <a:gd name="T14" fmla="*/ 8 w 122"/>
                  <a:gd name="T15" fmla="*/ 13 h 29"/>
                  <a:gd name="T16" fmla="*/ 26 w 122"/>
                  <a:gd name="T17" fmla="*/ 6 h 29"/>
                  <a:gd name="T18" fmla="*/ 41 w 122"/>
                  <a:gd name="T19" fmla="*/ 1 h 29"/>
                  <a:gd name="T20" fmla="*/ 64 w 122"/>
                  <a:gd name="T21" fmla="*/ 0 h 29"/>
                  <a:gd name="T22" fmla="*/ 84 w 122"/>
                  <a:gd name="T23" fmla="*/ 2 h 29"/>
                  <a:gd name="T24" fmla="*/ 106 w 122"/>
                  <a:gd name="T25" fmla="*/ 12 h 29"/>
                  <a:gd name="T26" fmla="*/ 107 w 122"/>
                  <a:gd name="T27" fmla="*/ 13 h 29"/>
                  <a:gd name="T28" fmla="*/ 118 w 122"/>
                  <a:gd name="T29" fmla="*/ 24 h 29"/>
                  <a:gd name="T30" fmla="*/ 122 w 122"/>
                  <a:gd name="T31" fmla="*/ 29 h 29"/>
                  <a:gd name="T32" fmla="*/ 116 w 122"/>
                  <a:gd name="T33" fmla="*/ 29 h 29"/>
                  <a:gd name="T34" fmla="*/ 29 w 122"/>
                  <a:gd name="T3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2" h="29">
                    <a:moveTo>
                      <a:pt x="29" y="29"/>
                    </a:moveTo>
                    <a:cubicBezTo>
                      <a:pt x="29" y="29"/>
                      <a:pt x="29" y="29"/>
                      <a:pt x="29" y="29"/>
                    </a:cubicBezTo>
                    <a:cubicBezTo>
                      <a:pt x="22" y="28"/>
                      <a:pt x="8" y="25"/>
                      <a:pt x="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2" y="16"/>
                    </a:cubicBezTo>
                    <a:cubicBezTo>
                      <a:pt x="2" y="16"/>
                      <a:pt x="3" y="16"/>
                      <a:pt x="3" y="15"/>
                    </a:cubicBezTo>
                    <a:cubicBezTo>
                      <a:pt x="5" y="15"/>
                      <a:pt x="6" y="14"/>
                      <a:pt x="8" y="13"/>
                    </a:cubicBezTo>
                    <a:cubicBezTo>
                      <a:pt x="14" y="11"/>
                      <a:pt x="21" y="8"/>
                      <a:pt x="26" y="6"/>
                    </a:cubicBezTo>
                    <a:cubicBezTo>
                      <a:pt x="29" y="4"/>
                      <a:pt x="37" y="1"/>
                      <a:pt x="41" y="1"/>
                    </a:cubicBezTo>
                    <a:cubicBezTo>
                      <a:pt x="48" y="0"/>
                      <a:pt x="56" y="0"/>
                      <a:pt x="64" y="0"/>
                    </a:cubicBezTo>
                    <a:cubicBezTo>
                      <a:pt x="73" y="0"/>
                      <a:pt x="80" y="0"/>
                      <a:pt x="84" y="2"/>
                    </a:cubicBezTo>
                    <a:cubicBezTo>
                      <a:pt x="97" y="5"/>
                      <a:pt x="103" y="10"/>
                      <a:pt x="106" y="12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8" y="13"/>
                      <a:pt x="118" y="24"/>
                      <a:pt x="118" y="24"/>
                    </a:cubicBezTo>
                    <a:cubicBezTo>
                      <a:pt x="122" y="29"/>
                      <a:pt x="122" y="29"/>
                      <a:pt x="122" y="29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29" y="29"/>
                      <a:pt x="29" y="29"/>
                      <a:pt x="29" y="29"/>
                    </a:cubicBezTo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7" name="Freeform 665"/>
              <p:cNvSpPr>
                <a:spLocks/>
              </p:cNvSpPr>
              <p:nvPr/>
            </p:nvSpPr>
            <p:spPr bwMode="auto">
              <a:xfrm>
                <a:off x="819547" y="5407321"/>
                <a:ext cx="577120" cy="132671"/>
              </a:xfrm>
              <a:custGeom>
                <a:avLst/>
                <a:gdLst>
                  <a:gd name="T0" fmla="*/ 82 w 118"/>
                  <a:gd name="T1" fmla="*/ 3 h 27"/>
                  <a:gd name="T2" fmla="*/ 39 w 118"/>
                  <a:gd name="T3" fmla="*/ 2 h 27"/>
                  <a:gd name="T4" fmla="*/ 24 w 118"/>
                  <a:gd name="T5" fmla="*/ 7 h 27"/>
                  <a:gd name="T6" fmla="*/ 0 w 118"/>
                  <a:gd name="T7" fmla="*/ 17 h 27"/>
                  <a:gd name="T8" fmla="*/ 28 w 118"/>
                  <a:gd name="T9" fmla="*/ 27 h 27"/>
                  <a:gd name="T10" fmla="*/ 118 w 118"/>
                  <a:gd name="T11" fmla="*/ 27 h 27"/>
                  <a:gd name="T12" fmla="*/ 115 w 118"/>
                  <a:gd name="T13" fmla="*/ 24 h 27"/>
                  <a:gd name="T14" fmla="*/ 104 w 118"/>
                  <a:gd name="T15" fmla="*/ 14 h 27"/>
                  <a:gd name="T16" fmla="*/ 82 w 118"/>
                  <a:gd name="T17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8" h="27">
                    <a:moveTo>
                      <a:pt x="82" y="3"/>
                    </a:moveTo>
                    <a:cubicBezTo>
                      <a:pt x="71" y="0"/>
                      <a:pt x="50" y="1"/>
                      <a:pt x="39" y="2"/>
                    </a:cubicBezTo>
                    <a:cubicBezTo>
                      <a:pt x="35" y="3"/>
                      <a:pt x="28" y="5"/>
                      <a:pt x="24" y="7"/>
                    </a:cubicBezTo>
                    <a:cubicBezTo>
                      <a:pt x="15" y="11"/>
                      <a:pt x="0" y="17"/>
                      <a:pt x="0" y="17"/>
                    </a:cubicBezTo>
                    <a:cubicBezTo>
                      <a:pt x="7" y="25"/>
                      <a:pt x="25" y="27"/>
                      <a:pt x="28" y="27"/>
                    </a:cubicBezTo>
                    <a:cubicBezTo>
                      <a:pt x="118" y="27"/>
                      <a:pt x="118" y="27"/>
                      <a:pt x="118" y="27"/>
                    </a:cubicBezTo>
                    <a:cubicBezTo>
                      <a:pt x="115" y="24"/>
                      <a:pt x="115" y="24"/>
                      <a:pt x="115" y="24"/>
                    </a:cubicBezTo>
                    <a:cubicBezTo>
                      <a:pt x="115" y="24"/>
                      <a:pt x="105" y="14"/>
                      <a:pt x="104" y="14"/>
                    </a:cubicBezTo>
                    <a:cubicBezTo>
                      <a:pt x="102" y="12"/>
                      <a:pt x="96" y="6"/>
                      <a:pt x="82" y="3"/>
                    </a:cubicBezTo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8" name="Freeform 666"/>
              <p:cNvSpPr>
                <a:spLocks/>
              </p:cNvSpPr>
              <p:nvPr/>
            </p:nvSpPr>
            <p:spPr bwMode="auto">
              <a:xfrm>
                <a:off x="829497" y="5417271"/>
                <a:ext cx="553903" cy="117746"/>
              </a:xfrm>
              <a:custGeom>
                <a:avLst/>
                <a:gdLst>
                  <a:gd name="T0" fmla="*/ 26 w 113"/>
                  <a:gd name="T1" fmla="*/ 24 h 24"/>
                  <a:gd name="T2" fmla="*/ 26 w 113"/>
                  <a:gd name="T3" fmla="*/ 24 h 24"/>
                  <a:gd name="T4" fmla="*/ 1 w 113"/>
                  <a:gd name="T5" fmla="*/ 17 h 24"/>
                  <a:gd name="T6" fmla="*/ 0 w 113"/>
                  <a:gd name="T7" fmla="*/ 16 h 24"/>
                  <a:gd name="T8" fmla="*/ 1 w 113"/>
                  <a:gd name="T9" fmla="*/ 15 h 24"/>
                  <a:gd name="T10" fmla="*/ 5 w 113"/>
                  <a:gd name="T11" fmla="*/ 13 h 24"/>
                  <a:gd name="T12" fmla="*/ 23 w 113"/>
                  <a:gd name="T13" fmla="*/ 6 h 24"/>
                  <a:gd name="T14" fmla="*/ 37 w 113"/>
                  <a:gd name="T15" fmla="*/ 1 h 24"/>
                  <a:gd name="T16" fmla="*/ 60 w 113"/>
                  <a:gd name="T17" fmla="*/ 0 h 24"/>
                  <a:gd name="T18" fmla="*/ 80 w 113"/>
                  <a:gd name="T19" fmla="*/ 2 h 24"/>
                  <a:gd name="T20" fmla="*/ 101 w 113"/>
                  <a:gd name="T21" fmla="*/ 12 h 24"/>
                  <a:gd name="T22" fmla="*/ 101 w 113"/>
                  <a:gd name="T23" fmla="*/ 13 h 24"/>
                  <a:gd name="T24" fmla="*/ 112 w 113"/>
                  <a:gd name="T25" fmla="*/ 23 h 24"/>
                  <a:gd name="T26" fmla="*/ 113 w 113"/>
                  <a:gd name="T27" fmla="*/ 24 h 24"/>
                  <a:gd name="T28" fmla="*/ 26 w 113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3" h="24">
                    <a:moveTo>
                      <a:pt x="26" y="24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15" y="23"/>
                      <a:pt x="6" y="20"/>
                      <a:pt x="1" y="17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5"/>
                      <a:pt x="4" y="14"/>
                      <a:pt x="5" y="13"/>
                    </a:cubicBezTo>
                    <a:cubicBezTo>
                      <a:pt x="11" y="11"/>
                      <a:pt x="18" y="8"/>
                      <a:pt x="23" y="6"/>
                    </a:cubicBezTo>
                    <a:cubicBezTo>
                      <a:pt x="27" y="4"/>
                      <a:pt x="34" y="2"/>
                      <a:pt x="37" y="1"/>
                    </a:cubicBezTo>
                    <a:cubicBezTo>
                      <a:pt x="44" y="1"/>
                      <a:pt x="52" y="0"/>
                      <a:pt x="60" y="0"/>
                    </a:cubicBezTo>
                    <a:cubicBezTo>
                      <a:pt x="68" y="0"/>
                      <a:pt x="75" y="1"/>
                      <a:pt x="80" y="2"/>
                    </a:cubicBezTo>
                    <a:cubicBezTo>
                      <a:pt x="92" y="5"/>
                      <a:pt x="98" y="9"/>
                      <a:pt x="101" y="12"/>
                    </a:cubicBezTo>
                    <a:cubicBezTo>
                      <a:pt x="101" y="13"/>
                      <a:pt x="101" y="13"/>
                      <a:pt x="101" y="13"/>
                    </a:cubicBezTo>
                    <a:cubicBezTo>
                      <a:pt x="102" y="13"/>
                      <a:pt x="109" y="20"/>
                      <a:pt x="112" y="23"/>
                    </a:cubicBezTo>
                    <a:cubicBezTo>
                      <a:pt x="113" y="24"/>
                      <a:pt x="113" y="24"/>
                      <a:pt x="113" y="24"/>
                    </a:cubicBezTo>
                    <a:cubicBezTo>
                      <a:pt x="26" y="24"/>
                      <a:pt x="26" y="24"/>
                      <a:pt x="26" y="24"/>
                    </a:cubicBezTo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9" name="Freeform 667"/>
              <p:cNvSpPr>
                <a:spLocks/>
              </p:cNvSpPr>
              <p:nvPr/>
            </p:nvSpPr>
            <p:spPr bwMode="auto">
              <a:xfrm>
                <a:off x="834472" y="5422246"/>
                <a:ext cx="538977" cy="107795"/>
              </a:xfrm>
              <a:custGeom>
                <a:avLst/>
                <a:gdLst>
                  <a:gd name="T0" fmla="*/ 25 w 110"/>
                  <a:gd name="T1" fmla="*/ 22 h 22"/>
                  <a:gd name="T2" fmla="*/ 0 w 110"/>
                  <a:gd name="T3" fmla="*/ 15 h 22"/>
                  <a:gd name="T4" fmla="*/ 5 w 110"/>
                  <a:gd name="T5" fmla="*/ 13 h 22"/>
                  <a:gd name="T6" fmla="*/ 22 w 110"/>
                  <a:gd name="T7" fmla="*/ 6 h 22"/>
                  <a:gd name="T8" fmla="*/ 36 w 110"/>
                  <a:gd name="T9" fmla="*/ 1 h 22"/>
                  <a:gd name="T10" fmla="*/ 59 w 110"/>
                  <a:gd name="T11" fmla="*/ 0 h 22"/>
                  <a:gd name="T12" fmla="*/ 79 w 110"/>
                  <a:gd name="T13" fmla="*/ 2 h 22"/>
                  <a:gd name="T14" fmla="*/ 99 w 110"/>
                  <a:gd name="T15" fmla="*/ 12 h 22"/>
                  <a:gd name="T16" fmla="*/ 100 w 110"/>
                  <a:gd name="T17" fmla="*/ 12 h 22"/>
                  <a:gd name="T18" fmla="*/ 110 w 110"/>
                  <a:gd name="T19" fmla="*/ 22 h 22"/>
                  <a:gd name="T20" fmla="*/ 25 w 110"/>
                  <a:gd name="T2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22">
                    <a:moveTo>
                      <a:pt x="25" y="22"/>
                    </a:moveTo>
                    <a:cubicBezTo>
                      <a:pt x="14" y="21"/>
                      <a:pt x="6" y="18"/>
                      <a:pt x="0" y="15"/>
                    </a:cubicBezTo>
                    <a:cubicBezTo>
                      <a:pt x="2" y="14"/>
                      <a:pt x="3" y="14"/>
                      <a:pt x="5" y="13"/>
                    </a:cubicBezTo>
                    <a:cubicBezTo>
                      <a:pt x="10" y="11"/>
                      <a:pt x="17" y="8"/>
                      <a:pt x="22" y="6"/>
                    </a:cubicBezTo>
                    <a:cubicBezTo>
                      <a:pt x="26" y="4"/>
                      <a:pt x="33" y="2"/>
                      <a:pt x="36" y="1"/>
                    </a:cubicBezTo>
                    <a:cubicBezTo>
                      <a:pt x="43" y="1"/>
                      <a:pt x="51" y="0"/>
                      <a:pt x="59" y="0"/>
                    </a:cubicBezTo>
                    <a:cubicBezTo>
                      <a:pt x="67" y="0"/>
                      <a:pt x="74" y="1"/>
                      <a:pt x="79" y="2"/>
                    </a:cubicBezTo>
                    <a:cubicBezTo>
                      <a:pt x="91" y="5"/>
                      <a:pt x="96" y="9"/>
                      <a:pt x="99" y="12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1" y="13"/>
                      <a:pt x="106" y="19"/>
                      <a:pt x="110" y="22"/>
                    </a:cubicBezTo>
                    <a:cubicBezTo>
                      <a:pt x="25" y="22"/>
                      <a:pt x="25" y="22"/>
                      <a:pt x="25" y="22"/>
                    </a:cubicBezTo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0" name="Rectangle 668"/>
              <p:cNvSpPr>
                <a:spLocks noChangeArrowheads="1"/>
              </p:cNvSpPr>
              <p:nvPr/>
            </p:nvSpPr>
            <p:spPr bwMode="auto">
              <a:xfrm>
                <a:off x="1069964" y="5417271"/>
                <a:ext cx="14926" cy="122721"/>
              </a:xfrm>
              <a:prstGeom prst="rect">
                <a:avLst/>
              </a:pr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1" name="Rectangle 669"/>
              <p:cNvSpPr>
                <a:spLocks noChangeArrowheads="1"/>
              </p:cNvSpPr>
              <p:nvPr/>
            </p:nvSpPr>
            <p:spPr bwMode="auto">
              <a:xfrm>
                <a:off x="1069964" y="5417271"/>
                <a:ext cx="14926" cy="122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2" name="Freeform 670"/>
              <p:cNvSpPr>
                <a:spLocks/>
              </p:cNvSpPr>
              <p:nvPr/>
            </p:nvSpPr>
            <p:spPr bwMode="auto">
              <a:xfrm>
                <a:off x="1666985" y="5695880"/>
                <a:ext cx="72969" cy="67994"/>
              </a:xfrm>
              <a:custGeom>
                <a:avLst/>
                <a:gdLst>
                  <a:gd name="T0" fmla="*/ 15 w 15"/>
                  <a:gd name="T1" fmla="*/ 0 h 14"/>
                  <a:gd name="T2" fmla="*/ 14 w 15"/>
                  <a:gd name="T3" fmla="*/ 2 h 14"/>
                  <a:gd name="T4" fmla="*/ 13 w 15"/>
                  <a:gd name="T5" fmla="*/ 3 h 14"/>
                  <a:gd name="T6" fmla="*/ 10 w 15"/>
                  <a:gd name="T7" fmla="*/ 9 h 14"/>
                  <a:gd name="T8" fmla="*/ 5 w 15"/>
                  <a:gd name="T9" fmla="*/ 14 h 14"/>
                  <a:gd name="T10" fmla="*/ 0 w 15"/>
                  <a:gd name="T11" fmla="*/ 7 h 14"/>
                  <a:gd name="T12" fmla="*/ 2 w 15"/>
                  <a:gd name="T13" fmla="*/ 2 h 14"/>
                  <a:gd name="T14" fmla="*/ 7 w 15"/>
                  <a:gd name="T15" fmla="*/ 0 h 14"/>
                  <a:gd name="T16" fmla="*/ 15 w 15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4">
                    <a:moveTo>
                      <a:pt x="15" y="0"/>
                    </a:moveTo>
                    <a:cubicBezTo>
                      <a:pt x="14" y="1"/>
                      <a:pt x="14" y="1"/>
                      <a:pt x="14" y="2"/>
                    </a:cubicBezTo>
                    <a:cubicBezTo>
                      <a:pt x="14" y="3"/>
                      <a:pt x="13" y="3"/>
                      <a:pt x="13" y="3"/>
                    </a:cubicBezTo>
                    <a:cubicBezTo>
                      <a:pt x="12" y="5"/>
                      <a:pt x="11" y="7"/>
                      <a:pt x="10" y="9"/>
                    </a:cubicBezTo>
                    <a:cubicBezTo>
                      <a:pt x="8" y="11"/>
                      <a:pt x="6" y="13"/>
                      <a:pt x="5" y="14"/>
                    </a:cubicBezTo>
                    <a:cubicBezTo>
                      <a:pt x="2" y="13"/>
                      <a:pt x="0" y="10"/>
                      <a:pt x="0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1"/>
                      <a:pt x="5" y="0"/>
                      <a:pt x="7" y="0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3" name="Freeform 671"/>
              <p:cNvSpPr>
                <a:spLocks/>
              </p:cNvSpPr>
              <p:nvPr/>
            </p:nvSpPr>
            <p:spPr bwMode="auto">
              <a:xfrm>
                <a:off x="526012" y="5568184"/>
                <a:ext cx="49752" cy="92870"/>
              </a:xfrm>
              <a:custGeom>
                <a:avLst/>
                <a:gdLst>
                  <a:gd name="T0" fmla="*/ 10 w 10"/>
                  <a:gd name="T1" fmla="*/ 7 h 19"/>
                  <a:gd name="T2" fmla="*/ 10 w 10"/>
                  <a:gd name="T3" fmla="*/ 11 h 19"/>
                  <a:gd name="T4" fmla="*/ 2 w 10"/>
                  <a:gd name="T5" fmla="*/ 19 h 19"/>
                  <a:gd name="T6" fmla="*/ 2 w 10"/>
                  <a:gd name="T7" fmla="*/ 19 h 19"/>
                  <a:gd name="T8" fmla="*/ 0 w 10"/>
                  <a:gd name="T9" fmla="*/ 18 h 19"/>
                  <a:gd name="T10" fmla="*/ 0 w 10"/>
                  <a:gd name="T11" fmla="*/ 0 h 19"/>
                  <a:gd name="T12" fmla="*/ 2 w 10"/>
                  <a:gd name="T13" fmla="*/ 0 h 19"/>
                  <a:gd name="T14" fmla="*/ 2 w 10"/>
                  <a:gd name="T15" fmla="*/ 0 h 19"/>
                  <a:gd name="T16" fmla="*/ 10 w 10"/>
                  <a:gd name="T17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9">
                    <a:moveTo>
                      <a:pt x="10" y="7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5"/>
                      <a:pt x="6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0"/>
                      <a:pt x="10" y="3"/>
                      <a:pt x="10" y="7"/>
                    </a:cubicBez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4" name="Freeform 672"/>
              <p:cNvSpPr>
                <a:spLocks/>
              </p:cNvSpPr>
              <p:nvPr/>
            </p:nvSpPr>
            <p:spPr bwMode="auto">
              <a:xfrm>
                <a:off x="526012" y="5578135"/>
                <a:ext cx="34826" cy="69652"/>
              </a:xfrm>
              <a:custGeom>
                <a:avLst/>
                <a:gdLst>
                  <a:gd name="T0" fmla="*/ 7 w 7"/>
                  <a:gd name="T1" fmla="*/ 6 h 14"/>
                  <a:gd name="T2" fmla="*/ 7 w 7"/>
                  <a:gd name="T3" fmla="*/ 9 h 14"/>
                  <a:gd name="T4" fmla="*/ 2 w 7"/>
                  <a:gd name="T5" fmla="*/ 14 h 14"/>
                  <a:gd name="T6" fmla="*/ 2 w 7"/>
                  <a:gd name="T7" fmla="*/ 14 h 14"/>
                  <a:gd name="T8" fmla="*/ 0 w 7"/>
                  <a:gd name="T9" fmla="*/ 14 h 14"/>
                  <a:gd name="T10" fmla="*/ 0 w 7"/>
                  <a:gd name="T11" fmla="*/ 0 h 14"/>
                  <a:gd name="T12" fmla="*/ 2 w 7"/>
                  <a:gd name="T13" fmla="*/ 0 h 14"/>
                  <a:gd name="T14" fmla="*/ 2 w 7"/>
                  <a:gd name="T15" fmla="*/ 0 h 14"/>
                  <a:gd name="T16" fmla="*/ 7 w 7"/>
                  <a:gd name="T1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4">
                    <a:moveTo>
                      <a:pt x="7" y="6"/>
                    </a:moveTo>
                    <a:cubicBezTo>
                      <a:pt x="7" y="9"/>
                      <a:pt x="7" y="9"/>
                      <a:pt x="7" y="9"/>
                    </a:cubicBezTo>
                    <a:cubicBezTo>
                      <a:pt x="7" y="12"/>
                      <a:pt x="5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1" y="14"/>
                      <a:pt x="0" y="1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5" y="0"/>
                      <a:pt x="7" y="3"/>
                      <a:pt x="7" y="6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5" name="Freeform 673"/>
              <p:cNvSpPr>
                <a:spLocks/>
              </p:cNvSpPr>
              <p:nvPr/>
            </p:nvSpPr>
            <p:spPr bwMode="auto">
              <a:xfrm>
                <a:off x="1671960" y="5705831"/>
                <a:ext cx="58044" cy="34826"/>
              </a:xfrm>
              <a:custGeom>
                <a:avLst/>
                <a:gdLst>
                  <a:gd name="T0" fmla="*/ 12 w 12"/>
                  <a:gd name="T1" fmla="*/ 1 h 7"/>
                  <a:gd name="T2" fmla="*/ 9 w 12"/>
                  <a:gd name="T3" fmla="*/ 7 h 7"/>
                  <a:gd name="T4" fmla="*/ 0 w 12"/>
                  <a:gd name="T5" fmla="*/ 5 h 7"/>
                  <a:gd name="T6" fmla="*/ 4 w 12"/>
                  <a:gd name="T7" fmla="*/ 0 h 7"/>
                  <a:gd name="T8" fmla="*/ 12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1"/>
                    </a:moveTo>
                    <a:cubicBezTo>
                      <a:pt x="11" y="3"/>
                      <a:pt x="10" y="5"/>
                      <a:pt x="9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6" name="Oval 674"/>
              <p:cNvSpPr>
                <a:spLocks noChangeArrowheads="1"/>
              </p:cNvSpPr>
              <p:nvPr/>
            </p:nvSpPr>
            <p:spPr bwMode="auto">
              <a:xfrm>
                <a:off x="1602308" y="5598035"/>
                <a:ext cx="29851" cy="2985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7" name="Freeform 675"/>
              <p:cNvSpPr>
                <a:spLocks/>
              </p:cNvSpPr>
              <p:nvPr/>
            </p:nvSpPr>
            <p:spPr bwMode="auto">
              <a:xfrm>
                <a:off x="1569140" y="5588085"/>
                <a:ext cx="92870" cy="63019"/>
              </a:xfrm>
              <a:custGeom>
                <a:avLst/>
                <a:gdLst>
                  <a:gd name="T0" fmla="*/ 2 w 19"/>
                  <a:gd name="T1" fmla="*/ 1 h 13"/>
                  <a:gd name="T2" fmla="*/ 13 w 19"/>
                  <a:gd name="T3" fmla="*/ 1 h 13"/>
                  <a:gd name="T4" fmla="*/ 19 w 19"/>
                  <a:gd name="T5" fmla="*/ 3 h 13"/>
                  <a:gd name="T6" fmla="*/ 11 w 19"/>
                  <a:gd name="T7" fmla="*/ 0 h 13"/>
                  <a:gd name="T8" fmla="*/ 0 w 19"/>
                  <a:gd name="T9" fmla="*/ 0 h 13"/>
                  <a:gd name="T10" fmla="*/ 11 w 19"/>
                  <a:gd name="T11" fmla="*/ 13 h 13"/>
                  <a:gd name="T12" fmla="*/ 2 w 19"/>
                  <a:gd name="T1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3">
                    <a:moveTo>
                      <a:pt x="2" y="1"/>
                    </a:move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2"/>
                      <a:pt x="19" y="3"/>
                    </a:cubicBezTo>
                    <a:cubicBezTo>
                      <a:pt x="16" y="1"/>
                      <a:pt x="14" y="1"/>
                      <a:pt x="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3" y="9"/>
                      <a:pt x="11" y="13"/>
                    </a:cubicBezTo>
                    <a:cubicBezTo>
                      <a:pt x="4" y="9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8" name="Oval 676"/>
              <p:cNvSpPr>
                <a:spLocks noChangeArrowheads="1"/>
              </p:cNvSpPr>
              <p:nvPr/>
            </p:nvSpPr>
            <p:spPr bwMode="auto">
              <a:xfrm>
                <a:off x="530987" y="5583110"/>
                <a:ext cx="29851" cy="2985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9" name="Freeform 677"/>
              <p:cNvSpPr>
                <a:spLocks/>
              </p:cNvSpPr>
              <p:nvPr/>
            </p:nvSpPr>
            <p:spPr bwMode="auto">
              <a:xfrm>
                <a:off x="869299" y="5573160"/>
                <a:ext cx="48093" cy="14926"/>
              </a:xfrm>
              <a:custGeom>
                <a:avLst/>
                <a:gdLst>
                  <a:gd name="T0" fmla="*/ 10 w 10"/>
                  <a:gd name="T1" fmla="*/ 2 h 3"/>
                  <a:gd name="T2" fmla="*/ 8 w 10"/>
                  <a:gd name="T3" fmla="*/ 3 h 3"/>
                  <a:gd name="T4" fmla="*/ 1 w 10"/>
                  <a:gd name="T5" fmla="*/ 3 h 3"/>
                  <a:gd name="T6" fmla="*/ 0 w 10"/>
                  <a:gd name="T7" fmla="*/ 2 h 3"/>
                  <a:gd name="T8" fmla="*/ 1 w 10"/>
                  <a:gd name="T9" fmla="*/ 0 h 3"/>
                  <a:gd name="T10" fmla="*/ 8 w 10"/>
                  <a:gd name="T11" fmla="*/ 0 h 3"/>
                  <a:gd name="T12" fmla="*/ 10 w 10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3">
                    <a:moveTo>
                      <a:pt x="10" y="2"/>
                    </a:moveTo>
                    <a:cubicBezTo>
                      <a:pt x="10" y="3"/>
                      <a:pt x="9" y="3"/>
                      <a:pt x="8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1"/>
                      <a:pt x="10" y="2"/>
                    </a:cubicBez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0" name="Freeform 678"/>
              <p:cNvSpPr>
                <a:spLocks/>
              </p:cNvSpPr>
              <p:nvPr/>
            </p:nvSpPr>
            <p:spPr bwMode="auto">
              <a:xfrm>
                <a:off x="1094840" y="5573160"/>
                <a:ext cx="53069" cy="14926"/>
              </a:xfrm>
              <a:custGeom>
                <a:avLst/>
                <a:gdLst>
                  <a:gd name="T0" fmla="*/ 11 w 11"/>
                  <a:gd name="T1" fmla="*/ 2 h 3"/>
                  <a:gd name="T2" fmla="*/ 9 w 11"/>
                  <a:gd name="T3" fmla="*/ 3 h 3"/>
                  <a:gd name="T4" fmla="*/ 2 w 11"/>
                  <a:gd name="T5" fmla="*/ 3 h 3"/>
                  <a:gd name="T6" fmla="*/ 0 w 11"/>
                  <a:gd name="T7" fmla="*/ 2 h 3"/>
                  <a:gd name="T8" fmla="*/ 2 w 11"/>
                  <a:gd name="T9" fmla="*/ 0 h 3"/>
                  <a:gd name="T10" fmla="*/ 9 w 11"/>
                  <a:gd name="T11" fmla="*/ 0 h 3"/>
                  <a:gd name="T12" fmla="*/ 11 w 11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">
                    <a:moveTo>
                      <a:pt x="11" y="2"/>
                    </a:moveTo>
                    <a:cubicBezTo>
                      <a:pt x="11" y="3"/>
                      <a:pt x="10" y="3"/>
                      <a:pt x="9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1" y="1"/>
                      <a:pt x="11" y="2"/>
                    </a:cubicBez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1" name="Freeform 679"/>
              <p:cNvSpPr>
                <a:spLocks/>
              </p:cNvSpPr>
              <p:nvPr/>
            </p:nvSpPr>
            <p:spPr bwMode="auto">
              <a:xfrm>
                <a:off x="864323" y="5568184"/>
                <a:ext cx="48093" cy="19901"/>
              </a:xfrm>
              <a:custGeom>
                <a:avLst/>
                <a:gdLst>
                  <a:gd name="T0" fmla="*/ 10 w 10"/>
                  <a:gd name="T1" fmla="*/ 2 h 4"/>
                  <a:gd name="T2" fmla="*/ 8 w 10"/>
                  <a:gd name="T3" fmla="*/ 4 h 4"/>
                  <a:gd name="T4" fmla="*/ 1 w 10"/>
                  <a:gd name="T5" fmla="*/ 4 h 4"/>
                  <a:gd name="T6" fmla="*/ 0 w 10"/>
                  <a:gd name="T7" fmla="*/ 2 h 4"/>
                  <a:gd name="T8" fmla="*/ 1 w 10"/>
                  <a:gd name="T9" fmla="*/ 0 h 4"/>
                  <a:gd name="T10" fmla="*/ 8 w 10"/>
                  <a:gd name="T11" fmla="*/ 0 h 4"/>
                  <a:gd name="T12" fmla="*/ 10 w 10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4">
                    <a:moveTo>
                      <a:pt x="10" y="2"/>
                    </a:moveTo>
                    <a:cubicBezTo>
                      <a:pt x="10" y="3"/>
                      <a:pt x="9" y="4"/>
                      <a:pt x="8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1"/>
                      <a:pt x="10" y="2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2" name="Freeform 680"/>
              <p:cNvSpPr>
                <a:spLocks/>
              </p:cNvSpPr>
              <p:nvPr/>
            </p:nvSpPr>
            <p:spPr bwMode="auto">
              <a:xfrm>
                <a:off x="1089865" y="5568184"/>
                <a:ext cx="53069" cy="19901"/>
              </a:xfrm>
              <a:custGeom>
                <a:avLst/>
                <a:gdLst>
                  <a:gd name="T0" fmla="*/ 11 w 11"/>
                  <a:gd name="T1" fmla="*/ 2 h 4"/>
                  <a:gd name="T2" fmla="*/ 9 w 11"/>
                  <a:gd name="T3" fmla="*/ 4 h 4"/>
                  <a:gd name="T4" fmla="*/ 2 w 11"/>
                  <a:gd name="T5" fmla="*/ 4 h 4"/>
                  <a:gd name="T6" fmla="*/ 0 w 11"/>
                  <a:gd name="T7" fmla="*/ 2 h 4"/>
                  <a:gd name="T8" fmla="*/ 2 w 11"/>
                  <a:gd name="T9" fmla="*/ 0 h 4"/>
                  <a:gd name="T10" fmla="*/ 9 w 11"/>
                  <a:gd name="T11" fmla="*/ 0 h 4"/>
                  <a:gd name="T12" fmla="*/ 11 w 11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">
                    <a:moveTo>
                      <a:pt x="11" y="2"/>
                    </a:moveTo>
                    <a:cubicBezTo>
                      <a:pt x="11" y="3"/>
                      <a:pt x="10" y="4"/>
                      <a:pt x="9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1" y="1"/>
                      <a:pt x="11" y="2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3" name="Freeform 681"/>
              <p:cNvSpPr>
                <a:spLocks/>
              </p:cNvSpPr>
              <p:nvPr/>
            </p:nvSpPr>
            <p:spPr bwMode="auto">
              <a:xfrm>
                <a:off x="829497" y="5525066"/>
                <a:ext cx="255392" cy="210616"/>
              </a:xfrm>
              <a:custGeom>
                <a:avLst/>
                <a:gdLst>
                  <a:gd name="T0" fmla="*/ 52 w 52"/>
                  <a:gd name="T1" fmla="*/ 43 h 43"/>
                  <a:gd name="T2" fmla="*/ 23 w 52"/>
                  <a:gd name="T3" fmla="*/ 42 h 43"/>
                  <a:gd name="T4" fmla="*/ 23 w 52"/>
                  <a:gd name="T5" fmla="*/ 41 h 43"/>
                  <a:gd name="T6" fmla="*/ 1 w 52"/>
                  <a:gd name="T7" fmla="*/ 17 h 43"/>
                  <a:gd name="T8" fmla="*/ 0 w 52"/>
                  <a:gd name="T9" fmla="*/ 17 h 43"/>
                  <a:gd name="T10" fmla="*/ 7 w 52"/>
                  <a:gd name="T11" fmla="*/ 0 h 43"/>
                  <a:gd name="T12" fmla="*/ 9 w 52"/>
                  <a:gd name="T13" fmla="*/ 1 h 43"/>
                  <a:gd name="T14" fmla="*/ 2 w 52"/>
                  <a:gd name="T15" fmla="*/ 16 h 43"/>
                  <a:gd name="T16" fmla="*/ 24 w 52"/>
                  <a:gd name="T17" fmla="*/ 40 h 43"/>
                  <a:gd name="T18" fmla="*/ 51 w 52"/>
                  <a:gd name="T19" fmla="*/ 42 h 43"/>
                  <a:gd name="T20" fmla="*/ 50 w 52"/>
                  <a:gd name="T21" fmla="*/ 4 h 43"/>
                  <a:gd name="T22" fmla="*/ 51 w 52"/>
                  <a:gd name="T23" fmla="*/ 4 h 43"/>
                  <a:gd name="T24" fmla="*/ 52 w 52"/>
                  <a:gd name="T2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43">
                    <a:moveTo>
                      <a:pt x="52" y="43"/>
                    </a:move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1" y="29"/>
                      <a:pt x="12" y="20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19"/>
                      <a:pt x="22" y="29"/>
                      <a:pt x="24" y="40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lnTo>
                      <a:pt x="52" y="43"/>
                    </a:ln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4" name="Freeform 682"/>
              <p:cNvSpPr>
                <a:spLocks/>
              </p:cNvSpPr>
              <p:nvPr/>
            </p:nvSpPr>
            <p:spPr bwMode="auto">
              <a:xfrm>
                <a:off x="1318723" y="5548284"/>
                <a:ext cx="92870" cy="172473"/>
              </a:xfrm>
              <a:custGeom>
                <a:avLst/>
                <a:gdLst>
                  <a:gd name="T0" fmla="*/ 3 w 56"/>
                  <a:gd name="T1" fmla="*/ 104 h 104"/>
                  <a:gd name="T2" fmla="*/ 0 w 56"/>
                  <a:gd name="T3" fmla="*/ 101 h 104"/>
                  <a:gd name="T4" fmla="*/ 53 w 56"/>
                  <a:gd name="T5" fmla="*/ 45 h 104"/>
                  <a:gd name="T6" fmla="*/ 50 w 56"/>
                  <a:gd name="T7" fmla="*/ 0 h 104"/>
                  <a:gd name="T8" fmla="*/ 53 w 56"/>
                  <a:gd name="T9" fmla="*/ 0 h 104"/>
                  <a:gd name="T10" fmla="*/ 56 w 56"/>
                  <a:gd name="T11" fmla="*/ 48 h 104"/>
                  <a:gd name="T12" fmla="*/ 3 w 56"/>
                  <a:gd name="T1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104">
                    <a:moveTo>
                      <a:pt x="3" y="104"/>
                    </a:moveTo>
                    <a:lnTo>
                      <a:pt x="0" y="101"/>
                    </a:lnTo>
                    <a:lnTo>
                      <a:pt x="53" y="45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6" y="48"/>
                    </a:lnTo>
                    <a:lnTo>
                      <a:pt x="3" y="104"/>
                    </a:ln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5" name="Freeform 683"/>
              <p:cNvSpPr>
                <a:spLocks/>
              </p:cNvSpPr>
              <p:nvPr/>
            </p:nvSpPr>
            <p:spPr bwMode="auto">
              <a:xfrm>
                <a:off x="1426518" y="5563209"/>
                <a:ext cx="54727" cy="29851"/>
              </a:xfrm>
              <a:custGeom>
                <a:avLst/>
                <a:gdLst>
                  <a:gd name="T0" fmla="*/ 2 w 11"/>
                  <a:gd name="T1" fmla="*/ 6 h 6"/>
                  <a:gd name="T2" fmla="*/ 0 w 11"/>
                  <a:gd name="T3" fmla="*/ 3 h 6"/>
                  <a:gd name="T4" fmla="*/ 2 w 11"/>
                  <a:gd name="T5" fmla="*/ 0 h 6"/>
                  <a:gd name="T6" fmla="*/ 8 w 11"/>
                  <a:gd name="T7" fmla="*/ 0 h 6"/>
                  <a:gd name="T8" fmla="*/ 11 w 11"/>
                  <a:gd name="T9" fmla="*/ 3 h 6"/>
                  <a:gd name="T10" fmla="*/ 8 w 11"/>
                  <a:gd name="T11" fmla="*/ 6 h 6"/>
                  <a:gd name="T12" fmla="*/ 2 w 11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6"/>
                    </a:moveTo>
                    <a:cubicBezTo>
                      <a:pt x="1" y="6"/>
                      <a:pt x="0" y="4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1" y="2"/>
                      <a:pt x="11" y="3"/>
                    </a:cubicBezTo>
                    <a:cubicBezTo>
                      <a:pt x="11" y="4"/>
                      <a:pt x="9" y="6"/>
                      <a:pt x="8" y="6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6" name="Freeform 684"/>
              <p:cNvSpPr>
                <a:spLocks/>
              </p:cNvSpPr>
              <p:nvPr/>
            </p:nvSpPr>
            <p:spPr bwMode="auto">
              <a:xfrm>
                <a:off x="1431493" y="5568184"/>
                <a:ext cx="44777" cy="19901"/>
              </a:xfrm>
              <a:custGeom>
                <a:avLst/>
                <a:gdLst>
                  <a:gd name="T0" fmla="*/ 9 w 9"/>
                  <a:gd name="T1" fmla="*/ 2 h 4"/>
                  <a:gd name="T2" fmla="*/ 7 w 9"/>
                  <a:gd name="T3" fmla="*/ 4 h 4"/>
                  <a:gd name="T4" fmla="*/ 1 w 9"/>
                  <a:gd name="T5" fmla="*/ 4 h 4"/>
                  <a:gd name="T6" fmla="*/ 0 w 9"/>
                  <a:gd name="T7" fmla="*/ 2 h 4"/>
                  <a:gd name="T8" fmla="*/ 1 w 9"/>
                  <a:gd name="T9" fmla="*/ 0 h 4"/>
                  <a:gd name="T10" fmla="*/ 7 w 9"/>
                  <a:gd name="T11" fmla="*/ 0 h 4"/>
                  <a:gd name="T12" fmla="*/ 9 w 9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">
                    <a:moveTo>
                      <a:pt x="9" y="2"/>
                    </a:moveTo>
                    <a:cubicBezTo>
                      <a:pt x="9" y="3"/>
                      <a:pt x="8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0"/>
                      <a:pt x="9" y="1"/>
                      <a:pt x="9" y="2"/>
                    </a:cubicBezTo>
                    <a:close/>
                  </a:path>
                </a:pathLst>
              </a:custGeom>
              <a:solidFill>
                <a:srgbClr val="FFC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7" name="Freeform 685"/>
              <p:cNvSpPr>
                <a:spLocks/>
              </p:cNvSpPr>
              <p:nvPr/>
            </p:nvSpPr>
            <p:spPr bwMode="auto">
              <a:xfrm>
                <a:off x="1118057" y="5422246"/>
                <a:ext cx="4975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</a:path>
                </a:pathLst>
              </a:custGeom>
              <a:solidFill>
                <a:srgbClr val="2C2B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8" name="Freeform 686"/>
              <p:cNvSpPr>
                <a:spLocks/>
              </p:cNvSpPr>
              <p:nvPr/>
            </p:nvSpPr>
            <p:spPr bwMode="auto">
              <a:xfrm>
                <a:off x="1113082" y="5422246"/>
                <a:ext cx="260367" cy="107795"/>
              </a:xfrm>
              <a:custGeom>
                <a:avLst/>
                <a:gdLst>
                  <a:gd name="T0" fmla="*/ 2 w 53"/>
                  <a:gd name="T1" fmla="*/ 0 h 22"/>
                  <a:gd name="T2" fmla="*/ 2 w 53"/>
                  <a:gd name="T3" fmla="*/ 0 h 22"/>
                  <a:gd name="T4" fmla="*/ 2 w 53"/>
                  <a:gd name="T5" fmla="*/ 0 h 22"/>
                  <a:gd name="T6" fmla="*/ 1 w 53"/>
                  <a:gd name="T7" fmla="*/ 0 h 22"/>
                  <a:gd name="T8" fmla="*/ 0 w 53"/>
                  <a:gd name="T9" fmla="*/ 0 h 22"/>
                  <a:gd name="T10" fmla="*/ 32 w 53"/>
                  <a:gd name="T11" fmla="*/ 22 h 22"/>
                  <a:gd name="T12" fmla="*/ 53 w 53"/>
                  <a:gd name="T13" fmla="*/ 22 h 22"/>
                  <a:gd name="T14" fmla="*/ 43 w 53"/>
                  <a:gd name="T15" fmla="*/ 12 h 22"/>
                  <a:gd name="T16" fmla="*/ 42 w 53"/>
                  <a:gd name="T17" fmla="*/ 12 h 22"/>
                  <a:gd name="T18" fmla="*/ 22 w 53"/>
                  <a:gd name="T19" fmla="*/ 2 h 22"/>
                  <a:gd name="T20" fmla="*/ 2 w 53"/>
                  <a:gd name="T2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" h="2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49" y="19"/>
                      <a:pt x="44" y="13"/>
                      <a:pt x="43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39" y="9"/>
                      <a:pt x="34" y="5"/>
                      <a:pt x="22" y="2"/>
                    </a:cubicBezTo>
                    <a:cubicBezTo>
                      <a:pt x="17" y="1"/>
                      <a:pt x="10" y="0"/>
                      <a:pt x="2" y="0"/>
                    </a:cubicBezTo>
                  </a:path>
                </a:pathLst>
              </a:custGeom>
              <a:solidFill>
                <a:srgbClr val="2C2B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9" name="Freeform 687"/>
              <p:cNvSpPr>
                <a:spLocks noEditPoints="1"/>
              </p:cNvSpPr>
              <p:nvPr/>
            </p:nvSpPr>
            <p:spPr bwMode="auto">
              <a:xfrm>
                <a:off x="1005287" y="5427221"/>
                <a:ext cx="4975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1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</a:path>
                </a:pathLst>
              </a:custGeom>
              <a:solidFill>
                <a:srgbClr val="2C2B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0" name="Freeform 688"/>
              <p:cNvSpPr>
                <a:spLocks/>
              </p:cNvSpPr>
              <p:nvPr/>
            </p:nvSpPr>
            <p:spPr bwMode="auto">
              <a:xfrm>
                <a:off x="952218" y="5422246"/>
                <a:ext cx="117746" cy="107795"/>
              </a:xfrm>
              <a:custGeom>
                <a:avLst/>
                <a:gdLst>
                  <a:gd name="T0" fmla="*/ 24 w 24"/>
                  <a:gd name="T1" fmla="*/ 0 h 22"/>
                  <a:gd name="T2" fmla="*/ 12 w 24"/>
                  <a:gd name="T3" fmla="*/ 1 h 22"/>
                  <a:gd name="T4" fmla="*/ 12 w 24"/>
                  <a:gd name="T5" fmla="*/ 1 h 22"/>
                  <a:gd name="T6" fmla="*/ 12 w 24"/>
                  <a:gd name="T7" fmla="*/ 1 h 22"/>
                  <a:gd name="T8" fmla="*/ 12 w 24"/>
                  <a:gd name="T9" fmla="*/ 1 h 22"/>
                  <a:gd name="T10" fmla="*/ 11 w 24"/>
                  <a:gd name="T11" fmla="*/ 1 h 22"/>
                  <a:gd name="T12" fmla="*/ 11 w 24"/>
                  <a:gd name="T13" fmla="*/ 1 h 22"/>
                  <a:gd name="T14" fmla="*/ 11 w 24"/>
                  <a:gd name="T15" fmla="*/ 1 h 22"/>
                  <a:gd name="T16" fmla="*/ 0 w 24"/>
                  <a:gd name="T17" fmla="*/ 5 h 22"/>
                  <a:gd name="T18" fmla="*/ 24 w 24"/>
                  <a:gd name="T19" fmla="*/ 22 h 22"/>
                  <a:gd name="T20" fmla="*/ 24 w 24"/>
                  <a:gd name="T2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2">
                    <a:moveTo>
                      <a:pt x="24" y="0"/>
                    </a:moveTo>
                    <a:cubicBezTo>
                      <a:pt x="20" y="1"/>
                      <a:pt x="16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2"/>
                      <a:pt x="3" y="4"/>
                      <a:pt x="0" y="5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2C2B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1" name="Freeform 689"/>
              <p:cNvSpPr>
                <a:spLocks/>
              </p:cNvSpPr>
              <p:nvPr/>
            </p:nvSpPr>
            <p:spPr bwMode="auto">
              <a:xfrm>
                <a:off x="613906" y="5593060"/>
                <a:ext cx="122721" cy="102820"/>
              </a:xfrm>
              <a:custGeom>
                <a:avLst/>
                <a:gdLst>
                  <a:gd name="T0" fmla="*/ 25 w 25"/>
                  <a:gd name="T1" fmla="*/ 1 h 21"/>
                  <a:gd name="T2" fmla="*/ 20 w 25"/>
                  <a:gd name="T3" fmla="*/ 1 h 21"/>
                  <a:gd name="T4" fmla="*/ 16 w 25"/>
                  <a:gd name="T5" fmla="*/ 3 h 21"/>
                  <a:gd name="T6" fmla="*/ 8 w 25"/>
                  <a:gd name="T7" fmla="*/ 9 h 21"/>
                  <a:gd name="T8" fmla="*/ 3 w 25"/>
                  <a:gd name="T9" fmla="*/ 15 h 21"/>
                  <a:gd name="T10" fmla="*/ 1 w 25"/>
                  <a:gd name="T11" fmla="*/ 18 h 21"/>
                  <a:gd name="T12" fmla="*/ 1 w 25"/>
                  <a:gd name="T13" fmla="*/ 21 h 21"/>
                  <a:gd name="T14" fmla="*/ 1 w 25"/>
                  <a:gd name="T15" fmla="*/ 21 h 21"/>
                  <a:gd name="T16" fmla="*/ 2 w 25"/>
                  <a:gd name="T17" fmla="*/ 19 h 21"/>
                  <a:gd name="T18" fmla="*/ 4 w 25"/>
                  <a:gd name="T19" fmla="*/ 15 h 21"/>
                  <a:gd name="T20" fmla="*/ 9 w 25"/>
                  <a:gd name="T21" fmla="*/ 10 h 21"/>
                  <a:gd name="T22" fmla="*/ 16 w 25"/>
                  <a:gd name="T23" fmla="*/ 5 h 21"/>
                  <a:gd name="T24" fmla="*/ 20 w 25"/>
                  <a:gd name="T25" fmla="*/ 3 h 21"/>
                  <a:gd name="T26" fmla="*/ 25 w 25"/>
                  <a:gd name="T27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1">
                    <a:moveTo>
                      <a:pt x="25" y="1"/>
                    </a:moveTo>
                    <a:cubicBezTo>
                      <a:pt x="23" y="0"/>
                      <a:pt x="22" y="1"/>
                      <a:pt x="20" y="1"/>
                    </a:cubicBezTo>
                    <a:cubicBezTo>
                      <a:pt x="19" y="2"/>
                      <a:pt x="17" y="2"/>
                      <a:pt x="16" y="3"/>
                    </a:cubicBezTo>
                    <a:cubicBezTo>
                      <a:pt x="13" y="5"/>
                      <a:pt x="10" y="7"/>
                      <a:pt x="8" y="9"/>
                    </a:cubicBezTo>
                    <a:cubicBezTo>
                      <a:pt x="6" y="11"/>
                      <a:pt x="5" y="13"/>
                      <a:pt x="3" y="15"/>
                    </a:cubicBezTo>
                    <a:cubicBezTo>
                      <a:pt x="2" y="16"/>
                      <a:pt x="2" y="17"/>
                      <a:pt x="1" y="18"/>
                    </a:cubicBezTo>
                    <a:cubicBezTo>
                      <a:pt x="1" y="19"/>
                      <a:pt x="0" y="20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0"/>
                      <a:pt x="2" y="19"/>
                      <a:pt x="2" y="19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6" y="13"/>
                      <a:pt x="7" y="12"/>
                      <a:pt x="9" y="10"/>
                    </a:cubicBezTo>
                    <a:cubicBezTo>
                      <a:pt x="11" y="8"/>
                      <a:pt x="13" y="6"/>
                      <a:pt x="16" y="5"/>
                    </a:cubicBezTo>
                    <a:cubicBezTo>
                      <a:pt x="17" y="4"/>
                      <a:pt x="19" y="3"/>
                      <a:pt x="20" y="3"/>
                    </a:cubicBezTo>
                    <a:cubicBezTo>
                      <a:pt x="22" y="2"/>
                      <a:pt x="24" y="2"/>
                      <a:pt x="25" y="1"/>
                    </a:cubicBezTo>
                    <a:close/>
                  </a:path>
                </a:pathLst>
              </a:custGeom>
              <a:solidFill>
                <a:srgbClr val="F7D7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2" name="Freeform 690"/>
              <p:cNvSpPr>
                <a:spLocks/>
              </p:cNvSpPr>
              <p:nvPr/>
            </p:nvSpPr>
            <p:spPr bwMode="auto">
              <a:xfrm>
                <a:off x="1539289" y="5622911"/>
                <a:ext cx="107795" cy="87895"/>
              </a:xfrm>
              <a:custGeom>
                <a:avLst/>
                <a:gdLst>
                  <a:gd name="T0" fmla="*/ 21 w 22"/>
                  <a:gd name="T1" fmla="*/ 15 h 18"/>
                  <a:gd name="T2" fmla="*/ 19 w 22"/>
                  <a:gd name="T3" fmla="*/ 11 h 18"/>
                  <a:gd name="T4" fmla="*/ 14 w 22"/>
                  <a:gd name="T5" fmla="*/ 6 h 18"/>
                  <a:gd name="T6" fmla="*/ 7 w 22"/>
                  <a:gd name="T7" fmla="*/ 2 h 18"/>
                  <a:gd name="T8" fmla="*/ 1 w 22"/>
                  <a:gd name="T9" fmla="*/ 0 h 18"/>
                  <a:gd name="T10" fmla="*/ 0 w 22"/>
                  <a:gd name="T11" fmla="*/ 0 h 18"/>
                  <a:gd name="T12" fmla="*/ 6 w 22"/>
                  <a:gd name="T13" fmla="*/ 3 h 18"/>
                  <a:gd name="T14" fmla="*/ 13 w 22"/>
                  <a:gd name="T15" fmla="*/ 7 h 18"/>
                  <a:gd name="T16" fmla="*/ 18 w 22"/>
                  <a:gd name="T17" fmla="*/ 12 h 18"/>
                  <a:gd name="T18" fmla="*/ 20 w 22"/>
                  <a:gd name="T19" fmla="*/ 15 h 18"/>
                  <a:gd name="T20" fmla="*/ 21 w 22"/>
                  <a:gd name="T21" fmla="*/ 18 h 18"/>
                  <a:gd name="T22" fmla="*/ 22 w 22"/>
                  <a:gd name="T23" fmla="*/ 18 h 18"/>
                  <a:gd name="T24" fmla="*/ 21 w 22"/>
                  <a:gd name="T25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8">
                    <a:moveTo>
                      <a:pt x="21" y="15"/>
                    </a:moveTo>
                    <a:cubicBezTo>
                      <a:pt x="21" y="13"/>
                      <a:pt x="20" y="12"/>
                      <a:pt x="19" y="11"/>
                    </a:cubicBezTo>
                    <a:cubicBezTo>
                      <a:pt x="18" y="9"/>
                      <a:pt x="16" y="8"/>
                      <a:pt x="14" y="6"/>
                    </a:cubicBezTo>
                    <a:cubicBezTo>
                      <a:pt x="12" y="5"/>
                      <a:pt x="9" y="3"/>
                      <a:pt x="7" y="2"/>
                    </a:cubicBezTo>
                    <a:cubicBezTo>
                      <a:pt x="5" y="1"/>
                      <a:pt x="3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2"/>
                      <a:pt x="6" y="3"/>
                    </a:cubicBezTo>
                    <a:cubicBezTo>
                      <a:pt x="9" y="4"/>
                      <a:pt x="11" y="5"/>
                      <a:pt x="13" y="7"/>
                    </a:cubicBezTo>
                    <a:cubicBezTo>
                      <a:pt x="15" y="8"/>
                      <a:pt x="16" y="10"/>
                      <a:pt x="18" y="12"/>
                    </a:cubicBezTo>
                    <a:cubicBezTo>
                      <a:pt x="19" y="13"/>
                      <a:pt x="19" y="14"/>
                      <a:pt x="20" y="15"/>
                    </a:cubicBezTo>
                    <a:cubicBezTo>
                      <a:pt x="20" y="16"/>
                      <a:pt x="20" y="17"/>
                      <a:pt x="21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1" y="15"/>
                      <a:pt x="21" y="15"/>
                    </a:cubicBezTo>
                    <a:close/>
                  </a:path>
                </a:pathLst>
              </a:custGeom>
              <a:solidFill>
                <a:srgbClr val="F7D7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29" name="Группа 328"/>
            <p:cNvGrpSpPr/>
            <p:nvPr/>
          </p:nvGrpSpPr>
          <p:grpSpPr>
            <a:xfrm>
              <a:off x="12134839" y="2560319"/>
              <a:ext cx="116680" cy="70065"/>
              <a:chOff x="9192513" y="5170827"/>
              <a:chExt cx="509136" cy="305731"/>
            </a:xfrm>
          </p:grpSpPr>
          <p:sp>
            <p:nvSpPr>
              <p:cNvPr id="424" name="Freeform 379"/>
              <p:cNvSpPr>
                <a:spLocks/>
              </p:cNvSpPr>
              <p:nvPr/>
            </p:nvSpPr>
            <p:spPr bwMode="auto">
              <a:xfrm>
                <a:off x="9437097" y="5344283"/>
                <a:ext cx="22462" cy="54907"/>
              </a:xfrm>
              <a:custGeom>
                <a:avLst/>
                <a:gdLst>
                  <a:gd name="T0" fmla="*/ 14 w 44"/>
                  <a:gd name="T1" fmla="*/ 111 h 111"/>
                  <a:gd name="T2" fmla="*/ 11 w 44"/>
                  <a:gd name="T3" fmla="*/ 111 h 111"/>
                  <a:gd name="T4" fmla="*/ 1 w 44"/>
                  <a:gd name="T5" fmla="*/ 96 h 111"/>
                  <a:gd name="T6" fmla="*/ 17 w 44"/>
                  <a:gd name="T7" fmla="*/ 12 h 111"/>
                  <a:gd name="T8" fmla="*/ 32 w 44"/>
                  <a:gd name="T9" fmla="*/ 1 h 111"/>
                  <a:gd name="T10" fmla="*/ 43 w 44"/>
                  <a:gd name="T11" fmla="*/ 17 h 111"/>
                  <a:gd name="T12" fmla="*/ 27 w 44"/>
                  <a:gd name="T13" fmla="*/ 101 h 111"/>
                  <a:gd name="T14" fmla="*/ 14 w 44"/>
                  <a:gd name="T1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111">
                    <a:moveTo>
                      <a:pt x="14" y="111"/>
                    </a:moveTo>
                    <a:cubicBezTo>
                      <a:pt x="13" y="111"/>
                      <a:pt x="12" y="111"/>
                      <a:pt x="11" y="111"/>
                    </a:cubicBezTo>
                    <a:cubicBezTo>
                      <a:pt x="4" y="110"/>
                      <a:pt x="0" y="103"/>
                      <a:pt x="1" y="96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5"/>
                      <a:pt x="25" y="0"/>
                      <a:pt x="32" y="1"/>
                    </a:cubicBezTo>
                    <a:cubicBezTo>
                      <a:pt x="39" y="3"/>
                      <a:pt x="44" y="10"/>
                      <a:pt x="43" y="17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6" y="107"/>
                      <a:pt x="20" y="111"/>
                      <a:pt x="14" y="111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5" name="Rectangle 380"/>
              <p:cNvSpPr>
                <a:spLocks noChangeArrowheads="1"/>
              </p:cNvSpPr>
              <p:nvPr/>
            </p:nvSpPr>
            <p:spPr bwMode="auto">
              <a:xfrm>
                <a:off x="9435850" y="5339291"/>
                <a:ext cx="27453" cy="12479"/>
              </a:xfrm>
              <a:prstGeom prst="rect">
                <a:avLst/>
              </a:pr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6" name="Freeform 381"/>
              <p:cNvSpPr>
                <a:spLocks noEditPoints="1"/>
              </p:cNvSpPr>
              <p:nvPr/>
            </p:nvSpPr>
            <p:spPr bwMode="auto">
              <a:xfrm>
                <a:off x="9262394" y="5355514"/>
                <a:ext cx="212140" cy="63642"/>
              </a:xfrm>
              <a:custGeom>
                <a:avLst/>
                <a:gdLst>
                  <a:gd name="T0" fmla="*/ 371 w 432"/>
                  <a:gd name="T1" fmla="*/ 132 h 132"/>
                  <a:gd name="T2" fmla="*/ 366 w 432"/>
                  <a:gd name="T3" fmla="*/ 132 h 132"/>
                  <a:gd name="T4" fmla="*/ 49 w 432"/>
                  <a:gd name="T5" fmla="*/ 106 h 132"/>
                  <a:gd name="T6" fmla="*/ 0 w 432"/>
                  <a:gd name="T7" fmla="*/ 53 h 132"/>
                  <a:gd name="T8" fmla="*/ 53 w 432"/>
                  <a:gd name="T9" fmla="*/ 0 h 132"/>
                  <a:gd name="T10" fmla="*/ 372 w 432"/>
                  <a:gd name="T11" fmla="*/ 9 h 132"/>
                  <a:gd name="T12" fmla="*/ 432 w 432"/>
                  <a:gd name="T13" fmla="*/ 71 h 132"/>
                  <a:gd name="T14" fmla="*/ 371 w 432"/>
                  <a:gd name="T15" fmla="*/ 132 h 132"/>
                  <a:gd name="T16" fmla="*/ 54 w 432"/>
                  <a:gd name="T17" fmla="*/ 13 h 132"/>
                  <a:gd name="T18" fmla="*/ 13 w 432"/>
                  <a:gd name="T19" fmla="*/ 53 h 132"/>
                  <a:gd name="T20" fmla="*/ 50 w 432"/>
                  <a:gd name="T21" fmla="*/ 93 h 132"/>
                  <a:gd name="T22" fmla="*/ 368 w 432"/>
                  <a:gd name="T23" fmla="*/ 119 h 132"/>
                  <a:gd name="T24" fmla="*/ 371 w 432"/>
                  <a:gd name="T25" fmla="*/ 119 h 132"/>
                  <a:gd name="T26" fmla="*/ 419 w 432"/>
                  <a:gd name="T27" fmla="*/ 71 h 132"/>
                  <a:gd name="T28" fmla="*/ 372 w 432"/>
                  <a:gd name="T29" fmla="*/ 22 h 132"/>
                  <a:gd name="T30" fmla="*/ 54 w 432"/>
                  <a:gd name="T31" fmla="*/ 13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32" h="132">
                    <a:moveTo>
                      <a:pt x="371" y="132"/>
                    </a:moveTo>
                    <a:cubicBezTo>
                      <a:pt x="369" y="132"/>
                      <a:pt x="368" y="132"/>
                      <a:pt x="366" y="132"/>
                    </a:cubicBezTo>
                    <a:cubicBezTo>
                      <a:pt x="49" y="106"/>
                      <a:pt x="49" y="106"/>
                      <a:pt x="49" y="106"/>
                    </a:cubicBezTo>
                    <a:cubicBezTo>
                      <a:pt x="22" y="104"/>
                      <a:pt x="0" y="81"/>
                      <a:pt x="0" y="53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405" y="10"/>
                      <a:pt x="432" y="37"/>
                      <a:pt x="432" y="71"/>
                    </a:cubicBezTo>
                    <a:cubicBezTo>
                      <a:pt x="432" y="105"/>
                      <a:pt x="405" y="132"/>
                      <a:pt x="371" y="132"/>
                    </a:cubicBezTo>
                    <a:close/>
                    <a:moveTo>
                      <a:pt x="54" y="13"/>
                    </a:moveTo>
                    <a:cubicBezTo>
                      <a:pt x="31" y="13"/>
                      <a:pt x="13" y="31"/>
                      <a:pt x="13" y="53"/>
                    </a:cubicBezTo>
                    <a:cubicBezTo>
                      <a:pt x="13" y="74"/>
                      <a:pt x="30" y="91"/>
                      <a:pt x="50" y="93"/>
                    </a:cubicBezTo>
                    <a:cubicBezTo>
                      <a:pt x="368" y="119"/>
                      <a:pt x="368" y="119"/>
                      <a:pt x="368" y="119"/>
                    </a:cubicBezTo>
                    <a:cubicBezTo>
                      <a:pt x="369" y="119"/>
                      <a:pt x="370" y="119"/>
                      <a:pt x="371" y="119"/>
                    </a:cubicBezTo>
                    <a:cubicBezTo>
                      <a:pt x="398" y="119"/>
                      <a:pt x="419" y="98"/>
                      <a:pt x="419" y="71"/>
                    </a:cubicBezTo>
                    <a:cubicBezTo>
                      <a:pt x="419" y="45"/>
                      <a:pt x="398" y="23"/>
                      <a:pt x="372" y="22"/>
                    </a:cubicBezTo>
                    <a:cubicBezTo>
                      <a:pt x="54" y="13"/>
                      <a:pt x="54" y="13"/>
                      <a:pt x="54" y="13"/>
                    </a:cubicBezTo>
                    <a:close/>
                  </a:path>
                </a:pathLst>
              </a:custGeom>
              <a:solidFill>
                <a:srgbClr val="736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7" name="Freeform 382"/>
              <p:cNvSpPr>
                <a:spLocks noEditPoints="1"/>
              </p:cNvSpPr>
              <p:nvPr/>
            </p:nvSpPr>
            <p:spPr bwMode="auto">
              <a:xfrm>
                <a:off x="9509475" y="5284384"/>
                <a:ext cx="192174" cy="192174"/>
              </a:xfrm>
              <a:custGeom>
                <a:avLst/>
                <a:gdLst>
                  <a:gd name="T0" fmla="*/ 196 w 391"/>
                  <a:gd name="T1" fmla="*/ 0 h 392"/>
                  <a:gd name="T2" fmla="*/ 0 w 391"/>
                  <a:gd name="T3" fmla="*/ 196 h 392"/>
                  <a:gd name="T4" fmla="*/ 196 w 391"/>
                  <a:gd name="T5" fmla="*/ 392 h 392"/>
                  <a:gd name="T6" fmla="*/ 391 w 391"/>
                  <a:gd name="T7" fmla="*/ 196 h 392"/>
                  <a:gd name="T8" fmla="*/ 196 w 391"/>
                  <a:gd name="T9" fmla="*/ 0 h 392"/>
                  <a:gd name="T10" fmla="*/ 196 w 391"/>
                  <a:gd name="T11" fmla="*/ 349 h 392"/>
                  <a:gd name="T12" fmla="*/ 43 w 391"/>
                  <a:gd name="T13" fmla="*/ 196 h 392"/>
                  <a:gd name="T14" fmla="*/ 196 w 391"/>
                  <a:gd name="T15" fmla="*/ 43 h 392"/>
                  <a:gd name="T16" fmla="*/ 349 w 391"/>
                  <a:gd name="T17" fmla="*/ 196 h 392"/>
                  <a:gd name="T18" fmla="*/ 196 w 391"/>
                  <a:gd name="T19" fmla="*/ 349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1" h="392">
                    <a:moveTo>
                      <a:pt x="196" y="0"/>
                    </a:moveTo>
                    <a:cubicBezTo>
                      <a:pt x="88" y="0"/>
                      <a:pt x="0" y="88"/>
                      <a:pt x="0" y="196"/>
                    </a:cubicBezTo>
                    <a:cubicBezTo>
                      <a:pt x="0" y="304"/>
                      <a:pt x="88" y="392"/>
                      <a:pt x="196" y="392"/>
                    </a:cubicBezTo>
                    <a:cubicBezTo>
                      <a:pt x="304" y="392"/>
                      <a:pt x="391" y="304"/>
                      <a:pt x="391" y="196"/>
                    </a:cubicBezTo>
                    <a:cubicBezTo>
                      <a:pt x="391" y="88"/>
                      <a:pt x="304" y="0"/>
                      <a:pt x="196" y="0"/>
                    </a:cubicBezTo>
                    <a:close/>
                    <a:moveTo>
                      <a:pt x="196" y="349"/>
                    </a:moveTo>
                    <a:cubicBezTo>
                      <a:pt x="111" y="349"/>
                      <a:pt x="43" y="281"/>
                      <a:pt x="43" y="196"/>
                    </a:cubicBezTo>
                    <a:cubicBezTo>
                      <a:pt x="43" y="111"/>
                      <a:pt x="111" y="43"/>
                      <a:pt x="196" y="43"/>
                    </a:cubicBezTo>
                    <a:cubicBezTo>
                      <a:pt x="280" y="43"/>
                      <a:pt x="349" y="111"/>
                      <a:pt x="349" y="196"/>
                    </a:cubicBezTo>
                    <a:cubicBezTo>
                      <a:pt x="349" y="281"/>
                      <a:pt x="280" y="349"/>
                      <a:pt x="196" y="349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8" name="Oval 383"/>
              <p:cNvSpPr>
                <a:spLocks noChangeArrowheads="1"/>
              </p:cNvSpPr>
              <p:nvPr/>
            </p:nvSpPr>
            <p:spPr bwMode="auto">
              <a:xfrm>
                <a:off x="9585595" y="5361753"/>
                <a:ext cx="39932" cy="38684"/>
              </a:xfrm>
              <a:prstGeom prst="ellipse">
                <a:avLst/>
              </a:pr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9" name="Freeform 384"/>
              <p:cNvSpPr>
                <a:spLocks/>
              </p:cNvSpPr>
              <p:nvPr/>
            </p:nvSpPr>
            <p:spPr bwMode="auto">
              <a:xfrm>
                <a:off x="9509475" y="5284384"/>
                <a:ext cx="192174" cy="94839"/>
              </a:xfrm>
              <a:custGeom>
                <a:avLst/>
                <a:gdLst>
                  <a:gd name="T0" fmla="*/ 30 w 391"/>
                  <a:gd name="T1" fmla="*/ 193 h 193"/>
                  <a:gd name="T2" fmla="*/ 196 w 391"/>
                  <a:gd name="T3" fmla="*/ 30 h 193"/>
                  <a:gd name="T4" fmla="*/ 362 w 391"/>
                  <a:gd name="T5" fmla="*/ 193 h 193"/>
                  <a:gd name="T6" fmla="*/ 391 w 391"/>
                  <a:gd name="T7" fmla="*/ 193 h 193"/>
                  <a:gd name="T8" fmla="*/ 196 w 391"/>
                  <a:gd name="T9" fmla="*/ 0 h 193"/>
                  <a:gd name="T10" fmla="*/ 0 w 391"/>
                  <a:gd name="T11" fmla="*/ 193 h 193"/>
                  <a:gd name="T12" fmla="*/ 30 w 391"/>
                  <a:gd name="T13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1" h="193">
                    <a:moveTo>
                      <a:pt x="30" y="193"/>
                    </a:moveTo>
                    <a:cubicBezTo>
                      <a:pt x="31" y="103"/>
                      <a:pt x="105" y="30"/>
                      <a:pt x="196" y="30"/>
                    </a:cubicBezTo>
                    <a:cubicBezTo>
                      <a:pt x="287" y="30"/>
                      <a:pt x="360" y="103"/>
                      <a:pt x="362" y="193"/>
                    </a:cubicBezTo>
                    <a:cubicBezTo>
                      <a:pt x="391" y="193"/>
                      <a:pt x="391" y="193"/>
                      <a:pt x="391" y="193"/>
                    </a:cubicBezTo>
                    <a:cubicBezTo>
                      <a:pt x="390" y="87"/>
                      <a:pt x="303" y="0"/>
                      <a:pt x="196" y="0"/>
                    </a:cubicBezTo>
                    <a:cubicBezTo>
                      <a:pt x="89" y="0"/>
                      <a:pt x="2" y="87"/>
                      <a:pt x="0" y="193"/>
                    </a:cubicBezTo>
                    <a:lnTo>
                      <a:pt x="30" y="193"/>
                    </a:lnTo>
                    <a:close/>
                  </a:path>
                </a:pathLst>
              </a:custGeom>
              <a:solidFill>
                <a:srgbClr val="736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0" name="Freeform 385"/>
              <p:cNvSpPr>
                <a:spLocks noEditPoints="1"/>
              </p:cNvSpPr>
              <p:nvPr/>
            </p:nvSpPr>
            <p:spPr bwMode="auto">
              <a:xfrm>
                <a:off x="9192513" y="5284384"/>
                <a:ext cx="192174" cy="192174"/>
              </a:xfrm>
              <a:custGeom>
                <a:avLst/>
                <a:gdLst>
                  <a:gd name="T0" fmla="*/ 196 w 392"/>
                  <a:gd name="T1" fmla="*/ 0 h 392"/>
                  <a:gd name="T2" fmla="*/ 0 w 392"/>
                  <a:gd name="T3" fmla="*/ 196 h 392"/>
                  <a:gd name="T4" fmla="*/ 196 w 392"/>
                  <a:gd name="T5" fmla="*/ 392 h 392"/>
                  <a:gd name="T6" fmla="*/ 392 w 392"/>
                  <a:gd name="T7" fmla="*/ 196 h 392"/>
                  <a:gd name="T8" fmla="*/ 196 w 392"/>
                  <a:gd name="T9" fmla="*/ 0 h 392"/>
                  <a:gd name="T10" fmla="*/ 196 w 392"/>
                  <a:gd name="T11" fmla="*/ 349 h 392"/>
                  <a:gd name="T12" fmla="*/ 43 w 392"/>
                  <a:gd name="T13" fmla="*/ 196 h 392"/>
                  <a:gd name="T14" fmla="*/ 196 w 392"/>
                  <a:gd name="T15" fmla="*/ 43 h 392"/>
                  <a:gd name="T16" fmla="*/ 349 w 392"/>
                  <a:gd name="T17" fmla="*/ 196 h 392"/>
                  <a:gd name="T18" fmla="*/ 196 w 392"/>
                  <a:gd name="T19" fmla="*/ 349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2" h="392">
                    <a:moveTo>
                      <a:pt x="196" y="0"/>
                    </a:moveTo>
                    <a:cubicBezTo>
                      <a:pt x="88" y="0"/>
                      <a:pt x="0" y="88"/>
                      <a:pt x="0" y="196"/>
                    </a:cubicBezTo>
                    <a:cubicBezTo>
                      <a:pt x="0" y="304"/>
                      <a:pt x="88" y="392"/>
                      <a:pt x="196" y="392"/>
                    </a:cubicBezTo>
                    <a:cubicBezTo>
                      <a:pt x="304" y="392"/>
                      <a:pt x="392" y="304"/>
                      <a:pt x="392" y="196"/>
                    </a:cubicBezTo>
                    <a:cubicBezTo>
                      <a:pt x="392" y="88"/>
                      <a:pt x="304" y="0"/>
                      <a:pt x="196" y="0"/>
                    </a:cubicBezTo>
                    <a:close/>
                    <a:moveTo>
                      <a:pt x="196" y="349"/>
                    </a:moveTo>
                    <a:cubicBezTo>
                      <a:pt x="111" y="349"/>
                      <a:pt x="43" y="281"/>
                      <a:pt x="43" y="196"/>
                    </a:cubicBezTo>
                    <a:cubicBezTo>
                      <a:pt x="43" y="111"/>
                      <a:pt x="111" y="43"/>
                      <a:pt x="196" y="43"/>
                    </a:cubicBezTo>
                    <a:cubicBezTo>
                      <a:pt x="280" y="43"/>
                      <a:pt x="349" y="111"/>
                      <a:pt x="349" y="196"/>
                    </a:cubicBezTo>
                    <a:cubicBezTo>
                      <a:pt x="349" y="281"/>
                      <a:pt x="280" y="349"/>
                      <a:pt x="196" y="349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1" name="Oval 386"/>
              <p:cNvSpPr>
                <a:spLocks noChangeArrowheads="1"/>
              </p:cNvSpPr>
              <p:nvPr/>
            </p:nvSpPr>
            <p:spPr bwMode="auto">
              <a:xfrm>
                <a:off x="9267386" y="5359257"/>
                <a:ext cx="43676" cy="43676"/>
              </a:xfrm>
              <a:prstGeom prst="ellipse">
                <a:avLst/>
              </a:pr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2" name="Freeform 387"/>
              <p:cNvSpPr>
                <a:spLocks/>
              </p:cNvSpPr>
              <p:nvPr/>
            </p:nvSpPr>
            <p:spPr bwMode="auto">
              <a:xfrm>
                <a:off x="9192513" y="5284384"/>
                <a:ext cx="192174" cy="94839"/>
              </a:xfrm>
              <a:custGeom>
                <a:avLst/>
                <a:gdLst>
                  <a:gd name="T0" fmla="*/ 30 w 391"/>
                  <a:gd name="T1" fmla="*/ 193 h 193"/>
                  <a:gd name="T2" fmla="*/ 196 w 391"/>
                  <a:gd name="T3" fmla="*/ 30 h 193"/>
                  <a:gd name="T4" fmla="*/ 362 w 391"/>
                  <a:gd name="T5" fmla="*/ 193 h 193"/>
                  <a:gd name="T6" fmla="*/ 391 w 391"/>
                  <a:gd name="T7" fmla="*/ 193 h 193"/>
                  <a:gd name="T8" fmla="*/ 196 w 391"/>
                  <a:gd name="T9" fmla="*/ 0 h 193"/>
                  <a:gd name="T10" fmla="*/ 0 w 391"/>
                  <a:gd name="T11" fmla="*/ 193 h 193"/>
                  <a:gd name="T12" fmla="*/ 30 w 391"/>
                  <a:gd name="T13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1" h="193">
                    <a:moveTo>
                      <a:pt x="30" y="193"/>
                    </a:moveTo>
                    <a:cubicBezTo>
                      <a:pt x="31" y="103"/>
                      <a:pt x="105" y="30"/>
                      <a:pt x="196" y="30"/>
                    </a:cubicBezTo>
                    <a:cubicBezTo>
                      <a:pt x="287" y="30"/>
                      <a:pt x="360" y="103"/>
                      <a:pt x="362" y="193"/>
                    </a:cubicBezTo>
                    <a:cubicBezTo>
                      <a:pt x="391" y="193"/>
                      <a:pt x="391" y="193"/>
                      <a:pt x="391" y="193"/>
                    </a:cubicBezTo>
                    <a:cubicBezTo>
                      <a:pt x="390" y="87"/>
                      <a:pt x="303" y="0"/>
                      <a:pt x="196" y="0"/>
                    </a:cubicBezTo>
                    <a:cubicBezTo>
                      <a:pt x="89" y="0"/>
                      <a:pt x="2" y="87"/>
                      <a:pt x="0" y="193"/>
                    </a:cubicBezTo>
                    <a:lnTo>
                      <a:pt x="30" y="193"/>
                    </a:lnTo>
                    <a:close/>
                  </a:path>
                </a:pathLst>
              </a:custGeom>
              <a:solidFill>
                <a:srgbClr val="736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3" name="Oval 388"/>
              <p:cNvSpPr>
                <a:spLocks noChangeArrowheads="1"/>
              </p:cNvSpPr>
              <p:nvPr/>
            </p:nvSpPr>
            <p:spPr bwMode="auto">
              <a:xfrm>
                <a:off x="9424619" y="5369240"/>
                <a:ext cx="42428" cy="42428"/>
              </a:xfrm>
              <a:prstGeom prst="ellipse">
                <a:avLst/>
              </a:pr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4" name="Freeform 389"/>
              <p:cNvSpPr>
                <a:spLocks/>
              </p:cNvSpPr>
              <p:nvPr/>
            </p:nvSpPr>
            <p:spPr bwMode="auto">
              <a:xfrm>
                <a:off x="9520705" y="5203272"/>
                <a:ext cx="92343" cy="183439"/>
              </a:xfrm>
              <a:custGeom>
                <a:avLst/>
                <a:gdLst>
                  <a:gd name="T0" fmla="*/ 173 w 188"/>
                  <a:gd name="T1" fmla="*/ 373 h 373"/>
                  <a:gd name="T2" fmla="*/ 161 w 188"/>
                  <a:gd name="T3" fmla="*/ 365 h 373"/>
                  <a:gd name="T4" fmla="*/ 3 w 188"/>
                  <a:gd name="T5" fmla="*/ 20 h 373"/>
                  <a:gd name="T6" fmla="*/ 9 w 188"/>
                  <a:gd name="T7" fmla="*/ 3 h 373"/>
                  <a:gd name="T8" fmla="*/ 27 w 188"/>
                  <a:gd name="T9" fmla="*/ 9 h 373"/>
                  <a:gd name="T10" fmla="*/ 185 w 188"/>
                  <a:gd name="T11" fmla="*/ 354 h 373"/>
                  <a:gd name="T12" fmla="*/ 178 w 188"/>
                  <a:gd name="T13" fmla="*/ 371 h 373"/>
                  <a:gd name="T14" fmla="*/ 173 w 188"/>
                  <a:gd name="T15" fmla="*/ 373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8" h="373">
                    <a:moveTo>
                      <a:pt x="173" y="373"/>
                    </a:moveTo>
                    <a:cubicBezTo>
                      <a:pt x="168" y="373"/>
                      <a:pt x="163" y="370"/>
                      <a:pt x="161" y="365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0" y="14"/>
                      <a:pt x="3" y="6"/>
                      <a:pt x="9" y="3"/>
                    </a:cubicBezTo>
                    <a:cubicBezTo>
                      <a:pt x="16" y="0"/>
                      <a:pt x="24" y="3"/>
                      <a:pt x="27" y="9"/>
                    </a:cubicBezTo>
                    <a:cubicBezTo>
                      <a:pt x="185" y="354"/>
                      <a:pt x="185" y="354"/>
                      <a:pt x="185" y="354"/>
                    </a:cubicBezTo>
                    <a:cubicBezTo>
                      <a:pt x="188" y="360"/>
                      <a:pt x="185" y="368"/>
                      <a:pt x="178" y="371"/>
                    </a:cubicBezTo>
                    <a:cubicBezTo>
                      <a:pt x="177" y="372"/>
                      <a:pt x="175" y="373"/>
                      <a:pt x="173" y="373"/>
                    </a:cubicBezTo>
                    <a:close/>
                  </a:path>
                </a:pathLst>
              </a:custGeom>
              <a:solidFill>
                <a:srgbClr val="ACB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5" name="Freeform 390"/>
              <p:cNvSpPr>
                <a:spLocks/>
              </p:cNvSpPr>
              <p:nvPr/>
            </p:nvSpPr>
            <p:spPr bwMode="auto">
              <a:xfrm>
                <a:off x="9526945" y="5219495"/>
                <a:ext cx="41180" cy="67386"/>
              </a:xfrm>
              <a:custGeom>
                <a:avLst/>
                <a:gdLst>
                  <a:gd name="T0" fmla="*/ 23 w 33"/>
                  <a:gd name="T1" fmla="*/ 54 h 54"/>
                  <a:gd name="T2" fmla="*/ 0 w 33"/>
                  <a:gd name="T3" fmla="*/ 4 h 54"/>
                  <a:gd name="T4" fmla="*/ 10 w 33"/>
                  <a:gd name="T5" fmla="*/ 0 h 54"/>
                  <a:gd name="T6" fmla="*/ 33 w 33"/>
                  <a:gd name="T7" fmla="*/ 50 h 54"/>
                  <a:gd name="T8" fmla="*/ 23 w 33"/>
                  <a:gd name="T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4">
                    <a:moveTo>
                      <a:pt x="23" y="54"/>
                    </a:moveTo>
                    <a:lnTo>
                      <a:pt x="0" y="4"/>
                    </a:lnTo>
                    <a:lnTo>
                      <a:pt x="10" y="0"/>
                    </a:lnTo>
                    <a:lnTo>
                      <a:pt x="33" y="50"/>
                    </a:ln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E53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6" name="Freeform 391"/>
              <p:cNvSpPr>
                <a:spLocks noEditPoints="1"/>
              </p:cNvSpPr>
              <p:nvPr/>
            </p:nvSpPr>
            <p:spPr bwMode="auto">
              <a:xfrm>
                <a:off x="9271129" y="5220742"/>
                <a:ext cx="277029" cy="178447"/>
              </a:xfrm>
              <a:custGeom>
                <a:avLst/>
                <a:gdLst>
                  <a:gd name="T0" fmla="*/ 352 w 567"/>
                  <a:gd name="T1" fmla="*/ 366 h 366"/>
                  <a:gd name="T2" fmla="*/ 352 w 567"/>
                  <a:gd name="T3" fmla="*/ 366 h 366"/>
                  <a:gd name="T4" fmla="*/ 41 w 567"/>
                  <a:gd name="T5" fmla="*/ 361 h 366"/>
                  <a:gd name="T6" fmla="*/ 5 w 567"/>
                  <a:gd name="T7" fmla="*/ 335 h 366"/>
                  <a:gd name="T8" fmla="*/ 19 w 567"/>
                  <a:gd name="T9" fmla="*/ 292 h 366"/>
                  <a:gd name="T10" fmla="*/ 227 w 567"/>
                  <a:gd name="T11" fmla="*/ 115 h 366"/>
                  <a:gd name="T12" fmla="*/ 231 w 567"/>
                  <a:gd name="T13" fmla="*/ 112 h 366"/>
                  <a:gd name="T14" fmla="*/ 536 w 567"/>
                  <a:gd name="T15" fmla="*/ 3 h 366"/>
                  <a:gd name="T16" fmla="*/ 552 w 567"/>
                  <a:gd name="T17" fmla="*/ 10 h 366"/>
                  <a:gd name="T18" fmla="*/ 565 w 567"/>
                  <a:gd name="T19" fmla="*/ 37 h 366"/>
                  <a:gd name="T20" fmla="*/ 564 w 567"/>
                  <a:gd name="T21" fmla="*/ 49 h 366"/>
                  <a:gd name="T22" fmla="*/ 363 w 567"/>
                  <a:gd name="T23" fmla="*/ 360 h 366"/>
                  <a:gd name="T24" fmla="*/ 352 w 567"/>
                  <a:gd name="T25" fmla="*/ 366 h 366"/>
                  <a:gd name="T26" fmla="*/ 242 w 567"/>
                  <a:gd name="T27" fmla="*/ 136 h 366"/>
                  <a:gd name="T28" fmla="*/ 35 w 567"/>
                  <a:gd name="T29" fmla="*/ 313 h 366"/>
                  <a:gd name="T30" fmla="*/ 30 w 567"/>
                  <a:gd name="T31" fmla="*/ 327 h 366"/>
                  <a:gd name="T32" fmla="*/ 41 w 567"/>
                  <a:gd name="T33" fmla="*/ 335 h 366"/>
                  <a:gd name="T34" fmla="*/ 345 w 567"/>
                  <a:gd name="T35" fmla="*/ 340 h 366"/>
                  <a:gd name="T36" fmla="*/ 538 w 567"/>
                  <a:gd name="T37" fmla="*/ 41 h 366"/>
                  <a:gd name="T38" fmla="*/ 534 w 567"/>
                  <a:gd name="T39" fmla="*/ 31 h 366"/>
                  <a:gd name="T40" fmla="*/ 242 w 567"/>
                  <a:gd name="T41" fmla="*/ 136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67" h="366">
                    <a:moveTo>
                      <a:pt x="352" y="366"/>
                    </a:moveTo>
                    <a:cubicBezTo>
                      <a:pt x="352" y="366"/>
                      <a:pt x="352" y="366"/>
                      <a:pt x="352" y="366"/>
                    </a:cubicBezTo>
                    <a:cubicBezTo>
                      <a:pt x="41" y="361"/>
                      <a:pt x="41" y="361"/>
                      <a:pt x="41" y="361"/>
                    </a:cubicBezTo>
                    <a:cubicBezTo>
                      <a:pt x="24" y="361"/>
                      <a:pt x="10" y="351"/>
                      <a:pt x="5" y="335"/>
                    </a:cubicBezTo>
                    <a:cubicBezTo>
                      <a:pt x="0" y="319"/>
                      <a:pt x="5" y="302"/>
                      <a:pt x="19" y="292"/>
                    </a:cubicBezTo>
                    <a:cubicBezTo>
                      <a:pt x="227" y="115"/>
                      <a:pt x="227" y="115"/>
                      <a:pt x="227" y="115"/>
                    </a:cubicBezTo>
                    <a:cubicBezTo>
                      <a:pt x="228" y="114"/>
                      <a:pt x="230" y="113"/>
                      <a:pt x="231" y="112"/>
                    </a:cubicBezTo>
                    <a:cubicBezTo>
                      <a:pt x="536" y="3"/>
                      <a:pt x="536" y="3"/>
                      <a:pt x="536" y="3"/>
                    </a:cubicBezTo>
                    <a:cubicBezTo>
                      <a:pt x="542" y="0"/>
                      <a:pt x="550" y="3"/>
                      <a:pt x="552" y="10"/>
                    </a:cubicBezTo>
                    <a:cubicBezTo>
                      <a:pt x="565" y="37"/>
                      <a:pt x="565" y="37"/>
                      <a:pt x="565" y="37"/>
                    </a:cubicBezTo>
                    <a:cubicBezTo>
                      <a:pt x="567" y="41"/>
                      <a:pt x="566" y="45"/>
                      <a:pt x="564" y="49"/>
                    </a:cubicBezTo>
                    <a:cubicBezTo>
                      <a:pt x="363" y="360"/>
                      <a:pt x="363" y="360"/>
                      <a:pt x="363" y="360"/>
                    </a:cubicBezTo>
                    <a:cubicBezTo>
                      <a:pt x="361" y="364"/>
                      <a:pt x="357" y="366"/>
                      <a:pt x="352" y="366"/>
                    </a:cubicBezTo>
                    <a:close/>
                    <a:moveTo>
                      <a:pt x="242" y="136"/>
                    </a:moveTo>
                    <a:cubicBezTo>
                      <a:pt x="35" y="313"/>
                      <a:pt x="35" y="313"/>
                      <a:pt x="35" y="313"/>
                    </a:cubicBezTo>
                    <a:cubicBezTo>
                      <a:pt x="28" y="318"/>
                      <a:pt x="29" y="325"/>
                      <a:pt x="30" y="327"/>
                    </a:cubicBezTo>
                    <a:cubicBezTo>
                      <a:pt x="31" y="329"/>
                      <a:pt x="33" y="335"/>
                      <a:pt x="41" y="335"/>
                    </a:cubicBezTo>
                    <a:cubicBezTo>
                      <a:pt x="345" y="340"/>
                      <a:pt x="345" y="340"/>
                      <a:pt x="345" y="340"/>
                    </a:cubicBezTo>
                    <a:cubicBezTo>
                      <a:pt x="538" y="41"/>
                      <a:pt x="538" y="41"/>
                      <a:pt x="538" y="41"/>
                    </a:cubicBezTo>
                    <a:cubicBezTo>
                      <a:pt x="534" y="31"/>
                      <a:pt x="534" y="31"/>
                      <a:pt x="534" y="31"/>
                    </a:cubicBezTo>
                    <a:lnTo>
                      <a:pt x="242" y="136"/>
                    </a:lnTo>
                    <a:close/>
                  </a:path>
                </a:pathLst>
              </a:custGeom>
              <a:solidFill>
                <a:srgbClr val="E53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7" name="Freeform 392"/>
              <p:cNvSpPr>
                <a:spLocks/>
              </p:cNvSpPr>
              <p:nvPr/>
            </p:nvSpPr>
            <p:spPr bwMode="auto">
              <a:xfrm>
                <a:off x="9360977" y="5238213"/>
                <a:ext cx="89847" cy="160977"/>
              </a:xfrm>
              <a:custGeom>
                <a:avLst/>
                <a:gdLst>
                  <a:gd name="T0" fmla="*/ 168 w 183"/>
                  <a:gd name="T1" fmla="*/ 329 h 329"/>
                  <a:gd name="T2" fmla="*/ 157 w 183"/>
                  <a:gd name="T3" fmla="*/ 322 h 329"/>
                  <a:gd name="T4" fmla="*/ 3 w 183"/>
                  <a:gd name="T5" fmla="*/ 21 h 329"/>
                  <a:gd name="T6" fmla="*/ 9 w 183"/>
                  <a:gd name="T7" fmla="*/ 4 h 329"/>
                  <a:gd name="T8" fmla="*/ 26 w 183"/>
                  <a:gd name="T9" fmla="*/ 9 h 329"/>
                  <a:gd name="T10" fmla="*/ 180 w 183"/>
                  <a:gd name="T11" fmla="*/ 310 h 329"/>
                  <a:gd name="T12" fmla="*/ 174 w 183"/>
                  <a:gd name="T13" fmla="*/ 328 h 329"/>
                  <a:gd name="T14" fmla="*/ 168 w 183"/>
                  <a:gd name="T15" fmla="*/ 3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" h="329">
                    <a:moveTo>
                      <a:pt x="168" y="329"/>
                    </a:moveTo>
                    <a:cubicBezTo>
                      <a:pt x="164" y="329"/>
                      <a:pt x="159" y="326"/>
                      <a:pt x="157" y="3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15"/>
                      <a:pt x="2" y="7"/>
                      <a:pt x="9" y="4"/>
                    </a:cubicBezTo>
                    <a:cubicBezTo>
                      <a:pt x="15" y="0"/>
                      <a:pt x="23" y="3"/>
                      <a:pt x="26" y="9"/>
                    </a:cubicBezTo>
                    <a:cubicBezTo>
                      <a:pt x="180" y="310"/>
                      <a:pt x="180" y="310"/>
                      <a:pt x="180" y="310"/>
                    </a:cubicBezTo>
                    <a:cubicBezTo>
                      <a:pt x="183" y="316"/>
                      <a:pt x="181" y="324"/>
                      <a:pt x="174" y="328"/>
                    </a:cubicBezTo>
                    <a:cubicBezTo>
                      <a:pt x="172" y="329"/>
                      <a:pt x="170" y="329"/>
                      <a:pt x="168" y="329"/>
                    </a:cubicBezTo>
                    <a:close/>
                  </a:path>
                </a:pathLst>
              </a:custGeom>
              <a:solidFill>
                <a:srgbClr val="ACB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8" name="Freeform 393"/>
              <p:cNvSpPr>
                <a:spLocks/>
              </p:cNvSpPr>
              <p:nvPr/>
            </p:nvSpPr>
            <p:spPr bwMode="auto">
              <a:xfrm>
                <a:off x="9373456" y="5265666"/>
                <a:ext cx="76121" cy="131028"/>
              </a:xfrm>
              <a:custGeom>
                <a:avLst/>
                <a:gdLst>
                  <a:gd name="T0" fmla="*/ 52 w 61"/>
                  <a:gd name="T1" fmla="*/ 105 h 105"/>
                  <a:gd name="T2" fmla="*/ 0 w 61"/>
                  <a:gd name="T3" fmla="*/ 4 h 105"/>
                  <a:gd name="T4" fmla="*/ 10 w 61"/>
                  <a:gd name="T5" fmla="*/ 0 h 105"/>
                  <a:gd name="T6" fmla="*/ 61 w 61"/>
                  <a:gd name="T7" fmla="*/ 100 h 105"/>
                  <a:gd name="T8" fmla="*/ 52 w 61"/>
                  <a:gd name="T9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105">
                    <a:moveTo>
                      <a:pt x="52" y="105"/>
                    </a:moveTo>
                    <a:lnTo>
                      <a:pt x="0" y="4"/>
                    </a:lnTo>
                    <a:lnTo>
                      <a:pt x="10" y="0"/>
                    </a:lnTo>
                    <a:lnTo>
                      <a:pt x="61" y="100"/>
                    </a:lnTo>
                    <a:lnTo>
                      <a:pt x="52" y="105"/>
                    </a:lnTo>
                    <a:close/>
                  </a:path>
                </a:pathLst>
              </a:custGeom>
              <a:solidFill>
                <a:srgbClr val="E53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9" name="Freeform 394"/>
              <p:cNvSpPr>
                <a:spLocks/>
              </p:cNvSpPr>
              <p:nvPr/>
            </p:nvSpPr>
            <p:spPr bwMode="auto">
              <a:xfrm>
                <a:off x="9443337" y="5170827"/>
                <a:ext cx="91095" cy="46172"/>
              </a:xfrm>
              <a:custGeom>
                <a:avLst/>
                <a:gdLst>
                  <a:gd name="T0" fmla="*/ 173 w 187"/>
                  <a:gd name="T1" fmla="*/ 95 h 95"/>
                  <a:gd name="T2" fmla="*/ 114 w 187"/>
                  <a:gd name="T3" fmla="*/ 63 h 95"/>
                  <a:gd name="T4" fmla="*/ 91 w 187"/>
                  <a:gd name="T5" fmla="*/ 42 h 95"/>
                  <a:gd name="T6" fmla="*/ 22 w 187"/>
                  <a:gd name="T7" fmla="*/ 59 h 95"/>
                  <a:gd name="T8" fmla="*/ 4 w 187"/>
                  <a:gd name="T9" fmla="*/ 55 h 95"/>
                  <a:gd name="T10" fmla="*/ 8 w 187"/>
                  <a:gd name="T11" fmla="*/ 37 h 95"/>
                  <a:gd name="T12" fmla="*/ 104 w 187"/>
                  <a:gd name="T13" fmla="*/ 19 h 95"/>
                  <a:gd name="T14" fmla="*/ 134 w 187"/>
                  <a:gd name="T15" fmla="*/ 46 h 95"/>
                  <a:gd name="T16" fmla="*/ 174 w 187"/>
                  <a:gd name="T17" fmla="*/ 68 h 95"/>
                  <a:gd name="T18" fmla="*/ 174 w 187"/>
                  <a:gd name="T19" fmla="*/ 68 h 95"/>
                  <a:gd name="T20" fmla="*/ 187 w 187"/>
                  <a:gd name="T21" fmla="*/ 82 h 95"/>
                  <a:gd name="T22" fmla="*/ 174 w 187"/>
                  <a:gd name="T23" fmla="*/ 95 h 95"/>
                  <a:gd name="T24" fmla="*/ 173 w 187"/>
                  <a:gd name="T25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95">
                    <a:moveTo>
                      <a:pt x="173" y="95"/>
                    </a:moveTo>
                    <a:cubicBezTo>
                      <a:pt x="141" y="95"/>
                      <a:pt x="127" y="78"/>
                      <a:pt x="114" y="63"/>
                    </a:cubicBezTo>
                    <a:cubicBezTo>
                      <a:pt x="107" y="55"/>
                      <a:pt x="101" y="47"/>
                      <a:pt x="91" y="42"/>
                    </a:cubicBezTo>
                    <a:cubicBezTo>
                      <a:pt x="76" y="33"/>
                      <a:pt x="45" y="44"/>
                      <a:pt x="22" y="59"/>
                    </a:cubicBezTo>
                    <a:cubicBezTo>
                      <a:pt x="16" y="63"/>
                      <a:pt x="8" y="61"/>
                      <a:pt x="4" y="55"/>
                    </a:cubicBezTo>
                    <a:cubicBezTo>
                      <a:pt x="0" y="49"/>
                      <a:pt x="2" y="41"/>
                      <a:pt x="8" y="37"/>
                    </a:cubicBezTo>
                    <a:cubicBezTo>
                      <a:pt x="22" y="28"/>
                      <a:pt x="71" y="0"/>
                      <a:pt x="104" y="19"/>
                    </a:cubicBezTo>
                    <a:cubicBezTo>
                      <a:pt x="118" y="26"/>
                      <a:pt x="126" y="37"/>
                      <a:pt x="134" y="46"/>
                    </a:cubicBezTo>
                    <a:cubicBezTo>
                      <a:pt x="146" y="60"/>
                      <a:pt x="154" y="69"/>
                      <a:pt x="174" y="68"/>
                    </a:cubicBezTo>
                    <a:cubicBezTo>
                      <a:pt x="174" y="68"/>
                      <a:pt x="174" y="68"/>
                      <a:pt x="174" y="68"/>
                    </a:cubicBezTo>
                    <a:cubicBezTo>
                      <a:pt x="181" y="68"/>
                      <a:pt x="187" y="74"/>
                      <a:pt x="187" y="82"/>
                    </a:cubicBezTo>
                    <a:cubicBezTo>
                      <a:pt x="187" y="89"/>
                      <a:pt x="181" y="95"/>
                      <a:pt x="174" y="95"/>
                    </a:cubicBezTo>
                    <a:cubicBezTo>
                      <a:pt x="174" y="95"/>
                      <a:pt x="173" y="95"/>
                      <a:pt x="173" y="95"/>
                    </a:cubicBezTo>
                    <a:close/>
                  </a:path>
                </a:pathLst>
              </a:custGeom>
              <a:solidFill>
                <a:srgbClr val="ACB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0" name="Freeform 395"/>
              <p:cNvSpPr>
                <a:spLocks/>
              </p:cNvSpPr>
              <p:nvPr/>
            </p:nvSpPr>
            <p:spPr bwMode="auto">
              <a:xfrm>
                <a:off x="9443337" y="5170827"/>
                <a:ext cx="54907" cy="29949"/>
              </a:xfrm>
              <a:custGeom>
                <a:avLst/>
                <a:gdLst>
                  <a:gd name="T0" fmla="*/ 15 w 112"/>
                  <a:gd name="T1" fmla="*/ 61 h 61"/>
                  <a:gd name="T2" fmla="*/ 4 w 112"/>
                  <a:gd name="T3" fmla="*/ 55 h 61"/>
                  <a:gd name="T4" fmla="*/ 8 w 112"/>
                  <a:gd name="T5" fmla="*/ 37 h 61"/>
                  <a:gd name="T6" fmla="*/ 104 w 112"/>
                  <a:gd name="T7" fmla="*/ 19 h 61"/>
                  <a:gd name="T8" fmla="*/ 109 w 112"/>
                  <a:gd name="T9" fmla="*/ 36 h 61"/>
                  <a:gd name="T10" fmla="*/ 91 w 112"/>
                  <a:gd name="T11" fmla="*/ 42 h 61"/>
                  <a:gd name="T12" fmla="*/ 22 w 112"/>
                  <a:gd name="T13" fmla="*/ 59 h 61"/>
                  <a:gd name="T14" fmla="*/ 15 w 112"/>
                  <a:gd name="T1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61">
                    <a:moveTo>
                      <a:pt x="15" y="61"/>
                    </a:moveTo>
                    <a:cubicBezTo>
                      <a:pt x="11" y="61"/>
                      <a:pt x="6" y="59"/>
                      <a:pt x="4" y="55"/>
                    </a:cubicBezTo>
                    <a:cubicBezTo>
                      <a:pt x="0" y="49"/>
                      <a:pt x="2" y="41"/>
                      <a:pt x="8" y="37"/>
                    </a:cubicBezTo>
                    <a:cubicBezTo>
                      <a:pt x="22" y="28"/>
                      <a:pt x="71" y="0"/>
                      <a:pt x="104" y="19"/>
                    </a:cubicBezTo>
                    <a:cubicBezTo>
                      <a:pt x="110" y="22"/>
                      <a:pt x="112" y="30"/>
                      <a:pt x="109" y="36"/>
                    </a:cubicBezTo>
                    <a:cubicBezTo>
                      <a:pt x="105" y="43"/>
                      <a:pt x="97" y="45"/>
                      <a:pt x="91" y="42"/>
                    </a:cubicBezTo>
                    <a:cubicBezTo>
                      <a:pt x="76" y="33"/>
                      <a:pt x="45" y="44"/>
                      <a:pt x="22" y="59"/>
                    </a:cubicBezTo>
                    <a:cubicBezTo>
                      <a:pt x="20" y="60"/>
                      <a:pt x="17" y="61"/>
                      <a:pt x="15" y="61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1" name="Freeform 396"/>
              <p:cNvSpPr>
                <a:spLocks/>
              </p:cNvSpPr>
              <p:nvPr/>
            </p:nvSpPr>
            <p:spPr bwMode="auto">
              <a:xfrm>
                <a:off x="9323540" y="5221990"/>
                <a:ext cx="82360" cy="23710"/>
              </a:xfrm>
              <a:custGeom>
                <a:avLst/>
                <a:gdLst>
                  <a:gd name="T0" fmla="*/ 147 w 168"/>
                  <a:gd name="T1" fmla="*/ 48 h 48"/>
                  <a:gd name="T2" fmla="*/ 19 w 168"/>
                  <a:gd name="T3" fmla="*/ 48 h 48"/>
                  <a:gd name="T4" fmla="*/ 0 w 168"/>
                  <a:gd name="T5" fmla="*/ 29 h 48"/>
                  <a:gd name="T6" fmla="*/ 0 w 168"/>
                  <a:gd name="T7" fmla="*/ 19 h 48"/>
                  <a:gd name="T8" fmla="*/ 20 w 168"/>
                  <a:gd name="T9" fmla="*/ 1 h 48"/>
                  <a:gd name="T10" fmla="*/ 157 w 168"/>
                  <a:gd name="T11" fmla="*/ 14 h 48"/>
                  <a:gd name="T12" fmla="*/ 168 w 168"/>
                  <a:gd name="T13" fmla="*/ 23 h 48"/>
                  <a:gd name="T14" fmla="*/ 168 w 168"/>
                  <a:gd name="T15" fmla="*/ 28 h 48"/>
                  <a:gd name="T16" fmla="*/ 147 w 168"/>
                  <a:gd name="T1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48">
                    <a:moveTo>
                      <a:pt x="147" y="48"/>
                    </a:moveTo>
                    <a:cubicBezTo>
                      <a:pt x="19" y="48"/>
                      <a:pt x="19" y="48"/>
                      <a:pt x="19" y="48"/>
                    </a:cubicBezTo>
                    <a:cubicBezTo>
                      <a:pt x="8" y="48"/>
                      <a:pt x="0" y="40"/>
                      <a:pt x="0" y="2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9" y="0"/>
                      <a:pt x="20" y="1"/>
                    </a:cubicBezTo>
                    <a:cubicBezTo>
                      <a:pt x="73" y="11"/>
                      <a:pt x="120" y="17"/>
                      <a:pt x="157" y="14"/>
                    </a:cubicBezTo>
                    <a:cubicBezTo>
                      <a:pt x="162" y="13"/>
                      <a:pt x="168" y="17"/>
                      <a:pt x="168" y="23"/>
                    </a:cubicBezTo>
                    <a:cubicBezTo>
                      <a:pt x="168" y="28"/>
                      <a:pt x="168" y="28"/>
                      <a:pt x="168" y="28"/>
                    </a:cubicBezTo>
                    <a:cubicBezTo>
                      <a:pt x="168" y="39"/>
                      <a:pt x="159" y="48"/>
                      <a:pt x="147" y="48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2" name="Freeform 397"/>
              <p:cNvSpPr>
                <a:spLocks/>
              </p:cNvSpPr>
              <p:nvPr/>
            </p:nvSpPr>
            <p:spPr bwMode="auto">
              <a:xfrm>
                <a:off x="9428362" y="5386711"/>
                <a:ext cx="22462" cy="53659"/>
              </a:xfrm>
              <a:custGeom>
                <a:avLst/>
                <a:gdLst>
                  <a:gd name="T0" fmla="*/ 15 w 45"/>
                  <a:gd name="T1" fmla="*/ 111 h 111"/>
                  <a:gd name="T2" fmla="*/ 12 w 45"/>
                  <a:gd name="T3" fmla="*/ 111 h 111"/>
                  <a:gd name="T4" fmla="*/ 2 w 45"/>
                  <a:gd name="T5" fmla="*/ 95 h 111"/>
                  <a:gd name="T6" fmla="*/ 17 w 45"/>
                  <a:gd name="T7" fmla="*/ 11 h 111"/>
                  <a:gd name="T8" fmla="*/ 33 w 45"/>
                  <a:gd name="T9" fmla="*/ 1 h 111"/>
                  <a:gd name="T10" fmla="*/ 43 w 45"/>
                  <a:gd name="T11" fmla="*/ 16 h 111"/>
                  <a:gd name="T12" fmla="*/ 27 w 45"/>
                  <a:gd name="T13" fmla="*/ 100 h 111"/>
                  <a:gd name="T14" fmla="*/ 15 w 45"/>
                  <a:gd name="T1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1">
                    <a:moveTo>
                      <a:pt x="15" y="111"/>
                    </a:moveTo>
                    <a:cubicBezTo>
                      <a:pt x="14" y="111"/>
                      <a:pt x="13" y="111"/>
                      <a:pt x="12" y="111"/>
                    </a:cubicBezTo>
                    <a:cubicBezTo>
                      <a:pt x="5" y="109"/>
                      <a:pt x="0" y="103"/>
                      <a:pt x="2" y="9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9" y="4"/>
                      <a:pt x="26" y="0"/>
                      <a:pt x="33" y="1"/>
                    </a:cubicBezTo>
                    <a:cubicBezTo>
                      <a:pt x="40" y="2"/>
                      <a:pt x="45" y="9"/>
                      <a:pt x="43" y="16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6" y="107"/>
                      <a:pt x="21" y="111"/>
                      <a:pt x="15" y="111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3" name="Rectangle 398"/>
              <p:cNvSpPr>
                <a:spLocks noChangeArrowheads="1"/>
              </p:cNvSpPr>
              <p:nvPr/>
            </p:nvSpPr>
            <p:spPr bwMode="auto">
              <a:xfrm>
                <a:off x="9424619" y="5434130"/>
                <a:ext cx="27453" cy="12479"/>
              </a:xfrm>
              <a:prstGeom prst="rect">
                <a:avLst/>
              </a:prstGeom>
              <a:solidFill>
                <a:srgbClr val="9590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30" name="Группа 329"/>
            <p:cNvGrpSpPr/>
            <p:nvPr/>
          </p:nvGrpSpPr>
          <p:grpSpPr>
            <a:xfrm>
              <a:off x="11957997" y="2540000"/>
              <a:ext cx="101923" cy="102874"/>
              <a:chOff x="-407689" y="3079565"/>
              <a:chExt cx="734282" cy="741137"/>
            </a:xfrm>
          </p:grpSpPr>
          <p:sp>
            <p:nvSpPr>
              <p:cNvPr id="378" name="Freeform 79"/>
              <p:cNvSpPr>
                <a:spLocks/>
              </p:cNvSpPr>
              <p:nvPr/>
            </p:nvSpPr>
            <p:spPr bwMode="auto">
              <a:xfrm>
                <a:off x="265688" y="3221412"/>
                <a:ext cx="52204" cy="40603"/>
              </a:xfrm>
              <a:custGeom>
                <a:avLst/>
                <a:gdLst>
                  <a:gd name="T0" fmla="*/ 0 w 84"/>
                  <a:gd name="T1" fmla="*/ 0 h 65"/>
                  <a:gd name="T2" fmla="*/ 78 w 84"/>
                  <a:gd name="T3" fmla="*/ 18 h 65"/>
                  <a:gd name="T4" fmla="*/ 84 w 84"/>
                  <a:gd name="T5" fmla="*/ 23 h 65"/>
                  <a:gd name="T6" fmla="*/ 84 w 84"/>
                  <a:gd name="T7" fmla="*/ 42 h 65"/>
                  <a:gd name="T8" fmla="*/ 78 w 84"/>
                  <a:gd name="T9" fmla="*/ 47 h 65"/>
                  <a:gd name="T10" fmla="*/ 0 w 84"/>
                  <a:gd name="T11" fmla="*/ 65 h 65"/>
                  <a:gd name="T12" fmla="*/ 0 w 84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65">
                    <a:moveTo>
                      <a:pt x="0" y="0"/>
                    </a:moveTo>
                    <a:cubicBezTo>
                      <a:pt x="23" y="12"/>
                      <a:pt x="55" y="16"/>
                      <a:pt x="78" y="18"/>
                    </a:cubicBezTo>
                    <a:cubicBezTo>
                      <a:pt x="81" y="19"/>
                      <a:pt x="84" y="21"/>
                      <a:pt x="84" y="23"/>
                    </a:cubicBezTo>
                    <a:cubicBezTo>
                      <a:pt x="84" y="27"/>
                      <a:pt x="84" y="37"/>
                      <a:pt x="84" y="42"/>
                    </a:cubicBezTo>
                    <a:cubicBezTo>
                      <a:pt x="84" y="44"/>
                      <a:pt x="81" y="46"/>
                      <a:pt x="78" y="47"/>
                    </a:cubicBezTo>
                    <a:cubicBezTo>
                      <a:pt x="55" y="49"/>
                      <a:pt x="23" y="52"/>
                      <a:pt x="0" y="65"/>
                    </a:cubicBezTo>
                    <a:cubicBezTo>
                      <a:pt x="0" y="45"/>
                      <a:pt x="0" y="20"/>
                      <a:pt x="0" y="0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9" name="Rectangle 80"/>
              <p:cNvSpPr>
                <a:spLocks noChangeArrowheads="1"/>
              </p:cNvSpPr>
              <p:nvPr/>
            </p:nvSpPr>
            <p:spPr bwMode="auto">
              <a:xfrm>
                <a:off x="306555" y="3241450"/>
                <a:ext cx="6855" cy="27948"/>
              </a:xfrm>
              <a:prstGeom prst="rect">
                <a:avLst/>
              </a:pr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0" name="Freeform 81"/>
              <p:cNvSpPr>
                <a:spLocks/>
              </p:cNvSpPr>
              <p:nvPr/>
            </p:nvSpPr>
            <p:spPr bwMode="auto">
              <a:xfrm>
                <a:off x="271225" y="3263861"/>
                <a:ext cx="55368" cy="86479"/>
              </a:xfrm>
              <a:custGeom>
                <a:avLst/>
                <a:gdLst>
                  <a:gd name="T0" fmla="*/ 72 w 89"/>
                  <a:gd name="T1" fmla="*/ 139 h 139"/>
                  <a:gd name="T2" fmla="*/ 23 w 89"/>
                  <a:gd name="T3" fmla="*/ 139 h 139"/>
                  <a:gd name="T4" fmla="*/ 6 w 89"/>
                  <a:gd name="T5" fmla="*/ 120 h 139"/>
                  <a:gd name="T6" fmla="*/ 0 w 89"/>
                  <a:gd name="T7" fmla="*/ 19 h 139"/>
                  <a:gd name="T8" fmla="*/ 17 w 89"/>
                  <a:gd name="T9" fmla="*/ 0 h 139"/>
                  <a:gd name="T10" fmla="*/ 67 w 89"/>
                  <a:gd name="T11" fmla="*/ 0 h 139"/>
                  <a:gd name="T12" fmla="*/ 84 w 89"/>
                  <a:gd name="T13" fmla="*/ 19 h 139"/>
                  <a:gd name="T14" fmla="*/ 89 w 89"/>
                  <a:gd name="T15" fmla="*/ 120 h 139"/>
                  <a:gd name="T16" fmla="*/ 72 w 89"/>
                  <a:gd name="T17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39">
                    <a:moveTo>
                      <a:pt x="72" y="139"/>
                    </a:moveTo>
                    <a:cubicBezTo>
                      <a:pt x="23" y="139"/>
                      <a:pt x="23" y="139"/>
                      <a:pt x="23" y="139"/>
                    </a:cubicBezTo>
                    <a:cubicBezTo>
                      <a:pt x="13" y="139"/>
                      <a:pt x="6" y="131"/>
                      <a:pt x="6" y="12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6" y="0"/>
                      <a:pt x="84" y="8"/>
                      <a:pt x="84" y="19"/>
                    </a:cubicBezTo>
                    <a:cubicBezTo>
                      <a:pt x="89" y="120"/>
                      <a:pt x="89" y="120"/>
                      <a:pt x="89" y="120"/>
                    </a:cubicBezTo>
                    <a:cubicBezTo>
                      <a:pt x="89" y="131"/>
                      <a:pt x="82" y="139"/>
                      <a:pt x="72" y="139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1" name="Freeform 82"/>
              <p:cNvSpPr>
                <a:spLocks/>
              </p:cNvSpPr>
              <p:nvPr/>
            </p:nvSpPr>
            <p:spPr bwMode="auto">
              <a:xfrm>
                <a:off x="-398988" y="3221412"/>
                <a:ext cx="51677" cy="40603"/>
              </a:xfrm>
              <a:custGeom>
                <a:avLst/>
                <a:gdLst>
                  <a:gd name="T0" fmla="*/ 83 w 83"/>
                  <a:gd name="T1" fmla="*/ 0 h 65"/>
                  <a:gd name="T2" fmla="*/ 5 w 83"/>
                  <a:gd name="T3" fmla="*/ 18 h 65"/>
                  <a:gd name="T4" fmla="*/ 0 w 83"/>
                  <a:gd name="T5" fmla="*/ 23 h 65"/>
                  <a:gd name="T6" fmla="*/ 0 w 83"/>
                  <a:gd name="T7" fmla="*/ 42 h 65"/>
                  <a:gd name="T8" fmla="*/ 5 w 83"/>
                  <a:gd name="T9" fmla="*/ 47 h 65"/>
                  <a:gd name="T10" fmla="*/ 83 w 83"/>
                  <a:gd name="T11" fmla="*/ 65 h 65"/>
                  <a:gd name="T12" fmla="*/ 83 w 83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65">
                    <a:moveTo>
                      <a:pt x="83" y="0"/>
                    </a:moveTo>
                    <a:cubicBezTo>
                      <a:pt x="60" y="12"/>
                      <a:pt x="28" y="16"/>
                      <a:pt x="5" y="18"/>
                    </a:cubicBezTo>
                    <a:cubicBezTo>
                      <a:pt x="3" y="19"/>
                      <a:pt x="0" y="21"/>
                      <a:pt x="0" y="23"/>
                    </a:cubicBezTo>
                    <a:cubicBezTo>
                      <a:pt x="0" y="27"/>
                      <a:pt x="0" y="37"/>
                      <a:pt x="0" y="42"/>
                    </a:cubicBezTo>
                    <a:cubicBezTo>
                      <a:pt x="0" y="44"/>
                      <a:pt x="3" y="46"/>
                      <a:pt x="5" y="47"/>
                    </a:cubicBezTo>
                    <a:cubicBezTo>
                      <a:pt x="28" y="49"/>
                      <a:pt x="60" y="52"/>
                      <a:pt x="83" y="65"/>
                    </a:cubicBezTo>
                    <a:cubicBezTo>
                      <a:pt x="83" y="45"/>
                      <a:pt x="83" y="20"/>
                      <a:pt x="83" y="0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2" name="Freeform 83"/>
              <p:cNvSpPr>
                <a:spLocks/>
              </p:cNvSpPr>
              <p:nvPr/>
            </p:nvSpPr>
            <p:spPr bwMode="auto">
              <a:xfrm>
                <a:off x="-407689" y="3263861"/>
                <a:ext cx="54049" cy="86479"/>
              </a:xfrm>
              <a:custGeom>
                <a:avLst/>
                <a:gdLst>
                  <a:gd name="T0" fmla="*/ 17 w 87"/>
                  <a:gd name="T1" fmla="*/ 139 h 139"/>
                  <a:gd name="T2" fmla="*/ 65 w 87"/>
                  <a:gd name="T3" fmla="*/ 139 h 139"/>
                  <a:gd name="T4" fmla="*/ 82 w 87"/>
                  <a:gd name="T5" fmla="*/ 120 h 139"/>
                  <a:gd name="T6" fmla="*/ 87 w 87"/>
                  <a:gd name="T7" fmla="*/ 19 h 139"/>
                  <a:gd name="T8" fmla="*/ 71 w 87"/>
                  <a:gd name="T9" fmla="*/ 0 h 139"/>
                  <a:gd name="T10" fmla="*/ 22 w 87"/>
                  <a:gd name="T11" fmla="*/ 0 h 139"/>
                  <a:gd name="T12" fmla="*/ 5 w 87"/>
                  <a:gd name="T13" fmla="*/ 19 h 139"/>
                  <a:gd name="T14" fmla="*/ 0 w 87"/>
                  <a:gd name="T15" fmla="*/ 120 h 139"/>
                  <a:gd name="T16" fmla="*/ 17 w 87"/>
                  <a:gd name="T17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139">
                    <a:moveTo>
                      <a:pt x="17" y="139"/>
                    </a:moveTo>
                    <a:cubicBezTo>
                      <a:pt x="65" y="139"/>
                      <a:pt x="65" y="139"/>
                      <a:pt x="65" y="139"/>
                    </a:cubicBezTo>
                    <a:cubicBezTo>
                      <a:pt x="75" y="139"/>
                      <a:pt x="82" y="131"/>
                      <a:pt x="82" y="1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87" y="8"/>
                      <a:pt x="80" y="0"/>
                      <a:pt x="7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3" y="0"/>
                      <a:pt x="5" y="8"/>
                      <a:pt x="5" y="19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31"/>
                      <a:pt x="7" y="139"/>
                      <a:pt x="17" y="139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3" name="Rectangle 84"/>
              <p:cNvSpPr>
                <a:spLocks noChangeArrowheads="1"/>
              </p:cNvSpPr>
              <p:nvPr/>
            </p:nvSpPr>
            <p:spPr bwMode="auto">
              <a:xfrm>
                <a:off x="-394506" y="3241450"/>
                <a:ext cx="6855" cy="27948"/>
              </a:xfrm>
              <a:prstGeom prst="rect">
                <a:avLst/>
              </a:pr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4" name="Freeform 85"/>
              <p:cNvSpPr>
                <a:spLocks/>
              </p:cNvSpPr>
              <p:nvPr/>
            </p:nvSpPr>
            <p:spPr bwMode="auto">
              <a:xfrm>
                <a:off x="-349685" y="3079565"/>
                <a:ext cx="617219" cy="89116"/>
              </a:xfrm>
              <a:custGeom>
                <a:avLst/>
                <a:gdLst>
                  <a:gd name="T0" fmla="*/ 991 w 991"/>
                  <a:gd name="T1" fmla="*/ 63 h 143"/>
                  <a:gd name="T2" fmla="*/ 928 w 991"/>
                  <a:gd name="T3" fmla="*/ 0 h 143"/>
                  <a:gd name="T4" fmla="*/ 63 w 991"/>
                  <a:gd name="T5" fmla="*/ 0 h 143"/>
                  <a:gd name="T6" fmla="*/ 0 w 991"/>
                  <a:gd name="T7" fmla="*/ 63 h 143"/>
                  <a:gd name="T8" fmla="*/ 0 w 991"/>
                  <a:gd name="T9" fmla="*/ 143 h 143"/>
                  <a:gd name="T10" fmla="*/ 991 w 991"/>
                  <a:gd name="T11" fmla="*/ 143 h 143"/>
                  <a:gd name="T12" fmla="*/ 991 w 991"/>
                  <a:gd name="T13" fmla="*/ 6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1" h="143">
                    <a:moveTo>
                      <a:pt x="991" y="63"/>
                    </a:moveTo>
                    <a:cubicBezTo>
                      <a:pt x="991" y="31"/>
                      <a:pt x="963" y="0"/>
                      <a:pt x="928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29" y="0"/>
                      <a:pt x="0" y="31"/>
                      <a:pt x="0" y="63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991" y="143"/>
                      <a:pt x="991" y="143"/>
                      <a:pt x="991" y="143"/>
                    </a:cubicBezTo>
                    <a:lnTo>
                      <a:pt x="991" y="63"/>
                    </a:lnTo>
                    <a:close/>
                  </a:path>
                </a:pathLst>
              </a:cu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5" name="Rectangle 86"/>
              <p:cNvSpPr>
                <a:spLocks noChangeArrowheads="1"/>
              </p:cNvSpPr>
              <p:nvPr/>
            </p:nvSpPr>
            <p:spPr bwMode="auto">
              <a:xfrm>
                <a:off x="-240268" y="3752679"/>
                <a:ext cx="402339" cy="1371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6" name="Freeform 87"/>
              <p:cNvSpPr>
                <a:spLocks/>
              </p:cNvSpPr>
              <p:nvPr/>
            </p:nvSpPr>
            <p:spPr bwMode="auto">
              <a:xfrm>
                <a:off x="-221548" y="3762170"/>
                <a:ext cx="363845" cy="13710"/>
              </a:xfrm>
              <a:custGeom>
                <a:avLst/>
                <a:gdLst>
                  <a:gd name="T0" fmla="*/ 567 w 584"/>
                  <a:gd name="T1" fmla="*/ 22 h 22"/>
                  <a:gd name="T2" fmla="*/ 17 w 584"/>
                  <a:gd name="T3" fmla="*/ 22 h 22"/>
                  <a:gd name="T4" fmla="*/ 7 w 584"/>
                  <a:gd name="T5" fmla="*/ 16 h 22"/>
                  <a:gd name="T6" fmla="*/ 0 w 584"/>
                  <a:gd name="T7" fmla="*/ 0 h 22"/>
                  <a:gd name="T8" fmla="*/ 584 w 584"/>
                  <a:gd name="T9" fmla="*/ 0 h 22"/>
                  <a:gd name="T10" fmla="*/ 577 w 584"/>
                  <a:gd name="T11" fmla="*/ 16 h 22"/>
                  <a:gd name="T12" fmla="*/ 567 w 58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4" h="22">
                    <a:moveTo>
                      <a:pt x="567" y="22"/>
                    </a:moveTo>
                    <a:cubicBezTo>
                      <a:pt x="17" y="22"/>
                      <a:pt x="17" y="22"/>
                      <a:pt x="17" y="22"/>
                    </a:cubicBezTo>
                    <a:cubicBezTo>
                      <a:pt x="13" y="22"/>
                      <a:pt x="8" y="19"/>
                      <a:pt x="7" y="1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84" y="0"/>
                      <a:pt x="584" y="0"/>
                      <a:pt x="584" y="0"/>
                    </a:cubicBezTo>
                    <a:cubicBezTo>
                      <a:pt x="577" y="16"/>
                      <a:pt x="577" y="16"/>
                      <a:pt x="577" y="16"/>
                    </a:cubicBezTo>
                    <a:cubicBezTo>
                      <a:pt x="575" y="19"/>
                      <a:pt x="571" y="22"/>
                      <a:pt x="567" y="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7" name="Freeform 88"/>
              <p:cNvSpPr>
                <a:spLocks/>
              </p:cNvSpPr>
              <p:nvPr/>
            </p:nvSpPr>
            <p:spPr bwMode="auto">
              <a:xfrm>
                <a:off x="-315409" y="3732905"/>
                <a:ext cx="79097" cy="87797"/>
              </a:xfrm>
              <a:custGeom>
                <a:avLst/>
                <a:gdLst>
                  <a:gd name="T0" fmla="*/ 115 w 127"/>
                  <a:gd name="T1" fmla="*/ 141 h 141"/>
                  <a:gd name="T2" fmla="*/ 12 w 127"/>
                  <a:gd name="T3" fmla="*/ 141 h 141"/>
                  <a:gd name="T4" fmla="*/ 0 w 127"/>
                  <a:gd name="T5" fmla="*/ 130 h 141"/>
                  <a:gd name="T6" fmla="*/ 0 w 127"/>
                  <a:gd name="T7" fmla="*/ 0 h 141"/>
                  <a:gd name="T8" fmla="*/ 127 w 127"/>
                  <a:gd name="T9" fmla="*/ 0 h 141"/>
                  <a:gd name="T10" fmla="*/ 127 w 127"/>
                  <a:gd name="T11" fmla="*/ 130 h 141"/>
                  <a:gd name="T12" fmla="*/ 115 w 127"/>
                  <a:gd name="T13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41">
                    <a:moveTo>
                      <a:pt x="115" y="141"/>
                    </a:moveTo>
                    <a:cubicBezTo>
                      <a:pt x="12" y="141"/>
                      <a:pt x="12" y="141"/>
                      <a:pt x="12" y="141"/>
                    </a:cubicBezTo>
                    <a:cubicBezTo>
                      <a:pt x="6" y="141"/>
                      <a:pt x="0" y="136"/>
                      <a:pt x="0" y="13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130"/>
                      <a:pt x="127" y="130"/>
                      <a:pt x="127" y="130"/>
                    </a:cubicBezTo>
                    <a:cubicBezTo>
                      <a:pt x="127" y="136"/>
                      <a:pt x="122" y="141"/>
                      <a:pt x="115" y="1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8" name="Freeform 89"/>
              <p:cNvSpPr>
                <a:spLocks/>
              </p:cNvSpPr>
              <p:nvPr/>
            </p:nvSpPr>
            <p:spPr bwMode="auto">
              <a:xfrm>
                <a:off x="156535" y="3732905"/>
                <a:ext cx="79097" cy="87797"/>
              </a:xfrm>
              <a:custGeom>
                <a:avLst/>
                <a:gdLst>
                  <a:gd name="T0" fmla="*/ 115 w 127"/>
                  <a:gd name="T1" fmla="*/ 141 h 141"/>
                  <a:gd name="T2" fmla="*/ 12 w 127"/>
                  <a:gd name="T3" fmla="*/ 141 h 141"/>
                  <a:gd name="T4" fmla="*/ 0 w 127"/>
                  <a:gd name="T5" fmla="*/ 130 h 141"/>
                  <a:gd name="T6" fmla="*/ 0 w 127"/>
                  <a:gd name="T7" fmla="*/ 0 h 141"/>
                  <a:gd name="T8" fmla="*/ 127 w 127"/>
                  <a:gd name="T9" fmla="*/ 0 h 141"/>
                  <a:gd name="T10" fmla="*/ 127 w 127"/>
                  <a:gd name="T11" fmla="*/ 130 h 141"/>
                  <a:gd name="T12" fmla="*/ 115 w 127"/>
                  <a:gd name="T13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41">
                    <a:moveTo>
                      <a:pt x="115" y="141"/>
                    </a:moveTo>
                    <a:cubicBezTo>
                      <a:pt x="12" y="141"/>
                      <a:pt x="12" y="141"/>
                      <a:pt x="12" y="141"/>
                    </a:cubicBezTo>
                    <a:cubicBezTo>
                      <a:pt x="5" y="141"/>
                      <a:pt x="0" y="136"/>
                      <a:pt x="0" y="13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130"/>
                      <a:pt x="127" y="130"/>
                      <a:pt x="127" y="130"/>
                    </a:cubicBezTo>
                    <a:cubicBezTo>
                      <a:pt x="127" y="136"/>
                      <a:pt x="121" y="141"/>
                      <a:pt x="115" y="1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9" name="Freeform 90"/>
              <p:cNvSpPr>
                <a:spLocks/>
              </p:cNvSpPr>
              <p:nvPr/>
            </p:nvSpPr>
            <p:spPr bwMode="auto">
              <a:xfrm>
                <a:off x="-349685" y="3619532"/>
                <a:ext cx="617219" cy="137628"/>
              </a:xfrm>
              <a:custGeom>
                <a:avLst/>
                <a:gdLst>
                  <a:gd name="T0" fmla="*/ 0 w 991"/>
                  <a:gd name="T1" fmla="*/ 0 h 221"/>
                  <a:gd name="T2" fmla="*/ 0 w 991"/>
                  <a:gd name="T3" fmla="*/ 205 h 221"/>
                  <a:gd name="T4" fmla="*/ 17 w 991"/>
                  <a:gd name="T5" fmla="*/ 221 h 221"/>
                  <a:gd name="T6" fmla="*/ 974 w 991"/>
                  <a:gd name="T7" fmla="*/ 221 h 221"/>
                  <a:gd name="T8" fmla="*/ 991 w 991"/>
                  <a:gd name="T9" fmla="*/ 205 h 221"/>
                  <a:gd name="T10" fmla="*/ 991 w 991"/>
                  <a:gd name="T11" fmla="*/ 0 h 221"/>
                  <a:gd name="T12" fmla="*/ 0 w 991"/>
                  <a:gd name="T13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1" h="221">
                    <a:moveTo>
                      <a:pt x="0" y="0"/>
                    </a:moveTo>
                    <a:cubicBezTo>
                      <a:pt x="0" y="205"/>
                      <a:pt x="0" y="205"/>
                      <a:pt x="0" y="205"/>
                    </a:cubicBezTo>
                    <a:cubicBezTo>
                      <a:pt x="0" y="214"/>
                      <a:pt x="8" y="221"/>
                      <a:pt x="17" y="221"/>
                    </a:cubicBezTo>
                    <a:cubicBezTo>
                      <a:pt x="974" y="221"/>
                      <a:pt x="974" y="221"/>
                      <a:pt x="974" y="221"/>
                    </a:cubicBezTo>
                    <a:cubicBezTo>
                      <a:pt x="983" y="221"/>
                      <a:pt x="991" y="214"/>
                      <a:pt x="991" y="205"/>
                    </a:cubicBezTo>
                    <a:cubicBezTo>
                      <a:pt x="991" y="0"/>
                      <a:pt x="991" y="0"/>
                      <a:pt x="99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0" name="Freeform 91"/>
              <p:cNvSpPr>
                <a:spLocks/>
              </p:cNvSpPr>
              <p:nvPr/>
            </p:nvSpPr>
            <p:spPr bwMode="auto">
              <a:xfrm>
                <a:off x="-126895" y="3710494"/>
                <a:ext cx="173222" cy="32430"/>
              </a:xfrm>
              <a:custGeom>
                <a:avLst/>
                <a:gdLst>
                  <a:gd name="T0" fmla="*/ 272 w 278"/>
                  <a:gd name="T1" fmla="*/ 52 h 52"/>
                  <a:gd name="T2" fmla="*/ 6 w 278"/>
                  <a:gd name="T3" fmla="*/ 52 h 52"/>
                  <a:gd name="T4" fmla="*/ 0 w 278"/>
                  <a:gd name="T5" fmla="*/ 47 h 52"/>
                  <a:gd name="T6" fmla="*/ 0 w 278"/>
                  <a:gd name="T7" fmla="*/ 5 h 52"/>
                  <a:gd name="T8" fmla="*/ 6 w 278"/>
                  <a:gd name="T9" fmla="*/ 0 h 52"/>
                  <a:gd name="T10" fmla="*/ 272 w 278"/>
                  <a:gd name="T11" fmla="*/ 0 h 52"/>
                  <a:gd name="T12" fmla="*/ 278 w 278"/>
                  <a:gd name="T13" fmla="*/ 5 h 52"/>
                  <a:gd name="T14" fmla="*/ 278 w 278"/>
                  <a:gd name="T15" fmla="*/ 47 h 52"/>
                  <a:gd name="T16" fmla="*/ 272 w 27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8" h="52">
                    <a:moveTo>
                      <a:pt x="272" y="52"/>
                    </a:moveTo>
                    <a:cubicBezTo>
                      <a:pt x="6" y="52"/>
                      <a:pt x="6" y="52"/>
                      <a:pt x="6" y="52"/>
                    </a:cubicBezTo>
                    <a:cubicBezTo>
                      <a:pt x="2" y="52"/>
                      <a:pt x="0" y="50"/>
                      <a:pt x="0" y="4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272" y="0"/>
                      <a:pt x="272" y="0"/>
                      <a:pt x="272" y="0"/>
                    </a:cubicBezTo>
                    <a:cubicBezTo>
                      <a:pt x="275" y="0"/>
                      <a:pt x="278" y="2"/>
                      <a:pt x="278" y="5"/>
                    </a:cubicBezTo>
                    <a:cubicBezTo>
                      <a:pt x="278" y="47"/>
                      <a:pt x="278" y="47"/>
                      <a:pt x="278" y="47"/>
                    </a:cubicBezTo>
                    <a:cubicBezTo>
                      <a:pt x="278" y="50"/>
                      <a:pt x="275" y="52"/>
                      <a:pt x="272" y="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1" name="Freeform 92"/>
              <p:cNvSpPr>
                <a:spLocks noEditPoints="1"/>
              </p:cNvSpPr>
              <p:nvPr/>
            </p:nvSpPr>
            <p:spPr bwMode="auto">
              <a:xfrm>
                <a:off x="-129268" y="3708648"/>
                <a:ext cx="177441" cy="36121"/>
              </a:xfrm>
              <a:custGeom>
                <a:avLst/>
                <a:gdLst>
                  <a:gd name="T0" fmla="*/ 276 w 285"/>
                  <a:gd name="T1" fmla="*/ 58 h 58"/>
                  <a:gd name="T2" fmla="*/ 10 w 285"/>
                  <a:gd name="T3" fmla="*/ 58 h 58"/>
                  <a:gd name="T4" fmla="*/ 0 w 285"/>
                  <a:gd name="T5" fmla="*/ 50 h 58"/>
                  <a:gd name="T6" fmla="*/ 0 w 285"/>
                  <a:gd name="T7" fmla="*/ 8 h 58"/>
                  <a:gd name="T8" fmla="*/ 10 w 285"/>
                  <a:gd name="T9" fmla="*/ 0 h 58"/>
                  <a:gd name="T10" fmla="*/ 276 w 285"/>
                  <a:gd name="T11" fmla="*/ 0 h 58"/>
                  <a:gd name="T12" fmla="*/ 285 w 285"/>
                  <a:gd name="T13" fmla="*/ 8 h 58"/>
                  <a:gd name="T14" fmla="*/ 285 w 285"/>
                  <a:gd name="T15" fmla="*/ 50 h 58"/>
                  <a:gd name="T16" fmla="*/ 276 w 285"/>
                  <a:gd name="T17" fmla="*/ 58 h 58"/>
                  <a:gd name="T18" fmla="*/ 10 w 285"/>
                  <a:gd name="T19" fmla="*/ 7 h 58"/>
                  <a:gd name="T20" fmla="*/ 7 w 285"/>
                  <a:gd name="T21" fmla="*/ 8 h 58"/>
                  <a:gd name="T22" fmla="*/ 7 w 285"/>
                  <a:gd name="T23" fmla="*/ 50 h 58"/>
                  <a:gd name="T24" fmla="*/ 10 w 285"/>
                  <a:gd name="T25" fmla="*/ 51 h 58"/>
                  <a:gd name="T26" fmla="*/ 276 w 285"/>
                  <a:gd name="T27" fmla="*/ 51 h 58"/>
                  <a:gd name="T28" fmla="*/ 278 w 285"/>
                  <a:gd name="T29" fmla="*/ 50 h 58"/>
                  <a:gd name="T30" fmla="*/ 278 w 285"/>
                  <a:gd name="T31" fmla="*/ 8 h 58"/>
                  <a:gd name="T32" fmla="*/ 276 w 285"/>
                  <a:gd name="T33" fmla="*/ 7 h 58"/>
                  <a:gd name="T34" fmla="*/ 10 w 285"/>
                  <a:gd name="T35" fmla="*/ 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5" h="58">
                    <a:moveTo>
                      <a:pt x="276" y="58"/>
                    </a:moveTo>
                    <a:cubicBezTo>
                      <a:pt x="10" y="58"/>
                      <a:pt x="10" y="58"/>
                      <a:pt x="10" y="58"/>
                    </a:cubicBezTo>
                    <a:cubicBezTo>
                      <a:pt x="4" y="58"/>
                      <a:pt x="0" y="55"/>
                      <a:pt x="0" y="5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4" y="0"/>
                      <a:pt x="10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281" y="0"/>
                      <a:pt x="285" y="3"/>
                      <a:pt x="285" y="8"/>
                    </a:cubicBezTo>
                    <a:cubicBezTo>
                      <a:pt x="285" y="50"/>
                      <a:pt x="285" y="50"/>
                      <a:pt x="285" y="50"/>
                    </a:cubicBezTo>
                    <a:cubicBezTo>
                      <a:pt x="285" y="55"/>
                      <a:pt x="281" y="58"/>
                      <a:pt x="276" y="58"/>
                    </a:cubicBezTo>
                    <a:close/>
                    <a:moveTo>
                      <a:pt x="10" y="7"/>
                    </a:moveTo>
                    <a:cubicBezTo>
                      <a:pt x="8" y="7"/>
                      <a:pt x="7" y="7"/>
                      <a:pt x="7" y="8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7" y="51"/>
                      <a:pt x="8" y="51"/>
                      <a:pt x="10" y="51"/>
                    </a:cubicBezTo>
                    <a:cubicBezTo>
                      <a:pt x="276" y="51"/>
                      <a:pt x="276" y="51"/>
                      <a:pt x="276" y="51"/>
                    </a:cubicBezTo>
                    <a:cubicBezTo>
                      <a:pt x="277" y="51"/>
                      <a:pt x="278" y="51"/>
                      <a:pt x="278" y="50"/>
                    </a:cubicBezTo>
                    <a:cubicBezTo>
                      <a:pt x="278" y="8"/>
                      <a:pt x="278" y="8"/>
                      <a:pt x="278" y="8"/>
                    </a:cubicBezTo>
                    <a:cubicBezTo>
                      <a:pt x="278" y="7"/>
                      <a:pt x="277" y="7"/>
                      <a:pt x="276" y="7"/>
                    </a:cubicBez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2" name="Freeform 93"/>
              <p:cNvSpPr>
                <a:spLocks/>
              </p:cNvSpPr>
              <p:nvPr/>
            </p:nvSpPr>
            <p:spPr bwMode="auto">
              <a:xfrm>
                <a:off x="-349685" y="3091429"/>
                <a:ext cx="617219" cy="599026"/>
              </a:xfrm>
              <a:custGeom>
                <a:avLst/>
                <a:gdLst>
                  <a:gd name="T0" fmla="*/ 0 w 991"/>
                  <a:gd name="T1" fmla="*/ 945 h 962"/>
                  <a:gd name="T2" fmla="*/ 0 w 991"/>
                  <a:gd name="T3" fmla="*/ 62 h 962"/>
                  <a:gd name="T4" fmla="*/ 63 w 991"/>
                  <a:gd name="T5" fmla="*/ 0 h 962"/>
                  <a:gd name="T6" fmla="*/ 928 w 991"/>
                  <a:gd name="T7" fmla="*/ 0 h 962"/>
                  <a:gd name="T8" fmla="*/ 991 w 991"/>
                  <a:gd name="T9" fmla="*/ 62 h 962"/>
                  <a:gd name="T10" fmla="*/ 991 w 991"/>
                  <a:gd name="T11" fmla="*/ 945 h 962"/>
                  <a:gd name="T12" fmla="*/ 974 w 991"/>
                  <a:gd name="T13" fmla="*/ 962 h 962"/>
                  <a:gd name="T14" fmla="*/ 17 w 991"/>
                  <a:gd name="T15" fmla="*/ 962 h 962"/>
                  <a:gd name="T16" fmla="*/ 0 w 991"/>
                  <a:gd name="T17" fmla="*/ 945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1" h="962">
                    <a:moveTo>
                      <a:pt x="0" y="945"/>
                    </a:moveTo>
                    <a:cubicBezTo>
                      <a:pt x="0" y="62"/>
                      <a:pt x="0" y="62"/>
                      <a:pt x="0" y="62"/>
                    </a:cubicBezTo>
                    <a:cubicBezTo>
                      <a:pt x="0" y="30"/>
                      <a:pt x="29" y="0"/>
                      <a:pt x="63" y="0"/>
                    </a:cubicBezTo>
                    <a:cubicBezTo>
                      <a:pt x="928" y="0"/>
                      <a:pt x="928" y="0"/>
                      <a:pt x="928" y="0"/>
                    </a:cubicBezTo>
                    <a:cubicBezTo>
                      <a:pt x="963" y="0"/>
                      <a:pt x="991" y="30"/>
                      <a:pt x="991" y="62"/>
                    </a:cubicBezTo>
                    <a:cubicBezTo>
                      <a:pt x="991" y="945"/>
                      <a:pt x="991" y="945"/>
                      <a:pt x="991" y="945"/>
                    </a:cubicBezTo>
                    <a:cubicBezTo>
                      <a:pt x="991" y="954"/>
                      <a:pt x="983" y="962"/>
                      <a:pt x="974" y="962"/>
                    </a:cubicBezTo>
                    <a:cubicBezTo>
                      <a:pt x="17" y="962"/>
                      <a:pt x="17" y="962"/>
                      <a:pt x="17" y="962"/>
                    </a:cubicBezTo>
                    <a:cubicBezTo>
                      <a:pt x="8" y="962"/>
                      <a:pt x="0" y="954"/>
                      <a:pt x="0" y="945"/>
                    </a:cubicBezTo>
                    <a:close/>
                  </a:path>
                </a:pathLst>
              </a:custGeom>
              <a:solidFill>
                <a:srgbClr val="149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3" name="Freeform 94"/>
              <p:cNvSpPr>
                <a:spLocks/>
              </p:cNvSpPr>
              <p:nvPr/>
            </p:nvSpPr>
            <p:spPr bwMode="auto">
              <a:xfrm>
                <a:off x="-237631" y="3563374"/>
                <a:ext cx="392847" cy="110999"/>
              </a:xfrm>
              <a:custGeom>
                <a:avLst/>
                <a:gdLst>
                  <a:gd name="T0" fmla="*/ 621 w 631"/>
                  <a:gd name="T1" fmla="*/ 0 h 178"/>
                  <a:gd name="T2" fmla="*/ 593 w 631"/>
                  <a:gd name="T3" fmla="*/ 138 h 178"/>
                  <a:gd name="T4" fmla="*/ 557 w 631"/>
                  <a:gd name="T5" fmla="*/ 168 h 178"/>
                  <a:gd name="T6" fmla="*/ 74 w 631"/>
                  <a:gd name="T7" fmla="*/ 168 h 178"/>
                  <a:gd name="T8" fmla="*/ 38 w 631"/>
                  <a:gd name="T9" fmla="*/ 137 h 178"/>
                  <a:gd name="T10" fmla="*/ 10 w 631"/>
                  <a:gd name="T11" fmla="*/ 0 h 178"/>
                  <a:gd name="T12" fmla="*/ 0 w 631"/>
                  <a:gd name="T13" fmla="*/ 0 h 178"/>
                  <a:gd name="T14" fmla="*/ 28 w 631"/>
                  <a:gd name="T15" fmla="*/ 139 h 178"/>
                  <a:gd name="T16" fmla="*/ 74 w 631"/>
                  <a:gd name="T17" fmla="*/ 178 h 178"/>
                  <a:gd name="T18" fmla="*/ 557 w 631"/>
                  <a:gd name="T19" fmla="*/ 178 h 178"/>
                  <a:gd name="T20" fmla="*/ 603 w 631"/>
                  <a:gd name="T21" fmla="*/ 139 h 178"/>
                  <a:gd name="T22" fmla="*/ 631 w 631"/>
                  <a:gd name="T23" fmla="*/ 1 h 178"/>
                  <a:gd name="T24" fmla="*/ 631 w 631"/>
                  <a:gd name="T25" fmla="*/ 0 h 178"/>
                  <a:gd name="T26" fmla="*/ 621 w 631"/>
                  <a:gd name="T27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1" h="178">
                    <a:moveTo>
                      <a:pt x="621" y="0"/>
                    </a:moveTo>
                    <a:cubicBezTo>
                      <a:pt x="593" y="138"/>
                      <a:pt x="593" y="138"/>
                      <a:pt x="593" y="138"/>
                    </a:cubicBezTo>
                    <a:cubicBezTo>
                      <a:pt x="591" y="155"/>
                      <a:pt x="574" y="168"/>
                      <a:pt x="557" y="168"/>
                    </a:cubicBezTo>
                    <a:cubicBezTo>
                      <a:pt x="74" y="168"/>
                      <a:pt x="74" y="168"/>
                      <a:pt x="74" y="168"/>
                    </a:cubicBezTo>
                    <a:cubicBezTo>
                      <a:pt x="57" y="168"/>
                      <a:pt x="40" y="155"/>
                      <a:pt x="38" y="137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139"/>
                      <a:pt x="28" y="139"/>
                      <a:pt x="28" y="139"/>
                    </a:cubicBezTo>
                    <a:cubicBezTo>
                      <a:pt x="32" y="160"/>
                      <a:pt x="52" y="178"/>
                      <a:pt x="74" y="178"/>
                    </a:cubicBezTo>
                    <a:cubicBezTo>
                      <a:pt x="557" y="178"/>
                      <a:pt x="557" y="178"/>
                      <a:pt x="557" y="178"/>
                    </a:cubicBezTo>
                    <a:cubicBezTo>
                      <a:pt x="579" y="178"/>
                      <a:pt x="599" y="161"/>
                      <a:pt x="603" y="139"/>
                    </a:cubicBezTo>
                    <a:cubicBezTo>
                      <a:pt x="631" y="1"/>
                      <a:pt x="631" y="1"/>
                      <a:pt x="631" y="1"/>
                    </a:cubicBezTo>
                    <a:cubicBezTo>
                      <a:pt x="631" y="0"/>
                      <a:pt x="631" y="0"/>
                      <a:pt x="631" y="0"/>
                    </a:cubicBezTo>
                    <a:lnTo>
                      <a:pt x="621" y="0"/>
                    </a:lnTo>
                    <a:close/>
                  </a:path>
                </a:pathLst>
              </a:cu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4" name="Freeform 95"/>
              <p:cNvSpPr>
                <a:spLocks/>
              </p:cNvSpPr>
              <p:nvPr/>
            </p:nvSpPr>
            <p:spPr bwMode="auto">
              <a:xfrm>
                <a:off x="-213375" y="3592639"/>
                <a:ext cx="344335" cy="10546"/>
              </a:xfrm>
              <a:custGeom>
                <a:avLst/>
                <a:gdLst>
                  <a:gd name="T0" fmla="*/ 1306 w 1306"/>
                  <a:gd name="T1" fmla="*/ 0 h 40"/>
                  <a:gd name="T2" fmla="*/ 0 w 1306"/>
                  <a:gd name="T3" fmla="*/ 0 h 40"/>
                  <a:gd name="T4" fmla="*/ 9 w 1306"/>
                  <a:gd name="T5" fmla="*/ 40 h 40"/>
                  <a:gd name="T6" fmla="*/ 1297 w 1306"/>
                  <a:gd name="T7" fmla="*/ 40 h 40"/>
                  <a:gd name="T8" fmla="*/ 1306 w 1306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6" h="40">
                    <a:moveTo>
                      <a:pt x="1306" y="0"/>
                    </a:moveTo>
                    <a:lnTo>
                      <a:pt x="0" y="0"/>
                    </a:lnTo>
                    <a:lnTo>
                      <a:pt x="9" y="40"/>
                    </a:lnTo>
                    <a:lnTo>
                      <a:pt x="1297" y="40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5" name="Freeform 96"/>
              <p:cNvSpPr>
                <a:spLocks/>
              </p:cNvSpPr>
              <p:nvPr/>
            </p:nvSpPr>
            <p:spPr bwMode="auto">
              <a:xfrm>
                <a:off x="-208892" y="3610832"/>
                <a:ext cx="335634" cy="11073"/>
              </a:xfrm>
              <a:custGeom>
                <a:avLst/>
                <a:gdLst>
                  <a:gd name="T0" fmla="*/ 9 w 1273"/>
                  <a:gd name="T1" fmla="*/ 42 h 42"/>
                  <a:gd name="T2" fmla="*/ 1263 w 1273"/>
                  <a:gd name="T3" fmla="*/ 42 h 42"/>
                  <a:gd name="T4" fmla="*/ 1273 w 1273"/>
                  <a:gd name="T5" fmla="*/ 0 h 42"/>
                  <a:gd name="T6" fmla="*/ 0 w 1273"/>
                  <a:gd name="T7" fmla="*/ 0 h 42"/>
                  <a:gd name="T8" fmla="*/ 9 w 1273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3" h="42">
                    <a:moveTo>
                      <a:pt x="9" y="42"/>
                    </a:moveTo>
                    <a:lnTo>
                      <a:pt x="1263" y="42"/>
                    </a:lnTo>
                    <a:lnTo>
                      <a:pt x="1273" y="0"/>
                    </a:lnTo>
                    <a:lnTo>
                      <a:pt x="0" y="0"/>
                    </a:lnTo>
                    <a:lnTo>
                      <a:pt x="9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6" name="Freeform 97"/>
              <p:cNvSpPr>
                <a:spLocks/>
              </p:cNvSpPr>
              <p:nvPr/>
            </p:nvSpPr>
            <p:spPr bwMode="auto">
              <a:xfrm>
                <a:off x="-205201" y="3629551"/>
                <a:ext cx="328252" cy="10546"/>
              </a:xfrm>
              <a:custGeom>
                <a:avLst/>
                <a:gdLst>
                  <a:gd name="T0" fmla="*/ 4 w 527"/>
                  <a:gd name="T1" fmla="*/ 14 h 17"/>
                  <a:gd name="T2" fmla="*/ 4 w 527"/>
                  <a:gd name="T3" fmla="*/ 17 h 17"/>
                  <a:gd name="T4" fmla="*/ 523 w 527"/>
                  <a:gd name="T5" fmla="*/ 17 h 17"/>
                  <a:gd name="T6" fmla="*/ 523 w 527"/>
                  <a:gd name="T7" fmla="*/ 14 h 17"/>
                  <a:gd name="T8" fmla="*/ 527 w 527"/>
                  <a:gd name="T9" fmla="*/ 0 h 17"/>
                  <a:gd name="T10" fmla="*/ 0 w 527"/>
                  <a:gd name="T11" fmla="*/ 0 h 17"/>
                  <a:gd name="T12" fmla="*/ 4 w 527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7" h="17">
                    <a:moveTo>
                      <a:pt x="4" y="14"/>
                    </a:moveTo>
                    <a:cubicBezTo>
                      <a:pt x="4" y="15"/>
                      <a:pt x="4" y="16"/>
                      <a:pt x="4" y="17"/>
                    </a:cubicBezTo>
                    <a:cubicBezTo>
                      <a:pt x="523" y="17"/>
                      <a:pt x="523" y="17"/>
                      <a:pt x="523" y="17"/>
                    </a:cubicBezTo>
                    <a:cubicBezTo>
                      <a:pt x="523" y="16"/>
                      <a:pt x="523" y="15"/>
                      <a:pt x="523" y="14"/>
                    </a:cubicBezTo>
                    <a:cubicBezTo>
                      <a:pt x="527" y="0"/>
                      <a:pt x="527" y="0"/>
                      <a:pt x="52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7" name="Freeform 98"/>
              <p:cNvSpPr>
                <a:spLocks/>
              </p:cNvSpPr>
              <p:nvPr/>
            </p:nvSpPr>
            <p:spPr bwMode="auto">
              <a:xfrm>
                <a:off x="-199137" y="3647480"/>
                <a:ext cx="315860" cy="11337"/>
              </a:xfrm>
              <a:custGeom>
                <a:avLst/>
                <a:gdLst>
                  <a:gd name="T0" fmla="*/ 33 w 507"/>
                  <a:gd name="T1" fmla="*/ 18 h 18"/>
                  <a:gd name="T2" fmla="*/ 474 w 507"/>
                  <a:gd name="T3" fmla="*/ 18 h 18"/>
                  <a:gd name="T4" fmla="*/ 507 w 507"/>
                  <a:gd name="T5" fmla="*/ 0 h 18"/>
                  <a:gd name="T6" fmla="*/ 0 w 507"/>
                  <a:gd name="T7" fmla="*/ 0 h 18"/>
                  <a:gd name="T8" fmla="*/ 33 w 507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7" h="18">
                    <a:moveTo>
                      <a:pt x="33" y="18"/>
                    </a:moveTo>
                    <a:cubicBezTo>
                      <a:pt x="474" y="18"/>
                      <a:pt x="474" y="18"/>
                      <a:pt x="474" y="18"/>
                    </a:cubicBezTo>
                    <a:cubicBezTo>
                      <a:pt x="487" y="18"/>
                      <a:pt x="499" y="10"/>
                      <a:pt x="50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10"/>
                      <a:pt x="20" y="18"/>
                      <a:pt x="33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8" name="Freeform 99"/>
              <p:cNvSpPr>
                <a:spLocks/>
              </p:cNvSpPr>
              <p:nvPr/>
            </p:nvSpPr>
            <p:spPr bwMode="auto">
              <a:xfrm>
                <a:off x="-340457" y="3179227"/>
                <a:ext cx="599290" cy="295822"/>
              </a:xfrm>
              <a:custGeom>
                <a:avLst/>
                <a:gdLst>
                  <a:gd name="T0" fmla="*/ 0 w 962"/>
                  <a:gd name="T1" fmla="*/ 475 h 475"/>
                  <a:gd name="T2" fmla="*/ 0 w 962"/>
                  <a:gd name="T3" fmla="*/ 47 h 475"/>
                  <a:gd name="T4" fmla="*/ 51 w 962"/>
                  <a:gd name="T5" fmla="*/ 0 h 475"/>
                  <a:gd name="T6" fmla="*/ 910 w 962"/>
                  <a:gd name="T7" fmla="*/ 0 h 475"/>
                  <a:gd name="T8" fmla="*/ 962 w 962"/>
                  <a:gd name="T9" fmla="*/ 47 h 475"/>
                  <a:gd name="T10" fmla="*/ 962 w 962"/>
                  <a:gd name="T11" fmla="*/ 475 h 475"/>
                  <a:gd name="T12" fmla="*/ 0 w 962"/>
                  <a:gd name="T13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2" h="475">
                    <a:moveTo>
                      <a:pt x="0" y="475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3" y="0"/>
                      <a:pt x="51" y="0"/>
                    </a:cubicBezTo>
                    <a:cubicBezTo>
                      <a:pt x="910" y="0"/>
                      <a:pt x="910" y="0"/>
                      <a:pt x="910" y="0"/>
                    </a:cubicBezTo>
                    <a:cubicBezTo>
                      <a:pt x="939" y="0"/>
                      <a:pt x="962" y="21"/>
                      <a:pt x="962" y="47"/>
                    </a:cubicBezTo>
                    <a:cubicBezTo>
                      <a:pt x="962" y="475"/>
                      <a:pt x="962" y="475"/>
                      <a:pt x="962" y="475"/>
                    </a:cubicBezTo>
                    <a:lnTo>
                      <a:pt x="0" y="475"/>
                    </a:lnTo>
                    <a:close/>
                  </a:path>
                </a:pathLst>
              </a:cu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9" name="Freeform 100"/>
              <p:cNvSpPr>
                <a:spLocks/>
              </p:cNvSpPr>
              <p:nvPr/>
            </p:nvSpPr>
            <p:spPr bwMode="auto">
              <a:xfrm>
                <a:off x="-213902" y="3100130"/>
                <a:ext cx="344335" cy="71451"/>
              </a:xfrm>
              <a:custGeom>
                <a:avLst/>
                <a:gdLst>
                  <a:gd name="T0" fmla="*/ 548 w 553"/>
                  <a:gd name="T1" fmla="*/ 115 h 115"/>
                  <a:gd name="T2" fmla="*/ 5 w 553"/>
                  <a:gd name="T3" fmla="*/ 115 h 115"/>
                  <a:gd name="T4" fmla="*/ 0 w 553"/>
                  <a:gd name="T5" fmla="*/ 111 h 115"/>
                  <a:gd name="T6" fmla="*/ 0 w 553"/>
                  <a:gd name="T7" fmla="*/ 10 h 115"/>
                  <a:gd name="T8" fmla="*/ 5 w 553"/>
                  <a:gd name="T9" fmla="*/ 0 h 115"/>
                  <a:gd name="T10" fmla="*/ 548 w 553"/>
                  <a:gd name="T11" fmla="*/ 0 h 115"/>
                  <a:gd name="T12" fmla="*/ 553 w 553"/>
                  <a:gd name="T13" fmla="*/ 10 h 115"/>
                  <a:gd name="T14" fmla="*/ 553 w 553"/>
                  <a:gd name="T15" fmla="*/ 111 h 115"/>
                  <a:gd name="T16" fmla="*/ 548 w 553"/>
                  <a:gd name="T17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3" h="115">
                    <a:moveTo>
                      <a:pt x="548" y="115"/>
                    </a:moveTo>
                    <a:cubicBezTo>
                      <a:pt x="5" y="115"/>
                      <a:pt x="5" y="115"/>
                      <a:pt x="5" y="115"/>
                    </a:cubicBezTo>
                    <a:cubicBezTo>
                      <a:pt x="3" y="115"/>
                      <a:pt x="0" y="113"/>
                      <a:pt x="0" y="11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7"/>
                      <a:pt x="3" y="0"/>
                      <a:pt x="5" y="0"/>
                    </a:cubicBezTo>
                    <a:cubicBezTo>
                      <a:pt x="548" y="0"/>
                      <a:pt x="548" y="0"/>
                      <a:pt x="548" y="0"/>
                    </a:cubicBezTo>
                    <a:cubicBezTo>
                      <a:pt x="551" y="0"/>
                      <a:pt x="553" y="7"/>
                      <a:pt x="553" y="10"/>
                    </a:cubicBezTo>
                    <a:cubicBezTo>
                      <a:pt x="553" y="111"/>
                      <a:pt x="553" y="111"/>
                      <a:pt x="553" y="111"/>
                    </a:cubicBezTo>
                    <a:cubicBezTo>
                      <a:pt x="553" y="113"/>
                      <a:pt x="551" y="115"/>
                      <a:pt x="548" y="115"/>
                    </a:cubicBezTo>
                    <a:close/>
                  </a:path>
                </a:pathLst>
              </a:custGeom>
              <a:solidFill>
                <a:srgbClr val="5C6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0" name="Freeform 108"/>
              <p:cNvSpPr>
                <a:spLocks/>
              </p:cNvSpPr>
              <p:nvPr/>
            </p:nvSpPr>
            <p:spPr bwMode="auto">
              <a:xfrm>
                <a:off x="-335975" y="3193992"/>
                <a:ext cx="589798" cy="295295"/>
              </a:xfrm>
              <a:custGeom>
                <a:avLst/>
                <a:gdLst>
                  <a:gd name="T0" fmla="*/ 0 w 947"/>
                  <a:gd name="T1" fmla="*/ 474 h 474"/>
                  <a:gd name="T2" fmla="*/ 0 w 947"/>
                  <a:gd name="T3" fmla="*/ 47 h 474"/>
                  <a:gd name="T4" fmla="*/ 51 w 947"/>
                  <a:gd name="T5" fmla="*/ 0 h 474"/>
                  <a:gd name="T6" fmla="*/ 896 w 947"/>
                  <a:gd name="T7" fmla="*/ 0 h 474"/>
                  <a:gd name="T8" fmla="*/ 947 w 947"/>
                  <a:gd name="T9" fmla="*/ 47 h 474"/>
                  <a:gd name="T10" fmla="*/ 947 w 947"/>
                  <a:gd name="T11" fmla="*/ 474 h 474"/>
                  <a:gd name="T12" fmla="*/ 0 w 947"/>
                  <a:gd name="T13" fmla="*/ 474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7" h="474">
                    <a:moveTo>
                      <a:pt x="0" y="474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3" y="0"/>
                      <a:pt x="51" y="0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924" y="0"/>
                      <a:pt x="947" y="21"/>
                      <a:pt x="947" y="47"/>
                    </a:cubicBezTo>
                    <a:cubicBezTo>
                      <a:pt x="947" y="474"/>
                      <a:pt x="947" y="474"/>
                      <a:pt x="947" y="474"/>
                    </a:cubicBez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3B5B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1" name="Freeform 109"/>
              <p:cNvSpPr>
                <a:spLocks/>
              </p:cNvSpPr>
              <p:nvPr/>
            </p:nvSpPr>
            <p:spPr bwMode="auto">
              <a:xfrm>
                <a:off x="-340457" y="3492978"/>
                <a:ext cx="599290" cy="75406"/>
              </a:xfrm>
              <a:custGeom>
                <a:avLst/>
                <a:gdLst>
                  <a:gd name="T0" fmla="*/ 0 w 962"/>
                  <a:gd name="T1" fmla="*/ 0 h 121"/>
                  <a:gd name="T2" fmla="*/ 0 w 962"/>
                  <a:gd name="T3" fmla="*/ 74 h 121"/>
                  <a:gd name="T4" fmla="*/ 51 w 962"/>
                  <a:gd name="T5" fmla="*/ 121 h 121"/>
                  <a:gd name="T6" fmla="*/ 910 w 962"/>
                  <a:gd name="T7" fmla="*/ 121 h 121"/>
                  <a:gd name="T8" fmla="*/ 962 w 962"/>
                  <a:gd name="T9" fmla="*/ 74 h 121"/>
                  <a:gd name="T10" fmla="*/ 962 w 962"/>
                  <a:gd name="T11" fmla="*/ 0 h 121"/>
                  <a:gd name="T12" fmla="*/ 0 w 962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2" h="121">
                    <a:moveTo>
                      <a:pt x="0" y="0"/>
                    </a:moveTo>
                    <a:cubicBezTo>
                      <a:pt x="0" y="74"/>
                      <a:pt x="0" y="74"/>
                      <a:pt x="0" y="74"/>
                    </a:cubicBezTo>
                    <a:cubicBezTo>
                      <a:pt x="0" y="100"/>
                      <a:pt x="23" y="121"/>
                      <a:pt x="51" y="121"/>
                    </a:cubicBezTo>
                    <a:cubicBezTo>
                      <a:pt x="910" y="121"/>
                      <a:pt x="910" y="121"/>
                      <a:pt x="910" y="121"/>
                    </a:cubicBezTo>
                    <a:cubicBezTo>
                      <a:pt x="939" y="121"/>
                      <a:pt x="962" y="100"/>
                      <a:pt x="962" y="74"/>
                    </a:cubicBezTo>
                    <a:cubicBezTo>
                      <a:pt x="962" y="0"/>
                      <a:pt x="962" y="0"/>
                      <a:pt x="96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2" name="Freeform 110"/>
              <p:cNvSpPr>
                <a:spLocks/>
              </p:cNvSpPr>
              <p:nvPr/>
            </p:nvSpPr>
            <p:spPr bwMode="auto">
              <a:xfrm>
                <a:off x="-336765" y="3192146"/>
                <a:ext cx="211716" cy="225690"/>
              </a:xfrm>
              <a:custGeom>
                <a:avLst/>
                <a:gdLst>
                  <a:gd name="T0" fmla="*/ 673 w 803"/>
                  <a:gd name="T1" fmla="*/ 0 h 856"/>
                  <a:gd name="T2" fmla="*/ 0 w 803"/>
                  <a:gd name="T3" fmla="*/ 721 h 856"/>
                  <a:gd name="T4" fmla="*/ 0 w 803"/>
                  <a:gd name="T5" fmla="*/ 856 h 856"/>
                  <a:gd name="T6" fmla="*/ 803 w 803"/>
                  <a:gd name="T7" fmla="*/ 0 h 856"/>
                  <a:gd name="T8" fmla="*/ 673 w 803"/>
                  <a:gd name="T9" fmla="*/ 0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3" h="856">
                    <a:moveTo>
                      <a:pt x="673" y="0"/>
                    </a:moveTo>
                    <a:lnTo>
                      <a:pt x="0" y="721"/>
                    </a:lnTo>
                    <a:lnTo>
                      <a:pt x="0" y="856"/>
                    </a:lnTo>
                    <a:lnTo>
                      <a:pt x="803" y="0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5375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3" name="Freeform 111"/>
              <p:cNvSpPr>
                <a:spLocks/>
              </p:cNvSpPr>
              <p:nvPr/>
            </p:nvSpPr>
            <p:spPr bwMode="auto">
              <a:xfrm>
                <a:off x="-336765" y="3192146"/>
                <a:ext cx="311378" cy="295822"/>
              </a:xfrm>
              <a:custGeom>
                <a:avLst/>
                <a:gdLst>
                  <a:gd name="T0" fmla="*/ 1037 w 1181"/>
                  <a:gd name="T1" fmla="*/ 0 h 1122"/>
                  <a:gd name="T2" fmla="*/ 0 w 1181"/>
                  <a:gd name="T3" fmla="*/ 1089 h 1122"/>
                  <a:gd name="T4" fmla="*/ 0 w 1181"/>
                  <a:gd name="T5" fmla="*/ 1122 h 1122"/>
                  <a:gd name="T6" fmla="*/ 114 w 1181"/>
                  <a:gd name="T7" fmla="*/ 1122 h 1122"/>
                  <a:gd name="T8" fmla="*/ 1181 w 1181"/>
                  <a:gd name="T9" fmla="*/ 0 h 1122"/>
                  <a:gd name="T10" fmla="*/ 1037 w 1181"/>
                  <a:gd name="T11" fmla="*/ 0 h 1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1" h="1122">
                    <a:moveTo>
                      <a:pt x="1037" y="0"/>
                    </a:moveTo>
                    <a:lnTo>
                      <a:pt x="0" y="1089"/>
                    </a:lnTo>
                    <a:lnTo>
                      <a:pt x="0" y="1122"/>
                    </a:lnTo>
                    <a:lnTo>
                      <a:pt x="114" y="1122"/>
                    </a:lnTo>
                    <a:lnTo>
                      <a:pt x="1181" y="0"/>
                    </a:lnTo>
                    <a:lnTo>
                      <a:pt x="1037" y="0"/>
                    </a:lnTo>
                    <a:close/>
                  </a:path>
                </a:pathLst>
              </a:custGeom>
              <a:solidFill>
                <a:srgbClr val="5375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4" name="Freeform 112"/>
              <p:cNvSpPr>
                <a:spLocks/>
              </p:cNvSpPr>
              <p:nvPr/>
            </p:nvSpPr>
            <p:spPr bwMode="auto">
              <a:xfrm>
                <a:off x="-21433" y="3205329"/>
                <a:ext cx="274466" cy="282639"/>
              </a:xfrm>
              <a:custGeom>
                <a:avLst/>
                <a:gdLst>
                  <a:gd name="T0" fmla="*/ 441 w 441"/>
                  <a:gd name="T1" fmla="*/ 26 h 454"/>
                  <a:gd name="T2" fmla="*/ 432 w 441"/>
                  <a:gd name="T3" fmla="*/ 0 h 454"/>
                  <a:gd name="T4" fmla="*/ 0 w 441"/>
                  <a:gd name="T5" fmla="*/ 454 h 454"/>
                  <a:gd name="T6" fmla="*/ 61 w 441"/>
                  <a:gd name="T7" fmla="*/ 454 h 454"/>
                  <a:gd name="T8" fmla="*/ 441 w 441"/>
                  <a:gd name="T9" fmla="*/ 64 h 454"/>
                  <a:gd name="T10" fmla="*/ 441 w 441"/>
                  <a:gd name="T11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1" h="454">
                    <a:moveTo>
                      <a:pt x="441" y="26"/>
                    </a:moveTo>
                    <a:cubicBezTo>
                      <a:pt x="441" y="17"/>
                      <a:pt x="438" y="8"/>
                      <a:pt x="432" y="0"/>
                    </a:cubicBezTo>
                    <a:cubicBezTo>
                      <a:pt x="0" y="454"/>
                      <a:pt x="0" y="454"/>
                      <a:pt x="0" y="454"/>
                    </a:cubicBezTo>
                    <a:cubicBezTo>
                      <a:pt x="61" y="454"/>
                      <a:pt x="61" y="454"/>
                      <a:pt x="61" y="454"/>
                    </a:cubicBezTo>
                    <a:cubicBezTo>
                      <a:pt x="441" y="64"/>
                      <a:pt x="441" y="64"/>
                      <a:pt x="441" y="64"/>
                    </a:cubicBezTo>
                    <a:lnTo>
                      <a:pt x="441" y="26"/>
                    </a:lnTo>
                    <a:close/>
                  </a:path>
                </a:pathLst>
              </a:custGeom>
              <a:solidFill>
                <a:srgbClr val="5375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5" name="Freeform 113"/>
              <p:cNvSpPr>
                <a:spLocks noEditPoints="1"/>
              </p:cNvSpPr>
              <p:nvPr/>
            </p:nvSpPr>
            <p:spPr bwMode="auto">
              <a:xfrm>
                <a:off x="-340457" y="3189773"/>
                <a:ext cx="599290" cy="303995"/>
              </a:xfrm>
              <a:custGeom>
                <a:avLst/>
                <a:gdLst>
                  <a:gd name="T0" fmla="*/ 962 w 962"/>
                  <a:gd name="T1" fmla="*/ 488 h 488"/>
                  <a:gd name="T2" fmla="*/ 0 w 962"/>
                  <a:gd name="T3" fmla="*/ 488 h 488"/>
                  <a:gd name="T4" fmla="*/ 0 w 962"/>
                  <a:gd name="T5" fmla="*/ 54 h 488"/>
                  <a:gd name="T6" fmla="*/ 58 w 962"/>
                  <a:gd name="T7" fmla="*/ 0 h 488"/>
                  <a:gd name="T8" fmla="*/ 903 w 962"/>
                  <a:gd name="T9" fmla="*/ 0 h 488"/>
                  <a:gd name="T10" fmla="*/ 962 w 962"/>
                  <a:gd name="T11" fmla="*/ 54 h 488"/>
                  <a:gd name="T12" fmla="*/ 962 w 962"/>
                  <a:gd name="T13" fmla="*/ 488 h 488"/>
                  <a:gd name="T14" fmla="*/ 15 w 962"/>
                  <a:gd name="T15" fmla="*/ 474 h 488"/>
                  <a:gd name="T16" fmla="*/ 946 w 962"/>
                  <a:gd name="T17" fmla="*/ 474 h 488"/>
                  <a:gd name="T18" fmla="*/ 946 w 962"/>
                  <a:gd name="T19" fmla="*/ 54 h 488"/>
                  <a:gd name="T20" fmla="*/ 903 w 962"/>
                  <a:gd name="T21" fmla="*/ 14 h 488"/>
                  <a:gd name="T22" fmla="*/ 58 w 962"/>
                  <a:gd name="T23" fmla="*/ 14 h 488"/>
                  <a:gd name="T24" fmla="*/ 15 w 962"/>
                  <a:gd name="T25" fmla="*/ 54 h 488"/>
                  <a:gd name="T26" fmla="*/ 15 w 962"/>
                  <a:gd name="T27" fmla="*/ 474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2" h="488">
                    <a:moveTo>
                      <a:pt x="962" y="488"/>
                    </a:moveTo>
                    <a:cubicBezTo>
                      <a:pt x="0" y="488"/>
                      <a:pt x="0" y="488"/>
                      <a:pt x="0" y="488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24"/>
                      <a:pt x="26" y="0"/>
                      <a:pt x="58" y="0"/>
                    </a:cubicBezTo>
                    <a:cubicBezTo>
                      <a:pt x="903" y="0"/>
                      <a:pt x="903" y="0"/>
                      <a:pt x="903" y="0"/>
                    </a:cubicBezTo>
                    <a:cubicBezTo>
                      <a:pt x="935" y="0"/>
                      <a:pt x="962" y="24"/>
                      <a:pt x="962" y="54"/>
                    </a:cubicBezTo>
                    <a:lnTo>
                      <a:pt x="962" y="488"/>
                    </a:lnTo>
                    <a:close/>
                    <a:moveTo>
                      <a:pt x="15" y="474"/>
                    </a:moveTo>
                    <a:cubicBezTo>
                      <a:pt x="946" y="474"/>
                      <a:pt x="946" y="474"/>
                      <a:pt x="946" y="474"/>
                    </a:cubicBezTo>
                    <a:cubicBezTo>
                      <a:pt x="946" y="54"/>
                      <a:pt x="946" y="54"/>
                      <a:pt x="946" y="54"/>
                    </a:cubicBezTo>
                    <a:cubicBezTo>
                      <a:pt x="946" y="32"/>
                      <a:pt x="927" y="14"/>
                      <a:pt x="903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34" y="14"/>
                      <a:pt x="15" y="32"/>
                      <a:pt x="15" y="54"/>
                    </a:cubicBezTo>
                    <a:lnTo>
                      <a:pt x="15" y="474"/>
                    </a:lnTo>
                    <a:close/>
                  </a:path>
                </a:pathLst>
              </a:custGeom>
              <a:solidFill>
                <a:srgbClr val="2A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6" name="Freeform 114"/>
              <p:cNvSpPr>
                <a:spLocks/>
              </p:cNvSpPr>
              <p:nvPr/>
            </p:nvSpPr>
            <p:spPr bwMode="auto">
              <a:xfrm>
                <a:off x="143616" y="3638779"/>
                <a:ext cx="116272" cy="41130"/>
              </a:xfrm>
              <a:custGeom>
                <a:avLst/>
                <a:gdLst>
                  <a:gd name="T0" fmla="*/ 0 w 187"/>
                  <a:gd name="T1" fmla="*/ 65 h 66"/>
                  <a:gd name="T2" fmla="*/ 10 w 187"/>
                  <a:gd name="T3" fmla="*/ 21 h 66"/>
                  <a:gd name="T4" fmla="*/ 35 w 187"/>
                  <a:gd name="T5" fmla="*/ 0 h 66"/>
                  <a:gd name="T6" fmla="*/ 185 w 187"/>
                  <a:gd name="T7" fmla="*/ 0 h 66"/>
                  <a:gd name="T8" fmla="*/ 187 w 187"/>
                  <a:gd name="T9" fmla="*/ 1 h 66"/>
                  <a:gd name="T10" fmla="*/ 177 w 187"/>
                  <a:gd name="T11" fmla="*/ 45 h 66"/>
                  <a:gd name="T12" fmla="*/ 152 w 187"/>
                  <a:gd name="T13" fmla="*/ 66 h 66"/>
                  <a:gd name="T14" fmla="*/ 2 w 187"/>
                  <a:gd name="T15" fmla="*/ 66 h 66"/>
                  <a:gd name="T16" fmla="*/ 0 w 187"/>
                  <a:gd name="T17" fmla="*/ 6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66">
                    <a:moveTo>
                      <a:pt x="0" y="65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9"/>
                      <a:pt x="22" y="0"/>
                      <a:pt x="35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6" y="0"/>
                      <a:pt x="187" y="0"/>
                      <a:pt x="187" y="1"/>
                    </a:cubicBezTo>
                    <a:cubicBezTo>
                      <a:pt x="177" y="45"/>
                      <a:pt x="177" y="45"/>
                      <a:pt x="177" y="45"/>
                    </a:cubicBezTo>
                    <a:cubicBezTo>
                      <a:pt x="176" y="57"/>
                      <a:pt x="165" y="66"/>
                      <a:pt x="15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1" y="66"/>
                      <a:pt x="0" y="65"/>
                      <a:pt x="0" y="65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7" name="Rectangle 115"/>
              <p:cNvSpPr>
                <a:spLocks noChangeArrowheads="1"/>
              </p:cNvSpPr>
              <p:nvPr/>
            </p:nvSpPr>
            <p:spPr bwMode="auto">
              <a:xfrm>
                <a:off x="157326" y="3657499"/>
                <a:ext cx="84634" cy="22411"/>
              </a:xfrm>
              <a:prstGeom prst="rect">
                <a:avLst/>
              </a:pr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8" name="Oval 116"/>
              <p:cNvSpPr>
                <a:spLocks noChangeArrowheads="1"/>
              </p:cNvSpPr>
              <p:nvPr/>
            </p:nvSpPr>
            <p:spPr bwMode="auto">
              <a:xfrm>
                <a:off x="162863" y="3645107"/>
                <a:ext cx="48513" cy="2926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9" name="Oval 117"/>
              <p:cNvSpPr>
                <a:spLocks noChangeArrowheads="1"/>
              </p:cNvSpPr>
              <p:nvPr/>
            </p:nvSpPr>
            <p:spPr bwMode="auto">
              <a:xfrm>
                <a:off x="230095" y="3646162"/>
                <a:ext cx="17929" cy="1766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0" name="Freeform 118"/>
              <p:cNvSpPr>
                <a:spLocks/>
              </p:cNvSpPr>
              <p:nvPr/>
            </p:nvSpPr>
            <p:spPr bwMode="auto">
              <a:xfrm>
                <a:off x="-341775" y="3638779"/>
                <a:ext cx="116536" cy="41130"/>
              </a:xfrm>
              <a:custGeom>
                <a:avLst/>
                <a:gdLst>
                  <a:gd name="T0" fmla="*/ 187 w 187"/>
                  <a:gd name="T1" fmla="*/ 65 h 66"/>
                  <a:gd name="T2" fmla="*/ 177 w 187"/>
                  <a:gd name="T3" fmla="*/ 21 h 66"/>
                  <a:gd name="T4" fmla="*/ 152 w 187"/>
                  <a:gd name="T5" fmla="*/ 0 h 66"/>
                  <a:gd name="T6" fmla="*/ 2 w 187"/>
                  <a:gd name="T7" fmla="*/ 0 h 66"/>
                  <a:gd name="T8" fmla="*/ 0 w 187"/>
                  <a:gd name="T9" fmla="*/ 1 h 66"/>
                  <a:gd name="T10" fmla="*/ 10 w 187"/>
                  <a:gd name="T11" fmla="*/ 45 h 66"/>
                  <a:gd name="T12" fmla="*/ 35 w 187"/>
                  <a:gd name="T13" fmla="*/ 66 h 66"/>
                  <a:gd name="T14" fmla="*/ 185 w 187"/>
                  <a:gd name="T15" fmla="*/ 66 h 66"/>
                  <a:gd name="T16" fmla="*/ 187 w 187"/>
                  <a:gd name="T17" fmla="*/ 6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66">
                    <a:moveTo>
                      <a:pt x="187" y="65"/>
                    </a:move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9"/>
                      <a:pt x="165" y="0"/>
                      <a:pt x="15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1" y="57"/>
                      <a:pt x="23" y="66"/>
                      <a:pt x="35" y="66"/>
                    </a:cubicBezTo>
                    <a:cubicBezTo>
                      <a:pt x="185" y="66"/>
                      <a:pt x="185" y="66"/>
                      <a:pt x="185" y="66"/>
                    </a:cubicBezTo>
                    <a:cubicBezTo>
                      <a:pt x="186" y="66"/>
                      <a:pt x="187" y="65"/>
                      <a:pt x="187" y="65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1" name="Rectangle 119"/>
              <p:cNvSpPr>
                <a:spLocks noChangeArrowheads="1"/>
              </p:cNvSpPr>
              <p:nvPr/>
            </p:nvSpPr>
            <p:spPr bwMode="auto">
              <a:xfrm>
                <a:off x="-323583" y="3657499"/>
                <a:ext cx="84634" cy="22411"/>
              </a:xfrm>
              <a:prstGeom prst="rect">
                <a:avLst/>
              </a:pr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2" name="Oval 120"/>
              <p:cNvSpPr>
                <a:spLocks noChangeArrowheads="1"/>
              </p:cNvSpPr>
              <p:nvPr/>
            </p:nvSpPr>
            <p:spPr bwMode="auto">
              <a:xfrm>
                <a:off x="-292999" y="3645107"/>
                <a:ext cx="48513" cy="2926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3" name="Oval 121"/>
              <p:cNvSpPr>
                <a:spLocks noChangeArrowheads="1"/>
              </p:cNvSpPr>
              <p:nvPr/>
            </p:nvSpPr>
            <p:spPr bwMode="auto">
              <a:xfrm>
                <a:off x="-329910" y="3646162"/>
                <a:ext cx="18192" cy="1766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4" name="Freeform 122"/>
              <p:cNvSpPr>
                <a:spLocks/>
              </p:cNvSpPr>
              <p:nvPr/>
            </p:nvSpPr>
            <p:spPr bwMode="auto">
              <a:xfrm>
                <a:off x="-276916" y="3711812"/>
                <a:ext cx="66705" cy="20302"/>
              </a:xfrm>
              <a:custGeom>
                <a:avLst/>
                <a:gdLst>
                  <a:gd name="T0" fmla="*/ 99 w 107"/>
                  <a:gd name="T1" fmla="*/ 33 h 33"/>
                  <a:gd name="T2" fmla="*/ 8 w 107"/>
                  <a:gd name="T3" fmla="*/ 33 h 33"/>
                  <a:gd name="T4" fmla="*/ 0 w 107"/>
                  <a:gd name="T5" fmla="*/ 29 h 33"/>
                  <a:gd name="T6" fmla="*/ 0 w 107"/>
                  <a:gd name="T7" fmla="*/ 5 h 33"/>
                  <a:gd name="T8" fmla="*/ 8 w 107"/>
                  <a:gd name="T9" fmla="*/ 0 h 33"/>
                  <a:gd name="T10" fmla="*/ 99 w 107"/>
                  <a:gd name="T11" fmla="*/ 0 h 33"/>
                  <a:gd name="T12" fmla="*/ 107 w 107"/>
                  <a:gd name="T13" fmla="*/ 5 h 33"/>
                  <a:gd name="T14" fmla="*/ 107 w 107"/>
                  <a:gd name="T15" fmla="*/ 29 h 33"/>
                  <a:gd name="T16" fmla="*/ 99 w 107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33">
                    <a:moveTo>
                      <a:pt x="99" y="33"/>
                    </a:moveTo>
                    <a:cubicBezTo>
                      <a:pt x="8" y="33"/>
                      <a:pt x="8" y="33"/>
                      <a:pt x="8" y="33"/>
                    </a:cubicBezTo>
                    <a:cubicBezTo>
                      <a:pt x="4" y="33"/>
                      <a:pt x="0" y="31"/>
                      <a:pt x="0" y="2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4" y="0"/>
                      <a:pt x="8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3" y="0"/>
                      <a:pt x="107" y="2"/>
                      <a:pt x="107" y="5"/>
                    </a:cubicBezTo>
                    <a:cubicBezTo>
                      <a:pt x="107" y="29"/>
                      <a:pt x="107" y="29"/>
                      <a:pt x="107" y="29"/>
                    </a:cubicBezTo>
                    <a:cubicBezTo>
                      <a:pt x="107" y="31"/>
                      <a:pt x="103" y="33"/>
                      <a:pt x="99" y="33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5" name="Freeform 123"/>
              <p:cNvSpPr>
                <a:spLocks/>
              </p:cNvSpPr>
              <p:nvPr/>
            </p:nvSpPr>
            <p:spPr bwMode="auto">
              <a:xfrm>
                <a:off x="129906" y="3711812"/>
                <a:ext cx="65914" cy="20302"/>
              </a:xfrm>
              <a:custGeom>
                <a:avLst/>
                <a:gdLst>
                  <a:gd name="T0" fmla="*/ 98 w 106"/>
                  <a:gd name="T1" fmla="*/ 33 h 33"/>
                  <a:gd name="T2" fmla="*/ 8 w 106"/>
                  <a:gd name="T3" fmla="*/ 33 h 33"/>
                  <a:gd name="T4" fmla="*/ 0 w 106"/>
                  <a:gd name="T5" fmla="*/ 29 h 33"/>
                  <a:gd name="T6" fmla="*/ 0 w 106"/>
                  <a:gd name="T7" fmla="*/ 5 h 33"/>
                  <a:gd name="T8" fmla="*/ 8 w 106"/>
                  <a:gd name="T9" fmla="*/ 0 h 33"/>
                  <a:gd name="T10" fmla="*/ 98 w 106"/>
                  <a:gd name="T11" fmla="*/ 0 h 33"/>
                  <a:gd name="T12" fmla="*/ 106 w 106"/>
                  <a:gd name="T13" fmla="*/ 5 h 33"/>
                  <a:gd name="T14" fmla="*/ 106 w 106"/>
                  <a:gd name="T15" fmla="*/ 29 h 33"/>
                  <a:gd name="T16" fmla="*/ 98 w 106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33">
                    <a:moveTo>
                      <a:pt x="98" y="33"/>
                    </a:moveTo>
                    <a:cubicBezTo>
                      <a:pt x="8" y="33"/>
                      <a:pt x="8" y="33"/>
                      <a:pt x="8" y="33"/>
                    </a:cubicBezTo>
                    <a:cubicBezTo>
                      <a:pt x="3" y="33"/>
                      <a:pt x="0" y="31"/>
                      <a:pt x="0" y="2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3" y="0"/>
                      <a:pt x="106" y="2"/>
                      <a:pt x="106" y="5"/>
                    </a:cubicBezTo>
                    <a:cubicBezTo>
                      <a:pt x="106" y="29"/>
                      <a:pt x="106" y="29"/>
                      <a:pt x="106" y="29"/>
                    </a:cubicBezTo>
                    <a:cubicBezTo>
                      <a:pt x="106" y="31"/>
                      <a:pt x="103" y="33"/>
                      <a:pt x="98" y="33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6" name="Freeform 124"/>
              <p:cNvSpPr>
                <a:spLocks/>
              </p:cNvSpPr>
              <p:nvPr/>
            </p:nvSpPr>
            <p:spPr bwMode="auto">
              <a:xfrm>
                <a:off x="-66518" y="3282580"/>
                <a:ext cx="9492" cy="202488"/>
              </a:xfrm>
              <a:custGeom>
                <a:avLst/>
                <a:gdLst>
                  <a:gd name="T0" fmla="*/ 8 w 15"/>
                  <a:gd name="T1" fmla="*/ 325 h 325"/>
                  <a:gd name="T2" fmla="*/ 7 w 15"/>
                  <a:gd name="T3" fmla="*/ 325 h 325"/>
                  <a:gd name="T4" fmla="*/ 4 w 15"/>
                  <a:gd name="T5" fmla="*/ 321 h 325"/>
                  <a:gd name="T6" fmla="*/ 4 w 15"/>
                  <a:gd name="T7" fmla="*/ 4 h 325"/>
                  <a:gd name="T8" fmla="*/ 7 w 15"/>
                  <a:gd name="T9" fmla="*/ 0 h 325"/>
                  <a:gd name="T10" fmla="*/ 8 w 15"/>
                  <a:gd name="T11" fmla="*/ 0 h 325"/>
                  <a:gd name="T12" fmla="*/ 11 w 15"/>
                  <a:gd name="T13" fmla="*/ 4 h 325"/>
                  <a:gd name="T14" fmla="*/ 11 w 15"/>
                  <a:gd name="T15" fmla="*/ 321 h 325"/>
                  <a:gd name="T16" fmla="*/ 8 w 15"/>
                  <a:gd name="T1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325">
                    <a:moveTo>
                      <a:pt x="8" y="325"/>
                    </a:moveTo>
                    <a:cubicBezTo>
                      <a:pt x="7" y="325"/>
                      <a:pt x="7" y="325"/>
                      <a:pt x="7" y="325"/>
                    </a:cubicBezTo>
                    <a:cubicBezTo>
                      <a:pt x="6" y="325"/>
                      <a:pt x="4" y="323"/>
                      <a:pt x="4" y="321"/>
                    </a:cubicBezTo>
                    <a:cubicBezTo>
                      <a:pt x="0" y="216"/>
                      <a:pt x="0" y="110"/>
                      <a:pt x="4" y="4"/>
                    </a:cubicBezTo>
                    <a:cubicBezTo>
                      <a:pt x="4" y="2"/>
                      <a:pt x="6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1" y="2"/>
                      <a:pt x="11" y="4"/>
                    </a:cubicBezTo>
                    <a:cubicBezTo>
                      <a:pt x="15" y="110"/>
                      <a:pt x="15" y="216"/>
                      <a:pt x="11" y="321"/>
                    </a:cubicBezTo>
                    <a:cubicBezTo>
                      <a:pt x="11" y="323"/>
                      <a:pt x="10" y="325"/>
                      <a:pt x="8" y="325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7" name="Freeform 125"/>
              <p:cNvSpPr>
                <a:spLocks/>
              </p:cNvSpPr>
              <p:nvPr/>
            </p:nvSpPr>
            <p:spPr bwMode="auto">
              <a:xfrm>
                <a:off x="-206519" y="3384615"/>
                <a:ext cx="145011" cy="117854"/>
              </a:xfrm>
              <a:custGeom>
                <a:avLst/>
                <a:gdLst>
                  <a:gd name="T0" fmla="*/ 208 w 233"/>
                  <a:gd name="T1" fmla="*/ 0 h 189"/>
                  <a:gd name="T2" fmla="*/ 202 w 233"/>
                  <a:gd name="T3" fmla="*/ 2 h 189"/>
                  <a:gd name="T4" fmla="*/ 0 w 233"/>
                  <a:gd name="T5" fmla="*/ 180 h 189"/>
                  <a:gd name="T6" fmla="*/ 4 w 233"/>
                  <a:gd name="T7" fmla="*/ 183 h 189"/>
                  <a:gd name="T8" fmla="*/ 205 w 233"/>
                  <a:gd name="T9" fmla="*/ 6 h 189"/>
                  <a:gd name="T10" fmla="*/ 212 w 233"/>
                  <a:gd name="T11" fmla="*/ 6 h 189"/>
                  <a:gd name="T12" fmla="*/ 8 w 233"/>
                  <a:gd name="T13" fmla="*/ 186 h 189"/>
                  <a:gd name="T14" fmla="*/ 13 w 233"/>
                  <a:gd name="T15" fmla="*/ 189 h 189"/>
                  <a:gd name="T16" fmla="*/ 220 w 233"/>
                  <a:gd name="T17" fmla="*/ 6 h 189"/>
                  <a:gd name="T18" fmla="*/ 233 w 233"/>
                  <a:gd name="T19" fmla="*/ 6 h 189"/>
                  <a:gd name="T20" fmla="*/ 233 w 233"/>
                  <a:gd name="T21" fmla="*/ 0 h 189"/>
                  <a:gd name="T22" fmla="*/ 208 w 233"/>
                  <a:gd name="T23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3" h="189">
                    <a:moveTo>
                      <a:pt x="208" y="0"/>
                    </a:moveTo>
                    <a:cubicBezTo>
                      <a:pt x="206" y="0"/>
                      <a:pt x="203" y="1"/>
                      <a:pt x="202" y="2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4" y="183"/>
                      <a:pt x="4" y="183"/>
                      <a:pt x="4" y="183"/>
                    </a:cubicBezTo>
                    <a:cubicBezTo>
                      <a:pt x="205" y="6"/>
                      <a:pt x="205" y="6"/>
                      <a:pt x="205" y="6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220" y="6"/>
                      <a:pt x="220" y="6"/>
                      <a:pt x="220" y="6"/>
                    </a:cubicBezTo>
                    <a:cubicBezTo>
                      <a:pt x="233" y="6"/>
                      <a:pt x="233" y="6"/>
                      <a:pt x="233" y="6"/>
                    </a:cubicBezTo>
                    <a:cubicBezTo>
                      <a:pt x="233" y="0"/>
                      <a:pt x="233" y="0"/>
                      <a:pt x="233" y="0"/>
                    </a:cubicBez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8" name="Freeform 126"/>
              <p:cNvSpPr>
                <a:spLocks/>
              </p:cNvSpPr>
              <p:nvPr/>
            </p:nvSpPr>
            <p:spPr bwMode="auto">
              <a:xfrm>
                <a:off x="-210211" y="3493769"/>
                <a:ext cx="27948" cy="11073"/>
              </a:xfrm>
              <a:custGeom>
                <a:avLst/>
                <a:gdLst>
                  <a:gd name="T0" fmla="*/ 41 w 45"/>
                  <a:gd name="T1" fmla="*/ 18 h 18"/>
                  <a:gd name="T2" fmla="*/ 3 w 45"/>
                  <a:gd name="T3" fmla="*/ 18 h 18"/>
                  <a:gd name="T4" fmla="*/ 0 w 45"/>
                  <a:gd name="T5" fmla="*/ 14 h 18"/>
                  <a:gd name="T6" fmla="*/ 0 w 45"/>
                  <a:gd name="T7" fmla="*/ 4 h 18"/>
                  <a:gd name="T8" fmla="*/ 3 w 45"/>
                  <a:gd name="T9" fmla="*/ 0 h 18"/>
                  <a:gd name="T10" fmla="*/ 41 w 45"/>
                  <a:gd name="T11" fmla="*/ 0 h 18"/>
                  <a:gd name="T12" fmla="*/ 45 w 45"/>
                  <a:gd name="T13" fmla="*/ 4 h 18"/>
                  <a:gd name="T14" fmla="*/ 45 w 45"/>
                  <a:gd name="T15" fmla="*/ 14 h 18"/>
                  <a:gd name="T16" fmla="*/ 41 w 45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8">
                    <a:moveTo>
                      <a:pt x="41" y="18"/>
                    </a:moveTo>
                    <a:cubicBezTo>
                      <a:pt x="3" y="18"/>
                      <a:pt x="3" y="18"/>
                      <a:pt x="3" y="18"/>
                    </a:cubicBezTo>
                    <a:cubicBezTo>
                      <a:pt x="1" y="18"/>
                      <a:pt x="0" y="16"/>
                      <a:pt x="0" y="1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3" y="0"/>
                      <a:pt x="45" y="2"/>
                      <a:pt x="45" y="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6"/>
                      <a:pt x="43" y="18"/>
                      <a:pt x="41" y="18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9" name="Freeform 127"/>
              <p:cNvSpPr>
                <a:spLocks/>
              </p:cNvSpPr>
              <p:nvPr/>
            </p:nvSpPr>
            <p:spPr bwMode="auto">
              <a:xfrm>
                <a:off x="-24597" y="3282580"/>
                <a:ext cx="8701" cy="202488"/>
              </a:xfrm>
              <a:custGeom>
                <a:avLst/>
                <a:gdLst>
                  <a:gd name="T0" fmla="*/ 6 w 14"/>
                  <a:gd name="T1" fmla="*/ 325 h 325"/>
                  <a:gd name="T2" fmla="*/ 7 w 14"/>
                  <a:gd name="T3" fmla="*/ 325 h 325"/>
                  <a:gd name="T4" fmla="*/ 10 w 14"/>
                  <a:gd name="T5" fmla="*/ 321 h 325"/>
                  <a:gd name="T6" fmla="*/ 10 w 14"/>
                  <a:gd name="T7" fmla="*/ 4 h 325"/>
                  <a:gd name="T8" fmla="*/ 7 w 14"/>
                  <a:gd name="T9" fmla="*/ 0 h 325"/>
                  <a:gd name="T10" fmla="*/ 6 w 14"/>
                  <a:gd name="T11" fmla="*/ 0 h 325"/>
                  <a:gd name="T12" fmla="*/ 3 w 14"/>
                  <a:gd name="T13" fmla="*/ 4 h 325"/>
                  <a:gd name="T14" fmla="*/ 3 w 14"/>
                  <a:gd name="T15" fmla="*/ 321 h 325"/>
                  <a:gd name="T16" fmla="*/ 6 w 14"/>
                  <a:gd name="T1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325">
                    <a:moveTo>
                      <a:pt x="6" y="325"/>
                    </a:moveTo>
                    <a:cubicBezTo>
                      <a:pt x="7" y="325"/>
                      <a:pt x="7" y="325"/>
                      <a:pt x="7" y="325"/>
                    </a:cubicBezTo>
                    <a:cubicBezTo>
                      <a:pt x="9" y="325"/>
                      <a:pt x="10" y="323"/>
                      <a:pt x="10" y="321"/>
                    </a:cubicBezTo>
                    <a:cubicBezTo>
                      <a:pt x="14" y="216"/>
                      <a:pt x="14" y="110"/>
                      <a:pt x="10" y="4"/>
                    </a:cubicBezTo>
                    <a:cubicBezTo>
                      <a:pt x="10" y="2"/>
                      <a:pt x="9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3" y="2"/>
                      <a:pt x="3" y="4"/>
                    </a:cubicBezTo>
                    <a:cubicBezTo>
                      <a:pt x="0" y="110"/>
                      <a:pt x="0" y="216"/>
                      <a:pt x="3" y="321"/>
                    </a:cubicBezTo>
                    <a:cubicBezTo>
                      <a:pt x="3" y="323"/>
                      <a:pt x="5" y="325"/>
                      <a:pt x="6" y="325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0" name="Freeform 128"/>
              <p:cNvSpPr>
                <a:spLocks/>
              </p:cNvSpPr>
              <p:nvPr/>
            </p:nvSpPr>
            <p:spPr bwMode="auto">
              <a:xfrm>
                <a:off x="-20906" y="3384615"/>
                <a:ext cx="145011" cy="117854"/>
              </a:xfrm>
              <a:custGeom>
                <a:avLst/>
                <a:gdLst>
                  <a:gd name="T0" fmla="*/ 25 w 233"/>
                  <a:gd name="T1" fmla="*/ 0 h 189"/>
                  <a:gd name="T2" fmla="*/ 32 w 233"/>
                  <a:gd name="T3" fmla="*/ 2 h 189"/>
                  <a:gd name="T4" fmla="*/ 233 w 233"/>
                  <a:gd name="T5" fmla="*/ 180 h 189"/>
                  <a:gd name="T6" fmla="*/ 229 w 233"/>
                  <a:gd name="T7" fmla="*/ 183 h 189"/>
                  <a:gd name="T8" fmla="*/ 28 w 233"/>
                  <a:gd name="T9" fmla="*/ 6 h 189"/>
                  <a:gd name="T10" fmla="*/ 21 w 233"/>
                  <a:gd name="T11" fmla="*/ 6 h 189"/>
                  <a:gd name="T12" fmla="*/ 225 w 233"/>
                  <a:gd name="T13" fmla="*/ 186 h 189"/>
                  <a:gd name="T14" fmla="*/ 221 w 233"/>
                  <a:gd name="T15" fmla="*/ 189 h 189"/>
                  <a:gd name="T16" fmla="*/ 13 w 233"/>
                  <a:gd name="T17" fmla="*/ 6 h 189"/>
                  <a:gd name="T18" fmla="*/ 0 w 233"/>
                  <a:gd name="T19" fmla="*/ 6 h 189"/>
                  <a:gd name="T20" fmla="*/ 0 w 233"/>
                  <a:gd name="T21" fmla="*/ 0 h 189"/>
                  <a:gd name="T22" fmla="*/ 25 w 233"/>
                  <a:gd name="T23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3" h="189">
                    <a:moveTo>
                      <a:pt x="25" y="0"/>
                    </a:moveTo>
                    <a:cubicBezTo>
                      <a:pt x="27" y="0"/>
                      <a:pt x="30" y="1"/>
                      <a:pt x="32" y="2"/>
                    </a:cubicBezTo>
                    <a:cubicBezTo>
                      <a:pt x="233" y="180"/>
                      <a:pt x="233" y="180"/>
                      <a:pt x="233" y="180"/>
                    </a:cubicBezTo>
                    <a:cubicBezTo>
                      <a:pt x="229" y="183"/>
                      <a:pt x="229" y="183"/>
                      <a:pt x="229" y="183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25" y="186"/>
                      <a:pt x="225" y="186"/>
                      <a:pt x="225" y="186"/>
                    </a:cubicBezTo>
                    <a:cubicBezTo>
                      <a:pt x="221" y="189"/>
                      <a:pt x="221" y="189"/>
                      <a:pt x="221" y="18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1" name="Freeform 129"/>
              <p:cNvSpPr>
                <a:spLocks/>
              </p:cNvSpPr>
              <p:nvPr/>
            </p:nvSpPr>
            <p:spPr bwMode="auto">
              <a:xfrm>
                <a:off x="99849" y="3493769"/>
                <a:ext cx="28738" cy="11073"/>
              </a:xfrm>
              <a:custGeom>
                <a:avLst/>
                <a:gdLst>
                  <a:gd name="T0" fmla="*/ 4 w 46"/>
                  <a:gd name="T1" fmla="*/ 18 h 18"/>
                  <a:gd name="T2" fmla="*/ 42 w 46"/>
                  <a:gd name="T3" fmla="*/ 18 h 18"/>
                  <a:gd name="T4" fmla="*/ 46 w 46"/>
                  <a:gd name="T5" fmla="*/ 14 h 18"/>
                  <a:gd name="T6" fmla="*/ 46 w 46"/>
                  <a:gd name="T7" fmla="*/ 4 h 18"/>
                  <a:gd name="T8" fmla="*/ 42 w 46"/>
                  <a:gd name="T9" fmla="*/ 0 h 18"/>
                  <a:gd name="T10" fmla="*/ 4 w 46"/>
                  <a:gd name="T11" fmla="*/ 0 h 18"/>
                  <a:gd name="T12" fmla="*/ 0 w 46"/>
                  <a:gd name="T13" fmla="*/ 4 h 18"/>
                  <a:gd name="T14" fmla="*/ 0 w 46"/>
                  <a:gd name="T15" fmla="*/ 14 h 18"/>
                  <a:gd name="T16" fmla="*/ 4 w 46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8">
                    <a:moveTo>
                      <a:pt x="4" y="18"/>
                    </a:moveTo>
                    <a:cubicBezTo>
                      <a:pt x="42" y="18"/>
                      <a:pt x="42" y="18"/>
                      <a:pt x="42" y="18"/>
                    </a:cubicBezTo>
                    <a:cubicBezTo>
                      <a:pt x="44" y="18"/>
                      <a:pt x="46" y="16"/>
                      <a:pt x="46" y="1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2"/>
                      <a:pt x="44" y="0"/>
                      <a:pt x="4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6"/>
                      <a:pt x="2" y="18"/>
                      <a:pt x="4" y="18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2" name="Freeform 130"/>
              <p:cNvSpPr>
                <a:spLocks/>
              </p:cNvSpPr>
              <p:nvPr/>
            </p:nvSpPr>
            <p:spPr bwMode="auto">
              <a:xfrm>
                <a:off x="-68364" y="3376705"/>
                <a:ext cx="7646" cy="19774"/>
              </a:xfrm>
              <a:custGeom>
                <a:avLst/>
                <a:gdLst>
                  <a:gd name="T0" fmla="*/ 12 w 12"/>
                  <a:gd name="T1" fmla="*/ 25 h 32"/>
                  <a:gd name="T2" fmla="*/ 6 w 12"/>
                  <a:gd name="T3" fmla="*/ 32 h 32"/>
                  <a:gd name="T4" fmla="*/ 0 w 12"/>
                  <a:gd name="T5" fmla="*/ 25 h 32"/>
                  <a:gd name="T6" fmla="*/ 0 w 12"/>
                  <a:gd name="T7" fmla="*/ 7 h 32"/>
                  <a:gd name="T8" fmla="*/ 6 w 12"/>
                  <a:gd name="T9" fmla="*/ 0 h 32"/>
                  <a:gd name="T10" fmla="*/ 12 w 12"/>
                  <a:gd name="T11" fmla="*/ 7 h 32"/>
                  <a:gd name="T12" fmla="*/ 12 w 12"/>
                  <a:gd name="T13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2">
                    <a:moveTo>
                      <a:pt x="12" y="25"/>
                    </a:moveTo>
                    <a:cubicBezTo>
                      <a:pt x="12" y="29"/>
                      <a:pt x="9" y="32"/>
                      <a:pt x="6" y="32"/>
                    </a:cubicBezTo>
                    <a:cubicBezTo>
                      <a:pt x="3" y="32"/>
                      <a:pt x="0" y="29"/>
                      <a:pt x="0" y="2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2" y="3"/>
                      <a:pt x="12" y="7"/>
                    </a:cubicBez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3" name="Freeform 131"/>
              <p:cNvSpPr>
                <a:spLocks/>
              </p:cNvSpPr>
              <p:nvPr/>
            </p:nvSpPr>
            <p:spPr bwMode="auto">
              <a:xfrm>
                <a:off x="-20906" y="3376705"/>
                <a:ext cx="7382" cy="19774"/>
              </a:xfrm>
              <a:custGeom>
                <a:avLst/>
                <a:gdLst>
                  <a:gd name="T0" fmla="*/ 12 w 12"/>
                  <a:gd name="T1" fmla="*/ 25 h 32"/>
                  <a:gd name="T2" fmla="*/ 6 w 12"/>
                  <a:gd name="T3" fmla="*/ 32 h 32"/>
                  <a:gd name="T4" fmla="*/ 0 w 12"/>
                  <a:gd name="T5" fmla="*/ 25 h 32"/>
                  <a:gd name="T6" fmla="*/ 0 w 12"/>
                  <a:gd name="T7" fmla="*/ 7 h 32"/>
                  <a:gd name="T8" fmla="*/ 6 w 12"/>
                  <a:gd name="T9" fmla="*/ 0 h 32"/>
                  <a:gd name="T10" fmla="*/ 12 w 12"/>
                  <a:gd name="T11" fmla="*/ 7 h 32"/>
                  <a:gd name="T12" fmla="*/ 12 w 12"/>
                  <a:gd name="T13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2">
                    <a:moveTo>
                      <a:pt x="12" y="25"/>
                    </a:moveTo>
                    <a:cubicBezTo>
                      <a:pt x="12" y="29"/>
                      <a:pt x="9" y="32"/>
                      <a:pt x="6" y="32"/>
                    </a:cubicBezTo>
                    <a:cubicBezTo>
                      <a:pt x="2" y="32"/>
                      <a:pt x="0" y="29"/>
                      <a:pt x="0" y="2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9" y="0"/>
                      <a:pt x="12" y="3"/>
                      <a:pt x="12" y="7"/>
                    </a:cubicBez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31" name="Группа 330"/>
            <p:cNvGrpSpPr/>
            <p:nvPr/>
          </p:nvGrpSpPr>
          <p:grpSpPr>
            <a:xfrm>
              <a:off x="10997877" y="2631440"/>
              <a:ext cx="81603" cy="82364"/>
              <a:chOff x="-407689" y="3079565"/>
              <a:chExt cx="734282" cy="741137"/>
            </a:xfrm>
          </p:grpSpPr>
          <p:sp>
            <p:nvSpPr>
              <p:cNvPr id="332" name="Freeform 79"/>
              <p:cNvSpPr>
                <a:spLocks/>
              </p:cNvSpPr>
              <p:nvPr/>
            </p:nvSpPr>
            <p:spPr bwMode="auto">
              <a:xfrm>
                <a:off x="265688" y="3221412"/>
                <a:ext cx="52204" cy="40603"/>
              </a:xfrm>
              <a:custGeom>
                <a:avLst/>
                <a:gdLst>
                  <a:gd name="T0" fmla="*/ 0 w 84"/>
                  <a:gd name="T1" fmla="*/ 0 h 65"/>
                  <a:gd name="T2" fmla="*/ 78 w 84"/>
                  <a:gd name="T3" fmla="*/ 18 h 65"/>
                  <a:gd name="T4" fmla="*/ 84 w 84"/>
                  <a:gd name="T5" fmla="*/ 23 h 65"/>
                  <a:gd name="T6" fmla="*/ 84 w 84"/>
                  <a:gd name="T7" fmla="*/ 42 h 65"/>
                  <a:gd name="T8" fmla="*/ 78 w 84"/>
                  <a:gd name="T9" fmla="*/ 47 h 65"/>
                  <a:gd name="T10" fmla="*/ 0 w 84"/>
                  <a:gd name="T11" fmla="*/ 65 h 65"/>
                  <a:gd name="T12" fmla="*/ 0 w 84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65">
                    <a:moveTo>
                      <a:pt x="0" y="0"/>
                    </a:moveTo>
                    <a:cubicBezTo>
                      <a:pt x="23" y="12"/>
                      <a:pt x="55" y="16"/>
                      <a:pt x="78" y="18"/>
                    </a:cubicBezTo>
                    <a:cubicBezTo>
                      <a:pt x="81" y="19"/>
                      <a:pt x="84" y="21"/>
                      <a:pt x="84" y="23"/>
                    </a:cubicBezTo>
                    <a:cubicBezTo>
                      <a:pt x="84" y="27"/>
                      <a:pt x="84" y="37"/>
                      <a:pt x="84" y="42"/>
                    </a:cubicBezTo>
                    <a:cubicBezTo>
                      <a:pt x="84" y="44"/>
                      <a:pt x="81" y="46"/>
                      <a:pt x="78" y="47"/>
                    </a:cubicBezTo>
                    <a:cubicBezTo>
                      <a:pt x="55" y="49"/>
                      <a:pt x="23" y="52"/>
                      <a:pt x="0" y="65"/>
                    </a:cubicBezTo>
                    <a:cubicBezTo>
                      <a:pt x="0" y="45"/>
                      <a:pt x="0" y="20"/>
                      <a:pt x="0" y="0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3" name="Rectangle 80"/>
              <p:cNvSpPr>
                <a:spLocks noChangeArrowheads="1"/>
              </p:cNvSpPr>
              <p:nvPr/>
            </p:nvSpPr>
            <p:spPr bwMode="auto">
              <a:xfrm>
                <a:off x="306555" y="3241450"/>
                <a:ext cx="6855" cy="27948"/>
              </a:xfrm>
              <a:prstGeom prst="rect">
                <a:avLst/>
              </a:pr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4" name="Freeform 81"/>
              <p:cNvSpPr>
                <a:spLocks/>
              </p:cNvSpPr>
              <p:nvPr/>
            </p:nvSpPr>
            <p:spPr bwMode="auto">
              <a:xfrm>
                <a:off x="271225" y="3263861"/>
                <a:ext cx="55368" cy="86479"/>
              </a:xfrm>
              <a:custGeom>
                <a:avLst/>
                <a:gdLst>
                  <a:gd name="T0" fmla="*/ 72 w 89"/>
                  <a:gd name="T1" fmla="*/ 139 h 139"/>
                  <a:gd name="T2" fmla="*/ 23 w 89"/>
                  <a:gd name="T3" fmla="*/ 139 h 139"/>
                  <a:gd name="T4" fmla="*/ 6 w 89"/>
                  <a:gd name="T5" fmla="*/ 120 h 139"/>
                  <a:gd name="T6" fmla="*/ 0 w 89"/>
                  <a:gd name="T7" fmla="*/ 19 h 139"/>
                  <a:gd name="T8" fmla="*/ 17 w 89"/>
                  <a:gd name="T9" fmla="*/ 0 h 139"/>
                  <a:gd name="T10" fmla="*/ 67 w 89"/>
                  <a:gd name="T11" fmla="*/ 0 h 139"/>
                  <a:gd name="T12" fmla="*/ 84 w 89"/>
                  <a:gd name="T13" fmla="*/ 19 h 139"/>
                  <a:gd name="T14" fmla="*/ 89 w 89"/>
                  <a:gd name="T15" fmla="*/ 120 h 139"/>
                  <a:gd name="T16" fmla="*/ 72 w 89"/>
                  <a:gd name="T17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39">
                    <a:moveTo>
                      <a:pt x="72" y="139"/>
                    </a:moveTo>
                    <a:cubicBezTo>
                      <a:pt x="23" y="139"/>
                      <a:pt x="23" y="139"/>
                      <a:pt x="23" y="139"/>
                    </a:cubicBezTo>
                    <a:cubicBezTo>
                      <a:pt x="13" y="139"/>
                      <a:pt x="6" y="131"/>
                      <a:pt x="6" y="12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6" y="0"/>
                      <a:pt x="84" y="8"/>
                      <a:pt x="84" y="19"/>
                    </a:cubicBezTo>
                    <a:cubicBezTo>
                      <a:pt x="89" y="120"/>
                      <a:pt x="89" y="120"/>
                      <a:pt x="89" y="120"/>
                    </a:cubicBezTo>
                    <a:cubicBezTo>
                      <a:pt x="89" y="131"/>
                      <a:pt x="82" y="139"/>
                      <a:pt x="72" y="139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5" name="Freeform 82"/>
              <p:cNvSpPr>
                <a:spLocks/>
              </p:cNvSpPr>
              <p:nvPr/>
            </p:nvSpPr>
            <p:spPr bwMode="auto">
              <a:xfrm>
                <a:off x="-398988" y="3221412"/>
                <a:ext cx="51677" cy="40603"/>
              </a:xfrm>
              <a:custGeom>
                <a:avLst/>
                <a:gdLst>
                  <a:gd name="T0" fmla="*/ 83 w 83"/>
                  <a:gd name="T1" fmla="*/ 0 h 65"/>
                  <a:gd name="T2" fmla="*/ 5 w 83"/>
                  <a:gd name="T3" fmla="*/ 18 h 65"/>
                  <a:gd name="T4" fmla="*/ 0 w 83"/>
                  <a:gd name="T5" fmla="*/ 23 h 65"/>
                  <a:gd name="T6" fmla="*/ 0 w 83"/>
                  <a:gd name="T7" fmla="*/ 42 h 65"/>
                  <a:gd name="T8" fmla="*/ 5 w 83"/>
                  <a:gd name="T9" fmla="*/ 47 h 65"/>
                  <a:gd name="T10" fmla="*/ 83 w 83"/>
                  <a:gd name="T11" fmla="*/ 65 h 65"/>
                  <a:gd name="T12" fmla="*/ 83 w 83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65">
                    <a:moveTo>
                      <a:pt x="83" y="0"/>
                    </a:moveTo>
                    <a:cubicBezTo>
                      <a:pt x="60" y="12"/>
                      <a:pt x="28" y="16"/>
                      <a:pt x="5" y="18"/>
                    </a:cubicBezTo>
                    <a:cubicBezTo>
                      <a:pt x="3" y="19"/>
                      <a:pt x="0" y="21"/>
                      <a:pt x="0" y="23"/>
                    </a:cubicBezTo>
                    <a:cubicBezTo>
                      <a:pt x="0" y="27"/>
                      <a:pt x="0" y="37"/>
                      <a:pt x="0" y="42"/>
                    </a:cubicBezTo>
                    <a:cubicBezTo>
                      <a:pt x="0" y="44"/>
                      <a:pt x="3" y="46"/>
                      <a:pt x="5" y="47"/>
                    </a:cubicBezTo>
                    <a:cubicBezTo>
                      <a:pt x="28" y="49"/>
                      <a:pt x="60" y="52"/>
                      <a:pt x="83" y="65"/>
                    </a:cubicBezTo>
                    <a:cubicBezTo>
                      <a:pt x="83" y="45"/>
                      <a:pt x="83" y="20"/>
                      <a:pt x="83" y="0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6" name="Freeform 83"/>
              <p:cNvSpPr>
                <a:spLocks/>
              </p:cNvSpPr>
              <p:nvPr/>
            </p:nvSpPr>
            <p:spPr bwMode="auto">
              <a:xfrm>
                <a:off x="-407689" y="3263861"/>
                <a:ext cx="54049" cy="86479"/>
              </a:xfrm>
              <a:custGeom>
                <a:avLst/>
                <a:gdLst>
                  <a:gd name="T0" fmla="*/ 17 w 87"/>
                  <a:gd name="T1" fmla="*/ 139 h 139"/>
                  <a:gd name="T2" fmla="*/ 65 w 87"/>
                  <a:gd name="T3" fmla="*/ 139 h 139"/>
                  <a:gd name="T4" fmla="*/ 82 w 87"/>
                  <a:gd name="T5" fmla="*/ 120 h 139"/>
                  <a:gd name="T6" fmla="*/ 87 w 87"/>
                  <a:gd name="T7" fmla="*/ 19 h 139"/>
                  <a:gd name="T8" fmla="*/ 71 w 87"/>
                  <a:gd name="T9" fmla="*/ 0 h 139"/>
                  <a:gd name="T10" fmla="*/ 22 w 87"/>
                  <a:gd name="T11" fmla="*/ 0 h 139"/>
                  <a:gd name="T12" fmla="*/ 5 w 87"/>
                  <a:gd name="T13" fmla="*/ 19 h 139"/>
                  <a:gd name="T14" fmla="*/ 0 w 87"/>
                  <a:gd name="T15" fmla="*/ 120 h 139"/>
                  <a:gd name="T16" fmla="*/ 17 w 87"/>
                  <a:gd name="T17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139">
                    <a:moveTo>
                      <a:pt x="17" y="139"/>
                    </a:moveTo>
                    <a:cubicBezTo>
                      <a:pt x="65" y="139"/>
                      <a:pt x="65" y="139"/>
                      <a:pt x="65" y="139"/>
                    </a:cubicBezTo>
                    <a:cubicBezTo>
                      <a:pt x="75" y="139"/>
                      <a:pt x="82" y="131"/>
                      <a:pt x="82" y="1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87" y="8"/>
                      <a:pt x="80" y="0"/>
                      <a:pt x="7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3" y="0"/>
                      <a:pt x="5" y="8"/>
                      <a:pt x="5" y="19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31"/>
                      <a:pt x="7" y="139"/>
                      <a:pt x="17" y="139"/>
                    </a:cubicBez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7" name="Rectangle 84"/>
              <p:cNvSpPr>
                <a:spLocks noChangeArrowheads="1"/>
              </p:cNvSpPr>
              <p:nvPr/>
            </p:nvSpPr>
            <p:spPr bwMode="auto">
              <a:xfrm>
                <a:off x="-394506" y="3241450"/>
                <a:ext cx="6855" cy="27948"/>
              </a:xfrm>
              <a:prstGeom prst="rect">
                <a:avLst/>
              </a:pr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8" name="Freeform 85"/>
              <p:cNvSpPr>
                <a:spLocks/>
              </p:cNvSpPr>
              <p:nvPr/>
            </p:nvSpPr>
            <p:spPr bwMode="auto">
              <a:xfrm>
                <a:off x="-349685" y="3079565"/>
                <a:ext cx="617219" cy="89116"/>
              </a:xfrm>
              <a:custGeom>
                <a:avLst/>
                <a:gdLst>
                  <a:gd name="T0" fmla="*/ 991 w 991"/>
                  <a:gd name="T1" fmla="*/ 63 h 143"/>
                  <a:gd name="T2" fmla="*/ 928 w 991"/>
                  <a:gd name="T3" fmla="*/ 0 h 143"/>
                  <a:gd name="T4" fmla="*/ 63 w 991"/>
                  <a:gd name="T5" fmla="*/ 0 h 143"/>
                  <a:gd name="T6" fmla="*/ 0 w 991"/>
                  <a:gd name="T7" fmla="*/ 63 h 143"/>
                  <a:gd name="T8" fmla="*/ 0 w 991"/>
                  <a:gd name="T9" fmla="*/ 143 h 143"/>
                  <a:gd name="T10" fmla="*/ 991 w 991"/>
                  <a:gd name="T11" fmla="*/ 143 h 143"/>
                  <a:gd name="T12" fmla="*/ 991 w 991"/>
                  <a:gd name="T13" fmla="*/ 6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1" h="143">
                    <a:moveTo>
                      <a:pt x="991" y="63"/>
                    </a:moveTo>
                    <a:cubicBezTo>
                      <a:pt x="991" y="31"/>
                      <a:pt x="963" y="0"/>
                      <a:pt x="928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29" y="0"/>
                      <a:pt x="0" y="31"/>
                      <a:pt x="0" y="63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991" y="143"/>
                      <a:pt x="991" y="143"/>
                      <a:pt x="991" y="143"/>
                    </a:cubicBezTo>
                    <a:lnTo>
                      <a:pt x="991" y="63"/>
                    </a:lnTo>
                    <a:close/>
                  </a:path>
                </a:pathLst>
              </a:cu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9" name="Rectangle 86"/>
              <p:cNvSpPr>
                <a:spLocks noChangeArrowheads="1"/>
              </p:cNvSpPr>
              <p:nvPr/>
            </p:nvSpPr>
            <p:spPr bwMode="auto">
              <a:xfrm>
                <a:off x="-240268" y="3752679"/>
                <a:ext cx="402339" cy="1371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0" name="Freeform 87"/>
              <p:cNvSpPr>
                <a:spLocks/>
              </p:cNvSpPr>
              <p:nvPr/>
            </p:nvSpPr>
            <p:spPr bwMode="auto">
              <a:xfrm>
                <a:off x="-221548" y="3762170"/>
                <a:ext cx="363845" cy="13710"/>
              </a:xfrm>
              <a:custGeom>
                <a:avLst/>
                <a:gdLst>
                  <a:gd name="T0" fmla="*/ 567 w 584"/>
                  <a:gd name="T1" fmla="*/ 22 h 22"/>
                  <a:gd name="T2" fmla="*/ 17 w 584"/>
                  <a:gd name="T3" fmla="*/ 22 h 22"/>
                  <a:gd name="T4" fmla="*/ 7 w 584"/>
                  <a:gd name="T5" fmla="*/ 16 h 22"/>
                  <a:gd name="T6" fmla="*/ 0 w 584"/>
                  <a:gd name="T7" fmla="*/ 0 h 22"/>
                  <a:gd name="T8" fmla="*/ 584 w 584"/>
                  <a:gd name="T9" fmla="*/ 0 h 22"/>
                  <a:gd name="T10" fmla="*/ 577 w 584"/>
                  <a:gd name="T11" fmla="*/ 16 h 22"/>
                  <a:gd name="T12" fmla="*/ 567 w 58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4" h="22">
                    <a:moveTo>
                      <a:pt x="567" y="22"/>
                    </a:moveTo>
                    <a:cubicBezTo>
                      <a:pt x="17" y="22"/>
                      <a:pt x="17" y="22"/>
                      <a:pt x="17" y="22"/>
                    </a:cubicBezTo>
                    <a:cubicBezTo>
                      <a:pt x="13" y="22"/>
                      <a:pt x="8" y="19"/>
                      <a:pt x="7" y="1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84" y="0"/>
                      <a:pt x="584" y="0"/>
                      <a:pt x="584" y="0"/>
                    </a:cubicBezTo>
                    <a:cubicBezTo>
                      <a:pt x="577" y="16"/>
                      <a:pt x="577" y="16"/>
                      <a:pt x="577" y="16"/>
                    </a:cubicBezTo>
                    <a:cubicBezTo>
                      <a:pt x="575" y="19"/>
                      <a:pt x="571" y="22"/>
                      <a:pt x="567" y="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" name="Freeform 88"/>
              <p:cNvSpPr>
                <a:spLocks/>
              </p:cNvSpPr>
              <p:nvPr/>
            </p:nvSpPr>
            <p:spPr bwMode="auto">
              <a:xfrm>
                <a:off x="-315409" y="3732905"/>
                <a:ext cx="79097" cy="87797"/>
              </a:xfrm>
              <a:custGeom>
                <a:avLst/>
                <a:gdLst>
                  <a:gd name="T0" fmla="*/ 115 w 127"/>
                  <a:gd name="T1" fmla="*/ 141 h 141"/>
                  <a:gd name="T2" fmla="*/ 12 w 127"/>
                  <a:gd name="T3" fmla="*/ 141 h 141"/>
                  <a:gd name="T4" fmla="*/ 0 w 127"/>
                  <a:gd name="T5" fmla="*/ 130 h 141"/>
                  <a:gd name="T6" fmla="*/ 0 w 127"/>
                  <a:gd name="T7" fmla="*/ 0 h 141"/>
                  <a:gd name="T8" fmla="*/ 127 w 127"/>
                  <a:gd name="T9" fmla="*/ 0 h 141"/>
                  <a:gd name="T10" fmla="*/ 127 w 127"/>
                  <a:gd name="T11" fmla="*/ 130 h 141"/>
                  <a:gd name="T12" fmla="*/ 115 w 127"/>
                  <a:gd name="T13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41">
                    <a:moveTo>
                      <a:pt x="115" y="141"/>
                    </a:moveTo>
                    <a:cubicBezTo>
                      <a:pt x="12" y="141"/>
                      <a:pt x="12" y="141"/>
                      <a:pt x="12" y="141"/>
                    </a:cubicBezTo>
                    <a:cubicBezTo>
                      <a:pt x="6" y="141"/>
                      <a:pt x="0" y="136"/>
                      <a:pt x="0" y="13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130"/>
                      <a:pt x="127" y="130"/>
                      <a:pt x="127" y="130"/>
                    </a:cubicBezTo>
                    <a:cubicBezTo>
                      <a:pt x="127" y="136"/>
                      <a:pt x="122" y="141"/>
                      <a:pt x="115" y="1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" name="Freeform 89"/>
              <p:cNvSpPr>
                <a:spLocks/>
              </p:cNvSpPr>
              <p:nvPr/>
            </p:nvSpPr>
            <p:spPr bwMode="auto">
              <a:xfrm>
                <a:off x="156535" y="3732905"/>
                <a:ext cx="79097" cy="87797"/>
              </a:xfrm>
              <a:custGeom>
                <a:avLst/>
                <a:gdLst>
                  <a:gd name="T0" fmla="*/ 115 w 127"/>
                  <a:gd name="T1" fmla="*/ 141 h 141"/>
                  <a:gd name="T2" fmla="*/ 12 w 127"/>
                  <a:gd name="T3" fmla="*/ 141 h 141"/>
                  <a:gd name="T4" fmla="*/ 0 w 127"/>
                  <a:gd name="T5" fmla="*/ 130 h 141"/>
                  <a:gd name="T6" fmla="*/ 0 w 127"/>
                  <a:gd name="T7" fmla="*/ 0 h 141"/>
                  <a:gd name="T8" fmla="*/ 127 w 127"/>
                  <a:gd name="T9" fmla="*/ 0 h 141"/>
                  <a:gd name="T10" fmla="*/ 127 w 127"/>
                  <a:gd name="T11" fmla="*/ 130 h 141"/>
                  <a:gd name="T12" fmla="*/ 115 w 127"/>
                  <a:gd name="T13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41">
                    <a:moveTo>
                      <a:pt x="115" y="141"/>
                    </a:moveTo>
                    <a:cubicBezTo>
                      <a:pt x="12" y="141"/>
                      <a:pt x="12" y="141"/>
                      <a:pt x="12" y="141"/>
                    </a:cubicBezTo>
                    <a:cubicBezTo>
                      <a:pt x="5" y="141"/>
                      <a:pt x="0" y="136"/>
                      <a:pt x="0" y="13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130"/>
                      <a:pt x="127" y="130"/>
                      <a:pt x="127" y="130"/>
                    </a:cubicBezTo>
                    <a:cubicBezTo>
                      <a:pt x="127" y="136"/>
                      <a:pt x="121" y="141"/>
                      <a:pt x="115" y="1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" name="Freeform 90"/>
              <p:cNvSpPr>
                <a:spLocks/>
              </p:cNvSpPr>
              <p:nvPr/>
            </p:nvSpPr>
            <p:spPr bwMode="auto">
              <a:xfrm>
                <a:off x="-349685" y="3619532"/>
                <a:ext cx="617219" cy="137628"/>
              </a:xfrm>
              <a:custGeom>
                <a:avLst/>
                <a:gdLst>
                  <a:gd name="T0" fmla="*/ 0 w 991"/>
                  <a:gd name="T1" fmla="*/ 0 h 221"/>
                  <a:gd name="T2" fmla="*/ 0 w 991"/>
                  <a:gd name="T3" fmla="*/ 205 h 221"/>
                  <a:gd name="T4" fmla="*/ 17 w 991"/>
                  <a:gd name="T5" fmla="*/ 221 h 221"/>
                  <a:gd name="T6" fmla="*/ 974 w 991"/>
                  <a:gd name="T7" fmla="*/ 221 h 221"/>
                  <a:gd name="T8" fmla="*/ 991 w 991"/>
                  <a:gd name="T9" fmla="*/ 205 h 221"/>
                  <a:gd name="T10" fmla="*/ 991 w 991"/>
                  <a:gd name="T11" fmla="*/ 0 h 221"/>
                  <a:gd name="T12" fmla="*/ 0 w 991"/>
                  <a:gd name="T13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1" h="221">
                    <a:moveTo>
                      <a:pt x="0" y="0"/>
                    </a:moveTo>
                    <a:cubicBezTo>
                      <a:pt x="0" y="205"/>
                      <a:pt x="0" y="205"/>
                      <a:pt x="0" y="205"/>
                    </a:cubicBezTo>
                    <a:cubicBezTo>
                      <a:pt x="0" y="214"/>
                      <a:pt x="8" y="221"/>
                      <a:pt x="17" y="221"/>
                    </a:cubicBezTo>
                    <a:cubicBezTo>
                      <a:pt x="974" y="221"/>
                      <a:pt x="974" y="221"/>
                      <a:pt x="974" y="221"/>
                    </a:cubicBezTo>
                    <a:cubicBezTo>
                      <a:pt x="983" y="221"/>
                      <a:pt x="991" y="214"/>
                      <a:pt x="991" y="205"/>
                    </a:cubicBezTo>
                    <a:cubicBezTo>
                      <a:pt x="991" y="0"/>
                      <a:pt x="991" y="0"/>
                      <a:pt x="99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4" name="Freeform 91"/>
              <p:cNvSpPr>
                <a:spLocks/>
              </p:cNvSpPr>
              <p:nvPr/>
            </p:nvSpPr>
            <p:spPr bwMode="auto">
              <a:xfrm>
                <a:off x="-126895" y="3710494"/>
                <a:ext cx="173222" cy="32430"/>
              </a:xfrm>
              <a:custGeom>
                <a:avLst/>
                <a:gdLst>
                  <a:gd name="T0" fmla="*/ 272 w 278"/>
                  <a:gd name="T1" fmla="*/ 52 h 52"/>
                  <a:gd name="T2" fmla="*/ 6 w 278"/>
                  <a:gd name="T3" fmla="*/ 52 h 52"/>
                  <a:gd name="T4" fmla="*/ 0 w 278"/>
                  <a:gd name="T5" fmla="*/ 47 h 52"/>
                  <a:gd name="T6" fmla="*/ 0 w 278"/>
                  <a:gd name="T7" fmla="*/ 5 h 52"/>
                  <a:gd name="T8" fmla="*/ 6 w 278"/>
                  <a:gd name="T9" fmla="*/ 0 h 52"/>
                  <a:gd name="T10" fmla="*/ 272 w 278"/>
                  <a:gd name="T11" fmla="*/ 0 h 52"/>
                  <a:gd name="T12" fmla="*/ 278 w 278"/>
                  <a:gd name="T13" fmla="*/ 5 h 52"/>
                  <a:gd name="T14" fmla="*/ 278 w 278"/>
                  <a:gd name="T15" fmla="*/ 47 h 52"/>
                  <a:gd name="T16" fmla="*/ 272 w 27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8" h="52">
                    <a:moveTo>
                      <a:pt x="272" y="52"/>
                    </a:moveTo>
                    <a:cubicBezTo>
                      <a:pt x="6" y="52"/>
                      <a:pt x="6" y="52"/>
                      <a:pt x="6" y="52"/>
                    </a:cubicBezTo>
                    <a:cubicBezTo>
                      <a:pt x="2" y="52"/>
                      <a:pt x="0" y="50"/>
                      <a:pt x="0" y="4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272" y="0"/>
                      <a:pt x="272" y="0"/>
                      <a:pt x="272" y="0"/>
                    </a:cubicBezTo>
                    <a:cubicBezTo>
                      <a:pt x="275" y="0"/>
                      <a:pt x="278" y="2"/>
                      <a:pt x="278" y="5"/>
                    </a:cubicBezTo>
                    <a:cubicBezTo>
                      <a:pt x="278" y="47"/>
                      <a:pt x="278" y="47"/>
                      <a:pt x="278" y="47"/>
                    </a:cubicBezTo>
                    <a:cubicBezTo>
                      <a:pt x="278" y="50"/>
                      <a:pt x="275" y="52"/>
                      <a:pt x="272" y="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5" name="Freeform 92"/>
              <p:cNvSpPr>
                <a:spLocks noEditPoints="1"/>
              </p:cNvSpPr>
              <p:nvPr/>
            </p:nvSpPr>
            <p:spPr bwMode="auto">
              <a:xfrm>
                <a:off x="-129268" y="3708648"/>
                <a:ext cx="177441" cy="36121"/>
              </a:xfrm>
              <a:custGeom>
                <a:avLst/>
                <a:gdLst>
                  <a:gd name="T0" fmla="*/ 276 w 285"/>
                  <a:gd name="T1" fmla="*/ 58 h 58"/>
                  <a:gd name="T2" fmla="*/ 10 w 285"/>
                  <a:gd name="T3" fmla="*/ 58 h 58"/>
                  <a:gd name="T4" fmla="*/ 0 w 285"/>
                  <a:gd name="T5" fmla="*/ 50 h 58"/>
                  <a:gd name="T6" fmla="*/ 0 w 285"/>
                  <a:gd name="T7" fmla="*/ 8 h 58"/>
                  <a:gd name="T8" fmla="*/ 10 w 285"/>
                  <a:gd name="T9" fmla="*/ 0 h 58"/>
                  <a:gd name="T10" fmla="*/ 276 w 285"/>
                  <a:gd name="T11" fmla="*/ 0 h 58"/>
                  <a:gd name="T12" fmla="*/ 285 w 285"/>
                  <a:gd name="T13" fmla="*/ 8 h 58"/>
                  <a:gd name="T14" fmla="*/ 285 w 285"/>
                  <a:gd name="T15" fmla="*/ 50 h 58"/>
                  <a:gd name="T16" fmla="*/ 276 w 285"/>
                  <a:gd name="T17" fmla="*/ 58 h 58"/>
                  <a:gd name="T18" fmla="*/ 10 w 285"/>
                  <a:gd name="T19" fmla="*/ 7 h 58"/>
                  <a:gd name="T20" fmla="*/ 7 w 285"/>
                  <a:gd name="T21" fmla="*/ 8 h 58"/>
                  <a:gd name="T22" fmla="*/ 7 w 285"/>
                  <a:gd name="T23" fmla="*/ 50 h 58"/>
                  <a:gd name="T24" fmla="*/ 10 w 285"/>
                  <a:gd name="T25" fmla="*/ 51 h 58"/>
                  <a:gd name="T26" fmla="*/ 276 w 285"/>
                  <a:gd name="T27" fmla="*/ 51 h 58"/>
                  <a:gd name="T28" fmla="*/ 278 w 285"/>
                  <a:gd name="T29" fmla="*/ 50 h 58"/>
                  <a:gd name="T30" fmla="*/ 278 w 285"/>
                  <a:gd name="T31" fmla="*/ 8 h 58"/>
                  <a:gd name="T32" fmla="*/ 276 w 285"/>
                  <a:gd name="T33" fmla="*/ 7 h 58"/>
                  <a:gd name="T34" fmla="*/ 10 w 285"/>
                  <a:gd name="T35" fmla="*/ 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5" h="58">
                    <a:moveTo>
                      <a:pt x="276" y="58"/>
                    </a:moveTo>
                    <a:cubicBezTo>
                      <a:pt x="10" y="58"/>
                      <a:pt x="10" y="58"/>
                      <a:pt x="10" y="58"/>
                    </a:cubicBezTo>
                    <a:cubicBezTo>
                      <a:pt x="4" y="58"/>
                      <a:pt x="0" y="55"/>
                      <a:pt x="0" y="5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4" y="0"/>
                      <a:pt x="10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281" y="0"/>
                      <a:pt x="285" y="3"/>
                      <a:pt x="285" y="8"/>
                    </a:cubicBezTo>
                    <a:cubicBezTo>
                      <a:pt x="285" y="50"/>
                      <a:pt x="285" y="50"/>
                      <a:pt x="285" y="50"/>
                    </a:cubicBezTo>
                    <a:cubicBezTo>
                      <a:pt x="285" y="55"/>
                      <a:pt x="281" y="58"/>
                      <a:pt x="276" y="58"/>
                    </a:cubicBezTo>
                    <a:close/>
                    <a:moveTo>
                      <a:pt x="10" y="7"/>
                    </a:moveTo>
                    <a:cubicBezTo>
                      <a:pt x="8" y="7"/>
                      <a:pt x="7" y="7"/>
                      <a:pt x="7" y="8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7" y="51"/>
                      <a:pt x="8" y="51"/>
                      <a:pt x="10" y="51"/>
                    </a:cubicBezTo>
                    <a:cubicBezTo>
                      <a:pt x="276" y="51"/>
                      <a:pt x="276" y="51"/>
                      <a:pt x="276" y="51"/>
                    </a:cubicBezTo>
                    <a:cubicBezTo>
                      <a:pt x="277" y="51"/>
                      <a:pt x="278" y="51"/>
                      <a:pt x="278" y="50"/>
                    </a:cubicBezTo>
                    <a:cubicBezTo>
                      <a:pt x="278" y="8"/>
                      <a:pt x="278" y="8"/>
                      <a:pt x="278" y="8"/>
                    </a:cubicBezTo>
                    <a:cubicBezTo>
                      <a:pt x="278" y="7"/>
                      <a:pt x="277" y="7"/>
                      <a:pt x="276" y="7"/>
                    </a:cubicBez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6" name="Freeform 93"/>
              <p:cNvSpPr>
                <a:spLocks/>
              </p:cNvSpPr>
              <p:nvPr/>
            </p:nvSpPr>
            <p:spPr bwMode="auto">
              <a:xfrm>
                <a:off x="-349685" y="3091429"/>
                <a:ext cx="617219" cy="599026"/>
              </a:xfrm>
              <a:custGeom>
                <a:avLst/>
                <a:gdLst>
                  <a:gd name="T0" fmla="*/ 0 w 991"/>
                  <a:gd name="T1" fmla="*/ 945 h 962"/>
                  <a:gd name="T2" fmla="*/ 0 w 991"/>
                  <a:gd name="T3" fmla="*/ 62 h 962"/>
                  <a:gd name="T4" fmla="*/ 63 w 991"/>
                  <a:gd name="T5" fmla="*/ 0 h 962"/>
                  <a:gd name="T6" fmla="*/ 928 w 991"/>
                  <a:gd name="T7" fmla="*/ 0 h 962"/>
                  <a:gd name="T8" fmla="*/ 991 w 991"/>
                  <a:gd name="T9" fmla="*/ 62 h 962"/>
                  <a:gd name="T10" fmla="*/ 991 w 991"/>
                  <a:gd name="T11" fmla="*/ 945 h 962"/>
                  <a:gd name="T12" fmla="*/ 974 w 991"/>
                  <a:gd name="T13" fmla="*/ 962 h 962"/>
                  <a:gd name="T14" fmla="*/ 17 w 991"/>
                  <a:gd name="T15" fmla="*/ 962 h 962"/>
                  <a:gd name="T16" fmla="*/ 0 w 991"/>
                  <a:gd name="T17" fmla="*/ 945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1" h="962">
                    <a:moveTo>
                      <a:pt x="0" y="945"/>
                    </a:moveTo>
                    <a:cubicBezTo>
                      <a:pt x="0" y="62"/>
                      <a:pt x="0" y="62"/>
                      <a:pt x="0" y="62"/>
                    </a:cubicBezTo>
                    <a:cubicBezTo>
                      <a:pt x="0" y="30"/>
                      <a:pt x="29" y="0"/>
                      <a:pt x="63" y="0"/>
                    </a:cubicBezTo>
                    <a:cubicBezTo>
                      <a:pt x="928" y="0"/>
                      <a:pt x="928" y="0"/>
                      <a:pt x="928" y="0"/>
                    </a:cubicBezTo>
                    <a:cubicBezTo>
                      <a:pt x="963" y="0"/>
                      <a:pt x="991" y="30"/>
                      <a:pt x="991" y="62"/>
                    </a:cubicBezTo>
                    <a:cubicBezTo>
                      <a:pt x="991" y="945"/>
                      <a:pt x="991" y="945"/>
                      <a:pt x="991" y="945"/>
                    </a:cubicBezTo>
                    <a:cubicBezTo>
                      <a:pt x="991" y="954"/>
                      <a:pt x="983" y="962"/>
                      <a:pt x="974" y="962"/>
                    </a:cubicBezTo>
                    <a:cubicBezTo>
                      <a:pt x="17" y="962"/>
                      <a:pt x="17" y="962"/>
                      <a:pt x="17" y="962"/>
                    </a:cubicBezTo>
                    <a:cubicBezTo>
                      <a:pt x="8" y="962"/>
                      <a:pt x="0" y="954"/>
                      <a:pt x="0" y="945"/>
                    </a:cubicBezTo>
                    <a:close/>
                  </a:path>
                </a:pathLst>
              </a:custGeom>
              <a:solidFill>
                <a:srgbClr val="149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7" name="Freeform 94"/>
              <p:cNvSpPr>
                <a:spLocks/>
              </p:cNvSpPr>
              <p:nvPr/>
            </p:nvSpPr>
            <p:spPr bwMode="auto">
              <a:xfrm>
                <a:off x="-237631" y="3563374"/>
                <a:ext cx="392847" cy="110999"/>
              </a:xfrm>
              <a:custGeom>
                <a:avLst/>
                <a:gdLst>
                  <a:gd name="T0" fmla="*/ 621 w 631"/>
                  <a:gd name="T1" fmla="*/ 0 h 178"/>
                  <a:gd name="T2" fmla="*/ 593 w 631"/>
                  <a:gd name="T3" fmla="*/ 138 h 178"/>
                  <a:gd name="T4" fmla="*/ 557 w 631"/>
                  <a:gd name="T5" fmla="*/ 168 h 178"/>
                  <a:gd name="T6" fmla="*/ 74 w 631"/>
                  <a:gd name="T7" fmla="*/ 168 h 178"/>
                  <a:gd name="T8" fmla="*/ 38 w 631"/>
                  <a:gd name="T9" fmla="*/ 137 h 178"/>
                  <a:gd name="T10" fmla="*/ 10 w 631"/>
                  <a:gd name="T11" fmla="*/ 0 h 178"/>
                  <a:gd name="T12" fmla="*/ 0 w 631"/>
                  <a:gd name="T13" fmla="*/ 0 h 178"/>
                  <a:gd name="T14" fmla="*/ 28 w 631"/>
                  <a:gd name="T15" fmla="*/ 139 h 178"/>
                  <a:gd name="T16" fmla="*/ 74 w 631"/>
                  <a:gd name="T17" fmla="*/ 178 h 178"/>
                  <a:gd name="T18" fmla="*/ 557 w 631"/>
                  <a:gd name="T19" fmla="*/ 178 h 178"/>
                  <a:gd name="T20" fmla="*/ 603 w 631"/>
                  <a:gd name="T21" fmla="*/ 139 h 178"/>
                  <a:gd name="T22" fmla="*/ 631 w 631"/>
                  <a:gd name="T23" fmla="*/ 1 h 178"/>
                  <a:gd name="T24" fmla="*/ 631 w 631"/>
                  <a:gd name="T25" fmla="*/ 0 h 178"/>
                  <a:gd name="T26" fmla="*/ 621 w 631"/>
                  <a:gd name="T27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1" h="178">
                    <a:moveTo>
                      <a:pt x="621" y="0"/>
                    </a:moveTo>
                    <a:cubicBezTo>
                      <a:pt x="593" y="138"/>
                      <a:pt x="593" y="138"/>
                      <a:pt x="593" y="138"/>
                    </a:cubicBezTo>
                    <a:cubicBezTo>
                      <a:pt x="591" y="155"/>
                      <a:pt x="574" y="168"/>
                      <a:pt x="557" y="168"/>
                    </a:cubicBezTo>
                    <a:cubicBezTo>
                      <a:pt x="74" y="168"/>
                      <a:pt x="74" y="168"/>
                      <a:pt x="74" y="168"/>
                    </a:cubicBezTo>
                    <a:cubicBezTo>
                      <a:pt x="57" y="168"/>
                      <a:pt x="40" y="155"/>
                      <a:pt x="38" y="137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139"/>
                      <a:pt x="28" y="139"/>
                      <a:pt x="28" y="139"/>
                    </a:cubicBezTo>
                    <a:cubicBezTo>
                      <a:pt x="32" y="160"/>
                      <a:pt x="52" y="178"/>
                      <a:pt x="74" y="178"/>
                    </a:cubicBezTo>
                    <a:cubicBezTo>
                      <a:pt x="557" y="178"/>
                      <a:pt x="557" y="178"/>
                      <a:pt x="557" y="178"/>
                    </a:cubicBezTo>
                    <a:cubicBezTo>
                      <a:pt x="579" y="178"/>
                      <a:pt x="599" y="161"/>
                      <a:pt x="603" y="139"/>
                    </a:cubicBezTo>
                    <a:cubicBezTo>
                      <a:pt x="631" y="1"/>
                      <a:pt x="631" y="1"/>
                      <a:pt x="631" y="1"/>
                    </a:cubicBezTo>
                    <a:cubicBezTo>
                      <a:pt x="631" y="0"/>
                      <a:pt x="631" y="0"/>
                      <a:pt x="631" y="0"/>
                    </a:cubicBezTo>
                    <a:lnTo>
                      <a:pt x="621" y="0"/>
                    </a:lnTo>
                    <a:close/>
                  </a:path>
                </a:pathLst>
              </a:cu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8" name="Freeform 95"/>
              <p:cNvSpPr>
                <a:spLocks/>
              </p:cNvSpPr>
              <p:nvPr/>
            </p:nvSpPr>
            <p:spPr bwMode="auto">
              <a:xfrm>
                <a:off x="-213375" y="3592639"/>
                <a:ext cx="344335" cy="10546"/>
              </a:xfrm>
              <a:custGeom>
                <a:avLst/>
                <a:gdLst>
                  <a:gd name="T0" fmla="*/ 1306 w 1306"/>
                  <a:gd name="T1" fmla="*/ 0 h 40"/>
                  <a:gd name="T2" fmla="*/ 0 w 1306"/>
                  <a:gd name="T3" fmla="*/ 0 h 40"/>
                  <a:gd name="T4" fmla="*/ 9 w 1306"/>
                  <a:gd name="T5" fmla="*/ 40 h 40"/>
                  <a:gd name="T6" fmla="*/ 1297 w 1306"/>
                  <a:gd name="T7" fmla="*/ 40 h 40"/>
                  <a:gd name="T8" fmla="*/ 1306 w 1306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6" h="40">
                    <a:moveTo>
                      <a:pt x="1306" y="0"/>
                    </a:moveTo>
                    <a:lnTo>
                      <a:pt x="0" y="0"/>
                    </a:lnTo>
                    <a:lnTo>
                      <a:pt x="9" y="40"/>
                    </a:lnTo>
                    <a:lnTo>
                      <a:pt x="1297" y="40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9" name="Freeform 96"/>
              <p:cNvSpPr>
                <a:spLocks/>
              </p:cNvSpPr>
              <p:nvPr/>
            </p:nvSpPr>
            <p:spPr bwMode="auto">
              <a:xfrm>
                <a:off x="-208892" y="3610832"/>
                <a:ext cx="335634" cy="11073"/>
              </a:xfrm>
              <a:custGeom>
                <a:avLst/>
                <a:gdLst>
                  <a:gd name="T0" fmla="*/ 9 w 1273"/>
                  <a:gd name="T1" fmla="*/ 42 h 42"/>
                  <a:gd name="T2" fmla="*/ 1263 w 1273"/>
                  <a:gd name="T3" fmla="*/ 42 h 42"/>
                  <a:gd name="T4" fmla="*/ 1273 w 1273"/>
                  <a:gd name="T5" fmla="*/ 0 h 42"/>
                  <a:gd name="T6" fmla="*/ 0 w 1273"/>
                  <a:gd name="T7" fmla="*/ 0 h 42"/>
                  <a:gd name="T8" fmla="*/ 9 w 1273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3" h="42">
                    <a:moveTo>
                      <a:pt x="9" y="42"/>
                    </a:moveTo>
                    <a:lnTo>
                      <a:pt x="1263" y="42"/>
                    </a:lnTo>
                    <a:lnTo>
                      <a:pt x="1273" y="0"/>
                    </a:lnTo>
                    <a:lnTo>
                      <a:pt x="0" y="0"/>
                    </a:lnTo>
                    <a:lnTo>
                      <a:pt x="9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0" name="Freeform 97"/>
              <p:cNvSpPr>
                <a:spLocks/>
              </p:cNvSpPr>
              <p:nvPr/>
            </p:nvSpPr>
            <p:spPr bwMode="auto">
              <a:xfrm>
                <a:off x="-205201" y="3629551"/>
                <a:ext cx="328252" cy="10546"/>
              </a:xfrm>
              <a:custGeom>
                <a:avLst/>
                <a:gdLst>
                  <a:gd name="T0" fmla="*/ 4 w 527"/>
                  <a:gd name="T1" fmla="*/ 14 h 17"/>
                  <a:gd name="T2" fmla="*/ 4 w 527"/>
                  <a:gd name="T3" fmla="*/ 17 h 17"/>
                  <a:gd name="T4" fmla="*/ 523 w 527"/>
                  <a:gd name="T5" fmla="*/ 17 h 17"/>
                  <a:gd name="T6" fmla="*/ 523 w 527"/>
                  <a:gd name="T7" fmla="*/ 14 h 17"/>
                  <a:gd name="T8" fmla="*/ 527 w 527"/>
                  <a:gd name="T9" fmla="*/ 0 h 17"/>
                  <a:gd name="T10" fmla="*/ 0 w 527"/>
                  <a:gd name="T11" fmla="*/ 0 h 17"/>
                  <a:gd name="T12" fmla="*/ 4 w 527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7" h="17">
                    <a:moveTo>
                      <a:pt x="4" y="14"/>
                    </a:moveTo>
                    <a:cubicBezTo>
                      <a:pt x="4" y="15"/>
                      <a:pt x="4" y="16"/>
                      <a:pt x="4" y="17"/>
                    </a:cubicBezTo>
                    <a:cubicBezTo>
                      <a:pt x="523" y="17"/>
                      <a:pt x="523" y="17"/>
                      <a:pt x="523" y="17"/>
                    </a:cubicBezTo>
                    <a:cubicBezTo>
                      <a:pt x="523" y="16"/>
                      <a:pt x="523" y="15"/>
                      <a:pt x="523" y="14"/>
                    </a:cubicBezTo>
                    <a:cubicBezTo>
                      <a:pt x="527" y="0"/>
                      <a:pt x="527" y="0"/>
                      <a:pt x="52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1" name="Freeform 98"/>
              <p:cNvSpPr>
                <a:spLocks/>
              </p:cNvSpPr>
              <p:nvPr/>
            </p:nvSpPr>
            <p:spPr bwMode="auto">
              <a:xfrm>
                <a:off x="-199137" y="3647480"/>
                <a:ext cx="315860" cy="11337"/>
              </a:xfrm>
              <a:custGeom>
                <a:avLst/>
                <a:gdLst>
                  <a:gd name="T0" fmla="*/ 33 w 507"/>
                  <a:gd name="T1" fmla="*/ 18 h 18"/>
                  <a:gd name="T2" fmla="*/ 474 w 507"/>
                  <a:gd name="T3" fmla="*/ 18 h 18"/>
                  <a:gd name="T4" fmla="*/ 507 w 507"/>
                  <a:gd name="T5" fmla="*/ 0 h 18"/>
                  <a:gd name="T6" fmla="*/ 0 w 507"/>
                  <a:gd name="T7" fmla="*/ 0 h 18"/>
                  <a:gd name="T8" fmla="*/ 33 w 507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7" h="18">
                    <a:moveTo>
                      <a:pt x="33" y="18"/>
                    </a:moveTo>
                    <a:cubicBezTo>
                      <a:pt x="474" y="18"/>
                      <a:pt x="474" y="18"/>
                      <a:pt x="474" y="18"/>
                    </a:cubicBezTo>
                    <a:cubicBezTo>
                      <a:pt x="487" y="18"/>
                      <a:pt x="499" y="10"/>
                      <a:pt x="50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10"/>
                      <a:pt x="20" y="18"/>
                      <a:pt x="33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2" name="Freeform 99"/>
              <p:cNvSpPr>
                <a:spLocks/>
              </p:cNvSpPr>
              <p:nvPr/>
            </p:nvSpPr>
            <p:spPr bwMode="auto">
              <a:xfrm>
                <a:off x="-340457" y="3179227"/>
                <a:ext cx="599290" cy="295822"/>
              </a:xfrm>
              <a:custGeom>
                <a:avLst/>
                <a:gdLst>
                  <a:gd name="T0" fmla="*/ 0 w 962"/>
                  <a:gd name="T1" fmla="*/ 475 h 475"/>
                  <a:gd name="T2" fmla="*/ 0 w 962"/>
                  <a:gd name="T3" fmla="*/ 47 h 475"/>
                  <a:gd name="T4" fmla="*/ 51 w 962"/>
                  <a:gd name="T5" fmla="*/ 0 h 475"/>
                  <a:gd name="T6" fmla="*/ 910 w 962"/>
                  <a:gd name="T7" fmla="*/ 0 h 475"/>
                  <a:gd name="T8" fmla="*/ 962 w 962"/>
                  <a:gd name="T9" fmla="*/ 47 h 475"/>
                  <a:gd name="T10" fmla="*/ 962 w 962"/>
                  <a:gd name="T11" fmla="*/ 475 h 475"/>
                  <a:gd name="T12" fmla="*/ 0 w 962"/>
                  <a:gd name="T13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2" h="475">
                    <a:moveTo>
                      <a:pt x="0" y="475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3" y="0"/>
                      <a:pt x="51" y="0"/>
                    </a:cubicBezTo>
                    <a:cubicBezTo>
                      <a:pt x="910" y="0"/>
                      <a:pt x="910" y="0"/>
                      <a:pt x="910" y="0"/>
                    </a:cubicBezTo>
                    <a:cubicBezTo>
                      <a:pt x="939" y="0"/>
                      <a:pt x="962" y="21"/>
                      <a:pt x="962" y="47"/>
                    </a:cubicBezTo>
                    <a:cubicBezTo>
                      <a:pt x="962" y="475"/>
                      <a:pt x="962" y="475"/>
                      <a:pt x="962" y="475"/>
                    </a:cubicBezTo>
                    <a:lnTo>
                      <a:pt x="0" y="475"/>
                    </a:lnTo>
                    <a:close/>
                  </a:path>
                </a:pathLst>
              </a:cu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3" name="Freeform 100"/>
              <p:cNvSpPr>
                <a:spLocks/>
              </p:cNvSpPr>
              <p:nvPr/>
            </p:nvSpPr>
            <p:spPr bwMode="auto">
              <a:xfrm>
                <a:off x="-213902" y="3100130"/>
                <a:ext cx="344335" cy="71451"/>
              </a:xfrm>
              <a:custGeom>
                <a:avLst/>
                <a:gdLst>
                  <a:gd name="T0" fmla="*/ 548 w 553"/>
                  <a:gd name="T1" fmla="*/ 115 h 115"/>
                  <a:gd name="T2" fmla="*/ 5 w 553"/>
                  <a:gd name="T3" fmla="*/ 115 h 115"/>
                  <a:gd name="T4" fmla="*/ 0 w 553"/>
                  <a:gd name="T5" fmla="*/ 111 h 115"/>
                  <a:gd name="T6" fmla="*/ 0 w 553"/>
                  <a:gd name="T7" fmla="*/ 10 h 115"/>
                  <a:gd name="T8" fmla="*/ 5 w 553"/>
                  <a:gd name="T9" fmla="*/ 0 h 115"/>
                  <a:gd name="T10" fmla="*/ 548 w 553"/>
                  <a:gd name="T11" fmla="*/ 0 h 115"/>
                  <a:gd name="T12" fmla="*/ 553 w 553"/>
                  <a:gd name="T13" fmla="*/ 10 h 115"/>
                  <a:gd name="T14" fmla="*/ 553 w 553"/>
                  <a:gd name="T15" fmla="*/ 111 h 115"/>
                  <a:gd name="T16" fmla="*/ 548 w 553"/>
                  <a:gd name="T17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3" h="115">
                    <a:moveTo>
                      <a:pt x="548" y="115"/>
                    </a:moveTo>
                    <a:cubicBezTo>
                      <a:pt x="5" y="115"/>
                      <a:pt x="5" y="115"/>
                      <a:pt x="5" y="115"/>
                    </a:cubicBezTo>
                    <a:cubicBezTo>
                      <a:pt x="3" y="115"/>
                      <a:pt x="0" y="113"/>
                      <a:pt x="0" y="11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7"/>
                      <a:pt x="3" y="0"/>
                      <a:pt x="5" y="0"/>
                    </a:cubicBezTo>
                    <a:cubicBezTo>
                      <a:pt x="548" y="0"/>
                      <a:pt x="548" y="0"/>
                      <a:pt x="548" y="0"/>
                    </a:cubicBezTo>
                    <a:cubicBezTo>
                      <a:pt x="551" y="0"/>
                      <a:pt x="553" y="7"/>
                      <a:pt x="553" y="10"/>
                    </a:cubicBezTo>
                    <a:cubicBezTo>
                      <a:pt x="553" y="111"/>
                      <a:pt x="553" y="111"/>
                      <a:pt x="553" y="111"/>
                    </a:cubicBezTo>
                    <a:cubicBezTo>
                      <a:pt x="553" y="113"/>
                      <a:pt x="551" y="115"/>
                      <a:pt x="548" y="115"/>
                    </a:cubicBezTo>
                    <a:close/>
                  </a:path>
                </a:pathLst>
              </a:custGeom>
              <a:solidFill>
                <a:srgbClr val="5C6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4" name="Freeform 108"/>
              <p:cNvSpPr>
                <a:spLocks/>
              </p:cNvSpPr>
              <p:nvPr/>
            </p:nvSpPr>
            <p:spPr bwMode="auto">
              <a:xfrm>
                <a:off x="-335975" y="3193992"/>
                <a:ext cx="589798" cy="295295"/>
              </a:xfrm>
              <a:custGeom>
                <a:avLst/>
                <a:gdLst>
                  <a:gd name="T0" fmla="*/ 0 w 947"/>
                  <a:gd name="T1" fmla="*/ 474 h 474"/>
                  <a:gd name="T2" fmla="*/ 0 w 947"/>
                  <a:gd name="T3" fmla="*/ 47 h 474"/>
                  <a:gd name="T4" fmla="*/ 51 w 947"/>
                  <a:gd name="T5" fmla="*/ 0 h 474"/>
                  <a:gd name="T6" fmla="*/ 896 w 947"/>
                  <a:gd name="T7" fmla="*/ 0 h 474"/>
                  <a:gd name="T8" fmla="*/ 947 w 947"/>
                  <a:gd name="T9" fmla="*/ 47 h 474"/>
                  <a:gd name="T10" fmla="*/ 947 w 947"/>
                  <a:gd name="T11" fmla="*/ 474 h 474"/>
                  <a:gd name="T12" fmla="*/ 0 w 947"/>
                  <a:gd name="T13" fmla="*/ 474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7" h="474">
                    <a:moveTo>
                      <a:pt x="0" y="474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3" y="0"/>
                      <a:pt x="51" y="0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924" y="0"/>
                      <a:pt x="947" y="21"/>
                      <a:pt x="947" y="47"/>
                    </a:cubicBezTo>
                    <a:cubicBezTo>
                      <a:pt x="947" y="474"/>
                      <a:pt x="947" y="474"/>
                      <a:pt x="947" y="474"/>
                    </a:cubicBez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3B5B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5" name="Freeform 109"/>
              <p:cNvSpPr>
                <a:spLocks/>
              </p:cNvSpPr>
              <p:nvPr/>
            </p:nvSpPr>
            <p:spPr bwMode="auto">
              <a:xfrm>
                <a:off x="-340457" y="3492978"/>
                <a:ext cx="599290" cy="75406"/>
              </a:xfrm>
              <a:custGeom>
                <a:avLst/>
                <a:gdLst>
                  <a:gd name="T0" fmla="*/ 0 w 962"/>
                  <a:gd name="T1" fmla="*/ 0 h 121"/>
                  <a:gd name="T2" fmla="*/ 0 w 962"/>
                  <a:gd name="T3" fmla="*/ 74 h 121"/>
                  <a:gd name="T4" fmla="*/ 51 w 962"/>
                  <a:gd name="T5" fmla="*/ 121 h 121"/>
                  <a:gd name="T6" fmla="*/ 910 w 962"/>
                  <a:gd name="T7" fmla="*/ 121 h 121"/>
                  <a:gd name="T8" fmla="*/ 962 w 962"/>
                  <a:gd name="T9" fmla="*/ 74 h 121"/>
                  <a:gd name="T10" fmla="*/ 962 w 962"/>
                  <a:gd name="T11" fmla="*/ 0 h 121"/>
                  <a:gd name="T12" fmla="*/ 0 w 962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2" h="121">
                    <a:moveTo>
                      <a:pt x="0" y="0"/>
                    </a:moveTo>
                    <a:cubicBezTo>
                      <a:pt x="0" y="74"/>
                      <a:pt x="0" y="74"/>
                      <a:pt x="0" y="74"/>
                    </a:cubicBezTo>
                    <a:cubicBezTo>
                      <a:pt x="0" y="100"/>
                      <a:pt x="23" y="121"/>
                      <a:pt x="51" y="121"/>
                    </a:cubicBezTo>
                    <a:cubicBezTo>
                      <a:pt x="910" y="121"/>
                      <a:pt x="910" y="121"/>
                      <a:pt x="910" y="121"/>
                    </a:cubicBezTo>
                    <a:cubicBezTo>
                      <a:pt x="939" y="121"/>
                      <a:pt x="962" y="100"/>
                      <a:pt x="962" y="74"/>
                    </a:cubicBezTo>
                    <a:cubicBezTo>
                      <a:pt x="962" y="0"/>
                      <a:pt x="962" y="0"/>
                      <a:pt x="96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3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6" name="Freeform 110"/>
              <p:cNvSpPr>
                <a:spLocks/>
              </p:cNvSpPr>
              <p:nvPr/>
            </p:nvSpPr>
            <p:spPr bwMode="auto">
              <a:xfrm>
                <a:off x="-336765" y="3192146"/>
                <a:ext cx="211716" cy="225690"/>
              </a:xfrm>
              <a:custGeom>
                <a:avLst/>
                <a:gdLst>
                  <a:gd name="T0" fmla="*/ 673 w 803"/>
                  <a:gd name="T1" fmla="*/ 0 h 856"/>
                  <a:gd name="T2" fmla="*/ 0 w 803"/>
                  <a:gd name="T3" fmla="*/ 721 h 856"/>
                  <a:gd name="T4" fmla="*/ 0 w 803"/>
                  <a:gd name="T5" fmla="*/ 856 h 856"/>
                  <a:gd name="T6" fmla="*/ 803 w 803"/>
                  <a:gd name="T7" fmla="*/ 0 h 856"/>
                  <a:gd name="T8" fmla="*/ 673 w 803"/>
                  <a:gd name="T9" fmla="*/ 0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3" h="856">
                    <a:moveTo>
                      <a:pt x="673" y="0"/>
                    </a:moveTo>
                    <a:lnTo>
                      <a:pt x="0" y="721"/>
                    </a:lnTo>
                    <a:lnTo>
                      <a:pt x="0" y="856"/>
                    </a:lnTo>
                    <a:lnTo>
                      <a:pt x="803" y="0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5375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7" name="Freeform 111"/>
              <p:cNvSpPr>
                <a:spLocks/>
              </p:cNvSpPr>
              <p:nvPr/>
            </p:nvSpPr>
            <p:spPr bwMode="auto">
              <a:xfrm>
                <a:off x="-336765" y="3192146"/>
                <a:ext cx="311378" cy="295822"/>
              </a:xfrm>
              <a:custGeom>
                <a:avLst/>
                <a:gdLst>
                  <a:gd name="T0" fmla="*/ 1037 w 1181"/>
                  <a:gd name="T1" fmla="*/ 0 h 1122"/>
                  <a:gd name="T2" fmla="*/ 0 w 1181"/>
                  <a:gd name="T3" fmla="*/ 1089 h 1122"/>
                  <a:gd name="T4" fmla="*/ 0 w 1181"/>
                  <a:gd name="T5" fmla="*/ 1122 h 1122"/>
                  <a:gd name="T6" fmla="*/ 114 w 1181"/>
                  <a:gd name="T7" fmla="*/ 1122 h 1122"/>
                  <a:gd name="T8" fmla="*/ 1181 w 1181"/>
                  <a:gd name="T9" fmla="*/ 0 h 1122"/>
                  <a:gd name="T10" fmla="*/ 1037 w 1181"/>
                  <a:gd name="T11" fmla="*/ 0 h 1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1" h="1122">
                    <a:moveTo>
                      <a:pt x="1037" y="0"/>
                    </a:moveTo>
                    <a:lnTo>
                      <a:pt x="0" y="1089"/>
                    </a:lnTo>
                    <a:lnTo>
                      <a:pt x="0" y="1122"/>
                    </a:lnTo>
                    <a:lnTo>
                      <a:pt x="114" y="1122"/>
                    </a:lnTo>
                    <a:lnTo>
                      <a:pt x="1181" y="0"/>
                    </a:lnTo>
                    <a:lnTo>
                      <a:pt x="1037" y="0"/>
                    </a:lnTo>
                    <a:close/>
                  </a:path>
                </a:pathLst>
              </a:custGeom>
              <a:solidFill>
                <a:srgbClr val="5375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8" name="Freeform 112"/>
              <p:cNvSpPr>
                <a:spLocks/>
              </p:cNvSpPr>
              <p:nvPr/>
            </p:nvSpPr>
            <p:spPr bwMode="auto">
              <a:xfrm>
                <a:off x="-21433" y="3205329"/>
                <a:ext cx="274466" cy="282639"/>
              </a:xfrm>
              <a:custGeom>
                <a:avLst/>
                <a:gdLst>
                  <a:gd name="T0" fmla="*/ 441 w 441"/>
                  <a:gd name="T1" fmla="*/ 26 h 454"/>
                  <a:gd name="T2" fmla="*/ 432 w 441"/>
                  <a:gd name="T3" fmla="*/ 0 h 454"/>
                  <a:gd name="T4" fmla="*/ 0 w 441"/>
                  <a:gd name="T5" fmla="*/ 454 h 454"/>
                  <a:gd name="T6" fmla="*/ 61 w 441"/>
                  <a:gd name="T7" fmla="*/ 454 h 454"/>
                  <a:gd name="T8" fmla="*/ 441 w 441"/>
                  <a:gd name="T9" fmla="*/ 64 h 454"/>
                  <a:gd name="T10" fmla="*/ 441 w 441"/>
                  <a:gd name="T11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1" h="454">
                    <a:moveTo>
                      <a:pt x="441" y="26"/>
                    </a:moveTo>
                    <a:cubicBezTo>
                      <a:pt x="441" y="17"/>
                      <a:pt x="438" y="8"/>
                      <a:pt x="432" y="0"/>
                    </a:cubicBezTo>
                    <a:cubicBezTo>
                      <a:pt x="0" y="454"/>
                      <a:pt x="0" y="454"/>
                      <a:pt x="0" y="454"/>
                    </a:cubicBezTo>
                    <a:cubicBezTo>
                      <a:pt x="61" y="454"/>
                      <a:pt x="61" y="454"/>
                      <a:pt x="61" y="454"/>
                    </a:cubicBezTo>
                    <a:cubicBezTo>
                      <a:pt x="441" y="64"/>
                      <a:pt x="441" y="64"/>
                      <a:pt x="441" y="64"/>
                    </a:cubicBezTo>
                    <a:lnTo>
                      <a:pt x="441" y="26"/>
                    </a:lnTo>
                    <a:close/>
                  </a:path>
                </a:pathLst>
              </a:custGeom>
              <a:solidFill>
                <a:srgbClr val="5375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9" name="Freeform 113"/>
              <p:cNvSpPr>
                <a:spLocks noEditPoints="1"/>
              </p:cNvSpPr>
              <p:nvPr/>
            </p:nvSpPr>
            <p:spPr bwMode="auto">
              <a:xfrm>
                <a:off x="-340457" y="3189773"/>
                <a:ext cx="599290" cy="303995"/>
              </a:xfrm>
              <a:custGeom>
                <a:avLst/>
                <a:gdLst>
                  <a:gd name="T0" fmla="*/ 962 w 962"/>
                  <a:gd name="T1" fmla="*/ 488 h 488"/>
                  <a:gd name="T2" fmla="*/ 0 w 962"/>
                  <a:gd name="T3" fmla="*/ 488 h 488"/>
                  <a:gd name="T4" fmla="*/ 0 w 962"/>
                  <a:gd name="T5" fmla="*/ 54 h 488"/>
                  <a:gd name="T6" fmla="*/ 58 w 962"/>
                  <a:gd name="T7" fmla="*/ 0 h 488"/>
                  <a:gd name="T8" fmla="*/ 903 w 962"/>
                  <a:gd name="T9" fmla="*/ 0 h 488"/>
                  <a:gd name="T10" fmla="*/ 962 w 962"/>
                  <a:gd name="T11" fmla="*/ 54 h 488"/>
                  <a:gd name="T12" fmla="*/ 962 w 962"/>
                  <a:gd name="T13" fmla="*/ 488 h 488"/>
                  <a:gd name="T14" fmla="*/ 15 w 962"/>
                  <a:gd name="T15" fmla="*/ 474 h 488"/>
                  <a:gd name="T16" fmla="*/ 946 w 962"/>
                  <a:gd name="T17" fmla="*/ 474 h 488"/>
                  <a:gd name="T18" fmla="*/ 946 w 962"/>
                  <a:gd name="T19" fmla="*/ 54 h 488"/>
                  <a:gd name="T20" fmla="*/ 903 w 962"/>
                  <a:gd name="T21" fmla="*/ 14 h 488"/>
                  <a:gd name="T22" fmla="*/ 58 w 962"/>
                  <a:gd name="T23" fmla="*/ 14 h 488"/>
                  <a:gd name="T24" fmla="*/ 15 w 962"/>
                  <a:gd name="T25" fmla="*/ 54 h 488"/>
                  <a:gd name="T26" fmla="*/ 15 w 962"/>
                  <a:gd name="T27" fmla="*/ 474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2" h="488">
                    <a:moveTo>
                      <a:pt x="962" y="488"/>
                    </a:moveTo>
                    <a:cubicBezTo>
                      <a:pt x="0" y="488"/>
                      <a:pt x="0" y="488"/>
                      <a:pt x="0" y="488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24"/>
                      <a:pt x="26" y="0"/>
                      <a:pt x="58" y="0"/>
                    </a:cubicBezTo>
                    <a:cubicBezTo>
                      <a:pt x="903" y="0"/>
                      <a:pt x="903" y="0"/>
                      <a:pt x="903" y="0"/>
                    </a:cubicBezTo>
                    <a:cubicBezTo>
                      <a:pt x="935" y="0"/>
                      <a:pt x="962" y="24"/>
                      <a:pt x="962" y="54"/>
                    </a:cubicBezTo>
                    <a:lnTo>
                      <a:pt x="962" y="488"/>
                    </a:lnTo>
                    <a:close/>
                    <a:moveTo>
                      <a:pt x="15" y="474"/>
                    </a:moveTo>
                    <a:cubicBezTo>
                      <a:pt x="946" y="474"/>
                      <a:pt x="946" y="474"/>
                      <a:pt x="946" y="474"/>
                    </a:cubicBezTo>
                    <a:cubicBezTo>
                      <a:pt x="946" y="54"/>
                      <a:pt x="946" y="54"/>
                      <a:pt x="946" y="54"/>
                    </a:cubicBezTo>
                    <a:cubicBezTo>
                      <a:pt x="946" y="32"/>
                      <a:pt x="927" y="14"/>
                      <a:pt x="903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34" y="14"/>
                      <a:pt x="15" y="32"/>
                      <a:pt x="15" y="54"/>
                    </a:cubicBezTo>
                    <a:lnTo>
                      <a:pt x="15" y="474"/>
                    </a:lnTo>
                    <a:close/>
                  </a:path>
                </a:pathLst>
              </a:custGeom>
              <a:solidFill>
                <a:srgbClr val="2A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0" name="Freeform 114"/>
              <p:cNvSpPr>
                <a:spLocks/>
              </p:cNvSpPr>
              <p:nvPr/>
            </p:nvSpPr>
            <p:spPr bwMode="auto">
              <a:xfrm>
                <a:off x="143616" y="3638779"/>
                <a:ext cx="116272" cy="41130"/>
              </a:xfrm>
              <a:custGeom>
                <a:avLst/>
                <a:gdLst>
                  <a:gd name="T0" fmla="*/ 0 w 187"/>
                  <a:gd name="T1" fmla="*/ 65 h 66"/>
                  <a:gd name="T2" fmla="*/ 10 w 187"/>
                  <a:gd name="T3" fmla="*/ 21 h 66"/>
                  <a:gd name="T4" fmla="*/ 35 w 187"/>
                  <a:gd name="T5" fmla="*/ 0 h 66"/>
                  <a:gd name="T6" fmla="*/ 185 w 187"/>
                  <a:gd name="T7" fmla="*/ 0 h 66"/>
                  <a:gd name="T8" fmla="*/ 187 w 187"/>
                  <a:gd name="T9" fmla="*/ 1 h 66"/>
                  <a:gd name="T10" fmla="*/ 177 w 187"/>
                  <a:gd name="T11" fmla="*/ 45 h 66"/>
                  <a:gd name="T12" fmla="*/ 152 w 187"/>
                  <a:gd name="T13" fmla="*/ 66 h 66"/>
                  <a:gd name="T14" fmla="*/ 2 w 187"/>
                  <a:gd name="T15" fmla="*/ 66 h 66"/>
                  <a:gd name="T16" fmla="*/ 0 w 187"/>
                  <a:gd name="T17" fmla="*/ 6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66">
                    <a:moveTo>
                      <a:pt x="0" y="65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9"/>
                      <a:pt x="22" y="0"/>
                      <a:pt x="35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6" y="0"/>
                      <a:pt x="187" y="0"/>
                      <a:pt x="187" y="1"/>
                    </a:cubicBezTo>
                    <a:cubicBezTo>
                      <a:pt x="177" y="45"/>
                      <a:pt x="177" y="45"/>
                      <a:pt x="177" y="45"/>
                    </a:cubicBezTo>
                    <a:cubicBezTo>
                      <a:pt x="176" y="57"/>
                      <a:pt x="165" y="66"/>
                      <a:pt x="15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1" y="66"/>
                      <a:pt x="0" y="65"/>
                      <a:pt x="0" y="65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1" name="Rectangle 115"/>
              <p:cNvSpPr>
                <a:spLocks noChangeArrowheads="1"/>
              </p:cNvSpPr>
              <p:nvPr/>
            </p:nvSpPr>
            <p:spPr bwMode="auto">
              <a:xfrm>
                <a:off x="157326" y="3657499"/>
                <a:ext cx="84634" cy="22411"/>
              </a:xfrm>
              <a:prstGeom prst="rect">
                <a:avLst/>
              </a:pr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2" name="Oval 116"/>
              <p:cNvSpPr>
                <a:spLocks noChangeArrowheads="1"/>
              </p:cNvSpPr>
              <p:nvPr/>
            </p:nvSpPr>
            <p:spPr bwMode="auto">
              <a:xfrm>
                <a:off x="162863" y="3645107"/>
                <a:ext cx="48513" cy="2926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3" name="Oval 117"/>
              <p:cNvSpPr>
                <a:spLocks noChangeArrowheads="1"/>
              </p:cNvSpPr>
              <p:nvPr/>
            </p:nvSpPr>
            <p:spPr bwMode="auto">
              <a:xfrm>
                <a:off x="230095" y="3646162"/>
                <a:ext cx="17929" cy="1766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4" name="Freeform 118"/>
              <p:cNvSpPr>
                <a:spLocks/>
              </p:cNvSpPr>
              <p:nvPr/>
            </p:nvSpPr>
            <p:spPr bwMode="auto">
              <a:xfrm>
                <a:off x="-341775" y="3638779"/>
                <a:ext cx="116536" cy="41130"/>
              </a:xfrm>
              <a:custGeom>
                <a:avLst/>
                <a:gdLst>
                  <a:gd name="T0" fmla="*/ 187 w 187"/>
                  <a:gd name="T1" fmla="*/ 65 h 66"/>
                  <a:gd name="T2" fmla="*/ 177 w 187"/>
                  <a:gd name="T3" fmla="*/ 21 h 66"/>
                  <a:gd name="T4" fmla="*/ 152 w 187"/>
                  <a:gd name="T5" fmla="*/ 0 h 66"/>
                  <a:gd name="T6" fmla="*/ 2 w 187"/>
                  <a:gd name="T7" fmla="*/ 0 h 66"/>
                  <a:gd name="T8" fmla="*/ 0 w 187"/>
                  <a:gd name="T9" fmla="*/ 1 h 66"/>
                  <a:gd name="T10" fmla="*/ 10 w 187"/>
                  <a:gd name="T11" fmla="*/ 45 h 66"/>
                  <a:gd name="T12" fmla="*/ 35 w 187"/>
                  <a:gd name="T13" fmla="*/ 66 h 66"/>
                  <a:gd name="T14" fmla="*/ 185 w 187"/>
                  <a:gd name="T15" fmla="*/ 66 h 66"/>
                  <a:gd name="T16" fmla="*/ 187 w 187"/>
                  <a:gd name="T17" fmla="*/ 6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66">
                    <a:moveTo>
                      <a:pt x="187" y="65"/>
                    </a:move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9"/>
                      <a:pt x="165" y="0"/>
                      <a:pt x="15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1" y="57"/>
                      <a:pt x="23" y="66"/>
                      <a:pt x="35" y="66"/>
                    </a:cubicBezTo>
                    <a:cubicBezTo>
                      <a:pt x="185" y="66"/>
                      <a:pt x="185" y="66"/>
                      <a:pt x="185" y="66"/>
                    </a:cubicBezTo>
                    <a:cubicBezTo>
                      <a:pt x="186" y="66"/>
                      <a:pt x="187" y="65"/>
                      <a:pt x="187" y="65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5" name="Rectangle 119"/>
              <p:cNvSpPr>
                <a:spLocks noChangeArrowheads="1"/>
              </p:cNvSpPr>
              <p:nvPr/>
            </p:nvSpPr>
            <p:spPr bwMode="auto">
              <a:xfrm>
                <a:off x="-323583" y="3657499"/>
                <a:ext cx="84634" cy="22411"/>
              </a:xfrm>
              <a:prstGeom prst="rect">
                <a:avLst/>
              </a:pr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6" name="Oval 120"/>
              <p:cNvSpPr>
                <a:spLocks noChangeArrowheads="1"/>
              </p:cNvSpPr>
              <p:nvPr/>
            </p:nvSpPr>
            <p:spPr bwMode="auto">
              <a:xfrm>
                <a:off x="-292999" y="3645107"/>
                <a:ext cx="48513" cy="2926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7" name="Oval 121"/>
              <p:cNvSpPr>
                <a:spLocks noChangeArrowheads="1"/>
              </p:cNvSpPr>
              <p:nvPr/>
            </p:nvSpPr>
            <p:spPr bwMode="auto">
              <a:xfrm>
                <a:off x="-329910" y="3646162"/>
                <a:ext cx="18192" cy="1766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8" name="Freeform 122"/>
              <p:cNvSpPr>
                <a:spLocks/>
              </p:cNvSpPr>
              <p:nvPr/>
            </p:nvSpPr>
            <p:spPr bwMode="auto">
              <a:xfrm>
                <a:off x="-276916" y="3711812"/>
                <a:ext cx="66705" cy="20302"/>
              </a:xfrm>
              <a:custGeom>
                <a:avLst/>
                <a:gdLst>
                  <a:gd name="T0" fmla="*/ 99 w 107"/>
                  <a:gd name="T1" fmla="*/ 33 h 33"/>
                  <a:gd name="T2" fmla="*/ 8 w 107"/>
                  <a:gd name="T3" fmla="*/ 33 h 33"/>
                  <a:gd name="T4" fmla="*/ 0 w 107"/>
                  <a:gd name="T5" fmla="*/ 29 h 33"/>
                  <a:gd name="T6" fmla="*/ 0 w 107"/>
                  <a:gd name="T7" fmla="*/ 5 h 33"/>
                  <a:gd name="T8" fmla="*/ 8 w 107"/>
                  <a:gd name="T9" fmla="*/ 0 h 33"/>
                  <a:gd name="T10" fmla="*/ 99 w 107"/>
                  <a:gd name="T11" fmla="*/ 0 h 33"/>
                  <a:gd name="T12" fmla="*/ 107 w 107"/>
                  <a:gd name="T13" fmla="*/ 5 h 33"/>
                  <a:gd name="T14" fmla="*/ 107 w 107"/>
                  <a:gd name="T15" fmla="*/ 29 h 33"/>
                  <a:gd name="T16" fmla="*/ 99 w 107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33">
                    <a:moveTo>
                      <a:pt x="99" y="33"/>
                    </a:moveTo>
                    <a:cubicBezTo>
                      <a:pt x="8" y="33"/>
                      <a:pt x="8" y="33"/>
                      <a:pt x="8" y="33"/>
                    </a:cubicBezTo>
                    <a:cubicBezTo>
                      <a:pt x="4" y="33"/>
                      <a:pt x="0" y="31"/>
                      <a:pt x="0" y="2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4" y="0"/>
                      <a:pt x="8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3" y="0"/>
                      <a:pt x="107" y="2"/>
                      <a:pt x="107" y="5"/>
                    </a:cubicBezTo>
                    <a:cubicBezTo>
                      <a:pt x="107" y="29"/>
                      <a:pt x="107" y="29"/>
                      <a:pt x="107" y="29"/>
                    </a:cubicBezTo>
                    <a:cubicBezTo>
                      <a:pt x="107" y="31"/>
                      <a:pt x="103" y="33"/>
                      <a:pt x="99" y="33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9" name="Freeform 123"/>
              <p:cNvSpPr>
                <a:spLocks/>
              </p:cNvSpPr>
              <p:nvPr/>
            </p:nvSpPr>
            <p:spPr bwMode="auto">
              <a:xfrm>
                <a:off x="129906" y="3711812"/>
                <a:ext cx="65914" cy="20302"/>
              </a:xfrm>
              <a:custGeom>
                <a:avLst/>
                <a:gdLst>
                  <a:gd name="T0" fmla="*/ 98 w 106"/>
                  <a:gd name="T1" fmla="*/ 33 h 33"/>
                  <a:gd name="T2" fmla="*/ 8 w 106"/>
                  <a:gd name="T3" fmla="*/ 33 h 33"/>
                  <a:gd name="T4" fmla="*/ 0 w 106"/>
                  <a:gd name="T5" fmla="*/ 29 h 33"/>
                  <a:gd name="T6" fmla="*/ 0 w 106"/>
                  <a:gd name="T7" fmla="*/ 5 h 33"/>
                  <a:gd name="T8" fmla="*/ 8 w 106"/>
                  <a:gd name="T9" fmla="*/ 0 h 33"/>
                  <a:gd name="T10" fmla="*/ 98 w 106"/>
                  <a:gd name="T11" fmla="*/ 0 h 33"/>
                  <a:gd name="T12" fmla="*/ 106 w 106"/>
                  <a:gd name="T13" fmla="*/ 5 h 33"/>
                  <a:gd name="T14" fmla="*/ 106 w 106"/>
                  <a:gd name="T15" fmla="*/ 29 h 33"/>
                  <a:gd name="T16" fmla="*/ 98 w 106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33">
                    <a:moveTo>
                      <a:pt x="98" y="33"/>
                    </a:moveTo>
                    <a:cubicBezTo>
                      <a:pt x="8" y="33"/>
                      <a:pt x="8" y="33"/>
                      <a:pt x="8" y="33"/>
                    </a:cubicBezTo>
                    <a:cubicBezTo>
                      <a:pt x="3" y="33"/>
                      <a:pt x="0" y="31"/>
                      <a:pt x="0" y="2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3" y="0"/>
                      <a:pt x="106" y="2"/>
                      <a:pt x="106" y="5"/>
                    </a:cubicBezTo>
                    <a:cubicBezTo>
                      <a:pt x="106" y="29"/>
                      <a:pt x="106" y="29"/>
                      <a:pt x="106" y="29"/>
                    </a:cubicBezTo>
                    <a:cubicBezTo>
                      <a:pt x="106" y="31"/>
                      <a:pt x="103" y="33"/>
                      <a:pt x="98" y="33"/>
                    </a:cubicBez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0" name="Freeform 124"/>
              <p:cNvSpPr>
                <a:spLocks/>
              </p:cNvSpPr>
              <p:nvPr/>
            </p:nvSpPr>
            <p:spPr bwMode="auto">
              <a:xfrm>
                <a:off x="-66518" y="3282580"/>
                <a:ext cx="9492" cy="202488"/>
              </a:xfrm>
              <a:custGeom>
                <a:avLst/>
                <a:gdLst>
                  <a:gd name="T0" fmla="*/ 8 w 15"/>
                  <a:gd name="T1" fmla="*/ 325 h 325"/>
                  <a:gd name="T2" fmla="*/ 7 w 15"/>
                  <a:gd name="T3" fmla="*/ 325 h 325"/>
                  <a:gd name="T4" fmla="*/ 4 w 15"/>
                  <a:gd name="T5" fmla="*/ 321 h 325"/>
                  <a:gd name="T6" fmla="*/ 4 w 15"/>
                  <a:gd name="T7" fmla="*/ 4 h 325"/>
                  <a:gd name="T8" fmla="*/ 7 w 15"/>
                  <a:gd name="T9" fmla="*/ 0 h 325"/>
                  <a:gd name="T10" fmla="*/ 8 w 15"/>
                  <a:gd name="T11" fmla="*/ 0 h 325"/>
                  <a:gd name="T12" fmla="*/ 11 w 15"/>
                  <a:gd name="T13" fmla="*/ 4 h 325"/>
                  <a:gd name="T14" fmla="*/ 11 w 15"/>
                  <a:gd name="T15" fmla="*/ 321 h 325"/>
                  <a:gd name="T16" fmla="*/ 8 w 15"/>
                  <a:gd name="T1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325">
                    <a:moveTo>
                      <a:pt x="8" y="325"/>
                    </a:moveTo>
                    <a:cubicBezTo>
                      <a:pt x="7" y="325"/>
                      <a:pt x="7" y="325"/>
                      <a:pt x="7" y="325"/>
                    </a:cubicBezTo>
                    <a:cubicBezTo>
                      <a:pt x="6" y="325"/>
                      <a:pt x="4" y="323"/>
                      <a:pt x="4" y="321"/>
                    </a:cubicBezTo>
                    <a:cubicBezTo>
                      <a:pt x="0" y="216"/>
                      <a:pt x="0" y="110"/>
                      <a:pt x="4" y="4"/>
                    </a:cubicBezTo>
                    <a:cubicBezTo>
                      <a:pt x="4" y="2"/>
                      <a:pt x="6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1" y="2"/>
                      <a:pt x="11" y="4"/>
                    </a:cubicBezTo>
                    <a:cubicBezTo>
                      <a:pt x="15" y="110"/>
                      <a:pt x="15" y="216"/>
                      <a:pt x="11" y="321"/>
                    </a:cubicBezTo>
                    <a:cubicBezTo>
                      <a:pt x="11" y="323"/>
                      <a:pt x="10" y="325"/>
                      <a:pt x="8" y="325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1" name="Freeform 125"/>
              <p:cNvSpPr>
                <a:spLocks/>
              </p:cNvSpPr>
              <p:nvPr/>
            </p:nvSpPr>
            <p:spPr bwMode="auto">
              <a:xfrm>
                <a:off x="-206519" y="3384615"/>
                <a:ext cx="145011" cy="117854"/>
              </a:xfrm>
              <a:custGeom>
                <a:avLst/>
                <a:gdLst>
                  <a:gd name="T0" fmla="*/ 208 w 233"/>
                  <a:gd name="T1" fmla="*/ 0 h 189"/>
                  <a:gd name="T2" fmla="*/ 202 w 233"/>
                  <a:gd name="T3" fmla="*/ 2 h 189"/>
                  <a:gd name="T4" fmla="*/ 0 w 233"/>
                  <a:gd name="T5" fmla="*/ 180 h 189"/>
                  <a:gd name="T6" fmla="*/ 4 w 233"/>
                  <a:gd name="T7" fmla="*/ 183 h 189"/>
                  <a:gd name="T8" fmla="*/ 205 w 233"/>
                  <a:gd name="T9" fmla="*/ 6 h 189"/>
                  <a:gd name="T10" fmla="*/ 212 w 233"/>
                  <a:gd name="T11" fmla="*/ 6 h 189"/>
                  <a:gd name="T12" fmla="*/ 8 w 233"/>
                  <a:gd name="T13" fmla="*/ 186 h 189"/>
                  <a:gd name="T14" fmla="*/ 13 w 233"/>
                  <a:gd name="T15" fmla="*/ 189 h 189"/>
                  <a:gd name="T16" fmla="*/ 220 w 233"/>
                  <a:gd name="T17" fmla="*/ 6 h 189"/>
                  <a:gd name="T18" fmla="*/ 233 w 233"/>
                  <a:gd name="T19" fmla="*/ 6 h 189"/>
                  <a:gd name="T20" fmla="*/ 233 w 233"/>
                  <a:gd name="T21" fmla="*/ 0 h 189"/>
                  <a:gd name="T22" fmla="*/ 208 w 233"/>
                  <a:gd name="T23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3" h="189">
                    <a:moveTo>
                      <a:pt x="208" y="0"/>
                    </a:moveTo>
                    <a:cubicBezTo>
                      <a:pt x="206" y="0"/>
                      <a:pt x="203" y="1"/>
                      <a:pt x="202" y="2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4" y="183"/>
                      <a:pt x="4" y="183"/>
                      <a:pt x="4" y="183"/>
                    </a:cubicBezTo>
                    <a:cubicBezTo>
                      <a:pt x="205" y="6"/>
                      <a:pt x="205" y="6"/>
                      <a:pt x="205" y="6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220" y="6"/>
                      <a:pt x="220" y="6"/>
                      <a:pt x="220" y="6"/>
                    </a:cubicBezTo>
                    <a:cubicBezTo>
                      <a:pt x="233" y="6"/>
                      <a:pt x="233" y="6"/>
                      <a:pt x="233" y="6"/>
                    </a:cubicBezTo>
                    <a:cubicBezTo>
                      <a:pt x="233" y="0"/>
                      <a:pt x="233" y="0"/>
                      <a:pt x="233" y="0"/>
                    </a:cubicBez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2" name="Freeform 126"/>
              <p:cNvSpPr>
                <a:spLocks/>
              </p:cNvSpPr>
              <p:nvPr/>
            </p:nvSpPr>
            <p:spPr bwMode="auto">
              <a:xfrm>
                <a:off x="-210211" y="3493769"/>
                <a:ext cx="27948" cy="11073"/>
              </a:xfrm>
              <a:custGeom>
                <a:avLst/>
                <a:gdLst>
                  <a:gd name="T0" fmla="*/ 41 w 45"/>
                  <a:gd name="T1" fmla="*/ 18 h 18"/>
                  <a:gd name="T2" fmla="*/ 3 w 45"/>
                  <a:gd name="T3" fmla="*/ 18 h 18"/>
                  <a:gd name="T4" fmla="*/ 0 w 45"/>
                  <a:gd name="T5" fmla="*/ 14 h 18"/>
                  <a:gd name="T6" fmla="*/ 0 w 45"/>
                  <a:gd name="T7" fmla="*/ 4 h 18"/>
                  <a:gd name="T8" fmla="*/ 3 w 45"/>
                  <a:gd name="T9" fmla="*/ 0 h 18"/>
                  <a:gd name="T10" fmla="*/ 41 w 45"/>
                  <a:gd name="T11" fmla="*/ 0 h 18"/>
                  <a:gd name="T12" fmla="*/ 45 w 45"/>
                  <a:gd name="T13" fmla="*/ 4 h 18"/>
                  <a:gd name="T14" fmla="*/ 45 w 45"/>
                  <a:gd name="T15" fmla="*/ 14 h 18"/>
                  <a:gd name="T16" fmla="*/ 41 w 45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8">
                    <a:moveTo>
                      <a:pt x="41" y="18"/>
                    </a:moveTo>
                    <a:cubicBezTo>
                      <a:pt x="3" y="18"/>
                      <a:pt x="3" y="18"/>
                      <a:pt x="3" y="18"/>
                    </a:cubicBezTo>
                    <a:cubicBezTo>
                      <a:pt x="1" y="18"/>
                      <a:pt x="0" y="16"/>
                      <a:pt x="0" y="1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3" y="0"/>
                      <a:pt x="45" y="2"/>
                      <a:pt x="45" y="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6"/>
                      <a:pt x="43" y="18"/>
                      <a:pt x="41" y="18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3" name="Freeform 127"/>
              <p:cNvSpPr>
                <a:spLocks/>
              </p:cNvSpPr>
              <p:nvPr/>
            </p:nvSpPr>
            <p:spPr bwMode="auto">
              <a:xfrm>
                <a:off x="-24597" y="3282580"/>
                <a:ext cx="8701" cy="202488"/>
              </a:xfrm>
              <a:custGeom>
                <a:avLst/>
                <a:gdLst>
                  <a:gd name="T0" fmla="*/ 6 w 14"/>
                  <a:gd name="T1" fmla="*/ 325 h 325"/>
                  <a:gd name="T2" fmla="*/ 7 w 14"/>
                  <a:gd name="T3" fmla="*/ 325 h 325"/>
                  <a:gd name="T4" fmla="*/ 10 w 14"/>
                  <a:gd name="T5" fmla="*/ 321 h 325"/>
                  <a:gd name="T6" fmla="*/ 10 w 14"/>
                  <a:gd name="T7" fmla="*/ 4 h 325"/>
                  <a:gd name="T8" fmla="*/ 7 w 14"/>
                  <a:gd name="T9" fmla="*/ 0 h 325"/>
                  <a:gd name="T10" fmla="*/ 6 w 14"/>
                  <a:gd name="T11" fmla="*/ 0 h 325"/>
                  <a:gd name="T12" fmla="*/ 3 w 14"/>
                  <a:gd name="T13" fmla="*/ 4 h 325"/>
                  <a:gd name="T14" fmla="*/ 3 w 14"/>
                  <a:gd name="T15" fmla="*/ 321 h 325"/>
                  <a:gd name="T16" fmla="*/ 6 w 14"/>
                  <a:gd name="T1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325">
                    <a:moveTo>
                      <a:pt x="6" y="325"/>
                    </a:moveTo>
                    <a:cubicBezTo>
                      <a:pt x="7" y="325"/>
                      <a:pt x="7" y="325"/>
                      <a:pt x="7" y="325"/>
                    </a:cubicBezTo>
                    <a:cubicBezTo>
                      <a:pt x="9" y="325"/>
                      <a:pt x="10" y="323"/>
                      <a:pt x="10" y="321"/>
                    </a:cubicBezTo>
                    <a:cubicBezTo>
                      <a:pt x="14" y="216"/>
                      <a:pt x="14" y="110"/>
                      <a:pt x="10" y="4"/>
                    </a:cubicBezTo>
                    <a:cubicBezTo>
                      <a:pt x="10" y="2"/>
                      <a:pt x="9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3" y="2"/>
                      <a:pt x="3" y="4"/>
                    </a:cubicBezTo>
                    <a:cubicBezTo>
                      <a:pt x="0" y="110"/>
                      <a:pt x="0" y="216"/>
                      <a:pt x="3" y="321"/>
                    </a:cubicBezTo>
                    <a:cubicBezTo>
                      <a:pt x="3" y="323"/>
                      <a:pt x="5" y="325"/>
                      <a:pt x="6" y="325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4" name="Freeform 128"/>
              <p:cNvSpPr>
                <a:spLocks/>
              </p:cNvSpPr>
              <p:nvPr/>
            </p:nvSpPr>
            <p:spPr bwMode="auto">
              <a:xfrm>
                <a:off x="-20906" y="3384615"/>
                <a:ext cx="145011" cy="117854"/>
              </a:xfrm>
              <a:custGeom>
                <a:avLst/>
                <a:gdLst>
                  <a:gd name="T0" fmla="*/ 25 w 233"/>
                  <a:gd name="T1" fmla="*/ 0 h 189"/>
                  <a:gd name="T2" fmla="*/ 32 w 233"/>
                  <a:gd name="T3" fmla="*/ 2 h 189"/>
                  <a:gd name="T4" fmla="*/ 233 w 233"/>
                  <a:gd name="T5" fmla="*/ 180 h 189"/>
                  <a:gd name="T6" fmla="*/ 229 w 233"/>
                  <a:gd name="T7" fmla="*/ 183 h 189"/>
                  <a:gd name="T8" fmla="*/ 28 w 233"/>
                  <a:gd name="T9" fmla="*/ 6 h 189"/>
                  <a:gd name="T10" fmla="*/ 21 w 233"/>
                  <a:gd name="T11" fmla="*/ 6 h 189"/>
                  <a:gd name="T12" fmla="*/ 225 w 233"/>
                  <a:gd name="T13" fmla="*/ 186 h 189"/>
                  <a:gd name="T14" fmla="*/ 221 w 233"/>
                  <a:gd name="T15" fmla="*/ 189 h 189"/>
                  <a:gd name="T16" fmla="*/ 13 w 233"/>
                  <a:gd name="T17" fmla="*/ 6 h 189"/>
                  <a:gd name="T18" fmla="*/ 0 w 233"/>
                  <a:gd name="T19" fmla="*/ 6 h 189"/>
                  <a:gd name="T20" fmla="*/ 0 w 233"/>
                  <a:gd name="T21" fmla="*/ 0 h 189"/>
                  <a:gd name="T22" fmla="*/ 25 w 233"/>
                  <a:gd name="T23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3" h="189">
                    <a:moveTo>
                      <a:pt x="25" y="0"/>
                    </a:moveTo>
                    <a:cubicBezTo>
                      <a:pt x="27" y="0"/>
                      <a:pt x="30" y="1"/>
                      <a:pt x="32" y="2"/>
                    </a:cubicBezTo>
                    <a:cubicBezTo>
                      <a:pt x="233" y="180"/>
                      <a:pt x="233" y="180"/>
                      <a:pt x="233" y="180"/>
                    </a:cubicBezTo>
                    <a:cubicBezTo>
                      <a:pt x="229" y="183"/>
                      <a:pt x="229" y="183"/>
                      <a:pt x="229" y="183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25" y="186"/>
                      <a:pt x="225" y="186"/>
                      <a:pt x="225" y="186"/>
                    </a:cubicBezTo>
                    <a:cubicBezTo>
                      <a:pt x="221" y="189"/>
                      <a:pt x="221" y="189"/>
                      <a:pt x="221" y="18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5" name="Freeform 129"/>
              <p:cNvSpPr>
                <a:spLocks/>
              </p:cNvSpPr>
              <p:nvPr/>
            </p:nvSpPr>
            <p:spPr bwMode="auto">
              <a:xfrm>
                <a:off x="99849" y="3493769"/>
                <a:ext cx="28738" cy="11073"/>
              </a:xfrm>
              <a:custGeom>
                <a:avLst/>
                <a:gdLst>
                  <a:gd name="T0" fmla="*/ 4 w 46"/>
                  <a:gd name="T1" fmla="*/ 18 h 18"/>
                  <a:gd name="T2" fmla="*/ 42 w 46"/>
                  <a:gd name="T3" fmla="*/ 18 h 18"/>
                  <a:gd name="T4" fmla="*/ 46 w 46"/>
                  <a:gd name="T5" fmla="*/ 14 h 18"/>
                  <a:gd name="T6" fmla="*/ 46 w 46"/>
                  <a:gd name="T7" fmla="*/ 4 h 18"/>
                  <a:gd name="T8" fmla="*/ 42 w 46"/>
                  <a:gd name="T9" fmla="*/ 0 h 18"/>
                  <a:gd name="T10" fmla="*/ 4 w 46"/>
                  <a:gd name="T11" fmla="*/ 0 h 18"/>
                  <a:gd name="T12" fmla="*/ 0 w 46"/>
                  <a:gd name="T13" fmla="*/ 4 h 18"/>
                  <a:gd name="T14" fmla="*/ 0 w 46"/>
                  <a:gd name="T15" fmla="*/ 14 h 18"/>
                  <a:gd name="T16" fmla="*/ 4 w 46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8">
                    <a:moveTo>
                      <a:pt x="4" y="18"/>
                    </a:moveTo>
                    <a:cubicBezTo>
                      <a:pt x="42" y="18"/>
                      <a:pt x="42" y="18"/>
                      <a:pt x="42" y="18"/>
                    </a:cubicBezTo>
                    <a:cubicBezTo>
                      <a:pt x="44" y="18"/>
                      <a:pt x="46" y="16"/>
                      <a:pt x="46" y="1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2"/>
                      <a:pt x="44" y="0"/>
                      <a:pt x="4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6"/>
                      <a:pt x="2" y="18"/>
                      <a:pt x="4" y="18"/>
                    </a:cubicBez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6" name="Freeform 130"/>
              <p:cNvSpPr>
                <a:spLocks/>
              </p:cNvSpPr>
              <p:nvPr/>
            </p:nvSpPr>
            <p:spPr bwMode="auto">
              <a:xfrm>
                <a:off x="-68364" y="3376705"/>
                <a:ext cx="7646" cy="19774"/>
              </a:xfrm>
              <a:custGeom>
                <a:avLst/>
                <a:gdLst>
                  <a:gd name="T0" fmla="*/ 12 w 12"/>
                  <a:gd name="T1" fmla="*/ 25 h 32"/>
                  <a:gd name="T2" fmla="*/ 6 w 12"/>
                  <a:gd name="T3" fmla="*/ 32 h 32"/>
                  <a:gd name="T4" fmla="*/ 0 w 12"/>
                  <a:gd name="T5" fmla="*/ 25 h 32"/>
                  <a:gd name="T6" fmla="*/ 0 w 12"/>
                  <a:gd name="T7" fmla="*/ 7 h 32"/>
                  <a:gd name="T8" fmla="*/ 6 w 12"/>
                  <a:gd name="T9" fmla="*/ 0 h 32"/>
                  <a:gd name="T10" fmla="*/ 12 w 12"/>
                  <a:gd name="T11" fmla="*/ 7 h 32"/>
                  <a:gd name="T12" fmla="*/ 12 w 12"/>
                  <a:gd name="T13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2">
                    <a:moveTo>
                      <a:pt x="12" y="25"/>
                    </a:moveTo>
                    <a:cubicBezTo>
                      <a:pt x="12" y="29"/>
                      <a:pt x="9" y="32"/>
                      <a:pt x="6" y="32"/>
                    </a:cubicBezTo>
                    <a:cubicBezTo>
                      <a:pt x="3" y="32"/>
                      <a:pt x="0" y="29"/>
                      <a:pt x="0" y="2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2" y="3"/>
                      <a:pt x="12" y="7"/>
                    </a:cubicBez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7" name="Freeform 131"/>
              <p:cNvSpPr>
                <a:spLocks/>
              </p:cNvSpPr>
              <p:nvPr/>
            </p:nvSpPr>
            <p:spPr bwMode="auto">
              <a:xfrm>
                <a:off x="-20906" y="3376705"/>
                <a:ext cx="7382" cy="19774"/>
              </a:xfrm>
              <a:custGeom>
                <a:avLst/>
                <a:gdLst>
                  <a:gd name="T0" fmla="*/ 12 w 12"/>
                  <a:gd name="T1" fmla="*/ 25 h 32"/>
                  <a:gd name="T2" fmla="*/ 6 w 12"/>
                  <a:gd name="T3" fmla="*/ 32 h 32"/>
                  <a:gd name="T4" fmla="*/ 0 w 12"/>
                  <a:gd name="T5" fmla="*/ 25 h 32"/>
                  <a:gd name="T6" fmla="*/ 0 w 12"/>
                  <a:gd name="T7" fmla="*/ 7 h 32"/>
                  <a:gd name="T8" fmla="*/ 6 w 12"/>
                  <a:gd name="T9" fmla="*/ 0 h 32"/>
                  <a:gd name="T10" fmla="*/ 12 w 12"/>
                  <a:gd name="T11" fmla="*/ 7 h 32"/>
                  <a:gd name="T12" fmla="*/ 12 w 12"/>
                  <a:gd name="T13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2">
                    <a:moveTo>
                      <a:pt x="12" y="25"/>
                    </a:moveTo>
                    <a:cubicBezTo>
                      <a:pt x="12" y="29"/>
                      <a:pt x="9" y="32"/>
                      <a:pt x="6" y="32"/>
                    </a:cubicBezTo>
                    <a:cubicBezTo>
                      <a:pt x="2" y="32"/>
                      <a:pt x="0" y="29"/>
                      <a:pt x="0" y="2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9" y="0"/>
                      <a:pt x="12" y="3"/>
                      <a:pt x="12" y="7"/>
                    </a:cubicBez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304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7" name="Группа 6"/>
          <p:cNvGrpSpPr/>
          <p:nvPr/>
        </p:nvGrpSpPr>
        <p:grpSpPr>
          <a:xfrm>
            <a:off x="6122940" y="1580126"/>
            <a:ext cx="1377868" cy="1373106"/>
            <a:chOff x="10681958" y="1190094"/>
            <a:chExt cx="1215296" cy="1211096"/>
          </a:xfrm>
        </p:grpSpPr>
        <p:grpSp>
          <p:nvGrpSpPr>
            <p:cNvPr id="569" name="Группа 568"/>
            <p:cNvGrpSpPr/>
            <p:nvPr/>
          </p:nvGrpSpPr>
          <p:grpSpPr>
            <a:xfrm>
              <a:off x="11004141" y="1190094"/>
              <a:ext cx="632507" cy="459339"/>
              <a:chOff x="9818949" y="5085971"/>
              <a:chExt cx="537836" cy="390587"/>
            </a:xfrm>
          </p:grpSpPr>
          <p:sp>
            <p:nvSpPr>
              <p:cNvPr id="570" name="Freeform 352"/>
              <p:cNvSpPr>
                <a:spLocks noEditPoints="1"/>
              </p:cNvSpPr>
              <p:nvPr/>
            </p:nvSpPr>
            <p:spPr bwMode="auto">
              <a:xfrm>
                <a:off x="9828932" y="5318077"/>
                <a:ext cx="158481" cy="158481"/>
              </a:xfrm>
              <a:custGeom>
                <a:avLst/>
                <a:gdLst>
                  <a:gd name="T0" fmla="*/ 162 w 325"/>
                  <a:gd name="T1" fmla="*/ 0 h 325"/>
                  <a:gd name="T2" fmla="*/ 0 w 325"/>
                  <a:gd name="T3" fmla="*/ 162 h 325"/>
                  <a:gd name="T4" fmla="*/ 162 w 325"/>
                  <a:gd name="T5" fmla="*/ 325 h 325"/>
                  <a:gd name="T6" fmla="*/ 325 w 325"/>
                  <a:gd name="T7" fmla="*/ 162 h 325"/>
                  <a:gd name="T8" fmla="*/ 162 w 325"/>
                  <a:gd name="T9" fmla="*/ 0 h 325"/>
                  <a:gd name="T10" fmla="*/ 162 w 325"/>
                  <a:gd name="T11" fmla="*/ 265 h 325"/>
                  <a:gd name="T12" fmla="*/ 59 w 325"/>
                  <a:gd name="T13" fmla="*/ 162 h 325"/>
                  <a:gd name="T14" fmla="*/ 162 w 325"/>
                  <a:gd name="T15" fmla="*/ 59 h 325"/>
                  <a:gd name="T16" fmla="*/ 265 w 325"/>
                  <a:gd name="T17" fmla="*/ 162 h 325"/>
                  <a:gd name="T18" fmla="*/ 162 w 325"/>
                  <a:gd name="T19" fmla="*/ 26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5" h="325">
                    <a:moveTo>
                      <a:pt x="162" y="0"/>
                    </a:moveTo>
                    <a:cubicBezTo>
                      <a:pt x="73" y="0"/>
                      <a:pt x="0" y="73"/>
                      <a:pt x="0" y="162"/>
                    </a:cubicBezTo>
                    <a:cubicBezTo>
                      <a:pt x="0" y="252"/>
                      <a:pt x="73" y="325"/>
                      <a:pt x="162" y="325"/>
                    </a:cubicBezTo>
                    <a:cubicBezTo>
                      <a:pt x="252" y="325"/>
                      <a:pt x="325" y="252"/>
                      <a:pt x="325" y="162"/>
                    </a:cubicBezTo>
                    <a:cubicBezTo>
                      <a:pt x="325" y="73"/>
                      <a:pt x="252" y="0"/>
                      <a:pt x="162" y="0"/>
                    </a:cubicBezTo>
                    <a:close/>
                    <a:moveTo>
                      <a:pt x="162" y="265"/>
                    </a:moveTo>
                    <a:cubicBezTo>
                      <a:pt x="105" y="265"/>
                      <a:pt x="59" y="219"/>
                      <a:pt x="59" y="162"/>
                    </a:cubicBezTo>
                    <a:cubicBezTo>
                      <a:pt x="59" y="105"/>
                      <a:pt x="105" y="59"/>
                      <a:pt x="162" y="59"/>
                    </a:cubicBezTo>
                    <a:cubicBezTo>
                      <a:pt x="219" y="59"/>
                      <a:pt x="265" y="105"/>
                      <a:pt x="265" y="162"/>
                    </a:cubicBezTo>
                    <a:cubicBezTo>
                      <a:pt x="265" y="219"/>
                      <a:pt x="219" y="265"/>
                      <a:pt x="162" y="265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1" name="Freeform 353"/>
              <p:cNvSpPr>
                <a:spLocks/>
              </p:cNvSpPr>
              <p:nvPr/>
            </p:nvSpPr>
            <p:spPr bwMode="auto">
              <a:xfrm>
                <a:off x="9828932" y="5318077"/>
                <a:ext cx="158481" cy="78617"/>
              </a:xfrm>
              <a:custGeom>
                <a:avLst/>
                <a:gdLst>
                  <a:gd name="T0" fmla="*/ 25 w 325"/>
                  <a:gd name="T1" fmla="*/ 160 h 160"/>
                  <a:gd name="T2" fmla="*/ 162 w 325"/>
                  <a:gd name="T3" fmla="*/ 24 h 160"/>
                  <a:gd name="T4" fmla="*/ 300 w 325"/>
                  <a:gd name="T5" fmla="*/ 160 h 160"/>
                  <a:gd name="T6" fmla="*/ 325 w 325"/>
                  <a:gd name="T7" fmla="*/ 160 h 160"/>
                  <a:gd name="T8" fmla="*/ 162 w 325"/>
                  <a:gd name="T9" fmla="*/ 0 h 160"/>
                  <a:gd name="T10" fmla="*/ 0 w 325"/>
                  <a:gd name="T11" fmla="*/ 160 h 160"/>
                  <a:gd name="T12" fmla="*/ 25 w 325"/>
                  <a:gd name="T13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5" h="160">
                    <a:moveTo>
                      <a:pt x="25" y="160"/>
                    </a:moveTo>
                    <a:cubicBezTo>
                      <a:pt x="26" y="85"/>
                      <a:pt x="87" y="24"/>
                      <a:pt x="162" y="24"/>
                    </a:cubicBezTo>
                    <a:cubicBezTo>
                      <a:pt x="238" y="24"/>
                      <a:pt x="299" y="85"/>
                      <a:pt x="300" y="160"/>
                    </a:cubicBezTo>
                    <a:cubicBezTo>
                      <a:pt x="325" y="160"/>
                      <a:pt x="325" y="160"/>
                      <a:pt x="325" y="160"/>
                    </a:cubicBezTo>
                    <a:cubicBezTo>
                      <a:pt x="323" y="71"/>
                      <a:pt x="251" y="0"/>
                      <a:pt x="162" y="0"/>
                    </a:cubicBezTo>
                    <a:cubicBezTo>
                      <a:pt x="73" y="0"/>
                      <a:pt x="1" y="71"/>
                      <a:pt x="0" y="160"/>
                    </a:cubicBezTo>
                    <a:lnTo>
                      <a:pt x="25" y="160"/>
                    </a:lnTo>
                    <a:close/>
                  </a:path>
                </a:pathLst>
              </a:custGeom>
              <a:solidFill>
                <a:srgbClr val="736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2" name="Freeform 354"/>
              <p:cNvSpPr>
                <a:spLocks noEditPoints="1"/>
              </p:cNvSpPr>
              <p:nvPr/>
            </p:nvSpPr>
            <p:spPr bwMode="auto">
              <a:xfrm>
                <a:off x="10198304" y="5318077"/>
                <a:ext cx="158481" cy="158481"/>
              </a:xfrm>
              <a:custGeom>
                <a:avLst/>
                <a:gdLst>
                  <a:gd name="T0" fmla="*/ 162 w 324"/>
                  <a:gd name="T1" fmla="*/ 0 h 325"/>
                  <a:gd name="T2" fmla="*/ 0 w 324"/>
                  <a:gd name="T3" fmla="*/ 162 h 325"/>
                  <a:gd name="T4" fmla="*/ 162 w 324"/>
                  <a:gd name="T5" fmla="*/ 325 h 325"/>
                  <a:gd name="T6" fmla="*/ 324 w 324"/>
                  <a:gd name="T7" fmla="*/ 162 h 325"/>
                  <a:gd name="T8" fmla="*/ 162 w 324"/>
                  <a:gd name="T9" fmla="*/ 0 h 325"/>
                  <a:gd name="T10" fmla="*/ 162 w 324"/>
                  <a:gd name="T11" fmla="*/ 265 h 325"/>
                  <a:gd name="T12" fmla="*/ 59 w 324"/>
                  <a:gd name="T13" fmla="*/ 162 h 325"/>
                  <a:gd name="T14" fmla="*/ 162 w 324"/>
                  <a:gd name="T15" fmla="*/ 59 h 325"/>
                  <a:gd name="T16" fmla="*/ 265 w 324"/>
                  <a:gd name="T17" fmla="*/ 162 h 325"/>
                  <a:gd name="T18" fmla="*/ 162 w 324"/>
                  <a:gd name="T19" fmla="*/ 26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4" h="325">
                    <a:moveTo>
                      <a:pt x="162" y="0"/>
                    </a:moveTo>
                    <a:cubicBezTo>
                      <a:pt x="72" y="0"/>
                      <a:pt x="0" y="73"/>
                      <a:pt x="0" y="162"/>
                    </a:cubicBezTo>
                    <a:cubicBezTo>
                      <a:pt x="0" y="252"/>
                      <a:pt x="72" y="325"/>
                      <a:pt x="162" y="325"/>
                    </a:cubicBezTo>
                    <a:cubicBezTo>
                      <a:pt x="252" y="325"/>
                      <a:pt x="324" y="252"/>
                      <a:pt x="324" y="162"/>
                    </a:cubicBezTo>
                    <a:cubicBezTo>
                      <a:pt x="324" y="73"/>
                      <a:pt x="252" y="0"/>
                      <a:pt x="162" y="0"/>
                    </a:cubicBezTo>
                    <a:close/>
                    <a:moveTo>
                      <a:pt x="162" y="265"/>
                    </a:moveTo>
                    <a:cubicBezTo>
                      <a:pt x="105" y="265"/>
                      <a:pt x="59" y="219"/>
                      <a:pt x="59" y="162"/>
                    </a:cubicBezTo>
                    <a:cubicBezTo>
                      <a:pt x="59" y="105"/>
                      <a:pt x="105" y="59"/>
                      <a:pt x="162" y="59"/>
                    </a:cubicBezTo>
                    <a:cubicBezTo>
                      <a:pt x="219" y="59"/>
                      <a:pt x="265" y="105"/>
                      <a:pt x="265" y="162"/>
                    </a:cubicBezTo>
                    <a:cubicBezTo>
                      <a:pt x="265" y="219"/>
                      <a:pt x="219" y="265"/>
                      <a:pt x="162" y="265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3" name="Freeform 355"/>
              <p:cNvSpPr>
                <a:spLocks/>
              </p:cNvSpPr>
              <p:nvPr/>
            </p:nvSpPr>
            <p:spPr bwMode="auto">
              <a:xfrm>
                <a:off x="10198304" y="5318077"/>
                <a:ext cx="158481" cy="78617"/>
              </a:xfrm>
              <a:custGeom>
                <a:avLst/>
                <a:gdLst>
                  <a:gd name="T0" fmla="*/ 24 w 324"/>
                  <a:gd name="T1" fmla="*/ 160 h 160"/>
                  <a:gd name="T2" fmla="*/ 162 w 324"/>
                  <a:gd name="T3" fmla="*/ 24 h 160"/>
                  <a:gd name="T4" fmla="*/ 300 w 324"/>
                  <a:gd name="T5" fmla="*/ 160 h 160"/>
                  <a:gd name="T6" fmla="*/ 324 w 324"/>
                  <a:gd name="T7" fmla="*/ 160 h 160"/>
                  <a:gd name="T8" fmla="*/ 162 w 324"/>
                  <a:gd name="T9" fmla="*/ 0 h 160"/>
                  <a:gd name="T10" fmla="*/ 0 w 324"/>
                  <a:gd name="T11" fmla="*/ 160 h 160"/>
                  <a:gd name="T12" fmla="*/ 24 w 324"/>
                  <a:gd name="T13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4" h="160">
                    <a:moveTo>
                      <a:pt x="24" y="160"/>
                    </a:moveTo>
                    <a:cubicBezTo>
                      <a:pt x="25" y="85"/>
                      <a:pt x="87" y="24"/>
                      <a:pt x="162" y="24"/>
                    </a:cubicBezTo>
                    <a:cubicBezTo>
                      <a:pt x="237" y="24"/>
                      <a:pt x="299" y="85"/>
                      <a:pt x="300" y="160"/>
                    </a:cubicBezTo>
                    <a:cubicBezTo>
                      <a:pt x="324" y="160"/>
                      <a:pt x="324" y="160"/>
                      <a:pt x="324" y="160"/>
                    </a:cubicBezTo>
                    <a:cubicBezTo>
                      <a:pt x="323" y="71"/>
                      <a:pt x="251" y="0"/>
                      <a:pt x="162" y="0"/>
                    </a:cubicBezTo>
                    <a:cubicBezTo>
                      <a:pt x="73" y="0"/>
                      <a:pt x="1" y="71"/>
                      <a:pt x="0" y="160"/>
                    </a:cubicBezTo>
                    <a:lnTo>
                      <a:pt x="24" y="160"/>
                    </a:lnTo>
                    <a:close/>
                  </a:path>
                </a:pathLst>
              </a:custGeom>
              <a:solidFill>
                <a:srgbClr val="736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4" name="Freeform 356"/>
              <p:cNvSpPr>
                <a:spLocks/>
              </p:cNvSpPr>
              <p:nvPr/>
            </p:nvSpPr>
            <p:spPr bwMode="auto">
              <a:xfrm>
                <a:off x="10249467" y="5369240"/>
                <a:ext cx="57402" cy="57403"/>
              </a:xfrm>
              <a:custGeom>
                <a:avLst/>
                <a:gdLst>
                  <a:gd name="T0" fmla="*/ 59 w 116"/>
                  <a:gd name="T1" fmla="*/ 0 h 117"/>
                  <a:gd name="T2" fmla="*/ 0 w 116"/>
                  <a:gd name="T3" fmla="*/ 57 h 117"/>
                  <a:gd name="T4" fmla="*/ 57 w 116"/>
                  <a:gd name="T5" fmla="*/ 116 h 117"/>
                  <a:gd name="T6" fmla="*/ 116 w 116"/>
                  <a:gd name="T7" fmla="*/ 59 h 117"/>
                  <a:gd name="T8" fmla="*/ 59 w 116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17">
                    <a:moveTo>
                      <a:pt x="59" y="0"/>
                    </a:moveTo>
                    <a:cubicBezTo>
                      <a:pt x="27" y="0"/>
                      <a:pt x="1" y="25"/>
                      <a:pt x="0" y="57"/>
                    </a:cubicBezTo>
                    <a:cubicBezTo>
                      <a:pt x="0" y="89"/>
                      <a:pt x="25" y="116"/>
                      <a:pt x="57" y="116"/>
                    </a:cubicBezTo>
                    <a:cubicBezTo>
                      <a:pt x="89" y="117"/>
                      <a:pt x="115" y="91"/>
                      <a:pt x="116" y="59"/>
                    </a:cubicBezTo>
                    <a:cubicBezTo>
                      <a:pt x="116" y="27"/>
                      <a:pt x="91" y="1"/>
                      <a:pt x="59" y="0"/>
                    </a:cubicBezTo>
                    <a:close/>
                  </a:path>
                </a:pathLst>
              </a:custGeom>
              <a:solidFill>
                <a:srgbClr val="7C7A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5" name="Freeform 357"/>
              <p:cNvSpPr>
                <a:spLocks/>
              </p:cNvSpPr>
              <p:nvPr/>
            </p:nvSpPr>
            <p:spPr bwMode="auto">
              <a:xfrm>
                <a:off x="9873855" y="5363001"/>
                <a:ext cx="68633" cy="68633"/>
              </a:xfrm>
              <a:custGeom>
                <a:avLst/>
                <a:gdLst>
                  <a:gd name="T0" fmla="*/ 71 w 141"/>
                  <a:gd name="T1" fmla="*/ 1 h 140"/>
                  <a:gd name="T2" fmla="*/ 1 w 141"/>
                  <a:gd name="T3" fmla="*/ 69 h 140"/>
                  <a:gd name="T4" fmla="*/ 69 w 141"/>
                  <a:gd name="T5" fmla="*/ 140 h 140"/>
                  <a:gd name="T6" fmla="*/ 140 w 141"/>
                  <a:gd name="T7" fmla="*/ 71 h 140"/>
                  <a:gd name="T8" fmla="*/ 71 w 141"/>
                  <a:gd name="T9" fmla="*/ 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140">
                    <a:moveTo>
                      <a:pt x="71" y="1"/>
                    </a:moveTo>
                    <a:cubicBezTo>
                      <a:pt x="33" y="0"/>
                      <a:pt x="1" y="31"/>
                      <a:pt x="1" y="69"/>
                    </a:cubicBezTo>
                    <a:cubicBezTo>
                      <a:pt x="0" y="108"/>
                      <a:pt x="31" y="139"/>
                      <a:pt x="69" y="140"/>
                    </a:cubicBezTo>
                    <a:cubicBezTo>
                      <a:pt x="108" y="140"/>
                      <a:pt x="139" y="110"/>
                      <a:pt x="140" y="71"/>
                    </a:cubicBezTo>
                    <a:cubicBezTo>
                      <a:pt x="141" y="33"/>
                      <a:pt x="110" y="1"/>
                      <a:pt x="71" y="1"/>
                    </a:cubicBezTo>
                    <a:close/>
                  </a:path>
                </a:pathLst>
              </a:custGeom>
              <a:solidFill>
                <a:srgbClr val="7C7A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6" name="Freeform 358"/>
              <p:cNvSpPr>
                <a:spLocks/>
              </p:cNvSpPr>
              <p:nvPr/>
            </p:nvSpPr>
            <p:spPr bwMode="auto">
              <a:xfrm>
                <a:off x="10193313" y="5248196"/>
                <a:ext cx="97335" cy="159729"/>
              </a:xfrm>
              <a:custGeom>
                <a:avLst/>
                <a:gdLst>
                  <a:gd name="T0" fmla="*/ 172 w 199"/>
                  <a:gd name="T1" fmla="*/ 324 h 324"/>
                  <a:gd name="T2" fmla="*/ 151 w 199"/>
                  <a:gd name="T3" fmla="*/ 312 h 324"/>
                  <a:gd name="T4" fmla="*/ 6 w 199"/>
                  <a:gd name="T5" fmla="*/ 37 h 324"/>
                  <a:gd name="T6" fmla="*/ 15 w 199"/>
                  <a:gd name="T7" fmla="*/ 6 h 324"/>
                  <a:gd name="T8" fmla="*/ 47 w 199"/>
                  <a:gd name="T9" fmla="*/ 15 h 324"/>
                  <a:gd name="T10" fmla="*/ 193 w 199"/>
                  <a:gd name="T11" fmla="*/ 290 h 324"/>
                  <a:gd name="T12" fmla="*/ 183 w 199"/>
                  <a:gd name="T13" fmla="*/ 322 h 324"/>
                  <a:gd name="T14" fmla="*/ 172 w 199"/>
                  <a:gd name="T15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9" h="324">
                    <a:moveTo>
                      <a:pt x="172" y="324"/>
                    </a:moveTo>
                    <a:cubicBezTo>
                      <a:pt x="164" y="324"/>
                      <a:pt x="156" y="320"/>
                      <a:pt x="151" y="312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0" y="26"/>
                      <a:pt x="4" y="12"/>
                      <a:pt x="15" y="6"/>
                    </a:cubicBezTo>
                    <a:cubicBezTo>
                      <a:pt x="27" y="0"/>
                      <a:pt x="41" y="4"/>
                      <a:pt x="47" y="15"/>
                    </a:cubicBezTo>
                    <a:cubicBezTo>
                      <a:pt x="193" y="290"/>
                      <a:pt x="193" y="290"/>
                      <a:pt x="193" y="290"/>
                    </a:cubicBezTo>
                    <a:cubicBezTo>
                      <a:pt x="199" y="301"/>
                      <a:pt x="194" y="316"/>
                      <a:pt x="183" y="322"/>
                    </a:cubicBezTo>
                    <a:cubicBezTo>
                      <a:pt x="179" y="323"/>
                      <a:pt x="176" y="324"/>
                      <a:pt x="172" y="324"/>
                    </a:cubicBezTo>
                    <a:close/>
                  </a:path>
                </a:pathLst>
              </a:custGeom>
              <a:solidFill>
                <a:srgbClr val="3D32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7" name="Freeform 359"/>
              <p:cNvSpPr>
                <a:spLocks/>
              </p:cNvSpPr>
              <p:nvPr/>
            </p:nvSpPr>
            <p:spPr bwMode="auto">
              <a:xfrm>
                <a:off x="9886334" y="5371736"/>
                <a:ext cx="133523" cy="48667"/>
              </a:xfrm>
              <a:custGeom>
                <a:avLst/>
                <a:gdLst>
                  <a:gd name="T0" fmla="*/ 273 w 273"/>
                  <a:gd name="T1" fmla="*/ 0 h 99"/>
                  <a:gd name="T2" fmla="*/ 49 w 273"/>
                  <a:gd name="T3" fmla="*/ 0 h 99"/>
                  <a:gd name="T4" fmla="*/ 0 w 273"/>
                  <a:gd name="T5" fmla="*/ 50 h 99"/>
                  <a:gd name="T6" fmla="*/ 49 w 273"/>
                  <a:gd name="T7" fmla="*/ 99 h 99"/>
                  <a:gd name="T8" fmla="*/ 273 w 273"/>
                  <a:gd name="T9" fmla="*/ 99 h 99"/>
                  <a:gd name="T10" fmla="*/ 273 w 27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3" h="99">
                    <a:moveTo>
                      <a:pt x="273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22" y="0"/>
                      <a:pt x="0" y="22"/>
                      <a:pt x="0" y="50"/>
                    </a:cubicBezTo>
                    <a:cubicBezTo>
                      <a:pt x="0" y="77"/>
                      <a:pt x="22" y="99"/>
                      <a:pt x="49" y="99"/>
                    </a:cubicBezTo>
                    <a:cubicBezTo>
                      <a:pt x="273" y="99"/>
                      <a:pt x="273" y="99"/>
                      <a:pt x="273" y="99"/>
                    </a:cubicBez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5E50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8" name="Freeform 360"/>
              <p:cNvSpPr>
                <a:spLocks/>
              </p:cNvSpPr>
              <p:nvPr/>
            </p:nvSpPr>
            <p:spPr bwMode="auto">
              <a:xfrm>
                <a:off x="10202048" y="5291872"/>
                <a:ext cx="111061" cy="78617"/>
              </a:xfrm>
              <a:custGeom>
                <a:avLst/>
                <a:gdLst>
                  <a:gd name="T0" fmla="*/ 224 w 228"/>
                  <a:gd name="T1" fmla="*/ 57 h 161"/>
                  <a:gd name="T2" fmla="*/ 225 w 228"/>
                  <a:gd name="T3" fmla="*/ 50 h 161"/>
                  <a:gd name="T4" fmla="*/ 0 w 228"/>
                  <a:gd name="T5" fmla="*/ 129 h 161"/>
                  <a:gd name="T6" fmla="*/ 0 w 228"/>
                  <a:gd name="T7" fmla="*/ 129 h 161"/>
                  <a:gd name="T8" fmla="*/ 133 w 228"/>
                  <a:gd name="T9" fmla="*/ 161 h 161"/>
                  <a:gd name="T10" fmla="*/ 224 w 228"/>
                  <a:gd name="T11" fmla="*/ 57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8" h="161">
                    <a:moveTo>
                      <a:pt x="224" y="57"/>
                    </a:moveTo>
                    <a:cubicBezTo>
                      <a:pt x="227" y="56"/>
                      <a:pt x="228" y="51"/>
                      <a:pt x="225" y="50"/>
                    </a:cubicBezTo>
                    <a:cubicBezTo>
                      <a:pt x="149" y="0"/>
                      <a:pt x="28" y="47"/>
                      <a:pt x="0" y="129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133" y="161"/>
                      <a:pt x="133" y="161"/>
                      <a:pt x="133" y="161"/>
                    </a:cubicBezTo>
                    <a:cubicBezTo>
                      <a:pt x="152" y="100"/>
                      <a:pt x="142" y="73"/>
                      <a:pt x="224" y="57"/>
                    </a:cubicBezTo>
                    <a:close/>
                  </a:path>
                </a:pathLst>
              </a:custGeom>
              <a:solidFill>
                <a:srgbClr val="F4A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9" name="Freeform 361"/>
              <p:cNvSpPr>
                <a:spLocks/>
              </p:cNvSpPr>
              <p:nvPr/>
            </p:nvSpPr>
            <p:spPr bwMode="auto">
              <a:xfrm>
                <a:off x="10219518" y="5321821"/>
                <a:ext cx="68633" cy="48667"/>
              </a:xfrm>
              <a:custGeom>
                <a:avLst/>
                <a:gdLst>
                  <a:gd name="T0" fmla="*/ 0 w 141"/>
                  <a:gd name="T1" fmla="*/ 74 h 98"/>
                  <a:gd name="T2" fmla="*/ 98 w 141"/>
                  <a:gd name="T3" fmla="*/ 98 h 98"/>
                  <a:gd name="T4" fmla="*/ 141 w 141"/>
                  <a:gd name="T5" fmla="*/ 9 h 98"/>
                  <a:gd name="T6" fmla="*/ 0 w 141"/>
                  <a:gd name="T7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" h="98">
                    <a:moveTo>
                      <a:pt x="0" y="74"/>
                    </a:moveTo>
                    <a:cubicBezTo>
                      <a:pt x="98" y="98"/>
                      <a:pt x="98" y="98"/>
                      <a:pt x="98" y="98"/>
                    </a:cubicBezTo>
                    <a:cubicBezTo>
                      <a:pt x="112" y="53"/>
                      <a:pt x="110" y="27"/>
                      <a:pt x="141" y="9"/>
                    </a:cubicBezTo>
                    <a:cubicBezTo>
                      <a:pt x="78" y="0"/>
                      <a:pt x="20" y="24"/>
                      <a:pt x="0" y="74"/>
                    </a:cubicBezTo>
                    <a:close/>
                  </a:path>
                </a:pathLst>
              </a:custGeom>
              <a:solidFill>
                <a:srgbClr val="FF6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0" name="Freeform 362"/>
              <p:cNvSpPr>
                <a:spLocks/>
              </p:cNvSpPr>
              <p:nvPr/>
            </p:nvSpPr>
            <p:spPr bwMode="auto">
              <a:xfrm>
                <a:off x="9845154" y="5165836"/>
                <a:ext cx="434262" cy="269542"/>
              </a:xfrm>
              <a:custGeom>
                <a:avLst/>
                <a:gdLst>
                  <a:gd name="T0" fmla="*/ 834 w 884"/>
                  <a:gd name="T1" fmla="*/ 148 h 552"/>
                  <a:gd name="T2" fmla="*/ 738 w 884"/>
                  <a:gd name="T3" fmla="*/ 0 h 552"/>
                  <a:gd name="T4" fmla="*/ 691 w 884"/>
                  <a:gd name="T5" fmla="*/ 49 h 552"/>
                  <a:gd name="T6" fmla="*/ 632 w 884"/>
                  <a:gd name="T7" fmla="*/ 89 h 552"/>
                  <a:gd name="T8" fmla="*/ 628 w 884"/>
                  <a:gd name="T9" fmla="*/ 189 h 552"/>
                  <a:gd name="T10" fmla="*/ 634 w 884"/>
                  <a:gd name="T11" fmla="*/ 202 h 552"/>
                  <a:gd name="T12" fmla="*/ 648 w 884"/>
                  <a:gd name="T13" fmla="*/ 216 h 552"/>
                  <a:gd name="T14" fmla="*/ 546 w 884"/>
                  <a:gd name="T15" fmla="*/ 389 h 552"/>
                  <a:gd name="T16" fmla="*/ 561 w 884"/>
                  <a:gd name="T17" fmla="*/ 439 h 552"/>
                  <a:gd name="T18" fmla="*/ 466 w 884"/>
                  <a:gd name="T19" fmla="*/ 439 h 552"/>
                  <a:gd name="T20" fmla="*/ 466 w 884"/>
                  <a:gd name="T21" fmla="*/ 439 h 552"/>
                  <a:gd name="T22" fmla="*/ 436 w 884"/>
                  <a:gd name="T23" fmla="*/ 391 h 552"/>
                  <a:gd name="T24" fmla="*/ 481 w 884"/>
                  <a:gd name="T25" fmla="*/ 216 h 552"/>
                  <a:gd name="T26" fmla="*/ 58 w 884"/>
                  <a:gd name="T27" fmla="*/ 215 h 552"/>
                  <a:gd name="T28" fmla="*/ 0 w 884"/>
                  <a:gd name="T29" fmla="*/ 272 h 552"/>
                  <a:gd name="T30" fmla="*/ 349 w 884"/>
                  <a:gd name="T31" fmla="*/ 550 h 552"/>
                  <a:gd name="T32" fmla="*/ 588 w 884"/>
                  <a:gd name="T33" fmla="*/ 551 h 552"/>
                  <a:gd name="T34" fmla="*/ 652 w 884"/>
                  <a:gd name="T35" fmla="*/ 472 h 552"/>
                  <a:gd name="T36" fmla="*/ 842 w 884"/>
                  <a:gd name="T37" fmla="*/ 255 h 552"/>
                  <a:gd name="T38" fmla="*/ 834 w 884"/>
                  <a:gd name="T39" fmla="*/ 14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84" h="552">
                    <a:moveTo>
                      <a:pt x="834" y="148"/>
                    </a:moveTo>
                    <a:cubicBezTo>
                      <a:pt x="738" y="0"/>
                      <a:pt x="738" y="0"/>
                      <a:pt x="738" y="0"/>
                    </a:cubicBezTo>
                    <a:cubicBezTo>
                      <a:pt x="691" y="49"/>
                      <a:pt x="691" y="49"/>
                      <a:pt x="691" y="49"/>
                    </a:cubicBezTo>
                    <a:cubicBezTo>
                      <a:pt x="678" y="49"/>
                      <a:pt x="632" y="70"/>
                      <a:pt x="632" y="89"/>
                    </a:cubicBezTo>
                    <a:cubicBezTo>
                      <a:pt x="628" y="189"/>
                      <a:pt x="628" y="189"/>
                      <a:pt x="628" y="189"/>
                    </a:cubicBezTo>
                    <a:cubicBezTo>
                      <a:pt x="628" y="194"/>
                      <a:pt x="630" y="199"/>
                      <a:pt x="634" y="202"/>
                    </a:cubicBezTo>
                    <a:cubicBezTo>
                      <a:pt x="648" y="216"/>
                      <a:pt x="648" y="216"/>
                      <a:pt x="648" y="216"/>
                    </a:cubicBezTo>
                    <a:cubicBezTo>
                      <a:pt x="557" y="286"/>
                      <a:pt x="543" y="378"/>
                      <a:pt x="546" y="389"/>
                    </a:cubicBezTo>
                    <a:cubicBezTo>
                      <a:pt x="561" y="439"/>
                      <a:pt x="561" y="439"/>
                      <a:pt x="561" y="439"/>
                    </a:cubicBezTo>
                    <a:cubicBezTo>
                      <a:pt x="466" y="439"/>
                      <a:pt x="466" y="439"/>
                      <a:pt x="466" y="439"/>
                    </a:cubicBezTo>
                    <a:cubicBezTo>
                      <a:pt x="466" y="439"/>
                      <a:pt x="466" y="439"/>
                      <a:pt x="466" y="439"/>
                    </a:cubicBezTo>
                    <a:cubicBezTo>
                      <a:pt x="439" y="438"/>
                      <a:pt x="426" y="416"/>
                      <a:pt x="436" y="391"/>
                    </a:cubicBezTo>
                    <a:cubicBezTo>
                      <a:pt x="481" y="216"/>
                      <a:pt x="481" y="216"/>
                      <a:pt x="481" y="216"/>
                    </a:cubicBezTo>
                    <a:cubicBezTo>
                      <a:pt x="58" y="215"/>
                      <a:pt x="58" y="215"/>
                      <a:pt x="58" y="215"/>
                    </a:cubicBezTo>
                    <a:cubicBezTo>
                      <a:pt x="26" y="215"/>
                      <a:pt x="0" y="240"/>
                      <a:pt x="0" y="272"/>
                    </a:cubicBezTo>
                    <a:cubicBezTo>
                      <a:pt x="349" y="550"/>
                      <a:pt x="349" y="550"/>
                      <a:pt x="349" y="550"/>
                    </a:cubicBezTo>
                    <a:cubicBezTo>
                      <a:pt x="588" y="551"/>
                      <a:pt x="588" y="551"/>
                      <a:pt x="588" y="551"/>
                    </a:cubicBezTo>
                    <a:cubicBezTo>
                      <a:pt x="645" y="552"/>
                      <a:pt x="655" y="520"/>
                      <a:pt x="652" y="472"/>
                    </a:cubicBezTo>
                    <a:cubicBezTo>
                      <a:pt x="644" y="386"/>
                      <a:pt x="718" y="284"/>
                      <a:pt x="842" y="255"/>
                    </a:cubicBezTo>
                    <a:cubicBezTo>
                      <a:pt x="884" y="246"/>
                      <a:pt x="856" y="177"/>
                      <a:pt x="834" y="148"/>
                    </a:cubicBezTo>
                    <a:close/>
                  </a:path>
                </a:pathLst>
              </a:custGeom>
              <a:solidFill>
                <a:srgbClr val="F4A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1" name="Freeform 363"/>
              <p:cNvSpPr>
                <a:spLocks/>
              </p:cNvSpPr>
              <p:nvPr/>
            </p:nvSpPr>
            <p:spPr bwMode="auto">
              <a:xfrm>
                <a:off x="9845154" y="5275649"/>
                <a:ext cx="47419" cy="22462"/>
              </a:xfrm>
              <a:custGeom>
                <a:avLst/>
                <a:gdLst>
                  <a:gd name="T0" fmla="*/ 84 w 95"/>
                  <a:gd name="T1" fmla="*/ 48 h 48"/>
                  <a:gd name="T2" fmla="*/ 84 w 95"/>
                  <a:gd name="T3" fmla="*/ 48 h 48"/>
                  <a:gd name="T4" fmla="*/ 54 w 95"/>
                  <a:gd name="T5" fmla="*/ 0 h 48"/>
                  <a:gd name="T6" fmla="*/ 26 w 95"/>
                  <a:gd name="T7" fmla="*/ 0 h 48"/>
                  <a:gd name="T8" fmla="*/ 0 w 95"/>
                  <a:gd name="T9" fmla="*/ 48 h 48"/>
                  <a:gd name="T10" fmla="*/ 1 w 95"/>
                  <a:gd name="T11" fmla="*/ 48 h 48"/>
                  <a:gd name="T12" fmla="*/ 84 w 95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48">
                    <a:moveTo>
                      <a:pt x="84" y="48"/>
                    </a:moveTo>
                    <a:cubicBezTo>
                      <a:pt x="84" y="48"/>
                      <a:pt x="84" y="48"/>
                      <a:pt x="84" y="48"/>
                    </a:cubicBezTo>
                    <a:cubicBezTo>
                      <a:pt x="95" y="26"/>
                      <a:pt x="79" y="0"/>
                      <a:pt x="54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0" y="10"/>
                      <a:pt x="0" y="28"/>
                      <a:pt x="0" y="48"/>
                    </a:cubicBezTo>
                    <a:cubicBezTo>
                      <a:pt x="1" y="48"/>
                      <a:pt x="1" y="48"/>
                      <a:pt x="1" y="48"/>
                    </a:cubicBezTo>
                    <a:lnTo>
                      <a:pt x="84" y="48"/>
                    </a:lnTo>
                    <a:close/>
                  </a:path>
                </a:pathLst>
              </a:cu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2" name="Freeform 364"/>
              <p:cNvSpPr>
                <a:spLocks/>
              </p:cNvSpPr>
              <p:nvPr/>
            </p:nvSpPr>
            <p:spPr bwMode="auto">
              <a:xfrm>
                <a:off x="9845154" y="5286880"/>
                <a:ext cx="43676" cy="11231"/>
              </a:xfrm>
              <a:custGeom>
                <a:avLst/>
                <a:gdLst>
                  <a:gd name="T0" fmla="*/ 5 w 88"/>
                  <a:gd name="T1" fmla="*/ 0 h 23"/>
                  <a:gd name="T2" fmla="*/ 0 w 88"/>
                  <a:gd name="T3" fmla="*/ 23 h 23"/>
                  <a:gd name="T4" fmla="*/ 1 w 88"/>
                  <a:gd name="T5" fmla="*/ 23 h 23"/>
                  <a:gd name="T6" fmla="*/ 84 w 88"/>
                  <a:gd name="T7" fmla="*/ 23 h 23"/>
                  <a:gd name="T8" fmla="*/ 86 w 88"/>
                  <a:gd name="T9" fmla="*/ 0 h 23"/>
                  <a:gd name="T10" fmla="*/ 5 w 88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23">
                    <a:moveTo>
                      <a:pt x="5" y="0"/>
                    </a:moveTo>
                    <a:cubicBezTo>
                      <a:pt x="2" y="7"/>
                      <a:pt x="0" y="15"/>
                      <a:pt x="0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8" y="16"/>
                      <a:pt x="88" y="7"/>
                      <a:pt x="86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14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3" name="Freeform 365"/>
              <p:cNvSpPr>
                <a:spLocks/>
              </p:cNvSpPr>
              <p:nvPr/>
            </p:nvSpPr>
            <p:spPr bwMode="auto">
              <a:xfrm>
                <a:off x="10195808" y="5198281"/>
                <a:ext cx="44924" cy="18718"/>
              </a:xfrm>
              <a:custGeom>
                <a:avLst/>
                <a:gdLst>
                  <a:gd name="T0" fmla="*/ 93 w 93"/>
                  <a:gd name="T1" fmla="*/ 40 h 40"/>
                  <a:gd name="T2" fmla="*/ 67 w 93"/>
                  <a:gd name="T3" fmla="*/ 0 h 40"/>
                  <a:gd name="T4" fmla="*/ 21 w 93"/>
                  <a:gd name="T5" fmla="*/ 0 h 40"/>
                  <a:gd name="T6" fmla="*/ 0 w 93"/>
                  <a:gd name="T7" fmla="*/ 20 h 40"/>
                  <a:gd name="T8" fmla="*/ 0 w 93"/>
                  <a:gd name="T9" fmla="*/ 20 h 40"/>
                  <a:gd name="T10" fmla="*/ 21 w 93"/>
                  <a:gd name="T11" fmla="*/ 40 h 40"/>
                  <a:gd name="T12" fmla="*/ 93 w 93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3" h="40">
                    <a:moveTo>
                      <a:pt x="93" y="4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9" y="40"/>
                      <a:pt x="21" y="40"/>
                    </a:cubicBezTo>
                    <a:lnTo>
                      <a:pt x="93" y="40"/>
                    </a:lnTo>
                    <a:close/>
                  </a:path>
                </a:pathLst>
              </a:custGeom>
              <a:solidFill>
                <a:srgbClr val="FFD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4" name="Freeform 366"/>
              <p:cNvSpPr>
                <a:spLocks/>
              </p:cNvSpPr>
              <p:nvPr/>
            </p:nvSpPr>
            <p:spPr bwMode="auto">
              <a:xfrm>
                <a:off x="10195808" y="5198281"/>
                <a:ext cx="16222" cy="18718"/>
              </a:xfrm>
              <a:custGeom>
                <a:avLst/>
                <a:gdLst>
                  <a:gd name="T0" fmla="*/ 34 w 34"/>
                  <a:gd name="T1" fmla="*/ 0 h 40"/>
                  <a:gd name="T2" fmla="*/ 21 w 34"/>
                  <a:gd name="T3" fmla="*/ 0 h 40"/>
                  <a:gd name="T4" fmla="*/ 0 w 34"/>
                  <a:gd name="T5" fmla="*/ 20 h 40"/>
                  <a:gd name="T6" fmla="*/ 21 w 34"/>
                  <a:gd name="T7" fmla="*/ 40 h 40"/>
                  <a:gd name="T8" fmla="*/ 34 w 34"/>
                  <a:gd name="T9" fmla="*/ 40 h 40"/>
                  <a:gd name="T10" fmla="*/ 34 w 34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40">
                    <a:moveTo>
                      <a:pt x="34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1"/>
                      <a:pt x="9" y="40"/>
                      <a:pt x="21" y="40"/>
                    </a:cubicBezTo>
                    <a:cubicBezTo>
                      <a:pt x="34" y="40"/>
                      <a:pt x="34" y="40"/>
                      <a:pt x="34" y="40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88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5" name="Freeform 367"/>
              <p:cNvSpPr>
                <a:spLocks/>
              </p:cNvSpPr>
              <p:nvPr/>
            </p:nvSpPr>
            <p:spPr bwMode="auto">
              <a:xfrm>
                <a:off x="10231997" y="5246948"/>
                <a:ext cx="37436" cy="27453"/>
              </a:xfrm>
              <a:custGeom>
                <a:avLst/>
                <a:gdLst>
                  <a:gd name="T0" fmla="*/ 57 w 76"/>
                  <a:gd name="T1" fmla="*/ 57 h 57"/>
                  <a:gd name="T2" fmla="*/ 76 w 76"/>
                  <a:gd name="T3" fmla="*/ 57 h 57"/>
                  <a:gd name="T4" fmla="*/ 58 w 76"/>
                  <a:gd name="T5" fmla="*/ 0 h 57"/>
                  <a:gd name="T6" fmla="*/ 0 w 76"/>
                  <a:gd name="T7" fmla="*/ 0 h 57"/>
                  <a:gd name="T8" fmla="*/ 0 w 76"/>
                  <a:gd name="T9" fmla="*/ 0 h 57"/>
                  <a:gd name="T10" fmla="*/ 57 w 76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" h="57">
                    <a:moveTo>
                      <a:pt x="57" y="57"/>
                    </a:moveTo>
                    <a:cubicBezTo>
                      <a:pt x="76" y="57"/>
                      <a:pt x="76" y="57"/>
                      <a:pt x="76" y="57"/>
                    </a:cubicBezTo>
                    <a:cubicBezTo>
                      <a:pt x="75" y="39"/>
                      <a:pt x="67" y="18"/>
                      <a:pt x="5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26" y="57"/>
                      <a:pt x="57" y="57"/>
                    </a:cubicBezTo>
                    <a:close/>
                  </a:path>
                </a:pathLst>
              </a:custGeom>
              <a:solidFill>
                <a:srgbClr val="FFD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6" name="Freeform 368"/>
              <p:cNvSpPr>
                <a:spLocks/>
              </p:cNvSpPr>
              <p:nvPr/>
            </p:nvSpPr>
            <p:spPr bwMode="auto">
              <a:xfrm>
                <a:off x="10231997" y="5246948"/>
                <a:ext cx="33693" cy="11231"/>
              </a:xfrm>
              <a:custGeom>
                <a:avLst/>
                <a:gdLst>
                  <a:gd name="T0" fmla="*/ 69 w 69"/>
                  <a:gd name="T1" fmla="*/ 24 h 24"/>
                  <a:gd name="T2" fmla="*/ 58 w 69"/>
                  <a:gd name="T3" fmla="*/ 0 h 24"/>
                  <a:gd name="T4" fmla="*/ 0 w 69"/>
                  <a:gd name="T5" fmla="*/ 0 h 24"/>
                  <a:gd name="T6" fmla="*/ 6 w 69"/>
                  <a:gd name="T7" fmla="*/ 24 h 24"/>
                  <a:gd name="T8" fmla="*/ 69 w 69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4">
                    <a:moveTo>
                      <a:pt x="69" y="24"/>
                    </a:moveTo>
                    <a:cubicBezTo>
                      <a:pt x="65" y="16"/>
                      <a:pt x="62" y="8"/>
                      <a:pt x="5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3" y="17"/>
                      <a:pt x="6" y="24"/>
                    </a:cubicBezTo>
                    <a:lnTo>
                      <a:pt x="69" y="24"/>
                    </a:lnTo>
                    <a:close/>
                  </a:path>
                </a:pathLst>
              </a:custGeom>
              <a:solidFill>
                <a:srgbClr val="F187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7" name="Freeform 369"/>
              <p:cNvSpPr>
                <a:spLocks/>
              </p:cNvSpPr>
              <p:nvPr/>
            </p:nvSpPr>
            <p:spPr bwMode="auto">
              <a:xfrm>
                <a:off x="9852641" y="5189545"/>
                <a:ext cx="416792" cy="245833"/>
              </a:xfrm>
              <a:custGeom>
                <a:avLst/>
                <a:gdLst>
                  <a:gd name="T0" fmla="*/ 660 w 849"/>
                  <a:gd name="T1" fmla="*/ 135 h 503"/>
                  <a:gd name="T2" fmla="*/ 674 w 849"/>
                  <a:gd name="T3" fmla="*/ 0 h 503"/>
                  <a:gd name="T4" fmla="*/ 617 w 849"/>
                  <a:gd name="T5" fmla="*/ 40 h 503"/>
                  <a:gd name="T6" fmla="*/ 613 w 849"/>
                  <a:gd name="T7" fmla="*/ 140 h 503"/>
                  <a:gd name="T8" fmla="*/ 619 w 849"/>
                  <a:gd name="T9" fmla="*/ 153 h 503"/>
                  <a:gd name="T10" fmla="*/ 625 w 849"/>
                  <a:gd name="T11" fmla="*/ 158 h 503"/>
                  <a:gd name="T12" fmla="*/ 661 w 849"/>
                  <a:gd name="T13" fmla="*/ 231 h 503"/>
                  <a:gd name="T14" fmla="*/ 537 w 849"/>
                  <a:gd name="T15" fmla="*/ 360 h 503"/>
                  <a:gd name="T16" fmla="*/ 546 w 849"/>
                  <a:gd name="T17" fmla="*/ 390 h 503"/>
                  <a:gd name="T18" fmla="*/ 451 w 849"/>
                  <a:gd name="T19" fmla="*/ 390 h 503"/>
                  <a:gd name="T20" fmla="*/ 451 w 849"/>
                  <a:gd name="T21" fmla="*/ 390 h 503"/>
                  <a:gd name="T22" fmla="*/ 421 w 849"/>
                  <a:gd name="T23" fmla="*/ 342 h 503"/>
                  <a:gd name="T24" fmla="*/ 445 w 849"/>
                  <a:gd name="T25" fmla="*/ 245 h 503"/>
                  <a:gd name="T26" fmla="*/ 62 w 849"/>
                  <a:gd name="T27" fmla="*/ 284 h 503"/>
                  <a:gd name="T28" fmla="*/ 334 w 849"/>
                  <a:gd name="T29" fmla="*/ 501 h 503"/>
                  <a:gd name="T30" fmla="*/ 573 w 849"/>
                  <a:gd name="T31" fmla="*/ 502 h 503"/>
                  <a:gd name="T32" fmla="*/ 637 w 849"/>
                  <a:gd name="T33" fmla="*/ 423 h 503"/>
                  <a:gd name="T34" fmla="*/ 827 w 849"/>
                  <a:gd name="T35" fmla="*/ 206 h 503"/>
                  <a:gd name="T36" fmla="*/ 849 w 849"/>
                  <a:gd name="T37" fmla="*/ 180 h 503"/>
                  <a:gd name="T38" fmla="*/ 660 w 849"/>
                  <a:gd name="T39" fmla="*/ 135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9" h="503">
                    <a:moveTo>
                      <a:pt x="660" y="135"/>
                    </a:moveTo>
                    <a:cubicBezTo>
                      <a:pt x="662" y="28"/>
                      <a:pt x="654" y="13"/>
                      <a:pt x="674" y="0"/>
                    </a:cubicBezTo>
                    <a:cubicBezTo>
                      <a:pt x="660" y="2"/>
                      <a:pt x="617" y="22"/>
                      <a:pt x="617" y="40"/>
                    </a:cubicBezTo>
                    <a:cubicBezTo>
                      <a:pt x="613" y="140"/>
                      <a:pt x="613" y="140"/>
                      <a:pt x="613" y="140"/>
                    </a:cubicBezTo>
                    <a:cubicBezTo>
                      <a:pt x="613" y="145"/>
                      <a:pt x="615" y="150"/>
                      <a:pt x="619" y="153"/>
                    </a:cubicBezTo>
                    <a:cubicBezTo>
                      <a:pt x="625" y="158"/>
                      <a:pt x="625" y="158"/>
                      <a:pt x="625" y="158"/>
                    </a:cubicBezTo>
                    <a:cubicBezTo>
                      <a:pt x="658" y="192"/>
                      <a:pt x="694" y="193"/>
                      <a:pt x="661" y="231"/>
                    </a:cubicBezTo>
                    <a:cubicBezTo>
                      <a:pt x="644" y="249"/>
                      <a:pt x="523" y="316"/>
                      <a:pt x="537" y="360"/>
                    </a:cubicBezTo>
                    <a:cubicBezTo>
                      <a:pt x="546" y="390"/>
                      <a:pt x="546" y="390"/>
                      <a:pt x="546" y="390"/>
                    </a:cubicBezTo>
                    <a:cubicBezTo>
                      <a:pt x="451" y="390"/>
                      <a:pt x="451" y="390"/>
                      <a:pt x="451" y="390"/>
                    </a:cubicBezTo>
                    <a:cubicBezTo>
                      <a:pt x="451" y="390"/>
                      <a:pt x="451" y="390"/>
                      <a:pt x="451" y="390"/>
                    </a:cubicBezTo>
                    <a:cubicBezTo>
                      <a:pt x="424" y="389"/>
                      <a:pt x="411" y="367"/>
                      <a:pt x="421" y="342"/>
                    </a:cubicBezTo>
                    <a:cubicBezTo>
                      <a:pt x="445" y="245"/>
                      <a:pt x="445" y="245"/>
                      <a:pt x="445" y="245"/>
                    </a:cubicBezTo>
                    <a:cubicBezTo>
                      <a:pt x="202" y="245"/>
                      <a:pt x="0" y="235"/>
                      <a:pt x="62" y="284"/>
                    </a:cubicBezTo>
                    <a:cubicBezTo>
                      <a:pt x="334" y="501"/>
                      <a:pt x="334" y="501"/>
                      <a:pt x="334" y="501"/>
                    </a:cubicBezTo>
                    <a:cubicBezTo>
                      <a:pt x="573" y="502"/>
                      <a:pt x="573" y="502"/>
                      <a:pt x="573" y="502"/>
                    </a:cubicBezTo>
                    <a:cubicBezTo>
                      <a:pt x="630" y="503"/>
                      <a:pt x="640" y="471"/>
                      <a:pt x="637" y="423"/>
                    </a:cubicBezTo>
                    <a:cubicBezTo>
                      <a:pt x="629" y="337"/>
                      <a:pt x="703" y="235"/>
                      <a:pt x="827" y="206"/>
                    </a:cubicBezTo>
                    <a:cubicBezTo>
                      <a:pt x="841" y="203"/>
                      <a:pt x="848" y="193"/>
                      <a:pt x="849" y="180"/>
                    </a:cubicBezTo>
                    <a:cubicBezTo>
                      <a:pt x="844" y="210"/>
                      <a:pt x="659" y="159"/>
                      <a:pt x="660" y="135"/>
                    </a:cubicBezTo>
                    <a:close/>
                  </a:path>
                </a:pathLst>
              </a:custGeom>
              <a:solidFill>
                <a:srgbClr val="FF6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8" name="Freeform 370"/>
              <p:cNvSpPr>
                <a:spLocks/>
              </p:cNvSpPr>
              <p:nvPr/>
            </p:nvSpPr>
            <p:spPr bwMode="auto">
              <a:xfrm>
                <a:off x="10048559" y="5355514"/>
                <a:ext cx="77369" cy="37436"/>
              </a:xfrm>
              <a:custGeom>
                <a:avLst/>
                <a:gdLst>
                  <a:gd name="T0" fmla="*/ 157 w 157"/>
                  <a:gd name="T1" fmla="*/ 76 h 76"/>
                  <a:gd name="T2" fmla="*/ 146 w 157"/>
                  <a:gd name="T3" fmla="*/ 50 h 76"/>
                  <a:gd name="T4" fmla="*/ 51 w 157"/>
                  <a:gd name="T5" fmla="*/ 50 h 76"/>
                  <a:gd name="T6" fmla="*/ 51 w 157"/>
                  <a:gd name="T7" fmla="*/ 50 h 76"/>
                  <a:gd name="T8" fmla="*/ 21 w 157"/>
                  <a:gd name="T9" fmla="*/ 2 h 76"/>
                  <a:gd name="T10" fmla="*/ 22 w 157"/>
                  <a:gd name="T11" fmla="*/ 0 h 76"/>
                  <a:gd name="T12" fmla="*/ 15 w 157"/>
                  <a:gd name="T13" fmla="*/ 12 h 76"/>
                  <a:gd name="T14" fmla="*/ 53 w 157"/>
                  <a:gd name="T15" fmla="*/ 76 h 76"/>
                  <a:gd name="T16" fmla="*/ 157 w 157"/>
                  <a:gd name="T1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7" h="76">
                    <a:moveTo>
                      <a:pt x="157" y="76"/>
                    </a:moveTo>
                    <a:cubicBezTo>
                      <a:pt x="146" y="50"/>
                      <a:pt x="146" y="50"/>
                      <a:pt x="146" y="50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24" y="49"/>
                      <a:pt x="11" y="27"/>
                      <a:pt x="21" y="2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0" y="41"/>
                      <a:pt x="21" y="76"/>
                      <a:pt x="53" y="76"/>
                    </a:cubicBezTo>
                    <a:lnTo>
                      <a:pt x="157" y="76"/>
                    </a:lnTo>
                    <a:close/>
                  </a:path>
                </a:pathLst>
              </a:custGeom>
              <a:solidFill>
                <a:srgbClr val="5E50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9" name="Freeform 371"/>
              <p:cNvSpPr>
                <a:spLocks/>
              </p:cNvSpPr>
              <p:nvPr/>
            </p:nvSpPr>
            <p:spPr bwMode="auto">
              <a:xfrm>
                <a:off x="10135910" y="5085971"/>
                <a:ext cx="26205" cy="36189"/>
              </a:xfrm>
              <a:custGeom>
                <a:avLst/>
                <a:gdLst>
                  <a:gd name="T0" fmla="*/ 39 w 54"/>
                  <a:gd name="T1" fmla="*/ 74 h 74"/>
                  <a:gd name="T2" fmla="*/ 39 w 54"/>
                  <a:gd name="T3" fmla="*/ 74 h 74"/>
                  <a:gd name="T4" fmla="*/ 47 w 54"/>
                  <a:gd name="T5" fmla="*/ 45 h 74"/>
                  <a:gd name="T6" fmla="*/ 32 w 54"/>
                  <a:gd name="T7" fmla="*/ 17 h 74"/>
                  <a:gd name="T8" fmla="*/ 0 w 54"/>
                  <a:gd name="T9" fmla="*/ 4 h 74"/>
                  <a:gd name="T10" fmla="*/ 0 w 54"/>
                  <a:gd name="T11" fmla="*/ 4 h 74"/>
                  <a:gd name="T12" fmla="*/ 39 w 54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4">
                    <a:moveTo>
                      <a:pt x="39" y="74"/>
                    </a:moveTo>
                    <a:cubicBezTo>
                      <a:pt x="39" y="74"/>
                      <a:pt x="39" y="74"/>
                      <a:pt x="39" y="74"/>
                    </a:cubicBezTo>
                    <a:cubicBezTo>
                      <a:pt x="50" y="70"/>
                      <a:pt x="54" y="56"/>
                      <a:pt x="47" y="45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25" y="6"/>
                      <a:pt x="11" y="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39" y="74"/>
                    </a:lnTo>
                    <a:close/>
                  </a:path>
                </a:pathLst>
              </a:custGeom>
              <a:solidFill>
                <a:srgbClr val="5E50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0" name="Freeform 372"/>
              <p:cNvSpPr>
                <a:spLocks/>
              </p:cNvSpPr>
              <p:nvPr/>
            </p:nvSpPr>
            <p:spPr bwMode="auto">
              <a:xfrm>
                <a:off x="10147141" y="5097202"/>
                <a:ext cx="41180" cy="74873"/>
              </a:xfrm>
              <a:custGeom>
                <a:avLst/>
                <a:gdLst>
                  <a:gd name="T0" fmla="*/ 13 w 84"/>
                  <a:gd name="T1" fmla="*/ 3 h 153"/>
                  <a:gd name="T2" fmla="*/ 56 w 84"/>
                  <a:gd name="T3" fmla="*/ 52 h 153"/>
                  <a:gd name="T4" fmla="*/ 63 w 84"/>
                  <a:gd name="T5" fmla="*/ 61 h 153"/>
                  <a:gd name="T6" fmla="*/ 67 w 84"/>
                  <a:gd name="T7" fmla="*/ 73 h 153"/>
                  <a:gd name="T8" fmla="*/ 83 w 84"/>
                  <a:gd name="T9" fmla="*/ 145 h 153"/>
                  <a:gd name="T10" fmla="*/ 78 w 84"/>
                  <a:gd name="T11" fmla="*/ 153 h 153"/>
                  <a:gd name="T12" fmla="*/ 77 w 84"/>
                  <a:gd name="T13" fmla="*/ 153 h 153"/>
                  <a:gd name="T14" fmla="*/ 69 w 84"/>
                  <a:gd name="T15" fmla="*/ 146 h 153"/>
                  <a:gd name="T16" fmla="*/ 53 w 84"/>
                  <a:gd name="T17" fmla="*/ 74 h 153"/>
                  <a:gd name="T18" fmla="*/ 50 w 84"/>
                  <a:gd name="T19" fmla="*/ 66 h 153"/>
                  <a:gd name="T20" fmla="*/ 46 w 84"/>
                  <a:gd name="T21" fmla="*/ 60 h 153"/>
                  <a:gd name="T22" fmla="*/ 2 w 84"/>
                  <a:gd name="T23" fmla="*/ 11 h 153"/>
                  <a:gd name="T24" fmla="*/ 13 w 84"/>
                  <a:gd name="T25" fmla="*/ 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153">
                    <a:moveTo>
                      <a:pt x="13" y="3"/>
                    </a:moveTo>
                    <a:cubicBezTo>
                      <a:pt x="56" y="52"/>
                      <a:pt x="56" y="52"/>
                      <a:pt x="56" y="52"/>
                    </a:cubicBezTo>
                    <a:cubicBezTo>
                      <a:pt x="58" y="54"/>
                      <a:pt x="61" y="57"/>
                      <a:pt x="63" y="61"/>
                    </a:cubicBezTo>
                    <a:cubicBezTo>
                      <a:pt x="65" y="65"/>
                      <a:pt x="66" y="69"/>
                      <a:pt x="67" y="73"/>
                    </a:cubicBezTo>
                    <a:cubicBezTo>
                      <a:pt x="83" y="145"/>
                      <a:pt x="83" y="145"/>
                      <a:pt x="83" y="145"/>
                    </a:cubicBezTo>
                    <a:cubicBezTo>
                      <a:pt x="84" y="149"/>
                      <a:pt x="82" y="153"/>
                      <a:pt x="78" y="153"/>
                    </a:cubicBezTo>
                    <a:cubicBezTo>
                      <a:pt x="78" y="153"/>
                      <a:pt x="77" y="153"/>
                      <a:pt x="77" y="153"/>
                    </a:cubicBezTo>
                    <a:cubicBezTo>
                      <a:pt x="74" y="153"/>
                      <a:pt x="70" y="150"/>
                      <a:pt x="69" y="146"/>
                    </a:cubicBezTo>
                    <a:cubicBezTo>
                      <a:pt x="53" y="74"/>
                      <a:pt x="53" y="74"/>
                      <a:pt x="53" y="74"/>
                    </a:cubicBezTo>
                    <a:cubicBezTo>
                      <a:pt x="52" y="71"/>
                      <a:pt x="52" y="68"/>
                      <a:pt x="50" y="66"/>
                    </a:cubicBezTo>
                    <a:cubicBezTo>
                      <a:pt x="49" y="64"/>
                      <a:pt x="48" y="62"/>
                      <a:pt x="46" y="6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0" y="8"/>
                      <a:pt x="10" y="0"/>
                      <a:pt x="13" y="3"/>
                    </a:cubicBezTo>
                    <a:close/>
                  </a:path>
                </a:pathLst>
              </a:custGeom>
              <a:solidFill>
                <a:srgbClr val="5E50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1" name="Freeform 373"/>
              <p:cNvSpPr>
                <a:spLocks/>
              </p:cNvSpPr>
              <p:nvPr/>
            </p:nvSpPr>
            <p:spPr bwMode="auto">
              <a:xfrm>
                <a:off x="9933754" y="5280641"/>
                <a:ext cx="123540" cy="78617"/>
              </a:xfrm>
              <a:custGeom>
                <a:avLst/>
                <a:gdLst>
                  <a:gd name="T0" fmla="*/ 194 w 253"/>
                  <a:gd name="T1" fmla="*/ 161 h 161"/>
                  <a:gd name="T2" fmla="*/ 118 w 253"/>
                  <a:gd name="T3" fmla="*/ 161 h 161"/>
                  <a:gd name="T4" fmla="*/ 82 w 253"/>
                  <a:gd name="T5" fmla="*/ 140 h 161"/>
                  <a:gd name="T6" fmla="*/ 0 w 253"/>
                  <a:gd name="T7" fmla="*/ 9 h 161"/>
                  <a:gd name="T8" fmla="*/ 10 w 253"/>
                  <a:gd name="T9" fmla="*/ 3 h 161"/>
                  <a:gd name="T10" fmla="*/ 91 w 253"/>
                  <a:gd name="T11" fmla="*/ 134 h 161"/>
                  <a:gd name="T12" fmla="*/ 118 w 253"/>
                  <a:gd name="T13" fmla="*/ 149 h 161"/>
                  <a:gd name="T14" fmla="*/ 194 w 253"/>
                  <a:gd name="T15" fmla="*/ 149 h 161"/>
                  <a:gd name="T16" fmla="*/ 207 w 253"/>
                  <a:gd name="T17" fmla="*/ 140 h 161"/>
                  <a:gd name="T18" fmla="*/ 242 w 253"/>
                  <a:gd name="T19" fmla="*/ 0 h 161"/>
                  <a:gd name="T20" fmla="*/ 253 w 253"/>
                  <a:gd name="T21" fmla="*/ 3 h 161"/>
                  <a:gd name="T22" fmla="*/ 218 w 253"/>
                  <a:gd name="T23" fmla="*/ 142 h 161"/>
                  <a:gd name="T24" fmla="*/ 194 w 253"/>
                  <a:gd name="T25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3" h="161">
                    <a:moveTo>
                      <a:pt x="194" y="161"/>
                    </a:moveTo>
                    <a:cubicBezTo>
                      <a:pt x="118" y="161"/>
                      <a:pt x="118" y="161"/>
                      <a:pt x="118" y="161"/>
                    </a:cubicBezTo>
                    <a:cubicBezTo>
                      <a:pt x="103" y="161"/>
                      <a:pt x="90" y="153"/>
                      <a:pt x="82" y="14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1" y="134"/>
                      <a:pt x="91" y="134"/>
                      <a:pt x="91" y="134"/>
                    </a:cubicBezTo>
                    <a:cubicBezTo>
                      <a:pt x="97" y="144"/>
                      <a:pt x="107" y="149"/>
                      <a:pt x="118" y="149"/>
                    </a:cubicBezTo>
                    <a:cubicBezTo>
                      <a:pt x="194" y="149"/>
                      <a:pt x="194" y="149"/>
                      <a:pt x="194" y="149"/>
                    </a:cubicBezTo>
                    <a:cubicBezTo>
                      <a:pt x="200" y="149"/>
                      <a:pt x="205" y="145"/>
                      <a:pt x="207" y="140"/>
                    </a:cubicBezTo>
                    <a:cubicBezTo>
                      <a:pt x="242" y="0"/>
                      <a:pt x="242" y="0"/>
                      <a:pt x="242" y="0"/>
                    </a:cubicBezTo>
                    <a:cubicBezTo>
                      <a:pt x="253" y="3"/>
                      <a:pt x="253" y="3"/>
                      <a:pt x="253" y="3"/>
                    </a:cubicBezTo>
                    <a:cubicBezTo>
                      <a:pt x="218" y="142"/>
                      <a:pt x="218" y="142"/>
                      <a:pt x="218" y="142"/>
                    </a:cubicBezTo>
                    <a:cubicBezTo>
                      <a:pt x="215" y="153"/>
                      <a:pt x="205" y="161"/>
                      <a:pt x="194" y="161"/>
                    </a:cubicBezTo>
                    <a:close/>
                  </a:path>
                </a:pathLst>
              </a:custGeom>
              <a:solidFill>
                <a:srgbClr val="DA5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2" name="Freeform 374"/>
              <p:cNvSpPr>
                <a:spLocks/>
              </p:cNvSpPr>
              <p:nvPr/>
            </p:nvSpPr>
            <p:spPr bwMode="auto">
              <a:xfrm>
                <a:off x="10149637" y="5133391"/>
                <a:ext cx="79864" cy="58650"/>
              </a:xfrm>
              <a:custGeom>
                <a:avLst/>
                <a:gdLst>
                  <a:gd name="T0" fmla="*/ 149 w 162"/>
                  <a:gd name="T1" fmla="*/ 109 h 119"/>
                  <a:gd name="T2" fmla="*/ 157 w 162"/>
                  <a:gd name="T3" fmla="*/ 91 h 119"/>
                  <a:gd name="T4" fmla="*/ 102 w 162"/>
                  <a:gd name="T5" fmla="*/ 9 h 119"/>
                  <a:gd name="T6" fmla="*/ 6 w 162"/>
                  <a:gd name="T7" fmla="*/ 47 h 119"/>
                  <a:gd name="T8" fmla="*/ 2 w 162"/>
                  <a:gd name="T9" fmla="*/ 81 h 119"/>
                  <a:gd name="T10" fmla="*/ 38 w 162"/>
                  <a:gd name="T11" fmla="*/ 118 h 119"/>
                  <a:gd name="T12" fmla="*/ 149 w 162"/>
                  <a:gd name="T13" fmla="*/ 10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119">
                    <a:moveTo>
                      <a:pt x="149" y="109"/>
                    </a:moveTo>
                    <a:cubicBezTo>
                      <a:pt x="157" y="108"/>
                      <a:pt x="162" y="98"/>
                      <a:pt x="157" y="91"/>
                    </a:cubicBezTo>
                    <a:cubicBezTo>
                      <a:pt x="139" y="64"/>
                      <a:pt x="105" y="9"/>
                      <a:pt x="102" y="9"/>
                    </a:cubicBezTo>
                    <a:cubicBezTo>
                      <a:pt x="35" y="0"/>
                      <a:pt x="11" y="13"/>
                      <a:pt x="6" y="47"/>
                    </a:cubicBezTo>
                    <a:cubicBezTo>
                      <a:pt x="5" y="58"/>
                      <a:pt x="3" y="70"/>
                      <a:pt x="2" y="81"/>
                    </a:cubicBezTo>
                    <a:cubicBezTo>
                      <a:pt x="0" y="102"/>
                      <a:pt x="17" y="119"/>
                      <a:pt x="38" y="118"/>
                    </a:cubicBezTo>
                    <a:lnTo>
                      <a:pt x="149" y="109"/>
                    </a:lnTo>
                    <a:close/>
                  </a:path>
                </a:pathLst>
              </a:custGeom>
              <a:solidFill>
                <a:srgbClr val="F4A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3" name="Freeform 375"/>
              <p:cNvSpPr>
                <a:spLocks/>
              </p:cNvSpPr>
              <p:nvPr/>
            </p:nvSpPr>
            <p:spPr bwMode="auto">
              <a:xfrm>
                <a:off x="10149637" y="5168331"/>
                <a:ext cx="79864" cy="23710"/>
              </a:xfrm>
              <a:custGeom>
                <a:avLst/>
                <a:gdLst>
                  <a:gd name="T0" fmla="*/ 143 w 162"/>
                  <a:gd name="T1" fmla="*/ 0 h 49"/>
                  <a:gd name="T2" fmla="*/ 4 w 162"/>
                  <a:gd name="T3" fmla="*/ 0 h 49"/>
                  <a:gd name="T4" fmla="*/ 2 w 162"/>
                  <a:gd name="T5" fmla="*/ 11 h 49"/>
                  <a:gd name="T6" fmla="*/ 38 w 162"/>
                  <a:gd name="T7" fmla="*/ 48 h 49"/>
                  <a:gd name="T8" fmla="*/ 149 w 162"/>
                  <a:gd name="T9" fmla="*/ 39 h 49"/>
                  <a:gd name="T10" fmla="*/ 157 w 162"/>
                  <a:gd name="T11" fmla="*/ 21 h 49"/>
                  <a:gd name="T12" fmla="*/ 143 w 162"/>
                  <a:gd name="T1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49">
                    <a:moveTo>
                      <a:pt x="14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4"/>
                      <a:pt x="3" y="7"/>
                      <a:pt x="2" y="11"/>
                    </a:cubicBezTo>
                    <a:cubicBezTo>
                      <a:pt x="0" y="32"/>
                      <a:pt x="17" y="49"/>
                      <a:pt x="38" y="48"/>
                    </a:cubicBezTo>
                    <a:cubicBezTo>
                      <a:pt x="149" y="39"/>
                      <a:pt x="149" y="39"/>
                      <a:pt x="149" y="39"/>
                    </a:cubicBezTo>
                    <a:cubicBezTo>
                      <a:pt x="157" y="38"/>
                      <a:pt x="162" y="28"/>
                      <a:pt x="157" y="21"/>
                    </a:cubicBezTo>
                    <a:cubicBezTo>
                      <a:pt x="153" y="15"/>
                      <a:pt x="148" y="8"/>
                      <a:pt x="143" y="0"/>
                    </a:cubicBezTo>
                    <a:close/>
                  </a:path>
                </a:pathLst>
              </a:custGeom>
              <a:solidFill>
                <a:srgbClr val="FF6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4" name="Freeform 376"/>
              <p:cNvSpPr>
                <a:spLocks/>
              </p:cNvSpPr>
              <p:nvPr/>
            </p:nvSpPr>
            <p:spPr bwMode="auto">
              <a:xfrm>
                <a:off x="10120936" y="5158348"/>
                <a:ext cx="58650" cy="23710"/>
              </a:xfrm>
              <a:custGeom>
                <a:avLst/>
                <a:gdLst>
                  <a:gd name="T0" fmla="*/ 30 w 120"/>
                  <a:gd name="T1" fmla="*/ 47 h 48"/>
                  <a:gd name="T2" fmla="*/ 101 w 120"/>
                  <a:gd name="T3" fmla="*/ 40 h 48"/>
                  <a:gd name="T4" fmla="*/ 120 w 120"/>
                  <a:gd name="T5" fmla="*/ 19 h 48"/>
                  <a:gd name="T6" fmla="*/ 120 w 120"/>
                  <a:gd name="T7" fmla="*/ 19 h 48"/>
                  <a:gd name="T8" fmla="*/ 99 w 120"/>
                  <a:gd name="T9" fmla="*/ 1 h 48"/>
                  <a:gd name="T10" fmla="*/ 25 w 120"/>
                  <a:gd name="T11" fmla="*/ 3 h 48"/>
                  <a:gd name="T12" fmla="*/ 2 w 120"/>
                  <a:gd name="T13" fmla="*/ 27 h 48"/>
                  <a:gd name="T14" fmla="*/ 2 w 120"/>
                  <a:gd name="T15" fmla="*/ 27 h 48"/>
                  <a:gd name="T16" fmla="*/ 30 w 120"/>
                  <a:gd name="T17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48">
                    <a:moveTo>
                      <a:pt x="30" y="47"/>
                    </a:moveTo>
                    <a:cubicBezTo>
                      <a:pt x="101" y="40"/>
                      <a:pt x="101" y="40"/>
                      <a:pt x="101" y="40"/>
                    </a:cubicBezTo>
                    <a:cubicBezTo>
                      <a:pt x="112" y="39"/>
                      <a:pt x="120" y="30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19" y="9"/>
                      <a:pt x="110" y="0"/>
                      <a:pt x="99" y="1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11" y="4"/>
                      <a:pt x="0" y="15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4" y="39"/>
                      <a:pt x="17" y="48"/>
                      <a:pt x="30" y="47"/>
                    </a:cubicBezTo>
                    <a:close/>
                  </a:path>
                </a:pathLst>
              </a:custGeom>
              <a:solidFill>
                <a:srgbClr val="5E50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5" name="Freeform 377"/>
              <p:cNvSpPr>
                <a:spLocks/>
              </p:cNvSpPr>
              <p:nvPr/>
            </p:nvSpPr>
            <p:spPr bwMode="auto">
              <a:xfrm>
                <a:off x="9933754" y="5248196"/>
                <a:ext cx="155985" cy="37436"/>
              </a:xfrm>
              <a:custGeom>
                <a:avLst/>
                <a:gdLst>
                  <a:gd name="T0" fmla="*/ 297 w 318"/>
                  <a:gd name="T1" fmla="*/ 77 h 77"/>
                  <a:gd name="T2" fmla="*/ 0 w 318"/>
                  <a:gd name="T3" fmla="*/ 77 h 77"/>
                  <a:gd name="T4" fmla="*/ 0 w 318"/>
                  <a:gd name="T5" fmla="*/ 34 h 77"/>
                  <a:gd name="T6" fmla="*/ 33 w 318"/>
                  <a:gd name="T7" fmla="*/ 0 h 77"/>
                  <a:gd name="T8" fmla="*/ 297 w 318"/>
                  <a:gd name="T9" fmla="*/ 0 h 77"/>
                  <a:gd name="T10" fmla="*/ 318 w 318"/>
                  <a:gd name="T11" fmla="*/ 21 h 77"/>
                  <a:gd name="T12" fmla="*/ 318 w 318"/>
                  <a:gd name="T13" fmla="*/ 56 h 77"/>
                  <a:gd name="T14" fmla="*/ 297 w 318"/>
                  <a:gd name="T1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8" h="77">
                    <a:moveTo>
                      <a:pt x="297" y="77"/>
                    </a:moveTo>
                    <a:cubicBezTo>
                      <a:pt x="0" y="77"/>
                      <a:pt x="0" y="77"/>
                      <a:pt x="0" y="77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297" y="0"/>
                      <a:pt x="297" y="0"/>
                      <a:pt x="297" y="0"/>
                    </a:cubicBezTo>
                    <a:cubicBezTo>
                      <a:pt x="309" y="0"/>
                      <a:pt x="318" y="9"/>
                      <a:pt x="318" y="21"/>
                    </a:cubicBezTo>
                    <a:cubicBezTo>
                      <a:pt x="318" y="56"/>
                      <a:pt x="318" y="56"/>
                      <a:pt x="318" y="56"/>
                    </a:cubicBezTo>
                    <a:cubicBezTo>
                      <a:pt x="318" y="68"/>
                      <a:pt x="309" y="77"/>
                      <a:pt x="297" y="77"/>
                    </a:cubicBezTo>
                    <a:close/>
                  </a:path>
                </a:pathLst>
              </a:custGeom>
              <a:solidFill>
                <a:srgbClr val="5E50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6" name="Freeform 378"/>
              <p:cNvSpPr>
                <a:spLocks/>
              </p:cNvSpPr>
              <p:nvPr/>
            </p:nvSpPr>
            <p:spPr bwMode="auto">
              <a:xfrm>
                <a:off x="9818949" y="5261922"/>
                <a:ext cx="114805" cy="8735"/>
              </a:xfrm>
              <a:custGeom>
                <a:avLst/>
                <a:gdLst>
                  <a:gd name="T0" fmla="*/ 9 w 234"/>
                  <a:gd name="T1" fmla="*/ 20 h 20"/>
                  <a:gd name="T2" fmla="*/ 234 w 234"/>
                  <a:gd name="T3" fmla="*/ 20 h 20"/>
                  <a:gd name="T4" fmla="*/ 234 w 234"/>
                  <a:gd name="T5" fmla="*/ 0 h 20"/>
                  <a:gd name="T6" fmla="*/ 9 w 234"/>
                  <a:gd name="T7" fmla="*/ 0 h 20"/>
                  <a:gd name="T8" fmla="*/ 0 w 234"/>
                  <a:gd name="T9" fmla="*/ 10 h 20"/>
                  <a:gd name="T10" fmla="*/ 0 w 234"/>
                  <a:gd name="T11" fmla="*/ 10 h 20"/>
                  <a:gd name="T12" fmla="*/ 9 w 23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4" h="20">
                    <a:moveTo>
                      <a:pt x="9" y="20"/>
                    </a:moveTo>
                    <a:cubicBezTo>
                      <a:pt x="234" y="20"/>
                      <a:pt x="234" y="20"/>
                      <a:pt x="234" y="20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5"/>
                      <a:pt x="4" y="20"/>
                      <a:pt x="9" y="20"/>
                    </a:cubicBezTo>
                    <a:close/>
                  </a:path>
                </a:pathLst>
              </a:custGeom>
              <a:solidFill>
                <a:srgbClr val="5E50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597" name="Группа 596"/>
            <p:cNvGrpSpPr/>
            <p:nvPr/>
          </p:nvGrpSpPr>
          <p:grpSpPr>
            <a:xfrm>
              <a:off x="10681958" y="1682159"/>
              <a:ext cx="613469" cy="368382"/>
              <a:chOff x="9192513" y="5170827"/>
              <a:chExt cx="509136" cy="305731"/>
            </a:xfrm>
          </p:grpSpPr>
          <p:sp>
            <p:nvSpPr>
              <p:cNvPr id="598" name="Freeform 379"/>
              <p:cNvSpPr>
                <a:spLocks/>
              </p:cNvSpPr>
              <p:nvPr/>
            </p:nvSpPr>
            <p:spPr bwMode="auto">
              <a:xfrm>
                <a:off x="9437097" y="5344283"/>
                <a:ext cx="22462" cy="54907"/>
              </a:xfrm>
              <a:custGeom>
                <a:avLst/>
                <a:gdLst>
                  <a:gd name="T0" fmla="*/ 14 w 44"/>
                  <a:gd name="T1" fmla="*/ 111 h 111"/>
                  <a:gd name="T2" fmla="*/ 11 w 44"/>
                  <a:gd name="T3" fmla="*/ 111 h 111"/>
                  <a:gd name="T4" fmla="*/ 1 w 44"/>
                  <a:gd name="T5" fmla="*/ 96 h 111"/>
                  <a:gd name="T6" fmla="*/ 17 w 44"/>
                  <a:gd name="T7" fmla="*/ 12 h 111"/>
                  <a:gd name="T8" fmla="*/ 32 w 44"/>
                  <a:gd name="T9" fmla="*/ 1 h 111"/>
                  <a:gd name="T10" fmla="*/ 43 w 44"/>
                  <a:gd name="T11" fmla="*/ 17 h 111"/>
                  <a:gd name="T12" fmla="*/ 27 w 44"/>
                  <a:gd name="T13" fmla="*/ 101 h 111"/>
                  <a:gd name="T14" fmla="*/ 14 w 44"/>
                  <a:gd name="T1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111">
                    <a:moveTo>
                      <a:pt x="14" y="111"/>
                    </a:moveTo>
                    <a:cubicBezTo>
                      <a:pt x="13" y="111"/>
                      <a:pt x="12" y="111"/>
                      <a:pt x="11" y="111"/>
                    </a:cubicBezTo>
                    <a:cubicBezTo>
                      <a:pt x="4" y="110"/>
                      <a:pt x="0" y="103"/>
                      <a:pt x="1" y="96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5"/>
                      <a:pt x="25" y="0"/>
                      <a:pt x="32" y="1"/>
                    </a:cubicBezTo>
                    <a:cubicBezTo>
                      <a:pt x="39" y="3"/>
                      <a:pt x="44" y="10"/>
                      <a:pt x="43" y="17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6" y="107"/>
                      <a:pt x="20" y="111"/>
                      <a:pt x="14" y="111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9" name="Rectangle 380"/>
              <p:cNvSpPr>
                <a:spLocks noChangeArrowheads="1"/>
              </p:cNvSpPr>
              <p:nvPr/>
            </p:nvSpPr>
            <p:spPr bwMode="auto">
              <a:xfrm>
                <a:off x="9435850" y="5339291"/>
                <a:ext cx="27453" cy="12479"/>
              </a:xfrm>
              <a:prstGeom prst="rect">
                <a:avLst/>
              </a:pr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0" name="Freeform 381"/>
              <p:cNvSpPr>
                <a:spLocks noEditPoints="1"/>
              </p:cNvSpPr>
              <p:nvPr/>
            </p:nvSpPr>
            <p:spPr bwMode="auto">
              <a:xfrm>
                <a:off x="9262394" y="5355514"/>
                <a:ext cx="212140" cy="63642"/>
              </a:xfrm>
              <a:custGeom>
                <a:avLst/>
                <a:gdLst>
                  <a:gd name="T0" fmla="*/ 371 w 432"/>
                  <a:gd name="T1" fmla="*/ 132 h 132"/>
                  <a:gd name="T2" fmla="*/ 366 w 432"/>
                  <a:gd name="T3" fmla="*/ 132 h 132"/>
                  <a:gd name="T4" fmla="*/ 49 w 432"/>
                  <a:gd name="T5" fmla="*/ 106 h 132"/>
                  <a:gd name="T6" fmla="*/ 0 w 432"/>
                  <a:gd name="T7" fmla="*/ 53 h 132"/>
                  <a:gd name="T8" fmla="*/ 53 w 432"/>
                  <a:gd name="T9" fmla="*/ 0 h 132"/>
                  <a:gd name="T10" fmla="*/ 372 w 432"/>
                  <a:gd name="T11" fmla="*/ 9 h 132"/>
                  <a:gd name="T12" fmla="*/ 432 w 432"/>
                  <a:gd name="T13" fmla="*/ 71 h 132"/>
                  <a:gd name="T14" fmla="*/ 371 w 432"/>
                  <a:gd name="T15" fmla="*/ 132 h 132"/>
                  <a:gd name="T16" fmla="*/ 54 w 432"/>
                  <a:gd name="T17" fmla="*/ 13 h 132"/>
                  <a:gd name="T18" fmla="*/ 13 w 432"/>
                  <a:gd name="T19" fmla="*/ 53 h 132"/>
                  <a:gd name="T20" fmla="*/ 50 w 432"/>
                  <a:gd name="T21" fmla="*/ 93 h 132"/>
                  <a:gd name="T22" fmla="*/ 368 w 432"/>
                  <a:gd name="T23" fmla="*/ 119 h 132"/>
                  <a:gd name="T24" fmla="*/ 371 w 432"/>
                  <a:gd name="T25" fmla="*/ 119 h 132"/>
                  <a:gd name="T26" fmla="*/ 419 w 432"/>
                  <a:gd name="T27" fmla="*/ 71 h 132"/>
                  <a:gd name="T28" fmla="*/ 372 w 432"/>
                  <a:gd name="T29" fmla="*/ 22 h 132"/>
                  <a:gd name="T30" fmla="*/ 54 w 432"/>
                  <a:gd name="T31" fmla="*/ 13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32" h="132">
                    <a:moveTo>
                      <a:pt x="371" y="132"/>
                    </a:moveTo>
                    <a:cubicBezTo>
                      <a:pt x="369" y="132"/>
                      <a:pt x="368" y="132"/>
                      <a:pt x="366" y="132"/>
                    </a:cubicBezTo>
                    <a:cubicBezTo>
                      <a:pt x="49" y="106"/>
                      <a:pt x="49" y="106"/>
                      <a:pt x="49" y="106"/>
                    </a:cubicBezTo>
                    <a:cubicBezTo>
                      <a:pt x="22" y="104"/>
                      <a:pt x="0" y="81"/>
                      <a:pt x="0" y="53"/>
                    </a:cubicBezTo>
                    <a:cubicBezTo>
                      <a:pt x="0" y="24"/>
                      <a:pt x="24" y="0"/>
                      <a:pt x="53" y="0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405" y="10"/>
                      <a:pt x="432" y="37"/>
                      <a:pt x="432" y="71"/>
                    </a:cubicBezTo>
                    <a:cubicBezTo>
                      <a:pt x="432" y="105"/>
                      <a:pt x="405" y="132"/>
                      <a:pt x="371" y="132"/>
                    </a:cubicBezTo>
                    <a:close/>
                    <a:moveTo>
                      <a:pt x="54" y="13"/>
                    </a:moveTo>
                    <a:cubicBezTo>
                      <a:pt x="31" y="13"/>
                      <a:pt x="13" y="31"/>
                      <a:pt x="13" y="53"/>
                    </a:cubicBezTo>
                    <a:cubicBezTo>
                      <a:pt x="13" y="74"/>
                      <a:pt x="30" y="91"/>
                      <a:pt x="50" y="93"/>
                    </a:cubicBezTo>
                    <a:cubicBezTo>
                      <a:pt x="368" y="119"/>
                      <a:pt x="368" y="119"/>
                      <a:pt x="368" y="119"/>
                    </a:cubicBezTo>
                    <a:cubicBezTo>
                      <a:pt x="369" y="119"/>
                      <a:pt x="370" y="119"/>
                      <a:pt x="371" y="119"/>
                    </a:cubicBezTo>
                    <a:cubicBezTo>
                      <a:pt x="398" y="119"/>
                      <a:pt x="419" y="98"/>
                      <a:pt x="419" y="71"/>
                    </a:cubicBezTo>
                    <a:cubicBezTo>
                      <a:pt x="419" y="45"/>
                      <a:pt x="398" y="23"/>
                      <a:pt x="372" y="22"/>
                    </a:cubicBezTo>
                    <a:cubicBezTo>
                      <a:pt x="54" y="13"/>
                      <a:pt x="54" y="13"/>
                      <a:pt x="54" y="13"/>
                    </a:cubicBezTo>
                    <a:close/>
                  </a:path>
                </a:pathLst>
              </a:custGeom>
              <a:solidFill>
                <a:srgbClr val="736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1" name="Freeform 382"/>
              <p:cNvSpPr>
                <a:spLocks noEditPoints="1"/>
              </p:cNvSpPr>
              <p:nvPr/>
            </p:nvSpPr>
            <p:spPr bwMode="auto">
              <a:xfrm>
                <a:off x="9509475" y="5284384"/>
                <a:ext cx="192174" cy="192174"/>
              </a:xfrm>
              <a:custGeom>
                <a:avLst/>
                <a:gdLst>
                  <a:gd name="T0" fmla="*/ 196 w 391"/>
                  <a:gd name="T1" fmla="*/ 0 h 392"/>
                  <a:gd name="T2" fmla="*/ 0 w 391"/>
                  <a:gd name="T3" fmla="*/ 196 h 392"/>
                  <a:gd name="T4" fmla="*/ 196 w 391"/>
                  <a:gd name="T5" fmla="*/ 392 h 392"/>
                  <a:gd name="T6" fmla="*/ 391 w 391"/>
                  <a:gd name="T7" fmla="*/ 196 h 392"/>
                  <a:gd name="T8" fmla="*/ 196 w 391"/>
                  <a:gd name="T9" fmla="*/ 0 h 392"/>
                  <a:gd name="T10" fmla="*/ 196 w 391"/>
                  <a:gd name="T11" fmla="*/ 349 h 392"/>
                  <a:gd name="T12" fmla="*/ 43 w 391"/>
                  <a:gd name="T13" fmla="*/ 196 h 392"/>
                  <a:gd name="T14" fmla="*/ 196 w 391"/>
                  <a:gd name="T15" fmla="*/ 43 h 392"/>
                  <a:gd name="T16" fmla="*/ 349 w 391"/>
                  <a:gd name="T17" fmla="*/ 196 h 392"/>
                  <a:gd name="T18" fmla="*/ 196 w 391"/>
                  <a:gd name="T19" fmla="*/ 349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1" h="392">
                    <a:moveTo>
                      <a:pt x="196" y="0"/>
                    </a:moveTo>
                    <a:cubicBezTo>
                      <a:pt x="88" y="0"/>
                      <a:pt x="0" y="88"/>
                      <a:pt x="0" y="196"/>
                    </a:cubicBezTo>
                    <a:cubicBezTo>
                      <a:pt x="0" y="304"/>
                      <a:pt x="88" y="392"/>
                      <a:pt x="196" y="392"/>
                    </a:cubicBezTo>
                    <a:cubicBezTo>
                      <a:pt x="304" y="392"/>
                      <a:pt x="391" y="304"/>
                      <a:pt x="391" y="196"/>
                    </a:cubicBezTo>
                    <a:cubicBezTo>
                      <a:pt x="391" y="88"/>
                      <a:pt x="304" y="0"/>
                      <a:pt x="196" y="0"/>
                    </a:cubicBezTo>
                    <a:close/>
                    <a:moveTo>
                      <a:pt x="196" y="349"/>
                    </a:moveTo>
                    <a:cubicBezTo>
                      <a:pt x="111" y="349"/>
                      <a:pt x="43" y="281"/>
                      <a:pt x="43" y="196"/>
                    </a:cubicBezTo>
                    <a:cubicBezTo>
                      <a:pt x="43" y="111"/>
                      <a:pt x="111" y="43"/>
                      <a:pt x="196" y="43"/>
                    </a:cubicBezTo>
                    <a:cubicBezTo>
                      <a:pt x="280" y="43"/>
                      <a:pt x="349" y="111"/>
                      <a:pt x="349" y="196"/>
                    </a:cubicBezTo>
                    <a:cubicBezTo>
                      <a:pt x="349" y="281"/>
                      <a:pt x="280" y="349"/>
                      <a:pt x="196" y="349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2" name="Oval 383"/>
              <p:cNvSpPr>
                <a:spLocks noChangeArrowheads="1"/>
              </p:cNvSpPr>
              <p:nvPr/>
            </p:nvSpPr>
            <p:spPr bwMode="auto">
              <a:xfrm>
                <a:off x="9585595" y="5361753"/>
                <a:ext cx="39932" cy="38684"/>
              </a:xfrm>
              <a:prstGeom prst="ellipse">
                <a:avLst/>
              </a:pr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3" name="Freeform 384"/>
              <p:cNvSpPr>
                <a:spLocks/>
              </p:cNvSpPr>
              <p:nvPr/>
            </p:nvSpPr>
            <p:spPr bwMode="auto">
              <a:xfrm>
                <a:off x="9509475" y="5284384"/>
                <a:ext cx="192174" cy="94839"/>
              </a:xfrm>
              <a:custGeom>
                <a:avLst/>
                <a:gdLst>
                  <a:gd name="T0" fmla="*/ 30 w 391"/>
                  <a:gd name="T1" fmla="*/ 193 h 193"/>
                  <a:gd name="T2" fmla="*/ 196 w 391"/>
                  <a:gd name="T3" fmla="*/ 30 h 193"/>
                  <a:gd name="T4" fmla="*/ 362 w 391"/>
                  <a:gd name="T5" fmla="*/ 193 h 193"/>
                  <a:gd name="T6" fmla="*/ 391 w 391"/>
                  <a:gd name="T7" fmla="*/ 193 h 193"/>
                  <a:gd name="T8" fmla="*/ 196 w 391"/>
                  <a:gd name="T9" fmla="*/ 0 h 193"/>
                  <a:gd name="T10" fmla="*/ 0 w 391"/>
                  <a:gd name="T11" fmla="*/ 193 h 193"/>
                  <a:gd name="T12" fmla="*/ 30 w 391"/>
                  <a:gd name="T13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1" h="193">
                    <a:moveTo>
                      <a:pt x="30" y="193"/>
                    </a:moveTo>
                    <a:cubicBezTo>
                      <a:pt x="31" y="103"/>
                      <a:pt x="105" y="30"/>
                      <a:pt x="196" y="30"/>
                    </a:cubicBezTo>
                    <a:cubicBezTo>
                      <a:pt x="287" y="30"/>
                      <a:pt x="360" y="103"/>
                      <a:pt x="362" y="193"/>
                    </a:cubicBezTo>
                    <a:cubicBezTo>
                      <a:pt x="391" y="193"/>
                      <a:pt x="391" y="193"/>
                      <a:pt x="391" y="193"/>
                    </a:cubicBezTo>
                    <a:cubicBezTo>
                      <a:pt x="390" y="87"/>
                      <a:pt x="303" y="0"/>
                      <a:pt x="196" y="0"/>
                    </a:cubicBezTo>
                    <a:cubicBezTo>
                      <a:pt x="89" y="0"/>
                      <a:pt x="2" y="87"/>
                      <a:pt x="0" y="193"/>
                    </a:cubicBezTo>
                    <a:lnTo>
                      <a:pt x="30" y="193"/>
                    </a:lnTo>
                    <a:close/>
                  </a:path>
                </a:pathLst>
              </a:custGeom>
              <a:solidFill>
                <a:srgbClr val="736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4" name="Freeform 385"/>
              <p:cNvSpPr>
                <a:spLocks noEditPoints="1"/>
              </p:cNvSpPr>
              <p:nvPr/>
            </p:nvSpPr>
            <p:spPr bwMode="auto">
              <a:xfrm>
                <a:off x="9192513" y="5284384"/>
                <a:ext cx="192174" cy="192174"/>
              </a:xfrm>
              <a:custGeom>
                <a:avLst/>
                <a:gdLst>
                  <a:gd name="T0" fmla="*/ 196 w 392"/>
                  <a:gd name="T1" fmla="*/ 0 h 392"/>
                  <a:gd name="T2" fmla="*/ 0 w 392"/>
                  <a:gd name="T3" fmla="*/ 196 h 392"/>
                  <a:gd name="T4" fmla="*/ 196 w 392"/>
                  <a:gd name="T5" fmla="*/ 392 h 392"/>
                  <a:gd name="T6" fmla="*/ 392 w 392"/>
                  <a:gd name="T7" fmla="*/ 196 h 392"/>
                  <a:gd name="T8" fmla="*/ 196 w 392"/>
                  <a:gd name="T9" fmla="*/ 0 h 392"/>
                  <a:gd name="T10" fmla="*/ 196 w 392"/>
                  <a:gd name="T11" fmla="*/ 349 h 392"/>
                  <a:gd name="T12" fmla="*/ 43 w 392"/>
                  <a:gd name="T13" fmla="*/ 196 h 392"/>
                  <a:gd name="T14" fmla="*/ 196 w 392"/>
                  <a:gd name="T15" fmla="*/ 43 h 392"/>
                  <a:gd name="T16" fmla="*/ 349 w 392"/>
                  <a:gd name="T17" fmla="*/ 196 h 392"/>
                  <a:gd name="T18" fmla="*/ 196 w 392"/>
                  <a:gd name="T19" fmla="*/ 349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2" h="392">
                    <a:moveTo>
                      <a:pt x="196" y="0"/>
                    </a:moveTo>
                    <a:cubicBezTo>
                      <a:pt x="88" y="0"/>
                      <a:pt x="0" y="88"/>
                      <a:pt x="0" y="196"/>
                    </a:cubicBezTo>
                    <a:cubicBezTo>
                      <a:pt x="0" y="304"/>
                      <a:pt x="88" y="392"/>
                      <a:pt x="196" y="392"/>
                    </a:cubicBezTo>
                    <a:cubicBezTo>
                      <a:pt x="304" y="392"/>
                      <a:pt x="392" y="304"/>
                      <a:pt x="392" y="196"/>
                    </a:cubicBezTo>
                    <a:cubicBezTo>
                      <a:pt x="392" y="88"/>
                      <a:pt x="304" y="0"/>
                      <a:pt x="196" y="0"/>
                    </a:cubicBezTo>
                    <a:close/>
                    <a:moveTo>
                      <a:pt x="196" y="349"/>
                    </a:moveTo>
                    <a:cubicBezTo>
                      <a:pt x="111" y="349"/>
                      <a:pt x="43" y="281"/>
                      <a:pt x="43" y="196"/>
                    </a:cubicBezTo>
                    <a:cubicBezTo>
                      <a:pt x="43" y="111"/>
                      <a:pt x="111" y="43"/>
                      <a:pt x="196" y="43"/>
                    </a:cubicBezTo>
                    <a:cubicBezTo>
                      <a:pt x="280" y="43"/>
                      <a:pt x="349" y="111"/>
                      <a:pt x="349" y="196"/>
                    </a:cubicBezTo>
                    <a:cubicBezTo>
                      <a:pt x="349" y="281"/>
                      <a:pt x="280" y="349"/>
                      <a:pt x="196" y="349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5" name="Oval 386"/>
              <p:cNvSpPr>
                <a:spLocks noChangeArrowheads="1"/>
              </p:cNvSpPr>
              <p:nvPr/>
            </p:nvSpPr>
            <p:spPr bwMode="auto">
              <a:xfrm>
                <a:off x="9267386" y="5359257"/>
                <a:ext cx="43676" cy="43676"/>
              </a:xfrm>
              <a:prstGeom prst="ellipse">
                <a:avLst/>
              </a:pr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6" name="Freeform 387"/>
              <p:cNvSpPr>
                <a:spLocks/>
              </p:cNvSpPr>
              <p:nvPr/>
            </p:nvSpPr>
            <p:spPr bwMode="auto">
              <a:xfrm>
                <a:off x="9192513" y="5284384"/>
                <a:ext cx="192174" cy="94839"/>
              </a:xfrm>
              <a:custGeom>
                <a:avLst/>
                <a:gdLst>
                  <a:gd name="T0" fmla="*/ 30 w 391"/>
                  <a:gd name="T1" fmla="*/ 193 h 193"/>
                  <a:gd name="T2" fmla="*/ 196 w 391"/>
                  <a:gd name="T3" fmla="*/ 30 h 193"/>
                  <a:gd name="T4" fmla="*/ 362 w 391"/>
                  <a:gd name="T5" fmla="*/ 193 h 193"/>
                  <a:gd name="T6" fmla="*/ 391 w 391"/>
                  <a:gd name="T7" fmla="*/ 193 h 193"/>
                  <a:gd name="T8" fmla="*/ 196 w 391"/>
                  <a:gd name="T9" fmla="*/ 0 h 193"/>
                  <a:gd name="T10" fmla="*/ 0 w 391"/>
                  <a:gd name="T11" fmla="*/ 193 h 193"/>
                  <a:gd name="T12" fmla="*/ 30 w 391"/>
                  <a:gd name="T13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1" h="193">
                    <a:moveTo>
                      <a:pt x="30" y="193"/>
                    </a:moveTo>
                    <a:cubicBezTo>
                      <a:pt x="31" y="103"/>
                      <a:pt x="105" y="30"/>
                      <a:pt x="196" y="30"/>
                    </a:cubicBezTo>
                    <a:cubicBezTo>
                      <a:pt x="287" y="30"/>
                      <a:pt x="360" y="103"/>
                      <a:pt x="362" y="193"/>
                    </a:cubicBezTo>
                    <a:cubicBezTo>
                      <a:pt x="391" y="193"/>
                      <a:pt x="391" y="193"/>
                      <a:pt x="391" y="193"/>
                    </a:cubicBezTo>
                    <a:cubicBezTo>
                      <a:pt x="390" y="87"/>
                      <a:pt x="303" y="0"/>
                      <a:pt x="196" y="0"/>
                    </a:cubicBezTo>
                    <a:cubicBezTo>
                      <a:pt x="89" y="0"/>
                      <a:pt x="2" y="87"/>
                      <a:pt x="0" y="193"/>
                    </a:cubicBezTo>
                    <a:lnTo>
                      <a:pt x="30" y="193"/>
                    </a:lnTo>
                    <a:close/>
                  </a:path>
                </a:pathLst>
              </a:custGeom>
              <a:solidFill>
                <a:srgbClr val="736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7" name="Oval 388"/>
              <p:cNvSpPr>
                <a:spLocks noChangeArrowheads="1"/>
              </p:cNvSpPr>
              <p:nvPr/>
            </p:nvSpPr>
            <p:spPr bwMode="auto">
              <a:xfrm>
                <a:off x="9424619" y="5369240"/>
                <a:ext cx="42428" cy="42428"/>
              </a:xfrm>
              <a:prstGeom prst="ellipse">
                <a:avLst/>
              </a:pr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8" name="Freeform 389"/>
              <p:cNvSpPr>
                <a:spLocks/>
              </p:cNvSpPr>
              <p:nvPr/>
            </p:nvSpPr>
            <p:spPr bwMode="auto">
              <a:xfrm>
                <a:off x="9520705" y="5203272"/>
                <a:ext cx="92343" cy="183439"/>
              </a:xfrm>
              <a:custGeom>
                <a:avLst/>
                <a:gdLst>
                  <a:gd name="T0" fmla="*/ 173 w 188"/>
                  <a:gd name="T1" fmla="*/ 373 h 373"/>
                  <a:gd name="T2" fmla="*/ 161 w 188"/>
                  <a:gd name="T3" fmla="*/ 365 h 373"/>
                  <a:gd name="T4" fmla="*/ 3 w 188"/>
                  <a:gd name="T5" fmla="*/ 20 h 373"/>
                  <a:gd name="T6" fmla="*/ 9 w 188"/>
                  <a:gd name="T7" fmla="*/ 3 h 373"/>
                  <a:gd name="T8" fmla="*/ 27 w 188"/>
                  <a:gd name="T9" fmla="*/ 9 h 373"/>
                  <a:gd name="T10" fmla="*/ 185 w 188"/>
                  <a:gd name="T11" fmla="*/ 354 h 373"/>
                  <a:gd name="T12" fmla="*/ 178 w 188"/>
                  <a:gd name="T13" fmla="*/ 371 h 373"/>
                  <a:gd name="T14" fmla="*/ 173 w 188"/>
                  <a:gd name="T15" fmla="*/ 373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8" h="373">
                    <a:moveTo>
                      <a:pt x="173" y="373"/>
                    </a:moveTo>
                    <a:cubicBezTo>
                      <a:pt x="168" y="373"/>
                      <a:pt x="163" y="370"/>
                      <a:pt x="161" y="365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0" y="14"/>
                      <a:pt x="3" y="6"/>
                      <a:pt x="9" y="3"/>
                    </a:cubicBezTo>
                    <a:cubicBezTo>
                      <a:pt x="16" y="0"/>
                      <a:pt x="24" y="3"/>
                      <a:pt x="27" y="9"/>
                    </a:cubicBezTo>
                    <a:cubicBezTo>
                      <a:pt x="185" y="354"/>
                      <a:pt x="185" y="354"/>
                      <a:pt x="185" y="354"/>
                    </a:cubicBezTo>
                    <a:cubicBezTo>
                      <a:pt x="188" y="360"/>
                      <a:pt x="185" y="368"/>
                      <a:pt x="178" y="371"/>
                    </a:cubicBezTo>
                    <a:cubicBezTo>
                      <a:pt x="177" y="372"/>
                      <a:pt x="175" y="373"/>
                      <a:pt x="173" y="373"/>
                    </a:cubicBezTo>
                    <a:close/>
                  </a:path>
                </a:pathLst>
              </a:custGeom>
              <a:solidFill>
                <a:srgbClr val="ACB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9" name="Freeform 390"/>
              <p:cNvSpPr>
                <a:spLocks/>
              </p:cNvSpPr>
              <p:nvPr/>
            </p:nvSpPr>
            <p:spPr bwMode="auto">
              <a:xfrm>
                <a:off x="9526945" y="5219495"/>
                <a:ext cx="41180" cy="67386"/>
              </a:xfrm>
              <a:custGeom>
                <a:avLst/>
                <a:gdLst>
                  <a:gd name="T0" fmla="*/ 23 w 33"/>
                  <a:gd name="T1" fmla="*/ 54 h 54"/>
                  <a:gd name="T2" fmla="*/ 0 w 33"/>
                  <a:gd name="T3" fmla="*/ 4 h 54"/>
                  <a:gd name="T4" fmla="*/ 10 w 33"/>
                  <a:gd name="T5" fmla="*/ 0 h 54"/>
                  <a:gd name="T6" fmla="*/ 33 w 33"/>
                  <a:gd name="T7" fmla="*/ 50 h 54"/>
                  <a:gd name="T8" fmla="*/ 23 w 33"/>
                  <a:gd name="T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4">
                    <a:moveTo>
                      <a:pt x="23" y="54"/>
                    </a:moveTo>
                    <a:lnTo>
                      <a:pt x="0" y="4"/>
                    </a:lnTo>
                    <a:lnTo>
                      <a:pt x="10" y="0"/>
                    </a:lnTo>
                    <a:lnTo>
                      <a:pt x="33" y="50"/>
                    </a:ln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E53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0" name="Freeform 391"/>
              <p:cNvSpPr>
                <a:spLocks noEditPoints="1"/>
              </p:cNvSpPr>
              <p:nvPr/>
            </p:nvSpPr>
            <p:spPr bwMode="auto">
              <a:xfrm>
                <a:off x="9271129" y="5220742"/>
                <a:ext cx="277029" cy="178447"/>
              </a:xfrm>
              <a:custGeom>
                <a:avLst/>
                <a:gdLst>
                  <a:gd name="T0" fmla="*/ 352 w 567"/>
                  <a:gd name="T1" fmla="*/ 366 h 366"/>
                  <a:gd name="T2" fmla="*/ 352 w 567"/>
                  <a:gd name="T3" fmla="*/ 366 h 366"/>
                  <a:gd name="T4" fmla="*/ 41 w 567"/>
                  <a:gd name="T5" fmla="*/ 361 h 366"/>
                  <a:gd name="T6" fmla="*/ 5 w 567"/>
                  <a:gd name="T7" fmla="*/ 335 h 366"/>
                  <a:gd name="T8" fmla="*/ 19 w 567"/>
                  <a:gd name="T9" fmla="*/ 292 h 366"/>
                  <a:gd name="T10" fmla="*/ 227 w 567"/>
                  <a:gd name="T11" fmla="*/ 115 h 366"/>
                  <a:gd name="T12" fmla="*/ 231 w 567"/>
                  <a:gd name="T13" fmla="*/ 112 h 366"/>
                  <a:gd name="T14" fmla="*/ 536 w 567"/>
                  <a:gd name="T15" fmla="*/ 3 h 366"/>
                  <a:gd name="T16" fmla="*/ 552 w 567"/>
                  <a:gd name="T17" fmla="*/ 10 h 366"/>
                  <a:gd name="T18" fmla="*/ 565 w 567"/>
                  <a:gd name="T19" fmla="*/ 37 h 366"/>
                  <a:gd name="T20" fmla="*/ 564 w 567"/>
                  <a:gd name="T21" fmla="*/ 49 h 366"/>
                  <a:gd name="T22" fmla="*/ 363 w 567"/>
                  <a:gd name="T23" fmla="*/ 360 h 366"/>
                  <a:gd name="T24" fmla="*/ 352 w 567"/>
                  <a:gd name="T25" fmla="*/ 366 h 366"/>
                  <a:gd name="T26" fmla="*/ 242 w 567"/>
                  <a:gd name="T27" fmla="*/ 136 h 366"/>
                  <a:gd name="T28" fmla="*/ 35 w 567"/>
                  <a:gd name="T29" fmla="*/ 313 h 366"/>
                  <a:gd name="T30" fmla="*/ 30 w 567"/>
                  <a:gd name="T31" fmla="*/ 327 h 366"/>
                  <a:gd name="T32" fmla="*/ 41 w 567"/>
                  <a:gd name="T33" fmla="*/ 335 h 366"/>
                  <a:gd name="T34" fmla="*/ 345 w 567"/>
                  <a:gd name="T35" fmla="*/ 340 h 366"/>
                  <a:gd name="T36" fmla="*/ 538 w 567"/>
                  <a:gd name="T37" fmla="*/ 41 h 366"/>
                  <a:gd name="T38" fmla="*/ 534 w 567"/>
                  <a:gd name="T39" fmla="*/ 31 h 366"/>
                  <a:gd name="T40" fmla="*/ 242 w 567"/>
                  <a:gd name="T41" fmla="*/ 136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67" h="366">
                    <a:moveTo>
                      <a:pt x="352" y="366"/>
                    </a:moveTo>
                    <a:cubicBezTo>
                      <a:pt x="352" y="366"/>
                      <a:pt x="352" y="366"/>
                      <a:pt x="352" y="366"/>
                    </a:cubicBezTo>
                    <a:cubicBezTo>
                      <a:pt x="41" y="361"/>
                      <a:pt x="41" y="361"/>
                      <a:pt x="41" y="361"/>
                    </a:cubicBezTo>
                    <a:cubicBezTo>
                      <a:pt x="24" y="361"/>
                      <a:pt x="10" y="351"/>
                      <a:pt x="5" y="335"/>
                    </a:cubicBezTo>
                    <a:cubicBezTo>
                      <a:pt x="0" y="319"/>
                      <a:pt x="5" y="302"/>
                      <a:pt x="19" y="292"/>
                    </a:cubicBezTo>
                    <a:cubicBezTo>
                      <a:pt x="227" y="115"/>
                      <a:pt x="227" y="115"/>
                      <a:pt x="227" y="115"/>
                    </a:cubicBezTo>
                    <a:cubicBezTo>
                      <a:pt x="228" y="114"/>
                      <a:pt x="230" y="113"/>
                      <a:pt x="231" y="112"/>
                    </a:cubicBezTo>
                    <a:cubicBezTo>
                      <a:pt x="536" y="3"/>
                      <a:pt x="536" y="3"/>
                      <a:pt x="536" y="3"/>
                    </a:cubicBezTo>
                    <a:cubicBezTo>
                      <a:pt x="542" y="0"/>
                      <a:pt x="550" y="3"/>
                      <a:pt x="552" y="10"/>
                    </a:cubicBezTo>
                    <a:cubicBezTo>
                      <a:pt x="565" y="37"/>
                      <a:pt x="565" y="37"/>
                      <a:pt x="565" y="37"/>
                    </a:cubicBezTo>
                    <a:cubicBezTo>
                      <a:pt x="567" y="41"/>
                      <a:pt x="566" y="45"/>
                      <a:pt x="564" y="49"/>
                    </a:cubicBezTo>
                    <a:cubicBezTo>
                      <a:pt x="363" y="360"/>
                      <a:pt x="363" y="360"/>
                      <a:pt x="363" y="360"/>
                    </a:cubicBezTo>
                    <a:cubicBezTo>
                      <a:pt x="361" y="364"/>
                      <a:pt x="357" y="366"/>
                      <a:pt x="352" y="366"/>
                    </a:cubicBezTo>
                    <a:close/>
                    <a:moveTo>
                      <a:pt x="242" y="136"/>
                    </a:moveTo>
                    <a:cubicBezTo>
                      <a:pt x="35" y="313"/>
                      <a:pt x="35" y="313"/>
                      <a:pt x="35" y="313"/>
                    </a:cubicBezTo>
                    <a:cubicBezTo>
                      <a:pt x="28" y="318"/>
                      <a:pt x="29" y="325"/>
                      <a:pt x="30" y="327"/>
                    </a:cubicBezTo>
                    <a:cubicBezTo>
                      <a:pt x="31" y="329"/>
                      <a:pt x="33" y="335"/>
                      <a:pt x="41" y="335"/>
                    </a:cubicBezTo>
                    <a:cubicBezTo>
                      <a:pt x="345" y="340"/>
                      <a:pt x="345" y="340"/>
                      <a:pt x="345" y="340"/>
                    </a:cubicBezTo>
                    <a:cubicBezTo>
                      <a:pt x="538" y="41"/>
                      <a:pt x="538" y="41"/>
                      <a:pt x="538" y="41"/>
                    </a:cubicBezTo>
                    <a:cubicBezTo>
                      <a:pt x="534" y="31"/>
                      <a:pt x="534" y="31"/>
                      <a:pt x="534" y="31"/>
                    </a:cubicBezTo>
                    <a:lnTo>
                      <a:pt x="242" y="136"/>
                    </a:lnTo>
                    <a:close/>
                  </a:path>
                </a:pathLst>
              </a:custGeom>
              <a:solidFill>
                <a:srgbClr val="E53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1" name="Freeform 392"/>
              <p:cNvSpPr>
                <a:spLocks/>
              </p:cNvSpPr>
              <p:nvPr/>
            </p:nvSpPr>
            <p:spPr bwMode="auto">
              <a:xfrm>
                <a:off x="9360977" y="5238213"/>
                <a:ext cx="89847" cy="160977"/>
              </a:xfrm>
              <a:custGeom>
                <a:avLst/>
                <a:gdLst>
                  <a:gd name="T0" fmla="*/ 168 w 183"/>
                  <a:gd name="T1" fmla="*/ 329 h 329"/>
                  <a:gd name="T2" fmla="*/ 157 w 183"/>
                  <a:gd name="T3" fmla="*/ 322 h 329"/>
                  <a:gd name="T4" fmla="*/ 3 w 183"/>
                  <a:gd name="T5" fmla="*/ 21 h 329"/>
                  <a:gd name="T6" fmla="*/ 9 w 183"/>
                  <a:gd name="T7" fmla="*/ 4 h 329"/>
                  <a:gd name="T8" fmla="*/ 26 w 183"/>
                  <a:gd name="T9" fmla="*/ 9 h 329"/>
                  <a:gd name="T10" fmla="*/ 180 w 183"/>
                  <a:gd name="T11" fmla="*/ 310 h 329"/>
                  <a:gd name="T12" fmla="*/ 174 w 183"/>
                  <a:gd name="T13" fmla="*/ 328 h 329"/>
                  <a:gd name="T14" fmla="*/ 168 w 183"/>
                  <a:gd name="T15" fmla="*/ 3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" h="329">
                    <a:moveTo>
                      <a:pt x="168" y="329"/>
                    </a:moveTo>
                    <a:cubicBezTo>
                      <a:pt x="164" y="329"/>
                      <a:pt x="159" y="326"/>
                      <a:pt x="157" y="3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15"/>
                      <a:pt x="2" y="7"/>
                      <a:pt x="9" y="4"/>
                    </a:cubicBezTo>
                    <a:cubicBezTo>
                      <a:pt x="15" y="0"/>
                      <a:pt x="23" y="3"/>
                      <a:pt x="26" y="9"/>
                    </a:cubicBezTo>
                    <a:cubicBezTo>
                      <a:pt x="180" y="310"/>
                      <a:pt x="180" y="310"/>
                      <a:pt x="180" y="310"/>
                    </a:cubicBezTo>
                    <a:cubicBezTo>
                      <a:pt x="183" y="316"/>
                      <a:pt x="181" y="324"/>
                      <a:pt x="174" y="328"/>
                    </a:cubicBezTo>
                    <a:cubicBezTo>
                      <a:pt x="172" y="329"/>
                      <a:pt x="170" y="329"/>
                      <a:pt x="168" y="329"/>
                    </a:cubicBezTo>
                    <a:close/>
                  </a:path>
                </a:pathLst>
              </a:custGeom>
              <a:solidFill>
                <a:srgbClr val="ACB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2" name="Freeform 393"/>
              <p:cNvSpPr>
                <a:spLocks/>
              </p:cNvSpPr>
              <p:nvPr/>
            </p:nvSpPr>
            <p:spPr bwMode="auto">
              <a:xfrm>
                <a:off x="9373456" y="5265666"/>
                <a:ext cx="76121" cy="131028"/>
              </a:xfrm>
              <a:custGeom>
                <a:avLst/>
                <a:gdLst>
                  <a:gd name="T0" fmla="*/ 52 w 61"/>
                  <a:gd name="T1" fmla="*/ 105 h 105"/>
                  <a:gd name="T2" fmla="*/ 0 w 61"/>
                  <a:gd name="T3" fmla="*/ 4 h 105"/>
                  <a:gd name="T4" fmla="*/ 10 w 61"/>
                  <a:gd name="T5" fmla="*/ 0 h 105"/>
                  <a:gd name="T6" fmla="*/ 61 w 61"/>
                  <a:gd name="T7" fmla="*/ 100 h 105"/>
                  <a:gd name="T8" fmla="*/ 52 w 61"/>
                  <a:gd name="T9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105">
                    <a:moveTo>
                      <a:pt x="52" y="105"/>
                    </a:moveTo>
                    <a:lnTo>
                      <a:pt x="0" y="4"/>
                    </a:lnTo>
                    <a:lnTo>
                      <a:pt x="10" y="0"/>
                    </a:lnTo>
                    <a:lnTo>
                      <a:pt x="61" y="100"/>
                    </a:lnTo>
                    <a:lnTo>
                      <a:pt x="52" y="105"/>
                    </a:lnTo>
                    <a:close/>
                  </a:path>
                </a:pathLst>
              </a:custGeom>
              <a:solidFill>
                <a:srgbClr val="E53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3" name="Freeform 394"/>
              <p:cNvSpPr>
                <a:spLocks/>
              </p:cNvSpPr>
              <p:nvPr/>
            </p:nvSpPr>
            <p:spPr bwMode="auto">
              <a:xfrm>
                <a:off x="9443337" y="5170827"/>
                <a:ext cx="91095" cy="46172"/>
              </a:xfrm>
              <a:custGeom>
                <a:avLst/>
                <a:gdLst>
                  <a:gd name="T0" fmla="*/ 173 w 187"/>
                  <a:gd name="T1" fmla="*/ 95 h 95"/>
                  <a:gd name="T2" fmla="*/ 114 w 187"/>
                  <a:gd name="T3" fmla="*/ 63 h 95"/>
                  <a:gd name="T4" fmla="*/ 91 w 187"/>
                  <a:gd name="T5" fmla="*/ 42 h 95"/>
                  <a:gd name="T6" fmla="*/ 22 w 187"/>
                  <a:gd name="T7" fmla="*/ 59 h 95"/>
                  <a:gd name="T8" fmla="*/ 4 w 187"/>
                  <a:gd name="T9" fmla="*/ 55 h 95"/>
                  <a:gd name="T10" fmla="*/ 8 w 187"/>
                  <a:gd name="T11" fmla="*/ 37 h 95"/>
                  <a:gd name="T12" fmla="*/ 104 w 187"/>
                  <a:gd name="T13" fmla="*/ 19 h 95"/>
                  <a:gd name="T14" fmla="*/ 134 w 187"/>
                  <a:gd name="T15" fmla="*/ 46 h 95"/>
                  <a:gd name="T16" fmla="*/ 174 w 187"/>
                  <a:gd name="T17" fmla="*/ 68 h 95"/>
                  <a:gd name="T18" fmla="*/ 174 w 187"/>
                  <a:gd name="T19" fmla="*/ 68 h 95"/>
                  <a:gd name="T20" fmla="*/ 187 w 187"/>
                  <a:gd name="T21" fmla="*/ 82 h 95"/>
                  <a:gd name="T22" fmla="*/ 174 w 187"/>
                  <a:gd name="T23" fmla="*/ 95 h 95"/>
                  <a:gd name="T24" fmla="*/ 173 w 187"/>
                  <a:gd name="T25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95">
                    <a:moveTo>
                      <a:pt x="173" y="95"/>
                    </a:moveTo>
                    <a:cubicBezTo>
                      <a:pt x="141" y="95"/>
                      <a:pt x="127" y="78"/>
                      <a:pt x="114" y="63"/>
                    </a:cubicBezTo>
                    <a:cubicBezTo>
                      <a:pt x="107" y="55"/>
                      <a:pt x="101" y="47"/>
                      <a:pt x="91" y="42"/>
                    </a:cubicBezTo>
                    <a:cubicBezTo>
                      <a:pt x="76" y="33"/>
                      <a:pt x="45" y="44"/>
                      <a:pt x="22" y="59"/>
                    </a:cubicBezTo>
                    <a:cubicBezTo>
                      <a:pt x="16" y="63"/>
                      <a:pt x="8" y="61"/>
                      <a:pt x="4" y="55"/>
                    </a:cubicBezTo>
                    <a:cubicBezTo>
                      <a:pt x="0" y="49"/>
                      <a:pt x="2" y="41"/>
                      <a:pt x="8" y="37"/>
                    </a:cubicBezTo>
                    <a:cubicBezTo>
                      <a:pt x="22" y="28"/>
                      <a:pt x="71" y="0"/>
                      <a:pt x="104" y="19"/>
                    </a:cubicBezTo>
                    <a:cubicBezTo>
                      <a:pt x="118" y="26"/>
                      <a:pt x="126" y="37"/>
                      <a:pt x="134" y="46"/>
                    </a:cubicBezTo>
                    <a:cubicBezTo>
                      <a:pt x="146" y="60"/>
                      <a:pt x="154" y="69"/>
                      <a:pt x="174" y="68"/>
                    </a:cubicBezTo>
                    <a:cubicBezTo>
                      <a:pt x="174" y="68"/>
                      <a:pt x="174" y="68"/>
                      <a:pt x="174" y="68"/>
                    </a:cubicBezTo>
                    <a:cubicBezTo>
                      <a:pt x="181" y="68"/>
                      <a:pt x="187" y="74"/>
                      <a:pt x="187" y="82"/>
                    </a:cubicBezTo>
                    <a:cubicBezTo>
                      <a:pt x="187" y="89"/>
                      <a:pt x="181" y="95"/>
                      <a:pt x="174" y="95"/>
                    </a:cubicBezTo>
                    <a:cubicBezTo>
                      <a:pt x="174" y="95"/>
                      <a:pt x="173" y="95"/>
                      <a:pt x="173" y="95"/>
                    </a:cubicBezTo>
                    <a:close/>
                  </a:path>
                </a:pathLst>
              </a:custGeom>
              <a:solidFill>
                <a:srgbClr val="ACB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4" name="Freeform 395"/>
              <p:cNvSpPr>
                <a:spLocks/>
              </p:cNvSpPr>
              <p:nvPr/>
            </p:nvSpPr>
            <p:spPr bwMode="auto">
              <a:xfrm>
                <a:off x="9443337" y="5170827"/>
                <a:ext cx="54907" cy="29949"/>
              </a:xfrm>
              <a:custGeom>
                <a:avLst/>
                <a:gdLst>
                  <a:gd name="T0" fmla="*/ 15 w 112"/>
                  <a:gd name="T1" fmla="*/ 61 h 61"/>
                  <a:gd name="T2" fmla="*/ 4 w 112"/>
                  <a:gd name="T3" fmla="*/ 55 h 61"/>
                  <a:gd name="T4" fmla="*/ 8 w 112"/>
                  <a:gd name="T5" fmla="*/ 37 h 61"/>
                  <a:gd name="T6" fmla="*/ 104 w 112"/>
                  <a:gd name="T7" fmla="*/ 19 h 61"/>
                  <a:gd name="T8" fmla="*/ 109 w 112"/>
                  <a:gd name="T9" fmla="*/ 36 h 61"/>
                  <a:gd name="T10" fmla="*/ 91 w 112"/>
                  <a:gd name="T11" fmla="*/ 42 h 61"/>
                  <a:gd name="T12" fmla="*/ 22 w 112"/>
                  <a:gd name="T13" fmla="*/ 59 h 61"/>
                  <a:gd name="T14" fmla="*/ 15 w 112"/>
                  <a:gd name="T1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61">
                    <a:moveTo>
                      <a:pt x="15" y="61"/>
                    </a:moveTo>
                    <a:cubicBezTo>
                      <a:pt x="11" y="61"/>
                      <a:pt x="6" y="59"/>
                      <a:pt x="4" y="55"/>
                    </a:cubicBezTo>
                    <a:cubicBezTo>
                      <a:pt x="0" y="49"/>
                      <a:pt x="2" y="41"/>
                      <a:pt x="8" y="37"/>
                    </a:cubicBezTo>
                    <a:cubicBezTo>
                      <a:pt x="22" y="28"/>
                      <a:pt x="71" y="0"/>
                      <a:pt x="104" y="19"/>
                    </a:cubicBezTo>
                    <a:cubicBezTo>
                      <a:pt x="110" y="22"/>
                      <a:pt x="112" y="30"/>
                      <a:pt x="109" y="36"/>
                    </a:cubicBezTo>
                    <a:cubicBezTo>
                      <a:pt x="105" y="43"/>
                      <a:pt x="97" y="45"/>
                      <a:pt x="91" y="42"/>
                    </a:cubicBezTo>
                    <a:cubicBezTo>
                      <a:pt x="76" y="33"/>
                      <a:pt x="45" y="44"/>
                      <a:pt x="22" y="59"/>
                    </a:cubicBezTo>
                    <a:cubicBezTo>
                      <a:pt x="20" y="60"/>
                      <a:pt x="17" y="61"/>
                      <a:pt x="15" y="61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5" name="Freeform 396"/>
              <p:cNvSpPr>
                <a:spLocks/>
              </p:cNvSpPr>
              <p:nvPr/>
            </p:nvSpPr>
            <p:spPr bwMode="auto">
              <a:xfrm>
                <a:off x="9323540" y="5221990"/>
                <a:ext cx="82360" cy="23710"/>
              </a:xfrm>
              <a:custGeom>
                <a:avLst/>
                <a:gdLst>
                  <a:gd name="T0" fmla="*/ 147 w 168"/>
                  <a:gd name="T1" fmla="*/ 48 h 48"/>
                  <a:gd name="T2" fmla="*/ 19 w 168"/>
                  <a:gd name="T3" fmla="*/ 48 h 48"/>
                  <a:gd name="T4" fmla="*/ 0 w 168"/>
                  <a:gd name="T5" fmla="*/ 29 h 48"/>
                  <a:gd name="T6" fmla="*/ 0 w 168"/>
                  <a:gd name="T7" fmla="*/ 19 h 48"/>
                  <a:gd name="T8" fmla="*/ 20 w 168"/>
                  <a:gd name="T9" fmla="*/ 1 h 48"/>
                  <a:gd name="T10" fmla="*/ 157 w 168"/>
                  <a:gd name="T11" fmla="*/ 14 h 48"/>
                  <a:gd name="T12" fmla="*/ 168 w 168"/>
                  <a:gd name="T13" fmla="*/ 23 h 48"/>
                  <a:gd name="T14" fmla="*/ 168 w 168"/>
                  <a:gd name="T15" fmla="*/ 28 h 48"/>
                  <a:gd name="T16" fmla="*/ 147 w 168"/>
                  <a:gd name="T1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48">
                    <a:moveTo>
                      <a:pt x="147" y="48"/>
                    </a:moveTo>
                    <a:cubicBezTo>
                      <a:pt x="19" y="48"/>
                      <a:pt x="19" y="48"/>
                      <a:pt x="19" y="48"/>
                    </a:cubicBezTo>
                    <a:cubicBezTo>
                      <a:pt x="8" y="48"/>
                      <a:pt x="0" y="40"/>
                      <a:pt x="0" y="2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9" y="0"/>
                      <a:pt x="20" y="1"/>
                    </a:cubicBezTo>
                    <a:cubicBezTo>
                      <a:pt x="73" y="11"/>
                      <a:pt x="120" y="17"/>
                      <a:pt x="157" y="14"/>
                    </a:cubicBezTo>
                    <a:cubicBezTo>
                      <a:pt x="162" y="13"/>
                      <a:pt x="168" y="17"/>
                      <a:pt x="168" y="23"/>
                    </a:cubicBezTo>
                    <a:cubicBezTo>
                      <a:pt x="168" y="28"/>
                      <a:pt x="168" y="28"/>
                      <a:pt x="168" y="28"/>
                    </a:cubicBezTo>
                    <a:cubicBezTo>
                      <a:pt x="168" y="39"/>
                      <a:pt x="159" y="48"/>
                      <a:pt x="147" y="48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6" name="Freeform 397"/>
              <p:cNvSpPr>
                <a:spLocks/>
              </p:cNvSpPr>
              <p:nvPr/>
            </p:nvSpPr>
            <p:spPr bwMode="auto">
              <a:xfrm>
                <a:off x="9428362" y="5386711"/>
                <a:ext cx="22462" cy="53659"/>
              </a:xfrm>
              <a:custGeom>
                <a:avLst/>
                <a:gdLst>
                  <a:gd name="T0" fmla="*/ 15 w 45"/>
                  <a:gd name="T1" fmla="*/ 111 h 111"/>
                  <a:gd name="T2" fmla="*/ 12 w 45"/>
                  <a:gd name="T3" fmla="*/ 111 h 111"/>
                  <a:gd name="T4" fmla="*/ 2 w 45"/>
                  <a:gd name="T5" fmla="*/ 95 h 111"/>
                  <a:gd name="T6" fmla="*/ 17 w 45"/>
                  <a:gd name="T7" fmla="*/ 11 h 111"/>
                  <a:gd name="T8" fmla="*/ 33 w 45"/>
                  <a:gd name="T9" fmla="*/ 1 h 111"/>
                  <a:gd name="T10" fmla="*/ 43 w 45"/>
                  <a:gd name="T11" fmla="*/ 16 h 111"/>
                  <a:gd name="T12" fmla="*/ 27 w 45"/>
                  <a:gd name="T13" fmla="*/ 100 h 111"/>
                  <a:gd name="T14" fmla="*/ 15 w 45"/>
                  <a:gd name="T1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1">
                    <a:moveTo>
                      <a:pt x="15" y="111"/>
                    </a:moveTo>
                    <a:cubicBezTo>
                      <a:pt x="14" y="111"/>
                      <a:pt x="13" y="111"/>
                      <a:pt x="12" y="111"/>
                    </a:cubicBezTo>
                    <a:cubicBezTo>
                      <a:pt x="5" y="109"/>
                      <a:pt x="0" y="103"/>
                      <a:pt x="2" y="9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9" y="4"/>
                      <a:pt x="26" y="0"/>
                      <a:pt x="33" y="1"/>
                    </a:cubicBezTo>
                    <a:cubicBezTo>
                      <a:pt x="40" y="2"/>
                      <a:pt x="45" y="9"/>
                      <a:pt x="43" y="16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6" y="107"/>
                      <a:pt x="21" y="111"/>
                      <a:pt x="15" y="111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7" name="Rectangle 398"/>
              <p:cNvSpPr>
                <a:spLocks noChangeArrowheads="1"/>
              </p:cNvSpPr>
              <p:nvPr/>
            </p:nvSpPr>
            <p:spPr bwMode="auto">
              <a:xfrm>
                <a:off x="9424619" y="5434130"/>
                <a:ext cx="27453" cy="12479"/>
              </a:xfrm>
              <a:prstGeom prst="rect">
                <a:avLst/>
              </a:prstGeom>
              <a:solidFill>
                <a:srgbClr val="9590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18" name="Группа 617"/>
            <p:cNvGrpSpPr/>
            <p:nvPr/>
          </p:nvGrpSpPr>
          <p:grpSpPr>
            <a:xfrm>
              <a:off x="10878424" y="2068477"/>
              <a:ext cx="848590" cy="332713"/>
              <a:chOff x="526012" y="5372494"/>
              <a:chExt cx="1213943" cy="475958"/>
            </a:xfrm>
          </p:grpSpPr>
          <p:sp>
            <p:nvSpPr>
              <p:cNvPr id="619" name="Freeform 632"/>
              <p:cNvSpPr>
                <a:spLocks/>
              </p:cNvSpPr>
              <p:nvPr/>
            </p:nvSpPr>
            <p:spPr bwMode="auto">
              <a:xfrm>
                <a:off x="526012" y="5372494"/>
                <a:ext cx="1213943" cy="391380"/>
              </a:xfrm>
              <a:custGeom>
                <a:avLst/>
                <a:gdLst>
                  <a:gd name="T0" fmla="*/ 248 w 248"/>
                  <a:gd name="T1" fmla="*/ 60 h 80"/>
                  <a:gd name="T2" fmla="*/ 248 w 248"/>
                  <a:gd name="T3" fmla="*/ 62 h 80"/>
                  <a:gd name="T4" fmla="*/ 247 w 248"/>
                  <a:gd name="T5" fmla="*/ 66 h 80"/>
                  <a:gd name="T6" fmla="*/ 247 w 248"/>
                  <a:gd name="T7" fmla="*/ 68 h 80"/>
                  <a:gd name="T8" fmla="*/ 238 w 248"/>
                  <a:gd name="T9" fmla="*/ 80 h 80"/>
                  <a:gd name="T10" fmla="*/ 238 w 248"/>
                  <a:gd name="T11" fmla="*/ 80 h 80"/>
                  <a:gd name="T12" fmla="*/ 28 w 248"/>
                  <a:gd name="T13" fmla="*/ 80 h 80"/>
                  <a:gd name="T14" fmla="*/ 28 w 248"/>
                  <a:gd name="T15" fmla="*/ 80 h 80"/>
                  <a:gd name="T16" fmla="*/ 22 w 248"/>
                  <a:gd name="T17" fmla="*/ 78 h 80"/>
                  <a:gd name="T18" fmla="*/ 6 w 248"/>
                  <a:gd name="T19" fmla="*/ 74 h 80"/>
                  <a:gd name="T20" fmla="*/ 0 w 248"/>
                  <a:gd name="T21" fmla="*/ 60 h 80"/>
                  <a:gd name="T22" fmla="*/ 0 w 248"/>
                  <a:gd name="T23" fmla="*/ 58 h 80"/>
                  <a:gd name="T24" fmla="*/ 0 w 248"/>
                  <a:gd name="T25" fmla="*/ 40 h 80"/>
                  <a:gd name="T26" fmla="*/ 7 w 248"/>
                  <a:gd name="T27" fmla="*/ 36 h 80"/>
                  <a:gd name="T28" fmla="*/ 39 w 248"/>
                  <a:gd name="T29" fmla="*/ 31 h 80"/>
                  <a:gd name="T30" fmla="*/ 77 w 248"/>
                  <a:gd name="T31" fmla="*/ 11 h 80"/>
                  <a:gd name="T32" fmla="*/ 133 w 248"/>
                  <a:gd name="T33" fmla="*/ 5 h 80"/>
                  <a:gd name="T34" fmla="*/ 159 w 248"/>
                  <a:gd name="T35" fmla="*/ 12 h 80"/>
                  <a:gd name="T36" fmla="*/ 189 w 248"/>
                  <a:gd name="T37" fmla="*/ 33 h 80"/>
                  <a:gd name="T38" fmla="*/ 247 w 248"/>
                  <a:gd name="T39" fmla="*/ 53 h 80"/>
                  <a:gd name="T40" fmla="*/ 248 w 248"/>
                  <a:gd name="T41" fmla="*/ 6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8" h="80">
                    <a:moveTo>
                      <a:pt x="248" y="60"/>
                    </a:moveTo>
                    <a:cubicBezTo>
                      <a:pt x="248" y="61"/>
                      <a:pt x="248" y="61"/>
                      <a:pt x="248" y="62"/>
                    </a:cubicBezTo>
                    <a:cubicBezTo>
                      <a:pt x="248" y="63"/>
                      <a:pt x="248" y="65"/>
                      <a:pt x="247" y="66"/>
                    </a:cubicBezTo>
                    <a:cubicBezTo>
                      <a:pt x="247" y="67"/>
                      <a:pt x="247" y="67"/>
                      <a:pt x="247" y="68"/>
                    </a:cubicBezTo>
                    <a:cubicBezTo>
                      <a:pt x="244" y="74"/>
                      <a:pt x="240" y="78"/>
                      <a:pt x="238" y="80"/>
                    </a:cubicBezTo>
                    <a:cubicBezTo>
                      <a:pt x="238" y="80"/>
                      <a:pt x="238" y="80"/>
                      <a:pt x="238" y="80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39" y="31"/>
                      <a:pt x="39" y="31"/>
                    </a:cubicBezTo>
                    <a:cubicBezTo>
                      <a:pt x="40" y="31"/>
                      <a:pt x="69" y="15"/>
                      <a:pt x="77" y="11"/>
                    </a:cubicBezTo>
                    <a:cubicBezTo>
                      <a:pt x="102" y="0"/>
                      <a:pt x="133" y="5"/>
                      <a:pt x="133" y="5"/>
                    </a:cubicBezTo>
                    <a:cubicBezTo>
                      <a:pt x="140" y="5"/>
                      <a:pt x="153" y="9"/>
                      <a:pt x="159" y="12"/>
                    </a:cubicBezTo>
                    <a:cubicBezTo>
                      <a:pt x="171" y="18"/>
                      <a:pt x="182" y="33"/>
                      <a:pt x="189" y="33"/>
                    </a:cubicBezTo>
                    <a:cubicBezTo>
                      <a:pt x="196" y="34"/>
                      <a:pt x="243" y="42"/>
                      <a:pt x="247" y="53"/>
                    </a:cubicBezTo>
                    <a:cubicBezTo>
                      <a:pt x="248" y="55"/>
                      <a:pt x="248" y="58"/>
                      <a:pt x="248" y="60"/>
                    </a:cubicBezTo>
                  </a:path>
                </a:pathLst>
              </a:custGeom>
              <a:solidFill>
                <a:srgbClr val="FFC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0" name="Freeform 633"/>
              <p:cNvSpPr>
                <a:spLocks/>
              </p:cNvSpPr>
              <p:nvPr/>
            </p:nvSpPr>
            <p:spPr bwMode="auto">
              <a:xfrm>
                <a:off x="1441444" y="5539992"/>
                <a:ext cx="298510" cy="111112"/>
              </a:xfrm>
              <a:custGeom>
                <a:avLst/>
                <a:gdLst>
                  <a:gd name="T0" fmla="*/ 56 w 61"/>
                  <a:gd name="T1" fmla="*/ 16 h 23"/>
                  <a:gd name="T2" fmla="*/ 47 w 61"/>
                  <a:gd name="T3" fmla="*/ 11 h 23"/>
                  <a:gd name="T4" fmla="*/ 42 w 61"/>
                  <a:gd name="T5" fmla="*/ 9 h 23"/>
                  <a:gd name="T6" fmla="*/ 36 w 61"/>
                  <a:gd name="T7" fmla="*/ 7 h 23"/>
                  <a:gd name="T8" fmla="*/ 29 w 61"/>
                  <a:gd name="T9" fmla="*/ 5 h 23"/>
                  <a:gd name="T10" fmla="*/ 22 w 61"/>
                  <a:gd name="T11" fmla="*/ 4 h 23"/>
                  <a:gd name="T12" fmla="*/ 11 w 61"/>
                  <a:gd name="T13" fmla="*/ 2 h 23"/>
                  <a:gd name="T14" fmla="*/ 5 w 61"/>
                  <a:gd name="T15" fmla="*/ 1 h 23"/>
                  <a:gd name="T16" fmla="*/ 0 w 61"/>
                  <a:gd name="T17" fmla="*/ 1 h 23"/>
                  <a:gd name="T18" fmla="*/ 0 w 61"/>
                  <a:gd name="T19" fmla="*/ 1 h 23"/>
                  <a:gd name="T20" fmla="*/ 3 w 61"/>
                  <a:gd name="T21" fmla="*/ 2 h 23"/>
                  <a:gd name="T22" fmla="*/ 7 w 61"/>
                  <a:gd name="T23" fmla="*/ 2 h 23"/>
                  <a:gd name="T24" fmla="*/ 13 w 61"/>
                  <a:gd name="T25" fmla="*/ 3 h 23"/>
                  <a:gd name="T26" fmla="*/ 20 w 61"/>
                  <a:gd name="T27" fmla="*/ 5 h 23"/>
                  <a:gd name="T28" fmla="*/ 27 w 61"/>
                  <a:gd name="T29" fmla="*/ 6 h 23"/>
                  <a:gd name="T30" fmla="*/ 34 w 61"/>
                  <a:gd name="T31" fmla="*/ 8 h 23"/>
                  <a:gd name="T32" fmla="*/ 40 w 61"/>
                  <a:gd name="T33" fmla="*/ 10 h 23"/>
                  <a:gd name="T34" fmla="*/ 50 w 61"/>
                  <a:gd name="T35" fmla="*/ 15 h 23"/>
                  <a:gd name="T36" fmla="*/ 56 w 61"/>
                  <a:gd name="T37" fmla="*/ 18 h 23"/>
                  <a:gd name="T38" fmla="*/ 58 w 61"/>
                  <a:gd name="T39" fmla="*/ 20 h 23"/>
                  <a:gd name="T40" fmla="*/ 59 w 61"/>
                  <a:gd name="T41" fmla="*/ 23 h 23"/>
                  <a:gd name="T42" fmla="*/ 61 w 61"/>
                  <a:gd name="T43" fmla="*/ 22 h 23"/>
                  <a:gd name="T44" fmla="*/ 56 w 61"/>
                  <a:gd name="T45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23">
                    <a:moveTo>
                      <a:pt x="56" y="16"/>
                    </a:moveTo>
                    <a:cubicBezTo>
                      <a:pt x="53" y="14"/>
                      <a:pt x="50" y="13"/>
                      <a:pt x="47" y="11"/>
                    </a:cubicBezTo>
                    <a:cubicBezTo>
                      <a:pt x="46" y="11"/>
                      <a:pt x="44" y="10"/>
                      <a:pt x="42" y="9"/>
                    </a:cubicBezTo>
                    <a:cubicBezTo>
                      <a:pt x="40" y="8"/>
                      <a:pt x="38" y="7"/>
                      <a:pt x="36" y="7"/>
                    </a:cubicBezTo>
                    <a:cubicBezTo>
                      <a:pt x="33" y="6"/>
                      <a:pt x="31" y="6"/>
                      <a:pt x="29" y="5"/>
                    </a:cubicBezTo>
                    <a:cubicBezTo>
                      <a:pt x="27" y="5"/>
                      <a:pt x="24" y="4"/>
                      <a:pt x="22" y="4"/>
                    </a:cubicBezTo>
                    <a:cubicBezTo>
                      <a:pt x="18" y="3"/>
                      <a:pt x="15" y="2"/>
                      <a:pt x="11" y="2"/>
                    </a:cubicBezTo>
                    <a:cubicBezTo>
                      <a:pt x="9" y="1"/>
                      <a:pt x="7" y="1"/>
                      <a:pt x="5" y="1"/>
                    </a:cubicBezTo>
                    <a:cubicBezTo>
                      <a:pt x="3" y="1"/>
                      <a:pt x="2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4" y="2"/>
                      <a:pt x="5" y="2"/>
                      <a:pt x="7" y="2"/>
                    </a:cubicBezTo>
                    <a:cubicBezTo>
                      <a:pt x="9" y="3"/>
                      <a:pt x="11" y="3"/>
                      <a:pt x="13" y="3"/>
                    </a:cubicBezTo>
                    <a:cubicBezTo>
                      <a:pt x="16" y="4"/>
                      <a:pt x="18" y="4"/>
                      <a:pt x="20" y="5"/>
                    </a:cubicBezTo>
                    <a:cubicBezTo>
                      <a:pt x="23" y="5"/>
                      <a:pt x="25" y="6"/>
                      <a:pt x="27" y="6"/>
                    </a:cubicBezTo>
                    <a:cubicBezTo>
                      <a:pt x="29" y="7"/>
                      <a:pt x="32" y="7"/>
                      <a:pt x="34" y="8"/>
                    </a:cubicBezTo>
                    <a:cubicBezTo>
                      <a:pt x="36" y="8"/>
                      <a:pt x="38" y="9"/>
                      <a:pt x="40" y="10"/>
                    </a:cubicBezTo>
                    <a:cubicBezTo>
                      <a:pt x="44" y="11"/>
                      <a:pt x="47" y="13"/>
                      <a:pt x="50" y="15"/>
                    </a:cubicBezTo>
                    <a:cubicBezTo>
                      <a:pt x="52" y="16"/>
                      <a:pt x="54" y="17"/>
                      <a:pt x="56" y="18"/>
                    </a:cubicBezTo>
                    <a:cubicBezTo>
                      <a:pt x="56" y="19"/>
                      <a:pt x="57" y="19"/>
                      <a:pt x="58" y="20"/>
                    </a:cubicBezTo>
                    <a:cubicBezTo>
                      <a:pt x="58" y="21"/>
                      <a:pt x="59" y="22"/>
                      <a:pt x="59" y="23"/>
                    </a:cubicBezTo>
                    <a:cubicBezTo>
                      <a:pt x="59" y="23"/>
                      <a:pt x="60" y="23"/>
                      <a:pt x="61" y="22"/>
                    </a:cubicBezTo>
                    <a:cubicBezTo>
                      <a:pt x="61" y="19"/>
                      <a:pt x="58" y="17"/>
                      <a:pt x="56" y="16"/>
                    </a:cubicBezTo>
                    <a:close/>
                  </a:path>
                </a:pathLst>
              </a:custGeom>
              <a:solidFill>
                <a:srgbClr val="F7D7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1" name="Freeform 634"/>
              <p:cNvSpPr>
                <a:spLocks/>
              </p:cNvSpPr>
              <p:nvPr/>
            </p:nvSpPr>
            <p:spPr bwMode="auto">
              <a:xfrm>
                <a:off x="814572" y="5535017"/>
                <a:ext cx="621897" cy="33168"/>
              </a:xfrm>
              <a:custGeom>
                <a:avLst/>
                <a:gdLst>
                  <a:gd name="T0" fmla="*/ 127 w 127"/>
                  <a:gd name="T1" fmla="*/ 5 h 7"/>
                  <a:gd name="T2" fmla="*/ 0 w 127"/>
                  <a:gd name="T3" fmla="*/ 3 h 7"/>
                  <a:gd name="T4" fmla="*/ 25 w 127"/>
                  <a:gd name="T5" fmla="*/ 2 h 7"/>
                  <a:gd name="T6" fmla="*/ 121 w 127"/>
                  <a:gd name="T7" fmla="*/ 3 h 7"/>
                  <a:gd name="T8" fmla="*/ 127 w 127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7">
                    <a:moveTo>
                      <a:pt x="127" y="5"/>
                    </a:moveTo>
                    <a:cubicBezTo>
                      <a:pt x="118" y="7"/>
                      <a:pt x="3" y="5"/>
                      <a:pt x="0" y="3"/>
                    </a:cubicBezTo>
                    <a:cubicBezTo>
                      <a:pt x="0" y="3"/>
                      <a:pt x="20" y="3"/>
                      <a:pt x="25" y="2"/>
                    </a:cubicBezTo>
                    <a:cubicBezTo>
                      <a:pt x="51" y="0"/>
                      <a:pt x="121" y="3"/>
                      <a:pt x="121" y="3"/>
                    </a:cubicBezTo>
                    <a:lnTo>
                      <a:pt x="127" y="5"/>
                    </a:lnTo>
                    <a:close/>
                  </a:path>
                </a:pathLst>
              </a:custGeom>
              <a:solidFill>
                <a:srgbClr val="F7D7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2" name="Freeform 635"/>
              <p:cNvSpPr>
                <a:spLocks/>
              </p:cNvSpPr>
              <p:nvPr/>
            </p:nvSpPr>
            <p:spPr bwMode="auto">
              <a:xfrm>
                <a:off x="633807" y="5632862"/>
                <a:ext cx="288560" cy="131013"/>
              </a:xfrm>
              <a:custGeom>
                <a:avLst/>
                <a:gdLst>
                  <a:gd name="T0" fmla="*/ 59 w 59"/>
                  <a:gd name="T1" fmla="*/ 27 h 27"/>
                  <a:gd name="T2" fmla="*/ 53 w 59"/>
                  <a:gd name="T3" fmla="*/ 27 h 27"/>
                  <a:gd name="T4" fmla="*/ 47 w 59"/>
                  <a:gd name="T5" fmla="*/ 15 h 27"/>
                  <a:gd name="T6" fmla="*/ 29 w 59"/>
                  <a:gd name="T7" fmla="*/ 5 h 27"/>
                  <a:gd name="T8" fmla="*/ 15 w 59"/>
                  <a:gd name="T9" fmla="*/ 12 h 27"/>
                  <a:gd name="T10" fmla="*/ 6 w 59"/>
                  <a:gd name="T11" fmla="*/ 27 h 27"/>
                  <a:gd name="T12" fmla="*/ 0 w 59"/>
                  <a:gd name="T13" fmla="*/ 25 h 27"/>
                  <a:gd name="T14" fmla="*/ 29 w 59"/>
                  <a:gd name="T15" fmla="*/ 0 h 27"/>
                  <a:gd name="T16" fmla="*/ 59 w 59"/>
                  <a:gd name="T1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27">
                    <a:moveTo>
                      <a:pt x="59" y="27"/>
                    </a:moveTo>
                    <a:cubicBezTo>
                      <a:pt x="53" y="27"/>
                      <a:pt x="53" y="27"/>
                      <a:pt x="53" y="27"/>
                    </a:cubicBezTo>
                    <a:cubicBezTo>
                      <a:pt x="52" y="22"/>
                      <a:pt x="50" y="18"/>
                      <a:pt x="47" y="15"/>
                    </a:cubicBezTo>
                    <a:cubicBezTo>
                      <a:pt x="43" y="10"/>
                      <a:pt x="36" y="5"/>
                      <a:pt x="29" y="5"/>
                    </a:cubicBezTo>
                    <a:cubicBezTo>
                      <a:pt x="24" y="5"/>
                      <a:pt x="19" y="9"/>
                      <a:pt x="15" y="12"/>
                    </a:cubicBezTo>
                    <a:cubicBezTo>
                      <a:pt x="10" y="16"/>
                      <a:pt x="6" y="20"/>
                      <a:pt x="6" y="27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1"/>
                      <a:pt x="14" y="0"/>
                      <a:pt x="29" y="0"/>
                    </a:cubicBezTo>
                    <a:cubicBezTo>
                      <a:pt x="45" y="0"/>
                      <a:pt x="58" y="12"/>
                      <a:pt x="59" y="27"/>
                    </a:cubicBez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3" name="Freeform 636"/>
              <p:cNvSpPr>
                <a:spLocks/>
              </p:cNvSpPr>
              <p:nvPr/>
            </p:nvSpPr>
            <p:spPr bwMode="auto">
              <a:xfrm>
                <a:off x="1363499" y="5632862"/>
                <a:ext cx="288560" cy="131013"/>
              </a:xfrm>
              <a:custGeom>
                <a:avLst/>
                <a:gdLst>
                  <a:gd name="T0" fmla="*/ 59 w 59"/>
                  <a:gd name="T1" fmla="*/ 27 h 27"/>
                  <a:gd name="T2" fmla="*/ 53 w 59"/>
                  <a:gd name="T3" fmla="*/ 27 h 27"/>
                  <a:gd name="T4" fmla="*/ 46 w 59"/>
                  <a:gd name="T5" fmla="*/ 13 h 27"/>
                  <a:gd name="T6" fmla="*/ 29 w 59"/>
                  <a:gd name="T7" fmla="*/ 5 h 27"/>
                  <a:gd name="T8" fmla="*/ 9 w 59"/>
                  <a:gd name="T9" fmla="*/ 17 h 27"/>
                  <a:gd name="T10" fmla="*/ 6 w 59"/>
                  <a:gd name="T11" fmla="*/ 27 h 27"/>
                  <a:gd name="T12" fmla="*/ 0 w 59"/>
                  <a:gd name="T13" fmla="*/ 27 h 27"/>
                  <a:gd name="T14" fmla="*/ 29 w 59"/>
                  <a:gd name="T15" fmla="*/ 0 h 27"/>
                  <a:gd name="T16" fmla="*/ 59 w 59"/>
                  <a:gd name="T1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27">
                    <a:moveTo>
                      <a:pt x="59" y="27"/>
                    </a:moveTo>
                    <a:cubicBezTo>
                      <a:pt x="53" y="27"/>
                      <a:pt x="53" y="27"/>
                      <a:pt x="53" y="27"/>
                    </a:cubicBezTo>
                    <a:cubicBezTo>
                      <a:pt x="52" y="21"/>
                      <a:pt x="50" y="17"/>
                      <a:pt x="46" y="13"/>
                    </a:cubicBezTo>
                    <a:cubicBezTo>
                      <a:pt x="41" y="9"/>
                      <a:pt x="36" y="5"/>
                      <a:pt x="29" y="5"/>
                    </a:cubicBezTo>
                    <a:cubicBezTo>
                      <a:pt x="21" y="5"/>
                      <a:pt x="14" y="11"/>
                      <a:pt x="9" y="17"/>
                    </a:cubicBezTo>
                    <a:cubicBezTo>
                      <a:pt x="7" y="21"/>
                      <a:pt x="6" y="23"/>
                      <a:pt x="6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12"/>
                      <a:pt x="14" y="0"/>
                      <a:pt x="29" y="0"/>
                    </a:cubicBezTo>
                    <a:cubicBezTo>
                      <a:pt x="45" y="0"/>
                      <a:pt x="58" y="12"/>
                      <a:pt x="59" y="27"/>
                    </a:cubicBez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4" name="Freeform 637"/>
              <p:cNvSpPr>
                <a:spLocks/>
              </p:cNvSpPr>
              <p:nvPr/>
            </p:nvSpPr>
            <p:spPr bwMode="auto">
              <a:xfrm>
                <a:off x="526012" y="5666029"/>
                <a:ext cx="1203992" cy="97845"/>
              </a:xfrm>
              <a:custGeom>
                <a:avLst/>
                <a:gdLst>
                  <a:gd name="T0" fmla="*/ 4 w 246"/>
                  <a:gd name="T1" fmla="*/ 10 h 20"/>
                  <a:gd name="T2" fmla="*/ 6 w 246"/>
                  <a:gd name="T3" fmla="*/ 14 h 20"/>
                  <a:gd name="T4" fmla="*/ 28 w 246"/>
                  <a:gd name="T5" fmla="*/ 20 h 20"/>
                  <a:gd name="T6" fmla="*/ 238 w 246"/>
                  <a:gd name="T7" fmla="*/ 20 h 20"/>
                  <a:gd name="T8" fmla="*/ 246 w 246"/>
                  <a:gd name="T9" fmla="*/ 10 h 20"/>
                  <a:gd name="T10" fmla="*/ 18 w 246"/>
                  <a:gd name="T11" fmla="*/ 10 h 20"/>
                  <a:gd name="T12" fmla="*/ 0 w 246"/>
                  <a:gd name="T13" fmla="*/ 0 h 20"/>
                  <a:gd name="T14" fmla="*/ 4 w 246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20">
                    <a:moveTo>
                      <a:pt x="4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38" y="20"/>
                      <a:pt x="238" y="20"/>
                      <a:pt x="238" y="20"/>
                    </a:cubicBezTo>
                    <a:cubicBezTo>
                      <a:pt x="238" y="20"/>
                      <a:pt x="243" y="16"/>
                      <a:pt x="246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5" name="Freeform 638"/>
              <p:cNvSpPr>
                <a:spLocks/>
              </p:cNvSpPr>
              <p:nvPr/>
            </p:nvSpPr>
            <p:spPr bwMode="auto">
              <a:xfrm>
                <a:off x="1559189" y="5583110"/>
                <a:ext cx="155889" cy="77944"/>
              </a:xfrm>
              <a:custGeom>
                <a:avLst/>
                <a:gdLst>
                  <a:gd name="T0" fmla="*/ 20 w 32"/>
                  <a:gd name="T1" fmla="*/ 16 h 16"/>
                  <a:gd name="T2" fmla="*/ 31 w 32"/>
                  <a:gd name="T3" fmla="*/ 14 h 16"/>
                  <a:gd name="T4" fmla="*/ 32 w 32"/>
                  <a:gd name="T5" fmla="*/ 13 h 16"/>
                  <a:gd name="T6" fmla="*/ 13 w 32"/>
                  <a:gd name="T7" fmla="*/ 0 h 16"/>
                  <a:gd name="T8" fmla="*/ 0 w 32"/>
                  <a:gd name="T9" fmla="*/ 0 h 16"/>
                  <a:gd name="T10" fmla="*/ 1 w 32"/>
                  <a:gd name="T11" fmla="*/ 2 h 16"/>
                  <a:gd name="T12" fmla="*/ 20 w 32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6">
                    <a:moveTo>
                      <a:pt x="20" y="16"/>
                    </a:moveTo>
                    <a:cubicBezTo>
                      <a:pt x="24" y="16"/>
                      <a:pt x="27" y="16"/>
                      <a:pt x="31" y="14"/>
                    </a:cubicBezTo>
                    <a:cubicBezTo>
                      <a:pt x="31" y="14"/>
                      <a:pt x="32" y="14"/>
                      <a:pt x="32" y="13"/>
                    </a:cubicBezTo>
                    <a:cubicBezTo>
                      <a:pt x="31" y="10"/>
                      <a:pt x="24" y="1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5" y="16"/>
                      <a:pt x="20" y="16"/>
                    </a:cubicBez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6" name="Freeform 639"/>
              <p:cNvSpPr>
                <a:spLocks/>
              </p:cNvSpPr>
              <p:nvPr/>
            </p:nvSpPr>
            <p:spPr bwMode="auto">
              <a:xfrm>
                <a:off x="1569140" y="5588085"/>
                <a:ext cx="140963" cy="97845"/>
              </a:xfrm>
              <a:custGeom>
                <a:avLst/>
                <a:gdLst>
                  <a:gd name="T0" fmla="*/ 28 w 29"/>
                  <a:gd name="T1" fmla="*/ 12 h 20"/>
                  <a:gd name="T2" fmla="*/ 11 w 29"/>
                  <a:gd name="T3" fmla="*/ 0 h 20"/>
                  <a:gd name="T4" fmla="*/ 0 w 29"/>
                  <a:gd name="T5" fmla="*/ 0 h 20"/>
                  <a:gd name="T6" fmla="*/ 28 w 29"/>
                  <a:gd name="T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0">
                    <a:moveTo>
                      <a:pt x="28" y="12"/>
                    </a:moveTo>
                    <a:cubicBezTo>
                      <a:pt x="29" y="12"/>
                      <a:pt x="22" y="2"/>
                      <a:pt x="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6" y="20"/>
                      <a:pt x="28" y="12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7" name="Freeform 640"/>
              <p:cNvSpPr>
                <a:spLocks/>
              </p:cNvSpPr>
              <p:nvPr/>
            </p:nvSpPr>
            <p:spPr bwMode="auto">
              <a:xfrm>
                <a:off x="1396667" y="5651104"/>
                <a:ext cx="215591" cy="112771"/>
              </a:xfrm>
              <a:custGeom>
                <a:avLst/>
                <a:gdLst>
                  <a:gd name="T0" fmla="*/ 40 w 44"/>
                  <a:gd name="T1" fmla="*/ 23 h 23"/>
                  <a:gd name="T2" fmla="*/ 40 w 44"/>
                  <a:gd name="T3" fmla="*/ 21 h 23"/>
                  <a:gd name="T4" fmla="*/ 22 w 44"/>
                  <a:gd name="T5" fmla="*/ 4 h 23"/>
                  <a:gd name="T6" fmla="*/ 5 w 44"/>
                  <a:gd name="T7" fmla="*/ 21 h 23"/>
                  <a:gd name="T8" fmla="*/ 5 w 44"/>
                  <a:gd name="T9" fmla="*/ 23 h 23"/>
                  <a:gd name="T10" fmla="*/ 0 w 44"/>
                  <a:gd name="T11" fmla="*/ 23 h 23"/>
                  <a:gd name="T12" fmla="*/ 0 w 44"/>
                  <a:gd name="T13" fmla="*/ 21 h 23"/>
                  <a:gd name="T14" fmla="*/ 22 w 44"/>
                  <a:gd name="T15" fmla="*/ 0 h 23"/>
                  <a:gd name="T16" fmla="*/ 44 w 44"/>
                  <a:gd name="T17" fmla="*/ 21 h 23"/>
                  <a:gd name="T18" fmla="*/ 44 w 44"/>
                  <a:gd name="T19" fmla="*/ 23 h 23"/>
                  <a:gd name="T20" fmla="*/ 40 w 44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23">
                    <a:moveTo>
                      <a:pt x="40" y="23"/>
                    </a:moveTo>
                    <a:cubicBezTo>
                      <a:pt x="40" y="23"/>
                      <a:pt x="40" y="22"/>
                      <a:pt x="40" y="21"/>
                    </a:cubicBezTo>
                    <a:cubicBezTo>
                      <a:pt x="40" y="12"/>
                      <a:pt x="32" y="4"/>
                      <a:pt x="22" y="4"/>
                    </a:cubicBezTo>
                    <a:cubicBezTo>
                      <a:pt x="13" y="4"/>
                      <a:pt x="5" y="12"/>
                      <a:pt x="5" y="21"/>
                    </a:cubicBezTo>
                    <a:cubicBezTo>
                      <a:pt x="5" y="22"/>
                      <a:pt x="5" y="23"/>
                      <a:pt x="5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9"/>
                      <a:pt x="10" y="0"/>
                      <a:pt x="22" y="0"/>
                    </a:cubicBezTo>
                    <a:cubicBezTo>
                      <a:pt x="34" y="0"/>
                      <a:pt x="44" y="9"/>
                      <a:pt x="44" y="21"/>
                    </a:cubicBezTo>
                    <a:cubicBezTo>
                      <a:pt x="44" y="22"/>
                      <a:pt x="44" y="23"/>
                      <a:pt x="44" y="23"/>
                    </a:cubicBezTo>
                    <a:lnTo>
                      <a:pt x="40" y="23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8" name="Freeform 641"/>
              <p:cNvSpPr>
                <a:spLocks/>
              </p:cNvSpPr>
              <p:nvPr/>
            </p:nvSpPr>
            <p:spPr bwMode="auto">
              <a:xfrm>
                <a:off x="1504463" y="5666029"/>
                <a:ext cx="92870" cy="182423"/>
              </a:xfrm>
              <a:custGeom>
                <a:avLst/>
                <a:gdLst>
                  <a:gd name="T0" fmla="*/ 19 w 19"/>
                  <a:gd name="T1" fmla="*/ 18 h 37"/>
                  <a:gd name="T2" fmla="*/ 0 w 19"/>
                  <a:gd name="T3" fmla="*/ 37 h 37"/>
                  <a:gd name="T4" fmla="*/ 0 w 19"/>
                  <a:gd name="T5" fmla="*/ 0 h 37"/>
                  <a:gd name="T6" fmla="*/ 19 w 19"/>
                  <a:gd name="T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37">
                    <a:moveTo>
                      <a:pt x="19" y="18"/>
                    </a:moveTo>
                    <a:cubicBezTo>
                      <a:pt x="19" y="29"/>
                      <a:pt x="10" y="37"/>
                      <a:pt x="0" y="3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0"/>
                      <a:pt x="19" y="8"/>
                      <a:pt x="19" y="18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9" name="Freeform 642"/>
              <p:cNvSpPr>
                <a:spLocks/>
              </p:cNvSpPr>
              <p:nvPr/>
            </p:nvSpPr>
            <p:spPr bwMode="auto">
              <a:xfrm>
                <a:off x="1416568" y="5666029"/>
                <a:ext cx="87895" cy="182423"/>
              </a:xfrm>
              <a:custGeom>
                <a:avLst/>
                <a:gdLst>
                  <a:gd name="T0" fmla="*/ 18 w 18"/>
                  <a:gd name="T1" fmla="*/ 0 h 37"/>
                  <a:gd name="T2" fmla="*/ 18 w 18"/>
                  <a:gd name="T3" fmla="*/ 0 h 37"/>
                  <a:gd name="T4" fmla="*/ 18 w 18"/>
                  <a:gd name="T5" fmla="*/ 37 h 37"/>
                  <a:gd name="T6" fmla="*/ 0 w 18"/>
                  <a:gd name="T7" fmla="*/ 18 h 37"/>
                  <a:gd name="T8" fmla="*/ 18 w 1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7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8" y="37"/>
                      <a:pt x="0" y="29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0" name="Oval 643"/>
              <p:cNvSpPr>
                <a:spLocks noChangeArrowheads="1"/>
              </p:cNvSpPr>
              <p:nvPr/>
            </p:nvSpPr>
            <p:spPr bwMode="auto">
              <a:xfrm>
                <a:off x="1436469" y="5690905"/>
                <a:ext cx="137647" cy="132671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1" name="Freeform 644"/>
              <p:cNvSpPr>
                <a:spLocks/>
              </p:cNvSpPr>
              <p:nvPr/>
            </p:nvSpPr>
            <p:spPr bwMode="auto">
              <a:xfrm>
                <a:off x="1519388" y="5705831"/>
                <a:ext cx="49752" cy="48093"/>
              </a:xfrm>
              <a:custGeom>
                <a:avLst/>
                <a:gdLst>
                  <a:gd name="T0" fmla="*/ 0 w 10"/>
                  <a:gd name="T1" fmla="*/ 8 h 10"/>
                  <a:gd name="T2" fmla="*/ 4 w 10"/>
                  <a:gd name="T3" fmla="*/ 0 h 10"/>
                  <a:gd name="T4" fmla="*/ 10 w 10"/>
                  <a:gd name="T5" fmla="*/ 10 h 10"/>
                  <a:gd name="T6" fmla="*/ 0 w 10"/>
                  <a:gd name="T7" fmla="*/ 10 h 10"/>
                  <a:gd name="T8" fmla="*/ 0 w 10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0" y="8"/>
                    </a:moveTo>
                    <a:cubicBezTo>
                      <a:pt x="2" y="5"/>
                      <a:pt x="3" y="3"/>
                      <a:pt x="4" y="0"/>
                    </a:cubicBezTo>
                    <a:cubicBezTo>
                      <a:pt x="8" y="2"/>
                      <a:pt x="10" y="6"/>
                      <a:pt x="10" y="10"/>
                    </a:cubicBezTo>
                    <a:cubicBezTo>
                      <a:pt x="7" y="9"/>
                      <a:pt x="4" y="9"/>
                      <a:pt x="0" y="10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2" name="Freeform 645"/>
              <p:cNvSpPr>
                <a:spLocks/>
              </p:cNvSpPr>
              <p:nvPr/>
            </p:nvSpPr>
            <p:spPr bwMode="auto">
              <a:xfrm>
                <a:off x="1519388" y="5758899"/>
                <a:ext cx="49752" cy="49752"/>
              </a:xfrm>
              <a:custGeom>
                <a:avLst/>
                <a:gdLst>
                  <a:gd name="T0" fmla="*/ 0 w 10"/>
                  <a:gd name="T1" fmla="*/ 0 h 10"/>
                  <a:gd name="T2" fmla="*/ 10 w 10"/>
                  <a:gd name="T3" fmla="*/ 0 h 10"/>
                  <a:gd name="T4" fmla="*/ 4 w 10"/>
                  <a:gd name="T5" fmla="*/ 10 h 10"/>
                  <a:gd name="T6" fmla="*/ 0 w 10"/>
                  <a:gd name="T7" fmla="*/ 2 h 10"/>
                  <a:gd name="T8" fmla="*/ 0 w 1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cubicBezTo>
                      <a:pt x="4" y="1"/>
                      <a:pt x="7" y="1"/>
                      <a:pt x="10" y="0"/>
                    </a:cubicBezTo>
                    <a:cubicBezTo>
                      <a:pt x="10" y="4"/>
                      <a:pt x="8" y="8"/>
                      <a:pt x="4" y="10"/>
                    </a:cubicBezTo>
                    <a:cubicBezTo>
                      <a:pt x="3" y="7"/>
                      <a:pt x="2" y="5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3" name="Freeform 646"/>
              <p:cNvSpPr>
                <a:spLocks/>
              </p:cNvSpPr>
              <p:nvPr/>
            </p:nvSpPr>
            <p:spPr bwMode="auto">
              <a:xfrm>
                <a:off x="1446419" y="5758899"/>
                <a:ext cx="48093" cy="49752"/>
              </a:xfrm>
              <a:custGeom>
                <a:avLst/>
                <a:gdLst>
                  <a:gd name="T0" fmla="*/ 10 w 10"/>
                  <a:gd name="T1" fmla="*/ 2 h 10"/>
                  <a:gd name="T2" fmla="*/ 5 w 10"/>
                  <a:gd name="T3" fmla="*/ 10 h 10"/>
                  <a:gd name="T4" fmla="*/ 0 w 10"/>
                  <a:gd name="T5" fmla="*/ 0 h 10"/>
                  <a:gd name="T6" fmla="*/ 9 w 10"/>
                  <a:gd name="T7" fmla="*/ 0 h 10"/>
                  <a:gd name="T8" fmla="*/ 10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0" y="2"/>
                    </a:moveTo>
                    <a:cubicBezTo>
                      <a:pt x="8" y="5"/>
                      <a:pt x="6" y="7"/>
                      <a:pt x="5" y="10"/>
                    </a:cubicBezTo>
                    <a:cubicBezTo>
                      <a:pt x="2" y="8"/>
                      <a:pt x="0" y="4"/>
                      <a:pt x="0" y="0"/>
                    </a:cubicBezTo>
                    <a:cubicBezTo>
                      <a:pt x="3" y="1"/>
                      <a:pt x="5" y="1"/>
                      <a:pt x="9" y="0"/>
                    </a:cubicBez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4" name="Freeform 647"/>
              <p:cNvSpPr>
                <a:spLocks/>
              </p:cNvSpPr>
              <p:nvPr/>
            </p:nvSpPr>
            <p:spPr bwMode="auto">
              <a:xfrm>
                <a:off x="1446419" y="5705831"/>
                <a:ext cx="48093" cy="48093"/>
              </a:xfrm>
              <a:custGeom>
                <a:avLst/>
                <a:gdLst>
                  <a:gd name="T0" fmla="*/ 9 w 10"/>
                  <a:gd name="T1" fmla="*/ 10 h 10"/>
                  <a:gd name="T2" fmla="*/ 0 w 10"/>
                  <a:gd name="T3" fmla="*/ 10 h 10"/>
                  <a:gd name="T4" fmla="*/ 5 w 10"/>
                  <a:gd name="T5" fmla="*/ 0 h 10"/>
                  <a:gd name="T6" fmla="*/ 10 w 10"/>
                  <a:gd name="T7" fmla="*/ 8 h 10"/>
                  <a:gd name="T8" fmla="*/ 9 w 10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9" y="10"/>
                    </a:moveTo>
                    <a:cubicBezTo>
                      <a:pt x="5" y="9"/>
                      <a:pt x="3" y="9"/>
                      <a:pt x="0" y="10"/>
                    </a:cubicBezTo>
                    <a:cubicBezTo>
                      <a:pt x="0" y="6"/>
                      <a:pt x="2" y="2"/>
                      <a:pt x="5" y="0"/>
                    </a:cubicBezTo>
                    <a:cubicBezTo>
                      <a:pt x="6" y="3"/>
                      <a:pt x="8" y="5"/>
                      <a:pt x="10" y="8"/>
                    </a:cubicBez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5" name="Freeform 648"/>
              <p:cNvSpPr>
                <a:spLocks/>
              </p:cNvSpPr>
              <p:nvPr/>
            </p:nvSpPr>
            <p:spPr bwMode="auto">
              <a:xfrm>
                <a:off x="1504463" y="5695880"/>
                <a:ext cx="29851" cy="44777"/>
              </a:xfrm>
              <a:custGeom>
                <a:avLst/>
                <a:gdLst>
                  <a:gd name="T0" fmla="*/ 6 w 6"/>
                  <a:gd name="T1" fmla="*/ 1 h 9"/>
                  <a:gd name="T2" fmla="*/ 1 w 6"/>
                  <a:gd name="T3" fmla="*/ 9 h 9"/>
                  <a:gd name="T4" fmla="*/ 0 w 6"/>
                  <a:gd name="T5" fmla="*/ 9 h 9"/>
                  <a:gd name="T6" fmla="*/ 0 w 6"/>
                  <a:gd name="T7" fmla="*/ 0 h 9"/>
                  <a:gd name="T8" fmla="*/ 6 w 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9">
                    <a:moveTo>
                      <a:pt x="6" y="1"/>
                    </a:moveTo>
                    <a:cubicBezTo>
                      <a:pt x="4" y="3"/>
                      <a:pt x="3" y="6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4" y="0"/>
                      <a:pt x="6" y="1"/>
                    </a:cubicBez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6" name="Freeform 649"/>
              <p:cNvSpPr>
                <a:spLocks/>
              </p:cNvSpPr>
              <p:nvPr/>
            </p:nvSpPr>
            <p:spPr bwMode="auto">
              <a:xfrm>
                <a:off x="1481245" y="5695880"/>
                <a:ext cx="23217" cy="44777"/>
              </a:xfrm>
              <a:custGeom>
                <a:avLst/>
                <a:gdLst>
                  <a:gd name="T0" fmla="*/ 0 w 5"/>
                  <a:gd name="T1" fmla="*/ 1 h 9"/>
                  <a:gd name="T2" fmla="*/ 5 w 5"/>
                  <a:gd name="T3" fmla="*/ 0 h 9"/>
                  <a:gd name="T4" fmla="*/ 5 w 5"/>
                  <a:gd name="T5" fmla="*/ 9 h 9"/>
                  <a:gd name="T6" fmla="*/ 4 w 5"/>
                  <a:gd name="T7" fmla="*/ 9 h 9"/>
                  <a:gd name="T8" fmla="*/ 0 w 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0" y="1"/>
                    </a:moveTo>
                    <a:cubicBezTo>
                      <a:pt x="1" y="0"/>
                      <a:pt x="3" y="0"/>
                      <a:pt x="5" y="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7" name="Freeform 650"/>
              <p:cNvSpPr>
                <a:spLocks/>
              </p:cNvSpPr>
              <p:nvPr/>
            </p:nvSpPr>
            <p:spPr bwMode="auto">
              <a:xfrm>
                <a:off x="1504463" y="5773825"/>
                <a:ext cx="29851" cy="44777"/>
              </a:xfrm>
              <a:custGeom>
                <a:avLst/>
                <a:gdLst>
                  <a:gd name="T0" fmla="*/ 1 w 6"/>
                  <a:gd name="T1" fmla="*/ 0 h 9"/>
                  <a:gd name="T2" fmla="*/ 6 w 6"/>
                  <a:gd name="T3" fmla="*/ 8 h 9"/>
                  <a:gd name="T4" fmla="*/ 0 w 6"/>
                  <a:gd name="T5" fmla="*/ 9 h 9"/>
                  <a:gd name="T6" fmla="*/ 0 w 6"/>
                  <a:gd name="T7" fmla="*/ 0 h 9"/>
                  <a:gd name="T8" fmla="*/ 1 w 6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9">
                    <a:moveTo>
                      <a:pt x="1" y="0"/>
                    </a:moveTo>
                    <a:cubicBezTo>
                      <a:pt x="3" y="3"/>
                      <a:pt x="4" y="5"/>
                      <a:pt x="6" y="8"/>
                    </a:cubicBezTo>
                    <a:cubicBezTo>
                      <a:pt x="4" y="9"/>
                      <a:pt x="2" y="9"/>
                      <a:pt x="0" y="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8" name="Freeform 651"/>
              <p:cNvSpPr>
                <a:spLocks/>
              </p:cNvSpPr>
              <p:nvPr/>
            </p:nvSpPr>
            <p:spPr bwMode="auto">
              <a:xfrm>
                <a:off x="1481245" y="5773825"/>
                <a:ext cx="23217" cy="44777"/>
              </a:xfrm>
              <a:custGeom>
                <a:avLst/>
                <a:gdLst>
                  <a:gd name="T0" fmla="*/ 5 w 5"/>
                  <a:gd name="T1" fmla="*/ 0 h 9"/>
                  <a:gd name="T2" fmla="*/ 5 w 5"/>
                  <a:gd name="T3" fmla="*/ 9 h 9"/>
                  <a:gd name="T4" fmla="*/ 0 w 5"/>
                  <a:gd name="T5" fmla="*/ 8 h 9"/>
                  <a:gd name="T6" fmla="*/ 4 w 5"/>
                  <a:gd name="T7" fmla="*/ 0 h 9"/>
                  <a:gd name="T8" fmla="*/ 5 w 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5" y="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3" y="9"/>
                      <a:pt x="1" y="9"/>
                      <a:pt x="0" y="8"/>
                    </a:cubicBezTo>
                    <a:cubicBezTo>
                      <a:pt x="1" y="5"/>
                      <a:pt x="3" y="3"/>
                      <a:pt x="4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9" name="Freeform 652"/>
              <p:cNvSpPr>
                <a:spLocks/>
              </p:cNvSpPr>
              <p:nvPr/>
            </p:nvSpPr>
            <p:spPr bwMode="auto">
              <a:xfrm>
                <a:off x="668633" y="5651104"/>
                <a:ext cx="215591" cy="112771"/>
              </a:xfrm>
              <a:custGeom>
                <a:avLst/>
                <a:gdLst>
                  <a:gd name="T0" fmla="*/ 40 w 44"/>
                  <a:gd name="T1" fmla="*/ 23 h 23"/>
                  <a:gd name="T2" fmla="*/ 40 w 44"/>
                  <a:gd name="T3" fmla="*/ 21 h 23"/>
                  <a:gd name="T4" fmla="*/ 22 w 44"/>
                  <a:gd name="T5" fmla="*/ 4 h 23"/>
                  <a:gd name="T6" fmla="*/ 5 w 44"/>
                  <a:gd name="T7" fmla="*/ 21 h 23"/>
                  <a:gd name="T8" fmla="*/ 5 w 44"/>
                  <a:gd name="T9" fmla="*/ 23 h 23"/>
                  <a:gd name="T10" fmla="*/ 0 w 44"/>
                  <a:gd name="T11" fmla="*/ 23 h 23"/>
                  <a:gd name="T12" fmla="*/ 0 w 44"/>
                  <a:gd name="T13" fmla="*/ 21 h 23"/>
                  <a:gd name="T14" fmla="*/ 22 w 44"/>
                  <a:gd name="T15" fmla="*/ 0 h 23"/>
                  <a:gd name="T16" fmla="*/ 44 w 44"/>
                  <a:gd name="T17" fmla="*/ 21 h 23"/>
                  <a:gd name="T18" fmla="*/ 44 w 44"/>
                  <a:gd name="T19" fmla="*/ 23 h 23"/>
                  <a:gd name="T20" fmla="*/ 40 w 44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23">
                    <a:moveTo>
                      <a:pt x="40" y="23"/>
                    </a:moveTo>
                    <a:cubicBezTo>
                      <a:pt x="40" y="23"/>
                      <a:pt x="40" y="22"/>
                      <a:pt x="40" y="21"/>
                    </a:cubicBezTo>
                    <a:cubicBezTo>
                      <a:pt x="40" y="12"/>
                      <a:pt x="32" y="4"/>
                      <a:pt x="22" y="4"/>
                    </a:cubicBezTo>
                    <a:cubicBezTo>
                      <a:pt x="13" y="4"/>
                      <a:pt x="5" y="12"/>
                      <a:pt x="5" y="21"/>
                    </a:cubicBezTo>
                    <a:cubicBezTo>
                      <a:pt x="5" y="22"/>
                      <a:pt x="5" y="23"/>
                      <a:pt x="5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9"/>
                      <a:pt x="10" y="0"/>
                      <a:pt x="22" y="0"/>
                    </a:cubicBezTo>
                    <a:cubicBezTo>
                      <a:pt x="34" y="0"/>
                      <a:pt x="44" y="9"/>
                      <a:pt x="44" y="21"/>
                    </a:cubicBezTo>
                    <a:cubicBezTo>
                      <a:pt x="44" y="22"/>
                      <a:pt x="44" y="23"/>
                      <a:pt x="44" y="23"/>
                    </a:cubicBezTo>
                    <a:lnTo>
                      <a:pt x="40" y="23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0" name="Freeform 653"/>
              <p:cNvSpPr>
                <a:spLocks/>
              </p:cNvSpPr>
              <p:nvPr/>
            </p:nvSpPr>
            <p:spPr bwMode="auto">
              <a:xfrm>
                <a:off x="776429" y="5666029"/>
                <a:ext cx="92870" cy="182423"/>
              </a:xfrm>
              <a:custGeom>
                <a:avLst/>
                <a:gdLst>
                  <a:gd name="T0" fmla="*/ 19 w 19"/>
                  <a:gd name="T1" fmla="*/ 18 h 37"/>
                  <a:gd name="T2" fmla="*/ 0 w 19"/>
                  <a:gd name="T3" fmla="*/ 37 h 37"/>
                  <a:gd name="T4" fmla="*/ 0 w 19"/>
                  <a:gd name="T5" fmla="*/ 0 h 37"/>
                  <a:gd name="T6" fmla="*/ 19 w 19"/>
                  <a:gd name="T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37">
                    <a:moveTo>
                      <a:pt x="19" y="18"/>
                    </a:moveTo>
                    <a:cubicBezTo>
                      <a:pt x="19" y="29"/>
                      <a:pt x="11" y="37"/>
                      <a:pt x="0" y="3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9" y="8"/>
                      <a:pt x="19" y="18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1" name="Freeform 654"/>
              <p:cNvSpPr>
                <a:spLocks/>
              </p:cNvSpPr>
              <p:nvPr/>
            </p:nvSpPr>
            <p:spPr bwMode="auto">
              <a:xfrm>
                <a:off x="688534" y="5666029"/>
                <a:ext cx="87895" cy="182423"/>
              </a:xfrm>
              <a:custGeom>
                <a:avLst/>
                <a:gdLst>
                  <a:gd name="T0" fmla="*/ 18 w 18"/>
                  <a:gd name="T1" fmla="*/ 0 h 37"/>
                  <a:gd name="T2" fmla="*/ 18 w 18"/>
                  <a:gd name="T3" fmla="*/ 0 h 37"/>
                  <a:gd name="T4" fmla="*/ 18 w 18"/>
                  <a:gd name="T5" fmla="*/ 37 h 37"/>
                  <a:gd name="T6" fmla="*/ 0 w 18"/>
                  <a:gd name="T7" fmla="*/ 18 h 37"/>
                  <a:gd name="T8" fmla="*/ 18 w 1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7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8" y="37"/>
                      <a:pt x="0" y="29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lose/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2" name="Oval 655"/>
              <p:cNvSpPr>
                <a:spLocks noChangeArrowheads="1"/>
              </p:cNvSpPr>
              <p:nvPr/>
            </p:nvSpPr>
            <p:spPr bwMode="auto">
              <a:xfrm>
                <a:off x="708435" y="5690905"/>
                <a:ext cx="135988" cy="132671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3" name="Freeform 656"/>
              <p:cNvSpPr>
                <a:spLocks/>
              </p:cNvSpPr>
              <p:nvPr/>
            </p:nvSpPr>
            <p:spPr bwMode="auto">
              <a:xfrm>
                <a:off x="791354" y="5705831"/>
                <a:ext cx="48093" cy="48093"/>
              </a:xfrm>
              <a:custGeom>
                <a:avLst/>
                <a:gdLst>
                  <a:gd name="T0" fmla="*/ 0 w 10"/>
                  <a:gd name="T1" fmla="*/ 8 h 10"/>
                  <a:gd name="T2" fmla="*/ 4 w 10"/>
                  <a:gd name="T3" fmla="*/ 0 h 10"/>
                  <a:gd name="T4" fmla="*/ 10 w 10"/>
                  <a:gd name="T5" fmla="*/ 10 h 10"/>
                  <a:gd name="T6" fmla="*/ 1 w 10"/>
                  <a:gd name="T7" fmla="*/ 10 h 10"/>
                  <a:gd name="T8" fmla="*/ 0 w 10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0" y="8"/>
                    </a:moveTo>
                    <a:cubicBezTo>
                      <a:pt x="2" y="5"/>
                      <a:pt x="3" y="3"/>
                      <a:pt x="4" y="0"/>
                    </a:cubicBezTo>
                    <a:cubicBezTo>
                      <a:pt x="8" y="2"/>
                      <a:pt x="10" y="6"/>
                      <a:pt x="10" y="10"/>
                    </a:cubicBezTo>
                    <a:cubicBezTo>
                      <a:pt x="7" y="9"/>
                      <a:pt x="4" y="9"/>
                      <a:pt x="1" y="10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4" name="Freeform 657"/>
              <p:cNvSpPr>
                <a:spLocks/>
              </p:cNvSpPr>
              <p:nvPr/>
            </p:nvSpPr>
            <p:spPr bwMode="auto">
              <a:xfrm>
                <a:off x="791354" y="5758899"/>
                <a:ext cx="48093" cy="49752"/>
              </a:xfrm>
              <a:custGeom>
                <a:avLst/>
                <a:gdLst>
                  <a:gd name="T0" fmla="*/ 1 w 10"/>
                  <a:gd name="T1" fmla="*/ 0 h 10"/>
                  <a:gd name="T2" fmla="*/ 10 w 10"/>
                  <a:gd name="T3" fmla="*/ 0 h 10"/>
                  <a:gd name="T4" fmla="*/ 4 w 10"/>
                  <a:gd name="T5" fmla="*/ 10 h 10"/>
                  <a:gd name="T6" fmla="*/ 0 w 10"/>
                  <a:gd name="T7" fmla="*/ 2 h 10"/>
                  <a:gd name="T8" fmla="*/ 1 w 1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0"/>
                    </a:moveTo>
                    <a:cubicBezTo>
                      <a:pt x="4" y="1"/>
                      <a:pt x="7" y="1"/>
                      <a:pt x="10" y="0"/>
                    </a:cubicBezTo>
                    <a:cubicBezTo>
                      <a:pt x="10" y="4"/>
                      <a:pt x="8" y="8"/>
                      <a:pt x="4" y="10"/>
                    </a:cubicBezTo>
                    <a:cubicBezTo>
                      <a:pt x="3" y="7"/>
                      <a:pt x="2" y="5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5" name="Freeform 658"/>
              <p:cNvSpPr>
                <a:spLocks/>
              </p:cNvSpPr>
              <p:nvPr/>
            </p:nvSpPr>
            <p:spPr bwMode="auto">
              <a:xfrm>
                <a:off x="716727" y="5758899"/>
                <a:ext cx="49752" cy="49752"/>
              </a:xfrm>
              <a:custGeom>
                <a:avLst/>
                <a:gdLst>
                  <a:gd name="T0" fmla="*/ 10 w 10"/>
                  <a:gd name="T1" fmla="*/ 2 h 10"/>
                  <a:gd name="T2" fmla="*/ 5 w 10"/>
                  <a:gd name="T3" fmla="*/ 10 h 10"/>
                  <a:gd name="T4" fmla="*/ 0 w 10"/>
                  <a:gd name="T5" fmla="*/ 0 h 10"/>
                  <a:gd name="T6" fmla="*/ 9 w 10"/>
                  <a:gd name="T7" fmla="*/ 0 h 10"/>
                  <a:gd name="T8" fmla="*/ 10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0" y="2"/>
                    </a:moveTo>
                    <a:cubicBezTo>
                      <a:pt x="8" y="5"/>
                      <a:pt x="6" y="7"/>
                      <a:pt x="5" y="10"/>
                    </a:cubicBezTo>
                    <a:cubicBezTo>
                      <a:pt x="2" y="8"/>
                      <a:pt x="0" y="4"/>
                      <a:pt x="0" y="0"/>
                    </a:cubicBezTo>
                    <a:cubicBezTo>
                      <a:pt x="3" y="1"/>
                      <a:pt x="5" y="1"/>
                      <a:pt x="9" y="0"/>
                    </a:cubicBez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6" name="Freeform 659"/>
              <p:cNvSpPr>
                <a:spLocks/>
              </p:cNvSpPr>
              <p:nvPr/>
            </p:nvSpPr>
            <p:spPr bwMode="auto">
              <a:xfrm>
                <a:off x="716727" y="5705831"/>
                <a:ext cx="49752" cy="48093"/>
              </a:xfrm>
              <a:custGeom>
                <a:avLst/>
                <a:gdLst>
                  <a:gd name="T0" fmla="*/ 9 w 10"/>
                  <a:gd name="T1" fmla="*/ 10 h 10"/>
                  <a:gd name="T2" fmla="*/ 0 w 10"/>
                  <a:gd name="T3" fmla="*/ 10 h 10"/>
                  <a:gd name="T4" fmla="*/ 5 w 10"/>
                  <a:gd name="T5" fmla="*/ 0 h 10"/>
                  <a:gd name="T6" fmla="*/ 10 w 10"/>
                  <a:gd name="T7" fmla="*/ 8 h 10"/>
                  <a:gd name="T8" fmla="*/ 9 w 10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9" y="10"/>
                    </a:moveTo>
                    <a:cubicBezTo>
                      <a:pt x="5" y="9"/>
                      <a:pt x="3" y="9"/>
                      <a:pt x="0" y="10"/>
                    </a:cubicBezTo>
                    <a:cubicBezTo>
                      <a:pt x="0" y="6"/>
                      <a:pt x="2" y="2"/>
                      <a:pt x="5" y="0"/>
                    </a:cubicBezTo>
                    <a:cubicBezTo>
                      <a:pt x="6" y="3"/>
                      <a:pt x="8" y="5"/>
                      <a:pt x="10" y="8"/>
                    </a:cubicBez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7" name="Freeform 660"/>
              <p:cNvSpPr>
                <a:spLocks/>
              </p:cNvSpPr>
              <p:nvPr/>
            </p:nvSpPr>
            <p:spPr bwMode="auto">
              <a:xfrm>
                <a:off x="776429" y="5695880"/>
                <a:ext cx="29851" cy="44777"/>
              </a:xfrm>
              <a:custGeom>
                <a:avLst/>
                <a:gdLst>
                  <a:gd name="T0" fmla="*/ 6 w 6"/>
                  <a:gd name="T1" fmla="*/ 1 h 9"/>
                  <a:gd name="T2" fmla="*/ 1 w 6"/>
                  <a:gd name="T3" fmla="*/ 9 h 9"/>
                  <a:gd name="T4" fmla="*/ 0 w 6"/>
                  <a:gd name="T5" fmla="*/ 9 h 9"/>
                  <a:gd name="T6" fmla="*/ 0 w 6"/>
                  <a:gd name="T7" fmla="*/ 0 h 9"/>
                  <a:gd name="T8" fmla="*/ 6 w 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9">
                    <a:moveTo>
                      <a:pt x="6" y="1"/>
                    </a:moveTo>
                    <a:cubicBezTo>
                      <a:pt x="4" y="3"/>
                      <a:pt x="3" y="6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4" y="0"/>
                      <a:pt x="6" y="1"/>
                    </a:cubicBez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8" name="Freeform 661"/>
              <p:cNvSpPr>
                <a:spLocks/>
              </p:cNvSpPr>
              <p:nvPr/>
            </p:nvSpPr>
            <p:spPr bwMode="auto">
              <a:xfrm>
                <a:off x="751553" y="5695880"/>
                <a:ext cx="24876" cy="44777"/>
              </a:xfrm>
              <a:custGeom>
                <a:avLst/>
                <a:gdLst>
                  <a:gd name="T0" fmla="*/ 0 w 5"/>
                  <a:gd name="T1" fmla="*/ 1 h 9"/>
                  <a:gd name="T2" fmla="*/ 5 w 5"/>
                  <a:gd name="T3" fmla="*/ 0 h 9"/>
                  <a:gd name="T4" fmla="*/ 5 w 5"/>
                  <a:gd name="T5" fmla="*/ 9 h 9"/>
                  <a:gd name="T6" fmla="*/ 4 w 5"/>
                  <a:gd name="T7" fmla="*/ 9 h 9"/>
                  <a:gd name="T8" fmla="*/ 0 w 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0" y="1"/>
                    </a:moveTo>
                    <a:cubicBezTo>
                      <a:pt x="1" y="0"/>
                      <a:pt x="3" y="0"/>
                      <a:pt x="5" y="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2" y="3"/>
                      <a:pt x="0" y="1"/>
                    </a:cubicBez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9" name="Freeform 662"/>
              <p:cNvSpPr>
                <a:spLocks/>
              </p:cNvSpPr>
              <p:nvPr/>
            </p:nvSpPr>
            <p:spPr bwMode="auto">
              <a:xfrm>
                <a:off x="776429" y="5773825"/>
                <a:ext cx="29851" cy="44777"/>
              </a:xfrm>
              <a:custGeom>
                <a:avLst/>
                <a:gdLst>
                  <a:gd name="T0" fmla="*/ 1 w 6"/>
                  <a:gd name="T1" fmla="*/ 0 h 9"/>
                  <a:gd name="T2" fmla="*/ 6 w 6"/>
                  <a:gd name="T3" fmla="*/ 8 h 9"/>
                  <a:gd name="T4" fmla="*/ 0 w 6"/>
                  <a:gd name="T5" fmla="*/ 9 h 9"/>
                  <a:gd name="T6" fmla="*/ 0 w 6"/>
                  <a:gd name="T7" fmla="*/ 0 h 9"/>
                  <a:gd name="T8" fmla="*/ 1 w 6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9">
                    <a:moveTo>
                      <a:pt x="1" y="0"/>
                    </a:moveTo>
                    <a:cubicBezTo>
                      <a:pt x="3" y="3"/>
                      <a:pt x="4" y="5"/>
                      <a:pt x="6" y="8"/>
                    </a:cubicBezTo>
                    <a:cubicBezTo>
                      <a:pt x="4" y="9"/>
                      <a:pt x="2" y="9"/>
                      <a:pt x="0" y="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0" name="Freeform 663"/>
              <p:cNvSpPr>
                <a:spLocks/>
              </p:cNvSpPr>
              <p:nvPr/>
            </p:nvSpPr>
            <p:spPr bwMode="auto">
              <a:xfrm>
                <a:off x="751553" y="5773825"/>
                <a:ext cx="24876" cy="44777"/>
              </a:xfrm>
              <a:custGeom>
                <a:avLst/>
                <a:gdLst>
                  <a:gd name="T0" fmla="*/ 5 w 5"/>
                  <a:gd name="T1" fmla="*/ 0 h 9"/>
                  <a:gd name="T2" fmla="*/ 5 w 5"/>
                  <a:gd name="T3" fmla="*/ 9 h 9"/>
                  <a:gd name="T4" fmla="*/ 0 w 5"/>
                  <a:gd name="T5" fmla="*/ 8 h 9"/>
                  <a:gd name="T6" fmla="*/ 4 w 5"/>
                  <a:gd name="T7" fmla="*/ 0 h 9"/>
                  <a:gd name="T8" fmla="*/ 5 w 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5" y="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3" y="9"/>
                      <a:pt x="1" y="9"/>
                      <a:pt x="0" y="8"/>
                    </a:cubicBezTo>
                    <a:cubicBezTo>
                      <a:pt x="2" y="5"/>
                      <a:pt x="3" y="3"/>
                      <a:pt x="4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1" name="Freeform 664"/>
              <p:cNvSpPr>
                <a:spLocks/>
              </p:cNvSpPr>
              <p:nvPr/>
            </p:nvSpPr>
            <p:spPr bwMode="auto">
              <a:xfrm>
                <a:off x="809596" y="5407321"/>
                <a:ext cx="597021" cy="140963"/>
              </a:xfrm>
              <a:custGeom>
                <a:avLst/>
                <a:gdLst>
                  <a:gd name="T0" fmla="*/ 29 w 122"/>
                  <a:gd name="T1" fmla="*/ 29 h 29"/>
                  <a:gd name="T2" fmla="*/ 29 w 122"/>
                  <a:gd name="T3" fmla="*/ 29 h 29"/>
                  <a:gd name="T4" fmla="*/ 1 w 122"/>
                  <a:gd name="T5" fmla="*/ 18 h 29"/>
                  <a:gd name="T6" fmla="*/ 0 w 122"/>
                  <a:gd name="T7" fmla="*/ 18 h 29"/>
                  <a:gd name="T8" fmla="*/ 0 w 122"/>
                  <a:gd name="T9" fmla="*/ 17 h 29"/>
                  <a:gd name="T10" fmla="*/ 2 w 122"/>
                  <a:gd name="T11" fmla="*/ 16 h 29"/>
                  <a:gd name="T12" fmla="*/ 3 w 122"/>
                  <a:gd name="T13" fmla="*/ 15 h 29"/>
                  <a:gd name="T14" fmla="*/ 8 w 122"/>
                  <a:gd name="T15" fmla="*/ 13 h 29"/>
                  <a:gd name="T16" fmla="*/ 26 w 122"/>
                  <a:gd name="T17" fmla="*/ 6 h 29"/>
                  <a:gd name="T18" fmla="*/ 41 w 122"/>
                  <a:gd name="T19" fmla="*/ 1 h 29"/>
                  <a:gd name="T20" fmla="*/ 64 w 122"/>
                  <a:gd name="T21" fmla="*/ 0 h 29"/>
                  <a:gd name="T22" fmla="*/ 84 w 122"/>
                  <a:gd name="T23" fmla="*/ 2 h 29"/>
                  <a:gd name="T24" fmla="*/ 106 w 122"/>
                  <a:gd name="T25" fmla="*/ 12 h 29"/>
                  <a:gd name="T26" fmla="*/ 107 w 122"/>
                  <a:gd name="T27" fmla="*/ 13 h 29"/>
                  <a:gd name="T28" fmla="*/ 118 w 122"/>
                  <a:gd name="T29" fmla="*/ 24 h 29"/>
                  <a:gd name="T30" fmla="*/ 122 w 122"/>
                  <a:gd name="T31" fmla="*/ 29 h 29"/>
                  <a:gd name="T32" fmla="*/ 116 w 122"/>
                  <a:gd name="T33" fmla="*/ 29 h 29"/>
                  <a:gd name="T34" fmla="*/ 29 w 122"/>
                  <a:gd name="T3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2" h="29">
                    <a:moveTo>
                      <a:pt x="29" y="29"/>
                    </a:moveTo>
                    <a:cubicBezTo>
                      <a:pt x="29" y="29"/>
                      <a:pt x="29" y="29"/>
                      <a:pt x="29" y="29"/>
                    </a:cubicBezTo>
                    <a:cubicBezTo>
                      <a:pt x="22" y="28"/>
                      <a:pt x="8" y="25"/>
                      <a:pt x="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2" y="16"/>
                    </a:cubicBezTo>
                    <a:cubicBezTo>
                      <a:pt x="2" y="16"/>
                      <a:pt x="3" y="16"/>
                      <a:pt x="3" y="15"/>
                    </a:cubicBezTo>
                    <a:cubicBezTo>
                      <a:pt x="5" y="15"/>
                      <a:pt x="6" y="14"/>
                      <a:pt x="8" y="13"/>
                    </a:cubicBezTo>
                    <a:cubicBezTo>
                      <a:pt x="14" y="11"/>
                      <a:pt x="21" y="8"/>
                      <a:pt x="26" y="6"/>
                    </a:cubicBezTo>
                    <a:cubicBezTo>
                      <a:pt x="29" y="4"/>
                      <a:pt x="37" y="1"/>
                      <a:pt x="41" y="1"/>
                    </a:cubicBezTo>
                    <a:cubicBezTo>
                      <a:pt x="48" y="0"/>
                      <a:pt x="56" y="0"/>
                      <a:pt x="64" y="0"/>
                    </a:cubicBezTo>
                    <a:cubicBezTo>
                      <a:pt x="73" y="0"/>
                      <a:pt x="80" y="0"/>
                      <a:pt x="84" y="2"/>
                    </a:cubicBezTo>
                    <a:cubicBezTo>
                      <a:pt x="97" y="5"/>
                      <a:pt x="103" y="10"/>
                      <a:pt x="106" y="12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8" y="13"/>
                      <a:pt x="118" y="24"/>
                      <a:pt x="118" y="24"/>
                    </a:cubicBezTo>
                    <a:cubicBezTo>
                      <a:pt x="122" y="29"/>
                      <a:pt x="122" y="29"/>
                      <a:pt x="122" y="29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29" y="29"/>
                      <a:pt x="29" y="29"/>
                      <a:pt x="29" y="29"/>
                    </a:cubicBezTo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2" name="Freeform 665"/>
              <p:cNvSpPr>
                <a:spLocks/>
              </p:cNvSpPr>
              <p:nvPr/>
            </p:nvSpPr>
            <p:spPr bwMode="auto">
              <a:xfrm>
                <a:off x="819547" y="5407321"/>
                <a:ext cx="577120" cy="132671"/>
              </a:xfrm>
              <a:custGeom>
                <a:avLst/>
                <a:gdLst>
                  <a:gd name="T0" fmla="*/ 82 w 118"/>
                  <a:gd name="T1" fmla="*/ 3 h 27"/>
                  <a:gd name="T2" fmla="*/ 39 w 118"/>
                  <a:gd name="T3" fmla="*/ 2 h 27"/>
                  <a:gd name="T4" fmla="*/ 24 w 118"/>
                  <a:gd name="T5" fmla="*/ 7 h 27"/>
                  <a:gd name="T6" fmla="*/ 0 w 118"/>
                  <a:gd name="T7" fmla="*/ 17 h 27"/>
                  <a:gd name="T8" fmla="*/ 28 w 118"/>
                  <a:gd name="T9" fmla="*/ 27 h 27"/>
                  <a:gd name="T10" fmla="*/ 118 w 118"/>
                  <a:gd name="T11" fmla="*/ 27 h 27"/>
                  <a:gd name="T12" fmla="*/ 115 w 118"/>
                  <a:gd name="T13" fmla="*/ 24 h 27"/>
                  <a:gd name="T14" fmla="*/ 104 w 118"/>
                  <a:gd name="T15" fmla="*/ 14 h 27"/>
                  <a:gd name="T16" fmla="*/ 82 w 118"/>
                  <a:gd name="T17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8" h="27">
                    <a:moveTo>
                      <a:pt x="82" y="3"/>
                    </a:moveTo>
                    <a:cubicBezTo>
                      <a:pt x="71" y="0"/>
                      <a:pt x="50" y="1"/>
                      <a:pt x="39" y="2"/>
                    </a:cubicBezTo>
                    <a:cubicBezTo>
                      <a:pt x="35" y="3"/>
                      <a:pt x="28" y="5"/>
                      <a:pt x="24" y="7"/>
                    </a:cubicBezTo>
                    <a:cubicBezTo>
                      <a:pt x="15" y="11"/>
                      <a:pt x="0" y="17"/>
                      <a:pt x="0" y="17"/>
                    </a:cubicBezTo>
                    <a:cubicBezTo>
                      <a:pt x="7" y="25"/>
                      <a:pt x="25" y="27"/>
                      <a:pt x="28" y="27"/>
                    </a:cubicBezTo>
                    <a:cubicBezTo>
                      <a:pt x="118" y="27"/>
                      <a:pt x="118" y="27"/>
                      <a:pt x="118" y="27"/>
                    </a:cubicBezTo>
                    <a:cubicBezTo>
                      <a:pt x="115" y="24"/>
                      <a:pt x="115" y="24"/>
                      <a:pt x="115" y="24"/>
                    </a:cubicBezTo>
                    <a:cubicBezTo>
                      <a:pt x="115" y="24"/>
                      <a:pt x="105" y="14"/>
                      <a:pt x="104" y="14"/>
                    </a:cubicBezTo>
                    <a:cubicBezTo>
                      <a:pt x="102" y="12"/>
                      <a:pt x="96" y="6"/>
                      <a:pt x="82" y="3"/>
                    </a:cubicBezTo>
                  </a:path>
                </a:pathLst>
              </a:cu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3" name="Freeform 666"/>
              <p:cNvSpPr>
                <a:spLocks/>
              </p:cNvSpPr>
              <p:nvPr/>
            </p:nvSpPr>
            <p:spPr bwMode="auto">
              <a:xfrm>
                <a:off x="829497" y="5417271"/>
                <a:ext cx="553903" cy="117746"/>
              </a:xfrm>
              <a:custGeom>
                <a:avLst/>
                <a:gdLst>
                  <a:gd name="T0" fmla="*/ 26 w 113"/>
                  <a:gd name="T1" fmla="*/ 24 h 24"/>
                  <a:gd name="T2" fmla="*/ 26 w 113"/>
                  <a:gd name="T3" fmla="*/ 24 h 24"/>
                  <a:gd name="T4" fmla="*/ 1 w 113"/>
                  <a:gd name="T5" fmla="*/ 17 h 24"/>
                  <a:gd name="T6" fmla="*/ 0 w 113"/>
                  <a:gd name="T7" fmla="*/ 16 h 24"/>
                  <a:gd name="T8" fmla="*/ 1 w 113"/>
                  <a:gd name="T9" fmla="*/ 15 h 24"/>
                  <a:gd name="T10" fmla="*/ 5 w 113"/>
                  <a:gd name="T11" fmla="*/ 13 h 24"/>
                  <a:gd name="T12" fmla="*/ 23 w 113"/>
                  <a:gd name="T13" fmla="*/ 6 h 24"/>
                  <a:gd name="T14" fmla="*/ 37 w 113"/>
                  <a:gd name="T15" fmla="*/ 1 h 24"/>
                  <a:gd name="T16" fmla="*/ 60 w 113"/>
                  <a:gd name="T17" fmla="*/ 0 h 24"/>
                  <a:gd name="T18" fmla="*/ 80 w 113"/>
                  <a:gd name="T19" fmla="*/ 2 h 24"/>
                  <a:gd name="T20" fmla="*/ 101 w 113"/>
                  <a:gd name="T21" fmla="*/ 12 h 24"/>
                  <a:gd name="T22" fmla="*/ 101 w 113"/>
                  <a:gd name="T23" fmla="*/ 13 h 24"/>
                  <a:gd name="T24" fmla="*/ 112 w 113"/>
                  <a:gd name="T25" fmla="*/ 23 h 24"/>
                  <a:gd name="T26" fmla="*/ 113 w 113"/>
                  <a:gd name="T27" fmla="*/ 24 h 24"/>
                  <a:gd name="T28" fmla="*/ 26 w 113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3" h="24">
                    <a:moveTo>
                      <a:pt x="26" y="24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15" y="23"/>
                      <a:pt x="6" y="20"/>
                      <a:pt x="1" y="17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5"/>
                      <a:pt x="4" y="14"/>
                      <a:pt x="5" y="13"/>
                    </a:cubicBezTo>
                    <a:cubicBezTo>
                      <a:pt x="11" y="11"/>
                      <a:pt x="18" y="8"/>
                      <a:pt x="23" y="6"/>
                    </a:cubicBezTo>
                    <a:cubicBezTo>
                      <a:pt x="27" y="4"/>
                      <a:pt x="34" y="2"/>
                      <a:pt x="37" y="1"/>
                    </a:cubicBezTo>
                    <a:cubicBezTo>
                      <a:pt x="44" y="1"/>
                      <a:pt x="52" y="0"/>
                      <a:pt x="60" y="0"/>
                    </a:cubicBezTo>
                    <a:cubicBezTo>
                      <a:pt x="68" y="0"/>
                      <a:pt x="75" y="1"/>
                      <a:pt x="80" y="2"/>
                    </a:cubicBezTo>
                    <a:cubicBezTo>
                      <a:pt x="92" y="5"/>
                      <a:pt x="98" y="9"/>
                      <a:pt x="101" y="12"/>
                    </a:cubicBezTo>
                    <a:cubicBezTo>
                      <a:pt x="101" y="13"/>
                      <a:pt x="101" y="13"/>
                      <a:pt x="101" y="13"/>
                    </a:cubicBezTo>
                    <a:cubicBezTo>
                      <a:pt x="102" y="13"/>
                      <a:pt x="109" y="20"/>
                      <a:pt x="112" y="23"/>
                    </a:cubicBezTo>
                    <a:cubicBezTo>
                      <a:pt x="113" y="24"/>
                      <a:pt x="113" y="24"/>
                      <a:pt x="113" y="24"/>
                    </a:cubicBezTo>
                    <a:cubicBezTo>
                      <a:pt x="26" y="24"/>
                      <a:pt x="26" y="24"/>
                      <a:pt x="26" y="24"/>
                    </a:cubicBezTo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4" name="Freeform 667"/>
              <p:cNvSpPr>
                <a:spLocks/>
              </p:cNvSpPr>
              <p:nvPr/>
            </p:nvSpPr>
            <p:spPr bwMode="auto">
              <a:xfrm>
                <a:off x="834472" y="5422246"/>
                <a:ext cx="538977" cy="107795"/>
              </a:xfrm>
              <a:custGeom>
                <a:avLst/>
                <a:gdLst>
                  <a:gd name="T0" fmla="*/ 25 w 110"/>
                  <a:gd name="T1" fmla="*/ 22 h 22"/>
                  <a:gd name="T2" fmla="*/ 0 w 110"/>
                  <a:gd name="T3" fmla="*/ 15 h 22"/>
                  <a:gd name="T4" fmla="*/ 5 w 110"/>
                  <a:gd name="T5" fmla="*/ 13 h 22"/>
                  <a:gd name="T6" fmla="*/ 22 w 110"/>
                  <a:gd name="T7" fmla="*/ 6 h 22"/>
                  <a:gd name="T8" fmla="*/ 36 w 110"/>
                  <a:gd name="T9" fmla="*/ 1 h 22"/>
                  <a:gd name="T10" fmla="*/ 59 w 110"/>
                  <a:gd name="T11" fmla="*/ 0 h 22"/>
                  <a:gd name="T12" fmla="*/ 79 w 110"/>
                  <a:gd name="T13" fmla="*/ 2 h 22"/>
                  <a:gd name="T14" fmla="*/ 99 w 110"/>
                  <a:gd name="T15" fmla="*/ 12 h 22"/>
                  <a:gd name="T16" fmla="*/ 100 w 110"/>
                  <a:gd name="T17" fmla="*/ 12 h 22"/>
                  <a:gd name="T18" fmla="*/ 110 w 110"/>
                  <a:gd name="T19" fmla="*/ 22 h 22"/>
                  <a:gd name="T20" fmla="*/ 25 w 110"/>
                  <a:gd name="T2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22">
                    <a:moveTo>
                      <a:pt x="25" y="22"/>
                    </a:moveTo>
                    <a:cubicBezTo>
                      <a:pt x="14" y="21"/>
                      <a:pt x="6" y="18"/>
                      <a:pt x="0" y="15"/>
                    </a:cubicBezTo>
                    <a:cubicBezTo>
                      <a:pt x="2" y="14"/>
                      <a:pt x="3" y="14"/>
                      <a:pt x="5" y="13"/>
                    </a:cubicBezTo>
                    <a:cubicBezTo>
                      <a:pt x="10" y="11"/>
                      <a:pt x="17" y="8"/>
                      <a:pt x="22" y="6"/>
                    </a:cubicBezTo>
                    <a:cubicBezTo>
                      <a:pt x="26" y="4"/>
                      <a:pt x="33" y="2"/>
                      <a:pt x="36" y="1"/>
                    </a:cubicBezTo>
                    <a:cubicBezTo>
                      <a:pt x="43" y="1"/>
                      <a:pt x="51" y="0"/>
                      <a:pt x="59" y="0"/>
                    </a:cubicBezTo>
                    <a:cubicBezTo>
                      <a:pt x="67" y="0"/>
                      <a:pt x="74" y="1"/>
                      <a:pt x="79" y="2"/>
                    </a:cubicBezTo>
                    <a:cubicBezTo>
                      <a:pt x="91" y="5"/>
                      <a:pt x="96" y="9"/>
                      <a:pt x="99" y="12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1" y="13"/>
                      <a:pt x="106" y="19"/>
                      <a:pt x="110" y="22"/>
                    </a:cubicBezTo>
                    <a:cubicBezTo>
                      <a:pt x="25" y="22"/>
                      <a:pt x="25" y="22"/>
                      <a:pt x="25" y="22"/>
                    </a:cubicBezTo>
                  </a:path>
                </a:pathLst>
              </a:custGeom>
              <a:solidFill>
                <a:srgbClr val="2625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5" name="Rectangle 668"/>
              <p:cNvSpPr>
                <a:spLocks noChangeArrowheads="1"/>
              </p:cNvSpPr>
              <p:nvPr/>
            </p:nvSpPr>
            <p:spPr bwMode="auto">
              <a:xfrm>
                <a:off x="1069964" y="5417271"/>
                <a:ext cx="14926" cy="122721"/>
              </a:xfrm>
              <a:prstGeom prst="rect">
                <a:avLst/>
              </a:prstGeom>
              <a:solidFill>
                <a:srgbClr val="1C1C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6" name="Rectangle 669"/>
              <p:cNvSpPr>
                <a:spLocks noChangeArrowheads="1"/>
              </p:cNvSpPr>
              <p:nvPr/>
            </p:nvSpPr>
            <p:spPr bwMode="auto">
              <a:xfrm>
                <a:off x="1069964" y="5417271"/>
                <a:ext cx="14926" cy="122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7" name="Freeform 670"/>
              <p:cNvSpPr>
                <a:spLocks/>
              </p:cNvSpPr>
              <p:nvPr/>
            </p:nvSpPr>
            <p:spPr bwMode="auto">
              <a:xfrm>
                <a:off x="1666985" y="5695880"/>
                <a:ext cx="72969" cy="67994"/>
              </a:xfrm>
              <a:custGeom>
                <a:avLst/>
                <a:gdLst>
                  <a:gd name="T0" fmla="*/ 15 w 15"/>
                  <a:gd name="T1" fmla="*/ 0 h 14"/>
                  <a:gd name="T2" fmla="*/ 14 w 15"/>
                  <a:gd name="T3" fmla="*/ 2 h 14"/>
                  <a:gd name="T4" fmla="*/ 13 w 15"/>
                  <a:gd name="T5" fmla="*/ 3 h 14"/>
                  <a:gd name="T6" fmla="*/ 10 w 15"/>
                  <a:gd name="T7" fmla="*/ 9 h 14"/>
                  <a:gd name="T8" fmla="*/ 5 w 15"/>
                  <a:gd name="T9" fmla="*/ 14 h 14"/>
                  <a:gd name="T10" fmla="*/ 0 w 15"/>
                  <a:gd name="T11" fmla="*/ 7 h 14"/>
                  <a:gd name="T12" fmla="*/ 2 w 15"/>
                  <a:gd name="T13" fmla="*/ 2 h 14"/>
                  <a:gd name="T14" fmla="*/ 7 w 15"/>
                  <a:gd name="T15" fmla="*/ 0 h 14"/>
                  <a:gd name="T16" fmla="*/ 15 w 15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4">
                    <a:moveTo>
                      <a:pt x="15" y="0"/>
                    </a:moveTo>
                    <a:cubicBezTo>
                      <a:pt x="14" y="1"/>
                      <a:pt x="14" y="1"/>
                      <a:pt x="14" y="2"/>
                    </a:cubicBezTo>
                    <a:cubicBezTo>
                      <a:pt x="14" y="3"/>
                      <a:pt x="13" y="3"/>
                      <a:pt x="13" y="3"/>
                    </a:cubicBezTo>
                    <a:cubicBezTo>
                      <a:pt x="12" y="5"/>
                      <a:pt x="11" y="7"/>
                      <a:pt x="10" y="9"/>
                    </a:cubicBezTo>
                    <a:cubicBezTo>
                      <a:pt x="8" y="11"/>
                      <a:pt x="6" y="13"/>
                      <a:pt x="5" y="14"/>
                    </a:cubicBezTo>
                    <a:cubicBezTo>
                      <a:pt x="2" y="13"/>
                      <a:pt x="0" y="10"/>
                      <a:pt x="0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1"/>
                      <a:pt x="5" y="0"/>
                      <a:pt x="7" y="0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8" name="Freeform 671"/>
              <p:cNvSpPr>
                <a:spLocks/>
              </p:cNvSpPr>
              <p:nvPr/>
            </p:nvSpPr>
            <p:spPr bwMode="auto">
              <a:xfrm>
                <a:off x="526012" y="5568184"/>
                <a:ext cx="49752" cy="92870"/>
              </a:xfrm>
              <a:custGeom>
                <a:avLst/>
                <a:gdLst>
                  <a:gd name="T0" fmla="*/ 10 w 10"/>
                  <a:gd name="T1" fmla="*/ 7 h 19"/>
                  <a:gd name="T2" fmla="*/ 10 w 10"/>
                  <a:gd name="T3" fmla="*/ 11 h 19"/>
                  <a:gd name="T4" fmla="*/ 2 w 10"/>
                  <a:gd name="T5" fmla="*/ 19 h 19"/>
                  <a:gd name="T6" fmla="*/ 2 w 10"/>
                  <a:gd name="T7" fmla="*/ 19 h 19"/>
                  <a:gd name="T8" fmla="*/ 0 w 10"/>
                  <a:gd name="T9" fmla="*/ 18 h 19"/>
                  <a:gd name="T10" fmla="*/ 0 w 10"/>
                  <a:gd name="T11" fmla="*/ 0 h 19"/>
                  <a:gd name="T12" fmla="*/ 2 w 10"/>
                  <a:gd name="T13" fmla="*/ 0 h 19"/>
                  <a:gd name="T14" fmla="*/ 2 w 10"/>
                  <a:gd name="T15" fmla="*/ 0 h 19"/>
                  <a:gd name="T16" fmla="*/ 10 w 10"/>
                  <a:gd name="T17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9">
                    <a:moveTo>
                      <a:pt x="10" y="7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5"/>
                      <a:pt x="6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0"/>
                      <a:pt x="10" y="3"/>
                      <a:pt x="10" y="7"/>
                    </a:cubicBez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9" name="Freeform 672"/>
              <p:cNvSpPr>
                <a:spLocks/>
              </p:cNvSpPr>
              <p:nvPr/>
            </p:nvSpPr>
            <p:spPr bwMode="auto">
              <a:xfrm>
                <a:off x="526012" y="5578135"/>
                <a:ext cx="34826" cy="69652"/>
              </a:xfrm>
              <a:custGeom>
                <a:avLst/>
                <a:gdLst>
                  <a:gd name="T0" fmla="*/ 7 w 7"/>
                  <a:gd name="T1" fmla="*/ 6 h 14"/>
                  <a:gd name="T2" fmla="*/ 7 w 7"/>
                  <a:gd name="T3" fmla="*/ 9 h 14"/>
                  <a:gd name="T4" fmla="*/ 2 w 7"/>
                  <a:gd name="T5" fmla="*/ 14 h 14"/>
                  <a:gd name="T6" fmla="*/ 2 w 7"/>
                  <a:gd name="T7" fmla="*/ 14 h 14"/>
                  <a:gd name="T8" fmla="*/ 0 w 7"/>
                  <a:gd name="T9" fmla="*/ 14 h 14"/>
                  <a:gd name="T10" fmla="*/ 0 w 7"/>
                  <a:gd name="T11" fmla="*/ 0 h 14"/>
                  <a:gd name="T12" fmla="*/ 2 w 7"/>
                  <a:gd name="T13" fmla="*/ 0 h 14"/>
                  <a:gd name="T14" fmla="*/ 2 w 7"/>
                  <a:gd name="T15" fmla="*/ 0 h 14"/>
                  <a:gd name="T16" fmla="*/ 7 w 7"/>
                  <a:gd name="T1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4">
                    <a:moveTo>
                      <a:pt x="7" y="6"/>
                    </a:moveTo>
                    <a:cubicBezTo>
                      <a:pt x="7" y="9"/>
                      <a:pt x="7" y="9"/>
                      <a:pt x="7" y="9"/>
                    </a:cubicBezTo>
                    <a:cubicBezTo>
                      <a:pt x="7" y="12"/>
                      <a:pt x="5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1" y="14"/>
                      <a:pt x="0" y="1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5" y="0"/>
                      <a:pt x="7" y="3"/>
                      <a:pt x="7" y="6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0" name="Freeform 673"/>
              <p:cNvSpPr>
                <a:spLocks/>
              </p:cNvSpPr>
              <p:nvPr/>
            </p:nvSpPr>
            <p:spPr bwMode="auto">
              <a:xfrm>
                <a:off x="1671960" y="5705831"/>
                <a:ext cx="58044" cy="34826"/>
              </a:xfrm>
              <a:custGeom>
                <a:avLst/>
                <a:gdLst>
                  <a:gd name="T0" fmla="*/ 12 w 12"/>
                  <a:gd name="T1" fmla="*/ 1 h 7"/>
                  <a:gd name="T2" fmla="*/ 9 w 12"/>
                  <a:gd name="T3" fmla="*/ 7 h 7"/>
                  <a:gd name="T4" fmla="*/ 0 w 12"/>
                  <a:gd name="T5" fmla="*/ 5 h 7"/>
                  <a:gd name="T6" fmla="*/ 4 w 12"/>
                  <a:gd name="T7" fmla="*/ 0 h 7"/>
                  <a:gd name="T8" fmla="*/ 12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1"/>
                    </a:moveTo>
                    <a:cubicBezTo>
                      <a:pt x="11" y="3"/>
                      <a:pt x="10" y="5"/>
                      <a:pt x="9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1" name="Oval 674"/>
              <p:cNvSpPr>
                <a:spLocks noChangeArrowheads="1"/>
              </p:cNvSpPr>
              <p:nvPr/>
            </p:nvSpPr>
            <p:spPr bwMode="auto">
              <a:xfrm>
                <a:off x="1602308" y="5598035"/>
                <a:ext cx="29851" cy="2985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2" name="Freeform 675"/>
              <p:cNvSpPr>
                <a:spLocks/>
              </p:cNvSpPr>
              <p:nvPr/>
            </p:nvSpPr>
            <p:spPr bwMode="auto">
              <a:xfrm>
                <a:off x="1569140" y="5588085"/>
                <a:ext cx="92870" cy="63019"/>
              </a:xfrm>
              <a:custGeom>
                <a:avLst/>
                <a:gdLst>
                  <a:gd name="T0" fmla="*/ 2 w 19"/>
                  <a:gd name="T1" fmla="*/ 1 h 13"/>
                  <a:gd name="T2" fmla="*/ 13 w 19"/>
                  <a:gd name="T3" fmla="*/ 1 h 13"/>
                  <a:gd name="T4" fmla="*/ 19 w 19"/>
                  <a:gd name="T5" fmla="*/ 3 h 13"/>
                  <a:gd name="T6" fmla="*/ 11 w 19"/>
                  <a:gd name="T7" fmla="*/ 0 h 13"/>
                  <a:gd name="T8" fmla="*/ 0 w 19"/>
                  <a:gd name="T9" fmla="*/ 0 h 13"/>
                  <a:gd name="T10" fmla="*/ 11 w 19"/>
                  <a:gd name="T11" fmla="*/ 13 h 13"/>
                  <a:gd name="T12" fmla="*/ 2 w 19"/>
                  <a:gd name="T1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3">
                    <a:moveTo>
                      <a:pt x="2" y="1"/>
                    </a:move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2"/>
                      <a:pt x="19" y="3"/>
                    </a:cubicBezTo>
                    <a:cubicBezTo>
                      <a:pt x="16" y="1"/>
                      <a:pt x="14" y="1"/>
                      <a:pt x="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3" y="9"/>
                      <a:pt x="11" y="13"/>
                    </a:cubicBezTo>
                    <a:cubicBezTo>
                      <a:pt x="4" y="9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3" name="Oval 676"/>
              <p:cNvSpPr>
                <a:spLocks noChangeArrowheads="1"/>
              </p:cNvSpPr>
              <p:nvPr/>
            </p:nvSpPr>
            <p:spPr bwMode="auto">
              <a:xfrm>
                <a:off x="530987" y="5583110"/>
                <a:ext cx="29851" cy="2985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4" name="Freeform 677"/>
              <p:cNvSpPr>
                <a:spLocks/>
              </p:cNvSpPr>
              <p:nvPr/>
            </p:nvSpPr>
            <p:spPr bwMode="auto">
              <a:xfrm>
                <a:off x="869299" y="5573160"/>
                <a:ext cx="48093" cy="14926"/>
              </a:xfrm>
              <a:custGeom>
                <a:avLst/>
                <a:gdLst>
                  <a:gd name="T0" fmla="*/ 10 w 10"/>
                  <a:gd name="T1" fmla="*/ 2 h 3"/>
                  <a:gd name="T2" fmla="*/ 8 w 10"/>
                  <a:gd name="T3" fmla="*/ 3 h 3"/>
                  <a:gd name="T4" fmla="*/ 1 w 10"/>
                  <a:gd name="T5" fmla="*/ 3 h 3"/>
                  <a:gd name="T6" fmla="*/ 0 w 10"/>
                  <a:gd name="T7" fmla="*/ 2 h 3"/>
                  <a:gd name="T8" fmla="*/ 1 w 10"/>
                  <a:gd name="T9" fmla="*/ 0 h 3"/>
                  <a:gd name="T10" fmla="*/ 8 w 10"/>
                  <a:gd name="T11" fmla="*/ 0 h 3"/>
                  <a:gd name="T12" fmla="*/ 10 w 10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3">
                    <a:moveTo>
                      <a:pt x="10" y="2"/>
                    </a:moveTo>
                    <a:cubicBezTo>
                      <a:pt x="10" y="3"/>
                      <a:pt x="9" y="3"/>
                      <a:pt x="8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1"/>
                      <a:pt x="10" y="2"/>
                    </a:cubicBez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5" name="Freeform 678"/>
              <p:cNvSpPr>
                <a:spLocks/>
              </p:cNvSpPr>
              <p:nvPr/>
            </p:nvSpPr>
            <p:spPr bwMode="auto">
              <a:xfrm>
                <a:off x="1094840" y="5573160"/>
                <a:ext cx="53069" cy="14926"/>
              </a:xfrm>
              <a:custGeom>
                <a:avLst/>
                <a:gdLst>
                  <a:gd name="T0" fmla="*/ 11 w 11"/>
                  <a:gd name="T1" fmla="*/ 2 h 3"/>
                  <a:gd name="T2" fmla="*/ 9 w 11"/>
                  <a:gd name="T3" fmla="*/ 3 h 3"/>
                  <a:gd name="T4" fmla="*/ 2 w 11"/>
                  <a:gd name="T5" fmla="*/ 3 h 3"/>
                  <a:gd name="T6" fmla="*/ 0 w 11"/>
                  <a:gd name="T7" fmla="*/ 2 h 3"/>
                  <a:gd name="T8" fmla="*/ 2 w 11"/>
                  <a:gd name="T9" fmla="*/ 0 h 3"/>
                  <a:gd name="T10" fmla="*/ 9 w 11"/>
                  <a:gd name="T11" fmla="*/ 0 h 3"/>
                  <a:gd name="T12" fmla="*/ 11 w 11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">
                    <a:moveTo>
                      <a:pt x="11" y="2"/>
                    </a:moveTo>
                    <a:cubicBezTo>
                      <a:pt x="11" y="3"/>
                      <a:pt x="10" y="3"/>
                      <a:pt x="9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1" y="1"/>
                      <a:pt x="11" y="2"/>
                    </a:cubicBez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6" name="Freeform 679"/>
              <p:cNvSpPr>
                <a:spLocks/>
              </p:cNvSpPr>
              <p:nvPr/>
            </p:nvSpPr>
            <p:spPr bwMode="auto">
              <a:xfrm>
                <a:off x="864323" y="5568184"/>
                <a:ext cx="48093" cy="19901"/>
              </a:xfrm>
              <a:custGeom>
                <a:avLst/>
                <a:gdLst>
                  <a:gd name="T0" fmla="*/ 10 w 10"/>
                  <a:gd name="T1" fmla="*/ 2 h 4"/>
                  <a:gd name="T2" fmla="*/ 8 w 10"/>
                  <a:gd name="T3" fmla="*/ 4 h 4"/>
                  <a:gd name="T4" fmla="*/ 1 w 10"/>
                  <a:gd name="T5" fmla="*/ 4 h 4"/>
                  <a:gd name="T6" fmla="*/ 0 w 10"/>
                  <a:gd name="T7" fmla="*/ 2 h 4"/>
                  <a:gd name="T8" fmla="*/ 1 w 10"/>
                  <a:gd name="T9" fmla="*/ 0 h 4"/>
                  <a:gd name="T10" fmla="*/ 8 w 10"/>
                  <a:gd name="T11" fmla="*/ 0 h 4"/>
                  <a:gd name="T12" fmla="*/ 10 w 10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4">
                    <a:moveTo>
                      <a:pt x="10" y="2"/>
                    </a:moveTo>
                    <a:cubicBezTo>
                      <a:pt x="10" y="3"/>
                      <a:pt x="9" y="4"/>
                      <a:pt x="8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1"/>
                      <a:pt x="10" y="2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7" name="Freeform 680"/>
              <p:cNvSpPr>
                <a:spLocks/>
              </p:cNvSpPr>
              <p:nvPr/>
            </p:nvSpPr>
            <p:spPr bwMode="auto">
              <a:xfrm>
                <a:off x="1089865" y="5568184"/>
                <a:ext cx="53069" cy="19901"/>
              </a:xfrm>
              <a:custGeom>
                <a:avLst/>
                <a:gdLst>
                  <a:gd name="T0" fmla="*/ 11 w 11"/>
                  <a:gd name="T1" fmla="*/ 2 h 4"/>
                  <a:gd name="T2" fmla="*/ 9 w 11"/>
                  <a:gd name="T3" fmla="*/ 4 h 4"/>
                  <a:gd name="T4" fmla="*/ 2 w 11"/>
                  <a:gd name="T5" fmla="*/ 4 h 4"/>
                  <a:gd name="T6" fmla="*/ 0 w 11"/>
                  <a:gd name="T7" fmla="*/ 2 h 4"/>
                  <a:gd name="T8" fmla="*/ 2 w 11"/>
                  <a:gd name="T9" fmla="*/ 0 h 4"/>
                  <a:gd name="T10" fmla="*/ 9 w 11"/>
                  <a:gd name="T11" fmla="*/ 0 h 4"/>
                  <a:gd name="T12" fmla="*/ 11 w 11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">
                    <a:moveTo>
                      <a:pt x="11" y="2"/>
                    </a:moveTo>
                    <a:cubicBezTo>
                      <a:pt x="11" y="3"/>
                      <a:pt x="10" y="4"/>
                      <a:pt x="9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1" y="1"/>
                      <a:pt x="11" y="2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8" name="Freeform 681"/>
              <p:cNvSpPr>
                <a:spLocks/>
              </p:cNvSpPr>
              <p:nvPr/>
            </p:nvSpPr>
            <p:spPr bwMode="auto">
              <a:xfrm>
                <a:off x="829497" y="5525066"/>
                <a:ext cx="255392" cy="210616"/>
              </a:xfrm>
              <a:custGeom>
                <a:avLst/>
                <a:gdLst>
                  <a:gd name="T0" fmla="*/ 52 w 52"/>
                  <a:gd name="T1" fmla="*/ 43 h 43"/>
                  <a:gd name="T2" fmla="*/ 23 w 52"/>
                  <a:gd name="T3" fmla="*/ 42 h 43"/>
                  <a:gd name="T4" fmla="*/ 23 w 52"/>
                  <a:gd name="T5" fmla="*/ 41 h 43"/>
                  <a:gd name="T6" fmla="*/ 1 w 52"/>
                  <a:gd name="T7" fmla="*/ 17 h 43"/>
                  <a:gd name="T8" fmla="*/ 0 w 52"/>
                  <a:gd name="T9" fmla="*/ 17 h 43"/>
                  <a:gd name="T10" fmla="*/ 7 w 52"/>
                  <a:gd name="T11" fmla="*/ 0 h 43"/>
                  <a:gd name="T12" fmla="*/ 9 w 52"/>
                  <a:gd name="T13" fmla="*/ 1 h 43"/>
                  <a:gd name="T14" fmla="*/ 2 w 52"/>
                  <a:gd name="T15" fmla="*/ 16 h 43"/>
                  <a:gd name="T16" fmla="*/ 24 w 52"/>
                  <a:gd name="T17" fmla="*/ 40 h 43"/>
                  <a:gd name="T18" fmla="*/ 51 w 52"/>
                  <a:gd name="T19" fmla="*/ 42 h 43"/>
                  <a:gd name="T20" fmla="*/ 50 w 52"/>
                  <a:gd name="T21" fmla="*/ 4 h 43"/>
                  <a:gd name="T22" fmla="*/ 51 w 52"/>
                  <a:gd name="T23" fmla="*/ 4 h 43"/>
                  <a:gd name="T24" fmla="*/ 52 w 52"/>
                  <a:gd name="T2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43">
                    <a:moveTo>
                      <a:pt x="52" y="43"/>
                    </a:move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1" y="29"/>
                      <a:pt x="12" y="20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19"/>
                      <a:pt x="22" y="29"/>
                      <a:pt x="24" y="40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lnTo>
                      <a:pt x="52" y="43"/>
                    </a:ln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" name="Freeform 682"/>
              <p:cNvSpPr>
                <a:spLocks/>
              </p:cNvSpPr>
              <p:nvPr/>
            </p:nvSpPr>
            <p:spPr bwMode="auto">
              <a:xfrm>
                <a:off x="1318723" y="5548284"/>
                <a:ext cx="92870" cy="172473"/>
              </a:xfrm>
              <a:custGeom>
                <a:avLst/>
                <a:gdLst>
                  <a:gd name="T0" fmla="*/ 3 w 56"/>
                  <a:gd name="T1" fmla="*/ 104 h 104"/>
                  <a:gd name="T2" fmla="*/ 0 w 56"/>
                  <a:gd name="T3" fmla="*/ 101 h 104"/>
                  <a:gd name="T4" fmla="*/ 53 w 56"/>
                  <a:gd name="T5" fmla="*/ 45 h 104"/>
                  <a:gd name="T6" fmla="*/ 50 w 56"/>
                  <a:gd name="T7" fmla="*/ 0 h 104"/>
                  <a:gd name="T8" fmla="*/ 53 w 56"/>
                  <a:gd name="T9" fmla="*/ 0 h 104"/>
                  <a:gd name="T10" fmla="*/ 56 w 56"/>
                  <a:gd name="T11" fmla="*/ 48 h 104"/>
                  <a:gd name="T12" fmla="*/ 3 w 56"/>
                  <a:gd name="T1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104">
                    <a:moveTo>
                      <a:pt x="3" y="104"/>
                    </a:moveTo>
                    <a:lnTo>
                      <a:pt x="0" y="101"/>
                    </a:lnTo>
                    <a:lnTo>
                      <a:pt x="53" y="45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6" y="48"/>
                    </a:lnTo>
                    <a:lnTo>
                      <a:pt x="3" y="104"/>
                    </a:ln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" name="Freeform 683"/>
              <p:cNvSpPr>
                <a:spLocks/>
              </p:cNvSpPr>
              <p:nvPr/>
            </p:nvSpPr>
            <p:spPr bwMode="auto">
              <a:xfrm>
                <a:off x="1426518" y="5563209"/>
                <a:ext cx="54727" cy="29851"/>
              </a:xfrm>
              <a:custGeom>
                <a:avLst/>
                <a:gdLst>
                  <a:gd name="T0" fmla="*/ 2 w 11"/>
                  <a:gd name="T1" fmla="*/ 6 h 6"/>
                  <a:gd name="T2" fmla="*/ 0 w 11"/>
                  <a:gd name="T3" fmla="*/ 3 h 6"/>
                  <a:gd name="T4" fmla="*/ 2 w 11"/>
                  <a:gd name="T5" fmla="*/ 0 h 6"/>
                  <a:gd name="T6" fmla="*/ 8 w 11"/>
                  <a:gd name="T7" fmla="*/ 0 h 6"/>
                  <a:gd name="T8" fmla="*/ 11 w 11"/>
                  <a:gd name="T9" fmla="*/ 3 h 6"/>
                  <a:gd name="T10" fmla="*/ 8 w 11"/>
                  <a:gd name="T11" fmla="*/ 6 h 6"/>
                  <a:gd name="T12" fmla="*/ 2 w 11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6"/>
                    </a:moveTo>
                    <a:cubicBezTo>
                      <a:pt x="1" y="6"/>
                      <a:pt x="0" y="4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1" y="2"/>
                      <a:pt x="11" y="3"/>
                    </a:cubicBezTo>
                    <a:cubicBezTo>
                      <a:pt x="11" y="4"/>
                      <a:pt x="9" y="6"/>
                      <a:pt x="8" y="6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DAB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1" name="Freeform 684"/>
              <p:cNvSpPr>
                <a:spLocks/>
              </p:cNvSpPr>
              <p:nvPr/>
            </p:nvSpPr>
            <p:spPr bwMode="auto">
              <a:xfrm>
                <a:off x="1431493" y="5568184"/>
                <a:ext cx="44777" cy="19901"/>
              </a:xfrm>
              <a:custGeom>
                <a:avLst/>
                <a:gdLst>
                  <a:gd name="T0" fmla="*/ 9 w 9"/>
                  <a:gd name="T1" fmla="*/ 2 h 4"/>
                  <a:gd name="T2" fmla="*/ 7 w 9"/>
                  <a:gd name="T3" fmla="*/ 4 h 4"/>
                  <a:gd name="T4" fmla="*/ 1 w 9"/>
                  <a:gd name="T5" fmla="*/ 4 h 4"/>
                  <a:gd name="T6" fmla="*/ 0 w 9"/>
                  <a:gd name="T7" fmla="*/ 2 h 4"/>
                  <a:gd name="T8" fmla="*/ 1 w 9"/>
                  <a:gd name="T9" fmla="*/ 0 h 4"/>
                  <a:gd name="T10" fmla="*/ 7 w 9"/>
                  <a:gd name="T11" fmla="*/ 0 h 4"/>
                  <a:gd name="T12" fmla="*/ 9 w 9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">
                    <a:moveTo>
                      <a:pt x="9" y="2"/>
                    </a:moveTo>
                    <a:cubicBezTo>
                      <a:pt x="9" y="3"/>
                      <a:pt x="8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0"/>
                      <a:pt x="9" y="1"/>
                      <a:pt x="9" y="2"/>
                    </a:cubicBezTo>
                    <a:close/>
                  </a:path>
                </a:pathLst>
              </a:custGeom>
              <a:solidFill>
                <a:srgbClr val="FFC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2" name="Freeform 685"/>
              <p:cNvSpPr>
                <a:spLocks/>
              </p:cNvSpPr>
              <p:nvPr/>
            </p:nvSpPr>
            <p:spPr bwMode="auto">
              <a:xfrm>
                <a:off x="1118057" y="5422246"/>
                <a:ext cx="4975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</a:path>
                </a:pathLst>
              </a:custGeom>
              <a:solidFill>
                <a:srgbClr val="2C2B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3" name="Freeform 686"/>
              <p:cNvSpPr>
                <a:spLocks/>
              </p:cNvSpPr>
              <p:nvPr/>
            </p:nvSpPr>
            <p:spPr bwMode="auto">
              <a:xfrm>
                <a:off x="1113082" y="5422246"/>
                <a:ext cx="260367" cy="107795"/>
              </a:xfrm>
              <a:custGeom>
                <a:avLst/>
                <a:gdLst>
                  <a:gd name="T0" fmla="*/ 2 w 53"/>
                  <a:gd name="T1" fmla="*/ 0 h 22"/>
                  <a:gd name="T2" fmla="*/ 2 w 53"/>
                  <a:gd name="T3" fmla="*/ 0 h 22"/>
                  <a:gd name="T4" fmla="*/ 2 w 53"/>
                  <a:gd name="T5" fmla="*/ 0 h 22"/>
                  <a:gd name="T6" fmla="*/ 1 w 53"/>
                  <a:gd name="T7" fmla="*/ 0 h 22"/>
                  <a:gd name="T8" fmla="*/ 0 w 53"/>
                  <a:gd name="T9" fmla="*/ 0 h 22"/>
                  <a:gd name="T10" fmla="*/ 32 w 53"/>
                  <a:gd name="T11" fmla="*/ 22 h 22"/>
                  <a:gd name="T12" fmla="*/ 53 w 53"/>
                  <a:gd name="T13" fmla="*/ 22 h 22"/>
                  <a:gd name="T14" fmla="*/ 43 w 53"/>
                  <a:gd name="T15" fmla="*/ 12 h 22"/>
                  <a:gd name="T16" fmla="*/ 42 w 53"/>
                  <a:gd name="T17" fmla="*/ 12 h 22"/>
                  <a:gd name="T18" fmla="*/ 22 w 53"/>
                  <a:gd name="T19" fmla="*/ 2 h 22"/>
                  <a:gd name="T20" fmla="*/ 2 w 53"/>
                  <a:gd name="T2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" h="2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49" y="19"/>
                      <a:pt x="44" y="13"/>
                      <a:pt x="43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39" y="9"/>
                      <a:pt x="34" y="5"/>
                      <a:pt x="22" y="2"/>
                    </a:cubicBezTo>
                    <a:cubicBezTo>
                      <a:pt x="17" y="1"/>
                      <a:pt x="10" y="0"/>
                      <a:pt x="2" y="0"/>
                    </a:cubicBezTo>
                  </a:path>
                </a:pathLst>
              </a:custGeom>
              <a:solidFill>
                <a:srgbClr val="2C2B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4" name="Freeform 687"/>
              <p:cNvSpPr>
                <a:spLocks noEditPoints="1"/>
              </p:cNvSpPr>
              <p:nvPr/>
            </p:nvSpPr>
            <p:spPr bwMode="auto">
              <a:xfrm>
                <a:off x="1005287" y="5427221"/>
                <a:ext cx="4975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1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</a:path>
                </a:pathLst>
              </a:custGeom>
              <a:solidFill>
                <a:srgbClr val="2C2B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" name="Freeform 688"/>
              <p:cNvSpPr>
                <a:spLocks/>
              </p:cNvSpPr>
              <p:nvPr/>
            </p:nvSpPr>
            <p:spPr bwMode="auto">
              <a:xfrm>
                <a:off x="952218" y="5422246"/>
                <a:ext cx="117746" cy="107795"/>
              </a:xfrm>
              <a:custGeom>
                <a:avLst/>
                <a:gdLst>
                  <a:gd name="T0" fmla="*/ 24 w 24"/>
                  <a:gd name="T1" fmla="*/ 0 h 22"/>
                  <a:gd name="T2" fmla="*/ 12 w 24"/>
                  <a:gd name="T3" fmla="*/ 1 h 22"/>
                  <a:gd name="T4" fmla="*/ 12 w 24"/>
                  <a:gd name="T5" fmla="*/ 1 h 22"/>
                  <a:gd name="T6" fmla="*/ 12 w 24"/>
                  <a:gd name="T7" fmla="*/ 1 h 22"/>
                  <a:gd name="T8" fmla="*/ 12 w 24"/>
                  <a:gd name="T9" fmla="*/ 1 h 22"/>
                  <a:gd name="T10" fmla="*/ 11 w 24"/>
                  <a:gd name="T11" fmla="*/ 1 h 22"/>
                  <a:gd name="T12" fmla="*/ 11 w 24"/>
                  <a:gd name="T13" fmla="*/ 1 h 22"/>
                  <a:gd name="T14" fmla="*/ 11 w 24"/>
                  <a:gd name="T15" fmla="*/ 1 h 22"/>
                  <a:gd name="T16" fmla="*/ 0 w 24"/>
                  <a:gd name="T17" fmla="*/ 5 h 22"/>
                  <a:gd name="T18" fmla="*/ 24 w 24"/>
                  <a:gd name="T19" fmla="*/ 22 h 22"/>
                  <a:gd name="T20" fmla="*/ 24 w 24"/>
                  <a:gd name="T2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2">
                    <a:moveTo>
                      <a:pt x="24" y="0"/>
                    </a:moveTo>
                    <a:cubicBezTo>
                      <a:pt x="20" y="1"/>
                      <a:pt x="16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2"/>
                      <a:pt x="3" y="4"/>
                      <a:pt x="0" y="5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2C2B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" name="Freeform 689"/>
              <p:cNvSpPr>
                <a:spLocks/>
              </p:cNvSpPr>
              <p:nvPr/>
            </p:nvSpPr>
            <p:spPr bwMode="auto">
              <a:xfrm>
                <a:off x="613906" y="5593060"/>
                <a:ext cx="122721" cy="102820"/>
              </a:xfrm>
              <a:custGeom>
                <a:avLst/>
                <a:gdLst>
                  <a:gd name="T0" fmla="*/ 25 w 25"/>
                  <a:gd name="T1" fmla="*/ 1 h 21"/>
                  <a:gd name="T2" fmla="*/ 20 w 25"/>
                  <a:gd name="T3" fmla="*/ 1 h 21"/>
                  <a:gd name="T4" fmla="*/ 16 w 25"/>
                  <a:gd name="T5" fmla="*/ 3 h 21"/>
                  <a:gd name="T6" fmla="*/ 8 w 25"/>
                  <a:gd name="T7" fmla="*/ 9 h 21"/>
                  <a:gd name="T8" fmla="*/ 3 w 25"/>
                  <a:gd name="T9" fmla="*/ 15 h 21"/>
                  <a:gd name="T10" fmla="*/ 1 w 25"/>
                  <a:gd name="T11" fmla="*/ 18 h 21"/>
                  <a:gd name="T12" fmla="*/ 1 w 25"/>
                  <a:gd name="T13" fmla="*/ 21 h 21"/>
                  <a:gd name="T14" fmla="*/ 1 w 25"/>
                  <a:gd name="T15" fmla="*/ 21 h 21"/>
                  <a:gd name="T16" fmla="*/ 2 w 25"/>
                  <a:gd name="T17" fmla="*/ 19 h 21"/>
                  <a:gd name="T18" fmla="*/ 4 w 25"/>
                  <a:gd name="T19" fmla="*/ 15 h 21"/>
                  <a:gd name="T20" fmla="*/ 9 w 25"/>
                  <a:gd name="T21" fmla="*/ 10 h 21"/>
                  <a:gd name="T22" fmla="*/ 16 w 25"/>
                  <a:gd name="T23" fmla="*/ 5 h 21"/>
                  <a:gd name="T24" fmla="*/ 20 w 25"/>
                  <a:gd name="T25" fmla="*/ 3 h 21"/>
                  <a:gd name="T26" fmla="*/ 25 w 25"/>
                  <a:gd name="T27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1">
                    <a:moveTo>
                      <a:pt x="25" y="1"/>
                    </a:moveTo>
                    <a:cubicBezTo>
                      <a:pt x="23" y="0"/>
                      <a:pt x="22" y="1"/>
                      <a:pt x="20" y="1"/>
                    </a:cubicBezTo>
                    <a:cubicBezTo>
                      <a:pt x="19" y="2"/>
                      <a:pt x="17" y="2"/>
                      <a:pt x="16" y="3"/>
                    </a:cubicBezTo>
                    <a:cubicBezTo>
                      <a:pt x="13" y="5"/>
                      <a:pt x="10" y="7"/>
                      <a:pt x="8" y="9"/>
                    </a:cubicBezTo>
                    <a:cubicBezTo>
                      <a:pt x="6" y="11"/>
                      <a:pt x="5" y="13"/>
                      <a:pt x="3" y="15"/>
                    </a:cubicBezTo>
                    <a:cubicBezTo>
                      <a:pt x="2" y="16"/>
                      <a:pt x="2" y="17"/>
                      <a:pt x="1" y="18"/>
                    </a:cubicBezTo>
                    <a:cubicBezTo>
                      <a:pt x="1" y="19"/>
                      <a:pt x="0" y="20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0"/>
                      <a:pt x="2" y="19"/>
                      <a:pt x="2" y="19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6" y="13"/>
                      <a:pt x="7" y="12"/>
                      <a:pt x="9" y="10"/>
                    </a:cubicBezTo>
                    <a:cubicBezTo>
                      <a:pt x="11" y="8"/>
                      <a:pt x="13" y="6"/>
                      <a:pt x="16" y="5"/>
                    </a:cubicBezTo>
                    <a:cubicBezTo>
                      <a:pt x="17" y="4"/>
                      <a:pt x="19" y="3"/>
                      <a:pt x="20" y="3"/>
                    </a:cubicBezTo>
                    <a:cubicBezTo>
                      <a:pt x="22" y="2"/>
                      <a:pt x="24" y="2"/>
                      <a:pt x="25" y="1"/>
                    </a:cubicBezTo>
                    <a:close/>
                  </a:path>
                </a:pathLst>
              </a:custGeom>
              <a:solidFill>
                <a:srgbClr val="F7D7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" name="Freeform 690"/>
              <p:cNvSpPr>
                <a:spLocks/>
              </p:cNvSpPr>
              <p:nvPr/>
            </p:nvSpPr>
            <p:spPr bwMode="auto">
              <a:xfrm>
                <a:off x="1539289" y="5622911"/>
                <a:ext cx="107795" cy="87895"/>
              </a:xfrm>
              <a:custGeom>
                <a:avLst/>
                <a:gdLst>
                  <a:gd name="T0" fmla="*/ 21 w 22"/>
                  <a:gd name="T1" fmla="*/ 15 h 18"/>
                  <a:gd name="T2" fmla="*/ 19 w 22"/>
                  <a:gd name="T3" fmla="*/ 11 h 18"/>
                  <a:gd name="T4" fmla="*/ 14 w 22"/>
                  <a:gd name="T5" fmla="*/ 6 h 18"/>
                  <a:gd name="T6" fmla="*/ 7 w 22"/>
                  <a:gd name="T7" fmla="*/ 2 h 18"/>
                  <a:gd name="T8" fmla="*/ 1 w 22"/>
                  <a:gd name="T9" fmla="*/ 0 h 18"/>
                  <a:gd name="T10" fmla="*/ 0 w 22"/>
                  <a:gd name="T11" fmla="*/ 0 h 18"/>
                  <a:gd name="T12" fmla="*/ 6 w 22"/>
                  <a:gd name="T13" fmla="*/ 3 h 18"/>
                  <a:gd name="T14" fmla="*/ 13 w 22"/>
                  <a:gd name="T15" fmla="*/ 7 h 18"/>
                  <a:gd name="T16" fmla="*/ 18 w 22"/>
                  <a:gd name="T17" fmla="*/ 12 h 18"/>
                  <a:gd name="T18" fmla="*/ 20 w 22"/>
                  <a:gd name="T19" fmla="*/ 15 h 18"/>
                  <a:gd name="T20" fmla="*/ 21 w 22"/>
                  <a:gd name="T21" fmla="*/ 18 h 18"/>
                  <a:gd name="T22" fmla="*/ 22 w 22"/>
                  <a:gd name="T23" fmla="*/ 18 h 18"/>
                  <a:gd name="T24" fmla="*/ 21 w 22"/>
                  <a:gd name="T25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8">
                    <a:moveTo>
                      <a:pt x="21" y="15"/>
                    </a:moveTo>
                    <a:cubicBezTo>
                      <a:pt x="21" y="13"/>
                      <a:pt x="20" y="12"/>
                      <a:pt x="19" y="11"/>
                    </a:cubicBezTo>
                    <a:cubicBezTo>
                      <a:pt x="18" y="9"/>
                      <a:pt x="16" y="8"/>
                      <a:pt x="14" y="6"/>
                    </a:cubicBezTo>
                    <a:cubicBezTo>
                      <a:pt x="12" y="5"/>
                      <a:pt x="9" y="3"/>
                      <a:pt x="7" y="2"/>
                    </a:cubicBezTo>
                    <a:cubicBezTo>
                      <a:pt x="5" y="1"/>
                      <a:pt x="3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2"/>
                      <a:pt x="6" y="3"/>
                    </a:cubicBezTo>
                    <a:cubicBezTo>
                      <a:pt x="9" y="4"/>
                      <a:pt x="11" y="5"/>
                      <a:pt x="13" y="7"/>
                    </a:cubicBezTo>
                    <a:cubicBezTo>
                      <a:pt x="15" y="8"/>
                      <a:pt x="16" y="10"/>
                      <a:pt x="18" y="12"/>
                    </a:cubicBezTo>
                    <a:cubicBezTo>
                      <a:pt x="19" y="13"/>
                      <a:pt x="19" y="14"/>
                      <a:pt x="20" y="15"/>
                    </a:cubicBezTo>
                    <a:cubicBezTo>
                      <a:pt x="20" y="16"/>
                      <a:pt x="20" y="17"/>
                      <a:pt x="21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1" y="15"/>
                      <a:pt x="21" y="15"/>
                    </a:cubicBezTo>
                    <a:close/>
                  </a:path>
                </a:pathLst>
              </a:custGeom>
              <a:solidFill>
                <a:srgbClr val="F7D7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78" name="Group 472"/>
            <p:cNvGrpSpPr>
              <a:grpSpLocks noChangeAspect="1"/>
            </p:cNvGrpSpPr>
            <p:nvPr/>
          </p:nvGrpSpPr>
          <p:grpSpPr bwMode="auto">
            <a:xfrm>
              <a:off x="11401113" y="1525563"/>
              <a:ext cx="496141" cy="493311"/>
              <a:chOff x="4883" y="2364"/>
              <a:chExt cx="1753" cy="1743"/>
            </a:xfrm>
          </p:grpSpPr>
          <p:sp>
            <p:nvSpPr>
              <p:cNvPr id="679" name="Freeform 473"/>
              <p:cNvSpPr>
                <a:spLocks/>
              </p:cNvSpPr>
              <p:nvPr/>
            </p:nvSpPr>
            <p:spPr bwMode="auto">
              <a:xfrm>
                <a:off x="6371" y="2472"/>
                <a:ext cx="71" cy="73"/>
              </a:xfrm>
              <a:custGeom>
                <a:avLst/>
                <a:gdLst>
                  <a:gd name="T0" fmla="*/ 29 w 30"/>
                  <a:gd name="T1" fmla="*/ 31 h 31"/>
                  <a:gd name="T2" fmla="*/ 0 w 30"/>
                  <a:gd name="T3" fmla="*/ 3 h 31"/>
                  <a:gd name="T4" fmla="*/ 3 w 30"/>
                  <a:gd name="T5" fmla="*/ 0 h 31"/>
                  <a:gd name="T6" fmla="*/ 30 w 30"/>
                  <a:gd name="T7" fmla="*/ 28 h 31"/>
                  <a:gd name="T8" fmla="*/ 29 w 30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29" y="31"/>
                    </a:moveTo>
                    <a:cubicBezTo>
                      <a:pt x="8" y="26"/>
                      <a:pt x="0" y="4"/>
                      <a:pt x="0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1" y="23"/>
                      <a:pt x="30" y="28"/>
                    </a:cubicBezTo>
                    <a:lnTo>
                      <a:pt x="29" y="31"/>
                    </a:ln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" name="Freeform 474"/>
              <p:cNvSpPr>
                <a:spLocks noEditPoints="1"/>
              </p:cNvSpPr>
              <p:nvPr/>
            </p:nvSpPr>
            <p:spPr bwMode="auto">
              <a:xfrm>
                <a:off x="4916" y="3764"/>
                <a:ext cx="343" cy="343"/>
              </a:xfrm>
              <a:custGeom>
                <a:avLst/>
                <a:gdLst>
                  <a:gd name="T0" fmla="*/ 72 w 145"/>
                  <a:gd name="T1" fmla="*/ 0 h 145"/>
                  <a:gd name="T2" fmla="*/ 0 w 145"/>
                  <a:gd name="T3" fmla="*/ 72 h 145"/>
                  <a:gd name="T4" fmla="*/ 72 w 145"/>
                  <a:gd name="T5" fmla="*/ 145 h 145"/>
                  <a:gd name="T6" fmla="*/ 145 w 145"/>
                  <a:gd name="T7" fmla="*/ 72 h 145"/>
                  <a:gd name="T8" fmla="*/ 72 w 145"/>
                  <a:gd name="T9" fmla="*/ 0 h 145"/>
                  <a:gd name="T10" fmla="*/ 72 w 145"/>
                  <a:gd name="T11" fmla="*/ 131 h 145"/>
                  <a:gd name="T12" fmla="*/ 14 w 145"/>
                  <a:gd name="T13" fmla="*/ 72 h 145"/>
                  <a:gd name="T14" fmla="*/ 72 w 145"/>
                  <a:gd name="T15" fmla="*/ 14 h 145"/>
                  <a:gd name="T16" fmla="*/ 131 w 145"/>
                  <a:gd name="T17" fmla="*/ 72 h 145"/>
                  <a:gd name="T18" fmla="*/ 72 w 145"/>
                  <a:gd name="T19" fmla="*/ 13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5" h="145">
                    <a:moveTo>
                      <a:pt x="72" y="0"/>
                    </a:moveTo>
                    <a:cubicBezTo>
                      <a:pt x="32" y="0"/>
                      <a:pt x="0" y="32"/>
                      <a:pt x="0" y="72"/>
                    </a:cubicBezTo>
                    <a:cubicBezTo>
                      <a:pt x="0" y="113"/>
                      <a:pt x="32" y="145"/>
                      <a:pt x="72" y="145"/>
                    </a:cubicBezTo>
                    <a:cubicBezTo>
                      <a:pt x="113" y="145"/>
                      <a:pt x="145" y="113"/>
                      <a:pt x="145" y="72"/>
                    </a:cubicBezTo>
                    <a:cubicBezTo>
                      <a:pt x="145" y="32"/>
                      <a:pt x="113" y="0"/>
                      <a:pt x="72" y="0"/>
                    </a:cubicBezTo>
                    <a:moveTo>
                      <a:pt x="72" y="131"/>
                    </a:moveTo>
                    <a:cubicBezTo>
                      <a:pt x="40" y="131"/>
                      <a:pt x="14" y="105"/>
                      <a:pt x="14" y="72"/>
                    </a:cubicBezTo>
                    <a:cubicBezTo>
                      <a:pt x="14" y="40"/>
                      <a:pt x="40" y="14"/>
                      <a:pt x="72" y="14"/>
                    </a:cubicBezTo>
                    <a:cubicBezTo>
                      <a:pt x="105" y="14"/>
                      <a:pt x="131" y="40"/>
                      <a:pt x="131" y="72"/>
                    </a:cubicBezTo>
                    <a:cubicBezTo>
                      <a:pt x="131" y="105"/>
                      <a:pt x="105" y="131"/>
                      <a:pt x="72" y="131"/>
                    </a:cubicBezTo>
                  </a:path>
                </a:pathLst>
              </a:custGeom>
              <a:solidFill>
                <a:srgbClr val="4A4A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" name="Freeform 475"/>
              <p:cNvSpPr>
                <a:spLocks noEditPoints="1"/>
              </p:cNvSpPr>
              <p:nvPr/>
            </p:nvSpPr>
            <p:spPr bwMode="auto">
              <a:xfrm>
                <a:off x="4950" y="3797"/>
                <a:ext cx="276" cy="277"/>
              </a:xfrm>
              <a:custGeom>
                <a:avLst/>
                <a:gdLst>
                  <a:gd name="T0" fmla="*/ 58 w 117"/>
                  <a:gd name="T1" fmla="*/ 0 h 117"/>
                  <a:gd name="T2" fmla="*/ 0 w 117"/>
                  <a:gd name="T3" fmla="*/ 58 h 117"/>
                  <a:gd name="T4" fmla="*/ 58 w 117"/>
                  <a:gd name="T5" fmla="*/ 117 h 117"/>
                  <a:gd name="T6" fmla="*/ 117 w 117"/>
                  <a:gd name="T7" fmla="*/ 58 h 117"/>
                  <a:gd name="T8" fmla="*/ 58 w 117"/>
                  <a:gd name="T9" fmla="*/ 0 h 117"/>
                  <a:gd name="T10" fmla="*/ 95 w 117"/>
                  <a:gd name="T11" fmla="*/ 55 h 117"/>
                  <a:gd name="T12" fmla="*/ 68 w 117"/>
                  <a:gd name="T13" fmla="*/ 55 h 117"/>
                  <a:gd name="T14" fmla="*/ 87 w 117"/>
                  <a:gd name="T15" fmla="*/ 36 h 117"/>
                  <a:gd name="T16" fmla="*/ 98 w 117"/>
                  <a:gd name="T17" fmla="*/ 37 h 117"/>
                  <a:gd name="T18" fmla="*/ 102 w 117"/>
                  <a:gd name="T19" fmla="*/ 46 h 117"/>
                  <a:gd name="T20" fmla="*/ 95 w 117"/>
                  <a:gd name="T21" fmla="*/ 55 h 117"/>
                  <a:gd name="T22" fmla="*/ 71 w 117"/>
                  <a:gd name="T23" fmla="*/ 15 h 117"/>
                  <a:gd name="T24" fmla="*/ 80 w 117"/>
                  <a:gd name="T25" fmla="*/ 19 h 117"/>
                  <a:gd name="T26" fmla="*/ 82 w 117"/>
                  <a:gd name="T27" fmla="*/ 30 h 117"/>
                  <a:gd name="T28" fmla="*/ 62 w 117"/>
                  <a:gd name="T29" fmla="*/ 50 h 117"/>
                  <a:gd name="T30" fmla="*/ 62 w 117"/>
                  <a:gd name="T31" fmla="*/ 22 h 117"/>
                  <a:gd name="T32" fmla="*/ 71 w 117"/>
                  <a:gd name="T33" fmla="*/ 15 h 117"/>
                  <a:gd name="T34" fmla="*/ 55 w 117"/>
                  <a:gd name="T35" fmla="*/ 50 h 117"/>
                  <a:gd name="T36" fmla="*/ 35 w 117"/>
                  <a:gd name="T37" fmla="*/ 30 h 117"/>
                  <a:gd name="T38" fmla="*/ 37 w 117"/>
                  <a:gd name="T39" fmla="*/ 19 h 117"/>
                  <a:gd name="T40" fmla="*/ 46 w 117"/>
                  <a:gd name="T41" fmla="*/ 15 h 117"/>
                  <a:gd name="T42" fmla="*/ 55 w 117"/>
                  <a:gd name="T43" fmla="*/ 22 h 117"/>
                  <a:gd name="T44" fmla="*/ 55 w 117"/>
                  <a:gd name="T45" fmla="*/ 50 h 117"/>
                  <a:gd name="T46" fmla="*/ 46 w 117"/>
                  <a:gd name="T47" fmla="*/ 101 h 117"/>
                  <a:gd name="T48" fmla="*/ 37 w 117"/>
                  <a:gd name="T49" fmla="*/ 98 h 117"/>
                  <a:gd name="T50" fmla="*/ 36 w 117"/>
                  <a:gd name="T51" fmla="*/ 87 h 117"/>
                  <a:gd name="T52" fmla="*/ 55 w 117"/>
                  <a:gd name="T53" fmla="*/ 68 h 117"/>
                  <a:gd name="T54" fmla="*/ 55 w 117"/>
                  <a:gd name="T55" fmla="*/ 95 h 117"/>
                  <a:gd name="T56" fmla="*/ 46 w 117"/>
                  <a:gd name="T57" fmla="*/ 101 h 117"/>
                  <a:gd name="T58" fmla="*/ 62 w 117"/>
                  <a:gd name="T59" fmla="*/ 68 h 117"/>
                  <a:gd name="T60" fmla="*/ 81 w 117"/>
                  <a:gd name="T61" fmla="*/ 87 h 117"/>
                  <a:gd name="T62" fmla="*/ 80 w 117"/>
                  <a:gd name="T63" fmla="*/ 98 h 117"/>
                  <a:gd name="T64" fmla="*/ 71 w 117"/>
                  <a:gd name="T65" fmla="*/ 101 h 117"/>
                  <a:gd name="T66" fmla="*/ 62 w 117"/>
                  <a:gd name="T67" fmla="*/ 95 h 117"/>
                  <a:gd name="T68" fmla="*/ 62 w 117"/>
                  <a:gd name="T69" fmla="*/ 68 h 117"/>
                  <a:gd name="T70" fmla="*/ 30 w 117"/>
                  <a:gd name="T71" fmla="*/ 36 h 117"/>
                  <a:gd name="T72" fmla="*/ 49 w 117"/>
                  <a:gd name="T73" fmla="*/ 55 h 117"/>
                  <a:gd name="T74" fmla="*/ 22 w 117"/>
                  <a:gd name="T75" fmla="*/ 55 h 117"/>
                  <a:gd name="T76" fmla="*/ 15 w 117"/>
                  <a:gd name="T77" fmla="*/ 46 h 117"/>
                  <a:gd name="T78" fmla="*/ 19 w 117"/>
                  <a:gd name="T79" fmla="*/ 37 h 117"/>
                  <a:gd name="T80" fmla="*/ 30 w 117"/>
                  <a:gd name="T81" fmla="*/ 36 h 117"/>
                  <a:gd name="T82" fmla="*/ 22 w 117"/>
                  <a:gd name="T83" fmla="*/ 63 h 117"/>
                  <a:gd name="T84" fmla="*/ 49 w 117"/>
                  <a:gd name="T85" fmla="*/ 63 h 117"/>
                  <a:gd name="T86" fmla="*/ 30 w 117"/>
                  <a:gd name="T87" fmla="*/ 82 h 117"/>
                  <a:gd name="T88" fmla="*/ 19 w 117"/>
                  <a:gd name="T89" fmla="*/ 80 h 117"/>
                  <a:gd name="T90" fmla="*/ 15 w 117"/>
                  <a:gd name="T91" fmla="*/ 72 h 117"/>
                  <a:gd name="T92" fmla="*/ 22 w 117"/>
                  <a:gd name="T93" fmla="*/ 63 h 117"/>
                  <a:gd name="T94" fmla="*/ 87 w 117"/>
                  <a:gd name="T95" fmla="*/ 82 h 117"/>
                  <a:gd name="T96" fmla="*/ 68 w 117"/>
                  <a:gd name="T97" fmla="*/ 63 h 117"/>
                  <a:gd name="T98" fmla="*/ 95 w 117"/>
                  <a:gd name="T99" fmla="*/ 63 h 117"/>
                  <a:gd name="T100" fmla="*/ 101 w 117"/>
                  <a:gd name="T101" fmla="*/ 72 h 117"/>
                  <a:gd name="T102" fmla="*/ 98 w 117"/>
                  <a:gd name="T103" fmla="*/ 80 h 117"/>
                  <a:gd name="T104" fmla="*/ 87 w 117"/>
                  <a:gd name="T105" fmla="*/ 8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7" h="117">
                    <a:moveTo>
                      <a:pt x="58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1"/>
                      <a:pt x="26" y="117"/>
                      <a:pt x="58" y="117"/>
                    </a:cubicBezTo>
                    <a:cubicBezTo>
                      <a:pt x="91" y="117"/>
                      <a:pt x="117" y="91"/>
                      <a:pt x="117" y="58"/>
                    </a:cubicBezTo>
                    <a:cubicBezTo>
                      <a:pt x="117" y="26"/>
                      <a:pt x="91" y="0"/>
                      <a:pt x="58" y="0"/>
                    </a:cubicBezTo>
                    <a:moveTo>
                      <a:pt x="95" y="55"/>
                    </a:moveTo>
                    <a:cubicBezTo>
                      <a:pt x="68" y="55"/>
                      <a:pt x="68" y="55"/>
                      <a:pt x="68" y="55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90" y="32"/>
                      <a:pt x="96" y="33"/>
                      <a:pt x="98" y="37"/>
                    </a:cubicBezTo>
                    <a:cubicBezTo>
                      <a:pt x="99" y="40"/>
                      <a:pt x="101" y="43"/>
                      <a:pt x="102" y="46"/>
                    </a:cubicBezTo>
                    <a:cubicBezTo>
                      <a:pt x="103" y="51"/>
                      <a:pt x="100" y="55"/>
                      <a:pt x="95" y="55"/>
                    </a:cubicBezTo>
                    <a:moveTo>
                      <a:pt x="71" y="15"/>
                    </a:moveTo>
                    <a:cubicBezTo>
                      <a:pt x="74" y="16"/>
                      <a:pt x="77" y="18"/>
                      <a:pt x="80" y="19"/>
                    </a:cubicBezTo>
                    <a:cubicBezTo>
                      <a:pt x="84" y="21"/>
                      <a:pt x="85" y="27"/>
                      <a:pt x="82" y="30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2" y="17"/>
                      <a:pt x="67" y="14"/>
                      <a:pt x="71" y="15"/>
                    </a:cubicBezTo>
                    <a:moveTo>
                      <a:pt x="55" y="50"/>
                    </a:move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27"/>
                      <a:pt x="33" y="21"/>
                      <a:pt x="37" y="19"/>
                    </a:cubicBezTo>
                    <a:cubicBezTo>
                      <a:pt x="39" y="18"/>
                      <a:pt x="42" y="16"/>
                      <a:pt x="46" y="15"/>
                    </a:cubicBezTo>
                    <a:cubicBezTo>
                      <a:pt x="50" y="14"/>
                      <a:pt x="55" y="17"/>
                      <a:pt x="55" y="22"/>
                    </a:cubicBezTo>
                    <a:cubicBezTo>
                      <a:pt x="55" y="50"/>
                      <a:pt x="55" y="50"/>
                      <a:pt x="55" y="50"/>
                    </a:cubicBezTo>
                    <a:moveTo>
                      <a:pt x="46" y="101"/>
                    </a:moveTo>
                    <a:cubicBezTo>
                      <a:pt x="43" y="101"/>
                      <a:pt x="40" y="99"/>
                      <a:pt x="37" y="98"/>
                    </a:cubicBezTo>
                    <a:cubicBezTo>
                      <a:pt x="33" y="96"/>
                      <a:pt x="32" y="90"/>
                      <a:pt x="36" y="87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95"/>
                      <a:pt x="55" y="95"/>
                      <a:pt x="55" y="95"/>
                    </a:cubicBezTo>
                    <a:cubicBezTo>
                      <a:pt x="55" y="100"/>
                      <a:pt x="50" y="103"/>
                      <a:pt x="46" y="101"/>
                    </a:cubicBezTo>
                    <a:moveTo>
                      <a:pt x="62" y="68"/>
                    </a:moveTo>
                    <a:cubicBezTo>
                      <a:pt x="81" y="87"/>
                      <a:pt x="81" y="87"/>
                      <a:pt x="81" y="87"/>
                    </a:cubicBezTo>
                    <a:cubicBezTo>
                      <a:pt x="84" y="90"/>
                      <a:pt x="84" y="96"/>
                      <a:pt x="80" y="98"/>
                    </a:cubicBezTo>
                    <a:cubicBezTo>
                      <a:pt x="77" y="99"/>
                      <a:pt x="74" y="101"/>
                      <a:pt x="71" y="101"/>
                    </a:cubicBezTo>
                    <a:cubicBezTo>
                      <a:pt x="67" y="103"/>
                      <a:pt x="62" y="100"/>
                      <a:pt x="62" y="95"/>
                    </a:cubicBezTo>
                    <a:cubicBezTo>
                      <a:pt x="62" y="68"/>
                      <a:pt x="62" y="68"/>
                      <a:pt x="62" y="68"/>
                    </a:cubicBezTo>
                    <a:moveTo>
                      <a:pt x="30" y="36"/>
                    </a:moveTo>
                    <a:cubicBezTo>
                      <a:pt x="49" y="55"/>
                      <a:pt x="49" y="55"/>
                      <a:pt x="49" y="55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17" y="55"/>
                      <a:pt x="14" y="51"/>
                      <a:pt x="15" y="46"/>
                    </a:cubicBezTo>
                    <a:cubicBezTo>
                      <a:pt x="16" y="43"/>
                      <a:pt x="17" y="40"/>
                      <a:pt x="19" y="37"/>
                    </a:cubicBezTo>
                    <a:cubicBezTo>
                      <a:pt x="21" y="33"/>
                      <a:pt x="26" y="32"/>
                      <a:pt x="30" y="36"/>
                    </a:cubicBezTo>
                    <a:moveTo>
                      <a:pt x="22" y="63"/>
                    </a:moveTo>
                    <a:cubicBezTo>
                      <a:pt x="49" y="63"/>
                      <a:pt x="49" y="63"/>
                      <a:pt x="49" y="63"/>
                    </a:cubicBezTo>
                    <a:cubicBezTo>
                      <a:pt x="30" y="82"/>
                      <a:pt x="30" y="82"/>
                      <a:pt x="30" y="82"/>
                    </a:cubicBezTo>
                    <a:cubicBezTo>
                      <a:pt x="27" y="85"/>
                      <a:pt x="21" y="84"/>
                      <a:pt x="19" y="80"/>
                    </a:cubicBezTo>
                    <a:cubicBezTo>
                      <a:pt x="18" y="78"/>
                      <a:pt x="16" y="75"/>
                      <a:pt x="15" y="72"/>
                    </a:cubicBezTo>
                    <a:cubicBezTo>
                      <a:pt x="14" y="67"/>
                      <a:pt x="17" y="63"/>
                      <a:pt x="22" y="63"/>
                    </a:cubicBezTo>
                    <a:moveTo>
                      <a:pt x="87" y="82"/>
                    </a:moveTo>
                    <a:cubicBezTo>
                      <a:pt x="68" y="63"/>
                      <a:pt x="68" y="63"/>
                      <a:pt x="68" y="63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99" y="63"/>
                      <a:pt x="103" y="67"/>
                      <a:pt x="101" y="72"/>
                    </a:cubicBezTo>
                    <a:cubicBezTo>
                      <a:pt x="100" y="75"/>
                      <a:pt x="99" y="78"/>
                      <a:pt x="98" y="80"/>
                    </a:cubicBezTo>
                    <a:cubicBezTo>
                      <a:pt x="95" y="84"/>
                      <a:pt x="90" y="85"/>
                      <a:pt x="87" y="82"/>
                    </a:cubicBezTo>
                  </a:path>
                </a:pathLst>
              </a:custGeom>
              <a:solidFill>
                <a:srgbClr val="2D2D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" name="Freeform 476"/>
              <p:cNvSpPr>
                <a:spLocks noEditPoints="1"/>
              </p:cNvSpPr>
              <p:nvPr/>
            </p:nvSpPr>
            <p:spPr bwMode="auto">
              <a:xfrm>
                <a:off x="4935" y="3783"/>
                <a:ext cx="305" cy="305"/>
              </a:xfrm>
              <a:custGeom>
                <a:avLst/>
                <a:gdLst>
                  <a:gd name="T0" fmla="*/ 64 w 129"/>
                  <a:gd name="T1" fmla="*/ 0 h 129"/>
                  <a:gd name="T2" fmla="*/ 0 w 129"/>
                  <a:gd name="T3" fmla="*/ 64 h 129"/>
                  <a:gd name="T4" fmla="*/ 64 w 129"/>
                  <a:gd name="T5" fmla="*/ 129 h 129"/>
                  <a:gd name="T6" fmla="*/ 129 w 129"/>
                  <a:gd name="T7" fmla="*/ 64 h 129"/>
                  <a:gd name="T8" fmla="*/ 64 w 129"/>
                  <a:gd name="T9" fmla="*/ 0 h 129"/>
                  <a:gd name="T10" fmla="*/ 64 w 129"/>
                  <a:gd name="T11" fmla="*/ 123 h 129"/>
                  <a:gd name="T12" fmla="*/ 6 w 129"/>
                  <a:gd name="T13" fmla="*/ 64 h 129"/>
                  <a:gd name="T14" fmla="*/ 64 w 129"/>
                  <a:gd name="T15" fmla="*/ 6 h 129"/>
                  <a:gd name="T16" fmla="*/ 123 w 129"/>
                  <a:gd name="T17" fmla="*/ 64 h 129"/>
                  <a:gd name="T18" fmla="*/ 64 w 129"/>
                  <a:gd name="T19" fmla="*/ 12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" h="129">
                    <a:moveTo>
                      <a:pt x="64" y="0"/>
                    </a:moveTo>
                    <a:cubicBezTo>
                      <a:pt x="29" y="0"/>
                      <a:pt x="0" y="29"/>
                      <a:pt x="0" y="64"/>
                    </a:cubicBezTo>
                    <a:cubicBezTo>
                      <a:pt x="0" y="100"/>
                      <a:pt x="29" y="129"/>
                      <a:pt x="64" y="129"/>
                    </a:cubicBezTo>
                    <a:cubicBezTo>
                      <a:pt x="100" y="129"/>
                      <a:pt x="129" y="100"/>
                      <a:pt x="129" y="64"/>
                    </a:cubicBezTo>
                    <a:cubicBezTo>
                      <a:pt x="129" y="29"/>
                      <a:pt x="100" y="0"/>
                      <a:pt x="64" y="0"/>
                    </a:cubicBezTo>
                    <a:moveTo>
                      <a:pt x="64" y="123"/>
                    </a:moveTo>
                    <a:cubicBezTo>
                      <a:pt x="32" y="123"/>
                      <a:pt x="6" y="97"/>
                      <a:pt x="6" y="64"/>
                    </a:cubicBezTo>
                    <a:cubicBezTo>
                      <a:pt x="6" y="32"/>
                      <a:pt x="32" y="6"/>
                      <a:pt x="64" y="6"/>
                    </a:cubicBezTo>
                    <a:cubicBezTo>
                      <a:pt x="97" y="6"/>
                      <a:pt x="123" y="32"/>
                      <a:pt x="123" y="64"/>
                    </a:cubicBezTo>
                    <a:cubicBezTo>
                      <a:pt x="123" y="97"/>
                      <a:pt x="97" y="123"/>
                      <a:pt x="64" y="123"/>
                    </a:cubicBezTo>
                  </a:path>
                </a:pathLst>
              </a:custGeom>
              <a:solidFill>
                <a:srgbClr val="3C3C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" name="Freeform 477"/>
              <p:cNvSpPr>
                <a:spLocks noEditPoints="1"/>
              </p:cNvSpPr>
              <p:nvPr/>
            </p:nvSpPr>
            <p:spPr bwMode="auto">
              <a:xfrm>
                <a:off x="4916" y="3764"/>
                <a:ext cx="343" cy="343"/>
              </a:xfrm>
              <a:custGeom>
                <a:avLst/>
                <a:gdLst>
                  <a:gd name="T0" fmla="*/ 72 w 145"/>
                  <a:gd name="T1" fmla="*/ 137 h 145"/>
                  <a:gd name="T2" fmla="*/ 8 w 145"/>
                  <a:gd name="T3" fmla="*/ 72 h 145"/>
                  <a:gd name="T4" fmla="*/ 72 w 145"/>
                  <a:gd name="T5" fmla="*/ 8 h 145"/>
                  <a:gd name="T6" fmla="*/ 137 w 145"/>
                  <a:gd name="T7" fmla="*/ 72 h 145"/>
                  <a:gd name="T8" fmla="*/ 72 w 145"/>
                  <a:gd name="T9" fmla="*/ 137 h 145"/>
                  <a:gd name="T10" fmla="*/ 72 w 145"/>
                  <a:gd name="T11" fmla="*/ 0 h 145"/>
                  <a:gd name="T12" fmla="*/ 0 w 145"/>
                  <a:gd name="T13" fmla="*/ 72 h 145"/>
                  <a:gd name="T14" fmla="*/ 72 w 145"/>
                  <a:gd name="T15" fmla="*/ 145 h 145"/>
                  <a:gd name="T16" fmla="*/ 145 w 145"/>
                  <a:gd name="T17" fmla="*/ 72 h 145"/>
                  <a:gd name="T18" fmla="*/ 72 w 145"/>
                  <a:gd name="T19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5" h="145">
                    <a:moveTo>
                      <a:pt x="72" y="137"/>
                    </a:moveTo>
                    <a:cubicBezTo>
                      <a:pt x="37" y="137"/>
                      <a:pt x="8" y="108"/>
                      <a:pt x="8" y="72"/>
                    </a:cubicBezTo>
                    <a:cubicBezTo>
                      <a:pt x="8" y="37"/>
                      <a:pt x="37" y="8"/>
                      <a:pt x="72" y="8"/>
                    </a:cubicBezTo>
                    <a:cubicBezTo>
                      <a:pt x="108" y="8"/>
                      <a:pt x="137" y="37"/>
                      <a:pt x="137" y="72"/>
                    </a:cubicBezTo>
                    <a:cubicBezTo>
                      <a:pt x="137" y="108"/>
                      <a:pt x="108" y="137"/>
                      <a:pt x="72" y="137"/>
                    </a:cubicBezTo>
                    <a:moveTo>
                      <a:pt x="72" y="0"/>
                    </a:moveTo>
                    <a:cubicBezTo>
                      <a:pt x="32" y="0"/>
                      <a:pt x="0" y="32"/>
                      <a:pt x="0" y="72"/>
                    </a:cubicBezTo>
                    <a:cubicBezTo>
                      <a:pt x="0" y="113"/>
                      <a:pt x="32" y="145"/>
                      <a:pt x="72" y="145"/>
                    </a:cubicBezTo>
                    <a:cubicBezTo>
                      <a:pt x="113" y="145"/>
                      <a:pt x="145" y="113"/>
                      <a:pt x="145" y="72"/>
                    </a:cubicBezTo>
                    <a:cubicBezTo>
                      <a:pt x="145" y="32"/>
                      <a:pt x="113" y="0"/>
                      <a:pt x="72" y="0"/>
                    </a:cubicBezTo>
                  </a:path>
                </a:pathLst>
              </a:custGeom>
              <a:solidFill>
                <a:srgbClr val="2E2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" name="Freeform 478"/>
              <p:cNvSpPr>
                <a:spLocks noEditPoints="1"/>
              </p:cNvSpPr>
              <p:nvPr/>
            </p:nvSpPr>
            <p:spPr bwMode="auto">
              <a:xfrm>
                <a:off x="4985" y="3946"/>
                <a:ext cx="205" cy="50"/>
              </a:xfrm>
              <a:custGeom>
                <a:avLst/>
                <a:gdLst>
                  <a:gd name="T0" fmla="*/ 0 w 87"/>
                  <a:gd name="T1" fmla="*/ 7 h 21"/>
                  <a:gd name="T2" fmla="*/ 0 w 87"/>
                  <a:gd name="T3" fmla="*/ 9 h 21"/>
                  <a:gd name="T4" fmla="*/ 4 w 87"/>
                  <a:gd name="T5" fmla="*/ 17 h 21"/>
                  <a:gd name="T6" fmla="*/ 5 w 87"/>
                  <a:gd name="T7" fmla="*/ 18 h 21"/>
                  <a:gd name="T8" fmla="*/ 4 w 87"/>
                  <a:gd name="T9" fmla="*/ 17 h 21"/>
                  <a:gd name="T10" fmla="*/ 0 w 87"/>
                  <a:gd name="T11" fmla="*/ 9 h 21"/>
                  <a:gd name="T12" fmla="*/ 0 w 87"/>
                  <a:gd name="T13" fmla="*/ 7 h 21"/>
                  <a:gd name="T14" fmla="*/ 87 w 87"/>
                  <a:gd name="T15" fmla="*/ 7 h 21"/>
                  <a:gd name="T16" fmla="*/ 86 w 87"/>
                  <a:gd name="T17" fmla="*/ 9 h 21"/>
                  <a:gd name="T18" fmla="*/ 83 w 87"/>
                  <a:gd name="T19" fmla="*/ 17 h 21"/>
                  <a:gd name="T20" fmla="*/ 83 w 87"/>
                  <a:gd name="T21" fmla="*/ 17 h 21"/>
                  <a:gd name="T22" fmla="*/ 83 w 87"/>
                  <a:gd name="T23" fmla="*/ 17 h 21"/>
                  <a:gd name="T24" fmla="*/ 86 w 87"/>
                  <a:gd name="T25" fmla="*/ 9 h 21"/>
                  <a:gd name="T26" fmla="*/ 87 w 87"/>
                  <a:gd name="T27" fmla="*/ 7 h 21"/>
                  <a:gd name="T28" fmla="*/ 34 w 87"/>
                  <a:gd name="T29" fmla="*/ 0 h 21"/>
                  <a:gd name="T30" fmla="*/ 34 w 87"/>
                  <a:gd name="T31" fmla="*/ 0 h 21"/>
                  <a:gd name="T32" fmla="*/ 15 w 87"/>
                  <a:gd name="T33" fmla="*/ 19 h 21"/>
                  <a:gd name="T34" fmla="*/ 10 w 87"/>
                  <a:gd name="T35" fmla="*/ 21 h 21"/>
                  <a:gd name="T36" fmla="*/ 10 w 87"/>
                  <a:gd name="T37" fmla="*/ 21 h 21"/>
                  <a:gd name="T38" fmla="*/ 15 w 87"/>
                  <a:gd name="T39" fmla="*/ 19 h 21"/>
                  <a:gd name="T40" fmla="*/ 34 w 87"/>
                  <a:gd name="T41" fmla="*/ 0 h 21"/>
                  <a:gd name="T42" fmla="*/ 53 w 87"/>
                  <a:gd name="T43" fmla="*/ 0 h 21"/>
                  <a:gd name="T44" fmla="*/ 53 w 87"/>
                  <a:gd name="T45" fmla="*/ 0 h 21"/>
                  <a:gd name="T46" fmla="*/ 72 w 87"/>
                  <a:gd name="T47" fmla="*/ 19 h 21"/>
                  <a:gd name="T48" fmla="*/ 77 w 87"/>
                  <a:gd name="T49" fmla="*/ 21 h 21"/>
                  <a:gd name="T50" fmla="*/ 82 w 87"/>
                  <a:gd name="T51" fmla="*/ 17 h 21"/>
                  <a:gd name="T52" fmla="*/ 77 w 87"/>
                  <a:gd name="T53" fmla="*/ 21 h 21"/>
                  <a:gd name="T54" fmla="*/ 72 w 87"/>
                  <a:gd name="T55" fmla="*/ 19 h 21"/>
                  <a:gd name="T56" fmla="*/ 53 w 87"/>
                  <a:gd name="T5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7" h="21">
                    <a:moveTo>
                      <a:pt x="0" y="7"/>
                    </a:moveTo>
                    <a:cubicBezTo>
                      <a:pt x="0" y="7"/>
                      <a:pt x="0" y="8"/>
                      <a:pt x="0" y="9"/>
                    </a:cubicBezTo>
                    <a:cubicBezTo>
                      <a:pt x="1" y="12"/>
                      <a:pt x="3" y="15"/>
                      <a:pt x="4" y="17"/>
                    </a:cubicBezTo>
                    <a:cubicBezTo>
                      <a:pt x="4" y="17"/>
                      <a:pt x="4" y="18"/>
                      <a:pt x="5" y="18"/>
                    </a:cubicBezTo>
                    <a:cubicBezTo>
                      <a:pt x="4" y="18"/>
                      <a:pt x="4" y="17"/>
                      <a:pt x="4" y="17"/>
                    </a:cubicBezTo>
                    <a:cubicBezTo>
                      <a:pt x="3" y="15"/>
                      <a:pt x="1" y="12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moveTo>
                      <a:pt x="87" y="7"/>
                    </a:moveTo>
                    <a:cubicBezTo>
                      <a:pt x="87" y="7"/>
                      <a:pt x="86" y="8"/>
                      <a:pt x="86" y="9"/>
                    </a:cubicBezTo>
                    <a:cubicBezTo>
                      <a:pt x="85" y="12"/>
                      <a:pt x="84" y="15"/>
                      <a:pt x="83" y="17"/>
                    </a:cubicBezTo>
                    <a:cubicBezTo>
                      <a:pt x="83" y="17"/>
                      <a:pt x="83" y="17"/>
                      <a:pt x="83" y="17"/>
                    </a:cubicBezTo>
                    <a:cubicBezTo>
                      <a:pt x="83" y="17"/>
                      <a:pt x="83" y="17"/>
                      <a:pt x="83" y="17"/>
                    </a:cubicBezTo>
                    <a:cubicBezTo>
                      <a:pt x="84" y="15"/>
                      <a:pt x="85" y="12"/>
                      <a:pt x="86" y="9"/>
                    </a:cubicBezTo>
                    <a:cubicBezTo>
                      <a:pt x="86" y="8"/>
                      <a:pt x="87" y="7"/>
                      <a:pt x="87" y="7"/>
                    </a:cubicBezTo>
                    <a:moveTo>
                      <a:pt x="34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20"/>
                      <a:pt x="12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2" y="21"/>
                      <a:pt x="14" y="20"/>
                      <a:pt x="15" y="19"/>
                    </a:cubicBezTo>
                    <a:cubicBezTo>
                      <a:pt x="34" y="0"/>
                      <a:pt x="34" y="0"/>
                      <a:pt x="34" y="0"/>
                    </a:cubicBezTo>
                    <a:moveTo>
                      <a:pt x="5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3" y="20"/>
                      <a:pt x="75" y="21"/>
                      <a:pt x="77" y="21"/>
                    </a:cubicBezTo>
                    <a:cubicBezTo>
                      <a:pt x="79" y="21"/>
                      <a:pt x="81" y="20"/>
                      <a:pt x="82" y="17"/>
                    </a:cubicBezTo>
                    <a:cubicBezTo>
                      <a:pt x="81" y="20"/>
                      <a:pt x="79" y="21"/>
                      <a:pt x="77" y="21"/>
                    </a:cubicBezTo>
                    <a:cubicBezTo>
                      <a:pt x="75" y="21"/>
                      <a:pt x="73" y="20"/>
                      <a:pt x="72" y="19"/>
                    </a:cubicBezTo>
                    <a:cubicBezTo>
                      <a:pt x="53" y="0"/>
                      <a:pt x="53" y="0"/>
                      <a:pt x="53" y="0"/>
                    </a:cubicBezTo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" name="Freeform 479"/>
              <p:cNvSpPr>
                <a:spLocks noEditPoints="1"/>
              </p:cNvSpPr>
              <p:nvPr/>
            </p:nvSpPr>
            <p:spPr bwMode="auto">
              <a:xfrm>
                <a:off x="4950" y="3797"/>
                <a:ext cx="276" cy="277"/>
              </a:xfrm>
              <a:custGeom>
                <a:avLst/>
                <a:gdLst>
                  <a:gd name="T0" fmla="*/ 36 w 117"/>
                  <a:gd name="T1" fmla="*/ 87 h 117"/>
                  <a:gd name="T2" fmla="*/ 55 w 117"/>
                  <a:gd name="T3" fmla="*/ 95 h 117"/>
                  <a:gd name="T4" fmla="*/ 48 w 117"/>
                  <a:gd name="T5" fmla="*/ 102 h 117"/>
                  <a:gd name="T6" fmla="*/ 37 w 117"/>
                  <a:gd name="T7" fmla="*/ 98 h 117"/>
                  <a:gd name="T8" fmla="*/ 62 w 117"/>
                  <a:gd name="T9" fmla="*/ 68 h 117"/>
                  <a:gd name="T10" fmla="*/ 81 w 117"/>
                  <a:gd name="T11" fmla="*/ 87 h 117"/>
                  <a:gd name="T12" fmla="*/ 80 w 117"/>
                  <a:gd name="T13" fmla="*/ 98 h 117"/>
                  <a:gd name="T14" fmla="*/ 69 w 117"/>
                  <a:gd name="T15" fmla="*/ 102 h 117"/>
                  <a:gd name="T16" fmla="*/ 62 w 117"/>
                  <a:gd name="T17" fmla="*/ 68 h 117"/>
                  <a:gd name="T18" fmla="*/ 22 w 117"/>
                  <a:gd name="T19" fmla="*/ 63 h 117"/>
                  <a:gd name="T20" fmla="*/ 30 w 117"/>
                  <a:gd name="T21" fmla="*/ 82 h 117"/>
                  <a:gd name="T22" fmla="*/ 25 w 117"/>
                  <a:gd name="T23" fmla="*/ 84 h 117"/>
                  <a:gd name="T24" fmla="*/ 20 w 117"/>
                  <a:gd name="T25" fmla="*/ 81 h 117"/>
                  <a:gd name="T26" fmla="*/ 15 w 117"/>
                  <a:gd name="T27" fmla="*/ 72 h 117"/>
                  <a:gd name="T28" fmla="*/ 68 w 117"/>
                  <a:gd name="T29" fmla="*/ 63 h 117"/>
                  <a:gd name="T30" fmla="*/ 95 w 117"/>
                  <a:gd name="T31" fmla="*/ 63 h 117"/>
                  <a:gd name="T32" fmla="*/ 101 w 117"/>
                  <a:gd name="T33" fmla="*/ 72 h 117"/>
                  <a:gd name="T34" fmla="*/ 98 w 117"/>
                  <a:gd name="T35" fmla="*/ 80 h 117"/>
                  <a:gd name="T36" fmla="*/ 92 w 117"/>
                  <a:gd name="T37" fmla="*/ 84 h 117"/>
                  <a:gd name="T38" fmla="*/ 68 w 117"/>
                  <a:gd name="T39" fmla="*/ 63 h 117"/>
                  <a:gd name="T40" fmla="*/ 87 w 117"/>
                  <a:gd name="T41" fmla="*/ 36 h 117"/>
                  <a:gd name="T42" fmla="*/ 98 w 117"/>
                  <a:gd name="T43" fmla="*/ 37 h 117"/>
                  <a:gd name="T44" fmla="*/ 102 w 117"/>
                  <a:gd name="T45" fmla="*/ 48 h 117"/>
                  <a:gd name="T46" fmla="*/ 68 w 117"/>
                  <a:gd name="T47" fmla="*/ 55 h 117"/>
                  <a:gd name="T48" fmla="*/ 15 w 117"/>
                  <a:gd name="T49" fmla="*/ 46 h 117"/>
                  <a:gd name="T50" fmla="*/ 25 w 117"/>
                  <a:gd name="T51" fmla="*/ 34 h 117"/>
                  <a:gd name="T52" fmla="*/ 49 w 117"/>
                  <a:gd name="T53" fmla="*/ 55 h 117"/>
                  <a:gd name="T54" fmla="*/ 15 w 117"/>
                  <a:gd name="T55" fmla="*/ 48 h 117"/>
                  <a:gd name="T56" fmla="*/ 37 w 117"/>
                  <a:gd name="T57" fmla="*/ 19 h 117"/>
                  <a:gd name="T58" fmla="*/ 48 w 117"/>
                  <a:gd name="T59" fmla="*/ 15 h 117"/>
                  <a:gd name="T60" fmla="*/ 55 w 117"/>
                  <a:gd name="T61" fmla="*/ 50 h 117"/>
                  <a:gd name="T62" fmla="*/ 33 w 117"/>
                  <a:gd name="T63" fmla="*/ 25 h 117"/>
                  <a:gd name="T64" fmla="*/ 62 w 117"/>
                  <a:gd name="T65" fmla="*/ 22 h 117"/>
                  <a:gd name="T66" fmla="*/ 71 w 117"/>
                  <a:gd name="T67" fmla="*/ 15 h 117"/>
                  <a:gd name="T68" fmla="*/ 84 w 117"/>
                  <a:gd name="T69" fmla="*/ 25 h 117"/>
                  <a:gd name="T70" fmla="*/ 62 w 117"/>
                  <a:gd name="T71" fmla="*/ 50 h 117"/>
                  <a:gd name="T72" fmla="*/ 62 w 117"/>
                  <a:gd name="T73" fmla="*/ 22 h 117"/>
                  <a:gd name="T74" fmla="*/ 0 w 117"/>
                  <a:gd name="T75" fmla="*/ 58 h 117"/>
                  <a:gd name="T76" fmla="*/ 117 w 117"/>
                  <a:gd name="T77" fmla="*/ 5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7" h="117">
                    <a:moveTo>
                      <a:pt x="34" y="92"/>
                    </a:moveTo>
                    <a:cubicBezTo>
                      <a:pt x="34" y="90"/>
                      <a:pt x="34" y="88"/>
                      <a:pt x="36" y="87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95"/>
                      <a:pt x="55" y="95"/>
                      <a:pt x="55" y="95"/>
                    </a:cubicBezTo>
                    <a:cubicBezTo>
                      <a:pt x="55" y="95"/>
                      <a:pt x="55" y="95"/>
                      <a:pt x="55" y="95"/>
                    </a:cubicBezTo>
                    <a:cubicBezTo>
                      <a:pt x="55" y="99"/>
                      <a:pt x="51" y="102"/>
                      <a:pt x="48" y="102"/>
                    </a:cubicBezTo>
                    <a:cubicBezTo>
                      <a:pt x="47" y="102"/>
                      <a:pt x="46" y="102"/>
                      <a:pt x="46" y="101"/>
                    </a:cubicBezTo>
                    <a:cubicBezTo>
                      <a:pt x="43" y="101"/>
                      <a:pt x="40" y="99"/>
                      <a:pt x="37" y="98"/>
                    </a:cubicBezTo>
                    <a:cubicBezTo>
                      <a:pt x="35" y="97"/>
                      <a:pt x="34" y="94"/>
                      <a:pt x="34" y="92"/>
                    </a:cubicBezTo>
                    <a:moveTo>
                      <a:pt x="62" y="68"/>
                    </a:moveTo>
                    <a:cubicBezTo>
                      <a:pt x="62" y="68"/>
                      <a:pt x="62" y="68"/>
                      <a:pt x="62" y="68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83" y="88"/>
                      <a:pt x="83" y="90"/>
                      <a:pt x="83" y="92"/>
                    </a:cubicBezTo>
                    <a:cubicBezTo>
                      <a:pt x="83" y="94"/>
                      <a:pt x="82" y="97"/>
                      <a:pt x="80" y="98"/>
                    </a:cubicBezTo>
                    <a:cubicBezTo>
                      <a:pt x="77" y="99"/>
                      <a:pt x="74" y="101"/>
                      <a:pt x="71" y="101"/>
                    </a:cubicBezTo>
                    <a:cubicBezTo>
                      <a:pt x="70" y="102"/>
                      <a:pt x="70" y="102"/>
                      <a:pt x="69" y="102"/>
                    </a:cubicBezTo>
                    <a:cubicBezTo>
                      <a:pt x="65" y="102"/>
                      <a:pt x="62" y="99"/>
                      <a:pt x="62" y="95"/>
                    </a:cubicBezTo>
                    <a:cubicBezTo>
                      <a:pt x="62" y="68"/>
                      <a:pt x="62" y="68"/>
                      <a:pt x="62" y="68"/>
                    </a:cubicBezTo>
                    <a:moveTo>
                      <a:pt x="15" y="70"/>
                    </a:moveTo>
                    <a:cubicBezTo>
                      <a:pt x="15" y="66"/>
                      <a:pt x="18" y="63"/>
                      <a:pt x="22" y="63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30" y="82"/>
                      <a:pt x="30" y="82"/>
                      <a:pt x="30" y="82"/>
                    </a:cubicBezTo>
                    <a:cubicBezTo>
                      <a:pt x="29" y="83"/>
                      <a:pt x="27" y="84"/>
                      <a:pt x="25" y="84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3" y="84"/>
                      <a:pt x="21" y="83"/>
                      <a:pt x="20" y="81"/>
                    </a:cubicBezTo>
                    <a:cubicBezTo>
                      <a:pt x="19" y="81"/>
                      <a:pt x="19" y="80"/>
                      <a:pt x="19" y="80"/>
                    </a:cubicBezTo>
                    <a:cubicBezTo>
                      <a:pt x="18" y="78"/>
                      <a:pt x="16" y="75"/>
                      <a:pt x="15" y="72"/>
                    </a:cubicBezTo>
                    <a:cubicBezTo>
                      <a:pt x="15" y="71"/>
                      <a:pt x="15" y="70"/>
                      <a:pt x="15" y="70"/>
                    </a:cubicBezTo>
                    <a:moveTo>
                      <a:pt x="68" y="63"/>
                    </a:moveTo>
                    <a:cubicBezTo>
                      <a:pt x="68" y="63"/>
                      <a:pt x="68" y="63"/>
                      <a:pt x="68" y="63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99" y="63"/>
                      <a:pt x="102" y="66"/>
                      <a:pt x="102" y="70"/>
                    </a:cubicBezTo>
                    <a:cubicBezTo>
                      <a:pt x="102" y="70"/>
                      <a:pt x="101" y="71"/>
                      <a:pt x="101" y="72"/>
                    </a:cubicBezTo>
                    <a:cubicBezTo>
                      <a:pt x="100" y="75"/>
                      <a:pt x="99" y="78"/>
                      <a:pt x="98" y="80"/>
                    </a:cubicBezTo>
                    <a:cubicBezTo>
                      <a:pt x="98" y="80"/>
                      <a:pt x="98" y="80"/>
                      <a:pt x="98" y="80"/>
                    </a:cubicBezTo>
                    <a:cubicBezTo>
                      <a:pt x="98" y="80"/>
                      <a:pt x="98" y="80"/>
                      <a:pt x="97" y="80"/>
                    </a:cubicBezTo>
                    <a:cubicBezTo>
                      <a:pt x="96" y="83"/>
                      <a:pt x="94" y="84"/>
                      <a:pt x="92" y="84"/>
                    </a:cubicBezTo>
                    <a:cubicBezTo>
                      <a:pt x="90" y="84"/>
                      <a:pt x="88" y="83"/>
                      <a:pt x="87" y="82"/>
                    </a:cubicBezTo>
                    <a:cubicBezTo>
                      <a:pt x="68" y="63"/>
                      <a:pt x="68" y="63"/>
                      <a:pt x="68" y="63"/>
                    </a:cubicBezTo>
                    <a:moveTo>
                      <a:pt x="68" y="55"/>
                    </a:moveTo>
                    <a:cubicBezTo>
                      <a:pt x="87" y="36"/>
                      <a:pt x="87" y="36"/>
                      <a:pt x="87" y="36"/>
                    </a:cubicBezTo>
                    <a:cubicBezTo>
                      <a:pt x="88" y="34"/>
                      <a:pt x="90" y="34"/>
                      <a:pt x="92" y="34"/>
                    </a:cubicBezTo>
                    <a:cubicBezTo>
                      <a:pt x="94" y="34"/>
                      <a:pt x="97" y="35"/>
                      <a:pt x="98" y="37"/>
                    </a:cubicBezTo>
                    <a:cubicBezTo>
                      <a:pt x="99" y="40"/>
                      <a:pt x="101" y="43"/>
                      <a:pt x="102" y="46"/>
                    </a:cubicBezTo>
                    <a:cubicBezTo>
                      <a:pt x="102" y="47"/>
                      <a:pt x="102" y="47"/>
                      <a:pt x="102" y="48"/>
                    </a:cubicBezTo>
                    <a:cubicBezTo>
                      <a:pt x="102" y="52"/>
                      <a:pt x="99" y="55"/>
                      <a:pt x="95" y="55"/>
                    </a:cubicBezTo>
                    <a:cubicBezTo>
                      <a:pt x="68" y="55"/>
                      <a:pt x="68" y="55"/>
                      <a:pt x="68" y="55"/>
                    </a:cubicBezTo>
                    <a:moveTo>
                      <a:pt x="15" y="48"/>
                    </a:moveTo>
                    <a:cubicBezTo>
                      <a:pt x="15" y="47"/>
                      <a:pt x="15" y="47"/>
                      <a:pt x="15" y="46"/>
                    </a:cubicBezTo>
                    <a:cubicBezTo>
                      <a:pt x="16" y="43"/>
                      <a:pt x="17" y="40"/>
                      <a:pt x="19" y="37"/>
                    </a:cubicBezTo>
                    <a:cubicBezTo>
                      <a:pt x="20" y="35"/>
                      <a:pt x="22" y="34"/>
                      <a:pt x="25" y="34"/>
                    </a:cubicBezTo>
                    <a:cubicBezTo>
                      <a:pt x="27" y="34"/>
                      <a:pt x="28" y="34"/>
                      <a:pt x="30" y="36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18" y="55"/>
                      <a:pt x="15" y="52"/>
                      <a:pt x="15" y="48"/>
                    </a:cubicBezTo>
                    <a:moveTo>
                      <a:pt x="33" y="25"/>
                    </a:moveTo>
                    <a:cubicBezTo>
                      <a:pt x="33" y="23"/>
                      <a:pt x="34" y="20"/>
                      <a:pt x="37" y="19"/>
                    </a:cubicBezTo>
                    <a:cubicBezTo>
                      <a:pt x="39" y="18"/>
                      <a:pt x="42" y="16"/>
                      <a:pt x="46" y="15"/>
                    </a:cubicBezTo>
                    <a:cubicBezTo>
                      <a:pt x="46" y="15"/>
                      <a:pt x="47" y="15"/>
                      <a:pt x="48" y="15"/>
                    </a:cubicBezTo>
                    <a:cubicBezTo>
                      <a:pt x="51" y="15"/>
                      <a:pt x="55" y="18"/>
                      <a:pt x="55" y="22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4" y="29"/>
                      <a:pt x="33" y="27"/>
                      <a:pt x="33" y="25"/>
                    </a:cubicBezTo>
                    <a:moveTo>
                      <a:pt x="62" y="22"/>
                    </a:moveTo>
                    <a:cubicBezTo>
                      <a:pt x="62" y="22"/>
                      <a:pt x="62" y="22"/>
                      <a:pt x="62" y="22"/>
                    </a:cubicBezTo>
                    <a:cubicBezTo>
                      <a:pt x="62" y="18"/>
                      <a:pt x="65" y="15"/>
                      <a:pt x="69" y="15"/>
                    </a:cubicBezTo>
                    <a:cubicBezTo>
                      <a:pt x="70" y="15"/>
                      <a:pt x="70" y="15"/>
                      <a:pt x="71" y="15"/>
                    </a:cubicBezTo>
                    <a:cubicBezTo>
                      <a:pt x="74" y="16"/>
                      <a:pt x="77" y="18"/>
                      <a:pt x="80" y="19"/>
                    </a:cubicBezTo>
                    <a:cubicBezTo>
                      <a:pt x="82" y="20"/>
                      <a:pt x="84" y="23"/>
                      <a:pt x="84" y="25"/>
                    </a:cubicBezTo>
                    <a:cubicBezTo>
                      <a:pt x="84" y="27"/>
                      <a:pt x="83" y="29"/>
                      <a:pt x="82" y="30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2" y="22"/>
                      <a:pt x="62" y="22"/>
                      <a:pt x="62" y="22"/>
                    </a:cubicBezTo>
                    <a:moveTo>
                      <a:pt x="58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1"/>
                      <a:pt x="26" y="117"/>
                      <a:pt x="58" y="117"/>
                    </a:cubicBezTo>
                    <a:cubicBezTo>
                      <a:pt x="91" y="117"/>
                      <a:pt x="117" y="91"/>
                      <a:pt x="117" y="58"/>
                    </a:cubicBezTo>
                    <a:cubicBezTo>
                      <a:pt x="117" y="26"/>
                      <a:pt x="91" y="0"/>
                      <a:pt x="58" y="0"/>
                    </a:cubicBezTo>
                  </a:path>
                </a:pathLst>
              </a:custGeom>
              <a:solidFill>
                <a:srgbClr val="1C1C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" name="Freeform 480"/>
              <p:cNvSpPr>
                <a:spLocks noEditPoints="1"/>
              </p:cNvSpPr>
              <p:nvPr/>
            </p:nvSpPr>
            <p:spPr bwMode="auto">
              <a:xfrm>
                <a:off x="4935" y="3783"/>
                <a:ext cx="305" cy="305"/>
              </a:xfrm>
              <a:custGeom>
                <a:avLst/>
                <a:gdLst>
                  <a:gd name="T0" fmla="*/ 6 w 129"/>
                  <a:gd name="T1" fmla="*/ 64 h 129"/>
                  <a:gd name="T2" fmla="*/ 6 w 129"/>
                  <a:gd name="T3" fmla="*/ 64 h 129"/>
                  <a:gd name="T4" fmla="*/ 64 w 129"/>
                  <a:gd name="T5" fmla="*/ 6 h 129"/>
                  <a:gd name="T6" fmla="*/ 123 w 129"/>
                  <a:gd name="T7" fmla="*/ 64 h 129"/>
                  <a:gd name="T8" fmla="*/ 123 w 129"/>
                  <a:gd name="T9" fmla="*/ 64 h 129"/>
                  <a:gd name="T10" fmla="*/ 64 w 129"/>
                  <a:gd name="T11" fmla="*/ 123 h 129"/>
                  <a:gd name="T12" fmla="*/ 6 w 129"/>
                  <a:gd name="T13" fmla="*/ 64 h 129"/>
                  <a:gd name="T14" fmla="*/ 64 w 129"/>
                  <a:gd name="T15" fmla="*/ 0 h 129"/>
                  <a:gd name="T16" fmla="*/ 0 w 129"/>
                  <a:gd name="T17" fmla="*/ 64 h 129"/>
                  <a:gd name="T18" fmla="*/ 64 w 129"/>
                  <a:gd name="T19" fmla="*/ 129 h 129"/>
                  <a:gd name="T20" fmla="*/ 129 w 129"/>
                  <a:gd name="T21" fmla="*/ 64 h 129"/>
                  <a:gd name="T22" fmla="*/ 64 w 129"/>
                  <a:gd name="T2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9" h="129">
                    <a:moveTo>
                      <a:pt x="6" y="64"/>
                    </a:moveTo>
                    <a:cubicBezTo>
                      <a:pt x="6" y="64"/>
                      <a:pt x="6" y="64"/>
                      <a:pt x="6" y="64"/>
                    </a:cubicBezTo>
                    <a:cubicBezTo>
                      <a:pt x="6" y="32"/>
                      <a:pt x="32" y="6"/>
                      <a:pt x="64" y="6"/>
                    </a:cubicBezTo>
                    <a:cubicBezTo>
                      <a:pt x="97" y="6"/>
                      <a:pt x="123" y="32"/>
                      <a:pt x="123" y="64"/>
                    </a:cubicBezTo>
                    <a:cubicBezTo>
                      <a:pt x="123" y="64"/>
                      <a:pt x="123" y="64"/>
                      <a:pt x="123" y="64"/>
                    </a:cubicBezTo>
                    <a:cubicBezTo>
                      <a:pt x="123" y="97"/>
                      <a:pt x="97" y="123"/>
                      <a:pt x="64" y="123"/>
                    </a:cubicBezTo>
                    <a:cubicBezTo>
                      <a:pt x="32" y="123"/>
                      <a:pt x="6" y="97"/>
                      <a:pt x="6" y="64"/>
                    </a:cubicBezTo>
                    <a:moveTo>
                      <a:pt x="64" y="0"/>
                    </a:moveTo>
                    <a:cubicBezTo>
                      <a:pt x="29" y="0"/>
                      <a:pt x="0" y="29"/>
                      <a:pt x="0" y="64"/>
                    </a:cubicBezTo>
                    <a:cubicBezTo>
                      <a:pt x="0" y="100"/>
                      <a:pt x="29" y="129"/>
                      <a:pt x="64" y="129"/>
                    </a:cubicBezTo>
                    <a:cubicBezTo>
                      <a:pt x="100" y="129"/>
                      <a:pt x="129" y="100"/>
                      <a:pt x="129" y="64"/>
                    </a:cubicBezTo>
                    <a:cubicBezTo>
                      <a:pt x="129" y="29"/>
                      <a:pt x="100" y="0"/>
                      <a:pt x="64" y="0"/>
                    </a:cubicBezTo>
                  </a:path>
                </a:pathLst>
              </a:custGeom>
              <a:solidFill>
                <a:srgbClr val="262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" name="Freeform 481"/>
              <p:cNvSpPr>
                <a:spLocks/>
              </p:cNvSpPr>
              <p:nvPr/>
            </p:nvSpPr>
            <p:spPr bwMode="auto">
              <a:xfrm>
                <a:off x="4883" y="3729"/>
                <a:ext cx="402" cy="186"/>
              </a:xfrm>
              <a:custGeom>
                <a:avLst/>
                <a:gdLst>
                  <a:gd name="T0" fmla="*/ 170 w 170"/>
                  <a:gd name="T1" fmla="*/ 63 h 79"/>
                  <a:gd name="T2" fmla="*/ 86 w 170"/>
                  <a:gd name="T3" fmla="*/ 0 h 79"/>
                  <a:gd name="T4" fmla="*/ 0 w 170"/>
                  <a:gd name="T5" fmla="*/ 79 h 79"/>
                  <a:gd name="T6" fmla="*/ 11 w 170"/>
                  <a:gd name="T7" fmla="*/ 73 h 79"/>
                  <a:gd name="T8" fmla="*/ 26 w 170"/>
                  <a:gd name="T9" fmla="*/ 56 h 79"/>
                  <a:gd name="T10" fmla="*/ 86 w 170"/>
                  <a:gd name="T11" fmla="*/ 19 h 79"/>
                  <a:gd name="T12" fmla="*/ 147 w 170"/>
                  <a:gd name="T13" fmla="*/ 56 h 79"/>
                  <a:gd name="T14" fmla="*/ 168 w 170"/>
                  <a:gd name="T15" fmla="*/ 64 h 79"/>
                  <a:gd name="T16" fmla="*/ 170 w 170"/>
                  <a:gd name="T17" fmla="*/ 6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79">
                    <a:moveTo>
                      <a:pt x="170" y="63"/>
                    </a:moveTo>
                    <a:cubicBezTo>
                      <a:pt x="160" y="27"/>
                      <a:pt x="126" y="0"/>
                      <a:pt x="86" y="0"/>
                    </a:cubicBezTo>
                    <a:cubicBezTo>
                      <a:pt x="41" y="0"/>
                      <a:pt x="4" y="35"/>
                      <a:pt x="0" y="79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7" y="69"/>
                      <a:pt x="22" y="63"/>
                      <a:pt x="26" y="56"/>
                    </a:cubicBezTo>
                    <a:cubicBezTo>
                      <a:pt x="37" y="34"/>
                      <a:pt x="60" y="19"/>
                      <a:pt x="86" y="19"/>
                    </a:cubicBezTo>
                    <a:cubicBezTo>
                      <a:pt x="113" y="19"/>
                      <a:pt x="135" y="34"/>
                      <a:pt x="147" y="56"/>
                    </a:cubicBezTo>
                    <a:cubicBezTo>
                      <a:pt x="151" y="64"/>
                      <a:pt x="160" y="67"/>
                      <a:pt x="168" y="64"/>
                    </a:cubicBezTo>
                    <a:lnTo>
                      <a:pt x="170" y="63"/>
                    </a:lnTo>
                    <a:close/>
                  </a:path>
                </a:pathLst>
              </a:custGeom>
              <a:solidFill>
                <a:srgbClr val="5ABC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" name="Freeform 482"/>
              <p:cNvSpPr>
                <a:spLocks/>
              </p:cNvSpPr>
              <p:nvPr/>
            </p:nvSpPr>
            <p:spPr bwMode="auto">
              <a:xfrm>
                <a:off x="5056" y="3908"/>
                <a:ext cx="472" cy="57"/>
              </a:xfrm>
              <a:custGeom>
                <a:avLst/>
                <a:gdLst>
                  <a:gd name="T0" fmla="*/ 200 w 200"/>
                  <a:gd name="T1" fmla="*/ 0 h 24"/>
                  <a:gd name="T2" fmla="*/ 12 w 200"/>
                  <a:gd name="T3" fmla="*/ 0 h 24"/>
                  <a:gd name="T4" fmla="*/ 0 w 200"/>
                  <a:gd name="T5" fmla="*/ 12 h 24"/>
                  <a:gd name="T6" fmla="*/ 12 w 200"/>
                  <a:gd name="T7" fmla="*/ 24 h 24"/>
                  <a:gd name="T8" fmla="*/ 200 w 200"/>
                  <a:gd name="T9" fmla="*/ 24 h 24"/>
                  <a:gd name="T10" fmla="*/ 200 w 20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24">
                    <a:moveTo>
                      <a:pt x="20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2"/>
                    </a:cubicBezTo>
                    <a:cubicBezTo>
                      <a:pt x="0" y="19"/>
                      <a:pt x="6" y="24"/>
                      <a:pt x="12" y="24"/>
                    </a:cubicBezTo>
                    <a:cubicBezTo>
                      <a:pt x="200" y="24"/>
                      <a:pt x="200" y="24"/>
                      <a:pt x="200" y="24"/>
                    </a:cubicBez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CAE5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" name="Freeform 483"/>
              <p:cNvSpPr>
                <a:spLocks/>
              </p:cNvSpPr>
              <p:nvPr/>
            </p:nvSpPr>
            <p:spPr bwMode="auto">
              <a:xfrm>
                <a:off x="5304" y="3875"/>
                <a:ext cx="859" cy="90"/>
              </a:xfrm>
              <a:custGeom>
                <a:avLst/>
                <a:gdLst>
                  <a:gd name="T0" fmla="*/ 304 w 364"/>
                  <a:gd name="T1" fmla="*/ 10 h 38"/>
                  <a:gd name="T2" fmla="*/ 58 w 364"/>
                  <a:gd name="T3" fmla="*/ 10 h 38"/>
                  <a:gd name="T4" fmla="*/ 3 w 364"/>
                  <a:gd name="T5" fmla="*/ 25 h 38"/>
                  <a:gd name="T6" fmla="*/ 0 w 364"/>
                  <a:gd name="T7" fmla="*/ 26 h 38"/>
                  <a:gd name="T8" fmla="*/ 292 w 364"/>
                  <a:gd name="T9" fmla="*/ 38 h 38"/>
                  <a:gd name="T10" fmla="*/ 361 w 364"/>
                  <a:gd name="T11" fmla="*/ 3 h 38"/>
                  <a:gd name="T12" fmla="*/ 364 w 364"/>
                  <a:gd name="T13" fmla="*/ 0 h 38"/>
                  <a:gd name="T14" fmla="*/ 304 w 364"/>
                  <a:gd name="T15" fmla="*/ 1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4" h="38">
                    <a:moveTo>
                      <a:pt x="304" y="10"/>
                    </a:moveTo>
                    <a:cubicBezTo>
                      <a:pt x="58" y="10"/>
                      <a:pt x="58" y="10"/>
                      <a:pt x="58" y="10"/>
                    </a:cubicBezTo>
                    <a:cubicBezTo>
                      <a:pt x="39" y="10"/>
                      <a:pt x="20" y="15"/>
                      <a:pt x="3" y="2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92" y="38"/>
                      <a:pt x="292" y="38"/>
                      <a:pt x="292" y="38"/>
                    </a:cubicBezTo>
                    <a:cubicBezTo>
                      <a:pt x="319" y="38"/>
                      <a:pt x="345" y="25"/>
                      <a:pt x="361" y="3"/>
                    </a:cubicBezTo>
                    <a:cubicBezTo>
                      <a:pt x="364" y="0"/>
                      <a:pt x="364" y="0"/>
                      <a:pt x="364" y="0"/>
                    </a:cubicBezTo>
                    <a:cubicBezTo>
                      <a:pt x="344" y="7"/>
                      <a:pt x="324" y="10"/>
                      <a:pt x="304" y="10"/>
                    </a:cubicBezTo>
                    <a:close/>
                  </a:path>
                </a:pathLst>
              </a:custGeom>
              <a:solidFill>
                <a:srgbClr val="5ABC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" name="Freeform 484"/>
              <p:cNvSpPr>
                <a:spLocks/>
              </p:cNvSpPr>
              <p:nvPr/>
            </p:nvSpPr>
            <p:spPr bwMode="auto">
              <a:xfrm>
                <a:off x="6050" y="3292"/>
                <a:ext cx="340" cy="574"/>
              </a:xfrm>
              <a:custGeom>
                <a:avLst/>
                <a:gdLst>
                  <a:gd name="T0" fmla="*/ 68 w 144"/>
                  <a:gd name="T1" fmla="*/ 243 h 243"/>
                  <a:gd name="T2" fmla="*/ 35 w 144"/>
                  <a:gd name="T3" fmla="*/ 243 h 243"/>
                  <a:gd name="T4" fmla="*/ 14 w 144"/>
                  <a:gd name="T5" fmla="*/ 230 h 243"/>
                  <a:gd name="T6" fmla="*/ 2 w 144"/>
                  <a:gd name="T7" fmla="*/ 205 h 243"/>
                  <a:gd name="T8" fmla="*/ 2 w 144"/>
                  <a:gd name="T9" fmla="*/ 187 h 243"/>
                  <a:gd name="T10" fmla="*/ 66 w 144"/>
                  <a:gd name="T11" fmla="*/ 17 h 243"/>
                  <a:gd name="T12" fmla="*/ 92 w 144"/>
                  <a:gd name="T13" fmla="*/ 0 h 243"/>
                  <a:gd name="T14" fmla="*/ 125 w 144"/>
                  <a:gd name="T15" fmla="*/ 0 h 243"/>
                  <a:gd name="T16" fmla="*/ 144 w 144"/>
                  <a:gd name="T17" fmla="*/ 129 h 243"/>
                  <a:gd name="T18" fmla="*/ 68 w 144"/>
                  <a:gd name="T19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3">
                    <a:moveTo>
                      <a:pt x="68" y="243"/>
                    </a:moveTo>
                    <a:cubicBezTo>
                      <a:pt x="35" y="243"/>
                      <a:pt x="35" y="243"/>
                      <a:pt x="35" y="243"/>
                    </a:cubicBezTo>
                    <a:cubicBezTo>
                      <a:pt x="26" y="243"/>
                      <a:pt x="18" y="238"/>
                      <a:pt x="14" y="230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0" y="199"/>
                      <a:pt x="0" y="193"/>
                      <a:pt x="2" y="18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70" y="7"/>
                      <a:pt x="80" y="0"/>
                      <a:pt x="92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44" y="129"/>
                      <a:pt x="144" y="129"/>
                      <a:pt x="144" y="129"/>
                    </a:cubicBezTo>
                    <a:lnTo>
                      <a:pt x="68" y="243"/>
                    </a:lnTo>
                    <a:close/>
                  </a:path>
                </a:pathLst>
              </a:custGeom>
              <a:solidFill>
                <a:srgbClr val="5ABC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" name="Freeform 485"/>
              <p:cNvSpPr>
                <a:spLocks noEditPoints="1"/>
              </p:cNvSpPr>
              <p:nvPr/>
            </p:nvSpPr>
            <p:spPr bwMode="auto">
              <a:xfrm>
                <a:off x="6265" y="3764"/>
                <a:ext cx="342" cy="343"/>
              </a:xfrm>
              <a:custGeom>
                <a:avLst/>
                <a:gdLst>
                  <a:gd name="T0" fmla="*/ 73 w 145"/>
                  <a:gd name="T1" fmla="*/ 0 h 145"/>
                  <a:gd name="T2" fmla="*/ 0 w 145"/>
                  <a:gd name="T3" fmla="*/ 72 h 145"/>
                  <a:gd name="T4" fmla="*/ 73 w 145"/>
                  <a:gd name="T5" fmla="*/ 145 h 145"/>
                  <a:gd name="T6" fmla="*/ 145 w 145"/>
                  <a:gd name="T7" fmla="*/ 72 h 145"/>
                  <a:gd name="T8" fmla="*/ 73 w 145"/>
                  <a:gd name="T9" fmla="*/ 0 h 145"/>
                  <a:gd name="T10" fmla="*/ 73 w 145"/>
                  <a:gd name="T11" fmla="*/ 131 h 145"/>
                  <a:gd name="T12" fmla="*/ 14 w 145"/>
                  <a:gd name="T13" fmla="*/ 72 h 145"/>
                  <a:gd name="T14" fmla="*/ 73 w 145"/>
                  <a:gd name="T15" fmla="*/ 14 h 145"/>
                  <a:gd name="T16" fmla="*/ 131 w 145"/>
                  <a:gd name="T17" fmla="*/ 72 h 145"/>
                  <a:gd name="T18" fmla="*/ 73 w 145"/>
                  <a:gd name="T19" fmla="*/ 13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5" h="145">
                    <a:moveTo>
                      <a:pt x="73" y="0"/>
                    </a:moveTo>
                    <a:cubicBezTo>
                      <a:pt x="33" y="0"/>
                      <a:pt x="0" y="32"/>
                      <a:pt x="0" y="72"/>
                    </a:cubicBezTo>
                    <a:cubicBezTo>
                      <a:pt x="0" y="113"/>
                      <a:pt x="33" y="145"/>
                      <a:pt x="73" y="145"/>
                    </a:cubicBezTo>
                    <a:cubicBezTo>
                      <a:pt x="113" y="145"/>
                      <a:pt x="145" y="113"/>
                      <a:pt x="145" y="72"/>
                    </a:cubicBezTo>
                    <a:cubicBezTo>
                      <a:pt x="145" y="32"/>
                      <a:pt x="113" y="0"/>
                      <a:pt x="73" y="0"/>
                    </a:cubicBezTo>
                    <a:moveTo>
                      <a:pt x="73" y="131"/>
                    </a:moveTo>
                    <a:cubicBezTo>
                      <a:pt x="40" y="131"/>
                      <a:pt x="14" y="105"/>
                      <a:pt x="14" y="72"/>
                    </a:cubicBezTo>
                    <a:cubicBezTo>
                      <a:pt x="14" y="40"/>
                      <a:pt x="40" y="14"/>
                      <a:pt x="73" y="14"/>
                    </a:cubicBezTo>
                    <a:cubicBezTo>
                      <a:pt x="105" y="14"/>
                      <a:pt x="131" y="40"/>
                      <a:pt x="131" y="72"/>
                    </a:cubicBezTo>
                    <a:cubicBezTo>
                      <a:pt x="131" y="105"/>
                      <a:pt x="105" y="131"/>
                      <a:pt x="73" y="131"/>
                    </a:cubicBezTo>
                  </a:path>
                </a:pathLst>
              </a:custGeom>
              <a:solidFill>
                <a:srgbClr val="4A4A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2" name="Freeform 486"/>
              <p:cNvSpPr>
                <a:spLocks noEditPoints="1"/>
              </p:cNvSpPr>
              <p:nvPr/>
            </p:nvSpPr>
            <p:spPr bwMode="auto">
              <a:xfrm>
                <a:off x="6298" y="3797"/>
                <a:ext cx="276" cy="277"/>
              </a:xfrm>
              <a:custGeom>
                <a:avLst/>
                <a:gdLst>
                  <a:gd name="T0" fmla="*/ 59 w 117"/>
                  <a:gd name="T1" fmla="*/ 0 h 117"/>
                  <a:gd name="T2" fmla="*/ 0 w 117"/>
                  <a:gd name="T3" fmla="*/ 58 h 117"/>
                  <a:gd name="T4" fmla="*/ 59 w 117"/>
                  <a:gd name="T5" fmla="*/ 117 h 117"/>
                  <a:gd name="T6" fmla="*/ 117 w 117"/>
                  <a:gd name="T7" fmla="*/ 58 h 117"/>
                  <a:gd name="T8" fmla="*/ 59 w 117"/>
                  <a:gd name="T9" fmla="*/ 0 h 117"/>
                  <a:gd name="T10" fmla="*/ 95 w 117"/>
                  <a:gd name="T11" fmla="*/ 55 h 117"/>
                  <a:gd name="T12" fmla="*/ 68 w 117"/>
                  <a:gd name="T13" fmla="*/ 55 h 117"/>
                  <a:gd name="T14" fmla="*/ 87 w 117"/>
                  <a:gd name="T15" fmla="*/ 36 h 117"/>
                  <a:gd name="T16" fmla="*/ 98 w 117"/>
                  <a:gd name="T17" fmla="*/ 37 h 117"/>
                  <a:gd name="T18" fmla="*/ 102 w 117"/>
                  <a:gd name="T19" fmla="*/ 46 h 117"/>
                  <a:gd name="T20" fmla="*/ 95 w 117"/>
                  <a:gd name="T21" fmla="*/ 55 h 117"/>
                  <a:gd name="T22" fmla="*/ 72 w 117"/>
                  <a:gd name="T23" fmla="*/ 15 h 117"/>
                  <a:gd name="T24" fmla="*/ 81 w 117"/>
                  <a:gd name="T25" fmla="*/ 19 h 117"/>
                  <a:gd name="T26" fmla="*/ 82 w 117"/>
                  <a:gd name="T27" fmla="*/ 30 h 117"/>
                  <a:gd name="T28" fmla="*/ 63 w 117"/>
                  <a:gd name="T29" fmla="*/ 50 h 117"/>
                  <a:gd name="T30" fmla="*/ 63 w 117"/>
                  <a:gd name="T31" fmla="*/ 22 h 117"/>
                  <a:gd name="T32" fmla="*/ 72 w 117"/>
                  <a:gd name="T33" fmla="*/ 15 h 117"/>
                  <a:gd name="T34" fmla="*/ 55 w 117"/>
                  <a:gd name="T35" fmla="*/ 50 h 117"/>
                  <a:gd name="T36" fmla="*/ 35 w 117"/>
                  <a:gd name="T37" fmla="*/ 30 h 117"/>
                  <a:gd name="T38" fmla="*/ 37 w 117"/>
                  <a:gd name="T39" fmla="*/ 19 h 117"/>
                  <a:gd name="T40" fmla="*/ 46 w 117"/>
                  <a:gd name="T41" fmla="*/ 15 h 117"/>
                  <a:gd name="T42" fmla="*/ 55 w 117"/>
                  <a:gd name="T43" fmla="*/ 22 h 117"/>
                  <a:gd name="T44" fmla="*/ 55 w 117"/>
                  <a:gd name="T45" fmla="*/ 50 h 117"/>
                  <a:gd name="T46" fmla="*/ 46 w 117"/>
                  <a:gd name="T47" fmla="*/ 101 h 117"/>
                  <a:gd name="T48" fmla="*/ 38 w 117"/>
                  <a:gd name="T49" fmla="*/ 98 h 117"/>
                  <a:gd name="T50" fmla="*/ 36 w 117"/>
                  <a:gd name="T51" fmla="*/ 87 h 117"/>
                  <a:gd name="T52" fmla="*/ 55 w 117"/>
                  <a:gd name="T53" fmla="*/ 68 h 117"/>
                  <a:gd name="T54" fmla="*/ 55 w 117"/>
                  <a:gd name="T55" fmla="*/ 95 h 117"/>
                  <a:gd name="T56" fmla="*/ 46 w 117"/>
                  <a:gd name="T57" fmla="*/ 101 h 117"/>
                  <a:gd name="T58" fmla="*/ 63 w 117"/>
                  <a:gd name="T59" fmla="*/ 68 h 117"/>
                  <a:gd name="T60" fmla="*/ 82 w 117"/>
                  <a:gd name="T61" fmla="*/ 87 h 117"/>
                  <a:gd name="T62" fmla="*/ 80 w 117"/>
                  <a:gd name="T63" fmla="*/ 98 h 117"/>
                  <a:gd name="T64" fmla="*/ 71 w 117"/>
                  <a:gd name="T65" fmla="*/ 101 h 117"/>
                  <a:gd name="T66" fmla="*/ 63 w 117"/>
                  <a:gd name="T67" fmla="*/ 95 h 117"/>
                  <a:gd name="T68" fmla="*/ 63 w 117"/>
                  <a:gd name="T69" fmla="*/ 68 h 117"/>
                  <a:gd name="T70" fmla="*/ 30 w 117"/>
                  <a:gd name="T71" fmla="*/ 36 h 117"/>
                  <a:gd name="T72" fmla="*/ 49 w 117"/>
                  <a:gd name="T73" fmla="*/ 55 h 117"/>
                  <a:gd name="T74" fmla="*/ 22 w 117"/>
                  <a:gd name="T75" fmla="*/ 55 h 117"/>
                  <a:gd name="T76" fmla="*/ 16 w 117"/>
                  <a:gd name="T77" fmla="*/ 46 h 117"/>
                  <a:gd name="T78" fmla="*/ 19 w 117"/>
                  <a:gd name="T79" fmla="*/ 37 h 117"/>
                  <a:gd name="T80" fmla="*/ 30 w 117"/>
                  <a:gd name="T81" fmla="*/ 36 h 117"/>
                  <a:gd name="T82" fmla="*/ 22 w 117"/>
                  <a:gd name="T83" fmla="*/ 63 h 117"/>
                  <a:gd name="T84" fmla="*/ 49 w 117"/>
                  <a:gd name="T85" fmla="*/ 63 h 117"/>
                  <a:gd name="T86" fmla="*/ 30 w 117"/>
                  <a:gd name="T87" fmla="*/ 82 h 117"/>
                  <a:gd name="T88" fmla="*/ 20 w 117"/>
                  <a:gd name="T89" fmla="*/ 80 h 117"/>
                  <a:gd name="T90" fmla="*/ 16 w 117"/>
                  <a:gd name="T91" fmla="*/ 72 h 117"/>
                  <a:gd name="T92" fmla="*/ 22 w 117"/>
                  <a:gd name="T93" fmla="*/ 63 h 117"/>
                  <a:gd name="T94" fmla="*/ 87 w 117"/>
                  <a:gd name="T95" fmla="*/ 82 h 117"/>
                  <a:gd name="T96" fmla="*/ 68 w 117"/>
                  <a:gd name="T97" fmla="*/ 63 h 117"/>
                  <a:gd name="T98" fmla="*/ 95 w 117"/>
                  <a:gd name="T99" fmla="*/ 63 h 117"/>
                  <a:gd name="T100" fmla="*/ 102 w 117"/>
                  <a:gd name="T101" fmla="*/ 72 h 117"/>
                  <a:gd name="T102" fmla="*/ 98 w 117"/>
                  <a:gd name="T103" fmla="*/ 80 h 117"/>
                  <a:gd name="T104" fmla="*/ 87 w 117"/>
                  <a:gd name="T105" fmla="*/ 8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7" h="117">
                    <a:moveTo>
                      <a:pt x="59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1"/>
                      <a:pt x="26" y="117"/>
                      <a:pt x="59" y="117"/>
                    </a:cubicBezTo>
                    <a:cubicBezTo>
                      <a:pt x="91" y="117"/>
                      <a:pt x="117" y="91"/>
                      <a:pt x="117" y="58"/>
                    </a:cubicBezTo>
                    <a:cubicBezTo>
                      <a:pt x="117" y="26"/>
                      <a:pt x="91" y="0"/>
                      <a:pt x="59" y="0"/>
                    </a:cubicBezTo>
                    <a:moveTo>
                      <a:pt x="95" y="55"/>
                    </a:moveTo>
                    <a:cubicBezTo>
                      <a:pt x="68" y="55"/>
                      <a:pt x="68" y="55"/>
                      <a:pt x="68" y="55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91" y="32"/>
                      <a:pt x="96" y="33"/>
                      <a:pt x="98" y="37"/>
                    </a:cubicBezTo>
                    <a:cubicBezTo>
                      <a:pt x="100" y="40"/>
                      <a:pt x="101" y="43"/>
                      <a:pt x="102" y="46"/>
                    </a:cubicBezTo>
                    <a:cubicBezTo>
                      <a:pt x="103" y="51"/>
                      <a:pt x="100" y="55"/>
                      <a:pt x="95" y="55"/>
                    </a:cubicBezTo>
                    <a:moveTo>
                      <a:pt x="72" y="15"/>
                    </a:moveTo>
                    <a:cubicBezTo>
                      <a:pt x="75" y="16"/>
                      <a:pt x="78" y="18"/>
                      <a:pt x="81" y="19"/>
                    </a:cubicBezTo>
                    <a:cubicBezTo>
                      <a:pt x="85" y="21"/>
                      <a:pt x="85" y="27"/>
                      <a:pt x="82" y="30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3" y="17"/>
                      <a:pt x="67" y="14"/>
                      <a:pt x="72" y="15"/>
                    </a:cubicBezTo>
                    <a:moveTo>
                      <a:pt x="55" y="50"/>
                    </a:move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27"/>
                      <a:pt x="33" y="21"/>
                      <a:pt x="37" y="19"/>
                    </a:cubicBezTo>
                    <a:cubicBezTo>
                      <a:pt x="40" y="18"/>
                      <a:pt x="43" y="16"/>
                      <a:pt x="46" y="15"/>
                    </a:cubicBezTo>
                    <a:cubicBezTo>
                      <a:pt x="50" y="14"/>
                      <a:pt x="55" y="17"/>
                      <a:pt x="55" y="22"/>
                    </a:cubicBezTo>
                    <a:cubicBezTo>
                      <a:pt x="55" y="50"/>
                      <a:pt x="55" y="50"/>
                      <a:pt x="55" y="50"/>
                    </a:cubicBezTo>
                    <a:moveTo>
                      <a:pt x="46" y="101"/>
                    </a:moveTo>
                    <a:cubicBezTo>
                      <a:pt x="43" y="101"/>
                      <a:pt x="40" y="99"/>
                      <a:pt x="38" y="98"/>
                    </a:cubicBezTo>
                    <a:cubicBezTo>
                      <a:pt x="34" y="96"/>
                      <a:pt x="33" y="90"/>
                      <a:pt x="36" y="87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95"/>
                      <a:pt x="55" y="95"/>
                      <a:pt x="55" y="95"/>
                    </a:cubicBezTo>
                    <a:cubicBezTo>
                      <a:pt x="55" y="100"/>
                      <a:pt x="50" y="103"/>
                      <a:pt x="46" y="101"/>
                    </a:cubicBezTo>
                    <a:moveTo>
                      <a:pt x="63" y="68"/>
                    </a:moveTo>
                    <a:cubicBezTo>
                      <a:pt x="82" y="87"/>
                      <a:pt x="82" y="87"/>
                      <a:pt x="82" y="87"/>
                    </a:cubicBezTo>
                    <a:cubicBezTo>
                      <a:pt x="85" y="90"/>
                      <a:pt x="84" y="96"/>
                      <a:pt x="80" y="98"/>
                    </a:cubicBezTo>
                    <a:cubicBezTo>
                      <a:pt x="77" y="99"/>
                      <a:pt x="74" y="101"/>
                      <a:pt x="71" y="101"/>
                    </a:cubicBezTo>
                    <a:cubicBezTo>
                      <a:pt x="67" y="103"/>
                      <a:pt x="63" y="100"/>
                      <a:pt x="63" y="95"/>
                    </a:cubicBezTo>
                    <a:cubicBezTo>
                      <a:pt x="63" y="68"/>
                      <a:pt x="63" y="68"/>
                      <a:pt x="63" y="68"/>
                    </a:cubicBezTo>
                    <a:moveTo>
                      <a:pt x="30" y="36"/>
                    </a:moveTo>
                    <a:cubicBezTo>
                      <a:pt x="49" y="55"/>
                      <a:pt x="49" y="55"/>
                      <a:pt x="49" y="55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18" y="55"/>
                      <a:pt x="14" y="51"/>
                      <a:pt x="16" y="46"/>
                    </a:cubicBezTo>
                    <a:cubicBezTo>
                      <a:pt x="16" y="43"/>
                      <a:pt x="18" y="40"/>
                      <a:pt x="19" y="37"/>
                    </a:cubicBezTo>
                    <a:cubicBezTo>
                      <a:pt x="21" y="33"/>
                      <a:pt x="27" y="32"/>
                      <a:pt x="30" y="36"/>
                    </a:cubicBezTo>
                    <a:moveTo>
                      <a:pt x="22" y="63"/>
                    </a:moveTo>
                    <a:cubicBezTo>
                      <a:pt x="49" y="63"/>
                      <a:pt x="49" y="63"/>
                      <a:pt x="49" y="63"/>
                    </a:cubicBezTo>
                    <a:cubicBezTo>
                      <a:pt x="30" y="82"/>
                      <a:pt x="30" y="82"/>
                      <a:pt x="30" y="82"/>
                    </a:cubicBezTo>
                    <a:cubicBezTo>
                      <a:pt x="27" y="85"/>
                      <a:pt x="22" y="84"/>
                      <a:pt x="20" y="80"/>
                    </a:cubicBezTo>
                    <a:cubicBezTo>
                      <a:pt x="18" y="78"/>
                      <a:pt x="17" y="75"/>
                      <a:pt x="16" y="72"/>
                    </a:cubicBezTo>
                    <a:cubicBezTo>
                      <a:pt x="14" y="67"/>
                      <a:pt x="18" y="63"/>
                      <a:pt x="22" y="63"/>
                    </a:cubicBezTo>
                    <a:moveTo>
                      <a:pt x="87" y="82"/>
                    </a:moveTo>
                    <a:cubicBezTo>
                      <a:pt x="68" y="63"/>
                      <a:pt x="68" y="63"/>
                      <a:pt x="68" y="63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100" y="63"/>
                      <a:pt x="103" y="67"/>
                      <a:pt x="102" y="72"/>
                    </a:cubicBezTo>
                    <a:cubicBezTo>
                      <a:pt x="101" y="75"/>
                      <a:pt x="99" y="78"/>
                      <a:pt x="98" y="80"/>
                    </a:cubicBezTo>
                    <a:cubicBezTo>
                      <a:pt x="96" y="84"/>
                      <a:pt x="90" y="85"/>
                      <a:pt x="87" y="82"/>
                    </a:cubicBezTo>
                  </a:path>
                </a:pathLst>
              </a:custGeom>
              <a:solidFill>
                <a:srgbClr val="2D2D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3" name="Freeform 487"/>
              <p:cNvSpPr>
                <a:spLocks noEditPoints="1"/>
              </p:cNvSpPr>
              <p:nvPr/>
            </p:nvSpPr>
            <p:spPr bwMode="auto">
              <a:xfrm>
                <a:off x="6286" y="3783"/>
                <a:ext cx="302" cy="305"/>
              </a:xfrm>
              <a:custGeom>
                <a:avLst/>
                <a:gdLst>
                  <a:gd name="T0" fmla="*/ 64 w 128"/>
                  <a:gd name="T1" fmla="*/ 0 h 129"/>
                  <a:gd name="T2" fmla="*/ 0 w 128"/>
                  <a:gd name="T3" fmla="*/ 64 h 129"/>
                  <a:gd name="T4" fmla="*/ 64 w 128"/>
                  <a:gd name="T5" fmla="*/ 129 h 129"/>
                  <a:gd name="T6" fmla="*/ 128 w 128"/>
                  <a:gd name="T7" fmla="*/ 64 h 129"/>
                  <a:gd name="T8" fmla="*/ 64 w 128"/>
                  <a:gd name="T9" fmla="*/ 0 h 129"/>
                  <a:gd name="T10" fmla="*/ 64 w 128"/>
                  <a:gd name="T11" fmla="*/ 123 h 129"/>
                  <a:gd name="T12" fmla="*/ 5 w 128"/>
                  <a:gd name="T13" fmla="*/ 64 h 129"/>
                  <a:gd name="T14" fmla="*/ 64 w 128"/>
                  <a:gd name="T15" fmla="*/ 6 h 129"/>
                  <a:gd name="T16" fmla="*/ 122 w 128"/>
                  <a:gd name="T17" fmla="*/ 64 h 129"/>
                  <a:gd name="T18" fmla="*/ 64 w 128"/>
                  <a:gd name="T19" fmla="*/ 12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8" h="129">
                    <a:moveTo>
                      <a:pt x="64" y="0"/>
                    </a:moveTo>
                    <a:cubicBezTo>
                      <a:pt x="28" y="0"/>
                      <a:pt x="0" y="29"/>
                      <a:pt x="0" y="64"/>
                    </a:cubicBezTo>
                    <a:cubicBezTo>
                      <a:pt x="0" y="100"/>
                      <a:pt x="28" y="129"/>
                      <a:pt x="64" y="129"/>
                    </a:cubicBezTo>
                    <a:cubicBezTo>
                      <a:pt x="99" y="129"/>
                      <a:pt x="128" y="100"/>
                      <a:pt x="128" y="64"/>
                    </a:cubicBezTo>
                    <a:cubicBezTo>
                      <a:pt x="128" y="29"/>
                      <a:pt x="99" y="0"/>
                      <a:pt x="64" y="0"/>
                    </a:cubicBezTo>
                    <a:moveTo>
                      <a:pt x="64" y="123"/>
                    </a:moveTo>
                    <a:cubicBezTo>
                      <a:pt x="31" y="123"/>
                      <a:pt x="5" y="97"/>
                      <a:pt x="5" y="64"/>
                    </a:cubicBezTo>
                    <a:cubicBezTo>
                      <a:pt x="5" y="32"/>
                      <a:pt x="31" y="6"/>
                      <a:pt x="64" y="6"/>
                    </a:cubicBezTo>
                    <a:cubicBezTo>
                      <a:pt x="96" y="6"/>
                      <a:pt x="122" y="32"/>
                      <a:pt x="122" y="64"/>
                    </a:cubicBezTo>
                    <a:cubicBezTo>
                      <a:pt x="122" y="97"/>
                      <a:pt x="96" y="123"/>
                      <a:pt x="64" y="123"/>
                    </a:cubicBezTo>
                  </a:path>
                </a:pathLst>
              </a:custGeom>
              <a:solidFill>
                <a:srgbClr val="3C3C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4" name="Freeform 488"/>
              <p:cNvSpPr>
                <a:spLocks noEditPoints="1"/>
              </p:cNvSpPr>
              <p:nvPr/>
            </p:nvSpPr>
            <p:spPr bwMode="auto">
              <a:xfrm>
                <a:off x="6265" y="3764"/>
                <a:ext cx="342" cy="343"/>
              </a:xfrm>
              <a:custGeom>
                <a:avLst/>
                <a:gdLst>
                  <a:gd name="T0" fmla="*/ 73 w 145"/>
                  <a:gd name="T1" fmla="*/ 137 h 145"/>
                  <a:gd name="T2" fmla="*/ 9 w 145"/>
                  <a:gd name="T3" fmla="*/ 72 h 145"/>
                  <a:gd name="T4" fmla="*/ 73 w 145"/>
                  <a:gd name="T5" fmla="*/ 8 h 145"/>
                  <a:gd name="T6" fmla="*/ 137 w 145"/>
                  <a:gd name="T7" fmla="*/ 72 h 145"/>
                  <a:gd name="T8" fmla="*/ 73 w 145"/>
                  <a:gd name="T9" fmla="*/ 137 h 145"/>
                  <a:gd name="T10" fmla="*/ 73 w 145"/>
                  <a:gd name="T11" fmla="*/ 0 h 145"/>
                  <a:gd name="T12" fmla="*/ 0 w 145"/>
                  <a:gd name="T13" fmla="*/ 72 h 145"/>
                  <a:gd name="T14" fmla="*/ 73 w 145"/>
                  <a:gd name="T15" fmla="*/ 145 h 145"/>
                  <a:gd name="T16" fmla="*/ 145 w 145"/>
                  <a:gd name="T17" fmla="*/ 72 h 145"/>
                  <a:gd name="T18" fmla="*/ 73 w 145"/>
                  <a:gd name="T19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5" h="145">
                    <a:moveTo>
                      <a:pt x="73" y="137"/>
                    </a:moveTo>
                    <a:cubicBezTo>
                      <a:pt x="37" y="137"/>
                      <a:pt x="9" y="108"/>
                      <a:pt x="9" y="72"/>
                    </a:cubicBezTo>
                    <a:cubicBezTo>
                      <a:pt x="9" y="37"/>
                      <a:pt x="37" y="8"/>
                      <a:pt x="73" y="8"/>
                    </a:cubicBezTo>
                    <a:cubicBezTo>
                      <a:pt x="108" y="8"/>
                      <a:pt x="137" y="37"/>
                      <a:pt x="137" y="72"/>
                    </a:cubicBezTo>
                    <a:cubicBezTo>
                      <a:pt x="137" y="108"/>
                      <a:pt x="108" y="137"/>
                      <a:pt x="73" y="137"/>
                    </a:cubicBezTo>
                    <a:moveTo>
                      <a:pt x="73" y="0"/>
                    </a:moveTo>
                    <a:cubicBezTo>
                      <a:pt x="33" y="0"/>
                      <a:pt x="0" y="32"/>
                      <a:pt x="0" y="72"/>
                    </a:cubicBezTo>
                    <a:cubicBezTo>
                      <a:pt x="0" y="113"/>
                      <a:pt x="33" y="145"/>
                      <a:pt x="73" y="145"/>
                    </a:cubicBezTo>
                    <a:cubicBezTo>
                      <a:pt x="113" y="145"/>
                      <a:pt x="145" y="113"/>
                      <a:pt x="145" y="72"/>
                    </a:cubicBezTo>
                    <a:cubicBezTo>
                      <a:pt x="145" y="32"/>
                      <a:pt x="113" y="0"/>
                      <a:pt x="73" y="0"/>
                    </a:cubicBezTo>
                  </a:path>
                </a:pathLst>
              </a:custGeom>
              <a:solidFill>
                <a:srgbClr val="2E2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5" name="Freeform 489"/>
              <p:cNvSpPr>
                <a:spLocks noEditPoints="1"/>
              </p:cNvSpPr>
              <p:nvPr/>
            </p:nvSpPr>
            <p:spPr bwMode="auto">
              <a:xfrm>
                <a:off x="6336" y="3833"/>
                <a:ext cx="203" cy="205"/>
              </a:xfrm>
              <a:custGeom>
                <a:avLst/>
                <a:gdLst>
                  <a:gd name="T0" fmla="*/ 18 w 86"/>
                  <a:gd name="T1" fmla="*/ 77 h 87"/>
                  <a:gd name="T2" fmla="*/ 22 w 86"/>
                  <a:gd name="T3" fmla="*/ 83 h 87"/>
                  <a:gd name="T4" fmla="*/ 30 w 86"/>
                  <a:gd name="T5" fmla="*/ 86 h 87"/>
                  <a:gd name="T6" fmla="*/ 32 w 86"/>
                  <a:gd name="T7" fmla="*/ 87 h 87"/>
                  <a:gd name="T8" fmla="*/ 32 w 86"/>
                  <a:gd name="T9" fmla="*/ 87 h 87"/>
                  <a:gd name="T10" fmla="*/ 30 w 86"/>
                  <a:gd name="T11" fmla="*/ 86 h 87"/>
                  <a:gd name="T12" fmla="*/ 22 w 86"/>
                  <a:gd name="T13" fmla="*/ 83 h 87"/>
                  <a:gd name="T14" fmla="*/ 18 w 86"/>
                  <a:gd name="T15" fmla="*/ 77 h 87"/>
                  <a:gd name="T16" fmla="*/ 86 w 86"/>
                  <a:gd name="T17" fmla="*/ 55 h 87"/>
                  <a:gd name="T18" fmla="*/ 86 w 86"/>
                  <a:gd name="T19" fmla="*/ 57 h 87"/>
                  <a:gd name="T20" fmla="*/ 82 w 86"/>
                  <a:gd name="T21" fmla="*/ 65 h 87"/>
                  <a:gd name="T22" fmla="*/ 82 w 86"/>
                  <a:gd name="T23" fmla="*/ 65 h 87"/>
                  <a:gd name="T24" fmla="*/ 82 w 86"/>
                  <a:gd name="T25" fmla="*/ 65 h 87"/>
                  <a:gd name="T26" fmla="*/ 86 w 86"/>
                  <a:gd name="T27" fmla="*/ 57 h 87"/>
                  <a:gd name="T28" fmla="*/ 86 w 86"/>
                  <a:gd name="T29" fmla="*/ 55 h 87"/>
                  <a:gd name="T30" fmla="*/ 39 w 86"/>
                  <a:gd name="T31" fmla="*/ 53 h 87"/>
                  <a:gd name="T32" fmla="*/ 20 w 86"/>
                  <a:gd name="T33" fmla="*/ 72 h 87"/>
                  <a:gd name="T34" fmla="*/ 39 w 86"/>
                  <a:gd name="T35" fmla="*/ 53 h 87"/>
                  <a:gd name="T36" fmla="*/ 39 w 86"/>
                  <a:gd name="T37" fmla="*/ 53 h 87"/>
                  <a:gd name="T38" fmla="*/ 33 w 86"/>
                  <a:gd name="T39" fmla="*/ 48 h 87"/>
                  <a:gd name="T40" fmla="*/ 33 w 86"/>
                  <a:gd name="T41" fmla="*/ 48 h 87"/>
                  <a:gd name="T42" fmla="*/ 14 w 86"/>
                  <a:gd name="T43" fmla="*/ 67 h 87"/>
                  <a:gd name="T44" fmla="*/ 10 w 86"/>
                  <a:gd name="T45" fmla="*/ 69 h 87"/>
                  <a:gd name="T46" fmla="*/ 4 w 86"/>
                  <a:gd name="T47" fmla="*/ 65 h 87"/>
                  <a:gd name="T48" fmla="*/ 0 w 86"/>
                  <a:gd name="T49" fmla="*/ 57 h 87"/>
                  <a:gd name="T50" fmla="*/ 0 w 86"/>
                  <a:gd name="T51" fmla="*/ 55 h 87"/>
                  <a:gd name="T52" fmla="*/ 0 w 86"/>
                  <a:gd name="T53" fmla="*/ 57 h 87"/>
                  <a:gd name="T54" fmla="*/ 4 w 86"/>
                  <a:gd name="T55" fmla="*/ 65 h 87"/>
                  <a:gd name="T56" fmla="*/ 10 w 86"/>
                  <a:gd name="T57" fmla="*/ 69 h 87"/>
                  <a:gd name="T58" fmla="*/ 14 w 86"/>
                  <a:gd name="T59" fmla="*/ 67 h 87"/>
                  <a:gd name="T60" fmla="*/ 33 w 86"/>
                  <a:gd name="T61" fmla="*/ 48 h 87"/>
                  <a:gd name="T62" fmla="*/ 52 w 86"/>
                  <a:gd name="T63" fmla="*/ 48 h 87"/>
                  <a:gd name="T64" fmla="*/ 52 w 86"/>
                  <a:gd name="T65" fmla="*/ 48 h 87"/>
                  <a:gd name="T66" fmla="*/ 71 w 86"/>
                  <a:gd name="T67" fmla="*/ 67 h 87"/>
                  <a:gd name="T68" fmla="*/ 76 w 86"/>
                  <a:gd name="T69" fmla="*/ 69 h 87"/>
                  <a:gd name="T70" fmla="*/ 82 w 86"/>
                  <a:gd name="T71" fmla="*/ 65 h 87"/>
                  <a:gd name="T72" fmla="*/ 76 w 86"/>
                  <a:gd name="T73" fmla="*/ 69 h 87"/>
                  <a:gd name="T74" fmla="*/ 71 w 86"/>
                  <a:gd name="T75" fmla="*/ 67 h 87"/>
                  <a:gd name="T76" fmla="*/ 52 w 86"/>
                  <a:gd name="T77" fmla="*/ 48 h 87"/>
                  <a:gd name="T78" fmla="*/ 76 w 86"/>
                  <a:gd name="T79" fmla="*/ 19 h 87"/>
                  <a:gd name="T80" fmla="*/ 76 w 86"/>
                  <a:gd name="T81" fmla="*/ 19 h 87"/>
                  <a:gd name="T82" fmla="*/ 82 w 86"/>
                  <a:gd name="T83" fmla="*/ 22 h 87"/>
                  <a:gd name="T84" fmla="*/ 86 w 86"/>
                  <a:gd name="T85" fmla="*/ 30 h 87"/>
                  <a:gd name="T86" fmla="*/ 82 w 86"/>
                  <a:gd name="T87" fmla="*/ 22 h 87"/>
                  <a:gd name="T88" fmla="*/ 76 w 86"/>
                  <a:gd name="T89" fmla="*/ 19 h 87"/>
                  <a:gd name="T90" fmla="*/ 30 w 86"/>
                  <a:gd name="T91" fmla="*/ 1 h 87"/>
                  <a:gd name="T92" fmla="*/ 21 w 86"/>
                  <a:gd name="T93" fmla="*/ 4 h 87"/>
                  <a:gd name="T94" fmla="*/ 19 w 86"/>
                  <a:gd name="T95" fmla="*/ 15 h 87"/>
                  <a:gd name="T96" fmla="*/ 39 w 86"/>
                  <a:gd name="T97" fmla="*/ 35 h 87"/>
                  <a:gd name="T98" fmla="*/ 39 w 86"/>
                  <a:gd name="T99" fmla="*/ 35 h 87"/>
                  <a:gd name="T100" fmla="*/ 19 w 86"/>
                  <a:gd name="T101" fmla="*/ 15 h 87"/>
                  <a:gd name="T102" fmla="*/ 21 w 86"/>
                  <a:gd name="T103" fmla="*/ 4 h 87"/>
                  <a:gd name="T104" fmla="*/ 30 w 86"/>
                  <a:gd name="T105" fmla="*/ 1 h 87"/>
                  <a:gd name="T106" fmla="*/ 32 w 86"/>
                  <a:gd name="T107" fmla="*/ 0 h 87"/>
                  <a:gd name="T108" fmla="*/ 30 w 86"/>
                  <a:gd name="T109" fmla="*/ 0 h 87"/>
                  <a:gd name="T110" fmla="*/ 32 w 86"/>
                  <a:gd name="T111" fmla="*/ 0 h 87"/>
                  <a:gd name="T112" fmla="*/ 32 w 86"/>
                  <a:gd name="T113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6" h="87">
                    <a:moveTo>
                      <a:pt x="18" y="77"/>
                    </a:moveTo>
                    <a:cubicBezTo>
                      <a:pt x="18" y="79"/>
                      <a:pt x="19" y="82"/>
                      <a:pt x="22" y="83"/>
                    </a:cubicBezTo>
                    <a:cubicBezTo>
                      <a:pt x="24" y="84"/>
                      <a:pt x="27" y="86"/>
                      <a:pt x="30" y="86"/>
                    </a:cubicBezTo>
                    <a:cubicBezTo>
                      <a:pt x="31" y="87"/>
                      <a:pt x="31" y="87"/>
                      <a:pt x="32" y="87"/>
                    </a:cubicBezTo>
                    <a:cubicBezTo>
                      <a:pt x="32" y="87"/>
                      <a:pt x="32" y="87"/>
                      <a:pt x="32" y="87"/>
                    </a:cubicBezTo>
                    <a:cubicBezTo>
                      <a:pt x="31" y="87"/>
                      <a:pt x="31" y="87"/>
                      <a:pt x="30" y="86"/>
                    </a:cubicBezTo>
                    <a:cubicBezTo>
                      <a:pt x="27" y="86"/>
                      <a:pt x="24" y="84"/>
                      <a:pt x="22" y="83"/>
                    </a:cubicBezTo>
                    <a:cubicBezTo>
                      <a:pt x="19" y="82"/>
                      <a:pt x="18" y="79"/>
                      <a:pt x="18" y="77"/>
                    </a:cubicBezTo>
                    <a:moveTo>
                      <a:pt x="86" y="55"/>
                    </a:moveTo>
                    <a:cubicBezTo>
                      <a:pt x="86" y="55"/>
                      <a:pt x="86" y="56"/>
                      <a:pt x="86" y="57"/>
                    </a:cubicBezTo>
                    <a:cubicBezTo>
                      <a:pt x="85" y="60"/>
                      <a:pt x="83" y="63"/>
                      <a:pt x="82" y="65"/>
                    </a:cubicBezTo>
                    <a:cubicBezTo>
                      <a:pt x="82" y="65"/>
                      <a:pt x="82" y="65"/>
                      <a:pt x="82" y="65"/>
                    </a:cubicBezTo>
                    <a:cubicBezTo>
                      <a:pt x="82" y="65"/>
                      <a:pt x="82" y="65"/>
                      <a:pt x="82" y="65"/>
                    </a:cubicBezTo>
                    <a:cubicBezTo>
                      <a:pt x="83" y="63"/>
                      <a:pt x="85" y="60"/>
                      <a:pt x="86" y="57"/>
                    </a:cubicBezTo>
                    <a:cubicBezTo>
                      <a:pt x="86" y="56"/>
                      <a:pt x="86" y="55"/>
                      <a:pt x="86" y="55"/>
                    </a:cubicBezTo>
                    <a:moveTo>
                      <a:pt x="39" y="53"/>
                    </a:moveTo>
                    <a:cubicBezTo>
                      <a:pt x="20" y="72"/>
                      <a:pt x="20" y="72"/>
                      <a:pt x="20" y="72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53"/>
                      <a:pt x="39" y="53"/>
                      <a:pt x="39" y="53"/>
                    </a:cubicBezTo>
                    <a:moveTo>
                      <a:pt x="33" y="48"/>
                    </a:moveTo>
                    <a:cubicBezTo>
                      <a:pt x="33" y="48"/>
                      <a:pt x="33" y="48"/>
                      <a:pt x="33" y="48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13" y="68"/>
                      <a:pt x="11" y="69"/>
                      <a:pt x="10" y="69"/>
                    </a:cubicBezTo>
                    <a:cubicBezTo>
                      <a:pt x="7" y="69"/>
                      <a:pt x="5" y="68"/>
                      <a:pt x="4" y="65"/>
                    </a:cubicBezTo>
                    <a:cubicBezTo>
                      <a:pt x="2" y="63"/>
                      <a:pt x="1" y="60"/>
                      <a:pt x="0" y="57"/>
                    </a:cubicBezTo>
                    <a:cubicBezTo>
                      <a:pt x="0" y="56"/>
                      <a:pt x="0" y="55"/>
                      <a:pt x="0" y="55"/>
                    </a:cubicBezTo>
                    <a:cubicBezTo>
                      <a:pt x="0" y="55"/>
                      <a:pt x="0" y="56"/>
                      <a:pt x="0" y="57"/>
                    </a:cubicBezTo>
                    <a:cubicBezTo>
                      <a:pt x="1" y="60"/>
                      <a:pt x="2" y="63"/>
                      <a:pt x="4" y="65"/>
                    </a:cubicBezTo>
                    <a:cubicBezTo>
                      <a:pt x="5" y="68"/>
                      <a:pt x="7" y="69"/>
                      <a:pt x="10" y="69"/>
                    </a:cubicBezTo>
                    <a:cubicBezTo>
                      <a:pt x="11" y="69"/>
                      <a:pt x="13" y="68"/>
                      <a:pt x="14" y="67"/>
                    </a:cubicBezTo>
                    <a:cubicBezTo>
                      <a:pt x="33" y="48"/>
                      <a:pt x="33" y="48"/>
                      <a:pt x="33" y="48"/>
                    </a:cubicBezTo>
                    <a:moveTo>
                      <a:pt x="52" y="48"/>
                    </a:moveTo>
                    <a:cubicBezTo>
                      <a:pt x="52" y="48"/>
                      <a:pt x="52" y="48"/>
                      <a:pt x="52" y="48"/>
                    </a:cubicBezTo>
                    <a:cubicBezTo>
                      <a:pt x="71" y="67"/>
                      <a:pt x="71" y="67"/>
                      <a:pt x="71" y="67"/>
                    </a:cubicBezTo>
                    <a:cubicBezTo>
                      <a:pt x="72" y="68"/>
                      <a:pt x="74" y="69"/>
                      <a:pt x="76" y="69"/>
                    </a:cubicBezTo>
                    <a:cubicBezTo>
                      <a:pt x="78" y="69"/>
                      <a:pt x="81" y="68"/>
                      <a:pt x="82" y="65"/>
                    </a:cubicBezTo>
                    <a:cubicBezTo>
                      <a:pt x="81" y="68"/>
                      <a:pt x="78" y="69"/>
                      <a:pt x="76" y="69"/>
                    </a:cubicBezTo>
                    <a:cubicBezTo>
                      <a:pt x="74" y="69"/>
                      <a:pt x="72" y="68"/>
                      <a:pt x="71" y="67"/>
                    </a:cubicBezTo>
                    <a:cubicBezTo>
                      <a:pt x="52" y="48"/>
                      <a:pt x="52" y="48"/>
                      <a:pt x="52" y="48"/>
                    </a:cubicBezTo>
                    <a:moveTo>
                      <a:pt x="76" y="19"/>
                    </a:moveTo>
                    <a:cubicBezTo>
                      <a:pt x="76" y="19"/>
                      <a:pt x="76" y="19"/>
                      <a:pt x="76" y="19"/>
                    </a:cubicBezTo>
                    <a:cubicBezTo>
                      <a:pt x="79" y="19"/>
                      <a:pt x="81" y="20"/>
                      <a:pt x="82" y="22"/>
                    </a:cubicBezTo>
                    <a:cubicBezTo>
                      <a:pt x="84" y="25"/>
                      <a:pt x="85" y="28"/>
                      <a:pt x="86" y="30"/>
                    </a:cubicBezTo>
                    <a:cubicBezTo>
                      <a:pt x="85" y="28"/>
                      <a:pt x="84" y="25"/>
                      <a:pt x="82" y="22"/>
                    </a:cubicBezTo>
                    <a:cubicBezTo>
                      <a:pt x="81" y="20"/>
                      <a:pt x="79" y="19"/>
                      <a:pt x="76" y="19"/>
                    </a:cubicBezTo>
                    <a:moveTo>
                      <a:pt x="30" y="1"/>
                    </a:moveTo>
                    <a:cubicBezTo>
                      <a:pt x="27" y="1"/>
                      <a:pt x="24" y="3"/>
                      <a:pt x="21" y="4"/>
                    </a:cubicBezTo>
                    <a:cubicBezTo>
                      <a:pt x="17" y="6"/>
                      <a:pt x="16" y="12"/>
                      <a:pt x="19" y="15"/>
                    </a:cubicBezTo>
                    <a:cubicBezTo>
                      <a:pt x="39" y="35"/>
                      <a:pt x="39" y="35"/>
                      <a:pt x="39" y="35"/>
                    </a:cubicBezTo>
                    <a:cubicBezTo>
                      <a:pt x="39" y="35"/>
                      <a:pt x="39" y="35"/>
                      <a:pt x="39" y="3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6" y="12"/>
                      <a:pt x="17" y="6"/>
                      <a:pt x="21" y="4"/>
                    </a:cubicBezTo>
                    <a:cubicBezTo>
                      <a:pt x="24" y="3"/>
                      <a:pt x="27" y="1"/>
                      <a:pt x="30" y="1"/>
                    </a:cubicBezTo>
                    <a:moveTo>
                      <a:pt x="32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31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6" name="Freeform 490"/>
              <p:cNvSpPr>
                <a:spLocks noEditPoints="1"/>
              </p:cNvSpPr>
              <p:nvPr/>
            </p:nvSpPr>
            <p:spPr bwMode="auto">
              <a:xfrm>
                <a:off x="6298" y="3797"/>
                <a:ext cx="276" cy="277"/>
              </a:xfrm>
              <a:custGeom>
                <a:avLst/>
                <a:gdLst>
                  <a:gd name="T0" fmla="*/ 55 w 117"/>
                  <a:gd name="T1" fmla="*/ 68 h 117"/>
                  <a:gd name="T2" fmla="*/ 48 w 117"/>
                  <a:gd name="T3" fmla="*/ 102 h 117"/>
                  <a:gd name="T4" fmla="*/ 48 w 117"/>
                  <a:gd name="T5" fmla="*/ 102 h 117"/>
                  <a:gd name="T6" fmla="*/ 38 w 117"/>
                  <a:gd name="T7" fmla="*/ 98 h 117"/>
                  <a:gd name="T8" fmla="*/ 36 w 117"/>
                  <a:gd name="T9" fmla="*/ 87 h 117"/>
                  <a:gd name="T10" fmla="*/ 55 w 117"/>
                  <a:gd name="T11" fmla="*/ 68 h 117"/>
                  <a:gd name="T12" fmla="*/ 63 w 117"/>
                  <a:gd name="T13" fmla="*/ 68 h 117"/>
                  <a:gd name="T14" fmla="*/ 82 w 117"/>
                  <a:gd name="T15" fmla="*/ 87 h 117"/>
                  <a:gd name="T16" fmla="*/ 80 w 117"/>
                  <a:gd name="T17" fmla="*/ 98 h 117"/>
                  <a:gd name="T18" fmla="*/ 69 w 117"/>
                  <a:gd name="T19" fmla="*/ 102 h 117"/>
                  <a:gd name="T20" fmla="*/ 63 w 117"/>
                  <a:gd name="T21" fmla="*/ 68 h 117"/>
                  <a:gd name="T22" fmla="*/ 22 w 117"/>
                  <a:gd name="T23" fmla="*/ 63 h 117"/>
                  <a:gd name="T24" fmla="*/ 30 w 117"/>
                  <a:gd name="T25" fmla="*/ 82 h 117"/>
                  <a:gd name="T26" fmla="*/ 20 w 117"/>
                  <a:gd name="T27" fmla="*/ 80 h 117"/>
                  <a:gd name="T28" fmla="*/ 16 w 117"/>
                  <a:gd name="T29" fmla="*/ 70 h 117"/>
                  <a:gd name="T30" fmla="*/ 68 w 117"/>
                  <a:gd name="T31" fmla="*/ 63 h 117"/>
                  <a:gd name="T32" fmla="*/ 102 w 117"/>
                  <a:gd name="T33" fmla="*/ 70 h 117"/>
                  <a:gd name="T34" fmla="*/ 98 w 117"/>
                  <a:gd name="T35" fmla="*/ 80 h 117"/>
                  <a:gd name="T36" fmla="*/ 98 w 117"/>
                  <a:gd name="T37" fmla="*/ 80 h 117"/>
                  <a:gd name="T38" fmla="*/ 87 w 117"/>
                  <a:gd name="T39" fmla="*/ 82 h 117"/>
                  <a:gd name="T40" fmla="*/ 92 w 117"/>
                  <a:gd name="T41" fmla="*/ 34 h 117"/>
                  <a:gd name="T42" fmla="*/ 98 w 117"/>
                  <a:gd name="T43" fmla="*/ 37 h 117"/>
                  <a:gd name="T44" fmla="*/ 102 w 117"/>
                  <a:gd name="T45" fmla="*/ 46 h 117"/>
                  <a:gd name="T46" fmla="*/ 95 w 117"/>
                  <a:gd name="T47" fmla="*/ 55 h 117"/>
                  <a:gd name="T48" fmla="*/ 87 w 117"/>
                  <a:gd name="T49" fmla="*/ 36 h 117"/>
                  <a:gd name="T50" fmla="*/ 92 w 117"/>
                  <a:gd name="T51" fmla="*/ 34 h 117"/>
                  <a:gd name="T52" fmla="*/ 16 w 117"/>
                  <a:gd name="T53" fmla="*/ 46 h 117"/>
                  <a:gd name="T54" fmla="*/ 25 w 117"/>
                  <a:gd name="T55" fmla="*/ 34 h 117"/>
                  <a:gd name="T56" fmla="*/ 49 w 117"/>
                  <a:gd name="T57" fmla="*/ 55 h 117"/>
                  <a:gd name="T58" fmla="*/ 15 w 117"/>
                  <a:gd name="T59" fmla="*/ 48 h 117"/>
                  <a:gd name="T60" fmla="*/ 48 w 117"/>
                  <a:gd name="T61" fmla="*/ 15 h 117"/>
                  <a:gd name="T62" fmla="*/ 55 w 117"/>
                  <a:gd name="T63" fmla="*/ 50 h 117"/>
                  <a:gd name="T64" fmla="*/ 55 w 117"/>
                  <a:gd name="T65" fmla="*/ 50 h 117"/>
                  <a:gd name="T66" fmla="*/ 37 w 117"/>
                  <a:gd name="T67" fmla="*/ 19 h 117"/>
                  <a:gd name="T68" fmla="*/ 46 w 117"/>
                  <a:gd name="T69" fmla="*/ 15 h 117"/>
                  <a:gd name="T70" fmla="*/ 48 w 117"/>
                  <a:gd name="T71" fmla="*/ 15 h 117"/>
                  <a:gd name="T72" fmla="*/ 63 w 117"/>
                  <a:gd name="T73" fmla="*/ 22 h 117"/>
                  <a:gd name="T74" fmla="*/ 69 w 117"/>
                  <a:gd name="T75" fmla="*/ 15 h 117"/>
                  <a:gd name="T76" fmla="*/ 81 w 117"/>
                  <a:gd name="T77" fmla="*/ 19 h 117"/>
                  <a:gd name="T78" fmla="*/ 82 w 117"/>
                  <a:gd name="T79" fmla="*/ 30 h 117"/>
                  <a:gd name="T80" fmla="*/ 63 w 117"/>
                  <a:gd name="T81" fmla="*/ 22 h 117"/>
                  <a:gd name="T82" fmla="*/ 59 w 117"/>
                  <a:gd name="T83" fmla="*/ 0 h 117"/>
                  <a:gd name="T84" fmla="*/ 59 w 117"/>
                  <a:gd name="T85" fmla="*/ 117 h 117"/>
                  <a:gd name="T86" fmla="*/ 59 w 117"/>
                  <a:gd name="T8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7" h="117">
                    <a:moveTo>
                      <a:pt x="55" y="68"/>
                    </a:move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95"/>
                      <a:pt x="55" y="95"/>
                      <a:pt x="55" y="95"/>
                    </a:cubicBezTo>
                    <a:cubicBezTo>
                      <a:pt x="55" y="99"/>
                      <a:pt x="52" y="102"/>
                      <a:pt x="48" y="102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7" y="102"/>
                      <a:pt x="47" y="102"/>
                      <a:pt x="46" y="101"/>
                    </a:cubicBezTo>
                    <a:cubicBezTo>
                      <a:pt x="43" y="101"/>
                      <a:pt x="40" y="99"/>
                      <a:pt x="38" y="98"/>
                    </a:cubicBezTo>
                    <a:cubicBezTo>
                      <a:pt x="35" y="97"/>
                      <a:pt x="34" y="94"/>
                      <a:pt x="34" y="92"/>
                    </a:cubicBezTo>
                    <a:cubicBezTo>
                      <a:pt x="34" y="90"/>
                      <a:pt x="35" y="88"/>
                      <a:pt x="36" y="87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8"/>
                      <a:pt x="55" y="68"/>
                      <a:pt x="55" y="68"/>
                    </a:cubicBezTo>
                    <a:moveTo>
                      <a:pt x="63" y="68"/>
                    </a:moveTo>
                    <a:cubicBezTo>
                      <a:pt x="63" y="68"/>
                      <a:pt x="63" y="68"/>
                      <a:pt x="63" y="68"/>
                    </a:cubicBezTo>
                    <a:cubicBezTo>
                      <a:pt x="82" y="87"/>
                      <a:pt x="82" y="87"/>
                      <a:pt x="82" y="87"/>
                    </a:cubicBezTo>
                    <a:cubicBezTo>
                      <a:pt x="83" y="88"/>
                      <a:pt x="84" y="90"/>
                      <a:pt x="84" y="92"/>
                    </a:cubicBezTo>
                    <a:cubicBezTo>
                      <a:pt x="84" y="94"/>
                      <a:pt x="82" y="97"/>
                      <a:pt x="80" y="98"/>
                    </a:cubicBezTo>
                    <a:cubicBezTo>
                      <a:pt x="77" y="99"/>
                      <a:pt x="74" y="101"/>
                      <a:pt x="71" y="101"/>
                    </a:cubicBezTo>
                    <a:cubicBezTo>
                      <a:pt x="71" y="102"/>
                      <a:pt x="70" y="102"/>
                      <a:pt x="69" y="102"/>
                    </a:cubicBezTo>
                    <a:cubicBezTo>
                      <a:pt x="66" y="102"/>
                      <a:pt x="63" y="99"/>
                      <a:pt x="63" y="95"/>
                    </a:cubicBezTo>
                    <a:cubicBezTo>
                      <a:pt x="63" y="68"/>
                      <a:pt x="63" y="68"/>
                      <a:pt x="63" y="68"/>
                    </a:cubicBezTo>
                    <a:moveTo>
                      <a:pt x="16" y="70"/>
                    </a:moveTo>
                    <a:cubicBezTo>
                      <a:pt x="16" y="66"/>
                      <a:pt x="18" y="63"/>
                      <a:pt x="22" y="63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30" y="82"/>
                      <a:pt x="30" y="82"/>
                      <a:pt x="30" y="82"/>
                    </a:cubicBezTo>
                    <a:cubicBezTo>
                      <a:pt x="29" y="83"/>
                      <a:pt x="27" y="84"/>
                      <a:pt x="26" y="84"/>
                    </a:cubicBezTo>
                    <a:cubicBezTo>
                      <a:pt x="23" y="84"/>
                      <a:pt x="21" y="83"/>
                      <a:pt x="20" y="80"/>
                    </a:cubicBezTo>
                    <a:cubicBezTo>
                      <a:pt x="18" y="78"/>
                      <a:pt x="17" y="75"/>
                      <a:pt x="16" y="72"/>
                    </a:cubicBezTo>
                    <a:cubicBezTo>
                      <a:pt x="16" y="71"/>
                      <a:pt x="16" y="70"/>
                      <a:pt x="16" y="70"/>
                    </a:cubicBezTo>
                    <a:moveTo>
                      <a:pt x="68" y="63"/>
                    </a:moveTo>
                    <a:cubicBezTo>
                      <a:pt x="68" y="63"/>
                      <a:pt x="68" y="63"/>
                      <a:pt x="68" y="63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99" y="63"/>
                      <a:pt x="102" y="66"/>
                      <a:pt x="102" y="70"/>
                    </a:cubicBezTo>
                    <a:cubicBezTo>
                      <a:pt x="102" y="70"/>
                      <a:pt x="102" y="71"/>
                      <a:pt x="102" y="72"/>
                    </a:cubicBezTo>
                    <a:cubicBezTo>
                      <a:pt x="101" y="75"/>
                      <a:pt x="99" y="78"/>
                      <a:pt x="98" y="80"/>
                    </a:cubicBezTo>
                    <a:cubicBezTo>
                      <a:pt x="98" y="80"/>
                      <a:pt x="98" y="80"/>
                      <a:pt x="98" y="80"/>
                    </a:cubicBezTo>
                    <a:cubicBezTo>
                      <a:pt x="98" y="80"/>
                      <a:pt x="98" y="80"/>
                      <a:pt x="98" y="80"/>
                    </a:cubicBezTo>
                    <a:cubicBezTo>
                      <a:pt x="97" y="83"/>
                      <a:pt x="94" y="84"/>
                      <a:pt x="92" y="84"/>
                    </a:cubicBezTo>
                    <a:cubicBezTo>
                      <a:pt x="90" y="84"/>
                      <a:pt x="88" y="83"/>
                      <a:pt x="87" y="82"/>
                    </a:cubicBezTo>
                    <a:cubicBezTo>
                      <a:pt x="68" y="63"/>
                      <a:pt x="68" y="63"/>
                      <a:pt x="68" y="63"/>
                    </a:cubicBezTo>
                    <a:moveTo>
                      <a:pt x="92" y="34"/>
                    </a:moveTo>
                    <a:cubicBezTo>
                      <a:pt x="92" y="34"/>
                      <a:pt x="92" y="34"/>
                      <a:pt x="92" y="34"/>
                    </a:cubicBezTo>
                    <a:cubicBezTo>
                      <a:pt x="95" y="34"/>
                      <a:pt x="97" y="35"/>
                      <a:pt x="98" y="37"/>
                    </a:cubicBezTo>
                    <a:cubicBezTo>
                      <a:pt x="100" y="40"/>
                      <a:pt x="101" y="43"/>
                      <a:pt x="102" y="45"/>
                    </a:cubicBezTo>
                    <a:cubicBezTo>
                      <a:pt x="102" y="46"/>
                      <a:pt x="102" y="46"/>
                      <a:pt x="102" y="46"/>
                    </a:cubicBezTo>
                    <a:cubicBezTo>
                      <a:pt x="102" y="47"/>
                      <a:pt x="102" y="47"/>
                      <a:pt x="102" y="48"/>
                    </a:cubicBezTo>
                    <a:cubicBezTo>
                      <a:pt x="102" y="52"/>
                      <a:pt x="99" y="55"/>
                      <a:pt x="95" y="55"/>
                    </a:cubicBezTo>
                    <a:cubicBezTo>
                      <a:pt x="68" y="55"/>
                      <a:pt x="68" y="55"/>
                      <a:pt x="68" y="55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9" y="34"/>
                      <a:pt x="91" y="34"/>
                      <a:pt x="92" y="34"/>
                    </a:cubicBezTo>
                    <a:cubicBezTo>
                      <a:pt x="92" y="34"/>
                      <a:pt x="92" y="34"/>
                      <a:pt x="92" y="34"/>
                    </a:cubicBezTo>
                    <a:moveTo>
                      <a:pt x="15" y="48"/>
                    </a:moveTo>
                    <a:cubicBezTo>
                      <a:pt x="15" y="47"/>
                      <a:pt x="15" y="47"/>
                      <a:pt x="16" y="46"/>
                    </a:cubicBezTo>
                    <a:cubicBezTo>
                      <a:pt x="16" y="43"/>
                      <a:pt x="18" y="40"/>
                      <a:pt x="19" y="37"/>
                    </a:cubicBezTo>
                    <a:cubicBezTo>
                      <a:pt x="20" y="35"/>
                      <a:pt x="23" y="34"/>
                      <a:pt x="25" y="34"/>
                    </a:cubicBezTo>
                    <a:cubicBezTo>
                      <a:pt x="27" y="34"/>
                      <a:pt x="29" y="34"/>
                      <a:pt x="30" y="36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18" y="55"/>
                      <a:pt x="15" y="52"/>
                      <a:pt x="15" y="48"/>
                    </a:cubicBezTo>
                    <a:moveTo>
                      <a:pt x="48" y="15"/>
                    </a:moveTo>
                    <a:cubicBezTo>
                      <a:pt x="48" y="15"/>
                      <a:pt x="48" y="15"/>
                      <a:pt x="48" y="15"/>
                    </a:cubicBezTo>
                    <a:cubicBezTo>
                      <a:pt x="52" y="15"/>
                      <a:pt x="55" y="18"/>
                      <a:pt x="55" y="22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27"/>
                      <a:pt x="33" y="21"/>
                      <a:pt x="37" y="19"/>
                    </a:cubicBezTo>
                    <a:cubicBezTo>
                      <a:pt x="40" y="18"/>
                      <a:pt x="43" y="16"/>
                      <a:pt x="46" y="16"/>
                    </a:cubicBezTo>
                    <a:cubicBezTo>
                      <a:pt x="46" y="16"/>
                      <a:pt x="46" y="15"/>
                      <a:pt x="46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47" y="15"/>
                      <a:pt x="47" y="15"/>
                      <a:pt x="48" y="15"/>
                    </a:cubicBezTo>
                    <a:cubicBezTo>
                      <a:pt x="48" y="15"/>
                      <a:pt x="48" y="15"/>
                      <a:pt x="48" y="15"/>
                    </a:cubicBezTo>
                    <a:moveTo>
                      <a:pt x="63" y="22"/>
                    </a:moveTo>
                    <a:cubicBezTo>
                      <a:pt x="63" y="22"/>
                      <a:pt x="63" y="22"/>
                      <a:pt x="63" y="22"/>
                    </a:cubicBezTo>
                    <a:cubicBezTo>
                      <a:pt x="63" y="18"/>
                      <a:pt x="66" y="15"/>
                      <a:pt x="69" y="15"/>
                    </a:cubicBezTo>
                    <a:cubicBezTo>
                      <a:pt x="70" y="15"/>
                      <a:pt x="71" y="15"/>
                      <a:pt x="72" y="15"/>
                    </a:cubicBezTo>
                    <a:cubicBezTo>
                      <a:pt x="75" y="16"/>
                      <a:pt x="78" y="18"/>
                      <a:pt x="81" y="19"/>
                    </a:cubicBezTo>
                    <a:cubicBezTo>
                      <a:pt x="83" y="20"/>
                      <a:pt x="84" y="23"/>
                      <a:pt x="84" y="25"/>
                    </a:cubicBezTo>
                    <a:cubicBezTo>
                      <a:pt x="84" y="27"/>
                      <a:pt x="83" y="29"/>
                      <a:pt x="82" y="30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3" y="22"/>
                      <a:pt x="63" y="22"/>
                      <a:pt x="63" y="22"/>
                    </a:cubicBezTo>
                    <a:moveTo>
                      <a:pt x="59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1"/>
                      <a:pt x="26" y="117"/>
                      <a:pt x="59" y="117"/>
                    </a:cubicBezTo>
                    <a:cubicBezTo>
                      <a:pt x="91" y="117"/>
                      <a:pt x="117" y="91"/>
                      <a:pt x="117" y="58"/>
                    </a:cubicBezTo>
                    <a:cubicBezTo>
                      <a:pt x="117" y="26"/>
                      <a:pt x="91" y="0"/>
                      <a:pt x="59" y="0"/>
                    </a:cubicBezTo>
                  </a:path>
                </a:pathLst>
              </a:custGeom>
              <a:solidFill>
                <a:srgbClr val="1C1C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7" name="Freeform 491"/>
              <p:cNvSpPr>
                <a:spLocks noEditPoints="1"/>
              </p:cNvSpPr>
              <p:nvPr/>
            </p:nvSpPr>
            <p:spPr bwMode="auto">
              <a:xfrm>
                <a:off x="6286" y="3783"/>
                <a:ext cx="302" cy="305"/>
              </a:xfrm>
              <a:custGeom>
                <a:avLst/>
                <a:gdLst>
                  <a:gd name="T0" fmla="*/ 5 w 128"/>
                  <a:gd name="T1" fmla="*/ 64 h 129"/>
                  <a:gd name="T2" fmla="*/ 5 w 128"/>
                  <a:gd name="T3" fmla="*/ 64 h 129"/>
                  <a:gd name="T4" fmla="*/ 64 w 128"/>
                  <a:gd name="T5" fmla="*/ 6 h 129"/>
                  <a:gd name="T6" fmla="*/ 122 w 128"/>
                  <a:gd name="T7" fmla="*/ 64 h 129"/>
                  <a:gd name="T8" fmla="*/ 122 w 128"/>
                  <a:gd name="T9" fmla="*/ 64 h 129"/>
                  <a:gd name="T10" fmla="*/ 64 w 128"/>
                  <a:gd name="T11" fmla="*/ 123 h 129"/>
                  <a:gd name="T12" fmla="*/ 5 w 128"/>
                  <a:gd name="T13" fmla="*/ 64 h 129"/>
                  <a:gd name="T14" fmla="*/ 64 w 128"/>
                  <a:gd name="T15" fmla="*/ 0 h 129"/>
                  <a:gd name="T16" fmla="*/ 0 w 128"/>
                  <a:gd name="T17" fmla="*/ 64 h 129"/>
                  <a:gd name="T18" fmla="*/ 64 w 128"/>
                  <a:gd name="T19" fmla="*/ 129 h 129"/>
                  <a:gd name="T20" fmla="*/ 128 w 128"/>
                  <a:gd name="T21" fmla="*/ 64 h 129"/>
                  <a:gd name="T22" fmla="*/ 64 w 128"/>
                  <a:gd name="T2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8" h="129">
                    <a:moveTo>
                      <a:pt x="5" y="64"/>
                    </a:moveTo>
                    <a:cubicBezTo>
                      <a:pt x="5" y="64"/>
                      <a:pt x="5" y="64"/>
                      <a:pt x="5" y="64"/>
                    </a:cubicBezTo>
                    <a:cubicBezTo>
                      <a:pt x="5" y="32"/>
                      <a:pt x="31" y="6"/>
                      <a:pt x="64" y="6"/>
                    </a:cubicBezTo>
                    <a:cubicBezTo>
                      <a:pt x="96" y="6"/>
                      <a:pt x="122" y="32"/>
                      <a:pt x="122" y="64"/>
                    </a:cubicBezTo>
                    <a:cubicBezTo>
                      <a:pt x="122" y="64"/>
                      <a:pt x="122" y="64"/>
                      <a:pt x="122" y="64"/>
                    </a:cubicBezTo>
                    <a:cubicBezTo>
                      <a:pt x="122" y="97"/>
                      <a:pt x="96" y="123"/>
                      <a:pt x="64" y="123"/>
                    </a:cubicBezTo>
                    <a:cubicBezTo>
                      <a:pt x="31" y="123"/>
                      <a:pt x="5" y="97"/>
                      <a:pt x="5" y="64"/>
                    </a:cubicBezTo>
                    <a:moveTo>
                      <a:pt x="64" y="0"/>
                    </a:moveTo>
                    <a:cubicBezTo>
                      <a:pt x="28" y="0"/>
                      <a:pt x="0" y="29"/>
                      <a:pt x="0" y="64"/>
                    </a:cubicBezTo>
                    <a:cubicBezTo>
                      <a:pt x="0" y="100"/>
                      <a:pt x="28" y="129"/>
                      <a:pt x="64" y="129"/>
                    </a:cubicBezTo>
                    <a:cubicBezTo>
                      <a:pt x="99" y="129"/>
                      <a:pt x="128" y="100"/>
                      <a:pt x="128" y="64"/>
                    </a:cubicBezTo>
                    <a:cubicBezTo>
                      <a:pt x="128" y="29"/>
                      <a:pt x="99" y="0"/>
                      <a:pt x="64" y="0"/>
                    </a:cubicBezTo>
                  </a:path>
                </a:pathLst>
              </a:custGeom>
              <a:solidFill>
                <a:srgbClr val="262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8" name="Freeform 492"/>
              <p:cNvSpPr>
                <a:spLocks/>
              </p:cNvSpPr>
              <p:nvPr/>
            </p:nvSpPr>
            <p:spPr bwMode="auto">
              <a:xfrm>
                <a:off x="6232" y="3729"/>
                <a:ext cx="404" cy="186"/>
              </a:xfrm>
              <a:custGeom>
                <a:avLst/>
                <a:gdLst>
                  <a:gd name="T0" fmla="*/ 171 w 171"/>
                  <a:gd name="T1" fmla="*/ 63 h 79"/>
                  <a:gd name="T2" fmla="*/ 87 w 171"/>
                  <a:gd name="T3" fmla="*/ 0 h 79"/>
                  <a:gd name="T4" fmla="*/ 0 w 171"/>
                  <a:gd name="T5" fmla="*/ 79 h 79"/>
                  <a:gd name="T6" fmla="*/ 11 w 171"/>
                  <a:gd name="T7" fmla="*/ 73 h 79"/>
                  <a:gd name="T8" fmla="*/ 26 w 171"/>
                  <a:gd name="T9" fmla="*/ 56 h 79"/>
                  <a:gd name="T10" fmla="*/ 87 w 171"/>
                  <a:gd name="T11" fmla="*/ 19 h 79"/>
                  <a:gd name="T12" fmla="*/ 147 w 171"/>
                  <a:gd name="T13" fmla="*/ 56 h 79"/>
                  <a:gd name="T14" fmla="*/ 168 w 171"/>
                  <a:gd name="T15" fmla="*/ 64 h 79"/>
                  <a:gd name="T16" fmla="*/ 171 w 171"/>
                  <a:gd name="T17" fmla="*/ 6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1" h="79">
                    <a:moveTo>
                      <a:pt x="171" y="63"/>
                    </a:moveTo>
                    <a:cubicBezTo>
                      <a:pt x="160" y="27"/>
                      <a:pt x="126" y="0"/>
                      <a:pt x="87" y="0"/>
                    </a:cubicBezTo>
                    <a:cubicBezTo>
                      <a:pt x="41" y="0"/>
                      <a:pt x="4" y="35"/>
                      <a:pt x="0" y="79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8" y="69"/>
                      <a:pt x="23" y="63"/>
                      <a:pt x="26" y="56"/>
                    </a:cubicBezTo>
                    <a:cubicBezTo>
                      <a:pt x="37" y="34"/>
                      <a:pt x="60" y="19"/>
                      <a:pt x="87" y="19"/>
                    </a:cubicBezTo>
                    <a:cubicBezTo>
                      <a:pt x="113" y="19"/>
                      <a:pt x="136" y="34"/>
                      <a:pt x="147" y="56"/>
                    </a:cubicBezTo>
                    <a:cubicBezTo>
                      <a:pt x="151" y="64"/>
                      <a:pt x="160" y="67"/>
                      <a:pt x="168" y="64"/>
                    </a:cubicBezTo>
                    <a:lnTo>
                      <a:pt x="171" y="63"/>
                    </a:lnTo>
                    <a:close/>
                  </a:path>
                </a:pathLst>
              </a:custGeom>
              <a:solidFill>
                <a:srgbClr val="5ABC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9" name="Freeform 493"/>
              <p:cNvSpPr>
                <a:spLocks/>
              </p:cNvSpPr>
              <p:nvPr/>
            </p:nvSpPr>
            <p:spPr bwMode="auto">
              <a:xfrm>
                <a:off x="5304" y="3391"/>
                <a:ext cx="1292" cy="612"/>
              </a:xfrm>
              <a:custGeom>
                <a:avLst/>
                <a:gdLst>
                  <a:gd name="T0" fmla="*/ 318 w 547"/>
                  <a:gd name="T1" fmla="*/ 259 h 259"/>
                  <a:gd name="T2" fmla="*/ 27 w 547"/>
                  <a:gd name="T3" fmla="*/ 259 h 259"/>
                  <a:gd name="T4" fmla="*/ 0 w 547"/>
                  <a:gd name="T5" fmla="*/ 231 h 259"/>
                  <a:gd name="T6" fmla="*/ 303 w 547"/>
                  <a:gd name="T7" fmla="*/ 231 h 259"/>
                  <a:gd name="T8" fmla="*/ 373 w 547"/>
                  <a:gd name="T9" fmla="*/ 194 h 259"/>
                  <a:gd name="T10" fmla="*/ 492 w 547"/>
                  <a:gd name="T11" fmla="*/ 13 h 259"/>
                  <a:gd name="T12" fmla="*/ 525 w 547"/>
                  <a:gd name="T13" fmla="*/ 7 h 259"/>
                  <a:gd name="T14" fmla="*/ 547 w 547"/>
                  <a:gd name="T15" fmla="*/ 22 h 259"/>
                  <a:gd name="T16" fmla="*/ 536 w 547"/>
                  <a:gd name="T17" fmla="*/ 39 h 259"/>
                  <a:gd name="T18" fmla="*/ 526 w 547"/>
                  <a:gd name="T19" fmla="*/ 40 h 259"/>
                  <a:gd name="T20" fmla="*/ 504 w 547"/>
                  <a:gd name="T21" fmla="*/ 45 h 259"/>
                  <a:gd name="T22" fmla="*/ 387 w 547"/>
                  <a:gd name="T23" fmla="*/ 221 h 259"/>
                  <a:gd name="T24" fmla="*/ 318 w 547"/>
                  <a:gd name="T25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7" h="259">
                    <a:moveTo>
                      <a:pt x="318" y="259"/>
                    </a:moveTo>
                    <a:cubicBezTo>
                      <a:pt x="27" y="259"/>
                      <a:pt x="27" y="259"/>
                      <a:pt x="27" y="259"/>
                    </a:cubicBezTo>
                    <a:cubicBezTo>
                      <a:pt x="12" y="259"/>
                      <a:pt x="0" y="247"/>
                      <a:pt x="0" y="231"/>
                    </a:cubicBezTo>
                    <a:cubicBezTo>
                      <a:pt x="303" y="231"/>
                      <a:pt x="303" y="231"/>
                      <a:pt x="303" y="231"/>
                    </a:cubicBezTo>
                    <a:cubicBezTo>
                      <a:pt x="331" y="231"/>
                      <a:pt x="357" y="217"/>
                      <a:pt x="373" y="194"/>
                    </a:cubicBezTo>
                    <a:cubicBezTo>
                      <a:pt x="492" y="13"/>
                      <a:pt x="492" y="13"/>
                      <a:pt x="492" y="13"/>
                    </a:cubicBezTo>
                    <a:cubicBezTo>
                      <a:pt x="499" y="2"/>
                      <a:pt x="514" y="0"/>
                      <a:pt x="525" y="7"/>
                    </a:cubicBezTo>
                    <a:cubicBezTo>
                      <a:pt x="547" y="22"/>
                      <a:pt x="547" y="22"/>
                      <a:pt x="547" y="22"/>
                    </a:cubicBezTo>
                    <a:cubicBezTo>
                      <a:pt x="536" y="39"/>
                      <a:pt x="536" y="39"/>
                      <a:pt x="536" y="39"/>
                    </a:cubicBezTo>
                    <a:cubicBezTo>
                      <a:pt x="533" y="42"/>
                      <a:pt x="529" y="43"/>
                      <a:pt x="526" y="40"/>
                    </a:cubicBezTo>
                    <a:cubicBezTo>
                      <a:pt x="519" y="36"/>
                      <a:pt x="509" y="38"/>
                      <a:pt x="504" y="45"/>
                    </a:cubicBezTo>
                    <a:cubicBezTo>
                      <a:pt x="387" y="221"/>
                      <a:pt x="387" y="221"/>
                      <a:pt x="387" y="221"/>
                    </a:cubicBezTo>
                    <a:cubicBezTo>
                      <a:pt x="372" y="245"/>
                      <a:pt x="346" y="259"/>
                      <a:pt x="318" y="259"/>
                    </a:cubicBezTo>
                    <a:close/>
                  </a:path>
                </a:pathLst>
              </a:custGeom>
              <a:solidFill>
                <a:srgbClr val="A9D8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0" name="Freeform 494"/>
              <p:cNvSpPr>
                <a:spLocks/>
              </p:cNvSpPr>
              <p:nvPr/>
            </p:nvSpPr>
            <p:spPr bwMode="auto">
              <a:xfrm>
                <a:off x="6336" y="2486"/>
                <a:ext cx="104" cy="59"/>
              </a:xfrm>
              <a:custGeom>
                <a:avLst/>
                <a:gdLst>
                  <a:gd name="T0" fmla="*/ 44 w 44"/>
                  <a:gd name="T1" fmla="*/ 25 h 25"/>
                  <a:gd name="T2" fmla="*/ 0 w 44"/>
                  <a:gd name="T3" fmla="*/ 1 h 25"/>
                  <a:gd name="T4" fmla="*/ 4 w 44"/>
                  <a:gd name="T5" fmla="*/ 0 h 25"/>
                  <a:gd name="T6" fmla="*/ 44 w 44"/>
                  <a:gd name="T7" fmla="*/ 22 h 25"/>
                  <a:gd name="T8" fmla="*/ 44 w 44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5">
                    <a:moveTo>
                      <a:pt x="44" y="25"/>
                    </a:moveTo>
                    <a:cubicBezTo>
                      <a:pt x="13" y="22"/>
                      <a:pt x="0" y="2"/>
                      <a:pt x="0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15" y="19"/>
                      <a:pt x="44" y="22"/>
                    </a:cubicBezTo>
                    <a:lnTo>
                      <a:pt x="44" y="25"/>
                    </a:lnTo>
                    <a:close/>
                  </a:path>
                </a:pathLst>
              </a:custGeom>
              <a:solidFill>
                <a:srgbClr val="C6C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1" name="Freeform 495"/>
              <p:cNvSpPr>
                <a:spLocks/>
              </p:cNvSpPr>
              <p:nvPr/>
            </p:nvSpPr>
            <p:spPr bwMode="auto">
              <a:xfrm>
                <a:off x="6220" y="2531"/>
                <a:ext cx="350" cy="761"/>
              </a:xfrm>
              <a:custGeom>
                <a:avLst/>
                <a:gdLst>
                  <a:gd name="T0" fmla="*/ 19 w 148"/>
                  <a:gd name="T1" fmla="*/ 322 h 322"/>
                  <a:gd name="T2" fmla="*/ 6 w 148"/>
                  <a:gd name="T3" fmla="*/ 202 h 322"/>
                  <a:gd name="T4" fmla="*/ 97 w 148"/>
                  <a:gd name="T5" fmla="*/ 60 h 322"/>
                  <a:gd name="T6" fmla="*/ 130 w 148"/>
                  <a:gd name="T7" fmla="*/ 31 h 322"/>
                  <a:gd name="T8" fmla="*/ 140 w 148"/>
                  <a:gd name="T9" fmla="*/ 18 h 322"/>
                  <a:gd name="T10" fmla="*/ 94 w 148"/>
                  <a:gd name="T11" fmla="*/ 8 h 322"/>
                  <a:gd name="T12" fmla="*/ 93 w 148"/>
                  <a:gd name="T13" fmla="*/ 8 h 322"/>
                  <a:gd name="T14" fmla="*/ 90 w 148"/>
                  <a:gd name="T15" fmla="*/ 8 h 322"/>
                  <a:gd name="T16" fmla="*/ 91 w 148"/>
                  <a:gd name="T17" fmla="*/ 0 h 322"/>
                  <a:gd name="T18" fmla="*/ 146 w 148"/>
                  <a:gd name="T19" fmla="*/ 17 h 322"/>
                  <a:gd name="T20" fmla="*/ 134 w 148"/>
                  <a:gd name="T21" fmla="*/ 36 h 322"/>
                  <a:gd name="T22" fmla="*/ 102 w 148"/>
                  <a:gd name="T23" fmla="*/ 65 h 322"/>
                  <a:gd name="T24" fmla="*/ 13 w 148"/>
                  <a:gd name="T25" fmla="*/ 203 h 322"/>
                  <a:gd name="T26" fmla="*/ 24 w 148"/>
                  <a:gd name="T27" fmla="*/ 322 h 322"/>
                  <a:gd name="T28" fmla="*/ 19 w 148"/>
                  <a:gd name="T29" fmla="*/ 322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8" h="322">
                    <a:moveTo>
                      <a:pt x="19" y="322"/>
                    </a:moveTo>
                    <a:cubicBezTo>
                      <a:pt x="18" y="319"/>
                      <a:pt x="0" y="242"/>
                      <a:pt x="6" y="202"/>
                    </a:cubicBezTo>
                    <a:cubicBezTo>
                      <a:pt x="13" y="160"/>
                      <a:pt x="70" y="88"/>
                      <a:pt x="97" y="60"/>
                    </a:cubicBezTo>
                    <a:cubicBezTo>
                      <a:pt x="112" y="45"/>
                      <a:pt x="123" y="36"/>
                      <a:pt x="130" y="31"/>
                    </a:cubicBezTo>
                    <a:cubicBezTo>
                      <a:pt x="139" y="23"/>
                      <a:pt x="140" y="22"/>
                      <a:pt x="140" y="18"/>
                    </a:cubicBezTo>
                    <a:cubicBezTo>
                      <a:pt x="139" y="12"/>
                      <a:pt x="115" y="8"/>
                      <a:pt x="94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0"/>
                      <a:pt x="144" y="2"/>
                      <a:pt x="146" y="17"/>
                    </a:cubicBezTo>
                    <a:cubicBezTo>
                      <a:pt x="148" y="25"/>
                      <a:pt x="143" y="29"/>
                      <a:pt x="134" y="36"/>
                    </a:cubicBezTo>
                    <a:cubicBezTo>
                      <a:pt x="127" y="42"/>
                      <a:pt x="117" y="50"/>
                      <a:pt x="102" y="65"/>
                    </a:cubicBezTo>
                    <a:cubicBezTo>
                      <a:pt x="73" y="94"/>
                      <a:pt x="19" y="164"/>
                      <a:pt x="13" y="203"/>
                    </a:cubicBezTo>
                    <a:cubicBezTo>
                      <a:pt x="7" y="241"/>
                      <a:pt x="23" y="321"/>
                      <a:pt x="24" y="322"/>
                    </a:cubicBezTo>
                    <a:lnTo>
                      <a:pt x="19" y="322"/>
                    </a:ln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2" name="Freeform 496"/>
              <p:cNvSpPr>
                <a:spLocks/>
              </p:cNvSpPr>
              <p:nvPr/>
            </p:nvSpPr>
            <p:spPr bwMode="auto">
              <a:xfrm>
                <a:off x="6204" y="2378"/>
                <a:ext cx="181" cy="342"/>
              </a:xfrm>
              <a:custGeom>
                <a:avLst/>
                <a:gdLst>
                  <a:gd name="T0" fmla="*/ 39 w 77"/>
                  <a:gd name="T1" fmla="*/ 141 h 145"/>
                  <a:gd name="T2" fmla="*/ 12 w 77"/>
                  <a:gd name="T3" fmla="*/ 145 h 145"/>
                  <a:gd name="T4" fmla="*/ 6 w 77"/>
                  <a:gd name="T5" fmla="*/ 108 h 145"/>
                  <a:gd name="T6" fmla="*/ 54 w 77"/>
                  <a:gd name="T7" fmla="*/ 5 h 145"/>
                  <a:gd name="T8" fmla="*/ 62 w 77"/>
                  <a:gd name="T9" fmla="*/ 0 h 145"/>
                  <a:gd name="T10" fmla="*/ 77 w 77"/>
                  <a:gd name="T11" fmla="*/ 24 h 145"/>
                  <a:gd name="T12" fmla="*/ 69 w 77"/>
                  <a:gd name="T13" fmla="*/ 29 h 145"/>
                  <a:gd name="T14" fmla="*/ 33 w 77"/>
                  <a:gd name="T15" fmla="*/ 104 h 145"/>
                  <a:gd name="T16" fmla="*/ 39 w 77"/>
                  <a:gd name="T17" fmla="*/ 14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145">
                    <a:moveTo>
                      <a:pt x="39" y="141"/>
                    </a:moveTo>
                    <a:cubicBezTo>
                      <a:pt x="12" y="145"/>
                      <a:pt x="12" y="145"/>
                      <a:pt x="12" y="145"/>
                    </a:cubicBezTo>
                    <a:cubicBezTo>
                      <a:pt x="6" y="108"/>
                      <a:pt x="6" y="108"/>
                      <a:pt x="6" y="108"/>
                    </a:cubicBezTo>
                    <a:cubicBezTo>
                      <a:pt x="0" y="67"/>
                      <a:pt x="19" y="27"/>
                      <a:pt x="54" y="5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77" y="24"/>
                      <a:pt x="77" y="24"/>
                      <a:pt x="77" y="24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43" y="45"/>
                      <a:pt x="29" y="74"/>
                      <a:pt x="33" y="104"/>
                    </a:cubicBezTo>
                    <a:lnTo>
                      <a:pt x="39" y="141"/>
                    </a:lnTo>
                    <a:close/>
                  </a:path>
                </a:pathLst>
              </a:custGeom>
              <a:solidFill>
                <a:srgbClr val="5ABC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3" name="Freeform 497"/>
              <p:cNvSpPr>
                <a:spLocks/>
              </p:cNvSpPr>
              <p:nvPr/>
            </p:nvSpPr>
            <p:spPr bwMode="auto">
              <a:xfrm>
                <a:off x="6237" y="2744"/>
                <a:ext cx="233" cy="1197"/>
              </a:xfrm>
              <a:custGeom>
                <a:avLst/>
                <a:gdLst>
                  <a:gd name="T0" fmla="*/ 98 w 99"/>
                  <a:gd name="T1" fmla="*/ 491 h 507"/>
                  <a:gd name="T2" fmla="*/ 27 w 99"/>
                  <a:gd name="T3" fmla="*/ 0 h 507"/>
                  <a:gd name="T4" fmla="*/ 0 w 99"/>
                  <a:gd name="T5" fmla="*/ 4 h 507"/>
                  <a:gd name="T6" fmla="*/ 71 w 99"/>
                  <a:gd name="T7" fmla="*/ 495 h 507"/>
                  <a:gd name="T8" fmla="*/ 86 w 99"/>
                  <a:gd name="T9" fmla="*/ 506 h 507"/>
                  <a:gd name="T10" fmla="*/ 98 w 99"/>
                  <a:gd name="T11" fmla="*/ 491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507">
                    <a:moveTo>
                      <a:pt x="98" y="491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71" y="495"/>
                      <a:pt x="71" y="495"/>
                      <a:pt x="71" y="495"/>
                    </a:cubicBezTo>
                    <a:cubicBezTo>
                      <a:pt x="72" y="502"/>
                      <a:pt x="79" y="507"/>
                      <a:pt x="86" y="506"/>
                    </a:cubicBezTo>
                    <a:cubicBezTo>
                      <a:pt x="94" y="505"/>
                      <a:pt x="99" y="498"/>
                      <a:pt x="98" y="491"/>
                    </a:cubicBezTo>
                    <a:close/>
                  </a:path>
                </a:pathLst>
              </a:custGeom>
              <a:solidFill>
                <a:srgbClr val="CAE5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4" name="Freeform 498"/>
              <p:cNvSpPr>
                <a:spLocks/>
              </p:cNvSpPr>
              <p:nvPr/>
            </p:nvSpPr>
            <p:spPr bwMode="auto">
              <a:xfrm>
                <a:off x="6206" y="2708"/>
                <a:ext cx="120" cy="48"/>
              </a:xfrm>
              <a:custGeom>
                <a:avLst/>
                <a:gdLst>
                  <a:gd name="T0" fmla="*/ 120 w 120"/>
                  <a:gd name="T1" fmla="*/ 33 h 48"/>
                  <a:gd name="T2" fmla="*/ 116 w 120"/>
                  <a:gd name="T3" fmla="*/ 0 h 48"/>
                  <a:gd name="T4" fmla="*/ 90 w 120"/>
                  <a:gd name="T5" fmla="*/ 3 h 48"/>
                  <a:gd name="T6" fmla="*/ 26 w 120"/>
                  <a:gd name="T7" fmla="*/ 12 h 48"/>
                  <a:gd name="T8" fmla="*/ 0 w 120"/>
                  <a:gd name="T9" fmla="*/ 15 h 48"/>
                  <a:gd name="T10" fmla="*/ 5 w 120"/>
                  <a:gd name="T11" fmla="*/ 48 h 48"/>
                  <a:gd name="T12" fmla="*/ 31 w 120"/>
                  <a:gd name="T13" fmla="*/ 45 h 48"/>
                  <a:gd name="T14" fmla="*/ 94 w 120"/>
                  <a:gd name="T15" fmla="*/ 36 h 48"/>
                  <a:gd name="T16" fmla="*/ 120 w 120"/>
                  <a:gd name="T17" fmla="*/ 3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48">
                    <a:moveTo>
                      <a:pt x="120" y="33"/>
                    </a:moveTo>
                    <a:lnTo>
                      <a:pt x="116" y="0"/>
                    </a:lnTo>
                    <a:lnTo>
                      <a:pt x="90" y="3"/>
                    </a:lnTo>
                    <a:lnTo>
                      <a:pt x="26" y="12"/>
                    </a:lnTo>
                    <a:lnTo>
                      <a:pt x="0" y="15"/>
                    </a:lnTo>
                    <a:lnTo>
                      <a:pt x="5" y="48"/>
                    </a:lnTo>
                    <a:lnTo>
                      <a:pt x="31" y="45"/>
                    </a:lnTo>
                    <a:lnTo>
                      <a:pt x="94" y="36"/>
                    </a:lnTo>
                    <a:lnTo>
                      <a:pt x="120" y="33"/>
                    </a:lnTo>
                    <a:close/>
                  </a:path>
                </a:pathLst>
              </a:custGeom>
              <a:solidFill>
                <a:srgbClr val="A9D8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5" name="Oval 499"/>
              <p:cNvSpPr>
                <a:spLocks noChangeArrowheads="1"/>
              </p:cNvSpPr>
              <p:nvPr/>
            </p:nvSpPr>
            <p:spPr bwMode="auto">
              <a:xfrm>
                <a:off x="6274" y="2364"/>
                <a:ext cx="126" cy="125"/>
              </a:xfrm>
              <a:prstGeom prst="ellipse">
                <a:avLst/>
              </a:pr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6" name="Oval 500"/>
              <p:cNvSpPr>
                <a:spLocks noChangeArrowheads="1"/>
              </p:cNvSpPr>
              <p:nvPr/>
            </p:nvSpPr>
            <p:spPr bwMode="auto">
              <a:xfrm>
                <a:off x="6291" y="2380"/>
                <a:ext cx="92" cy="92"/>
              </a:xfrm>
              <a:prstGeom prst="ellipse">
                <a:avLst/>
              </a:prstGeom>
              <a:solidFill>
                <a:srgbClr val="3C3C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9" name="Группа 8"/>
          <p:cNvGrpSpPr/>
          <p:nvPr/>
        </p:nvGrpSpPr>
        <p:grpSpPr>
          <a:xfrm>
            <a:off x="14684391" y="1673392"/>
            <a:ext cx="1801278" cy="1273910"/>
            <a:chOff x="15388246" y="2078785"/>
            <a:chExt cx="1349375" cy="954315"/>
          </a:xfrm>
        </p:grpSpPr>
        <p:pic>
          <p:nvPicPr>
            <p:cNvPr id="847" name="Picture 857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8246" y="2078785"/>
              <a:ext cx="1349375" cy="954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48" name="Freeform 2182"/>
            <p:cNvSpPr>
              <a:spLocks/>
            </p:cNvSpPr>
            <p:nvPr/>
          </p:nvSpPr>
          <p:spPr bwMode="auto">
            <a:xfrm>
              <a:off x="16481391" y="2825886"/>
              <a:ext cx="167238" cy="76806"/>
            </a:xfrm>
            <a:custGeom>
              <a:avLst/>
              <a:gdLst>
                <a:gd name="T0" fmla="*/ 0 w 37"/>
                <a:gd name="T1" fmla="*/ 4 h 17"/>
                <a:gd name="T2" fmla="*/ 3 w 37"/>
                <a:gd name="T3" fmla="*/ 17 h 17"/>
                <a:gd name="T4" fmla="*/ 37 w 37"/>
                <a:gd name="T5" fmla="*/ 17 h 17"/>
                <a:gd name="T6" fmla="*/ 35 w 37"/>
                <a:gd name="T7" fmla="*/ 0 h 17"/>
                <a:gd name="T8" fmla="*/ 0 w 37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7">
                  <a:moveTo>
                    <a:pt x="0" y="4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4" y="4"/>
                    <a:pt x="0" y="4"/>
                  </a:cubicBezTo>
                  <a:close/>
                </a:path>
              </a:pathLst>
            </a:custGeom>
            <a:solidFill>
              <a:srgbClr val="FFC8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9" name="Freeform 2183"/>
            <p:cNvSpPr>
              <a:spLocks/>
            </p:cNvSpPr>
            <p:nvPr/>
          </p:nvSpPr>
          <p:spPr bwMode="auto">
            <a:xfrm>
              <a:off x="16387242" y="2376202"/>
              <a:ext cx="270058" cy="526490"/>
            </a:xfrm>
            <a:custGeom>
              <a:avLst/>
              <a:gdLst>
                <a:gd name="T0" fmla="*/ 55 w 60"/>
                <a:gd name="T1" fmla="*/ 95 h 117"/>
                <a:gd name="T2" fmla="*/ 59 w 60"/>
                <a:gd name="T3" fmla="*/ 85 h 117"/>
                <a:gd name="T4" fmla="*/ 57 w 60"/>
                <a:gd name="T5" fmla="*/ 46 h 117"/>
                <a:gd name="T6" fmla="*/ 56 w 60"/>
                <a:gd name="T7" fmla="*/ 38 h 117"/>
                <a:gd name="T8" fmla="*/ 49 w 60"/>
                <a:gd name="T9" fmla="*/ 33 h 117"/>
                <a:gd name="T10" fmla="*/ 44 w 60"/>
                <a:gd name="T11" fmla="*/ 37 h 117"/>
                <a:gd name="T12" fmla="*/ 44 w 60"/>
                <a:gd name="T13" fmla="*/ 36 h 117"/>
                <a:gd name="T14" fmla="*/ 37 w 60"/>
                <a:gd name="T15" fmla="*/ 30 h 117"/>
                <a:gd name="T16" fmla="*/ 32 w 60"/>
                <a:gd name="T17" fmla="*/ 35 h 117"/>
                <a:gd name="T18" fmla="*/ 31 w 60"/>
                <a:gd name="T19" fmla="*/ 34 h 117"/>
                <a:gd name="T20" fmla="*/ 24 w 60"/>
                <a:gd name="T21" fmla="*/ 28 h 117"/>
                <a:gd name="T22" fmla="*/ 19 w 60"/>
                <a:gd name="T23" fmla="*/ 36 h 117"/>
                <a:gd name="T24" fmla="*/ 19 w 60"/>
                <a:gd name="T25" fmla="*/ 36 h 117"/>
                <a:gd name="T26" fmla="*/ 19 w 60"/>
                <a:gd name="T27" fmla="*/ 36 h 117"/>
                <a:gd name="T28" fmla="*/ 13 w 60"/>
                <a:gd name="T29" fmla="*/ 6 h 117"/>
                <a:gd name="T30" fmla="*/ 6 w 60"/>
                <a:gd name="T31" fmla="*/ 1 h 117"/>
                <a:gd name="T32" fmla="*/ 0 w 60"/>
                <a:gd name="T33" fmla="*/ 8 h 117"/>
                <a:gd name="T34" fmla="*/ 10 w 60"/>
                <a:gd name="T35" fmla="*/ 65 h 117"/>
                <a:gd name="T36" fmla="*/ 12 w 60"/>
                <a:gd name="T37" fmla="*/ 79 h 117"/>
                <a:gd name="T38" fmla="*/ 8 w 60"/>
                <a:gd name="T39" fmla="*/ 91 h 117"/>
                <a:gd name="T40" fmla="*/ 20 w 60"/>
                <a:gd name="T41" fmla="*/ 101 h 117"/>
                <a:gd name="T42" fmla="*/ 24 w 60"/>
                <a:gd name="T43" fmla="*/ 117 h 117"/>
                <a:gd name="T44" fmla="*/ 58 w 60"/>
                <a:gd name="T45" fmla="*/ 117 h 117"/>
                <a:gd name="T46" fmla="*/ 55 w 60"/>
                <a:gd name="T47" fmla="*/ 9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" h="117">
                  <a:moveTo>
                    <a:pt x="55" y="95"/>
                  </a:moveTo>
                  <a:cubicBezTo>
                    <a:pt x="59" y="85"/>
                    <a:pt x="59" y="85"/>
                    <a:pt x="59" y="85"/>
                  </a:cubicBezTo>
                  <a:cubicBezTo>
                    <a:pt x="59" y="81"/>
                    <a:pt x="60" y="59"/>
                    <a:pt x="57" y="46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5" y="35"/>
                    <a:pt x="52" y="33"/>
                    <a:pt x="49" y="33"/>
                  </a:cubicBezTo>
                  <a:cubicBezTo>
                    <a:pt x="47" y="33"/>
                    <a:pt x="45" y="35"/>
                    <a:pt x="44" y="37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2"/>
                    <a:pt x="40" y="30"/>
                    <a:pt x="37" y="30"/>
                  </a:cubicBezTo>
                  <a:cubicBezTo>
                    <a:pt x="34" y="31"/>
                    <a:pt x="32" y="33"/>
                    <a:pt x="32" y="35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0"/>
                    <a:pt x="28" y="28"/>
                    <a:pt x="24" y="28"/>
                  </a:cubicBezTo>
                  <a:cubicBezTo>
                    <a:pt x="21" y="29"/>
                    <a:pt x="18" y="32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3"/>
                    <a:pt x="9" y="0"/>
                    <a:pt x="6" y="1"/>
                  </a:cubicBezTo>
                  <a:cubicBezTo>
                    <a:pt x="2" y="1"/>
                    <a:pt x="0" y="5"/>
                    <a:pt x="0" y="8"/>
                  </a:cubicBezTo>
                  <a:cubicBezTo>
                    <a:pt x="0" y="8"/>
                    <a:pt x="10" y="64"/>
                    <a:pt x="10" y="65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9" y="92"/>
                    <a:pt x="20" y="101"/>
                    <a:pt x="20" y="101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58" y="117"/>
                    <a:pt x="58" y="117"/>
                    <a:pt x="58" y="117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FFC8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0" name="Freeform 2184"/>
            <p:cNvSpPr>
              <a:spLocks/>
            </p:cNvSpPr>
            <p:nvPr/>
          </p:nvSpPr>
          <p:spPr bwMode="auto">
            <a:xfrm>
              <a:off x="16464048" y="2825886"/>
              <a:ext cx="247760" cy="153611"/>
            </a:xfrm>
            <a:custGeom>
              <a:avLst/>
              <a:gdLst>
                <a:gd name="T0" fmla="*/ 167 w 200"/>
                <a:gd name="T1" fmla="*/ 0 h 124"/>
                <a:gd name="T2" fmla="*/ 0 w 200"/>
                <a:gd name="T3" fmla="*/ 26 h 124"/>
                <a:gd name="T4" fmla="*/ 4 w 200"/>
                <a:gd name="T5" fmla="*/ 124 h 124"/>
                <a:gd name="T6" fmla="*/ 200 w 200"/>
                <a:gd name="T7" fmla="*/ 95 h 124"/>
                <a:gd name="T8" fmla="*/ 167 w 200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24">
                  <a:moveTo>
                    <a:pt x="167" y="0"/>
                  </a:moveTo>
                  <a:lnTo>
                    <a:pt x="0" y="26"/>
                  </a:lnTo>
                  <a:lnTo>
                    <a:pt x="4" y="124"/>
                  </a:lnTo>
                  <a:lnTo>
                    <a:pt x="200" y="9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FF4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66391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45" name="Слайд think-cell" r:id="rId44" imgW="567" imgH="569" progId="TCLayout.ActiveDocument.1">
                  <p:embed/>
                </p:oleObj>
              </mc:Choice>
              <mc:Fallback>
                <p:oleObj name="Слайд think-cell" r:id="rId44" imgW="567" imgH="569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800" dirty="0" err="1">
              <a:solidFill>
                <a:schemeClr val="tx1"/>
              </a:solidFill>
              <a:sym typeface="+mn-lt"/>
            </a:endParaRPr>
          </a:p>
        </p:txBody>
      </p:sp>
      <p:sp>
        <p:nvSpPr>
          <p:cNvPr id="65" name="Прямоугольник 64"/>
          <p:cNvSpPr>
            <a:spLocks/>
          </p:cNvSpPr>
          <p:nvPr/>
        </p:nvSpPr>
        <p:spPr>
          <a:xfrm>
            <a:off x="654049" y="2111604"/>
            <a:ext cx="8348550" cy="7013542"/>
          </a:xfrm>
          <a:prstGeom prst="rect">
            <a:avLst/>
          </a:prstGeom>
          <a:noFill/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66" name="Прямоугольник 65"/>
          <p:cNvSpPr>
            <a:spLocks/>
          </p:cNvSpPr>
          <p:nvPr/>
        </p:nvSpPr>
        <p:spPr>
          <a:xfrm>
            <a:off x="9370241" y="2111604"/>
            <a:ext cx="8348550" cy="7013542"/>
          </a:xfrm>
          <a:prstGeom prst="rect">
            <a:avLst/>
          </a:prstGeom>
          <a:noFill/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050" y="472426"/>
            <a:ext cx="17210087" cy="519534"/>
          </a:xfrm>
        </p:spPr>
        <p:txBody>
          <a:bodyPr/>
          <a:lstStyle/>
          <a:p>
            <a:r>
              <a:rPr lang="ru-RU" dirty="0">
                <a:solidFill>
                  <a:schemeClr val="accent5"/>
                </a:solidFill>
              </a:rPr>
              <a:t>В мире наблюдается тенденция на электрификацию транспорта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Источники: Bloomberg, JP Morgan, Statista.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4B7F21-857C-44AF-B2BB-8DCD3F204814}"/>
              </a:ext>
            </a:extLst>
          </p:cNvPr>
          <p:cNvSpPr txBox="1">
            <a:spLocks/>
          </p:cNvSpPr>
          <p:nvPr/>
        </p:nvSpPr>
        <p:spPr>
          <a:xfrm>
            <a:off x="10650995" y="2276079"/>
            <a:ext cx="687343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rgbClr val="141414"/>
              </a:buClr>
              <a:defRPr sz="2000" b="1" kern="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dirty="0"/>
              <a:t>Прогноз парка электрокаров и плагин-гибридов в мире, </a:t>
            </a:r>
            <a:r>
              <a:rPr lang="ru-RU" dirty="0" smtClean="0"/>
              <a:t>2018-2025</a:t>
            </a:r>
            <a:r>
              <a:rPr lang="ru-RU" dirty="0"/>
              <a:t>, </a:t>
            </a:r>
            <a:r>
              <a:rPr lang="ru-RU" b="0" dirty="0">
                <a:solidFill>
                  <a:schemeClr val="accent4"/>
                </a:solidFill>
                <a:latin typeface="+mn-lt"/>
              </a:rPr>
              <a:t>млн ед.</a:t>
            </a:r>
          </a:p>
        </p:txBody>
      </p:sp>
      <p:graphicFrame>
        <p:nvGraphicFramePr>
          <p:cNvPr id="254" name="Chart 3"/>
          <p:cNvGraphicFramePr/>
          <p:nvPr>
            <p:custDataLst>
              <p:tags r:id="rId4"/>
            </p:custDataLst>
          </p:nvPr>
        </p:nvGraphicFramePr>
        <p:xfrm>
          <a:off x="10648950" y="3505200"/>
          <a:ext cx="5792788" cy="1865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6"/>
          </a:graphicData>
        </a:graphic>
      </p:graphicFrame>
      <p:sp useBgFill="1">
        <p:nvSpPr>
          <p:cNvPr id="248" name="Полилиния 247"/>
          <p:cNvSpPr/>
          <p:nvPr>
            <p:custDataLst>
              <p:tags r:id="rId5"/>
            </p:custDataLst>
          </p:nvPr>
        </p:nvSpPr>
        <p:spPr bwMode="auto">
          <a:xfrm>
            <a:off x="13496925" y="5214938"/>
            <a:ext cx="96838" cy="146051"/>
          </a:xfrm>
          <a:custGeom>
            <a:avLst/>
            <a:gdLst/>
            <a:ahLst/>
            <a:cxnLst/>
            <a:rect l="0" t="0" r="0" b="0"/>
            <a:pathLst>
              <a:path w="96838" h="146051">
                <a:moveTo>
                  <a:pt x="96837" y="0"/>
                </a:moveTo>
                <a:lnTo>
                  <a:pt x="57150" y="146050"/>
                </a:lnTo>
                <a:lnTo>
                  <a:pt x="0" y="146050"/>
                </a:lnTo>
                <a:lnTo>
                  <a:pt x="39687" y="0"/>
                </a:lnTo>
                <a:close/>
              </a:path>
            </a:pathLst>
          </a:cu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47" name="Полилиния 246"/>
          <p:cNvSpPr/>
          <p:nvPr>
            <p:custDataLst>
              <p:tags r:id="rId6"/>
            </p:custDataLst>
          </p:nvPr>
        </p:nvSpPr>
        <p:spPr bwMode="auto">
          <a:xfrm>
            <a:off x="13554075" y="5214938"/>
            <a:ext cx="39688" cy="146051"/>
          </a:xfrm>
          <a:custGeom>
            <a:avLst/>
            <a:gdLst/>
            <a:ahLst/>
            <a:cxnLst/>
            <a:rect l="0" t="0" r="0" b="0"/>
            <a:pathLst>
              <a:path w="39688" h="146051">
                <a:moveTo>
                  <a:pt x="39687" y="0"/>
                </a:moveTo>
                <a:lnTo>
                  <a:pt x="0" y="146050"/>
                </a:lnTo>
              </a:path>
            </a:pathLst>
          </a:cu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6" name="Полилиния 245"/>
          <p:cNvSpPr/>
          <p:nvPr>
            <p:custDataLst>
              <p:tags r:id="rId7"/>
            </p:custDataLst>
          </p:nvPr>
        </p:nvSpPr>
        <p:spPr bwMode="auto">
          <a:xfrm>
            <a:off x="13496925" y="5214938"/>
            <a:ext cx="39688" cy="146051"/>
          </a:xfrm>
          <a:custGeom>
            <a:avLst/>
            <a:gdLst/>
            <a:ahLst/>
            <a:cxnLst/>
            <a:rect l="0" t="0" r="0" b="0"/>
            <a:pathLst>
              <a:path w="39688" h="146051">
                <a:moveTo>
                  <a:pt x="39687" y="0"/>
                </a:moveTo>
                <a:lnTo>
                  <a:pt x="0" y="146050"/>
                </a:lnTo>
              </a:path>
            </a:pathLst>
          </a:cu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8379EC97-9886-4DEE-ABB8-E4A79383CEAC}"/>
              </a:ext>
            </a:extLst>
          </p:cNvPr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1876088" y="5364163"/>
            <a:ext cx="5254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E2F76446-71AB-43E8-8800-A38113EAFDFE}" type="datetime'2''''''''0''''1''''''''''8'''''''''''">
              <a:rPr lang="en-US" altLang="en-US" sz="1800" smtClean="0">
                <a:latin typeface="+mn-lt"/>
                <a:sym typeface="+mn-lt"/>
              </a:rPr>
              <a:pPr algn="ctr"/>
              <a:t>2018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24ACB6-8F10-417B-9F0B-FBCBC72A565D}"/>
              </a:ext>
            </a:extLst>
          </p:cNvPr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gray">
          <a:xfrm>
            <a:off x="14603413" y="3287713"/>
            <a:ext cx="695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3338" tIns="0" rIns="33338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1800" dirty="0">
                <a:latin typeface="+mn-lt"/>
                <a:sym typeface="+mn-lt"/>
              </a:rPr>
              <a:t>25-40</a:t>
            </a:r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9E101E30-3E7F-46E6-8ED8-8C798B67A662}"/>
              </a:ext>
            </a:extLst>
          </p:cNvPr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14676438" y="5364163"/>
            <a:ext cx="5508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D888F4B3-E2D1-4663-AE9B-869C4B0A82CC}" type="datetime'''2''''''0''2''''''''''''''''''''''''5'''''''''''''''''''''">
              <a:rPr lang="en-US" altLang="en-US" sz="1800" smtClean="0">
                <a:latin typeface="+mn-lt"/>
                <a:sym typeface="+mn-lt"/>
              </a:rPr>
              <a:pPr algn="ctr"/>
              <a:t>2025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A58A94-1006-4BC3-A6FA-4467B1538286}"/>
              </a:ext>
            </a:extLst>
          </p:cNvPr>
          <p:cNvSpPr txBox="1">
            <a:spLocks/>
          </p:cNvSpPr>
          <p:nvPr/>
        </p:nvSpPr>
        <p:spPr>
          <a:xfrm>
            <a:off x="10650995" y="6056511"/>
            <a:ext cx="687343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rgbClr val="141414"/>
              </a:buClr>
              <a:defRPr sz="2000" b="1" kern="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dirty="0"/>
              <a:t>Прогноз парка электробусов и плагин-гибридов в </a:t>
            </a:r>
            <a:r>
              <a:rPr lang="ru-RU" dirty="0" smtClean="0"/>
              <a:t>мире, 2018-2025</a:t>
            </a:r>
            <a:r>
              <a:rPr lang="ru-RU" dirty="0"/>
              <a:t>, </a:t>
            </a:r>
            <a:r>
              <a:rPr lang="ru-RU" b="0" dirty="0">
                <a:solidFill>
                  <a:schemeClr val="accent4"/>
                </a:solidFill>
                <a:latin typeface="+mn-lt"/>
              </a:rPr>
              <a:t>млн ед.</a:t>
            </a:r>
          </a:p>
        </p:txBody>
      </p:sp>
      <p:graphicFrame>
        <p:nvGraphicFramePr>
          <p:cNvPr id="255" name="Chart 3"/>
          <p:cNvGraphicFramePr/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015939572"/>
              </p:ext>
            </p:extLst>
          </p:nvPr>
        </p:nvGraphicFramePr>
        <p:xfrm>
          <a:off x="10648950" y="6842125"/>
          <a:ext cx="5792788" cy="1819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7"/>
          </a:graphicData>
        </a:graphic>
      </p:graphicFrame>
      <p:sp useBgFill="1">
        <p:nvSpPr>
          <p:cNvPr id="252" name="Полилиния 251"/>
          <p:cNvSpPr/>
          <p:nvPr>
            <p:custDataLst>
              <p:tags r:id="rId12"/>
            </p:custDataLst>
          </p:nvPr>
        </p:nvSpPr>
        <p:spPr bwMode="auto">
          <a:xfrm>
            <a:off x="13496925" y="8505825"/>
            <a:ext cx="96838" cy="146051"/>
          </a:xfrm>
          <a:custGeom>
            <a:avLst/>
            <a:gdLst/>
            <a:ahLst/>
            <a:cxnLst/>
            <a:rect l="0" t="0" r="0" b="0"/>
            <a:pathLst>
              <a:path w="96838" h="146051">
                <a:moveTo>
                  <a:pt x="96837" y="0"/>
                </a:moveTo>
                <a:lnTo>
                  <a:pt x="57150" y="146050"/>
                </a:lnTo>
                <a:lnTo>
                  <a:pt x="0" y="146050"/>
                </a:lnTo>
                <a:lnTo>
                  <a:pt x="39687" y="0"/>
                </a:lnTo>
                <a:close/>
              </a:path>
            </a:pathLst>
          </a:cu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50" name="Полилиния 249"/>
          <p:cNvSpPr/>
          <p:nvPr>
            <p:custDataLst>
              <p:tags r:id="rId13"/>
            </p:custDataLst>
          </p:nvPr>
        </p:nvSpPr>
        <p:spPr bwMode="auto">
          <a:xfrm>
            <a:off x="13496925" y="8505825"/>
            <a:ext cx="39688" cy="146051"/>
          </a:xfrm>
          <a:custGeom>
            <a:avLst/>
            <a:gdLst/>
            <a:ahLst/>
            <a:cxnLst/>
            <a:rect l="0" t="0" r="0" b="0"/>
            <a:pathLst>
              <a:path w="39688" h="146051">
                <a:moveTo>
                  <a:pt x="39687" y="0"/>
                </a:moveTo>
                <a:lnTo>
                  <a:pt x="0" y="146050"/>
                </a:lnTo>
              </a:path>
            </a:pathLst>
          </a:cu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1" name="Полилиния 250"/>
          <p:cNvSpPr/>
          <p:nvPr>
            <p:custDataLst>
              <p:tags r:id="rId14"/>
            </p:custDataLst>
          </p:nvPr>
        </p:nvSpPr>
        <p:spPr bwMode="auto">
          <a:xfrm>
            <a:off x="13554075" y="8505825"/>
            <a:ext cx="39688" cy="146051"/>
          </a:xfrm>
          <a:custGeom>
            <a:avLst/>
            <a:gdLst/>
            <a:ahLst/>
            <a:cxnLst/>
            <a:rect l="0" t="0" r="0" b="0"/>
            <a:pathLst>
              <a:path w="39688" h="146051">
                <a:moveTo>
                  <a:pt x="39687" y="0"/>
                </a:moveTo>
                <a:lnTo>
                  <a:pt x="0" y="146050"/>
                </a:lnTo>
              </a:path>
            </a:pathLst>
          </a:cu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8D378D62-5C8A-4059-8505-1C0B0EA679EA}"/>
              </a:ext>
            </a:extLst>
          </p:cNvPr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11876088" y="8655050"/>
            <a:ext cx="5254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CCFEEF73-69BA-480B-8C9D-439D70C5DBF8}" type="datetime'''2''''''''''''''0''''''''''1''''''''''''''''''''''8'">
              <a:rPr lang="en-US" altLang="en-US" sz="1800" smtClean="0">
                <a:latin typeface="+mn-lt"/>
                <a:sym typeface="+mn-lt"/>
              </a:rPr>
              <a:pPr algn="ctr"/>
              <a:t>2018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4C8532B2-5627-407C-9B66-099DE60E2A4E}"/>
              </a:ext>
            </a:extLst>
          </p:cNvPr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14676438" y="8655050"/>
            <a:ext cx="5508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091A8D2E-89AB-40B3-A14B-C55B1ACE44AF}" type="datetime'''''2''0''''''''''''''''''''''''25'''''''''''''''''''''">
              <a:rPr lang="en-US" altLang="en-US" sz="1800" smtClean="0">
                <a:latin typeface="+mn-lt"/>
                <a:sym typeface="+mn-lt"/>
              </a:rPr>
              <a:pPr algn="ctr"/>
              <a:t>2025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507987-5E51-4466-8B83-74CE734221F6}"/>
              </a:ext>
            </a:extLst>
          </p:cNvPr>
          <p:cNvSpPr txBox="1"/>
          <p:nvPr/>
        </p:nvSpPr>
        <p:spPr>
          <a:xfrm>
            <a:off x="654047" y="1273833"/>
            <a:ext cx="834855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rgbClr val="141414"/>
              </a:buClr>
              <a:defRPr sz="2200" b="1" kern="0">
                <a:solidFill>
                  <a:sysClr val="windowText" lastClr="000000"/>
                </a:solidFill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dirty="0">
                <a:solidFill>
                  <a:schemeClr val="accent4"/>
                </a:solidFill>
              </a:rPr>
              <a:t>Сегодня электрический транспорт занимает относительно небольшую долю от общего объема рынка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3FCBA8-819E-408A-9797-912F25FE68EC}"/>
              </a:ext>
            </a:extLst>
          </p:cNvPr>
          <p:cNvSpPr txBox="1"/>
          <p:nvPr/>
        </p:nvSpPr>
        <p:spPr>
          <a:xfrm>
            <a:off x="9370242" y="1273833"/>
            <a:ext cx="8352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rgbClr val="141414"/>
              </a:buClr>
              <a:defRPr sz="2200" b="1" kern="0">
                <a:solidFill>
                  <a:sysClr val="windowText" lastClr="000000"/>
                </a:solidFill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dirty="0">
                <a:solidFill>
                  <a:schemeClr val="accent4"/>
                </a:solidFill>
              </a:rPr>
              <a:t>Однако в будущем ожидается рост с высокими темпами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421F17-2E21-4553-B36A-533025DBE0DD}"/>
              </a:ext>
            </a:extLst>
          </p:cNvPr>
          <p:cNvSpPr txBox="1"/>
          <p:nvPr/>
        </p:nvSpPr>
        <p:spPr>
          <a:xfrm>
            <a:off x="883604" y="7742855"/>
            <a:ext cx="80478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rgbClr val="141414"/>
              </a:buClr>
              <a:defRPr sz="2200" b="1" kern="0">
                <a:solidFill>
                  <a:sysClr val="windowText" lastClr="000000"/>
                </a:solidFill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2000" dirty="0">
                <a:solidFill>
                  <a:schemeClr val="tx1"/>
                </a:solidFill>
              </a:rPr>
              <a:t>Топ-3 стран по продажам электромобилей, 2018, </a:t>
            </a:r>
            <a:r>
              <a:rPr lang="ru-RU" sz="2000" b="0" dirty="0">
                <a:solidFill>
                  <a:schemeClr val="accent4"/>
                </a:solidFill>
                <a:latin typeface="+mn-lt"/>
              </a:rPr>
              <a:t>тыс. ед.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BA140A-849E-4FE8-8BDE-4E1CB277432E}"/>
              </a:ext>
            </a:extLst>
          </p:cNvPr>
          <p:cNvSpPr txBox="1"/>
          <p:nvPr/>
        </p:nvSpPr>
        <p:spPr>
          <a:xfrm>
            <a:off x="883604" y="2276079"/>
            <a:ext cx="768536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rgbClr val="141414"/>
              </a:buClr>
              <a:defRPr sz="2000" b="1" kern="0">
                <a:solidFill>
                  <a:sysClr val="windowText" lastClr="000000"/>
                </a:solidFill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Страны по доле продаж электромобилей в общем объеме продаж </a:t>
            </a:r>
            <a:r>
              <a:rPr lang="ru-RU" dirty="0" smtClean="0">
                <a:solidFill>
                  <a:schemeClr val="tx1"/>
                </a:solidFill>
              </a:rPr>
              <a:t>всех автомобилей в стране, </a:t>
            </a:r>
            <a:r>
              <a:rPr lang="ru-RU" dirty="0">
                <a:solidFill>
                  <a:schemeClr val="tx1"/>
                </a:solidFill>
              </a:rPr>
              <a:t>2018, </a:t>
            </a:r>
            <a:r>
              <a:rPr lang="ru-RU" b="0" dirty="0">
                <a:solidFill>
                  <a:schemeClr val="accent4"/>
                </a:solidFill>
                <a:latin typeface="+mn-lt"/>
              </a:rPr>
              <a:t>%</a:t>
            </a:r>
          </a:p>
        </p:txBody>
      </p:sp>
      <p:grpSp>
        <p:nvGrpSpPr>
          <p:cNvPr id="67" name="Группа 66"/>
          <p:cNvGrpSpPr/>
          <p:nvPr/>
        </p:nvGrpSpPr>
        <p:grpSpPr>
          <a:xfrm>
            <a:off x="890183" y="8270135"/>
            <a:ext cx="8076472" cy="598013"/>
            <a:chOff x="890183" y="7367636"/>
            <a:chExt cx="4866887" cy="360363"/>
          </a:xfrm>
        </p:grpSpPr>
        <p:pic>
          <p:nvPicPr>
            <p:cNvPr id="30" name="Picture 8197">
              <a:extLst>
                <a:ext uri="{FF2B5EF4-FFF2-40B4-BE49-F238E27FC236}">
                  <a16:creationId xmlns:a16="http://schemas.microsoft.com/office/drawing/2014/main" id="{E810D5BB-F343-40A0-BC0E-573EBA661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4166394" y="7367636"/>
              <a:ext cx="360363" cy="360363"/>
            </a:xfrm>
            <a:prstGeom prst="rect">
              <a:avLst/>
            </a:prstGeom>
          </p:spPr>
        </p:pic>
        <p:pic>
          <p:nvPicPr>
            <p:cNvPr id="31" name="Picture 8199">
              <a:extLst>
                <a:ext uri="{FF2B5EF4-FFF2-40B4-BE49-F238E27FC236}">
                  <a16:creationId xmlns:a16="http://schemas.microsoft.com/office/drawing/2014/main" id="{6A1AE5C2-97B4-4417-8C34-04D380CD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2550318" y="7368430"/>
              <a:ext cx="358775" cy="358775"/>
            </a:xfrm>
            <a:prstGeom prst="rect">
              <a:avLst/>
            </a:prstGeom>
          </p:spPr>
        </p:pic>
        <p:pic>
          <p:nvPicPr>
            <p:cNvPr id="32" name="Picture 8201">
              <a:extLst>
                <a:ext uri="{FF2B5EF4-FFF2-40B4-BE49-F238E27FC236}">
                  <a16:creationId xmlns:a16="http://schemas.microsoft.com/office/drawing/2014/main" id="{42850CF3-46B5-4865-899E-4DD661621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890183" y="7367636"/>
              <a:ext cx="360363" cy="36036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B625861-A27F-47A0-89EF-C6BE7DB46B91}"/>
                </a:ext>
              </a:extLst>
            </p:cNvPr>
            <p:cNvSpPr txBox="1"/>
            <p:nvPr/>
          </p:nvSpPr>
          <p:spPr>
            <a:xfrm>
              <a:off x="1333096" y="7408911"/>
              <a:ext cx="1147763" cy="222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 smtClean="0">
                  <a:latin typeface="+mj-lt"/>
                </a:rPr>
                <a:t>1 053</a:t>
              </a:r>
              <a:endParaRPr lang="ru-RU" sz="1800" dirty="0"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EF8278-D309-473B-9C5F-4721916DF5C2}"/>
                </a:ext>
              </a:extLst>
            </p:cNvPr>
            <p:cNvSpPr txBox="1"/>
            <p:nvPr/>
          </p:nvSpPr>
          <p:spPr>
            <a:xfrm>
              <a:off x="2993231" y="7409705"/>
              <a:ext cx="1147763" cy="222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 smtClean="0">
                  <a:latin typeface="+mj-lt"/>
                </a:rPr>
                <a:t>361</a:t>
              </a:r>
              <a:endParaRPr lang="ru-RU" sz="1800" dirty="0"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E89B367-B686-4D36-AA51-E15E4FFF9FAC}"/>
                </a:ext>
              </a:extLst>
            </p:cNvPr>
            <p:cNvSpPr txBox="1"/>
            <p:nvPr/>
          </p:nvSpPr>
          <p:spPr>
            <a:xfrm>
              <a:off x="4609307" y="7408911"/>
              <a:ext cx="1147763" cy="222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>
                  <a:latin typeface="+mj-lt"/>
                </a:rPr>
                <a:t>73 </a:t>
              </a:r>
              <a:endParaRPr lang="ru-RU" sz="1800" dirty="0">
                <a:latin typeface="+mj-lt"/>
              </a:endParaRPr>
            </a:p>
          </p:txBody>
        </p:sp>
      </p:grpSp>
      <p:graphicFrame>
        <p:nvGraphicFramePr>
          <p:cNvPr id="171" name="Chart 3"/>
          <p:cNvGraphicFramePr/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312512674"/>
              </p:ext>
            </p:extLst>
          </p:nvPr>
        </p:nvGraphicFramePr>
        <p:xfrm>
          <a:off x="2990850" y="2957513"/>
          <a:ext cx="5245100" cy="428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1"/>
          </a:graphicData>
        </a:graphic>
      </p:graphicFrame>
      <p:sp useBgFill="1">
        <p:nvSpPr>
          <p:cNvPr id="169" name="Полилиния 168"/>
          <p:cNvSpPr/>
          <p:nvPr>
            <p:custDataLst>
              <p:tags r:id="rId18"/>
            </p:custDataLst>
          </p:nvPr>
        </p:nvSpPr>
        <p:spPr bwMode="auto">
          <a:xfrm>
            <a:off x="7978775" y="3054350"/>
            <a:ext cx="150814" cy="346076"/>
          </a:xfrm>
          <a:custGeom>
            <a:avLst/>
            <a:gdLst/>
            <a:ahLst/>
            <a:cxnLst/>
            <a:rect l="0" t="0" r="0" b="0"/>
            <a:pathLst>
              <a:path w="150814" h="346076">
                <a:moveTo>
                  <a:pt x="150813" y="0"/>
                </a:moveTo>
                <a:lnTo>
                  <a:pt x="57150" y="346075"/>
                </a:lnTo>
                <a:lnTo>
                  <a:pt x="0" y="346075"/>
                </a:lnTo>
                <a:lnTo>
                  <a:pt x="93663" y="0"/>
                </a:lnTo>
                <a:close/>
              </a:path>
            </a:pathLst>
          </a:cu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167" name="Полилиния 166"/>
          <p:cNvSpPr/>
          <p:nvPr>
            <p:custDataLst>
              <p:tags r:id="rId19"/>
            </p:custDataLst>
          </p:nvPr>
        </p:nvSpPr>
        <p:spPr bwMode="auto">
          <a:xfrm>
            <a:off x="7978775" y="3054350"/>
            <a:ext cx="93664" cy="346076"/>
          </a:xfrm>
          <a:custGeom>
            <a:avLst/>
            <a:gdLst/>
            <a:ahLst/>
            <a:cxnLst/>
            <a:rect l="0" t="0" r="0" b="0"/>
            <a:pathLst>
              <a:path w="93664" h="346076">
                <a:moveTo>
                  <a:pt x="93663" y="0"/>
                </a:moveTo>
                <a:lnTo>
                  <a:pt x="0" y="346075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олилиния 167"/>
          <p:cNvSpPr/>
          <p:nvPr>
            <p:custDataLst>
              <p:tags r:id="rId20"/>
            </p:custDataLst>
          </p:nvPr>
        </p:nvSpPr>
        <p:spPr bwMode="auto">
          <a:xfrm>
            <a:off x="8035925" y="3054350"/>
            <a:ext cx="93664" cy="346076"/>
          </a:xfrm>
          <a:custGeom>
            <a:avLst/>
            <a:gdLst/>
            <a:ahLst/>
            <a:cxnLst/>
            <a:rect l="0" t="0" r="0" b="0"/>
            <a:pathLst>
              <a:path w="93664" h="346076">
                <a:moveTo>
                  <a:pt x="93663" y="0"/>
                </a:moveTo>
                <a:lnTo>
                  <a:pt x="0" y="346075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Rectangle 139">
            <a:extLst>
              <a:ext uri="{FF2B5EF4-FFF2-40B4-BE49-F238E27FC236}">
                <a16:creationId xmlns:a16="http://schemas.microsoft.com/office/drawing/2014/main" id="{6C4DE782-5500-4537-A0C5-BA017791E071}"/>
              </a:ext>
            </a:extLst>
          </p:cNvPr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873125" y="4591050"/>
            <a:ext cx="1184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FABC0767-6F7D-46ED-B005-0A24A4554EAB}" type="datetime'''''''''''''''Ф''и''н''''л''''я''''''''''''н''''''ди''''''я'''">
              <a:rPr lang="ru-RU" altLang="en-US" sz="1800" smtClean="0">
                <a:latin typeface="+mn-lt"/>
                <a:sym typeface="+mn-lt"/>
              </a:rPr>
              <a:pPr/>
              <a:t>Финляндия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47" name="Rectangle 137">
            <a:extLst>
              <a:ext uri="{FF2B5EF4-FFF2-40B4-BE49-F238E27FC236}">
                <a16:creationId xmlns:a16="http://schemas.microsoft.com/office/drawing/2014/main" id="{1A37A58E-3A40-4D28-A43F-A793AD8E5E7D}"/>
              </a:ext>
            </a:extLst>
          </p:cNvPr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873125" y="3840163"/>
            <a:ext cx="844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B845C2DD-10A3-48E3-8FE7-D5E6A5BE9C64}" type="datetime'''Ш''в''''ец''''и''''''''''''я'''''''''''''">
              <a:rPr lang="ru-RU" altLang="en-US" sz="1800" smtClean="0">
                <a:latin typeface="+mn-lt"/>
                <a:sym typeface="+mn-lt"/>
              </a:rPr>
              <a:pPr/>
              <a:t>Швеция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42" name="Rectangle 164">
            <a:extLst>
              <a:ext uri="{FF2B5EF4-FFF2-40B4-BE49-F238E27FC236}">
                <a16:creationId xmlns:a16="http://schemas.microsoft.com/office/drawing/2014/main" id="{4395B91D-9BF1-489C-A72F-0969C6E118A9}"/>
              </a:ext>
            </a:extLst>
          </p:cNvPr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gray">
          <a:xfrm>
            <a:off x="3635375" y="6465888"/>
            <a:ext cx="352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3338" tIns="0" rIns="33338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3F25F320-AE34-43E1-AF34-7C189E1CBCC2}" type="datetime'''''''''''''2''''%'''''''''''''''''''''''''''''''''''">
              <a:rPr lang="ru-RU" altLang="en-US" sz="1800" smtClean="0">
                <a:latin typeface="+mn-lt"/>
                <a:sym typeface="+mn-lt"/>
              </a:rPr>
              <a:pPr/>
              <a:t>2%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46" name="Rectangle 136">
            <a:extLst>
              <a:ext uri="{FF2B5EF4-FFF2-40B4-BE49-F238E27FC236}">
                <a16:creationId xmlns:a16="http://schemas.microsoft.com/office/drawing/2014/main" id="{FA2EA581-5E2D-41FA-87A4-02FB8372CD64}"/>
              </a:ext>
            </a:extLst>
          </p:cNvPr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873125" y="3465513"/>
            <a:ext cx="1031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DB0E966B-B1D5-450D-86C8-9B42F1C63340}" type="datetime'''''И''''сл''''''а''''н''д''''''''''''и''''''я'''''''''''''''">
              <a:rPr lang="ru-RU" altLang="en-US" sz="1800" smtClean="0">
                <a:latin typeface="+mn-lt"/>
                <a:sym typeface="+mn-lt"/>
              </a:rPr>
              <a:pPr/>
              <a:t>Исландия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51" name="Rectangle 163">
            <a:extLst>
              <a:ext uri="{FF2B5EF4-FFF2-40B4-BE49-F238E27FC236}">
                <a16:creationId xmlns:a16="http://schemas.microsoft.com/office/drawing/2014/main" id="{06229E74-0DF3-4D28-91C7-053D5BF88038}"/>
              </a:ext>
            </a:extLst>
          </p:cNvPr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873125" y="6465888"/>
            <a:ext cx="2047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4D4EABE0-888C-4D37-8DFD-DDD1DAD75BC3}" type="datetime'''''''В ''с''''ред''нем ''''по'' м''и''''''''ру'''''''''">
              <a:rPr lang="ru-RU" altLang="en-US" sz="1800" smtClean="0">
                <a:latin typeface="+mn-lt"/>
                <a:sym typeface="+mn-lt"/>
              </a:rPr>
              <a:pPr/>
              <a:t>В среднем по миру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45" name="Rectangle 141">
            <a:extLst>
              <a:ext uri="{FF2B5EF4-FFF2-40B4-BE49-F238E27FC236}">
                <a16:creationId xmlns:a16="http://schemas.microsoft.com/office/drawing/2014/main" id="{B860C0DB-C7E6-44D8-9549-F029FF7B9778}"/>
              </a:ext>
            </a:extLst>
          </p:cNvPr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873125" y="5340350"/>
            <a:ext cx="1231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1EDD1FA4-01D7-45F8-94F1-4DB0F63A4B0A}" type="datetime'''''П''''о''''''''р''''''т''''у''г''ал''ия'''''''''''">
              <a:rPr lang="ru-RU" altLang="en-US" sz="1800" smtClean="0">
                <a:latin typeface="+mn-lt"/>
                <a:sym typeface="+mn-lt"/>
              </a:rPr>
              <a:pPr/>
              <a:t>Португалия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44" name="Rectangle 135">
            <a:extLst>
              <a:ext uri="{FF2B5EF4-FFF2-40B4-BE49-F238E27FC236}">
                <a16:creationId xmlns:a16="http://schemas.microsoft.com/office/drawing/2014/main" id="{5F4E47EC-E2B5-440D-BA46-A3613D2505D5}"/>
              </a:ext>
            </a:extLst>
          </p:cNvPr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873125" y="3090863"/>
            <a:ext cx="1025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250D6676-BEE5-450B-9868-216154572B38}" type="datetime'''Н''''''о''''р''''''''в''''''е''ги''''я'''">
              <a:rPr lang="ru-RU" altLang="en-US" sz="1800" smtClean="0">
                <a:latin typeface="+mn-lt"/>
                <a:sym typeface="+mn-lt"/>
              </a:rPr>
              <a:pPr/>
              <a:t>Норвегия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48" name="Rectangle 138">
            <a:extLst>
              <a:ext uri="{FF2B5EF4-FFF2-40B4-BE49-F238E27FC236}">
                <a16:creationId xmlns:a16="http://schemas.microsoft.com/office/drawing/2014/main" id="{2511CF0C-B2D0-4D35-A09A-90BCCE3CDE3E}"/>
              </a:ext>
            </a:extLst>
          </p:cNvPr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auto">
          <a:xfrm>
            <a:off x="873125" y="4216400"/>
            <a:ext cx="13509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924FBBE5-576E-4280-B711-FCCBEC22E60C}" type="datetime'Н''и''''''''''д''ерл''а''''''''''''''''''н''''''''ды'''''''">
              <a:rPr lang="ru-RU" altLang="en-US" sz="1800" smtClean="0">
                <a:latin typeface="+mn-lt"/>
                <a:sym typeface="+mn-lt"/>
              </a:rPr>
              <a:pPr/>
              <a:t>Нидерланды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49" name="Rectangle 140">
            <a:extLst>
              <a:ext uri="{FF2B5EF4-FFF2-40B4-BE49-F238E27FC236}">
                <a16:creationId xmlns:a16="http://schemas.microsoft.com/office/drawing/2014/main" id="{17FD532D-C6CE-46B2-B04D-0E384E253607}"/>
              </a:ext>
            </a:extLst>
          </p:cNvPr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auto">
          <a:xfrm>
            <a:off x="873125" y="4965700"/>
            <a:ext cx="622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285DF554-642E-4BF4-A889-EDDABC26F356}" type="datetime'''''''К''''''и''''''''''''т''''''''''а''''й'''''">
              <a:rPr lang="ru-RU" altLang="en-US" sz="1800" smtClean="0">
                <a:latin typeface="+mn-lt"/>
                <a:sym typeface="+mn-lt"/>
              </a:rPr>
              <a:pPr/>
              <a:t>Китай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41" name="Rectangle 142">
            <a:extLst>
              <a:ext uri="{FF2B5EF4-FFF2-40B4-BE49-F238E27FC236}">
                <a16:creationId xmlns:a16="http://schemas.microsoft.com/office/drawing/2014/main" id="{AD6185BF-8F1C-4A2D-8195-40B7D0C02CA7}"/>
              </a:ext>
            </a:extLst>
          </p:cNvPr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auto">
          <a:xfrm>
            <a:off x="873125" y="5715000"/>
            <a:ext cx="12271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5EE00576-A8B4-47D4-80E8-145CFB3B0E4C}" type="datetime'Шв''''''''''''''''''''е''й''ца''''р''''''''и''я'''''''''''''">
              <a:rPr lang="ru-RU" altLang="en-US" sz="1800" smtClean="0">
                <a:latin typeface="+mn-lt"/>
                <a:sym typeface="+mn-lt"/>
              </a:rPr>
              <a:pPr/>
              <a:t>Швейцария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52" name="Rectangle 167">
            <a:extLst>
              <a:ext uri="{FF2B5EF4-FFF2-40B4-BE49-F238E27FC236}">
                <a16:creationId xmlns:a16="http://schemas.microsoft.com/office/drawing/2014/main" id="{FD93939E-A67F-4FAA-A41A-29449C4BE75F}"/>
              </a:ext>
            </a:extLst>
          </p:cNvPr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873125" y="6840538"/>
            <a:ext cx="735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70547AAE-B41C-47F3-BDFC-647162A7240C}" type="datetime'''''''''''''''''''''''''Р''''''''о''сс''и''я'''''">
              <a:rPr lang="ru-RU" altLang="en-US" sz="1800" smtClean="0">
                <a:latin typeface="+mn-lt"/>
                <a:sym typeface="+mn-lt"/>
              </a:rPr>
              <a:pPr/>
              <a:t>Россия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50" name="Rectangle 143">
            <a:extLst>
              <a:ext uri="{FF2B5EF4-FFF2-40B4-BE49-F238E27FC236}">
                <a16:creationId xmlns:a16="http://schemas.microsoft.com/office/drawing/2014/main" id="{D3F69D43-F39F-4436-B1B4-557217627AFE}"/>
              </a:ext>
            </a:extLst>
          </p:cNvPr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auto">
          <a:xfrm>
            <a:off x="873125" y="6089650"/>
            <a:ext cx="86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22480EA9-D93C-4DFC-BA4B-D943E7AFE99A}" type="datetime'''А''''''''в''с''''т''''''''р''и''я'''''''''''''''''''''''">
              <a:rPr lang="ru-RU" altLang="en-US" sz="1800" smtClean="0">
                <a:latin typeface="+mn-lt"/>
                <a:sym typeface="+mn-lt"/>
              </a:rPr>
              <a:pPr/>
              <a:t>Австрия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53" name="Rectangle 153">
            <a:extLst>
              <a:ext uri="{FF2B5EF4-FFF2-40B4-BE49-F238E27FC236}">
                <a16:creationId xmlns:a16="http://schemas.microsoft.com/office/drawing/2014/main" id="{5904146E-0646-4C58-B105-E1F5EF8BEE75}"/>
              </a:ext>
            </a:extLst>
          </p:cNvPr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gray">
          <a:xfrm>
            <a:off x="8178800" y="3090863"/>
            <a:ext cx="4857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3338" tIns="0" rIns="33338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E6804E8B-0D5C-41B1-9ED0-9D2E09D7DDA3}" type="datetime'''4''''9''''''''''''''''''''''''''''%'''''''''''''''''''''''''">
              <a:rPr lang="ru-RU" altLang="en-US" sz="1800" smtClean="0">
                <a:latin typeface="+mn-lt"/>
                <a:sym typeface="+mn-lt"/>
              </a:rPr>
              <a:pPr/>
              <a:t>49%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54" name="Rectangle 154">
            <a:extLst>
              <a:ext uri="{FF2B5EF4-FFF2-40B4-BE49-F238E27FC236}">
                <a16:creationId xmlns:a16="http://schemas.microsoft.com/office/drawing/2014/main" id="{EC6DD745-A9B9-4F03-91C2-888377C86B8C}"/>
              </a:ext>
            </a:extLst>
          </p:cNvPr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gray">
          <a:xfrm>
            <a:off x="7977188" y="3465513"/>
            <a:ext cx="4524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3338" tIns="0" rIns="33338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4ED6CF84-E62B-41B3-A00D-05AD05A718FA}" type="datetime'''1''''''9''''''''''''''''''''''%'''''''''''''''''''''">
              <a:rPr lang="ru-RU" altLang="en-US" sz="1800" smtClean="0">
                <a:latin typeface="+mn-lt"/>
                <a:sym typeface="+mn-lt"/>
              </a:rPr>
              <a:pPr/>
              <a:t>19%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55" name="Rectangle 155">
            <a:extLst>
              <a:ext uri="{FF2B5EF4-FFF2-40B4-BE49-F238E27FC236}">
                <a16:creationId xmlns:a16="http://schemas.microsoft.com/office/drawing/2014/main" id="{E5EDCA64-D9B3-4545-BCAC-E5BF2DE0A9F1}"/>
              </a:ext>
            </a:extLst>
          </p:cNvPr>
          <p:cNvSpPr>
            <a:spLocks noGrp="1" noChangeArrowheads="1"/>
          </p:cNvSpPr>
          <p:nvPr>
            <p:custDataLst>
              <p:tags r:id="rId35"/>
            </p:custDataLst>
          </p:nvPr>
        </p:nvSpPr>
        <p:spPr bwMode="gray">
          <a:xfrm>
            <a:off x="5141913" y="3840163"/>
            <a:ext cx="3603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3338" tIns="0" rIns="33338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6B7E74B2-99BE-4E70-B4D1-6E805C7BCACB}" type="datetime'''''''''''''''''''8''''''''''''%'">
              <a:rPr lang="ru-RU" altLang="en-US" sz="1800" smtClean="0">
                <a:latin typeface="+mn-lt"/>
                <a:sym typeface="+mn-lt"/>
              </a:rPr>
              <a:pPr/>
              <a:t>8%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56" name="Rectangle 156">
            <a:extLst>
              <a:ext uri="{FF2B5EF4-FFF2-40B4-BE49-F238E27FC236}">
                <a16:creationId xmlns:a16="http://schemas.microsoft.com/office/drawing/2014/main" id="{B0A0923E-7EEC-454A-9591-072A84361E09}"/>
              </a:ext>
            </a:extLst>
          </p:cNvPr>
          <p:cNvSpPr>
            <a:spLocks noGrp="1" noChangeArrowheads="1"/>
          </p:cNvSpPr>
          <p:nvPr>
            <p:custDataLst>
              <p:tags r:id="rId36"/>
            </p:custDataLst>
          </p:nvPr>
        </p:nvSpPr>
        <p:spPr bwMode="gray">
          <a:xfrm>
            <a:off x="4810125" y="4216400"/>
            <a:ext cx="3349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3338" tIns="0" rIns="33338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12401795-A7E1-45D1-9727-C01C1FEC9024}" type="datetime'7''''''''''''''''''''''''''''''''''''''''%'''''''''''''''">
              <a:rPr lang="ru-RU" altLang="en-US" sz="1800" smtClean="0">
                <a:latin typeface="+mn-lt"/>
                <a:sym typeface="+mn-lt"/>
              </a:rPr>
              <a:pPr/>
              <a:t>7%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57" name="Rectangle 157">
            <a:extLst>
              <a:ext uri="{FF2B5EF4-FFF2-40B4-BE49-F238E27FC236}">
                <a16:creationId xmlns:a16="http://schemas.microsoft.com/office/drawing/2014/main" id="{C36CD46B-DE9F-4A01-B3DF-5445F9D28F33}"/>
              </a:ext>
            </a:extLst>
          </p:cNvPr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gray">
          <a:xfrm>
            <a:off x="4298950" y="4591050"/>
            <a:ext cx="355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3338" tIns="0" rIns="33338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C9051E3E-8767-4D08-AEEE-C0FBE715848E}" type="datetime'''''''''''''''''''''''''''''''''''5''%'''''''''">
              <a:rPr lang="ru-RU" altLang="en-US" sz="1800" smtClean="0">
                <a:latin typeface="+mn-lt"/>
                <a:sym typeface="+mn-lt"/>
              </a:rPr>
              <a:pPr/>
              <a:t>5%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58" name="Rectangle 158">
            <a:extLst>
              <a:ext uri="{FF2B5EF4-FFF2-40B4-BE49-F238E27FC236}">
                <a16:creationId xmlns:a16="http://schemas.microsoft.com/office/drawing/2014/main" id="{86B5753A-EC2C-40C4-A750-280D1F888E52}"/>
              </a:ext>
            </a:extLst>
          </p:cNvPr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gray">
          <a:xfrm>
            <a:off x="4222750" y="4965700"/>
            <a:ext cx="355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3338" tIns="0" rIns="33338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00C6AF5C-3331-48D7-8396-05381F6C7FDB}" type="datetime'''''''''''''''''4''%'''''''''">
              <a:rPr lang="ru-RU" altLang="en-US" sz="1800" smtClean="0">
                <a:latin typeface="+mn-lt"/>
                <a:sym typeface="+mn-lt"/>
              </a:rPr>
              <a:pPr/>
              <a:t>4%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59" name="Rectangle 159">
            <a:extLst>
              <a:ext uri="{FF2B5EF4-FFF2-40B4-BE49-F238E27FC236}">
                <a16:creationId xmlns:a16="http://schemas.microsoft.com/office/drawing/2014/main" id="{DF6C27A7-61AD-4FCF-81C1-2C81837A4F29}"/>
              </a:ext>
            </a:extLst>
          </p:cNvPr>
          <p:cNvSpPr>
            <a:spLocks noGrp="1" noChangeArrowheads="1"/>
          </p:cNvSpPr>
          <p:nvPr>
            <p:custDataLst>
              <p:tags r:id="rId39"/>
            </p:custDataLst>
          </p:nvPr>
        </p:nvSpPr>
        <p:spPr bwMode="gray">
          <a:xfrm>
            <a:off x="3967163" y="5340350"/>
            <a:ext cx="354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3338" tIns="0" rIns="33338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D5062DC5-35AF-4661-90A2-B892AE446CC8}" type="datetime'''''''''''''''3''''''''''''%'''''''''''''">
              <a:rPr lang="ru-RU" altLang="en-US" sz="1800" smtClean="0">
                <a:latin typeface="+mn-lt"/>
                <a:sym typeface="+mn-lt"/>
              </a:rPr>
              <a:pPr/>
              <a:t>3%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60" name="Rectangle 160">
            <a:extLst>
              <a:ext uri="{FF2B5EF4-FFF2-40B4-BE49-F238E27FC236}">
                <a16:creationId xmlns:a16="http://schemas.microsoft.com/office/drawing/2014/main" id="{4EF94F20-0C19-41C0-92FB-F168B498A6BA}"/>
              </a:ext>
            </a:extLst>
          </p:cNvPr>
          <p:cNvSpPr>
            <a:spLocks noGrp="1" noChangeArrowheads="1"/>
          </p:cNvSpPr>
          <p:nvPr>
            <p:custDataLst>
              <p:tags r:id="rId40"/>
            </p:custDataLst>
          </p:nvPr>
        </p:nvSpPr>
        <p:spPr bwMode="gray">
          <a:xfrm>
            <a:off x="3916363" y="5715000"/>
            <a:ext cx="354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3338" tIns="0" rIns="33338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BDFADFB4-DB78-497E-B1CD-A38A7AD3C7A1}" type="datetime'3''''''''''''''''''''''''''''''''''%'''">
              <a:rPr lang="ru-RU" altLang="en-US" sz="1800" smtClean="0">
                <a:latin typeface="+mn-lt"/>
                <a:sym typeface="+mn-lt"/>
              </a:rPr>
              <a:pPr/>
              <a:t>3%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61" name="Rectangle 161">
            <a:extLst>
              <a:ext uri="{FF2B5EF4-FFF2-40B4-BE49-F238E27FC236}">
                <a16:creationId xmlns:a16="http://schemas.microsoft.com/office/drawing/2014/main" id="{2187AF08-C412-44A5-93DE-C8139AD4163F}"/>
              </a:ext>
            </a:extLst>
          </p:cNvPr>
          <p:cNvSpPr>
            <a:spLocks noGrp="1" noChangeArrowheads="1"/>
          </p:cNvSpPr>
          <p:nvPr>
            <p:custDataLst>
              <p:tags r:id="rId41"/>
            </p:custDataLst>
          </p:nvPr>
        </p:nvSpPr>
        <p:spPr bwMode="gray">
          <a:xfrm>
            <a:off x="3736975" y="6089650"/>
            <a:ext cx="354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3338" tIns="0" rIns="33338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7567ABAB-68AD-4C03-825F-D5A68DD82E82}" type="datetime'''''''''''''''''''''''3''''''''''''''''''''''''%'">
              <a:rPr lang="ru-RU" altLang="en-US" sz="1800" smtClean="0">
                <a:latin typeface="+mn-lt"/>
                <a:sym typeface="+mn-lt"/>
              </a:rPr>
              <a:pPr/>
              <a:t>3%</a:t>
            </a:fld>
            <a:endParaRPr lang="ru-RU" sz="1800" dirty="0">
              <a:latin typeface="+mn-lt"/>
              <a:sym typeface="+mn-lt"/>
            </a:endParaRPr>
          </a:p>
        </p:txBody>
      </p:sp>
      <p:sp>
        <p:nvSpPr>
          <p:cNvPr id="43" name="Rectangle 169">
            <a:extLst>
              <a:ext uri="{FF2B5EF4-FFF2-40B4-BE49-F238E27FC236}">
                <a16:creationId xmlns:a16="http://schemas.microsoft.com/office/drawing/2014/main" id="{8A809181-2C2A-4E41-BA9A-06AAC1226D55}"/>
              </a:ext>
            </a:extLst>
          </p:cNvPr>
          <p:cNvSpPr>
            <a:spLocks noGrp="1" noChangeArrowheads="1"/>
          </p:cNvSpPr>
          <p:nvPr>
            <p:custDataLst>
              <p:tags r:id="rId42"/>
            </p:custDataLst>
          </p:nvPr>
        </p:nvSpPr>
        <p:spPr bwMode="gray">
          <a:xfrm>
            <a:off x="3135313" y="6840538"/>
            <a:ext cx="657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3338" tIns="0" rIns="33338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1800" dirty="0">
                <a:latin typeface="+mn-lt"/>
                <a:sym typeface="+mn-lt"/>
              </a:rPr>
              <a:t>0,14%</a:t>
            </a:r>
            <a:endParaRPr lang="ru-RU" sz="1800" dirty="0">
              <a:latin typeface="+mn-lt"/>
              <a:sym typeface="+mn-lt"/>
            </a:endParaRPr>
          </a:p>
        </p:txBody>
      </p:sp>
      <p:grpSp>
        <p:nvGrpSpPr>
          <p:cNvPr id="187" name="Группа 186"/>
          <p:cNvGrpSpPr/>
          <p:nvPr/>
        </p:nvGrpSpPr>
        <p:grpSpPr>
          <a:xfrm>
            <a:off x="9581514" y="6089650"/>
            <a:ext cx="829988" cy="583104"/>
            <a:chOff x="11925300" y="994010"/>
            <a:chExt cx="969963" cy="681442"/>
          </a:xfrm>
        </p:grpSpPr>
        <p:grpSp>
          <p:nvGrpSpPr>
            <p:cNvPr id="188" name="Group 4">
              <a:extLst>
                <a:ext uri="{FF2B5EF4-FFF2-40B4-BE49-F238E27FC236}">
                  <a16:creationId xmlns:a16="http://schemas.microsoft.com/office/drawing/2014/main" id="{79A63488-A4E7-4067-8708-03CDD576D7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25300" y="994010"/>
              <a:ext cx="681345" cy="681442"/>
              <a:chOff x="3398" y="878"/>
              <a:chExt cx="4725" cy="4725"/>
            </a:xfrm>
            <a:solidFill>
              <a:schemeClr val="tx2"/>
            </a:solidFill>
          </p:grpSpPr>
          <p:sp>
            <p:nvSpPr>
              <p:cNvPr id="197" name="Freeform 5">
                <a:extLst>
                  <a:ext uri="{FF2B5EF4-FFF2-40B4-BE49-F238E27FC236}">
                    <a16:creationId xmlns:a16="http://schemas.microsoft.com/office/drawing/2014/main" id="{6ECB8B65-E408-4972-B239-C255317F15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98" y="878"/>
                <a:ext cx="4725" cy="4725"/>
              </a:xfrm>
              <a:custGeom>
                <a:avLst/>
                <a:gdLst>
                  <a:gd name="T0" fmla="*/ 1900 w 2000"/>
                  <a:gd name="T1" fmla="*/ 404 h 2000"/>
                  <a:gd name="T2" fmla="*/ 1683 w 2000"/>
                  <a:gd name="T3" fmla="*/ 0 h 2000"/>
                  <a:gd name="T4" fmla="*/ 195 w 2000"/>
                  <a:gd name="T5" fmla="*/ 214 h 2000"/>
                  <a:gd name="T6" fmla="*/ 98 w 2000"/>
                  <a:gd name="T7" fmla="*/ 590 h 2000"/>
                  <a:gd name="T8" fmla="*/ 122 w 2000"/>
                  <a:gd name="T9" fmla="*/ 1024 h 2000"/>
                  <a:gd name="T10" fmla="*/ 122 w 2000"/>
                  <a:gd name="T11" fmla="*/ 1659 h 2000"/>
                  <a:gd name="T12" fmla="*/ 122 w 2000"/>
                  <a:gd name="T13" fmla="*/ 1805 h 2000"/>
                  <a:gd name="T14" fmla="*/ 317 w 2000"/>
                  <a:gd name="T15" fmla="*/ 2000 h 2000"/>
                  <a:gd name="T16" fmla="*/ 537 w 2000"/>
                  <a:gd name="T17" fmla="*/ 1805 h 2000"/>
                  <a:gd name="T18" fmla="*/ 1488 w 2000"/>
                  <a:gd name="T19" fmla="*/ 2000 h 2000"/>
                  <a:gd name="T20" fmla="*/ 1707 w 2000"/>
                  <a:gd name="T21" fmla="*/ 1805 h 2000"/>
                  <a:gd name="T22" fmla="*/ 1902 w 2000"/>
                  <a:gd name="T23" fmla="*/ 1683 h 2000"/>
                  <a:gd name="T24" fmla="*/ 1805 w 2000"/>
                  <a:gd name="T25" fmla="*/ 1024 h 2000"/>
                  <a:gd name="T26" fmla="*/ 2000 w 2000"/>
                  <a:gd name="T27" fmla="*/ 707 h 2000"/>
                  <a:gd name="T28" fmla="*/ 1683 w 2000"/>
                  <a:gd name="T29" fmla="*/ 49 h 2000"/>
                  <a:gd name="T30" fmla="*/ 317 w 2000"/>
                  <a:gd name="T31" fmla="*/ 49 h 2000"/>
                  <a:gd name="T32" fmla="*/ 1512 w 2000"/>
                  <a:gd name="T33" fmla="*/ 293 h 2000"/>
                  <a:gd name="T34" fmla="*/ 1463 w 2000"/>
                  <a:gd name="T35" fmla="*/ 146 h 2000"/>
                  <a:gd name="T36" fmla="*/ 537 w 2000"/>
                  <a:gd name="T37" fmla="*/ 146 h 2000"/>
                  <a:gd name="T38" fmla="*/ 488 w 2000"/>
                  <a:gd name="T39" fmla="*/ 146 h 2000"/>
                  <a:gd name="T40" fmla="*/ 244 w 2000"/>
                  <a:gd name="T41" fmla="*/ 146 h 2000"/>
                  <a:gd name="T42" fmla="*/ 293 w 2000"/>
                  <a:gd name="T43" fmla="*/ 1561 h 2000"/>
                  <a:gd name="T44" fmla="*/ 244 w 2000"/>
                  <a:gd name="T45" fmla="*/ 1610 h 2000"/>
                  <a:gd name="T46" fmla="*/ 634 w 2000"/>
                  <a:gd name="T47" fmla="*/ 1488 h 2000"/>
                  <a:gd name="T48" fmla="*/ 244 w 2000"/>
                  <a:gd name="T49" fmla="*/ 341 h 2000"/>
                  <a:gd name="T50" fmla="*/ 1488 w 2000"/>
                  <a:gd name="T51" fmla="*/ 1366 h 2000"/>
                  <a:gd name="T52" fmla="*/ 1390 w 2000"/>
                  <a:gd name="T53" fmla="*/ 1610 h 2000"/>
                  <a:gd name="T54" fmla="*/ 244 w 2000"/>
                  <a:gd name="T55" fmla="*/ 1659 h 2000"/>
                  <a:gd name="T56" fmla="*/ 341 w 2000"/>
                  <a:gd name="T57" fmla="*/ 1415 h 2000"/>
                  <a:gd name="T58" fmla="*/ 585 w 2000"/>
                  <a:gd name="T59" fmla="*/ 1561 h 2000"/>
                  <a:gd name="T60" fmla="*/ 1756 w 2000"/>
                  <a:gd name="T61" fmla="*/ 1561 h 2000"/>
                  <a:gd name="T62" fmla="*/ 1756 w 2000"/>
                  <a:gd name="T63" fmla="*/ 1415 h 2000"/>
                  <a:gd name="T64" fmla="*/ 1415 w 2000"/>
                  <a:gd name="T65" fmla="*/ 1561 h 2000"/>
                  <a:gd name="T66" fmla="*/ 1659 w 2000"/>
                  <a:gd name="T67" fmla="*/ 1415 h 2000"/>
                  <a:gd name="T68" fmla="*/ 195 w 2000"/>
                  <a:gd name="T69" fmla="*/ 585 h 2000"/>
                  <a:gd name="T70" fmla="*/ 122 w 2000"/>
                  <a:gd name="T71" fmla="*/ 976 h 2000"/>
                  <a:gd name="T72" fmla="*/ 122 w 2000"/>
                  <a:gd name="T73" fmla="*/ 634 h 2000"/>
                  <a:gd name="T74" fmla="*/ 122 w 2000"/>
                  <a:gd name="T75" fmla="*/ 976 h 2000"/>
                  <a:gd name="T76" fmla="*/ 341 w 2000"/>
                  <a:gd name="T77" fmla="*/ 1805 h 2000"/>
                  <a:gd name="T78" fmla="*/ 1659 w 2000"/>
                  <a:gd name="T79" fmla="*/ 1951 h 2000"/>
                  <a:gd name="T80" fmla="*/ 1659 w 2000"/>
                  <a:gd name="T81" fmla="*/ 1805 h 2000"/>
                  <a:gd name="T82" fmla="*/ 1854 w 2000"/>
                  <a:gd name="T83" fmla="*/ 1756 h 2000"/>
                  <a:gd name="T84" fmla="*/ 1854 w 2000"/>
                  <a:gd name="T85" fmla="*/ 1707 h 2000"/>
                  <a:gd name="T86" fmla="*/ 1854 w 2000"/>
                  <a:gd name="T87" fmla="*/ 585 h 2000"/>
                  <a:gd name="T88" fmla="*/ 1951 w 2000"/>
                  <a:gd name="T89" fmla="*/ 902 h 2000"/>
                  <a:gd name="T90" fmla="*/ 1805 w 2000"/>
                  <a:gd name="T91" fmla="*/ 634 h 2000"/>
                  <a:gd name="T92" fmla="*/ 1951 w 2000"/>
                  <a:gd name="T93" fmla="*/ 902 h 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00" h="2000">
                    <a:moveTo>
                      <a:pt x="1902" y="590"/>
                    </a:moveTo>
                    <a:cubicBezTo>
                      <a:pt x="1902" y="415"/>
                      <a:pt x="1902" y="415"/>
                      <a:pt x="1902" y="415"/>
                    </a:cubicBezTo>
                    <a:cubicBezTo>
                      <a:pt x="1902" y="413"/>
                      <a:pt x="1901" y="406"/>
                      <a:pt x="1900" y="404"/>
                    </a:cubicBezTo>
                    <a:cubicBezTo>
                      <a:pt x="1805" y="214"/>
                      <a:pt x="1805" y="214"/>
                      <a:pt x="1805" y="214"/>
                    </a:cubicBezTo>
                    <a:cubicBezTo>
                      <a:pt x="1805" y="122"/>
                      <a:pt x="1805" y="122"/>
                      <a:pt x="1805" y="122"/>
                    </a:cubicBezTo>
                    <a:cubicBezTo>
                      <a:pt x="1805" y="55"/>
                      <a:pt x="1750" y="0"/>
                      <a:pt x="1683" y="0"/>
                    </a:cubicBezTo>
                    <a:cubicBezTo>
                      <a:pt x="317" y="0"/>
                      <a:pt x="317" y="0"/>
                      <a:pt x="317" y="0"/>
                    </a:cubicBezTo>
                    <a:cubicBezTo>
                      <a:pt x="250" y="0"/>
                      <a:pt x="195" y="55"/>
                      <a:pt x="195" y="122"/>
                    </a:cubicBezTo>
                    <a:cubicBezTo>
                      <a:pt x="195" y="214"/>
                      <a:pt x="195" y="214"/>
                      <a:pt x="195" y="214"/>
                    </a:cubicBezTo>
                    <a:cubicBezTo>
                      <a:pt x="100" y="404"/>
                      <a:pt x="100" y="404"/>
                      <a:pt x="100" y="404"/>
                    </a:cubicBezTo>
                    <a:cubicBezTo>
                      <a:pt x="99" y="406"/>
                      <a:pt x="98" y="413"/>
                      <a:pt x="98" y="415"/>
                    </a:cubicBezTo>
                    <a:cubicBezTo>
                      <a:pt x="98" y="590"/>
                      <a:pt x="98" y="590"/>
                      <a:pt x="98" y="590"/>
                    </a:cubicBezTo>
                    <a:cubicBezTo>
                      <a:pt x="42" y="602"/>
                      <a:pt x="0" y="649"/>
                      <a:pt x="0" y="707"/>
                    </a:cubicBezTo>
                    <a:cubicBezTo>
                      <a:pt x="0" y="902"/>
                      <a:pt x="0" y="902"/>
                      <a:pt x="0" y="902"/>
                    </a:cubicBezTo>
                    <a:cubicBezTo>
                      <a:pt x="0" y="970"/>
                      <a:pt x="55" y="1024"/>
                      <a:pt x="122" y="1024"/>
                    </a:cubicBezTo>
                    <a:cubicBezTo>
                      <a:pt x="195" y="1024"/>
                      <a:pt x="195" y="1024"/>
                      <a:pt x="195" y="1024"/>
                    </a:cubicBezTo>
                    <a:cubicBezTo>
                      <a:pt x="195" y="1659"/>
                      <a:pt x="195" y="1659"/>
                      <a:pt x="195" y="1659"/>
                    </a:cubicBezTo>
                    <a:cubicBezTo>
                      <a:pt x="122" y="1659"/>
                      <a:pt x="122" y="1659"/>
                      <a:pt x="122" y="1659"/>
                    </a:cubicBezTo>
                    <a:cubicBezTo>
                      <a:pt x="109" y="1659"/>
                      <a:pt x="98" y="1669"/>
                      <a:pt x="98" y="1683"/>
                    </a:cubicBezTo>
                    <a:cubicBezTo>
                      <a:pt x="98" y="1780"/>
                      <a:pt x="98" y="1780"/>
                      <a:pt x="98" y="1780"/>
                    </a:cubicBezTo>
                    <a:cubicBezTo>
                      <a:pt x="98" y="1794"/>
                      <a:pt x="109" y="1805"/>
                      <a:pt x="122" y="1805"/>
                    </a:cubicBezTo>
                    <a:cubicBezTo>
                      <a:pt x="293" y="1805"/>
                      <a:pt x="293" y="1805"/>
                      <a:pt x="293" y="1805"/>
                    </a:cubicBezTo>
                    <a:cubicBezTo>
                      <a:pt x="293" y="1976"/>
                      <a:pt x="293" y="1976"/>
                      <a:pt x="293" y="1976"/>
                    </a:cubicBezTo>
                    <a:cubicBezTo>
                      <a:pt x="293" y="1989"/>
                      <a:pt x="304" y="2000"/>
                      <a:pt x="317" y="2000"/>
                    </a:cubicBezTo>
                    <a:cubicBezTo>
                      <a:pt x="512" y="2000"/>
                      <a:pt x="512" y="2000"/>
                      <a:pt x="512" y="2000"/>
                    </a:cubicBezTo>
                    <a:cubicBezTo>
                      <a:pt x="526" y="2000"/>
                      <a:pt x="537" y="1989"/>
                      <a:pt x="537" y="1976"/>
                    </a:cubicBezTo>
                    <a:cubicBezTo>
                      <a:pt x="537" y="1805"/>
                      <a:pt x="537" y="1805"/>
                      <a:pt x="537" y="1805"/>
                    </a:cubicBezTo>
                    <a:cubicBezTo>
                      <a:pt x="1463" y="1805"/>
                      <a:pt x="1463" y="1805"/>
                      <a:pt x="1463" y="1805"/>
                    </a:cubicBezTo>
                    <a:cubicBezTo>
                      <a:pt x="1463" y="1976"/>
                      <a:pt x="1463" y="1976"/>
                      <a:pt x="1463" y="1976"/>
                    </a:cubicBezTo>
                    <a:cubicBezTo>
                      <a:pt x="1463" y="1989"/>
                      <a:pt x="1474" y="2000"/>
                      <a:pt x="1488" y="2000"/>
                    </a:cubicBezTo>
                    <a:cubicBezTo>
                      <a:pt x="1683" y="2000"/>
                      <a:pt x="1683" y="2000"/>
                      <a:pt x="1683" y="2000"/>
                    </a:cubicBezTo>
                    <a:cubicBezTo>
                      <a:pt x="1696" y="2000"/>
                      <a:pt x="1707" y="1989"/>
                      <a:pt x="1707" y="1976"/>
                    </a:cubicBezTo>
                    <a:cubicBezTo>
                      <a:pt x="1707" y="1805"/>
                      <a:pt x="1707" y="1805"/>
                      <a:pt x="1707" y="1805"/>
                    </a:cubicBezTo>
                    <a:cubicBezTo>
                      <a:pt x="1878" y="1805"/>
                      <a:pt x="1878" y="1805"/>
                      <a:pt x="1878" y="1805"/>
                    </a:cubicBezTo>
                    <a:cubicBezTo>
                      <a:pt x="1891" y="1805"/>
                      <a:pt x="1902" y="1794"/>
                      <a:pt x="1902" y="1780"/>
                    </a:cubicBezTo>
                    <a:cubicBezTo>
                      <a:pt x="1902" y="1683"/>
                      <a:pt x="1902" y="1683"/>
                      <a:pt x="1902" y="1683"/>
                    </a:cubicBezTo>
                    <a:cubicBezTo>
                      <a:pt x="1902" y="1669"/>
                      <a:pt x="1891" y="1659"/>
                      <a:pt x="1878" y="1659"/>
                    </a:cubicBezTo>
                    <a:cubicBezTo>
                      <a:pt x="1805" y="1659"/>
                      <a:pt x="1805" y="1659"/>
                      <a:pt x="1805" y="1659"/>
                    </a:cubicBezTo>
                    <a:cubicBezTo>
                      <a:pt x="1805" y="1024"/>
                      <a:pt x="1805" y="1024"/>
                      <a:pt x="1805" y="1024"/>
                    </a:cubicBezTo>
                    <a:cubicBezTo>
                      <a:pt x="1878" y="1024"/>
                      <a:pt x="1878" y="1024"/>
                      <a:pt x="1878" y="1024"/>
                    </a:cubicBezTo>
                    <a:cubicBezTo>
                      <a:pt x="1945" y="1024"/>
                      <a:pt x="2000" y="970"/>
                      <a:pt x="2000" y="902"/>
                    </a:cubicBezTo>
                    <a:cubicBezTo>
                      <a:pt x="2000" y="707"/>
                      <a:pt x="2000" y="707"/>
                      <a:pt x="2000" y="707"/>
                    </a:cubicBezTo>
                    <a:cubicBezTo>
                      <a:pt x="2000" y="649"/>
                      <a:pt x="1958" y="602"/>
                      <a:pt x="1902" y="590"/>
                    </a:cubicBezTo>
                    <a:close/>
                    <a:moveTo>
                      <a:pt x="317" y="49"/>
                    </a:moveTo>
                    <a:cubicBezTo>
                      <a:pt x="1683" y="49"/>
                      <a:pt x="1683" y="49"/>
                      <a:pt x="1683" y="49"/>
                    </a:cubicBezTo>
                    <a:cubicBezTo>
                      <a:pt x="1715" y="49"/>
                      <a:pt x="1741" y="69"/>
                      <a:pt x="1751" y="98"/>
                    </a:cubicBezTo>
                    <a:cubicBezTo>
                      <a:pt x="249" y="98"/>
                      <a:pt x="249" y="98"/>
                      <a:pt x="249" y="98"/>
                    </a:cubicBezTo>
                    <a:cubicBezTo>
                      <a:pt x="259" y="69"/>
                      <a:pt x="285" y="49"/>
                      <a:pt x="317" y="49"/>
                    </a:cubicBezTo>
                    <a:close/>
                    <a:moveTo>
                      <a:pt x="1756" y="146"/>
                    </a:moveTo>
                    <a:cubicBezTo>
                      <a:pt x="1756" y="293"/>
                      <a:pt x="1756" y="293"/>
                      <a:pt x="1756" y="293"/>
                    </a:cubicBezTo>
                    <a:cubicBezTo>
                      <a:pt x="1512" y="293"/>
                      <a:pt x="1512" y="293"/>
                      <a:pt x="1512" y="293"/>
                    </a:cubicBezTo>
                    <a:cubicBezTo>
                      <a:pt x="1512" y="146"/>
                      <a:pt x="1512" y="146"/>
                      <a:pt x="1512" y="146"/>
                    </a:cubicBezTo>
                    <a:lnTo>
                      <a:pt x="1756" y="146"/>
                    </a:lnTo>
                    <a:close/>
                    <a:moveTo>
                      <a:pt x="1463" y="146"/>
                    </a:moveTo>
                    <a:cubicBezTo>
                      <a:pt x="1463" y="293"/>
                      <a:pt x="1463" y="293"/>
                      <a:pt x="1463" y="293"/>
                    </a:cubicBezTo>
                    <a:cubicBezTo>
                      <a:pt x="537" y="293"/>
                      <a:pt x="537" y="293"/>
                      <a:pt x="537" y="293"/>
                    </a:cubicBezTo>
                    <a:cubicBezTo>
                      <a:pt x="537" y="146"/>
                      <a:pt x="537" y="146"/>
                      <a:pt x="537" y="146"/>
                    </a:cubicBezTo>
                    <a:lnTo>
                      <a:pt x="1463" y="146"/>
                    </a:lnTo>
                    <a:close/>
                    <a:moveTo>
                      <a:pt x="244" y="146"/>
                    </a:moveTo>
                    <a:cubicBezTo>
                      <a:pt x="488" y="146"/>
                      <a:pt x="488" y="146"/>
                      <a:pt x="488" y="146"/>
                    </a:cubicBezTo>
                    <a:cubicBezTo>
                      <a:pt x="488" y="293"/>
                      <a:pt x="488" y="293"/>
                      <a:pt x="488" y="293"/>
                    </a:cubicBezTo>
                    <a:cubicBezTo>
                      <a:pt x="244" y="293"/>
                      <a:pt x="244" y="293"/>
                      <a:pt x="244" y="293"/>
                    </a:cubicBezTo>
                    <a:lnTo>
                      <a:pt x="244" y="146"/>
                    </a:lnTo>
                    <a:close/>
                    <a:moveTo>
                      <a:pt x="244" y="1415"/>
                    </a:moveTo>
                    <a:cubicBezTo>
                      <a:pt x="293" y="1415"/>
                      <a:pt x="293" y="1415"/>
                      <a:pt x="293" y="1415"/>
                    </a:cubicBezTo>
                    <a:cubicBezTo>
                      <a:pt x="293" y="1561"/>
                      <a:pt x="293" y="1561"/>
                      <a:pt x="293" y="1561"/>
                    </a:cubicBezTo>
                    <a:cubicBezTo>
                      <a:pt x="244" y="1561"/>
                      <a:pt x="244" y="1561"/>
                      <a:pt x="244" y="1561"/>
                    </a:cubicBezTo>
                    <a:lnTo>
                      <a:pt x="244" y="1415"/>
                    </a:lnTo>
                    <a:close/>
                    <a:moveTo>
                      <a:pt x="244" y="1610"/>
                    </a:moveTo>
                    <a:cubicBezTo>
                      <a:pt x="610" y="1610"/>
                      <a:pt x="610" y="1610"/>
                      <a:pt x="610" y="1610"/>
                    </a:cubicBezTo>
                    <a:cubicBezTo>
                      <a:pt x="623" y="1610"/>
                      <a:pt x="634" y="1599"/>
                      <a:pt x="634" y="1585"/>
                    </a:cubicBezTo>
                    <a:cubicBezTo>
                      <a:pt x="634" y="1488"/>
                      <a:pt x="634" y="1488"/>
                      <a:pt x="634" y="1488"/>
                    </a:cubicBezTo>
                    <a:cubicBezTo>
                      <a:pt x="634" y="1421"/>
                      <a:pt x="579" y="1366"/>
                      <a:pt x="512" y="1366"/>
                    </a:cubicBezTo>
                    <a:cubicBezTo>
                      <a:pt x="244" y="1366"/>
                      <a:pt x="244" y="1366"/>
                      <a:pt x="244" y="1366"/>
                    </a:cubicBezTo>
                    <a:cubicBezTo>
                      <a:pt x="244" y="341"/>
                      <a:pt x="244" y="341"/>
                      <a:pt x="244" y="341"/>
                    </a:cubicBezTo>
                    <a:cubicBezTo>
                      <a:pt x="1756" y="341"/>
                      <a:pt x="1756" y="341"/>
                      <a:pt x="1756" y="341"/>
                    </a:cubicBezTo>
                    <a:cubicBezTo>
                      <a:pt x="1756" y="1366"/>
                      <a:pt x="1756" y="1366"/>
                      <a:pt x="1756" y="1366"/>
                    </a:cubicBezTo>
                    <a:cubicBezTo>
                      <a:pt x="1488" y="1366"/>
                      <a:pt x="1488" y="1366"/>
                      <a:pt x="1488" y="1366"/>
                    </a:cubicBezTo>
                    <a:cubicBezTo>
                      <a:pt x="1421" y="1366"/>
                      <a:pt x="1366" y="1421"/>
                      <a:pt x="1366" y="1488"/>
                    </a:cubicBezTo>
                    <a:cubicBezTo>
                      <a:pt x="1366" y="1585"/>
                      <a:pt x="1366" y="1585"/>
                      <a:pt x="1366" y="1585"/>
                    </a:cubicBezTo>
                    <a:cubicBezTo>
                      <a:pt x="1366" y="1599"/>
                      <a:pt x="1377" y="1610"/>
                      <a:pt x="1390" y="1610"/>
                    </a:cubicBezTo>
                    <a:cubicBezTo>
                      <a:pt x="1756" y="1610"/>
                      <a:pt x="1756" y="1610"/>
                      <a:pt x="1756" y="1610"/>
                    </a:cubicBezTo>
                    <a:cubicBezTo>
                      <a:pt x="1756" y="1659"/>
                      <a:pt x="1756" y="1659"/>
                      <a:pt x="1756" y="1659"/>
                    </a:cubicBezTo>
                    <a:cubicBezTo>
                      <a:pt x="244" y="1659"/>
                      <a:pt x="244" y="1659"/>
                      <a:pt x="244" y="1659"/>
                    </a:cubicBezTo>
                    <a:lnTo>
                      <a:pt x="244" y="1610"/>
                    </a:lnTo>
                    <a:close/>
                    <a:moveTo>
                      <a:pt x="341" y="1561"/>
                    </a:moveTo>
                    <a:cubicBezTo>
                      <a:pt x="341" y="1415"/>
                      <a:pt x="341" y="1415"/>
                      <a:pt x="341" y="1415"/>
                    </a:cubicBezTo>
                    <a:cubicBezTo>
                      <a:pt x="512" y="1415"/>
                      <a:pt x="512" y="1415"/>
                      <a:pt x="512" y="1415"/>
                    </a:cubicBezTo>
                    <a:cubicBezTo>
                      <a:pt x="552" y="1415"/>
                      <a:pt x="585" y="1448"/>
                      <a:pt x="585" y="1488"/>
                    </a:cubicBezTo>
                    <a:cubicBezTo>
                      <a:pt x="585" y="1561"/>
                      <a:pt x="585" y="1561"/>
                      <a:pt x="585" y="1561"/>
                    </a:cubicBezTo>
                    <a:lnTo>
                      <a:pt x="341" y="1561"/>
                    </a:lnTo>
                    <a:close/>
                    <a:moveTo>
                      <a:pt x="1756" y="1415"/>
                    </a:moveTo>
                    <a:cubicBezTo>
                      <a:pt x="1756" y="1561"/>
                      <a:pt x="1756" y="1561"/>
                      <a:pt x="1756" y="1561"/>
                    </a:cubicBezTo>
                    <a:cubicBezTo>
                      <a:pt x="1707" y="1561"/>
                      <a:pt x="1707" y="1561"/>
                      <a:pt x="1707" y="1561"/>
                    </a:cubicBezTo>
                    <a:cubicBezTo>
                      <a:pt x="1707" y="1415"/>
                      <a:pt x="1707" y="1415"/>
                      <a:pt x="1707" y="1415"/>
                    </a:cubicBezTo>
                    <a:lnTo>
                      <a:pt x="1756" y="1415"/>
                    </a:lnTo>
                    <a:close/>
                    <a:moveTo>
                      <a:pt x="1659" y="1415"/>
                    </a:moveTo>
                    <a:cubicBezTo>
                      <a:pt x="1659" y="1561"/>
                      <a:pt x="1659" y="1561"/>
                      <a:pt x="1659" y="1561"/>
                    </a:cubicBezTo>
                    <a:cubicBezTo>
                      <a:pt x="1415" y="1561"/>
                      <a:pt x="1415" y="1561"/>
                      <a:pt x="1415" y="1561"/>
                    </a:cubicBezTo>
                    <a:cubicBezTo>
                      <a:pt x="1415" y="1488"/>
                      <a:pt x="1415" y="1488"/>
                      <a:pt x="1415" y="1488"/>
                    </a:cubicBezTo>
                    <a:cubicBezTo>
                      <a:pt x="1415" y="1448"/>
                      <a:pt x="1448" y="1415"/>
                      <a:pt x="1488" y="1415"/>
                    </a:cubicBezTo>
                    <a:lnTo>
                      <a:pt x="1659" y="1415"/>
                    </a:lnTo>
                    <a:close/>
                    <a:moveTo>
                      <a:pt x="146" y="420"/>
                    </a:moveTo>
                    <a:cubicBezTo>
                      <a:pt x="195" y="323"/>
                      <a:pt x="195" y="323"/>
                      <a:pt x="195" y="323"/>
                    </a:cubicBezTo>
                    <a:cubicBezTo>
                      <a:pt x="195" y="585"/>
                      <a:pt x="195" y="585"/>
                      <a:pt x="195" y="585"/>
                    </a:cubicBezTo>
                    <a:cubicBezTo>
                      <a:pt x="146" y="585"/>
                      <a:pt x="146" y="585"/>
                      <a:pt x="146" y="585"/>
                    </a:cubicBezTo>
                    <a:lnTo>
                      <a:pt x="146" y="420"/>
                    </a:lnTo>
                    <a:close/>
                    <a:moveTo>
                      <a:pt x="122" y="976"/>
                    </a:moveTo>
                    <a:cubicBezTo>
                      <a:pt x="82" y="976"/>
                      <a:pt x="49" y="943"/>
                      <a:pt x="49" y="902"/>
                    </a:cubicBezTo>
                    <a:cubicBezTo>
                      <a:pt x="49" y="707"/>
                      <a:pt x="49" y="707"/>
                      <a:pt x="49" y="707"/>
                    </a:cubicBezTo>
                    <a:cubicBezTo>
                      <a:pt x="49" y="667"/>
                      <a:pt x="82" y="634"/>
                      <a:pt x="122" y="634"/>
                    </a:cubicBezTo>
                    <a:cubicBezTo>
                      <a:pt x="195" y="634"/>
                      <a:pt x="195" y="634"/>
                      <a:pt x="195" y="634"/>
                    </a:cubicBezTo>
                    <a:cubicBezTo>
                      <a:pt x="195" y="976"/>
                      <a:pt x="195" y="976"/>
                      <a:pt x="195" y="976"/>
                    </a:cubicBezTo>
                    <a:lnTo>
                      <a:pt x="122" y="976"/>
                    </a:lnTo>
                    <a:close/>
                    <a:moveTo>
                      <a:pt x="488" y="1951"/>
                    </a:moveTo>
                    <a:cubicBezTo>
                      <a:pt x="341" y="1951"/>
                      <a:pt x="341" y="1951"/>
                      <a:pt x="341" y="1951"/>
                    </a:cubicBezTo>
                    <a:cubicBezTo>
                      <a:pt x="341" y="1805"/>
                      <a:pt x="341" y="1805"/>
                      <a:pt x="341" y="1805"/>
                    </a:cubicBezTo>
                    <a:cubicBezTo>
                      <a:pt x="488" y="1805"/>
                      <a:pt x="488" y="1805"/>
                      <a:pt x="488" y="1805"/>
                    </a:cubicBezTo>
                    <a:lnTo>
                      <a:pt x="488" y="1951"/>
                    </a:lnTo>
                    <a:close/>
                    <a:moveTo>
                      <a:pt x="1659" y="1951"/>
                    </a:moveTo>
                    <a:cubicBezTo>
                      <a:pt x="1512" y="1951"/>
                      <a:pt x="1512" y="1951"/>
                      <a:pt x="1512" y="1951"/>
                    </a:cubicBezTo>
                    <a:cubicBezTo>
                      <a:pt x="1512" y="1805"/>
                      <a:pt x="1512" y="1805"/>
                      <a:pt x="1512" y="1805"/>
                    </a:cubicBezTo>
                    <a:cubicBezTo>
                      <a:pt x="1659" y="1805"/>
                      <a:pt x="1659" y="1805"/>
                      <a:pt x="1659" y="1805"/>
                    </a:cubicBezTo>
                    <a:lnTo>
                      <a:pt x="1659" y="1951"/>
                    </a:lnTo>
                    <a:close/>
                    <a:moveTo>
                      <a:pt x="1854" y="1707"/>
                    </a:moveTo>
                    <a:cubicBezTo>
                      <a:pt x="1854" y="1756"/>
                      <a:pt x="1854" y="1756"/>
                      <a:pt x="1854" y="1756"/>
                    </a:cubicBezTo>
                    <a:cubicBezTo>
                      <a:pt x="146" y="1756"/>
                      <a:pt x="146" y="1756"/>
                      <a:pt x="146" y="1756"/>
                    </a:cubicBezTo>
                    <a:cubicBezTo>
                      <a:pt x="146" y="1707"/>
                      <a:pt x="146" y="1707"/>
                      <a:pt x="146" y="1707"/>
                    </a:cubicBezTo>
                    <a:lnTo>
                      <a:pt x="1854" y="1707"/>
                    </a:lnTo>
                    <a:close/>
                    <a:moveTo>
                      <a:pt x="1805" y="323"/>
                    </a:moveTo>
                    <a:cubicBezTo>
                      <a:pt x="1854" y="420"/>
                      <a:pt x="1854" y="420"/>
                      <a:pt x="1854" y="420"/>
                    </a:cubicBezTo>
                    <a:cubicBezTo>
                      <a:pt x="1854" y="585"/>
                      <a:pt x="1854" y="585"/>
                      <a:pt x="1854" y="585"/>
                    </a:cubicBezTo>
                    <a:cubicBezTo>
                      <a:pt x="1805" y="585"/>
                      <a:pt x="1805" y="585"/>
                      <a:pt x="1805" y="585"/>
                    </a:cubicBezTo>
                    <a:lnTo>
                      <a:pt x="1805" y="323"/>
                    </a:lnTo>
                    <a:close/>
                    <a:moveTo>
                      <a:pt x="1951" y="902"/>
                    </a:moveTo>
                    <a:cubicBezTo>
                      <a:pt x="1951" y="943"/>
                      <a:pt x="1918" y="976"/>
                      <a:pt x="1878" y="976"/>
                    </a:cubicBezTo>
                    <a:cubicBezTo>
                      <a:pt x="1805" y="976"/>
                      <a:pt x="1805" y="976"/>
                      <a:pt x="1805" y="976"/>
                    </a:cubicBezTo>
                    <a:cubicBezTo>
                      <a:pt x="1805" y="634"/>
                      <a:pt x="1805" y="634"/>
                      <a:pt x="1805" y="634"/>
                    </a:cubicBezTo>
                    <a:cubicBezTo>
                      <a:pt x="1878" y="634"/>
                      <a:pt x="1878" y="634"/>
                      <a:pt x="1878" y="634"/>
                    </a:cubicBezTo>
                    <a:cubicBezTo>
                      <a:pt x="1918" y="634"/>
                      <a:pt x="1951" y="667"/>
                      <a:pt x="1951" y="707"/>
                    </a:cubicBezTo>
                    <a:lnTo>
                      <a:pt x="1951" y="902"/>
                    </a:ln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" name="Freeform 6">
                <a:extLst>
                  <a:ext uri="{FF2B5EF4-FFF2-40B4-BE49-F238E27FC236}">
                    <a16:creationId xmlns:a16="http://schemas.microsoft.com/office/drawing/2014/main" id="{63009FC2-F42F-477E-8244-F4F22DF763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1" y="1800"/>
                <a:ext cx="3340" cy="1960"/>
              </a:xfrm>
              <a:custGeom>
                <a:avLst/>
                <a:gdLst>
                  <a:gd name="T0" fmla="*/ 1414 w 1414"/>
                  <a:gd name="T1" fmla="*/ 805 h 830"/>
                  <a:gd name="T2" fmla="*/ 1414 w 1414"/>
                  <a:gd name="T3" fmla="*/ 25 h 830"/>
                  <a:gd name="T4" fmla="*/ 1390 w 1414"/>
                  <a:gd name="T5" fmla="*/ 0 h 830"/>
                  <a:gd name="T6" fmla="*/ 24 w 1414"/>
                  <a:gd name="T7" fmla="*/ 0 h 830"/>
                  <a:gd name="T8" fmla="*/ 0 w 1414"/>
                  <a:gd name="T9" fmla="*/ 25 h 830"/>
                  <a:gd name="T10" fmla="*/ 0 w 1414"/>
                  <a:gd name="T11" fmla="*/ 805 h 830"/>
                  <a:gd name="T12" fmla="*/ 24 w 1414"/>
                  <a:gd name="T13" fmla="*/ 830 h 830"/>
                  <a:gd name="T14" fmla="*/ 1390 w 1414"/>
                  <a:gd name="T15" fmla="*/ 830 h 830"/>
                  <a:gd name="T16" fmla="*/ 1414 w 1414"/>
                  <a:gd name="T17" fmla="*/ 805 h 830"/>
                  <a:gd name="T18" fmla="*/ 683 w 1414"/>
                  <a:gd name="T19" fmla="*/ 781 h 830"/>
                  <a:gd name="T20" fmla="*/ 454 w 1414"/>
                  <a:gd name="T21" fmla="*/ 781 h 830"/>
                  <a:gd name="T22" fmla="*/ 585 w 1414"/>
                  <a:gd name="T23" fmla="*/ 518 h 830"/>
                  <a:gd name="T24" fmla="*/ 585 w 1414"/>
                  <a:gd name="T25" fmla="*/ 708 h 830"/>
                  <a:gd name="T26" fmla="*/ 609 w 1414"/>
                  <a:gd name="T27" fmla="*/ 732 h 830"/>
                  <a:gd name="T28" fmla="*/ 634 w 1414"/>
                  <a:gd name="T29" fmla="*/ 708 h 830"/>
                  <a:gd name="T30" fmla="*/ 634 w 1414"/>
                  <a:gd name="T31" fmla="*/ 122 h 830"/>
                  <a:gd name="T32" fmla="*/ 609 w 1414"/>
                  <a:gd name="T33" fmla="*/ 98 h 830"/>
                  <a:gd name="T34" fmla="*/ 585 w 1414"/>
                  <a:gd name="T35" fmla="*/ 122 h 830"/>
                  <a:gd name="T36" fmla="*/ 585 w 1414"/>
                  <a:gd name="T37" fmla="*/ 409 h 830"/>
                  <a:gd name="T38" fmla="*/ 399 w 1414"/>
                  <a:gd name="T39" fmla="*/ 781 h 830"/>
                  <a:gd name="T40" fmla="*/ 48 w 1414"/>
                  <a:gd name="T41" fmla="*/ 781 h 830"/>
                  <a:gd name="T42" fmla="*/ 48 w 1414"/>
                  <a:gd name="T43" fmla="*/ 49 h 830"/>
                  <a:gd name="T44" fmla="*/ 683 w 1414"/>
                  <a:gd name="T45" fmla="*/ 49 h 830"/>
                  <a:gd name="T46" fmla="*/ 683 w 1414"/>
                  <a:gd name="T47" fmla="*/ 781 h 830"/>
                  <a:gd name="T48" fmla="*/ 1366 w 1414"/>
                  <a:gd name="T49" fmla="*/ 781 h 830"/>
                  <a:gd name="T50" fmla="*/ 1015 w 1414"/>
                  <a:gd name="T51" fmla="*/ 781 h 830"/>
                  <a:gd name="T52" fmla="*/ 829 w 1414"/>
                  <a:gd name="T53" fmla="*/ 409 h 830"/>
                  <a:gd name="T54" fmla="*/ 829 w 1414"/>
                  <a:gd name="T55" fmla="*/ 122 h 830"/>
                  <a:gd name="T56" fmla="*/ 805 w 1414"/>
                  <a:gd name="T57" fmla="*/ 98 h 830"/>
                  <a:gd name="T58" fmla="*/ 780 w 1414"/>
                  <a:gd name="T59" fmla="*/ 122 h 830"/>
                  <a:gd name="T60" fmla="*/ 780 w 1414"/>
                  <a:gd name="T61" fmla="*/ 708 h 830"/>
                  <a:gd name="T62" fmla="*/ 805 w 1414"/>
                  <a:gd name="T63" fmla="*/ 732 h 830"/>
                  <a:gd name="T64" fmla="*/ 829 w 1414"/>
                  <a:gd name="T65" fmla="*/ 708 h 830"/>
                  <a:gd name="T66" fmla="*/ 829 w 1414"/>
                  <a:gd name="T67" fmla="*/ 518 h 830"/>
                  <a:gd name="T68" fmla="*/ 960 w 1414"/>
                  <a:gd name="T69" fmla="*/ 781 h 830"/>
                  <a:gd name="T70" fmla="*/ 731 w 1414"/>
                  <a:gd name="T71" fmla="*/ 781 h 830"/>
                  <a:gd name="T72" fmla="*/ 731 w 1414"/>
                  <a:gd name="T73" fmla="*/ 49 h 830"/>
                  <a:gd name="T74" fmla="*/ 1366 w 1414"/>
                  <a:gd name="T75" fmla="*/ 49 h 830"/>
                  <a:gd name="T76" fmla="*/ 1366 w 1414"/>
                  <a:gd name="T77" fmla="*/ 781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14" h="830">
                    <a:moveTo>
                      <a:pt x="1414" y="805"/>
                    </a:moveTo>
                    <a:cubicBezTo>
                      <a:pt x="1414" y="25"/>
                      <a:pt x="1414" y="25"/>
                      <a:pt x="1414" y="25"/>
                    </a:cubicBezTo>
                    <a:cubicBezTo>
                      <a:pt x="1414" y="11"/>
                      <a:pt x="1403" y="0"/>
                      <a:pt x="139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805"/>
                      <a:pt x="0" y="805"/>
                      <a:pt x="0" y="805"/>
                    </a:cubicBezTo>
                    <a:cubicBezTo>
                      <a:pt x="0" y="819"/>
                      <a:pt x="11" y="830"/>
                      <a:pt x="24" y="830"/>
                    </a:cubicBezTo>
                    <a:cubicBezTo>
                      <a:pt x="1390" y="830"/>
                      <a:pt x="1390" y="830"/>
                      <a:pt x="1390" y="830"/>
                    </a:cubicBezTo>
                    <a:cubicBezTo>
                      <a:pt x="1403" y="830"/>
                      <a:pt x="1414" y="819"/>
                      <a:pt x="1414" y="805"/>
                    </a:cubicBezTo>
                    <a:close/>
                    <a:moveTo>
                      <a:pt x="683" y="781"/>
                    </a:moveTo>
                    <a:cubicBezTo>
                      <a:pt x="454" y="781"/>
                      <a:pt x="454" y="781"/>
                      <a:pt x="454" y="781"/>
                    </a:cubicBezTo>
                    <a:cubicBezTo>
                      <a:pt x="585" y="518"/>
                      <a:pt x="585" y="518"/>
                      <a:pt x="585" y="518"/>
                    </a:cubicBezTo>
                    <a:cubicBezTo>
                      <a:pt x="585" y="708"/>
                      <a:pt x="585" y="708"/>
                      <a:pt x="585" y="708"/>
                    </a:cubicBezTo>
                    <a:cubicBezTo>
                      <a:pt x="585" y="721"/>
                      <a:pt x="596" y="732"/>
                      <a:pt x="609" y="732"/>
                    </a:cubicBezTo>
                    <a:cubicBezTo>
                      <a:pt x="623" y="732"/>
                      <a:pt x="634" y="721"/>
                      <a:pt x="634" y="708"/>
                    </a:cubicBezTo>
                    <a:cubicBezTo>
                      <a:pt x="634" y="122"/>
                      <a:pt x="634" y="122"/>
                      <a:pt x="634" y="122"/>
                    </a:cubicBezTo>
                    <a:cubicBezTo>
                      <a:pt x="634" y="109"/>
                      <a:pt x="623" y="98"/>
                      <a:pt x="609" y="98"/>
                    </a:cubicBezTo>
                    <a:cubicBezTo>
                      <a:pt x="596" y="98"/>
                      <a:pt x="585" y="109"/>
                      <a:pt x="585" y="122"/>
                    </a:cubicBezTo>
                    <a:cubicBezTo>
                      <a:pt x="585" y="409"/>
                      <a:pt x="585" y="409"/>
                      <a:pt x="585" y="409"/>
                    </a:cubicBezTo>
                    <a:cubicBezTo>
                      <a:pt x="399" y="781"/>
                      <a:pt x="399" y="781"/>
                      <a:pt x="399" y="781"/>
                    </a:cubicBezTo>
                    <a:cubicBezTo>
                      <a:pt x="48" y="781"/>
                      <a:pt x="48" y="781"/>
                      <a:pt x="48" y="781"/>
                    </a:cubicBezTo>
                    <a:cubicBezTo>
                      <a:pt x="48" y="49"/>
                      <a:pt x="48" y="49"/>
                      <a:pt x="48" y="49"/>
                    </a:cubicBezTo>
                    <a:cubicBezTo>
                      <a:pt x="683" y="49"/>
                      <a:pt x="683" y="49"/>
                      <a:pt x="683" y="49"/>
                    </a:cubicBezTo>
                    <a:lnTo>
                      <a:pt x="683" y="781"/>
                    </a:lnTo>
                    <a:close/>
                    <a:moveTo>
                      <a:pt x="1366" y="781"/>
                    </a:moveTo>
                    <a:cubicBezTo>
                      <a:pt x="1015" y="781"/>
                      <a:pt x="1015" y="781"/>
                      <a:pt x="1015" y="781"/>
                    </a:cubicBezTo>
                    <a:cubicBezTo>
                      <a:pt x="829" y="409"/>
                      <a:pt x="829" y="409"/>
                      <a:pt x="829" y="409"/>
                    </a:cubicBezTo>
                    <a:cubicBezTo>
                      <a:pt x="829" y="122"/>
                      <a:pt x="829" y="122"/>
                      <a:pt x="829" y="122"/>
                    </a:cubicBezTo>
                    <a:cubicBezTo>
                      <a:pt x="829" y="109"/>
                      <a:pt x="818" y="98"/>
                      <a:pt x="805" y="98"/>
                    </a:cubicBezTo>
                    <a:cubicBezTo>
                      <a:pt x="791" y="98"/>
                      <a:pt x="780" y="109"/>
                      <a:pt x="780" y="122"/>
                    </a:cubicBezTo>
                    <a:cubicBezTo>
                      <a:pt x="780" y="708"/>
                      <a:pt x="780" y="708"/>
                      <a:pt x="780" y="708"/>
                    </a:cubicBezTo>
                    <a:cubicBezTo>
                      <a:pt x="780" y="721"/>
                      <a:pt x="791" y="732"/>
                      <a:pt x="805" y="732"/>
                    </a:cubicBezTo>
                    <a:cubicBezTo>
                      <a:pt x="818" y="732"/>
                      <a:pt x="829" y="721"/>
                      <a:pt x="829" y="708"/>
                    </a:cubicBezTo>
                    <a:cubicBezTo>
                      <a:pt x="829" y="518"/>
                      <a:pt x="829" y="518"/>
                      <a:pt x="829" y="518"/>
                    </a:cubicBezTo>
                    <a:cubicBezTo>
                      <a:pt x="960" y="781"/>
                      <a:pt x="960" y="781"/>
                      <a:pt x="960" y="781"/>
                    </a:cubicBezTo>
                    <a:cubicBezTo>
                      <a:pt x="731" y="781"/>
                      <a:pt x="731" y="781"/>
                      <a:pt x="731" y="781"/>
                    </a:cubicBezTo>
                    <a:cubicBezTo>
                      <a:pt x="731" y="49"/>
                      <a:pt x="731" y="49"/>
                      <a:pt x="731" y="49"/>
                    </a:cubicBezTo>
                    <a:cubicBezTo>
                      <a:pt x="1366" y="49"/>
                      <a:pt x="1366" y="49"/>
                      <a:pt x="1366" y="49"/>
                    </a:cubicBezTo>
                    <a:lnTo>
                      <a:pt x="1366" y="781"/>
                    </a:ln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" name="Группа 188"/>
            <p:cNvGrpSpPr/>
            <p:nvPr/>
          </p:nvGrpSpPr>
          <p:grpSpPr>
            <a:xfrm>
              <a:off x="12536488" y="1038861"/>
              <a:ext cx="358775" cy="530225"/>
              <a:chOff x="14327188" y="3111501"/>
              <a:chExt cx="358775" cy="530225"/>
            </a:xfrm>
          </p:grpSpPr>
          <p:sp>
            <p:nvSpPr>
              <p:cNvPr id="190" name="Freeform 1740"/>
              <p:cNvSpPr>
                <a:spLocks/>
              </p:cNvSpPr>
              <p:nvPr/>
            </p:nvSpPr>
            <p:spPr bwMode="auto">
              <a:xfrm>
                <a:off x="14628813" y="3187701"/>
                <a:ext cx="57150" cy="65088"/>
              </a:xfrm>
              <a:custGeom>
                <a:avLst/>
                <a:gdLst>
                  <a:gd name="T0" fmla="*/ 2 w 16"/>
                  <a:gd name="T1" fmla="*/ 18 h 18"/>
                  <a:gd name="T2" fmla="*/ 1 w 16"/>
                  <a:gd name="T3" fmla="*/ 17 h 18"/>
                  <a:gd name="T4" fmla="*/ 1 w 16"/>
                  <a:gd name="T5" fmla="*/ 14 h 18"/>
                  <a:gd name="T6" fmla="*/ 11 w 16"/>
                  <a:gd name="T7" fmla="*/ 1 h 18"/>
                  <a:gd name="T8" fmla="*/ 15 w 16"/>
                  <a:gd name="T9" fmla="*/ 1 h 18"/>
                  <a:gd name="T10" fmla="*/ 15 w 16"/>
                  <a:gd name="T11" fmla="*/ 4 h 18"/>
                  <a:gd name="T12" fmla="*/ 4 w 16"/>
                  <a:gd name="T13" fmla="*/ 17 h 18"/>
                  <a:gd name="T14" fmla="*/ 2 w 16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8">
                    <a:moveTo>
                      <a:pt x="2" y="18"/>
                    </a:moveTo>
                    <a:cubicBezTo>
                      <a:pt x="2" y="18"/>
                      <a:pt x="1" y="17"/>
                      <a:pt x="1" y="17"/>
                    </a:cubicBezTo>
                    <a:cubicBezTo>
                      <a:pt x="0" y="16"/>
                      <a:pt x="0" y="15"/>
                      <a:pt x="1" y="1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0"/>
                      <a:pt x="14" y="0"/>
                      <a:pt x="15" y="1"/>
                    </a:cubicBezTo>
                    <a:cubicBezTo>
                      <a:pt x="16" y="2"/>
                      <a:pt x="16" y="3"/>
                      <a:pt x="15" y="4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3" y="18"/>
                      <a:pt x="2" y="18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1" name="Freeform 1741"/>
              <p:cNvSpPr>
                <a:spLocks/>
              </p:cNvSpPr>
              <p:nvPr/>
            </p:nvSpPr>
            <p:spPr bwMode="auto">
              <a:xfrm>
                <a:off x="14543088" y="3111501"/>
                <a:ext cx="57150" cy="65088"/>
              </a:xfrm>
              <a:custGeom>
                <a:avLst/>
                <a:gdLst>
                  <a:gd name="T0" fmla="*/ 2 w 16"/>
                  <a:gd name="T1" fmla="*/ 18 h 18"/>
                  <a:gd name="T2" fmla="*/ 1 w 16"/>
                  <a:gd name="T3" fmla="*/ 17 h 18"/>
                  <a:gd name="T4" fmla="*/ 1 w 16"/>
                  <a:gd name="T5" fmla="*/ 14 h 18"/>
                  <a:gd name="T6" fmla="*/ 11 w 16"/>
                  <a:gd name="T7" fmla="*/ 2 h 18"/>
                  <a:gd name="T8" fmla="*/ 15 w 16"/>
                  <a:gd name="T9" fmla="*/ 1 h 18"/>
                  <a:gd name="T10" fmla="*/ 15 w 16"/>
                  <a:gd name="T11" fmla="*/ 5 h 18"/>
                  <a:gd name="T12" fmla="*/ 4 w 16"/>
                  <a:gd name="T13" fmla="*/ 17 h 18"/>
                  <a:gd name="T14" fmla="*/ 2 w 16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8">
                    <a:moveTo>
                      <a:pt x="2" y="18"/>
                    </a:moveTo>
                    <a:cubicBezTo>
                      <a:pt x="2" y="18"/>
                      <a:pt x="1" y="18"/>
                      <a:pt x="1" y="17"/>
                    </a:cubicBezTo>
                    <a:cubicBezTo>
                      <a:pt x="0" y="16"/>
                      <a:pt x="0" y="15"/>
                      <a:pt x="1" y="1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4" y="0"/>
                      <a:pt x="15" y="1"/>
                    </a:cubicBezTo>
                    <a:cubicBezTo>
                      <a:pt x="16" y="2"/>
                      <a:pt x="16" y="4"/>
                      <a:pt x="15" y="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3" y="18"/>
                      <a:pt x="2" y="18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2" name="Freeform 1742"/>
              <p:cNvSpPr>
                <a:spLocks noEditPoints="1"/>
              </p:cNvSpPr>
              <p:nvPr/>
            </p:nvSpPr>
            <p:spPr bwMode="auto">
              <a:xfrm>
                <a:off x="14495463" y="3144838"/>
                <a:ext cx="169863" cy="150813"/>
              </a:xfrm>
              <a:custGeom>
                <a:avLst/>
                <a:gdLst>
                  <a:gd name="T0" fmla="*/ 38 w 47"/>
                  <a:gd name="T1" fmla="*/ 42 h 42"/>
                  <a:gd name="T2" fmla="*/ 33 w 47"/>
                  <a:gd name="T3" fmla="*/ 40 h 42"/>
                  <a:gd name="T4" fmla="*/ 4 w 47"/>
                  <a:gd name="T5" fmla="*/ 15 h 42"/>
                  <a:gd name="T6" fmla="*/ 4 w 47"/>
                  <a:gd name="T7" fmla="*/ 15 h 42"/>
                  <a:gd name="T8" fmla="*/ 3 w 47"/>
                  <a:gd name="T9" fmla="*/ 3 h 42"/>
                  <a:gd name="T10" fmla="*/ 14 w 47"/>
                  <a:gd name="T11" fmla="*/ 3 h 42"/>
                  <a:gd name="T12" fmla="*/ 44 w 47"/>
                  <a:gd name="T13" fmla="*/ 28 h 42"/>
                  <a:gd name="T14" fmla="*/ 46 w 47"/>
                  <a:gd name="T15" fmla="*/ 33 h 42"/>
                  <a:gd name="T16" fmla="*/ 44 w 47"/>
                  <a:gd name="T17" fmla="*/ 39 h 42"/>
                  <a:gd name="T18" fmla="*/ 38 w 47"/>
                  <a:gd name="T19" fmla="*/ 42 h 42"/>
                  <a:gd name="T20" fmla="*/ 7 w 47"/>
                  <a:gd name="T21" fmla="*/ 12 h 42"/>
                  <a:gd name="T22" fmla="*/ 36 w 47"/>
                  <a:gd name="T23" fmla="*/ 37 h 42"/>
                  <a:gd name="T24" fmla="*/ 41 w 47"/>
                  <a:gd name="T25" fmla="*/ 36 h 42"/>
                  <a:gd name="T26" fmla="*/ 42 w 47"/>
                  <a:gd name="T27" fmla="*/ 34 h 42"/>
                  <a:gd name="T28" fmla="*/ 41 w 47"/>
                  <a:gd name="T29" fmla="*/ 31 h 42"/>
                  <a:gd name="T30" fmla="*/ 11 w 47"/>
                  <a:gd name="T31" fmla="*/ 6 h 42"/>
                  <a:gd name="T32" fmla="*/ 6 w 47"/>
                  <a:gd name="T33" fmla="*/ 6 h 42"/>
                  <a:gd name="T34" fmla="*/ 7 w 47"/>
                  <a:gd name="T35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42">
                    <a:moveTo>
                      <a:pt x="38" y="42"/>
                    </a:moveTo>
                    <a:cubicBezTo>
                      <a:pt x="36" y="42"/>
                      <a:pt x="34" y="41"/>
                      <a:pt x="33" y="40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0" y="12"/>
                      <a:pt x="0" y="7"/>
                      <a:pt x="3" y="3"/>
                    </a:cubicBezTo>
                    <a:cubicBezTo>
                      <a:pt x="6" y="0"/>
                      <a:pt x="11" y="0"/>
                      <a:pt x="14" y="3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5" y="29"/>
                      <a:pt x="46" y="31"/>
                      <a:pt x="46" y="33"/>
                    </a:cubicBezTo>
                    <a:cubicBezTo>
                      <a:pt x="47" y="35"/>
                      <a:pt x="46" y="38"/>
                      <a:pt x="44" y="39"/>
                    </a:cubicBezTo>
                    <a:cubicBezTo>
                      <a:pt x="43" y="41"/>
                      <a:pt x="40" y="42"/>
                      <a:pt x="38" y="42"/>
                    </a:cubicBezTo>
                    <a:close/>
                    <a:moveTo>
                      <a:pt x="7" y="12"/>
                    </a:moveTo>
                    <a:cubicBezTo>
                      <a:pt x="36" y="37"/>
                      <a:pt x="36" y="37"/>
                      <a:pt x="36" y="37"/>
                    </a:cubicBezTo>
                    <a:cubicBezTo>
                      <a:pt x="37" y="38"/>
                      <a:pt x="40" y="38"/>
                      <a:pt x="41" y="36"/>
                    </a:cubicBezTo>
                    <a:cubicBezTo>
                      <a:pt x="42" y="35"/>
                      <a:pt x="42" y="35"/>
                      <a:pt x="42" y="34"/>
                    </a:cubicBezTo>
                    <a:cubicBezTo>
                      <a:pt x="42" y="33"/>
                      <a:pt x="41" y="32"/>
                      <a:pt x="41" y="31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5"/>
                      <a:pt x="8" y="5"/>
                      <a:pt x="6" y="6"/>
                    </a:cubicBezTo>
                    <a:cubicBezTo>
                      <a:pt x="5" y="8"/>
                      <a:pt x="5" y="10"/>
                      <a:pt x="7" y="12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3" name="Freeform 1743"/>
              <p:cNvSpPr>
                <a:spLocks noEditPoints="1"/>
              </p:cNvSpPr>
              <p:nvPr/>
            </p:nvSpPr>
            <p:spPr bwMode="auto">
              <a:xfrm>
                <a:off x="14466888" y="3187701"/>
                <a:ext cx="158750" cy="150813"/>
              </a:xfrm>
              <a:custGeom>
                <a:avLst/>
                <a:gdLst>
                  <a:gd name="T0" fmla="*/ 21 w 44"/>
                  <a:gd name="T1" fmla="*/ 42 h 42"/>
                  <a:gd name="T2" fmla="*/ 8 w 44"/>
                  <a:gd name="T3" fmla="*/ 37 h 42"/>
                  <a:gd name="T4" fmla="*/ 8 w 44"/>
                  <a:gd name="T5" fmla="*/ 37 h 42"/>
                  <a:gd name="T6" fmla="*/ 1 w 44"/>
                  <a:gd name="T7" fmla="*/ 23 h 42"/>
                  <a:gd name="T8" fmla="*/ 5 w 44"/>
                  <a:gd name="T9" fmla="*/ 9 h 42"/>
                  <a:gd name="T10" fmla="*/ 12 w 44"/>
                  <a:gd name="T11" fmla="*/ 1 h 42"/>
                  <a:gd name="T12" fmla="*/ 14 w 44"/>
                  <a:gd name="T13" fmla="*/ 0 h 42"/>
                  <a:gd name="T14" fmla="*/ 16 w 44"/>
                  <a:gd name="T15" fmla="*/ 0 h 42"/>
                  <a:gd name="T16" fmla="*/ 43 w 44"/>
                  <a:gd name="T17" fmla="*/ 24 h 42"/>
                  <a:gd name="T18" fmla="*/ 43 w 44"/>
                  <a:gd name="T19" fmla="*/ 27 h 42"/>
                  <a:gd name="T20" fmla="*/ 36 w 44"/>
                  <a:gd name="T21" fmla="*/ 35 h 42"/>
                  <a:gd name="T22" fmla="*/ 22 w 44"/>
                  <a:gd name="T23" fmla="*/ 42 h 42"/>
                  <a:gd name="T24" fmla="*/ 21 w 44"/>
                  <a:gd name="T25" fmla="*/ 42 h 42"/>
                  <a:gd name="T26" fmla="*/ 14 w 44"/>
                  <a:gd name="T27" fmla="*/ 6 h 42"/>
                  <a:gd name="T28" fmla="*/ 9 w 44"/>
                  <a:gd name="T29" fmla="*/ 12 h 42"/>
                  <a:gd name="T30" fmla="*/ 5 w 44"/>
                  <a:gd name="T31" fmla="*/ 23 h 42"/>
                  <a:gd name="T32" fmla="*/ 11 w 44"/>
                  <a:gd name="T33" fmla="*/ 34 h 42"/>
                  <a:gd name="T34" fmla="*/ 11 w 44"/>
                  <a:gd name="T35" fmla="*/ 34 h 42"/>
                  <a:gd name="T36" fmla="*/ 22 w 44"/>
                  <a:gd name="T37" fmla="*/ 37 h 42"/>
                  <a:gd name="T38" fmla="*/ 32 w 44"/>
                  <a:gd name="T39" fmla="*/ 32 h 42"/>
                  <a:gd name="T40" fmla="*/ 38 w 44"/>
                  <a:gd name="T41" fmla="*/ 26 h 42"/>
                  <a:gd name="T42" fmla="*/ 14 w 44"/>
                  <a:gd name="T43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4" h="42">
                    <a:moveTo>
                      <a:pt x="21" y="42"/>
                    </a:moveTo>
                    <a:cubicBezTo>
                      <a:pt x="16" y="42"/>
                      <a:pt x="11" y="40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4" y="34"/>
                      <a:pt x="1" y="29"/>
                      <a:pt x="1" y="23"/>
                    </a:cubicBezTo>
                    <a:cubicBezTo>
                      <a:pt x="0" y="18"/>
                      <a:pt x="2" y="13"/>
                      <a:pt x="5" y="9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5" y="0"/>
                      <a:pt x="15" y="0"/>
                      <a:pt x="16" y="0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4" y="24"/>
                      <a:pt x="44" y="26"/>
                      <a:pt x="43" y="27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3" y="39"/>
                      <a:pt x="28" y="42"/>
                      <a:pt x="22" y="42"/>
                    </a:cubicBezTo>
                    <a:cubicBezTo>
                      <a:pt x="22" y="42"/>
                      <a:pt x="21" y="42"/>
                      <a:pt x="21" y="42"/>
                    </a:cubicBezTo>
                    <a:close/>
                    <a:moveTo>
                      <a:pt x="14" y="6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6" y="15"/>
                      <a:pt x="5" y="19"/>
                      <a:pt x="5" y="23"/>
                    </a:cubicBezTo>
                    <a:cubicBezTo>
                      <a:pt x="6" y="27"/>
                      <a:pt x="8" y="31"/>
                      <a:pt x="11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4" y="36"/>
                      <a:pt x="18" y="38"/>
                      <a:pt x="22" y="37"/>
                    </a:cubicBezTo>
                    <a:cubicBezTo>
                      <a:pt x="26" y="37"/>
                      <a:pt x="30" y="35"/>
                      <a:pt x="32" y="32"/>
                    </a:cubicBezTo>
                    <a:cubicBezTo>
                      <a:pt x="38" y="26"/>
                      <a:pt x="38" y="26"/>
                      <a:pt x="38" y="26"/>
                    </a:cubicBezTo>
                    <a:lnTo>
                      <a:pt x="14" y="6"/>
                    </a:ln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4" name="Freeform 1744"/>
              <p:cNvSpPr>
                <a:spLocks/>
              </p:cNvSpPr>
              <p:nvPr/>
            </p:nvSpPr>
            <p:spPr bwMode="auto">
              <a:xfrm>
                <a:off x="14509751" y="3262313"/>
                <a:ext cx="61913" cy="44450"/>
              </a:xfrm>
              <a:custGeom>
                <a:avLst/>
                <a:gdLst>
                  <a:gd name="T0" fmla="*/ 10 w 17"/>
                  <a:gd name="T1" fmla="*/ 2 h 12"/>
                  <a:gd name="T2" fmla="*/ 11 w 17"/>
                  <a:gd name="T3" fmla="*/ 0 h 12"/>
                  <a:gd name="T4" fmla="*/ 17 w 17"/>
                  <a:gd name="T5" fmla="*/ 5 h 12"/>
                  <a:gd name="T6" fmla="*/ 16 w 17"/>
                  <a:gd name="T7" fmla="*/ 7 h 12"/>
                  <a:gd name="T8" fmla="*/ 3 w 17"/>
                  <a:gd name="T9" fmla="*/ 8 h 12"/>
                  <a:gd name="T10" fmla="*/ 0 w 17"/>
                  <a:gd name="T11" fmla="*/ 5 h 12"/>
                  <a:gd name="T12" fmla="*/ 10 w 17"/>
                  <a:gd name="T1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2">
                    <a:moveTo>
                      <a:pt x="10" y="2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11"/>
                      <a:pt x="7" y="12"/>
                      <a:pt x="3" y="8"/>
                    </a:cubicBezTo>
                    <a:cubicBezTo>
                      <a:pt x="2" y="7"/>
                      <a:pt x="1" y="6"/>
                      <a:pt x="0" y="5"/>
                    </a:cubicBezTo>
                    <a:cubicBezTo>
                      <a:pt x="4" y="6"/>
                      <a:pt x="7" y="5"/>
                      <a:pt x="10" y="2"/>
                    </a:cubicBezTo>
                    <a:close/>
                  </a:path>
                </a:pathLst>
              </a:custGeom>
              <a:solidFill>
                <a:srgbClr val="FF6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5" name="Freeform 1746"/>
              <p:cNvSpPr>
                <a:spLocks/>
              </p:cNvSpPr>
              <p:nvPr/>
            </p:nvSpPr>
            <p:spPr bwMode="auto">
              <a:xfrm>
                <a:off x="14435138" y="3306763"/>
                <a:ext cx="74613" cy="128588"/>
              </a:xfrm>
              <a:custGeom>
                <a:avLst/>
                <a:gdLst>
                  <a:gd name="T0" fmla="*/ 3 w 21"/>
                  <a:gd name="T1" fmla="*/ 36 h 36"/>
                  <a:gd name="T2" fmla="*/ 2 w 21"/>
                  <a:gd name="T3" fmla="*/ 36 h 36"/>
                  <a:gd name="T4" fmla="*/ 0 w 21"/>
                  <a:gd name="T5" fmla="*/ 33 h 36"/>
                  <a:gd name="T6" fmla="*/ 16 w 21"/>
                  <a:gd name="T7" fmla="*/ 1 h 36"/>
                  <a:gd name="T8" fmla="*/ 20 w 21"/>
                  <a:gd name="T9" fmla="*/ 1 h 36"/>
                  <a:gd name="T10" fmla="*/ 20 w 21"/>
                  <a:gd name="T11" fmla="*/ 4 h 36"/>
                  <a:gd name="T12" fmla="*/ 5 w 21"/>
                  <a:gd name="T13" fmla="*/ 34 h 36"/>
                  <a:gd name="T14" fmla="*/ 3 w 21"/>
                  <a:gd name="T1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36">
                    <a:moveTo>
                      <a:pt x="3" y="36"/>
                    </a:moveTo>
                    <a:cubicBezTo>
                      <a:pt x="3" y="36"/>
                      <a:pt x="2" y="36"/>
                      <a:pt x="2" y="36"/>
                    </a:cubicBezTo>
                    <a:cubicBezTo>
                      <a:pt x="1" y="36"/>
                      <a:pt x="0" y="35"/>
                      <a:pt x="0" y="33"/>
                    </a:cubicBezTo>
                    <a:cubicBezTo>
                      <a:pt x="0" y="33"/>
                      <a:pt x="2" y="18"/>
                      <a:pt x="16" y="1"/>
                    </a:cubicBezTo>
                    <a:cubicBezTo>
                      <a:pt x="17" y="0"/>
                      <a:pt x="19" y="0"/>
                      <a:pt x="20" y="1"/>
                    </a:cubicBezTo>
                    <a:cubicBezTo>
                      <a:pt x="21" y="2"/>
                      <a:pt x="21" y="3"/>
                      <a:pt x="20" y="4"/>
                    </a:cubicBezTo>
                    <a:cubicBezTo>
                      <a:pt x="6" y="19"/>
                      <a:pt x="5" y="34"/>
                      <a:pt x="5" y="34"/>
                    </a:cubicBezTo>
                    <a:cubicBezTo>
                      <a:pt x="5" y="35"/>
                      <a:pt x="4" y="36"/>
                      <a:pt x="3" y="36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" name="Freeform 1747"/>
              <p:cNvSpPr>
                <a:spLocks/>
              </p:cNvSpPr>
              <p:nvPr/>
            </p:nvSpPr>
            <p:spPr bwMode="auto">
              <a:xfrm>
                <a:off x="14327188" y="3460751"/>
                <a:ext cx="290513" cy="180975"/>
              </a:xfrm>
              <a:custGeom>
                <a:avLst/>
                <a:gdLst>
                  <a:gd name="T0" fmla="*/ 55 w 81"/>
                  <a:gd name="T1" fmla="*/ 50 h 50"/>
                  <a:gd name="T2" fmla="*/ 53 w 81"/>
                  <a:gd name="T3" fmla="*/ 50 h 50"/>
                  <a:gd name="T4" fmla="*/ 29 w 81"/>
                  <a:gd name="T5" fmla="*/ 25 h 50"/>
                  <a:gd name="T6" fmla="*/ 29 w 81"/>
                  <a:gd name="T7" fmla="*/ 13 h 50"/>
                  <a:gd name="T8" fmla="*/ 31 w 81"/>
                  <a:gd name="T9" fmla="*/ 11 h 50"/>
                  <a:gd name="T10" fmla="*/ 33 w 81"/>
                  <a:gd name="T11" fmla="*/ 13 h 50"/>
                  <a:gd name="T12" fmla="*/ 33 w 81"/>
                  <a:gd name="T13" fmla="*/ 25 h 50"/>
                  <a:gd name="T14" fmla="*/ 53 w 81"/>
                  <a:gd name="T15" fmla="*/ 45 h 50"/>
                  <a:gd name="T16" fmla="*/ 55 w 81"/>
                  <a:gd name="T17" fmla="*/ 45 h 50"/>
                  <a:gd name="T18" fmla="*/ 76 w 81"/>
                  <a:gd name="T19" fmla="*/ 24 h 50"/>
                  <a:gd name="T20" fmla="*/ 57 w 81"/>
                  <a:gd name="T21" fmla="*/ 4 h 50"/>
                  <a:gd name="T22" fmla="*/ 3 w 81"/>
                  <a:gd name="T23" fmla="*/ 4 h 50"/>
                  <a:gd name="T24" fmla="*/ 0 w 81"/>
                  <a:gd name="T25" fmla="*/ 2 h 50"/>
                  <a:gd name="T26" fmla="*/ 3 w 81"/>
                  <a:gd name="T27" fmla="*/ 0 h 50"/>
                  <a:gd name="T28" fmla="*/ 57 w 81"/>
                  <a:gd name="T29" fmla="*/ 0 h 50"/>
                  <a:gd name="T30" fmla="*/ 81 w 81"/>
                  <a:gd name="T31" fmla="*/ 24 h 50"/>
                  <a:gd name="T32" fmla="*/ 55 w 81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1" h="50">
                    <a:moveTo>
                      <a:pt x="55" y="50"/>
                    </a:moveTo>
                    <a:cubicBezTo>
                      <a:pt x="53" y="50"/>
                      <a:pt x="53" y="50"/>
                      <a:pt x="53" y="50"/>
                    </a:cubicBezTo>
                    <a:cubicBezTo>
                      <a:pt x="40" y="50"/>
                      <a:pt x="29" y="39"/>
                      <a:pt x="29" y="25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2"/>
                      <a:pt x="30" y="11"/>
                      <a:pt x="31" y="11"/>
                    </a:cubicBezTo>
                    <a:cubicBezTo>
                      <a:pt x="32" y="11"/>
                      <a:pt x="33" y="12"/>
                      <a:pt x="33" y="13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36"/>
                      <a:pt x="42" y="45"/>
                      <a:pt x="53" y="45"/>
                    </a:cubicBezTo>
                    <a:cubicBezTo>
                      <a:pt x="55" y="45"/>
                      <a:pt x="55" y="45"/>
                      <a:pt x="55" y="45"/>
                    </a:cubicBezTo>
                    <a:cubicBezTo>
                      <a:pt x="67" y="45"/>
                      <a:pt x="76" y="36"/>
                      <a:pt x="76" y="24"/>
                    </a:cubicBezTo>
                    <a:cubicBezTo>
                      <a:pt x="76" y="13"/>
                      <a:pt x="67" y="4"/>
                      <a:pt x="57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70" y="0"/>
                      <a:pt x="81" y="10"/>
                      <a:pt x="81" y="24"/>
                    </a:cubicBezTo>
                    <a:cubicBezTo>
                      <a:pt x="81" y="38"/>
                      <a:pt x="69" y="50"/>
                      <a:pt x="55" y="50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214" name="Группа 213"/>
          <p:cNvGrpSpPr/>
          <p:nvPr/>
        </p:nvGrpSpPr>
        <p:grpSpPr>
          <a:xfrm>
            <a:off x="9584166" y="2315567"/>
            <a:ext cx="807278" cy="590550"/>
            <a:chOff x="13841414" y="2122488"/>
            <a:chExt cx="881062" cy="644525"/>
          </a:xfrm>
        </p:grpSpPr>
        <p:sp>
          <p:nvSpPr>
            <p:cNvPr id="215" name="Freeform 1582"/>
            <p:cNvSpPr>
              <a:spLocks/>
            </p:cNvSpPr>
            <p:nvPr/>
          </p:nvSpPr>
          <p:spPr bwMode="auto">
            <a:xfrm>
              <a:off x="14009689" y="2495550"/>
              <a:ext cx="274638" cy="53975"/>
            </a:xfrm>
            <a:custGeom>
              <a:avLst/>
              <a:gdLst>
                <a:gd name="T0" fmla="*/ 58 w 76"/>
                <a:gd name="T1" fmla="*/ 15 h 15"/>
                <a:gd name="T2" fmla="*/ 58 w 76"/>
                <a:gd name="T3" fmla="*/ 15 h 15"/>
                <a:gd name="T4" fmla="*/ 41 w 76"/>
                <a:gd name="T5" fmla="*/ 15 h 15"/>
                <a:gd name="T6" fmla="*/ 18 w 76"/>
                <a:gd name="T7" fmla="*/ 15 h 15"/>
                <a:gd name="T8" fmla="*/ 18 w 76"/>
                <a:gd name="T9" fmla="*/ 15 h 15"/>
                <a:gd name="T10" fmla="*/ 8 w 76"/>
                <a:gd name="T11" fmla="*/ 10 h 15"/>
                <a:gd name="T12" fmla="*/ 1 w 76"/>
                <a:gd name="T13" fmla="*/ 5 h 15"/>
                <a:gd name="T14" fmla="*/ 1 w 76"/>
                <a:gd name="T15" fmla="*/ 1 h 15"/>
                <a:gd name="T16" fmla="*/ 5 w 76"/>
                <a:gd name="T17" fmla="*/ 1 h 15"/>
                <a:gd name="T18" fmla="*/ 11 w 76"/>
                <a:gd name="T19" fmla="*/ 7 h 15"/>
                <a:gd name="T20" fmla="*/ 18 w 76"/>
                <a:gd name="T21" fmla="*/ 10 h 15"/>
                <a:gd name="T22" fmla="*/ 18 w 76"/>
                <a:gd name="T23" fmla="*/ 10 h 15"/>
                <a:gd name="T24" fmla="*/ 41 w 76"/>
                <a:gd name="T25" fmla="*/ 10 h 15"/>
                <a:gd name="T26" fmla="*/ 58 w 76"/>
                <a:gd name="T27" fmla="*/ 10 h 15"/>
                <a:gd name="T28" fmla="*/ 58 w 76"/>
                <a:gd name="T29" fmla="*/ 10 h 15"/>
                <a:gd name="T30" fmla="*/ 65 w 76"/>
                <a:gd name="T31" fmla="*/ 7 h 15"/>
                <a:gd name="T32" fmla="*/ 72 w 76"/>
                <a:gd name="T33" fmla="*/ 1 h 15"/>
                <a:gd name="T34" fmla="*/ 75 w 76"/>
                <a:gd name="T35" fmla="*/ 1 h 15"/>
                <a:gd name="T36" fmla="*/ 75 w 76"/>
                <a:gd name="T37" fmla="*/ 5 h 15"/>
                <a:gd name="T38" fmla="*/ 69 w 76"/>
                <a:gd name="T39" fmla="*/ 10 h 15"/>
                <a:gd name="T40" fmla="*/ 58 w 76"/>
                <a:gd name="T4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6" h="15">
                  <a:moveTo>
                    <a:pt x="58" y="15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4" y="15"/>
                    <a:pt x="11" y="13"/>
                    <a:pt x="8" y="1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3" y="9"/>
                    <a:pt x="16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1" y="10"/>
                    <a:pt x="63" y="9"/>
                    <a:pt x="65" y="7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3" y="0"/>
                    <a:pt x="74" y="0"/>
                    <a:pt x="75" y="1"/>
                  </a:cubicBezTo>
                  <a:cubicBezTo>
                    <a:pt x="76" y="2"/>
                    <a:pt x="76" y="4"/>
                    <a:pt x="75" y="5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6" y="13"/>
                    <a:pt x="62" y="15"/>
                    <a:pt x="58" y="1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" name="Freeform 1583"/>
            <p:cNvSpPr>
              <a:spLocks/>
            </p:cNvSpPr>
            <p:nvPr/>
          </p:nvSpPr>
          <p:spPr bwMode="auto">
            <a:xfrm>
              <a:off x="14258926" y="2582863"/>
              <a:ext cx="111125" cy="74612"/>
            </a:xfrm>
            <a:custGeom>
              <a:avLst/>
              <a:gdLst>
                <a:gd name="T0" fmla="*/ 28 w 31"/>
                <a:gd name="T1" fmla="*/ 21 h 21"/>
                <a:gd name="T2" fmla="*/ 3 w 31"/>
                <a:gd name="T3" fmla="*/ 21 h 21"/>
                <a:gd name="T4" fmla="*/ 0 w 31"/>
                <a:gd name="T5" fmla="*/ 19 h 21"/>
                <a:gd name="T6" fmla="*/ 0 w 31"/>
                <a:gd name="T7" fmla="*/ 14 h 21"/>
                <a:gd name="T8" fmla="*/ 10 w 31"/>
                <a:gd name="T9" fmla="*/ 3 h 21"/>
                <a:gd name="T10" fmla="*/ 28 w 31"/>
                <a:gd name="T11" fmla="*/ 0 h 21"/>
                <a:gd name="T12" fmla="*/ 31 w 31"/>
                <a:gd name="T13" fmla="*/ 2 h 21"/>
                <a:gd name="T14" fmla="*/ 29 w 31"/>
                <a:gd name="T15" fmla="*/ 5 h 21"/>
                <a:gd name="T16" fmla="*/ 11 w 31"/>
                <a:gd name="T17" fmla="*/ 8 h 21"/>
                <a:gd name="T18" fmla="*/ 5 w 31"/>
                <a:gd name="T19" fmla="*/ 14 h 21"/>
                <a:gd name="T20" fmla="*/ 5 w 31"/>
                <a:gd name="T21" fmla="*/ 16 h 21"/>
                <a:gd name="T22" fmla="*/ 28 w 31"/>
                <a:gd name="T23" fmla="*/ 16 h 21"/>
                <a:gd name="T24" fmla="*/ 31 w 31"/>
                <a:gd name="T25" fmla="*/ 19 h 21"/>
                <a:gd name="T26" fmla="*/ 28 w 31"/>
                <a:gd name="T2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21">
                  <a:moveTo>
                    <a:pt x="28" y="21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1" y="21"/>
                    <a:pt x="0" y="20"/>
                    <a:pt x="0" y="1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5" y="4"/>
                    <a:pt x="10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1" y="1"/>
                    <a:pt x="31" y="2"/>
                  </a:cubicBezTo>
                  <a:cubicBezTo>
                    <a:pt x="31" y="4"/>
                    <a:pt x="30" y="5"/>
                    <a:pt x="29" y="5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8"/>
                    <a:pt x="5" y="11"/>
                    <a:pt x="5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0" y="16"/>
                    <a:pt x="31" y="18"/>
                    <a:pt x="31" y="19"/>
                  </a:cubicBezTo>
                  <a:cubicBezTo>
                    <a:pt x="31" y="20"/>
                    <a:pt x="30" y="21"/>
                    <a:pt x="28" y="2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" name="Freeform 1584"/>
            <p:cNvSpPr>
              <a:spLocks/>
            </p:cNvSpPr>
            <p:nvPr/>
          </p:nvSpPr>
          <p:spPr bwMode="auto">
            <a:xfrm>
              <a:off x="13920789" y="2582863"/>
              <a:ext cx="107950" cy="74612"/>
            </a:xfrm>
            <a:custGeom>
              <a:avLst/>
              <a:gdLst>
                <a:gd name="T0" fmla="*/ 28 w 30"/>
                <a:gd name="T1" fmla="*/ 21 h 21"/>
                <a:gd name="T2" fmla="*/ 2 w 30"/>
                <a:gd name="T3" fmla="*/ 21 h 21"/>
                <a:gd name="T4" fmla="*/ 0 w 30"/>
                <a:gd name="T5" fmla="*/ 19 h 21"/>
                <a:gd name="T6" fmla="*/ 2 w 30"/>
                <a:gd name="T7" fmla="*/ 16 h 21"/>
                <a:gd name="T8" fmla="*/ 26 w 30"/>
                <a:gd name="T9" fmla="*/ 16 h 21"/>
                <a:gd name="T10" fmla="*/ 26 w 30"/>
                <a:gd name="T11" fmla="*/ 14 h 21"/>
                <a:gd name="T12" fmla="*/ 20 w 30"/>
                <a:gd name="T13" fmla="*/ 8 h 21"/>
                <a:gd name="T14" fmla="*/ 2 w 30"/>
                <a:gd name="T15" fmla="*/ 5 h 21"/>
                <a:gd name="T16" fmla="*/ 0 w 30"/>
                <a:gd name="T17" fmla="*/ 2 h 21"/>
                <a:gd name="T18" fmla="*/ 3 w 30"/>
                <a:gd name="T19" fmla="*/ 0 h 21"/>
                <a:gd name="T20" fmla="*/ 20 w 30"/>
                <a:gd name="T21" fmla="*/ 3 h 21"/>
                <a:gd name="T22" fmla="*/ 30 w 30"/>
                <a:gd name="T23" fmla="*/ 14 h 21"/>
                <a:gd name="T24" fmla="*/ 30 w 30"/>
                <a:gd name="T25" fmla="*/ 19 h 21"/>
                <a:gd name="T26" fmla="*/ 28 w 30"/>
                <a:gd name="T2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21">
                  <a:moveTo>
                    <a:pt x="28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0" y="20"/>
                    <a:pt x="0" y="19"/>
                  </a:cubicBezTo>
                  <a:cubicBezTo>
                    <a:pt x="0" y="18"/>
                    <a:pt x="1" y="16"/>
                    <a:pt x="2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1"/>
                    <a:pt x="23" y="8"/>
                    <a:pt x="20" y="8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6" y="4"/>
                    <a:pt x="30" y="9"/>
                    <a:pt x="30" y="14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20"/>
                    <a:pt x="29" y="21"/>
                    <a:pt x="28" y="2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8" name="Freeform 1585"/>
            <p:cNvSpPr>
              <a:spLocks/>
            </p:cNvSpPr>
            <p:nvPr/>
          </p:nvSpPr>
          <p:spPr bwMode="auto">
            <a:xfrm>
              <a:off x="13869989" y="2543175"/>
              <a:ext cx="17463" cy="173037"/>
            </a:xfrm>
            <a:custGeom>
              <a:avLst/>
              <a:gdLst>
                <a:gd name="T0" fmla="*/ 2 w 5"/>
                <a:gd name="T1" fmla="*/ 48 h 48"/>
                <a:gd name="T2" fmla="*/ 0 w 5"/>
                <a:gd name="T3" fmla="*/ 46 h 48"/>
                <a:gd name="T4" fmla="*/ 0 w 5"/>
                <a:gd name="T5" fmla="*/ 3 h 48"/>
                <a:gd name="T6" fmla="*/ 2 w 5"/>
                <a:gd name="T7" fmla="*/ 0 h 48"/>
                <a:gd name="T8" fmla="*/ 5 w 5"/>
                <a:gd name="T9" fmla="*/ 3 h 48"/>
                <a:gd name="T10" fmla="*/ 5 w 5"/>
                <a:gd name="T11" fmla="*/ 46 h 48"/>
                <a:gd name="T12" fmla="*/ 2 w 5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8">
                  <a:moveTo>
                    <a:pt x="2" y="48"/>
                  </a:moveTo>
                  <a:cubicBezTo>
                    <a:pt x="1" y="48"/>
                    <a:pt x="0" y="47"/>
                    <a:pt x="0" y="4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5" y="3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7"/>
                    <a:pt x="4" y="48"/>
                    <a:pt x="2" y="48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9" name="Freeform 1586"/>
            <p:cNvSpPr>
              <a:spLocks/>
            </p:cNvSpPr>
            <p:nvPr/>
          </p:nvSpPr>
          <p:spPr bwMode="auto">
            <a:xfrm>
              <a:off x="13841414" y="2341563"/>
              <a:ext cx="608013" cy="374650"/>
            </a:xfrm>
            <a:custGeom>
              <a:avLst/>
              <a:gdLst>
                <a:gd name="T0" fmla="*/ 158 w 169"/>
                <a:gd name="T1" fmla="*/ 104 h 104"/>
                <a:gd name="T2" fmla="*/ 156 w 169"/>
                <a:gd name="T3" fmla="*/ 102 h 104"/>
                <a:gd name="T4" fmla="*/ 156 w 169"/>
                <a:gd name="T5" fmla="*/ 59 h 104"/>
                <a:gd name="T6" fmla="*/ 157 w 169"/>
                <a:gd name="T7" fmla="*/ 57 h 104"/>
                <a:gd name="T8" fmla="*/ 164 w 169"/>
                <a:gd name="T9" fmla="*/ 50 h 104"/>
                <a:gd name="T10" fmla="*/ 164 w 169"/>
                <a:gd name="T11" fmla="*/ 48 h 104"/>
                <a:gd name="T12" fmla="*/ 164 w 169"/>
                <a:gd name="T13" fmla="*/ 40 h 104"/>
                <a:gd name="T14" fmla="*/ 163 w 169"/>
                <a:gd name="T15" fmla="*/ 38 h 104"/>
                <a:gd name="T16" fmla="*/ 146 w 169"/>
                <a:gd name="T17" fmla="*/ 38 h 104"/>
                <a:gd name="T18" fmla="*/ 144 w 169"/>
                <a:gd name="T19" fmla="*/ 37 h 104"/>
                <a:gd name="T20" fmla="*/ 130 w 169"/>
                <a:gd name="T21" fmla="*/ 10 h 104"/>
                <a:gd name="T22" fmla="*/ 121 w 169"/>
                <a:gd name="T23" fmla="*/ 5 h 104"/>
                <a:gd name="T24" fmla="*/ 48 w 169"/>
                <a:gd name="T25" fmla="*/ 5 h 104"/>
                <a:gd name="T26" fmla="*/ 38 w 169"/>
                <a:gd name="T27" fmla="*/ 10 h 104"/>
                <a:gd name="T28" fmla="*/ 24 w 169"/>
                <a:gd name="T29" fmla="*/ 37 h 104"/>
                <a:gd name="T30" fmla="*/ 22 w 169"/>
                <a:gd name="T31" fmla="*/ 38 h 104"/>
                <a:gd name="T32" fmla="*/ 6 w 169"/>
                <a:gd name="T33" fmla="*/ 38 h 104"/>
                <a:gd name="T34" fmla="*/ 4 w 169"/>
                <a:gd name="T35" fmla="*/ 40 h 104"/>
                <a:gd name="T36" fmla="*/ 4 w 169"/>
                <a:gd name="T37" fmla="*/ 48 h 104"/>
                <a:gd name="T38" fmla="*/ 5 w 169"/>
                <a:gd name="T39" fmla="*/ 49 h 104"/>
                <a:gd name="T40" fmla="*/ 12 w 169"/>
                <a:gd name="T41" fmla="*/ 57 h 104"/>
                <a:gd name="T42" fmla="*/ 12 w 169"/>
                <a:gd name="T43" fmla="*/ 61 h 104"/>
                <a:gd name="T44" fmla="*/ 9 w 169"/>
                <a:gd name="T45" fmla="*/ 60 h 104"/>
                <a:gd name="T46" fmla="*/ 2 w 169"/>
                <a:gd name="T47" fmla="*/ 53 h 104"/>
                <a:gd name="T48" fmla="*/ 0 w 169"/>
                <a:gd name="T49" fmla="*/ 48 h 104"/>
                <a:gd name="T50" fmla="*/ 0 w 169"/>
                <a:gd name="T51" fmla="*/ 40 h 104"/>
                <a:gd name="T52" fmla="*/ 6 w 169"/>
                <a:gd name="T53" fmla="*/ 33 h 104"/>
                <a:gd name="T54" fmla="*/ 21 w 169"/>
                <a:gd name="T55" fmla="*/ 33 h 104"/>
                <a:gd name="T56" fmla="*/ 34 w 169"/>
                <a:gd name="T57" fmla="*/ 7 h 104"/>
                <a:gd name="T58" fmla="*/ 48 w 169"/>
                <a:gd name="T59" fmla="*/ 0 h 104"/>
                <a:gd name="T60" fmla="*/ 121 w 169"/>
                <a:gd name="T61" fmla="*/ 0 h 104"/>
                <a:gd name="T62" fmla="*/ 134 w 169"/>
                <a:gd name="T63" fmla="*/ 7 h 104"/>
                <a:gd name="T64" fmla="*/ 148 w 169"/>
                <a:gd name="T65" fmla="*/ 33 h 104"/>
                <a:gd name="T66" fmla="*/ 163 w 169"/>
                <a:gd name="T67" fmla="*/ 33 h 104"/>
                <a:gd name="T68" fmla="*/ 169 w 169"/>
                <a:gd name="T69" fmla="*/ 40 h 104"/>
                <a:gd name="T70" fmla="*/ 169 w 169"/>
                <a:gd name="T71" fmla="*/ 48 h 104"/>
                <a:gd name="T72" fmla="*/ 167 w 169"/>
                <a:gd name="T73" fmla="*/ 53 h 104"/>
                <a:gd name="T74" fmla="*/ 161 w 169"/>
                <a:gd name="T75" fmla="*/ 60 h 104"/>
                <a:gd name="T76" fmla="*/ 161 w 169"/>
                <a:gd name="T77" fmla="*/ 102 h 104"/>
                <a:gd name="T78" fmla="*/ 158 w 169"/>
                <a:gd name="T7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9" h="104">
                  <a:moveTo>
                    <a:pt x="158" y="104"/>
                  </a:moveTo>
                  <a:cubicBezTo>
                    <a:pt x="157" y="104"/>
                    <a:pt x="156" y="103"/>
                    <a:pt x="156" y="102"/>
                  </a:cubicBezTo>
                  <a:cubicBezTo>
                    <a:pt x="156" y="59"/>
                    <a:pt x="156" y="59"/>
                    <a:pt x="156" y="59"/>
                  </a:cubicBezTo>
                  <a:cubicBezTo>
                    <a:pt x="156" y="58"/>
                    <a:pt x="156" y="58"/>
                    <a:pt x="157" y="57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49"/>
                    <a:pt x="164" y="49"/>
                    <a:pt x="164" y="48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4" y="39"/>
                    <a:pt x="164" y="38"/>
                    <a:pt x="163" y="38"/>
                  </a:cubicBezTo>
                  <a:cubicBezTo>
                    <a:pt x="146" y="38"/>
                    <a:pt x="146" y="38"/>
                    <a:pt x="146" y="38"/>
                  </a:cubicBezTo>
                  <a:cubicBezTo>
                    <a:pt x="145" y="38"/>
                    <a:pt x="145" y="37"/>
                    <a:pt x="144" y="37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28" y="7"/>
                    <a:pt x="124" y="5"/>
                    <a:pt x="121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4" y="5"/>
                    <a:pt x="41" y="7"/>
                    <a:pt x="38" y="10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7"/>
                    <a:pt x="23" y="38"/>
                    <a:pt x="22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5" y="38"/>
                    <a:pt x="4" y="39"/>
                    <a:pt x="4" y="40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9"/>
                    <a:pt x="4" y="49"/>
                    <a:pt x="5" y="49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3" y="58"/>
                    <a:pt x="13" y="60"/>
                    <a:pt x="12" y="61"/>
                  </a:cubicBezTo>
                  <a:cubicBezTo>
                    <a:pt x="11" y="61"/>
                    <a:pt x="10" y="61"/>
                    <a:pt x="9" y="60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0" y="52"/>
                    <a:pt x="0" y="50"/>
                    <a:pt x="0" y="4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6"/>
                    <a:pt x="3" y="33"/>
                    <a:pt x="6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8" y="3"/>
                    <a:pt x="43" y="0"/>
                    <a:pt x="4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6" y="0"/>
                    <a:pt x="131" y="3"/>
                    <a:pt x="134" y="7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63" y="33"/>
                    <a:pt x="163" y="33"/>
                    <a:pt x="163" y="33"/>
                  </a:cubicBezTo>
                  <a:cubicBezTo>
                    <a:pt x="166" y="33"/>
                    <a:pt x="169" y="36"/>
                    <a:pt x="169" y="40"/>
                  </a:cubicBezTo>
                  <a:cubicBezTo>
                    <a:pt x="169" y="48"/>
                    <a:pt x="169" y="48"/>
                    <a:pt x="169" y="48"/>
                  </a:cubicBezTo>
                  <a:cubicBezTo>
                    <a:pt x="169" y="50"/>
                    <a:pt x="168" y="52"/>
                    <a:pt x="167" y="53"/>
                  </a:cubicBezTo>
                  <a:cubicBezTo>
                    <a:pt x="161" y="60"/>
                    <a:pt x="161" y="60"/>
                    <a:pt x="161" y="60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1" y="103"/>
                    <a:pt x="160" y="104"/>
                    <a:pt x="158" y="10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0" name="Freeform 1587"/>
            <p:cNvSpPr>
              <a:spLocks/>
            </p:cNvSpPr>
            <p:nvPr/>
          </p:nvSpPr>
          <p:spPr bwMode="auto">
            <a:xfrm>
              <a:off x="14308139" y="2697163"/>
              <a:ext cx="112713" cy="69850"/>
            </a:xfrm>
            <a:custGeom>
              <a:avLst/>
              <a:gdLst>
                <a:gd name="T0" fmla="*/ 15 w 31"/>
                <a:gd name="T1" fmla="*/ 19 h 19"/>
                <a:gd name="T2" fmla="*/ 0 w 31"/>
                <a:gd name="T3" fmla="*/ 4 h 19"/>
                <a:gd name="T4" fmla="*/ 0 w 31"/>
                <a:gd name="T5" fmla="*/ 3 h 19"/>
                <a:gd name="T6" fmla="*/ 2 w 31"/>
                <a:gd name="T7" fmla="*/ 0 h 19"/>
                <a:gd name="T8" fmla="*/ 5 w 31"/>
                <a:gd name="T9" fmla="*/ 3 h 19"/>
                <a:gd name="T10" fmla="*/ 5 w 31"/>
                <a:gd name="T11" fmla="*/ 4 h 19"/>
                <a:gd name="T12" fmla="*/ 15 w 31"/>
                <a:gd name="T13" fmla="*/ 15 h 19"/>
                <a:gd name="T14" fmla="*/ 26 w 31"/>
                <a:gd name="T15" fmla="*/ 4 h 19"/>
                <a:gd name="T16" fmla="*/ 26 w 31"/>
                <a:gd name="T17" fmla="*/ 3 h 19"/>
                <a:gd name="T18" fmla="*/ 28 w 31"/>
                <a:gd name="T19" fmla="*/ 0 h 19"/>
                <a:gd name="T20" fmla="*/ 31 w 31"/>
                <a:gd name="T21" fmla="*/ 3 h 19"/>
                <a:gd name="T22" fmla="*/ 31 w 31"/>
                <a:gd name="T23" fmla="*/ 4 h 19"/>
                <a:gd name="T24" fmla="*/ 15 w 31"/>
                <a:gd name="T2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9">
                  <a:moveTo>
                    <a:pt x="15" y="19"/>
                  </a:moveTo>
                  <a:cubicBezTo>
                    <a:pt x="7" y="19"/>
                    <a:pt x="0" y="1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1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9" y="15"/>
                    <a:pt x="15" y="15"/>
                  </a:cubicBezTo>
                  <a:cubicBezTo>
                    <a:pt x="21" y="15"/>
                    <a:pt x="26" y="10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1"/>
                    <a:pt x="27" y="0"/>
                    <a:pt x="28" y="0"/>
                  </a:cubicBezTo>
                  <a:cubicBezTo>
                    <a:pt x="30" y="0"/>
                    <a:pt x="31" y="1"/>
                    <a:pt x="31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13"/>
                    <a:pt x="24" y="19"/>
                    <a:pt x="15" y="1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1" name="Freeform 1588"/>
            <p:cNvSpPr>
              <a:spLocks/>
            </p:cNvSpPr>
            <p:nvPr/>
          </p:nvSpPr>
          <p:spPr bwMode="auto">
            <a:xfrm>
              <a:off x="13869989" y="2697163"/>
              <a:ext cx="111125" cy="69850"/>
            </a:xfrm>
            <a:custGeom>
              <a:avLst/>
              <a:gdLst>
                <a:gd name="T0" fmla="*/ 15 w 31"/>
                <a:gd name="T1" fmla="*/ 19 h 19"/>
                <a:gd name="T2" fmla="*/ 0 w 31"/>
                <a:gd name="T3" fmla="*/ 4 h 19"/>
                <a:gd name="T4" fmla="*/ 0 w 31"/>
                <a:gd name="T5" fmla="*/ 3 h 19"/>
                <a:gd name="T6" fmla="*/ 2 w 31"/>
                <a:gd name="T7" fmla="*/ 0 h 19"/>
                <a:gd name="T8" fmla="*/ 5 w 31"/>
                <a:gd name="T9" fmla="*/ 3 h 19"/>
                <a:gd name="T10" fmla="*/ 5 w 31"/>
                <a:gd name="T11" fmla="*/ 4 h 19"/>
                <a:gd name="T12" fmla="*/ 15 w 31"/>
                <a:gd name="T13" fmla="*/ 15 h 19"/>
                <a:gd name="T14" fmla="*/ 26 w 31"/>
                <a:gd name="T15" fmla="*/ 4 h 19"/>
                <a:gd name="T16" fmla="*/ 26 w 31"/>
                <a:gd name="T17" fmla="*/ 3 h 19"/>
                <a:gd name="T18" fmla="*/ 28 w 31"/>
                <a:gd name="T19" fmla="*/ 0 h 19"/>
                <a:gd name="T20" fmla="*/ 31 w 31"/>
                <a:gd name="T21" fmla="*/ 3 h 19"/>
                <a:gd name="T22" fmla="*/ 31 w 31"/>
                <a:gd name="T23" fmla="*/ 4 h 19"/>
                <a:gd name="T24" fmla="*/ 15 w 31"/>
                <a:gd name="T2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9">
                  <a:moveTo>
                    <a:pt x="15" y="19"/>
                  </a:moveTo>
                  <a:cubicBezTo>
                    <a:pt x="7" y="19"/>
                    <a:pt x="0" y="1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9" y="15"/>
                    <a:pt x="15" y="15"/>
                  </a:cubicBezTo>
                  <a:cubicBezTo>
                    <a:pt x="21" y="15"/>
                    <a:pt x="26" y="10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1"/>
                    <a:pt x="27" y="0"/>
                    <a:pt x="28" y="0"/>
                  </a:cubicBezTo>
                  <a:cubicBezTo>
                    <a:pt x="30" y="0"/>
                    <a:pt x="31" y="1"/>
                    <a:pt x="31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13"/>
                    <a:pt x="24" y="19"/>
                    <a:pt x="15" y="1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2" name="Freeform 1589"/>
            <p:cNvSpPr>
              <a:spLocks/>
            </p:cNvSpPr>
            <p:nvPr/>
          </p:nvSpPr>
          <p:spPr bwMode="auto">
            <a:xfrm>
              <a:off x="13920789" y="2697163"/>
              <a:ext cx="449263" cy="19050"/>
            </a:xfrm>
            <a:custGeom>
              <a:avLst/>
              <a:gdLst>
                <a:gd name="T0" fmla="*/ 122 w 125"/>
                <a:gd name="T1" fmla="*/ 5 h 5"/>
                <a:gd name="T2" fmla="*/ 2 w 125"/>
                <a:gd name="T3" fmla="*/ 5 h 5"/>
                <a:gd name="T4" fmla="*/ 0 w 125"/>
                <a:gd name="T5" fmla="*/ 3 h 5"/>
                <a:gd name="T6" fmla="*/ 2 w 125"/>
                <a:gd name="T7" fmla="*/ 0 h 5"/>
                <a:gd name="T8" fmla="*/ 122 w 125"/>
                <a:gd name="T9" fmla="*/ 0 h 5"/>
                <a:gd name="T10" fmla="*/ 125 w 125"/>
                <a:gd name="T11" fmla="*/ 3 h 5"/>
                <a:gd name="T12" fmla="*/ 122 w 12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5">
                  <a:moveTo>
                    <a:pt x="12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4" y="0"/>
                    <a:pt x="125" y="1"/>
                    <a:pt x="125" y="3"/>
                  </a:cubicBezTo>
                  <a:cubicBezTo>
                    <a:pt x="125" y="4"/>
                    <a:pt x="124" y="5"/>
                    <a:pt x="122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3" name="Freeform 1590"/>
            <p:cNvSpPr>
              <a:spLocks/>
            </p:cNvSpPr>
            <p:nvPr/>
          </p:nvSpPr>
          <p:spPr bwMode="auto">
            <a:xfrm>
              <a:off x="14100176" y="2640013"/>
              <a:ext cx="90488" cy="17462"/>
            </a:xfrm>
            <a:custGeom>
              <a:avLst/>
              <a:gdLst>
                <a:gd name="T0" fmla="*/ 23 w 25"/>
                <a:gd name="T1" fmla="*/ 5 h 5"/>
                <a:gd name="T2" fmla="*/ 2 w 25"/>
                <a:gd name="T3" fmla="*/ 5 h 5"/>
                <a:gd name="T4" fmla="*/ 0 w 25"/>
                <a:gd name="T5" fmla="*/ 3 h 5"/>
                <a:gd name="T6" fmla="*/ 2 w 25"/>
                <a:gd name="T7" fmla="*/ 0 h 5"/>
                <a:gd name="T8" fmla="*/ 23 w 25"/>
                <a:gd name="T9" fmla="*/ 0 h 5"/>
                <a:gd name="T10" fmla="*/ 25 w 25"/>
                <a:gd name="T11" fmla="*/ 3 h 5"/>
                <a:gd name="T12" fmla="*/ 23 w 2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5">
                  <a:moveTo>
                    <a:pt x="23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5" y="2"/>
                    <a:pt x="25" y="3"/>
                  </a:cubicBezTo>
                  <a:cubicBezTo>
                    <a:pt x="25" y="4"/>
                    <a:pt x="24" y="5"/>
                    <a:pt x="23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4" name="Freeform 1591"/>
            <p:cNvSpPr>
              <a:spLocks/>
            </p:cNvSpPr>
            <p:nvPr/>
          </p:nvSpPr>
          <p:spPr bwMode="auto">
            <a:xfrm>
              <a:off x="13966826" y="2460625"/>
              <a:ext cx="357188" cy="17462"/>
            </a:xfrm>
            <a:custGeom>
              <a:avLst/>
              <a:gdLst>
                <a:gd name="T0" fmla="*/ 96 w 99"/>
                <a:gd name="T1" fmla="*/ 5 h 5"/>
                <a:gd name="T2" fmla="*/ 2 w 99"/>
                <a:gd name="T3" fmla="*/ 5 h 5"/>
                <a:gd name="T4" fmla="*/ 0 w 99"/>
                <a:gd name="T5" fmla="*/ 2 h 5"/>
                <a:gd name="T6" fmla="*/ 2 w 99"/>
                <a:gd name="T7" fmla="*/ 0 h 5"/>
                <a:gd name="T8" fmla="*/ 96 w 99"/>
                <a:gd name="T9" fmla="*/ 0 h 5"/>
                <a:gd name="T10" fmla="*/ 99 w 99"/>
                <a:gd name="T11" fmla="*/ 2 h 5"/>
                <a:gd name="T12" fmla="*/ 96 w 9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5">
                  <a:moveTo>
                    <a:pt x="96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99" y="1"/>
                    <a:pt x="99" y="2"/>
                  </a:cubicBezTo>
                  <a:cubicBezTo>
                    <a:pt x="99" y="4"/>
                    <a:pt x="98" y="5"/>
                    <a:pt x="96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5" name="Freeform 1592"/>
            <p:cNvSpPr>
              <a:spLocks/>
            </p:cNvSpPr>
            <p:nvPr/>
          </p:nvSpPr>
          <p:spPr bwMode="auto">
            <a:xfrm>
              <a:off x="13970001" y="2378075"/>
              <a:ext cx="349250" cy="57150"/>
            </a:xfrm>
            <a:custGeom>
              <a:avLst/>
              <a:gdLst>
                <a:gd name="T0" fmla="*/ 85 w 97"/>
                <a:gd name="T1" fmla="*/ 0 h 16"/>
                <a:gd name="T2" fmla="*/ 48 w 97"/>
                <a:gd name="T3" fmla="*/ 0 h 16"/>
                <a:gd name="T4" fmla="*/ 12 w 97"/>
                <a:gd name="T5" fmla="*/ 0 h 16"/>
                <a:gd name="T6" fmla="*/ 7 w 97"/>
                <a:gd name="T7" fmla="*/ 3 h 16"/>
                <a:gd name="T8" fmla="*/ 0 w 97"/>
                <a:gd name="T9" fmla="*/ 16 h 16"/>
                <a:gd name="T10" fmla="*/ 97 w 97"/>
                <a:gd name="T11" fmla="*/ 16 h 16"/>
                <a:gd name="T12" fmla="*/ 90 w 97"/>
                <a:gd name="T13" fmla="*/ 3 h 16"/>
                <a:gd name="T14" fmla="*/ 85 w 97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16">
                  <a:moveTo>
                    <a:pt x="85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8" y="1"/>
                    <a:pt x="7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89" y="1"/>
                    <a:pt x="87" y="0"/>
                    <a:pt x="85" y="0"/>
                  </a:cubicBezTo>
                  <a:close/>
                </a:path>
              </a:pathLst>
            </a:custGeom>
            <a:solidFill>
              <a:srgbClr val="17C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6" name="Freeform 1593"/>
            <p:cNvSpPr>
              <a:spLocks/>
            </p:cNvSpPr>
            <p:nvPr/>
          </p:nvSpPr>
          <p:spPr bwMode="auto">
            <a:xfrm>
              <a:off x="14495464" y="2219325"/>
              <a:ext cx="209550" cy="107950"/>
            </a:xfrm>
            <a:custGeom>
              <a:avLst/>
              <a:gdLst>
                <a:gd name="T0" fmla="*/ 29 w 58"/>
                <a:gd name="T1" fmla="*/ 30 h 30"/>
                <a:gd name="T2" fmla="*/ 0 w 58"/>
                <a:gd name="T3" fmla="*/ 2 h 30"/>
                <a:gd name="T4" fmla="*/ 3 w 58"/>
                <a:gd name="T5" fmla="*/ 0 h 30"/>
                <a:gd name="T6" fmla="*/ 5 w 58"/>
                <a:gd name="T7" fmla="*/ 2 h 30"/>
                <a:gd name="T8" fmla="*/ 29 w 58"/>
                <a:gd name="T9" fmla="*/ 26 h 30"/>
                <a:gd name="T10" fmla="*/ 53 w 58"/>
                <a:gd name="T11" fmla="*/ 2 h 30"/>
                <a:gd name="T12" fmla="*/ 55 w 58"/>
                <a:gd name="T13" fmla="*/ 0 h 30"/>
                <a:gd name="T14" fmla="*/ 58 w 58"/>
                <a:gd name="T15" fmla="*/ 2 h 30"/>
                <a:gd name="T16" fmla="*/ 29 w 58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0">
                  <a:moveTo>
                    <a:pt x="29" y="30"/>
                  </a:moveTo>
                  <a:cubicBezTo>
                    <a:pt x="13" y="30"/>
                    <a:pt x="0" y="18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15"/>
                    <a:pt x="16" y="26"/>
                    <a:pt x="29" y="26"/>
                  </a:cubicBezTo>
                  <a:cubicBezTo>
                    <a:pt x="42" y="26"/>
                    <a:pt x="53" y="15"/>
                    <a:pt x="53" y="2"/>
                  </a:cubicBezTo>
                  <a:cubicBezTo>
                    <a:pt x="53" y="1"/>
                    <a:pt x="54" y="0"/>
                    <a:pt x="55" y="0"/>
                  </a:cubicBezTo>
                  <a:cubicBezTo>
                    <a:pt x="56" y="0"/>
                    <a:pt x="58" y="1"/>
                    <a:pt x="58" y="2"/>
                  </a:cubicBezTo>
                  <a:cubicBezTo>
                    <a:pt x="58" y="18"/>
                    <a:pt x="45" y="30"/>
                    <a:pt x="29" y="3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7" name="Freeform 1594"/>
            <p:cNvSpPr>
              <a:spLocks/>
            </p:cNvSpPr>
            <p:nvPr/>
          </p:nvSpPr>
          <p:spPr bwMode="auto">
            <a:xfrm>
              <a:off x="14478001" y="2176463"/>
              <a:ext cx="244475" cy="57150"/>
            </a:xfrm>
            <a:custGeom>
              <a:avLst/>
              <a:gdLst>
                <a:gd name="T0" fmla="*/ 60 w 68"/>
                <a:gd name="T1" fmla="*/ 16 h 16"/>
                <a:gd name="T2" fmla="*/ 53 w 68"/>
                <a:gd name="T3" fmla="*/ 16 h 16"/>
                <a:gd name="T4" fmla="*/ 51 w 68"/>
                <a:gd name="T5" fmla="*/ 14 h 16"/>
                <a:gd name="T6" fmla="*/ 53 w 68"/>
                <a:gd name="T7" fmla="*/ 12 h 16"/>
                <a:gd name="T8" fmla="*/ 60 w 68"/>
                <a:gd name="T9" fmla="*/ 12 h 16"/>
                <a:gd name="T10" fmla="*/ 63 w 68"/>
                <a:gd name="T11" fmla="*/ 8 h 16"/>
                <a:gd name="T12" fmla="*/ 60 w 68"/>
                <a:gd name="T13" fmla="*/ 5 h 16"/>
                <a:gd name="T14" fmla="*/ 8 w 68"/>
                <a:gd name="T15" fmla="*/ 5 h 16"/>
                <a:gd name="T16" fmla="*/ 5 w 68"/>
                <a:gd name="T17" fmla="*/ 8 h 16"/>
                <a:gd name="T18" fmla="*/ 8 w 68"/>
                <a:gd name="T19" fmla="*/ 12 h 16"/>
                <a:gd name="T20" fmla="*/ 40 w 68"/>
                <a:gd name="T21" fmla="*/ 12 h 16"/>
                <a:gd name="T22" fmla="*/ 43 w 68"/>
                <a:gd name="T23" fmla="*/ 14 h 16"/>
                <a:gd name="T24" fmla="*/ 40 w 68"/>
                <a:gd name="T25" fmla="*/ 16 h 16"/>
                <a:gd name="T26" fmla="*/ 8 w 68"/>
                <a:gd name="T27" fmla="*/ 16 h 16"/>
                <a:gd name="T28" fmla="*/ 0 w 68"/>
                <a:gd name="T29" fmla="*/ 8 h 16"/>
                <a:gd name="T30" fmla="*/ 8 w 68"/>
                <a:gd name="T31" fmla="*/ 0 h 16"/>
                <a:gd name="T32" fmla="*/ 60 w 68"/>
                <a:gd name="T33" fmla="*/ 0 h 16"/>
                <a:gd name="T34" fmla="*/ 68 w 68"/>
                <a:gd name="T35" fmla="*/ 8 h 16"/>
                <a:gd name="T36" fmla="*/ 60 w 68"/>
                <a:gd name="T3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16">
                  <a:moveTo>
                    <a:pt x="60" y="16"/>
                  </a:move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1" y="15"/>
                    <a:pt x="51" y="14"/>
                  </a:cubicBezTo>
                  <a:cubicBezTo>
                    <a:pt x="51" y="13"/>
                    <a:pt x="52" y="12"/>
                    <a:pt x="53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2" y="12"/>
                    <a:pt x="63" y="10"/>
                    <a:pt x="63" y="8"/>
                  </a:cubicBezTo>
                  <a:cubicBezTo>
                    <a:pt x="63" y="6"/>
                    <a:pt x="62" y="5"/>
                    <a:pt x="60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5"/>
                    <a:pt x="5" y="6"/>
                    <a:pt x="5" y="8"/>
                  </a:cubicBezTo>
                  <a:cubicBezTo>
                    <a:pt x="5" y="10"/>
                    <a:pt x="6" y="12"/>
                    <a:pt x="8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2" y="12"/>
                    <a:pt x="43" y="13"/>
                    <a:pt x="43" y="14"/>
                  </a:cubicBezTo>
                  <a:cubicBezTo>
                    <a:pt x="43" y="15"/>
                    <a:pt x="42" y="16"/>
                    <a:pt x="4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4" y="0"/>
                    <a:pt x="68" y="4"/>
                    <a:pt x="68" y="8"/>
                  </a:cubicBezTo>
                  <a:cubicBezTo>
                    <a:pt x="68" y="13"/>
                    <a:pt x="64" y="16"/>
                    <a:pt x="60" y="16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8" name="Freeform 1595"/>
            <p:cNvSpPr>
              <a:spLocks/>
            </p:cNvSpPr>
            <p:nvPr/>
          </p:nvSpPr>
          <p:spPr bwMode="auto">
            <a:xfrm>
              <a:off x="14543089" y="2122488"/>
              <a:ext cx="17463" cy="71437"/>
            </a:xfrm>
            <a:custGeom>
              <a:avLst/>
              <a:gdLst>
                <a:gd name="T0" fmla="*/ 3 w 5"/>
                <a:gd name="T1" fmla="*/ 20 h 20"/>
                <a:gd name="T2" fmla="*/ 0 w 5"/>
                <a:gd name="T3" fmla="*/ 17 h 20"/>
                <a:gd name="T4" fmla="*/ 0 w 5"/>
                <a:gd name="T5" fmla="*/ 2 h 20"/>
                <a:gd name="T6" fmla="*/ 3 w 5"/>
                <a:gd name="T7" fmla="*/ 0 h 20"/>
                <a:gd name="T8" fmla="*/ 5 w 5"/>
                <a:gd name="T9" fmla="*/ 2 h 20"/>
                <a:gd name="T10" fmla="*/ 5 w 5"/>
                <a:gd name="T11" fmla="*/ 17 h 20"/>
                <a:gd name="T12" fmla="*/ 3 w 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0">
                  <a:moveTo>
                    <a:pt x="3" y="20"/>
                  </a:moveTo>
                  <a:cubicBezTo>
                    <a:pt x="1" y="20"/>
                    <a:pt x="0" y="19"/>
                    <a:pt x="0" y="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9"/>
                    <a:pt x="4" y="20"/>
                    <a:pt x="3" y="2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9" name="Freeform 1596"/>
            <p:cNvSpPr>
              <a:spLocks/>
            </p:cNvSpPr>
            <p:nvPr/>
          </p:nvSpPr>
          <p:spPr bwMode="auto">
            <a:xfrm>
              <a:off x="14639926" y="2122488"/>
              <a:ext cx="17463" cy="71437"/>
            </a:xfrm>
            <a:custGeom>
              <a:avLst/>
              <a:gdLst>
                <a:gd name="T0" fmla="*/ 2 w 5"/>
                <a:gd name="T1" fmla="*/ 20 h 20"/>
                <a:gd name="T2" fmla="*/ 0 w 5"/>
                <a:gd name="T3" fmla="*/ 17 h 20"/>
                <a:gd name="T4" fmla="*/ 0 w 5"/>
                <a:gd name="T5" fmla="*/ 2 h 20"/>
                <a:gd name="T6" fmla="*/ 2 w 5"/>
                <a:gd name="T7" fmla="*/ 0 h 20"/>
                <a:gd name="T8" fmla="*/ 5 w 5"/>
                <a:gd name="T9" fmla="*/ 2 h 20"/>
                <a:gd name="T10" fmla="*/ 5 w 5"/>
                <a:gd name="T11" fmla="*/ 17 h 20"/>
                <a:gd name="T12" fmla="*/ 2 w 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0">
                  <a:moveTo>
                    <a:pt x="2" y="20"/>
                  </a:moveTo>
                  <a:cubicBezTo>
                    <a:pt x="1" y="20"/>
                    <a:pt x="0" y="19"/>
                    <a:pt x="0" y="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9"/>
                    <a:pt x="4" y="20"/>
                    <a:pt x="2" y="2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0" name="Freeform 1597"/>
            <p:cNvSpPr>
              <a:spLocks/>
            </p:cNvSpPr>
            <p:nvPr/>
          </p:nvSpPr>
          <p:spPr bwMode="auto">
            <a:xfrm>
              <a:off x="14401801" y="2312988"/>
              <a:ext cx="206375" cy="398462"/>
            </a:xfrm>
            <a:custGeom>
              <a:avLst/>
              <a:gdLst>
                <a:gd name="T0" fmla="*/ 31 w 57"/>
                <a:gd name="T1" fmla="*/ 111 h 111"/>
                <a:gd name="T2" fmla="*/ 2 w 57"/>
                <a:gd name="T3" fmla="*/ 111 h 111"/>
                <a:gd name="T4" fmla="*/ 0 w 57"/>
                <a:gd name="T5" fmla="*/ 109 h 111"/>
                <a:gd name="T6" fmla="*/ 2 w 57"/>
                <a:gd name="T7" fmla="*/ 107 h 111"/>
                <a:gd name="T8" fmla="*/ 31 w 57"/>
                <a:gd name="T9" fmla="*/ 107 h 111"/>
                <a:gd name="T10" fmla="*/ 53 w 57"/>
                <a:gd name="T11" fmla="*/ 85 h 111"/>
                <a:gd name="T12" fmla="*/ 53 w 57"/>
                <a:gd name="T13" fmla="*/ 2 h 111"/>
                <a:gd name="T14" fmla="*/ 55 w 57"/>
                <a:gd name="T15" fmla="*/ 0 h 111"/>
                <a:gd name="T16" fmla="*/ 57 w 57"/>
                <a:gd name="T17" fmla="*/ 2 h 111"/>
                <a:gd name="T18" fmla="*/ 57 w 57"/>
                <a:gd name="T19" fmla="*/ 85 h 111"/>
                <a:gd name="T20" fmla="*/ 31 w 57"/>
                <a:gd name="T21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111">
                  <a:moveTo>
                    <a:pt x="31" y="111"/>
                  </a:moveTo>
                  <a:cubicBezTo>
                    <a:pt x="2" y="111"/>
                    <a:pt x="2" y="111"/>
                    <a:pt x="2" y="111"/>
                  </a:cubicBezTo>
                  <a:cubicBezTo>
                    <a:pt x="1" y="111"/>
                    <a:pt x="0" y="110"/>
                    <a:pt x="0" y="109"/>
                  </a:cubicBezTo>
                  <a:cubicBezTo>
                    <a:pt x="0" y="108"/>
                    <a:pt x="1" y="107"/>
                    <a:pt x="2" y="107"/>
                  </a:cubicBezTo>
                  <a:cubicBezTo>
                    <a:pt x="31" y="107"/>
                    <a:pt x="31" y="107"/>
                    <a:pt x="31" y="107"/>
                  </a:cubicBezTo>
                  <a:cubicBezTo>
                    <a:pt x="43" y="107"/>
                    <a:pt x="53" y="97"/>
                    <a:pt x="53" y="85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1"/>
                    <a:pt x="54" y="0"/>
                    <a:pt x="55" y="0"/>
                  </a:cubicBezTo>
                  <a:cubicBezTo>
                    <a:pt x="56" y="0"/>
                    <a:pt x="57" y="1"/>
                    <a:pt x="57" y="2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99"/>
                    <a:pt x="45" y="111"/>
                    <a:pt x="31" y="11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4348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6" name="Слайд think-cell" r:id="rId5" imgW="567" imgH="569" progId="TCLayout.ActiveDocument.1">
                  <p:embed/>
                </p:oleObj>
              </mc:Choice>
              <mc:Fallback>
                <p:oleObj name="Слайд think-cell" r:id="rId5" imgW="567" imgH="569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3400" b="1" dirty="0" err="1">
              <a:solidFill>
                <a:schemeClr val="tx1"/>
              </a:solidFill>
              <a:latin typeface="Moscow Sans"/>
              <a:ea typeface="+mj-ea"/>
              <a:cs typeface="+mj-cs"/>
              <a:sym typeface="Moscow Sans"/>
            </a:endParaRPr>
          </a:p>
        </p:txBody>
      </p:sp>
      <p:sp>
        <p:nvSpPr>
          <p:cNvPr id="13" name="Rectangle 6"/>
          <p:cNvSpPr txBox="1">
            <a:spLocks/>
          </p:cNvSpPr>
          <p:nvPr/>
        </p:nvSpPr>
        <p:spPr>
          <a:xfrm>
            <a:off x="654051" y="2719286"/>
            <a:ext cx="8348548" cy="7609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2009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715963">
              <a:tabLst>
                <a:tab pos="715963" algn="l"/>
              </a:tabLst>
            </a:pPr>
            <a:r>
              <a:rPr lang="ru-RU" b="1" dirty="0"/>
              <a:t>Прогнозируемые выгоды от электротранспорта в Австралии, 2018-2030</a:t>
            </a:r>
          </a:p>
        </p:txBody>
      </p:sp>
      <p:sp>
        <p:nvSpPr>
          <p:cNvPr id="14" name="Rectangle 6"/>
          <p:cNvSpPr txBox="1">
            <a:spLocks/>
          </p:cNvSpPr>
          <p:nvPr/>
        </p:nvSpPr>
        <p:spPr>
          <a:xfrm>
            <a:off x="9370241" y="2719285"/>
            <a:ext cx="8348548" cy="7609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2009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715963" lvl="0" indent="0" defTabSz="1631629" eaLnBrk="1" hangingPunct="1">
              <a:buClr>
                <a:schemeClr val="tx2"/>
              </a:buClr>
              <a:tabLst>
                <a:tab pos="715963" algn="l"/>
              </a:tabLst>
              <a:defRPr sz="20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dirty="0"/>
              <a:t>Льготы на электрокары в Норвегии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050" y="472426"/>
            <a:ext cx="17210087" cy="1046440"/>
          </a:xfrm>
        </p:spPr>
        <p:txBody>
          <a:bodyPr/>
          <a:lstStyle/>
          <a:p>
            <a:r>
              <a:rPr lang="ru-RU" dirty="0">
                <a:solidFill>
                  <a:schemeClr val="accent5"/>
                </a:solidFill>
              </a:rPr>
              <a:t>Электрификация транспорта дает городам ряд преимуществ, поэтому многие страны вводят специальные льготы для стимулирования рынка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Источники</a:t>
            </a:r>
            <a:r>
              <a:rPr lang="en-US" dirty="0"/>
              <a:t>: Norwegian EV Association, Parliament of Australia, Arthur D. Little.</a:t>
            </a:r>
          </a:p>
        </p:txBody>
      </p:sp>
      <p:sp>
        <p:nvSpPr>
          <p:cNvPr id="6" name="Rectangle 6"/>
          <p:cNvSpPr txBox="1"/>
          <p:nvPr/>
        </p:nvSpPr>
        <p:spPr>
          <a:xfrm>
            <a:off x="654050" y="1733157"/>
            <a:ext cx="78473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2400" b="1" dirty="0"/>
              <a:t>Электрический транспорт дает городам многие преимущества</a:t>
            </a:r>
          </a:p>
        </p:txBody>
      </p:sp>
      <p:sp>
        <p:nvSpPr>
          <p:cNvPr id="8" name="Прямоугольник 7"/>
          <p:cNvSpPr>
            <a:spLocks/>
          </p:cNvSpPr>
          <p:nvPr/>
        </p:nvSpPr>
        <p:spPr>
          <a:xfrm>
            <a:off x="654049" y="2592372"/>
            <a:ext cx="8348550" cy="6363092"/>
          </a:xfrm>
          <a:prstGeom prst="rect">
            <a:avLst/>
          </a:prstGeom>
          <a:noFill/>
          <a:ln w="127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>
            <a:spLocks/>
          </p:cNvSpPr>
          <p:nvPr/>
        </p:nvSpPr>
        <p:spPr>
          <a:xfrm>
            <a:off x="9370241" y="2592372"/>
            <a:ext cx="8348550" cy="6363092"/>
          </a:xfrm>
          <a:prstGeom prst="rect">
            <a:avLst/>
          </a:prstGeom>
          <a:noFill/>
          <a:ln w="127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10" name="Rectangle 6"/>
          <p:cNvSpPr txBox="1"/>
          <p:nvPr/>
        </p:nvSpPr>
        <p:spPr>
          <a:xfrm>
            <a:off x="9370241" y="1733157"/>
            <a:ext cx="78473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2400" b="1" dirty="0"/>
              <a:t>Некоторые страны вводят инициативы для стимулирования развития электротранспорта</a:t>
            </a:r>
          </a:p>
        </p:txBody>
      </p:sp>
      <p:pic>
        <p:nvPicPr>
          <p:cNvPr id="11" name="Picture 79">
            <a:extLst>
              <a:ext uri="{FF2B5EF4-FFF2-40B4-BE49-F238E27FC236}">
                <a16:creationId xmlns:a16="http://schemas.microsoft.com/office/drawing/2014/main" id="{717B2EB0-AEDC-4B32-A8B2-CCE5856306D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474525" y="2802476"/>
            <a:ext cx="594599" cy="594599"/>
          </a:xfrm>
          <a:prstGeom prst="rect">
            <a:avLst/>
          </a:prstGeom>
        </p:spPr>
      </p:pic>
      <p:pic>
        <p:nvPicPr>
          <p:cNvPr id="12" name="Picture 23">
            <a:extLst>
              <a:ext uri="{FF2B5EF4-FFF2-40B4-BE49-F238E27FC236}">
                <a16:creationId xmlns:a16="http://schemas.microsoft.com/office/drawing/2014/main" id="{DEFD7487-28ED-48C0-8171-F9C9852C5093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48885" y="2802476"/>
            <a:ext cx="594599" cy="5945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1F5564-97B8-4FC8-B920-B798E3F9B601}"/>
              </a:ext>
            </a:extLst>
          </p:cNvPr>
          <p:cNvSpPr txBox="1">
            <a:spLocks/>
          </p:cNvSpPr>
          <p:nvPr/>
        </p:nvSpPr>
        <p:spPr>
          <a:xfrm>
            <a:off x="9568795" y="5411531"/>
            <a:ext cx="2573584" cy="5262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spcBef>
                <a:spcPts val="2701"/>
              </a:spcBef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  <a:latin typeface="+mn-lt"/>
              </a:rPr>
              <a:t>Отсутствие налогов </a:t>
            </a:r>
            <a:br>
              <a:rPr lang="ru-RU" sz="1800" b="0" dirty="0">
                <a:solidFill>
                  <a:schemeClr val="tx1"/>
                </a:solidFill>
                <a:latin typeface="+mn-lt"/>
              </a:rPr>
            </a:br>
            <a:r>
              <a:rPr lang="ru-RU" sz="1800" b="0" dirty="0">
                <a:solidFill>
                  <a:schemeClr val="tx1"/>
                </a:solidFill>
                <a:latin typeface="+mn-lt"/>
              </a:rPr>
              <a:t>на покупку и импорт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C93190-82DE-4B8D-BC2B-199F7B4910FF}"/>
              </a:ext>
            </a:extLst>
          </p:cNvPr>
          <p:cNvSpPr txBox="1">
            <a:spLocks/>
          </p:cNvSpPr>
          <p:nvPr/>
        </p:nvSpPr>
        <p:spPr>
          <a:xfrm>
            <a:off x="12540346" y="5411531"/>
            <a:ext cx="2573584" cy="5262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spcBef>
                <a:spcPts val="2701"/>
              </a:spcBef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  <a:latin typeface="+mn-lt"/>
              </a:rPr>
              <a:t>Отсутствие </a:t>
            </a:r>
            <a:br>
              <a:rPr lang="ru-RU" sz="1800" b="0" dirty="0">
                <a:solidFill>
                  <a:schemeClr val="tx1"/>
                </a:solidFill>
                <a:latin typeface="+mn-lt"/>
              </a:rPr>
            </a:br>
            <a:r>
              <a:rPr lang="ru-RU" sz="1800" b="0" dirty="0">
                <a:solidFill>
                  <a:schemeClr val="tx1"/>
                </a:solidFill>
                <a:latin typeface="+mn-lt"/>
              </a:rPr>
              <a:t>НДС</a:t>
            </a: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2A275F-118A-4909-B7DC-0B969C0A2274}"/>
              </a:ext>
            </a:extLst>
          </p:cNvPr>
          <p:cNvSpPr txBox="1">
            <a:spLocks/>
          </p:cNvSpPr>
          <p:nvPr/>
        </p:nvSpPr>
        <p:spPr>
          <a:xfrm>
            <a:off x="15164089" y="5411531"/>
            <a:ext cx="2573584" cy="5262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spcBef>
                <a:spcPts val="2701"/>
              </a:spcBef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  <a:latin typeface="+mn-lt"/>
              </a:rPr>
              <a:t>Отсутствие </a:t>
            </a:r>
            <a:br>
              <a:rPr lang="ru-RU" sz="1800" b="0" dirty="0">
                <a:solidFill>
                  <a:schemeClr val="tx1"/>
                </a:solidFill>
                <a:latin typeface="+mn-lt"/>
              </a:rPr>
            </a:br>
            <a:r>
              <a:rPr lang="ru-RU" sz="1800" b="0" dirty="0">
                <a:solidFill>
                  <a:schemeClr val="tx1"/>
                </a:solidFill>
                <a:latin typeface="+mn-lt"/>
              </a:rPr>
              <a:t>дорожного налога</a:t>
            </a: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ED0142-A1F9-4691-91B4-E9C5F2A27694}"/>
              </a:ext>
            </a:extLst>
          </p:cNvPr>
          <p:cNvSpPr txBox="1">
            <a:spLocks/>
          </p:cNvSpPr>
          <p:nvPr/>
        </p:nvSpPr>
        <p:spPr>
          <a:xfrm>
            <a:off x="9568795" y="7979581"/>
            <a:ext cx="2573584" cy="5262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spcBef>
                <a:spcPts val="2701"/>
              </a:spcBef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  <a:latin typeface="+mn-lt"/>
              </a:rPr>
              <a:t>Скидка до 50% </a:t>
            </a:r>
            <a:br>
              <a:rPr lang="ru-RU" sz="1800" b="0" dirty="0">
                <a:solidFill>
                  <a:schemeClr val="tx1"/>
                </a:solidFill>
                <a:latin typeface="+mn-lt"/>
              </a:rPr>
            </a:br>
            <a:r>
              <a:rPr lang="ru-RU" sz="1800" b="0" dirty="0">
                <a:solidFill>
                  <a:schemeClr val="tx1"/>
                </a:solidFill>
                <a:latin typeface="+mn-lt"/>
              </a:rPr>
              <a:t>на паромы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D3693E-550C-41CD-A459-801A5347A2E5}"/>
              </a:ext>
            </a:extLst>
          </p:cNvPr>
          <p:cNvSpPr txBox="1">
            <a:spLocks/>
          </p:cNvSpPr>
          <p:nvPr/>
        </p:nvSpPr>
        <p:spPr>
          <a:xfrm>
            <a:off x="12540346" y="7979581"/>
            <a:ext cx="2573584" cy="5262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spcBef>
                <a:spcPts val="2701"/>
              </a:spcBef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  <a:latin typeface="+mn-lt"/>
              </a:rPr>
              <a:t>Скидка до 50% </a:t>
            </a:r>
            <a:br>
              <a:rPr lang="ru-RU" sz="1800" b="0" dirty="0">
                <a:solidFill>
                  <a:schemeClr val="tx1"/>
                </a:solidFill>
                <a:latin typeface="+mn-lt"/>
              </a:rPr>
            </a:br>
            <a:r>
              <a:rPr lang="ru-RU" sz="1800" b="0" dirty="0">
                <a:solidFill>
                  <a:schemeClr val="tx1"/>
                </a:solidFill>
                <a:latin typeface="+mn-lt"/>
              </a:rPr>
              <a:t>на платные дороги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51C5A5-CEE0-4991-8184-DF2E0DF8252A}"/>
              </a:ext>
            </a:extLst>
          </p:cNvPr>
          <p:cNvSpPr txBox="1">
            <a:spLocks/>
          </p:cNvSpPr>
          <p:nvPr/>
        </p:nvSpPr>
        <p:spPr>
          <a:xfrm>
            <a:off x="15164089" y="7979581"/>
            <a:ext cx="2573584" cy="5262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spcBef>
                <a:spcPts val="2701"/>
              </a:spcBef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  <a:latin typeface="+mn-lt"/>
              </a:rPr>
              <a:t>Скидка до 50% </a:t>
            </a:r>
            <a:br>
              <a:rPr lang="ru-RU" sz="1800" b="0" dirty="0">
                <a:solidFill>
                  <a:schemeClr val="tx1"/>
                </a:solidFill>
                <a:latin typeface="+mn-lt"/>
              </a:rPr>
            </a:br>
            <a:r>
              <a:rPr lang="ru-RU" sz="1800" b="0" dirty="0">
                <a:solidFill>
                  <a:schemeClr val="tx1"/>
                </a:solidFill>
                <a:latin typeface="+mn-lt"/>
              </a:rPr>
              <a:t>на парковки</a:t>
            </a:r>
          </a:p>
        </p:txBody>
      </p:sp>
      <p:sp>
        <p:nvSpPr>
          <p:cNvPr id="27" name="Arrow: Up 24">
            <a:extLst>
              <a:ext uri="{FF2B5EF4-FFF2-40B4-BE49-F238E27FC236}">
                <a16:creationId xmlns:a16="http://schemas.microsoft.com/office/drawing/2014/main" id="{49D80E73-308D-463E-A443-13C04872677C}"/>
              </a:ext>
            </a:extLst>
          </p:cNvPr>
          <p:cNvSpPr>
            <a:spLocks/>
          </p:cNvSpPr>
          <p:nvPr/>
        </p:nvSpPr>
        <p:spPr>
          <a:xfrm>
            <a:off x="1120190" y="3858828"/>
            <a:ext cx="1580034" cy="1277001"/>
          </a:xfrm>
          <a:prstGeom prst="upArrow">
            <a:avLst>
              <a:gd name="adj1" fmla="val 70000"/>
              <a:gd name="adj2" fmla="val 46619"/>
            </a:avLst>
          </a:prstGeom>
          <a:solidFill>
            <a:srgbClr val="339933">
              <a:alpha val="49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6" tIns="22853" rIns="45706" bIns="228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+mj-lt"/>
              </a:rPr>
              <a:t>$2,9 </a:t>
            </a:r>
            <a:r>
              <a:rPr lang="ru-RU" sz="1800" b="1" dirty="0">
                <a:solidFill>
                  <a:schemeClr val="tx1"/>
                </a:solidFill>
                <a:latin typeface="+mj-lt"/>
              </a:rPr>
              <a:t>млн</a:t>
            </a:r>
          </a:p>
        </p:txBody>
      </p:sp>
      <p:sp>
        <p:nvSpPr>
          <p:cNvPr id="28" name="Arrow: Up 85">
            <a:extLst>
              <a:ext uri="{FF2B5EF4-FFF2-40B4-BE49-F238E27FC236}">
                <a16:creationId xmlns:a16="http://schemas.microsoft.com/office/drawing/2014/main" id="{12E4082E-57C9-4134-A7A2-2E36C6D2CC7D}"/>
              </a:ext>
            </a:extLst>
          </p:cNvPr>
          <p:cNvSpPr>
            <a:spLocks/>
          </p:cNvSpPr>
          <p:nvPr/>
        </p:nvSpPr>
        <p:spPr>
          <a:xfrm>
            <a:off x="4038307" y="3858828"/>
            <a:ext cx="1580034" cy="1277001"/>
          </a:xfrm>
          <a:prstGeom prst="upArrow">
            <a:avLst>
              <a:gd name="adj1" fmla="val 70000"/>
              <a:gd name="adj2" fmla="val 46619"/>
            </a:avLst>
          </a:prstGeom>
          <a:solidFill>
            <a:srgbClr val="339933">
              <a:alpha val="49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6" tIns="22853" rIns="45706" bIns="228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+mj-lt"/>
              </a:rPr>
              <a:t>13,4 тыс.</a:t>
            </a:r>
          </a:p>
        </p:txBody>
      </p:sp>
      <p:sp>
        <p:nvSpPr>
          <p:cNvPr id="29" name="Arrow: Up 86">
            <a:extLst>
              <a:ext uri="{FF2B5EF4-FFF2-40B4-BE49-F238E27FC236}">
                <a16:creationId xmlns:a16="http://schemas.microsoft.com/office/drawing/2014/main" id="{55BD3555-8E72-4EEE-BF79-D5EDA1216E98}"/>
              </a:ext>
            </a:extLst>
          </p:cNvPr>
          <p:cNvSpPr>
            <a:spLocks/>
          </p:cNvSpPr>
          <p:nvPr/>
        </p:nvSpPr>
        <p:spPr>
          <a:xfrm rot="10800000">
            <a:off x="6859015" y="3858827"/>
            <a:ext cx="1580034" cy="1277001"/>
          </a:xfrm>
          <a:prstGeom prst="upArrow">
            <a:avLst>
              <a:gd name="adj1" fmla="val 70000"/>
              <a:gd name="adj2" fmla="val 46619"/>
            </a:avLst>
          </a:prstGeom>
          <a:solidFill>
            <a:srgbClr val="339933">
              <a:alpha val="49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6" tIns="22853" rIns="45706" bIns="228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0" name="Arrow: Up 87">
            <a:extLst>
              <a:ext uri="{FF2B5EF4-FFF2-40B4-BE49-F238E27FC236}">
                <a16:creationId xmlns:a16="http://schemas.microsoft.com/office/drawing/2014/main" id="{09E2B83C-6BCA-4605-8738-F38CD79E307E}"/>
              </a:ext>
            </a:extLst>
          </p:cNvPr>
          <p:cNvSpPr>
            <a:spLocks/>
          </p:cNvSpPr>
          <p:nvPr/>
        </p:nvSpPr>
        <p:spPr>
          <a:xfrm rot="10800000">
            <a:off x="1120190" y="6427540"/>
            <a:ext cx="1580034" cy="1277001"/>
          </a:xfrm>
          <a:prstGeom prst="upArrow">
            <a:avLst>
              <a:gd name="adj1" fmla="val 70000"/>
              <a:gd name="adj2" fmla="val 46619"/>
            </a:avLst>
          </a:prstGeom>
          <a:solidFill>
            <a:srgbClr val="339933">
              <a:alpha val="49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6" tIns="22853" rIns="45706" bIns="228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b="1" dirty="0">
              <a:solidFill>
                <a:schemeClr val="tx2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31" name="Arrow: Up 89">
            <a:extLst>
              <a:ext uri="{FF2B5EF4-FFF2-40B4-BE49-F238E27FC236}">
                <a16:creationId xmlns:a16="http://schemas.microsoft.com/office/drawing/2014/main" id="{DDDA6D14-90CB-46FC-AE95-0C2B4C3A2FD3}"/>
              </a:ext>
            </a:extLst>
          </p:cNvPr>
          <p:cNvSpPr>
            <a:spLocks/>
          </p:cNvSpPr>
          <p:nvPr/>
        </p:nvSpPr>
        <p:spPr>
          <a:xfrm rot="10800000">
            <a:off x="6859015" y="6427540"/>
            <a:ext cx="1580034" cy="1277001"/>
          </a:xfrm>
          <a:prstGeom prst="upArrow">
            <a:avLst>
              <a:gd name="adj1" fmla="val 70000"/>
              <a:gd name="adj2" fmla="val 46619"/>
            </a:avLst>
          </a:prstGeom>
          <a:solidFill>
            <a:srgbClr val="339933">
              <a:alpha val="49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6" tIns="22853" rIns="45706" bIns="228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b="1" dirty="0" err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F238CE-57F4-45B7-B269-59751B42D287}"/>
              </a:ext>
            </a:extLst>
          </p:cNvPr>
          <p:cNvSpPr txBox="1"/>
          <p:nvPr/>
        </p:nvSpPr>
        <p:spPr>
          <a:xfrm>
            <a:off x="861672" y="5234334"/>
            <a:ext cx="2097070" cy="2631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spcBef>
                <a:spcPts val="2701"/>
              </a:spcBef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  <a:latin typeface="+mn-lt"/>
              </a:rPr>
              <a:t>Рост ВВП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C2CBEE-497C-4405-B734-7BBD16628D85}"/>
              </a:ext>
            </a:extLst>
          </p:cNvPr>
          <p:cNvSpPr txBox="1"/>
          <p:nvPr/>
        </p:nvSpPr>
        <p:spPr>
          <a:xfrm>
            <a:off x="3779789" y="5234334"/>
            <a:ext cx="2097070" cy="5262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spcBef>
                <a:spcPts val="2701"/>
              </a:spcBef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  <a:latin typeface="+mn-lt"/>
              </a:rPr>
              <a:t>Доп. рабочие места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5D7315-B2E6-4326-BAAA-4DAF1C8ED18D}"/>
              </a:ext>
            </a:extLst>
          </p:cNvPr>
          <p:cNvSpPr txBox="1"/>
          <p:nvPr/>
        </p:nvSpPr>
        <p:spPr>
          <a:xfrm>
            <a:off x="6600496" y="5234334"/>
            <a:ext cx="2097070" cy="5262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spcBef>
                <a:spcPts val="2701"/>
              </a:spcBef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  <a:latin typeface="+mn-lt"/>
              </a:rPr>
              <a:t>Экономия </a:t>
            </a:r>
            <a:br>
              <a:rPr lang="ru-RU" sz="1800" b="0" dirty="0">
                <a:solidFill>
                  <a:schemeClr val="tx1"/>
                </a:solidFill>
                <a:latin typeface="+mn-lt"/>
              </a:rPr>
            </a:br>
            <a:r>
              <a:rPr lang="ru-RU" sz="1800" b="0" dirty="0">
                <a:solidFill>
                  <a:schemeClr val="tx1"/>
                </a:solidFill>
                <a:latin typeface="+mn-lt"/>
              </a:rPr>
              <a:t>на нефти в год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627C50-F28B-4DA1-8D6A-99AE902F6463}"/>
              </a:ext>
            </a:extLst>
          </p:cNvPr>
          <p:cNvSpPr txBox="1"/>
          <p:nvPr/>
        </p:nvSpPr>
        <p:spPr>
          <a:xfrm>
            <a:off x="6397893" y="7831919"/>
            <a:ext cx="2502276" cy="7894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spcBef>
                <a:spcPts val="2701"/>
              </a:spcBef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  <a:latin typeface="+mn-lt"/>
              </a:rPr>
              <a:t>Экономия водителей на обслуживании автомобиля в год</a:t>
            </a:r>
          </a:p>
        </p:txBody>
      </p:sp>
      <p:sp>
        <p:nvSpPr>
          <p:cNvPr id="36" name="Speech Bubble: Rectangle 26">
            <a:extLst>
              <a:ext uri="{FF2B5EF4-FFF2-40B4-BE49-F238E27FC236}">
                <a16:creationId xmlns:a16="http://schemas.microsoft.com/office/drawing/2014/main" id="{70FC1636-D8D6-476E-85A7-DAE321CC8C47}"/>
              </a:ext>
            </a:extLst>
          </p:cNvPr>
          <p:cNvSpPr/>
          <p:nvPr/>
        </p:nvSpPr>
        <p:spPr>
          <a:xfrm>
            <a:off x="3496529" y="6427540"/>
            <a:ext cx="2663591" cy="1770778"/>
          </a:xfrm>
          <a:prstGeom prst="wedgeRectCallout">
            <a:avLst>
              <a:gd name="adj1" fmla="val -71778"/>
              <a:gd name="adj2" fmla="val 1890"/>
            </a:avLst>
          </a:prstGeom>
          <a:solidFill>
            <a:schemeClr val="bg1"/>
          </a:solidFill>
          <a:ln w="95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22853" rIns="45706" bIns="228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Равносильно сокращению парка традиционных автомобилей на 8 млн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ABE0E8-B164-4591-A43E-674B99BC190B}"/>
              </a:ext>
            </a:extLst>
          </p:cNvPr>
          <p:cNvSpPr txBox="1"/>
          <p:nvPr/>
        </p:nvSpPr>
        <p:spPr>
          <a:xfrm>
            <a:off x="6947229" y="4174786"/>
            <a:ext cx="1403604" cy="60015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6" tIns="22853" rIns="45706" bIns="22853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16 млн </a:t>
            </a:r>
            <a:r>
              <a:rPr lang="ru-RU" dirty="0" err="1"/>
              <a:t>барр</a:t>
            </a:r>
            <a:r>
              <a:rPr lang="ru-RU" dirty="0"/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061CE5-44DD-4557-A74B-0286584AA610}"/>
              </a:ext>
            </a:extLst>
          </p:cNvPr>
          <p:cNvSpPr txBox="1">
            <a:spLocks/>
          </p:cNvSpPr>
          <p:nvPr/>
        </p:nvSpPr>
        <p:spPr>
          <a:xfrm>
            <a:off x="7038387" y="6683962"/>
            <a:ext cx="1221288" cy="2631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6" tIns="22853" rIns="45706" bIns="2285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$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1,7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тыс.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1C95FC-E471-4713-821E-C8B34755E65A}"/>
              </a:ext>
            </a:extLst>
          </p:cNvPr>
          <p:cNvSpPr txBox="1"/>
          <p:nvPr/>
        </p:nvSpPr>
        <p:spPr>
          <a:xfrm>
            <a:off x="861672" y="7831919"/>
            <a:ext cx="2097070" cy="7894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spcBef>
                <a:spcPts val="2701"/>
              </a:spcBef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  <a:latin typeface="+mn-lt"/>
              </a:rPr>
              <a:t>Снижение выбросов СО2 </a:t>
            </a:r>
            <a:br>
              <a:rPr lang="ru-RU" sz="1800" b="0" dirty="0">
                <a:solidFill>
                  <a:schemeClr val="tx1"/>
                </a:solidFill>
                <a:latin typeface="+mn-lt"/>
              </a:rPr>
            </a:br>
            <a:r>
              <a:rPr lang="ru-RU" sz="1800" b="0" dirty="0">
                <a:solidFill>
                  <a:schemeClr val="tx1"/>
                </a:solidFill>
                <a:latin typeface="+mn-lt"/>
              </a:rPr>
              <a:t>к 2030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1C95FC-E471-4713-821E-C8B34755E65A}"/>
              </a:ext>
            </a:extLst>
          </p:cNvPr>
          <p:cNvSpPr txBox="1">
            <a:spLocks/>
          </p:cNvSpPr>
          <p:nvPr/>
        </p:nvSpPr>
        <p:spPr>
          <a:xfrm>
            <a:off x="1299563" y="6683962"/>
            <a:ext cx="1221288" cy="2631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spcBef>
                <a:spcPts val="2701"/>
              </a:spcBef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1800" dirty="0">
                <a:solidFill>
                  <a:schemeClr val="tx1"/>
                </a:solidFill>
                <a:cs typeface="+mn-cs"/>
              </a:rPr>
              <a:t>18 млн т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13467952" y="4420939"/>
            <a:ext cx="718373" cy="718375"/>
            <a:chOff x="497317" y="7643888"/>
            <a:chExt cx="455086" cy="455087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497317" y="7643888"/>
              <a:ext cx="455086" cy="455087"/>
              <a:chOff x="1259414" y="3659028"/>
              <a:chExt cx="455086" cy="455087"/>
            </a:xfrm>
          </p:grpSpPr>
          <p:sp>
            <p:nvSpPr>
              <p:cNvPr id="46" name="Rectangle 81"/>
              <p:cNvSpPr>
                <a:spLocks noChangeArrowheads="1"/>
              </p:cNvSpPr>
              <p:nvPr/>
            </p:nvSpPr>
            <p:spPr bwMode="auto">
              <a:xfrm>
                <a:off x="1570466" y="3908790"/>
                <a:ext cx="116453" cy="38307"/>
              </a:xfrm>
              <a:prstGeom prst="rect">
                <a:avLst/>
              </a:prstGeom>
              <a:solidFill>
                <a:srgbClr val="8AA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grpSp>
            <p:nvGrpSpPr>
              <p:cNvPr id="47" name="Группа 46"/>
              <p:cNvGrpSpPr/>
              <p:nvPr/>
            </p:nvGrpSpPr>
            <p:grpSpPr>
              <a:xfrm>
                <a:off x="1259414" y="3659028"/>
                <a:ext cx="455086" cy="455087"/>
                <a:chOff x="1164164" y="3786742"/>
                <a:chExt cx="455086" cy="455087"/>
              </a:xfrm>
            </p:grpSpPr>
            <p:sp>
              <p:nvSpPr>
                <p:cNvPr id="48" name="Freeform 74"/>
                <p:cNvSpPr>
                  <a:spLocks/>
                </p:cNvSpPr>
                <p:nvPr/>
              </p:nvSpPr>
              <p:spPr bwMode="auto">
                <a:xfrm>
                  <a:off x="1426183" y="3936905"/>
                  <a:ext cx="61291" cy="61291"/>
                </a:xfrm>
                <a:custGeom>
                  <a:avLst/>
                  <a:gdLst>
                    <a:gd name="T0" fmla="*/ 65 w 72"/>
                    <a:gd name="T1" fmla="*/ 72 h 72"/>
                    <a:gd name="T2" fmla="*/ 60 w 72"/>
                    <a:gd name="T3" fmla="*/ 69 h 72"/>
                    <a:gd name="T4" fmla="*/ 3 w 72"/>
                    <a:gd name="T5" fmla="*/ 12 h 72"/>
                    <a:gd name="T6" fmla="*/ 2 w 72"/>
                    <a:gd name="T7" fmla="*/ 3 h 72"/>
                    <a:gd name="T8" fmla="*/ 10 w 72"/>
                    <a:gd name="T9" fmla="*/ 2 h 72"/>
                    <a:gd name="T10" fmla="*/ 70 w 72"/>
                    <a:gd name="T11" fmla="*/ 63 h 72"/>
                    <a:gd name="T12" fmla="*/ 69 w 72"/>
                    <a:gd name="T13" fmla="*/ 71 h 72"/>
                    <a:gd name="T14" fmla="*/ 65 w 72"/>
                    <a:gd name="T15" fmla="*/ 7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2" h="72">
                      <a:moveTo>
                        <a:pt x="65" y="72"/>
                      </a:moveTo>
                      <a:cubicBezTo>
                        <a:pt x="63" y="72"/>
                        <a:pt x="61" y="71"/>
                        <a:pt x="60" y="69"/>
                      </a:cubicBezTo>
                      <a:cubicBezTo>
                        <a:pt x="46" y="47"/>
                        <a:pt x="26" y="28"/>
                        <a:pt x="3" y="12"/>
                      </a:cubicBezTo>
                      <a:cubicBezTo>
                        <a:pt x="1" y="10"/>
                        <a:pt x="0" y="6"/>
                        <a:pt x="2" y="3"/>
                      </a:cubicBezTo>
                      <a:cubicBezTo>
                        <a:pt x="4" y="1"/>
                        <a:pt x="7" y="0"/>
                        <a:pt x="10" y="2"/>
                      </a:cubicBezTo>
                      <a:cubicBezTo>
                        <a:pt x="34" y="19"/>
                        <a:pt x="55" y="39"/>
                        <a:pt x="70" y="63"/>
                      </a:cubicBezTo>
                      <a:cubicBezTo>
                        <a:pt x="72" y="65"/>
                        <a:pt x="71" y="69"/>
                        <a:pt x="69" y="71"/>
                      </a:cubicBezTo>
                      <a:cubicBezTo>
                        <a:pt x="68" y="72"/>
                        <a:pt x="66" y="72"/>
                        <a:pt x="65" y="72"/>
                      </a:cubicBez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9" name="Freeform 75"/>
                <p:cNvSpPr>
                  <a:spLocks/>
                </p:cNvSpPr>
                <p:nvPr/>
              </p:nvSpPr>
              <p:spPr bwMode="auto">
                <a:xfrm>
                  <a:off x="1164164" y="3936905"/>
                  <a:ext cx="272745" cy="193067"/>
                </a:xfrm>
                <a:custGeom>
                  <a:avLst/>
                  <a:gdLst>
                    <a:gd name="T0" fmla="*/ 317 w 323"/>
                    <a:gd name="T1" fmla="*/ 228 h 228"/>
                    <a:gd name="T2" fmla="*/ 82 w 323"/>
                    <a:gd name="T3" fmla="*/ 228 h 228"/>
                    <a:gd name="T4" fmla="*/ 21 w 323"/>
                    <a:gd name="T5" fmla="*/ 190 h 228"/>
                    <a:gd name="T6" fmla="*/ 18 w 323"/>
                    <a:gd name="T7" fmla="*/ 84 h 228"/>
                    <a:gd name="T8" fmla="*/ 90 w 323"/>
                    <a:gd name="T9" fmla="*/ 2 h 228"/>
                    <a:gd name="T10" fmla="*/ 98 w 323"/>
                    <a:gd name="T11" fmla="*/ 3 h 228"/>
                    <a:gd name="T12" fmla="*/ 97 w 323"/>
                    <a:gd name="T13" fmla="*/ 12 h 228"/>
                    <a:gd name="T14" fmla="*/ 28 w 323"/>
                    <a:gd name="T15" fmla="*/ 89 h 228"/>
                    <a:gd name="T16" fmla="*/ 31 w 323"/>
                    <a:gd name="T17" fmla="*/ 184 h 228"/>
                    <a:gd name="T18" fmla="*/ 82 w 323"/>
                    <a:gd name="T19" fmla="*/ 216 h 228"/>
                    <a:gd name="T20" fmla="*/ 317 w 323"/>
                    <a:gd name="T21" fmla="*/ 216 h 228"/>
                    <a:gd name="T22" fmla="*/ 323 w 323"/>
                    <a:gd name="T23" fmla="*/ 222 h 228"/>
                    <a:gd name="T24" fmla="*/ 317 w 323"/>
                    <a:gd name="T25" fmla="*/ 228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23" h="228">
                      <a:moveTo>
                        <a:pt x="317" y="228"/>
                      </a:moveTo>
                      <a:cubicBezTo>
                        <a:pt x="82" y="228"/>
                        <a:pt x="82" y="228"/>
                        <a:pt x="82" y="228"/>
                      </a:cubicBezTo>
                      <a:cubicBezTo>
                        <a:pt x="58" y="228"/>
                        <a:pt x="35" y="214"/>
                        <a:pt x="21" y="190"/>
                      </a:cubicBezTo>
                      <a:cubicBezTo>
                        <a:pt x="2" y="159"/>
                        <a:pt x="0" y="117"/>
                        <a:pt x="18" y="84"/>
                      </a:cubicBezTo>
                      <a:cubicBezTo>
                        <a:pt x="34" y="52"/>
                        <a:pt x="59" y="24"/>
                        <a:pt x="90" y="2"/>
                      </a:cubicBezTo>
                      <a:cubicBezTo>
                        <a:pt x="93" y="0"/>
                        <a:pt x="97" y="1"/>
                        <a:pt x="98" y="3"/>
                      </a:cubicBezTo>
                      <a:cubicBezTo>
                        <a:pt x="100" y="6"/>
                        <a:pt x="100" y="10"/>
                        <a:pt x="97" y="12"/>
                      </a:cubicBezTo>
                      <a:cubicBezTo>
                        <a:pt x="67" y="33"/>
                        <a:pt x="44" y="59"/>
                        <a:pt x="28" y="89"/>
                      </a:cubicBezTo>
                      <a:cubicBezTo>
                        <a:pt x="13" y="119"/>
                        <a:pt x="14" y="156"/>
                        <a:pt x="31" y="184"/>
                      </a:cubicBezTo>
                      <a:cubicBezTo>
                        <a:pt x="43" y="204"/>
                        <a:pt x="62" y="216"/>
                        <a:pt x="82" y="216"/>
                      </a:cubicBezTo>
                      <a:cubicBezTo>
                        <a:pt x="317" y="216"/>
                        <a:pt x="317" y="216"/>
                        <a:pt x="317" y="216"/>
                      </a:cubicBezTo>
                      <a:cubicBezTo>
                        <a:pt x="320" y="216"/>
                        <a:pt x="323" y="218"/>
                        <a:pt x="323" y="222"/>
                      </a:cubicBezTo>
                      <a:cubicBezTo>
                        <a:pt x="323" y="225"/>
                        <a:pt x="320" y="228"/>
                        <a:pt x="317" y="228"/>
                      </a:cubicBez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50" name="Freeform 76"/>
                <p:cNvSpPr>
                  <a:spLocks/>
                </p:cNvSpPr>
                <p:nvPr/>
              </p:nvSpPr>
              <p:spPr bwMode="auto">
                <a:xfrm>
                  <a:off x="1197874" y="3864888"/>
                  <a:ext cx="277342" cy="87340"/>
                </a:xfrm>
                <a:custGeom>
                  <a:avLst/>
                  <a:gdLst>
                    <a:gd name="T0" fmla="*/ 321 w 327"/>
                    <a:gd name="T1" fmla="*/ 103 h 103"/>
                    <a:gd name="T2" fmla="*/ 315 w 327"/>
                    <a:gd name="T3" fmla="*/ 97 h 103"/>
                    <a:gd name="T4" fmla="*/ 315 w 327"/>
                    <a:gd name="T5" fmla="*/ 60 h 103"/>
                    <a:gd name="T6" fmla="*/ 267 w 327"/>
                    <a:gd name="T7" fmla="*/ 12 h 103"/>
                    <a:gd name="T8" fmla="*/ 61 w 327"/>
                    <a:gd name="T9" fmla="*/ 12 h 103"/>
                    <a:gd name="T10" fmla="*/ 12 w 327"/>
                    <a:gd name="T11" fmla="*/ 60 h 103"/>
                    <a:gd name="T12" fmla="*/ 12 w 327"/>
                    <a:gd name="T13" fmla="*/ 97 h 103"/>
                    <a:gd name="T14" fmla="*/ 6 w 327"/>
                    <a:gd name="T15" fmla="*/ 103 h 103"/>
                    <a:gd name="T16" fmla="*/ 0 w 327"/>
                    <a:gd name="T17" fmla="*/ 97 h 103"/>
                    <a:gd name="T18" fmla="*/ 0 w 327"/>
                    <a:gd name="T19" fmla="*/ 60 h 103"/>
                    <a:gd name="T20" fmla="*/ 61 w 327"/>
                    <a:gd name="T21" fmla="*/ 0 h 103"/>
                    <a:gd name="T22" fmla="*/ 267 w 327"/>
                    <a:gd name="T23" fmla="*/ 0 h 103"/>
                    <a:gd name="T24" fmla="*/ 327 w 327"/>
                    <a:gd name="T25" fmla="*/ 60 h 103"/>
                    <a:gd name="T26" fmla="*/ 327 w 327"/>
                    <a:gd name="T27" fmla="*/ 97 h 103"/>
                    <a:gd name="T28" fmla="*/ 321 w 327"/>
                    <a:gd name="T29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27" h="103">
                      <a:moveTo>
                        <a:pt x="321" y="103"/>
                      </a:moveTo>
                      <a:cubicBezTo>
                        <a:pt x="318" y="103"/>
                        <a:pt x="315" y="101"/>
                        <a:pt x="315" y="97"/>
                      </a:cubicBezTo>
                      <a:cubicBezTo>
                        <a:pt x="315" y="60"/>
                        <a:pt x="315" y="60"/>
                        <a:pt x="315" y="60"/>
                      </a:cubicBezTo>
                      <a:cubicBezTo>
                        <a:pt x="315" y="33"/>
                        <a:pt x="293" y="12"/>
                        <a:pt x="267" y="12"/>
                      </a:cubicBezTo>
                      <a:cubicBezTo>
                        <a:pt x="61" y="12"/>
                        <a:pt x="61" y="12"/>
                        <a:pt x="61" y="12"/>
                      </a:cubicBezTo>
                      <a:cubicBezTo>
                        <a:pt x="34" y="12"/>
                        <a:pt x="12" y="33"/>
                        <a:pt x="12" y="60"/>
                      </a:cubicBezTo>
                      <a:cubicBezTo>
                        <a:pt x="12" y="97"/>
                        <a:pt x="12" y="97"/>
                        <a:pt x="12" y="97"/>
                      </a:cubicBezTo>
                      <a:cubicBezTo>
                        <a:pt x="12" y="101"/>
                        <a:pt x="9" y="103"/>
                        <a:pt x="6" y="103"/>
                      </a:cubicBezTo>
                      <a:cubicBezTo>
                        <a:pt x="3" y="103"/>
                        <a:pt x="0" y="101"/>
                        <a:pt x="0" y="97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27"/>
                        <a:pt x="27" y="0"/>
                        <a:pt x="61" y="0"/>
                      </a:cubicBezTo>
                      <a:cubicBezTo>
                        <a:pt x="267" y="0"/>
                        <a:pt x="267" y="0"/>
                        <a:pt x="267" y="0"/>
                      </a:cubicBezTo>
                      <a:cubicBezTo>
                        <a:pt x="300" y="0"/>
                        <a:pt x="327" y="27"/>
                        <a:pt x="327" y="60"/>
                      </a:cubicBezTo>
                      <a:cubicBezTo>
                        <a:pt x="327" y="97"/>
                        <a:pt x="327" y="97"/>
                        <a:pt x="327" y="97"/>
                      </a:cubicBezTo>
                      <a:cubicBezTo>
                        <a:pt x="327" y="101"/>
                        <a:pt x="324" y="103"/>
                        <a:pt x="321" y="103"/>
                      </a:cubicBez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51" name="Freeform 77"/>
                <p:cNvSpPr>
                  <a:spLocks noEditPoints="1"/>
                </p:cNvSpPr>
                <p:nvPr/>
              </p:nvSpPr>
              <p:spPr bwMode="auto">
                <a:xfrm>
                  <a:off x="1288278" y="3786742"/>
                  <a:ext cx="59759" cy="59759"/>
                </a:xfrm>
                <a:custGeom>
                  <a:avLst/>
                  <a:gdLst>
                    <a:gd name="T0" fmla="*/ 35 w 70"/>
                    <a:gd name="T1" fmla="*/ 69 h 69"/>
                    <a:gd name="T2" fmla="*/ 0 w 70"/>
                    <a:gd name="T3" fmla="*/ 35 h 69"/>
                    <a:gd name="T4" fmla="*/ 35 w 70"/>
                    <a:gd name="T5" fmla="*/ 0 h 69"/>
                    <a:gd name="T6" fmla="*/ 70 w 70"/>
                    <a:gd name="T7" fmla="*/ 35 h 69"/>
                    <a:gd name="T8" fmla="*/ 35 w 70"/>
                    <a:gd name="T9" fmla="*/ 69 h 69"/>
                    <a:gd name="T10" fmla="*/ 35 w 70"/>
                    <a:gd name="T11" fmla="*/ 12 h 69"/>
                    <a:gd name="T12" fmla="*/ 12 w 70"/>
                    <a:gd name="T13" fmla="*/ 35 h 69"/>
                    <a:gd name="T14" fmla="*/ 35 w 70"/>
                    <a:gd name="T15" fmla="*/ 57 h 69"/>
                    <a:gd name="T16" fmla="*/ 58 w 70"/>
                    <a:gd name="T17" fmla="*/ 35 h 69"/>
                    <a:gd name="T18" fmla="*/ 35 w 70"/>
                    <a:gd name="T19" fmla="*/ 1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0" h="69">
                      <a:moveTo>
                        <a:pt x="35" y="69"/>
                      </a:moveTo>
                      <a:cubicBezTo>
                        <a:pt x="16" y="69"/>
                        <a:pt x="0" y="54"/>
                        <a:pt x="0" y="35"/>
                      </a:cubicBezTo>
                      <a:cubicBezTo>
                        <a:pt x="0" y="15"/>
                        <a:pt x="16" y="0"/>
                        <a:pt x="35" y="0"/>
                      </a:cubicBezTo>
                      <a:cubicBezTo>
                        <a:pt x="54" y="0"/>
                        <a:pt x="70" y="15"/>
                        <a:pt x="70" y="35"/>
                      </a:cubicBezTo>
                      <a:cubicBezTo>
                        <a:pt x="70" y="54"/>
                        <a:pt x="54" y="69"/>
                        <a:pt x="35" y="69"/>
                      </a:cubicBezTo>
                      <a:close/>
                      <a:moveTo>
                        <a:pt x="35" y="12"/>
                      </a:moveTo>
                      <a:cubicBezTo>
                        <a:pt x="23" y="12"/>
                        <a:pt x="12" y="22"/>
                        <a:pt x="12" y="35"/>
                      </a:cubicBezTo>
                      <a:cubicBezTo>
                        <a:pt x="12" y="47"/>
                        <a:pt x="23" y="57"/>
                        <a:pt x="35" y="57"/>
                      </a:cubicBezTo>
                      <a:cubicBezTo>
                        <a:pt x="48" y="57"/>
                        <a:pt x="58" y="47"/>
                        <a:pt x="58" y="35"/>
                      </a:cubicBezTo>
                      <a:cubicBezTo>
                        <a:pt x="58" y="22"/>
                        <a:pt x="48" y="12"/>
                        <a:pt x="35" y="12"/>
                      </a:cubicBez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52" name="Freeform 78"/>
                <p:cNvSpPr>
                  <a:spLocks/>
                </p:cNvSpPr>
                <p:nvPr/>
              </p:nvSpPr>
              <p:spPr bwMode="auto">
                <a:xfrm>
                  <a:off x="1351102" y="3786742"/>
                  <a:ext cx="35242" cy="59759"/>
                </a:xfrm>
                <a:custGeom>
                  <a:avLst/>
                  <a:gdLst>
                    <a:gd name="T0" fmla="*/ 6 w 41"/>
                    <a:gd name="T1" fmla="*/ 69 h 69"/>
                    <a:gd name="T2" fmla="*/ 0 w 41"/>
                    <a:gd name="T3" fmla="*/ 63 h 69"/>
                    <a:gd name="T4" fmla="*/ 6 w 41"/>
                    <a:gd name="T5" fmla="*/ 57 h 69"/>
                    <a:gd name="T6" fmla="*/ 29 w 41"/>
                    <a:gd name="T7" fmla="*/ 35 h 69"/>
                    <a:gd name="T8" fmla="*/ 6 w 41"/>
                    <a:gd name="T9" fmla="*/ 12 h 69"/>
                    <a:gd name="T10" fmla="*/ 0 w 41"/>
                    <a:gd name="T11" fmla="*/ 6 h 69"/>
                    <a:gd name="T12" fmla="*/ 6 w 41"/>
                    <a:gd name="T13" fmla="*/ 0 h 69"/>
                    <a:gd name="T14" fmla="*/ 41 w 41"/>
                    <a:gd name="T15" fmla="*/ 35 h 69"/>
                    <a:gd name="T16" fmla="*/ 6 w 41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1" h="69">
                      <a:moveTo>
                        <a:pt x="6" y="69"/>
                      </a:moveTo>
                      <a:cubicBezTo>
                        <a:pt x="3" y="69"/>
                        <a:pt x="0" y="66"/>
                        <a:pt x="0" y="63"/>
                      </a:cubicBezTo>
                      <a:cubicBezTo>
                        <a:pt x="0" y="60"/>
                        <a:pt x="3" y="57"/>
                        <a:pt x="6" y="57"/>
                      </a:cubicBezTo>
                      <a:cubicBezTo>
                        <a:pt x="19" y="57"/>
                        <a:pt x="29" y="47"/>
                        <a:pt x="29" y="35"/>
                      </a:cubicBezTo>
                      <a:cubicBezTo>
                        <a:pt x="29" y="22"/>
                        <a:pt x="19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5" y="0"/>
                        <a:pt x="41" y="15"/>
                        <a:pt x="41" y="35"/>
                      </a:cubicBezTo>
                      <a:cubicBezTo>
                        <a:pt x="41" y="54"/>
                        <a:pt x="25" y="69"/>
                        <a:pt x="6" y="69"/>
                      </a:cubicBez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53" name="Freeform 79"/>
                <p:cNvSpPr>
                  <a:spLocks/>
                </p:cNvSpPr>
                <p:nvPr/>
              </p:nvSpPr>
              <p:spPr bwMode="auto">
                <a:xfrm>
                  <a:off x="1240778" y="3904728"/>
                  <a:ext cx="193067" cy="10726"/>
                </a:xfrm>
                <a:custGeom>
                  <a:avLst/>
                  <a:gdLst>
                    <a:gd name="T0" fmla="*/ 221 w 227"/>
                    <a:gd name="T1" fmla="*/ 12 h 12"/>
                    <a:gd name="T2" fmla="*/ 6 w 227"/>
                    <a:gd name="T3" fmla="*/ 12 h 12"/>
                    <a:gd name="T4" fmla="*/ 0 w 227"/>
                    <a:gd name="T5" fmla="*/ 6 h 12"/>
                    <a:gd name="T6" fmla="*/ 6 w 227"/>
                    <a:gd name="T7" fmla="*/ 0 h 12"/>
                    <a:gd name="T8" fmla="*/ 221 w 227"/>
                    <a:gd name="T9" fmla="*/ 0 h 12"/>
                    <a:gd name="T10" fmla="*/ 227 w 227"/>
                    <a:gd name="T11" fmla="*/ 6 h 12"/>
                    <a:gd name="T12" fmla="*/ 221 w 227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7" h="12">
                      <a:moveTo>
                        <a:pt x="221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21" y="0"/>
                        <a:pt x="221" y="0"/>
                        <a:pt x="221" y="0"/>
                      </a:cubicBezTo>
                      <a:cubicBezTo>
                        <a:pt x="225" y="0"/>
                        <a:pt x="227" y="3"/>
                        <a:pt x="227" y="6"/>
                      </a:cubicBezTo>
                      <a:cubicBezTo>
                        <a:pt x="227" y="10"/>
                        <a:pt x="225" y="12"/>
                        <a:pt x="221" y="12"/>
                      </a:cubicBez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54" name="Freeform 80"/>
                <p:cNvSpPr>
                  <a:spLocks noEditPoints="1"/>
                </p:cNvSpPr>
                <p:nvPr/>
              </p:nvSpPr>
              <p:spPr bwMode="auto">
                <a:xfrm>
                  <a:off x="1447635" y="4008923"/>
                  <a:ext cx="171615" cy="232906"/>
                </a:xfrm>
                <a:custGeom>
                  <a:avLst/>
                  <a:gdLst>
                    <a:gd name="T0" fmla="*/ 196 w 202"/>
                    <a:gd name="T1" fmla="*/ 275 h 275"/>
                    <a:gd name="T2" fmla="*/ 6 w 202"/>
                    <a:gd name="T3" fmla="*/ 275 h 275"/>
                    <a:gd name="T4" fmla="*/ 0 w 202"/>
                    <a:gd name="T5" fmla="*/ 269 h 275"/>
                    <a:gd name="T6" fmla="*/ 0 w 202"/>
                    <a:gd name="T7" fmla="*/ 6 h 275"/>
                    <a:gd name="T8" fmla="*/ 6 w 202"/>
                    <a:gd name="T9" fmla="*/ 0 h 275"/>
                    <a:gd name="T10" fmla="*/ 196 w 202"/>
                    <a:gd name="T11" fmla="*/ 0 h 275"/>
                    <a:gd name="T12" fmla="*/ 202 w 202"/>
                    <a:gd name="T13" fmla="*/ 6 h 275"/>
                    <a:gd name="T14" fmla="*/ 202 w 202"/>
                    <a:gd name="T15" fmla="*/ 269 h 275"/>
                    <a:gd name="T16" fmla="*/ 196 w 202"/>
                    <a:gd name="T17" fmla="*/ 275 h 275"/>
                    <a:gd name="T18" fmla="*/ 12 w 202"/>
                    <a:gd name="T19" fmla="*/ 263 h 275"/>
                    <a:gd name="T20" fmla="*/ 190 w 202"/>
                    <a:gd name="T21" fmla="*/ 263 h 275"/>
                    <a:gd name="T22" fmla="*/ 190 w 202"/>
                    <a:gd name="T23" fmla="*/ 12 h 275"/>
                    <a:gd name="T24" fmla="*/ 12 w 202"/>
                    <a:gd name="T25" fmla="*/ 12 h 275"/>
                    <a:gd name="T26" fmla="*/ 12 w 202"/>
                    <a:gd name="T27" fmla="*/ 263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2" h="275">
                      <a:moveTo>
                        <a:pt x="196" y="275"/>
                      </a:moveTo>
                      <a:cubicBezTo>
                        <a:pt x="6" y="275"/>
                        <a:pt x="6" y="275"/>
                        <a:pt x="6" y="275"/>
                      </a:cubicBezTo>
                      <a:cubicBezTo>
                        <a:pt x="2" y="275"/>
                        <a:pt x="0" y="273"/>
                        <a:pt x="0" y="269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96" y="0"/>
                        <a:pt x="196" y="0"/>
                        <a:pt x="196" y="0"/>
                      </a:cubicBezTo>
                      <a:cubicBezTo>
                        <a:pt x="200" y="0"/>
                        <a:pt x="202" y="3"/>
                        <a:pt x="202" y="6"/>
                      </a:cubicBezTo>
                      <a:cubicBezTo>
                        <a:pt x="202" y="269"/>
                        <a:pt x="202" y="269"/>
                        <a:pt x="202" y="269"/>
                      </a:cubicBezTo>
                      <a:cubicBezTo>
                        <a:pt x="202" y="273"/>
                        <a:pt x="200" y="275"/>
                        <a:pt x="196" y="275"/>
                      </a:cubicBezTo>
                      <a:close/>
                      <a:moveTo>
                        <a:pt x="12" y="263"/>
                      </a:moveTo>
                      <a:cubicBezTo>
                        <a:pt x="190" y="263"/>
                        <a:pt x="190" y="263"/>
                        <a:pt x="190" y="263"/>
                      </a:cubicBezTo>
                      <a:cubicBezTo>
                        <a:pt x="190" y="12"/>
                        <a:pt x="190" y="12"/>
                        <a:pt x="190" y="12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lnTo>
                        <a:pt x="12" y="263"/>
                      </a:ln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55" name="Freeform 82"/>
                <p:cNvSpPr>
                  <a:spLocks/>
                </p:cNvSpPr>
                <p:nvPr/>
              </p:nvSpPr>
              <p:spPr bwMode="auto">
                <a:xfrm>
                  <a:off x="1492071" y="4128440"/>
                  <a:ext cx="21452" cy="9194"/>
                </a:xfrm>
                <a:custGeom>
                  <a:avLst/>
                  <a:gdLst>
                    <a:gd name="T0" fmla="*/ 20 w 26"/>
                    <a:gd name="T1" fmla="*/ 12 h 12"/>
                    <a:gd name="T2" fmla="*/ 6 w 26"/>
                    <a:gd name="T3" fmla="*/ 12 h 12"/>
                    <a:gd name="T4" fmla="*/ 0 w 26"/>
                    <a:gd name="T5" fmla="*/ 6 h 12"/>
                    <a:gd name="T6" fmla="*/ 6 w 26"/>
                    <a:gd name="T7" fmla="*/ 0 h 12"/>
                    <a:gd name="T8" fmla="*/ 20 w 26"/>
                    <a:gd name="T9" fmla="*/ 0 h 12"/>
                    <a:gd name="T10" fmla="*/ 26 w 26"/>
                    <a:gd name="T11" fmla="*/ 6 h 12"/>
                    <a:gd name="T12" fmla="*/ 20 w 26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12">
                      <a:moveTo>
                        <a:pt x="20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3" y="0"/>
                        <a:pt x="26" y="3"/>
                        <a:pt x="26" y="6"/>
                      </a:cubicBezTo>
                      <a:cubicBezTo>
                        <a:pt x="26" y="9"/>
                        <a:pt x="23" y="12"/>
                        <a:pt x="20" y="12"/>
                      </a:cubicBez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56" name="Freeform 83"/>
                <p:cNvSpPr>
                  <a:spLocks/>
                </p:cNvSpPr>
                <p:nvPr/>
              </p:nvSpPr>
              <p:spPr bwMode="auto">
                <a:xfrm>
                  <a:off x="1522717" y="4128440"/>
                  <a:ext cx="21452" cy="9194"/>
                </a:xfrm>
                <a:custGeom>
                  <a:avLst/>
                  <a:gdLst>
                    <a:gd name="T0" fmla="*/ 20 w 26"/>
                    <a:gd name="T1" fmla="*/ 12 h 12"/>
                    <a:gd name="T2" fmla="*/ 6 w 26"/>
                    <a:gd name="T3" fmla="*/ 12 h 12"/>
                    <a:gd name="T4" fmla="*/ 0 w 26"/>
                    <a:gd name="T5" fmla="*/ 6 h 12"/>
                    <a:gd name="T6" fmla="*/ 6 w 26"/>
                    <a:gd name="T7" fmla="*/ 0 h 12"/>
                    <a:gd name="T8" fmla="*/ 20 w 26"/>
                    <a:gd name="T9" fmla="*/ 0 h 12"/>
                    <a:gd name="T10" fmla="*/ 26 w 26"/>
                    <a:gd name="T11" fmla="*/ 6 h 12"/>
                    <a:gd name="T12" fmla="*/ 20 w 26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12">
                      <a:moveTo>
                        <a:pt x="20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3" y="0"/>
                        <a:pt x="26" y="3"/>
                        <a:pt x="26" y="6"/>
                      </a:cubicBezTo>
                      <a:cubicBezTo>
                        <a:pt x="26" y="9"/>
                        <a:pt x="23" y="12"/>
                        <a:pt x="20" y="12"/>
                      </a:cubicBez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57" name="Freeform 84"/>
                <p:cNvSpPr>
                  <a:spLocks/>
                </p:cNvSpPr>
                <p:nvPr/>
              </p:nvSpPr>
              <p:spPr bwMode="auto">
                <a:xfrm>
                  <a:off x="1553362" y="4128440"/>
                  <a:ext cx="21452" cy="9194"/>
                </a:xfrm>
                <a:custGeom>
                  <a:avLst/>
                  <a:gdLst>
                    <a:gd name="T0" fmla="*/ 20 w 26"/>
                    <a:gd name="T1" fmla="*/ 12 h 12"/>
                    <a:gd name="T2" fmla="*/ 6 w 26"/>
                    <a:gd name="T3" fmla="*/ 12 h 12"/>
                    <a:gd name="T4" fmla="*/ 0 w 26"/>
                    <a:gd name="T5" fmla="*/ 6 h 12"/>
                    <a:gd name="T6" fmla="*/ 6 w 26"/>
                    <a:gd name="T7" fmla="*/ 0 h 12"/>
                    <a:gd name="T8" fmla="*/ 20 w 26"/>
                    <a:gd name="T9" fmla="*/ 0 h 12"/>
                    <a:gd name="T10" fmla="*/ 26 w 26"/>
                    <a:gd name="T11" fmla="*/ 6 h 12"/>
                    <a:gd name="T12" fmla="*/ 20 w 26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12">
                      <a:moveTo>
                        <a:pt x="20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3" y="0"/>
                        <a:pt x="26" y="3"/>
                        <a:pt x="26" y="6"/>
                      </a:cubicBezTo>
                      <a:cubicBezTo>
                        <a:pt x="26" y="9"/>
                        <a:pt x="23" y="12"/>
                        <a:pt x="20" y="12"/>
                      </a:cubicBez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58" name="Freeform 85"/>
                <p:cNvSpPr>
                  <a:spLocks/>
                </p:cNvSpPr>
                <p:nvPr/>
              </p:nvSpPr>
              <p:spPr bwMode="auto">
                <a:xfrm>
                  <a:off x="1492071" y="4154489"/>
                  <a:ext cx="21452" cy="10726"/>
                </a:xfrm>
                <a:custGeom>
                  <a:avLst/>
                  <a:gdLst>
                    <a:gd name="T0" fmla="*/ 20 w 26"/>
                    <a:gd name="T1" fmla="*/ 12 h 12"/>
                    <a:gd name="T2" fmla="*/ 6 w 26"/>
                    <a:gd name="T3" fmla="*/ 12 h 12"/>
                    <a:gd name="T4" fmla="*/ 0 w 26"/>
                    <a:gd name="T5" fmla="*/ 6 h 12"/>
                    <a:gd name="T6" fmla="*/ 6 w 26"/>
                    <a:gd name="T7" fmla="*/ 0 h 12"/>
                    <a:gd name="T8" fmla="*/ 20 w 26"/>
                    <a:gd name="T9" fmla="*/ 0 h 12"/>
                    <a:gd name="T10" fmla="*/ 26 w 26"/>
                    <a:gd name="T11" fmla="*/ 6 h 12"/>
                    <a:gd name="T12" fmla="*/ 20 w 26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12">
                      <a:moveTo>
                        <a:pt x="20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2"/>
                        <a:pt x="3" y="0"/>
                        <a:pt x="6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3" y="0"/>
                        <a:pt x="26" y="2"/>
                        <a:pt x="26" y="6"/>
                      </a:cubicBezTo>
                      <a:cubicBezTo>
                        <a:pt x="26" y="9"/>
                        <a:pt x="23" y="12"/>
                        <a:pt x="20" y="12"/>
                      </a:cubicBez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59" name="Freeform 86"/>
                <p:cNvSpPr>
                  <a:spLocks/>
                </p:cNvSpPr>
                <p:nvPr/>
              </p:nvSpPr>
              <p:spPr bwMode="auto">
                <a:xfrm>
                  <a:off x="1522717" y="4154489"/>
                  <a:ext cx="21452" cy="10726"/>
                </a:xfrm>
                <a:custGeom>
                  <a:avLst/>
                  <a:gdLst>
                    <a:gd name="T0" fmla="*/ 20 w 26"/>
                    <a:gd name="T1" fmla="*/ 12 h 12"/>
                    <a:gd name="T2" fmla="*/ 6 w 26"/>
                    <a:gd name="T3" fmla="*/ 12 h 12"/>
                    <a:gd name="T4" fmla="*/ 0 w 26"/>
                    <a:gd name="T5" fmla="*/ 6 h 12"/>
                    <a:gd name="T6" fmla="*/ 6 w 26"/>
                    <a:gd name="T7" fmla="*/ 0 h 12"/>
                    <a:gd name="T8" fmla="*/ 20 w 26"/>
                    <a:gd name="T9" fmla="*/ 0 h 12"/>
                    <a:gd name="T10" fmla="*/ 26 w 26"/>
                    <a:gd name="T11" fmla="*/ 6 h 12"/>
                    <a:gd name="T12" fmla="*/ 20 w 26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12">
                      <a:moveTo>
                        <a:pt x="20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2"/>
                        <a:pt x="3" y="0"/>
                        <a:pt x="6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3" y="0"/>
                        <a:pt x="26" y="2"/>
                        <a:pt x="26" y="6"/>
                      </a:cubicBezTo>
                      <a:cubicBezTo>
                        <a:pt x="26" y="9"/>
                        <a:pt x="23" y="12"/>
                        <a:pt x="20" y="12"/>
                      </a:cubicBez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0" name="Freeform 87"/>
                <p:cNvSpPr>
                  <a:spLocks/>
                </p:cNvSpPr>
                <p:nvPr/>
              </p:nvSpPr>
              <p:spPr bwMode="auto">
                <a:xfrm>
                  <a:off x="1553362" y="4154489"/>
                  <a:ext cx="21452" cy="10726"/>
                </a:xfrm>
                <a:custGeom>
                  <a:avLst/>
                  <a:gdLst>
                    <a:gd name="T0" fmla="*/ 20 w 26"/>
                    <a:gd name="T1" fmla="*/ 12 h 12"/>
                    <a:gd name="T2" fmla="*/ 6 w 26"/>
                    <a:gd name="T3" fmla="*/ 12 h 12"/>
                    <a:gd name="T4" fmla="*/ 0 w 26"/>
                    <a:gd name="T5" fmla="*/ 6 h 12"/>
                    <a:gd name="T6" fmla="*/ 6 w 26"/>
                    <a:gd name="T7" fmla="*/ 0 h 12"/>
                    <a:gd name="T8" fmla="*/ 20 w 26"/>
                    <a:gd name="T9" fmla="*/ 0 h 12"/>
                    <a:gd name="T10" fmla="*/ 26 w 26"/>
                    <a:gd name="T11" fmla="*/ 6 h 12"/>
                    <a:gd name="T12" fmla="*/ 20 w 26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12">
                      <a:moveTo>
                        <a:pt x="20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2"/>
                        <a:pt x="3" y="0"/>
                        <a:pt x="6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3" y="0"/>
                        <a:pt x="26" y="2"/>
                        <a:pt x="26" y="6"/>
                      </a:cubicBezTo>
                      <a:cubicBezTo>
                        <a:pt x="26" y="9"/>
                        <a:pt x="23" y="12"/>
                        <a:pt x="20" y="12"/>
                      </a:cubicBez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1" name="Freeform 88"/>
                <p:cNvSpPr>
                  <a:spLocks/>
                </p:cNvSpPr>
                <p:nvPr/>
              </p:nvSpPr>
              <p:spPr bwMode="auto">
                <a:xfrm>
                  <a:off x="1492071" y="4182070"/>
                  <a:ext cx="21452" cy="10726"/>
                </a:xfrm>
                <a:custGeom>
                  <a:avLst/>
                  <a:gdLst>
                    <a:gd name="T0" fmla="*/ 20 w 26"/>
                    <a:gd name="T1" fmla="*/ 12 h 12"/>
                    <a:gd name="T2" fmla="*/ 6 w 26"/>
                    <a:gd name="T3" fmla="*/ 12 h 12"/>
                    <a:gd name="T4" fmla="*/ 0 w 26"/>
                    <a:gd name="T5" fmla="*/ 6 h 12"/>
                    <a:gd name="T6" fmla="*/ 6 w 26"/>
                    <a:gd name="T7" fmla="*/ 0 h 12"/>
                    <a:gd name="T8" fmla="*/ 20 w 26"/>
                    <a:gd name="T9" fmla="*/ 0 h 12"/>
                    <a:gd name="T10" fmla="*/ 26 w 26"/>
                    <a:gd name="T11" fmla="*/ 6 h 12"/>
                    <a:gd name="T12" fmla="*/ 20 w 26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12">
                      <a:moveTo>
                        <a:pt x="20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2"/>
                        <a:pt x="3" y="0"/>
                        <a:pt x="6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3" y="0"/>
                        <a:pt x="26" y="2"/>
                        <a:pt x="26" y="6"/>
                      </a:cubicBezTo>
                      <a:cubicBezTo>
                        <a:pt x="26" y="9"/>
                        <a:pt x="23" y="12"/>
                        <a:pt x="20" y="12"/>
                      </a:cubicBez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2" name="Freeform 89"/>
                <p:cNvSpPr>
                  <a:spLocks/>
                </p:cNvSpPr>
                <p:nvPr/>
              </p:nvSpPr>
              <p:spPr bwMode="auto">
                <a:xfrm>
                  <a:off x="1522717" y="4182070"/>
                  <a:ext cx="21452" cy="10726"/>
                </a:xfrm>
                <a:custGeom>
                  <a:avLst/>
                  <a:gdLst>
                    <a:gd name="T0" fmla="*/ 20 w 26"/>
                    <a:gd name="T1" fmla="*/ 12 h 12"/>
                    <a:gd name="T2" fmla="*/ 6 w 26"/>
                    <a:gd name="T3" fmla="*/ 12 h 12"/>
                    <a:gd name="T4" fmla="*/ 0 w 26"/>
                    <a:gd name="T5" fmla="*/ 6 h 12"/>
                    <a:gd name="T6" fmla="*/ 6 w 26"/>
                    <a:gd name="T7" fmla="*/ 0 h 12"/>
                    <a:gd name="T8" fmla="*/ 20 w 26"/>
                    <a:gd name="T9" fmla="*/ 0 h 12"/>
                    <a:gd name="T10" fmla="*/ 26 w 26"/>
                    <a:gd name="T11" fmla="*/ 6 h 12"/>
                    <a:gd name="T12" fmla="*/ 20 w 26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12">
                      <a:moveTo>
                        <a:pt x="20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2"/>
                        <a:pt x="3" y="0"/>
                        <a:pt x="6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3" y="0"/>
                        <a:pt x="26" y="2"/>
                        <a:pt x="26" y="6"/>
                      </a:cubicBezTo>
                      <a:cubicBezTo>
                        <a:pt x="26" y="9"/>
                        <a:pt x="23" y="12"/>
                        <a:pt x="20" y="12"/>
                      </a:cubicBez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3" name="Freeform 90"/>
                <p:cNvSpPr>
                  <a:spLocks/>
                </p:cNvSpPr>
                <p:nvPr/>
              </p:nvSpPr>
              <p:spPr bwMode="auto">
                <a:xfrm>
                  <a:off x="1553362" y="4182070"/>
                  <a:ext cx="21452" cy="10726"/>
                </a:xfrm>
                <a:custGeom>
                  <a:avLst/>
                  <a:gdLst>
                    <a:gd name="T0" fmla="*/ 20 w 26"/>
                    <a:gd name="T1" fmla="*/ 12 h 12"/>
                    <a:gd name="T2" fmla="*/ 6 w 26"/>
                    <a:gd name="T3" fmla="*/ 12 h 12"/>
                    <a:gd name="T4" fmla="*/ 0 w 26"/>
                    <a:gd name="T5" fmla="*/ 6 h 12"/>
                    <a:gd name="T6" fmla="*/ 6 w 26"/>
                    <a:gd name="T7" fmla="*/ 0 h 12"/>
                    <a:gd name="T8" fmla="*/ 20 w 26"/>
                    <a:gd name="T9" fmla="*/ 0 h 12"/>
                    <a:gd name="T10" fmla="*/ 26 w 26"/>
                    <a:gd name="T11" fmla="*/ 6 h 12"/>
                    <a:gd name="T12" fmla="*/ 20 w 26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12">
                      <a:moveTo>
                        <a:pt x="20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2"/>
                        <a:pt x="3" y="0"/>
                        <a:pt x="6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3" y="0"/>
                        <a:pt x="26" y="2"/>
                        <a:pt x="26" y="6"/>
                      </a:cubicBezTo>
                      <a:cubicBezTo>
                        <a:pt x="26" y="9"/>
                        <a:pt x="23" y="12"/>
                        <a:pt x="20" y="12"/>
                      </a:cubicBezTo>
                      <a:close/>
                    </a:path>
                  </a:pathLst>
                </a:custGeom>
                <a:solidFill>
                  <a:srgbClr val="344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  <p:sp>
          <p:nvSpPr>
            <p:cNvPr id="45" name="Freeform 6"/>
            <p:cNvSpPr>
              <a:spLocks noEditPoints="1"/>
            </p:cNvSpPr>
            <p:nvPr/>
          </p:nvSpPr>
          <p:spPr bwMode="auto">
            <a:xfrm>
              <a:off x="631493" y="7834900"/>
              <a:ext cx="76705" cy="84618"/>
            </a:xfrm>
            <a:custGeom>
              <a:avLst/>
              <a:gdLst>
                <a:gd name="T0" fmla="*/ 6 w 242"/>
                <a:gd name="T1" fmla="*/ 224 h 267"/>
                <a:gd name="T2" fmla="*/ 49 w 242"/>
                <a:gd name="T3" fmla="*/ 224 h 267"/>
                <a:gd name="T4" fmla="*/ 49 w 242"/>
                <a:gd name="T5" fmla="*/ 261 h 267"/>
                <a:gd name="T6" fmla="*/ 50 w 242"/>
                <a:gd name="T7" fmla="*/ 265 h 267"/>
                <a:gd name="T8" fmla="*/ 55 w 242"/>
                <a:gd name="T9" fmla="*/ 267 h 267"/>
                <a:gd name="T10" fmla="*/ 86 w 242"/>
                <a:gd name="T11" fmla="*/ 267 h 267"/>
                <a:gd name="T12" fmla="*/ 90 w 242"/>
                <a:gd name="T13" fmla="*/ 265 h 267"/>
                <a:gd name="T14" fmla="*/ 92 w 242"/>
                <a:gd name="T15" fmla="*/ 261 h 267"/>
                <a:gd name="T16" fmla="*/ 92 w 242"/>
                <a:gd name="T17" fmla="*/ 224 h 267"/>
                <a:gd name="T18" fmla="*/ 188 w 242"/>
                <a:gd name="T19" fmla="*/ 224 h 267"/>
                <a:gd name="T20" fmla="*/ 192 w 242"/>
                <a:gd name="T21" fmla="*/ 223 h 267"/>
                <a:gd name="T22" fmla="*/ 194 w 242"/>
                <a:gd name="T23" fmla="*/ 218 h 267"/>
                <a:gd name="T24" fmla="*/ 194 w 242"/>
                <a:gd name="T25" fmla="*/ 194 h 267"/>
                <a:gd name="T26" fmla="*/ 192 w 242"/>
                <a:gd name="T27" fmla="*/ 190 h 267"/>
                <a:gd name="T28" fmla="*/ 188 w 242"/>
                <a:gd name="T29" fmla="*/ 188 h 267"/>
                <a:gd name="T30" fmla="*/ 92 w 242"/>
                <a:gd name="T31" fmla="*/ 188 h 267"/>
                <a:gd name="T32" fmla="*/ 92 w 242"/>
                <a:gd name="T33" fmla="*/ 166 h 267"/>
                <a:gd name="T34" fmla="*/ 157 w 242"/>
                <a:gd name="T35" fmla="*/ 166 h 267"/>
                <a:gd name="T36" fmla="*/ 219 w 242"/>
                <a:gd name="T37" fmla="*/ 142 h 267"/>
                <a:gd name="T38" fmla="*/ 242 w 242"/>
                <a:gd name="T39" fmla="*/ 83 h 267"/>
                <a:gd name="T40" fmla="*/ 219 w 242"/>
                <a:gd name="T41" fmla="*/ 23 h 267"/>
                <a:gd name="T42" fmla="*/ 157 w 242"/>
                <a:gd name="T43" fmla="*/ 0 h 267"/>
                <a:gd name="T44" fmla="*/ 55 w 242"/>
                <a:gd name="T45" fmla="*/ 0 h 267"/>
                <a:gd name="T46" fmla="*/ 50 w 242"/>
                <a:gd name="T47" fmla="*/ 2 h 267"/>
                <a:gd name="T48" fmla="*/ 49 w 242"/>
                <a:gd name="T49" fmla="*/ 6 h 267"/>
                <a:gd name="T50" fmla="*/ 49 w 242"/>
                <a:gd name="T51" fmla="*/ 125 h 267"/>
                <a:gd name="T52" fmla="*/ 6 w 242"/>
                <a:gd name="T53" fmla="*/ 125 h 267"/>
                <a:gd name="T54" fmla="*/ 2 w 242"/>
                <a:gd name="T55" fmla="*/ 127 h 267"/>
                <a:gd name="T56" fmla="*/ 0 w 242"/>
                <a:gd name="T57" fmla="*/ 131 h 267"/>
                <a:gd name="T58" fmla="*/ 0 w 242"/>
                <a:gd name="T59" fmla="*/ 159 h 267"/>
                <a:gd name="T60" fmla="*/ 2 w 242"/>
                <a:gd name="T61" fmla="*/ 164 h 267"/>
                <a:gd name="T62" fmla="*/ 6 w 242"/>
                <a:gd name="T63" fmla="*/ 166 h 267"/>
                <a:gd name="T64" fmla="*/ 49 w 242"/>
                <a:gd name="T65" fmla="*/ 166 h 267"/>
                <a:gd name="T66" fmla="*/ 49 w 242"/>
                <a:gd name="T67" fmla="*/ 188 h 267"/>
                <a:gd name="T68" fmla="*/ 6 w 242"/>
                <a:gd name="T69" fmla="*/ 188 h 267"/>
                <a:gd name="T70" fmla="*/ 2 w 242"/>
                <a:gd name="T71" fmla="*/ 190 h 267"/>
                <a:gd name="T72" fmla="*/ 0 w 242"/>
                <a:gd name="T73" fmla="*/ 194 h 267"/>
                <a:gd name="T74" fmla="*/ 0 w 242"/>
                <a:gd name="T75" fmla="*/ 218 h 267"/>
                <a:gd name="T76" fmla="*/ 2 w 242"/>
                <a:gd name="T77" fmla="*/ 223 h 267"/>
                <a:gd name="T78" fmla="*/ 6 w 242"/>
                <a:gd name="T79" fmla="*/ 224 h 267"/>
                <a:gd name="T80" fmla="*/ 92 w 242"/>
                <a:gd name="T81" fmla="*/ 40 h 267"/>
                <a:gd name="T82" fmla="*/ 153 w 242"/>
                <a:gd name="T83" fmla="*/ 40 h 267"/>
                <a:gd name="T84" fmla="*/ 185 w 242"/>
                <a:gd name="T85" fmla="*/ 52 h 267"/>
                <a:gd name="T86" fmla="*/ 198 w 242"/>
                <a:gd name="T87" fmla="*/ 83 h 267"/>
                <a:gd name="T88" fmla="*/ 185 w 242"/>
                <a:gd name="T89" fmla="*/ 113 h 267"/>
                <a:gd name="T90" fmla="*/ 153 w 242"/>
                <a:gd name="T91" fmla="*/ 125 h 267"/>
                <a:gd name="T92" fmla="*/ 92 w 242"/>
                <a:gd name="T93" fmla="*/ 125 h 267"/>
                <a:gd name="T94" fmla="*/ 92 w 242"/>
                <a:gd name="T95" fmla="*/ 40 h 267"/>
                <a:gd name="T96" fmla="*/ 92 w 242"/>
                <a:gd name="T97" fmla="*/ 40 h 267"/>
                <a:gd name="T98" fmla="*/ 92 w 242"/>
                <a:gd name="T99" fmla="*/ 4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2" h="267">
                  <a:moveTo>
                    <a:pt x="6" y="224"/>
                  </a:moveTo>
                  <a:cubicBezTo>
                    <a:pt x="49" y="224"/>
                    <a:pt x="49" y="224"/>
                    <a:pt x="49" y="224"/>
                  </a:cubicBezTo>
                  <a:cubicBezTo>
                    <a:pt x="49" y="261"/>
                    <a:pt x="49" y="261"/>
                    <a:pt x="49" y="261"/>
                  </a:cubicBezTo>
                  <a:cubicBezTo>
                    <a:pt x="49" y="262"/>
                    <a:pt x="49" y="264"/>
                    <a:pt x="50" y="265"/>
                  </a:cubicBezTo>
                  <a:cubicBezTo>
                    <a:pt x="51" y="266"/>
                    <a:pt x="53" y="267"/>
                    <a:pt x="55" y="267"/>
                  </a:cubicBezTo>
                  <a:cubicBezTo>
                    <a:pt x="86" y="267"/>
                    <a:pt x="86" y="267"/>
                    <a:pt x="86" y="267"/>
                  </a:cubicBezTo>
                  <a:cubicBezTo>
                    <a:pt x="88" y="267"/>
                    <a:pt x="89" y="266"/>
                    <a:pt x="90" y="265"/>
                  </a:cubicBezTo>
                  <a:cubicBezTo>
                    <a:pt x="92" y="264"/>
                    <a:pt x="92" y="262"/>
                    <a:pt x="92" y="26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188" y="224"/>
                    <a:pt x="188" y="224"/>
                    <a:pt x="188" y="224"/>
                  </a:cubicBezTo>
                  <a:cubicBezTo>
                    <a:pt x="190" y="224"/>
                    <a:pt x="191" y="224"/>
                    <a:pt x="192" y="223"/>
                  </a:cubicBezTo>
                  <a:cubicBezTo>
                    <a:pt x="193" y="221"/>
                    <a:pt x="194" y="220"/>
                    <a:pt x="194" y="218"/>
                  </a:cubicBezTo>
                  <a:cubicBezTo>
                    <a:pt x="194" y="194"/>
                    <a:pt x="194" y="194"/>
                    <a:pt x="194" y="194"/>
                  </a:cubicBezTo>
                  <a:cubicBezTo>
                    <a:pt x="194" y="192"/>
                    <a:pt x="193" y="191"/>
                    <a:pt x="192" y="190"/>
                  </a:cubicBezTo>
                  <a:cubicBezTo>
                    <a:pt x="191" y="188"/>
                    <a:pt x="190" y="188"/>
                    <a:pt x="188" y="188"/>
                  </a:cubicBezTo>
                  <a:cubicBezTo>
                    <a:pt x="92" y="188"/>
                    <a:pt x="92" y="188"/>
                    <a:pt x="92" y="188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157" y="166"/>
                    <a:pt x="157" y="166"/>
                    <a:pt x="157" y="166"/>
                  </a:cubicBezTo>
                  <a:cubicBezTo>
                    <a:pt x="182" y="166"/>
                    <a:pt x="203" y="158"/>
                    <a:pt x="219" y="142"/>
                  </a:cubicBezTo>
                  <a:cubicBezTo>
                    <a:pt x="235" y="127"/>
                    <a:pt x="242" y="107"/>
                    <a:pt x="242" y="83"/>
                  </a:cubicBezTo>
                  <a:cubicBezTo>
                    <a:pt x="242" y="58"/>
                    <a:pt x="235" y="39"/>
                    <a:pt x="219" y="23"/>
                  </a:cubicBezTo>
                  <a:cubicBezTo>
                    <a:pt x="203" y="8"/>
                    <a:pt x="182" y="0"/>
                    <a:pt x="157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3" y="0"/>
                    <a:pt x="51" y="1"/>
                    <a:pt x="50" y="2"/>
                  </a:cubicBezTo>
                  <a:cubicBezTo>
                    <a:pt x="49" y="3"/>
                    <a:pt x="49" y="4"/>
                    <a:pt x="49" y="6"/>
                  </a:cubicBezTo>
                  <a:cubicBezTo>
                    <a:pt x="49" y="125"/>
                    <a:pt x="49" y="125"/>
                    <a:pt x="49" y="125"/>
                  </a:cubicBezTo>
                  <a:cubicBezTo>
                    <a:pt x="6" y="125"/>
                    <a:pt x="6" y="125"/>
                    <a:pt x="6" y="125"/>
                  </a:cubicBezTo>
                  <a:cubicBezTo>
                    <a:pt x="4" y="125"/>
                    <a:pt x="3" y="126"/>
                    <a:pt x="2" y="127"/>
                  </a:cubicBezTo>
                  <a:cubicBezTo>
                    <a:pt x="1" y="128"/>
                    <a:pt x="0" y="130"/>
                    <a:pt x="0" y="131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61"/>
                    <a:pt x="1" y="163"/>
                    <a:pt x="2" y="164"/>
                  </a:cubicBezTo>
                  <a:cubicBezTo>
                    <a:pt x="3" y="165"/>
                    <a:pt x="4" y="166"/>
                    <a:pt x="6" y="166"/>
                  </a:cubicBezTo>
                  <a:cubicBezTo>
                    <a:pt x="49" y="166"/>
                    <a:pt x="49" y="166"/>
                    <a:pt x="49" y="166"/>
                  </a:cubicBezTo>
                  <a:cubicBezTo>
                    <a:pt x="49" y="188"/>
                    <a:pt x="49" y="188"/>
                    <a:pt x="49" y="188"/>
                  </a:cubicBezTo>
                  <a:cubicBezTo>
                    <a:pt x="6" y="188"/>
                    <a:pt x="6" y="188"/>
                    <a:pt x="6" y="188"/>
                  </a:cubicBezTo>
                  <a:cubicBezTo>
                    <a:pt x="4" y="188"/>
                    <a:pt x="3" y="188"/>
                    <a:pt x="2" y="190"/>
                  </a:cubicBezTo>
                  <a:cubicBezTo>
                    <a:pt x="1" y="191"/>
                    <a:pt x="0" y="192"/>
                    <a:pt x="0" y="194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20"/>
                    <a:pt x="1" y="221"/>
                    <a:pt x="2" y="223"/>
                  </a:cubicBezTo>
                  <a:cubicBezTo>
                    <a:pt x="3" y="224"/>
                    <a:pt x="4" y="224"/>
                    <a:pt x="6" y="224"/>
                  </a:cubicBezTo>
                  <a:close/>
                  <a:moveTo>
                    <a:pt x="92" y="40"/>
                  </a:moveTo>
                  <a:cubicBezTo>
                    <a:pt x="153" y="40"/>
                    <a:pt x="153" y="40"/>
                    <a:pt x="153" y="40"/>
                  </a:cubicBezTo>
                  <a:cubicBezTo>
                    <a:pt x="166" y="40"/>
                    <a:pt x="177" y="44"/>
                    <a:pt x="185" y="52"/>
                  </a:cubicBezTo>
                  <a:cubicBezTo>
                    <a:pt x="193" y="60"/>
                    <a:pt x="198" y="70"/>
                    <a:pt x="198" y="83"/>
                  </a:cubicBezTo>
                  <a:cubicBezTo>
                    <a:pt x="198" y="95"/>
                    <a:pt x="193" y="106"/>
                    <a:pt x="185" y="113"/>
                  </a:cubicBezTo>
                  <a:cubicBezTo>
                    <a:pt x="177" y="121"/>
                    <a:pt x="166" y="125"/>
                    <a:pt x="153" y="125"/>
                  </a:cubicBezTo>
                  <a:cubicBezTo>
                    <a:pt x="92" y="125"/>
                    <a:pt x="92" y="125"/>
                    <a:pt x="92" y="125"/>
                  </a:cubicBezTo>
                  <a:lnTo>
                    <a:pt x="92" y="40"/>
                  </a:lnTo>
                  <a:close/>
                  <a:moveTo>
                    <a:pt x="92" y="40"/>
                  </a:moveTo>
                  <a:cubicBezTo>
                    <a:pt x="92" y="40"/>
                    <a:pt x="92" y="40"/>
                    <a:pt x="92" y="40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16065912" y="7081428"/>
            <a:ext cx="769938" cy="709613"/>
            <a:chOff x="9802813" y="3097213"/>
            <a:chExt cx="769938" cy="709613"/>
          </a:xfrm>
        </p:grpSpPr>
        <p:sp>
          <p:nvSpPr>
            <p:cNvPr id="72" name="Freeform 1312"/>
            <p:cNvSpPr>
              <a:spLocks noEditPoints="1"/>
            </p:cNvSpPr>
            <p:nvPr/>
          </p:nvSpPr>
          <p:spPr bwMode="auto">
            <a:xfrm>
              <a:off x="9805988" y="3108325"/>
              <a:ext cx="209550" cy="241300"/>
            </a:xfrm>
            <a:custGeom>
              <a:avLst/>
              <a:gdLst>
                <a:gd name="T0" fmla="*/ 45 w 58"/>
                <a:gd name="T1" fmla="*/ 67 h 67"/>
                <a:gd name="T2" fmla="*/ 42 w 58"/>
                <a:gd name="T3" fmla="*/ 67 h 67"/>
                <a:gd name="T4" fmla="*/ 34 w 58"/>
                <a:gd name="T5" fmla="*/ 59 h 67"/>
                <a:gd name="T6" fmla="*/ 34 w 58"/>
                <a:gd name="T7" fmla="*/ 58 h 67"/>
                <a:gd name="T8" fmla="*/ 2 w 58"/>
                <a:gd name="T9" fmla="*/ 58 h 67"/>
                <a:gd name="T10" fmla="*/ 0 w 58"/>
                <a:gd name="T11" fmla="*/ 56 h 67"/>
                <a:gd name="T12" fmla="*/ 2 w 58"/>
                <a:gd name="T13" fmla="*/ 53 h 67"/>
                <a:gd name="T14" fmla="*/ 36 w 58"/>
                <a:gd name="T15" fmla="*/ 53 h 67"/>
                <a:gd name="T16" fmla="*/ 38 w 58"/>
                <a:gd name="T17" fmla="*/ 56 h 67"/>
                <a:gd name="T18" fmla="*/ 38 w 58"/>
                <a:gd name="T19" fmla="*/ 59 h 67"/>
                <a:gd name="T20" fmla="*/ 42 w 58"/>
                <a:gd name="T21" fmla="*/ 63 h 67"/>
                <a:gd name="T22" fmla="*/ 45 w 58"/>
                <a:gd name="T23" fmla="*/ 63 h 67"/>
                <a:gd name="T24" fmla="*/ 49 w 58"/>
                <a:gd name="T25" fmla="*/ 59 h 67"/>
                <a:gd name="T26" fmla="*/ 49 w 58"/>
                <a:gd name="T27" fmla="*/ 34 h 67"/>
                <a:gd name="T28" fmla="*/ 52 w 58"/>
                <a:gd name="T29" fmla="*/ 28 h 67"/>
                <a:gd name="T30" fmla="*/ 54 w 58"/>
                <a:gd name="T31" fmla="*/ 28 h 67"/>
                <a:gd name="T32" fmla="*/ 54 w 58"/>
                <a:gd name="T33" fmla="*/ 24 h 67"/>
                <a:gd name="T34" fmla="*/ 50 w 58"/>
                <a:gd name="T35" fmla="*/ 24 h 67"/>
                <a:gd name="T36" fmla="*/ 43 w 58"/>
                <a:gd name="T37" fmla="*/ 20 h 67"/>
                <a:gd name="T38" fmla="*/ 36 w 58"/>
                <a:gd name="T39" fmla="*/ 8 h 67"/>
                <a:gd name="T40" fmla="*/ 32 w 58"/>
                <a:gd name="T41" fmla="*/ 5 h 67"/>
                <a:gd name="T42" fmla="*/ 2 w 58"/>
                <a:gd name="T43" fmla="*/ 5 h 67"/>
                <a:gd name="T44" fmla="*/ 0 w 58"/>
                <a:gd name="T45" fmla="*/ 3 h 67"/>
                <a:gd name="T46" fmla="*/ 2 w 58"/>
                <a:gd name="T47" fmla="*/ 0 h 67"/>
                <a:gd name="T48" fmla="*/ 32 w 58"/>
                <a:gd name="T49" fmla="*/ 0 h 67"/>
                <a:gd name="T50" fmla="*/ 41 w 58"/>
                <a:gd name="T51" fmla="*/ 5 h 67"/>
                <a:gd name="T52" fmla="*/ 47 w 58"/>
                <a:gd name="T53" fmla="*/ 18 h 67"/>
                <a:gd name="T54" fmla="*/ 50 w 58"/>
                <a:gd name="T55" fmla="*/ 20 h 67"/>
                <a:gd name="T56" fmla="*/ 55 w 58"/>
                <a:gd name="T57" fmla="*/ 20 h 67"/>
                <a:gd name="T58" fmla="*/ 58 w 58"/>
                <a:gd name="T59" fmla="*/ 23 h 67"/>
                <a:gd name="T60" fmla="*/ 58 w 58"/>
                <a:gd name="T61" fmla="*/ 28 h 67"/>
                <a:gd name="T62" fmla="*/ 56 w 58"/>
                <a:gd name="T63" fmla="*/ 32 h 67"/>
                <a:gd name="T64" fmla="*/ 54 w 58"/>
                <a:gd name="T65" fmla="*/ 33 h 67"/>
                <a:gd name="T66" fmla="*/ 54 w 58"/>
                <a:gd name="T67" fmla="*/ 34 h 67"/>
                <a:gd name="T68" fmla="*/ 54 w 58"/>
                <a:gd name="T69" fmla="*/ 59 h 67"/>
                <a:gd name="T70" fmla="*/ 45 w 58"/>
                <a:gd name="T71" fmla="*/ 67 h 67"/>
                <a:gd name="T72" fmla="*/ 54 w 58"/>
                <a:gd name="T73" fmla="*/ 27 h 67"/>
                <a:gd name="T74" fmla="*/ 54 w 58"/>
                <a:gd name="T75" fmla="*/ 27 h 67"/>
                <a:gd name="T76" fmla="*/ 54 w 58"/>
                <a:gd name="T77" fmla="*/ 2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" h="67">
                  <a:moveTo>
                    <a:pt x="45" y="67"/>
                  </a:moveTo>
                  <a:cubicBezTo>
                    <a:pt x="42" y="67"/>
                    <a:pt x="42" y="67"/>
                    <a:pt x="42" y="67"/>
                  </a:cubicBezTo>
                  <a:cubicBezTo>
                    <a:pt x="37" y="67"/>
                    <a:pt x="34" y="64"/>
                    <a:pt x="34" y="59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1" y="58"/>
                    <a:pt x="0" y="57"/>
                    <a:pt x="0" y="56"/>
                  </a:cubicBezTo>
                  <a:cubicBezTo>
                    <a:pt x="0" y="54"/>
                    <a:pt x="1" y="53"/>
                    <a:pt x="2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7" y="53"/>
                    <a:pt x="38" y="54"/>
                    <a:pt x="38" y="56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61"/>
                    <a:pt x="40" y="63"/>
                    <a:pt x="42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7" y="63"/>
                    <a:pt x="49" y="61"/>
                    <a:pt x="49" y="59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2"/>
                    <a:pt x="50" y="30"/>
                    <a:pt x="52" y="28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47" y="24"/>
                    <a:pt x="45" y="23"/>
                    <a:pt x="43" y="2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6"/>
                    <a:pt x="34" y="5"/>
                    <a:pt x="3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5" y="0"/>
                    <a:pt x="39" y="2"/>
                    <a:pt x="41" y="5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8" y="19"/>
                    <a:pt x="49" y="20"/>
                    <a:pt x="50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7" y="20"/>
                    <a:pt x="58" y="21"/>
                    <a:pt x="58" y="23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30"/>
                    <a:pt x="57" y="31"/>
                    <a:pt x="56" y="32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33"/>
                    <a:pt x="54" y="33"/>
                    <a:pt x="54" y="34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4" y="64"/>
                    <a:pt x="50" y="67"/>
                    <a:pt x="45" y="67"/>
                  </a:cubicBezTo>
                  <a:close/>
                  <a:moveTo>
                    <a:pt x="54" y="27"/>
                  </a:move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1313"/>
            <p:cNvSpPr>
              <a:spLocks noEditPoints="1"/>
            </p:cNvSpPr>
            <p:nvPr/>
          </p:nvSpPr>
          <p:spPr bwMode="auto">
            <a:xfrm>
              <a:off x="10364788" y="3108325"/>
              <a:ext cx="207963" cy="241300"/>
            </a:xfrm>
            <a:custGeom>
              <a:avLst/>
              <a:gdLst>
                <a:gd name="T0" fmla="*/ 16 w 58"/>
                <a:gd name="T1" fmla="*/ 67 h 67"/>
                <a:gd name="T2" fmla="*/ 13 w 58"/>
                <a:gd name="T3" fmla="*/ 67 h 67"/>
                <a:gd name="T4" fmla="*/ 5 w 58"/>
                <a:gd name="T5" fmla="*/ 59 h 67"/>
                <a:gd name="T6" fmla="*/ 5 w 58"/>
                <a:gd name="T7" fmla="*/ 34 h 67"/>
                <a:gd name="T8" fmla="*/ 4 w 58"/>
                <a:gd name="T9" fmla="*/ 33 h 67"/>
                <a:gd name="T10" fmla="*/ 2 w 58"/>
                <a:gd name="T11" fmla="*/ 32 h 67"/>
                <a:gd name="T12" fmla="*/ 0 w 58"/>
                <a:gd name="T13" fmla="*/ 28 h 67"/>
                <a:gd name="T14" fmla="*/ 0 w 58"/>
                <a:gd name="T15" fmla="*/ 23 h 67"/>
                <a:gd name="T16" fmla="*/ 4 w 58"/>
                <a:gd name="T17" fmla="*/ 20 h 67"/>
                <a:gd name="T18" fmla="*/ 8 w 58"/>
                <a:gd name="T19" fmla="*/ 20 h 67"/>
                <a:gd name="T20" fmla="*/ 11 w 58"/>
                <a:gd name="T21" fmla="*/ 18 h 67"/>
                <a:gd name="T22" fmla="*/ 18 w 58"/>
                <a:gd name="T23" fmla="*/ 5 h 67"/>
                <a:gd name="T24" fmla="*/ 27 w 58"/>
                <a:gd name="T25" fmla="*/ 0 h 67"/>
                <a:gd name="T26" fmla="*/ 56 w 58"/>
                <a:gd name="T27" fmla="*/ 0 h 67"/>
                <a:gd name="T28" fmla="*/ 58 w 58"/>
                <a:gd name="T29" fmla="*/ 3 h 67"/>
                <a:gd name="T30" fmla="*/ 56 w 58"/>
                <a:gd name="T31" fmla="*/ 5 h 67"/>
                <a:gd name="T32" fmla="*/ 27 w 58"/>
                <a:gd name="T33" fmla="*/ 5 h 67"/>
                <a:gd name="T34" fmla="*/ 22 w 58"/>
                <a:gd name="T35" fmla="*/ 8 h 67"/>
                <a:gd name="T36" fmla="*/ 15 w 58"/>
                <a:gd name="T37" fmla="*/ 20 h 67"/>
                <a:gd name="T38" fmla="*/ 8 w 58"/>
                <a:gd name="T39" fmla="*/ 24 h 67"/>
                <a:gd name="T40" fmla="*/ 5 w 58"/>
                <a:gd name="T41" fmla="*/ 24 h 67"/>
                <a:gd name="T42" fmla="*/ 5 w 58"/>
                <a:gd name="T43" fmla="*/ 28 h 67"/>
                <a:gd name="T44" fmla="*/ 6 w 58"/>
                <a:gd name="T45" fmla="*/ 28 h 67"/>
                <a:gd name="T46" fmla="*/ 9 w 58"/>
                <a:gd name="T47" fmla="*/ 34 h 67"/>
                <a:gd name="T48" fmla="*/ 9 w 58"/>
                <a:gd name="T49" fmla="*/ 59 h 67"/>
                <a:gd name="T50" fmla="*/ 13 w 58"/>
                <a:gd name="T51" fmla="*/ 63 h 67"/>
                <a:gd name="T52" fmla="*/ 16 w 58"/>
                <a:gd name="T53" fmla="*/ 63 h 67"/>
                <a:gd name="T54" fmla="*/ 20 w 58"/>
                <a:gd name="T55" fmla="*/ 59 h 67"/>
                <a:gd name="T56" fmla="*/ 20 w 58"/>
                <a:gd name="T57" fmla="*/ 56 h 67"/>
                <a:gd name="T58" fmla="*/ 22 w 58"/>
                <a:gd name="T59" fmla="*/ 53 h 67"/>
                <a:gd name="T60" fmla="*/ 56 w 58"/>
                <a:gd name="T61" fmla="*/ 53 h 67"/>
                <a:gd name="T62" fmla="*/ 58 w 58"/>
                <a:gd name="T63" fmla="*/ 56 h 67"/>
                <a:gd name="T64" fmla="*/ 56 w 58"/>
                <a:gd name="T65" fmla="*/ 58 h 67"/>
                <a:gd name="T66" fmla="*/ 25 w 58"/>
                <a:gd name="T67" fmla="*/ 58 h 67"/>
                <a:gd name="T68" fmla="*/ 25 w 58"/>
                <a:gd name="T69" fmla="*/ 59 h 67"/>
                <a:gd name="T70" fmla="*/ 16 w 58"/>
                <a:gd name="T71" fmla="*/ 67 h 67"/>
                <a:gd name="T72" fmla="*/ 4 w 58"/>
                <a:gd name="T73" fmla="*/ 27 h 67"/>
                <a:gd name="T74" fmla="*/ 4 w 58"/>
                <a:gd name="T75" fmla="*/ 27 h 67"/>
                <a:gd name="T76" fmla="*/ 4 w 58"/>
                <a:gd name="T77" fmla="*/ 2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" h="67">
                  <a:moveTo>
                    <a:pt x="16" y="67"/>
                  </a:moveTo>
                  <a:cubicBezTo>
                    <a:pt x="13" y="67"/>
                    <a:pt x="13" y="67"/>
                    <a:pt x="13" y="67"/>
                  </a:cubicBezTo>
                  <a:cubicBezTo>
                    <a:pt x="9" y="67"/>
                    <a:pt x="5" y="64"/>
                    <a:pt x="5" y="59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3"/>
                    <a:pt x="4" y="33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1" y="31"/>
                    <a:pt x="0" y="30"/>
                    <a:pt x="0" y="2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1"/>
                    <a:pt x="2" y="20"/>
                    <a:pt x="4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0" y="20"/>
                    <a:pt x="11" y="19"/>
                    <a:pt x="11" y="18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0" y="2"/>
                    <a:pt x="23" y="0"/>
                    <a:pt x="2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7" y="0"/>
                    <a:pt x="58" y="1"/>
                    <a:pt x="58" y="3"/>
                  </a:cubicBezTo>
                  <a:cubicBezTo>
                    <a:pt x="58" y="4"/>
                    <a:pt x="57" y="5"/>
                    <a:pt x="56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5" y="5"/>
                    <a:pt x="23" y="6"/>
                    <a:pt x="22" y="8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3"/>
                    <a:pt x="11" y="24"/>
                    <a:pt x="8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8" y="30"/>
                    <a:pt x="9" y="32"/>
                    <a:pt x="9" y="34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1"/>
                    <a:pt x="11" y="63"/>
                    <a:pt x="13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3"/>
                    <a:pt x="20" y="61"/>
                    <a:pt x="20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4"/>
                    <a:pt x="21" y="53"/>
                    <a:pt x="22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7" y="53"/>
                    <a:pt x="58" y="54"/>
                    <a:pt x="58" y="56"/>
                  </a:cubicBezTo>
                  <a:cubicBezTo>
                    <a:pt x="58" y="57"/>
                    <a:pt x="57" y="58"/>
                    <a:pt x="56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64"/>
                    <a:pt x="21" y="67"/>
                    <a:pt x="16" y="67"/>
                  </a:cubicBezTo>
                  <a:close/>
                  <a:moveTo>
                    <a:pt x="4" y="27"/>
                  </a:move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1314"/>
            <p:cNvSpPr>
              <a:spLocks/>
            </p:cNvSpPr>
            <p:nvPr/>
          </p:nvSpPr>
          <p:spPr bwMode="auto">
            <a:xfrm>
              <a:off x="10414001" y="3298825"/>
              <a:ext cx="39688" cy="17463"/>
            </a:xfrm>
            <a:custGeom>
              <a:avLst/>
              <a:gdLst>
                <a:gd name="T0" fmla="*/ 8 w 11"/>
                <a:gd name="T1" fmla="*/ 5 h 5"/>
                <a:gd name="T2" fmla="*/ 2 w 11"/>
                <a:gd name="T3" fmla="*/ 5 h 5"/>
                <a:gd name="T4" fmla="*/ 0 w 11"/>
                <a:gd name="T5" fmla="*/ 3 h 5"/>
                <a:gd name="T6" fmla="*/ 2 w 11"/>
                <a:gd name="T7" fmla="*/ 0 h 5"/>
                <a:gd name="T8" fmla="*/ 8 w 11"/>
                <a:gd name="T9" fmla="*/ 0 h 5"/>
                <a:gd name="T10" fmla="*/ 11 w 11"/>
                <a:gd name="T11" fmla="*/ 3 h 5"/>
                <a:gd name="T12" fmla="*/ 8 w 11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5">
                  <a:moveTo>
                    <a:pt x="8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1" y="1"/>
                    <a:pt x="11" y="3"/>
                  </a:cubicBezTo>
                  <a:cubicBezTo>
                    <a:pt x="11" y="4"/>
                    <a:pt x="10" y="5"/>
                    <a:pt x="8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1315"/>
            <p:cNvSpPr>
              <a:spLocks/>
            </p:cNvSpPr>
            <p:nvPr/>
          </p:nvSpPr>
          <p:spPr bwMode="auto">
            <a:xfrm>
              <a:off x="9928226" y="3298825"/>
              <a:ext cx="39688" cy="17463"/>
            </a:xfrm>
            <a:custGeom>
              <a:avLst/>
              <a:gdLst>
                <a:gd name="T0" fmla="*/ 8 w 11"/>
                <a:gd name="T1" fmla="*/ 5 h 5"/>
                <a:gd name="T2" fmla="*/ 2 w 11"/>
                <a:gd name="T3" fmla="*/ 5 h 5"/>
                <a:gd name="T4" fmla="*/ 0 w 11"/>
                <a:gd name="T5" fmla="*/ 3 h 5"/>
                <a:gd name="T6" fmla="*/ 2 w 11"/>
                <a:gd name="T7" fmla="*/ 0 h 5"/>
                <a:gd name="T8" fmla="*/ 8 w 11"/>
                <a:gd name="T9" fmla="*/ 0 h 5"/>
                <a:gd name="T10" fmla="*/ 11 w 11"/>
                <a:gd name="T11" fmla="*/ 3 h 5"/>
                <a:gd name="T12" fmla="*/ 8 w 11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5">
                  <a:moveTo>
                    <a:pt x="8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1" y="1"/>
                    <a:pt x="11" y="3"/>
                  </a:cubicBezTo>
                  <a:cubicBezTo>
                    <a:pt x="11" y="4"/>
                    <a:pt x="10" y="5"/>
                    <a:pt x="8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1316"/>
            <p:cNvSpPr>
              <a:spLocks noEditPoints="1"/>
            </p:cNvSpPr>
            <p:nvPr/>
          </p:nvSpPr>
          <p:spPr bwMode="auto">
            <a:xfrm>
              <a:off x="10007601" y="3684588"/>
              <a:ext cx="119063" cy="122238"/>
            </a:xfrm>
            <a:custGeom>
              <a:avLst/>
              <a:gdLst>
                <a:gd name="T0" fmla="*/ 16 w 33"/>
                <a:gd name="T1" fmla="*/ 34 h 34"/>
                <a:gd name="T2" fmla="*/ 0 w 33"/>
                <a:gd name="T3" fmla="*/ 17 h 34"/>
                <a:gd name="T4" fmla="*/ 16 w 33"/>
                <a:gd name="T5" fmla="*/ 0 h 34"/>
                <a:gd name="T6" fmla="*/ 33 w 33"/>
                <a:gd name="T7" fmla="*/ 17 h 34"/>
                <a:gd name="T8" fmla="*/ 16 w 33"/>
                <a:gd name="T9" fmla="*/ 34 h 34"/>
                <a:gd name="T10" fmla="*/ 16 w 33"/>
                <a:gd name="T11" fmla="*/ 5 h 34"/>
                <a:gd name="T12" fmla="*/ 4 w 33"/>
                <a:gd name="T13" fmla="*/ 17 h 34"/>
                <a:gd name="T14" fmla="*/ 16 w 33"/>
                <a:gd name="T15" fmla="*/ 29 h 34"/>
                <a:gd name="T16" fmla="*/ 28 w 33"/>
                <a:gd name="T17" fmla="*/ 17 h 34"/>
                <a:gd name="T18" fmla="*/ 16 w 33"/>
                <a:gd name="T1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4">
                  <a:moveTo>
                    <a:pt x="16" y="34"/>
                  </a:moveTo>
                  <a:cubicBezTo>
                    <a:pt x="7" y="34"/>
                    <a:pt x="0" y="26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4"/>
                    <a:pt x="16" y="34"/>
                  </a:cubicBezTo>
                  <a:close/>
                  <a:moveTo>
                    <a:pt x="16" y="5"/>
                  </a:moveTo>
                  <a:cubicBezTo>
                    <a:pt x="10" y="5"/>
                    <a:pt x="4" y="10"/>
                    <a:pt x="4" y="17"/>
                  </a:cubicBezTo>
                  <a:cubicBezTo>
                    <a:pt x="4" y="23"/>
                    <a:pt x="10" y="29"/>
                    <a:pt x="16" y="29"/>
                  </a:cubicBezTo>
                  <a:cubicBezTo>
                    <a:pt x="23" y="29"/>
                    <a:pt x="28" y="23"/>
                    <a:pt x="28" y="17"/>
                  </a:cubicBezTo>
                  <a:cubicBezTo>
                    <a:pt x="28" y="10"/>
                    <a:pt x="23" y="5"/>
                    <a:pt x="16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Oval 1317"/>
            <p:cNvSpPr>
              <a:spLocks noChangeArrowheads="1"/>
            </p:cNvSpPr>
            <p:nvPr/>
          </p:nvSpPr>
          <p:spPr bwMode="auto">
            <a:xfrm>
              <a:off x="10047288" y="3727450"/>
              <a:ext cx="36513" cy="36513"/>
            </a:xfrm>
            <a:prstGeom prst="ellipse">
              <a:avLst/>
            </a:pr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1318"/>
            <p:cNvSpPr>
              <a:spLocks/>
            </p:cNvSpPr>
            <p:nvPr/>
          </p:nvSpPr>
          <p:spPr bwMode="auto">
            <a:xfrm>
              <a:off x="9805988" y="3565525"/>
              <a:ext cx="374650" cy="198438"/>
            </a:xfrm>
            <a:custGeom>
              <a:avLst/>
              <a:gdLst>
                <a:gd name="T0" fmla="*/ 100 w 104"/>
                <a:gd name="T1" fmla="*/ 55 h 55"/>
                <a:gd name="T2" fmla="*/ 86 w 104"/>
                <a:gd name="T3" fmla="*/ 55 h 55"/>
                <a:gd name="T4" fmla="*/ 84 w 104"/>
                <a:gd name="T5" fmla="*/ 53 h 55"/>
                <a:gd name="T6" fmla="*/ 86 w 104"/>
                <a:gd name="T7" fmla="*/ 51 h 55"/>
                <a:gd name="T8" fmla="*/ 100 w 104"/>
                <a:gd name="T9" fmla="*/ 51 h 55"/>
                <a:gd name="T10" fmla="*/ 100 w 104"/>
                <a:gd name="T11" fmla="*/ 41 h 55"/>
                <a:gd name="T12" fmla="*/ 99 w 104"/>
                <a:gd name="T13" fmla="*/ 40 h 55"/>
                <a:gd name="T14" fmla="*/ 95 w 104"/>
                <a:gd name="T15" fmla="*/ 37 h 55"/>
                <a:gd name="T16" fmla="*/ 94 w 104"/>
                <a:gd name="T17" fmla="*/ 35 h 55"/>
                <a:gd name="T18" fmla="*/ 94 w 104"/>
                <a:gd name="T19" fmla="*/ 30 h 55"/>
                <a:gd name="T20" fmla="*/ 94 w 104"/>
                <a:gd name="T21" fmla="*/ 29 h 55"/>
                <a:gd name="T22" fmla="*/ 61 w 104"/>
                <a:gd name="T23" fmla="*/ 22 h 55"/>
                <a:gd name="T24" fmla="*/ 40 w 104"/>
                <a:gd name="T25" fmla="*/ 17 h 55"/>
                <a:gd name="T26" fmla="*/ 24 w 104"/>
                <a:gd name="T27" fmla="*/ 9 h 55"/>
                <a:gd name="T28" fmla="*/ 5 w 104"/>
                <a:gd name="T29" fmla="*/ 4 h 55"/>
                <a:gd name="T30" fmla="*/ 3 w 104"/>
                <a:gd name="T31" fmla="*/ 4 h 55"/>
                <a:gd name="T32" fmla="*/ 0 w 104"/>
                <a:gd name="T33" fmla="*/ 2 h 55"/>
                <a:gd name="T34" fmla="*/ 2 w 104"/>
                <a:gd name="T35" fmla="*/ 0 h 55"/>
                <a:gd name="T36" fmla="*/ 5 w 104"/>
                <a:gd name="T37" fmla="*/ 0 h 55"/>
                <a:gd name="T38" fmla="*/ 26 w 104"/>
                <a:gd name="T39" fmla="*/ 5 h 55"/>
                <a:gd name="T40" fmla="*/ 42 w 104"/>
                <a:gd name="T41" fmla="*/ 12 h 55"/>
                <a:gd name="T42" fmla="*/ 61 w 104"/>
                <a:gd name="T43" fmla="*/ 17 h 55"/>
                <a:gd name="T44" fmla="*/ 96 w 104"/>
                <a:gd name="T45" fmla="*/ 24 h 55"/>
                <a:gd name="T46" fmla="*/ 99 w 104"/>
                <a:gd name="T47" fmla="*/ 30 h 55"/>
                <a:gd name="T48" fmla="*/ 99 w 104"/>
                <a:gd name="T49" fmla="*/ 34 h 55"/>
                <a:gd name="T50" fmla="*/ 102 w 104"/>
                <a:gd name="T51" fmla="*/ 36 h 55"/>
                <a:gd name="T52" fmla="*/ 104 w 104"/>
                <a:gd name="T53" fmla="*/ 41 h 55"/>
                <a:gd name="T54" fmla="*/ 104 w 104"/>
                <a:gd name="T55" fmla="*/ 51 h 55"/>
                <a:gd name="T56" fmla="*/ 103 w 104"/>
                <a:gd name="T57" fmla="*/ 54 h 55"/>
                <a:gd name="T58" fmla="*/ 100 w 104"/>
                <a:gd name="T5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" h="55">
                  <a:moveTo>
                    <a:pt x="100" y="55"/>
                  </a:moveTo>
                  <a:cubicBezTo>
                    <a:pt x="86" y="55"/>
                    <a:pt x="86" y="55"/>
                    <a:pt x="86" y="55"/>
                  </a:cubicBezTo>
                  <a:cubicBezTo>
                    <a:pt x="85" y="55"/>
                    <a:pt x="84" y="54"/>
                    <a:pt x="84" y="53"/>
                  </a:cubicBezTo>
                  <a:cubicBezTo>
                    <a:pt x="84" y="52"/>
                    <a:pt x="85" y="51"/>
                    <a:pt x="86" y="51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0"/>
                    <a:pt x="99" y="40"/>
                    <a:pt x="99" y="40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7"/>
                    <a:pt x="94" y="36"/>
                    <a:pt x="94" y="35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0" y="27"/>
                    <a:pt x="80" y="23"/>
                    <a:pt x="61" y="22"/>
                  </a:cubicBezTo>
                  <a:cubicBezTo>
                    <a:pt x="53" y="22"/>
                    <a:pt x="46" y="20"/>
                    <a:pt x="40" y="17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18" y="6"/>
                    <a:pt x="12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3" y="0"/>
                    <a:pt x="20" y="1"/>
                    <a:pt x="26" y="5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8" y="15"/>
                    <a:pt x="54" y="17"/>
                    <a:pt x="61" y="17"/>
                  </a:cubicBezTo>
                  <a:cubicBezTo>
                    <a:pt x="80" y="19"/>
                    <a:pt x="91" y="22"/>
                    <a:pt x="96" y="24"/>
                  </a:cubicBezTo>
                  <a:cubicBezTo>
                    <a:pt x="98" y="25"/>
                    <a:pt x="99" y="28"/>
                    <a:pt x="99" y="30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7"/>
                    <a:pt x="104" y="39"/>
                    <a:pt x="104" y="41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4" y="52"/>
                    <a:pt x="104" y="53"/>
                    <a:pt x="103" y="54"/>
                  </a:cubicBezTo>
                  <a:cubicBezTo>
                    <a:pt x="102" y="55"/>
                    <a:pt x="101" y="55"/>
                    <a:pt x="100" y="5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1319"/>
            <p:cNvSpPr>
              <a:spLocks/>
            </p:cNvSpPr>
            <p:nvPr/>
          </p:nvSpPr>
          <p:spPr bwMode="auto">
            <a:xfrm>
              <a:off x="9802813" y="3749675"/>
              <a:ext cx="215900" cy="14288"/>
            </a:xfrm>
            <a:custGeom>
              <a:avLst/>
              <a:gdLst>
                <a:gd name="T0" fmla="*/ 58 w 60"/>
                <a:gd name="T1" fmla="*/ 4 h 4"/>
                <a:gd name="T2" fmla="*/ 2 w 60"/>
                <a:gd name="T3" fmla="*/ 4 h 4"/>
                <a:gd name="T4" fmla="*/ 0 w 60"/>
                <a:gd name="T5" fmla="*/ 2 h 4"/>
                <a:gd name="T6" fmla="*/ 2 w 60"/>
                <a:gd name="T7" fmla="*/ 0 h 4"/>
                <a:gd name="T8" fmla="*/ 58 w 60"/>
                <a:gd name="T9" fmla="*/ 0 h 4"/>
                <a:gd name="T10" fmla="*/ 60 w 60"/>
                <a:gd name="T11" fmla="*/ 2 h 4"/>
                <a:gd name="T12" fmla="*/ 58 w 60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">
                  <a:moveTo>
                    <a:pt x="58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9" y="0"/>
                    <a:pt x="60" y="1"/>
                    <a:pt x="60" y="2"/>
                  </a:cubicBezTo>
                  <a:cubicBezTo>
                    <a:pt x="60" y="3"/>
                    <a:pt x="59" y="4"/>
                    <a:pt x="58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1320"/>
            <p:cNvSpPr>
              <a:spLocks/>
            </p:cNvSpPr>
            <p:nvPr/>
          </p:nvSpPr>
          <p:spPr bwMode="auto">
            <a:xfrm>
              <a:off x="9805988" y="3619500"/>
              <a:ext cx="169863" cy="39688"/>
            </a:xfrm>
            <a:custGeom>
              <a:avLst/>
              <a:gdLst>
                <a:gd name="T0" fmla="*/ 3 w 47"/>
                <a:gd name="T1" fmla="*/ 11 h 11"/>
                <a:gd name="T2" fmla="*/ 0 w 47"/>
                <a:gd name="T3" fmla="*/ 9 h 11"/>
                <a:gd name="T4" fmla="*/ 3 w 47"/>
                <a:gd name="T5" fmla="*/ 7 h 11"/>
                <a:gd name="T6" fmla="*/ 27 w 47"/>
                <a:gd name="T7" fmla="*/ 7 h 11"/>
                <a:gd name="T8" fmla="*/ 43 w 47"/>
                <a:gd name="T9" fmla="*/ 0 h 11"/>
                <a:gd name="T10" fmla="*/ 47 w 47"/>
                <a:gd name="T11" fmla="*/ 3 h 11"/>
                <a:gd name="T12" fmla="*/ 27 w 47"/>
                <a:gd name="T13" fmla="*/ 11 h 11"/>
                <a:gd name="T14" fmla="*/ 3 w 47"/>
                <a:gd name="T15" fmla="*/ 11 h 11"/>
                <a:gd name="T16" fmla="*/ 3 w 4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11">
                  <a:moveTo>
                    <a:pt x="3" y="11"/>
                  </a:moveTo>
                  <a:cubicBezTo>
                    <a:pt x="1" y="11"/>
                    <a:pt x="0" y="10"/>
                    <a:pt x="0" y="9"/>
                  </a:cubicBezTo>
                  <a:cubicBezTo>
                    <a:pt x="0" y="8"/>
                    <a:pt x="1" y="7"/>
                    <a:pt x="3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33" y="7"/>
                    <a:pt x="39" y="4"/>
                    <a:pt x="43" y="0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1" y="9"/>
                    <a:pt x="35" y="11"/>
                    <a:pt x="27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1321"/>
            <p:cNvSpPr>
              <a:spLocks/>
            </p:cNvSpPr>
            <p:nvPr/>
          </p:nvSpPr>
          <p:spPr bwMode="auto">
            <a:xfrm>
              <a:off x="10180638" y="3403600"/>
              <a:ext cx="247650" cy="349250"/>
            </a:xfrm>
            <a:custGeom>
              <a:avLst/>
              <a:gdLst>
                <a:gd name="T0" fmla="*/ 38 w 69"/>
                <a:gd name="T1" fmla="*/ 97 h 97"/>
                <a:gd name="T2" fmla="*/ 8 w 69"/>
                <a:gd name="T3" fmla="*/ 97 h 97"/>
                <a:gd name="T4" fmla="*/ 6 w 69"/>
                <a:gd name="T5" fmla="*/ 95 h 97"/>
                <a:gd name="T6" fmla="*/ 8 w 69"/>
                <a:gd name="T7" fmla="*/ 92 h 97"/>
                <a:gd name="T8" fmla="*/ 38 w 69"/>
                <a:gd name="T9" fmla="*/ 92 h 97"/>
                <a:gd name="T10" fmla="*/ 64 w 69"/>
                <a:gd name="T11" fmla="*/ 66 h 97"/>
                <a:gd name="T12" fmla="*/ 38 w 69"/>
                <a:gd name="T13" fmla="*/ 39 h 97"/>
                <a:gd name="T14" fmla="*/ 17 w 69"/>
                <a:gd name="T15" fmla="*/ 39 h 97"/>
                <a:gd name="T16" fmla="*/ 0 w 69"/>
                <a:gd name="T17" fmla="*/ 22 h 97"/>
                <a:gd name="T18" fmla="*/ 0 w 69"/>
                <a:gd name="T19" fmla="*/ 2 h 97"/>
                <a:gd name="T20" fmla="*/ 2 w 69"/>
                <a:gd name="T21" fmla="*/ 0 h 97"/>
                <a:gd name="T22" fmla="*/ 5 w 69"/>
                <a:gd name="T23" fmla="*/ 2 h 97"/>
                <a:gd name="T24" fmla="*/ 5 w 69"/>
                <a:gd name="T25" fmla="*/ 22 h 97"/>
                <a:gd name="T26" fmla="*/ 17 w 69"/>
                <a:gd name="T27" fmla="*/ 34 h 97"/>
                <a:gd name="T28" fmla="*/ 38 w 69"/>
                <a:gd name="T29" fmla="*/ 34 h 97"/>
                <a:gd name="T30" fmla="*/ 69 w 69"/>
                <a:gd name="T31" fmla="*/ 66 h 97"/>
                <a:gd name="T32" fmla="*/ 38 w 69"/>
                <a:gd name="T3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97">
                  <a:moveTo>
                    <a:pt x="38" y="97"/>
                  </a:moveTo>
                  <a:cubicBezTo>
                    <a:pt x="8" y="97"/>
                    <a:pt x="8" y="97"/>
                    <a:pt x="8" y="97"/>
                  </a:cubicBezTo>
                  <a:cubicBezTo>
                    <a:pt x="7" y="97"/>
                    <a:pt x="6" y="96"/>
                    <a:pt x="6" y="95"/>
                  </a:cubicBezTo>
                  <a:cubicBezTo>
                    <a:pt x="6" y="93"/>
                    <a:pt x="7" y="92"/>
                    <a:pt x="8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52" y="92"/>
                    <a:pt x="64" y="80"/>
                    <a:pt x="64" y="66"/>
                  </a:cubicBezTo>
                  <a:cubicBezTo>
                    <a:pt x="64" y="51"/>
                    <a:pt x="52" y="39"/>
                    <a:pt x="38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8" y="39"/>
                    <a:pt x="0" y="31"/>
                    <a:pt x="0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9"/>
                    <a:pt x="10" y="34"/>
                    <a:pt x="17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55" y="34"/>
                    <a:pt x="69" y="49"/>
                    <a:pt x="69" y="66"/>
                  </a:cubicBezTo>
                  <a:cubicBezTo>
                    <a:pt x="69" y="83"/>
                    <a:pt x="55" y="97"/>
                    <a:pt x="38" y="97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1322"/>
            <p:cNvSpPr>
              <a:spLocks noEditPoints="1"/>
            </p:cNvSpPr>
            <p:nvPr/>
          </p:nvSpPr>
          <p:spPr bwMode="auto">
            <a:xfrm>
              <a:off x="10055226" y="3097213"/>
              <a:ext cx="265113" cy="266700"/>
            </a:xfrm>
            <a:custGeom>
              <a:avLst/>
              <a:gdLst>
                <a:gd name="T0" fmla="*/ 37 w 74"/>
                <a:gd name="T1" fmla="*/ 74 h 74"/>
                <a:gd name="T2" fmla="*/ 0 w 74"/>
                <a:gd name="T3" fmla="*/ 37 h 74"/>
                <a:gd name="T4" fmla="*/ 37 w 74"/>
                <a:gd name="T5" fmla="*/ 0 h 74"/>
                <a:gd name="T6" fmla="*/ 74 w 74"/>
                <a:gd name="T7" fmla="*/ 37 h 74"/>
                <a:gd name="T8" fmla="*/ 37 w 74"/>
                <a:gd name="T9" fmla="*/ 74 h 74"/>
                <a:gd name="T10" fmla="*/ 37 w 74"/>
                <a:gd name="T11" fmla="*/ 4 h 74"/>
                <a:gd name="T12" fmla="*/ 5 w 74"/>
                <a:gd name="T13" fmla="*/ 37 h 74"/>
                <a:gd name="T14" fmla="*/ 37 w 74"/>
                <a:gd name="T15" fmla="*/ 69 h 74"/>
                <a:gd name="T16" fmla="*/ 70 w 74"/>
                <a:gd name="T17" fmla="*/ 37 h 74"/>
                <a:gd name="T18" fmla="*/ 37 w 74"/>
                <a:gd name="T19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4">
                  <a:moveTo>
                    <a:pt x="37" y="74"/>
                  </a:moveTo>
                  <a:cubicBezTo>
                    <a:pt x="17" y="74"/>
                    <a:pt x="0" y="57"/>
                    <a:pt x="0" y="37"/>
                  </a:cubicBezTo>
                  <a:cubicBezTo>
                    <a:pt x="0" y="16"/>
                    <a:pt x="17" y="0"/>
                    <a:pt x="37" y="0"/>
                  </a:cubicBezTo>
                  <a:cubicBezTo>
                    <a:pt x="58" y="0"/>
                    <a:pt x="74" y="16"/>
                    <a:pt x="74" y="37"/>
                  </a:cubicBezTo>
                  <a:cubicBezTo>
                    <a:pt x="74" y="57"/>
                    <a:pt x="58" y="74"/>
                    <a:pt x="37" y="74"/>
                  </a:cubicBezTo>
                  <a:close/>
                  <a:moveTo>
                    <a:pt x="37" y="4"/>
                  </a:moveTo>
                  <a:cubicBezTo>
                    <a:pt x="19" y="4"/>
                    <a:pt x="5" y="19"/>
                    <a:pt x="5" y="37"/>
                  </a:cubicBezTo>
                  <a:cubicBezTo>
                    <a:pt x="5" y="54"/>
                    <a:pt x="19" y="69"/>
                    <a:pt x="37" y="69"/>
                  </a:cubicBezTo>
                  <a:cubicBezTo>
                    <a:pt x="55" y="69"/>
                    <a:pt x="70" y="54"/>
                    <a:pt x="70" y="37"/>
                  </a:cubicBezTo>
                  <a:cubicBezTo>
                    <a:pt x="70" y="19"/>
                    <a:pt x="55" y="4"/>
                    <a:pt x="37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323"/>
            <p:cNvSpPr>
              <a:spLocks/>
            </p:cNvSpPr>
            <p:nvPr/>
          </p:nvSpPr>
          <p:spPr bwMode="auto">
            <a:xfrm>
              <a:off x="10163176" y="3165475"/>
              <a:ext cx="14288" cy="127000"/>
            </a:xfrm>
            <a:custGeom>
              <a:avLst/>
              <a:gdLst>
                <a:gd name="T0" fmla="*/ 2 w 4"/>
                <a:gd name="T1" fmla="*/ 35 h 35"/>
                <a:gd name="T2" fmla="*/ 0 w 4"/>
                <a:gd name="T3" fmla="*/ 33 h 35"/>
                <a:gd name="T4" fmla="*/ 0 w 4"/>
                <a:gd name="T5" fmla="*/ 2 h 35"/>
                <a:gd name="T6" fmla="*/ 2 w 4"/>
                <a:gd name="T7" fmla="*/ 0 h 35"/>
                <a:gd name="T8" fmla="*/ 4 w 4"/>
                <a:gd name="T9" fmla="*/ 2 h 35"/>
                <a:gd name="T10" fmla="*/ 4 w 4"/>
                <a:gd name="T11" fmla="*/ 33 h 35"/>
                <a:gd name="T12" fmla="*/ 2 w 4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5">
                  <a:moveTo>
                    <a:pt x="2" y="35"/>
                  </a:moveTo>
                  <a:cubicBezTo>
                    <a:pt x="1" y="35"/>
                    <a:pt x="0" y="34"/>
                    <a:pt x="0" y="3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3" y="35"/>
                    <a:pt x="2" y="3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1324"/>
            <p:cNvSpPr>
              <a:spLocks noEditPoints="1"/>
            </p:cNvSpPr>
            <p:nvPr/>
          </p:nvSpPr>
          <p:spPr bwMode="auto">
            <a:xfrm>
              <a:off x="10163176" y="3165475"/>
              <a:ext cx="74613" cy="61913"/>
            </a:xfrm>
            <a:custGeom>
              <a:avLst/>
              <a:gdLst>
                <a:gd name="T0" fmla="*/ 13 w 21"/>
                <a:gd name="T1" fmla="*/ 17 h 17"/>
                <a:gd name="T2" fmla="*/ 2 w 21"/>
                <a:gd name="T3" fmla="*/ 17 h 17"/>
                <a:gd name="T4" fmla="*/ 0 w 21"/>
                <a:gd name="T5" fmla="*/ 15 h 17"/>
                <a:gd name="T6" fmla="*/ 0 w 21"/>
                <a:gd name="T7" fmla="*/ 2 h 17"/>
                <a:gd name="T8" fmla="*/ 2 w 21"/>
                <a:gd name="T9" fmla="*/ 0 h 17"/>
                <a:gd name="T10" fmla="*/ 13 w 21"/>
                <a:gd name="T11" fmla="*/ 0 h 17"/>
                <a:gd name="T12" fmla="*/ 21 w 21"/>
                <a:gd name="T13" fmla="*/ 9 h 17"/>
                <a:gd name="T14" fmla="*/ 13 w 21"/>
                <a:gd name="T15" fmla="*/ 17 h 17"/>
                <a:gd name="T16" fmla="*/ 4 w 21"/>
                <a:gd name="T17" fmla="*/ 12 h 17"/>
                <a:gd name="T18" fmla="*/ 13 w 21"/>
                <a:gd name="T19" fmla="*/ 12 h 17"/>
                <a:gd name="T20" fmla="*/ 17 w 21"/>
                <a:gd name="T21" fmla="*/ 9 h 17"/>
                <a:gd name="T22" fmla="*/ 13 w 21"/>
                <a:gd name="T23" fmla="*/ 5 h 17"/>
                <a:gd name="T24" fmla="*/ 4 w 21"/>
                <a:gd name="T25" fmla="*/ 5 h 17"/>
                <a:gd name="T26" fmla="*/ 4 w 21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17">
                  <a:moveTo>
                    <a:pt x="13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7" y="0"/>
                    <a:pt x="21" y="4"/>
                    <a:pt x="21" y="9"/>
                  </a:cubicBezTo>
                  <a:cubicBezTo>
                    <a:pt x="21" y="13"/>
                    <a:pt x="17" y="17"/>
                    <a:pt x="13" y="17"/>
                  </a:cubicBezTo>
                  <a:close/>
                  <a:moveTo>
                    <a:pt x="4" y="12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5" y="12"/>
                    <a:pt x="17" y="11"/>
                    <a:pt x="17" y="9"/>
                  </a:cubicBezTo>
                  <a:cubicBezTo>
                    <a:pt x="17" y="7"/>
                    <a:pt x="15" y="5"/>
                    <a:pt x="13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12"/>
                  </a:ln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1326"/>
            <p:cNvSpPr>
              <a:spLocks/>
            </p:cNvSpPr>
            <p:nvPr/>
          </p:nvSpPr>
          <p:spPr bwMode="auto">
            <a:xfrm>
              <a:off x="10129838" y="3400426"/>
              <a:ext cx="119063" cy="68263"/>
            </a:xfrm>
            <a:custGeom>
              <a:avLst/>
              <a:gdLst>
                <a:gd name="T0" fmla="*/ 30 w 33"/>
                <a:gd name="T1" fmla="*/ 19 h 19"/>
                <a:gd name="T2" fmla="*/ 29 w 33"/>
                <a:gd name="T3" fmla="*/ 19 h 19"/>
                <a:gd name="T4" fmla="*/ 16 w 33"/>
                <a:gd name="T5" fmla="*/ 6 h 19"/>
                <a:gd name="T6" fmla="*/ 4 w 33"/>
                <a:gd name="T7" fmla="*/ 19 h 19"/>
                <a:gd name="T8" fmla="*/ 1 w 33"/>
                <a:gd name="T9" fmla="*/ 19 h 19"/>
                <a:gd name="T10" fmla="*/ 1 w 33"/>
                <a:gd name="T11" fmla="*/ 15 h 19"/>
                <a:gd name="T12" fmla="*/ 15 w 33"/>
                <a:gd name="T13" fmla="*/ 1 h 19"/>
                <a:gd name="T14" fmla="*/ 18 w 33"/>
                <a:gd name="T15" fmla="*/ 1 h 19"/>
                <a:gd name="T16" fmla="*/ 32 w 33"/>
                <a:gd name="T17" fmla="*/ 15 h 19"/>
                <a:gd name="T18" fmla="*/ 32 w 33"/>
                <a:gd name="T19" fmla="*/ 19 h 19"/>
                <a:gd name="T20" fmla="*/ 30 w 33"/>
                <a:gd name="T2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19">
                  <a:moveTo>
                    <a:pt x="30" y="19"/>
                  </a:moveTo>
                  <a:cubicBezTo>
                    <a:pt x="30" y="19"/>
                    <a:pt x="29" y="19"/>
                    <a:pt x="29" y="19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1" y="19"/>
                    <a:pt x="1" y="19"/>
                  </a:cubicBezTo>
                  <a:cubicBezTo>
                    <a:pt x="0" y="18"/>
                    <a:pt x="0" y="16"/>
                    <a:pt x="1" y="1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7" y="0"/>
                    <a:pt x="18" y="1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3" y="16"/>
                    <a:pt x="33" y="18"/>
                    <a:pt x="32" y="19"/>
                  </a:cubicBezTo>
                  <a:cubicBezTo>
                    <a:pt x="31" y="19"/>
                    <a:pt x="31" y="19"/>
                    <a:pt x="30" y="1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1327"/>
            <p:cNvSpPr>
              <a:spLocks/>
            </p:cNvSpPr>
            <p:nvPr/>
          </p:nvSpPr>
          <p:spPr bwMode="auto">
            <a:xfrm>
              <a:off x="10442576" y="3151188"/>
              <a:ext cx="115888" cy="39688"/>
            </a:xfrm>
            <a:custGeom>
              <a:avLst/>
              <a:gdLst>
                <a:gd name="T0" fmla="*/ 73 w 73"/>
                <a:gd name="T1" fmla="*/ 0 h 25"/>
                <a:gd name="T2" fmla="*/ 57 w 73"/>
                <a:gd name="T3" fmla="*/ 0 h 25"/>
                <a:gd name="T4" fmla="*/ 14 w 73"/>
                <a:gd name="T5" fmla="*/ 0 h 25"/>
                <a:gd name="T6" fmla="*/ 0 w 73"/>
                <a:gd name="T7" fmla="*/ 25 h 25"/>
                <a:gd name="T8" fmla="*/ 73 w 73"/>
                <a:gd name="T9" fmla="*/ 25 h 25"/>
                <a:gd name="T10" fmla="*/ 73 w 73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25">
                  <a:moveTo>
                    <a:pt x="73" y="0"/>
                  </a:moveTo>
                  <a:lnTo>
                    <a:pt x="57" y="0"/>
                  </a:lnTo>
                  <a:lnTo>
                    <a:pt x="14" y="0"/>
                  </a:lnTo>
                  <a:lnTo>
                    <a:pt x="0" y="25"/>
                  </a:lnTo>
                  <a:lnTo>
                    <a:pt x="73" y="2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17C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1328"/>
            <p:cNvSpPr>
              <a:spLocks/>
            </p:cNvSpPr>
            <p:nvPr/>
          </p:nvSpPr>
          <p:spPr bwMode="auto">
            <a:xfrm>
              <a:off x="9823451" y="3151188"/>
              <a:ext cx="115888" cy="39688"/>
            </a:xfrm>
            <a:custGeom>
              <a:avLst/>
              <a:gdLst>
                <a:gd name="T0" fmla="*/ 0 w 73"/>
                <a:gd name="T1" fmla="*/ 0 h 25"/>
                <a:gd name="T2" fmla="*/ 16 w 73"/>
                <a:gd name="T3" fmla="*/ 0 h 25"/>
                <a:gd name="T4" fmla="*/ 59 w 73"/>
                <a:gd name="T5" fmla="*/ 0 h 25"/>
                <a:gd name="T6" fmla="*/ 73 w 73"/>
                <a:gd name="T7" fmla="*/ 25 h 25"/>
                <a:gd name="T8" fmla="*/ 0 w 73"/>
                <a:gd name="T9" fmla="*/ 25 h 25"/>
                <a:gd name="T10" fmla="*/ 0 w 73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25">
                  <a:moveTo>
                    <a:pt x="0" y="0"/>
                  </a:moveTo>
                  <a:lnTo>
                    <a:pt x="16" y="0"/>
                  </a:lnTo>
                  <a:lnTo>
                    <a:pt x="59" y="0"/>
                  </a:lnTo>
                  <a:lnTo>
                    <a:pt x="73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C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10501801" y="4515272"/>
            <a:ext cx="707573" cy="614090"/>
            <a:chOff x="13544515" y="4588601"/>
            <a:chExt cx="506679" cy="439738"/>
          </a:xfrm>
        </p:grpSpPr>
        <p:grpSp>
          <p:nvGrpSpPr>
            <p:cNvPr id="100" name="Группа 99"/>
            <p:cNvGrpSpPr/>
            <p:nvPr/>
          </p:nvGrpSpPr>
          <p:grpSpPr>
            <a:xfrm>
              <a:off x="13544515" y="4588601"/>
              <a:ext cx="506679" cy="439738"/>
              <a:chOff x="6007418" y="2086610"/>
              <a:chExt cx="696912" cy="604838"/>
            </a:xfrm>
          </p:grpSpPr>
          <p:sp>
            <p:nvSpPr>
              <p:cNvPr id="91" name="Freeform 506"/>
              <p:cNvSpPr>
                <a:spLocks noEditPoints="1"/>
              </p:cNvSpPr>
              <p:nvPr/>
            </p:nvSpPr>
            <p:spPr bwMode="auto">
              <a:xfrm>
                <a:off x="6101080" y="2173923"/>
                <a:ext cx="295275" cy="293688"/>
              </a:xfrm>
              <a:custGeom>
                <a:avLst/>
                <a:gdLst>
                  <a:gd name="T0" fmla="*/ 43 w 86"/>
                  <a:gd name="T1" fmla="*/ 86 h 86"/>
                  <a:gd name="T2" fmla="*/ 0 w 86"/>
                  <a:gd name="T3" fmla="*/ 43 h 86"/>
                  <a:gd name="T4" fmla="*/ 43 w 86"/>
                  <a:gd name="T5" fmla="*/ 0 h 86"/>
                  <a:gd name="T6" fmla="*/ 86 w 86"/>
                  <a:gd name="T7" fmla="*/ 43 h 86"/>
                  <a:gd name="T8" fmla="*/ 43 w 86"/>
                  <a:gd name="T9" fmla="*/ 86 h 86"/>
                  <a:gd name="T10" fmla="*/ 43 w 86"/>
                  <a:gd name="T11" fmla="*/ 4 h 86"/>
                  <a:gd name="T12" fmla="*/ 4 w 86"/>
                  <a:gd name="T13" fmla="*/ 43 h 86"/>
                  <a:gd name="T14" fmla="*/ 43 w 86"/>
                  <a:gd name="T15" fmla="*/ 81 h 86"/>
                  <a:gd name="T16" fmla="*/ 81 w 86"/>
                  <a:gd name="T17" fmla="*/ 43 h 86"/>
                  <a:gd name="T18" fmla="*/ 43 w 86"/>
                  <a:gd name="T19" fmla="*/ 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6">
                    <a:moveTo>
                      <a:pt x="43" y="86"/>
                    </a:moveTo>
                    <a:cubicBezTo>
                      <a:pt x="19" y="86"/>
                      <a:pt x="0" y="66"/>
                      <a:pt x="0" y="43"/>
                    </a:cubicBezTo>
                    <a:cubicBezTo>
                      <a:pt x="0" y="19"/>
                      <a:pt x="19" y="0"/>
                      <a:pt x="43" y="0"/>
                    </a:cubicBezTo>
                    <a:cubicBezTo>
                      <a:pt x="66" y="0"/>
                      <a:pt x="86" y="19"/>
                      <a:pt x="86" y="43"/>
                    </a:cubicBezTo>
                    <a:cubicBezTo>
                      <a:pt x="86" y="66"/>
                      <a:pt x="66" y="86"/>
                      <a:pt x="43" y="86"/>
                    </a:cubicBezTo>
                    <a:close/>
                    <a:moveTo>
                      <a:pt x="43" y="4"/>
                    </a:moveTo>
                    <a:cubicBezTo>
                      <a:pt x="21" y="4"/>
                      <a:pt x="4" y="22"/>
                      <a:pt x="4" y="43"/>
                    </a:cubicBezTo>
                    <a:cubicBezTo>
                      <a:pt x="4" y="64"/>
                      <a:pt x="21" y="81"/>
                      <a:pt x="43" y="81"/>
                    </a:cubicBezTo>
                    <a:cubicBezTo>
                      <a:pt x="64" y="81"/>
                      <a:pt x="81" y="64"/>
                      <a:pt x="81" y="43"/>
                    </a:cubicBezTo>
                    <a:cubicBezTo>
                      <a:pt x="81" y="22"/>
                      <a:pt x="64" y="4"/>
                      <a:pt x="43" y="4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Freeform 507"/>
              <p:cNvSpPr>
                <a:spLocks noEditPoints="1"/>
              </p:cNvSpPr>
              <p:nvPr/>
            </p:nvSpPr>
            <p:spPr bwMode="auto">
              <a:xfrm>
                <a:off x="6567805" y="2138998"/>
                <a:ext cx="88900" cy="442913"/>
              </a:xfrm>
              <a:custGeom>
                <a:avLst/>
                <a:gdLst>
                  <a:gd name="T0" fmla="*/ 23 w 26"/>
                  <a:gd name="T1" fmla="*/ 129 h 129"/>
                  <a:gd name="T2" fmla="*/ 2 w 26"/>
                  <a:gd name="T3" fmla="*/ 129 h 129"/>
                  <a:gd name="T4" fmla="*/ 0 w 26"/>
                  <a:gd name="T5" fmla="*/ 127 h 129"/>
                  <a:gd name="T6" fmla="*/ 0 w 26"/>
                  <a:gd name="T7" fmla="*/ 10 h 129"/>
                  <a:gd name="T8" fmla="*/ 9 w 26"/>
                  <a:gd name="T9" fmla="*/ 0 h 129"/>
                  <a:gd name="T10" fmla="*/ 17 w 26"/>
                  <a:gd name="T11" fmla="*/ 0 h 129"/>
                  <a:gd name="T12" fmla="*/ 26 w 26"/>
                  <a:gd name="T13" fmla="*/ 10 h 129"/>
                  <a:gd name="T14" fmla="*/ 26 w 26"/>
                  <a:gd name="T15" fmla="*/ 127 h 129"/>
                  <a:gd name="T16" fmla="*/ 23 w 26"/>
                  <a:gd name="T17" fmla="*/ 129 h 129"/>
                  <a:gd name="T18" fmla="*/ 5 w 26"/>
                  <a:gd name="T19" fmla="*/ 124 h 129"/>
                  <a:gd name="T20" fmla="*/ 21 w 26"/>
                  <a:gd name="T21" fmla="*/ 124 h 129"/>
                  <a:gd name="T22" fmla="*/ 21 w 26"/>
                  <a:gd name="T23" fmla="*/ 10 h 129"/>
                  <a:gd name="T24" fmla="*/ 17 w 26"/>
                  <a:gd name="T25" fmla="*/ 5 h 129"/>
                  <a:gd name="T26" fmla="*/ 9 w 26"/>
                  <a:gd name="T27" fmla="*/ 5 h 129"/>
                  <a:gd name="T28" fmla="*/ 5 w 26"/>
                  <a:gd name="T29" fmla="*/ 10 h 129"/>
                  <a:gd name="T30" fmla="*/ 5 w 26"/>
                  <a:gd name="T31" fmla="*/ 12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129">
                    <a:moveTo>
                      <a:pt x="23" y="129"/>
                    </a:moveTo>
                    <a:cubicBezTo>
                      <a:pt x="2" y="129"/>
                      <a:pt x="2" y="129"/>
                      <a:pt x="2" y="129"/>
                    </a:cubicBezTo>
                    <a:cubicBezTo>
                      <a:pt x="1" y="129"/>
                      <a:pt x="0" y="128"/>
                      <a:pt x="0" y="12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2" y="0"/>
                      <a:pt x="26" y="4"/>
                      <a:pt x="26" y="10"/>
                    </a:cubicBezTo>
                    <a:cubicBezTo>
                      <a:pt x="26" y="127"/>
                      <a:pt x="26" y="127"/>
                      <a:pt x="26" y="127"/>
                    </a:cubicBezTo>
                    <a:cubicBezTo>
                      <a:pt x="26" y="128"/>
                      <a:pt x="25" y="129"/>
                      <a:pt x="23" y="129"/>
                    </a:cubicBezTo>
                    <a:close/>
                    <a:moveTo>
                      <a:pt x="5" y="124"/>
                    </a:moveTo>
                    <a:cubicBezTo>
                      <a:pt x="21" y="124"/>
                      <a:pt x="21" y="124"/>
                      <a:pt x="21" y="124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7"/>
                      <a:pt x="19" y="5"/>
                      <a:pt x="17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7" y="5"/>
                      <a:pt x="5" y="7"/>
                      <a:pt x="5" y="10"/>
                    </a:cubicBezTo>
                    <a:lnTo>
                      <a:pt x="5" y="124"/>
                    </a:ln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" name="Freeform 508"/>
              <p:cNvSpPr>
                <a:spLocks/>
              </p:cNvSpPr>
              <p:nvPr/>
            </p:nvSpPr>
            <p:spPr bwMode="auto">
              <a:xfrm>
                <a:off x="6567805" y="2564448"/>
                <a:ext cx="88900" cy="92075"/>
              </a:xfrm>
              <a:custGeom>
                <a:avLst/>
                <a:gdLst>
                  <a:gd name="T0" fmla="*/ 18 w 26"/>
                  <a:gd name="T1" fmla="*/ 27 h 27"/>
                  <a:gd name="T2" fmla="*/ 8 w 26"/>
                  <a:gd name="T3" fmla="*/ 27 h 27"/>
                  <a:gd name="T4" fmla="*/ 6 w 26"/>
                  <a:gd name="T5" fmla="*/ 25 h 27"/>
                  <a:gd name="T6" fmla="*/ 0 w 26"/>
                  <a:gd name="T7" fmla="*/ 11 h 27"/>
                  <a:gd name="T8" fmla="*/ 0 w 26"/>
                  <a:gd name="T9" fmla="*/ 10 h 27"/>
                  <a:gd name="T10" fmla="*/ 0 w 26"/>
                  <a:gd name="T11" fmla="*/ 3 h 27"/>
                  <a:gd name="T12" fmla="*/ 2 w 26"/>
                  <a:gd name="T13" fmla="*/ 0 h 27"/>
                  <a:gd name="T14" fmla="*/ 5 w 26"/>
                  <a:gd name="T15" fmla="*/ 3 h 27"/>
                  <a:gd name="T16" fmla="*/ 5 w 26"/>
                  <a:gd name="T17" fmla="*/ 10 h 27"/>
                  <a:gd name="T18" fmla="*/ 10 w 26"/>
                  <a:gd name="T19" fmla="*/ 22 h 27"/>
                  <a:gd name="T20" fmla="*/ 16 w 26"/>
                  <a:gd name="T21" fmla="*/ 22 h 27"/>
                  <a:gd name="T22" fmla="*/ 21 w 26"/>
                  <a:gd name="T23" fmla="*/ 10 h 27"/>
                  <a:gd name="T24" fmla="*/ 21 w 26"/>
                  <a:gd name="T25" fmla="*/ 3 h 27"/>
                  <a:gd name="T26" fmla="*/ 23 w 26"/>
                  <a:gd name="T27" fmla="*/ 0 h 27"/>
                  <a:gd name="T28" fmla="*/ 26 w 26"/>
                  <a:gd name="T29" fmla="*/ 3 h 27"/>
                  <a:gd name="T30" fmla="*/ 26 w 26"/>
                  <a:gd name="T31" fmla="*/ 10 h 27"/>
                  <a:gd name="T32" fmla="*/ 26 w 26"/>
                  <a:gd name="T33" fmla="*/ 11 h 27"/>
                  <a:gd name="T34" fmla="*/ 20 w 26"/>
                  <a:gd name="T35" fmla="*/ 25 h 27"/>
                  <a:gd name="T36" fmla="*/ 18 w 26"/>
                  <a:gd name="T3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7">
                    <a:moveTo>
                      <a:pt x="18" y="27"/>
                    </a:moveTo>
                    <a:cubicBezTo>
                      <a:pt x="8" y="27"/>
                      <a:pt x="8" y="27"/>
                      <a:pt x="8" y="27"/>
                    </a:cubicBezTo>
                    <a:cubicBezTo>
                      <a:pt x="7" y="27"/>
                      <a:pt x="6" y="26"/>
                      <a:pt x="6" y="2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5" y="1"/>
                      <a:pt x="5" y="3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1"/>
                      <a:pt x="22" y="0"/>
                      <a:pt x="23" y="0"/>
                    </a:cubicBezTo>
                    <a:cubicBezTo>
                      <a:pt x="25" y="0"/>
                      <a:pt x="26" y="1"/>
                      <a:pt x="26" y="3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9" y="26"/>
                      <a:pt x="19" y="27"/>
                      <a:pt x="18" y="27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" name="Freeform 509"/>
              <p:cNvSpPr>
                <a:spLocks/>
              </p:cNvSpPr>
              <p:nvPr/>
            </p:nvSpPr>
            <p:spPr bwMode="auto">
              <a:xfrm>
                <a:off x="6601143" y="2640648"/>
                <a:ext cx="17462" cy="50800"/>
              </a:xfrm>
              <a:custGeom>
                <a:avLst/>
                <a:gdLst>
                  <a:gd name="T0" fmla="*/ 3 w 5"/>
                  <a:gd name="T1" fmla="*/ 15 h 15"/>
                  <a:gd name="T2" fmla="*/ 0 w 5"/>
                  <a:gd name="T3" fmla="*/ 12 h 15"/>
                  <a:gd name="T4" fmla="*/ 0 w 5"/>
                  <a:gd name="T5" fmla="*/ 2 h 15"/>
                  <a:gd name="T6" fmla="*/ 3 w 5"/>
                  <a:gd name="T7" fmla="*/ 0 h 15"/>
                  <a:gd name="T8" fmla="*/ 5 w 5"/>
                  <a:gd name="T9" fmla="*/ 2 h 15"/>
                  <a:gd name="T10" fmla="*/ 5 w 5"/>
                  <a:gd name="T11" fmla="*/ 12 h 15"/>
                  <a:gd name="T12" fmla="*/ 3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3" y="15"/>
                    </a:moveTo>
                    <a:cubicBezTo>
                      <a:pt x="2" y="15"/>
                      <a:pt x="0" y="14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5" y="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4"/>
                      <a:pt x="4" y="15"/>
                      <a:pt x="3" y="15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" name="Freeform 510"/>
              <p:cNvSpPr>
                <a:spLocks/>
              </p:cNvSpPr>
              <p:nvPr/>
            </p:nvSpPr>
            <p:spPr bwMode="auto">
              <a:xfrm>
                <a:off x="6639243" y="2200910"/>
                <a:ext cx="65087" cy="174625"/>
              </a:xfrm>
              <a:custGeom>
                <a:avLst/>
                <a:gdLst>
                  <a:gd name="T0" fmla="*/ 16 w 19"/>
                  <a:gd name="T1" fmla="*/ 51 h 51"/>
                  <a:gd name="T2" fmla="*/ 14 w 19"/>
                  <a:gd name="T3" fmla="*/ 48 h 51"/>
                  <a:gd name="T4" fmla="*/ 14 w 19"/>
                  <a:gd name="T5" fmla="*/ 11 h 51"/>
                  <a:gd name="T6" fmla="*/ 7 w 19"/>
                  <a:gd name="T7" fmla="*/ 4 h 51"/>
                  <a:gd name="T8" fmla="*/ 2 w 19"/>
                  <a:gd name="T9" fmla="*/ 4 h 51"/>
                  <a:gd name="T10" fmla="*/ 0 w 19"/>
                  <a:gd name="T11" fmla="*/ 2 h 51"/>
                  <a:gd name="T12" fmla="*/ 2 w 19"/>
                  <a:gd name="T13" fmla="*/ 0 h 51"/>
                  <a:gd name="T14" fmla="*/ 7 w 19"/>
                  <a:gd name="T15" fmla="*/ 0 h 51"/>
                  <a:gd name="T16" fmla="*/ 19 w 19"/>
                  <a:gd name="T17" fmla="*/ 11 h 51"/>
                  <a:gd name="T18" fmla="*/ 19 w 19"/>
                  <a:gd name="T19" fmla="*/ 48 h 51"/>
                  <a:gd name="T20" fmla="*/ 16 w 19"/>
                  <a:gd name="T2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51">
                    <a:moveTo>
                      <a:pt x="16" y="51"/>
                    </a:moveTo>
                    <a:cubicBezTo>
                      <a:pt x="15" y="51"/>
                      <a:pt x="14" y="50"/>
                      <a:pt x="14" y="48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7"/>
                      <a:pt x="11" y="4"/>
                      <a:pt x="7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4" y="0"/>
                      <a:pt x="19" y="5"/>
                      <a:pt x="19" y="11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50"/>
                      <a:pt x="18" y="51"/>
                      <a:pt x="16" y="51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" name="Freeform 511"/>
              <p:cNvSpPr>
                <a:spLocks/>
              </p:cNvSpPr>
              <p:nvPr/>
            </p:nvSpPr>
            <p:spPr bwMode="auto">
              <a:xfrm>
                <a:off x="6567805" y="2262823"/>
                <a:ext cx="88900" cy="17463"/>
              </a:xfrm>
              <a:custGeom>
                <a:avLst/>
                <a:gdLst>
                  <a:gd name="T0" fmla="*/ 23 w 26"/>
                  <a:gd name="T1" fmla="*/ 5 h 5"/>
                  <a:gd name="T2" fmla="*/ 2 w 26"/>
                  <a:gd name="T3" fmla="*/ 5 h 5"/>
                  <a:gd name="T4" fmla="*/ 0 w 26"/>
                  <a:gd name="T5" fmla="*/ 3 h 5"/>
                  <a:gd name="T6" fmla="*/ 2 w 26"/>
                  <a:gd name="T7" fmla="*/ 0 h 5"/>
                  <a:gd name="T8" fmla="*/ 23 w 26"/>
                  <a:gd name="T9" fmla="*/ 0 h 5"/>
                  <a:gd name="T10" fmla="*/ 26 w 26"/>
                  <a:gd name="T11" fmla="*/ 3 h 5"/>
                  <a:gd name="T12" fmla="*/ 23 w 26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5">
                    <a:moveTo>
                      <a:pt x="23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6" y="1"/>
                      <a:pt x="26" y="3"/>
                    </a:cubicBezTo>
                    <a:cubicBezTo>
                      <a:pt x="26" y="4"/>
                      <a:pt x="25" y="5"/>
                      <a:pt x="23" y="5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" name="Freeform 512"/>
              <p:cNvSpPr>
                <a:spLocks/>
              </p:cNvSpPr>
              <p:nvPr/>
            </p:nvSpPr>
            <p:spPr bwMode="auto">
              <a:xfrm>
                <a:off x="6048693" y="2132648"/>
                <a:ext cx="469900" cy="558800"/>
              </a:xfrm>
              <a:custGeom>
                <a:avLst/>
                <a:gdLst>
                  <a:gd name="T0" fmla="*/ 104 w 137"/>
                  <a:gd name="T1" fmla="*/ 163 h 163"/>
                  <a:gd name="T2" fmla="*/ 2 w 137"/>
                  <a:gd name="T3" fmla="*/ 163 h 163"/>
                  <a:gd name="T4" fmla="*/ 0 w 137"/>
                  <a:gd name="T5" fmla="*/ 160 h 163"/>
                  <a:gd name="T6" fmla="*/ 0 w 137"/>
                  <a:gd name="T7" fmla="*/ 147 h 163"/>
                  <a:gd name="T8" fmla="*/ 2 w 137"/>
                  <a:gd name="T9" fmla="*/ 144 h 163"/>
                  <a:gd name="T10" fmla="*/ 4 w 137"/>
                  <a:gd name="T11" fmla="*/ 147 h 163"/>
                  <a:gd name="T12" fmla="*/ 4 w 137"/>
                  <a:gd name="T13" fmla="*/ 158 h 163"/>
                  <a:gd name="T14" fmla="*/ 104 w 137"/>
                  <a:gd name="T15" fmla="*/ 158 h 163"/>
                  <a:gd name="T16" fmla="*/ 132 w 137"/>
                  <a:gd name="T17" fmla="*/ 130 h 163"/>
                  <a:gd name="T18" fmla="*/ 132 w 137"/>
                  <a:gd name="T19" fmla="*/ 5 h 163"/>
                  <a:gd name="T20" fmla="*/ 121 w 137"/>
                  <a:gd name="T21" fmla="*/ 5 h 163"/>
                  <a:gd name="T22" fmla="*/ 119 w 137"/>
                  <a:gd name="T23" fmla="*/ 3 h 163"/>
                  <a:gd name="T24" fmla="*/ 121 w 137"/>
                  <a:gd name="T25" fmla="*/ 0 h 163"/>
                  <a:gd name="T26" fmla="*/ 135 w 137"/>
                  <a:gd name="T27" fmla="*/ 0 h 163"/>
                  <a:gd name="T28" fmla="*/ 137 w 137"/>
                  <a:gd name="T29" fmla="*/ 3 h 163"/>
                  <a:gd name="T30" fmla="*/ 137 w 137"/>
                  <a:gd name="T31" fmla="*/ 130 h 163"/>
                  <a:gd name="T32" fmla="*/ 104 w 137"/>
                  <a:gd name="T33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163">
                    <a:moveTo>
                      <a:pt x="104" y="163"/>
                    </a:moveTo>
                    <a:cubicBezTo>
                      <a:pt x="2" y="163"/>
                      <a:pt x="2" y="163"/>
                      <a:pt x="2" y="163"/>
                    </a:cubicBezTo>
                    <a:cubicBezTo>
                      <a:pt x="1" y="163"/>
                      <a:pt x="0" y="162"/>
                      <a:pt x="0" y="160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5"/>
                      <a:pt x="1" y="144"/>
                      <a:pt x="2" y="144"/>
                    </a:cubicBezTo>
                    <a:cubicBezTo>
                      <a:pt x="3" y="144"/>
                      <a:pt x="4" y="145"/>
                      <a:pt x="4" y="147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104" y="158"/>
                      <a:pt x="104" y="158"/>
                      <a:pt x="104" y="158"/>
                    </a:cubicBezTo>
                    <a:cubicBezTo>
                      <a:pt x="120" y="158"/>
                      <a:pt x="132" y="145"/>
                      <a:pt x="132" y="130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21" y="5"/>
                      <a:pt x="121" y="5"/>
                      <a:pt x="121" y="5"/>
                    </a:cubicBezTo>
                    <a:cubicBezTo>
                      <a:pt x="120" y="5"/>
                      <a:pt x="119" y="4"/>
                      <a:pt x="119" y="3"/>
                    </a:cubicBezTo>
                    <a:cubicBezTo>
                      <a:pt x="119" y="1"/>
                      <a:pt x="120" y="0"/>
                      <a:pt x="121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36" y="0"/>
                      <a:pt x="137" y="1"/>
                      <a:pt x="137" y="3"/>
                    </a:cubicBezTo>
                    <a:cubicBezTo>
                      <a:pt x="137" y="130"/>
                      <a:pt x="137" y="130"/>
                      <a:pt x="137" y="130"/>
                    </a:cubicBezTo>
                    <a:cubicBezTo>
                      <a:pt x="137" y="148"/>
                      <a:pt x="122" y="163"/>
                      <a:pt x="104" y="163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Freeform 513"/>
              <p:cNvSpPr>
                <a:spLocks noEditPoints="1"/>
              </p:cNvSpPr>
              <p:nvPr/>
            </p:nvSpPr>
            <p:spPr bwMode="auto">
              <a:xfrm>
                <a:off x="6007418" y="2086610"/>
                <a:ext cx="463550" cy="557213"/>
              </a:xfrm>
              <a:custGeom>
                <a:avLst/>
                <a:gdLst>
                  <a:gd name="T0" fmla="*/ 105 w 135"/>
                  <a:gd name="T1" fmla="*/ 162 h 162"/>
                  <a:gd name="T2" fmla="*/ 3 w 135"/>
                  <a:gd name="T3" fmla="*/ 162 h 162"/>
                  <a:gd name="T4" fmla="*/ 0 w 135"/>
                  <a:gd name="T5" fmla="*/ 160 h 162"/>
                  <a:gd name="T6" fmla="*/ 0 w 135"/>
                  <a:gd name="T7" fmla="*/ 3 h 162"/>
                  <a:gd name="T8" fmla="*/ 3 w 135"/>
                  <a:gd name="T9" fmla="*/ 0 h 162"/>
                  <a:gd name="T10" fmla="*/ 133 w 135"/>
                  <a:gd name="T11" fmla="*/ 0 h 162"/>
                  <a:gd name="T12" fmla="*/ 135 w 135"/>
                  <a:gd name="T13" fmla="*/ 3 h 162"/>
                  <a:gd name="T14" fmla="*/ 135 w 135"/>
                  <a:gd name="T15" fmla="*/ 132 h 162"/>
                  <a:gd name="T16" fmla="*/ 125 w 135"/>
                  <a:gd name="T17" fmla="*/ 143 h 162"/>
                  <a:gd name="T18" fmla="*/ 116 w 135"/>
                  <a:gd name="T19" fmla="*/ 143 h 162"/>
                  <a:gd name="T20" fmla="*/ 116 w 135"/>
                  <a:gd name="T21" fmla="*/ 151 h 162"/>
                  <a:gd name="T22" fmla="*/ 105 w 135"/>
                  <a:gd name="T23" fmla="*/ 162 h 162"/>
                  <a:gd name="T24" fmla="*/ 5 w 135"/>
                  <a:gd name="T25" fmla="*/ 157 h 162"/>
                  <a:gd name="T26" fmla="*/ 105 w 135"/>
                  <a:gd name="T27" fmla="*/ 157 h 162"/>
                  <a:gd name="T28" fmla="*/ 112 w 135"/>
                  <a:gd name="T29" fmla="*/ 151 h 162"/>
                  <a:gd name="T30" fmla="*/ 112 w 135"/>
                  <a:gd name="T31" fmla="*/ 140 h 162"/>
                  <a:gd name="T32" fmla="*/ 114 w 135"/>
                  <a:gd name="T33" fmla="*/ 138 h 162"/>
                  <a:gd name="T34" fmla="*/ 125 w 135"/>
                  <a:gd name="T35" fmla="*/ 138 h 162"/>
                  <a:gd name="T36" fmla="*/ 131 w 135"/>
                  <a:gd name="T37" fmla="*/ 132 h 162"/>
                  <a:gd name="T38" fmla="*/ 131 w 135"/>
                  <a:gd name="T39" fmla="*/ 5 h 162"/>
                  <a:gd name="T40" fmla="*/ 5 w 135"/>
                  <a:gd name="T41" fmla="*/ 5 h 162"/>
                  <a:gd name="T42" fmla="*/ 5 w 135"/>
                  <a:gd name="T43" fmla="*/ 157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5" h="162">
                    <a:moveTo>
                      <a:pt x="105" y="162"/>
                    </a:moveTo>
                    <a:cubicBezTo>
                      <a:pt x="3" y="162"/>
                      <a:pt x="3" y="162"/>
                      <a:pt x="3" y="162"/>
                    </a:cubicBezTo>
                    <a:cubicBezTo>
                      <a:pt x="1" y="162"/>
                      <a:pt x="0" y="161"/>
                      <a:pt x="0" y="16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4" y="0"/>
                      <a:pt x="135" y="1"/>
                      <a:pt x="135" y="3"/>
                    </a:cubicBezTo>
                    <a:cubicBezTo>
                      <a:pt x="135" y="132"/>
                      <a:pt x="135" y="132"/>
                      <a:pt x="135" y="132"/>
                    </a:cubicBezTo>
                    <a:cubicBezTo>
                      <a:pt x="135" y="138"/>
                      <a:pt x="131" y="143"/>
                      <a:pt x="125" y="143"/>
                    </a:cubicBezTo>
                    <a:cubicBezTo>
                      <a:pt x="116" y="143"/>
                      <a:pt x="116" y="143"/>
                      <a:pt x="116" y="143"/>
                    </a:cubicBezTo>
                    <a:cubicBezTo>
                      <a:pt x="116" y="151"/>
                      <a:pt x="116" y="151"/>
                      <a:pt x="116" y="151"/>
                    </a:cubicBezTo>
                    <a:cubicBezTo>
                      <a:pt x="116" y="157"/>
                      <a:pt x="111" y="162"/>
                      <a:pt x="105" y="162"/>
                    </a:cubicBezTo>
                    <a:close/>
                    <a:moveTo>
                      <a:pt x="5" y="157"/>
                    </a:moveTo>
                    <a:cubicBezTo>
                      <a:pt x="105" y="157"/>
                      <a:pt x="105" y="157"/>
                      <a:pt x="105" y="157"/>
                    </a:cubicBezTo>
                    <a:cubicBezTo>
                      <a:pt x="109" y="157"/>
                      <a:pt x="112" y="155"/>
                      <a:pt x="112" y="151"/>
                    </a:cubicBezTo>
                    <a:cubicBezTo>
                      <a:pt x="112" y="140"/>
                      <a:pt x="112" y="140"/>
                      <a:pt x="112" y="140"/>
                    </a:cubicBezTo>
                    <a:cubicBezTo>
                      <a:pt x="112" y="139"/>
                      <a:pt x="113" y="138"/>
                      <a:pt x="114" y="138"/>
                    </a:cubicBezTo>
                    <a:cubicBezTo>
                      <a:pt x="125" y="138"/>
                      <a:pt x="125" y="138"/>
                      <a:pt x="125" y="138"/>
                    </a:cubicBezTo>
                    <a:cubicBezTo>
                      <a:pt x="128" y="138"/>
                      <a:pt x="131" y="135"/>
                      <a:pt x="131" y="132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157"/>
                    </a:ln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Freeform 514"/>
              <p:cNvSpPr>
                <a:spLocks/>
              </p:cNvSpPr>
              <p:nvPr/>
            </p:nvSpPr>
            <p:spPr bwMode="auto">
              <a:xfrm>
                <a:off x="6045518" y="2461260"/>
                <a:ext cx="182562" cy="144463"/>
              </a:xfrm>
              <a:custGeom>
                <a:avLst/>
                <a:gdLst>
                  <a:gd name="T0" fmla="*/ 115 w 115"/>
                  <a:gd name="T1" fmla="*/ 91 h 91"/>
                  <a:gd name="T2" fmla="*/ 0 w 115"/>
                  <a:gd name="T3" fmla="*/ 0 h 91"/>
                  <a:gd name="T4" fmla="*/ 0 w 115"/>
                  <a:gd name="T5" fmla="*/ 91 h 91"/>
                  <a:gd name="T6" fmla="*/ 115 w 115"/>
                  <a:gd name="T7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" h="91">
                    <a:moveTo>
                      <a:pt x="115" y="91"/>
                    </a:moveTo>
                    <a:lnTo>
                      <a:pt x="0" y="0"/>
                    </a:lnTo>
                    <a:lnTo>
                      <a:pt x="0" y="91"/>
                    </a:lnTo>
                    <a:lnTo>
                      <a:pt x="115" y="91"/>
                    </a:lnTo>
                    <a:close/>
                  </a:path>
                </a:pathLst>
              </a:custGeom>
              <a:solidFill>
                <a:srgbClr val="FF6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1" name="Freeform 6"/>
            <p:cNvSpPr>
              <a:spLocks noEditPoints="1"/>
            </p:cNvSpPr>
            <p:nvPr/>
          </p:nvSpPr>
          <p:spPr bwMode="auto">
            <a:xfrm>
              <a:off x="13682305" y="4724335"/>
              <a:ext cx="71131" cy="78470"/>
            </a:xfrm>
            <a:custGeom>
              <a:avLst/>
              <a:gdLst>
                <a:gd name="T0" fmla="*/ 6 w 242"/>
                <a:gd name="T1" fmla="*/ 224 h 267"/>
                <a:gd name="T2" fmla="*/ 49 w 242"/>
                <a:gd name="T3" fmla="*/ 224 h 267"/>
                <a:gd name="T4" fmla="*/ 49 w 242"/>
                <a:gd name="T5" fmla="*/ 261 h 267"/>
                <a:gd name="T6" fmla="*/ 50 w 242"/>
                <a:gd name="T7" fmla="*/ 265 h 267"/>
                <a:gd name="T8" fmla="*/ 55 w 242"/>
                <a:gd name="T9" fmla="*/ 267 h 267"/>
                <a:gd name="T10" fmla="*/ 86 w 242"/>
                <a:gd name="T11" fmla="*/ 267 h 267"/>
                <a:gd name="T12" fmla="*/ 90 w 242"/>
                <a:gd name="T13" fmla="*/ 265 h 267"/>
                <a:gd name="T14" fmla="*/ 92 w 242"/>
                <a:gd name="T15" fmla="*/ 261 h 267"/>
                <a:gd name="T16" fmla="*/ 92 w 242"/>
                <a:gd name="T17" fmla="*/ 224 h 267"/>
                <a:gd name="T18" fmla="*/ 188 w 242"/>
                <a:gd name="T19" fmla="*/ 224 h 267"/>
                <a:gd name="T20" fmla="*/ 192 w 242"/>
                <a:gd name="T21" fmla="*/ 223 h 267"/>
                <a:gd name="T22" fmla="*/ 194 w 242"/>
                <a:gd name="T23" fmla="*/ 218 h 267"/>
                <a:gd name="T24" fmla="*/ 194 w 242"/>
                <a:gd name="T25" fmla="*/ 194 h 267"/>
                <a:gd name="T26" fmla="*/ 192 w 242"/>
                <a:gd name="T27" fmla="*/ 190 h 267"/>
                <a:gd name="T28" fmla="*/ 188 w 242"/>
                <a:gd name="T29" fmla="*/ 188 h 267"/>
                <a:gd name="T30" fmla="*/ 92 w 242"/>
                <a:gd name="T31" fmla="*/ 188 h 267"/>
                <a:gd name="T32" fmla="*/ 92 w 242"/>
                <a:gd name="T33" fmla="*/ 166 h 267"/>
                <a:gd name="T34" fmla="*/ 157 w 242"/>
                <a:gd name="T35" fmla="*/ 166 h 267"/>
                <a:gd name="T36" fmla="*/ 219 w 242"/>
                <a:gd name="T37" fmla="*/ 142 h 267"/>
                <a:gd name="T38" fmla="*/ 242 w 242"/>
                <a:gd name="T39" fmla="*/ 83 h 267"/>
                <a:gd name="T40" fmla="*/ 219 w 242"/>
                <a:gd name="T41" fmla="*/ 23 h 267"/>
                <a:gd name="T42" fmla="*/ 157 w 242"/>
                <a:gd name="T43" fmla="*/ 0 h 267"/>
                <a:gd name="T44" fmla="*/ 55 w 242"/>
                <a:gd name="T45" fmla="*/ 0 h 267"/>
                <a:gd name="T46" fmla="*/ 50 w 242"/>
                <a:gd name="T47" fmla="*/ 2 h 267"/>
                <a:gd name="T48" fmla="*/ 49 w 242"/>
                <a:gd name="T49" fmla="*/ 6 h 267"/>
                <a:gd name="T50" fmla="*/ 49 w 242"/>
                <a:gd name="T51" fmla="*/ 125 h 267"/>
                <a:gd name="T52" fmla="*/ 6 w 242"/>
                <a:gd name="T53" fmla="*/ 125 h 267"/>
                <a:gd name="T54" fmla="*/ 2 w 242"/>
                <a:gd name="T55" fmla="*/ 127 h 267"/>
                <a:gd name="T56" fmla="*/ 0 w 242"/>
                <a:gd name="T57" fmla="*/ 131 h 267"/>
                <a:gd name="T58" fmla="*/ 0 w 242"/>
                <a:gd name="T59" fmla="*/ 159 h 267"/>
                <a:gd name="T60" fmla="*/ 2 w 242"/>
                <a:gd name="T61" fmla="*/ 164 h 267"/>
                <a:gd name="T62" fmla="*/ 6 w 242"/>
                <a:gd name="T63" fmla="*/ 166 h 267"/>
                <a:gd name="T64" fmla="*/ 49 w 242"/>
                <a:gd name="T65" fmla="*/ 166 h 267"/>
                <a:gd name="T66" fmla="*/ 49 w 242"/>
                <a:gd name="T67" fmla="*/ 188 h 267"/>
                <a:gd name="T68" fmla="*/ 6 w 242"/>
                <a:gd name="T69" fmla="*/ 188 h 267"/>
                <a:gd name="T70" fmla="*/ 2 w 242"/>
                <a:gd name="T71" fmla="*/ 190 h 267"/>
                <a:gd name="T72" fmla="*/ 0 w 242"/>
                <a:gd name="T73" fmla="*/ 194 h 267"/>
                <a:gd name="T74" fmla="*/ 0 w 242"/>
                <a:gd name="T75" fmla="*/ 218 h 267"/>
                <a:gd name="T76" fmla="*/ 2 w 242"/>
                <a:gd name="T77" fmla="*/ 223 h 267"/>
                <a:gd name="T78" fmla="*/ 6 w 242"/>
                <a:gd name="T79" fmla="*/ 224 h 267"/>
                <a:gd name="T80" fmla="*/ 92 w 242"/>
                <a:gd name="T81" fmla="*/ 40 h 267"/>
                <a:gd name="T82" fmla="*/ 153 w 242"/>
                <a:gd name="T83" fmla="*/ 40 h 267"/>
                <a:gd name="T84" fmla="*/ 185 w 242"/>
                <a:gd name="T85" fmla="*/ 52 h 267"/>
                <a:gd name="T86" fmla="*/ 198 w 242"/>
                <a:gd name="T87" fmla="*/ 83 h 267"/>
                <a:gd name="T88" fmla="*/ 185 w 242"/>
                <a:gd name="T89" fmla="*/ 113 h 267"/>
                <a:gd name="T90" fmla="*/ 153 w 242"/>
                <a:gd name="T91" fmla="*/ 125 h 267"/>
                <a:gd name="T92" fmla="*/ 92 w 242"/>
                <a:gd name="T93" fmla="*/ 125 h 267"/>
                <a:gd name="T94" fmla="*/ 92 w 242"/>
                <a:gd name="T95" fmla="*/ 40 h 267"/>
                <a:gd name="T96" fmla="*/ 92 w 242"/>
                <a:gd name="T97" fmla="*/ 40 h 267"/>
                <a:gd name="T98" fmla="*/ 92 w 242"/>
                <a:gd name="T99" fmla="*/ 4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2" h="267">
                  <a:moveTo>
                    <a:pt x="6" y="224"/>
                  </a:moveTo>
                  <a:cubicBezTo>
                    <a:pt x="49" y="224"/>
                    <a:pt x="49" y="224"/>
                    <a:pt x="49" y="224"/>
                  </a:cubicBezTo>
                  <a:cubicBezTo>
                    <a:pt x="49" y="261"/>
                    <a:pt x="49" y="261"/>
                    <a:pt x="49" y="261"/>
                  </a:cubicBezTo>
                  <a:cubicBezTo>
                    <a:pt x="49" y="262"/>
                    <a:pt x="49" y="264"/>
                    <a:pt x="50" y="265"/>
                  </a:cubicBezTo>
                  <a:cubicBezTo>
                    <a:pt x="51" y="266"/>
                    <a:pt x="53" y="267"/>
                    <a:pt x="55" y="267"/>
                  </a:cubicBezTo>
                  <a:cubicBezTo>
                    <a:pt x="86" y="267"/>
                    <a:pt x="86" y="267"/>
                    <a:pt x="86" y="267"/>
                  </a:cubicBezTo>
                  <a:cubicBezTo>
                    <a:pt x="88" y="267"/>
                    <a:pt x="89" y="266"/>
                    <a:pt x="90" y="265"/>
                  </a:cubicBezTo>
                  <a:cubicBezTo>
                    <a:pt x="92" y="264"/>
                    <a:pt x="92" y="262"/>
                    <a:pt x="92" y="26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188" y="224"/>
                    <a:pt x="188" y="224"/>
                    <a:pt x="188" y="224"/>
                  </a:cubicBezTo>
                  <a:cubicBezTo>
                    <a:pt x="190" y="224"/>
                    <a:pt x="191" y="224"/>
                    <a:pt x="192" y="223"/>
                  </a:cubicBezTo>
                  <a:cubicBezTo>
                    <a:pt x="193" y="221"/>
                    <a:pt x="194" y="220"/>
                    <a:pt x="194" y="218"/>
                  </a:cubicBezTo>
                  <a:cubicBezTo>
                    <a:pt x="194" y="194"/>
                    <a:pt x="194" y="194"/>
                    <a:pt x="194" y="194"/>
                  </a:cubicBezTo>
                  <a:cubicBezTo>
                    <a:pt x="194" y="192"/>
                    <a:pt x="193" y="191"/>
                    <a:pt x="192" y="190"/>
                  </a:cubicBezTo>
                  <a:cubicBezTo>
                    <a:pt x="191" y="188"/>
                    <a:pt x="190" y="188"/>
                    <a:pt x="188" y="188"/>
                  </a:cubicBezTo>
                  <a:cubicBezTo>
                    <a:pt x="92" y="188"/>
                    <a:pt x="92" y="188"/>
                    <a:pt x="92" y="188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157" y="166"/>
                    <a:pt x="157" y="166"/>
                    <a:pt x="157" y="166"/>
                  </a:cubicBezTo>
                  <a:cubicBezTo>
                    <a:pt x="182" y="166"/>
                    <a:pt x="203" y="158"/>
                    <a:pt x="219" y="142"/>
                  </a:cubicBezTo>
                  <a:cubicBezTo>
                    <a:pt x="235" y="127"/>
                    <a:pt x="242" y="107"/>
                    <a:pt x="242" y="83"/>
                  </a:cubicBezTo>
                  <a:cubicBezTo>
                    <a:pt x="242" y="58"/>
                    <a:pt x="235" y="39"/>
                    <a:pt x="219" y="23"/>
                  </a:cubicBezTo>
                  <a:cubicBezTo>
                    <a:pt x="203" y="8"/>
                    <a:pt x="182" y="0"/>
                    <a:pt x="157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3" y="0"/>
                    <a:pt x="51" y="1"/>
                    <a:pt x="50" y="2"/>
                  </a:cubicBezTo>
                  <a:cubicBezTo>
                    <a:pt x="49" y="3"/>
                    <a:pt x="49" y="4"/>
                    <a:pt x="49" y="6"/>
                  </a:cubicBezTo>
                  <a:cubicBezTo>
                    <a:pt x="49" y="125"/>
                    <a:pt x="49" y="125"/>
                    <a:pt x="49" y="125"/>
                  </a:cubicBezTo>
                  <a:cubicBezTo>
                    <a:pt x="6" y="125"/>
                    <a:pt x="6" y="125"/>
                    <a:pt x="6" y="125"/>
                  </a:cubicBezTo>
                  <a:cubicBezTo>
                    <a:pt x="4" y="125"/>
                    <a:pt x="3" y="126"/>
                    <a:pt x="2" y="127"/>
                  </a:cubicBezTo>
                  <a:cubicBezTo>
                    <a:pt x="1" y="128"/>
                    <a:pt x="0" y="130"/>
                    <a:pt x="0" y="131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61"/>
                    <a:pt x="1" y="163"/>
                    <a:pt x="2" y="164"/>
                  </a:cubicBezTo>
                  <a:cubicBezTo>
                    <a:pt x="3" y="165"/>
                    <a:pt x="4" y="166"/>
                    <a:pt x="6" y="166"/>
                  </a:cubicBezTo>
                  <a:cubicBezTo>
                    <a:pt x="49" y="166"/>
                    <a:pt x="49" y="166"/>
                    <a:pt x="49" y="166"/>
                  </a:cubicBezTo>
                  <a:cubicBezTo>
                    <a:pt x="49" y="188"/>
                    <a:pt x="49" y="188"/>
                    <a:pt x="49" y="188"/>
                  </a:cubicBezTo>
                  <a:cubicBezTo>
                    <a:pt x="6" y="188"/>
                    <a:pt x="6" y="188"/>
                    <a:pt x="6" y="188"/>
                  </a:cubicBezTo>
                  <a:cubicBezTo>
                    <a:pt x="4" y="188"/>
                    <a:pt x="3" y="188"/>
                    <a:pt x="2" y="190"/>
                  </a:cubicBezTo>
                  <a:cubicBezTo>
                    <a:pt x="1" y="191"/>
                    <a:pt x="0" y="192"/>
                    <a:pt x="0" y="194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20"/>
                    <a:pt x="1" y="221"/>
                    <a:pt x="2" y="223"/>
                  </a:cubicBezTo>
                  <a:cubicBezTo>
                    <a:pt x="3" y="224"/>
                    <a:pt x="4" y="224"/>
                    <a:pt x="6" y="224"/>
                  </a:cubicBezTo>
                  <a:close/>
                  <a:moveTo>
                    <a:pt x="92" y="40"/>
                  </a:moveTo>
                  <a:cubicBezTo>
                    <a:pt x="153" y="40"/>
                    <a:pt x="153" y="40"/>
                    <a:pt x="153" y="40"/>
                  </a:cubicBezTo>
                  <a:cubicBezTo>
                    <a:pt x="166" y="40"/>
                    <a:pt x="177" y="44"/>
                    <a:pt x="185" y="52"/>
                  </a:cubicBezTo>
                  <a:cubicBezTo>
                    <a:pt x="193" y="60"/>
                    <a:pt x="198" y="70"/>
                    <a:pt x="198" y="83"/>
                  </a:cubicBezTo>
                  <a:cubicBezTo>
                    <a:pt x="198" y="95"/>
                    <a:pt x="193" y="106"/>
                    <a:pt x="185" y="113"/>
                  </a:cubicBezTo>
                  <a:cubicBezTo>
                    <a:pt x="177" y="121"/>
                    <a:pt x="166" y="125"/>
                    <a:pt x="153" y="125"/>
                  </a:cubicBezTo>
                  <a:cubicBezTo>
                    <a:pt x="92" y="125"/>
                    <a:pt x="92" y="125"/>
                    <a:pt x="92" y="125"/>
                  </a:cubicBezTo>
                  <a:lnTo>
                    <a:pt x="92" y="40"/>
                  </a:lnTo>
                  <a:close/>
                  <a:moveTo>
                    <a:pt x="92" y="40"/>
                  </a:moveTo>
                  <a:cubicBezTo>
                    <a:pt x="92" y="40"/>
                    <a:pt x="92" y="40"/>
                    <a:pt x="92" y="40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16187514" y="4431750"/>
            <a:ext cx="526735" cy="711010"/>
            <a:chOff x="9564688" y="6708776"/>
            <a:chExt cx="512763" cy="692150"/>
          </a:xfrm>
        </p:grpSpPr>
        <p:sp>
          <p:nvSpPr>
            <p:cNvPr id="124" name="Freeform 820"/>
            <p:cNvSpPr>
              <a:spLocks/>
            </p:cNvSpPr>
            <p:nvPr/>
          </p:nvSpPr>
          <p:spPr bwMode="auto">
            <a:xfrm>
              <a:off x="9564688" y="6808788"/>
              <a:ext cx="111125" cy="257175"/>
            </a:xfrm>
            <a:custGeom>
              <a:avLst/>
              <a:gdLst>
                <a:gd name="T0" fmla="*/ 3 w 32"/>
                <a:gd name="T1" fmla="*/ 74 h 74"/>
                <a:gd name="T2" fmla="*/ 2 w 32"/>
                <a:gd name="T3" fmla="*/ 74 h 74"/>
                <a:gd name="T4" fmla="*/ 1 w 32"/>
                <a:gd name="T5" fmla="*/ 71 h 74"/>
                <a:gd name="T6" fmla="*/ 27 w 32"/>
                <a:gd name="T7" fmla="*/ 2 h 74"/>
                <a:gd name="T8" fmla="*/ 30 w 32"/>
                <a:gd name="T9" fmla="*/ 1 h 74"/>
                <a:gd name="T10" fmla="*/ 32 w 32"/>
                <a:gd name="T11" fmla="*/ 4 h 74"/>
                <a:gd name="T12" fmla="*/ 5 w 32"/>
                <a:gd name="T13" fmla="*/ 72 h 74"/>
                <a:gd name="T14" fmla="*/ 3 w 32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74">
                  <a:moveTo>
                    <a:pt x="3" y="74"/>
                  </a:moveTo>
                  <a:cubicBezTo>
                    <a:pt x="3" y="74"/>
                    <a:pt x="2" y="74"/>
                    <a:pt x="2" y="74"/>
                  </a:cubicBezTo>
                  <a:cubicBezTo>
                    <a:pt x="1" y="73"/>
                    <a:pt x="0" y="72"/>
                    <a:pt x="1" y="7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1"/>
                    <a:pt x="29" y="0"/>
                    <a:pt x="30" y="1"/>
                  </a:cubicBezTo>
                  <a:cubicBezTo>
                    <a:pt x="31" y="1"/>
                    <a:pt x="32" y="3"/>
                    <a:pt x="32" y="4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3"/>
                    <a:pt x="4" y="74"/>
                    <a:pt x="3" y="7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821"/>
            <p:cNvSpPr>
              <a:spLocks/>
            </p:cNvSpPr>
            <p:nvPr/>
          </p:nvSpPr>
          <p:spPr bwMode="auto">
            <a:xfrm>
              <a:off x="9966326" y="6808788"/>
              <a:ext cx="111125" cy="257175"/>
            </a:xfrm>
            <a:custGeom>
              <a:avLst/>
              <a:gdLst>
                <a:gd name="T0" fmla="*/ 29 w 32"/>
                <a:gd name="T1" fmla="*/ 74 h 74"/>
                <a:gd name="T2" fmla="*/ 27 w 32"/>
                <a:gd name="T3" fmla="*/ 72 h 74"/>
                <a:gd name="T4" fmla="*/ 1 w 32"/>
                <a:gd name="T5" fmla="*/ 4 h 74"/>
                <a:gd name="T6" fmla="*/ 2 w 32"/>
                <a:gd name="T7" fmla="*/ 1 h 74"/>
                <a:gd name="T8" fmla="*/ 5 w 32"/>
                <a:gd name="T9" fmla="*/ 2 h 74"/>
                <a:gd name="T10" fmla="*/ 32 w 32"/>
                <a:gd name="T11" fmla="*/ 71 h 74"/>
                <a:gd name="T12" fmla="*/ 30 w 32"/>
                <a:gd name="T13" fmla="*/ 74 h 74"/>
                <a:gd name="T14" fmla="*/ 29 w 32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74">
                  <a:moveTo>
                    <a:pt x="29" y="74"/>
                  </a:moveTo>
                  <a:cubicBezTo>
                    <a:pt x="28" y="74"/>
                    <a:pt x="28" y="73"/>
                    <a:pt x="27" y="7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1"/>
                    <a:pt x="2" y="1"/>
                  </a:cubicBezTo>
                  <a:cubicBezTo>
                    <a:pt x="3" y="0"/>
                    <a:pt x="5" y="1"/>
                    <a:pt x="5" y="2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32" y="72"/>
                    <a:pt x="31" y="73"/>
                    <a:pt x="30" y="74"/>
                  </a:cubicBezTo>
                  <a:cubicBezTo>
                    <a:pt x="30" y="74"/>
                    <a:pt x="30" y="74"/>
                    <a:pt x="29" y="7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822"/>
            <p:cNvSpPr>
              <a:spLocks/>
            </p:cNvSpPr>
            <p:nvPr/>
          </p:nvSpPr>
          <p:spPr bwMode="auto">
            <a:xfrm>
              <a:off x="9745663" y="6708776"/>
              <a:ext cx="155575" cy="149225"/>
            </a:xfrm>
            <a:custGeom>
              <a:avLst/>
              <a:gdLst>
                <a:gd name="T0" fmla="*/ 30 w 45"/>
                <a:gd name="T1" fmla="*/ 43 h 43"/>
                <a:gd name="T2" fmla="*/ 30 w 45"/>
                <a:gd name="T3" fmla="*/ 43 h 43"/>
                <a:gd name="T4" fmla="*/ 27 w 45"/>
                <a:gd name="T5" fmla="*/ 40 h 43"/>
                <a:gd name="T6" fmla="*/ 28 w 45"/>
                <a:gd name="T7" fmla="*/ 37 h 43"/>
                <a:gd name="T8" fmla="*/ 38 w 45"/>
                <a:gd name="T9" fmla="*/ 28 h 43"/>
                <a:gd name="T10" fmla="*/ 38 w 45"/>
                <a:gd name="T11" fmla="*/ 28 h 43"/>
                <a:gd name="T12" fmla="*/ 23 w 45"/>
                <a:gd name="T13" fmla="*/ 6 h 43"/>
                <a:gd name="T14" fmla="*/ 8 w 45"/>
                <a:gd name="T15" fmla="*/ 28 h 43"/>
                <a:gd name="T16" fmla="*/ 8 w 45"/>
                <a:gd name="T17" fmla="*/ 28 h 43"/>
                <a:gd name="T18" fmla="*/ 18 w 45"/>
                <a:gd name="T19" fmla="*/ 37 h 43"/>
                <a:gd name="T20" fmla="*/ 18 w 45"/>
                <a:gd name="T21" fmla="*/ 40 h 43"/>
                <a:gd name="T22" fmla="*/ 16 w 45"/>
                <a:gd name="T23" fmla="*/ 43 h 43"/>
                <a:gd name="T24" fmla="*/ 14 w 45"/>
                <a:gd name="T25" fmla="*/ 41 h 43"/>
                <a:gd name="T26" fmla="*/ 13 w 45"/>
                <a:gd name="T27" fmla="*/ 37 h 43"/>
                <a:gd name="T28" fmla="*/ 8 w 45"/>
                <a:gd name="T29" fmla="*/ 33 h 43"/>
                <a:gd name="T30" fmla="*/ 3 w 45"/>
                <a:gd name="T31" fmla="*/ 33 h 43"/>
                <a:gd name="T32" fmla="*/ 1 w 45"/>
                <a:gd name="T33" fmla="*/ 31 h 43"/>
                <a:gd name="T34" fmla="*/ 1 w 45"/>
                <a:gd name="T35" fmla="*/ 29 h 43"/>
                <a:gd name="T36" fmla="*/ 21 w 45"/>
                <a:gd name="T37" fmla="*/ 1 h 43"/>
                <a:gd name="T38" fmla="*/ 25 w 45"/>
                <a:gd name="T39" fmla="*/ 1 h 43"/>
                <a:gd name="T40" fmla="*/ 45 w 45"/>
                <a:gd name="T41" fmla="*/ 29 h 43"/>
                <a:gd name="T42" fmla="*/ 45 w 45"/>
                <a:gd name="T43" fmla="*/ 31 h 43"/>
                <a:gd name="T44" fmla="*/ 43 w 45"/>
                <a:gd name="T45" fmla="*/ 33 h 43"/>
                <a:gd name="T46" fmla="*/ 38 w 45"/>
                <a:gd name="T47" fmla="*/ 33 h 43"/>
                <a:gd name="T48" fmla="*/ 32 w 45"/>
                <a:gd name="T49" fmla="*/ 37 h 43"/>
                <a:gd name="T50" fmla="*/ 32 w 45"/>
                <a:gd name="T51" fmla="*/ 41 h 43"/>
                <a:gd name="T52" fmla="*/ 30 w 45"/>
                <a:gd name="T5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3">
                  <a:moveTo>
                    <a:pt x="30" y="43"/>
                  </a:moveTo>
                  <a:cubicBezTo>
                    <a:pt x="30" y="43"/>
                    <a:pt x="30" y="43"/>
                    <a:pt x="30" y="43"/>
                  </a:cubicBezTo>
                  <a:cubicBezTo>
                    <a:pt x="28" y="43"/>
                    <a:pt x="27" y="41"/>
                    <a:pt x="27" y="40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2"/>
                    <a:pt x="33" y="28"/>
                    <a:pt x="38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5" y="23"/>
                    <a:pt x="28" y="14"/>
                    <a:pt x="23" y="6"/>
                  </a:cubicBezTo>
                  <a:cubicBezTo>
                    <a:pt x="18" y="14"/>
                    <a:pt x="11" y="23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3" y="28"/>
                    <a:pt x="18" y="32"/>
                    <a:pt x="18" y="37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9" y="41"/>
                    <a:pt x="18" y="43"/>
                    <a:pt x="16" y="43"/>
                  </a:cubicBezTo>
                  <a:cubicBezTo>
                    <a:pt x="15" y="43"/>
                    <a:pt x="14" y="42"/>
                    <a:pt x="14" y="41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5"/>
                    <a:pt x="11" y="33"/>
                    <a:pt x="8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3"/>
                    <a:pt x="1" y="32"/>
                    <a:pt x="1" y="31"/>
                  </a:cubicBezTo>
                  <a:cubicBezTo>
                    <a:pt x="0" y="31"/>
                    <a:pt x="1" y="30"/>
                    <a:pt x="1" y="29"/>
                  </a:cubicBezTo>
                  <a:cubicBezTo>
                    <a:pt x="1" y="29"/>
                    <a:pt x="13" y="12"/>
                    <a:pt x="21" y="1"/>
                  </a:cubicBezTo>
                  <a:cubicBezTo>
                    <a:pt x="22" y="0"/>
                    <a:pt x="24" y="0"/>
                    <a:pt x="25" y="1"/>
                  </a:cubicBezTo>
                  <a:cubicBezTo>
                    <a:pt x="33" y="12"/>
                    <a:pt x="45" y="29"/>
                    <a:pt x="45" y="29"/>
                  </a:cubicBezTo>
                  <a:cubicBezTo>
                    <a:pt x="45" y="30"/>
                    <a:pt x="45" y="31"/>
                    <a:pt x="45" y="31"/>
                  </a:cubicBezTo>
                  <a:cubicBezTo>
                    <a:pt x="45" y="32"/>
                    <a:pt x="44" y="33"/>
                    <a:pt x="43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5" y="33"/>
                    <a:pt x="33" y="35"/>
                    <a:pt x="32" y="37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2"/>
                    <a:pt x="31" y="43"/>
                    <a:pt x="30" y="43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823"/>
            <p:cNvSpPr>
              <a:spLocks/>
            </p:cNvSpPr>
            <p:nvPr/>
          </p:nvSpPr>
          <p:spPr bwMode="auto">
            <a:xfrm>
              <a:off x="9813926" y="6864351"/>
              <a:ext cx="17463" cy="38100"/>
            </a:xfrm>
            <a:custGeom>
              <a:avLst/>
              <a:gdLst>
                <a:gd name="T0" fmla="*/ 3 w 5"/>
                <a:gd name="T1" fmla="*/ 11 h 11"/>
                <a:gd name="T2" fmla="*/ 0 w 5"/>
                <a:gd name="T3" fmla="*/ 8 h 11"/>
                <a:gd name="T4" fmla="*/ 0 w 5"/>
                <a:gd name="T5" fmla="*/ 2 h 11"/>
                <a:gd name="T6" fmla="*/ 3 w 5"/>
                <a:gd name="T7" fmla="*/ 0 h 11"/>
                <a:gd name="T8" fmla="*/ 5 w 5"/>
                <a:gd name="T9" fmla="*/ 2 h 11"/>
                <a:gd name="T10" fmla="*/ 5 w 5"/>
                <a:gd name="T11" fmla="*/ 8 h 11"/>
                <a:gd name="T12" fmla="*/ 3 w 5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3" y="11"/>
                  </a:moveTo>
                  <a:cubicBezTo>
                    <a:pt x="2" y="11"/>
                    <a:pt x="0" y="10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0"/>
                    <a:pt x="4" y="11"/>
                    <a:pt x="3" y="1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824"/>
            <p:cNvSpPr>
              <a:spLocks/>
            </p:cNvSpPr>
            <p:nvPr/>
          </p:nvSpPr>
          <p:spPr bwMode="auto">
            <a:xfrm>
              <a:off x="9813926" y="6919913"/>
              <a:ext cx="17463" cy="41275"/>
            </a:xfrm>
            <a:custGeom>
              <a:avLst/>
              <a:gdLst>
                <a:gd name="T0" fmla="*/ 3 w 5"/>
                <a:gd name="T1" fmla="*/ 12 h 12"/>
                <a:gd name="T2" fmla="*/ 0 w 5"/>
                <a:gd name="T3" fmla="*/ 9 h 12"/>
                <a:gd name="T4" fmla="*/ 0 w 5"/>
                <a:gd name="T5" fmla="*/ 2 h 12"/>
                <a:gd name="T6" fmla="*/ 3 w 5"/>
                <a:gd name="T7" fmla="*/ 0 h 12"/>
                <a:gd name="T8" fmla="*/ 5 w 5"/>
                <a:gd name="T9" fmla="*/ 2 h 12"/>
                <a:gd name="T10" fmla="*/ 5 w 5"/>
                <a:gd name="T11" fmla="*/ 9 h 12"/>
                <a:gd name="T12" fmla="*/ 3 w 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2">
                  <a:moveTo>
                    <a:pt x="3" y="12"/>
                  </a:moveTo>
                  <a:cubicBezTo>
                    <a:pt x="2" y="12"/>
                    <a:pt x="0" y="11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1"/>
                    <a:pt x="4" y="12"/>
                    <a:pt x="3" y="1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825"/>
            <p:cNvSpPr>
              <a:spLocks/>
            </p:cNvSpPr>
            <p:nvPr/>
          </p:nvSpPr>
          <p:spPr bwMode="auto">
            <a:xfrm>
              <a:off x="9813926" y="6978651"/>
              <a:ext cx="17463" cy="38100"/>
            </a:xfrm>
            <a:custGeom>
              <a:avLst/>
              <a:gdLst>
                <a:gd name="T0" fmla="*/ 3 w 5"/>
                <a:gd name="T1" fmla="*/ 11 h 11"/>
                <a:gd name="T2" fmla="*/ 0 w 5"/>
                <a:gd name="T3" fmla="*/ 8 h 11"/>
                <a:gd name="T4" fmla="*/ 0 w 5"/>
                <a:gd name="T5" fmla="*/ 2 h 11"/>
                <a:gd name="T6" fmla="*/ 3 w 5"/>
                <a:gd name="T7" fmla="*/ 0 h 11"/>
                <a:gd name="T8" fmla="*/ 5 w 5"/>
                <a:gd name="T9" fmla="*/ 2 h 11"/>
                <a:gd name="T10" fmla="*/ 5 w 5"/>
                <a:gd name="T11" fmla="*/ 8 h 11"/>
                <a:gd name="T12" fmla="*/ 3 w 5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3" y="11"/>
                  </a:moveTo>
                  <a:cubicBezTo>
                    <a:pt x="2" y="11"/>
                    <a:pt x="0" y="10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0"/>
                    <a:pt x="4" y="11"/>
                    <a:pt x="3" y="1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826"/>
            <p:cNvSpPr>
              <a:spLocks noEditPoints="1"/>
            </p:cNvSpPr>
            <p:nvPr/>
          </p:nvSpPr>
          <p:spPr bwMode="auto">
            <a:xfrm>
              <a:off x="9675813" y="7045326"/>
              <a:ext cx="298450" cy="301625"/>
            </a:xfrm>
            <a:custGeom>
              <a:avLst/>
              <a:gdLst>
                <a:gd name="T0" fmla="*/ 43 w 86"/>
                <a:gd name="T1" fmla="*/ 87 h 87"/>
                <a:gd name="T2" fmla="*/ 0 w 86"/>
                <a:gd name="T3" fmla="*/ 43 h 87"/>
                <a:gd name="T4" fmla="*/ 43 w 86"/>
                <a:gd name="T5" fmla="*/ 0 h 87"/>
                <a:gd name="T6" fmla="*/ 86 w 86"/>
                <a:gd name="T7" fmla="*/ 43 h 87"/>
                <a:gd name="T8" fmla="*/ 43 w 86"/>
                <a:gd name="T9" fmla="*/ 87 h 87"/>
                <a:gd name="T10" fmla="*/ 43 w 86"/>
                <a:gd name="T11" fmla="*/ 4 h 87"/>
                <a:gd name="T12" fmla="*/ 4 w 86"/>
                <a:gd name="T13" fmla="*/ 43 h 87"/>
                <a:gd name="T14" fmla="*/ 43 w 86"/>
                <a:gd name="T15" fmla="*/ 82 h 87"/>
                <a:gd name="T16" fmla="*/ 82 w 86"/>
                <a:gd name="T17" fmla="*/ 43 h 87"/>
                <a:gd name="T18" fmla="*/ 43 w 86"/>
                <a:gd name="T19" fmla="*/ 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7">
                  <a:moveTo>
                    <a:pt x="43" y="87"/>
                  </a:moveTo>
                  <a:cubicBezTo>
                    <a:pt x="19" y="87"/>
                    <a:pt x="0" y="67"/>
                    <a:pt x="0" y="43"/>
                  </a:cubicBezTo>
                  <a:cubicBezTo>
                    <a:pt x="0" y="19"/>
                    <a:pt x="19" y="0"/>
                    <a:pt x="43" y="0"/>
                  </a:cubicBezTo>
                  <a:cubicBezTo>
                    <a:pt x="67" y="0"/>
                    <a:pt x="86" y="19"/>
                    <a:pt x="86" y="43"/>
                  </a:cubicBezTo>
                  <a:cubicBezTo>
                    <a:pt x="86" y="67"/>
                    <a:pt x="67" y="87"/>
                    <a:pt x="43" y="87"/>
                  </a:cubicBezTo>
                  <a:close/>
                  <a:moveTo>
                    <a:pt x="43" y="4"/>
                  </a:moveTo>
                  <a:cubicBezTo>
                    <a:pt x="22" y="4"/>
                    <a:pt x="4" y="22"/>
                    <a:pt x="4" y="43"/>
                  </a:cubicBezTo>
                  <a:cubicBezTo>
                    <a:pt x="4" y="64"/>
                    <a:pt x="22" y="82"/>
                    <a:pt x="43" y="82"/>
                  </a:cubicBezTo>
                  <a:cubicBezTo>
                    <a:pt x="64" y="82"/>
                    <a:pt x="82" y="64"/>
                    <a:pt x="82" y="43"/>
                  </a:cubicBezTo>
                  <a:cubicBezTo>
                    <a:pt x="82" y="22"/>
                    <a:pt x="64" y="4"/>
                    <a:pt x="43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827"/>
            <p:cNvSpPr>
              <a:spLocks/>
            </p:cNvSpPr>
            <p:nvPr/>
          </p:nvSpPr>
          <p:spPr bwMode="auto">
            <a:xfrm>
              <a:off x="9713913" y="7083426"/>
              <a:ext cx="222250" cy="131763"/>
            </a:xfrm>
            <a:custGeom>
              <a:avLst/>
              <a:gdLst>
                <a:gd name="T0" fmla="*/ 32 w 64"/>
                <a:gd name="T1" fmla="*/ 11 h 38"/>
                <a:gd name="T2" fmla="*/ 63 w 64"/>
                <a:gd name="T3" fmla="*/ 38 h 38"/>
                <a:gd name="T4" fmla="*/ 64 w 64"/>
                <a:gd name="T5" fmla="*/ 32 h 38"/>
                <a:gd name="T6" fmla="*/ 32 w 64"/>
                <a:gd name="T7" fmla="*/ 0 h 38"/>
                <a:gd name="T8" fmla="*/ 0 w 64"/>
                <a:gd name="T9" fmla="*/ 32 h 38"/>
                <a:gd name="T10" fmla="*/ 1 w 64"/>
                <a:gd name="T11" fmla="*/ 38 h 38"/>
                <a:gd name="T12" fmla="*/ 32 w 64"/>
                <a:gd name="T1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8">
                  <a:moveTo>
                    <a:pt x="32" y="11"/>
                  </a:moveTo>
                  <a:cubicBezTo>
                    <a:pt x="48" y="11"/>
                    <a:pt x="61" y="23"/>
                    <a:pt x="63" y="38"/>
                  </a:cubicBezTo>
                  <a:cubicBezTo>
                    <a:pt x="64" y="36"/>
                    <a:pt x="64" y="34"/>
                    <a:pt x="64" y="32"/>
                  </a:cubicBezTo>
                  <a:cubicBezTo>
                    <a:pt x="64" y="15"/>
                    <a:pt x="49" y="0"/>
                    <a:pt x="32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34"/>
                    <a:pt x="0" y="36"/>
                    <a:pt x="1" y="38"/>
                  </a:cubicBezTo>
                  <a:cubicBezTo>
                    <a:pt x="3" y="23"/>
                    <a:pt x="16" y="11"/>
                    <a:pt x="32" y="11"/>
                  </a:cubicBezTo>
                  <a:close/>
                </a:path>
              </a:pathLst>
            </a:custGeom>
            <a:solidFill>
              <a:srgbClr val="17C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828"/>
            <p:cNvSpPr>
              <a:spLocks noEditPoints="1"/>
            </p:cNvSpPr>
            <p:nvPr/>
          </p:nvSpPr>
          <p:spPr bwMode="auto">
            <a:xfrm>
              <a:off x="9779001" y="7148513"/>
              <a:ext cx="90488" cy="90488"/>
            </a:xfrm>
            <a:custGeom>
              <a:avLst/>
              <a:gdLst>
                <a:gd name="T0" fmla="*/ 13 w 26"/>
                <a:gd name="T1" fmla="*/ 26 h 26"/>
                <a:gd name="T2" fmla="*/ 0 w 26"/>
                <a:gd name="T3" fmla="*/ 13 h 26"/>
                <a:gd name="T4" fmla="*/ 13 w 26"/>
                <a:gd name="T5" fmla="*/ 0 h 26"/>
                <a:gd name="T6" fmla="*/ 26 w 26"/>
                <a:gd name="T7" fmla="*/ 13 h 26"/>
                <a:gd name="T8" fmla="*/ 13 w 26"/>
                <a:gd name="T9" fmla="*/ 26 h 26"/>
                <a:gd name="T10" fmla="*/ 13 w 26"/>
                <a:gd name="T11" fmla="*/ 4 h 26"/>
                <a:gd name="T12" fmla="*/ 4 w 26"/>
                <a:gd name="T13" fmla="*/ 13 h 26"/>
                <a:gd name="T14" fmla="*/ 13 w 26"/>
                <a:gd name="T15" fmla="*/ 22 h 26"/>
                <a:gd name="T16" fmla="*/ 22 w 26"/>
                <a:gd name="T17" fmla="*/ 13 h 26"/>
                <a:gd name="T18" fmla="*/ 13 w 26"/>
                <a:gd name="T19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13" y="26"/>
                  </a:move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20"/>
                    <a:pt x="20" y="26"/>
                    <a:pt x="13" y="26"/>
                  </a:cubicBezTo>
                  <a:close/>
                  <a:moveTo>
                    <a:pt x="13" y="4"/>
                  </a:moveTo>
                  <a:cubicBezTo>
                    <a:pt x="8" y="4"/>
                    <a:pt x="4" y="8"/>
                    <a:pt x="4" y="13"/>
                  </a:cubicBezTo>
                  <a:cubicBezTo>
                    <a:pt x="4" y="18"/>
                    <a:pt x="8" y="22"/>
                    <a:pt x="13" y="22"/>
                  </a:cubicBezTo>
                  <a:cubicBezTo>
                    <a:pt x="18" y="22"/>
                    <a:pt x="22" y="18"/>
                    <a:pt x="22" y="13"/>
                  </a:cubicBezTo>
                  <a:cubicBezTo>
                    <a:pt x="22" y="8"/>
                    <a:pt x="18" y="4"/>
                    <a:pt x="13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829"/>
            <p:cNvSpPr>
              <a:spLocks/>
            </p:cNvSpPr>
            <p:nvPr/>
          </p:nvSpPr>
          <p:spPr bwMode="auto">
            <a:xfrm>
              <a:off x="9593263" y="7248526"/>
              <a:ext cx="238125" cy="152400"/>
            </a:xfrm>
            <a:custGeom>
              <a:avLst/>
              <a:gdLst>
                <a:gd name="T0" fmla="*/ 67 w 69"/>
                <a:gd name="T1" fmla="*/ 44 h 44"/>
                <a:gd name="T2" fmla="*/ 2 w 69"/>
                <a:gd name="T3" fmla="*/ 44 h 44"/>
                <a:gd name="T4" fmla="*/ 0 w 69"/>
                <a:gd name="T5" fmla="*/ 42 h 44"/>
                <a:gd name="T6" fmla="*/ 0 w 69"/>
                <a:gd name="T7" fmla="*/ 22 h 44"/>
                <a:gd name="T8" fmla="*/ 14 w 69"/>
                <a:gd name="T9" fmla="*/ 1 h 44"/>
                <a:gd name="T10" fmla="*/ 16 w 69"/>
                <a:gd name="T11" fmla="*/ 0 h 44"/>
                <a:gd name="T12" fmla="*/ 19 w 69"/>
                <a:gd name="T13" fmla="*/ 2 h 44"/>
                <a:gd name="T14" fmla="*/ 18 w 69"/>
                <a:gd name="T15" fmla="*/ 5 h 44"/>
                <a:gd name="T16" fmla="*/ 16 w 69"/>
                <a:gd name="T17" fmla="*/ 5 h 44"/>
                <a:gd name="T18" fmla="*/ 4 w 69"/>
                <a:gd name="T19" fmla="*/ 22 h 44"/>
                <a:gd name="T20" fmla="*/ 4 w 69"/>
                <a:gd name="T21" fmla="*/ 39 h 44"/>
                <a:gd name="T22" fmla="*/ 67 w 69"/>
                <a:gd name="T23" fmla="*/ 39 h 44"/>
                <a:gd name="T24" fmla="*/ 69 w 69"/>
                <a:gd name="T25" fmla="*/ 42 h 44"/>
                <a:gd name="T26" fmla="*/ 67 w 69"/>
                <a:gd name="T2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" h="44">
                  <a:moveTo>
                    <a:pt x="67" y="44"/>
                  </a:move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3"/>
                    <a:pt x="5" y="5"/>
                    <a:pt x="14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0"/>
                    <a:pt x="19" y="2"/>
                  </a:cubicBezTo>
                  <a:cubicBezTo>
                    <a:pt x="20" y="3"/>
                    <a:pt x="19" y="4"/>
                    <a:pt x="18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9" y="8"/>
                    <a:pt x="4" y="15"/>
                    <a:pt x="4" y="2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8" y="39"/>
                    <a:pt x="69" y="40"/>
                    <a:pt x="69" y="42"/>
                  </a:cubicBezTo>
                  <a:cubicBezTo>
                    <a:pt x="69" y="43"/>
                    <a:pt x="68" y="44"/>
                    <a:pt x="67" y="4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830"/>
            <p:cNvSpPr>
              <a:spLocks/>
            </p:cNvSpPr>
            <p:nvPr/>
          </p:nvSpPr>
          <p:spPr bwMode="auto">
            <a:xfrm>
              <a:off x="9817101" y="7248526"/>
              <a:ext cx="239713" cy="152400"/>
            </a:xfrm>
            <a:custGeom>
              <a:avLst/>
              <a:gdLst>
                <a:gd name="T0" fmla="*/ 67 w 69"/>
                <a:gd name="T1" fmla="*/ 44 h 44"/>
                <a:gd name="T2" fmla="*/ 2 w 69"/>
                <a:gd name="T3" fmla="*/ 44 h 44"/>
                <a:gd name="T4" fmla="*/ 0 w 69"/>
                <a:gd name="T5" fmla="*/ 42 h 44"/>
                <a:gd name="T6" fmla="*/ 2 w 69"/>
                <a:gd name="T7" fmla="*/ 39 h 44"/>
                <a:gd name="T8" fmla="*/ 64 w 69"/>
                <a:gd name="T9" fmla="*/ 39 h 44"/>
                <a:gd name="T10" fmla="*/ 64 w 69"/>
                <a:gd name="T11" fmla="*/ 22 h 44"/>
                <a:gd name="T12" fmla="*/ 53 w 69"/>
                <a:gd name="T13" fmla="*/ 5 h 44"/>
                <a:gd name="T14" fmla="*/ 51 w 69"/>
                <a:gd name="T15" fmla="*/ 5 h 44"/>
                <a:gd name="T16" fmla="*/ 50 w 69"/>
                <a:gd name="T17" fmla="*/ 2 h 44"/>
                <a:gd name="T18" fmla="*/ 53 w 69"/>
                <a:gd name="T19" fmla="*/ 0 h 44"/>
                <a:gd name="T20" fmla="*/ 55 w 69"/>
                <a:gd name="T21" fmla="*/ 1 h 44"/>
                <a:gd name="T22" fmla="*/ 69 w 69"/>
                <a:gd name="T23" fmla="*/ 22 h 44"/>
                <a:gd name="T24" fmla="*/ 69 w 69"/>
                <a:gd name="T25" fmla="*/ 42 h 44"/>
                <a:gd name="T26" fmla="*/ 67 w 69"/>
                <a:gd name="T2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" h="44">
                  <a:moveTo>
                    <a:pt x="67" y="44"/>
                  </a:move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cubicBezTo>
                    <a:pt x="0" y="40"/>
                    <a:pt x="1" y="39"/>
                    <a:pt x="2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4" y="15"/>
                    <a:pt x="60" y="8"/>
                    <a:pt x="53" y="5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0" y="4"/>
                    <a:pt x="49" y="3"/>
                    <a:pt x="50" y="2"/>
                  </a:cubicBezTo>
                  <a:cubicBezTo>
                    <a:pt x="50" y="0"/>
                    <a:pt x="51" y="0"/>
                    <a:pt x="53" y="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63" y="5"/>
                    <a:pt x="69" y="13"/>
                    <a:pt x="69" y="22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3"/>
                    <a:pt x="68" y="44"/>
                    <a:pt x="67" y="4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831"/>
            <p:cNvSpPr>
              <a:spLocks/>
            </p:cNvSpPr>
            <p:nvPr/>
          </p:nvSpPr>
          <p:spPr bwMode="auto">
            <a:xfrm>
              <a:off x="9817101" y="7224713"/>
              <a:ext cx="14288" cy="122238"/>
            </a:xfrm>
            <a:custGeom>
              <a:avLst/>
              <a:gdLst>
                <a:gd name="T0" fmla="*/ 2 w 4"/>
                <a:gd name="T1" fmla="*/ 35 h 35"/>
                <a:gd name="T2" fmla="*/ 0 w 4"/>
                <a:gd name="T3" fmla="*/ 32 h 35"/>
                <a:gd name="T4" fmla="*/ 0 w 4"/>
                <a:gd name="T5" fmla="*/ 2 h 35"/>
                <a:gd name="T6" fmla="*/ 2 w 4"/>
                <a:gd name="T7" fmla="*/ 0 h 35"/>
                <a:gd name="T8" fmla="*/ 4 w 4"/>
                <a:gd name="T9" fmla="*/ 2 h 35"/>
                <a:gd name="T10" fmla="*/ 4 w 4"/>
                <a:gd name="T11" fmla="*/ 32 h 35"/>
                <a:gd name="T12" fmla="*/ 2 w 4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5">
                  <a:moveTo>
                    <a:pt x="2" y="35"/>
                  </a:moveTo>
                  <a:cubicBezTo>
                    <a:pt x="1" y="35"/>
                    <a:pt x="0" y="33"/>
                    <a:pt x="0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3" y="35"/>
                    <a:pt x="2" y="3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832"/>
            <p:cNvSpPr>
              <a:spLocks/>
            </p:cNvSpPr>
            <p:nvPr/>
          </p:nvSpPr>
          <p:spPr bwMode="auto">
            <a:xfrm>
              <a:off x="9852026" y="7197726"/>
              <a:ext cx="114300" cy="50800"/>
            </a:xfrm>
            <a:custGeom>
              <a:avLst/>
              <a:gdLst>
                <a:gd name="T0" fmla="*/ 31 w 33"/>
                <a:gd name="T1" fmla="*/ 15 h 15"/>
                <a:gd name="T2" fmla="*/ 30 w 33"/>
                <a:gd name="T3" fmla="*/ 15 h 15"/>
                <a:gd name="T4" fmla="*/ 2 w 33"/>
                <a:gd name="T5" fmla="*/ 5 h 15"/>
                <a:gd name="T6" fmla="*/ 0 w 33"/>
                <a:gd name="T7" fmla="*/ 2 h 15"/>
                <a:gd name="T8" fmla="*/ 3 w 33"/>
                <a:gd name="T9" fmla="*/ 0 h 15"/>
                <a:gd name="T10" fmla="*/ 31 w 33"/>
                <a:gd name="T11" fmla="*/ 11 h 15"/>
                <a:gd name="T12" fmla="*/ 33 w 33"/>
                <a:gd name="T13" fmla="*/ 14 h 15"/>
                <a:gd name="T14" fmla="*/ 31 w 33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5">
                  <a:moveTo>
                    <a:pt x="31" y="1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3" y="11"/>
                    <a:pt x="33" y="13"/>
                    <a:pt x="33" y="14"/>
                  </a:cubicBezTo>
                  <a:cubicBezTo>
                    <a:pt x="32" y="15"/>
                    <a:pt x="32" y="15"/>
                    <a:pt x="31" y="1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833"/>
            <p:cNvSpPr>
              <a:spLocks/>
            </p:cNvSpPr>
            <p:nvPr/>
          </p:nvSpPr>
          <p:spPr bwMode="auto">
            <a:xfrm>
              <a:off x="9682163" y="7197726"/>
              <a:ext cx="114300" cy="50800"/>
            </a:xfrm>
            <a:custGeom>
              <a:avLst/>
              <a:gdLst>
                <a:gd name="T0" fmla="*/ 2 w 33"/>
                <a:gd name="T1" fmla="*/ 15 h 15"/>
                <a:gd name="T2" fmla="*/ 0 w 33"/>
                <a:gd name="T3" fmla="*/ 14 h 15"/>
                <a:gd name="T4" fmla="*/ 1 w 33"/>
                <a:gd name="T5" fmla="*/ 11 h 15"/>
                <a:gd name="T6" fmla="*/ 30 w 33"/>
                <a:gd name="T7" fmla="*/ 0 h 15"/>
                <a:gd name="T8" fmla="*/ 33 w 33"/>
                <a:gd name="T9" fmla="*/ 2 h 15"/>
                <a:gd name="T10" fmla="*/ 31 w 33"/>
                <a:gd name="T11" fmla="*/ 5 h 15"/>
                <a:gd name="T12" fmla="*/ 3 w 33"/>
                <a:gd name="T13" fmla="*/ 15 h 15"/>
                <a:gd name="T14" fmla="*/ 2 w 33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5">
                  <a:moveTo>
                    <a:pt x="2" y="15"/>
                  </a:moveTo>
                  <a:cubicBezTo>
                    <a:pt x="1" y="15"/>
                    <a:pt x="0" y="15"/>
                    <a:pt x="0" y="14"/>
                  </a:cubicBezTo>
                  <a:cubicBezTo>
                    <a:pt x="0" y="13"/>
                    <a:pt x="0" y="11"/>
                    <a:pt x="1" y="1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1" y="0"/>
                    <a:pt x="32" y="1"/>
                    <a:pt x="33" y="2"/>
                  </a:cubicBezTo>
                  <a:cubicBezTo>
                    <a:pt x="33" y="3"/>
                    <a:pt x="33" y="4"/>
                    <a:pt x="31" y="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26" name="Группа 225"/>
          <p:cNvGrpSpPr/>
          <p:nvPr/>
        </p:nvGrpSpPr>
        <p:grpSpPr>
          <a:xfrm>
            <a:off x="10488836" y="7066041"/>
            <a:ext cx="733502" cy="661818"/>
            <a:chOff x="17162463" y="6702425"/>
            <a:chExt cx="698500" cy="630237"/>
          </a:xfrm>
        </p:grpSpPr>
        <p:sp>
          <p:nvSpPr>
            <p:cNvPr id="227" name="Freeform 245"/>
            <p:cNvSpPr>
              <a:spLocks/>
            </p:cNvSpPr>
            <p:nvPr/>
          </p:nvSpPr>
          <p:spPr bwMode="auto">
            <a:xfrm>
              <a:off x="17224375" y="7253287"/>
              <a:ext cx="577850" cy="79375"/>
            </a:xfrm>
            <a:custGeom>
              <a:avLst/>
              <a:gdLst>
                <a:gd name="T0" fmla="*/ 167 w 167"/>
                <a:gd name="T1" fmla="*/ 8 h 23"/>
                <a:gd name="T2" fmla="*/ 153 w 167"/>
                <a:gd name="T3" fmla="*/ 0 h 23"/>
                <a:gd name="T4" fmla="*/ 139 w 167"/>
                <a:gd name="T5" fmla="*/ 8 h 23"/>
                <a:gd name="T6" fmla="*/ 125 w 167"/>
                <a:gd name="T7" fmla="*/ 0 h 23"/>
                <a:gd name="T8" fmla="*/ 111 w 167"/>
                <a:gd name="T9" fmla="*/ 8 h 23"/>
                <a:gd name="T10" fmla="*/ 97 w 167"/>
                <a:gd name="T11" fmla="*/ 0 h 23"/>
                <a:gd name="T12" fmla="*/ 83 w 167"/>
                <a:gd name="T13" fmla="*/ 8 h 23"/>
                <a:gd name="T14" fmla="*/ 69 w 167"/>
                <a:gd name="T15" fmla="*/ 0 h 23"/>
                <a:gd name="T16" fmla="*/ 56 w 167"/>
                <a:gd name="T17" fmla="*/ 8 h 23"/>
                <a:gd name="T18" fmla="*/ 42 w 167"/>
                <a:gd name="T19" fmla="*/ 0 h 23"/>
                <a:gd name="T20" fmla="*/ 28 w 167"/>
                <a:gd name="T21" fmla="*/ 8 h 23"/>
                <a:gd name="T22" fmla="*/ 14 w 167"/>
                <a:gd name="T23" fmla="*/ 0 h 23"/>
                <a:gd name="T24" fmla="*/ 0 w 167"/>
                <a:gd name="T25" fmla="*/ 8 h 23"/>
                <a:gd name="T26" fmla="*/ 0 w 167"/>
                <a:gd name="T27" fmla="*/ 12 h 23"/>
                <a:gd name="T28" fmla="*/ 14 w 167"/>
                <a:gd name="T29" fmla="*/ 16 h 23"/>
                <a:gd name="T30" fmla="*/ 14 w 167"/>
                <a:gd name="T31" fmla="*/ 15 h 23"/>
                <a:gd name="T32" fmla="*/ 28 w 167"/>
                <a:gd name="T33" fmla="*/ 23 h 23"/>
                <a:gd name="T34" fmla="*/ 42 w 167"/>
                <a:gd name="T35" fmla="*/ 15 h 23"/>
                <a:gd name="T36" fmla="*/ 56 w 167"/>
                <a:gd name="T37" fmla="*/ 23 h 23"/>
                <a:gd name="T38" fmla="*/ 69 w 167"/>
                <a:gd name="T39" fmla="*/ 15 h 23"/>
                <a:gd name="T40" fmla="*/ 83 w 167"/>
                <a:gd name="T41" fmla="*/ 23 h 23"/>
                <a:gd name="T42" fmla="*/ 97 w 167"/>
                <a:gd name="T43" fmla="*/ 15 h 23"/>
                <a:gd name="T44" fmla="*/ 111 w 167"/>
                <a:gd name="T45" fmla="*/ 23 h 23"/>
                <a:gd name="T46" fmla="*/ 125 w 167"/>
                <a:gd name="T47" fmla="*/ 15 h 23"/>
                <a:gd name="T48" fmla="*/ 139 w 167"/>
                <a:gd name="T49" fmla="*/ 23 h 23"/>
                <a:gd name="T50" fmla="*/ 153 w 167"/>
                <a:gd name="T51" fmla="*/ 15 h 23"/>
                <a:gd name="T52" fmla="*/ 153 w 167"/>
                <a:gd name="T53" fmla="*/ 16 h 23"/>
                <a:gd name="T54" fmla="*/ 167 w 167"/>
                <a:gd name="T55" fmla="*/ 12 h 23"/>
                <a:gd name="T56" fmla="*/ 167 w 167"/>
                <a:gd name="T57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7" h="23">
                  <a:moveTo>
                    <a:pt x="167" y="8"/>
                  </a:moveTo>
                  <a:cubicBezTo>
                    <a:pt x="161" y="8"/>
                    <a:pt x="156" y="4"/>
                    <a:pt x="153" y="0"/>
                  </a:cubicBezTo>
                  <a:cubicBezTo>
                    <a:pt x="150" y="4"/>
                    <a:pt x="145" y="8"/>
                    <a:pt x="139" y="8"/>
                  </a:cubicBezTo>
                  <a:cubicBezTo>
                    <a:pt x="133" y="8"/>
                    <a:pt x="128" y="4"/>
                    <a:pt x="125" y="0"/>
                  </a:cubicBezTo>
                  <a:cubicBezTo>
                    <a:pt x="122" y="4"/>
                    <a:pt x="117" y="8"/>
                    <a:pt x="111" y="8"/>
                  </a:cubicBezTo>
                  <a:cubicBezTo>
                    <a:pt x="105" y="8"/>
                    <a:pt x="100" y="4"/>
                    <a:pt x="97" y="0"/>
                  </a:cubicBezTo>
                  <a:cubicBezTo>
                    <a:pt x="94" y="4"/>
                    <a:pt x="89" y="8"/>
                    <a:pt x="83" y="8"/>
                  </a:cubicBezTo>
                  <a:cubicBezTo>
                    <a:pt x="77" y="8"/>
                    <a:pt x="72" y="4"/>
                    <a:pt x="69" y="0"/>
                  </a:cubicBezTo>
                  <a:cubicBezTo>
                    <a:pt x="67" y="4"/>
                    <a:pt x="61" y="8"/>
                    <a:pt x="56" y="8"/>
                  </a:cubicBezTo>
                  <a:cubicBezTo>
                    <a:pt x="50" y="8"/>
                    <a:pt x="44" y="4"/>
                    <a:pt x="42" y="0"/>
                  </a:cubicBezTo>
                  <a:cubicBezTo>
                    <a:pt x="39" y="4"/>
                    <a:pt x="34" y="8"/>
                    <a:pt x="28" y="8"/>
                  </a:cubicBezTo>
                  <a:cubicBezTo>
                    <a:pt x="22" y="8"/>
                    <a:pt x="17" y="4"/>
                    <a:pt x="14" y="0"/>
                  </a:cubicBezTo>
                  <a:cubicBezTo>
                    <a:pt x="11" y="4"/>
                    <a:pt x="6" y="8"/>
                    <a:pt x="0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10" y="22"/>
                    <a:pt x="14" y="16"/>
                  </a:cubicBezTo>
                  <a:cubicBezTo>
                    <a:pt x="14" y="16"/>
                    <a:pt x="14" y="15"/>
                    <a:pt x="14" y="15"/>
                  </a:cubicBezTo>
                  <a:cubicBezTo>
                    <a:pt x="17" y="20"/>
                    <a:pt x="22" y="23"/>
                    <a:pt x="28" y="23"/>
                  </a:cubicBezTo>
                  <a:cubicBezTo>
                    <a:pt x="34" y="23"/>
                    <a:pt x="39" y="20"/>
                    <a:pt x="42" y="15"/>
                  </a:cubicBezTo>
                  <a:cubicBezTo>
                    <a:pt x="44" y="20"/>
                    <a:pt x="50" y="23"/>
                    <a:pt x="56" y="23"/>
                  </a:cubicBezTo>
                  <a:cubicBezTo>
                    <a:pt x="61" y="23"/>
                    <a:pt x="67" y="20"/>
                    <a:pt x="69" y="15"/>
                  </a:cubicBezTo>
                  <a:cubicBezTo>
                    <a:pt x="72" y="20"/>
                    <a:pt x="77" y="23"/>
                    <a:pt x="83" y="23"/>
                  </a:cubicBezTo>
                  <a:cubicBezTo>
                    <a:pt x="89" y="23"/>
                    <a:pt x="94" y="20"/>
                    <a:pt x="97" y="15"/>
                  </a:cubicBezTo>
                  <a:cubicBezTo>
                    <a:pt x="100" y="20"/>
                    <a:pt x="105" y="23"/>
                    <a:pt x="111" y="23"/>
                  </a:cubicBezTo>
                  <a:cubicBezTo>
                    <a:pt x="117" y="23"/>
                    <a:pt x="122" y="20"/>
                    <a:pt x="125" y="15"/>
                  </a:cubicBezTo>
                  <a:cubicBezTo>
                    <a:pt x="128" y="20"/>
                    <a:pt x="133" y="23"/>
                    <a:pt x="139" y="23"/>
                  </a:cubicBezTo>
                  <a:cubicBezTo>
                    <a:pt x="145" y="23"/>
                    <a:pt x="150" y="20"/>
                    <a:pt x="153" y="15"/>
                  </a:cubicBezTo>
                  <a:cubicBezTo>
                    <a:pt x="153" y="15"/>
                    <a:pt x="153" y="16"/>
                    <a:pt x="153" y="16"/>
                  </a:cubicBezTo>
                  <a:cubicBezTo>
                    <a:pt x="157" y="22"/>
                    <a:pt x="167" y="19"/>
                    <a:pt x="167" y="12"/>
                  </a:cubicBezTo>
                  <a:lnTo>
                    <a:pt x="167" y="8"/>
                  </a:lnTo>
                  <a:close/>
                </a:path>
              </a:pathLst>
            </a:custGeom>
            <a:solidFill>
              <a:srgbClr val="17C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8" name="Freeform 246"/>
            <p:cNvSpPr>
              <a:spLocks/>
            </p:cNvSpPr>
            <p:nvPr/>
          </p:nvSpPr>
          <p:spPr bwMode="auto">
            <a:xfrm>
              <a:off x="17200563" y="7183437"/>
              <a:ext cx="625475" cy="46037"/>
            </a:xfrm>
            <a:custGeom>
              <a:avLst/>
              <a:gdLst>
                <a:gd name="T0" fmla="*/ 179 w 181"/>
                <a:gd name="T1" fmla="*/ 13 h 13"/>
                <a:gd name="T2" fmla="*/ 164 w 181"/>
                <a:gd name="T3" fmla="*/ 6 h 13"/>
                <a:gd name="T4" fmla="*/ 149 w 181"/>
                <a:gd name="T5" fmla="*/ 13 h 13"/>
                <a:gd name="T6" fmla="*/ 134 w 181"/>
                <a:gd name="T7" fmla="*/ 6 h 13"/>
                <a:gd name="T8" fmla="*/ 120 w 181"/>
                <a:gd name="T9" fmla="*/ 13 h 13"/>
                <a:gd name="T10" fmla="*/ 105 w 181"/>
                <a:gd name="T11" fmla="*/ 6 h 13"/>
                <a:gd name="T12" fmla="*/ 90 w 181"/>
                <a:gd name="T13" fmla="*/ 13 h 13"/>
                <a:gd name="T14" fmla="*/ 76 w 181"/>
                <a:gd name="T15" fmla="*/ 6 h 13"/>
                <a:gd name="T16" fmla="*/ 61 w 181"/>
                <a:gd name="T17" fmla="*/ 13 h 13"/>
                <a:gd name="T18" fmla="*/ 46 w 181"/>
                <a:gd name="T19" fmla="*/ 6 h 13"/>
                <a:gd name="T20" fmla="*/ 32 w 181"/>
                <a:gd name="T21" fmla="*/ 13 h 13"/>
                <a:gd name="T22" fmla="*/ 17 w 181"/>
                <a:gd name="T23" fmla="*/ 6 h 13"/>
                <a:gd name="T24" fmla="*/ 2 w 181"/>
                <a:gd name="T25" fmla="*/ 13 h 13"/>
                <a:gd name="T26" fmla="*/ 0 w 181"/>
                <a:gd name="T27" fmla="*/ 11 h 13"/>
                <a:gd name="T28" fmla="*/ 2 w 181"/>
                <a:gd name="T29" fmla="*/ 8 h 13"/>
                <a:gd name="T30" fmla="*/ 15 w 181"/>
                <a:gd name="T31" fmla="*/ 1 h 13"/>
                <a:gd name="T32" fmla="*/ 19 w 181"/>
                <a:gd name="T33" fmla="*/ 1 h 13"/>
                <a:gd name="T34" fmla="*/ 32 w 181"/>
                <a:gd name="T35" fmla="*/ 8 h 13"/>
                <a:gd name="T36" fmla="*/ 44 w 181"/>
                <a:gd name="T37" fmla="*/ 1 h 13"/>
                <a:gd name="T38" fmla="*/ 46 w 181"/>
                <a:gd name="T39" fmla="*/ 0 h 13"/>
                <a:gd name="T40" fmla="*/ 46 w 181"/>
                <a:gd name="T41" fmla="*/ 0 h 13"/>
                <a:gd name="T42" fmla="*/ 48 w 181"/>
                <a:gd name="T43" fmla="*/ 1 h 13"/>
                <a:gd name="T44" fmla="*/ 61 w 181"/>
                <a:gd name="T45" fmla="*/ 8 h 13"/>
                <a:gd name="T46" fmla="*/ 74 w 181"/>
                <a:gd name="T47" fmla="*/ 1 h 13"/>
                <a:gd name="T48" fmla="*/ 76 w 181"/>
                <a:gd name="T49" fmla="*/ 0 h 13"/>
                <a:gd name="T50" fmla="*/ 76 w 181"/>
                <a:gd name="T51" fmla="*/ 0 h 13"/>
                <a:gd name="T52" fmla="*/ 78 w 181"/>
                <a:gd name="T53" fmla="*/ 1 h 13"/>
                <a:gd name="T54" fmla="*/ 90 w 181"/>
                <a:gd name="T55" fmla="*/ 8 h 13"/>
                <a:gd name="T56" fmla="*/ 103 w 181"/>
                <a:gd name="T57" fmla="*/ 1 h 13"/>
                <a:gd name="T58" fmla="*/ 107 w 181"/>
                <a:gd name="T59" fmla="*/ 1 h 13"/>
                <a:gd name="T60" fmla="*/ 120 w 181"/>
                <a:gd name="T61" fmla="*/ 8 h 13"/>
                <a:gd name="T62" fmla="*/ 132 w 181"/>
                <a:gd name="T63" fmla="*/ 1 h 13"/>
                <a:gd name="T64" fmla="*/ 136 w 181"/>
                <a:gd name="T65" fmla="*/ 1 h 13"/>
                <a:gd name="T66" fmla="*/ 149 w 181"/>
                <a:gd name="T67" fmla="*/ 8 h 13"/>
                <a:gd name="T68" fmla="*/ 162 w 181"/>
                <a:gd name="T69" fmla="*/ 1 h 13"/>
                <a:gd name="T70" fmla="*/ 166 w 181"/>
                <a:gd name="T71" fmla="*/ 1 h 13"/>
                <a:gd name="T72" fmla="*/ 179 w 181"/>
                <a:gd name="T73" fmla="*/ 8 h 13"/>
                <a:gd name="T74" fmla="*/ 181 w 181"/>
                <a:gd name="T75" fmla="*/ 11 h 13"/>
                <a:gd name="T76" fmla="*/ 179 w 181"/>
                <a:gd name="T7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1" h="13">
                  <a:moveTo>
                    <a:pt x="179" y="13"/>
                  </a:moveTo>
                  <a:cubicBezTo>
                    <a:pt x="173" y="13"/>
                    <a:pt x="167" y="11"/>
                    <a:pt x="164" y="6"/>
                  </a:cubicBezTo>
                  <a:cubicBezTo>
                    <a:pt x="160" y="11"/>
                    <a:pt x="155" y="13"/>
                    <a:pt x="149" y="13"/>
                  </a:cubicBezTo>
                  <a:cubicBezTo>
                    <a:pt x="143" y="13"/>
                    <a:pt x="138" y="11"/>
                    <a:pt x="134" y="6"/>
                  </a:cubicBezTo>
                  <a:cubicBezTo>
                    <a:pt x="131" y="11"/>
                    <a:pt x="125" y="13"/>
                    <a:pt x="120" y="13"/>
                  </a:cubicBezTo>
                  <a:cubicBezTo>
                    <a:pt x="114" y="13"/>
                    <a:pt x="109" y="11"/>
                    <a:pt x="105" y="6"/>
                  </a:cubicBezTo>
                  <a:cubicBezTo>
                    <a:pt x="101" y="11"/>
                    <a:pt x="96" y="13"/>
                    <a:pt x="90" y="13"/>
                  </a:cubicBezTo>
                  <a:cubicBezTo>
                    <a:pt x="85" y="13"/>
                    <a:pt x="79" y="11"/>
                    <a:pt x="76" y="6"/>
                  </a:cubicBezTo>
                  <a:cubicBezTo>
                    <a:pt x="72" y="11"/>
                    <a:pt x="67" y="13"/>
                    <a:pt x="61" y="13"/>
                  </a:cubicBezTo>
                  <a:cubicBezTo>
                    <a:pt x="55" y="13"/>
                    <a:pt x="50" y="11"/>
                    <a:pt x="46" y="6"/>
                  </a:cubicBezTo>
                  <a:cubicBezTo>
                    <a:pt x="43" y="11"/>
                    <a:pt x="37" y="13"/>
                    <a:pt x="32" y="13"/>
                  </a:cubicBezTo>
                  <a:cubicBezTo>
                    <a:pt x="26" y="13"/>
                    <a:pt x="21" y="11"/>
                    <a:pt x="17" y="6"/>
                  </a:cubicBezTo>
                  <a:cubicBezTo>
                    <a:pt x="13" y="11"/>
                    <a:pt x="8" y="13"/>
                    <a:pt x="2" y="13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0" y="9"/>
                    <a:pt x="1" y="8"/>
                    <a:pt x="2" y="8"/>
                  </a:cubicBezTo>
                  <a:cubicBezTo>
                    <a:pt x="7" y="8"/>
                    <a:pt x="12" y="6"/>
                    <a:pt x="15" y="1"/>
                  </a:cubicBezTo>
                  <a:cubicBezTo>
                    <a:pt x="16" y="0"/>
                    <a:pt x="18" y="0"/>
                    <a:pt x="19" y="1"/>
                  </a:cubicBezTo>
                  <a:cubicBezTo>
                    <a:pt x="22" y="6"/>
                    <a:pt x="26" y="8"/>
                    <a:pt x="32" y="8"/>
                  </a:cubicBezTo>
                  <a:cubicBezTo>
                    <a:pt x="37" y="8"/>
                    <a:pt x="42" y="6"/>
                    <a:pt x="44" y="1"/>
                  </a:cubicBezTo>
                  <a:cubicBezTo>
                    <a:pt x="45" y="0"/>
                    <a:pt x="45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8" y="0"/>
                    <a:pt x="48" y="1"/>
                  </a:cubicBezTo>
                  <a:cubicBezTo>
                    <a:pt x="51" y="6"/>
                    <a:pt x="56" y="8"/>
                    <a:pt x="61" y="8"/>
                  </a:cubicBezTo>
                  <a:cubicBezTo>
                    <a:pt x="66" y="8"/>
                    <a:pt x="71" y="6"/>
                    <a:pt x="74" y="1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7" y="0"/>
                    <a:pt x="77" y="0"/>
                    <a:pt x="78" y="1"/>
                  </a:cubicBezTo>
                  <a:cubicBezTo>
                    <a:pt x="80" y="6"/>
                    <a:pt x="85" y="8"/>
                    <a:pt x="90" y="8"/>
                  </a:cubicBezTo>
                  <a:cubicBezTo>
                    <a:pt x="96" y="8"/>
                    <a:pt x="100" y="6"/>
                    <a:pt x="103" y="1"/>
                  </a:cubicBezTo>
                  <a:cubicBezTo>
                    <a:pt x="104" y="0"/>
                    <a:pt x="106" y="0"/>
                    <a:pt x="107" y="1"/>
                  </a:cubicBezTo>
                  <a:cubicBezTo>
                    <a:pt x="110" y="6"/>
                    <a:pt x="115" y="8"/>
                    <a:pt x="120" y="8"/>
                  </a:cubicBezTo>
                  <a:cubicBezTo>
                    <a:pt x="125" y="8"/>
                    <a:pt x="130" y="6"/>
                    <a:pt x="132" y="1"/>
                  </a:cubicBezTo>
                  <a:cubicBezTo>
                    <a:pt x="133" y="0"/>
                    <a:pt x="136" y="0"/>
                    <a:pt x="136" y="1"/>
                  </a:cubicBezTo>
                  <a:cubicBezTo>
                    <a:pt x="139" y="6"/>
                    <a:pt x="144" y="8"/>
                    <a:pt x="149" y="8"/>
                  </a:cubicBezTo>
                  <a:cubicBezTo>
                    <a:pt x="154" y="8"/>
                    <a:pt x="159" y="6"/>
                    <a:pt x="162" y="1"/>
                  </a:cubicBezTo>
                  <a:cubicBezTo>
                    <a:pt x="163" y="0"/>
                    <a:pt x="165" y="0"/>
                    <a:pt x="166" y="1"/>
                  </a:cubicBezTo>
                  <a:cubicBezTo>
                    <a:pt x="168" y="6"/>
                    <a:pt x="173" y="8"/>
                    <a:pt x="179" y="8"/>
                  </a:cubicBezTo>
                  <a:cubicBezTo>
                    <a:pt x="180" y="8"/>
                    <a:pt x="181" y="9"/>
                    <a:pt x="181" y="11"/>
                  </a:cubicBezTo>
                  <a:cubicBezTo>
                    <a:pt x="181" y="12"/>
                    <a:pt x="180" y="13"/>
                    <a:pt x="179" y="13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9" name="Freeform 247"/>
            <p:cNvSpPr>
              <a:spLocks/>
            </p:cNvSpPr>
            <p:nvPr/>
          </p:nvSpPr>
          <p:spPr bwMode="auto">
            <a:xfrm>
              <a:off x="17526000" y="6786562"/>
              <a:ext cx="284163" cy="185737"/>
            </a:xfrm>
            <a:custGeom>
              <a:avLst/>
              <a:gdLst>
                <a:gd name="T0" fmla="*/ 79 w 82"/>
                <a:gd name="T1" fmla="*/ 54 h 54"/>
                <a:gd name="T2" fmla="*/ 77 w 82"/>
                <a:gd name="T3" fmla="*/ 52 h 54"/>
                <a:gd name="T4" fmla="*/ 58 w 82"/>
                <a:gd name="T5" fmla="*/ 5 h 54"/>
                <a:gd name="T6" fmla="*/ 30 w 82"/>
                <a:gd name="T7" fmla="*/ 5 h 54"/>
                <a:gd name="T8" fmla="*/ 30 w 82"/>
                <a:gd name="T9" fmla="*/ 30 h 54"/>
                <a:gd name="T10" fmla="*/ 27 w 82"/>
                <a:gd name="T11" fmla="*/ 32 h 54"/>
                <a:gd name="T12" fmla="*/ 11 w 82"/>
                <a:gd name="T13" fmla="*/ 32 h 54"/>
                <a:gd name="T14" fmla="*/ 4 w 82"/>
                <a:gd name="T15" fmla="*/ 40 h 54"/>
                <a:gd name="T16" fmla="*/ 4 w 82"/>
                <a:gd name="T17" fmla="*/ 52 h 54"/>
                <a:gd name="T18" fmla="*/ 2 w 82"/>
                <a:gd name="T19" fmla="*/ 54 h 54"/>
                <a:gd name="T20" fmla="*/ 0 w 82"/>
                <a:gd name="T21" fmla="*/ 52 h 54"/>
                <a:gd name="T22" fmla="*/ 0 w 82"/>
                <a:gd name="T23" fmla="*/ 40 h 54"/>
                <a:gd name="T24" fmla="*/ 11 w 82"/>
                <a:gd name="T25" fmla="*/ 28 h 54"/>
                <a:gd name="T26" fmla="*/ 25 w 82"/>
                <a:gd name="T27" fmla="*/ 28 h 54"/>
                <a:gd name="T28" fmla="*/ 25 w 82"/>
                <a:gd name="T29" fmla="*/ 3 h 54"/>
                <a:gd name="T30" fmla="*/ 27 w 82"/>
                <a:gd name="T31" fmla="*/ 0 h 54"/>
                <a:gd name="T32" fmla="*/ 60 w 82"/>
                <a:gd name="T33" fmla="*/ 0 h 54"/>
                <a:gd name="T34" fmla="*/ 62 w 82"/>
                <a:gd name="T35" fmla="*/ 2 h 54"/>
                <a:gd name="T36" fmla="*/ 82 w 82"/>
                <a:gd name="T37" fmla="*/ 51 h 54"/>
                <a:gd name="T38" fmla="*/ 80 w 82"/>
                <a:gd name="T39" fmla="*/ 54 h 54"/>
                <a:gd name="T40" fmla="*/ 79 w 82"/>
                <a:gd name="T4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54">
                  <a:moveTo>
                    <a:pt x="79" y="54"/>
                  </a:moveTo>
                  <a:cubicBezTo>
                    <a:pt x="79" y="54"/>
                    <a:pt x="78" y="53"/>
                    <a:pt x="77" y="5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1"/>
                    <a:pt x="29" y="32"/>
                    <a:pt x="27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7" y="32"/>
                    <a:pt x="4" y="36"/>
                    <a:pt x="4" y="4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3" y="54"/>
                    <a:pt x="2" y="54"/>
                  </a:cubicBezTo>
                  <a:cubicBezTo>
                    <a:pt x="1" y="54"/>
                    <a:pt x="0" y="53"/>
                    <a:pt x="0" y="5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3"/>
                    <a:pt x="5" y="28"/>
                    <a:pt x="11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1"/>
                    <a:pt x="26" y="0"/>
                    <a:pt x="27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1" y="1"/>
                    <a:pt x="62" y="2"/>
                  </a:cubicBezTo>
                  <a:cubicBezTo>
                    <a:pt x="82" y="51"/>
                    <a:pt x="82" y="51"/>
                    <a:pt x="82" y="51"/>
                  </a:cubicBezTo>
                  <a:cubicBezTo>
                    <a:pt x="82" y="52"/>
                    <a:pt x="82" y="53"/>
                    <a:pt x="80" y="54"/>
                  </a:cubicBezTo>
                  <a:cubicBezTo>
                    <a:pt x="80" y="54"/>
                    <a:pt x="80" y="54"/>
                    <a:pt x="79" y="5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0" name="Freeform 248"/>
            <p:cNvSpPr>
              <a:spLocks/>
            </p:cNvSpPr>
            <p:nvPr/>
          </p:nvSpPr>
          <p:spPr bwMode="auto">
            <a:xfrm>
              <a:off x="17611725" y="6702425"/>
              <a:ext cx="17463" cy="101600"/>
            </a:xfrm>
            <a:custGeom>
              <a:avLst/>
              <a:gdLst>
                <a:gd name="T0" fmla="*/ 2 w 5"/>
                <a:gd name="T1" fmla="*/ 29 h 29"/>
                <a:gd name="T2" fmla="*/ 0 w 5"/>
                <a:gd name="T3" fmla="*/ 27 h 29"/>
                <a:gd name="T4" fmla="*/ 0 w 5"/>
                <a:gd name="T5" fmla="*/ 2 h 29"/>
                <a:gd name="T6" fmla="*/ 2 w 5"/>
                <a:gd name="T7" fmla="*/ 0 h 29"/>
                <a:gd name="T8" fmla="*/ 5 w 5"/>
                <a:gd name="T9" fmla="*/ 2 h 29"/>
                <a:gd name="T10" fmla="*/ 5 w 5"/>
                <a:gd name="T11" fmla="*/ 27 h 29"/>
                <a:gd name="T12" fmla="*/ 2 w 5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9">
                  <a:moveTo>
                    <a:pt x="2" y="29"/>
                  </a:moveTo>
                  <a:cubicBezTo>
                    <a:pt x="1" y="29"/>
                    <a:pt x="0" y="28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8"/>
                    <a:pt x="4" y="29"/>
                    <a:pt x="2" y="2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1" name="Freeform 250"/>
            <p:cNvSpPr>
              <a:spLocks/>
            </p:cNvSpPr>
            <p:nvPr/>
          </p:nvSpPr>
          <p:spPr bwMode="auto">
            <a:xfrm>
              <a:off x="17162463" y="6892925"/>
              <a:ext cx="698500" cy="307975"/>
            </a:xfrm>
            <a:custGeom>
              <a:avLst/>
              <a:gdLst>
                <a:gd name="T0" fmla="*/ 57 w 202"/>
                <a:gd name="T1" fmla="*/ 89 h 89"/>
                <a:gd name="T2" fmla="*/ 57 w 202"/>
                <a:gd name="T3" fmla="*/ 89 h 89"/>
                <a:gd name="T4" fmla="*/ 55 w 202"/>
                <a:gd name="T5" fmla="*/ 86 h 89"/>
                <a:gd name="T6" fmla="*/ 5 w 202"/>
                <a:gd name="T7" fmla="*/ 16 h 89"/>
                <a:gd name="T8" fmla="*/ 0 w 202"/>
                <a:gd name="T9" fmla="*/ 9 h 89"/>
                <a:gd name="T10" fmla="*/ 4 w 202"/>
                <a:gd name="T11" fmla="*/ 1 h 89"/>
                <a:gd name="T12" fmla="*/ 12 w 202"/>
                <a:gd name="T13" fmla="*/ 1 h 89"/>
                <a:gd name="T14" fmla="*/ 32 w 202"/>
                <a:gd name="T15" fmla="*/ 7 h 89"/>
                <a:gd name="T16" fmla="*/ 112 w 202"/>
                <a:gd name="T17" fmla="*/ 18 h 89"/>
                <a:gd name="T18" fmla="*/ 200 w 202"/>
                <a:gd name="T19" fmla="*/ 18 h 89"/>
                <a:gd name="T20" fmla="*/ 202 w 202"/>
                <a:gd name="T21" fmla="*/ 19 h 89"/>
                <a:gd name="T22" fmla="*/ 202 w 202"/>
                <a:gd name="T23" fmla="*/ 21 h 89"/>
                <a:gd name="T24" fmla="*/ 182 w 202"/>
                <a:gd name="T25" fmla="*/ 74 h 89"/>
                <a:gd name="T26" fmla="*/ 179 w 202"/>
                <a:gd name="T27" fmla="*/ 75 h 89"/>
                <a:gd name="T28" fmla="*/ 178 w 202"/>
                <a:gd name="T29" fmla="*/ 72 h 89"/>
                <a:gd name="T30" fmla="*/ 197 w 202"/>
                <a:gd name="T31" fmla="*/ 23 h 89"/>
                <a:gd name="T32" fmla="*/ 112 w 202"/>
                <a:gd name="T33" fmla="*/ 23 h 89"/>
                <a:gd name="T34" fmla="*/ 31 w 202"/>
                <a:gd name="T35" fmla="*/ 12 h 89"/>
                <a:gd name="T36" fmla="*/ 10 w 202"/>
                <a:gd name="T37" fmla="*/ 5 h 89"/>
                <a:gd name="T38" fmla="*/ 7 w 202"/>
                <a:gd name="T39" fmla="*/ 5 h 89"/>
                <a:gd name="T40" fmla="*/ 5 w 202"/>
                <a:gd name="T41" fmla="*/ 9 h 89"/>
                <a:gd name="T42" fmla="*/ 7 w 202"/>
                <a:gd name="T43" fmla="*/ 12 h 89"/>
                <a:gd name="T44" fmla="*/ 60 w 202"/>
                <a:gd name="T45" fmla="*/ 86 h 89"/>
                <a:gd name="T46" fmla="*/ 57 w 202"/>
                <a:gd name="T4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2" h="89">
                  <a:moveTo>
                    <a:pt x="57" y="89"/>
                  </a:moveTo>
                  <a:cubicBezTo>
                    <a:pt x="57" y="89"/>
                    <a:pt x="57" y="89"/>
                    <a:pt x="57" y="89"/>
                  </a:cubicBezTo>
                  <a:cubicBezTo>
                    <a:pt x="56" y="89"/>
                    <a:pt x="55" y="87"/>
                    <a:pt x="55" y="86"/>
                  </a:cubicBezTo>
                  <a:cubicBezTo>
                    <a:pt x="57" y="48"/>
                    <a:pt x="5" y="16"/>
                    <a:pt x="5" y="16"/>
                  </a:cubicBezTo>
                  <a:cubicBezTo>
                    <a:pt x="2" y="14"/>
                    <a:pt x="0" y="12"/>
                    <a:pt x="0" y="9"/>
                  </a:cubicBezTo>
                  <a:cubicBezTo>
                    <a:pt x="0" y="6"/>
                    <a:pt x="2" y="3"/>
                    <a:pt x="4" y="1"/>
                  </a:cubicBezTo>
                  <a:cubicBezTo>
                    <a:pt x="7" y="0"/>
                    <a:pt x="9" y="0"/>
                    <a:pt x="12" y="1"/>
                  </a:cubicBezTo>
                  <a:cubicBezTo>
                    <a:pt x="17" y="3"/>
                    <a:pt x="24" y="5"/>
                    <a:pt x="32" y="7"/>
                  </a:cubicBezTo>
                  <a:cubicBezTo>
                    <a:pt x="58" y="15"/>
                    <a:pt x="85" y="18"/>
                    <a:pt x="112" y="18"/>
                  </a:cubicBezTo>
                  <a:cubicBezTo>
                    <a:pt x="200" y="18"/>
                    <a:pt x="200" y="18"/>
                    <a:pt x="200" y="18"/>
                  </a:cubicBezTo>
                  <a:cubicBezTo>
                    <a:pt x="201" y="18"/>
                    <a:pt x="201" y="19"/>
                    <a:pt x="202" y="19"/>
                  </a:cubicBezTo>
                  <a:cubicBezTo>
                    <a:pt x="202" y="20"/>
                    <a:pt x="202" y="21"/>
                    <a:pt x="202" y="21"/>
                  </a:cubicBezTo>
                  <a:cubicBezTo>
                    <a:pt x="182" y="74"/>
                    <a:pt x="182" y="74"/>
                    <a:pt x="182" y="74"/>
                  </a:cubicBezTo>
                  <a:cubicBezTo>
                    <a:pt x="182" y="75"/>
                    <a:pt x="180" y="75"/>
                    <a:pt x="179" y="75"/>
                  </a:cubicBezTo>
                  <a:cubicBezTo>
                    <a:pt x="178" y="75"/>
                    <a:pt x="177" y="73"/>
                    <a:pt x="178" y="72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84" y="23"/>
                    <a:pt x="57" y="19"/>
                    <a:pt x="31" y="12"/>
                  </a:cubicBezTo>
                  <a:cubicBezTo>
                    <a:pt x="23" y="10"/>
                    <a:pt x="16" y="7"/>
                    <a:pt x="10" y="5"/>
                  </a:cubicBezTo>
                  <a:cubicBezTo>
                    <a:pt x="9" y="5"/>
                    <a:pt x="8" y="5"/>
                    <a:pt x="7" y="5"/>
                  </a:cubicBezTo>
                  <a:cubicBezTo>
                    <a:pt x="6" y="6"/>
                    <a:pt x="5" y="7"/>
                    <a:pt x="5" y="9"/>
                  </a:cubicBezTo>
                  <a:cubicBezTo>
                    <a:pt x="5" y="10"/>
                    <a:pt x="6" y="11"/>
                    <a:pt x="7" y="12"/>
                  </a:cubicBezTo>
                  <a:cubicBezTo>
                    <a:pt x="9" y="13"/>
                    <a:pt x="62" y="45"/>
                    <a:pt x="60" y="86"/>
                  </a:cubicBezTo>
                  <a:cubicBezTo>
                    <a:pt x="60" y="88"/>
                    <a:pt x="59" y="89"/>
                    <a:pt x="57" y="8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2" name="Freeform 251"/>
            <p:cNvSpPr>
              <a:spLocks/>
            </p:cNvSpPr>
            <p:nvPr/>
          </p:nvSpPr>
          <p:spPr bwMode="auto">
            <a:xfrm>
              <a:off x="17653000" y="6827837"/>
              <a:ext cx="84138" cy="61912"/>
            </a:xfrm>
            <a:custGeom>
              <a:avLst/>
              <a:gdLst>
                <a:gd name="T0" fmla="*/ 0 w 53"/>
                <a:gd name="T1" fmla="*/ 0 h 39"/>
                <a:gd name="T2" fmla="*/ 0 w 53"/>
                <a:gd name="T3" fmla="*/ 39 h 39"/>
                <a:gd name="T4" fmla="*/ 53 w 53"/>
                <a:gd name="T5" fmla="*/ 39 h 39"/>
                <a:gd name="T6" fmla="*/ 35 w 53"/>
                <a:gd name="T7" fmla="*/ 0 h 39"/>
                <a:gd name="T8" fmla="*/ 0 w 53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9">
                  <a:moveTo>
                    <a:pt x="0" y="0"/>
                  </a:moveTo>
                  <a:lnTo>
                    <a:pt x="0" y="39"/>
                  </a:lnTo>
                  <a:lnTo>
                    <a:pt x="53" y="39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C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3" name="Freeform 252"/>
            <p:cNvSpPr>
              <a:spLocks/>
            </p:cNvSpPr>
            <p:nvPr/>
          </p:nvSpPr>
          <p:spPr bwMode="auto">
            <a:xfrm>
              <a:off x="17438688" y="7021512"/>
              <a:ext cx="34925" cy="17462"/>
            </a:xfrm>
            <a:custGeom>
              <a:avLst/>
              <a:gdLst>
                <a:gd name="T0" fmla="*/ 7 w 10"/>
                <a:gd name="T1" fmla="*/ 5 h 5"/>
                <a:gd name="T2" fmla="*/ 3 w 10"/>
                <a:gd name="T3" fmla="*/ 5 h 5"/>
                <a:gd name="T4" fmla="*/ 0 w 10"/>
                <a:gd name="T5" fmla="*/ 2 h 5"/>
                <a:gd name="T6" fmla="*/ 3 w 10"/>
                <a:gd name="T7" fmla="*/ 0 h 5"/>
                <a:gd name="T8" fmla="*/ 7 w 10"/>
                <a:gd name="T9" fmla="*/ 0 h 5"/>
                <a:gd name="T10" fmla="*/ 10 w 10"/>
                <a:gd name="T11" fmla="*/ 2 h 5"/>
                <a:gd name="T12" fmla="*/ 7 w 1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7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4"/>
                    <a:pt x="9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4" name="Freeform 253"/>
            <p:cNvSpPr>
              <a:spLocks/>
            </p:cNvSpPr>
            <p:nvPr/>
          </p:nvSpPr>
          <p:spPr bwMode="auto">
            <a:xfrm>
              <a:off x="17479963" y="7021512"/>
              <a:ext cx="34925" cy="17462"/>
            </a:xfrm>
            <a:custGeom>
              <a:avLst/>
              <a:gdLst>
                <a:gd name="T0" fmla="*/ 7 w 10"/>
                <a:gd name="T1" fmla="*/ 5 h 5"/>
                <a:gd name="T2" fmla="*/ 3 w 10"/>
                <a:gd name="T3" fmla="*/ 5 h 5"/>
                <a:gd name="T4" fmla="*/ 0 w 10"/>
                <a:gd name="T5" fmla="*/ 2 h 5"/>
                <a:gd name="T6" fmla="*/ 3 w 10"/>
                <a:gd name="T7" fmla="*/ 0 h 5"/>
                <a:gd name="T8" fmla="*/ 7 w 10"/>
                <a:gd name="T9" fmla="*/ 0 h 5"/>
                <a:gd name="T10" fmla="*/ 10 w 10"/>
                <a:gd name="T11" fmla="*/ 2 h 5"/>
                <a:gd name="T12" fmla="*/ 7 w 1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7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4"/>
                    <a:pt x="9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" name="Freeform 254"/>
            <p:cNvSpPr>
              <a:spLocks/>
            </p:cNvSpPr>
            <p:nvPr/>
          </p:nvSpPr>
          <p:spPr bwMode="auto">
            <a:xfrm>
              <a:off x="17522825" y="7021512"/>
              <a:ext cx="33338" cy="17462"/>
            </a:xfrm>
            <a:custGeom>
              <a:avLst/>
              <a:gdLst>
                <a:gd name="T0" fmla="*/ 7 w 10"/>
                <a:gd name="T1" fmla="*/ 5 h 5"/>
                <a:gd name="T2" fmla="*/ 3 w 10"/>
                <a:gd name="T3" fmla="*/ 5 h 5"/>
                <a:gd name="T4" fmla="*/ 0 w 10"/>
                <a:gd name="T5" fmla="*/ 2 h 5"/>
                <a:gd name="T6" fmla="*/ 3 w 10"/>
                <a:gd name="T7" fmla="*/ 0 h 5"/>
                <a:gd name="T8" fmla="*/ 7 w 10"/>
                <a:gd name="T9" fmla="*/ 0 h 5"/>
                <a:gd name="T10" fmla="*/ 10 w 10"/>
                <a:gd name="T11" fmla="*/ 2 h 5"/>
                <a:gd name="T12" fmla="*/ 7 w 1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7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4"/>
                    <a:pt x="9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6" name="Freeform 255"/>
            <p:cNvSpPr>
              <a:spLocks/>
            </p:cNvSpPr>
            <p:nvPr/>
          </p:nvSpPr>
          <p:spPr bwMode="auto">
            <a:xfrm>
              <a:off x="17564100" y="7021512"/>
              <a:ext cx="30163" cy="17462"/>
            </a:xfrm>
            <a:custGeom>
              <a:avLst/>
              <a:gdLst>
                <a:gd name="T0" fmla="*/ 7 w 9"/>
                <a:gd name="T1" fmla="*/ 5 h 5"/>
                <a:gd name="T2" fmla="*/ 2 w 9"/>
                <a:gd name="T3" fmla="*/ 5 h 5"/>
                <a:gd name="T4" fmla="*/ 0 w 9"/>
                <a:gd name="T5" fmla="*/ 2 h 5"/>
                <a:gd name="T6" fmla="*/ 2 w 9"/>
                <a:gd name="T7" fmla="*/ 0 h 5"/>
                <a:gd name="T8" fmla="*/ 7 w 9"/>
                <a:gd name="T9" fmla="*/ 0 h 5"/>
                <a:gd name="T10" fmla="*/ 9 w 9"/>
                <a:gd name="T11" fmla="*/ 2 h 5"/>
                <a:gd name="T12" fmla="*/ 7 w 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7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4"/>
                    <a:pt x="8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7" name="Freeform 256"/>
            <p:cNvSpPr>
              <a:spLocks/>
            </p:cNvSpPr>
            <p:nvPr/>
          </p:nvSpPr>
          <p:spPr bwMode="auto">
            <a:xfrm>
              <a:off x="17479963" y="7059612"/>
              <a:ext cx="34925" cy="17462"/>
            </a:xfrm>
            <a:custGeom>
              <a:avLst/>
              <a:gdLst>
                <a:gd name="T0" fmla="*/ 7 w 10"/>
                <a:gd name="T1" fmla="*/ 5 h 5"/>
                <a:gd name="T2" fmla="*/ 3 w 10"/>
                <a:gd name="T3" fmla="*/ 5 h 5"/>
                <a:gd name="T4" fmla="*/ 0 w 10"/>
                <a:gd name="T5" fmla="*/ 3 h 5"/>
                <a:gd name="T6" fmla="*/ 3 w 10"/>
                <a:gd name="T7" fmla="*/ 0 h 5"/>
                <a:gd name="T8" fmla="*/ 7 w 10"/>
                <a:gd name="T9" fmla="*/ 0 h 5"/>
                <a:gd name="T10" fmla="*/ 10 w 10"/>
                <a:gd name="T11" fmla="*/ 3 h 5"/>
                <a:gd name="T12" fmla="*/ 7 w 1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7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4"/>
                    <a:pt x="9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8" name="Freeform 257"/>
            <p:cNvSpPr>
              <a:spLocks/>
            </p:cNvSpPr>
            <p:nvPr/>
          </p:nvSpPr>
          <p:spPr bwMode="auto">
            <a:xfrm>
              <a:off x="17522825" y="7059612"/>
              <a:ext cx="33338" cy="17462"/>
            </a:xfrm>
            <a:custGeom>
              <a:avLst/>
              <a:gdLst>
                <a:gd name="T0" fmla="*/ 7 w 10"/>
                <a:gd name="T1" fmla="*/ 5 h 5"/>
                <a:gd name="T2" fmla="*/ 3 w 10"/>
                <a:gd name="T3" fmla="*/ 5 h 5"/>
                <a:gd name="T4" fmla="*/ 0 w 10"/>
                <a:gd name="T5" fmla="*/ 3 h 5"/>
                <a:gd name="T6" fmla="*/ 3 w 10"/>
                <a:gd name="T7" fmla="*/ 0 h 5"/>
                <a:gd name="T8" fmla="*/ 7 w 10"/>
                <a:gd name="T9" fmla="*/ 0 h 5"/>
                <a:gd name="T10" fmla="*/ 10 w 10"/>
                <a:gd name="T11" fmla="*/ 3 h 5"/>
                <a:gd name="T12" fmla="*/ 7 w 1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7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4"/>
                    <a:pt x="9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9" name="Freeform 258"/>
            <p:cNvSpPr>
              <a:spLocks/>
            </p:cNvSpPr>
            <p:nvPr/>
          </p:nvSpPr>
          <p:spPr bwMode="auto">
            <a:xfrm>
              <a:off x="17564100" y="7059612"/>
              <a:ext cx="30163" cy="17462"/>
            </a:xfrm>
            <a:custGeom>
              <a:avLst/>
              <a:gdLst>
                <a:gd name="T0" fmla="*/ 7 w 9"/>
                <a:gd name="T1" fmla="*/ 5 h 5"/>
                <a:gd name="T2" fmla="*/ 2 w 9"/>
                <a:gd name="T3" fmla="*/ 5 h 5"/>
                <a:gd name="T4" fmla="*/ 0 w 9"/>
                <a:gd name="T5" fmla="*/ 3 h 5"/>
                <a:gd name="T6" fmla="*/ 2 w 9"/>
                <a:gd name="T7" fmla="*/ 0 h 5"/>
                <a:gd name="T8" fmla="*/ 7 w 9"/>
                <a:gd name="T9" fmla="*/ 0 h 5"/>
                <a:gd name="T10" fmla="*/ 9 w 9"/>
                <a:gd name="T11" fmla="*/ 3 h 5"/>
                <a:gd name="T12" fmla="*/ 7 w 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7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8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0" name="Freeform 259"/>
            <p:cNvSpPr>
              <a:spLocks/>
            </p:cNvSpPr>
            <p:nvPr/>
          </p:nvSpPr>
          <p:spPr bwMode="auto">
            <a:xfrm>
              <a:off x="17522825" y="7100887"/>
              <a:ext cx="33338" cy="14287"/>
            </a:xfrm>
            <a:custGeom>
              <a:avLst/>
              <a:gdLst>
                <a:gd name="T0" fmla="*/ 7 w 10"/>
                <a:gd name="T1" fmla="*/ 4 h 4"/>
                <a:gd name="T2" fmla="*/ 3 w 10"/>
                <a:gd name="T3" fmla="*/ 4 h 4"/>
                <a:gd name="T4" fmla="*/ 0 w 10"/>
                <a:gd name="T5" fmla="*/ 2 h 4"/>
                <a:gd name="T6" fmla="*/ 3 w 10"/>
                <a:gd name="T7" fmla="*/ 0 h 4"/>
                <a:gd name="T8" fmla="*/ 7 w 10"/>
                <a:gd name="T9" fmla="*/ 0 h 4"/>
                <a:gd name="T10" fmla="*/ 10 w 10"/>
                <a:gd name="T11" fmla="*/ 2 h 4"/>
                <a:gd name="T12" fmla="*/ 7 w 10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7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3"/>
                    <a:pt x="9" y="4"/>
                    <a:pt x="7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1" name="Freeform 260"/>
            <p:cNvSpPr>
              <a:spLocks/>
            </p:cNvSpPr>
            <p:nvPr/>
          </p:nvSpPr>
          <p:spPr bwMode="auto">
            <a:xfrm>
              <a:off x="17564100" y="7100887"/>
              <a:ext cx="30163" cy="14287"/>
            </a:xfrm>
            <a:custGeom>
              <a:avLst/>
              <a:gdLst>
                <a:gd name="T0" fmla="*/ 7 w 9"/>
                <a:gd name="T1" fmla="*/ 4 h 4"/>
                <a:gd name="T2" fmla="*/ 2 w 9"/>
                <a:gd name="T3" fmla="*/ 4 h 4"/>
                <a:gd name="T4" fmla="*/ 0 w 9"/>
                <a:gd name="T5" fmla="*/ 2 h 4"/>
                <a:gd name="T6" fmla="*/ 2 w 9"/>
                <a:gd name="T7" fmla="*/ 0 h 4"/>
                <a:gd name="T8" fmla="*/ 7 w 9"/>
                <a:gd name="T9" fmla="*/ 0 h 4"/>
                <a:gd name="T10" fmla="*/ 9 w 9"/>
                <a:gd name="T11" fmla="*/ 2 h 4"/>
                <a:gd name="T12" fmla="*/ 7 w 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">
                  <a:moveTo>
                    <a:pt x="7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3"/>
                    <a:pt x="8" y="4"/>
                    <a:pt x="7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2" name="Freeform 261"/>
            <p:cNvSpPr>
              <a:spLocks/>
            </p:cNvSpPr>
            <p:nvPr/>
          </p:nvSpPr>
          <p:spPr bwMode="auto">
            <a:xfrm>
              <a:off x="17605375" y="7021512"/>
              <a:ext cx="31750" cy="17462"/>
            </a:xfrm>
            <a:custGeom>
              <a:avLst/>
              <a:gdLst>
                <a:gd name="T0" fmla="*/ 7 w 9"/>
                <a:gd name="T1" fmla="*/ 5 h 5"/>
                <a:gd name="T2" fmla="*/ 2 w 9"/>
                <a:gd name="T3" fmla="*/ 5 h 5"/>
                <a:gd name="T4" fmla="*/ 0 w 9"/>
                <a:gd name="T5" fmla="*/ 2 h 5"/>
                <a:gd name="T6" fmla="*/ 2 w 9"/>
                <a:gd name="T7" fmla="*/ 0 h 5"/>
                <a:gd name="T8" fmla="*/ 7 w 9"/>
                <a:gd name="T9" fmla="*/ 0 h 5"/>
                <a:gd name="T10" fmla="*/ 9 w 9"/>
                <a:gd name="T11" fmla="*/ 2 h 5"/>
                <a:gd name="T12" fmla="*/ 7 w 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7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4"/>
                    <a:pt x="8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3" name="Freeform 262"/>
            <p:cNvSpPr>
              <a:spLocks/>
            </p:cNvSpPr>
            <p:nvPr/>
          </p:nvSpPr>
          <p:spPr bwMode="auto">
            <a:xfrm>
              <a:off x="17646650" y="7021512"/>
              <a:ext cx="31750" cy="17462"/>
            </a:xfrm>
            <a:custGeom>
              <a:avLst/>
              <a:gdLst>
                <a:gd name="T0" fmla="*/ 7 w 9"/>
                <a:gd name="T1" fmla="*/ 5 h 5"/>
                <a:gd name="T2" fmla="*/ 2 w 9"/>
                <a:gd name="T3" fmla="*/ 5 h 5"/>
                <a:gd name="T4" fmla="*/ 0 w 9"/>
                <a:gd name="T5" fmla="*/ 2 h 5"/>
                <a:gd name="T6" fmla="*/ 2 w 9"/>
                <a:gd name="T7" fmla="*/ 0 h 5"/>
                <a:gd name="T8" fmla="*/ 7 w 9"/>
                <a:gd name="T9" fmla="*/ 0 h 5"/>
                <a:gd name="T10" fmla="*/ 9 w 9"/>
                <a:gd name="T11" fmla="*/ 2 h 5"/>
                <a:gd name="T12" fmla="*/ 7 w 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7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4"/>
                    <a:pt x="8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4" name="Freeform 263"/>
            <p:cNvSpPr>
              <a:spLocks/>
            </p:cNvSpPr>
            <p:nvPr/>
          </p:nvSpPr>
          <p:spPr bwMode="auto">
            <a:xfrm>
              <a:off x="17605375" y="7059612"/>
              <a:ext cx="31750" cy="17462"/>
            </a:xfrm>
            <a:custGeom>
              <a:avLst/>
              <a:gdLst>
                <a:gd name="T0" fmla="*/ 7 w 9"/>
                <a:gd name="T1" fmla="*/ 5 h 5"/>
                <a:gd name="T2" fmla="*/ 2 w 9"/>
                <a:gd name="T3" fmla="*/ 5 h 5"/>
                <a:gd name="T4" fmla="*/ 0 w 9"/>
                <a:gd name="T5" fmla="*/ 3 h 5"/>
                <a:gd name="T6" fmla="*/ 2 w 9"/>
                <a:gd name="T7" fmla="*/ 0 h 5"/>
                <a:gd name="T8" fmla="*/ 7 w 9"/>
                <a:gd name="T9" fmla="*/ 0 h 5"/>
                <a:gd name="T10" fmla="*/ 9 w 9"/>
                <a:gd name="T11" fmla="*/ 3 h 5"/>
                <a:gd name="T12" fmla="*/ 7 w 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7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8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5" name="Freeform 264"/>
            <p:cNvSpPr>
              <a:spLocks/>
            </p:cNvSpPr>
            <p:nvPr/>
          </p:nvSpPr>
          <p:spPr bwMode="auto">
            <a:xfrm>
              <a:off x="17646650" y="7059612"/>
              <a:ext cx="31750" cy="17462"/>
            </a:xfrm>
            <a:custGeom>
              <a:avLst/>
              <a:gdLst>
                <a:gd name="T0" fmla="*/ 7 w 9"/>
                <a:gd name="T1" fmla="*/ 5 h 5"/>
                <a:gd name="T2" fmla="*/ 2 w 9"/>
                <a:gd name="T3" fmla="*/ 5 h 5"/>
                <a:gd name="T4" fmla="*/ 0 w 9"/>
                <a:gd name="T5" fmla="*/ 3 h 5"/>
                <a:gd name="T6" fmla="*/ 2 w 9"/>
                <a:gd name="T7" fmla="*/ 0 h 5"/>
                <a:gd name="T8" fmla="*/ 7 w 9"/>
                <a:gd name="T9" fmla="*/ 0 h 5"/>
                <a:gd name="T10" fmla="*/ 9 w 9"/>
                <a:gd name="T11" fmla="*/ 3 h 5"/>
                <a:gd name="T12" fmla="*/ 7 w 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7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8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6" name="Freeform 265"/>
            <p:cNvSpPr>
              <a:spLocks/>
            </p:cNvSpPr>
            <p:nvPr/>
          </p:nvSpPr>
          <p:spPr bwMode="auto">
            <a:xfrm>
              <a:off x="17605375" y="7100887"/>
              <a:ext cx="31750" cy="14287"/>
            </a:xfrm>
            <a:custGeom>
              <a:avLst/>
              <a:gdLst>
                <a:gd name="T0" fmla="*/ 7 w 9"/>
                <a:gd name="T1" fmla="*/ 4 h 4"/>
                <a:gd name="T2" fmla="*/ 2 w 9"/>
                <a:gd name="T3" fmla="*/ 4 h 4"/>
                <a:gd name="T4" fmla="*/ 0 w 9"/>
                <a:gd name="T5" fmla="*/ 2 h 4"/>
                <a:gd name="T6" fmla="*/ 2 w 9"/>
                <a:gd name="T7" fmla="*/ 0 h 4"/>
                <a:gd name="T8" fmla="*/ 7 w 9"/>
                <a:gd name="T9" fmla="*/ 0 h 4"/>
                <a:gd name="T10" fmla="*/ 9 w 9"/>
                <a:gd name="T11" fmla="*/ 2 h 4"/>
                <a:gd name="T12" fmla="*/ 7 w 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">
                  <a:moveTo>
                    <a:pt x="7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3"/>
                    <a:pt x="8" y="4"/>
                    <a:pt x="7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7" name="Freeform 266"/>
            <p:cNvSpPr>
              <a:spLocks/>
            </p:cNvSpPr>
            <p:nvPr/>
          </p:nvSpPr>
          <p:spPr bwMode="auto">
            <a:xfrm>
              <a:off x="17646650" y="7100887"/>
              <a:ext cx="31750" cy="14287"/>
            </a:xfrm>
            <a:custGeom>
              <a:avLst/>
              <a:gdLst>
                <a:gd name="T0" fmla="*/ 7 w 9"/>
                <a:gd name="T1" fmla="*/ 4 h 4"/>
                <a:gd name="T2" fmla="*/ 2 w 9"/>
                <a:gd name="T3" fmla="*/ 4 h 4"/>
                <a:gd name="T4" fmla="*/ 0 w 9"/>
                <a:gd name="T5" fmla="*/ 2 h 4"/>
                <a:gd name="T6" fmla="*/ 2 w 9"/>
                <a:gd name="T7" fmla="*/ 0 h 4"/>
                <a:gd name="T8" fmla="*/ 7 w 9"/>
                <a:gd name="T9" fmla="*/ 0 h 4"/>
                <a:gd name="T10" fmla="*/ 9 w 9"/>
                <a:gd name="T11" fmla="*/ 2 h 4"/>
                <a:gd name="T12" fmla="*/ 7 w 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">
                  <a:moveTo>
                    <a:pt x="7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3"/>
                    <a:pt x="8" y="4"/>
                    <a:pt x="7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8" name="Freeform 267"/>
            <p:cNvSpPr>
              <a:spLocks/>
            </p:cNvSpPr>
            <p:nvPr/>
          </p:nvSpPr>
          <p:spPr bwMode="auto">
            <a:xfrm>
              <a:off x="17687925" y="7021512"/>
              <a:ext cx="31750" cy="17462"/>
            </a:xfrm>
            <a:custGeom>
              <a:avLst/>
              <a:gdLst>
                <a:gd name="T0" fmla="*/ 7 w 9"/>
                <a:gd name="T1" fmla="*/ 5 h 5"/>
                <a:gd name="T2" fmla="*/ 2 w 9"/>
                <a:gd name="T3" fmla="*/ 5 h 5"/>
                <a:gd name="T4" fmla="*/ 0 w 9"/>
                <a:gd name="T5" fmla="*/ 2 h 5"/>
                <a:gd name="T6" fmla="*/ 2 w 9"/>
                <a:gd name="T7" fmla="*/ 0 h 5"/>
                <a:gd name="T8" fmla="*/ 7 w 9"/>
                <a:gd name="T9" fmla="*/ 0 h 5"/>
                <a:gd name="T10" fmla="*/ 9 w 9"/>
                <a:gd name="T11" fmla="*/ 2 h 5"/>
                <a:gd name="T12" fmla="*/ 7 w 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7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4"/>
                    <a:pt x="8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9" name="Freeform 268"/>
            <p:cNvSpPr>
              <a:spLocks/>
            </p:cNvSpPr>
            <p:nvPr/>
          </p:nvSpPr>
          <p:spPr bwMode="auto">
            <a:xfrm>
              <a:off x="17687925" y="7059612"/>
              <a:ext cx="31750" cy="17462"/>
            </a:xfrm>
            <a:custGeom>
              <a:avLst/>
              <a:gdLst>
                <a:gd name="T0" fmla="*/ 7 w 9"/>
                <a:gd name="T1" fmla="*/ 5 h 5"/>
                <a:gd name="T2" fmla="*/ 2 w 9"/>
                <a:gd name="T3" fmla="*/ 5 h 5"/>
                <a:gd name="T4" fmla="*/ 0 w 9"/>
                <a:gd name="T5" fmla="*/ 3 h 5"/>
                <a:gd name="T6" fmla="*/ 2 w 9"/>
                <a:gd name="T7" fmla="*/ 0 h 5"/>
                <a:gd name="T8" fmla="*/ 7 w 9"/>
                <a:gd name="T9" fmla="*/ 0 h 5"/>
                <a:gd name="T10" fmla="*/ 9 w 9"/>
                <a:gd name="T11" fmla="*/ 3 h 5"/>
                <a:gd name="T12" fmla="*/ 7 w 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7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8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0" name="Freeform 269"/>
            <p:cNvSpPr>
              <a:spLocks/>
            </p:cNvSpPr>
            <p:nvPr/>
          </p:nvSpPr>
          <p:spPr bwMode="auto">
            <a:xfrm>
              <a:off x="17687925" y="7100887"/>
              <a:ext cx="31750" cy="14287"/>
            </a:xfrm>
            <a:custGeom>
              <a:avLst/>
              <a:gdLst>
                <a:gd name="T0" fmla="*/ 7 w 9"/>
                <a:gd name="T1" fmla="*/ 4 h 4"/>
                <a:gd name="T2" fmla="*/ 2 w 9"/>
                <a:gd name="T3" fmla="*/ 4 h 4"/>
                <a:gd name="T4" fmla="*/ 0 w 9"/>
                <a:gd name="T5" fmla="*/ 2 h 4"/>
                <a:gd name="T6" fmla="*/ 2 w 9"/>
                <a:gd name="T7" fmla="*/ 0 h 4"/>
                <a:gd name="T8" fmla="*/ 7 w 9"/>
                <a:gd name="T9" fmla="*/ 0 h 4"/>
                <a:gd name="T10" fmla="*/ 9 w 9"/>
                <a:gd name="T11" fmla="*/ 2 h 4"/>
                <a:gd name="T12" fmla="*/ 7 w 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">
                  <a:moveTo>
                    <a:pt x="7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3"/>
                    <a:pt x="8" y="4"/>
                    <a:pt x="7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1" name="Freeform 270"/>
            <p:cNvSpPr>
              <a:spLocks/>
            </p:cNvSpPr>
            <p:nvPr/>
          </p:nvSpPr>
          <p:spPr bwMode="auto">
            <a:xfrm>
              <a:off x="17729200" y="7021512"/>
              <a:ext cx="31750" cy="17462"/>
            </a:xfrm>
            <a:custGeom>
              <a:avLst/>
              <a:gdLst>
                <a:gd name="T0" fmla="*/ 7 w 9"/>
                <a:gd name="T1" fmla="*/ 5 h 5"/>
                <a:gd name="T2" fmla="*/ 2 w 9"/>
                <a:gd name="T3" fmla="*/ 5 h 5"/>
                <a:gd name="T4" fmla="*/ 0 w 9"/>
                <a:gd name="T5" fmla="*/ 2 h 5"/>
                <a:gd name="T6" fmla="*/ 2 w 9"/>
                <a:gd name="T7" fmla="*/ 0 h 5"/>
                <a:gd name="T8" fmla="*/ 7 w 9"/>
                <a:gd name="T9" fmla="*/ 0 h 5"/>
                <a:gd name="T10" fmla="*/ 9 w 9"/>
                <a:gd name="T11" fmla="*/ 2 h 5"/>
                <a:gd name="T12" fmla="*/ 7 w 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7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4"/>
                    <a:pt x="8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2" name="Freeform 271"/>
            <p:cNvSpPr>
              <a:spLocks/>
            </p:cNvSpPr>
            <p:nvPr/>
          </p:nvSpPr>
          <p:spPr bwMode="auto">
            <a:xfrm>
              <a:off x="17729200" y="7059612"/>
              <a:ext cx="31750" cy="17462"/>
            </a:xfrm>
            <a:custGeom>
              <a:avLst/>
              <a:gdLst>
                <a:gd name="T0" fmla="*/ 7 w 9"/>
                <a:gd name="T1" fmla="*/ 5 h 5"/>
                <a:gd name="T2" fmla="*/ 2 w 9"/>
                <a:gd name="T3" fmla="*/ 5 h 5"/>
                <a:gd name="T4" fmla="*/ 0 w 9"/>
                <a:gd name="T5" fmla="*/ 3 h 5"/>
                <a:gd name="T6" fmla="*/ 2 w 9"/>
                <a:gd name="T7" fmla="*/ 0 h 5"/>
                <a:gd name="T8" fmla="*/ 7 w 9"/>
                <a:gd name="T9" fmla="*/ 0 h 5"/>
                <a:gd name="T10" fmla="*/ 9 w 9"/>
                <a:gd name="T11" fmla="*/ 3 h 5"/>
                <a:gd name="T12" fmla="*/ 7 w 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7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8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59" name="Группа 258"/>
          <p:cNvGrpSpPr/>
          <p:nvPr/>
        </p:nvGrpSpPr>
        <p:grpSpPr>
          <a:xfrm>
            <a:off x="13440183" y="6963508"/>
            <a:ext cx="773910" cy="764349"/>
            <a:chOff x="13199110" y="6867086"/>
            <a:chExt cx="871539" cy="860772"/>
          </a:xfrm>
        </p:grpSpPr>
        <p:sp>
          <p:nvSpPr>
            <p:cNvPr id="139" name="Freeform 582"/>
            <p:cNvSpPr>
              <a:spLocks noEditPoints="1"/>
            </p:cNvSpPr>
            <p:nvPr/>
          </p:nvSpPr>
          <p:spPr bwMode="auto">
            <a:xfrm>
              <a:off x="13455017" y="7206840"/>
              <a:ext cx="69850" cy="71438"/>
            </a:xfrm>
            <a:custGeom>
              <a:avLst/>
              <a:gdLst>
                <a:gd name="T0" fmla="*/ 10 w 20"/>
                <a:gd name="T1" fmla="*/ 21 h 21"/>
                <a:gd name="T2" fmla="*/ 0 w 20"/>
                <a:gd name="T3" fmla="*/ 11 h 21"/>
                <a:gd name="T4" fmla="*/ 10 w 20"/>
                <a:gd name="T5" fmla="*/ 0 h 21"/>
                <a:gd name="T6" fmla="*/ 20 w 20"/>
                <a:gd name="T7" fmla="*/ 11 h 21"/>
                <a:gd name="T8" fmla="*/ 10 w 20"/>
                <a:gd name="T9" fmla="*/ 21 h 21"/>
                <a:gd name="T10" fmla="*/ 10 w 20"/>
                <a:gd name="T11" fmla="*/ 5 h 21"/>
                <a:gd name="T12" fmla="*/ 4 w 20"/>
                <a:gd name="T13" fmla="*/ 11 h 21"/>
                <a:gd name="T14" fmla="*/ 10 w 20"/>
                <a:gd name="T15" fmla="*/ 16 h 21"/>
                <a:gd name="T16" fmla="*/ 16 w 20"/>
                <a:gd name="T17" fmla="*/ 11 h 21"/>
                <a:gd name="T18" fmla="*/ 10 w 20"/>
                <a:gd name="T19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10" y="21"/>
                  </a:moveTo>
                  <a:cubicBezTo>
                    <a:pt x="4" y="21"/>
                    <a:pt x="0" y="16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6" y="0"/>
                    <a:pt x="20" y="5"/>
                    <a:pt x="20" y="11"/>
                  </a:cubicBezTo>
                  <a:cubicBezTo>
                    <a:pt x="20" y="16"/>
                    <a:pt x="16" y="21"/>
                    <a:pt x="10" y="21"/>
                  </a:cubicBezTo>
                  <a:close/>
                  <a:moveTo>
                    <a:pt x="10" y="5"/>
                  </a:moveTo>
                  <a:cubicBezTo>
                    <a:pt x="7" y="5"/>
                    <a:pt x="4" y="7"/>
                    <a:pt x="4" y="11"/>
                  </a:cubicBezTo>
                  <a:cubicBezTo>
                    <a:pt x="4" y="14"/>
                    <a:pt x="7" y="16"/>
                    <a:pt x="10" y="16"/>
                  </a:cubicBezTo>
                  <a:cubicBezTo>
                    <a:pt x="13" y="16"/>
                    <a:pt x="16" y="14"/>
                    <a:pt x="16" y="11"/>
                  </a:cubicBezTo>
                  <a:cubicBezTo>
                    <a:pt x="16" y="7"/>
                    <a:pt x="13" y="5"/>
                    <a:pt x="10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Freeform 583"/>
            <p:cNvSpPr>
              <a:spLocks/>
            </p:cNvSpPr>
            <p:nvPr/>
          </p:nvSpPr>
          <p:spPr bwMode="auto">
            <a:xfrm>
              <a:off x="13446762" y="7331300"/>
              <a:ext cx="69850" cy="14288"/>
            </a:xfrm>
            <a:custGeom>
              <a:avLst/>
              <a:gdLst>
                <a:gd name="T0" fmla="*/ 17 w 20"/>
                <a:gd name="T1" fmla="*/ 4 h 4"/>
                <a:gd name="T2" fmla="*/ 3 w 20"/>
                <a:gd name="T3" fmla="*/ 4 h 4"/>
                <a:gd name="T4" fmla="*/ 0 w 20"/>
                <a:gd name="T5" fmla="*/ 2 h 4"/>
                <a:gd name="T6" fmla="*/ 3 w 20"/>
                <a:gd name="T7" fmla="*/ 0 h 4"/>
                <a:gd name="T8" fmla="*/ 17 w 20"/>
                <a:gd name="T9" fmla="*/ 0 h 4"/>
                <a:gd name="T10" fmla="*/ 20 w 20"/>
                <a:gd name="T11" fmla="*/ 2 h 4"/>
                <a:gd name="T12" fmla="*/ 17 w 20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">
                  <a:moveTo>
                    <a:pt x="17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3"/>
                    <a:pt x="19" y="4"/>
                    <a:pt x="17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Freeform 584"/>
            <p:cNvSpPr>
              <a:spLocks/>
            </p:cNvSpPr>
            <p:nvPr/>
          </p:nvSpPr>
          <p:spPr bwMode="auto">
            <a:xfrm>
              <a:off x="13543599" y="7331300"/>
              <a:ext cx="65088" cy="14288"/>
            </a:xfrm>
            <a:custGeom>
              <a:avLst/>
              <a:gdLst>
                <a:gd name="T0" fmla="*/ 17 w 19"/>
                <a:gd name="T1" fmla="*/ 4 h 4"/>
                <a:gd name="T2" fmla="*/ 2 w 19"/>
                <a:gd name="T3" fmla="*/ 4 h 4"/>
                <a:gd name="T4" fmla="*/ 0 w 19"/>
                <a:gd name="T5" fmla="*/ 2 h 4"/>
                <a:gd name="T6" fmla="*/ 2 w 19"/>
                <a:gd name="T7" fmla="*/ 0 h 4"/>
                <a:gd name="T8" fmla="*/ 17 w 19"/>
                <a:gd name="T9" fmla="*/ 0 h 4"/>
                <a:gd name="T10" fmla="*/ 19 w 19"/>
                <a:gd name="T11" fmla="*/ 2 h 4"/>
                <a:gd name="T12" fmla="*/ 17 w 1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">
                  <a:moveTo>
                    <a:pt x="17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3"/>
                    <a:pt x="18" y="4"/>
                    <a:pt x="17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Freeform 585"/>
            <p:cNvSpPr>
              <a:spLocks/>
            </p:cNvSpPr>
            <p:nvPr/>
          </p:nvSpPr>
          <p:spPr bwMode="auto">
            <a:xfrm>
              <a:off x="13640437" y="7331300"/>
              <a:ext cx="66675" cy="14288"/>
            </a:xfrm>
            <a:custGeom>
              <a:avLst/>
              <a:gdLst>
                <a:gd name="T0" fmla="*/ 16 w 19"/>
                <a:gd name="T1" fmla="*/ 4 h 4"/>
                <a:gd name="T2" fmla="*/ 2 w 19"/>
                <a:gd name="T3" fmla="*/ 4 h 4"/>
                <a:gd name="T4" fmla="*/ 0 w 19"/>
                <a:gd name="T5" fmla="*/ 2 h 4"/>
                <a:gd name="T6" fmla="*/ 2 w 19"/>
                <a:gd name="T7" fmla="*/ 0 h 4"/>
                <a:gd name="T8" fmla="*/ 16 w 19"/>
                <a:gd name="T9" fmla="*/ 0 h 4"/>
                <a:gd name="T10" fmla="*/ 19 w 19"/>
                <a:gd name="T11" fmla="*/ 2 h 4"/>
                <a:gd name="T12" fmla="*/ 16 w 1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">
                  <a:moveTo>
                    <a:pt x="1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3"/>
                    <a:pt x="18" y="4"/>
                    <a:pt x="16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586"/>
            <p:cNvSpPr>
              <a:spLocks/>
            </p:cNvSpPr>
            <p:nvPr/>
          </p:nvSpPr>
          <p:spPr bwMode="auto">
            <a:xfrm>
              <a:off x="13734099" y="7331300"/>
              <a:ext cx="65088" cy="14288"/>
            </a:xfrm>
            <a:custGeom>
              <a:avLst/>
              <a:gdLst>
                <a:gd name="T0" fmla="*/ 17 w 19"/>
                <a:gd name="T1" fmla="*/ 4 h 4"/>
                <a:gd name="T2" fmla="*/ 2 w 19"/>
                <a:gd name="T3" fmla="*/ 4 h 4"/>
                <a:gd name="T4" fmla="*/ 0 w 19"/>
                <a:gd name="T5" fmla="*/ 2 h 4"/>
                <a:gd name="T6" fmla="*/ 2 w 19"/>
                <a:gd name="T7" fmla="*/ 0 h 4"/>
                <a:gd name="T8" fmla="*/ 17 w 19"/>
                <a:gd name="T9" fmla="*/ 0 h 4"/>
                <a:gd name="T10" fmla="*/ 19 w 19"/>
                <a:gd name="T11" fmla="*/ 2 h 4"/>
                <a:gd name="T12" fmla="*/ 17 w 1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">
                  <a:moveTo>
                    <a:pt x="17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3"/>
                    <a:pt x="18" y="4"/>
                    <a:pt x="17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587"/>
            <p:cNvSpPr>
              <a:spLocks/>
            </p:cNvSpPr>
            <p:nvPr/>
          </p:nvSpPr>
          <p:spPr bwMode="auto">
            <a:xfrm>
              <a:off x="13716637" y="7213825"/>
              <a:ext cx="76200" cy="55563"/>
            </a:xfrm>
            <a:custGeom>
              <a:avLst/>
              <a:gdLst>
                <a:gd name="T0" fmla="*/ 18 w 22"/>
                <a:gd name="T1" fmla="*/ 16 h 16"/>
                <a:gd name="T2" fmla="*/ 4 w 22"/>
                <a:gd name="T3" fmla="*/ 16 h 16"/>
                <a:gd name="T4" fmla="*/ 0 w 22"/>
                <a:gd name="T5" fmla="*/ 12 h 16"/>
                <a:gd name="T6" fmla="*/ 0 w 22"/>
                <a:gd name="T7" fmla="*/ 3 h 16"/>
                <a:gd name="T8" fmla="*/ 4 w 22"/>
                <a:gd name="T9" fmla="*/ 0 h 16"/>
                <a:gd name="T10" fmla="*/ 18 w 22"/>
                <a:gd name="T11" fmla="*/ 0 h 16"/>
                <a:gd name="T12" fmla="*/ 22 w 22"/>
                <a:gd name="T13" fmla="*/ 3 h 16"/>
                <a:gd name="T14" fmla="*/ 22 w 22"/>
                <a:gd name="T15" fmla="*/ 12 h 16"/>
                <a:gd name="T16" fmla="*/ 18 w 22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6">
                  <a:moveTo>
                    <a:pt x="18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4"/>
                    <a:pt x="0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2" y="1"/>
                    <a:pt x="22" y="3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4"/>
                    <a:pt x="20" y="16"/>
                    <a:pt x="18" y="16"/>
                  </a:cubicBezTo>
                  <a:close/>
                </a:path>
              </a:pathLst>
            </a:cu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588"/>
            <p:cNvSpPr>
              <a:spLocks noEditPoints="1"/>
            </p:cNvSpPr>
            <p:nvPr/>
          </p:nvSpPr>
          <p:spPr bwMode="auto">
            <a:xfrm>
              <a:off x="13397549" y="7161438"/>
              <a:ext cx="454025" cy="287338"/>
            </a:xfrm>
            <a:custGeom>
              <a:avLst/>
              <a:gdLst>
                <a:gd name="T0" fmla="*/ 121 w 131"/>
                <a:gd name="T1" fmla="*/ 83 h 83"/>
                <a:gd name="T2" fmla="*/ 10 w 131"/>
                <a:gd name="T3" fmla="*/ 83 h 83"/>
                <a:gd name="T4" fmla="*/ 0 w 131"/>
                <a:gd name="T5" fmla="*/ 73 h 83"/>
                <a:gd name="T6" fmla="*/ 0 w 131"/>
                <a:gd name="T7" fmla="*/ 10 h 83"/>
                <a:gd name="T8" fmla="*/ 10 w 131"/>
                <a:gd name="T9" fmla="*/ 0 h 83"/>
                <a:gd name="T10" fmla="*/ 121 w 131"/>
                <a:gd name="T11" fmla="*/ 0 h 83"/>
                <a:gd name="T12" fmla="*/ 131 w 131"/>
                <a:gd name="T13" fmla="*/ 10 h 83"/>
                <a:gd name="T14" fmla="*/ 131 w 131"/>
                <a:gd name="T15" fmla="*/ 73 h 83"/>
                <a:gd name="T16" fmla="*/ 121 w 131"/>
                <a:gd name="T17" fmla="*/ 83 h 83"/>
                <a:gd name="T18" fmla="*/ 10 w 131"/>
                <a:gd name="T19" fmla="*/ 4 h 83"/>
                <a:gd name="T20" fmla="*/ 4 w 131"/>
                <a:gd name="T21" fmla="*/ 10 h 83"/>
                <a:gd name="T22" fmla="*/ 4 w 131"/>
                <a:gd name="T23" fmla="*/ 73 h 83"/>
                <a:gd name="T24" fmla="*/ 10 w 131"/>
                <a:gd name="T25" fmla="*/ 79 h 83"/>
                <a:gd name="T26" fmla="*/ 121 w 131"/>
                <a:gd name="T27" fmla="*/ 79 h 83"/>
                <a:gd name="T28" fmla="*/ 126 w 131"/>
                <a:gd name="T29" fmla="*/ 73 h 83"/>
                <a:gd name="T30" fmla="*/ 126 w 131"/>
                <a:gd name="T31" fmla="*/ 10 h 83"/>
                <a:gd name="T32" fmla="*/ 121 w 131"/>
                <a:gd name="T33" fmla="*/ 4 h 83"/>
                <a:gd name="T34" fmla="*/ 10 w 131"/>
                <a:gd name="T35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1" h="83">
                  <a:moveTo>
                    <a:pt x="121" y="83"/>
                  </a:moveTo>
                  <a:cubicBezTo>
                    <a:pt x="10" y="83"/>
                    <a:pt x="10" y="83"/>
                    <a:pt x="10" y="83"/>
                  </a:cubicBezTo>
                  <a:cubicBezTo>
                    <a:pt x="4" y="83"/>
                    <a:pt x="0" y="79"/>
                    <a:pt x="0" y="7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6" y="0"/>
                    <a:pt x="131" y="4"/>
                    <a:pt x="131" y="10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1" y="79"/>
                    <a:pt x="126" y="83"/>
                    <a:pt x="121" y="83"/>
                  </a:cubicBezTo>
                  <a:close/>
                  <a:moveTo>
                    <a:pt x="10" y="4"/>
                  </a:moveTo>
                  <a:cubicBezTo>
                    <a:pt x="7" y="4"/>
                    <a:pt x="4" y="7"/>
                    <a:pt x="4" y="10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6"/>
                    <a:pt x="7" y="79"/>
                    <a:pt x="10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4" y="79"/>
                    <a:pt x="126" y="76"/>
                    <a:pt x="126" y="73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126" y="7"/>
                    <a:pt x="124" y="4"/>
                    <a:pt x="121" y="4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258" name="Группа 257"/>
            <p:cNvGrpSpPr/>
            <p:nvPr/>
          </p:nvGrpSpPr>
          <p:grpSpPr>
            <a:xfrm>
              <a:off x="13364211" y="7456395"/>
              <a:ext cx="706438" cy="271463"/>
              <a:chOff x="13364211" y="7456395"/>
              <a:chExt cx="706438" cy="271463"/>
            </a:xfrm>
          </p:grpSpPr>
          <p:sp>
            <p:nvSpPr>
              <p:cNvPr id="148" name="Freeform 749"/>
              <p:cNvSpPr>
                <a:spLocks/>
              </p:cNvSpPr>
              <p:nvPr/>
            </p:nvSpPr>
            <p:spPr bwMode="auto">
              <a:xfrm>
                <a:off x="13364211" y="7494495"/>
                <a:ext cx="630238" cy="233363"/>
              </a:xfrm>
              <a:custGeom>
                <a:avLst/>
                <a:gdLst>
                  <a:gd name="T0" fmla="*/ 82 w 182"/>
                  <a:gd name="T1" fmla="*/ 67 h 67"/>
                  <a:gd name="T2" fmla="*/ 43 w 182"/>
                  <a:gd name="T3" fmla="*/ 53 h 67"/>
                  <a:gd name="T4" fmla="*/ 4 w 182"/>
                  <a:gd name="T5" fmla="*/ 20 h 67"/>
                  <a:gd name="T6" fmla="*/ 3 w 182"/>
                  <a:gd name="T7" fmla="*/ 8 h 67"/>
                  <a:gd name="T8" fmla="*/ 19 w 182"/>
                  <a:gd name="T9" fmla="*/ 0 h 67"/>
                  <a:gd name="T10" fmla="*/ 36 w 182"/>
                  <a:gd name="T11" fmla="*/ 6 h 67"/>
                  <a:gd name="T12" fmla="*/ 55 w 182"/>
                  <a:gd name="T13" fmla="*/ 22 h 67"/>
                  <a:gd name="T14" fmla="*/ 55 w 182"/>
                  <a:gd name="T15" fmla="*/ 26 h 67"/>
                  <a:gd name="T16" fmla="*/ 52 w 182"/>
                  <a:gd name="T17" fmla="*/ 26 h 67"/>
                  <a:gd name="T18" fmla="*/ 32 w 182"/>
                  <a:gd name="T19" fmla="*/ 9 h 67"/>
                  <a:gd name="T20" fmla="*/ 19 w 182"/>
                  <a:gd name="T21" fmla="*/ 5 h 67"/>
                  <a:gd name="T22" fmla="*/ 7 w 182"/>
                  <a:gd name="T23" fmla="*/ 11 h 67"/>
                  <a:gd name="T24" fmla="*/ 7 w 182"/>
                  <a:gd name="T25" fmla="*/ 17 h 67"/>
                  <a:gd name="T26" fmla="*/ 46 w 182"/>
                  <a:gd name="T27" fmla="*/ 50 h 67"/>
                  <a:gd name="T28" fmla="*/ 82 w 182"/>
                  <a:gd name="T29" fmla="*/ 62 h 67"/>
                  <a:gd name="T30" fmla="*/ 107 w 182"/>
                  <a:gd name="T31" fmla="*/ 59 h 67"/>
                  <a:gd name="T32" fmla="*/ 121 w 182"/>
                  <a:gd name="T33" fmla="*/ 58 h 67"/>
                  <a:gd name="T34" fmla="*/ 180 w 182"/>
                  <a:gd name="T35" fmla="*/ 61 h 67"/>
                  <a:gd name="T36" fmla="*/ 182 w 182"/>
                  <a:gd name="T37" fmla="*/ 64 h 67"/>
                  <a:gd name="T38" fmla="*/ 179 w 182"/>
                  <a:gd name="T39" fmla="*/ 66 h 67"/>
                  <a:gd name="T40" fmla="*/ 121 w 182"/>
                  <a:gd name="T41" fmla="*/ 62 h 67"/>
                  <a:gd name="T42" fmla="*/ 108 w 182"/>
                  <a:gd name="T43" fmla="*/ 64 h 67"/>
                  <a:gd name="T44" fmla="*/ 82 w 182"/>
                  <a:gd name="T45" fmla="*/ 67 h 67"/>
                  <a:gd name="T46" fmla="*/ 82 w 182"/>
                  <a:gd name="T47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2" h="67">
                    <a:moveTo>
                      <a:pt x="82" y="67"/>
                    </a:moveTo>
                    <a:cubicBezTo>
                      <a:pt x="67" y="67"/>
                      <a:pt x="52" y="62"/>
                      <a:pt x="43" y="5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0" y="17"/>
                      <a:pt x="0" y="12"/>
                      <a:pt x="3" y="8"/>
                    </a:cubicBezTo>
                    <a:cubicBezTo>
                      <a:pt x="7" y="3"/>
                      <a:pt x="13" y="1"/>
                      <a:pt x="19" y="0"/>
                    </a:cubicBezTo>
                    <a:cubicBezTo>
                      <a:pt x="25" y="0"/>
                      <a:pt x="31" y="2"/>
                      <a:pt x="36" y="6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6" y="23"/>
                      <a:pt x="56" y="25"/>
                      <a:pt x="55" y="26"/>
                    </a:cubicBezTo>
                    <a:cubicBezTo>
                      <a:pt x="54" y="27"/>
                      <a:pt x="53" y="27"/>
                      <a:pt x="52" y="26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9" y="6"/>
                      <a:pt x="24" y="5"/>
                      <a:pt x="19" y="5"/>
                    </a:cubicBezTo>
                    <a:cubicBezTo>
                      <a:pt x="14" y="5"/>
                      <a:pt x="10" y="7"/>
                      <a:pt x="7" y="11"/>
                    </a:cubicBezTo>
                    <a:cubicBezTo>
                      <a:pt x="5" y="13"/>
                      <a:pt x="5" y="15"/>
                      <a:pt x="7" y="17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54" y="57"/>
                      <a:pt x="68" y="62"/>
                      <a:pt x="82" y="62"/>
                    </a:cubicBezTo>
                    <a:cubicBezTo>
                      <a:pt x="90" y="62"/>
                      <a:pt x="99" y="61"/>
                      <a:pt x="107" y="59"/>
                    </a:cubicBezTo>
                    <a:cubicBezTo>
                      <a:pt x="112" y="59"/>
                      <a:pt x="116" y="58"/>
                      <a:pt x="121" y="58"/>
                    </a:cubicBezTo>
                    <a:cubicBezTo>
                      <a:pt x="140" y="56"/>
                      <a:pt x="160" y="57"/>
                      <a:pt x="180" y="61"/>
                    </a:cubicBezTo>
                    <a:cubicBezTo>
                      <a:pt x="181" y="61"/>
                      <a:pt x="182" y="63"/>
                      <a:pt x="182" y="64"/>
                    </a:cubicBezTo>
                    <a:cubicBezTo>
                      <a:pt x="181" y="65"/>
                      <a:pt x="180" y="66"/>
                      <a:pt x="179" y="66"/>
                    </a:cubicBezTo>
                    <a:cubicBezTo>
                      <a:pt x="160" y="61"/>
                      <a:pt x="140" y="60"/>
                      <a:pt x="121" y="62"/>
                    </a:cubicBezTo>
                    <a:cubicBezTo>
                      <a:pt x="117" y="63"/>
                      <a:pt x="112" y="63"/>
                      <a:pt x="108" y="64"/>
                    </a:cubicBezTo>
                    <a:cubicBezTo>
                      <a:pt x="99" y="65"/>
                      <a:pt x="91" y="67"/>
                      <a:pt x="82" y="67"/>
                    </a:cubicBezTo>
                    <a:cubicBezTo>
                      <a:pt x="82" y="67"/>
                      <a:pt x="82" y="67"/>
                      <a:pt x="82" y="67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9" name="Freeform 750"/>
              <p:cNvSpPr>
                <a:spLocks/>
              </p:cNvSpPr>
              <p:nvPr/>
            </p:nvSpPr>
            <p:spPr bwMode="auto">
              <a:xfrm>
                <a:off x="13570586" y="7456395"/>
                <a:ext cx="500063" cy="174625"/>
              </a:xfrm>
              <a:custGeom>
                <a:avLst/>
                <a:gdLst>
                  <a:gd name="T0" fmla="*/ 14 w 144"/>
                  <a:gd name="T1" fmla="*/ 50 h 50"/>
                  <a:gd name="T2" fmla="*/ 0 w 144"/>
                  <a:gd name="T3" fmla="*/ 36 h 50"/>
                  <a:gd name="T4" fmla="*/ 14 w 144"/>
                  <a:gd name="T5" fmla="*/ 22 h 50"/>
                  <a:gd name="T6" fmla="*/ 25 w 144"/>
                  <a:gd name="T7" fmla="*/ 21 h 50"/>
                  <a:gd name="T8" fmla="*/ 53 w 144"/>
                  <a:gd name="T9" fmla="*/ 14 h 50"/>
                  <a:gd name="T10" fmla="*/ 55 w 144"/>
                  <a:gd name="T11" fmla="*/ 13 h 50"/>
                  <a:gd name="T12" fmla="*/ 74 w 144"/>
                  <a:gd name="T13" fmla="*/ 5 h 50"/>
                  <a:gd name="T14" fmla="*/ 143 w 144"/>
                  <a:gd name="T15" fmla="*/ 26 h 50"/>
                  <a:gd name="T16" fmla="*/ 143 w 144"/>
                  <a:gd name="T17" fmla="*/ 29 h 50"/>
                  <a:gd name="T18" fmla="*/ 139 w 144"/>
                  <a:gd name="T19" fmla="*/ 29 h 50"/>
                  <a:gd name="T20" fmla="*/ 75 w 144"/>
                  <a:gd name="T21" fmla="*/ 10 h 50"/>
                  <a:gd name="T22" fmla="*/ 57 w 144"/>
                  <a:gd name="T23" fmla="*/ 17 h 50"/>
                  <a:gd name="T24" fmla="*/ 55 w 144"/>
                  <a:gd name="T25" fmla="*/ 18 h 50"/>
                  <a:gd name="T26" fmla="*/ 25 w 144"/>
                  <a:gd name="T27" fmla="*/ 26 h 50"/>
                  <a:gd name="T28" fmla="*/ 14 w 144"/>
                  <a:gd name="T29" fmla="*/ 26 h 50"/>
                  <a:gd name="T30" fmla="*/ 5 w 144"/>
                  <a:gd name="T31" fmla="*/ 36 h 50"/>
                  <a:gd name="T32" fmla="*/ 15 w 144"/>
                  <a:gd name="T33" fmla="*/ 45 h 50"/>
                  <a:gd name="T34" fmla="*/ 27 w 144"/>
                  <a:gd name="T35" fmla="*/ 44 h 50"/>
                  <a:gd name="T36" fmla="*/ 49 w 144"/>
                  <a:gd name="T37" fmla="*/ 41 h 50"/>
                  <a:gd name="T38" fmla="*/ 72 w 144"/>
                  <a:gd name="T39" fmla="*/ 35 h 50"/>
                  <a:gd name="T40" fmla="*/ 75 w 144"/>
                  <a:gd name="T41" fmla="*/ 37 h 50"/>
                  <a:gd name="T42" fmla="*/ 74 w 144"/>
                  <a:gd name="T43" fmla="*/ 40 h 50"/>
                  <a:gd name="T44" fmla="*/ 50 w 144"/>
                  <a:gd name="T45" fmla="*/ 46 h 50"/>
                  <a:gd name="T46" fmla="*/ 28 w 144"/>
                  <a:gd name="T47" fmla="*/ 49 h 50"/>
                  <a:gd name="T48" fmla="*/ 15 w 144"/>
                  <a:gd name="T49" fmla="*/ 50 h 50"/>
                  <a:gd name="T50" fmla="*/ 14 w 144"/>
                  <a:gd name="T51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4" h="50">
                    <a:moveTo>
                      <a:pt x="14" y="50"/>
                    </a:moveTo>
                    <a:cubicBezTo>
                      <a:pt x="7" y="50"/>
                      <a:pt x="1" y="44"/>
                      <a:pt x="0" y="36"/>
                    </a:cubicBezTo>
                    <a:cubicBezTo>
                      <a:pt x="0" y="29"/>
                      <a:pt x="6" y="22"/>
                      <a:pt x="14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35" y="21"/>
                      <a:pt x="44" y="18"/>
                      <a:pt x="53" y="14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61" y="10"/>
                      <a:pt x="67" y="7"/>
                      <a:pt x="74" y="5"/>
                    </a:cubicBezTo>
                    <a:cubicBezTo>
                      <a:pt x="92" y="0"/>
                      <a:pt x="121" y="2"/>
                      <a:pt x="143" y="26"/>
                    </a:cubicBezTo>
                    <a:cubicBezTo>
                      <a:pt x="144" y="27"/>
                      <a:pt x="144" y="29"/>
                      <a:pt x="143" y="29"/>
                    </a:cubicBezTo>
                    <a:cubicBezTo>
                      <a:pt x="142" y="30"/>
                      <a:pt x="140" y="30"/>
                      <a:pt x="139" y="29"/>
                    </a:cubicBezTo>
                    <a:cubicBezTo>
                      <a:pt x="119" y="7"/>
                      <a:pt x="92" y="4"/>
                      <a:pt x="75" y="10"/>
                    </a:cubicBezTo>
                    <a:cubicBezTo>
                      <a:pt x="69" y="11"/>
                      <a:pt x="63" y="14"/>
                      <a:pt x="57" y="17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46" y="23"/>
                      <a:pt x="36" y="25"/>
                      <a:pt x="25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9" y="27"/>
                      <a:pt x="5" y="31"/>
                      <a:pt x="5" y="36"/>
                    </a:cubicBezTo>
                    <a:cubicBezTo>
                      <a:pt x="5" y="41"/>
                      <a:pt x="10" y="45"/>
                      <a:pt x="15" y="45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35" y="44"/>
                      <a:pt x="42" y="43"/>
                      <a:pt x="49" y="41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4" y="35"/>
                      <a:pt x="75" y="35"/>
                      <a:pt x="75" y="37"/>
                    </a:cubicBezTo>
                    <a:cubicBezTo>
                      <a:pt x="76" y="38"/>
                      <a:pt x="75" y="39"/>
                      <a:pt x="74" y="40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43" y="48"/>
                      <a:pt x="35" y="49"/>
                      <a:pt x="28" y="49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0"/>
                      <a:pt x="15" y="50"/>
                      <a:pt x="14" y="50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0" name="Freeform 851"/>
            <p:cNvSpPr>
              <a:spLocks/>
            </p:cNvSpPr>
            <p:nvPr/>
          </p:nvSpPr>
          <p:spPr bwMode="auto">
            <a:xfrm>
              <a:off x="13680440" y="6867086"/>
              <a:ext cx="273050" cy="246063"/>
            </a:xfrm>
            <a:custGeom>
              <a:avLst/>
              <a:gdLst>
                <a:gd name="T0" fmla="*/ 77 w 79"/>
                <a:gd name="T1" fmla="*/ 71 h 71"/>
                <a:gd name="T2" fmla="*/ 34 w 79"/>
                <a:gd name="T3" fmla="*/ 71 h 71"/>
                <a:gd name="T4" fmla="*/ 0 w 79"/>
                <a:gd name="T5" fmla="*/ 37 h 71"/>
                <a:gd name="T6" fmla="*/ 0 w 79"/>
                <a:gd name="T7" fmla="*/ 2 h 71"/>
                <a:gd name="T8" fmla="*/ 3 w 79"/>
                <a:gd name="T9" fmla="*/ 0 h 71"/>
                <a:gd name="T10" fmla="*/ 5 w 79"/>
                <a:gd name="T11" fmla="*/ 2 h 71"/>
                <a:gd name="T12" fmla="*/ 5 w 79"/>
                <a:gd name="T13" fmla="*/ 37 h 71"/>
                <a:gd name="T14" fmla="*/ 34 w 79"/>
                <a:gd name="T15" fmla="*/ 66 h 71"/>
                <a:gd name="T16" fmla="*/ 77 w 79"/>
                <a:gd name="T17" fmla="*/ 66 h 71"/>
                <a:gd name="T18" fmla="*/ 79 w 79"/>
                <a:gd name="T19" fmla="*/ 68 h 71"/>
                <a:gd name="T20" fmla="*/ 77 w 79"/>
                <a:gd name="T2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71">
                  <a:moveTo>
                    <a:pt x="77" y="71"/>
                  </a:moveTo>
                  <a:cubicBezTo>
                    <a:pt x="34" y="71"/>
                    <a:pt x="34" y="71"/>
                    <a:pt x="34" y="71"/>
                  </a:cubicBezTo>
                  <a:cubicBezTo>
                    <a:pt x="15" y="71"/>
                    <a:pt x="0" y="55"/>
                    <a:pt x="0" y="3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53"/>
                    <a:pt x="18" y="66"/>
                    <a:pt x="34" y="66"/>
                  </a:cubicBezTo>
                  <a:cubicBezTo>
                    <a:pt x="77" y="66"/>
                    <a:pt x="77" y="66"/>
                    <a:pt x="77" y="66"/>
                  </a:cubicBezTo>
                  <a:cubicBezTo>
                    <a:pt x="78" y="66"/>
                    <a:pt x="79" y="67"/>
                    <a:pt x="79" y="68"/>
                  </a:cubicBezTo>
                  <a:cubicBezTo>
                    <a:pt x="79" y="69"/>
                    <a:pt x="78" y="71"/>
                    <a:pt x="77" y="7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Freeform 852"/>
            <p:cNvSpPr>
              <a:spLocks/>
            </p:cNvSpPr>
            <p:nvPr/>
          </p:nvSpPr>
          <p:spPr bwMode="auto">
            <a:xfrm>
              <a:off x="13871893" y="7230306"/>
              <a:ext cx="173038" cy="17463"/>
            </a:xfrm>
            <a:custGeom>
              <a:avLst/>
              <a:gdLst>
                <a:gd name="T0" fmla="*/ 48 w 50"/>
                <a:gd name="T1" fmla="*/ 5 h 5"/>
                <a:gd name="T2" fmla="*/ 2 w 50"/>
                <a:gd name="T3" fmla="*/ 5 h 5"/>
                <a:gd name="T4" fmla="*/ 0 w 50"/>
                <a:gd name="T5" fmla="*/ 3 h 5"/>
                <a:gd name="T6" fmla="*/ 2 w 50"/>
                <a:gd name="T7" fmla="*/ 0 h 5"/>
                <a:gd name="T8" fmla="*/ 48 w 50"/>
                <a:gd name="T9" fmla="*/ 0 h 5"/>
                <a:gd name="T10" fmla="*/ 50 w 50"/>
                <a:gd name="T11" fmla="*/ 3 h 5"/>
                <a:gd name="T12" fmla="*/ 48 w 5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">
                  <a:moveTo>
                    <a:pt x="48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0" y="1"/>
                    <a:pt x="50" y="3"/>
                  </a:cubicBezTo>
                  <a:cubicBezTo>
                    <a:pt x="50" y="4"/>
                    <a:pt x="49" y="5"/>
                    <a:pt x="48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853"/>
            <p:cNvSpPr>
              <a:spLocks/>
            </p:cNvSpPr>
            <p:nvPr/>
          </p:nvSpPr>
          <p:spPr bwMode="auto">
            <a:xfrm>
              <a:off x="13305790" y="6867086"/>
              <a:ext cx="273050" cy="246063"/>
            </a:xfrm>
            <a:custGeom>
              <a:avLst/>
              <a:gdLst>
                <a:gd name="T0" fmla="*/ 46 w 79"/>
                <a:gd name="T1" fmla="*/ 71 h 71"/>
                <a:gd name="T2" fmla="*/ 2 w 79"/>
                <a:gd name="T3" fmla="*/ 71 h 71"/>
                <a:gd name="T4" fmla="*/ 0 w 79"/>
                <a:gd name="T5" fmla="*/ 68 h 71"/>
                <a:gd name="T6" fmla="*/ 2 w 79"/>
                <a:gd name="T7" fmla="*/ 66 h 71"/>
                <a:gd name="T8" fmla="*/ 46 w 79"/>
                <a:gd name="T9" fmla="*/ 66 h 71"/>
                <a:gd name="T10" fmla="*/ 75 w 79"/>
                <a:gd name="T11" fmla="*/ 37 h 71"/>
                <a:gd name="T12" fmla="*/ 75 w 79"/>
                <a:gd name="T13" fmla="*/ 2 h 71"/>
                <a:gd name="T14" fmla="*/ 77 w 79"/>
                <a:gd name="T15" fmla="*/ 0 h 71"/>
                <a:gd name="T16" fmla="*/ 79 w 79"/>
                <a:gd name="T17" fmla="*/ 2 h 71"/>
                <a:gd name="T18" fmla="*/ 79 w 79"/>
                <a:gd name="T19" fmla="*/ 37 h 71"/>
                <a:gd name="T20" fmla="*/ 46 w 79"/>
                <a:gd name="T2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71">
                  <a:moveTo>
                    <a:pt x="46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1" y="71"/>
                    <a:pt x="0" y="69"/>
                    <a:pt x="0" y="68"/>
                  </a:cubicBezTo>
                  <a:cubicBezTo>
                    <a:pt x="0" y="67"/>
                    <a:pt x="1" y="66"/>
                    <a:pt x="2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62" y="66"/>
                    <a:pt x="75" y="53"/>
                    <a:pt x="75" y="37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1"/>
                    <a:pt x="76" y="0"/>
                    <a:pt x="77" y="0"/>
                  </a:cubicBezTo>
                  <a:cubicBezTo>
                    <a:pt x="78" y="0"/>
                    <a:pt x="79" y="1"/>
                    <a:pt x="79" y="2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79" y="55"/>
                    <a:pt x="64" y="71"/>
                    <a:pt x="46" y="7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Freeform 854"/>
            <p:cNvSpPr>
              <a:spLocks/>
            </p:cNvSpPr>
            <p:nvPr/>
          </p:nvSpPr>
          <p:spPr bwMode="auto">
            <a:xfrm>
              <a:off x="13620115" y="7003611"/>
              <a:ext cx="17463" cy="109538"/>
            </a:xfrm>
            <a:custGeom>
              <a:avLst/>
              <a:gdLst>
                <a:gd name="T0" fmla="*/ 3 w 5"/>
                <a:gd name="T1" fmla="*/ 32 h 32"/>
                <a:gd name="T2" fmla="*/ 0 w 5"/>
                <a:gd name="T3" fmla="*/ 29 h 32"/>
                <a:gd name="T4" fmla="*/ 0 w 5"/>
                <a:gd name="T5" fmla="*/ 3 h 32"/>
                <a:gd name="T6" fmla="*/ 3 w 5"/>
                <a:gd name="T7" fmla="*/ 0 h 32"/>
                <a:gd name="T8" fmla="*/ 5 w 5"/>
                <a:gd name="T9" fmla="*/ 3 h 32"/>
                <a:gd name="T10" fmla="*/ 5 w 5"/>
                <a:gd name="T11" fmla="*/ 29 h 32"/>
                <a:gd name="T12" fmla="*/ 3 w 5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2">
                  <a:moveTo>
                    <a:pt x="3" y="32"/>
                  </a:moveTo>
                  <a:cubicBezTo>
                    <a:pt x="2" y="32"/>
                    <a:pt x="0" y="30"/>
                    <a:pt x="0" y="2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4" y="32"/>
                    <a:pt x="3" y="3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Freeform 855"/>
            <p:cNvSpPr>
              <a:spLocks/>
            </p:cNvSpPr>
            <p:nvPr/>
          </p:nvSpPr>
          <p:spPr bwMode="auto">
            <a:xfrm>
              <a:off x="13596303" y="7003611"/>
              <a:ext cx="69850" cy="44450"/>
            </a:xfrm>
            <a:custGeom>
              <a:avLst/>
              <a:gdLst>
                <a:gd name="T0" fmla="*/ 17 w 20"/>
                <a:gd name="T1" fmla="*/ 13 h 13"/>
                <a:gd name="T2" fmla="*/ 16 w 20"/>
                <a:gd name="T3" fmla="*/ 12 h 13"/>
                <a:gd name="T4" fmla="*/ 10 w 20"/>
                <a:gd name="T5" fmla="*/ 6 h 13"/>
                <a:gd name="T6" fmla="*/ 4 w 20"/>
                <a:gd name="T7" fmla="*/ 12 h 13"/>
                <a:gd name="T8" fmla="*/ 1 w 20"/>
                <a:gd name="T9" fmla="*/ 12 h 13"/>
                <a:gd name="T10" fmla="*/ 1 w 20"/>
                <a:gd name="T11" fmla="*/ 9 h 13"/>
                <a:gd name="T12" fmla="*/ 8 w 20"/>
                <a:gd name="T13" fmla="*/ 1 h 13"/>
                <a:gd name="T14" fmla="*/ 11 w 20"/>
                <a:gd name="T15" fmla="*/ 1 h 13"/>
                <a:gd name="T16" fmla="*/ 19 w 20"/>
                <a:gd name="T17" fmla="*/ 9 h 13"/>
                <a:gd name="T18" fmla="*/ 19 w 20"/>
                <a:gd name="T19" fmla="*/ 12 h 13"/>
                <a:gd name="T20" fmla="*/ 17 w 20"/>
                <a:gd name="T2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3">
                  <a:moveTo>
                    <a:pt x="17" y="13"/>
                  </a:moveTo>
                  <a:cubicBezTo>
                    <a:pt x="17" y="13"/>
                    <a:pt x="16" y="12"/>
                    <a:pt x="16" y="12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3"/>
                    <a:pt x="2" y="13"/>
                    <a:pt x="1" y="12"/>
                  </a:cubicBezTo>
                  <a:cubicBezTo>
                    <a:pt x="0" y="11"/>
                    <a:pt x="0" y="9"/>
                    <a:pt x="1" y="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1" y="0"/>
                    <a:pt x="11" y="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0" y="11"/>
                    <a:pt x="19" y="12"/>
                  </a:cubicBezTo>
                  <a:cubicBezTo>
                    <a:pt x="19" y="12"/>
                    <a:pt x="18" y="13"/>
                    <a:pt x="17" y="13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Freeform 856"/>
            <p:cNvSpPr>
              <a:spLocks/>
            </p:cNvSpPr>
            <p:nvPr/>
          </p:nvSpPr>
          <p:spPr bwMode="auto">
            <a:xfrm>
              <a:off x="13897293" y="7156011"/>
              <a:ext cx="107950" cy="12700"/>
            </a:xfrm>
            <a:custGeom>
              <a:avLst/>
              <a:gdLst>
                <a:gd name="T0" fmla="*/ 29 w 31"/>
                <a:gd name="T1" fmla="*/ 4 h 4"/>
                <a:gd name="T2" fmla="*/ 2 w 31"/>
                <a:gd name="T3" fmla="*/ 4 h 4"/>
                <a:gd name="T4" fmla="*/ 0 w 31"/>
                <a:gd name="T5" fmla="*/ 2 h 4"/>
                <a:gd name="T6" fmla="*/ 2 w 31"/>
                <a:gd name="T7" fmla="*/ 0 h 4"/>
                <a:gd name="T8" fmla="*/ 29 w 31"/>
                <a:gd name="T9" fmla="*/ 0 h 4"/>
                <a:gd name="T10" fmla="*/ 31 w 31"/>
                <a:gd name="T11" fmla="*/ 2 h 4"/>
                <a:gd name="T12" fmla="*/ 29 w 3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">
                  <a:moveTo>
                    <a:pt x="29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3"/>
                    <a:pt x="30" y="4"/>
                    <a:pt x="29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Freeform 857"/>
            <p:cNvSpPr>
              <a:spLocks/>
            </p:cNvSpPr>
            <p:nvPr/>
          </p:nvSpPr>
          <p:spPr bwMode="auto">
            <a:xfrm>
              <a:off x="13962380" y="7127436"/>
              <a:ext cx="42863" cy="69850"/>
            </a:xfrm>
            <a:custGeom>
              <a:avLst/>
              <a:gdLst>
                <a:gd name="T0" fmla="*/ 2 w 12"/>
                <a:gd name="T1" fmla="*/ 20 h 20"/>
                <a:gd name="T2" fmla="*/ 0 w 12"/>
                <a:gd name="T3" fmla="*/ 19 h 20"/>
                <a:gd name="T4" fmla="*/ 0 w 12"/>
                <a:gd name="T5" fmla="*/ 16 h 20"/>
                <a:gd name="T6" fmla="*/ 6 w 12"/>
                <a:gd name="T7" fmla="*/ 10 h 20"/>
                <a:gd name="T8" fmla="*/ 0 w 12"/>
                <a:gd name="T9" fmla="*/ 4 h 20"/>
                <a:gd name="T10" fmla="*/ 0 w 12"/>
                <a:gd name="T11" fmla="*/ 1 h 20"/>
                <a:gd name="T12" fmla="*/ 4 w 12"/>
                <a:gd name="T13" fmla="*/ 1 h 20"/>
                <a:gd name="T14" fmla="*/ 11 w 12"/>
                <a:gd name="T15" fmla="*/ 8 h 20"/>
                <a:gd name="T16" fmla="*/ 11 w 12"/>
                <a:gd name="T17" fmla="*/ 12 h 20"/>
                <a:gd name="T18" fmla="*/ 4 w 12"/>
                <a:gd name="T19" fmla="*/ 19 h 20"/>
                <a:gd name="T20" fmla="*/ 2 w 12"/>
                <a:gd name="T2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20">
                  <a:moveTo>
                    <a:pt x="2" y="20"/>
                  </a:moveTo>
                  <a:cubicBezTo>
                    <a:pt x="1" y="20"/>
                    <a:pt x="1" y="20"/>
                    <a:pt x="0" y="19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9"/>
                    <a:pt x="12" y="11"/>
                    <a:pt x="11" y="12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20"/>
                    <a:pt x="3" y="20"/>
                    <a:pt x="2" y="2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Freeform 858"/>
            <p:cNvSpPr>
              <a:spLocks/>
            </p:cNvSpPr>
            <p:nvPr/>
          </p:nvSpPr>
          <p:spPr bwMode="auto">
            <a:xfrm>
              <a:off x="13199110" y="7230306"/>
              <a:ext cx="173038" cy="17463"/>
            </a:xfrm>
            <a:custGeom>
              <a:avLst/>
              <a:gdLst>
                <a:gd name="T0" fmla="*/ 48 w 50"/>
                <a:gd name="T1" fmla="*/ 5 h 5"/>
                <a:gd name="T2" fmla="*/ 2 w 50"/>
                <a:gd name="T3" fmla="*/ 5 h 5"/>
                <a:gd name="T4" fmla="*/ 0 w 50"/>
                <a:gd name="T5" fmla="*/ 3 h 5"/>
                <a:gd name="T6" fmla="*/ 2 w 50"/>
                <a:gd name="T7" fmla="*/ 0 h 5"/>
                <a:gd name="T8" fmla="*/ 48 w 50"/>
                <a:gd name="T9" fmla="*/ 0 h 5"/>
                <a:gd name="T10" fmla="*/ 50 w 50"/>
                <a:gd name="T11" fmla="*/ 3 h 5"/>
                <a:gd name="T12" fmla="*/ 48 w 5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">
                  <a:moveTo>
                    <a:pt x="48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0" y="1"/>
                    <a:pt x="50" y="3"/>
                  </a:cubicBezTo>
                  <a:cubicBezTo>
                    <a:pt x="50" y="4"/>
                    <a:pt x="49" y="5"/>
                    <a:pt x="48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Freeform 859"/>
            <p:cNvSpPr>
              <a:spLocks/>
            </p:cNvSpPr>
            <p:nvPr/>
          </p:nvSpPr>
          <p:spPr bwMode="auto">
            <a:xfrm>
              <a:off x="13238798" y="7156011"/>
              <a:ext cx="107950" cy="12700"/>
            </a:xfrm>
            <a:custGeom>
              <a:avLst/>
              <a:gdLst>
                <a:gd name="T0" fmla="*/ 29 w 31"/>
                <a:gd name="T1" fmla="*/ 4 h 4"/>
                <a:gd name="T2" fmla="*/ 2 w 31"/>
                <a:gd name="T3" fmla="*/ 4 h 4"/>
                <a:gd name="T4" fmla="*/ 0 w 31"/>
                <a:gd name="T5" fmla="*/ 2 h 4"/>
                <a:gd name="T6" fmla="*/ 2 w 31"/>
                <a:gd name="T7" fmla="*/ 0 h 4"/>
                <a:gd name="T8" fmla="*/ 29 w 31"/>
                <a:gd name="T9" fmla="*/ 0 h 4"/>
                <a:gd name="T10" fmla="*/ 31 w 31"/>
                <a:gd name="T11" fmla="*/ 2 h 4"/>
                <a:gd name="T12" fmla="*/ 29 w 3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">
                  <a:moveTo>
                    <a:pt x="29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3"/>
                    <a:pt x="30" y="4"/>
                    <a:pt x="29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Freeform 860"/>
            <p:cNvSpPr>
              <a:spLocks/>
            </p:cNvSpPr>
            <p:nvPr/>
          </p:nvSpPr>
          <p:spPr bwMode="auto">
            <a:xfrm>
              <a:off x="13238798" y="7127436"/>
              <a:ext cx="42863" cy="69850"/>
            </a:xfrm>
            <a:custGeom>
              <a:avLst/>
              <a:gdLst>
                <a:gd name="T0" fmla="*/ 10 w 12"/>
                <a:gd name="T1" fmla="*/ 20 h 20"/>
                <a:gd name="T2" fmla="*/ 8 w 12"/>
                <a:gd name="T3" fmla="*/ 19 h 20"/>
                <a:gd name="T4" fmla="*/ 1 w 12"/>
                <a:gd name="T5" fmla="*/ 12 h 20"/>
                <a:gd name="T6" fmla="*/ 1 w 12"/>
                <a:gd name="T7" fmla="*/ 8 h 20"/>
                <a:gd name="T8" fmla="*/ 8 w 12"/>
                <a:gd name="T9" fmla="*/ 1 h 20"/>
                <a:gd name="T10" fmla="*/ 12 w 12"/>
                <a:gd name="T11" fmla="*/ 1 h 20"/>
                <a:gd name="T12" fmla="*/ 12 w 12"/>
                <a:gd name="T13" fmla="*/ 4 h 20"/>
                <a:gd name="T14" fmla="*/ 6 w 12"/>
                <a:gd name="T15" fmla="*/ 10 h 20"/>
                <a:gd name="T16" fmla="*/ 12 w 12"/>
                <a:gd name="T17" fmla="*/ 16 h 20"/>
                <a:gd name="T18" fmla="*/ 12 w 12"/>
                <a:gd name="T19" fmla="*/ 19 h 20"/>
                <a:gd name="T20" fmla="*/ 10 w 12"/>
                <a:gd name="T2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20">
                  <a:moveTo>
                    <a:pt x="10" y="20"/>
                  </a:moveTo>
                  <a:cubicBezTo>
                    <a:pt x="9" y="20"/>
                    <a:pt x="9" y="20"/>
                    <a:pt x="8" y="19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9"/>
                    <a:pt x="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2" y="2"/>
                    <a:pt x="12" y="3"/>
                    <a:pt x="12" y="4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7"/>
                    <a:pt x="12" y="18"/>
                    <a:pt x="12" y="19"/>
                  </a:cubicBezTo>
                  <a:cubicBezTo>
                    <a:pt x="11" y="20"/>
                    <a:pt x="11" y="20"/>
                    <a:pt x="10" y="2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852"/>
            <p:cNvSpPr>
              <a:spLocks/>
            </p:cNvSpPr>
            <p:nvPr/>
          </p:nvSpPr>
          <p:spPr bwMode="auto">
            <a:xfrm>
              <a:off x="13871893" y="7095686"/>
              <a:ext cx="173038" cy="17463"/>
            </a:xfrm>
            <a:custGeom>
              <a:avLst/>
              <a:gdLst>
                <a:gd name="T0" fmla="*/ 48 w 50"/>
                <a:gd name="T1" fmla="*/ 5 h 5"/>
                <a:gd name="T2" fmla="*/ 2 w 50"/>
                <a:gd name="T3" fmla="*/ 5 h 5"/>
                <a:gd name="T4" fmla="*/ 0 w 50"/>
                <a:gd name="T5" fmla="*/ 3 h 5"/>
                <a:gd name="T6" fmla="*/ 2 w 50"/>
                <a:gd name="T7" fmla="*/ 0 h 5"/>
                <a:gd name="T8" fmla="*/ 48 w 50"/>
                <a:gd name="T9" fmla="*/ 0 h 5"/>
                <a:gd name="T10" fmla="*/ 50 w 50"/>
                <a:gd name="T11" fmla="*/ 3 h 5"/>
                <a:gd name="T12" fmla="*/ 48 w 5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">
                  <a:moveTo>
                    <a:pt x="48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0" y="1"/>
                    <a:pt x="50" y="3"/>
                  </a:cubicBezTo>
                  <a:cubicBezTo>
                    <a:pt x="50" y="4"/>
                    <a:pt x="49" y="5"/>
                    <a:pt x="48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Freeform 852"/>
            <p:cNvSpPr>
              <a:spLocks/>
            </p:cNvSpPr>
            <p:nvPr/>
          </p:nvSpPr>
          <p:spPr bwMode="auto">
            <a:xfrm>
              <a:off x="13199110" y="7095686"/>
              <a:ext cx="173038" cy="17463"/>
            </a:xfrm>
            <a:custGeom>
              <a:avLst/>
              <a:gdLst>
                <a:gd name="T0" fmla="*/ 48 w 50"/>
                <a:gd name="T1" fmla="*/ 5 h 5"/>
                <a:gd name="T2" fmla="*/ 2 w 50"/>
                <a:gd name="T3" fmla="*/ 5 h 5"/>
                <a:gd name="T4" fmla="*/ 0 w 50"/>
                <a:gd name="T5" fmla="*/ 3 h 5"/>
                <a:gd name="T6" fmla="*/ 2 w 50"/>
                <a:gd name="T7" fmla="*/ 0 h 5"/>
                <a:gd name="T8" fmla="*/ 48 w 50"/>
                <a:gd name="T9" fmla="*/ 0 h 5"/>
                <a:gd name="T10" fmla="*/ 50 w 50"/>
                <a:gd name="T11" fmla="*/ 3 h 5"/>
                <a:gd name="T12" fmla="*/ 48 w 5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">
                  <a:moveTo>
                    <a:pt x="48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0" y="1"/>
                    <a:pt x="50" y="3"/>
                  </a:cubicBezTo>
                  <a:cubicBezTo>
                    <a:pt x="50" y="4"/>
                    <a:pt x="49" y="5"/>
                    <a:pt x="48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589"/>
            <p:cNvSpPr>
              <a:spLocks/>
            </p:cNvSpPr>
            <p:nvPr/>
          </p:nvSpPr>
          <p:spPr bwMode="auto">
            <a:xfrm>
              <a:off x="13538885" y="7207054"/>
              <a:ext cx="42736" cy="68684"/>
            </a:xfrm>
            <a:custGeom>
              <a:avLst/>
              <a:gdLst>
                <a:gd name="T0" fmla="*/ 2 w 13"/>
                <a:gd name="T1" fmla="*/ 21 h 21"/>
                <a:gd name="T2" fmla="*/ 0 w 13"/>
                <a:gd name="T3" fmla="*/ 19 h 21"/>
                <a:gd name="T4" fmla="*/ 2 w 13"/>
                <a:gd name="T5" fmla="*/ 16 h 21"/>
                <a:gd name="T6" fmla="*/ 8 w 13"/>
                <a:gd name="T7" fmla="*/ 11 h 21"/>
                <a:gd name="T8" fmla="*/ 2 w 13"/>
                <a:gd name="T9" fmla="*/ 5 h 21"/>
                <a:gd name="T10" fmla="*/ 0 w 13"/>
                <a:gd name="T11" fmla="*/ 3 h 21"/>
                <a:gd name="T12" fmla="*/ 2 w 13"/>
                <a:gd name="T13" fmla="*/ 0 h 21"/>
                <a:gd name="T14" fmla="*/ 13 w 13"/>
                <a:gd name="T15" fmla="*/ 11 h 21"/>
                <a:gd name="T16" fmla="*/ 2 w 13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1">
                  <a:moveTo>
                    <a:pt x="2" y="21"/>
                  </a:moveTo>
                  <a:cubicBezTo>
                    <a:pt x="1" y="21"/>
                    <a:pt x="0" y="20"/>
                    <a:pt x="0" y="19"/>
                  </a:cubicBezTo>
                  <a:cubicBezTo>
                    <a:pt x="0" y="17"/>
                    <a:pt x="1" y="16"/>
                    <a:pt x="2" y="16"/>
                  </a:cubicBezTo>
                  <a:cubicBezTo>
                    <a:pt x="5" y="16"/>
                    <a:pt x="8" y="14"/>
                    <a:pt x="8" y="11"/>
                  </a:cubicBezTo>
                  <a:cubicBezTo>
                    <a:pt x="8" y="7"/>
                    <a:pt x="5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8" y="0"/>
                    <a:pt x="13" y="5"/>
                    <a:pt x="13" y="11"/>
                  </a:cubicBezTo>
                  <a:cubicBezTo>
                    <a:pt x="13" y="16"/>
                    <a:pt x="8" y="21"/>
                    <a:pt x="2" y="2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1888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750704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05" name="Слайд think-cell" r:id="rId5" imgW="567" imgH="569" progId="TCLayout.ActiveDocument.1">
                  <p:embed/>
                </p:oleObj>
              </mc:Choice>
              <mc:Fallback>
                <p:oleObj name="Слайд think-cell" r:id="rId5" imgW="567" imgH="5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Прямоугольник 57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3400" b="1" dirty="0" err="1">
              <a:solidFill>
                <a:schemeClr val="tx1"/>
              </a:solidFill>
              <a:latin typeface="Moscow Sans"/>
              <a:ea typeface="+mj-ea"/>
              <a:cs typeface="+mj-cs"/>
              <a:sym typeface="Moscow Sans"/>
            </a:endParaRPr>
          </a:p>
        </p:txBody>
      </p:sp>
      <p:sp>
        <p:nvSpPr>
          <p:cNvPr id="9" name="Прямоугольник 8"/>
          <p:cNvSpPr>
            <a:spLocks/>
          </p:cNvSpPr>
          <p:nvPr/>
        </p:nvSpPr>
        <p:spPr>
          <a:xfrm>
            <a:off x="749952" y="4231643"/>
            <a:ext cx="13323282" cy="2352124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>
            <a:spLocks/>
          </p:cNvSpPr>
          <p:nvPr/>
        </p:nvSpPr>
        <p:spPr>
          <a:xfrm>
            <a:off x="749952" y="6642303"/>
            <a:ext cx="13323282" cy="2757406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>
            <a:spLocks/>
          </p:cNvSpPr>
          <p:nvPr/>
        </p:nvSpPr>
        <p:spPr>
          <a:xfrm>
            <a:off x="749952" y="1866679"/>
            <a:ext cx="13323282" cy="2288324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>
            <a:spLocks/>
          </p:cNvSpPr>
          <p:nvPr/>
        </p:nvSpPr>
        <p:spPr>
          <a:xfrm>
            <a:off x="13864385" y="4231643"/>
            <a:ext cx="3716859" cy="2352124"/>
          </a:xfrm>
          <a:prstGeom prst="rect">
            <a:avLst/>
          </a:prstGeom>
          <a:solidFill>
            <a:srgbClr val="FFEBEB"/>
          </a:solidFill>
          <a:ln w="9525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ru-RU" sz="2000" kern="0" dirty="0" err="1">
              <a:solidFill>
                <a:srgbClr val="131413"/>
              </a:solidFill>
              <a:latin typeface="+mn-lt"/>
              <a:ea typeface="Roboto" pitchFamily="2" charset="0"/>
            </a:endParaRPr>
          </a:p>
        </p:txBody>
      </p:sp>
      <p:sp>
        <p:nvSpPr>
          <p:cNvPr id="7" name="Прямоугольник 6"/>
          <p:cNvSpPr>
            <a:spLocks/>
          </p:cNvSpPr>
          <p:nvPr/>
        </p:nvSpPr>
        <p:spPr>
          <a:xfrm>
            <a:off x="13864385" y="6653169"/>
            <a:ext cx="3716859" cy="2746539"/>
          </a:xfrm>
          <a:prstGeom prst="rect">
            <a:avLst/>
          </a:prstGeom>
          <a:solidFill>
            <a:srgbClr val="FFEBEB"/>
          </a:solidFill>
          <a:ln w="9525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ru-RU" sz="2000" kern="0" dirty="0" err="1">
              <a:solidFill>
                <a:srgbClr val="131413"/>
              </a:solidFill>
              <a:latin typeface="+mn-lt"/>
              <a:ea typeface="Roboto" pitchFamily="2" charset="0"/>
            </a:endParaRPr>
          </a:p>
        </p:txBody>
      </p:sp>
      <p:sp>
        <p:nvSpPr>
          <p:cNvPr id="8" name="Прямоугольник 7"/>
          <p:cNvSpPr>
            <a:spLocks/>
          </p:cNvSpPr>
          <p:nvPr/>
        </p:nvSpPr>
        <p:spPr>
          <a:xfrm>
            <a:off x="13864385" y="1866679"/>
            <a:ext cx="3716859" cy="2288324"/>
          </a:xfrm>
          <a:prstGeom prst="rect">
            <a:avLst/>
          </a:prstGeom>
          <a:solidFill>
            <a:srgbClr val="FFEBEB"/>
          </a:solidFill>
          <a:ln w="9525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ru-RU" sz="2000" kern="0" dirty="0" err="1">
              <a:solidFill>
                <a:srgbClr val="131413"/>
              </a:solidFill>
              <a:latin typeface="+mn-lt"/>
              <a:ea typeface="Roboto" pitchFamily="2" charset="0"/>
            </a:endParaRPr>
          </a:p>
        </p:txBody>
      </p:sp>
      <p:sp>
        <p:nvSpPr>
          <p:cNvPr id="12" name="Прямоугольник 11"/>
          <p:cNvSpPr>
            <a:spLocks/>
          </p:cNvSpPr>
          <p:nvPr/>
        </p:nvSpPr>
        <p:spPr>
          <a:xfrm>
            <a:off x="13765706" y="1796644"/>
            <a:ext cx="98682" cy="765962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grpSp>
        <p:nvGrpSpPr>
          <p:cNvPr id="59" name="Группа 58"/>
          <p:cNvGrpSpPr>
            <a:grpSpLocks/>
          </p:cNvGrpSpPr>
          <p:nvPr/>
        </p:nvGrpSpPr>
        <p:grpSpPr>
          <a:xfrm>
            <a:off x="3078226" y="1796645"/>
            <a:ext cx="7055629" cy="7659626"/>
            <a:chOff x="3385754" y="1796645"/>
            <a:chExt cx="7055629" cy="7265213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10342701" y="1796645"/>
              <a:ext cx="98682" cy="726521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n-lt"/>
                <a:ea typeface="Roboto" pitchFamily="2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809684" y="1796645"/>
              <a:ext cx="98682" cy="726521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n-lt"/>
                <a:ea typeface="Roboto" pitchFamily="2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385754" y="1796645"/>
              <a:ext cx="46525" cy="726521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n-lt"/>
                <a:ea typeface="Roboto" pitchFamily="2" charset="0"/>
              </a:endParaRPr>
            </a:p>
          </p:txBody>
        </p:sp>
      </p:grpSp>
      <p:sp>
        <p:nvSpPr>
          <p:cNvPr id="15" name="Rectangle 29"/>
          <p:cNvSpPr txBox="1"/>
          <p:nvPr/>
        </p:nvSpPr>
        <p:spPr>
          <a:xfrm>
            <a:off x="3124751" y="1134016"/>
            <a:ext cx="107391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 algn="ctr">
              <a:buClr>
                <a:srgbClr val="141414"/>
              </a:buClr>
            </a:pPr>
            <a:r>
              <a:rPr lang="ru-RU" sz="2200" b="1" kern="0" dirty="0">
                <a:solidFill>
                  <a:sysClr val="windowText" lastClr="000000"/>
                </a:solidFill>
              </a:rPr>
              <a:t>Основные события развития процесса электрификации в мире </a:t>
            </a:r>
          </a:p>
        </p:txBody>
      </p:sp>
      <p:sp>
        <p:nvSpPr>
          <p:cNvPr id="16" name="Rectangle 29"/>
          <p:cNvSpPr txBox="1"/>
          <p:nvPr/>
        </p:nvSpPr>
        <p:spPr>
          <a:xfrm>
            <a:off x="843994" y="2755415"/>
            <a:ext cx="2119585" cy="61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>
              <a:buClr>
                <a:srgbClr val="141414"/>
              </a:buClr>
            </a:pPr>
            <a:r>
              <a:rPr lang="ru-RU" b="1" kern="0" dirty="0">
                <a:solidFill>
                  <a:sysClr val="windowText" lastClr="000000"/>
                </a:solidFill>
              </a:rPr>
              <a:t>Зарядная инфраструктура</a:t>
            </a:r>
          </a:p>
        </p:txBody>
      </p:sp>
      <p:sp>
        <p:nvSpPr>
          <p:cNvPr id="54" name="Параллелограмм 53"/>
          <p:cNvSpPr>
            <a:spLocks/>
          </p:cNvSpPr>
          <p:nvPr/>
        </p:nvSpPr>
        <p:spPr>
          <a:xfrm>
            <a:off x="13863931" y="1526127"/>
            <a:ext cx="3798594" cy="321707"/>
          </a:xfrm>
          <a:prstGeom prst="parallelogram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none" lIns="0" rIns="0" rtlCol="0" anchor="ctr"/>
          <a:lstStyle/>
          <a:p>
            <a:pPr lvl="0" algn="ctr"/>
            <a:r>
              <a:rPr lang="ru-RU" sz="2000" kern="0" dirty="0">
                <a:solidFill>
                  <a:srgbClr val="FFFFFF"/>
                </a:solidFill>
                <a:latin typeface="+mj-lt"/>
                <a:ea typeface="Roboto" pitchFamily="2" charset="0"/>
              </a:rPr>
              <a:t>2020-2023</a:t>
            </a:r>
            <a:r>
              <a:rPr lang="en-US" sz="2000" kern="0" dirty="0">
                <a:solidFill>
                  <a:srgbClr val="FFFFFF"/>
                </a:solidFill>
                <a:latin typeface="+mj-lt"/>
                <a:ea typeface="Roboto" pitchFamily="2" charset="0"/>
              </a:rPr>
              <a:t> </a:t>
            </a:r>
            <a:r>
              <a:rPr lang="ru-RU" sz="2000" kern="0" dirty="0">
                <a:solidFill>
                  <a:srgbClr val="FFFFFF"/>
                </a:solidFill>
                <a:latin typeface="+mj-lt"/>
                <a:ea typeface="Roboto" pitchFamily="2" charset="0"/>
              </a:rPr>
              <a:t>(тенденции)</a:t>
            </a:r>
          </a:p>
        </p:txBody>
      </p:sp>
      <p:sp>
        <p:nvSpPr>
          <p:cNvPr id="55" name="Параллелограмм 54"/>
          <p:cNvSpPr>
            <a:spLocks/>
          </p:cNvSpPr>
          <p:nvPr/>
        </p:nvSpPr>
        <p:spPr>
          <a:xfrm>
            <a:off x="10133856" y="1526127"/>
            <a:ext cx="3706006" cy="321707"/>
          </a:xfrm>
          <a:prstGeom prst="parallelogram">
            <a:avLst/>
          </a:prstGeom>
          <a:solidFill>
            <a:srgbClr val="606879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ru-RU" sz="2000" kern="0" dirty="0">
                <a:solidFill>
                  <a:srgbClr val="FFFFFF"/>
                </a:solidFill>
                <a:latin typeface="+mj-lt"/>
              </a:rPr>
              <a:t>2020-2023</a:t>
            </a:r>
          </a:p>
        </p:txBody>
      </p:sp>
      <p:sp>
        <p:nvSpPr>
          <p:cNvPr id="56" name="Параллелограмм 55"/>
          <p:cNvSpPr>
            <a:spLocks/>
          </p:cNvSpPr>
          <p:nvPr/>
        </p:nvSpPr>
        <p:spPr>
          <a:xfrm>
            <a:off x="6604701" y="1526122"/>
            <a:ext cx="3503782" cy="321707"/>
          </a:xfrm>
          <a:prstGeom prst="parallelogram">
            <a:avLst/>
          </a:prstGeom>
          <a:solidFill>
            <a:srgbClr val="606879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2000" kern="0" dirty="0">
                <a:solidFill>
                  <a:srgbClr val="FFFFFF"/>
                </a:solidFill>
                <a:latin typeface="+mj-lt"/>
              </a:rPr>
              <a:t>20</a:t>
            </a:r>
            <a:r>
              <a:rPr lang="en-US" sz="2000" kern="0" dirty="0">
                <a:solidFill>
                  <a:srgbClr val="FFFFFF"/>
                </a:solidFill>
                <a:latin typeface="+mj-lt"/>
              </a:rPr>
              <a:t>18</a:t>
            </a:r>
            <a:r>
              <a:rPr lang="ru-RU" sz="2000" kern="0" dirty="0">
                <a:solidFill>
                  <a:srgbClr val="FFFFFF"/>
                </a:solidFill>
                <a:latin typeface="+mj-lt"/>
              </a:rPr>
              <a:t>-20</a:t>
            </a:r>
            <a:r>
              <a:rPr lang="en-US" sz="2000" kern="0" dirty="0">
                <a:solidFill>
                  <a:srgbClr val="FFFFFF"/>
                </a:solidFill>
                <a:latin typeface="+mj-lt"/>
              </a:rPr>
              <a:t>19</a:t>
            </a:r>
            <a:endParaRPr lang="ru-RU" sz="2000" kern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7" name="Параллелограмм 56"/>
          <p:cNvSpPr>
            <a:spLocks/>
          </p:cNvSpPr>
          <p:nvPr/>
        </p:nvSpPr>
        <p:spPr>
          <a:xfrm>
            <a:off x="3124751" y="1526127"/>
            <a:ext cx="3457232" cy="321707"/>
          </a:xfrm>
          <a:prstGeom prst="parallelogram">
            <a:avLst/>
          </a:prstGeom>
          <a:solidFill>
            <a:srgbClr val="606879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ru-RU" sz="2000" kern="0" dirty="0">
                <a:solidFill>
                  <a:srgbClr val="FFFFFF"/>
                </a:solidFill>
                <a:latin typeface="+mj-lt"/>
              </a:rPr>
              <a:t>20</a:t>
            </a:r>
            <a:r>
              <a:rPr lang="en-US" sz="2000" kern="0" dirty="0">
                <a:solidFill>
                  <a:srgbClr val="FFFFFF"/>
                </a:solidFill>
                <a:latin typeface="+mj-lt"/>
              </a:rPr>
              <a:t>16</a:t>
            </a:r>
            <a:r>
              <a:rPr lang="ru-RU" sz="2000" kern="0" dirty="0">
                <a:solidFill>
                  <a:srgbClr val="FFFFFF"/>
                </a:solidFill>
                <a:latin typeface="+mj-lt"/>
              </a:rPr>
              <a:t>-20</a:t>
            </a:r>
            <a:r>
              <a:rPr lang="en-US" sz="2000" kern="0" dirty="0">
                <a:solidFill>
                  <a:srgbClr val="FFFFFF"/>
                </a:solidFill>
                <a:latin typeface="+mj-lt"/>
              </a:rPr>
              <a:t>17</a:t>
            </a:r>
            <a:endParaRPr lang="ru-RU" sz="2000" kern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" name="Rectangle 29"/>
          <p:cNvSpPr txBox="1"/>
          <p:nvPr/>
        </p:nvSpPr>
        <p:spPr>
          <a:xfrm>
            <a:off x="13964994" y="1134016"/>
            <a:ext cx="34202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 algn="ctr">
              <a:buClr>
                <a:srgbClr val="141414"/>
              </a:buClr>
            </a:pPr>
            <a:r>
              <a:rPr lang="ru-RU" sz="2200" b="1" kern="0" dirty="0">
                <a:solidFill>
                  <a:sysClr val="windowText" lastClr="000000"/>
                </a:solidFill>
              </a:rPr>
              <a:t>В </a:t>
            </a:r>
            <a:r>
              <a:rPr lang="ru-RU" sz="2200" b="1" kern="0" dirty="0" smtClean="0">
                <a:solidFill>
                  <a:sysClr val="windowText" lastClr="000000"/>
                </a:solidFill>
              </a:rPr>
              <a:t>Москве</a:t>
            </a:r>
            <a:endParaRPr lang="ru-RU" sz="22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D1F21DB-25D9-8548-AC9D-4D8B8E36746E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0654958" y="1901159"/>
            <a:ext cx="2663803" cy="1475457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749950" y="1503963"/>
            <a:ext cx="17114188" cy="0"/>
          </a:xfrm>
          <a:prstGeom prst="line">
            <a:avLst/>
          </a:prstGeom>
          <a:ln w="25400">
            <a:gradFill flip="none" rotWithShape="1">
              <a:gsLst>
                <a:gs pos="76000">
                  <a:srgbClr val="8A91A2"/>
                </a:gs>
                <a:gs pos="77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90"/>
          <p:cNvSpPr txBox="1"/>
          <p:nvPr/>
        </p:nvSpPr>
        <p:spPr>
          <a:xfrm>
            <a:off x="3124751" y="3397484"/>
            <a:ext cx="3337020" cy="49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 algn="ctr">
              <a:buClr>
                <a:srgbClr val="141414"/>
              </a:buClr>
            </a:pP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Рост рынка зарядных станций  </a:t>
            </a:r>
            <a:b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</a:b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в 2017 году в США составил </a:t>
            </a:r>
            <a:r>
              <a:rPr lang="ru-RU" sz="1600" b="1" kern="0" dirty="0">
                <a:solidFill>
                  <a:sysClr val="windowText" lastClr="000000"/>
                </a:solidFill>
                <a:ea typeface="Roboto" pitchFamily="2" charset="0"/>
              </a:rPr>
              <a:t>46%</a:t>
            </a:r>
          </a:p>
        </p:txBody>
      </p:sp>
      <p:cxnSp>
        <p:nvCxnSpPr>
          <p:cNvPr id="25" name="Прямая со стрелкой 24"/>
          <p:cNvCxnSpPr>
            <a:cxnSpLocks/>
          </p:cNvCxnSpPr>
          <p:nvPr/>
        </p:nvCxnSpPr>
        <p:spPr>
          <a:xfrm>
            <a:off x="6175167" y="2638887"/>
            <a:ext cx="548393" cy="0"/>
          </a:xfrm>
          <a:prstGeom prst="straightConnector1">
            <a:avLst/>
          </a:prstGeom>
          <a:noFill/>
          <a:ln w="41275" cap="rnd" cmpd="sng" algn="ctr">
            <a:solidFill>
              <a:srgbClr val="04AC8C"/>
            </a:solidFill>
            <a:prstDash val="sysDot"/>
            <a:headEnd type="none" w="med" len="med"/>
            <a:tailEnd type="triangle" w="med" len="med"/>
          </a:ln>
          <a:effectLst/>
        </p:spPr>
      </p:cxnSp>
      <p:sp>
        <p:nvSpPr>
          <p:cNvPr id="26" name="Rectangle 190"/>
          <p:cNvSpPr txBox="1"/>
          <p:nvPr/>
        </p:nvSpPr>
        <p:spPr>
          <a:xfrm>
            <a:off x="6603648" y="3397484"/>
            <a:ext cx="3430472" cy="73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 algn="ctr">
              <a:buClr>
                <a:srgbClr val="141414"/>
              </a:buClr>
            </a:pP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Запуск сети IONITY: ультрабыстрые станции на 350 кВт на европейских магистралях</a:t>
            </a:r>
          </a:p>
        </p:txBody>
      </p:sp>
      <p:sp>
        <p:nvSpPr>
          <p:cNvPr id="27" name="Rectangle 190"/>
          <p:cNvSpPr txBox="1"/>
          <p:nvPr/>
        </p:nvSpPr>
        <p:spPr>
          <a:xfrm>
            <a:off x="10253449" y="3397484"/>
            <a:ext cx="351225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 algn="ctr">
              <a:buClr>
                <a:srgbClr val="141414"/>
              </a:buClr>
            </a:pP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Прогнозируемый годовой рост рынка зарядных станций составит 33%</a:t>
            </a:r>
          </a:p>
        </p:txBody>
      </p:sp>
      <p:sp>
        <p:nvSpPr>
          <p:cNvPr id="29" name="Rectangle 29"/>
          <p:cNvSpPr txBox="1"/>
          <p:nvPr/>
        </p:nvSpPr>
        <p:spPr>
          <a:xfrm>
            <a:off x="843994" y="5273469"/>
            <a:ext cx="21195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>
              <a:buClr>
                <a:srgbClr val="141414"/>
              </a:buClr>
            </a:pPr>
            <a:r>
              <a:rPr lang="ru-RU" b="1" kern="0" dirty="0">
                <a:solidFill>
                  <a:sysClr val="windowText" lastClr="000000"/>
                </a:solidFill>
              </a:rPr>
              <a:t>Электробусы</a:t>
            </a:r>
          </a:p>
        </p:txBody>
      </p:sp>
      <p:sp>
        <p:nvSpPr>
          <p:cNvPr id="30" name="Rectangle 190"/>
          <p:cNvSpPr txBox="1"/>
          <p:nvPr/>
        </p:nvSpPr>
        <p:spPr>
          <a:xfrm>
            <a:off x="3320667" y="5756249"/>
            <a:ext cx="2945188" cy="73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 algn="ctr">
              <a:buClr>
                <a:srgbClr val="141414"/>
              </a:buClr>
            </a:pP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г. </a:t>
            </a:r>
            <a:r>
              <a:rPr lang="ru-RU" sz="1600" kern="0" dirty="0" err="1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Шенчжень</a:t>
            </a: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 (Китай) полностью перешел на электробусы к концу 2017 года</a:t>
            </a:r>
          </a:p>
        </p:txBody>
      </p:sp>
      <p:sp>
        <p:nvSpPr>
          <p:cNvPr id="31" name="Rectangle 190"/>
          <p:cNvSpPr txBox="1"/>
          <p:nvPr/>
        </p:nvSpPr>
        <p:spPr>
          <a:xfrm>
            <a:off x="6885190" y="5756249"/>
            <a:ext cx="2942805" cy="73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 algn="ctr">
              <a:buClr>
                <a:srgbClr val="141414"/>
              </a:buClr>
            </a:pP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Глобальный парк электробусов достиг </a:t>
            </a:r>
            <a:r>
              <a:rPr lang="en-CA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/>
            </a:r>
            <a:br>
              <a:rPr lang="en-CA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</a:b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425 тыс. единиц</a:t>
            </a:r>
          </a:p>
        </p:txBody>
      </p:sp>
      <p:sp>
        <p:nvSpPr>
          <p:cNvPr id="32" name="Rectangle 190"/>
          <p:cNvSpPr txBox="1"/>
          <p:nvPr/>
        </p:nvSpPr>
        <p:spPr>
          <a:xfrm>
            <a:off x="10664783" y="5756249"/>
            <a:ext cx="2644153" cy="73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 algn="ctr">
              <a:buClr>
                <a:srgbClr val="141414"/>
              </a:buClr>
            </a:pP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С 2020 Лондон будет закупать только автобусы </a:t>
            </a:r>
            <a:r>
              <a:rPr lang="en-CA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/>
            </a:r>
            <a:br>
              <a:rPr lang="en-CA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</a:b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с нулевым выхлопом</a:t>
            </a:r>
          </a:p>
        </p:txBody>
      </p:sp>
      <p:sp>
        <p:nvSpPr>
          <p:cNvPr id="34" name="Rectangle 29"/>
          <p:cNvSpPr txBox="1"/>
          <p:nvPr/>
        </p:nvSpPr>
        <p:spPr>
          <a:xfrm>
            <a:off x="843994" y="7560759"/>
            <a:ext cx="2119585" cy="61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>
              <a:buClr>
                <a:srgbClr val="141414"/>
              </a:buClr>
            </a:pPr>
            <a:r>
              <a:rPr lang="ru-RU" b="1" kern="0" dirty="0">
                <a:solidFill>
                  <a:sysClr val="windowText" lastClr="000000"/>
                </a:solidFill>
              </a:rPr>
              <a:t>Парк </a:t>
            </a:r>
          </a:p>
          <a:p>
            <a:pPr lvl="0">
              <a:buClr>
                <a:srgbClr val="141414"/>
              </a:buClr>
            </a:pPr>
            <a:r>
              <a:rPr lang="ru-RU" b="1" kern="0" dirty="0">
                <a:solidFill>
                  <a:sysClr val="windowText" lastClr="000000"/>
                </a:solidFill>
              </a:rPr>
              <a:t>электромобилей</a:t>
            </a:r>
          </a:p>
        </p:txBody>
      </p:sp>
      <p:sp>
        <p:nvSpPr>
          <p:cNvPr id="35" name="Rectangle 190"/>
          <p:cNvSpPr txBox="1"/>
          <p:nvPr/>
        </p:nvSpPr>
        <p:spPr>
          <a:xfrm>
            <a:off x="3320667" y="8130894"/>
            <a:ext cx="2945188" cy="73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 algn="ctr">
              <a:buClr>
                <a:srgbClr val="141414"/>
              </a:buClr>
            </a:pPr>
            <a:r>
              <a:rPr lang="ru-RU" sz="1600" kern="0" dirty="0" smtClean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Прирост </a:t>
            </a: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числа проданных электрокаров в мире составил рекордные </a:t>
            </a:r>
            <a:r>
              <a:rPr lang="ru-RU" sz="1600" b="1" kern="0" dirty="0">
                <a:solidFill>
                  <a:sysClr val="windowText" lastClr="000000"/>
                </a:solidFill>
                <a:ea typeface="Roboto" pitchFamily="2" charset="0"/>
              </a:rPr>
              <a:t>57% в 2017 году</a:t>
            </a:r>
          </a:p>
        </p:txBody>
      </p:sp>
      <p:sp>
        <p:nvSpPr>
          <p:cNvPr id="36" name="Rectangle 190"/>
          <p:cNvSpPr txBox="1"/>
          <p:nvPr/>
        </p:nvSpPr>
        <p:spPr>
          <a:xfrm>
            <a:off x="6807477" y="8130894"/>
            <a:ext cx="3098230" cy="98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 algn="ctr">
              <a:buClr>
                <a:srgbClr val="141414"/>
              </a:buClr>
            </a:pPr>
            <a:r>
              <a:rPr lang="ru-RU" sz="1600" kern="0" dirty="0" err="1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Tesla</a:t>
            </a: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 запускает в массовое производство первый доступный электромобиль – </a:t>
            </a:r>
            <a:r>
              <a:rPr lang="ru-RU" sz="1600" kern="0" dirty="0" err="1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Model</a:t>
            </a: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 3</a:t>
            </a:r>
          </a:p>
        </p:txBody>
      </p:sp>
      <p:sp>
        <p:nvSpPr>
          <p:cNvPr id="37" name="Rectangle 190"/>
          <p:cNvSpPr txBox="1"/>
          <p:nvPr/>
        </p:nvSpPr>
        <p:spPr>
          <a:xfrm>
            <a:off x="10168607" y="8130894"/>
            <a:ext cx="3587674" cy="123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 algn="ctr">
              <a:buClr>
                <a:srgbClr val="141414"/>
              </a:buClr>
            </a:pP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Прогнозируемое снижение мировых цен на батареи для электромобили</a:t>
            </a:r>
          </a:p>
          <a:p>
            <a:pPr lvl="0" algn="ctr">
              <a:buClr>
                <a:srgbClr val="141414"/>
              </a:buClr>
            </a:pP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(партнерство LG </a:t>
            </a:r>
            <a:r>
              <a:rPr lang="ru-RU" sz="1600" kern="0" dirty="0" err="1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Chem</a:t>
            </a: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 и GM, открытие новых заводов в Китае </a:t>
            </a:r>
            <a:r>
              <a:rPr lang="en-CA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/>
            </a:r>
            <a:br>
              <a:rPr lang="en-CA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</a:br>
            <a:r>
              <a:rPr lang="ru-RU" sz="1600" kern="0" dirty="0">
                <a:solidFill>
                  <a:sysClr val="windowText" lastClr="000000"/>
                </a:solidFill>
                <a:latin typeface="+mn-lt"/>
                <a:ea typeface="Roboto" pitchFamily="2" charset="0"/>
              </a:rPr>
              <a:t>и Индонезии)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785D165-5770-D24F-B4F1-B195EFB72B0A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958" y="4231643"/>
            <a:ext cx="2663803" cy="147545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80A7956-88EF-9840-8E15-0040CE9196EF}"/>
              </a:ext>
            </a:extLst>
          </p:cNvPr>
          <p:cNvPicPr>
            <a:picLocks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21" b="13747"/>
          <a:stretch/>
        </p:blipFill>
        <p:spPr>
          <a:xfrm>
            <a:off x="14095502" y="4231643"/>
            <a:ext cx="3020047" cy="147545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0761620-BCED-7145-906D-EA2C6C754A26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958" y="6642303"/>
            <a:ext cx="2663803" cy="1475457"/>
          </a:xfrm>
          <a:prstGeom prst="rect">
            <a:avLst/>
          </a:prstGeom>
        </p:spPr>
      </p:pic>
      <p:cxnSp>
        <p:nvCxnSpPr>
          <p:cNvPr id="46" name="Прямая со стрелкой 45"/>
          <p:cNvCxnSpPr>
            <a:cxnSpLocks/>
          </p:cNvCxnSpPr>
          <p:nvPr/>
        </p:nvCxnSpPr>
        <p:spPr>
          <a:xfrm>
            <a:off x="6175167" y="4969371"/>
            <a:ext cx="548393" cy="0"/>
          </a:xfrm>
          <a:prstGeom prst="straightConnector1">
            <a:avLst/>
          </a:prstGeom>
          <a:noFill/>
          <a:ln w="41275" cap="rnd" cmpd="sng" algn="ctr">
            <a:solidFill>
              <a:srgbClr val="04AC8C"/>
            </a:solidFill>
            <a:prstDash val="sysDot"/>
            <a:headEnd type="none" w="med" len="med"/>
            <a:tailEnd type="triangle" w="med" len="med"/>
          </a:ln>
          <a:effectLst/>
        </p:spPr>
      </p:cxnSp>
      <p:cxnSp>
        <p:nvCxnSpPr>
          <p:cNvPr id="47" name="Прямая со стрелкой 46"/>
          <p:cNvCxnSpPr>
            <a:cxnSpLocks/>
          </p:cNvCxnSpPr>
          <p:nvPr/>
        </p:nvCxnSpPr>
        <p:spPr>
          <a:xfrm>
            <a:off x="6175167" y="7380030"/>
            <a:ext cx="548393" cy="0"/>
          </a:xfrm>
          <a:prstGeom prst="straightConnector1">
            <a:avLst/>
          </a:prstGeom>
          <a:noFill/>
          <a:ln w="41275" cap="rnd" cmpd="sng" algn="ctr">
            <a:solidFill>
              <a:srgbClr val="04AC8C"/>
            </a:solidFill>
            <a:prstDash val="sysDot"/>
            <a:headEnd type="none" w="med" len="med"/>
            <a:tailEnd type="triangle" w="med" len="med"/>
          </a:ln>
          <a:effectLst/>
        </p:spPr>
      </p:cxnSp>
      <p:cxnSp>
        <p:nvCxnSpPr>
          <p:cNvPr id="48" name="Прямая со стрелкой 47"/>
          <p:cNvCxnSpPr>
            <a:cxnSpLocks/>
          </p:cNvCxnSpPr>
          <p:nvPr/>
        </p:nvCxnSpPr>
        <p:spPr>
          <a:xfrm>
            <a:off x="9705057" y="2638887"/>
            <a:ext cx="548393" cy="0"/>
          </a:xfrm>
          <a:prstGeom prst="straightConnector1">
            <a:avLst/>
          </a:prstGeom>
          <a:noFill/>
          <a:ln w="41275" cap="rnd" cmpd="sng" algn="ctr">
            <a:solidFill>
              <a:srgbClr val="04AC8C"/>
            </a:solidFill>
            <a:prstDash val="sysDot"/>
            <a:headEnd type="none" w="med" len="med"/>
            <a:tailEnd type="triangle" w="med" len="med"/>
          </a:ln>
          <a:effectLst/>
        </p:spPr>
      </p:cxnSp>
      <p:cxnSp>
        <p:nvCxnSpPr>
          <p:cNvPr id="49" name="Прямая со стрелкой 48"/>
          <p:cNvCxnSpPr>
            <a:cxnSpLocks/>
          </p:cNvCxnSpPr>
          <p:nvPr/>
        </p:nvCxnSpPr>
        <p:spPr>
          <a:xfrm>
            <a:off x="9705057" y="4969371"/>
            <a:ext cx="548393" cy="0"/>
          </a:xfrm>
          <a:prstGeom prst="straightConnector1">
            <a:avLst/>
          </a:prstGeom>
          <a:noFill/>
          <a:ln w="41275" cap="rnd" cmpd="sng" algn="ctr">
            <a:solidFill>
              <a:srgbClr val="04AC8C"/>
            </a:solidFill>
            <a:prstDash val="sysDot"/>
            <a:headEnd type="none" w="med" len="med"/>
            <a:tailEnd type="triangle" w="med" len="med"/>
          </a:ln>
          <a:effectLst/>
        </p:spPr>
      </p:cxnSp>
      <p:cxnSp>
        <p:nvCxnSpPr>
          <p:cNvPr id="50" name="Прямая со стрелкой 49"/>
          <p:cNvCxnSpPr>
            <a:cxnSpLocks/>
          </p:cNvCxnSpPr>
          <p:nvPr/>
        </p:nvCxnSpPr>
        <p:spPr>
          <a:xfrm>
            <a:off x="9705057" y="7380030"/>
            <a:ext cx="548393" cy="0"/>
          </a:xfrm>
          <a:prstGeom prst="straightConnector1">
            <a:avLst/>
          </a:prstGeom>
          <a:noFill/>
          <a:ln w="41275" cap="rnd" cmpd="sng" algn="ctr">
            <a:solidFill>
              <a:srgbClr val="04AC8C"/>
            </a:solidFill>
            <a:prstDash val="sysDot"/>
            <a:headEnd type="none" w="med" len="med"/>
            <a:tailEnd type="triangle" w="med" len="med"/>
          </a:ln>
          <a:effectLst/>
        </p:spPr>
      </p:cxnSp>
      <p:cxnSp>
        <p:nvCxnSpPr>
          <p:cNvPr id="51" name="Прямая со стрелкой 50"/>
          <p:cNvCxnSpPr>
            <a:cxnSpLocks/>
          </p:cNvCxnSpPr>
          <p:nvPr/>
        </p:nvCxnSpPr>
        <p:spPr>
          <a:xfrm>
            <a:off x="13367135" y="2638887"/>
            <a:ext cx="597858" cy="0"/>
          </a:xfrm>
          <a:prstGeom prst="straightConnector1">
            <a:avLst/>
          </a:prstGeom>
          <a:noFill/>
          <a:ln w="41275" cap="rnd" cmpd="sng" algn="ctr">
            <a:solidFill>
              <a:srgbClr val="04AC8C"/>
            </a:solidFill>
            <a:prstDash val="sysDot"/>
            <a:headEnd type="none" w="med" len="med"/>
            <a:tailEnd type="triangle" w="med" len="med"/>
          </a:ln>
          <a:effectLst/>
        </p:spPr>
      </p:cxnSp>
      <p:cxnSp>
        <p:nvCxnSpPr>
          <p:cNvPr id="52" name="Прямая со стрелкой 51"/>
          <p:cNvCxnSpPr>
            <a:cxnSpLocks/>
          </p:cNvCxnSpPr>
          <p:nvPr/>
        </p:nvCxnSpPr>
        <p:spPr>
          <a:xfrm>
            <a:off x="13367135" y="4969371"/>
            <a:ext cx="597858" cy="0"/>
          </a:xfrm>
          <a:prstGeom prst="straightConnector1">
            <a:avLst/>
          </a:prstGeom>
          <a:noFill/>
          <a:ln w="41275" cap="rnd" cmpd="sng" algn="ctr">
            <a:solidFill>
              <a:srgbClr val="04AC8C"/>
            </a:solidFill>
            <a:prstDash val="sysDot"/>
            <a:headEnd type="none" w="med" len="med"/>
            <a:tailEnd type="triangle" w="med" len="med"/>
          </a:ln>
          <a:effectLst/>
        </p:spPr>
      </p:cxnSp>
      <p:cxnSp>
        <p:nvCxnSpPr>
          <p:cNvPr id="53" name="Прямая со стрелкой 52"/>
          <p:cNvCxnSpPr>
            <a:cxnSpLocks/>
          </p:cNvCxnSpPr>
          <p:nvPr/>
        </p:nvCxnSpPr>
        <p:spPr>
          <a:xfrm>
            <a:off x="13367135" y="7380030"/>
            <a:ext cx="597858" cy="0"/>
          </a:xfrm>
          <a:prstGeom prst="straightConnector1">
            <a:avLst/>
          </a:prstGeom>
          <a:noFill/>
          <a:ln w="41275" cap="rnd" cmpd="sng" algn="ctr">
            <a:solidFill>
              <a:srgbClr val="04AC8C"/>
            </a:solidFill>
            <a:prstDash val="sysDot"/>
            <a:headEnd type="none" w="med" len="med"/>
            <a:tailEnd type="triangle" w="med" len="med"/>
          </a:ln>
          <a:effectLst/>
        </p:spPr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/>
                </a:solidFill>
              </a:rPr>
              <a:t>Электрификация. Мировые тенденции</a:t>
            </a:r>
          </a:p>
        </p:txBody>
      </p:sp>
      <p:sp>
        <p:nvSpPr>
          <p:cNvPr id="60" name="Rectangle 60"/>
          <p:cNvSpPr txBox="1"/>
          <p:nvPr/>
        </p:nvSpPr>
        <p:spPr>
          <a:xfrm>
            <a:off x="13964993" y="1889423"/>
            <a:ext cx="3742106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/>
            <a:r>
              <a:rPr lang="ru-RU" sz="1800" kern="0" dirty="0">
                <a:solidFill>
                  <a:srgbClr val="000000"/>
                </a:solidFill>
                <a:ea typeface="Roboto"/>
              </a:rPr>
              <a:t>Начало программы установки зарядной инфраструктуры нового формата с акцентом </a:t>
            </a:r>
            <a:br>
              <a:rPr lang="ru-RU" sz="1800" kern="0" dirty="0">
                <a:solidFill>
                  <a:srgbClr val="000000"/>
                </a:solidFill>
                <a:ea typeface="Roboto"/>
              </a:rPr>
            </a:br>
            <a:r>
              <a:rPr lang="ru-RU" sz="1800" kern="0" dirty="0">
                <a:solidFill>
                  <a:srgbClr val="000000"/>
                </a:solidFill>
                <a:ea typeface="Roboto"/>
              </a:rPr>
              <a:t>на быстрые станции</a:t>
            </a:r>
          </a:p>
          <a:p>
            <a:pPr lvl="1"/>
            <a:r>
              <a:rPr lang="ru-RU" sz="1800" kern="0" dirty="0">
                <a:solidFill>
                  <a:srgbClr val="000000"/>
                </a:solidFill>
                <a:ea typeface="Roboto"/>
              </a:rPr>
              <a:t>Планируется создание </a:t>
            </a:r>
            <a:r>
              <a:rPr lang="ru-RU" sz="1800" kern="0" dirty="0" err="1">
                <a:solidFill>
                  <a:srgbClr val="000000"/>
                </a:solidFill>
                <a:ea typeface="Roboto"/>
              </a:rPr>
              <a:t>энергохабов</a:t>
            </a:r>
            <a:r>
              <a:rPr lang="ru-RU" sz="1800" kern="0" dirty="0">
                <a:solidFill>
                  <a:srgbClr val="000000"/>
                </a:solidFill>
                <a:ea typeface="Roboto"/>
              </a:rPr>
              <a:t> с зарядными станциями для всех видов транспорта</a:t>
            </a:r>
            <a:endParaRPr lang="en-US" sz="1800" dirty="0">
              <a:solidFill>
                <a:srgbClr val="000000"/>
              </a:solidFill>
              <a:ea typeface="Roboto"/>
            </a:endParaRPr>
          </a:p>
        </p:txBody>
      </p:sp>
      <p:sp>
        <p:nvSpPr>
          <p:cNvPr id="64" name="Rectangle 64"/>
          <p:cNvSpPr txBox="1"/>
          <p:nvPr/>
        </p:nvSpPr>
        <p:spPr>
          <a:xfrm>
            <a:off x="14095501" y="5756249"/>
            <a:ext cx="33823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/>
            <a:r>
              <a:rPr lang="ru-RU" sz="1800" kern="0" dirty="0">
                <a:solidFill>
                  <a:srgbClr val="000000"/>
                </a:solidFill>
                <a:ea typeface="Roboto"/>
              </a:rPr>
              <a:t>с 2021 Москва планирует отказаться от закупки автобусов с ДВС</a:t>
            </a:r>
            <a:endParaRPr lang="en-US" sz="1800" dirty="0">
              <a:solidFill>
                <a:srgbClr val="000000"/>
              </a:solidFill>
              <a:ea typeface="Roboto"/>
            </a:endParaRPr>
          </a:p>
        </p:txBody>
      </p:sp>
      <p:sp>
        <p:nvSpPr>
          <p:cNvPr id="68" name="Rectangle 68"/>
          <p:cNvSpPr txBox="1"/>
          <p:nvPr/>
        </p:nvSpPr>
        <p:spPr>
          <a:xfrm>
            <a:off x="14095501" y="7241948"/>
            <a:ext cx="338239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/>
            <a:r>
              <a:rPr lang="ru-RU" sz="1800" kern="0" dirty="0">
                <a:solidFill>
                  <a:srgbClr val="000000"/>
                </a:solidFill>
                <a:ea typeface="Roboto"/>
              </a:rPr>
              <a:t>Увеличение темпов роста продаж электромобилей </a:t>
            </a:r>
            <a:br>
              <a:rPr lang="ru-RU" sz="1800" kern="0" dirty="0">
                <a:solidFill>
                  <a:srgbClr val="000000"/>
                </a:solidFill>
                <a:ea typeface="Roboto"/>
              </a:rPr>
            </a:br>
            <a:r>
              <a:rPr lang="ru-RU" sz="1800" kern="0" dirty="0">
                <a:solidFill>
                  <a:srgbClr val="000000"/>
                </a:solidFill>
                <a:ea typeface="Roboto"/>
              </a:rPr>
              <a:t>в связи с развитием инфраструктуры и новых моделей на рынке</a:t>
            </a:r>
            <a:endParaRPr lang="en-US" sz="1800" dirty="0">
              <a:solidFill>
                <a:srgbClr val="000000"/>
              </a:solidFill>
              <a:ea typeface="Roboto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AB26442-B112-2741-904B-BFE6CEE11429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3530218" y="1901159"/>
            <a:ext cx="2663803" cy="147545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72480C1-F3BC-6A48-AD72-9BBD992AA1B8}"/>
              </a:ext>
            </a:extLst>
          </p:cNvPr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218" y="4231643"/>
            <a:ext cx="2663803" cy="147545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A49622F-0D1A-F242-819E-F6234C39872E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3530218" y="6642303"/>
            <a:ext cx="2663803" cy="14754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DFF95E-A71A-E44B-A1FC-3104DD289BFB}"/>
              </a:ext>
            </a:extLst>
          </p:cNvPr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691" y="1901159"/>
            <a:ext cx="2663803" cy="147545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1415250-1C5F-004F-9952-BFDB8DEC799C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7024691" y="4231643"/>
            <a:ext cx="2663803" cy="147545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C83E0F4-9971-1D41-9752-A17C96C6E8DF}"/>
              </a:ext>
            </a:extLst>
          </p:cNvPr>
          <p:cNvPicPr>
            <a:picLocks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95" t="15995" r="23768" b="23768"/>
          <a:stretch/>
        </p:blipFill>
        <p:spPr>
          <a:xfrm>
            <a:off x="7024691" y="6642303"/>
            <a:ext cx="2663803" cy="147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9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" name="Объект 25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22528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28" name="Слайд think-cell" r:id="rId5" imgW="567" imgH="569" progId="TCLayout.ActiveDocument.1">
                  <p:embed/>
                </p:oleObj>
              </mc:Choice>
              <mc:Fallback>
                <p:oleObj name="Слайд think-cell" r:id="rId5" imgW="567" imgH="5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8" name="Прямоугольник 257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3400" b="1" dirty="0" err="1">
              <a:solidFill>
                <a:schemeClr val="tx1"/>
              </a:solidFill>
              <a:latin typeface="Moscow Sans"/>
              <a:ea typeface="+mj-ea"/>
              <a:cs typeface="+mj-cs"/>
              <a:sym typeface="Moscow San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050" y="472426"/>
            <a:ext cx="17459779" cy="523220"/>
          </a:xfrm>
        </p:spPr>
        <p:txBody>
          <a:bodyPr/>
          <a:lstStyle/>
          <a:p>
            <a:r>
              <a:rPr lang="ru-RU" dirty="0">
                <a:solidFill>
                  <a:schemeClr val="accent5"/>
                </a:solidFill>
              </a:rPr>
              <a:t>Москва разрабатывает и внедряет комплексную программу по электрификации </a:t>
            </a:r>
          </a:p>
        </p:txBody>
      </p:sp>
      <p:sp>
        <p:nvSpPr>
          <p:cNvPr id="4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BEA4562C-131D-3846-BA72-9F1C3C57D6B3}"/>
              </a:ext>
            </a:extLst>
          </p:cNvPr>
          <p:cNvSpPr txBox="1">
            <a:spLocks/>
          </p:cNvSpPr>
          <p:nvPr/>
        </p:nvSpPr>
        <p:spPr>
          <a:xfrm>
            <a:off x="630522" y="8072151"/>
            <a:ext cx="741086" cy="1043882"/>
          </a:xfrm>
          <a:prstGeom prst="rect">
            <a:avLst/>
          </a:prstGeom>
          <a:solidFill>
            <a:schemeClr val="accent5"/>
          </a:solidFill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2009" tIns="72009" rIns="72009" bIns="72009" anchor="ctr" anchorCtr="0">
            <a:noAutofit/>
          </a:bodyPr>
          <a:lstStyle>
            <a:defPPr>
              <a:defRPr lang="en-US"/>
            </a:defPPr>
            <a:lvl1pPr lvl="0" defTabSz="584200" fontAlgn="auto" hangingPunct="0">
              <a:spcBef>
                <a:spcPts val="0"/>
              </a:spcBef>
              <a:spcAft>
                <a:spcPts val="0"/>
              </a:spcAft>
              <a:defRPr sz="2000" b="1" kern="0">
                <a:solidFill>
                  <a:schemeClr val="tx2"/>
                </a:solidFill>
                <a:latin typeface="Moscow Sans" pitchFamily="34" charset="0"/>
                <a:ea typeface="Arial"/>
                <a:cs typeface="Arial"/>
              </a:defRPr>
            </a:lvl1pPr>
          </a:lstStyle>
          <a:p>
            <a:pPr marL="0" marR="0" lvl="0" indent="0" algn="ctr" defTabSz="58420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5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FD1905F1-35F6-4D45-B9D2-4C0DBEF79251}"/>
              </a:ext>
            </a:extLst>
          </p:cNvPr>
          <p:cNvSpPr txBox="1">
            <a:spLocks/>
          </p:cNvSpPr>
          <p:nvPr/>
        </p:nvSpPr>
        <p:spPr>
          <a:xfrm>
            <a:off x="1531882" y="8255538"/>
            <a:ext cx="7896794" cy="67710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lvl="0" defTabSz="584200" fontAlgn="auto" hangingPunct="0">
              <a:spcBef>
                <a:spcPts val="0"/>
              </a:spcBef>
              <a:spcAft>
                <a:spcPts val="0"/>
              </a:spcAft>
              <a:defRPr sz="2000" b="1" kern="0">
                <a:solidFill>
                  <a:schemeClr val="tx2"/>
                </a:solidFill>
                <a:latin typeface="Moscow Sans" pitchFamily="34" charset="0"/>
                <a:ea typeface="Arial"/>
                <a:cs typeface="Arial"/>
              </a:defRPr>
            </a:lvl1pPr>
          </a:lstStyle>
          <a:p>
            <a:pPr marL="0" marR="0" lvl="0" indent="0" defTabSz="58420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rPr>
              <a:t>Зарегистрированных электромобилей </a:t>
            </a:r>
            <a:r>
              <a:rPr kumimoji="0" lang="en-CA" sz="2200" b="0" i="0" u="none" strike="noStrike" kern="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rPr>
              <a:t/>
            </a:r>
            <a:br>
              <a:rPr kumimoji="0" lang="en-CA" sz="2200" b="0" i="0" u="none" strike="noStrike" kern="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rPr>
            </a:b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rPr>
              <a:t>в Москве:  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rPr>
              <a:t>451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rPr>
              <a:t> 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0A91BE6-2EF1-2A42-A922-D815CFA913E3}"/>
              </a:ext>
            </a:extLst>
          </p:cNvPr>
          <p:cNvCxnSpPr>
            <a:cxnSpLocks/>
          </p:cNvCxnSpPr>
          <p:nvPr/>
        </p:nvCxnSpPr>
        <p:spPr>
          <a:xfrm>
            <a:off x="630522" y="8072151"/>
            <a:ext cx="8067223" cy="0"/>
          </a:xfrm>
          <a:prstGeom prst="line">
            <a:avLst/>
          </a:prstGeom>
          <a:noFill/>
          <a:ln w="19050" cap="rnd" cmpd="sng" algn="ctr">
            <a:solidFill>
              <a:schemeClr val="accent5"/>
            </a:solidFill>
            <a:prstDash val="solid"/>
          </a:ln>
          <a:effectLst/>
        </p:spPr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1EA2D11-D3D9-B947-8A2F-D967E0EBA9D0}"/>
              </a:ext>
            </a:extLst>
          </p:cNvPr>
          <p:cNvSpPr>
            <a:spLocks/>
          </p:cNvSpPr>
          <p:nvPr/>
        </p:nvSpPr>
        <p:spPr>
          <a:xfrm>
            <a:off x="8990681" y="8072151"/>
            <a:ext cx="8741138" cy="1138774"/>
          </a:xfrm>
          <a:prstGeom prst="rect">
            <a:avLst/>
          </a:prstGeom>
          <a:noFill/>
          <a:ln w="1905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8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97E23A93-FDC6-8549-A4DD-5929516FF25D}"/>
              </a:ext>
            </a:extLst>
          </p:cNvPr>
          <p:cNvSpPr txBox="1">
            <a:spLocks/>
          </p:cNvSpPr>
          <p:nvPr/>
        </p:nvSpPr>
        <p:spPr>
          <a:xfrm>
            <a:off x="10268439" y="8179873"/>
            <a:ext cx="7314023" cy="92333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lvl="0" defTabSz="584200" fontAlgn="auto" hangingPunct="0">
              <a:spcBef>
                <a:spcPts val="0"/>
              </a:spcBef>
              <a:spcAft>
                <a:spcPts val="0"/>
              </a:spcAft>
              <a:defRPr sz="2000" b="1" kern="0">
                <a:solidFill>
                  <a:schemeClr val="tx2"/>
                </a:solidFill>
                <a:latin typeface="Moscow Sans" pitchFamily="34" charset="0"/>
                <a:ea typeface="Arial"/>
                <a:cs typeface="Arial"/>
              </a:defRPr>
            </a:lvl1pPr>
          </a:lstStyle>
          <a:p>
            <a:pPr marL="0" marR="0" lvl="0" indent="0" defTabSz="58420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n-lt"/>
                <a:ea typeface="Roboto" pitchFamily="2" charset="0"/>
              </a:rPr>
              <a:t>В конце декабря 2019 года запланирована публикация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n-lt"/>
                <a:ea typeface="Roboto" pitchFamily="2" charset="0"/>
              </a:rPr>
              <a:t> 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rPr>
              <a:t>первого информационного релиза о новой программе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n-lt"/>
                <a:ea typeface="Roboto" pitchFamily="2" charset="0"/>
              </a:rPr>
              <a:t>установки зарядной инфраструктуре города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446FB30-DE5D-C94F-B610-861D275EC025}"/>
              </a:ext>
            </a:extLst>
          </p:cNvPr>
          <p:cNvGrpSpPr/>
          <p:nvPr/>
        </p:nvGrpSpPr>
        <p:grpSpPr>
          <a:xfrm>
            <a:off x="9205481" y="8261552"/>
            <a:ext cx="760303" cy="759973"/>
            <a:chOff x="11650264" y="8386899"/>
            <a:chExt cx="775970" cy="775633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894D84C9-6538-5D41-8B2B-5BAEA89D52B9}"/>
                </a:ext>
              </a:extLst>
            </p:cNvPr>
            <p:cNvGrpSpPr/>
            <p:nvPr/>
          </p:nvGrpSpPr>
          <p:grpSpPr>
            <a:xfrm>
              <a:off x="11821872" y="8386899"/>
              <a:ext cx="468313" cy="315913"/>
              <a:chOff x="12879624" y="15016955"/>
              <a:chExt cx="468313" cy="315913"/>
            </a:xfrm>
          </p:grpSpPr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DCA6FC9E-C28F-B54A-89FC-FED0E3A4F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3324" y="15070930"/>
                <a:ext cx="30163" cy="100013"/>
              </a:xfrm>
              <a:custGeom>
                <a:avLst/>
                <a:gdLst>
                  <a:gd name="T0" fmla="*/ 3 w 8"/>
                  <a:gd name="T1" fmla="*/ 27 h 27"/>
                  <a:gd name="T2" fmla="*/ 2 w 8"/>
                  <a:gd name="T3" fmla="*/ 26 h 27"/>
                  <a:gd name="T4" fmla="*/ 1 w 8"/>
                  <a:gd name="T5" fmla="*/ 24 h 27"/>
                  <a:gd name="T6" fmla="*/ 4 w 8"/>
                  <a:gd name="T7" fmla="*/ 13 h 27"/>
                  <a:gd name="T8" fmla="*/ 1 w 8"/>
                  <a:gd name="T9" fmla="*/ 3 h 27"/>
                  <a:gd name="T10" fmla="*/ 2 w 8"/>
                  <a:gd name="T11" fmla="*/ 0 h 27"/>
                  <a:gd name="T12" fmla="*/ 5 w 8"/>
                  <a:gd name="T13" fmla="*/ 1 h 27"/>
                  <a:gd name="T14" fmla="*/ 8 w 8"/>
                  <a:gd name="T15" fmla="*/ 13 h 27"/>
                  <a:gd name="T16" fmla="*/ 5 w 8"/>
                  <a:gd name="T17" fmla="*/ 26 h 27"/>
                  <a:gd name="T18" fmla="*/ 3 w 8"/>
                  <a:gd name="T1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27">
                    <a:moveTo>
                      <a:pt x="3" y="27"/>
                    </a:moveTo>
                    <a:cubicBezTo>
                      <a:pt x="2" y="27"/>
                      <a:pt x="2" y="27"/>
                      <a:pt x="2" y="26"/>
                    </a:cubicBezTo>
                    <a:cubicBezTo>
                      <a:pt x="1" y="26"/>
                      <a:pt x="0" y="25"/>
                      <a:pt x="1" y="24"/>
                    </a:cubicBezTo>
                    <a:cubicBezTo>
                      <a:pt x="3" y="20"/>
                      <a:pt x="4" y="17"/>
                      <a:pt x="4" y="13"/>
                    </a:cubicBezTo>
                    <a:cubicBezTo>
                      <a:pt x="4" y="10"/>
                      <a:pt x="3" y="6"/>
                      <a:pt x="1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7" y="5"/>
                      <a:pt x="8" y="9"/>
                      <a:pt x="8" y="13"/>
                    </a:cubicBezTo>
                    <a:cubicBezTo>
                      <a:pt x="8" y="18"/>
                      <a:pt x="7" y="22"/>
                      <a:pt x="5" y="26"/>
                    </a:cubicBezTo>
                    <a:cubicBezTo>
                      <a:pt x="4" y="26"/>
                      <a:pt x="3" y="27"/>
                      <a:pt x="3" y="27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  <p:sp>
            <p:nvSpPr>
              <p:cNvPr id="22" name="Freeform 25">
                <a:extLst>
                  <a:ext uri="{FF2B5EF4-FFF2-40B4-BE49-F238E27FC236}">
                    <a16:creationId xmlns:a16="http://schemas.microsoft.com/office/drawing/2014/main" id="{6D188699-C668-3E44-A33D-9AFB0BCE9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4599" y="15032830"/>
                <a:ext cx="33338" cy="176213"/>
              </a:xfrm>
              <a:custGeom>
                <a:avLst/>
                <a:gdLst>
                  <a:gd name="T0" fmla="*/ 2 w 9"/>
                  <a:gd name="T1" fmla="*/ 47 h 47"/>
                  <a:gd name="T2" fmla="*/ 1 w 9"/>
                  <a:gd name="T3" fmla="*/ 47 h 47"/>
                  <a:gd name="T4" fmla="*/ 0 w 9"/>
                  <a:gd name="T5" fmla="*/ 44 h 47"/>
                  <a:gd name="T6" fmla="*/ 5 w 9"/>
                  <a:gd name="T7" fmla="*/ 23 h 47"/>
                  <a:gd name="T8" fmla="*/ 0 w 9"/>
                  <a:gd name="T9" fmla="*/ 3 h 47"/>
                  <a:gd name="T10" fmla="*/ 1 w 9"/>
                  <a:gd name="T11" fmla="*/ 0 h 47"/>
                  <a:gd name="T12" fmla="*/ 4 w 9"/>
                  <a:gd name="T13" fmla="*/ 1 h 47"/>
                  <a:gd name="T14" fmla="*/ 9 w 9"/>
                  <a:gd name="T15" fmla="*/ 23 h 47"/>
                  <a:gd name="T16" fmla="*/ 4 w 9"/>
                  <a:gd name="T17" fmla="*/ 46 h 47"/>
                  <a:gd name="T18" fmla="*/ 2 w 9"/>
                  <a:gd name="T1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47">
                    <a:moveTo>
                      <a:pt x="2" y="47"/>
                    </a:moveTo>
                    <a:cubicBezTo>
                      <a:pt x="2" y="47"/>
                      <a:pt x="1" y="47"/>
                      <a:pt x="1" y="47"/>
                    </a:cubicBezTo>
                    <a:cubicBezTo>
                      <a:pt x="0" y="46"/>
                      <a:pt x="0" y="45"/>
                      <a:pt x="0" y="44"/>
                    </a:cubicBezTo>
                    <a:cubicBezTo>
                      <a:pt x="4" y="38"/>
                      <a:pt x="5" y="31"/>
                      <a:pt x="5" y="23"/>
                    </a:cubicBezTo>
                    <a:cubicBezTo>
                      <a:pt x="5" y="16"/>
                      <a:pt x="4" y="9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8" y="8"/>
                      <a:pt x="9" y="16"/>
                      <a:pt x="9" y="23"/>
                    </a:cubicBezTo>
                    <a:cubicBezTo>
                      <a:pt x="9" y="31"/>
                      <a:pt x="8" y="39"/>
                      <a:pt x="4" y="46"/>
                    </a:cubicBezTo>
                    <a:cubicBezTo>
                      <a:pt x="3" y="46"/>
                      <a:pt x="3" y="47"/>
                      <a:pt x="2" y="47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5CCE705D-A650-B048-83FB-3AB9865A1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79624" y="15082043"/>
                <a:ext cx="52388" cy="77788"/>
              </a:xfrm>
              <a:custGeom>
                <a:avLst/>
                <a:gdLst>
                  <a:gd name="T0" fmla="*/ 12 w 14"/>
                  <a:gd name="T1" fmla="*/ 21 h 21"/>
                  <a:gd name="T2" fmla="*/ 10 w 14"/>
                  <a:gd name="T3" fmla="*/ 21 h 21"/>
                  <a:gd name="T4" fmla="*/ 0 w 14"/>
                  <a:gd name="T5" fmla="*/ 10 h 21"/>
                  <a:gd name="T6" fmla="*/ 10 w 14"/>
                  <a:gd name="T7" fmla="*/ 0 h 21"/>
                  <a:gd name="T8" fmla="*/ 12 w 14"/>
                  <a:gd name="T9" fmla="*/ 0 h 21"/>
                  <a:gd name="T10" fmla="*/ 14 w 14"/>
                  <a:gd name="T11" fmla="*/ 2 h 21"/>
                  <a:gd name="T12" fmla="*/ 12 w 14"/>
                  <a:gd name="T13" fmla="*/ 4 h 21"/>
                  <a:gd name="T14" fmla="*/ 10 w 14"/>
                  <a:gd name="T15" fmla="*/ 4 h 21"/>
                  <a:gd name="T16" fmla="*/ 4 w 14"/>
                  <a:gd name="T17" fmla="*/ 10 h 21"/>
                  <a:gd name="T18" fmla="*/ 10 w 14"/>
                  <a:gd name="T19" fmla="*/ 17 h 21"/>
                  <a:gd name="T20" fmla="*/ 12 w 14"/>
                  <a:gd name="T21" fmla="*/ 17 h 21"/>
                  <a:gd name="T22" fmla="*/ 14 w 14"/>
                  <a:gd name="T23" fmla="*/ 19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3"/>
                      <a:pt x="13" y="4"/>
                      <a:pt x="12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6" y="4"/>
                      <a:pt x="4" y="7"/>
                      <a:pt x="4" y="10"/>
                    </a:cubicBezTo>
                    <a:cubicBezTo>
                      <a:pt x="4" y="14"/>
                      <a:pt x="6" y="17"/>
                      <a:pt x="10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7"/>
                      <a:pt x="14" y="19"/>
                    </a:cubicBezTo>
                    <a:cubicBezTo>
                      <a:pt x="14" y="20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26361E1D-AC6D-A645-8102-47941466F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84399" y="15167768"/>
                <a:ext cx="41275" cy="14288"/>
              </a:xfrm>
              <a:custGeom>
                <a:avLst/>
                <a:gdLst>
                  <a:gd name="T0" fmla="*/ 9 w 11"/>
                  <a:gd name="T1" fmla="*/ 4 h 4"/>
                  <a:gd name="T2" fmla="*/ 2 w 11"/>
                  <a:gd name="T3" fmla="*/ 4 h 4"/>
                  <a:gd name="T4" fmla="*/ 0 w 11"/>
                  <a:gd name="T5" fmla="*/ 2 h 4"/>
                  <a:gd name="T6" fmla="*/ 2 w 11"/>
                  <a:gd name="T7" fmla="*/ 0 h 4"/>
                  <a:gd name="T8" fmla="*/ 9 w 11"/>
                  <a:gd name="T9" fmla="*/ 0 h 4"/>
                  <a:gd name="T10" fmla="*/ 11 w 11"/>
                  <a:gd name="T11" fmla="*/ 2 h 4"/>
                  <a:gd name="T12" fmla="*/ 9 w 1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">
                    <a:moveTo>
                      <a:pt x="9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1" y="1"/>
                      <a:pt x="11" y="2"/>
                    </a:cubicBezTo>
                    <a:cubicBezTo>
                      <a:pt x="11" y="4"/>
                      <a:pt x="10" y="4"/>
                      <a:pt x="9" y="4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  <p:sp>
            <p:nvSpPr>
              <p:cNvPr id="25" name="Freeform 28">
                <a:extLst>
                  <a:ext uri="{FF2B5EF4-FFF2-40B4-BE49-F238E27FC236}">
                    <a16:creationId xmlns:a16="http://schemas.microsoft.com/office/drawing/2014/main" id="{E81AC9C0-B11A-ED4B-B11B-455E79C2B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6137" y="15016955"/>
                <a:ext cx="330200" cy="315913"/>
              </a:xfrm>
              <a:custGeom>
                <a:avLst/>
                <a:gdLst>
                  <a:gd name="T0" fmla="*/ 32 w 88"/>
                  <a:gd name="T1" fmla="*/ 84 h 84"/>
                  <a:gd name="T2" fmla="*/ 22 w 88"/>
                  <a:gd name="T3" fmla="*/ 84 h 84"/>
                  <a:gd name="T4" fmla="*/ 18 w 88"/>
                  <a:gd name="T5" fmla="*/ 79 h 84"/>
                  <a:gd name="T6" fmla="*/ 18 w 88"/>
                  <a:gd name="T7" fmla="*/ 44 h 84"/>
                  <a:gd name="T8" fmla="*/ 5 w 88"/>
                  <a:gd name="T9" fmla="*/ 44 h 84"/>
                  <a:gd name="T10" fmla="*/ 0 w 88"/>
                  <a:gd name="T11" fmla="*/ 39 h 84"/>
                  <a:gd name="T12" fmla="*/ 0 w 88"/>
                  <a:gd name="T13" fmla="*/ 16 h 84"/>
                  <a:gd name="T14" fmla="*/ 5 w 88"/>
                  <a:gd name="T15" fmla="*/ 11 h 84"/>
                  <a:gd name="T16" fmla="*/ 35 w 88"/>
                  <a:gd name="T17" fmla="*/ 11 h 84"/>
                  <a:gd name="T18" fmla="*/ 66 w 88"/>
                  <a:gd name="T19" fmla="*/ 6 h 84"/>
                  <a:gd name="T20" fmla="*/ 68 w 88"/>
                  <a:gd name="T21" fmla="*/ 7 h 84"/>
                  <a:gd name="T22" fmla="*/ 67 w 88"/>
                  <a:gd name="T23" fmla="*/ 10 h 84"/>
                  <a:gd name="T24" fmla="*/ 35 w 88"/>
                  <a:gd name="T25" fmla="*/ 15 h 84"/>
                  <a:gd name="T26" fmla="*/ 5 w 88"/>
                  <a:gd name="T27" fmla="*/ 15 h 84"/>
                  <a:gd name="T28" fmla="*/ 4 w 88"/>
                  <a:gd name="T29" fmla="*/ 16 h 84"/>
                  <a:gd name="T30" fmla="*/ 4 w 88"/>
                  <a:gd name="T31" fmla="*/ 39 h 84"/>
                  <a:gd name="T32" fmla="*/ 5 w 88"/>
                  <a:gd name="T33" fmla="*/ 40 h 84"/>
                  <a:gd name="T34" fmla="*/ 20 w 88"/>
                  <a:gd name="T35" fmla="*/ 40 h 84"/>
                  <a:gd name="T36" fmla="*/ 22 w 88"/>
                  <a:gd name="T37" fmla="*/ 42 h 84"/>
                  <a:gd name="T38" fmla="*/ 22 w 88"/>
                  <a:gd name="T39" fmla="*/ 79 h 84"/>
                  <a:gd name="T40" fmla="*/ 22 w 88"/>
                  <a:gd name="T41" fmla="*/ 80 h 84"/>
                  <a:gd name="T42" fmla="*/ 32 w 88"/>
                  <a:gd name="T43" fmla="*/ 80 h 84"/>
                  <a:gd name="T44" fmla="*/ 32 w 88"/>
                  <a:gd name="T45" fmla="*/ 79 h 84"/>
                  <a:gd name="T46" fmla="*/ 32 w 88"/>
                  <a:gd name="T47" fmla="*/ 49 h 84"/>
                  <a:gd name="T48" fmla="*/ 35 w 88"/>
                  <a:gd name="T49" fmla="*/ 43 h 84"/>
                  <a:gd name="T50" fmla="*/ 42 w 88"/>
                  <a:gd name="T51" fmla="*/ 41 h 84"/>
                  <a:gd name="T52" fmla="*/ 80 w 88"/>
                  <a:gd name="T53" fmla="*/ 50 h 84"/>
                  <a:gd name="T54" fmla="*/ 83 w 88"/>
                  <a:gd name="T55" fmla="*/ 50 h 84"/>
                  <a:gd name="T56" fmla="*/ 84 w 88"/>
                  <a:gd name="T57" fmla="*/ 48 h 84"/>
                  <a:gd name="T58" fmla="*/ 84 w 88"/>
                  <a:gd name="T59" fmla="*/ 7 h 84"/>
                  <a:gd name="T60" fmla="*/ 83 w 88"/>
                  <a:gd name="T61" fmla="*/ 5 h 84"/>
                  <a:gd name="T62" fmla="*/ 80 w 88"/>
                  <a:gd name="T63" fmla="*/ 5 h 84"/>
                  <a:gd name="T64" fmla="*/ 77 w 88"/>
                  <a:gd name="T65" fmla="*/ 6 h 84"/>
                  <a:gd name="T66" fmla="*/ 75 w 88"/>
                  <a:gd name="T67" fmla="*/ 10 h 84"/>
                  <a:gd name="T68" fmla="*/ 75 w 88"/>
                  <a:gd name="T69" fmla="*/ 41 h 84"/>
                  <a:gd name="T70" fmla="*/ 73 w 88"/>
                  <a:gd name="T71" fmla="*/ 43 h 84"/>
                  <a:gd name="T72" fmla="*/ 71 w 88"/>
                  <a:gd name="T73" fmla="*/ 41 h 84"/>
                  <a:gd name="T74" fmla="*/ 71 w 88"/>
                  <a:gd name="T75" fmla="*/ 10 h 84"/>
                  <a:gd name="T76" fmla="*/ 76 w 88"/>
                  <a:gd name="T77" fmla="*/ 2 h 84"/>
                  <a:gd name="T78" fmla="*/ 78 w 88"/>
                  <a:gd name="T79" fmla="*/ 1 h 84"/>
                  <a:gd name="T80" fmla="*/ 85 w 88"/>
                  <a:gd name="T81" fmla="*/ 2 h 84"/>
                  <a:gd name="T82" fmla="*/ 88 w 88"/>
                  <a:gd name="T83" fmla="*/ 7 h 84"/>
                  <a:gd name="T84" fmla="*/ 88 w 88"/>
                  <a:gd name="T85" fmla="*/ 48 h 84"/>
                  <a:gd name="T86" fmla="*/ 85 w 88"/>
                  <a:gd name="T87" fmla="*/ 54 h 84"/>
                  <a:gd name="T88" fmla="*/ 78 w 88"/>
                  <a:gd name="T89" fmla="*/ 54 h 84"/>
                  <a:gd name="T90" fmla="*/ 41 w 88"/>
                  <a:gd name="T91" fmla="*/ 45 h 84"/>
                  <a:gd name="T92" fmla="*/ 38 w 88"/>
                  <a:gd name="T93" fmla="*/ 46 h 84"/>
                  <a:gd name="T94" fmla="*/ 36 w 88"/>
                  <a:gd name="T95" fmla="*/ 49 h 84"/>
                  <a:gd name="T96" fmla="*/ 36 w 88"/>
                  <a:gd name="T97" fmla="*/ 79 h 84"/>
                  <a:gd name="T98" fmla="*/ 32 w 88"/>
                  <a:gd name="T9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8" h="84">
                    <a:moveTo>
                      <a:pt x="32" y="84"/>
                    </a:moveTo>
                    <a:cubicBezTo>
                      <a:pt x="22" y="84"/>
                      <a:pt x="22" y="84"/>
                      <a:pt x="22" y="84"/>
                    </a:cubicBezTo>
                    <a:cubicBezTo>
                      <a:pt x="20" y="84"/>
                      <a:pt x="18" y="82"/>
                      <a:pt x="18" y="79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2" y="44"/>
                      <a:pt x="0" y="42"/>
                      <a:pt x="0" y="3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3"/>
                      <a:pt x="2" y="11"/>
                      <a:pt x="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1"/>
                      <a:pt x="51" y="10"/>
                      <a:pt x="66" y="6"/>
                    </a:cubicBezTo>
                    <a:cubicBezTo>
                      <a:pt x="67" y="5"/>
                      <a:pt x="68" y="6"/>
                      <a:pt x="68" y="7"/>
                    </a:cubicBezTo>
                    <a:cubicBezTo>
                      <a:pt x="68" y="8"/>
                      <a:pt x="68" y="9"/>
                      <a:pt x="67" y="10"/>
                    </a:cubicBezTo>
                    <a:cubicBezTo>
                      <a:pt x="52" y="14"/>
                      <a:pt x="36" y="15"/>
                      <a:pt x="3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6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0"/>
                      <a:pt x="4" y="40"/>
                      <a:pt x="5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1" y="40"/>
                      <a:pt x="22" y="41"/>
                      <a:pt x="22" y="42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2" y="80"/>
                      <a:pt x="22" y="80"/>
                      <a:pt x="22" y="80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80"/>
                      <a:pt x="32" y="80"/>
                      <a:pt x="32" y="79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32" y="47"/>
                      <a:pt x="33" y="45"/>
                      <a:pt x="35" y="43"/>
                    </a:cubicBezTo>
                    <a:cubicBezTo>
                      <a:pt x="37" y="42"/>
                      <a:pt x="39" y="41"/>
                      <a:pt x="42" y="41"/>
                    </a:cubicBezTo>
                    <a:cubicBezTo>
                      <a:pt x="51" y="42"/>
                      <a:pt x="68" y="45"/>
                      <a:pt x="80" y="50"/>
                    </a:cubicBezTo>
                    <a:cubicBezTo>
                      <a:pt x="81" y="51"/>
                      <a:pt x="82" y="51"/>
                      <a:pt x="83" y="50"/>
                    </a:cubicBezTo>
                    <a:cubicBezTo>
                      <a:pt x="83" y="50"/>
                      <a:pt x="84" y="49"/>
                      <a:pt x="84" y="48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84" y="6"/>
                      <a:pt x="83" y="5"/>
                      <a:pt x="83" y="5"/>
                    </a:cubicBezTo>
                    <a:cubicBezTo>
                      <a:pt x="82" y="4"/>
                      <a:pt x="81" y="4"/>
                      <a:pt x="80" y="5"/>
                    </a:cubicBezTo>
                    <a:cubicBezTo>
                      <a:pt x="79" y="5"/>
                      <a:pt x="78" y="6"/>
                      <a:pt x="77" y="6"/>
                    </a:cubicBezTo>
                    <a:cubicBezTo>
                      <a:pt x="76" y="7"/>
                      <a:pt x="75" y="8"/>
                      <a:pt x="75" y="10"/>
                    </a:cubicBezTo>
                    <a:cubicBezTo>
                      <a:pt x="75" y="41"/>
                      <a:pt x="75" y="41"/>
                      <a:pt x="75" y="41"/>
                    </a:cubicBezTo>
                    <a:cubicBezTo>
                      <a:pt x="75" y="42"/>
                      <a:pt x="74" y="43"/>
                      <a:pt x="73" y="43"/>
                    </a:cubicBezTo>
                    <a:cubicBezTo>
                      <a:pt x="72" y="43"/>
                      <a:pt x="71" y="42"/>
                      <a:pt x="71" y="41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1" y="7"/>
                      <a:pt x="73" y="4"/>
                      <a:pt x="76" y="2"/>
                    </a:cubicBezTo>
                    <a:cubicBezTo>
                      <a:pt x="76" y="2"/>
                      <a:pt x="77" y="2"/>
                      <a:pt x="78" y="1"/>
                    </a:cubicBezTo>
                    <a:cubicBezTo>
                      <a:pt x="80" y="0"/>
                      <a:pt x="83" y="0"/>
                      <a:pt x="85" y="2"/>
                    </a:cubicBezTo>
                    <a:cubicBezTo>
                      <a:pt x="87" y="3"/>
                      <a:pt x="88" y="5"/>
                      <a:pt x="88" y="7"/>
                    </a:cubicBezTo>
                    <a:cubicBezTo>
                      <a:pt x="88" y="48"/>
                      <a:pt x="88" y="48"/>
                      <a:pt x="88" y="48"/>
                    </a:cubicBezTo>
                    <a:cubicBezTo>
                      <a:pt x="88" y="50"/>
                      <a:pt x="87" y="53"/>
                      <a:pt x="85" y="54"/>
                    </a:cubicBezTo>
                    <a:cubicBezTo>
                      <a:pt x="83" y="55"/>
                      <a:pt x="80" y="55"/>
                      <a:pt x="78" y="54"/>
                    </a:cubicBezTo>
                    <a:cubicBezTo>
                      <a:pt x="67" y="49"/>
                      <a:pt x="50" y="46"/>
                      <a:pt x="41" y="45"/>
                    </a:cubicBezTo>
                    <a:cubicBezTo>
                      <a:pt x="40" y="45"/>
                      <a:pt x="39" y="45"/>
                      <a:pt x="38" y="46"/>
                    </a:cubicBezTo>
                    <a:cubicBezTo>
                      <a:pt x="37" y="47"/>
                      <a:pt x="36" y="48"/>
                      <a:pt x="36" y="49"/>
                    </a:cubicBezTo>
                    <a:cubicBezTo>
                      <a:pt x="36" y="79"/>
                      <a:pt x="36" y="79"/>
                      <a:pt x="36" y="79"/>
                    </a:cubicBezTo>
                    <a:cubicBezTo>
                      <a:pt x="36" y="82"/>
                      <a:pt x="34" y="84"/>
                      <a:pt x="32" y="84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</p:grp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B1114CA4-CFD3-4643-9EB4-29AE17009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02409" y="8802169"/>
              <a:ext cx="55563" cy="203200"/>
            </a:xfrm>
            <a:custGeom>
              <a:avLst/>
              <a:gdLst>
                <a:gd name="T0" fmla="*/ 13 w 15"/>
                <a:gd name="T1" fmla="*/ 54 h 54"/>
                <a:gd name="T2" fmla="*/ 11 w 15"/>
                <a:gd name="T3" fmla="*/ 53 h 54"/>
                <a:gd name="T4" fmla="*/ 5 w 15"/>
                <a:gd name="T5" fmla="*/ 24 h 54"/>
                <a:gd name="T6" fmla="*/ 5 w 15"/>
                <a:gd name="T7" fmla="*/ 19 h 54"/>
                <a:gd name="T8" fmla="*/ 0 w 15"/>
                <a:gd name="T9" fmla="*/ 3 h 54"/>
                <a:gd name="T10" fmla="*/ 1 w 15"/>
                <a:gd name="T11" fmla="*/ 1 h 54"/>
                <a:gd name="T12" fmla="*/ 4 w 15"/>
                <a:gd name="T13" fmla="*/ 2 h 54"/>
                <a:gd name="T14" fmla="*/ 9 w 15"/>
                <a:gd name="T15" fmla="*/ 19 h 54"/>
                <a:gd name="T16" fmla="*/ 9 w 15"/>
                <a:gd name="T17" fmla="*/ 24 h 54"/>
                <a:gd name="T18" fmla="*/ 14 w 15"/>
                <a:gd name="T19" fmla="*/ 51 h 54"/>
                <a:gd name="T20" fmla="*/ 14 w 15"/>
                <a:gd name="T21" fmla="*/ 53 h 54"/>
                <a:gd name="T22" fmla="*/ 13 w 15"/>
                <a:gd name="T2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54">
                  <a:moveTo>
                    <a:pt x="13" y="54"/>
                  </a:moveTo>
                  <a:cubicBezTo>
                    <a:pt x="12" y="54"/>
                    <a:pt x="11" y="53"/>
                    <a:pt x="11" y="53"/>
                  </a:cubicBezTo>
                  <a:cubicBezTo>
                    <a:pt x="5" y="42"/>
                    <a:pt x="5" y="34"/>
                    <a:pt x="5" y="24"/>
                  </a:cubicBezTo>
                  <a:cubicBezTo>
                    <a:pt x="5" y="22"/>
                    <a:pt x="5" y="21"/>
                    <a:pt x="5" y="19"/>
                  </a:cubicBezTo>
                  <a:cubicBezTo>
                    <a:pt x="5" y="11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4" y="2"/>
                    <a:pt x="9" y="10"/>
                    <a:pt x="9" y="19"/>
                  </a:cubicBezTo>
                  <a:cubicBezTo>
                    <a:pt x="9" y="21"/>
                    <a:pt x="9" y="22"/>
                    <a:pt x="9" y="24"/>
                  </a:cubicBezTo>
                  <a:cubicBezTo>
                    <a:pt x="9" y="33"/>
                    <a:pt x="9" y="41"/>
                    <a:pt x="14" y="51"/>
                  </a:cubicBezTo>
                  <a:cubicBezTo>
                    <a:pt x="15" y="51"/>
                    <a:pt x="15" y="53"/>
                    <a:pt x="14" y="53"/>
                  </a:cubicBezTo>
                  <a:cubicBezTo>
                    <a:pt x="13" y="53"/>
                    <a:pt x="13" y="54"/>
                    <a:pt x="13" y="5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8E4DD9CD-EF76-954B-B7F9-8CE2391CD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7309" y="8738669"/>
              <a:ext cx="82550" cy="76200"/>
            </a:xfrm>
            <a:custGeom>
              <a:avLst/>
              <a:gdLst>
                <a:gd name="T0" fmla="*/ 20 w 22"/>
                <a:gd name="T1" fmla="*/ 20 h 20"/>
                <a:gd name="T2" fmla="*/ 18 w 22"/>
                <a:gd name="T3" fmla="*/ 19 h 20"/>
                <a:gd name="T4" fmla="*/ 15 w 22"/>
                <a:gd name="T5" fmla="*/ 14 h 20"/>
                <a:gd name="T6" fmla="*/ 8 w 22"/>
                <a:gd name="T7" fmla="*/ 4 h 20"/>
                <a:gd name="T8" fmla="*/ 4 w 22"/>
                <a:gd name="T9" fmla="*/ 10 h 20"/>
                <a:gd name="T10" fmla="*/ 2 w 22"/>
                <a:gd name="T11" fmla="*/ 11 h 20"/>
                <a:gd name="T12" fmla="*/ 0 w 22"/>
                <a:gd name="T13" fmla="*/ 9 h 20"/>
                <a:gd name="T14" fmla="*/ 9 w 22"/>
                <a:gd name="T15" fmla="*/ 0 h 20"/>
                <a:gd name="T16" fmla="*/ 19 w 22"/>
                <a:gd name="T17" fmla="*/ 12 h 20"/>
                <a:gd name="T18" fmla="*/ 21 w 22"/>
                <a:gd name="T19" fmla="*/ 17 h 20"/>
                <a:gd name="T20" fmla="*/ 20 w 22"/>
                <a:gd name="T21" fmla="*/ 20 h 20"/>
                <a:gd name="T22" fmla="*/ 20 w 22"/>
                <a:gd name="T2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0">
                  <a:moveTo>
                    <a:pt x="20" y="20"/>
                  </a:moveTo>
                  <a:cubicBezTo>
                    <a:pt x="19" y="20"/>
                    <a:pt x="18" y="19"/>
                    <a:pt x="18" y="1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6"/>
                    <a:pt x="10" y="4"/>
                    <a:pt x="8" y="4"/>
                  </a:cubicBezTo>
                  <a:cubicBezTo>
                    <a:pt x="7" y="4"/>
                    <a:pt x="6" y="5"/>
                    <a:pt x="4" y="10"/>
                  </a:cubicBezTo>
                  <a:cubicBezTo>
                    <a:pt x="4" y="11"/>
                    <a:pt x="3" y="12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1" y="6"/>
                    <a:pt x="3" y="0"/>
                    <a:pt x="9" y="0"/>
                  </a:cubicBezTo>
                  <a:cubicBezTo>
                    <a:pt x="13" y="1"/>
                    <a:pt x="14" y="4"/>
                    <a:pt x="19" y="12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8"/>
                    <a:pt x="21" y="19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D3DB764C-7A90-104A-8EE5-425308DEF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86522" y="8738669"/>
              <a:ext cx="82550" cy="76200"/>
            </a:xfrm>
            <a:custGeom>
              <a:avLst/>
              <a:gdLst>
                <a:gd name="T0" fmla="*/ 19 w 22"/>
                <a:gd name="T1" fmla="*/ 20 h 20"/>
                <a:gd name="T2" fmla="*/ 18 w 22"/>
                <a:gd name="T3" fmla="*/ 19 h 20"/>
                <a:gd name="T4" fmla="*/ 15 w 22"/>
                <a:gd name="T5" fmla="*/ 14 h 20"/>
                <a:gd name="T6" fmla="*/ 8 w 22"/>
                <a:gd name="T7" fmla="*/ 4 h 20"/>
                <a:gd name="T8" fmla="*/ 4 w 22"/>
                <a:gd name="T9" fmla="*/ 10 h 20"/>
                <a:gd name="T10" fmla="*/ 2 w 22"/>
                <a:gd name="T11" fmla="*/ 11 h 20"/>
                <a:gd name="T12" fmla="*/ 0 w 22"/>
                <a:gd name="T13" fmla="*/ 9 h 20"/>
                <a:gd name="T14" fmla="*/ 9 w 22"/>
                <a:gd name="T15" fmla="*/ 0 h 20"/>
                <a:gd name="T16" fmla="*/ 18 w 22"/>
                <a:gd name="T17" fmla="*/ 12 h 20"/>
                <a:gd name="T18" fmla="*/ 21 w 22"/>
                <a:gd name="T19" fmla="*/ 17 h 20"/>
                <a:gd name="T20" fmla="*/ 20 w 22"/>
                <a:gd name="T21" fmla="*/ 20 h 20"/>
                <a:gd name="T22" fmla="*/ 19 w 22"/>
                <a:gd name="T2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0">
                  <a:moveTo>
                    <a:pt x="19" y="20"/>
                  </a:moveTo>
                  <a:cubicBezTo>
                    <a:pt x="19" y="20"/>
                    <a:pt x="18" y="19"/>
                    <a:pt x="18" y="1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6"/>
                    <a:pt x="10" y="5"/>
                    <a:pt x="8" y="4"/>
                  </a:cubicBezTo>
                  <a:cubicBezTo>
                    <a:pt x="7" y="4"/>
                    <a:pt x="5" y="5"/>
                    <a:pt x="4" y="10"/>
                  </a:cubicBezTo>
                  <a:cubicBezTo>
                    <a:pt x="4" y="11"/>
                    <a:pt x="3" y="12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1" y="6"/>
                    <a:pt x="3" y="0"/>
                    <a:pt x="9" y="0"/>
                  </a:cubicBezTo>
                  <a:cubicBezTo>
                    <a:pt x="13" y="1"/>
                    <a:pt x="14" y="4"/>
                    <a:pt x="18" y="12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8"/>
                    <a:pt x="21" y="19"/>
                    <a:pt x="20" y="20"/>
                  </a:cubicBezTo>
                  <a:cubicBezTo>
                    <a:pt x="20" y="20"/>
                    <a:pt x="20" y="20"/>
                    <a:pt x="19" y="2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4" name="Freeform 32">
              <a:extLst>
                <a:ext uri="{FF2B5EF4-FFF2-40B4-BE49-F238E27FC236}">
                  <a16:creationId xmlns:a16="http://schemas.microsoft.com/office/drawing/2014/main" id="{AA1D7C9A-639B-8846-900C-C1AEA3FB9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38909" y="8746606"/>
              <a:ext cx="77788" cy="74613"/>
            </a:xfrm>
            <a:custGeom>
              <a:avLst/>
              <a:gdLst>
                <a:gd name="T0" fmla="*/ 19 w 21"/>
                <a:gd name="T1" fmla="*/ 20 h 20"/>
                <a:gd name="T2" fmla="*/ 17 w 21"/>
                <a:gd name="T3" fmla="*/ 18 h 20"/>
                <a:gd name="T4" fmla="*/ 15 w 21"/>
                <a:gd name="T5" fmla="*/ 13 h 20"/>
                <a:gd name="T6" fmla="*/ 8 w 21"/>
                <a:gd name="T7" fmla="*/ 4 h 20"/>
                <a:gd name="T8" fmla="*/ 4 w 21"/>
                <a:gd name="T9" fmla="*/ 10 h 20"/>
                <a:gd name="T10" fmla="*/ 1 w 21"/>
                <a:gd name="T11" fmla="*/ 11 h 20"/>
                <a:gd name="T12" fmla="*/ 0 w 21"/>
                <a:gd name="T13" fmla="*/ 9 h 20"/>
                <a:gd name="T14" fmla="*/ 8 w 21"/>
                <a:gd name="T15" fmla="*/ 0 h 20"/>
                <a:gd name="T16" fmla="*/ 18 w 21"/>
                <a:gd name="T17" fmla="*/ 11 h 20"/>
                <a:gd name="T18" fmla="*/ 21 w 21"/>
                <a:gd name="T19" fmla="*/ 17 h 20"/>
                <a:gd name="T20" fmla="*/ 20 w 21"/>
                <a:gd name="T21" fmla="*/ 19 h 20"/>
                <a:gd name="T22" fmla="*/ 19 w 21"/>
                <a:gd name="T2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9" y="20"/>
                  </a:moveTo>
                  <a:cubicBezTo>
                    <a:pt x="18" y="20"/>
                    <a:pt x="18" y="19"/>
                    <a:pt x="17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1" y="6"/>
                    <a:pt x="10" y="4"/>
                    <a:pt x="8" y="4"/>
                  </a:cubicBezTo>
                  <a:cubicBezTo>
                    <a:pt x="6" y="4"/>
                    <a:pt x="5" y="5"/>
                    <a:pt x="4" y="10"/>
                  </a:cubicBezTo>
                  <a:cubicBezTo>
                    <a:pt x="4" y="11"/>
                    <a:pt x="2" y="11"/>
                    <a:pt x="1" y="11"/>
                  </a:cubicBezTo>
                  <a:cubicBezTo>
                    <a:pt x="0" y="11"/>
                    <a:pt x="0" y="10"/>
                    <a:pt x="0" y="9"/>
                  </a:cubicBezTo>
                  <a:cubicBezTo>
                    <a:pt x="1" y="6"/>
                    <a:pt x="2" y="0"/>
                    <a:pt x="8" y="0"/>
                  </a:cubicBezTo>
                  <a:cubicBezTo>
                    <a:pt x="12" y="0"/>
                    <a:pt x="14" y="3"/>
                    <a:pt x="18" y="11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8"/>
                    <a:pt x="21" y="19"/>
                    <a:pt x="20" y="19"/>
                  </a:cubicBezTo>
                  <a:cubicBezTo>
                    <a:pt x="20" y="19"/>
                    <a:pt x="19" y="20"/>
                    <a:pt x="19" y="2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id="{0F009BD3-6D96-CF40-8F4A-A5FF6CB10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7634" y="8979969"/>
              <a:ext cx="228600" cy="182563"/>
            </a:xfrm>
            <a:custGeom>
              <a:avLst/>
              <a:gdLst>
                <a:gd name="T0" fmla="*/ 12 w 61"/>
                <a:gd name="T1" fmla="*/ 49 h 49"/>
                <a:gd name="T2" fmla="*/ 11 w 61"/>
                <a:gd name="T3" fmla="*/ 48 h 49"/>
                <a:gd name="T4" fmla="*/ 1 w 61"/>
                <a:gd name="T5" fmla="*/ 32 h 49"/>
                <a:gd name="T6" fmla="*/ 1 w 61"/>
                <a:gd name="T7" fmla="*/ 27 h 49"/>
                <a:gd name="T8" fmla="*/ 3 w 61"/>
                <a:gd name="T9" fmla="*/ 24 h 49"/>
                <a:gd name="T10" fmla="*/ 42 w 61"/>
                <a:gd name="T11" fmla="*/ 1 h 49"/>
                <a:gd name="T12" fmla="*/ 47 w 61"/>
                <a:gd name="T13" fmla="*/ 1 h 49"/>
                <a:gd name="T14" fmla="*/ 51 w 61"/>
                <a:gd name="T15" fmla="*/ 3 h 49"/>
                <a:gd name="T16" fmla="*/ 60 w 61"/>
                <a:gd name="T17" fmla="*/ 19 h 49"/>
                <a:gd name="T18" fmla="*/ 59 w 61"/>
                <a:gd name="T19" fmla="*/ 22 h 49"/>
                <a:gd name="T20" fmla="*/ 56 w 61"/>
                <a:gd name="T21" fmla="*/ 21 h 49"/>
                <a:gd name="T22" fmla="*/ 47 w 61"/>
                <a:gd name="T23" fmla="*/ 5 h 49"/>
                <a:gd name="T24" fmla="*/ 46 w 61"/>
                <a:gd name="T25" fmla="*/ 4 h 49"/>
                <a:gd name="T26" fmla="*/ 44 w 61"/>
                <a:gd name="T27" fmla="*/ 5 h 49"/>
                <a:gd name="T28" fmla="*/ 6 w 61"/>
                <a:gd name="T29" fmla="*/ 27 h 49"/>
                <a:gd name="T30" fmla="*/ 5 w 61"/>
                <a:gd name="T31" fmla="*/ 29 h 49"/>
                <a:gd name="T32" fmla="*/ 5 w 61"/>
                <a:gd name="T33" fmla="*/ 30 h 49"/>
                <a:gd name="T34" fmla="*/ 14 w 61"/>
                <a:gd name="T35" fmla="*/ 46 h 49"/>
                <a:gd name="T36" fmla="*/ 13 w 61"/>
                <a:gd name="T37" fmla="*/ 49 h 49"/>
                <a:gd name="T38" fmla="*/ 12 w 61"/>
                <a:gd name="T3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49">
                  <a:moveTo>
                    <a:pt x="12" y="49"/>
                  </a:moveTo>
                  <a:cubicBezTo>
                    <a:pt x="12" y="49"/>
                    <a:pt x="11" y="49"/>
                    <a:pt x="11" y="48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1"/>
                    <a:pt x="0" y="29"/>
                    <a:pt x="1" y="27"/>
                  </a:cubicBezTo>
                  <a:cubicBezTo>
                    <a:pt x="1" y="26"/>
                    <a:pt x="2" y="25"/>
                    <a:pt x="3" y="24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4" y="0"/>
                    <a:pt x="45" y="0"/>
                    <a:pt x="47" y="1"/>
                  </a:cubicBezTo>
                  <a:cubicBezTo>
                    <a:pt x="49" y="1"/>
                    <a:pt x="50" y="2"/>
                    <a:pt x="51" y="3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1" y="20"/>
                    <a:pt x="60" y="21"/>
                    <a:pt x="59" y="22"/>
                  </a:cubicBezTo>
                  <a:cubicBezTo>
                    <a:pt x="58" y="23"/>
                    <a:pt x="57" y="22"/>
                    <a:pt x="56" y="21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7" y="5"/>
                    <a:pt x="46" y="4"/>
                  </a:cubicBezTo>
                  <a:cubicBezTo>
                    <a:pt x="45" y="4"/>
                    <a:pt x="45" y="4"/>
                    <a:pt x="44" y="5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8"/>
                    <a:pt x="5" y="28"/>
                    <a:pt x="5" y="29"/>
                  </a:cubicBezTo>
                  <a:cubicBezTo>
                    <a:pt x="4" y="29"/>
                    <a:pt x="4" y="30"/>
                    <a:pt x="5" y="30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5" y="47"/>
                    <a:pt x="14" y="48"/>
                    <a:pt x="13" y="49"/>
                  </a:cubicBezTo>
                  <a:cubicBezTo>
                    <a:pt x="13" y="49"/>
                    <a:pt x="13" y="49"/>
                    <a:pt x="12" y="4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6" name="Freeform 34">
              <a:extLst>
                <a:ext uri="{FF2B5EF4-FFF2-40B4-BE49-F238E27FC236}">
                  <a16:creationId xmlns:a16="http://schemas.microsoft.com/office/drawing/2014/main" id="{4FB50986-F9DA-A64A-8BF2-7DC02C169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5709" y="8683106"/>
              <a:ext cx="198438" cy="393700"/>
            </a:xfrm>
            <a:custGeom>
              <a:avLst/>
              <a:gdLst>
                <a:gd name="T0" fmla="*/ 51 w 53"/>
                <a:gd name="T1" fmla="*/ 105 h 105"/>
                <a:gd name="T2" fmla="*/ 49 w 53"/>
                <a:gd name="T3" fmla="*/ 104 h 105"/>
                <a:gd name="T4" fmla="*/ 42 w 53"/>
                <a:gd name="T5" fmla="*/ 92 h 105"/>
                <a:gd name="T6" fmla="*/ 16 w 53"/>
                <a:gd name="T7" fmla="*/ 69 h 105"/>
                <a:gd name="T8" fmla="*/ 14 w 53"/>
                <a:gd name="T9" fmla="*/ 69 h 105"/>
                <a:gd name="T10" fmla="*/ 2 w 53"/>
                <a:gd name="T11" fmla="*/ 57 h 105"/>
                <a:gd name="T12" fmla="*/ 4 w 53"/>
                <a:gd name="T13" fmla="*/ 47 h 105"/>
                <a:gd name="T14" fmla="*/ 15 w 53"/>
                <a:gd name="T15" fmla="*/ 48 h 105"/>
                <a:gd name="T16" fmla="*/ 16 w 53"/>
                <a:gd name="T17" fmla="*/ 50 h 105"/>
                <a:gd name="T18" fmla="*/ 23 w 53"/>
                <a:gd name="T19" fmla="*/ 53 h 105"/>
                <a:gd name="T20" fmla="*/ 26 w 53"/>
                <a:gd name="T21" fmla="*/ 51 h 105"/>
                <a:gd name="T22" fmla="*/ 26 w 53"/>
                <a:gd name="T23" fmla="*/ 47 h 105"/>
                <a:gd name="T24" fmla="*/ 6 w 53"/>
                <a:gd name="T25" fmla="*/ 13 h 105"/>
                <a:gd name="T26" fmla="*/ 6 w 53"/>
                <a:gd name="T27" fmla="*/ 7 h 105"/>
                <a:gd name="T28" fmla="*/ 9 w 53"/>
                <a:gd name="T29" fmla="*/ 3 h 105"/>
                <a:gd name="T30" fmla="*/ 20 w 53"/>
                <a:gd name="T31" fmla="*/ 5 h 105"/>
                <a:gd name="T32" fmla="*/ 36 w 53"/>
                <a:gd name="T33" fmla="*/ 34 h 105"/>
                <a:gd name="T34" fmla="*/ 36 w 53"/>
                <a:gd name="T35" fmla="*/ 37 h 105"/>
                <a:gd name="T36" fmla="*/ 33 w 53"/>
                <a:gd name="T37" fmla="*/ 36 h 105"/>
                <a:gd name="T38" fmla="*/ 16 w 53"/>
                <a:gd name="T39" fmla="*/ 7 h 105"/>
                <a:gd name="T40" fmla="*/ 14 w 53"/>
                <a:gd name="T41" fmla="*/ 6 h 105"/>
                <a:gd name="T42" fmla="*/ 11 w 53"/>
                <a:gd name="T43" fmla="*/ 6 h 105"/>
                <a:gd name="T44" fmla="*/ 9 w 53"/>
                <a:gd name="T45" fmla="*/ 8 h 105"/>
                <a:gd name="T46" fmla="*/ 10 w 53"/>
                <a:gd name="T47" fmla="*/ 11 h 105"/>
                <a:gd name="T48" fmla="*/ 30 w 53"/>
                <a:gd name="T49" fmla="*/ 45 h 105"/>
                <a:gd name="T50" fmla="*/ 30 w 53"/>
                <a:gd name="T51" fmla="*/ 53 h 105"/>
                <a:gd name="T52" fmla="*/ 23 w 53"/>
                <a:gd name="T53" fmla="*/ 57 h 105"/>
                <a:gd name="T54" fmla="*/ 13 w 53"/>
                <a:gd name="T55" fmla="*/ 52 h 105"/>
                <a:gd name="T56" fmla="*/ 12 w 53"/>
                <a:gd name="T57" fmla="*/ 51 h 105"/>
                <a:gd name="T58" fmla="*/ 7 w 53"/>
                <a:gd name="T59" fmla="*/ 50 h 105"/>
                <a:gd name="T60" fmla="*/ 5 w 53"/>
                <a:gd name="T61" fmla="*/ 55 h 105"/>
                <a:gd name="T62" fmla="*/ 16 w 53"/>
                <a:gd name="T63" fmla="*/ 65 h 105"/>
                <a:gd name="T64" fmla="*/ 17 w 53"/>
                <a:gd name="T65" fmla="*/ 66 h 105"/>
                <a:gd name="T66" fmla="*/ 46 w 53"/>
                <a:gd name="T67" fmla="*/ 90 h 105"/>
                <a:gd name="T68" fmla="*/ 53 w 53"/>
                <a:gd name="T69" fmla="*/ 102 h 105"/>
                <a:gd name="T70" fmla="*/ 52 w 53"/>
                <a:gd name="T71" fmla="*/ 104 h 105"/>
                <a:gd name="T72" fmla="*/ 51 w 53"/>
                <a:gd name="T7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105">
                  <a:moveTo>
                    <a:pt x="51" y="105"/>
                  </a:moveTo>
                  <a:cubicBezTo>
                    <a:pt x="50" y="105"/>
                    <a:pt x="49" y="104"/>
                    <a:pt x="49" y="104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33" y="76"/>
                    <a:pt x="26" y="73"/>
                    <a:pt x="16" y="69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5" y="65"/>
                    <a:pt x="2" y="57"/>
                  </a:cubicBezTo>
                  <a:cubicBezTo>
                    <a:pt x="0" y="53"/>
                    <a:pt x="1" y="49"/>
                    <a:pt x="4" y="47"/>
                  </a:cubicBezTo>
                  <a:cubicBezTo>
                    <a:pt x="8" y="45"/>
                    <a:pt x="12" y="45"/>
                    <a:pt x="15" y="48"/>
                  </a:cubicBezTo>
                  <a:cubicBezTo>
                    <a:pt x="15" y="49"/>
                    <a:pt x="16" y="49"/>
                    <a:pt x="16" y="50"/>
                  </a:cubicBezTo>
                  <a:cubicBezTo>
                    <a:pt x="18" y="52"/>
                    <a:pt x="20" y="54"/>
                    <a:pt x="23" y="53"/>
                  </a:cubicBezTo>
                  <a:cubicBezTo>
                    <a:pt x="25" y="53"/>
                    <a:pt x="26" y="53"/>
                    <a:pt x="26" y="51"/>
                  </a:cubicBezTo>
                  <a:cubicBezTo>
                    <a:pt x="27" y="50"/>
                    <a:pt x="27" y="49"/>
                    <a:pt x="26" y="4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1"/>
                    <a:pt x="5" y="9"/>
                    <a:pt x="6" y="7"/>
                  </a:cubicBezTo>
                  <a:cubicBezTo>
                    <a:pt x="6" y="5"/>
                    <a:pt x="7" y="4"/>
                    <a:pt x="9" y="3"/>
                  </a:cubicBezTo>
                  <a:cubicBezTo>
                    <a:pt x="13" y="0"/>
                    <a:pt x="17" y="2"/>
                    <a:pt x="20" y="5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5"/>
                    <a:pt x="37" y="36"/>
                    <a:pt x="36" y="37"/>
                  </a:cubicBezTo>
                  <a:cubicBezTo>
                    <a:pt x="35" y="37"/>
                    <a:pt x="33" y="37"/>
                    <a:pt x="33" y="3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6"/>
                    <a:pt x="14" y="6"/>
                  </a:cubicBezTo>
                  <a:cubicBezTo>
                    <a:pt x="13" y="5"/>
                    <a:pt x="12" y="6"/>
                    <a:pt x="11" y="6"/>
                  </a:cubicBezTo>
                  <a:cubicBezTo>
                    <a:pt x="10" y="6"/>
                    <a:pt x="10" y="7"/>
                    <a:pt x="9" y="8"/>
                  </a:cubicBezTo>
                  <a:cubicBezTo>
                    <a:pt x="9" y="9"/>
                    <a:pt x="9" y="10"/>
                    <a:pt x="10" y="1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1" y="48"/>
                    <a:pt x="31" y="51"/>
                    <a:pt x="30" y="53"/>
                  </a:cubicBezTo>
                  <a:cubicBezTo>
                    <a:pt x="29" y="56"/>
                    <a:pt x="26" y="57"/>
                    <a:pt x="23" y="57"/>
                  </a:cubicBezTo>
                  <a:cubicBezTo>
                    <a:pt x="19" y="58"/>
                    <a:pt x="15" y="56"/>
                    <a:pt x="13" y="52"/>
                  </a:cubicBezTo>
                  <a:cubicBezTo>
                    <a:pt x="12" y="52"/>
                    <a:pt x="12" y="51"/>
                    <a:pt x="12" y="51"/>
                  </a:cubicBezTo>
                  <a:cubicBezTo>
                    <a:pt x="10" y="49"/>
                    <a:pt x="8" y="49"/>
                    <a:pt x="7" y="50"/>
                  </a:cubicBezTo>
                  <a:cubicBezTo>
                    <a:pt x="5" y="51"/>
                    <a:pt x="4" y="53"/>
                    <a:pt x="5" y="55"/>
                  </a:cubicBezTo>
                  <a:cubicBezTo>
                    <a:pt x="8" y="62"/>
                    <a:pt x="16" y="65"/>
                    <a:pt x="16" y="65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27" y="69"/>
                    <a:pt x="36" y="72"/>
                    <a:pt x="46" y="90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53" y="103"/>
                    <a:pt x="53" y="104"/>
                    <a:pt x="52" y="104"/>
                  </a:cubicBezTo>
                  <a:cubicBezTo>
                    <a:pt x="51" y="105"/>
                    <a:pt x="51" y="105"/>
                    <a:pt x="51" y="10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743D6A1C-2E2D-8F4F-83A0-09E5DAA2B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0264" y="8583094"/>
              <a:ext cx="374650" cy="469900"/>
            </a:xfrm>
            <a:custGeom>
              <a:avLst/>
              <a:gdLst>
                <a:gd name="T0" fmla="*/ 98 w 100"/>
                <a:gd name="T1" fmla="*/ 125 h 125"/>
                <a:gd name="T2" fmla="*/ 15 w 100"/>
                <a:gd name="T3" fmla="*/ 125 h 125"/>
                <a:gd name="T4" fmla="*/ 0 w 100"/>
                <a:gd name="T5" fmla="*/ 110 h 125"/>
                <a:gd name="T6" fmla="*/ 0 w 100"/>
                <a:gd name="T7" fmla="*/ 2 h 125"/>
                <a:gd name="T8" fmla="*/ 2 w 100"/>
                <a:gd name="T9" fmla="*/ 0 h 125"/>
                <a:gd name="T10" fmla="*/ 60 w 100"/>
                <a:gd name="T11" fmla="*/ 0 h 125"/>
                <a:gd name="T12" fmla="*/ 62 w 100"/>
                <a:gd name="T13" fmla="*/ 2 h 125"/>
                <a:gd name="T14" fmla="*/ 60 w 100"/>
                <a:gd name="T15" fmla="*/ 4 h 125"/>
                <a:gd name="T16" fmla="*/ 4 w 100"/>
                <a:gd name="T17" fmla="*/ 4 h 125"/>
                <a:gd name="T18" fmla="*/ 4 w 100"/>
                <a:gd name="T19" fmla="*/ 110 h 125"/>
                <a:gd name="T20" fmla="*/ 15 w 100"/>
                <a:gd name="T21" fmla="*/ 121 h 125"/>
                <a:gd name="T22" fmla="*/ 96 w 100"/>
                <a:gd name="T23" fmla="*/ 121 h 125"/>
                <a:gd name="T24" fmla="*/ 96 w 100"/>
                <a:gd name="T25" fmla="*/ 35 h 125"/>
                <a:gd name="T26" fmla="*/ 98 w 100"/>
                <a:gd name="T27" fmla="*/ 32 h 125"/>
                <a:gd name="T28" fmla="*/ 100 w 100"/>
                <a:gd name="T29" fmla="*/ 35 h 125"/>
                <a:gd name="T30" fmla="*/ 100 w 100"/>
                <a:gd name="T31" fmla="*/ 123 h 125"/>
                <a:gd name="T32" fmla="*/ 98 w 100"/>
                <a:gd name="T33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25">
                  <a:moveTo>
                    <a:pt x="98" y="125"/>
                  </a:moveTo>
                  <a:cubicBezTo>
                    <a:pt x="15" y="125"/>
                    <a:pt x="15" y="125"/>
                    <a:pt x="15" y="125"/>
                  </a:cubicBezTo>
                  <a:cubicBezTo>
                    <a:pt x="7" y="125"/>
                    <a:pt x="0" y="119"/>
                    <a:pt x="0" y="1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2" y="1"/>
                    <a:pt x="62" y="2"/>
                  </a:cubicBezTo>
                  <a:cubicBezTo>
                    <a:pt x="62" y="4"/>
                    <a:pt x="61" y="4"/>
                    <a:pt x="60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6"/>
                    <a:pt x="9" y="121"/>
                    <a:pt x="15" y="121"/>
                  </a:cubicBezTo>
                  <a:cubicBezTo>
                    <a:pt x="96" y="121"/>
                    <a:pt x="96" y="121"/>
                    <a:pt x="96" y="121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6" y="33"/>
                    <a:pt x="97" y="32"/>
                    <a:pt x="98" y="32"/>
                  </a:cubicBezTo>
                  <a:cubicBezTo>
                    <a:pt x="99" y="32"/>
                    <a:pt x="100" y="33"/>
                    <a:pt x="100" y="35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100" y="124"/>
                    <a:pt x="99" y="125"/>
                    <a:pt x="98" y="12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8" name="Freeform 39">
              <a:extLst>
                <a:ext uri="{FF2B5EF4-FFF2-40B4-BE49-F238E27FC236}">
                  <a16:creationId xmlns:a16="http://schemas.microsoft.com/office/drawing/2014/main" id="{F17CD698-5AFB-1442-ACA9-CE6EC4140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9652" y="8703744"/>
              <a:ext cx="15875" cy="173038"/>
            </a:xfrm>
            <a:custGeom>
              <a:avLst/>
              <a:gdLst>
                <a:gd name="T0" fmla="*/ 2 w 4"/>
                <a:gd name="T1" fmla="*/ 46 h 46"/>
                <a:gd name="T2" fmla="*/ 0 w 4"/>
                <a:gd name="T3" fmla="*/ 44 h 46"/>
                <a:gd name="T4" fmla="*/ 0 w 4"/>
                <a:gd name="T5" fmla="*/ 3 h 46"/>
                <a:gd name="T6" fmla="*/ 2 w 4"/>
                <a:gd name="T7" fmla="*/ 0 h 46"/>
                <a:gd name="T8" fmla="*/ 4 w 4"/>
                <a:gd name="T9" fmla="*/ 3 h 46"/>
                <a:gd name="T10" fmla="*/ 4 w 4"/>
                <a:gd name="T11" fmla="*/ 44 h 46"/>
                <a:gd name="T12" fmla="*/ 2 w 4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6">
                  <a:moveTo>
                    <a:pt x="2" y="46"/>
                  </a:moveTo>
                  <a:cubicBezTo>
                    <a:pt x="1" y="46"/>
                    <a:pt x="0" y="45"/>
                    <a:pt x="0" y="4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5"/>
                    <a:pt x="3" y="46"/>
                    <a:pt x="2" y="46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9" name="Freeform 40">
              <a:extLst>
                <a:ext uri="{FF2B5EF4-FFF2-40B4-BE49-F238E27FC236}">
                  <a16:creationId xmlns:a16="http://schemas.microsoft.com/office/drawing/2014/main" id="{745FC1B4-E100-A446-A278-96986DE21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26477" y="8910119"/>
              <a:ext cx="22225" cy="22225"/>
            </a:xfrm>
            <a:custGeom>
              <a:avLst/>
              <a:gdLst>
                <a:gd name="T0" fmla="*/ 3 w 6"/>
                <a:gd name="T1" fmla="*/ 6 h 6"/>
                <a:gd name="T2" fmla="*/ 0 w 6"/>
                <a:gd name="T3" fmla="*/ 3 h 6"/>
                <a:gd name="T4" fmla="*/ 3 w 6"/>
                <a:gd name="T5" fmla="*/ 0 h 6"/>
                <a:gd name="T6" fmla="*/ 6 w 6"/>
                <a:gd name="T7" fmla="*/ 3 h 6"/>
                <a:gd name="T8" fmla="*/ 3 w 6"/>
                <a:gd name="T9" fmla="*/ 6 h 6"/>
                <a:gd name="T10" fmla="*/ 3 w 6"/>
                <a:gd name="T11" fmla="*/ 2 h 6"/>
                <a:gd name="T12" fmla="*/ 2 w 6"/>
                <a:gd name="T13" fmla="*/ 3 h 6"/>
                <a:gd name="T14" fmla="*/ 4 w 6"/>
                <a:gd name="T15" fmla="*/ 3 h 6"/>
                <a:gd name="T16" fmla="*/ 3 w 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5"/>
                    <a:pt x="5" y="6"/>
                    <a:pt x="3" y="6"/>
                  </a:cubicBezTo>
                  <a:close/>
                  <a:moveTo>
                    <a:pt x="3" y="2"/>
                  </a:moveTo>
                  <a:cubicBezTo>
                    <a:pt x="3" y="2"/>
                    <a:pt x="2" y="3"/>
                    <a:pt x="2" y="3"/>
                  </a:cubicBezTo>
                  <a:cubicBezTo>
                    <a:pt x="2" y="4"/>
                    <a:pt x="4" y="4"/>
                    <a:pt x="4" y="3"/>
                  </a:cubicBezTo>
                  <a:cubicBezTo>
                    <a:pt x="4" y="3"/>
                    <a:pt x="4" y="2"/>
                    <a:pt x="3" y="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0" name="Freeform 41">
              <a:extLst>
                <a:ext uri="{FF2B5EF4-FFF2-40B4-BE49-F238E27FC236}">
                  <a16:creationId xmlns:a16="http://schemas.microsoft.com/office/drawing/2014/main" id="{60843E59-3944-E14F-BFF1-2CC19DBA1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8364" y="8899006"/>
              <a:ext cx="119063" cy="115888"/>
            </a:xfrm>
            <a:custGeom>
              <a:avLst/>
              <a:gdLst>
                <a:gd name="T0" fmla="*/ 5 w 32"/>
                <a:gd name="T1" fmla="*/ 31 h 31"/>
                <a:gd name="T2" fmla="*/ 32 w 32"/>
                <a:gd name="T3" fmla="*/ 31 h 31"/>
                <a:gd name="T4" fmla="*/ 0 w 32"/>
                <a:gd name="T5" fmla="*/ 0 h 31"/>
                <a:gd name="T6" fmla="*/ 0 w 32"/>
                <a:gd name="T7" fmla="*/ 26 h 31"/>
                <a:gd name="T8" fmla="*/ 5 w 32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5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9"/>
                    <a:pt x="2" y="31"/>
                    <a:pt x="5" y="31"/>
                  </a:cubicBezTo>
                  <a:close/>
                </a:path>
              </a:pathLst>
            </a:custGeom>
            <a:solidFill>
              <a:srgbClr val="DA2032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</p:grpSp>
      <p:grpSp>
        <p:nvGrpSpPr>
          <p:cNvPr id="260" name="Группа 259"/>
          <p:cNvGrpSpPr/>
          <p:nvPr/>
        </p:nvGrpSpPr>
        <p:grpSpPr>
          <a:xfrm>
            <a:off x="702274" y="8401221"/>
            <a:ext cx="577072" cy="480634"/>
            <a:chOff x="702274" y="8510868"/>
            <a:chExt cx="577072" cy="480634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676E0406-86EC-A242-8483-620AB3EEC5AA}"/>
                </a:ext>
              </a:extLst>
            </p:cNvPr>
            <p:cNvGrpSpPr/>
            <p:nvPr/>
          </p:nvGrpSpPr>
          <p:grpSpPr>
            <a:xfrm>
              <a:off x="1058568" y="8510868"/>
              <a:ext cx="158655" cy="480634"/>
              <a:chOff x="1091860" y="8668860"/>
              <a:chExt cx="161925" cy="490538"/>
            </a:xfrm>
          </p:grpSpPr>
          <p:sp>
            <p:nvSpPr>
              <p:cNvPr id="27" name="Freeform 224">
                <a:extLst>
                  <a:ext uri="{FF2B5EF4-FFF2-40B4-BE49-F238E27FC236}">
                    <a16:creationId xmlns:a16="http://schemas.microsoft.com/office/drawing/2014/main" id="{D2EF407D-E121-E64F-83CE-8B2D84E43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1860" y="8668860"/>
                <a:ext cx="161925" cy="490538"/>
              </a:xfrm>
              <a:custGeom>
                <a:avLst/>
                <a:gdLst>
                  <a:gd name="T0" fmla="*/ 136 w 146"/>
                  <a:gd name="T1" fmla="*/ 441 h 441"/>
                  <a:gd name="T2" fmla="*/ 126 w 146"/>
                  <a:gd name="T3" fmla="*/ 431 h 441"/>
                  <a:gd name="T4" fmla="*/ 126 w 146"/>
                  <a:gd name="T5" fmla="*/ 20 h 441"/>
                  <a:gd name="T6" fmla="*/ 20 w 146"/>
                  <a:gd name="T7" fmla="*/ 20 h 441"/>
                  <a:gd name="T8" fmla="*/ 20 w 146"/>
                  <a:gd name="T9" fmla="*/ 431 h 441"/>
                  <a:gd name="T10" fmla="*/ 10 w 146"/>
                  <a:gd name="T11" fmla="*/ 441 h 441"/>
                  <a:gd name="T12" fmla="*/ 0 w 146"/>
                  <a:gd name="T13" fmla="*/ 431 h 441"/>
                  <a:gd name="T14" fmla="*/ 0 w 146"/>
                  <a:gd name="T15" fmla="*/ 0 h 441"/>
                  <a:gd name="T16" fmla="*/ 146 w 146"/>
                  <a:gd name="T17" fmla="*/ 0 h 441"/>
                  <a:gd name="T18" fmla="*/ 146 w 146"/>
                  <a:gd name="T19" fmla="*/ 431 h 441"/>
                  <a:gd name="T20" fmla="*/ 136 w 146"/>
                  <a:gd name="T21" fmla="*/ 441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6" h="441">
                    <a:moveTo>
                      <a:pt x="136" y="441"/>
                    </a:moveTo>
                    <a:cubicBezTo>
                      <a:pt x="131" y="441"/>
                      <a:pt x="126" y="437"/>
                      <a:pt x="126" y="431"/>
                    </a:cubicBezTo>
                    <a:cubicBezTo>
                      <a:pt x="126" y="20"/>
                      <a:pt x="126" y="20"/>
                      <a:pt x="126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431"/>
                      <a:pt x="20" y="431"/>
                      <a:pt x="20" y="431"/>
                    </a:cubicBezTo>
                    <a:cubicBezTo>
                      <a:pt x="20" y="437"/>
                      <a:pt x="16" y="441"/>
                      <a:pt x="10" y="441"/>
                    </a:cubicBezTo>
                    <a:cubicBezTo>
                      <a:pt x="5" y="441"/>
                      <a:pt x="0" y="437"/>
                      <a:pt x="0" y="4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431"/>
                      <a:pt x="146" y="431"/>
                      <a:pt x="146" y="431"/>
                    </a:cubicBezTo>
                    <a:cubicBezTo>
                      <a:pt x="146" y="437"/>
                      <a:pt x="142" y="441"/>
                      <a:pt x="136" y="4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  <p:sp>
            <p:nvSpPr>
              <p:cNvPr id="28" name="Rectangle 225">
                <a:extLst>
                  <a:ext uri="{FF2B5EF4-FFF2-40B4-BE49-F238E27FC236}">
                    <a16:creationId xmlns:a16="http://schemas.microsoft.com/office/drawing/2014/main" id="{860947E4-E188-3345-BC50-88457D8D5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423" y="8724423"/>
                <a:ext cx="50800" cy="3794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</p:grpSp>
        <p:sp>
          <p:nvSpPr>
            <p:cNvPr id="29" name="Rectangle 226">
              <a:extLst>
                <a:ext uri="{FF2B5EF4-FFF2-40B4-BE49-F238E27FC236}">
                  <a16:creationId xmlns:a16="http://schemas.microsoft.com/office/drawing/2014/main" id="{DDB3BB56-8286-DD4B-9D84-96B39271E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982" y="8719298"/>
              <a:ext cx="49775" cy="2177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30" name="Freeform 228">
              <a:extLst>
                <a:ext uri="{FF2B5EF4-FFF2-40B4-BE49-F238E27FC236}">
                  <a16:creationId xmlns:a16="http://schemas.microsoft.com/office/drawing/2014/main" id="{FA5FC95B-F4A1-D94B-AB67-1DD912334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39" y="8663301"/>
              <a:ext cx="158655" cy="326644"/>
            </a:xfrm>
            <a:custGeom>
              <a:avLst/>
              <a:gdLst>
                <a:gd name="T0" fmla="*/ 10 w 145"/>
                <a:gd name="T1" fmla="*/ 300 h 300"/>
                <a:gd name="T2" fmla="*/ 0 w 145"/>
                <a:gd name="T3" fmla="*/ 290 h 300"/>
                <a:gd name="T4" fmla="*/ 0 w 145"/>
                <a:gd name="T5" fmla="*/ 0 h 300"/>
                <a:gd name="T6" fmla="*/ 135 w 145"/>
                <a:gd name="T7" fmla="*/ 0 h 300"/>
                <a:gd name="T8" fmla="*/ 145 w 145"/>
                <a:gd name="T9" fmla="*/ 10 h 300"/>
                <a:gd name="T10" fmla="*/ 135 w 145"/>
                <a:gd name="T11" fmla="*/ 20 h 300"/>
                <a:gd name="T12" fmla="*/ 20 w 145"/>
                <a:gd name="T13" fmla="*/ 20 h 300"/>
                <a:gd name="T14" fmla="*/ 20 w 145"/>
                <a:gd name="T15" fmla="*/ 290 h 300"/>
                <a:gd name="T16" fmla="*/ 10 w 145"/>
                <a:gd name="T17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300">
                  <a:moveTo>
                    <a:pt x="10" y="300"/>
                  </a:moveTo>
                  <a:cubicBezTo>
                    <a:pt x="4" y="300"/>
                    <a:pt x="0" y="295"/>
                    <a:pt x="0" y="29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1" y="0"/>
                    <a:pt x="145" y="4"/>
                    <a:pt x="145" y="10"/>
                  </a:cubicBezTo>
                  <a:cubicBezTo>
                    <a:pt x="145" y="15"/>
                    <a:pt x="141" y="20"/>
                    <a:pt x="135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90"/>
                    <a:pt x="20" y="290"/>
                    <a:pt x="20" y="290"/>
                  </a:cubicBezTo>
                  <a:cubicBezTo>
                    <a:pt x="20" y="295"/>
                    <a:pt x="15" y="300"/>
                    <a:pt x="10" y="3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04169DBD-6F76-314B-B949-CDBF0BE9DC0A}"/>
                </a:ext>
              </a:extLst>
            </p:cNvPr>
            <p:cNvGrpSpPr/>
            <p:nvPr/>
          </p:nvGrpSpPr>
          <p:grpSpPr>
            <a:xfrm flipH="1">
              <a:off x="758208" y="8781517"/>
              <a:ext cx="158655" cy="208430"/>
              <a:chOff x="582756" y="8945085"/>
              <a:chExt cx="161925" cy="212725"/>
            </a:xfrm>
          </p:grpSpPr>
          <p:sp>
            <p:nvSpPr>
              <p:cNvPr id="32" name="Rectangle 227">
                <a:extLst>
                  <a:ext uri="{FF2B5EF4-FFF2-40B4-BE49-F238E27FC236}">
                    <a16:creationId xmlns:a16="http://schemas.microsoft.com/office/drawing/2014/main" id="{4753C91A-C8B2-DB46-931B-24D9099FE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319" y="9002235"/>
                <a:ext cx="50800" cy="1016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  <p:sp>
            <p:nvSpPr>
              <p:cNvPr id="33" name="Freeform 229">
                <a:extLst>
                  <a:ext uri="{FF2B5EF4-FFF2-40B4-BE49-F238E27FC236}">
                    <a16:creationId xmlns:a16="http://schemas.microsoft.com/office/drawing/2014/main" id="{AFC404A0-AE70-7847-B0B3-3A73F8D29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756" y="8945085"/>
                <a:ext cx="161925" cy="212725"/>
              </a:xfrm>
              <a:custGeom>
                <a:avLst/>
                <a:gdLst>
                  <a:gd name="T0" fmla="*/ 136 w 146"/>
                  <a:gd name="T1" fmla="*/ 191 h 191"/>
                  <a:gd name="T2" fmla="*/ 126 w 146"/>
                  <a:gd name="T3" fmla="*/ 181 h 191"/>
                  <a:gd name="T4" fmla="*/ 126 w 146"/>
                  <a:gd name="T5" fmla="*/ 20 h 191"/>
                  <a:gd name="T6" fmla="*/ 10 w 146"/>
                  <a:gd name="T7" fmla="*/ 20 h 191"/>
                  <a:gd name="T8" fmla="*/ 0 w 146"/>
                  <a:gd name="T9" fmla="*/ 10 h 191"/>
                  <a:gd name="T10" fmla="*/ 10 w 146"/>
                  <a:gd name="T11" fmla="*/ 0 h 191"/>
                  <a:gd name="T12" fmla="*/ 146 w 146"/>
                  <a:gd name="T13" fmla="*/ 0 h 191"/>
                  <a:gd name="T14" fmla="*/ 146 w 146"/>
                  <a:gd name="T15" fmla="*/ 181 h 191"/>
                  <a:gd name="T16" fmla="*/ 136 w 146"/>
                  <a:gd name="T17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" h="191">
                    <a:moveTo>
                      <a:pt x="136" y="191"/>
                    </a:moveTo>
                    <a:cubicBezTo>
                      <a:pt x="130" y="191"/>
                      <a:pt x="126" y="186"/>
                      <a:pt x="126" y="181"/>
                    </a:cubicBezTo>
                    <a:cubicBezTo>
                      <a:pt x="126" y="20"/>
                      <a:pt x="126" y="20"/>
                      <a:pt x="126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5" y="20"/>
                      <a:pt x="0" y="16"/>
                      <a:pt x="0" y="10"/>
                    </a:cubicBezTo>
                    <a:cubicBezTo>
                      <a:pt x="0" y="5"/>
                      <a:pt x="5" y="0"/>
                      <a:pt x="1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181"/>
                      <a:pt x="146" y="181"/>
                      <a:pt x="146" y="181"/>
                    </a:cubicBezTo>
                    <a:cubicBezTo>
                      <a:pt x="146" y="186"/>
                      <a:pt x="141" y="191"/>
                      <a:pt x="136" y="19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</p:grpSp>
        <p:sp>
          <p:nvSpPr>
            <p:cNvPr id="34" name="Freeform 230">
              <a:extLst>
                <a:ext uri="{FF2B5EF4-FFF2-40B4-BE49-F238E27FC236}">
                  <a16:creationId xmlns:a16="http://schemas.microsoft.com/office/drawing/2014/main" id="{41684E7B-BBEA-474A-9C68-FF0DA5463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74" y="8969726"/>
              <a:ext cx="577072" cy="21775"/>
            </a:xfrm>
            <a:custGeom>
              <a:avLst/>
              <a:gdLst>
                <a:gd name="T0" fmla="*/ 519 w 529"/>
                <a:gd name="T1" fmla="*/ 20 h 20"/>
                <a:gd name="T2" fmla="*/ 10 w 529"/>
                <a:gd name="T3" fmla="*/ 20 h 20"/>
                <a:gd name="T4" fmla="*/ 0 w 529"/>
                <a:gd name="T5" fmla="*/ 10 h 20"/>
                <a:gd name="T6" fmla="*/ 10 w 529"/>
                <a:gd name="T7" fmla="*/ 0 h 20"/>
                <a:gd name="T8" fmla="*/ 519 w 529"/>
                <a:gd name="T9" fmla="*/ 0 h 20"/>
                <a:gd name="T10" fmla="*/ 529 w 529"/>
                <a:gd name="T11" fmla="*/ 10 h 20"/>
                <a:gd name="T12" fmla="*/ 519 w 529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9" h="20">
                  <a:moveTo>
                    <a:pt x="519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6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519" y="0"/>
                    <a:pt x="519" y="0"/>
                    <a:pt x="519" y="0"/>
                  </a:cubicBezTo>
                  <a:cubicBezTo>
                    <a:pt x="525" y="0"/>
                    <a:pt x="529" y="5"/>
                    <a:pt x="529" y="10"/>
                  </a:cubicBezTo>
                  <a:cubicBezTo>
                    <a:pt x="529" y="16"/>
                    <a:pt x="525" y="20"/>
                    <a:pt x="519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7C9FECF-2F4B-3E47-81A1-BB19B1594909}"/>
              </a:ext>
            </a:extLst>
          </p:cNvPr>
          <p:cNvSpPr/>
          <p:nvPr/>
        </p:nvSpPr>
        <p:spPr>
          <a:xfrm>
            <a:off x="11892886" y="2000301"/>
            <a:ext cx="5836314" cy="5745531"/>
          </a:xfrm>
          <a:prstGeom prst="rect">
            <a:avLst/>
          </a:prstGeom>
          <a:solidFill>
            <a:srgbClr val="FEE1DA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err="1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3788C9-E4A5-E141-8942-14414F11B706}"/>
              </a:ext>
            </a:extLst>
          </p:cNvPr>
          <p:cNvSpPr txBox="1"/>
          <p:nvPr/>
        </p:nvSpPr>
        <p:spPr>
          <a:xfrm>
            <a:off x="1242005" y="1318802"/>
            <a:ext cx="257024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defTabSz="584200" hangingPunct="0">
              <a:spcBef>
                <a:spcPts val="600"/>
              </a:spcBef>
              <a:defRPr sz="1800" b="1" kern="0">
                <a:solidFill>
                  <a:schemeClr val="accent4"/>
                </a:solidFill>
                <a:latin typeface="+mj-lt"/>
                <a:cs typeface="Arial"/>
              </a:defRPr>
            </a:lvl1pPr>
          </a:lstStyle>
          <a:p>
            <a:pPr marL="0" marR="0" lvl="0" indent="0" defTabSz="584200" eaLnBrk="1" fontAlgn="auto" latinLnBrk="0" hangingPunct="0"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Ключевые</a:t>
            </a:r>
            <a:r>
              <a:rPr kumimoji="0" lang="en-CA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события</a:t>
            </a:r>
            <a:endParaRPr kumimoji="0" lang="ru-RU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AC3006-1CE7-6C41-B703-2C0C82664446}"/>
              </a:ext>
            </a:extLst>
          </p:cNvPr>
          <p:cNvSpPr txBox="1"/>
          <p:nvPr/>
        </p:nvSpPr>
        <p:spPr>
          <a:xfrm>
            <a:off x="12552077" y="1594383"/>
            <a:ext cx="440483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defTabSz="584200" hangingPunct="0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defRPr sz="2000" b="1" kern="0">
                <a:latin typeface="+mj-lt"/>
                <a:cs typeface="Arial"/>
              </a:defRPr>
            </a:lvl1pPr>
          </a:lstStyle>
          <a:p>
            <a:pPr marL="0" marR="0" lvl="0" indent="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</a:rPr>
              <a:t>Планы</a:t>
            </a: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7AD62E9D-98C7-444A-86A7-CD40847D2592}"/>
              </a:ext>
            </a:extLst>
          </p:cNvPr>
          <p:cNvCxnSpPr>
            <a:cxnSpLocks/>
          </p:cNvCxnSpPr>
          <p:nvPr/>
        </p:nvCxnSpPr>
        <p:spPr>
          <a:xfrm>
            <a:off x="3426603" y="2041738"/>
            <a:ext cx="0" cy="5704095"/>
          </a:xfrm>
          <a:prstGeom prst="line">
            <a:avLst/>
          </a:prstGeom>
          <a:noFill/>
          <a:ln w="9525" cap="flat" cmpd="sng" algn="ctr">
            <a:solidFill>
              <a:srgbClr val="8291A7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BEC8012-8F40-4C4B-80D0-C70189085DCA}"/>
              </a:ext>
            </a:extLst>
          </p:cNvPr>
          <p:cNvSpPr txBox="1"/>
          <p:nvPr/>
        </p:nvSpPr>
        <p:spPr>
          <a:xfrm>
            <a:off x="6803814" y="2105503"/>
            <a:ext cx="820429" cy="29595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defPPr>
              <a:defRPr lang="en-US"/>
            </a:defPPr>
            <a:lvl1pPr algn="ctr">
              <a:defRPr sz="1800" b="0">
                <a:solidFill>
                  <a:schemeClr val="accent4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Roboto" pitchFamily="2" charset="0"/>
              </a:rPr>
              <a:t>2017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317AB4-A759-AB48-9735-52AC96F1DB56}"/>
              </a:ext>
            </a:extLst>
          </p:cNvPr>
          <p:cNvSpPr txBox="1"/>
          <p:nvPr/>
        </p:nvSpPr>
        <p:spPr>
          <a:xfrm>
            <a:off x="8404876" y="2105503"/>
            <a:ext cx="820429" cy="29595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defPPr>
              <a:defRPr lang="en-US"/>
            </a:defPPr>
            <a:lvl1pPr algn="ctr">
              <a:defRPr sz="1800" b="0">
                <a:solidFill>
                  <a:schemeClr val="accent4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Roboto" pitchFamily="2" charset="0"/>
              </a:rPr>
              <a:t>2018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E01A56-150D-7842-9ED5-2237FEC2B154}"/>
              </a:ext>
            </a:extLst>
          </p:cNvPr>
          <p:cNvSpPr txBox="1"/>
          <p:nvPr/>
        </p:nvSpPr>
        <p:spPr>
          <a:xfrm>
            <a:off x="10454789" y="2105503"/>
            <a:ext cx="820429" cy="29595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defPPr>
              <a:defRPr lang="en-US"/>
            </a:defPPr>
            <a:lvl1pPr algn="ctr">
              <a:defRPr sz="1800" b="0">
                <a:solidFill>
                  <a:schemeClr val="accent4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Roboto" pitchFamily="2" charset="0"/>
              </a:rPr>
              <a:t>2019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926D77-728F-3642-A43D-421B9F5A6AF6}"/>
              </a:ext>
            </a:extLst>
          </p:cNvPr>
          <p:cNvSpPr txBox="1"/>
          <p:nvPr/>
        </p:nvSpPr>
        <p:spPr>
          <a:xfrm>
            <a:off x="13537484" y="2105503"/>
            <a:ext cx="820429" cy="29595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defPPr>
              <a:defRPr lang="en-US"/>
            </a:defPPr>
            <a:lvl1pPr algn="ctr">
              <a:defRPr sz="1800" b="0">
                <a:solidFill>
                  <a:schemeClr val="accent4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Roboto" pitchFamily="2" charset="0"/>
              </a:rPr>
              <a:t>2021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C81BC0-C2FB-B647-8FF0-4C3930507BD7}"/>
              </a:ext>
            </a:extLst>
          </p:cNvPr>
          <p:cNvSpPr txBox="1"/>
          <p:nvPr/>
        </p:nvSpPr>
        <p:spPr>
          <a:xfrm>
            <a:off x="14933108" y="2105503"/>
            <a:ext cx="820429" cy="29595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defPPr>
              <a:defRPr lang="en-US"/>
            </a:defPPr>
            <a:lvl1pPr algn="ctr">
              <a:defRPr sz="1800" b="0">
                <a:solidFill>
                  <a:schemeClr val="accent4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Roboto" pitchFamily="2" charset="0"/>
              </a:rPr>
              <a:t>2022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8765E2-EC9C-E047-9BD7-E4E4EF0B5C34}"/>
              </a:ext>
            </a:extLst>
          </p:cNvPr>
          <p:cNvSpPr txBox="1"/>
          <p:nvPr/>
        </p:nvSpPr>
        <p:spPr>
          <a:xfrm>
            <a:off x="16328733" y="2105503"/>
            <a:ext cx="820429" cy="29595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defPPr>
              <a:defRPr lang="en-US"/>
            </a:defPPr>
            <a:lvl1pPr algn="ctr">
              <a:defRPr sz="1800" b="0">
                <a:solidFill>
                  <a:schemeClr val="accent4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Roboto" pitchFamily="2" charset="0"/>
              </a:rPr>
              <a:t>2023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937BEE8-8DA7-5F46-BFE3-34D36CE5B959}"/>
              </a:ext>
            </a:extLst>
          </p:cNvPr>
          <p:cNvSpPr txBox="1"/>
          <p:nvPr/>
        </p:nvSpPr>
        <p:spPr>
          <a:xfrm>
            <a:off x="12141861" y="2105503"/>
            <a:ext cx="820429" cy="29595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defPPr>
              <a:defRPr lang="en-US"/>
            </a:defPPr>
            <a:lvl1pPr algn="ctr">
              <a:defRPr sz="1800" b="0">
                <a:solidFill>
                  <a:schemeClr val="accent4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Roboto" pitchFamily="2" charset="0"/>
              </a:rPr>
              <a:t>2020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8848FCD7-BB21-5145-B2BB-7B67BE09E7A7}"/>
              </a:ext>
            </a:extLst>
          </p:cNvPr>
          <p:cNvCxnSpPr>
            <a:cxnSpLocks/>
          </p:cNvCxnSpPr>
          <p:nvPr/>
        </p:nvCxnSpPr>
        <p:spPr>
          <a:xfrm>
            <a:off x="9808265" y="2041738"/>
            <a:ext cx="0" cy="5704095"/>
          </a:xfrm>
          <a:prstGeom prst="line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ysDot"/>
          </a:ln>
          <a:effectLst/>
        </p:spPr>
      </p:cxn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D2CAE89-DF66-7746-B410-0F53D30663B4}"/>
              </a:ext>
            </a:extLst>
          </p:cNvPr>
          <p:cNvSpPr>
            <a:spLocks/>
          </p:cNvSpPr>
          <p:nvPr/>
        </p:nvSpPr>
        <p:spPr>
          <a:xfrm flipH="1">
            <a:off x="9788420" y="2011582"/>
            <a:ext cx="39691" cy="110821"/>
          </a:xfrm>
          <a:prstGeom prst="rect">
            <a:avLst/>
          </a:prstGeom>
          <a:solidFill>
            <a:srgbClr val="606879">
              <a:lumMod val="75000"/>
            </a:srgbClr>
          </a:solidFill>
          <a:ln w="19050" cmpd="sng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606879">
                  <a:lumMod val="75000"/>
                </a:srgb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8E62259C-B65D-3946-B752-52148C15F939}"/>
              </a:ext>
            </a:extLst>
          </p:cNvPr>
          <p:cNvCxnSpPr>
            <a:cxnSpLocks/>
          </p:cNvCxnSpPr>
          <p:nvPr/>
        </p:nvCxnSpPr>
        <p:spPr>
          <a:xfrm>
            <a:off x="7754444" y="2041738"/>
            <a:ext cx="0" cy="5704095"/>
          </a:xfrm>
          <a:prstGeom prst="line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ysDot"/>
          </a:ln>
          <a:effectLst/>
        </p:spPr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9AE49BB3-6934-CF47-954E-EF94094742DE}"/>
              </a:ext>
            </a:extLst>
          </p:cNvPr>
          <p:cNvSpPr>
            <a:spLocks/>
          </p:cNvSpPr>
          <p:nvPr/>
        </p:nvSpPr>
        <p:spPr>
          <a:xfrm flipH="1">
            <a:off x="7734597" y="2011582"/>
            <a:ext cx="39691" cy="110821"/>
          </a:xfrm>
          <a:prstGeom prst="rect">
            <a:avLst/>
          </a:prstGeom>
          <a:solidFill>
            <a:srgbClr val="606879">
              <a:lumMod val="75000"/>
            </a:srgbClr>
          </a:solidFill>
          <a:ln w="19050" cmpd="sng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606879">
                  <a:lumMod val="75000"/>
                </a:srgb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DF3ECF5-82DE-F744-B50B-C2FDDFB7AA74}"/>
              </a:ext>
            </a:extLst>
          </p:cNvPr>
          <p:cNvSpPr>
            <a:spLocks/>
          </p:cNvSpPr>
          <p:nvPr/>
        </p:nvSpPr>
        <p:spPr>
          <a:xfrm flipH="1">
            <a:off x="3406758" y="2011582"/>
            <a:ext cx="39691" cy="110821"/>
          </a:xfrm>
          <a:prstGeom prst="rect">
            <a:avLst/>
          </a:prstGeom>
          <a:solidFill>
            <a:srgbClr val="606879">
              <a:lumMod val="75000"/>
            </a:srgbClr>
          </a:solidFill>
          <a:ln w="19050" cmpd="sng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606879">
                  <a:lumMod val="75000"/>
                </a:srgb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4D3B57D3-FC09-4A49-A3C2-63D08D10ED8A}"/>
              </a:ext>
            </a:extLst>
          </p:cNvPr>
          <p:cNvCxnSpPr>
            <a:cxnSpLocks/>
          </p:cNvCxnSpPr>
          <p:nvPr/>
        </p:nvCxnSpPr>
        <p:spPr>
          <a:xfrm>
            <a:off x="14640973" y="2041738"/>
            <a:ext cx="0" cy="5704095"/>
          </a:xfrm>
          <a:prstGeom prst="line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ysDot"/>
          </a:ln>
          <a:effectLst/>
        </p:spPr>
      </p:cxn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A236DDB6-47A4-B14C-A929-0ED982824CAD}"/>
              </a:ext>
            </a:extLst>
          </p:cNvPr>
          <p:cNvSpPr>
            <a:spLocks/>
          </p:cNvSpPr>
          <p:nvPr/>
        </p:nvSpPr>
        <p:spPr>
          <a:xfrm flipH="1">
            <a:off x="14621127" y="2011582"/>
            <a:ext cx="39691" cy="110821"/>
          </a:xfrm>
          <a:prstGeom prst="rect">
            <a:avLst/>
          </a:prstGeom>
          <a:solidFill>
            <a:srgbClr val="606879">
              <a:lumMod val="75000"/>
            </a:srgbClr>
          </a:solidFill>
          <a:ln w="19050" cmpd="sng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606879">
                  <a:lumMod val="75000"/>
                </a:srgb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395BC498-B10D-C14B-A7B6-FAC8662BBFAD}"/>
              </a:ext>
            </a:extLst>
          </p:cNvPr>
          <p:cNvCxnSpPr>
            <a:cxnSpLocks/>
          </p:cNvCxnSpPr>
          <p:nvPr/>
        </p:nvCxnSpPr>
        <p:spPr>
          <a:xfrm>
            <a:off x="16041135" y="2041738"/>
            <a:ext cx="0" cy="5704095"/>
          </a:xfrm>
          <a:prstGeom prst="line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ysDot"/>
          </a:ln>
          <a:effectLst/>
        </p:spPr>
      </p:cxn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15ACAF2-78AD-0E43-873B-E723AFFD140C}"/>
              </a:ext>
            </a:extLst>
          </p:cNvPr>
          <p:cNvSpPr>
            <a:spLocks/>
          </p:cNvSpPr>
          <p:nvPr/>
        </p:nvSpPr>
        <p:spPr>
          <a:xfrm flipH="1">
            <a:off x="16021290" y="2011582"/>
            <a:ext cx="39691" cy="110821"/>
          </a:xfrm>
          <a:prstGeom prst="rect">
            <a:avLst/>
          </a:prstGeom>
          <a:solidFill>
            <a:srgbClr val="606879">
              <a:lumMod val="75000"/>
            </a:srgbClr>
          </a:solidFill>
          <a:ln w="19050" cmpd="sng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606879">
                  <a:lumMod val="75000"/>
                </a:srgb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D6B40F49-50D4-4D4A-B1DE-BD7865221CDF}"/>
              </a:ext>
            </a:extLst>
          </p:cNvPr>
          <p:cNvCxnSpPr>
            <a:cxnSpLocks/>
          </p:cNvCxnSpPr>
          <p:nvPr/>
        </p:nvCxnSpPr>
        <p:spPr>
          <a:xfrm>
            <a:off x="13245349" y="2041738"/>
            <a:ext cx="0" cy="5704095"/>
          </a:xfrm>
          <a:prstGeom prst="line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ysDot"/>
          </a:ln>
          <a:effectLst/>
        </p:spPr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8F106009-6FFB-FC45-8737-60D1B4D7CA70}"/>
              </a:ext>
            </a:extLst>
          </p:cNvPr>
          <p:cNvSpPr>
            <a:spLocks/>
          </p:cNvSpPr>
          <p:nvPr/>
        </p:nvSpPr>
        <p:spPr>
          <a:xfrm flipH="1">
            <a:off x="13225502" y="2011582"/>
            <a:ext cx="39691" cy="110821"/>
          </a:xfrm>
          <a:prstGeom prst="rect">
            <a:avLst/>
          </a:prstGeom>
          <a:solidFill>
            <a:srgbClr val="606879">
              <a:lumMod val="75000"/>
            </a:srgbClr>
          </a:solidFill>
          <a:ln w="19050" cmpd="sng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606879">
                  <a:lumMod val="75000"/>
                </a:srgb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7" name="Freeform 14">
            <a:extLst>
              <a:ext uri="{FF2B5EF4-FFF2-40B4-BE49-F238E27FC236}">
                <a16:creationId xmlns:a16="http://schemas.microsoft.com/office/drawing/2014/main" id="{A54658AB-44C6-8842-9428-69C2858E34AD}"/>
              </a:ext>
            </a:extLst>
          </p:cNvPr>
          <p:cNvSpPr>
            <a:spLocks/>
          </p:cNvSpPr>
          <p:nvPr/>
        </p:nvSpPr>
        <p:spPr bwMode="auto">
          <a:xfrm>
            <a:off x="777338" y="1527443"/>
            <a:ext cx="93040" cy="71569"/>
          </a:xfrm>
          <a:custGeom>
            <a:avLst/>
            <a:gdLst>
              <a:gd name="T0" fmla="*/ 9 w 22"/>
              <a:gd name="T1" fmla="*/ 17 h 17"/>
              <a:gd name="T2" fmla="*/ 8 w 22"/>
              <a:gd name="T3" fmla="*/ 16 h 17"/>
              <a:gd name="T4" fmla="*/ 0 w 22"/>
              <a:gd name="T5" fmla="*/ 10 h 17"/>
              <a:gd name="T6" fmla="*/ 0 w 22"/>
              <a:gd name="T7" fmla="*/ 8 h 17"/>
              <a:gd name="T8" fmla="*/ 2 w 22"/>
              <a:gd name="T9" fmla="*/ 8 h 17"/>
              <a:gd name="T10" fmla="*/ 8 w 22"/>
              <a:gd name="T11" fmla="*/ 14 h 17"/>
              <a:gd name="T12" fmla="*/ 19 w 22"/>
              <a:gd name="T13" fmla="*/ 0 h 17"/>
              <a:gd name="T14" fmla="*/ 21 w 22"/>
              <a:gd name="T15" fmla="*/ 0 h 17"/>
              <a:gd name="T16" fmla="*/ 21 w 22"/>
              <a:gd name="T17" fmla="*/ 2 h 17"/>
              <a:gd name="T18" fmla="*/ 9 w 22"/>
              <a:gd name="T19" fmla="*/ 16 h 17"/>
              <a:gd name="T20" fmla="*/ 9 w 22"/>
              <a:gd name="T21" fmla="*/ 17 h 17"/>
              <a:gd name="T22" fmla="*/ 9 w 22"/>
              <a:gd name="T23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" h="17">
                <a:moveTo>
                  <a:pt x="9" y="17"/>
                </a:moveTo>
                <a:cubicBezTo>
                  <a:pt x="8" y="17"/>
                  <a:pt x="8" y="17"/>
                  <a:pt x="8" y="1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9"/>
                  <a:pt x="0" y="9"/>
                  <a:pt x="0" y="8"/>
                </a:cubicBezTo>
                <a:cubicBezTo>
                  <a:pt x="1" y="8"/>
                  <a:pt x="2" y="7"/>
                  <a:pt x="2" y="8"/>
                </a:cubicBezTo>
                <a:cubicBezTo>
                  <a:pt x="8" y="14"/>
                  <a:pt x="8" y="14"/>
                  <a:pt x="8" y="14"/>
                </a:cubicBezTo>
                <a:cubicBezTo>
                  <a:pt x="19" y="0"/>
                  <a:pt x="19" y="0"/>
                  <a:pt x="19" y="0"/>
                </a:cubicBezTo>
                <a:cubicBezTo>
                  <a:pt x="20" y="0"/>
                  <a:pt x="21" y="0"/>
                  <a:pt x="21" y="0"/>
                </a:cubicBezTo>
                <a:cubicBezTo>
                  <a:pt x="22" y="0"/>
                  <a:pt x="22" y="1"/>
                  <a:pt x="21" y="2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8" name="Freeform 15">
            <a:extLst>
              <a:ext uri="{FF2B5EF4-FFF2-40B4-BE49-F238E27FC236}">
                <a16:creationId xmlns:a16="http://schemas.microsoft.com/office/drawing/2014/main" id="{3C842233-99B8-BF4B-A2BE-0901BC2FD8A6}"/>
              </a:ext>
            </a:extLst>
          </p:cNvPr>
          <p:cNvSpPr>
            <a:spLocks noEditPoints="1"/>
          </p:cNvSpPr>
          <p:nvPr/>
        </p:nvSpPr>
        <p:spPr bwMode="auto">
          <a:xfrm>
            <a:off x="1097324" y="1522076"/>
            <a:ext cx="46520" cy="347116"/>
          </a:xfrm>
          <a:custGeom>
            <a:avLst/>
            <a:gdLst>
              <a:gd name="T0" fmla="*/ 6 w 11"/>
              <a:gd name="T1" fmla="*/ 82 h 82"/>
              <a:gd name="T2" fmla="*/ 1 w 11"/>
              <a:gd name="T3" fmla="*/ 81 h 82"/>
              <a:gd name="T4" fmla="*/ 0 w 11"/>
              <a:gd name="T5" fmla="*/ 76 h 82"/>
              <a:gd name="T6" fmla="*/ 0 w 11"/>
              <a:gd name="T7" fmla="*/ 1 h 82"/>
              <a:gd name="T8" fmla="*/ 1 w 11"/>
              <a:gd name="T9" fmla="*/ 0 h 82"/>
              <a:gd name="T10" fmla="*/ 10 w 11"/>
              <a:gd name="T11" fmla="*/ 0 h 82"/>
              <a:gd name="T12" fmla="*/ 10 w 11"/>
              <a:gd name="T13" fmla="*/ 0 h 82"/>
              <a:gd name="T14" fmla="*/ 11 w 11"/>
              <a:gd name="T15" fmla="*/ 0 h 82"/>
              <a:gd name="T16" fmla="*/ 11 w 11"/>
              <a:gd name="T17" fmla="*/ 1 h 82"/>
              <a:gd name="T18" fmla="*/ 11 w 11"/>
              <a:gd name="T19" fmla="*/ 76 h 82"/>
              <a:gd name="T20" fmla="*/ 6 w 11"/>
              <a:gd name="T21" fmla="*/ 82 h 82"/>
              <a:gd name="T22" fmla="*/ 6 w 11"/>
              <a:gd name="T23" fmla="*/ 82 h 82"/>
              <a:gd name="T24" fmla="*/ 6 w 11"/>
              <a:gd name="T25" fmla="*/ 81 h 82"/>
              <a:gd name="T26" fmla="*/ 6 w 11"/>
              <a:gd name="T27" fmla="*/ 81 h 82"/>
              <a:gd name="T28" fmla="*/ 2 w 11"/>
              <a:gd name="T29" fmla="*/ 2 h 82"/>
              <a:gd name="T30" fmla="*/ 2 w 11"/>
              <a:gd name="T31" fmla="*/ 76 h 82"/>
              <a:gd name="T32" fmla="*/ 3 w 11"/>
              <a:gd name="T33" fmla="*/ 79 h 82"/>
              <a:gd name="T34" fmla="*/ 6 w 11"/>
              <a:gd name="T35" fmla="*/ 80 h 82"/>
              <a:gd name="T36" fmla="*/ 6 w 11"/>
              <a:gd name="T37" fmla="*/ 80 h 82"/>
              <a:gd name="T38" fmla="*/ 9 w 11"/>
              <a:gd name="T39" fmla="*/ 76 h 82"/>
              <a:gd name="T40" fmla="*/ 9 w 11"/>
              <a:gd name="T41" fmla="*/ 2 h 82"/>
              <a:gd name="T42" fmla="*/ 2 w 11"/>
              <a:gd name="T43" fmla="*/ 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" h="82">
                <a:moveTo>
                  <a:pt x="6" y="82"/>
                </a:moveTo>
                <a:cubicBezTo>
                  <a:pt x="4" y="82"/>
                  <a:pt x="3" y="82"/>
                  <a:pt x="1" y="81"/>
                </a:cubicBezTo>
                <a:cubicBezTo>
                  <a:pt x="0" y="79"/>
                  <a:pt x="0" y="78"/>
                  <a:pt x="0" y="76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1" y="0"/>
                  <a:pt x="11" y="0"/>
                </a:cubicBezTo>
                <a:cubicBezTo>
                  <a:pt x="11" y="0"/>
                  <a:pt x="11" y="1"/>
                  <a:pt x="11" y="1"/>
                </a:cubicBezTo>
                <a:cubicBezTo>
                  <a:pt x="11" y="76"/>
                  <a:pt x="11" y="76"/>
                  <a:pt x="11" y="76"/>
                </a:cubicBezTo>
                <a:cubicBezTo>
                  <a:pt x="11" y="80"/>
                  <a:pt x="9" y="82"/>
                  <a:pt x="6" y="82"/>
                </a:cubicBezTo>
                <a:cubicBezTo>
                  <a:pt x="6" y="82"/>
                  <a:pt x="6" y="82"/>
                  <a:pt x="6" y="82"/>
                </a:cubicBezTo>
                <a:close/>
                <a:moveTo>
                  <a:pt x="6" y="81"/>
                </a:moveTo>
                <a:cubicBezTo>
                  <a:pt x="6" y="81"/>
                  <a:pt x="6" y="81"/>
                  <a:pt x="6" y="81"/>
                </a:cubicBezTo>
                <a:close/>
                <a:moveTo>
                  <a:pt x="2" y="2"/>
                </a:moveTo>
                <a:cubicBezTo>
                  <a:pt x="2" y="76"/>
                  <a:pt x="2" y="76"/>
                  <a:pt x="2" y="76"/>
                </a:cubicBezTo>
                <a:cubicBezTo>
                  <a:pt x="2" y="77"/>
                  <a:pt x="3" y="78"/>
                  <a:pt x="3" y="79"/>
                </a:cubicBezTo>
                <a:cubicBezTo>
                  <a:pt x="4" y="79"/>
                  <a:pt x="5" y="80"/>
                  <a:pt x="6" y="80"/>
                </a:cubicBezTo>
                <a:cubicBezTo>
                  <a:pt x="6" y="80"/>
                  <a:pt x="6" y="80"/>
                  <a:pt x="6" y="80"/>
                </a:cubicBezTo>
                <a:cubicBezTo>
                  <a:pt x="7" y="80"/>
                  <a:pt x="9" y="78"/>
                  <a:pt x="9" y="76"/>
                </a:cubicBezTo>
                <a:cubicBezTo>
                  <a:pt x="9" y="2"/>
                  <a:pt x="9" y="2"/>
                  <a:pt x="9" y="2"/>
                </a:cubicBezTo>
                <a:lnTo>
                  <a:pt x="2" y="2"/>
                </a:ln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9" name="Freeform 16">
            <a:extLst>
              <a:ext uri="{FF2B5EF4-FFF2-40B4-BE49-F238E27FC236}">
                <a16:creationId xmlns:a16="http://schemas.microsoft.com/office/drawing/2014/main" id="{14208AFF-4B17-824B-8610-9384DC1B3FB7}"/>
              </a:ext>
            </a:extLst>
          </p:cNvPr>
          <p:cNvSpPr>
            <a:spLocks/>
          </p:cNvSpPr>
          <p:nvPr/>
        </p:nvSpPr>
        <p:spPr bwMode="auto">
          <a:xfrm>
            <a:off x="1097324" y="1441557"/>
            <a:ext cx="46520" cy="89462"/>
          </a:xfrm>
          <a:custGeom>
            <a:avLst/>
            <a:gdLst>
              <a:gd name="T0" fmla="*/ 10 w 11"/>
              <a:gd name="T1" fmla="*/ 21 h 21"/>
              <a:gd name="T2" fmla="*/ 9 w 11"/>
              <a:gd name="T3" fmla="*/ 20 h 21"/>
              <a:gd name="T4" fmla="*/ 9 w 11"/>
              <a:gd name="T5" fmla="*/ 6 h 21"/>
              <a:gd name="T6" fmla="*/ 5 w 11"/>
              <a:gd name="T7" fmla="*/ 2 h 21"/>
              <a:gd name="T8" fmla="*/ 2 w 11"/>
              <a:gd name="T9" fmla="*/ 6 h 21"/>
              <a:gd name="T10" fmla="*/ 2 w 11"/>
              <a:gd name="T11" fmla="*/ 20 h 21"/>
              <a:gd name="T12" fmla="*/ 1 w 11"/>
              <a:gd name="T13" fmla="*/ 21 h 21"/>
              <a:gd name="T14" fmla="*/ 0 w 11"/>
              <a:gd name="T15" fmla="*/ 20 h 21"/>
              <a:gd name="T16" fmla="*/ 0 w 11"/>
              <a:gd name="T17" fmla="*/ 6 h 21"/>
              <a:gd name="T18" fmla="*/ 5 w 11"/>
              <a:gd name="T19" fmla="*/ 0 h 21"/>
              <a:gd name="T20" fmla="*/ 11 w 11"/>
              <a:gd name="T21" fmla="*/ 6 h 21"/>
              <a:gd name="T22" fmla="*/ 11 w 11"/>
              <a:gd name="T23" fmla="*/ 20 h 21"/>
              <a:gd name="T24" fmla="*/ 10 w 11"/>
              <a:gd name="T2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" h="21">
                <a:moveTo>
                  <a:pt x="10" y="21"/>
                </a:moveTo>
                <a:cubicBezTo>
                  <a:pt x="9" y="21"/>
                  <a:pt x="9" y="21"/>
                  <a:pt x="9" y="20"/>
                </a:cubicBezTo>
                <a:cubicBezTo>
                  <a:pt x="9" y="6"/>
                  <a:pt x="9" y="6"/>
                  <a:pt x="9" y="6"/>
                </a:cubicBezTo>
                <a:cubicBezTo>
                  <a:pt x="9" y="4"/>
                  <a:pt x="7" y="2"/>
                  <a:pt x="5" y="2"/>
                </a:cubicBezTo>
                <a:cubicBezTo>
                  <a:pt x="4" y="2"/>
                  <a:pt x="2" y="4"/>
                  <a:pt x="2" y="6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1"/>
                  <a:pt x="2" y="21"/>
                  <a:pt x="1" y="21"/>
                </a:cubicBezTo>
                <a:cubicBezTo>
                  <a:pt x="0" y="21"/>
                  <a:pt x="0" y="21"/>
                  <a:pt x="0" y="20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2" y="0"/>
                  <a:pt x="5" y="0"/>
                </a:cubicBezTo>
                <a:cubicBezTo>
                  <a:pt x="9" y="0"/>
                  <a:pt x="11" y="3"/>
                  <a:pt x="11" y="6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1"/>
                  <a:pt x="11" y="21"/>
                  <a:pt x="10" y="21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0" name="Freeform 17">
            <a:extLst>
              <a:ext uri="{FF2B5EF4-FFF2-40B4-BE49-F238E27FC236}">
                <a16:creationId xmlns:a16="http://schemas.microsoft.com/office/drawing/2014/main" id="{B8A5E157-8FE8-6F45-9E2C-7B989A5DBECD}"/>
              </a:ext>
            </a:extLst>
          </p:cNvPr>
          <p:cNvSpPr>
            <a:spLocks/>
          </p:cNvSpPr>
          <p:nvPr/>
        </p:nvSpPr>
        <p:spPr bwMode="auto">
          <a:xfrm>
            <a:off x="1115217" y="1860242"/>
            <a:ext cx="12526" cy="51889"/>
          </a:xfrm>
          <a:custGeom>
            <a:avLst/>
            <a:gdLst>
              <a:gd name="T0" fmla="*/ 2 w 3"/>
              <a:gd name="T1" fmla="*/ 12 h 12"/>
              <a:gd name="T2" fmla="*/ 0 w 3"/>
              <a:gd name="T3" fmla="*/ 11 h 12"/>
              <a:gd name="T4" fmla="*/ 0 w 3"/>
              <a:gd name="T5" fmla="*/ 1 h 12"/>
              <a:gd name="T6" fmla="*/ 2 w 3"/>
              <a:gd name="T7" fmla="*/ 0 h 12"/>
              <a:gd name="T8" fmla="*/ 3 w 3"/>
              <a:gd name="T9" fmla="*/ 1 h 12"/>
              <a:gd name="T10" fmla="*/ 3 w 3"/>
              <a:gd name="T11" fmla="*/ 11 h 12"/>
              <a:gd name="T12" fmla="*/ 2 w 3"/>
              <a:gd name="T13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2">
                <a:moveTo>
                  <a:pt x="2" y="12"/>
                </a:moveTo>
                <a:cubicBezTo>
                  <a:pt x="1" y="12"/>
                  <a:pt x="0" y="11"/>
                  <a:pt x="0" y="1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2" y="0"/>
                  <a:pt x="3" y="0"/>
                  <a:pt x="3" y="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2" y="12"/>
                  <a:pt x="2" y="12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1" name="Freeform 18">
            <a:extLst>
              <a:ext uri="{FF2B5EF4-FFF2-40B4-BE49-F238E27FC236}">
                <a16:creationId xmlns:a16="http://schemas.microsoft.com/office/drawing/2014/main" id="{34D12D6B-BCDB-CF43-8B99-3028F6EC02D0}"/>
              </a:ext>
            </a:extLst>
          </p:cNvPr>
          <p:cNvSpPr>
            <a:spLocks/>
          </p:cNvSpPr>
          <p:nvPr/>
        </p:nvSpPr>
        <p:spPr bwMode="auto">
          <a:xfrm>
            <a:off x="659246" y="1459452"/>
            <a:ext cx="400793" cy="472362"/>
          </a:xfrm>
          <a:custGeom>
            <a:avLst/>
            <a:gdLst>
              <a:gd name="T0" fmla="*/ 72 w 95"/>
              <a:gd name="T1" fmla="*/ 112 h 112"/>
              <a:gd name="T2" fmla="*/ 1 w 95"/>
              <a:gd name="T3" fmla="*/ 112 h 112"/>
              <a:gd name="T4" fmla="*/ 0 w 95"/>
              <a:gd name="T5" fmla="*/ 111 h 112"/>
              <a:gd name="T6" fmla="*/ 0 w 95"/>
              <a:gd name="T7" fmla="*/ 101 h 112"/>
              <a:gd name="T8" fmla="*/ 1 w 95"/>
              <a:gd name="T9" fmla="*/ 100 h 112"/>
              <a:gd name="T10" fmla="*/ 2 w 95"/>
              <a:gd name="T11" fmla="*/ 101 h 112"/>
              <a:gd name="T12" fmla="*/ 2 w 95"/>
              <a:gd name="T13" fmla="*/ 109 h 112"/>
              <a:gd name="T14" fmla="*/ 72 w 95"/>
              <a:gd name="T15" fmla="*/ 109 h 112"/>
              <a:gd name="T16" fmla="*/ 92 w 95"/>
              <a:gd name="T17" fmla="*/ 89 h 112"/>
              <a:gd name="T18" fmla="*/ 92 w 95"/>
              <a:gd name="T19" fmla="*/ 3 h 112"/>
              <a:gd name="T20" fmla="*/ 84 w 95"/>
              <a:gd name="T21" fmla="*/ 3 h 112"/>
              <a:gd name="T22" fmla="*/ 83 w 95"/>
              <a:gd name="T23" fmla="*/ 1 h 112"/>
              <a:gd name="T24" fmla="*/ 84 w 95"/>
              <a:gd name="T25" fmla="*/ 0 h 112"/>
              <a:gd name="T26" fmla="*/ 94 w 95"/>
              <a:gd name="T27" fmla="*/ 0 h 112"/>
              <a:gd name="T28" fmla="*/ 95 w 95"/>
              <a:gd name="T29" fmla="*/ 1 h 112"/>
              <a:gd name="T30" fmla="*/ 95 w 95"/>
              <a:gd name="T31" fmla="*/ 89 h 112"/>
              <a:gd name="T32" fmla="*/ 72 w 95"/>
              <a:gd name="T3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5" h="112">
                <a:moveTo>
                  <a:pt x="72" y="112"/>
                </a:moveTo>
                <a:cubicBezTo>
                  <a:pt x="1" y="112"/>
                  <a:pt x="1" y="112"/>
                  <a:pt x="1" y="112"/>
                </a:cubicBezTo>
                <a:cubicBezTo>
                  <a:pt x="1" y="112"/>
                  <a:pt x="0" y="111"/>
                  <a:pt x="0" y="111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1"/>
                  <a:pt x="1" y="100"/>
                  <a:pt x="1" y="100"/>
                </a:cubicBezTo>
                <a:cubicBezTo>
                  <a:pt x="2" y="100"/>
                  <a:pt x="2" y="101"/>
                  <a:pt x="2" y="101"/>
                </a:cubicBezTo>
                <a:cubicBezTo>
                  <a:pt x="2" y="109"/>
                  <a:pt x="2" y="109"/>
                  <a:pt x="2" y="109"/>
                </a:cubicBezTo>
                <a:cubicBezTo>
                  <a:pt x="72" y="109"/>
                  <a:pt x="72" y="109"/>
                  <a:pt x="72" y="109"/>
                </a:cubicBezTo>
                <a:cubicBezTo>
                  <a:pt x="83" y="109"/>
                  <a:pt x="92" y="100"/>
                  <a:pt x="92" y="89"/>
                </a:cubicBezTo>
                <a:cubicBezTo>
                  <a:pt x="92" y="3"/>
                  <a:pt x="92" y="3"/>
                  <a:pt x="92" y="3"/>
                </a:cubicBezTo>
                <a:cubicBezTo>
                  <a:pt x="84" y="3"/>
                  <a:pt x="84" y="3"/>
                  <a:pt x="84" y="3"/>
                </a:cubicBezTo>
                <a:cubicBezTo>
                  <a:pt x="83" y="3"/>
                  <a:pt x="83" y="2"/>
                  <a:pt x="83" y="1"/>
                </a:cubicBezTo>
                <a:cubicBezTo>
                  <a:pt x="83" y="1"/>
                  <a:pt x="83" y="0"/>
                  <a:pt x="84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94" y="0"/>
                  <a:pt x="95" y="1"/>
                  <a:pt x="95" y="1"/>
                </a:cubicBezTo>
                <a:cubicBezTo>
                  <a:pt x="95" y="89"/>
                  <a:pt x="95" y="89"/>
                  <a:pt x="95" y="89"/>
                </a:cubicBezTo>
                <a:cubicBezTo>
                  <a:pt x="95" y="102"/>
                  <a:pt x="85" y="112"/>
                  <a:pt x="72" y="112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2" name="Freeform 19">
            <a:extLst>
              <a:ext uri="{FF2B5EF4-FFF2-40B4-BE49-F238E27FC236}">
                <a16:creationId xmlns:a16="http://schemas.microsoft.com/office/drawing/2014/main" id="{1106E420-1D29-4A4E-B083-C1DF77B0354B}"/>
              </a:ext>
            </a:extLst>
          </p:cNvPr>
          <p:cNvSpPr>
            <a:spLocks noEditPoints="1"/>
          </p:cNvSpPr>
          <p:nvPr/>
        </p:nvSpPr>
        <p:spPr bwMode="auto">
          <a:xfrm>
            <a:off x="627040" y="1420089"/>
            <a:ext cx="391847" cy="474152"/>
          </a:xfrm>
          <a:custGeom>
            <a:avLst/>
            <a:gdLst>
              <a:gd name="T0" fmla="*/ 73 w 93"/>
              <a:gd name="T1" fmla="*/ 112 h 112"/>
              <a:gd name="T2" fmla="*/ 1 w 93"/>
              <a:gd name="T3" fmla="*/ 112 h 112"/>
              <a:gd name="T4" fmla="*/ 0 w 93"/>
              <a:gd name="T5" fmla="*/ 110 h 112"/>
              <a:gd name="T6" fmla="*/ 0 w 93"/>
              <a:gd name="T7" fmla="*/ 1 h 112"/>
              <a:gd name="T8" fmla="*/ 1 w 93"/>
              <a:gd name="T9" fmla="*/ 0 h 112"/>
              <a:gd name="T10" fmla="*/ 92 w 93"/>
              <a:gd name="T11" fmla="*/ 0 h 112"/>
              <a:gd name="T12" fmla="*/ 93 w 93"/>
              <a:gd name="T13" fmla="*/ 1 h 112"/>
              <a:gd name="T14" fmla="*/ 93 w 93"/>
              <a:gd name="T15" fmla="*/ 91 h 112"/>
              <a:gd name="T16" fmla="*/ 86 w 93"/>
              <a:gd name="T17" fmla="*/ 98 h 112"/>
              <a:gd name="T18" fmla="*/ 80 w 93"/>
              <a:gd name="T19" fmla="*/ 98 h 112"/>
              <a:gd name="T20" fmla="*/ 80 w 93"/>
              <a:gd name="T21" fmla="*/ 104 h 112"/>
              <a:gd name="T22" fmla="*/ 73 w 93"/>
              <a:gd name="T23" fmla="*/ 112 h 112"/>
              <a:gd name="T24" fmla="*/ 3 w 93"/>
              <a:gd name="T25" fmla="*/ 109 h 112"/>
              <a:gd name="T26" fmla="*/ 73 w 93"/>
              <a:gd name="T27" fmla="*/ 109 h 112"/>
              <a:gd name="T28" fmla="*/ 77 w 93"/>
              <a:gd name="T29" fmla="*/ 104 h 112"/>
              <a:gd name="T30" fmla="*/ 77 w 93"/>
              <a:gd name="T31" fmla="*/ 97 h 112"/>
              <a:gd name="T32" fmla="*/ 79 w 93"/>
              <a:gd name="T33" fmla="*/ 96 h 112"/>
              <a:gd name="T34" fmla="*/ 86 w 93"/>
              <a:gd name="T35" fmla="*/ 96 h 112"/>
              <a:gd name="T36" fmla="*/ 91 w 93"/>
              <a:gd name="T37" fmla="*/ 91 h 112"/>
              <a:gd name="T38" fmla="*/ 91 w 93"/>
              <a:gd name="T39" fmla="*/ 2 h 112"/>
              <a:gd name="T40" fmla="*/ 3 w 93"/>
              <a:gd name="T41" fmla="*/ 2 h 112"/>
              <a:gd name="T42" fmla="*/ 3 w 93"/>
              <a:gd name="T43" fmla="*/ 10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3" h="112">
                <a:moveTo>
                  <a:pt x="73" y="112"/>
                </a:moveTo>
                <a:cubicBezTo>
                  <a:pt x="1" y="112"/>
                  <a:pt x="1" y="112"/>
                  <a:pt x="1" y="112"/>
                </a:cubicBezTo>
                <a:cubicBezTo>
                  <a:pt x="1" y="112"/>
                  <a:pt x="0" y="111"/>
                  <a:pt x="0" y="110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1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93" y="0"/>
                  <a:pt x="93" y="0"/>
                  <a:pt x="93" y="1"/>
                </a:cubicBezTo>
                <a:cubicBezTo>
                  <a:pt x="93" y="91"/>
                  <a:pt x="93" y="91"/>
                  <a:pt x="93" y="91"/>
                </a:cubicBezTo>
                <a:cubicBezTo>
                  <a:pt x="93" y="95"/>
                  <a:pt x="90" y="98"/>
                  <a:pt x="86" y="98"/>
                </a:cubicBezTo>
                <a:cubicBezTo>
                  <a:pt x="80" y="98"/>
                  <a:pt x="80" y="98"/>
                  <a:pt x="80" y="98"/>
                </a:cubicBezTo>
                <a:cubicBezTo>
                  <a:pt x="80" y="104"/>
                  <a:pt x="80" y="104"/>
                  <a:pt x="80" y="104"/>
                </a:cubicBezTo>
                <a:cubicBezTo>
                  <a:pt x="80" y="108"/>
                  <a:pt x="77" y="112"/>
                  <a:pt x="73" y="112"/>
                </a:cubicBezTo>
                <a:close/>
                <a:moveTo>
                  <a:pt x="3" y="109"/>
                </a:moveTo>
                <a:cubicBezTo>
                  <a:pt x="73" y="109"/>
                  <a:pt x="73" y="109"/>
                  <a:pt x="73" y="109"/>
                </a:cubicBezTo>
                <a:cubicBezTo>
                  <a:pt x="75" y="109"/>
                  <a:pt x="77" y="107"/>
                  <a:pt x="77" y="104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6"/>
                  <a:pt x="78" y="96"/>
                  <a:pt x="79" y="96"/>
                </a:cubicBezTo>
                <a:cubicBezTo>
                  <a:pt x="86" y="96"/>
                  <a:pt x="86" y="96"/>
                  <a:pt x="86" y="96"/>
                </a:cubicBezTo>
                <a:cubicBezTo>
                  <a:pt x="89" y="96"/>
                  <a:pt x="91" y="94"/>
                  <a:pt x="91" y="91"/>
                </a:cubicBezTo>
                <a:cubicBezTo>
                  <a:pt x="91" y="2"/>
                  <a:pt x="91" y="2"/>
                  <a:pt x="91" y="2"/>
                </a:cubicBezTo>
                <a:cubicBezTo>
                  <a:pt x="3" y="2"/>
                  <a:pt x="3" y="2"/>
                  <a:pt x="3" y="2"/>
                </a:cubicBezTo>
                <a:lnTo>
                  <a:pt x="3" y="109"/>
                </a:ln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3" name="Freeform 20">
            <a:extLst>
              <a:ext uri="{FF2B5EF4-FFF2-40B4-BE49-F238E27FC236}">
                <a16:creationId xmlns:a16="http://schemas.microsoft.com/office/drawing/2014/main" id="{49A2C1A8-1502-7045-B96B-84130C1854EE}"/>
              </a:ext>
            </a:extLst>
          </p:cNvPr>
          <p:cNvSpPr>
            <a:spLocks noEditPoints="1"/>
          </p:cNvSpPr>
          <p:nvPr/>
        </p:nvSpPr>
        <p:spPr bwMode="auto">
          <a:xfrm>
            <a:off x="752289" y="1488079"/>
            <a:ext cx="144929" cy="144929"/>
          </a:xfrm>
          <a:custGeom>
            <a:avLst/>
            <a:gdLst>
              <a:gd name="T0" fmla="*/ 32 w 34"/>
              <a:gd name="T1" fmla="*/ 34 h 34"/>
              <a:gd name="T2" fmla="*/ 1 w 34"/>
              <a:gd name="T3" fmla="*/ 34 h 34"/>
              <a:gd name="T4" fmla="*/ 0 w 34"/>
              <a:gd name="T5" fmla="*/ 33 h 34"/>
              <a:gd name="T6" fmla="*/ 0 w 34"/>
              <a:gd name="T7" fmla="*/ 2 h 34"/>
              <a:gd name="T8" fmla="*/ 1 w 34"/>
              <a:gd name="T9" fmla="*/ 0 h 34"/>
              <a:gd name="T10" fmla="*/ 32 w 34"/>
              <a:gd name="T11" fmla="*/ 0 h 34"/>
              <a:gd name="T12" fmla="*/ 34 w 34"/>
              <a:gd name="T13" fmla="*/ 2 h 34"/>
              <a:gd name="T14" fmla="*/ 34 w 34"/>
              <a:gd name="T15" fmla="*/ 33 h 34"/>
              <a:gd name="T16" fmla="*/ 32 w 34"/>
              <a:gd name="T17" fmla="*/ 34 h 34"/>
              <a:gd name="T18" fmla="*/ 3 w 34"/>
              <a:gd name="T19" fmla="*/ 31 h 34"/>
              <a:gd name="T20" fmla="*/ 31 w 34"/>
              <a:gd name="T21" fmla="*/ 31 h 34"/>
              <a:gd name="T22" fmla="*/ 31 w 34"/>
              <a:gd name="T23" fmla="*/ 3 h 34"/>
              <a:gd name="T24" fmla="*/ 3 w 34"/>
              <a:gd name="T25" fmla="*/ 3 h 34"/>
              <a:gd name="T26" fmla="*/ 3 w 34"/>
              <a:gd name="T27" fmla="*/ 3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4" h="34">
                <a:moveTo>
                  <a:pt x="32" y="34"/>
                </a:moveTo>
                <a:cubicBezTo>
                  <a:pt x="1" y="34"/>
                  <a:pt x="1" y="34"/>
                  <a:pt x="1" y="34"/>
                </a:cubicBezTo>
                <a:cubicBezTo>
                  <a:pt x="1" y="34"/>
                  <a:pt x="0" y="33"/>
                  <a:pt x="0" y="3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1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3" y="0"/>
                  <a:pt x="34" y="1"/>
                  <a:pt x="34" y="2"/>
                </a:cubicBezTo>
                <a:cubicBezTo>
                  <a:pt x="34" y="33"/>
                  <a:pt x="34" y="33"/>
                  <a:pt x="34" y="33"/>
                </a:cubicBezTo>
                <a:cubicBezTo>
                  <a:pt x="34" y="33"/>
                  <a:pt x="33" y="34"/>
                  <a:pt x="32" y="34"/>
                </a:cubicBezTo>
                <a:close/>
                <a:moveTo>
                  <a:pt x="3" y="31"/>
                </a:moveTo>
                <a:cubicBezTo>
                  <a:pt x="31" y="31"/>
                  <a:pt x="31" y="31"/>
                  <a:pt x="31" y="31"/>
                </a:cubicBezTo>
                <a:cubicBezTo>
                  <a:pt x="31" y="3"/>
                  <a:pt x="31" y="3"/>
                  <a:pt x="31" y="3"/>
                </a:cubicBezTo>
                <a:cubicBezTo>
                  <a:pt x="3" y="3"/>
                  <a:pt x="3" y="3"/>
                  <a:pt x="3" y="3"/>
                </a:cubicBezTo>
                <a:lnTo>
                  <a:pt x="3" y="31"/>
                </a:ln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4" name="Freeform 21">
            <a:extLst>
              <a:ext uri="{FF2B5EF4-FFF2-40B4-BE49-F238E27FC236}">
                <a16:creationId xmlns:a16="http://schemas.microsoft.com/office/drawing/2014/main" id="{8FD5C283-F016-D74B-A17F-8CC1BF9183BB}"/>
              </a:ext>
            </a:extLst>
          </p:cNvPr>
          <p:cNvSpPr>
            <a:spLocks noEditPoints="1"/>
          </p:cNvSpPr>
          <p:nvPr/>
        </p:nvSpPr>
        <p:spPr bwMode="auto">
          <a:xfrm>
            <a:off x="752289" y="1667003"/>
            <a:ext cx="144929" cy="143141"/>
          </a:xfrm>
          <a:custGeom>
            <a:avLst/>
            <a:gdLst>
              <a:gd name="T0" fmla="*/ 32 w 34"/>
              <a:gd name="T1" fmla="*/ 34 h 34"/>
              <a:gd name="T2" fmla="*/ 1 w 34"/>
              <a:gd name="T3" fmla="*/ 34 h 34"/>
              <a:gd name="T4" fmla="*/ 0 w 34"/>
              <a:gd name="T5" fmla="*/ 33 h 34"/>
              <a:gd name="T6" fmla="*/ 0 w 34"/>
              <a:gd name="T7" fmla="*/ 2 h 34"/>
              <a:gd name="T8" fmla="*/ 1 w 34"/>
              <a:gd name="T9" fmla="*/ 0 h 34"/>
              <a:gd name="T10" fmla="*/ 32 w 34"/>
              <a:gd name="T11" fmla="*/ 0 h 34"/>
              <a:gd name="T12" fmla="*/ 34 w 34"/>
              <a:gd name="T13" fmla="*/ 2 h 34"/>
              <a:gd name="T14" fmla="*/ 34 w 34"/>
              <a:gd name="T15" fmla="*/ 33 h 34"/>
              <a:gd name="T16" fmla="*/ 32 w 34"/>
              <a:gd name="T17" fmla="*/ 34 h 34"/>
              <a:gd name="T18" fmla="*/ 3 w 34"/>
              <a:gd name="T19" fmla="*/ 31 h 34"/>
              <a:gd name="T20" fmla="*/ 31 w 34"/>
              <a:gd name="T21" fmla="*/ 31 h 34"/>
              <a:gd name="T22" fmla="*/ 31 w 34"/>
              <a:gd name="T23" fmla="*/ 3 h 34"/>
              <a:gd name="T24" fmla="*/ 3 w 34"/>
              <a:gd name="T25" fmla="*/ 3 h 34"/>
              <a:gd name="T26" fmla="*/ 3 w 34"/>
              <a:gd name="T27" fmla="*/ 3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4" h="34">
                <a:moveTo>
                  <a:pt x="32" y="34"/>
                </a:moveTo>
                <a:cubicBezTo>
                  <a:pt x="1" y="34"/>
                  <a:pt x="1" y="34"/>
                  <a:pt x="1" y="34"/>
                </a:cubicBezTo>
                <a:cubicBezTo>
                  <a:pt x="1" y="34"/>
                  <a:pt x="0" y="33"/>
                  <a:pt x="0" y="3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1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3" y="0"/>
                  <a:pt x="34" y="1"/>
                  <a:pt x="34" y="2"/>
                </a:cubicBezTo>
                <a:cubicBezTo>
                  <a:pt x="34" y="33"/>
                  <a:pt x="34" y="33"/>
                  <a:pt x="34" y="33"/>
                </a:cubicBezTo>
                <a:cubicBezTo>
                  <a:pt x="34" y="33"/>
                  <a:pt x="33" y="34"/>
                  <a:pt x="32" y="34"/>
                </a:cubicBezTo>
                <a:close/>
                <a:moveTo>
                  <a:pt x="3" y="31"/>
                </a:moveTo>
                <a:cubicBezTo>
                  <a:pt x="31" y="31"/>
                  <a:pt x="31" y="31"/>
                  <a:pt x="31" y="31"/>
                </a:cubicBezTo>
                <a:cubicBezTo>
                  <a:pt x="31" y="3"/>
                  <a:pt x="31" y="3"/>
                  <a:pt x="31" y="3"/>
                </a:cubicBezTo>
                <a:cubicBezTo>
                  <a:pt x="3" y="3"/>
                  <a:pt x="3" y="3"/>
                  <a:pt x="3" y="3"/>
                </a:cubicBezTo>
                <a:lnTo>
                  <a:pt x="3" y="31"/>
                </a:ln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5" name="Freeform 14">
            <a:extLst>
              <a:ext uri="{FF2B5EF4-FFF2-40B4-BE49-F238E27FC236}">
                <a16:creationId xmlns:a16="http://schemas.microsoft.com/office/drawing/2014/main" id="{BCD21823-D9BA-A94E-B451-5448DFECD364}"/>
              </a:ext>
            </a:extLst>
          </p:cNvPr>
          <p:cNvSpPr>
            <a:spLocks/>
          </p:cNvSpPr>
          <p:nvPr/>
        </p:nvSpPr>
        <p:spPr bwMode="auto">
          <a:xfrm>
            <a:off x="777338" y="1706368"/>
            <a:ext cx="93040" cy="71569"/>
          </a:xfrm>
          <a:custGeom>
            <a:avLst/>
            <a:gdLst>
              <a:gd name="T0" fmla="*/ 9 w 22"/>
              <a:gd name="T1" fmla="*/ 17 h 17"/>
              <a:gd name="T2" fmla="*/ 8 w 22"/>
              <a:gd name="T3" fmla="*/ 16 h 17"/>
              <a:gd name="T4" fmla="*/ 0 w 22"/>
              <a:gd name="T5" fmla="*/ 10 h 17"/>
              <a:gd name="T6" fmla="*/ 0 w 22"/>
              <a:gd name="T7" fmla="*/ 8 h 17"/>
              <a:gd name="T8" fmla="*/ 2 w 22"/>
              <a:gd name="T9" fmla="*/ 8 h 17"/>
              <a:gd name="T10" fmla="*/ 8 w 22"/>
              <a:gd name="T11" fmla="*/ 14 h 17"/>
              <a:gd name="T12" fmla="*/ 19 w 22"/>
              <a:gd name="T13" fmla="*/ 0 h 17"/>
              <a:gd name="T14" fmla="*/ 21 w 22"/>
              <a:gd name="T15" fmla="*/ 0 h 17"/>
              <a:gd name="T16" fmla="*/ 21 w 22"/>
              <a:gd name="T17" fmla="*/ 2 h 17"/>
              <a:gd name="T18" fmla="*/ 9 w 22"/>
              <a:gd name="T19" fmla="*/ 16 h 17"/>
              <a:gd name="T20" fmla="*/ 9 w 22"/>
              <a:gd name="T21" fmla="*/ 17 h 17"/>
              <a:gd name="T22" fmla="*/ 9 w 22"/>
              <a:gd name="T23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" h="17">
                <a:moveTo>
                  <a:pt x="9" y="17"/>
                </a:moveTo>
                <a:cubicBezTo>
                  <a:pt x="8" y="17"/>
                  <a:pt x="8" y="17"/>
                  <a:pt x="8" y="1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9"/>
                  <a:pt x="0" y="9"/>
                  <a:pt x="0" y="8"/>
                </a:cubicBezTo>
                <a:cubicBezTo>
                  <a:pt x="1" y="8"/>
                  <a:pt x="2" y="7"/>
                  <a:pt x="2" y="8"/>
                </a:cubicBezTo>
                <a:cubicBezTo>
                  <a:pt x="8" y="14"/>
                  <a:pt x="8" y="14"/>
                  <a:pt x="8" y="14"/>
                </a:cubicBezTo>
                <a:cubicBezTo>
                  <a:pt x="19" y="0"/>
                  <a:pt x="19" y="0"/>
                  <a:pt x="19" y="0"/>
                </a:cubicBezTo>
                <a:cubicBezTo>
                  <a:pt x="20" y="0"/>
                  <a:pt x="21" y="0"/>
                  <a:pt x="21" y="0"/>
                </a:cubicBezTo>
                <a:cubicBezTo>
                  <a:pt x="22" y="0"/>
                  <a:pt x="22" y="1"/>
                  <a:pt x="21" y="2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E20CA966-6730-8848-A2DE-F305BDBAF23F}"/>
              </a:ext>
            </a:extLst>
          </p:cNvPr>
          <p:cNvGrpSpPr/>
          <p:nvPr/>
        </p:nvGrpSpPr>
        <p:grpSpPr>
          <a:xfrm>
            <a:off x="11994972" y="1368174"/>
            <a:ext cx="437709" cy="586961"/>
            <a:chOff x="1462088" y="6919913"/>
            <a:chExt cx="484188" cy="649287"/>
          </a:xfrm>
        </p:grpSpPr>
        <p:sp>
          <p:nvSpPr>
            <p:cNvPr id="67" name="Freeform 858">
              <a:extLst>
                <a:ext uri="{FF2B5EF4-FFF2-40B4-BE49-F238E27FC236}">
                  <a16:creationId xmlns:a16="http://schemas.microsoft.com/office/drawing/2014/main" id="{7CDBE8F4-9D1D-2141-89EA-5B5A342BD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751" y="7305675"/>
              <a:ext cx="296863" cy="158750"/>
            </a:xfrm>
            <a:custGeom>
              <a:avLst/>
              <a:gdLst>
                <a:gd name="T0" fmla="*/ 40 w 79"/>
                <a:gd name="T1" fmla="*/ 42 h 42"/>
                <a:gd name="T2" fmla="*/ 0 w 79"/>
                <a:gd name="T3" fmla="*/ 2 h 42"/>
                <a:gd name="T4" fmla="*/ 2 w 79"/>
                <a:gd name="T5" fmla="*/ 0 h 42"/>
                <a:gd name="T6" fmla="*/ 4 w 79"/>
                <a:gd name="T7" fmla="*/ 2 h 42"/>
                <a:gd name="T8" fmla="*/ 40 w 79"/>
                <a:gd name="T9" fmla="*/ 38 h 42"/>
                <a:gd name="T10" fmla="*/ 75 w 79"/>
                <a:gd name="T11" fmla="*/ 2 h 42"/>
                <a:gd name="T12" fmla="*/ 77 w 79"/>
                <a:gd name="T13" fmla="*/ 0 h 42"/>
                <a:gd name="T14" fmla="*/ 79 w 79"/>
                <a:gd name="T15" fmla="*/ 2 h 42"/>
                <a:gd name="T16" fmla="*/ 40 w 79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42">
                  <a:moveTo>
                    <a:pt x="40" y="42"/>
                  </a:moveTo>
                  <a:cubicBezTo>
                    <a:pt x="18" y="42"/>
                    <a:pt x="0" y="2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2"/>
                    <a:pt x="20" y="38"/>
                    <a:pt x="40" y="38"/>
                  </a:cubicBezTo>
                  <a:cubicBezTo>
                    <a:pt x="59" y="38"/>
                    <a:pt x="75" y="22"/>
                    <a:pt x="75" y="2"/>
                  </a:cubicBezTo>
                  <a:cubicBezTo>
                    <a:pt x="75" y="1"/>
                    <a:pt x="76" y="0"/>
                    <a:pt x="77" y="0"/>
                  </a:cubicBezTo>
                  <a:cubicBezTo>
                    <a:pt x="78" y="0"/>
                    <a:pt x="79" y="1"/>
                    <a:pt x="79" y="2"/>
                  </a:cubicBezTo>
                  <a:cubicBezTo>
                    <a:pt x="79" y="24"/>
                    <a:pt x="61" y="42"/>
                    <a:pt x="40" y="4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8" name="Freeform 859">
              <a:extLst>
                <a:ext uri="{FF2B5EF4-FFF2-40B4-BE49-F238E27FC236}">
                  <a16:creationId xmlns:a16="http://schemas.microsoft.com/office/drawing/2014/main" id="{77891D92-C2C7-624D-8A98-BB19B970F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7145338"/>
              <a:ext cx="484188" cy="423862"/>
            </a:xfrm>
            <a:custGeom>
              <a:avLst/>
              <a:gdLst>
                <a:gd name="T0" fmla="*/ 77 w 129"/>
                <a:gd name="T1" fmla="*/ 113 h 113"/>
                <a:gd name="T2" fmla="*/ 52 w 129"/>
                <a:gd name="T3" fmla="*/ 113 h 113"/>
                <a:gd name="T4" fmla="*/ 51 w 129"/>
                <a:gd name="T5" fmla="*/ 108 h 113"/>
                <a:gd name="T6" fmla="*/ 38 w 129"/>
                <a:gd name="T7" fmla="*/ 92 h 113"/>
                <a:gd name="T8" fmla="*/ 18 w 129"/>
                <a:gd name="T9" fmla="*/ 88 h 113"/>
                <a:gd name="T10" fmla="*/ 13 w 129"/>
                <a:gd name="T11" fmla="*/ 90 h 113"/>
                <a:gd name="T12" fmla="*/ 0 w 129"/>
                <a:gd name="T13" fmla="*/ 68 h 113"/>
                <a:gd name="T14" fmla="*/ 4 w 129"/>
                <a:gd name="T15" fmla="*/ 64 h 113"/>
                <a:gd name="T16" fmla="*/ 11 w 129"/>
                <a:gd name="T17" fmla="*/ 45 h 113"/>
                <a:gd name="T18" fmla="*/ 4 w 129"/>
                <a:gd name="T19" fmla="*/ 26 h 113"/>
                <a:gd name="T20" fmla="*/ 0 w 129"/>
                <a:gd name="T21" fmla="*/ 22 h 113"/>
                <a:gd name="T22" fmla="*/ 13 w 129"/>
                <a:gd name="T23" fmla="*/ 1 h 113"/>
                <a:gd name="T24" fmla="*/ 18 w 129"/>
                <a:gd name="T25" fmla="*/ 2 h 113"/>
                <a:gd name="T26" fmla="*/ 36 w 129"/>
                <a:gd name="T27" fmla="*/ 0 h 113"/>
                <a:gd name="T28" fmla="*/ 39 w 129"/>
                <a:gd name="T29" fmla="*/ 1 h 113"/>
                <a:gd name="T30" fmla="*/ 38 w 129"/>
                <a:gd name="T31" fmla="*/ 3 h 113"/>
                <a:gd name="T32" fmla="*/ 17 w 129"/>
                <a:gd name="T33" fmla="*/ 6 h 113"/>
                <a:gd name="T34" fmla="*/ 14 w 129"/>
                <a:gd name="T35" fmla="*/ 5 h 113"/>
                <a:gd name="T36" fmla="*/ 5 w 129"/>
                <a:gd name="T37" fmla="*/ 22 h 113"/>
                <a:gd name="T38" fmla="*/ 7 w 129"/>
                <a:gd name="T39" fmla="*/ 23 h 113"/>
                <a:gd name="T40" fmla="*/ 15 w 129"/>
                <a:gd name="T41" fmla="*/ 45 h 113"/>
                <a:gd name="T42" fmla="*/ 7 w 129"/>
                <a:gd name="T43" fmla="*/ 67 h 113"/>
                <a:gd name="T44" fmla="*/ 5 w 129"/>
                <a:gd name="T45" fmla="*/ 69 h 113"/>
                <a:gd name="T46" fmla="*/ 14 w 129"/>
                <a:gd name="T47" fmla="*/ 85 h 113"/>
                <a:gd name="T48" fmla="*/ 17 w 129"/>
                <a:gd name="T49" fmla="*/ 85 h 113"/>
                <a:gd name="T50" fmla="*/ 40 w 129"/>
                <a:gd name="T51" fmla="*/ 88 h 113"/>
                <a:gd name="T52" fmla="*/ 55 w 129"/>
                <a:gd name="T53" fmla="*/ 107 h 113"/>
                <a:gd name="T54" fmla="*/ 55 w 129"/>
                <a:gd name="T55" fmla="*/ 109 h 113"/>
                <a:gd name="T56" fmla="*/ 74 w 129"/>
                <a:gd name="T57" fmla="*/ 109 h 113"/>
                <a:gd name="T58" fmla="*/ 75 w 129"/>
                <a:gd name="T59" fmla="*/ 107 h 113"/>
                <a:gd name="T60" fmla="*/ 89 w 129"/>
                <a:gd name="T61" fmla="*/ 88 h 113"/>
                <a:gd name="T62" fmla="*/ 113 w 129"/>
                <a:gd name="T63" fmla="*/ 85 h 113"/>
                <a:gd name="T64" fmla="*/ 115 w 129"/>
                <a:gd name="T65" fmla="*/ 85 h 113"/>
                <a:gd name="T66" fmla="*/ 125 w 129"/>
                <a:gd name="T67" fmla="*/ 69 h 113"/>
                <a:gd name="T68" fmla="*/ 123 w 129"/>
                <a:gd name="T69" fmla="*/ 67 h 113"/>
                <a:gd name="T70" fmla="*/ 114 w 129"/>
                <a:gd name="T71" fmla="*/ 45 h 113"/>
                <a:gd name="T72" fmla="*/ 123 w 129"/>
                <a:gd name="T73" fmla="*/ 23 h 113"/>
                <a:gd name="T74" fmla="*/ 125 w 129"/>
                <a:gd name="T75" fmla="*/ 22 h 113"/>
                <a:gd name="T76" fmla="*/ 115 w 129"/>
                <a:gd name="T77" fmla="*/ 5 h 113"/>
                <a:gd name="T78" fmla="*/ 113 w 129"/>
                <a:gd name="T79" fmla="*/ 6 h 113"/>
                <a:gd name="T80" fmla="*/ 92 w 129"/>
                <a:gd name="T81" fmla="*/ 3 h 113"/>
                <a:gd name="T82" fmla="*/ 91 w 129"/>
                <a:gd name="T83" fmla="*/ 1 h 113"/>
                <a:gd name="T84" fmla="*/ 93 w 129"/>
                <a:gd name="T85" fmla="*/ 0 h 113"/>
                <a:gd name="T86" fmla="*/ 112 w 129"/>
                <a:gd name="T87" fmla="*/ 2 h 113"/>
                <a:gd name="T88" fmla="*/ 117 w 129"/>
                <a:gd name="T89" fmla="*/ 1 h 113"/>
                <a:gd name="T90" fmla="*/ 129 w 129"/>
                <a:gd name="T91" fmla="*/ 22 h 113"/>
                <a:gd name="T92" fmla="*/ 126 w 129"/>
                <a:gd name="T93" fmla="*/ 26 h 113"/>
                <a:gd name="T94" fmla="*/ 118 w 129"/>
                <a:gd name="T95" fmla="*/ 45 h 113"/>
                <a:gd name="T96" fmla="*/ 126 w 129"/>
                <a:gd name="T97" fmla="*/ 64 h 113"/>
                <a:gd name="T98" fmla="*/ 129 w 129"/>
                <a:gd name="T99" fmla="*/ 68 h 113"/>
                <a:gd name="T100" fmla="*/ 117 w 129"/>
                <a:gd name="T101" fmla="*/ 90 h 113"/>
                <a:gd name="T102" fmla="*/ 112 w 129"/>
                <a:gd name="T103" fmla="*/ 88 h 113"/>
                <a:gd name="T104" fmla="*/ 92 w 129"/>
                <a:gd name="T105" fmla="*/ 92 h 113"/>
                <a:gd name="T106" fmla="*/ 79 w 129"/>
                <a:gd name="T107" fmla="*/ 108 h 113"/>
                <a:gd name="T108" fmla="*/ 77 w 129"/>
                <a:gd name="T10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9" h="113">
                  <a:moveTo>
                    <a:pt x="77" y="113"/>
                  </a:moveTo>
                  <a:cubicBezTo>
                    <a:pt x="52" y="113"/>
                    <a:pt x="52" y="113"/>
                    <a:pt x="52" y="113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49" y="101"/>
                    <a:pt x="44" y="95"/>
                    <a:pt x="38" y="92"/>
                  </a:cubicBezTo>
                  <a:cubicBezTo>
                    <a:pt x="32" y="88"/>
                    <a:pt x="24" y="87"/>
                    <a:pt x="18" y="88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9" y="59"/>
                    <a:pt x="11" y="53"/>
                    <a:pt x="11" y="45"/>
                  </a:cubicBezTo>
                  <a:cubicBezTo>
                    <a:pt x="11" y="38"/>
                    <a:pt x="9" y="31"/>
                    <a:pt x="4" y="2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4" y="4"/>
                    <a:pt x="30" y="3"/>
                    <a:pt x="36" y="0"/>
                  </a:cubicBezTo>
                  <a:cubicBezTo>
                    <a:pt x="37" y="0"/>
                    <a:pt x="38" y="0"/>
                    <a:pt x="39" y="1"/>
                  </a:cubicBezTo>
                  <a:cubicBezTo>
                    <a:pt x="39" y="2"/>
                    <a:pt x="39" y="3"/>
                    <a:pt x="38" y="3"/>
                  </a:cubicBezTo>
                  <a:cubicBezTo>
                    <a:pt x="31" y="7"/>
                    <a:pt x="24" y="8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2" y="29"/>
                    <a:pt x="15" y="37"/>
                    <a:pt x="15" y="45"/>
                  </a:cubicBezTo>
                  <a:cubicBezTo>
                    <a:pt x="15" y="54"/>
                    <a:pt x="12" y="61"/>
                    <a:pt x="7" y="67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4" y="83"/>
                    <a:pt x="33" y="84"/>
                    <a:pt x="40" y="88"/>
                  </a:cubicBezTo>
                  <a:cubicBezTo>
                    <a:pt x="47" y="92"/>
                    <a:pt x="52" y="99"/>
                    <a:pt x="55" y="107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7" y="99"/>
                    <a:pt x="82" y="92"/>
                    <a:pt x="89" y="88"/>
                  </a:cubicBezTo>
                  <a:cubicBezTo>
                    <a:pt x="97" y="84"/>
                    <a:pt x="105" y="83"/>
                    <a:pt x="113" y="85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25" y="69"/>
                    <a:pt x="125" y="69"/>
                    <a:pt x="125" y="69"/>
                  </a:cubicBezTo>
                  <a:cubicBezTo>
                    <a:pt x="123" y="67"/>
                    <a:pt x="123" y="67"/>
                    <a:pt x="123" y="67"/>
                  </a:cubicBezTo>
                  <a:cubicBezTo>
                    <a:pt x="117" y="61"/>
                    <a:pt x="114" y="54"/>
                    <a:pt x="114" y="45"/>
                  </a:cubicBezTo>
                  <a:cubicBezTo>
                    <a:pt x="114" y="37"/>
                    <a:pt x="117" y="29"/>
                    <a:pt x="123" y="23"/>
                  </a:cubicBezTo>
                  <a:cubicBezTo>
                    <a:pt x="125" y="22"/>
                    <a:pt x="125" y="22"/>
                    <a:pt x="125" y="22"/>
                  </a:cubicBezTo>
                  <a:cubicBezTo>
                    <a:pt x="115" y="5"/>
                    <a:pt x="115" y="5"/>
                    <a:pt x="115" y="5"/>
                  </a:cubicBezTo>
                  <a:cubicBezTo>
                    <a:pt x="113" y="6"/>
                    <a:pt x="113" y="6"/>
                    <a:pt x="113" y="6"/>
                  </a:cubicBezTo>
                  <a:cubicBezTo>
                    <a:pt x="106" y="8"/>
                    <a:pt x="98" y="7"/>
                    <a:pt x="92" y="3"/>
                  </a:cubicBezTo>
                  <a:cubicBezTo>
                    <a:pt x="91" y="3"/>
                    <a:pt x="90" y="2"/>
                    <a:pt x="91" y="1"/>
                  </a:cubicBezTo>
                  <a:cubicBezTo>
                    <a:pt x="91" y="0"/>
                    <a:pt x="92" y="0"/>
                    <a:pt x="93" y="0"/>
                  </a:cubicBezTo>
                  <a:cubicBezTo>
                    <a:pt x="99" y="3"/>
                    <a:pt x="106" y="4"/>
                    <a:pt x="112" y="2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29" y="22"/>
                    <a:pt x="129" y="22"/>
                    <a:pt x="129" y="22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1" y="31"/>
                    <a:pt x="118" y="38"/>
                    <a:pt x="118" y="45"/>
                  </a:cubicBezTo>
                  <a:cubicBezTo>
                    <a:pt x="118" y="53"/>
                    <a:pt x="121" y="59"/>
                    <a:pt x="126" y="64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17" y="90"/>
                    <a:pt x="117" y="90"/>
                    <a:pt x="117" y="90"/>
                  </a:cubicBezTo>
                  <a:cubicBezTo>
                    <a:pt x="112" y="88"/>
                    <a:pt x="112" y="88"/>
                    <a:pt x="112" y="88"/>
                  </a:cubicBezTo>
                  <a:cubicBezTo>
                    <a:pt x="105" y="87"/>
                    <a:pt x="98" y="88"/>
                    <a:pt x="92" y="92"/>
                  </a:cubicBezTo>
                  <a:cubicBezTo>
                    <a:pt x="85" y="95"/>
                    <a:pt x="80" y="101"/>
                    <a:pt x="79" y="108"/>
                  </a:cubicBezTo>
                  <a:lnTo>
                    <a:pt x="77" y="113"/>
                  </a:ln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9" name="Freeform 860">
              <a:extLst>
                <a:ext uri="{FF2B5EF4-FFF2-40B4-BE49-F238E27FC236}">
                  <a16:creationId xmlns:a16="http://schemas.microsoft.com/office/drawing/2014/main" id="{E499E3C5-7DA2-2848-B7ED-8796FD971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626" y="6919913"/>
              <a:ext cx="247650" cy="344487"/>
            </a:xfrm>
            <a:custGeom>
              <a:avLst/>
              <a:gdLst>
                <a:gd name="T0" fmla="*/ 22 w 66"/>
                <a:gd name="T1" fmla="*/ 91 h 92"/>
                <a:gd name="T2" fmla="*/ 20 w 66"/>
                <a:gd name="T3" fmla="*/ 90 h 92"/>
                <a:gd name="T4" fmla="*/ 18 w 66"/>
                <a:gd name="T5" fmla="*/ 84 h 92"/>
                <a:gd name="T6" fmla="*/ 34 w 66"/>
                <a:gd name="T7" fmla="*/ 1 h 92"/>
                <a:gd name="T8" fmla="*/ 36 w 66"/>
                <a:gd name="T9" fmla="*/ 0 h 92"/>
                <a:gd name="T10" fmla="*/ 37 w 66"/>
                <a:gd name="T11" fmla="*/ 1 h 92"/>
                <a:gd name="T12" fmla="*/ 57 w 66"/>
                <a:gd name="T13" fmla="*/ 72 h 92"/>
                <a:gd name="T14" fmla="*/ 53 w 66"/>
                <a:gd name="T15" fmla="*/ 84 h 92"/>
                <a:gd name="T16" fmla="*/ 51 w 66"/>
                <a:gd name="T17" fmla="*/ 90 h 92"/>
                <a:gd name="T18" fmla="*/ 49 w 66"/>
                <a:gd name="T19" fmla="*/ 91 h 92"/>
                <a:gd name="T20" fmla="*/ 48 w 66"/>
                <a:gd name="T21" fmla="*/ 89 h 92"/>
                <a:gd name="T22" fmla="*/ 50 w 66"/>
                <a:gd name="T23" fmla="*/ 83 h 92"/>
                <a:gd name="T24" fmla="*/ 53 w 66"/>
                <a:gd name="T25" fmla="*/ 72 h 92"/>
                <a:gd name="T26" fmla="*/ 36 w 66"/>
                <a:gd name="T27" fmla="*/ 5 h 92"/>
                <a:gd name="T28" fmla="*/ 22 w 66"/>
                <a:gd name="T29" fmla="*/ 83 h 92"/>
                <a:gd name="T30" fmla="*/ 24 w 66"/>
                <a:gd name="T31" fmla="*/ 89 h 92"/>
                <a:gd name="T32" fmla="*/ 23 w 66"/>
                <a:gd name="T33" fmla="*/ 91 h 92"/>
                <a:gd name="T34" fmla="*/ 22 w 66"/>
                <a:gd name="T35" fmla="*/ 9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92">
                  <a:moveTo>
                    <a:pt x="22" y="91"/>
                  </a:moveTo>
                  <a:cubicBezTo>
                    <a:pt x="21" y="91"/>
                    <a:pt x="21" y="91"/>
                    <a:pt x="20" y="90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0" y="36"/>
                    <a:pt x="34" y="1"/>
                    <a:pt x="34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66" y="30"/>
                    <a:pt x="57" y="72"/>
                  </a:cubicBezTo>
                  <a:cubicBezTo>
                    <a:pt x="56" y="76"/>
                    <a:pt x="55" y="80"/>
                    <a:pt x="53" y="84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0" y="92"/>
                    <a:pt x="49" y="91"/>
                  </a:cubicBezTo>
                  <a:cubicBezTo>
                    <a:pt x="48" y="91"/>
                    <a:pt x="47" y="90"/>
                    <a:pt x="48" y="89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1" y="79"/>
                    <a:pt x="52" y="75"/>
                    <a:pt x="53" y="72"/>
                  </a:cubicBezTo>
                  <a:cubicBezTo>
                    <a:pt x="61" y="37"/>
                    <a:pt x="41" y="11"/>
                    <a:pt x="36" y="5"/>
                  </a:cubicBezTo>
                  <a:cubicBezTo>
                    <a:pt x="30" y="12"/>
                    <a:pt x="6" y="42"/>
                    <a:pt x="22" y="83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4" y="90"/>
                    <a:pt x="24" y="91"/>
                    <a:pt x="23" y="91"/>
                  </a:cubicBezTo>
                  <a:cubicBezTo>
                    <a:pt x="23" y="91"/>
                    <a:pt x="22" y="91"/>
                    <a:pt x="22" y="9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70" name="Freeform 861">
              <a:extLst>
                <a:ext uri="{FF2B5EF4-FFF2-40B4-BE49-F238E27FC236}">
                  <a16:creationId xmlns:a16="http://schemas.microsoft.com/office/drawing/2014/main" id="{60157C4E-570A-924D-89B7-8C2DA7C47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6863" y="7175500"/>
              <a:ext cx="274638" cy="149225"/>
            </a:xfrm>
            <a:custGeom>
              <a:avLst/>
              <a:gdLst>
                <a:gd name="T0" fmla="*/ 58 w 73"/>
                <a:gd name="T1" fmla="*/ 40 h 40"/>
                <a:gd name="T2" fmla="*/ 55 w 73"/>
                <a:gd name="T3" fmla="*/ 37 h 40"/>
                <a:gd name="T4" fmla="*/ 37 w 73"/>
                <a:gd name="T5" fmla="*/ 29 h 40"/>
                <a:gd name="T6" fmla="*/ 19 w 73"/>
                <a:gd name="T7" fmla="*/ 37 h 40"/>
                <a:gd name="T8" fmla="*/ 15 w 73"/>
                <a:gd name="T9" fmla="*/ 40 h 40"/>
                <a:gd name="T10" fmla="*/ 14 w 73"/>
                <a:gd name="T11" fmla="*/ 38 h 40"/>
                <a:gd name="T12" fmla="*/ 16 w 73"/>
                <a:gd name="T13" fmla="*/ 1 h 40"/>
                <a:gd name="T14" fmla="*/ 18 w 73"/>
                <a:gd name="T15" fmla="*/ 1 h 40"/>
                <a:gd name="T16" fmla="*/ 18 w 73"/>
                <a:gd name="T17" fmla="*/ 4 h 40"/>
                <a:gd name="T18" fmla="*/ 16 w 73"/>
                <a:gd name="T19" fmla="*/ 34 h 40"/>
                <a:gd name="T20" fmla="*/ 37 w 73"/>
                <a:gd name="T21" fmla="*/ 25 h 40"/>
                <a:gd name="T22" fmla="*/ 57 w 73"/>
                <a:gd name="T23" fmla="*/ 34 h 40"/>
                <a:gd name="T24" fmla="*/ 55 w 73"/>
                <a:gd name="T25" fmla="*/ 4 h 40"/>
                <a:gd name="T26" fmla="*/ 55 w 73"/>
                <a:gd name="T27" fmla="*/ 1 h 40"/>
                <a:gd name="T28" fmla="*/ 58 w 73"/>
                <a:gd name="T29" fmla="*/ 1 h 40"/>
                <a:gd name="T30" fmla="*/ 59 w 73"/>
                <a:gd name="T31" fmla="*/ 38 h 40"/>
                <a:gd name="T32" fmla="*/ 58 w 73"/>
                <a:gd name="T3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40">
                  <a:moveTo>
                    <a:pt x="58" y="40"/>
                  </a:moveTo>
                  <a:cubicBezTo>
                    <a:pt x="55" y="37"/>
                    <a:pt x="55" y="37"/>
                    <a:pt x="55" y="37"/>
                  </a:cubicBezTo>
                  <a:cubicBezTo>
                    <a:pt x="50" y="32"/>
                    <a:pt x="44" y="29"/>
                    <a:pt x="37" y="29"/>
                  </a:cubicBezTo>
                  <a:cubicBezTo>
                    <a:pt x="30" y="29"/>
                    <a:pt x="23" y="32"/>
                    <a:pt x="19" y="37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0" y="17"/>
                    <a:pt x="16" y="1"/>
                  </a:cubicBezTo>
                  <a:cubicBezTo>
                    <a:pt x="16" y="0"/>
                    <a:pt x="18" y="0"/>
                    <a:pt x="18" y="1"/>
                  </a:cubicBezTo>
                  <a:cubicBezTo>
                    <a:pt x="19" y="2"/>
                    <a:pt x="19" y="3"/>
                    <a:pt x="18" y="4"/>
                  </a:cubicBezTo>
                  <a:cubicBezTo>
                    <a:pt x="8" y="15"/>
                    <a:pt x="13" y="29"/>
                    <a:pt x="16" y="34"/>
                  </a:cubicBezTo>
                  <a:cubicBezTo>
                    <a:pt x="22" y="28"/>
                    <a:pt x="29" y="25"/>
                    <a:pt x="37" y="25"/>
                  </a:cubicBezTo>
                  <a:cubicBezTo>
                    <a:pt x="45" y="25"/>
                    <a:pt x="52" y="28"/>
                    <a:pt x="57" y="34"/>
                  </a:cubicBezTo>
                  <a:cubicBezTo>
                    <a:pt x="60" y="29"/>
                    <a:pt x="66" y="15"/>
                    <a:pt x="55" y="4"/>
                  </a:cubicBezTo>
                  <a:cubicBezTo>
                    <a:pt x="54" y="3"/>
                    <a:pt x="54" y="2"/>
                    <a:pt x="55" y="1"/>
                  </a:cubicBezTo>
                  <a:cubicBezTo>
                    <a:pt x="56" y="0"/>
                    <a:pt x="57" y="0"/>
                    <a:pt x="58" y="1"/>
                  </a:cubicBezTo>
                  <a:cubicBezTo>
                    <a:pt x="73" y="17"/>
                    <a:pt x="59" y="38"/>
                    <a:pt x="59" y="38"/>
                  </a:cubicBezTo>
                  <a:lnTo>
                    <a:pt x="58" y="40"/>
                  </a:ln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71" name="Freeform 862">
              <a:extLst>
                <a:ext uri="{FF2B5EF4-FFF2-40B4-BE49-F238E27FC236}">
                  <a16:creationId xmlns:a16="http://schemas.microsoft.com/office/drawing/2014/main" id="{9B24CC61-4DA4-6844-B6E3-5E2D43C0B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463" y="7104063"/>
              <a:ext cx="71438" cy="52387"/>
            </a:xfrm>
            <a:custGeom>
              <a:avLst/>
              <a:gdLst>
                <a:gd name="T0" fmla="*/ 10 w 19"/>
                <a:gd name="T1" fmla="*/ 5 h 14"/>
                <a:gd name="T2" fmla="*/ 1 w 19"/>
                <a:gd name="T3" fmla="*/ 0 h 14"/>
                <a:gd name="T4" fmla="*/ 0 w 19"/>
                <a:gd name="T5" fmla="*/ 5 h 14"/>
                <a:gd name="T6" fmla="*/ 10 w 19"/>
                <a:gd name="T7" fmla="*/ 14 h 14"/>
                <a:gd name="T8" fmla="*/ 19 w 19"/>
                <a:gd name="T9" fmla="*/ 5 h 14"/>
                <a:gd name="T10" fmla="*/ 18 w 19"/>
                <a:gd name="T11" fmla="*/ 0 h 14"/>
                <a:gd name="T12" fmla="*/ 10 w 19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10" y="5"/>
                  </a:moveTo>
                  <a:cubicBezTo>
                    <a:pt x="6" y="5"/>
                    <a:pt x="3" y="3"/>
                    <a:pt x="1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10"/>
                    <a:pt x="4" y="14"/>
                    <a:pt x="10" y="14"/>
                  </a:cubicBezTo>
                  <a:cubicBezTo>
                    <a:pt x="15" y="14"/>
                    <a:pt x="19" y="10"/>
                    <a:pt x="19" y="5"/>
                  </a:cubicBezTo>
                  <a:cubicBezTo>
                    <a:pt x="19" y="3"/>
                    <a:pt x="19" y="1"/>
                    <a:pt x="18" y="0"/>
                  </a:cubicBezTo>
                  <a:cubicBezTo>
                    <a:pt x="16" y="3"/>
                    <a:pt x="13" y="5"/>
                    <a:pt x="10" y="5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72" name="Freeform 863">
              <a:extLst>
                <a:ext uri="{FF2B5EF4-FFF2-40B4-BE49-F238E27FC236}">
                  <a16:creationId xmlns:a16="http://schemas.microsoft.com/office/drawing/2014/main" id="{D5FE3E09-B7B2-B149-8D83-05E69C86B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6988175"/>
              <a:ext cx="109538" cy="30162"/>
            </a:xfrm>
            <a:custGeom>
              <a:avLst/>
              <a:gdLst>
                <a:gd name="T0" fmla="*/ 15 w 29"/>
                <a:gd name="T1" fmla="*/ 8 h 8"/>
                <a:gd name="T2" fmla="*/ 1 w 29"/>
                <a:gd name="T3" fmla="*/ 3 h 8"/>
                <a:gd name="T4" fmla="*/ 1 w 29"/>
                <a:gd name="T5" fmla="*/ 1 h 8"/>
                <a:gd name="T6" fmla="*/ 4 w 29"/>
                <a:gd name="T7" fmla="*/ 0 h 8"/>
                <a:gd name="T8" fmla="*/ 26 w 29"/>
                <a:gd name="T9" fmla="*/ 0 h 8"/>
                <a:gd name="T10" fmla="*/ 28 w 29"/>
                <a:gd name="T11" fmla="*/ 1 h 8"/>
                <a:gd name="T12" fmla="*/ 28 w 29"/>
                <a:gd name="T13" fmla="*/ 3 h 8"/>
                <a:gd name="T14" fmla="*/ 15 w 29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8">
                  <a:moveTo>
                    <a:pt x="15" y="8"/>
                  </a:moveTo>
                  <a:cubicBezTo>
                    <a:pt x="10" y="8"/>
                    <a:pt x="5" y="6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0" y="5"/>
                    <a:pt x="19" y="5"/>
                    <a:pt x="26" y="0"/>
                  </a:cubicBezTo>
                  <a:cubicBezTo>
                    <a:pt x="27" y="0"/>
                    <a:pt x="28" y="0"/>
                    <a:pt x="28" y="1"/>
                  </a:cubicBezTo>
                  <a:cubicBezTo>
                    <a:pt x="29" y="2"/>
                    <a:pt x="29" y="3"/>
                    <a:pt x="28" y="3"/>
                  </a:cubicBezTo>
                  <a:cubicBezTo>
                    <a:pt x="24" y="6"/>
                    <a:pt x="20" y="8"/>
                    <a:pt x="15" y="8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73" name="Freeform 864">
              <a:extLst>
                <a:ext uri="{FF2B5EF4-FFF2-40B4-BE49-F238E27FC236}">
                  <a16:creationId xmlns:a16="http://schemas.microsoft.com/office/drawing/2014/main" id="{62482D7C-87D7-0347-BA8E-E15AE2654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463" y="7310438"/>
              <a:ext cx="74613" cy="100012"/>
            </a:xfrm>
            <a:custGeom>
              <a:avLst/>
              <a:gdLst>
                <a:gd name="T0" fmla="*/ 10 w 20"/>
                <a:gd name="T1" fmla="*/ 27 h 27"/>
                <a:gd name="T2" fmla="*/ 9 w 20"/>
                <a:gd name="T3" fmla="*/ 26 h 27"/>
                <a:gd name="T4" fmla="*/ 0 w 20"/>
                <a:gd name="T5" fmla="*/ 2 h 27"/>
                <a:gd name="T6" fmla="*/ 1 w 20"/>
                <a:gd name="T7" fmla="*/ 0 h 27"/>
                <a:gd name="T8" fmla="*/ 1 w 20"/>
                <a:gd name="T9" fmla="*/ 0 h 27"/>
                <a:gd name="T10" fmla="*/ 3 w 20"/>
                <a:gd name="T11" fmla="*/ 2 h 27"/>
                <a:gd name="T12" fmla="*/ 10 w 20"/>
                <a:gd name="T13" fmla="*/ 22 h 27"/>
                <a:gd name="T14" fmla="*/ 16 w 20"/>
                <a:gd name="T15" fmla="*/ 2 h 27"/>
                <a:gd name="T16" fmla="*/ 18 w 20"/>
                <a:gd name="T17" fmla="*/ 0 h 27"/>
                <a:gd name="T18" fmla="*/ 18 w 20"/>
                <a:gd name="T19" fmla="*/ 0 h 27"/>
                <a:gd name="T20" fmla="*/ 20 w 20"/>
                <a:gd name="T21" fmla="*/ 2 h 27"/>
                <a:gd name="T22" fmla="*/ 11 w 20"/>
                <a:gd name="T23" fmla="*/ 26 h 27"/>
                <a:gd name="T24" fmla="*/ 10 w 20"/>
                <a:gd name="T2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10" y="27"/>
                  </a:move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0" y="21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15"/>
                    <a:pt x="8" y="20"/>
                    <a:pt x="10" y="22"/>
                  </a:cubicBezTo>
                  <a:cubicBezTo>
                    <a:pt x="12" y="20"/>
                    <a:pt x="16" y="15"/>
                    <a:pt x="16" y="2"/>
                  </a:cubicBezTo>
                  <a:cubicBezTo>
                    <a:pt x="16" y="1"/>
                    <a:pt x="17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21"/>
                    <a:pt x="11" y="26"/>
                    <a:pt x="11" y="26"/>
                  </a:cubicBezTo>
                  <a:lnTo>
                    <a:pt x="10" y="27"/>
                  </a:ln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74" name="Freeform 865">
              <a:extLst>
                <a:ext uri="{FF2B5EF4-FFF2-40B4-BE49-F238E27FC236}">
                  <a16:creationId xmlns:a16="http://schemas.microsoft.com/office/drawing/2014/main" id="{F979769F-086B-7146-AFE9-F2E544391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626" y="7291388"/>
              <a:ext cx="14288" cy="52387"/>
            </a:xfrm>
            <a:custGeom>
              <a:avLst/>
              <a:gdLst>
                <a:gd name="T0" fmla="*/ 2 w 4"/>
                <a:gd name="T1" fmla="*/ 14 h 14"/>
                <a:gd name="T2" fmla="*/ 0 w 4"/>
                <a:gd name="T3" fmla="*/ 12 h 14"/>
                <a:gd name="T4" fmla="*/ 0 w 4"/>
                <a:gd name="T5" fmla="*/ 2 h 14"/>
                <a:gd name="T6" fmla="*/ 2 w 4"/>
                <a:gd name="T7" fmla="*/ 0 h 14"/>
                <a:gd name="T8" fmla="*/ 4 w 4"/>
                <a:gd name="T9" fmla="*/ 2 h 14"/>
                <a:gd name="T10" fmla="*/ 4 w 4"/>
                <a:gd name="T11" fmla="*/ 12 h 14"/>
                <a:gd name="T12" fmla="*/ 2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2" y="14"/>
                  </a:moveTo>
                  <a:cubicBezTo>
                    <a:pt x="1" y="14"/>
                    <a:pt x="0" y="13"/>
                    <a:pt x="0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3" y="14"/>
                    <a:pt x="2" y="1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B8B9F5C4-6BC6-4940-9783-5F3AC1E66051}"/>
              </a:ext>
            </a:extLst>
          </p:cNvPr>
          <p:cNvSpPr txBox="1"/>
          <p:nvPr/>
        </p:nvSpPr>
        <p:spPr>
          <a:xfrm>
            <a:off x="3385394" y="2105503"/>
            <a:ext cx="820429" cy="29595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defPPr>
              <a:defRPr lang="en-US"/>
            </a:defPPr>
            <a:lvl1pPr algn="ctr">
              <a:defRPr sz="1800" b="0">
                <a:solidFill>
                  <a:schemeClr val="accent4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Roboto" pitchFamily="2" charset="0"/>
              </a:rPr>
              <a:t>2013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95439E8-44C7-8A4B-9818-D30A44E9423A}"/>
              </a:ext>
            </a:extLst>
          </p:cNvPr>
          <p:cNvSpPr txBox="1"/>
          <p:nvPr/>
        </p:nvSpPr>
        <p:spPr>
          <a:xfrm>
            <a:off x="4175864" y="2105503"/>
            <a:ext cx="820429" cy="29595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defPPr>
              <a:defRPr lang="en-US"/>
            </a:defPPr>
            <a:lvl1pPr algn="ctr">
              <a:defRPr sz="1800" b="0">
                <a:solidFill>
                  <a:schemeClr val="accent4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Roboto" pitchFamily="2" charset="0"/>
              </a:rPr>
              <a:t>2014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D6F90E1-C731-E141-93C0-134F838D0E89}"/>
              </a:ext>
            </a:extLst>
          </p:cNvPr>
          <p:cNvSpPr txBox="1"/>
          <p:nvPr/>
        </p:nvSpPr>
        <p:spPr>
          <a:xfrm>
            <a:off x="4971939" y="2105503"/>
            <a:ext cx="820429" cy="29595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defPPr>
              <a:defRPr lang="en-US"/>
            </a:defPPr>
            <a:lvl1pPr algn="ctr">
              <a:defRPr sz="1800" b="0">
                <a:solidFill>
                  <a:schemeClr val="accent4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Roboto" pitchFamily="2" charset="0"/>
              </a:rPr>
              <a:t>2015</a:t>
            </a:r>
          </a:p>
        </p:txBody>
      </p: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B72CA498-E2EB-BE4F-BCCC-3090CE0C2D2F}"/>
              </a:ext>
            </a:extLst>
          </p:cNvPr>
          <p:cNvCxnSpPr>
            <a:cxnSpLocks/>
          </p:cNvCxnSpPr>
          <p:nvPr/>
        </p:nvCxnSpPr>
        <p:spPr>
          <a:xfrm>
            <a:off x="4977100" y="2041738"/>
            <a:ext cx="0" cy="5704095"/>
          </a:xfrm>
          <a:prstGeom prst="line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ysDot"/>
          </a:ln>
          <a:effectLst/>
        </p:spPr>
      </p:cxn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8B946670-A42C-E341-87D5-7999B79A002E}"/>
              </a:ext>
            </a:extLst>
          </p:cNvPr>
          <p:cNvSpPr>
            <a:spLocks/>
          </p:cNvSpPr>
          <p:nvPr/>
        </p:nvSpPr>
        <p:spPr>
          <a:xfrm flipH="1">
            <a:off x="4957254" y="2011582"/>
            <a:ext cx="39691" cy="110821"/>
          </a:xfrm>
          <a:prstGeom prst="rect">
            <a:avLst/>
          </a:prstGeom>
          <a:solidFill>
            <a:srgbClr val="606879">
              <a:lumMod val="75000"/>
            </a:srgbClr>
          </a:solidFill>
          <a:ln w="19050" cmpd="sng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606879">
                  <a:lumMod val="75000"/>
                </a:srgb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CB6ADEA7-9C84-1444-8F34-93DFAE195220}"/>
              </a:ext>
            </a:extLst>
          </p:cNvPr>
          <p:cNvCxnSpPr>
            <a:cxnSpLocks/>
          </p:cNvCxnSpPr>
          <p:nvPr/>
        </p:nvCxnSpPr>
        <p:spPr>
          <a:xfrm>
            <a:off x="4185978" y="2041738"/>
            <a:ext cx="0" cy="5704095"/>
          </a:xfrm>
          <a:prstGeom prst="line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ysDot"/>
          </a:ln>
          <a:effectLst/>
        </p:spPr>
      </p:cxn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85928EBF-4DF4-C74A-AC0B-219FBF41337E}"/>
              </a:ext>
            </a:extLst>
          </p:cNvPr>
          <p:cNvSpPr>
            <a:spLocks/>
          </p:cNvSpPr>
          <p:nvPr/>
        </p:nvSpPr>
        <p:spPr>
          <a:xfrm flipH="1">
            <a:off x="4166132" y="2011582"/>
            <a:ext cx="39691" cy="110821"/>
          </a:xfrm>
          <a:prstGeom prst="rect">
            <a:avLst/>
          </a:prstGeom>
          <a:solidFill>
            <a:srgbClr val="606879">
              <a:lumMod val="75000"/>
            </a:srgbClr>
          </a:solidFill>
          <a:ln w="19050" cmpd="sng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606879">
                  <a:lumMod val="75000"/>
                </a:srgb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8D9F394E-7734-4348-9FE8-97D25DE64438}"/>
              </a:ext>
            </a:extLst>
          </p:cNvPr>
          <p:cNvCxnSpPr>
            <a:cxnSpLocks/>
          </p:cNvCxnSpPr>
          <p:nvPr/>
        </p:nvCxnSpPr>
        <p:spPr>
          <a:xfrm>
            <a:off x="5778125" y="2041738"/>
            <a:ext cx="0" cy="5704095"/>
          </a:xfrm>
          <a:prstGeom prst="line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ysDot"/>
          </a:ln>
          <a:effectLst/>
        </p:spPr>
      </p:cxn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8A2A5516-3B89-3849-A0D3-E8C00EF81D9B}"/>
              </a:ext>
            </a:extLst>
          </p:cNvPr>
          <p:cNvSpPr>
            <a:spLocks/>
          </p:cNvSpPr>
          <p:nvPr/>
        </p:nvSpPr>
        <p:spPr>
          <a:xfrm flipH="1">
            <a:off x="5758280" y="2011582"/>
            <a:ext cx="39691" cy="110821"/>
          </a:xfrm>
          <a:prstGeom prst="rect">
            <a:avLst/>
          </a:prstGeom>
          <a:solidFill>
            <a:srgbClr val="606879">
              <a:lumMod val="75000"/>
            </a:srgbClr>
          </a:solidFill>
          <a:ln w="19050" cmpd="sng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606879">
                  <a:lumMod val="75000"/>
                </a:srgb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06F95CDC-8936-8747-BE46-95EF56840E48}"/>
              </a:ext>
            </a:extLst>
          </p:cNvPr>
          <p:cNvCxnSpPr>
            <a:cxnSpLocks/>
          </p:cNvCxnSpPr>
          <p:nvPr/>
        </p:nvCxnSpPr>
        <p:spPr>
          <a:xfrm>
            <a:off x="11854265" y="1389958"/>
            <a:ext cx="0" cy="6355875"/>
          </a:xfrm>
          <a:prstGeom prst="line">
            <a:avLst/>
          </a:prstGeom>
          <a:noFill/>
          <a:ln w="19050" cap="rnd" cmpd="sng" algn="ctr">
            <a:solidFill>
              <a:srgbClr val="131413"/>
            </a:solidFill>
            <a:prstDash val="sysDot"/>
          </a:ln>
          <a:effectLst/>
        </p:spPr>
      </p:cxnSp>
      <p:sp>
        <p:nvSpPr>
          <p:cNvPr id="85" name="Полилиния 2">
            <a:extLst>
              <a:ext uri="{FF2B5EF4-FFF2-40B4-BE49-F238E27FC236}">
                <a16:creationId xmlns:a16="http://schemas.microsoft.com/office/drawing/2014/main" id="{21D9E782-CDDE-0040-B887-9C531BC6012B}"/>
              </a:ext>
            </a:extLst>
          </p:cNvPr>
          <p:cNvSpPr>
            <a:spLocks/>
          </p:cNvSpPr>
          <p:nvPr/>
        </p:nvSpPr>
        <p:spPr>
          <a:xfrm>
            <a:off x="630522" y="2000302"/>
            <a:ext cx="17098678" cy="284230"/>
          </a:xfrm>
          <a:custGeom>
            <a:avLst/>
            <a:gdLst>
              <a:gd name="connsiteX0" fmla="*/ 0 w 14906172"/>
              <a:gd name="connsiteY0" fmla="*/ 0 h 0"/>
              <a:gd name="connsiteX1" fmla="*/ 14906172 w 1490617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06172">
                <a:moveTo>
                  <a:pt x="0" y="0"/>
                </a:moveTo>
                <a:lnTo>
                  <a:pt x="14906172" y="0"/>
                </a:lnTo>
              </a:path>
            </a:pathLst>
          </a:custGeom>
          <a:noFill/>
          <a:ln w="25400" cap="flat" cmpd="sng" algn="ctr">
            <a:solidFill>
              <a:srgbClr val="606879">
                <a:lumMod val="75000"/>
              </a:srgbClr>
            </a:solidFill>
            <a:prstDash val="solid"/>
            <a:tailEnd type="stealth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B235B6D7-DB44-854F-BAB6-96F31930286A}"/>
              </a:ext>
            </a:extLst>
          </p:cNvPr>
          <p:cNvCxnSpPr>
            <a:cxnSpLocks/>
          </p:cNvCxnSpPr>
          <p:nvPr/>
        </p:nvCxnSpPr>
        <p:spPr>
          <a:xfrm>
            <a:off x="630522" y="7745833"/>
            <a:ext cx="17098678" cy="0"/>
          </a:xfrm>
          <a:prstGeom prst="line">
            <a:avLst/>
          </a:prstGeom>
          <a:noFill/>
          <a:ln w="6350" cap="rnd" cmpd="sng" algn="ctr">
            <a:solidFill>
              <a:srgbClr val="606879"/>
            </a:solidFill>
            <a:prstDash val="solid"/>
          </a:ln>
          <a:effectLst/>
        </p:spPr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D9C795C5-B57D-5346-8B4A-4BEC904E2A91}"/>
              </a:ext>
            </a:extLst>
          </p:cNvPr>
          <p:cNvCxnSpPr>
            <a:cxnSpLocks/>
          </p:cNvCxnSpPr>
          <p:nvPr/>
        </p:nvCxnSpPr>
        <p:spPr>
          <a:xfrm>
            <a:off x="644712" y="3810723"/>
            <a:ext cx="17084488" cy="0"/>
          </a:xfrm>
          <a:prstGeom prst="line">
            <a:avLst/>
          </a:prstGeom>
          <a:noFill/>
          <a:ln w="6350" cap="flat" cmpd="sng" algn="ctr">
            <a:solidFill>
              <a:srgbClr val="606879">
                <a:lumMod val="60000"/>
                <a:lumOff val="40000"/>
              </a:srgbClr>
            </a:solidFill>
            <a:prstDash val="dash"/>
          </a:ln>
          <a:effectLst/>
        </p:spPr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9C4D5E3B-6CDA-E64B-B51B-D33B8F9A93B4}"/>
              </a:ext>
            </a:extLst>
          </p:cNvPr>
          <p:cNvCxnSpPr>
            <a:cxnSpLocks/>
          </p:cNvCxnSpPr>
          <p:nvPr/>
        </p:nvCxnSpPr>
        <p:spPr>
          <a:xfrm>
            <a:off x="630521" y="5105442"/>
            <a:ext cx="17084487" cy="0"/>
          </a:xfrm>
          <a:prstGeom prst="line">
            <a:avLst/>
          </a:prstGeom>
          <a:noFill/>
          <a:ln w="6350" cap="rnd" cmpd="sng" algn="ctr">
            <a:solidFill>
              <a:srgbClr val="606879">
                <a:lumMod val="60000"/>
                <a:lumOff val="40000"/>
              </a:srgbClr>
            </a:solidFill>
            <a:prstDash val="dash"/>
          </a:ln>
          <a:effectLst/>
        </p:spPr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4170B05-A4E1-6440-8FE0-52CEA2757E90}"/>
              </a:ext>
            </a:extLst>
          </p:cNvPr>
          <p:cNvCxnSpPr>
            <a:cxnSpLocks/>
          </p:cNvCxnSpPr>
          <p:nvPr/>
        </p:nvCxnSpPr>
        <p:spPr>
          <a:xfrm>
            <a:off x="630521" y="6384359"/>
            <a:ext cx="17084487" cy="0"/>
          </a:xfrm>
          <a:prstGeom prst="line">
            <a:avLst/>
          </a:prstGeom>
          <a:noFill/>
          <a:ln w="6350" cap="rnd" cmpd="sng" algn="ctr">
            <a:solidFill>
              <a:srgbClr val="606879">
                <a:lumMod val="60000"/>
                <a:lumOff val="40000"/>
              </a:srgbClr>
            </a:solidFill>
            <a:prstDash val="dash"/>
          </a:ln>
          <a:effectLst/>
        </p:spPr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8542744A-97BB-4449-A041-4FB0C3D95AAA}"/>
              </a:ext>
            </a:extLst>
          </p:cNvPr>
          <p:cNvCxnSpPr>
            <a:cxnSpLocks/>
          </p:cNvCxnSpPr>
          <p:nvPr/>
        </p:nvCxnSpPr>
        <p:spPr>
          <a:xfrm>
            <a:off x="6686428" y="2041738"/>
            <a:ext cx="0" cy="5704095"/>
          </a:xfrm>
          <a:prstGeom prst="line">
            <a:avLst/>
          </a:prstGeom>
          <a:noFill/>
          <a:ln w="9525" cap="rnd" cmpd="sng" algn="ctr">
            <a:solidFill>
              <a:schemeClr val="bg1">
                <a:lumMod val="65000"/>
              </a:schemeClr>
            </a:solidFill>
            <a:prstDash val="sysDot"/>
          </a:ln>
          <a:effectLst/>
        </p:spPr>
      </p:cxn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507C816-4D1E-6C49-8EAD-720E02899A29}"/>
              </a:ext>
            </a:extLst>
          </p:cNvPr>
          <p:cNvSpPr>
            <a:spLocks/>
          </p:cNvSpPr>
          <p:nvPr/>
        </p:nvSpPr>
        <p:spPr>
          <a:xfrm flipH="1">
            <a:off x="6666580" y="2011582"/>
            <a:ext cx="39691" cy="110821"/>
          </a:xfrm>
          <a:prstGeom prst="rect">
            <a:avLst/>
          </a:prstGeom>
          <a:solidFill>
            <a:srgbClr val="606879">
              <a:lumMod val="75000"/>
            </a:srgbClr>
          </a:solidFill>
          <a:ln w="19050" cmpd="sng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606879">
                  <a:lumMod val="75000"/>
                </a:srgb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3E78BDB-A472-9E44-AA64-BF76F64FEB4E}"/>
              </a:ext>
            </a:extLst>
          </p:cNvPr>
          <p:cNvSpPr txBox="1"/>
          <p:nvPr/>
        </p:nvSpPr>
        <p:spPr>
          <a:xfrm>
            <a:off x="5811794" y="2105503"/>
            <a:ext cx="820429" cy="29595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defPPr>
              <a:defRPr lang="en-US"/>
            </a:defPPr>
            <a:lvl1pPr algn="ctr">
              <a:defRPr sz="1800" b="0">
                <a:solidFill>
                  <a:schemeClr val="accent4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Roboto" pitchFamily="2" charset="0"/>
              </a:rPr>
              <a:t>2016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3FCEA46-BCE0-FF47-BA1E-4EBC413115C0}"/>
              </a:ext>
            </a:extLst>
          </p:cNvPr>
          <p:cNvSpPr txBox="1"/>
          <p:nvPr/>
        </p:nvSpPr>
        <p:spPr>
          <a:xfrm>
            <a:off x="1259993" y="5352330"/>
            <a:ext cx="2139102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7701" marR="3081">
              <a:spcAft>
                <a:spcPts val="600"/>
              </a:spcAft>
              <a:buClr>
                <a:schemeClr val="bg2"/>
              </a:buClr>
              <a:defRPr sz="1800" b="1" spc="-12">
                <a:latin typeface="+mj-lt"/>
                <a:cs typeface="Arial" panose="020B0604020202020204" pitchFamily="34" charset="0"/>
              </a:defRPr>
            </a:lvl1pPr>
          </a:lstStyle>
          <a:p>
            <a:pPr marL="7701" marR="3081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-12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ea typeface="Roboto" pitchFamily="2" charset="0"/>
              </a:rPr>
              <a:t>Парк электромобилей </a:t>
            </a:r>
            <a:r>
              <a:rPr kumimoji="0" lang="en-CA" b="1" i="0" u="none" strike="noStrike" kern="0" cap="none" spc="-12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ea typeface="Roboto" pitchFamily="2" charset="0"/>
              </a:rPr>
              <a:t/>
            </a:r>
            <a:br>
              <a:rPr kumimoji="0" lang="en-CA" b="1" i="0" u="none" strike="noStrike" kern="0" cap="none" spc="-12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ea typeface="Roboto" pitchFamily="2" charset="0"/>
              </a:rPr>
            </a:br>
            <a:r>
              <a:rPr kumimoji="0" lang="ru-RU" b="1" i="0" u="none" strike="noStrike" kern="0" cap="none" spc="-12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ea typeface="Roboto" pitchFamily="2" charset="0"/>
              </a:rPr>
              <a:t>в городе</a:t>
            </a:r>
          </a:p>
        </p:txBody>
      </p:sp>
      <p:sp>
        <p:nvSpPr>
          <p:cNvPr id="116" name="Freeform 1504">
            <a:extLst>
              <a:ext uri="{FF2B5EF4-FFF2-40B4-BE49-F238E27FC236}">
                <a16:creationId xmlns:a16="http://schemas.microsoft.com/office/drawing/2014/main" id="{6EB0A4B0-C486-824A-9F87-6837C6520052}"/>
              </a:ext>
            </a:extLst>
          </p:cNvPr>
          <p:cNvSpPr>
            <a:spLocks/>
          </p:cNvSpPr>
          <p:nvPr/>
        </p:nvSpPr>
        <p:spPr bwMode="auto">
          <a:xfrm>
            <a:off x="969267" y="5538623"/>
            <a:ext cx="49765" cy="75254"/>
          </a:xfrm>
          <a:custGeom>
            <a:avLst/>
            <a:gdLst>
              <a:gd name="T0" fmla="*/ 10 w 18"/>
              <a:gd name="T1" fmla="*/ 27 h 27"/>
              <a:gd name="T2" fmla="*/ 8 w 18"/>
              <a:gd name="T3" fmla="*/ 27 h 27"/>
              <a:gd name="T4" fmla="*/ 8 w 18"/>
              <a:gd name="T5" fmla="*/ 24 h 27"/>
              <a:gd name="T6" fmla="*/ 12 w 18"/>
              <a:gd name="T7" fmla="*/ 16 h 27"/>
              <a:gd name="T8" fmla="*/ 2 w 18"/>
              <a:gd name="T9" fmla="*/ 16 h 27"/>
              <a:gd name="T10" fmla="*/ 0 w 18"/>
              <a:gd name="T11" fmla="*/ 15 h 27"/>
              <a:gd name="T12" fmla="*/ 0 w 18"/>
              <a:gd name="T13" fmla="*/ 13 h 27"/>
              <a:gd name="T14" fmla="*/ 7 w 18"/>
              <a:gd name="T15" fmla="*/ 2 h 27"/>
              <a:gd name="T16" fmla="*/ 10 w 18"/>
              <a:gd name="T17" fmla="*/ 1 h 27"/>
              <a:gd name="T18" fmla="*/ 11 w 18"/>
              <a:gd name="T19" fmla="*/ 4 h 27"/>
              <a:gd name="T20" fmla="*/ 6 w 18"/>
              <a:gd name="T21" fmla="*/ 12 h 27"/>
              <a:gd name="T22" fmla="*/ 16 w 18"/>
              <a:gd name="T23" fmla="*/ 12 h 27"/>
              <a:gd name="T24" fmla="*/ 18 w 18"/>
              <a:gd name="T25" fmla="*/ 13 h 27"/>
              <a:gd name="T26" fmla="*/ 18 w 18"/>
              <a:gd name="T27" fmla="*/ 15 h 27"/>
              <a:gd name="T28" fmla="*/ 12 w 18"/>
              <a:gd name="T29" fmla="*/ 26 h 27"/>
              <a:gd name="T30" fmla="*/ 10 w 18"/>
              <a:gd name="T31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" h="27">
                <a:moveTo>
                  <a:pt x="10" y="27"/>
                </a:moveTo>
                <a:cubicBezTo>
                  <a:pt x="9" y="27"/>
                  <a:pt x="9" y="27"/>
                  <a:pt x="8" y="27"/>
                </a:cubicBezTo>
                <a:cubicBezTo>
                  <a:pt x="7" y="26"/>
                  <a:pt x="7" y="25"/>
                  <a:pt x="8" y="24"/>
                </a:cubicBezTo>
                <a:cubicBezTo>
                  <a:pt x="12" y="16"/>
                  <a:pt x="12" y="16"/>
                  <a:pt x="1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1" y="16"/>
                  <a:pt x="1" y="16"/>
                  <a:pt x="0" y="15"/>
                </a:cubicBezTo>
                <a:cubicBezTo>
                  <a:pt x="0" y="15"/>
                  <a:pt x="0" y="14"/>
                  <a:pt x="0" y="13"/>
                </a:cubicBezTo>
                <a:cubicBezTo>
                  <a:pt x="7" y="2"/>
                  <a:pt x="7" y="2"/>
                  <a:pt x="7" y="2"/>
                </a:cubicBezTo>
                <a:cubicBezTo>
                  <a:pt x="8" y="0"/>
                  <a:pt x="9" y="0"/>
                  <a:pt x="10" y="1"/>
                </a:cubicBezTo>
                <a:cubicBezTo>
                  <a:pt x="11" y="1"/>
                  <a:pt x="12" y="3"/>
                  <a:pt x="11" y="4"/>
                </a:cubicBezTo>
                <a:cubicBezTo>
                  <a:pt x="6" y="12"/>
                  <a:pt x="6" y="12"/>
                  <a:pt x="6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2"/>
                  <a:pt x="18" y="12"/>
                  <a:pt x="18" y="13"/>
                </a:cubicBezTo>
                <a:cubicBezTo>
                  <a:pt x="18" y="14"/>
                  <a:pt x="18" y="15"/>
                  <a:pt x="18" y="15"/>
                </a:cubicBezTo>
                <a:cubicBezTo>
                  <a:pt x="12" y="26"/>
                  <a:pt x="12" y="26"/>
                  <a:pt x="12" y="26"/>
                </a:cubicBezTo>
                <a:cubicBezTo>
                  <a:pt x="11" y="27"/>
                  <a:pt x="10" y="27"/>
                  <a:pt x="10" y="27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117" name="Freeform 1505">
            <a:extLst>
              <a:ext uri="{FF2B5EF4-FFF2-40B4-BE49-F238E27FC236}">
                <a16:creationId xmlns:a16="http://schemas.microsoft.com/office/drawing/2014/main" id="{E85CD5B7-79BC-E140-84BD-1081F0B6BF98}"/>
              </a:ext>
            </a:extLst>
          </p:cNvPr>
          <p:cNvSpPr>
            <a:spLocks noEditPoints="1"/>
          </p:cNvSpPr>
          <p:nvPr/>
        </p:nvSpPr>
        <p:spPr bwMode="auto">
          <a:xfrm>
            <a:off x="594211" y="5822647"/>
            <a:ext cx="127447" cy="123805"/>
          </a:xfrm>
          <a:custGeom>
            <a:avLst/>
            <a:gdLst>
              <a:gd name="T0" fmla="*/ 23 w 46"/>
              <a:gd name="T1" fmla="*/ 45 h 45"/>
              <a:gd name="T2" fmla="*/ 0 w 46"/>
              <a:gd name="T3" fmla="*/ 22 h 45"/>
              <a:gd name="T4" fmla="*/ 23 w 46"/>
              <a:gd name="T5" fmla="*/ 0 h 45"/>
              <a:gd name="T6" fmla="*/ 46 w 46"/>
              <a:gd name="T7" fmla="*/ 22 h 45"/>
              <a:gd name="T8" fmla="*/ 23 w 46"/>
              <a:gd name="T9" fmla="*/ 45 h 45"/>
              <a:gd name="T10" fmla="*/ 23 w 46"/>
              <a:gd name="T11" fmla="*/ 4 h 45"/>
              <a:gd name="T12" fmla="*/ 5 w 46"/>
              <a:gd name="T13" fmla="*/ 22 h 45"/>
              <a:gd name="T14" fmla="*/ 23 w 46"/>
              <a:gd name="T15" fmla="*/ 40 h 45"/>
              <a:gd name="T16" fmla="*/ 41 w 46"/>
              <a:gd name="T17" fmla="*/ 22 h 45"/>
              <a:gd name="T18" fmla="*/ 23 w 46"/>
              <a:gd name="T19" fmla="*/ 4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" h="45">
                <a:moveTo>
                  <a:pt x="23" y="45"/>
                </a:moveTo>
                <a:cubicBezTo>
                  <a:pt x="11" y="45"/>
                  <a:pt x="0" y="35"/>
                  <a:pt x="0" y="22"/>
                </a:cubicBezTo>
                <a:cubicBezTo>
                  <a:pt x="0" y="10"/>
                  <a:pt x="11" y="0"/>
                  <a:pt x="23" y="0"/>
                </a:cubicBezTo>
                <a:cubicBezTo>
                  <a:pt x="36" y="0"/>
                  <a:pt x="46" y="10"/>
                  <a:pt x="46" y="22"/>
                </a:cubicBezTo>
                <a:cubicBezTo>
                  <a:pt x="46" y="35"/>
                  <a:pt x="36" y="45"/>
                  <a:pt x="23" y="45"/>
                </a:cubicBezTo>
                <a:close/>
                <a:moveTo>
                  <a:pt x="23" y="4"/>
                </a:moveTo>
                <a:cubicBezTo>
                  <a:pt x="13" y="4"/>
                  <a:pt x="5" y="12"/>
                  <a:pt x="5" y="22"/>
                </a:cubicBezTo>
                <a:cubicBezTo>
                  <a:pt x="5" y="32"/>
                  <a:pt x="13" y="40"/>
                  <a:pt x="23" y="40"/>
                </a:cubicBezTo>
                <a:cubicBezTo>
                  <a:pt x="33" y="40"/>
                  <a:pt x="41" y="32"/>
                  <a:pt x="41" y="22"/>
                </a:cubicBezTo>
                <a:cubicBezTo>
                  <a:pt x="41" y="12"/>
                  <a:pt x="33" y="4"/>
                  <a:pt x="23" y="4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118" name="Oval 1506">
            <a:extLst>
              <a:ext uri="{FF2B5EF4-FFF2-40B4-BE49-F238E27FC236}">
                <a16:creationId xmlns:a16="http://schemas.microsoft.com/office/drawing/2014/main" id="{DC3CFC38-EC10-6643-9A81-54C981DB0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79" y="5861488"/>
            <a:ext cx="47338" cy="46124"/>
          </a:xfrm>
          <a:prstGeom prst="ellipse">
            <a:avLst/>
          </a:prstGeom>
          <a:solidFill>
            <a:srgbClr val="FF6D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119" name="Freeform 1507">
            <a:extLst>
              <a:ext uri="{FF2B5EF4-FFF2-40B4-BE49-F238E27FC236}">
                <a16:creationId xmlns:a16="http://schemas.microsoft.com/office/drawing/2014/main" id="{53D90AF3-359D-E14B-8287-1DC09B2808A3}"/>
              </a:ext>
            </a:extLst>
          </p:cNvPr>
          <p:cNvSpPr>
            <a:spLocks/>
          </p:cNvSpPr>
          <p:nvPr/>
        </p:nvSpPr>
        <p:spPr bwMode="auto">
          <a:xfrm>
            <a:off x="707092" y="5825074"/>
            <a:ext cx="93461" cy="60689"/>
          </a:xfrm>
          <a:custGeom>
            <a:avLst/>
            <a:gdLst>
              <a:gd name="T0" fmla="*/ 15 w 34"/>
              <a:gd name="T1" fmla="*/ 22 h 22"/>
              <a:gd name="T2" fmla="*/ 3 w 34"/>
              <a:gd name="T3" fmla="*/ 22 h 22"/>
              <a:gd name="T4" fmla="*/ 0 w 34"/>
              <a:gd name="T5" fmla="*/ 19 h 22"/>
              <a:gd name="T6" fmla="*/ 3 w 34"/>
              <a:gd name="T7" fmla="*/ 17 h 22"/>
              <a:gd name="T8" fmla="*/ 15 w 34"/>
              <a:gd name="T9" fmla="*/ 17 h 22"/>
              <a:gd name="T10" fmla="*/ 30 w 34"/>
              <a:gd name="T11" fmla="*/ 2 h 22"/>
              <a:gd name="T12" fmla="*/ 32 w 34"/>
              <a:gd name="T13" fmla="*/ 0 h 22"/>
              <a:gd name="T14" fmla="*/ 34 w 34"/>
              <a:gd name="T15" fmla="*/ 2 h 22"/>
              <a:gd name="T16" fmla="*/ 15 w 34"/>
              <a:gd name="T1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" h="22">
                <a:moveTo>
                  <a:pt x="15" y="22"/>
                </a:moveTo>
                <a:cubicBezTo>
                  <a:pt x="3" y="22"/>
                  <a:pt x="3" y="22"/>
                  <a:pt x="3" y="22"/>
                </a:cubicBezTo>
                <a:cubicBezTo>
                  <a:pt x="1" y="22"/>
                  <a:pt x="0" y="21"/>
                  <a:pt x="0" y="19"/>
                </a:cubicBezTo>
                <a:cubicBezTo>
                  <a:pt x="0" y="18"/>
                  <a:pt x="1" y="17"/>
                  <a:pt x="3" y="17"/>
                </a:cubicBezTo>
                <a:cubicBezTo>
                  <a:pt x="15" y="17"/>
                  <a:pt x="15" y="17"/>
                  <a:pt x="15" y="17"/>
                </a:cubicBezTo>
                <a:cubicBezTo>
                  <a:pt x="23" y="17"/>
                  <a:pt x="29" y="10"/>
                  <a:pt x="30" y="2"/>
                </a:cubicBezTo>
                <a:cubicBezTo>
                  <a:pt x="30" y="1"/>
                  <a:pt x="31" y="0"/>
                  <a:pt x="32" y="0"/>
                </a:cubicBezTo>
                <a:cubicBezTo>
                  <a:pt x="33" y="0"/>
                  <a:pt x="34" y="1"/>
                  <a:pt x="34" y="2"/>
                </a:cubicBezTo>
                <a:cubicBezTo>
                  <a:pt x="34" y="13"/>
                  <a:pt x="25" y="22"/>
                  <a:pt x="15" y="22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120" name="Freeform 1508">
            <a:extLst>
              <a:ext uri="{FF2B5EF4-FFF2-40B4-BE49-F238E27FC236}">
                <a16:creationId xmlns:a16="http://schemas.microsoft.com/office/drawing/2014/main" id="{F922AA10-B43B-5647-B5DF-DC3C47382B95}"/>
              </a:ext>
            </a:extLst>
          </p:cNvPr>
          <p:cNvSpPr>
            <a:spLocks/>
          </p:cNvSpPr>
          <p:nvPr/>
        </p:nvSpPr>
        <p:spPr bwMode="auto">
          <a:xfrm>
            <a:off x="511674" y="5673353"/>
            <a:ext cx="292520" cy="110454"/>
          </a:xfrm>
          <a:custGeom>
            <a:avLst/>
            <a:gdLst>
              <a:gd name="T0" fmla="*/ 103 w 106"/>
              <a:gd name="T1" fmla="*/ 40 h 40"/>
              <a:gd name="T2" fmla="*/ 101 w 106"/>
              <a:gd name="T3" fmla="*/ 38 h 40"/>
              <a:gd name="T4" fmla="*/ 101 w 106"/>
              <a:gd name="T5" fmla="*/ 27 h 40"/>
              <a:gd name="T6" fmla="*/ 101 w 106"/>
              <a:gd name="T7" fmla="*/ 27 h 40"/>
              <a:gd name="T8" fmla="*/ 67 w 106"/>
              <a:gd name="T9" fmla="*/ 18 h 40"/>
              <a:gd name="T10" fmla="*/ 15 w 106"/>
              <a:gd name="T11" fmla="*/ 4 h 40"/>
              <a:gd name="T12" fmla="*/ 3 w 106"/>
              <a:gd name="T13" fmla="*/ 4 h 40"/>
              <a:gd name="T14" fmla="*/ 0 w 106"/>
              <a:gd name="T15" fmla="*/ 2 h 40"/>
              <a:gd name="T16" fmla="*/ 3 w 106"/>
              <a:gd name="T17" fmla="*/ 0 h 40"/>
              <a:gd name="T18" fmla="*/ 15 w 106"/>
              <a:gd name="T19" fmla="*/ 0 h 40"/>
              <a:gd name="T20" fmla="*/ 70 w 106"/>
              <a:gd name="T21" fmla="*/ 14 h 40"/>
              <a:gd name="T22" fmla="*/ 100 w 106"/>
              <a:gd name="T23" fmla="*/ 22 h 40"/>
              <a:gd name="T24" fmla="*/ 104 w 106"/>
              <a:gd name="T25" fmla="*/ 23 h 40"/>
              <a:gd name="T26" fmla="*/ 106 w 106"/>
              <a:gd name="T27" fmla="*/ 27 h 40"/>
              <a:gd name="T28" fmla="*/ 106 w 106"/>
              <a:gd name="T29" fmla="*/ 38 h 40"/>
              <a:gd name="T30" fmla="*/ 103 w 106"/>
              <a:gd name="T31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6" h="40">
                <a:moveTo>
                  <a:pt x="103" y="40"/>
                </a:moveTo>
                <a:cubicBezTo>
                  <a:pt x="102" y="40"/>
                  <a:pt x="101" y="39"/>
                  <a:pt x="101" y="38"/>
                </a:cubicBezTo>
                <a:cubicBezTo>
                  <a:pt x="101" y="27"/>
                  <a:pt x="101" y="27"/>
                  <a:pt x="101" y="27"/>
                </a:cubicBezTo>
                <a:cubicBezTo>
                  <a:pt x="101" y="27"/>
                  <a:pt x="101" y="27"/>
                  <a:pt x="101" y="27"/>
                </a:cubicBezTo>
                <a:cubicBezTo>
                  <a:pt x="90" y="27"/>
                  <a:pt x="78" y="24"/>
                  <a:pt x="67" y="18"/>
                </a:cubicBezTo>
                <a:cubicBezTo>
                  <a:pt x="52" y="9"/>
                  <a:pt x="34" y="4"/>
                  <a:pt x="15" y="4"/>
                </a:cubicBezTo>
                <a:cubicBezTo>
                  <a:pt x="3" y="4"/>
                  <a:pt x="3" y="4"/>
                  <a:pt x="3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3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35" y="0"/>
                  <a:pt x="54" y="5"/>
                  <a:pt x="70" y="14"/>
                </a:cubicBezTo>
                <a:cubicBezTo>
                  <a:pt x="80" y="20"/>
                  <a:pt x="90" y="22"/>
                  <a:pt x="100" y="22"/>
                </a:cubicBezTo>
                <a:cubicBezTo>
                  <a:pt x="102" y="22"/>
                  <a:pt x="103" y="22"/>
                  <a:pt x="104" y="23"/>
                </a:cubicBezTo>
                <a:cubicBezTo>
                  <a:pt x="105" y="24"/>
                  <a:pt x="106" y="26"/>
                  <a:pt x="106" y="27"/>
                </a:cubicBezTo>
                <a:cubicBezTo>
                  <a:pt x="106" y="38"/>
                  <a:pt x="106" y="38"/>
                  <a:pt x="106" y="38"/>
                </a:cubicBezTo>
                <a:cubicBezTo>
                  <a:pt x="106" y="39"/>
                  <a:pt x="105" y="40"/>
                  <a:pt x="103" y="40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121" name="Freeform 1509">
            <a:extLst>
              <a:ext uri="{FF2B5EF4-FFF2-40B4-BE49-F238E27FC236}">
                <a16:creationId xmlns:a16="http://schemas.microsoft.com/office/drawing/2014/main" id="{04DB4346-676A-A345-9E9F-85F166319957}"/>
              </a:ext>
            </a:extLst>
          </p:cNvPr>
          <p:cNvSpPr>
            <a:spLocks/>
          </p:cNvSpPr>
          <p:nvPr/>
        </p:nvSpPr>
        <p:spPr bwMode="auto">
          <a:xfrm>
            <a:off x="520171" y="5891832"/>
            <a:ext cx="86178" cy="10924"/>
          </a:xfrm>
          <a:custGeom>
            <a:avLst/>
            <a:gdLst>
              <a:gd name="T0" fmla="*/ 29 w 31"/>
              <a:gd name="T1" fmla="*/ 4 h 4"/>
              <a:gd name="T2" fmla="*/ 2 w 31"/>
              <a:gd name="T3" fmla="*/ 4 h 4"/>
              <a:gd name="T4" fmla="*/ 0 w 31"/>
              <a:gd name="T5" fmla="*/ 2 h 4"/>
              <a:gd name="T6" fmla="*/ 2 w 31"/>
              <a:gd name="T7" fmla="*/ 0 h 4"/>
              <a:gd name="T8" fmla="*/ 29 w 31"/>
              <a:gd name="T9" fmla="*/ 0 h 4"/>
              <a:gd name="T10" fmla="*/ 31 w 31"/>
              <a:gd name="T11" fmla="*/ 2 h 4"/>
              <a:gd name="T12" fmla="*/ 29 w 31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4">
                <a:moveTo>
                  <a:pt x="29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30" y="0"/>
                  <a:pt x="31" y="1"/>
                  <a:pt x="31" y="2"/>
                </a:cubicBezTo>
                <a:cubicBezTo>
                  <a:pt x="31" y="3"/>
                  <a:pt x="30" y="4"/>
                  <a:pt x="29" y="4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122" name="Freeform 1510">
            <a:extLst>
              <a:ext uri="{FF2B5EF4-FFF2-40B4-BE49-F238E27FC236}">
                <a16:creationId xmlns:a16="http://schemas.microsoft.com/office/drawing/2014/main" id="{8A1388BD-9847-2C48-8B0A-7E1E6D10592B}"/>
              </a:ext>
            </a:extLst>
          </p:cNvPr>
          <p:cNvSpPr>
            <a:spLocks/>
          </p:cNvSpPr>
          <p:nvPr/>
        </p:nvSpPr>
        <p:spPr bwMode="auto">
          <a:xfrm>
            <a:off x="511674" y="5690346"/>
            <a:ext cx="157791" cy="82537"/>
          </a:xfrm>
          <a:custGeom>
            <a:avLst/>
            <a:gdLst>
              <a:gd name="T0" fmla="*/ 16 w 57"/>
              <a:gd name="T1" fmla="*/ 30 h 30"/>
              <a:gd name="T2" fmla="*/ 3 w 57"/>
              <a:gd name="T3" fmla="*/ 30 h 30"/>
              <a:gd name="T4" fmla="*/ 0 w 57"/>
              <a:gd name="T5" fmla="*/ 27 h 30"/>
              <a:gd name="T6" fmla="*/ 3 w 57"/>
              <a:gd name="T7" fmla="*/ 25 h 30"/>
              <a:gd name="T8" fmla="*/ 16 w 57"/>
              <a:gd name="T9" fmla="*/ 25 h 30"/>
              <a:gd name="T10" fmla="*/ 52 w 57"/>
              <a:gd name="T11" fmla="*/ 2 h 30"/>
              <a:gd name="T12" fmla="*/ 55 w 57"/>
              <a:gd name="T13" fmla="*/ 1 h 30"/>
              <a:gd name="T14" fmla="*/ 56 w 57"/>
              <a:gd name="T15" fmla="*/ 4 h 30"/>
              <a:gd name="T16" fmla="*/ 16 w 57"/>
              <a:gd name="T1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" h="30">
                <a:moveTo>
                  <a:pt x="16" y="30"/>
                </a:move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0" y="28"/>
                  <a:pt x="0" y="27"/>
                </a:cubicBezTo>
                <a:cubicBezTo>
                  <a:pt x="0" y="26"/>
                  <a:pt x="1" y="25"/>
                  <a:pt x="3" y="25"/>
                </a:cubicBezTo>
                <a:cubicBezTo>
                  <a:pt x="16" y="25"/>
                  <a:pt x="16" y="25"/>
                  <a:pt x="16" y="25"/>
                </a:cubicBezTo>
                <a:cubicBezTo>
                  <a:pt x="32" y="25"/>
                  <a:pt x="46" y="16"/>
                  <a:pt x="52" y="2"/>
                </a:cubicBezTo>
                <a:cubicBezTo>
                  <a:pt x="52" y="1"/>
                  <a:pt x="54" y="0"/>
                  <a:pt x="55" y="1"/>
                </a:cubicBezTo>
                <a:cubicBezTo>
                  <a:pt x="56" y="1"/>
                  <a:pt x="57" y="3"/>
                  <a:pt x="56" y="4"/>
                </a:cubicBezTo>
                <a:cubicBezTo>
                  <a:pt x="49" y="19"/>
                  <a:pt x="33" y="30"/>
                  <a:pt x="16" y="30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123" name="Freeform 1511">
            <a:extLst>
              <a:ext uri="{FF2B5EF4-FFF2-40B4-BE49-F238E27FC236}">
                <a16:creationId xmlns:a16="http://schemas.microsoft.com/office/drawing/2014/main" id="{26B8947A-3303-8446-9F0B-03289EE9B298}"/>
              </a:ext>
            </a:extLst>
          </p:cNvPr>
          <p:cNvSpPr>
            <a:spLocks/>
          </p:cNvSpPr>
          <p:nvPr/>
        </p:nvSpPr>
        <p:spPr bwMode="auto">
          <a:xfrm>
            <a:off x="715588" y="5775310"/>
            <a:ext cx="38841" cy="58261"/>
          </a:xfrm>
          <a:custGeom>
            <a:avLst/>
            <a:gdLst>
              <a:gd name="T0" fmla="*/ 9 w 14"/>
              <a:gd name="T1" fmla="*/ 21 h 21"/>
              <a:gd name="T2" fmla="*/ 8 w 14"/>
              <a:gd name="T3" fmla="*/ 21 h 21"/>
              <a:gd name="T4" fmla="*/ 0 w 14"/>
              <a:gd name="T5" fmla="*/ 13 h 21"/>
              <a:gd name="T6" fmla="*/ 0 w 14"/>
              <a:gd name="T7" fmla="*/ 8 h 21"/>
              <a:gd name="T8" fmla="*/ 8 w 14"/>
              <a:gd name="T9" fmla="*/ 0 h 21"/>
              <a:gd name="T10" fmla="*/ 12 w 14"/>
              <a:gd name="T11" fmla="*/ 0 h 21"/>
              <a:gd name="T12" fmla="*/ 14 w 14"/>
              <a:gd name="T13" fmla="*/ 2 h 21"/>
              <a:gd name="T14" fmla="*/ 12 w 14"/>
              <a:gd name="T15" fmla="*/ 5 h 21"/>
              <a:gd name="T16" fmla="*/ 8 w 14"/>
              <a:gd name="T17" fmla="*/ 5 h 21"/>
              <a:gd name="T18" fmla="*/ 5 w 14"/>
              <a:gd name="T19" fmla="*/ 8 h 21"/>
              <a:gd name="T20" fmla="*/ 5 w 14"/>
              <a:gd name="T21" fmla="*/ 13 h 21"/>
              <a:gd name="T22" fmla="*/ 8 w 14"/>
              <a:gd name="T23" fmla="*/ 17 h 21"/>
              <a:gd name="T24" fmla="*/ 9 w 14"/>
              <a:gd name="T25" fmla="*/ 17 h 21"/>
              <a:gd name="T26" fmla="*/ 12 w 14"/>
              <a:gd name="T27" fmla="*/ 19 h 21"/>
              <a:gd name="T28" fmla="*/ 9 w 14"/>
              <a:gd name="T2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" h="21">
                <a:moveTo>
                  <a:pt x="9" y="21"/>
                </a:moveTo>
                <a:cubicBezTo>
                  <a:pt x="8" y="21"/>
                  <a:pt x="8" y="21"/>
                  <a:pt x="8" y="21"/>
                </a:cubicBezTo>
                <a:cubicBezTo>
                  <a:pt x="4" y="21"/>
                  <a:pt x="0" y="18"/>
                  <a:pt x="0" y="13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4" y="0"/>
                  <a:pt x="8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3" y="0"/>
                  <a:pt x="14" y="1"/>
                  <a:pt x="14" y="2"/>
                </a:cubicBezTo>
                <a:cubicBezTo>
                  <a:pt x="14" y="4"/>
                  <a:pt x="13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5"/>
                  <a:pt x="5" y="6"/>
                  <a:pt x="5" y="8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5"/>
                  <a:pt x="6" y="17"/>
                  <a:pt x="8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1" y="17"/>
                  <a:pt x="12" y="18"/>
                  <a:pt x="12" y="19"/>
                </a:cubicBezTo>
                <a:cubicBezTo>
                  <a:pt x="12" y="20"/>
                  <a:pt x="11" y="21"/>
                  <a:pt x="9" y="21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124" name="Freeform 1512">
            <a:extLst>
              <a:ext uri="{FF2B5EF4-FFF2-40B4-BE49-F238E27FC236}">
                <a16:creationId xmlns:a16="http://schemas.microsoft.com/office/drawing/2014/main" id="{60FC2A2B-4828-E249-9EB4-B0A647DB2BB4}"/>
              </a:ext>
            </a:extLst>
          </p:cNvPr>
          <p:cNvSpPr>
            <a:spLocks/>
          </p:cNvSpPr>
          <p:nvPr/>
        </p:nvSpPr>
        <p:spPr bwMode="auto">
          <a:xfrm>
            <a:off x="906151" y="5579891"/>
            <a:ext cx="13352" cy="284024"/>
          </a:xfrm>
          <a:custGeom>
            <a:avLst/>
            <a:gdLst>
              <a:gd name="T0" fmla="*/ 2 w 5"/>
              <a:gd name="T1" fmla="*/ 103 h 103"/>
              <a:gd name="T2" fmla="*/ 0 w 5"/>
              <a:gd name="T3" fmla="*/ 101 h 103"/>
              <a:gd name="T4" fmla="*/ 0 w 5"/>
              <a:gd name="T5" fmla="*/ 2 h 103"/>
              <a:gd name="T6" fmla="*/ 2 w 5"/>
              <a:gd name="T7" fmla="*/ 0 h 103"/>
              <a:gd name="T8" fmla="*/ 5 w 5"/>
              <a:gd name="T9" fmla="*/ 2 h 103"/>
              <a:gd name="T10" fmla="*/ 5 w 5"/>
              <a:gd name="T11" fmla="*/ 101 h 103"/>
              <a:gd name="T12" fmla="*/ 2 w 5"/>
              <a:gd name="T13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03">
                <a:moveTo>
                  <a:pt x="2" y="103"/>
                </a:moveTo>
                <a:cubicBezTo>
                  <a:pt x="1" y="103"/>
                  <a:pt x="0" y="102"/>
                  <a:pt x="0" y="101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5" y="1"/>
                  <a:pt x="5" y="2"/>
                </a:cubicBezTo>
                <a:cubicBezTo>
                  <a:pt x="5" y="101"/>
                  <a:pt x="5" y="101"/>
                  <a:pt x="5" y="101"/>
                </a:cubicBezTo>
                <a:cubicBezTo>
                  <a:pt x="5" y="102"/>
                  <a:pt x="4" y="103"/>
                  <a:pt x="2" y="103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125" name="Freeform 1513">
            <a:extLst>
              <a:ext uri="{FF2B5EF4-FFF2-40B4-BE49-F238E27FC236}">
                <a16:creationId xmlns:a16="http://schemas.microsoft.com/office/drawing/2014/main" id="{422DB324-F5DA-844F-B0EC-A899D7E22E5F}"/>
              </a:ext>
            </a:extLst>
          </p:cNvPr>
          <p:cNvSpPr>
            <a:spLocks/>
          </p:cNvSpPr>
          <p:nvPr/>
        </p:nvSpPr>
        <p:spPr bwMode="auto">
          <a:xfrm>
            <a:off x="906151" y="5579891"/>
            <a:ext cx="175998" cy="366561"/>
          </a:xfrm>
          <a:custGeom>
            <a:avLst/>
            <a:gdLst>
              <a:gd name="T0" fmla="*/ 62 w 64"/>
              <a:gd name="T1" fmla="*/ 133 h 133"/>
              <a:gd name="T2" fmla="*/ 2 w 64"/>
              <a:gd name="T3" fmla="*/ 133 h 133"/>
              <a:gd name="T4" fmla="*/ 0 w 64"/>
              <a:gd name="T5" fmla="*/ 131 h 133"/>
              <a:gd name="T6" fmla="*/ 0 w 64"/>
              <a:gd name="T7" fmla="*/ 120 h 133"/>
              <a:gd name="T8" fmla="*/ 2 w 64"/>
              <a:gd name="T9" fmla="*/ 117 h 133"/>
              <a:gd name="T10" fmla="*/ 5 w 64"/>
              <a:gd name="T11" fmla="*/ 120 h 133"/>
              <a:gd name="T12" fmla="*/ 5 w 64"/>
              <a:gd name="T13" fmla="*/ 128 h 133"/>
              <a:gd name="T14" fmla="*/ 60 w 64"/>
              <a:gd name="T15" fmla="*/ 128 h 133"/>
              <a:gd name="T16" fmla="*/ 60 w 64"/>
              <a:gd name="T17" fmla="*/ 3 h 133"/>
              <a:gd name="T18" fmla="*/ 62 w 64"/>
              <a:gd name="T19" fmla="*/ 0 h 133"/>
              <a:gd name="T20" fmla="*/ 64 w 64"/>
              <a:gd name="T21" fmla="*/ 3 h 133"/>
              <a:gd name="T22" fmla="*/ 64 w 64"/>
              <a:gd name="T23" fmla="*/ 131 h 133"/>
              <a:gd name="T24" fmla="*/ 62 w 64"/>
              <a:gd name="T25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4" h="133">
                <a:moveTo>
                  <a:pt x="62" y="133"/>
                </a:moveTo>
                <a:cubicBezTo>
                  <a:pt x="2" y="133"/>
                  <a:pt x="2" y="133"/>
                  <a:pt x="2" y="133"/>
                </a:cubicBezTo>
                <a:cubicBezTo>
                  <a:pt x="1" y="133"/>
                  <a:pt x="0" y="132"/>
                  <a:pt x="0" y="131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18"/>
                  <a:pt x="1" y="117"/>
                  <a:pt x="2" y="117"/>
                </a:cubicBezTo>
                <a:cubicBezTo>
                  <a:pt x="4" y="117"/>
                  <a:pt x="5" y="118"/>
                  <a:pt x="5" y="120"/>
                </a:cubicBezTo>
                <a:cubicBezTo>
                  <a:pt x="5" y="128"/>
                  <a:pt x="5" y="128"/>
                  <a:pt x="5" y="128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60" y="3"/>
                  <a:pt x="60" y="3"/>
                  <a:pt x="60" y="3"/>
                </a:cubicBezTo>
                <a:cubicBezTo>
                  <a:pt x="60" y="1"/>
                  <a:pt x="61" y="0"/>
                  <a:pt x="62" y="0"/>
                </a:cubicBezTo>
                <a:cubicBezTo>
                  <a:pt x="63" y="0"/>
                  <a:pt x="64" y="1"/>
                  <a:pt x="64" y="3"/>
                </a:cubicBezTo>
                <a:cubicBezTo>
                  <a:pt x="64" y="131"/>
                  <a:pt x="64" y="131"/>
                  <a:pt x="64" y="131"/>
                </a:cubicBezTo>
                <a:cubicBezTo>
                  <a:pt x="64" y="132"/>
                  <a:pt x="63" y="133"/>
                  <a:pt x="62" y="133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126" name="Freeform 1514">
            <a:extLst>
              <a:ext uri="{FF2B5EF4-FFF2-40B4-BE49-F238E27FC236}">
                <a16:creationId xmlns:a16="http://schemas.microsoft.com/office/drawing/2014/main" id="{D208F1AE-7FEB-194D-8B6B-9204511283CA}"/>
              </a:ext>
            </a:extLst>
          </p:cNvPr>
          <p:cNvSpPr>
            <a:spLocks noEditPoints="1"/>
          </p:cNvSpPr>
          <p:nvPr/>
        </p:nvSpPr>
        <p:spPr bwMode="auto">
          <a:xfrm>
            <a:off x="906151" y="5511920"/>
            <a:ext cx="178425" cy="131088"/>
          </a:xfrm>
          <a:custGeom>
            <a:avLst/>
            <a:gdLst>
              <a:gd name="T0" fmla="*/ 32 w 65"/>
              <a:gd name="T1" fmla="*/ 48 h 48"/>
              <a:gd name="T2" fmla="*/ 0 w 65"/>
              <a:gd name="T3" fmla="*/ 24 h 48"/>
              <a:gd name="T4" fmla="*/ 32 w 65"/>
              <a:gd name="T5" fmla="*/ 0 h 48"/>
              <a:gd name="T6" fmla="*/ 65 w 65"/>
              <a:gd name="T7" fmla="*/ 24 h 48"/>
              <a:gd name="T8" fmla="*/ 32 w 65"/>
              <a:gd name="T9" fmla="*/ 48 h 48"/>
              <a:gd name="T10" fmla="*/ 32 w 65"/>
              <a:gd name="T11" fmla="*/ 5 h 48"/>
              <a:gd name="T12" fmla="*/ 4 w 65"/>
              <a:gd name="T13" fmla="*/ 24 h 48"/>
              <a:gd name="T14" fmla="*/ 32 w 65"/>
              <a:gd name="T15" fmla="*/ 43 h 48"/>
              <a:gd name="T16" fmla="*/ 60 w 65"/>
              <a:gd name="T17" fmla="*/ 24 h 48"/>
              <a:gd name="T18" fmla="*/ 32 w 65"/>
              <a:gd name="T19" fmla="*/ 5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5" h="48">
                <a:moveTo>
                  <a:pt x="32" y="48"/>
                </a:moveTo>
                <a:cubicBezTo>
                  <a:pt x="14" y="48"/>
                  <a:pt x="0" y="37"/>
                  <a:pt x="0" y="24"/>
                </a:cubicBezTo>
                <a:cubicBezTo>
                  <a:pt x="0" y="11"/>
                  <a:pt x="14" y="0"/>
                  <a:pt x="32" y="0"/>
                </a:cubicBezTo>
                <a:cubicBezTo>
                  <a:pt x="50" y="0"/>
                  <a:pt x="65" y="11"/>
                  <a:pt x="65" y="24"/>
                </a:cubicBezTo>
                <a:cubicBezTo>
                  <a:pt x="65" y="37"/>
                  <a:pt x="50" y="48"/>
                  <a:pt x="32" y="48"/>
                </a:cubicBezTo>
                <a:close/>
                <a:moveTo>
                  <a:pt x="32" y="5"/>
                </a:moveTo>
                <a:cubicBezTo>
                  <a:pt x="17" y="5"/>
                  <a:pt x="4" y="13"/>
                  <a:pt x="4" y="24"/>
                </a:cubicBezTo>
                <a:cubicBezTo>
                  <a:pt x="4" y="34"/>
                  <a:pt x="17" y="43"/>
                  <a:pt x="32" y="43"/>
                </a:cubicBezTo>
                <a:cubicBezTo>
                  <a:pt x="47" y="43"/>
                  <a:pt x="60" y="34"/>
                  <a:pt x="60" y="24"/>
                </a:cubicBezTo>
                <a:cubicBezTo>
                  <a:pt x="60" y="13"/>
                  <a:pt x="47" y="5"/>
                  <a:pt x="32" y="5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127" name="Freeform 1515">
            <a:extLst>
              <a:ext uri="{FF2B5EF4-FFF2-40B4-BE49-F238E27FC236}">
                <a16:creationId xmlns:a16="http://schemas.microsoft.com/office/drawing/2014/main" id="{DE62A5F9-491E-E243-8674-D9DE128FFE20}"/>
              </a:ext>
            </a:extLst>
          </p:cNvPr>
          <p:cNvSpPr>
            <a:spLocks/>
          </p:cNvSpPr>
          <p:nvPr/>
        </p:nvSpPr>
        <p:spPr bwMode="auto">
          <a:xfrm>
            <a:off x="974122" y="5759530"/>
            <a:ext cx="38841" cy="24276"/>
          </a:xfrm>
          <a:custGeom>
            <a:avLst/>
            <a:gdLst>
              <a:gd name="T0" fmla="*/ 7 w 14"/>
              <a:gd name="T1" fmla="*/ 9 h 9"/>
              <a:gd name="T2" fmla="*/ 0 w 14"/>
              <a:gd name="T3" fmla="*/ 2 h 9"/>
              <a:gd name="T4" fmla="*/ 2 w 14"/>
              <a:gd name="T5" fmla="*/ 0 h 9"/>
              <a:gd name="T6" fmla="*/ 5 w 14"/>
              <a:gd name="T7" fmla="*/ 2 h 9"/>
              <a:gd name="T8" fmla="*/ 7 w 14"/>
              <a:gd name="T9" fmla="*/ 5 h 9"/>
              <a:gd name="T10" fmla="*/ 9 w 14"/>
              <a:gd name="T11" fmla="*/ 2 h 9"/>
              <a:gd name="T12" fmla="*/ 12 w 14"/>
              <a:gd name="T13" fmla="*/ 0 h 9"/>
              <a:gd name="T14" fmla="*/ 14 w 14"/>
              <a:gd name="T15" fmla="*/ 2 h 9"/>
              <a:gd name="T16" fmla="*/ 7 w 14"/>
              <a:gd name="T1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9">
                <a:moveTo>
                  <a:pt x="7" y="9"/>
                </a:moveTo>
                <a:cubicBezTo>
                  <a:pt x="3" y="9"/>
                  <a:pt x="0" y="6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5" y="1"/>
                  <a:pt x="5" y="2"/>
                </a:cubicBezTo>
                <a:cubicBezTo>
                  <a:pt x="5" y="3"/>
                  <a:pt x="6" y="5"/>
                  <a:pt x="7" y="5"/>
                </a:cubicBezTo>
                <a:cubicBezTo>
                  <a:pt x="8" y="5"/>
                  <a:pt x="9" y="3"/>
                  <a:pt x="9" y="2"/>
                </a:cubicBezTo>
                <a:cubicBezTo>
                  <a:pt x="9" y="1"/>
                  <a:pt x="10" y="0"/>
                  <a:pt x="12" y="0"/>
                </a:cubicBezTo>
                <a:cubicBezTo>
                  <a:pt x="13" y="0"/>
                  <a:pt x="14" y="1"/>
                  <a:pt x="14" y="2"/>
                </a:cubicBezTo>
                <a:cubicBezTo>
                  <a:pt x="14" y="6"/>
                  <a:pt x="11" y="9"/>
                  <a:pt x="7" y="9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128" name="Freeform 1516">
            <a:extLst>
              <a:ext uri="{FF2B5EF4-FFF2-40B4-BE49-F238E27FC236}">
                <a16:creationId xmlns:a16="http://schemas.microsoft.com/office/drawing/2014/main" id="{D2032981-2065-B94D-8F52-D70B60A2C955}"/>
              </a:ext>
            </a:extLst>
          </p:cNvPr>
          <p:cNvSpPr>
            <a:spLocks/>
          </p:cNvSpPr>
          <p:nvPr/>
        </p:nvSpPr>
        <p:spPr bwMode="auto">
          <a:xfrm>
            <a:off x="743505" y="5778951"/>
            <a:ext cx="256107" cy="112882"/>
          </a:xfrm>
          <a:custGeom>
            <a:avLst/>
            <a:gdLst>
              <a:gd name="T0" fmla="*/ 77 w 93"/>
              <a:gd name="T1" fmla="*/ 41 h 41"/>
              <a:gd name="T2" fmla="*/ 55 w 93"/>
              <a:gd name="T3" fmla="*/ 41 h 41"/>
              <a:gd name="T4" fmla="*/ 38 w 93"/>
              <a:gd name="T5" fmla="*/ 24 h 41"/>
              <a:gd name="T6" fmla="*/ 26 w 93"/>
              <a:gd name="T7" fmla="*/ 12 h 41"/>
              <a:gd name="T8" fmla="*/ 2 w 93"/>
              <a:gd name="T9" fmla="*/ 12 h 41"/>
              <a:gd name="T10" fmla="*/ 0 w 93"/>
              <a:gd name="T11" fmla="*/ 10 h 41"/>
              <a:gd name="T12" fmla="*/ 2 w 93"/>
              <a:gd name="T13" fmla="*/ 7 h 41"/>
              <a:gd name="T14" fmla="*/ 26 w 93"/>
              <a:gd name="T15" fmla="*/ 7 h 41"/>
              <a:gd name="T16" fmla="*/ 43 w 93"/>
              <a:gd name="T17" fmla="*/ 24 h 41"/>
              <a:gd name="T18" fmla="*/ 55 w 93"/>
              <a:gd name="T19" fmla="*/ 36 h 41"/>
              <a:gd name="T20" fmla="*/ 77 w 93"/>
              <a:gd name="T21" fmla="*/ 36 h 41"/>
              <a:gd name="T22" fmla="*/ 89 w 93"/>
              <a:gd name="T23" fmla="*/ 24 h 41"/>
              <a:gd name="T24" fmla="*/ 89 w 93"/>
              <a:gd name="T25" fmla="*/ 2 h 41"/>
              <a:gd name="T26" fmla="*/ 91 w 93"/>
              <a:gd name="T27" fmla="*/ 0 h 41"/>
              <a:gd name="T28" fmla="*/ 93 w 93"/>
              <a:gd name="T29" fmla="*/ 2 h 41"/>
              <a:gd name="T30" fmla="*/ 93 w 93"/>
              <a:gd name="T31" fmla="*/ 24 h 41"/>
              <a:gd name="T32" fmla="*/ 77 w 93"/>
              <a:gd name="T33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3" h="41">
                <a:moveTo>
                  <a:pt x="77" y="41"/>
                </a:moveTo>
                <a:cubicBezTo>
                  <a:pt x="55" y="41"/>
                  <a:pt x="55" y="41"/>
                  <a:pt x="55" y="41"/>
                </a:cubicBezTo>
                <a:cubicBezTo>
                  <a:pt x="46" y="41"/>
                  <a:pt x="38" y="33"/>
                  <a:pt x="38" y="24"/>
                </a:cubicBezTo>
                <a:cubicBezTo>
                  <a:pt x="38" y="17"/>
                  <a:pt x="33" y="12"/>
                  <a:pt x="26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2"/>
                  <a:pt x="0" y="11"/>
                  <a:pt x="0" y="10"/>
                </a:cubicBezTo>
                <a:cubicBezTo>
                  <a:pt x="0" y="8"/>
                  <a:pt x="1" y="7"/>
                  <a:pt x="2" y="7"/>
                </a:cubicBezTo>
                <a:cubicBezTo>
                  <a:pt x="26" y="7"/>
                  <a:pt x="26" y="7"/>
                  <a:pt x="26" y="7"/>
                </a:cubicBezTo>
                <a:cubicBezTo>
                  <a:pt x="35" y="7"/>
                  <a:pt x="43" y="15"/>
                  <a:pt x="43" y="24"/>
                </a:cubicBezTo>
                <a:cubicBezTo>
                  <a:pt x="43" y="31"/>
                  <a:pt x="48" y="36"/>
                  <a:pt x="55" y="36"/>
                </a:cubicBezTo>
                <a:cubicBezTo>
                  <a:pt x="77" y="36"/>
                  <a:pt x="77" y="36"/>
                  <a:pt x="77" y="36"/>
                </a:cubicBezTo>
                <a:cubicBezTo>
                  <a:pt x="83" y="36"/>
                  <a:pt x="89" y="31"/>
                  <a:pt x="89" y="24"/>
                </a:cubicBezTo>
                <a:cubicBezTo>
                  <a:pt x="89" y="2"/>
                  <a:pt x="89" y="2"/>
                  <a:pt x="89" y="2"/>
                </a:cubicBezTo>
                <a:cubicBezTo>
                  <a:pt x="89" y="1"/>
                  <a:pt x="90" y="0"/>
                  <a:pt x="91" y="0"/>
                </a:cubicBezTo>
                <a:cubicBezTo>
                  <a:pt x="92" y="0"/>
                  <a:pt x="93" y="1"/>
                  <a:pt x="93" y="2"/>
                </a:cubicBezTo>
                <a:cubicBezTo>
                  <a:pt x="93" y="24"/>
                  <a:pt x="93" y="24"/>
                  <a:pt x="93" y="24"/>
                </a:cubicBezTo>
                <a:cubicBezTo>
                  <a:pt x="93" y="33"/>
                  <a:pt x="86" y="41"/>
                  <a:pt x="77" y="41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129" name="Freeform 1517">
            <a:extLst>
              <a:ext uri="{FF2B5EF4-FFF2-40B4-BE49-F238E27FC236}">
                <a16:creationId xmlns:a16="http://schemas.microsoft.com/office/drawing/2014/main" id="{951BFB6F-1DDB-EA4E-BA22-980B1673933E}"/>
              </a:ext>
            </a:extLst>
          </p:cNvPr>
          <p:cNvSpPr>
            <a:spLocks/>
          </p:cNvSpPr>
          <p:nvPr/>
        </p:nvSpPr>
        <p:spPr bwMode="auto">
          <a:xfrm>
            <a:off x="943777" y="5698842"/>
            <a:ext cx="99529" cy="145653"/>
          </a:xfrm>
          <a:custGeom>
            <a:avLst/>
            <a:gdLst>
              <a:gd name="T0" fmla="*/ 27 w 36"/>
              <a:gd name="T1" fmla="*/ 53 h 53"/>
              <a:gd name="T2" fmla="*/ 26 w 36"/>
              <a:gd name="T3" fmla="*/ 52 h 53"/>
              <a:gd name="T4" fmla="*/ 26 w 36"/>
              <a:gd name="T5" fmla="*/ 49 h 53"/>
              <a:gd name="T6" fmla="*/ 32 w 36"/>
              <a:gd name="T7" fmla="*/ 38 h 53"/>
              <a:gd name="T8" fmla="*/ 32 w 36"/>
              <a:gd name="T9" fmla="*/ 5 h 53"/>
              <a:gd name="T10" fmla="*/ 5 w 36"/>
              <a:gd name="T11" fmla="*/ 5 h 53"/>
              <a:gd name="T12" fmla="*/ 5 w 36"/>
              <a:gd name="T13" fmla="*/ 38 h 53"/>
              <a:gd name="T14" fmla="*/ 10 w 36"/>
              <a:gd name="T15" fmla="*/ 49 h 53"/>
              <a:gd name="T16" fmla="*/ 11 w 36"/>
              <a:gd name="T17" fmla="*/ 52 h 53"/>
              <a:gd name="T18" fmla="*/ 7 w 36"/>
              <a:gd name="T19" fmla="*/ 53 h 53"/>
              <a:gd name="T20" fmla="*/ 0 w 36"/>
              <a:gd name="T21" fmla="*/ 38 h 53"/>
              <a:gd name="T22" fmla="*/ 0 w 36"/>
              <a:gd name="T23" fmla="*/ 2 h 53"/>
              <a:gd name="T24" fmla="*/ 2 w 36"/>
              <a:gd name="T25" fmla="*/ 0 h 53"/>
              <a:gd name="T26" fmla="*/ 34 w 36"/>
              <a:gd name="T27" fmla="*/ 0 h 53"/>
              <a:gd name="T28" fmla="*/ 36 w 36"/>
              <a:gd name="T29" fmla="*/ 2 h 53"/>
              <a:gd name="T30" fmla="*/ 36 w 36"/>
              <a:gd name="T31" fmla="*/ 38 h 53"/>
              <a:gd name="T32" fmla="*/ 29 w 36"/>
              <a:gd name="T33" fmla="*/ 53 h 53"/>
              <a:gd name="T34" fmla="*/ 27 w 36"/>
              <a:gd name="T35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" h="53">
                <a:moveTo>
                  <a:pt x="27" y="53"/>
                </a:moveTo>
                <a:cubicBezTo>
                  <a:pt x="27" y="53"/>
                  <a:pt x="26" y="53"/>
                  <a:pt x="26" y="52"/>
                </a:cubicBezTo>
                <a:cubicBezTo>
                  <a:pt x="25" y="51"/>
                  <a:pt x="25" y="50"/>
                  <a:pt x="26" y="49"/>
                </a:cubicBezTo>
                <a:cubicBezTo>
                  <a:pt x="30" y="46"/>
                  <a:pt x="32" y="42"/>
                  <a:pt x="32" y="38"/>
                </a:cubicBezTo>
                <a:cubicBezTo>
                  <a:pt x="32" y="5"/>
                  <a:pt x="32" y="5"/>
                  <a:pt x="32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42"/>
                  <a:pt x="7" y="46"/>
                  <a:pt x="10" y="49"/>
                </a:cubicBezTo>
                <a:cubicBezTo>
                  <a:pt x="11" y="50"/>
                  <a:pt x="11" y="51"/>
                  <a:pt x="11" y="52"/>
                </a:cubicBezTo>
                <a:cubicBezTo>
                  <a:pt x="10" y="53"/>
                  <a:pt x="8" y="53"/>
                  <a:pt x="7" y="53"/>
                </a:cubicBezTo>
                <a:cubicBezTo>
                  <a:pt x="3" y="49"/>
                  <a:pt x="0" y="44"/>
                  <a:pt x="0" y="3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5" y="0"/>
                  <a:pt x="36" y="1"/>
                  <a:pt x="36" y="2"/>
                </a:cubicBezTo>
                <a:cubicBezTo>
                  <a:pt x="36" y="38"/>
                  <a:pt x="36" y="38"/>
                  <a:pt x="36" y="38"/>
                </a:cubicBezTo>
                <a:cubicBezTo>
                  <a:pt x="36" y="44"/>
                  <a:pt x="33" y="49"/>
                  <a:pt x="29" y="53"/>
                </a:cubicBezTo>
                <a:cubicBezTo>
                  <a:pt x="28" y="53"/>
                  <a:pt x="28" y="53"/>
                  <a:pt x="27" y="53"/>
                </a:cubicBezTo>
                <a:close/>
              </a:path>
            </a:pathLst>
          </a:custGeom>
          <a:solidFill>
            <a:srgbClr val="3441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+mj-lt"/>
              <a:ea typeface="Roboto" pitchFamily="2" charset="0"/>
            </a:endParaRPr>
          </a:p>
        </p:txBody>
      </p:sp>
      <p:sp>
        <p:nvSpPr>
          <p:cNvPr id="114" name="Ромб 113">
            <a:extLst>
              <a:ext uri="{FF2B5EF4-FFF2-40B4-BE49-F238E27FC236}">
                <a16:creationId xmlns:a16="http://schemas.microsoft.com/office/drawing/2014/main" id="{F939C306-C4C7-FA46-A1BD-520AF94504E2}"/>
              </a:ext>
            </a:extLst>
          </p:cNvPr>
          <p:cNvSpPr/>
          <p:nvPr/>
        </p:nvSpPr>
        <p:spPr>
          <a:xfrm>
            <a:off x="7761070" y="5211685"/>
            <a:ext cx="195291" cy="195290"/>
          </a:xfrm>
          <a:prstGeom prst="diamond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id="{447F2788-FE91-0C44-B04C-C36E41684324}"/>
              </a:ext>
            </a:extLst>
          </p:cNvPr>
          <p:cNvCxnSpPr>
            <a:cxnSpLocks/>
            <a:stCxn id="114" idx="2"/>
          </p:cNvCxnSpPr>
          <p:nvPr/>
        </p:nvCxnSpPr>
        <p:spPr>
          <a:xfrm flipH="1">
            <a:off x="7858715" y="5406975"/>
            <a:ext cx="1" cy="113161"/>
          </a:xfrm>
          <a:prstGeom prst="line">
            <a:avLst/>
          </a:prstGeom>
          <a:solidFill>
            <a:srgbClr val="FF6B00"/>
          </a:solidFill>
          <a:ln w="15875" cap="flat" cmpd="sng" algn="ctr">
            <a:solidFill>
              <a:srgbClr val="DA2032">
                <a:lumMod val="50000"/>
              </a:srgbClr>
            </a:solidFill>
            <a:prstDash val="solid"/>
          </a:ln>
          <a:effectLst/>
        </p:spPr>
      </p:cxnSp>
      <p:sp>
        <p:nvSpPr>
          <p:cNvPr id="112" name="Ромб 111">
            <a:extLst>
              <a:ext uri="{FF2B5EF4-FFF2-40B4-BE49-F238E27FC236}">
                <a16:creationId xmlns:a16="http://schemas.microsoft.com/office/drawing/2014/main" id="{0C146F5A-6582-014D-B6AD-1B140832A240}"/>
              </a:ext>
            </a:extLst>
          </p:cNvPr>
          <p:cNvSpPr/>
          <p:nvPr/>
        </p:nvSpPr>
        <p:spPr>
          <a:xfrm>
            <a:off x="9213065" y="5211685"/>
            <a:ext cx="195291" cy="195290"/>
          </a:xfrm>
          <a:prstGeom prst="diamond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id="{ECAB2B2E-2A9B-7641-927D-2FED8E9FF383}"/>
              </a:ext>
            </a:extLst>
          </p:cNvPr>
          <p:cNvCxnSpPr>
            <a:cxnSpLocks/>
            <a:stCxn id="112" idx="2"/>
          </p:cNvCxnSpPr>
          <p:nvPr/>
        </p:nvCxnSpPr>
        <p:spPr>
          <a:xfrm flipH="1">
            <a:off x="9310710" y="5406975"/>
            <a:ext cx="1" cy="113161"/>
          </a:xfrm>
          <a:prstGeom prst="line">
            <a:avLst/>
          </a:prstGeom>
          <a:solidFill>
            <a:srgbClr val="FF6B00"/>
          </a:solidFill>
          <a:ln w="15875" cap="flat" cmpd="sng" algn="ctr">
            <a:solidFill>
              <a:srgbClr val="DA2032">
                <a:lumMod val="50000"/>
              </a:srgbClr>
            </a:solidFill>
            <a:prstDash val="solid"/>
          </a:ln>
          <a:effectLst/>
        </p:spPr>
      </p:cxnSp>
      <p:sp>
        <p:nvSpPr>
          <p:cNvPr id="110" name="Ромб 109">
            <a:extLst>
              <a:ext uri="{FF2B5EF4-FFF2-40B4-BE49-F238E27FC236}">
                <a16:creationId xmlns:a16="http://schemas.microsoft.com/office/drawing/2014/main" id="{945E2FA8-D0CA-1240-8238-DA5C876F6F64}"/>
              </a:ext>
            </a:extLst>
          </p:cNvPr>
          <p:cNvSpPr/>
          <p:nvPr/>
        </p:nvSpPr>
        <p:spPr>
          <a:xfrm>
            <a:off x="10680912" y="5211685"/>
            <a:ext cx="195291" cy="195290"/>
          </a:xfrm>
          <a:prstGeom prst="diamond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FB29AF79-0D9F-3040-B650-12899643BDF7}"/>
              </a:ext>
            </a:extLst>
          </p:cNvPr>
          <p:cNvCxnSpPr>
            <a:cxnSpLocks/>
            <a:stCxn id="110" idx="2"/>
          </p:cNvCxnSpPr>
          <p:nvPr/>
        </p:nvCxnSpPr>
        <p:spPr>
          <a:xfrm flipH="1">
            <a:off x="10778557" y="5406975"/>
            <a:ext cx="1" cy="113161"/>
          </a:xfrm>
          <a:prstGeom prst="line">
            <a:avLst/>
          </a:prstGeom>
          <a:solidFill>
            <a:srgbClr val="FF6B00"/>
          </a:solidFill>
          <a:ln w="15875" cap="flat" cmpd="sng" algn="ctr">
            <a:solidFill>
              <a:srgbClr val="DA2032">
                <a:lumMod val="50000"/>
              </a:srgbClr>
            </a:solidFill>
            <a:prstDash val="solid"/>
          </a:ln>
          <a:effectLst/>
        </p:spPr>
      </p:cxnSp>
      <p:sp>
        <p:nvSpPr>
          <p:cNvPr id="108" name="Ромб 107">
            <a:extLst>
              <a:ext uri="{FF2B5EF4-FFF2-40B4-BE49-F238E27FC236}">
                <a16:creationId xmlns:a16="http://schemas.microsoft.com/office/drawing/2014/main" id="{306CE2A0-3C1D-EA47-8359-DCF217125528}"/>
              </a:ext>
            </a:extLst>
          </p:cNvPr>
          <p:cNvSpPr/>
          <p:nvPr/>
        </p:nvSpPr>
        <p:spPr>
          <a:xfrm>
            <a:off x="11762063" y="5211685"/>
            <a:ext cx="195291" cy="195290"/>
          </a:xfrm>
          <a:prstGeom prst="diamond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1539DFD1-B6E7-324C-B402-CC59F92C710E}"/>
              </a:ext>
            </a:extLst>
          </p:cNvPr>
          <p:cNvCxnSpPr>
            <a:cxnSpLocks/>
            <a:stCxn id="108" idx="2"/>
          </p:cNvCxnSpPr>
          <p:nvPr/>
        </p:nvCxnSpPr>
        <p:spPr>
          <a:xfrm flipH="1">
            <a:off x="11859708" y="5406975"/>
            <a:ext cx="1" cy="113161"/>
          </a:xfrm>
          <a:prstGeom prst="line">
            <a:avLst/>
          </a:prstGeom>
          <a:solidFill>
            <a:srgbClr val="FF6B00"/>
          </a:solidFill>
          <a:ln w="15875" cap="flat" cmpd="sng" algn="ctr">
            <a:solidFill>
              <a:srgbClr val="DA2032">
                <a:lumMod val="50000"/>
              </a:srgbClr>
            </a:solidFill>
            <a:prstDash val="solid"/>
          </a:ln>
          <a:effectLst/>
        </p:spPr>
      </p:cxnSp>
      <p:sp>
        <p:nvSpPr>
          <p:cNvPr id="100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ACB50D3B-92BD-0943-A7EB-0C8E615824A2}"/>
              </a:ext>
            </a:extLst>
          </p:cNvPr>
          <p:cNvSpPr txBox="1">
            <a:spLocks/>
          </p:cNvSpPr>
          <p:nvPr/>
        </p:nvSpPr>
        <p:spPr>
          <a:xfrm>
            <a:off x="6046039" y="5528908"/>
            <a:ext cx="2019503" cy="749207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Запуск первого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электрокаршеринга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sp>
        <p:nvSpPr>
          <p:cNvPr id="101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173345A1-DC02-0449-B795-2C6A7CE5C659}"/>
              </a:ext>
            </a:extLst>
          </p:cNvPr>
          <p:cNvSpPr txBox="1">
            <a:spLocks/>
          </p:cNvSpPr>
          <p:nvPr/>
        </p:nvSpPr>
        <p:spPr>
          <a:xfrm>
            <a:off x="8180644" y="5528908"/>
            <a:ext cx="1423003" cy="749207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Запуск 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</a:b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электробусов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sp>
        <p:nvSpPr>
          <p:cNvPr id="106" name="Ромб 105">
            <a:extLst>
              <a:ext uri="{FF2B5EF4-FFF2-40B4-BE49-F238E27FC236}">
                <a16:creationId xmlns:a16="http://schemas.microsoft.com/office/drawing/2014/main" id="{802B816B-E6CD-CB4A-85BB-89BD292657E4}"/>
              </a:ext>
            </a:extLst>
          </p:cNvPr>
          <p:cNvSpPr/>
          <p:nvPr/>
        </p:nvSpPr>
        <p:spPr>
          <a:xfrm>
            <a:off x="13310440" y="5228025"/>
            <a:ext cx="203033" cy="195290"/>
          </a:xfrm>
          <a:prstGeom prst="diamond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6064B983-37FA-7C4B-AB41-AA7166F3DA4B}"/>
              </a:ext>
            </a:extLst>
          </p:cNvPr>
          <p:cNvCxnSpPr>
            <a:cxnSpLocks/>
            <a:stCxn id="106" idx="2"/>
          </p:cNvCxnSpPr>
          <p:nvPr/>
        </p:nvCxnSpPr>
        <p:spPr>
          <a:xfrm flipH="1">
            <a:off x="13411956" y="5423315"/>
            <a:ext cx="1" cy="113161"/>
          </a:xfrm>
          <a:prstGeom prst="line">
            <a:avLst/>
          </a:prstGeom>
          <a:solidFill>
            <a:srgbClr val="FF6B00"/>
          </a:solidFill>
          <a:ln w="15875" cap="flat" cmpd="sng" algn="ctr">
            <a:solidFill>
              <a:srgbClr val="DA2032">
                <a:lumMod val="50000"/>
              </a:srgbClr>
            </a:solidFill>
            <a:prstDash val="solid"/>
          </a:ln>
          <a:effectLst/>
        </p:spPr>
      </p:cxnSp>
      <p:sp>
        <p:nvSpPr>
          <p:cNvPr id="103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E745656A-5CF2-1F43-AB00-E9E6E7FEAE68}"/>
              </a:ext>
            </a:extLst>
          </p:cNvPr>
          <p:cNvSpPr txBox="1">
            <a:spLocks/>
          </p:cNvSpPr>
          <p:nvPr/>
        </p:nvSpPr>
        <p:spPr>
          <a:xfrm>
            <a:off x="13296233" y="5528908"/>
            <a:ext cx="2146992" cy="749207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Отказ от закупки дизельных автобусов (кроме ОБВ)</a:t>
            </a:r>
          </a:p>
        </p:txBody>
      </p:sp>
      <p:sp>
        <p:nvSpPr>
          <p:cNvPr id="104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DFDF6FB7-04F7-094B-AFD6-EDBD3273CC5D}"/>
              </a:ext>
            </a:extLst>
          </p:cNvPr>
          <p:cNvSpPr txBox="1">
            <a:spLocks/>
          </p:cNvSpPr>
          <p:nvPr/>
        </p:nvSpPr>
        <p:spPr>
          <a:xfrm>
            <a:off x="9740684" y="5528908"/>
            <a:ext cx="1781341" cy="749207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Запуск электро-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каршеринга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 Яндекс.Драйв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sp>
        <p:nvSpPr>
          <p:cNvPr id="105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9F8C701D-9F4C-0C44-BA5E-CB2FB42F321A}"/>
              </a:ext>
            </a:extLst>
          </p:cNvPr>
          <p:cNvSpPr txBox="1">
            <a:spLocks/>
          </p:cNvSpPr>
          <p:nvPr/>
        </p:nvSpPr>
        <p:spPr>
          <a:xfrm>
            <a:off x="11648665" y="5528908"/>
            <a:ext cx="1552874" cy="749207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Число электробусов достигло 300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3D449E6-D02A-7243-8C32-5F4A140B5F94}"/>
              </a:ext>
            </a:extLst>
          </p:cNvPr>
          <p:cNvSpPr txBox="1"/>
          <p:nvPr/>
        </p:nvSpPr>
        <p:spPr>
          <a:xfrm>
            <a:off x="1259994" y="4334772"/>
            <a:ext cx="214858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7701" marR="3081">
              <a:spcAft>
                <a:spcPts val="600"/>
              </a:spcAft>
              <a:buClr>
                <a:schemeClr val="bg2"/>
              </a:buClr>
              <a:defRPr sz="1800" b="1" spc="-12">
                <a:latin typeface="+mj-lt"/>
                <a:cs typeface="Arial" panose="020B0604020202020204" pitchFamily="34" charset="0"/>
              </a:defRPr>
            </a:lvl1pPr>
          </a:lstStyle>
          <a:p>
            <a:pPr marL="7701" marR="3081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-12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ea typeface="Roboto" pitchFamily="2" charset="0"/>
              </a:rPr>
              <a:t>Законодательство и субсидии</a:t>
            </a:r>
          </a:p>
        </p:txBody>
      </p:sp>
      <p:grpSp>
        <p:nvGrpSpPr>
          <p:cNvPr id="132" name="Group 29">
            <a:extLst>
              <a:ext uri="{FF2B5EF4-FFF2-40B4-BE49-F238E27FC236}">
                <a16:creationId xmlns:a16="http://schemas.microsoft.com/office/drawing/2014/main" id="{361DBBBE-DC87-F645-B637-04CFD5BB22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6929" y="4230229"/>
            <a:ext cx="386028" cy="565258"/>
            <a:chOff x="345" y="2636"/>
            <a:chExt cx="280" cy="410"/>
          </a:xfrm>
        </p:grpSpPr>
        <p:sp>
          <p:nvSpPr>
            <p:cNvPr id="149" name="Freeform 30">
              <a:extLst>
                <a:ext uri="{FF2B5EF4-FFF2-40B4-BE49-F238E27FC236}">
                  <a16:creationId xmlns:a16="http://schemas.microsoft.com/office/drawing/2014/main" id="{6401FC97-82AB-4844-891E-2FF94FF22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" y="2636"/>
              <a:ext cx="49" cy="92"/>
            </a:xfrm>
            <a:custGeom>
              <a:avLst/>
              <a:gdLst>
                <a:gd name="T0" fmla="*/ 57 w 63"/>
                <a:gd name="T1" fmla="*/ 117 h 117"/>
                <a:gd name="T2" fmla="*/ 53 w 63"/>
                <a:gd name="T3" fmla="*/ 115 h 117"/>
                <a:gd name="T4" fmla="*/ 32 w 63"/>
                <a:gd name="T5" fmla="*/ 98 h 117"/>
                <a:gd name="T6" fmla="*/ 9 w 63"/>
                <a:gd name="T7" fmla="*/ 115 h 117"/>
                <a:gd name="T8" fmla="*/ 3 w 63"/>
                <a:gd name="T9" fmla="*/ 116 h 117"/>
                <a:gd name="T10" fmla="*/ 0 w 63"/>
                <a:gd name="T11" fmla="*/ 111 h 117"/>
                <a:gd name="T12" fmla="*/ 0 w 63"/>
                <a:gd name="T13" fmla="*/ 6 h 117"/>
                <a:gd name="T14" fmla="*/ 6 w 63"/>
                <a:gd name="T15" fmla="*/ 0 h 117"/>
                <a:gd name="T16" fmla="*/ 12 w 63"/>
                <a:gd name="T17" fmla="*/ 6 h 117"/>
                <a:gd name="T18" fmla="*/ 12 w 63"/>
                <a:gd name="T19" fmla="*/ 98 h 117"/>
                <a:gd name="T20" fmla="*/ 28 w 63"/>
                <a:gd name="T21" fmla="*/ 85 h 117"/>
                <a:gd name="T22" fmla="*/ 35 w 63"/>
                <a:gd name="T23" fmla="*/ 85 h 117"/>
                <a:gd name="T24" fmla="*/ 51 w 63"/>
                <a:gd name="T25" fmla="*/ 98 h 117"/>
                <a:gd name="T26" fmla="*/ 51 w 63"/>
                <a:gd name="T27" fmla="*/ 6 h 117"/>
                <a:gd name="T28" fmla="*/ 57 w 63"/>
                <a:gd name="T29" fmla="*/ 0 h 117"/>
                <a:gd name="T30" fmla="*/ 63 w 63"/>
                <a:gd name="T31" fmla="*/ 6 h 117"/>
                <a:gd name="T32" fmla="*/ 63 w 63"/>
                <a:gd name="T33" fmla="*/ 111 h 117"/>
                <a:gd name="T34" fmla="*/ 60 w 63"/>
                <a:gd name="T35" fmla="*/ 116 h 117"/>
                <a:gd name="T36" fmla="*/ 57 w 63"/>
                <a:gd name="T3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" h="117">
                  <a:moveTo>
                    <a:pt x="57" y="117"/>
                  </a:moveTo>
                  <a:cubicBezTo>
                    <a:pt x="56" y="117"/>
                    <a:pt x="54" y="116"/>
                    <a:pt x="53" y="115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8" y="117"/>
                    <a:pt x="5" y="117"/>
                    <a:pt x="3" y="116"/>
                  </a:cubicBezTo>
                  <a:cubicBezTo>
                    <a:pt x="1" y="115"/>
                    <a:pt x="0" y="113"/>
                    <a:pt x="0" y="11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30" y="84"/>
                    <a:pt x="33" y="84"/>
                    <a:pt x="35" y="85"/>
                  </a:cubicBezTo>
                  <a:cubicBezTo>
                    <a:pt x="51" y="98"/>
                    <a:pt x="51" y="98"/>
                    <a:pt x="51" y="9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2"/>
                    <a:pt x="54" y="0"/>
                    <a:pt x="57" y="0"/>
                  </a:cubicBezTo>
                  <a:cubicBezTo>
                    <a:pt x="60" y="0"/>
                    <a:pt x="63" y="2"/>
                    <a:pt x="63" y="6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3"/>
                    <a:pt x="62" y="115"/>
                    <a:pt x="60" y="116"/>
                  </a:cubicBezTo>
                  <a:cubicBezTo>
                    <a:pt x="59" y="116"/>
                    <a:pt x="58" y="117"/>
                    <a:pt x="57" y="117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50" name="Freeform 31">
              <a:extLst>
                <a:ext uri="{FF2B5EF4-FFF2-40B4-BE49-F238E27FC236}">
                  <a16:creationId xmlns:a16="http://schemas.microsoft.com/office/drawing/2014/main" id="{51F1FFDF-E90E-0446-8168-D95A71B49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" y="2636"/>
              <a:ext cx="280" cy="371"/>
            </a:xfrm>
            <a:custGeom>
              <a:avLst/>
              <a:gdLst>
                <a:gd name="T0" fmla="*/ 6 w 359"/>
                <a:gd name="T1" fmla="*/ 475 h 475"/>
                <a:gd name="T2" fmla="*/ 0 w 359"/>
                <a:gd name="T3" fmla="*/ 469 h 475"/>
                <a:gd name="T4" fmla="*/ 0 w 359"/>
                <a:gd name="T5" fmla="*/ 36 h 475"/>
                <a:gd name="T6" fmla="*/ 37 w 359"/>
                <a:gd name="T7" fmla="*/ 0 h 475"/>
                <a:gd name="T8" fmla="*/ 353 w 359"/>
                <a:gd name="T9" fmla="*/ 0 h 475"/>
                <a:gd name="T10" fmla="*/ 359 w 359"/>
                <a:gd name="T11" fmla="*/ 6 h 475"/>
                <a:gd name="T12" fmla="*/ 359 w 359"/>
                <a:gd name="T13" fmla="*/ 439 h 475"/>
                <a:gd name="T14" fmla="*/ 353 w 359"/>
                <a:gd name="T15" fmla="*/ 445 h 475"/>
                <a:gd name="T16" fmla="*/ 297 w 359"/>
                <a:gd name="T17" fmla="*/ 445 h 475"/>
                <a:gd name="T18" fmla="*/ 291 w 359"/>
                <a:gd name="T19" fmla="*/ 439 h 475"/>
                <a:gd name="T20" fmla="*/ 297 w 359"/>
                <a:gd name="T21" fmla="*/ 433 h 475"/>
                <a:gd name="T22" fmla="*/ 347 w 359"/>
                <a:gd name="T23" fmla="*/ 433 h 475"/>
                <a:gd name="T24" fmla="*/ 347 w 359"/>
                <a:gd name="T25" fmla="*/ 12 h 475"/>
                <a:gd name="T26" fmla="*/ 37 w 359"/>
                <a:gd name="T27" fmla="*/ 12 h 475"/>
                <a:gd name="T28" fmla="*/ 12 w 359"/>
                <a:gd name="T29" fmla="*/ 36 h 475"/>
                <a:gd name="T30" fmla="*/ 12 w 359"/>
                <a:gd name="T31" fmla="*/ 442 h 475"/>
                <a:gd name="T32" fmla="*/ 37 w 359"/>
                <a:gd name="T33" fmla="*/ 433 h 475"/>
                <a:gd name="T34" fmla="*/ 90 w 359"/>
                <a:gd name="T35" fmla="*/ 433 h 475"/>
                <a:gd name="T36" fmla="*/ 96 w 359"/>
                <a:gd name="T37" fmla="*/ 439 h 475"/>
                <a:gd name="T38" fmla="*/ 90 w 359"/>
                <a:gd name="T39" fmla="*/ 445 h 475"/>
                <a:gd name="T40" fmla="*/ 37 w 359"/>
                <a:gd name="T41" fmla="*/ 445 h 475"/>
                <a:gd name="T42" fmla="*/ 12 w 359"/>
                <a:gd name="T43" fmla="*/ 469 h 475"/>
                <a:gd name="T44" fmla="*/ 6 w 359"/>
                <a:gd name="T45" fmla="*/ 475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9" h="475">
                  <a:moveTo>
                    <a:pt x="6" y="475"/>
                  </a:moveTo>
                  <a:cubicBezTo>
                    <a:pt x="3" y="475"/>
                    <a:pt x="0" y="472"/>
                    <a:pt x="0" y="46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7" y="0"/>
                    <a:pt x="37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56" y="0"/>
                    <a:pt x="359" y="2"/>
                    <a:pt x="359" y="6"/>
                  </a:cubicBezTo>
                  <a:cubicBezTo>
                    <a:pt x="359" y="439"/>
                    <a:pt x="359" y="439"/>
                    <a:pt x="359" y="439"/>
                  </a:cubicBezTo>
                  <a:cubicBezTo>
                    <a:pt x="359" y="442"/>
                    <a:pt x="356" y="445"/>
                    <a:pt x="353" y="445"/>
                  </a:cubicBezTo>
                  <a:cubicBezTo>
                    <a:pt x="297" y="445"/>
                    <a:pt x="297" y="445"/>
                    <a:pt x="297" y="445"/>
                  </a:cubicBezTo>
                  <a:cubicBezTo>
                    <a:pt x="294" y="445"/>
                    <a:pt x="291" y="442"/>
                    <a:pt x="291" y="439"/>
                  </a:cubicBezTo>
                  <a:cubicBezTo>
                    <a:pt x="291" y="435"/>
                    <a:pt x="294" y="433"/>
                    <a:pt x="297" y="433"/>
                  </a:cubicBezTo>
                  <a:cubicBezTo>
                    <a:pt x="347" y="433"/>
                    <a:pt x="347" y="433"/>
                    <a:pt x="347" y="433"/>
                  </a:cubicBezTo>
                  <a:cubicBezTo>
                    <a:pt x="347" y="12"/>
                    <a:pt x="347" y="12"/>
                    <a:pt x="34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23" y="12"/>
                    <a:pt x="12" y="23"/>
                    <a:pt x="12" y="36"/>
                  </a:cubicBezTo>
                  <a:cubicBezTo>
                    <a:pt x="12" y="442"/>
                    <a:pt x="12" y="442"/>
                    <a:pt x="12" y="442"/>
                  </a:cubicBezTo>
                  <a:cubicBezTo>
                    <a:pt x="19" y="436"/>
                    <a:pt x="28" y="433"/>
                    <a:pt x="37" y="433"/>
                  </a:cubicBezTo>
                  <a:cubicBezTo>
                    <a:pt x="90" y="433"/>
                    <a:pt x="90" y="433"/>
                    <a:pt x="90" y="433"/>
                  </a:cubicBezTo>
                  <a:cubicBezTo>
                    <a:pt x="93" y="433"/>
                    <a:pt x="96" y="435"/>
                    <a:pt x="96" y="439"/>
                  </a:cubicBezTo>
                  <a:cubicBezTo>
                    <a:pt x="96" y="442"/>
                    <a:pt x="93" y="445"/>
                    <a:pt x="90" y="445"/>
                  </a:cubicBezTo>
                  <a:cubicBezTo>
                    <a:pt x="37" y="445"/>
                    <a:pt x="37" y="445"/>
                    <a:pt x="37" y="445"/>
                  </a:cubicBezTo>
                  <a:cubicBezTo>
                    <a:pt x="23" y="445"/>
                    <a:pt x="12" y="456"/>
                    <a:pt x="12" y="469"/>
                  </a:cubicBezTo>
                  <a:cubicBezTo>
                    <a:pt x="12" y="472"/>
                    <a:pt x="10" y="475"/>
                    <a:pt x="6" y="47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51" name="Freeform 32">
              <a:extLst>
                <a:ext uri="{FF2B5EF4-FFF2-40B4-BE49-F238E27FC236}">
                  <a16:creationId xmlns:a16="http://schemas.microsoft.com/office/drawing/2014/main" id="{353B0BF6-0B69-9C40-9593-F4E66185A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" y="2975"/>
              <a:ext cx="38" cy="54"/>
            </a:xfrm>
            <a:custGeom>
              <a:avLst/>
              <a:gdLst>
                <a:gd name="T0" fmla="*/ 43 w 49"/>
                <a:gd name="T1" fmla="*/ 70 h 70"/>
                <a:gd name="T2" fmla="*/ 6 w 49"/>
                <a:gd name="T3" fmla="*/ 70 h 70"/>
                <a:gd name="T4" fmla="*/ 0 w 49"/>
                <a:gd name="T5" fmla="*/ 64 h 70"/>
                <a:gd name="T6" fmla="*/ 6 w 49"/>
                <a:gd name="T7" fmla="*/ 58 h 70"/>
                <a:gd name="T8" fmla="*/ 37 w 49"/>
                <a:gd name="T9" fmla="*/ 58 h 70"/>
                <a:gd name="T10" fmla="*/ 37 w 49"/>
                <a:gd name="T11" fmla="*/ 6 h 70"/>
                <a:gd name="T12" fmla="*/ 43 w 49"/>
                <a:gd name="T13" fmla="*/ 0 h 70"/>
                <a:gd name="T14" fmla="*/ 49 w 49"/>
                <a:gd name="T15" fmla="*/ 6 h 70"/>
                <a:gd name="T16" fmla="*/ 49 w 49"/>
                <a:gd name="T17" fmla="*/ 64 h 70"/>
                <a:gd name="T18" fmla="*/ 43 w 49"/>
                <a:gd name="T1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70">
                  <a:moveTo>
                    <a:pt x="43" y="70"/>
                  </a:moveTo>
                  <a:cubicBezTo>
                    <a:pt x="6" y="70"/>
                    <a:pt x="6" y="70"/>
                    <a:pt x="6" y="70"/>
                  </a:cubicBezTo>
                  <a:cubicBezTo>
                    <a:pt x="2" y="70"/>
                    <a:pt x="0" y="68"/>
                    <a:pt x="0" y="64"/>
                  </a:cubicBezTo>
                  <a:cubicBezTo>
                    <a:pt x="0" y="61"/>
                    <a:pt x="2" y="58"/>
                    <a:pt x="6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40" y="0"/>
                    <a:pt x="43" y="0"/>
                  </a:cubicBezTo>
                  <a:cubicBezTo>
                    <a:pt x="46" y="0"/>
                    <a:pt x="49" y="2"/>
                    <a:pt x="49" y="6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49" y="68"/>
                    <a:pt x="46" y="70"/>
                    <a:pt x="43" y="7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52" name="Freeform 33">
              <a:extLst>
                <a:ext uri="{FF2B5EF4-FFF2-40B4-BE49-F238E27FC236}">
                  <a16:creationId xmlns:a16="http://schemas.microsoft.com/office/drawing/2014/main" id="{DAA01E12-C62D-DE4A-9AA9-4A6C2CA31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" y="2998"/>
              <a:ext cx="97" cy="31"/>
            </a:xfrm>
            <a:custGeom>
              <a:avLst/>
              <a:gdLst>
                <a:gd name="T0" fmla="*/ 119 w 125"/>
                <a:gd name="T1" fmla="*/ 40 h 40"/>
                <a:gd name="T2" fmla="*/ 35 w 125"/>
                <a:gd name="T3" fmla="*/ 40 h 40"/>
                <a:gd name="T4" fmla="*/ 0 w 125"/>
                <a:gd name="T5" fmla="*/ 6 h 40"/>
                <a:gd name="T6" fmla="*/ 6 w 125"/>
                <a:gd name="T7" fmla="*/ 0 h 40"/>
                <a:gd name="T8" fmla="*/ 12 w 125"/>
                <a:gd name="T9" fmla="*/ 6 h 40"/>
                <a:gd name="T10" fmla="*/ 35 w 125"/>
                <a:gd name="T11" fmla="*/ 28 h 40"/>
                <a:gd name="T12" fmla="*/ 119 w 125"/>
                <a:gd name="T13" fmla="*/ 28 h 40"/>
                <a:gd name="T14" fmla="*/ 125 w 125"/>
                <a:gd name="T15" fmla="*/ 34 h 40"/>
                <a:gd name="T16" fmla="*/ 119 w 125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40">
                  <a:moveTo>
                    <a:pt x="119" y="40"/>
                  </a:moveTo>
                  <a:cubicBezTo>
                    <a:pt x="35" y="40"/>
                    <a:pt x="35" y="40"/>
                    <a:pt x="35" y="40"/>
                  </a:cubicBezTo>
                  <a:cubicBezTo>
                    <a:pt x="16" y="40"/>
                    <a:pt x="0" y="25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18"/>
                    <a:pt x="22" y="28"/>
                    <a:pt x="35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2" y="28"/>
                    <a:pt x="125" y="31"/>
                    <a:pt x="125" y="34"/>
                  </a:cubicBezTo>
                  <a:cubicBezTo>
                    <a:pt x="125" y="38"/>
                    <a:pt x="122" y="40"/>
                    <a:pt x="119" y="4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53" name="Freeform 34">
              <a:extLst>
                <a:ext uri="{FF2B5EF4-FFF2-40B4-BE49-F238E27FC236}">
                  <a16:creationId xmlns:a16="http://schemas.microsoft.com/office/drawing/2014/main" id="{6C8FB947-BC0F-F64A-BC95-564754700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" y="2779"/>
              <a:ext cx="38" cy="128"/>
            </a:xfrm>
            <a:custGeom>
              <a:avLst/>
              <a:gdLst>
                <a:gd name="T0" fmla="*/ 6 w 49"/>
                <a:gd name="T1" fmla="*/ 163 h 163"/>
                <a:gd name="T2" fmla="*/ 0 w 49"/>
                <a:gd name="T3" fmla="*/ 157 h 163"/>
                <a:gd name="T4" fmla="*/ 0 w 49"/>
                <a:gd name="T5" fmla="*/ 25 h 163"/>
                <a:gd name="T6" fmla="*/ 25 w 49"/>
                <a:gd name="T7" fmla="*/ 0 h 163"/>
                <a:gd name="T8" fmla="*/ 49 w 49"/>
                <a:gd name="T9" fmla="*/ 25 h 163"/>
                <a:gd name="T10" fmla="*/ 49 w 49"/>
                <a:gd name="T11" fmla="*/ 126 h 163"/>
                <a:gd name="T12" fmla="*/ 43 w 49"/>
                <a:gd name="T13" fmla="*/ 132 h 163"/>
                <a:gd name="T14" fmla="*/ 37 w 49"/>
                <a:gd name="T15" fmla="*/ 126 h 163"/>
                <a:gd name="T16" fmla="*/ 37 w 49"/>
                <a:gd name="T17" fmla="*/ 25 h 163"/>
                <a:gd name="T18" fmla="*/ 25 w 49"/>
                <a:gd name="T19" fmla="*/ 12 h 163"/>
                <a:gd name="T20" fmla="*/ 12 w 49"/>
                <a:gd name="T21" fmla="*/ 25 h 163"/>
                <a:gd name="T22" fmla="*/ 12 w 49"/>
                <a:gd name="T23" fmla="*/ 157 h 163"/>
                <a:gd name="T24" fmla="*/ 6 w 49"/>
                <a:gd name="T25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163">
                  <a:moveTo>
                    <a:pt x="6" y="163"/>
                  </a:moveTo>
                  <a:cubicBezTo>
                    <a:pt x="3" y="163"/>
                    <a:pt x="0" y="160"/>
                    <a:pt x="0" y="15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8" y="0"/>
                    <a:pt x="49" y="11"/>
                    <a:pt x="49" y="25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49" y="130"/>
                    <a:pt x="47" y="132"/>
                    <a:pt x="43" y="132"/>
                  </a:cubicBezTo>
                  <a:cubicBezTo>
                    <a:pt x="40" y="132"/>
                    <a:pt x="37" y="130"/>
                    <a:pt x="37" y="126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18"/>
                    <a:pt x="32" y="12"/>
                    <a:pt x="25" y="12"/>
                  </a:cubicBezTo>
                  <a:cubicBezTo>
                    <a:pt x="18" y="12"/>
                    <a:pt x="12" y="18"/>
                    <a:pt x="12" y="25"/>
                  </a:cubicBezTo>
                  <a:cubicBezTo>
                    <a:pt x="12" y="157"/>
                    <a:pt x="12" y="157"/>
                    <a:pt x="12" y="157"/>
                  </a:cubicBezTo>
                  <a:cubicBezTo>
                    <a:pt x="12" y="160"/>
                    <a:pt x="9" y="163"/>
                    <a:pt x="6" y="163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54" name="Freeform 35">
              <a:extLst>
                <a:ext uri="{FF2B5EF4-FFF2-40B4-BE49-F238E27FC236}">
                  <a16:creationId xmlns:a16="http://schemas.microsoft.com/office/drawing/2014/main" id="{7E361C06-F53C-A44B-99DC-E94CEEE3A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2757"/>
              <a:ext cx="39" cy="125"/>
            </a:xfrm>
            <a:custGeom>
              <a:avLst/>
              <a:gdLst>
                <a:gd name="T0" fmla="*/ 44 w 50"/>
                <a:gd name="T1" fmla="*/ 160 h 160"/>
                <a:gd name="T2" fmla="*/ 38 w 50"/>
                <a:gd name="T3" fmla="*/ 154 h 160"/>
                <a:gd name="T4" fmla="*/ 38 w 50"/>
                <a:gd name="T5" fmla="*/ 24 h 160"/>
                <a:gd name="T6" fmla="*/ 25 w 50"/>
                <a:gd name="T7" fmla="*/ 12 h 160"/>
                <a:gd name="T8" fmla="*/ 12 w 50"/>
                <a:gd name="T9" fmla="*/ 24 h 160"/>
                <a:gd name="T10" fmla="*/ 12 w 50"/>
                <a:gd name="T11" fmla="*/ 53 h 160"/>
                <a:gd name="T12" fmla="*/ 6 w 50"/>
                <a:gd name="T13" fmla="*/ 59 h 160"/>
                <a:gd name="T14" fmla="*/ 0 w 50"/>
                <a:gd name="T15" fmla="*/ 53 h 160"/>
                <a:gd name="T16" fmla="*/ 0 w 50"/>
                <a:gd name="T17" fmla="*/ 24 h 160"/>
                <a:gd name="T18" fmla="*/ 25 w 50"/>
                <a:gd name="T19" fmla="*/ 0 h 160"/>
                <a:gd name="T20" fmla="*/ 50 w 50"/>
                <a:gd name="T21" fmla="*/ 24 h 160"/>
                <a:gd name="T22" fmla="*/ 50 w 50"/>
                <a:gd name="T23" fmla="*/ 154 h 160"/>
                <a:gd name="T24" fmla="*/ 44 w 50"/>
                <a:gd name="T2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160">
                  <a:moveTo>
                    <a:pt x="44" y="160"/>
                  </a:moveTo>
                  <a:cubicBezTo>
                    <a:pt x="40" y="160"/>
                    <a:pt x="38" y="158"/>
                    <a:pt x="38" y="15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17"/>
                    <a:pt x="32" y="12"/>
                    <a:pt x="25" y="12"/>
                  </a:cubicBezTo>
                  <a:cubicBezTo>
                    <a:pt x="18" y="12"/>
                    <a:pt x="12" y="17"/>
                    <a:pt x="12" y="24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6"/>
                    <a:pt x="10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4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50" y="158"/>
                    <a:pt x="47" y="160"/>
                    <a:pt x="44" y="16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55" name="Freeform 36">
              <a:extLst>
                <a:ext uri="{FF2B5EF4-FFF2-40B4-BE49-F238E27FC236}">
                  <a16:creationId xmlns:a16="http://schemas.microsoft.com/office/drawing/2014/main" id="{ADCD99B0-1AC9-5244-B674-57CF62D6B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" y="2779"/>
              <a:ext cx="39" cy="103"/>
            </a:xfrm>
            <a:custGeom>
              <a:avLst/>
              <a:gdLst>
                <a:gd name="T0" fmla="*/ 43 w 49"/>
                <a:gd name="T1" fmla="*/ 132 h 132"/>
                <a:gd name="T2" fmla="*/ 37 w 49"/>
                <a:gd name="T3" fmla="*/ 126 h 132"/>
                <a:gd name="T4" fmla="*/ 37 w 49"/>
                <a:gd name="T5" fmla="*/ 25 h 132"/>
                <a:gd name="T6" fmla="*/ 24 w 49"/>
                <a:gd name="T7" fmla="*/ 12 h 132"/>
                <a:gd name="T8" fmla="*/ 12 w 49"/>
                <a:gd name="T9" fmla="*/ 25 h 132"/>
                <a:gd name="T10" fmla="*/ 6 w 49"/>
                <a:gd name="T11" fmla="*/ 31 h 132"/>
                <a:gd name="T12" fmla="*/ 0 w 49"/>
                <a:gd name="T13" fmla="*/ 25 h 132"/>
                <a:gd name="T14" fmla="*/ 24 w 49"/>
                <a:gd name="T15" fmla="*/ 0 h 132"/>
                <a:gd name="T16" fmla="*/ 49 w 49"/>
                <a:gd name="T17" fmla="*/ 25 h 132"/>
                <a:gd name="T18" fmla="*/ 49 w 49"/>
                <a:gd name="T19" fmla="*/ 126 h 132"/>
                <a:gd name="T20" fmla="*/ 43 w 49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132">
                  <a:moveTo>
                    <a:pt x="43" y="132"/>
                  </a:moveTo>
                  <a:cubicBezTo>
                    <a:pt x="40" y="132"/>
                    <a:pt x="37" y="130"/>
                    <a:pt x="37" y="126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18"/>
                    <a:pt x="31" y="12"/>
                    <a:pt x="24" y="12"/>
                  </a:cubicBezTo>
                  <a:cubicBezTo>
                    <a:pt x="17" y="12"/>
                    <a:pt x="12" y="18"/>
                    <a:pt x="12" y="25"/>
                  </a:cubicBezTo>
                  <a:cubicBezTo>
                    <a:pt x="12" y="28"/>
                    <a:pt x="9" y="31"/>
                    <a:pt x="6" y="31"/>
                  </a:cubicBezTo>
                  <a:cubicBezTo>
                    <a:pt x="2" y="31"/>
                    <a:pt x="0" y="28"/>
                    <a:pt x="0" y="25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8" y="0"/>
                    <a:pt x="49" y="11"/>
                    <a:pt x="49" y="25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49" y="130"/>
                    <a:pt x="46" y="132"/>
                    <a:pt x="43" y="13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56" name="Freeform 37">
              <a:extLst>
                <a:ext uri="{FF2B5EF4-FFF2-40B4-BE49-F238E27FC236}">
                  <a16:creationId xmlns:a16="http://schemas.microsoft.com/office/drawing/2014/main" id="{1BEAC3D7-4B35-764D-9C99-BE43F2615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" y="2800"/>
              <a:ext cx="39" cy="246"/>
            </a:xfrm>
            <a:custGeom>
              <a:avLst/>
              <a:gdLst>
                <a:gd name="T0" fmla="*/ 19 w 49"/>
                <a:gd name="T1" fmla="*/ 315 h 315"/>
                <a:gd name="T2" fmla="*/ 13 w 49"/>
                <a:gd name="T3" fmla="*/ 309 h 315"/>
                <a:gd name="T4" fmla="*/ 13 w 49"/>
                <a:gd name="T5" fmla="*/ 290 h 315"/>
                <a:gd name="T6" fmla="*/ 15 w 49"/>
                <a:gd name="T7" fmla="*/ 242 h 315"/>
                <a:gd name="T8" fmla="*/ 20 w 49"/>
                <a:gd name="T9" fmla="*/ 222 h 315"/>
                <a:gd name="T10" fmla="*/ 37 w 49"/>
                <a:gd name="T11" fmla="*/ 120 h 315"/>
                <a:gd name="T12" fmla="*/ 37 w 49"/>
                <a:gd name="T13" fmla="*/ 24 h 315"/>
                <a:gd name="T14" fmla="*/ 25 w 49"/>
                <a:gd name="T15" fmla="*/ 12 h 315"/>
                <a:gd name="T16" fmla="*/ 12 w 49"/>
                <a:gd name="T17" fmla="*/ 24 h 315"/>
                <a:gd name="T18" fmla="*/ 6 w 49"/>
                <a:gd name="T19" fmla="*/ 30 h 315"/>
                <a:gd name="T20" fmla="*/ 0 w 49"/>
                <a:gd name="T21" fmla="*/ 24 h 315"/>
                <a:gd name="T22" fmla="*/ 25 w 49"/>
                <a:gd name="T23" fmla="*/ 0 h 315"/>
                <a:gd name="T24" fmla="*/ 49 w 49"/>
                <a:gd name="T25" fmla="*/ 24 h 315"/>
                <a:gd name="T26" fmla="*/ 49 w 49"/>
                <a:gd name="T27" fmla="*/ 120 h 315"/>
                <a:gd name="T28" fmla="*/ 31 w 49"/>
                <a:gd name="T29" fmla="*/ 226 h 315"/>
                <a:gd name="T30" fmla="*/ 26 w 49"/>
                <a:gd name="T31" fmla="*/ 245 h 315"/>
                <a:gd name="T32" fmla="*/ 25 w 49"/>
                <a:gd name="T33" fmla="*/ 290 h 315"/>
                <a:gd name="T34" fmla="*/ 25 w 49"/>
                <a:gd name="T35" fmla="*/ 309 h 315"/>
                <a:gd name="T36" fmla="*/ 19 w 49"/>
                <a:gd name="T37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315">
                  <a:moveTo>
                    <a:pt x="19" y="315"/>
                  </a:moveTo>
                  <a:cubicBezTo>
                    <a:pt x="15" y="315"/>
                    <a:pt x="13" y="312"/>
                    <a:pt x="13" y="309"/>
                  </a:cubicBezTo>
                  <a:cubicBezTo>
                    <a:pt x="13" y="290"/>
                    <a:pt x="13" y="290"/>
                    <a:pt x="13" y="290"/>
                  </a:cubicBezTo>
                  <a:cubicBezTo>
                    <a:pt x="12" y="256"/>
                    <a:pt x="14" y="243"/>
                    <a:pt x="15" y="242"/>
                  </a:cubicBezTo>
                  <a:cubicBezTo>
                    <a:pt x="15" y="242"/>
                    <a:pt x="16" y="233"/>
                    <a:pt x="20" y="222"/>
                  </a:cubicBezTo>
                  <a:cubicBezTo>
                    <a:pt x="31" y="189"/>
                    <a:pt x="36" y="155"/>
                    <a:pt x="37" y="120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17"/>
                    <a:pt x="32" y="12"/>
                    <a:pt x="25" y="12"/>
                  </a:cubicBezTo>
                  <a:cubicBezTo>
                    <a:pt x="18" y="12"/>
                    <a:pt x="12" y="17"/>
                    <a:pt x="12" y="24"/>
                  </a:cubicBezTo>
                  <a:cubicBezTo>
                    <a:pt x="12" y="28"/>
                    <a:pt x="9" y="30"/>
                    <a:pt x="6" y="30"/>
                  </a:cubicBezTo>
                  <a:cubicBezTo>
                    <a:pt x="3" y="30"/>
                    <a:pt x="0" y="28"/>
                    <a:pt x="0" y="24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8" y="0"/>
                    <a:pt x="49" y="11"/>
                    <a:pt x="49" y="24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8" y="156"/>
                    <a:pt x="42" y="192"/>
                    <a:pt x="31" y="226"/>
                  </a:cubicBezTo>
                  <a:cubicBezTo>
                    <a:pt x="28" y="236"/>
                    <a:pt x="26" y="245"/>
                    <a:pt x="26" y="245"/>
                  </a:cubicBezTo>
                  <a:cubicBezTo>
                    <a:pt x="26" y="245"/>
                    <a:pt x="24" y="257"/>
                    <a:pt x="25" y="290"/>
                  </a:cubicBezTo>
                  <a:cubicBezTo>
                    <a:pt x="25" y="309"/>
                    <a:pt x="25" y="309"/>
                    <a:pt x="25" y="309"/>
                  </a:cubicBezTo>
                  <a:cubicBezTo>
                    <a:pt x="25" y="312"/>
                    <a:pt x="22" y="315"/>
                    <a:pt x="19" y="31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57" name="Freeform 38">
              <a:extLst>
                <a:ext uri="{FF2B5EF4-FFF2-40B4-BE49-F238E27FC236}">
                  <a16:creationId xmlns:a16="http://schemas.microsoft.com/office/drawing/2014/main" id="{3F290D95-4CAB-1B43-9EE5-FB7855C38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" y="2854"/>
              <a:ext cx="57" cy="192"/>
            </a:xfrm>
            <a:custGeom>
              <a:avLst/>
              <a:gdLst>
                <a:gd name="T0" fmla="*/ 67 w 73"/>
                <a:gd name="T1" fmla="*/ 246 h 246"/>
                <a:gd name="T2" fmla="*/ 61 w 73"/>
                <a:gd name="T3" fmla="*/ 240 h 246"/>
                <a:gd name="T4" fmla="*/ 61 w 73"/>
                <a:gd name="T5" fmla="*/ 221 h 246"/>
                <a:gd name="T6" fmla="*/ 44 w 73"/>
                <a:gd name="T7" fmla="*/ 179 h 246"/>
                <a:gd name="T8" fmla="*/ 23 w 73"/>
                <a:gd name="T9" fmla="*/ 151 h 246"/>
                <a:gd name="T10" fmla="*/ 10 w 73"/>
                <a:gd name="T11" fmla="*/ 99 h 246"/>
                <a:gd name="T12" fmla="*/ 3 w 73"/>
                <a:gd name="T13" fmla="*/ 42 h 246"/>
                <a:gd name="T14" fmla="*/ 1 w 73"/>
                <a:gd name="T15" fmla="*/ 19 h 246"/>
                <a:gd name="T16" fmla="*/ 2 w 73"/>
                <a:gd name="T17" fmla="*/ 17 h 246"/>
                <a:gd name="T18" fmla="*/ 26 w 73"/>
                <a:gd name="T19" fmla="*/ 0 h 246"/>
                <a:gd name="T20" fmla="*/ 48 w 73"/>
                <a:gd name="T21" fmla="*/ 10 h 246"/>
                <a:gd name="T22" fmla="*/ 47 w 73"/>
                <a:gd name="T23" fmla="*/ 19 h 246"/>
                <a:gd name="T24" fmla="*/ 39 w 73"/>
                <a:gd name="T25" fmla="*/ 18 h 246"/>
                <a:gd name="T26" fmla="*/ 26 w 73"/>
                <a:gd name="T27" fmla="*/ 12 h 246"/>
                <a:gd name="T28" fmla="*/ 13 w 73"/>
                <a:gd name="T29" fmla="*/ 21 h 246"/>
                <a:gd name="T30" fmla="*/ 13 w 73"/>
                <a:gd name="T31" fmla="*/ 22 h 246"/>
                <a:gd name="T32" fmla="*/ 15 w 73"/>
                <a:gd name="T33" fmla="*/ 37 h 246"/>
                <a:gd name="T34" fmla="*/ 22 w 73"/>
                <a:gd name="T35" fmla="*/ 101 h 246"/>
                <a:gd name="T36" fmla="*/ 33 w 73"/>
                <a:gd name="T37" fmla="*/ 144 h 246"/>
                <a:gd name="T38" fmla="*/ 53 w 73"/>
                <a:gd name="T39" fmla="*/ 171 h 246"/>
                <a:gd name="T40" fmla="*/ 73 w 73"/>
                <a:gd name="T41" fmla="*/ 221 h 246"/>
                <a:gd name="T42" fmla="*/ 73 w 73"/>
                <a:gd name="T43" fmla="*/ 240 h 246"/>
                <a:gd name="T44" fmla="*/ 67 w 73"/>
                <a:gd name="T45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3" h="246">
                  <a:moveTo>
                    <a:pt x="67" y="246"/>
                  </a:moveTo>
                  <a:cubicBezTo>
                    <a:pt x="64" y="246"/>
                    <a:pt x="61" y="243"/>
                    <a:pt x="61" y="240"/>
                  </a:cubicBezTo>
                  <a:cubicBezTo>
                    <a:pt x="61" y="221"/>
                    <a:pt x="61" y="221"/>
                    <a:pt x="61" y="221"/>
                  </a:cubicBezTo>
                  <a:cubicBezTo>
                    <a:pt x="61" y="201"/>
                    <a:pt x="44" y="179"/>
                    <a:pt x="44" y="179"/>
                  </a:cubicBezTo>
                  <a:cubicBezTo>
                    <a:pt x="37" y="171"/>
                    <a:pt x="30" y="161"/>
                    <a:pt x="23" y="151"/>
                  </a:cubicBezTo>
                  <a:cubicBezTo>
                    <a:pt x="12" y="136"/>
                    <a:pt x="8" y="117"/>
                    <a:pt x="10" y="99"/>
                  </a:cubicBezTo>
                  <a:cubicBezTo>
                    <a:pt x="14" y="74"/>
                    <a:pt x="9" y="54"/>
                    <a:pt x="3" y="42"/>
                  </a:cubicBezTo>
                  <a:cubicBezTo>
                    <a:pt x="0" y="34"/>
                    <a:pt x="0" y="26"/>
                    <a:pt x="1" y="19"/>
                  </a:cubicBezTo>
                  <a:cubicBezTo>
                    <a:pt x="2" y="18"/>
                    <a:pt x="2" y="18"/>
                    <a:pt x="2" y="17"/>
                  </a:cubicBezTo>
                  <a:cubicBezTo>
                    <a:pt x="4" y="9"/>
                    <a:pt x="12" y="0"/>
                    <a:pt x="26" y="0"/>
                  </a:cubicBezTo>
                  <a:cubicBezTo>
                    <a:pt x="35" y="0"/>
                    <a:pt x="42" y="4"/>
                    <a:pt x="48" y="10"/>
                  </a:cubicBezTo>
                  <a:cubicBezTo>
                    <a:pt x="50" y="13"/>
                    <a:pt x="50" y="16"/>
                    <a:pt x="47" y="19"/>
                  </a:cubicBezTo>
                  <a:cubicBezTo>
                    <a:pt x="45" y="21"/>
                    <a:pt x="41" y="20"/>
                    <a:pt x="39" y="18"/>
                  </a:cubicBezTo>
                  <a:cubicBezTo>
                    <a:pt x="36" y="14"/>
                    <a:pt x="31" y="12"/>
                    <a:pt x="26" y="12"/>
                  </a:cubicBezTo>
                  <a:cubicBezTo>
                    <a:pt x="17" y="12"/>
                    <a:pt x="14" y="18"/>
                    <a:pt x="13" y="21"/>
                  </a:cubicBezTo>
                  <a:cubicBezTo>
                    <a:pt x="13" y="21"/>
                    <a:pt x="13" y="21"/>
                    <a:pt x="13" y="22"/>
                  </a:cubicBezTo>
                  <a:cubicBezTo>
                    <a:pt x="12" y="27"/>
                    <a:pt x="12" y="32"/>
                    <a:pt x="15" y="37"/>
                  </a:cubicBezTo>
                  <a:cubicBezTo>
                    <a:pt x="20" y="51"/>
                    <a:pt x="26" y="73"/>
                    <a:pt x="22" y="101"/>
                  </a:cubicBezTo>
                  <a:cubicBezTo>
                    <a:pt x="20" y="116"/>
                    <a:pt x="24" y="131"/>
                    <a:pt x="33" y="144"/>
                  </a:cubicBezTo>
                  <a:cubicBezTo>
                    <a:pt x="40" y="154"/>
                    <a:pt x="47" y="163"/>
                    <a:pt x="53" y="171"/>
                  </a:cubicBezTo>
                  <a:cubicBezTo>
                    <a:pt x="54" y="172"/>
                    <a:pt x="73" y="197"/>
                    <a:pt x="73" y="221"/>
                  </a:cubicBezTo>
                  <a:cubicBezTo>
                    <a:pt x="73" y="240"/>
                    <a:pt x="73" y="240"/>
                    <a:pt x="73" y="240"/>
                  </a:cubicBezTo>
                  <a:cubicBezTo>
                    <a:pt x="73" y="243"/>
                    <a:pt x="70" y="246"/>
                    <a:pt x="67" y="246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58" name="Freeform 39">
              <a:extLst>
                <a:ext uri="{FF2B5EF4-FFF2-40B4-BE49-F238E27FC236}">
                  <a16:creationId xmlns:a16="http://schemas.microsoft.com/office/drawing/2014/main" id="{5123E99C-934D-8A47-AF8E-BDFB077D1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" y="2660"/>
              <a:ext cx="91" cy="90"/>
            </a:xfrm>
            <a:custGeom>
              <a:avLst/>
              <a:gdLst>
                <a:gd name="T0" fmla="*/ 0 w 91"/>
                <a:gd name="T1" fmla="*/ 0 h 90"/>
                <a:gd name="T2" fmla="*/ 91 w 91"/>
                <a:gd name="T3" fmla="*/ 90 h 90"/>
                <a:gd name="T4" fmla="*/ 91 w 91"/>
                <a:gd name="T5" fmla="*/ 0 h 90"/>
                <a:gd name="T6" fmla="*/ 0 w 91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0">
                  <a:moveTo>
                    <a:pt x="0" y="0"/>
                  </a:moveTo>
                  <a:lnTo>
                    <a:pt x="91" y="90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B4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0840361-66EA-C94F-8426-7CEE3F8381E4}"/>
              </a:ext>
            </a:extLst>
          </p:cNvPr>
          <p:cNvGrpSpPr/>
          <p:nvPr/>
        </p:nvGrpSpPr>
        <p:grpSpPr>
          <a:xfrm>
            <a:off x="11854265" y="3916966"/>
            <a:ext cx="195291" cy="308451"/>
            <a:chOff x="5203054" y="2135038"/>
            <a:chExt cx="199315" cy="314808"/>
          </a:xfrm>
          <a:solidFill>
            <a:srgbClr val="FF6B00"/>
          </a:solidFill>
        </p:grpSpPr>
        <p:sp>
          <p:nvSpPr>
            <p:cNvPr id="147" name="Ромб 146">
              <a:extLst>
                <a:ext uri="{FF2B5EF4-FFF2-40B4-BE49-F238E27FC236}">
                  <a16:creationId xmlns:a16="http://schemas.microsoft.com/office/drawing/2014/main" id="{BE12EAFF-9C2D-4348-B936-364CB73B9002}"/>
                </a:ext>
              </a:extLst>
            </p:cNvPr>
            <p:cNvSpPr/>
            <p:nvPr/>
          </p:nvSpPr>
          <p:spPr>
            <a:xfrm>
              <a:off x="5203054" y="2135038"/>
              <a:ext cx="199315" cy="199315"/>
            </a:xfrm>
            <a:prstGeom prst="diamond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endParaRPr>
            </a:p>
          </p:txBody>
        </p:sp>
        <p:cxnSp>
          <p:nvCxnSpPr>
            <p:cNvPr id="148" name="Прямая соединительная линия 147">
              <a:extLst>
                <a:ext uri="{FF2B5EF4-FFF2-40B4-BE49-F238E27FC236}">
                  <a16:creationId xmlns:a16="http://schemas.microsoft.com/office/drawing/2014/main" id="{981F99DB-6E8C-334F-B9A3-6DC99490F5DE}"/>
                </a:ext>
              </a:extLst>
            </p:cNvPr>
            <p:cNvCxnSpPr>
              <a:cxnSpLocks/>
              <a:stCxn id="147" idx="2"/>
            </p:cNvCxnSpPr>
            <p:nvPr/>
          </p:nvCxnSpPr>
          <p:spPr>
            <a:xfrm flipH="1">
              <a:off x="5302711" y="2334353"/>
              <a:ext cx="1" cy="115493"/>
            </a:xfrm>
            <a:prstGeom prst="line">
              <a:avLst/>
            </a:prstGeom>
            <a:grpFill/>
            <a:ln w="15875" cap="flat" cmpd="sng" algn="ctr">
              <a:solidFill>
                <a:srgbClr val="DA2032">
                  <a:lumMod val="50000"/>
                </a:srgbClr>
              </a:solidFill>
              <a:prstDash val="solid"/>
            </a:ln>
            <a:effectLst/>
          </p:spPr>
        </p:cxnSp>
      </p:grpSp>
      <p:sp>
        <p:nvSpPr>
          <p:cNvPr id="134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558435BD-943A-5641-9024-9B81A855DBD3}"/>
              </a:ext>
            </a:extLst>
          </p:cNvPr>
          <p:cNvSpPr txBox="1">
            <a:spLocks/>
          </p:cNvSpPr>
          <p:nvPr/>
        </p:nvSpPr>
        <p:spPr>
          <a:xfrm>
            <a:off x="8492082" y="4219260"/>
            <a:ext cx="3512075" cy="779938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Arial" charset="0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Arial" charset="0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Arial" charset="0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Arial" charset="0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Arial" charset="0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Arial" charset="0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Arial" charset="0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Arial" charset="0"/>
              </a:defRPr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Запланировано удвоение субсидии на платежи по лизингу для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электротакси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 и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электрокаршеринга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E82F8981-70C0-294F-9D0C-E86288435D8B}"/>
              </a:ext>
            </a:extLst>
          </p:cNvPr>
          <p:cNvGrpSpPr/>
          <p:nvPr/>
        </p:nvGrpSpPr>
        <p:grpSpPr>
          <a:xfrm>
            <a:off x="3694279" y="3921640"/>
            <a:ext cx="195291" cy="308451"/>
            <a:chOff x="5203054" y="2135038"/>
            <a:chExt cx="199315" cy="314808"/>
          </a:xfrm>
          <a:solidFill>
            <a:srgbClr val="FF6B00"/>
          </a:solidFill>
        </p:grpSpPr>
        <p:sp>
          <p:nvSpPr>
            <p:cNvPr id="145" name="Ромб 144">
              <a:extLst>
                <a:ext uri="{FF2B5EF4-FFF2-40B4-BE49-F238E27FC236}">
                  <a16:creationId xmlns:a16="http://schemas.microsoft.com/office/drawing/2014/main" id="{4FE19D75-7CF4-7E4C-83C1-CCADB9BA1138}"/>
                </a:ext>
              </a:extLst>
            </p:cNvPr>
            <p:cNvSpPr/>
            <p:nvPr/>
          </p:nvSpPr>
          <p:spPr>
            <a:xfrm>
              <a:off x="5203054" y="2135038"/>
              <a:ext cx="199315" cy="199315"/>
            </a:xfrm>
            <a:prstGeom prst="diamond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endParaRPr>
            </a:p>
          </p:txBody>
        </p:sp>
        <p:cxnSp>
          <p:nvCxnSpPr>
            <p:cNvPr id="146" name="Прямая соединительная линия 145">
              <a:extLst>
                <a:ext uri="{FF2B5EF4-FFF2-40B4-BE49-F238E27FC236}">
                  <a16:creationId xmlns:a16="http://schemas.microsoft.com/office/drawing/2014/main" id="{260846B6-F295-A440-8562-417313D422CD}"/>
                </a:ext>
              </a:extLst>
            </p:cNvPr>
            <p:cNvCxnSpPr>
              <a:cxnSpLocks/>
              <a:stCxn id="145" idx="2"/>
            </p:cNvCxnSpPr>
            <p:nvPr/>
          </p:nvCxnSpPr>
          <p:spPr>
            <a:xfrm flipH="1">
              <a:off x="5302711" y="2334353"/>
              <a:ext cx="1" cy="115493"/>
            </a:xfrm>
            <a:prstGeom prst="line">
              <a:avLst/>
            </a:prstGeom>
            <a:grpFill/>
            <a:ln w="15875" cap="flat" cmpd="sng" algn="ctr">
              <a:solidFill>
                <a:srgbClr val="DA2032">
                  <a:lumMod val="50000"/>
                </a:srgbClr>
              </a:solidFill>
              <a:prstDash val="solid"/>
            </a:ln>
            <a:effectLst/>
          </p:spPr>
        </p:cxn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B325CF75-8F7C-F246-BA8F-55FAB22C5776}"/>
              </a:ext>
            </a:extLst>
          </p:cNvPr>
          <p:cNvGrpSpPr/>
          <p:nvPr/>
        </p:nvGrpSpPr>
        <p:grpSpPr>
          <a:xfrm>
            <a:off x="12118186" y="3921640"/>
            <a:ext cx="195291" cy="308451"/>
            <a:chOff x="5203054" y="2135038"/>
            <a:chExt cx="199315" cy="314808"/>
          </a:xfrm>
          <a:solidFill>
            <a:srgbClr val="FF6B00"/>
          </a:solidFill>
        </p:grpSpPr>
        <p:sp>
          <p:nvSpPr>
            <p:cNvPr id="143" name="Ромб 142">
              <a:extLst>
                <a:ext uri="{FF2B5EF4-FFF2-40B4-BE49-F238E27FC236}">
                  <a16:creationId xmlns:a16="http://schemas.microsoft.com/office/drawing/2014/main" id="{2B42634E-2872-D64A-B11A-E5ED38793AFE}"/>
                </a:ext>
              </a:extLst>
            </p:cNvPr>
            <p:cNvSpPr/>
            <p:nvPr/>
          </p:nvSpPr>
          <p:spPr>
            <a:xfrm>
              <a:off x="5203054" y="2135038"/>
              <a:ext cx="199315" cy="199315"/>
            </a:xfrm>
            <a:prstGeom prst="diamond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endParaRPr>
            </a:p>
          </p:txBody>
        </p:sp>
        <p:cxnSp>
          <p:nvCxnSpPr>
            <p:cNvPr id="144" name="Прямая соединительная линия 143">
              <a:extLst>
                <a:ext uri="{FF2B5EF4-FFF2-40B4-BE49-F238E27FC236}">
                  <a16:creationId xmlns:a16="http://schemas.microsoft.com/office/drawing/2014/main" id="{BE45AED8-28BA-704C-867C-EA9C09BAB06C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 flipH="1">
              <a:off x="5302711" y="2334353"/>
              <a:ext cx="1" cy="115493"/>
            </a:xfrm>
            <a:prstGeom prst="line">
              <a:avLst/>
            </a:prstGeom>
            <a:grpFill/>
            <a:ln w="15875" cap="flat" cmpd="sng" algn="ctr">
              <a:solidFill>
                <a:srgbClr val="DA2032">
                  <a:lumMod val="50000"/>
                </a:srgbClr>
              </a:solidFill>
              <a:prstDash val="solid"/>
            </a:ln>
            <a:effectLst/>
          </p:spPr>
        </p:cxnSp>
      </p:grpSp>
      <p:sp>
        <p:nvSpPr>
          <p:cNvPr id="137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EEE930BF-5571-B24E-B3BB-9DC1BD7979CB}"/>
              </a:ext>
            </a:extLst>
          </p:cNvPr>
          <p:cNvSpPr txBox="1">
            <a:spLocks/>
          </p:cNvSpPr>
          <p:nvPr/>
        </p:nvSpPr>
        <p:spPr>
          <a:xfrm>
            <a:off x="12079646" y="4219260"/>
            <a:ext cx="5649554" cy="779938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Введение льготной налоговой ставки (0%) для электротранспорта. На примере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Nissan Leaf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владелец электромобиля освобождается от уплаты 5 250 руб. в год</a:t>
            </a:r>
          </a:p>
        </p:txBody>
      </p:sp>
      <p:sp>
        <p:nvSpPr>
          <p:cNvPr id="138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63806AF0-6BA1-B84A-8167-9344EC5067CB}"/>
              </a:ext>
            </a:extLst>
          </p:cNvPr>
          <p:cNvSpPr txBox="1">
            <a:spLocks/>
          </p:cNvSpPr>
          <p:nvPr/>
        </p:nvSpPr>
        <p:spPr>
          <a:xfrm>
            <a:off x="3542119" y="4219260"/>
            <a:ext cx="1945301" cy="779938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Парковка для электромобилей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Roboto" pitchFamily="2" charset="0"/>
              </a:rPr>
              <a:t>бесплатна</a:t>
            </a:r>
          </a:p>
        </p:txBody>
      </p: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70F1C0FA-3869-AA45-969E-94ED47F913C4}"/>
              </a:ext>
            </a:extLst>
          </p:cNvPr>
          <p:cNvGrpSpPr/>
          <p:nvPr/>
        </p:nvGrpSpPr>
        <p:grpSpPr>
          <a:xfrm>
            <a:off x="7178288" y="3921640"/>
            <a:ext cx="195291" cy="308451"/>
            <a:chOff x="5203054" y="2135038"/>
            <a:chExt cx="199315" cy="314808"/>
          </a:xfrm>
          <a:solidFill>
            <a:srgbClr val="FF6B00"/>
          </a:solidFill>
        </p:grpSpPr>
        <p:sp>
          <p:nvSpPr>
            <p:cNvPr id="141" name="Ромб 140">
              <a:extLst>
                <a:ext uri="{FF2B5EF4-FFF2-40B4-BE49-F238E27FC236}">
                  <a16:creationId xmlns:a16="http://schemas.microsoft.com/office/drawing/2014/main" id="{810269A8-F69A-E047-AB28-611E09B0DA22}"/>
                </a:ext>
              </a:extLst>
            </p:cNvPr>
            <p:cNvSpPr/>
            <p:nvPr/>
          </p:nvSpPr>
          <p:spPr>
            <a:xfrm>
              <a:off x="5203054" y="2135038"/>
              <a:ext cx="199315" cy="199315"/>
            </a:xfrm>
            <a:prstGeom prst="diamond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endParaRPr>
            </a:p>
          </p:txBody>
        </p:sp>
        <p:cxnSp>
          <p:nvCxnSpPr>
            <p:cNvPr id="142" name="Прямая соединительная линия 141">
              <a:extLst>
                <a:ext uri="{FF2B5EF4-FFF2-40B4-BE49-F238E27FC236}">
                  <a16:creationId xmlns:a16="http://schemas.microsoft.com/office/drawing/2014/main" id="{9F10A237-2696-2040-9B5F-4860D87DD987}"/>
                </a:ext>
              </a:extLst>
            </p:cNvPr>
            <p:cNvCxnSpPr>
              <a:cxnSpLocks/>
              <a:stCxn id="141" idx="2"/>
            </p:cNvCxnSpPr>
            <p:nvPr/>
          </p:nvCxnSpPr>
          <p:spPr>
            <a:xfrm flipH="1">
              <a:off x="5302711" y="2334353"/>
              <a:ext cx="1" cy="115493"/>
            </a:xfrm>
            <a:prstGeom prst="line">
              <a:avLst/>
            </a:prstGeom>
            <a:grpFill/>
            <a:ln w="15875" cap="flat" cmpd="sng" algn="ctr">
              <a:solidFill>
                <a:srgbClr val="DA2032">
                  <a:lumMod val="50000"/>
                </a:srgbClr>
              </a:solidFill>
              <a:prstDash val="solid"/>
            </a:ln>
            <a:effectLst/>
          </p:spPr>
        </p:cxnSp>
      </p:grpSp>
      <p:sp>
        <p:nvSpPr>
          <p:cNvPr id="140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B321248A-69E2-084D-9D94-251EE913F88A}"/>
              </a:ext>
            </a:extLst>
          </p:cNvPr>
          <p:cNvSpPr txBox="1">
            <a:spLocks/>
          </p:cNvSpPr>
          <p:nvPr/>
        </p:nvSpPr>
        <p:spPr>
          <a:xfrm>
            <a:off x="5884990" y="4219260"/>
            <a:ext cx="2524481" cy="779938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R="0" lvl="0" indent="0" defTabSz="1631629" fontAlgn="auto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 kumimoji="0" sz="700" b="0" i="0" u="none" strike="noStrike" kern="0" cap="none" spc="0" normalizeH="0" baseline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Moscow Sans Light"/>
              </a:defRPr>
            </a:lvl1pPr>
            <a:lvl2pPr marL="265819" lvl="1" indent="-265819" defTabSz="1631629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r>
              <a:rPr lang="ru-RU" sz="1600" dirty="0">
                <a:solidFill>
                  <a:schemeClr val="tx1"/>
                </a:solidFill>
                <a:latin typeface="+mn-lt"/>
                <a:ea typeface="Roboto" pitchFamily="2" charset="0"/>
              </a:rPr>
              <a:t>В ПДД внесена табличка для обозначения стоянки электромобилей</a:t>
            </a:r>
          </a:p>
        </p:txBody>
      </p:sp>
      <p:cxnSp>
        <p:nvCxnSpPr>
          <p:cNvPr id="160" name="Прямая соединительная линия 159">
            <a:extLst>
              <a:ext uri="{FF2B5EF4-FFF2-40B4-BE49-F238E27FC236}">
                <a16:creationId xmlns:a16="http://schemas.microsoft.com/office/drawing/2014/main" id="{339976AE-20A2-8246-949E-403E34D00702}"/>
              </a:ext>
            </a:extLst>
          </p:cNvPr>
          <p:cNvCxnSpPr>
            <a:cxnSpLocks/>
          </p:cNvCxnSpPr>
          <p:nvPr/>
        </p:nvCxnSpPr>
        <p:spPr>
          <a:xfrm flipH="1">
            <a:off x="12304118" y="2854290"/>
            <a:ext cx="0" cy="113162"/>
          </a:xfrm>
          <a:prstGeom prst="line">
            <a:avLst/>
          </a:prstGeom>
          <a:noFill/>
          <a:ln w="15875" cap="flat" cmpd="sng" algn="ctr">
            <a:solidFill>
              <a:srgbClr val="DA2032">
                <a:lumMod val="50000"/>
              </a:srgbClr>
            </a:solidFill>
            <a:prstDash val="solid"/>
          </a:ln>
          <a:effectLst/>
        </p:spPr>
      </p:cxn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D795CCED-3EAF-DE45-BC05-0FC8CB3B0539}"/>
              </a:ext>
            </a:extLst>
          </p:cNvPr>
          <p:cNvGrpSpPr/>
          <p:nvPr/>
        </p:nvGrpSpPr>
        <p:grpSpPr>
          <a:xfrm>
            <a:off x="5264906" y="2659001"/>
            <a:ext cx="195291" cy="308451"/>
            <a:chOff x="5203054" y="2135038"/>
            <a:chExt cx="199315" cy="314808"/>
          </a:xfrm>
          <a:solidFill>
            <a:srgbClr val="FF6B00"/>
          </a:solidFill>
        </p:grpSpPr>
        <p:sp>
          <p:nvSpPr>
            <p:cNvPr id="193" name="Ромб 192">
              <a:extLst>
                <a:ext uri="{FF2B5EF4-FFF2-40B4-BE49-F238E27FC236}">
                  <a16:creationId xmlns:a16="http://schemas.microsoft.com/office/drawing/2014/main" id="{783E7D1B-B0B9-D04E-B0D9-F04922449BB8}"/>
                </a:ext>
              </a:extLst>
            </p:cNvPr>
            <p:cNvSpPr/>
            <p:nvPr/>
          </p:nvSpPr>
          <p:spPr>
            <a:xfrm>
              <a:off x="5203054" y="2135038"/>
              <a:ext cx="199315" cy="199315"/>
            </a:xfrm>
            <a:prstGeom prst="diamond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endParaRPr>
            </a:p>
          </p:txBody>
        </p:sp>
        <p:cxnSp>
          <p:nvCxnSpPr>
            <p:cNvPr id="194" name="Прямая соединительная линия 193">
              <a:extLst>
                <a:ext uri="{FF2B5EF4-FFF2-40B4-BE49-F238E27FC236}">
                  <a16:creationId xmlns:a16="http://schemas.microsoft.com/office/drawing/2014/main" id="{A914E63C-344A-9945-B06D-4BC56BDB28A6}"/>
                </a:ext>
              </a:extLst>
            </p:cNvPr>
            <p:cNvCxnSpPr>
              <a:cxnSpLocks/>
              <a:stCxn id="193" idx="2"/>
            </p:cNvCxnSpPr>
            <p:nvPr/>
          </p:nvCxnSpPr>
          <p:spPr>
            <a:xfrm flipH="1">
              <a:off x="5302711" y="2334353"/>
              <a:ext cx="1" cy="115493"/>
            </a:xfrm>
            <a:prstGeom prst="line">
              <a:avLst/>
            </a:prstGeom>
            <a:grpFill/>
            <a:ln w="15875" cap="flat" cmpd="sng" algn="ctr">
              <a:solidFill>
                <a:srgbClr val="DA2032">
                  <a:lumMod val="50000"/>
                </a:srgbClr>
              </a:solidFill>
              <a:prstDash val="solid"/>
            </a:ln>
            <a:effectLst/>
          </p:spPr>
        </p:cxnSp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1926639E-4BA2-8B44-9907-7C67B815D31C}"/>
              </a:ext>
            </a:extLst>
          </p:cNvPr>
          <p:cNvGrpSpPr/>
          <p:nvPr/>
        </p:nvGrpSpPr>
        <p:grpSpPr>
          <a:xfrm>
            <a:off x="8775070" y="2659001"/>
            <a:ext cx="195291" cy="308451"/>
            <a:chOff x="5203054" y="2135038"/>
            <a:chExt cx="199315" cy="314808"/>
          </a:xfrm>
          <a:solidFill>
            <a:srgbClr val="FF6B00"/>
          </a:solidFill>
        </p:grpSpPr>
        <p:sp>
          <p:nvSpPr>
            <p:cNvPr id="191" name="Ромб 190">
              <a:extLst>
                <a:ext uri="{FF2B5EF4-FFF2-40B4-BE49-F238E27FC236}">
                  <a16:creationId xmlns:a16="http://schemas.microsoft.com/office/drawing/2014/main" id="{BB9FC3BA-21E2-4B4A-ADA4-181A9DE9815A}"/>
                </a:ext>
              </a:extLst>
            </p:cNvPr>
            <p:cNvSpPr/>
            <p:nvPr/>
          </p:nvSpPr>
          <p:spPr>
            <a:xfrm>
              <a:off x="5203054" y="2135038"/>
              <a:ext cx="199315" cy="199315"/>
            </a:xfrm>
            <a:prstGeom prst="diamond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endParaRPr>
            </a:p>
          </p:txBody>
        </p:sp>
        <p:cxnSp>
          <p:nvCxnSpPr>
            <p:cNvPr id="192" name="Прямая соединительная линия 191">
              <a:extLst>
                <a:ext uri="{FF2B5EF4-FFF2-40B4-BE49-F238E27FC236}">
                  <a16:creationId xmlns:a16="http://schemas.microsoft.com/office/drawing/2014/main" id="{86D922FE-CBBF-224D-9F75-C41476862361}"/>
                </a:ext>
              </a:extLst>
            </p:cNvPr>
            <p:cNvCxnSpPr>
              <a:cxnSpLocks/>
              <a:stCxn id="191" idx="2"/>
            </p:cNvCxnSpPr>
            <p:nvPr/>
          </p:nvCxnSpPr>
          <p:spPr>
            <a:xfrm flipH="1">
              <a:off x="5302711" y="2334353"/>
              <a:ext cx="1" cy="115493"/>
            </a:xfrm>
            <a:prstGeom prst="line">
              <a:avLst/>
            </a:prstGeom>
            <a:grpFill/>
            <a:ln w="15875" cap="flat" cmpd="sng" algn="ctr">
              <a:solidFill>
                <a:srgbClr val="DA2032">
                  <a:lumMod val="50000"/>
                </a:srgbClr>
              </a:solidFill>
              <a:prstDash val="solid"/>
            </a:ln>
            <a:effectLst/>
          </p:spPr>
        </p:cxn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52103A1E-3218-5A4F-8D75-5555AD017A2E}"/>
              </a:ext>
            </a:extLst>
          </p:cNvPr>
          <p:cNvGrpSpPr/>
          <p:nvPr/>
        </p:nvGrpSpPr>
        <p:grpSpPr>
          <a:xfrm>
            <a:off x="10850193" y="2659001"/>
            <a:ext cx="195291" cy="308451"/>
            <a:chOff x="5203054" y="2135038"/>
            <a:chExt cx="199315" cy="314808"/>
          </a:xfrm>
          <a:solidFill>
            <a:srgbClr val="FF6B00"/>
          </a:solidFill>
        </p:grpSpPr>
        <p:sp>
          <p:nvSpPr>
            <p:cNvPr id="189" name="Ромб 188">
              <a:extLst>
                <a:ext uri="{FF2B5EF4-FFF2-40B4-BE49-F238E27FC236}">
                  <a16:creationId xmlns:a16="http://schemas.microsoft.com/office/drawing/2014/main" id="{9D5E0FDD-AA4B-8747-A239-4AEDA6889ACA}"/>
                </a:ext>
              </a:extLst>
            </p:cNvPr>
            <p:cNvSpPr/>
            <p:nvPr/>
          </p:nvSpPr>
          <p:spPr>
            <a:xfrm>
              <a:off x="5203054" y="2135038"/>
              <a:ext cx="199315" cy="199315"/>
            </a:xfrm>
            <a:prstGeom prst="diamond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endParaRPr>
            </a:p>
          </p:txBody>
        </p:sp>
        <p:cxnSp>
          <p:nvCxnSpPr>
            <p:cNvPr id="190" name="Прямая соединительная линия 189">
              <a:extLst>
                <a:ext uri="{FF2B5EF4-FFF2-40B4-BE49-F238E27FC236}">
                  <a16:creationId xmlns:a16="http://schemas.microsoft.com/office/drawing/2014/main" id="{02C51145-0E82-B64C-8940-C8EC6DCE1D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4143" y="2334353"/>
              <a:ext cx="1" cy="115493"/>
            </a:xfrm>
            <a:prstGeom prst="line">
              <a:avLst/>
            </a:prstGeom>
            <a:grpFill/>
            <a:ln w="15875" cap="flat" cmpd="sng" algn="ctr">
              <a:solidFill>
                <a:srgbClr val="DA2032">
                  <a:lumMod val="50000"/>
                </a:srgbClr>
              </a:solidFill>
              <a:prstDash val="solid"/>
            </a:ln>
            <a:effectLst/>
          </p:spPr>
        </p:cxn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8EF6B4D2-6452-8040-BAFD-03DD1CE45BEE}"/>
              </a:ext>
            </a:extLst>
          </p:cNvPr>
          <p:cNvSpPr txBox="1"/>
          <p:nvPr/>
        </p:nvSpPr>
        <p:spPr>
          <a:xfrm>
            <a:off x="1259995" y="2937015"/>
            <a:ext cx="197450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7701" marR="3081">
              <a:spcAft>
                <a:spcPts val="600"/>
              </a:spcAft>
              <a:buClr>
                <a:schemeClr val="bg2"/>
              </a:buClr>
              <a:defRPr sz="1800" b="1" spc="-12">
                <a:latin typeface="+mj-lt"/>
                <a:cs typeface="Arial" panose="020B0604020202020204" pitchFamily="34" charset="0"/>
              </a:defRPr>
            </a:lvl1pPr>
          </a:lstStyle>
          <a:p>
            <a:pPr marL="7701" marR="3081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-12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ea typeface="Roboto" pitchFamily="2" charset="0"/>
              </a:rPr>
              <a:t>Зарядная инфраструктура</a:t>
            </a:r>
          </a:p>
        </p:txBody>
      </p:sp>
      <p:grpSp>
        <p:nvGrpSpPr>
          <p:cNvPr id="165" name="Группа 164">
            <a:extLst>
              <a:ext uri="{FF2B5EF4-FFF2-40B4-BE49-F238E27FC236}">
                <a16:creationId xmlns:a16="http://schemas.microsoft.com/office/drawing/2014/main" id="{5A7B875F-3C7B-684E-AD87-8DBC44BC10CB}"/>
              </a:ext>
            </a:extLst>
          </p:cNvPr>
          <p:cNvGrpSpPr/>
          <p:nvPr/>
        </p:nvGrpSpPr>
        <p:grpSpPr>
          <a:xfrm>
            <a:off x="635044" y="2910872"/>
            <a:ext cx="543543" cy="552111"/>
            <a:chOff x="13981113" y="3105151"/>
            <a:chExt cx="704850" cy="715962"/>
          </a:xfrm>
        </p:grpSpPr>
        <p:sp>
          <p:nvSpPr>
            <p:cNvPr id="171" name="Freeform 1732">
              <a:extLst>
                <a:ext uri="{FF2B5EF4-FFF2-40B4-BE49-F238E27FC236}">
                  <a16:creationId xmlns:a16="http://schemas.microsoft.com/office/drawing/2014/main" id="{CBC1F684-C415-0245-8CEA-951760F31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81113" y="3644901"/>
              <a:ext cx="425450" cy="93663"/>
            </a:xfrm>
            <a:custGeom>
              <a:avLst/>
              <a:gdLst>
                <a:gd name="T0" fmla="*/ 116 w 118"/>
                <a:gd name="T1" fmla="*/ 26 h 26"/>
                <a:gd name="T2" fmla="*/ 3 w 118"/>
                <a:gd name="T3" fmla="*/ 26 h 26"/>
                <a:gd name="T4" fmla="*/ 0 w 118"/>
                <a:gd name="T5" fmla="*/ 23 h 26"/>
                <a:gd name="T6" fmla="*/ 24 w 118"/>
                <a:gd name="T7" fmla="*/ 0 h 26"/>
                <a:gd name="T8" fmla="*/ 95 w 118"/>
                <a:gd name="T9" fmla="*/ 0 h 26"/>
                <a:gd name="T10" fmla="*/ 118 w 118"/>
                <a:gd name="T11" fmla="*/ 23 h 26"/>
                <a:gd name="T12" fmla="*/ 116 w 118"/>
                <a:gd name="T13" fmla="*/ 26 h 26"/>
                <a:gd name="T14" fmla="*/ 5 w 118"/>
                <a:gd name="T15" fmla="*/ 21 h 26"/>
                <a:gd name="T16" fmla="*/ 113 w 118"/>
                <a:gd name="T17" fmla="*/ 21 h 26"/>
                <a:gd name="T18" fmla="*/ 95 w 118"/>
                <a:gd name="T19" fmla="*/ 5 h 26"/>
                <a:gd name="T20" fmla="*/ 24 w 118"/>
                <a:gd name="T21" fmla="*/ 5 h 26"/>
                <a:gd name="T22" fmla="*/ 5 w 118"/>
                <a:gd name="T23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26">
                  <a:moveTo>
                    <a:pt x="116" y="2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1" y="26"/>
                    <a:pt x="0" y="25"/>
                    <a:pt x="0" y="23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08" y="0"/>
                    <a:pt x="118" y="10"/>
                    <a:pt x="118" y="23"/>
                  </a:cubicBezTo>
                  <a:cubicBezTo>
                    <a:pt x="118" y="25"/>
                    <a:pt x="117" y="26"/>
                    <a:pt x="116" y="26"/>
                  </a:cubicBezTo>
                  <a:close/>
                  <a:moveTo>
                    <a:pt x="5" y="21"/>
                  </a:moveTo>
                  <a:cubicBezTo>
                    <a:pt x="113" y="21"/>
                    <a:pt x="113" y="21"/>
                    <a:pt x="113" y="21"/>
                  </a:cubicBezTo>
                  <a:cubicBezTo>
                    <a:pt x="112" y="12"/>
                    <a:pt x="104" y="5"/>
                    <a:pt x="95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4" y="5"/>
                    <a:pt x="6" y="12"/>
                    <a:pt x="5" y="2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72" name="Freeform 1733">
              <a:extLst>
                <a:ext uri="{FF2B5EF4-FFF2-40B4-BE49-F238E27FC236}">
                  <a16:creationId xmlns:a16="http://schemas.microsoft.com/office/drawing/2014/main" id="{73D57735-0F3A-5A44-A882-8ABC3752F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6201" y="3105151"/>
              <a:ext cx="298450" cy="557213"/>
            </a:xfrm>
            <a:custGeom>
              <a:avLst/>
              <a:gdLst>
                <a:gd name="T0" fmla="*/ 81 w 83"/>
                <a:gd name="T1" fmla="*/ 155 h 155"/>
                <a:gd name="T2" fmla="*/ 78 w 83"/>
                <a:gd name="T3" fmla="*/ 152 h 155"/>
                <a:gd name="T4" fmla="*/ 78 w 83"/>
                <a:gd name="T5" fmla="*/ 19 h 155"/>
                <a:gd name="T6" fmla="*/ 63 w 83"/>
                <a:gd name="T7" fmla="*/ 4 h 155"/>
                <a:gd name="T8" fmla="*/ 19 w 83"/>
                <a:gd name="T9" fmla="*/ 4 h 155"/>
                <a:gd name="T10" fmla="*/ 4 w 83"/>
                <a:gd name="T11" fmla="*/ 19 h 155"/>
                <a:gd name="T12" fmla="*/ 4 w 83"/>
                <a:gd name="T13" fmla="*/ 152 h 155"/>
                <a:gd name="T14" fmla="*/ 2 w 83"/>
                <a:gd name="T15" fmla="*/ 155 h 155"/>
                <a:gd name="T16" fmla="*/ 0 w 83"/>
                <a:gd name="T17" fmla="*/ 152 h 155"/>
                <a:gd name="T18" fmla="*/ 0 w 83"/>
                <a:gd name="T19" fmla="*/ 19 h 155"/>
                <a:gd name="T20" fmla="*/ 19 w 83"/>
                <a:gd name="T21" fmla="*/ 0 h 155"/>
                <a:gd name="T22" fmla="*/ 63 w 83"/>
                <a:gd name="T23" fmla="*/ 0 h 155"/>
                <a:gd name="T24" fmla="*/ 83 w 83"/>
                <a:gd name="T25" fmla="*/ 19 h 155"/>
                <a:gd name="T26" fmla="*/ 83 w 83"/>
                <a:gd name="T27" fmla="*/ 152 h 155"/>
                <a:gd name="T28" fmla="*/ 81 w 83"/>
                <a:gd name="T2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155">
                  <a:moveTo>
                    <a:pt x="81" y="155"/>
                  </a:moveTo>
                  <a:cubicBezTo>
                    <a:pt x="79" y="155"/>
                    <a:pt x="78" y="154"/>
                    <a:pt x="78" y="152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8" y="11"/>
                    <a:pt x="72" y="4"/>
                    <a:pt x="63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1" y="4"/>
                    <a:pt x="4" y="11"/>
                    <a:pt x="4" y="19"/>
                  </a:cubicBezTo>
                  <a:cubicBezTo>
                    <a:pt x="4" y="152"/>
                    <a:pt x="4" y="152"/>
                    <a:pt x="4" y="152"/>
                  </a:cubicBezTo>
                  <a:cubicBezTo>
                    <a:pt x="4" y="154"/>
                    <a:pt x="3" y="155"/>
                    <a:pt x="2" y="155"/>
                  </a:cubicBezTo>
                  <a:cubicBezTo>
                    <a:pt x="1" y="155"/>
                    <a:pt x="0" y="154"/>
                    <a:pt x="0" y="15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4" y="0"/>
                    <a:pt x="83" y="8"/>
                    <a:pt x="83" y="19"/>
                  </a:cubicBezTo>
                  <a:cubicBezTo>
                    <a:pt x="83" y="152"/>
                    <a:pt x="83" y="152"/>
                    <a:pt x="83" y="152"/>
                  </a:cubicBezTo>
                  <a:cubicBezTo>
                    <a:pt x="83" y="154"/>
                    <a:pt x="82" y="155"/>
                    <a:pt x="81" y="15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73" name="Rectangle 1734">
              <a:extLst>
                <a:ext uri="{FF2B5EF4-FFF2-40B4-BE49-F238E27FC236}">
                  <a16:creationId xmlns:a16="http://schemas.microsoft.com/office/drawing/2014/main" id="{B3657710-38FA-BF4F-B2AF-46E325D49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6526" y="3187701"/>
              <a:ext cx="173038" cy="96838"/>
            </a:xfrm>
            <a:prstGeom prst="rect">
              <a:avLst/>
            </a:prstGeom>
            <a:solidFill>
              <a:srgbClr val="DA2032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74" name="Freeform 1735">
              <a:extLst>
                <a:ext uri="{FF2B5EF4-FFF2-40B4-BE49-F238E27FC236}">
                  <a16:creationId xmlns:a16="http://schemas.microsoft.com/office/drawing/2014/main" id="{2AA65915-B16B-A544-A226-B6156863B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92238" y="3324226"/>
              <a:ext cx="33338" cy="17463"/>
            </a:xfrm>
            <a:custGeom>
              <a:avLst/>
              <a:gdLst>
                <a:gd name="T0" fmla="*/ 7 w 9"/>
                <a:gd name="T1" fmla="*/ 5 h 5"/>
                <a:gd name="T2" fmla="*/ 2 w 9"/>
                <a:gd name="T3" fmla="*/ 5 h 5"/>
                <a:gd name="T4" fmla="*/ 0 w 9"/>
                <a:gd name="T5" fmla="*/ 2 h 5"/>
                <a:gd name="T6" fmla="*/ 2 w 9"/>
                <a:gd name="T7" fmla="*/ 0 h 5"/>
                <a:gd name="T8" fmla="*/ 7 w 9"/>
                <a:gd name="T9" fmla="*/ 0 h 5"/>
                <a:gd name="T10" fmla="*/ 9 w 9"/>
                <a:gd name="T11" fmla="*/ 2 h 5"/>
                <a:gd name="T12" fmla="*/ 7 w 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7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4"/>
                    <a:pt x="8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75" name="Freeform 1736">
              <a:extLst>
                <a:ext uri="{FF2B5EF4-FFF2-40B4-BE49-F238E27FC236}">
                  <a16:creationId xmlns:a16="http://schemas.microsoft.com/office/drawing/2014/main" id="{EFE654E0-31BC-D04A-8C94-D97315D6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6688" y="3324226"/>
              <a:ext cx="31750" cy="17463"/>
            </a:xfrm>
            <a:custGeom>
              <a:avLst/>
              <a:gdLst>
                <a:gd name="T0" fmla="*/ 7 w 9"/>
                <a:gd name="T1" fmla="*/ 5 h 5"/>
                <a:gd name="T2" fmla="*/ 2 w 9"/>
                <a:gd name="T3" fmla="*/ 5 h 5"/>
                <a:gd name="T4" fmla="*/ 0 w 9"/>
                <a:gd name="T5" fmla="*/ 2 h 5"/>
                <a:gd name="T6" fmla="*/ 2 w 9"/>
                <a:gd name="T7" fmla="*/ 0 h 5"/>
                <a:gd name="T8" fmla="*/ 7 w 9"/>
                <a:gd name="T9" fmla="*/ 0 h 5"/>
                <a:gd name="T10" fmla="*/ 9 w 9"/>
                <a:gd name="T11" fmla="*/ 2 h 5"/>
                <a:gd name="T12" fmla="*/ 7 w 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7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4"/>
                    <a:pt x="8" y="5"/>
                    <a:pt x="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76" name="Freeform 1737">
              <a:extLst>
                <a:ext uri="{FF2B5EF4-FFF2-40B4-BE49-F238E27FC236}">
                  <a16:creationId xmlns:a16="http://schemas.microsoft.com/office/drawing/2014/main" id="{3A69D22D-AD86-1D4E-9068-6D01D3119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79551" y="3324226"/>
              <a:ext cx="31750" cy="17463"/>
            </a:xfrm>
            <a:custGeom>
              <a:avLst/>
              <a:gdLst>
                <a:gd name="T0" fmla="*/ 6 w 9"/>
                <a:gd name="T1" fmla="*/ 5 h 5"/>
                <a:gd name="T2" fmla="*/ 2 w 9"/>
                <a:gd name="T3" fmla="*/ 5 h 5"/>
                <a:gd name="T4" fmla="*/ 0 w 9"/>
                <a:gd name="T5" fmla="*/ 2 h 5"/>
                <a:gd name="T6" fmla="*/ 2 w 9"/>
                <a:gd name="T7" fmla="*/ 0 h 5"/>
                <a:gd name="T8" fmla="*/ 6 w 9"/>
                <a:gd name="T9" fmla="*/ 0 h 5"/>
                <a:gd name="T10" fmla="*/ 9 w 9"/>
                <a:gd name="T11" fmla="*/ 2 h 5"/>
                <a:gd name="T12" fmla="*/ 6 w 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6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4"/>
                    <a:pt x="8" y="5"/>
                    <a:pt x="6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77" name="Freeform 1738">
              <a:extLst>
                <a:ext uri="{FF2B5EF4-FFF2-40B4-BE49-F238E27FC236}">
                  <a16:creationId xmlns:a16="http://schemas.microsoft.com/office/drawing/2014/main" id="{572BF29A-1E6D-7F49-8E2A-4F19CD03B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2413" y="3324226"/>
              <a:ext cx="31750" cy="17463"/>
            </a:xfrm>
            <a:custGeom>
              <a:avLst/>
              <a:gdLst>
                <a:gd name="T0" fmla="*/ 6 w 9"/>
                <a:gd name="T1" fmla="*/ 5 h 5"/>
                <a:gd name="T2" fmla="*/ 2 w 9"/>
                <a:gd name="T3" fmla="*/ 5 h 5"/>
                <a:gd name="T4" fmla="*/ 0 w 9"/>
                <a:gd name="T5" fmla="*/ 2 h 5"/>
                <a:gd name="T6" fmla="*/ 2 w 9"/>
                <a:gd name="T7" fmla="*/ 0 h 5"/>
                <a:gd name="T8" fmla="*/ 6 w 9"/>
                <a:gd name="T9" fmla="*/ 0 h 5"/>
                <a:gd name="T10" fmla="*/ 9 w 9"/>
                <a:gd name="T11" fmla="*/ 2 h 5"/>
                <a:gd name="T12" fmla="*/ 6 w 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6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4"/>
                    <a:pt x="8" y="5"/>
                    <a:pt x="6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78" name="Freeform 1739">
              <a:extLst>
                <a:ext uri="{FF2B5EF4-FFF2-40B4-BE49-F238E27FC236}">
                  <a16:creationId xmlns:a16="http://schemas.microsoft.com/office/drawing/2014/main" id="{1D40D90B-5AE9-DF49-8D91-AD05D801C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5276" y="3324226"/>
              <a:ext cx="33338" cy="17463"/>
            </a:xfrm>
            <a:custGeom>
              <a:avLst/>
              <a:gdLst>
                <a:gd name="T0" fmla="*/ 6 w 9"/>
                <a:gd name="T1" fmla="*/ 5 h 5"/>
                <a:gd name="T2" fmla="*/ 2 w 9"/>
                <a:gd name="T3" fmla="*/ 5 h 5"/>
                <a:gd name="T4" fmla="*/ 0 w 9"/>
                <a:gd name="T5" fmla="*/ 2 h 5"/>
                <a:gd name="T6" fmla="*/ 2 w 9"/>
                <a:gd name="T7" fmla="*/ 0 h 5"/>
                <a:gd name="T8" fmla="*/ 6 w 9"/>
                <a:gd name="T9" fmla="*/ 0 h 5"/>
                <a:gd name="T10" fmla="*/ 9 w 9"/>
                <a:gd name="T11" fmla="*/ 2 h 5"/>
                <a:gd name="T12" fmla="*/ 6 w 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6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4"/>
                    <a:pt x="8" y="5"/>
                    <a:pt x="6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179" name="Freeform 1745">
              <a:extLst>
                <a:ext uri="{FF2B5EF4-FFF2-40B4-BE49-F238E27FC236}">
                  <a16:creationId xmlns:a16="http://schemas.microsoft.com/office/drawing/2014/main" id="{74E2C54C-420E-9D45-9976-9D0C51859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1113" y="3719513"/>
              <a:ext cx="425450" cy="101600"/>
            </a:xfrm>
            <a:custGeom>
              <a:avLst/>
              <a:gdLst>
                <a:gd name="T0" fmla="*/ 116 w 118"/>
                <a:gd name="T1" fmla="*/ 28 h 28"/>
                <a:gd name="T2" fmla="*/ 3 w 118"/>
                <a:gd name="T3" fmla="*/ 28 h 28"/>
                <a:gd name="T4" fmla="*/ 0 w 118"/>
                <a:gd name="T5" fmla="*/ 25 h 28"/>
                <a:gd name="T6" fmla="*/ 0 w 118"/>
                <a:gd name="T7" fmla="*/ 2 h 28"/>
                <a:gd name="T8" fmla="*/ 3 w 118"/>
                <a:gd name="T9" fmla="*/ 0 h 28"/>
                <a:gd name="T10" fmla="*/ 5 w 118"/>
                <a:gd name="T11" fmla="*/ 2 h 28"/>
                <a:gd name="T12" fmla="*/ 5 w 118"/>
                <a:gd name="T13" fmla="*/ 23 h 28"/>
                <a:gd name="T14" fmla="*/ 113 w 118"/>
                <a:gd name="T15" fmla="*/ 23 h 28"/>
                <a:gd name="T16" fmla="*/ 113 w 118"/>
                <a:gd name="T17" fmla="*/ 2 h 28"/>
                <a:gd name="T18" fmla="*/ 116 w 118"/>
                <a:gd name="T19" fmla="*/ 0 h 28"/>
                <a:gd name="T20" fmla="*/ 118 w 118"/>
                <a:gd name="T21" fmla="*/ 2 h 28"/>
                <a:gd name="T22" fmla="*/ 118 w 118"/>
                <a:gd name="T23" fmla="*/ 25 h 28"/>
                <a:gd name="T24" fmla="*/ 116 w 118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28">
                  <a:moveTo>
                    <a:pt x="116" y="28"/>
                  </a:moveTo>
                  <a:cubicBezTo>
                    <a:pt x="3" y="28"/>
                    <a:pt x="3" y="28"/>
                    <a:pt x="3" y="28"/>
                  </a:cubicBezTo>
                  <a:cubicBezTo>
                    <a:pt x="1" y="28"/>
                    <a:pt x="0" y="27"/>
                    <a:pt x="0" y="2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3" y="1"/>
                    <a:pt x="114" y="0"/>
                    <a:pt x="116" y="0"/>
                  </a:cubicBezTo>
                  <a:cubicBezTo>
                    <a:pt x="117" y="0"/>
                    <a:pt x="118" y="1"/>
                    <a:pt x="118" y="2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8" y="27"/>
                    <a:pt x="117" y="28"/>
                    <a:pt x="116" y="28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grpSp>
          <p:nvGrpSpPr>
            <p:cNvPr id="180" name="Группа 179">
              <a:extLst>
                <a:ext uri="{FF2B5EF4-FFF2-40B4-BE49-F238E27FC236}">
                  <a16:creationId xmlns:a16="http://schemas.microsoft.com/office/drawing/2014/main" id="{C94BAAE8-8795-4045-9463-D784178A0578}"/>
                </a:ext>
              </a:extLst>
            </p:cNvPr>
            <p:cNvGrpSpPr/>
            <p:nvPr/>
          </p:nvGrpSpPr>
          <p:grpSpPr>
            <a:xfrm>
              <a:off x="14327188" y="3111501"/>
              <a:ext cx="358775" cy="530225"/>
              <a:chOff x="14327188" y="3111501"/>
              <a:chExt cx="358775" cy="530225"/>
            </a:xfrm>
          </p:grpSpPr>
          <p:sp>
            <p:nvSpPr>
              <p:cNvPr id="182" name="Freeform 1740">
                <a:extLst>
                  <a:ext uri="{FF2B5EF4-FFF2-40B4-BE49-F238E27FC236}">
                    <a16:creationId xmlns:a16="http://schemas.microsoft.com/office/drawing/2014/main" id="{CA33CDBF-E29D-9047-A169-35A9146E2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8813" y="3187701"/>
                <a:ext cx="57150" cy="65088"/>
              </a:xfrm>
              <a:custGeom>
                <a:avLst/>
                <a:gdLst>
                  <a:gd name="T0" fmla="*/ 2 w 16"/>
                  <a:gd name="T1" fmla="*/ 18 h 18"/>
                  <a:gd name="T2" fmla="*/ 1 w 16"/>
                  <a:gd name="T3" fmla="*/ 17 h 18"/>
                  <a:gd name="T4" fmla="*/ 1 w 16"/>
                  <a:gd name="T5" fmla="*/ 14 h 18"/>
                  <a:gd name="T6" fmla="*/ 11 w 16"/>
                  <a:gd name="T7" fmla="*/ 1 h 18"/>
                  <a:gd name="T8" fmla="*/ 15 w 16"/>
                  <a:gd name="T9" fmla="*/ 1 h 18"/>
                  <a:gd name="T10" fmla="*/ 15 w 16"/>
                  <a:gd name="T11" fmla="*/ 4 h 18"/>
                  <a:gd name="T12" fmla="*/ 4 w 16"/>
                  <a:gd name="T13" fmla="*/ 17 h 18"/>
                  <a:gd name="T14" fmla="*/ 2 w 16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8">
                    <a:moveTo>
                      <a:pt x="2" y="18"/>
                    </a:moveTo>
                    <a:cubicBezTo>
                      <a:pt x="2" y="18"/>
                      <a:pt x="1" y="17"/>
                      <a:pt x="1" y="17"/>
                    </a:cubicBezTo>
                    <a:cubicBezTo>
                      <a:pt x="0" y="16"/>
                      <a:pt x="0" y="15"/>
                      <a:pt x="1" y="1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0"/>
                      <a:pt x="14" y="0"/>
                      <a:pt x="15" y="1"/>
                    </a:cubicBezTo>
                    <a:cubicBezTo>
                      <a:pt x="16" y="2"/>
                      <a:pt x="16" y="3"/>
                      <a:pt x="15" y="4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3" y="18"/>
                      <a:pt x="2" y="18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  <p:sp>
            <p:nvSpPr>
              <p:cNvPr id="183" name="Freeform 1741">
                <a:extLst>
                  <a:ext uri="{FF2B5EF4-FFF2-40B4-BE49-F238E27FC236}">
                    <a16:creationId xmlns:a16="http://schemas.microsoft.com/office/drawing/2014/main" id="{D03B3CC8-E856-B14C-82A2-2E603FFD7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43088" y="3111501"/>
                <a:ext cx="57150" cy="65088"/>
              </a:xfrm>
              <a:custGeom>
                <a:avLst/>
                <a:gdLst>
                  <a:gd name="T0" fmla="*/ 2 w 16"/>
                  <a:gd name="T1" fmla="*/ 18 h 18"/>
                  <a:gd name="T2" fmla="*/ 1 w 16"/>
                  <a:gd name="T3" fmla="*/ 17 h 18"/>
                  <a:gd name="T4" fmla="*/ 1 w 16"/>
                  <a:gd name="T5" fmla="*/ 14 h 18"/>
                  <a:gd name="T6" fmla="*/ 11 w 16"/>
                  <a:gd name="T7" fmla="*/ 2 h 18"/>
                  <a:gd name="T8" fmla="*/ 15 w 16"/>
                  <a:gd name="T9" fmla="*/ 1 h 18"/>
                  <a:gd name="T10" fmla="*/ 15 w 16"/>
                  <a:gd name="T11" fmla="*/ 5 h 18"/>
                  <a:gd name="T12" fmla="*/ 4 w 16"/>
                  <a:gd name="T13" fmla="*/ 17 h 18"/>
                  <a:gd name="T14" fmla="*/ 2 w 16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8">
                    <a:moveTo>
                      <a:pt x="2" y="18"/>
                    </a:moveTo>
                    <a:cubicBezTo>
                      <a:pt x="2" y="18"/>
                      <a:pt x="1" y="18"/>
                      <a:pt x="1" y="17"/>
                    </a:cubicBezTo>
                    <a:cubicBezTo>
                      <a:pt x="0" y="16"/>
                      <a:pt x="0" y="15"/>
                      <a:pt x="1" y="1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4" y="0"/>
                      <a:pt x="15" y="1"/>
                    </a:cubicBezTo>
                    <a:cubicBezTo>
                      <a:pt x="16" y="2"/>
                      <a:pt x="16" y="4"/>
                      <a:pt x="15" y="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3" y="18"/>
                      <a:pt x="2" y="18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  <p:sp>
            <p:nvSpPr>
              <p:cNvPr id="184" name="Freeform 1742">
                <a:extLst>
                  <a:ext uri="{FF2B5EF4-FFF2-40B4-BE49-F238E27FC236}">
                    <a16:creationId xmlns:a16="http://schemas.microsoft.com/office/drawing/2014/main" id="{6AE1D63A-A45A-254B-9668-FFCCA772C1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95463" y="3144838"/>
                <a:ext cx="169863" cy="150813"/>
              </a:xfrm>
              <a:custGeom>
                <a:avLst/>
                <a:gdLst>
                  <a:gd name="T0" fmla="*/ 38 w 47"/>
                  <a:gd name="T1" fmla="*/ 42 h 42"/>
                  <a:gd name="T2" fmla="*/ 33 w 47"/>
                  <a:gd name="T3" fmla="*/ 40 h 42"/>
                  <a:gd name="T4" fmla="*/ 4 w 47"/>
                  <a:gd name="T5" fmla="*/ 15 h 42"/>
                  <a:gd name="T6" fmla="*/ 4 w 47"/>
                  <a:gd name="T7" fmla="*/ 15 h 42"/>
                  <a:gd name="T8" fmla="*/ 3 w 47"/>
                  <a:gd name="T9" fmla="*/ 3 h 42"/>
                  <a:gd name="T10" fmla="*/ 14 w 47"/>
                  <a:gd name="T11" fmla="*/ 3 h 42"/>
                  <a:gd name="T12" fmla="*/ 44 w 47"/>
                  <a:gd name="T13" fmla="*/ 28 h 42"/>
                  <a:gd name="T14" fmla="*/ 46 w 47"/>
                  <a:gd name="T15" fmla="*/ 33 h 42"/>
                  <a:gd name="T16" fmla="*/ 44 w 47"/>
                  <a:gd name="T17" fmla="*/ 39 h 42"/>
                  <a:gd name="T18" fmla="*/ 38 w 47"/>
                  <a:gd name="T19" fmla="*/ 42 h 42"/>
                  <a:gd name="T20" fmla="*/ 7 w 47"/>
                  <a:gd name="T21" fmla="*/ 12 h 42"/>
                  <a:gd name="T22" fmla="*/ 36 w 47"/>
                  <a:gd name="T23" fmla="*/ 37 h 42"/>
                  <a:gd name="T24" fmla="*/ 41 w 47"/>
                  <a:gd name="T25" fmla="*/ 36 h 42"/>
                  <a:gd name="T26" fmla="*/ 42 w 47"/>
                  <a:gd name="T27" fmla="*/ 34 h 42"/>
                  <a:gd name="T28" fmla="*/ 41 w 47"/>
                  <a:gd name="T29" fmla="*/ 31 h 42"/>
                  <a:gd name="T30" fmla="*/ 11 w 47"/>
                  <a:gd name="T31" fmla="*/ 6 h 42"/>
                  <a:gd name="T32" fmla="*/ 6 w 47"/>
                  <a:gd name="T33" fmla="*/ 6 h 42"/>
                  <a:gd name="T34" fmla="*/ 7 w 47"/>
                  <a:gd name="T35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42">
                    <a:moveTo>
                      <a:pt x="38" y="42"/>
                    </a:moveTo>
                    <a:cubicBezTo>
                      <a:pt x="36" y="42"/>
                      <a:pt x="34" y="41"/>
                      <a:pt x="33" y="40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0" y="12"/>
                      <a:pt x="0" y="7"/>
                      <a:pt x="3" y="3"/>
                    </a:cubicBezTo>
                    <a:cubicBezTo>
                      <a:pt x="6" y="0"/>
                      <a:pt x="11" y="0"/>
                      <a:pt x="14" y="3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5" y="29"/>
                      <a:pt x="46" y="31"/>
                      <a:pt x="46" y="33"/>
                    </a:cubicBezTo>
                    <a:cubicBezTo>
                      <a:pt x="47" y="35"/>
                      <a:pt x="46" y="38"/>
                      <a:pt x="44" y="39"/>
                    </a:cubicBezTo>
                    <a:cubicBezTo>
                      <a:pt x="43" y="41"/>
                      <a:pt x="40" y="42"/>
                      <a:pt x="38" y="42"/>
                    </a:cubicBezTo>
                    <a:close/>
                    <a:moveTo>
                      <a:pt x="7" y="12"/>
                    </a:moveTo>
                    <a:cubicBezTo>
                      <a:pt x="36" y="37"/>
                      <a:pt x="36" y="37"/>
                      <a:pt x="36" y="37"/>
                    </a:cubicBezTo>
                    <a:cubicBezTo>
                      <a:pt x="37" y="38"/>
                      <a:pt x="40" y="38"/>
                      <a:pt x="41" y="36"/>
                    </a:cubicBezTo>
                    <a:cubicBezTo>
                      <a:pt x="42" y="35"/>
                      <a:pt x="42" y="35"/>
                      <a:pt x="42" y="34"/>
                    </a:cubicBezTo>
                    <a:cubicBezTo>
                      <a:pt x="42" y="33"/>
                      <a:pt x="41" y="32"/>
                      <a:pt x="41" y="31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5"/>
                      <a:pt x="8" y="5"/>
                      <a:pt x="6" y="6"/>
                    </a:cubicBezTo>
                    <a:cubicBezTo>
                      <a:pt x="5" y="8"/>
                      <a:pt x="5" y="10"/>
                      <a:pt x="7" y="12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  <p:sp>
            <p:nvSpPr>
              <p:cNvPr id="185" name="Freeform 1743">
                <a:extLst>
                  <a:ext uri="{FF2B5EF4-FFF2-40B4-BE49-F238E27FC236}">
                    <a16:creationId xmlns:a16="http://schemas.microsoft.com/office/drawing/2014/main" id="{0BBC3D8B-9E40-6049-991A-B0CFFC70FA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66888" y="3187701"/>
                <a:ext cx="158750" cy="150813"/>
              </a:xfrm>
              <a:custGeom>
                <a:avLst/>
                <a:gdLst>
                  <a:gd name="T0" fmla="*/ 21 w 44"/>
                  <a:gd name="T1" fmla="*/ 42 h 42"/>
                  <a:gd name="T2" fmla="*/ 8 w 44"/>
                  <a:gd name="T3" fmla="*/ 37 h 42"/>
                  <a:gd name="T4" fmla="*/ 8 w 44"/>
                  <a:gd name="T5" fmla="*/ 37 h 42"/>
                  <a:gd name="T6" fmla="*/ 1 w 44"/>
                  <a:gd name="T7" fmla="*/ 23 h 42"/>
                  <a:gd name="T8" fmla="*/ 5 w 44"/>
                  <a:gd name="T9" fmla="*/ 9 h 42"/>
                  <a:gd name="T10" fmla="*/ 12 w 44"/>
                  <a:gd name="T11" fmla="*/ 1 h 42"/>
                  <a:gd name="T12" fmla="*/ 14 w 44"/>
                  <a:gd name="T13" fmla="*/ 0 h 42"/>
                  <a:gd name="T14" fmla="*/ 16 w 44"/>
                  <a:gd name="T15" fmla="*/ 0 h 42"/>
                  <a:gd name="T16" fmla="*/ 43 w 44"/>
                  <a:gd name="T17" fmla="*/ 24 h 42"/>
                  <a:gd name="T18" fmla="*/ 43 w 44"/>
                  <a:gd name="T19" fmla="*/ 27 h 42"/>
                  <a:gd name="T20" fmla="*/ 36 w 44"/>
                  <a:gd name="T21" fmla="*/ 35 h 42"/>
                  <a:gd name="T22" fmla="*/ 22 w 44"/>
                  <a:gd name="T23" fmla="*/ 42 h 42"/>
                  <a:gd name="T24" fmla="*/ 21 w 44"/>
                  <a:gd name="T25" fmla="*/ 42 h 42"/>
                  <a:gd name="T26" fmla="*/ 14 w 44"/>
                  <a:gd name="T27" fmla="*/ 6 h 42"/>
                  <a:gd name="T28" fmla="*/ 9 w 44"/>
                  <a:gd name="T29" fmla="*/ 12 h 42"/>
                  <a:gd name="T30" fmla="*/ 5 w 44"/>
                  <a:gd name="T31" fmla="*/ 23 h 42"/>
                  <a:gd name="T32" fmla="*/ 11 w 44"/>
                  <a:gd name="T33" fmla="*/ 34 h 42"/>
                  <a:gd name="T34" fmla="*/ 11 w 44"/>
                  <a:gd name="T35" fmla="*/ 34 h 42"/>
                  <a:gd name="T36" fmla="*/ 22 w 44"/>
                  <a:gd name="T37" fmla="*/ 37 h 42"/>
                  <a:gd name="T38" fmla="*/ 32 w 44"/>
                  <a:gd name="T39" fmla="*/ 32 h 42"/>
                  <a:gd name="T40" fmla="*/ 38 w 44"/>
                  <a:gd name="T41" fmla="*/ 26 h 42"/>
                  <a:gd name="T42" fmla="*/ 14 w 44"/>
                  <a:gd name="T43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4" h="42">
                    <a:moveTo>
                      <a:pt x="21" y="42"/>
                    </a:moveTo>
                    <a:cubicBezTo>
                      <a:pt x="16" y="42"/>
                      <a:pt x="11" y="40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4" y="34"/>
                      <a:pt x="1" y="29"/>
                      <a:pt x="1" y="23"/>
                    </a:cubicBezTo>
                    <a:cubicBezTo>
                      <a:pt x="0" y="18"/>
                      <a:pt x="2" y="13"/>
                      <a:pt x="5" y="9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5" y="0"/>
                      <a:pt x="15" y="0"/>
                      <a:pt x="16" y="0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4" y="24"/>
                      <a:pt x="44" y="26"/>
                      <a:pt x="43" y="27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3" y="39"/>
                      <a:pt x="28" y="42"/>
                      <a:pt x="22" y="42"/>
                    </a:cubicBezTo>
                    <a:cubicBezTo>
                      <a:pt x="22" y="42"/>
                      <a:pt x="21" y="42"/>
                      <a:pt x="21" y="42"/>
                    </a:cubicBezTo>
                    <a:close/>
                    <a:moveTo>
                      <a:pt x="14" y="6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6" y="15"/>
                      <a:pt x="5" y="19"/>
                      <a:pt x="5" y="23"/>
                    </a:cubicBezTo>
                    <a:cubicBezTo>
                      <a:pt x="6" y="27"/>
                      <a:pt x="8" y="31"/>
                      <a:pt x="11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4" y="36"/>
                      <a:pt x="18" y="38"/>
                      <a:pt x="22" y="37"/>
                    </a:cubicBezTo>
                    <a:cubicBezTo>
                      <a:pt x="26" y="37"/>
                      <a:pt x="30" y="35"/>
                      <a:pt x="32" y="32"/>
                    </a:cubicBezTo>
                    <a:cubicBezTo>
                      <a:pt x="38" y="26"/>
                      <a:pt x="38" y="26"/>
                      <a:pt x="38" y="26"/>
                    </a:cubicBezTo>
                    <a:lnTo>
                      <a:pt x="14" y="6"/>
                    </a:ln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  <p:sp>
            <p:nvSpPr>
              <p:cNvPr id="186" name="Freeform 1744">
                <a:extLst>
                  <a:ext uri="{FF2B5EF4-FFF2-40B4-BE49-F238E27FC236}">
                    <a16:creationId xmlns:a16="http://schemas.microsoft.com/office/drawing/2014/main" id="{9FE39A41-F71F-A946-959C-2567E9C55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09751" y="3262313"/>
                <a:ext cx="61913" cy="44450"/>
              </a:xfrm>
              <a:custGeom>
                <a:avLst/>
                <a:gdLst>
                  <a:gd name="T0" fmla="*/ 10 w 17"/>
                  <a:gd name="T1" fmla="*/ 2 h 12"/>
                  <a:gd name="T2" fmla="*/ 11 w 17"/>
                  <a:gd name="T3" fmla="*/ 0 h 12"/>
                  <a:gd name="T4" fmla="*/ 17 w 17"/>
                  <a:gd name="T5" fmla="*/ 5 h 12"/>
                  <a:gd name="T6" fmla="*/ 16 w 17"/>
                  <a:gd name="T7" fmla="*/ 7 h 12"/>
                  <a:gd name="T8" fmla="*/ 3 w 17"/>
                  <a:gd name="T9" fmla="*/ 8 h 12"/>
                  <a:gd name="T10" fmla="*/ 0 w 17"/>
                  <a:gd name="T11" fmla="*/ 5 h 12"/>
                  <a:gd name="T12" fmla="*/ 10 w 17"/>
                  <a:gd name="T1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2">
                    <a:moveTo>
                      <a:pt x="10" y="2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11"/>
                      <a:pt x="7" y="12"/>
                      <a:pt x="3" y="8"/>
                    </a:cubicBezTo>
                    <a:cubicBezTo>
                      <a:pt x="2" y="7"/>
                      <a:pt x="1" y="6"/>
                      <a:pt x="0" y="5"/>
                    </a:cubicBezTo>
                    <a:cubicBezTo>
                      <a:pt x="4" y="6"/>
                      <a:pt x="7" y="5"/>
                      <a:pt x="10" y="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  <p:sp>
            <p:nvSpPr>
              <p:cNvPr id="187" name="Freeform 1746">
                <a:extLst>
                  <a:ext uri="{FF2B5EF4-FFF2-40B4-BE49-F238E27FC236}">
                    <a16:creationId xmlns:a16="http://schemas.microsoft.com/office/drawing/2014/main" id="{11AC39A7-0C87-414A-926C-592743C16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35138" y="3306763"/>
                <a:ext cx="74613" cy="128588"/>
              </a:xfrm>
              <a:custGeom>
                <a:avLst/>
                <a:gdLst>
                  <a:gd name="T0" fmla="*/ 3 w 21"/>
                  <a:gd name="T1" fmla="*/ 36 h 36"/>
                  <a:gd name="T2" fmla="*/ 2 w 21"/>
                  <a:gd name="T3" fmla="*/ 36 h 36"/>
                  <a:gd name="T4" fmla="*/ 0 w 21"/>
                  <a:gd name="T5" fmla="*/ 33 h 36"/>
                  <a:gd name="T6" fmla="*/ 16 w 21"/>
                  <a:gd name="T7" fmla="*/ 1 h 36"/>
                  <a:gd name="T8" fmla="*/ 20 w 21"/>
                  <a:gd name="T9" fmla="*/ 1 h 36"/>
                  <a:gd name="T10" fmla="*/ 20 w 21"/>
                  <a:gd name="T11" fmla="*/ 4 h 36"/>
                  <a:gd name="T12" fmla="*/ 5 w 21"/>
                  <a:gd name="T13" fmla="*/ 34 h 36"/>
                  <a:gd name="T14" fmla="*/ 3 w 21"/>
                  <a:gd name="T1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36">
                    <a:moveTo>
                      <a:pt x="3" y="36"/>
                    </a:moveTo>
                    <a:cubicBezTo>
                      <a:pt x="3" y="36"/>
                      <a:pt x="2" y="36"/>
                      <a:pt x="2" y="36"/>
                    </a:cubicBezTo>
                    <a:cubicBezTo>
                      <a:pt x="1" y="36"/>
                      <a:pt x="0" y="35"/>
                      <a:pt x="0" y="33"/>
                    </a:cubicBezTo>
                    <a:cubicBezTo>
                      <a:pt x="0" y="33"/>
                      <a:pt x="2" y="18"/>
                      <a:pt x="16" y="1"/>
                    </a:cubicBezTo>
                    <a:cubicBezTo>
                      <a:pt x="17" y="0"/>
                      <a:pt x="19" y="0"/>
                      <a:pt x="20" y="1"/>
                    </a:cubicBezTo>
                    <a:cubicBezTo>
                      <a:pt x="21" y="2"/>
                      <a:pt x="21" y="3"/>
                      <a:pt x="20" y="4"/>
                    </a:cubicBezTo>
                    <a:cubicBezTo>
                      <a:pt x="6" y="19"/>
                      <a:pt x="5" y="34"/>
                      <a:pt x="5" y="34"/>
                    </a:cubicBezTo>
                    <a:cubicBezTo>
                      <a:pt x="5" y="35"/>
                      <a:pt x="4" y="36"/>
                      <a:pt x="3" y="36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  <p:sp>
            <p:nvSpPr>
              <p:cNvPr id="188" name="Freeform 1747">
                <a:extLst>
                  <a:ext uri="{FF2B5EF4-FFF2-40B4-BE49-F238E27FC236}">
                    <a16:creationId xmlns:a16="http://schemas.microsoft.com/office/drawing/2014/main" id="{E8A72230-F3C6-D744-99E8-09CC85D65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27188" y="3460751"/>
                <a:ext cx="290513" cy="180975"/>
              </a:xfrm>
              <a:custGeom>
                <a:avLst/>
                <a:gdLst>
                  <a:gd name="T0" fmla="*/ 55 w 81"/>
                  <a:gd name="T1" fmla="*/ 50 h 50"/>
                  <a:gd name="T2" fmla="*/ 53 w 81"/>
                  <a:gd name="T3" fmla="*/ 50 h 50"/>
                  <a:gd name="T4" fmla="*/ 29 w 81"/>
                  <a:gd name="T5" fmla="*/ 25 h 50"/>
                  <a:gd name="T6" fmla="*/ 29 w 81"/>
                  <a:gd name="T7" fmla="*/ 13 h 50"/>
                  <a:gd name="T8" fmla="*/ 31 w 81"/>
                  <a:gd name="T9" fmla="*/ 11 h 50"/>
                  <a:gd name="T10" fmla="*/ 33 w 81"/>
                  <a:gd name="T11" fmla="*/ 13 h 50"/>
                  <a:gd name="T12" fmla="*/ 33 w 81"/>
                  <a:gd name="T13" fmla="*/ 25 h 50"/>
                  <a:gd name="T14" fmla="*/ 53 w 81"/>
                  <a:gd name="T15" fmla="*/ 45 h 50"/>
                  <a:gd name="T16" fmla="*/ 55 w 81"/>
                  <a:gd name="T17" fmla="*/ 45 h 50"/>
                  <a:gd name="T18" fmla="*/ 76 w 81"/>
                  <a:gd name="T19" fmla="*/ 24 h 50"/>
                  <a:gd name="T20" fmla="*/ 57 w 81"/>
                  <a:gd name="T21" fmla="*/ 4 h 50"/>
                  <a:gd name="T22" fmla="*/ 3 w 81"/>
                  <a:gd name="T23" fmla="*/ 4 h 50"/>
                  <a:gd name="T24" fmla="*/ 0 w 81"/>
                  <a:gd name="T25" fmla="*/ 2 h 50"/>
                  <a:gd name="T26" fmla="*/ 3 w 81"/>
                  <a:gd name="T27" fmla="*/ 0 h 50"/>
                  <a:gd name="T28" fmla="*/ 57 w 81"/>
                  <a:gd name="T29" fmla="*/ 0 h 50"/>
                  <a:gd name="T30" fmla="*/ 81 w 81"/>
                  <a:gd name="T31" fmla="*/ 24 h 50"/>
                  <a:gd name="T32" fmla="*/ 55 w 81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1" h="50">
                    <a:moveTo>
                      <a:pt x="55" y="50"/>
                    </a:moveTo>
                    <a:cubicBezTo>
                      <a:pt x="53" y="50"/>
                      <a:pt x="53" y="50"/>
                      <a:pt x="53" y="50"/>
                    </a:cubicBezTo>
                    <a:cubicBezTo>
                      <a:pt x="40" y="50"/>
                      <a:pt x="29" y="39"/>
                      <a:pt x="29" y="25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2"/>
                      <a:pt x="30" y="11"/>
                      <a:pt x="31" y="11"/>
                    </a:cubicBezTo>
                    <a:cubicBezTo>
                      <a:pt x="32" y="11"/>
                      <a:pt x="33" y="12"/>
                      <a:pt x="33" y="13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36"/>
                      <a:pt x="42" y="45"/>
                      <a:pt x="53" y="45"/>
                    </a:cubicBezTo>
                    <a:cubicBezTo>
                      <a:pt x="55" y="45"/>
                      <a:pt x="55" y="45"/>
                      <a:pt x="55" y="45"/>
                    </a:cubicBezTo>
                    <a:cubicBezTo>
                      <a:pt x="67" y="45"/>
                      <a:pt x="76" y="36"/>
                      <a:pt x="76" y="24"/>
                    </a:cubicBezTo>
                    <a:cubicBezTo>
                      <a:pt x="76" y="13"/>
                      <a:pt x="67" y="4"/>
                      <a:pt x="57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70" y="0"/>
                      <a:pt x="81" y="10"/>
                      <a:pt x="81" y="24"/>
                    </a:cubicBezTo>
                    <a:cubicBezTo>
                      <a:pt x="81" y="38"/>
                      <a:pt x="69" y="50"/>
                      <a:pt x="55" y="50"/>
                    </a:cubicBezTo>
                    <a:close/>
                  </a:path>
                </a:pathLst>
              </a:custGeom>
              <a:solidFill>
                <a:srgbClr val="344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31413"/>
                  </a:solidFill>
                  <a:effectLst/>
                  <a:uLnTx/>
                  <a:uFillTx/>
                  <a:latin typeface="+mj-lt"/>
                  <a:ea typeface="Roboto" pitchFamily="2" charset="0"/>
                </a:endParaRPr>
              </a:p>
            </p:txBody>
          </p:sp>
        </p:grpSp>
        <p:sp>
          <p:nvSpPr>
            <p:cNvPr id="181" name="Freeform 1748">
              <a:extLst>
                <a:ext uri="{FF2B5EF4-FFF2-40B4-BE49-F238E27FC236}">
                  <a16:creationId xmlns:a16="http://schemas.microsoft.com/office/drawing/2014/main" id="{B3C5D000-B30F-B74C-A5DA-2BD7A4114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9863" y="3414713"/>
              <a:ext cx="107950" cy="187325"/>
            </a:xfrm>
            <a:custGeom>
              <a:avLst/>
              <a:gdLst>
                <a:gd name="T0" fmla="*/ 4 w 30"/>
                <a:gd name="T1" fmla="*/ 52 h 52"/>
                <a:gd name="T2" fmla="*/ 2 w 30"/>
                <a:gd name="T3" fmla="*/ 52 h 52"/>
                <a:gd name="T4" fmla="*/ 2 w 30"/>
                <a:gd name="T5" fmla="*/ 48 h 52"/>
                <a:gd name="T6" fmla="*/ 22 w 30"/>
                <a:gd name="T7" fmla="*/ 29 h 52"/>
                <a:gd name="T8" fmla="*/ 2 w 30"/>
                <a:gd name="T9" fmla="*/ 29 h 52"/>
                <a:gd name="T10" fmla="*/ 0 w 30"/>
                <a:gd name="T11" fmla="*/ 28 h 52"/>
                <a:gd name="T12" fmla="*/ 1 w 30"/>
                <a:gd name="T13" fmla="*/ 25 h 52"/>
                <a:gd name="T14" fmla="*/ 26 w 30"/>
                <a:gd name="T15" fmla="*/ 0 h 52"/>
                <a:gd name="T16" fmla="*/ 29 w 30"/>
                <a:gd name="T17" fmla="*/ 0 h 52"/>
                <a:gd name="T18" fmla="*/ 29 w 30"/>
                <a:gd name="T19" fmla="*/ 4 h 52"/>
                <a:gd name="T20" fmla="*/ 8 w 30"/>
                <a:gd name="T21" fmla="*/ 25 h 52"/>
                <a:gd name="T22" fmla="*/ 27 w 30"/>
                <a:gd name="T23" fmla="*/ 25 h 52"/>
                <a:gd name="T24" fmla="*/ 29 w 30"/>
                <a:gd name="T25" fmla="*/ 26 h 52"/>
                <a:gd name="T26" fmla="*/ 29 w 30"/>
                <a:gd name="T27" fmla="*/ 29 h 52"/>
                <a:gd name="T28" fmla="*/ 6 w 30"/>
                <a:gd name="T29" fmla="*/ 52 h 52"/>
                <a:gd name="T30" fmla="*/ 4 w 30"/>
                <a:gd name="T3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52">
                  <a:moveTo>
                    <a:pt x="4" y="52"/>
                  </a:moveTo>
                  <a:cubicBezTo>
                    <a:pt x="4" y="52"/>
                    <a:pt x="3" y="52"/>
                    <a:pt x="2" y="52"/>
                  </a:cubicBezTo>
                  <a:cubicBezTo>
                    <a:pt x="2" y="51"/>
                    <a:pt x="2" y="49"/>
                    <a:pt x="2" y="48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1" y="29"/>
                    <a:pt x="0" y="28"/>
                  </a:cubicBezTo>
                  <a:cubicBezTo>
                    <a:pt x="0" y="27"/>
                    <a:pt x="0" y="26"/>
                    <a:pt x="1" y="25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1"/>
                    <a:pt x="30" y="3"/>
                    <a:pt x="29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9" y="25"/>
                    <a:pt x="29" y="26"/>
                  </a:cubicBezTo>
                  <a:cubicBezTo>
                    <a:pt x="30" y="27"/>
                    <a:pt x="29" y="28"/>
                    <a:pt x="29" y="29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2"/>
                    <a:pt x="5" y="52"/>
                    <a:pt x="4" y="5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</p:grpSp>
      <p:sp>
        <p:nvSpPr>
          <p:cNvPr id="166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C60624B2-1942-9541-AEF9-66A7EF2D10A3}"/>
              </a:ext>
            </a:extLst>
          </p:cNvPr>
          <p:cNvSpPr txBox="1">
            <a:spLocks/>
          </p:cNvSpPr>
          <p:nvPr/>
        </p:nvSpPr>
        <p:spPr>
          <a:xfrm>
            <a:off x="12164314" y="2955272"/>
            <a:ext cx="3523207" cy="749207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Начало 1 этапа установки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Roboto" pitchFamily="2" charset="0"/>
              </a:rPr>
              <a:t>быстрых и медленных зарядных станций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нового формата</a:t>
            </a:r>
          </a:p>
        </p:txBody>
      </p:sp>
      <p:sp>
        <p:nvSpPr>
          <p:cNvPr id="167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CF9D97FA-F793-AE4D-B9F9-C3F0EF0DDEE6}"/>
              </a:ext>
            </a:extLst>
          </p:cNvPr>
          <p:cNvSpPr txBox="1">
            <a:spLocks/>
          </p:cNvSpPr>
          <p:nvPr/>
        </p:nvSpPr>
        <p:spPr>
          <a:xfrm>
            <a:off x="9008967" y="2955272"/>
            <a:ext cx="3051630" cy="749207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Подписано соглашение 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</a:b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с ПАО «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Россети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» об установке 300 зарядных станций</a:t>
            </a:r>
          </a:p>
        </p:txBody>
      </p:sp>
      <p:sp>
        <p:nvSpPr>
          <p:cNvPr id="168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42CDB08F-A4F2-7C42-AE86-CEBEB901F788}"/>
              </a:ext>
            </a:extLst>
          </p:cNvPr>
          <p:cNvSpPr txBox="1">
            <a:spLocks/>
          </p:cNvSpPr>
          <p:nvPr/>
        </p:nvSpPr>
        <p:spPr>
          <a:xfrm>
            <a:off x="3542119" y="2949028"/>
            <a:ext cx="2584159" cy="749207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Начало установки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электрозарядной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 инфраструктуры в городе</a:t>
            </a:r>
          </a:p>
        </p:txBody>
      </p:sp>
      <p:sp>
        <p:nvSpPr>
          <p:cNvPr id="169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CECCE659-9690-264C-A556-F222A0CEFF1A}"/>
              </a:ext>
            </a:extLst>
          </p:cNvPr>
          <p:cNvSpPr txBox="1">
            <a:spLocks/>
          </p:cNvSpPr>
          <p:nvPr/>
        </p:nvSpPr>
        <p:spPr>
          <a:xfrm>
            <a:off x="6229995" y="2955272"/>
            <a:ext cx="2675255" cy="749207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Установка первых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Roboto" pitchFamily="2" charset="0"/>
              </a:rPr>
              <a:t>ультрабыстрых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 зарядных станций для электробуса</a:t>
            </a:r>
          </a:p>
        </p:txBody>
      </p:sp>
      <p:sp>
        <p:nvSpPr>
          <p:cNvPr id="170" name="Ромб 169">
            <a:extLst>
              <a:ext uri="{FF2B5EF4-FFF2-40B4-BE49-F238E27FC236}">
                <a16:creationId xmlns:a16="http://schemas.microsoft.com/office/drawing/2014/main" id="{FB44BE04-2D45-D94B-A53D-389578B016A0}"/>
              </a:ext>
            </a:extLst>
          </p:cNvPr>
          <p:cNvSpPr/>
          <p:nvPr/>
        </p:nvSpPr>
        <p:spPr>
          <a:xfrm>
            <a:off x="12206472" y="2659037"/>
            <a:ext cx="195291" cy="195291"/>
          </a:xfrm>
          <a:prstGeom prst="diamond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sp>
        <p:nvSpPr>
          <p:cNvPr id="196" name="Прямоугольник 195">
            <a:extLst>
              <a:ext uri="{FF2B5EF4-FFF2-40B4-BE49-F238E27FC236}">
                <a16:creationId xmlns:a16="http://schemas.microsoft.com/office/drawing/2014/main" id="{91A85291-0C6F-4E4C-A681-BFF01570D682}"/>
              </a:ext>
            </a:extLst>
          </p:cNvPr>
          <p:cNvSpPr/>
          <p:nvPr/>
        </p:nvSpPr>
        <p:spPr>
          <a:xfrm>
            <a:off x="6076300" y="7043440"/>
            <a:ext cx="364116" cy="18286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B788DE99-780A-7F4A-8005-23C280736F5D}"/>
              </a:ext>
            </a:extLst>
          </p:cNvPr>
          <p:cNvSpPr txBox="1"/>
          <p:nvPr/>
        </p:nvSpPr>
        <p:spPr>
          <a:xfrm>
            <a:off x="1259996" y="6559159"/>
            <a:ext cx="2335587" cy="830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7701" marR="3081">
              <a:spcAft>
                <a:spcPts val="600"/>
              </a:spcAft>
              <a:buClr>
                <a:schemeClr val="bg2"/>
              </a:buClr>
              <a:defRPr sz="1800" b="1" spc="-12">
                <a:latin typeface="+mj-lt"/>
                <a:cs typeface="Arial" panose="020B0604020202020204" pitchFamily="34" charset="0"/>
              </a:defRPr>
            </a:lvl1pPr>
          </a:lstStyle>
          <a:p>
            <a:pPr marL="7701" marR="3081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-12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ea typeface="Roboto" pitchFamily="2" charset="0"/>
              </a:rPr>
              <a:t>Двухколесный электрический транспорт </a:t>
            </a:r>
          </a:p>
        </p:txBody>
      </p:sp>
      <p:sp>
        <p:nvSpPr>
          <p:cNvPr id="198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80A58F7A-EAFE-AC45-A8B7-F2620BF1EF33}"/>
              </a:ext>
            </a:extLst>
          </p:cNvPr>
          <p:cNvSpPr txBox="1">
            <a:spLocks/>
          </p:cNvSpPr>
          <p:nvPr/>
        </p:nvSpPr>
        <p:spPr>
          <a:xfrm>
            <a:off x="9346875" y="6791174"/>
            <a:ext cx="1855359" cy="669761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Запуск проката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электроскутеров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sp>
        <p:nvSpPr>
          <p:cNvPr id="199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D569DE2C-E768-9744-A4BF-956C3430D8E9}"/>
              </a:ext>
            </a:extLst>
          </p:cNvPr>
          <p:cNvSpPr txBox="1">
            <a:spLocks/>
          </p:cNvSpPr>
          <p:nvPr/>
        </p:nvSpPr>
        <p:spPr>
          <a:xfrm>
            <a:off x="7257861" y="6791174"/>
            <a:ext cx="1967445" cy="669761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Запуск проката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электросамокатов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955C3AEB-B091-EF49-9640-5D9CF399B63C}"/>
              </a:ext>
            </a:extLst>
          </p:cNvPr>
          <p:cNvGrpSpPr/>
          <p:nvPr/>
        </p:nvGrpSpPr>
        <p:grpSpPr>
          <a:xfrm>
            <a:off x="6142825" y="6490602"/>
            <a:ext cx="195291" cy="308452"/>
            <a:chOff x="5203054" y="2135038"/>
            <a:chExt cx="199315" cy="314808"/>
          </a:xfrm>
          <a:solidFill>
            <a:srgbClr val="FF6B00"/>
          </a:solidFill>
        </p:grpSpPr>
        <p:sp>
          <p:nvSpPr>
            <p:cNvPr id="255" name="Ромб 254">
              <a:extLst>
                <a:ext uri="{FF2B5EF4-FFF2-40B4-BE49-F238E27FC236}">
                  <a16:creationId xmlns:a16="http://schemas.microsoft.com/office/drawing/2014/main" id="{3F3BB5B3-9DF5-8542-A23B-D8F564E1ED43}"/>
                </a:ext>
              </a:extLst>
            </p:cNvPr>
            <p:cNvSpPr/>
            <p:nvPr/>
          </p:nvSpPr>
          <p:spPr>
            <a:xfrm>
              <a:off x="5203054" y="2135038"/>
              <a:ext cx="199315" cy="199315"/>
            </a:xfrm>
            <a:prstGeom prst="diamond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endParaRPr>
            </a:p>
          </p:txBody>
        </p:sp>
        <p:cxnSp>
          <p:nvCxnSpPr>
            <p:cNvPr id="256" name="Прямая соединительная линия 255">
              <a:extLst>
                <a:ext uri="{FF2B5EF4-FFF2-40B4-BE49-F238E27FC236}">
                  <a16:creationId xmlns:a16="http://schemas.microsoft.com/office/drawing/2014/main" id="{16466626-1B5D-2B49-ADD9-AAAAC0A1F1DB}"/>
                </a:ext>
              </a:extLst>
            </p:cNvPr>
            <p:cNvCxnSpPr>
              <a:cxnSpLocks/>
              <a:stCxn id="255" idx="2"/>
            </p:cNvCxnSpPr>
            <p:nvPr/>
          </p:nvCxnSpPr>
          <p:spPr>
            <a:xfrm flipH="1">
              <a:off x="5302711" y="2334353"/>
              <a:ext cx="1" cy="115493"/>
            </a:xfrm>
            <a:prstGeom prst="line">
              <a:avLst/>
            </a:prstGeom>
            <a:grpFill/>
            <a:ln w="15875" cap="flat" cmpd="sng" algn="ctr">
              <a:solidFill>
                <a:srgbClr val="DA2032">
                  <a:lumMod val="50000"/>
                </a:srgbClr>
              </a:solidFill>
              <a:prstDash val="solid"/>
            </a:ln>
            <a:effectLst/>
          </p:spPr>
        </p:cxnSp>
      </p:grpSp>
      <p:grpSp>
        <p:nvGrpSpPr>
          <p:cNvPr id="201" name="Группа 200">
            <a:extLst>
              <a:ext uri="{FF2B5EF4-FFF2-40B4-BE49-F238E27FC236}">
                <a16:creationId xmlns:a16="http://schemas.microsoft.com/office/drawing/2014/main" id="{327558CE-F113-3A4A-ABC3-49CF2E7E59C2}"/>
              </a:ext>
            </a:extLst>
          </p:cNvPr>
          <p:cNvGrpSpPr/>
          <p:nvPr/>
        </p:nvGrpSpPr>
        <p:grpSpPr>
          <a:xfrm>
            <a:off x="8579780" y="6490602"/>
            <a:ext cx="195291" cy="308452"/>
            <a:chOff x="5203054" y="2135038"/>
            <a:chExt cx="199315" cy="314808"/>
          </a:xfrm>
          <a:solidFill>
            <a:srgbClr val="FF6B00"/>
          </a:solidFill>
        </p:grpSpPr>
        <p:sp>
          <p:nvSpPr>
            <p:cNvPr id="253" name="Ромб 252">
              <a:extLst>
                <a:ext uri="{FF2B5EF4-FFF2-40B4-BE49-F238E27FC236}">
                  <a16:creationId xmlns:a16="http://schemas.microsoft.com/office/drawing/2014/main" id="{9759E15E-96D5-AB4E-B094-8F3566FCA79F}"/>
                </a:ext>
              </a:extLst>
            </p:cNvPr>
            <p:cNvSpPr/>
            <p:nvPr/>
          </p:nvSpPr>
          <p:spPr>
            <a:xfrm>
              <a:off x="5203054" y="2135038"/>
              <a:ext cx="199315" cy="199315"/>
            </a:xfrm>
            <a:prstGeom prst="diamond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endParaRPr>
            </a:p>
          </p:txBody>
        </p:sp>
        <p:cxnSp>
          <p:nvCxnSpPr>
            <p:cNvPr id="254" name="Прямая соединительная линия 253">
              <a:extLst>
                <a:ext uri="{FF2B5EF4-FFF2-40B4-BE49-F238E27FC236}">
                  <a16:creationId xmlns:a16="http://schemas.microsoft.com/office/drawing/2014/main" id="{923E46CB-3914-B445-9636-C62731123007}"/>
                </a:ext>
              </a:extLst>
            </p:cNvPr>
            <p:cNvCxnSpPr>
              <a:cxnSpLocks/>
              <a:stCxn id="253" idx="2"/>
            </p:cNvCxnSpPr>
            <p:nvPr/>
          </p:nvCxnSpPr>
          <p:spPr>
            <a:xfrm flipH="1">
              <a:off x="5302711" y="2334353"/>
              <a:ext cx="1" cy="115493"/>
            </a:xfrm>
            <a:prstGeom prst="line">
              <a:avLst/>
            </a:prstGeom>
            <a:grpFill/>
            <a:ln w="15875" cap="flat" cmpd="sng" algn="ctr">
              <a:solidFill>
                <a:srgbClr val="DA2032">
                  <a:lumMod val="50000"/>
                </a:srgbClr>
              </a:solidFill>
              <a:prstDash val="solid"/>
            </a:ln>
            <a:effectLst/>
          </p:spPr>
        </p:cxn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6136BC9F-A8A1-4743-8932-FEE46D0A3A5B}"/>
              </a:ext>
            </a:extLst>
          </p:cNvPr>
          <p:cNvGrpSpPr/>
          <p:nvPr/>
        </p:nvGrpSpPr>
        <p:grpSpPr>
          <a:xfrm>
            <a:off x="9408357" y="6490602"/>
            <a:ext cx="195291" cy="308452"/>
            <a:chOff x="5203054" y="2135038"/>
            <a:chExt cx="199315" cy="314808"/>
          </a:xfrm>
          <a:solidFill>
            <a:srgbClr val="FF6B00"/>
          </a:solidFill>
        </p:grpSpPr>
        <p:sp>
          <p:nvSpPr>
            <p:cNvPr id="251" name="Ромб 250">
              <a:extLst>
                <a:ext uri="{FF2B5EF4-FFF2-40B4-BE49-F238E27FC236}">
                  <a16:creationId xmlns:a16="http://schemas.microsoft.com/office/drawing/2014/main" id="{B43AC7ED-2319-7240-AD0E-24BC436B36B5}"/>
                </a:ext>
              </a:extLst>
            </p:cNvPr>
            <p:cNvSpPr/>
            <p:nvPr/>
          </p:nvSpPr>
          <p:spPr>
            <a:xfrm>
              <a:off x="5203054" y="2135038"/>
              <a:ext cx="199315" cy="199315"/>
            </a:xfrm>
            <a:prstGeom prst="diamond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endParaRPr>
            </a:p>
          </p:txBody>
        </p:sp>
        <p:cxnSp>
          <p:nvCxnSpPr>
            <p:cNvPr id="252" name="Прямая соединительная линия 251">
              <a:extLst>
                <a:ext uri="{FF2B5EF4-FFF2-40B4-BE49-F238E27FC236}">
                  <a16:creationId xmlns:a16="http://schemas.microsoft.com/office/drawing/2014/main" id="{A5A56B24-12A5-E44F-83C0-D0AE18043A4F}"/>
                </a:ext>
              </a:extLst>
            </p:cNvPr>
            <p:cNvCxnSpPr>
              <a:cxnSpLocks/>
              <a:stCxn id="251" idx="2"/>
            </p:cNvCxnSpPr>
            <p:nvPr/>
          </p:nvCxnSpPr>
          <p:spPr>
            <a:xfrm flipH="1">
              <a:off x="5302711" y="2334353"/>
              <a:ext cx="1" cy="115493"/>
            </a:xfrm>
            <a:prstGeom prst="line">
              <a:avLst/>
            </a:prstGeom>
            <a:grpFill/>
            <a:ln w="15875" cap="flat" cmpd="sng" algn="ctr">
              <a:solidFill>
                <a:srgbClr val="DA2032">
                  <a:lumMod val="50000"/>
                </a:srgbClr>
              </a:solidFill>
              <a:prstDash val="solid"/>
            </a:ln>
            <a:effectLst/>
          </p:spPr>
        </p:cxnSp>
      </p:grpSp>
      <p:grpSp>
        <p:nvGrpSpPr>
          <p:cNvPr id="203" name="Группа 202">
            <a:extLst>
              <a:ext uri="{FF2B5EF4-FFF2-40B4-BE49-F238E27FC236}">
                <a16:creationId xmlns:a16="http://schemas.microsoft.com/office/drawing/2014/main" id="{7BD4C3E3-DFBC-AF4D-885B-7974CD2FD7FB}"/>
              </a:ext>
            </a:extLst>
          </p:cNvPr>
          <p:cNvGrpSpPr/>
          <p:nvPr/>
        </p:nvGrpSpPr>
        <p:grpSpPr>
          <a:xfrm flipH="1">
            <a:off x="652525" y="6590162"/>
            <a:ext cx="354736" cy="323619"/>
            <a:chOff x="518149" y="6937645"/>
            <a:chExt cx="391993" cy="357608"/>
          </a:xfrm>
        </p:grpSpPr>
        <p:sp>
          <p:nvSpPr>
            <p:cNvPr id="236" name="Freeform 1193">
              <a:extLst>
                <a:ext uri="{FF2B5EF4-FFF2-40B4-BE49-F238E27FC236}">
                  <a16:creationId xmlns:a16="http://schemas.microsoft.com/office/drawing/2014/main" id="{E4FBE544-3B22-144B-8DDD-C57BE8EC0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49" y="7184074"/>
              <a:ext cx="110033" cy="111179"/>
            </a:xfrm>
            <a:custGeom>
              <a:avLst/>
              <a:gdLst>
                <a:gd name="T0" fmla="*/ 20 w 41"/>
                <a:gd name="T1" fmla="*/ 41 h 41"/>
                <a:gd name="T2" fmla="*/ 0 w 41"/>
                <a:gd name="T3" fmla="*/ 20 h 41"/>
                <a:gd name="T4" fmla="*/ 18 w 41"/>
                <a:gd name="T5" fmla="*/ 0 h 41"/>
                <a:gd name="T6" fmla="*/ 20 w 41"/>
                <a:gd name="T7" fmla="*/ 2 h 41"/>
                <a:gd name="T8" fmla="*/ 19 w 41"/>
                <a:gd name="T9" fmla="*/ 4 h 41"/>
                <a:gd name="T10" fmla="*/ 4 w 41"/>
                <a:gd name="T11" fmla="*/ 20 h 41"/>
                <a:gd name="T12" fmla="*/ 20 w 41"/>
                <a:gd name="T13" fmla="*/ 37 h 41"/>
                <a:gd name="T14" fmla="*/ 37 w 41"/>
                <a:gd name="T15" fmla="*/ 20 h 41"/>
                <a:gd name="T16" fmla="*/ 30 w 41"/>
                <a:gd name="T17" fmla="*/ 7 h 41"/>
                <a:gd name="T18" fmla="*/ 30 w 41"/>
                <a:gd name="T19" fmla="*/ 4 h 41"/>
                <a:gd name="T20" fmla="*/ 33 w 41"/>
                <a:gd name="T21" fmla="*/ 4 h 41"/>
                <a:gd name="T22" fmla="*/ 41 w 41"/>
                <a:gd name="T23" fmla="*/ 20 h 41"/>
                <a:gd name="T24" fmla="*/ 20 w 41"/>
                <a:gd name="T2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41">
                  <a:moveTo>
                    <a:pt x="20" y="41"/>
                  </a:moveTo>
                  <a:cubicBezTo>
                    <a:pt x="9" y="41"/>
                    <a:pt x="0" y="31"/>
                    <a:pt x="0" y="20"/>
                  </a:cubicBezTo>
                  <a:cubicBezTo>
                    <a:pt x="0" y="10"/>
                    <a:pt x="8" y="1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3"/>
                    <a:pt x="20" y="4"/>
                    <a:pt x="19" y="4"/>
                  </a:cubicBezTo>
                  <a:cubicBezTo>
                    <a:pt x="10" y="5"/>
                    <a:pt x="4" y="12"/>
                    <a:pt x="4" y="20"/>
                  </a:cubicBezTo>
                  <a:cubicBezTo>
                    <a:pt x="4" y="29"/>
                    <a:pt x="11" y="37"/>
                    <a:pt x="20" y="37"/>
                  </a:cubicBezTo>
                  <a:cubicBezTo>
                    <a:pt x="29" y="37"/>
                    <a:pt x="37" y="29"/>
                    <a:pt x="37" y="20"/>
                  </a:cubicBezTo>
                  <a:cubicBezTo>
                    <a:pt x="37" y="15"/>
                    <a:pt x="34" y="10"/>
                    <a:pt x="30" y="7"/>
                  </a:cubicBezTo>
                  <a:cubicBezTo>
                    <a:pt x="29" y="6"/>
                    <a:pt x="29" y="5"/>
                    <a:pt x="30" y="4"/>
                  </a:cubicBezTo>
                  <a:cubicBezTo>
                    <a:pt x="31" y="3"/>
                    <a:pt x="32" y="3"/>
                    <a:pt x="33" y="4"/>
                  </a:cubicBezTo>
                  <a:cubicBezTo>
                    <a:pt x="38" y="8"/>
                    <a:pt x="41" y="14"/>
                    <a:pt x="41" y="20"/>
                  </a:cubicBezTo>
                  <a:cubicBezTo>
                    <a:pt x="41" y="31"/>
                    <a:pt x="32" y="41"/>
                    <a:pt x="20" y="4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37" name="Freeform 1194">
              <a:extLst>
                <a:ext uri="{FF2B5EF4-FFF2-40B4-BE49-F238E27FC236}">
                  <a16:creationId xmlns:a16="http://schemas.microsoft.com/office/drawing/2014/main" id="{AB4B39BC-BF55-484A-B9A7-006B77A06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01" y="7184074"/>
              <a:ext cx="107741" cy="111179"/>
            </a:xfrm>
            <a:custGeom>
              <a:avLst/>
              <a:gdLst>
                <a:gd name="T0" fmla="*/ 19 w 40"/>
                <a:gd name="T1" fmla="*/ 41 h 41"/>
                <a:gd name="T2" fmla="*/ 1 w 40"/>
                <a:gd name="T3" fmla="*/ 28 h 41"/>
                <a:gd name="T4" fmla="*/ 1 w 40"/>
                <a:gd name="T5" fmla="*/ 26 h 41"/>
                <a:gd name="T6" fmla="*/ 4 w 40"/>
                <a:gd name="T7" fmla="*/ 27 h 41"/>
                <a:gd name="T8" fmla="*/ 19 w 40"/>
                <a:gd name="T9" fmla="*/ 37 h 41"/>
                <a:gd name="T10" fmla="*/ 36 w 40"/>
                <a:gd name="T11" fmla="*/ 20 h 41"/>
                <a:gd name="T12" fmla="*/ 19 w 40"/>
                <a:gd name="T13" fmla="*/ 4 h 41"/>
                <a:gd name="T14" fmla="*/ 4 w 40"/>
                <a:gd name="T15" fmla="*/ 14 h 41"/>
                <a:gd name="T16" fmla="*/ 1 w 40"/>
                <a:gd name="T17" fmla="*/ 15 h 41"/>
                <a:gd name="T18" fmla="*/ 0 w 40"/>
                <a:gd name="T19" fmla="*/ 13 h 41"/>
                <a:gd name="T20" fmla="*/ 19 w 40"/>
                <a:gd name="T21" fmla="*/ 0 h 41"/>
                <a:gd name="T22" fmla="*/ 40 w 40"/>
                <a:gd name="T23" fmla="*/ 20 h 41"/>
                <a:gd name="T24" fmla="*/ 19 w 40"/>
                <a:gd name="T2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1">
                  <a:moveTo>
                    <a:pt x="19" y="41"/>
                  </a:moveTo>
                  <a:cubicBezTo>
                    <a:pt x="11" y="41"/>
                    <a:pt x="4" y="36"/>
                    <a:pt x="1" y="28"/>
                  </a:cubicBezTo>
                  <a:cubicBezTo>
                    <a:pt x="0" y="27"/>
                    <a:pt x="1" y="26"/>
                    <a:pt x="1" y="26"/>
                  </a:cubicBezTo>
                  <a:cubicBezTo>
                    <a:pt x="2" y="25"/>
                    <a:pt x="4" y="26"/>
                    <a:pt x="4" y="27"/>
                  </a:cubicBezTo>
                  <a:cubicBezTo>
                    <a:pt x="7" y="33"/>
                    <a:pt x="13" y="37"/>
                    <a:pt x="19" y="37"/>
                  </a:cubicBezTo>
                  <a:cubicBezTo>
                    <a:pt x="28" y="37"/>
                    <a:pt x="36" y="29"/>
                    <a:pt x="36" y="20"/>
                  </a:cubicBezTo>
                  <a:cubicBezTo>
                    <a:pt x="36" y="11"/>
                    <a:pt x="28" y="4"/>
                    <a:pt x="19" y="4"/>
                  </a:cubicBezTo>
                  <a:cubicBezTo>
                    <a:pt x="12" y="4"/>
                    <a:pt x="6" y="8"/>
                    <a:pt x="4" y="14"/>
                  </a:cubicBezTo>
                  <a:cubicBezTo>
                    <a:pt x="3" y="15"/>
                    <a:pt x="2" y="16"/>
                    <a:pt x="1" y="15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3" y="5"/>
                    <a:pt x="11" y="0"/>
                    <a:pt x="19" y="0"/>
                  </a:cubicBezTo>
                  <a:cubicBezTo>
                    <a:pt x="30" y="0"/>
                    <a:pt x="40" y="9"/>
                    <a:pt x="40" y="20"/>
                  </a:cubicBezTo>
                  <a:cubicBezTo>
                    <a:pt x="40" y="31"/>
                    <a:pt x="30" y="41"/>
                    <a:pt x="19" y="4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38" name="Freeform 1195">
              <a:extLst>
                <a:ext uri="{FF2B5EF4-FFF2-40B4-BE49-F238E27FC236}">
                  <a16:creationId xmlns:a16="http://schemas.microsoft.com/office/drawing/2014/main" id="{67A27979-1C6B-C742-B73D-C935C11F1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020" y="6985785"/>
              <a:ext cx="81379" cy="238406"/>
            </a:xfrm>
            <a:custGeom>
              <a:avLst/>
              <a:gdLst>
                <a:gd name="T0" fmla="*/ 2 w 30"/>
                <a:gd name="T1" fmla="*/ 88 h 88"/>
                <a:gd name="T2" fmla="*/ 2 w 30"/>
                <a:gd name="T3" fmla="*/ 88 h 88"/>
                <a:gd name="T4" fmla="*/ 0 w 30"/>
                <a:gd name="T5" fmla="*/ 85 h 88"/>
                <a:gd name="T6" fmla="*/ 26 w 30"/>
                <a:gd name="T7" fmla="*/ 1 h 88"/>
                <a:gd name="T8" fmla="*/ 28 w 30"/>
                <a:gd name="T9" fmla="*/ 0 h 88"/>
                <a:gd name="T10" fmla="*/ 29 w 30"/>
                <a:gd name="T11" fmla="*/ 2 h 88"/>
                <a:gd name="T12" fmla="*/ 4 w 30"/>
                <a:gd name="T13" fmla="*/ 86 h 88"/>
                <a:gd name="T14" fmla="*/ 2 w 30"/>
                <a:gd name="T1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88">
                  <a:moveTo>
                    <a:pt x="2" y="88"/>
                  </a:moveTo>
                  <a:cubicBezTo>
                    <a:pt x="2" y="88"/>
                    <a:pt x="2" y="88"/>
                    <a:pt x="2" y="88"/>
                  </a:cubicBezTo>
                  <a:cubicBezTo>
                    <a:pt x="1" y="87"/>
                    <a:pt x="0" y="86"/>
                    <a:pt x="0" y="8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0"/>
                    <a:pt x="27" y="0"/>
                    <a:pt x="28" y="0"/>
                  </a:cubicBezTo>
                  <a:cubicBezTo>
                    <a:pt x="29" y="0"/>
                    <a:pt x="30" y="1"/>
                    <a:pt x="29" y="2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7"/>
                    <a:pt x="3" y="88"/>
                    <a:pt x="2" y="88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39" name="Freeform 1196">
              <a:extLst>
                <a:ext uri="{FF2B5EF4-FFF2-40B4-BE49-F238E27FC236}">
                  <a16:creationId xmlns:a16="http://schemas.microsoft.com/office/drawing/2014/main" id="{6311D375-DC81-DF48-B370-B0370DE88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97" y="7146250"/>
              <a:ext cx="246429" cy="97425"/>
            </a:xfrm>
            <a:custGeom>
              <a:avLst/>
              <a:gdLst>
                <a:gd name="T0" fmla="*/ 89 w 91"/>
                <a:gd name="T1" fmla="*/ 36 h 36"/>
                <a:gd name="T2" fmla="*/ 25 w 91"/>
                <a:gd name="T3" fmla="*/ 36 h 36"/>
                <a:gd name="T4" fmla="*/ 23 w 91"/>
                <a:gd name="T5" fmla="*/ 36 h 36"/>
                <a:gd name="T6" fmla="*/ 23 w 91"/>
                <a:gd name="T7" fmla="*/ 34 h 36"/>
                <a:gd name="T8" fmla="*/ 1 w 91"/>
                <a:gd name="T9" fmla="*/ 4 h 36"/>
                <a:gd name="T10" fmla="*/ 0 w 91"/>
                <a:gd name="T11" fmla="*/ 1 h 36"/>
                <a:gd name="T12" fmla="*/ 2 w 91"/>
                <a:gd name="T13" fmla="*/ 0 h 36"/>
                <a:gd name="T14" fmla="*/ 26 w 91"/>
                <a:gd name="T15" fmla="*/ 33 h 36"/>
                <a:gd name="T16" fmla="*/ 89 w 91"/>
                <a:gd name="T17" fmla="*/ 33 h 36"/>
                <a:gd name="T18" fmla="*/ 91 w 91"/>
                <a:gd name="T19" fmla="*/ 34 h 36"/>
                <a:gd name="T20" fmla="*/ 89 w 91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36">
                  <a:moveTo>
                    <a:pt x="89" y="36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3" y="36"/>
                    <a:pt x="23" y="36"/>
                  </a:cubicBezTo>
                  <a:cubicBezTo>
                    <a:pt x="23" y="35"/>
                    <a:pt x="23" y="35"/>
                    <a:pt x="23" y="34"/>
                  </a:cubicBezTo>
                  <a:cubicBezTo>
                    <a:pt x="23" y="33"/>
                    <a:pt x="25" y="12"/>
                    <a:pt x="1" y="4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4" y="8"/>
                    <a:pt x="26" y="26"/>
                    <a:pt x="26" y="33"/>
                  </a:cubicBezTo>
                  <a:cubicBezTo>
                    <a:pt x="89" y="33"/>
                    <a:pt x="89" y="33"/>
                    <a:pt x="89" y="33"/>
                  </a:cubicBezTo>
                  <a:cubicBezTo>
                    <a:pt x="90" y="33"/>
                    <a:pt x="91" y="33"/>
                    <a:pt x="91" y="34"/>
                  </a:cubicBezTo>
                  <a:cubicBezTo>
                    <a:pt x="91" y="35"/>
                    <a:pt x="90" y="36"/>
                    <a:pt x="89" y="36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40" name="Freeform 1197">
              <a:extLst>
                <a:ext uri="{FF2B5EF4-FFF2-40B4-BE49-F238E27FC236}">
                  <a16:creationId xmlns:a16="http://schemas.microsoft.com/office/drawing/2014/main" id="{81246E34-ECC6-A442-92E1-791CFB854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97" y="6937645"/>
              <a:ext cx="59601" cy="59601"/>
            </a:xfrm>
            <a:custGeom>
              <a:avLst/>
              <a:gdLst>
                <a:gd name="T0" fmla="*/ 11 w 22"/>
                <a:gd name="T1" fmla="*/ 22 h 22"/>
                <a:gd name="T2" fmla="*/ 0 w 22"/>
                <a:gd name="T3" fmla="*/ 11 h 22"/>
                <a:gd name="T4" fmla="*/ 11 w 22"/>
                <a:gd name="T5" fmla="*/ 0 h 22"/>
                <a:gd name="T6" fmla="*/ 13 w 22"/>
                <a:gd name="T7" fmla="*/ 1 h 22"/>
                <a:gd name="T8" fmla="*/ 11 w 22"/>
                <a:gd name="T9" fmla="*/ 3 h 22"/>
                <a:gd name="T10" fmla="*/ 4 w 22"/>
                <a:gd name="T11" fmla="*/ 11 h 22"/>
                <a:gd name="T12" fmla="*/ 11 w 22"/>
                <a:gd name="T13" fmla="*/ 18 h 22"/>
                <a:gd name="T14" fmla="*/ 19 w 22"/>
                <a:gd name="T15" fmla="*/ 11 h 22"/>
                <a:gd name="T16" fmla="*/ 21 w 22"/>
                <a:gd name="T17" fmla="*/ 9 h 22"/>
                <a:gd name="T18" fmla="*/ 22 w 22"/>
                <a:gd name="T19" fmla="*/ 11 h 22"/>
                <a:gd name="T20" fmla="*/ 11 w 22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2" y="0"/>
                    <a:pt x="13" y="0"/>
                    <a:pt x="13" y="1"/>
                  </a:cubicBezTo>
                  <a:cubicBezTo>
                    <a:pt x="13" y="2"/>
                    <a:pt x="12" y="3"/>
                    <a:pt x="11" y="3"/>
                  </a:cubicBezTo>
                  <a:cubicBezTo>
                    <a:pt x="7" y="3"/>
                    <a:pt x="4" y="7"/>
                    <a:pt x="4" y="11"/>
                  </a:cubicBezTo>
                  <a:cubicBezTo>
                    <a:pt x="4" y="15"/>
                    <a:pt x="7" y="18"/>
                    <a:pt x="11" y="18"/>
                  </a:cubicBezTo>
                  <a:cubicBezTo>
                    <a:pt x="15" y="18"/>
                    <a:pt x="19" y="15"/>
                    <a:pt x="19" y="11"/>
                  </a:cubicBezTo>
                  <a:cubicBezTo>
                    <a:pt x="19" y="10"/>
                    <a:pt x="20" y="9"/>
                    <a:pt x="21" y="9"/>
                  </a:cubicBezTo>
                  <a:cubicBezTo>
                    <a:pt x="22" y="9"/>
                    <a:pt x="22" y="10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41" name="Freeform 1198">
              <a:extLst>
                <a:ext uri="{FF2B5EF4-FFF2-40B4-BE49-F238E27FC236}">
                  <a16:creationId xmlns:a16="http://schemas.microsoft.com/office/drawing/2014/main" id="{BEC9433F-F0C1-2146-A13E-FF4F2F74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468" y="7202412"/>
              <a:ext cx="111180" cy="27508"/>
            </a:xfrm>
            <a:custGeom>
              <a:avLst/>
              <a:gdLst>
                <a:gd name="T0" fmla="*/ 39 w 41"/>
                <a:gd name="T1" fmla="*/ 10 h 10"/>
                <a:gd name="T2" fmla="*/ 38 w 41"/>
                <a:gd name="T3" fmla="*/ 8 h 10"/>
                <a:gd name="T4" fmla="*/ 38 w 41"/>
                <a:gd name="T5" fmla="*/ 6 h 10"/>
                <a:gd name="T6" fmla="*/ 35 w 41"/>
                <a:gd name="T7" fmla="*/ 3 h 10"/>
                <a:gd name="T8" fmla="*/ 7 w 41"/>
                <a:gd name="T9" fmla="*/ 3 h 10"/>
                <a:gd name="T10" fmla="*/ 4 w 41"/>
                <a:gd name="T11" fmla="*/ 6 h 10"/>
                <a:gd name="T12" fmla="*/ 4 w 41"/>
                <a:gd name="T13" fmla="*/ 8 h 10"/>
                <a:gd name="T14" fmla="*/ 2 w 41"/>
                <a:gd name="T15" fmla="*/ 10 h 10"/>
                <a:gd name="T16" fmla="*/ 0 w 41"/>
                <a:gd name="T17" fmla="*/ 8 h 10"/>
                <a:gd name="T18" fmla="*/ 0 w 41"/>
                <a:gd name="T19" fmla="*/ 6 h 10"/>
                <a:gd name="T20" fmla="*/ 7 w 41"/>
                <a:gd name="T21" fmla="*/ 0 h 10"/>
                <a:gd name="T22" fmla="*/ 35 w 41"/>
                <a:gd name="T23" fmla="*/ 0 h 10"/>
                <a:gd name="T24" fmla="*/ 41 w 41"/>
                <a:gd name="T25" fmla="*/ 6 h 10"/>
                <a:gd name="T26" fmla="*/ 41 w 41"/>
                <a:gd name="T27" fmla="*/ 8 h 10"/>
                <a:gd name="T28" fmla="*/ 39 w 41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10">
                  <a:moveTo>
                    <a:pt x="39" y="10"/>
                  </a:moveTo>
                  <a:cubicBezTo>
                    <a:pt x="38" y="10"/>
                    <a:pt x="38" y="9"/>
                    <a:pt x="38" y="8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4"/>
                    <a:pt x="36" y="3"/>
                    <a:pt x="3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4" y="4"/>
                    <a:pt x="4" y="6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3" y="10"/>
                    <a:pt x="2" y="10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9" y="0"/>
                    <a:pt x="41" y="2"/>
                    <a:pt x="41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0" y="10"/>
                    <a:pt x="39" y="1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42" name="Freeform 1199">
              <a:extLst>
                <a:ext uri="{FF2B5EF4-FFF2-40B4-BE49-F238E27FC236}">
                  <a16:creationId xmlns:a16="http://schemas.microsoft.com/office/drawing/2014/main" id="{18BBDFBD-80C8-F84E-8E75-EBC921EDB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68" y="6961714"/>
              <a:ext cx="73355" cy="11462"/>
            </a:xfrm>
            <a:custGeom>
              <a:avLst/>
              <a:gdLst>
                <a:gd name="T0" fmla="*/ 25 w 27"/>
                <a:gd name="T1" fmla="*/ 4 h 4"/>
                <a:gd name="T2" fmla="*/ 2 w 27"/>
                <a:gd name="T3" fmla="*/ 4 h 4"/>
                <a:gd name="T4" fmla="*/ 0 w 27"/>
                <a:gd name="T5" fmla="*/ 2 h 4"/>
                <a:gd name="T6" fmla="*/ 2 w 27"/>
                <a:gd name="T7" fmla="*/ 0 h 4"/>
                <a:gd name="T8" fmla="*/ 25 w 27"/>
                <a:gd name="T9" fmla="*/ 0 h 4"/>
                <a:gd name="T10" fmla="*/ 27 w 27"/>
                <a:gd name="T11" fmla="*/ 2 h 4"/>
                <a:gd name="T12" fmla="*/ 25 w 2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">
                  <a:moveTo>
                    <a:pt x="2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1"/>
                    <a:pt x="27" y="2"/>
                  </a:cubicBezTo>
                  <a:cubicBezTo>
                    <a:pt x="27" y="3"/>
                    <a:pt x="26" y="4"/>
                    <a:pt x="25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43" name="Freeform 1200">
              <a:extLst>
                <a:ext uri="{FF2B5EF4-FFF2-40B4-BE49-F238E27FC236}">
                  <a16:creationId xmlns:a16="http://schemas.microsoft.com/office/drawing/2014/main" id="{3026F369-3D8D-1942-AA7E-3857F1F3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68" y="6937645"/>
              <a:ext cx="35532" cy="8023"/>
            </a:xfrm>
            <a:custGeom>
              <a:avLst/>
              <a:gdLst>
                <a:gd name="T0" fmla="*/ 12 w 13"/>
                <a:gd name="T1" fmla="*/ 3 h 3"/>
                <a:gd name="T2" fmla="*/ 2 w 13"/>
                <a:gd name="T3" fmla="*/ 3 h 3"/>
                <a:gd name="T4" fmla="*/ 0 w 13"/>
                <a:gd name="T5" fmla="*/ 1 h 3"/>
                <a:gd name="T6" fmla="*/ 2 w 13"/>
                <a:gd name="T7" fmla="*/ 0 h 3"/>
                <a:gd name="T8" fmla="*/ 12 w 13"/>
                <a:gd name="T9" fmla="*/ 0 h 3"/>
                <a:gd name="T10" fmla="*/ 13 w 13"/>
                <a:gd name="T11" fmla="*/ 1 h 3"/>
                <a:gd name="T12" fmla="*/ 12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3" y="2"/>
                    <a:pt x="13" y="3"/>
                    <a:pt x="12" y="3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44" name="Freeform 1201">
              <a:extLst>
                <a:ext uri="{FF2B5EF4-FFF2-40B4-BE49-F238E27FC236}">
                  <a16:creationId xmlns:a16="http://schemas.microsoft.com/office/drawing/2014/main" id="{8B84FD22-A5A2-CB46-BC3F-F5180A773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19" y="7213874"/>
              <a:ext cx="61894" cy="56163"/>
            </a:xfrm>
            <a:custGeom>
              <a:avLst/>
              <a:gdLst>
                <a:gd name="T0" fmla="*/ 3 w 23"/>
                <a:gd name="T1" fmla="*/ 4 h 21"/>
                <a:gd name="T2" fmla="*/ 4 w 23"/>
                <a:gd name="T3" fmla="*/ 0 h 21"/>
                <a:gd name="T4" fmla="*/ 0 w 23"/>
                <a:gd name="T5" fmla="*/ 9 h 21"/>
                <a:gd name="T6" fmla="*/ 11 w 23"/>
                <a:gd name="T7" fmla="*/ 21 h 21"/>
                <a:gd name="T8" fmla="*/ 23 w 23"/>
                <a:gd name="T9" fmla="*/ 13 h 21"/>
                <a:gd name="T10" fmla="*/ 14 w 23"/>
                <a:gd name="T11" fmla="*/ 16 h 21"/>
                <a:gd name="T12" fmla="*/ 3 w 23"/>
                <a:gd name="T13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1">
                  <a:moveTo>
                    <a:pt x="3" y="4"/>
                  </a:moveTo>
                  <a:cubicBezTo>
                    <a:pt x="3" y="3"/>
                    <a:pt x="3" y="1"/>
                    <a:pt x="4" y="0"/>
                  </a:cubicBezTo>
                  <a:cubicBezTo>
                    <a:pt x="1" y="2"/>
                    <a:pt x="0" y="6"/>
                    <a:pt x="0" y="9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7" y="21"/>
                    <a:pt x="21" y="17"/>
                    <a:pt x="23" y="13"/>
                  </a:cubicBezTo>
                  <a:cubicBezTo>
                    <a:pt x="20" y="15"/>
                    <a:pt x="18" y="16"/>
                    <a:pt x="14" y="16"/>
                  </a:cubicBezTo>
                  <a:cubicBezTo>
                    <a:pt x="8" y="16"/>
                    <a:pt x="3" y="11"/>
                    <a:pt x="3" y="4"/>
                  </a:cubicBezTo>
                  <a:close/>
                </a:path>
              </a:pathLst>
            </a:custGeom>
            <a:solidFill>
              <a:srgbClr val="FFC5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45" name="Freeform 1202">
              <a:extLst>
                <a:ext uri="{FF2B5EF4-FFF2-40B4-BE49-F238E27FC236}">
                  <a16:creationId xmlns:a16="http://schemas.microsoft.com/office/drawing/2014/main" id="{9675F91A-DCDC-3E47-975D-E69F32143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41" y="7205851"/>
              <a:ext cx="35532" cy="64186"/>
            </a:xfrm>
            <a:custGeom>
              <a:avLst/>
              <a:gdLst>
                <a:gd name="T0" fmla="*/ 6 w 13"/>
                <a:gd name="T1" fmla="*/ 12 h 24"/>
                <a:gd name="T2" fmla="*/ 0 w 13"/>
                <a:gd name="T3" fmla="*/ 24 h 24"/>
                <a:gd name="T4" fmla="*/ 1 w 13"/>
                <a:gd name="T5" fmla="*/ 24 h 24"/>
                <a:gd name="T6" fmla="*/ 13 w 13"/>
                <a:gd name="T7" fmla="*/ 12 h 24"/>
                <a:gd name="T8" fmla="*/ 1 w 13"/>
                <a:gd name="T9" fmla="*/ 0 h 24"/>
                <a:gd name="T10" fmla="*/ 0 w 13"/>
                <a:gd name="T11" fmla="*/ 0 h 24"/>
                <a:gd name="T12" fmla="*/ 6 w 13"/>
                <a:gd name="T1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4">
                  <a:moveTo>
                    <a:pt x="6" y="12"/>
                  </a:moveTo>
                  <a:cubicBezTo>
                    <a:pt x="6" y="17"/>
                    <a:pt x="3" y="21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8" y="24"/>
                    <a:pt x="13" y="19"/>
                    <a:pt x="13" y="12"/>
                  </a:cubicBezTo>
                  <a:cubicBezTo>
                    <a:pt x="13" y="6"/>
                    <a:pt x="8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3" y="3"/>
                    <a:pt x="6" y="7"/>
                    <a:pt x="6" y="12"/>
                  </a:cubicBezTo>
                  <a:close/>
                </a:path>
              </a:pathLst>
            </a:custGeom>
            <a:solidFill>
              <a:srgbClr val="FFC5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46" name="Freeform 1203">
              <a:extLst>
                <a:ext uri="{FF2B5EF4-FFF2-40B4-BE49-F238E27FC236}">
                  <a16:creationId xmlns:a16="http://schemas.microsoft.com/office/drawing/2014/main" id="{23615AEE-8F35-AE49-B6BB-8FE1BEA280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92" y="7048824"/>
              <a:ext cx="51578" cy="91694"/>
            </a:xfrm>
            <a:custGeom>
              <a:avLst/>
              <a:gdLst>
                <a:gd name="T0" fmla="*/ 5 w 19"/>
                <a:gd name="T1" fmla="*/ 34 h 34"/>
                <a:gd name="T2" fmla="*/ 2 w 19"/>
                <a:gd name="T3" fmla="*/ 33 h 34"/>
                <a:gd name="T4" fmla="*/ 0 w 19"/>
                <a:gd name="T5" fmla="*/ 30 h 34"/>
                <a:gd name="T6" fmla="*/ 0 w 19"/>
                <a:gd name="T7" fmla="*/ 5 h 34"/>
                <a:gd name="T8" fmla="*/ 2 w 19"/>
                <a:gd name="T9" fmla="*/ 1 h 34"/>
                <a:gd name="T10" fmla="*/ 6 w 19"/>
                <a:gd name="T11" fmla="*/ 1 h 34"/>
                <a:gd name="T12" fmla="*/ 19 w 19"/>
                <a:gd name="T13" fmla="*/ 17 h 34"/>
                <a:gd name="T14" fmla="*/ 6 w 19"/>
                <a:gd name="T15" fmla="*/ 34 h 34"/>
                <a:gd name="T16" fmla="*/ 5 w 19"/>
                <a:gd name="T17" fmla="*/ 34 h 34"/>
                <a:gd name="T18" fmla="*/ 5 w 19"/>
                <a:gd name="T19" fmla="*/ 4 h 34"/>
                <a:gd name="T20" fmla="*/ 4 w 19"/>
                <a:gd name="T21" fmla="*/ 4 h 34"/>
                <a:gd name="T22" fmla="*/ 4 w 19"/>
                <a:gd name="T23" fmla="*/ 5 h 34"/>
                <a:gd name="T24" fmla="*/ 4 w 19"/>
                <a:gd name="T25" fmla="*/ 30 h 34"/>
                <a:gd name="T26" fmla="*/ 4 w 19"/>
                <a:gd name="T27" fmla="*/ 30 h 34"/>
                <a:gd name="T28" fmla="*/ 5 w 19"/>
                <a:gd name="T29" fmla="*/ 31 h 34"/>
                <a:gd name="T30" fmla="*/ 15 w 19"/>
                <a:gd name="T31" fmla="*/ 17 h 34"/>
                <a:gd name="T32" fmla="*/ 5 w 19"/>
                <a:gd name="T33" fmla="*/ 4 h 34"/>
                <a:gd name="T34" fmla="*/ 5 w 19"/>
                <a:gd name="T35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34">
                  <a:moveTo>
                    <a:pt x="5" y="34"/>
                  </a:moveTo>
                  <a:cubicBezTo>
                    <a:pt x="4" y="34"/>
                    <a:pt x="2" y="34"/>
                    <a:pt x="2" y="33"/>
                  </a:cubicBezTo>
                  <a:cubicBezTo>
                    <a:pt x="1" y="33"/>
                    <a:pt x="0" y="31"/>
                    <a:pt x="0" y="3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2"/>
                    <a:pt x="2" y="1"/>
                  </a:cubicBezTo>
                  <a:cubicBezTo>
                    <a:pt x="3" y="1"/>
                    <a:pt x="4" y="0"/>
                    <a:pt x="6" y="1"/>
                  </a:cubicBezTo>
                  <a:cubicBezTo>
                    <a:pt x="14" y="2"/>
                    <a:pt x="19" y="9"/>
                    <a:pt x="19" y="17"/>
                  </a:cubicBezTo>
                  <a:cubicBezTo>
                    <a:pt x="19" y="26"/>
                    <a:pt x="14" y="33"/>
                    <a:pt x="6" y="34"/>
                  </a:cubicBezTo>
                  <a:cubicBezTo>
                    <a:pt x="5" y="34"/>
                    <a:pt x="5" y="34"/>
                    <a:pt x="5" y="34"/>
                  </a:cubicBezTo>
                  <a:close/>
                  <a:moveTo>
                    <a:pt x="5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1"/>
                    <a:pt x="4" y="31"/>
                    <a:pt x="5" y="31"/>
                  </a:cubicBezTo>
                  <a:cubicBezTo>
                    <a:pt x="11" y="29"/>
                    <a:pt x="15" y="24"/>
                    <a:pt x="15" y="17"/>
                  </a:cubicBezTo>
                  <a:cubicBezTo>
                    <a:pt x="15" y="11"/>
                    <a:pt x="11" y="6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47" name="Freeform 1204">
              <a:extLst>
                <a:ext uri="{FF2B5EF4-FFF2-40B4-BE49-F238E27FC236}">
                  <a16:creationId xmlns:a16="http://schemas.microsoft.com/office/drawing/2014/main" id="{7FDAB89F-B409-7848-8327-95C47F015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23" y="7072894"/>
              <a:ext cx="34385" cy="10315"/>
            </a:xfrm>
            <a:custGeom>
              <a:avLst/>
              <a:gdLst>
                <a:gd name="T0" fmla="*/ 11 w 13"/>
                <a:gd name="T1" fmla="*/ 4 h 4"/>
                <a:gd name="T2" fmla="*/ 2 w 13"/>
                <a:gd name="T3" fmla="*/ 4 h 4"/>
                <a:gd name="T4" fmla="*/ 0 w 13"/>
                <a:gd name="T5" fmla="*/ 2 h 4"/>
                <a:gd name="T6" fmla="*/ 2 w 13"/>
                <a:gd name="T7" fmla="*/ 0 h 4"/>
                <a:gd name="T8" fmla="*/ 11 w 13"/>
                <a:gd name="T9" fmla="*/ 0 h 4"/>
                <a:gd name="T10" fmla="*/ 13 w 13"/>
                <a:gd name="T11" fmla="*/ 2 h 4"/>
                <a:gd name="T12" fmla="*/ 11 w 1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4">
                  <a:moveTo>
                    <a:pt x="11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3"/>
                    <a:pt x="12" y="4"/>
                    <a:pt x="11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48" name="Freeform 1205">
              <a:extLst>
                <a:ext uri="{FF2B5EF4-FFF2-40B4-BE49-F238E27FC236}">
                  <a16:creationId xmlns:a16="http://schemas.microsoft.com/office/drawing/2014/main" id="{9FBDC60A-6B87-5045-B0C4-1D3F2B6E1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23" y="7108426"/>
              <a:ext cx="34385" cy="10315"/>
            </a:xfrm>
            <a:custGeom>
              <a:avLst/>
              <a:gdLst>
                <a:gd name="T0" fmla="*/ 11 w 13"/>
                <a:gd name="T1" fmla="*/ 4 h 4"/>
                <a:gd name="T2" fmla="*/ 2 w 13"/>
                <a:gd name="T3" fmla="*/ 4 h 4"/>
                <a:gd name="T4" fmla="*/ 0 w 13"/>
                <a:gd name="T5" fmla="*/ 2 h 4"/>
                <a:gd name="T6" fmla="*/ 2 w 13"/>
                <a:gd name="T7" fmla="*/ 0 h 4"/>
                <a:gd name="T8" fmla="*/ 11 w 13"/>
                <a:gd name="T9" fmla="*/ 0 h 4"/>
                <a:gd name="T10" fmla="*/ 13 w 13"/>
                <a:gd name="T11" fmla="*/ 2 h 4"/>
                <a:gd name="T12" fmla="*/ 11 w 1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4">
                  <a:moveTo>
                    <a:pt x="11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3"/>
                    <a:pt x="12" y="4"/>
                    <a:pt x="11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49" name="Freeform 1206">
              <a:extLst>
                <a:ext uri="{FF2B5EF4-FFF2-40B4-BE49-F238E27FC236}">
                  <a16:creationId xmlns:a16="http://schemas.microsoft.com/office/drawing/2014/main" id="{F675DA84-33DC-D548-8A5E-B5827C53A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99" y="6961714"/>
              <a:ext cx="167342" cy="138688"/>
            </a:xfrm>
            <a:custGeom>
              <a:avLst/>
              <a:gdLst>
                <a:gd name="T0" fmla="*/ 37 w 62"/>
                <a:gd name="T1" fmla="*/ 51 h 51"/>
                <a:gd name="T2" fmla="*/ 29 w 62"/>
                <a:gd name="T3" fmla="*/ 51 h 51"/>
                <a:gd name="T4" fmla="*/ 27 w 62"/>
                <a:gd name="T5" fmla="*/ 49 h 51"/>
                <a:gd name="T6" fmla="*/ 29 w 62"/>
                <a:gd name="T7" fmla="*/ 48 h 51"/>
                <a:gd name="T8" fmla="*/ 37 w 62"/>
                <a:gd name="T9" fmla="*/ 48 h 51"/>
                <a:gd name="T10" fmla="*/ 58 w 62"/>
                <a:gd name="T11" fmla="*/ 26 h 51"/>
                <a:gd name="T12" fmla="*/ 37 w 62"/>
                <a:gd name="T13" fmla="*/ 4 h 51"/>
                <a:gd name="T14" fmla="*/ 2 w 62"/>
                <a:gd name="T15" fmla="*/ 4 h 51"/>
                <a:gd name="T16" fmla="*/ 0 w 62"/>
                <a:gd name="T17" fmla="*/ 2 h 51"/>
                <a:gd name="T18" fmla="*/ 2 w 62"/>
                <a:gd name="T19" fmla="*/ 0 h 51"/>
                <a:gd name="T20" fmla="*/ 37 w 62"/>
                <a:gd name="T21" fmla="*/ 0 h 51"/>
                <a:gd name="T22" fmla="*/ 62 w 62"/>
                <a:gd name="T23" fmla="*/ 26 h 51"/>
                <a:gd name="T24" fmla="*/ 37 w 62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51">
                  <a:moveTo>
                    <a:pt x="37" y="51"/>
                  </a:moveTo>
                  <a:cubicBezTo>
                    <a:pt x="29" y="51"/>
                    <a:pt x="29" y="51"/>
                    <a:pt x="29" y="51"/>
                  </a:cubicBezTo>
                  <a:cubicBezTo>
                    <a:pt x="28" y="51"/>
                    <a:pt x="27" y="50"/>
                    <a:pt x="27" y="49"/>
                  </a:cubicBezTo>
                  <a:cubicBezTo>
                    <a:pt x="27" y="48"/>
                    <a:pt x="28" y="48"/>
                    <a:pt x="29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49" y="48"/>
                    <a:pt x="58" y="38"/>
                    <a:pt x="58" y="26"/>
                  </a:cubicBezTo>
                  <a:cubicBezTo>
                    <a:pt x="58" y="14"/>
                    <a:pt x="49" y="4"/>
                    <a:pt x="37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51" y="0"/>
                    <a:pt x="62" y="11"/>
                    <a:pt x="62" y="26"/>
                  </a:cubicBezTo>
                  <a:cubicBezTo>
                    <a:pt x="62" y="40"/>
                    <a:pt x="51" y="51"/>
                    <a:pt x="37" y="5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50" name="Freeform 1207">
              <a:extLst>
                <a:ext uri="{FF2B5EF4-FFF2-40B4-BE49-F238E27FC236}">
                  <a16:creationId xmlns:a16="http://schemas.microsoft.com/office/drawing/2014/main" id="{CBFDDBCD-7CC8-1840-8F63-2E4122EB3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68" y="7048824"/>
              <a:ext cx="59601" cy="83671"/>
            </a:xfrm>
            <a:custGeom>
              <a:avLst/>
              <a:gdLst>
                <a:gd name="T0" fmla="*/ 5 w 22"/>
                <a:gd name="T1" fmla="*/ 31 h 31"/>
                <a:gd name="T2" fmla="*/ 3 w 22"/>
                <a:gd name="T3" fmla="*/ 30 h 31"/>
                <a:gd name="T4" fmla="*/ 3 w 22"/>
                <a:gd name="T5" fmla="*/ 28 h 31"/>
                <a:gd name="T6" fmla="*/ 13 w 22"/>
                <a:gd name="T7" fmla="*/ 18 h 31"/>
                <a:gd name="T8" fmla="*/ 0 w 22"/>
                <a:gd name="T9" fmla="*/ 18 h 31"/>
                <a:gd name="T10" fmla="*/ 16 w 22"/>
                <a:gd name="T11" fmla="*/ 1 h 31"/>
                <a:gd name="T12" fmla="*/ 19 w 22"/>
                <a:gd name="T13" fmla="*/ 1 h 31"/>
                <a:gd name="T14" fmla="*/ 19 w 22"/>
                <a:gd name="T15" fmla="*/ 4 h 31"/>
                <a:gd name="T16" fmla="*/ 9 w 22"/>
                <a:gd name="T17" fmla="*/ 14 h 31"/>
                <a:gd name="T18" fmla="*/ 22 w 22"/>
                <a:gd name="T19" fmla="*/ 14 h 31"/>
                <a:gd name="T20" fmla="*/ 6 w 22"/>
                <a:gd name="T21" fmla="*/ 30 h 31"/>
                <a:gd name="T22" fmla="*/ 5 w 22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31">
                  <a:moveTo>
                    <a:pt x="5" y="31"/>
                  </a:moveTo>
                  <a:cubicBezTo>
                    <a:pt x="4" y="31"/>
                    <a:pt x="4" y="31"/>
                    <a:pt x="3" y="30"/>
                  </a:cubicBezTo>
                  <a:cubicBezTo>
                    <a:pt x="3" y="30"/>
                    <a:pt x="3" y="28"/>
                    <a:pt x="3" y="2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0"/>
                    <a:pt x="18" y="0"/>
                    <a:pt x="19" y="1"/>
                  </a:cubicBezTo>
                  <a:cubicBezTo>
                    <a:pt x="20" y="2"/>
                    <a:pt x="20" y="3"/>
                    <a:pt x="19" y="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5" y="31"/>
                    <a:pt x="5" y="3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</p:grpSp>
      <p:grpSp>
        <p:nvGrpSpPr>
          <p:cNvPr id="204" name="Группа 203">
            <a:extLst>
              <a:ext uri="{FF2B5EF4-FFF2-40B4-BE49-F238E27FC236}">
                <a16:creationId xmlns:a16="http://schemas.microsoft.com/office/drawing/2014/main" id="{B1E85E4F-6CE5-274B-BC1A-F3FAF7960C0E}"/>
              </a:ext>
            </a:extLst>
          </p:cNvPr>
          <p:cNvGrpSpPr/>
          <p:nvPr/>
        </p:nvGrpSpPr>
        <p:grpSpPr>
          <a:xfrm>
            <a:off x="705124" y="6963305"/>
            <a:ext cx="447602" cy="267309"/>
            <a:chOff x="646301" y="7433341"/>
            <a:chExt cx="488721" cy="291864"/>
          </a:xfrm>
        </p:grpSpPr>
        <p:sp>
          <p:nvSpPr>
            <p:cNvPr id="226" name="Freeform 564">
              <a:extLst>
                <a:ext uri="{FF2B5EF4-FFF2-40B4-BE49-F238E27FC236}">
                  <a16:creationId xmlns:a16="http://schemas.microsoft.com/office/drawing/2014/main" id="{02A34847-8D48-F240-AEFD-C40B3D34CD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8375" y="7539755"/>
              <a:ext cx="179574" cy="179574"/>
            </a:xfrm>
            <a:custGeom>
              <a:avLst/>
              <a:gdLst>
                <a:gd name="T0" fmla="*/ 37 w 74"/>
                <a:gd name="T1" fmla="*/ 74 h 74"/>
                <a:gd name="T2" fmla="*/ 0 w 74"/>
                <a:gd name="T3" fmla="*/ 37 h 74"/>
                <a:gd name="T4" fmla="*/ 37 w 74"/>
                <a:gd name="T5" fmla="*/ 0 h 74"/>
                <a:gd name="T6" fmla="*/ 74 w 74"/>
                <a:gd name="T7" fmla="*/ 37 h 74"/>
                <a:gd name="T8" fmla="*/ 37 w 74"/>
                <a:gd name="T9" fmla="*/ 74 h 74"/>
                <a:gd name="T10" fmla="*/ 37 w 74"/>
                <a:gd name="T11" fmla="*/ 5 h 74"/>
                <a:gd name="T12" fmla="*/ 5 w 74"/>
                <a:gd name="T13" fmla="*/ 37 h 74"/>
                <a:gd name="T14" fmla="*/ 37 w 74"/>
                <a:gd name="T15" fmla="*/ 69 h 74"/>
                <a:gd name="T16" fmla="*/ 69 w 74"/>
                <a:gd name="T17" fmla="*/ 37 h 74"/>
                <a:gd name="T18" fmla="*/ 37 w 74"/>
                <a:gd name="T19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4">
                  <a:moveTo>
                    <a:pt x="37" y="74"/>
                  </a:moveTo>
                  <a:cubicBezTo>
                    <a:pt x="16" y="74"/>
                    <a:pt x="0" y="58"/>
                    <a:pt x="0" y="37"/>
                  </a:cubicBezTo>
                  <a:cubicBezTo>
                    <a:pt x="0" y="17"/>
                    <a:pt x="16" y="0"/>
                    <a:pt x="37" y="0"/>
                  </a:cubicBezTo>
                  <a:cubicBezTo>
                    <a:pt x="57" y="0"/>
                    <a:pt x="74" y="17"/>
                    <a:pt x="74" y="37"/>
                  </a:cubicBezTo>
                  <a:cubicBezTo>
                    <a:pt x="74" y="58"/>
                    <a:pt x="57" y="74"/>
                    <a:pt x="37" y="74"/>
                  </a:cubicBezTo>
                  <a:close/>
                  <a:moveTo>
                    <a:pt x="37" y="5"/>
                  </a:moveTo>
                  <a:cubicBezTo>
                    <a:pt x="19" y="5"/>
                    <a:pt x="5" y="19"/>
                    <a:pt x="5" y="37"/>
                  </a:cubicBezTo>
                  <a:cubicBezTo>
                    <a:pt x="5" y="55"/>
                    <a:pt x="19" y="69"/>
                    <a:pt x="37" y="69"/>
                  </a:cubicBezTo>
                  <a:cubicBezTo>
                    <a:pt x="55" y="69"/>
                    <a:pt x="69" y="55"/>
                    <a:pt x="69" y="37"/>
                  </a:cubicBezTo>
                  <a:cubicBezTo>
                    <a:pt x="69" y="19"/>
                    <a:pt x="55" y="5"/>
                    <a:pt x="3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27" name="Freeform 565">
              <a:extLst>
                <a:ext uri="{FF2B5EF4-FFF2-40B4-BE49-F238E27FC236}">
                  <a16:creationId xmlns:a16="http://schemas.microsoft.com/office/drawing/2014/main" id="{2CFF2277-0AD0-E84A-86DF-C1B4DA188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728" y="7510935"/>
              <a:ext cx="92004" cy="45448"/>
            </a:xfrm>
            <a:custGeom>
              <a:avLst/>
              <a:gdLst>
                <a:gd name="T0" fmla="*/ 36 w 38"/>
                <a:gd name="T1" fmla="*/ 19 h 19"/>
                <a:gd name="T2" fmla="*/ 34 w 38"/>
                <a:gd name="T3" fmla="*/ 18 h 19"/>
                <a:gd name="T4" fmla="*/ 2 w 38"/>
                <a:gd name="T5" fmla="*/ 4 h 19"/>
                <a:gd name="T6" fmla="*/ 0 w 38"/>
                <a:gd name="T7" fmla="*/ 2 h 19"/>
                <a:gd name="T8" fmla="*/ 2 w 38"/>
                <a:gd name="T9" fmla="*/ 0 h 19"/>
                <a:gd name="T10" fmla="*/ 37 w 38"/>
                <a:gd name="T11" fmla="*/ 15 h 19"/>
                <a:gd name="T12" fmla="*/ 37 w 38"/>
                <a:gd name="T13" fmla="*/ 18 h 19"/>
                <a:gd name="T14" fmla="*/ 36 w 38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9">
                  <a:moveTo>
                    <a:pt x="36" y="19"/>
                  </a:moveTo>
                  <a:cubicBezTo>
                    <a:pt x="35" y="19"/>
                    <a:pt x="34" y="18"/>
                    <a:pt x="34" y="18"/>
                  </a:cubicBezTo>
                  <a:cubicBezTo>
                    <a:pt x="26" y="9"/>
                    <a:pt x="1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28" y="5"/>
                    <a:pt x="37" y="15"/>
                  </a:cubicBezTo>
                  <a:cubicBezTo>
                    <a:pt x="38" y="16"/>
                    <a:pt x="38" y="17"/>
                    <a:pt x="37" y="18"/>
                  </a:cubicBezTo>
                  <a:cubicBezTo>
                    <a:pt x="37" y="18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28" name="Freeform 566">
              <a:extLst>
                <a:ext uri="{FF2B5EF4-FFF2-40B4-BE49-F238E27FC236}">
                  <a16:creationId xmlns:a16="http://schemas.microsoft.com/office/drawing/2014/main" id="{9784C8E6-457E-5D49-89B3-2179DAD694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6556" y="7539755"/>
              <a:ext cx="178466" cy="179574"/>
            </a:xfrm>
            <a:custGeom>
              <a:avLst/>
              <a:gdLst>
                <a:gd name="T0" fmla="*/ 37 w 74"/>
                <a:gd name="T1" fmla="*/ 74 h 74"/>
                <a:gd name="T2" fmla="*/ 0 w 74"/>
                <a:gd name="T3" fmla="*/ 37 h 74"/>
                <a:gd name="T4" fmla="*/ 37 w 74"/>
                <a:gd name="T5" fmla="*/ 0 h 74"/>
                <a:gd name="T6" fmla="*/ 74 w 74"/>
                <a:gd name="T7" fmla="*/ 37 h 74"/>
                <a:gd name="T8" fmla="*/ 37 w 74"/>
                <a:gd name="T9" fmla="*/ 74 h 74"/>
                <a:gd name="T10" fmla="*/ 37 w 74"/>
                <a:gd name="T11" fmla="*/ 5 h 74"/>
                <a:gd name="T12" fmla="*/ 5 w 74"/>
                <a:gd name="T13" fmla="*/ 37 h 74"/>
                <a:gd name="T14" fmla="*/ 37 w 74"/>
                <a:gd name="T15" fmla="*/ 69 h 74"/>
                <a:gd name="T16" fmla="*/ 69 w 74"/>
                <a:gd name="T17" fmla="*/ 37 h 74"/>
                <a:gd name="T18" fmla="*/ 37 w 74"/>
                <a:gd name="T19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4">
                  <a:moveTo>
                    <a:pt x="37" y="74"/>
                  </a:moveTo>
                  <a:cubicBezTo>
                    <a:pt x="17" y="74"/>
                    <a:pt x="0" y="58"/>
                    <a:pt x="0" y="37"/>
                  </a:cubicBezTo>
                  <a:cubicBezTo>
                    <a:pt x="0" y="17"/>
                    <a:pt x="17" y="0"/>
                    <a:pt x="37" y="0"/>
                  </a:cubicBezTo>
                  <a:cubicBezTo>
                    <a:pt x="57" y="0"/>
                    <a:pt x="74" y="17"/>
                    <a:pt x="74" y="37"/>
                  </a:cubicBezTo>
                  <a:cubicBezTo>
                    <a:pt x="74" y="58"/>
                    <a:pt x="57" y="74"/>
                    <a:pt x="37" y="74"/>
                  </a:cubicBezTo>
                  <a:close/>
                  <a:moveTo>
                    <a:pt x="37" y="5"/>
                  </a:moveTo>
                  <a:cubicBezTo>
                    <a:pt x="19" y="5"/>
                    <a:pt x="5" y="19"/>
                    <a:pt x="5" y="37"/>
                  </a:cubicBezTo>
                  <a:cubicBezTo>
                    <a:pt x="5" y="55"/>
                    <a:pt x="19" y="69"/>
                    <a:pt x="37" y="69"/>
                  </a:cubicBezTo>
                  <a:cubicBezTo>
                    <a:pt x="55" y="69"/>
                    <a:pt x="69" y="55"/>
                    <a:pt x="69" y="37"/>
                  </a:cubicBezTo>
                  <a:cubicBezTo>
                    <a:pt x="69" y="19"/>
                    <a:pt x="55" y="5"/>
                    <a:pt x="3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29" name="Freeform 569">
              <a:extLst>
                <a:ext uri="{FF2B5EF4-FFF2-40B4-BE49-F238E27FC236}">
                  <a16:creationId xmlns:a16="http://schemas.microsoft.com/office/drawing/2014/main" id="{137C1A5A-FA31-BD48-80A1-64A00D3D9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377" y="7435558"/>
              <a:ext cx="108631" cy="198418"/>
            </a:xfrm>
            <a:custGeom>
              <a:avLst/>
              <a:gdLst>
                <a:gd name="T0" fmla="*/ 25 w 45"/>
                <a:gd name="T1" fmla="*/ 82 h 82"/>
                <a:gd name="T2" fmla="*/ 23 w 45"/>
                <a:gd name="T3" fmla="*/ 81 h 82"/>
                <a:gd name="T4" fmla="*/ 1 w 45"/>
                <a:gd name="T5" fmla="*/ 3 h 82"/>
                <a:gd name="T6" fmla="*/ 1 w 45"/>
                <a:gd name="T7" fmla="*/ 1 h 82"/>
                <a:gd name="T8" fmla="*/ 3 w 45"/>
                <a:gd name="T9" fmla="*/ 0 h 82"/>
                <a:gd name="T10" fmla="*/ 37 w 45"/>
                <a:gd name="T11" fmla="*/ 0 h 82"/>
                <a:gd name="T12" fmla="*/ 45 w 45"/>
                <a:gd name="T13" fmla="*/ 8 h 82"/>
                <a:gd name="T14" fmla="*/ 37 w 45"/>
                <a:gd name="T15" fmla="*/ 16 h 82"/>
                <a:gd name="T16" fmla="*/ 25 w 45"/>
                <a:gd name="T17" fmla="*/ 16 h 82"/>
                <a:gd name="T18" fmla="*/ 23 w 45"/>
                <a:gd name="T19" fmla="*/ 14 h 82"/>
                <a:gd name="T20" fmla="*/ 25 w 45"/>
                <a:gd name="T21" fmla="*/ 12 h 82"/>
                <a:gd name="T22" fmla="*/ 37 w 45"/>
                <a:gd name="T23" fmla="*/ 12 h 82"/>
                <a:gd name="T24" fmla="*/ 41 w 45"/>
                <a:gd name="T25" fmla="*/ 8 h 82"/>
                <a:gd name="T26" fmla="*/ 37 w 45"/>
                <a:gd name="T27" fmla="*/ 4 h 82"/>
                <a:gd name="T28" fmla="*/ 6 w 45"/>
                <a:gd name="T29" fmla="*/ 4 h 82"/>
                <a:gd name="T30" fmla="*/ 27 w 45"/>
                <a:gd name="T31" fmla="*/ 80 h 82"/>
                <a:gd name="T32" fmla="*/ 26 w 45"/>
                <a:gd name="T33" fmla="*/ 82 h 82"/>
                <a:gd name="T34" fmla="*/ 25 w 45"/>
                <a:gd name="T3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82">
                  <a:moveTo>
                    <a:pt x="25" y="82"/>
                  </a:moveTo>
                  <a:cubicBezTo>
                    <a:pt x="24" y="82"/>
                    <a:pt x="23" y="82"/>
                    <a:pt x="23" y="8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5" y="3"/>
                    <a:pt x="45" y="8"/>
                  </a:cubicBezTo>
                  <a:cubicBezTo>
                    <a:pt x="45" y="12"/>
                    <a:pt x="42" y="16"/>
                    <a:pt x="37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3" y="15"/>
                    <a:pt x="23" y="14"/>
                  </a:cubicBezTo>
                  <a:cubicBezTo>
                    <a:pt x="23" y="13"/>
                    <a:pt x="24" y="12"/>
                    <a:pt x="25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2"/>
                    <a:pt x="41" y="10"/>
                    <a:pt x="41" y="8"/>
                  </a:cubicBezTo>
                  <a:cubicBezTo>
                    <a:pt x="41" y="6"/>
                    <a:pt x="39" y="4"/>
                    <a:pt x="3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1"/>
                    <a:pt x="27" y="82"/>
                    <a:pt x="26" y="82"/>
                  </a:cubicBezTo>
                  <a:cubicBezTo>
                    <a:pt x="25" y="82"/>
                    <a:pt x="25" y="82"/>
                    <a:pt x="25" y="8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30" name="Freeform 570">
              <a:extLst>
                <a:ext uri="{FF2B5EF4-FFF2-40B4-BE49-F238E27FC236}">
                  <a16:creationId xmlns:a16="http://schemas.microsoft.com/office/drawing/2014/main" id="{3B632724-D7ED-874E-8601-1D1C10A42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949" y="7433341"/>
              <a:ext cx="57641" cy="176249"/>
            </a:xfrm>
            <a:custGeom>
              <a:avLst/>
              <a:gdLst>
                <a:gd name="T0" fmla="*/ 22 w 24"/>
                <a:gd name="T1" fmla="*/ 73 h 73"/>
                <a:gd name="T2" fmla="*/ 19 w 24"/>
                <a:gd name="T3" fmla="*/ 71 h 73"/>
                <a:gd name="T4" fmla="*/ 0 w 24"/>
                <a:gd name="T5" fmla="*/ 4 h 73"/>
                <a:gd name="T6" fmla="*/ 2 w 24"/>
                <a:gd name="T7" fmla="*/ 1 h 73"/>
                <a:gd name="T8" fmla="*/ 5 w 24"/>
                <a:gd name="T9" fmla="*/ 2 h 73"/>
                <a:gd name="T10" fmla="*/ 24 w 24"/>
                <a:gd name="T11" fmla="*/ 70 h 73"/>
                <a:gd name="T12" fmla="*/ 22 w 24"/>
                <a:gd name="T13" fmla="*/ 73 h 73"/>
                <a:gd name="T14" fmla="*/ 22 w 24"/>
                <a:gd name="T1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3">
                  <a:moveTo>
                    <a:pt x="22" y="73"/>
                  </a:moveTo>
                  <a:cubicBezTo>
                    <a:pt x="21" y="73"/>
                    <a:pt x="20" y="72"/>
                    <a:pt x="19" y="7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5" y="1"/>
                    <a:pt x="5" y="2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1"/>
                    <a:pt x="24" y="73"/>
                    <a:pt x="22" y="73"/>
                  </a:cubicBezTo>
                  <a:cubicBezTo>
                    <a:pt x="22" y="73"/>
                    <a:pt x="22" y="73"/>
                    <a:pt x="22" y="73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31" name="Freeform 571">
              <a:extLst>
                <a:ext uri="{FF2B5EF4-FFF2-40B4-BE49-F238E27FC236}">
                  <a16:creationId xmlns:a16="http://schemas.microsoft.com/office/drawing/2014/main" id="{89D9BF26-6B68-DE40-97C5-32CA28871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62" y="7435558"/>
              <a:ext cx="69835" cy="9977"/>
            </a:xfrm>
            <a:custGeom>
              <a:avLst/>
              <a:gdLst>
                <a:gd name="T0" fmla="*/ 27 w 29"/>
                <a:gd name="T1" fmla="*/ 4 h 4"/>
                <a:gd name="T2" fmla="*/ 2 w 29"/>
                <a:gd name="T3" fmla="*/ 4 h 4"/>
                <a:gd name="T4" fmla="*/ 0 w 29"/>
                <a:gd name="T5" fmla="*/ 2 h 4"/>
                <a:gd name="T6" fmla="*/ 2 w 29"/>
                <a:gd name="T7" fmla="*/ 0 h 4"/>
                <a:gd name="T8" fmla="*/ 27 w 29"/>
                <a:gd name="T9" fmla="*/ 0 h 4"/>
                <a:gd name="T10" fmla="*/ 29 w 29"/>
                <a:gd name="T11" fmla="*/ 2 h 4"/>
                <a:gd name="T12" fmla="*/ 27 w 2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">
                  <a:moveTo>
                    <a:pt x="27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1"/>
                    <a:pt x="29" y="2"/>
                  </a:cubicBezTo>
                  <a:cubicBezTo>
                    <a:pt x="29" y="3"/>
                    <a:pt x="28" y="4"/>
                    <a:pt x="27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32" name="Freeform 572">
              <a:extLst>
                <a:ext uri="{FF2B5EF4-FFF2-40B4-BE49-F238E27FC236}">
                  <a16:creationId xmlns:a16="http://schemas.microsoft.com/office/drawing/2014/main" id="{7434958D-06F5-8646-861F-53BA6C9DA7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4552" y="7598504"/>
              <a:ext cx="65401" cy="62075"/>
            </a:xfrm>
            <a:custGeom>
              <a:avLst/>
              <a:gdLst>
                <a:gd name="T0" fmla="*/ 14 w 27"/>
                <a:gd name="T1" fmla="*/ 26 h 26"/>
                <a:gd name="T2" fmla="*/ 0 w 27"/>
                <a:gd name="T3" fmla="*/ 13 h 26"/>
                <a:gd name="T4" fmla="*/ 14 w 27"/>
                <a:gd name="T5" fmla="*/ 0 h 26"/>
                <a:gd name="T6" fmla="*/ 27 w 27"/>
                <a:gd name="T7" fmla="*/ 13 h 26"/>
                <a:gd name="T8" fmla="*/ 14 w 27"/>
                <a:gd name="T9" fmla="*/ 26 h 26"/>
                <a:gd name="T10" fmla="*/ 14 w 27"/>
                <a:gd name="T11" fmla="*/ 5 h 26"/>
                <a:gd name="T12" fmla="*/ 5 w 27"/>
                <a:gd name="T13" fmla="*/ 13 h 26"/>
                <a:gd name="T14" fmla="*/ 14 w 27"/>
                <a:gd name="T15" fmla="*/ 22 h 26"/>
                <a:gd name="T16" fmla="*/ 22 w 27"/>
                <a:gd name="T17" fmla="*/ 13 h 26"/>
                <a:gd name="T18" fmla="*/ 14 w 27"/>
                <a:gd name="T1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6">
                  <a:moveTo>
                    <a:pt x="14" y="26"/>
                  </a:move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0"/>
                    <a:pt x="21" y="26"/>
                    <a:pt x="14" y="26"/>
                  </a:cubicBezTo>
                  <a:close/>
                  <a:moveTo>
                    <a:pt x="14" y="5"/>
                  </a:moveTo>
                  <a:cubicBezTo>
                    <a:pt x="9" y="5"/>
                    <a:pt x="5" y="8"/>
                    <a:pt x="5" y="13"/>
                  </a:cubicBezTo>
                  <a:cubicBezTo>
                    <a:pt x="5" y="18"/>
                    <a:pt x="9" y="22"/>
                    <a:pt x="14" y="22"/>
                  </a:cubicBezTo>
                  <a:cubicBezTo>
                    <a:pt x="18" y="22"/>
                    <a:pt x="22" y="18"/>
                    <a:pt x="22" y="13"/>
                  </a:cubicBezTo>
                  <a:cubicBezTo>
                    <a:pt x="22" y="8"/>
                    <a:pt x="18" y="5"/>
                    <a:pt x="14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33" name="Freeform 573">
              <a:extLst>
                <a:ext uri="{FF2B5EF4-FFF2-40B4-BE49-F238E27FC236}">
                  <a16:creationId xmlns:a16="http://schemas.microsoft.com/office/drawing/2014/main" id="{239E7D93-F0EC-EB4E-BDDF-2E7262DAB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45" y="7510935"/>
              <a:ext cx="273795" cy="123042"/>
            </a:xfrm>
            <a:custGeom>
              <a:avLst/>
              <a:gdLst>
                <a:gd name="T0" fmla="*/ 52 w 113"/>
                <a:gd name="T1" fmla="*/ 51 h 51"/>
                <a:gd name="T2" fmla="*/ 4 w 113"/>
                <a:gd name="T3" fmla="*/ 51 h 51"/>
                <a:gd name="T4" fmla="*/ 1 w 113"/>
                <a:gd name="T5" fmla="*/ 49 h 51"/>
                <a:gd name="T6" fmla="*/ 1 w 113"/>
                <a:gd name="T7" fmla="*/ 45 h 51"/>
                <a:gd name="T8" fmla="*/ 48 w 113"/>
                <a:gd name="T9" fmla="*/ 0 h 51"/>
                <a:gd name="T10" fmla="*/ 49 w 113"/>
                <a:gd name="T11" fmla="*/ 0 h 51"/>
                <a:gd name="T12" fmla="*/ 111 w 113"/>
                <a:gd name="T13" fmla="*/ 0 h 51"/>
                <a:gd name="T14" fmla="*/ 113 w 113"/>
                <a:gd name="T15" fmla="*/ 2 h 51"/>
                <a:gd name="T16" fmla="*/ 111 w 113"/>
                <a:gd name="T17" fmla="*/ 4 h 51"/>
                <a:gd name="T18" fmla="*/ 50 w 113"/>
                <a:gd name="T19" fmla="*/ 4 h 51"/>
                <a:gd name="T20" fmla="*/ 7 w 113"/>
                <a:gd name="T21" fmla="*/ 47 h 51"/>
                <a:gd name="T22" fmla="*/ 52 w 113"/>
                <a:gd name="T23" fmla="*/ 47 h 51"/>
                <a:gd name="T24" fmla="*/ 54 w 113"/>
                <a:gd name="T25" fmla="*/ 49 h 51"/>
                <a:gd name="T26" fmla="*/ 52 w 113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51">
                  <a:moveTo>
                    <a:pt x="52" y="51"/>
                  </a:moveTo>
                  <a:cubicBezTo>
                    <a:pt x="4" y="51"/>
                    <a:pt x="4" y="51"/>
                    <a:pt x="4" y="51"/>
                  </a:cubicBezTo>
                  <a:cubicBezTo>
                    <a:pt x="2" y="51"/>
                    <a:pt x="1" y="51"/>
                    <a:pt x="1" y="49"/>
                  </a:cubicBezTo>
                  <a:cubicBezTo>
                    <a:pt x="0" y="48"/>
                    <a:pt x="0" y="46"/>
                    <a:pt x="1" y="4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9" y="0"/>
                    <a:pt x="49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2" y="0"/>
                    <a:pt x="113" y="1"/>
                    <a:pt x="113" y="2"/>
                  </a:cubicBezTo>
                  <a:cubicBezTo>
                    <a:pt x="113" y="3"/>
                    <a:pt x="112" y="4"/>
                    <a:pt x="111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3" y="47"/>
                    <a:pt x="54" y="48"/>
                    <a:pt x="54" y="49"/>
                  </a:cubicBezTo>
                  <a:cubicBezTo>
                    <a:pt x="54" y="50"/>
                    <a:pt x="53" y="51"/>
                    <a:pt x="52" y="5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34" name="Freeform 1518">
              <a:extLst>
                <a:ext uri="{FF2B5EF4-FFF2-40B4-BE49-F238E27FC236}">
                  <a16:creationId xmlns:a16="http://schemas.microsoft.com/office/drawing/2014/main" id="{F9BC5C5C-C996-254C-9539-7316AADDD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79" y="7569345"/>
              <a:ext cx="68719" cy="121458"/>
            </a:xfrm>
            <a:custGeom>
              <a:avLst/>
              <a:gdLst>
                <a:gd name="T0" fmla="*/ 38 w 38"/>
                <a:gd name="T1" fmla="*/ 28 h 67"/>
                <a:gd name="T2" fmla="*/ 30 w 38"/>
                <a:gd name="T3" fmla="*/ 28 h 67"/>
                <a:gd name="T4" fmla="*/ 24 w 38"/>
                <a:gd name="T5" fmla="*/ 20 h 67"/>
                <a:gd name="T6" fmla="*/ 31 w 38"/>
                <a:gd name="T7" fmla="*/ 0 h 67"/>
                <a:gd name="T8" fmla="*/ 0 w 38"/>
                <a:gd name="T9" fmla="*/ 39 h 67"/>
                <a:gd name="T10" fmla="*/ 9 w 38"/>
                <a:gd name="T11" fmla="*/ 39 h 67"/>
                <a:gd name="T12" fmla="*/ 14 w 38"/>
                <a:gd name="T13" fmla="*/ 47 h 67"/>
                <a:gd name="T14" fmla="*/ 8 w 38"/>
                <a:gd name="T15" fmla="*/ 67 h 67"/>
                <a:gd name="T16" fmla="*/ 38 w 38"/>
                <a:gd name="T17" fmla="*/ 2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7">
                  <a:moveTo>
                    <a:pt x="38" y="28"/>
                  </a:moveTo>
                  <a:cubicBezTo>
                    <a:pt x="30" y="28"/>
                    <a:pt x="30" y="28"/>
                    <a:pt x="30" y="28"/>
                  </a:cubicBezTo>
                  <a:cubicBezTo>
                    <a:pt x="25" y="28"/>
                    <a:pt x="22" y="24"/>
                    <a:pt x="24" y="2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3" y="39"/>
                    <a:pt x="16" y="43"/>
                    <a:pt x="14" y="47"/>
                  </a:cubicBezTo>
                  <a:cubicBezTo>
                    <a:pt x="8" y="67"/>
                    <a:pt x="8" y="67"/>
                    <a:pt x="8" y="67"/>
                  </a:cubicBezTo>
                  <a:lnTo>
                    <a:pt x="38" y="28"/>
                  </a:lnTo>
                  <a:close/>
                </a:path>
              </a:pathLst>
            </a:cu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35" name="Freeform 568">
              <a:extLst>
                <a:ext uri="{FF2B5EF4-FFF2-40B4-BE49-F238E27FC236}">
                  <a16:creationId xmlns:a16="http://schemas.microsoft.com/office/drawing/2014/main" id="{E6533E22-F3CB-A941-871D-9B4E47556967}"/>
                </a:ext>
              </a:extLst>
            </p:cNvPr>
            <p:cNvSpPr>
              <a:spLocks/>
            </p:cNvSpPr>
            <p:nvPr/>
          </p:nvSpPr>
          <p:spPr bwMode="auto">
            <a:xfrm rot="1586206">
              <a:off x="646301" y="7517954"/>
              <a:ext cx="123728" cy="207251"/>
            </a:xfrm>
            <a:custGeom>
              <a:avLst/>
              <a:gdLst>
                <a:gd name="T0" fmla="*/ 42 w 42"/>
                <a:gd name="T1" fmla="*/ 44 h 50"/>
                <a:gd name="T2" fmla="*/ 35 w 42"/>
                <a:gd name="T3" fmla="*/ 45 h 50"/>
                <a:gd name="T4" fmla="*/ 9 w 42"/>
                <a:gd name="T5" fmla="*/ 20 h 50"/>
                <a:gd name="T6" fmla="*/ 18 w 42"/>
                <a:gd name="T7" fmla="*/ 0 h 50"/>
                <a:gd name="T8" fmla="*/ 0 w 42"/>
                <a:gd name="T9" fmla="*/ 25 h 50"/>
                <a:gd name="T10" fmla="*/ 25 w 42"/>
                <a:gd name="T11" fmla="*/ 50 h 50"/>
                <a:gd name="T12" fmla="*/ 42 w 42"/>
                <a:gd name="T13" fmla="*/ 44 h 50"/>
                <a:gd name="connsiteX0" fmla="*/ 10000 w 10000"/>
                <a:gd name="connsiteY0" fmla="*/ 8800 h 10490"/>
                <a:gd name="connsiteX1" fmla="*/ 8333 w 10000"/>
                <a:gd name="connsiteY1" fmla="*/ 9000 h 10490"/>
                <a:gd name="connsiteX2" fmla="*/ 2143 w 10000"/>
                <a:gd name="connsiteY2" fmla="*/ 4000 h 10490"/>
                <a:gd name="connsiteX3" fmla="*/ 4286 w 10000"/>
                <a:gd name="connsiteY3" fmla="*/ 0 h 10490"/>
                <a:gd name="connsiteX4" fmla="*/ 0 w 10000"/>
                <a:gd name="connsiteY4" fmla="*/ 5000 h 10490"/>
                <a:gd name="connsiteX5" fmla="*/ 4901 w 10000"/>
                <a:gd name="connsiteY5" fmla="*/ 10490 h 10490"/>
                <a:gd name="connsiteX6" fmla="*/ 10000 w 10000"/>
                <a:gd name="connsiteY6" fmla="*/ 8800 h 10490"/>
                <a:gd name="connsiteX0" fmla="*/ 10000 w 10000"/>
                <a:gd name="connsiteY0" fmla="*/ 7909 h 9599"/>
                <a:gd name="connsiteX1" fmla="*/ 8333 w 10000"/>
                <a:gd name="connsiteY1" fmla="*/ 8109 h 9599"/>
                <a:gd name="connsiteX2" fmla="*/ 2143 w 10000"/>
                <a:gd name="connsiteY2" fmla="*/ 3109 h 9599"/>
                <a:gd name="connsiteX3" fmla="*/ 2614 w 10000"/>
                <a:gd name="connsiteY3" fmla="*/ 0 h 9599"/>
                <a:gd name="connsiteX4" fmla="*/ 0 w 10000"/>
                <a:gd name="connsiteY4" fmla="*/ 4109 h 9599"/>
                <a:gd name="connsiteX5" fmla="*/ 4901 w 10000"/>
                <a:gd name="connsiteY5" fmla="*/ 9599 h 9599"/>
                <a:gd name="connsiteX6" fmla="*/ 10000 w 10000"/>
                <a:gd name="connsiteY6" fmla="*/ 7909 h 9599"/>
                <a:gd name="connsiteX0" fmla="*/ 10000 w 10000"/>
                <a:gd name="connsiteY0" fmla="*/ 8239 h 10000"/>
                <a:gd name="connsiteX1" fmla="*/ 8333 w 10000"/>
                <a:gd name="connsiteY1" fmla="*/ 8448 h 10000"/>
                <a:gd name="connsiteX2" fmla="*/ 2907 w 10000"/>
                <a:gd name="connsiteY2" fmla="*/ 2868 h 10000"/>
                <a:gd name="connsiteX3" fmla="*/ 2614 w 10000"/>
                <a:gd name="connsiteY3" fmla="*/ 0 h 10000"/>
                <a:gd name="connsiteX4" fmla="*/ 0 w 10000"/>
                <a:gd name="connsiteY4" fmla="*/ 4281 h 10000"/>
                <a:gd name="connsiteX5" fmla="*/ 4901 w 10000"/>
                <a:gd name="connsiteY5" fmla="*/ 10000 h 10000"/>
                <a:gd name="connsiteX6" fmla="*/ 10000 w 10000"/>
                <a:gd name="connsiteY6" fmla="*/ 8239 h 10000"/>
                <a:gd name="connsiteX0" fmla="*/ 10000 w 10000"/>
                <a:gd name="connsiteY0" fmla="*/ 8239 h 10000"/>
                <a:gd name="connsiteX1" fmla="*/ 6185 w 10000"/>
                <a:gd name="connsiteY1" fmla="*/ 8909 h 10000"/>
                <a:gd name="connsiteX2" fmla="*/ 2907 w 10000"/>
                <a:gd name="connsiteY2" fmla="*/ 2868 h 10000"/>
                <a:gd name="connsiteX3" fmla="*/ 2614 w 10000"/>
                <a:gd name="connsiteY3" fmla="*/ 0 h 10000"/>
                <a:gd name="connsiteX4" fmla="*/ 0 w 10000"/>
                <a:gd name="connsiteY4" fmla="*/ 4281 h 10000"/>
                <a:gd name="connsiteX5" fmla="*/ 4901 w 10000"/>
                <a:gd name="connsiteY5" fmla="*/ 10000 h 10000"/>
                <a:gd name="connsiteX6" fmla="*/ 10000 w 10000"/>
                <a:gd name="connsiteY6" fmla="*/ 8239 h 10000"/>
                <a:gd name="connsiteX0" fmla="*/ 10000 w 10000"/>
                <a:gd name="connsiteY0" fmla="*/ 8239 h 10000"/>
                <a:gd name="connsiteX1" fmla="*/ 6185 w 10000"/>
                <a:gd name="connsiteY1" fmla="*/ 8909 h 10000"/>
                <a:gd name="connsiteX2" fmla="*/ 2907 w 10000"/>
                <a:gd name="connsiteY2" fmla="*/ 2868 h 10000"/>
                <a:gd name="connsiteX3" fmla="*/ 2614 w 10000"/>
                <a:gd name="connsiteY3" fmla="*/ 0 h 10000"/>
                <a:gd name="connsiteX4" fmla="*/ 0 w 10000"/>
                <a:gd name="connsiteY4" fmla="*/ 4281 h 10000"/>
                <a:gd name="connsiteX5" fmla="*/ 4901 w 10000"/>
                <a:gd name="connsiteY5" fmla="*/ 10000 h 10000"/>
                <a:gd name="connsiteX6" fmla="*/ 10000 w 10000"/>
                <a:gd name="connsiteY6" fmla="*/ 8239 h 10000"/>
                <a:gd name="connsiteX0" fmla="*/ 6799 w 6799"/>
                <a:gd name="connsiteY0" fmla="*/ 9909 h 10304"/>
                <a:gd name="connsiteX1" fmla="*/ 6185 w 6799"/>
                <a:gd name="connsiteY1" fmla="*/ 8909 h 10304"/>
                <a:gd name="connsiteX2" fmla="*/ 2907 w 6799"/>
                <a:gd name="connsiteY2" fmla="*/ 2868 h 10304"/>
                <a:gd name="connsiteX3" fmla="*/ 2614 w 6799"/>
                <a:gd name="connsiteY3" fmla="*/ 0 h 10304"/>
                <a:gd name="connsiteX4" fmla="*/ 0 w 6799"/>
                <a:gd name="connsiteY4" fmla="*/ 4281 h 10304"/>
                <a:gd name="connsiteX5" fmla="*/ 4901 w 6799"/>
                <a:gd name="connsiteY5" fmla="*/ 10000 h 10304"/>
                <a:gd name="connsiteX6" fmla="*/ 6799 w 6799"/>
                <a:gd name="connsiteY6" fmla="*/ 9909 h 10304"/>
                <a:gd name="connsiteX0" fmla="*/ 10000 w 10021"/>
                <a:gd name="connsiteY0" fmla="*/ 9617 h 10000"/>
                <a:gd name="connsiteX1" fmla="*/ 9659 w 10021"/>
                <a:gd name="connsiteY1" fmla="*/ 8466 h 10000"/>
                <a:gd name="connsiteX2" fmla="*/ 4276 w 10021"/>
                <a:gd name="connsiteY2" fmla="*/ 2783 h 10000"/>
                <a:gd name="connsiteX3" fmla="*/ 3845 w 10021"/>
                <a:gd name="connsiteY3" fmla="*/ 0 h 10000"/>
                <a:gd name="connsiteX4" fmla="*/ 0 w 10021"/>
                <a:gd name="connsiteY4" fmla="*/ 4155 h 10000"/>
                <a:gd name="connsiteX5" fmla="*/ 7208 w 10021"/>
                <a:gd name="connsiteY5" fmla="*/ 9705 h 10000"/>
                <a:gd name="connsiteX6" fmla="*/ 10000 w 10021"/>
                <a:gd name="connsiteY6" fmla="*/ 9617 h 10000"/>
                <a:gd name="connsiteX0" fmla="*/ 10000 w 10000"/>
                <a:gd name="connsiteY0" fmla="*/ 9617 h 10000"/>
                <a:gd name="connsiteX1" fmla="*/ 9659 w 10000"/>
                <a:gd name="connsiteY1" fmla="*/ 8466 h 10000"/>
                <a:gd name="connsiteX2" fmla="*/ 4698 w 10000"/>
                <a:gd name="connsiteY2" fmla="*/ 2422 h 10000"/>
                <a:gd name="connsiteX3" fmla="*/ 3845 w 10000"/>
                <a:gd name="connsiteY3" fmla="*/ 0 h 10000"/>
                <a:gd name="connsiteX4" fmla="*/ 0 w 10000"/>
                <a:gd name="connsiteY4" fmla="*/ 4155 h 10000"/>
                <a:gd name="connsiteX5" fmla="*/ 7208 w 10000"/>
                <a:gd name="connsiteY5" fmla="*/ 9705 h 10000"/>
                <a:gd name="connsiteX6" fmla="*/ 10000 w 10000"/>
                <a:gd name="connsiteY6" fmla="*/ 9617 h 10000"/>
                <a:gd name="connsiteX0" fmla="*/ 10000 w 10000"/>
                <a:gd name="connsiteY0" fmla="*/ 9617 h 10000"/>
                <a:gd name="connsiteX1" fmla="*/ 9659 w 10000"/>
                <a:gd name="connsiteY1" fmla="*/ 8466 h 10000"/>
                <a:gd name="connsiteX2" fmla="*/ 4698 w 10000"/>
                <a:gd name="connsiteY2" fmla="*/ 2422 h 10000"/>
                <a:gd name="connsiteX3" fmla="*/ 3845 w 10000"/>
                <a:gd name="connsiteY3" fmla="*/ 0 h 10000"/>
                <a:gd name="connsiteX4" fmla="*/ 0 w 10000"/>
                <a:gd name="connsiteY4" fmla="*/ 4155 h 10000"/>
                <a:gd name="connsiteX5" fmla="*/ 7208 w 10000"/>
                <a:gd name="connsiteY5" fmla="*/ 9705 h 10000"/>
                <a:gd name="connsiteX6" fmla="*/ 10000 w 10000"/>
                <a:gd name="connsiteY6" fmla="*/ 9617 h 10000"/>
                <a:gd name="connsiteX0" fmla="*/ 8876 w 9798"/>
                <a:gd name="connsiteY0" fmla="*/ 9977 h 10277"/>
                <a:gd name="connsiteX1" fmla="*/ 9659 w 9798"/>
                <a:gd name="connsiteY1" fmla="*/ 8466 h 10277"/>
                <a:gd name="connsiteX2" fmla="*/ 4698 w 9798"/>
                <a:gd name="connsiteY2" fmla="*/ 2422 h 10277"/>
                <a:gd name="connsiteX3" fmla="*/ 3845 w 9798"/>
                <a:gd name="connsiteY3" fmla="*/ 0 h 10277"/>
                <a:gd name="connsiteX4" fmla="*/ 0 w 9798"/>
                <a:gd name="connsiteY4" fmla="*/ 4155 h 10277"/>
                <a:gd name="connsiteX5" fmla="*/ 7208 w 9798"/>
                <a:gd name="connsiteY5" fmla="*/ 9705 h 10277"/>
                <a:gd name="connsiteX6" fmla="*/ 8876 w 9798"/>
                <a:gd name="connsiteY6" fmla="*/ 9977 h 10277"/>
                <a:gd name="connsiteX0" fmla="*/ 9059 w 9865"/>
                <a:gd name="connsiteY0" fmla="*/ 9708 h 10000"/>
                <a:gd name="connsiteX1" fmla="*/ 9715 w 9865"/>
                <a:gd name="connsiteY1" fmla="*/ 8282 h 10000"/>
                <a:gd name="connsiteX2" fmla="*/ 4795 w 9865"/>
                <a:gd name="connsiteY2" fmla="*/ 2357 h 10000"/>
                <a:gd name="connsiteX3" fmla="*/ 3924 w 9865"/>
                <a:gd name="connsiteY3" fmla="*/ 0 h 10000"/>
                <a:gd name="connsiteX4" fmla="*/ 0 w 9865"/>
                <a:gd name="connsiteY4" fmla="*/ 4043 h 10000"/>
                <a:gd name="connsiteX5" fmla="*/ 7357 w 9865"/>
                <a:gd name="connsiteY5" fmla="*/ 9443 h 10000"/>
                <a:gd name="connsiteX6" fmla="*/ 9059 w 9865"/>
                <a:gd name="connsiteY6" fmla="*/ 9708 h 10000"/>
                <a:gd name="connsiteX0" fmla="*/ 9183 w 9856"/>
                <a:gd name="connsiteY0" fmla="*/ 9708 h 10000"/>
                <a:gd name="connsiteX1" fmla="*/ 9848 w 9856"/>
                <a:gd name="connsiteY1" fmla="*/ 8282 h 10000"/>
                <a:gd name="connsiteX2" fmla="*/ 4861 w 9856"/>
                <a:gd name="connsiteY2" fmla="*/ 2357 h 10000"/>
                <a:gd name="connsiteX3" fmla="*/ 3978 w 9856"/>
                <a:gd name="connsiteY3" fmla="*/ 0 h 10000"/>
                <a:gd name="connsiteX4" fmla="*/ 0 w 9856"/>
                <a:gd name="connsiteY4" fmla="*/ 4043 h 10000"/>
                <a:gd name="connsiteX5" fmla="*/ 7458 w 9856"/>
                <a:gd name="connsiteY5" fmla="*/ 9443 h 10000"/>
                <a:gd name="connsiteX6" fmla="*/ 9183 w 9856"/>
                <a:gd name="connsiteY6" fmla="*/ 9708 h 10000"/>
                <a:gd name="connsiteX0" fmla="*/ 9317 w 10001"/>
                <a:gd name="connsiteY0" fmla="*/ 9708 h 10000"/>
                <a:gd name="connsiteX1" fmla="*/ 9992 w 10001"/>
                <a:gd name="connsiteY1" fmla="*/ 8282 h 10000"/>
                <a:gd name="connsiteX2" fmla="*/ 4932 w 10001"/>
                <a:gd name="connsiteY2" fmla="*/ 2357 h 10000"/>
                <a:gd name="connsiteX3" fmla="*/ 4036 w 10001"/>
                <a:gd name="connsiteY3" fmla="*/ 0 h 10000"/>
                <a:gd name="connsiteX4" fmla="*/ 0 w 10001"/>
                <a:gd name="connsiteY4" fmla="*/ 4043 h 10000"/>
                <a:gd name="connsiteX5" fmla="*/ 7567 w 10001"/>
                <a:gd name="connsiteY5" fmla="*/ 9443 h 10000"/>
                <a:gd name="connsiteX6" fmla="*/ 9317 w 10001"/>
                <a:gd name="connsiteY6" fmla="*/ 970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1" h="10000">
                  <a:moveTo>
                    <a:pt x="9317" y="9708"/>
                  </a:moveTo>
                  <a:cubicBezTo>
                    <a:pt x="8583" y="9708"/>
                    <a:pt x="10133" y="9696"/>
                    <a:pt x="9992" y="8282"/>
                  </a:cubicBezTo>
                  <a:cubicBezTo>
                    <a:pt x="9852" y="6882"/>
                    <a:pt x="5924" y="3737"/>
                    <a:pt x="4932" y="2357"/>
                  </a:cubicBezTo>
                  <a:cubicBezTo>
                    <a:pt x="3939" y="977"/>
                    <a:pt x="1017" y="1334"/>
                    <a:pt x="4036" y="0"/>
                  </a:cubicBezTo>
                  <a:cubicBezTo>
                    <a:pt x="360" y="591"/>
                    <a:pt x="0" y="1680"/>
                    <a:pt x="0" y="4043"/>
                  </a:cubicBezTo>
                  <a:cubicBezTo>
                    <a:pt x="0" y="6798"/>
                    <a:pt x="2421" y="9443"/>
                    <a:pt x="7567" y="9443"/>
                  </a:cubicBezTo>
                  <a:cubicBezTo>
                    <a:pt x="10140" y="9443"/>
                    <a:pt x="7481" y="10495"/>
                    <a:pt x="9317" y="9708"/>
                  </a:cubicBezTo>
                  <a:close/>
                </a:path>
              </a:pathLst>
            </a:custGeom>
            <a:solidFill>
              <a:srgbClr val="DEE0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</p:grpSp>
      <p:grpSp>
        <p:nvGrpSpPr>
          <p:cNvPr id="205" name="Группа 204">
            <a:extLst>
              <a:ext uri="{FF2B5EF4-FFF2-40B4-BE49-F238E27FC236}">
                <a16:creationId xmlns:a16="http://schemas.microsoft.com/office/drawing/2014/main" id="{FBD10386-F55F-CF4D-B6E1-363BBA8FF69F}"/>
              </a:ext>
            </a:extLst>
          </p:cNvPr>
          <p:cNvGrpSpPr/>
          <p:nvPr/>
        </p:nvGrpSpPr>
        <p:grpSpPr>
          <a:xfrm>
            <a:off x="535255" y="6913429"/>
            <a:ext cx="275686" cy="363479"/>
            <a:chOff x="387794" y="7305281"/>
            <a:chExt cx="339898" cy="448139"/>
          </a:xfrm>
        </p:grpSpPr>
        <p:sp>
          <p:nvSpPr>
            <p:cNvPr id="211" name="Freeform 1207">
              <a:extLst>
                <a:ext uri="{FF2B5EF4-FFF2-40B4-BE49-F238E27FC236}">
                  <a16:creationId xmlns:a16="http://schemas.microsoft.com/office/drawing/2014/main" id="{80277E66-1EE9-3B44-A32C-AFD5D8B04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23" y="7492066"/>
              <a:ext cx="59601" cy="83671"/>
            </a:xfrm>
            <a:custGeom>
              <a:avLst/>
              <a:gdLst>
                <a:gd name="T0" fmla="*/ 5 w 22"/>
                <a:gd name="T1" fmla="*/ 31 h 31"/>
                <a:gd name="T2" fmla="*/ 3 w 22"/>
                <a:gd name="T3" fmla="*/ 30 h 31"/>
                <a:gd name="T4" fmla="*/ 3 w 22"/>
                <a:gd name="T5" fmla="*/ 28 h 31"/>
                <a:gd name="T6" fmla="*/ 13 w 22"/>
                <a:gd name="T7" fmla="*/ 18 h 31"/>
                <a:gd name="T8" fmla="*/ 0 w 22"/>
                <a:gd name="T9" fmla="*/ 18 h 31"/>
                <a:gd name="T10" fmla="*/ 16 w 22"/>
                <a:gd name="T11" fmla="*/ 1 h 31"/>
                <a:gd name="T12" fmla="*/ 19 w 22"/>
                <a:gd name="T13" fmla="*/ 1 h 31"/>
                <a:gd name="T14" fmla="*/ 19 w 22"/>
                <a:gd name="T15" fmla="*/ 4 h 31"/>
                <a:gd name="T16" fmla="*/ 9 w 22"/>
                <a:gd name="T17" fmla="*/ 14 h 31"/>
                <a:gd name="T18" fmla="*/ 22 w 22"/>
                <a:gd name="T19" fmla="*/ 14 h 31"/>
                <a:gd name="T20" fmla="*/ 6 w 22"/>
                <a:gd name="T21" fmla="*/ 30 h 31"/>
                <a:gd name="T22" fmla="*/ 5 w 22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31">
                  <a:moveTo>
                    <a:pt x="5" y="31"/>
                  </a:moveTo>
                  <a:cubicBezTo>
                    <a:pt x="4" y="31"/>
                    <a:pt x="4" y="31"/>
                    <a:pt x="3" y="30"/>
                  </a:cubicBezTo>
                  <a:cubicBezTo>
                    <a:pt x="3" y="30"/>
                    <a:pt x="3" y="28"/>
                    <a:pt x="3" y="2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0"/>
                    <a:pt x="18" y="0"/>
                    <a:pt x="19" y="1"/>
                  </a:cubicBezTo>
                  <a:cubicBezTo>
                    <a:pt x="20" y="2"/>
                    <a:pt x="20" y="3"/>
                    <a:pt x="19" y="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5" y="31"/>
                    <a:pt x="5" y="3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12" name="Freeform 619">
              <a:extLst>
                <a:ext uri="{FF2B5EF4-FFF2-40B4-BE49-F238E27FC236}">
                  <a16:creationId xmlns:a16="http://schemas.microsoft.com/office/drawing/2014/main" id="{068A9F8D-030D-894D-B91C-C7D763E31B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256" y="7358895"/>
              <a:ext cx="88010" cy="88009"/>
            </a:xfrm>
            <a:custGeom>
              <a:avLst/>
              <a:gdLst>
                <a:gd name="T0" fmla="*/ 20 w 40"/>
                <a:gd name="T1" fmla="*/ 40 h 40"/>
                <a:gd name="T2" fmla="*/ 0 w 40"/>
                <a:gd name="T3" fmla="*/ 20 h 40"/>
                <a:gd name="T4" fmla="*/ 20 w 40"/>
                <a:gd name="T5" fmla="*/ 0 h 40"/>
                <a:gd name="T6" fmla="*/ 40 w 40"/>
                <a:gd name="T7" fmla="*/ 20 h 40"/>
                <a:gd name="T8" fmla="*/ 20 w 40"/>
                <a:gd name="T9" fmla="*/ 40 h 40"/>
                <a:gd name="T10" fmla="*/ 20 w 40"/>
                <a:gd name="T11" fmla="*/ 5 h 40"/>
                <a:gd name="T12" fmla="*/ 5 w 40"/>
                <a:gd name="T13" fmla="*/ 20 h 40"/>
                <a:gd name="T14" fmla="*/ 20 w 40"/>
                <a:gd name="T15" fmla="*/ 35 h 40"/>
                <a:gd name="T16" fmla="*/ 35 w 40"/>
                <a:gd name="T17" fmla="*/ 20 h 40"/>
                <a:gd name="T18" fmla="*/ 20 w 40"/>
                <a:gd name="T1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5"/>
                  </a:moveTo>
                  <a:cubicBezTo>
                    <a:pt x="12" y="5"/>
                    <a:pt x="5" y="12"/>
                    <a:pt x="5" y="20"/>
                  </a:cubicBezTo>
                  <a:cubicBezTo>
                    <a:pt x="5" y="28"/>
                    <a:pt x="12" y="35"/>
                    <a:pt x="20" y="35"/>
                  </a:cubicBezTo>
                  <a:cubicBezTo>
                    <a:pt x="28" y="35"/>
                    <a:pt x="35" y="28"/>
                    <a:pt x="35" y="20"/>
                  </a:cubicBezTo>
                  <a:cubicBezTo>
                    <a:pt x="35" y="12"/>
                    <a:pt x="28" y="5"/>
                    <a:pt x="20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13" name="Oval 620">
              <a:extLst>
                <a:ext uri="{FF2B5EF4-FFF2-40B4-BE49-F238E27FC236}">
                  <a16:creationId xmlns:a16="http://schemas.microsoft.com/office/drawing/2014/main" id="{285D7380-B88F-6F42-B2A3-D554F8321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557" y="7385197"/>
              <a:ext cx="35406" cy="35406"/>
            </a:xfrm>
            <a:prstGeom prst="ellipse">
              <a:avLst/>
            </a:pr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14" name="Freeform 621">
              <a:extLst>
                <a:ext uri="{FF2B5EF4-FFF2-40B4-BE49-F238E27FC236}">
                  <a16:creationId xmlns:a16="http://schemas.microsoft.com/office/drawing/2014/main" id="{3979E3D0-8B93-5F40-8BD8-20390CCE1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114" y="7383174"/>
              <a:ext cx="81940" cy="37430"/>
            </a:xfrm>
            <a:custGeom>
              <a:avLst/>
              <a:gdLst>
                <a:gd name="T0" fmla="*/ 29 w 37"/>
                <a:gd name="T1" fmla="*/ 17 h 17"/>
                <a:gd name="T2" fmla="*/ 13 w 37"/>
                <a:gd name="T3" fmla="*/ 17 h 17"/>
                <a:gd name="T4" fmla="*/ 11 w 37"/>
                <a:gd name="T5" fmla="*/ 14 h 17"/>
                <a:gd name="T6" fmla="*/ 13 w 37"/>
                <a:gd name="T7" fmla="*/ 12 h 17"/>
                <a:gd name="T8" fmla="*/ 29 w 37"/>
                <a:gd name="T9" fmla="*/ 12 h 17"/>
                <a:gd name="T10" fmla="*/ 32 w 37"/>
                <a:gd name="T11" fmla="*/ 8 h 17"/>
                <a:gd name="T12" fmla="*/ 32 w 37"/>
                <a:gd name="T13" fmla="*/ 4 h 17"/>
                <a:gd name="T14" fmla="*/ 2 w 37"/>
                <a:gd name="T15" fmla="*/ 4 h 17"/>
                <a:gd name="T16" fmla="*/ 0 w 37"/>
                <a:gd name="T17" fmla="*/ 2 h 17"/>
                <a:gd name="T18" fmla="*/ 2 w 37"/>
                <a:gd name="T19" fmla="*/ 0 h 17"/>
                <a:gd name="T20" fmla="*/ 34 w 37"/>
                <a:gd name="T21" fmla="*/ 0 h 17"/>
                <a:gd name="T22" fmla="*/ 37 w 37"/>
                <a:gd name="T23" fmla="*/ 2 h 17"/>
                <a:gd name="T24" fmla="*/ 37 w 37"/>
                <a:gd name="T25" fmla="*/ 8 h 17"/>
                <a:gd name="T26" fmla="*/ 29 w 37"/>
                <a:gd name="T2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17">
                  <a:moveTo>
                    <a:pt x="29" y="17"/>
                  </a:move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1" y="16"/>
                    <a:pt x="11" y="14"/>
                  </a:cubicBezTo>
                  <a:cubicBezTo>
                    <a:pt x="11" y="13"/>
                    <a:pt x="12" y="12"/>
                    <a:pt x="13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2"/>
                    <a:pt x="32" y="10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6" y="0"/>
                    <a:pt x="37" y="1"/>
                    <a:pt x="37" y="2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13"/>
                    <a:pt x="33" y="17"/>
                    <a:pt x="29" y="17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15" name="Freeform 622">
              <a:extLst>
                <a:ext uri="{FF2B5EF4-FFF2-40B4-BE49-F238E27FC236}">
                  <a16:creationId xmlns:a16="http://schemas.microsoft.com/office/drawing/2014/main" id="{FDD15E2B-7FCE-594A-9962-83230159E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926" y="7338663"/>
              <a:ext cx="33383" cy="53615"/>
            </a:xfrm>
            <a:custGeom>
              <a:avLst/>
              <a:gdLst>
                <a:gd name="T0" fmla="*/ 2 w 15"/>
                <a:gd name="T1" fmla="*/ 24 h 24"/>
                <a:gd name="T2" fmla="*/ 0 w 15"/>
                <a:gd name="T3" fmla="*/ 22 h 24"/>
                <a:gd name="T4" fmla="*/ 7 w 15"/>
                <a:gd name="T5" fmla="*/ 4 h 24"/>
                <a:gd name="T6" fmla="*/ 10 w 15"/>
                <a:gd name="T7" fmla="*/ 1 h 24"/>
                <a:gd name="T8" fmla="*/ 14 w 15"/>
                <a:gd name="T9" fmla="*/ 1 h 24"/>
                <a:gd name="T10" fmla="*/ 14 w 15"/>
                <a:gd name="T11" fmla="*/ 5 h 24"/>
                <a:gd name="T12" fmla="*/ 11 w 15"/>
                <a:gd name="T13" fmla="*/ 8 h 24"/>
                <a:gd name="T14" fmla="*/ 5 w 15"/>
                <a:gd name="T15" fmla="*/ 22 h 24"/>
                <a:gd name="T16" fmla="*/ 2 w 15"/>
                <a:gd name="T17" fmla="*/ 24 h 24"/>
                <a:gd name="T18" fmla="*/ 2 w 15"/>
                <a:gd name="T1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4">
                  <a:moveTo>
                    <a:pt x="2" y="24"/>
                  </a:moveTo>
                  <a:cubicBezTo>
                    <a:pt x="1" y="24"/>
                    <a:pt x="0" y="23"/>
                    <a:pt x="0" y="22"/>
                  </a:cubicBezTo>
                  <a:cubicBezTo>
                    <a:pt x="0" y="15"/>
                    <a:pt x="3" y="9"/>
                    <a:pt x="7" y="4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3" y="0"/>
                    <a:pt x="14" y="1"/>
                  </a:cubicBezTo>
                  <a:cubicBezTo>
                    <a:pt x="15" y="2"/>
                    <a:pt x="15" y="4"/>
                    <a:pt x="14" y="5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12"/>
                    <a:pt x="5" y="17"/>
                    <a:pt x="5" y="22"/>
                  </a:cubicBezTo>
                  <a:cubicBezTo>
                    <a:pt x="5" y="23"/>
                    <a:pt x="4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16" name="Freeform 623">
              <a:extLst>
                <a:ext uri="{FF2B5EF4-FFF2-40B4-BE49-F238E27FC236}">
                  <a16:creationId xmlns:a16="http://schemas.microsoft.com/office/drawing/2014/main" id="{224735E2-0F61-2F41-9607-28076739DB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135" y="7305281"/>
              <a:ext cx="48557" cy="48557"/>
            </a:xfrm>
            <a:custGeom>
              <a:avLst/>
              <a:gdLst>
                <a:gd name="T0" fmla="*/ 11 w 22"/>
                <a:gd name="T1" fmla="*/ 22 h 22"/>
                <a:gd name="T2" fmla="*/ 0 w 22"/>
                <a:gd name="T3" fmla="*/ 11 h 22"/>
                <a:gd name="T4" fmla="*/ 3 w 22"/>
                <a:gd name="T5" fmla="*/ 3 h 22"/>
                <a:gd name="T6" fmla="*/ 11 w 22"/>
                <a:gd name="T7" fmla="*/ 0 h 22"/>
                <a:gd name="T8" fmla="*/ 11 w 22"/>
                <a:gd name="T9" fmla="*/ 0 h 22"/>
                <a:gd name="T10" fmla="*/ 22 w 22"/>
                <a:gd name="T11" fmla="*/ 11 h 22"/>
                <a:gd name="T12" fmla="*/ 19 w 22"/>
                <a:gd name="T13" fmla="*/ 19 h 22"/>
                <a:gd name="T14" fmla="*/ 11 w 22"/>
                <a:gd name="T15" fmla="*/ 22 h 22"/>
                <a:gd name="T16" fmla="*/ 11 w 22"/>
                <a:gd name="T17" fmla="*/ 22 h 22"/>
                <a:gd name="T18" fmla="*/ 11 w 22"/>
                <a:gd name="T19" fmla="*/ 4 h 22"/>
                <a:gd name="T20" fmla="*/ 11 w 22"/>
                <a:gd name="T21" fmla="*/ 4 h 22"/>
                <a:gd name="T22" fmla="*/ 6 w 22"/>
                <a:gd name="T23" fmla="*/ 6 h 22"/>
                <a:gd name="T24" fmla="*/ 5 w 22"/>
                <a:gd name="T25" fmla="*/ 11 h 22"/>
                <a:gd name="T26" fmla="*/ 11 w 22"/>
                <a:gd name="T27" fmla="*/ 17 h 22"/>
                <a:gd name="T28" fmla="*/ 11 w 22"/>
                <a:gd name="T29" fmla="*/ 17 h 22"/>
                <a:gd name="T30" fmla="*/ 16 w 22"/>
                <a:gd name="T31" fmla="*/ 15 h 22"/>
                <a:gd name="T32" fmla="*/ 18 w 22"/>
                <a:gd name="T33" fmla="*/ 11 h 22"/>
                <a:gd name="T34" fmla="*/ 16 w 22"/>
                <a:gd name="T35" fmla="*/ 6 h 22"/>
                <a:gd name="T36" fmla="*/ 11 w 22"/>
                <a:gd name="T3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2" y="14"/>
                    <a:pt x="21" y="16"/>
                    <a:pt x="19" y="19"/>
                  </a:cubicBezTo>
                  <a:cubicBezTo>
                    <a:pt x="17" y="21"/>
                    <a:pt x="14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lose/>
                  <a:moveTo>
                    <a:pt x="11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9" y="4"/>
                    <a:pt x="8" y="5"/>
                    <a:pt x="6" y="6"/>
                  </a:cubicBezTo>
                  <a:cubicBezTo>
                    <a:pt x="5" y="7"/>
                    <a:pt x="5" y="9"/>
                    <a:pt x="5" y="11"/>
                  </a:cubicBezTo>
                  <a:cubicBezTo>
                    <a:pt x="5" y="14"/>
                    <a:pt x="8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7"/>
                    <a:pt x="14" y="17"/>
                    <a:pt x="16" y="15"/>
                  </a:cubicBezTo>
                  <a:cubicBezTo>
                    <a:pt x="17" y="14"/>
                    <a:pt x="18" y="12"/>
                    <a:pt x="18" y="11"/>
                  </a:cubicBezTo>
                  <a:cubicBezTo>
                    <a:pt x="18" y="9"/>
                    <a:pt x="17" y="7"/>
                    <a:pt x="16" y="6"/>
                  </a:cubicBezTo>
                  <a:cubicBezTo>
                    <a:pt x="14" y="5"/>
                    <a:pt x="13" y="4"/>
                    <a:pt x="11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17" name="Freeform 624">
              <a:extLst>
                <a:ext uri="{FF2B5EF4-FFF2-40B4-BE49-F238E27FC236}">
                  <a16:creationId xmlns:a16="http://schemas.microsoft.com/office/drawing/2014/main" id="{C41E4390-ADAE-4A47-992F-5768C175B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23" y="7338663"/>
              <a:ext cx="32371" cy="53615"/>
            </a:xfrm>
            <a:custGeom>
              <a:avLst/>
              <a:gdLst>
                <a:gd name="T0" fmla="*/ 12 w 15"/>
                <a:gd name="T1" fmla="*/ 24 h 24"/>
                <a:gd name="T2" fmla="*/ 12 w 15"/>
                <a:gd name="T3" fmla="*/ 24 h 24"/>
                <a:gd name="T4" fmla="*/ 10 w 15"/>
                <a:gd name="T5" fmla="*/ 22 h 24"/>
                <a:gd name="T6" fmla="*/ 4 w 15"/>
                <a:gd name="T7" fmla="*/ 8 h 24"/>
                <a:gd name="T8" fmla="*/ 1 w 15"/>
                <a:gd name="T9" fmla="*/ 5 h 24"/>
                <a:gd name="T10" fmla="*/ 1 w 15"/>
                <a:gd name="T11" fmla="*/ 1 h 24"/>
                <a:gd name="T12" fmla="*/ 4 w 15"/>
                <a:gd name="T13" fmla="*/ 1 h 24"/>
                <a:gd name="T14" fmla="*/ 8 w 15"/>
                <a:gd name="T15" fmla="*/ 4 h 24"/>
                <a:gd name="T16" fmla="*/ 15 w 15"/>
                <a:gd name="T17" fmla="*/ 22 h 24"/>
                <a:gd name="T18" fmla="*/ 12 w 15"/>
                <a:gd name="T1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4">
                  <a:moveTo>
                    <a:pt x="12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1" y="24"/>
                    <a:pt x="10" y="23"/>
                    <a:pt x="10" y="22"/>
                  </a:cubicBezTo>
                  <a:cubicBezTo>
                    <a:pt x="10" y="17"/>
                    <a:pt x="8" y="12"/>
                    <a:pt x="4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2" y="9"/>
                    <a:pt x="15" y="15"/>
                    <a:pt x="15" y="22"/>
                  </a:cubicBezTo>
                  <a:cubicBezTo>
                    <a:pt x="15" y="23"/>
                    <a:pt x="14" y="24"/>
                    <a:pt x="12" y="2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18" name="Freeform 625">
              <a:extLst>
                <a:ext uri="{FF2B5EF4-FFF2-40B4-BE49-F238E27FC236}">
                  <a16:creationId xmlns:a16="http://schemas.microsoft.com/office/drawing/2014/main" id="{CFFB1782-BC76-8849-A7A5-6B4AAAC8A7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840" y="7305281"/>
              <a:ext cx="48557" cy="48557"/>
            </a:xfrm>
            <a:custGeom>
              <a:avLst/>
              <a:gdLst>
                <a:gd name="T0" fmla="*/ 11 w 22"/>
                <a:gd name="T1" fmla="*/ 22 h 22"/>
                <a:gd name="T2" fmla="*/ 11 w 22"/>
                <a:gd name="T3" fmla="*/ 22 h 22"/>
                <a:gd name="T4" fmla="*/ 3 w 22"/>
                <a:gd name="T5" fmla="*/ 19 h 22"/>
                <a:gd name="T6" fmla="*/ 0 w 22"/>
                <a:gd name="T7" fmla="*/ 11 h 22"/>
                <a:gd name="T8" fmla="*/ 2 w 22"/>
                <a:gd name="T9" fmla="*/ 11 h 22"/>
                <a:gd name="T10" fmla="*/ 0 w 22"/>
                <a:gd name="T11" fmla="*/ 11 h 22"/>
                <a:gd name="T12" fmla="*/ 11 w 22"/>
                <a:gd name="T13" fmla="*/ 0 h 22"/>
                <a:gd name="T14" fmla="*/ 11 w 22"/>
                <a:gd name="T15" fmla="*/ 0 h 22"/>
                <a:gd name="T16" fmla="*/ 19 w 22"/>
                <a:gd name="T17" fmla="*/ 3 h 22"/>
                <a:gd name="T18" fmla="*/ 22 w 22"/>
                <a:gd name="T19" fmla="*/ 11 h 22"/>
                <a:gd name="T20" fmla="*/ 11 w 22"/>
                <a:gd name="T21" fmla="*/ 22 h 22"/>
                <a:gd name="T22" fmla="*/ 11 w 22"/>
                <a:gd name="T23" fmla="*/ 4 h 22"/>
                <a:gd name="T24" fmla="*/ 6 w 22"/>
                <a:gd name="T25" fmla="*/ 6 h 22"/>
                <a:gd name="T26" fmla="*/ 4 w 22"/>
                <a:gd name="T27" fmla="*/ 11 h 22"/>
                <a:gd name="T28" fmla="*/ 6 w 22"/>
                <a:gd name="T29" fmla="*/ 15 h 22"/>
                <a:gd name="T30" fmla="*/ 11 w 22"/>
                <a:gd name="T31" fmla="*/ 17 h 22"/>
                <a:gd name="T32" fmla="*/ 11 w 22"/>
                <a:gd name="T33" fmla="*/ 17 h 22"/>
                <a:gd name="T34" fmla="*/ 17 w 22"/>
                <a:gd name="T35" fmla="*/ 11 h 22"/>
                <a:gd name="T36" fmla="*/ 15 w 22"/>
                <a:gd name="T37" fmla="*/ 6 h 22"/>
                <a:gd name="T38" fmla="*/ 11 w 22"/>
                <a:gd name="T39" fmla="*/ 4 h 22"/>
                <a:gd name="T40" fmla="*/ 11 w 22"/>
                <a:gd name="T41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2">
                  <a:moveTo>
                    <a:pt x="11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8" y="22"/>
                    <a:pt x="5" y="21"/>
                    <a:pt x="3" y="19"/>
                  </a:cubicBezTo>
                  <a:cubicBezTo>
                    <a:pt x="1" y="16"/>
                    <a:pt x="0" y="14"/>
                    <a:pt x="0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lose/>
                  <a:moveTo>
                    <a:pt x="11" y="4"/>
                  </a:moveTo>
                  <a:cubicBezTo>
                    <a:pt x="9" y="4"/>
                    <a:pt x="7" y="5"/>
                    <a:pt x="6" y="6"/>
                  </a:cubicBezTo>
                  <a:cubicBezTo>
                    <a:pt x="5" y="7"/>
                    <a:pt x="4" y="9"/>
                    <a:pt x="4" y="11"/>
                  </a:cubicBezTo>
                  <a:cubicBezTo>
                    <a:pt x="4" y="12"/>
                    <a:pt x="5" y="14"/>
                    <a:pt x="6" y="15"/>
                  </a:cubicBezTo>
                  <a:cubicBezTo>
                    <a:pt x="7" y="17"/>
                    <a:pt x="9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4" y="17"/>
                    <a:pt x="17" y="14"/>
                    <a:pt x="17" y="11"/>
                  </a:cubicBezTo>
                  <a:cubicBezTo>
                    <a:pt x="17" y="9"/>
                    <a:pt x="17" y="7"/>
                    <a:pt x="15" y="6"/>
                  </a:cubicBezTo>
                  <a:cubicBezTo>
                    <a:pt x="14" y="5"/>
                    <a:pt x="13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19" name="Freeform 626">
              <a:extLst>
                <a:ext uri="{FF2B5EF4-FFF2-40B4-BE49-F238E27FC236}">
                  <a16:creationId xmlns:a16="http://schemas.microsoft.com/office/drawing/2014/main" id="{88F2D0DA-9954-A548-8FB3-7EDB29C42E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464" y="7614831"/>
              <a:ext cx="52603" cy="138589"/>
            </a:xfrm>
            <a:custGeom>
              <a:avLst/>
              <a:gdLst>
                <a:gd name="T0" fmla="*/ 12 w 24"/>
                <a:gd name="T1" fmla="*/ 63 h 63"/>
                <a:gd name="T2" fmla="*/ 0 w 24"/>
                <a:gd name="T3" fmla="*/ 51 h 63"/>
                <a:gd name="T4" fmla="*/ 0 w 24"/>
                <a:gd name="T5" fmla="*/ 12 h 63"/>
                <a:gd name="T6" fmla="*/ 12 w 24"/>
                <a:gd name="T7" fmla="*/ 0 h 63"/>
                <a:gd name="T8" fmla="*/ 24 w 24"/>
                <a:gd name="T9" fmla="*/ 12 h 63"/>
                <a:gd name="T10" fmla="*/ 24 w 24"/>
                <a:gd name="T11" fmla="*/ 51 h 63"/>
                <a:gd name="T12" fmla="*/ 12 w 24"/>
                <a:gd name="T13" fmla="*/ 63 h 63"/>
                <a:gd name="T14" fmla="*/ 12 w 24"/>
                <a:gd name="T15" fmla="*/ 5 h 63"/>
                <a:gd name="T16" fmla="*/ 4 w 24"/>
                <a:gd name="T17" fmla="*/ 12 h 63"/>
                <a:gd name="T18" fmla="*/ 4 w 24"/>
                <a:gd name="T19" fmla="*/ 51 h 63"/>
                <a:gd name="T20" fmla="*/ 12 w 24"/>
                <a:gd name="T21" fmla="*/ 58 h 63"/>
                <a:gd name="T22" fmla="*/ 19 w 24"/>
                <a:gd name="T23" fmla="*/ 51 h 63"/>
                <a:gd name="T24" fmla="*/ 19 w 24"/>
                <a:gd name="T25" fmla="*/ 12 h 63"/>
                <a:gd name="T26" fmla="*/ 12 w 24"/>
                <a:gd name="T27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63">
                  <a:moveTo>
                    <a:pt x="12" y="63"/>
                  </a:moveTo>
                  <a:cubicBezTo>
                    <a:pt x="5" y="63"/>
                    <a:pt x="0" y="58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58"/>
                    <a:pt x="19" y="63"/>
                    <a:pt x="12" y="63"/>
                  </a:cubicBezTo>
                  <a:close/>
                  <a:moveTo>
                    <a:pt x="12" y="5"/>
                  </a:moveTo>
                  <a:cubicBezTo>
                    <a:pt x="8" y="5"/>
                    <a:pt x="4" y="8"/>
                    <a:pt x="4" y="12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5"/>
                    <a:pt x="8" y="58"/>
                    <a:pt x="12" y="58"/>
                  </a:cubicBezTo>
                  <a:cubicBezTo>
                    <a:pt x="16" y="58"/>
                    <a:pt x="19" y="55"/>
                    <a:pt x="19" y="51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8"/>
                    <a:pt x="16" y="5"/>
                    <a:pt x="12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20" name="Freeform 627">
              <a:extLst>
                <a:ext uri="{FF2B5EF4-FFF2-40B4-BE49-F238E27FC236}">
                  <a16:creationId xmlns:a16="http://schemas.microsoft.com/office/drawing/2014/main" id="{87099B18-C711-E448-9DF8-0A2D236A0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93" y="7446905"/>
              <a:ext cx="238738" cy="242784"/>
            </a:xfrm>
            <a:custGeom>
              <a:avLst/>
              <a:gdLst>
                <a:gd name="T0" fmla="*/ 40 w 108"/>
                <a:gd name="T1" fmla="*/ 110 h 110"/>
                <a:gd name="T2" fmla="*/ 19 w 108"/>
                <a:gd name="T3" fmla="*/ 110 h 110"/>
                <a:gd name="T4" fmla="*/ 6 w 108"/>
                <a:gd name="T5" fmla="*/ 99 h 110"/>
                <a:gd name="T6" fmla="*/ 24 w 108"/>
                <a:gd name="T7" fmla="*/ 1 h 110"/>
                <a:gd name="T8" fmla="*/ 26 w 108"/>
                <a:gd name="T9" fmla="*/ 0 h 110"/>
                <a:gd name="T10" fmla="*/ 30 w 108"/>
                <a:gd name="T11" fmla="*/ 0 h 110"/>
                <a:gd name="T12" fmla="*/ 41 w 108"/>
                <a:gd name="T13" fmla="*/ 4 h 110"/>
                <a:gd name="T14" fmla="*/ 58 w 108"/>
                <a:gd name="T15" fmla="*/ 11 h 110"/>
                <a:gd name="T16" fmla="*/ 75 w 108"/>
                <a:gd name="T17" fmla="*/ 4 h 110"/>
                <a:gd name="T18" fmla="*/ 86 w 108"/>
                <a:gd name="T19" fmla="*/ 0 h 110"/>
                <a:gd name="T20" fmla="*/ 90 w 108"/>
                <a:gd name="T21" fmla="*/ 0 h 110"/>
                <a:gd name="T22" fmla="*/ 92 w 108"/>
                <a:gd name="T23" fmla="*/ 1 h 110"/>
                <a:gd name="T24" fmla="*/ 107 w 108"/>
                <a:gd name="T25" fmla="*/ 45 h 110"/>
                <a:gd name="T26" fmla="*/ 105 w 108"/>
                <a:gd name="T27" fmla="*/ 48 h 110"/>
                <a:gd name="T28" fmla="*/ 103 w 108"/>
                <a:gd name="T29" fmla="*/ 46 h 110"/>
                <a:gd name="T30" fmla="*/ 88 w 108"/>
                <a:gd name="T31" fmla="*/ 5 h 110"/>
                <a:gd name="T32" fmla="*/ 86 w 108"/>
                <a:gd name="T33" fmla="*/ 5 h 110"/>
                <a:gd name="T34" fmla="*/ 78 w 108"/>
                <a:gd name="T35" fmla="*/ 8 h 110"/>
                <a:gd name="T36" fmla="*/ 58 w 108"/>
                <a:gd name="T37" fmla="*/ 15 h 110"/>
                <a:gd name="T38" fmla="*/ 38 w 108"/>
                <a:gd name="T39" fmla="*/ 8 h 110"/>
                <a:gd name="T40" fmla="*/ 30 w 108"/>
                <a:gd name="T41" fmla="*/ 5 h 110"/>
                <a:gd name="T42" fmla="*/ 28 w 108"/>
                <a:gd name="T43" fmla="*/ 5 h 110"/>
                <a:gd name="T44" fmla="*/ 11 w 108"/>
                <a:gd name="T45" fmla="*/ 98 h 110"/>
                <a:gd name="T46" fmla="*/ 19 w 108"/>
                <a:gd name="T47" fmla="*/ 105 h 110"/>
                <a:gd name="T48" fmla="*/ 40 w 108"/>
                <a:gd name="T49" fmla="*/ 105 h 110"/>
                <a:gd name="T50" fmla="*/ 42 w 108"/>
                <a:gd name="T51" fmla="*/ 108 h 110"/>
                <a:gd name="T52" fmla="*/ 40 w 108"/>
                <a:gd name="T53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8" h="110">
                  <a:moveTo>
                    <a:pt x="40" y="110"/>
                  </a:moveTo>
                  <a:cubicBezTo>
                    <a:pt x="19" y="110"/>
                    <a:pt x="19" y="110"/>
                    <a:pt x="19" y="110"/>
                  </a:cubicBezTo>
                  <a:cubicBezTo>
                    <a:pt x="13" y="110"/>
                    <a:pt x="7" y="105"/>
                    <a:pt x="6" y="99"/>
                  </a:cubicBezTo>
                  <a:cubicBezTo>
                    <a:pt x="0" y="57"/>
                    <a:pt x="14" y="23"/>
                    <a:pt x="24" y="1"/>
                  </a:cubicBezTo>
                  <a:cubicBezTo>
                    <a:pt x="24" y="0"/>
                    <a:pt x="25" y="0"/>
                    <a:pt x="2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0"/>
                    <a:pt x="38" y="2"/>
                    <a:pt x="41" y="4"/>
                  </a:cubicBezTo>
                  <a:cubicBezTo>
                    <a:pt x="44" y="7"/>
                    <a:pt x="49" y="11"/>
                    <a:pt x="58" y="11"/>
                  </a:cubicBezTo>
                  <a:cubicBezTo>
                    <a:pt x="67" y="11"/>
                    <a:pt x="72" y="7"/>
                    <a:pt x="75" y="4"/>
                  </a:cubicBezTo>
                  <a:cubicBezTo>
                    <a:pt x="78" y="2"/>
                    <a:pt x="82" y="0"/>
                    <a:pt x="86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1" y="0"/>
                    <a:pt x="91" y="0"/>
                    <a:pt x="92" y="1"/>
                  </a:cubicBezTo>
                  <a:cubicBezTo>
                    <a:pt x="97" y="12"/>
                    <a:pt x="103" y="27"/>
                    <a:pt x="107" y="45"/>
                  </a:cubicBezTo>
                  <a:cubicBezTo>
                    <a:pt x="108" y="46"/>
                    <a:pt x="107" y="47"/>
                    <a:pt x="105" y="48"/>
                  </a:cubicBezTo>
                  <a:cubicBezTo>
                    <a:pt x="104" y="48"/>
                    <a:pt x="103" y="47"/>
                    <a:pt x="103" y="46"/>
                  </a:cubicBezTo>
                  <a:cubicBezTo>
                    <a:pt x="99" y="29"/>
                    <a:pt x="93" y="15"/>
                    <a:pt x="88" y="5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5"/>
                    <a:pt x="81" y="6"/>
                    <a:pt x="78" y="8"/>
                  </a:cubicBezTo>
                  <a:cubicBezTo>
                    <a:pt x="75" y="11"/>
                    <a:pt x="68" y="15"/>
                    <a:pt x="58" y="15"/>
                  </a:cubicBezTo>
                  <a:cubicBezTo>
                    <a:pt x="48" y="15"/>
                    <a:pt x="41" y="11"/>
                    <a:pt x="38" y="8"/>
                  </a:cubicBezTo>
                  <a:cubicBezTo>
                    <a:pt x="36" y="6"/>
                    <a:pt x="33" y="5"/>
                    <a:pt x="30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18" y="26"/>
                    <a:pt x="5" y="59"/>
                    <a:pt x="11" y="98"/>
                  </a:cubicBezTo>
                  <a:cubicBezTo>
                    <a:pt x="11" y="102"/>
                    <a:pt x="15" y="105"/>
                    <a:pt x="19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1" y="105"/>
                    <a:pt x="42" y="106"/>
                    <a:pt x="42" y="108"/>
                  </a:cubicBezTo>
                  <a:cubicBezTo>
                    <a:pt x="42" y="109"/>
                    <a:pt x="41" y="110"/>
                    <a:pt x="40" y="11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21" name="Freeform 628">
              <a:extLst>
                <a:ext uri="{FF2B5EF4-FFF2-40B4-BE49-F238E27FC236}">
                  <a16:creationId xmlns:a16="http://schemas.microsoft.com/office/drawing/2014/main" id="{3046F2F0-ABBD-CF45-AA51-02B70465A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172" y="7678561"/>
              <a:ext cx="26302" cy="11128"/>
            </a:xfrm>
            <a:custGeom>
              <a:avLst/>
              <a:gdLst>
                <a:gd name="T0" fmla="*/ 9 w 12"/>
                <a:gd name="T1" fmla="*/ 5 h 5"/>
                <a:gd name="T2" fmla="*/ 2 w 12"/>
                <a:gd name="T3" fmla="*/ 5 h 5"/>
                <a:gd name="T4" fmla="*/ 0 w 12"/>
                <a:gd name="T5" fmla="*/ 3 h 5"/>
                <a:gd name="T6" fmla="*/ 2 w 12"/>
                <a:gd name="T7" fmla="*/ 0 h 5"/>
                <a:gd name="T8" fmla="*/ 9 w 12"/>
                <a:gd name="T9" fmla="*/ 0 h 5"/>
                <a:gd name="T10" fmla="*/ 12 w 12"/>
                <a:gd name="T11" fmla="*/ 3 h 5"/>
                <a:gd name="T12" fmla="*/ 9 w 12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5">
                  <a:moveTo>
                    <a:pt x="9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1"/>
                    <a:pt x="12" y="3"/>
                  </a:cubicBezTo>
                  <a:cubicBezTo>
                    <a:pt x="12" y="4"/>
                    <a:pt x="11" y="5"/>
                    <a:pt x="9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22" name="Freeform 629">
              <a:extLst>
                <a:ext uri="{FF2B5EF4-FFF2-40B4-BE49-F238E27FC236}">
                  <a16:creationId xmlns:a16="http://schemas.microsoft.com/office/drawing/2014/main" id="{7752C011-E9AC-D548-A316-6D517B7A0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151" y="7590552"/>
              <a:ext cx="106218" cy="57662"/>
            </a:xfrm>
            <a:custGeom>
              <a:avLst/>
              <a:gdLst>
                <a:gd name="T0" fmla="*/ 46 w 48"/>
                <a:gd name="T1" fmla="*/ 26 h 26"/>
                <a:gd name="T2" fmla="*/ 43 w 48"/>
                <a:gd name="T3" fmla="*/ 24 h 26"/>
                <a:gd name="T4" fmla="*/ 24 w 48"/>
                <a:gd name="T5" fmla="*/ 4 h 26"/>
                <a:gd name="T6" fmla="*/ 5 w 48"/>
                <a:gd name="T7" fmla="*/ 24 h 26"/>
                <a:gd name="T8" fmla="*/ 2 w 48"/>
                <a:gd name="T9" fmla="*/ 26 h 26"/>
                <a:gd name="T10" fmla="*/ 0 w 48"/>
                <a:gd name="T11" fmla="*/ 24 h 26"/>
                <a:gd name="T12" fmla="*/ 24 w 48"/>
                <a:gd name="T13" fmla="*/ 0 h 26"/>
                <a:gd name="T14" fmla="*/ 48 w 48"/>
                <a:gd name="T15" fmla="*/ 24 h 26"/>
                <a:gd name="T16" fmla="*/ 46 w 48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26">
                  <a:moveTo>
                    <a:pt x="46" y="26"/>
                  </a:moveTo>
                  <a:cubicBezTo>
                    <a:pt x="44" y="26"/>
                    <a:pt x="43" y="25"/>
                    <a:pt x="43" y="24"/>
                  </a:cubicBezTo>
                  <a:cubicBezTo>
                    <a:pt x="43" y="13"/>
                    <a:pt x="35" y="4"/>
                    <a:pt x="24" y="4"/>
                  </a:cubicBezTo>
                  <a:cubicBezTo>
                    <a:pt x="13" y="4"/>
                    <a:pt x="5" y="13"/>
                    <a:pt x="5" y="24"/>
                  </a:cubicBezTo>
                  <a:cubicBezTo>
                    <a:pt x="5" y="25"/>
                    <a:pt x="4" y="26"/>
                    <a:pt x="2" y="26"/>
                  </a:cubicBezTo>
                  <a:cubicBezTo>
                    <a:pt x="1" y="26"/>
                    <a:pt x="0" y="25"/>
                    <a:pt x="0" y="24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37" y="0"/>
                    <a:pt x="48" y="10"/>
                    <a:pt x="48" y="24"/>
                  </a:cubicBezTo>
                  <a:cubicBezTo>
                    <a:pt x="48" y="25"/>
                    <a:pt x="47" y="26"/>
                    <a:pt x="46" y="26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23" name="Freeform 631">
              <a:extLst>
                <a:ext uri="{FF2B5EF4-FFF2-40B4-BE49-F238E27FC236}">
                  <a16:creationId xmlns:a16="http://schemas.microsoft.com/office/drawing/2014/main" id="{F4ED8897-3BD3-DC47-BBC4-5B430F850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67" y="7383174"/>
              <a:ext cx="81940" cy="37430"/>
            </a:xfrm>
            <a:custGeom>
              <a:avLst/>
              <a:gdLst>
                <a:gd name="T0" fmla="*/ 23 w 37"/>
                <a:gd name="T1" fmla="*/ 17 h 17"/>
                <a:gd name="T2" fmla="*/ 8 w 37"/>
                <a:gd name="T3" fmla="*/ 17 h 17"/>
                <a:gd name="T4" fmla="*/ 0 w 37"/>
                <a:gd name="T5" fmla="*/ 8 h 17"/>
                <a:gd name="T6" fmla="*/ 0 w 37"/>
                <a:gd name="T7" fmla="*/ 2 h 17"/>
                <a:gd name="T8" fmla="*/ 2 w 37"/>
                <a:gd name="T9" fmla="*/ 0 h 17"/>
                <a:gd name="T10" fmla="*/ 35 w 37"/>
                <a:gd name="T11" fmla="*/ 0 h 17"/>
                <a:gd name="T12" fmla="*/ 37 w 37"/>
                <a:gd name="T13" fmla="*/ 2 h 17"/>
                <a:gd name="T14" fmla="*/ 35 w 37"/>
                <a:gd name="T15" fmla="*/ 4 h 17"/>
                <a:gd name="T16" fmla="*/ 5 w 37"/>
                <a:gd name="T17" fmla="*/ 4 h 17"/>
                <a:gd name="T18" fmla="*/ 5 w 37"/>
                <a:gd name="T19" fmla="*/ 8 h 17"/>
                <a:gd name="T20" fmla="*/ 8 w 37"/>
                <a:gd name="T21" fmla="*/ 12 h 17"/>
                <a:gd name="T22" fmla="*/ 23 w 37"/>
                <a:gd name="T23" fmla="*/ 12 h 17"/>
                <a:gd name="T24" fmla="*/ 26 w 37"/>
                <a:gd name="T25" fmla="*/ 14 h 17"/>
                <a:gd name="T26" fmla="*/ 23 w 37"/>
                <a:gd name="T2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17">
                  <a:moveTo>
                    <a:pt x="23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1"/>
                    <a:pt x="37" y="2"/>
                  </a:cubicBezTo>
                  <a:cubicBezTo>
                    <a:pt x="37" y="3"/>
                    <a:pt x="36" y="4"/>
                    <a:pt x="3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0"/>
                    <a:pt x="6" y="12"/>
                    <a:pt x="8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2"/>
                    <a:pt x="26" y="13"/>
                    <a:pt x="26" y="14"/>
                  </a:cubicBezTo>
                  <a:cubicBezTo>
                    <a:pt x="26" y="16"/>
                    <a:pt x="25" y="17"/>
                    <a:pt x="23" y="17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24" name="Freeform 632">
              <a:extLst>
                <a:ext uri="{FF2B5EF4-FFF2-40B4-BE49-F238E27FC236}">
                  <a16:creationId xmlns:a16="http://schemas.microsoft.com/office/drawing/2014/main" id="{8BC8A8C6-B800-1944-8711-33BDDECA8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94" y="7396325"/>
              <a:ext cx="48557" cy="9105"/>
            </a:xfrm>
            <a:custGeom>
              <a:avLst/>
              <a:gdLst>
                <a:gd name="T0" fmla="*/ 20 w 22"/>
                <a:gd name="T1" fmla="*/ 4 h 4"/>
                <a:gd name="T2" fmla="*/ 2 w 22"/>
                <a:gd name="T3" fmla="*/ 4 h 4"/>
                <a:gd name="T4" fmla="*/ 0 w 22"/>
                <a:gd name="T5" fmla="*/ 2 h 4"/>
                <a:gd name="T6" fmla="*/ 2 w 22"/>
                <a:gd name="T7" fmla="*/ 0 h 4"/>
                <a:gd name="T8" fmla="*/ 20 w 22"/>
                <a:gd name="T9" fmla="*/ 0 h 4"/>
                <a:gd name="T10" fmla="*/ 22 w 22"/>
                <a:gd name="T11" fmla="*/ 2 h 4"/>
                <a:gd name="T12" fmla="*/ 20 w 2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">
                  <a:moveTo>
                    <a:pt x="2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1"/>
                    <a:pt x="22" y="2"/>
                  </a:cubicBezTo>
                  <a:cubicBezTo>
                    <a:pt x="22" y="3"/>
                    <a:pt x="21" y="4"/>
                    <a:pt x="20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  <p:sp>
          <p:nvSpPr>
            <p:cNvPr id="225" name="Freeform 627">
              <a:extLst>
                <a:ext uri="{FF2B5EF4-FFF2-40B4-BE49-F238E27FC236}">
                  <a16:creationId xmlns:a16="http://schemas.microsoft.com/office/drawing/2014/main" id="{CDE62A46-A6E6-2548-A90C-0CF4F06DCE8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9581" y="7446905"/>
              <a:ext cx="238738" cy="242784"/>
            </a:xfrm>
            <a:custGeom>
              <a:avLst/>
              <a:gdLst>
                <a:gd name="T0" fmla="*/ 40 w 108"/>
                <a:gd name="T1" fmla="*/ 110 h 110"/>
                <a:gd name="T2" fmla="*/ 19 w 108"/>
                <a:gd name="T3" fmla="*/ 110 h 110"/>
                <a:gd name="T4" fmla="*/ 6 w 108"/>
                <a:gd name="T5" fmla="*/ 99 h 110"/>
                <a:gd name="T6" fmla="*/ 24 w 108"/>
                <a:gd name="T7" fmla="*/ 1 h 110"/>
                <a:gd name="T8" fmla="*/ 26 w 108"/>
                <a:gd name="T9" fmla="*/ 0 h 110"/>
                <a:gd name="T10" fmla="*/ 30 w 108"/>
                <a:gd name="T11" fmla="*/ 0 h 110"/>
                <a:gd name="T12" fmla="*/ 41 w 108"/>
                <a:gd name="T13" fmla="*/ 4 h 110"/>
                <a:gd name="T14" fmla="*/ 58 w 108"/>
                <a:gd name="T15" fmla="*/ 11 h 110"/>
                <a:gd name="T16" fmla="*/ 75 w 108"/>
                <a:gd name="T17" fmla="*/ 4 h 110"/>
                <a:gd name="T18" fmla="*/ 86 w 108"/>
                <a:gd name="T19" fmla="*/ 0 h 110"/>
                <a:gd name="T20" fmla="*/ 90 w 108"/>
                <a:gd name="T21" fmla="*/ 0 h 110"/>
                <a:gd name="T22" fmla="*/ 92 w 108"/>
                <a:gd name="T23" fmla="*/ 1 h 110"/>
                <a:gd name="T24" fmla="*/ 107 w 108"/>
                <a:gd name="T25" fmla="*/ 45 h 110"/>
                <a:gd name="T26" fmla="*/ 105 w 108"/>
                <a:gd name="T27" fmla="*/ 48 h 110"/>
                <a:gd name="T28" fmla="*/ 103 w 108"/>
                <a:gd name="T29" fmla="*/ 46 h 110"/>
                <a:gd name="T30" fmla="*/ 88 w 108"/>
                <a:gd name="T31" fmla="*/ 5 h 110"/>
                <a:gd name="T32" fmla="*/ 86 w 108"/>
                <a:gd name="T33" fmla="*/ 5 h 110"/>
                <a:gd name="T34" fmla="*/ 78 w 108"/>
                <a:gd name="T35" fmla="*/ 8 h 110"/>
                <a:gd name="T36" fmla="*/ 58 w 108"/>
                <a:gd name="T37" fmla="*/ 15 h 110"/>
                <a:gd name="T38" fmla="*/ 38 w 108"/>
                <a:gd name="T39" fmla="*/ 8 h 110"/>
                <a:gd name="T40" fmla="*/ 30 w 108"/>
                <a:gd name="T41" fmla="*/ 5 h 110"/>
                <a:gd name="T42" fmla="*/ 28 w 108"/>
                <a:gd name="T43" fmla="*/ 5 h 110"/>
                <a:gd name="T44" fmla="*/ 11 w 108"/>
                <a:gd name="T45" fmla="*/ 98 h 110"/>
                <a:gd name="T46" fmla="*/ 19 w 108"/>
                <a:gd name="T47" fmla="*/ 105 h 110"/>
                <a:gd name="T48" fmla="*/ 40 w 108"/>
                <a:gd name="T49" fmla="*/ 105 h 110"/>
                <a:gd name="T50" fmla="*/ 42 w 108"/>
                <a:gd name="T51" fmla="*/ 108 h 110"/>
                <a:gd name="T52" fmla="*/ 40 w 108"/>
                <a:gd name="T53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8" h="110">
                  <a:moveTo>
                    <a:pt x="40" y="110"/>
                  </a:moveTo>
                  <a:cubicBezTo>
                    <a:pt x="19" y="110"/>
                    <a:pt x="19" y="110"/>
                    <a:pt x="19" y="110"/>
                  </a:cubicBezTo>
                  <a:cubicBezTo>
                    <a:pt x="13" y="110"/>
                    <a:pt x="7" y="105"/>
                    <a:pt x="6" y="99"/>
                  </a:cubicBezTo>
                  <a:cubicBezTo>
                    <a:pt x="0" y="57"/>
                    <a:pt x="14" y="23"/>
                    <a:pt x="24" y="1"/>
                  </a:cubicBezTo>
                  <a:cubicBezTo>
                    <a:pt x="24" y="0"/>
                    <a:pt x="25" y="0"/>
                    <a:pt x="2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0"/>
                    <a:pt x="38" y="2"/>
                    <a:pt x="41" y="4"/>
                  </a:cubicBezTo>
                  <a:cubicBezTo>
                    <a:pt x="44" y="7"/>
                    <a:pt x="49" y="11"/>
                    <a:pt x="58" y="11"/>
                  </a:cubicBezTo>
                  <a:cubicBezTo>
                    <a:pt x="67" y="11"/>
                    <a:pt x="72" y="7"/>
                    <a:pt x="75" y="4"/>
                  </a:cubicBezTo>
                  <a:cubicBezTo>
                    <a:pt x="78" y="2"/>
                    <a:pt x="82" y="0"/>
                    <a:pt x="86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1" y="0"/>
                    <a:pt x="91" y="0"/>
                    <a:pt x="92" y="1"/>
                  </a:cubicBezTo>
                  <a:cubicBezTo>
                    <a:pt x="97" y="12"/>
                    <a:pt x="103" y="27"/>
                    <a:pt x="107" y="45"/>
                  </a:cubicBezTo>
                  <a:cubicBezTo>
                    <a:pt x="108" y="46"/>
                    <a:pt x="107" y="47"/>
                    <a:pt x="105" y="48"/>
                  </a:cubicBezTo>
                  <a:cubicBezTo>
                    <a:pt x="104" y="48"/>
                    <a:pt x="103" y="47"/>
                    <a:pt x="103" y="46"/>
                  </a:cubicBezTo>
                  <a:cubicBezTo>
                    <a:pt x="99" y="29"/>
                    <a:pt x="93" y="15"/>
                    <a:pt x="88" y="5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5"/>
                    <a:pt x="81" y="6"/>
                    <a:pt x="78" y="8"/>
                  </a:cubicBezTo>
                  <a:cubicBezTo>
                    <a:pt x="75" y="11"/>
                    <a:pt x="68" y="15"/>
                    <a:pt x="58" y="15"/>
                  </a:cubicBezTo>
                  <a:cubicBezTo>
                    <a:pt x="48" y="15"/>
                    <a:pt x="41" y="11"/>
                    <a:pt x="38" y="8"/>
                  </a:cubicBezTo>
                  <a:cubicBezTo>
                    <a:pt x="36" y="6"/>
                    <a:pt x="33" y="5"/>
                    <a:pt x="30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18" y="26"/>
                    <a:pt x="5" y="59"/>
                    <a:pt x="11" y="98"/>
                  </a:cubicBezTo>
                  <a:cubicBezTo>
                    <a:pt x="11" y="102"/>
                    <a:pt x="15" y="105"/>
                    <a:pt x="19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1" y="105"/>
                    <a:pt x="42" y="106"/>
                    <a:pt x="42" y="108"/>
                  </a:cubicBezTo>
                  <a:cubicBezTo>
                    <a:pt x="42" y="109"/>
                    <a:pt x="41" y="110"/>
                    <a:pt x="40" y="11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+mj-lt"/>
                <a:ea typeface="Roboto" pitchFamily="2" charset="0"/>
              </a:endParaRPr>
            </a:p>
          </p:txBody>
        </p:sp>
      </p:grpSp>
      <p:sp>
        <p:nvSpPr>
          <p:cNvPr id="206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62C9F8C6-23B6-3C46-A26A-FC1FA286B066}"/>
              </a:ext>
            </a:extLst>
          </p:cNvPr>
          <p:cNvSpPr txBox="1">
            <a:spLocks/>
          </p:cNvSpPr>
          <p:nvPr/>
        </p:nvSpPr>
        <p:spPr>
          <a:xfrm>
            <a:off x="4017932" y="6791174"/>
            <a:ext cx="3111445" cy="669761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Городской прокат пополнился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электровелосипедами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sp>
        <p:nvSpPr>
          <p:cNvPr id="207" name="Существующие выделенные полосы  в центре города не образуют единый каркас">
            <a:extLst>
              <a:ext uri="{FF2B5EF4-FFF2-40B4-BE49-F238E27FC236}">
                <a16:creationId xmlns:a16="http://schemas.microsoft.com/office/drawing/2014/main" id="{33CD6286-989A-A743-A9A5-2EB6EAF36416}"/>
              </a:ext>
            </a:extLst>
          </p:cNvPr>
          <p:cNvSpPr txBox="1">
            <a:spLocks/>
          </p:cNvSpPr>
          <p:nvPr/>
        </p:nvSpPr>
        <p:spPr>
          <a:xfrm>
            <a:off x="11922944" y="6791172"/>
            <a:ext cx="4049510" cy="669761"/>
          </a:xfrm>
          <a:prstGeom prst="rect">
            <a:avLst/>
          </a:prstGeom>
          <a:solidFill>
            <a:srgbClr val="AAAAB4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36000" tIns="72009" rIns="36000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200" b="1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/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/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/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/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defTabSz="1631629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E3E42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rPr>
              <a:t>Начало установки станций для зарядки личного двухколесного транспорта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Roboto" pitchFamily="2" charset="0"/>
            </a:endParaRPr>
          </a:p>
        </p:txBody>
      </p:sp>
      <p:grpSp>
        <p:nvGrpSpPr>
          <p:cNvPr id="208" name="Группа 207">
            <a:extLst>
              <a:ext uri="{FF2B5EF4-FFF2-40B4-BE49-F238E27FC236}">
                <a16:creationId xmlns:a16="http://schemas.microsoft.com/office/drawing/2014/main" id="{FF60590B-B635-9C42-9297-3D90CB5BEC6C}"/>
              </a:ext>
            </a:extLst>
          </p:cNvPr>
          <p:cNvGrpSpPr/>
          <p:nvPr/>
        </p:nvGrpSpPr>
        <p:grpSpPr>
          <a:xfrm>
            <a:off x="12738545" y="6490602"/>
            <a:ext cx="195291" cy="308452"/>
            <a:chOff x="5203054" y="2135038"/>
            <a:chExt cx="199315" cy="314808"/>
          </a:xfrm>
          <a:solidFill>
            <a:srgbClr val="FF6B00"/>
          </a:solidFill>
        </p:grpSpPr>
        <p:sp>
          <p:nvSpPr>
            <p:cNvPr id="209" name="Ромб 208">
              <a:extLst>
                <a:ext uri="{FF2B5EF4-FFF2-40B4-BE49-F238E27FC236}">
                  <a16:creationId xmlns:a16="http://schemas.microsoft.com/office/drawing/2014/main" id="{E3A738B6-64DF-5740-A2EA-BDBF526F764D}"/>
                </a:ext>
              </a:extLst>
            </p:cNvPr>
            <p:cNvSpPr/>
            <p:nvPr/>
          </p:nvSpPr>
          <p:spPr>
            <a:xfrm>
              <a:off x="5203054" y="2135038"/>
              <a:ext cx="199315" cy="199315"/>
            </a:xfrm>
            <a:prstGeom prst="diamond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Roboto" pitchFamily="2" charset="0"/>
              </a:endParaRPr>
            </a:p>
          </p:txBody>
        </p:sp>
        <p:cxnSp>
          <p:nvCxnSpPr>
            <p:cNvPr id="210" name="Прямая соединительная линия 209">
              <a:extLst>
                <a:ext uri="{FF2B5EF4-FFF2-40B4-BE49-F238E27FC236}">
                  <a16:creationId xmlns:a16="http://schemas.microsoft.com/office/drawing/2014/main" id="{69A9D882-87A2-4943-8442-9AA5A1E6C432}"/>
                </a:ext>
              </a:extLst>
            </p:cNvPr>
            <p:cNvCxnSpPr>
              <a:cxnSpLocks/>
              <a:stCxn id="209" idx="2"/>
            </p:cNvCxnSpPr>
            <p:nvPr/>
          </p:nvCxnSpPr>
          <p:spPr>
            <a:xfrm flipH="1">
              <a:off x="5302711" y="2334353"/>
              <a:ext cx="1" cy="115493"/>
            </a:xfrm>
            <a:prstGeom prst="line">
              <a:avLst/>
            </a:prstGeom>
            <a:grpFill/>
            <a:ln w="15875" cap="flat" cmpd="sng" algn="ctr">
              <a:solidFill>
                <a:srgbClr val="DA2032">
                  <a:lumMod val="50000"/>
                </a:srgbClr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1421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78" name="Слайд think-cell" r:id="rId5" imgW="567" imgH="569" progId="TCLayout.ActiveDocument.1">
                  <p:embed/>
                </p:oleObj>
              </mc:Choice>
              <mc:Fallback>
                <p:oleObj name="Слайд think-cell" r:id="rId5" imgW="567" imgH="569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EF47312-CEA0-4E42-86E9-F4E3A2A478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3400" b="1" dirty="0" err="1">
              <a:solidFill>
                <a:schemeClr val="tx1"/>
              </a:solidFill>
              <a:latin typeface="Moscow Sans"/>
              <a:ea typeface="+mj-ea"/>
              <a:cs typeface="+mj-cs"/>
              <a:sym typeface="Moscow Sans"/>
            </a:endParaRPr>
          </a:p>
        </p:txBody>
      </p:sp>
      <p:sp>
        <p:nvSpPr>
          <p:cNvPr id="147" name="Прямоугольник 146"/>
          <p:cNvSpPr>
            <a:spLocks/>
          </p:cNvSpPr>
          <p:nvPr/>
        </p:nvSpPr>
        <p:spPr>
          <a:xfrm>
            <a:off x="638176" y="3925993"/>
            <a:ext cx="14650484" cy="18637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>
            <a:spLocks/>
          </p:cNvSpPr>
          <p:nvPr/>
        </p:nvSpPr>
        <p:spPr>
          <a:xfrm>
            <a:off x="638176" y="1981200"/>
            <a:ext cx="14650484" cy="18637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148" name="Прямоугольник 147"/>
          <p:cNvSpPr>
            <a:spLocks/>
          </p:cNvSpPr>
          <p:nvPr/>
        </p:nvSpPr>
        <p:spPr>
          <a:xfrm>
            <a:off x="638176" y="5870786"/>
            <a:ext cx="14650484" cy="17462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149" name="Прямоугольник 148"/>
          <p:cNvSpPr>
            <a:spLocks/>
          </p:cNvSpPr>
          <p:nvPr/>
        </p:nvSpPr>
        <p:spPr>
          <a:xfrm>
            <a:off x="638176" y="7698104"/>
            <a:ext cx="14650484" cy="17462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89" name="Прямоугольник 288"/>
          <p:cNvSpPr/>
          <p:nvPr/>
        </p:nvSpPr>
        <p:spPr>
          <a:xfrm>
            <a:off x="4876795" y="1927860"/>
            <a:ext cx="46646" cy="75717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290" name="Прямоугольник 289"/>
          <p:cNvSpPr/>
          <p:nvPr/>
        </p:nvSpPr>
        <p:spPr>
          <a:xfrm>
            <a:off x="7604881" y="1927860"/>
            <a:ext cx="46646" cy="75717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291" name="Прямоугольник 290"/>
          <p:cNvSpPr/>
          <p:nvPr/>
        </p:nvSpPr>
        <p:spPr>
          <a:xfrm>
            <a:off x="10287555" y="1927860"/>
            <a:ext cx="46646" cy="75717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13264150" y="1927860"/>
            <a:ext cx="46646" cy="75717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175" name="Параллелограмм 174"/>
          <p:cNvSpPr>
            <a:spLocks/>
          </p:cNvSpPr>
          <p:nvPr/>
        </p:nvSpPr>
        <p:spPr>
          <a:xfrm>
            <a:off x="15351760" y="1645920"/>
            <a:ext cx="2272830" cy="284480"/>
          </a:xfrm>
          <a:prstGeom prst="parallelogram">
            <a:avLst/>
          </a:prstGeom>
          <a:solidFill>
            <a:srgbClr val="EE8A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err="1">
              <a:solidFill>
                <a:schemeClr val="bg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accent5"/>
                </a:solidFill>
              </a:rPr>
              <a:t>Шеринговые</a:t>
            </a:r>
            <a:r>
              <a:rPr lang="ru-RU" dirty="0">
                <a:solidFill>
                  <a:schemeClr val="accent5"/>
                </a:solidFill>
              </a:rPr>
              <a:t> сервисы. Мировые тенденции</a:t>
            </a:r>
          </a:p>
        </p:txBody>
      </p:sp>
      <p:sp>
        <p:nvSpPr>
          <p:cNvPr id="29" name="Rectangle 29"/>
          <p:cNvSpPr txBox="1"/>
          <p:nvPr/>
        </p:nvSpPr>
        <p:spPr>
          <a:xfrm>
            <a:off x="2235200" y="1363834"/>
            <a:ext cx="131063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ru-RU" sz="1800" b="1" dirty="0"/>
              <a:t>Основные события развития </a:t>
            </a:r>
            <a:r>
              <a:rPr lang="ru-RU" sz="1800" b="1" dirty="0" err="1"/>
              <a:t>шеринговых</a:t>
            </a:r>
            <a:r>
              <a:rPr lang="ru-RU" sz="1800" b="1" dirty="0"/>
              <a:t> сервисов в мире</a:t>
            </a:r>
          </a:p>
        </p:txBody>
      </p:sp>
      <p:sp>
        <p:nvSpPr>
          <p:cNvPr id="37" name="Rectangle 29"/>
          <p:cNvSpPr txBox="1"/>
          <p:nvPr/>
        </p:nvSpPr>
        <p:spPr>
          <a:xfrm>
            <a:off x="15417477" y="1363834"/>
            <a:ext cx="233325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ru-RU" sz="1800" b="1" dirty="0"/>
              <a:t>В </a:t>
            </a:r>
            <a:r>
              <a:rPr lang="ru-RU" sz="1800" b="1" dirty="0" smtClean="0"/>
              <a:t>Москве</a:t>
            </a:r>
            <a:endParaRPr lang="ru-RU" sz="1400" b="1" dirty="0">
              <a:solidFill>
                <a:schemeClr val="accent4"/>
              </a:solidFill>
            </a:endParaRPr>
          </a:p>
        </p:txBody>
      </p:sp>
      <p:sp>
        <p:nvSpPr>
          <p:cNvPr id="174" name="Параллелограмм 173"/>
          <p:cNvSpPr>
            <a:spLocks/>
          </p:cNvSpPr>
          <p:nvPr/>
        </p:nvSpPr>
        <p:spPr>
          <a:xfrm>
            <a:off x="13246952" y="1645920"/>
            <a:ext cx="2114851" cy="284480"/>
          </a:xfrm>
          <a:prstGeom prst="parallelogram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err="1">
              <a:solidFill>
                <a:schemeClr val="bg2"/>
              </a:solidFill>
            </a:endParaRPr>
          </a:p>
        </p:txBody>
      </p:sp>
      <p:sp>
        <p:nvSpPr>
          <p:cNvPr id="141" name="Rectangle 29"/>
          <p:cNvSpPr txBox="1">
            <a:spLocks/>
          </p:cNvSpPr>
          <p:nvPr/>
        </p:nvSpPr>
        <p:spPr>
          <a:xfrm>
            <a:off x="13304576" y="1660119"/>
            <a:ext cx="176949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/>
            <a:r>
              <a:rPr lang="ru-RU" sz="1600" b="1" dirty="0">
                <a:solidFill>
                  <a:schemeClr val="bg2"/>
                </a:solidFill>
              </a:rPr>
              <a:t>2020-2023</a:t>
            </a:r>
          </a:p>
        </p:txBody>
      </p:sp>
      <p:sp>
        <p:nvSpPr>
          <p:cNvPr id="142" name="Rectangle 29"/>
          <p:cNvSpPr txBox="1">
            <a:spLocks/>
          </p:cNvSpPr>
          <p:nvPr/>
        </p:nvSpPr>
        <p:spPr>
          <a:xfrm>
            <a:off x="15477422" y="1660119"/>
            <a:ext cx="21001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/>
            <a:r>
              <a:rPr lang="ru-RU" sz="1600" b="1" dirty="0">
                <a:solidFill>
                  <a:schemeClr val="bg2"/>
                </a:solidFill>
              </a:rPr>
              <a:t>2020-2023</a:t>
            </a:r>
          </a:p>
        </p:txBody>
      </p:sp>
      <p:sp>
        <p:nvSpPr>
          <p:cNvPr id="170" name="Параллелограмм 169"/>
          <p:cNvSpPr/>
          <p:nvPr/>
        </p:nvSpPr>
        <p:spPr>
          <a:xfrm>
            <a:off x="2223436" y="1645920"/>
            <a:ext cx="2723555" cy="284480"/>
          </a:xfrm>
          <a:prstGeom prst="parallelogram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err="1">
              <a:solidFill>
                <a:schemeClr val="bg2"/>
              </a:solidFill>
            </a:endParaRPr>
          </a:p>
        </p:txBody>
      </p:sp>
      <p:sp>
        <p:nvSpPr>
          <p:cNvPr id="171" name="Параллелограмм 170"/>
          <p:cNvSpPr/>
          <p:nvPr/>
        </p:nvSpPr>
        <p:spPr>
          <a:xfrm>
            <a:off x="4936950" y="1645920"/>
            <a:ext cx="2723555" cy="284480"/>
          </a:xfrm>
          <a:prstGeom prst="parallelogram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err="1">
              <a:solidFill>
                <a:schemeClr val="bg2"/>
              </a:solidFill>
            </a:endParaRPr>
          </a:p>
        </p:txBody>
      </p:sp>
      <p:sp>
        <p:nvSpPr>
          <p:cNvPr id="172" name="Параллелограмм 171"/>
          <p:cNvSpPr>
            <a:spLocks/>
          </p:cNvSpPr>
          <p:nvPr/>
        </p:nvSpPr>
        <p:spPr>
          <a:xfrm>
            <a:off x="7650464" y="1645920"/>
            <a:ext cx="2723555" cy="284480"/>
          </a:xfrm>
          <a:prstGeom prst="parallelogram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err="1">
              <a:solidFill>
                <a:schemeClr val="bg2"/>
              </a:solidFill>
            </a:endParaRPr>
          </a:p>
        </p:txBody>
      </p:sp>
      <p:sp>
        <p:nvSpPr>
          <p:cNvPr id="173" name="Параллелограмм 172"/>
          <p:cNvSpPr>
            <a:spLocks/>
          </p:cNvSpPr>
          <p:nvPr/>
        </p:nvSpPr>
        <p:spPr>
          <a:xfrm>
            <a:off x="10363978" y="1645920"/>
            <a:ext cx="2893015" cy="284480"/>
          </a:xfrm>
          <a:prstGeom prst="parallelogram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err="1">
              <a:solidFill>
                <a:schemeClr val="bg2"/>
              </a:solidFill>
            </a:endParaRPr>
          </a:p>
        </p:txBody>
      </p:sp>
      <p:sp>
        <p:nvSpPr>
          <p:cNvPr id="75" name="Rectangle 29"/>
          <p:cNvSpPr txBox="1">
            <a:spLocks/>
          </p:cNvSpPr>
          <p:nvPr/>
        </p:nvSpPr>
        <p:spPr>
          <a:xfrm>
            <a:off x="2528060" y="1660119"/>
            <a:ext cx="18560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/>
            <a:r>
              <a:rPr lang="ru-RU" sz="1600" b="1" dirty="0">
                <a:solidFill>
                  <a:schemeClr val="bg2"/>
                </a:solidFill>
              </a:rPr>
              <a:t>2011-2013</a:t>
            </a:r>
          </a:p>
        </p:txBody>
      </p:sp>
      <p:sp>
        <p:nvSpPr>
          <p:cNvPr id="137" name="Rectangle 29"/>
          <p:cNvSpPr txBox="1">
            <a:spLocks/>
          </p:cNvSpPr>
          <p:nvPr/>
        </p:nvSpPr>
        <p:spPr>
          <a:xfrm>
            <a:off x="5284728" y="1660119"/>
            <a:ext cx="18560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/>
            <a:r>
              <a:rPr lang="ru-RU" sz="1600" b="1" dirty="0">
                <a:solidFill>
                  <a:schemeClr val="bg2"/>
                </a:solidFill>
              </a:rPr>
              <a:t>2014-2015</a:t>
            </a:r>
          </a:p>
        </p:txBody>
      </p:sp>
      <p:sp>
        <p:nvSpPr>
          <p:cNvPr id="138" name="Rectangle 29"/>
          <p:cNvSpPr txBox="1">
            <a:spLocks/>
          </p:cNvSpPr>
          <p:nvPr/>
        </p:nvSpPr>
        <p:spPr>
          <a:xfrm>
            <a:off x="8041398" y="1660119"/>
            <a:ext cx="18560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/>
            <a:r>
              <a:rPr lang="ru-RU" sz="1600" b="1" dirty="0">
                <a:solidFill>
                  <a:schemeClr val="bg2"/>
                </a:solidFill>
              </a:rPr>
              <a:t>2016-2017</a:t>
            </a:r>
          </a:p>
        </p:txBody>
      </p:sp>
      <p:sp>
        <p:nvSpPr>
          <p:cNvPr id="140" name="Rectangle 29"/>
          <p:cNvSpPr txBox="1">
            <a:spLocks/>
          </p:cNvSpPr>
          <p:nvPr/>
        </p:nvSpPr>
        <p:spPr>
          <a:xfrm>
            <a:off x="10798065" y="1660119"/>
            <a:ext cx="18560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/>
            <a:r>
              <a:rPr lang="ru-RU" sz="1600" b="1" dirty="0">
                <a:solidFill>
                  <a:schemeClr val="bg2"/>
                </a:solidFill>
              </a:rPr>
              <a:t>2018-2019</a:t>
            </a:r>
          </a:p>
        </p:txBody>
      </p:sp>
      <p:sp>
        <p:nvSpPr>
          <p:cNvPr id="215" name="Прямоугольник 214"/>
          <p:cNvSpPr>
            <a:spLocks/>
          </p:cNvSpPr>
          <p:nvPr/>
        </p:nvSpPr>
        <p:spPr>
          <a:xfrm>
            <a:off x="15341600" y="3925993"/>
            <a:ext cx="2225040" cy="1863724"/>
          </a:xfrm>
          <a:prstGeom prst="rect">
            <a:avLst/>
          </a:prstGeom>
          <a:solidFill>
            <a:srgbClr val="FCEA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32" name="Rectangle 29"/>
          <p:cNvSpPr txBox="1"/>
          <p:nvPr/>
        </p:nvSpPr>
        <p:spPr>
          <a:xfrm>
            <a:off x="735330" y="3983069"/>
            <a:ext cx="15862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1800" b="1" dirty="0" err="1"/>
              <a:t>Велопрокат</a:t>
            </a:r>
            <a:endParaRPr lang="ru-RU" sz="1800" b="1" dirty="0"/>
          </a:p>
        </p:txBody>
      </p:sp>
      <p:grpSp>
        <p:nvGrpSpPr>
          <p:cNvPr id="122" name="Группа 553">
            <a:extLst>
              <a:ext uri="{FF2B5EF4-FFF2-40B4-BE49-F238E27FC236}">
                <a16:creationId xmlns:a16="http://schemas.microsoft.com/office/drawing/2014/main" id="{FEBC7694-6FE8-4945-B848-152358A1B1B8}"/>
              </a:ext>
            </a:extLst>
          </p:cNvPr>
          <p:cNvGrpSpPr/>
          <p:nvPr/>
        </p:nvGrpSpPr>
        <p:grpSpPr>
          <a:xfrm>
            <a:off x="1006317" y="4449552"/>
            <a:ext cx="616126" cy="369676"/>
            <a:chOff x="18508663" y="5500688"/>
            <a:chExt cx="738188" cy="442913"/>
          </a:xfrm>
        </p:grpSpPr>
        <p:sp>
          <p:nvSpPr>
            <p:cNvPr id="123" name="Freeform 99">
              <a:extLst>
                <a:ext uri="{FF2B5EF4-FFF2-40B4-BE49-F238E27FC236}">
                  <a16:creationId xmlns:a16="http://schemas.microsoft.com/office/drawing/2014/main" id="{3E99D282-6DFF-C649-A804-54AF5D3BC4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08663" y="5665788"/>
              <a:ext cx="277813" cy="277813"/>
            </a:xfrm>
            <a:custGeom>
              <a:avLst/>
              <a:gdLst>
                <a:gd name="T0" fmla="*/ 37 w 74"/>
                <a:gd name="T1" fmla="*/ 74 h 74"/>
                <a:gd name="T2" fmla="*/ 0 w 74"/>
                <a:gd name="T3" fmla="*/ 37 h 74"/>
                <a:gd name="T4" fmla="*/ 37 w 74"/>
                <a:gd name="T5" fmla="*/ 0 h 74"/>
                <a:gd name="T6" fmla="*/ 74 w 74"/>
                <a:gd name="T7" fmla="*/ 37 h 74"/>
                <a:gd name="T8" fmla="*/ 37 w 74"/>
                <a:gd name="T9" fmla="*/ 74 h 74"/>
                <a:gd name="T10" fmla="*/ 37 w 74"/>
                <a:gd name="T11" fmla="*/ 5 h 74"/>
                <a:gd name="T12" fmla="*/ 5 w 74"/>
                <a:gd name="T13" fmla="*/ 37 h 74"/>
                <a:gd name="T14" fmla="*/ 37 w 74"/>
                <a:gd name="T15" fmla="*/ 69 h 74"/>
                <a:gd name="T16" fmla="*/ 70 w 74"/>
                <a:gd name="T17" fmla="*/ 37 h 74"/>
                <a:gd name="T18" fmla="*/ 37 w 74"/>
                <a:gd name="T19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4">
                  <a:moveTo>
                    <a:pt x="37" y="74"/>
                  </a:moveTo>
                  <a:cubicBezTo>
                    <a:pt x="17" y="74"/>
                    <a:pt x="0" y="57"/>
                    <a:pt x="0" y="37"/>
                  </a:cubicBezTo>
                  <a:cubicBezTo>
                    <a:pt x="0" y="17"/>
                    <a:pt x="17" y="0"/>
                    <a:pt x="37" y="0"/>
                  </a:cubicBezTo>
                  <a:cubicBezTo>
                    <a:pt x="58" y="0"/>
                    <a:pt x="74" y="17"/>
                    <a:pt x="74" y="37"/>
                  </a:cubicBezTo>
                  <a:cubicBezTo>
                    <a:pt x="74" y="57"/>
                    <a:pt x="58" y="74"/>
                    <a:pt x="37" y="74"/>
                  </a:cubicBezTo>
                  <a:close/>
                  <a:moveTo>
                    <a:pt x="37" y="5"/>
                  </a:moveTo>
                  <a:cubicBezTo>
                    <a:pt x="20" y="5"/>
                    <a:pt x="5" y="19"/>
                    <a:pt x="5" y="37"/>
                  </a:cubicBezTo>
                  <a:cubicBezTo>
                    <a:pt x="5" y="55"/>
                    <a:pt x="20" y="69"/>
                    <a:pt x="37" y="69"/>
                  </a:cubicBezTo>
                  <a:cubicBezTo>
                    <a:pt x="55" y="69"/>
                    <a:pt x="70" y="55"/>
                    <a:pt x="70" y="37"/>
                  </a:cubicBezTo>
                  <a:cubicBezTo>
                    <a:pt x="70" y="19"/>
                    <a:pt x="55" y="5"/>
                    <a:pt x="3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124" name="Freeform 101">
              <a:extLst>
                <a:ext uri="{FF2B5EF4-FFF2-40B4-BE49-F238E27FC236}">
                  <a16:creationId xmlns:a16="http://schemas.microsoft.com/office/drawing/2014/main" id="{88353977-B32E-2044-80E6-220166A6AB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0626" y="5665788"/>
              <a:ext cx="276225" cy="277813"/>
            </a:xfrm>
            <a:custGeom>
              <a:avLst/>
              <a:gdLst>
                <a:gd name="T0" fmla="*/ 37 w 74"/>
                <a:gd name="T1" fmla="*/ 74 h 74"/>
                <a:gd name="T2" fmla="*/ 0 w 74"/>
                <a:gd name="T3" fmla="*/ 37 h 74"/>
                <a:gd name="T4" fmla="*/ 37 w 74"/>
                <a:gd name="T5" fmla="*/ 0 h 74"/>
                <a:gd name="T6" fmla="*/ 74 w 74"/>
                <a:gd name="T7" fmla="*/ 37 h 74"/>
                <a:gd name="T8" fmla="*/ 37 w 74"/>
                <a:gd name="T9" fmla="*/ 74 h 74"/>
                <a:gd name="T10" fmla="*/ 37 w 74"/>
                <a:gd name="T11" fmla="*/ 5 h 74"/>
                <a:gd name="T12" fmla="*/ 5 w 74"/>
                <a:gd name="T13" fmla="*/ 37 h 74"/>
                <a:gd name="T14" fmla="*/ 37 w 74"/>
                <a:gd name="T15" fmla="*/ 69 h 74"/>
                <a:gd name="T16" fmla="*/ 70 w 74"/>
                <a:gd name="T17" fmla="*/ 37 h 74"/>
                <a:gd name="T18" fmla="*/ 37 w 74"/>
                <a:gd name="T19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4">
                  <a:moveTo>
                    <a:pt x="37" y="74"/>
                  </a:moveTo>
                  <a:cubicBezTo>
                    <a:pt x="17" y="74"/>
                    <a:pt x="0" y="57"/>
                    <a:pt x="0" y="37"/>
                  </a:cubicBezTo>
                  <a:cubicBezTo>
                    <a:pt x="0" y="17"/>
                    <a:pt x="17" y="0"/>
                    <a:pt x="37" y="0"/>
                  </a:cubicBezTo>
                  <a:cubicBezTo>
                    <a:pt x="58" y="0"/>
                    <a:pt x="74" y="17"/>
                    <a:pt x="74" y="37"/>
                  </a:cubicBezTo>
                  <a:cubicBezTo>
                    <a:pt x="74" y="57"/>
                    <a:pt x="58" y="74"/>
                    <a:pt x="37" y="74"/>
                  </a:cubicBezTo>
                  <a:close/>
                  <a:moveTo>
                    <a:pt x="37" y="5"/>
                  </a:moveTo>
                  <a:cubicBezTo>
                    <a:pt x="20" y="5"/>
                    <a:pt x="5" y="19"/>
                    <a:pt x="5" y="37"/>
                  </a:cubicBezTo>
                  <a:cubicBezTo>
                    <a:pt x="5" y="55"/>
                    <a:pt x="20" y="69"/>
                    <a:pt x="37" y="69"/>
                  </a:cubicBezTo>
                  <a:cubicBezTo>
                    <a:pt x="55" y="69"/>
                    <a:pt x="70" y="55"/>
                    <a:pt x="70" y="37"/>
                  </a:cubicBezTo>
                  <a:cubicBezTo>
                    <a:pt x="70" y="19"/>
                    <a:pt x="55" y="5"/>
                    <a:pt x="3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125" name="Freeform 102">
              <a:extLst>
                <a:ext uri="{FF2B5EF4-FFF2-40B4-BE49-F238E27FC236}">
                  <a16:creationId xmlns:a16="http://schemas.microsoft.com/office/drawing/2014/main" id="{9303BDAE-9E4A-BB4A-B7D3-481EFD957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8251" y="5745163"/>
              <a:ext cx="187325" cy="153988"/>
            </a:xfrm>
            <a:custGeom>
              <a:avLst/>
              <a:gdLst>
                <a:gd name="T0" fmla="*/ 44 w 50"/>
                <a:gd name="T1" fmla="*/ 0 h 41"/>
                <a:gd name="T2" fmla="*/ 45 w 50"/>
                <a:gd name="T3" fmla="*/ 7 h 41"/>
                <a:gd name="T4" fmla="*/ 19 w 50"/>
                <a:gd name="T5" fmla="*/ 32 h 41"/>
                <a:gd name="T6" fmla="*/ 0 w 50"/>
                <a:gd name="T7" fmla="*/ 23 h 41"/>
                <a:gd name="T8" fmla="*/ 24 w 50"/>
                <a:gd name="T9" fmla="*/ 41 h 41"/>
                <a:gd name="T10" fmla="*/ 50 w 50"/>
                <a:gd name="T11" fmla="*/ 16 h 41"/>
                <a:gd name="T12" fmla="*/ 44 w 50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1">
                  <a:moveTo>
                    <a:pt x="44" y="0"/>
                  </a:moveTo>
                  <a:cubicBezTo>
                    <a:pt x="44" y="2"/>
                    <a:pt x="45" y="4"/>
                    <a:pt x="45" y="7"/>
                  </a:cubicBezTo>
                  <a:cubicBezTo>
                    <a:pt x="45" y="21"/>
                    <a:pt x="33" y="32"/>
                    <a:pt x="19" y="32"/>
                  </a:cubicBezTo>
                  <a:cubicBezTo>
                    <a:pt x="12" y="32"/>
                    <a:pt x="5" y="28"/>
                    <a:pt x="0" y="23"/>
                  </a:cubicBezTo>
                  <a:cubicBezTo>
                    <a:pt x="3" y="34"/>
                    <a:pt x="13" y="41"/>
                    <a:pt x="24" y="41"/>
                  </a:cubicBezTo>
                  <a:cubicBezTo>
                    <a:pt x="38" y="41"/>
                    <a:pt x="50" y="30"/>
                    <a:pt x="50" y="16"/>
                  </a:cubicBezTo>
                  <a:cubicBezTo>
                    <a:pt x="50" y="10"/>
                    <a:pt x="47" y="4"/>
                    <a:pt x="44" y="0"/>
                  </a:cubicBezTo>
                  <a:close/>
                </a:path>
              </a:pathLst>
            </a:cu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126" name="Freeform 103">
              <a:extLst>
                <a:ext uri="{FF2B5EF4-FFF2-40B4-BE49-F238E27FC236}">
                  <a16:creationId xmlns:a16="http://schemas.microsoft.com/office/drawing/2014/main" id="{E71651C7-BED5-9B48-93FB-430588093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3113" y="5711825"/>
              <a:ext cx="158750" cy="187325"/>
            </a:xfrm>
            <a:custGeom>
              <a:avLst/>
              <a:gdLst>
                <a:gd name="T0" fmla="*/ 42 w 42"/>
                <a:gd name="T1" fmla="*/ 44 h 50"/>
                <a:gd name="T2" fmla="*/ 35 w 42"/>
                <a:gd name="T3" fmla="*/ 45 h 50"/>
                <a:gd name="T4" fmla="*/ 10 w 42"/>
                <a:gd name="T5" fmla="*/ 19 h 50"/>
                <a:gd name="T6" fmla="*/ 19 w 42"/>
                <a:gd name="T7" fmla="*/ 0 h 50"/>
                <a:gd name="T8" fmla="*/ 0 w 42"/>
                <a:gd name="T9" fmla="*/ 24 h 50"/>
                <a:gd name="T10" fmla="*/ 26 w 42"/>
                <a:gd name="T11" fmla="*/ 50 h 50"/>
                <a:gd name="T12" fmla="*/ 42 w 42"/>
                <a:gd name="T13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50">
                  <a:moveTo>
                    <a:pt x="42" y="44"/>
                  </a:moveTo>
                  <a:cubicBezTo>
                    <a:pt x="40" y="44"/>
                    <a:pt x="38" y="45"/>
                    <a:pt x="35" y="45"/>
                  </a:cubicBezTo>
                  <a:cubicBezTo>
                    <a:pt x="21" y="45"/>
                    <a:pt x="10" y="33"/>
                    <a:pt x="10" y="19"/>
                  </a:cubicBezTo>
                  <a:cubicBezTo>
                    <a:pt x="10" y="12"/>
                    <a:pt x="13" y="5"/>
                    <a:pt x="19" y="0"/>
                  </a:cubicBezTo>
                  <a:cubicBezTo>
                    <a:pt x="8" y="3"/>
                    <a:pt x="0" y="13"/>
                    <a:pt x="0" y="24"/>
                  </a:cubicBezTo>
                  <a:cubicBezTo>
                    <a:pt x="0" y="38"/>
                    <a:pt x="12" y="50"/>
                    <a:pt x="26" y="50"/>
                  </a:cubicBezTo>
                  <a:cubicBezTo>
                    <a:pt x="32" y="50"/>
                    <a:pt x="38" y="47"/>
                    <a:pt x="42" y="44"/>
                  </a:cubicBezTo>
                  <a:close/>
                </a:path>
              </a:pathLst>
            </a:cu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127" name="Freeform 104">
              <a:extLst>
                <a:ext uri="{FF2B5EF4-FFF2-40B4-BE49-F238E27FC236}">
                  <a16:creationId xmlns:a16="http://schemas.microsoft.com/office/drawing/2014/main" id="{003A69FB-8C05-2741-8B61-CC0A00E71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8251" y="5500688"/>
              <a:ext cx="169863" cy="311150"/>
            </a:xfrm>
            <a:custGeom>
              <a:avLst/>
              <a:gdLst>
                <a:gd name="T0" fmla="*/ 24 w 45"/>
                <a:gd name="T1" fmla="*/ 83 h 83"/>
                <a:gd name="T2" fmla="*/ 22 w 45"/>
                <a:gd name="T3" fmla="*/ 82 h 83"/>
                <a:gd name="T4" fmla="*/ 0 w 45"/>
                <a:gd name="T5" fmla="*/ 3 h 83"/>
                <a:gd name="T6" fmla="*/ 1 w 45"/>
                <a:gd name="T7" fmla="*/ 1 h 83"/>
                <a:gd name="T8" fmla="*/ 2 w 45"/>
                <a:gd name="T9" fmla="*/ 0 h 83"/>
                <a:gd name="T10" fmla="*/ 37 w 45"/>
                <a:gd name="T11" fmla="*/ 0 h 83"/>
                <a:gd name="T12" fmla="*/ 45 w 45"/>
                <a:gd name="T13" fmla="*/ 9 h 83"/>
                <a:gd name="T14" fmla="*/ 37 w 45"/>
                <a:gd name="T15" fmla="*/ 17 h 83"/>
                <a:gd name="T16" fmla="*/ 24 w 45"/>
                <a:gd name="T17" fmla="*/ 17 h 83"/>
                <a:gd name="T18" fmla="*/ 22 w 45"/>
                <a:gd name="T19" fmla="*/ 15 h 83"/>
                <a:gd name="T20" fmla="*/ 24 w 45"/>
                <a:gd name="T21" fmla="*/ 12 h 83"/>
                <a:gd name="T22" fmla="*/ 37 w 45"/>
                <a:gd name="T23" fmla="*/ 12 h 83"/>
                <a:gd name="T24" fmla="*/ 40 w 45"/>
                <a:gd name="T25" fmla="*/ 9 h 83"/>
                <a:gd name="T26" fmla="*/ 37 w 45"/>
                <a:gd name="T27" fmla="*/ 5 h 83"/>
                <a:gd name="T28" fmla="*/ 5 w 45"/>
                <a:gd name="T29" fmla="*/ 5 h 83"/>
                <a:gd name="T30" fmla="*/ 27 w 45"/>
                <a:gd name="T31" fmla="*/ 80 h 83"/>
                <a:gd name="T32" fmla="*/ 25 w 45"/>
                <a:gd name="T33" fmla="*/ 83 h 83"/>
                <a:gd name="T34" fmla="*/ 24 w 45"/>
                <a:gd name="T3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83">
                  <a:moveTo>
                    <a:pt x="24" y="83"/>
                  </a:moveTo>
                  <a:cubicBezTo>
                    <a:pt x="23" y="83"/>
                    <a:pt x="22" y="83"/>
                    <a:pt x="22" y="8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1" y="0"/>
                    <a:pt x="45" y="4"/>
                    <a:pt x="45" y="9"/>
                  </a:cubicBezTo>
                  <a:cubicBezTo>
                    <a:pt x="45" y="13"/>
                    <a:pt x="41" y="17"/>
                    <a:pt x="37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17"/>
                    <a:pt x="22" y="16"/>
                    <a:pt x="22" y="15"/>
                  </a:cubicBezTo>
                  <a:cubicBezTo>
                    <a:pt x="22" y="13"/>
                    <a:pt x="23" y="12"/>
                    <a:pt x="24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2"/>
                    <a:pt x="40" y="11"/>
                    <a:pt x="40" y="9"/>
                  </a:cubicBezTo>
                  <a:cubicBezTo>
                    <a:pt x="40" y="7"/>
                    <a:pt x="39" y="5"/>
                    <a:pt x="37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82"/>
                    <a:pt x="26" y="83"/>
                    <a:pt x="25" y="83"/>
                  </a:cubicBezTo>
                  <a:cubicBezTo>
                    <a:pt x="25" y="83"/>
                    <a:pt x="25" y="83"/>
                    <a:pt x="24" y="83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128" name="Freeform 105">
              <a:extLst>
                <a:ext uri="{FF2B5EF4-FFF2-40B4-BE49-F238E27FC236}">
                  <a16:creationId xmlns:a16="http://schemas.microsoft.com/office/drawing/2014/main" id="{E846540B-221B-AB4A-8E5E-C9ED98A1B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9651" y="5500688"/>
              <a:ext cx="90488" cy="274638"/>
            </a:xfrm>
            <a:custGeom>
              <a:avLst/>
              <a:gdLst>
                <a:gd name="T0" fmla="*/ 21 w 24"/>
                <a:gd name="T1" fmla="*/ 73 h 73"/>
                <a:gd name="T2" fmla="*/ 19 w 24"/>
                <a:gd name="T3" fmla="*/ 71 h 73"/>
                <a:gd name="T4" fmla="*/ 0 w 24"/>
                <a:gd name="T5" fmla="*/ 3 h 73"/>
                <a:gd name="T6" fmla="*/ 2 w 24"/>
                <a:gd name="T7" fmla="*/ 1 h 73"/>
                <a:gd name="T8" fmla="*/ 4 w 24"/>
                <a:gd name="T9" fmla="*/ 2 h 73"/>
                <a:gd name="T10" fmla="*/ 23 w 24"/>
                <a:gd name="T11" fmla="*/ 70 h 73"/>
                <a:gd name="T12" fmla="*/ 22 w 24"/>
                <a:gd name="T13" fmla="*/ 73 h 73"/>
                <a:gd name="T14" fmla="*/ 21 w 24"/>
                <a:gd name="T1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3">
                  <a:moveTo>
                    <a:pt x="21" y="73"/>
                  </a:moveTo>
                  <a:cubicBezTo>
                    <a:pt x="20" y="73"/>
                    <a:pt x="19" y="72"/>
                    <a:pt x="19" y="7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2" y="1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4" y="71"/>
                    <a:pt x="23" y="72"/>
                    <a:pt x="22" y="73"/>
                  </a:cubicBezTo>
                  <a:cubicBezTo>
                    <a:pt x="22" y="73"/>
                    <a:pt x="21" y="73"/>
                    <a:pt x="21" y="73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129" name="Freeform 106">
              <a:extLst>
                <a:ext uri="{FF2B5EF4-FFF2-40B4-BE49-F238E27FC236}">
                  <a16:creationId xmlns:a16="http://schemas.microsoft.com/office/drawing/2014/main" id="{9BB9AF42-0B5F-4948-AE7C-3B9C26FE6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76" y="5500688"/>
              <a:ext cx="112713" cy="19050"/>
            </a:xfrm>
            <a:custGeom>
              <a:avLst/>
              <a:gdLst>
                <a:gd name="T0" fmla="*/ 27 w 30"/>
                <a:gd name="T1" fmla="*/ 5 h 5"/>
                <a:gd name="T2" fmla="*/ 3 w 30"/>
                <a:gd name="T3" fmla="*/ 5 h 5"/>
                <a:gd name="T4" fmla="*/ 0 w 30"/>
                <a:gd name="T5" fmla="*/ 3 h 5"/>
                <a:gd name="T6" fmla="*/ 3 w 30"/>
                <a:gd name="T7" fmla="*/ 0 h 5"/>
                <a:gd name="T8" fmla="*/ 27 w 30"/>
                <a:gd name="T9" fmla="*/ 0 h 5"/>
                <a:gd name="T10" fmla="*/ 30 w 30"/>
                <a:gd name="T11" fmla="*/ 3 h 5"/>
                <a:gd name="T12" fmla="*/ 27 w 3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5">
                  <a:moveTo>
                    <a:pt x="27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0" y="1"/>
                    <a:pt x="30" y="3"/>
                  </a:cubicBezTo>
                  <a:cubicBezTo>
                    <a:pt x="30" y="4"/>
                    <a:pt x="29" y="5"/>
                    <a:pt x="2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130" name="Freeform 107">
              <a:extLst>
                <a:ext uri="{FF2B5EF4-FFF2-40B4-BE49-F238E27FC236}">
                  <a16:creationId xmlns:a16="http://schemas.microsoft.com/office/drawing/2014/main" id="{F5E5347E-EA48-6849-B2F3-2FA611EFEA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30926" y="5756275"/>
              <a:ext cx="98425" cy="96838"/>
            </a:xfrm>
            <a:custGeom>
              <a:avLst/>
              <a:gdLst>
                <a:gd name="T0" fmla="*/ 13 w 26"/>
                <a:gd name="T1" fmla="*/ 26 h 26"/>
                <a:gd name="T2" fmla="*/ 0 w 26"/>
                <a:gd name="T3" fmla="*/ 13 h 26"/>
                <a:gd name="T4" fmla="*/ 13 w 26"/>
                <a:gd name="T5" fmla="*/ 0 h 26"/>
                <a:gd name="T6" fmla="*/ 26 w 26"/>
                <a:gd name="T7" fmla="*/ 13 h 26"/>
                <a:gd name="T8" fmla="*/ 13 w 26"/>
                <a:gd name="T9" fmla="*/ 26 h 26"/>
                <a:gd name="T10" fmla="*/ 13 w 26"/>
                <a:gd name="T11" fmla="*/ 4 h 26"/>
                <a:gd name="T12" fmla="*/ 5 w 26"/>
                <a:gd name="T13" fmla="*/ 13 h 26"/>
                <a:gd name="T14" fmla="*/ 13 w 26"/>
                <a:gd name="T15" fmla="*/ 22 h 26"/>
                <a:gd name="T16" fmla="*/ 22 w 26"/>
                <a:gd name="T17" fmla="*/ 13 h 26"/>
                <a:gd name="T18" fmla="*/ 13 w 26"/>
                <a:gd name="T19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13" y="26"/>
                  </a:move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20"/>
                    <a:pt x="20" y="26"/>
                    <a:pt x="13" y="26"/>
                  </a:cubicBezTo>
                  <a:close/>
                  <a:moveTo>
                    <a:pt x="13" y="4"/>
                  </a:moveTo>
                  <a:cubicBezTo>
                    <a:pt x="8" y="4"/>
                    <a:pt x="5" y="8"/>
                    <a:pt x="5" y="13"/>
                  </a:cubicBezTo>
                  <a:cubicBezTo>
                    <a:pt x="5" y="18"/>
                    <a:pt x="8" y="22"/>
                    <a:pt x="13" y="22"/>
                  </a:cubicBezTo>
                  <a:cubicBezTo>
                    <a:pt x="18" y="22"/>
                    <a:pt x="22" y="18"/>
                    <a:pt x="22" y="13"/>
                  </a:cubicBezTo>
                  <a:cubicBezTo>
                    <a:pt x="22" y="8"/>
                    <a:pt x="18" y="4"/>
                    <a:pt x="13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131" name="Freeform 108">
              <a:extLst>
                <a:ext uri="{FF2B5EF4-FFF2-40B4-BE49-F238E27FC236}">
                  <a16:creationId xmlns:a16="http://schemas.microsoft.com/office/drawing/2014/main" id="{9271C31A-5E30-E349-90F3-286C5B209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48363" y="5621338"/>
              <a:ext cx="422275" cy="190500"/>
            </a:xfrm>
            <a:custGeom>
              <a:avLst/>
              <a:gdLst>
                <a:gd name="T0" fmla="*/ 51 w 113"/>
                <a:gd name="T1" fmla="*/ 51 h 51"/>
                <a:gd name="T2" fmla="*/ 3 w 113"/>
                <a:gd name="T3" fmla="*/ 51 h 51"/>
                <a:gd name="T4" fmla="*/ 0 w 113"/>
                <a:gd name="T5" fmla="*/ 49 h 51"/>
                <a:gd name="T6" fmla="*/ 1 w 113"/>
                <a:gd name="T7" fmla="*/ 45 h 51"/>
                <a:gd name="T8" fmla="*/ 47 w 113"/>
                <a:gd name="T9" fmla="*/ 0 h 51"/>
                <a:gd name="T10" fmla="*/ 49 w 113"/>
                <a:gd name="T11" fmla="*/ 0 h 51"/>
                <a:gd name="T12" fmla="*/ 110 w 113"/>
                <a:gd name="T13" fmla="*/ 0 h 51"/>
                <a:gd name="T14" fmla="*/ 113 w 113"/>
                <a:gd name="T15" fmla="*/ 2 h 51"/>
                <a:gd name="T16" fmla="*/ 110 w 113"/>
                <a:gd name="T17" fmla="*/ 4 h 51"/>
                <a:gd name="T18" fmla="*/ 50 w 113"/>
                <a:gd name="T19" fmla="*/ 4 h 51"/>
                <a:gd name="T20" fmla="*/ 6 w 113"/>
                <a:gd name="T21" fmla="*/ 47 h 51"/>
                <a:gd name="T22" fmla="*/ 51 w 113"/>
                <a:gd name="T23" fmla="*/ 47 h 51"/>
                <a:gd name="T24" fmla="*/ 54 w 113"/>
                <a:gd name="T25" fmla="*/ 49 h 51"/>
                <a:gd name="T26" fmla="*/ 51 w 113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51">
                  <a:moveTo>
                    <a:pt x="51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2" y="51"/>
                    <a:pt x="1" y="50"/>
                    <a:pt x="0" y="49"/>
                  </a:cubicBezTo>
                  <a:cubicBezTo>
                    <a:pt x="0" y="48"/>
                    <a:pt x="0" y="46"/>
                    <a:pt x="1" y="45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48" y="0"/>
                    <a:pt x="4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2" y="0"/>
                    <a:pt x="113" y="1"/>
                    <a:pt x="113" y="2"/>
                  </a:cubicBezTo>
                  <a:cubicBezTo>
                    <a:pt x="113" y="3"/>
                    <a:pt x="112" y="4"/>
                    <a:pt x="11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7"/>
                    <a:pt x="54" y="48"/>
                    <a:pt x="54" y="49"/>
                  </a:cubicBezTo>
                  <a:cubicBezTo>
                    <a:pt x="54" y="50"/>
                    <a:pt x="53" y="51"/>
                    <a:pt x="51" y="51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</p:grpSp>
      <p:sp>
        <p:nvSpPr>
          <p:cNvPr id="240" name="Rectangle 190"/>
          <p:cNvSpPr txBox="1">
            <a:spLocks/>
          </p:cNvSpPr>
          <p:nvPr/>
        </p:nvSpPr>
        <p:spPr>
          <a:xfrm>
            <a:off x="13428350" y="3925993"/>
            <a:ext cx="2069181" cy="116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9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600">
                <a:latin typeface="+mn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lnSpc>
                <a:spcPts val="1600"/>
              </a:lnSpc>
            </a:pPr>
            <a:r>
              <a:rPr lang="ru-RU" sz="1400" dirty="0"/>
              <a:t>Электрификация </a:t>
            </a:r>
          </a:p>
          <a:p>
            <a:pPr>
              <a:lnSpc>
                <a:spcPts val="1600"/>
              </a:lnSpc>
            </a:pPr>
            <a:r>
              <a:rPr lang="ru-RU" sz="1400" dirty="0"/>
              <a:t>парка</a:t>
            </a:r>
          </a:p>
        </p:txBody>
      </p:sp>
      <p:sp>
        <p:nvSpPr>
          <p:cNvPr id="241" name="Rectangle 190"/>
          <p:cNvSpPr txBox="1"/>
          <p:nvPr/>
        </p:nvSpPr>
        <p:spPr>
          <a:xfrm>
            <a:off x="15456007" y="4088414"/>
            <a:ext cx="208226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216000" indent="-2160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b="1" dirty="0"/>
              <a:t>630</a:t>
            </a:r>
            <a:r>
              <a:rPr lang="ru-RU" sz="1400" dirty="0">
                <a:latin typeface="+mn-lt"/>
              </a:rPr>
              <a:t> станций</a:t>
            </a:r>
          </a:p>
          <a:p>
            <a:pPr marL="216000" indent="-2160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b="1" dirty="0"/>
              <a:t>6 511 </a:t>
            </a:r>
            <a:r>
              <a:rPr lang="ru-RU" sz="1400" dirty="0">
                <a:latin typeface="+mn-lt"/>
              </a:rPr>
              <a:t>велосипедов</a:t>
            </a:r>
          </a:p>
          <a:p>
            <a:pPr marL="216000" indent="-2160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>
                <a:latin typeface="+mn-lt"/>
              </a:rPr>
              <a:t>Развитие </a:t>
            </a:r>
            <a:r>
              <a:rPr lang="ru-RU" sz="1400" b="1" dirty="0">
                <a:latin typeface="+mn-lt"/>
              </a:rPr>
              <a:t>электрического </a:t>
            </a:r>
            <a:r>
              <a:rPr lang="ru-RU" sz="1400" b="1" dirty="0" err="1">
                <a:latin typeface="+mn-lt"/>
              </a:rPr>
              <a:t>велопроката</a:t>
            </a:r>
            <a:endParaRPr lang="ru-RU" sz="1400" dirty="0">
              <a:latin typeface="+mn-lt"/>
            </a:endParaRPr>
          </a:p>
        </p:txBody>
      </p:sp>
      <p:sp>
        <p:nvSpPr>
          <p:cNvPr id="220" name="Rectangle 190"/>
          <p:cNvSpPr txBox="1">
            <a:spLocks/>
          </p:cNvSpPr>
          <p:nvPr/>
        </p:nvSpPr>
        <p:spPr>
          <a:xfrm>
            <a:off x="2300671" y="5125515"/>
            <a:ext cx="226750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sz="1400" dirty="0">
                <a:latin typeface="+mn-lt"/>
              </a:rPr>
              <a:t>Появление систем </a:t>
            </a:r>
            <a:r>
              <a:rPr lang="ru-RU" sz="1400" dirty="0" err="1">
                <a:latin typeface="+mn-lt"/>
              </a:rPr>
              <a:t>велопроката</a:t>
            </a:r>
            <a:r>
              <a:rPr lang="ru-RU" sz="1400" dirty="0">
                <a:latin typeface="+mn-lt"/>
              </a:rPr>
              <a:t/>
            </a:r>
            <a:br>
              <a:rPr lang="ru-RU" sz="1400" dirty="0">
                <a:latin typeface="+mn-lt"/>
              </a:rPr>
            </a:b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Нидерланды</a:t>
            </a:r>
          </a:p>
        </p:txBody>
      </p:sp>
      <p:sp>
        <p:nvSpPr>
          <p:cNvPr id="227" name="Rectangle 190"/>
          <p:cNvSpPr txBox="1">
            <a:spLocks/>
          </p:cNvSpPr>
          <p:nvPr/>
        </p:nvSpPr>
        <p:spPr>
          <a:xfrm>
            <a:off x="4930116" y="5125515"/>
            <a:ext cx="267018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sz="1400" dirty="0">
                <a:latin typeface="+mn-lt"/>
              </a:rPr>
              <a:t>Активное развитие </a:t>
            </a:r>
            <a:r>
              <a:rPr lang="ru-RU" sz="1400" dirty="0" smtClean="0">
                <a:latin typeface="+mn-lt"/>
              </a:rPr>
              <a:t>станционной </a:t>
            </a:r>
            <a:r>
              <a:rPr lang="ru-RU" sz="1400" dirty="0">
                <a:latin typeface="+mn-lt"/>
              </a:rPr>
              <a:t>системы </a:t>
            </a:r>
            <a:r>
              <a:rPr lang="ru-RU" sz="1400" dirty="0" err="1" smtClean="0">
                <a:latin typeface="+mn-lt"/>
              </a:rPr>
              <a:t>велопроката</a:t>
            </a:r>
            <a:r>
              <a:rPr lang="ru-RU" sz="1400" dirty="0">
                <a:latin typeface="+mn-lt"/>
              </a:rPr>
              <a:t/>
            </a:r>
            <a:br>
              <a:rPr lang="ru-RU" sz="1400" dirty="0">
                <a:latin typeface="+mn-lt"/>
              </a:rPr>
            </a:b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Париж</a:t>
            </a:r>
          </a:p>
        </p:txBody>
      </p:sp>
      <p:sp>
        <p:nvSpPr>
          <p:cNvPr id="228" name="Rectangle 190"/>
          <p:cNvSpPr txBox="1">
            <a:spLocks/>
          </p:cNvSpPr>
          <p:nvPr/>
        </p:nvSpPr>
        <p:spPr>
          <a:xfrm>
            <a:off x="7686481" y="5125515"/>
            <a:ext cx="260194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sz="1400" dirty="0">
                <a:latin typeface="+mn-lt"/>
              </a:rPr>
              <a:t>Появление </a:t>
            </a:r>
            <a:r>
              <a:rPr lang="ru-RU" sz="1400" dirty="0" err="1">
                <a:latin typeface="+mn-lt"/>
              </a:rPr>
              <a:t>безстанционного</a:t>
            </a:r>
            <a:r>
              <a:rPr lang="ru-RU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велопроката</a:t>
            </a:r>
            <a:endParaRPr lang="ru-RU" sz="1400" dirty="0">
              <a:latin typeface="+mn-lt"/>
            </a:endParaRPr>
          </a:p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Китай</a:t>
            </a:r>
          </a:p>
        </p:txBody>
      </p:sp>
      <p:sp>
        <p:nvSpPr>
          <p:cNvPr id="243" name="Rectangle 190"/>
          <p:cNvSpPr txBox="1"/>
          <p:nvPr/>
        </p:nvSpPr>
        <p:spPr>
          <a:xfrm>
            <a:off x="10512133" y="5125515"/>
            <a:ext cx="258919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sz="1400" dirty="0">
                <a:latin typeface="+mn-lt"/>
              </a:rPr>
              <a:t>Использование </a:t>
            </a:r>
            <a:r>
              <a:rPr lang="ru-RU" sz="1400" dirty="0" err="1">
                <a:latin typeface="+mn-lt"/>
              </a:rPr>
              <a:t>велопарковок</a:t>
            </a:r>
            <a:r>
              <a:rPr lang="ru-RU" sz="1400" dirty="0">
                <a:latin typeface="+mn-lt"/>
              </a:rPr>
              <a:t> для завершения аренды </a:t>
            </a:r>
            <a:br>
              <a:rPr lang="ru-RU" sz="1400" dirty="0">
                <a:latin typeface="+mn-lt"/>
              </a:rPr>
            </a:b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США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638175" y="1617980"/>
            <a:ext cx="17198412" cy="0"/>
          </a:xfrm>
          <a:prstGeom prst="line">
            <a:avLst/>
          </a:prstGeom>
          <a:ln w="25400">
            <a:gradFill flip="none" rotWithShape="1">
              <a:gsLst>
                <a:gs pos="84000">
                  <a:schemeClr val="bg1">
                    <a:lumMod val="50000"/>
                  </a:schemeClr>
                </a:gs>
                <a:gs pos="86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Прямоугольник 211"/>
          <p:cNvSpPr>
            <a:spLocks/>
          </p:cNvSpPr>
          <p:nvPr/>
        </p:nvSpPr>
        <p:spPr>
          <a:xfrm>
            <a:off x="15341600" y="1981200"/>
            <a:ext cx="2225040" cy="1863724"/>
          </a:xfrm>
          <a:prstGeom prst="rect">
            <a:avLst/>
          </a:prstGeom>
          <a:solidFill>
            <a:srgbClr val="FCEA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31" name="Rectangle 29"/>
          <p:cNvSpPr txBox="1"/>
          <p:nvPr/>
        </p:nvSpPr>
        <p:spPr>
          <a:xfrm>
            <a:off x="735330" y="2139309"/>
            <a:ext cx="15862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1800" b="1" dirty="0"/>
              <a:t>Прокат авто </a:t>
            </a:r>
          </a:p>
        </p:txBody>
      </p:sp>
      <p:grpSp>
        <p:nvGrpSpPr>
          <p:cNvPr id="169" name="Группа 168"/>
          <p:cNvGrpSpPr/>
          <p:nvPr/>
        </p:nvGrpSpPr>
        <p:grpSpPr>
          <a:xfrm>
            <a:off x="1114376" y="2492015"/>
            <a:ext cx="533425" cy="375179"/>
            <a:chOff x="821391" y="3690895"/>
            <a:chExt cx="533425" cy="375179"/>
          </a:xfrm>
        </p:grpSpPr>
        <p:sp>
          <p:nvSpPr>
            <p:cNvPr id="157" name="Freeform 812"/>
            <p:cNvSpPr>
              <a:spLocks/>
            </p:cNvSpPr>
            <p:nvPr/>
          </p:nvSpPr>
          <p:spPr bwMode="auto">
            <a:xfrm>
              <a:off x="1192378" y="3880580"/>
              <a:ext cx="97463" cy="68119"/>
            </a:xfrm>
            <a:custGeom>
              <a:avLst/>
              <a:gdLst>
                <a:gd name="T0" fmla="*/ 70 w 76"/>
                <a:gd name="T1" fmla="*/ 53 h 53"/>
                <a:gd name="T2" fmla="*/ 0 w 76"/>
                <a:gd name="T3" fmla="*/ 53 h 53"/>
                <a:gd name="T4" fmla="*/ 0 w 76"/>
                <a:gd name="T5" fmla="*/ 35 h 53"/>
                <a:gd name="T6" fmla="*/ 25 w 76"/>
                <a:gd name="T7" fmla="*/ 7 h 53"/>
                <a:gd name="T8" fmla="*/ 69 w 76"/>
                <a:gd name="T9" fmla="*/ 1 h 53"/>
                <a:gd name="T10" fmla="*/ 76 w 76"/>
                <a:gd name="T11" fmla="*/ 6 h 53"/>
                <a:gd name="T12" fmla="*/ 71 w 76"/>
                <a:gd name="T13" fmla="*/ 13 h 53"/>
                <a:gd name="T14" fmla="*/ 26 w 76"/>
                <a:gd name="T15" fmla="*/ 19 h 53"/>
                <a:gd name="T16" fmla="*/ 12 w 76"/>
                <a:gd name="T17" fmla="*/ 35 h 53"/>
                <a:gd name="T18" fmla="*/ 12 w 76"/>
                <a:gd name="T19" fmla="*/ 41 h 53"/>
                <a:gd name="T20" fmla="*/ 70 w 76"/>
                <a:gd name="T21" fmla="*/ 41 h 53"/>
                <a:gd name="T22" fmla="*/ 76 w 76"/>
                <a:gd name="T23" fmla="*/ 47 h 53"/>
                <a:gd name="T24" fmla="*/ 70 w 76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53">
                  <a:moveTo>
                    <a:pt x="7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21"/>
                    <a:pt x="11" y="9"/>
                    <a:pt x="25" y="7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2" y="0"/>
                    <a:pt x="75" y="3"/>
                    <a:pt x="76" y="6"/>
                  </a:cubicBezTo>
                  <a:cubicBezTo>
                    <a:pt x="76" y="9"/>
                    <a:pt x="74" y="12"/>
                    <a:pt x="71" y="13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18" y="20"/>
                    <a:pt x="12" y="27"/>
                    <a:pt x="12" y="35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3" y="41"/>
                    <a:pt x="76" y="43"/>
                    <a:pt x="76" y="47"/>
                  </a:cubicBezTo>
                  <a:cubicBezTo>
                    <a:pt x="76" y="50"/>
                    <a:pt x="73" y="53"/>
                    <a:pt x="70" y="53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158" name="Freeform 813"/>
            <p:cNvSpPr>
              <a:spLocks noEditPoints="1"/>
            </p:cNvSpPr>
            <p:nvPr/>
          </p:nvSpPr>
          <p:spPr bwMode="auto">
            <a:xfrm>
              <a:off x="821391" y="3690895"/>
              <a:ext cx="533425" cy="375179"/>
            </a:xfrm>
            <a:custGeom>
              <a:avLst/>
              <a:gdLst>
                <a:gd name="T0" fmla="*/ 364 w 418"/>
                <a:gd name="T1" fmla="*/ 294 h 294"/>
                <a:gd name="T2" fmla="*/ 349 w 418"/>
                <a:gd name="T3" fmla="*/ 294 h 294"/>
                <a:gd name="T4" fmla="*/ 316 w 418"/>
                <a:gd name="T5" fmla="*/ 261 h 294"/>
                <a:gd name="T6" fmla="*/ 316 w 418"/>
                <a:gd name="T7" fmla="*/ 253 h 294"/>
                <a:gd name="T8" fmla="*/ 102 w 418"/>
                <a:gd name="T9" fmla="*/ 253 h 294"/>
                <a:gd name="T10" fmla="*/ 102 w 418"/>
                <a:gd name="T11" fmla="*/ 261 h 294"/>
                <a:gd name="T12" fmla="*/ 69 w 418"/>
                <a:gd name="T13" fmla="*/ 294 h 294"/>
                <a:gd name="T14" fmla="*/ 55 w 418"/>
                <a:gd name="T15" fmla="*/ 294 h 294"/>
                <a:gd name="T16" fmla="*/ 22 w 418"/>
                <a:gd name="T17" fmla="*/ 261 h 294"/>
                <a:gd name="T18" fmla="*/ 22 w 418"/>
                <a:gd name="T19" fmla="*/ 148 h 294"/>
                <a:gd name="T20" fmla="*/ 15 w 418"/>
                <a:gd name="T21" fmla="*/ 137 h 294"/>
                <a:gd name="T22" fmla="*/ 8 w 418"/>
                <a:gd name="T23" fmla="*/ 133 h 294"/>
                <a:gd name="T24" fmla="*/ 0 w 418"/>
                <a:gd name="T25" fmla="*/ 121 h 294"/>
                <a:gd name="T26" fmla="*/ 0 w 418"/>
                <a:gd name="T27" fmla="*/ 99 h 294"/>
                <a:gd name="T28" fmla="*/ 12 w 418"/>
                <a:gd name="T29" fmla="*/ 87 h 294"/>
                <a:gd name="T30" fmla="*/ 34 w 418"/>
                <a:gd name="T31" fmla="*/ 87 h 294"/>
                <a:gd name="T32" fmla="*/ 50 w 418"/>
                <a:gd name="T33" fmla="*/ 77 h 294"/>
                <a:gd name="T34" fmla="*/ 80 w 418"/>
                <a:gd name="T35" fmla="*/ 21 h 294"/>
                <a:gd name="T36" fmla="*/ 116 w 418"/>
                <a:gd name="T37" fmla="*/ 0 h 294"/>
                <a:gd name="T38" fmla="*/ 302 w 418"/>
                <a:gd name="T39" fmla="*/ 0 h 294"/>
                <a:gd name="T40" fmla="*/ 338 w 418"/>
                <a:gd name="T41" fmla="*/ 21 h 294"/>
                <a:gd name="T42" fmla="*/ 369 w 418"/>
                <a:gd name="T43" fmla="*/ 77 h 294"/>
                <a:gd name="T44" fmla="*/ 385 w 418"/>
                <a:gd name="T45" fmla="*/ 87 h 294"/>
                <a:gd name="T46" fmla="*/ 406 w 418"/>
                <a:gd name="T47" fmla="*/ 87 h 294"/>
                <a:gd name="T48" fmla="*/ 418 w 418"/>
                <a:gd name="T49" fmla="*/ 99 h 294"/>
                <a:gd name="T50" fmla="*/ 418 w 418"/>
                <a:gd name="T51" fmla="*/ 121 h 294"/>
                <a:gd name="T52" fmla="*/ 411 w 418"/>
                <a:gd name="T53" fmla="*/ 133 h 294"/>
                <a:gd name="T54" fmla="*/ 403 w 418"/>
                <a:gd name="T55" fmla="*/ 137 h 294"/>
                <a:gd name="T56" fmla="*/ 396 w 418"/>
                <a:gd name="T57" fmla="*/ 148 h 294"/>
                <a:gd name="T58" fmla="*/ 396 w 418"/>
                <a:gd name="T59" fmla="*/ 261 h 294"/>
                <a:gd name="T60" fmla="*/ 364 w 418"/>
                <a:gd name="T61" fmla="*/ 294 h 294"/>
                <a:gd name="T62" fmla="*/ 90 w 418"/>
                <a:gd name="T63" fmla="*/ 241 h 294"/>
                <a:gd name="T64" fmla="*/ 328 w 418"/>
                <a:gd name="T65" fmla="*/ 241 h 294"/>
                <a:gd name="T66" fmla="*/ 328 w 418"/>
                <a:gd name="T67" fmla="*/ 261 h 294"/>
                <a:gd name="T68" fmla="*/ 349 w 418"/>
                <a:gd name="T69" fmla="*/ 282 h 294"/>
                <a:gd name="T70" fmla="*/ 364 w 418"/>
                <a:gd name="T71" fmla="*/ 282 h 294"/>
                <a:gd name="T72" fmla="*/ 384 w 418"/>
                <a:gd name="T73" fmla="*/ 261 h 294"/>
                <a:gd name="T74" fmla="*/ 384 w 418"/>
                <a:gd name="T75" fmla="*/ 148 h 294"/>
                <a:gd name="T76" fmla="*/ 397 w 418"/>
                <a:gd name="T77" fmla="*/ 127 h 294"/>
                <a:gd name="T78" fmla="*/ 406 w 418"/>
                <a:gd name="T79" fmla="*/ 122 h 294"/>
                <a:gd name="T80" fmla="*/ 406 w 418"/>
                <a:gd name="T81" fmla="*/ 121 h 294"/>
                <a:gd name="T82" fmla="*/ 406 w 418"/>
                <a:gd name="T83" fmla="*/ 99 h 294"/>
                <a:gd name="T84" fmla="*/ 406 w 418"/>
                <a:gd name="T85" fmla="*/ 99 h 294"/>
                <a:gd name="T86" fmla="*/ 385 w 418"/>
                <a:gd name="T87" fmla="*/ 99 h 294"/>
                <a:gd name="T88" fmla="*/ 358 w 418"/>
                <a:gd name="T89" fmla="*/ 83 h 294"/>
                <a:gd name="T90" fmla="*/ 327 w 418"/>
                <a:gd name="T91" fmla="*/ 26 h 294"/>
                <a:gd name="T92" fmla="*/ 302 w 418"/>
                <a:gd name="T93" fmla="*/ 12 h 294"/>
                <a:gd name="T94" fmla="*/ 116 w 418"/>
                <a:gd name="T95" fmla="*/ 12 h 294"/>
                <a:gd name="T96" fmla="*/ 91 w 418"/>
                <a:gd name="T97" fmla="*/ 26 h 294"/>
                <a:gd name="T98" fmla="*/ 60 w 418"/>
                <a:gd name="T99" fmla="*/ 83 h 294"/>
                <a:gd name="T100" fmla="*/ 34 w 418"/>
                <a:gd name="T101" fmla="*/ 99 h 294"/>
                <a:gd name="T102" fmla="*/ 12 w 418"/>
                <a:gd name="T103" fmla="*/ 99 h 294"/>
                <a:gd name="T104" fmla="*/ 12 w 418"/>
                <a:gd name="T105" fmla="*/ 99 h 294"/>
                <a:gd name="T106" fmla="*/ 12 w 418"/>
                <a:gd name="T107" fmla="*/ 121 h 294"/>
                <a:gd name="T108" fmla="*/ 12 w 418"/>
                <a:gd name="T109" fmla="*/ 122 h 294"/>
                <a:gd name="T110" fmla="*/ 13 w 418"/>
                <a:gd name="T111" fmla="*/ 122 h 294"/>
                <a:gd name="T112" fmla="*/ 21 w 418"/>
                <a:gd name="T113" fmla="*/ 127 h 294"/>
                <a:gd name="T114" fmla="*/ 34 w 418"/>
                <a:gd name="T115" fmla="*/ 148 h 294"/>
                <a:gd name="T116" fmla="*/ 34 w 418"/>
                <a:gd name="T117" fmla="*/ 261 h 294"/>
                <a:gd name="T118" fmla="*/ 55 w 418"/>
                <a:gd name="T119" fmla="*/ 282 h 294"/>
                <a:gd name="T120" fmla="*/ 69 w 418"/>
                <a:gd name="T121" fmla="*/ 282 h 294"/>
                <a:gd name="T122" fmla="*/ 90 w 418"/>
                <a:gd name="T123" fmla="*/ 261 h 294"/>
                <a:gd name="T124" fmla="*/ 90 w 418"/>
                <a:gd name="T125" fmla="*/ 24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" h="294">
                  <a:moveTo>
                    <a:pt x="364" y="294"/>
                  </a:moveTo>
                  <a:cubicBezTo>
                    <a:pt x="349" y="294"/>
                    <a:pt x="349" y="294"/>
                    <a:pt x="349" y="294"/>
                  </a:cubicBezTo>
                  <a:cubicBezTo>
                    <a:pt x="331" y="294"/>
                    <a:pt x="316" y="280"/>
                    <a:pt x="316" y="261"/>
                  </a:cubicBezTo>
                  <a:cubicBezTo>
                    <a:pt x="316" y="253"/>
                    <a:pt x="316" y="253"/>
                    <a:pt x="316" y="253"/>
                  </a:cubicBezTo>
                  <a:cubicBezTo>
                    <a:pt x="102" y="253"/>
                    <a:pt x="102" y="253"/>
                    <a:pt x="102" y="253"/>
                  </a:cubicBezTo>
                  <a:cubicBezTo>
                    <a:pt x="102" y="261"/>
                    <a:pt x="102" y="261"/>
                    <a:pt x="102" y="261"/>
                  </a:cubicBezTo>
                  <a:cubicBezTo>
                    <a:pt x="102" y="280"/>
                    <a:pt x="88" y="294"/>
                    <a:pt x="69" y="294"/>
                  </a:cubicBezTo>
                  <a:cubicBezTo>
                    <a:pt x="55" y="294"/>
                    <a:pt x="55" y="294"/>
                    <a:pt x="55" y="294"/>
                  </a:cubicBezTo>
                  <a:cubicBezTo>
                    <a:pt x="36" y="294"/>
                    <a:pt x="22" y="280"/>
                    <a:pt x="22" y="261"/>
                  </a:cubicBezTo>
                  <a:cubicBezTo>
                    <a:pt x="22" y="148"/>
                    <a:pt x="22" y="148"/>
                    <a:pt x="22" y="148"/>
                  </a:cubicBezTo>
                  <a:cubicBezTo>
                    <a:pt x="22" y="144"/>
                    <a:pt x="19" y="140"/>
                    <a:pt x="15" y="137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3" y="131"/>
                    <a:pt x="0" y="126"/>
                    <a:pt x="0" y="12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3"/>
                    <a:pt x="5" y="87"/>
                    <a:pt x="12" y="87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40" y="87"/>
                    <a:pt x="46" y="83"/>
                    <a:pt x="50" y="77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8" y="8"/>
                    <a:pt x="101" y="0"/>
                    <a:pt x="116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317" y="0"/>
                    <a:pt x="331" y="8"/>
                    <a:pt x="338" y="21"/>
                  </a:cubicBezTo>
                  <a:cubicBezTo>
                    <a:pt x="369" y="77"/>
                    <a:pt x="369" y="77"/>
                    <a:pt x="369" y="77"/>
                  </a:cubicBezTo>
                  <a:cubicBezTo>
                    <a:pt x="372" y="83"/>
                    <a:pt x="378" y="87"/>
                    <a:pt x="385" y="87"/>
                  </a:cubicBezTo>
                  <a:cubicBezTo>
                    <a:pt x="406" y="87"/>
                    <a:pt x="406" y="87"/>
                    <a:pt x="406" y="87"/>
                  </a:cubicBezTo>
                  <a:cubicBezTo>
                    <a:pt x="413" y="87"/>
                    <a:pt x="418" y="93"/>
                    <a:pt x="418" y="99"/>
                  </a:cubicBezTo>
                  <a:cubicBezTo>
                    <a:pt x="418" y="121"/>
                    <a:pt x="418" y="121"/>
                    <a:pt x="418" y="121"/>
                  </a:cubicBezTo>
                  <a:cubicBezTo>
                    <a:pt x="418" y="126"/>
                    <a:pt x="415" y="131"/>
                    <a:pt x="411" y="133"/>
                  </a:cubicBezTo>
                  <a:cubicBezTo>
                    <a:pt x="403" y="137"/>
                    <a:pt x="403" y="137"/>
                    <a:pt x="403" y="137"/>
                  </a:cubicBezTo>
                  <a:cubicBezTo>
                    <a:pt x="399" y="140"/>
                    <a:pt x="396" y="144"/>
                    <a:pt x="396" y="148"/>
                  </a:cubicBezTo>
                  <a:cubicBezTo>
                    <a:pt x="396" y="261"/>
                    <a:pt x="396" y="261"/>
                    <a:pt x="396" y="261"/>
                  </a:cubicBezTo>
                  <a:cubicBezTo>
                    <a:pt x="396" y="280"/>
                    <a:pt x="382" y="294"/>
                    <a:pt x="364" y="294"/>
                  </a:cubicBezTo>
                  <a:close/>
                  <a:moveTo>
                    <a:pt x="90" y="241"/>
                  </a:moveTo>
                  <a:cubicBezTo>
                    <a:pt x="328" y="241"/>
                    <a:pt x="328" y="241"/>
                    <a:pt x="328" y="241"/>
                  </a:cubicBezTo>
                  <a:cubicBezTo>
                    <a:pt x="328" y="261"/>
                    <a:pt x="328" y="261"/>
                    <a:pt x="328" y="261"/>
                  </a:cubicBezTo>
                  <a:cubicBezTo>
                    <a:pt x="328" y="273"/>
                    <a:pt x="337" y="282"/>
                    <a:pt x="349" y="282"/>
                  </a:cubicBezTo>
                  <a:cubicBezTo>
                    <a:pt x="364" y="282"/>
                    <a:pt x="364" y="282"/>
                    <a:pt x="364" y="282"/>
                  </a:cubicBezTo>
                  <a:cubicBezTo>
                    <a:pt x="375" y="282"/>
                    <a:pt x="384" y="273"/>
                    <a:pt x="384" y="261"/>
                  </a:cubicBezTo>
                  <a:cubicBezTo>
                    <a:pt x="384" y="148"/>
                    <a:pt x="384" y="148"/>
                    <a:pt x="384" y="148"/>
                  </a:cubicBezTo>
                  <a:cubicBezTo>
                    <a:pt x="384" y="139"/>
                    <a:pt x="389" y="131"/>
                    <a:pt x="397" y="127"/>
                  </a:cubicBezTo>
                  <a:cubicBezTo>
                    <a:pt x="406" y="122"/>
                    <a:pt x="406" y="122"/>
                    <a:pt x="406" y="122"/>
                  </a:cubicBezTo>
                  <a:cubicBezTo>
                    <a:pt x="406" y="122"/>
                    <a:pt x="406" y="122"/>
                    <a:pt x="406" y="121"/>
                  </a:cubicBezTo>
                  <a:cubicBezTo>
                    <a:pt x="406" y="99"/>
                    <a:pt x="406" y="99"/>
                    <a:pt x="406" y="99"/>
                  </a:cubicBezTo>
                  <a:cubicBezTo>
                    <a:pt x="406" y="99"/>
                    <a:pt x="406" y="99"/>
                    <a:pt x="406" y="99"/>
                  </a:cubicBezTo>
                  <a:cubicBezTo>
                    <a:pt x="385" y="99"/>
                    <a:pt x="385" y="99"/>
                    <a:pt x="385" y="99"/>
                  </a:cubicBezTo>
                  <a:cubicBezTo>
                    <a:pt x="373" y="99"/>
                    <a:pt x="363" y="93"/>
                    <a:pt x="358" y="83"/>
                  </a:cubicBezTo>
                  <a:cubicBezTo>
                    <a:pt x="327" y="26"/>
                    <a:pt x="327" y="26"/>
                    <a:pt x="327" y="26"/>
                  </a:cubicBezTo>
                  <a:cubicBezTo>
                    <a:pt x="322" y="17"/>
                    <a:pt x="313" y="12"/>
                    <a:pt x="302" y="1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06" y="12"/>
                    <a:pt x="96" y="17"/>
                    <a:pt x="91" y="26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55" y="93"/>
                    <a:pt x="45" y="99"/>
                    <a:pt x="34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2" y="122"/>
                    <a:pt x="12" y="122"/>
                    <a:pt x="12" y="122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21" y="127"/>
                    <a:pt x="21" y="127"/>
                    <a:pt x="21" y="127"/>
                  </a:cubicBezTo>
                  <a:cubicBezTo>
                    <a:pt x="29" y="131"/>
                    <a:pt x="34" y="139"/>
                    <a:pt x="34" y="148"/>
                  </a:cubicBezTo>
                  <a:cubicBezTo>
                    <a:pt x="34" y="261"/>
                    <a:pt x="34" y="261"/>
                    <a:pt x="34" y="261"/>
                  </a:cubicBezTo>
                  <a:cubicBezTo>
                    <a:pt x="34" y="273"/>
                    <a:pt x="43" y="282"/>
                    <a:pt x="55" y="282"/>
                  </a:cubicBezTo>
                  <a:cubicBezTo>
                    <a:pt x="69" y="282"/>
                    <a:pt x="69" y="282"/>
                    <a:pt x="69" y="282"/>
                  </a:cubicBezTo>
                  <a:cubicBezTo>
                    <a:pt x="81" y="282"/>
                    <a:pt x="90" y="273"/>
                    <a:pt x="90" y="261"/>
                  </a:cubicBezTo>
                  <a:lnTo>
                    <a:pt x="90" y="241"/>
                  </a:ln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159" name="Freeform 814"/>
            <p:cNvSpPr>
              <a:spLocks/>
            </p:cNvSpPr>
            <p:nvPr/>
          </p:nvSpPr>
          <p:spPr bwMode="auto">
            <a:xfrm>
              <a:off x="930382" y="3735958"/>
              <a:ext cx="316492" cy="73359"/>
            </a:xfrm>
            <a:custGeom>
              <a:avLst/>
              <a:gdLst>
                <a:gd name="T0" fmla="*/ 160 w 248"/>
                <a:gd name="T1" fmla="*/ 57 h 57"/>
                <a:gd name="T2" fmla="*/ 0 w 248"/>
                <a:gd name="T3" fmla="*/ 57 h 57"/>
                <a:gd name="T4" fmla="*/ 29 w 248"/>
                <a:gd name="T5" fmla="*/ 4 h 57"/>
                <a:gd name="T6" fmla="*/ 37 w 248"/>
                <a:gd name="T7" fmla="*/ 0 h 57"/>
                <a:gd name="T8" fmla="*/ 124 w 248"/>
                <a:gd name="T9" fmla="*/ 0 h 57"/>
                <a:gd name="T10" fmla="*/ 211 w 248"/>
                <a:gd name="T11" fmla="*/ 0 h 57"/>
                <a:gd name="T12" fmla="*/ 219 w 248"/>
                <a:gd name="T13" fmla="*/ 4 h 57"/>
                <a:gd name="T14" fmla="*/ 248 w 248"/>
                <a:gd name="T15" fmla="*/ 57 h 57"/>
                <a:gd name="T16" fmla="*/ 160 w 248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57">
                  <a:moveTo>
                    <a:pt x="16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1"/>
                    <a:pt x="34" y="0"/>
                    <a:pt x="37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4" y="0"/>
                    <a:pt x="218" y="1"/>
                    <a:pt x="219" y="4"/>
                  </a:cubicBezTo>
                  <a:cubicBezTo>
                    <a:pt x="248" y="57"/>
                    <a:pt x="248" y="57"/>
                    <a:pt x="248" y="57"/>
                  </a:cubicBezTo>
                  <a:lnTo>
                    <a:pt x="160" y="57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160" name="Freeform 815"/>
            <p:cNvSpPr>
              <a:spLocks/>
            </p:cNvSpPr>
            <p:nvPr/>
          </p:nvSpPr>
          <p:spPr bwMode="auto">
            <a:xfrm>
              <a:off x="886366" y="3880580"/>
              <a:ext cx="97463" cy="68119"/>
            </a:xfrm>
            <a:custGeom>
              <a:avLst/>
              <a:gdLst>
                <a:gd name="T0" fmla="*/ 76 w 76"/>
                <a:gd name="T1" fmla="*/ 53 h 53"/>
                <a:gd name="T2" fmla="*/ 6 w 76"/>
                <a:gd name="T3" fmla="*/ 53 h 53"/>
                <a:gd name="T4" fmla="*/ 0 w 76"/>
                <a:gd name="T5" fmla="*/ 47 h 53"/>
                <a:gd name="T6" fmla="*/ 6 w 76"/>
                <a:gd name="T7" fmla="*/ 41 h 53"/>
                <a:gd name="T8" fmla="*/ 64 w 76"/>
                <a:gd name="T9" fmla="*/ 41 h 53"/>
                <a:gd name="T10" fmla="*/ 64 w 76"/>
                <a:gd name="T11" fmla="*/ 35 h 53"/>
                <a:gd name="T12" fmla="*/ 50 w 76"/>
                <a:gd name="T13" fmla="*/ 19 h 53"/>
                <a:gd name="T14" fmla="*/ 5 w 76"/>
                <a:gd name="T15" fmla="*/ 13 h 53"/>
                <a:gd name="T16" fmla="*/ 0 w 76"/>
                <a:gd name="T17" fmla="*/ 6 h 53"/>
                <a:gd name="T18" fmla="*/ 7 w 76"/>
                <a:gd name="T19" fmla="*/ 1 h 53"/>
                <a:gd name="T20" fmla="*/ 51 w 76"/>
                <a:gd name="T21" fmla="*/ 7 h 53"/>
                <a:gd name="T22" fmla="*/ 76 w 76"/>
                <a:gd name="T23" fmla="*/ 35 h 53"/>
                <a:gd name="T24" fmla="*/ 76 w 76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53">
                  <a:moveTo>
                    <a:pt x="76" y="53"/>
                  </a:moveTo>
                  <a:cubicBezTo>
                    <a:pt x="6" y="53"/>
                    <a:pt x="6" y="53"/>
                    <a:pt x="6" y="53"/>
                  </a:cubicBezTo>
                  <a:cubicBezTo>
                    <a:pt x="3" y="53"/>
                    <a:pt x="0" y="50"/>
                    <a:pt x="0" y="47"/>
                  </a:cubicBezTo>
                  <a:cubicBezTo>
                    <a:pt x="0" y="43"/>
                    <a:pt x="3" y="41"/>
                    <a:pt x="6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4" y="27"/>
                    <a:pt x="58" y="20"/>
                    <a:pt x="50" y="19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1" y="3"/>
                    <a:pt x="4" y="0"/>
                    <a:pt x="7" y="1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66" y="9"/>
                    <a:pt x="76" y="21"/>
                    <a:pt x="76" y="35"/>
                  </a:cubicBezTo>
                  <a:lnTo>
                    <a:pt x="76" y="53"/>
                  </a:ln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161" name="Freeform 816"/>
            <p:cNvSpPr>
              <a:spLocks noEditPoints="1"/>
            </p:cNvSpPr>
            <p:nvPr/>
          </p:nvSpPr>
          <p:spPr bwMode="auto">
            <a:xfrm>
              <a:off x="1014221" y="3886868"/>
              <a:ext cx="147766" cy="62879"/>
            </a:xfrm>
            <a:custGeom>
              <a:avLst/>
              <a:gdLst>
                <a:gd name="T0" fmla="*/ 89 w 116"/>
                <a:gd name="T1" fmla="*/ 49 h 49"/>
                <a:gd name="T2" fmla="*/ 27 w 116"/>
                <a:gd name="T3" fmla="*/ 49 h 49"/>
                <a:gd name="T4" fmla="*/ 4 w 116"/>
                <a:gd name="T5" fmla="*/ 28 h 49"/>
                <a:gd name="T6" fmla="*/ 4 w 116"/>
                <a:gd name="T7" fmla="*/ 28 h 49"/>
                <a:gd name="T8" fmla="*/ 0 w 116"/>
                <a:gd name="T9" fmla="*/ 0 h 49"/>
                <a:gd name="T10" fmla="*/ 116 w 116"/>
                <a:gd name="T11" fmla="*/ 0 h 49"/>
                <a:gd name="T12" fmla="*/ 112 w 116"/>
                <a:gd name="T13" fmla="*/ 28 h 49"/>
                <a:gd name="T14" fmla="*/ 89 w 116"/>
                <a:gd name="T15" fmla="*/ 49 h 49"/>
                <a:gd name="T16" fmla="*/ 16 w 116"/>
                <a:gd name="T17" fmla="*/ 27 h 49"/>
                <a:gd name="T18" fmla="*/ 27 w 116"/>
                <a:gd name="T19" fmla="*/ 37 h 49"/>
                <a:gd name="T20" fmla="*/ 89 w 116"/>
                <a:gd name="T21" fmla="*/ 37 h 49"/>
                <a:gd name="T22" fmla="*/ 101 w 116"/>
                <a:gd name="T23" fmla="*/ 27 h 49"/>
                <a:gd name="T24" fmla="*/ 102 w 116"/>
                <a:gd name="T25" fmla="*/ 12 h 49"/>
                <a:gd name="T26" fmla="*/ 14 w 116"/>
                <a:gd name="T27" fmla="*/ 12 h 49"/>
                <a:gd name="T28" fmla="*/ 16 w 116"/>
                <a:gd name="T29" fmla="*/ 2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49">
                  <a:moveTo>
                    <a:pt x="89" y="49"/>
                  </a:moveTo>
                  <a:cubicBezTo>
                    <a:pt x="27" y="49"/>
                    <a:pt x="27" y="49"/>
                    <a:pt x="27" y="49"/>
                  </a:cubicBezTo>
                  <a:cubicBezTo>
                    <a:pt x="15" y="49"/>
                    <a:pt x="5" y="40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1" y="40"/>
                    <a:pt x="101" y="49"/>
                    <a:pt x="89" y="49"/>
                  </a:cubicBezTo>
                  <a:close/>
                  <a:moveTo>
                    <a:pt x="16" y="27"/>
                  </a:moveTo>
                  <a:cubicBezTo>
                    <a:pt x="16" y="32"/>
                    <a:pt x="21" y="37"/>
                    <a:pt x="27" y="37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5" y="37"/>
                    <a:pt x="100" y="32"/>
                    <a:pt x="101" y="27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4" y="12"/>
                    <a:pt x="14" y="12"/>
                    <a:pt x="14" y="12"/>
                  </a:cubicBezTo>
                  <a:lnTo>
                    <a:pt x="16" y="27"/>
                  </a:ln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162" name="Freeform 817"/>
            <p:cNvSpPr>
              <a:spLocks/>
            </p:cNvSpPr>
            <p:nvPr/>
          </p:nvSpPr>
          <p:spPr bwMode="auto">
            <a:xfrm>
              <a:off x="1224866" y="3997955"/>
              <a:ext cx="51351" cy="15720"/>
            </a:xfrm>
            <a:custGeom>
              <a:avLst/>
              <a:gdLst>
                <a:gd name="T0" fmla="*/ 34 w 40"/>
                <a:gd name="T1" fmla="*/ 12 h 12"/>
                <a:gd name="T2" fmla="*/ 6 w 40"/>
                <a:gd name="T3" fmla="*/ 12 h 12"/>
                <a:gd name="T4" fmla="*/ 0 w 40"/>
                <a:gd name="T5" fmla="*/ 6 h 12"/>
                <a:gd name="T6" fmla="*/ 6 w 40"/>
                <a:gd name="T7" fmla="*/ 0 h 12"/>
                <a:gd name="T8" fmla="*/ 34 w 40"/>
                <a:gd name="T9" fmla="*/ 0 h 12"/>
                <a:gd name="T10" fmla="*/ 40 w 40"/>
                <a:gd name="T11" fmla="*/ 6 h 12"/>
                <a:gd name="T12" fmla="*/ 34 w 4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2">
                  <a:moveTo>
                    <a:pt x="3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7" y="0"/>
                    <a:pt x="40" y="2"/>
                    <a:pt x="40" y="6"/>
                  </a:cubicBezTo>
                  <a:cubicBezTo>
                    <a:pt x="40" y="9"/>
                    <a:pt x="37" y="12"/>
                    <a:pt x="34" y="1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163" name="Freeform 818"/>
            <p:cNvSpPr>
              <a:spLocks/>
            </p:cNvSpPr>
            <p:nvPr/>
          </p:nvSpPr>
          <p:spPr bwMode="auto">
            <a:xfrm>
              <a:off x="901038" y="3997955"/>
              <a:ext cx="50303" cy="15720"/>
            </a:xfrm>
            <a:custGeom>
              <a:avLst/>
              <a:gdLst>
                <a:gd name="T0" fmla="*/ 34 w 40"/>
                <a:gd name="T1" fmla="*/ 12 h 12"/>
                <a:gd name="T2" fmla="*/ 6 w 40"/>
                <a:gd name="T3" fmla="*/ 12 h 12"/>
                <a:gd name="T4" fmla="*/ 0 w 40"/>
                <a:gd name="T5" fmla="*/ 6 h 12"/>
                <a:gd name="T6" fmla="*/ 6 w 40"/>
                <a:gd name="T7" fmla="*/ 0 h 12"/>
                <a:gd name="T8" fmla="*/ 34 w 40"/>
                <a:gd name="T9" fmla="*/ 0 h 12"/>
                <a:gd name="T10" fmla="*/ 40 w 40"/>
                <a:gd name="T11" fmla="*/ 6 h 12"/>
                <a:gd name="T12" fmla="*/ 34 w 4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2">
                  <a:moveTo>
                    <a:pt x="3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8" y="0"/>
                    <a:pt x="40" y="2"/>
                    <a:pt x="40" y="6"/>
                  </a:cubicBezTo>
                  <a:cubicBezTo>
                    <a:pt x="40" y="9"/>
                    <a:pt x="38" y="12"/>
                    <a:pt x="34" y="1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</p:grpSp>
      <p:sp>
        <p:nvSpPr>
          <p:cNvPr id="213" name="Rectangle 190"/>
          <p:cNvSpPr txBox="1">
            <a:spLocks/>
          </p:cNvSpPr>
          <p:nvPr/>
        </p:nvSpPr>
        <p:spPr>
          <a:xfrm>
            <a:off x="13428350" y="1990331"/>
            <a:ext cx="2069181" cy="116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9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lnSpc>
                <a:spcPts val="1600"/>
              </a:lnSpc>
            </a:pPr>
            <a:r>
              <a:rPr lang="ru-RU" sz="1400" dirty="0">
                <a:latin typeface="+mn-lt"/>
              </a:rPr>
              <a:t>Совместные</a:t>
            </a:r>
            <a:br>
              <a:rPr lang="ru-RU" sz="1400" dirty="0">
                <a:latin typeface="+mn-lt"/>
              </a:rPr>
            </a:br>
            <a:r>
              <a:rPr lang="ru-RU" sz="1400" dirty="0">
                <a:latin typeface="+mn-lt"/>
              </a:rPr>
              <a:t>поездки (</a:t>
            </a:r>
            <a:r>
              <a:rPr lang="en-US" sz="1400" dirty="0">
                <a:latin typeface="+mn-lt"/>
              </a:rPr>
              <a:t>ridesharing)</a:t>
            </a:r>
          </a:p>
        </p:txBody>
      </p:sp>
      <p:sp>
        <p:nvSpPr>
          <p:cNvPr id="214" name="Rectangle 190"/>
          <p:cNvSpPr txBox="1"/>
          <p:nvPr/>
        </p:nvSpPr>
        <p:spPr>
          <a:xfrm>
            <a:off x="15483655" y="2543730"/>
            <a:ext cx="20746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216000" indent="-2160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>
                <a:latin typeface="+mn-lt"/>
              </a:rPr>
              <a:t>Консолидация </a:t>
            </a:r>
            <a:br>
              <a:rPr lang="ru-RU" sz="1400" dirty="0">
                <a:latin typeface="+mn-lt"/>
              </a:rPr>
            </a:br>
            <a:r>
              <a:rPr lang="ru-RU" sz="1400" dirty="0">
                <a:latin typeface="+mn-lt"/>
              </a:rPr>
              <a:t>рынка и более </a:t>
            </a:r>
            <a:br>
              <a:rPr lang="ru-RU" sz="1400" dirty="0">
                <a:latin typeface="+mn-lt"/>
              </a:rPr>
            </a:br>
            <a:r>
              <a:rPr lang="ru-RU" sz="1400" dirty="0">
                <a:latin typeface="+mn-lt"/>
              </a:rPr>
              <a:t>35 тысяч авто</a:t>
            </a:r>
          </a:p>
        </p:txBody>
      </p:sp>
      <p:sp>
        <p:nvSpPr>
          <p:cNvPr id="190" name="Rectangle 190"/>
          <p:cNvSpPr txBox="1"/>
          <p:nvPr/>
        </p:nvSpPr>
        <p:spPr>
          <a:xfrm>
            <a:off x="2300670" y="3174883"/>
            <a:ext cx="2517778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sz="1400" dirty="0">
                <a:latin typeface="+mn-lt"/>
              </a:rPr>
              <a:t>Станционный прокат </a:t>
            </a:r>
            <a:br>
              <a:rPr lang="ru-RU" sz="1400" dirty="0">
                <a:latin typeface="+mn-lt"/>
              </a:rPr>
            </a:b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США</a:t>
            </a:r>
          </a:p>
        </p:txBody>
      </p:sp>
      <p:sp>
        <p:nvSpPr>
          <p:cNvPr id="199" name="Rectangle 190"/>
          <p:cNvSpPr txBox="1">
            <a:spLocks/>
          </p:cNvSpPr>
          <p:nvPr/>
        </p:nvSpPr>
        <p:spPr>
          <a:xfrm>
            <a:off x="4958991" y="3174883"/>
            <a:ext cx="267018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sz="1400" dirty="0">
                <a:latin typeface="+mn-lt"/>
              </a:rPr>
              <a:t>Переход к свободной </a:t>
            </a:r>
            <a:br>
              <a:rPr lang="ru-RU" sz="1400" dirty="0">
                <a:latin typeface="+mn-lt"/>
              </a:rPr>
            </a:br>
            <a:r>
              <a:rPr lang="ru-RU" sz="1400" dirty="0">
                <a:latin typeface="+mn-lt"/>
              </a:rPr>
              <a:t>(</a:t>
            </a:r>
            <a:r>
              <a:rPr lang="ru-RU" sz="1400" dirty="0" err="1">
                <a:latin typeface="+mn-lt"/>
              </a:rPr>
              <a:t>free</a:t>
            </a:r>
            <a:r>
              <a:rPr lang="ru-RU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floating</a:t>
            </a:r>
            <a:r>
              <a:rPr lang="ru-RU" sz="1400" dirty="0">
                <a:latin typeface="+mn-lt"/>
              </a:rPr>
              <a:t>) модели </a:t>
            </a:r>
          </a:p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Активное развитие в Европе</a:t>
            </a:r>
          </a:p>
        </p:txBody>
      </p:sp>
      <p:sp>
        <p:nvSpPr>
          <p:cNvPr id="200" name="Rectangle 190"/>
          <p:cNvSpPr txBox="1"/>
          <p:nvPr/>
        </p:nvSpPr>
        <p:spPr>
          <a:xfrm>
            <a:off x="7629175" y="3174883"/>
            <a:ext cx="271655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sz="1400" dirty="0">
                <a:latin typeface="+mn-lt"/>
              </a:rPr>
              <a:t>Тенденции к использованию транспорта на электрической тяге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(во всем мире)</a:t>
            </a:r>
          </a:p>
        </p:txBody>
      </p:sp>
      <p:sp>
        <p:nvSpPr>
          <p:cNvPr id="201" name="Прямоугольник 200"/>
          <p:cNvSpPr>
            <a:spLocks/>
          </p:cNvSpPr>
          <p:nvPr/>
        </p:nvSpPr>
        <p:spPr>
          <a:xfrm>
            <a:off x="10585720" y="2130565"/>
            <a:ext cx="2165178" cy="12425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208" name="Прямоугольник 207"/>
          <p:cNvSpPr>
            <a:spLocks/>
          </p:cNvSpPr>
          <p:nvPr/>
        </p:nvSpPr>
        <p:spPr>
          <a:xfrm>
            <a:off x="15341600" y="5870786"/>
            <a:ext cx="2225040" cy="1746250"/>
          </a:xfrm>
          <a:prstGeom prst="rect">
            <a:avLst/>
          </a:prstGeom>
          <a:solidFill>
            <a:srgbClr val="FCEA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33" name="Rectangle 29"/>
          <p:cNvSpPr txBox="1"/>
          <p:nvPr/>
        </p:nvSpPr>
        <p:spPr>
          <a:xfrm>
            <a:off x="735330" y="5916399"/>
            <a:ext cx="15862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1800" b="1" dirty="0"/>
              <a:t>Прокат самокатов</a:t>
            </a:r>
          </a:p>
        </p:txBody>
      </p:sp>
      <p:grpSp>
        <p:nvGrpSpPr>
          <p:cNvPr id="81" name="Группа 80"/>
          <p:cNvGrpSpPr/>
          <p:nvPr/>
        </p:nvGrpSpPr>
        <p:grpSpPr>
          <a:xfrm flipH="1">
            <a:off x="1019804" y="6540446"/>
            <a:ext cx="561330" cy="510396"/>
            <a:chOff x="4657725" y="5688013"/>
            <a:chExt cx="839788" cy="763587"/>
          </a:xfrm>
        </p:grpSpPr>
        <p:sp>
          <p:nvSpPr>
            <p:cNvPr id="82" name="Freeform 893"/>
            <p:cNvSpPr>
              <a:spLocks/>
            </p:cNvSpPr>
            <p:nvPr/>
          </p:nvSpPr>
          <p:spPr bwMode="auto">
            <a:xfrm>
              <a:off x="4657725" y="6223000"/>
              <a:ext cx="233362" cy="228600"/>
            </a:xfrm>
            <a:custGeom>
              <a:avLst/>
              <a:gdLst>
                <a:gd name="T0" fmla="*/ 33 w 65"/>
                <a:gd name="T1" fmla="*/ 64 h 64"/>
                <a:gd name="T2" fmla="*/ 0 w 65"/>
                <a:gd name="T3" fmla="*/ 32 h 64"/>
                <a:gd name="T4" fmla="*/ 29 w 65"/>
                <a:gd name="T5" fmla="*/ 0 h 64"/>
                <a:gd name="T6" fmla="*/ 32 w 65"/>
                <a:gd name="T7" fmla="*/ 2 h 64"/>
                <a:gd name="T8" fmla="*/ 30 w 65"/>
                <a:gd name="T9" fmla="*/ 5 h 64"/>
                <a:gd name="T10" fmla="*/ 5 w 65"/>
                <a:gd name="T11" fmla="*/ 32 h 64"/>
                <a:gd name="T12" fmla="*/ 33 w 65"/>
                <a:gd name="T13" fmla="*/ 60 h 64"/>
                <a:gd name="T14" fmla="*/ 60 w 65"/>
                <a:gd name="T15" fmla="*/ 32 h 64"/>
                <a:gd name="T16" fmla="*/ 49 w 65"/>
                <a:gd name="T17" fmla="*/ 10 h 64"/>
                <a:gd name="T18" fmla="*/ 49 w 65"/>
                <a:gd name="T19" fmla="*/ 7 h 64"/>
                <a:gd name="T20" fmla="*/ 52 w 65"/>
                <a:gd name="T21" fmla="*/ 6 h 64"/>
                <a:gd name="T22" fmla="*/ 65 w 65"/>
                <a:gd name="T23" fmla="*/ 32 h 64"/>
                <a:gd name="T24" fmla="*/ 33 w 65"/>
                <a:gd name="T2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64">
                  <a:moveTo>
                    <a:pt x="33" y="64"/>
                  </a:moveTo>
                  <a:cubicBezTo>
                    <a:pt x="15" y="64"/>
                    <a:pt x="0" y="50"/>
                    <a:pt x="0" y="32"/>
                  </a:cubicBezTo>
                  <a:cubicBezTo>
                    <a:pt x="0" y="15"/>
                    <a:pt x="13" y="2"/>
                    <a:pt x="29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3"/>
                    <a:pt x="31" y="4"/>
                    <a:pt x="30" y="5"/>
                  </a:cubicBezTo>
                  <a:cubicBezTo>
                    <a:pt x="16" y="6"/>
                    <a:pt x="5" y="18"/>
                    <a:pt x="5" y="32"/>
                  </a:cubicBezTo>
                  <a:cubicBezTo>
                    <a:pt x="5" y="47"/>
                    <a:pt x="17" y="60"/>
                    <a:pt x="33" y="60"/>
                  </a:cubicBezTo>
                  <a:cubicBezTo>
                    <a:pt x="48" y="60"/>
                    <a:pt x="60" y="47"/>
                    <a:pt x="60" y="32"/>
                  </a:cubicBezTo>
                  <a:cubicBezTo>
                    <a:pt x="60" y="23"/>
                    <a:pt x="56" y="15"/>
                    <a:pt x="49" y="10"/>
                  </a:cubicBezTo>
                  <a:cubicBezTo>
                    <a:pt x="48" y="9"/>
                    <a:pt x="48" y="8"/>
                    <a:pt x="49" y="7"/>
                  </a:cubicBezTo>
                  <a:cubicBezTo>
                    <a:pt x="50" y="6"/>
                    <a:pt x="51" y="5"/>
                    <a:pt x="52" y="6"/>
                  </a:cubicBezTo>
                  <a:cubicBezTo>
                    <a:pt x="60" y="12"/>
                    <a:pt x="65" y="22"/>
                    <a:pt x="65" y="32"/>
                  </a:cubicBezTo>
                  <a:cubicBezTo>
                    <a:pt x="65" y="50"/>
                    <a:pt x="51" y="64"/>
                    <a:pt x="33" y="6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83" name="Freeform 894"/>
            <p:cNvSpPr>
              <a:spLocks noEditPoints="1"/>
            </p:cNvSpPr>
            <p:nvPr/>
          </p:nvSpPr>
          <p:spPr bwMode="auto">
            <a:xfrm>
              <a:off x="4722813" y="6286500"/>
              <a:ext cx="104775" cy="101600"/>
            </a:xfrm>
            <a:custGeom>
              <a:avLst/>
              <a:gdLst>
                <a:gd name="T0" fmla="*/ 15 w 29"/>
                <a:gd name="T1" fmla="*/ 28 h 28"/>
                <a:gd name="T2" fmla="*/ 0 w 29"/>
                <a:gd name="T3" fmla="*/ 14 h 28"/>
                <a:gd name="T4" fmla="*/ 15 w 29"/>
                <a:gd name="T5" fmla="*/ 0 h 28"/>
                <a:gd name="T6" fmla="*/ 29 w 29"/>
                <a:gd name="T7" fmla="*/ 14 h 28"/>
                <a:gd name="T8" fmla="*/ 15 w 29"/>
                <a:gd name="T9" fmla="*/ 28 h 28"/>
                <a:gd name="T10" fmla="*/ 15 w 29"/>
                <a:gd name="T11" fmla="*/ 4 h 28"/>
                <a:gd name="T12" fmla="*/ 5 w 29"/>
                <a:gd name="T13" fmla="*/ 14 h 28"/>
                <a:gd name="T14" fmla="*/ 15 w 29"/>
                <a:gd name="T15" fmla="*/ 24 h 28"/>
                <a:gd name="T16" fmla="*/ 24 w 29"/>
                <a:gd name="T17" fmla="*/ 14 h 28"/>
                <a:gd name="T18" fmla="*/ 15 w 29"/>
                <a:gd name="T1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8">
                  <a:moveTo>
                    <a:pt x="15" y="28"/>
                  </a:move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6"/>
                    <a:pt x="29" y="14"/>
                  </a:cubicBezTo>
                  <a:cubicBezTo>
                    <a:pt x="29" y="22"/>
                    <a:pt x="23" y="28"/>
                    <a:pt x="15" y="28"/>
                  </a:cubicBezTo>
                  <a:close/>
                  <a:moveTo>
                    <a:pt x="15" y="4"/>
                  </a:moveTo>
                  <a:cubicBezTo>
                    <a:pt x="9" y="4"/>
                    <a:pt x="5" y="9"/>
                    <a:pt x="5" y="14"/>
                  </a:cubicBezTo>
                  <a:cubicBezTo>
                    <a:pt x="5" y="19"/>
                    <a:pt x="9" y="24"/>
                    <a:pt x="15" y="24"/>
                  </a:cubicBezTo>
                  <a:cubicBezTo>
                    <a:pt x="20" y="24"/>
                    <a:pt x="24" y="19"/>
                    <a:pt x="24" y="14"/>
                  </a:cubicBezTo>
                  <a:cubicBezTo>
                    <a:pt x="24" y="9"/>
                    <a:pt x="20" y="4"/>
                    <a:pt x="15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84" name="Freeform 895"/>
            <p:cNvSpPr>
              <a:spLocks/>
            </p:cNvSpPr>
            <p:nvPr/>
          </p:nvSpPr>
          <p:spPr bwMode="auto">
            <a:xfrm>
              <a:off x="5272088" y="6223000"/>
              <a:ext cx="225425" cy="228600"/>
            </a:xfrm>
            <a:custGeom>
              <a:avLst/>
              <a:gdLst>
                <a:gd name="T0" fmla="*/ 31 w 63"/>
                <a:gd name="T1" fmla="*/ 64 h 64"/>
                <a:gd name="T2" fmla="*/ 1 w 63"/>
                <a:gd name="T3" fmla="*/ 45 h 64"/>
                <a:gd name="T4" fmla="*/ 2 w 63"/>
                <a:gd name="T5" fmla="*/ 42 h 64"/>
                <a:gd name="T6" fmla="*/ 5 w 63"/>
                <a:gd name="T7" fmla="*/ 43 h 64"/>
                <a:gd name="T8" fmla="*/ 31 w 63"/>
                <a:gd name="T9" fmla="*/ 60 h 64"/>
                <a:gd name="T10" fmla="*/ 59 w 63"/>
                <a:gd name="T11" fmla="*/ 32 h 64"/>
                <a:gd name="T12" fmla="*/ 31 w 63"/>
                <a:gd name="T13" fmla="*/ 4 h 64"/>
                <a:gd name="T14" fmla="*/ 5 w 63"/>
                <a:gd name="T15" fmla="*/ 22 h 64"/>
                <a:gd name="T16" fmla="*/ 2 w 63"/>
                <a:gd name="T17" fmla="*/ 23 h 64"/>
                <a:gd name="T18" fmla="*/ 1 w 63"/>
                <a:gd name="T19" fmla="*/ 20 h 64"/>
                <a:gd name="T20" fmla="*/ 31 w 63"/>
                <a:gd name="T21" fmla="*/ 0 h 64"/>
                <a:gd name="T22" fmla="*/ 63 w 63"/>
                <a:gd name="T23" fmla="*/ 32 h 64"/>
                <a:gd name="T24" fmla="*/ 31 w 63"/>
                <a:gd name="T2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64">
                  <a:moveTo>
                    <a:pt x="31" y="64"/>
                  </a:moveTo>
                  <a:cubicBezTo>
                    <a:pt x="18" y="64"/>
                    <a:pt x="6" y="57"/>
                    <a:pt x="1" y="45"/>
                  </a:cubicBezTo>
                  <a:cubicBezTo>
                    <a:pt x="1" y="44"/>
                    <a:pt x="1" y="42"/>
                    <a:pt x="2" y="42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10" y="53"/>
                    <a:pt x="20" y="60"/>
                    <a:pt x="31" y="60"/>
                  </a:cubicBezTo>
                  <a:cubicBezTo>
                    <a:pt x="46" y="60"/>
                    <a:pt x="59" y="47"/>
                    <a:pt x="59" y="32"/>
                  </a:cubicBezTo>
                  <a:cubicBezTo>
                    <a:pt x="59" y="17"/>
                    <a:pt x="46" y="4"/>
                    <a:pt x="31" y="4"/>
                  </a:cubicBezTo>
                  <a:cubicBezTo>
                    <a:pt x="19" y="4"/>
                    <a:pt x="9" y="11"/>
                    <a:pt x="5" y="22"/>
                  </a:cubicBezTo>
                  <a:cubicBezTo>
                    <a:pt x="5" y="23"/>
                    <a:pt x="3" y="24"/>
                    <a:pt x="2" y="23"/>
                  </a:cubicBezTo>
                  <a:cubicBezTo>
                    <a:pt x="1" y="23"/>
                    <a:pt x="0" y="22"/>
                    <a:pt x="1" y="20"/>
                  </a:cubicBezTo>
                  <a:cubicBezTo>
                    <a:pt x="6" y="8"/>
                    <a:pt x="17" y="0"/>
                    <a:pt x="31" y="0"/>
                  </a:cubicBezTo>
                  <a:cubicBezTo>
                    <a:pt x="49" y="0"/>
                    <a:pt x="63" y="14"/>
                    <a:pt x="63" y="32"/>
                  </a:cubicBezTo>
                  <a:cubicBezTo>
                    <a:pt x="63" y="50"/>
                    <a:pt x="49" y="64"/>
                    <a:pt x="31" y="6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85" name="Freeform 896"/>
            <p:cNvSpPr>
              <a:spLocks noEditPoints="1"/>
            </p:cNvSpPr>
            <p:nvPr/>
          </p:nvSpPr>
          <p:spPr bwMode="auto">
            <a:xfrm>
              <a:off x="5332413" y="6286500"/>
              <a:ext cx="100012" cy="101600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4 h 28"/>
                <a:gd name="T12" fmla="*/ 4 w 28"/>
                <a:gd name="T13" fmla="*/ 14 h 28"/>
                <a:gd name="T14" fmla="*/ 14 w 28"/>
                <a:gd name="T15" fmla="*/ 24 h 28"/>
                <a:gd name="T16" fmla="*/ 24 w 28"/>
                <a:gd name="T17" fmla="*/ 14 h 28"/>
                <a:gd name="T18" fmla="*/ 14 w 28"/>
                <a:gd name="T1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2"/>
                    <a:pt x="22" y="28"/>
                    <a:pt x="14" y="28"/>
                  </a:cubicBezTo>
                  <a:close/>
                  <a:moveTo>
                    <a:pt x="14" y="4"/>
                  </a:moveTo>
                  <a:cubicBezTo>
                    <a:pt x="9" y="4"/>
                    <a:pt x="4" y="9"/>
                    <a:pt x="4" y="14"/>
                  </a:cubicBezTo>
                  <a:cubicBezTo>
                    <a:pt x="4" y="19"/>
                    <a:pt x="9" y="24"/>
                    <a:pt x="14" y="24"/>
                  </a:cubicBezTo>
                  <a:cubicBezTo>
                    <a:pt x="19" y="24"/>
                    <a:pt x="24" y="19"/>
                    <a:pt x="24" y="14"/>
                  </a:cubicBezTo>
                  <a:cubicBezTo>
                    <a:pt x="24" y="9"/>
                    <a:pt x="19" y="4"/>
                    <a:pt x="14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86" name="Freeform 897"/>
            <p:cNvSpPr>
              <a:spLocks/>
            </p:cNvSpPr>
            <p:nvPr/>
          </p:nvSpPr>
          <p:spPr bwMode="auto">
            <a:xfrm>
              <a:off x="4776788" y="5792788"/>
              <a:ext cx="168275" cy="509588"/>
            </a:xfrm>
            <a:custGeom>
              <a:avLst/>
              <a:gdLst>
                <a:gd name="T0" fmla="*/ 3 w 47"/>
                <a:gd name="T1" fmla="*/ 142 h 142"/>
                <a:gd name="T2" fmla="*/ 2 w 47"/>
                <a:gd name="T3" fmla="*/ 142 h 142"/>
                <a:gd name="T4" fmla="*/ 1 w 47"/>
                <a:gd name="T5" fmla="*/ 139 h 142"/>
                <a:gd name="T6" fmla="*/ 42 w 47"/>
                <a:gd name="T7" fmla="*/ 2 h 142"/>
                <a:gd name="T8" fmla="*/ 45 w 47"/>
                <a:gd name="T9" fmla="*/ 1 h 142"/>
                <a:gd name="T10" fmla="*/ 46 w 47"/>
                <a:gd name="T11" fmla="*/ 4 h 142"/>
                <a:gd name="T12" fmla="*/ 5 w 47"/>
                <a:gd name="T13" fmla="*/ 141 h 142"/>
                <a:gd name="T14" fmla="*/ 3 w 47"/>
                <a:gd name="T1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142">
                  <a:moveTo>
                    <a:pt x="3" y="142"/>
                  </a:moveTo>
                  <a:cubicBezTo>
                    <a:pt x="3" y="142"/>
                    <a:pt x="2" y="142"/>
                    <a:pt x="2" y="142"/>
                  </a:cubicBezTo>
                  <a:cubicBezTo>
                    <a:pt x="1" y="142"/>
                    <a:pt x="0" y="141"/>
                    <a:pt x="1" y="13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1"/>
                    <a:pt x="43" y="0"/>
                    <a:pt x="45" y="1"/>
                  </a:cubicBezTo>
                  <a:cubicBezTo>
                    <a:pt x="46" y="1"/>
                    <a:pt x="47" y="2"/>
                    <a:pt x="46" y="4"/>
                  </a:cubicBezTo>
                  <a:cubicBezTo>
                    <a:pt x="5" y="141"/>
                    <a:pt x="5" y="141"/>
                    <a:pt x="5" y="141"/>
                  </a:cubicBezTo>
                  <a:cubicBezTo>
                    <a:pt x="5" y="142"/>
                    <a:pt x="4" y="142"/>
                    <a:pt x="3" y="142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87" name="Freeform 898"/>
            <p:cNvSpPr>
              <a:spLocks/>
            </p:cNvSpPr>
            <p:nvPr/>
          </p:nvSpPr>
          <p:spPr bwMode="auto">
            <a:xfrm>
              <a:off x="4822825" y="6140450"/>
              <a:ext cx="523875" cy="207963"/>
            </a:xfrm>
            <a:custGeom>
              <a:avLst/>
              <a:gdLst>
                <a:gd name="T0" fmla="*/ 144 w 146"/>
                <a:gd name="T1" fmla="*/ 58 h 58"/>
                <a:gd name="T2" fmla="*/ 39 w 146"/>
                <a:gd name="T3" fmla="*/ 58 h 58"/>
                <a:gd name="T4" fmla="*/ 37 w 146"/>
                <a:gd name="T5" fmla="*/ 57 h 58"/>
                <a:gd name="T6" fmla="*/ 37 w 146"/>
                <a:gd name="T7" fmla="*/ 55 h 58"/>
                <a:gd name="T8" fmla="*/ 1 w 146"/>
                <a:gd name="T9" fmla="*/ 5 h 58"/>
                <a:gd name="T10" fmla="*/ 0 w 146"/>
                <a:gd name="T11" fmla="*/ 2 h 58"/>
                <a:gd name="T12" fmla="*/ 3 w 146"/>
                <a:gd name="T13" fmla="*/ 1 h 58"/>
                <a:gd name="T14" fmla="*/ 42 w 146"/>
                <a:gd name="T15" fmla="*/ 53 h 58"/>
                <a:gd name="T16" fmla="*/ 144 w 146"/>
                <a:gd name="T17" fmla="*/ 53 h 58"/>
                <a:gd name="T18" fmla="*/ 146 w 146"/>
                <a:gd name="T19" fmla="*/ 55 h 58"/>
                <a:gd name="T20" fmla="*/ 144 w 146"/>
                <a:gd name="T2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58">
                  <a:moveTo>
                    <a:pt x="144" y="58"/>
                  </a:move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8" y="58"/>
                    <a:pt x="37" y="57"/>
                  </a:cubicBezTo>
                  <a:cubicBezTo>
                    <a:pt x="37" y="57"/>
                    <a:pt x="37" y="56"/>
                    <a:pt x="37" y="55"/>
                  </a:cubicBezTo>
                  <a:cubicBezTo>
                    <a:pt x="37" y="54"/>
                    <a:pt x="40" y="18"/>
                    <a:pt x="1" y="5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39" y="13"/>
                    <a:pt x="42" y="44"/>
                    <a:pt x="42" y="53"/>
                  </a:cubicBezTo>
                  <a:cubicBezTo>
                    <a:pt x="144" y="53"/>
                    <a:pt x="144" y="53"/>
                    <a:pt x="144" y="53"/>
                  </a:cubicBezTo>
                  <a:cubicBezTo>
                    <a:pt x="145" y="53"/>
                    <a:pt x="146" y="54"/>
                    <a:pt x="146" y="55"/>
                  </a:cubicBezTo>
                  <a:cubicBezTo>
                    <a:pt x="146" y="57"/>
                    <a:pt x="145" y="58"/>
                    <a:pt x="144" y="58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88" name="Freeform 899"/>
            <p:cNvSpPr>
              <a:spLocks noEditPoints="1"/>
            </p:cNvSpPr>
            <p:nvPr/>
          </p:nvSpPr>
          <p:spPr bwMode="auto">
            <a:xfrm>
              <a:off x="4887913" y="5688013"/>
              <a:ext cx="125412" cy="125413"/>
            </a:xfrm>
            <a:custGeom>
              <a:avLst/>
              <a:gdLst>
                <a:gd name="T0" fmla="*/ 17 w 35"/>
                <a:gd name="T1" fmla="*/ 35 h 35"/>
                <a:gd name="T2" fmla="*/ 0 w 35"/>
                <a:gd name="T3" fmla="*/ 18 h 35"/>
                <a:gd name="T4" fmla="*/ 17 w 35"/>
                <a:gd name="T5" fmla="*/ 0 h 35"/>
                <a:gd name="T6" fmla="*/ 35 w 35"/>
                <a:gd name="T7" fmla="*/ 18 h 35"/>
                <a:gd name="T8" fmla="*/ 17 w 35"/>
                <a:gd name="T9" fmla="*/ 35 h 35"/>
                <a:gd name="T10" fmla="*/ 17 w 35"/>
                <a:gd name="T11" fmla="*/ 5 h 35"/>
                <a:gd name="T12" fmla="*/ 4 w 35"/>
                <a:gd name="T13" fmla="*/ 18 h 35"/>
                <a:gd name="T14" fmla="*/ 17 w 35"/>
                <a:gd name="T15" fmla="*/ 31 h 35"/>
                <a:gd name="T16" fmla="*/ 30 w 35"/>
                <a:gd name="T17" fmla="*/ 18 h 35"/>
                <a:gd name="T18" fmla="*/ 17 w 35"/>
                <a:gd name="T19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7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7"/>
                    <a:pt x="27" y="35"/>
                    <a:pt x="17" y="35"/>
                  </a:cubicBezTo>
                  <a:close/>
                  <a:moveTo>
                    <a:pt x="17" y="5"/>
                  </a:moveTo>
                  <a:cubicBezTo>
                    <a:pt x="10" y="5"/>
                    <a:pt x="4" y="10"/>
                    <a:pt x="4" y="18"/>
                  </a:cubicBezTo>
                  <a:cubicBezTo>
                    <a:pt x="4" y="25"/>
                    <a:pt x="10" y="31"/>
                    <a:pt x="17" y="31"/>
                  </a:cubicBezTo>
                  <a:cubicBezTo>
                    <a:pt x="25" y="31"/>
                    <a:pt x="30" y="25"/>
                    <a:pt x="30" y="18"/>
                  </a:cubicBezTo>
                  <a:cubicBezTo>
                    <a:pt x="30" y="10"/>
                    <a:pt x="25" y="5"/>
                    <a:pt x="17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89" name="Oval 900"/>
            <p:cNvSpPr>
              <a:spLocks noChangeArrowheads="1"/>
            </p:cNvSpPr>
            <p:nvPr/>
          </p:nvSpPr>
          <p:spPr bwMode="auto">
            <a:xfrm>
              <a:off x="4927600" y="5730875"/>
              <a:ext cx="42862" cy="42863"/>
            </a:xfrm>
            <a:prstGeom prst="ellipse">
              <a:avLst/>
            </a:prstGeom>
            <a:solidFill>
              <a:srgbClr val="17C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90" name="Freeform 901"/>
            <p:cNvSpPr>
              <a:spLocks/>
            </p:cNvSpPr>
            <p:nvPr/>
          </p:nvSpPr>
          <p:spPr bwMode="auto">
            <a:xfrm>
              <a:off x="4984750" y="5730875"/>
              <a:ext cx="114300" cy="61913"/>
            </a:xfrm>
            <a:custGeom>
              <a:avLst/>
              <a:gdLst>
                <a:gd name="T0" fmla="*/ 23 w 32"/>
                <a:gd name="T1" fmla="*/ 17 h 17"/>
                <a:gd name="T2" fmla="*/ 3 w 32"/>
                <a:gd name="T3" fmla="*/ 17 h 17"/>
                <a:gd name="T4" fmla="*/ 0 w 32"/>
                <a:gd name="T5" fmla="*/ 15 h 17"/>
                <a:gd name="T6" fmla="*/ 3 w 32"/>
                <a:gd name="T7" fmla="*/ 12 h 17"/>
                <a:gd name="T8" fmla="*/ 23 w 32"/>
                <a:gd name="T9" fmla="*/ 12 h 17"/>
                <a:gd name="T10" fmla="*/ 27 w 32"/>
                <a:gd name="T11" fmla="*/ 9 h 17"/>
                <a:gd name="T12" fmla="*/ 23 w 32"/>
                <a:gd name="T13" fmla="*/ 5 h 17"/>
                <a:gd name="T14" fmla="*/ 5 w 32"/>
                <a:gd name="T15" fmla="*/ 5 h 17"/>
                <a:gd name="T16" fmla="*/ 3 w 32"/>
                <a:gd name="T17" fmla="*/ 2 h 17"/>
                <a:gd name="T18" fmla="*/ 5 w 32"/>
                <a:gd name="T19" fmla="*/ 0 h 17"/>
                <a:gd name="T20" fmla="*/ 23 w 32"/>
                <a:gd name="T21" fmla="*/ 0 h 17"/>
                <a:gd name="T22" fmla="*/ 32 w 32"/>
                <a:gd name="T23" fmla="*/ 9 h 17"/>
                <a:gd name="T24" fmla="*/ 23 w 32"/>
                <a:gd name="T2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7">
                  <a:moveTo>
                    <a:pt x="2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1" y="17"/>
                    <a:pt x="0" y="16"/>
                    <a:pt x="0" y="15"/>
                  </a:cubicBezTo>
                  <a:cubicBezTo>
                    <a:pt x="0" y="14"/>
                    <a:pt x="1" y="12"/>
                    <a:pt x="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2"/>
                    <a:pt x="27" y="11"/>
                    <a:pt x="27" y="9"/>
                  </a:cubicBezTo>
                  <a:cubicBezTo>
                    <a:pt x="27" y="7"/>
                    <a:pt x="25" y="5"/>
                    <a:pt x="23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4"/>
                    <a:pt x="3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8" y="0"/>
                    <a:pt x="32" y="4"/>
                    <a:pt x="32" y="9"/>
                  </a:cubicBezTo>
                  <a:cubicBezTo>
                    <a:pt x="32" y="13"/>
                    <a:pt x="28" y="17"/>
                    <a:pt x="23" y="17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91" name="Freeform 902"/>
            <p:cNvSpPr>
              <a:spLocks/>
            </p:cNvSpPr>
            <p:nvPr/>
          </p:nvSpPr>
          <p:spPr bwMode="auto">
            <a:xfrm>
              <a:off x="5006975" y="6262688"/>
              <a:ext cx="231775" cy="57150"/>
            </a:xfrm>
            <a:custGeom>
              <a:avLst/>
              <a:gdLst>
                <a:gd name="T0" fmla="*/ 63 w 65"/>
                <a:gd name="T1" fmla="*/ 16 h 16"/>
                <a:gd name="T2" fmla="*/ 61 w 65"/>
                <a:gd name="T3" fmla="*/ 13 h 16"/>
                <a:gd name="T4" fmla="*/ 61 w 65"/>
                <a:gd name="T5" fmla="*/ 9 h 16"/>
                <a:gd name="T6" fmla="*/ 56 w 65"/>
                <a:gd name="T7" fmla="*/ 4 h 16"/>
                <a:gd name="T8" fmla="*/ 10 w 65"/>
                <a:gd name="T9" fmla="*/ 4 h 16"/>
                <a:gd name="T10" fmla="*/ 5 w 65"/>
                <a:gd name="T11" fmla="*/ 9 h 16"/>
                <a:gd name="T12" fmla="*/ 5 w 65"/>
                <a:gd name="T13" fmla="*/ 13 h 16"/>
                <a:gd name="T14" fmla="*/ 2 w 65"/>
                <a:gd name="T15" fmla="*/ 16 h 16"/>
                <a:gd name="T16" fmla="*/ 0 w 65"/>
                <a:gd name="T17" fmla="*/ 13 h 16"/>
                <a:gd name="T18" fmla="*/ 0 w 65"/>
                <a:gd name="T19" fmla="*/ 9 h 16"/>
                <a:gd name="T20" fmla="*/ 10 w 65"/>
                <a:gd name="T21" fmla="*/ 0 h 16"/>
                <a:gd name="T22" fmla="*/ 56 w 65"/>
                <a:gd name="T23" fmla="*/ 0 h 16"/>
                <a:gd name="T24" fmla="*/ 65 w 65"/>
                <a:gd name="T25" fmla="*/ 9 h 16"/>
                <a:gd name="T26" fmla="*/ 65 w 65"/>
                <a:gd name="T27" fmla="*/ 13 h 16"/>
                <a:gd name="T28" fmla="*/ 63 w 65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16">
                  <a:moveTo>
                    <a:pt x="63" y="16"/>
                  </a:moveTo>
                  <a:cubicBezTo>
                    <a:pt x="62" y="16"/>
                    <a:pt x="61" y="15"/>
                    <a:pt x="61" y="13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1" y="6"/>
                    <a:pt x="58" y="4"/>
                    <a:pt x="56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5" y="6"/>
                    <a:pt x="5" y="9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5"/>
                    <a:pt x="4" y="16"/>
                    <a:pt x="2" y="16"/>
                  </a:cubicBezTo>
                  <a:cubicBezTo>
                    <a:pt x="1" y="16"/>
                    <a:pt x="0" y="15"/>
                    <a:pt x="0" y="1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1" y="0"/>
                    <a:pt x="65" y="4"/>
                    <a:pt x="65" y="9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5"/>
                    <a:pt x="64" y="16"/>
                    <a:pt x="63" y="16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</p:grpSp>
      <p:sp>
        <p:nvSpPr>
          <p:cNvPr id="251" name="Rectangle 190"/>
          <p:cNvSpPr txBox="1">
            <a:spLocks/>
          </p:cNvSpPr>
          <p:nvPr/>
        </p:nvSpPr>
        <p:spPr>
          <a:xfrm>
            <a:off x="13428350" y="5870786"/>
            <a:ext cx="2069181" cy="116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9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600">
                <a:latin typeface="+mn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lnSpc>
                <a:spcPts val="1600"/>
              </a:lnSpc>
            </a:pPr>
            <a:r>
              <a:rPr lang="ru-RU" sz="1400" dirty="0"/>
              <a:t>Расширение парка самокатов и запуск новых операторов</a:t>
            </a:r>
          </a:p>
        </p:txBody>
      </p:sp>
      <p:sp>
        <p:nvSpPr>
          <p:cNvPr id="252" name="Rectangle 190"/>
          <p:cNvSpPr txBox="1">
            <a:spLocks/>
          </p:cNvSpPr>
          <p:nvPr/>
        </p:nvSpPr>
        <p:spPr>
          <a:xfrm>
            <a:off x="15456007" y="6497690"/>
            <a:ext cx="189300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216000" indent="-216000">
              <a:buFont typeface="Arial" pitchFamily="34" charset="0"/>
              <a:buChar char="•"/>
            </a:pPr>
            <a:r>
              <a:rPr lang="ru-RU" sz="1400" dirty="0">
                <a:latin typeface="+mn-lt"/>
              </a:rPr>
              <a:t>Более </a:t>
            </a:r>
            <a:r>
              <a:rPr lang="ru-RU" sz="1400" b="1" dirty="0">
                <a:latin typeface="+mn-lt"/>
              </a:rPr>
              <a:t>5</a:t>
            </a:r>
            <a:r>
              <a:rPr lang="ru-RU" sz="1400" b="1" dirty="0"/>
              <a:t> тысяч </a:t>
            </a:r>
            <a:r>
              <a:rPr lang="ru-RU" sz="1400" dirty="0">
                <a:latin typeface="+mn-lt"/>
              </a:rPr>
              <a:t>самокатов</a:t>
            </a:r>
          </a:p>
        </p:txBody>
      </p:sp>
      <p:sp>
        <p:nvSpPr>
          <p:cNvPr id="248" name="Rectangle 190"/>
          <p:cNvSpPr txBox="1">
            <a:spLocks/>
          </p:cNvSpPr>
          <p:nvPr/>
        </p:nvSpPr>
        <p:spPr>
          <a:xfrm>
            <a:off x="7650921" y="7104337"/>
            <a:ext cx="26730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sz="1400" dirty="0">
                <a:latin typeface="+mn-lt"/>
              </a:rPr>
              <a:t>Сервисы проката </a:t>
            </a:r>
            <a:r>
              <a:rPr lang="ru-RU" sz="1400" dirty="0" err="1">
                <a:latin typeface="+mn-lt"/>
              </a:rPr>
              <a:t>электросамокатов</a:t>
            </a:r>
            <a:r>
              <a:rPr lang="ru-RU" sz="1400" dirty="0">
                <a:latin typeface="+mn-lt"/>
              </a:rPr>
              <a:t>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США</a:t>
            </a:r>
          </a:p>
        </p:txBody>
      </p:sp>
      <p:sp>
        <p:nvSpPr>
          <p:cNvPr id="216" name="Прямоугольник 215"/>
          <p:cNvSpPr>
            <a:spLocks/>
          </p:cNvSpPr>
          <p:nvPr/>
        </p:nvSpPr>
        <p:spPr>
          <a:xfrm>
            <a:off x="15341600" y="7698104"/>
            <a:ext cx="2225040" cy="1746250"/>
          </a:xfrm>
          <a:prstGeom prst="rect">
            <a:avLst/>
          </a:prstGeom>
          <a:solidFill>
            <a:srgbClr val="FCEA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34" name="Rectangle 29"/>
          <p:cNvSpPr txBox="1"/>
          <p:nvPr/>
        </p:nvSpPr>
        <p:spPr>
          <a:xfrm>
            <a:off x="735330" y="7744428"/>
            <a:ext cx="18910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1800" b="1" dirty="0"/>
              <a:t>Прокат </a:t>
            </a:r>
            <a:br>
              <a:rPr lang="ru-RU" sz="1800" b="1" dirty="0"/>
            </a:br>
            <a:r>
              <a:rPr lang="ru-RU" sz="1800" b="1" dirty="0"/>
              <a:t>скутеров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1089648" y="8453120"/>
            <a:ext cx="493604" cy="589725"/>
            <a:chOff x="1407705" y="8366207"/>
            <a:chExt cx="603251" cy="720725"/>
          </a:xfrm>
        </p:grpSpPr>
        <p:sp>
          <p:nvSpPr>
            <p:cNvPr id="52" name="Freeform 605"/>
            <p:cNvSpPr>
              <a:spLocks noEditPoints="1"/>
            </p:cNvSpPr>
            <p:nvPr/>
          </p:nvSpPr>
          <p:spPr bwMode="auto">
            <a:xfrm>
              <a:off x="1445805" y="8769432"/>
              <a:ext cx="122238" cy="317500"/>
            </a:xfrm>
            <a:custGeom>
              <a:avLst/>
              <a:gdLst>
                <a:gd name="T0" fmla="*/ 17 w 35"/>
                <a:gd name="T1" fmla="*/ 92 h 92"/>
                <a:gd name="T2" fmla="*/ 0 w 35"/>
                <a:gd name="T3" fmla="*/ 75 h 92"/>
                <a:gd name="T4" fmla="*/ 0 w 35"/>
                <a:gd name="T5" fmla="*/ 17 h 92"/>
                <a:gd name="T6" fmla="*/ 17 w 35"/>
                <a:gd name="T7" fmla="*/ 0 h 92"/>
                <a:gd name="T8" fmla="*/ 35 w 35"/>
                <a:gd name="T9" fmla="*/ 17 h 92"/>
                <a:gd name="T10" fmla="*/ 35 w 35"/>
                <a:gd name="T11" fmla="*/ 75 h 92"/>
                <a:gd name="T12" fmla="*/ 17 w 35"/>
                <a:gd name="T13" fmla="*/ 92 h 92"/>
                <a:gd name="T14" fmla="*/ 17 w 35"/>
                <a:gd name="T15" fmla="*/ 4 h 92"/>
                <a:gd name="T16" fmla="*/ 5 w 35"/>
                <a:gd name="T17" fmla="*/ 17 h 92"/>
                <a:gd name="T18" fmla="*/ 5 w 35"/>
                <a:gd name="T19" fmla="*/ 75 h 92"/>
                <a:gd name="T20" fmla="*/ 17 w 35"/>
                <a:gd name="T21" fmla="*/ 88 h 92"/>
                <a:gd name="T22" fmla="*/ 30 w 35"/>
                <a:gd name="T23" fmla="*/ 75 h 92"/>
                <a:gd name="T24" fmla="*/ 30 w 35"/>
                <a:gd name="T25" fmla="*/ 17 h 92"/>
                <a:gd name="T26" fmla="*/ 17 w 35"/>
                <a:gd name="T27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92">
                  <a:moveTo>
                    <a:pt x="17" y="92"/>
                  </a:moveTo>
                  <a:cubicBezTo>
                    <a:pt x="8" y="92"/>
                    <a:pt x="0" y="85"/>
                    <a:pt x="0" y="7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8"/>
                    <a:pt x="35" y="17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5" y="85"/>
                    <a:pt x="27" y="92"/>
                    <a:pt x="17" y="92"/>
                  </a:cubicBezTo>
                  <a:close/>
                  <a:moveTo>
                    <a:pt x="17" y="4"/>
                  </a:moveTo>
                  <a:cubicBezTo>
                    <a:pt x="10" y="4"/>
                    <a:pt x="5" y="10"/>
                    <a:pt x="5" y="17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82"/>
                    <a:pt x="10" y="88"/>
                    <a:pt x="17" y="88"/>
                  </a:cubicBezTo>
                  <a:cubicBezTo>
                    <a:pt x="24" y="88"/>
                    <a:pt x="30" y="82"/>
                    <a:pt x="30" y="75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0"/>
                    <a:pt x="24" y="4"/>
                    <a:pt x="17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53" name="Freeform 606"/>
            <p:cNvSpPr>
              <a:spLocks noEditPoints="1"/>
            </p:cNvSpPr>
            <p:nvPr/>
          </p:nvSpPr>
          <p:spPr bwMode="auto">
            <a:xfrm>
              <a:off x="1847443" y="8769432"/>
              <a:ext cx="122238" cy="317500"/>
            </a:xfrm>
            <a:custGeom>
              <a:avLst/>
              <a:gdLst>
                <a:gd name="T0" fmla="*/ 18 w 35"/>
                <a:gd name="T1" fmla="*/ 92 h 92"/>
                <a:gd name="T2" fmla="*/ 0 w 35"/>
                <a:gd name="T3" fmla="*/ 75 h 92"/>
                <a:gd name="T4" fmla="*/ 0 w 35"/>
                <a:gd name="T5" fmla="*/ 17 h 92"/>
                <a:gd name="T6" fmla="*/ 18 w 35"/>
                <a:gd name="T7" fmla="*/ 0 h 92"/>
                <a:gd name="T8" fmla="*/ 35 w 35"/>
                <a:gd name="T9" fmla="*/ 17 h 92"/>
                <a:gd name="T10" fmla="*/ 35 w 35"/>
                <a:gd name="T11" fmla="*/ 75 h 92"/>
                <a:gd name="T12" fmla="*/ 18 w 35"/>
                <a:gd name="T13" fmla="*/ 92 h 92"/>
                <a:gd name="T14" fmla="*/ 18 w 35"/>
                <a:gd name="T15" fmla="*/ 4 h 92"/>
                <a:gd name="T16" fmla="*/ 5 w 35"/>
                <a:gd name="T17" fmla="*/ 17 h 92"/>
                <a:gd name="T18" fmla="*/ 5 w 35"/>
                <a:gd name="T19" fmla="*/ 75 h 92"/>
                <a:gd name="T20" fmla="*/ 18 w 35"/>
                <a:gd name="T21" fmla="*/ 88 h 92"/>
                <a:gd name="T22" fmla="*/ 31 w 35"/>
                <a:gd name="T23" fmla="*/ 75 h 92"/>
                <a:gd name="T24" fmla="*/ 31 w 35"/>
                <a:gd name="T25" fmla="*/ 17 h 92"/>
                <a:gd name="T26" fmla="*/ 18 w 35"/>
                <a:gd name="T27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92">
                  <a:moveTo>
                    <a:pt x="18" y="92"/>
                  </a:moveTo>
                  <a:cubicBezTo>
                    <a:pt x="8" y="92"/>
                    <a:pt x="0" y="85"/>
                    <a:pt x="0" y="7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5" y="8"/>
                    <a:pt x="35" y="17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5" y="85"/>
                    <a:pt x="28" y="92"/>
                    <a:pt x="18" y="92"/>
                  </a:cubicBezTo>
                  <a:close/>
                  <a:moveTo>
                    <a:pt x="18" y="4"/>
                  </a:moveTo>
                  <a:cubicBezTo>
                    <a:pt x="11" y="4"/>
                    <a:pt x="5" y="10"/>
                    <a:pt x="5" y="17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82"/>
                    <a:pt x="11" y="88"/>
                    <a:pt x="18" y="88"/>
                  </a:cubicBezTo>
                  <a:cubicBezTo>
                    <a:pt x="25" y="88"/>
                    <a:pt x="31" y="82"/>
                    <a:pt x="31" y="75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54" name="Freeform 607"/>
            <p:cNvSpPr>
              <a:spLocks/>
            </p:cNvSpPr>
            <p:nvPr/>
          </p:nvSpPr>
          <p:spPr bwMode="auto">
            <a:xfrm>
              <a:off x="1407705" y="8731332"/>
              <a:ext cx="274638" cy="196850"/>
            </a:xfrm>
            <a:custGeom>
              <a:avLst/>
              <a:gdLst>
                <a:gd name="T0" fmla="*/ 77 w 79"/>
                <a:gd name="T1" fmla="*/ 57 h 57"/>
                <a:gd name="T2" fmla="*/ 68 w 79"/>
                <a:gd name="T3" fmla="*/ 57 h 57"/>
                <a:gd name="T4" fmla="*/ 52 w 79"/>
                <a:gd name="T5" fmla="*/ 41 h 57"/>
                <a:gd name="T6" fmla="*/ 52 w 79"/>
                <a:gd name="T7" fmla="*/ 29 h 57"/>
                <a:gd name="T8" fmla="*/ 45 w 79"/>
                <a:gd name="T9" fmla="*/ 11 h 57"/>
                <a:gd name="T10" fmla="*/ 28 w 79"/>
                <a:gd name="T11" fmla="*/ 4 h 57"/>
                <a:gd name="T12" fmla="*/ 4 w 79"/>
                <a:gd name="T13" fmla="*/ 28 h 57"/>
                <a:gd name="T14" fmla="*/ 2 w 79"/>
                <a:gd name="T15" fmla="*/ 31 h 57"/>
                <a:gd name="T16" fmla="*/ 0 w 79"/>
                <a:gd name="T17" fmla="*/ 28 h 57"/>
                <a:gd name="T18" fmla="*/ 28 w 79"/>
                <a:gd name="T19" fmla="*/ 0 h 57"/>
                <a:gd name="T20" fmla="*/ 48 w 79"/>
                <a:gd name="T21" fmla="*/ 8 h 57"/>
                <a:gd name="T22" fmla="*/ 57 w 79"/>
                <a:gd name="T23" fmla="*/ 29 h 57"/>
                <a:gd name="T24" fmla="*/ 57 w 79"/>
                <a:gd name="T25" fmla="*/ 41 h 57"/>
                <a:gd name="T26" fmla="*/ 68 w 79"/>
                <a:gd name="T27" fmla="*/ 52 h 57"/>
                <a:gd name="T28" fmla="*/ 77 w 79"/>
                <a:gd name="T29" fmla="*/ 52 h 57"/>
                <a:gd name="T30" fmla="*/ 79 w 79"/>
                <a:gd name="T31" fmla="*/ 55 h 57"/>
                <a:gd name="T32" fmla="*/ 77 w 79"/>
                <a:gd name="T3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57">
                  <a:moveTo>
                    <a:pt x="77" y="57"/>
                  </a:moveTo>
                  <a:cubicBezTo>
                    <a:pt x="68" y="57"/>
                    <a:pt x="68" y="57"/>
                    <a:pt x="68" y="57"/>
                  </a:cubicBezTo>
                  <a:cubicBezTo>
                    <a:pt x="59" y="57"/>
                    <a:pt x="52" y="50"/>
                    <a:pt x="52" y="41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22"/>
                    <a:pt x="50" y="16"/>
                    <a:pt x="45" y="11"/>
                  </a:cubicBezTo>
                  <a:cubicBezTo>
                    <a:pt x="40" y="7"/>
                    <a:pt x="34" y="4"/>
                    <a:pt x="28" y="4"/>
                  </a:cubicBezTo>
                  <a:cubicBezTo>
                    <a:pt x="15" y="4"/>
                    <a:pt x="4" y="15"/>
                    <a:pt x="4" y="28"/>
                  </a:cubicBezTo>
                  <a:cubicBezTo>
                    <a:pt x="4" y="30"/>
                    <a:pt x="3" y="31"/>
                    <a:pt x="2" y="31"/>
                  </a:cubicBezTo>
                  <a:cubicBezTo>
                    <a:pt x="1" y="31"/>
                    <a:pt x="0" y="30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35" y="0"/>
                    <a:pt x="43" y="2"/>
                    <a:pt x="48" y="8"/>
                  </a:cubicBezTo>
                  <a:cubicBezTo>
                    <a:pt x="54" y="13"/>
                    <a:pt x="57" y="21"/>
                    <a:pt x="57" y="29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7" y="47"/>
                    <a:pt x="62" y="52"/>
                    <a:pt x="68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8" y="52"/>
                    <a:pt x="79" y="53"/>
                    <a:pt x="79" y="55"/>
                  </a:cubicBezTo>
                  <a:cubicBezTo>
                    <a:pt x="79" y="56"/>
                    <a:pt x="78" y="57"/>
                    <a:pt x="77" y="57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55" name="Freeform 608"/>
            <p:cNvSpPr>
              <a:spLocks/>
            </p:cNvSpPr>
            <p:nvPr/>
          </p:nvSpPr>
          <p:spPr bwMode="auto">
            <a:xfrm>
              <a:off x="1733143" y="8731332"/>
              <a:ext cx="277813" cy="196850"/>
            </a:xfrm>
            <a:custGeom>
              <a:avLst/>
              <a:gdLst>
                <a:gd name="T0" fmla="*/ 11 w 80"/>
                <a:gd name="T1" fmla="*/ 57 h 57"/>
                <a:gd name="T2" fmla="*/ 3 w 80"/>
                <a:gd name="T3" fmla="*/ 57 h 57"/>
                <a:gd name="T4" fmla="*/ 0 w 80"/>
                <a:gd name="T5" fmla="*/ 55 h 57"/>
                <a:gd name="T6" fmla="*/ 3 w 80"/>
                <a:gd name="T7" fmla="*/ 52 h 57"/>
                <a:gd name="T8" fmla="*/ 11 w 80"/>
                <a:gd name="T9" fmla="*/ 52 h 57"/>
                <a:gd name="T10" fmla="*/ 22 w 80"/>
                <a:gd name="T11" fmla="*/ 41 h 57"/>
                <a:gd name="T12" fmla="*/ 22 w 80"/>
                <a:gd name="T13" fmla="*/ 29 h 57"/>
                <a:gd name="T14" fmla="*/ 31 w 80"/>
                <a:gd name="T15" fmla="*/ 8 h 57"/>
                <a:gd name="T16" fmla="*/ 51 w 80"/>
                <a:gd name="T17" fmla="*/ 0 h 57"/>
                <a:gd name="T18" fmla="*/ 80 w 80"/>
                <a:gd name="T19" fmla="*/ 28 h 57"/>
                <a:gd name="T20" fmla="*/ 77 w 80"/>
                <a:gd name="T21" fmla="*/ 31 h 57"/>
                <a:gd name="T22" fmla="*/ 75 w 80"/>
                <a:gd name="T23" fmla="*/ 28 h 57"/>
                <a:gd name="T24" fmla="*/ 51 w 80"/>
                <a:gd name="T25" fmla="*/ 4 h 57"/>
                <a:gd name="T26" fmla="*/ 34 w 80"/>
                <a:gd name="T27" fmla="*/ 11 h 57"/>
                <a:gd name="T28" fmla="*/ 27 w 80"/>
                <a:gd name="T29" fmla="*/ 29 h 57"/>
                <a:gd name="T30" fmla="*/ 27 w 80"/>
                <a:gd name="T31" fmla="*/ 41 h 57"/>
                <a:gd name="T32" fmla="*/ 11 w 80"/>
                <a:gd name="T3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" h="57">
                  <a:moveTo>
                    <a:pt x="11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1" y="57"/>
                    <a:pt x="0" y="56"/>
                    <a:pt x="0" y="55"/>
                  </a:cubicBezTo>
                  <a:cubicBezTo>
                    <a:pt x="0" y="53"/>
                    <a:pt x="1" y="52"/>
                    <a:pt x="3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7" y="52"/>
                    <a:pt x="22" y="47"/>
                    <a:pt x="22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21"/>
                    <a:pt x="26" y="13"/>
                    <a:pt x="31" y="8"/>
                  </a:cubicBezTo>
                  <a:cubicBezTo>
                    <a:pt x="37" y="2"/>
                    <a:pt x="44" y="0"/>
                    <a:pt x="51" y="0"/>
                  </a:cubicBezTo>
                  <a:cubicBezTo>
                    <a:pt x="67" y="0"/>
                    <a:pt x="80" y="13"/>
                    <a:pt x="80" y="28"/>
                  </a:cubicBezTo>
                  <a:cubicBezTo>
                    <a:pt x="80" y="30"/>
                    <a:pt x="78" y="31"/>
                    <a:pt x="77" y="31"/>
                  </a:cubicBezTo>
                  <a:cubicBezTo>
                    <a:pt x="76" y="31"/>
                    <a:pt x="75" y="30"/>
                    <a:pt x="75" y="28"/>
                  </a:cubicBezTo>
                  <a:cubicBezTo>
                    <a:pt x="75" y="15"/>
                    <a:pt x="64" y="4"/>
                    <a:pt x="51" y="4"/>
                  </a:cubicBezTo>
                  <a:cubicBezTo>
                    <a:pt x="45" y="4"/>
                    <a:pt x="39" y="7"/>
                    <a:pt x="34" y="11"/>
                  </a:cubicBezTo>
                  <a:cubicBezTo>
                    <a:pt x="30" y="16"/>
                    <a:pt x="27" y="22"/>
                    <a:pt x="27" y="29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50"/>
                    <a:pt x="20" y="57"/>
                    <a:pt x="11" y="57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56" name="Freeform 610"/>
            <p:cNvSpPr>
              <a:spLocks/>
            </p:cNvSpPr>
            <p:nvPr/>
          </p:nvSpPr>
          <p:spPr bwMode="auto">
            <a:xfrm>
              <a:off x="1664880" y="8634494"/>
              <a:ext cx="85725" cy="293688"/>
            </a:xfrm>
            <a:custGeom>
              <a:avLst/>
              <a:gdLst>
                <a:gd name="T0" fmla="*/ 23 w 25"/>
                <a:gd name="T1" fmla="*/ 85 h 85"/>
                <a:gd name="T2" fmla="*/ 20 w 25"/>
                <a:gd name="T3" fmla="*/ 83 h 85"/>
                <a:gd name="T4" fmla="*/ 20 w 25"/>
                <a:gd name="T5" fmla="*/ 13 h 85"/>
                <a:gd name="T6" fmla="*/ 13 w 25"/>
                <a:gd name="T7" fmla="*/ 5 h 85"/>
                <a:gd name="T8" fmla="*/ 5 w 25"/>
                <a:gd name="T9" fmla="*/ 13 h 85"/>
                <a:gd name="T10" fmla="*/ 5 w 25"/>
                <a:gd name="T11" fmla="*/ 83 h 85"/>
                <a:gd name="T12" fmla="*/ 3 w 25"/>
                <a:gd name="T13" fmla="*/ 85 h 85"/>
                <a:gd name="T14" fmla="*/ 0 w 25"/>
                <a:gd name="T15" fmla="*/ 83 h 85"/>
                <a:gd name="T16" fmla="*/ 0 w 25"/>
                <a:gd name="T17" fmla="*/ 13 h 85"/>
                <a:gd name="T18" fmla="*/ 13 w 25"/>
                <a:gd name="T19" fmla="*/ 0 h 85"/>
                <a:gd name="T20" fmla="*/ 25 w 25"/>
                <a:gd name="T21" fmla="*/ 13 h 85"/>
                <a:gd name="T22" fmla="*/ 25 w 25"/>
                <a:gd name="T23" fmla="*/ 83 h 85"/>
                <a:gd name="T24" fmla="*/ 23 w 25"/>
                <a:gd name="T2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85">
                  <a:moveTo>
                    <a:pt x="23" y="85"/>
                  </a:moveTo>
                  <a:cubicBezTo>
                    <a:pt x="21" y="85"/>
                    <a:pt x="20" y="84"/>
                    <a:pt x="20" y="8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8"/>
                    <a:pt x="17" y="5"/>
                    <a:pt x="13" y="5"/>
                  </a:cubicBezTo>
                  <a:cubicBezTo>
                    <a:pt x="8" y="5"/>
                    <a:pt x="5" y="8"/>
                    <a:pt x="5" y="1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5" y="84"/>
                    <a:pt x="4" y="85"/>
                    <a:pt x="3" y="85"/>
                  </a:cubicBezTo>
                  <a:cubicBezTo>
                    <a:pt x="1" y="85"/>
                    <a:pt x="0" y="84"/>
                    <a:pt x="0" y="8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9" y="0"/>
                    <a:pt x="25" y="6"/>
                    <a:pt x="25" y="13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4"/>
                    <a:pt x="24" y="85"/>
                    <a:pt x="23" y="8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57" name="Freeform 616"/>
            <p:cNvSpPr>
              <a:spLocks/>
            </p:cNvSpPr>
            <p:nvPr/>
          </p:nvSpPr>
          <p:spPr bwMode="auto">
            <a:xfrm>
              <a:off x="1664880" y="8910719"/>
              <a:ext cx="85725" cy="69850"/>
            </a:xfrm>
            <a:custGeom>
              <a:avLst/>
              <a:gdLst>
                <a:gd name="T0" fmla="*/ 13 w 25"/>
                <a:gd name="T1" fmla="*/ 20 h 20"/>
                <a:gd name="T2" fmla="*/ 0 w 25"/>
                <a:gd name="T3" fmla="*/ 8 h 20"/>
                <a:gd name="T4" fmla="*/ 0 w 25"/>
                <a:gd name="T5" fmla="*/ 3 h 20"/>
                <a:gd name="T6" fmla="*/ 3 w 25"/>
                <a:gd name="T7" fmla="*/ 0 h 20"/>
                <a:gd name="T8" fmla="*/ 5 w 25"/>
                <a:gd name="T9" fmla="*/ 3 h 20"/>
                <a:gd name="T10" fmla="*/ 5 w 25"/>
                <a:gd name="T11" fmla="*/ 8 h 20"/>
                <a:gd name="T12" fmla="*/ 13 w 25"/>
                <a:gd name="T13" fmla="*/ 16 h 20"/>
                <a:gd name="T14" fmla="*/ 20 w 25"/>
                <a:gd name="T15" fmla="*/ 8 h 20"/>
                <a:gd name="T16" fmla="*/ 20 w 25"/>
                <a:gd name="T17" fmla="*/ 3 h 20"/>
                <a:gd name="T18" fmla="*/ 23 w 25"/>
                <a:gd name="T19" fmla="*/ 0 h 20"/>
                <a:gd name="T20" fmla="*/ 25 w 25"/>
                <a:gd name="T21" fmla="*/ 3 h 20"/>
                <a:gd name="T22" fmla="*/ 25 w 25"/>
                <a:gd name="T23" fmla="*/ 8 h 20"/>
                <a:gd name="T24" fmla="*/ 13 w 25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0">
                  <a:moveTo>
                    <a:pt x="13" y="20"/>
                  </a:moveTo>
                  <a:cubicBezTo>
                    <a:pt x="6" y="20"/>
                    <a:pt x="0" y="15"/>
                    <a:pt x="0" y="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2"/>
                    <a:pt x="8" y="16"/>
                    <a:pt x="13" y="16"/>
                  </a:cubicBezTo>
                  <a:cubicBezTo>
                    <a:pt x="17" y="16"/>
                    <a:pt x="20" y="12"/>
                    <a:pt x="20" y="8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1"/>
                    <a:pt x="21" y="0"/>
                    <a:pt x="23" y="0"/>
                  </a:cubicBezTo>
                  <a:cubicBezTo>
                    <a:pt x="24" y="0"/>
                    <a:pt x="25" y="1"/>
                    <a:pt x="25" y="3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15"/>
                    <a:pt x="19" y="20"/>
                    <a:pt x="13" y="2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58" name="Freeform 617"/>
            <p:cNvSpPr>
              <a:spLocks/>
            </p:cNvSpPr>
            <p:nvPr/>
          </p:nvSpPr>
          <p:spPr bwMode="auto">
            <a:xfrm>
              <a:off x="1487080" y="8921832"/>
              <a:ext cx="38100" cy="127000"/>
            </a:xfrm>
            <a:custGeom>
              <a:avLst/>
              <a:gdLst>
                <a:gd name="T0" fmla="*/ 0 w 11"/>
                <a:gd name="T1" fmla="*/ 0 h 37"/>
                <a:gd name="T2" fmla="*/ 0 w 11"/>
                <a:gd name="T3" fmla="*/ 31 h 37"/>
                <a:gd name="T4" fmla="*/ 5 w 11"/>
                <a:gd name="T5" fmla="*/ 37 h 37"/>
                <a:gd name="T6" fmla="*/ 11 w 11"/>
                <a:gd name="T7" fmla="*/ 31 h 37"/>
                <a:gd name="T8" fmla="*/ 11 w 11"/>
                <a:gd name="T9" fmla="*/ 0 h 37"/>
                <a:gd name="T10" fmla="*/ 0 w 11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7">
                  <a:moveTo>
                    <a:pt x="0" y="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2" y="37"/>
                    <a:pt x="5" y="37"/>
                  </a:cubicBezTo>
                  <a:cubicBezTo>
                    <a:pt x="8" y="37"/>
                    <a:pt x="11" y="34"/>
                    <a:pt x="11" y="31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59" name="Freeform 618"/>
            <p:cNvSpPr>
              <a:spLocks/>
            </p:cNvSpPr>
            <p:nvPr/>
          </p:nvSpPr>
          <p:spPr bwMode="auto">
            <a:xfrm>
              <a:off x="1890305" y="8921832"/>
              <a:ext cx="41275" cy="127000"/>
            </a:xfrm>
            <a:custGeom>
              <a:avLst/>
              <a:gdLst>
                <a:gd name="T0" fmla="*/ 0 w 12"/>
                <a:gd name="T1" fmla="*/ 0 h 37"/>
                <a:gd name="T2" fmla="*/ 0 w 12"/>
                <a:gd name="T3" fmla="*/ 31 h 37"/>
                <a:gd name="T4" fmla="*/ 6 w 12"/>
                <a:gd name="T5" fmla="*/ 37 h 37"/>
                <a:gd name="T6" fmla="*/ 12 w 12"/>
                <a:gd name="T7" fmla="*/ 31 h 37"/>
                <a:gd name="T8" fmla="*/ 12 w 12"/>
                <a:gd name="T9" fmla="*/ 0 h 37"/>
                <a:gd name="T10" fmla="*/ 0 w 12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37">
                  <a:moveTo>
                    <a:pt x="0" y="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3" y="37"/>
                    <a:pt x="6" y="37"/>
                  </a:cubicBezTo>
                  <a:cubicBezTo>
                    <a:pt x="9" y="37"/>
                    <a:pt x="12" y="34"/>
                    <a:pt x="12" y="31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7C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60" name="Freeform 619"/>
            <p:cNvSpPr>
              <a:spLocks noEditPoints="1"/>
            </p:cNvSpPr>
            <p:nvPr/>
          </p:nvSpPr>
          <p:spPr bwMode="auto">
            <a:xfrm>
              <a:off x="1639774" y="8450344"/>
              <a:ext cx="138113" cy="138113"/>
            </a:xfrm>
            <a:custGeom>
              <a:avLst/>
              <a:gdLst>
                <a:gd name="T0" fmla="*/ 20 w 40"/>
                <a:gd name="T1" fmla="*/ 40 h 40"/>
                <a:gd name="T2" fmla="*/ 0 w 40"/>
                <a:gd name="T3" fmla="*/ 20 h 40"/>
                <a:gd name="T4" fmla="*/ 20 w 40"/>
                <a:gd name="T5" fmla="*/ 0 h 40"/>
                <a:gd name="T6" fmla="*/ 40 w 40"/>
                <a:gd name="T7" fmla="*/ 20 h 40"/>
                <a:gd name="T8" fmla="*/ 20 w 40"/>
                <a:gd name="T9" fmla="*/ 40 h 40"/>
                <a:gd name="T10" fmla="*/ 20 w 40"/>
                <a:gd name="T11" fmla="*/ 5 h 40"/>
                <a:gd name="T12" fmla="*/ 5 w 40"/>
                <a:gd name="T13" fmla="*/ 20 h 40"/>
                <a:gd name="T14" fmla="*/ 20 w 40"/>
                <a:gd name="T15" fmla="*/ 35 h 40"/>
                <a:gd name="T16" fmla="*/ 35 w 40"/>
                <a:gd name="T17" fmla="*/ 20 h 40"/>
                <a:gd name="T18" fmla="*/ 20 w 40"/>
                <a:gd name="T1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5"/>
                  </a:moveTo>
                  <a:cubicBezTo>
                    <a:pt x="12" y="5"/>
                    <a:pt x="5" y="12"/>
                    <a:pt x="5" y="20"/>
                  </a:cubicBezTo>
                  <a:cubicBezTo>
                    <a:pt x="5" y="28"/>
                    <a:pt x="12" y="35"/>
                    <a:pt x="20" y="35"/>
                  </a:cubicBezTo>
                  <a:cubicBezTo>
                    <a:pt x="28" y="35"/>
                    <a:pt x="35" y="28"/>
                    <a:pt x="35" y="20"/>
                  </a:cubicBezTo>
                  <a:cubicBezTo>
                    <a:pt x="35" y="12"/>
                    <a:pt x="28" y="5"/>
                    <a:pt x="20" y="5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61" name="Oval 620"/>
            <p:cNvSpPr>
              <a:spLocks noChangeArrowheads="1"/>
            </p:cNvSpPr>
            <p:nvPr/>
          </p:nvSpPr>
          <p:spPr bwMode="auto">
            <a:xfrm>
              <a:off x="1681049" y="8491619"/>
              <a:ext cx="55563" cy="55563"/>
            </a:xfrm>
            <a:prstGeom prst="ellipse">
              <a:avLst/>
            </a:pr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62" name="Freeform 621"/>
            <p:cNvSpPr>
              <a:spLocks/>
            </p:cNvSpPr>
            <p:nvPr/>
          </p:nvSpPr>
          <p:spPr bwMode="auto">
            <a:xfrm>
              <a:off x="1757249" y="8488444"/>
              <a:ext cx="128588" cy="58738"/>
            </a:xfrm>
            <a:custGeom>
              <a:avLst/>
              <a:gdLst>
                <a:gd name="T0" fmla="*/ 29 w 37"/>
                <a:gd name="T1" fmla="*/ 17 h 17"/>
                <a:gd name="T2" fmla="*/ 13 w 37"/>
                <a:gd name="T3" fmla="*/ 17 h 17"/>
                <a:gd name="T4" fmla="*/ 11 w 37"/>
                <a:gd name="T5" fmla="*/ 14 h 17"/>
                <a:gd name="T6" fmla="*/ 13 w 37"/>
                <a:gd name="T7" fmla="*/ 12 h 17"/>
                <a:gd name="T8" fmla="*/ 29 w 37"/>
                <a:gd name="T9" fmla="*/ 12 h 17"/>
                <a:gd name="T10" fmla="*/ 32 w 37"/>
                <a:gd name="T11" fmla="*/ 8 h 17"/>
                <a:gd name="T12" fmla="*/ 32 w 37"/>
                <a:gd name="T13" fmla="*/ 4 h 17"/>
                <a:gd name="T14" fmla="*/ 2 w 37"/>
                <a:gd name="T15" fmla="*/ 4 h 17"/>
                <a:gd name="T16" fmla="*/ 0 w 37"/>
                <a:gd name="T17" fmla="*/ 2 h 17"/>
                <a:gd name="T18" fmla="*/ 2 w 37"/>
                <a:gd name="T19" fmla="*/ 0 h 17"/>
                <a:gd name="T20" fmla="*/ 34 w 37"/>
                <a:gd name="T21" fmla="*/ 0 h 17"/>
                <a:gd name="T22" fmla="*/ 37 w 37"/>
                <a:gd name="T23" fmla="*/ 2 h 17"/>
                <a:gd name="T24" fmla="*/ 37 w 37"/>
                <a:gd name="T25" fmla="*/ 8 h 17"/>
                <a:gd name="T26" fmla="*/ 29 w 37"/>
                <a:gd name="T2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17">
                  <a:moveTo>
                    <a:pt x="29" y="17"/>
                  </a:move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1" y="16"/>
                    <a:pt x="11" y="14"/>
                  </a:cubicBezTo>
                  <a:cubicBezTo>
                    <a:pt x="11" y="13"/>
                    <a:pt x="12" y="12"/>
                    <a:pt x="13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2"/>
                    <a:pt x="32" y="10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6" y="0"/>
                    <a:pt x="37" y="1"/>
                    <a:pt x="37" y="2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13"/>
                    <a:pt x="33" y="17"/>
                    <a:pt x="29" y="17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63" name="Freeform 622"/>
            <p:cNvSpPr>
              <a:spLocks/>
            </p:cNvSpPr>
            <p:nvPr/>
          </p:nvSpPr>
          <p:spPr bwMode="auto">
            <a:xfrm>
              <a:off x="1868374" y="8418594"/>
              <a:ext cx="52388" cy="84138"/>
            </a:xfrm>
            <a:custGeom>
              <a:avLst/>
              <a:gdLst>
                <a:gd name="T0" fmla="*/ 2 w 15"/>
                <a:gd name="T1" fmla="*/ 24 h 24"/>
                <a:gd name="T2" fmla="*/ 0 w 15"/>
                <a:gd name="T3" fmla="*/ 22 h 24"/>
                <a:gd name="T4" fmla="*/ 7 w 15"/>
                <a:gd name="T5" fmla="*/ 4 h 24"/>
                <a:gd name="T6" fmla="*/ 10 w 15"/>
                <a:gd name="T7" fmla="*/ 1 h 24"/>
                <a:gd name="T8" fmla="*/ 14 w 15"/>
                <a:gd name="T9" fmla="*/ 1 h 24"/>
                <a:gd name="T10" fmla="*/ 14 w 15"/>
                <a:gd name="T11" fmla="*/ 5 h 24"/>
                <a:gd name="T12" fmla="*/ 11 w 15"/>
                <a:gd name="T13" fmla="*/ 8 h 24"/>
                <a:gd name="T14" fmla="*/ 5 w 15"/>
                <a:gd name="T15" fmla="*/ 22 h 24"/>
                <a:gd name="T16" fmla="*/ 2 w 15"/>
                <a:gd name="T17" fmla="*/ 24 h 24"/>
                <a:gd name="T18" fmla="*/ 2 w 15"/>
                <a:gd name="T1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4">
                  <a:moveTo>
                    <a:pt x="2" y="24"/>
                  </a:moveTo>
                  <a:cubicBezTo>
                    <a:pt x="1" y="24"/>
                    <a:pt x="0" y="23"/>
                    <a:pt x="0" y="22"/>
                  </a:cubicBezTo>
                  <a:cubicBezTo>
                    <a:pt x="0" y="15"/>
                    <a:pt x="3" y="9"/>
                    <a:pt x="7" y="4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3" y="0"/>
                    <a:pt x="14" y="1"/>
                  </a:cubicBezTo>
                  <a:cubicBezTo>
                    <a:pt x="15" y="2"/>
                    <a:pt x="15" y="4"/>
                    <a:pt x="14" y="5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12"/>
                    <a:pt x="5" y="17"/>
                    <a:pt x="5" y="22"/>
                  </a:cubicBezTo>
                  <a:cubicBezTo>
                    <a:pt x="5" y="23"/>
                    <a:pt x="4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64" name="Freeform 623"/>
            <p:cNvSpPr>
              <a:spLocks noEditPoints="1"/>
            </p:cNvSpPr>
            <p:nvPr/>
          </p:nvSpPr>
          <p:spPr bwMode="auto">
            <a:xfrm>
              <a:off x="1896949" y="8366207"/>
              <a:ext cx="76200" cy="76200"/>
            </a:xfrm>
            <a:custGeom>
              <a:avLst/>
              <a:gdLst>
                <a:gd name="T0" fmla="*/ 11 w 22"/>
                <a:gd name="T1" fmla="*/ 22 h 22"/>
                <a:gd name="T2" fmla="*/ 0 w 22"/>
                <a:gd name="T3" fmla="*/ 11 h 22"/>
                <a:gd name="T4" fmla="*/ 3 w 22"/>
                <a:gd name="T5" fmla="*/ 3 h 22"/>
                <a:gd name="T6" fmla="*/ 11 w 22"/>
                <a:gd name="T7" fmla="*/ 0 h 22"/>
                <a:gd name="T8" fmla="*/ 11 w 22"/>
                <a:gd name="T9" fmla="*/ 0 h 22"/>
                <a:gd name="T10" fmla="*/ 22 w 22"/>
                <a:gd name="T11" fmla="*/ 11 h 22"/>
                <a:gd name="T12" fmla="*/ 19 w 22"/>
                <a:gd name="T13" fmla="*/ 19 h 22"/>
                <a:gd name="T14" fmla="*/ 11 w 22"/>
                <a:gd name="T15" fmla="*/ 22 h 22"/>
                <a:gd name="T16" fmla="*/ 11 w 22"/>
                <a:gd name="T17" fmla="*/ 22 h 22"/>
                <a:gd name="T18" fmla="*/ 11 w 22"/>
                <a:gd name="T19" fmla="*/ 4 h 22"/>
                <a:gd name="T20" fmla="*/ 11 w 22"/>
                <a:gd name="T21" fmla="*/ 4 h 22"/>
                <a:gd name="T22" fmla="*/ 6 w 22"/>
                <a:gd name="T23" fmla="*/ 6 h 22"/>
                <a:gd name="T24" fmla="*/ 5 w 22"/>
                <a:gd name="T25" fmla="*/ 11 h 22"/>
                <a:gd name="T26" fmla="*/ 11 w 22"/>
                <a:gd name="T27" fmla="*/ 17 h 22"/>
                <a:gd name="T28" fmla="*/ 11 w 22"/>
                <a:gd name="T29" fmla="*/ 17 h 22"/>
                <a:gd name="T30" fmla="*/ 16 w 22"/>
                <a:gd name="T31" fmla="*/ 15 h 22"/>
                <a:gd name="T32" fmla="*/ 18 w 22"/>
                <a:gd name="T33" fmla="*/ 11 h 22"/>
                <a:gd name="T34" fmla="*/ 16 w 22"/>
                <a:gd name="T35" fmla="*/ 6 h 22"/>
                <a:gd name="T36" fmla="*/ 11 w 22"/>
                <a:gd name="T3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2" y="14"/>
                    <a:pt x="21" y="16"/>
                    <a:pt x="19" y="19"/>
                  </a:cubicBezTo>
                  <a:cubicBezTo>
                    <a:pt x="17" y="21"/>
                    <a:pt x="14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lose/>
                  <a:moveTo>
                    <a:pt x="11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9" y="4"/>
                    <a:pt x="8" y="5"/>
                    <a:pt x="6" y="6"/>
                  </a:cubicBezTo>
                  <a:cubicBezTo>
                    <a:pt x="5" y="7"/>
                    <a:pt x="5" y="9"/>
                    <a:pt x="5" y="11"/>
                  </a:cubicBezTo>
                  <a:cubicBezTo>
                    <a:pt x="5" y="14"/>
                    <a:pt x="8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7"/>
                    <a:pt x="14" y="17"/>
                    <a:pt x="16" y="15"/>
                  </a:cubicBezTo>
                  <a:cubicBezTo>
                    <a:pt x="17" y="14"/>
                    <a:pt x="18" y="12"/>
                    <a:pt x="18" y="11"/>
                  </a:cubicBezTo>
                  <a:cubicBezTo>
                    <a:pt x="18" y="9"/>
                    <a:pt x="17" y="7"/>
                    <a:pt x="16" y="6"/>
                  </a:cubicBezTo>
                  <a:cubicBezTo>
                    <a:pt x="14" y="5"/>
                    <a:pt x="13" y="4"/>
                    <a:pt x="11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65" name="Freeform 624"/>
            <p:cNvSpPr>
              <a:spLocks/>
            </p:cNvSpPr>
            <p:nvPr/>
          </p:nvSpPr>
          <p:spPr bwMode="auto">
            <a:xfrm>
              <a:off x="1498486" y="8418594"/>
              <a:ext cx="50800" cy="84138"/>
            </a:xfrm>
            <a:custGeom>
              <a:avLst/>
              <a:gdLst>
                <a:gd name="T0" fmla="*/ 12 w 15"/>
                <a:gd name="T1" fmla="*/ 24 h 24"/>
                <a:gd name="T2" fmla="*/ 12 w 15"/>
                <a:gd name="T3" fmla="*/ 24 h 24"/>
                <a:gd name="T4" fmla="*/ 10 w 15"/>
                <a:gd name="T5" fmla="*/ 22 h 24"/>
                <a:gd name="T6" fmla="*/ 4 w 15"/>
                <a:gd name="T7" fmla="*/ 8 h 24"/>
                <a:gd name="T8" fmla="*/ 1 w 15"/>
                <a:gd name="T9" fmla="*/ 5 h 24"/>
                <a:gd name="T10" fmla="*/ 1 w 15"/>
                <a:gd name="T11" fmla="*/ 1 h 24"/>
                <a:gd name="T12" fmla="*/ 4 w 15"/>
                <a:gd name="T13" fmla="*/ 1 h 24"/>
                <a:gd name="T14" fmla="*/ 8 w 15"/>
                <a:gd name="T15" fmla="*/ 4 h 24"/>
                <a:gd name="T16" fmla="*/ 15 w 15"/>
                <a:gd name="T17" fmla="*/ 22 h 24"/>
                <a:gd name="T18" fmla="*/ 12 w 15"/>
                <a:gd name="T1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4">
                  <a:moveTo>
                    <a:pt x="12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1" y="24"/>
                    <a:pt x="10" y="23"/>
                    <a:pt x="10" y="22"/>
                  </a:cubicBezTo>
                  <a:cubicBezTo>
                    <a:pt x="10" y="17"/>
                    <a:pt x="8" y="12"/>
                    <a:pt x="4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2" y="9"/>
                    <a:pt x="15" y="15"/>
                    <a:pt x="15" y="22"/>
                  </a:cubicBezTo>
                  <a:cubicBezTo>
                    <a:pt x="15" y="23"/>
                    <a:pt x="14" y="24"/>
                    <a:pt x="12" y="2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66" name="Freeform 625"/>
            <p:cNvSpPr>
              <a:spLocks noEditPoints="1"/>
            </p:cNvSpPr>
            <p:nvPr/>
          </p:nvSpPr>
          <p:spPr bwMode="auto">
            <a:xfrm>
              <a:off x="1446099" y="8366207"/>
              <a:ext cx="76200" cy="76200"/>
            </a:xfrm>
            <a:custGeom>
              <a:avLst/>
              <a:gdLst>
                <a:gd name="T0" fmla="*/ 11 w 22"/>
                <a:gd name="T1" fmla="*/ 22 h 22"/>
                <a:gd name="T2" fmla="*/ 11 w 22"/>
                <a:gd name="T3" fmla="*/ 22 h 22"/>
                <a:gd name="T4" fmla="*/ 3 w 22"/>
                <a:gd name="T5" fmla="*/ 19 h 22"/>
                <a:gd name="T6" fmla="*/ 0 w 22"/>
                <a:gd name="T7" fmla="*/ 11 h 22"/>
                <a:gd name="T8" fmla="*/ 2 w 22"/>
                <a:gd name="T9" fmla="*/ 11 h 22"/>
                <a:gd name="T10" fmla="*/ 0 w 22"/>
                <a:gd name="T11" fmla="*/ 11 h 22"/>
                <a:gd name="T12" fmla="*/ 11 w 22"/>
                <a:gd name="T13" fmla="*/ 0 h 22"/>
                <a:gd name="T14" fmla="*/ 11 w 22"/>
                <a:gd name="T15" fmla="*/ 0 h 22"/>
                <a:gd name="T16" fmla="*/ 19 w 22"/>
                <a:gd name="T17" fmla="*/ 3 h 22"/>
                <a:gd name="T18" fmla="*/ 22 w 22"/>
                <a:gd name="T19" fmla="*/ 11 h 22"/>
                <a:gd name="T20" fmla="*/ 11 w 22"/>
                <a:gd name="T21" fmla="*/ 22 h 22"/>
                <a:gd name="T22" fmla="*/ 11 w 22"/>
                <a:gd name="T23" fmla="*/ 4 h 22"/>
                <a:gd name="T24" fmla="*/ 6 w 22"/>
                <a:gd name="T25" fmla="*/ 6 h 22"/>
                <a:gd name="T26" fmla="*/ 4 w 22"/>
                <a:gd name="T27" fmla="*/ 11 h 22"/>
                <a:gd name="T28" fmla="*/ 6 w 22"/>
                <a:gd name="T29" fmla="*/ 15 h 22"/>
                <a:gd name="T30" fmla="*/ 11 w 22"/>
                <a:gd name="T31" fmla="*/ 17 h 22"/>
                <a:gd name="T32" fmla="*/ 11 w 22"/>
                <a:gd name="T33" fmla="*/ 17 h 22"/>
                <a:gd name="T34" fmla="*/ 17 w 22"/>
                <a:gd name="T35" fmla="*/ 11 h 22"/>
                <a:gd name="T36" fmla="*/ 15 w 22"/>
                <a:gd name="T37" fmla="*/ 6 h 22"/>
                <a:gd name="T38" fmla="*/ 11 w 22"/>
                <a:gd name="T39" fmla="*/ 4 h 22"/>
                <a:gd name="T40" fmla="*/ 11 w 22"/>
                <a:gd name="T41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2">
                  <a:moveTo>
                    <a:pt x="11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8" y="22"/>
                    <a:pt x="5" y="21"/>
                    <a:pt x="3" y="19"/>
                  </a:cubicBezTo>
                  <a:cubicBezTo>
                    <a:pt x="1" y="16"/>
                    <a:pt x="0" y="14"/>
                    <a:pt x="0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lose/>
                  <a:moveTo>
                    <a:pt x="11" y="4"/>
                  </a:moveTo>
                  <a:cubicBezTo>
                    <a:pt x="9" y="4"/>
                    <a:pt x="7" y="5"/>
                    <a:pt x="6" y="6"/>
                  </a:cubicBezTo>
                  <a:cubicBezTo>
                    <a:pt x="5" y="7"/>
                    <a:pt x="4" y="9"/>
                    <a:pt x="4" y="11"/>
                  </a:cubicBezTo>
                  <a:cubicBezTo>
                    <a:pt x="4" y="12"/>
                    <a:pt x="5" y="14"/>
                    <a:pt x="6" y="15"/>
                  </a:cubicBezTo>
                  <a:cubicBezTo>
                    <a:pt x="7" y="17"/>
                    <a:pt x="9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4" y="17"/>
                    <a:pt x="17" y="14"/>
                    <a:pt x="17" y="11"/>
                  </a:cubicBezTo>
                  <a:cubicBezTo>
                    <a:pt x="17" y="9"/>
                    <a:pt x="17" y="7"/>
                    <a:pt x="15" y="6"/>
                  </a:cubicBezTo>
                  <a:cubicBezTo>
                    <a:pt x="14" y="5"/>
                    <a:pt x="13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67" name="Freeform 630"/>
            <p:cNvSpPr>
              <a:spLocks/>
            </p:cNvSpPr>
            <p:nvPr/>
          </p:nvSpPr>
          <p:spPr bwMode="auto">
            <a:xfrm>
              <a:off x="1903299" y="8509082"/>
              <a:ext cx="76200" cy="14288"/>
            </a:xfrm>
            <a:custGeom>
              <a:avLst/>
              <a:gdLst>
                <a:gd name="T0" fmla="*/ 19 w 22"/>
                <a:gd name="T1" fmla="*/ 4 h 4"/>
                <a:gd name="T2" fmla="*/ 2 w 22"/>
                <a:gd name="T3" fmla="*/ 4 h 4"/>
                <a:gd name="T4" fmla="*/ 0 w 22"/>
                <a:gd name="T5" fmla="*/ 2 h 4"/>
                <a:gd name="T6" fmla="*/ 2 w 22"/>
                <a:gd name="T7" fmla="*/ 0 h 4"/>
                <a:gd name="T8" fmla="*/ 19 w 22"/>
                <a:gd name="T9" fmla="*/ 0 h 4"/>
                <a:gd name="T10" fmla="*/ 22 w 22"/>
                <a:gd name="T11" fmla="*/ 2 h 4"/>
                <a:gd name="T12" fmla="*/ 19 w 2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">
                  <a:moveTo>
                    <a:pt x="19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2" y="1"/>
                    <a:pt x="22" y="2"/>
                  </a:cubicBezTo>
                  <a:cubicBezTo>
                    <a:pt x="22" y="3"/>
                    <a:pt x="21" y="4"/>
                    <a:pt x="19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68" name="Freeform 631"/>
            <p:cNvSpPr>
              <a:spLocks/>
            </p:cNvSpPr>
            <p:nvPr/>
          </p:nvSpPr>
          <p:spPr bwMode="auto">
            <a:xfrm>
              <a:off x="1531824" y="8488444"/>
              <a:ext cx="128588" cy="58738"/>
            </a:xfrm>
            <a:custGeom>
              <a:avLst/>
              <a:gdLst>
                <a:gd name="T0" fmla="*/ 23 w 37"/>
                <a:gd name="T1" fmla="*/ 17 h 17"/>
                <a:gd name="T2" fmla="*/ 8 w 37"/>
                <a:gd name="T3" fmla="*/ 17 h 17"/>
                <a:gd name="T4" fmla="*/ 0 w 37"/>
                <a:gd name="T5" fmla="*/ 8 h 17"/>
                <a:gd name="T6" fmla="*/ 0 w 37"/>
                <a:gd name="T7" fmla="*/ 2 h 17"/>
                <a:gd name="T8" fmla="*/ 2 w 37"/>
                <a:gd name="T9" fmla="*/ 0 h 17"/>
                <a:gd name="T10" fmla="*/ 35 w 37"/>
                <a:gd name="T11" fmla="*/ 0 h 17"/>
                <a:gd name="T12" fmla="*/ 37 w 37"/>
                <a:gd name="T13" fmla="*/ 2 h 17"/>
                <a:gd name="T14" fmla="*/ 35 w 37"/>
                <a:gd name="T15" fmla="*/ 4 h 17"/>
                <a:gd name="T16" fmla="*/ 5 w 37"/>
                <a:gd name="T17" fmla="*/ 4 h 17"/>
                <a:gd name="T18" fmla="*/ 5 w 37"/>
                <a:gd name="T19" fmla="*/ 8 h 17"/>
                <a:gd name="T20" fmla="*/ 8 w 37"/>
                <a:gd name="T21" fmla="*/ 12 h 17"/>
                <a:gd name="T22" fmla="*/ 23 w 37"/>
                <a:gd name="T23" fmla="*/ 12 h 17"/>
                <a:gd name="T24" fmla="*/ 26 w 37"/>
                <a:gd name="T25" fmla="*/ 14 h 17"/>
                <a:gd name="T26" fmla="*/ 23 w 37"/>
                <a:gd name="T2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17">
                  <a:moveTo>
                    <a:pt x="23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1"/>
                    <a:pt x="37" y="2"/>
                  </a:cubicBezTo>
                  <a:cubicBezTo>
                    <a:pt x="37" y="3"/>
                    <a:pt x="36" y="4"/>
                    <a:pt x="3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0"/>
                    <a:pt x="6" y="12"/>
                    <a:pt x="8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2"/>
                    <a:pt x="26" y="13"/>
                    <a:pt x="26" y="14"/>
                  </a:cubicBezTo>
                  <a:cubicBezTo>
                    <a:pt x="26" y="16"/>
                    <a:pt x="25" y="17"/>
                    <a:pt x="23" y="17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69" name="Freeform 632"/>
            <p:cNvSpPr>
              <a:spLocks/>
            </p:cNvSpPr>
            <p:nvPr/>
          </p:nvSpPr>
          <p:spPr bwMode="auto">
            <a:xfrm>
              <a:off x="1439749" y="8509082"/>
              <a:ext cx="76200" cy="14288"/>
            </a:xfrm>
            <a:custGeom>
              <a:avLst/>
              <a:gdLst>
                <a:gd name="T0" fmla="*/ 20 w 22"/>
                <a:gd name="T1" fmla="*/ 4 h 4"/>
                <a:gd name="T2" fmla="*/ 2 w 22"/>
                <a:gd name="T3" fmla="*/ 4 h 4"/>
                <a:gd name="T4" fmla="*/ 0 w 22"/>
                <a:gd name="T5" fmla="*/ 2 h 4"/>
                <a:gd name="T6" fmla="*/ 2 w 22"/>
                <a:gd name="T7" fmla="*/ 0 h 4"/>
                <a:gd name="T8" fmla="*/ 20 w 22"/>
                <a:gd name="T9" fmla="*/ 0 h 4"/>
                <a:gd name="T10" fmla="*/ 22 w 22"/>
                <a:gd name="T11" fmla="*/ 2 h 4"/>
                <a:gd name="T12" fmla="*/ 20 w 2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">
                  <a:moveTo>
                    <a:pt x="2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1"/>
                    <a:pt x="22" y="2"/>
                  </a:cubicBezTo>
                  <a:cubicBezTo>
                    <a:pt x="22" y="3"/>
                    <a:pt x="21" y="4"/>
                    <a:pt x="20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70" name="Freeform 630"/>
            <p:cNvSpPr>
              <a:spLocks/>
            </p:cNvSpPr>
            <p:nvPr/>
          </p:nvSpPr>
          <p:spPr bwMode="auto">
            <a:xfrm rot="1761430">
              <a:off x="1608659" y="8656402"/>
              <a:ext cx="76200" cy="14288"/>
            </a:xfrm>
            <a:custGeom>
              <a:avLst/>
              <a:gdLst>
                <a:gd name="T0" fmla="*/ 19 w 22"/>
                <a:gd name="T1" fmla="*/ 4 h 4"/>
                <a:gd name="T2" fmla="*/ 2 w 22"/>
                <a:gd name="T3" fmla="*/ 4 h 4"/>
                <a:gd name="T4" fmla="*/ 0 w 22"/>
                <a:gd name="T5" fmla="*/ 2 h 4"/>
                <a:gd name="T6" fmla="*/ 2 w 22"/>
                <a:gd name="T7" fmla="*/ 0 h 4"/>
                <a:gd name="T8" fmla="*/ 19 w 22"/>
                <a:gd name="T9" fmla="*/ 0 h 4"/>
                <a:gd name="T10" fmla="*/ 22 w 22"/>
                <a:gd name="T11" fmla="*/ 2 h 4"/>
                <a:gd name="T12" fmla="*/ 19 w 2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">
                  <a:moveTo>
                    <a:pt x="19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2" y="1"/>
                    <a:pt x="22" y="2"/>
                  </a:cubicBezTo>
                  <a:cubicBezTo>
                    <a:pt x="22" y="3"/>
                    <a:pt x="21" y="4"/>
                    <a:pt x="19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71" name="Freeform 611"/>
            <p:cNvSpPr>
              <a:spLocks/>
            </p:cNvSpPr>
            <p:nvPr/>
          </p:nvSpPr>
          <p:spPr bwMode="auto">
            <a:xfrm>
              <a:off x="1610049" y="8534400"/>
              <a:ext cx="15875" cy="115970"/>
            </a:xfrm>
            <a:custGeom>
              <a:avLst/>
              <a:gdLst>
                <a:gd name="T0" fmla="*/ 3 w 5"/>
                <a:gd name="T1" fmla="*/ 50 h 50"/>
                <a:gd name="T2" fmla="*/ 0 w 5"/>
                <a:gd name="T3" fmla="*/ 48 h 50"/>
                <a:gd name="T4" fmla="*/ 0 w 5"/>
                <a:gd name="T5" fmla="*/ 2 h 50"/>
                <a:gd name="T6" fmla="*/ 3 w 5"/>
                <a:gd name="T7" fmla="*/ 0 h 50"/>
                <a:gd name="T8" fmla="*/ 5 w 5"/>
                <a:gd name="T9" fmla="*/ 2 h 50"/>
                <a:gd name="T10" fmla="*/ 5 w 5"/>
                <a:gd name="T11" fmla="*/ 48 h 50"/>
                <a:gd name="T12" fmla="*/ 3 w 5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0">
                  <a:moveTo>
                    <a:pt x="3" y="50"/>
                  </a:moveTo>
                  <a:cubicBezTo>
                    <a:pt x="1" y="50"/>
                    <a:pt x="0" y="49"/>
                    <a:pt x="0" y="4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9"/>
                    <a:pt x="4" y="50"/>
                    <a:pt x="3" y="5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72" name="Freeform 611"/>
            <p:cNvSpPr>
              <a:spLocks/>
            </p:cNvSpPr>
            <p:nvPr/>
          </p:nvSpPr>
          <p:spPr bwMode="auto">
            <a:xfrm>
              <a:off x="1794792" y="8534400"/>
              <a:ext cx="15875" cy="115970"/>
            </a:xfrm>
            <a:custGeom>
              <a:avLst/>
              <a:gdLst>
                <a:gd name="T0" fmla="*/ 3 w 5"/>
                <a:gd name="T1" fmla="*/ 50 h 50"/>
                <a:gd name="T2" fmla="*/ 0 w 5"/>
                <a:gd name="T3" fmla="*/ 48 h 50"/>
                <a:gd name="T4" fmla="*/ 0 w 5"/>
                <a:gd name="T5" fmla="*/ 2 h 50"/>
                <a:gd name="T6" fmla="*/ 3 w 5"/>
                <a:gd name="T7" fmla="*/ 0 h 50"/>
                <a:gd name="T8" fmla="*/ 5 w 5"/>
                <a:gd name="T9" fmla="*/ 2 h 50"/>
                <a:gd name="T10" fmla="*/ 5 w 5"/>
                <a:gd name="T11" fmla="*/ 48 h 50"/>
                <a:gd name="T12" fmla="*/ 3 w 5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0">
                  <a:moveTo>
                    <a:pt x="3" y="50"/>
                  </a:moveTo>
                  <a:cubicBezTo>
                    <a:pt x="1" y="50"/>
                    <a:pt x="0" y="49"/>
                    <a:pt x="0" y="4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9"/>
                    <a:pt x="4" y="50"/>
                    <a:pt x="3" y="50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  <p:sp>
          <p:nvSpPr>
            <p:cNvPr id="73" name="Freeform 630"/>
            <p:cNvSpPr>
              <a:spLocks/>
            </p:cNvSpPr>
            <p:nvPr/>
          </p:nvSpPr>
          <p:spPr bwMode="auto">
            <a:xfrm rot="19838570" flipH="1">
              <a:off x="1735857" y="8656402"/>
              <a:ext cx="76200" cy="14288"/>
            </a:xfrm>
            <a:custGeom>
              <a:avLst/>
              <a:gdLst>
                <a:gd name="T0" fmla="*/ 19 w 22"/>
                <a:gd name="T1" fmla="*/ 4 h 4"/>
                <a:gd name="T2" fmla="*/ 2 w 22"/>
                <a:gd name="T3" fmla="*/ 4 h 4"/>
                <a:gd name="T4" fmla="*/ 0 w 22"/>
                <a:gd name="T5" fmla="*/ 2 h 4"/>
                <a:gd name="T6" fmla="*/ 2 w 22"/>
                <a:gd name="T7" fmla="*/ 0 h 4"/>
                <a:gd name="T8" fmla="*/ 19 w 22"/>
                <a:gd name="T9" fmla="*/ 0 h 4"/>
                <a:gd name="T10" fmla="*/ 22 w 22"/>
                <a:gd name="T11" fmla="*/ 2 h 4"/>
                <a:gd name="T12" fmla="*/ 19 w 2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">
                  <a:moveTo>
                    <a:pt x="19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2" y="1"/>
                    <a:pt x="22" y="2"/>
                  </a:cubicBezTo>
                  <a:cubicBezTo>
                    <a:pt x="22" y="3"/>
                    <a:pt x="21" y="4"/>
                    <a:pt x="19" y="4"/>
                  </a:cubicBezTo>
                  <a:close/>
                </a:path>
              </a:pathLst>
            </a:custGeom>
            <a:solidFill>
              <a:srgbClr val="344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/>
            </a:p>
          </p:txBody>
        </p:sp>
      </p:grpSp>
      <p:sp>
        <p:nvSpPr>
          <p:cNvPr id="253" name="Rectangle 190"/>
          <p:cNvSpPr txBox="1">
            <a:spLocks/>
          </p:cNvSpPr>
          <p:nvPr/>
        </p:nvSpPr>
        <p:spPr>
          <a:xfrm>
            <a:off x="15456007" y="8001843"/>
            <a:ext cx="214992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216000" indent="-2160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>
                <a:latin typeface="+mn-lt"/>
              </a:rPr>
              <a:t>Развитие проката </a:t>
            </a:r>
            <a:br>
              <a:rPr lang="ru-RU" sz="1400" dirty="0">
                <a:latin typeface="+mn-lt"/>
              </a:rPr>
            </a:br>
            <a:r>
              <a:rPr lang="ru-RU" sz="1400" dirty="0" err="1">
                <a:latin typeface="+mn-lt"/>
              </a:rPr>
              <a:t>электроскутеров</a:t>
            </a:r>
            <a:endParaRPr lang="ru-RU" sz="1400" dirty="0">
              <a:latin typeface="+mn-lt"/>
            </a:endParaRPr>
          </a:p>
          <a:p>
            <a:pPr marL="216000" indent="-2160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>
                <a:latin typeface="+mn-lt"/>
              </a:rPr>
              <a:t>Более </a:t>
            </a:r>
            <a:r>
              <a:rPr lang="ru-RU" sz="1400" b="1" dirty="0"/>
              <a:t>100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ru-RU" sz="1400" dirty="0">
                <a:latin typeface="+mn-lt"/>
              </a:rPr>
              <a:t>скутеров</a:t>
            </a:r>
          </a:p>
        </p:txBody>
      </p:sp>
      <p:sp>
        <p:nvSpPr>
          <p:cNvPr id="262" name="Rectangle 190"/>
          <p:cNvSpPr txBox="1">
            <a:spLocks/>
          </p:cNvSpPr>
          <p:nvPr/>
        </p:nvSpPr>
        <p:spPr>
          <a:xfrm>
            <a:off x="2300671" y="8940895"/>
            <a:ext cx="22675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endParaRPr lang="ru-RU" sz="1400" dirty="0">
              <a:solidFill>
                <a:srgbClr val="04AC8C"/>
              </a:solidFill>
              <a:latin typeface="+mn-lt"/>
            </a:endParaRPr>
          </a:p>
        </p:txBody>
      </p:sp>
      <p:sp>
        <p:nvSpPr>
          <p:cNvPr id="266" name="Rectangle 190"/>
          <p:cNvSpPr txBox="1">
            <a:spLocks/>
          </p:cNvSpPr>
          <p:nvPr/>
        </p:nvSpPr>
        <p:spPr>
          <a:xfrm>
            <a:off x="10556404" y="8940895"/>
            <a:ext cx="25006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sz="1400" dirty="0">
                <a:latin typeface="+mn-lt"/>
              </a:rPr>
              <a:t>Электрификация</a:t>
            </a:r>
            <a:endParaRPr lang="en-US" sz="1400" dirty="0">
              <a:latin typeface="+mn-lt"/>
            </a:endParaRPr>
          </a:p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Мировой тренд </a:t>
            </a:r>
          </a:p>
        </p:txBody>
      </p:sp>
      <p:sp>
        <p:nvSpPr>
          <p:cNvPr id="267" name="Rectangle 190"/>
          <p:cNvSpPr txBox="1">
            <a:spLocks/>
          </p:cNvSpPr>
          <p:nvPr/>
        </p:nvSpPr>
        <p:spPr>
          <a:xfrm>
            <a:off x="7737126" y="8940895"/>
            <a:ext cx="25006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sz="1400" dirty="0">
                <a:latin typeface="+mn-lt"/>
              </a:rPr>
              <a:t>Появление новых операторов</a:t>
            </a:r>
            <a:endParaRPr lang="en-US" sz="1400" dirty="0">
              <a:latin typeface="+mn-lt"/>
            </a:endParaRPr>
          </a:p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США</a:t>
            </a:r>
          </a:p>
        </p:txBody>
      </p:sp>
      <p:cxnSp>
        <p:nvCxnSpPr>
          <p:cNvPr id="9" name="Прямая со стрелкой 8"/>
          <p:cNvCxnSpPr>
            <a:cxnSpLocks/>
          </p:cNvCxnSpPr>
          <p:nvPr/>
        </p:nvCxnSpPr>
        <p:spPr>
          <a:xfrm>
            <a:off x="4527534" y="2593218"/>
            <a:ext cx="547132" cy="2788"/>
          </a:xfrm>
          <a:prstGeom prst="straightConnector1">
            <a:avLst/>
          </a:prstGeom>
          <a:ln w="28575" cap="rnd">
            <a:solidFill>
              <a:srgbClr val="04AC8C"/>
            </a:solidFill>
            <a:prstDash val="sysDot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Прямоугольник 277"/>
          <p:cNvSpPr/>
          <p:nvPr/>
        </p:nvSpPr>
        <p:spPr>
          <a:xfrm>
            <a:off x="2188555" y="1927860"/>
            <a:ext cx="46646" cy="757174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288" name="Rectangle 190"/>
          <p:cNvSpPr txBox="1">
            <a:spLocks/>
          </p:cNvSpPr>
          <p:nvPr/>
        </p:nvSpPr>
        <p:spPr>
          <a:xfrm>
            <a:off x="13428350" y="7698104"/>
            <a:ext cx="2069181" cy="116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9" tIns="72009" rIns="72009" bIns="720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1631629" eaLnBrk="1" hangingPunct="1">
              <a:buClr>
                <a:schemeClr val="tx2"/>
              </a:buClr>
              <a:defRPr sz="1600">
                <a:latin typeface="+mn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lnSpc>
                <a:spcPts val="1600"/>
              </a:lnSpc>
            </a:pPr>
            <a:r>
              <a:rPr lang="ru-RU" sz="1400" dirty="0"/>
              <a:t>Расширение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сервисов </a:t>
            </a:r>
            <a:r>
              <a:rPr lang="ru-RU" sz="1400" dirty="0"/>
              <a:t>и электрификация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парка </a:t>
            </a:r>
            <a:r>
              <a:rPr lang="ru-RU" sz="1400" dirty="0"/>
              <a:t>скутеров </a:t>
            </a:r>
          </a:p>
        </p:txBody>
      </p:sp>
      <p:cxnSp>
        <p:nvCxnSpPr>
          <p:cNvPr id="293" name="Прямая со стрелкой 292"/>
          <p:cNvCxnSpPr>
            <a:cxnSpLocks/>
          </p:cNvCxnSpPr>
          <p:nvPr/>
        </p:nvCxnSpPr>
        <p:spPr>
          <a:xfrm>
            <a:off x="4688149" y="4508322"/>
            <a:ext cx="386088" cy="0"/>
          </a:xfrm>
          <a:prstGeom prst="straightConnector1">
            <a:avLst/>
          </a:prstGeom>
          <a:ln w="28575" cap="rnd">
            <a:solidFill>
              <a:srgbClr val="04AC8C"/>
            </a:solidFill>
            <a:prstDash val="sysDot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7307901" y="2572660"/>
            <a:ext cx="477349" cy="5707773"/>
            <a:chOff x="7360071" y="2572660"/>
            <a:chExt cx="238492" cy="5707773"/>
          </a:xfrm>
        </p:grpSpPr>
        <p:cxnSp>
          <p:nvCxnSpPr>
            <p:cNvPr id="296" name="Прямая со стрелкой 295"/>
            <p:cNvCxnSpPr/>
            <p:nvPr/>
          </p:nvCxnSpPr>
          <p:spPr>
            <a:xfrm>
              <a:off x="7360071" y="2572660"/>
              <a:ext cx="238492" cy="0"/>
            </a:xfrm>
            <a:prstGeom prst="straightConnector1">
              <a:avLst/>
            </a:prstGeom>
            <a:ln w="28575" cap="rnd">
              <a:solidFill>
                <a:srgbClr val="04AC8C"/>
              </a:solidFill>
              <a:prstDash val="sysDot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Прямая со стрелкой 296"/>
            <p:cNvCxnSpPr/>
            <p:nvPr/>
          </p:nvCxnSpPr>
          <p:spPr>
            <a:xfrm>
              <a:off x="7360071" y="4508322"/>
              <a:ext cx="238492" cy="0"/>
            </a:xfrm>
            <a:prstGeom prst="straightConnector1">
              <a:avLst/>
            </a:prstGeom>
            <a:ln w="28575" cap="rnd">
              <a:solidFill>
                <a:srgbClr val="04AC8C"/>
              </a:solidFill>
              <a:prstDash val="sysDot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Прямая со стрелкой 298"/>
            <p:cNvCxnSpPr/>
            <p:nvPr/>
          </p:nvCxnSpPr>
          <p:spPr>
            <a:xfrm>
              <a:off x="7360071" y="8280433"/>
              <a:ext cx="238492" cy="0"/>
            </a:xfrm>
            <a:prstGeom prst="straightConnector1">
              <a:avLst/>
            </a:prstGeom>
            <a:ln w="28575" cap="rnd">
              <a:solidFill>
                <a:srgbClr val="04AC8C"/>
              </a:solidFill>
              <a:prstDash val="sysDot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/>
          <p:cNvGrpSpPr/>
          <p:nvPr/>
        </p:nvGrpSpPr>
        <p:grpSpPr>
          <a:xfrm>
            <a:off x="10004756" y="2572660"/>
            <a:ext cx="474112" cy="5707773"/>
            <a:chOff x="10074395" y="2572660"/>
            <a:chExt cx="238492" cy="5707773"/>
          </a:xfrm>
        </p:grpSpPr>
        <p:cxnSp>
          <p:nvCxnSpPr>
            <p:cNvPr id="300" name="Прямая со стрелкой 299"/>
            <p:cNvCxnSpPr/>
            <p:nvPr/>
          </p:nvCxnSpPr>
          <p:spPr>
            <a:xfrm>
              <a:off x="10074395" y="2572660"/>
              <a:ext cx="238492" cy="0"/>
            </a:xfrm>
            <a:prstGeom prst="straightConnector1">
              <a:avLst/>
            </a:prstGeom>
            <a:ln w="28575" cap="rnd">
              <a:solidFill>
                <a:srgbClr val="04AC8C"/>
              </a:solidFill>
              <a:prstDash val="sysDot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Прямая со стрелкой 300"/>
            <p:cNvCxnSpPr/>
            <p:nvPr/>
          </p:nvCxnSpPr>
          <p:spPr>
            <a:xfrm>
              <a:off x="10074395" y="4508322"/>
              <a:ext cx="238492" cy="0"/>
            </a:xfrm>
            <a:prstGeom prst="straightConnector1">
              <a:avLst/>
            </a:prstGeom>
            <a:ln w="28575" cap="rnd">
              <a:solidFill>
                <a:srgbClr val="04AC8C"/>
              </a:solidFill>
              <a:prstDash val="sysDot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Прямая со стрелкой 301"/>
            <p:cNvCxnSpPr/>
            <p:nvPr/>
          </p:nvCxnSpPr>
          <p:spPr>
            <a:xfrm>
              <a:off x="10074395" y="6453115"/>
              <a:ext cx="238492" cy="0"/>
            </a:xfrm>
            <a:prstGeom prst="straightConnector1">
              <a:avLst/>
            </a:prstGeom>
            <a:ln w="28575" cap="rnd">
              <a:solidFill>
                <a:srgbClr val="04AC8C"/>
              </a:solidFill>
              <a:prstDash val="sysDot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Прямая со стрелкой 302"/>
            <p:cNvCxnSpPr/>
            <p:nvPr/>
          </p:nvCxnSpPr>
          <p:spPr>
            <a:xfrm>
              <a:off x="10074395" y="8280433"/>
              <a:ext cx="238492" cy="0"/>
            </a:xfrm>
            <a:prstGeom prst="straightConnector1">
              <a:avLst/>
            </a:prstGeom>
            <a:ln w="28575" cap="rnd">
              <a:solidFill>
                <a:srgbClr val="04AC8C"/>
              </a:solidFill>
              <a:prstDash val="sysDot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/>
          <p:cNvGrpSpPr/>
          <p:nvPr/>
        </p:nvGrpSpPr>
        <p:grpSpPr>
          <a:xfrm>
            <a:off x="12879842" y="2572660"/>
            <a:ext cx="571997" cy="5707773"/>
            <a:chOff x="13102645" y="2572660"/>
            <a:chExt cx="238492" cy="5707773"/>
          </a:xfrm>
        </p:grpSpPr>
        <p:cxnSp>
          <p:nvCxnSpPr>
            <p:cNvPr id="304" name="Прямая со стрелкой 303"/>
            <p:cNvCxnSpPr/>
            <p:nvPr/>
          </p:nvCxnSpPr>
          <p:spPr>
            <a:xfrm>
              <a:off x="13102645" y="2572660"/>
              <a:ext cx="238492" cy="0"/>
            </a:xfrm>
            <a:prstGeom prst="straightConnector1">
              <a:avLst/>
            </a:prstGeom>
            <a:ln w="28575" cap="rnd">
              <a:solidFill>
                <a:srgbClr val="04AC8C"/>
              </a:solidFill>
              <a:prstDash val="sysDot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Прямая со стрелкой 304"/>
            <p:cNvCxnSpPr/>
            <p:nvPr/>
          </p:nvCxnSpPr>
          <p:spPr>
            <a:xfrm>
              <a:off x="13102645" y="4508322"/>
              <a:ext cx="238492" cy="0"/>
            </a:xfrm>
            <a:prstGeom prst="straightConnector1">
              <a:avLst/>
            </a:prstGeom>
            <a:ln w="28575" cap="rnd">
              <a:solidFill>
                <a:srgbClr val="04AC8C"/>
              </a:solidFill>
              <a:prstDash val="sysDot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Прямая со стрелкой 305"/>
            <p:cNvCxnSpPr/>
            <p:nvPr/>
          </p:nvCxnSpPr>
          <p:spPr>
            <a:xfrm>
              <a:off x="13102645" y="6453115"/>
              <a:ext cx="238492" cy="0"/>
            </a:xfrm>
            <a:prstGeom prst="straightConnector1">
              <a:avLst/>
            </a:prstGeom>
            <a:ln w="28575" cap="rnd">
              <a:solidFill>
                <a:srgbClr val="04AC8C"/>
              </a:solidFill>
              <a:prstDash val="sysDot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Прямая со стрелкой 306"/>
            <p:cNvCxnSpPr/>
            <p:nvPr/>
          </p:nvCxnSpPr>
          <p:spPr>
            <a:xfrm>
              <a:off x="13102645" y="8280433"/>
              <a:ext cx="238492" cy="0"/>
            </a:xfrm>
            <a:prstGeom prst="straightConnector1">
              <a:avLst/>
            </a:prstGeom>
            <a:ln w="28575" cap="rnd">
              <a:solidFill>
                <a:srgbClr val="04AC8C"/>
              </a:solidFill>
              <a:prstDash val="sysDot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83631D3-5241-9B48-9A16-10C37C43AA5C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08" b="5548"/>
          <a:stretch/>
        </p:blipFill>
        <p:spPr>
          <a:xfrm>
            <a:off x="2482278" y="3944785"/>
            <a:ext cx="2205871" cy="1164658"/>
          </a:xfrm>
          <a:prstGeom prst="rect">
            <a:avLst/>
          </a:prstGeom>
        </p:spPr>
      </p:pic>
      <p:pic>
        <p:nvPicPr>
          <p:cNvPr id="187" name="Рисунок 186">
            <a:extLst>
              <a:ext uri="{FF2B5EF4-FFF2-40B4-BE49-F238E27FC236}">
                <a16:creationId xmlns:a16="http://schemas.microsoft.com/office/drawing/2014/main" id="{E1AB318D-8C52-694F-AD08-7E42C91B74E8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00" b="7563"/>
          <a:stretch/>
        </p:blipFill>
        <p:spPr>
          <a:xfrm>
            <a:off x="5235281" y="2013677"/>
            <a:ext cx="2057154" cy="1164658"/>
          </a:xfrm>
          <a:prstGeom prst="rect">
            <a:avLst/>
          </a:prstGeom>
        </p:spPr>
      </p:pic>
      <p:pic>
        <p:nvPicPr>
          <p:cNvPr id="189" name="Рисунок 188">
            <a:extLst>
              <a:ext uri="{FF2B5EF4-FFF2-40B4-BE49-F238E27FC236}">
                <a16:creationId xmlns:a16="http://schemas.microsoft.com/office/drawing/2014/main" id="{A015CED9-CACA-4D49-87EA-23D571D20723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352" y="1990331"/>
            <a:ext cx="2057154" cy="1164658"/>
          </a:xfrm>
          <a:prstGeom prst="rect">
            <a:avLst/>
          </a:prstGeom>
        </p:spPr>
      </p:pic>
      <p:sp>
        <p:nvSpPr>
          <p:cNvPr id="191" name="Прямоугольник 190"/>
          <p:cNvSpPr>
            <a:spLocks/>
          </p:cNvSpPr>
          <p:nvPr/>
        </p:nvSpPr>
        <p:spPr>
          <a:xfrm>
            <a:off x="10614038" y="1990331"/>
            <a:ext cx="2159569" cy="1164658"/>
          </a:xfrm>
          <a:prstGeom prst="rect">
            <a:avLst/>
          </a:prstGeom>
          <a:solidFill>
            <a:srgbClr val="F6F6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264" name="Прямоугольник 263"/>
          <p:cNvSpPr>
            <a:spLocks/>
          </p:cNvSpPr>
          <p:nvPr/>
        </p:nvSpPr>
        <p:spPr>
          <a:xfrm>
            <a:off x="10612441" y="7698104"/>
            <a:ext cx="2277562" cy="1164658"/>
          </a:xfrm>
          <a:prstGeom prst="rect">
            <a:avLst/>
          </a:prstGeom>
          <a:solidFill>
            <a:srgbClr val="F6F6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265" name="Прямоугольник 264"/>
          <p:cNvSpPr>
            <a:spLocks/>
          </p:cNvSpPr>
          <p:nvPr/>
        </p:nvSpPr>
        <p:spPr>
          <a:xfrm>
            <a:off x="7911169" y="7698104"/>
            <a:ext cx="2159569" cy="1164658"/>
          </a:xfrm>
          <a:prstGeom prst="rect">
            <a:avLst/>
          </a:prstGeom>
          <a:solidFill>
            <a:srgbClr val="F6F6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tx1"/>
              </a:solidFill>
            </a:endParaRPr>
          </a:p>
        </p:txBody>
      </p:sp>
      <p:pic>
        <p:nvPicPr>
          <p:cNvPr id="7" name="Picture 6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2A295FF9-2148-464C-B06A-F47DB1154733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t="14711" b="10031"/>
          <a:stretch/>
        </p:blipFill>
        <p:spPr>
          <a:xfrm>
            <a:off x="2482278" y="2013677"/>
            <a:ext cx="2205871" cy="1164658"/>
          </a:xfrm>
          <a:prstGeom prst="rect">
            <a:avLst/>
          </a:prstGeom>
        </p:spPr>
      </p:pic>
      <p:sp>
        <p:nvSpPr>
          <p:cNvPr id="150" name="Rectangle 190">
            <a:extLst>
              <a:ext uri="{FF2B5EF4-FFF2-40B4-BE49-F238E27FC236}">
                <a16:creationId xmlns:a16="http://schemas.microsoft.com/office/drawing/2014/main" id="{E77483B2-47B2-4942-9992-E860FD9E7158}"/>
              </a:ext>
            </a:extLst>
          </p:cNvPr>
          <p:cNvSpPr txBox="1"/>
          <p:nvPr/>
        </p:nvSpPr>
        <p:spPr>
          <a:xfrm>
            <a:off x="10448453" y="3199563"/>
            <a:ext cx="271655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sz="1400" dirty="0">
                <a:latin typeface="+mn-lt"/>
              </a:rPr>
              <a:t>Тенденции к консолидации крупных игроков и интеграция </a:t>
            </a:r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r>
              <a:rPr lang="ru-RU" sz="1400" dirty="0" smtClean="0">
                <a:latin typeface="+mn-lt"/>
              </a:rPr>
              <a:t>в </a:t>
            </a:r>
            <a:r>
              <a:rPr lang="ru-RU" sz="1400" dirty="0">
                <a:latin typeface="+mn-lt"/>
              </a:rPr>
              <a:t>единое приложение</a:t>
            </a:r>
            <a:endParaRPr lang="ru-RU" sz="14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3" name="Picture 12" descr="A row of parked motorcycles sitting on the side of a building&#10;&#10;Description automatically generated">
            <a:extLst>
              <a:ext uri="{FF2B5EF4-FFF2-40B4-BE49-F238E27FC236}">
                <a16:creationId xmlns:a16="http://schemas.microsoft.com/office/drawing/2014/main" id="{89870F86-A056-FA40-9C13-E55A939F8308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5202623" y="3944785"/>
            <a:ext cx="2057154" cy="1164658"/>
          </a:xfrm>
          <a:prstGeom prst="rect">
            <a:avLst/>
          </a:prstGeom>
        </p:spPr>
      </p:pic>
      <p:pic>
        <p:nvPicPr>
          <p:cNvPr id="17" name="Picture 16" descr="A row of parked motorcycles sitting on the side of a building&#10;&#10;Description automatically generated">
            <a:extLst>
              <a:ext uri="{FF2B5EF4-FFF2-40B4-BE49-F238E27FC236}">
                <a16:creationId xmlns:a16="http://schemas.microsoft.com/office/drawing/2014/main" id="{8FC8258A-0E32-5E4D-A6E0-4FB7C1EB4E90}"/>
              </a:ext>
            </a:extLst>
          </p:cNvPr>
          <p:cNvPicPr>
            <a:picLocks/>
          </p:cNvPicPr>
          <p:nvPr/>
        </p:nvPicPr>
        <p:blipFill rotWithShape="1">
          <a:blip r:embed="rId12"/>
          <a:srcRect l="7161" t="24448" r="7283" b="9782"/>
          <a:stretch/>
        </p:blipFill>
        <p:spPr>
          <a:xfrm>
            <a:off x="7928352" y="3944785"/>
            <a:ext cx="2057154" cy="1164658"/>
          </a:xfrm>
          <a:prstGeom prst="rect">
            <a:avLst/>
          </a:prstGeom>
        </p:spPr>
      </p:pic>
      <p:pic>
        <p:nvPicPr>
          <p:cNvPr id="27" name="Picture 26" descr="A motorcycle is parked on the side of a road&#10;&#10;Description automatically generated">
            <a:extLst>
              <a:ext uri="{FF2B5EF4-FFF2-40B4-BE49-F238E27FC236}">
                <a16:creationId xmlns:a16="http://schemas.microsoft.com/office/drawing/2014/main" id="{F0794D01-4D75-AC42-9817-E38D5C56FE9C}"/>
              </a:ext>
            </a:extLst>
          </p:cNvPr>
          <p:cNvPicPr>
            <a:picLocks/>
          </p:cNvPicPr>
          <p:nvPr/>
        </p:nvPicPr>
        <p:blipFill rotWithShape="1">
          <a:blip r:embed="rId13"/>
          <a:srcRect l="10746" r="12559"/>
          <a:stretch/>
        </p:blipFill>
        <p:spPr>
          <a:xfrm>
            <a:off x="7928352" y="5870786"/>
            <a:ext cx="2057154" cy="1150444"/>
          </a:xfrm>
          <a:prstGeom prst="rect">
            <a:avLst/>
          </a:prstGeom>
        </p:spPr>
      </p:pic>
      <p:sp>
        <p:nvSpPr>
          <p:cNvPr id="164" name="Rectangle 190">
            <a:extLst>
              <a:ext uri="{FF2B5EF4-FFF2-40B4-BE49-F238E27FC236}">
                <a16:creationId xmlns:a16="http://schemas.microsoft.com/office/drawing/2014/main" id="{AF776EEF-7995-2E48-BE6D-73063B5F481A}"/>
              </a:ext>
            </a:extLst>
          </p:cNvPr>
          <p:cNvSpPr txBox="1">
            <a:spLocks/>
          </p:cNvSpPr>
          <p:nvPr/>
        </p:nvSpPr>
        <p:spPr>
          <a:xfrm>
            <a:off x="10365310" y="7104337"/>
            <a:ext cx="28828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sz="1400" dirty="0">
                <a:latin typeface="+mn-lt"/>
              </a:rPr>
              <a:t>Формирование </a:t>
            </a:r>
            <a:r>
              <a:rPr lang="ru-RU" sz="1400" dirty="0" err="1" smtClean="0">
                <a:latin typeface="+mn-lt"/>
              </a:rPr>
              <a:t>гос</a:t>
            </a:r>
            <a:r>
              <a:rPr lang="ru-RU" sz="1400" dirty="0" smtClean="0">
                <a:latin typeface="+mn-lt"/>
              </a:rPr>
              <a:t> </a:t>
            </a:r>
            <a:r>
              <a:rPr lang="ru-RU" sz="1400" dirty="0">
                <a:latin typeface="+mn-lt"/>
              </a:rPr>
              <a:t>регулирования </a:t>
            </a:r>
          </a:p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общемировой тренд</a:t>
            </a:r>
          </a:p>
        </p:txBody>
      </p:sp>
      <p:sp>
        <p:nvSpPr>
          <p:cNvPr id="166" name="Rectangle 190">
            <a:extLst>
              <a:ext uri="{FF2B5EF4-FFF2-40B4-BE49-F238E27FC236}">
                <a16:creationId xmlns:a16="http://schemas.microsoft.com/office/drawing/2014/main" id="{9A97517F-1AA0-2643-A44B-50A5632D5D28}"/>
              </a:ext>
            </a:extLst>
          </p:cNvPr>
          <p:cNvSpPr txBox="1">
            <a:spLocks/>
          </p:cNvSpPr>
          <p:nvPr/>
        </p:nvSpPr>
        <p:spPr>
          <a:xfrm>
            <a:off x="5043757" y="8940895"/>
            <a:ext cx="25006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sz="1400" dirty="0">
                <a:latin typeface="+mn-lt"/>
              </a:rPr>
              <a:t>Первые </a:t>
            </a:r>
            <a:r>
              <a:rPr lang="ru-RU" sz="1400" dirty="0" err="1">
                <a:latin typeface="+mn-lt"/>
              </a:rPr>
              <a:t>шеринговые</a:t>
            </a:r>
            <a:r>
              <a:rPr lang="ru-RU" sz="1400" dirty="0">
                <a:latin typeface="+mn-lt"/>
              </a:rPr>
              <a:t> скутеры</a:t>
            </a:r>
          </a:p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Европа</a:t>
            </a:r>
          </a:p>
        </p:txBody>
      </p:sp>
      <p:pic>
        <p:nvPicPr>
          <p:cNvPr id="39" name="Picture 38" descr="A picture containing motorcycle, transport, bicycle, scooter&#10;&#10;Description automatically generated">
            <a:extLst>
              <a:ext uri="{FF2B5EF4-FFF2-40B4-BE49-F238E27FC236}">
                <a16:creationId xmlns:a16="http://schemas.microsoft.com/office/drawing/2014/main" id="{F8076CE2-1621-DE41-A963-F25A9F483ADE}"/>
              </a:ext>
            </a:extLst>
          </p:cNvPr>
          <p:cNvPicPr>
            <a:picLocks/>
          </p:cNvPicPr>
          <p:nvPr/>
        </p:nvPicPr>
        <p:blipFill rotWithShape="1">
          <a:blip r:embed="rId14"/>
          <a:srcRect l="16126" r="12555"/>
          <a:stretch/>
        </p:blipFill>
        <p:spPr>
          <a:xfrm>
            <a:off x="5202623" y="7698104"/>
            <a:ext cx="2057154" cy="1150444"/>
          </a:xfrm>
          <a:prstGeom prst="rect">
            <a:avLst/>
          </a:prstGeom>
        </p:spPr>
      </p:pic>
      <p:pic>
        <p:nvPicPr>
          <p:cNvPr id="41" name="Picture 40" descr="A red motorcycle parked on the side of a building&#10;&#10;Description automatically generated">
            <a:extLst>
              <a:ext uri="{FF2B5EF4-FFF2-40B4-BE49-F238E27FC236}">
                <a16:creationId xmlns:a16="http://schemas.microsoft.com/office/drawing/2014/main" id="{EECD18B7-BD65-DC4D-90F1-59F48201892D}"/>
              </a:ext>
            </a:extLst>
          </p:cNvPr>
          <p:cNvPicPr>
            <a:picLocks/>
          </p:cNvPicPr>
          <p:nvPr/>
        </p:nvPicPr>
        <p:blipFill rotWithShape="1">
          <a:blip r:embed="rId15"/>
          <a:srcRect t="9970"/>
          <a:stretch/>
        </p:blipFill>
        <p:spPr>
          <a:xfrm>
            <a:off x="7928352" y="7698104"/>
            <a:ext cx="2057154" cy="1150444"/>
          </a:xfrm>
          <a:prstGeom prst="rect">
            <a:avLst/>
          </a:prstGeom>
        </p:spPr>
      </p:pic>
      <p:pic>
        <p:nvPicPr>
          <p:cNvPr id="11" name="Picture 10" descr="A car parked in front of a brick building&#10;&#10;Description automatically generated">
            <a:extLst>
              <a:ext uri="{FF2B5EF4-FFF2-40B4-BE49-F238E27FC236}">
                <a16:creationId xmlns:a16="http://schemas.microsoft.com/office/drawing/2014/main" id="{40375472-81FF-F942-8F93-559F66E4FDDB}"/>
              </a:ext>
            </a:extLst>
          </p:cNvPr>
          <p:cNvPicPr>
            <a:picLocks/>
          </p:cNvPicPr>
          <p:nvPr/>
        </p:nvPicPr>
        <p:blipFill rotWithShape="1">
          <a:blip r:embed="rId16"/>
          <a:srcRect l="5410" t="7257" r="5410"/>
          <a:stretch/>
        </p:blipFill>
        <p:spPr>
          <a:xfrm>
            <a:off x="10653081" y="1990331"/>
            <a:ext cx="2277562" cy="1164658"/>
          </a:xfrm>
          <a:prstGeom prst="rect">
            <a:avLst/>
          </a:prstGeom>
        </p:spPr>
      </p:pic>
      <p:pic>
        <p:nvPicPr>
          <p:cNvPr id="25" name="Picture 24" descr="A red bicycle is parked on the side of a building&#10;&#10;Description automatically generated">
            <a:extLst>
              <a:ext uri="{FF2B5EF4-FFF2-40B4-BE49-F238E27FC236}">
                <a16:creationId xmlns:a16="http://schemas.microsoft.com/office/drawing/2014/main" id="{91012B0F-90A0-BF45-BB8F-4DC8AE6F7C12}"/>
              </a:ext>
            </a:extLst>
          </p:cNvPr>
          <p:cNvPicPr>
            <a:picLocks/>
          </p:cNvPicPr>
          <p:nvPr/>
        </p:nvPicPr>
        <p:blipFill rotWithShape="1">
          <a:blip r:embed="rId17"/>
          <a:srcRect b="10341"/>
          <a:stretch/>
        </p:blipFill>
        <p:spPr>
          <a:xfrm>
            <a:off x="10653081" y="3944785"/>
            <a:ext cx="2277562" cy="1164658"/>
          </a:xfrm>
          <a:prstGeom prst="rect">
            <a:avLst/>
          </a:prstGeom>
        </p:spPr>
      </p:pic>
      <p:pic>
        <p:nvPicPr>
          <p:cNvPr id="35" name="Picture 34" descr="A picture containing road, outdoor, street, green&#10;&#10;Description automatically generated">
            <a:extLst>
              <a:ext uri="{FF2B5EF4-FFF2-40B4-BE49-F238E27FC236}">
                <a16:creationId xmlns:a16="http://schemas.microsoft.com/office/drawing/2014/main" id="{832ACC09-AC1A-394E-AFA4-E85ACF7FF179}"/>
              </a:ext>
            </a:extLst>
          </p:cNvPr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10653081" y="5870786"/>
            <a:ext cx="2277562" cy="1164658"/>
          </a:xfrm>
          <a:prstGeom prst="rect">
            <a:avLst/>
          </a:prstGeom>
        </p:spPr>
      </p:pic>
      <p:pic>
        <p:nvPicPr>
          <p:cNvPr id="43" name="Picture 42" descr="A motorcycle parked on the side of a road&#10;&#10;Description automatically generated">
            <a:extLst>
              <a:ext uri="{FF2B5EF4-FFF2-40B4-BE49-F238E27FC236}">
                <a16:creationId xmlns:a16="http://schemas.microsoft.com/office/drawing/2014/main" id="{729FB7C3-F4C2-3742-8D58-1B06383376CB}"/>
              </a:ext>
            </a:extLst>
          </p:cNvPr>
          <p:cNvPicPr>
            <a:picLocks/>
          </p:cNvPicPr>
          <p:nvPr/>
        </p:nvPicPr>
        <p:blipFill rotWithShape="1">
          <a:blip r:embed="rId19"/>
          <a:srcRect t="5030" b="6544"/>
          <a:stretch/>
        </p:blipFill>
        <p:spPr>
          <a:xfrm>
            <a:off x="10653081" y="7698104"/>
            <a:ext cx="2277562" cy="11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5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90" name="Слайд think-cell" r:id="rId15" imgW="567" imgH="569" progId="TCLayout.ActiveDocument.1">
                  <p:embed/>
                </p:oleObj>
              </mc:Choice>
              <mc:Fallback>
                <p:oleObj name="Слайд think-cell" r:id="rId15" imgW="567" imgH="569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000" dirty="0" err="1">
              <a:solidFill>
                <a:schemeClr val="tx1"/>
              </a:solidFill>
              <a:latin typeface="Moscow Sans Light"/>
              <a:sym typeface="Moscow Sans Ligh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050" y="472426"/>
            <a:ext cx="17210087" cy="51953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accent5"/>
                </a:solidFill>
              </a:rPr>
              <a:t>Москва – среди лидеров по парку автомобилей в сервисах </a:t>
            </a:r>
            <a:r>
              <a:rPr lang="ru-RU" dirty="0" err="1">
                <a:solidFill>
                  <a:schemeClr val="accent5"/>
                </a:solidFill>
              </a:rPr>
              <a:t>каршеринга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Источники: </a:t>
            </a:r>
            <a:r>
              <a:rPr lang="en-US" dirty="0"/>
              <a:t>Bloomberg, </a:t>
            </a:r>
            <a:r>
              <a:rPr lang="en-US" dirty="0" err="1"/>
              <a:t>Statista</a:t>
            </a:r>
            <a:r>
              <a:rPr lang="en-US" dirty="0"/>
              <a:t>, </a:t>
            </a:r>
            <a:r>
              <a:rPr lang="en-US" dirty="0" err="1"/>
              <a:t>Movmi</a:t>
            </a:r>
            <a:r>
              <a:rPr lang="en-US" dirty="0"/>
              <a:t>, Arthur D. Little</a:t>
            </a:r>
          </a:p>
        </p:txBody>
      </p:sp>
      <p:sp>
        <p:nvSpPr>
          <p:cNvPr id="6" name="Rectangle 6"/>
          <p:cNvSpPr txBox="1"/>
          <p:nvPr/>
        </p:nvSpPr>
        <p:spPr>
          <a:xfrm>
            <a:off x="654050" y="1682468"/>
            <a:ext cx="7847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20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2400" b="1" dirty="0"/>
              <a:t>Парк автомобилей </a:t>
            </a:r>
            <a:r>
              <a:rPr lang="ru-RU" sz="2400" b="1" dirty="0" err="1"/>
              <a:t>каршеринга</a:t>
            </a:r>
            <a:r>
              <a:rPr lang="ru-RU" sz="2400" b="1" dirty="0"/>
              <a:t>, </a:t>
            </a:r>
            <a:r>
              <a:rPr lang="ru-RU" sz="2400" dirty="0">
                <a:solidFill>
                  <a:schemeClr val="accent4"/>
                </a:solidFill>
                <a:latin typeface="+mn-lt"/>
              </a:rPr>
              <a:t>тыс. ед.</a:t>
            </a:r>
          </a:p>
        </p:txBody>
      </p:sp>
      <p:graphicFrame>
        <p:nvGraphicFramePr>
          <p:cNvPr id="36" name="Chart 3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585154275"/>
              </p:ext>
            </p:extLst>
          </p:nvPr>
        </p:nvGraphicFramePr>
        <p:xfrm>
          <a:off x="1885950" y="2349500"/>
          <a:ext cx="14023975" cy="6443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14" name="Rectangle 7">
            <a:extLst>
              <a:ext uri="{FF2B5EF4-FFF2-40B4-BE49-F238E27FC236}">
                <a16:creationId xmlns:a16="http://schemas.microsoft.com/office/drawing/2014/main" id="{0A71DD70-4CE2-4755-9589-FE034498805D}"/>
              </a:ext>
            </a:extLst>
          </p:cNvPr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682625" y="8108950"/>
            <a:ext cx="811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A09359E2-0EC9-42D9-A045-0D46F33BDFD8}" type="datetime'Ми''''''''''''''''''''''''''''л''''''''''''ан'">
              <a:rPr lang="ru-RU" altLang="en-US" smtClean="0">
                <a:latin typeface="+mn-lt"/>
                <a:sym typeface="+mn-lt"/>
              </a:rPr>
              <a:pPr/>
              <a:t>Милан</a:t>
            </a:fld>
            <a:endParaRPr lang="ru-RU" dirty="0">
              <a:latin typeface="+mn-lt"/>
              <a:sym typeface="+mn-lt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C08A38FC-9DD7-451B-A77D-E48D2854046C}"/>
              </a:ext>
            </a:extLst>
          </p:cNvPr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682625" y="45212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90288EDC-6734-4120-B3FB-5B16BEC419BE}" type="datetime'''''''''''''П''''''е''''ки''''''''''''н'''''''''''''''''''''''">
              <a:rPr lang="ru-RU" altLang="en-US" smtClean="0">
                <a:latin typeface="+mn-lt"/>
                <a:sym typeface="+mn-lt"/>
              </a:rPr>
              <a:pPr/>
              <a:t>Пекин</a:t>
            </a:fld>
            <a:endParaRPr lang="ru-RU" dirty="0">
              <a:latin typeface="+mn-lt"/>
              <a:sym typeface="+mn-lt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39652B70-BECB-4F6D-8F11-BD8CB784AB1D}"/>
              </a:ext>
            </a:extLst>
          </p:cNvPr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682625" y="3624263"/>
            <a:ext cx="917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endParaRPr lang="ru-RU" dirty="0">
              <a:latin typeface="+mn-lt"/>
              <a:sym typeface="+mn-lt"/>
            </a:endParaRPr>
          </a:p>
        </p:txBody>
      </p:sp>
      <p:sp>
        <p:nvSpPr>
          <p:cNvPr id="11" name="Rectangle 38">
            <a:extLst>
              <a:ext uri="{FF2B5EF4-FFF2-40B4-BE49-F238E27FC236}">
                <a16:creationId xmlns:a16="http://schemas.microsoft.com/office/drawing/2014/main" id="{D839DE70-90E3-4690-B2B6-C0ADC4522F42}"/>
              </a:ext>
            </a:extLst>
          </p:cNvPr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708846" y="2870729"/>
            <a:ext cx="865132" cy="32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19F1BFBF-651F-432B-A8DE-9D05205353F4}" type="datetime'''''''''''М''''''''о''''''с''к''''в''''''''''''''''''''''''а'">
              <a:rPr lang="ru-RU" altLang="en-US">
                <a:latin typeface="+mn-lt"/>
                <a:sym typeface="+mn-lt"/>
              </a:rPr>
              <a:pPr/>
              <a:t>Москва</a:t>
            </a:fld>
            <a:endParaRPr lang="ru-RU" dirty="0">
              <a:latin typeface="+mn-lt"/>
              <a:sym typeface="+mn-lt"/>
            </a:endParaRPr>
          </a:p>
          <a:p>
            <a:endParaRPr lang="ru-RU" dirty="0">
              <a:latin typeface="+mn-lt"/>
              <a:sym typeface="+mn-lt"/>
            </a:endParaRPr>
          </a:p>
        </p:txBody>
      </p:sp>
      <p:sp>
        <p:nvSpPr>
          <p:cNvPr id="12" name="Rectangle 28">
            <a:extLst>
              <a:ext uri="{FF2B5EF4-FFF2-40B4-BE49-F238E27FC236}">
                <a16:creationId xmlns:a16="http://schemas.microsoft.com/office/drawing/2014/main" id="{0730C226-5107-421C-844F-EA9F02FC051E}"/>
              </a:ext>
            </a:extLst>
          </p:cNvPr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682625" y="5418138"/>
            <a:ext cx="923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5A8C0653-EB9D-48EE-9769-C2A8EB223637}" type="datetime'Ша''н''''''''''''х''''а''''''й'''''''''">
              <a:rPr lang="ru-RU" altLang="en-US" smtClean="0">
                <a:latin typeface="+mn-lt"/>
                <a:sym typeface="+mn-lt"/>
              </a:rPr>
              <a:pPr/>
              <a:t>Шанхай</a:t>
            </a:fld>
            <a:endParaRPr lang="ru-RU" dirty="0">
              <a:latin typeface="+mn-lt"/>
              <a:sym typeface="+mn-lt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A3CE384-95F9-4A65-B295-C8739325747D}"/>
              </a:ext>
            </a:extLst>
          </p:cNvPr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682625" y="7212013"/>
            <a:ext cx="1109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DC035B4F-51AE-4CF3-B84E-BE2D13693693}" type="datetime'В''''''''''''''''''''''''а''н''к''у''''''в''ер'''''''''''''">
              <a:rPr lang="ru-RU" altLang="en-US" smtClean="0">
                <a:latin typeface="+mn-lt"/>
                <a:sym typeface="+mn-lt"/>
              </a:rPr>
              <a:pPr/>
              <a:t>Ванкувер</a:t>
            </a:fld>
            <a:endParaRPr lang="ru-RU" dirty="0">
              <a:latin typeface="+mn-lt"/>
              <a:sym typeface="+mn-lt"/>
            </a:endParaRPr>
          </a:p>
        </p:txBody>
      </p:sp>
      <p:sp>
        <p:nvSpPr>
          <p:cNvPr id="9" name="Rectangle 31">
            <a:extLst>
              <a:ext uri="{FF2B5EF4-FFF2-40B4-BE49-F238E27FC236}">
                <a16:creationId xmlns:a16="http://schemas.microsoft.com/office/drawing/2014/main" id="{515DAEBF-662B-434B-A30A-5540F5A2E4D6}"/>
              </a:ext>
            </a:extLst>
          </p:cNvPr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682625" y="6315075"/>
            <a:ext cx="1119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F75D4367-B6C1-4E01-89AA-B511BF1C4948}" type="datetime'''''Г''''''у''а''''''''''''''''н''''''''''''ч''ж''оу'''''">
              <a:rPr lang="ru-RU" altLang="en-US" smtClean="0">
                <a:latin typeface="+mn-lt"/>
                <a:sym typeface="+mn-lt"/>
              </a:rPr>
              <a:pPr/>
              <a:t>Гуанчжоу</a:t>
            </a:fld>
            <a:endParaRPr lang="ru-RU" dirty="0">
              <a:latin typeface="+mn-lt"/>
              <a:sym typeface="+mn-lt"/>
            </a:endParaRPr>
          </a:p>
        </p:txBody>
      </p:sp>
      <p:sp>
        <p:nvSpPr>
          <p:cNvPr id="16" name="Rectangle 46">
            <a:extLst>
              <a:ext uri="{FF2B5EF4-FFF2-40B4-BE49-F238E27FC236}">
                <a16:creationId xmlns:a16="http://schemas.microsoft.com/office/drawing/2014/main" id="{F3D633B2-1478-4743-9799-38223A276AA1}"/>
              </a:ext>
            </a:extLst>
          </p:cNvPr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gray">
          <a:xfrm>
            <a:off x="15852775" y="2727325"/>
            <a:ext cx="509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6513" tIns="0" rIns="36513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latin typeface="+mn-lt"/>
                <a:sym typeface="+mn-lt"/>
              </a:rPr>
              <a:t>&gt;</a:t>
            </a:r>
            <a:r>
              <a:rPr lang="ru-RU" altLang="en-US" dirty="0" smtClean="0">
                <a:latin typeface="+mn-lt"/>
                <a:sym typeface="+mn-lt"/>
              </a:rPr>
              <a:t>3</a:t>
            </a:r>
            <a:r>
              <a:rPr lang="en-US" altLang="en-US" dirty="0" smtClean="0">
                <a:latin typeface="+mn-lt"/>
                <a:sym typeface="+mn-lt"/>
              </a:rPr>
              <a:t>0</a:t>
            </a:r>
            <a:endParaRPr lang="ru-RU" dirty="0">
              <a:latin typeface="+mn-lt"/>
              <a:sym typeface="+mn-lt"/>
            </a:endParaRPr>
          </a:p>
        </p:txBody>
      </p:sp>
      <p:sp>
        <p:nvSpPr>
          <p:cNvPr id="17" name="Rectangle 50">
            <a:extLst>
              <a:ext uri="{FF2B5EF4-FFF2-40B4-BE49-F238E27FC236}">
                <a16:creationId xmlns:a16="http://schemas.microsoft.com/office/drawing/2014/main" id="{09DDF749-C87D-446F-80DF-94E7E98CCE87}"/>
              </a:ext>
            </a:extLst>
          </p:cNvPr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gray">
          <a:xfrm>
            <a:off x="11308911" y="3624263"/>
            <a:ext cx="509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6513" tIns="0" rIns="36513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>
                <a:latin typeface="+mn-lt"/>
                <a:sym typeface="+mn-lt"/>
              </a:rPr>
              <a:t>&gt;20</a:t>
            </a:r>
            <a:endParaRPr lang="ru-RU" dirty="0">
              <a:latin typeface="+mn-lt"/>
              <a:sym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7279" y="3576608"/>
            <a:ext cx="861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691BD54-98C5-40BF-A53A-62C04EA8B9B2}" type="datetime'Т''''''''''''''''о''к''''''''''''''''''''''''''''и''о'''">
              <a:rPr lang="ru-RU" altLang="en-US" sz="2000">
                <a:solidFill>
                  <a:srgbClr val="131413"/>
                </a:solidFill>
                <a:latin typeface="+mn-lt"/>
                <a:sym typeface="+mn-lt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Токио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23687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52" name="Слайд think-cell" r:id="rId114" imgW="272" imgH="272" progId="TCLayout.ActiveDocument.1">
                  <p:embed/>
                </p:oleObj>
              </mc:Choice>
              <mc:Fallback>
                <p:oleObj name="Слайд think-cell" r:id="rId114" imgW="272" imgH="272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1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1200">
              <a:solidFill>
                <a:schemeClr val="tx1"/>
              </a:solidFill>
              <a:latin typeface="Moscow Sans Light"/>
              <a:sym typeface="Moscow Sans Light"/>
            </a:endParaRPr>
          </a:p>
        </p:txBody>
      </p:sp>
      <p:grpSp>
        <p:nvGrpSpPr>
          <p:cNvPr id="436" name="Группа 435"/>
          <p:cNvGrpSpPr/>
          <p:nvPr/>
        </p:nvGrpSpPr>
        <p:grpSpPr>
          <a:xfrm>
            <a:off x="6168585" y="6757369"/>
            <a:ext cx="1032786" cy="2366271"/>
            <a:chOff x="6227860" y="2808080"/>
            <a:chExt cx="1597794" cy="2579688"/>
          </a:xfrm>
        </p:grpSpPr>
        <p:sp>
          <p:nvSpPr>
            <p:cNvPr id="437" name="Прямоугольник 436"/>
            <p:cNvSpPr>
              <a:spLocks/>
            </p:cNvSpPr>
            <p:nvPr/>
          </p:nvSpPr>
          <p:spPr>
            <a:xfrm>
              <a:off x="6227860" y="2808080"/>
              <a:ext cx="1597794" cy="2579688"/>
            </a:xfrm>
            <a:prstGeom prst="rect">
              <a:avLst/>
            </a:prstGeom>
            <a:solidFill>
              <a:srgbClr val="F2F2F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438" name="Прямая соединительная линия 437"/>
            <p:cNvCxnSpPr>
              <a:cxnSpLocks/>
            </p:cNvCxnSpPr>
            <p:nvPr/>
          </p:nvCxnSpPr>
          <p:spPr>
            <a:xfrm>
              <a:off x="7811481" y="2808080"/>
              <a:ext cx="0" cy="2579688"/>
            </a:xfrm>
            <a:prstGeom prst="line">
              <a:avLst/>
            </a:prstGeom>
            <a:ln w="12700">
              <a:gradFill flip="none" rotWithShape="1">
                <a:gsLst>
                  <a:gs pos="87000">
                    <a:schemeClr val="accent3"/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6"/>
          <p:cNvGrpSpPr/>
          <p:nvPr/>
        </p:nvGrpSpPr>
        <p:grpSpPr>
          <a:xfrm>
            <a:off x="6159707" y="2495492"/>
            <a:ext cx="1032786" cy="2892276"/>
            <a:chOff x="6227860" y="2808080"/>
            <a:chExt cx="1597794" cy="2579688"/>
          </a:xfrm>
        </p:grpSpPr>
        <p:sp>
          <p:nvSpPr>
            <p:cNvPr id="940" name="Прямоугольник 939"/>
            <p:cNvSpPr>
              <a:spLocks/>
            </p:cNvSpPr>
            <p:nvPr/>
          </p:nvSpPr>
          <p:spPr>
            <a:xfrm>
              <a:off x="6227860" y="2808080"/>
              <a:ext cx="1597794" cy="2579688"/>
            </a:xfrm>
            <a:prstGeom prst="rect">
              <a:avLst/>
            </a:prstGeom>
            <a:solidFill>
              <a:srgbClr val="F2F2F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64" name="Прямая соединительная линия 63"/>
            <p:cNvCxnSpPr>
              <a:cxnSpLocks/>
            </p:cNvCxnSpPr>
            <p:nvPr/>
          </p:nvCxnSpPr>
          <p:spPr>
            <a:xfrm>
              <a:off x="7811481" y="2808080"/>
              <a:ext cx="0" cy="2579688"/>
            </a:xfrm>
            <a:prstGeom prst="line">
              <a:avLst/>
            </a:prstGeom>
            <a:ln w="12700">
              <a:gradFill flip="none" rotWithShape="1">
                <a:gsLst>
                  <a:gs pos="87000">
                    <a:schemeClr val="accent3"/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01" name="Chart 3"/>
          <p:cNvGraphicFramePr/>
          <p:nvPr>
            <p:custDataLst>
              <p:tags r:id="rId4"/>
            </p:custDataLst>
          </p:nvPr>
        </p:nvGraphicFramePr>
        <p:xfrm>
          <a:off x="790575" y="6918325"/>
          <a:ext cx="6792913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6"/>
          </a:graphicData>
        </a:graphic>
      </p:graphicFrame>
      <p:cxnSp>
        <p:nvCxnSpPr>
          <p:cNvPr id="288" name="Прямая соединительная линия 287"/>
          <p:cNvCxnSpPr/>
          <p:nvPr>
            <p:custDataLst>
              <p:tags r:id="rId5"/>
            </p:custDataLst>
          </p:nvPr>
        </p:nvCxnSpPr>
        <p:spPr bwMode="auto">
          <a:xfrm>
            <a:off x="3359150" y="7905749"/>
            <a:ext cx="0" cy="587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Прямая соединительная линия 288"/>
          <p:cNvCxnSpPr/>
          <p:nvPr>
            <p:custDataLst>
              <p:tags r:id="rId6"/>
            </p:custDataLst>
          </p:nvPr>
        </p:nvCxnSpPr>
        <p:spPr bwMode="auto">
          <a:xfrm>
            <a:off x="1701800" y="8532813"/>
            <a:ext cx="0" cy="4127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Rectangle 286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gray">
          <a:xfrm>
            <a:off x="4948238" y="7643813"/>
            <a:ext cx="133350" cy="1825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altLang="en-US" sz="1200" dirty="0">
                <a:latin typeface="+mn-lt"/>
                <a:sym typeface="+mn-lt"/>
              </a:rPr>
              <a:t>3</a:t>
            </a:r>
            <a:endParaRPr lang="en-US" sz="1200" dirty="0">
              <a:latin typeface="+mn-lt"/>
              <a:sym typeface="+mn-lt"/>
            </a:endParaRPr>
          </a:p>
        </p:txBody>
      </p:sp>
      <p:sp>
        <p:nvSpPr>
          <p:cNvPr id="291" name="Rectangle 286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gray">
          <a:xfrm>
            <a:off x="1646238" y="8350250"/>
            <a:ext cx="1111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altLang="en-US" sz="1200" dirty="0">
                <a:latin typeface="+mn-lt"/>
                <a:sym typeface="+mn-lt"/>
              </a:rPr>
              <a:t>1</a:t>
            </a:r>
            <a:endParaRPr lang="en-US" sz="1200" dirty="0">
              <a:latin typeface="+mn-lt"/>
              <a:sym typeface="+mn-lt"/>
            </a:endParaRPr>
          </a:p>
        </p:txBody>
      </p:sp>
      <p:sp>
        <p:nvSpPr>
          <p:cNvPr id="405" name="Rectangle 286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gray">
          <a:xfrm>
            <a:off x="3294063" y="7723188"/>
            <a:ext cx="1301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altLang="en-US" sz="1200" dirty="0">
                <a:latin typeface="+mn-lt"/>
                <a:sym typeface="+mn-lt"/>
              </a:rPr>
              <a:t>2</a:t>
            </a:r>
            <a:endParaRPr lang="en-US" sz="1200" dirty="0">
              <a:latin typeface="+mn-lt"/>
              <a:sym typeface="+mn-lt"/>
            </a:endParaRPr>
          </a:p>
        </p:txBody>
      </p:sp>
      <p:sp>
        <p:nvSpPr>
          <p:cNvPr id="303" name="Rectangle 286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gray">
          <a:xfrm>
            <a:off x="6605588" y="7575333"/>
            <a:ext cx="1333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sz="1200" dirty="0">
                <a:latin typeface="+mn-lt"/>
                <a:sym typeface="+mn-lt"/>
              </a:rPr>
              <a:t>5</a:t>
            </a:r>
            <a:endParaRPr lang="en-US" sz="1200" dirty="0">
              <a:latin typeface="+mn-lt"/>
              <a:sym typeface="+mn-lt"/>
            </a:endParaRPr>
          </a:p>
        </p:txBody>
      </p:sp>
      <p:sp>
        <p:nvSpPr>
          <p:cNvPr id="247" name="Прямоугольник 246"/>
          <p:cNvSpPr>
            <a:spLocks/>
          </p:cNvSpPr>
          <p:nvPr/>
        </p:nvSpPr>
        <p:spPr>
          <a:xfrm>
            <a:off x="15123262" y="3517900"/>
            <a:ext cx="904774" cy="1751013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201" name="Chart 3"/>
          <p:cNvGraphicFramePr/>
          <p:nvPr>
            <p:custDataLst>
              <p:tags r:id="rId11"/>
            </p:custDataLst>
          </p:nvPr>
        </p:nvGraphicFramePr>
        <p:xfrm>
          <a:off x="9436101" y="3470690"/>
          <a:ext cx="8343900" cy="149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7"/>
          </a:graphicData>
        </a:graphic>
      </p:graphicFrame>
      <p:graphicFrame>
        <p:nvGraphicFramePr>
          <p:cNvPr id="658" name="Chart 3"/>
          <p:cNvGraphicFramePr/>
          <p:nvPr>
            <p:custDataLst>
              <p:tags r:id="rId12"/>
            </p:custDataLst>
          </p:nvPr>
        </p:nvGraphicFramePr>
        <p:xfrm>
          <a:off x="8021638" y="3167063"/>
          <a:ext cx="1173162" cy="1868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8"/>
          </a:graphicData>
        </a:graphic>
      </p:graphicFrame>
      <p:sp>
        <p:nvSpPr>
          <p:cNvPr id="207" name="Rectangle 286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gray">
          <a:xfrm>
            <a:off x="8326438" y="4010025"/>
            <a:ext cx="5635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+mn-lt"/>
                <a:sym typeface="+mn-lt"/>
              </a:rPr>
              <a:t>3</a:t>
            </a:r>
            <a:r>
              <a:rPr lang="ru-RU" altLang="en-US" sz="1200" dirty="0">
                <a:solidFill>
                  <a:schemeClr val="bg1"/>
                </a:solidFill>
                <a:latin typeface="+mn-lt"/>
                <a:sym typeface="+mn-lt"/>
              </a:rPr>
              <a:t>6</a:t>
            </a:r>
            <a:r>
              <a:rPr lang="en-US" altLang="en-US" sz="1200" dirty="0">
                <a:solidFill>
                  <a:schemeClr val="bg1"/>
                </a:solidFill>
                <a:latin typeface="+mn-lt"/>
                <a:sym typeface="+mn-lt"/>
              </a:rPr>
              <a:t> </a:t>
            </a:r>
            <a:r>
              <a:rPr lang="ru-RU" altLang="en-US" sz="1200" dirty="0">
                <a:solidFill>
                  <a:schemeClr val="bg1"/>
                </a:solidFill>
                <a:latin typeface="+mn-lt"/>
                <a:sym typeface="+mn-lt"/>
              </a:rPr>
              <a:t>6</a:t>
            </a:r>
            <a:r>
              <a:rPr lang="en-US" altLang="en-US" sz="1200" dirty="0">
                <a:solidFill>
                  <a:schemeClr val="bg1"/>
                </a:solidFill>
                <a:latin typeface="+mn-lt"/>
                <a:sym typeface="+mn-lt"/>
              </a:rPr>
              <a:t>00</a:t>
            </a:r>
            <a:endParaRPr lang="en-US" sz="1200" dirty="0">
              <a:solidFill>
                <a:schemeClr val="bg1"/>
              </a:solidFill>
              <a:latin typeface="+mn-lt"/>
              <a:sym typeface="+mn-lt"/>
            </a:endParaRPr>
          </a:p>
        </p:txBody>
      </p:sp>
      <p:sp>
        <p:nvSpPr>
          <p:cNvPr id="305" name="Rectangle 286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8418513" y="5003800"/>
            <a:ext cx="377825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fld id="{C97F4555-0223-4324-949F-06FEDC8A325C}" type="datetime'''''''2''''0''''''''''20''''''''''''''''''''''''''''''''''''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>
                <a:lnSpc>
                  <a:spcPts val="1600"/>
                </a:lnSpc>
              </a:pPr>
              <a:t>2020</a:t>
            </a:fld>
            <a:endParaRPr lang="en-US" sz="1200" dirty="0">
              <a:solidFill>
                <a:schemeClr val="tx2"/>
              </a:solidFill>
              <a:latin typeface="+mn-lt"/>
              <a:sym typeface="+mn-lt"/>
            </a:endParaRPr>
          </a:p>
        </p:txBody>
      </p:sp>
      <p:graphicFrame>
        <p:nvGraphicFramePr>
          <p:cNvPr id="255" name="Chart 3"/>
          <p:cNvGraphicFramePr/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21055888"/>
              </p:ext>
            </p:extLst>
          </p:nvPr>
        </p:nvGraphicFramePr>
        <p:xfrm>
          <a:off x="9752013" y="4322763"/>
          <a:ext cx="8167687" cy="65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9"/>
          </a:graphicData>
        </a:graphic>
      </p:graphicFrame>
      <p:cxnSp>
        <p:nvCxnSpPr>
          <p:cNvPr id="87" name="Прямая соединительная линия 86"/>
          <p:cNvCxnSpPr/>
          <p:nvPr>
            <p:custDataLst>
              <p:tags r:id="rId16"/>
            </p:custDataLst>
          </p:nvPr>
        </p:nvCxnSpPr>
        <p:spPr bwMode="auto">
          <a:xfrm>
            <a:off x="15674975" y="4437063"/>
            <a:ext cx="0" cy="3000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>
            <p:custDataLst>
              <p:tags r:id="rId17"/>
            </p:custDataLst>
          </p:nvPr>
        </p:nvCxnSpPr>
        <p:spPr bwMode="auto">
          <a:xfrm flipH="1">
            <a:off x="15674975" y="4437063"/>
            <a:ext cx="22225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>
            <p:custDataLst>
              <p:tags r:id="rId18"/>
            </p:custDataLst>
          </p:nvPr>
        </p:nvCxnSpPr>
        <p:spPr bwMode="auto">
          <a:xfrm flipH="1">
            <a:off x="13792200" y="4543425"/>
            <a:ext cx="22225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>
            <p:custDataLst>
              <p:tags r:id="rId19"/>
            </p:custDataLst>
          </p:nvPr>
        </p:nvCxnSpPr>
        <p:spPr bwMode="auto">
          <a:xfrm>
            <a:off x="14733588" y="4495800"/>
            <a:ext cx="0" cy="3000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>
            <p:custDataLst>
              <p:tags r:id="rId20"/>
            </p:custDataLst>
          </p:nvPr>
        </p:nvCxnSpPr>
        <p:spPr bwMode="auto">
          <a:xfrm>
            <a:off x="13792200" y="4543425"/>
            <a:ext cx="0" cy="3000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>
            <p:custDataLst>
              <p:tags r:id="rId21"/>
            </p:custDataLst>
          </p:nvPr>
        </p:nvCxnSpPr>
        <p:spPr bwMode="auto">
          <a:xfrm>
            <a:off x="15762288" y="4710113"/>
            <a:ext cx="0" cy="10477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>
            <p:custDataLst>
              <p:tags r:id="rId22"/>
            </p:custDataLst>
          </p:nvPr>
        </p:nvCxnSpPr>
        <p:spPr bwMode="auto">
          <a:xfrm>
            <a:off x="13879513" y="4816475"/>
            <a:ext cx="0" cy="508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>
            <p:custDataLst>
              <p:tags r:id="rId23"/>
            </p:custDataLst>
          </p:nvPr>
        </p:nvCxnSpPr>
        <p:spPr bwMode="auto">
          <a:xfrm flipH="1">
            <a:off x="14733588" y="4495800"/>
            <a:ext cx="22225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>
            <p:custDataLst>
              <p:tags r:id="rId24"/>
            </p:custDataLst>
          </p:nvPr>
        </p:nvCxnSpPr>
        <p:spPr bwMode="auto">
          <a:xfrm>
            <a:off x="14820900" y="4768849"/>
            <a:ext cx="0" cy="762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38" y="335531"/>
            <a:ext cx="17411698" cy="104644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/>
              <a:t>Москва в 2019 г</a:t>
            </a:r>
            <a:r>
              <a:rPr lang="en-CA" dirty="0"/>
              <a:t>.</a:t>
            </a:r>
            <a:r>
              <a:rPr lang="ru-RU" dirty="0"/>
              <a:t> показала значительный рост по всем видам прокатного транспорта</a:t>
            </a:r>
          </a:p>
        </p:txBody>
      </p:sp>
      <p:sp>
        <p:nvSpPr>
          <p:cNvPr id="250" name="Прямоугольник 249"/>
          <p:cNvSpPr>
            <a:spLocks/>
          </p:cNvSpPr>
          <p:nvPr/>
        </p:nvSpPr>
        <p:spPr>
          <a:xfrm>
            <a:off x="14876024" y="6722504"/>
            <a:ext cx="973576" cy="2501900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2437" y="1600199"/>
            <a:ext cx="8700030" cy="4178301"/>
          </a:xfrm>
          <a:prstGeom prst="rect">
            <a:avLst/>
          </a:prstGeom>
          <a:noFill/>
          <a:ln w="9525"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7" name="Прямоугольник 196"/>
          <p:cNvSpPr/>
          <p:nvPr/>
        </p:nvSpPr>
        <p:spPr>
          <a:xfrm>
            <a:off x="9354370" y="1600199"/>
            <a:ext cx="8509768" cy="4178301"/>
          </a:xfrm>
          <a:prstGeom prst="rect">
            <a:avLst/>
          </a:prstGeom>
          <a:noFill/>
          <a:ln w="9525"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8" name="Прямоугольник 197"/>
          <p:cNvSpPr>
            <a:spLocks/>
          </p:cNvSpPr>
          <p:nvPr/>
        </p:nvSpPr>
        <p:spPr>
          <a:xfrm>
            <a:off x="452437" y="5983610"/>
            <a:ext cx="8700030" cy="3427490"/>
          </a:xfrm>
          <a:prstGeom prst="rect">
            <a:avLst/>
          </a:prstGeom>
          <a:noFill/>
          <a:ln w="9525"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9" name="Прямоугольник 198"/>
          <p:cNvSpPr>
            <a:spLocks/>
          </p:cNvSpPr>
          <p:nvPr/>
        </p:nvSpPr>
        <p:spPr>
          <a:xfrm>
            <a:off x="9354370" y="5987924"/>
            <a:ext cx="8509768" cy="3427490"/>
          </a:xfrm>
          <a:prstGeom prst="rect">
            <a:avLst/>
          </a:prstGeom>
          <a:noFill/>
          <a:ln w="9525"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FFC4FD40-8D1D-C342-9D13-33F0A39FA52D}"/>
              </a:ext>
            </a:extLst>
          </p:cNvPr>
          <p:cNvSpPr txBox="1">
            <a:spLocks/>
          </p:cNvSpPr>
          <p:nvPr/>
        </p:nvSpPr>
        <p:spPr>
          <a:xfrm>
            <a:off x="1558725" y="1666874"/>
            <a:ext cx="4669038" cy="3820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0">
            <a:noAutofit/>
          </a:bodyPr>
          <a:lstStyle/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000" b="1" dirty="0">
                <a:solidFill>
                  <a:srgbClr val="404040"/>
                </a:solidFill>
                <a:latin typeface="+mj-lt"/>
                <a:cs typeface="Arial" panose="020B0604020202020204" pitchFamily="34" charset="0"/>
                <a:sym typeface="Helvetica Neue"/>
              </a:rPr>
              <a:t>Краткосрочный прокат автомобилей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+mj-lt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FFC4FD40-8D1D-C342-9D13-33F0A39FA52D}"/>
              </a:ext>
            </a:extLst>
          </p:cNvPr>
          <p:cNvSpPr txBox="1">
            <a:spLocks/>
          </p:cNvSpPr>
          <p:nvPr/>
        </p:nvSpPr>
        <p:spPr>
          <a:xfrm>
            <a:off x="10381575" y="1666875"/>
            <a:ext cx="3609163" cy="330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0">
            <a:noAutofit/>
          </a:bodyPr>
          <a:lstStyle/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000" b="1">
                <a:solidFill>
                  <a:srgbClr val="404040"/>
                </a:solidFill>
                <a:latin typeface="+mj-lt"/>
                <a:cs typeface="Arial" panose="020B0604020202020204" pitchFamily="34" charset="0"/>
                <a:sym typeface="Helvetica Neue"/>
              </a:rPr>
              <a:t>Велопрокат</a:t>
            </a:r>
            <a:endParaRPr kumimoji="0" lang="ru-RU" sz="2000" b="1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+mj-lt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FFC4FD40-8D1D-C342-9D13-33F0A39FA52D}"/>
              </a:ext>
            </a:extLst>
          </p:cNvPr>
          <p:cNvSpPr txBox="1">
            <a:spLocks/>
          </p:cNvSpPr>
          <p:nvPr/>
        </p:nvSpPr>
        <p:spPr>
          <a:xfrm>
            <a:off x="1558725" y="6030654"/>
            <a:ext cx="3608388" cy="330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0">
            <a:noAutofit/>
          </a:bodyPr>
          <a:lstStyle/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000" b="1">
                <a:solidFill>
                  <a:srgbClr val="404040"/>
                </a:solidFill>
                <a:latin typeface="+mj-lt"/>
                <a:cs typeface="Arial" panose="020B0604020202020204" pitchFamily="34" charset="0"/>
                <a:sym typeface="Helvetica Neue"/>
              </a:rPr>
              <a:t>Прокат самокатов</a:t>
            </a:r>
            <a:endParaRPr kumimoji="0" lang="ru-RU" sz="2000" b="1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+mj-lt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FFC4FD40-8D1D-C342-9D13-33F0A39FA52D}"/>
              </a:ext>
            </a:extLst>
          </p:cNvPr>
          <p:cNvSpPr txBox="1">
            <a:spLocks/>
          </p:cNvSpPr>
          <p:nvPr/>
        </p:nvSpPr>
        <p:spPr>
          <a:xfrm>
            <a:off x="10381575" y="6030654"/>
            <a:ext cx="3609163" cy="330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0">
            <a:noAutofit/>
          </a:bodyPr>
          <a:lstStyle/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0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  <a:sym typeface="Helvetica Neue"/>
              </a:rPr>
              <a:t>Прокат 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  <a:sym typeface="Helvetica Neue"/>
              </a:rPr>
              <a:t>электроскутеров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j-lt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2" name="Прямоугольник 61"/>
          <p:cNvSpPr/>
          <p:nvPr>
            <p:custDataLst>
              <p:tags r:id="rId25"/>
            </p:custDataLst>
          </p:nvPr>
        </p:nvSpPr>
        <p:spPr bwMode="auto">
          <a:xfrm>
            <a:off x="8174038" y="2005903"/>
            <a:ext cx="196850" cy="147638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9" name="Прямая соединительная линия 58"/>
          <p:cNvCxnSpPr/>
          <p:nvPr>
            <p:custDataLst>
              <p:tags r:id="rId26"/>
            </p:custDataLst>
          </p:nvPr>
        </p:nvCxnSpPr>
        <p:spPr bwMode="gray">
          <a:xfrm>
            <a:off x="6022693" y="2078928"/>
            <a:ext cx="328613" cy="0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>
            <p:custDataLst>
              <p:tags r:id="rId27"/>
            </p:custDataLst>
          </p:nvPr>
        </p:nvSpPr>
        <p:spPr bwMode="auto">
          <a:xfrm>
            <a:off x="7064654" y="2005903"/>
            <a:ext cx="196850" cy="14763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0" name="Овал 59"/>
          <p:cNvSpPr/>
          <p:nvPr>
            <p:custDataLst>
              <p:tags r:id="rId28"/>
            </p:custDataLst>
          </p:nvPr>
        </p:nvSpPr>
        <p:spPr bwMode="auto">
          <a:xfrm>
            <a:off x="6154455" y="2047178"/>
            <a:ext cx="63500" cy="6350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7" name="Rectangle 286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auto">
          <a:xfrm>
            <a:off x="6402105" y="2001140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B32A1528-995C-4239-9EFA-22E3023F36D5}" type="datetime'''''''Пое''''''''''''''''''''''''''з''''''д''''''ки'''">
              <a:rPr lang="en-US" altLang="en-US" sz="1100" smtClean="0">
                <a:latin typeface="+mn-lt"/>
                <a:sym typeface="+mn-lt"/>
              </a:rPr>
              <a:pPr/>
              <a:t>Поездки</a:t>
            </a:fld>
            <a:r>
              <a:rPr lang="ru-RU" altLang="en-US" sz="1100" dirty="0">
                <a:latin typeface="+mn-lt"/>
                <a:sym typeface="+mn-lt"/>
              </a:rPr>
              <a:t>,</a:t>
            </a:r>
          </a:p>
          <a:p>
            <a:r>
              <a:rPr lang="ru-RU" sz="1100" dirty="0">
                <a:solidFill>
                  <a:schemeClr val="accent4"/>
                </a:solidFill>
                <a:latin typeface="+mn-lt"/>
                <a:sym typeface="+mn-lt"/>
              </a:rPr>
              <a:t>млн</a:t>
            </a:r>
            <a:endParaRPr lang="en-US" sz="1100" dirty="0">
              <a:solidFill>
                <a:schemeClr val="accent4"/>
              </a:solidFill>
              <a:latin typeface="+mn-lt"/>
              <a:sym typeface="+mn-lt"/>
            </a:endParaRPr>
          </a:p>
        </p:txBody>
      </p:sp>
      <p:sp>
        <p:nvSpPr>
          <p:cNvPr id="468" name="Rectangle 286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auto">
          <a:xfrm>
            <a:off x="7312304" y="2001140"/>
            <a:ext cx="79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altLang="en-US" sz="1100">
                <a:latin typeface="+mn-lt"/>
                <a:sym typeface="+mn-lt"/>
              </a:rPr>
              <a:t>Количество </a:t>
            </a:r>
          </a:p>
          <a:p>
            <a:r>
              <a:rPr lang="ru-RU" altLang="en-US" sz="1100">
                <a:latin typeface="+mn-lt"/>
                <a:sym typeface="+mn-lt"/>
              </a:rPr>
              <a:t>операторов</a:t>
            </a:r>
            <a:endParaRPr lang="en-US" sz="1100">
              <a:latin typeface="+mn-lt"/>
              <a:sym typeface="+mn-lt"/>
            </a:endParaRPr>
          </a:p>
        </p:txBody>
      </p:sp>
      <p:sp>
        <p:nvSpPr>
          <p:cNvPr id="469" name="Rectangle 286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8421688" y="2001140"/>
            <a:ext cx="3063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altLang="en-US" sz="1100" dirty="0" err="1">
                <a:latin typeface="+mn-lt"/>
                <a:sym typeface="+mn-lt"/>
              </a:rPr>
              <a:t>Тыс</a:t>
            </a:r>
            <a:r>
              <a:rPr lang="en-CA" altLang="en-US" sz="1100" dirty="0">
                <a:latin typeface="+mn-lt"/>
                <a:sym typeface="+mn-lt"/>
              </a:rPr>
              <a:t>.</a:t>
            </a:r>
            <a:r>
              <a:rPr lang="ru-RU" altLang="en-US" sz="1100" dirty="0">
                <a:latin typeface="+mn-lt"/>
                <a:sym typeface="+mn-lt"/>
              </a:rPr>
              <a:t> авто</a:t>
            </a:r>
            <a:endParaRPr lang="en-US" sz="1100" dirty="0">
              <a:latin typeface="+mn-lt"/>
              <a:sym typeface="+mn-lt"/>
            </a:endParaRP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FFC4FD40-8D1D-C342-9D13-33F0A39FA52D}"/>
              </a:ext>
            </a:extLst>
          </p:cNvPr>
          <p:cNvSpPr txBox="1">
            <a:spLocks/>
          </p:cNvSpPr>
          <p:nvPr/>
        </p:nvSpPr>
        <p:spPr>
          <a:xfrm>
            <a:off x="3189149" y="5334890"/>
            <a:ext cx="1459970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algn="ctr" fontAlgn="auto" latinLnBrk="1" hangingPunc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Появление </a:t>
            </a:r>
            <a:b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</a:b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бизнес-класса</a:t>
            </a:r>
            <a:endParaRPr kumimoji="0" lang="ru-RU" sz="1200" i="0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+mn-lt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24" name="TextBox 523">
            <a:extLst>
              <a:ext uri="{FF2B5EF4-FFF2-40B4-BE49-F238E27FC236}">
                <a16:creationId xmlns:a16="http://schemas.microsoft.com/office/drawing/2014/main" id="{FFC4FD40-8D1D-C342-9D13-33F0A39FA52D}"/>
              </a:ext>
            </a:extLst>
          </p:cNvPr>
          <p:cNvSpPr txBox="1">
            <a:spLocks/>
          </p:cNvSpPr>
          <p:nvPr/>
        </p:nvSpPr>
        <p:spPr>
          <a:xfrm>
            <a:off x="9497814" y="2074863"/>
            <a:ext cx="656674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20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Темпы роста увеличены </a:t>
            </a:r>
            <a:r>
              <a:rPr lang="ru-RU" sz="1200" b="1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в 2 раза.</a:t>
            </a:r>
          </a:p>
          <a:p>
            <a:pPr fontAlgn="auto" latinLnBrk="1" hangingPunct="0">
              <a:spcBef>
                <a:spcPts val="0"/>
              </a:spcBef>
              <a:spcAft>
                <a:spcPts val="200"/>
              </a:spcAft>
              <a:buClr>
                <a:schemeClr val="accent4"/>
              </a:buClr>
            </a:pPr>
            <a:r>
              <a:rPr lang="ru-RU" sz="1200" b="1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  <a:sym typeface="Helvetica Neue"/>
              </a:rPr>
              <a:t>6,8 поездок на 1 велосипед в день </a:t>
            </a: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(в 2019 году).</a:t>
            </a:r>
          </a:p>
          <a:p>
            <a:pPr fontAlgn="auto" latinLnBrk="1" hangingPunct="0">
              <a:spcBef>
                <a:spcPts val="0"/>
              </a:spcBef>
              <a:spcAft>
                <a:spcPts val="20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В рамках исполнения поручений и просьбе граждан </a:t>
            </a:r>
          </a:p>
          <a:p>
            <a:pPr fontAlgn="auto" latinLnBrk="1" hangingPunct="0">
              <a:spcBef>
                <a:spcPts val="0"/>
              </a:spcBef>
              <a:spcAft>
                <a:spcPts val="20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в 2019 станции проката установлены  в 12 новых районах.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FFC4FD40-8D1D-C342-9D13-33F0A39FA52D}"/>
              </a:ext>
            </a:extLst>
          </p:cNvPr>
          <p:cNvSpPr txBox="1">
            <a:spLocks/>
          </p:cNvSpPr>
          <p:nvPr/>
        </p:nvSpPr>
        <p:spPr>
          <a:xfrm>
            <a:off x="9492078" y="5310188"/>
            <a:ext cx="758826" cy="192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algn="ctr" fontAlgn="auto" latinLnBrk="1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ru-RU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  <a:sym typeface="Helvetica Neue"/>
              </a:rPr>
              <a:t>Пилот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j-lt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89" name="TextBox 588">
            <a:extLst>
              <a:ext uri="{FF2B5EF4-FFF2-40B4-BE49-F238E27FC236}">
                <a16:creationId xmlns:a16="http://schemas.microsoft.com/office/drawing/2014/main" id="{FFC4FD40-8D1D-C342-9D13-33F0A39FA52D}"/>
              </a:ext>
            </a:extLst>
          </p:cNvPr>
          <p:cNvSpPr txBox="1">
            <a:spLocks/>
          </p:cNvSpPr>
          <p:nvPr/>
        </p:nvSpPr>
        <p:spPr>
          <a:xfrm>
            <a:off x="11317287" y="5310188"/>
            <a:ext cx="758826" cy="192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algn="ctr" fontAlgn="auto" latinLnBrk="1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  <a:sym typeface="Helvetica Neue"/>
              </a:rPr>
              <a:t>1 ГК</a:t>
            </a:r>
            <a:endParaRPr kumimoji="0" lang="ru-RU" sz="1400" b="1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+mj-lt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23" name="TextBox 622">
            <a:extLst>
              <a:ext uri="{FF2B5EF4-FFF2-40B4-BE49-F238E27FC236}">
                <a16:creationId xmlns:a16="http://schemas.microsoft.com/office/drawing/2014/main" id="{FFC4FD40-8D1D-C342-9D13-33F0A39FA52D}"/>
              </a:ext>
            </a:extLst>
          </p:cNvPr>
          <p:cNvSpPr txBox="1">
            <a:spLocks/>
          </p:cNvSpPr>
          <p:nvPr/>
        </p:nvSpPr>
        <p:spPr>
          <a:xfrm>
            <a:off x="14245907" y="5310188"/>
            <a:ext cx="758826" cy="192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algn="ctr" fontAlgn="auto" latinLnBrk="1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  <a:sym typeface="Helvetica Neue"/>
              </a:rPr>
              <a:t>2 ГК</a:t>
            </a:r>
            <a:endParaRPr kumimoji="0" lang="ru-RU" sz="1400" b="1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+mj-lt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37" name="TextBox 636">
            <a:extLst>
              <a:ext uri="{FF2B5EF4-FFF2-40B4-BE49-F238E27FC236}">
                <a16:creationId xmlns:a16="http://schemas.microsoft.com/office/drawing/2014/main" id="{FFC4FD40-8D1D-C342-9D13-33F0A39FA52D}"/>
              </a:ext>
            </a:extLst>
          </p:cNvPr>
          <p:cNvSpPr txBox="1">
            <a:spLocks/>
          </p:cNvSpPr>
          <p:nvPr/>
        </p:nvSpPr>
        <p:spPr>
          <a:xfrm>
            <a:off x="16431687" y="5310188"/>
            <a:ext cx="758826" cy="192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algn="ctr" fontAlgn="auto" latinLnBrk="1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en-CA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  <a:sym typeface="Helvetica Neue"/>
              </a:rPr>
              <a:t>3</a:t>
            </a:r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  <a:sym typeface="Helvetica Neue"/>
              </a:rPr>
              <a:t> ГК</a:t>
            </a:r>
            <a:endParaRPr kumimoji="0" lang="ru-RU" sz="1400" b="1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+mj-lt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42" name="TextBox 641">
            <a:extLst>
              <a:ext uri="{FF2B5EF4-FFF2-40B4-BE49-F238E27FC236}">
                <a16:creationId xmlns:a16="http://schemas.microsoft.com/office/drawing/2014/main" id="{FFC4FD40-8D1D-C342-9D13-33F0A39FA52D}"/>
              </a:ext>
            </a:extLst>
          </p:cNvPr>
          <p:cNvSpPr txBox="1">
            <a:spLocks/>
          </p:cNvSpPr>
          <p:nvPr/>
        </p:nvSpPr>
        <p:spPr>
          <a:xfrm>
            <a:off x="11940988" y="5540075"/>
            <a:ext cx="581797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algn="r" fontAlgn="auto" latinLnBrk="1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Предполагается переход на электрический </a:t>
            </a:r>
            <a:r>
              <a:rPr lang="ru-RU" sz="1200" dirty="0" err="1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велопрокат</a:t>
            </a:r>
            <a:endParaRPr lang="ru-RU" sz="1200" dirty="0">
              <a:solidFill>
                <a:schemeClr val="accent4"/>
              </a:solidFill>
              <a:latin typeface="+mn-lt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644" name="Прямая соединительная линия 643"/>
          <p:cNvCxnSpPr>
            <a:cxnSpLocks/>
          </p:cNvCxnSpPr>
          <p:nvPr/>
        </p:nvCxnSpPr>
        <p:spPr>
          <a:xfrm>
            <a:off x="10381575" y="5280025"/>
            <a:ext cx="267028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Прямая соединительная линия 644"/>
          <p:cNvCxnSpPr/>
          <p:nvPr/>
        </p:nvCxnSpPr>
        <p:spPr>
          <a:xfrm>
            <a:off x="9540238" y="5280025"/>
            <a:ext cx="75184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7" name="Прямая соединительная линия 646"/>
          <p:cNvCxnSpPr>
            <a:cxnSpLocks/>
          </p:cNvCxnSpPr>
          <p:nvPr/>
        </p:nvCxnSpPr>
        <p:spPr>
          <a:xfrm>
            <a:off x="13187680" y="5280025"/>
            <a:ext cx="282642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8" name="Прямая соединительная линия 647"/>
          <p:cNvCxnSpPr/>
          <p:nvPr/>
        </p:nvCxnSpPr>
        <p:spPr>
          <a:xfrm>
            <a:off x="16115458" y="5280025"/>
            <a:ext cx="149940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" name="Прямая соединительная линия 655"/>
          <p:cNvCxnSpPr/>
          <p:nvPr/>
        </p:nvCxnSpPr>
        <p:spPr>
          <a:xfrm flipH="1">
            <a:off x="16416866" y="5418138"/>
            <a:ext cx="177800" cy="10953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6" name="Chart 3"/>
          <p:cNvGraphicFramePr/>
          <p:nvPr>
            <p:custDataLst>
              <p:tags r:id="rId32"/>
            </p:custDataLst>
          </p:nvPr>
        </p:nvGraphicFramePr>
        <p:xfrm>
          <a:off x="14522450" y="6236384"/>
          <a:ext cx="2714625" cy="2725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0"/>
          </a:graphicData>
        </a:graphic>
      </p:graphicFrame>
      <p:sp>
        <p:nvSpPr>
          <p:cNvPr id="683" name="Rectangle 286"/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auto">
          <a:xfrm>
            <a:off x="15197139" y="8930371"/>
            <a:ext cx="3540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sz="1200" dirty="0">
                <a:solidFill>
                  <a:schemeClr val="tx2"/>
                </a:solidFill>
                <a:latin typeface="+mn-lt"/>
                <a:sym typeface="+mn-lt"/>
              </a:rPr>
              <a:t>2019</a:t>
            </a:r>
            <a:endParaRPr lang="en-US" sz="1200" dirty="0">
              <a:solidFill>
                <a:schemeClr val="tx2"/>
              </a:solidFill>
              <a:latin typeface="+mn-lt"/>
              <a:sym typeface="+mn-lt"/>
            </a:endParaRPr>
          </a:p>
        </p:txBody>
      </p:sp>
      <p:sp>
        <p:nvSpPr>
          <p:cNvPr id="682" name="Rectangle 286"/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auto">
          <a:xfrm>
            <a:off x="16211550" y="8930371"/>
            <a:ext cx="3492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sz="1200" dirty="0">
                <a:solidFill>
                  <a:schemeClr val="tx2"/>
                </a:solidFill>
                <a:latin typeface="+mn-lt"/>
                <a:sym typeface="+mn-lt"/>
              </a:rPr>
              <a:t>2020</a:t>
            </a:r>
            <a:endParaRPr lang="en-US" sz="1200" dirty="0">
              <a:solidFill>
                <a:schemeClr val="tx2"/>
              </a:solidFill>
              <a:latin typeface="+mn-lt"/>
              <a:sym typeface="+mn-lt"/>
            </a:endParaRPr>
          </a:p>
        </p:txBody>
      </p:sp>
      <p:sp>
        <p:nvSpPr>
          <p:cNvPr id="837" name="Прямоугольник 836"/>
          <p:cNvSpPr/>
          <p:nvPr>
            <p:custDataLst>
              <p:tags r:id="rId35"/>
            </p:custDataLst>
          </p:nvPr>
        </p:nvSpPr>
        <p:spPr bwMode="auto">
          <a:xfrm>
            <a:off x="16905288" y="6094032"/>
            <a:ext cx="196850" cy="147638"/>
          </a:xfrm>
          <a:prstGeom prst="rect">
            <a:avLst/>
          </a:prstGeom>
          <a:solidFill>
            <a:srgbClr val="FF6B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835" name="Прямая соединительная линия 834"/>
          <p:cNvCxnSpPr/>
          <p:nvPr>
            <p:custDataLst>
              <p:tags r:id="rId36"/>
            </p:custDataLst>
          </p:nvPr>
        </p:nvCxnSpPr>
        <p:spPr bwMode="gray">
          <a:xfrm>
            <a:off x="15701963" y="6167057"/>
            <a:ext cx="328613" cy="0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6" name="Овал 835"/>
          <p:cNvSpPr/>
          <p:nvPr>
            <p:custDataLst>
              <p:tags r:id="rId37"/>
            </p:custDataLst>
          </p:nvPr>
        </p:nvSpPr>
        <p:spPr bwMode="auto">
          <a:xfrm>
            <a:off x="15833725" y="6135307"/>
            <a:ext cx="63500" cy="6350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32" name="Rectangle 286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16081375" y="6089269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AE3FFE3B-C1B2-40F5-A1B5-59D86999EDEC}" type="datetime'''''''''''''''''''''П''''о''''''е''з''''дк''''''''и'''''''">
              <a:rPr lang="en-US" altLang="en-US" sz="1100" smtClean="0">
                <a:latin typeface="+mn-lt"/>
                <a:sym typeface="+mn-lt"/>
              </a:rPr>
              <a:pPr/>
              <a:t>Поездки</a:t>
            </a:fld>
            <a:r>
              <a:rPr lang="ru-RU" altLang="en-US" sz="1100" dirty="0">
                <a:latin typeface="+mn-lt"/>
                <a:sym typeface="+mn-lt"/>
              </a:rPr>
              <a:t>,</a:t>
            </a:r>
          </a:p>
          <a:p>
            <a:r>
              <a:rPr lang="ru-RU" sz="1100" dirty="0">
                <a:solidFill>
                  <a:schemeClr val="accent4"/>
                </a:solidFill>
                <a:sym typeface="+mn-lt"/>
              </a:rPr>
              <a:t>млн</a:t>
            </a:r>
            <a:endParaRPr lang="en-US" sz="1100" dirty="0">
              <a:solidFill>
                <a:schemeClr val="accent4"/>
              </a:solidFill>
              <a:sym typeface="+mn-lt"/>
            </a:endParaRPr>
          </a:p>
        </p:txBody>
      </p:sp>
      <p:sp>
        <p:nvSpPr>
          <p:cNvPr id="833" name="Rectangle 286"/>
          <p:cNvSpPr>
            <a:spLocks noGrp="1" noChangeArrowheads="1"/>
          </p:cNvSpPr>
          <p:nvPr>
            <p:custDataLst>
              <p:tags r:id="rId39"/>
            </p:custDataLst>
          </p:nvPr>
        </p:nvSpPr>
        <p:spPr bwMode="auto">
          <a:xfrm>
            <a:off x="17152938" y="6089269"/>
            <a:ext cx="5508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100">
                <a:latin typeface="+mn-lt"/>
                <a:sym typeface="+mn-lt"/>
              </a:rPr>
              <a:t>Скутеры</a:t>
            </a:r>
            <a:endParaRPr lang="en-US" sz="1100">
              <a:latin typeface="+mn-lt"/>
              <a:sym typeface="+mn-lt"/>
            </a:endParaRPr>
          </a:p>
        </p:txBody>
      </p:sp>
      <p:sp>
        <p:nvSpPr>
          <p:cNvPr id="850" name="Rectangle 286"/>
          <p:cNvSpPr>
            <a:spLocks noGrp="1" noChangeArrowheads="1"/>
          </p:cNvSpPr>
          <p:nvPr>
            <p:custDataLst>
              <p:tags r:id="rId40"/>
            </p:custDataLst>
          </p:nvPr>
        </p:nvSpPr>
        <p:spPr bwMode="auto">
          <a:xfrm>
            <a:off x="1158876" y="8879959"/>
            <a:ext cx="70961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altLang="en-US" sz="1200" dirty="0">
                <a:solidFill>
                  <a:schemeClr val="tx2"/>
                </a:solidFill>
                <a:latin typeface="+mn-lt"/>
                <a:sym typeface="+mn-lt"/>
              </a:rPr>
              <a:t>Май 2018</a:t>
            </a:r>
            <a:endParaRPr lang="en-US" sz="1200" dirty="0">
              <a:solidFill>
                <a:schemeClr val="tx2"/>
              </a:solidFill>
              <a:latin typeface="+mn-lt"/>
              <a:sym typeface="+mn-lt"/>
            </a:endParaRPr>
          </a:p>
        </p:txBody>
      </p:sp>
      <p:sp>
        <p:nvSpPr>
          <p:cNvPr id="852" name="Rectangle 286"/>
          <p:cNvSpPr>
            <a:spLocks noGrp="1" noChangeArrowheads="1"/>
          </p:cNvSpPr>
          <p:nvPr>
            <p:custDataLst>
              <p:tags r:id="rId41"/>
            </p:custDataLst>
          </p:nvPr>
        </p:nvSpPr>
        <p:spPr bwMode="auto">
          <a:xfrm>
            <a:off x="2753853" y="8879959"/>
            <a:ext cx="84613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altLang="en-US" sz="1200">
                <a:solidFill>
                  <a:schemeClr val="tx2"/>
                </a:solidFill>
                <a:latin typeface="+mn-lt"/>
                <a:sym typeface="+mn-lt"/>
              </a:rPr>
              <a:t>Август 2018</a:t>
            </a:r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sp>
        <p:nvSpPr>
          <p:cNvPr id="853" name="Rectangle 286"/>
          <p:cNvSpPr>
            <a:spLocks noGrp="1" noChangeArrowheads="1"/>
          </p:cNvSpPr>
          <p:nvPr>
            <p:custDataLst>
              <p:tags r:id="rId42"/>
            </p:custDataLst>
          </p:nvPr>
        </p:nvSpPr>
        <p:spPr bwMode="auto">
          <a:xfrm>
            <a:off x="4367526" y="8879959"/>
            <a:ext cx="9953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ru-RU" altLang="en-US" sz="1200">
                <a:solidFill>
                  <a:schemeClr val="tx2"/>
                </a:solidFill>
                <a:latin typeface="+mn-lt"/>
                <a:sym typeface="+mn-lt"/>
              </a:rPr>
              <a:t>Октябрь 2018</a:t>
            </a:r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sp>
        <p:nvSpPr>
          <p:cNvPr id="855" name="Rectangle 286"/>
          <p:cNvSpPr>
            <a:spLocks noGrp="1" noChangeArrowheads="1"/>
          </p:cNvSpPr>
          <p:nvPr>
            <p:custDataLst>
              <p:tags r:id="rId43"/>
            </p:custDataLst>
          </p:nvPr>
        </p:nvSpPr>
        <p:spPr bwMode="auto">
          <a:xfrm>
            <a:off x="6483807" y="8879959"/>
            <a:ext cx="34925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fld id="{D1BEDF49-4C14-47D0-9C9D-CFBF041C9B1E}" type="datetime'2''''''''''''''''0''''''''''1''''''''''''''''''''''9''''''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>
                <a:lnSpc>
                  <a:spcPts val="1600"/>
                </a:lnSpc>
              </a:pPr>
              <a:t>2019</a:t>
            </a:fld>
            <a:endParaRPr lang="en-US" sz="1200" dirty="0">
              <a:solidFill>
                <a:schemeClr val="tx2"/>
              </a:solidFill>
              <a:latin typeface="+mn-lt"/>
              <a:sym typeface="+mn-lt"/>
            </a:endParaRPr>
          </a:p>
        </p:txBody>
      </p:sp>
      <p:sp>
        <p:nvSpPr>
          <p:cNvPr id="892" name="Прямоугольник 891"/>
          <p:cNvSpPr/>
          <p:nvPr>
            <p:custDataLst>
              <p:tags r:id="rId44"/>
            </p:custDataLst>
          </p:nvPr>
        </p:nvSpPr>
        <p:spPr bwMode="auto">
          <a:xfrm>
            <a:off x="6760663" y="6074409"/>
            <a:ext cx="196850" cy="14763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93" name="Прямоугольник 892"/>
          <p:cNvSpPr/>
          <p:nvPr>
            <p:custDataLst>
              <p:tags r:id="rId45"/>
            </p:custDataLst>
          </p:nvPr>
        </p:nvSpPr>
        <p:spPr bwMode="auto">
          <a:xfrm>
            <a:off x="7903863" y="6074409"/>
            <a:ext cx="196850" cy="147638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890" name="Прямая соединительная линия 889"/>
          <p:cNvCxnSpPr/>
          <p:nvPr>
            <p:custDataLst>
              <p:tags r:id="rId46"/>
            </p:custDataLst>
          </p:nvPr>
        </p:nvCxnSpPr>
        <p:spPr bwMode="gray">
          <a:xfrm>
            <a:off x="5605463" y="6147434"/>
            <a:ext cx="328613" cy="0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" name="Овал 890"/>
          <p:cNvSpPr/>
          <p:nvPr>
            <p:custDataLst>
              <p:tags r:id="rId47"/>
            </p:custDataLst>
          </p:nvPr>
        </p:nvSpPr>
        <p:spPr bwMode="auto">
          <a:xfrm>
            <a:off x="5737225" y="6115684"/>
            <a:ext cx="63500" cy="6350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86" name="Rectangle 286"/>
          <p:cNvSpPr>
            <a:spLocks noGrp="1" noChangeArrowheads="1"/>
          </p:cNvSpPr>
          <p:nvPr>
            <p:custDataLst>
              <p:tags r:id="rId48"/>
            </p:custDataLst>
          </p:nvPr>
        </p:nvSpPr>
        <p:spPr bwMode="auto">
          <a:xfrm>
            <a:off x="5984875" y="6069647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A7259521-8577-488F-B069-96BC640D2009}" type="datetime'''''''''''''''''''''''Пое''з''''''''''''д''к''и'''''''''''">
              <a:rPr lang="en-US" altLang="en-US" sz="1100" smtClean="0">
                <a:latin typeface="+mn-lt"/>
                <a:sym typeface="+mn-lt"/>
              </a:rPr>
              <a:pPr/>
              <a:t>Поездки</a:t>
            </a:fld>
            <a:r>
              <a:rPr lang="ru-RU" altLang="en-US" sz="1100">
                <a:latin typeface="+mn-lt"/>
                <a:sym typeface="+mn-lt"/>
              </a:rPr>
              <a:t>,</a:t>
            </a:r>
          </a:p>
          <a:p>
            <a:r>
              <a:rPr lang="ru-RU" sz="1100">
                <a:solidFill>
                  <a:schemeClr val="accent4"/>
                </a:solidFill>
                <a:sym typeface="+mn-lt"/>
              </a:rPr>
              <a:t>млн</a:t>
            </a:r>
            <a:endParaRPr lang="en-US" sz="1100">
              <a:solidFill>
                <a:schemeClr val="accent4"/>
              </a:solidFill>
              <a:sym typeface="+mn-lt"/>
            </a:endParaRPr>
          </a:p>
        </p:txBody>
      </p:sp>
      <p:sp>
        <p:nvSpPr>
          <p:cNvPr id="888" name="Rectangle 286"/>
          <p:cNvSpPr>
            <a:spLocks noGrp="1" noChangeArrowheads="1"/>
          </p:cNvSpPr>
          <p:nvPr>
            <p:custDataLst>
              <p:tags r:id="rId49"/>
            </p:custDataLst>
          </p:nvPr>
        </p:nvSpPr>
        <p:spPr bwMode="auto">
          <a:xfrm>
            <a:off x="8168446" y="6052240"/>
            <a:ext cx="8063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sp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100" dirty="0">
                <a:latin typeface="+mn-lt"/>
                <a:sym typeface="+mn-lt"/>
              </a:rPr>
              <a:t>Количество </a:t>
            </a:r>
          </a:p>
          <a:p>
            <a:r>
              <a:rPr lang="ru-RU" sz="1100" dirty="0">
                <a:latin typeface="+mn-lt"/>
                <a:sym typeface="+mn-lt"/>
              </a:rPr>
              <a:t>самокатов</a:t>
            </a:r>
            <a:endParaRPr lang="en-US" sz="1100" dirty="0">
              <a:latin typeface="+mn-lt"/>
              <a:sym typeface="+mn-lt"/>
            </a:endParaRPr>
          </a:p>
        </p:txBody>
      </p:sp>
      <p:sp>
        <p:nvSpPr>
          <p:cNvPr id="887" name="Rectangle 286"/>
          <p:cNvSpPr>
            <a:spLocks noGrp="1" noChangeArrowheads="1"/>
          </p:cNvSpPr>
          <p:nvPr>
            <p:custDataLst>
              <p:tags r:id="rId50"/>
            </p:custDataLst>
          </p:nvPr>
        </p:nvSpPr>
        <p:spPr bwMode="auto">
          <a:xfrm>
            <a:off x="7008313" y="6003147"/>
            <a:ext cx="642938" cy="42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/>
          <a:p>
            <a:pPr defTabSz="1631629">
              <a:buClr>
                <a:schemeClr val="tx2"/>
              </a:buClr>
            </a:pPr>
            <a:r>
              <a:rPr lang="ru-RU" altLang="en-US" sz="1100">
                <a:latin typeface="+mn-lt"/>
                <a:sym typeface="+mn-lt"/>
              </a:rPr>
              <a:t>Количество </a:t>
            </a:r>
          </a:p>
          <a:p>
            <a:pPr defTabSz="1631629">
              <a:buClr>
                <a:schemeClr val="tx2"/>
              </a:buClr>
            </a:pPr>
            <a:r>
              <a:rPr lang="ru-RU" altLang="en-US" sz="1100">
                <a:latin typeface="+mn-lt"/>
                <a:sym typeface="+mn-lt"/>
              </a:rPr>
              <a:t>операторов</a:t>
            </a:r>
            <a:endParaRPr lang="en-US" sz="1100">
              <a:latin typeface="+mn-lt"/>
              <a:sym typeface="+mn-lt"/>
            </a:endParaRPr>
          </a:p>
        </p:txBody>
      </p:sp>
      <p:sp>
        <p:nvSpPr>
          <p:cNvPr id="962" name="TextBox 961">
            <a:extLst>
              <a:ext uri="{FF2B5EF4-FFF2-40B4-BE49-F238E27FC236}">
                <a16:creationId xmlns:a16="http://schemas.microsoft.com/office/drawing/2014/main" id="{FFC4FD40-8D1D-C342-9D13-33F0A39FA52D}"/>
              </a:ext>
            </a:extLst>
          </p:cNvPr>
          <p:cNvSpPr txBox="1">
            <a:spLocks/>
          </p:cNvSpPr>
          <p:nvPr/>
        </p:nvSpPr>
        <p:spPr>
          <a:xfrm>
            <a:off x="635128" y="6449096"/>
            <a:ext cx="4538309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20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Высокий спрос со стороны бизнеса </a:t>
            </a:r>
          </a:p>
          <a:p>
            <a:pPr fontAlgn="auto" latinLnBrk="1" hangingPunct="0">
              <a:spcBef>
                <a:spcPts val="0"/>
              </a:spcBef>
              <a:spcAft>
                <a:spcPts val="20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Планы инвесторов на 2020 – </a:t>
            </a:r>
            <a:r>
              <a:rPr lang="ru-RU" sz="1200" b="1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  <a:sym typeface="Helvetica Neue"/>
              </a:rPr>
              <a:t>более 5 тыс. самокатов.</a:t>
            </a:r>
          </a:p>
          <a:p>
            <a:pPr fontAlgn="auto" latinLnBrk="1" hangingPunct="0">
              <a:spcBef>
                <a:spcPts val="0"/>
              </a:spcBef>
              <a:spcAft>
                <a:spcPts val="20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Парк: </a:t>
            </a:r>
            <a:r>
              <a:rPr lang="ru-RU" sz="1200" dirty="0" err="1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электросамокаты</a:t>
            </a: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 – 96,5%, механические – 3,5%.</a:t>
            </a:r>
          </a:p>
        </p:txBody>
      </p:sp>
      <p:sp>
        <p:nvSpPr>
          <p:cNvPr id="935" name="Полилиния 934"/>
          <p:cNvSpPr/>
          <p:nvPr/>
        </p:nvSpPr>
        <p:spPr>
          <a:xfrm>
            <a:off x="13500100" y="3354388"/>
            <a:ext cx="869950" cy="301625"/>
          </a:xfrm>
          <a:custGeom>
            <a:avLst/>
            <a:gdLst>
              <a:gd name="connsiteX0" fmla="*/ 0 w 873760"/>
              <a:gd name="connsiteY0" fmla="*/ 279400 h 279400"/>
              <a:gd name="connsiteX1" fmla="*/ 0 w 873760"/>
              <a:gd name="connsiteY1" fmla="*/ 0 h 279400"/>
              <a:gd name="connsiteX2" fmla="*/ 873760 w 873760"/>
              <a:gd name="connsiteY2" fmla="*/ 0 h 279400"/>
              <a:gd name="connsiteX3" fmla="*/ 873760 w 873760"/>
              <a:gd name="connsiteY3" fmla="*/ 14224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760" h="279400">
                <a:moveTo>
                  <a:pt x="0" y="279400"/>
                </a:moveTo>
                <a:lnTo>
                  <a:pt x="0" y="0"/>
                </a:lnTo>
                <a:lnTo>
                  <a:pt x="873760" y="0"/>
                </a:lnTo>
                <a:lnTo>
                  <a:pt x="873760" y="142240"/>
                </a:lnTo>
              </a:path>
            </a:pathLst>
          </a:custGeom>
          <a:ln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7" name="Rectangle 937"/>
          <p:cNvSpPr txBox="1"/>
          <p:nvPr/>
        </p:nvSpPr>
        <p:spPr>
          <a:xfrm>
            <a:off x="13051855" y="2965450"/>
            <a:ext cx="144519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18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1200" b="1">
                <a:solidFill>
                  <a:schemeClr val="accent5"/>
                </a:solidFill>
              </a:rPr>
              <a:t>+50 станций </a:t>
            </a:r>
          </a:p>
          <a:p>
            <a:r>
              <a:rPr lang="ru-RU" sz="1200" b="1">
                <a:solidFill>
                  <a:schemeClr val="accent5"/>
                </a:solidFill>
              </a:rPr>
              <a:t>+500 велосипедов</a:t>
            </a:r>
            <a:endParaRPr lang="en-US" sz="1200" b="1">
              <a:solidFill>
                <a:schemeClr val="accent5"/>
              </a:solidFill>
            </a:endParaRPr>
          </a:p>
        </p:txBody>
      </p:sp>
      <p:sp>
        <p:nvSpPr>
          <p:cNvPr id="244" name="Rectangle 937"/>
          <p:cNvSpPr txBox="1"/>
          <p:nvPr/>
        </p:nvSpPr>
        <p:spPr>
          <a:xfrm>
            <a:off x="14523838" y="2897188"/>
            <a:ext cx="1649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18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r>
              <a:rPr lang="ru-RU" sz="1200" b="1" dirty="0">
                <a:solidFill>
                  <a:schemeClr val="accent5"/>
                </a:solidFill>
              </a:rPr>
              <a:t>+</a:t>
            </a:r>
            <a:r>
              <a:rPr lang="en-CA" sz="1200" b="1" dirty="0">
                <a:solidFill>
                  <a:schemeClr val="accent5"/>
                </a:solidFill>
              </a:rPr>
              <a:t>100</a:t>
            </a:r>
            <a:r>
              <a:rPr lang="ru-RU" sz="1200" b="1" dirty="0">
                <a:solidFill>
                  <a:schemeClr val="accent5"/>
                </a:solidFill>
              </a:rPr>
              <a:t> станций </a:t>
            </a:r>
          </a:p>
          <a:p>
            <a:r>
              <a:rPr lang="ru-RU" sz="1200" b="1" dirty="0">
                <a:solidFill>
                  <a:schemeClr val="accent5"/>
                </a:solidFill>
              </a:rPr>
              <a:t>+</a:t>
            </a:r>
            <a:r>
              <a:rPr lang="en-CA" sz="1200" b="1" dirty="0">
                <a:solidFill>
                  <a:schemeClr val="accent5"/>
                </a:solidFill>
              </a:rPr>
              <a:t>10</a:t>
            </a:r>
            <a:r>
              <a:rPr lang="ru-RU" sz="1200" b="1" dirty="0">
                <a:solidFill>
                  <a:schemeClr val="accent5"/>
                </a:solidFill>
              </a:rPr>
              <a:t>00 велосипедов</a:t>
            </a:r>
            <a:endParaRPr lang="en-US" sz="1200" b="1" dirty="0">
              <a:solidFill>
                <a:schemeClr val="accent5"/>
              </a:solidFill>
            </a:endParaRPr>
          </a:p>
        </p:txBody>
      </p:sp>
      <p:sp>
        <p:nvSpPr>
          <p:cNvPr id="939" name="Полилиния 938"/>
          <p:cNvSpPr/>
          <p:nvPr/>
        </p:nvSpPr>
        <p:spPr>
          <a:xfrm>
            <a:off x="14528800" y="3268663"/>
            <a:ext cx="895350" cy="209550"/>
          </a:xfrm>
          <a:custGeom>
            <a:avLst/>
            <a:gdLst>
              <a:gd name="connsiteX0" fmla="*/ 0 w 895350"/>
              <a:gd name="connsiteY0" fmla="*/ 139700 h 139700"/>
              <a:gd name="connsiteX1" fmla="*/ 0 w 895350"/>
              <a:gd name="connsiteY1" fmla="*/ 0 h 139700"/>
              <a:gd name="connsiteX2" fmla="*/ 895350 w 895350"/>
              <a:gd name="connsiteY2" fmla="*/ 0 h 139700"/>
              <a:gd name="connsiteX3" fmla="*/ 895350 w 895350"/>
              <a:gd name="connsiteY3" fmla="*/ 8890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5350" h="139700">
                <a:moveTo>
                  <a:pt x="0" y="139700"/>
                </a:moveTo>
                <a:lnTo>
                  <a:pt x="0" y="0"/>
                </a:lnTo>
                <a:lnTo>
                  <a:pt x="895350" y="0"/>
                </a:lnTo>
                <a:lnTo>
                  <a:pt x="895350" y="88900"/>
                </a:lnTo>
              </a:path>
            </a:pathLst>
          </a:custGeom>
          <a:ln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13747748" y="1963738"/>
            <a:ext cx="2220913" cy="169863"/>
            <a:chOff x="16127412" y="1387475"/>
            <a:chExt cx="2220632" cy="169277"/>
          </a:xfrm>
        </p:grpSpPr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16127412" y="1392238"/>
              <a:ext cx="187325" cy="138112"/>
            </a:xfrm>
            <a:prstGeom prst="rect">
              <a:avLst/>
            </a:prstGeom>
            <a:solidFill>
              <a:srgbClr val="002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Rectangle 16"/>
            <p:cNvSpPr>
              <a:spLocks noChangeArrowheads="1"/>
            </p:cNvSpPr>
            <p:nvPr/>
          </p:nvSpPr>
          <p:spPr bwMode="auto">
            <a:xfrm>
              <a:off x="16367125" y="1387475"/>
              <a:ext cx="198091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/>
              <a:r>
                <a:rPr kumimoji="0" lang="ru-RU" sz="1100" b="0" i="0" u="none" strike="noStrike" cap="none" normalizeH="0" baseline="0" dirty="0">
                  <a:ln>
                    <a:noFill/>
                  </a:ln>
                  <a:solidFill>
                    <a:srgbClr val="131413"/>
                  </a:solidFill>
                  <a:effectLst/>
                  <a:latin typeface="Moscow Sans Light" pitchFamily="34" charset="0"/>
                  <a:cs typeface="Arial" pitchFamily="34" charset="0"/>
                </a:rPr>
                <a:t>Станции </a:t>
              </a:r>
              <a:r>
                <a:rPr lang="ru-RU" sz="1100" dirty="0">
                  <a:solidFill>
                    <a:srgbClr val="131413"/>
                  </a:solidFill>
                  <a:latin typeface="Moscow Sans Light" pitchFamily="34" charset="0"/>
                  <a:cs typeface="Arial" pitchFamily="34" charset="0"/>
                </a:rPr>
                <a:t> </a:t>
              </a:r>
              <a:r>
                <a:rPr lang="ru-RU" sz="1100" dirty="0" err="1">
                  <a:solidFill>
                    <a:srgbClr val="131413"/>
                  </a:solidFill>
                  <a:latin typeface="Moscow Sans Light" pitchFamily="34" charset="0"/>
                  <a:cs typeface="Arial" pitchFamily="34" charset="0"/>
                </a:rPr>
                <a:t>электровелосипедов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16089312" y="1966913"/>
            <a:ext cx="187391" cy="139700"/>
          </a:xfrm>
          <a:prstGeom prst="rect">
            <a:avLst/>
          </a:prstGeom>
          <a:solidFill>
            <a:srgbClr val="8291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Rectangle 18"/>
          <p:cNvSpPr>
            <a:spLocks noChangeArrowheads="1"/>
          </p:cNvSpPr>
          <p:nvPr/>
        </p:nvSpPr>
        <p:spPr bwMode="auto">
          <a:xfrm>
            <a:off x="16329109" y="1963738"/>
            <a:ext cx="142346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1100" dirty="0">
                <a:solidFill>
                  <a:srgbClr val="131413"/>
                </a:solidFill>
                <a:latin typeface="Moscow Sans Light" pitchFamily="34" charset="0"/>
                <a:cs typeface="Arial" pitchFamily="34" charset="0"/>
              </a:rPr>
              <a:t>Станции велосипедов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6089313" y="1733550"/>
            <a:ext cx="1123950" cy="192088"/>
            <a:chOff x="16127412" y="2020888"/>
            <a:chExt cx="1123951" cy="192087"/>
          </a:xfrm>
        </p:grpSpPr>
        <p:sp>
          <p:nvSpPr>
            <p:cNvPr id="72" name="Rectangle 11"/>
            <p:cNvSpPr>
              <a:spLocks noChangeArrowheads="1"/>
            </p:cNvSpPr>
            <p:nvPr/>
          </p:nvSpPr>
          <p:spPr bwMode="auto">
            <a:xfrm>
              <a:off x="16127412" y="2024063"/>
              <a:ext cx="187325" cy="139700"/>
            </a:xfrm>
            <a:prstGeom prst="rect">
              <a:avLst/>
            </a:prstGeom>
            <a:solidFill>
              <a:srgbClr val="FF6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Rectangle 20"/>
            <p:cNvSpPr>
              <a:spLocks noChangeArrowheads="1"/>
            </p:cNvSpPr>
            <p:nvPr/>
          </p:nvSpPr>
          <p:spPr bwMode="auto">
            <a:xfrm>
              <a:off x="16367125" y="2020888"/>
              <a:ext cx="884238" cy="19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>
                  <a:ln>
                    <a:noFill/>
                  </a:ln>
                  <a:solidFill>
                    <a:srgbClr val="131413"/>
                  </a:solidFill>
                  <a:effectLst/>
                  <a:latin typeface="Moscow Sans Light" pitchFamily="34" charset="0"/>
                  <a:cs typeface="Arial" pitchFamily="34" charset="0"/>
                </a:rPr>
                <a:t>Велосипеды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3754098" y="1733550"/>
            <a:ext cx="1582738" cy="169863"/>
            <a:chOff x="16127412" y="1598613"/>
            <a:chExt cx="1583029" cy="169277"/>
          </a:xfrm>
        </p:grpSpPr>
        <p:sp>
          <p:nvSpPr>
            <p:cNvPr id="73" name="Rectangle 12"/>
            <p:cNvSpPr>
              <a:spLocks noChangeArrowheads="1"/>
            </p:cNvSpPr>
            <p:nvPr/>
          </p:nvSpPr>
          <p:spPr bwMode="auto">
            <a:xfrm>
              <a:off x="16127412" y="1601788"/>
              <a:ext cx="187325" cy="139700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Rectangle 21"/>
            <p:cNvSpPr>
              <a:spLocks noChangeArrowheads="1"/>
            </p:cNvSpPr>
            <p:nvPr/>
          </p:nvSpPr>
          <p:spPr bwMode="auto">
            <a:xfrm>
              <a:off x="16367125" y="1598613"/>
              <a:ext cx="134331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>
                  <a:ln>
                    <a:noFill/>
                  </a:ln>
                  <a:solidFill>
                    <a:srgbClr val="131413"/>
                  </a:solidFill>
                  <a:effectLst/>
                  <a:latin typeface="Moscow Sans Light" pitchFamily="34" charset="0"/>
                  <a:cs typeface="Arial" pitchFamily="34" charset="0"/>
                </a:rPr>
                <a:t>Электровелосипеды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558" name="Прямая соединительная линия 557"/>
          <p:cNvCxnSpPr>
            <a:cxnSpLocks/>
          </p:cNvCxnSpPr>
          <p:nvPr/>
        </p:nvCxnSpPr>
        <p:spPr>
          <a:xfrm>
            <a:off x="16014100" y="3517900"/>
            <a:ext cx="0" cy="1751013"/>
          </a:xfrm>
          <a:prstGeom prst="line">
            <a:avLst/>
          </a:prstGeom>
          <a:ln w="12700">
            <a:gradFill flip="none" rotWithShape="1">
              <a:gsLst>
                <a:gs pos="87000">
                  <a:schemeClr val="accent3"/>
                </a:gs>
                <a:gs pos="100000">
                  <a:schemeClr val="bg1"/>
                </a:gs>
              </a:gsLst>
              <a:lin ang="1620000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>
            <p:custDataLst>
              <p:tags r:id="rId51"/>
            </p:custDataLst>
          </p:nvPr>
        </p:nvCxnSpPr>
        <p:spPr bwMode="auto">
          <a:xfrm>
            <a:off x="11642725" y="4489450"/>
            <a:ext cx="0" cy="460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>
            <p:custDataLst>
              <p:tags r:id="rId52"/>
            </p:custDataLst>
          </p:nvPr>
        </p:nvCxnSpPr>
        <p:spPr bwMode="auto">
          <a:xfrm flipH="1">
            <a:off x="9852025" y="4784725"/>
            <a:ext cx="52388" cy="8096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>
            <p:custDataLst>
              <p:tags r:id="rId53"/>
            </p:custDataLst>
          </p:nvPr>
        </p:nvCxnSpPr>
        <p:spPr bwMode="auto">
          <a:xfrm>
            <a:off x="14474825" y="4270375"/>
            <a:ext cx="0" cy="5397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>
            <p:custDataLst>
              <p:tags r:id="rId54"/>
            </p:custDataLst>
          </p:nvPr>
        </p:nvCxnSpPr>
        <p:spPr bwMode="auto">
          <a:xfrm>
            <a:off x="10698163" y="4656138"/>
            <a:ext cx="0" cy="3492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>
            <p:custDataLst>
              <p:tags r:id="rId55"/>
            </p:custDataLst>
          </p:nvPr>
        </p:nvCxnSpPr>
        <p:spPr bwMode="auto">
          <a:xfrm>
            <a:off x="13530263" y="4343400"/>
            <a:ext cx="0" cy="508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>
            <p:custDataLst>
              <p:tags r:id="rId56"/>
            </p:custDataLst>
          </p:nvPr>
        </p:nvCxnSpPr>
        <p:spPr bwMode="auto">
          <a:xfrm flipH="1">
            <a:off x="10796588" y="4784725"/>
            <a:ext cx="52387" cy="1746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>
            <p:custDataLst>
              <p:tags r:id="rId57"/>
            </p:custDataLst>
          </p:nvPr>
        </p:nvCxnSpPr>
        <p:spPr bwMode="auto">
          <a:xfrm>
            <a:off x="9753600" y="4792663"/>
            <a:ext cx="0" cy="3016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>
            <p:custDataLst>
              <p:tags r:id="rId58"/>
            </p:custDataLst>
          </p:nvPr>
        </p:nvCxnSpPr>
        <p:spPr bwMode="auto">
          <a:xfrm>
            <a:off x="12585700" y="4387850"/>
            <a:ext cx="0" cy="4921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>
            <p:custDataLst>
              <p:tags r:id="rId59"/>
            </p:custDataLst>
          </p:nvPr>
        </p:nvCxnSpPr>
        <p:spPr bwMode="auto">
          <a:xfrm flipH="1">
            <a:off x="17405350" y="3763963"/>
            <a:ext cx="52388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>
            <p:custDataLst>
              <p:tags r:id="rId60"/>
            </p:custDataLst>
          </p:nvPr>
        </p:nvCxnSpPr>
        <p:spPr bwMode="auto">
          <a:xfrm>
            <a:off x="15419388" y="4122738"/>
            <a:ext cx="0" cy="6032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>
            <p:custDataLst>
              <p:tags r:id="rId61"/>
            </p:custDataLst>
          </p:nvPr>
        </p:nvCxnSpPr>
        <p:spPr bwMode="auto">
          <a:xfrm flipH="1">
            <a:off x="16460788" y="4043363"/>
            <a:ext cx="52387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6" name="Rectangle 286"/>
          <p:cNvSpPr>
            <a:spLocks noGrp="1" noChangeArrowheads="1"/>
          </p:cNvSpPr>
          <p:nvPr>
            <p:custDataLst>
              <p:tags r:id="rId62"/>
            </p:custDataLst>
          </p:nvPr>
        </p:nvSpPr>
        <p:spPr bwMode="gray">
          <a:xfrm>
            <a:off x="16151225" y="4403725"/>
            <a:ext cx="423863" cy="182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altLang="en-US" sz="1200" dirty="0">
                <a:solidFill>
                  <a:schemeClr val="bg1"/>
                </a:solidFill>
                <a:latin typeface="+mn-lt"/>
                <a:sym typeface="+mn-lt"/>
              </a:rPr>
              <a:t>6 511</a:t>
            </a:r>
            <a:endParaRPr lang="en-US" sz="1200" dirty="0">
              <a:solidFill>
                <a:schemeClr val="bg1"/>
              </a:solidFill>
              <a:latin typeface="+mn-lt"/>
              <a:sym typeface="+mn-lt"/>
            </a:endParaRPr>
          </a:p>
        </p:txBody>
      </p:sp>
      <p:sp>
        <p:nvSpPr>
          <p:cNvPr id="537" name="Rectangle 286"/>
          <p:cNvSpPr>
            <a:spLocks noGrp="1" noChangeArrowheads="1"/>
          </p:cNvSpPr>
          <p:nvPr>
            <p:custDataLst>
              <p:tags r:id="rId63"/>
            </p:custDataLst>
          </p:nvPr>
        </p:nvSpPr>
        <p:spPr bwMode="auto">
          <a:xfrm>
            <a:off x="15244763" y="4953000"/>
            <a:ext cx="3492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6955C1B4-44E0-4BF5-8F4B-36A12852A75F}" type="datetime'''''''''''2''''''''''''''''''0''''1''''''''''9''''''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/>
              <a:t>2019</a:t>
            </a:fld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sp useBgFill="1">
        <p:nvSpPr>
          <p:cNvPr id="411" name="Rectangle 286"/>
          <p:cNvSpPr>
            <a:spLocks noGrp="1" noChangeArrowheads="1"/>
          </p:cNvSpPr>
          <p:nvPr>
            <p:custDataLst>
              <p:tags r:id="rId64"/>
            </p:custDataLst>
          </p:nvPr>
        </p:nvSpPr>
        <p:spPr bwMode="gray">
          <a:xfrm>
            <a:off x="11415714" y="4638675"/>
            <a:ext cx="454025" cy="182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0F6EA36F-2C9E-4DD4-9345-9A2B1432DD59}" type="datetime'''''''''''''''''''''''2 ''''6''''''''''''''0''''0'''''">
              <a:rPr lang="en-US" altLang="en-US" sz="1200" smtClean="0">
                <a:solidFill>
                  <a:schemeClr val="bg1"/>
                </a:solidFill>
                <a:latin typeface="+mn-lt"/>
                <a:sym typeface="+mn-lt"/>
              </a:rPr>
              <a:pPr algn="ctr"/>
              <a:t>2 600</a:t>
            </a:fld>
            <a:endParaRPr lang="en-US" sz="1200" dirty="0">
              <a:solidFill>
                <a:schemeClr val="bg1"/>
              </a:solidFill>
              <a:latin typeface="+mn-lt"/>
              <a:sym typeface="+mn-lt"/>
            </a:endParaRPr>
          </a:p>
        </p:txBody>
      </p:sp>
      <p:sp>
        <p:nvSpPr>
          <p:cNvPr id="508" name="Rectangle 286"/>
          <p:cNvSpPr>
            <a:spLocks noGrp="1" noChangeArrowheads="1"/>
          </p:cNvSpPr>
          <p:nvPr>
            <p:custDataLst>
              <p:tags r:id="rId65"/>
            </p:custDataLst>
          </p:nvPr>
        </p:nvSpPr>
        <p:spPr bwMode="auto">
          <a:xfrm>
            <a:off x="9578975" y="4953000"/>
            <a:ext cx="3508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AB0635A7-49F6-46A0-B62E-02BCDD9BC3AF}" type="datetime'''''2''0''1''''''''''''''''''''''3''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/>
              <a:t>2013</a:t>
            </a:fld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sp useBgFill="1">
        <p:nvSpPr>
          <p:cNvPr id="607" name="Rectangle 286"/>
          <p:cNvSpPr>
            <a:spLocks noGrp="1" noChangeArrowheads="1"/>
          </p:cNvSpPr>
          <p:nvPr>
            <p:custDataLst>
              <p:tags r:id="rId66"/>
            </p:custDataLst>
          </p:nvPr>
        </p:nvSpPr>
        <p:spPr bwMode="gray">
          <a:xfrm>
            <a:off x="11431589" y="3929063"/>
            <a:ext cx="422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sz="1200">
                <a:latin typeface="+mn-lt"/>
                <a:sym typeface="+mn-lt"/>
              </a:rPr>
              <a:t>880 тыс</a:t>
            </a:r>
            <a:endParaRPr lang="en-US" sz="1200">
              <a:latin typeface="+mn-lt"/>
              <a:sym typeface="+mn-lt"/>
            </a:endParaRPr>
          </a:p>
        </p:txBody>
      </p:sp>
      <p:sp>
        <p:nvSpPr>
          <p:cNvPr id="514" name="Rectangle 286"/>
          <p:cNvSpPr>
            <a:spLocks noGrp="1" noChangeArrowheads="1"/>
          </p:cNvSpPr>
          <p:nvPr>
            <p:custDataLst>
              <p:tags r:id="rId67"/>
            </p:custDataLst>
          </p:nvPr>
        </p:nvSpPr>
        <p:spPr bwMode="auto">
          <a:xfrm>
            <a:off x="11468100" y="4953000"/>
            <a:ext cx="3508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A18A24C5-23D9-4D2E-ACAD-901DD36AFBE3}" type="datetime'''''''2''01''''''''''''''''''5''''''''''''''''''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/>
              <a:t>2015</a:t>
            </a:fld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sp useBgFill="1">
        <p:nvSpPr>
          <p:cNvPr id="417" name="Rectangle 286"/>
          <p:cNvSpPr>
            <a:spLocks noGrp="1" noChangeArrowheads="1"/>
          </p:cNvSpPr>
          <p:nvPr>
            <p:custDataLst>
              <p:tags r:id="rId68"/>
            </p:custDataLst>
          </p:nvPr>
        </p:nvSpPr>
        <p:spPr bwMode="gray">
          <a:xfrm>
            <a:off x="17092613" y="4270375"/>
            <a:ext cx="428625" cy="182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altLang="en-US" sz="1200" dirty="0">
                <a:solidFill>
                  <a:schemeClr val="bg1"/>
                </a:solidFill>
                <a:latin typeface="+mn-lt"/>
                <a:sym typeface="+mn-lt"/>
              </a:rPr>
              <a:t>8 511</a:t>
            </a:r>
            <a:endParaRPr lang="en-US" sz="1200" dirty="0">
              <a:solidFill>
                <a:schemeClr val="bg1"/>
              </a:solidFill>
              <a:latin typeface="+mn-lt"/>
              <a:sym typeface="+mn-lt"/>
            </a:endParaRPr>
          </a:p>
        </p:txBody>
      </p:sp>
      <p:sp useBgFill="1">
        <p:nvSpPr>
          <p:cNvPr id="609" name="Rectangle 286"/>
          <p:cNvSpPr>
            <a:spLocks noGrp="1" noChangeArrowheads="1"/>
          </p:cNvSpPr>
          <p:nvPr>
            <p:custDataLst>
              <p:tags r:id="rId69"/>
            </p:custDataLst>
          </p:nvPr>
        </p:nvSpPr>
        <p:spPr bwMode="gray">
          <a:xfrm>
            <a:off x="12369800" y="3821113"/>
            <a:ext cx="431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sz="1200" dirty="0">
                <a:latin typeface="+mn-lt"/>
                <a:sym typeface="+mn-lt"/>
              </a:rPr>
              <a:t>1,6 млн</a:t>
            </a:r>
            <a:endParaRPr lang="en-US" sz="1200" dirty="0">
              <a:latin typeface="+mn-lt"/>
              <a:sym typeface="+mn-lt"/>
            </a:endParaRPr>
          </a:p>
        </p:txBody>
      </p:sp>
      <p:sp>
        <p:nvSpPr>
          <p:cNvPr id="535" name="Rectangle 286"/>
          <p:cNvSpPr>
            <a:spLocks noGrp="1" noChangeArrowheads="1"/>
          </p:cNvSpPr>
          <p:nvPr>
            <p:custDataLst>
              <p:tags r:id="rId70"/>
            </p:custDataLst>
          </p:nvPr>
        </p:nvSpPr>
        <p:spPr bwMode="auto">
          <a:xfrm>
            <a:off x="14298614" y="4953000"/>
            <a:ext cx="3540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743798E9-D3BA-4609-ADBA-5E1C6682CC1E}" type="datetime'''''''''''''20''''''1''''''''''''''''''8''''''''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/>
              <a:t>2018</a:t>
            </a:fld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sp useBgFill="1">
        <p:nvSpPr>
          <p:cNvPr id="412" name="Rectangle 286"/>
          <p:cNvSpPr>
            <a:spLocks noGrp="1" noChangeArrowheads="1"/>
          </p:cNvSpPr>
          <p:nvPr>
            <p:custDataLst>
              <p:tags r:id="rId71"/>
            </p:custDataLst>
          </p:nvPr>
        </p:nvSpPr>
        <p:spPr bwMode="gray">
          <a:xfrm>
            <a:off x="12357100" y="4591050"/>
            <a:ext cx="458788" cy="182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05556014-5EE7-4906-BF05-A2AB411C78B4}" type="datetime'''''''''''3'''''''''''''''''' ''3''00'''''''''''''''''">
              <a:rPr lang="en-US" altLang="en-US" sz="1200" smtClean="0">
                <a:solidFill>
                  <a:schemeClr val="bg1"/>
                </a:solidFill>
                <a:latin typeface="+mn-lt"/>
                <a:sym typeface="+mn-lt"/>
              </a:rPr>
              <a:pPr algn="ctr"/>
              <a:t>3 300</a:t>
            </a:fld>
            <a:endParaRPr lang="en-US" sz="1200" dirty="0">
              <a:solidFill>
                <a:schemeClr val="bg1"/>
              </a:solidFill>
              <a:latin typeface="+mn-lt"/>
              <a:sym typeface="+mn-lt"/>
            </a:endParaRPr>
          </a:p>
        </p:txBody>
      </p:sp>
      <p:sp>
        <p:nvSpPr>
          <p:cNvPr id="515" name="Rectangle 286"/>
          <p:cNvSpPr>
            <a:spLocks noGrp="1" noChangeArrowheads="1"/>
          </p:cNvSpPr>
          <p:nvPr>
            <p:custDataLst>
              <p:tags r:id="rId72"/>
            </p:custDataLst>
          </p:nvPr>
        </p:nvSpPr>
        <p:spPr bwMode="auto">
          <a:xfrm>
            <a:off x="12411075" y="4953000"/>
            <a:ext cx="3492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1C95A924-C0F3-49DF-8BA1-D92DD77FDCA6}" type="datetime'''''2''''''''''0''''''''''''1''6''''''''''''''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/>
              <a:t>2016</a:t>
            </a:fld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sp useBgFill="1">
        <p:nvSpPr>
          <p:cNvPr id="611" name="Rectangle 286"/>
          <p:cNvSpPr>
            <a:spLocks noGrp="1" noChangeArrowheads="1"/>
          </p:cNvSpPr>
          <p:nvPr>
            <p:custDataLst>
              <p:tags r:id="rId73"/>
            </p:custDataLst>
          </p:nvPr>
        </p:nvSpPr>
        <p:spPr bwMode="gray">
          <a:xfrm>
            <a:off x="13308013" y="3694113"/>
            <a:ext cx="4445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sz="1200">
                <a:latin typeface="+mn-lt"/>
                <a:sym typeface="+mn-lt"/>
              </a:rPr>
              <a:t>2,4 млн</a:t>
            </a:r>
            <a:endParaRPr lang="en-US" sz="1200">
              <a:latin typeface="+mn-lt"/>
              <a:sym typeface="+mn-lt"/>
            </a:endParaRPr>
          </a:p>
        </p:txBody>
      </p:sp>
      <p:sp>
        <p:nvSpPr>
          <p:cNvPr id="516" name="Rectangle 286"/>
          <p:cNvSpPr>
            <a:spLocks noGrp="1" noChangeArrowheads="1"/>
          </p:cNvSpPr>
          <p:nvPr>
            <p:custDataLst>
              <p:tags r:id="rId74"/>
            </p:custDataLst>
          </p:nvPr>
        </p:nvSpPr>
        <p:spPr bwMode="auto">
          <a:xfrm>
            <a:off x="13361988" y="4953000"/>
            <a:ext cx="3365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80564DF3-04AE-4F54-8337-7DB3117579F9}" type="datetime'2''''''0''''''''''''''''1''''''''''''''''7''''''''''''''''''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/>
              <a:t>2017</a:t>
            </a:fld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sp useBgFill="1">
        <p:nvSpPr>
          <p:cNvPr id="413" name="Rectangle 286"/>
          <p:cNvSpPr>
            <a:spLocks noGrp="1" noChangeArrowheads="1"/>
          </p:cNvSpPr>
          <p:nvPr>
            <p:custDataLst>
              <p:tags r:id="rId75"/>
            </p:custDataLst>
          </p:nvPr>
        </p:nvSpPr>
        <p:spPr bwMode="gray">
          <a:xfrm>
            <a:off x="13308013" y="4570413"/>
            <a:ext cx="446088" cy="182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BF006E31-8C17-4623-BD69-D8EC13FAEA9D}" type="datetime'''''''''''''3'' 6''''''''''''2''''''''''''''0'''''''''''''''''">
              <a:rPr lang="en-US" altLang="en-US" sz="1200" smtClean="0">
                <a:solidFill>
                  <a:schemeClr val="bg1"/>
                </a:solidFill>
                <a:latin typeface="+mn-lt"/>
                <a:sym typeface="+mn-lt"/>
              </a:rPr>
              <a:pPr algn="ctr"/>
              <a:t>3 620</a:t>
            </a:fld>
            <a:endParaRPr lang="en-US" sz="1200" dirty="0">
              <a:solidFill>
                <a:schemeClr val="bg1"/>
              </a:solidFill>
              <a:latin typeface="+mn-lt"/>
              <a:sym typeface="+mn-lt"/>
            </a:endParaRPr>
          </a:p>
        </p:txBody>
      </p:sp>
      <p:sp useBgFill="1">
        <p:nvSpPr>
          <p:cNvPr id="613" name="Rectangle 286"/>
          <p:cNvSpPr>
            <a:spLocks noGrp="1" noChangeArrowheads="1"/>
          </p:cNvSpPr>
          <p:nvPr>
            <p:custDataLst>
              <p:tags r:id="rId76"/>
            </p:custDataLst>
          </p:nvPr>
        </p:nvSpPr>
        <p:spPr bwMode="gray">
          <a:xfrm>
            <a:off x="14306951" y="3627438"/>
            <a:ext cx="4143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sz="1200" dirty="0">
                <a:latin typeface="+mn-lt"/>
                <a:sym typeface="+mn-lt"/>
              </a:rPr>
              <a:t>4,25 млн</a:t>
            </a:r>
            <a:endParaRPr lang="en-US" sz="1200" dirty="0">
              <a:latin typeface="+mn-lt"/>
              <a:sym typeface="+mn-lt"/>
            </a:endParaRPr>
          </a:p>
        </p:txBody>
      </p:sp>
      <p:sp useBgFill="1">
        <p:nvSpPr>
          <p:cNvPr id="414" name="Rectangle 286"/>
          <p:cNvSpPr>
            <a:spLocks noGrp="1" noChangeArrowheads="1"/>
          </p:cNvSpPr>
          <p:nvPr>
            <p:custDataLst>
              <p:tags r:id="rId77"/>
            </p:custDataLst>
          </p:nvPr>
        </p:nvSpPr>
        <p:spPr bwMode="gray">
          <a:xfrm>
            <a:off x="14262100" y="4537075"/>
            <a:ext cx="425450" cy="182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506EB902-BB45-4595-9528-73B6D3BC1E70}" type="datetime'''''''4'''' ''''''''''''''''120'''''''''">
              <a:rPr lang="en-US" altLang="en-US" sz="1200" smtClean="0">
                <a:solidFill>
                  <a:schemeClr val="bg1"/>
                </a:solidFill>
                <a:latin typeface="+mn-lt"/>
                <a:sym typeface="+mn-lt"/>
              </a:rPr>
              <a:pPr algn="ctr"/>
              <a:t>4 120</a:t>
            </a:fld>
            <a:endParaRPr lang="en-US" sz="1200" dirty="0">
              <a:solidFill>
                <a:schemeClr val="bg1"/>
              </a:solidFill>
              <a:latin typeface="+mn-lt"/>
              <a:sym typeface="+mn-lt"/>
            </a:endParaRPr>
          </a:p>
        </p:txBody>
      </p:sp>
      <p:sp>
        <p:nvSpPr>
          <p:cNvPr id="513" name="Rectangle 286"/>
          <p:cNvSpPr>
            <a:spLocks noGrp="1" noChangeArrowheads="1"/>
          </p:cNvSpPr>
          <p:nvPr>
            <p:custDataLst>
              <p:tags r:id="rId78"/>
            </p:custDataLst>
          </p:nvPr>
        </p:nvSpPr>
        <p:spPr bwMode="auto">
          <a:xfrm>
            <a:off x="10523538" y="4953000"/>
            <a:ext cx="3508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79295FFA-DA6B-444C-8DE1-6A9EE4BBD8CC}" type="datetime'''''''''''2''''''0''''''''''1''''''''''''''''''4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/>
              <a:t>2014</a:t>
            </a:fld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sp useBgFill="1">
        <p:nvSpPr>
          <p:cNvPr id="617" name="Rectangle 286"/>
          <p:cNvSpPr>
            <a:spLocks noGrp="1" noChangeArrowheads="1"/>
          </p:cNvSpPr>
          <p:nvPr>
            <p:custDataLst>
              <p:tags r:id="rId79"/>
            </p:custDataLst>
          </p:nvPr>
        </p:nvSpPr>
        <p:spPr bwMode="gray">
          <a:xfrm>
            <a:off x="16122651" y="3494088"/>
            <a:ext cx="4794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sz="1200" dirty="0">
                <a:latin typeface="+mn-lt"/>
                <a:sym typeface="+mn-lt"/>
              </a:rPr>
              <a:t>5,9 млн</a:t>
            </a:r>
            <a:endParaRPr lang="en-US" sz="1200" dirty="0">
              <a:latin typeface="+mn-lt"/>
              <a:sym typeface="+mn-lt"/>
            </a:endParaRPr>
          </a:p>
        </p:txBody>
      </p:sp>
      <p:sp useBgFill="1">
        <p:nvSpPr>
          <p:cNvPr id="615" name="Rectangle 286"/>
          <p:cNvSpPr>
            <a:spLocks noGrp="1" noChangeArrowheads="1"/>
          </p:cNvSpPr>
          <p:nvPr>
            <p:custDataLst>
              <p:tags r:id="rId80"/>
            </p:custDataLst>
          </p:nvPr>
        </p:nvSpPr>
        <p:spPr bwMode="gray">
          <a:xfrm>
            <a:off x="15174913" y="3560763"/>
            <a:ext cx="4889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sz="1200" dirty="0">
                <a:latin typeface="+mn-lt"/>
                <a:sym typeface="+mn-lt"/>
              </a:rPr>
              <a:t>5 млн</a:t>
            </a:r>
            <a:endParaRPr lang="en-US" sz="1200" dirty="0">
              <a:latin typeface="+mn-lt"/>
              <a:sym typeface="+mn-lt"/>
            </a:endParaRPr>
          </a:p>
        </p:txBody>
      </p:sp>
      <p:sp>
        <p:nvSpPr>
          <p:cNvPr id="546" name="Rectangle 286"/>
          <p:cNvSpPr>
            <a:spLocks noGrp="1" noChangeArrowheads="1"/>
          </p:cNvSpPr>
          <p:nvPr>
            <p:custDataLst>
              <p:tags r:id="rId81"/>
            </p:custDataLst>
          </p:nvPr>
        </p:nvSpPr>
        <p:spPr bwMode="auto">
          <a:xfrm>
            <a:off x="17124363" y="4953000"/>
            <a:ext cx="3667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63744B3C-C353-46F4-AB4F-ADAB7FDEC546}" type="datetime'''''''''2''''''''0''''''''''''''''''2''''2''''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/>
              <a:t>2022</a:t>
            </a:fld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sp useBgFill="1">
        <p:nvSpPr>
          <p:cNvPr id="605" name="Rectangle 286"/>
          <p:cNvSpPr>
            <a:spLocks noGrp="1" noChangeArrowheads="1"/>
          </p:cNvSpPr>
          <p:nvPr>
            <p:custDataLst>
              <p:tags r:id="rId82"/>
            </p:custDataLst>
          </p:nvPr>
        </p:nvSpPr>
        <p:spPr bwMode="gray">
          <a:xfrm>
            <a:off x="10485438" y="3960813"/>
            <a:ext cx="4270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sz="1200">
                <a:latin typeface="+mn-lt"/>
                <a:sym typeface="+mn-lt"/>
              </a:rPr>
              <a:t>105 тыс</a:t>
            </a:r>
            <a:endParaRPr lang="en-US" sz="1200">
              <a:latin typeface="+mn-lt"/>
              <a:sym typeface="+mn-lt"/>
            </a:endParaRPr>
          </a:p>
        </p:txBody>
      </p:sp>
      <p:sp>
        <p:nvSpPr>
          <p:cNvPr id="619" name="Rectangle 286"/>
          <p:cNvSpPr>
            <a:spLocks noGrp="1" noChangeArrowheads="1"/>
          </p:cNvSpPr>
          <p:nvPr>
            <p:custDataLst>
              <p:tags r:id="rId83"/>
            </p:custDataLst>
          </p:nvPr>
        </p:nvSpPr>
        <p:spPr bwMode="gray">
          <a:xfrm>
            <a:off x="17044989" y="3294063"/>
            <a:ext cx="4603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sz="1200" dirty="0">
                <a:latin typeface="+mn-lt"/>
                <a:sym typeface="+mn-lt"/>
              </a:rPr>
              <a:t>7,7 млн</a:t>
            </a:r>
            <a:endParaRPr lang="en-US" sz="1200" dirty="0">
              <a:latin typeface="+mn-lt"/>
              <a:sym typeface="+mn-lt"/>
            </a:endParaRPr>
          </a:p>
        </p:txBody>
      </p:sp>
      <p:sp useBgFill="1">
        <p:nvSpPr>
          <p:cNvPr id="415" name="Rectangle 286"/>
          <p:cNvSpPr>
            <a:spLocks noGrp="1" noChangeArrowheads="1"/>
          </p:cNvSpPr>
          <p:nvPr>
            <p:custDataLst>
              <p:tags r:id="rId84"/>
            </p:custDataLst>
          </p:nvPr>
        </p:nvSpPr>
        <p:spPr bwMode="gray">
          <a:xfrm>
            <a:off x="15206663" y="4470400"/>
            <a:ext cx="425450" cy="182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E28B67EA-888C-4B61-96CD-36CFAF9518C1}" type="datetime'5'''''''''' ''''1''''''''''''''''2''''''0'''''''''''''''''''''">
              <a:rPr lang="en-US" altLang="en-US" sz="1200" smtClean="0">
                <a:solidFill>
                  <a:schemeClr val="bg1"/>
                </a:solidFill>
                <a:latin typeface="+mn-lt"/>
                <a:sym typeface="+mn-lt"/>
              </a:rPr>
              <a:pPr algn="ctr"/>
              <a:t>5 120</a:t>
            </a:fld>
            <a:endParaRPr lang="en-US" sz="1200" dirty="0">
              <a:solidFill>
                <a:schemeClr val="bg1"/>
              </a:solidFill>
              <a:latin typeface="+mn-lt"/>
              <a:sym typeface="+mn-lt"/>
            </a:endParaRPr>
          </a:p>
        </p:txBody>
      </p:sp>
      <p:sp>
        <p:nvSpPr>
          <p:cNvPr id="602" name="Rectangle 286"/>
          <p:cNvSpPr>
            <a:spLocks noGrp="1" noChangeArrowheads="1"/>
          </p:cNvSpPr>
          <p:nvPr>
            <p:custDataLst>
              <p:tags r:id="rId85"/>
            </p:custDataLst>
          </p:nvPr>
        </p:nvSpPr>
        <p:spPr bwMode="gray">
          <a:xfrm>
            <a:off x="9556751" y="3960813"/>
            <a:ext cx="4429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sz="1200">
                <a:latin typeface="+mn-lt"/>
                <a:sym typeface="+mn-lt"/>
              </a:rPr>
              <a:t>78 тыс</a:t>
            </a:r>
            <a:endParaRPr lang="en-US" sz="1200">
              <a:latin typeface="+mn-lt"/>
              <a:sym typeface="+mn-lt"/>
            </a:endParaRPr>
          </a:p>
        </p:txBody>
      </p:sp>
      <p:sp>
        <p:nvSpPr>
          <p:cNvPr id="543" name="Rectangle 286"/>
          <p:cNvSpPr>
            <a:spLocks noGrp="1" noChangeArrowheads="1"/>
          </p:cNvSpPr>
          <p:nvPr>
            <p:custDataLst>
              <p:tags r:id="rId86"/>
            </p:custDataLst>
          </p:nvPr>
        </p:nvSpPr>
        <p:spPr bwMode="auto">
          <a:xfrm>
            <a:off x="16173450" y="4953000"/>
            <a:ext cx="3778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DB80A0B6-FC7C-4BB1-B894-8F439DD9A990}" type="datetime'''''''''''''''''''''''''''''20''20''''''''''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/>
              <a:t>2020</a:t>
            </a:fld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cxnSp>
        <p:nvCxnSpPr>
          <p:cNvPr id="10" name="Прямая соединительная линия 9"/>
          <p:cNvCxnSpPr/>
          <p:nvPr>
            <p:custDataLst>
              <p:tags r:id="rId87"/>
            </p:custDataLst>
          </p:nvPr>
        </p:nvCxnSpPr>
        <p:spPr bwMode="gray">
          <a:xfrm>
            <a:off x="16037803" y="2349500"/>
            <a:ext cx="257757" cy="0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>
            <p:custDataLst>
              <p:tags r:id="rId88"/>
            </p:custDataLst>
          </p:nvPr>
        </p:nvSpPr>
        <p:spPr bwMode="auto">
          <a:xfrm>
            <a:off x="16134931" y="2317750"/>
            <a:ext cx="63500" cy="6350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2" name="Rectangle 286"/>
          <p:cNvSpPr>
            <a:spLocks noGrp="1" noChangeArrowheads="1"/>
          </p:cNvSpPr>
          <p:nvPr>
            <p:custDataLst>
              <p:tags r:id="rId89"/>
            </p:custDataLst>
          </p:nvPr>
        </p:nvSpPr>
        <p:spPr bwMode="auto">
          <a:xfrm>
            <a:off x="16329109" y="2265363"/>
            <a:ext cx="6048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fld id="{31069A31-C0DF-4500-9963-C7EAEA985F6B}" type="datetime'''''''''''''П''''''''оез''д''''''''к''''и''''''''''''''''''''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/>
              <a:t>Поездки</a:t>
            </a:fld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FC4FD40-8D1D-C342-9D13-33F0A39FA52D}"/>
              </a:ext>
            </a:extLst>
          </p:cNvPr>
          <p:cNvSpPr txBox="1">
            <a:spLocks/>
          </p:cNvSpPr>
          <p:nvPr/>
        </p:nvSpPr>
        <p:spPr>
          <a:xfrm>
            <a:off x="9497813" y="6449096"/>
            <a:ext cx="5506919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252000" indent="-252000" fontAlgn="auto" latinLnBrk="1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В 2019 году продолжился пилотный проект по запуску </a:t>
            </a:r>
            <a:r>
              <a:rPr lang="ru-RU" sz="1200" dirty="0" err="1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электроскутеров</a:t>
            </a: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.</a:t>
            </a:r>
          </a:p>
          <a:p>
            <a:pPr marL="252000" indent="-252000" fontAlgn="auto" latinLnBrk="1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В следующем году будет увеличено число скутеров.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A7CF7243-118A-0947-9DE3-71FC72E7EFEB}"/>
              </a:ext>
            </a:extLst>
          </p:cNvPr>
          <p:cNvSpPr txBox="1">
            <a:spLocks/>
          </p:cNvSpPr>
          <p:nvPr/>
        </p:nvSpPr>
        <p:spPr>
          <a:xfrm>
            <a:off x="9756180" y="7263021"/>
            <a:ext cx="2308612" cy="242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fontAlgn="auto" latinLnBrk="1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  <a:sym typeface="Helvetica Neue"/>
              </a:rPr>
              <a:t>Полностью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Helvetica Neue"/>
              </a:rPr>
              <a:t>электрический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  <a:sym typeface="Helvetica Neue"/>
              </a:rPr>
              <a:t> 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n-lt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9F310BE4-7048-1543-8A62-C123D7CA66C2}"/>
              </a:ext>
            </a:extLst>
          </p:cNvPr>
          <p:cNvSpPr txBox="1">
            <a:spLocks/>
          </p:cNvSpPr>
          <p:nvPr/>
        </p:nvSpPr>
        <p:spPr>
          <a:xfrm>
            <a:off x="9756180" y="7654987"/>
            <a:ext cx="271462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  <a:sym typeface="Helvetica Neue"/>
              </a:rPr>
              <a:t>Бесплатная парковка на УДС</a:t>
            </a:r>
          </a:p>
          <a:p>
            <a:pPr fontAlgn="auto" latinLnBrk="1" hangingPunc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  <a:sym typeface="Helvetica Neue"/>
              </a:rPr>
              <a:t>(к</a:t>
            </a:r>
            <a:r>
              <a:rPr kumimoji="0" lang="ru-RU" sz="120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cs typeface="Arial" panose="020B0604020202020204" pitchFamily="34" charset="0"/>
                <a:sym typeface="Helvetica Neue"/>
              </a:rPr>
              <a:t>ак у мотоциклов)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9AD38E8-BC48-F349-AE8B-CEF50B703491}"/>
              </a:ext>
            </a:extLst>
          </p:cNvPr>
          <p:cNvSpPr txBox="1">
            <a:spLocks/>
          </p:cNvSpPr>
          <p:nvPr/>
        </p:nvSpPr>
        <p:spPr>
          <a:xfrm>
            <a:off x="9756180" y="8244681"/>
            <a:ext cx="2714624" cy="24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fontAlgn="auto" latinLnBrk="1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  <a:sym typeface="Helvetica Neue"/>
              </a:rPr>
              <a:t>Запас хода –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  <a:sym typeface="Helvetica Neue"/>
              </a:rPr>
              <a:t>70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Helvetica Neue"/>
              </a:rPr>
              <a:t>км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j-lt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65" name="Полилиния: фигура 36">
            <a:extLst>
              <a:ext uri="{FF2B5EF4-FFF2-40B4-BE49-F238E27FC236}">
                <a16:creationId xmlns:a16="http://schemas.microsoft.com/office/drawing/2014/main" id="{164C0B70-5EC1-4797-8A15-B16AFDFBDBEC}"/>
              </a:ext>
            </a:extLst>
          </p:cNvPr>
          <p:cNvSpPr/>
          <p:nvPr/>
        </p:nvSpPr>
        <p:spPr>
          <a:xfrm>
            <a:off x="9486900" y="7317923"/>
            <a:ext cx="129416" cy="117208"/>
          </a:xfrm>
          <a:custGeom>
            <a:avLst/>
            <a:gdLst>
              <a:gd name="connsiteX0" fmla="*/ 2378912 w 2419350"/>
              <a:gd name="connsiteY0" fmla="*/ 48976 h 1657350"/>
              <a:gd name="connsiteX1" fmla="*/ 2176867 w 2419350"/>
              <a:gd name="connsiteY1" fmla="*/ 48986 h 1657350"/>
              <a:gd name="connsiteX2" fmla="*/ 915195 w 2419350"/>
              <a:gd name="connsiteY2" fmla="*/ 1310658 h 1657350"/>
              <a:gd name="connsiteX3" fmla="*/ 251046 w 2419350"/>
              <a:gd name="connsiteY3" fmla="*/ 646508 h 1657350"/>
              <a:gd name="connsiteX4" fmla="*/ 48992 w 2419350"/>
              <a:gd name="connsiteY4" fmla="*/ 646508 h 1657350"/>
              <a:gd name="connsiteX5" fmla="*/ 48992 w 2419350"/>
              <a:gd name="connsiteY5" fmla="*/ 848562 h 1657350"/>
              <a:gd name="connsiteX6" fmla="*/ 814164 w 2419350"/>
              <a:gd name="connsiteY6" fmla="*/ 1613734 h 1657350"/>
              <a:gd name="connsiteX7" fmla="*/ 915186 w 2419350"/>
              <a:gd name="connsiteY7" fmla="*/ 1655577 h 1657350"/>
              <a:gd name="connsiteX8" fmla="*/ 1016208 w 2419350"/>
              <a:gd name="connsiteY8" fmla="*/ 1613734 h 1657350"/>
              <a:gd name="connsiteX9" fmla="*/ 2378912 w 2419350"/>
              <a:gd name="connsiteY9" fmla="*/ 251030 h 1657350"/>
              <a:gd name="connsiteX10" fmla="*/ 2378912 w 2419350"/>
              <a:gd name="connsiteY10" fmla="*/ 48976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19350" h="1657350">
                <a:moveTo>
                  <a:pt x="2378912" y="48976"/>
                </a:moveTo>
                <a:cubicBezTo>
                  <a:pt x="2323124" y="-6802"/>
                  <a:pt x="2232655" y="-6802"/>
                  <a:pt x="2176867" y="48986"/>
                </a:cubicBezTo>
                <a:lnTo>
                  <a:pt x="915195" y="1310658"/>
                </a:lnTo>
                <a:lnTo>
                  <a:pt x="251046" y="646508"/>
                </a:lnTo>
                <a:cubicBezTo>
                  <a:pt x="195258" y="590720"/>
                  <a:pt x="104789" y="590720"/>
                  <a:pt x="48992" y="646508"/>
                </a:cubicBezTo>
                <a:cubicBezTo>
                  <a:pt x="-6806" y="702296"/>
                  <a:pt x="-6806" y="792765"/>
                  <a:pt x="48992" y="848562"/>
                </a:cubicBezTo>
                <a:lnTo>
                  <a:pt x="814164" y="1613734"/>
                </a:lnTo>
                <a:cubicBezTo>
                  <a:pt x="842062" y="1641632"/>
                  <a:pt x="878629" y="1655577"/>
                  <a:pt x="915186" y="1655577"/>
                </a:cubicBezTo>
                <a:cubicBezTo>
                  <a:pt x="951743" y="1655577"/>
                  <a:pt x="988319" y="1641623"/>
                  <a:pt x="1016208" y="1613734"/>
                </a:cubicBezTo>
                <a:lnTo>
                  <a:pt x="2378912" y="251030"/>
                </a:lnTo>
                <a:cubicBezTo>
                  <a:pt x="2434709" y="195242"/>
                  <a:pt x="2434709" y="104774"/>
                  <a:pt x="2378912" y="489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6350" cap="rnd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scow Sans" pitchFamily="34" charset="0"/>
              <a:ea typeface=""/>
              <a:cs typeface="Segoe UI Light" panose="020B0502040204020203" pitchFamily="34" charset="0"/>
              <a:sym typeface="Helvetica Light"/>
            </a:endParaRPr>
          </a:p>
        </p:txBody>
      </p:sp>
      <p:sp>
        <p:nvSpPr>
          <p:cNvPr id="166" name="Полилиния: фигура 36">
            <a:extLst>
              <a:ext uri="{FF2B5EF4-FFF2-40B4-BE49-F238E27FC236}">
                <a16:creationId xmlns:a16="http://schemas.microsoft.com/office/drawing/2014/main" id="{164C0B70-5EC1-4797-8A15-B16AFDFBDBEC}"/>
              </a:ext>
            </a:extLst>
          </p:cNvPr>
          <p:cNvSpPr/>
          <p:nvPr/>
        </p:nvSpPr>
        <p:spPr>
          <a:xfrm>
            <a:off x="9486900" y="7705273"/>
            <a:ext cx="129416" cy="117208"/>
          </a:xfrm>
          <a:custGeom>
            <a:avLst/>
            <a:gdLst>
              <a:gd name="connsiteX0" fmla="*/ 2378912 w 2419350"/>
              <a:gd name="connsiteY0" fmla="*/ 48976 h 1657350"/>
              <a:gd name="connsiteX1" fmla="*/ 2176867 w 2419350"/>
              <a:gd name="connsiteY1" fmla="*/ 48986 h 1657350"/>
              <a:gd name="connsiteX2" fmla="*/ 915195 w 2419350"/>
              <a:gd name="connsiteY2" fmla="*/ 1310658 h 1657350"/>
              <a:gd name="connsiteX3" fmla="*/ 251046 w 2419350"/>
              <a:gd name="connsiteY3" fmla="*/ 646508 h 1657350"/>
              <a:gd name="connsiteX4" fmla="*/ 48992 w 2419350"/>
              <a:gd name="connsiteY4" fmla="*/ 646508 h 1657350"/>
              <a:gd name="connsiteX5" fmla="*/ 48992 w 2419350"/>
              <a:gd name="connsiteY5" fmla="*/ 848562 h 1657350"/>
              <a:gd name="connsiteX6" fmla="*/ 814164 w 2419350"/>
              <a:gd name="connsiteY6" fmla="*/ 1613734 h 1657350"/>
              <a:gd name="connsiteX7" fmla="*/ 915186 w 2419350"/>
              <a:gd name="connsiteY7" fmla="*/ 1655577 h 1657350"/>
              <a:gd name="connsiteX8" fmla="*/ 1016208 w 2419350"/>
              <a:gd name="connsiteY8" fmla="*/ 1613734 h 1657350"/>
              <a:gd name="connsiteX9" fmla="*/ 2378912 w 2419350"/>
              <a:gd name="connsiteY9" fmla="*/ 251030 h 1657350"/>
              <a:gd name="connsiteX10" fmla="*/ 2378912 w 2419350"/>
              <a:gd name="connsiteY10" fmla="*/ 48976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19350" h="1657350">
                <a:moveTo>
                  <a:pt x="2378912" y="48976"/>
                </a:moveTo>
                <a:cubicBezTo>
                  <a:pt x="2323124" y="-6802"/>
                  <a:pt x="2232655" y="-6802"/>
                  <a:pt x="2176867" y="48986"/>
                </a:cubicBezTo>
                <a:lnTo>
                  <a:pt x="915195" y="1310658"/>
                </a:lnTo>
                <a:lnTo>
                  <a:pt x="251046" y="646508"/>
                </a:lnTo>
                <a:cubicBezTo>
                  <a:pt x="195258" y="590720"/>
                  <a:pt x="104789" y="590720"/>
                  <a:pt x="48992" y="646508"/>
                </a:cubicBezTo>
                <a:cubicBezTo>
                  <a:pt x="-6806" y="702296"/>
                  <a:pt x="-6806" y="792765"/>
                  <a:pt x="48992" y="848562"/>
                </a:cubicBezTo>
                <a:lnTo>
                  <a:pt x="814164" y="1613734"/>
                </a:lnTo>
                <a:cubicBezTo>
                  <a:pt x="842062" y="1641632"/>
                  <a:pt x="878629" y="1655577"/>
                  <a:pt x="915186" y="1655577"/>
                </a:cubicBezTo>
                <a:cubicBezTo>
                  <a:pt x="951743" y="1655577"/>
                  <a:pt x="988319" y="1641623"/>
                  <a:pt x="1016208" y="1613734"/>
                </a:cubicBezTo>
                <a:lnTo>
                  <a:pt x="2378912" y="251030"/>
                </a:lnTo>
                <a:cubicBezTo>
                  <a:pt x="2434709" y="195242"/>
                  <a:pt x="2434709" y="104774"/>
                  <a:pt x="2378912" y="489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6350" cap="rnd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scow Sans" pitchFamily="34" charset="0"/>
              <a:ea typeface=""/>
              <a:cs typeface="Segoe UI Light" panose="020B0502040204020203" pitchFamily="34" charset="0"/>
              <a:sym typeface="Helvetica Light"/>
            </a:endParaRPr>
          </a:p>
        </p:txBody>
      </p:sp>
      <p:sp>
        <p:nvSpPr>
          <p:cNvPr id="168" name="Полилиния: фигура 36">
            <a:extLst>
              <a:ext uri="{FF2B5EF4-FFF2-40B4-BE49-F238E27FC236}">
                <a16:creationId xmlns:a16="http://schemas.microsoft.com/office/drawing/2014/main" id="{164C0B70-5EC1-4797-8A15-B16AFDFBDBEC}"/>
              </a:ext>
            </a:extLst>
          </p:cNvPr>
          <p:cNvSpPr/>
          <p:nvPr/>
        </p:nvSpPr>
        <p:spPr>
          <a:xfrm>
            <a:off x="9486900" y="8313374"/>
            <a:ext cx="129416" cy="117208"/>
          </a:xfrm>
          <a:custGeom>
            <a:avLst/>
            <a:gdLst>
              <a:gd name="connsiteX0" fmla="*/ 2378912 w 2419350"/>
              <a:gd name="connsiteY0" fmla="*/ 48976 h 1657350"/>
              <a:gd name="connsiteX1" fmla="*/ 2176867 w 2419350"/>
              <a:gd name="connsiteY1" fmla="*/ 48986 h 1657350"/>
              <a:gd name="connsiteX2" fmla="*/ 915195 w 2419350"/>
              <a:gd name="connsiteY2" fmla="*/ 1310658 h 1657350"/>
              <a:gd name="connsiteX3" fmla="*/ 251046 w 2419350"/>
              <a:gd name="connsiteY3" fmla="*/ 646508 h 1657350"/>
              <a:gd name="connsiteX4" fmla="*/ 48992 w 2419350"/>
              <a:gd name="connsiteY4" fmla="*/ 646508 h 1657350"/>
              <a:gd name="connsiteX5" fmla="*/ 48992 w 2419350"/>
              <a:gd name="connsiteY5" fmla="*/ 848562 h 1657350"/>
              <a:gd name="connsiteX6" fmla="*/ 814164 w 2419350"/>
              <a:gd name="connsiteY6" fmla="*/ 1613734 h 1657350"/>
              <a:gd name="connsiteX7" fmla="*/ 915186 w 2419350"/>
              <a:gd name="connsiteY7" fmla="*/ 1655577 h 1657350"/>
              <a:gd name="connsiteX8" fmla="*/ 1016208 w 2419350"/>
              <a:gd name="connsiteY8" fmla="*/ 1613734 h 1657350"/>
              <a:gd name="connsiteX9" fmla="*/ 2378912 w 2419350"/>
              <a:gd name="connsiteY9" fmla="*/ 251030 h 1657350"/>
              <a:gd name="connsiteX10" fmla="*/ 2378912 w 2419350"/>
              <a:gd name="connsiteY10" fmla="*/ 48976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19350" h="1657350">
                <a:moveTo>
                  <a:pt x="2378912" y="48976"/>
                </a:moveTo>
                <a:cubicBezTo>
                  <a:pt x="2323124" y="-6802"/>
                  <a:pt x="2232655" y="-6802"/>
                  <a:pt x="2176867" y="48986"/>
                </a:cubicBezTo>
                <a:lnTo>
                  <a:pt x="915195" y="1310658"/>
                </a:lnTo>
                <a:lnTo>
                  <a:pt x="251046" y="646508"/>
                </a:lnTo>
                <a:cubicBezTo>
                  <a:pt x="195258" y="590720"/>
                  <a:pt x="104789" y="590720"/>
                  <a:pt x="48992" y="646508"/>
                </a:cubicBezTo>
                <a:cubicBezTo>
                  <a:pt x="-6806" y="702296"/>
                  <a:pt x="-6806" y="792765"/>
                  <a:pt x="48992" y="848562"/>
                </a:cubicBezTo>
                <a:lnTo>
                  <a:pt x="814164" y="1613734"/>
                </a:lnTo>
                <a:cubicBezTo>
                  <a:pt x="842062" y="1641632"/>
                  <a:pt x="878629" y="1655577"/>
                  <a:pt x="915186" y="1655577"/>
                </a:cubicBezTo>
                <a:cubicBezTo>
                  <a:pt x="951743" y="1655577"/>
                  <a:pt x="988319" y="1641623"/>
                  <a:pt x="1016208" y="1613734"/>
                </a:cubicBezTo>
                <a:lnTo>
                  <a:pt x="2378912" y="251030"/>
                </a:lnTo>
                <a:cubicBezTo>
                  <a:pt x="2434709" y="195242"/>
                  <a:pt x="2434709" y="104774"/>
                  <a:pt x="2378912" y="489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6350" cap="rnd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scow Sans" pitchFamily="34" charset="0"/>
              <a:ea typeface=""/>
              <a:cs typeface="Segoe UI Light" panose="020B0502040204020203" pitchFamily="34" charset="0"/>
              <a:sym typeface="Helvetica Light"/>
            </a:endParaRPr>
          </a:p>
        </p:txBody>
      </p:sp>
      <p:cxnSp>
        <p:nvCxnSpPr>
          <p:cNvPr id="186" name="Прямая соединительная линия 185"/>
          <p:cNvCxnSpPr>
            <a:cxnSpLocks/>
          </p:cNvCxnSpPr>
          <p:nvPr/>
        </p:nvCxnSpPr>
        <p:spPr>
          <a:xfrm>
            <a:off x="15853459" y="6722504"/>
            <a:ext cx="0" cy="2469261"/>
          </a:xfrm>
          <a:prstGeom prst="line">
            <a:avLst/>
          </a:prstGeom>
          <a:ln w="12700">
            <a:gradFill flip="none" rotWithShape="1">
              <a:gsLst>
                <a:gs pos="87000">
                  <a:schemeClr val="accent3"/>
                </a:gs>
                <a:gs pos="100000">
                  <a:schemeClr val="bg1"/>
                </a:gs>
              </a:gsLst>
              <a:lin ang="1620000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Rectangle 76">
            <a:extLst>
              <a:ext uri="{FF2B5EF4-FFF2-40B4-BE49-F238E27FC236}">
                <a16:creationId xmlns:a16="http://schemas.microsoft.com/office/drawing/2014/main" id="{2252E2CF-BA00-B844-8A76-8B3EBADDC1CD}"/>
              </a:ext>
            </a:extLst>
          </p:cNvPr>
          <p:cNvSpPr>
            <a:spLocks/>
          </p:cNvSpPr>
          <p:nvPr/>
        </p:nvSpPr>
        <p:spPr>
          <a:xfrm rot="5400000">
            <a:off x="561975" y="1673332"/>
            <a:ext cx="422490" cy="276225"/>
          </a:xfrm>
          <a:prstGeom prst="homePlate">
            <a:avLst>
              <a:gd name="adj" fmla="val 30502"/>
            </a:avLst>
          </a:prstGeom>
          <a:solidFill>
            <a:schemeClr val="accent5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>
            <a:noAutofit/>
          </a:bodyPr>
          <a:lstStyle/>
          <a:p>
            <a:pPr algn="ctr" defTabSz="58420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kern="0" dirty="0">
                <a:ln w="0"/>
                <a:solidFill>
                  <a:schemeClr val="bg1"/>
                </a:solidFill>
                <a:latin typeface="+mj-lt"/>
                <a:ea typeface="Arial" charset="0"/>
                <a:cs typeface="Arial" charset="0"/>
                <a:sym typeface="Helvetica Light"/>
              </a:rPr>
              <a:t>1</a:t>
            </a:r>
            <a:endParaRPr lang="en-US" sz="2000" kern="0" dirty="0">
              <a:ln w="0"/>
              <a:solidFill>
                <a:schemeClr val="bg1"/>
              </a:solidFill>
              <a:latin typeface="+mj-lt"/>
              <a:ea typeface="Arial" charset="0"/>
              <a:cs typeface="Arial" charset="0"/>
              <a:sym typeface="Helvetica Light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003484" y="1741488"/>
            <a:ext cx="495119" cy="207963"/>
            <a:chOff x="43398" y="1823723"/>
            <a:chExt cx="409040" cy="172072"/>
          </a:xfrm>
        </p:grpSpPr>
        <p:sp>
          <p:nvSpPr>
            <p:cNvPr id="214" name="Freeform 221"/>
            <p:cNvSpPr>
              <a:spLocks noEditPoints="1"/>
            </p:cNvSpPr>
            <p:nvPr/>
          </p:nvSpPr>
          <p:spPr bwMode="auto">
            <a:xfrm flipH="1">
              <a:off x="43398" y="1823723"/>
              <a:ext cx="409040" cy="172072"/>
            </a:xfrm>
            <a:custGeom>
              <a:avLst/>
              <a:gdLst>
                <a:gd name="T0" fmla="*/ 77 w 176"/>
                <a:gd name="T1" fmla="*/ 7 h 74"/>
                <a:gd name="T2" fmla="*/ 110 w 176"/>
                <a:gd name="T3" fmla="*/ 20 h 74"/>
                <a:gd name="T4" fmla="*/ 172 w 176"/>
                <a:gd name="T5" fmla="*/ 68 h 74"/>
                <a:gd name="T6" fmla="*/ 176 w 176"/>
                <a:gd name="T7" fmla="*/ 48 h 74"/>
                <a:gd name="T8" fmla="*/ 169 w 176"/>
                <a:gd name="T9" fmla="*/ 25 h 74"/>
                <a:gd name="T10" fmla="*/ 77 w 176"/>
                <a:gd name="T11" fmla="*/ 3 h 74"/>
                <a:gd name="T12" fmla="*/ 6 w 176"/>
                <a:gd name="T13" fmla="*/ 32 h 74"/>
                <a:gd name="T14" fmla="*/ 0 w 176"/>
                <a:gd name="T15" fmla="*/ 50 h 74"/>
                <a:gd name="T16" fmla="*/ 5 w 176"/>
                <a:gd name="T17" fmla="*/ 68 h 74"/>
                <a:gd name="T18" fmla="*/ 22 w 176"/>
                <a:gd name="T19" fmla="*/ 68 h 74"/>
                <a:gd name="T20" fmla="*/ 25 w 176"/>
                <a:gd name="T21" fmla="*/ 41 h 74"/>
                <a:gd name="T22" fmla="*/ 56 w 176"/>
                <a:gd name="T23" fmla="*/ 41 h 74"/>
                <a:gd name="T24" fmla="*/ 59 w 176"/>
                <a:gd name="T25" fmla="*/ 68 h 74"/>
                <a:gd name="T26" fmla="*/ 121 w 176"/>
                <a:gd name="T27" fmla="*/ 56 h 74"/>
                <a:gd name="T28" fmla="*/ 143 w 176"/>
                <a:gd name="T29" fmla="*/ 34 h 74"/>
                <a:gd name="T30" fmla="*/ 165 w 176"/>
                <a:gd name="T31" fmla="*/ 56 h 74"/>
                <a:gd name="T32" fmla="*/ 170 w 176"/>
                <a:gd name="T33" fmla="*/ 68 h 74"/>
                <a:gd name="T34" fmla="*/ 143 w 176"/>
                <a:gd name="T35" fmla="*/ 38 h 74"/>
                <a:gd name="T36" fmla="*/ 161 w 176"/>
                <a:gd name="T37" fmla="*/ 56 h 74"/>
                <a:gd name="T38" fmla="*/ 143 w 176"/>
                <a:gd name="T39" fmla="*/ 74 h 74"/>
                <a:gd name="T40" fmla="*/ 125 w 176"/>
                <a:gd name="T41" fmla="*/ 56 h 74"/>
                <a:gd name="T42" fmla="*/ 143 w 176"/>
                <a:gd name="T43" fmla="*/ 38 h 74"/>
                <a:gd name="T44" fmla="*/ 155 w 176"/>
                <a:gd name="T45" fmla="*/ 56 h 74"/>
                <a:gd name="T46" fmla="*/ 143 w 176"/>
                <a:gd name="T47" fmla="*/ 69 h 74"/>
                <a:gd name="T48" fmla="*/ 131 w 176"/>
                <a:gd name="T49" fmla="*/ 56 h 74"/>
                <a:gd name="T50" fmla="*/ 143 w 176"/>
                <a:gd name="T51" fmla="*/ 44 h 74"/>
                <a:gd name="T52" fmla="*/ 41 w 176"/>
                <a:gd name="T53" fmla="*/ 38 h 74"/>
                <a:gd name="T54" fmla="*/ 59 w 176"/>
                <a:gd name="T55" fmla="*/ 56 h 74"/>
                <a:gd name="T56" fmla="*/ 41 w 176"/>
                <a:gd name="T57" fmla="*/ 74 h 74"/>
                <a:gd name="T58" fmla="*/ 23 w 176"/>
                <a:gd name="T59" fmla="*/ 56 h 74"/>
                <a:gd name="T60" fmla="*/ 41 w 176"/>
                <a:gd name="T61" fmla="*/ 38 h 74"/>
                <a:gd name="T62" fmla="*/ 53 w 176"/>
                <a:gd name="T63" fmla="*/ 56 h 74"/>
                <a:gd name="T64" fmla="*/ 41 w 176"/>
                <a:gd name="T65" fmla="*/ 69 h 74"/>
                <a:gd name="T66" fmla="*/ 28 w 176"/>
                <a:gd name="T67" fmla="*/ 56 h 74"/>
                <a:gd name="T68" fmla="*/ 41 w 176"/>
                <a:gd name="T69" fmla="*/ 44 h 74"/>
                <a:gd name="T70" fmla="*/ 10 w 176"/>
                <a:gd name="T71" fmla="*/ 35 h 74"/>
                <a:gd name="T72" fmla="*/ 18 w 176"/>
                <a:gd name="T73" fmla="*/ 43 h 74"/>
                <a:gd name="T74" fmla="*/ 10 w 176"/>
                <a:gd name="T75" fmla="*/ 35 h 74"/>
                <a:gd name="T76" fmla="*/ 109 w 176"/>
                <a:gd name="T77" fmla="*/ 30 h 74"/>
                <a:gd name="T78" fmla="*/ 98 w 176"/>
                <a:gd name="T79" fmla="*/ 26 h 74"/>
                <a:gd name="T80" fmla="*/ 110 w 176"/>
                <a:gd name="T81" fmla="*/ 6 h 74"/>
                <a:gd name="T82" fmla="*/ 145 w 176"/>
                <a:gd name="T83" fmla="*/ 20 h 74"/>
                <a:gd name="T84" fmla="*/ 110 w 176"/>
                <a:gd name="T85" fmla="*/ 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74">
                  <a:moveTo>
                    <a:pt x="51" y="20"/>
                  </a:moveTo>
                  <a:cubicBezTo>
                    <a:pt x="59" y="15"/>
                    <a:pt x="67" y="10"/>
                    <a:pt x="77" y="7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51" y="20"/>
                    <a:pt x="51" y="20"/>
                    <a:pt x="51" y="20"/>
                  </a:cubicBezTo>
                  <a:close/>
                  <a:moveTo>
                    <a:pt x="172" y="68"/>
                  </a:moveTo>
                  <a:cubicBezTo>
                    <a:pt x="176" y="68"/>
                    <a:pt x="176" y="68"/>
                    <a:pt x="176" y="68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72" y="40"/>
                    <a:pt x="171" y="33"/>
                    <a:pt x="169" y="25"/>
                  </a:cubicBezTo>
                  <a:cubicBezTo>
                    <a:pt x="158" y="15"/>
                    <a:pt x="145" y="7"/>
                    <a:pt x="130" y="0"/>
                  </a:cubicBezTo>
                  <a:cubicBezTo>
                    <a:pt x="113" y="1"/>
                    <a:pt x="95" y="2"/>
                    <a:pt x="77" y="3"/>
                  </a:cubicBezTo>
                  <a:cubicBezTo>
                    <a:pt x="65" y="6"/>
                    <a:pt x="54" y="12"/>
                    <a:pt x="44" y="19"/>
                  </a:cubicBezTo>
                  <a:cubicBezTo>
                    <a:pt x="32" y="23"/>
                    <a:pt x="17" y="26"/>
                    <a:pt x="6" y="32"/>
                  </a:cubicBezTo>
                  <a:cubicBezTo>
                    <a:pt x="4" y="39"/>
                    <a:pt x="4" y="45"/>
                    <a:pt x="3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0" y="64"/>
                    <a:pt x="18" y="60"/>
                    <a:pt x="18" y="56"/>
                  </a:cubicBezTo>
                  <a:cubicBezTo>
                    <a:pt x="18" y="50"/>
                    <a:pt x="21" y="45"/>
                    <a:pt x="25" y="41"/>
                  </a:cubicBezTo>
                  <a:cubicBezTo>
                    <a:pt x="29" y="37"/>
                    <a:pt x="35" y="34"/>
                    <a:pt x="41" y="34"/>
                  </a:cubicBezTo>
                  <a:cubicBezTo>
                    <a:pt x="46" y="34"/>
                    <a:pt x="52" y="37"/>
                    <a:pt x="56" y="41"/>
                  </a:cubicBezTo>
                  <a:cubicBezTo>
                    <a:pt x="60" y="45"/>
                    <a:pt x="63" y="50"/>
                    <a:pt x="63" y="56"/>
                  </a:cubicBezTo>
                  <a:cubicBezTo>
                    <a:pt x="63" y="60"/>
                    <a:pt x="62" y="64"/>
                    <a:pt x="59" y="68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22" y="64"/>
                    <a:pt x="121" y="60"/>
                    <a:pt x="121" y="56"/>
                  </a:cubicBezTo>
                  <a:cubicBezTo>
                    <a:pt x="121" y="50"/>
                    <a:pt x="123" y="45"/>
                    <a:pt x="127" y="41"/>
                  </a:cubicBezTo>
                  <a:cubicBezTo>
                    <a:pt x="132" y="37"/>
                    <a:pt x="137" y="34"/>
                    <a:pt x="143" y="34"/>
                  </a:cubicBezTo>
                  <a:cubicBezTo>
                    <a:pt x="149" y="34"/>
                    <a:pt x="155" y="37"/>
                    <a:pt x="159" y="41"/>
                  </a:cubicBezTo>
                  <a:cubicBezTo>
                    <a:pt x="163" y="45"/>
                    <a:pt x="165" y="50"/>
                    <a:pt x="165" y="56"/>
                  </a:cubicBezTo>
                  <a:cubicBezTo>
                    <a:pt x="165" y="60"/>
                    <a:pt x="164" y="64"/>
                    <a:pt x="162" y="68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72" y="68"/>
                    <a:pt x="172" y="68"/>
                    <a:pt x="172" y="68"/>
                  </a:cubicBezTo>
                  <a:close/>
                  <a:moveTo>
                    <a:pt x="143" y="38"/>
                  </a:moveTo>
                  <a:cubicBezTo>
                    <a:pt x="148" y="38"/>
                    <a:pt x="153" y="40"/>
                    <a:pt x="156" y="44"/>
                  </a:cubicBezTo>
                  <a:cubicBezTo>
                    <a:pt x="159" y="47"/>
                    <a:pt x="161" y="51"/>
                    <a:pt x="161" y="56"/>
                  </a:cubicBezTo>
                  <a:cubicBezTo>
                    <a:pt x="161" y="61"/>
                    <a:pt x="159" y="66"/>
                    <a:pt x="156" y="69"/>
                  </a:cubicBezTo>
                  <a:cubicBezTo>
                    <a:pt x="153" y="72"/>
                    <a:pt x="148" y="74"/>
                    <a:pt x="143" y="74"/>
                  </a:cubicBezTo>
                  <a:cubicBezTo>
                    <a:pt x="138" y="74"/>
                    <a:pt x="134" y="72"/>
                    <a:pt x="130" y="69"/>
                  </a:cubicBezTo>
                  <a:cubicBezTo>
                    <a:pt x="127" y="66"/>
                    <a:pt x="125" y="61"/>
                    <a:pt x="125" y="56"/>
                  </a:cubicBezTo>
                  <a:cubicBezTo>
                    <a:pt x="125" y="51"/>
                    <a:pt x="127" y="47"/>
                    <a:pt x="130" y="44"/>
                  </a:cubicBezTo>
                  <a:cubicBezTo>
                    <a:pt x="134" y="40"/>
                    <a:pt x="138" y="38"/>
                    <a:pt x="143" y="38"/>
                  </a:cubicBezTo>
                  <a:close/>
                  <a:moveTo>
                    <a:pt x="152" y="48"/>
                  </a:moveTo>
                  <a:cubicBezTo>
                    <a:pt x="154" y="50"/>
                    <a:pt x="155" y="53"/>
                    <a:pt x="155" y="56"/>
                  </a:cubicBezTo>
                  <a:cubicBezTo>
                    <a:pt x="155" y="60"/>
                    <a:pt x="154" y="63"/>
                    <a:pt x="152" y="65"/>
                  </a:cubicBezTo>
                  <a:cubicBezTo>
                    <a:pt x="150" y="67"/>
                    <a:pt x="146" y="69"/>
                    <a:pt x="143" y="69"/>
                  </a:cubicBezTo>
                  <a:cubicBezTo>
                    <a:pt x="140" y="69"/>
                    <a:pt x="137" y="67"/>
                    <a:pt x="134" y="65"/>
                  </a:cubicBezTo>
                  <a:cubicBezTo>
                    <a:pt x="132" y="63"/>
                    <a:pt x="131" y="60"/>
                    <a:pt x="131" y="56"/>
                  </a:cubicBezTo>
                  <a:cubicBezTo>
                    <a:pt x="131" y="53"/>
                    <a:pt x="132" y="50"/>
                    <a:pt x="134" y="48"/>
                  </a:cubicBezTo>
                  <a:cubicBezTo>
                    <a:pt x="137" y="45"/>
                    <a:pt x="140" y="44"/>
                    <a:pt x="143" y="44"/>
                  </a:cubicBezTo>
                  <a:cubicBezTo>
                    <a:pt x="146" y="44"/>
                    <a:pt x="150" y="45"/>
                    <a:pt x="152" y="48"/>
                  </a:cubicBezTo>
                  <a:close/>
                  <a:moveTo>
                    <a:pt x="41" y="38"/>
                  </a:moveTo>
                  <a:cubicBezTo>
                    <a:pt x="46" y="38"/>
                    <a:pt x="50" y="40"/>
                    <a:pt x="53" y="44"/>
                  </a:cubicBezTo>
                  <a:cubicBezTo>
                    <a:pt x="57" y="47"/>
                    <a:pt x="59" y="51"/>
                    <a:pt x="59" y="56"/>
                  </a:cubicBezTo>
                  <a:cubicBezTo>
                    <a:pt x="59" y="61"/>
                    <a:pt x="57" y="66"/>
                    <a:pt x="53" y="69"/>
                  </a:cubicBezTo>
                  <a:cubicBezTo>
                    <a:pt x="50" y="72"/>
                    <a:pt x="46" y="74"/>
                    <a:pt x="41" y="74"/>
                  </a:cubicBezTo>
                  <a:cubicBezTo>
                    <a:pt x="36" y="74"/>
                    <a:pt x="31" y="72"/>
                    <a:pt x="28" y="69"/>
                  </a:cubicBezTo>
                  <a:cubicBezTo>
                    <a:pt x="25" y="66"/>
                    <a:pt x="23" y="61"/>
                    <a:pt x="23" y="56"/>
                  </a:cubicBezTo>
                  <a:cubicBezTo>
                    <a:pt x="23" y="51"/>
                    <a:pt x="25" y="47"/>
                    <a:pt x="28" y="44"/>
                  </a:cubicBezTo>
                  <a:cubicBezTo>
                    <a:pt x="31" y="40"/>
                    <a:pt x="36" y="38"/>
                    <a:pt x="41" y="38"/>
                  </a:cubicBezTo>
                  <a:close/>
                  <a:moveTo>
                    <a:pt x="49" y="48"/>
                  </a:moveTo>
                  <a:cubicBezTo>
                    <a:pt x="52" y="50"/>
                    <a:pt x="53" y="53"/>
                    <a:pt x="53" y="56"/>
                  </a:cubicBezTo>
                  <a:cubicBezTo>
                    <a:pt x="53" y="60"/>
                    <a:pt x="52" y="63"/>
                    <a:pt x="49" y="65"/>
                  </a:cubicBezTo>
                  <a:cubicBezTo>
                    <a:pt x="47" y="67"/>
                    <a:pt x="44" y="69"/>
                    <a:pt x="41" y="69"/>
                  </a:cubicBezTo>
                  <a:cubicBezTo>
                    <a:pt x="37" y="69"/>
                    <a:pt x="34" y="67"/>
                    <a:pt x="32" y="65"/>
                  </a:cubicBezTo>
                  <a:cubicBezTo>
                    <a:pt x="30" y="63"/>
                    <a:pt x="28" y="60"/>
                    <a:pt x="28" y="56"/>
                  </a:cubicBezTo>
                  <a:cubicBezTo>
                    <a:pt x="28" y="53"/>
                    <a:pt x="30" y="50"/>
                    <a:pt x="32" y="48"/>
                  </a:cubicBezTo>
                  <a:cubicBezTo>
                    <a:pt x="34" y="45"/>
                    <a:pt x="37" y="44"/>
                    <a:pt x="41" y="44"/>
                  </a:cubicBezTo>
                  <a:cubicBezTo>
                    <a:pt x="44" y="44"/>
                    <a:pt x="47" y="45"/>
                    <a:pt x="49" y="48"/>
                  </a:cubicBezTo>
                  <a:close/>
                  <a:moveTo>
                    <a:pt x="10" y="35"/>
                  </a:moveTo>
                  <a:cubicBezTo>
                    <a:pt x="14" y="33"/>
                    <a:pt x="19" y="32"/>
                    <a:pt x="23" y="30"/>
                  </a:cubicBezTo>
                  <a:cubicBezTo>
                    <a:pt x="21" y="34"/>
                    <a:pt x="19" y="39"/>
                    <a:pt x="18" y="43"/>
                  </a:cubicBezTo>
                  <a:cubicBezTo>
                    <a:pt x="14" y="43"/>
                    <a:pt x="12" y="44"/>
                    <a:pt x="8" y="44"/>
                  </a:cubicBezTo>
                  <a:cubicBezTo>
                    <a:pt x="8" y="41"/>
                    <a:pt x="9" y="38"/>
                    <a:pt x="10" y="35"/>
                  </a:cubicBezTo>
                  <a:close/>
                  <a:moveTo>
                    <a:pt x="109" y="26"/>
                  </a:moveTo>
                  <a:cubicBezTo>
                    <a:pt x="109" y="30"/>
                    <a:pt x="109" y="30"/>
                    <a:pt x="109" y="30"/>
                  </a:cubicBezTo>
                  <a:cubicBezTo>
                    <a:pt x="98" y="30"/>
                    <a:pt x="98" y="30"/>
                    <a:pt x="98" y="30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109" y="26"/>
                    <a:pt x="109" y="26"/>
                    <a:pt x="109" y="26"/>
                  </a:cubicBezTo>
                  <a:close/>
                  <a:moveTo>
                    <a:pt x="110" y="6"/>
                  </a:moveTo>
                  <a:cubicBezTo>
                    <a:pt x="121" y="5"/>
                    <a:pt x="121" y="5"/>
                    <a:pt x="121" y="5"/>
                  </a:cubicBezTo>
                  <a:cubicBezTo>
                    <a:pt x="130" y="10"/>
                    <a:pt x="138" y="15"/>
                    <a:pt x="145" y="20"/>
                  </a:cubicBezTo>
                  <a:cubicBezTo>
                    <a:pt x="115" y="20"/>
                    <a:pt x="115" y="20"/>
                    <a:pt x="115" y="20"/>
                  </a:cubicBezTo>
                  <a:lnTo>
                    <a:pt x="110" y="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47625" y="1827407"/>
              <a:ext cx="285750" cy="153377"/>
            </a:xfrm>
            <a:custGeom>
              <a:avLst/>
              <a:gdLst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15875 w 285750"/>
                <a:gd name="connsiteY5" fmla="*/ 106363 h 153988"/>
                <a:gd name="connsiteX6" fmla="*/ 41275 w 285750"/>
                <a:gd name="connsiteY6" fmla="*/ 73025 h 153988"/>
                <a:gd name="connsiteX7" fmla="*/ 85725 w 285750"/>
                <a:gd name="connsiteY7" fmla="*/ 69850 h 153988"/>
                <a:gd name="connsiteX8" fmla="*/ 109538 w 285750"/>
                <a:gd name="connsiteY8" fmla="*/ 88900 h 153988"/>
                <a:gd name="connsiteX9" fmla="*/ 125413 w 285750"/>
                <a:gd name="connsiteY9" fmla="*/ 111125 h 153988"/>
                <a:gd name="connsiteX10" fmla="*/ 128588 w 285750"/>
                <a:gd name="connsiteY10" fmla="*/ 123825 h 153988"/>
                <a:gd name="connsiteX11" fmla="*/ 117475 w 285750"/>
                <a:gd name="connsiteY11" fmla="*/ 153988 h 153988"/>
                <a:gd name="connsiteX12" fmla="*/ 261938 w 285750"/>
                <a:gd name="connsiteY12" fmla="*/ 150813 h 153988"/>
                <a:gd name="connsiteX13" fmla="*/ 255588 w 285750"/>
                <a:gd name="connsiteY13" fmla="*/ 141288 h 153988"/>
                <a:gd name="connsiteX14" fmla="*/ 166688 w 285750"/>
                <a:gd name="connsiteY14" fmla="*/ 144463 h 153988"/>
                <a:gd name="connsiteX15" fmla="*/ 85725 w 285750"/>
                <a:gd name="connsiteY15" fmla="*/ 55563 h 153988"/>
                <a:gd name="connsiteX16" fmla="*/ 60325 w 285750"/>
                <a:gd name="connsiteY16" fmla="*/ 42863 h 153988"/>
                <a:gd name="connsiteX17" fmla="*/ 115888 w 285750"/>
                <a:gd name="connsiteY17" fmla="*/ 1588 h 153988"/>
                <a:gd name="connsiteX18" fmla="*/ 217488 w 285750"/>
                <a:gd name="connsiteY18" fmla="*/ 4763 h 153988"/>
                <a:gd name="connsiteX19" fmla="*/ 285750 w 285750"/>
                <a:gd name="connsiteY19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15875 w 285750"/>
                <a:gd name="connsiteY5" fmla="*/ 106363 h 153988"/>
                <a:gd name="connsiteX6" fmla="*/ 41275 w 285750"/>
                <a:gd name="connsiteY6" fmla="*/ 73025 h 153988"/>
                <a:gd name="connsiteX7" fmla="*/ 81718 w 285750"/>
                <a:gd name="connsiteY7" fmla="*/ 72354 h 153988"/>
                <a:gd name="connsiteX8" fmla="*/ 109538 w 285750"/>
                <a:gd name="connsiteY8" fmla="*/ 88900 h 153988"/>
                <a:gd name="connsiteX9" fmla="*/ 125413 w 285750"/>
                <a:gd name="connsiteY9" fmla="*/ 111125 h 153988"/>
                <a:gd name="connsiteX10" fmla="*/ 128588 w 285750"/>
                <a:gd name="connsiteY10" fmla="*/ 123825 h 153988"/>
                <a:gd name="connsiteX11" fmla="*/ 117475 w 285750"/>
                <a:gd name="connsiteY11" fmla="*/ 153988 h 153988"/>
                <a:gd name="connsiteX12" fmla="*/ 261938 w 285750"/>
                <a:gd name="connsiteY12" fmla="*/ 150813 h 153988"/>
                <a:gd name="connsiteX13" fmla="*/ 255588 w 285750"/>
                <a:gd name="connsiteY13" fmla="*/ 141288 h 153988"/>
                <a:gd name="connsiteX14" fmla="*/ 166688 w 285750"/>
                <a:gd name="connsiteY14" fmla="*/ 144463 h 153988"/>
                <a:gd name="connsiteX15" fmla="*/ 85725 w 285750"/>
                <a:gd name="connsiteY15" fmla="*/ 55563 h 153988"/>
                <a:gd name="connsiteX16" fmla="*/ 60325 w 285750"/>
                <a:gd name="connsiteY16" fmla="*/ 42863 h 153988"/>
                <a:gd name="connsiteX17" fmla="*/ 115888 w 285750"/>
                <a:gd name="connsiteY17" fmla="*/ 1588 h 153988"/>
                <a:gd name="connsiteX18" fmla="*/ 217488 w 285750"/>
                <a:gd name="connsiteY18" fmla="*/ 4763 h 153988"/>
                <a:gd name="connsiteX19" fmla="*/ 285750 w 285750"/>
                <a:gd name="connsiteY19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15875 w 285750"/>
                <a:gd name="connsiteY5" fmla="*/ 106363 h 153988"/>
                <a:gd name="connsiteX6" fmla="*/ 41275 w 285750"/>
                <a:gd name="connsiteY6" fmla="*/ 73025 h 153988"/>
                <a:gd name="connsiteX7" fmla="*/ 109538 w 285750"/>
                <a:gd name="connsiteY7" fmla="*/ 88900 h 153988"/>
                <a:gd name="connsiteX8" fmla="*/ 125413 w 285750"/>
                <a:gd name="connsiteY8" fmla="*/ 111125 h 153988"/>
                <a:gd name="connsiteX9" fmla="*/ 128588 w 285750"/>
                <a:gd name="connsiteY9" fmla="*/ 123825 h 153988"/>
                <a:gd name="connsiteX10" fmla="*/ 117475 w 285750"/>
                <a:gd name="connsiteY10" fmla="*/ 153988 h 153988"/>
                <a:gd name="connsiteX11" fmla="*/ 261938 w 285750"/>
                <a:gd name="connsiteY11" fmla="*/ 150813 h 153988"/>
                <a:gd name="connsiteX12" fmla="*/ 255588 w 285750"/>
                <a:gd name="connsiteY12" fmla="*/ 141288 h 153988"/>
                <a:gd name="connsiteX13" fmla="*/ 166688 w 285750"/>
                <a:gd name="connsiteY13" fmla="*/ 144463 h 153988"/>
                <a:gd name="connsiteX14" fmla="*/ 85725 w 285750"/>
                <a:gd name="connsiteY14" fmla="*/ 55563 h 153988"/>
                <a:gd name="connsiteX15" fmla="*/ 60325 w 285750"/>
                <a:gd name="connsiteY15" fmla="*/ 42863 h 153988"/>
                <a:gd name="connsiteX16" fmla="*/ 115888 w 285750"/>
                <a:gd name="connsiteY16" fmla="*/ 1588 h 153988"/>
                <a:gd name="connsiteX17" fmla="*/ 217488 w 285750"/>
                <a:gd name="connsiteY17" fmla="*/ 4763 h 153988"/>
                <a:gd name="connsiteX18" fmla="*/ 285750 w 285750"/>
                <a:gd name="connsiteY18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15875 w 285750"/>
                <a:gd name="connsiteY5" fmla="*/ 106363 h 153988"/>
                <a:gd name="connsiteX6" fmla="*/ 59306 w 285750"/>
                <a:gd name="connsiteY6" fmla="*/ 73526 h 153988"/>
                <a:gd name="connsiteX7" fmla="*/ 109538 w 285750"/>
                <a:gd name="connsiteY7" fmla="*/ 88900 h 153988"/>
                <a:gd name="connsiteX8" fmla="*/ 125413 w 285750"/>
                <a:gd name="connsiteY8" fmla="*/ 111125 h 153988"/>
                <a:gd name="connsiteX9" fmla="*/ 128588 w 285750"/>
                <a:gd name="connsiteY9" fmla="*/ 123825 h 153988"/>
                <a:gd name="connsiteX10" fmla="*/ 117475 w 285750"/>
                <a:gd name="connsiteY10" fmla="*/ 153988 h 153988"/>
                <a:gd name="connsiteX11" fmla="*/ 261938 w 285750"/>
                <a:gd name="connsiteY11" fmla="*/ 150813 h 153988"/>
                <a:gd name="connsiteX12" fmla="*/ 255588 w 285750"/>
                <a:gd name="connsiteY12" fmla="*/ 141288 h 153988"/>
                <a:gd name="connsiteX13" fmla="*/ 166688 w 285750"/>
                <a:gd name="connsiteY13" fmla="*/ 144463 h 153988"/>
                <a:gd name="connsiteX14" fmla="*/ 85725 w 285750"/>
                <a:gd name="connsiteY14" fmla="*/ 55563 h 153988"/>
                <a:gd name="connsiteX15" fmla="*/ 60325 w 285750"/>
                <a:gd name="connsiteY15" fmla="*/ 42863 h 153988"/>
                <a:gd name="connsiteX16" fmla="*/ 115888 w 285750"/>
                <a:gd name="connsiteY16" fmla="*/ 1588 h 153988"/>
                <a:gd name="connsiteX17" fmla="*/ 217488 w 285750"/>
                <a:gd name="connsiteY17" fmla="*/ 4763 h 153988"/>
                <a:gd name="connsiteX18" fmla="*/ 285750 w 285750"/>
                <a:gd name="connsiteY18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15875 w 285750"/>
                <a:gd name="connsiteY5" fmla="*/ 106363 h 153988"/>
                <a:gd name="connsiteX6" fmla="*/ 59306 w 285750"/>
                <a:gd name="connsiteY6" fmla="*/ 73526 h 153988"/>
                <a:gd name="connsiteX7" fmla="*/ 109538 w 285750"/>
                <a:gd name="connsiteY7" fmla="*/ 88900 h 153988"/>
                <a:gd name="connsiteX8" fmla="*/ 125413 w 285750"/>
                <a:gd name="connsiteY8" fmla="*/ 111125 h 153988"/>
                <a:gd name="connsiteX9" fmla="*/ 128588 w 285750"/>
                <a:gd name="connsiteY9" fmla="*/ 123825 h 153988"/>
                <a:gd name="connsiteX10" fmla="*/ 117475 w 285750"/>
                <a:gd name="connsiteY10" fmla="*/ 153988 h 153988"/>
                <a:gd name="connsiteX11" fmla="*/ 261938 w 285750"/>
                <a:gd name="connsiteY11" fmla="*/ 150813 h 153988"/>
                <a:gd name="connsiteX12" fmla="*/ 255588 w 285750"/>
                <a:gd name="connsiteY12" fmla="*/ 141288 h 153988"/>
                <a:gd name="connsiteX13" fmla="*/ 166688 w 285750"/>
                <a:gd name="connsiteY13" fmla="*/ 144463 h 153988"/>
                <a:gd name="connsiteX14" fmla="*/ 85725 w 285750"/>
                <a:gd name="connsiteY14" fmla="*/ 55563 h 153988"/>
                <a:gd name="connsiteX15" fmla="*/ 60325 w 285750"/>
                <a:gd name="connsiteY15" fmla="*/ 42863 h 153988"/>
                <a:gd name="connsiteX16" fmla="*/ 115888 w 285750"/>
                <a:gd name="connsiteY16" fmla="*/ 1588 h 153988"/>
                <a:gd name="connsiteX17" fmla="*/ 217488 w 285750"/>
                <a:gd name="connsiteY17" fmla="*/ 4763 h 153988"/>
                <a:gd name="connsiteX18" fmla="*/ 285750 w 285750"/>
                <a:gd name="connsiteY18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21384 w 285750"/>
                <a:gd name="connsiteY5" fmla="*/ 106864 h 153988"/>
                <a:gd name="connsiteX6" fmla="*/ 59306 w 285750"/>
                <a:gd name="connsiteY6" fmla="*/ 73526 h 153988"/>
                <a:gd name="connsiteX7" fmla="*/ 109538 w 285750"/>
                <a:gd name="connsiteY7" fmla="*/ 88900 h 153988"/>
                <a:gd name="connsiteX8" fmla="*/ 125413 w 285750"/>
                <a:gd name="connsiteY8" fmla="*/ 111125 h 153988"/>
                <a:gd name="connsiteX9" fmla="*/ 128588 w 285750"/>
                <a:gd name="connsiteY9" fmla="*/ 123825 h 153988"/>
                <a:gd name="connsiteX10" fmla="*/ 117475 w 285750"/>
                <a:gd name="connsiteY10" fmla="*/ 153988 h 153988"/>
                <a:gd name="connsiteX11" fmla="*/ 261938 w 285750"/>
                <a:gd name="connsiteY11" fmla="*/ 150813 h 153988"/>
                <a:gd name="connsiteX12" fmla="*/ 255588 w 285750"/>
                <a:gd name="connsiteY12" fmla="*/ 141288 h 153988"/>
                <a:gd name="connsiteX13" fmla="*/ 166688 w 285750"/>
                <a:gd name="connsiteY13" fmla="*/ 144463 h 153988"/>
                <a:gd name="connsiteX14" fmla="*/ 85725 w 285750"/>
                <a:gd name="connsiteY14" fmla="*/ 55563 h 153988"/>
                <a:gd name="connsiteX15" fmla="*/ 60325 w 285750"/>
                <a:gd name="connsiteY15" fmla="*/ 42863 h 153988"/>
                <a:gd name="connsiteX16" fmla="*/ 115888 w 285750"/>
                <a:gd name="connsiteY16" fmla="*/ 1588 h 153988"/>
                <a:gd name="connsiteX17" fmla="*/ 217488 w 285750"/>
                <a:gd name="connsiteY17" fmla="*/ 4763 h 153988"/>
                <a:gd name="connsiteX18" fmla="*/ 285750 w 285750"/>
                <a:gd name="connsiteY18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21384 w 285750"/>
                <a:gd name="connsiteY5" fmla="*/ 106864 h 153988"/>
                <a:gd name="connsiteX6" fmla="*/ 59306 w 285750"/>
                <a:gd name="connsiteY6" fmla="*/ 73526 h 153988"/>
                <a:gd name="connsiteX7" fmla="*/ 109538 w 285750"/>
                <a:gd name="connsiteY7" fmla="*/ 88900 h 153988"/>
                <a:gd name="connsiteX8" fmla="*/ 125413 w 285750"/>
                <a:gd name="connsiteY8" fmla="*/ 111125 h 153988"/>
                <a:gd name="connsiteX9" fmla="*/ 128588 w 285750"/>
                <a:gd name="connsiteY9" fmla="*/ 123825 h 153988"/>
                <a:gd name="connsiteX10" fmla="*/ 117475 w 285750"/>
                <a:gd name="connsiteY10" fmla="*/ 153988 h 153988"/>
                <a:gd name="connsiteX11" fmla="*/ 261938 w 285750"/>
                <a:gd name="connsiteY11" fmla="*/ 150813 h 153988"/>
                <a:gd name="connsiteX12" fmla="*/ 255588 w 285750"/>
                <a:gd name="connsiteY12" fmla="*/ 141288 h 153988"/>
                <a:gd name="connsiteX13" fmla="*/ 166688 w 285750"/>
                <a:gd name="connsiteY13" fmla="*/ 144463 h 153988"/>
                <a:gd name="connsiteX14" fmla="*/ 85725 w 285750"/>
                <a:gd name="connsiteY14" fmla="*/ 55563 h 153988"/>
                <a:gd name="connsiteX15" fmla="*/ 60325 w 285750"/>
                <a:gd name="connsiteY15" fmla="*/ 42863 h 153988"/>
                <a:gd name="connsiteX16" fmla="*/ 115888 w 285750"/>
                <a:gd name="connsiteY16" fmla="*/ 1588 h 153988"/>
                <a:gd name="connsiteX17" fmla="*/ 217488 w 285750"/>
                <a:gd name="connsiteY17" fmla="*/ 4763 h 153988"/>
                <a:gd name="connsiteX18" fmla="*/ 285750 w 285750"/>
                <a:gd name="connsiteY18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21384 w 285750"/>
                <a:gd name="connsiteY5" fmla="*/ 106864 h 153988"/>
                <a:gd name="connsiteX6" fmla="*/ 59306 w 285750"/>
                <a:gd name="connsiteY6" fmla="*/ 73526 h 153988"/>
                <a:gd name="connsiteX7" fmla="*/ 109538 w 285750"/>
                <a:gd name="connsiteY7" fmla="*/ 88900 h 153988"/>
                <a:gd name="connsiteX8" fmla="*/ 125413 w 285750"/>
                <a:gd name="connsiteY8" fmla="*/ 111125 h 153988"/>
                <a:gd name="connsiteX9" fmla="*/ 128588 w 285750"/>
                <a:gd name="connsiteY9" fmla="*/ 123825 h 153988"/>
                <a:gd name="connsiteX10" fmla="*/ 117475 w 285750"/>
                <a:gd name="connsiteY10" fmla="*/ 153988 h 153988"/>
                <a:gd name="connsiteX11" fmla="*/ 261938 w 285750"/>
                <a:gd name="connsiteY11" fmla="*/ 150813 h 153988"/>
                <a:gd name="connsiteX12" fmla="*/ 255588 w 285750"/>
                <a:gd name="connsiteY12" fmla="*/ 141288 h 153988"/>
                <a:gd name="connsiteX13" fmla="*/ 166688 w 285750"/>
                <a:gd name="connsiteY13" fmla="*/ 144463 h 153988"/>
                <a:gd name="connsiteX14" fmla="*/ 85725 w 285750"/>
                <a:gd name="connsiteY14" fmla="*/ 55563 h 153988"/>
                <a:gd name="connsiteX15" fmla="*/ 60325 w 285750"/>
                <a:gd name="connsiteY15" fmla="*/ 42863 h 153988"/>
                <a:gd name="connsiteX16" fmla="*/ 115888 w 285750"/>
                <a:gd name="connsiteY16" fmla="*/ 1588 h 153988"/>
                <a:gd name="connsiteX17" fmla="*/ 217488 w 285750"/>
                <a:gd name="connsiteY17" fmla="*/ 4763 h 153988"/>
                <a:gd name="connsiteX18" fmla="*/ 285750 w 285750"/>
                <a:gd name="connsiteY18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21384 w 285750"/>
                <a:gd name="connsiteY5" fmla="*/ 106864 h 153988"/>
                <a:gd name="connsiteX6" fmla="*/ 59306 w 285750"/>
                <a:gd name="connsiteY6" fmla="*/ 73526 h 153988"/>
                <a:gd name="connsiteX7" fmla="*/ 109538 w 285750"/>
                <a:gd name="connsiteY7" fmla="*/ 88900 h 153988"/>
                <a:gd name="connsiteX8" fmla="*/ 125413 w 285750"/>
                <a:gd name="connsiteY8" fmla="*/ 111125 h 153988"/>
                <a:gd name="connsiteX9" fmla="*/ 128588 w 285750"/>
                <a:gd name="connsiteY9" fmla="*/ 123825 h 153988"/>
                <a:gd name="connsiteX10" fmla="*/ 117475 w 285750"/>
                <a:gd name="connsiteY10" fmla="*/ 153988 h 153988"/>
                <a:gd name="connsiteX11" fmla="*/ 261938 w 285750"/>
                <a:gd name="connsiteY11" fmla="*/ 150813 h 153988"/>
                <a:gd name="connsiteX12" fmla="*/ 255588 w 285750"/>
                <a:gd name="connsiteY12" fmla="*/ 141288 h 153988"/>
                <a:gd name="connsiteX13" fmla="*/ 166688 w 285750"/>
                <a:gd name="connsiteY13" fmla="*/ 144463 h 153988"/>
                <a:gd name="connsiteX14" fmla="*/ 85725 w 285750"/>
                <a:gd name="connsiteY14" fmla="*/ 55563 h 153988"/>
                <a:gd name="connsiteX15" fmla="*/ 60325 w 285750"/>
                <a:gd name="connsiteY15" fmla="*/ 42863 h 153988"/>
                <a:gd name="connsiteX16" fmla="*/ 115888 w 285750"/>
                <a:gd name="connsiteY16" fmla="*/ 1588 h 153988"/>
                <a:gd name="connsiteX17" fmla="*/ 217488 w 285750"/>
                <a:gd name="connsiteY17" fmla="*/ 4763 h 153988"/>
                <a:gd name="connsiteX18" fmla="*/ 285750 w 285750"/>
                <a:gd name="connsiteY18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21384 w 285750"/>
                <a:gd name="connsiteY5" fmla="*/ 106864 h 153988"/>
                <a:gd name="connsiteX6" fmla="*/ 59306 w 285750"/>
                <a:gd name="connsiteY6" fmla="*/ 73526 h 153988"/>
                <a:gd name="connsiteX7" fmla="*/ 109538 w 285750"/>
                <a:gd name="connsiteY7" fmla="*/ 88900 h 153988"/>
                <a:gd name="connsiteX8" fmla="*/ 125413 w 285750"/>
                <a:gd name="connsiteY8" fmla="*/ 111125 h 153988"/>
                <a:gd name="connsiteX9" fmla="*/ 128588 w 285750"/>
                <a:gd name="connsiteY9" fmla="*/ 123825 h 153988"/>
                <a:gd name="connsiteX10" fmla="*/ 117475 w 285750"/>
                <a:gd name="connsiteY10" fmla="*/ 153988 h 153988"/>
                <a:gd name="connsiteX11" fmla="*/ 261938 w 285750"/>
                <a:gd name="connsiteY11" fmla="*/ 150813 h 153988"/>
                <a:gd name="connsiteX12" fmla="*/ 255588 w 285750"/>
                <a:gd name="connsiteY12" fmla="*/ 141288 h 153988"/>
                <a:gd name="connsiteX13" fmla="*/ 166688 w 285750"/>
                <a:gd name="connsiteY13" fmla="*/ 144463 h 153988"/>
                <a:gd name="connsiteX14" fmla="*/ 85725 w 285750"/>
                <a:gd name="connsiteY14" fmla="*/ 55563 h 153988"/>
                <a:gd name="connsiteX15" fmla="*/ 60325 w 285750"/>
                <a:gd name="connsiteY15" fmla="*/ 42863 h 153988"/>
                <a:gd name="connsiteX16" fmla="*/ 115888 w 285750"/>
                <a:gd name="connsiteY16" fmla="*/ 1588 h 153988"/>
                <a:gd name="connsiteX17" fmla="*/ 217488 w 285750"/>
                <a:gd name="connsiteY17" fmla="*/ 4763 h 153988"/>
                <a:gd name="connsiteX18" fmla="*/ 285750 w 285750"/>
                <a:gd name="connsiteY18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21384 w 285750"/>
                <a:gd name="connsiteY5" fmla="*/ 106864 h 153988"/>
                <a:gd name="connsiteX6" fmla="*/ 57803 w 285750"/>
                <a:gd name="connsiteY6" fmla="*/ 74027 h 153988"/>
                <a:gd name="connsiteX7" fmla="*/ 109538 w 285750"/>
                <a:gd name="connsiteY7" fmla="*/ 88900 h 153988"/>
                <a:gd name="connsiteX8" fmla="*/ 125413 w 285750"/>
                <a:gd name="connsiteY8" fmla="*/ 111125 h 153988"/>
                <a:gd name="connsiteX9" fmla="*/ 128588 w 285750"/>
                <a:gd name="connsiteY9" fmla="*/ 123825 h 153988"/>
                <a:gd name="connsiteX10" fmla="*/ 117475 w 285750"/>
                <a:gd name="connsiteY10" fmla="*/ 153988 h 153988"/>
                <a:gd name="connsiteX11" fmla="*/ 261938 w 285750"/>
                <a:gd name="connsiteY11" fmla="*/ 150813 h 153988"/>
                <a:gd name="connsiteX12" fmla="*/ 255588 w 285750"/>
                <a:gd name="connsiteY12" fmla="*/ 141288 h 153988"/>
                <a:gd name="connsiteX13" fmla="*/ 166688 w 285750"/>
                <a:gd name="connsiteY13" fmla="*/ 144463 h 153988"/>
                <a:gd name="connsiteX14" fmla="*/ 85725 w 285750"/>
                <a:gd name="connsiteY14" fmla="*/ 55563 h 153988"/>
                <a:gd name="connsiteX15" fmla="*/ 60325 w 285750"/>
                <a:gd name="connsiteY15" fmla="*/ 42863 h 153988"/>
                <a:gd name="connsiteX16" fmla="*/ 115888 w 285750"/>
                <a:gd name="connsiteY16" fmla="*/ 1588 h 153988"/>
                <a:gd name="connsiteX17" fmla="*/ 217488 w 285750"/>
                <a:gd name="connsiteY17" fmla="*/ 4763 h 153988"/>
                <a:gd name="connsiteX18" fmla="*/ 285750 w 285750"/>
                <a:gd name="connsiteY18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21384 w 285750"/>
                <a:gd name="connsiteY5" fmla="*/ 106864 h 153988"/>
                <a:gd name="connsiteX6" fmla="*/ 57803 w 285750"/>
                <a:gd name="connsiteY6" fmla="*/ 74027 h 153988"/>
                <a:gd name="connsiteX7" fmla="*/ 109538 w 285750"/>
                <a:gd name="connsiteY7" fmla="*/ 88900 h 153988"/>
                <a:gd name="connsiteX8" fmla="*/ 125413 w 285750"/>
                <a:gd name="connsiteY8" fmla="*/ 111125 h 153988"/>
                <a:gd name="connsiteX9" fmla="*/ 128588 w 285750"/>
                <a:gd name="connsiteY9" fmla="*/ 123825 h 153988"/>
                <a:gd name="connsiteX10" fmla="*/ 117475 w 285750"/>
                <a:gd name="connsiteY10" fmla="*/ 153988 h 153988"/>
                <a:gd name="connsiteX11" fmla="*/ 261938 w 285750"/>
                <a:gd name="connsiteY11" fmla="*/ 150813 h 153988"/>
                <a:gd name="connsiteX12" fmla="*/ 255588 w 285750"/>
                <a:gd name="connsiteY12" fmla="*/ 141288 h 153988"/>
                <a:gd name="connsiteX13" fmla="*/ 166688 w 285750"/>
                <a:gd name="connsiteY13" fmla="*/ 144463 h 153988"/>
                <a:gd name="connsiteX14" fmla="*/ 85725 w 285750"/>
                <a:gd name="connsiteY14" fmla="*/ 55563 h 153988"/>
                <a:gd name="connsiteX15" fmla="*/ 60325 w 285750"/>
                <a:gd name="connsiteY15" fmla="*/ 42863 h 153988"/>
                <a:gd name="connsiteX16" fmla="*/ 115888 w 285750"/>
                <a:gd name="connsiteY16" fmla="*/ 1588 h 153988"/>
                <a:gd name="connsiteX17" fmla="*/ 217488 w 285750"/>
                <a:gd name="connsiteY17" fmla="*/ 4763 h 153988"/>
                <a:gd name="connsiteX18" fmla="*/ 285750 w 285750"/>
                <a:gd name="connsiteY18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21384 w 285750"/>
                <a:gd name="connsiteY5" fmla="*/ 106864 h 153988"/>
                <a:gd name="connsiteX6" fmla="*/ 57803 w 285750"/>
                <a:gd name="connsiteY6" fmla="*/ 74027 h 153988"/>
                <a:gd name="connsiteX7" fmla="*/ 109538 w 285750"/>
                <a:gd name="connsiteY7" fmla="*/ 88900 h 153988"/>
                <a:gd name="connsiteX8" fmla="*/ 125413 w 285750"/>
                <a:gd name="connsiteY8" fmla="*/ 111125 h 153988"/>
                <a:gd name="connsiteX9" fmla="*/ 128588 w 285750"/>
                <a:gd name="connsiteY9" fmla="*/ 123825 h 153988"/>
                <a:gd name="connsiteX10" fmla="*/ 117475 w 285750"/>
                <a:gd name="connsiteY10" fmla="*/ 153988 h 153988"/>
                <a:gd name="connsiteX11" fmla="*/ 261938 w 285750"/>
                <a:gd name="connsiteY11" fmla="*/ 150813 h 153988"/>
                <a:gd name="connsiteX12" fmla="*/ 255588 w 285750"/>
                <a:gd name="connsiteY12" fmla="*/ 141288 h 153988"/>
                <a:gd name="connsiteX13" fmla="*/ 166688 w 285750"/>
                <a:gd name="connsiteY13" fmla="*/ 144463 h 153988"/>
                <a:gd name="connsiteX14" fmla="*/ 85725 w 285750"/>
                <a:gd name="connsiteY14" fmla="*/ 55563 h 153988"/>
                <a:gd name="connsiteX15" fmla="*/ 60325 w 285750"/>
                <a:gd name="connsiteY15" fmla="*/ 42863 h 153988"/>
                <a:gd name="connsiteX16" fmla="*/ 115888 w 285750"/>
                <a:gd name="connsiteY16" fmla="*/ 1588 h 153988"/>
                <a:gd name="connsiteX17" fmla="*/ 217488 w 285750"/>
                <a:gd name="connsiteY17" fmla="*/ 4763 h 153988"/>
                <a:gd name="connsiteX18" fmla="*/ 285750 w 285750"/>
                <a:gd name="connsiteY18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21384 w 285750"/>
                <a:gd name="connsiteY5" fmla="*/ 106864 h 153988"/>
                <a:gd name="connsiteX6" fmla="*/ 57803 w 285750"/>
                <a:gd name="connsiteY6" fmla="*/ 74027 h 153988"/>
                <a:gd name="connsiteX7" fmla="*/ 109538 w 285750"/>
                <a:gd name="connsiteY7" fmla="*/ 88900 h 153988"/>
                <a:gd name="connsiteX8" fmla="*/ 125413 w 285750"/>
                <a:gd name="connsiteY8" fmla="*/ 111125 h 153988"/>
                <a:gd name="connsiteX9" fmla="*/ 128588 w 285750"/>
                <a:gd name="connsiteY9" fmla="*/ 123825 h 153988"/>
                <a:gd name="connsiteX10" fmla="*/ 117475 w 285750"/>
                <a:gd name="connsiteY10" fmla="*/ 153988 h 153988"/>
                <a:gd name="connsiteX11" fmla="*/ 261938 w 285750"/>
                <a:gd name="connsiteY11" fmla="*/ 150813 h 153988"/>
                <a:gd name="connsiteX12" fmla="*/ 255588 w 285750"/>
                <a:gd name="connsiteY12" fmla="*/ 141288 h 153988"/>
                <a:gd name="connsiteX13" fmla="*/ 166688 w 285750"/>
                <a:gd name="connsiteY13" fmla="*/ 144463 h 153988"/>
                <a:gd name="connsiteX14" fmla="*/ 85725 w 285750"/>
                <a:gd name="connsiteY14" fmla="*/ 55563 h 153988"/>
                <a:gd name="connsiteX15" fmla="*/ 60325 w 285750"/>
                <a:gd name="connsiteY15" fmla="*/ 42863 h 153988"/>
                <a:gd name="connsiteX16" fmla="*/ 115888 w 285750"/>
                <a:gd name="connsiteY16" fmla="*/ 1588 h 153988"/>
                <a:gd name="connsiteX17" fmla="*/ 217488 w 285750"/>
                <a:gd name="connsiteY17" fmla="*/ 4763 h 153988"/>
                <a:gd name="connsiteX18" fmla="*/ 285750 w 285750"/>
                <a:gd name="connsiteY18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21384 w 285750"/>
                <a:gd name="connsiteY5" fmla="*/ 106864 h 153988"/>
                <a:gd name="connsiteX6" fmla="*/ 57803 w 285750"/>
                <a:gd name="connsiteY6" fmla="*/ 74027 h 153988"/>
                <a:gd name="connsiteX7" fmla="*/ 109538 w 285750"/>
                <a:gd name="connsiteY7" fmla="*/ 88900 h 153988"/>
                <a:gd name="connsiteX8" fmla="*/ 123409 w 285750"/>
                <a:gd name="connsiteY8" fmla="*/ 110123 h 153988"/>
                <a:gd name="connsiteX9" fmla="*/ 128588 w 285750"/>
                <a:gd name="connsiteY9" fmla="*/ 123825 h 153988"/>
                <a:gd name="connsiteX10" fmla="*/ 117475 w 285750"/>
                <a:gd name="connsiteY10" fmla="*/ 153988 h 153988"/>
                <a:gd name="connsiteX11" fmla="*/ 261938 w 285750"/>
                <a:gd name="connsiteY11" fmla="*/ 150813 h 153988"/>
                <a:gd name="connsiteX12" fmla="*/ 255588 w 285750"/>
                <a:gd name="connsiteY12" fmla="*/ 141288 h 153988"/>
                <a:gd name="connsiteX13" fmla="*/ 166688 w 285750"/>
                <a:gd name="connsiteY13" fmla="*/ 144463 h 153988"/>
                <a:gd name="connsiteX14" fmla="*/ 85725 w 285750"/>
                <a:gd name="connsiteY14" fmla="*/ 55563 h 153988"/>
                <a:gd name="connsiteX15" fmla="*/ 60325 w 285750"/>
                <a:gd name="connsiteY15" fmla="*/ 42863 h 153988"/>
                <a:gd name="connsiteX16" fmla="*/ 115888 w 285750"/>
                <a:gd name="connsiteY16" fmla="*/ 1588 h 153988"/>
                <a:gd name="connsiteX17" fmla="*/ 217488 w 285750"/>
                <a:gd name="connsiteY17" fmla="*/ 4763 h 153988"/>
                <a:gd name="connsiteX18" fmla="*/ 285750 w 285750"/>
                <a:gd name="connsiteY18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21384 w 285750"/>
                <a:gd name="connsiteY5" fmla="*/ 106864 h 153988"/>
                <a:gd name="connsiteX6" fmla="*/ 57803 w 285750"/>
                <a:gd name="connsiteY6" fmla="*/ 74027 h 153988"/>
                <a:gd name="connsiteX7" fmla="*/ 109538 w 285750"/>
                <a:gd name="connsiteY7" fmla="*/ 88900 h 153988"/>
                <a:gd name="connsiteX8" fmla="*/ 123409 w 285750"/>
                <a:gd name="connsiteY8" fmla="*/ 110123 h 153988"/>
                <a:gd name="connsiteX9" fmla="*/ 126084 w 285750"/>
                <a:gd name="connsiteY9" fmla="*/ 123324 h 153988"/>
                <a:gd name="connsiteX10" fmla="*/ 117475 w 285750"/>
                <a:gd name="connsiteY10" fmla="*/ 153988 h 153988"/>
                <a:gd name="connsiteX11" fmla="*/ 261938 w 285750"/>
                <a:gd name="connsiteY11" fmla="*/ 150813 h 153988"/>
                <a:gd name="connsiteX12" fmla="*/ 255588 w 285750"/>
                <a:gd name="connsiteY12" fmla="*/ 141288 h 153988"/>
                <a:gd name="connsiteX13" fmla="*/ 166688 w 285750"/>
                <a:gd name="connsiteY13" fmla="*/ 144463 h 153988"/>
                <a:gd name="connsiteX14" fmla="*/ 85725 w 285750"/>
                <a:gd name="connsiteY14" fmla="*/ 55563 h 153988"/>
                <a:gd name="connsiteX15" fmla="*/ 60325 w 285750"/>
                <a:gd name="connsiteY15" fmla="*/ 42863 h 153988"/>
                <a:gd name="connsiteX16" fmla="*/ 115888 w 285750"/>
                <a:gd name="connsiteY16" fmla="*/ 1588 h 153988"/>
                <a:gd name="connsiteX17" fmla="*/ 217488 w 285750"/>
                <a:gd name="connsiteY17" fmla="*/ 4763 h 153988"/>
                <a:gd name="connsiteX18" fmla="*/ 285750 w 285750"/>
                <a:gd name="connsiteY18" fmla="*/ 34925 h 153988"/>
                <a:gd name="connsiteX0" fmla="*/ 285750 w 285750"/>
                <a:gd name="connsiteY0" fmla="*/ 34925 h 153988"/>
                <a:gd name="connsiteX1" fmla="*/ 219075 w 285750"/>
                <a:gd name="connsiteY1" fmla="*/ 1588 h 153988"/>
                <a:gd name="connsiteX2" fmla="*/ 104775 w 285750"/>
                <a:gd name="connsiteY2" fmla="*/ 0 h 153988"/>
                <a:gd name="connsiteX3" fmla="*/ 12700 w 285750"/>
                <a:gd name="connsiteY3" fmla="*/ 53975 h 153988"/>
                <a:gd name="connsiteX4" fmla="*/ 0 w 285750"/>
                <a:gd name="connsiteY4" fmla="*/ 106363 h 153988"/>
                <a:gd name="connsiteX5" fmla="*/ 21384 w 285750"/>
                <a:gd name="connsiteY5" fmla="*/ 106864 h 153988"/>
                <a:gd name="connsiteX6" fmla="*/ 57803 w 285750"/>
                <a:gd name="connsiteY6" fmla="*/ 74027 h 153988"/>
                <a:gd name="connsiteX7" fmla="*/ 109538 w 285750"/>
                <a:gd name="connsiteY7" fmla="*/ 88900 h 153988"/>
                <a:gd name="connsiteX8" fmla="*/ 121907 w 285750"/>
                <a:gd name="connsiteY8" fmla="*/ 103612 h 153988"/>
                <a:gd name="connsiteX9" fmla="*/ 126084 w 285750"/>
                <a:gd name="connsiteY9" fmla="*/ 123324 h 153988"/>
                <a:gd name="connsiteX10" fmla="*/ 117475 w 285750"/>
                <a:gd name="connsiteY10" fmla="*/ 153988 h 153988"/>
                <a:gd name="connsiteX11" fmla="*/ 261938 w 285750"/>
                <a:gd name="connsiteY11" fmla="*/ 150813 h 153988"/>
                <a:gd name="connsiteX12" fmla="*/ 255588 w 285750"/>
                <a:gd name="connsiteY12" fmla="*/ 141288 h 153988"/>
                <a:gd name="connsiteX13" fmla="*/ 166688 w 285750"/>
                <a:gd name="connsiteY13" fmla="*/ 144463 h 153988"/>
                <a:gd name="connsiteX14" fmla="*/ 85725 w 285750"/>
                <a:gd name="connsiteY14" fmla="*/ 55563 h 153988"/>
                <a:gd name="connsiteX15" fmla="*/ 60325 w 285750"/>
                <a:gd name="connsiteY15" fmla="*/ 42863 h 153988"/>
                <a:gd name="connsiteX16" fmla="*/ 115888 w 285750"/>
                <a:gd name="connsiteY16" fmla="*/ 1588 h 153988"/>
                <a:gd name="connsiteX17" fmla="*/ 217488 w 285750"/>
                <a:gd name="connsiteY17" fmla="*/ 4763 h 153988"/>
                <a:gd name="connsiteX18" fmla="*/ 285750 w 285750"/>
                <a:gd name="connsiteY18" fmla="*/ 34925 h 153988"/>
                <a:gd name="connsiteX0" fmla="*/ 285750 w 285750"/>
                <a:gd name="connsiteY0" fmla="*/ 34925 h 152485"/>
                <a:gd name="connsiteX1" fmla="*/ 219075 w 285750"/>
                <a:gd name="connsiteY1" fmla="*/ 1588 h 152485"/>
                <a:gd name="connsiteX2" fmla="*/ 104775 w 285750"/>
                <a:gd name="connsiteY2" fmla="*/ 0 h 152485"/>
                <a:gd name="connsiteX3" fmla="*/ 12700 w 285750"/>
                <a:gd name="connsiteY3" fmla="*/ 53975 h 152485"/>
                <a:gd name="connsiteX4" fmla="*/ 0 w 285750"/>
                <a:gd name="connsiteY4" fmla="*/ 106363 h 152485"/>
                <a:gd name="connsiteX5" fmla="*/ 21384 w 285750"/>
                <a:gd name="connsiteY5" fmla="*/ 106864 h 152485"/>
                <a:gd name="connsiteX6" fmla="*/ 57803 w 285750"/>
                <a:gd name="connsiteY6" fmla="*/ 74027 h 152485"/>
                <a:gd name="connsiteX7" fmla="*/ 109538 w 285750"/>
                <a:gd name="connsiteY7" fmla="*/ 88900 h 152485"/>
                <a:gd name="connsiteX8" fmla="*/ 121907 w 285750"/>
                <a:gd name="connsiteY8" fmla="*/ 103612 h 152485"/>
                <a:gd name="connsiteX9" fmla="*/ 126084 w 285750"/>
                <a:gd name="connsiteY9" fmla="*/ 123324 h 152485"/>
                <a:gd name="connsiteX10" fmla="*/ 119980 w 285750"/>
                <a:gd name="connsiteY10" fmla="*/ 152485 h 152485"/>
                <a:gd name="connsiteX11" fmla="*/ 261938 w 285750"/>
                <a:gd name="connsiteY11" fmla="*/ 150813 h 152485"/>
                <a:gd name="connsiteX12" fmla="*/ 255588 w 285750"/>
                <a:gd name="connsiteY12" fmla="*/ 141288 h 152485"/>
                <a:gd name="connsiteX13" fmla="*/ 166688 w 285750"/>
                <a:gd name="connsiteY13" fmla="*/ 144463 h 152485"/>
                <a:gd name="connsiteX14" fmla="*/ 85725 w 285750"/>
                <a:gd name="connsiteY14" fmla="*/ 55563 h 152485"/>
                <a:gd name="connsiteX15" fmla="*/ 60325 w 285750"/>
                <a:gd name="connsiteY15" fmla="*/ 42863 h 152485"/>
                <a:gd name="connsiteX16" fmla="*/ 115888 w 285750"/>
                <a:gd name="connsiteY16" fmla="*/ 1588 h 152485"/>
                <a:gd name="connsiteX17" fmla="*/ 217488 w 285750"/>
                <a:gd name="connsiteY17" fmla="*/ 4763 h 152485"/>
                <a:gd name="connsiteX18" fmla="*/ 285750 w 285750"/>
                <a:gd name="connsiteY18" fmla="*/ 34925 h 152485"/>
                <a:gd name="connsiteX0" fmla="*/ 285750 w 285750"/>
                <a:gd name="connsiteY0" fmla="*/ 34925 h 151984"/>
                <a:gd name="connsiteX1" fmla="*/ 219075 w 285750"/>
                <a:gd name="connsiteY1" fmla="*/ 1588 h 151984"/>
                <a:gd name="connsiteX2" fmla="*/ 104775 w 285750"/>
                <a:gd name="connsiteY2" fmla="*/ 0 h 151984"/>
                <a:gd name="connsiteX3" fmla="*/ 12700 w 285750"/>
                <a:gd name="connsiteY3" fmla="*/ 53975 h 151984"/>
                <a:gd name="connsiteX4" fmla="*/ 0 w 285750"/>
                <a:gd name="connsiteY4" fmla="*/ 106363 h 151984"/>
                <a:gd name="connsiteX5" fmla="*/ 21384 w 285750"/>
                <a:gd name="connsiteY5" fmla="*/ 106864 h 151984"/>
                <a:gd name="connsiteX6" fmla="*/ 57803 w 285750"/>
                <a:gd name="connsiteY6" fmla="*/ 74027 h 151984"/>
                <a:gd name="connsiteX7" fmla="*/ 109538 w 285750"/>
                <a:gd name="connsiteY7" fmla="*/ 88900 h 151984"/>
                <a:gd name="connsiteX8" fmla="*/ 121907 w 285750"/>
                <a:gd name="connsiteY8" fmla="*/ 103612 h 151984"/>
                <a:gd name="connsiteX9" fmla="*/ 126084 w 285750"/>
                <a:gd name="connsiteY9" fmla="*/ 123324 h 151984"/>
                <a:gd name="connsiteX10" fmla="*/ 119980 w 285750"/>
                <a:gd name="connsiteY10" fmla="*/ 151984 h 151984"/>
                <a:gd name="connsiteX11" fmla="*/ 261938 w 285750"/>
                <a:gd name="connsiteY11" fmla="*/ 150813 h 151984"/>
                <a:gd name="connsiteX12" fmla="*/ 255588 w 285750"/>
                <a:gd name="connsiteY12" fmla="*/ 141288 h 151984"/>
                <a:gd name="connsiteX13" fmla="*/ 166688 w 285750"/>
                <a:gd name="connsiteY13" fmla="*/ 144463 h 151984"/>
                <a:gd name="connsiteX14" fmla="*/ 85725 w 285750"/>
                <a:gd name="connsiteY14" fmla="*/ 55563 h 151984"/>
                <a:gd name="connsiteX15" fmla="*/ 60325 w 285750"/>
                <a:gd name="connsiteY15" fmla="*/ 42863 h 151984"/>
                <a:gd name="connsiteX16" fmla="*/ 115888 w 285750"/>
                <a:gd name="connsiteY16" fmla="*/ 1588 h 151984"/>
                <a:gd name="connsiteX17" fmla="*/ 217488 w 285750"/>
                <a:gd name="connsiteY17" fmla="*/ 4763 h 151984"/>
                <a:gd name="connsiteX18" fmla="*/ 285750 w 285750"/>
                <a:gd name="connsiteY18" fmla="*/ 34925 h 151984"/>
                <a:gd name="connsiteX0" fmla="*/ 285750 w 285750"/>
                <a:gd name="connsiteY0" fmla="*/ 34925 h 151984"/>
                <a:gd name="connsiteX1" fmla="*/ 219075 w 285750"/>
                <a:gd name="connsiteY1" fmla="*/ 1588 h 151984"/>
                <a:gd name="connsiteX2" fmla="*/ 104775 w 285750"/>
                <a:gd name="connsiteY2" fmla="*/ 0 h 151984"/>
                <a:gd name="connsiteX3" fmla="*/ 12700 w 285750"/>
                <a:gd name="connsiteY3" fmla="*/ 53975 h 151984"/>
                <a:gd name="connsiteX4" fmla="*/ 0 w 285750"/>
                <a:gd name="connsiteY4" fmla="*/ 106363 h 151984"/>
                <a:gd name="connsiteX5" fmla="*/ 21384 w 285750"/>
                <a:gd name="connsiteY5" fmla="*/ 106864 h 151984"/>
                <a:gd name="connsiteX6" fmla="*/ 57803 w 285750"/>
                <a:gd name="connsiteY6" fmla="*/ 74027 h 151984"/>
                <a:gd name="connsiteX7" fmla="*/ 109538 w 285750"/>
                <a:gd name="connsiteY7" fmla="*/ 88900 h 151984"/>
                <a:gd name="connsiteX8" fmla="*/ 121907 w 285750"/>
                <a:gd name="connsiteY8" fmla="*/ 103612 h 151984"/>
                <a:gd name="connsiteX9" fmla="*/ 126084 w 285750"/>
                <a:gd name="connsiteY9" fmla="*/ 123324 h 151984"/>
                <a:gd name="connsiteX10" fmla="*/ 119980 w 285750"/>
                <a:gd name="connsiteY10" fmla="*/ 151984 h 151984"/>
                <a:gd name="connsiteX11" fmla="*/ 261938 w 285750"/>
                <a:gd name="connsiteY11" fmla="*/ 150813 h 151984"/>
                <a:gd name="connsiteX12" fmla="*/ 255588 w 285750"/>
                <a:gd name="connsiteY12" fmla="*/ 141288 h 151984"/>
                <a:gd name="connsiteX13" fmla="*/ 166688 w 285750"/>
                <a:gd name="connsiteY13" fmla="*/ 144463 h 151984"/>
                <a:gd name="connsiteX14" fmla="*/ 85725 w 285750"/>
                <a:gd name="connsiteY14" fmla="*/ 55563 h 151984"/>
                <a:gd name="connsiteX15" fmla="*/ 60325 w 285750"/>
                <a:gd name="connsiteY15" fmla="*/ 42863 h 151984"/>
                <a:gd name="connsiteX16" fmla="*/ 115888 w 285750"/>
                <a:gd name="connsiteY16" fmla="*/ 1588 h 151984"/>
                <a:gd name="connsiteX17" fmla="*/ 217488 w 285750"/>
                <a:gd name="connsiteY17" fmla="*/ 4763 h 151984"/>
                <a:gd name="connsiteX18" fmla="*/ 285750 w 285750"/>
                <a:gd name="connsiteY18" fmla="*/ 34925 h 151984"/>
                <a:gd name="connsiteX0" fmla="*/ 285750 w 285750"/>
                <a:gd name="connsiteY0" fmla="*/ 34925 h 151984"/>
                <a:gd name="connsiteX1" fmla="*/ 219075 w 285750"/>
                <a:gd name="connsiteY1" fmla="*/ 1588 h 151984"/>
                <a:gd name="connsiteX2" fmla="*/ 104775 w 285750"/>
                <a:gd name="connsiteY2" fmla="*/ 0 h 151984"/>
                <a:gd name="connsiteX3" fmla="*/ 12700 w 285750"/>
                <a:gd name="connsiteY3" fmla="*/ 53975 h 151984"/>
                <a:gd name="connsiteX4" fmla="*/ 0 w 285750"/>
                <a:gd name="connsiteY4" fmla="*/ 106363 h 151984"/>
                <a:gd name="connsiteX5" fmla="*/ 21384 w 285750"/>
                <a:gd name="connsiteY5" fmla="*/ 106864 h 151984"/>
                <a:gd name="connsiteX6" fmla="*/ 57803 w 285750"/>
                <a:gd name="connsiteY6" fmla="*/ 74027 h 151984"/>
                <a:gd name="connsiteX7" fmla="*/ 109538 w 285750"/>
                <a:gd name="connsiteY7" fmla="*/ 88900 h 151984"/>
                <a:gd name="connsiteX8" fmla="*/ 121907 w 285750"/>
                <a:gd name="connsiteY8" fmla="*/ 103612 h 151984"/>
                <a:gd name="connsiteX9" fmla="*/ 126084 w 285750"/>
                <a:gd name="connsiteY9" fmla="*/ 123324 h 151984"/>
                <a:gd name="connsiteX10" fmla="*/ 119980 w 285750"/>
                <a:gd name="connsiteY10" fmla="*/ 151984 h 151984"/>
                <a:gd name="connsiteX11" fmla="*/ 261938 w 285750"/>
                <a:gd name="connsiteY11" fmla="*/ 150813 h 151984"/>
                <a:gd name="connsiteX12" fmla="*/ 255588 w 285750"/>
                <a:gd name="connsiteY12" fmla="*/ 141288 h 151984"/>
                <a:gd name="connsiteX13" fmla="*/ 166688 w 285750"/>
                <a:gd name="connsiteY13" fmla="*/ 144463 h 151984"/>
                <a:gd name="connsiteX14" fmla="*/ 85725 w 285750"/>
                <a:gd name="connsiteY14" fmla="*/ 55563 h 151984"/>
                <a:gd name="connsiteX15" fmla="*/ 60325 w 285750"/>
                <a:gd name="connsiteY15" fmla="*/ 42863 h 151984"/>
                <a:gd name="connsiteX16" fmla="*/ 115888 w 285750"/>
                <a:gd name="connsiteY16" fmla="*/ 1588 h 151984"/>
                <a:gd name="connsiteX17" fmla="*/ 217488 w 285750"/>
                <a:gd name="connsiteY17" fmla="*/ 4763 h 151984"/>
                <a:gd name="connsiteX18" fmla="*/ 285750 w 285750"/>
                <a:gd name="connsiteY18" fmla="*/ 34925 h 151984"/>
                <a:gd name="connsiteX0" fmla="*/ 285750 w 285750"/>
                <a:gd name="connsiteY0" fmla="*/ 34925 h 151984"/>
                <a:gd name="connsiteX1" fmla="*/ 219075 w 285750"/>
                <a:gd name="connsiteY1" fmla="*/ 1588 h 151984"/>
                <a:gd name="connsiteX2" fmla="*/ 104775 w 285750"/>
                <a:gd name="connsiteY2" fmla="*/ 0 h 151984"/>
                <a:gd name="connsiteX3" fmla="*/ 12700 w 285750"/>
                <a:gd name="connsiteY3" fmla="*/ 53975 h 151984"/>
                <a:gd name="connsiteX4" fmla="*/ 0 w 285750"/>
                <a:gd name="connsiteY4" fmla="*/ 106363 h 151984"/>
                <a:gd name="connsiteX5" fmla="*/ 21384 w 285750"/>
                <a:gd name="connsiteY5" fmla="*/ 106864 h 151984"/>
                <a:gd name="connsiteX6" fmla="*/ 57803 w 285750"/>
                <a:gd name="connsiteY6" fmla="*/ 74027 h 151984"/>
                <a:gd name="connsiteX7" fmla="*/ 109538 w 285750"/>
                <a:gd name="connsiteY7" fmla="*/ 88900 h 151984"/>
                <a:gd name="connsiteX8" fmla="*/ 121907 w 285750"/>
                <a:gd name="connsiteY8" fmla="*/ 103612 h 151984"/>
                <a:gd name="connsiteX9" fmla="*/ 126084 w 285750"/>
                <a:gd name="connsiteY9" fmla="*/ 123324 h 151984"/>
                <a:gd name="connsiteX10" fmla="*/ 119980 w 285750"/>
                <a:gd name="connsiteY10" fmla="*/ 151984 h 151984"/>
                <a:gd name="connsiteX11" fmla="*/ 261938 w 285750"/>
                <a:gd name="connsiteY11" fmla="*/ 150813 h 151984"/>
                <a:gd name="connsiteX12" fmla="*/ 258092 w 285750"/>
                <a:gd name="connsiteY12" fmla="*/ 141288 h 151984"/>
                <a:gd name="connsiteX13" fmla="*/ 166688 w 285750"/>
                <a:gd name="connsiteY13" fmla="*/ 144463 h 151984"/>
                <a:gd name="connsiteX14" fmla="*/ 85725 w 285750"/>
                <a:gd name="connsiteY14" fmla="*/ 55563 h 151984"/>
                <a:gd name="connsiteX15" fmla="*/ 60325 w 285750"/>
                <a:gd name="connsiteY15" fmla="*/ 42863 h 151984"/>
                <a:gd name="connsiteX16" fmla="*/ 115888 w 285750"/>
                <a:gd name="connsiteY16" fmla="*/ 1588 h 151984"/>
                <a:gd name="connsiteX17" fmla="*/ 217488 w 285750"/>
                <a:gd name="connsiteY17" fmla="*/ 4763 h 151984"/>
                <a:gd name="connsiteX18" fmla="*/ 285750 w 285750"/>
                <a:gd name="connsiteY18" fmla="*/ 34925 h 151984"/>
                <a:gd name="connsiteX0" fmla="*/ 285750 w 285750"/>
                <a:gd name="connsiteY0" fmla="*/ 34925 h 151984"/>
                <a:gd name="connsiteX1" fmla="*/ 219075 w 285750"/>
                <a:gd name="connsiteY1" fmla="*/ 1588 h 151984"/>
                <a:gd name="connsiteX2" fmla="*/ 104775 w 285750"/>
                <a:gd name="connsiteY2" fmla="*/ 0 h 151984"/>
                <a:gd name="connsiteX3" fmla="*/ 12700 w 285750"/>
                <a:gd name="connsiteY3" fmla="*/ 53975 h 151984"/>
                <a:gd name="connsiteX4" fmla="*/ 0 w 285750"/>
                <a:gd name="connsiteY4" fmla="*/ 106363 h 151984"/>
                <a:gd name="connsiteX5" fmla="*/ 21384 w 285750"/>
                <a:gd name="connsiteY5" fmla="*/ 106864 h 151984"/>
                <a:gd name="connsiteX6" fmla="*/ 57803 w 285750"/>
                <a:gd name="connsiteY6" fmla="*/ 74027 h 151984"/>
                <a:gd name="connsiteX7" fmla="*/ 109538 w 285750"/>
                <a:gd name="connsiteY7" fmla="*/ 88900 h 151984"/>
                <a:gd name="connsiteX8" fmla="*/ 121907 w 285750"/>
                <a:gd name="connsiteY8" fmla="*/ 103612 h 151984"/>
                <a:gd name="connsiteX9" fmla="*/ 126084 w 285750"/>
                <a:gd name="connsiteY9" fmla="*/ 123324 h 151984"/>
                <a:gd name="connsiteX10" fmla="*/ 119980 w 285750"/>
                <a:gd name="connsiteY10" fmla="*/ 151984 h 151984"/>
                <a:gd name="connsiteX11" fmla="*/ 263441 w 285750"/>
                <a:gd name="connsiteY11" fmla="*/ 150312 h 151984"/>
                <a:gd name="connsiteX12" fmla="*/ 258092 w 285750"/>
                <a:gd name="connsiteY12" fmla="*/ 141288 h 151984"/>
                <a:gd name="connsiteX13" fmla="*/ 166688 w 285750"/>
                <a:gd name="connsiteY13" fmla="*/ 144463 h 151984"/>
                <a:gd name="connsiteX14" fmla="*/ 85725 w 285750"/>
                <a:gd name="connsiteY14" fmla="*/ 55563 h 151984"/>
                <a:gd name="connsiteX15" fmla="*/ 60325 w 285750"/>
                <a:gd name="connsiteY15" fmla="*/ 42863 h 151984"/>
                <a:gd name="connsiteX16" fmla="*/ 115888 w 285750"/>
                <a:gd name="connsiteY16" fmla="*/ 1588 h 151984"/>
                <a:gd name="connsiteX17" fmla="*/ 217488 w 285750"/>
                <a:gd name="connsiteY17" fmla="*/ 4763 h 151984"/>
                <a:gd name="connsiteX18" fmla="*/ 285750 w 285750"/>
                <a:gd name="connsiteY18" fmla="*/ 34925 h 151984"/>
                <a:gd name="connsiteX0" fmla="*/ 285750 w 285750"/>
                <a:gd name="connsiteY0" fmla="*/ 34925 h 151984"/>
                <a:gd name="connsiteX1" fmla="*/ 219075 w 285750"/>
                <a:gd name="connsiteY1" fmla="*/ 1588 h 151984"/>
                <a:gd name="connsiteX2" fmla="*/ 104775 w 285750"/>
                <a:gd name="connsiteY2" fmla="*/ 0 h 151984"/>
                <a:gd name="connsiteX3" fmla="*/ 12700 w 285750"/>
                <a:gd name="connsiteY3" fmla="*/ 53975 h 151984"/>
                <a:gd name="connsiteX4" fmla="*/ 0 w 285750"/>
                <a:gd name="connsiteY4" fmla="*/ 106363 h 151984"/>
                <a:gd name="connsiteX5" fmla="*/ 21384 w 285750"/>
                <a:gd name="connsiteY5" fmla="*/ 106864 h 151984"/>
                <a:gd name="connsiteX6" fmla="*/ 57803 w 285750"/>
                <a:gd name="connsiteY6" fmla="*/ 74027 h 151984"/>
                <a:gd name="connsiteX7" fmla="*/ 109538 w 285750"/>
                <a:gd name="connsiteY7" fmla="*/ 88900 h 151984"/>
                <a:gd name="connsiteX8" fmla="*/ 121907 w 285750"/>
                <a:gd name="connsiteY8" fmla="*/ 103612 h 151984"/>
                <a:gd name="connsiteX9" fmla="*/ 126084 w 285750"/>
                <a:gd name="connsiteY9" fmla="*/ 123324 h 151984"/>
                <a:gd name="connsiteX10" fmla="*/ 119980 w 285750"/>
                <a:gd name="connsiteY10" fmla="*/ 151984 h 151984"/>
                <a:gd name="connsiteX11" fmla="*/ 263441 w 285750"/>
                <a:gd name="connsiteY11" fmla="*/ 150312 h 151984"/>
                <a:gd name="connsiteX12" fmla="*/ 258092 w 285750"/>
                <a:gd name="connsiteY12" fmla="*/ 141288 h 151984"/>
                <a:gd name="connsiteX13" fmla="*/ 166688 w 285750"/>
                <a:gd name="connsiteY13" fmla="*/ 144463 h 151984"/>
                <a:gd name="connsiteX14" fmla="*/ 85725 w 285750"/>
                <a:gd name="connsiteY14" fmla="*/ 55563 h 151984"/>
                <a:gd name="connsiteX15" fmla="*/ 60325 w 285750"/>
                <a:gd name="connsiteY15" fmla="*/ 42863 h 151984"/>
                <a:gd name="connsiteX16" fmla="*/ 115888 w 285750"/>
                <a:gd name="connsiteY16" fmla="*/ 1588 h 151984"/>
                <a:gd name="connsiteX17" fmla="*/ 217488 w 285750"/>
                <a:gd name="connsiteY17" fmla="*/ 4763 h 151984"/>
                <a:gd name="connsiteX18" fmla="*/ 285750 w 285750"/>
                <a:gd name="connsiteY18" fmla="*/ 34925 h 151984"/>
                <a:gd name="connsiteX0" fmla="*/ 285750 w 285750"/>
                <a:gd name="connsiteY0" fmla="*/ 34925 h 151984"/>
                <a:gd name="connsiteX1" fmla="*/ 219075 w 285750"/>
                <a:gd name="connsiteY1" fmla="*/ 1588 h 151984"/>
                <a:gd name="connsiteX2" fmla="*/ 104775 w 285750"/>
                <a:gd name="connsiteY2" fmla="*/ 0 h 151984"/>
                <a:gd name="connsiteX3" fmla="*/ 12700 w 285750"/>
                <a:gd name="connsiteY3" fmla="*/ 53975 h 151984"/>
                <a:gd name="connsiteX4" fmla="*/ 0 w 285750"/>
                <a:gd name="connsiteY4" fmla="*/ 106363 h 151984"/>
                <a:gd name="connsiteX5" fmla="*/ 21384 w 285750"/>
                <a:gd name="connsiteY5" fmla="*/ 106864 h 151984"/>
                <a:gd name="connsiteX6" fmla="*/ 57803 w 285750"/>
                <a:gd name="connsiteY6" fmla="*/ 74027 h 151984"/>
                <a:gd name="connsiteX7" fmla="*/ 109538 w 285750"/>
                <a:gd name="connsiteY7" fmla="*/ 88900 h 151984"/>
                <a:gd name="connsiteX8" fmla="*/ 121907 w 285750"/>
                <a:gd name="connsiteY8" fmla="*/ 103612 h 151984"/>
                <a:gd name="connsiteX9" fmla="*/ 126084 w 285750"/>
                <a:gd name="connsiteY9" fmla="*/ 123324 h 151984"/>
                <a:gd name="connsiteX10" fmla="*/ 119980 w 285750"/>
                <a:gd name="connsiteY10" fmla="*/ 151984 h 151984"/>
                <a:gd name="connsiteX11" fmla="*/ 263441 w 285750"/>
                <a:gd name="connsiteY11" fmla="*/ 150312 h 151984"/>
                <a:gd name="connsiteX12" fmla="*/ 258092 w 285750"/>
                <a:gd name="connsiteY12" fmla="*/ 143792 h 151984"/>
                <a:gd name="connsiteX13" fmla="*/ 166688 w 285750"/>
                <a:gd name="connsiteY13" fmla="*/ 144463 h 151984"/>
                <a:gd name="connsiteX14" fmla="*/ 85725 w 285750"/>
                <a:gd name="connsiteY14" fmla="*/ 55563 h 151984"/>
                <a:gd name="connsiteX15" fmla="*/ 60325 w 285750"/>
                <a:gd name="connsiteY15" fmla="*/ 42863 h 151984"/>
                <a:gd name="connsiteX16" fmla="*/ 115888 w 285750"/>
                <a:gd name="connsiteY16" fmla="*/ 1588 h 151984"/>
                <a:gd name="connsiteX17" fmla="*/ 217488 w 285750"/>
                <a:gd name="connsiteY17" fmla="*/ 4763 h 151984"/>
                <a:gd name="connsiteX18" fmla="*/ 285750 w 285750"/>
                <a:gd name="connsiteY18" fmla="*/ 34925 h 151984"/>
                <a:gd name="connsiteX0" fmla="*/ 285750 w 285750"/>
                <a:gd name="connsiteY0" fmla="*/ 34925 h 151984"/>
                <a:gd name="connsiteX1" fmla="*/ 219075 w 285750"/>
                <a:gd name="connsiteY1" fmla="*/ 1588 h 151984"/>
                <a:gd name="connsiteX2" fmla="*/ 104775 w 285750"/>
                <a:gd name="connsiteY2" fmla="*/ 0 h 151984"/>
                <a:gd name="connsiteX3" fmla="*/ 12700 w 285750"/>
                <a:gd name="connsiteY3" fmla="*/ 53975 h 151984"/>
                <a:gd name="connsiteX4" fmla="*/ 0 w 285750"/>
                <a:gd name="connsiteY4" fmla="*/ 106363 h 151984"/>
                <a:gd name="connsiteX5" fmla="*/ 21384 w 285750"/>
                <a:gd name="connsiteY5" fmla="*/ 106864 h 151984"/>
                <a:gd name="connsiteX6" fmla="*/ 57803 w 285750"/>
                <a:gd name="connsiteY6" fmla="*/ 74027 h 151984"/>
                <a:gd name="connsiteX7" fmla="*/ 109538 w 285750"/>
                <a:gd name="connsiteY7" fmla="*/ 88900 h 151984"/>
                <a:gd name="connsiteX8" fmla="*/ 121907 w 285750"/>
                <a:gd name="connsiteY8" fmla="*/ 103612 h 151984"/>
                <a:gd name="connsiteX9" fmla="*/ 126084 w 285750"/>
                <a:gd name="connsiteY9" fmla="*/ 123324 h 151984"/>
                <a:gd name="connsiteX10" fmla="*/ 119980 w 285750"/>
                <a:gd name="connsiteY10" fmla="*/ 151984 h 151984"/>
                <a:gd name="connsiteX11" fmla="*/ 263441 w 285750"/>
                <a:gd name="connsiteY11" fmla="*/ 151314 h 151984"/>
                <a:gd name="connsiteX12" fmla="*/ 258092 w 285750"/>
                <a:gd name="connsiteY12" fmla="*/ 143792 h 151984"/>
                <a:gd name="connsiteX13" fmla="*/ 166688 w 285750"/>
                <a:gd name="connsiteY13" fmla="*/ 144463 h 151984"/>
                <a:gd name="connsiteX14" fmla="*/ 85725 w 285750"/>
                <a:gd name="connsiteY14" fmla="*/ 55563 h 151984"/>
                <a:gd name="connsiteX15" fmla="*/ 60325 w 285750"/>
                <a:gd name="connsiteY15" fmla="*/ 42863 h 151984"/>
                <a:gd name="connsiteX16" fmla="*/ 115888 w 285750"/>
                <a:gd name="connsiteY16" fmla="*/ 1588 h 151984"/>
                <a:gd name="connsiteX17" fmla="*/ 217488 w 285750"/>
                <a:gd name="connsiteY17" fmla="*/ 4763 h 151984"/>
                <a:gd name="connsiteX18" fmla="*/ 285750 w 285750"/>
                <a:gd name="connsiteY18" fmla="*/ 34925 h 151984"/>
                <a:gd name="connsiteX0" fmla="*/ 285750 w 285750"/>
                <a:gd name="connsiteY0" fmla="*/ 34925 h 151984"/>
                <a:gd name="connsiteX1" fmla="*/ 219075 w 285750"/>
                <a:gd name="connsiteY1" fmla="*/ 1588 h 151984"/>
                <a:gd name="connsiteX2" fmla="*/ 104775 w 285750"/>
                <a:gd name="connsiteY2" fmla="*/ 0 h 151984"/>
                <a:gd name="connsiteX3" fmla="*/ 12700 w 285750"/>
                <a:gd name="connsiteY3" fmla="*/ 53975 h 151984"/>
                <a:gd name="connsiteX4" fmla="*/ 0 w 285750"/>
                <a:gd name="connsiteY4" fmla="*/ 106363 h 151984"/>
                <a:gd name="connsiteX5" fmla="*/ 21384 w 285750"/>
                <a:gd name="connsiteY5" fmla="*/ 106864 h 151984"/>
                <a:gd name="connsiteX6" fmla="*/ 57803 w 285750"/>
                <a:gd name="connsiteY6" fmla="*/ 74027 h 151984"/>
                <a:gd name="connsiteX7" fmla="*/ 109538 w 285750"/>
                <a:gd name="connsiteY7" fmla="*/ 88900 h 151984"/>
                <a:gd name="connsiteX8" fmla="*/ 121907 w 285750"/>
                <a:gd name="connsiteY8" fmla="*/ 103612 h 151984"/>
                <a:gd name="connsiteX9" fmla="*/ 126084 w 285750"/>
                <a:gd name="connsiteY9" fmla="*/ 123324 h 151984"/>
                <a:gd name="connsiteX10" fmla="*/ 119980 w 285750"/>
                <a:gd name="connsiteY10" fmla="*/ 151984 h 151984"/>
                <a:gd name="connsiteX11" fmla="*/ 263441 w 285750"/>
                <a:gd name="connsiteY11" fmla="*/ 151314 h 151984"/>
                <a:gd name="connsiteX12" fmla="*/ 258092 w 285750"/>
                <a:gd name="connsiteY12" fmla="*/ 143792 h 151984"/>
                <a:gd name="connsiteX13" fmla="*/ 166688 w 285750"/>
                <a:gd name="connsiteY13" fmla="*/ 144463 h 151984"/>
                <a:gd name="connsiteX14" fmla="*/ 85725 w 285750"/>
                <a:gd name="connsiteY14" fmla="*/ 55563 h 151984"/>
                <a:gd name="connsiteX15" fmla="*/ 60325 w 285750"/>
                <a:gd name="connsiteY15" fmla="*/ 42863 h 151984"/>
                <a:gd name="connsiteX16" fmla="*/ 115888 w 285750"/>
                <a:gd name="connsiteY16" fmla="*/ 1588 h 151984"/>
                <a:gd name="connsiteX17" fmla="*/ 217488 w 285750"/>
                <a:gd name="connsiteY17" fmla="*/ 4763 h 151984"/>
                <a:gd name="connsiteX18" fmla="*/ 285750 w 285750"/>
                <a:gd name="connsiteY18" fmla="*/ 34925 h 151984"/>
                <a:gd name="connsiteX0" fmla="*/ 285750 w 285750"/>
                <a:gd name="connsiteY0" fmla="*/ 34925 h 151984"/>
                <a:gd name="connsiteX1" fmla="*/ 219075 w 285750"/>
                <a:gd name="connsiteY1" fmla="*/ 1588 h 151984"/>
                <a:gd name="connsiteX2" fmla="*/ 104775 w 285750"/>
                <a:gd name="connsiteY2" fmla="*/ 0 h 151984"/>
                <a:gd name="connsiteX3" fmla="*/ 12700 w 285750"/>
                <a:gd name="connsiteY3" fmla="*/ 53975 h 151984"/>
                <a:gd name="connsiteX4" fmla="*/ 0 w 285750"/>
                <a:gd name="connsiteY4" fmla="*/ 106363 h 151984"/>
                <a:gd name="connsiteX5" fmla="*/ 21384 w 285750"/>
                <a:gd name="connsiteY5" fmla="*/ 106864 h 151984"/>
                <a:gd name="connsiteX6" fmla="*/ 57803 w 285750"/>
                <a:gd name="connsiteY6" fmla="*/ 74027 h 151984"/>
                <a:gd name="connsiteX7" fmla="*/ 109538 w 285750"/>
                <a:gd name="connsiteY7" fmla="*/ 88900 h 151984"/>
                <a:gd name="connsiteX8" fmla="*/ 121907 w 285750"/>
                <a:gd name="connsiteY8" fmla="*/ 103612 h 151984"/>
                <a:gd name="connsiteX9" fmla="*/ 126084 w 285750"/>
                <a:gd name="connsiteY9" fmla="*/ 123324 h 151984"/>
                <a:gd name="connsiteX10" fmla="*/ 119980 w 285750"/>
                <a:gd name="connsiteY10" fmla="*/ 151984 h 151984"/>
                <a:gd name="connsiteX11" fmla="*/ 263441 w 285750"/>
                <a:gd name="connsiteY11" fmla="*/ 151314 h 151984"/>
                <a:gd name="connsiteX12" fmla="*/ 258092 w 285750"/>
                <a:gd name="connsiteY12" fmla="*/ 143792 h 151984"/>
                <a:gd name="connsiteX13" fmla="*/ 166688 w 285750"/>
                <a:gd name="connsiteY13" fmla="*/ 144463 h 151984"/>
                <a:gd name="connsiteX14" fmla="*/ 85725 w 285750"/>
                <a:gd name="connsiteY14" fmla="*/ 55563 h 151984"/>
                <a:gd name="connsiteX15" fmla="*/ 60325 w 285750"/>
                <a:gd name="connsiteY15" fmla="*/ 42863 h 151984"/>
                <a:gd name="connsiteX16" fmla="*/ 115888 w 285750"/>
                <a:gd name="connsiteY16" fmla="*/ 1588 h 151984"/>
                <a:gd name="connsiteX17" fmla="*/ 217488 w 285750"/>
                <a:gd name="connsiteY17" fmla="*/ 4763 h 151984"/>
                <a:gd name="connsiteX18" fmla="*/ 285750 w 285750"/>
                <a:gd name="connsiteY18" fmla="*/ 34925 h 151984"/>
                <a:gd name="connsiteX0" fmla="*/ 285750 w 285750"/>
                <a:gd name="connsiteY0" fmla="*/ 34925 h 151984"/>
                <a:gd name="connsiteX1" fmla="*/ 219075 w 285750"/>
                <a:gd name="connsiteY1" fmla="*/ 1588 h 151984"/>
                <a:gd name="connsiteX2" fmla="*/ 104775 w 285750"/>
                <a:gd name="connsiteY2" fmla="*/ 0 h 151984"/>
                <a:gd name="connsiteX3" fmla="*/ 12700 w 285750"/>
                <a:gd name="connsiteY3" fmla="*/ 53975 h 151984"/>
                <a:gd name="connsiteX4" fmla="*/ 0 w 285750"/>
                <a:gd name="connsiteY4" fmla="*/ 106363 h 151984"/>
                <a:gd name="connsiteX5" fmla="*/ 21384 w 285750"/>
                <a:gd name="connsiteY5" fmla="*/ 106864 h 151984"/>
                <a:gd name="connsiteX6" fmla="*/ 57803 w 285750"/>
                <a:gd name="connsiteY6" fmla="*/ 74027 h 151984"/>
                <a:gd name="connsiteX7" fmla="*/ 109538 w 285750"/>
                <a:gd name="connsiteY7" fmla="*/ 88900 h 151984"/>
                <a:gd name="connsiteX8" fmla="*/ 121907 w 285750"/>
                <a:gd name="connsiteY8" fmla="*/ 103612 h 151984"/>
                <a:gd name="connsiteX9" fmla="*/ 126084 w 285750"/>
                <a:gd name="connsiteY9" fmla="*/ 123324 h 151984"/>
                <a:gd name="connsiteX10" fmla="*/ 119980 w 285750"/>
                <a:gd name="connsiteY10" fmla="*/ 151984 h 151984"/>
                <a:gd name="connsiteX11" fmla="*/ 263441 w 285750"/>
                <a:gd name="connsiteY11" fmla="*/ 151314 h 151984"/>
                <a:gd name="connsiteX12" fmla="*/ 258092 w 285750"/>
                <a:gd name="connsiteY12" fmla="*/ 143792 h 151984"/>
                <a:gd name="connsiteX13" fmla="*/ 166688 w 285750"/>
                <a:gd name="connsiteY13" fmla="*/ 144463 h 151984"/>
                <a:gd name="connsiteX14" fmla="*/ 85725 w 285750"/>
                <a:gd name="connsiteY14" fmla="*/ 45546 h 151984"/>
                <a:gd name="connsiteX15" fmla="*/ 60325 w 285750"/>
                <a:gd name="connsiteY15" fmla="*/ 42863 h 151984"/>
                <a:gd name="connsiteX16" fmla="*/ 115888 w 285750"/>
                <a:gd name="connsiteY16" fmla="*/ 1588 h 151984"/>
                <a:gd name="connsiteX17" fmla="*/ 217488 w 285750"/>
                <a:gd name="connsiteY17" fmla="*/ 4763 h 151984"/>
                <a:gd name="connsiteX18" fmla="*/ 285750 w 285750"/>
                <a:gd name="connsiteY18" fmla="*/ 34925 h 151984"/>
                <a:gd name="connsiteX0" fmla="*/ 285750 w 285750"/>
                <a:gd name="connsiteY0" fmla="*/ 34925 h 151984"/>
                <a:gd name="connsiteX1" fmla="*/ 219075 w 285750"/>
                <a:gd name="connsiteY1" fmla="*/ 1588 h 151984"/>
                <a:gd name="connsiteX2" fmla="*/ 104775 w 285750"/>
                <a:gd name="connsiteY2" fmla="*/ 0 h 151984"/>
                <a:gd name="connsiteX3" fmla="*/ 12700 w 285750"/>
                <a:gd name="connsiteY3" fmla="*/ 53975 h 151984"/>
                <a:gd name="connsiteX4" fmla="*/ 0 w 285750"/>
                <a:gd name="connsiteY4" fmla="*/ 106363 h 151984"/>
                <a:gd name="connsiteX5" fmla="*/ 21384 w 285750"/>
                <a:gd name="connsiteY5" fmla="*/ 106864 h 151984"/>
                <a:gd name="connsiteX6" fmla="*/ 57803 w 285750"/>
                <a:gd name="connsiteY6" fmla="*/ 74027 h 151984"/>
                <a:gd name="connsiteX7" fmla="*/ 109538 w 285750"/>
                <a:gd name="connsiteY7" fmla="*/ 88900 h 151984"/>
                <a:gd name="connsiteX8" fmla="*/ 121907 w 285750"/>
                <a:gd name="connsiteY8" fmla="*/ 103612 h 151984"/>
                <a:gd name="connsiteX9" fmla="*/ 126084 w 285750"/>
                <a:gd name="connsiteY9" fmla="*/ 123324 h 151984"/>
                <a:gd name="connsiteX10" fmla="*/ 119980 w 285750"/>
                <a:gd name="connsiteY10" fmla="*/ 151984 h 151984"/>
                <a:gd name="connsiteX11" fmla="*/ 263441 w 285750"/>
                <a:gd name="connsiteY11" fmla="*/ 151314 h 151984"/>
                <a:gd name="connsiteX12" fmla="*/ 258092 w 285750"/>
                <a:gd name="connsiteY12" fmla="*/ 143792 h 151984"/>
                <a:gd name="connsiteX13" fmla="*/ 166688 w 285750"/>
                <a:gd name="connsiteY13" fmla="*/ 144463 h 151984"/>
                <a:gd name="connsiteX14" fmla="*/ 85725 w 285750"/>
                <a:gd name="connsiteY14" fmla="*/ 45546 h 151984"/>
                <a:gd name="connsiteX15" fmla="*/ 60325 w 285750"/>
                <a:gd name="connsiteY15" fmla="*/ 42863 h 151984"/>
                <a:gd name="connsiteX16" fmla="*/ 121397 w 285750"/>
                <a:gd name="connsiteY16" fmla="*/ 5094 h 151984"/>
                <a:gd name="connsiteX17" fmla="*/ 217488 w 285750"/>
                <a:gd name="connsiteY17" fmla="*/ 4763 h 151984"/>
                <a:gd name="connsiteX18" fmla="*/ 285750 w 285750"/>
                <a:gd name="connsiteY18" fmla="*/ 34925 h 151984"/>
                <a:gd name="connsiteX0" fmla="*/ 285750 w 285750"/>
                <a:gd name="connsiteY0" fmla="*/ 37320 h 154379"/>
                <a:gd name="connsiteX1" fmla="*/ 219075 w 285750"/>
                <a:gd name="connsiteY1" fmla="*/ 3983 h 154379"/>
                <a:gd name="connsiteX2" fmla="*/ 112306 w 285750"/>
                <a:gd name="connsiteY2" fmla="*/ 0 h 154379"/>
                <a:gd name="connsiteX3" fmla="*/ 104775 w 285750"/>
                <a:gd name="connsiteY3" fmla="*/ 2395 h 154379"/>
                <a:gd name="connsiteX4" fmla="*/ 12700 w 285750"/>
                <a:gd name="connsiteY4" fmla="*/ 56370 h 154379"/>
                <a:gd name="connsiteX5" fmla="*/ 0 w 285750"/>
                <a:gd name="connsiteY5" fmla="*/ 108758 h 154379"/>
                <a:gd name="connsiteX6" fmla="*/ 21384 w 285750"/>
                <a:gd name="connsiteY6" fmla="*/ 109259 h 154379"/>
                <a:gd name="connsiteX7" fmla="*/ 57803 w 285750"/>
                <a:gd name="connsiteY7" fmla="*/ 76422 h 154379"/>
                <a:gd name="connsiteX8" fmla="*/ 109538 w 285750"/>
                <a:gd name="connsiteY8" fmla="*/ 91295 h 154379"/>
                <a:gd name="connsiteX9" fmla="*/ 121907 w 285750"/>
                <a:gd name="connsiteY9" fmla="*/ 106007 h 154379"/>
                <a:gd name="connsiteX10" fmla="*/ 126084 w 285750"/>
                <a:gd name="connsiteY10" fmla="*/ 125719 h 154379"/>
                <a:gd name="connsiteX11" fmla="*/ 119980 w 285750"/>
                <a:gd name="connsiteY11" fmla="*/ 154379 h 154379"/>
                <a:gd name="connsiteX12" fmla="*/ 263441 w 285750"/>
                <a:gd name="connsiteY12" fmla="*/ 153709 h 154379"/>
                <a:gd name="connsiteX13" fmla="*/ 258092 w 285750"/>
                <a:gd name="connsiteY13" fmla="*/ 146187 h 154379"/>
                <a:gd name="connsiteX14" fmla="*/ 166688 w 285750"/>
                <a:gd name="connsiteY14" fmla="*/ 146858 h 154379"/>
                <a:gd name="connsiteX15" fmla="*/ 85725 w 285750"/>
                <a:gd name="connsiteY15" fmla="*/ 47941 h 154379"/>
                <a:gd name="connsiteX16" fmla="*/ 60325 w 285750"/>
                <a:gd name="connsiteY16" fmla="*/ 45258 h 154379"/>
                <a:gd name="connsiteX17" fmla="*/ 121397 w 285750"/>
                <a:gd name="connsiteY17" fmla="*/ 7489 h 154379"/>
                <a:gd name="connsiteX18" fmla="*/ 217488 w 285750"/>
                <a:gd name="connsiteY18" fmla="*/ 7158 h 154379"/>
                <a:gd name="connsiteX19" fmla="*/ 285750 w 285750"/>
                <a:gd name="connsiteY19" fmla="*/ 37320 h 154379"/>
                <a:gd name="connsiteX0" fmla="*/ 285750 w 285750"/>
                <a:gd name="connsiteY0" fmla="*/ 37320 h 154379"/>
                <a:gd name="connsiteX1" fmla="*/ 219075 w 285750"/>
                <a:gd name="connsiteY1" fmla="*/ 3983 h 154379"/>
                <a:gd name="connsiteX2" fmla="*/ 112306 w 285750"/>
                <a:gd name="connsiteY2" fmla="*/ 0 h 154379"/>
                <a:gd name="connsiteX3" fmla="*/ 12700 w 285750"/>
                <a:gd name="connsiteY3" fmla="*/ 56370 h 154379"/>
                <a:gd name="connsiteX4" fmla="*/ 0 w 285750"/>
                <a:gd name="connsiteY4" fmla="*/ 108758 h 154379"/>
                <a:gd name="connsiteX5" fmla="*/ 21384 w 285750"/>
                <a:gd name="connsiteY5" fmla="*/ 109259 h 154379"/>
                <a:gd name="connsiteX6" fmla="*/ 57803 w 285750"/>
                <a:gd name="connsiteY6" fmla="*/ 76422 h 154379"/>
                <a:gd name="connsiteX7" fmla="*/ 109538 w 285750"/>
                <a:gd name="connsiteY7" fmla="*/ 91295 h 154379"/>
                <a:gd name="connsiteX8" fmla="*/ 121907 w 285750"/>
                <a:gd name="connsiteY8" fmla="*/ 106007 h 154379"/>
                <a:gd name="connsiteX9" fmla="*/ 126084 w 285750"/>
                <a:gd name="connsiteY9" fmla="*/ 125719 h 154379"/>
                <a:gd name="connsiteX10" fmla="*/ 119980 w 285750"/>
                <a:gd name="connsiteY10" fmla="*/ 154379 h 154379"/>
                <a:gd name="connsiteX11" fmla="*/ 263441 w 285750"/>
                <a:gd name="connsiteY11" fmla="*/ 153709 h 154379"/>
                <a:gd name="connsiteX12" fmla="*/ 258092 w 285750"/>
                <a:gd name="connsiteY12" fmla="*/ 146187 h 154379"/>
                <a:gd name="connsiteX13" fmla="*/ 166688 w 285750"/>
                <a:gd name="connsiteY13" fmla="*/ 146858 h 154379"/>
                <a:gd name="connsiteX14" fmla="*/ 85725 w 285750"/>
                <a:gd name="connsiteY14" fmla="*/ 47941 h 154379"/>
                <a:gd name="connsiteX15" fmla="*/ 60325 w 285750"/>
                <a:gd name="connsiteY15" fmla="*/ 45258 h 154379"/>
                <a:gd name="connsiteX16" fmla="*/ 121397 w 285750"/>
                <a:gd name="connsiteY16" fmla="*/ 7489 h 154379"/>
                <a:gd name="connsiteX17" fmla="*/ 217488 w 285750"/>
                <a:gd name="connsiteY17" fmla="*/ 7158 h 154379"/>
                <a:gd name="connsiteX18" fmla="*/ 285750 w 285750"/>
                <a:gd name="connsiteY18" fmla="*/ 37320 h 154379"/>
                <a:gd name="connsiteX0" fmla="*/ 285750 w 285750"/>
                <a:gd name="connsiteY0" fmla="*/ 37320 h 154379"/>
                <a:gd name="connsiteX1" fmla="*/ 219075 w 285750"/>
                <a:gd name="connsiteY1" fmla="*/ 3983 h 154379"/>
                <a:gd name="connsiteX2" fmla="*/ 112306 w 285750"/>
                <a:gd name="connsiteY2" fmla="*/ 0 h 154379"/>
                <a:gd name="connsiteX3" fmla="*/ 12700 w 285750"/>
                <a:gd name="connsiteY3" fmla="*/ 56370 h 154379"/>
                <a:gd name="connsiteX4" fmla="*/ 0 w 285750"/>
                <a:gd name="connsiteY4" fmla="*/ 108758 h 154379"/>
                <a:gd name="connsiteX5" fmla="*/ 21384 w 285750"/>
                <a:gd name="connsiteY5" fmla="*/ 109259 h 154379"/>
                <a:gd name="connsiteX6" fmla="*/ 57803 w 285750"/>
                <a:gd name="connsiteY6" fmla="*/ 76422 h 154379"/>
                <a:gd name="connsiteX7" fmla="*/ 109538 w 285750"/>
                <a:gd name="connsiteY7" fmla="*/ 91295 h 154379"/>
                <a:gd name="connsiteX8" fmla="*/ 121907 w 285750"/>
                <a:gd name="connsiteY8" fmla="*/ 106007 h 154379"/>
                <a:gd name="connsiteX9" fmla="*/ 126084 w 285750"/>
                <a:gd name="connsiteY9" fmla="*/ 125719 h 154379"/>
                <a:gd name="connsiteX10" fmla="*/ 119980 w 285750"/>
                <a:gd name="connsiteY10" fmla="*/ 154379 h 154379"/>
                <a:gd name="connsiteX11" fmla="*/ 263441 w 285750"/>
                <a:gd name="connsiteY11" fmla="*/ 153709 h 154379"/>
                <a:gd name="connsiteX12" fmla="*/ 258092 w 285750"/>
                <a:gd name="connsiteY12" fmla="*/ 146187 h 154379"/>
                <a:gd name="connsiteX13" fmla="*/ 166688 w 285750"/>
                <a:gd name="connsiteY13" fmla="*/ 146858 h 154379"/>
                <a:gd name="connsiteX14" fmla="*/ 85725 w 285750"/>
                <a:gd name="connsiteY14" fmla="*/ 47941 h 154379"/>
                <a:gd name="connsiteX15" fmla="*/ 60325 w 285750"/>
                <a:gd name="connsiteY15" fmla="*/ 45258 h 154379"/>
                <a:gd name="connsiteX16" fmla="*/ 121397 w 285750"/>
                <a:gd name="connsiteY16" fmla="*/ 7489 h 154379"/>
                <a:gd name="connsiteX17" fmla="*/ 223498 w 285750"/>
                <a:gd name="connsiteY17" fmla="*/ 11165 h 154379"/>
                <a:gd name="connsiteX18" fmla="*/ 285750 w 285750"/>
                <a:gd name="connsiteY18" fmla="*/ 37320 h 154379"/>
                <a:gd name="connsiteX0" fmla="*/ 285750 w 285750"/>
                <a:gd name="connsiteY0" fmla="*/ 40325 h 154379"/>
                <a:gd name="connsiteX1" fmla="*/ 219075 w 285750"/>
                <a:gd name="connsiteY1" fmla="*/ 3983 h 154379"/>
                <a:gd name="connsiteX2" fmla="*/ 112306 w 285750"/>
                <a:gd name="connsiteY2" fmla="*/ 0 h 154379"/>
                <a:gd name="connsiteX3" fmla="*/ 12700 w 285750"/>
                <a:gd name="connsiteY3" fmla="*/ 56370 h 154379"/>
                <a:gd name="connsiteX4" fmla="*/ 0 w 285750"/>
                <a:gd name="connsiteY4" fmla="*/ 108758 h 154379"/>
                <a:gd name="connsiteX5" fmla="*/ 21384 w 285750"/>
                <a:gd name="connsiteY5" fmla="*/ 109259 h 154379"/>
                <a:gd name="connsiteX6" fmla="*/ 57803 w 285750"/>
                <a:gd name="connsiteY6" fmla="*/ 76422 h 154379"/>
                <a:gd name="connsiteX7" fmla="*/ 109538 w 285750"/>
                <a:gd name="connsiteY7" fmla="*/ 91295 h 154379"/>
                <a:gd name="connsiteX8" fmla="*/ 121907 w 285750"/>
                <a:gd name="connsiteY8" fmla="*/ 106007 h 154379"/>
                <a:gd name="connsiteX9" fmla="*/ 126084 w 285750"/>
                <a:gd name="connsiteY9" fmla="*/ 125719 h 154379"/>
                <a:gd name="connsiteX10" fmla="*/ 119980 w 285750"/>
                <a:gd name="connsiteY10" fmla="*/ 154379 h 154379"/>
                <a:gd name="connsiteX11" fmla="*/ 263441 w 285750"/>
                <a:gd name="connsiteY11" fmla="*/ 153709 h 154379"/>
                <a:gd name="connsiteX12" fmla="*/ 258092 w 285750"/>
                <a:gd name="connsiteY12" fmla="*/ 146187 h 154379"/>
                <a:gd name="connsiteX13" fmla="*/ 166688 w 285750"/>
                <a:gd name="connsiteY13" fmla="*/ 146858 h 154379"/>
                <a:gd name="connsiteX14" fmla="*/ 85725 w 285750"/>
                <a:gd name="connsiteY14" fmla="*/ 47941 h 154379"/>
                <a:gd name="connsiteX15" fmla="*/ 60325 w 285750"/>
                <a:gd name="connsiteY15" fmla="*/ 45258 h 154379"/>
                <a:gd name="connsiteX16" fmla="*/ 121397 w 285750"/>
                <a:gd name="connsiteY16" fmla="*/ 7489 h 154379"/>
                <a:gd name="connsiteX17" fmla="*/ 223498 w 285750"/>
                <a:gd name="connsiteY17" fmla="*/ 11165 h 154379"/>
                <a:gd name="connsiteX18" fmla="*/ 285750 w 285750"/>
                <a:gd name="connsiteY18" fmla="*/ 40325 h 154379"/>
                <a:gd name="connsiteX0" fmla="*/ 285750 w 285750"/>
                <a:gd name="connsiteY0" fmla="*/ 40325 h 154379"/>
                <a:gd name="connsiteX1" fmla="*/ 230094 w 285750"/>
                <a:gd name="connsiteY1" fmla="*/ 6988 h 154379"/>
                <a:gd name="connsiteX2" fmla="*/ 112306 w 285750"/>
                <a:gd name="connsiteY2" fmla="*/ 0 h 154379"/>
                <a:gd name="connsiteX3" fmla="*/ 12700 w 285750"/>
                <a:gd name="connsiteY3" fmla="*/ 56370 h 154379"/>
                <a:gd name="connsiteX4" fmla="*/ 0 w 285750"/>
                <a:gd name="connsiteY4" fmla="*/ 108758 h 154379"/>
                <a:gd name="connsiteX5" fmla="*/ 21384 w 285750"/>
                <a:gd name="connsiteY5" fmla="*/ 109259 h 154379"/>
                <a:gd name="connsiteX6" fmla="*/ 57803 w 285750"/>
                <a:gd name="connsiteY6" fmla="*/ 76422 h 154379"/>
                <a:gd name="connsiteX7" fmla="*/ 109538 w 285750"/>
                <a:gd name="connsiteY7" fmla="*/ 91295 h 154379"/>
                <a:gd name="connsiteX8" fmla="*/ 121907 w 285750"/>
                <a:gd name="connsiteY8" fmla="*/ 106007 h 154379"/>
                <a:gd name="connsiteX9" fmla="*/ 126084 w 285750"/>
                <a:gd name="connsiteY9" fmla="*/ 125719 h 154379"/>
                <a:gd name="connsiteX10" fmla="*/ 119980 w 285750"/>
                <a:gd name="connsiteY10" fmla="*/ 154379 h 154379"/>
                <a:gd name="connsiteX11" fmla="*/ 263441 w 285750"/>
                <a:gd name="connsiteY11" fmla="*/ 153709 h 154379"/>
                <a:gd name="connsiteX12" fmla="*/ 258092 w 285750"/>
                <a:gd name="connsiteY12" fmla="*/ 146187 h 154379"/>
                <a:gd name="connsiteX13" fmla="*/ 166688 w 285750"/>
                <a:gd name="connsiteY13" fmla="*/ 146858 h 154379"/>
                <a:gd name="connsiteX14" fmla="*/ 85725 w 285750"/>
                <a:gd name="connsiteY14" fmla="*/ 47941 h 154379"/>
                <a:gd name="connsiteX15" fmla="*/ 60325 w 285750"/>
                <a:gd name="connsiteY15" fmla="*/ 45258 h 154379"/>
                <a:gd name="connsiteX16" fmla="*/ 121397 w 285750"/>
                <a:gd name="connsiteY16" fmla="*/ 7489 h 154379"/>
                <a:gd name="connsiteX17" fmla="*/ 223498 w 285750"/>
                <a:gd name="connsiteY17" fmla="*/ 11165 h 154379"/>
                <a:gd name="connsiteX18" fmla="*/ 285750 w 285750"/>
                <a:gd name="connsiteY18" fmla="*/ 40325 h 154379"/>
                <a:gd name="connsiteX0" fmla="*/ 285750 w 285750"/>
                <a:gd name="connsiteY0" fmla="*/ 40325 h 154379"/>
                <a:gd name="connsiteX1" fmla="*/ 230094 w 285750"/>
                <a:gd name="connsiteY1" fmla="*/ 6988 h 154379"/>
                <a:gd name="connsiteX2" fmla="*/ 112306 w 285750"/>
                <a:gd name="connsiteY2" fmla="*/ 0 h 154379"/>
                <a:gd name="connsiteX3" fmla="*/ 12700 w 285750"/>
                <a:gd name="connsiteY3" fmla="*/ 56370 h 154379"/>
                <a:gd name="connsiteX4" fmla="*/ 0 w 285750"/>
                <a:gd name="connsiteY4" fmla="*/ 108758 h 154379"/>
                <a:gd name="connsiteX5" fmla="*/ 21384 w 285750"/>
                <a:gd name="connsiteY5" fmla="*/ 109259 h 154379"/>
                <a:gd name="connsiteX6" fmla="*/ 57803 w 285750"/>
                <a:gd name="connsiteY6" fmla="*/ 76422 h 154379"/>
                <a:gd name="connsiteX7" fmla="*/ 109538 w 285750"/>
                <a:gd name="connsiteY7" fmla="*/ 91295 h 154379"/>
                <a:gd name="connsiteX8" fmla="*/ 121907 w 285750"/>
                <a:gd name="connsiteY8" fmla="*/ 106007 h 154379"/>
                <a:gd name="connsiteX9" fmla="*/ 126084 w 285750"/>
                <a:gd name="connsiteY9" fmla="*/ 125719 h 154379"/>
                <a:gd name="connsiteX10" fmla="*/ 119980 w 285750"/>
                <a:gd name="connsiteY10" fmla="*/ 154379 h 154379"/>
                <a:gd name="connsiteX11" fmla="*/ 263441 w 285750"/>
                <a:gd name="connsiteY11" fmla="*/ 153709 h 154379"/>
                <a:gd name="connsiteX12" fmla="*/ 258092 w 285750"/>
                <a:gd name="connsiteY12" fmla="*/ 146187 h 154379"/>
                <a:gd name="connsiteX13" fmla="*/ 166688 w 285750"/>
                <a:gd name="connsiteY13" fmla="*/ 146858 h 154379"/>
                <a:gd name="connsiteX14" fmla="*/ 85725 w 285750"/>
                <a:gd name="connsiteY14" fmla="*/ 47941 h 154379"/>
                <a:gd name="connsiteX15" fmla="*/ 60325 w 285750"/>
                <a:gd name="connsiteY15" fmla="*/ 45258 h 154379"/>
                <a:gd name="connsiteX16" fmla="*/ 121397 w 285750"/>
                <a:gd name="connsiteY16" fmla="*/ 7489 h 154379"/>
                <a:gd name="connsiteX17" fmla="*/ 223498 w 285750"/>
                <a:gd name="connsiteY17" fmla="*/ 11165 h 154379"/>
                <a:gd name="connsiteX18" fmla="*/ 285750 w 285750"/>
                <a:gd name="connsiteY18" fmla="*/ 40325 h 154379"/>
                <a:gd name="connsiteX0" fmla="*/ 285750 w 285750"/>
                <a:gd name="connsiteY0" fmla="*/ 40325 h 154379"/>
                <a:gd name="connsiteX1" fmla="*/ 230094 w 285750"/>
                <a:gd name="connsiteY1" fmla="*/ 6988 h 154379"/>
                <a:gd name="connsiteX2" fmla="*/ 112306 w 285750"/>
                <a:gd name="connsiteY2" fmla="*/ 0 h 154379"/>
                <a:gd name="connsiteX3" fmla="*/ 12700 w 285750"/>
                <a:gd name="connsiteY3" fmla="*/ 56370 h 154379"/>
                <a:gd name="connsiteX4" fmla="*/ 0 w 285750"/>
                <a:gd name="connsiteY4" fmla="*/ 108758 h 154379"/>
                <a:gd name="connsiteX5" fmla="*/ 21384 w 285750"/>
                <a:gd name="connsiteY5" fmla="*/ 109259 h 154379"/>
                <a:gd name="connsiteX6" fmla="*/ 57803 w 285750"/>
                <a:gd name="connsiteY6" fmla="*/ 76422 h 154379"/>
                <a:gd name="connsiteX7" fmla="*/ 109538 w 285750"/>
                <a:gd name="connsiteY7" fmla="*/ 91295 h 154379"/>
                <a:gd name="connsiteX8" fmla="*/ 121907 w 285750"/>
                <a:gd name="connsiteY8" fmla="*/ 106007 h 154379"/>
                <a:gd name="connsiteX9" fmla="*/ 126084 w 285750"/>
                <a:gd name="connsiteY9" fmla="*/ 125719 h 154379"/>
                <a:gd name="connsiteX10" fmla="*/ 119980 w 285750"/>
                <a:gd name="connsiteY10" fmla="*/ 154379 h 154379"/>
                <a:gd name="connsiteX11" fmla="*/ 263441 w 285750"/>
                <a:gd name="connsiteY11" fmla="*/ 153709 h 154379"/>
                <a:gd name="connsiteX12" fmla="*/ 258092 w 285750"/>
                <a:gd name="connsiteY12" fmla="*/ 146187 h 154379"/>
                <a:gd name="connsiteX13" fmla="*/ 166688 w 285750"/>
                <a:gd name="connsiteY13" fmla="*/ 146858 h 154379"/>
                <a:gd name="connsiteX14" fmla="*/ 85725 w 285750"/>
                <a:gd name="connsiteY14" fmla="*/ 47941 h 154379"/>
                <a:gd name="connsiteX15" fmla="*/ 60325 w 285750"/>
                <a:gd name="connsiteY15" fmla="*/ 45258 h 154379"/>
                <a:gd name="connsiteX16" fmla="*/ 121397 w 285750"/>
                <a:gd name="connsiteY16" fmla="*/ 7489 h 154379"/>
                <a:gd name="connsiteX17" fmla="*/ 223498 w 285750"/>
                <a:gd name="connsiteY17" fmla="*/ 11165 h 154379"/>
                <a:gd name="connsiteX18" fmla="*/ 285750 w 285750"/>
                <a:gd name="connsiteY18" fmla="*/ 40325 h 154379"/>
                <a:gd name="connsiteX0" fmla="*/ 285750 w 285750"/>
                <a:gd name="connsiteY0" fmla="*/ 39323 h 153377"/>
                <a:gd name="connsiteX1" fmla="*/ 230094 w 285750"/>
                <a:gd name="connsiteY1" fmla="*/ 5986 h 153377"/>
                <a:gd name="connsiteX2" fmla="*/ 112807 w 285750"/>
                <a:gd name="connsiteY2" fmla="*/ 0 h 153377"/>
                <a:gd name="connsiteX3" fmla="*/ 12700 w 285750"/>
                <a:gd name="connsiteY3" fmla="*/ 55368 h 153377"/>
                <a:gd name="connsiteX4" fmla="*/ 0 w 285750"/>
                <a:gd name="connsiteY4" fmla="*/ 107756 h 153377"/>
                <a:gd name="connsiteX5" fmla="*/ 21384 w 285750"/>
                <a:gd name="connsiteY5" fmla="*/ 108257 h 153377"/>
                <a:gd name="connsiteX6" fmla="*/ 57803 w 285750"/>
                <a:gd name="connsiteY6" fmla="*/ 75420 h 153377"/>
                <a:gd name="connsiteX7" fmla="*/ 109538 w 285750"/>
                <a:gd name="connsiteY7" fmla="*/ 90293 h 153377"/>
                <a:gd name="connsiteX8" fmla="*/ 121907 w 285750"/>
                <a:gd name="connsiteY8" fmla="*/ 105005 h 153377"/>
                <a:gd name="connsiteX9" fmla="*/ 126084 w 285750"/>
                <a:gd name="connsiteY9" fmla="*/ 124717 h 153377"/>
                <a:gd name="connsiteX10" fmla="*/ 119980 w 285750"/>
                <a:gd name="connsiteY10" fmla="*/ 153377 h 153377"/>
                <a:gd name="connsiteX11" fmla="*/ 263441 w 285750"/>
                <a:gd name="connsiteY11" fmla="*/ 152707 h 153377"/>
                <a:gd name="connsiteX12" fmla="*/ 258092 w 285750"/>
                <a:gd name="connsiteY12" fmla="*/ 145185 h 153377"/>
                <a:gd name="connsiteX13" fmla="*/ 166688 w 285750"/>
                <a:gd name="connsiteY13" fmla="*/ 145856 h 153377"/>
                <a:gd name="connsiteX14" fmla="*/ 85725 w 285750"/>
                <a:gd name="connsiteY14" fmla="*/ 46939 h 153377"/>
                <a:gd name="connsiteX15" fmla="*/ 60325 w 285750"/>
                <a:gd name="connsiteY15" fmla="*/ 44256 h 153377"/>
                <a:gd name="connsiteX16" fmla="*/ 121397 w 285750"/>
                <a:gd name="connsiteY16" fmla="*/ 6487 h 153377"/>
                <a:gd name="connsiteX17" fmla="*/ 223498 w 285750"/>
                <a:gd name="connsiteY17" fmla="*/ 10163 h 153377"/>
                <a:gd name="connsiteX18" fmla="*/ 285750 w 285750"/>
                <a:gd name="connsiteY18" fmla="*/ 39323 h 15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750" h="153377">
                  <a:moveTo>
                    <a:pt x="285750" y="39323"/>
                  </a:moveTo>
                  <a:cubicBezTo>
                    <a:pt x="267198" y="28211"/>
                    <a:pt x="250649" y="14093"/>
                    <a:pt x="230094" y="5986"/>
                  </a:cubicBezTo>
                  <a:cubicBezTo>
                    <a:pt x="193002" y="3656"/>
                    <a:pt x="150400" y="326"/>
                    <a:pt x="112807" y="0"/>
                  </a:cubicBezTo>
                  <a:lnTo>
                    <a:pt x="12700" y="55368"/>
                  </a:lnTo>
                  <a:lnTo>
                    <a:pt x="0" y="107756"/>
                  </a:lnTo>
                  <a:lnTo>
                    <a:pt x="21384" y="108257"/>
                  </a:lnTo>
                  <a:cubicBezTo>
                    <a:pt x="28348" y="94807"/>
                    <a:pt x="36314" y="85865"/>
                    <a:pt x="57803" y="75420"/>
                  </a:cubicBezTo>
                  <a:cubicBezTo>
                    <a:pt x="66033" y="75035"/>
                    <a:pt x="88286" y="70143"/>
                    <a:pt x="109538" y="90293"/>
                  </a:cubicBezTo>
                  <a:lnTo>
                    <a:pt x="121907" y="105005"/>
                  </a:lnTo>
                  <a:lnTo>
                    <a:pt x="126084" y="124717"/>
                  </a:lnTo>
                  <a:cubicBezTo>
                    <a:pt x="124049" y="134270"/>
                    <a:pt x="123517" y="142822"/>
                    <a:pt x="119980" y="153377"/>
                  </a:cubicBezTo>
                  <a:lnTo>
                    <a:pt x="263441" y="152707"/>
                  </a:lnTo>
                  <a:cubicBezTo>
                    <a:pt x="261658" y="149699"/>
                    <a:pt x="259333" y="144833"/>
                    <a:pt x="258092" y="145185"/>
                  </a:cubicBezTo>
                  <a:cubicBezTo>
                    <a:pt x="255592" y="145895"/>
                    <a:pt x="197156" y="145632"/>
                    <a:pt x="166688" y="145856"/>
                  </a:cubicBezTo>
                  <a:lnTo>
                    <a:pt x="85725" y="46939"/>
                  </a:lnTo>
                  <a:lnTo>
                    <a:pt x="60325" y="44256"/>
                  </a:lnTo>
                  <a:lnTo>
                    <a:pt x="121397" y="6487"/>
                  </a:lnTo>
                  <a:lnTo>
                    <a:pt x="223498" y="10163"/>
                  </a:lnTo>
                  <a:lnTo>
                    <a:pt x="285750" y="393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9839090" y="1717675"/>
            <a:ext cx="445791" cy="263525"/>
            <a:chOff x="9839090" y="1568917"/>
            <a:chExt cx="445791" cy="264057"/>
          </a:xfrm>
        </p:grpSpPr>
        <p:sp>
          <p:nvSpPr>
            <p:cNvPr id="172" name="Freeform 51">
              <a:extLst>
                <a:ext uri="{FF2B5EF4-FFF2-40B4-BE49-F238E27FC236}">
                  <a16:creationId xmlns:a16="http://schemas.microsoft.com/office/drawing/2014/main" id="{9385788D-7DE4-CD4F-B386-65D014F5C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4213" y="1575130"/>
              <a:ext cx="43492" cy="37279"/>
            </a:xfrm>
            <a:custGeom>
              <a:avLst/>
              <a:gdLst>
                <a:gd name="T0" fmla="*/ 3 w 22"/>
                <a:gd name="T1" fmla="*/ 18 h 18"/>
                <a:gd name="T2" fmla="*/ 7 w 22"/>
                <a:gd name="T3" fmla="*/ 16 h 18"/>
                <a:gd name="T4" fmla="*/ 6 w 22"/>
                <a:gd name="T5" fmla="*/ 12 h 18"/>
                <a:gd name="T6" fmla="*/ 22 w 22"/>
                <a:gd name="T7" fmla="*/ 5 h 18"/>
                <a:gd name="T8" fmla="*/ 21 w 22"/>
                <a:gd name="T9" fmla="*/ 2 h 18"/>
                <a:gd name="T10" fmla="*/ 21 w 22"/>
                <a:gd name="T11" fmla="*/ 0 h 18"/>
                <a:gd name="T12" fmla="*/ 1 w 22"/>
                <a:gd name="T13" fmla="*/ 8 h 18"/>
                <a:gd name="T14" fmla="*/ 0 w 22"/>
                <a:gd name="T15" fmla="*/ 12 h 18"/>
                <a:gd name="T16" fmla="*/ 3 w 22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8">
                  <a:moveTo>
                    <a:pt x="3" y="18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3"/>
                    <a:pt x="21" y="2"/>
                  </a:cubicBezTo>
                  <a:cubicBezTo>
                    <a:pt x="21" y="1"/>
                    <a:pt x="21" y="0"/>
                    <a:pt x="21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2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tx2"/>
                </a:solidFill>
              </a:endParaRPr>
            </a:p>
          </p:txBody>
        </p:sp>
        <p:sp>
          <p:nvSpPr>
            <p:cNvPr id="173" name="Freeform 52">
              <a:extLst>
                <a:ext uri="{FF2B5EF4-FFF2-40B4-BE49-F238E27FC236}">
                  <a16:creationId xmlns:a16="http://schemas.microsoft.com/office/drawing/2014/main" id="{3292D5D8-2FF2-D044-9A72-C84CEE138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9951" y="1623282"/>
              <a:ext cx="15533" cy="34172"/>
            </a:xfrm>
            <a:custGeom>
              <a:avLst/>
              <a:gdLst>
                <a:gd name="T0" fmla="*/ 8 w 8"/>
                <a:gd name="T1" fmla="*/ 15 h 17"/>
                <a:gd name="T2" fmla="*/ 4 w 8"/>
                <a:gd name="T3" fmla="*/ 0 h 17"/>
                <a:gd name="T4" fmla="*/ 0 w 8"/>
                <a:gd name="T5" fmla="*/ 2 h 17"/>
                <a:gd name="T6" fmla="*/ 3 w 8"/>
                <a:gd name="T7" fmla="*/ 17 h 17"/>
                <a:gd name="T8" fmla="*/ 8 w 8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5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2"/>
                    <a:pt x="0" y="2"/>
                  </a:cubicBezTo>
                  <a:cubicBezTo>
                    <a:pt x="3" y="17"/>
                    <a:pt x="3" y="17"/>
                    <a:pt x="3" y="17"/>
                  </a:cubicBezTo>
                  <a:lnTo>
                    <a:pt x="8" y="15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tx2"/>
                </a:solidFill>
              </a:endParaRPr>
            </a:p>
          </p:txBody>
        </p:sp>
        <p:sp>
          <p:nvSpPr>
            <p:cNvPr id="174" name="Freeform 53">
              <a:extLst>
                <a:ext uri="{FF2B5EF4-FFF2-40B4-BE49-F238E27FC236}">
                  <a16:creationId xmlns:a16="http://schemas.microsoft.com/office/drawing/2014/main" id="{B7AEA6AA-E8A6-E641-87CD-4FE4A777D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705" y="1568917"/>
              <a:ext cx="45045" cy="18639"/>
            </a:xfrm>
            <a:custGeom>
              <a:avLst/>
              <a:gdLst>
                <a:gd name="T0" fmla="*/ 4 w 22"/>
                <a:gd name="T1" fmla="*/ 9 h 9"/>
                <a:gd name="T2" fmla="*/ 17 w 22"/>
                <a:gd name="T3" fmla="*/ 9 h 9"/>
                <a:gd name="T4" fmla="*/ 22 w 22"/>
                <a:gd name="T5" fmla="*/ 5 h 9"/>
                <a:gd name="T6" fmla="*/ 17 w 22"/>
                <a:gd name="T7" fmla="*/ 0 h 9"/>
                <a:gd name="T8" fmla="*/ 4 w 22"/>
                <a:gd name="T9" fmla="*/ 0 h 9"/>
                <a:gd name="T10" fmla="*/ 0 w 22"/>
                <a:gd name="T11" fmla="*/ 5 h 9"/>
                <a:gd name="T12" fmla="*/ 4 w 2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9">
                  <a:moveTo>
                    <a:pt x="4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20" y="9"/>
                    <a:pt x="22" y="7"/>
                    <a:pt x="22" y="5"/>
                  </a:cubicBezTo>
                  <a:cubicBezTo>
                    <a:pt x="22" y="2"/>
                    <a:pt x="20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tx2"/>
                </a:solidFill>
              </a:endParaRPr>
            </a:p>
          </p:txBody>
        </p:sp>
        <p:sp>
          <p:nvSpPr>
            <p:cNvPr id="178" name="Freeform 54">
              <a:extLst>
                <a:ext uri="{FF2B5EF4-FFF2-40B4-BE49-F238E27FC236}">
                  <a16:creationId xmlns:a16="http://schemas.microsoft.com/office/drawing/2014/main" id="{50506C9A-FEE8-C44A-A1BA-6654BDA6A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8012" y="1599983"/>
              <a:ext cx="77664" cy="32619"/>
            </a:xfrm>
            <a:custGeom>
              <a:avLst/>
              <a:gdLst>
                <a:gd name="T0" fmla="*/ 8 w 39"/>
                <a:gd name="T1" fmla="*/ 10 h 16"/>
                <a:gd name="T2" fmla="*/ 31 w 39"/>
                <a:gd name="T3" fmla="*/ 6 h 16"/>
                <a:gd name="T4" fmla="*/ 34 w 39"/>
                <a:gd name="T5" fmla="*/ 6 h 16"/>
                <a:gd name="T6" fmla="*/ 39 w 39"/>
                <a:gd name="T7" fmla="*/ 5 h 16"/>
                <a:gd name="T8" fmla="*/ 23 w 39"/>
                <a:gd name="T9" fmla="*/ 1 h 16"/>
                <a:gd name="T10" fmla="*/ 10 w 39"/>
                <a:gd name="T11" fmla="*/ 1 h 16"/>
                <a:gd name="T12" fmla="*/ 8 w 39"/>
                <a:gd name="T13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6">
                  <a:moveTo>
                    <a:pt x="8" y="10"/>
                  </a:moveTo>
                  <a:cubicBezTo>
                    <a:pt x="13" y="13"/>
                    <a:pt x="21" y="16"/>
                    <a:pt x="31" y="6"/>
                  </a:cubicBezTo>
                  <a:cubicBezTo>
                    <a:pt x="32" y="6"/>
                    <a:pt x="33" y="6"/>
                    <a:pt x="34" y="6"/>
                  </a:cubicBezTo>
                  <a:cubicBezTo>
                    <a:pt x="37" y="6"/>
                    <a:pt x="39" y="6"/>
                    <a:pt x="39" y="5"/>
                  </a:cubicBezTo>
                  <a:cubicBezTo>
                    <a:pt x="39" y="3"/>
                    <a:pt x="25" y="1"/>
                    <a:pt x="23" y="1"/>
                  </a:cubicBezTo>
                  <a:cubicBezTo>
                    <a:pt x="19" y="0"/>
                    <a:pt x="14" y="1"/>
                    <a:pt x="10" y="1"/>
                  </a:cubicBezTo>
                  <a:cubicBezTo>
                    <a:pt x="3" y="2"/>
                    <a:pt x="0" y="3"/>
                    <a:pt x="8" y="10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tx2"/>
                </a:solidFill>
              </a:endParaRPr>
            </a:p>
          </p:txBody>
        </p:sp>
        <p:sp>
          <p:nvSpPr>
            <p:cNvPr id="179" name="Freeform 55">
              <a:extLst>
                <a:ext uri="{FF2B5EF4-FFF2-40B4-BE49-F238E27FC236}">
                  <a16:creationId xmlns:a16="http://schemas.microsoft.com/office/drawing/2014/main" id="{3D0FC832-D466-A74B-8199-0B1BE5F05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8397" y="1654347"/>
              <a:ext cx="24852" cy="15533"/>
            </a:xfrm>
            <a:custGeom>
              <a:avLst/>
              <a:gdLst>
                <a:gd name="T0" fmla="*/ 0 w 13"/>
                <a:gd name="T1" fmla="*/ 6 h 8"/>
                <a:gd name="T2" fmla="*/ 1 w 13"/>
                <a:gd name="T3" fmla="*/ 7 h 8"/>
                <a:gd name="T4" fmla="*/ 2 w 13"/>
                <a:gd name="T5" fmla="*/ 8 h 8"/>
                <a:gd name="T6" fmla="*/ 12 w 13"/>
                <a:gd name="T7" fmla="*/ 4 h 8"/>
                <a:gd name="T8" fmla="*/ 13 w 13"/>
                <a:gd name="T9" fmla="*/ 2 h 8"/>
                <a:gd name="T10" fmla="*/ 12 w 13"/>
                <a:gd name="T11" fmla="*/ 1 h 8"/>
                <a:gd name="T12" fmla="*/ 11 w 13"/>
                <a:gd name="T13" fmla="*/ 0 h 8"/>
                <a:gd name="T14" fmla="*/ 1 w 13"/>
                <a:gd name="T15" fmla="*/ 5 h 8"/>
                <a:gd name="T16" fmla="*/ 0 w 13"/>
                <a:gd name="T1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8">
                  <a:moveTo>
                    <a:pt x="0" y="6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3"/>
                    <a:pt x="13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tx2"/>
                </a:solidFill>
              </a:endParaRPr>
            </a:p>
          </p:txBody>
        </p:sp>
        <p:sp>
          <p:nvSpPr>
            <p:cNvPr id="180" name="Freeform 56">
              <a:extLst>
                <a:ext uri="{FF2B5EF4-FFF2-40B4-BE49-F238E27FC236}">
                  <a16:creationId xmlns:a16="http://schemas.microsoft.com/office/drawing/2014/main" id="{9DEECDBD-9F63-8040-8904-5ACB767EA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5586" y="1609302"/>
              <a:ext cx="329295" cy="223672"/>
            </a:xfrm>
            <a:custGeom>
              <a:avLst/>
              <a:gdLst>
                <a:gd name="T0" fmla="*/ 99 w 164"/>
                <a:gd name="T1" fmla="*/ 0 h 111"/>
                <a:gd name="T2" fmla="*/ 2 w 164"/>
                <a:gd name="T3" fmla="*/ 54 h 111"/>
                <a:gd name="T4" fmla="*/ 44 w 164"/>
                <a:gd name="T5" fmla="*/ 54 h 111"/>
                <a:gd name="T6" fmla="*/ 54 w 164"/>
                <a:gd name="T7" fmla="*/ 58 h 111"/>
                <a:gd name="T8" fmla="*/ 55 w 164"/>
                <a:gd name="T9" fmla="*/ 58 h 111"/>
                <a:gd name="T10" fmla="*/ 55 w 164"/>
                <a:gd name="T11" fmla="*/ 59 h 111"/>
                <a:gd name="T12" fmla="*/ 56 w 164"/>
                <a:gd name="T13" fmla="*/ 60 h 111"/>
                <a:gd name="T14" fmla="*/ 56 w 164"/>
                <a:gd name="T15" fmla="*/ 60 h 111"/>
                <a:gd name="T16" fmla="*/ 57 w 164"/>
                <a:gd name="T17" fmla="*/ 61 h 111"/>
                <a:gd name="T18" fmla="*/ 57 w 164"/>
                <a:gd name="T19" fmla="*/ 61 h 111"/>
                <a:gd name="T20" fmla="*/ 58 w 164"/>
                <a:gd name="T21" fmla="*/ 62 h 111"/>
                <a:gd name="T22" fmla="*/ 58 w 164"/>
                <a:gd name="T23" fmla="*/ 63 h 111"/>
                <a:gd name="T24" fmla="*/ 59 w 164"/>
                <a:gd name="T25" fmla="*/ 64 h 111"/>
                <a:gd name="T26" fmla="*/ 97 w 164"/>
                <a:gd name="T27" fmla="*/ 20 h 111"/>
                <a:gd name="T28" fmla="*/ 164 w 164"/>
                <a:gd name="T29" fmla="*/ 67 h 111"/>
                <a:gd name="T30" fmla="*/ 157 w 164"/>
                <a:gd name="T31" fmla="*/ 61 h 111"/>
                <a:gd name="T32" fmla="*/ 134 w 164"/>
                <a:gd name="T33" fmla="*/ 55 h 111"/>
                <a:gd name="T34" fmla="*/ 132 w 164"/>
                <a:gd name="T35" fmla="*/ 65 h 111"/>
                <a:gd name="T36" fmla="*/ 134 w 164"/>
                <a:gd name="T37" fmla="*/ 71 h 111"/>
                <a:gd name="T38" fmla="*/ 130 w 164"/>
                <a:gd name="T39" fmla="*/ 77 h 111"/>
                <a:gd name="T40" fmla="*/ 136 w 164"/>
                <a:gd name="T41" fmla="*/ 52 h 111"/>
                <a:gd name="T42" fmla="*/ 126 w 164"/>
                <a:gd name="T43" fmla="*/ 46 h 111"/>
                <a:gd name="T44" fmla="*/ 132 w 164"/>
                <a:gd name="T45" fmla="*/ 54 h 111"/>
                <a:gd name="T46" fmla="*/ 118 w 164"/>
                <a:gd name="T47" fmla="*/ 78 h 111"/>
                <a:gd name="T48" fmla="*/ 118 w 164"/>
                <a:gd name="T49" fmla="*/ 56 h 111"/>
                <a:gd name="T50" fmla="*/ 105 w 164"/>
                <a:gd name="T51" fmla="*/ 34 h 111"/>
                <a:gd name="T52" fmla="*/ 113 w 164"/>
                <a:gd name="T53" fmla="*/ 76 h 111"/>
                <a:gd name="T54" fmla="*/ 105 w 164"/>
                <a:gd name="T55" fmla="*/ 52 h 111"/>
                <a:gd name="T56" fmla="*/ 111 w 164"/>
                <a:gd name="T57" fmla="*/ 61 h 111"/>
                <a:gd name="T58" fmla="*/ 109 w 164"/>
                <a:gd name="T59" fmla="*/ 65 h 111"/>
                <a:gd name="T60" fmla="*/ 107 w 164"/>
                <a:gd name="T61" fmla="*/ 71 h 111"/>
                <a:gd name="T62" fmla="*/ 84 w 164"/>
                <a:gd name="T63" fmla="*/ 61 h 111"/>
                <a:gd name="T64" fmla="*/ 109 w 164"/>
                <a:gd name="T65" fmla="*/ 67 h 111"/>
                <a:gd name="T66" fmla="*/ 84 w 164"/>
                <a:gd name="T67" fmla="*/ 67 h 111"/>
                <a:gd name="T68" fmla="*/ 87 w 164"/>
                <a:gd name="T69" fmla="*/ 82 h 111"/>
                <a:gd name="T70" fmla="*/ 91 w 164"/>
                <a:gd name="T71" fmla="*/ 88 h 111"/>
                <a:gd name="T72" fmla="*/ 92 w 164"/>
                <a:gd name="T73" fmla="*/ 90 h 111"/>
                <a:gd name="T74" fmla="*/ 115 w 164"/>
                <a:gd name="T75" fmla="*/ 84 h 111"/>
                <a:gd name="T76" fmla="*/ 115 w 164"/>
                <a:gd name="T77" fmla="*/ 77 h 111"/>
                <a:gd name="T78" fmla="*/ 115 w 164"/>
                <a:gd name="T79" fmla="*/ 31 h 111"/>
                <a:gd name="T80" fmla="*/ 117 w 164"/>
                <a:gd name="T81" fmla="*/ 84 h 111"/>
                <a:gd name="T82" fmla="*/ 124 w 164"/>
                <a:gd name="T83" fmla="*/ 103 h 111"/>
                <a:gd name="T84" fmla="*/ 124 w 164"/>
                <a:gd name="T85" fmla="*/ 56 h 111"/>
                <a:gd name="T86" fmla="*/ 121 w 164"/>
                <a:gd name="T87" fmla="*/ 55 h 111"/>
                <a:gd name="T88" fmla="*/ 121 w 164"/>
                <a:gd name="T89" fmla="*/ 30 h 111"/>
                <a:gd name="T90" fmla="*/ 134 w 164"/>
                <a:gd name="T91" fmla="*/ 101 h 111"/>
                <a:gd name="T92" fmla="*/ 127 w 164"/>
                <a:gd name="T93" fmla="*/ 77 h 111"/>
                <a:gd name="T94" fmla="*/ 136 w 164"/>
                <a:gd name="T95" fmla="*/ 82 h 111"/>
                <a:gd name="T96" fmla="*/ 130 w 164"/>
                <a:gd name="T97" fmla="*/ 73 h 111"/>
                <a:gd name="T98" fmla="*/ 155 w 164"/>
                <a:gd name="T99" fmla="*/ 80 h 111"/>
                <a:gd name="T100" fmla="*/ 132 w 164"/>
                <a:gd name="T101" fmla="*/ 67 h 111"/>
                <a:gd name="T102" fmla="*/ 157 w 164"/>
                <a:gd name="T103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4" h="111">
                  <a:moveTo>
                    <a:pt x="121" y="23"/>
                  </a:moveTo>
                  <a:cubicBezTo>
                    <a:pt x="116" y="23"/>
                    <a:pt x="111" y="24"/>
                    <a:pt x="106" y="25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103" y="27"/>
                    <a:pt x="103" y="27"/>
                    <a:pt x="103" y="27"/>
                  </a:cubicBezTo>
                  <a:cubicBezTo>
                    <a:pt x="87" y="34"/>
                    <a:pt x="77" y="49"/>
                    <a:pt x="77" y="67"/>
                  </a:cubicBezTo>
                  <a:cubicBezTo>
                    <a:pt x="77" y="91"/>
                    <a:pt x="96" y="111"/>
                    <a:pt x="121" y="111"/>
                  </a:cubicBezTo>
                  <a:cubicBezTo>
                    <a:pt x="145" y="111"/>
                    <a:pt x="164" y="91"/>
                    <a:pt x="164" y="67"/>
                  </a:cubicBezTo>
                  <a:cubicBezTo>
                    <a:pt x="164" y="43"/>
                    <a:pt x="145" y="23"/>
                    <a:pt x="121" y="23"/>
                  </a:cubicBezTo>
                  <a:close/>
                  <a:moveTo>
                    <a:pt x="157" y="61"/>
                  </a:moveTo>
                  <a:cubicBezTo>
                    <a:pt x="141" y="61"/>
                    <a:pt x="141" y="61"/>
                    <a:pt x="141" y="61"/>
                  </a:cubicBezTo>
                  <a:cubicBezTo>
                    <a:pt x="155" y="54"/>
                    <a:pt x="155" y="54"/>
                    <a:pt x="155" y="54"/>
                  </a:cubicBezTo>
                  <a:cubicBezTo>
                    <a:pt x="156" y="56"/>
                    <a:pt x="156" y="59"/>
                    <a:pt x="157" y="61"/>
                  </a:cubicBezTo>
                  <a:close/>
                  <a:moveTo>
                    <a:pt x="154" y="52"/>
                  </a:moveTo>
                  <a:cubicBezTo>
                    <a:pt x="137" y="61"/>
                    <a:pt x="137" y="61"/>
                    <a:pt x="137" y="61"/>
                  </a:cubicBezTo>
                  <a:cubicBezTo>
                    <a:pt x="131" y="61"/>
                    <a:pt x="131" y="61"/>
                    <a:pt x="131" y="61"/>
                  </a:cubicBezTo>
                  <a:cubicBezTo>
                    <a:pt x="131" y="61"/>
                    <a:pt x="131" y="61"/>
                    <a:pt x="130" y="61"/>
                  </a:cubicBezTo>
                  <a:cubicBezTo>
                    <a:pt x="134" y="55"/>
                    <a:pt x="134" y="55"/>
                    <a:pt x="134" y="55"/>
                  </a:cubicBezTo>
                  <a:cubicBezTo>
                    <a:pt x="150" y="46"/>
                    <a:pt x="150" y="46"/>
                    <a:pt x="150" y="46"/>
                  </a:cubicBezTo>
                  <a:cubicBezTo>
                    <a:pt x="152" y="47"/>
                    <a:pt x="153" y="50"/>
                    <a:pt x="154" y="52"/>
                  </a:cubicBezTo>
                  <a:close/>
                  <a:moveTo>
                    <a:pt x="132" y="63"/>
                  </a:moveTo>
                  <a:cubicBezTo>
                    <a:pt x="134" y="63"/>
                    <a:pt x="134" y="63"/>
                    <a:pt x="134" y="63"/>
                  </a:cubicBezTo>
                  <a:cubicBezTo>
                    <a:pt x="132" y="65"/>
                    <a:pt x="132" y="65"/>
                    <a:pt x="132" y="65"/>
                  </a:cubicBezTo>
                  <a:cubicBezTo>
                    <a:pt x="132" y="64"/>
                    <a:pt x="132" y="64"/>
                    <a:pt x="132" y="63"/>
                  </a:cubicBezTo>
                  <a:close/>
                  <a:moveTo>
                    <a:pt x="134" y="71"/>
                  </a:moveTo>
                  <a:cubicBezTo>
                    <a:pt x="132" y="71"/>
                    <a:pt x="132" y="71"/>
                    <a:pt x="132" y="71"/>
                  </a:cubicBezTo>
                  <a:cubicBezTo>
                    <a:pt x="132" y="70"/>
                    <a:pt x="132" y="70"/>
                    <a:pt x="132" y="69"/>
                  </a:cubicBezTo>
                  <a:lnTo>
                    <a:pt x="134" y="71"/>
                  </a:lnTo>
                  <a:close/>
                  <a:moveTo>
                    <a:pt x="129" y="59"/>
                  </a:moveTo>
                  <a:cubicBezTo>
                    <a:pt x="129" y="59"/>
                    <a:pt x="129" y="59"/>
                    <a:pt x="128" y="58"/>
                  </a:cubicBezTo>
                  <a:cubicBezTo>
                    <a:pt x="130" y="57"/>
                    <a:pt x="130" y="57"/>
                    <a:pt x="130" y="57"/>
                  </a:cubicBezTo>
                  <a:lnTo>
                    <a:pt x="129" y="59"/>
                  </a:lnTo>
                  <a:close/>
                  <a:moveTo>
                    <a:pt x="130" y="77"/>
                  </a:moveTo>
                  <a:cubicBezTo>
                    <a:pt x="128" y="76"/>
                    <a:pt x="128" y="76"/>
                    <a:pt x="128" y="76"/>
                  </a:cubicBezTo>
                  <a:cubicBezTo>
                    <a:pt x="129" y="75"/>
                    <a:pt x="129" y="75"/>
                    <a:pt x="129" y="75"/>
                  </a:cubicBezTo>
                  <a:lnTo>
                    <a:pt x="130" y="77"/>
                  </a:lnTo>
                  <a:close/>
                  <a:moveTo>
                    <a:pt x="149" y="44"/>
                  </a:moveTo>
                  <a:cubicBezTo>
                    <a:pt x="136" y="52"/>
                    <a:pt x="136" y="52"/>
                    <a:pt x="136" y="52"/>
                  </a:cubicBezTo>
                  <a:cubicBezTo>
                    <a:pt x="143" y="38"/>
                    <a:pt x="143" y="38"/>
                    <a:pt x="143" y="38"/>
                  </a:cubicBezTo>
                  <a:cubicBezTo>
                    <a:pt x="146" y="40"/>
                    <a:pt x="147" y="42"/>
                    <a:pt x="149" y="44"/>
                  </a:cubicBezTo>
                  <a:close/>
                  <a:moveTo>
                    <a:pt x="126" y="31"/>
                  </a:moveTo>
                  <a:cubicBezTo>
                    <a:pt x="129" y="31"/>
                    <a:pt x="131" y="32"/>
                    <a:pt x="134" y="33"/>
                  </a:cubicBezTo>
                  <a:cubicBezTo>
                    <a:pt x="126" y="46"/>
                    <a:pt x="126" y="46"/>
                    <a:pt x="126" y="46"/>
                  </a:cubicBezTo>
                  <a:lnTo>
                    <a:pt x="126" y="31"/>
                  </a:lnTo>
                  <a:close/>
                  <a:moveTo>
                    <a:pt x="126" y="50"/>
                  </a:moveTo>
                  <a:cubicBezTo>
                    <a:pt x="136" y="34"/>
                    <a:pt x="136" y="34"/>
                    <a:pt x="136" y="34"/>
                  </a:cubicBezTo>
                  <a:cubicBezTo>
                    <a:pt x="138" y="35"/>
                    <a:pt x="140" y="36"/>
                    <a:pt x="142" y="37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6" y="57"/>
                    <a:pt x="126" y="57"/>
                    <a:pt x="126" y="57"/>
                  </a:cubicBezTo>
                  <a:lnTo>
                    <a:pt x="126" y="50"/>
                  </a:lnTo>
                  <a:close/>
                  <a:moveTo>
                    <a:pt x="117" y="78"/>
                  </a:moveTo>
                  <a:cubicBezTo>
                    <a:pt x="117" y="78"/>
                    <a:pt x="118" y="78"/>
                    <a:pt x="118" y="78"/>
                  </a:cubicBezTo>
                  <a:cubicBezTo>
                    <a:pt x="117" y="80"/>
                    <a:pt x="117" y="80"/>
                    <a:pt x="117" y="80"/>
                  </a:cubicBezTo>
                  <a:lnTo>
                    <a:pt x="117" y="78"/>
                  </a:lnTo>
                  <a:close/>
                  <a:moveTo>
                    <a:pt x="118" y="56"/>
                  </a:moveTo>
                  <a:cubicBezTo>
                    <a:pt x="118" y="55"/>
                    <a:pt x="118" y="55"/>
                    <a:pt x="118" y="55"/>
                  </a:cubicBezTo>
                  <a:cubicBezTo>
                    <a:pt x="118" y="56"/>
                    <a:pt x="118" y="56"/>
                    <a:pt x="118" y="56"/>
                  </a:cubicBezTo>
                  <a:close/>
                  <a:moveTo>
                    <a:pt x="105" y="34"/>
                  </a:moveTo>
                  <a:cubicBezTo>
                    <a:pt x="114" y="57"/>
                    <a:pt x="114" y="57"/>
                    <a:pt x="114" y="57"/>
                  </a:cubicBezTo>
                  <a:cubicBezTo>
                    <a:pt x="109" y="54"/>
                    <a:pt x="109" y="54"/>
                    <a:pt x="109" y="54"/>
                  </a:cubicBezTo>
                  <a:cubicBezTo>
                    <a:pt x="99" y="37"/>
                    <a:pt x="99" y="37"/>
                    <a:pt x="99" y="37"/>
                  </a:cubicBezTo>
                  <a:cubicBezTo>
                    <a:pt x="101" y="36"/>
                    <a:pt x="103" y="35"/>
                    <a:pt x="105" y="34"/>
                  </a:cubicBezTo>
                  <a:close/>
                  <a:moveTo>
                    <a:pt x="112" y="59"/>
                  </a:moveTo>
                  <a:cubicBezTo>
                    <a:pt x="111" y="57"/>
                    <a:pt x="111" y="57"/>
                    <a:pt x="111" y="57"/>
                  </a:cubicBezTo>
                  <a:cubicBezTo>
                    <a:pt x="113" y="58"/>
                    <a:pt x="113" y="58"/>
                    <a:pt x="113" y="58"/>
                  </a:cubicBezTo>
                  <a:cubicBezTo>
                    <a:pt x="112" y="59"/>
                    <a:pt x="112" y="59"/>
                    <a:pt x="112" y="59"/>
                  </a:cubicBezTo>
                  <a:close/>
                  <a:moveTo>
                    <a:pt x="113" y="76"/>
                  </a:move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3" y="76"/>
                  </a:cubicBezTo>
                  <a:close/>
                  <a:moveTo>
                    <a:pt x="98" y="38"/>
                  </a:moveTo>
                  <a:cubicBezTo>
                    <a:pt x="105" y="52"/>
                    <a:pt x="105" y="52"/>
                    <a:pt x="105" y="52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4" y="42"/>
                    <a:pt x="96" y="40"/>
                    <a:pt x="98" y="38"/>
                  </a:cubicBezTo>
                  <a:close/>
                  <a:moveTo>
                    <a:pt x="91" y="46"/>
                  </a:moveTo>
                  <a:cubicBezTo>
                    <a:pt x="107" y="55"/>
                    <a:pt x="107" y="55"/>
                    <a:pt x="107" y="55"/>
                  </a:cubicBezTo>
                  <a:cubicBezTo>
                    <a:pt x="111" y="61"/>
                    <a:pt x="111" y="61"/>
                    <a:pt x="111" y="61"/>
                  </a:cubicBezTo>
                  <a:cubicBezTo>
                    <a:pt x="111" y="61"/>
                    <a:pt x="110" y="61"/>
                    <a:pt x="110" y="61"/>
                  </a:cubicBezTo>
                  <a:cubicBezTo>
                    <a:pt x="104" y="61"/>
                    <a:pt x="104" y="61"/>
                    <a:pt x="104" y="61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0"/>
                    <a:pt x="89" y="47"/>
                    <a:pt x="91" y="46"/>
                  </a:cubicBezTo>
                  <a:close/>
                  <a:moveTo>
                    <a:pt x="109" y="65"/>
                  </a:moveTo>
                  <a:cubicBezTo>
                    <a:pt x="107" y="63"/>
                    <a:pt x="107" y="63"/>
                    <a:pt x="107" y="63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9" y="65"/>
                  </a:cubicBezTo>
                  <a:close/>
                  <a:moveTo>
                    <a:pt x="109" y="71"/>
                  </a:moveTo>
                  <a:cubicBezTo>
                    <a:pt x="107" y="71"/>
                    <a:pt x="107" y="71"/>
                    <a:pt x="107" y="71"/>
                  </a:cubicBezTo>
                  <a:cubicBezTo>
                    <a:pt x="109" y="69"/>
                    <a:pt x="109" y="69"/>
                    <a:pt x="109" y="69"/>
                  </a:cubicBezTo>
                  <a:cubicBezTo>
                    <a:pt x="109" y="70"/>
                    <a:pt x="109" y="70"/>
                    <a:pt x="109" y="71"/>
                  </a:cubicBezTo>
                  <a:close/>
                  <a:moveTo>
                    <a:pt x="86" y="54"/>
                  </a:moveTo>
                  <a:cubicBezTo>
                    <a:pt x="100" y="61"/>
                    <a:pt x="100" y="61"/>
                    <a:pt x="100" y="61"/>
                  </a:cubicBezTo>
                  <a:cubicBezTo>
                    <a:pt x="84" y="61"/>
                    <a:pt x="84" y="61"/>
                    <a:pt x="84" y="61"/>
                  </a:cubicBezTo>
                  <a:cubicBezTo>
                    <a:pt x="85" y="59"/>
                    <a:pt x="85" y="56"/>
                    <a:pt x="86" y="54"/>
                  </a:cubicBezTo>
                  <a:close/>
                  <a:moveTo>
                    <a:pt x="84" y="67"/>
                  </a:moveTo>
                  <a:cubicBezTo>
                    <a:pt x="84" y="66"/>
                    <a:pt x="84" y="65"/>
                    <a:pt x="84" y="63"/>
                  </a:cubicBezTo>
                  <a:cubicBezTo>
                    <a:pt x="103" y="63"/>
                    <a:pt x="103" y="63"/>
                    <a:pt x="103" y="63"/>
                  </a:cubicBezTo>
                  <a:cubicBezTo>
                    <a:pt x="109" y="67"/>
                    <a:pt x="109" y="67"/>
                    <a:pt x="109" y="67"/>
                  </a:cubicBezTo>
                  <a:cubicBezTo>
                    <a:pt x="109" y="67"/>
                    <a:pt x="109" y="67"/>
                    <a:pt x="109" y="67"/>
                  </a:cubicBezTo>
                  <a:cubicBezTo>
                    <a:pt x="109" y="67"/>
                    <a:pt x="109" y="67"/>
                    <a:pt x="109" y="67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69"/>
                    <a:pt x="84" y="68"/>
                    <a:pt x="84" y="67"/>
                  </a:cubicBezTo>
                  <a:close/>
                  <a:moveTo>
                    <a:pt x="84" y="72"/>
                  </a:moveTo>
                  <a:cubicBezTo>
                    <a:pt x="100" y="72"/>
                    <a:pt x="100" y="72"/>
                    <a:pt x="100" y="7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5" y="78"/>
                    <a:pt x="85" y="75"/>
                    <a:pt x="84" y="72"/>
                  </a:cubicBezTo>
                  <a:close/>
                  <a:moveTo>
                    <a:pt x="87" y="82"/>
                  </a:moveTo>
                  <a:cubicBezTo>
                    <a:pt x="104" y="72"/>
                    <a:pt x="104" y="72"/>
                    <a:pt x="104" y="72"/>
                  </a:cubicBezTo>
                  <a:cubicBezTo>
                    <a:pt x="110" y="72"/>
                    <a:pt x="110" y="72"/>
                    <a:pt x="110" y="72"/>
                  </a:cubicBezTo>
                  <a:cubicBezTo>
                    <a:pt x="110" y="73"/>
                    <a:pt x="111" y="73"/>
                    <a:pt x="111" y="73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89" y="86"/>
                    <a:pt x="88" y="84"/>
                    <a:pt x="87" y="82"/>
                  </a:cubicBezTo>
                  <a:close/>
                  <a:moveTo>
                    <a:pt x="92" y="90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98" y="96"/>
                    <a:pt x="98" y="96"/>
                    <a:pt x="98" y="96"/>
                  </a:cubicBezTo>
                  <a:cubicBezTo>
                    <a:pt x="96" y="94"/>
                    <a:pt x="94" y="92"/>
                    <a:pt x="92" y="90"/>
                  </a:cubicBezTo>
                  <a:close/>
                  <a:moveTo>
                    <a:pt x="115" y="103"/>
                  </a:moveTo>
                  <a:cubicBezTo>
                    <a:pt x="112" y="103"/>
                    <a:pt x="110" y="102"/>
                    <a:pt x="107" y="101"/>
                  </a:cubicBezTo>
                  <a:cubicBezTo>
                    <a:pt x="115" y="87"/>
                    <a:pt x="115" y="87"/>
                    <a:pt x="115" y="87"/>
                  </a:cubicBezTo>
                  <a:lnTo>
                    <a:pt x="115" y="103"/>
                  </a:lnTo>
                  <a:close/>
                  <a:moveTo>
                    <a:pt x="115" y="84"/>
                  </a:moveTo>
                  <a:cubicBezTo>
                    <a:pt x="105" y="100"/>
                    <a:pt x="105" y="100"/>
                    <a:pt x="105" y="100"/>
                  </a:cubicBezTo>
                  <a:cubicBezTo>
                    <a:pt x="103" y="99"/>
                    <a:pt x="101" y="98"/>
                    <a:pt x="99" y="97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14" y="77"/>
                    <a:pt x="114" y="77"/>
                    <a:pt x="114" y="77"/>
                  </a:cubicBezTo>
                  <a:cubicBezTo>
                    <a:pt x="115" y="77"/>
                    <a:pt x="115" y="77"/>
                    <a:pt x="115" y="77"/>
                  </a:cubicBezTo>
                  <a:lnTo>
                    <a:pt x="115" y="84"/>
                  </a:lnTo>
                  <a:close/>
                  <a:moveTo>
                    <a:pt x="115" y="46"/>
                  </a:moveTo>
                  <a:cubicBezTo>
                    <a:pt x="113" y="44"/>
                    <a:pt x="113" y="44"/>
                    <a:pt x="113" y="44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11" y="31"/>
                    <a:pt x="113" y="31"/>
                    <a:pt x="115" y="31"/>
                  </a:cubicBezTo>
                  <a:lnTo>
                    <a:pt x="115" y="46"/>
                  </a:lnTo>
                  <a:close/>
                  <a:moveTo>
                    <a:pt x="124" y="103"/>
                  </a:moveTo>
                  <a:cubicBezTo>
                    <a:pt x="123" y="104"/>
                    <a:pt x="122" y="104"/>
                    <a:pt x="121" y="104"/>
                  </a:cubicBezTo>
                  <a:cubicBezTo>
                    <a:pt x="119" y="104"/>
                    <a:pt x="118" y="104"/>
                    <a:pt x="117" y="103"/>
                  </a:cubicBezTo>
                  <a:cubicBezTo>
                    <a:pt x="117" y="84"/>
                    <a:pt x="117" y="84"/>
                    <a:pt x="117" y="84"/>
                  </a:cubicBezTo>
                  <a:cubicBezTo>
                    <a:pt x="120" y="79"/>
                    <a:pt x="120" y="79"/>
                    <a:pt x="120" y="79"/>
                  </a:cubicBezTo>
                  <a:cubicBezTo>
                    <a:pt x="120" y="79"/>
                    <a:pt x="120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4" y="84"/>
                    <a:pt x="124" y="84"/>
                    <a:pt x="124" y="84"/>
                  </a:cubicBezTo>
                  <a:lnTo>
                    <a:pt x="124" y="103"/>
                  </a:lnTo>
                  <a:close/>
                  <a:moveTo>
                    <a:pt x="124" y="80"/>
                  </a:move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4" y="78"/>
                    <a:pt x="124" y="78"/>
                  </a:cubicBezTo>
                  <a:lnTo>
                    <a:pt x="124" y="80"/>
                  </a:lnTo>
                  <a:close/>
                  <a:moveTo>
                    <a:pt x="124" y="56"/>
                  </a:moveTo>
                  <a:cubicBezTo>
                    <a:pt x="124" y="56"/>
                    <a:pt x="123" y="56"/>
                    <a:pt x="123" y="56"/>
                  </a:cubicBezTo>
                  <a:cubicBezTo>
                    <a:pt x="124" y="53"/>
                    <a:pt x="124" y="53"/>
                    <a:pt x="124" y="53"/>
                  </a:cubicBezTo>
                  <a:lnTo>
                    <a:pt x="124" y="56"/>
                  </a:lnTo>
                  <a:close/>
                  <a:moveTo>
                    <a:pt x="124" y="50"/>
                  </a:moveTo>
                  <a:cubicBezTo>
                    <a:pt x="121" y="55"/>
                    <a:pt x="121" y="55"/>
                    <a:pt x="121" y="55"/>
                  </a:cubicBezTo>
                  <a:cubicBezTo>
                    <a:pt x="121" y="55"/>
                    <a:pt x="121" y="55"/>
                    <a:pt x="121" y="55"/>
                  </a:cubicBezTo>
                  <a:cubicBezTo>
                    <a:pt x="120" y="55"/>
                    <a:pt x="120" y="55"/>
                    <a:pt x="120" y="55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8" y="30"/>
                    <a:pt x="119" y="30"/>
                    <a:pt x="121" y="30"/>
                  </a:cubicBezTo>
                  <a:cubicBezTo>
                    <a:pt x="122" y="30"/>
                    <a:pt x="123" y="30"/>
                    <a:pt x="124" y="30"/>
                  </a:cubicBezTo>
                  <a:lnTo>
                    <a:pt x="124" y="50"/>
                  </a:lnTo>
                  <a:close/>
                  <a:moveTo>
                    <a:pt x="126" y="103"/>
                  </a:moveTo>
                  <a:cubicBezTo>
                    <a:pt x="126" y="87"/>
                    <a:pt x="126" y="87"/>
                    <a:pt x="126" y="87"/>
                  </a:cubicBezTo>
                  <a:cubicBezTo>
                    <a:pt x="134" y="101"/>
                    <a:pt x="134" y="101"/>
                    <a:pt x="134" y="101"/>
                  </a:cubicBezTo>
                  <a:cubicBezTo>
                    <a:pt x="131" y="102"/>
                    <a:pt x="129" y="103"/>
                    <a:pt x="126" y="103"/>
                  </a:cubicBezTo>
                  <a:close/>
                  <a:moveTo>
                    <a:pt x="136" y="100"/>
                  </a:moveTo>
                  <a:cubicBezTo>
                    <a:pt x="126" y="84"/>
                    <a:pt x="126" y="84"/>
                    <a:pt x="126" y="84"/>
                  </a:cubicBezTo>
                  <a:cubicBezTo>
                    <a:pt x="126" y="77"/>
                    <a:pt x="126" y="77"/>
                    <a:pt x="126" y="77"/>
                  </a:cubicBezTo>
                  <a:cubicBezTo>
                    <a:pt x="126" y="77"/>
                    <a:pt x="126" y="77"/>
                    <a:pt x="127" y="77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40" y="98"/>
                    <a:pt x="138" y="99"/>
                    <a:pt x="136" y="100"/>
                  </a:cubicBezTo>
                  <a:close/>
                  <a:moveTo>
                    <a:pt x="143" y="96"/>
                  </a:moveTo>
                  <a:cubicBezTo>
                    <a:pt x="136" y="82"/>
                    <a:pt x="136" y="82"/>
                    <a:pt x="136" y="82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147" y="92"/>
                    <a:pt x="146" y="94"/>
                    <a:pt x="143" y="96"/>
                  </a:cubicBezTo>
                  <a:close/>
                  <a:moveTo>
                    <a:pt x="150" y="88"/>
                  </a:moveTo>
                  <a:cubicBezTo>
                    <a:pt x="134" y="79"/>
                    <a:pt x="134" y="79"/>
                    <a:pt x="134" y="79"/>
                  </a:cubicBezTo>
                  <a:cubicBezTo>
                    <a:pt x="130" y="73"/>
                    <a:pt x="130" y="73"/>
                    <a:pt x="130" y="73"/>
                  </a:cubicBezTo>
                  <a:cubicBezTo>
                    <a:pt x="131" y="73"/>
                    <a:pt x="131" y="73"/>
                    <a:pt x="131" y="72"/>
                  </a:cubicBezTo>
                  <a:cubicBezTo>
                    <a:pt x="137" y="72"/>
                    <a:pt x="137" y="72"/>
                    <a:pt x="137" y="72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53" y="84"/>
                    <a:pt x="152" y="86"/>
                    <a:pt x="150" y="88"/>
                  </a:cubicBezTo>
                  <a:close/>
                  <a:moveTo>
                    <a:pt x="155" y="80"/>
                  </a:moveTo>
                  <a:cubicBezTo>
                    <a:pt x="141" y="72"/>
                    <a:pt x="141" y="72"/>
                    <a:pt x="141" y="72"/>
                  </a:cubicBezTo>
                  <a:cubicBezTo>
                    <a:pt x="157" y="72"/>
                    <a:pt x="157" y="72"/>
                    <a:pt x="157" y="72"/>
                  </a:cubicBezTo>
                  <a:cubicBezTo>
                    <a:pt x="156" y="75"/>
                    <a:pt x="156" y="78"/>
                    <a:pt x="155" y="80"/>
                  </a:cubicBezTo>
                  <a:close/>
                  <a:moveTo>
                    <a:pt x="138" y="71"/>
                  </a:moveTo>
                  <a:cubicBezTo>
                    <a:pt x="132" y="67"/>
                    <a:pt x="132" y="67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8" y="63"/>
                    <a:pt x="138" y="63"/>
                    <a:pt x="138" y="63"/>
                  </a:cubicBezTo>
                  <a:cubicBezTo>
                    <a:pt x="157" y="63"/>
                    <a:pt x="157" y="63"/>
                    <a:pt x="157" y="63"/>
                  </a:cubicBezTo>
                  <a:cubicBezTo>
                    <a:pt x="157" y="65"/>
                    <a:pt x="157" y="66"/>
                    <a:pt x="157" y="67"/>
                  </a:cubicBezTo>
                  <a:cubicBezTo>
                    <a:pt x="157" y="68"/>
                    <a:pt x="157" y="69"/>
                    <a:pt x="157" y="71"/>
                  </a:cubicBezTo>
                  <a:lnTo>
                    <a:pt x="138" y="71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tx2"/>
                </a:solidFill>
              </a:endParaRPr>
            </a:p>
          </p:txBody>
        </p:sp>
        <p:sp>
          <p:nvSpPr>
            <p:cNvPr id="181" name="Freeform 57">
              <a:extLst>
                <a:ext uri="{FF2B5EF4-FFF2-40B4-BE49-F238E27FC236}">
                  <a16:creationId xmlns:a16="http://schemas.microsoft.com/office/drawing/2014/main" id="{CEBB142D-3747-6848-B2CF-AFBECEAB6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02774" y="1721138"/>
              <a:ext cx="170861" cy="63684"/>
            </a:xfrm>
            <a:custGeom>
              <a:avLst/>
              <a:gdLst>
                <a:gd name="T0" fmla="*/ 70 w 85"/>
                <a:gd name="T1" fmla="*/ 1 h 32"/>
                <a:gd name="T2" fmla="*/ 12 w 85"/>
                <a:gd name="T3" fmla="*/ 0 h 32"/>
                <a:gd name="T4" fmla="*/ 11 w 85"/>
                <a:gd name="T5" fmla="*/ 0 h 32"/>
                <a:gd name="T6" fmla="*/ 11 w 85"/>
                <a:gd name="T7" fmla="*/ 0 h 32"/>
                <a:gd name="T8" fmla="*/ 0 w 85"/>
                <a:gd name="T9" fmla="*/ 11 h 32"/>
                <a:gd name="T10" fmla="*/ 11 w 85"/>
                <a:gd name="T11" fmla="*/ 22 h 32"/>
                <a:gd name="T12" fmla="*/ 67 w 85"/>
                <a:gd name="T13" fmla="*/ 31 h 32"/>
                <a:gd name="T14" fmla="*/ 67 w 85"/>
                <a:gd name="T15" fmla="*/ 32 h 32"/>
                <a:gd name="T16" fmla="*/ 71 w 85"/>
                <a:gd name="T17" fmla="*/ 32 h 32"/>
                <a:gd name="T18" fmla="*/ 71 w 85"/>
                <a:gd name="T19" fmla="*/ 31 h 32"/>
                <a:gd name="T20" fmla="*/ 85 w 85"/>
                <a:gd name="T21" fmla="*/ 16 h 32"/>
                <a:gd name="T22" fmla="*/ 70 w 85"/>
                <a:gd name="T23" fmla="*/ 1 h 32"/>
                <a:gd name="T24" fmla="*/ 12 w 85"/>
                <a:gd name="T25" fmla="*/ 18 h 32"/>
                <a:gd name="T26" fmla="*/ 6 w 85"/>
                <a:gd name="T27" fmla="*/ 12 h 32"/>
                <a:gd name="T28" fmla="*/ 12 w 85"/>
                <a:gd name="T29" fmla="*/ 6 h 32"/>
                <a:gd name="T30" fmla="*/ 18 w 85"/>
                <a:gd name="T31" fmla="*/ 12 h 32"/>
                <a:gd name="T32" fmla="*/ 12 w 85"/>
                <a:gd name="T33" fmla="*/ 18 h 32"/>
                <a:gd name="T34" fmla="*/ 71 w 85"/>
                <a:gd name="T35" fmla="*/ 24 h 32"/>
                <a:gd name="T36" fmla="*/ 71 w 85"/>
                <a:gd name="T37" fmla="*/ 19 h 32"/>
                <a:gd name="T38" fmla="*/ 72 w 85"/>
                <a:gd name="T39" fmla="*/ 16 h 32"/>
                <a:gd name="T40" fmla="*/ 69 w 85"/>
                <a:gd name="T41" fmla="*/ 13 h 32"/>
                <a:gd name="T42" fmla="*/ 66 w 85"/>
                <a:gd name="T43" fmla="*/ 16 h 32"/>
                <a:gd name="T44" fmla="*/ 67 w 85"/>
                <a:gd name="T45" fmla="*/ 19 h 32"/>
                <a:gd name="T46" fmla="*/ 67 w 85"/>
                <a:gd name="T47" fmla="*/ 24 h 32"/>
                <a:gd name="T48" fmla="*/ 61 w 85"/>
                <a:gd name="T49" fmla="*/ 16 h 32"/>
                <a:gd name="T50" fmla="*/ 69 w 85"/>
                <a:gd name="T51" fmla="*/ 7 h 32"/>
                <a:gd name="T52" fmla="*/ 78 w 85"/>
                <a:gd name="T53" fmla="*/ 16 h 32"/>
                <a:gd name="T54" fmla="*/ 71 w 85"/>
                <a:gd name="T55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5" h="32">
                  <a:moveTo>
                    <a:pt x="70" y="1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25" y="24"/>
                    <a:pt x="52" y="30"/>
                    <a:pt x="67" y="31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9" y="30"/>
                    <a:pt x="85" y="24"/>
                    <a:pt x="85" y="16"/>
                  </a:cubicBezTo>
                  <a:cubicBezTo>
                    <a:pt x="85" y="8"/>
                    <a:pt x="78" y="1"/>
                    <a:pt x="70" y="1"/>
                  </a:cubicBezTo>
                  <a:close/>
                  <a:moveTo>
                    <a:pt x="12" y="18"/>
                  </a:moveTo>
                  <a:cubicBezTo>
                    <a:pt x="9" y="18"/>
                    <a:pt x="6" y="15"/>
                    <a:pt x="6" y="12"/>
                  </a:cubicBezTo>
                  <a:cubicBezTo>
                    <a:pt x="6" y="8"/>
                    <a:pt x="9" y="6"/>
                    <a:pt x="12" y="6"/>
                  </a:cubicBezTo>
                  <a:cubicBezTo>
                    <a:pt x="15" y="6"/>
                    <a:pt x="18" y="8"/>
                    <a:pt x="18" y="12"/>
                  </a:cubicBezTo>
                  <a:cubicBezTo>
                    <a:pt x="18" y="15"/>
                    <a:pt x="15" y="18"/>
                    <a:pt x="12" y="18"/>
                  </a:cubicBezTo>
                  <a:close/>
                  <a:moveTo>
                    <a:pt x="71" y="24"/>
                  </a:moveTo>
                  <a:cubicBezTo>
                    <a:pt x="71" y="19"/>
                    <a:pt x="71" y="19"/>
                    <a:pt x="71" y="19"/>
                  </a:cubicBezTo>
                  <a:cubicBezTo>
                    <a:pt x="72" y="18"/>
                    <a:pt x="72" y="17"/>
                    <a:pt x="72" y="16"/>
                  </a:cubicBezTo>
                  <a:cubicBezTo>
                    <a:pt x="72" y="14"/>
                    <a:pt x="71" y="13"/>
                    <a:pt x="69" y="13"/>
                  </a:cubicBezTo>
                  <a:cubicBezTo>
                    <a:pt x="67" y="13"/>
                    <a:pt x="66" y="14"/>
                    <a:pt x="66" y="16"/>
                  </a:cubicBezTo>
                  <a:cubicBezTo>
                    <a:pt x="66" y="17"/>
                    <a:pt x="66" y="18"/>
                    <a:pt x="67" y="19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3" y="23"/>
                    <a:pt x="61" y="20"/>
                    <a:pt x="61" y="16"/>
                  </a:cubicBezTo>
                  <a:cubicBezTo>
                    <a:pt x="61" y="11"/>
                    <a:pt x="64" y="7"/>
                    <a:pt x="69" y="7"/>
                  </a:cubicBezTo>
                  <a:cubicBezTo>
                    <a:pt x="74" y="7"/>
                    <a:pt x="78" y="11"/>
                    <a:pt x="78" y="16"/>
                  </a:cubicBezTo>
                  <a:cubicBezTo>
                    <a:pt x="78" y="20"/>
                    <a:pt x="75" y="23"/>
                    <a:pt x="71" y="24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tx2"/>
                </a:solidFill>
              </a:endParaRPr>
            </a:p>
          </p:txBody>
        </p:sp>
        <p:sp>
          <p:nvSpPr>
            <p:cNvPr id="183" name="Freeform 58">
              <a:extLst>
                <a:ext uri="{FF2B5EF4-FFF2-40B4-BE49-F238E27FC236}">
                  <a16:creationId xmlns:a16="http://schemas.microsoft.com/office/drawing/2014/main" id="{7FB2221D-8AFF-8841-ACCC-E3AADBB8E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8205" y="1697839"/>
              <a:ext cx="23299" cy="20193"/>
            </a:xfrm>
            <a:custGeom>
              <a:avLst/>
              <a:gdLst>
                <a:gd name="T0" fmla="*/ 3 w 12"/>
                <a:gd name="T1" fmla="*/ 10 h 10"/>
                <a:gd name="T2" fmla="*/ 4 w 12"/>
                <a:gd name="T3" fmla="*/ 10 h 10"/>
                <a:gd name="T4" fmla="*/ 4 w 12"/>
                <a:gd name="T5" fmla="*/ 10 h 10"/>
                <a:gd name="T6" fmla="*/ 12 w 12"/>
                <a:gd name="T7" fmla="*/ 10 h 10"/>
                <a:gd name="T8" fmla="*/ 8 w 12"/>
                <a:gd name="T9" fmla="*/ 0 h 10"/>
                <a:gd name="T10" fmla="*/ 2 w 12"/>
                <a:gd name="T11" fmla="*/ 4 h 10"/>
                <a:gd name="T12" fmla="*/ 3 w 12"/>
                <a:gd name="T13" fmla="*/ 8 h 10"/>
                <a:gd name="T14" fmla="*/ 0 w 12"/>
                <a:gd name="T15" fmla="*/ 10 h 10"/>
                <a:gd name="T16" fmla="*/ 3 w 12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7"/>
                    <a:pt x="9" y="3"/>
                    <a:pt x="8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6"/>
                    <a:pt x="3" y="7"/>
                    <a:pt x="3" y="8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tx2"/>
                </a:solidFill>
              </a:endParaRPr>
            </a:p>
          </p:txBody>
        </p:sp>
        <p:sp>
          <p:nvSpPr>
            <p:cNvPr id="187" name="Freeform 59">
              <a:extLst>
                <a:ext uri="{FF2B5EF4-FFF2-40B4-BE49-F238E27FC236}">
                  <a16:creationId xmlns:a16="http://schemas.microsoft.com/office/drawing/2014/main" id="{A2DB93A7-C131-664D-9115-2E2A7DAF54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39090" y="1655900"/>
              <a:ext cx="169307" cy="177074"/>
            </a:xfrm>
            <a:custGeom>
              <a:avLst/>
              <a:gdLst>
                <a:gd name="T0" fmla="*/ 57 w 84"/>
                <a:gd name="T1" fmla="*/ 58 h 88"/>
                <a:gd name="T2" fmla="*/ 50 w 84"/>
                <a:gd name="T3" fmla="*/ 61 h 88"/>
                <a:gd name="T4" fmla="*/ 48 w 84"/>
                <a:gd name="T5" fmla="*/ 57 h 88"/>
                <a:gd name="T6" fmla="*/ 48 w 84"/>
                <a:gd name="T7" fmla="*/ 61 h 88"/>
                <a:gd name="T8" fmla="*/ 40 w 84"/>
                <a:gd name="T9" fmla="*/ 80 h 88"/>
                <a:gd name="T10" fmla="*/ 42 w 84"/>
                <a:gd name="T11" fmla="*/ 56 h 88"/>
                <a:gd name="T12" fmla="*/ 40 w 84"/>
                <a:gd name="T13" fmla="*/ 56 h 88"/>
                <a:gd name="T14" fmla="*/ 29 w 84"/>
                <a:gd name="T15" fmla="*/ 77 h 88"/>
                <a:gd name="T16" fmla="*/ 37 w 84"/>
                <a:gd name="T17" fmla="*/ 54 h 88"/>
                <a:gd name="T18" fmla="*/ 35 w 84"/>
                <a:gd name="T19" fmla="*/ 53 h 88"/>
                <a:gd name="T20" fmla="*/ 14 w 84"/>
                <a:gd name="T21" fmla="*/ 65 h 88"/>
                <a:gd name="T22" fmla="*/ 32 w 84"/>
                <a:gd name="T23" fmla="*/ 49 h 88"/>
                <a:gd name="T24" fmla="*/ 31 w 84"/>
                <a:gd name="T25" fmla="*/ 47 h 88"/>
                <a:gd name="T26" fmla="*/ 8 w 84"/>
                <a:gd name="T27" fmla="*/ 48 h 88"/>
                <a:gd name="T28" fmla="*/ 27 w 84"/>
                <a:gd name="T29" fmla="*/ 40 h 88"/>
                <a:gd name="T30" fmla="*/ 31 w 84"/>
                <a:gd name="T31" fmla="*/ 40 h 88"/>
                <a:gd name="T32" fmla="*/ 27 w 84"/>
                <a:gd name="T33" fmla="*/ 38 h 88"/>
                <a:gd name="T34" fmla="*/ 31 w 84"/>
                <a:gd name="T35" fmla="*/ 32 h 88"/>
                <a:gd name="T36" fmla="*/ 34 w 84"/>
                <a:gd name="T37" fmla="*/ 34 h 88"/>
                <a:gd name="T38" fmla="*/ 32 w 84"/>
                <a:gd name="T39" fmla="*/ 31 h 88"/>
                <a:gd name="T40" fmla="*/ 39 w 84"/>
                <a:gd name="T41" fmla="*/ 27 h 88"/>
                <a:gd name="T42" fmla="*/ 40 w 84"/>
                <a:gd name="T43" fmla="*/ 30 h 88"/>
                <a:gd name="T44" fmla="*/ 40 w 84"/>
                <a:gd name="T45" fmla="*/ 27 h 88"/>
                <a:gd name="T46" fmla="*/ 48 w 84"/>
                <a:gd name="T47" fmla="*/ 7 h 88"/>
                <a:gd name="T48" fmla="*/ 47 w 84"/>
                <a:gd name="T49" fmla="*/ 31 h 88"/>
                <a:gd name="T50" fmla="*/ 50 w 84"/>
                <a:gd name="T51" fmla="*/ 31 h 88"/>
                <a:gd name="T52" fmla="*/ 65 w 84"/>
                <a:gd name="T53" fmla="*/ 14 h 88"/>
                <a:gd name="T54" fmla="*/ 67 w 84"/>
                <a:gd name="T55" fmla="*/ 15 h 88"/>
                <a:gd name="T56" fmla="*/ 44 w 84"/>
                <a:gd name="T57" fmla="*/ 0 h 88"/>
                <a:gd name="T58" fmla="*/ 84 w 84"/>
                <a:gd name="T59" fmla="*/ 63 h 88"/>
                <a:gd name="T60" fmla="*/ 50 w 84"/>
                <a:gd name="T61" fmla="*/ 8 h 88"/>
                <a:gd name="T62" fmla="*/ 50 w 84"/>
                <a:gd name="T63" fmla="*/ 8 h 88"/>
                <a:gd name="T64" fmla="*/ 31 w 84"/>
                <a:gd name="T65" fmla="*/ 10 h 88"/>
                <a:gd name="T66" fmla="*/ 29 w 84"/>
                <a:gd name="T67" fmla="*/ 29 h 88"/>
                <a:gd name="T68" fmla="*/ 10 w 84"/>
                <a:gd name="T69" fmla="*/ 31 h 88"/>
                <a:gd name="T70" fmla="*/ 10 w 84"/>
                <a:gd name="T71" fmla="*/ 31 h 88"/>
                <a:gd name="T72" fmla="*/ 10 w 84"/>
                <a:gd name="T73" fmla="*/ 57 h 88"/>
                <a:gd name="T74" fmla="*/ 29 w 84"/>
                <a:gd name="T75" fmla="*/ 59 h 88"/>
                <a:gd name="T76" fmla="*/ 39 w 84"/>
                <a:gd name="T77" fmla="*/ 80 h 88"/>
                <a:gd name="T78" fmla="*/ 39 w 84"/>
                <a:gd name="T79" fmla="*/ 80 h 88"/>
                <a:gd name="T80" fmla="*/ 57 w 84"/>
                <a:gd name="T81" fmla="*/ 78 h 88"/>
                <a:gd name="T82" fmla="*/ 59 w 84"/>
                <a:gd name="T83" fmla="*/ 5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4" h="88">
                  <a:moveTo>
                    <a:pt x="74" y="65"/>
                  </a:moveTo>
                  <a:cubicBezTo>
                    <a:pt x="64" y="60"/>
                    <a:pt x="64" y="60"/>
                    <a:pt x="64" y="60"/>
                  </a:cubicBezTo>
                  <a:cubicBezTo>
                    <a:pt x="62" y="59"/>
                    <a:pt x="59" y="59"/>
                    <a:pt x="57" y="58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63" y="75"/>
                    <a:pt x="61" y="76"/>
                    <a:pt x="59" y="7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49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7" y="57"/>
                    <a:pt x="46" y="57"/>
                    <a:pt x="45" y="56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6" y="81"/>
                    <a:pt x="45" y="81"/>
                    <a:pt x="44" y="81"/>
                  </a:cubicBezTo>
                  <a:cubicBezTo>
                    <a:pt x="43" y="81"/>
                    <a:pt x="42" y="81"/>
                    <a:pt x="40" y="80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1" y="56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56"/>
                    <a:pt x="39" y="55"/>
                    <a:pt x="39" y="5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7" y="76"/>
                    <a:pt x="25" y="75"/>
                    <a:pt x="23" y="74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6" y="54"/>
                    <a:pt x="36" y="54"/>
                    <a:pt x="35" y="53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4" y="52"/>
                    <a:pt x="34" y="52"/>
                    <a:pt x="34" y="51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3" y="63"/>
                    <a:pt x="12" y="61"/>
                    <a:pt x="11" y="5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49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1" y="46"/>
                    <a:pt x="31" y="45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7" y="46"/>
                    <a:pt x="7" y="45"/>
                    <a:pt x="7" y="44"/>
                  </a:cubicBezTo>
                  <a:cubicBezTo>
                    <a:pt x="7" y="43"/>
                    <a:pt x="7" y="42"/>
                    <a:pt x="8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2"/>
                    <a:pt x="31" y="41"/>
                    <a:pt x="31" y="41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2" y="39"/>
                    <a:pt x="32" y="38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7"/>
                    <a:pt x="13" y="24"/>
                    <a:pt x="14" y="2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6"/>
                    <a:pt x="34" y="35"/>
                    <a:pt x="34" y="35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6" y="33"/>
                    <a:pt x="36" y="33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5" y="13"/>
                    <a:pt x="27" y="12"/>
                    <a:pt x="29" y="1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40" y="31"/>
                    <a:pt x="40" y="3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2" y="31"/>
                    <a:pt x="43" y="31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3" y="7"/>
                    <a:pt x="44" y="7"/>
                  </a:cubicBezTo>
                  <a:cubicBezTo>
                    <a:pt x="45" y="7"/>
                    <a:pt x="46" y="7"/>
                    <a:pt x="48" y="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1" y="12"/>
                    <a:pt x="63" y="13"/>
                    <a:pt x="65" y="14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16"/>
                    <a:pt x="70" y="18"/>
                    <a:pt x="71" y="19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69" y="6"/>
                    <a:pt x="57" y="0"/>
                    <a:pt x="44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8"/>
                    <a:pt x="44" y="88"/>
                  </a:cubicBezTo>
                  <a:cubicBezTo>
                    <a:pt x="61" y="88"/>
                    <a:pt x="77" y="78"/>
                    <a:pt x="84" y="63"/>
                  </a:cubicBezTo>
                  <a:cubicBezTo>
                    <a:pt x="81" y="63"/>
                    <a:pt x="79" y="62"/>
                    <a:pt x="76" y="62"/>
                  </a:cubicBezTo>
                  <a:cubicBezTo>
                    <a:pt x="75" y="63"/>
                    <a:pt x="75" y="64"/>
                    <a:pt x="74" y="65"/>
                  </a:cubicBezTo>
                  <a:close/>
                  <a:moveTo>
                    <a:pt x="50" y="8"/>
                  </a:moveTo>
                  <a:cubicBezTo>
                    <a:pt x="52" y="8"/>
                    <a:pt x="55" y="9"/>
                    <a:pt x="57" y="10"/>
                  </a:cubicBezTo>
                  <a:cubicBezTo>
                    <a:pt x="50" y="23"/>
                    <a:pt x="50" y="23"/>
                    <a:pt x="50" y="23"/>
                  </a:cubicBezTo>
                  <a:lnTo>
                    <a:pt x="50" y="8"/>
                  </a:lnTo>
                  <a:close/>
                  <a:moveTo>
                    <a:pt x="39" y="8"/>
                  </a:moveTo>
                  <a:cubicBezTo>
                    <a:pt x="39" y="23"/>
                    <a:pt x="39" y="23"/>
                    <a:pt x="39" y="2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9"/>
                    <a:pt x="36" y="8"/>
                    <a:pt x="39" y="8"/>
                  </a:cubicBezTo>
                  <a:close/>
                  <a:moveTo>
                    <a:pt x="21" y="15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19"/>
                    <a:pt x="19" y="17"/>
                    <a:pt x="21" y="15"/>
                  </a:cubicBezTo>
                  <a:close/>
                  <a:moveTo>
                    <a:pt x="10" y="31"/>
                  </a:moveTo>
                  <a:cubicBezTo>
                    <a:pt x="24" y="38"/>
                    <a:pt x="24" y="38"/>
                    <a:pt x="24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6"/>
                    <a:pt x="9" y="33"/>
                    <a:pt x="10" y="31"/>
                  </a:cubicBezTo>
                  <a:close/>
                  <a:moveTo>
                    <a:pt x="8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9" y="55"/>
                    <a:pt x="8" y="52"/>
                    <a:pt x="8" y="49"/>
                  </a:cubicBezTo>
                  <a:close/>
                  <a:moveTo>
                    <a:pt x="15" y="67"/>
                  </a:moveTo>
                  <a:cubicBezTo>
                    <a:pt x="29" y="59"/>
                    <a:pt x="29" y="59"/>
                    <a:pt x="29" y="59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19" y="71"/>
                    <a:pt x="17" y="69"/>
                    <a:pt x="15" y="67"/>
                  </a:cubicBezTo>
                  <a:close/>
                  <a:moveTo>
                    <a:pt x="39" y="80"/>
                  </a:moveTo>
                  <a:cubicBezTo>
                    <a:pt x="36" y="80"/>
                    <a:pt x="33" y="79"/>
                    <a:pt x="31" y="78"/>
                  </a:cubicBezTo>
                  <a:cubicBezTo>
                    <a:pt x="39" y="64"/>
                    <a:pt x="39" y="64"/>
                    <a:pt x="39" y="64"/>
                  </a:cubicBezTo>
                  <a:lnTo>
                    <a:pt x="39" y="80"/>
                  </a:lnTo>
                  <a:close/>
                  <a:moveTo>
                    <a:pt x="50" y="80"/>
                  </a:moveTo>
                  <a:cubicBezTo>
                    <a:pt x="50" y="64"/>
                    <a:pt x="50" y="64"/>
                    <a:pt x="50" y="6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5" y="79"/>
                    <a:pt x="52" y="80"/>
                    <a:pt x="50" y="80"/>
                  </a:cubicBezTo>
                  <a:close/>
                  <a:moveTo>
                    <a:pt x="67" y="73"/>
                  </a:moveTo>
                  <a:cubicBezTo>
                    <a:pt x="59" y="59"/>
                    <a:pt x="59" y="59"/>
                    <a:pt x="59" y="59"/>
                  </a:cubicBezTo>
                  <a:cubicBezTo>
                    <a:pt x="73" y="67"/>
                    <a:pt x="73" y="67"/>
                    <a:pt x="73" y="67"/>
                  </a:cubicBezTo>
                  <a:cubicBezTo>
                    <a:pt x="71" y="69"/>
                    <a:pt x="69" y="71"/>
                    <a:pt x="67" y="73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tx2"/>
                </a:solidFill>
              </a:endParaRPr>
            </a:p>
          </p:txBody>
        </p:sp>
        <p:sp>
          <p:nvSpPr>
            <p:cNvPr id="215" name="Oval 60">
              <a:extLst>
                <a:ext uri="{FF2B5EF4-FFF2-40B4-BE49-F238E27FC236}">
                  <a16:creationId xmlns:a16="http://schemas.microsoft.com/office/drawing/2014/main" id="{15C3C172-BF83-B441-802A-D78C4AEDB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1414" y="1738224"/>
              <a:ext cx="12426" cy="12426"/>
            </a:xfrm>
            <a:prstGeom prst="ellipse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tx2"/>
                </a:solidFill>
              </a:endParaRPr>
            </a:p>
          </p:txBody>
        </p:sp>
        <p:sp>
          <p:nvSpPr>
            <p:cNvPr id="216" name="Freeform 61">
              <a:extLst>
                <a:ext uri="{FF2B5EF4-FFF2-40B4-BE49-F238E27FC236}">
                  <a16:creationId xmlns:a16="http://schemas.microsoft.com/office/drawing/2014/main" id="{D5842D07-5760-5843-B365-123311CB1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7037" y="1786376"/>
              <a:ext cx="29512" cy="18639"/>
            </a:xfrm>
            <a:custGeom>
              <a:avLst/>
              <a:gdLst>
                <a:gd name="T0" fmla="*/ 12 w 14"/>
                <a:gd name="T1" fmla="*/ 0 h 9"/>
                <a:gd name="T2" fmla="*/ 2 w 14"/>
                <a:gd name="T3" fmla="*/ 0 h 9"/>
                <a:gd name="T4" fmla="*/ 0 w 14"/>
                <a:gd name="T5" fmla="*/ 2 h 9"/>
                <a:gd name="T6" fmla="*/ 0 w 14"/>
                <a:gd name="T7" fmla="*/ 7 h 9"/>
                <a:gd name="T8" fmla="*/ 2 w 14"/>
                <a:gd name="T9" fmla="*/ 9 h 9"/>
                <a:gd name="T10" fmla="*/ 12 w 14"/>
                <a:gd name="T11" fmla="*/ 9 h 9"/>
                <a:gd name="T12" fmla="*/ 14 w 14"/>
                <a:gd name="T13" fmla="*/ 7 h 9"/>
                <a:gd name="T14" fmla="*/ 14 w 14"/>
                <a:gd name="T15" fmla="*/ 2 h 9"/>
                <a:gd name="T16" fmla="*/ 12 w 14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9">
                  <a:moveTo>
                    <a:pt x="1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8"/>
                    <a:pt x="14" y="7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tx2"/>
                </a:solidFill>
              </a:endParaRPr>
            </a:p>
          </p:txBody>
        </p:sp>
      </p:grpSp>
      <p:sp>
        <p:nvSpPr>
          <p:cNvPr id="228" name="Rectangle 76">
            <a:extLst>
              <a:ext uri="{FF2B5EF4-FFF2-40B4-BE49-F238E27FC236}">
                <a16:creationId xmlns:a16="http://schemas.microsoft.com/office/drawing/2014/main" id="{2252E2CF-BA00-B844-8A76-8B3EBADDC1CD}"/>
              </a:ext>
            </a:extLst>
          </p:cNvPr>
          <p:cNvSpPr>
            <a:spLocks/>
          </p:cNvSpPr>
          <p:nvPr/>
        </p:nvSpPr>
        <p:spPr>
          <a:xfrm rot="5400000">
            <a:off x="9428163" y="1673332"/>
            <a:ext cx="422490" cy="276225"/>
          </a:xfrm>
          <a:prstGeom prst="homePlate">
            <a:avLst>
              <a:gd name="adj" fmla="val 30502"/>
            </a:avLst>
          </a:prstGeom>
          <a:solidFill>
            <a:schemeClr val="accent5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>
            <a:noAutofit/>
          </a:bodyPr>
          <a:lstStyle/>
          <a:p>
            <a:pPr algn="ctr" defTabSz="5842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CA" sz="2000" kern="0">
                <a:ln w="0"/>
                <a:solidFill>
                  <a:schemeClr val="bg1"/>
                </a:solidFill>
                <a:latin typeface="+mj-lt"/>
                <a:ea typeface="Arial" charset="0"/>
                <a:cs typeface="Arial" charset="0"/>
                <a:sym typeface="Helvetica Light"/>
              </a:rPr>
              <a:t>2</a:t>
            </a:r>
            <a:endParaRPr lang="en-US" sz="2000" kern="0">
              <a:ln w="0"/>
              <a:solidFill>
                <a:schemeClr val="bg1"/>
              </a:solidFill>
              <a:latin typeface="+mj-lt"/>
              <a:ea typeface="Arial" charset="0"/>
              <a:cs typeface="Arial" charset="0"/>
              <a:sym typeface="Helvetica Light"/>
            </a:endParaRPr>
          </a:p>
        </p:txBody>
      </p:sp>
      <p:sp>
        <p:nvSpPr>
          <p:cNvPr id="257" name="Rectangle 76">
            <a:extLst>
              <a:ext uri="{FF2B5EF4-FFF2-40B4-BE49-F238E27FC236}">
                <a16:creationId xmlns:a16="http://schemas.microsoft.com/office/drawing/2014/main" id="{2252E2CF-BA00-B844-8A76-8B3EBADDC1CD}"/>
              </a:ext>
            </a:extLst>
          </p:cNvPr>
          <p:cNvSpPr>
            <a:spLocks/>
          </p:cNvSpPr>
          <p:nvPr/>
        </p:nvSpPr>
        <p:spPr>
          <a:xfrm rot="5400000">
            <a:off x="561731" y="6061322"/>
            <a:ext cx="422490" cy="275695"/>
          </a:xfrm>
          <a:prstGeom prst="homePlate">
            <a:avLst>
              <a:gd name="adj" fmla="val 30502"/>
            </a:avLst>
          </a:prstGeom>
          <a:solidFill>
            <a:schemeClr val="accent5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>
            <a:noAutofit/>
          </a:bodyPr>
          <a:lstStyle/>
          <a:p>
            <a:pPr algn="ctr" defTabSz="5842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CA" sz="2000" kern="0">
                <a:ln w="0"/>
                <a:solidFill>
                  <a:schemeClr val="bg1"/>
                </a:solidFill>
                <a:latin typeface="+mj-lt"/>
                <a:ea typeface="Arial" charset="0"/>
                <a:cs typeface="Arial" charset="0"/>
                <a:sym typeface="Helvetica Light"/>
              </a:rPr>
              <a:t>3</a:t>
            </a:r>
            <a:endParaRPr lang="en-US" sz="2000" kern="0">
              <a:ln w="0"/>
              <a:solidFill>
                <a:schemeClr val="bg1"/>
              </a:solidFill>
              <a:latin typeface="+mj-lt"/>
              <a:ea typeface="Arial" charset="0"/>
              <a:cs typeface="Arial" charset="0"/>
              <a:sym typeface="Helvetica Light"/>
            </a:endParaRPr>
          </a:p>
        </p:txBody>
      </p:sp>
      <p:sp>
        <p:nvSpPr>
          <p:cNvPr id="219" name="Freeform 9">
            <a:extLst>
              <a:ext uri="{FF2B5EF4-FFF2-40B4-BE49-F238E27FC236}">
                <a16:creationId xmlns:a16="http://schemas.microsoft.com/office/drawing/2014/main" id="{EE1E0DDC-5C4B-4E43-A440-E31B5F3F02B5}"/>
              </a:ext>
            </a:extLst>
          </p:cNvPr>
          <p:cNvSpPr>
            <a:spLocks noEditPoints="1"/>
          </p:cNvSpPr>
          <p:nvPr/>
        </p:nvSpPr>
        <p:spPr bwMode="auto">
          <a:xfrm>
            <a:off x="1018172" y="6051868"/>
            <a:ext cx="350241" cy="301915"/>
          </a:xfrm>
          <a:custGeom>
            <a:avLst/>
            <a:gdLst>
              <a:gd name="T0" fmla="*/ 32 w 1761"/>
              <a:gd name="T1" fmla="*/ 1341 h 1518"/>
              <a:gd name="T2" fmla="*/ 64 w 1761"/>
              <a:gd name="T3" fmla="*/ 1309 h 1518"/>
              <a:gd name="T4" fmla="*/ 287 w 1761"/>
              <a:gd name="T5" fmla="*/ 1085 h 1518"/>
              <a:gd name="T6" fmla="*/ 511 w 1761"/>
              <a:gd name="T7" fmla="*/ 1309 h 1518"/>
              <a:gd name="T8" fmla="*/ 511 w 1761"/>
              <a:gd name="T9" fmla="*/ 1364 h 1518"/>
              <a:gd name="T10" fmla="*/ 446 w 1761"/>
              <a:gd name="T11" fmla="*/ 1347 h 1518"/>
              <a:gd name="T12" fmla="*/ 447 w 1761"/>
              <a:gd name="T13" fmla="*/ 1341 h 1518"/>
              <a:gd name="T14" fmla="*/ 305 w 1761"/>
              <a:gd name="T15" fmla="*/ 1179 h 1518"/>
              <a:gd name="T16" fmla="*/ 129 w 1761"/>
              <a:gd name="T17" fmla="*/ 1302 h 1518"/>
              <a:gd name="T18" fmla="*/ 232 w 1761"/>
              <a:gd name="T19" fmla="*/ 1491 h 1518"/>
              <a:gd name="T20" fmla="*/ 431 w 1761"/>
              <a:gd name="T21" fmla="*/ 1409 h 1518"/>
              <a:gd name="T22" fmla="*/ 535 w 1761"/>
              <a:gd name="T23" fmla="*/ 1435 h 1518"/>
              <a:gd name="T24" fmla="*/ 543 w 1761"/>
              <a:gd name="T25" fmla="*/ 1436 h 1518"/>
              <a:gd name="T26" fmla="*/ 1149 w 1761"/>
              <a:gd name="T27" fmla="*/ 1436 h 1518"/>
              <a:gd name="T28" fmla="*/ 1158 w 1761"/>
              <a:gd name="T29" fmla="*/ 1435 h 1518"/>
              <a:gd name="T30" fmla="*/ 1161 w 1761"/>
              <a:gd name="T31" fmla="*/ 1434 h 1518"/>
              <a:gd name="T32" fmla="*/ 1166 w 1761"/>
              <a:gd name="T33" fmla="*/ 1432 h 1518"/>
              <a:gd name="T34" fmla="*/ 1169 w 1761"/>
              <a:gd name="T35" fmla="*/ 1430 h 1518"/>
              <a:gd name="T36" fmla="*/ 1173 w 1761"/>
              <a:gd name="T37" fmla="*/ 1426 h 1518"/>
              <a:gd name="T38" fmla="*/ 1175 w 1761"/>
              <a:gd name="T39" fmla="*/ 1423 h 1518"/>
              <a:gd name="T40" fmla="*/ 1177 w 1761"/>
              <a:gd name="T41" fmla="*/ 1420 h 1518"/>
              <a:gd name="T42" fmla="*/ 1484 w 1761"/>
              <a:gd name="T43" fmla="*/ 862 h 1518"/>
              <a:gd name="T44" fmla="*/ 1518 w 1761"/>
              <a:gd name="T45" fmla="*/ 1064 h 1518"/>
              <a:gd name="T46" fmla="*/ 1311 w 1761"/>
              <a:gd name="T47" fmla="*/ 1377 h 1518"/>
              <a:gd name="T48" fmla="*/ 1343 w 1761"/>
              <a:gd name="T49" fmla="*/ 1405 h 1518"/>
              <a:gd name="T50" fmla="*/ 1347 w 1761"/>
              <a:gd name="T51" fmla="*/ 1404 h 1518"/>
              <a:gd name="T52" fmla="*/ 1375 w 1761"/>
              <a:gd name="T53" fmla="*/ 1369 h 1518"/>
              <a:gd name="T54" fmla="*/ 1373 w 1761"/>
              <a:gd name="T55" fmla="*/ 1341 h 1518"/>
              <a:gd name="T56" fmla="*/ 1529 w 1761"/>
              <a:gd name="T57" fmla="*/ 1128 h 1518"/>
              <a:gd name="T58" fmla="*/ 1539 w 1761"/>
              <a:gd name="T59" fmla="*/ 1192 h 1518"/>
              <a:gd name="T60" fmla="*/ 1442 w 1761"/>
              <a:gd name="T61" fmla="*/ 1383 h 1518"/>
              <a:gd name="T62" fmla="*/ 1622 w 1761"/>
              <a:gd name="T63" fmla="*/ 1499 h 1518"/>
              <a:gd name="T64" fmla="*/ 1756 w 1761"/>
              <a:gd name="T65" fmla="*/ 1331 h 1518"/>
              <a:gd name="T66" fmla="*/ 1602 w 1761"/>
              <a:gd name="T67" fmla="*/ 1182 h 1518"/>
              <a:gd name="T68" fmla="*/ 1532 w 1761"/>
              <a:gd name="T69" fmla="*/ 761 h 1518"/>
              <a:gd name="T70" fmla="*/ 1532 w 1761"/>
              <a:gd name="T71" fmla="*/ 760 h 1518"/>
              <a:gd name="T72" fmla="*/ 1404 w 1761"/>
              <a:gd name="T73" fmla="*/ 26 h 1518"/>
              <a:gd name="T74" fmla="*/ 1373 w 1761"/>
              <a:gd name="T75" fmla="*/ 0 h 1518"/>
              <a:gd name="T76" fmla="*/ 1149 w 1761"/>
              <a:gd name="T77" fmla="*/ 0 h 1518"/>
              <a:gd name="T78" fmla="*/ 1118 w 1761"/>
              <a:gd name="T79" fmla="*/ 31 h 1518"/>
              <a:gd name="T80" fmla="*/ 1149 w 1761"/>
              <a:gd name="T81" fmla="*/ 63 h 1518"/>
              <a:gd name="T82" fmla="*/ 1346 w 1761"/>
              <a:gd name="T83" fmla="*/ 63 h 1518"/>
              <a:gd name="T84" fmla="*/ 1467 w 1761"/>
              <a:gd name="T85" fmla="*/ 760 h 1518"/>
              <a:gd name="T86" fmla="*/ 1201 w 1761"/>
              <a:gd name="T87" fmla="*/ 1245 h 1518"/>
              <a:gd name="T88" fmla="*/ 566 w 1761"/>
              <a:gd name="T89" fmla="*/ 1245 h 1518"/>
              <a:gd name="T90" fmla="*/ 287 w 1761"/>
              <a:gd name="T91" fmla="*/ 1021 h 1518"/>
              <a:gd name="T92" fmla="*/ 0 w 1761"/>
              <a:gd name="T93" fmla="*/ 1309 h 1518"/>
              <a:gd name="T94" fmla="*/ 32 w 1761"/>
              <a:gd name="T95" fmla="*/ 1341 h 1518"/>
              <a:gd name="T96" fmla="*/ 287 w 1761"/>
              <a:gd name="T97" fmla="*/ 1373 h 1518"/>
              <a:gd name="T98" fmla="*/ 255 w 1761"/>
              <a:gd name="T99" fmla="*/ 1341 h 1518"/>
              <a:gd name="T100" fmla="*/ 287 w 1761"/>
              <a:gd name="T101" fmla="*/ 1309 h 1518"/>
              <a:gd name="T102" fmla="*/ 319 w 1761"/>
              <a:gd name="T103" fmla="*/ 1341 h 1518"/>
              <a:gd name="T104" fmla="*/ 287 w 1761"/>
              <a:gd name="T105" fmla="*/ 1373 h 1518"/>
              <a:gd name="T106" fmla="*/ 1597 w 1761"/>
              <a:gd name="T107" fmla="*/ 1309 h 1518"/>
              <a:gd name="T108" fmla="*/ 1628 w 1761"/>
              <a:gd name="T109" fmla="*/ 1341 h 1518"/>
              <a:gd name="T110" fmla="*/ 1597 w 1761"/>
              <a:gd name="T111" fmla="*/ 1373 h 1518"/>
              <a:gd name="T112" fmla="*/ 1565 w 1761"/>
              <a:gd name="T113" fmla="*/ 1341 h 1518"/>
              <a:gd name="T114" fmla="*/ 1597 w 1761"/>
              <a:gd name="T115" fmla="*/ 1309 h 1518"/>
              <a:gd name="T116" fmla="*/ 1597 w 1761"/>
              <a:gd name="T117" fmla="*/ 1309 h 1518"/>
              <a:gd name="T118" fmla="*/ 1597 w 1761"/>
              <a:gd name="T119" fmla="*/ 1309 h 1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61" h="1518">
                <a:moveTo>
                  <a:pt x="32" y="1341"/>
                </a:moveTo>
                <a:cubicBezTo>
                  <a:pt x="50" y="1341"/>
                  <a:pt x="64" y="1326"/>
                  <a:pt x="64" y="1309"/>
                </a:cubicBezTo>
                <a:cubicBezTo>
                  <a:pt x="70" y="1188"/>
                  <a:pt x="167" y="1091"/>
                  <a:pt x="287" y="1085"/>
                </a:cubicBezTo>
                <a:cubicBezTo>
                  <a:pt x="408" y="1091"/>
                  <a:pt x="505" y="1188"/>
                  <a:pt x="511" y="1309"/>
                </a:cubicBezTo>
                <a:cubicBezTo>
                  <a:pt x="511" y="1364"/>
                  <a:pt x="511" y="1364"/>
                  <a:pt x="511" y="1364"/>
                </a:cubicBezTo>
                <a:cubicBezTo>
                  <a:pt x="446" y="1347"/>
                  <a:pt x="446" y="1347"/>
                  <a:pt x="446" y="1347"/>
                </a:cubicBezTo>
                <a:cubicBezTo>
                  <a:pt x="446" y="1345"/>
                  <a:pt x="447" y="1343"/>
                  <a:pt x="447" y="1341"/>
                </a:cubicBezTo>
                <a:cubicBezTo>
                  <a:pt x="448" y="1258"/>
                  <a:pt x="387" y="1189"/>
                  <a:pt x="305" y="1179"/>
                </a:cubicBezTo>
                <a:cubicBezTo>
                  <a:pt x="224" y="1169"/>
                  <a:pt x="148" y="1222"/>
                  <a:pt x="129" y="1302"/>
                </a:cubicBezTo>
                <a:cubicBezTo>
                  <a:pt x="110" y="1382"/>
                  <a:pt x="154" y="1463"/>
                  <a:pt x="232" y="1491"/>
                </a:cubicBezTo>
                <a:cubicBezTo>
                  <a:pt x="309" y="1518"/>
                  <a:pt x="395" y="1483"/>
                  <a:pt x="431" y="1409"/>
                </a:cubicBezTo>
                <a:cubicBezTo>
                  <a:pt x="535" y="1435"/>
                  <a:pt x="535" y="1435"/>
                  <a:pt x="535" y="1435"/>
                </a:cubicBezTo>
                <a:cubicBezTo>
                  <a:pt x="538" y="1436"/>
                  <a:pt x="540" y="1436"/>
                  <a:pt x="543" y="1436"/>
                </a:cubicBezTo>
                <a:cubicBezTo>
                  <a:pt x="1149" y="1436"/>
                  <a:pt x="1149" y="1436"/>
                  <a:pt x="1149" y="1436"/>
                </a:cubicBezTo>
                <a:cubicBezTo>
                  <a:pt x="1152" y="1436"/>
                  <a:pt x="1155" y="1436"/>
                  <a:pt x="1158" y="1435"/>
                </a:cubicBezTo>
                <a:cubicBezTo>
                  <a:pt x="1159" y="1435"/>
                  <a:pt x="1160" y="1434"/>
                  <a:pt x="1161" y="1434"/>
                </a:cubicBezTo>
                <a:cubicBezTo>
                  <a:pt x="1163" y="1433"/>
                  <a:pt x="1164" y="1433"/>
                  <a:pt x="1166" y="1432"/>
                </a:cubicBezTo>
                <a:cubicBezTo>
                  <a:pt x="1167" y="1431"/>
                  <a:pt x="1168" y="1430"/>
                  <a:pt x="1169" y="1430"/>
                </a:cubicBezTo>
                <a:cubicBezTo>
                  <a:pt x="1170" y="1429"/>
                  <a:pt x="1171" y="1428"/>
                  <a:pt x="1173" y="1426"/>
                </a:cubicBezTo>
                <a:cubicBezTo>
                  <a:pt x="1174" y="1425"/>
                  <a:pt x="1174" y="1424"/>
                  <a:pt x="1175" y="1423"/>
                </a:cubicBezTo>
                <a:cubicBezTo>
                  <a:pt x="1176" y="1422"/>
                  <a:pt x="1177" y="1421"/>
                  <a:pt x="1177" y="1420"/>
                </a:cubicBezTo>
                <a:cubicBezTo>
                  <a:pt x="1484" y="862"/>
                  <a:pt x="1484" y="862"/>
                  <a:pt x="1484" y="862"/>
                </a:cubicBezTo>
                <a:cubicBezTo>
                  <a:pt x="1518" y="1064"/>
                  <a:pt x="1518" y="1064"/>
                  <a:pt x="1518" y="1064"/>
                </a:cubicBezTo>
                <a:cubicBezTo>
                  <a:pt x="1382" y="1103"/>
                  <a:pt x="1294" y="1236"/>
                  <a:pt x="1311" y="1377"/>
                </a:cubicBezTo>
                <a:cubicBezTo>
                  <a:pt x="1313" y="1393"/>
                  <a:pt x="1327" y="1405"/>
                  <a:pt x="1343" y="1405"/>
                </a:cubicBezTo>
                <a:cubicBezTo>
                  <a:pt x="1344" y="1405"/>
                  <a:pt x="1346" y="1405"/>
                  <a:pt x="1347" y="1404"/>
                </a:cubicBezTo>
                <a:cubicBezTo>
                  <a:pt x="1365" y="1402"/>
                  <a:pt x="1377" y="1386"/>
                  <a:pt x="1375" y="1369"/>
                </a:cubicBezTo>
                <a:cubicBezTo>
                  <a:pt x="1374" y="1359"/>
                  <a:pt x="1373" y="1350"/>
                  <a:pt x="1373" y="1341"/>
                </a:cubicBezTo>
                <a:cubicBezTo>
                  <a:pt x="1373" y="1243"/>
                  <a:pt x="1436" y="1157"/>
                  <a:pt x="1529" y="1128"/>
                </a:cubicBezTo>
                <a:cubicBezTo>
                  <a:pt x="1539" y="1192"/>
                  <a:pt x="1539" y="1192"/>
                  <a:pt x="1539" y="1192"/>
                </a:cubicBezTo>
                <a:cubicBezTo>
                  <a:pt x="1463" y="1221"/>
                  <a:pt x="1421" y="1304"/>
                  <a:pt x="1442" y="1383"/>
                </a:cubicBezTo>
                <a:cubicBezTo>
                  <a:pt x="1464" y="1462"/>
                  <a:pt x="1542" y="1512"/>
                  <a:pt x="1622" y="1499"/>
                </a:cubicBezTo>
                <a:cubicBezTo>
                  <a:pt x="1703" y="1485"/>
                  <a:pt x="1761" y="1413"/>
                  <a:pt x="1756" y="1331"/>
                </a:cubicBezTo>
                <a:cubicBezTo>
                  <a:pt x="1751" y="1249"/>
                  <a:pt x="1684" y="1185"/>
                  <a:pt x="1602" y="1182"/>
                </a:cubicBezTo>
                <a:cubicBezTo>
                  <a:pt x="1532" y="761"/>
                  <a:pt x="1532" y="761"/>
                  <a:pt x="1532" y="761"/>
                </a:cubicBezTo>
                <a:cubicBezTo>
                  <a:pt x="1532" y="760"/>
                  <a:pt x="1532" y="760"/>
                  <a:pt x="1532" y="760"/>
                </a:cubicBezTo>
                <a:cubicBezTo>
                  <a:pt x="1404" y="26"/>
                  <a:pt x="1404" y="26"/>
                  <a:pt x="1404" y="26"/>
                </a:cubicBezTo>
                <a:cubicBezTo>
                  <a:pt x="1402" y="11"/>
                  <a:pt x="1388" y="0"/>
                  <a:pt x="1373" y="0"/>
                </a:cubicBezTo>
                <a:cubicBezTo>
                  <a:pt x="1149" y="0"/>
                  <a:pt x="1149" y="0"/>
                  <a:pt x="1149" y="0"/>
                </a:cubicBezTo>
                <a:cubicBezTo>
                  <a:pt x="1132" y="0"/>
                  <a:pt x="1118" y="14"/>
                  <a:pt x="1118" y="31"/>
                </a:cubicBezTo>
                <a:cubicBezTo>
                  <a:pt x="1118" y="49"/>
                  <a:pt x="1132" y="63"/>
                  <a:pt x="1149" y="63"/>
                </a:cubicBezTo>
                <a:cubicBezTo>
                  <a:pt x="1346" y="63"/>
                  <a:pt x="1346" y="63"/>
                  <a:pt x="1346" y="63"/>
                </a:cubicBezTo>
                <a:cubicBezTo>
                  <a:pt x="1467" y="760"/>
                  <a:pt x="1467" y="760"/>
                  <a:pt x="1467" y="760"/>
                </a:cubicBezTo>
                <a:cubicBezTo>
                  <a:pt x="1201" y="1245"/>
                  <a:pt x="1201" y="1245"/>
                  <a:pt x="1201" y="1245"/>
                </a:cubicBezTo>
                <a:cubicBezTo>
                  <a:pt x="566" y="1245"/>
                  <a:pt x="566" y="1245"/>
                  <a:pt x="566" y="1245"/>
                </a:cubicBezTo>
                <a:cubicBezTo>
                  <a:pt x="533" y="1117"/>
                  <a:pt x="419" y="1026"/>
                  <a:pt x="287" y="1021"/>
                </a:cubicBezTo>
                <a:cubicBezTo>
                  <a:pt x="123" y="1021"/>
                  <a:pt x="0" y="1173"/>
                  <a:pt x="0" y="1309"/>
                </a:cubicBezTo>
                <a:cubicBezTo>
                  <a:pt x="0" y="1326"/>
                  <a:pt x="14" y="1341"/>
                  <a:pt x="32" y="1341"/>
                </a:cubicBezTo>
                <a:close/>
                <a:moveTo>
                  <a:pt x="287" y="1373"/>
                </a:moveTo>
                <a:cubicBezTo>
                  <a:pt x="270" y="1373"/>
                  <a:pt x="255" y="1358"/>
                  <a:pt x="255" y="1341"/>
                </a:cubicBezTo>
                <a:cubicBezTo>
                  <a:pt x="255" y="1323"/>
                  <a:pt x="270" y="1309"/>
                  <a:pt x="287" y="1309"/>
                </a:cubicBezTo>
                <a:cubicBezTo>
                  <a:pt x="305" y="1309"/>
                  <a:pt x="319" y="1323"/>
                  <a:pt x="319" y="1341"/>
                </a:cubicBezTo>
                <a:cubicBezTo>
                  <a:pt x="319" y="1358"/>
                  <a:pt x="305" y="1373"/>
                  <a:pt x="287" y="1373"/>
                </a:cubicBezTo>
                <a:close/>
                <a:moveTo>
                  <a:pt x="1597" y="1309"/>
                </a:moveTo>
                <a:cubicBezTo>
                  <a:pt x="1614" y="1309"/>
                  <a:pt x="1628" y="1323"/>
                  <a:pt x="1628" y="1341"/>
                </a:cubicBezTo>
                <a:cubicBezTo>
                  <a:pt x="1628" y="1358"/>
                  <a:pt x="1614" y="1373"/>
                  <a:pt x="1597" y="1373"/>
                </a:cubicBezTo>
                <a:cubicBezTo>
                  <a:pt x="1579" y="1373"/>
                  <a:pt x="1565" y="1358"/>
                  <a:pt x="1565" y="1341"/>
                </a:cubicBezTo>
                <a:cubicBezTo>
                  <a:pt x="1565" y="1323"/>
                  <a:pt x="1579" y="1309"/>
                  <a:pt x="1597" y="1309"/>
                </a:cubicBezTo>
                <a:close/>
                <a:moveTo>
                  <a:pt x="1597" y="1309"/>
                </a:moveTo>
                <a:cubicBezTo>
                  <a:pt x="1597" y="1309"/>
                  <a:pt x="1597" y="1309"/>
                  <a:pt x="1597" y="1309"/>
                </a:cubicBez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400"/>
          </a:p>
        </p:txBody>
      </p:sp>
      <p:sp>
        <p:nvSpPr>
          <p:cNvPr id="234" name="Freeform 200"/>
          <p:cNvSpPr>
            <a:spLocks noEditPoints="1"/>
          </p:cNvSpPr>
          <p:nvPr/>
        </p:nvSpPr>
        <p:spPr bwMode="auto">
          <a:xfrm>
            <a:off x="9868968" y="6060887"/>
            <a:ext cx="381936" cy="285947"/>
          </a:xfrm>
          <a:custGeom>
            <a:avLst/>
            <a:gdLst>
              <a:gd name="T0" fmla="*/ 37 w 160"/>
              <a:gd name="T1" fmla="*/ 120 h 120"/>
              <a:gd name="T2" fmla="*/ 96 w 160"/>
              <a:gd name="T3" fmla="*/ 78 h 120"/>
              <a:gd name="T4" fmla="*/ 0 w 160"/>
              <a:gd name="T5" fmla="*/ 58 h 120"/>
              <a:gd name="T6" fmla="*/ 57 w 160"/>
              <a:gd name="T7" fmla="*/ 77 h 120"/>
              <a:gd name="T8" fmla="*/ 65 w 160"/>
              <a:gd name="T9" fmla="*/ 95 h 120"/>
              <a:gd name="T10" fmla="*/ 65 w 160"/>
              <a:gd name="T11" fmla="*/ 95 h 120"/>
              <a:gd name="T12" fmla="*/ 65 w 160"/>
              <a:gd name="T13" fmla="*/ 95 h 120"/>
              <a:gd name="T14" fmla="*/ 65 w 160"/>
              <a:gd name="T15" fmla="*/ 95 h 120"/>
              <a:gd name="T16" fmla="*/ 65 w 160"/>
              <a:gd name="T17" fmla="*/ 95 h 120"/>
              <a:gd name="T18" fmla="*/ 65 w 160"/>
              <a:gd name="T19" fmla="*/ 96 h 120"/>
              <a:gd name="T20" fmla="*/ 65 w 160"/>
              <a:gd name="T21" fmla="*/ 96 h 120"/>
              <a:gd name="T22" fmla="*/ 65 w 160"/>
              <a:gd name="T23" fmla="*/ 96 h 120"/>
              <a:gd name="T24" fmla="*/ 65 w 160"/>
              <a:gd name="T25" fmla="*/ 96 h 120"/>
              <a:gd name="T26" fmla="*/ 65 w 160"/>
              <a:gd name="T27" fmla="*/ 96 h 120"/>
              <a:gd name="T28" fmla="*/ 65 w 160"/>
              <a:gd name="T29" fmla="*/ 97 h 120"/>
              <a:gd name="T30" fmla="*/ 65 w 160"/>
              <a:gd name="T31" fmla="*/ 97 h 120"/>
              <a:gd name="T32" fmla="*/ 65 w 160"/>
              <a:gd name="T33" fmla="*/ 97 h 120"/>
              <a:gd name="T34" fmla="*/ 65 w 160"/>
              <a:gd name="T35" fmla="*/ 97 h 120"/>
              <a:gd name="T36" fmla="*/ 65 w 160"/>
              <a:gd name="T37" fmla="*/ 98 h 120"/>
              <a:gd name="T38" fmla="*/ 65 w 160"/>
              <a:gd name="T39" fmla="*/ 98 h 120"/>
              <a:gd name="T40" fmla="*/ 65 w 160"/>
              <a:gd name="T41" fmla="*/ 99 h 120"/>
              <a:gd name="T42" fmla="*/ 65 w 160"/>
              <a:gd name="T43" fmla="*/ 99 h 120"/>
              <a:gd name="T44" fmla="*/ 65 w 160"/>
              <a:gd name="T45" fmla="*/ 99 h 120"/>
              <a:gd name="T46" fmla="*/ 65 w 160"/>
              <a:gd name="T47" fmla="*/ 99 h 120"/>
              <a:gd name="T48" fmla="*/ 65 w 160"/>
              <a:gd name="T49" fmla="*/ 100 h 120"/>
              <a:gd name="T50" fmla="*/ 65 w 160"/>
              <a:gd name="T51" fmla="*/ 100 h 120"/>
              <a:gd name="T52" fmla="*/ 65 w 160"/>
              <a:gd name="T53" fmla="*/ 100 h 120"/>
              <a:gd name="T54" fmla="*/ 65 w 160"/>
              <a:gd name="T55" fmla="*/ 100 h 120"/>
              <a:gd name="T56" fmla="*/ 65 w 160"/>
              <a:gd name="T57" fmla="*/ 101 h 120"/>
              <a:gd name="T58" fmla="*/ 65 w 160"/>
              <a:gd name="T59" fmla="*/ 101 h 120"/>
              <a:gd name="T60" fmla="*/ 64 w 160"/>
              <a:gd name="T61" fmla="*/ 101 h 120"/>
              <a:gd name="T62" fmla="*/ 64 w 160"/>
              <a:gd name="T63" fmla="*/ 101 h 120"/>
              <a:gd name="T64" fmla="*/ 64 w 160"/>
              <a:gd name="T65" fmla="*/ 102 h 120"/>
              <a:gd name="T66" fmla="*/ 64 w 160"/>
              <a:gd name="T67" fmla="*/ 102 h 120"/>
              <a:gd name="T68" fmla="*/ 64 w 160"/>
              <a:gd name="T69" fmla="*/ 102 h 120"/>
              <a:gd name="T70" fmla="*/ 64 w 160"/>
              <a:gd name="T71" fmla="*/ 102 h 120"/>
              <a:gd name="T72" fmla="*/ 64 w 160"/>
              <a:gd name="T73" fmla="*/ 102 h 120"/>
              <a:gd name="T74" fmla="*/ 110 w 160"/>
              <a:gd name="T75" fmla="*/ 103 h 120"/>
              <a:gd name="T76" fmla="*/ 109 w 160"/>
              <a:gd name="T77" fmla="*/ 97 h 120"/>
              <a:gd name="T78" fmla="*/ 109 w 160"/>
              <a:gd name="T79" fmla="*/ 96 h 120"/>
              <a:gd name="T80" fmla="*/ 109 w 160"/>
              <a:gd name="T81" fmla="*/ 96 h 120"/>
              <a:gd name="T82" fmla="*/ 109 w 160"/>
              <a:gd name="T83" fmla="*/ 95 h 120"/>
              <a:gd name="T84" fmla="*/ 109 w 160"/>
              <a:gd name="T85" fmla="*/ 95 h 120"/>
              <a:gd name="T86" fmla="*/ 109 w 160"/>
              <a:gd name="T87" fmla="*/ 95 h 120"/>
              <a:gd name="T88" fmla="*/ 109 w 160"/>
              <a:gd name="T89" fmla="*/ 95 h 120"/>
              <a:gd name="T90" fmla="*/ 109 w 160"/>
              <a:gd name="T91" fmla="*/ 95 h 120"/>
              <a:gd name="T92" fmla="*/ 137 w 160"/>
              <a:gd name="T93" fmla="*/ 69 h 120"/>
              <a:gd name="T94" fmla="*/ 129 w 160"/>
              <a:gd name="T95" fmla="*/ 50 h 120"/>
              <a:gd name="T96" fmla="*/ 110 w 160"/>
              <a:gd name="T97" fmla="*/ 16 h 120"/>
              <a:gd name="T98" fmla="*/ 70 w 160"/>
              <a:gd name="T99" fmla="*/ 5 h 120"/>
              <a:gd name="T100" fmla="*/ 92 w 160"/>
              <a:gd name="T101" fmla="*/ 9 h 120"/>
              <a:gd name="T102" fmla="*/ 76 w 160"/>
              <a:gd name="T103" fmla="*/ 17 h 120"/>
              <a:gd name="T104" fmla="*/ 118 w 160"/>
              <a:gd name="T105" fmla="*/ 62 h 120"/>
              <a:gd name="T106" fmla="*/ 62 w 160"/>
              <a:gd name="T107" fmla="*/ 54 h 120"/>
              <a:gd name="T108" fmla="*/ 154 w 160"/>
              <a:gd name="T109" fmla="*/ 113 h 120"/>
              <a:gd name="T110" fmla="*/ 137 w 160"/>
              <a:gd name="T111" fmla="*/ 74 h 120"/>
              <a:gd name="T112" fmla="*/ 126 w 160"/>
              <a:gd name="T113" fmla="*/ 108 h 120"/>
              <a:gd name="T114" fmla="*/ 48 w 160"/>
              <a:gd name="T115" fmla="*/ 86 h 120"/>
              <a:gd name="T116" fmla="*/ 37 w 160"/>
              <a:gd name="T117" fmla="*/ 113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0" h="120">
                <a:moveTo>
                  <a:pt x="37" y="74"/>
                </a:moveTo>
                <a:cubicBezTo>
                  <a:pt x="43" y="74"/>
                  <a:pt x="49" y="77"/>
                  <a:pt x="53" y="81"/>
                </a:cubicBezTo>
                <a:cubicBezTo>
                  <a:pt x="57" y="85"/>
                  <a:pt x="60" y="91"/>
                  <a:pt x="60" y="97"/>
                </a:cubicBezTo>
                <a:cubicBezTo>
                  <a:pt x="60" y="103"/>
                  <a:pt x="57" y="109"/>
                  <a:pt x="53" y="113"/>
                </a:cubicBezTo>
                <a:cubicBezTo>
                  <a:pt x="49" y="118"/>
                  <a:pt x="43" y="120"/>
                  <a:pt x="37" y="120"/>
                </a:cubicBezTo>
                <a:cubicBezTo>
                  <a:pt x="30" y="120"/>
                  <a:pt x="25" y="118"/>
                  <a:pt x="20" y="113"/>
                </a:cubicBezTo>
                <a:cubicBezTo>
                  <a:pt x="16" y="109"/>
                  <a:pt x="14" y="103"/>
                  <a:pt x="14" y="97"/>
                </a:cubicBezTo>
                <a:cubicBezTo>
                  <a:pt x="14" y="91"/>
                  <a:pt x="16" y="85"/>
                  <a:pt x="20" y="81"/>
                </a:cubicBezTo>
                <a:cubicBezTo>
                  <a:pt x="25" y="77"/>
                  <a:pt x="30" y="74"/>
                  <a:pt x="37" y="74"/>
                </a:cubicBezTo>
                <a:close/>
                <a:moveTo>
                  <a:pt x="96" y="78"/>
                </a:moveTo>
                <a:cubicBezTo>
                  <a:pt x="96" y="94"/>
                  <a:pt x="96" y="94"/>
                  <a:pt x="96" y="94"/>
                </a:cubicBezTo>
                <a:cubicBezTo>
                  <a:pt x="96" y="95"/>
                  <a:pt x="96" y="95"/>
                  <a:pt x="96" y="95"/>
                </a:cubicBezTo>
                <a:cubicBezTo>
                  <a:pt x="75" y="95"/>
                  <a:pt x="75" y="95"/>
                  <a:pt x="75" y="95"/>
                </a:cubicBezTo>
                <a:cubicBezTo>
                  <a:pt x="61" y="58"/>
                  <a:pt x="61" y="58"/>
                  <a:pt x="61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79"/>
                  <a:pt x="0" y="79"/>
                  <a:pt x="0" y="79"/>
                </a:cubicBezTo>
                <a:cubicBezTo>
                  <a:pt x="11" y="86"/>
                  <a:pt x="11" y="86"/>
                  <a:pt x="11" y="86"/>
                </a:cubicBezTo>
                <a:cubicBezTo>
                  <a:pt x="12" y="83"/>
                  <a:pt x="14" y="80"/>
                  <a:pt x="17" y="77"/>
                </a:cubicBezTo>
                <a:cubicBezTo>
                  <a:pt x="22" y="72"/>
                  <a:pt x="29" y="69"/>
                  <a:pt x="37" y="69"/>
                </a:cubicBezTo>
                <a:cubicBezTo>
                  <a:pt x="44" y="69"/>
                  <a:pt x="51" y="72"/>
                  <a:pt x="57" y="77"/>
                </a:cubicBezTo>
                <a:cubicBezTo>
                  <a:pt x="61" y="82"/>
                  <a:pt x="64" y="88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5" y="98"/>
                  <a:pt x="65" y="98"/>
                  <a:pt x="65" y="98"/>
                </a:cubicBezTo>
                <a:cubicBezTo>
                  <a:pt x="65" y="98"/>
                  <a:pt x="65" y="98"/>
                  <a:pt x="65" y="98"/>
                </a:cubicBezTo>
                <a:cubicBezTo>
                  <a:pt x="65" y="98"/>
                  <a:pt x="65" y="98"/>
                  <a:pt x="65" y="98"/>
                </a:cubicBezTo>
                <a:cubicBezTo>
                  <a:pt x="65" y="98"/>
                  <a:pt x="65" y="98"/>
                  <a:pt x="65" y="98"/>
                </a:cubicBezTo>
                <a:cubicBezTo>
                  <a:pt x="65" y="98"/>
                  <a:pt x="65" y="98"/>
                  <a:pt x="65" y="98"/>
                </a:cubicBezTo>
                <a:cubicBezTo>
                  <a:pt x="65" y="98"/>
                  <a:pt x="65" y="98"/>
                  <a:pt x="65" y="98"/>
                </a:cubicBezTo>
                <a:cubicBezTo>
                  <a:pt x="65" y="98"/>
                  <a:pt x="65" y="98"/>
                  <a:pt x="65" y="98"/>
                </a:cubicBezTo>
                <a:cubicBezTo>
                  <a:pt x="65" y="98"/>
                  <a:pt x="65" y="98"/>
                  <a:pt x="65" y="98"/>
                </a:cubicBezTo>
                <a:cubicBezTo>
                  <a:pt x="65" y="98"/>
                  <a:pt x="65" y="98"/>
                  <a:pt x="65" y="98"/>
                </a:cubicBezTo>
                <a:cubicBezTo>
                  <a:pt x="65" y="98"/>
                  <a:pt x="65" y="98"/>
                  <a:pt x="65" y="98"/>
                </a:cubicBezTo>
                <a:cubicBezTo>
                  <a:pt x="65" y="98"/>
                  <a:pt x="65" y="98"/>
                  <a:pt x="65" y="98"/>
                </a:cubicBezTo>
                <a:cubicBezTo>
                  <a:pt x="65" y="98"/>
                  <a:pt x="65" y="98"/>
                  <a:pt x="65" y="98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99"/>
                  <a:pt x="65" y="99"/>
                  <a:pt x="65" y="99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5" y="101"/>
                  <a:pt x="65" y="101"/>
                  <a:pt x="65" y="101"/>
                </a:cubicBezTo>
                <a:cubicBezTo>
                  <a:pt x="65" y="101"/>
                  <a:pt x="65" y="101"/>
                  <a:pt x="65" y="101"/>
                </a:cubicBezTo>
                <a:cubicBezTo>
                  <a:pt x="65" y="101"/>
                  <a:pt x="65" y="101"/>
                  <a:pt x="65" y="101"/>
                </a:cubicBezTo>
                <a:cubicBezTo>
                  <a:pt x="65" y="101"/>
                  <a:pt x="65" y="101"/>
                  <a:pt x="65" y="101"/>
                </a:cubicBezTo>
                <a:cubicBezTo>
                  <a:pt x="65" y="101"/>
                  <a:pt x="65" y="101"/>
                  <a:pt x="65" y="101"/>
                </a:cubicBezTo>
                <a:cubicBezTo>
                  <a:pt x="65" y="101"/>
                  <a:pt x="65" y="101"/>
                  <a:pt x="65" y="101"/>
                </a:cubicBezTo>
                <a:cubicBezTo>
                  <a:pt x="65" y="101"/>
                  <a:pt x="65" y="101"/>
                  <a:pt x="65" y="101"/>
                </a:cubicBezTo>
                <a:cubicBezTo>
                  <a:pt x="65" y="101"/>
                  <a:pt x="65" y="101"/>
                  <a:pt x="65" y="101"/>
                </a:cubicBezTo>
                <a:cubicBezTo>
                  <a:pt x="65" y="101"/>
                  <a:pt x="65" y="101"/>
                  <a:pt x="65" y="101"/>
                </a:cubicBezTo>
                <a:cubicBezTo>
                  <a:pt x="65" y="101"/>
                  <a:pt x="65" y="101"/>
                  <a:pt x="65" y="101"/>
                </a:cubicBezTo>
                <a:cubicBezTo>
                  <a:pt x="65" y="101"/>
                  <a:pt x="65" y="101"/>
                  <a:pt x="65" y="101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3"/>
                  <a:pt x="64" y="103"/>
                  <a:pt x="64" y="103"/>
                </a:cubicBezTo>
                <a:cubicBezTo>
                  <a:pt x="64" y="103"/>
                  <a:pt x="64" y="103"/>
                  <a:pt x="64" y="103"/>
                </a:cubicBezTo>
                <a:cubicBezTo>
                  <a:pt x="64" y="103"/>
                  <a:pt x="64" y="103"/>
                  <a:pt x="64" y="103"/>
                </a:cubicBezTo>
                <a:cubicBezTo>
                  <a:pt x="64" y="103"/>
                  <a:pt x="64" y="103"/>
                  <a:pt x="64" y="103"/>
                </a:cubicBezTo>
                <a:cubicBezTo>
                  <a:pt x="76" y="102"/>
                  <a:pt x="95" y="103"/>
                  <a:pt x="110" y="103"/>
                </a:cubicBezTo>
                <a:cubicBezTo>
                  <a:pt x="109" y="101"/>
                  <a:pt x="109" y="99"/>
                  <a:pt x="109" y="97"/>
                </a:cubicBezTo>
                <a:cubicBezTo>
                  <a:pt x="109" y="97"/>
                  <a:pt x="109" y="97"/>
                  <a:pt x="109" y="97"/>
                </a:cubicBezTo>
                <a:cubicBezTo>
                  <a:pt x="109" y="97"/>
                  <a:pt x="109" y="97"/>
                  <a:pt x="109" y="97"/>
                </a:cubicBezTo>
                <a:cubicBezTo>
                  <a:pt x="109" y="97"/>
                  <a:pt x="109" y="97"/>
                  <a:pt x="109" y="97"/>
                </a:cubicBezTo>
                <a:cubicBezTo>
                  <a:pt x="109" y="97"/>
                  <a:pt x="109" y="97"/>
                  <a:pt x="109" y="97"/>
                </a:cubicBezTo>
                <a:cubicBezTo>
                  <a:pt x="109" y="97"/>
                  <a:pt x="109" y="97"/>
                  <a:pt x="109" y="97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10" y="88"/>
                  <a:pt x="113" y="82"/>
                  <a:pt x="118" y="77"/>
                </a:cubicBezTo>
                <a:cubicBezTo>
                  <a:pt x="123" y="72"/>
                  <a:pt x="130" y="69"/>
                  <a:pt x="137" y="69"/>
                </a:cubicBezTo>
                <a:cubicBezTo>
                  <a:pt x="145" y="69"/>
                  <a:pt x="152" y="72"/>
                  <a:pt x="157" y="77"/>
                </a:cubicBezTo>
                <a:cubicBezTo>
                  <a:pt x="158" y="75"/>
                  <a:pt x="158" y="73"/>
                  <a:pt x="158" y="71"/>
                </a:cubicBezTo>
                <a:cubicBezTo>
                  <a:pt x="151" y="65"/>
                  <a:pt x="143" y="61"/>
                  <a:pt x="134" y="61"/>
                </a:cubicBezTo>
                <a:cubicBezTo>
                  <a:pt x="135" y="61"/>
                  <a:pt x="135" y="61"/>
                  <a:pt x="135" y="61"/>
                </a:cubicBezTo>
                <a:cubicBezTo>
                  <a:pt x="129" y="50"/>
                  <a:pt x="129" y="50"/>
                  <a:pt x="129" y="50"/>
                </a:cubicBezTo>
                <a:cubicBezTo>
                  <a:pt x="131" y="52"/>
                  <a:pt x="134" y="52"/>
                  <a:pt x="137" y="52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1" y="34"/>
                  <a:pt x="125" y="37"/>
                  <a:pt x="124" y="42"/>
                </a:cubicBezTo>
                <a:cubicBezTo>
                  <a:pt x="113" y="23"/>
                  <a:pt x="113" y="23"/>
                  <a:pt x="113" y="23"/>
                </a:cubicBezTo>
                <a:cubicBezTo>
                  <a:pt x="112" y="20"/>
                  <a:pt x="111" y="18"/>
                  <a:pt x="110" y="16"/>
                </a:cubicBezTo>
                <a:cubicBezTo>
                  <a:pt x="103" y="1"/>
                  <a:pt x="102" y="0"/>
                  <a:pt x="90" y="0"/>
                </a:cubicBezTo>
                <a:cubicBezTo>
                  <a:pt x="89" y="0"/>
                  <a:pt x="88" y="0"/>
                  <a:pt x="87" y="0"/>
                </a:cubicBezTo>
                <a:cubicBezTo>
                  <a:pt x="73" y="1"/>
                  <a:pt x="73" y="1"/>
                  <a:pt x="73" y="1"/>
                </a:cubicBezTo>
                <a:cubicBezTo>
                  <a:pt x="72" y="1"/>
                  <a:pt x="70" y="3"/>
                  <a:pt x="70" y="5"/>
                </a:cubicBezTo>
                <a:cubicBezTo>
                  <a:pt x="70" y="5"/>
                  <a:pt x="70" y="5"/>
                  <a:pt x="70" y="5"/>
                </a:cubicBezTo>
                <a:cubicBezTo>
                  <a:pt x="70" y="7"/>
                  <a:pt x="72" y="8"/>
                  <a:pt x="73" y="8"/>
                </a:cubicBezTo>
                <a:cubicBezTo>
                  <a:pt x="87" y="7"/>
                  <a:pt x="87" y="7"/>
                  <a:pt x="87" y="7"/>
                </a:cubicBezTo>
                <a:cubicBezTo>
                  <a:pt x="88" y="6"/>
                  <a:pt x="89" y="6"/>
                  <a:pt x="90" y="6"/>
                </a:cubicBezTo>
                <a:cubicBezTo>
                  <a:pt x="96" y="5"/>
                  <a:pt x="98" y="5"/>
                  <a:pt x="101" y="9"/>
                </a:cubicBezTo>
                <a:cubicBezTo>
                  <a:pt x="99" y="9"/>
                  <a:pt x="96" y="9"/>
                  <a:pt x="92" y="9"/>
                </a:cubicBezTo>
                <a:cubicBezTo>
                  <a:pt x="91" y="9"/>
                  <a:pt x="90" y="9"/>
                  <a:pt x="89" y="9"/>
                </a:cubicBezTo>
                <a:cubicBezTo>
                  <a:pt x="76" y="10"/>
                  <a:pt x="76" y="10"/>
                  <a:pt x="76" y="10"/>
                </a:cubicBezTo>
                <a:cubicBezTo>
                  <a:pt x="74" y="10"/>
                  <a:pt x="72" y="12"/>
                  <a:pt x="72" y="14"/>
                </a:cubicBezTo>
                <a:cubicBezTo>
                  <a:pt x="72" y="14"/>
                  <a:pt x="72" y="14"/>
                  <a:pt x="72" y="14"/>
                </a:cubicBezTo>
                <a:cubicBezTo>
                  <a:pt x="72" y="16"/>
                  <a:pt x="74" y="17"/>
                  <a:pt x="76" y="17"/>
                </a:cubicBezTo>
                <a:cubicBezTo>
                  <a:pt x="89" y="16"/>
                  <a:pt x="89" y="16"/>
                  <a:pt x="89" y="16"/>
                </a:cubicBezTo>
                <a:cubicBezTo>
                  <a:pt x="90" y="16"/>
                  <a:pt x="91" y="15"/>
                  <a:pt x="92" y="15"/>
                </a:cubicBezTo>
                <a:cubicBezTo>
                  <a:pt x="102" y="14"/>
                  <a:pt x="103" y="14"/>
                  <a:pt x="108" y="23"/>
                </a:cubicBezTo>
                <a:cubicBezTo>
                  <a:pt x="107" y="23"/>
                  <a:pt x="107" y="23"/>
                  <a:pt x="107" y="23"/>
                </a:cubicBezTo>
                <a:cubicBezTo>
                  <a:pt x="118" y="62"/>
                  <a:pt x="118" y="62"/>
                  <a:pt x="118" y="62"/>
                </a:cubicBezTo>
                <a:cubicBezTo>
                  <a:pt x="103" y="66"/>
                  <a:pt x="100" y="71"/>
                  <a:pt x="96" y="78"/>
                </a:cubicBezTo>
                <a:close/>
                <a:moveTo>
                  <a:pt x="12" y="54"/>
                </a:moveTo>
                <a:cubicBezTo>
                  <a:pt x="9" y="40"/>
                  <a:pt x="8" y="36"/>
                  <a:pt x="17" y="37"/>
                </a:cubicBezTo>
                <a:cubicBezTo>
                  <a:pt x="31" y="37"/>
                  <a:pt x="45" y="37"/>
                  <a:pt x="59" y="37"/>
                </a:cubicBezTo>
                <a:cubicBezTo>
                  <a:pt x="68" y="37"/>
                  <a:pt x="65" y="46"/>
                  <a:pt x="62" y="54"/>
                </a:cubicBezTo>
                <a:cubicBezTo>
                  <a:pt x="45" y="54"/>
                  <a:pt x="29" y="54"/>
                  <a:pt x="12" y="54"/>
                </a:cubicBezTo>
                <a:close/>
                <a:moveTo>
                  <a:pt x="137" y="74"/>
                </a:moveTo>
                <a:cubicBezTo>
                  <a:pt x="144" y="74"/>
                  <a:pt x="149" y="77"/>
                  <a:pt x="154" y="81"/>
                </a:cubicBezTo>
                <a:cubicBezTo>
                  <a:pt x="158" y="85"/>
                  <a:pt x="160" y="91"/>
                  <a:pt x="160" y="97"/>
                </a:cubicBezTo>
                <a:cubicBezTo>
                  <a:pt x="160" y="103"/>
                  <a:pt x="158" y="109"/>
                  <a:pt x="154" y="113"/>
                </a:cubicBezTo>
                <a:cubicBezTo>
                  <a:pt x="149" y="118"/>
                  <a:pt x="144" y="120"/>
                  <a:pt x="137" y="120"/>
                </a:cubicBezTo>
                <a:cubicBezTo>
                  <a:pt x="131" y="120"/>
                  <a:pt x="125" y="118"/>
                  <a:pt x="121" y="113"/>
                </a:cubicBezTo>
                <a:cubicBezTo>
                  <a:pt x="117" y="109"/>
                  <a:pt x="114" y="103"/>
                  <a:pt x="114" y="97"/>
                </a:cubicBezTo>
                <a:cubicBezTo>
                  <a:pt x="114" y="91"/>
                  <a:pt x="117" y="85"/>
                  <a:pt x="121" y="81"/>
                </a:cubicBezTo>
                <a:cubicBezTo>
                  <a:pt x="125" y="77"/>
                  <a:pt x="131" y="74"/>
                  <a:pt x="137" y="74"/>
                </a:cubicBezTo>
                <a:close/>
                <a:moveTo>
                  <a:pt x="148" y="86"/>
                </a:moveTo>
                <a:cubicBezTo>
                  <a:pt x="151" y="89"/>
                  <a:pt x="153" y="93"/>
                  <a:pt x="153" y="97"/>
                </a:cubicBezTo>
                <a:cubicBezTo>
                  <a:pt x="153" y="101"/>
                  <a:pt x="151" y="105"/>
                  <a:pt x="148" y="108"/>
                </a:cubicBezTo>
                <a:cubicBezTo>
                  <a:pt x="146" y="111"/>
                  <a:pt x="142" y="113"/>
                  <a:pt x="137" y="113"/>
                </a:cubicBezTo>
                <a:cubicBezTo>
                  <a:pt x="133" y="113"/>
                  <a:pt x="129" y="111"/>
                  <a:pt x="126" y="108"/>
                </a:cubicBezTo>
                <a:cubicBezTo>
                  <a:pt x="123" y="105"/>
                  <a:pt x="122" y="101"/>
                  <a:pt x="122" y="97"/>
                </a:cubicBezTo>
                <a:cubicBezTo>
                  <a:pt x="122" y="93"/>
                  <a:pt x="123" y="89"/>
                  <a:pt x="126" y="86"/>
                </a:cubicBezTo>
                <a:cubicBezTo>
                  <a:pt x="129" y="83"/>
                  <a:pt x="133" y="81"/>
                  <a:pt x="137" y="81"/>
                </a:cubicBezTo>
                <a:cubicBezTo>
                  <a:pt x="142" y="81"/>
                  <a:pt x="146" y="83"/>
                  <a:pt x="148" y="86"/>
                </a:cubicBezTo>
                <a:close/>
                <a:moveTo>
                  <a:pt x="48" y="86"/>
                </a:moveTo>
                <a:cubicBezTo>
                  <a:pt x="45" y="83"/>
                  <a:pt x="41" y="81"/>
                  <a:pt x="37" y="81"/>
                </a:cubicBezTo>
                <a:cubicBezTo>
                  <a:pt x="32" y="81"/>
                  <a:pt x="28" y="83"/>
                  <a:pt x="26" y="86"/>
                </a:cubicBezTo>
                <a:cubicBezTo>
                  <a:pt x="23" y="89"/>
                  <a:pt x="21" y="93"/>
                  <a:pt x="21" y="97"/>
                </a:cubicBezTo>
                <a:cubicBezTo>
                  <a:pt x="21" y="101"/>
                  <a:pt x="23" y="105"/>
                  <a:pt x="26" y="108"/>
                </a:cubicBezTo>
                <a:cubicBezTo>
                  <a:pt x="28" y="111"/>
                  <a:pt x="32" y="113"/>
                  <a:pt x="37" y="113"/>
                </a:cubicBezTo>
                <a:cubicBezTo>
                  <a:pt x="41" y="113"/>
                  <a:pt x="45" y="111"/>
                  <a:pt x="48" y="108"/>
                </a:cubicBezTo>
                <a:cubicBezTo>
                  <a:pt x="51" y="105"/>
                  <a:pt x="52" y="101"/>
                  <a:pt x="52" y="97"/>
                </a:cubicBezTo>
                <a:cubicBezTo>
                  <a:pt x="52" y="93"/>
                  <a:pt x="51" y="89"/>
                  <a:pt x="48" y="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400"/>
          </a:p>
        </p:txBody>
      </p:sp>
      <p:sp>
        <p:nvSpPr>
          <p:cNvPr id="238" name="Rectangle 76">
            <a:extLst>
              <a:ext uri="{FF2B5EF4-FFF2-40B4-BE49-F238E27FC236}">
                <a16:creationId xmlns:a16="http://schemas.microsoft.com/office/drawing/2014/main" id="{2252E2CF-BA00-B844-8A76-8B3EBADDC1CD}"/>
              </a:ext>
            </a:extLst>
          </p:cNvPr>
          <p:cNvSpPr>
            <a:spLocks/>
          </p:cNvSpPr>
          <p:nvPr/>
        </p:nvSpPr>
        <p:spPr>
          <a:xfrm rot="5400000">
            <a:off x="9428605" y="6061322"/>
            <a:ext cx="422490" cy="275695"/>
          </a:xfrm>
          <a:prstGeom prst="homePlate">
            <a:avLst>
              <a:gd name="adj" fmla="val 30502"/>
            </a:avLst>
          </a:prstGeom>
          <a:solidFill>
            <a:schemeClr val="accent5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>
            <a:noAutofit/>
          </a:bodyPr>
          <a:lstStyle/>
          <a:p>
            <a:pPr algn="ctr" defTabSz="5842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CA" sz="2000" kern="0">
                <a:ln w="0"/>
                <a:solidFill>
                  <a:schemeClr val="bg1"/>
                </a:solidFill>
                <a:latin typeface="+mj-lt"/>
                <a:ea typeface="Arial" charset="0"/>
                <a:cs typeface="Arial" charset="0"/>
                <a:sym typeface="Helvetica Light"/>
              </a:rPr>
              <a:t>4</a:t>
            </a:r>
            <a:endParaRPr lang="en-US" sz="2000" kern="0">
              <a:ln w="0"/>
              <a:solidFill>
                <a:schemeClr val="bg1"/>
              </a:solidFill>
              <a:latin typeface="+mj-lt"/>
              <a:ea typeface="Arial" charset="0"/>
              <a:cs typeface="Arial" charset="0"/>
              <a:sym typeface="Helvetica Light"/>
            </a:endParaRPr>
          </a:p>
        </p:txBody>
      </p:sp>
      <p:pic>
        <p:nvPicPr>
          <p:cNvPr id="208" name="Рисунок 13">
            <a:extLst>
              <a:ext uri="{FF2B5EF4-FFF2-40B4-BE49-F238E27FC236}">
                <a16:creationId xmlns:a16="http://schemas.microsoft.com/office/drawing/2014/main" id="{AE52AB36-79FA-9146-B7DE-37821D5D6EE8}"/>
              </a:ext>
            </a:extLst>
          </p:cNvPr>
          <p:cNvPicPr>
            <a:picLocks noChangeAspect="1"/>
          </p:cNvPicPr>
          <p:nvPr/>
        </p:nvPicPr>
        <p:blipFill>
          <a:blip r:embed="rId1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9580" y="2901950"/>
            <a:ext cx="1535598" cy="981075"/>
          </a:xfrm>
          <a:prstGeom prst="rect">
            <a:avLst/>
          </a:prstGeom>
        </p:spPr>
      </p:pic>
      <p:pic>
        <p:nvPicPr>
          <p:cNvPr id="220" name="Рисунок 9">
            <a:extLst>
              <a:ext uri="{FF2B5EF4-FFF2-40B4-BE49-F238E27FC236}">
                <a16:creationId xmlns:a16="http://schemas.microsoft.com/office/drawing/2014/main" id="{FF51773E-D7B5-4049-B864-310F1DDED272}"/>
              </a:ext>
            </a:extLst>
          </p:cNvPr>
          <p:cNvPicPr>
            <a:picLocks noChangeAspect="1"/>
          </p:cNvPicPr>
          <p:nvPr/>
        </p:nvPicPr>
        <p:blipFill>
          <a:blip r:embed="rId1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9074" y="6998335"/>
            <a:ext cx="2338939" cy="2338939"/>
          </a:xfrm>
          <a:prstGeom prst="rect">
            <a:avLst/>
          </a:prstGeom>
        </p:spPr>
      </p:pic>
      <p:sp>
        <p:nvSpPr>
          <p:cNvPr id="262" name="Rectangle 937"/>
          <p:cNvSpPr txBox="1"/>
          <p:nvPr/>
        </p:nvSpPr>
        <p:spPr>
          <a:xfrm>
            <a:off x="2782526" y="2566970"/>
            <a:ext cx="2548036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defTabSz="1631629" eaLnBrk="1" hangingPunct="1">
              <a:buClr>
                <a:schemeClr val="tx2"/>
              </a:buClr>
              <a:defRPr sz="2000">
                <a:latin typeface="+mj-lt"/>
              </a:defRPr>
            </a:lvl1pPr>
            <a:lvl2pPr marL="265819" lvl="1" indent="-265819" defTabSz="1631629" eaLnBrk="1" hangingPunct="1"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latin typeface="+mn-lt"/>
              </a:defRPr>
            </a:lvl2pPr>
            <a:lvl3pPr marL="569611" lvl="2" indent="-303792" defTabSz="1631629" eaLnBrk="1" hangingPunct="1"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latin typeface="+mn-lt"/>
              </a:defRPr>
            </a:lvl3pPr>
            <a:lvl4pPr marL="835430" lvl="3" indent="-265819" defTabSz="1631629" eaLnBrk="1" hangingPunct="1"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latin typeface="+mn-lt"/>
              </a:defRPr>
            </a:lvl4pPr>
            <a:lvl5pPr marL="1063275" lvl="4" indent="-265819" defTabSz="1631629" eaLnBrk="1" hangingPunct="1">
              <a:buClr>
                <a:schemeClr val="accent4"/>
              </a:buClr>
              <a:buSzPct val="89000"/>
              <a:buFont typeface="Arial" charset="0"/>
              <a:buChar char="-"/>
              <a:defRPr sz="1800">
                <a:latin typeface="+mn-lt"/>
              </a:defRPr>
            </a:lvl5pPr>
            <a:lvl6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1366401" indent="-237222" defTabSz="16316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/>
            <a:r>
              <a:rPr lang="ru-RU" sz="1200" b="1" dirty="0">
                <a:solidFill>
                  <a:schemeClr val="accent5"/>
                </a:solidFill>
              </a:rPr>
              <a:t>Рост автопарка в 15 раз</a:t>
            </a:r>
            <a:endParaRPr lang="en-US" sz="1200" b="1" dirty="0">
              <a:solidFill>
                <a:schemeClr val="accent5"/>
              </a:solidFill>
            </a:endParaRPr>
          </a:p>
        </p:txBody>
      </p:sp>
      <p:pic>
        <p:nvPicPr>
          <p:cNvPr id="192" name="Рисунок 191">
            <a:extLst>
              <a:ext uri="{FF2B5EF4-FFF2-40B4-BE49-F238E27FC236}">
                <a16:creationId xmlns:a16="http://schemas.microsoft.com/office/drawing/2014/main" id="{13B8009B-1704-8D4D-A7C2-A65417864AF5}"/>
              </a:ext>
            </a:extLst>
          </p:cNvPr>
          <p:cNvPicPr>
            <a:picLocks noChangeAspect="1"/>
          </p:cNvPicPr>
          <p:nvPr/>
        </p:nvPicPr>
        <p:blipFill>
          <a:blip r:embed="rId12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52" y="6994988"/>
            <a:ext cx="1171376" cy="128811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7568333" y="4631267"/>
            <a:ext cx="278871" cy="745066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pic>
        <p:nvPicPr>
          <p:cNvPr id="202" name="Рисунок 201">
            <a:extLst>
              <a:ext uri="{FF2B5EF4-FFF2-40B4-BE49-F238E27FC236}">
                <a16:creationId xmlns:a16="http://schemas.microsoft.com/office/drawing/2014/main" id="{4C236A95-4366-304B-A354-E8256A2C0548}"/>
              </a:ext>
            </a:extLst>
          </p:cNvPr>
          <p:cNvPicPr>
            <a:picLocks noChangeAspect="1"/>
          </p:cNvPicPr>
          <p:nvPr/>
        </p:nvPicPr>
        <p:blipFill>
          <a:blip r:embed="rId12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9029" y="6888611"/>
            <a:ext cx="665649" cy="892090"/>
          </a:xfrm>
          <a:prstGeom prst="rect">
            <a:avLst/>
          </a:prstGeom>
        </p:spPr>
      </p:pic>
      <p:graphicFrame>
        <p:nvGraphicFramePr>
          <p:cNvPr id="674" name="Chart 3"/>
          <p:cNvGraphicFramePr/>
          <p:nvPr>
            <p:custDataLst>
              <p:tags r:id="rId90"/>
            </p:custDataLst>
          </p:nvPr>
        </p:nvGraphicFramePr>
        <p:xfrm>
          <a:off x="603250" y="2700338"/>
          <a:ext cx="6815138" cy="2335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5"/>
          </a:graphicData>
        </a:graphic>
      </p:graphicFrame>
      <p:cxnSp>
        <p:nvCxnSpPr>
          <p:cNvPr id="944" name="Прямая соединительная линия 943"/>
          <p:cNvCxnSpPr/>
          <p:nvPr>
            <p:custDataLst>
              <p:tags r:id="rId91"/>
            </p:custDataLst>
          </p:nvPr>
        </p:nvCxnSpPr>
        <p:spPr bwMode="auto">
          <a:xfrm>
            <a:off x="6670675" y="3630613"/>
            <a:ext cx="0" cy="4445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Прямая соединительная линия 217"/>
          <p:cNvCxnSpPr/>
          <p:nvPr>
            <p:custDataLst>
              <p:tags r:id="rId92"/>
            </p:custDataLst>
          </p:nvPr>
        </p:nvCxnSpPr>
        <p:spPr bwMode="auto">
          <a:xfrm>
            <a:off x="1549400" y="4852989"/>
            <a:ext cx="0" cy="7937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Прямая соединительная линия 212"/>
          <p:cNvCxnSpPr/>
          <p:nvPr>
            <p:custDataLst>
              <p:tags r:id="rId93"/>
            </p:custDataLst>
          </p:nvPr>
        </p:nvCxnSpPr>
        <p:spPr bwMode="auto">
          <a:xfrm>
            <a:off x="2935288" y="4838701"/>
            <a:ext cx="0" cy="5397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Rectangle 286"/>
          <p:cNvSpPr>
            <a:spLocks noGrp="1" noChangeArrowheads="1"/>
          </p:cNvSpPr>
          <p:nvPr>
            <p:custDataLst>
              <p:tags r:id="rId94"/>
            </p:custDataLst>
          </p:nvPr>
        </p:nvSpPr>
        <p:spPr bwMode="gray">
          <a:xfrm>
            <a:off x="2868613" y="4656138"/>
            <a:ext cx="1333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altLang="en-US" sz="1200" dirty="0">
                <a:latin typeface="+mn-lt"/>
                <a:sym typeface="+mn-lt"/>
              </a:rPr>
              <a:t>5</a:t>
            </a:r>
            <a:endParaRPr lang="en-US" sz="1200" dirty="0">
              <a:latin typeface="+mn-lt"/>
              <a:sym typeface="+mn-lt"/>
            </a:endParaRPr>
          </a:p>
        </p:txBody>
      </p:sp>
      <p:sp>
        <p:nvSpPr>
          <p:cNvPr id="242" name="Rectangle 286"/>
          <p:cNvSpPr>
            <a:spLocks noGrp="1" noChangeArrowheads="1"/>
          </p:cNvSpPr>
          <p:nvPr>
            <p:custDataLst>
              <p:tags r:id="rId95"/>
            </p:custDataLst>
          </p:nvPr>
        </p:nvSpPr>
        <p:spPr bwMode="auto">
          <a:xfrm>
            <a:off x="5164138" y="5086350"/>
            <a:ext cx="35401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fld id="{ECDD0B0B-925F-40BA-995A-19DA0F26581F}" type="datetime'''''''''''''''2''''''''''''''0''''1''''''8''''''''''''''''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>
                <a:lnSpc>
                  <a:spcPts val="1600"/>
                </a:lnSpc>
              </a:pPr>
              <a:t>2018</a:t>
            </a:fld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sp>
        <p:nvSpPr>
          <p:cNvPr id="221" name="Rectangle 286"/>
          <p:cNvSpPr>
            <a:spLocks noGrp="1" noChangeArrowheads="1"/>
          </p:cNvSpPr>
          <p:nvPr>
            <p:custDataLst>
              <p:tags r:id="rId96"/>
            </p:custDataLst>
          </p:nvPr>
        </p:nvSpPr>
        <p:spPr bwMode="gray">
          <a:xfrm>
            <a:off x="1122363" y="3592513"/>
            <a:ext cx="458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altLang="en-US" sz="1200" dirty="0">
                <a:latin typeface="+mn-lt"/>
                <a:sym typeface="+mn-lt"/>
              </a:rPr>
              <a:t>4 тыс.</a:t>
            </a:r>
            <a:endParaRPr lang="en-US" sz="1200" dirty="0">
              <a:latin typeface="+mn-lt"/>
              <a:sym typeface="+mn-lt"/>
            </a:endParaRPr>
          </a:p>
        </p:txBody>
      </p:sp>
      <p:sp>
        <p:nvSpPr>
          <p:cNvPr id="243" name="Rectangle 286"/>
          <p:cNvSpPr>
            <a:spLocks noGrp="1" noChangeArrowheads="1"/>
          </p:cNvSpPr>
          <p:nvPr>
            <p:custDataLst>
              <p:tags r:id="rId97"/>
            </p:custDataLst>
          </p:nvPr>
        </p:nvSpPr>
        <p:spPr bwMode="gray">
          <a:xfrm>
            <a:off x="6605589" y="3448050"/>
            <a:ext cx="1317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sz="1200" dirty="0">
                <a:latin typeface="+mn-lt"/>
                <a:sym typeface="+mn-lt"/>
              </a:rPr>
              <a:t>9</a:t>
            </a:r>
            <a:endParaRPr lang="en-US" sz="1200" dirty="0">
              <a:latin typeface="+mn-lt"/>
              <a:sym typeface="+mn-lt"/>
            </a:endParaRPr>
          </a:p>
        </p:txBody>
      </p:sp>
      <p:sp>
        <p:nvSpPr>
          <p:cNvPr id="236" name="Rectangle 286"/>
          <p:cNvSpPr>
            <a:spLocks noGrp="1" noChangeArrowheads="1"/>
          </p:cNvSpPr>
          <p:nvPr>
            <p:custDataLst>
              <p:tags r:id="rId98"/>
            </p:custDataLst>
          </p:nvPr>
        </p:nvSpPr>
        <p:spPr bwMode="auto">
          <a:xfrm>
            <a:off x="2506663" y="5086350"/>
            <a:ext cx="34925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fld id="{3A031AED-B88D-476D-8CFD-C8A6ED751387}" type="datetime'''''''''''''2''''''''''0''1''''''''''''''6''''''''''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>
                <a:lnSpc>
                  <a:spcPts val="1600"/>
                </a:lnSpc>
              </a:pPr>
              <a:t>2016</a:t>
            </a:fld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sp>
        <p:nvSpPr>
          <p:cNvPr id="232" name="Rectangle 286"/>
          <p:cNvSpPr>
            <a:spLocks noGrp="1" noChangeArrowheads="1"/>
          </p:cNvSpPr>
          <p:nvPr>
            <p:custDataLst>
              <p:tags r:id="rId99"/>
            </p:custDataLst>
          </p:nvPr>
        </p:nvSpPr>
        <p:spPr bwMode="gray">
          <a:xfrm>
            <a:off x="2401888" y="3559175"/>
            <a:ext cx="5603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CA" altLang="en-US" sz="1200" dirty="0">
                <a:latin typeface="+mn-lt"/>
                <a:sym typeface="+mn-lt"/>
              </a:rPr>
              <a:t>1,6 </a:t>
            </a:r>
            <a:r>
              <a:rPr lang="ru-RU" altLang="en-US" sz="1200" dirty="0">
                <a:latin typeface="+mn-lt"/>
                <a:sym typeface="+mn-lt"/>
              </a:rPr>
              <a:t>млн</a:t>
            </a:r>
            <a:endParaRPr lang="en-US" sz="1200" dirty="0">
              <a:latin typeface="+mn-lt"/>
              <a:sym typeface="+mn-lt"/>
            </a:endParaRPr>
          </a:p>
        </p:txBody>
      </p:sp>
      <p:sp useBgFill="1">
        <p:nvSpPr>
          <p:cNvPr id="229" name="Rectangle 286"/>
          <p:cNvSpPr>
            <a:spLocks noGrp="1" noChangeArrowheads="1"/>
          </p:cNvSpPr>
          <p:nvPr>
            <p:custDataLst>
              <p:tags r:id="rId100"/>
            </p:custDataLst>
          </p:nvPr>
        </p:nvSpPr>
        <p:spPr bwMode="gray">
          <a:xfrm>
            <a:off x="1239838" y="4852988"/>
            <a:ext cx="222250" cy="182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altLang="en-US" sz="1200">
                <a:solidFill>
                  <a:schemeClr val="bg1"/>
                </a:solidFill>
                <a:latin typeface="+mn-lt"/>
                <a:sym typeface="+mn-lt"/>
              </a:rPr>
              <a:t>35</a:t>
            </a:r>
            <a:endParaRPr lang="en-US" sz="1200">
              <a:solidFill>
                <a:schemeClr val="bg1"/>
              </a:solidFill>
              <a:latin typeface="+mn-lt"/>
              <a:sym typeface="+mn-lt"/>
            </a:endParaRPr>
          </a:p>
        </p:txBody>
      </p:sp>
      <p:sp>
        <p:nvSpPr>
          <p:cNvPr id="222" name="Rectangle 286"/>
          <p:cNvSpPr>
            <a:spLocks noGrp="1" noChangeArrowheads="1"/>
          </p:cNvSpPr>
          <p:nvPr>
            <p:custDataLst>
              <p:tags r:id="rId101"/>
            </p:custDataLst>
          </p:nvPr>
        </p:nvSpPr>
        <p:spPr bwMode="gray">
          <a:xfrm>
            <a:off x="1493838" y="4670425"/>
            <a:ext cx="1111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altLang="en-US" sz="1200" dirty="0">
                <a:latin typeface="+mn-lt"/>
                <a:sym typeface="+mn-lt"/>
              </a:rPr>
              <a:t>1</a:t>
            </a:r>
            <a:endParaRPr lang="en-US" sz="1200" dirty="0">
              <a:latin typeface="+mn-lt"/>
              <a:sym typeface="+mn-lt"/>
            </a:endParaRPr>
          </a:p>
        </p:txBody>
      </p:sp>
      <p:sp>
        <p:nvSpPr>
          <p:cNvPr id="230" name="Rectangle 286"/>
          <p:cNvSpPr>
            <a:spLocks noGrp="1" noChangeArrowheads="1"/>
          </p:cNvSpPr>
          <p:nvPr>
            <p:custDataLst>
              <p:tags r:id="rId102"/>
            </p:custDataLst>
          </p:nvPr>
        </p:nvSpPr>
        <p:spPr bwMode="auto">
          <a:xfrm>
            <a:off x="1176338" y="5086350"/>
            <a:ext cx="35083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fld id="{63E5DA94-DC2A-443E-AC77-F66ED1B65C43}" type="datetime'2''''0''''''''''''''''''''''''''''15''''''''''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>
                <a:lnSpc>
                  <a:spcPts val="1600"/>
                </a:lnSpc>
              </a:pPr>
              <a:t>2015</a:t>
            </a:fld>
            <a:endParaRPr lang="en-US" sz="1200" dirty="0">
              <a:solidFill>
                <a:schemeClr val="tx2"/>
              </a:solidFill>
              <a:latin typeface="+mn-lt"/>
              <a:sym typeface="+mn-lt"/>
            </a:endParaRPr>
          </a:p>
        </p:txBody>
      </p:sp>
      <p:sp useBgFill="1">
        <p:nvSpPr>
          <p:cNvPr id="237" name="Rectangle 286"/>
          <p:cNvSpPr>
            <a:spLocks noGrp="1" noChangeArrowheads="1"/>
          </p:cNvSpPr>
          <p:nvPr>
            <p:custDataLst>
              <p:tags r:id="rId103"/>
            </p:custDataLst>
          </p:nvPr>
        </p:nvSpPr>
        <p:spPr bwMode="gray">
          <a:xfrm>
            <a:off x="3590925" y="3471863"/>
            <a:ext cx="5826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altLang="en-US" sz="1200" dirty="0">
                <a:latin typeface="+mn-lt"/>
                <a:sym typeface="+mn-lt"/>
              </a:rPr>
              <a:t>5,6 млн</a:t>
            </a:r>
            <a:endParaRPr lang="en-US" sz="1200" dirty="0">
              <a:latin typeface="+mn-lt"/>
              <a:sym typeface="+mn-lt"/>
            </a:endParaRPr>
          </a:p>
        </p:txBody>
      </p:sp>
      <p:sp>
        <p:nvSpPr>
          <p:cNvPr id="235" name="Rectangle 286"/>
          <p:cNvSpPr>
            <a:spLocks noGrp="1" noChangeArrowheads="1"/>
          </p:cNvSpPr>
          <p:nvPr>
            <p:custDataLst>
              <p:tags r:id="rId104"/>
            </p:custDataLst>
          </p:nvPr>
        </p:nvSpPr>
        <p:spPr bwMode="gray">
          <a:xfrm>
            <a:off x="2459038" y="4838700"/>
            <a:ext cx="444500" cy="182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A7C028DD-03D9-407D-A430-E268A011FF16}" type="datetime'''''''''''''''''''''1'''''' 000'''''''''''''''''''''''''''''''">
              <a:rPr lang="en-US" altLang="en-US" sz="1200" smtClean="0">
                <a:solidFill>
                  <a:schemeClr val="bg1"/>
                </a:solidFill>
                <a:latin typeface="+mn-lt"/>
                <a:sym typeface="+mn-lt"/>
              </a:rPr>
              <a:pPr algn="ctr"/>
              <a:t>1 000</a:t>
            </a:fld>
            <a:endParaRPr lang="en-US" sz="1200" dirty="0">
              <a:solidFill>
                <a:schemeClr val="bg1"/>
              </a:solidFill>
              <a:latin typeface="+mn-lt"/>
              <a:sym typeface="+mn-lt"/>
            </a:endParaRPr>
          </a:p>
        </p:txBody>
      </p:sp>
      <p:sp>
        <p:nvSpPr>
          <p:cNvPr id="226" name="Rectangle 286"/>
          <p:cNvSpPr>
            <a:spLocks noGrp="1" noChangeArrowheads="1"/>
          </p:cNvSpPr>
          <p:nvPr>
            <p:custDataLst>
              <p:tags r:id="rId105"/>
            </p:custDataLst>
          </p:nvPr>
        </p:nvSpPr>
        <p:spPr bwMode="gray">
          <a:xfrm>
            <a:off x="3921125" y="4497388"/>
            <a:ext cx="177800" cy="1825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altLang="en-US" sz="1200" dirty="0">
                <a:latin typeface="+mn-lt"/>
                <a:sym typeface="+mn-lt"/>
              </a:rPr>
              <a:t>11</a:t>
            </a:r>
            <a:endParaRPr lang="en-US" sz="1200" dirty="0">
              <a:latin typeface="+mn-lt"/>
              <a:sym typeface="+mn-lt"/>
            </a:endParaRPr>
          </a:p>
        </p:txBody>
      </p:sp>
      <p:sp>
        <p:nvSpPr>
          <p:cNvPr id="239" name="Rectangle 286"/>
          <p:cNvSpPr>
            <a:spLocks noGrp="1" noChangeArrowheads="1"/>
          </p:cNvSpPr>
          <p:nvPr>
            <p:custDataLst>
              <p:tags r:id="rId106"/>
            </p:custDataLst>
          </p:nvPr>
        </p:nvSpPr>
        <p:spPr bwMode="auto">
          <a:xfrm>
            <a:off x="3841750" y="5086350"/>
            <a:ext cx="33655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fld id="{9A373082-EF3C-4CE2-925F-C12A6BA66CD5}" type="datetime'''''''''''''''''2''0''''''''1''''''''''''''''''7''''''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>
                <a:lnSpc>
                  <a:spcPts val="1600"/>
                </a:lnSpc>
              </a:pPr>
              <a:t>2017</a:t>
            </a:fld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sp>
        <p:nvSpPr>
          <p:cNvPr id="241" name="Rectangle 286"/>
          <p:cNvSpPr>
            <a:spLocks noGrp="1" noChangeArrowheads="1"/>
          </p:cNvSpPr>
          <p:nvPr>
            <p:custDataLst>
              <p:tags r:id="rId107"/>
            </p:custDataLst>
          </p:nvPr>
        </p:nvSpPr>
        <p:spPr bwMode="gray">
          <a:xfrm>
            <a:off x="5240338" y="4105275"/>
            <a:ext cx="200025" cy="1825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altLang="en-US" sz="1200">
                <a:latin typeface="+mn-lt"/>
                <a:sym typeface="+mn-lt"/>
              </a:rPr>
              <a:t>14</a:t>
            </a:r>
            <a:endParaRPr lang="en-US" sz="1200">
              <a:latin typeface="+mn-lt"/>
              <a:sym typeface="+mn-lt"/>
            </a:endParaRPr>
          </a:p>
        </p:txBody>
      </p:sp>
      <p:sp useBgFill="1">
        <p:nvSpPr>
          <p:cNvPr id="240" name="Rectangle 286"/>
          <p:cNvSpPr>
            <a:spLocks noGrp="1" noChangeArrowheads="1"/>
          </p:cNvSpPr>
          <p:nvPr>
            <p:custDataLst>
              <p:tags r:id="rId108"/>
            </p:custDataLst>
          </p:nvPr>
        </p:nvSpPr>
        <p:spPr bwMode="gray">
          <a:xfrm>
            <a:off x="5068888" y="3094038"/>
            <a:ext cx="5429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altLang="en-US" sz="1200" dirty="0">
                <a:latin typeface="+mn-lt"/>
                <a:sym typeface="+mn-lt"/>
              </a:rPr>
              <a:t>23 млн</a:t>
            </a:r>
            <a:endParaRPr lang="en-US" sz="1200" dirty="0">
              <a:latin typeface="+mn-lt"/>
              <a:sym typeface="+mn-lt"/>
            </a:endParaRPr>
          </a:p>
        </p:txBody>
      </p:sp>
      <p:sp useBgFill="1">
        <p:nvSpPr>
          <p:cNvPr id="231" name="Rectangle 286"/>
          <p:cNvSpPr>
            <a:spLocks noGrp="1" noChangeArrowheads="1"/>
          </p:cNvSpPr>
          <p:nvPr>
            <p:custDataLst>
              <p:tags r:id="rId109"/>
            </p:custDataLst>
          </p:nvPr>
        </p:nvSpPr>
        <p:spPr bwMode="gray">
          <a:xfrm>
            <a:off x="6396038" y="2768600"/>
            <a:ext cx="549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altLang="en-US" sz="1200" dirty="0">
                <a:latin typeface="+mn-lt"/>
                <a:sym typeface="+mn-lt"/>
              </a:rPr>
              <a:t>38 млн</a:t>
            </a:r>
            <a:endParaRPr lang="en-US" sz="1200" dirty="0">
              <a:latin typeface="+mn-lt"/>
              <a:sym typeface="+mn-lt"/>
            </a:endParaRPr>
          </a:p>
        </p:txBody>
      </p:sp>
      <p:sp>
        <p:nvSpPr>
          <p:cNvPr id="245" name="Rectangle 286"/>
          <p:cNvSpPr>
            <a:spLocks noGrp="1" noChangeArrowheads="1"/>
          </p:cNvSpPr>
          <p:nvPr>
            <p:custDataLst>
              <p:tags r:id="rId110"/>
            </p:custDataLst>
          </p:nvPr>
        </p:nvSpPr>
        <p:spPr bwMode="auto">
          <a:xfrm>
            <a:off x="6496050" y="5086350"/>
            <a:ext cx="34925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fld id="{704003F7-230E-48DC-A683-3107BF3C444B}" type="datetime'''2''''0''''''1''''''''''''''''9'">
              <a:rPr lang="en-US" altLang="en-US" sz="1200" smtClean="0">
                <a:solidFill>
                  <a:schemeClr val="tx2"/>
                </a:solidFill>
                <a:latin typeface="+mn-lt"/>
                <a:sym typeface="+mn-lt"/>
              </a:rPr>
              <a:pPr algn="ctr">
                <a:lnSpc>
                  <a:spcPts val="1600"/>
                </a:lnSpc>
              </a:pPr>
              <a:t>2019</a:t>
            </a:fld>
            <a:endParaRPr lang="en-US" sz="1200">
              <a:solidFill>
                <a:schemeClr val="tx2"/>
              </a:solidFill>
              <a:latin typeface="+mn-lt"/>
              <a:sym typeface="+mn-lt"/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FFC4FD40-8D1D-C342-9D13-33F0A39FA52D}"/>
              </a:ext>
            </a:extLst>
          </p:cNvPr>
          <p:cNvSpPr txBox="1">
            <a:spLocks/>
          </p:cNvSpPr>
          <p:nvPr/>
        </p:nvSpPr>
        <p:spPr>
          <a:xfrm>
            <a:off x="7207450" y="3680461"/>
            <a:ext cx="1114334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>
            <a:defPPr>
              <a:defRPr lang="en-US"/>
            </a:defPPr>
            <a:lvl1pPr algn="ctr" fontAlgn="auto" latinLnBrk="1" hangingPunc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defRPr sz="120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algn="l"/>
            <a:r>
              <a:rPr lang="ru-RU" b="1" dirty="0">
                <a:solidFill>
                  <a:schemeClr val="tx1"/>
                </a:solidFill>
                <a:latin typeface="+mj-lt"/>
                <a:sym typeface="Helvetica Neue"/>
              </a:rPr>
              <a:t>План 25 000</a:t>
            </a:r>
            <a:br>
              <a:rPr lang="ru-RU" b="1" dirty="0">
                <a:solidFill>
                  <a:schemeClr val="tx1"/>
                </a:solidFill>
                <a:latin typeface="+mj-lt"/>
                <a:sym typeface="Helvetica Neue"/>
              </a:rPr>
            </a:br>
            <a:r>
              <a:rPr lang="ru-RU" b="1" dirty="0">
                <a:solidFill>
                  <a:schemeClr val="tx1"/>
                </a:solidFill>
                <a:latin typeface="+mj-lt"/>
                <a:sym typeface="Helvetica Neue"/>
              </a:rPr>
              <a:t>перевыполнен</a:t>
            </a:r>
          </a:p>
        </p:txBody>
      </p:sp>
      <p:sp>
        <p:nvSpPr>
          <p:cNvPr id="373" name="Прямоугольник 372"/>
          <p:cNvSpPr/>
          <p:nvPr/>
        </p:nvSpPr>
        <p:spPr>
          <a:xfrm>
            <a:off x="17525338" y="4492487"/>
            <a:ext cx="235888" cy="6029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2773018" y="2782958"/>
            <a:ext cx="2564296" cy="761092"/>
          </a:xfrm>
          <a:custGeom>
            <a:avLst/>
            <a:gdLst>
              <a:gd name="connsiteX0" fmla="*/ 0 w 3176337"/>
              <a:gd name="connsiteY0" fmla="*/ 789271 h 789271"/>
              <a:gd name="connsiteX1" fmla="*/ 0 w 3176337"/>
              <a:gd name="connsiteY1" fmla="*/ 0 h 789271"/>
              <a:gd name="connsiteX2" fmla="*/ 3176337 w 3176337"/>
              <a:gd name="connsiteY2" fmla="*/ 0 h 789271"/>
              <a:gd name="connsiteX3" fmla="*/ 3176337 w 3176337"/>
              <a:gd name="connsiteY3" fmla="*/ 202130 h 789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6337" h="789271">
                <a:moveTo>
                  <a:pt x="0" y="789271"/>
                </a:moveTo>
                <a:lnTo>
                  <a:pt x="0" y="0"/>
                </a:lnTo>
                <a:lnTo>
                  <a:pt x="3176337" y="0"/>
                </a:lnTo>
                <a:lnTo>
                  <a:pt x="3176337" y="202130"/>
                </a:lnTo>
              </a:path>
            </a:pathLst>
          </a:custGeom>
          <a:ln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7" name="Прямая соединительная линия 376"/>
          <p:cNvCxnSpPr/>
          <p:nvPr/>
        </p:nvCxnSpPr>
        <p:spPr>
          <a:xfrm flipH="1">
            <a:off x="844550" y="4942840"/>
            <a:ext cx="808514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8" name="Прямоугольник 947"/>
          <p:cNvSpPr/>
          <p:nvPr/>
        </p:nvSpPr>
        <p:spPr>
          <a:xfrm>
            <a:off x="1231900" y="4849283"/>
            <a:ext cx="228600" cy="18415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35</a:t>
            </a: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386" name="Прямоугольник 385"/>
          <p:cNvSpPr/>
          <p:nvPr/>
        </p:nvSpPr>
        <p:spPr>
          <a:xfrm>
            <a:off x="2446020" y="4832350"/>
            <a:ext cx="464820" cy="18415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1 000</a:t>
            </a:r>
            <a:endParaRPr lang="ru-RU" sz="1200" dirty="0" err="1">
              <a:solidFill>
                <a:schemeClr val="bg1"/>
              </a:solidFill>
            </a:endParaRPr>
          </a:p>
        </p:txBody>
      </p:sp>
      <p:cxnSp>
        <p:nvCxnSpPr>
          <p:cNvPr id="284" name="Прямая соединительная линия 283"/>
          <p:cNvCxnSpPr/>
          <p:nvPr/>
        </p:nvCxnSpPr>
        <p:spPr>
          <a:xfrm flipH="1">
            <a:off x="889617" y="9191765"/>
            <a:ext cx="808514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9" name="Chart 3"/>
          <p:cNvGraphicFramePr/>
          <p:nvPr>
            <p:custDataLst>
              <p:tags r:id="rId111"/>
            </p:custDataLst>
          </p:nvPr>
        </p:nvGraphicFramePr>
        <p:xfrm>
          <a:off x="7142163" y="6675438"/>
          <a:ext cx="2849562" cy="222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6"/>
          </a:graphicData>
        </a:graphic>
      </p:graphicFrame>
      <p:sp>
        <p:nvSpPr>
          <p:cNvPr id="485" name="Прямоугольник 484"/>
          <p:cNvSpPr/>
          <p:nvPr/>
        </p:nvSpPr>
        <p:spPr>
          <a:xfrm>
            <a:off x="1498603" y="8631197"/>
            <a:ext cx="369885" cy="167482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700</a:t>
            </a: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488" name="Rectangle 286"/>
          <p:cNvSpPr>
            <a:spLocks noGrp="1" noChangeArrowheads="1"/>
          </p:cNvSpPr>
          <p:nvPr>
            <p:custDataLst>
              <p:tags r:id="rId112"/>
            </p:custDataLst>
          </p:nvPr>
        </p:nvSpPr>
        <p:spPr bwMode="auto">
          <a:xfrm>
            <a:off x="8370888" y="8879959"/>
            <a:ext cx="34925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5819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569611" indent="-30379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2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835430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63275" indent="-265819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89000"/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6pPr>
            <a:lvl7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7pPr>
            <a:lvl8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8pPr>
            <a:lvl9pPr marL="1366401" indent="-237222" algn="l" defTabSz="16316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en-US" sz="1200" dirty="0">
                <a:solidFill>
                  <a:schemeClr val="tx2"/>
                </a:solidFill>
                <a:latin typeface="+mn-lt"/>
                <a:sym typeface="+mn-lt"/>
              </a:rPr>
              <a:t>2020</a:t>
            </a:r>
            <a:endParaRPr lang="en-US" sz="1200" dirty="0">
              <a:solidFill>
                <a:schemeClr val="tx2"/>
              </a:solidFill>
              <a:latin typeface="+mn-lt"/>
              <a:sym typeface="+mn-lt"/>
            </a:endParaRPr>
          </a:p>
        </p:txBody>
      </p:sp>
      <p:cxnSp>
        <p:nvCxnSpPr>
          <p:cNvPr id="441" name="Прямая соединительная линия 440"/>
          <p:cNvCxnSpPr/>
          <p:nvPr/>
        </p:nvCxnSpPr>
        <p:spPr>
          <a:xfrm flipH="1">
            <a:off x="844550" y="8820119"/>
            <a:ext cx="808514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5" name="Рисунок 184">
            <a:extLst>
              <a:ext uri="{FF2B5EF4-FFF2-40B4-BE49-F238E27FC236}">
                <a16:creationId xmlns:a16="http://schemas.microsoft.com/office/drawing/2014/main" id="{8059DBEB-D7AE-6942-A79C-1C58EEBB2FFF}"/>
              </a:ext>
            </a:extLst>
          </p:cNvPr>
          <p:cNvPicPr>
            <a:picLocks noChangeAspect="1"/>
          </p:cNvPicPr>
          <p:nvPr/>
        </p:nvPicPr>
        <p:blipFill rotWithShape="1">
          <a:blip r:embed="rId1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21" y="2404713"/>
            <a:ext cx="2243625" cy="1185081"/>
          </a:xfrm>
          <a:prstGeom prst="rect">
            <a:avLst/>
          </a:prstGeom>
        </p:spPr>
      </p:pic>
      <p:sp>
        <p:nvSpPr>
          <p:cNvPr id="480" name="TextBox 479">
            <a:extLst>
              <a:ext uri="{FF2B5EF4-FFF2-40B4-BE49-F238E27FC236}">
                <a16:creationId xmlns:a16="http://schemas.microsoft.com/office/drawing/2014/main" id="{FFC4FD40-8D1D-C342-9D13-33F0A39FA52D}"/>
              </a:ext>
            </a:extLst>
          </p:cNvPr>
          <p:cNvSpPr txBox="1">
            <a:spLocks/>
          </p:cNvSpPr>
          <p:nvPr/>
        </p:nvSpPr>
        <p:spPr>
          <a:xfrm>
            <a:off x="635128" y="2074863"/>
            <a:ext cx="5148497" cy="4206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20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&gt; 85% парка – 3 оператора (Яндекс.Драйв, Белкакар, Делимобиль)</a:t>
            </a:r>
          </a:p>
          <a:p>
            <a:pPr fontAlgn="auto" latinLnBrk="1" hangingPunct="0">
              <a:spcBef>
                <a:spcPts val="0"/>
              </a:spcBef>
              <a:spcAft>
                <a:spcPts val="20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  <a:sym typeface="Helvetica Neue"/>
              </a:rPr>
              <a:t>~ </a:t>
            </a:r>
            <a:r>
              <a:rPr lang="ru-RU" sz="1200" b="1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  <a:sym typeface="Helvetica Neue"/>
              </a:rPr>
              <a:t>7 поездок </a:t>
            </a:r>
            <a:r>
              <a:rPr lang="ru-RU" sz="1200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Helvetica Neue"/>
              </a:rPr>
              <a:t>в среднем на 1 авто в день</a:t>
            </a:r>
          </a:p>
        </p:txBody>
      </p:sp>
      <p:sp>
        <p:nvSpPr>
          <p:cNvPr id="667" name="Прямоугольник 666"/>
          <p:cNvSpPr/>
          <p:nvPr/>
        </p:nvSpPr>
        <p:spPr>
          <a:xfrm>
            <a:off x="6483492" y="4172862"/>
            <a:ext cx="369885" cy="167482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30 065</a:t>
            </a:r>
          </a:p>
        </p:txBody>
      </p:sp>
      <p:cxnSp>
        <p:nvCxnSpPr>
          <p:cNvPr id="675" name="Прямая соединительная линия 674"/>
          <p:cNvCxnSpPr/>
          <p:nvPr/>
        </p:nvCxnSpPr>
        <p:spPr>
          <a:xfrm>
            <a:off x="6960247" y="3765074"/>
            <a:ext cx="218072" cy="0"/>
          </a:xfrm>
          <a:prstGeom prst="line">
            <a:avLst/>
          </a:prstGeom>
          <a:ln w="19050">
            <a:solidFill>
              <a:schemeClr val="tx2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402105" y="3765074"/>
            <a:ext cx="52796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6272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S" val="1,2"/>
  <p:tag name="PREVIOUSNAME" val="C:\Users\Daria Itseleva\Downloads\20181218_Камеры_НГПТv19 (1).pptx"/>
  <p:tag name="THINKCELLPRESENTATIONDONOTDELETE" val="&lt;?xml version=&quot;1.0&quot; encoding=&quot;UTF-16&quot; standalone=&quot;yes&quot;?&gt;&lt;root reqver=&quot;24162&quot;&gt;&lt;version val=&quot;27134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24&quot;&gt;&lt;elem m_fUsage=&quot;2.70999999999999996447E+00&quot;&gt;&lt;m_msothmcolidx val=&quot;0&quot;/&gt;&lt;m_rgb r=&quot;AB&quot; g=&quot;B5&quot; b=&quot;C7&quot;/&gt;&lt;m_nBrightness tagver0=&quot;26206&quot; tagname0=&quot;m_nBrightnessUNRECOGNIZED&quot; val=&quot;0&quot;/&gt;&lt;/elem&gt;&lt;elem m_fUsage=&quot;1.00973789999999996603E+00&quot;&gt;&lt;m_msothmcolidx val=&quot;0&quot;/&gt;&lt;m_rgb r=&quot;9D&quot; g=&quot;80&quot; b=&quot;9F&quot;/&gt;&lt;m_nBrightness tagver0=&quot;26206&quot; tagname0=&quot;m_nBrightnessUNRECOGNIZED&quot; val=&quot;0&quot;/&gt;&lt;/elem&gt;&lt;elem m_fUsage=&quot;8.17887699000000023553E-01&quot;&gt;&lt;m_msothmcolidx val=&quot;0&quot;/&gt;&lt;m_rgb r=&quot;89&quot; g=&quot;68&quot; b=&quot;8C&quot;/&gt;&lt;m_nBrightness tagver0=&quot;26206&quot; tagname0=&quot;m_nBrightnessUNRECOGNIZED&quot; val=&quot;0&quot;/&gt;&lt;/elem&gt;&lt;elem m_fUsage=&quot;7.64024744641491282415E-01&quot;&gt;&lt;m_msothmcolidx val=&quot;0&quot;/&gt;&lt;m_rgb r=&quot;05&quot; g=&quot;5B&quot; b=&quot;C3&quot;/&gt;&lt;m_nBrightness tagver0=&quot;26206&quot; tagname0=&quot;m_nBrightnessUNRECOGNIZED&quot; val=&quot;0&quot;/&gt;&lt;/elem&gt;&lt;elem m_fUsage=&quot;7.31647082700385809062E-01&quot;&gt;&lt;m_msothmcolidx val=&quot;0&quot;/&gt;&lt;m_rgb r=&quot;B7&quot; g=&quot;DB&quot; b=&quot;F9&quot;/&gt;&lt;m_nBrightness tagver0=&quot;26206&quot; tagname0=&quot;m_nBrightnessUNRECOGNIZED&quot; val=&quot;0&quot;/&gt;&lt;/elem&gt;&lt;elem m_fUsage=&quot;7.29000000000000092371E-01&quot;&gt;&lt;m_msothmcolidx val=&quot;0&quot;/&gt;&lt;m_rgb r=&quot;C1&quot; g=&quot;C8&quot; b=&quot;D5&quot;/&gt;&lt;m_nBrightness tagver0=&quot;26206&quot; tagname0=&quot;m_nBrightnessUNRECOGNIZED&quot; val=&quot;0&quot;/&gt;&lt;/elem&gt;&lt;elem m_fUsage=&quot;6.62489036190000102344E-01&quot;&gt;&lt;m_msothmcolidx val=&quot;0&quot;/&gt;&lt;m_rgb r=&quot;CF&quot; g=&quot;E8&quot; b=&quot;FD&quot;/&gt;&lt;m_nBrightness tagver0=&quot;26206&quot; tagname0=&quot;m_nBrightnessUNRECOGNIZED&quot; val=&quot;0&quot;/&gt;&lt;/elem&gt;&lt;elem m_fUsage=&quot;6.56100000000000127542E-01&quot;&gt;&lt;m_msothmcolidx val=&quot;0&quot;/&gt;&lt;m_rgb r=&quot;9A&quot; g=&quot;84&quot; b=&quot;B9&quot;/&gt;&lt;m_nBrightness tagver0=&quot;26206&quot; tagname0=&quot;m_nBrightnessUNRECOGNIZED&quot; val=&quot;0&quot;/&gt;&lt;/elem&gt;&lt;elem m_fUsage=&quot;5.90490000000000181402E-01&quot;&gt;&lt;m_msothmcolidx val=&quot;0&quot;/&gt;&lt;m_rgb r=&quot;81&quot; g=&quot;74&quot; b=&quot;AB&quot;/&gt;&lt;m_nBrightness tagver0=&quot;26206&quot; tagname0=&quot;m_nBrightnessUNRECOGNIZED&quot; val=&quot;0&quot;/&gt;&lt;/elem&gt;&lt;elem m_fUsage=&quot;4.41963845243052766421E-01&quot;&gt;&lt;m_msothmcolidx val=&quot;0&quot;/&gt;&lt;m_rgb r=&quot;D6&quot; g=&quot;D6&quot; b=&quot;DC&quot;/&gt;&lt;m_nBrightness tagver0=&quot;26206&quot; tagname0=&quot;m_nBrightnessUNRECOGNIZED&quot; val=&quot;0&quot;/&gt;&lt;/elem&gt;&lt;elem m_fUsage=&quot;2.60251874096078472665E-01&quot;&gt;&lt;m_msothmcolidx val=&quot;0&quot;/&gt;&lt;m_rgb r=&quot;07&quot; g=&quot;61&quot; b=&quot;CF&quot;/&gt;&lt;m_nBrightness tagver0=&quot;26206&quot; tagname0=&quot;m_nBrightnessUNRECOGNIZED&quot; val=&quot;0&quot;/&gt;&lt;/elem&gt;&lt;elem m_fUsage=&quot;2.20135357987721658191E-01&quot;&gt;&lt;m_msothmcolidx val=&quot;0&quot;/&gt;&lt;m_rgb r=&quot;AC&quot; g=&quot;B6&quot; b=&quot;C4&quot;/&gt;&lt;m_nBrightness tagver0=&quot;26206&quot; tagname0=&quot;m_nBrightnessUNRECOGNIZED&quot; val=&quot;0&quot;/&gt;&lt;/elem&gt;&lt;elem m_fUsage=&quot;1.09418989131512434110E-01&quot;&gt;&lt;m_msothmcolidx val=&quot;0&quot;/&gt;&lt;m_rgb r=&quot;D5&quot; g=&quot;D5&quot; b=&quot;DB&quot;/&gt;&lt;m_nBrightness tagver0=&quot;26206&quot; tagname0=&quot;m_nBrightnessUNRECOGNIZED&quot; val=&quot;0&quot;/&gt;&lt;/elem&gt;&lt;elem m_fUsage=&quot;7.06167980797538230586E-02&quot;&gt;&lt;m_msothmcolidx val=&quot;0&quot;/&gt;&lt;m_rgb r=&quot;C8&quot; g=&quot;E6&quot; b=&quot;EC&quot;/&gt;&lt;m_nBrightness tagver0=&quot;26206&quot; tagname0=&quot;m_nBrightnessUNRECOGNIZED&quot; val=&quot;0&quot;/&gt;&lt;/elem&gt;&lt;elem m_fUsage=&quot;5.59347094325650731617E-02&quot;&gt;&lt;m_msothmcolidx val=&quot;0&quot;/&gt;&lt;m_rgb r=&quot;C8&quot; g=&quot;E6&quot; b=&quot;F6&quot;/&gt;&lt;m_nBrightness tagver0=&quot;26206&quot; tagname0=&quot;m_nBrightnessUNRECOGNIZED&quot; val=&quot;0&quot;/&gt;&lt;/elem&gt;&lt;elem m_fUsage=&quot;5.23347633027360994995E-02&quot;&gt;&lt;m_msothmcolidx val=&quot;0&quot;/&gt;&lt;m_rgb r=&quot;76&quot; g=&quot;87&quot; b=&quot;9E&quot;/&gt;&lt;m_nBrightness tagver0=&quot;26206&quot; tagname0=&quot;m_nBrightnessUNRECOGNIZED&quot; val=&quot;0&quot;/&gt;&lt;/elem&gt;&lt;elem m_fUsage=&quot;1.65831307793666664352E-02&quot;&gt;&lt;m_msothmcolidx val=&quot;0&quot;/&gt;&lt;m_rgb r=&quot;C9&quot; g=&quot;ED&quot; b=&quot;FF&quot;/&gt;&lt;m_nBrightness tagver0=&quot;26206&quot; tagname0=&quot;m_nBrightnessUNRECOGNIZED&quot; val=&quot;0&quot;/&gt;&lt;/elem&gt;&lt;elem m_fUsage=&quot;1.64232032682606748919E-02&quot;&gt;&lt;m_msothmcolidx val=&quot;0&quot;/&gt;&lt;m_rgb r=&quot;AC&quot; g=&quot;C0&quot; b=&quot;C4&quot;/&gt;&lt;m_nBrightness tagver0=&quot;26206&quot; tagname0=&quot;m_nBrightnessUNRECOGNIZED&quot; val=&quot;0&quot;/&gt;&lt;/elem&gt;&lt;elem m_fUsage=&quot;1.20891023381583008478E-02&quot;&gt;&lt;m_msothmcolidx val=&quot;0&quot;/&gt;&lt;m_rgb r=&quot;00&quot; g=&quot;7C&quot; b=&quot;BA&quot;/&gt;&lt;m_nBrightness tagver0=&quot;26206&quot; tagname0=&quot;m_nBrightnessUNRECOGNIZED&quot; val=&quot;0&quot;/&gt;&lt;/elem&gt;&lt;elem m_fUsage=&quot;1.19725151825620327456E-02&quot;&gt;&lt;m_msothmcolidx val=&quot;0&quot;/&gt;&lt;m_rgb r=&quot;13&quot; g=&quot;4A&quot; b=&quot;B9&quot;/&gt;&lt;m_nBrightness tagver0=&quot;26206&quot; tagname0=&quot;m_nBrightnessUNRECOGNIZED&quot; val=&quot;0&quot;/&gt;&lt;/elem&gt;&lt;elem m_fUsage=&quot;1.07752636643058292976E-02&quot;&gt;&lt;m_msothmcolidx val=&quot;0&quot;/&gt;&lt;m_rgb r=&quot;07&quot; g=&quot;5D&quot; b=&quot;C5&quot;/&gt;&lt;m_nBrightness tagver0=&quot;26206&quot; tagname0=&quot;m_nBrightnessUNRECOGNIZED&quot; val=&quot;0&quot;/&gt;&lt;/elem&gt;&lt;elem m_fUsage=&quot;8.81295560451740220276E-03&quot;&gt;&lt;m_msothmcolidx val=&quot;0&quot;/&gt;&lt;m_rgb r=&quot;1C&quot; g=&quot;0D&quot; b=&quot;A4&quot;/&gt;&lt;m_nBrightness tagver0=&quot;26206&quot; tagname0=&quot;m_nBrightnessUNRECOGNIZED&quot; val=&quot;0&quot;/&gt;&lt;/elem&gt;&lt;elem m_fUsage=&quot;5.15377520732011960153E-03&quot;&gt;&lt;m_msothmcolidx val=&quot;0&quot;/&gt;&lt;m_rgb r=&quot;08&quot; g=&quot;3C&quot; b=&quot;AC&quot;/&gt;&lt;m_nBrightness tagver0=&quot;26206&quot; tagname0=&quot;m_nBrightnessUNRECOGNIZED&quot; val=&quot;0&quot;/&gt;&lt;/elem&gt;&lt;elem m_fUsage=&quot;4.68356593942033383460E-03&quot;&gt;&lt;m_msothmcolidx val=&quot;0&quot;/&gt;&lt;m_rgb r=&quot;3C&quot; g=&quot;B9&quot; b=&quot;87&quot;/&gt;&lt;m_nBrightness tagver0=&quot;26206&quot; tagname0=&quot;m_nBrightnessUNRECOGNIZED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DvHh_X_QKudBrpVaPb8o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loA3HwTiS_6zdh0Rgpr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xeS7_.SRW4dZfSZ7Dvq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BT5W5MIRreBRY5PvsKaZ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3JnwbjPQYuXZ_6C3KQKU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Q0tlvbSOehTey_E1Y4v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IkFTfbKSx238KUaDNefQ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RPKjNdkQDyF21lVtL90r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mU2BMHjSJyDn7wWaWAsB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cva7n7CQRmlifQ0DDxkV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piUOrwDDMdWEvuOXFOOv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zfMbaKJS0uDmNQZcNyj5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joXMXDRTpebp9ZeiLqav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4E.3IkREmNXZ1CL2K1r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ceDczeRWG3mphhbxyX7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SdIZNEFRE66JMmvP8ECA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2jLPClaRDK3MqBDAfSfo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eQqhOkeRVOpmn8cEm1Rjg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XyjcPSWSviyI8kuJ_AbS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o8WjGfdTdKdnMHUWk6CO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Kygit8R3Sru8CE1C7fr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WK_uvKGtxHfxxgln6cu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RGMh9dTw2yQCqj8T8id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WACzBARk2AorCWcdtSI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_i0JJWPR0ShIPj.FfeYj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d3zwNo3ST6meQjSK0q.m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XxLBF_T66MbFsYa5z8b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0q467zPQjOQRO4ZPS3Haw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OneQvl9S2yXicwagGX5m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ZPNxb1DQqKN3VdCPDt2U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2Wdk1tRWKLbFlsJdfku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nlLg6rSPqstuDcVV.lC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AlXu1hfY6TojumCrr65L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GM6beTERJqW3WkWmbj5U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ZOR_JkGRfeztPBEB8dAe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.fCAimSFic8y6r724B1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_oMMtULS966BvB8fDQi6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F5HzAUQHGIhOCtpTefd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QaDRaDuTk.rLs485KxOf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Cw5I6ssRW.IVLZDWo4nh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fpprKHdTCSzWk48oxX1gw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yKCgbZ.RxyZ8ORDP2bZG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eKKMO29R6q_T39aJW2Oi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BSVBr2B5ItYrdM81tJ2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owv7sTQQYymHX0JoCT0s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pscgYR8TaaWtXfA5KqXK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SEpUjwQS82vICusVJ_Tl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5y5bcJCSSOMO3JcWWube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b9DqAHRvCsXXjvAeTr.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U5ibbB1TmK_.YQ0ILv1R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1yYYxWScCjh2M24JUKRw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e7jWGsRfezRS1eWTa9B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BsXLJejQamIGoG73SopgQ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PGkVtp4RdaOiRGH1Ml_T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EvYAwmiR9fO0Mh_86IYQ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c71HzlRSxOUCR6WSEsVNA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V6slIQQY23a7xhrZkkN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uhL4VyTh64FgUNmkxZBw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NcicLETNW1FYeK5ZUhTg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rknqIKGQuyMdr3uOba_H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lsCGm8LQKSM0b5pXjk6E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3ZeraL7SwW8.4.iDxHSM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PivINEeSOWB7CxH7Imob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54Oi.1XTSudZ4eu4icMI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NDNSeWOjjilBG5D_Rz0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F8.YkuSPIEJmhqazDBtGw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5OcjipwimhqUVvRK8WBO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YLq4ky8RxWcbF9Kz8ZQxg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HO4.TevQtm_ONnj9Ypzu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vk7C5VS3mRX.ttKI..Dw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mHonvfS5q1W3oq7tzOg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W_NdgqiRy28TrhPLrs5.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zqv8BafTH26PRzf.S6A1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jnyLnYTFyKIgkzOU8rv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2Mn9wuASqypWBzuzpQrdg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2vcZJRrRhSRyJD2tchXu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GV9LdX4MK53wCLWRUIq1Q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Aiqmp9uQfWK3sKuI1FvUw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Md.XYuuS76DqiFqjzHdtw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NL8o9O7Sw.itkk9oLA.Dw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nc38rKYQAGnVIwM03kLM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w6vZ.wMSAO35SMCyZ10e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asDXHXKQ820qfRGbs5kt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jT21.BQ32GdVZ3CW97s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53gx34qSxa2RaMzY.257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_wXoA4CT6eXQV9mv9FXa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5TQTC2iRFSuaqdZVdnCe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R8PsGJ62om3x7FF0IvP0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euqjUrMHd0XR4Y2GItuw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4E.3IkREmNXZ1CL2K1rw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kg._qFH12oJoL505v4rw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LVza4bRI4RjMf2Ts_Iqp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7bll9ckqxwoA9wmLmVj6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DQoNLOgW024EQ7VGSMVj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eBs7NXdm74Z9ipnzWEk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uQbnnzGeeq.CVEN2xWlEQ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J6AWMj7nwE0osx02zlHyw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7YsPy5h.nbaCgZvbhA.h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3.wuXY6IQgkL8jD0Ecv7w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dFY0X4LuUDGCkAdodbbd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2QMIsR8rAuc9YQd73576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cTmdMrFjc0TbDfgKevyVg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DdLePqlO7u4AG9kXMK8g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CtIRyHs8IcWmS_U2Q_2dg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NgsjwfEcpLs9XQO4IrqMw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pOs1lZ0HBTT381NiS3fs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IpHYhuwrC94tq8Svttlv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TjHPnkAb_R1ngyf.cE0w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2mltMZXEnVBdih.XfO1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4rO6Qfo9hLoEE_zkgFx9w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GcFwPqXl7JHK4c2.q1wZ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yIEF9JZ9ukP0Rj.0QeMa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ke5Tl9IxYPCtmegvDX_dw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B89fHke510I273YfyusOQ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WvXS5Bdd8fa_N6EemA_5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gyuYMboNP_moDf_jTKIqg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hblJt5HN4Lfmvg6iQgL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.mBsPBdSiGd80rmNQ1www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u_NwYoGyg5BoGpNrUGw7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0502SNL9UVc9C5DZslCyg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fNEn5om48W.gjCzRvZug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7bll9ckqxwoA9wmLmVj6w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0OxNNVEwW2TvAOtoum5t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71PWue3Xao3B7W31iV_W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5bzTHyCYA4bLS7mfnTrQQ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OCfruwsJh5usajLSPPQ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cnuQT8JS5y.eNRJogj9S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1wE6uwyGbh5XRytrZNZ2Q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9hoxeH_fKuYP23rV23wQ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5Bvjv2I1fZWVwlCPRrgOw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Y8Mzwx55Ys3tCPkuMH3lg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IB3t2YJ10mZ2oFnsa03cw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Y6VqWOShpYhRP2qcJpFu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7bll9ckqxwoA9wmLmVj6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FtfNAeNnMtH87EsI4u8v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R29oIk_padmiy5uCXVBA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H0RIBW9jwQn1SrnsKvS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UW.wNMyCnQ8mIFZev5V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nQNJ0xfg6YSxP9q5d7Q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DKoUks9_Jr.jB3ZNJku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iPbiEVtiQNd1ruqVQ4C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Tk7SPATNWj7C9fYUKgk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qudnhxIT9ou7Apyt4vKn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64csfs78rLTMPKRS.s.j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RxuC7NJafwikfP9YKWVx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5aLCichnz5hMD4sbqm9y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5V3tAYhuNRnc1XW_lIr3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jLMh8LUCCI6SaLyZKAf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.WEFuqVKvz2mGxpwicE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be.qQZgB9dooPlWwiZCC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Zw1w5BtqWefGz7OBfDBR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FfK_fDNDZVUxxTgfCb_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nnfM9tQmtgwjHCJNRbL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HnzbOlSVoIq_mYrzXKJt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vKsBBrLy_mu64v9csly.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XxPjt0WssIK3m43hRq4p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7GZ8hV0a4ypKpP3Hu5Gg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AoBf5fmsXqt4pYQuAXm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ZnPvBgtkEeWYm.m1NPZT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k9A9vGAH96imyXr7E63S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jxKSIVoIciEvpH6So0UI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NRwEZR3cvHkkrsxsMIh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2VlQPXqQnmq3BJs8jDMi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_5AQsTXc0yonwRpOtX_w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DMDqUemi5_SSbcdiPDi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9u.TUzBSgtYOu_7ERhD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cGJsgQnFqnz5runVW29G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Gp23mDc_a.iL5RgafnI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G_HZI0FjnzqwBh42992z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pvvNpkYSbrTA3KS4lY8o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yrDYko0ENn3ijBi_PoLy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7VDRg7uTC5kw9zMJCfTi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sJiBkEUiQYT64TgqSL0g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pv1SKmEP_LoKpP2jFNLo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uzSyf9_3kDJVBrIY.325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rN8H1fb5hSexaMFzDH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U17jSFdMnMOP3kkV7ZGM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WNM554jH.DRYatALoBAr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.PDMP4DRlCGIrM86sJz9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1dBd.bSjbAfmVuxwM9pT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OFV2FmoQD.SIh.vRobIS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aKGVhmc_r5lRgf8dOxJa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pPgwkDCkEpyWjysj2pOA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3RJO0HNz3Muxz6.QSg29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1a1pAJznyl8l4BuUDhVg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Ou__gLRdOVMHqkmRI_B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dyWcEMof.BBzBsP4ZJI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pmNGYIApPAZgeqAmQETX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XOZ2lIhSNCyLcWLkgEGy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DjhZXqF2y0ibC2OU4X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SMBT9phSte_eYDRnmO5K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_0Jt8EZR5eL_2GGDOgn6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wkgov.0WdK2SkOt6afTD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qJXtAW2TueNR1tAlZ0ZJ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3I1DgYRY6TFf1HTjiHX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M8sPKXRRqDCvYH05Q4A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Qv2eWEGR6u.WabIKMS8U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whZqDm7RuGk1cJug4y5H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As_PFUlfViSmMSrj8gO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8rRkXiS0eHynJjiO7ag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vXPQjqSr6daiqk9H1Ei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2gHGScnRHSWTBYi6b9W5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sevtCq2RNaepRZBaEVxX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NgE.3kR2qN.a52oxSTW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51kFWeuT0S6bO_PzETyq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22q4sjQ.iikv7fPtQ5R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MDkBCsES0GlKSgvyzFHg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q5DKS.TUi6kPb2D4Fdb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5jRqsvQEC.7EzM52140w"/>
</p:tagLst>
</file>

<file path=ppt/theme/theme1.xml><?xml version="1.0" encoding="utf-8"?>
<a:theme xmlns:a="http://schemas.openxmlformats.org/drawingml/2006/main" name="1_Firm Format - Russian">
  <a:themeElements>
    <a:clrScheme name="Московский Транспорт_Трамваи">
      <a:dk1>
        <a:srgbClr val="131413"/>
      </a:dk1>
      <a:lt1>
        <a:srgbClr val="FFFFFF"/>
      </a:lt1>
      <a:dk2>
        <a:srgbClr val="141414"/>
      </a:dk2>
      <a:lt2>
        <a:srgbClr val="FFFFFF"/>
      </a:lt2>
      <a:accent1>
        <a:srgbClr val="D7D7DD"/>
      </a:accent1>
      <a:accent2>
        <a:srgbClr val="AAAAB4"/>
      </a:accent2>
      <a:accent3>
        <a:srgbClr val="8291A7"/>
      </a:accent3>
      <a:accent4>
        <a:srgbClr val="606879"/>
      </a:accent4>
      <a:accent5>
        <a:srgbClr val="DA2032"/>
      </a:accent5>
      <a:accent6>
        <a:srgbClr val="055BC3"/>
      </a:accent6>
      <a:hlink>
        <a:srgbClr val="017CBA"/>
      </a:hlink>
      <a:folHlink>
        <a:srgbClr val="002960"/>
      </a:folHlink>
    </a:clrScheme>
    <a:fontScheme name="ДТ">
      <a:majorFont>
        <a:latin typeface="Moscow Sans"/>
        <a:ea typeface=""/>
        <a:cs typeface=""/>
      </a:majorFont>
      <a:minorFont>
        <a:latin typeface="Moscow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осковский Прокат">
    <a:dk1>
      <a:srgbClr val="131413"/>
    </a:dk1>
    <a:lt1>
      <a:srgbClr val="FFFFFF"/>
    </a:lt1>
    <a:dk2>
      <a:srgbClr val="3E3E42"/>
    </a:dk2>
    <a:lt2>
      <a:srgbClr val="FFFFFF"/>
    </a:lt2>
    <a:accent1>
      <a:srgbClr val="D7D7DD"/>
    </a:accent1>
    <a:accent2>
      <a:srgbClr val="AAAAB4"/>
    </a:accent2>
    <a:accent3>
      <a:srgbClr val="8291A7"/>
    </a:accent3>
    <a:accent4>
      <a:srgbClr val="606879"/>
    </a:accent4>
    <a:accent5>
      <a:srgbClr val="FF6B00"/>
    </a:accent5>
    <a:accent6>
      <a:srgbClr val="002960"/>
    </a:accent6>
    <a:hlink>
      <a:srgbClr val="017CBA"/>
    </a:hlink>
    <a:folHlink>
      <a:srgbClr val="002960"/>
    </a:folHlink>
  </a:clrScheme>
  <a:fontScheme name="ДТ">
    <a:majorFont>
      <a:latin typeface="Moscow Sans"/>
      <a:ea typeface=""/>
      <a:cs typeface=""/>
    </a:majorFont>
    <a:minorFont>
      <a:latin typeface="Moscow Sans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Московский Прокат">
    <a:dk1>
      <a:srgbClr val="131413"/>
    </a:dk1>
    <a:lt1>
      <a:srgbClr val="FFFFFF"/>
    </a:lt1>
    <a:dk2>
      <a:srgbClr val="3E3E42"/>
    </a:dk2>
    <a:lt2>
      <a:srgbClr val="FFFFFF"/>
    </a:lt2>
    <a:accent1>
      <a:srgbClr val="D7D7DD"/>
    </a:accent1>
    <a:accent2>
      <a:srgbClr val="AAAAB4"/>
    </a:accent2>
    <a:accent3>
      <a:srgbClr val="8291A7"/>
    </a:accent3>
    <a:accent4>
      <a:srgbClr val="606879"/>
    </a:accent4>
    <a:accent5>
      <a:srgbClr val="FF6B00"/>
    </a:accent5>
    <a:accent6>
      <a:srgbClr val="002960"/>
    </a:accent6>
    <a:hlink>
      <a:srgbClr val="017CBA"/>
    </a:hlink>
    <a:folHlink>
      <a:srgbClr val="002960"/>
    </a:folHlink>
  </a:clrScheme>
  <a:fontScheme name="ДТ">
    <a:majorFont>
      <a:latin typeface="Moscow Sans"/>
      <a:ea typeface=""/>
      <a:cs typeface=""/>
    </a:majorFont>
    <a:minorFont>
      <a:latin typeface="Moscow Sans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Firm Format - Russian</Template>
  <TotalTime>4563</TotalTime>
  <Words>1479</Words>
  <Application>Microsoft Office PowerPoint</Application>
  <PresentationFormat>Произвольный</PresentationFormat>
  <Paragraphs>457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Helvetica Light</vt:lpstr>
      <vt:lpstr>Helvetica Neue</vt:lpstr>
      <vt:lpstr>Moscow Sans</vt:lpstr>
      <vt:lpstr>Moscow Sans Light</vt:lpstr>
      <vt:lpstr>Roboto</vt:lpstr>
      <vt:lpstr>Segoe UI Light</vt:lpstr>
      <vt:lpstr>1_Firm Format - Russian</vt:lpstr>
      <vt:lpstr>Слайд think-cell</vt:lpstr>
      <vt:lpstr>Перспективы развития автомобильного транспорта до 2030</vt:lpstr>
      <vt:lpstr>Мировые тенденции развития транспортной системы городов</vt:lpstr>
      <vt:lpstr>В мире наблюдается тенденция на электрификацию транспорта</vt:lpstr>
      <vt:lpstr>Электрификация транспорта дает городам ряд преимуществ, поэтому многие страны вводят специальные льготы для стимулирования рынка</vt:lpstr>
      <vt:lpstr>Электрификация. Мировые тенденции</vt:lpstr>
      <vt:lpstr>Москва разрабатывает и внедряет комплексную программу по электрификации </vt:lpstr>
      <vt:lpstr>Шеринговые сервисы. Мировые тенденции</vt:lpstr>
      <vt:lpstr>Москва – среди лидеров по парку автомобилей в сервисах каршеринга</vt:lpstr>
      <vt:lpstr>Москва в 2019 г. показала значительный рост по всем видам прокатного транспорта</vt:lpstr>
      <vt:lpstr>Комбинированные поездки набирают все большую популярность</vt:lpstr>
      <vt:lpstr>Приоритизация ОТ необходима в условиях мегаполиса</vt:lpstr>
      <vt:lpstr>Москва – лидер по доле граждан, которые добираются до работы общественным транспортом </vt:lpstr>
      <vt:lpstr>Ожидается быстрый рост рынка автономного транспорта, в первую очередь – общественного, и он может существенно изменить ландшафт транспортной экосистемы</vt:lpstr>
      <vt:lpstr>Цели до 2030 года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документа</dc:title>
  <dc:creator>Irina Kulakova</dc:creator>
  <cp:lastModifiedBy>Распопов Сергей Михайлович</cp:lastModifiedBy>
  <cp:revision>2150</cp:revision>
  <cp:lastPrinted>2019-12-05T14:29:09Z</cp:lastPrinted>
  <dcterms:created xsi:type="dcterms:W3CDTF">2012-12-12T15:55:35Z</dcterms:created>
  <dcterms:modified xsi:type="dcterms:W3CDTF">2019-12-18T11:25:36Z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le">
    <vt:lpwstr>Title</vt:lpwstr>
  </property>
  <property fmtid="{D5CDD505-2E9C-101B-9397-08002B2CF9AE}" pid="3" name="Final">
    <vt:bool>false</vt:bool>
  </property>
  <property fmtid="{D5CDD505-2E9C-101B-9397-08002B2CF9AE}" pid="4" name="Event">
    <vt:lpwstr/>
  </property>
  <property fmtid="{D5CDD505-2E9C-101B-9397-08002B2CF9AE}" pid="5" name="Delivery Date">
    <vt:lpwstr>Дата</vt:lpwstr>
  </property>
  <property fmtid="{D5CDD505-2E9C-101B-9397-08002B2CF9AE}" pid="6" name="docid">
    <vt:lpwstr/>
  </property>
  <property fmtid="{D5CDD505-2E9C-101B-9397-08002B2CF9AE}" pid="7" name="Office2010EditCount">
    <vt:lpwstr>1</vt:lpwstr>
  </property>
  <property fmtid="{D5CDD505-2E9C-101B-9397-08002B2CF9AE}" pid="8" name="Office2003EditCount">
    <vt:lpwstr>0</vt:lpwstr>
  </property>
  <property fmtid="{D5CDD505-2E9C-101B-9397-08002B2CF9AE}" pid="9" name="LastEditedOfficeVersion">
    <vt:lpwstr>Office2010</vt:lpwstr>
  </property>
</Properties>
</file>