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60" r:id="rId4"/>
    <p:sldId id="257" r:id="rId5"/>
    <p:sldId id="258" r:id="rId6"/>
    <p:sldId id="268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389625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779251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168877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558503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1948128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337754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2727381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117007" algn="l" defTabSz="7792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CCCC"/>
          </a:solidFill>
        </a:fill>
      </a:tcStyle>
    </a:wholeTbl>
    <a:band2H>
      <a:tcTxStyle/>
      <a:tcStyle>
        <a:tcBdr/>
        <a:fill>
          <a:solidFill>
            <a:srgbClr val="FBE7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F0CA"/>
          </a:solidFill>
        </a:fill>
      </a:tcStyle>
    </a:wholeTbl>
    <a:band2H>
      <a:tcTxStyle/>
      <a:tcStyle>
        <a:tcBdr/>
        <a:fill>
          <a:solidFill>
            <a:srgbClr val="F5F7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0F3"/>
          </a:solidFill>
        </a:fill>
      </a:tcStyle>
    </a:wholeTbl>
    <a:band2H>
      <a:tcTxStyle/>
      <a:tcStyle>
        <a:tcBdr/>
        <a:fill>
          <a:solidFill>
            <a:srgbClr val="E6F0F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 snapToGrid="0">
      <p:cViewPr varScale="1">
        <p:scale>
          <a:sx n="151" d="100"/>
          <a:sy n="151" d="100"/>
        </p:scale>
        <p:origin x="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Calibri"/>
              </a:defRPr>
            </a:pPr>
            <a:r>
              <a:rPr lang="ru-RU" sz="1800" b="1" i="0" u="none" strike="noStrike">
                <a:solidFill>
                  <a:srgbClr val="000000"/>
                </a:solidFill>
                <a:latin typeface="Calibri"/>
              </a:rPr>
              <a:t>А/м шт.</a:t>
            </a:r>
          </a:p>
        </c:rich>
      </c:tx>
      <c:layout>
        <c:manualLayout>
          <c:xMode val="edge"/>
          <c:yMode val="edge"/>
          <c:x val="0.42103800000000002"/>
          <c:y val="0"/>
          <c:w val="0.108172"/>
          <c:h val="0.10344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3331499999999997E-2"/>
          <c:y val="0.10344"/>
          <c:w val="0.89691699999999996"/>
          <c:h val="0.838262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А/м шт.</c:v>
                </c:pt>
              </c:strCache>
            </c:strRef>
          </c:tx>
          <c:spPr>
            <a:solidFill>
              <a:srgbClr val="FF0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rgbClr val="404040"/>
                    </a:solidFill>
                    <a:latin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1464</c:v>
                </c:pt>
                <c:pt idx="1">
                  <c:v>3036</c:v>
                </c:pt>
                <c:pt idx="2">
                  <c:v>4998</c:v>
                </c:pt>
                <c:pt idx="3">
                  <c:v>6381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6518472"/>
        <c:axId val="466524744"/>
      </c:barChart>
      <c:catAx>
        <c:axId val="466518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1" i="0" u="none" strike="noStrike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466524744"/>
        <c:crosses val="autoZero"/>
        <c:auto val="1"/>
        <c:lblAlgn val="ctr"/>
        <c:lblOffset val="100"/>
        <c:noMultiLvlLbl val="1"/>
      </c:catAx>
      <c:valAx>
        <c:axId val="46652474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466518472"/>
        <c:crosses val="autoZero"/>
        <c:crossBetween val="between"/>
        <c:majorUnit val="1750"/>
        <c:minorUnit val="8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90898900000000005"/>
          <c:y val="0.50487099999999996"/>
          <c:w val="9.1010900000000006E-2"/>
          <c:h val="5.8367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900" b="0" i="0" u="none" strike="noStrike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6547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779251" latinLnBrk="0">
      <a:defRPr sz="1000">
        <a:latin typeface="+mj-lt"/>
        <a:ea typeface="+mj-ea"/>
        <a:cs typeface="+mj-cs"/>
        <a:sym typeface="Calibri"/>
      </a:defRPr>
    </a:lvl1pPr>
    <a:lvl2pPr indent="228600" defTabSz="779251" latinLnBrk="0">
      <a:defRPr sz="1000">
        <a:latin typeface="+mj-lt"/>
        <a:ea typeface="+mj-ea"/>
        <a:cs typeface="+mj-cs"/>
        <a:sym typeface="Calibri"/>
      </a:defRPr>
    </a:lvl2pPr>
    <a:lvl3pPr indent="457200" defTabSz="779251" latinLnBrk="0">
      <a:defRPr sz="1000">
        <a:latin typeface="+mj-lt"/>
        <a:ea typeface="+mj-ea"/>
        <a:cs typeface="+mj-cs"/>
        <a:sym typeface="Calibri"/>
      </a:defRPr>
    </a:lvl3pPr>
    <a:lvl4pPr indent="685800" defTabSz="779251" latinLnBrk="0">
      <a:defRPr sz="1000">
        <a:latin typeface="+mj-lt"/>
        <a:ea typeface="+mj-ea"/>
        <a:cs typeface="+mj-cs"/>
        <a:sym typeface="Calibri"/>
      </a:defRPr>
    </a:lvl4pPr>
    <a:lvl5pPr indent="914400" defTabSz="779251" latinLnBrk="0">
      <a:defRPr sz="1000">
        <a:latin typeface="+mj-lt"/>
        <a:ea typeface="+mj-ea"/>
        <a:cs typeface="+mj-cs"/>
        <a:sym typeface="Calibri"/>
      </a:defRPr>
    </a:lvl5pPr>
    <a:lvl6pPr indent="1143000" defTabSz="779251" latinLnBrk="0">
      <a:defRPr sz="1000">
        <a:latin typeface="+mj-lt"/>
        <a:ea typeface="+mj-ea"/>
        <a:cs typeface="+mj-cs"/>
        <a:sym typeface="Calibri"/>
      </a:defRPr>
    </a:lvl6pPr>
    <a:lvl7pPr indent="1371600" defTabSz="779251" latinLnBrk="0">
      <a:defRPr sz="1000">
        <a:latin typeface="+mj-lt"/>
        <a:ea typeface="+mj-ea"/>
        <a:cs typeface="+mj-cs"/>
        <a:sym typeface="Calibri"/>
      </a:defRPr>
    </a:lvl7pPr>
    <a:lvl8pPr indent="1600200" defTabSz="779251" latinLnBrk="0">
      <a:defRPr sz="1000">
        <a:latin typeface="+mj-lt"/>
        <a:ea typeface="+mj-ea"/>
        <a:cs typeface="+mj-cs"/>
        <a:sym typeface="Calibri"/>
      </a:defRPr>
    </a:lvl8pPr>
    <a:lvl9pPr indent="1828800" defTabSz="779251" latinLnBrk="0">
      <a:defRPr sz="1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30 </a:t>
            </a:r>
            <a:r>
              <a:rPr dirty="0" err="1"/>
              <a:t>августа</a:t>
            </a:r>
            <a:r>
              <a:rPr dirty="0"/>
              <a:t> 2006 </a:t>
            </a:r>
            <a:r>
              <a:rPr dirty="0" err="1"/>
              <a:t>года</a:t>
            </a:r>
            <a:r>
              <a:rPr dirty="0"/>
              <a:t> Inchcape </a:t>
            </a:r>
            <a:r>
              <a:rPr dirty="0" err="1"/>
              <a:t>объявляет</a:t>
            </a:r>
            <a:r>
              <a:rPr dirty="0"/>
              <a:t> о </a:t>
            </a:r>
            <a:r>
              <a:rPr dirty="0" err="1"/>
              <a:t>выходе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рынок</a:t>
            </a:r>
            <a:r>
              <a:rPr dirty="0"/>
              <a:t> </a:t>
            </a:r>
            <a:r>
              <a:rPr dirty="0" err="1"/>
              <a:t>России</a:t>
            </a:r>
            <a:r>
              <a:rPr dirty="0"/>
              <a:t>.</a:t>
            </a:r>
          </a:p>
          <a:p>
            <a:r>
              <a:rPr dirty="0"/>
              <a:t>В </a:t>
            </a:r>
            <a:r>
              <a:rPr dirty="0" err="1"/>
              <a:t>Петербурге</a:t>
            </a:r>
            <a:r>
              <a:rPr dirty="0"/>
              <a:t> </a:t>
            </a:r>
            <a:r>
              <a:rPr dirty="0" err="1"/>
              <a:t>открываются</a:t>
            </a:r>
            <a:r>
              <a:rPr dirty="0"/>
              <a:t> 3 </a:t>
            </a:r>
            <a:r>
              <a:rPr dirty="0" err="1"/>
              <a:t>дилерских</a:t>
            </a:r>
            <a:r>
              <a:rPr dirty="0"/>
              <a:t> </a:t>
            </a:r>
            <a:r>
              <a:rPr dirty="0" err="1"/>
              <a:t>центра</a:t>
            </a:r>
            <a:r>
              <a:rPr dirty="0"/>
              <a:t> «</a:t>
            </a:r>
            <a:r>
              <a:rPr dirty="0" err="1"/>
              <a:t>Лексус</a:t>
            </a:r>
            <a:r>
              <a:rPr dirty="0"/>
              <a:t> </a:t>
            </a:r>
            <a:r>
              <a:rPr dirty="0" err="1"/>
              <a:t>Пулково</a:t>
            </a:r>
            <a:r>
              <a:rPr dirty="0"/>
              <a:t>», «</a:t>
            </a:r>
            <a:r>
              <a:rPr dirty="0" err="1"/>
              <a:t>Тойота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</a:t>
            </a:r>
            <a:r>
              <a:rPr dirty="0" err="1"/>
              <a:t>Пулково</a:t>
            </a:r>
            <a:r>
              <a:rPr dirty="0"/>
              <a:t>», «</a:t>
            </a:r>
            <a:r>
              <a:rPr dirty="0" err="1"/>
              <a:t>Тойота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</a:t>
            </a:r>
            <a:r>
              <a:rPr dirty="0" err="1"/>
              <a:t>Пискаревский</a:t>
            </a:r>
            <a:r>
              <a:rPr dirty="0"/>
              <a:t>». </a:t>
            </a:r>
          </a:p>
          <a:p>
            <a:endParaRPr dirty="0"/>
          </a:p>
          <a:p>
            <a:r>
              <a:rPr dirty="0"/>
              <a:t>В </a:t>
            </a:r>
            <a:r>
              <a:rPr dirty="0" err="1"/>
              <a:t>октябре</a:t>
            </a:r>
            <a:r>
              <a:rPr dirty="0"/>
              <a:t> 2007 </a:t>
            </a:r>
            <a:r>
              <a:rPr dirty="0" err="1"/>
              <a:t>года</a:t>
            </a:r>
            <a:r>
              <a:rPr dirty="0"/>
              <a:t> в </a:t>
            </a:r>
            <a:r>
              <a:rPr dirty="0" err="1"/>
              <a:t>состав</a:t>
            </a:r>
            <a:r>
              <a:rPr dirty="0"/>
              <a:t> </a:t>
            </a:r>
            <a:r>
              <a:rPr dirty="0" err="1"/>
              <a:t>компании</a:t>
            </a:r>
            <a:r>
              <a:rPr dirty="0"/>
              <a:t> </a:t>
            </a:r>
            <a:r>
              <a:rPr dirty="0" err="1"/>
              <a:t>входит</a:t>
            </a:r>
            <a:r>
              <a:rPr dirty="0"/>
              <a:t> </a:t>
            </a:r>
            <a:r>
              <a:rPr dirty="0" err="1"/>
              <a:t>дилерский</a:t>
            </a:r>
            <a:r>
              <a:rPr dirty="0"/>
              <a:t>  </a:t>
            </a:r>
            <a:r>
              <a:rPr dirty="0" err="1"/>
              <a:t>центра</a:t>
            </a:r>
            <a:r>
              <a:rPr dirty="0"/>
              <a:t> </a:t>
            </a:r>
            <a:r>
              <a:rPr dirty="0" err="1"/>
              <a:t>Ауди</a:t>
            </a:r>
            <a:r>
              <a:rPr dirty="0"/>
              <a:t> «</a:t>
            </a:r>
            <a:r>
              <a:rPr dirty="0" err="1"/>
              <a:t>Витебский</a:t>
            </a:r>
            <a:r>
              <a:rPr dirty="0"/>
              <a:t>» в </a:t>
            </a:r>
            <a:r>
              <a:rPr dirty="0" err="1"/>
              <a:t>Санкт-Петербурге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дилер</a:t>
            </a:r>
            <a:r>
              <a:rPr dirty="0"/>
              <a:t> Peugeot.</a:t>
            </a:r>
          </a:p>
          <a:p>
            <a:endParaRPr dirty="0"/>
          </a:p>
          <a:p>
            <a:r>
              <a:rPr dirty="0"/>
              <a:t>В </a:t>
            </a:r>
            <a:r>
              <a:rPr dirty="0" err="1"/>
              <a:t>июня</a:t>
            </a:r>
            <a:r>
              <a:rPr dirty="0"/>
              <a:t> 2013 </a:t>
            </a:r>
            <a:r>
              <a:rPr dirty="0" err="1"/>
              <a:t>года</a:t>
            </a:r>
            <a:r>
              <a:rPr dirty="0"/>
              <a:t> в </a:t>
            </a:r>
            <a:r>
              <a:rPr dirty="0" err="1"/>
              <a:t>самом</a:t>
            </a:r>
            <a:r>
              <a:rPr dirty="0"/>
              <a:t> </a:t>
            </a:r>
            <a:r>
              <a:rPr dirty="0" err="1"/>
              <a:t>сердце</a:t>
            </a:r>
            <a:r>
              <a:rPr dirty="0"/>
              <a:t> </a:t>
            </a:r>
            <a:r>
              <a:rPr dirty="0" err="1"/>
              <a:t>Санкт-Петербурга</a:t>
            </a:r>
            <a:r>
              <a:rPr dirty="0"/>
              <a:t> </a:t>
            </a:r>
            <a:r>
              <a:rPr dirty="0" err="1"/>
              <a:t>состоялось</a:t>
            </a:r>
            <a:r>
              <a:rPr dirty="0"/>
              <a:t> </a:t>
            </a:r>
            <a:r>
              <a:rPr dirty="0" err="1"/>
              <a:t>торжественное</a:t>
            </a:r>
            <a:r>
              <a:rPr dirty="0"/>
              <a:t> </a:t>
            </a:r>
            <a:r>
              <a:rPr dirty="0" err="1"/>
              <a:t>открытие</a:t>
            </a:r>
            <a:r>
              <a:rPr dirty="0"/>
              <a:t> </a:t>
            </a:r>
            <a:r>
              <a:rPr dirty="0" err="1"/>
              <a:t>шоу-рума</a:t>
            </a:r>
            <a:r>
              <a:rPr dirty="0"/>
              <a:t> </a:t>
            </a:r>
            <a:r>
              <a:rPr dirty="0" err="1"/>
              <a:t>компании</a:t>
            </a:r>
            <a:r>
              <a:rPr dirty="0"/>
              <a:t> Rolls-Royce Motor Cars </a:t>
            </a:r>
            <a:r>
              <a:rPr dirty="0" err="1"/>
              <a:t>St.Petersburg</a:t>
            </a:r>
            <a:r>
              <a:rPr dirty="0"/>
              <a:t>, </a:t>
            </a:r>
            <a:r>
              <a:rPr dirty="0" err="1"/>
              <a:t>входящей</a:t>
            </a:r>
            <a:r>
              <a:rPr dirty="0"/>
              <a:t> в </a:t>
            </a:r>
            <a:r>
              <a:rPr dirty="0" err="1"/>
              <a:t>Группу</a:t>
            </a:r>
            <a:r>
              <a:rPr dirty="0"/>
              <a:t> </a:t>
            </a:r>
            <a:r>
              <a:rPr dirty="0" err="1"/>
              <a:t>компаний</a:t>
            </a:r>
            <a:r>
              <a:rPr dirty="0"/>
              <a:t> Inchcape.</a:t>
            </a:r>
          </a:p>
          <a:p>
            <a:endParaRPr dirty="0"/>
          </a:p>
          <a:p>
            <a:r>
              <a:rPr dirty="0"/>
              <a:t>Rolls-Royce Motor Cars </a:t>
            </a:r>
            <a:r>
              <a:rPr dirty="0" err="1"/>
              <a:t>St.Petersburg</a:t>
            </a:r>
            <a:r>
              <a:rPr dirty="0"/>
              <a:t> – </a:t>
            </a:r>
            <a:r>
              <a:rPr dirty="0" err="1"/>
              <a:t>единственный</a:t>
            </a:r>
            <a:r>
              <a:rPr dirty="0"/>
              <a:t> </a:t>
            </a:r>
            <a:r>
              <a:rPr dirty="0" err="1"/>
              <a:t>официальный</a:t>
            </a:r>
            <a:r>
              <a:rPr dirty="0"/>
              <a:t> </a:t>
            </a:r>
            <a:r>
              <a:rPr dirty="0" err="1"/>
              <a:t>дилер</a:t>
            </a:r>
            <a:r>
              <a:rPr dirty="0"/>
              <a:t> </a:t>
            </a:r>
            <a:r>
              <a:rPr dirty="0" err="1"/>
              <a:t>автомобилей</a:t>
            </a:r>
            <a:r>
              <a:rPr dirty="0"/>
              <a:t> </a:t>
            </a:r>
            <a:r>
              <a:rPr dirty="0" err="1"/>
              <a:t>марки</a:t>
            </a:r>
            <a:r>
              <a:rPr dirty="0"/>
              <a:t> Rolls-Royce в </a:t>
            </a:r>
            <a:r>
              <a:rPr dirty="0" err="1"/>
              <a:t>Санкт-Петербурге</a:t>
            </a:r>
            <a:r>
              <a:rPr dirty="0"/>
              <a:t>, </a:t>
            </a:r>
            <a:r>
              <a:rPr dirty="0" err="1"/>
              <a:t>расположенный</a:t>
            </a:r>
            <a:r>
              <a:rPr dirty="0"/>
              <a:t> в </a:t>
            </a:r>
            <a:r>
              <a:rPr dirty="0" err="1"/>
              <a:t>самом</a:t>
            </a:r>
            <a:r>
              <a:rPr dirty="0"/>
              <a:t> </a:t>
            </a:r>
            <a:r>
              <a:rPr dirty="0" err="1"/>
              <a:t>сердце</a:t>
            </a:r>
            <a:r>
              <a:rPr dirty="0"/>
              <a:t> </a:t>
            </a:r>
            <a:r>
              <a:rPr dirty="0" err="1"/>
              <a:t>северной</a:t>
            </a:r>
            <a:r>
              <a:rPr dirty="0"/>
              <a:t> </a:t>
            </a:r>
            <a:r>
              <a:rPr dirty="0" err="1"/>
              <a:t>столицы</a:t>
            </a:r>
            <a:r>
              <a:rPr dirty="0"/>
              <a:t>, в </a:t>
            </a:r>
            <a:r>
              <a:rPr dirty="0" err="1"/>
              <a:t>здании</a:t>
            </a:r>
            <a:r>
              <a:rPr dirty="0"/>
              <a:t> </a:t>
            </a:r>
            <a:r>
              <a:rPr dirty="0" err="1"/>
              <a:t>знаменитой</a:t>
            </a:r>
            <a:r>
              <a:rPr dirty="0"/>
              <a:t> </a:t>
            </a:r>
            <a:r>
              <a:rPr dirty="0" err="1"/>
              <a:t>гостиницы</a:t>
            </a:r>
            <a:r>
              <a:rPr dirty="0"/>
              <a:t> «</a:t>
            </a:r>
            <a:r>
              <a:rPr dirty="0" err="1"/>
              <a:t>Астория</a:t>
            </a:r>
            <a:r>
              <a:rPr dirty="0"/>
              <a:t>»,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адресу</a:t>
            </a:r>
            <a:r>
              <a:rPr dirty="0"/>
              <a:t> </a:t>
            </a:r>
            <a:r>
              <a:rPr dirty="0" err="1"/>
              <a:t>ул</a:t>
            </a:r>
            <a:r>
              <a:rPr dirty="0"/>
              <a:t>. </a:t>
            </a:r>
            <a:r>
              <a:rPr dirty="0" err="1"/>
              <a:t>Малая</a:t>
            </a:r>
            <a:r>
              <a:rPr dirty="0"/>
              <a:t> </a:t>
            </a:r>
            <a:r>
              <a:rPr dirty="0" err="1"/>
              <a:t>Морская</a:t>
            </a:r>
            <a:r>
              <a:rPr dirty="0"/>
              <a:t>, 22. </a:t>
            </a:r>
            <a:r>
              <a:rPr dirty="0" err="1"/>
              <a:t>Салон</a:t>
            </a:r>
            <a:r>
              <a:rPr dirty="0"/>
              <a:t> Rolls-Royce</a:t>
            </a:r>
          </a:p>
          <a:p>
            <a:endParaRPr dirty="0"/>
          </a:p>
          <a:p>
            <a:r>
              <a:rPr dirty="0" err="1"/>
              <a:t>Весной</a:t>
            </a:r>
            <a:r>
              <a:rPr dirty="0"/>
              <a:t> 2017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открыт</a:t>
            </a:r>
            <a:r>
              <a:rPr dirty="0"/>
              <a:t> «Inchcape Used Cars» </a:t>
            </a:r>
            <a:r>
              <a:rPr dirty="0" err="1"/>
              <a:t>мульти-брендовый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. </a:t>
            </a: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направления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центра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продажа</a:t>
            </a:r>
            <a:r>
              <a:rPr dirty="0"/>
              <a:t> </a:t>
            </a:r>
            <a:r>
              <a:rPr dirty="0" err="1"/>
              <a:t>автомобилей</a:t>
            </a:r>
            <a:r>
              <a:rPr dirty="0"/>
              <a:t> с </a:t>
            </a:r>
            <a:r>
              <a:rPr dirty="0" err="1"/>
              <a:t>пробегом</a:t>
            </a:r>
            <a:r>
              <a:rPr dirty="0"/>
              <a:t> и </a:t>
            </a:r>
            <a:r>
              <a:rPr dirty="0" err="1"/>
              <a:t>сервисное</a:t>
            </a:r>
            <a:r>
              <a:rPr dirty="0"/>
              <a:t> </a:t>
            </a:r>
            <a:r>
              <a:rPr dirty="0" err="1"/>
              <a:t>обслуживание</a:t>
            </a:r>
            <a:r>
              <a:rPr dirty="0"/>
              <a:t> </a:t>
            </a:r>
            <a:r>
              <a:rPr dirty="0" err="1"/>
              <a:t>автомобилей</a:t>
            </a:r>
            <a:r>
              <a:rPr dirty="0"/>
              <a:t>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марок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523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30 августа 2006 года Inchcape объявляет о выходе на рынок России.</a:t>
            </a:r>
          </a:p>
          <a:p>
            <a:r>
              <a:t>В Петербурге открываются 3 дилерских центра «Лексус Пулково», «Тойота центр Пулково», «Тойота центр Пискаревский». </a:t>
            </a:r>
          </a:p>
          <a:p>
            <a:endParaRPr/>
          </a:p>
          <a:p>
            <a:r>
              <a:t>В октябре 2007 года в состав компании входит дилерский  центра Ауди «Витебский» в Санкт-Петербурге, а также дилер Peugeot.</a:t>
            </a:r>
          </a:p>
          <a:p>
            <a:endParaRPr/>
          </a:p>
          <a:p>
            <a:r>
              <a:t>В июня 2013 года в самом сердце Санкт-Петербурга состоялось торжественное открытие шоу-рума компании Rolls-Royce Motor Cars St.Petersburg, входящей в Группу компаний Inchcape.</a:t>
            </a:r>
          </a:p>
          <a:p>
            <a:endParaRPr/>
          </a:p>
          <a:p>
            <a:r>
              <a:t>Rolls-Royce Motor Cars St.Petersburg – единственный официальный дилер автомобилей марки Rolls-Royce в Санкт-Петербурге, расположенный в самом сердце северной столицы, в здании знаменитой гостиницы «Астория», по адресу ул. Малая Морская, 22. Салон Rolls-Royce</a:t>
            </a:r>
          </a:p>
          <a:p>
            <a:endParaRPr/>
          </a:p>
          <a:p>
            <a:r>
              <a:t>Весной 2017 году был открыт «Inchcape Used Cars» мульти-брендовый центр. Основные направления деятельности центра это продажа автомобилей с пробегом и сервисное обслуживание автомобилей различных марок. </a:t>
            </a:r>
          </a:p>
        </p:txBody>
      </p:sp>
    </p:spTree>
    <p:extLst>
      <p:ext uri="{BB962C8B-B14F-4D97-AF65-F5344CB8AC3E}">
        <p14:creationId xmlns:p14="http://schemas.microsoft.com/office/powerpoint/2010/main" val="260050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данном</a:t>
            </a:r>
            <a:r>
              <a:rPr dirty="0"/>
              <a:t> </a:t>
            </a:r>
            <a:r>
              <a:rPr dirty="0" err="1"/>
              <a:t>слайде</a:t>
            </a:r>
            <a:r>
              <a:rPr dirty="0"/>
              <a:t> </a:t>
            </a:r>
            <a:r>
              <a:rPr dirty="0" err="1"/>
              <a:t>наглядно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увидеть</a:t>
            </a:r>
            <a:r>
              <a:rPr dirty="0"/>
              <a:t> </a:t>
            </a:r>
            <a:r>
              <a:rPr dirty="0" err="1"/>
              <a:t>поэтапное</a:t>
            </a:r>
            <a:r>
              <a:rPr dirty="0"/>
              <a:t> </a:t>
            </a:r>
            <a:r>
              <a:rPr dirty="0" err="1"/>
              <a:t>внедрение</a:t>
            </a:r>
            <a:r>
              <a:rPr dirty="0"/>
              <a:t> </a:t>
            </a:r>
            <a:r>
              <a:rPr dirty="0" err="1"/>
              <a:t>дополнительных</a:t>
            </a:r>
            <a:r>
              <a:rPr dirty="0"/>
              <a:t> KPI, а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показателей</a:t>
            </a:r>
            <a:endParaRPr dirty="0"/>
          </a:p>
          <a:p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увидеть</a:t>
            </a:r>
            <a:r>
              <a:rPr dirty="0"/>
              <a:t> </a:t>
            </a:r>
            <a:r>
              <a:rPr dirty="0" err="1"/>
              <a:t>провалы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с </a:t>
            </a:r>
            <a:r>
              <a:rPr dirty="0" err="1"/>
              <a:t>вами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подробно</a:t>
            </a:r>
            <a:r>
              <a:rPr dirty="0"/>
              <a:t> и </a:t>
            </a:r>
            <a:r>
              <a:rPr dirty="0" err="1"/>
              <a:t>разберем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раз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и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наши</a:t>
            </a:r>
            <a:r>
              <a:rPr dirty="0"/>
              <a:t> </a:t>
            </a:r>
            <a:r>
              <a:rPr dirty="0" err="1"/>
              <a:t>возникающие</a:t>
            </a:r>
            <a:r>
              <a:rPr dirty="0"/>
              <a:t> </a:t>
            </a:r>
            <a:r>
              <a:rPr dirty="0" err="1"/>
              <a:t>проблемы</a:t>
            </a:r>
            <a:r>
              <a:rPr dirty="0"/>
              <a:t> и </a:t>
            </a:r>
            <a:r>
              <a:rPr dirty="0" err="1"/>
              <a:t>пути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решений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201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42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traight Connector 13"/>
          <p:cNvSpPr/>
          <p:nvPr/>
        </p:nvSpPr>
        <p:spPr>
          <a:xfrm>
            <a:off x="274008" y="4846889"/>
            <a:ext cx="8609642" cy="1"/>
          </a:xfrm>
          <a:prstGeom prst="lin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Content Placeholder 2"/>
          <p:cNvSpPr txBox="1"/>
          <p:nvPr/>
        </p:nvSpPr>
        <p:spPr>
          <a:xfrm>
            <a:off x="274008" y="4886616"/>
            <a:ext cx="180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100"/>
              </a:spcBef>
              <a:defRPr sz="7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pic>
        <p:nvPicPr>
          <p:cNvPr id="1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7565" y="235580"/>
            <a:ext cx="1487837" cy="33964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25175" y="984222"/>
            <a:ext cx="5874635" cy="204992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66000"/>
              </a:lnSpc>
              <a:defRPr sz="6000" b="1" spc="-48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88675" y="3465814"/>
            <a:ext cx="3780001" cy="4208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200" cap="all" spc="-90"/>
            </a:lvl1pPr>
            <a:lvl2pPr marL="0" indent="389625">
              <a:buClrTx/>
              <a:buSzTx/>
              <a:buFontTx/>
              <a:buNone/>
              <a:defRPr sz="2200" cap="all" spc="-90"/>
            </a:lvl2pPr>
            <a:lvl3pPr marL="0" indent="779251">
              <a:buClrTx/>
              <a:buSzTx/>
              <a:buFontTx/>
              <a:buNone/>
              <a:defRPr sz="2200" cap="all" spc="-90"/>
            </a:lvl3pPr>
            <a:lvl4pPr marL="0" indent="1168877">
              <a:buClrTx/>
              <a:buSzTx/>
              <a:buFontTx/>
              <a:buNone/>
              <a:defRPr sz="2200" cap="all" spc="-90"/>
            </a:lvl4pPr>
            <a:lvl5pPr marL="0" indent="1558503">
              <a:buClrTx/>
              <a:buSzTx/>
              <a:buFontTx/>
              <a:buNone/>
              <a:defRPr sz="2200" cap="all" spc="-9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ivider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traight Connector 13"/>
          <p:cNvSpPr/>
          <p:nvPr/>
        </p:nvSpPr>
        <p:spPr>
          <a:xfrm>
            <a:off x="274008" y="4846889"/>
            <a:ext cx="8609642" cy="1"/>
          </a:xfrm>
          <a:prstGeom prst="lin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Content Placeholder 2"/>
          <p:cNvSpPr txBox="1"/>
          <p:nvPr/>
        </p:nvSpPr>
        <p:spPr>
          <a:xfrm>
            <a:off x="274008" y="4886616"/>
            <a:ext cx="180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100"/>
              </a:spcBef>
              <a:defRPr sz="7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94851" y="2876550"/>
            <a:ext cx="3780001" cy="10210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78000"/>
              </a:lnSpc>
              <a:defRPr sz="4200" b="1" spc="-25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Divider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traight Connector 13"/>
          <p:cNvSpPr/>
          <p:nvPr/>
        </p:nvSpPr>
        <p:spPr>
          <a:xfrm>
            <a:off x="274008" y="4846889"/>
            <a:ext cx="8609642" cy="1"/>
          </a:xfrm>
          <a:prstGeom prst="lin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Content Placeholder 2"/>
          <p:cNvSpPr txBox="1"/>
          <p:nvPr/>
        </p:nvSpPr>
        <p:spPr>
          <a:xfrm>
            <a:off x="274008" y="4886616"/>
            <a:ext cx="180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100"/>
              </a:spcBef>
              <a:defRPr sz="7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94851" y="2876550"/>
            <a:ext cx="3780001" cy="10210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78000"/>
              </a:lnSpc>
              <a:defRPr sz="4200" b="1" spc="-25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ivider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traight Connector 13"/>
          <p:cNvSpPr/>
          <p:nvPr/>
        </p:nvSpPr>
        <p:spPr>
          <a:xfrm>
            <a:off x="274008" y="4846889"/>
            <a:ext cx="8609642" cy="1"/>
          </a:xfrm>
          <a:prstGeom prst="lin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Content Placeholder 2"/>
          <p:cNvSpPr txBox="1"/>
          <p:nvPr/>
        </p:nvSpPr>
        <p:spPr>
          <a:xfrm>
            <a:off x="274008" y="4886616"/>
            <a:ext cx="180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100"/>
              </a:spcBef>
              <a:defRPr sz="7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94851" y="2876550"/>
            <a:ext cx="3780001" cy="10210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78000"/>
              </a:lnSpc>
              <a:defRPr sz="4200" b="1" spc="-25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8187" y="279400"/>
            <a:ext cx="7387627" cy="81915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70000"/>
              </a:lnSpc>
              <a:defRPr sz="3200" b="1" spc="-1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78196" y="1739900"/>
            <a:ext cx="5939985" cy="2736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3"/>
              </a:buClr>
            </a:lvl1pPr>
            <a:lvl2pPr>
              <a:buClr>
                <a:schemeClr val="accent3"/>
              </a:buClr>
            </a:lvl2pPr>
            <a:lvl3pPr>
              <a:buClr>
                <a:schemeClr val="accent3"/>
              </a:buClr>
            </a:lvl3pPr>
            <a:lvl4pPr>
              <a:buClr>
                <a:schemeClr val="accent3"/>
              </a:buClr>
            </a:lvl4pPr>
            <a:lvl5pPr>
              <a:buClr>
                <a:schemeClr val="accent3"/>
              </a:buCl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8188" y="1077565"/>
            <a:ext cx="7387626" cy="3873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Tx/>
              <a:buSzTx/>
              <a:buFontTx/>
              <a:buNone/>
              <a:defRPr sz="1800" b="1" spc="-100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60" name="Straight Connector 7"/>
          <p:cNvSpPr/>
          <p:nvPr/>
        </p:nvSpPr>
        <p:spPr>
          <a:xfrm>
            <a:off x="878186" y="1372943"/>
            <a:ext cx="8005465" cy="1"/>
          </a:xfrm>
          <a:prstGeom prst="line">
            <a:avLst/>
          </a:prstGeom>
          <a:solidFill>
            <a:schemeClr val="accent1"/>
          </a:solidFill>
          <a:ln w="6350">
            <a:solidFill>
              <a:schemeClr val="accent3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8187" y="279400"/>
            <a:ext cx="7387627" cy="81915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70000"/>
              </a:lnSpc>
              <a:defRPr sz="3200" b="1" spc="-1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78187" y="1077565"/>
            <a:ext cx="7387627" cy="387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ClrTx/>
              <a:buSzTx/>
              <a:buFontTx/>
              <a:buNone/>
              <a:defRPr sz="1800" b="1" spc="-60">
                <a:solidFill>
                  <a:schemeClr val="accent3"/>
                </a:solidFill>
              </a:defRPr>
            </a:lvl1pPr>
            <a:lvl2pPr marL="379636" indent="-235636">
              <a:lnSpc>
                <a:spcPct val="80000"/>
              </a:lnSpc>
              <a:buClrTx/>
              <a:buFontTx/>
              <a:defRPr sz="1800" b="1" spc="-60">
                <a:solidFill>
                  <a:schemeClr val="accent3"/>
                </a:solidFill>
              </a:defRPr>
            </a:lvl2pPr>
            <a:lvl3pPr marL="523636" indent="-235636">
              <a:lnSpc>
                <a:spcPct val="80000"/>
              </a:lnSpc>
              <a:buClrTx/>
              <a:buFontTx/>
              <a:defRPr sz="1800" b="1" spc="-60">
                <a:solidFill>
                  <a:schemeClr val="accent3"/>
                </a:solidFill>
              </a:defRPr>
            </a:lvl3pPr>
            <a:lvl4pPr marL="667636" indent="-235636">
              <a:lnSpc>
                <a:spcPct val="80000"/>
              </a:lnSpc>
              <a:buClrTx/>
              <a:buFontTx/>
              <a:defRPr sz="1800" b="1" spc="-60">
                <a:solidFill>
                  <a:schemeClr val="accent3"/>
                </a:solidFill>
              </a:defRPr>
            </a:lvl4pPr>
            <a:lvl5pPr marL="856554" indent="-280554">
              <a:lnSpc>
                <a:spcPct val="80000"/>
              </a:lnSpc>
              <a:buClrTx/>
              <a:buFontTx/>
              <a:defRPr sz="1800" b="1" spc="-60">
                <a:solidFill>
                  <a:schemeClr val="accent3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" name="Straight Connector 7"/>
          <p:cNvSpPr/>
          <p:nvPr/>
        </p:nvSpPr>
        <p:spPr>
          <a:xfrm>
            <a:off x="878186" y="1372943"/>
            <a:ext cx="8005465" cy="1"/>
          </a:xfrm>
          <a:prstGeom prst="line">
            <a:avLst/>
          </a:prstGeom>
          <a:solidFill>
            <a:schemeClr val="accent1"/>
          </a:solidFill>
          <a:ln w="3175">
            <a:solidFill>
              <a:schemeClr val="accent3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traight Connector 13"/>
          <p:cNvSpPr/>
          <p:nvPr/>
        </p:nvSpPr>
        <p:spPr>
          <a:xfrm>
            <a:off x="274008" y="4846889"/>
            <a:ext cx="8609642" cy="1"/>
          </a:xfrm>
          <a:prstGeom prst="lin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Content Placeholder 2"/>
          <p:cNvSpPr txBox="1"/>
          <p:nvPr/>
        </p:nvSpPr>
        <p:spPr>
          <a:xfrm>
            <a:off x="274008" y="4886616"/>
            <a:ext cx="180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100"/>
              </a:spcBef>
              <a:defRPr sz="7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8187" y="279400"/>
            <a:ext cx="7387627" cy="81915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70000"/>
              </a:lnSpc>
              <a:defRPr sz="3200" b="1" spc="-100">
                <a:solidFill>
                  <a:srgbClr val="303C42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78187" y="1739900"/>
            <a:ext cx="7387627" cy="27368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8188" y="1077565"/>
            <a:ext cx="7387626" cy="3873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Tx/>
              <a:buSzTx/>
              <a:buFontTx/>
              <a:buNone/>
              <a:defRPr sz="1800" b="1" spc="-100">
                <a:solidFill>
                  <a:srgbClr val="7C8180"/>
                </a:solidFill>
              </a:defRPr>
            </a:pPr>
            <a:endParaRPr/>
          </a:p>
        </p:txBody>
      </p:sp>
      <p:pic>
        <p:nvPicPr>
          <p:cNvPr id="9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4038" y="249186"/>
            <a:ext cx="864000" cy="19699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traight Connector 7"/>
          <p:cNvSpPr/>
          <p:nvPr/>
        </p:nvSpPr>
        <p:spPr>
          <a:xfrm>
            <a:off x="878186" y="1372943"/>
            <a:ext cx="8005465" cy="1"/>
          </a:xfrm>
          <a:prstGeom prst="line">
            <a:avLst/>
          </a:prstGeom>
          <a:solidFill>
            <a:schemeClr val="accent1"/>
          </a:solidFill>
          <a:ln w="6350">
            <a:solidFill>
              <a:schemeClr val="accent6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3"/>
          <p:cNvSpPr/>
          <p:nvPr/>
        </p:nvSpPr>
        <p:spPr>
          <a:xfrm>
            <a:off x="274008" y="4846889"/>
            <a:ext cx="8609642" cy="1"/>
          </a:xfrm>
          <a:prstGeom prst="lin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Content Placeholder 2"/>
          <p:cNvSpPr txBox="1"/>
          <p:nvPr/>
        </p:nvSpPr>
        <p:spPr>
          <a:xfrm>
            <a:off x="274008" y="4886616"/>
            <a:ext cx="1800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100"/>
              </a:spcBef>
              <a:defRPr sz="70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56649" y="4886616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7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034038" y="249186"/>
            <a:ext cx="864000" cy="1969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Текст заголовка</a:t>
            </a:r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7792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all" spc="0" baseline="0">
          <a:ln>
            <a:noFill/>
          </a:ln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144000" marR="0" indent="-144000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120000"/>
        <a:buFont typeface="Arial"/>
        <a:buChar char="•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288000" marR="0" indent="-144000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90000"/>
        <a:buFont typeface="Arial"/>
        <a:buChar char="−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431999" marR="0" indent="-144000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90000"/>
        <a:buFont typeface="Arial"/>
        <a:buChar char="o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576000" marR="0" indent="-144000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90000"/>
        <a:buFont typeface="Arial"/>
        <a:buChar char="▪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747450" marR="0" indent="-171450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90000"/>
        <a:buFont typeface="Arial"/>
        <a:buChar char="&gt;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090991" marR="0" indent="-142862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100000"/>
        <a:buFont typeface="Arial"/>
        <a:buChar char="•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480617" marR="0" indent="-142862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100000"/>
        <a:buFont typeface="Arial"/>
        <a:buChar char="•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2870243" marR="0" indent="-142862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100000"/>
        <a:buFont typeface="Arial"/>
        <a:buChar char="•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259870" marR="0" indent="-142862" algn="l" defTabSz="779251" rtl="0" latinLnBrk="0">
        <a:lnSpc>
          <a:spcPct val="110000"/>
        </a:lnSpc>
        <a:spcBef>
          <a:spcPts val="800"/>
        </a:spcBef>
        <a:spcAft>
          <a:spcPts val="0"/>
        </a:spcAft>
        <a:buClr>
          <a:schemeClr val="accent6"/>
        </a:buClr>
        <a:buSzPct val="100000"/>
        <a:buFont typeface="Arial"/>
        <a:buChar char="•"/>
        <a:tabLst/>
        <a:defRPr sz="1100" b="0" i="0" u="none" strike="noStrike" cap="none" spc="-5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389625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779251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168877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558503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1948128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337754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2727381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117007" algn="r" defTabSz="7792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%20Nikita.Matveev@inchcape.ru" TargetMode="External"/><Relationship Id="rId2" Type="http://schemas.openxmlformats.org/officeDocument/2006/relationships/hyperlink" Target="mailto:%20dmitriy.sysoev@audi-vitebskiy.r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2"/>
          <p:cNvSpPr txBox="1">
            <a:spLocks noGrp="1"/>
          </p:cNvSpPr>
          <p:nvPr>
            <p:ph type="ctrTitle"/>
          </p:nvPr>
        </p:nvSpPr>
        <p:spPr>
          <a:xfrm>
            <a:off x="1777370" y="0"/>
            <a:ext cx="7554681" cy="3010262"/>
          </a:xfrm>
          <a:prstGeom prst="rect">
            <a:avLst/>
          </a:prstGeom>
        </p:spPr>
        <p:txBody>
          <a:bodyPr/>
          <a:lstStyle/>
          <a:p>
            <a:pPr>
              <a:defRPr sz="5400" spc="-500"/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Автомобили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пробегом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необходимый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арсенал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IT-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инструментов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успешного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 b="0" spc="0" dirty="0" err="1">
                <a:latin typeface="Times New Roman"/>
                <a:ea typeface="Times New Roman"/>
                <a:cs typeface="Times New Roman"/>
                <a:sym typeface="Times New Roman"/>
              </a:rPr>
              <a:t>бизнеса</a:t>
            </a:r>
            <a:r>
              <a:rPr sz="3000" b="0" spc="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101" name="Title 2"/>
          <p:cNvSpPr txBox="1"/>
          <p:nvPr/>
        </p:nvSpPr>
        <p:spPr>
          <a:xfrm>
            <a:off x="1777370" y="1334276"/>
            <a:ext cx="7554681" cy="225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66000"/>
              </a:lnSpc>
              <a:defRPr sz="5400" b="1" cap="all" spc="-480">
                <a:solidFill>
                  <a:srgbClr val="FFFFFF"/>
                </a:solidFill>
              </a:defRPr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dirty="0"/>
          </a:p>
          <a:p>
            <a:pPr>
              <a:lnSpc>
                <a:spcPct val="66000"/>
              </a:lnSpc>
              <a:defRPr sz="3000" cap="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/>
              <a:t>В</a:t>
            </a:r>
            <a:r>
              <a:rPr dirty="0" err="1" smtClean="0"/>
              <a:t>ыкуп</a:t>
            </a:r>
            <a:r>
              <a:rPr lang="ru-RU" dirty="0" smtClean="0"/>
              <a:t>.</a:t>
            </a:r>
            <a:r>
              <a:rPr dirty="0" smtClean="0"/>
              <a:t> </a:t>
            </a:r>
            <a:endParaRPr lang="ru-RU" dirty="0" smtClean="0"/>
          </a:p>
          <a:p>
            <a:pPr>
              <a:lnSpc>
                <a:spcPct val="66000"/>
              </a:lnSpc>
              <a:defRPr sz="3000" cap="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 smtClean="0"/>
              <a:t>Продажа.</a:t>
            </a:r>
            <a:endParaRPr dirty="0"/>
          </a:p>
        </p:txBody>
      </p:sp>
      <p:sp>
        <p:nvSpPr>
          <p:cNvPr id="102" name="Прямоугольник 1"/>
          <p:cNvSpPr txBox="1"/>
          <p:nvPr/>
        </p:nvSpPr>
        <p:spPr>
          <a:xfrm>
            <a:off x="1747792" y="3618614"/>
            <a:ext cx="128015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17.10.2019 </a:t>
            </a:r>
            <a:endParaRPr lang="ru-RU" dirty="0" smtClean="0"/>
          </a:p>
          <a:p>
            <a:r>
              <a:rPr dirty="0" err="1" smtClean="0"/>
              <a:t>Сысоев</a:t>
            </a:r>
            <a:r>
              <a:rPr dirty="0" smtClean="0"/>
              <a:t> </a:t>
            </a:r>
            <a:r>
              <a:rPr dirty="0"/>
              <a:t>Д.А</a:t>
            </a:r>
            <a:r>
              <a:rPr dirty="0" smtClean="0"/>
              <a:t>.</a:t>
            </a:r>
            <a:endParaRPr lang="ru-RU" dirty="0" smtClean="0"/>
          </a:p>
          <a:p>
            <a:r>
              <a:rPr lang="ru-RU" dirty="0" smtClean="0"/>
              <a:t>Матвеев Н.А.</a:t>
            </a:r>
            <a:endParaRPr dirty="0"/>
          </a:p>
        </p:txBody>
      </p:sp>
      <p:pic>
        <p:nvPicPr>
          <p:cNvPr id="103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41" y="1149452"/>
            <a:ext cx="1175934" cy="798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l="2300" b="58804"/>
          <a:stretch>
            <a:fillRect/>
          </a:stretch>
        </p:blipFill>
        <p:spPr>
          <a:xfrm>
            <a:off x="232837" y="2176252"/>
            <a:ext cx="781588" cy="296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rcRect b="89808"/>
          <a:stretch>
            <a:fillRect/>
          </a:stretch>
        </p:blipFill>
        <p:spPr>
          <a:xfrm rot="10800000">
            <a:off x="159583" y="1"/>
            <a:ext cx="946492" cy="868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90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9316"/>
            <a:ext cx="7387626" cy="81915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Виртуальная АТС</a:t>
            </a:r>
          </a:p>
        </p:txBody>
      </p:sp>
      <p:pic>
        <p:nvPicPr>
          <p:cNvPr id="191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788" y="1513232"/>
            <a:ext cx="4706154" cy="3295558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sp>
        <p:nvSpPr>
          <p:cNvPr id="192" name="Прямоугольник 2"/>
          <p:cNvSpPr txBox="1"/>
          <p:nvPr/>
        </p:nvSpPr>
        <p:spPr>
          <a:xfrm>
            <a:off x="5195482" y="1408253"/>
            <a:ext cx="3432180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chemeClr val="accent3"/>
                </a:solidFill>
              </a:defRPr>
            </a:pPr>
            <a:r>
              <a:t>Какую проблему решали: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Усиление контроля работы менеджеров по выкупу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Выработка benchmark на 1 сотрудника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Оценка эффективности сотрудников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Обучение сотрудников (прослушка звонков)</a:t>
            </a:r>
          </a:p>
        </p:txBody>
      </p:sp>
      <p:sp>
        <p:nvSpPr>
          <p:cNvPr id="193" name="Прямоугольник 6"/>
          <p:cNvSpPr txBox="1"/>
          <p:nvPr/>
        </p:nvSpPr>
        <p:spPr>
          <a:xfrm>
            <a:off x="5195482" y="2549387"/>
            <a:ext cx="3170373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chemeClr val="accent6"/>
                </a:solidFill>
              </a:defRPr>
            </a:pPr>
            <a:r>
              <a:t>Что получили: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t>Benchmark на 1 сотрудника 8 принятых а/м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t>Возможность прослушки и разбора звонков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t>Эффективный менеджер делает не менее 30 </a:t>
            </a:r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t>         успешных звонков в день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t>Воронка:</a:t>
            </a:r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t>	</a:t>
            </a:r>
            <a:r>
              <a:rPr sz="800" u="sng">
                <a:solidFill>
                  <a:srgbClr val="000000"/>
                </a:solidFill>
              </a:rPr>
              <a:t>- 3% встреч со звонков</a:t>
            </a:r>
            <a:endParaRPr sz="800" u="sng"/>
          </a:p>
          <a:p>
            <a:pPr>
              <a:defRPr sz="800" b="1"/>
            </a:pPr>
            <a:r>
              <a:t>	</a:t>
            </a:r>
            <a:r>
              <a:rPr u="sng"/>
              <a:t>- 36% диагностик со встреч</a:t>
            </a:r>
          </a:p>
          <a:p>
            <a:pPr>
              <a:defRPr sz="800" b="1"/>
            </a:pPr>
            <a:r>
              <a:t>	</a:t>
            </a:r>
            <a:r>
              <a:rPr u="sng"/>
              <a:t>- 80% приёма после диагностики</a:t>
            </a:r>
          </a:p>
        </p:txBody>
      </p:sp>
      <p:sp>
        <p:nvSpPr>
          <p:cNvPr id="194" name="Овал 9"/>
          <p:cNvSpPr/>
          <p:nvPr/>
        </p:nvSpPr>
        <p:spPr>
          <a:xfrm>
            <a:off x="3832195" y="2655576"/>
            <a:ext cx="540001" cy="181599"/>
          </a:xfrm>
          <a:prstGeom prst="ellips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Овал 10"/>
          <p:cNvSpPr/>
          <p:nvPr/>
        </p:nvSpPr>
        <p:spPr>
          <a:xfrm>
            <a:off x="3286095" y="2655576"/>
            <a:ext cx="540001" cy="181599"/>
          </a:xfrm>
          <a:prstGeom prst="ellips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Овал 11"/>
          <p:cNvSpPr/>
          <p:nvPr/>
        </p:nvSpPr>
        <p:spPr>
          <a:xfrm>
            <a:off x="1698594" y="2654299"/>
            <a:ext cx="540001" cy="181599"/>
          </a:xfrm>
          <a:prstGeom prst="ellips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Прямоугольник 7"/>
          <p:cNvSpPr txBox="1"/>
          <p:nvPr/>
        </p:nvSpPr>
        <p:spPr>
          <a:xfrm>
            <a:off x="5350042" y="4058306"/>
            <a:ext cx="18958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800" b="1">
                <a:solidFill>
                  <a:srgbClr val="FF0000"/>
                </a:solidFill>
              </a:defRPr>
            </a:pPr>
            <a:r>
              <a:t>1.5 % приёмов </a:t>
            </a:r>
          </a:p>
          <a:p>
            <a:pPr algn="ctr">
              <a:defRPr sz="1800" b="1">
                <a:solidFill>
                  <a:srgbClr val="FF0000"/>
                </a:solidFill>
              </a:defRPr>
            </a:pPr>
            <a:r>
              <a:t>со звонков</a:t>
            </a:r>
          </a:p>
        </p:txBody>
      </p:sp>
    </p:spTree>
    <p:extLst>
      <p:ext uri="{BB962C8B-B14F-4D97-AF65-F5344CB8AC3E}">
        <p14:creationId xmlns:p14="http://schemas.microsoft.com/office/powerpoint/2010/main" val="1994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00" name="Заголовок 1"/>
          <p:cNvSpPr txBox="1">
            <a:spLocks noGrp="1"/>
          </p:cNvSpPr>
          <p:nvPr>
            <p:ph type="title"/>
          </p:nvPr>
        </p:nvSpPr>
        <p:spPr>
          <a:xfrm>
            <a:off x="878187" y="463106"/>
            <a:ext cx="7387626" cy="819151"/>
          </a:xfrm>
          <a:prstGeom prst="rect">
            <a:avLst/>
          </a:prstGeom>
        </p:spPr>
        <p:txBody>
          <a:bodyPr/>
          <a:lstStyle>
            <a:lvl1pPr defTabSz="701326">
              <a:defRPr sz="3239" spc="-89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Мессенджеры как средство коммуникации в подразделении</a:t>
            </a:r>
          </a:p>
        </p:txBody>
      </p:sp>
      <p:pic>
        <p:nvPicPr>
          <p:cNvPr id="201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t="4172" b="4172"/>
          <a:stretch>
            <a:fillRect/>
          </a:stretch>
        </p:blipFill>
        <p:spPr>
          <a:xfrm>
            <a:off x="1324609" y="1485498"/>
            <a:ext cx="1764513" cy="3500173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pic>
        <p:nvPicPr>
          <p:cNvPr id="202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rcRect l="2223" t="4313" r="2223" b="4313"/>
          <a:stretch>
            <a:fillRect/>
          </a:stretch>
        </p:blipFill>
        <p:spPr>
          <a:xfrm>
            <a:off x="3569643" y="1489069"/>
            <a:ext cx="1687688" cy="3492798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sp>
        <p:nvSpPr>
          <p:cNvPr id="203" name="Прямоугольник 7"/>
          <p:cNvSpPr txBox="1"/>
          <p:nvPr/>
        </p:nvSpPr>
        <p:spPr>
          <a:xfrm>
            <a:off x="5953912" y="1807118"/>
            <a:ext cx="309857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chemeClr val="accent3"/>
                </a:solidFill>
              </a:defRPr>
            </a:pPr>
            <a:r>
              <a:t>Какую проблему решали:</a:t>
            </a:r>
          </a:p>
          <a:p>
            <a:pPr marL="285750" indent="-285750">
              <a:buSzPct val="100000"/>
              <a:buFont typeface="Arial"/>
              <a:buChar char="•"/>
              <a:defRPr sz="1000" b="1">
                <a:solidFill>
                  <a:schemeClr val="accent3"/>
                </a:solidFill>
              </a:defRPr>
            </a:pPr>
            <a:r>
              <a:t>Экономия времени руководителя и сотрудника</a:t>
            </a:r>
          </a:p>
          <a:p>
            <a:pPr marL="285750" indent="-285750">
              <a:buSzPct val="100000"/>
              <a:buFont typeface="Arial"/>
              <a:buChar char="•"/>
              <a:defRPr sz="1000" b="1">
                <a:solidFill>
                  <a:schemeClr val="accent3"/>
                </a:solidFill>
              </a:defRPr>
            </a:pPr>
            <a:r>
              <a:t>Увеличение скорости принятия решений</a:t>
            </a:r>
          </a:p>
          <a:p>
            <a:pPr marL="285750" indent="-285750">
              <a:buSzPct val="100000"/>
              <a:buFont typeface="Arial"/>
              <a:buChar char="•"/>
              <a:defRPr sz="1000" b="1">
                <a:solidFill>
                  <a:schemeClr val="accent3"/>
                </a:solidFill>
              </a:defRPr>
            </a:pPr>
            <a:r>
              <a:t>Быстрая оценка рисков</a:t>
            </a:r>
          </a:p>
        </p:txBody>
      </p:sp>
      <p:sp>
        <p:nvSpPr>
          <p:cNvPr id="204" name="Прямоугольник 8"/>
          <p:cNvSpPr txBox="1"/>
          <p:nvPr/>
        </p:nvSpPr>
        <p:spPr>
          <a:xfrm>
            <a:off x="5930222" y="3363222"/>
            <a:ext cx="2280619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chemeClr val="accent6"/>
                </a:solidFill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:</a:t>
            </a:r>
          </a:p>
          <a:p>
            <a:pPr marL="285750" indent="-285750">
              <a:buSzPct val="100000"/>
              <a:buFont typeface="Arial"/>
              <a:buChar char="•"/>
              <a:defRPr sz="1000" b="1">
                <a:solidFill>
                  <a:schemeClr val="accent6"/>
                </a:solidFill>
              </a:defRPr>
            </a:pPr>
            <a:r>
              <a:rPr dirty="0" err="1"/>
              <a:t>Уменьшение</a:t>
            </a:r>
            <a:r>
              <a:rPr dirty="0"/>
              <a:t> </a:t>
            </a:r>
            <a:r>
              <a:rPr dirty="0" err="1"/>
              <a:t>времени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предварительное</a:t>
            </a:r>
            <a:r>
              <a:rPr dirty="0"/>
              <a:t> </a:t>
            </a:r>
            <a:r>
              <a:rPr dirty="0" err="1"/>
              <a:t>согласование</a:t>
            </a:r>
            <a:r>
              <a:rPr dirty="0"/>
              <a:t> в 2.5 </a:t>
            </a:r>
            <a:r>
              <a:rPr dirty="0" err="1"/>
              <a:t>раза</a:t>
            </a:r>
            <a:r>
              <a:rPr dirty="0"/>
              <a:t> </a:t>
            </a:r>
          </a:p>
          <a:p>
            <a:pPr marL="285750" indent="-285750">
              <a:buSzPct val="100000"/>
              <a:buFont typeface="Arial"/>
              <a:buChar char="•"/>
              <a:defRPr sz="1000" b="1">
                <a:solidFill>
                  <a:schemeClr val="accent6"/>
                </a:solidFill>
              </a:defRPr>
            </a:pPr>
            <a:r>
              <a:rPr lang="ru-RU" dirty="0" smtClean="0"/>
              <a:t>Дополнительный к</a:t>
            </a:r>
            <a:r>
              <a:rPr dirty="0" err="1" smtClean="0"/>
              <a:t>онтроль</a:t>
            </a:r>
            <a:r>
              <a:rPr dirty="0" smtClean="0"/>
              <a:t> </a:t>
            </a:r>
            <a:r>
              <a:rPr dirty="0" err="1"/>
              <a:t>байера</a:t>
            </a:r>
            <a:endParaRPr sz="900" dirty="0"/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rPr dirty="0"/>
              <a:t>	</a:t>
            </a:r>
          </a:p>
        </p:txBody>
      </p:sp>
      <p:grpSp>
        <p:nvGrpSpPr>
          <p:cNvPr id="207" name="Прямоугольник 9"/>
          <p:cNvGrpSpPr/>
          <p:nvPr/>
        </p:nvGrpSpPr>
        <p:grpSpPr>
          <a:xfrm>
            <a:off x="5737683" y="2932985"/>
            <a:ext cx="667840" cy="266174"/>
            <a:chOff x="0" y="0"/>
            <a:chExt cx="667839" cy="266172"/>
          </a:xfrm>
        </p:grpSpPr>
        <p:sp>
          <p:nvSpPr>
            <p:cNvPr id="205" name="Прямоугольник"/>
            <p:cNvSpPr/>
            <p:nvPr/>
          </p:nvSpPr>
          <p:spPr>
            <a:xfrm>
              <a:off x="-1" y="0"/>
              <a:ext cx="667841" cy="266173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900" b="1" spc="-66"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6" name="Байер"/>
            <p:cNvSpPr txBox="1"/>
            <p:nvPr/>
          </p:nvSpPr>
          <p:spPr>
            <a:xfrm>
              <a:off x="-1" y="23866"/>
              <a:ext cx="667841" cy="218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900" b="1" spc="-66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Байер</a:t>
              </a:r>
            </a:p>
          </p:txBody>
        </p:sp>
      </p:grpSp>
      <p:grpSp>
        <p:nvGrpSpPr>
          <p:cNvPr id="210" name="Прямоугольник 11"/>
          <p:cNvGrpSpPr/>
          <p:nvPr/>
        </p:nvGrpSpPr>
        <p:grpSpPr>
          <a:xfrm>
            <a:off x="6886051" y="2902904"/>
            <a:ext cx="743769" cy="345441"/>
            <a:chOff x="0" y="0"/>
            <a:chExt cx="743768" cy="345440"/>
          </a:xfrm>
        </p:grpSpPr>
        <p:sp>
          <p:nvSpPr>
            <p:cNvPr id="208" name="Прямоугольник"/>
            <p:cNvSpPr/>
            <p:nvPr/>
          </p:nvSpPr>
          <p:spPr>
            <a:xfrm>
              <a:off x="0" y="39632"/>
              <a:ext cx="743769" cy="266175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900" b="1" spc="-66"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9" name="Ст. байер / РОП"/>
            <p:cNvSpPr txBox="1"/>
            <p:nvPr/>
          </p:nvSpPr>
          <p:spPr>
            <a:xfrm>
              <a:off x="0" y="-1"/>
              <a:ext cx="743769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900" b="1" spc="-66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Ст. байер / РОП</a:t>
              </a:r>
            </a:p>
          </p:txBody>
        </p:sp>
      </p:grpSp>
      <p:sp>
        <p:nvSpPr>
          <p:cNvPr id="218" name="Прямая со стрелкой 5"/>
          <p:cNvSpPr/>
          <p:nvPr/>
        </p:nvSpPr>
        <p:spPr>
          <a:xfrm>
            <a:off x="6411974" y="3068812"/>
            <a:ext cx="467728" cy="3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2" name="Прямоугольник 13"/>
          <p:cNvSpPr txBox="1"/>
          <p:nvPr/>
        </p:nvSpPr>
        <p:spPr>
          <a:xfrm>
            <a:off x="6276578" y="2754618"/>
            <a:ext cx="837368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согласование</a:t>
            </a:r>
          </a:p>
        </p:txBody>
      </p:sp>
      <p:grpSp>
        <p:nvGrpSpPr>
          <p:cNvPr id="215" name="Прямоугольник 16"/>
          <p:cNvGrpSpPr/>
          <p:nvPr/>
        </p:nvGrpSpPr>
        <p:grpSpPr>
          <a:xfrm>
            <a:off x="8110348" y="2893356"/>
            <a:ext cx="667840" cy="364538"/>
            <a:chOff x="0" y="0"/>
            <a:chExt cx="667839" cy="364537"/>
          </a:xfrm>
        </p:grpSpPr>
        <p:sp>
          <p:nvSpPr>
            <p:cNvPr id="213" name="Прямоугольник"/>
            <p:cNvSpPr/>
            <p:nvPr/>
          </p:nvSpPr>
          <p:spPr>
            <a:xfrm>
              <a:off x="0" y="33377"/>
              <a:ext cx="667840" cy="297783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900" b="1" spc="-66"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4" name="Риски от диагноста"/>
            <p:cNvSpPr txBox="1"/>
            <p:nvPr/>
          </p:nvSpPr>
          <p:spPr>
            <a:xfrm>
              <a:off x="0" y="-1"/>
              <a:ext cx="667840" cy="364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900" b="1" spc="-66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Риски от диагноста</a:t>
              </a:r>
            </a:p>
          </p:txBody>
        </p:sp>
      </p:grpSp>
      <p:sp>
        <p:nvSpPr>
          <p:cNvPr id="219" name="Прямая со стрелкой 17"/>
          <p:cNvSpPr/>
          <p:nvPr/>
        </p:nvSpPr>
        <p:spPr>
          <a:xfrm>
            <a:off x="7636144" y="3075624"/>
            <a:ext cx="46785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7" name="Прямоугольник 21"/>
          <p:cNvSpPr txBox="1"/>
          <p:nvPr/>
        </p:nvSpPr>
        <p:spPr>
          <a:xfrm>
            <a:off x="7486100" y="2754618"/>
            <a:ext cx="749212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диагностика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1284"/>
            <a:ext cx="7387626" cy="819151"/>
          </a:xfrm>
          <a:prstGeom prst="rect">
            <a:avLst/>
          </a:prstGeom>
        </p:spPr>
        <p:txBody>
          <a:bodyPr/>
          <a:lstStyle/>
          <a:p>
            <a:r>
              <a:t>Оценка MaxPoster</a:t>
            </a:r>
          </a:p>
        </p:txBody>
      </p:sp>
      <p:sp>
        <p:nvSpPr>
          <p:cNvPr id="222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23" name="Прямоугольник 7"/>
          <p:cNvSpPr txBox="1"/>
          <p:nvPr/>
        </p:nvSpPr>
        <p:spPr>
          <a:xfrm>
            <a:off x="5958714" y="1808656"/>
            <a:ext cx="2988958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chemeClr val="accent3"/>
                </a:solidFill>
              </a:defRPr>
            </a:pPr>
            <a:r>
              <a:rPr dirty="0" err="1"/>
              <a:t>Какую</a:t>
            </a:r>
            <a:r>
              <a:rPr dirty="0"/>
              <a:t> </a:t>
            </a:r>
            <a:r>
              <a:rPr dirty="0" err="1"/>
              <a:t>проблему</a:t>
            </a:r>
            <a:r>
              <a:rPr dirty="0"/>
              <a:t> </a:t>
            </a:r>
            <a:r>
              <a:rPr dirty="0" err="1"/>
              <a:t>решали</a:t>
            </a:r>
            <a:r>
              <a:rPr dirty="0"/>
              <a:t>: </a:t>
            </a:r>
          </a:p>
          <a:p>
            <a:pPr marL="285750" indent="-285750">
              <a:buSzPct val="100000"/>
              <a:buFont typeface="Arial"/>
              <a:buChar char="•"/>
              <a:defRPr sz="1100" b="1">
                <a:solidFill>
                  <a:schemeClr val="accent3"/>
                </a:solidFill>
              </a:defRPr>
            </a:pPr>
            <a:r>
              <a:rPr lang="ru-RU" dirty="0" smtClean="0"/>
              <a:t>Увеличение</a:t>
            </a:r>
            <a:r>
              <a:rPr dirty="0" smtClean="0"/>
              <a:t> </a:t>
            </a:r>
            <a:r>
              <a:rPr dirty="0" err="1" smtClean="0"/>
              <a:t>металлическ</a:t>
            </a:r>
            <a:r>
              <a:rPr lang="ru-RU" dirty="0" smtClean="0"/>
              <a:t>ой</a:t>
            </a:r>
            <a:r>
              <a:rPr dirty="0" smtClean="0"/>
              <a:t> </a:t>
            </a:r>
            <a:r>
              <a:rPr dirty="0" err="1" smtClean="0"/>
              <a:t>марж</a:t>
            </a:r>
            <a:r>
              <a:rPr lang="ru-RU" dirty="0" smtClean="0"/>
              <a:t>и</a:t>
            </a:r>
            <a:r>
              <a:rPr dirty="0" smtClean="0"/>
              <a:t> 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1100" b="1">
                <a:solidFill>
                  <a:schemeClr val="accent3"/>
                </a:solidFill>
              </a:defRPr>
            </a:pPr>
            <a:r>
              <a:rPr dirty="0" err="1"/>
              <a:t>Байеры</a:t>
            </a:r>
            <a:r>
              <a:rPr dirty="0"/>
              <a:t> </a:t>
            </a:r>
            <a:r>
              <a:rPr dirty="0" err="1"/>
              <a:t>оценивают</a:t>
            </a:r>
            <a:r>
              <a:rPr dirty="0"/>
              <a:t> </a:t>
            </a:r>
            <a:r>
              <a:rPr lang="ru-RU" dirty="0" smtClean="0"/>
              <a:t>не всегда </a:t>
            </a:r>
            <a:r>
              <a:rPr dirty="0" err="1" smtClean="0"/>
              <a:t>точно</a:t>
            </a:r>
            <a:endParaRPr dirty="0"/>
          </a:p>
        </p:txBody>
      </p:sp>
      <p:sp>
        <p:nvSpPr>
          <p:cNvPr id="224" name="Прямоугольник 11"/>
          <p:cNvSpPr txBox="1"/>
          <p:nvPr/>
        </p:nvSpPr>
        <p:spPr>
          <a:xfrm>
            <a:off x="5958714" y="2739034"/>
            <a:ext cx="3189040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chemeClr val="accent6"/>
                </a:solidFill>
              </a:defRPr>
            </a:pPr>
            <a:r>
              <a:t>Что получили:</a:t>
            </a:r>
          </a:p>
          <a:p>
            <a:pPr marL="171450" indent="-171450">
              <a:buSzPct val="100000"/>
              <a:buFont typeface="Arial"/>
              <a:buChar char="•"/>
              <a:defRPr sz="1100" b="1">
                <a:solidFill>
                  <a:schemeClr val="accent6"/>
                </a:solidFill>
              </a:defRPr>
            </a:pPr>
            <a:r>
              <a:t>Увеличили металлическую маржу на 8%</a:t>
            </a:r>
          </a:p>
          <a:p>
            <a:pPr marL="171450" indent="-171450">
              <a:buSzPct val="100000"/>
              <a:buFont typeface="Arial"/>
              <a:buChar char="•"/>
              <a:defRPr sz="1100" b="1">
                <a:solidFill>
                  <a:schemeClr val="accent6"/>
                </a:solidFill>
              </a:defRPr>
            </a:pPr>
            <a:r>
              <a:t>Принятие решения по истории продаж похожих а/м, сайтам объявлений и собственной практики баера</a:t>
            </a:r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t>	</a:t>
            </a:r>
          </a:p>
        </p:txBody>
      </p:sp>
      <p:pic>
        <p:nvPicPr>
          <p:cNvPr id="225" name="/Users/ekaterinamalenko/Desktop/Снимок экрана 2019-10-16 в 9.25.36.png" descr="/Users/ekaterinamalenko/Desktop/Снимок экрана 2019-10-16 в 9.25.36.png"/>
          <p:cNvPicPr>
            <a:picLocks noChangeAspect="1"/>
          </p:cNvPicPr>
          <p:nvPr/>
        </p:nvPicPr>
        <p:blipFill>
          <a:blip r:embed="rId2">
            <a:extLst/>
          </a:blip>
          <a:srcRect b="33472"/>
          <a:stretch>
            <a:fillRect/>
          </a:stretch>
        </p:blipFill>
        <p:spPr>
          <a:xfrm>
            <a:off x="467598" y="1665108"/>
            <a:ext cx="5183182" cy="1490471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pic>
        <p:nvPicPr>
          <p:cNvPr id="226" name="Снимок экрана 2019-10-16 в 9.25.36.png" descr="Снимок экрана 2019-10-16 в 9.25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771" y="3404131"/>
            <a:ext cx="5430949" cy="1490663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1284"/>
            <a:ext cx="7387626" cy="819151"/>
          </a:xfrm>
          <a:prstGeom prst="rect">
            <a:avLst/>
          </a:prstGeom>
        </p:spPr>
        <p:txBody>
          <a:bodyPr/>
          <a:lstStyle/>
          <a:p>
            <a:r>
              <a:t>ликвидность, проверки авто</a:t>
            </a:r>
          </a:p>
        </p:txBody>
      </p:sp>
      <p:sp>
        <p:nvSpPr>
          <p:cNvPr id="229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30" name="Прямоугольник 7"/>
          <p:cNvSpPr txBox="1"/>
          <p:nvPr/>
        </p:nvSpPr>
        <p:spPr>
          <a:xfrm>
            <a:off x="5958714" y="1805275"/>
            <a:ext cx="2673659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chemeClr val="accent3"/>
                </a:solidFill>
              </a:defRPr>
            </a:pPr>
            <a:r>
              <a:t>Какую проблему решали: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Уменьшение токсичного стока 90+  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Увеличение оборачиваемости склада</a:t>
            </a:r>
          </a:p>
        </p:txBody>
      </p:sp>
      <p:sp>
        <p:nvSpPr>
          <p:cNvPr id="231" name="Прямоугольник 11"/>
          <p:cNvSpPr txBox="1"/>
          <p:nvPr/>
        </p:nvSpPr>
        <p:spPr>
          <a:xfrm>
            <a:off x="5961255" y="2737436"/>
            <a:ext cx="3073637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chemeClr val="accent6"/>
                </a:solidFill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:</a:t>
            </a:r>
          </a:p>
          <a:p>
            <a:pPr marL="171450" indent="-1714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 err="1"/>
              <a:t>Уменьшили</a:t>
            </a:r>
            <a:r>
              <a:rPr dirty="0"/>
              <a:t> </a:t>
            </a:r>
            <a:r>
              <a:rPr dirty="0" err="1"/>
              <a:t>токсичный</a:t>
            </a:r>
            <a:r>
              <a:rPr dirty="0"/>
              <a:t> </a:t>
            </a:r>
            <a:r>
              <a:rPr dirty="0" err="1"/>
              <a:t>сток</a:t>
            </a:r>
            <a:r>
              <a:rPr dirty="0"/>
              <a:t> 90+ с 25% </a:t>
            </a:r>
            <a:r>
              <a:rPr dirty="0" err="1"/>
              <a:t>до</a:t>
            </a:r>
            <a:r>
              <a:rPr dirty="0"/>
              <a:t> </a:t>
            </a:r>
            <a:r>
              <a:rPr lang="ru-RU" dirty="0" smtClean="0"/>
              <a:t>5</a:t>
            </a:r>
            <a:r>
              <a:rPr dirty="0" smtClean="0"/>
              <a:t>%</a:t>
            </a:r>
            <a:endParaRPr dirty="0"/>
          </a:p>
          <a:p>
            <a:pPr marL="171450" indent="-1714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 err="1"/>
              <a:t>Уменьшили</a:t>
            </a:r>
            <a:r>
              <a:rPr dirty="0"/>
              <a:t> </a:t>
            </a:r>
            <a:r>
              <a:rPr dirty="0" err="1"/>
              <a:t>коэффициент</a:t>
            </a:r>
            <a:r>
              <a:rPr dirty="0"/>
              <a:t> </a:t>
            </a:r>
            <a:r>
              <a:rPr dirty="0" err="1"/>
              <a:t>оборачиваемости</a:t>
            </a:r>
            <a:r>
              <a:rPr dirty="0"/>
              <a:t> </a:t>
            </a:r>
            <a:r>
              <a:rPr dirty="0" err="1"/>
              <a:t>склада</a:t>
            </a:r>
            <a:r>
              <a:rPr dirty="0"/>
              <a:t> с 1.4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smtClean="0"/>
              <a:t>1.1 </a:t>
            </a:r>
            <a:endParaRPr dirty="0"/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rPr dirty="0"/>
              <a:t>	</a:t>
            </a:r>
          </a:p>
        </p:txBody>
      </p:sp>
      <p:pic>
        <p:nvPicPr>
          <p:cNvPr id="232" name="Снимок экрана 2019-10-15 в 16.28.15.png" descr="Снимок экрана 2019-10-15 в 16.28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168" y="1465255"/>
            <a:ext cx="2608629" cy="2933638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pic>
        <p:nvPicPr>
          <p:cNvPr id="233" name="Снимок экрана 2019-10-15 в 16.49.30.png" descr="Снимок экрана 2019-10-15 в 16.49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1590" y="3079969"/>
            <a:ext cx="3294656" cy="1569501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Заголовок 1"/>
          <p:cNvSpPr txBox="1">
            <a:spLocks noGrp="1"/>
          </p:cNvSpPr>
          <p:nvPr>
            <p:ph type="title"/>
          </p:nvPr>
        </p:nvSpPr>
        <p:spPr>
          <a:xfrm>
            <a:off x="878187" y="461821"/>
            <a:ext cx="7387626" cy="819151"/>
          </a:xfrm>
          <a:prstGeom prst="rect">
            <a:avLst/>
          </a:prstGeom>
        </p:spPr>
        <p:txBody>
          <a:bodyPr/>
          <a:lstStyle>
            <a:lvl1pPr defTabSz="732496">
              <a:defRPr sz="3008" spc="-94"/>
            </a:lvl1pPr>
          </a:lstStyle>
          <a:p>
            <a:r>
              <a:t>Информация по автомобилю от  байера</a:t>
            </a:r>
          </a:p>
        </p:txBody>
      </p:sp>
      <p:sp>
        <p:nvSpPr>
          <p:cNvPr id="236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37" name="Прямоугольник 7"/>
          <p:cNvSpPr txBox="1"/>
          <p:nvPr/>
        </p:nvSpPr>
        <p:spPr>
          <a:xfrm>
            <a:off x="5875330" y="1280972"/>
            <a:ext cx="283300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chemeClr val="accent3"/>
                </a:solidFill>
              </a:defRPr>
            </a:pPr>
            <a:r>
              <a:rPr dirty="0" err="1"/>
              <a:t>Какую</a:t>
            </a:r>
            <a:r>
              <a:rPr dirty="0"/>
              <a:t> </a:t>
            </a:r>
            <a:r>
              <a:rPr dirty="0" err="1"/>
              <a:t>проблему</a:t>
            </a:r>
            <a:r>
              <a:rPr dirty="0"/>
              <a:t> </a:t>
            </a:r>
            <a:r>
              <a:rPr dirty="0" err="1"/>
              <a:t>решали</a:t>
            </a:r>
            <a:r>
              <a:rPr dirty="0"/>
              <a:t>: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rPr dirty="0" err="1"/>
              <a:t>Необходимая</a:t>
            </a:r>
            <a:r>
              <a:rPr dirty="0"/>
              <a:t> </a:t>
            </a:r>
            <a:r>
              <a:rPr dirty="0" err="1"/>
              <a:t>информация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ПК в </a:t>
            </a:r>
            <a:r>
              <a:rPr dirty="0" err="1"/>
              <a:t>разных</a:t>
            </a:r>
            <a:r>
              <a:rPr dirty="0"/>
              <a:t> </a:t>
            </a:r>
            <a:r>
              <a:rPr dirty="0" err="1"/>
              <a:t>местах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rPr dirty="0" err="1"/>
              <a:t>Потеря</a:t>
            </a:r>
            <a:r>
              <a:rPr dirty="0"/>
              <a:t> </a:t>
            </a:r>
            <a:r>
              <a:rPr dirty="0" err="1" smtClean="0"/>
              <a:t>информации</a:t>
            </a:r>
            <a:r>
              <a:rPr lang="ru-RU" dirty="0" smtClean="0"/>
              <a:t> по автомобилю</a:t>
            </a:r>
            <a:endParaRPr dirty="0"/>
          </a:p>
        </p:txBody>
      </p:sp>
      <p:sp>
        <p:nvSpPr>
          <p:cNvPr id="238" name="Прямоугольник 11"/>
          <p:cNvSpPr txBox="1"/>
          <p:nvPr/>
        </p:nvSpPr>
        <p:spPr>
          <a:xfrm>
            <a:off x="5858966" y="2307441"/>
            <a:ext cx="302468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chemeClr val="accent6"/>
                </a:solidFill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:</a:t>
            </a:r>
          </a:p>
          <a:p>
            <a:pPr marL="171450" indent="-1714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 err="1"/>
              <a:t>Единое</a:t>
            </a:r>
            <a:r>
              <a:rPr dirty="0"/>
              <a:t> </a:t>
            </a:r>
            <a:r>
              <a:rPr dirty="0" err="1"/>
              <a:t>окно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принятия</a:t>
            </a:r>
            <a:r>
              <a:rPr dirty="0"/>
              <a:t> </a:t>
            </a:r>
            <a:r>
              <a:rPr dirty="0" err="1"/>
              <a:t>решений</a:t>
            </a:r>
            <a:r>
              <a:rPr dirty="0"/>
              <a:t> о </a:t>
            </a:r>
            <a:r>
              <a:rPr dirty="0" err="1"/>
              <a:t>стоимости</a:t>
            </a:r>
            <a:r>
              <a:rPr dirty="0"/>
              <a:t> а/м и </a:t>
            </a:r>
            <a:r>
              <a:rPr dirty="0" err="1"/>
              <a:t>аргументации</a:t>
            </a:r>
            <a:r>
              <a:rPr dirty="0"/>
              <a:t> </a:t>
            </a:r>
            <a:r>
              <a:rPr dirty="0" err="1"/>
              <a:t>цены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 smtClean="0"/>
              <a:t>покупателя</a:t>
            </a:r>
            <a:endParaRPr lang="ru-RU" dirty="0" smtClean="0"/>
          </a:p>
          <a:p>
            <a:pPr marL="171450" indent="-1714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lang="ru-RU" dirty="0" smtClean="0"/>
              <a:t>Передача уникальной информации потенциальному покупателю</a:t>
            </a:r>
            <a:endParaRPr dirty="0"/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rPr dirty="0"/>
              <a:t>	</a:t>
            </a:r>
          </a:p>
        </p:txBody>
      </p:sp>
      <p:pic>
        <p:nvPicPr>
          <p:cNvPr id="239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7986" t="22934"/>
          <a:stretch>
            <a:fillRect/>
          </a:stretch>
        </p:blipFill>
        <p:spPr>
          <a:xfrm>
            <a:off x="170874" y="1451972"/>
            <a:ext cx="5028967" cy="3548147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pic>
        <p:nvPicPr>
          <p:cNvPr id="240" name="Снимок экрана 2019-10-15 в 16.45.11.png" descr="Снимок экрана 2019-10-15 в 16.45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5529" y="2717032"/>
            <a:ext cx="2590642" cy="2333093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644" y="3292399"/>
            <a:ext cx="2863328" cy="1823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2"/>
          <p:cNvSpPr txBox="1">
            <a:spLocks noGrp="1"/>
          </p:cNvSpPr>
          <p:nvPr>
            <p:ph type="title"/>
          </p:nvPr>
        </p:nvSpPr>
        <p:spPr>
          <a:xfrm>
            <a:off x="446204" y="1998150"/>
            <a:ext cx="7554681" cy="3010262"/>
          </a:xfrm>
          <a:prstGeom prst="rect">
            <a:avLst/>
          </a:prstGeom>
        </p:spPr>
        <p:txBody>
          <a:bodyPr/>
          <a:lstStyle>
            <a:lvl1pPr algn="ctr">
              <a:defRPr spc="-700"/>
            </a:lvl1pPr>
          </a:lstStyle>
          <a:p>
            <a:r>
              <a:t>Продажи</a:t>
            </a:r>
          </a:p>
        </p:txBody>
      </p:sp>
    </p:spTree>
    <p:extLst>
      <p:ext uri="{BB962C8B-B14F-4D97-AF65-F5344CB8AC3E}">
        <p14:creationId xmlns:p14="http://schemas.microsoft.com/office/powerpoint/2010/main" val="1467815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19" name="D7721E4C-9B62-4F0B-8B24-F8DC9E381263" descr="D7721E4C-9B62-4F0B-8B24-F8DC9E38126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3362" y="1723495"/>
            <a:ext cx="2415473" cy="241547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20" name="TextBox 5"/>
          <p:cNvSpPr txBox="1"/>
          <p:nvPr/>
        </p:nvSpPr>
        <p:spPr>
          <a:xfrm>
            <a:off x="748515" y="1617161"/>
            <a:ext cx="5019520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defRPr sz="2400"/>
            </a:pPr>
            <a:r>
              <a:rPr sz="1800"/>
              <a:t>Матвеев Никита Алексеевич</a:t>
            </a:r>
          </a:p>
          <a:p>
            <a:pPr>
              <a:defRPr sz="2400"/>
            </a:pPr>
            <a:endParaRPr sz="1800"/>
          </a:p>
          <a:p>
            <a:pPr marL="257175" indent="-257175">
              <a:buSzPct val="100000"/>
              <a:buChar char="-"/>
              <a:defRPr sz="2400"/>
            </a:pPr>
            <a:r>
              <a:rPr sz="1800"/>
              <a:t>В автобизнесе с 2011- продавец-консультант в Тойота Центр Пулково «Инчкейп»</a:t>
            </a:r>
          </a:p>
          <a:p>
            <a:pPr marL="285743" indent="-285743">
              <a:buSzPct val="100000"/>
              <a:buChar char="-"/>
              <a:defRPr sz="2400"/>
            </a:pPr>
            <a:r>
              <a:rPr sz="1800"/>
              <a:t>С мая 2016 РОП новых а/м Тойота/Лексус Пулково</a:t>
            </a:r>
          </a:p>
          <a:p>
            <a:pPr marL="285743" indent="-285743">
              <a:buSzPct val="100000"/>
              <a:buChar char="-"/>
              <a:defRPr sz="2400"/>
            </a:pPr>
            <a:r>
              <a:rPr sz="1800"/>
              <a:t>С мая 2018 Руководитель по закупкам и продажам автомобилей с пробегом Тойота/Лексус Пулково</a:t>
            </a:r>
          </a:p>
        </p:txBody>
      </p:sp>
      <p:sp>
        <p:nvSpPr>
          <p:cNvPr id="121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О себе</a:t>
            </a:r>
          </a:p>
        </p:txBody>
      </p:sp>
    </p:spTree>
    <p:extLst>
      <p:ext uri="{BB962C8B-B14F-4D97-AF65-F5344CB8AC3E}">
        <p14:creationId xmlns:p14="http://schemas.microsoft.com/office/powerpoint/2010/main" val="129621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aphicFrame>
        <p:nvGraphicFramePr>
          <p:cNvPr id="124" name="Диаграмма 5"/>
          <p:cNvGraphicFramePr/>
          <p:nvPr/>
        </p:nvGraphicFramePr>
        <p:xfrm>
          <a:off x="1730166" y="1600721"/>
          <a:ext cx="5860836" cy="285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Продажи 2016-2019</a:t>
            </a:r>
          </a:p>
        </p:txBody>
      </p:sp>
    </p:spTree>
    <p:extLst>
      <p:ext uri="{BB962C8B-B14F-4D97-AF65-F5344CB8AC3E}">
        <p14:creationId xmlns:p14="http://schemas.microsoft.com/office/powerpoint/2010/main" val="882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132" name="Скругленный прямоугольник 8"/>
          <p:cNvGrpSpPr/>
          <p:nvPr/>
        </p:nvGrpSpPr>
        <p:grpSpPr>
          <a:xfrm>
            <a:off x="1044817" y="529214"/>
            <a:ext cx="3394283" cy="4424286"/>
            <a:chOff x="0" y="-1285249"/>
            <a:chExt cx="4525708" cy="5899045"/>
          </a:xfrm>
        </p:grpSpPr>
        <p:sp>
          <p:nvSpPr>
            <p:cNvPr id="130" name="Закругленный прямоугольник"/>
            <p:cNvSpPr/>
            <p:nvPr/>
          </p:nvSpPr>
          <p:spPr>
            <a:xfrm>
              <a:off x="0" y="0"/>
              <a:ext cx="4525708" cy="4115947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 sz="2400"/>
              </a:pPr>
              <a:endParaRPr sz="1800"/>
            </a:p>
          </p:txBody>
        </p:sp>
        <p:sp>
          <p:nvSpPr>
            <p:cNvPr id="131" name="Сложности:…"/>
            <p:cNvSpPr txBox="1"/>
            <p:nvPr/>
          </p:nvSpPr>
          <p:spPr>
            <a:xfrm>
              <a:off x="200924" y="-1285249"/>
              <a:ext cx="4123860" cy="5899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>
                <a:defRPr sz="2800" b="1"/>
              </a:pPr>
              <a:endParaRPr sz="2100" dirty="0"/>
            </a:p>
            <a:p>
              <a:pPr>
                <a:defRPr sz="2800" b="1"/>
              </a:pPr>
              <a:r>
                <a:rPr sz="2100" dirty="0" err="1"/>
                <a:t>Сложности</a:t>
              </a:r>
              <a:r>
                <a:rPr sz="2100" dirty="0"/>
                <a:t>:</a:t>
              </a:r>
              <a:endParaRPr sz="2100" dirty="0">
                <a:solidFill>
                  <a:srgbClr val="FFFFFF"/>
                </a:solidFill>
              </a:endParaRPr>
            </a:p>
            <a:p>
              <a:pPr>
                <a:defRPr sz="2800" b="1"/>
              </a:pPr>
              <a:endParaRPr sz="2100" dirty="0">
                <a:solidFill>
                  <a:srgbClr val="FFFFFF"/>
                </a:solidFill>
              </a:endParaRPr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Сохранение</a:t>
              </a:r>
              <a:r>
                <a:rPr dirty="0"/>
                <a:t> </a:t>
              </a:r>
              <a:r>
                <a:rPr dirty="0" err="1"/>
                <a:t>уникальной</a:t>
              </a:r>
              <a:r>
                <a:rPr dirty="0"/>
                <a:t> </a:t>
              </a:r>
              <a:r>
                <a:rPr dirty="0" err="1"/>
                <a:t>информации</a:t>
              </a:r>
              <a:r>
                <a:rPr dirty="0"/>
                <a:t> </a:t>
              </a:r>
              <a:r>
                <a:rPr dirty="0" err="1"/>
                <a:t>об</a:t>
              </a:r>
              <a:r>
                <a:rPr dirty="0"/>
                <a:t> </a:t>
              </a:r>
              <a:r>
                <a:rPr dirty="0" err="1"/>
                <a:t>автомобиле</a:t>
              </a:r>
              <a:endParaRPr dirty="0">
                <a:solidFill>
                  <a:srgbClr val="FFFFFF"/>
                </a:solidFill>
              </a:endParaRPr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Контроль</a:t>
              </a:r>
              <a:r>
                <a:rPr dirty="0"/>
                <a:t> </a:t>
              </a:r>
              <a:r>
                <a:rPr dirty="0" err="1"/>
                <a:t>объявлений</a:t>
              </a:r>
              <a:r>
                <a:rPr dirty="0"/>
                <a:t> и </a:t>
              </a:r>
              <a:r>
                <a:rPr dirty="0" err="1"/>
                <a:t>привлечения</a:t>
              </a:r>
              <a:r>
                <a:rPr dirty="0"/>
                <a:t> </a:t>
              </a:r>
              <a:r>
                <a:rPr dirty="0" err="1"/>
                <a:t>трафика</a:t>
              </a:r>
              <a:endParaRPr dirty="0">
                <a:solidFill>
                  <a:srgbClr val="FFFFFF"/>
                </a:solidFill>
              </a:endParaRPr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Ведение</a:t>
              </a:r>
              <a:r>
                <a:rPr dirty="0"/>
                <a:t> </a:t>
              </a:r>
              <a:r>
                <a:rPr dirty="0" err="1"/>
                <a:t>клиента</a:t>
              </a:r>
              <a:r>
                <a:rPr dirty="0"/>
                <a:t> в CRM</a:t>
              </a:r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Ведение</a:t>
              </a:r>
              <a:r>
                <a:rPr dirty="0"/>
                <a:t> </a:t>
              </a:r>
              <a:r>
                <a:rPr dirty="0" err="1"/>
                <a:t>клиентского</a:t>
              </a:r>
              <a:r>
                <a:rPr dirty="0"/>
                <a:t> </a:t>
              </a:r>
              <a:r>
                <a:rPr dirty="0" err="1"/>
                <a:t>стока</a:t>
              </a:r>
              <a:endParaRPr dirty="0"/>
            </a:p>
          </p:txBody>
        </p:sp>
      </p:grpSp>
      <p:grpSp>
        <p:nvGrpSpPr>
          <p:cNvPr id="135" name="Скругленный прямоугольник 9"/>
          <p:cNvGrpSpPr/>
          <p:nvPr/>
        </p:nvGrpSpPr>
        <p:grpSpPr>
          <a:xfrm>
            <a:off x="4708358" y="1056783"/>
            <a:ext cx="3762285" cy="4054954"/>
            <a:chOff x="0" y="-435079"/>
            <a:chExt cx="5016378" cy="5406602"/>
          </a:xfrm>
        </p:grpSpPr>
        <p:sp>
          <p:nvSpPr>
            <p:cNvPr id="133" name="Закругленный прямоугольник"/>
            <p:cNvSpPr/>
            <p:nvPr/>
          </p:nvSpPr>
          <p:spPr>
            <a:xfrm>
              <a:off x="0" y="146746"/>
              <a:ext cx="5016378" cy="4115948"/>
            </a:xfrm>
            <a:prstGeom prst="roundRect">
              <a:avLst>
                <a:gd name="adj" fmla="val 16667"/>
              </a:avLst>
            </a:prstGeom>
            <a:solidFill>
              <a:srgbClr val="DEEBF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 sz="2400"/>
              </a:pPr>
              <a:endParaRPr sz="1800"/>
            </a:p>
          </p:txBody>
        </p:sp>
        <p:sp>
          <p:nvSpPr>
            <p:cNvPr id="134" name="Решения:…"/>
            <p:cNvSpPr txBox="1"/>
            <p:nvPr/>
          </p:nvSpPr>
          <p:spPr>
            <a:xfrm>
              <a:off x="124723" y="-435079"/>
              <a:ext cx="4885249" cy="5406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>
                <a:defRPr sz="2800" b="1"/>
              </a:pPr>
              <a:r>
                <a:rPr sz="2100" dirty="0" err="1"/>
                <a:t>Решения</a:t>
              </a:r>
              <a:r>
                <a:rPr sz="2100" dirty="0"/>
                <a:t>:</a:t>
              </a:r>
              <a:endParaRPr sz="2100" dirty="0">
                <a:solidFill>
                  <a:srgbClr val="FFFFFF"/>
                </a:solidFill>
              </a:endParaRPr>
            </a:p>
            <a:p>
              <a:pPr>
                <a:defRPr sz="2400"/>
              </a:pPr>
              <a:endParaRPr sz="1800" dirty="0">
                <a:solidFill>
                  <a:srgbClr val="FFFFFF"/>
                </a:solidFill>
              </a:endParaRPr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Карточка</a:t>
              </a:r>
              <a:r>
                <a:rPr dirty="0"/>
                <a:t> </a:t>
              </a:r>
              <a:r>
                <a:rPr dirty="0" err="1"/>
                <a:t>MaxPoster</a:t>
              </a:r>
              <a:r>
                <a:rPr dirty="0"/>
                <a:t>, </a:t>
              </a:r>
              <a:r>
                <a:rPr dirty="0" err="1"/>
                <a:t>процедура</a:t>
              </a:r>
              <a:r>
                <a:rPr dirty="0"/>
                <a:t> </a:t>
              </a:r>
              <a:r>
                <a:rPr dirty="0" err="1"/>
                <a:t>вывода</a:t>
              </a:r>
              <a:r>
                <a:rPr dirty="0"/>
                <a:t> </a:t>
              </a:r>
              <a:r>
                <a:rPr dirty="0" err="1"/>
                <a:t>автомобиля</a:t>
              </a:r>
              <a:r>
                <a:rPr dirty="0"/>
                <a:t> в </a:t>
              </a:r>
              <a:r>
                <a:rPr dirty="0" err="1"/>
                <a:t>продажу</a:t>
              </a:r>
              <a:endParaRPr dirty="0"/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Создание</a:t>
              </a:r>
              <a:r>
                <a:rPr dirty="0"/>
                <a:t> </a:t>
              </a:r>
              <a:r>
                <a:rPr dirty="0" err="1"/>
                <a:t>инструмента</a:t>
              </a:r>
              <a:r>
                <a:rPr dirty="0"/>
                <a:t> </a:t>
              </a:r>
              <a:r>
                <a:rPr dirty="0" err="1"/>
                <a:t>управления</a:t>
              </a:r>
              <a:r>
                <a:rPr dirty="0"/>
                <a:t> </a:t>
              </a:r>
              <a:r>
                <a:rPr dirty="0" err="1"/>
                <a:t>склада</a:t>
              </a:r>
              <a:endParaRPr dirty="0"/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Система</a:t>
              </a:r>
              <a:r>
                <a:rPr dirty="0"/>
                <a:t> </a:t>
              </a:r>
              <a:r>
                <a:rPr dirty="0" err="1"/>
                <a:t>контроля</a:t>
              </a:r>
              <a:r>
                <a:rPr dirty="0"/>
                <a:t> 100% </a:t>
              </a:r>
              <a:r>
                <a:rPr dirty="0" err="1"/>
                <a:t>трафика</a:t>
              </a:r>
              <a:r>
                <a:rPr dirty="0"/>
                <a:t>, </a:t>
              </a:r>
              <a:r>
                <a:rPr dirty="0" err="1"/>
                <a:t>процесс</a:t>
              </a:r>
              <a:r>
                <a:rPr dirty="0"/>
                <a:t> </a:t>
              </a:r>
              <a:r>
                <a:rPr dirty="0" err="1"/>
                <a:t>закрытия</a:t>
              </a:r>
              <a:r>
                <a:rPr dirty="0"/>
                <a:t> </a:t>
              </a:r>
              <a:r>
                <a:rPr dirty="0" err="1"/>
                <a:t>рабочего</a:t>
              </a:r>
              <a:r>
                <a:rPr dirty="0"/>
                <a:t> </a:t>
              </a:r>
              <a:r>
                <a:rPr dirty="0" err="1"/>
                <a:t>дня</a:t>
              </a:r>
              <a:r>
                <a:rPr dirty="0"/>
                <a:t> в CRM</a:t>
              </a:r>
            </a:p>
            <a:p>
              <a:pPr marL="257168" indent="-257168">
                <a:buSzPct val="100000"/>
                <a:buFont typeface="Arial"/>
                <a:buChar char="•"/>
                <a:defRPr sz="2000"/>
              </a:pPr>
              <a:r>
                <a:rPr dirty="0" err="1"/>
                <a:t>Реализация</a:t>
              </a:r>
              <a:r>
                <a:rPr dirty="0"/>
                <a:t> </a:t>
              </a:r>
              <a:r>
                <a:rPr dirty="0" err="1"/>
                <a:t>клиентского</a:t>
              </a:r>
              <a:r>
                <a:rPr dirty="0"/>
                <a:t> </a:t>
              </a:r>
              <a:r>
                <a:rPr dirty="0" err="1"/>
                <a:t>стока</a:t>
              </a:r>
              <a:r>
                <a:rPr dirty="0"/>
                <a:t> в CRM</a:t>
              </a:r>
            </a:p>
          </p:txBody>
        </p:sp>
      </p:grpSp>
      <p:sp>
        <p:nvSpPr>
          <p:cNvPr id="136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Сложности при продажах</a:t>
            </a:r>
          </a:p>
        </p:txBody>
      </p:sp>
    </p:spTree>
    <p:extLst>
      <p:ext uri="{BB962C8B-B14F-4D97-AF65-F5344CB8AC3E}">
        <p14:creationId xmlns:p14="http://schemas.microsoft.com/office/powerpoint/2010/main" val="19459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 advAuto="0"/>
      <p:bldP spid="13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39" name="Заголовок 1"/>
          <p:cNvSpPr txBox="1"/>
          <p:nvPr/>
        </p:nvSpPr>
        <p:spPr>
          <a:xfrm>
            <a:off x="372553" y="523422"/>
            <a:ext cx="7608089" cy="678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Процесс передачи уникальной информации</a:t>
            </a:r>
          </a:p>
        </p:txBody>
      </p:sp>
      <p:sp>
        <p:nvSpPr>
          <p:cNvPr id="140" name="TextBox 4"/>
          <p:cNvSpPr txBox="1"/>
          <p:nvPr/>
        </p:nvSpPr>
        <p:spPr>
          <a:xfrm>
            <a:off x="460375" y="1610990"/>
            <a:ext cx="875046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defRPr sz="37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775"/>
              <a:t>Кто знает об автомобиле больше всего?</a:t>
            </a:r>
          </a:p>
          <a:p>
            <a:pPr marL="285743" indent="-285743">
              <a:buSzPct val="100000"/>
              <a:buChar char="-"/>
              <a:defRPr sz="2400">
                <a:solidFill>
                  <a:srgbClr val="FF0000"/>
                </a:solidFill>
              </a:defRPr>
            </a:pPr>
            <a:endParaRPr sz="1800"/>
          </a:p>
        </p:txBody>
      </p:sp>
      <p:sp>
        <p:nvSpPr>
          <p:cNvPr id="141" name="TextBox 5"/>
          <p:cNvSpPr txBox="1"/>
          <p:nvPr/>
        </p:nvSpPr>
        <p:spPr>
          <a:xfrm>
            <a:off x="362701" y="2207701"/>
            <a:ext cx="19635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3200" b="1"/>
            </a:lvl1pPr>
          </a:lstStyle>
          <a:p>
            <a:r>
              <a:rPr sz="2400"/>
              <a:t>Владелец</a:t>
            </a:r>
          </a:p>
        </p:txBody>
      </p:sp>
      <p:sp>
        <p:nvSpPr>
          <p:cNvPr id="142" name="Стрелка вправо 1"/>
          <p:cNvSpPr/>
          <p:nvPr/>
        </p:nvSpPr>
        <p:spPr>
          <a:xfrm>
            <a:off x="2279918" y="2340498"/>
            <a:ext cx="400558" cy="2589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34289" rIns="3428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43" name="TextBox 7"/>
          <p:cNvSpPr txBox="1"/>
          <p:nvPr/>
        </p:nvSpPr>
        <p:spPr>
          <a:xfrm>
            <a:off x="2749484" y="2212533"/>
            <a:ext cx="20068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3200" b="1"/>
            </a:lvl1pPr>
          </a:lstStyle>
          <a:p>
            <a:r>
              <a:rPr sz="2400"/>
              <a:t>Выкупщик</a:t>
            </a:r>
          </a:p>
        </p:txBody>
      </p:sp>
      <p:sp>
        <p:nvSpPr>
          <p:cNvPr id="144" name="Стрелка вправо 8"/>
          <p:cNvSpPr/>
          <p:nvPr/>
        </p:nvSpPr>
        <p:spPr>
          <a:xfrm>
            <a:off x="4497148" y="2351796"/>
            <a:ext cx="400557" cy="2589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34289" rIns="3428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45" name="TextBox 9"/>
          <p:cNvSpPr txBox="1"/>
          <p:nvPr/>
        </p:nvSpPr>
        <p:spPr>
          <a:xfrm>
            <a:off x="5059629" y="2239137"/>
            <a:ext cx="207425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3200" b="1"/>
            </a:lvl1pPr>
          </a:lstStyle>
          <a:p>
            <a:r>
              <a:rPr sz="2400"/>
              <a:t>Продавец</a:t>
            </a:r>
          </a:p>
        </p:txBody>
      </p:sp>
      <p:sp>
        <p:nvSpPr>
          <p:cNvPr id="146" name="TextBox 10"/>
          <p:cNvSpPr txBox="1"/>
          <p:nvPr/>
        </p:nvSpPr>
        <p:spPr>
          <a:xfrm>
            <a:off x="7274627" y="2278551"/>
            <a:ext cx="207761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3200" b="1"/>
            </a:lvl1pPr>
          </a:lstStyle>
          <a:p>
            <a:r>
              <a:rPr sz="2400"/>
              <a:t>Покупатель</a:t>
            </a:r>
          </a:p>
        </p:txBody>
      </p:sp>
      <p:sp>
        <p:nvSpPr>
          <p:cNvPr id="147" name="Стрелка вправо 11"/>
          <p:cNvSpPr/>
          <p:nvPr/>
        </p:nvSpPr>
        <p:spPr>
          <a:xfrm>
            <a:off x="6771683" y="2379912"/>
            <a:ext cx="400557" cy="2589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34289" rIns="3428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48" name="TextBox 12"/>
          <p:cNvSpPr txBox="1"/>
          <p:nvPr/>
        </p:nvSpPr>
        <p:spPr>
          <a:xfrm>
            <a:off x="477405" y="3171608"/>
            <a:ext cx="1715512" cy="94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3700"/>
            </a:lvl1pPr>
          </a:lstStyle>
          <a:p>
            <a:r>
              <a:rPr sz="2775"/>
              <a:t>Картинка</a:t>
            </a:r>
          </a:p>
        </p:txBody>
      </p:sp>
      <p:sp>
        <p:nvSpPr>
          <p:cNvPr id="149" name="TextBox 13"/>
          <p:cNvSpPr txBox="1"/>
          <p:nvPr/>
        </p:nvSpPr>
        <p:spPr>
          <a:xfrm>
            <a:off x="5209445" y="7043117"/>
            <a:ext cx="1154862" cy="94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3700"/>
            </a:lvl1pPr>
          </a:lstStyle>
          <a:p>
            <a:r>
              <a:rPr sz="2775"/>
              <a:t>Картинка</a:t>
            </a:r>
          </a:p>
        </p:txBody>
      </p:sp>
      <p:pic>
        <p:nvPicPr>
          <p:cNvPr id="15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61" y="2732142"/>
            <a:ext cx="2126957" cy="144664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51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3413" y="2732141"/>
            <a:ext cx="2430888" cy="143125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52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5008" y="2758783"/>
            <a:ext cx="1826676" cy="1420003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5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27614" y="2735809"/>
            <a:ext cx="2091956" cy="1442977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grpSp>
        <p:nvGrpSpPr>
          <p:cNvPr id="157" name="Выгнутая вниз стрелка 22"/>
          <p:cNvGrpSpPr/>
          <p:nvPr/>
        </p:nvGrpSpPr>
        <p:grpSpPr>
          <a:xfrm>
            <a:off x="1259305" y="4197462"/>
            <a:ext cx="6132598" cy="692694"/>
            <a:chOff x="0" y="0"/>
            <a:chExt cx="8176795" cy="923591"/>
          </a:xfrm>
        </p:grpSpPr>
        <p:sp>
          <p:nvSpPr>
            <p:cNvPr id="154" name="Фигура"/>
            <p:cNvSpPr/>
            <p:nvPr/>
          </p:nvSpPr>
          <p:spPr>
            <a:xfrm>
              <a:off x="0" y="0"/>
              <a:ext cx="8176796" cy="923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0" extrusionOk="0">
                  <a:moveTo>
                    <a:pt x="21324" y="0"/>
                  </a:moveTo>
                  <a:lnTo>
                    <a:pt x="21600" y="5330"/>
                  </a:lnTo>
                  <a:lnTo>
                    <a:pt x="21295" y="5330"/>
                  </a:lnTo>
                  <a:cubicBezTo>
                    <a:pt x="20068" y="14967"/>
                    <a:pt x="15718" y="21600"/>
                    <a:pt x="10814" y="21311"/>
                  </a:cubicBezTo>
                  <a:lnTo>
                    <a:pt x="10814" y="21311"/>
                  </a:lnTo>
                  <a:cubicBezTo>
                    <a:pt x="15491" y="21036"/>
                    <a:pt x="19515" y="14521"/>
                    <a:pt x="20685" y="5330"/>
                  </a:cubicBezTo>
                  <a:lnTo>
                    <a:pt x="20380" y="5330"/>
                  </a:lnTo>
                  <a:close/>
                  <a:moveTo>
                    <a:pt x="10509" y="21320"/>
                  </a:moveTo>
                  <a:cubicBezTo>
                    <a:pt x="4705" y="21320"/>
                    <a:pt x="0" y="11775"/>
                    <a:pt x="0" y="0"/>
                  </a:cubicBezTo>
                  <a:lnTo>
                    <a:pt x="610" y="0"/>
                  </a:lnTo>
                  <a:cubicBezTo>
                    <a:pt x="610" y="11775"/>
                    <a:pt x="5315" y="21320"/>
                    <a:pt x="11119" y="2132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125"/>
            </a:p>
          </p:txBody>
        </p:sp>
        <p:sp>
          <p:nvSpPr>
            <p:cNvPr id="155" name="Фигура"/>
            <p:cNvSpPr/>
            <p:nvPr/>
          </p:nvSpPr>
          <p:spPr>
            <a:xfrm>
              <a:off x="0" y="0"/>
              <a:ext cx="4209288" cy="92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5" y="21600"/>
                  </a:moveTo>
                  <a:cubicBezTo>
                    <a:pt x="9140" y="21600"/>
                    <a:pt x="0" y="11929"/>
                    <a:pt x="0" y="0"/>
                  </a:cubicBezTo>
                  <a:lnTo>
                    <a:pt x="1185" y="0"/>
                  </a:lnTo>
                  <a:cubicBezTo>
                    <a:pt x="1185" y="11929"/>
                    <a:pt x="10325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125"/>
            </a:p>
          </p:txBody>
        </p:sp>
        <p:sp>
          <p:nvSpPr>
            <p:cNvPr id="156" name="Линия"/>
            <p:cNvSpPr/>
            <p:nvPr/>
          </p:nvSpPr>
          <p:spPr>
            <a:xfrm>
              <a:off x="0" y="0"/>
              <a:ext cx="8176796" cy="92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4" y="21591"/>
                  </a:moveTo>
                  <a:lnTo>
                    <a:pt x="10814" y="21591"/>
                  </a:lnTo>
                  <a:cubicBezTo>
                    <a:pt x="15491" y="21312"/>
                    <a:pt x="19515" y="14711"/>
                    <a:pt x="20685" y="5400"/>
                  </a:cubicBezTo>
                  <a:lnTo>
                    <a:pt x="20380" y="5400"/>
                  </a:lnTo>
                  <a:lnTo>
                    <a:pt x="21324" y="0"/>
                  </a:lnTo>
                  <a:lnTo>
                    <a:pt x="21600" y="5400"/>
                  </a:lnTo>
                  <a:lnTo>
                    <a:pt x="21295" y="5400"/>
                  </a:lnTo>
                  <a:cubicBezTo>
                    <a:pt x="20097" y="14937"/>
                    <a:pt x="15912" y="21600"/>
                    <a:pt x="11119" y="21600"/>
                  </a:cubicBezTo>
                  <a:lnTo>
                    <a:pt x="10509" y="21600"/>
                  </a:lnTo>
                  <a:cubicBezTo>
                    <a:pt x="4705" y="21600"/>
                    <a:pt x="0" y="11929"/>
                    <a:pt x="0" y="0"/>
                  </a:cubicBezTo>
                  <a:lnTo>
                    <a:pt x="610" y="0"/>
                  </a:lnTo>
                  <a:cubicBezTo>
                    <a:pt x="610" y="11929"/>
                    <a:pt x="5315" y="21600"/>
                    <a:pt x="11119" y="21600"/>
                  </a:cubicBezTo>
                </a:path>
              </a:pathLst>
            </a:custGeom>
            <a:noFill/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125"/>
            </a:p>
          </p:txBody>
        </p:sp>
      </p:grpSp>
    </p:spTree>
    <p:extLst>
      <p:ext uri="{BB962C8B-B14F-4D97-AF65-F5344CB8AC3E}">
        <p14:creationId xmlns:p14="http://schemas.microsoft.com/office/powerpoint/2010/main" val="17971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2"/>
          <p:cNvSpPr txBox="1">
            <a:spLocks noGrp="1"/>
          </p:cNvSpPr>
          <p:nvPr>
            <p:ph type="title"/>
          </p:nvPr>
        </p:nvSpPr>
        <p:spPr>
          <a:xfrm>
            <a:off x="446204" y="1998150"/>
            <a:ext cx="7554681" cy="3010262"/>
          </a:xfrm>
          <a:prstGeom prst="rect">
            <a:avLst/>
          </a:prstGeom>
        </p:spPr>
        <p:txBody>
          <a:bodyPr/>
          <a:lstStyle>
            <a:lvl1pPr algn="ctr">
              <a:defRPr spc="-700"/>
            </a:lvl1pPr>
          </a:lstStyle>
          <a:p>
            <a:r>
              <a:rPr lang="ru-RU" dirty="0" smtClean="0"/>
              <a:t>выкуп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310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60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ctr"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Инструменты передачи информации</a:t>
            </a:r>
          </a:p>
        </p:txBody>
      </p:sp>
      <p:sp>
        <p:nvSpPr>
          <p:cNvPr id="161" name="TextBox 5"/>
          <p:cNvSpPr txBox="1"/>
          <p:nvPr/>
        </p:nvSpPr>
        <p:spPr>
          <a:xfrm>
            <a:off x="145823" y="1577693"/>
            <a:ext cx="2459512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2400"/>
            </a:pPr>
            <a:r>
              <a:rPr sz="1800" dirty="0" err="1"/>
              <a:t>Фиксация</a:t>
            </a:r>
            <a:r>
              <a:rPr sz="1800" dirty="0"/>
              <a:t> </a:t>
            </a:r>
            <a:r>
              <a:rPr sz="1800" dirty="0" err="1"/>
              <a:t>полной</a:t>
            </a:r>
            <a:r>
              <a:rPr sz="1800" dirty="0"/>
              <a:t> </a:t>
            </a:r>
            <a:r>
              <a:rPr sz="1800" dirty="0" err="1"/>
              <a:t>информации</a:t>
            </a:r>
            <a:r>
              <a:rPr sz="1800" dirty="0"/>
              <a:t> </a:t>
            </a:r>
            <a:r>
              <a:rPr sz="1800" dirty="0" err="1"/>
              <a:t>Выкупщиком</a:t>
            </a:r>
            <a:r>
              <a:rPr sz="1800" dirty="0"/>
              <a:t> в </a:t>
            </a:r>
            <a:r>
              <a:rPr sz="1800" dirty="0" err="1"/>
              <a:t>Карточке</a:t>
            </a:r>
            <a:r>
              <a:rPr sz="1800" dirty="0"/>
              <a:t> MAXPOSTER </a:t>
            </a:r>
          </a:p>
        </p:txBody>
      </p:sp>
      <p:sp>
        <p:nvSpPr>
          <p:cNvPr id="162" name="TextBox 8"/>
          <p:cNvSpPr txBox="1"/>
          <p:nvPr/>
        </p:nvSpPr>
        <p:spPr>
          <a:xfrm>
            <a:off x="3022890" y="1589235"/>
            <a:ext cx="334404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400"/>
            </a:lvl1pPr>
          </a:lstStyle>
          <a:p>
            <a:r>
              <a:rPr sz="1800" dirty="0"/>
              <a:t>«</a:t>
            </a:r>
            <a:r>
              <a:rPr lang="ru-RU" sz="1800" dirty="0"/>
              <a:t>Процедура вывода в продажу</a:t>
            </a:r>
            <a:r>
              <a:rPr sz="1800" dirty="0"/>
              <a:t>»</a:t>
            </a:r>
          </a:p>
        </p:txBody>
      </p:sp>
      <p:pic>
        <p:nvPicPr>
          <p:cNvPr id="163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130" y="2206954"/>
            <a:ext cx="2611830" cy="146314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Стрелка вправо 1"/>
          <p:cNvSpPr/>
          <p:nvPr/>
        </p:nvSpPr>
        <p:spPr>
          <a:xfrm>
            <a:off x="2470000" y="1577693"/>
            <a:ext cx="552890" cy="3693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34289" rIns="3428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5" name="Стрелка вправо 10"/>
          <p:cNvSpPr/>
          <p:nvPr/>
        </p:nvSpPr>
        <p:spPr>
          <a:xfrm>
            <a:off x="6184424" y="1577693"/>
            <a:ext cx="501640" cy="3693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34289" rIns="3428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6" name="TextBox 11"/>
          <p:cNvSpPr txBox="1"/>
          <p:nvPr/>
        </p:nvSpPr>
        <p:spPr>
          <a:xfrm>
            <a:off x="6475200" y="1509291"/>
            <a:ext cx="235896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2400"/>
            </a:pPr>
            <a:r>
              <a:rPr sz="1800" dirty="0" err="1"/>
              <a:t>Карточка</a:t>
            </a:r>
            <a:r>
              <a:rPr sz="1800" dirty="0"/>
              <a:t> в MAXPOSTER </a:t>
            </a:r>
          </a:p>
          <a:p>
            <a:pPr algn="ctr">
              <a:defRPr sz="2400"/>
            </a:pPr>
            <a:r>
              <a:rPr sz="1800" dirty="0"/>
              <a:t> 100% </a:t>
            </a:r>
            <a:r>
              <a:rPr sz="1800" dirty="0" err="1"/>
              <a:t>информации</a:t>
            </a:r>
            <a:r>
              <a:rPr sz="1800" dirty="0"/>
              <a:t> </a:t>
            </a:r>
            <a:r>
              <a:rPr sz="1800" dirty="0" err="1"/>
              <a:t>для</a:t>
            </a:r>
            <a:r>
              <a:rPr sz="1800" dirty="0"/>
              <a:t> </a:t>
            </a:r>
            <a:r>
              <a:rPr sz="1800" dirty="0" err="1"/>
              <a:t>Продавца</a:t>
            </a:r>
            <a:r>
              <a:rPr sz="1800" dirty="0"/>
              <a:t> </a:t>
            </a:r>
          </a:p>
        </p:txBody>
      </p:sp>
      <p:pic>
        <p:nvPicPr>
          <p:cNvPr id="167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263" y="3447983"/>
            <a:ext cx="2619150" cy="154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6926" y="2703390"/>
            <a:ext cx="1875410" cy="226772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69" name="Снимок экрана 2019-10-16 в 10.40.01.png" descr="Снимок экрана 2019-10-16 в 10.40.01.png"/>
          <p:cNvPicPr>
            <a:picLocks noChangeAspect="1"/>
          </p:cNvPicPr>
          <p:nvPr/>
        </p:nvPicPr>
        <p:blipFill>
          <a:blip r:embed="rId5">
            <a:extLst/>
          </a:blip>
          <a:srcRect r="15432"/>
          <a:stretch>
            <a:fillRect/>
          </a:stretch>
        </p:blipFill>
        <p:spPr>
          <a:xfrm>
            <a:off x="372505" y="2926984"/>
            <a:ext cx="2459610" cy="175387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1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172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36" y="1670452"/>
            <a:ext cx="7387628" cy="2660665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73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Управление складом</a:t>
            </a:r>
          </a:p>
        </p:txBody>
      </p:sp>
    </p:spTree>
    <p:extLst>
      <p:ext uri="{BB962C8B-B14F-4D97-AF65-F5344CB8AC3E}">
        <p14:creationId xmlns:p14="http://schemas.microsoft.com/office/powerpoint/2010/main" val="10556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176" name="Снимок экрана 2019-10-16 в 10.31.30.png" descr="Снимок экрана 2019-10-16 в 10.31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6787" y="2065552"/>
            <a:ext cx="4409926" cy="158791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77" name="TextBox 6"/>
          <p:cNvSpPr txBox="1"/>
          <p:nvPr/>
        </p:nvSpPr>
        <p:spPr>
          <a:xfrm>
            <a:off x="886880" y="1843341"/>
            <a:ext cx="3403084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defRPr sz="2400" b="1"/>
            </a:pPr>
            <a:r>
              <a:rPr sz="1800"/>
              <a:t>Результаты: </a:t>
            </a:r>
          </a:p>
          <a:p>
            <a:pPr>
              <a:defRPr sz="2400"/>
            </a:pPr>
            <a:endParaRPr sz="1800"/>
          </a:p>
          <a:p>
            <a:pPr marL="240632" indent="-240632">
              <a:buSzPct val="100000"/>
              <a:buAutoNum type="arabicPeriod"/>
              <a:defRPr sz="2400"/>
            </a:pPr>
            <a:r>
              <a:rPr sz="1800"/>
              <a:t>Нет неразмещенных объявлений</a:t>
            </a:r>
          </a:p>
          <a:p>
            <a:pPr marL="240632" indent="-240632">
              <a:buSzPct val="100000"/>
              <a:buAutoNum type="arabicPeriod"/>
              <a:defRPr sz="2400"/>
            </a:pPr>
            <a:r>
              <a:rPr sz="1800"/>
              <a:t>Экономим время при переоценке и согласовании цены</a:t>
            </a:r>
          </a:p>
        </p:txBody>
      </p:sp>
      <p:sp>
        <p:nvSpPr>
          <p:cNvPr id="178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Управление складом</a:t>
            </a:r>
          </a:p>
        </p:txBody>
      </p:sp>
    </p:spTree>
    <p:extLst>
      <p:ext uri="{BB962C8B-B14F-4D97-AF65-F5344CB8AC3E}">
        <p14:creationId xmlns:p14="http://schemas.microsoft.com/office/powerpoint/2010/main" val="27118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7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81" name="TextBox 6"/>
          <p:cNvSpPr txBox="1"/>
          <p:nvPr/>
        </p:nvSpPr>
        <p:spPr>
          <a:xfrm>
            <a:off x="623644" y="1587082"/>
            <a:ext cx="3631526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marL="285743" indent="-285743">
              <a:buSzPct val="100000"/>
              <a:buChar char="-"/>
              <a:defRPr sz="2400"/>
            </a:pPr>
            <a:r>
              <a:rPr sz="1800"/>
              <a:t>Переоценка каждые 7 дней</a:t>
            </a:r>
          </a:p>
          <a:p>
            <a:pPr marL="285743" indent="-285743">
              <a:buSzPct val="100000"/>
              <a:buChar char="-"/>
              <a:defRPr sz="2400"/>
            </a:pPr>
            <a:r>
              <a:rPr sz="1800"/>
              <a:t>Структурный подход к использованию поднятий</a:t>
            </a:r>
          </a:p>
          <a:p>
            <a:pPr marL="285743" indent="-285743">
              <a:buSzPct val="100000"/>
              <a:buChar char="-"/>
              <a:defRPr sz="2400"/>
            </a:pPr>
            <a:r>
              <a:rPr sz="1800"/>
              <a:t>Повторный вывод автомобилей 30+ на Свиндон</a:t>
            </a:r>
          </a:p>
        </p:txBody>
      </p:sp>
      <p:pic>
        <p:nvPicPr>
          <p:cNvPr id="18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1361" y="1547562"/>
            <a:ext cx="4618940" cy="1579490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83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532" y="3341408"/>
            <a:ext cx="2686688" cy="1918723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184" name="Таблица 8"/>
          <p:cNvGraphicFramePr/>
          <p:nvPr/>
        </p:nvGraphicFramePr>
        <p:xfrm>
          <a:off x="4266072" y="3219748"/>
          <a:ext cx="4763126" cy="1885488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386852"/>
                <a:gridCol w="846241"/>
                <a:gridCol w="870419"/>
                <a:gridCol w="870419"/>
                <a:gridCol w="870419"/>
                <a:gridCol w="918776"/>
              </a:tblGrid>
              <a:tr h="2373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0-13 дней хранения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 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Регулируется РОП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нет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Переоценка каждые 7 дней</a:t>
                      </a:r>
                    </a:p>
                  </a:txBody>
                  <a:tcPr marL="0" marR="0" marT="0" marB="0" anchor="b" horzOverflow="overflow"/>
                </a:tc>
              </a:tr>
              <a:tr h="2373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14-30 дней хранения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&lt;= 2-х уникальных звонков за неделю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Не более 105%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да*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Переоценка каждые 7 дней+ поднятие</a:t>
                      </a:r>
                    </a:p>
                  </a:txBody>
                  <a:tcPr marL="0" marR="0" marT="0" marB="0" anchor="b" horzOverflow="overflow"/>
                </a:tc>
              </a:tr>
              <a:tr h="2373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14-30 дней хранения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&gt; 2-х уникальных звонков за неделю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Регулируется РОП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нет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Переоценка каждые 7 дней</a:t>
                      </a:r>
                    </a:p>
                  </a:txBody>
                  <a:tcPr marL="0" marR="0" marT="0" marB="0" anchor="b" horzOverflow="overflow"/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30 дней хранения  и более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&lt;= 2-х уникальных звонков за неделю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Не более 105%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да*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Обязательно SW после него переоценка+поднятие</a:t>
                      </a:r>
                    </a:p>
                  </a:txBody>
                  <a:tcPr marL="0" marR="0" marT="0" marB="0" anchor="b" horzOverflow="overflow"/>
                </a:tc>
              </a:tr>
              <a:tr h="2373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30 дней хранения  и более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&gt;2-х уникальных звонков за неделю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Не более 105%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нет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Переоценка каждые 7 дней</a:t>
                      </a:r>
                    </a:p>
                  </a:txBody>
                  <a:tcPr marL="0" marR="0" marT="0" marB="0" anchor="b" horzOverflow="overflow"/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90 дней хранения  и более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700"/>
                        <a:t>Не имеет значение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Не более 100%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да*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/>
                        <a:t>Обязательно SW после него переоценка+поднятие</a:t>
                      </a:r>
                    </a:p>
                  </a:txBody>
                  <a:tcPr marL="0" marR="0" marT="0" marB="0" anchor="b" horzOverflow="overflow"/>
                </a:tc>
              </a:tr>
            </a:tbl>
          </a:graphicData>
        </a:graphic>
      </p:graphicFrame>
      <p:sp>
        <p:nvSpPr>
          <p:cNvPr id="185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Стратегия переоценки</a:t>
            </a:r>
          </a:p>
        </p:txBody>
      </p:sp>
    </p:spTree>
    <p:extLst>
      <p:ext uri="{BB962C8B-B14F-4D97-AF65-F5344CB8AC3E}">
        <p14:creationId xmlns:p14="http://schemas.microsoft.com/office/powerpoint/2010/main" val="30831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6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88" name="TextBox 5"/>
          <p:cNvSpPr txBox="1"/>
          <p:nvPr/>
        </p:nvSpPr>
        <p:spPr>
          <a:xfrm>
            <a:off x="225401" y="4238061"/>
            <a:ext cx="387809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4000" b="1">
                <a:solidFill>
                  <a:srgbClr val="FF2600"/>
                </a:solidFill>
              </a:defRPr>
            </a:pPr>
            <a:r>
              <a:rPr sz="3000" dirty="0"/>
              <a:t>СR c  7.3% </a:t>
            </a:r>
            <a:r>
              <a:rPr sz="3000" dirty="0" err="1"/>
              <a:t>до</a:t>
            </a:r>
            <a:r>
              <a:rPr sz="3000" dirty="0"/>
              <a:t> 13.8% </a:t>
            </a:r>
          </a:p>
        </p:txBody>
      </p:sp>
      <p:pic>
        <p:nvPicPr>
          <p:cNvPr id="189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548" y="1620976"/>
            <a:ext cx="4772692" cy="1600425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90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6974" y="3334252"/>
            <a:ext cx="4835843" cy="1457807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191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Взаимодействие с клиентом</a:t>
            </a:r>
          </a:p>
        </p:txBody>
      </p:sp>
      <p:sp>
        <p:nvSpPr>
          <p:cNvPr id="192" name="TextBox 6"/>
          <p:cNvSpPr txBox="1"/>
          <p:nvPr/>
        </p:nvSpPr>
        <p:spPr>
          <a:xfrm>
            <a:off x="426176" y="1698361"/>
            <a:ext cx="3669003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defRPr sz="2400">
                <a:solidFill>
                  <a:srgbClr val="080808"/>
                </a:solidFill>
              </a:defRPr>
            </a:pPr>
            <a:r>
              <a:rPr sz="1800" b="1" dirty="0" err="1"/>
              <a:t>Алгоритм</a:t>
            </a:r>
            <a:r>
              <a:rPr sz="1800" dirty="0"/>
              <a:t>:</a:t>
            </a:r>
          </a:p>
          <a:p>
            <a:pPr>
              <a:defRPr sz="2400">
                <a:solidFill>
                  <a:srgbClr val="080808"/>
                </a:solidFill>
              </a:defRPr>
            </a:pPr>
            <a:endParaRPr sz="1800" dirty="0"/>
          </a:p>
          <a:p>
            <a:pPr marL="180473" indent="-180473">
              <a:buSzPct val="100000"/>
              <a:buChar char="-"/>
              <a:defRPr sz="2400">
                <a:solidFill>
                  <a:srgbClr val="080808"/>
                </a:solidFill>
              </a:defRPr>
            </a:pPr>
            <a:r>
              <a:rPr sz="1800" dirty="0" err="1"/>
              <a:t>Звонок</a:t>
            </a:r>
            <a:r>
              <a:rPr sz="1800" dirty="0"/>
              <a:t> </a:t>
            </a:r>
            <a:r>
              <a:rPr sz="1800" dirty="0" err="1"/>
              <a:t>не</a:t>
            </a:r>
            <a:r>
              <a:rPr sz="1800" dirty="0"/>
              <a:t> </a:t>
            </a:r>
            <a:r>
              <a:rPr sz="1800" dirty="0" err="1"/>
              <a:t>менее</a:t>
            </a:r>
            <a:r>
              <a:rPr sz="1800" dirty="0"/>
              <a:t> 1 </a:t>
            </a:r>
            <a:r>
              <a:rPr sz="1800" dirty="0" err="1"/>
              <a:t>раз</a:t>
            </a:r>
            <a:r>
              <a:rPr sz="1800" dirty="0"/>
              <a:t> в 3 </a:t>
            </a:r>
            <a:r>
              <a:rPr sz="1800" dirty="0" err="1"/>
              <a:t>дня</a:t>
            </a:r>
            <a:endParaRPr sz="1800" dirty="0"/>
          </a:p>
          <a:p>
            <a:pPr marL="180473" indent="-180473">
              <a:buSzPct val="100000"/>
              <a:buChar char="-"/>
              <a:defRPr sz="2400">
                <a:solidFill>
                  <a:srgbClr val="080808"/>
                </a:solidFill>
              </a:defRPr>
            </a:pPr>
            <a:r>
              <a:rPr sz="1800" dirty="0" err="1"/>
              <a:t>Система</a:t>
            </a:r>
            <a:r>
              <a:rPr sz="1800" dirty="0"/>
              <a:t> </a:t>
            </a:r>
            <a:r>
              <a:rPr sz="1800" dirty="0" err="1"/>
              <a:t>контроля</a:t>
            </a:r>
            <a:r>
              <a:rPr sz="1800" dirty="0"/>
              <a:t> </a:t>
            </a:r>
            <a:r>
              <a:rPr sz="1800" dirty="0" err="1"/>
              <a:t>старшим</a:t>
            </a:r>
            <a:r>
              <a:rPr sz="1800" dirty="0"/>
              <a:t> </a:t>
            </a:r>
            <a:r>
              <a:rPr sz="1800" dirty="0" err="1"/>
              <a:t>продавцом</a:t>
            </a:r>
            <a:r>
              <a:rPr sz="1800" dirty="0"/>
              <a:t> </a:t>
            </a:r>
            <a:r>
              <a:rPr sz="1800" dirty="0" err="1"/>
              <a:t>или</a:t>
            </a:r>
            <a:r>
              <a:rPr sz="1800" dirty="0"/>
              <a:t> РОП</a:t>
            </a:r>
          </a:p>
          <a:p>
            <a:pPr marL="180473" indent="-180473">
              <a:buSzPct val="100000"/>
              <a:buChar char="-"/>
              <a:defRPr sz="2400">
                <a:solidFill>
                  <a:srgbClr val="080808"/>
                </a:solidFill>
              </a:defRPr>
            </a:pPr>
            <a:r>
              <a:rPr sz="1800" dirty="0" err="1"/>
              <a:t>Рабочий</a:t>
            </a:r>
            <a:r>
              <a:rPr sz="1800" dirty="0"/>
              <a:t> </a:t>
            </a:r>
            <a:r>
              <a:rPr sz="1800" dirty="0" err="1"/>
              <a:t>лист</a:t>
            </a:r>
            <a:r>
              <a:rPr sz="1800" dirty="0"/>
              <a:t> </a:t>
            </a:r>
            <a:r>
              <a:rPr sz="1800" dirty="0" err="1"/>
              <a:t>закрывает</a:t>
            </a:r>
            <a:r>
              <a:rPr sz="1800" dirty="0"/>
              <a:t> </a:t>
            </a:r>
            <a:r>
              <a:rPr sz="1800" dirty="0" err="1"/>
              <a:t>только</a:t>
            </a:r>
            <a:r>
              <a:rPr sz="1800" dirty="0"/>
              <a:t> </a:t>
            </a:r>
            <a:r>
              <a:rPr sz="1800" dirty="0" err="1"/>
              <a:t>старший</a:t>
            </a:r>
            <a:r>
              <a:rPr sz="1800" dirty="0"/>
              <a:t> </a:t>
            </a:r>
            <a:r>
              <a:rPr sz="1800" dirty="0" err="1"/>
              <a:t>продавец</a:t>
            </a:r>
            <a:r>
              <a:rPr sz="1800" dirty="0"/>
              <a:t> </a:t>
            </a:r>
            <a:r>
              <a:rPr sz="1800" dirty="0" err="1"/>
              <a:t>или</a:t>
            </a:r>
            <a:r>
              <a:rPr sz="1800" dirty="0"/>
              <a:t> РОП</a:t>
            </a:r>
          </a:p>
        </p:txBody>
      </p:sp>
    </p:spTree>
    <p:extLst>
      <p:ext uri="{BB962C8B-B14F-4D97-AF65-F5344CB8AC3E}">
        <p14:creationId xmlns:p14="http://schemas.microsoft.com/office/powerpoint/2010/main" val="760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6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01" name="Прямоугольник 5"/>
          <p:cNvSpPr txBox="1"/>
          <p:nvPr/>
        </p:nvSpPr>
        <p:spPr>
          <a:xfrm>
            <a:off x="3021594" y="1359568"/>
            <a:ext cx="421277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>
              <a:defRPr sz="2200">
                <a:solidFill>
                  <a:srgbClr val="FF0000"/>
                </a:solidFill>
              </a:defRPr>
            </a:lvl1pPr>
          </a:lstStyle>
          <a:p>
            <a:r>
              <a:rPr sz="1650"/>
              <a:t>Контроль сроков выдачи автомобиля</a:t>
            </a:r>
          </a:p>
        </p:txBody>
      </p:sp>
      <p:sp>
        <p:nvSpPr>
          <p:cNvPr id="203" name="Прямоугольник 8"/>
          <p:cNvSpPr txBox="1"/>
          <p:nvPr/>
        </p:nvSpPr>
        <p:spPr>
          <a:xfrm>
            <a:off x="335261" y="3130596"/>
            <a:ext cx="959108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200">
                <a:solidFill>
                  <a:srgbClr val="FF0000"/>
                </a:solidFill>
              </a:defRPr>
            </a:lvl1pPr>
          </a:lstStyle>
          <a:p>
            <a:r>
              <a:rPr sz="1650"/>
              <a:t>Соблюдение первоначальных условий сделки, прогноз доходности и контроль подводов </a:t>
            </a:r>
          </a:p>
        </p:txBody>
      </p:sp>
      <p:sp>
        <p:nvSpPr>
          <p:cNvPr id="204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150"/>
              <a:t>Клиентский сток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" y="1757586"/>
            <a:ext cx="9102391" cy="1103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" y="3513732"/>
            <a:ext cx="9087486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406346" y="4803219"/>
            <a:ext cx="109004" cy="1077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07" name="TextBox 4"/>
          <p:cNvSpPr txBox="1"/>
          <p:nvPr/>
        </p:nvSpPr>
        <p:spPr>
          <a:xfrm>
            <a:off x="748515" y="1617161"/>
            <a:ext cx="407029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marL="285743" indent="-285743">
              <a:buSzPct val="100000"/>
              <a:buChar char="-"/>
              <a:defRPr sz="2400"/>
            </a:pPr>
            <a:endParaRPr sz="1800" dirty="0"/>
          </a:p>
        </p:txBody>
      </p:sp>
      <p:sp>
        <p:nvSpPr>
          <p:cNvPr id="208" name="Заголовок 1"/>
          <p:cNvSpPr txBox="1"/>
          <p:nvPr/>
        </p:nvSpPr>
        <p:spPr>
          <a:xfrm>
            <a:off x="709541" y="635401"/>
            <a:ext cx="8005463" cy="33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79251">
              <a:lnSpc>
                <a:spcPct val="70000"/>
              </a:lnSpc>
              <a:defRPr sz="4200" b="1" cap="all" spc="-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ru-RU" sz="3150" dirty="0"/>
              <a:t>итоги</a:t>
            </a:r>
            <a:endParaRPr sz="3150" dirty="0"/>
          </a:p>
        </p:txBody>
      </p:sp>
      <p:pic>
        <p:nvPicPr>
          <p:cNvPr id="1026" name="Picture 2" descr="Картинки по запросу многозадачн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1870075"/>
            <a:ext cx="2909667" cy="21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успешный руководите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17" y="1906324"/>
            <a:ext cx="2921747" cy="21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1805" y="1559098"/>
            <a:ext cx="2473812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>
              <a:defRPr sz="2400">
                <a:solidFill>
                  <a:srgbClr val="080808"/>
                </a:solidFill>
              </a:defRPr>
            </a:pPr>
            <a:r>
              <a:rPr lang="ru-RU" sz="1800" b="1" dirty="0"/>
              <a:t>Разница</a:t>
            </a:r>
          </a:p>
          <a:p>
            <a:pPr algn="ctr">
              <a:defRPr sz="2400">
                <a:solidFill>
                  <a:srgbClr val="080808"/>
                </a:solidFill>
              </a:defRPr>
            </a:pPr>
            <a:endParaRPr lang="ru-RU" sz="1800" b="1" dirty="0"/>
          </a:p>
          <a:p>
            <a:pPr algn="ctr">
              <a:defRPr sz="2400">
                <a:solidFill>
                  <a:srgbClr val="080808"/>
                </a:solidFill>
              </a:defRPr>
            </a:pPr>
            <a:r>
              <a:rPr lang="ru-RU" sz="1800" dirty="0"/>
              <a:t>Наличие </a:t>
            </a:r>
            <a:r>
              <a:rPr lang="en-US" sz="1800" dirty="0"/>
              <a:t>IT </a:t>
            </a:r>
            <a:r>
              <a:rPr lang="ru-RU" sz="1800" dirty="0"/>
              <a:t>инструментов</a:t>
            </a:r>
          </a:p>
          <a:p>
            <a:pPr algn="ctr">
              <a:defRPr sz="2400">
                <a:solidFill>
                  <a:srgbClr val="080808"/>
                </a:solidFill>
              </a:defRPr>
            </a:pPr>
            <a:endParaRPr lang="ru-RU" sz="1800" dirty="0"/>
          </a:p>
          <a:p>
            <a:pPr algn="ctr">
              <a:defRPr sz="2400">
                <a:solidFill>
                  <a:srgbClr val="080808"/>
                </a:solidFill>
              </a:defRPr>
            </a:pPr>
            <a:r>
              <a:rPr lang="ru-RU" sz="1800" dirty="0"/>
              <a:t>Интеграция в бизнес</a:t>
            </a:r>
          </a:p>
          <a:p>
            <a:pPr algn="ctr">
              <a:defRPr sz="2400">
                <a:solidFill>
                  <a:srgbClr val="080808"/>
                </a:solidFill>
              </a:defRPr>
            </a:pPr>
            <a:endParaRPr lang="ru-RU" sz="1800" dirty="0"/>
          </a:p>
          <a:p>
            <a:pPr algn="ctr">
              <a:defRPr sz="2400">
                <a:solidFill>
                  <a:srgbClr val="080808"/>
                </a:solidFill>
              </a:defRPr>
            </a:pPr>
            <a:r>
              <a:rPr lang="ru-RU" sz="1800" dirty="0"/>
              <a:t>Контроль</a:t>
            </a:r>
          </a:p>
          <a:p>
            <a:pPr algn="ctr">
              <a:defRPr sz="2400">
                <a:solidFill>
                  <a:srgbClr val="080808"/>
                </a:solidFill>
              </a:defRPr>
            </a:pPr>
            <a:endParaRPr lang="ru-RU" sz="1800" dirty="0"/>
          </a:p>
          <a:p>
            <a:pPr algn="ctr">
              <a:defRPr sz="2400">
                <a:solidFill>
                  <a:srgbClr val="080808"/>
                </a:solidFill>
              </a:defRPr>
            </a:pPr>
            <a:endParaRPr lang="ru-RU" sz="1800" dirty="0"/>
          </a:p>
          <a:p>
            <a:pPr algn="ctr">
              <a:defRPr sz="2400">
                <a:solidFill>
                  <a:srgbClr val="080808"/>
                </a:solidFill>
              </a:defRPr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8299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8770" y="216441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Дмитрий Сысоев</a:t>
            </a:r>
            <a:b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Руководитель отдела по закупкам и продажам автомобилей с пробегом</a:t>
            </a:r>
            <a:b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Ауди Центр Витебский</a:t>
            </a:r>
            <a:b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Моб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.: +7 921 400 48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12Факс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+7 812 334 41 37</a:t>
            </a:r>
            <a:br>
              <a:rPr lang="ru-RU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600" u="sng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dmitriy.sysoev@audi-vitebskiy.ru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84750" y="153045"/>
            <a:ext cx="5003800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Никита Матвеев</a:t>
            </a:r>
            <a:b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Руководитель отдела по закупкам и продажам автомобилей с пробегом Тойота/Лексус Пулково</a:t>
            </a:r>
            <a:b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Департамент продаж автомобилей с пробегом Тойота Центр Пулково</a:t>
            </a:r>
            <a:b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ООО "</a:t>
            </a:r>
            <a:r>
              <a:rPr lang="ru-RU" sz="1600" dirty="0" err="1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Инчкейп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 Олимп"</a:t>
            </a:r>
            <a:b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Группа компаний </a:t>
            </a:r>
            <a:r>
              <a:rPr lang="ru-RU" sz="1600" dirty="0" err="1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</a:rPr>
              <a:t>Инчкейп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600" i="1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+7812 </a:t>
            </a: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320 </a:t>
            </a:r>
            <a:r>
              <a:rPr lang="ru-RU" sz="1600" i="1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1030</a:t>
            </a:r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600" i="1" dirty="0" smtClean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i="1" dirty="0" smtClean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Nikita.Matveev@inchcape.ru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6593"/>
            <a:ext cx="7387626" cy="819151"/>
          </a:xfrm>
          <a:prstGeom prst="rect">
            <a:avLst/>
          </a:prstGeom>
        </p:spPr>
        <p:txBody>
          <a:bodyPr/>
          <a:lstStyle/>
          <a:p>
            <a:r>
              <a:rPr dirty="0"/>
              <a:t>О </a:t>
            </a:r>
            <a:r>
              <a:rPr dirty="0" err="1"/>
              <a:t>себе</a:t>
            </a:r>
            <a:endParaRPr dirty="0"/>
          </a:p>
        </p:txBody>
      </p:sp>
      <p:sp>
        <p:nvSpPr>
          <p:cNvPr id="147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8" name="TextBox 5"/>
          <p:cNvSpPr txBox="1"/>
          <p:nvPr/>
        </p:nvSpPr>
        <p:spPr>
          <a:xfrm>
            <a:off x="214339" y="1331797"/>
            <a:ext cx="5067568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b="1" dirty="0" err="1"/>
              <a:t>Сысоев</a:t>
            </a:r>
            <a:r>
              <a:rPr b="1" dirty="0"/>
              <a:t> </a:t>
            </a:r>
            <a:r>
              <a:rPr b="1" dirty="0" err="1"/>
              <a:t>Дмитрий</a:t>
            </a:r>
            <a:r>
              <a:rPr b="1" dirty="0"/>
              <a:t> </a:t>
            </a:r>
            <a:r>
              <a:rPr b="1" dirty="0" err="1"/>
              <a:t>Андреевич</a:t>
            </a:r>
            <a:endParaRPr b="1" dirty="0"/>
          </a:p>
          <a:p>
            <a:endParaRPr dirty="0"/>
          </a:p>
          <a:p>
            <a:pPr marL="285750" indent="-285750">
              <a:buSzPct val="100000"/>
              <a:buChar char="-"/>
            </a:pPr>
            <a:r>
              <a:rPr dirty="0"/>
              <a:t>В </a:t>
            </a:r>
            <a:r>
              <a:rPr dirty="0" err="1"/>
              <a:t>автобизнесе</a:t>
            </a:r>
            <a:r>
              <a:rPr dirty="0"/>
              <a:t> с </a:t>
            </a:r>
            <a:r>
              <a:rPr b="1" dirty="0"/>
              <a:t>2011</a:t>
            </a:r>
            <a:r>
              <a:rPr dirty="0"/>
              <a:t> - </a:t>
            </a:r>
            <a:r>
              <a:rPr lang="ru-RU" dirty="0" smtClean="0"/>
              <a:t>ПК</a:t>
            </a:r>
            <a:r>
              <a:rPr dirty="0" smtClean="0"/>
              <a:t> </a:t>
            </a:r>
            <a:r>
              <a:rPr dirty="0" err="1"/>
              <a:t>новых</a:t>
            </a:r>
            <a:r>
              <a:rPr dirty="0"/>
              <a:t> а/м Hyundai, </a:t>
            </a:r>
            <a:r>
              <a:rPr dirty="0" smtClean="0"/>
              <a:t>РРТ-</a:t>
            </a:r>
            <a:r>
              <a:rPr dirty="0" err="1" smtClean="0"/>
              <a:t>Выборгский</a:t>
            </a:r>
            <a:endParaRPr lang="ru-RU" dirty="0" smtClean="0"/>
          </a:p>
          <a:p>
            <a:pPr marL="285750" indent="-285750">
              <a:buSzPct val="100000"/>
              <a:buChar char="-"/>
              <a:defRPr b="1"/>
            </a:pPr>
            <a:r>
              <a:rPr dirty="0" smtClean="0"/>
              <a:t>2012-2015</a:t>
            </a:r>
            <a:r>
              <a:rPr b="0" dirty="0" smtClean="0"/>
              <a:t> </a:t>
            </a:r>
            <a:r>
              <a:rPr lang="ru-RU" b="0" dirty="0" smtClean="0"/>
              <a:t>ПК</a:t>
            </a:r>
            <a:r>
              <a:rPr b="0" dirty="0" smtClean="0"/>
              <a:t> </a:t>
            </a:r>
            <a:r>
              <a:rPr b="0" dirty="0" err="1"/>
              <a:t>новых</a:t>
            </a:r>
            <a:r>
              <a:rPr b="0" dirty="0"/>
              <a:t> а/м Citroen -&gt; </a:t>
            </a:r>
            <a:r>
              <a:rPr b="0" dirty="0" err="1"/>
              <a:t>менеджер</a:t>
            </a:r>
            <a:r>
              <a:rPr b="0" dirty="0"/>
              <a:t> </a:t>
            </a:r>
            <a:r>
              <a:rPr b="0" dirty="0" err="1" smtClean="0"/>
              <a:t>трейд-ин</a:t>
            </a:r>
            <a:r>
              <a:rPr b="0" dirty="0" smtClean="0"/>
              <a:t> </a:t>
            </a:r>
            <a:r>
              <a:rPr b="0" dirty="0"/>
              <a:t>-&gt; </a:t>
            </a:r>
            <a:r>
              <a:rPr b="0" dirty="0" err="1"/>
              <a:t>Руководитель</a:t>
            </a:r>
            <a:r>
              <a:rPr b="0" dirty="0"/>
              <a:t> </a:t>
            </a:r>
            <a:r>
              <a:rPr b="0" dirty="0" err="1"/>
              <a:t>отдела</a:t>
            </a:r>
            <a:r>
              <a:rPr b="0" dirty="0"/>
              <a:t> </a:t>
            </a:r>
            <a:r>
              <a:rPr b="0" dirty="0" err="1"/>
              <a:t>трей-ин</a:t>
            </a:r>
            <a:r>
              <a:rPr b="0" dirty="0"/>
              <a:t>,  ООО “</a:t>
            </a:r>
            <a:r>
              <a:rPr b="0" dirty="0" err="1"/>
              <a:t>Софит</a:t>
            </a:r>
            <a:r>
              <a:rPr b="0" dirty="0" smtClean="0"/>
              <a:t>”</a:t>
            </a:r>
            <a:endParaRPr lang="ru-RU" b="0" dirty="0" smtClean="0"/>
          </a:p>
          <a:p>
            <a:pPr marL="285750" indent="-285750">
              <a:buSzPct val="100000"/>
              <a:buChar char="-"/>
              <a:defRPr b="1"/>
            </a:pPr>
            <a:r>
              <a:rPr dirty="0" smtClean="0"/>
              <a:t>2015-2017</a:t>
            </a:r>
            <a:r>
              <a:rPr b="0" dirty="0" smtClean="0"/>
              <a:t> </a:t>
            </a:r>
            <a:r>
              <a:rPr b="0" dirty="0"/>
              <a:t>– </a:t>
            </a:r>
            <a:r>
              <a:rPr b="0" dirty="0" err="1"/>
              <a:t>Специалист</a:t>
            </a:r>
            <a:r>
              <a:rPr b="0" dirty="0"/>
              <a:t> </a:t>
            </a:r>
            <a:r>
              <a:rPr b="0" dirty="0" err="1"/>
              <a:t>по</a:t>
            </a:r>
            <a:r>
              <a:rPr b="0" dirty="0"/>
              <a:t> </a:t>
            </a:r>
            <a:r>
              <a:rPr b="0" dirty="0" err="1"/>
              <a:t>закупкам</a:t>
            </a:r>
            <a:r>
              <a:rPr b="0" dirty="0"/>
              <a:t> и </a:t>
            </a:r>
            <a:r>
              <a:rPr b="0" dirty="0" err="1"/>
              <a:t>продажам</a:t>
            </a:r>
            <a:r>
              <a:rPr b="0" dirty="0"/>
              <a:t> а/м с </a:t>
            </a:r>
            <a:r>
              <a:rPr b="0" dirty="0" err="1" smtClean="0"/>
              <a:t>пробегом</a:t>
            </a:r>
            <a:r>
              <a:rPr lang="ru-RU" b="0" dirty="0" smtClean="0"/>
              <a:t> </a:t>
            </a:r>
            <a:r>
              <a:rPr lang="en-US" b="0" dirty="0" smtClean="0"/>
              <a:t>JLR</a:t>
            </a:r>
            <a:r>
              <a:rPr b="0" dirty="0" smtClean="0"/>
              <a:t>, </a:t>
            </a:r>
            <a:r>
              <a:rPr b="0" dirty="0" err="1"/>
              <a:t>Рольф</a:t>
            </a:r>
            <a:r>
              <a:rPr b="0" dirty="0"/>
              <a:t> </a:t>
            </a:r>
            <a:r>
              <a:rPr b="0" dirty="0" err="1" smtClean="0"/>
              <a:t>Премиум</a:t>
            </a:r>
            <a:endParaRPr b="0" dirty="0"/>
          </a:p>
          <a:p>
            <a:pPr marL="285750" indent="-285750">
              <a:buSzPct val="100000"/>
              <a:buChar char="-"/>
              <a:defRPr b="1"/>
            </a:pPr>
            <a:r>
              <a:rPr dirty="0"/>
              <a:t>2017-2018</a:t>
            </a:r>
            <a:r>
              <a:rPr b="0" dirty="0"/>
              <a:t> – </a:t>
            </a:r>
            <a:r>
              <a:rPr b="0" dirty="0" err="1"/>
              <a:t>Ст</a:t>
            </a:r>
            <a:r>
              <a:rPr b="0" dirty="0"/>
              <a:t>. </a:t>
            </a:r>
            <a:r>
              <a:rPr b="0" dirty="0" err="1"/>
              <a:t>менеджер</a:t>
            </a:r>
            <a:r>
              <a:rPr b="0" dirty="0"/>
              <a:t> </a:t>
            </a:r>
            <a:r>
              <a:rPr b="0" dirty="0" err="1"/>
              <a:t>по</a:t>
            </a:r>
            <a:r>
              <a:rPr b="0" dirty="0"/>
              <a:t> </a:t>
            </a:r>
            <a:r>
              <a:rPr b="0" dirty="0" err="1"/>
              <a:t>закупкам</a:t>
            </a:r>
            <a:r>
              <a:rPr b="0" dirty="0"/>
              <a:t> и </a:t>
            </a:r>
            <a:r>
              <a:rPr b="0" dirty="0" err="1"/>
              <a:t>продажам</a:t>
            </a:r>
            <a:r>
              <a:rPr b="0" dirty="0"/>
              <a:t> а/м с </a:t>
            </a:r>
            <a:r>
              <a:rPr b="0" dirty="0" err="1"/>
              <a:t>пробегом</a:t>
            </a:r>
            <a:r>
              <a:rPr b="0" dirty="0"/>
              <a:t>, Inchcape </a:t>
            </a:r>
            <a:r>
              <a:rPr b="0" dirty="0" err="1"/>
              <a:t>Тойота</a:t>
            </a:r>
            <a:r>
              <a:rPr b="0" dirty="0"/>
              <a:t> </a:t>
            </a:r>
            <a:r>
              <a:rPr b="0" dirty="0" err="1" smtClean="0"/>
              <a:t>Пискаревский</a:t>
            </a:r>
            <a:endParaRPr lang="ru-RU" b="0" dirty="0" smtClean="0"/>
          </a:p>
          <a:p>
            <a:pPr marL="285750" indent="-285750">
              <a:buSzPct val="100000"/>
              <a:buChar char="-"/>
              <a:defRPr b="1"/>
            </a:pPr>
            <a:r>
              <a:rPr dirty="0" smtClean="0"/>
              <a:t>С </a:t>
            </a:r>
            <a:r>
              <a:rPr dirty="0"/>
              <a:t>2018 </a:t>
            </a:r>
            <a:r>
              <a:rPr b="0" dirty="0" err="1"/>
              <a:t>Руководитель</a:t>
            </a:r>
            <a:r>
              <a:rPr b="0" dirty="0"/>
              <a:t> </a:t>
            </a:r>
            <a:r>
              <a:rPr b="0" dirty="0" err="1"/>
              <a:t>по</a:t>
            </a:r>
            <a:r>
              <a:rPr b="0" dirty="0"/>
              <a:t> </a:t>
            </a:r>
            <a:r>
              <a:rPr b="0" dirty="0" err="1"/>
              <a:t>закупкам</a:t>
            </a:r>
            <a:r>
              <a:rPr b="0" dirty="0"/>
              <a:t> и </a:t>
            </a:r>
            <a:r>
              <a:rPr b="0" dirty="0" err="1"/>
              <a:t>продажам</a:t>
            </a:r>
            <a:r>
              <a:rPr b="0" dirty="0"/>
              <a:t> </a:t>
            </a:r>
            <a:r>
              <a:rPr b="0" dirty="0" err="1"/>
              <a:t>автомобилей</a:t>
            </a:r>
            <a:r>
              <a:rPr b="0" dirty="0"/>
              <a:t> с </a:t>
            </a:r>
            <a:r>
              <a:rPr b="0" dirty="0" err="1"/>
              <a:t>пробегом</a:t>
            </a:r>
            <a:r>
              <a:rPr b="0" dirty="0"/>
              <a:t> </a:t>
            </a:r>
            <a:r>
              <a:rPr b="0" dirty="0" err="1"/>
              <a:t>Ауди</a:t>
            </a:r>
            <a:r>
              <a:rPr b="0" dirty="0"/>
              <a:t> </a:t>
            </a:r>
            <a:r>
              <a:rPr b="0" dirty="0" err="1"/>
              <a:t>Центр</a:t>
            </a:r>
            <a:r>
              <a:rPr b="0" dirty="0"/>
              <a:t> </a:t>
            </a:r>
            <a:r>
              <a:rPr b="0" dirty="0" err="1"/>
              <a:t>Витебский</a:t>
            </a:r>
            <a:r>
              <a:rPr b="0" dirty="0"/>
              <a:t> и Inchcape </a:t>
            </a:r>
            <a:r>
              <a:rPr b="0" dirty="0" err="1"/>
              <a:t>Ленинский</a:t>
            </a:r>
            <a:r>
              <a:rPr b="0" dirty="0"/>
              <a:t> Used Cars</a:t>
            </a:r>
          </a:p>
        </p:txBody>
      </p:sp>
      <p:pic>
        <p:nvPicPr>
          <p:cNvPr id="149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5664" y="1441449"/>
            <a:ext cx="2388707" cy="3100112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8"/>
          <p:cNvSpPr txBox="1">
            <a:spLocks noGrp="1"/>
          </p:cNvSpPr>
          <p:nvPr>
            <p:ph type="title"/>
          </p:nvPr>
        </p:nvSpPr>
        <p:spPr>
          <a:xfrm>
            <a:off x="888348" y="206516"/>
            <a:ext cx="7077713" cy="80907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Inchcape в МИРЕ</a:t>
            </a:r>
          </a:p>
        </p:txBody>
      </p:sp>
      <p:sp>
        <p:nvSpPr>
          <p:cNvPr id="108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09" name="Прямоугольник 12"/>
          <p:cNvSpPr/>
          <p:nvPr/>
        </p:nvSpPr>
        <p:spPr>
          <a:xfrm>
            <a:off x="3275527" y="4793765"/>
            <a:ext cx="110923" cy="19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0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80" y="1506689"/>
            <a:ext cx="4192102" cy="224046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Прямоугольник 14"/>
          <p:cNvSpPr txBox="1"/>
          <p:nvPr/>
        </p:nvSpPr>
        <p:spPr>
          <a:xfrm>
            <a:off x="4945884" y="1495375"/>
            <a:ext cx="419210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 b="1" i="1">
                <a:solidFill>
                  <a:srgbClr val="FF0000"/>
                </a:solidFill>
              </a:defRPr>
            </a:pPr>
            <a:r>
              <a:t>Inchcape это</a:t>
            </a:r>
            <a:r>
              <a:rPr i="0"/>
              <a:t>:</a:t>
            </a:r>
          </a:p>
          <a:p>
            <a:pPr>
              <a:defRPr sz="1300" b="1" i="1">
                <a:solidFill>
                  <a:srgbClr val="FF0000"/>
                </a:solidFill>
              </a:defRPr>
            </a:pPr>
            <a:endParaRPr i="0"/>
          </a:p>
          <a:p>
            <a:pPr marL="171450" indent="-171450">
              <a:buSzPct val="100000"/>
              <a:buFont typeface="Arial"/>
              <a:buChar char="•"/>
              <a:defRPr sz="800" b="1"/>
            </a:pPr>
            <a:r>
              <a:t>Крупнейшая международная сеть продажи и обслуживания автомобилей</a:t>
            </a:r>
          </a:p>
          <a:p>
            <a:pPr>
              <a:defRPr sz="800" b="1"/>
            </a:pPr>
            <a:endParaRPr/>
          </a:p>
          <a:p>
            <a:pPr marL="171450" indent="-171450">
              <a:buSzPct val="100000"/>
              <a:buFont typeface="Arial"/>
              <a:buChar char="•"/>
              <a:defRPr sz="800" b="1"/>
            </a:pPr>
            <a:r>
              <a:t>Работаем в 32 странах мира</a:t>
            </a:r>
          </a:p>
          <a:p>
            <a:pPr>
              <a:defRPr sz="800" b="1"/>
            </a:pPr>
            <a:endParaRPr/>
          </a:p>
          <a:p>
            <a:pPr marL="171450" indent="-171450">
              <a:buSzPct val="100000"/>
              <a:buFont typeface="Arial"/>
              <a:buChar char="•"/>
              <a:defRPr sz="800" b="1"/>
            </a:pPr>
            <a:r>
              <a:t>Единственный международный дилер в России</a:t>
            </a:r>
          </a:p>
          <a:p>
            <a:pPr>
              <a:defRPr sz="800" b="1"/>
            </a:pPr>
            <a:endParaRPr/>
          </a:p>
          <a:p>
            <a:pPr marL="171450" indent="-171450">
              <a:buSzPct val="100000"/>
              <a:buFont typeface="Arial"/>
              <a:buChar char="•"/>
              <a:defRPr sz="800" b="1"/>
            </a:pPr>
            <a:r>
              <a:t>18 700 сотрудников </a:t>
            </a:r>
          </a:p>
          <a:p>
            <a:pPr>
              <a:defRPr sz="800" b="1"/>
            </a:pPr>
            <a:endParaRPr/>
          </a:p>
          <a:p>
            <a:pPr marL="171450" indent="-171450">
              <a:buSzPct val="100000"/>
              <a:buFont typeface="Arial"/>
              <a:buChar char="•"/>
              <a:defRPr sz="800" b="1"/>
            </a:pPr>
            <a:r>
              <a:t>Крупнейший мировой партнер Toyota, Lexus, Jaguar, </a:t>
            </a:r>
          </a:p>
          <a:p>
            <a:pPr>
              <a:defRPr sz="800" b="1"/>
            </a:pPr>
            <a:r>
              <a:t>     Land Rover, Audi, Volkswagen, Porsche, Bmw, Mini, Rolls-Royce</a:t>
            </a:r>
          </a:p>
        </p:txBody>
      </p:sp>
      <p:sp>
        <p:nvSpPr>
          <p:cNvPr id="112" name="Прямоугольник 16"/>
          <p:cNvSpPr txBox="1"/>
          <p:nvPr/>
        </p:nvSpPr>
        <p:spPr>
          <a:xfrm>
            <a:off x="667195" y="4525221"/>
            <a:ext cx="728935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 b="1" i="1">
                <a:solidFill>
                  <a:srgbClr val="FF0000"/>
                </a:solidFill>
              </a:defRPr>
            </a:pPr>
            <a:r>
              <a:t>Мировая стратегия Inchcape – </a:t>
            </a:r>
          </a:p>
          <a:p>
            <a:pPr algn="ctr">
              <a:defRPr sz="1200" b="1" i="1">
                <a:solidFill>
                  <a:srgbClr val="FF0000"/>
                </a:solidFill>
              </a:defRPr>
            </a:pPr>
            <a:r>
              <a:t>Быть компанией, репутация которой основана на доверии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8"/>
          <p:cNvSpPr txBox="1">
            <a:spLocks noGrp="1"/>
          </p:cNvSpPr>
          <p:nvPr>
            <p:ph type="title"/>
          </p:nvPr>
        </p:nvSpPr>
        <p:spPr>
          <a:xfrm>
            <a:off x="888347" y="200369"/>
            <a:ext cx="6474336" cy="81915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rPr dirty="0"/>
              <a:t>Inchcape в </a:t>
            </a:r>
            <a:r>
              <a:rPr dirty="0" smtClean="0"/>
              <a:t>РО</a:t>
            </a:r>
            <a:r>
              <a:rPr lang="ru-RU" dirty="0" smtClean="0"/>
              <a:t>С</a:t>
            </a:r>
            <a:r>
              <a:rPr dirty="0" smtClean="0"/>
              <a:t>СИИ</a:t>
            </a:r>
            <a:endParaRPr dirty="0"/>
          </a:p>
        </p:txBody>
      </p:sp>
      <p:sp>
        <p:nvSpPr>
          <p:cNvPr id="11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18" name="Прямоугольник 12"/>
          <p:cNvSpPr/>
          <p:nvPr/>
        </p:nvSpPr>
        <p:spPr>
          <a:xfrm>
            <a:off x="3275527" y="4793765"/>
            <a:ext cx="110923" cy="19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Прямоугольник 2"/>
          <p:cNvSpPr txBox="1"/>
          <p:nvPr/>
        </p:nvSpPr>
        <p:spPr>
          <a:xfrm>
            <a:off x="2262714" y="1571923"/>
            <a:ext cx="4483657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t>6 дилерских центров в Санкт-Петербурге</a:t>
            </a:r>
          </a:p>
        </p:txBody>
      </p:sp>
      <p:sp>
        <p:nvSpPr>
          <p:cNvPr id="120" name="Прямоугольник 4"/>
          <p:cNvSpPr txBox="1"/>
          <p:nvPr/>
        </p:nvSpPr>
        <p:spPr>
          <a:xfrm>
            <a:off x="2202083" y="3319953"/>
            <a:ext cx="349047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FF0000"/>
                </a:solidFill>
              </a:defRPr>
            </a:lvl1pPr>
          </a:lstStyle>
          <a:p>
            <a:r>
              <a:t>14 дилерских центров в Москве </a:t>
            </a:r>
          </a:p>
        </p:txBody>
      </p:sp>
      <p:pic>
        <p:nvPicPr>
          <p:cNvPr id="121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931" y="1362761"/>
            <a:ext cx="1581826" cy="184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Рисунок 20" descr="Рисунок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0254" y="3716459"/>
            <a:ext cx="3897538" cy="528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6945" y="4248291"/>
            <a:ext cx="1664186" cy="41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Рисунок 22" descr="Рисунок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62715" y="4207062"/>
            <a:ext cx="2279419" cy="472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23" descr="Рисунок 2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13594" y="1921756"/>
            <a:ext cx="852023" cy="4171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Рисунок 24"/>
          <p:cNvGrpSpPr/>
          <p:nvPr/>
        </p:nvGrpSpPr>
        <p:grpSpPr>
          <a:xfrm>
            <a:off x="127741" y="3115973"/>
            <a:ext cx="1500894" cy="1876575"/>
            <a:chOff x="0" y="0"/>
            <a:chExt cx="1500892" cy="1876574"/>
          </a:xfrm>
        </p:grpSpPr>
        <p:sp>
          <p:nvSpPr>
            <p:cNvPr id="126" name="Прямоугольник"/>
            <p:cNvSpPr/>
            <p:nvPr/>
          </p:nvSpPr>
          <p:spPr>
            <a:xfrm>
              <a:off x="0" y="0"/>
              <a:ext cx="1500893" cy="1876575"/>
            </a:xfrm>
            <a:prstGeom prst="rect">
              <a:avLst/>
            </a:prstGeom>
            <a:gradFill flip="none" rotWithShape="1">
              <a:gsLst>
                <a:gs pos="18000">
                  <a:srgbClr val="FEF5F5">
                    <a:alpha val="42000"/>
                  </a:srgbClr>
                </a:gs>
                <a:gs pos="74000">
                  <a:srgbClr val="F6A4A1"/>
                </a:gs>
                <a:gs pos="83000">
                  <a:srgbClr val="F6A4A1"/>
                </a:gs>
                <a:gs pos="100000">
                  <a:srgbClr val="F9C2C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7" name="image17.png" descr="image17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00893" cy="1876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9" name="Рисунок 25" descr="Рисунок 2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262714" y="1911722"/>
            <a:ext cx="675754" cy="51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Рисунок 26" descr="Рисунок 2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20942" y="1897550"/>
            <a:ext cx="911516" cy="525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Рисунок 27" descr="Рисунок 2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31502" y="1958968"/>
            <a:ext cx="835040" cy="493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28" descr="Рисунок 28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86945" y="1826758"/>
            <a:ext cx="626650" cy="650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Результаты работы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Inchcape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СПб </a:t>
            </a:r>
            <a:b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-2019</a:t>
            </a: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230" y="1301372"/>
            <a:ext cx="332975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Объём продаж</a:t>
            </a:r>
          </a:p>
          <a:p>
            <a:pPr algn="just"/>
            <a:endParaRPr lang="ru-RU" sz="1600" b="0" cap="none" spc="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b="0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Объём приёма Трейд-ин / Трейд-ап</a:t>
            </a:r>
          </a:p>
          <a:p>
            <a:pPr algn="just"/>
            <a:endParaRPr lang="ru-RU" sz="160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Объём приёма Выкуп</a:t>
            </a:r>
          </a:p>
          <a:p>
            <a:pPr algn="just"/>
            <a:endParaRPr lang="ru-RU" sz="1600" b="0" cap="none" spc="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b="0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Доля Трейд-ин</a:t>
            </a:r>
          </a:p>
          <a:p>
            <a:pPr algn="just"/>
            <a:endParaRPr lang="ru-RU" sz="160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Доля Трейд-ап</a:t>
            </a:r>
          </a:p>
          <a:p>
            <a:pPr algn="just"/>
            <a:endParaRPr lang="ru-RU" sz="1600" b="0" cap="none" spc="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b="0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Отношение продаж </a:t>
            </a:r>
            <a:r>
              <a:rPr lang="en-US" sz="1600" b="0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UC/NC</a:t>
            </a:r>
          </a:p>
          <a:p>
            <a:pPr algn="just"/>
            <a:endParaRPr lang="ru-RU" sz="160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Оборач</a:t>
            </a:r>
            <a:r>
              <a:rPr lang="ru-RU" sz="1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. Склада (</a:t>
            </a:r>
            <a:r>
              <a:rPr lang="ru-RU" sz="160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коэф</a:t>
            </a:r>
            <a:r>
              <a:rPr lang="ru-RU" sz="16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.)</a:t>
            </a:r>
          </a:p>
          <a:p>
            <a:pPr algn="just"/>
            <a:endParaRPr lang="ru-RU" sz="1600" b="0" cap="none" spc="0" dirty="0" smtClean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just"/>
            <a:r>
              <a:rPr lang="ru-RU" sz="1600" b="0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90+ на складе (токсичный сток)</a:t>
            </a:r>
            <a:endParaRPr lang="ru-RU" sz="16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23113" y="1045006"/>
            <a:ext cx="6527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8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201</a:t>
            </a:r>
            <a:r>
              <a:rPr lang="en-US" sz="18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7</a:t>
            </a:r>
            <a:endParaRPr lang="ru-RU" sz="18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87214" y="1362668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3040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1554" y="3721003"/>
            <a:ext cx="4331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0,7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20294" y="4165337"/>
            <a:ext cx="4331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1,4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11554" y="4685816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87214" y="1802899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3156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87168" y="2271103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1140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1554" y="2730686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44</a:t>
            </a:r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20222" y="3213092"/>
            <a:ext cx="4235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06672" y="1020200"/>
            <a:ext cx="6527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8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2018</a:t>
            </a:r>
            <a:endParaRPr lang="ru-RU" sz="18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37555" y="1369755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4998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75860" y="3697319"/>
            <a:ext cx="4331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0,9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75860" y="4141683"/>
            <a:ext cx="4331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1,1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437554" y="4685815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37555" y="1789268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4749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437554" y="2259497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2093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437554" y="2729726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59%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437554" y="3213092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541637" y="1027324"/>
            <a:ext cx="12779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8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2019 </a:t>
            </a:r>
            <a:r>
              <a:rPr lang="ru-RU" sz="14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en-US" sz="14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9</a:t>
            </a:r>
            <a:r>
              <a:rPr lang="ru-RU" sz="14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мес.)</a:t>
            </a:r>
            <a:endParaRPr lang="ru-RU" sz="14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60680" y="1369754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4483</a:t>
            </a:r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32043" y="3665519"/>
            <a:ext cx="4331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1,3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32043" y="4109090"/>
            <a:ext cx="4331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1,1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36852" y="4665104"/>
            <a:ext cx="4235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570137" y="1809001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4282</a:t>
            </a:r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83076" y="2237447"/>
            <a:ext cx="990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1981</a:t>
            </a:r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а/м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618887" y="2732867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65%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610136" y="3180975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ru-RU" sz="1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</a:t>
            </a:r>
            <a:endParaRPr lang="ru-RU" sz="1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964" y="1399259"/>
            <a:ext cx="548383" cy="31234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686951" y="1287491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64%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963" y="1834979"/>
            <a:ext cx="548383" cy="31234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5669950" y="1723211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50%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411" y="2278352"/>
            <a:ext cx="548383" cy="31234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5641398" y="2166584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84%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409446" y="1020200"/>
            <a:ext cx="12250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8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201</a:t>
            </a:r>
            <a:r>
              <a:rPr lang="en-US" sz="18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7v2018</a:t>
            </a:r>
            <a:endParaRPr lang="ru-RU" sz="18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48349" y="1098550"/>
            <a:ext cx="29796" cy="389504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434553" y="1098550"/>
            <a:ext cx="29796" cy="389504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595238" y="1077839"/>
            <a:ext cx="29796" cy="389504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750452" y="1090942"/>
            <a:ext cx="29796" cy="389504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Прямоугольник 59"/>
          <p:cNvSpPr/>
          <p:nvPr/>
        </p:nvSpPr>
        <p:spPr>
          <a:xfrm>
            <a:off x="7725760" y="945975"/>
            <a:ext cx="142058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Прогнозируемый</a:t>
            </a:r>
          </a:p>
          <a:p>
            <a:pPr algn="just"/>
            <a:r>
              <a:rPr lang="ru-RU" sz="13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рост в 2019 году</a:t>
            </a:r>
            <a:endParaRPr lang="ru-RU" sz="13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527" y="1405528"/>
            <a:ext cx="548383" cy="312340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8016514" y="1293760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28%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441" y="2278053"/>
            <a:ext cx="548383" cy="312340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7960428" y="2166285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38%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441" y="1862526"/>
            <a:ext cx="548383" cy="312340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7960428" y="1750758"/>
            <a:ext cx="52290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686" y="4647067"/>
            <a:ext cx="548383" cy="312340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8035366" y="4535299"/>
            <a:ext cx="4235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1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3%</a:t>
            </a:r>
            <a:endParaRPr lang="ru-RU" sz="1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7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0058"/>
            <a:ext cx="7387626" cy="81915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Каналы поступления авто</a:t>
            </a:r>
          </a:p>
        </p:txBody>
      </p:sp>
      <p:grpSp>
        <p:nvGrpSpPr>
          <p:cNvPr id="154" name="Прямоугольник 11"/>
          <p:cNvGrpSpPr/>
          <p:nvPr/>
        </p:nvGrpSpPr>
        <p:grpSpPr>
          <a:xfrm>
            <a:off x="3593631" y="1452101"/>
            <a:ext cx="1956741" cy="767645"/>
            <a:chOff x="0" y="0"/>
            <a:chExt cx="1956740" cy="767644"/>
          </a:xfrm>
        </p:grpSpPr>
        <p:sp>
          <p:nvSpPr>
            <p:cNvPr id="152" name="Прямоугольник"/>
            <p:cNvSpPr/>
            <p:nvPr/>
          </p:nvSpPr>
          <p:spPr>
            <a:xfrm>
              <a:off x="-1" y="-1"/>
              <a:ext cx="1956742" cy="767646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spc="-66"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3" name="Приём автомобилей"/>
            <p:cNvSpPr txBox="1"/>
            <p:nvPr/>
          </p:nvSpPr>
          <p:spPr>
            <a:xfrm>
              <a:off x="-1" y="71401"/>
              <a:ext cx="1956742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800" spc="-66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Приём автомобилей</a:t>
              </a:r>
            </a:p>
          </p:txBody>
        </p:sp>
      </p:grpSp>
      <p:grpSp>
        <p:nvGrpSpPr>
          <p:cNvPr id="157" name="Прямоугольник 12"/>
          <p:cNvGrpSpPr/>
          <p:nvPr/>
        </p:nvGrpSpPr>
        <p:grpSpPr>
          <a:xfrm>
            <a:off x="709391" y="2660597"/>
            <a:ext cx="1956742" cy="767645"/>
            <a:chOff x="0" y="0"/>
            <a:chExt cx="1956740" cy="767644"/>
          </a:xfrm>
        </p:grpSpPr>
        <p:sp>
          <p:nvSpPr>
            <p:cNvPr id="155" name="Прямоугольник"/>
            <p:cNvSpPr/>
            <p:nvPr/>
          </p:nvSpPr>
          <p:spPr>
            <a:xfrm>
              <a:off x="-1" y="-1"/>
              <a:ext cx="1956742" cy="767646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Трейд-ин"/>
            <p:cNvSpPr txBox="1"/>
            <p:nvPr/>
          </p:nvSpPr>
          <p:spPr>
            <a:xfrm>
              <a:off x="-1" y="204751"/>
              <a:ext cx="195674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800" spc="-66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Трейд-ин</a:t>
              </a:r>
            </a:p>
          </p:txBody>
        </p:sp>
      </p:grpSp>
      <p:grpSp>
        <p:nvGrpSpPr>
          <p:cNvPr id="160" name="Прямоугольник 14"/>
          <p:cNvGrpSpPr/>
          <p:nvPr/>
        </p:nvGrpSpPr>
        <p:grpSpPr>
          <a:xfrm>
            <a:off x="3593631" y="2652639"/>
            <a:ext cx="1956741" cy="767645"/>
            <a:chOff x="0" y="0"/>
            <a:chExt cx="1956740" cy="767644"/>
          </a:xfrm>
        </p:grpSpPr>
        <p:sp>
          <p:nvSpPr>
            <p:cNvPr id="158" name="Прямоугольник"/>
            <p:cNvSpPr/>
            <p:nvPr/>
          </p:nvSpPr>
          <p:spPr>
            <a:xfrm>
              <a:off x="-1" y="-1"/>
              <a:ext cx="1956742" cy="767646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Трейд-ап (ВТД)"/>
            <p:cNvSpPr txBox="1"/>
            <p:nvPr/>
          </p:nvSpPr>
          <p:spPr>
            <a:xfrm>
              <a:off x="-1" y="71401"/>
              <a:ext cx="1956742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800" spc="-66">
                  <a:latin typeface="+mj-lt"/>
                  <a:ea typeface="+mj-ea"/>
                  <a:cs typeface="+mj-cs"/>
                  <a:sym typeface="Calibri"/>
                </a:defRPr>
              </a:pPr>
              <a:r>
                <a:t>Трейд-ап</a:t>
              </a:r>
              <a:br/>
              <a:r>
                <a:t>(ВТД)</a:t>
              </a:r>
            </a:p>
          </p:txBody>
        </p:sp>
      </p:grpSp>
      <p:grpSp>
        <p:nvGrpSpPr>
          <p:cNvPr id="163" name="Прямоугольник 15"/>
          <p:cNvGrpSpPr/>
          <p:nvPr/>
        </p:nvGrpSpPr>
        <p:grpSpPr>
          <a:xfrm>
            <a:off x="6541024" y="2689230"/>
            <a:ext cx="1956741" cy="767646"/>
            <a:chOff x="0" y="0"/>
            <a:chExt cx="1956740" cy="767644"/>
          </a:xfrm>
        </p:grpSpPr>
        <p:sp>
          <p:nvSpPr>
            <p:cNvPr id="161" name="Прямоугольник"/>
            <p:cNvSpPr/>
            <p:nvPr/>
          </p:nvSpPr>
          <p:spPr>
            <a:xfrm>
              <a:off x="-1" y="-1"/>
              <a:ext cx="1956742" cy="767646"/>
            </a:xfrm>
            <a:prstGeom prst="rect">
              <a:avLst/>
            </a:prstGeom>
            <a:solidFill>
              <a:srgbClr val="FBD6D5"/>
            </a:solidFill>
            <a:ln w="12700" cap="flat">
              <a:solidFill>
                <a:srgbClr val="F7AEA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Выкуп"/>
            <p:cNvSpPr txBox="1"/>
            <p:nvPr/>
          </p:nvSpPr>
          <p:spPr>
            <a:xfrm>
              <a:off x="-1" y="204751"/>
              <a:ext cx="195674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800" spc="-66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Выкуп</a:t>
              </a:r>
            </a:p>
          </p:txBody>
        </p:sp>
      </p:grpSp>
      <p:sp>
        <p:nvSpPr>
          <p:cNvPr id="164" name="Прямая со стрелкой 6"/>
          <p:cNvSpPr/>
          <p:nvPr/>
        </p:nvSpPr>
        <p:spPr>
          <a:xfrm flipH="1">
            <a:off x="2666132" y="2219745"/>
            <a:ext cx="927500" cy="440852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Прямая со стрелкой 8"/>
          <p:cNvSpPr/>
          <p:nvPr/>
        </p:nvSpPr>
        <p:spPr>
          <a:xfrm>
            <a:off x="4572001" y="2226008"/>
            <a:ext cx="1" cy="420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800" h="21600" extrusionOk="0">
                <a:moveTo>
                  <a:pt x="10800" y="0"/>
                </a:moveTo>
                <a:cubicBezTo>
                  <a:pt x="0" y="7200"/>
                  <a:pt x="-10800" y="14400"/>
                  <a:pt x="0" y="21600"/>
                </a:cubicBez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66" name="Прямая со стрелкой 18"/>
          <p:cNvSpPr/>
          <p:nvPr/>
        </p:nvSpPr>
        <p:spPr>
          <a:xfrm>
            <a:off x="5550370" y="2219745"/>
            <a:ext cx="990655" cy="469486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Title 2"/>
          <p:cNvSpPr txBox="1"/>
          <p:nvPr/>
        </p:nvSpPr>
        <p:spPr>
          <a:xfrm>
            <a:off x="666624" y="3579752"/>
            <a:ext cx="6852772" cy="157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defTabSz="868680">
              <a:lnSpc>
                <a:spcPct val="63000"/>
              </a:lnSpc>
              <a:defRPr sz="1425" spc="-95">
                <a:latin typeface="+mj-lt"/>
                <a:ea typeface="+mj-ea"/>
                <a:cs typeface="+mj-cs"/>
                <a:sym typeface="Calibri"/>
              </a:defRPr>
            </a:pPr>
            <a:r>
              <a:t> 2017 – 44% ср. по году</a:t>
            </a:r>
            <a:endParaRPr sz="3989" b="1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spc="-95">
                <a:latin typeface="+mj-lt"/>
                <a:ea typeface="+mj-ea"/>
                <a:cs typeface="+mj-cs"/>
                <a:sym typeface="Calibri"/>
              </a:defRPr>
            </a:pPr>
            <a:r>
              <a:rPr sz="3989" b="1" spc="-126">
                <a:solidFill>
                  <a:srgbClr val="303C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sz="3989" b="1" spc="-126">
                <a:solidFill>
                  <a:srgbClr val="303C4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t> 2019 – 65% ср. по году</a:t>
            </a:r>
            <a:br/>
            <a:r>
              <a:rPr b="1"/>
              <a:t> </a:t>
            </a:r>
            <a:endParaRPr sz="3989" b="1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latin typeface="+mj-lt"/>
                <a:ea typeface="+mj-ea"/>
                <a:cs typeface="+mj-cs"/>
                <a:sym typeface="Calibri"/>
              </a:defRPr>
            </a:pPr>
            <a:r>
              <a:t>Рекорд – </a:t>
            </a:r>
            <a:r>
              <a:rPr>
                <a:solidFill>
                  <a:srgbClr val="FF0000"/>
                </a:solidFill>
              </a:rPr>
              <a:t>77%</a:t>
            </a:r>
            <a:endParaRPr sz="3989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</a:t>
            </a:r>
            <a:endParaRPr sz="3989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latin typeface="+mj-lt"/>
                <a:ea typeface="+mj-ea"/>
                <a:cs typeface="+mj-cs"/>
                <a:sym typeface="Calibri"/>
              </a:defRPr>
            </a:pPr>
            <a:r>
              <a:t>Цель на 2020 – </a:t>
            </a:r>
            <a:r>
              <a:rPr>
                <a:solidFill>
                  <a:srgbClr val="FF0000"/>
                </a:solidFill>
              </a:rPr>
              <a:t>80%</a:t>
            </a:r>
            <a:br>
              <a:rPr>
                <a:solidFill>
                  <a:srgbClr val="FF0000"/>
                </a:solidFill>
              </a:rPr>
            </a:br>
            <a:r>
              <a:rPr>
                <a:solidFill>
                  <a:srgbClr val="FF0000"/>
                </a:solidFill>
              </a:rPr>
              <a:t/>
            </a:r>
            <a:br>
              <a:rPr>
                <a:solidFill>
                  <a:srgbClr val="FF0000"/>
                </a:solidFill>
              </a:rPr>
            </a:br>
            <a:endParaRPr>
              <a:solidFill>
                <a:srgbClr val="FF0000"/>
              </a:solidFill>
            </a:endParaRPr>
          </a:p>
        </p:txBody>
      </p:sp>
      <p:grpSp>
        <p:nvGrpSpPr>
          <p:cNvPr id="171" name="Выгнутая вправо стрелка 23"/>
          <p:cNvGrpSpPr/>
          <p:nvPr/>
        </p:nvGrpSpPr>
        <p:grpSpPr>
          <a:xfrm>
            <a:off x="2464312" y="3801837"/>
            <a:ext cx="471533" cy="446721"/>
            <a:chOff x="0" y="0"/>
            <a:chExt cx="471532" cy="446720"/>
          </a:xfrm>
        </p:grpSpPr>
        <p:sp>
          <p:nvSpPr>
            <p:cNvPr id="168" name="Фигура"/>
            <p:cNvSpPr/>
            <p:nvPr/>
          </p:nvSpPr>
          <p:spPr>
            <a:xfrm>
              <a:off x="0" y="0"/>
              <a:ext cx="471533" cy="44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extrusionOk="0">
                  <a:moveTo>
                    <a:pt x="0" y="16348"/>
                  </a:moveTo>
                  <a:lnTo>
                    <a:pt x="4540" y="10701"/>
                  </a:lnTo>
                  <a:lnTo>
                    <a:pt x="4540" y="13426"/>
                  </a:lnTo>
                  <a:lnTo>
                    <a:pt x="4540" y="13426"/>
                  </a:lnTo>
                  <a:cubicBezTo>
                    <a:pt x="10283" y="12919"/>
                    <a:pt x="15039" y="11481"/>
                    <a:pt x="17405" y="9536"/>
                  </a:cubicBezTo>
                  <a:cubicBezTo>
                    <a:pt x="21600" y="12984"/>
                    <a:pt x="17208" y="16999"/>
                    <a:pt x="7596" y="18504"/>
                  </a:cubicBezTo>
                  <a:cubicBezTo>
                    <a:pt x="6609" y="18659"/>
                    <a:pt x="5586" y="18783"/>
                    <a:pt x="4540" y="18875"/>
                  </a:cubicBezTo>
                  <a:lnTo>
                    <a:pt x="4540" y="21600"/>
                  </a:lnTo>
                  <a:close/>
                  <a:moveTo>
                    <a:pt x="18990" y="12261"/>
                  </a:moveTo>
                  <a:cubicBezTo>
                    <a:pt x="18990" y="8499"/>
                    <a:pt x="10488" y="5449"/>
                    <a:pt x="0" y="5449"/>
                  </a:cubicBezTo>
                  <a:lnTo>
                    <a:pt x="0" y="0"/>
                  </a:lnTo>
                  <a:cubicBezTo>
                    <a:pt x="10488" y="0"/>
                    <a:pt x="18990" y="3050"/>
                    <a:pt x="18990" y="681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69" name="Фигура"/>
            <p:cNvSpPr/>
            <p:nvPr/>
          </p:nvSpPr>
          <p:spPr>
            <a:xfrm>
              <a:off x="0" y="0"/>
              <a:ext cx="471415" cy="2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4973"/>
                    <a:pt x="11929" y="9600"/>
                    <a:pt x="0" y="9600"/>
                  </a:cubicBezTo>
                  <a:lnTo>
                    <a:pt x="0" y="0"/>
                  </a:lnTo>
                  <a:cubicBezTo>
                    <a:pt x="11929" y="0"/>
                    <a:pt x="21600" y="5373"/>
                    <a:pt x="21600" y="120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0" name="Линия"/>
            <p:cNvSpPr/>
            <p:nvPr/>
          </p:nvSpPr>
          <p:spPr>
            <a:xfrm>
              <a:off x="0" y="0"/>
              <a:ext cx="471415" cy="44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261"/>
                  </a:moveTo>
                  <a:cubicBezTo>
                    <a:pt x="21600" y="8499"/>
                    <a:pt x="11929" y="5449"/>
                    <a:pt x="0" y="5449"/>
                  </a:cubicBezTo>
                  <a:lnTo>
                    <a:pt x="0" y="0"/>
                  </a:lnTo>
                  <a:cubicBezTo>
                    <a:pt x="11929" y="0"/>
                    <a:pt x="21600" y="3050"/>
                    <a:pt x="21600" y="6812"/>
                  </a:cubicBezTo>
                  <a:lnTo>
                    <a:pt x="21600" y="12261"/>
                  </a:lnTo>
                  <a:cubicBezTo>
                    <a:pt x="21600" y="15396"/>
                    <a:pt x="14816" y="18126"/>
                    <a:pt x="5164" y="18875"/>
                  </a:cubicBezTo>
                  <a:lnTo>
                    <a:pt x="5164" y="21600"/>
                  </a:lnTo>
                  <a:lnTo>
                    <a:pt x="0" y="16348"/>
                  </a:lnTo>
                  <a:lnTo>
                    <a:pt x="5164" y="10701"/>
                  </a:lnTo>
                  <a:lnTo>
                    <a:pt x="5164" y="13426"/>
                  </a:lnTo>
                  <a:lnTo>
                    <a:pt x="5164" y="13426"/>
                  </a:lnTo>
                  <a:cubicBezTo>
                    <a:pt x="11696" y="12919"/>
                    <a:pt x="17106" y="11481"/>
                    <a:pt x="19797" y="9536"/>
                  </a:cubicBezTo>
                </a:path>
              </a:pathLst>
            </a:custGeom>
            <a:noFill/>
            <a:ln w="12700" cap="flat">
              <a:solidFill>
                <a:srgbClr val="AB262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72" name="Title 2"/>
          <p:cNvSpPr txBox="1"/>
          <p:nvPr/>
        </p:nvSpPr>
        <p:spPr>
          <a:xfrm>
            <a:off x="3593631" y="3579752"/>
            <a:ext cx="6852771" cy="157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defTabSz="868680">
              <a:lnSpc>
                <a:spcPct val="63000"/>
              </a:lnSpc>
              <a:defRPr sz="1425" spc="-95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 2017 – </a:t>
            </a:r>
            <a:r>
              <a:rPr lang="ru-RU" dirty="0" smtClean="0"/>
              <a:t>5</a:t>
            </a:r>
            <a:r>
              <a:rPr dirty="0" smtClean="0"/>
              <a:t>% </a:t>
            </a:r>
            <a:r>
              <a:rPr dirty="0" err="1"/>
              <a:t>ср</a:t>
            </a:r>
            <a:r>
              <a:rPr dirty="0"/>
              <a:t>.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году</a:t>
            </a:r>
            <a:endParaRPr sz="3989" b="1" spc="-126" dirty="0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spc="-95">
                <a:latin typeface="+mj-lt"/>
                <a:ea typeface="+mj-ea"/>
                <a:cs typeface="+mj-cs"/>
                <a:sym typeface="Calibri"/>
              </a:defRPr>
            </a:pPr>
            <a:r>
              <a:rPr sz="3989" b="1" spc="-126" dirty="0">
                <a:solidFill>
                  <a:srgbClr val="303C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sz="3989" b="1" spc="-126" dirty="0">
                <a:solidFill>
                  <a:srgbClr val="303C4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dirty="0"/>
              <a:t> 2019 – 20% </a:t>
            </a:r>
            <a:r>
              <a:rPr dirty="0" err="1"/>
              <a:t>ср</a:t>
            </a:r>
            <a:r>
              <a:rPr dirty="0"/>
              <a:t>.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году</a:t>
            </a:r>
            <a:r>
              <a:rPr dirty="0"/>
              <a:t/>
            </a:r>
            <a:br>
              <a:rPr dirty="0"/>
            </a:br>
            <a:r>
              <a:rPr b="1" dirty="0"/>
              <a:t> </a:t>
            </a:r>
            <a:endParaRPr sz="3989" b="1" spc="-126" dirty="0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latin typeface="+mj-lt"/>
                <a:ea typeface="+mj-ea"/>
                <a:cs typeface="+mj-cs"/>
                <a:sym typeface="Calibri"/>
              </a:defRPr>
            </a:pPr>
            <a:r>
              <a:rPr dirty="0" err="1"/>
              <a:t>Рекорд</a:t>
            </a:r>
            <a:r>
              <a:rPr dirty="0"/>
              <a:t> – </a:t>
            </a:r>
            <a:r>
              <a:rPr dirty="0">
                <a:solidFill>
                  <a:srgbClr val="FF0000"/>
                </a:solidFill>
              </a:rPr>
              <a:t>29%</a:t>
            </a:r>
            <a:endParaRPr sz="3989" spc="-126" dirty="0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 </a:t>
            </a:r>
            <a:endParaRPr sz="3989" spc="-126" dirty="0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latin typeface="+mj-lt"/>
                <a:ea typeface="+mj-ea"/>
                <a:cs typeface="+mj-cs"/>
                <a:sym typeface="Calibri"/>
              </a:defRPr>
            </a:pPr>
            <a:r>
              <a:rPr dirty="0" err="1"/>
              <a:t>Цель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2020 – </a:t>
            </a:r>
            <a:r>
              <a:rPr dirty="0">
                <a:solidFill>
                  <a:srgbClr val="FF0000"/>
                </a:solidFill>
              </a:rPr>
              <a:t>30%</a:t>
            </a:r>
            <a:br>
              <a:rPr dirty="0">
                <a:solidFill>
                  <a:srgbClr val="FF0000"/>
                </a:solidFill>
              </a:rPr>
            </a:b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76" name="Выгнутая вправо стрелка 26"/>
          <p:cNvGrpSpPr/>
          <p:nvPr/>
        </p:nvGrpSpPr>
        <p:grpSpPr>
          <a:xfrm>
            <a:off x="5391201" y="3776548"/>
            <a:ext cx="471534" cy="446721"/>
            <a:chOff x="0" y="0"/>
            <a:chExt cx="471532" cy="446720"/>
          </a:xfrm>
        </p:grpSpPr>
        <p:sp>
          <p:nvSpPr>
            <p:cNvPr id="173" name="Фигура"/>
            <p:cNvSpPr/>
            <p:nvPr/>
          </p:nvSpPr>
          <p:spPr>
            <a:xfrm>
              <a:off x="0" y="0"/>
              <a:ext cx="471533" cy="44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extrusionOk="0">
                  <a:moveTo>
                    <a:pt x="0" y="16348"/>
                  </a:moveTo>
                  <a:lnTo>
                    <a:pt x="4540" y="10701"/>
                  </a:lnTo>
                  <a:lnTo>
                    <a:pt x="4540" y="13426"/>
                  </a:lnTo>
                  <a:lnTo>
                    <a:pt x="4540" y="13426"/>
                  </a:lnTo>
                  <a:cubicBezTo>
                    <a:pt x="10283" y="12919"/>
                    <a:pt x="15039" y="11481"/>
                    <a:pt x="17405" y="9536"/>
                  </a:cubicBezTo>
                  <a:cubicBezTo>
                    <a:pt x="21600" y="12984"/>
                    <a:pt x="17208" y="16999"/>
                    <a:pt x="7596" y="18504"/>
                  </a:cubicBezTo>
                  <a:cubicBezTo>
                    <a:pt x="6609" y="18659"/>
                    <a:pt x="5586" y="18783"/>
                    <a:pt x="4540" y="18875"/>
                  </a:cubicBezTo>
                  <a:lnTo>
                    <a:pt x="4540" y="21600"/>
                  </a:lnTo>
                  <a:close/>
                  <a:moveTo>
                    <a:pt x="18990" y="12261"/>
                  </a:moveTo>
                  <a:cubicBezTo>
                    <a:pt x="18990" y="8499"/>
                    <a:pt x="10488" y="5449"/>
                    <a:pt x="0" y="5449"/>
                  </a:cubicBezTo>
                  <a:lnTo>
                    <a:pt x="0" y="0"/>
                  </a:lnTo>
                  <a:cubicBezTo>
                    <a:pt x="10488" y="0"/>
                    <a:pt x="18990" y="3050"/>
                    <a:pt x="18990" y="6812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4" name="Фигура"/>
            <p:cNvSpPr/>
            <p:nvPr/>
          </p:nvSpPr>
          <p:spPr>
            <a:xfrm>
              <a:off x="0" y="0"/>
              <a:ext cx="471415" cy="2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4973"/>
                    <a:pt x="11929" y="9600"/>
                    <a:pt x="0" y="9600"/>
                  </a:cubicBezTo>
                  <a:lnTo>
                    <a:pt x="0" y="0"/>
                  </a:lnTo>
                  <a:cubicBezTo>
                    <a:pt x="11929" y="0"/>
                    <a:pt x="21600" y="5373"/>
                    <a:pt x="21600" y="120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75" name="Линия"/>
            <p:cNvSpPr/>
            <p:nvPr/>
          </p:nvSpPr>
          <p:spPr>
            <a:xfrm>
              <a:off x="0" y="0"/>
              <a:ext cx="471415" cy="44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261"/>
                  </a:moveTo>
                  <a:cubicBezTo>
                    <a:pt x="21600" y="8499"/>
                    <a:pt x="11929" y="5449"/>
                    <a:pt x="0" y="5449"/>
                  </a:cubicBezTo>
                  <a:lnTo>
                    <a:pt x="0" y="0"/>
                  </a:lnTo>
                  <a:cubicBezTo>
                    <a:pt x="11929" y="0"/>
                    <a:pt x="21600" y="3050"/>
                    <a:pt x="21600" y="6812"/>
                  </a:cubicBezTo>
                  <a:lnTo>
                    <a:pt x="21600" y="12261"/>
                  </a:lnTo>
                  <a:cubicBezTo>
                    <a:pt x="21600" y="15396"/>
                    <a:pt x="14816" y="18126"/>
                    <a:pt x="5164" y="18875"/>
                  </a:cubicBezTo>
                  <a:lnTo>
                    <a:pt x="5164" y="21600"/>
                  </a:lnTo>
                  <a:lnTo>
                    <a:pt x="0" y="16348"/>
                  </a:lnTo>
                  <a:lnTo>
                    <a:pt x="5164" y="10701"/>
                  </a:lnTo>
                  <a:lnTo>
                    <a:pt x="5164" y="13426"/>
                  </a:lnTo>
                  <a:lnTo>
                    <a:pt x="5164" y="13426"/>
                  </a:lnTo>
                  <a:cubicBezTo>
                    <a:pt x="11696" y="12919"/>
                    <a:pt x="17106" y="11481"/>
                    <a:pt x="19797" y="9536"/>
                  </a:cubicBezTo>
                </a:path>
              </a:pathLst>
            </a:custGeom>
            <a:noFill/>
            <a:ln w="12700" cap="flat">
              <a:solidFill>
                <a:srgbClr val="AB262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77" name="Title 2"/>
          <p:cNvSpPr txBox="1"/>
          <p:nvPr/>
        </p:nvSpPr>
        <p:spPr>
          <a:xfrm>
            <a:off x="6419381" y="3621046"/>
            <a:ext cx="6852771" cy="157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defTabSz="868680">
              <a:lnSpc>
                <a:spcPct val="63000"/>
              </a:lnSpc>
              <a:defRPr sz="1425" spc="-95">
                <a:latin typeface="+mj-lt"/>
                <a:ea typeface="+mj-ea"/>
                <a:cs typeface="+mj-cs"/>
                <a:sym typeface="Calibri"/>
              </a:defRPr>
            </a:pPr>
            <a:r>
              <a:t> 2017 – 10 а/м ср. по году</a:t>
            </a:r>
            <a:endParaRPr sz="3989" b="1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spc="-95">
                <a:latin typeface="+mj-lt"/>
                <a:ea typeface="+mj-ea"/>
                <a:cs typeface="+mj-cs"/>
                <a:sym typeface="Calibri"/>
              </a:defRPr>
            </a:pPr>
            <a:r>
              <a:rPr sz="3989" b="1" spc="-126">
                <a:solidFill>
                  <a:srgbClr val="303C4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sz="3989" b="1" spc="-126">
                <a:solidFill>
                  <a:srgbClr val="303C4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t> 2019 – 250 а/м ср. по году</a:t>
            </a:r>
            <a:br/>
            <a:r>
              <a:rPr b="1"/>
              <a:t> </a:t>
            </a:r>
            <a:endParaRPr sz="3989" b="1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latin typeface="+mj-lt"/>
                <a:ea typeface="+mj-ea"/>
                <a:cs typeface="+mj-cs"/>
                <a:sym typeface="Calibri"/>
              </a:defRPr>
            </a:pPr>
            <a:r>
              <a:t>Рекорд – </a:t>
            </a:r>
            <a:r>
              <a:rPr>
                <a:solidFill>
                  <a:srgbClr val="FF0000"/>
                </a:solidFill>
              </a:rPr>
              <a:t>320 а/м</a:t>
            </a:r>
            <a:endParaRPr sz="3989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</a:t>
            </a:r>
            <a:endParaRPr sz="3989" spc="-126">
              <a:solidFill>
                <a:srgbClr val="303C4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868680">
              <a:lnSpc>
                <a:spcPct val="63000"/>
              </a:lnSpc>
              <a:defRPr sz="1425" b="1" spc="-95">
                <a:latin typeface="+mj-lt"/>
                <a:ea typeface="+mj-ea"/>
                <a:cs typeface="+mj-cs"/>
                <a:sym typeface="Calibri"/>
              </a:defRPr>
            </a:pPr>
            <a:r>
              <a:t>Цель на 2020 –  </a:t>
            </a:r>
            <a:r>
              <a:rPr>
                <a:solidFill>
                  <a:srgbClr val="FF0000"/>
                </a:solidFill>
              </a:rPr>
              <a:t>300 а/м </a:t>
            </a:r>
            <a:r>
              <a:rPr b="0"/>
              <a:t>ср. по году</a:t>
            </a:r>
            <a:br>
              <a:rPr b="0"/>
            </a:br>
            <a:r>
              <a:rPr b="0"/>
              <a:t/>
            </a:r>
            <a:br>
              <a:rPr b="0"/>
            </a:br>
            <a:endParaRPr b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183" name="Скругленный прямоугольник 8"/>
          <p:cNvGrpSpPr/>
          <p:nvPr/>
        </p:nvGrpSpPr>
        <p:grpSpPr>
          <a:xfrm>
            <a:off x="936868" y="1426791"/>
            <a:ext cx="3430311" cy="3275443"/>
            <a:chOff x="0" y="0"/>
            <a:chExt cx="3430310" cy="3275442"/>
          </a:xfrm>
        </p:grpSpPr>
        <p:sp>
          <p:nvSpPr>
            <p:cNvPr id="181" name="Закругленный прямоугольник"/>
            <p:cNvSpPr/>
            <p:nvPr/>
          </p:nvSpPr>
          <p:spPr>
            <a:xfrm>
              <a:off x="0" y="77857"/>
              <a:ext cx="3430311" cy="3119729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82" name="Сложности:…"/>
            <p:cNvSpPr txBox="1"/>
            <p:nvPr/>
          </p:nvSpPr>
          <p:spPr>
            <a:xfrm>
              <a:off x="152292" y="0"/>
              <a:ext cx="3125726" cy="3275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100" b="1"/>
              </a:pPr>
              <a:endParaRPr/>
            </a:p>
            <a:p>
              <a:pPr>
                <a:defRPr sz="2100" b="1"/>
              </a:pPr>
              <a:r>
                <a:t>Сложности:</a:t>
              </a:r>
              <a:endParaRPr>
                <a:solidFill>
                  <a:srgbClr val="FFFFFF"/>
                </a:solidFill>
              </a:endParaRPr>
            </a:p>
            <a:p>
              <a:pPr>
                <a:defRPr sz="2100" b="1"/>
              </a:pPr>
              <a:endParaRPr>
                <a:solidFill>
                  <a:srgbClr val="FFFFFF"/>
                </a:solidFill>
              </a:endParaRPr>
            </a:p>
            <a:p>
              <a:pPr marL="257175" indent="-257175">
                <a:buSzPct val="100000"/>
                <a:buFont typeface="Arial"/>
                <a:buChar char="•"/>
                <a:defRPr sz="1400"/>
              </a:pPr>
              <a:r>
                <a:t>Невозможность оценки эффективности персонала</a:t>
              </a:r>
            </a:p>
            <a:p>
              <a:pPr marL="257175" indent="-257175">
                <a:buSzPct val="100000"/>
                <a:buFont typeface="Arial"/>
                <a:buChar char="•"/>
                <a:defRPr sz="1400"/>
              </a:pPr>
              <a:r>
                <a:t>Риск выкупа “плохого” авто</a:t>
              </a:r>
            </a:p>
            <a:p>
              <a:pPr marL="257175" indent="-257175">
                <a:buSzPct val="100000"/>
                <a:buFont typeface="Arial"/>
                <a:buChar char="•"/>
                <a:defRPr sz="1400"/>
              </a:pPr>
              <a:r>
                <a:t>Риски некорректного ценообразования закупки и продажи </a:t>
              </a:r>
            </a:p>
            <a:p>
              <a:pPr marL="257175" indent="-257175">
                <a:buSzPct val="100000"/>
                <a:buFont typeface="Arial"/>
                <a:buChar char="•"/>
                <a:defRPr sz="1400"/>
              </a:pPr>
              <a:r>
                <a:t>Нет системы контроля</a:t>
              </a:r>
              <a:endParaRPr>
                <a:solidFill>
                  <a:srgbClr val="FFFFFF"/>
                </a:solidFill>
              </a:endParaRPr>
            </a:p>
            <a:p>
              <a:pPr marL="257175" indent="-257175">
                <a:buSzPct val="100000"/>
                <a:buFont typeface="Arial"/>
                <a:buChar char="•"/>
                <a:defRPr sz="1400"/>
              </a:pPr>
              <a:r>
                <a:t>Низкая скорость принятия решений</a:t>
              </a:r>
            </a:p>
          </p:txBody>
        </p:sp>
      </p:grpSp>
      <p:grpSp>
        <p:nvGrpSpPr>
          <p:cNvPr id="186" name="Скругленный прямоугольник 9"/>
          <p:cNvGrpSpPr/>
          <p:nvPr/>
        </p:nvGrpSpPr>
        <p:grpSpPr>
          <a:xfrm>
            <a:off x="4611015" y="1248237"/>
            <a:ext cx="3815108" cy="3384007"/>
            <a:chOff x="0" y="-248543"/>
            <a:chExt cx="3815106" cy="3384005"/>
          </a:xfrm>
        </p:grpSpPr>
        <p:sp>
          <p:nvSpPr>
            <p:cNvPr id="184" name="Закругленный прямоугольник"/>
            <p:cNvSpPr/>
            <p:nvPr/>
          </p:nvSpPr>
          <p:spPr>
            <a:xfrm>
              <a:off x="0" y="0"/>
              <a:ext cx="3803278" cy="3135462"/>
            </a:xfrm>
            <a:prstGeom prst="roundRect">
              <a:avLst>
                <a:gd name="adj" fmla="val 16667"/>
              </a:avLst>
            </a:prstGeom>
            <a:solidFill>
              <a:srgbClr val="FBD6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185" name="Решения:…"/>
            <p:cNvSpPr txBox="1"/>
            <p:nvPr/>
          </p:nvSpPr>
          <p:spPr>
            <a:xfrm>
              <a:off x="153060" y="-248544"/>
              <a:ext cx="3662047" cy="3191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100" b="1"/>
              </a:pPr>
              <a:r>
                <a:rPr dirty="0" err="1"/>
                <a:t>Решения</a:t>
              </a:r>
              <a:r>
                <a:rPr dirty="0"/>
                <a:t>: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800"/>
              </a:pPr>
              <a:endParaRPr dirty="0">
                <a:solidFill>
                  <a:srgbClr val="FFFFFF"/>
                </a:solidFill>
              </a:endParaRPr>
            </a:p>
            <a:p>
              <a:pPr marL="257175" indent="-257175">
                <a:buSzPct val="100000"/>
                <a:buFont typeface="Arial"/>
                <a:buChar char="•"/>
                <a:defRPr sz="1800"/>
              </a:pPr>
              <a:r>
                <a:rPr dirty="0" err="1"/>
                <a:t>Виртуальная</a:t>
              </a:r>
              <a:r>
                <a:rPr dirty="0"/>
                <a:t> АТС</a:t>
              </a:r>
            </a:p>
            <a:p>
              <a:pPr marL="257175" indent="-257175">
                <a:buSzPct val="100000"/>
                <a:buFont typeface="Arial"/>
                <a:buChar char="•"/>
                <a:defRPr sz="1800"/>
              </a:pPr>
              <a:r>
                <a:rPr dirty="0" err="1"/>
                <a:t>Новая</a:t>
              </a:r>
              <a:r>
                <a:rPr dirty="0"/>
                <a:t> </a:t>
              </a:r>
              <a:r>
                <a:rPr dirty="0" err="1"/>
                <a:t>система</a:t>
              </a:r>
              <a:r>
                <a:rPr dirty="0"/>
                <a:t> </a:t>
              </a:r>
              <a:r>
                <a:rPr dirty="0" err="1"/>
                <a:t>отчетности</a:t>
              </a:r>
              <a:r>
                <a:rPr dirty="0"/>
                <a:t> и </a:t>
              </a:r>
              <a:r>
                <a:rPr dirty="0" err="1"/>
                <a:t>согласований</a:t>
              </a:r>
              <a:endParaRPr dirty="0">
                <a:solidFill>
                  <a:srgbClr val="FFFFFF"/>
                </a:solidFill>
              </a:endParaRPr>
            </a:p>
            <a:p>
              <a:pPr marL="257175" indent="-257175">
                <a:buSzPct val="100000"/>
                <a:buFont typeface="Arial"/>
                <a:buChar char="•"/>
                <a:defRPr sz="1800"/>
              </a:pPr>
              <a:r>
                <a:rPr dirty="0" err="1" smtClean="0"/>
                <a:t>Мессе</a:t>
              </a:r>
              <a:r>
                <a:rPr lang="ru-RU" dirty="0"/>
                <a:t>н</a:t>
              </a:r>
              <a:r>
                <a:rPr dirty="0" err="1" smtClean="0"/>
                <a:t>джеры</a:t>
              </a:r>
              <a:endParaRPr dirty="0"/>
            </a:p>
            <a:p>
              <a:pPr marL="257175" indent="-257175">
                <a:buSzPct val="100000"/>
                <a:buFont typeface="Arial"/>
                <a:buChar char="•"/>
                <a:defRPr sz="1800"/>
              </a:pPr>
              <a:r>
                <a:rPr dirty="0" err="1"/>
                <a:t>MaxPoster</a:t>
              </a:r>
              <a:endParaRPr dirty="0"/>
            </a:p>
          </p:txBody>
        </p:sp>
      </p:grpSp>
      <p:sp>
        <p:nvSpPr>
          <p:cNvPr id="187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0058"/>
            <a:ext cx="7387626" cy="81915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Сложности при выкупе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6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Номер слайда 3"/>
          <p:cNvSpPr txBox="1">
            <a:spLocks noGrp="1"/>
          </p:cNvSpPr>
          <p:nvPr>
            <p:ph type="sldNum" sz="quarter" idx="2"/>
          </p:nvPr>
        </p:nvSpPr>
        <p:spPr>
          <a:xfrm>
            <a:off x="8756650" y="488661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90" name="Заголовок 1"/>
          <p:cNvSpPr txBox="1">
            <a:spLocks noGrp="1"/>
          </p:cNvSpPr>
          <p:nvPr>
            <p:ph type="title"/>
          </p:nvPr>
        </p:nvSpPr>
        <p:spPr>
          <a:xfrm>
            <a:off x="885016" y="209316"/>
            <a:ext cx="7387626" cy="81915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Виртуальная АТС</a:t>
            </a:r>
          </a:p>
        </p:txBody>
      </p:sp>
      <p:pic>
        <p:nvPicPr>
          <p:cNvPr id="191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788" y="1513232"/>
            <a:ext cx="4706154" cy="3295558"/>
          </a:xfrm>
          <a:prstGeom prst="rect">
            <a:avLst/>
          </a:prstGeom>
          <a:ln w="12700">
            <a:miter lim="400000"/>
          </a:ln>
          <a:effectLst>
            <a:outerShdw blurRad="139700" dist="1399" dir="5400000" rotWithShape="0">
              <a:srgbClr val="000000">
                <a:alpha val="46134"/>
              </a:srgbClr>
            </a:outerShdw>
          </a:effectLst>
        </p:spPr>
      </p:pic>
      <p:sp>
        <p:nvSpPr>
          <p:cNvPr id="192" name="Прямоугольник 2"/>
          <p:cNvSpPr txBox="1"/>
          <p:nvPr/>
        </p:nvSpPr>
        <p:spPr>
          <a:xfrm>
            <a:off x="5195482" y="1408253"/>
            <a:ext cx="3432180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chemeClr val="accent3"/>
                </a:solidFill>
              </a:defRPr>
            </a:pPr>
            <a:r>
              <a:t>Какую проблему решали: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Усиление контроля работы менеджеров по выкупу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Выработка benchmark на 1 сотрудника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Оценка эффективности сотрудников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3"/>
                </a:solidFill>
              </a:defRPr>
            </a:pPr>
            <a:r>
              <a:t>Обучение сотрудников (прослушка звонков)</a:t>
            </a:r>
          </a:p>
        </p:txBody>
      </p:sp>
      <p:sp>
        <p:nvSpPr>
          <p:cNvPr id="193" name="Прямоугольник 6"/>
          <p:cNvSpPr txBox="1"/>
          <p:nvPr/>
        </p:nvSpPr>
        <p:spPr>
          <a:xfrm>
            <a:off x="5195482" y="2549387"/>
            <a:ext cx="3154067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chemeClr val="accent6"/>
                </a:solidFill>
              </a:defRPr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получили</a:t>
            </a:r>
            <a:r>
              <a:rPr dirty="0"/>
              <a:t>: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/>
              <a:t>Benchmark </a:t>
            </a:r>
            <a:r>
              <a:rPr dirty="0" err="1"/>
              <a:t>на</a:t>
            </a:r>
            <a:r>
              <a:rPr dirty="0"/>
              <a:t> 1 </a:t>
            </a:r>
            <a:r>
              <a:rPr dirty="0" err="1"/>
              <a:t>сотрудника</a:t>
            </a:r>
            <a:r>
              <a:rPr dirty="0"/>
              <a:t> 8 </a:t>
            </a:r>
            <a:r>
              <a:rPr dirty="0" err="1"/>
              <a:t>принятых</a:t>
            </a:r>
            <a:r>
              <a:rPr dirty="0"/>
              <a:t> а/м</a:t>
            </a:r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прослушки</a:t>
            </a:r>
            <a:r>
              <a:rPr dirty="0"/>
              <a:t> и </a:t>
            </a:r>
            <a:r>
              <a:rPr dirty="0" err="1"/>
              <a:t>разбора</a:t>
            </a:r>
            <a:r>
              <a:rPr dirty="0"/>
              <a:t> </a:t>
            </a:r>
            <a:r>
              <a:rPr dirty="0" err="1"/>
              <a:t>звонков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 err="1"/>
              <a:t>Эффективный</a:t>
            </a:r>
            <a:r>
              <a:rPr dirty="0"/>
              <a:t> </a:t>
            </a:r>
            <a:r>
              <a:rPr dirty="0" err="1"/>
              <a:t>менеджер</a:t>
            </a:r>
            <a:r>
              <a:rPr dirty="0"/>
              <a:t> </a:t>
            </a:r>
            <a:r>
              <a:rPr dirty="0" err="1"/>
              <a:t>делает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менее</a:t>
            </a:r>
            <a:r>
              <a:rPr dirty="0"/>
              <a:t> 30 </a:t>
            </a:r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rPr dirty="0"/>
              <a:t>         </a:t>
            </a:r>
            <a:r>
              <a:rPr dirty="0" err="1"/>
              <a:t>успешных</a:t>
            </a:r>
            <a:r>
              <a:rPr dirty="0"/>
              <a:t> </a:t>
            </a:r>
            <a:r>
              <a:rPr dirty="0" err="1"/>
              <a:t>звонков</a:t>
            </a:r>
            <a:r>
              <a:rPr dirty="0"/>
              <a:t> в </a:t>
            </a:r>
            <a:r>
              <a:rPr dirty="0" err="1"/>
              <a:t>день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900" b="1">
                <a:solidFill>
                  <a:schemeClr val="accent6"/>
                </a:solidFill>
              </a:defRPr>
            </a:pPr>
            <a:r>
              <a:rPr dirty="0" err="1" smtClean="0"/>
              <a:t>Воронка</a:t>
            </a:r>
            <a:endParaRPr dirty="0"/>
          </a:p>
          <a:p>
            <a:pPr>
              <a:defRPr sz="900" b="1">
                <a:solidFill>
                  <a:schemeClr val="accent6"/>
                </a:solidFill>
              </a:defRPr>
            </a:pPr>
            <a:r>
              <a:rPr dirty="0"/>
              <a:t>	</a:t>
            </a:r>
            <a:endParaRPr u="sng" dirty="0"/>
          </a:p>
        </p:txBody>
      </p:sp>
      <p:sp>
        <p:nvSpPr>
          <p:cNvPr id="194" name="Овал 9"/>
          <p:cNvSpPr/>
          <p:nvPr/>
        </p:nvSpPr>
        <p:spPr>
          <a:xfrm>
            <a:off x="3832195" y="2655576"/>
            <a:ext cx="540001" cy="181599"/>
          </a:xfrm>
          <a:prstGeom prst="ellips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Овал 10"/>
          <p:cNvSpPr/>
          <p:nvPr/>
        </p:nvSpPr>
        <p:spPr>
          <a:xfrm>
            <a:off x="3286095" y="2655576"/>
            <a:ext cx="540001" cy="181599"/>
          </a:xfrm>
          <a:prstGeom prst="ellips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Овал 11"/>
          <p:cNvSpPr/>
          <p:nvPr/>
        </p:nvSpPr>
        <p:spPr>
          <a:xfrm>
            <a:off x="1698594" y="2654299"/>
            <a:ext cx="540001" cy="181599"/>
          </a:xfrm>
          <a:prstGeom prst="ellips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nchcape">
  <a:themeElements>
    <a:clrScheme name="1_Inchca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342E"/>
      </a:accent1>
      <a:accent2>
        <a:srgbClr val="D1D1CE"/>
      </a:accent2>
      <a:accent3>
        <a:srgbClr val="C4D600"/>
      </a:accent3>
      <a:accent4>
        <a:srgbClr val="ED8B00"/>
      </a:accent4>
      <a:accent5>
        <a:srgbClr val="A05EB5"/>
      </a:accent5>
      <a:accent6>
        <a:srgbClr val="00A3E0"/>
      </a:accent6>
      <a:hlink>
        <a:srgbClr val="0000FF"/>
      </a:hlink>
      <a:folHlink>
        <a:srgbClr val="FF00FF"/>
      </a:folHlink>
    </a:clrScheme>
    <a:fontScheme name="1_Inchcap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Inchcap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792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792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Inchcape">
  <a:themeElements>
    <a:clrScheme name="1_Inchca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342E"/>
      </a:accent1>
      <a:accent2>
        <a:srgbClr val="D1D1CE"/>
      </a:accent2>
      <a:accent3>
        <a:srgbClr val="C4D600"/>
      </a:accent3>
      <a:accent4>
        <a:srgbClr val="ED8B00"/>
      </a:accent4>
      <a:accent5>
        <a:srgbClr val="A05EB5"/>
      </a:accent5>
      <a:accent6>
        <a:srgbClr val="00A3E0"/>
      </a:accent6>
      <a:hlink>
        <a:srgbClr val="0000FF"/>
      </a:hlink>
      <a:folHlink>
        <a:srgbClr val="FF00FF"/>
      </a:folHlink>
    </a:clrScheme>
    <a:fontScheme name="1_Inchcap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Inchcap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792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792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1331</Words>
  <Application>Microsoft Office PowerPoint</Application>
  <PresentationFormat>Экран (16:9)</PresentationFormat>
  <Paragraphs>339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Century Gothic</vt:lpstr>
      <vt:lpstr>Times New Roman</vt:lpstr>
      <vt:lpstr>Verdana</vt:lpstr>
      <vt:lpstr>1_Inchcape</vt:lpstr>
      <vt:lpstr>  Автомобили с пробегом: необходимый арсенал  IT-инструментов для успешного бизнеса.</vt:lpstr>
      <vt:lpstr>выкуп</vt:lpstr>
      <vt:lpstr>О себе</vt:lpstr>
      <vt:lpstr>Inchcape в МИРЕ</vt:lpstr>
      <vt:lpstr>Inchcape в РОССИИ</vt:lpstr>
      <vt:lpstr>Результаты работы Inchcape СПб  2017-2019</vt:lpstr>
      <vt:lpstr>Каналы поступления авто</vt:lpstr>
      <vt:lpstr>Сложности при выкупе</vt:lpstr>
      <vt:lpstr>Виртуальная АТС</vt:lpstr>
      <vt:lpstr>Виртуальная АТС</vt:lpstr>
      <vt:lpstr>Мессенджеры как средство коммуникации в подразделении</vt:lpstr>
      <vt:lpstr>Оценка MaxPoster</vt:lpstr>
      <vt:lpstr>ликвидность, проверки авто</vt:lpstr>
      <vt:lpstr>Информация по автомобилю от  байера</vt:lpstr>
      <vt:lpstr>Продажи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Автомобили с пробегом: необходимый арсенал  IT-инструментов для успешного бизнеса.</dc:title>
  <cp:lastModifiedBy>Ворвулева Наталья Владимировна</cp:lastModifiedBy>
  <cp:revision>37</cp:revision>
  <dcterms:modified xsi:type="dcterms:W3CDTF">2019-10-16T10:14:17Z</dcterms:modified>
</cp:coreProperties>
</file>