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5"/>
    <p:sldMasterId id="2147483682" r:id="rId6"/>
    <p:sldMasterId id="214748368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</p:sldIdLst>
  <p:sldSz cy="5143500" cx="9144000"/>
  <p:notesSz cx="6858000" cy="9144000"/>
  <p:embeddedFontLst>
    <p:embeddedFont>
      <p:font typeface="Roboto Black"/>
      <p:bold r:id="rId35"/>
      <p:boldItalic r:id="rId36"/>
    </p:embeddedFont>
    <p:embeddedFont>
      <p:font typeface="Roboto"/>
      <p:regular r:id="rId37"/>
      <p:bold r:id="rId38"/>
      <p:italic r:id="rId39"/>
      <p:boldItalic r:id="rId40"/>
    </p:embeddedFont>
    <p:embeddedFont>
      <p:font typeface="Roboto Medium"/>
      <p:regular r:id="rId41"/>
      <p:bold r:id="rId42"/>
      <p:italic r:id="rId43"/>
      <p:boldItalic r:id="rId44"/>
    </p:embeddedFont>
    <p:embeddedFont>
      <p:font typeface="Open Sans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C24EB33-FC6D-4E09-A18B-F8A934CDB5E8}">
  <a:tblStyle styleId="{9C24EB33-FC6D-4E09-A18B-F8A934CDB5E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C055DF7E-7110-47BC-BED2-08D21CBF7B0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2.xml"/><Relationship Id="rId42" Type="http://schemas.openxmlformats.org/officeDocument/2006/relationships/font" Target="fonts/RobotoMedium-bold.fntdata"/><Relationship Id="rId41" Type="http://schemas.openxmlformats.org/officeDocument/2006/relationships/font" Target="fonts/RobotoMedium-regular.fntdata"/><Relationship Id="rId22" Type="http://schemas.openxmlformats.org/officeDocument/2006/relationships/slide" Target="slides/slide14.xml"/><Relationship Id="rId44" Type="http://schemas.openxmlformats.org/officeDocument/2006/relationships/font" Target="fonts/RobotoMedium-boldItalic.fntdata"/><Relationship Id="rId21" Type="http://schemas.openxmlformats.org/officeDocument/2006/relationships/slide" Target="slides/slide13.xml"/><Relationship Id="rId43" Type="http://schemas.openxmlformats.org/officeDocument/2006/relationships/font" Target="fonts/RobotoMedium-italic.fntdata"/><Relationship Id="rId24" Type="http://schemas.openxmlformats.org/officeDocument/2006/relationships/slide" Target="slides/slide16.xml"/><Relationship Id="rId46" Type="http://schemas.openxmlformats.org/officeDocument/2006/relationships/font" Target="fonts/OpenSans-bold.fntdata"/><Relationship Id="rId23" Type="http://schemas.openxmlformats.org/officeDocument/2006/relationships/slide" Target="slides/slide15.xml"/><Relationship Id="rId45" Type="http://schemas.openxmlformats.org/officeDocument/2006/relationships/font" Target="fonts/OpenSans-regular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48" Type="http://schemas.openxmlformats.org/officeDocument/2006/relationships/font" Target="fonts/OpenSans-boldItalic.fntdata"/><Relationship Id="rId25" Type="http://schemas.openxmlformats.org/officeDocument/2006/relationships/slide" Target="slides/slide17.xml"/><Relationship Id="rId47" Type="http://schemas.openxmlformats.org/officeDocument/2006/relationships/font" Target="fonts/OpenSans-italic.fntdata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font" Target="fonts/RobotoBlack-bold.fntdata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font" Target="fonts/Roboto-regular.fntdata"/><Relationship Id="rId14" Type="http://schemas.openxmlformats.org/officeDocument/2006/relationships/slide" Target="slides/slide6.xml"/><Relationship Id="rId36" Type="http://schemas.openxmlformats.org/officeDocument/2006/relationships/font" Target="fonts/RobotoBlack-boldItalic.fntdata"/><Relationship Id="rId17" Type="http://schemas.openxmlformats.org/officeDocument/2006/relationships/slide" Target="slides/slide9.xml"/><Relationship Id="rId39" Type="http://schemas.openxmlformats.org/officeDocument/2006/relationships/font" Target="fonts/Roboto-italic.fntdata"/><Relationship Id="rId16" Type="http://schemas.openxmlformats.org/officeDocument/2006/relationships/slide" Target="slides/slide8.xml"/><Relationship Id="rId38" Type="http://schemas.openxmlformats.org/officeDocument/2006/relationships/font" Target="fonts/Roboto-bold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3d333e10b_1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g63d333e10b_1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3d0e27d3a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3d0e27d3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3d0e27d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3d0e27d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3d0e27d3a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63d0e27d3a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63d333e86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63d333e86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3d9a7436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63d9a743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1" name="Google Shape;101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2" name="Google Shape;10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5" name="Google Shape;10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4" name="Google Shape;11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0" name="Google Shape;120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4" name="Google Shape;12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8" name="Google Shape;128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9" name="Google Shape;129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3" name="Google Shape;13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30313B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maxposter.ru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maxposter.ru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maxposter.ru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maxposter.ru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hyperlink" Target="https://maxposter.ru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Relationship Id="rId6" Type="http://schemas.openxmlformats.org/officeDocument/2006/relationships/hyperlink" Target="https://maxposter.ru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maxposter.ru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hyperlink" Target="https://maxposter.ru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maxposter.ru/" TargetMode="External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maxposter.ru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maxposter.ru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hyperlink" Target="https://maxposter.ru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Relationship Id="rId4" Type="http://schemas.openxmlformats.org/officeDocument/2006/relationships/image" Target="../media/image16.jpg"/><Relationship Id="rId5" Type="http://schemas.openxmlformats.org/officeDocument/2006/relationships/hyperlink" Target="https://maxposter.ru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maxposter.ru/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maxposter.ru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Relationship Id="rId4" Type="http://schemas.openxmlformats.org/officeDocument/2006/relationships/hyperlink" Target="https://maxposter.ru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g"/><Relationship Id="rId4" Type="http://schemas.openxmlformats.org/officeDocument/2006/relationships/hyperlink" Target="https://maxposter.ru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maxposter.ru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Relationship Id="rId4" Type="http://schemas.openxmlformats.org/officeDocument/2006/relationships/hyperlink" Target="mailto:max@maxposter.ru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hyperlink" Target="https://maxposter.ru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hyperlink" Target="https://maxposter.ru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hyperlink" Target="https://maxposter.ru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maxposter.ru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hyperlink" Target="https://maxposter.ru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maxposter.ru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maxposter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7"/>
          <p:cNvSpPr txBox="1"/>
          <p:nvPr/>
        </p:nvSpPr>
        <p:spPr>
          <a:xfrm>
            <a:off x="304800" y="838200"/>
            <a:ext cx="78837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ru" sz="5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Как зарабатывать </a:t>
            </a:r>
            <a:endParaRPr b="1" i="0" sz="5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" sz="5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на 20% больше,</a:t>
            </a:r>
            <a:endParaRPr b="1" i="0" sz="5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ru" sz="5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управляя ценой?</a:t>
            </a:r>
            <a:endParaRPr b="1" i="0" sz="5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37"/>
          <p:cNvSpPr/>
          <p:nvPr/>
        </p:nvSpPr>
        <p:spPr>
          <a:xfrm>
            <a:off x="430124" y="428625"/>
            <a:ext cx="1014900" cy="79500"/>
          </a:xfrm>
          <a:prstGeom prst="rect">
            <a:avLst/>
          </a:prstGeom>
          <a:solidFill>
            <a:srgbClr val="D84A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7">
            <a:hlinkClick r:id="rId3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  <p:pic>
        <p:nvPicPr>
          <p:cNvPr id="147" name="Google Shape;14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3874" y="61375"/>
            <a:ext cx="885825" cy="813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3863" y="995150"/>
            <a:ext cx="88582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43875" y="1705463"/>
            <a:ext cx="885825" cy="334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7"/>
          <p:cNvSpPr txBox="1"/>
          <p:nvPr/>
        </p:nvSpPr>
        <p:spPr>
          <a:xfrm>
            <a:off x="1470000" y="4662600"/>
            <a:ext cx="14112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17.10.2019 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6"/>
          <p:cNvSpPr/>
          <p:nvPr/>
        </p:nvSpPr>
        <p:spPr>
          <a:xfrm>
            <a:off x="4819500" y="1112099"/>
            <a:ext cx="3894300" cy="187728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1450" rotWithShape="0" algn="bl" dir="5400000" dist="28575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6"/>
          <p:cNvSpPr/>
          <p:nvPr/>
        </p:nvSpPr>
        <p:spPr>
          <a:xfrm>
            <a:off x="430125" y="1112099"/>
            <a:ext cx="3894300" cy="187728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1450" rotWithShape="0" algn="bl" dir="5400000" dist="28575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6"/>
          <p:cNvSpPr txBox="1"/>
          <p:nvPr/>
        </p:nvSpPr>
        <p:spPr>
          <a:xfrm>
            <a:off x="5018400" y="1368654"/>
            <a:ext cx="3496500" cy="14937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D84A38"/>
                </a:solidFill>
                <a:latin typeface="Roboto"/>
                <a:ea typeface="Roboto"/>
                <a:cs typeface="Roboto"/>
                <a:sym typeface="Roboto"/>
              </a:rPr>
              <a:t>80% продаж</a:t>
            </a:r>
            <a:r>
              <a:rPr b="1" i="0" lang="ru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происходят </a:t>
            </a:r>
            <a:r>
              <a:rPr b="1" i="0" lang="ru" sz="2200" u="none" cap="none" strike="noStrike">
                <a:solidFill>
                  <a:srgbClr val="D84A38"/>
                </a:solidFill>
                <a:latin typeface="Roboto"/>
                <a:ea typeface="Roboto"/>
                <a:cs typeface="Roboto"/>
                <a:sym typeface="Roboto"/>
              </a:rPr>
              <a:t>в течение 10 дней</a:t>
            </a:r>
            <a:endParaRPr b="1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после изменения цены</a:t>
            </a:r>
            <a:endParaRPr b="1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46"/>
          <p:cNvSpPr txBox="1"/>
          <p:nvPr/>
        </p:nvSpPr>
        <p:spPr>
          <a:xfrm>
            <a:off x="336004" y="203925"/>
            <a:ext cx="68571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Периодичность пересмотра цены</a:t>
            </a:r>
            <a:endParaRPr b="1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46"/>
          <p:cNvSpPr txBox="1"/>
          <p:nvPr/>
        </p:nvSpPr>
        <p:spPr>
          <a:xfrm>
            <a:off x="629025" y="1368655"/>
            <a:ext cx="3496500" cy="10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D84A38"/>
                </a:solidFill>
                <a:latin typeface="Roboto"/>
                <a:ea typeface="Roboto"/>
                <a:cs typeface="Roboto"/>
                <a:sym typeface="Roboto"/>
              </a:rPr>
              <a:t>80% звонков</a:t>
            </a:r>
            <a:r>
              <a:rPr b="1" i="0" lang="ru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поступает </a:t>
            </a:r>
            <a:r>
              <a:rPr b="1" i="0" lang="ru" sz="2200" u="none" cap="none" strike="noStrike">
                <a:solidFill>
                  <a:srgbClr val="D84A38"/>
                </a:solidFill>
                <a:latin typeface="Roboto"/>
                <a:ea typeface="Roboto"/>
                <a:cs typeface="Roboto"/>
                <a:sym typeface="Roboto"/>
              </a:rPr>
              <a:t>в течение 7 дней</a:t>
            </a:r>
            <a:endParaRPr b="1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после изменения цены</a:t>
            </a:r>
            <a:endParaRPr b="1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46"/>
          <p:cNvSpPr txBox="1"/>
          <p:nvPr/>
        </p:nvSpPr>
        <p:spPr>
          <a:xfrm>
            <a:off x="336000" y="3261525"/>
            <a:ext cx="7996500" cy="12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50000" lvl="0" marL="315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Цену пересматриваем через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50000" lvl="0" marL="315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Medium"/>
              <a:buChar char="●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7 дней, если нет звонков по авто;</a:t>
            </a:r>
            <a:endParaRPr b="0" i="0" sz="14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Medium"/>
              <a:buChar char="●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10 дней, если есть звонки, но нет продаж (кроме резервов).</a:t>
            </a:r>
            <a:endParaRPr b="0" i="0" sz="14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85" name="Google Shape;285;p46">
            <a:hlinkClick r:id="rId3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7"/>
          <p:cNvSpPr/>
          <p:nvPr/>
        </p:nvSpPr>
        <p:spPr>
          <a:xfrm>
            <a:off x="504825" y="1086650"/>
            <a:ext cx="8131800" cy="55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1450" rotWithShape="0" algn="bl" dir="5400000" dist="19050">
              <a:srgbClr val="000000">
                <a:alpha val="2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7"/>
          <p:cNvSpPr txBox="1"/>
          <p:nvPr/>
        </p:nvSpPr>
        <p:spPr>
          <a:xfrm>
            <a:off x="335999" y="203925"/>
            <a:ext cx="81318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Изменения в процессе управления ценой</a:t>
            </a:r>
            <a:endParaRPr b="1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47">
            <a:hlinkClick r:id="rId3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  <p:sp>
        <p:nvSpPr>
          <p:cNvPr id="293" name="Google Shape;293;p47"/>
          <p:cNvSpPr txBox="1"/>
          <p:nvPr/>
        </p:nvSpPr>
        <p:spPr>
          <a:xfrm>
            <a:off x="621750" y="734525"/>
            <a:ext cx="1781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 Medium"/>
                <a:ea typeface="Roboto Medium"/>
                <a:cs typeface="Roboto Medium"/>
                <a:sym typeface="Roboto Medium"/>
              </a:rPr>
              <a:t>Ключевые изменения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4" name="Google Shape;294;p47"/>
          <p:cNvSpPr txBox="1"/>
          <p:nvPr/>
        </p:nvSpPr>
        <p:spPr>
          <a:xfrm>
            <a:off x="3543300" y="734525"/>
            <a:ext cx="7119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 Medium"/>
                <a:ea typeface="Roboto Medium"/>
                <a:cs typeface="Roboto Medium"/>
                <a:sym typeface="Roboto Medium"/>
              </a:rPr>
              <a:t>Было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5" name="Google Shape;295;p47"/>
          <p:cNvSpPr txBox="1"/>
          <p:nvPr/>
        </p:nvSpPr>
        <p:spPr>
          <a:xfrm>
            <a:off x="5429250" y="734525"/>
            <a:ext cx="7119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 Medium"/>
                <a:ea typeface="Roboto Medium"/>
                <a:cs typeface="Roboto Medium"/>
                <a:sym typeface="Roboto Medium"/>
              </a:rPr>
              <a:t>Стало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6" name="Google Shape;296;p47"/>
          <p:cNvSpPr txBox="1"/>
          <p:nvPr/>
        </p:nvSpPr>
        <p:spPr>
          <a:xfrm>
            <a:off x="621750" y="1182975"/>
            <a:ext cx="23976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Roboto"/>
                <a:ea typeface="Roboto"/>
                <a:cs typeface="Roboto"/>
                <a:sym typeface="Roboto"/>
              </a:rPr>
              <a:t>1. Оценщик отвечает за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47"/>
          <p:cNvSpPr txBox="1"/>
          <p:nvPr/>
        </p:nvSpPr>
        <p:spPr>
          <a:xfrm>
            <a:off x="5429248" y="1096675"/>
            <a:ext cx="29172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2D8F3C"/>
                </a:solidFill>
                <a:latin typeface="Roboto"/>
                <a:ea typeface="Roboto"/>
                <a:cs typeface="Roboto"/>
                <a:sym typeface="Roboto"/>
              </a:rPr>
              <a:t>Прогнозируемую цену продажи (ПЦП)</a:t>
            </a:r>
            <a:endParaRPr b="1" sz="1100">
              <a:solidFill>
                <a:srgbClr val="2D8F3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2D8F3C"/>
                </a:solidFill>
                <a:latin typeface="Roboto"/>
                <a:ea typeface="Roboto"/>
                <a:cs typeface="Roboto"/>
                <a:sym typeface="Roboto"/>
              </a:rPr>
              <a:t>Точность прогнозов контролируется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47"/>
          <p:cNvSpPr txBox="1"/>
          <p:nvPr/>
        </p:nvSpPr>
        <p:spPr>
          <a:xfrm>
            <a:off x="3543300" y="1189250"/>
            <a:ext cx="10863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EF2230"/>
                </a:solidFill>
                <a:latin typeface="Roboto"/>
                <a:ea typeface="Roboto"/>
                <a:cs typeface="Roboto"/>
                <a:sym typeface="Roboto"/>
              </a:rPr>
              <a:t>Цену закупки</a:t>
            </a:r>
            <a:endParaRPr sz="1100">
              <a:solidFill>
                <a:srgbClr val="EF223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47"/>
          <p:cNvSpPr/>
          <p:nvPr/>
        </p:nvSpPr>
        <p:spPr>
          <a:xfrm>
            <a:off x="504825" y="1710650"/>
            <a:ext cx="8131800" cy="55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1450" rotWithShape="0" algn="bl" dir="5400000" dist="19050">
              <a:srgbClr val="000000">
                <a:alpha val="2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7"/>
          <p:cNvSpPr txBox="1"/>
          <p:nvPr/>
        </p:nvSpPr>
        <p:spPr>
          <a:xfrm>
            <a:off x="621750" y="1806975"/>
            <a:ext cx="23976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b="1" lang="ru" sz="1200"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b="1" lang="ru" sz="1200">
                <a:latin typeface="Roboto"/>
                <a:ea typeface="Roboto"/>
                <a:cs typeface="Roboto"/>
                <a:sym typeface="Roboto"/>
              </a:rPr>
              <a:t>Цена выкупа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47"/>
          <p:cNvSpPr txBox="1"/>
          <p:nvPr/>
        </p:nvSpPr>
        <p:spPr>
          <a:xfrm>
            <a:off x="5429248" y="1720675"/>
            <a:ext cx="29172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100">
                <a:solidFill>
                  <a:srgbClr val="2D8F3C"/>
                </a:solidFill>
                <a:latin typeface="Roboto"/>
                <a:ea typeface="Roboto"/>
                <a:cs typeface="Roboto"/>
                <a:sym typeface="Roboto"/>
              </a:rPr>
              <a:t>Определяется по формуле от ПЦП, </a:t>
            </a:r>
            <a:endParaRPr b="1" sz="1100">
              <a:solidFill>
                <a:srgbClr val="2D8F3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2D8F3C"/>
                </a:solidFill>
                <a:latin typeface="Roboto"/>
                <a:ea typeface="Roboto"/>
                <a:cs typeface="Roboto"/>
                <a:sym typeface="Roboto"/>
              </a:rPr>
              <a:t>отклонения согласуются</a:t>
            </a:r>
            <a:endParaRPr b="1" sz="1100">
              <a:solidFill>
                <a:srgbClr val="2D8F3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47"/>
          <p:cNvSpPr txBox="1"/>
          <p:nvPr/>
        </p:nvSpPr>
        <p:spPr>
          <a:xfrm>
            <a:off x="3543300" y="1720175"/>
            <a:ext cx="1619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EF2230"/>
                </a:solidFill>
                <a:latin typeface="Roboto"/>
                <a:ea typeface="Roboto"/>
                <a:cs typeface="Roboto"/>
                <a:sym typeface="Roboto"/>
              </a:rPr>
              <a:t>Определялась непрозрачно</a:t>
            </a:r>
            <a:endParaRPr sz="1100">
              <a:solidFill>
                <a:srgbClr val="EF223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47"/>
          <p:cNvSpPr/>
          <p:nvPr/>
        </p:nvSpPr>
        <p:spPr>
          <a:xfrm>
            <a:off x="504825" y="2344175"/>
            <a:ext cx="8131800" cy="55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1450" rotWithShape="0" algn="bl" dir="5400000" dist="19050">
              <a:srgbClr val="000000">
                <a:alpha val="2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7"/>
          <p:cNvSpPr txBox="1"/>
          <p:nvPr/>
        </p:nvSpPr>
        <p:spPr>
          <a:xfrm>
            <a:off x="621750" y="2440500"/>
            <a:ext cx="23976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b="1" lang="ru" sz="1200"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b="1" lang="ru" sz="1200">
                <a:latin typeface="Roboto"/>
                <a:ea typeface="Roboto"/>
                <a:cs typeface="Roboto"/>
                <a:sym typeface="Roboto"/>
              </a:rPr>
              <a:t>Цена вывода в продажу 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47"/>
          <p:cNvSpPr txBox="1"/>
          <p:nvPr/>
        </p:nvSpPr>
        <p:spPr>
          <a:xfrm>
            <a:off x="5429250" y="2442263"/>
            <a:ext cx="29172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2D8F3C"/>
                </a:solidFill>
                <a:latin typeface="Roboto"/>
                <a:ea typeface="Roboto"/>
                <a:cs typeface="Roboto"/>
                <a:sym typeface="Roboto"/>
              </a:rPr>
              <a:t>Определяется по формуле от ПЦП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47"/>
          <p:cNvSpPr txBox="1"/>
          <p:nvPr/>
        </p:nvSpPr>
        <p:spPr>
          <a:xfrm>
            <a:off x="3543300" y="2363188"/>
            <a:ext cx="17811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EF2230"/>
                </a:solidFill>
                <a:latin typeface="Roboto"/>
                <a:ea typeface="Roboto"/>
                <a:cs typeface="Roboto"/>
                <a:sym typeface="Roboto"/>
              </a:rPr>
              <a:t>Определялась РОПом “в рынок”</a:t>
            </a:r>
            <a:endParaRPr sz="1100">
              <a:solidFill>
                <a:srgbClr val="EF223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47"/>
          <p:cNvSpPr/>
          <p:nvPr/>
        </p:nvSpPr>
        <p:spPr>
          <a:xfrm>
            <a:off x="504825" y="2977700"/>
            <a:ext cx="8131800" cy="956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1450" rotWithShape="0" algn="bl" dir="5400000" dist="19050">
              <a:srgbClr val="000000">
                <a:alpha val="2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7"/>
          <p:cNvSpPr txBox="1"/>
          <p:nvPr/>
        </p:nvSpPr>
        <p:spPr>
          <a:xfrm>
            <a:off x="621750" y="3005138"/>
            <a:ext cx="23976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b="1" lang="ru" sz="1200"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b="1" lang="ru" sz="1200">
                <a:latin typeface="Roboto"/>
                <a:ea typeface="Roboto"/>
                <a:cs typeface="Roboto"/>
                <a:sym typeface="Roboto"/>
              </a:rPr>
              <a:t>Периодичность переоценки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47"/>
          <p:cNvSpPr txBox="1"/>
          <p:nvPr/>
        </p:nvSpPr>
        <p:spPr>
          <a:xfrm>
            <a:off x="5429250" y="2978200"/>
            <a:ext cx="3200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rgbClr val="2D8F3C"/>
                </a:solidFill>
                <a:latin typeface="Roboto"/>
                <a:ea typeface="Roboto"/>
                <a:cs typeface="Roboto"/>
                <a:sym typeface="Roboto"/>
              </a:rPr>
              <a:t>По алгоритму:</a:t>
            </a:r>
            <a:endParaRPr b="1" sz="1000">
              <a:solidFill>
                <a:srgbClr val="2D8F3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rgbClr val="2D8F3C"/>
                </a:solidFill>
                <a:latin typeface="Roboto"/>
                <a:ea typeface="Roboto"/>
                <a:cs typeface="Roboto"/>
                <a:sym typeface="Roboto"/>
              </a:rPr>
              <a:t>- Ч</a:t>
            </a:r>
            <a:r>
              <a:rPr b="1" lang="ru" sz="1000">
                <a:solidFill>
                  <a:srgbClr val="2D8F3C"/>
                </a:solidFill>
                <a:latin typeface="Roboto"/>
                <a:ea typeface="Roboto"/>
                <a:cs typeface="Roboto"/>
                <a:sym typeface="Roboto"/>
              </a:rPr>
              <a:t>ерез 7 дней если нет звонков и визитов;</a:t>
            </a:r>
            <a:endParaRPr b="1" sz="1000">
              <a:solidFill>
                <a:srgbClr val="2D8F3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rgbClr val="2D8F3C"/>
                </a:solidFill>
                <a:latin typeface="Roboto"/>
                <a:ea typeface="Roboto"/>
                <a:cs typeface="Roboto"/>
                <a:sym typeface="Roboto"/>
              </a:rPr>
              <a:t>- Через 10 дней дней если автомобиль не продан.</a:t>
            </a:r>
            <a:endParaRPr b="1" sz="1000">
              <a:solidFill>
                <a:srgbClr val="2D8F3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rgbClr val="2D8F3C"/>
                </a:solidFill>
                <a:latin typeface="Roboto"/>
                <a:ea typeface="Roboto"/>
                <a:cs typeface="Roboto"/>
                <a:sym typeface="Roboto"/>
              </a:rPr>
              <a:t>Время нахождения автомобиля в “резерве” исключается.</a:t>
            </a:r>
            <a:endParaRPr b="1" sz="1000">
              <a:solidFill>
                <a:srgbClr val="2D8F3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D8F3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D8F3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" name="Google Shape;310;p47"/>
          <p:cNvSpPr txBox="1"/>
          <p:nvPr/>
        </p:nvSpPr>
        <p:spPr>
          <a:xfrm>
            <a:off x="3543300" y="3020938"/>
            <a:ext cx="1781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EF2230"/>
                </a:solidFill>
                <a:latin typeface="Roboto"/>
                <a:ea typeface="Roboto"/>
                <a:cs typeface="Roboto"/>
                <a:sym typeface="Roboto"/>
              </a:rPr>
              <a:t>Не регламентирована</a:t>
            </a:r>
            <a:endParaRPr sz="1100">
              <a:solidFill>
                <a:srgbClr val="EF223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47"/>
          <p:cNvSpPr/>
          <p:nvPr/>
        </p:nvSpPr>
        <p:spPr>
          <a:xfrm>
            <a:off x="504825" y="4007625"/>
            <a:ext cx="8131800" cy="55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1450" rotWithShape="0" algn="bl" dir="5400000" dist="19050">
              <a:srgbClr val="000000">
                <a:alpha val="2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7"/>
          <p:cNvSpPr txBox="1"/>
          <p:nvPr/>
        </p:nvSpPr>
        <p:spPr>
          <a:xfrm>
            <a:off x="621750" y="4103950"/>
            <a:ext cx="29172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Roboto"/>
                <a:ea typeface="Roboto"/>
                <a:cs typeface="Roboto"/>
                <a:sym typeface="Roboto"/>
              </a:rPr>
              <a:t>5</a:t>
            </a:r>
            <a:r>
              <a:rPr b="1" lang="ru" sz="1200"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b="1" lang="ru" sz="1200">
                <a:latin typeface="Roboto"/>
                <a:ea typeface="Roboto"/>
                <a:cs typeface="Roboto"/>
                <a:sym typeface="Roboto"/>
              </a:rPr>
              <a:t>Изменение цены при переоценке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47"/>
          <p:cNvSpPr txBox="1"/>
          <p:nvPr/>
        </p:nvSpPr>
        <p:spPr>
          <a:xfrm>
            <a:off x="5429248" y="4017650"/>
            <a:ext cx="29172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2D8F3C"/>
                </a:solidFill>
                <a:latin typeface="Roboto"/>
                <a:ea typeface="Roboto"/>
                <a:cs typeface="Roboto"/>
                <a:sym typeface="Roboto"/>
              </a:rPr>
              <a:t>Цена выставляется в соответствии со сроком нахождения на складе от ПЦП</a:t>
            </a:r>
            <a:endParaRPr b="1" sz="1100">
              <a:solidFill>
                <a:srgbClr val="2D8F3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47"/>
          <p:cNvSpPr txBox="1"/>
          <p:nvPr/>
        </p:nvSpPr>
        <p:spPr>
          <a:xfrm>
            <a:off x="3543300" y="4110225"/>
            <a:ext cx="17382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EF2230"/>
                </a:solidFill>
                <a:latin typeface="Roboto"/>
                <a:ea typeface="Roboto"/>
                <a:cs typeface="Roboto"/>
                <a:sym typeface="Roboto"/>
              </a:rPr>
              <a:t>Не регламентирована</a:t>
            </a:r>
            <a:endParaRPr sz="1100">
              <a:solidFill>
                <a:srgbClr val="EF223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5" name="Google Shape;315;p47"/>
          <p:cNvCxnSpPr/>
          <p:nvPr/>
        </p:nvCxnSpPr>
        <p:spPr>
          <a:xfrm>
            <a:off x="3476625" y="1076325"/>
            <a:ext cx="0" cy="3482100"/>
          </a:xfrm>
          <a:prstGeom prst="straightConnector1">
            <a:avLst/>
          </a:prstGeom>
          <a:noFill/>
          <a:ln cap="flat" cmpd="sng" w="9525">
            <a:solidFill>
              <a:srgbClr val="CBCBC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p47"/>
          <p:cNvCxnSpPr/>
          <p:nvPr/>
        </p:nvCxnSpPr>
        <p:spPr>
          <a:xfrm>
            <a:off x="5419725" y="1076325"/>
            <a:ext cx="0" cy="3482100"/>
          </a:xfrm>
          <a:prstGeom prst="straightConnector1">
            <a:avLst/>
          </a:prstGeom>
          <a:noFill/>
          <a:ln cap="flat" cmpd="sng" w="9525">
            <a:solidFill>
              <a:srgbClr val="CBCBC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8"/>
          <p:cNvSpPr txBox="1"/>
          <p:nvPr/>
        </p:nvSpPr>
        <p:spPr>
          <a:xfrm>
            <a:off x="304800" y="838200"/>
            <a:ext cx="78837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" sz="5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Автоматизация управления ценой</a:t>
            </a:r>
            <a:endParaRPr b="1" i="0" sz="5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t/>
            </a:r>
            <a:endParaRPr b="1" i="0" sz="5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48"/>
          <p:cNvSpPr/>
          <p:nvPr/>
        </p:nvSpPr>
        <p:spPr>
          <a:xfrm>
            <a:off x="430124" y="428625"/>
            <a:ext cx="1014900" cy="79500"/>
          </a:xfrm>
          <a:prstGeom prst="rect">
            <a:avLst/>
          </a:prstGeom>
          <a:solidFill>
            <a:srgbClr val="D84A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8">
            <a:hlinkClick r:id="rId3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653475"/>
            <a:ext cx="7010398" cy="400792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9"/>
          <p:cNvSpPr txBox="1"/>
          <p:nvPr/>
        </p:nvSpPr>
        <p:spPr>
          <a:xfrm>
            <a:off x="335999" y="203925"/>
            <a:ext cx="81318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Шаги по прогнозированию цены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49"/>
          <p:cNvSpPr txBox="1"/>
          <p:nvPr/>
        </p:nvSpPr>
        <p:spPr>
          <a:xfrm>
            <a:off x="1495425" y="990600"/>
            <a:ext cx="5439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1.</a:t>
            </a:r>
            <a:endParaRPr b="1" sz="3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49"/>
          <p:cNvSpPr txBox="1"/>
          <p:nvPr/>
        </p:nvSpPr>
        <p:spPr>
          <a:xfrm>
            <a:off x="4981575" y="990600"/>
            <a:ext cx="5439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</a:t>
            </a:r>
            <a:endParaRPr b="1" sz="3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49"/>
          <p:cNvSpPr txBox="1"/>
          <p:nvPr/>
        </p:nvSpPr>
        <p:spPr>
          <a:xfrm>
            <a:off x="1495425" y="1533225"/>
            <a:ext cx="21432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Спрогнозировать цену продажи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33" name="Google Shape;333;p49"/>
          <p:cNvSpPr txBox="1"/>
          <p:nvPr/>
        </p:nvSpPr>
        <p:spPr>
          <a:xfrm>
            <a:off x="4981575" y="1533225"/>
            <a:ext cx="27813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Откорректировать цену с учетом состояния</a:t>
            </a:r>
            <a:endParaRPr sz="16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34" name="Google Shape;334;p49"/>
          <p:cNvSpPr txBox="1"/>
          <p:nvPr/>
        </p:nvSpPr>
        <p:spPr>
          <a:xfrm>
            <a:off x="1495425" y="2463075"/>
            <a:ext cx="18096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Оценка </a:t>
            </a:r>
            <a:r>
              <a:rPr lang="ru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MaxPoster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49"/>
          <p:cNvSpPr txBox="1"/>
          <p:nvPr/>
        </p:nvSpPr>
        <p:spPr>
          <a:xfrm>
            <a:off x="4981575" y="2282100"/>
            <a:ext cx="18096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Оценщик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49"/>
          <p:cNvSpPr txBox="1"/>
          <p:nvPr/>
        </p:nvSpPr>
        <p:spPr>
          <a:xfrm>
            <a:off x="1473025" y="3686475"/>
            <a:ext cx="38958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Roboto"/>
                <a:ea typeface="Roboto"/>
                <a:cs typeface="Roboto"/>
                <a:sym typeface="Roboto"/>
              </a:rPr>
              <a:t>Оценка </a:t>
            </a:r>
            <a:r>
              <a:rPr b="1" lang="ru">
                <a:latin typeface="Roboto"/>
                <a:ea typeface="Roboto"/>
                <a:cs typeface="Roboto"/>
                <a:sym typeface="Roboto"/>
              </a:rPr>
              <a:t>MaxPoster  + Лучшие оценщики </a:t>
            </a:r>
            <a:r>
              <a:rPr lang="ru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Appraiser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49"/>
          <p:cNvSpPr txBox="1"/>
          <p:nvPr/>
        </p:nvSpPr>
        <p:spPr>
          <a:xfrm>
            <a:off x="1473025" y="3401475"/>
            <a:ext cx="38958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Наилучший результат</a:t>
            </a:r>
            <a:r>
              <a:rPr lang="ru" sz="13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13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49">
            <a:hlinkClick r:id="rId4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0"/>
          <p:cNvSpPr txBox="1"/>
          <p:nvPr/>
        </p:nvSpPr>
        <p:spPr>
          <a:xfrm>
            <a:off x="335999" y="203925"/>
            <a:ext cx="81318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Приложение для осмотра</a:t>
            </a:r>
            <a:endParaRPr b="1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4" name="Google Shape;34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9078" y="1099685"/>
            <a:ext cx="1744231" cy="3100842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st="38100">
              <a:srgbClr val="000000">
                <a:alpha val="31764"/>
              </a:srgbClr>
            </a:outerShdw>
          </a:effectLst>
        </p:spPr>
      </p:pic>
      <p:pic>
        <p:nvPicPr>
          <p:cNvPr id="345" name="Google Shape;345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2854" y="1099675"/>
            <a:ext cx="1744222" cy="3100838"/>
          </a:xfrm>
          <a:prstGeom prst="rect">
            <a:avLst/>
          </a:prstGeom>
          <a:noFill/>
          <a:ln>
            <a:noFill/>
          </a:ln>
          <a:effectLst>
            <a:outerShdw blurRad="242888" rotWithShape="0" algn="bl" dir="5400000" dist="38100">
              <a:srgbClr val="000000">
                <a:alpha val="38823"/>
              </a:srgbClr>
            </a:outerShdw>
          </a:effectLst>
        </p:spPr>
      </p:pic>
      <p:sp>
        <p:nvSpPr>
          <p:cNvPr id="346" name="Google Shape;346;p50"/>
          <p:cNvSpPr txBox="1"/>
          <p:nvPr/>
        </p:nvSpPr>
        <p:spPr>
          <a:xfrm>
            <a:off x="6000750" y="1608513"/>
            <a:ext cx="2912700" cy="20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1. Обеспечивает соблюдение схемы осмотра</a:t>
            </a:r>
            <a:endParaRPr b="0" i="0" sz="11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2. Фиксирует состояние автомобиля, </a:t>
            </a:r>
            <a:endParaRPr b="0" i="0" sz="11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и позволяет проводить «разбор полетов»</a:t>
            </a:r>
            <a:endParaRPr b="0" i="0" sz="11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3. Позволяет централизовать функцию оценки, оставив на местах осмотр, </a:t>
            </a:r>
            <a:endParaRPr b="0" i="0" sz="11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за счет чего снизить расходы</a:t>
            </a:r>
            <a:endParaRPr sz="11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и сократить ошибки</a:t>
            </a:r>
            <a:endParaRPr b="0" i="0" sz="11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347" name="Google Shape;347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296" y="1099675"/>
            <a:ext cx="1744225" cy="3100864"/>
          </a:xfrm>
          <a:prstGeom prst="rect">
            <a:avLst/>
          </a:prstGeom>
          <a:noFill/>
          <a:ln>
            <a:noFill/>
          </a:ln>
          <a:effectLst>
            <a:outerShdw blurRad="157163" rotWithShape="0" algn="bl" dir="5400000" dist="19050">
              <a:srgbClr val="000000">
                <a:alpha val="25882"/>
              </a:srgbClr>
            </a:outerShdw>
          </a:effectLst>
        </p:spPr>
      </p:pic>
      <p:sp>
        <p:nvSpPr>
          <p:cNvPr id="348" name="Google Shape;348;p50">
            <a:hlinkClick r:id="rId6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1"/>
          <p:cNvSpPr/>
          <p:nvPr/>
        </p:nvSpPr>
        <p:spPr>
          <a:xfrm>
            <a:off x="5211675" y="1152675"/>
            <a:ext cx="3532200" cy="3357900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100013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1"/>
          <p:cNvSpPr/>
          <p:nvPr/>
        </p:nvSpPr>
        <p:spPr>
          <a:xfrm>
            <a:off x="430125" y="1152675"/>
            <a:ext cx="4552800" cy="3357900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100013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1"/>
          <p:cNvSpPr txBox="1"/>
          <p:nvPr/>
        </p:nvSpPr>
        <p:spPr>
          <a:xfrm>
            <a:off x="611625" y="1520275"/>
            <a:ext cx="4304700" cy="28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Roboto"/>
              <a:buAutoNum type="arabicPeriod"/>
            </a:pPr>
            <a:r>
              <a:rPr b="1" i="0" lang="ru" sz="11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Регион</a:t>
            </a:r>
            <a:endParaRPr b="1" i="0" sz="11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Roboto"/>
              <a:buAutoNum type="arabicPeriod"/>
            </a:pPr>
            <a:r>
              <a:rPr b="1" i="0" lang="ru" sz="11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Марка/модель/модификация/</a:t>
            </a:r>
            <a:endParaRPr b="1" i="0" sz="11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Roboto"/>
              <a:buAutoNum type="arabicPeriod"/>
            </a:pPr>
            <a:r>
              <a:rPr b="1" i="0" lang="ru" sz="11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Поколение/рестайлинг</a:t>
            </a:r>
            <a:endParaRPr b="1" i="0" sz="11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Roboto"/>
              <a:buAutoNum type="arabicPeriod"/>
            </a:pPr>
            <a:r>
              <a:rPr b="1" i="0" lang="ru" sz="11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Пробег</a:t>
            </a:r>
            <a:endParaRPr b="1" i="0" sz="11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Roboto"/>
              <a:buAutoNum type="arabicPeriod"/>
            </a:pPr>
            <a:r>
              <a:rPr b="1" i="0" lang="ru" sz="11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Год</a:t>
            </a:r>
            <a:endParaRPr b="1" i="0" sz="11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Roboto"/>
              <a:buAutoNum type="arabicPeriod"/>
            </a:pPr>
            <a:r>
              <a:rPr b="1" i="0" lang="ru" sz="11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Особенности комплектации</a:t>
            </a:r>
            <a:endParaRPr b="1" i="0" sz="11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Roboto"/>
              <a:buAutoNum type="arabicPeriod"/>
            </a:pPr>
            <a:r>
              <a:rPr b="1" i="0" lang="ru" sz="11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ПТС оригинал/Дубликат</a:t>
            </a:r>
            <a:endParaRPr b="1" i="0" sz="11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Roboto"/>
              <a:buAutoNum type="arabicPeriod"/>
            </a:pPr>
            <a:r>
              <a:rPr b="1" i="0" lang="ru" sz="11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Историю ДТП</a:t>
            </a:r>
            <a:endParaRPr b="1" i="0" sz="11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Roboto"/>
              <a:buAutoNum type="arabicPeriod"/>
            </a:pPr>
            <a:r>
              <a:rPr b="1" i="0" lang="ru" sz="11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Количество владельцев</a:t>
            </a:r>
            <a:endParaRPr b="1" i="0" sz="11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Roboto"/>
              <a:buAutoNum type="arabicPeriod"/>
            </a:pPr>
            <a:r>
              <a:rPr b="1" i="0" lang="ru" sz="11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Опыт собственных продаж таких автомобилей</a:t>
            </a:r>
            <a:endParaRPr b="1" i="0" sz="11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Roboto"/>
              <a:buAutoNum type="arabicPeriod"/>
            </a:pPr>
            <a:r>
              <a:rPr b="1" i="0" lang="ru" sz="11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Экономическую ситуацию на момент продажи</a:t>
            </a:r>
            <a:endParaRPr b="1" i="0" sz="11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51"/>
          <p:cNvSpPr txBox="1"/>
          <p:nvPr/>
        </p:nvSpPr>
        <p:spPr>
          <a:xfrm>
            <a:off x="611625" y="1206100"/>
            <a:ext cx="37332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Учитываем следующие параметры:</a:t>
            </a:r>
            <a:endParaRPr b="0" i="0" sz="14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51"/>
          <p:cNvSpPr txBox="1"/>
          <p:nvPr/>
        </p:nvSpPr>
        <p:spPr>
          <a:xfrm>
            <a:off x="5510925" y="1743000"/>
            <a:ext cx="2933700" cy="9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ru" sz="5600" u="none" cap="none" strike="noStrike">
                <a:solidFill>
                  <a:srgbClr val="2D8F3C"/>
                </a:solidFill>
                <a:latin typeface="Roboto"/>
                <a:ea typeface="Roboto"/>
                <a:cs typeface="Roboto"/>
                <a:sym typeface="Roboto"/>
              </a:rPr>
              <a:t>230 000 </a:t>
            </a:r>
            <a:endParaRPr b="1" i="0" sz="5600" u="none" cap="none" strike="noStrike">
              <a:solidFill>
                <a:srgbClr val="2D8F3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51"/>
          <p:cNvSpPr txBox="1"/>
          <p:nvPr/>
        </p:nvSpPr>
        <p:spPr>
          <a:xfrm>
            <a:off x="353925" y="685163"/>
            <a:ext cx="5517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rPr>
              <a:t>Прогнозирует цену продажи опираясь на историю продаж</a:t>
            </a:r>
            <a:endParaRPr b="0" i="0" sz="1400" u="none" cap="none" strike="noStrike">
              <a:solidFill>
                <a:srgbClr val="66666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59" name="Google Shape;359;p51"/>
          <p:cNvSpPr txBox="1"/>
          <p:nvPr/>
        </p:nvSpPr>
        <p:spPr>
          <a:xfrm>
            <a:off x="336002" y="203925"/>
            <a:ext cx="57963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Автоматическая оценка </a:t>
            </a:r>
            <a:r>
              <a:rPr b="1" i="0" lang="ru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i="0" lang="ru" sz="2400" u="none" cap="none" strike="noStrike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1"/>
          <p:cNvSpPr txBox="1"/>
          <p:nvPr/>
        </p:nvSpPr>
        <p:spPr>
          <a:xfrm>
            <a:off x="5514975" y="2762800"/>
            <a:ext cx="272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Подтвержденных розничных продаж за последний год</a:t>
            </a:r>
            <a:endParaRPr b="0" i="0" sz="2000" u="none" cap="none" strike="noStrik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61" name="Google Shape;361;p51">
            <a:hlinkClick r:id="rId3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2"/>
          <p:cNvSpPr/>
          <p:nvPr/>
        </p:nvSpPr>
        <p:spPr>
          <a:xfrm>
            <a:off x="3269625" y="1275050"/>
            <a:ext cx="468600" cy="2787000"/>
          </a:xfrm>
          <a:prstGeom prst="rect">
            <a:avLst/>
          </a:prstGeom>
          <a:solidFill>
            <a:srgbClr val="3031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52"/>
          <p:cNvSpPr txBox="1"/>
          <p:nvPr/>
        </p:nvSpPr>
        <p:spPr>
          <a:xfrm>
            <a:off x="336000" y="1309850"/>
            <a:ext cx="2367000" cy="29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 Medium"/>
                <a:ea typeface="Roboto Medium"/>
                <a:cs typeface="Roboto Medium"/>
                <a:sym typeface="Roboto Medium"/>
              </a:rPr>
              <a:t>Изменение погрешности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 Medium"/>
                <a:ea typeface="Roboto Medium"/>
                <a:cs typeface="Roboto Medium"/>
                <a:sym typeface="Roboto Medium"/>
              </a:rPr>
              <a:t>за 1,5 года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Было</a:t>
            </a:r>
            <a:r>
              <a:rPr lang="ru">
                <a:latin typeface="Roboto"/>
                <a:ea typeface="Roboto"/>
                <a:cs typeface="Roboto"/>
                <a:sym typeface="Roboto"/>
              </a:rPr>
              <a:t>:  </a:t>
            </a:r>
            <a:r>
              <a:rPr b="1" lang="ru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8,6%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Стало</a:t>
            </a:r>
            <a:r>
              <a:rPr lang="ru"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ru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ru" sz="1800">
                <a:solidFill>
                  <a:srgbClr val="2D8F3C"/>
                </a:solidFill>
                <a:latin typeface="Roboto"/>
                <a:ea typeface="Roboto"/>
                <a:cs typeface="Roboto"/>
                <a:sym typeface="Roboto"/>
              </a:rPr>
              <a:t>6,2%</a:t>
            </a:r>
            <a:endParaRPr b="1" sz="1800">
              <a:solidFill>
                <a:srgbClr val="2D8F3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Количество авто без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оценки</a:t>
            </a:r>
            <a:r>
              <a:rPr lang="ru" sz="16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 sz="16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Было</a:t>
            </a: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  </a:t>
            </a:r>
            <a:r>
              <a:rPr b="1" lang="ru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19,0%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Стало</a:t>
            </a: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ru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ru" sz="2000">
                <a:solidFill>
                  <a:srgbClr val="2D8F3C"/>
                </a:solidFill>
                <a:latin typeface="Roboto"/>
                <a:ea typeface="Roboto"/>
                <a:cs typeface="Roboto"/>
                <a:sym typeface="Roboto"/>
              </a:rPr>
              <a:t>0,1%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sz="2000">
              <a:solidFill>
                <a:srgbClr val="2D8F3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D8F3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8" name="Google Shape;368;p52"/>
          <p:cNvSpPr txBox="1"/>
          <p:nvPr/>
        </p:nvSpPr>
        <p:spPr>
          <a:xfrm>
            <a:off x="3406103" y="1181575"/>
            <a:ext cx="4686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9%</a:t>
            </a:r>
            <a:endParaRPr sz="10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" name="Google Shape;369;p52"/>
          <p:cNvSpPr txBox="1"/>
          <p:nvPr/>
        </p:nvSpPr>
        <p:spPr>
          <a:xfrm>
            <a:off x="3406103" y="2022813"/>
            <a:ext cx="4686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8%</a:t>
            </a:r>
            <a:endParaRPr sz="10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p52"/>
          <p:cNvSpPr txBox="1"/>
          <p:nvPr/>
        </p:nvSpPr>
        <p:spPr>
          <a:xfrm>
            <a:off x="3406103" y="2882278"/>
            <a:ext cx="4686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7%</a:t>
            </a:r>
            <a:endParaRPr sz="10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1" name="Google Shape;371;p52"/>
          <p:cNvSpPr txBox="1"/>
          <p:nvPr/>
        </p:nvSpPr>
        <p:spPr>
          <a:xfrm>
            <a:off x="3406103" y="3726855"/>
            <a:ext cx="4686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6%</a:t>
            </a:r>
            <a:endParaRPr sz="10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" name="Google Shape;372;p52"/>
          <p:cNvSpPr txBox="1"/>
          <p:nvPr/>
        </p:nvSpPr>
        <p:spPr>
          <a:xfrm>
            <a:off x="336006" y="203925"/>
            <a:ext cx="73161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Погрешность оценки </a:t>
            </a:r>
            <a:r>
              <a:rPr b="1" lang="ru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 sz="24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 b="1" sz="2400">
              <a:solidFill>
                <a:srgbClr val="D84A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3" name="Google Shape;373;p52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2850" y="995662"/>
            <a:ext cx="6041101" cy="3739028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5400000" dist="19050">
              <a:srgbClr val="000000">
                <a:alpha val="25000"/>
              </a:srgbClr>
            </a:outerShdw>
          </a:effectLst>
        </p:spPr>
      </p:pic>
      <p:sp>
        <p:nvSpPr>
          <p:cNvPr id="374" name="Google Shape;374;p52">
            <a:hlinkClick r:id="rId4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3"/>
          <p:cNvSpPr/>
          <p:nvPr/>
        </p:nvSpPr>
        <p:spPr>
          <a:xfrm>
            <a:off x="484250" y="1711650"/>
            <a:ext cx="4529100" cy="2632800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157163" rotWithShape="0" algn="bl" dir="5400000" dist="19050">
              <a:srgbClr val="000000">
                <a:alpha val="2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53"/>
          <p:cNvSpPr txBox="1"/>
          <p:nvPr/>
        </p:nvSpPr>
        <p:spPr>
          <a:xfrm>
            <a:off x="889801" y="1768561"/>
            <a:ext cx="3796200" cy="25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Roboto"/>
              <a:buAutoNum type="arabicPeriod"/>
            </a:pPr>
            <a:r>
              <a:rPr b="1" i="0" lang="ru" sz="15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Профильность бренда</a:t>
            </a:r>
            <a:endParaRPr b="1" i="0" sz="15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Roboto"/>
              <a:buAutoNum type="arabicPeriod"/>
            </a:pPr>
            <a:r>
              <a:rPr b="1" i="0" lang="ru" sz="15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Прогнозная оборачиваемость</a:t>
            </a:r>
            <a:endParaRPr b="1" i="1" sz="15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Roboto"/>
              <a:buAutoNum type="arabicPeriod"/>
            </a:pPr>
            <a:r>
              <a:rPr b="1" i="0" lang="ru" sz="15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Популярность</a:t>
            </a:r>
            <a:endParaRPr b="1" i="0" sz="15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Roboto"/>
              <a:buAutoNum type="arabicPeriod"/>
            </a:pPr>
            <a:r>
              <a:rPr b="1" i="0" lang="ru" sz="15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Собственный опыт продаж</a:t>
            </a:r>
            <a:endParaRPr b="1" i="0" sz="15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Roboto"/>
              <a:buAutoNum type="arabicPeriod"/>
            </a:pPr>
            <a:r>
              <a:rPr b="1" i="0" lang="ru" sz="15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Пробег</a:t>
            </a:r>
            <a:endParaRPr b="1" i="0" sz="15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Roboto"/>
              <a:buAutoNum type="arabicPeriod"/>
            </a:pPr>
            <a:r>
              <a:rPr b="1" i="0" lang="ru" sz="15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ПТС и количество владельцев</a:t>
            </a:r>
            <a:endParaRPr b="1" i="0" sz="15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Roboto"/>
              <a:buAutoNum type="arabicPeriod"/>
            </a:pPr>
            <a:r>
              <a:rPr b="1" i="0" lang="ru" sz="15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Участие и характер ДТП </a:t>
            </a:r>
            <a:endParaRPr b="1" i="0" sz="15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1" name="Google Shape;381;p53"/>
          <p:cNvSpPr txBox="1"/>
          <p:nvPr/>
        </p:nvSpPr>
        <p:spPr>
          <a:xfrm>
            <a:off x="353925" y="1165023"/>
            <a:ext cx="4390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rPr>
              <a:t>Что нужно учитывать</a:t>
            </a:r>
            <a:endParaRPr b="0" i="0" sz="1300" u="none" cap="none" strike="noStrike">
              <a:solidFill>
                <a:srgbClr val="66666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rPr>
              <a:t>при расчете ликвидности автомобиля</a:t>
            </a:r>
            <a:endParaRPr b="0" i="0" sz="1300" u="none" cap="none" strike="noStrike">
              <a:solidFill>
                <a:srgbClr val="66666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82" name="Google Shape;382;p53"/>
          <p:cNvSpPr txBox="1"/>
          <p:nvPr/>
        </p:nvSpPr>
        <p:spPr>
          <a:xfrm>
            <a:off x="5482675" y="1165023"/>
            <a:ext cx="2860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rPr>
              <a:t>Автоматизированный алгоритм </a:t>
            </a:r>
            <a:r>
              <a:rPr b="1" i="0" lang="ru" sz="13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i="0" lang="ru" sz="1300" u="none" cap="none" strike="noStrike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 b="1" i="0" sz="1300" u="none" cap="none" strike="noStrike">
              <a:solidFill>
                <a:srgbClr val="D84A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3" name="Google Shape;383;p53"/>
          <p:cNvSpPr txBox="1"/>
          <p:nvPr/>
        </p:nvSpPr>
        <p:spPr>
          <a:xfrm>
            <a:off x="335990" y="203925"/>
            <a:ext cx="46455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Ликвидность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3"/>
          <p:cNvSpPr txBox="1"/>
          <p:nvPr/>
        </p:nvSpPr>
        <p:spPr>
          <a:xfrm>
            <a:off x="353925" y="685163"/>
            <a:ext cx="5517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666666"/>
                </a:solidFill>
                <a:latin typeface="Roboto Medium"/>
                <a:ea typeface="Roboto Medium"/>
                <a:cs typeface="Roboto Medium"/>
                <a:sym typeface="Roboto Medium"/>
              </a:rPr>
              <a:t>Ликвидность отражает, насколько легко продать автомобиль.</a:t>
            </a:r>
            <a:endParaRPr b="0" i="0" sz="1400" u="none" cap="none" strike="noStrike">
              <a:solidFill>
                <a:srgbClr val="66666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85" name="Google Shape;385;p53">
            <a:hlinkClick r:id="rId3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  <p:pic>
        <p:nvPicPr>
          <p:cNvPr id="386" name="Google Shape;386;p53"/>
          <p:cNvPicPr preferRelativeResize="0"/>
          <p:nvPr/>
        </p:nvPicPr>
        <p:blipFill rotWithShape="1">
          <a:blip r:embed="rId4">
            <a:alphaModFix/>
          </a:blip>
          <a:srcRect b="1282" l="1107" r="0" t="802"/>
          <a:stretch/>
        </p:blipFill>
        <p:spPr>
          <a:xfrm>
            <a:off x="5567375" y="1711050"/>
            <a:ext cx="2378380" cy="2632799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28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1" name="Google Shape;391;p54"/>
          <p:cNvGraphicFramePr/>
          <p:nvPr/>
        </p:nvGraphicFramePr>
        <p:xfrm>
          <a:off x="1097750" y="14553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{9C24EB33-FC6D-4E09-A18B-F8A934CDB5E8}</a:tableStyleId>
              </a:tblPr>
              <a:tblGrid>
                <a:gridCol w="1305750"/>
                <a:gridCol w="1900350"/>
                <a:gridCol w="2005275"/>
                <a:gridCol w="1737125"/>
              </a:tblGrid>
              <a:tr h="513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" sz="10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Ликвидность</a:t>
                      </a:r>
                      <a:endParaRPr b="1" sz="10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" sz="10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Среднее количество дней в продаже</a:t>
                      </a:r>
                      <a:endParaRPr b="1" sz="10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" sz="10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Отклонение ПЦП MP</a:t>
                      </a:r>
                      <a:endParaRPr b="1" sz="10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" sz="10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от факта по модулю</a:t>
                      </a:r>
                      <a:endParaRPr b="1" sz="10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" sz="10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Количество авто</a:t>
                      </a:r>
                      <a:endParaRPr b="1" sz="10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" sz="10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в рамках выборки</a:t>
                      </a:r>
                      <a:endParaRPr b="1" sz="10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</a:tr>
              <a:tr h="445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ru" sz="1600" u="none" cap="none" strike="noStrike">
                          <a:solidFill>
                            <a:srgbClr val="2D8F3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b="1" sz="1600" u="none" cap="none" strike="noStrike">
                        <a:solidFill>
                          <a:srgbClr val="2D8F3C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F8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b="1"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5,1%</a:t>
                      </a:r>
                      <a:endParaRPr b="1"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7%</a:t>
                      </a:r>
                      <a:endParaRPr b="1"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5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ru" sz="1600" u="none" cap="none" strike="noStrike">
                          <a:solidFill>
                            <a:srgbClr val="A2AD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b="1" sz="1600" u="none" cap="none" strike="noStrike">
                        <a:solidFill>
                          <a:srgbClr val="A2AD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BE3A">
                        <a:alpha val="2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b="1"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5,5%</a:t>
                      </a:r>
                      <a:endParaRPr b="1"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36%</a:t>
                      </a:r>
                      <a:endParaRPr b="1"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5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ru" sz="1600" u="none" cap="none" strike="noStrike">
                          <a:solidFill>
                            <a:srgbClr val="DCAF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b="1" sz="1600" u="none" cap="none" strike="noStrike">
                        <a:solidFill>
                          <a:srgbClr val="DCAF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BE1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37</a:t>
                      </a:r>
                      <a:endParaRPr b="1"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6,5%</a:t>
                      </a:r>
                      <a:endParaRPr b="1"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33%</a:t>
                      </a:r>
                      <a:endParaRPr b="1"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5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ru" sz="1600" u="none" cap="none" strike="noStrike">
                          <a:solidFill>
                            <a:srgbClr val="E87E0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b="1" sz="1600" u="none" cap="none" strike="noStrike">
                        <a:solidFill>
                          <a:srgbClr val="E87E0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7E04">
                        <a:alpha val="1725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42</a:t>
                      </a:r>
                      <a:endParaRPr b="1"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7,8%</a:t>
                      </a:r>
                      <a:endParaRPr b="1"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21%</a:t>
                      </a:r>
                      <a:endParaRPr b="1"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5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ru" sz="1600" u="none" cap="none" strike="noStrike">
                          <a:solidFill>
                            <a:srgbClr val="E7505A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b="1" sz="1600" u="none" cap="none" strike="noStrike">
                        <a:solidFill>
                          <a:srgbClr val="E7505A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505A">
                        <a:alpha val="2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52</a:t>
                      </a:r>
                      <a:endParaRPr b="1"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10,2%</a:t>
                      </a:r>
                      <a:endParaRPr b="1"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3%</a:t>
                      </a:r>
                      <a:endParaRPr b="1"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92" name="Google Shape;392;p54"/>
          <p:cNvSpPr txBox="1"/>
          <p:nvPr/>
        </p:nvSpPr>
        <p:spPr>
          <a:xfrm>
            <a:off x="336008" y="413475"/>
            <a:ext cx="82173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Связь ликвидности со средним сроком продажи</a:t>
            </a:r>
            <a:endParaRPr b="1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и точностью оценки</a:t>
            </a:r>
            <a:endParaRPr b="1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3" name="Google Shape;393;p54">
            <a:hlinkClick r:id="rId3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5"/>
          <p:cNvSpPr txBox="1"/>
          <p:nvPr/>
        </p:nvSpPr>
        <p:spPr>
          <a:xfrm>
            <a:off x="336008" y="203925"/>
            <a:ext cx="84747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400">
                <a:latin typeface="Roboto"/>
                <a:ea typeface="Roboto"/>
                <a:cs typeface="Roboto"/>
                <a:sym typeface="Roboto"/>
              </a:rPr>
              <a:t>Использование ликвидности при расчете цены выкупа </a:t>
            </a:r>
            <a:endParaRPr b="1" sz="2400"/>
          </a:p>
        </p:txBody>
      </p:sp>
      <p:sp>
        <p:nvSpPr>
          <p:cNvPr id="399" name="Google Shape;399;p55">
            <a:hlinkClick r:id="rId3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  <p:graphicFrame>
        <p:nvGraphicFramePr>
          <p:cNvPr id="400" name="Google Shape;400;p55"/>
          <p:cNvGraphicFramePr/>
          <p:nvPr/>
        </p:nvGraphicFramePr>
        <p:xfrm>
          <a:off x="890663" y="122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{C055DF7E-7110-47BC-BED2-08D21CBF7B05}</a:tableStyleId>
              </a:tblPr>
              <a:tblGrid>
                <a:gridCol w="2928175"/>
                <a:gridCol w="802425"/>
                <a:gridCol w="788350"/>
                <a:gridCol w="858750"/>
                <a:gridCol w="830600"/>
                <a:gridCol w="875700"/>
              </a:tblGrid>
              <a:tr h="26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5F5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Ликвидность и нормальная маржа</a:t>
                      </a:r>
                      <a:endParaRPr b="1" sz="100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5F5"/>
                    </a:solidFill>
                  </a:tcPr>
                </a:tc>
                <a:tc hMerge="1"/>
                <a:tc hMerge="1"/>
                <a:tc hMerge="1"/>
                <a:tc hMerge="1"/>
              </a:tr>
              <a:tr h="4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Прогнозная цена</a:t>
                      </a:r>
                      <a:endParaRPr b="1" sz="100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>
                          <a:solidFill>
                            <a:srgbClr val="2D8F3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b="1" sz="1600">
                        <a:solidFill>
                          <a:srgbClr val="2D8F3C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F8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>
                          <a:solidFill>
                            <a:srgbClr val="A2AD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b="1" sz="1600">
                        <a:solidFill>
                          <a:srgbClr val="A2AD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BE3A">
                        <a:alpha val="21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>
                          <a:solidFill>
                            <a:srgbClr val="DCAF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b="1" sz="1600">
                        <a:solidFill>
                          <a:srgbClr val="DCAF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BE12">
                        <a:alpha val="20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>
                          <a:solidFill>
                            <a:srgbClr val="E87E0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b="1" sz="1600">
                        <a:solidFill>
                          <a:srgbClr val="E87E0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7E04">
                        <a:alpha val="1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>
                          <a:solidFill>
                            <a:srgbClr val="E7505A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b="1" sz="1600">
                        <a:solidFill>
                          <a:srgbClr val="E7505A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505A">
                        <a:alpha val="21320"/>
                      </a:srgbClr>
                    </a:solidFill>
                  </a:tcPr>
                </a:tc>
              </a:tr>
              <a:tr h="4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до</a:t>
                      </a:r>
                      <a:r>
                        <a:rPr b="1" lang="ru" sz="100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300 тыс. руб</a:t>
                      </a:r>
                      <a:endParaRPr b="1" sz="100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 тыс. руб.</a:t>
                      </a:r>
                      <a:endParaRPr b="1"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40 тыс. руб.</a:t>
                      </a:r>
                      <a:endParaRPr b="1"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900">
                          <a:solidFill>
                            <a:srgbClr val="6666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не покупать</a:t>
                      </a:r>
                      <a:endParaRPr b="1" sz="900">
                        <a:solidFill>
                          <a:srgbClr val="66666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 hMerge="1"/>
                <a:tc hMerge="1"/>
              </a:tr>
              <a:tr h="4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От</a:t>
                      </a:r>
                      <a:r>
                        <a:rPr b="1" lang="ru" sz="100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300 до 500 тыс. руб. </a:t>
                      </a:r>
                      <a:endParaRPr b="1" sz="100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r>
                        <a:rPr b="1" lang="ru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%</a:t>
                      </a:r>
                      <a:endParaRPr b="1"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11%</a:t>
                      </a:r>
                      <a:endParaRPr b="1"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13%</a:t>
                      </a:r>
                      <a:endParaRPr b="1"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900">
                          <a:solidFill>
                            <a:srgbClr val="6666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не покупать</a:t>
                      </a:r>
                      <a:endParaRPr b="1" sz="900">
                        <a:solidFill>
                          <a:srgbClr val="66666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 hMerge="1"/>
              </a:tr>
              <a:tr h="4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От</a:t>
                      </a:r>
                      <a:r>
                        <a:rPr b="1" lang="ru" sz="100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500 до 1 000 тыс. руб.</a:t>
                      </a:r>
                      <a:endParaRPr b="1" sz="100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8%</a:t>
                      </a:r>
                      <a:endParaRPr b="1"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r>
                        <a:rPr b="1" lang="ru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%</a:t>
                      </a:r>
                      <a:endParaRPr b="1"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12%</a:t>
                      </a:r>
                      <a:endParaRPr b="1"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14%</a:t>
                      </a:r>
                      <a:endParaRPr b="1"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900">
                          <a:solidFill>
                            <a:srgbClr val="6666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не покупать</a:t>
                      </a:r>
                      <a:endParaRPr b="1" sz="900">
                        <a:solidFill>
                          <a:srgbClr val="66666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4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От</a:t>
                      </a:r>
                      <a:r>
                        <a:rPr b="1" lang="ru" sz="100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1 млн. руб.</a:t>
                      </a:r>
                      <a:endParaRPr b="1" sz="100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r>
                        <a:rPr b="1" lang="ru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%</a:t>
                      </a:r>
                      <a:endParaRPr b="1"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r>
                        <a:rPr b="1" lang="ru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%</a:t>
                      </a:r>
                      <a:endParaRPr b="1"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r>
                        <a:rPr b="1" lang="ru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%</a:t>
                      </a:r>
                      <a:endParaRPr b="1"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12%</a:t>
                      </a:r>
                      <a:endParaRPr b="1"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900">
                          <a:solidFill>
                            <a:srgbClr val="6666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не покупать</a:t>
                      </a:r>
                      <a:endParaRPr b="1" sz="900">
                        <a:solidFill>
                          <a:srgbClr val="66666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125" y="952425"/>
            <a:ext cx="7315198" cy="32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8"/>
          <p:cNvSpPr/>
          <p:nvPr/>
        </p:nvSpPr>
        <p:spPr>
          <a:xfrm>
            <a:off x="7200900" y="3093425"/>
            <a:ext cx="1752600" cy="592800"/>
          </a:xfrm>
          <a:prstGeom prst="wedgeRectCallout">
            <a:avLst>
              <a:gd fmla="val -135326" name="adj1"/>
              <a:gd fmla="val -39988" name="adj2"/>
            </a:avLst>
          </a:prstGeom>
          <a:solidFill>
            <a:srgbClr val="FFD2D2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  <a:effectLst>
            <a:outerShdw blurRad="157163" rotWithShape="0" algn="bl" dir="5400000" dist="47625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8"/>
          <p:cNvSpPr txBox="1"/>
          <p:nvPr/>
        </p:nvSpPr>
        <p:spPr>
          <a:xfrm>
            <a:off x="336001" y="203925"/>
            <a:ext cx="81318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Убытки на токсичном складе и редкие переоценки</a:t>
            </a:r>
            <a:endParaRPr b="1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38"/>
          <p:cNvSpPr txBox="1"/>
          <p:nvPr/>
        </p:nvSpPr>
        <p:spPr>
          <a:xfrm>
            <a:off x="7277100" y="3215013"/>
            <a:ext cx="21051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3. Редкие переоценки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38"/>
          <p:cNvSpPr/>
          <p:nvPr/>
        </p:nvSpPr>
        <p:spPr>
          <a:xfrm>
            <a:off x="5181600" y="4114875"/>
            <a:ext cx="2562300" cy="871500"/>
          </a:xfrm>
          <a:prstGeom prst="wedgeRectCallout">
            <a:avLst>
              <a:gd fmla="val -56844" name="adj1"/>
              <a:gd fmla="val -87169" name="adj2"/>
            </a:avLst>
          </a:prstGeom>
          <a:solidFill>
            <a:srgbClr val="FFD2D2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algn="bl" dir="5400000" dist="47625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8"/>
          <p:cNvSpPr txBox="1"/>
          <p:nvPr/>
        </p:nvSpPr>
        <p:spPr>
          <a:xfrm>
            <a:off x="5238750" y="4114875"/>
            <a:ext cx="2664558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2. Склад 60+, генерирует убытки: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Стоимость денег 4%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Стоимость рекламы 2,5%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Прямая маржа: 4,6% - 6,5% = -1,9%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38"/>
          <p:cNvSpPr/>
          <p:nvPr/>
        </p:nvSpPr>
        <p:spPr>
          <a:xfrm>
            <a:off x="2095500" y="4086299"/>
            <a:ext cx="2367000" cy="700623"/>
          </a:xfrm>
          <a:prstGeom prst="wedgeRectCallout">
            <a:avLst>
              <a:gd fmla="val -54829" name="adj1"/>
              <a:gd fmla="val -105975" name="adj2"/>
            </a:avLst>
          </a:prstGeom>
          <a:solidFill>
            <a:srgbClr val="FFD2D2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algn="bl" dir="5400000" dist="571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8"/>
          <p:cNvSpPr txBox="1"/>
          <p:nvPr/>
        </p:nvSpPr>
        <p:spPr>
          <a:xfrm>
            <a:off x="2162175" y="4114874"/>
            <a:ext cx="2286000" cy="5548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1. Главная причина токсичного</a:t>
            </a:r>
            <a:r>
              <a:rPr b="1" lang="ru" sz="11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ru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склада - завышенные цены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38">
            <a:hlinkClick r:id="rId4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6"/>
          <p:cNvSpPr txBox="1"/>
          <p:nvPr/>
        </p:nvSpPr>
        <p:spPr>
          <a:xfrm>
            <a:off x="335999" y="203925"/>
            <a:ext cx="81318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Пример отчет</a:t>
            </a:r>
            <a:r>
              <a:rPr b="1" lang="ru" sz="2400">
                <a:latin typeface="Roboto"/>
                <a:ea typeface="Roboto"/>
                <a:cs typeface="Roboto"/>
                <a:sym typeface="Roboto"/>
              </a:rPr>
              <a:t>ов</a:t>
            </a:r>
            <a:r>
              <a:rPr b="1" i="0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по точности оценщиков</a:t>
            </a:r>
            <a:endParaRPr b="1" i="0" sz="2400" u="none" cap="none" strike="noStrike">
              <a:solidFill>
                <a:srgbClr val="D84A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6" name="Google Shape;40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050" y="1003716"/>
            <a:ext cx="7563622" cy="1798017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rgbClr val="000000">
                <a:alpha val="29803"/>
              </a:srgbClr>
            </a:outerShdw>
          </a:effectLst>
        </p:spPr>
      </p:pic>
      <p:pic>
        <p:nvPicPr>
          <p:cNvPr id="407" name="Google Shape;407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8025" y="2219325"/>
            <a:ext cx="7522126" cy="1963874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29803"/>
              </a:srgbClr>
            </a:outerShdw>
          </a:effectLst>
        </p:spPr>
      </p:pic>
      <p:sp>
        <p:nvSpPr>
          <p:cNvPr id="408" name="Google Shape;408;p56">
            <a:hlinkClick r:id="rId5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7"/>
          <p:cNvSpPr txBox="1"/>
          <p:nvPr/>
        </p:nvSpPr>
        <p:spPr>
          <a:xfrm>
            <a:off x="335999" y="203925"/>
            <a:ext cx="81318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Пример сводки по текущему и проданному складу</a:t>
            </a:r>
            <a:endParaRPr b="1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4" name="Google Shape;414;p57">
            <a:hlinkClick r:id="rId3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  <p:pic>
        <p:nvPicPr>
          <p:cNvPr id="415" name="Google Shape;41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87586"/>
            <a:ext cx="7524653" cy="2074014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r="5400000" dist="19050">
              <a:srgbClr val="000000">
                <a:alpha val="21000"/>
              </a:srgbClr>
            </a:outerShdw>
          </a:effectLst>
        </p:spPr>
      </p:pic>
      <p:pic>
        <p:nvPicPr>
          <p:cNvPr id="416" name="Google Shape;416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2675" y="2913725"/>
            <a:ext cx="7034835" cy="2074024"/>
          </a:xfrm>
          <a:prstGeom prst="rect">
            <a:avLst/>
          </a:prstGeom>
          <a:noFill/>
          <a:ln>
            <a:noFill/>
          </a:ln>
          <a:effectLst>
            <a:outerShdw blurRad="242888" rotWithShape="0" algn="bl" dir="5400000" dist="1905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8"/>
          <p:cNvSpPr txBox="1"/>
          <p:nvPr/>
        </p:nvSpPr>
        <p:spPr>
          <a:xfrm>
            <a:off x="304800" y="838200"/>
            <a:ext cx="78837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ru" sz="5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Как зарабатывать</a:t>
            </a:r>
            <a:endParaRPr b="1" i="0" sz="5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" sz="5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на 20% больше</a:t>
            </a:r>
            <a:endParaRPr b="1" i="0" sz="5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t/>
            </a:r>
            <a:endParaRPr b="1" i="0" sz="5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2" name="Google Shape;422;p58"/>
          <p:cNvSpPr/>
          <p:nvPr/>
        </p:nvSpPr>
        <p:spPr>
          <a:xfrm>
            <a:off x="430124" y="428625"/>
            <a:ext cx="1014900" cy="79500"/>
          </a:xfrm>
          <a:prstGeom prst="rect">
            <a:avLst/>
          </a:prstGeom>
          <a:solidFill>
            <a:srgbClr val="D84A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8">
            <a:hlinkClick r:id="rId3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125" y="952425"/>
            <a:ext cx="7315198" cy="32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59"/>
          <p:cNvSpPr txBox="1"/>
          <p:nvPr/>
        </p:nvSpPr>
        <p:spPr>
          <a:xfrm>
            <a:off x="336001" y="203925"/>
            <a:ext cx="81318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Убытки на токсичном складе и редкие переоценки</a:t>
            </a:r>
            <a:endParaRPr b="1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0" name="Google Shape;430;p59"/>
          <p:cNvSpPr/>
          <p:nvPr/>
        </p:nvSpPr>
        <p:spPr>
          <a:xfrm>
            <a:off x="5757850" y="881650"/>
            <a:ext cx="3193800" cy="952500"/>
          </a:xfrm>
          <a:prstGeom prst="wedgeRectCallout">
            <a:avLst>
              <a:gd fmla="val -135244" name="adj1"/>
              <a:gd fmla="val 244478" name="adj2"/>
            </a:avLst>
          </a:prstGeom>
          <a:solidFill>
            <a:srgbClr val="C7E9FF"/>
          </a:solidFill>
          <a:ln cap="flat" cmpd="sng" w="9525">
            <a:solidFill>
              <a:srgbClr val="97CBEE"/>
            </a:solidFill>
            <a:prstDash val="solid"/>
            <a:round/>
            <a:headEnd len="sm" w="sm" type="none"/>
            <a:tailEnd len="sm" w="sm" type="none"/>
          </a:ln>
          <a:effectLst>
            <a:outerShdw blurRad="157163" rotWithShape="0" algn="bl" dir="5400000" dist="47625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9"/>
          <p:cNvSpPr txBox="1"/>
          <p:nvPr/>
        </p:nvSpPr>
        <p:spPr>
          <a:xfrm>
            <a:off x="5827950" y="914475"/>
            <a:ext cx="3123600" cy="9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Стоимость денег: 4%</a:t>
            </a:r>
            <a:endParaRPr b="0"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Стоимость рекламы: 2,5%</a:t>
            </a:r>
            <a:endParaRPr b="0"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Маржа: 4,6% - 6,5% = -1,9%</a:t>
            </a:r>
            <a:endParaRPr b="0"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Убыток: 61 792 000 * 1.9%  = 1 174 048 руб.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59">
            <a:hlinkClick r:id="rId4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0"/>
          <p:cNvSpPr txBox="1"/>
          <p:nvPr/>
        </p:nvSpPr>
        <p:spPr>
          <a:xfrm>
            <a:off x="336000" y="203925"/>
            <a:ext cx="84462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Недополученная прибыль на продажах по первой цене</a:t>
            </a:r>
            <a:endParaRPr b="1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8" name="Google Shape;43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125" y="948425"/>
            <a:ext cx="7315227" cy="32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60"/>
          <p:cNvSpPr/>
          <p:nvPr/>
        </p:nvSpPr>
        <p:spPr>
          <a:xfrm>
            <a:off x="5453237" y="3096425"/>
            <a:ext cx="3334800" cy="1690200"/>
          </a:xfrm>
          <a:prstGeom prst="wedgeRectCallout">
            <a:avLst>
              <a:gd fmla="val -134421" name="adj1"/>
              <a:gd fmla="val -87572" name="adj2"/>
            </a:avLst>
          </a:prstGeom>
          <a:solidFill>
            <a:srgbClr val="C7E9FF"/>
          </a:solidFill>
          <a:ln cap="flat" cmpd="sng" w="9525">
            <a:solidFill>
              <a:srgbClr val="97CBEE"/>
            </a:solidFill>
            <a:prstDash val="solid"/>
            <a:round/>
            <a:headEnd len="sm" w="sm" type="none"/>
            <a:tailEnd len="sm" w="sm" type="none"/>
          </a:ln>
          <a:effectLst>
            <a:outerShdw blurRad="157163" rotWithShape="0" algn="bl" dir="5400000" dist="47625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60"/>
          <p:cNvSpPr txBox="1"/>
          <p:nvPr/>
        </p:nvSpPr>
        <p:spPr>
          <a:xfrm>
            <a:off x="5529437" y="3108625"/>
            <a:ext cx="3537300" cy="1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1. Большинство автомобилей, проданных </a:t>
            </a:r>
            <a:endParaRPr b="0"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 первой цене, можно продать дороже.</a:t>
            </a:r>
            <a:endParaRPr b="0"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При этом продать дороже на 3% выглядит достижимой целью.</a:t>
            </a:r>
            <a:endParaRPr b="0"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32 374 000 * 3% = 971 220 руб.</a:t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 GM1 у автосалона </a:t>
            </a:r>
            <a:endParaRPr b="0"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94 328 000 * 10,5% = 9 904 440</a:t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" name="Google Shape;441;p60">
            <a:hlinkClick r:id="rId4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1"/>
          <p:cNvSpPr/>
          <p:nvPr/>
        </p:nvSpPr>
        <p:spPr>
          <a:xfrm>
            <a:off x="264900" y="2133838"/>
            <a:ext cx="8631300" cy="1221300"/>
          </a:xfrm>
          <a:prstGeom prst="rect">
            <a:avLst/>
          </a:prstGeom>
          <a:solidFill>
            <a:srgbClr val="EFF5F7"/>
          </a:solidFill>
          <a:ln cap="flat" cmpd="sng" w="9525">
            <a:solidFill>
              <a:srgbClr val="D0E5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61"/>
          <p:cNvSpPr txBox="1"/>
          <p:nvPr>
            <p:ph idx="1" type="body"/>
          </p:nvPr>
        </p:nvSpPr>
        <p:spPr>
          <a:xfrm>
            <a:off x="311700" y="923875"/>
            <a:ext cx="85206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AutoNum type="arabicPeriod"/>
            </a:pPr>
            <a:r>
              <a:rPr b="1" lang="ru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Выстроить управление ценой продажи</a:t>
            </a:r>
            <a:endParaRPr b="1"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AutoNum type="arabicPeriod"/>
            </a:pPr>
            <a:r>
              <a:rPr b="1" lang="ru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Автоматизировать процесс управления ценой</a:t>
            </a:r>
            <a:endParaRPr b="1"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61"/>
          <p:cNvSpPr txBox="1"/>
          <p:nvPr/>
        </p:nvSpPr>
        <p:spPr>
          <a:xfrm>
            <a:off x="393050" y="3496375"/>
            <a:ext cx="84393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4.    Научиться выкупать автомобили с улицы и продавать их с прибылью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p61"/>
          <p:cNvSpPr txBox="1"/>
          <p:nvPr/>
        </p:nvSpPr>
        <p:spPr>
          <a:xfrm>
            <a:off x="335999" y="203925"/>
            <a:ext cx="81318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Как зарабатывать на 20% больше</a:t>
            </a:r>
            <a:endParaRPr b="1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61"/>
          <p:cNvSpPr txBox="1"/>
          <p:nvPr/>
        </p:nvSpPr>
        <p:spPr>
          <a:xfrm>
            <a:off x="364950" y="1678950"/>
            <a:ext cx="6998100" cy="18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3.     Зарабатывать на 20% больше за счет: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GM1 автосалона за месяц 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Дополнительный доход: 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Сокращение убытков на токсичном складе 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Авто, п</a:t>
            </a: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родаваемы</a:t>
            </a:r>
            <a:r>
              <a:rPr lang="ru">
                <a:latin typeface="Roboto"/>
                <a:ea typeface="Roboto"/>
                <a:cs typeface="Roboto"/>
                <a:sym typeface="Roboto"/>
              </a:rPr>
              <a:t>е</a:t>
            </a: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сейчас по первой цене, продавать на 3% дороже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1" name="Google Shape;451;p61"/>
          <p:cNvSpPr txBox="1"/>
          <p:nvPr/>
        </p:nvSpPr>
        <p:spPr>
          <a:xfrm>
            <a:off x="5971325" y="2143800"/>
            <a:ext cx="2796600" cy="12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9 904 440 руб. 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21,6 % / 2 145 268 руб. 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1 174 048 руб. 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971 220 руб.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2" name="Google Shape;452;p61"/>
          <p:cNvCxnSpPr/>
          <p:nvPr/>
        </p:nvCxnSpPr>
        <p:spPr>
          <a:xfrm>
            <a:off x="2759387" y="2403900"/>
            <a:ext cx="4669800" cy="0"/>
          </a:xfrm>
          <a:prstGeom prst="straightConnector1">
            <a:avLst/>
          </a:prstGeom>
          <a:noFill/>
          <a:ln cap="flat" cmpd="sng" w="9525">
            <a:solidFill>
              <a:srgbClr val="CBCBC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3" name="Google Shape;453;p61"/>
          <p:cNvCxnSpPr/>
          <p:nvPr/>
        </p:nvCxnSpPr>
        <p:spPr>
          <a:xfrm>
            <a:off x="2626937" y="2657775"/>
            <a:ext cx="4116900" cy="0"/>
          </a:xfrm>
          <a:prstGeom prst="straightConnector1">
            <a:avLst/>
          </a:prstGeom>
          <a:noFill/>
          <a:ln cap="flat" cmpd="sng" w="9525">
            <a:solidFill>
              <a:srgbClr val="CBCBC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4" name="Google Shape;454;p61"/>
          <p:cNvCxnSpPr/>
          <p:nvPr/>
        </p:nvCxnSpPr>
        <p:spPr>
          <a:xfrm>
            <a:off x="4580587" y="2878500"/>
            <a:ext cx="2848800" cy="0"/>
          </a:xfrm>
          <a:prstGeom prst="straightConnector1">
            <a:avLst/>
          </a:prstGeom>
          <a:noFill/>
          <a:ln cap="flat" cmpd="sng" w="9525">
            <a:solidFill>
              <a:srgbClr val="CBCBC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5" name="Google Shape;455;p61"/>
          <p:cNvCxnSpPr/>
          <p:nvPr/>
        </p:nvCxnSpPr>
        <p:spPr>
          <a:xfrm flipH="1" rot="10800000">
            <a:off x="6693975" y="3148250"/>
            <a:ext cx="923100" cy="8400"/>
          </a:xfrm>
          <a:prstGeom prst="straightConnector1">
            <a:avLst/>
          </a:prstGeom>
          <a:noFill/>
          <a:ln cap="flat" cmpd="sng" w="9525">
            <a:solidFill>
              <a:srgbClr val="CBCBC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6" name="Google Shape;456;p61">
            <a:hlinkClick r:id="rId3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62"/>
          <p:cNvPicPr preferRelativeResize="0"/>
          <p:nvPr/>
        </p:nvPicPr>
        <p:blipFill rotWithShape="1">
          <a:blip r:embed="rId3">
            <a:alphaModFix/>
          </a:blip>
          <a:srcRect b="58583" l="39216" r="38452" t="6225"/>
          <a:stretch/>
        </p:blipFill>
        <p:spPr>
          <a:xfrm>
            <a:off x="2046423" y="1783525"/>
            <a:ext cx="2102098" cy="1863466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62"/>
          <p:cNvSpPr txBox="1"/>
          <p:nvPr/>
        </p:nvSpPr>
        <p:spPr>
          <a:xfrm>
            <a:off x="4058200" y="2050800"/>
            <a:ext cx="31029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Максим Харитонов</a:t>
            </a:r>
            <a:endParaRPr b="1"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+7 (911) 101-66-62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</a:t>
            </a:r>
            <a:r>
              <a:rPr b="1" lang="ru" sz="1100">
                <a:solidFill>
                  <a:srgbClr val="D84A38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max@maxposter.ru</a:t>
            </a:r>
            <a:endParaRPr b="1" sz="1100">
              <a:solidFill>
                <a:srgbClr val="D84A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3" name="Google Shape;463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3013" y="2942094"/>
            <a:ext cx="160750" cy="1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5556" y="2728375"/>
            <a:ext cx="14400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62"/>
          <p:cNvSpPr txBox="1"/>
          <p:nvPr/>
        </p:nvSpPr>
        <p:spPr>
          <a:xfrm>
            <a:off x="335999" y="203925"/>
            <a:ext cx="81318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Контакты</a:t>
            </a:r>
            <a:endParaRPr b="1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6" name="Google Shape;466;p62"/>
          <p:cNvSpPr txBox="1"/>
          <p:nvPr/>
        </p:nvSpPr>
        <p:spPr>
          <a:xfrm>
            <a:off x="4058200" y="2352750"/>
            <a:ext cx="3843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>
                <a:latin typeface="Roboto"/>
                <a:ea typeface="Roboto"/>
                <a:cs typeface="Roboto"/>
                <a:sym typeface="Roboto"/>
              </a:rPr>
              <a:t>Руководитель отдела развития </a:t>
            </a:r>
            <a:r>
              <a:rPr b="0" i="0" lang="ru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ru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i="0" lang="ru" sz="1100" u="none" cap="none" strike="noStrike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 b="1" i="0" sz="1100" u="none" cap="none" strike="noStrike">
              <a:solidFill>
                <a:srgbClr val="D84A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/>
          <p:nvPr/>
        </p:nvSpPr>
        <p:spPr>
          <a:xfrm>
            <a:off x="336000" y="203925"/>
            <a:ext cx="84462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Недополученная прибыль на продажах по первой цене</a:t>
            </a:r>
            <a:endParaRPr b="1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9" name="Google Shape;16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125" y="948425"/>
            <a:ext cx="7315227" cy="32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9"/>
          <p:cNvSpPr/>
          <p:nvPr/>
        </p:nvSpPr>
        <p:spPr>
          <a:xfrm>
            <a:off x="3514725" y="4396950"/>
            <a:ext cx="1947900" cy="457200"/>
          </a:xfrm>
          <a:prstGeom prst="wedgeRectCallout">
            <a:avLst>
              <a:gd fmla="val -83251" name="adj1"/>
              <a:gd fmla="val -479292" name="adj2"/>
            </a:avLst>
          </a:prstGeom>
          <a:solidFill>
            <a:srgbClr val="FFD2D2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algn="bl" dir="5400000" dist="571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9"/>
          <p:cNvSpPr txBox="1"/>
          <p:nvPr/>
        </p:nvSpPr>
        <p:spPr>
          <a:xfrm>
            <a:off x="3576600" y="4457700"/>
            <a:ext cx="1947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Могли продать дороже?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39">
            <a:hlinkClick r:id="rId4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1725" y="1003875"/>
            <a:ext cx="3440550" cy="3440550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5400000" dist="57150">
              <a:srgbClr val="000000">
                <a:alpha val="40000"/>
              </a:srgbClr>
            </a:outerShdw>
          </a:effectLst>
        </p:spPr>
      </p:pic>
      <p:sp>
        <p:nvSpPr>
          <p:cNvPr id="178" name="Google Shape;178;p40"/>
          <p:cNvSpPr/>
          <p:nvPr/>
        </p:nvSpPr>
        <p:spPr>
          <a:xfrm>
            <a:off x="336000" y="2638050"/>
            <a:ext cx="2283300" cy="875400"/>
          </a:xfrm>
          <a:prstGeom prst="wedgeRectCallout">
            <a:avLst>
              <a:gd fmla="val 94324" name="adj1"/>
              <a:gd fmla="val -66401" name="adj2"/>
            </a:avLst>
          </a:prstGeom>
          <a:solidFill>
            <a:srgbClr val="FFC1C6"/>
          </a:solidFill>
          <a:ln cap="flat" cmpd="sng" w="9525">
            <a:solidFill>
              <a:srgbClr val="EF2230"/>
            </a:solidFill>
            <a:prstDash val="solid"/>
            <a:round/>
            <a:headEnd len="sm" w="sm" type="none"/>
            <a:tailEnd len="sm" w="sm" type="none"/>
          </a:ln>
          <a:effectLst>
            <a:outerShdw blurRad="242888" rotWithShape="0" algn="bl" dir="5400000" dist="19050">
              <a:srgbClr val="000000">
                <a:alpha val="2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0"/>
          <p:cNvSpPr txBox="1"/>
          <p:nvPr/>
        </p:nvSpPr>
        <p:spPr>
          <a:xfrm>
            <a:off x="372975" y="2672475"/>
            <a:ext cx="22179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Ошиблись с ценой</a:t>
            </a:r>
            <a:endParaRPr b="0" i="0" sz="14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и довели до токсичного склада</a:t>
            </a:r>
            <a:endParaRPr b="0" i="0" sz="14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0" name="Google Shape;180;p40"/>
          <p:cNvSpPr txBox="1"/>
          <p:nvPr/>
        </p:nvSpPr>
        <p:spPr>
          <a:xfrm>
            <a:off x="336000" y="203925"/>
            <a:ext cx="84462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Текущая эффективность работы с ценой 26%</a:t>
            </a:r>
            <a:endParaRPr b="1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40"/>
          <p:cNvSpPr txBox="1"/>
          <p:nvPr/>
        </p:nvSpPr>
        <p:spPr>
          <a:xfrm>
            <a:off x="4849375" y="1847850"/>
            <a:ext cx="11715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" sz="4000" u="none" cap="none" strike="noStrik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34</a:t>
            </a:r>
            <a:r>
              <a:rPr b="0" i="0" lang="ru" sz="3200" u="none" cap="none" strike="noStrik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%</a:t>
            </a:r>
            <a:endParaRPr b="0" i="0" sz="3200" u="none" cap="none" strike="noStrik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82" name="Google Shape;182;p40"/>
          <p:cNvSpPr txBox="1"/>
          <p:nvPr/>
        </p:nvSpPr>
        <p:spPr>
          <a:xfrm>
            <a:off x="3135575" y="1847850"/>
            <a:ext cx="11715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" sz="4000" u="none" cap="none" strike="noStrik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40</a:t>
            </a:r>
            <a:r>
              <a:rPr b="0" i="0" lang="ru" sz="3200" u="none" cap="none" strike="noStrik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%</a:t>
            </a:r>
            <a:endParaRPr b="0" i="0" sz="3200" u="none" cap="none" strike="noStrik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83" name="Google Shape;183;p40"/>
          <p:cNvSpPr txBox="1"/>
          <p:nvPr/>
        </p:nvSpPr>
        <p:spPr>
          <a:xfrm>
            <a:off x="4154050" y="3299025"/>
            <a:ext cx="11715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" sz="4000" u="none" cap="none" strike="noStrik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26</a:t>
            </a:r>
            <a:r>
              <a:rPr b="0" i="0" lang="ru" sz="3200" u="none" cap="none" strike="noStrik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%</a:t>
            </a:r>
            <a:endParaRPr b="0" i="0" sz="3200" u="none" cap="none" strike="noStrik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84" name="Google Shape;184;p40"/>
          <p:cNvSpPr txBox="1"/>
          <p:nvPr/>
        </p:nvSpPr>
        <p:spPr>
          <a:xfrm>
            <a:off x="3059025" y="4644163"/>
            <a:ext cx="5846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* При условии неизменности структуры склада и продаж от месяца к месяцу</a:t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40"/>
          <p:cNvSpPr/>
          <p:nvPr/>
        </p:nvSpPr>
        <p:spPr>
          <a:xfrm>
            <a:off x="6441750" y="1095200"/>
            <a:ext cx="2111700" cy="875400"/>
          </a:xfrm>
          <a:prstGeom prst="wedgeRectCallout">
            <a:avLst>
              <a:gd fmla="val -89003" name="adj1"/>
              <a:gd fmla="val 61932" name="adj2"/>
            </a:avLst>
          </a:prstGeom>
          <a:solidFill>
            <a:srgbClr val="FFDA94"/>
          </a:solidFill>
          <a:ln cap="flat" cmpd="sng" w="9525">
            <a:solidFill>
              <a:srgbClr val="E39500"/>
            </a:solidFill>
            <a:prstDash val="solid"/>
            <a:round/>
            <a:headEnd len="sm" w="sm" type="none"/>
            <a:tailEnd len="sm" w="sm" type="none"/>
          </a:ln>
          <a:effectLst>
            <a:outerShdw blurRad="242888" rotWithShape="0" algn="bl" dir="5400000" dist="19050">
              <a:srgbClr val="000000">
                <a:alpha val="2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0"/>
          <p:cNvSpPr txBox="1"/>
          <p:nvPr/>
        </p:nvSpPr>
        <p:spPr>
          <a:xfrm>
            <a:off x="6498750" y="1113825"/>
            <a:ext cx="20547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Ошиблись с ценой вывода в продажу и недозаработали</a:t>
            </a:r>
            <a:endParaRPr b="0" i="0" sz="14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7" name="Google Shape;187;p40"/>
          <p:cNvSpPr/>
          <p:nvPr/>
        </p:nvSpPr>
        <p:spPr>
          <a:xfrm>
            <a:off x="6156450" y="3818125"/>
            <a:ext cx="1863000" cy="647400"/>
          </a:xfrm>
          <a:prstGeom prst="wedgeRectCallout">
            <a:avLst>
              <a:gd fmla="val -100817" name="adj1"/>
              <a:gd fmla="val -66914" name="adj2"/>
            </a:avLst>
          </a:prstGeom>
          <a:solidFill>
            <a:srgbClr val="C7E9FF"/>
          </a:solidFill>
          <a:ln cap="flat" cmpd="sng" w="9525">
            <a:solidFill>
              <a:srgbClr val="0567A7"/>
            </a:solidFill>
            <a:prstDash val="solid"/>
            <a:round/>
            <a:headEnd len="sm" w="sm" type="none"/>
            <a:tailEnd len="sm" w="sm" type="none"/>
          </a:ln>
          <a:effectLst>
            <a:outerShdw blurRad="242888" rotWithShape="0" algn="bl" dir="5400000" dist="19050">
              <a:srgbClr val="000000">
                <a:alpha val="2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0"/>
          <p:cNvSpPr txBox="1"/>
          <p:nvPr/>
        </p:nvSpPr>
        <p:spPr>
          <a:xfrm>
            <a:off x="6212700" y="3843150"/>
            <a:ext cx="176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Работали с ценой правильно</a:t>
            </a:r>
            <a:endParaRPr b="0" i="0" sz="14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9" name="Google Shape;189;p40">
            <a:hlinkClick r:id="rId4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1"/>
          <p:cNvSpPr txBox="1"/>
          <p:nvPr/>
        </p:nvSpPr>
        <p:spPr>
          <a:xfrm>
            <a:off x="3971925" y="1581950"/>
            <a:ext cx="4715100" cy="22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"/>
              <a:buAutoNum type="arabicPeriod"/>
            </a:pPr>
            <a:r>
              <a:rPr b="1" i="0" lang="ru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Найти «хребет</a:t>
            </a:r>
            <a:r>
              <a:rPr b="1" i="0" lang="ru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»</a:t>
            </a:r>
            <a:r>
              <a:rPr b="1" i="0" lang="ru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процесса</a:t>
            </a:r>
            <a:r>
              <a:rPr b="0" i="0" lang="ru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позволяющий на любом этапе проверять корректность цены продажи автомобиля.</a:t>
            </a:r>
            <a:endParaRPr b="0" i="0" sz="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"/>
              <a:buAutoNum type="arabicPeriod"/>
            </a:pPr>
            <a:r>
              <a:rPr b="1" i="0" lang="ru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Научиться планировать:</a:t>
            </a:r>
            <a:endParaRPr b="1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"/>
              <a:buAutoNum type="alphaLcPeriod"/>
            </a:pPr>
            <a:r>
              <a:rPr b="0" i="0" lang="ru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Цену вывода автомобиля в продажу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"/>
              <a:buAutoNum type="alphaLcPeriod"/>
            </a:pPr>
            <a:r>
              <a:rPr b="0" i="0" lang="ru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Переоценки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"/>
              <a:buAutoNum type="arabicPeriod"/>
            </a:pPr>
            <a:r>
              <a:rPr b="1" i="0" lang="ru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Начать контролировать работу с ценой</a:t>
            </a:r>
            <a:endParaRPr b="1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"/>
              <a:buAutoNum type="arabicPeriod"/>
            </a:pPr>
            <a:r>
              <a:rPr b="1" i="0" lang="ru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Начать корректировать ключевые элементы процесса</a:t>
            </a:r>
            <a:r>
              <a:rPr b="0" i="0" lang="ru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добиваясь улучшений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41"/>
          <p:cNvSpPr txBox="1"/>
          <p:nvPr/>
        </p:nvSpPr>
        <p:spPr>
          <a:xfrm>
            <a:off x="336000" y="203925"/>
            <a:ext cx="84462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Надо перейти от работы с ценой к управлению</a:t>
            </a:r>
            <a:endParaRPr b="1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6" name="Google Shape;19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650" y="1289700"/>
            <a:ext cx="3667124" cy="280479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1">
            <a:hlinkClick r:id="rId4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/>
          <p:nvPr/>
        </p:nvSpPr>
        <p:spPr>
          <a:xfrm>
            <a:off x="1051300" y="1334300"/>
            <a:ext cx="68775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Назначение цены продажи</a:t>
            </a:r>
            <a:endParaRPr b="1" i="1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от цены закупки не работает</a:t>
            </a:r>
            <a:endParaRPr b="1" i="1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42"/>
          <p:cNvSpPr txBox="1"/>
          <p:nvPr/>
        </p:nvSpPr>
        <p:spPr>
          <a:xfrm>
            <a:off x="343175" y="1000375"/>
            <a:ext cx="1138800" cy="16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0" i="0" lang="ru" sz="7200" u="none" cap="none" strike="noStrike">
                <a:solidFill>
                  <a:srgbClr val="D84A38"/>
                </a:solidFill>
                <a:latin typeface="Roboto Black"/>
                <a:ea typeface="Roboto Black"/>
                <a:cs typeface="Roboto Black"/>
                <a:sym typeface="Roboto Black"/>
              </a:rPr>
              <a:t>«</a:t>
            </a:r>
            <a:endParaRPr b="0" i="0" sz="7200" u="none" cap="none" strike="noStrike">
              <a:solidFill>
                <a:srgbClr val="D84A38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04" name="Google Shape;204;p42"/>
          <p:cNvSpPr txBox="1"/>
          <p:nvPr/>
        </p:nvSpPr>
        <p:spPr>
          <a:xfrm>
            <a:off x="5351475" y="1000375"/>
            <a:ext cx="11388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0" i="0" lang="ru" sz="7200" u="none" cap="none" strike="noStrike">
                <a:solidFill>
                  <a:srgbClr val="D84A38"/>
                </a:solidFill>
                <a:latin typeface="Roboto Black"/>
                <a:ea typeface="Roboto Black"/>
                <a:cs typeface="Roboto Black"/>
                <a:sym typeface="Roboto Black"/>
              </a:rPr>
              <a:t>»</a:t>
            </a:r>
            <a:endParaRPr b="0" i="0" sz="7200" u="none" cap="none" strike="noStrike">
              <a:solidFill>
                <a:srgbClr val="D84A38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05" name="Google Shape;205;p42"/>
          <p:cNvSpPr txBox="1"/>
          <p:nvPr/>
        </p:nvSpPr>
        <p:spPr>
          <a:xfrm>
            <a:off x="336000" y="203925"/>
            <a:ext cx="84462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Поиск «хребта</a:t>
            </a:r>
            <a:r>
              <a:rPr b="1" i="0" lang="ru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»</a:t>
            </a:r>
            <a:r>
              <a:rPr b="1" i="0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процесса управления ценой</a:t>
            </a:r>
            <a:endParaRPr b="1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42">
            <a:hlinkClick r:id="rId3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  <p:sp>
        <p:nvSpPr>
          <p:cNvPr id="207" name="Google Shape;207;p42"/>
          <p:cNvSpPr txBox="1"/>
          <p:nvPr/>
        </p:nvSpPr>
        <p:spPr>
          <a:xfrm>
            <a:off x="2639925" y="3044625"/>
            <a:ext cx="6084900" cy="13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Назначение цены продажи </a:t>
            </a:r>
            <a:endParaRPr b="1" i="1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от среднерыночной цены не работает</a:t>
            </a:r>
            <a:endParaRPr b="1" i="0" sz="3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42"/>
          <p:cNvSpPr txBox="1"/>
          <p:nvPr/>
        </p:nvSpPr>
        <p:spPr>
          <a:xfrm>
            <a:off x="2040725" y="2812575"/>
            <a:ext cx="7038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0" i="0" lang="ru" sz="7200" u="none" cap="none" strike="noStrike">
                <a:solidFill>
                  <a:srgbClr val="D84A38"/>
                </a:solidFill>
                <a:latin typeface="Roboto Black"/>
                <a:ea typeface="Roboto Black"/>
                <a:cs typeface="Roboto Black"/>
                <a:sym typeface="Roboto Black"/>
              </a:rPr>
              <a:t>«</a:t>
            </a:r>
            <a:endParaRPr b="0" i="0" sz="7200" u="none" cap="none" strike="noStrike">
              <a:solidFill>
                <a:srgbClr val="D84A38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09" name="Google Shape;209;p42"/>
          <p:cNvSpPr txBox="1"/>
          <p:nvPr/>
        </p:nvSpPr>
        <p:spPr>
          <a:xfrm>
            <a:off x="8166950" y="2867075"/>
            <a:ext cx="11388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0" i="0" lang="ru" sz="7200" u="none" cap="none" strike="noStrike">
                <a:solidFill>
                  <a:srgbClr val="D84A38"/>
                </a:solidFill>
                <a:latin typeface="Roboto Black"/>
                <a:ea typeface="Roboto Black"/>
                <a:cs typeface="Roboto Black"/>
                <a:sym typeface="Roboto Black"/>
              </a:rPr>
              <a:t>»</a:t>
            </a:r>
            <a:endParaRPr b="0" i="0" sz="7200" u="none" cap="none" strike="noStrike">
              <a:solidFill>
                <a:srgbClr val="D84A38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3"/>
          <p:cNvSpPr txBox="1"/>
          <p:nvPr/>
        </p:nvSpPr>
        <p:spPr>
          <a:xfrm>
            <a:off x="335999" y="203925"/>
            <a:ext cx="85239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Начинаем тренировать оценщиков на точность прогнозов</a:t>
            </a:r>
            <a:endParaRPr b="1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43"/>
          <p:cNvSpPr txBox="1"/>
          <p:nvPr/>
        </p:nvSpPr>
        <p:spPr>
          <a:xfrm>
            <a:off x="1582652" y="884000"/>
            <a:ext cx="51927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434343"/>
                </a:solidFill>
                <a:latin typeface="Roboto Medium"/>
                <a:ea typeface="Roboto Medium"/>
                <a:cs typeface="Roboto Medium"/>
                <a:sym typeface="Roboto Medium"/>
              </a:rPr>
              <a:t>ПРИ ВЫКУПЕ</a:t>
            </a:r>
            <a:endParaRPr b="0" i="0" sz="1400" u="none" cap="none" strike="noStrike">
              <a:solidFill>
                <a:srgbClr val="434343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Фиксируем прогнозную цену продажи (ПЦП)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43"/>
          <p:cNvSpPr txBox="1"/>
          <p:nvPr/>
        </p:nvSpPr>
        <p:spPr>
          <a:xfrm>
            <a:off x="1582650" y="2055575"/>
            <a:ext cx="63612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434343"/>
                </a:solidFill>
                <a:latin typeface="Roboto Medium"/>
                <a:ea typeface="Roboto Medium"/>
                <a:cs typeface="Roboto Medium"/>
                <a:sym typeface="Roboto Medium"/>
              </a:rPr>
              <a:t>ПРИ ПРОДАЖЕ</a:t>
            </a:r>
            <a:endParaRPr b="0" i="0" sz="1400" u="none" cap="none" strike="noStrike">
              <a:solidFill>
                <a:srgbClr val="434343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Фиксируем продажную цену и предоставленные скидки за F&amp;I, trade-in и допы (ФЦП)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43"/>
          <p:cNvSpPr txBox="1"/>
          <p:nvPr/>
        </p:nvSpPr>
        <p:spPr>
          <a:xfrm>
            <a:off x="1582650" y="3408125"/>
            <a:ext cx="68469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Определяем погрешность оценщика по формуле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∑ |ФЦП - ПЦП| / ∑ ФЦП * 100%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p43">
            <a:hlinkClick r:id="rId4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4"/>
          <p:cNvSpPr/>
          <p:nvPr/>
        </p:nvSpPr>
        <p:spPr>
          <a:xfrm>
            <a:off x="345525" y="1399225"/>
            <a:ext cx="1530900" cy="903300"/>
          </a:xfrm>
          <a:prstGeom prst="rect">
            <a:avLst/>
          </a:prstGeom>
          <a:solidFill>
            <a:srgbClr val="D84A38"/>
          </a:solidFill>
          <a:ln>
            <a:noFill/>
          </a:ln>
          <a:effectLst>
            <a:outerShdw blurRad="171450" rotWithShape="0" algn="bl" dir="5400000" dist="28575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4"/>
          <p:cNvSpPr/>
          <p:nvPr/>
        </p:nvSpPr>
        <p:spPr>
          <a:xfrm>
            <a:off x="2485200" y="1399225"/>
            <a:ext cx="1740600" cy="90330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171450" rotWithShape="0" algn="bl" dir="5400000" dist="28575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4"/>
          <p:cNvSpPr txBox="1"/>
          <p:nvPr/>
        </p:nvSpPr>
        <p:spPr>
          <a:xfrm>
            <a:off x="336001" y="203925"/>
            <a:ext cx="81318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Формулы </a:t>
            </a:r>
            <a:endParaRPr b="1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44"/>
          <p:cNvSpPr txBox="1"/>
          <p:nvPr/>
        </p:nvSpPr>
        <p:spPr>
          <a:xfrm>
            <a:off x="2551800" y="1559725"/>
            <a:ext cx="16287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Прогнозная цена продажи</a:t>
            </a:r>
            <a:endParaRPr b="1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44"/>
          <p:cNvSpPr txBox="1"/>
          <p:nvPr/>
        </p:nvSpPr>
        <p:spPr>
          <a:xfrm>
            <a:off x="431175" y="1650775"/>
            <a:ext cx="13893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Цена закупки</a:t>
            </a:r>
            <a:endParaRPr b="1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44"/>
          <p:cNvSpPr/>
          <p:nvPr/>
        </p:nvSpPr>
        <p:spPr>
          <a:xfrm>
            <a:off x="4834575" y="1399225"/>
            <a:ext cx="1474800" cy="903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1450" rotWithShape="0" algn="bl" dir="5400000" dist="28575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4"/>
          <p:cNvSpPr/>
          <p:nvPr/>
        </p:nvSpPr>
        <p:spPr>
          <a:xfrm>
            <a:off x="6974100" y="1399225"/>
            <a:ext cx="1740600" cy="903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1450" rotWithShape="0" algn="bl" dir="5400000" dist="28575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4"/>
          <p:cNvSpPr txBox="1"/>
          <p:nvPr/>
        </p:nvSpPr>
        <p:spPr>
          <a:xfrm>
            <a:off x="7050225" y="1432525"/>
            <a:ext cx="1628700" cy="8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Стоимость предпродажной подготовки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44"/>
          <p:cNvSpPr txBox="1"/>
          <p:nvPr/>
        </p:nvSpPr>
        <p:spPr>
          <a:xfrm>
            <a:off x="4891650" y="1573075"/>
            <a:ext cx="13893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Нормальная маржа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44"/>
          <p:cNvSpPr txBox="1"/>
          <p:nvPr/>
        </p:nvSpPr>
        <p:spPr>
          <a:xfrm>
            <a:off x="1963013" y="1516150"/>
            <a:ext cx="4356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" sz="3200" u="none" cap="none" strike="noStrike">
                <a:solidFill>
                  <a:srgbClr val="D84A38"/>
                </a:solidFill>
                <a:latin typeface="Roboto"/>
                <a:ea typeface="Roboto"/>
                <a:cs typeface="Roboto"/>
                <a:sym typeface="Roboto"/>
              </a:rPr>
              <a:t>=</a:t>
            </a:r>
            <a:endParaRPr b="1" i="0" sz="3200" u="none" cap="none" strike="noStrike">
              <a:solidFill>
                <a:srgbClr val="D84A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44"/>
          <p:cNvSpPr txBox="1"/>
          <p:nvPr/>
        </p:nvSpPr>
        <p:spPr>
          <a:xfrm>
            <a:off x="4312375" y="1516150"/>
            <a:ext cx="4356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" sz="3200" u="none" cap="none" strike="noStrike">
                <a:solidFill>
                  <a:srgbClr val="D84A38"/>
                </a:solidFill>
                <a:latin typeface="Roboto"/>
                <a:ea typeface="Roboto"/>
                <a:cs typeface="Roboto"/>
                <a:sym typeface="Roboto"/>
              </a:rPr>
              <a:t>–</a:t>
            </a:r>
            <a:endParaRPr b="1" i="0" sz="3200" u="none" cap="none" strike="noStrike">
              <a:solidFill>
                <a:srgbClr val="D84A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44"/>
          <p:cNvSpPr txBox="1"/>
          <p:nvPr/>
        </p:nvSpPr>
        <p:spPr>
          <a:xfrm>
            <a:off x="6414413" y="1516150"/>
            <a:ext cx="4356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" sz="3200" u="none" cap="none" strike="noStrike">
                <a:solidFill>
                  <a:srgbClr val="D84A38"/>
                </a:solidFill>
                <a:latin typeface="Roboto"/>
                <a:ea typeface="Roboto"/>
                <a:cs typeface="Roboto"/>
                <a:sym typeface="Roboto"/>
              </a:rPr>
              <a:t>–</a:t>
            </a:r>
            <a:endParaRPr b="1" i="0" sz="3200" u="none" cap="none" strike="noStrike">
              <a:solidFill>
                <a:srgbClr val="D84A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44"/>
          <p:cNvSpPr/>
          <p:nvPr/>
        </p:nvSpPr>
        <p:spPr>
          <a:xfrm>
            <a:off x="393150" y="2780350"/>
            <a:ext cx="1427400" cy="903300"/>
          </a:xfrm>
          <a:prstGeom prst="rect">
            <a:avLst/>
          </a:prstGeom>
          <a:solidFill>
            <a:srgbClr val="D84A38"/>
          </a:solidFill>
          <a:ln>
            <a:noFill/>
          </a:ln>
          <a:effectLst>
            <a:outerShdw blurRad="171450" rotWithShape="0" algn="bl" dir="5400000" dist="28575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4"/>
          <p:cNvSpPr txBox="1"/>
          <p:nvPr/>
        </p:nvSpPr>
        <p:spPr>
          <a:xfrm>
            <a:off x="412125" y="2916475"/>
            <a:ext cx="13890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Цена вывода в продажу</a:t>
            </a:r>
            <a:endParaRPr b="1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44"/>
          <p:cNvSpPr/>
          <p:nvPr/>
        </p:nvSpPr>
        <p:spPr>
          <a:xfrm>
            <a:off x="6502425" y="2780350"/>
            <a:ext cx="852600" cy="903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1450" rotWithShape="0" algn="bl" dir="5400000" dist="28575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4"/>
          <p:cNvSpPr/>
          <p:nvPr/>
        </p:nvSpPr>
        <p:spPr>
          <a:xfrm>
            <a:off x="7791450" y="2780350"/>
            <a:ext cx="894900" cy="903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1450" rotWithShape="0" algn="bl" dir="5400000" dist="28575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4"/>
          <p:cNvSpPr txBox="1"/>
          <p:nvPr/>
        </p:nvSpPr>
        <p:spPr>
          <a:xfrm>
            <a:off x="7742450" y="2937625"/>
            <a:ext cx="10125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Скидка на торг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44"/>
          <p:cNvSpPr txBox="1"/>
          <p:nvPr/>
        </p:nvSpPr>
        <p:spPr>
          <a:xfrm>
            <a:off x="6504750" y="2927176"/>
            <a:ext cx="852600" cy="5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Сверх. маржа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44"/>
          <p:cNvSpPr txBox="1"/>
          <p:nvPr/>
        </p:nvSpPr>
        <p:spPr>
          <a:xfrm>
            <a:off x="1934438" y="2897275"/>
            <a:ext cx="4356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" sz="3200" u="none" cap="none" strike="noStrike">
                <a:solidFill>
                  <a:srgbClr val="D84A38"/>
                </a:solidFill>
                <a:latin typeface="Roboto"/>
                <a:ea typeface="Roboto"/>
                <a:cs typeface="Roboto"/>
                <a:sym typeface="Roboto"/>
              </a:rPr>
              <a:t>=</a:t>
            </a:r>
            <a:endParaRPr b="1" i="0" sz="3200" u="none" cap="none" strike="noStrike">
              <a:solidFill>
                <a:srgbClr val="D84A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44"/>
          <p:cNvSpPr txBox="1"/>
          <p:nvPr/>
        </p:nvSpPr>
        <p:spPr>
          <a:xfrm>
            <a:off x="4264750" y="2897275"/>
            <a:ext cx="4356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" sz="3200" u="none" cap="none" strike="noStrike">
                <a:solidFill>
                  <a:srgbClr val="D84A3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i="0" sz="3200" u="none" cap="none" strike="noStrike">
              <a:solidFill>
                <a:srgbClr val="D84A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44"/>
          <p:cNvSpPr/>
          <p:nvPr/>
        </p:nvSpPr>
        <p:spPr>
          <a:xfrm>
            <a:off x="4716175" y="2780350"/>
            <a:ext cx="1336800" cy="903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1450" rotWithShape="0" algn="bl" dir="5400000" dist="28575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4"/>
          <p:cNvSpPr txBox="1"/>
          <p:nvPr/>
        </p:nvSpPr>
        <p:spPr>
          <a:xfrm>
            <a:off x="4730575" y="2937700"/>
            <a:ext cx="1404600" cy="5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Погрешность оценщика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44"/>
          <p:cNvSpPr txBox="1"/>
          <p:nvPr/>
        </p:nvSpPr>
        <p:spPr>
          <a:xfrm>
            <a:off x="7369900" y="2897275"/>
            <a:ext cx="4356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" sz="3200" u="none" cap="none" strike="noStrike">
                <a:solidFill>
                  <a:srgbClr val="D84A3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i="0" sz="3200" u="none" cap="none" strike="noStrike">
              <a:solidFill>
                <a:srgbClr val="D84A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44"/>
          <p:cNvSpPr txBox="1"/>
          <p:nvPr/>
        </p:nvSpPr>
        <p:spPr>
          <a:xfrm>
            <a:off x="6067525" y="2897275"/>
            <a:ext cx="4356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" sz="3200" u="none" cap="none" strike="noStrike">
                <a:solidFill>
                  <a:srgbClr val="D84A3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i="0" sz="3200" u="none" cap="none" strike="noStrike">
              <a:solidFill>
                <a:srgbClr val="D84A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44"/>
          <p:cNvSpPr/>
          <p:nvPr/>
        </p:nvSpPr>
        <p:spPr>
          <a:xfrm>
            <a:off x="2485200" y="2770825"/>
            <a:ext cx="1740600" cy="90330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171450" rotWithShape="0" algn="bl" dir="5400000" dist="28575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4"/>
          <p:cNvSpPr txBox="1"/>
          <p:nvPr/>
        </p:nvSpPr>
        <p:spPr>
          <a:xfrm>
            <a:off x="2551800" y="2912275"/>
            <a:ext cx="16287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Прогнозная цена продажи</a:t>
            </a:r>
            <a:endParaRPr b="1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44">
            <a:hlinkClick r:id="rId3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5"/>
          <p:cNvSpPr txBox="1"/>
          <p:nvPr/>
        </p:nvSpPr>
        <p:spPr>
          <a:xfrm>
            <a:off x="335991" y="203925"/>
            <a:ext cx="48552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Схема пересмотра цены</a:t>
            </a:r>
            <a:endParaRPr b="1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45"/>
          <p:cNvSpPr/>
          <p:nvPr/>
        </p:nvSpPr>
        <p:spPr>
          <a:xfrm>
            <a:off x="408050" y="796175"/>
            <a:ext cx="8312700" cy="2275200"/>
          </a:xfrm>
          <a:prstGeom prst="rect">
            <a:avLst/>
          </a:prstGeom>
          <a:solidFill>
            <a:srgbClr val="EFF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7" name="Google Shape;257;p45"/>
          <p:cNvCxnSpPr/>
          <p:nvPr/>
        </p:nvCxnSpPr>
        <p:spPr>
          <a:xfrm>
            <a:off x="934575" y="2782613"/>
            <a:ext cx="7542600" cy="99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58" name="Google Shape;258;p45"/>
          <p:cNvCxnSpPr/>
          <p:nvPr/>
        </p:nvCxnSpPr>
        <p:spPr>
          <a:xfrm flipH="1" rot="10800000">
            <a:off x="934587" y="916613"/>
            <a:ext cx="13200" cy="18660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59" name="Google Shape;259;p45"/>
          <p:cNvSpPr txBox="1"/>
          <p:nvPr/>
        </p:nvSpPr>
        <p:spPr>
          <a:xfrm rot="-5400000">
            <a:off x="288675" y="1625751"/>
            <a:ext cx="7623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Цена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45"/>
          <p:cNvSpPr txBox="1"/>
          <p:nvPr/>
        </p:nvSpPr>
        <p:spPr>
          <a:xfrm>
            <a:off x="2780750" y="2724144"/>
            <a:ext cx="35673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Дни в продаже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45"/>
          <p:cNvSpPr/>
          <p:nvPr/>
        </p:nvSpPr>
        <p:spPr>
          <a:xfrm>
            <a:off x="992759" y="1129783"/>
            <a:ext cx="1184700" cy="1629000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Цена 1</a:t>
            </a:r>
            <a:endParaRPr b="1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45"/>
          <p:cNvSpPr/>
          <p:nvPr/>
        </p:nvSpPr>
        <p:spPr>
          <a:xfrm>
            <a:off x="2196160" y="1356864"/>
            <a:ext cx="1184700" cy="1401900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Цена 2</a:t>
            </a:r>
            <a:endParaRPr b="1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45"/>
          <p:cNvSpPr/>
          <p:nvPr/>
        </p:nvSpPr>
        <p:spPr>
          <a:xfrm>
            <a:off x="3402185" y="1554301"/>
            <a:ext cx="1184700" cy="1204200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Цена 3</a:t>
            </a:r>
            <a:endParaRPr b="1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45"/>
          <p:cNvSpPr/>
          <p:nvPr/>
        </p:nvSpPr>
        <p:spPr>
          <a:xfrm>
            <a:off x="4605260" y="1751758"/>
            <a:ext cx="1184700" cy="1006800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Цена 4</a:t>
            </a:r>
            <a:endParaRPr b="1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5" name="Google Shape;265;p45"/>
          <p:cNvCxnSpPr/>
          <p:nvPr/>
        </p:nvCxnSpPr>
        <p:spPr>
          <a:xfrm>
            <a:off x="960911" y="1828845"/>
            <a:ext cx="7358100" cy="14700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66" name="Google Shape;266;p45"/>
          <p:cNvSpPr txBox="1"/>
          <p:nvPr/>
        </p:nvSpPr>
        <p:spPr>
          <a:xfrm>
            <a:off x="5952009" y="1529816"/>
            <a:ext cx="28920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Прогнозная цена продажи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45"/>
          <p:cNvSpPr/>
          <p:nvPr/>
        </p:nvSpPr>
        <p:spPr>
          <a:xfrm>
            <a:off x="5807275" y="1909708"/>
            <a:ext cx="1184700" cy="849000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Цена 5</a:t>
            </a:r>
            <a:endParaRPr b="1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45"/>
          <p:cNvSpPr/>
          <p:nvPr/>
        </p:nvSpPr>
        <p:spPr>
          <a:xfrm>
            <a:off x="7013223" y="2025620"/>
            <a:ext cx="1184700" cy="732900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Цена ...</a:t>
            </a:r>
            <a:endParaRPr b="1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45"/>
          <p:cNvSpPr txBox="1"/>
          <p:nvPr/>
        </p:nvSpPr>
        <p:spPr>
          <a:xfrm>
            <a:off x="323750" y="3149700"/>
            <a:ext cx="3251100" cy="15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50000" lvl="0" marL="315000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Прогнозная цена продажи (ПЦП) -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50000" lvl="0" marL="315000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Цена 1 -</a:t>
            </a:r>
            <a:endParaRPr b="1" i="0" sz="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50000" lvl="0" marL="315000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Цена 2 - ... -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50000" lvl="0" marL="315000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Шаг пересмотра цены -</a:t>
            </a: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45"/>
          <p:cNvSpPr txBox="1"/>
          <p:nvPr/>
        </p:nvSpPr>
        <p:spPr>
          <a:xfrm>
            <a:off x="3476576" y="4049025"/>
            <a:ext cx="52716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50000" lvl="0" marL="315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7 дней если нет звонков по авто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50000" lvl="0" marL="315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10 дней если есть звонки, но нет продаж (кроме резервов)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45"/>
          <p:cNvSpPr txBox="1"/>
          <p:nvPr/>
        </p:nvSpPr>
        <p:spPr>
          <a:xfrm>
            <a:off x="3476575" y="3759248"/>
            <a:ext cx="30000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50000" lvl="0" marL="315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Предыдущая цена * 97%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45"/>
          <p:cNvSpPr txBox="1"/>
          <p:nvPr/>
        </p:nvSpPr>
        <p:spPr>
          <a:xfrm>
            <a:off x="3476575" y="3453826"/>
            <a:ext cx="4944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50000" lvl="0" marL="315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Цена вывода в продажу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45"/>
          <p:cNvSpPr txBox="1"/>
          <p:nvPr/>
        </p:nvSpPr>
        <p:spPr>
          <a:xfrm>
            <a:off x="3476575" y="3142275"/>
            <a:ext cx="51675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50000" lvl="0" marL="315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Определяется оценщиком перед выкупом автомобиля 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45">
            <a:hlinkClick r:id="rId3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