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80" r:id="rId4"/>
    <p:sldId id="278" r:id="rId5"/>
    <p:sldId id="261" r:id="rId6"/>
    <p:sldId id="282" r:id="rId7"/>
    <p:sldId id="284" r:id="rId8"/>
    <p:sldId id="259" r:id="rId9"/>
    <p:sldId id="266" r:id="rId10"/>
    <p:sldId id="272" r:id="rId11"/>
    <p:sldId id="271" r:id="rId12"/>
    <p:sldId id="270" r:id="rId13"/>
    <p:sldId id="274" r:id="rId14"/>
    <p:sldId id="273" r:id="rId15"/>
    <p:sldId id="276" r:id="rId16"/>
    <p:sldId id="275" r:id="rId17"/>
    <p:sldId id="269" r:id="rId18"/>
    <p:sldId id="283" r:id="rId19"/>
    <p:sldId id="26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50-414C-ACBA-D2B1DD687F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0-414C-ACBA-D2B1DD68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Лист1!$D$6:$D$7</c:f>
              <c:strCache>
                <c:ptCount val="2"/>
                <c:pt idx="0">
                  <c:v>Запчасти</c:v>
                </c:pt>
                <c:pt idx="1">
                  <c:v>Работы</c:v>
                </c:pt>
              </c:strCache>
            </c:strRef>
          </c:cat>
          <c:val>
            <c:numRef>
              <c:f>Лист1!$E$6:$E$7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0-414C-ACBA-D2B1DD687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92962444075471"/>
          <c:y val="1.3949983454641362E-2"/>
          <c:w val="0.36277857772934829"/>
          <c:h val="0.28026508849183307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F654-300D-4D8D-A565-F09E0AD5BA0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A78C-9509-416F-806B-3A338E647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78C-9509-416F-806B-3A338E647A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78C-9509-416F-806B-3A338E647A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1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76" y="0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15036" y="569332"/>
            <a:ext cx="7939802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/>
              <a:t>Автохолдинг</a:t>
            </a:r>
            <a:r>
              <a:rPr lang="ru-RU" sz="3600" dirty="0"/>
              <a:t> </a:t>
            </a:r>
            <a:r>
              <a:rPr lang="en-US" sz="3600" dirty="0"/>
              <a:t>“</a:t>
            </a:r>
            <a:r>
              <a:rPr lang="ru-RU" sz="3600" dirty="0" err="1"/>
              <a:t>Аларм</a:t>
            </a:r>
            <a:r>
              <a:rPr lang="ru-RU" sz="3600" dirty="0"/>
              <a:t>-Моторс</a:t>
            </a:r>
            <a:r>
              <a:rPr lang="en-US" sz="3600" dirty="0"/>
              <a:t>”</a:t>
            </a:r>
            <a:r>
              <a:rPr lang="ru-RU" sz="3600" dirty="0"/>
              <a:t> </a:t>
            </a:r>
          </a:p>
          <a:p>
            <a:pPr algn="ctr"/>
            <a:r>
              <a:rPr lang="ru-RU" sz="2400" dirty="0"/>
              <a:t>официальный дилер:</a:t>
            </a:r>
          </a:p>
          <a:p>
            <a:pPr algn="ctr"/>
            <a:r>
              <a:rPr lang="en-US" sz="2400" dirty="0"/>
              <a:t>FORD,</a:t>
            </a:r>
            <a:r>
              <a:rPr lang="ru-RU" sz="2400" dirty="0"/>
              <a:t> </a:t>
            </a:r>
            <a:r>
              <a:rPr lang="en-US" sz="2400" dirty="0"/>
              <a:t>KIA, PEUGEOT, FIAT PROFESSIONAL, SUZUKI</a:t>
            </a:r>
            <a:endParaRPr lang="ru-RU" sz="2400" dirty="0"/>
          </a:p>
          <a:p>
            <a:endParaRPr lang="en-US" sz="2400" dirty="0" smtClean="0"/>
          </a:p>
          <a:p>
            <a:pPr algn="ctr"/>
            <a:endParaRPr lang="ru-RU" sz="2800" b="1" dirty="0"/>
          </a:p>
          <a:p>
            <a:r>
              <a:rPr lang="ru-RU" sz="3200" b="1" dirty="0"/>
              <a:t>ИНСТРУМЕНТЫ </a:t>
            </a:r>
            <a:r>
              <a:rPr lang="ru-RU" sz="3200" b="1" dirty="0" smtClean="0"/>
              <a:t>УПРАВЛЕНИЯ КОМПАНИЕЙ </a:t>
            </a:r>
          </a:p>
          <a:p>
            <a:r>
              <a:rPr lang="ru-RU" sz="3200" b="1" dirty="0" smtClean="0"/>
              <a:t>НА </a:t>
            </a:r>
            <a:r>
              <a:rPr lang="ru-RU" sz="3200" b="1" dirty="0"/>
              <a:t>ПАДАЮЩЕМ РЫНКЕ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АЛАРМ-МОТОРС </a:t>
            </a:r>
            <a:r>
              <a:rPr lang="ru-RU" sz="3200" b="1" dirty="0"/>
              <a:t>Санкт-Петербург</a:t>
            </a:r>
          </a:p>
          <a:p>
            <a:r>
              <a:rPr lang="ru-RU" sz="2800" dirty="0" smtClean="0"/>
              <a:t>24.07.2019 </a:t>
            </a:r>
            <a:r>
              <a:rPr lang="ru-RU" sz="2800" dirty="0"/>
              <a:t>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52" y="5567466"/>
            <a:ext cx="5874385" cy="91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°Ð²ÑÐ¾Ð¿Ð°ÑÐºÐ¾Ð²Ð¾Ðµ Ð¾Ð±ÑÐ»ÑÐ¶Ð¸Ð²Ð°Ð½Ð¸Ðµ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18" y="2177999"/>
            <a:ext cx="5726020" cy="32208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0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57263" y="547280"/>
            <a:ext cx="6602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Стратегия развития</a:t>
            </a:r>
          </a:p>
          <a:p>
            <a:endParaRPr lang="ru-RU" sz="12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Сервис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арковое обслуживание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бслуживание 360˚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423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00672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698" y="1075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831396" y="698416"/>
            <a:ext cx="789998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Точки роста</a:t>
            </a:r>
          </a:p>
          <a:p>
            <a:endParaRPr lang="ru-RU" sz="12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Продажи новых автомобилей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диверсификация брендов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л</a:t>
            </a:r>
            <a:r>
              <a:rPr lang="ru-RU" sz="2400" dirty="0" smtClean="0"/>
              <a:t>ояльная база сервиса, как инструмент продаж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Сервис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фокус на 20% крупных корп. клиентов (принцип Парето)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полный спектр услуг для физических лиц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качество сервиса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Страхование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авто, жизнь, медицина, недвижимость</a:t>
            </a:r>
          </a:p>
        </p:txBody>
      </p:sp>
    </p:spTree>
    <p:extLst>
      <p:ext uri="{BB962C8B-B14F-4D97-AF65-F5344CB8AC3E}">
        <p14:creationId xmlns:p14="http://schemas.microsoft.com/office/powerpoint/2010/main" val="2119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16708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0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71623" y="857936"/>
            <a:ext cx="788869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endParaRPr lang="ru-RU" sz="12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Продажи новых автомобилей</a:t>
            </a:r>
          </a:p>
          <a:p>
            <a:endParaRPr lang="ru-RU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Интенсивное развитие в рамках имеющихся </a:t>
            </a:r>
            <a:r>
              <a:rPr lang="ru-RU" sz="2400" dirty="0" smtClean="0"/>
              <a:t>площадей</a:t>
            </a:r>
          </a:p>
          <a:p>
            <a:endParaRPr lang="ru-RU" sz="2400" dirty="0" smtClean="0"/>
          </a:p>
          <a:p>
            <a:r>
              <a:rPr lang="ru-RU" sz="2000" dirty="0" smtClean="0"/>
              <a:t>Старт продаж новых брендов в портфеле </a:t>
            </a:r>
            <a:r>
              <a:rPr lang="ru-RU" sz="2000" dirty="0" err="1" smtClean="0"/>
              <a:t>Аларм</a:t>
            </a:r>
            <a:r>
              <a:rPr lang="ru-RU" sz="2000" dirty="0" smtClean="0"/>
              <a:t>-Моторс:</a:t>
            </a:r>
          </a:p>
          <a:p>
            <a:r>
              <a:rPr lang="ru-RU" sz="2000" dirty="0" smtClean="0"/>
              <a:t>- </a:t>
            </a:r>
            <a:r>
              <a:rPr lang="en-US" sz="2000" dirty="0" smtClean="0"/>
              <a:t>Peugeot</a:t>
            </a:r>
          </a:p>
          <a:p>
            <a:r>
              <a:rPr lang="ru-RU" sz="2000" dirty="0" smtClean="0"/>
              <a:t>- </a:t>
            </a:r>
            <a:r>
              <a:rPr lang="en-US" sz="2000" dirty="0" smtClean="0"/>
              <a:t>Suzuki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en-US" sz="2000" dirty="0" smtClean="0"/>
              <a:t>UAZ (</a:t>
            </a:r>
            <a:r>
              <a:rPr lang="ru-RU" sz="2000" dirty="0" smtClean="0"/>
              <a:t>сентябрь 2019)</a:t>
            </a:r>
          </a:p>
          <a:p>
            <a:r>
              <a:rPr lang="ru-RU" sz="2000" dirty="0" smtClean="0"/>
              <a:t>- </a:t>
            </a:r>
            <a:r>
              <a:rPr lang="en-US" sz="2000" dirty="0" smtClean="0"/>
              <a:t>Hyundai (</a:t>
            </a:r>
            <a:r>
              <a:rPr lang="ru-RU" sz="2000" dirty="0" smtClean="0"/>
              <a:t>октябрь 2019)</a:t>
            </a:r>
          </a:p>
          <a:p>
            <a:r>
              <a:rPr lang="ru-RU" sz="2000" dirty="0" smtClean="0"/>
              <a:t>- Переговоры по запуску новых брендов</a:t>
            </a:r>
          </a:p>
          <a:p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лояльная база сервиса, как инструмент продаж</a:t>
            </a:r>
          </a:p>
        </p:txBody>
      </p:sp>
    </p:spTree>
    <p:extLst>
      <p:ext uri="{BB962C8B-B14F-4D97-AF65-F5344CB8AC3E}">
        <p14:creationId xmlns:p14="http://schemas.microsoft.com/office/powerpoint/2010/main" val="16514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6523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99242" y="547279"/>
            <a:ext cx="86922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Инструменты управления</a:t>
            </a:r>
          </a:p>
          <a:p>
            <a:endParaRPr lang="ru-RU" sz="1200" b="1" dirty="0" smtClean="0"/>
          </a:p>
          <a:p>
            <a:pPr algn="ctr"/>
            <a:r>
              <a:rPr lang="ru-RU" sz="2400" b="1" dirty="0" smtClean="0"/>
              <a:t>Сервис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фокус на </a:t>
            </a:r>
            <a:r>
              <a:rPr lang="ru-RU" sz="2400" b="1" dirty="0" smtClean="0">
                <a:solidFill>
                  <a:srgbClr val="C00000"/>
                </a:solidFill>
              </a:rPr>
              <a:t>20%</a:t>
            </a:r>
            <a:r>
              <a:rPr lang="ru-RU" sz="2400" b="1" dirty="0" smtClean="0"/>
              <a:t> крупных корп. клиентов (принцип Парето)</a:t>
            </a:r>
          </a:p>
          <a:p>
            <a:r>
              <a:rPr lang="ru-RU" sz="2000" dirty="0" smtClean="0"/>
              <a:t>Стабильность</a:t>
            </a:r>
          </a:p>
          <a:p>
            <a:r>
              <a:rPr lang="ru-RU" sz="2000" dirty="0" smtClean="0"/>
              <a:t>Внедрение новых услуг → мультиплицирование → </a:t>
            </a:r>
          </a:p>
          <a:p>
            <a:r>
              <a:rPr lang="ru-RU" sz="2000" dirty="0" smtClean="0"/>
              <a:t>→ конкурентное преимущество</a:t>
            </a:r>
          </a:p>
          <a:p>
            <a:endParaRPr lang="ru-RU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полный спектр услуг для физических лиц</a:t>
            </a:r>
          </a:p>
          <a:p>
            <a:r>
              <a:rPr lang="ru-RU" sz="2000" dirty="0" smtClean="0"/>
              <a:t>принцип одного окна </a:t>
            </a:r>
            <a:r>
              <a:rPr lang="ru-RU" sz="2000" dirty="0"/>
              <a:t>→</a:t>
            </a:r>
            <a:r>
              <a:rPr lang="ru-RU" sz="2000" dirty="0" smtClean="0"/>
              <a:t> экономия ключевой ценности – времени</a:t>
            </a:r>
          </a:p>
          <a:p>
            <a:endParaRPr lang="ru-RU" sz="2000" dirty="0" smtClean="0"/>
          </a:p>
          <a:p>
            <a:pPr algn="ctr"/>
            <a:r>
              <a:rPr lang="ru-RU" sz="2000" i="1" dirty="0" smtClean="0"/>
              <a:t>«Успешные </a:t>
            </a:r>
            <a:r>
              <a:rPr lang="ru-RU" sz="2000" i="1" dirty="0"/>
              <a:t>люди вырываются вперед, </a:t>
            </a:r>
            <a:r>
              <a:rPr lang="ru-RU" sz="2000" i="1" dirty="0" smtClean="0"/>
              <a:t>используя </a:t>
            </a:r>
            <a:r>
              <a:rPr lang="ru-RU" sz="2000" i="1" dirty="0"/>
              <a:t>то время,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которое </a:t>
            </a:r>
            <a:r>
              <a:rPr lang="ru-RU" sz="2000" i="1" dirty="0"/>
              <a:t>остальные используют впустую</a:t>
            </a:r>
            <a:r>
              <a:rPr lang="ru-RU" sz="2000" i="1" dirty="0" smtClean="0"/>
              <a:t>.» Генри Форд</a:t>
            </a:r>
            <a:endParaRPr lang="ru-RU" sz="2000" i="1" dirty="0"/>
          </a:p>
          <a:p>
            <a:endParaRPr lang="ru-RU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качество сервиса</a:t>
            </a:r>
          </a:p>
          <a:p>
            <a:r>
              <a:rPr lang="ru-RU" sz="2000" dirty="0"/>
              <a:t>л</a:t>
            </a:r>
            <a:r>
              <a:rPr lang="ru-RU" sz="2000" dirty="0" smtClean="0"/>
              <a:t>ояльность → повторный клиент (удержание) → </a:t>
            </a:r>
          </a:p>
          <a:p>
            <a:r>
              <a:rPr lang="ru-RU" sz="2000" dirty="0" smtClean="0"/>
              <a:t>→ </a:t>
            </a:r>
            <a:r>
              <a:rPr lang="en-US" sz="2000" dirty="0" smtClean="0"/>
              <a:t>“</a:t>
            </a:r>
            <a:r>
              <a:rPr lang="ru-RU" sz="2000" dirty="0" smtClean="0"/>
              <a:t>сарафанное радио</a:t>
            </a:r>
            <a:r>
              <a:rPr lang="en-US" sz="2000" dirty="0" smtClean="0"/>
              <a:t>”</a:t>
            </a:r>
            <a:r>
              <a:rPr lang="ru-RU" sz="2000" dirty="0" smtClean="0"/>
              <a:t> → привлечение</a:t>
            </a:r>
          </a:p>
        </p:txBody>
      </p:sp>
    </p:spTree>
    <p:extLst>
      <p:ext uri="{BB962C8B-B14F-4D97-AF65-F5344CB8AC3E}">
        <p14:creationId xmlns:p14="http://schemas.microsoft.com/office/powerpoint/2010/main" val="4109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16710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0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74784" y="1094560"/>
            <a:ext cx="472937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endParaRPr lang="ru-RU" sz="12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Страхование</a:t>
            </a:r>
          </a:p>
          <a:p>
            <a:pPr algn="ctr"/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авто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жизнь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медицина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недвижимость</a:t>
            </a:r>
          </a:p>
        </p:txBody>
      </p:sp>
      <p:pic>
        <p:nvPicPr>
          <p:cNvPr id="14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57" y="2595083"/>
            <a:ext cx="2592905" cy="25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28" y="1647381"/>
            <a:ext cx="5190655" cy="52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95" y="69853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677228" y="235852"/>
            <a:ext cx="58066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  <a:endParaRPr lang="en-US" sz="3200" dirty="0" smtClean="0"/>
          </a:p>
          <a:p>
            <a:pPr algn="ctr"/>
            <a:endParaRPr lang="en-US" sz="2000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Создание экосистемы для клиентов</a:t>
            </a:r>
          </a:p>
          <a:p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8964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51539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37534" y="350889"/>
            <a:ext cx="642727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endParaRPr lang="ru-RU" sz="12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Benchmark</a:t>
            </a:r>
            <a:r>
              <a:rPr lang="en-US" sz="2400" dirty="0" smtClean="0"/>
              <a:t> – </a:t>
            </a:r>
            <a:r>
              <a:rPr lang="ru-RU" sz="2400" dirty="0" smtClean="0"/>
              <a:t>один из важнейших инструментов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Трафик </a:t>
            </a:r>
            <a:r>
              <a:rPr lang="ru-RU" sz="2400" dirty="0" smtClean="0"/>
              <a:t>– ежедневно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SR</a:t>
            </a:r>
            <a:r>
              <a:rPr lang="ru-RU" sz="2400" dirty="0"/>
              <a:t> - еженедельно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Эффективность маркетинговых программ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7" y="1491917"/>
            <a:ext cx="9800100" cy="335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31" y="48296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68242" y="665196"/>
            <a:ext cx="84823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endParaRPr lang="ru-RU" sz="12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Актуальные точки контроля ДЦ на падающем рынке:</a:t>
            </a:r>
          </a:p>
          <a:p>
            <a:endParaRPr lang="ru-RU" sz="2400" dirty="0"/>
          </a:p>
          <a:p>
            <a:r>
              <a:rPr lang="ru-RU" sz="2400" dirty="0" smtClean="0"/>
              <a:t>Еженедельно – </a:t>
            </a:r>
            <a:r>
              <a:rPr lang="en-US" sz="2400" b="1" dirty="0" smtClean="0">
                <a:solidFill>
                  <a:srgbClr val="C00000"/>
                </a:solidFill>
              </a:rPr>
              <a:t>run rate </a:t>
            </a:r>
            <a:r>
              <a:rPr lang="ru-RU" sz="2400" dirty="0" smtClean="0"/>
              <a:t>на текущий период (месяц)</a:t>
            </a:r>
          </a:p>
          <a:p>
            <a:r>
              <a:rPr lang="ru-RU" sz="2400" dirty="0" smtClean="0"/>
              <a:t>Еженедельно – </a:t>
            </a:r>
            <a:r>
              <a:rPr lang="ru-RU" sz="2400" b="1" dirty="0" smtClean="0">
                <a:solidFill>
                  <a:srgbClr val="C00000"/>
                </a:solidFill>
              </a:rPr>
              <a:t>процент </a:t>
            </a:r>
            <a:r>
              <a:rPr lang="ru-RU" sz="2400" b="1" dirty="0">
                <a:solidFill>
                  <a:srgbClr val="C00000"/>
                </a:solidFill>
              </a:rPr>
              <a:t>отказов </a:t>
            </a:r>
            <a:r>
              <a:rPr lang="ru-RU" sz="2400" dirty="0"/>
              <a:t>(продажи, сервис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Ежемесячно – сравнение к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АППГ</a:t>
            </a:r>
          </a:p>
          <a:p>
            <a:r>
              <a:rPr lang="ru-RU" sz="2400" dirty="0" smtClean="0"/>
              <a:t>Ежемесячно – анализ</a:t>
            </a:r>
            <a:r>
              <a:rPr lang="ru-RU" sz="2400" b="1" dirty="0" smtClean="0">
                <a:solidFill>
                  <a:srgbClr val="C00000"/>
                </a:solidFill>
              </a:rPr>
              <a:t> доли в регионе по бренду</a:t>
            </a:r>
          </a:p>
          <a:p>
            <a:r>
              <a:rPr lang="ru-RU" sz="2400" dirty="0" smtClean="0"/>
              <a:t>Ежемесячно – анализ </a:t>
            </a:r>
            <a:r>
              <a:rPr lang="ru-RU" sz="2400" b="1" dirty="0" smtClean="0">
                <a:solidFill>
                  <a:srgbClr val="C00000"/>
                </a:solidFill>
              </a:rPr>
              <a:t>результатов к отрасли/бренду,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А также…</a:t>
            </a:r>
          </a:p>
        </p:txBody>
      </p:sp>
    </p:spTree>
    <p:extLst>
      <p:ext uri="{BB962C8B-B14F-4D97-AF65-F5344CB8AC3E}">
        <p14:creationId xmlns:p14="http://schemas.microsoft.com/office/powerpoint/2010/main" val="684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31" y="48296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01687" y="100734"/>
            <a:ext cx="75434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pPr algn="ctr"/>
            <a:endParaRPr lang="ru-RU" sz="3200" dirty="0" smtClean="0"/>
          </a:p>
          <a:p>
            <a:r>
              <a:rPr lang="ru-RU" sz="2400" dirty="0" smtClean="0"/>
              <a:t>Ежемесячно анализируется </a:t>
            </a:r>
          </a:p>
          <a:p>
            <a:r>
              <a:rPr lang="ru-RU" sz="2400" dirty="0" smtClean="0"/>
              <a:t>структура </a:t>
            </a:r>
            <a:r>
              <a:rPr lang="ru-RU" sz="2400" b="1" dirty="0" smtClean="0">
                <a:solidFill>
                  <a:srgbClr val="C00000"/>
                </a:solidFill>
              </a:rPr>
              <a:t>заказ-нарядов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(60-70% </a:t>
            </a:r>
            <a:r>
              <a:rPr lang="ru-RU" sz="2000" dirty="0" smtClean="0"/>
              <a:t>ЗЧ / 30-40% работы)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533"/>
              </p:ext>
            </p:extLst>
          </p:nvPr>
        </p:nvGraphicFramePr>
        <p:xfrm>
          <a:off x="3270040" y="2024246"/>
          <a:ext cx="5550336" cy="474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0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857936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372" y="113369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75934" y="1151108"/>
            <a:ext cx="895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Инструменты управления</a:t>
            </a:r>
          </a:p>
          <a:p>
            <a:endParaRPr lang="ru-RU" sz="1200" b="1" dirty="0" smtClean="0"/>
          </a:p>
          <a:p>
            <a:r>
              <a:rPr lang="ru-RU" sz="2400" dirty="0" smtClean="0"/>
              <a:t>На основании отчетов:</a:t>
            </a:r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Анализ / корректировка стока </a:t>
            </a:r>
          </a:p>
          <a:p>
            <a:r>
              <a:rPr lang="ru-RU" sz="2000" dirty="0" smtClean="0"/>
              <a:t>новые а/м, а/м с пробегом, запасные части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Введение / усиление / замена маркетинговых программ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Анализ / обучение / корректировка штата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Внедрение новых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9431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594" y="344473"/>
            <a:ext cx="846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состав </a:t>
            </a:r>
            <a:r>
              <a:rPr lang="ru-RU" sz="2400" dirty="0" err="1" smtClean="0"/>
              <a:t>Аларм</a:t>
            </a:r>
            <a:r>
              <a:rPr lang="ru-RU" sz="2400" dirty="0" smtClean="0"/>
              <a:t>-Моторс входит несколько дилерских центров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Санкт-Петербурге: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801" y="0"/>
            <a:ext cx="1875562" cy="117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29" y="2852869"/>
            <a:ext cx="5212236" cy="334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141" y="1777801"/>
            <a:ext cx="5567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Коломяжский</a:t>
            </a:r>
            <a:r>
              <a:rPr lang="ru-RU" dirty="0" smtClean="0"/>
              <a:t> </a:t>
            </a:r>
            <a:r>
              <a:rPr lang="ru-RU" dirty="0"/>
              <a:t>пр., 18 (</a:t>
            </a:r>
            <a:r>
              <a:rPr lang="en-US" dirty="0"/>
              <a:t>Ford, Suzuki, Peugeot, </a:t>
            </a:r>
            <a:r>
              <a:rPr lang="ru-RU" dirty="0"/>
              <a:t>УАЗ (сентябрь </a:t>
            </a:r>
            <a:r>
              <a:rPr lang="ru-RU" dirty="0" smtClean="0"/>
              <a:t>2019)</a:t>
            </a:r>
            <a:endParaRPr lang="ru-RU" dirty="0"/>
          </a:p>
          <a:p>
            <a:endParaRPr lang="ru-RU" dirty="0"/>
          </a:p>
        </p:txBody>
      </p:sp>
      <p:pic>
        <p:nvPicPr>
          <p:cNvPr id="10" name="Picture 2" descr="https://s.rdrom.ru/1/sales/dealer/info_images/tn_380x9069-31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40" y="2852868"/>
            <a:ext cx="4537461" cy="33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95840" y="1894023"/>
            <a:ext cx="435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Выборгское ш., 23, к.1 (</a:t>
            </a:r>
            <a:r>
              <a:rPr lang="en-US" sz="2000" dirty="0" smtClean="0"/>
              <a:t>Ford, Hyundai </a:t>
            </a:r>
            <a:r>
              <a:rPr lang="ru-RU" sz="2000" dirty="0" smtClean="0"/>
              <a:t>(октябрь 2019))</a:t>
            </a:r>
          </a:p>
        </p:txBody>
      </p:sp>
    </p:spTree>
    <p:extLst>
      <p:ext uri="{BB962C8B-B14F-4D97-AF65-F5344CB8AC3E}">
        <p14:creationId xmlns:p14="http://schemas.microsoft.com/office/powerpoint/2010/main" val="12909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857936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25" y="69853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700202" y="1482528"/>
            <a:ext cx="65149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Благодарю за внимание</a:t>
            </a:r>
          </a:p>
          <a:p>
            <a:pPr algn="ctr"/>
            <a:endParaRPr lang="ru-RU" sz="2000" dirty="0"/>
          </a:p>
          <a:p>
            <a:pPr algn="ctr"/>
            <a:r>
              <a:rPr lang="ru-RU" sz="4000" dirty="0" smtClean="0"/>
              <a:t>Евгений Кабанов</a:t>
            </a:r>
          </a:p>
          <a:p>
            <a:pPr algn="ctr"/>
            <a:r>
              <a:rPr lang="ru-RU" sz="2800" dirty="0" smtClean="0"/>
              <a:t>Управляющий </a:t>
            </a:r>
            <a:r>
              <a:rPr lang="en-US" sz="2800" dirty="0"/>
              <a:t>f</a:t>
            </a:r>
            <a:r>
              <a:rPr lang="en-US" sz="2800" dirty="0" smtClean="0"/>
              <a:t>leet </a:t>
            </a:r>
            <a:r>
              <a:rPr lang="ru-RU" sz="2800" dirty="0" smtClean="0"/>
              <a:t>директор</a:t>
            </a:r>
          </a:p>
          <a:p>
            <a:pPr algn="ctr"/>
            <a:r>
              <a:rPr lang="ru-RU" sz="2800" dirty="0" err="1" smtClean="0"/>
              <a:t>Автохолдинга</a:t>
            </a:r>
            <a:r>
              <a:rPr lang="ru-RU" sz="2800" dirty="0" smtClean="0"/>
              <a:t> </a:t>
            </a:r>
            <a:r>
              <a:rPr lang="ru-RU" sz="2800" dirty="0" err="1" smtClean="0"/>
              <a:t>Аларм</a:t>
            </a:r>
            <a:r>
              <a:rPr lang="ru-RU" sz="2800" dirty="0" smtClean="0"/>
              <a:t>-Моторс</a:t>
            </a:r>
          </a:p>
          <a:p>
            <a:pPr algn="ctr"/>
            <a:r>
              <a:rPr lang="ru-RU" sz="2800" dirty="0" smtClean="0"/>
              <a:t>+7-921-411-54-62</a:t>
            </a:r>
          </a:p>
          <a:p>
            <a:pPr algn="ctr"/>
            <a:r>
              <a:rPr lang="en-US" sz="2800" dirty="0" smtClean="0"/>
              <a:t>ekabanov@alarm-motors.ru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1" y="5502363"/>
            <a:ext cx="8968391" cy="8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206" y="225495"/>
            <a:ext cx="571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Пр. Маршала Жукова, 51 (</a:t>
            </a:r>
            <a:r>
              <a:rPr lang="en-US" sz="2000" dirty="0" smtClean="0"/>
              <a:t>KIA, FORD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новый бренд</a:t>
            </a:r>
            <a:r>
              <a:rPr lang="ru-RU" sz="2000" dirty="0" smtClean="0"/>
              <a:t>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103786"/>
            <a:ext cx="1875562" cy="117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ÐÐ°ÑÑÐ¸Ð½ÐºÐ¸ Ð¿Ð¾ Ð·Ð°Ð¿ÑÐ¾ÑÑ Ð°Ð»Ð°ÑÐ¼-Ð¼Ð¾ÑÐ¾ÑÑ ÑÐ³Ð¾-Ð·Ð°Ð¿Ð°Ð´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28" y="755176"/>
            <a:ext cx="5336112" cy="30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75399" y="2904738"/>
            <a:ext cx="288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у</a:t>
            </a:r>
            <a:r>
              <a:rPr lang="ru-RU" sz="2000" dirty="0" smtClean="0"/>
              <a:t>л. Савушкина, 108 (</a:t>
            </a:r>
            <a:r>
              <a:rPr lang="en-US" sz="2000" dirty="0" smtClean="0"/>
              <a:t>KIA</a:t>
            </a:r>
            <a:r>
              <a:rPr lang="ru-RU" sz="2000" dirty="0" smtClean="0"/>
              <a:t>)</a:t>
            </a:r>
          </a:p>
        </p:txBody>
      </p:sp>
      <p:pic>
        <p:nvPicPr>
          <p:cNvPr id="9" name="Picture 2" descr="ÐÐ°ÑÑÐ¸Ð½ÐºÐ¸ Ð¿Ð¾ Ð·Ð°Ð¿ÑÐ¾ÑÑ Ð°Ð»Ð°ÑÐ¼-Ð¼Ð¾ÑÐ¾ÑÑ ÑÐ°Ð²ÑÑÐºÐ¸Ð½Ð° ÑÐ¾Ñ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28" y="3633046"/>
            <a:ext cx="6553982" cy="3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387" y="932751"/>
            <a:ext cx="7487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800" b="1" u="sng" dirty="0" smtClean="0"/>
              <a:t>Среднемесячные объемы продаж: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новые автомобили </a:t>
            </a:r>
            <a:r>
              <a:rPr lang="ru-RU" sz="2400" dirty="0" smtClean="0"/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600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а</a:t>
            </a:r>
            <a:r>
              <a:rPr lang="ru-RU" sz="2800" dirty="0" smtClean="0"/>
              <a:t>втомобили с пробегом </a:t>
            </a:r>
            <a:r>
              <a:rPr lang="ru-RU" sz="2400" dirty="0" smtClean="0"/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450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/>
              <a:t>нормо-часы (слесарные</a:t>
            </a:r>
            <a:r>
              <a:rPr lang="ru-RU" sz="2400" dirty="0" smtClean="0"/>
              <a:t>) – </a:t>
            </a:r>
            <a:r>
              <a:rPr lang="ru-RU" sz="3200" b="1" dirty="0" smtClean="0">
                <a:solidFill>
                  <a:srgbClr val="C00000"/>
                </a:solidFill>
              </a:rPr>
              <a:t>18 000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ормо-часы (МКЦ) </a:t>
            </a:r>
            <a:r>
              <a:rPr lang="ru-RU" sz="2400" dirty="0" smtClean="0"/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10 000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87744"/>
            <a:ext cx="1875562" cy="117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3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8103" y="464243"/>
            <a:ext cx="969611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Достижения и награды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за последние годы</a:t>
            </a:r>
          </a:p>
          <a:p>
            <a:pPr algn="ctr"/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Chairman</a:t>
            </a:r>
            <a:r>
              <a:rPr lang="ru-RU" sz="2000" dirty="0"/>
              <a:t> </a:t>
            </a:r>
            <a:r>
              <a:rPr lang="ru-RU" sz="2000" dirty="0" err="1"/>
              <a:t>Award</a:t>
            </a:r>
            <a:r>
              <a:rPr lang="ru-RU" sz="2000" dirty="0"/>
              <a:t> </a:t>
            </a:r>
            <a:r>
              <a:rPr lang="ru-RU" sz="2000" dirty="0" smtClean="0"/>
              <a:t>FORD. </a:t>
            </a:r>
          </a:p>
          <a:p>
            <a:pPr lvl="0"/>
            <a:r>
              <a:rPr lang="en-US" sz="2000" dirty="0" smtClean="0"/>
              <a:t>“</a:t>
            </a:r>
            <a:r>
              <a:rPr lang="ru-RU" sz="2000" dirty="0" smtClean="0"/>
              <a:t>За </a:t>
            </a:r>
            <a:r>
              <a:rPr lang="ru-RU" sz="2000" dirty="0"/>
              <a:t>выдающиеся достижения в сервисном </a:t>
            </a:r>
            <a:r>
              <a:rPr lang="ru-RU" sz="2000" dirty="0" smtClean="0"/>
              <a:t>обслуживании</a:t>
            </a:r>
            <a:r>
              <a:rPr lang="en-US" sz="2000" dirty="0" smtClean="0"/>
              <a:t>”</a:t>
            </a:r>
            <a:r>
              <a:rPr lang="ru-RU" sz="2000" dirty="0" smtClean="0"/>
              <a:t> </a:t>
            </a:r>
            <a:r>
              <a:rPr lang="ru-RU" sz="2000" dirty="0"/>
              <a:t>2015-2016 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Лучший </a:t>
            </a:r>
            <a:r>
              <a:rPr lang="ru-RU" sz="2000" dirty="0"/>
              <a:t>дилер  </a:t>
            </a:r>
            <a:r>
              <a:rPr lang="en-US" sz="2000" dirty="0" smtClean="0"/>
              <a:t>FORD</a:t>
            </a:r>
            <a:r>
              <a:rPr lang="ru-RU" sz="2000" dirty="0" smtClean="0"/>
              <a:t> </a:t>
            </a:r>
            <a:r>
              <a:rPr lang="ru-RU" sz="2000" dirty="0"/>
              <a:t>в Северо-Западном регионе в категории </a:t>
            </a:r>
            <a:endParaRPr lang="ru-RU" sz="2000" dirty="0" smtClean="0"/>
          </a:p>
          <a:p>
            <a:pPr lvl="0"/>
            <a:r>
              <a:rPr lang="ru-RU" sz="2000" dirty="0" smtClean="0"/>
              <a:t>“</a:t>
            </a:r>
            <a:r>
              <a:rPr lang="ru-RU" sz="2000" dirty="0"/>
              <a:t>Качество сервисного обслуживания“ 2017 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1ое </a:t>
            </a:r>
            <a:r>
              <a:rPr lang="ru-RU" sz="2000" dirty="0"/>
              <a:t>место в РФ по продаже коммерческих автомобилей FORD 2015, 2016, 2018 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Премия </a:t>
            </a:r>
            <a:r>
              <a:rPr lang="ru-RU" sz="2000" dirty="0"/>
              <a:t>“Дилер года“ 1ое место среди дилеров KIA в СПб 2013/2014/2017 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Премия </a:t>
            </a:r>
            <a:r>
              <a:rPr lang="ru-RU" sz="2000" dirty="0"/>
              <a:t>“Дилер года“ 2ое место среди дилеров KIA в СПб 2015/2016 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Премия </a:t>
            </a:r>
            <a:r>
              <a:rPr lang="ru-RU" sz="2000" dirty="0"/>
              <a:t>“Дилер года”  в номинации «Организация сервиса. Холдинги» 2018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Премия </a:t>
            </a:r>
            <a:r>
              <a:rPr lang="ru-RU" sz="2000" dirty="0"/>
              <a:t>“Дилер года“ в номинации «Лучшие продажи в городах метрополиях» </a:t>
            </a:r>
            <a:r>
              <a:rPr lang="ru-RU" sz="2000" dirty="0" smtClean="0"/>
              <a:t>2018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28029"/>
            <a:ext cx="1875562" cy="117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6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1906244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40514"/>
            <a:ext cx="1875562" cy="117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75" y="281321"/>
            <a:ext cx="2752603" cy="222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03" y="664860"/>
            <a:ext cx="1819569" cy="25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61" y="625562"/>
            <a:ext cx="1761690" cy="25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71" y="3796892"/>
            <a:ext cx="1924044" cy="25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37" y="3989396"/>
            <a:ext cx="2018086" cy="25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64" y="3777967"/>
            <a:ext cx="2140372" cy="25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45" y="3475935"/>
            <a:ext cx="1971736" cy="25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" y="1210609"/>
            <a:ext cx="2133926" cy="21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" y="3902910"/>
            <a:ext cx="2186801" cy="216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077" y="1210609"/>
            <a:ext cx="1672705" cy="21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1906244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40514"/>
            <a:ext cx="1875562" cy="117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8" y="902367"/>
            <a:ext cx="3807004" cy="4307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9560" y="363915"/>
            <a:ext cx="67010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Евгений Кабанов</a:t>
            </a:r>
          </a:p>
          <a:p>
            <a:endParaRPr lang="ru-RU" dirty="0" smtClean="0"/>
          </a:p>
          <a:p>
            <a:r>
              <a:rPr lang="ru-RU" dirty="0" smtClean="0"/>
              <a:t>Управляющий </a:t>
            </a:r>
            <a:r>
              <a:rPr lang="en-US" dirty="0" smtClean="0"/>
              <a:t>fleet</a:t>
            </a:r>
            <a:r>
              <a:rPr lang="ru-RU" dirty="0" smtClean="0"/>
              <a:t> директор </a:t>
            </a:r>
            <a:r>
              <a:rPr lang="ru-RU" b="1" dirty="0" err="1"/>
              <a:t>Аларм</a:t>
            </a:r>
            <a:r>
              <a:rPr lang="ru-RU" b="1" dirty="0"/>
              <a:t>-Моторс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Образование:</a:t>
            </a:r>
            <a:endParaRPr lang="ru-RU" dirty="0"/>
          </a:p>
          <a:p>
            <a:r>
              <a:rPr lang="ru-RU" dirty="0"/>
              <a:t>2017 г. – окончил РГГУ (Российский Государственный Гуманитарный Университет), экономический, экономика на предприятии.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Опыт работы:</a:t>
            </a:r>
            <a:endParaRPr lang="ru-RU" dirty="0"/>
          </a:p>
          <a:p>
            <a:r>
              <a:rPr lang="ru-RU" dirty="0"/>
              <a:t>В автобизнесе 19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2000 - 2002 гг. – менеджер по продажам услуг по установке дополнительного оборудования и </a:t>
            </a:r>
            <a:r>
              <a:rPr lang="ru-RU" dirty="0" err="1"/>
              <a:t>авторемонта</a:t>
            </a:r>
            <a:r>
              <a:rPr lang="ru-RU" dirty="0"/>
              <a:t> </a:t>
            </a:r>
            <a:r>
              <a:rPr lang="ru-RU" dirty="0" err="1"/>
              <a:t>Аларм</a:t>
            </a:r>
            <a:r>
              <a:rPr lang="ru-RU" dirty="0"/>
              <a:t>, г. Санкт-Петербург</a:t>
            </a:r>
          </a:p>
          <a:p>
            <a:r>
              <a:rPr lang="ru-RU" dirty="0"/>
              <a:t>с 2002 - 2004 гг.</a:t>
            </a:r>
            <a:r>
              <a:rPr lang="ru-RU" b="1" dirty="0"/>
              <a:t> </a:t>
            </a:r>
            <a:r>
              <a:rPr lang="ru-RU" dirty="0"/>
              <a:t>–</a:t>
            </a:r>
            <a:r>
              <a:rPr lang="ru-RU" b="1" dirty="0"/>
              <a:t> </a:t>
            </a:r>
            <a:r>
              <a:rPr lang="ru-RU" dirty="0"/>
              <a:t>руководитель направления</a:t>
            </a:r>
            <a:r>
              <a:rPr lang="ru-RU" b="1" dirty="0"/>
              <a:t> </a:t>
            </a:r>
            <a:r>
              <a:rPr lang="ru-RU" dirty="0" err="1"/>
              <a:t>CarAudio</a:t>
            </a:r>
            <a:r>
              <a:rPr lang="ru-RU" dirty="0"/>
              <a:t>, </a:t>
            </a:r>
            <a:r>
              <a:rPr lang="ru-RU" dirty="0" err="1"/>
              <a:t>CarVideo</a:t>
            </a:r>
            <a:r>
              <a:rPr lang="ru-RU" dirty="0"/>
              <a:t> в совместном проекте</a:t>
            </a:r>
            <a:r>
              <a:rPr lang="ru-RU" b="1" dirty="0"/>
              <a:t> </a:t>
            </a:r>
            <a:r>
              <a:rPr lang="ru-RU" dirty="0" err="1"/>
              <a:t>Аларм-ICar</a:t>
            </a:r>
            <a:r>
              <a:rPr lang="ru-RU" dirty="0"/>
              <a:t>, г. Санкт-Петербург</a:t>
            </a:r>
          </a:p>
          <a:p>
            <a:r>
              <a:rPr lang="ru-RU" dirty="0"/>
              <a:t>с 2004 - 2009 гг. –  руководил отделом дополнительного оборудования </a:t>
            </a:r>
            <a:r>
              <a:rPr lang="ru-RU" dirty="0" err="1"/>
              <a:t>Аларм</a:t>
            </a:r>
            <a:r>
              <a:rPr lang="ru-RU" dirty="0"/>
              <a:t>-Моторс, г. Санкт-Петербург</a:t>
            </a:r>
          </a:p>
          <a:p>
            <a:r>
              <a:rPr lang="ru-RU" dirty="0"/>
              <a:t>с 2009 - 2016 гг. – руководитель отдела корпоративного сервиса </a:t>
            </a:r>
            <a:r>
              <a:rPr lang="ru-RU" dirty="0" err="1"/>
              <a:t>Аларм</a:t>
            </a:r>
            <a:r>
              <a:rPr lang="ru-RU" dirty="0"/>
              <a:t>-Моторс, г. Санкт-Петербург</a:t>
            </a:r>
          </a:p>
          <a:p>
            <a:r>
              <a:rPr lang="ru-RU" dirty="0"/>
              <a:t>с 2016 г. - по настоящее время – управляющий директор </a:t>
            </a:r>
            <a:r>
              <a:rPr lang="ru-RU" dirty="0" err="1"/>
              <a:t>Автохолдинг</a:t>
            </a:r>
            <a:r>
              <a:rPr lang="ru-RU" dirty="0"/>
              <a:t> </a:t>
            </a:r>
            <a:r>
              <a:rPr lang="ru-RU" dirty="0" err="1"/>
              <a:t>Аларм</a:t>
            </a:r>
            <a:r>
              <a:rPr lang="ru-RU" dirty="0"/>
              <a:t>-Моторс, г. Санкт-Петербург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92" y="1239948"/>
            <a:ext cx="7094866" cy="47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276" y="547280"/>
            <a:ext cx="65894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Цель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ctr"/>
            <a:r>
              <a:rPr lang="ru-RU" sz="2400" dirty="0" smtClean="0"/>
              <a:t>рассказать об инструментах управления, 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рименяемых </a:t>
            </a:r>
            <a:r>
              <a:rPr lang="ru-RU" sz="2400" dirty="0" err="1" smtClean="0"/>
              <a:t>Автохолдингом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Аларм</a:t>
            </a:r>
            <a:r>
              <a:rPr lang="ru-RU" sz="2400" dirty="0" smtClean="0"/>
              <a:t>-Моторс, </a:t>
            </a:r>
          </a:p>
          <a:p>
            <a:pPr algn="ctr"/>
            <a:r>
              <a:rPr lang="ru-RU" sz="2400" dirty="0" smtClean="0"/>
              <a:t>на падающем рынке</a:t>
            </a:r>
          </a:p>
          <a:p>
            <a:pPr algn="ctr"/>
            <a:endParaRPr lang="ru-RU" sz="2400" dirty="0"/>
          </a:p>
          <a:p>
            <a:endParaRPr lang="ru-RU" sz="24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Состав: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Стратегия развития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Точки роста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Инструменты управления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14290"/>
            <a:ext cx="1875562" cy="117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72" y="4528509"/>
            <a:ext cx="3356783" cy="23294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153" y="1932005"/>
            <a:ext cx="2200847" cy="49259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38" y="17116"/>
            <a:ext cx="1875562" cy="1170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21032" y="698416"/>
            <a:ext cx="613033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Стратегия развития</a:t>
            </a:r>
          </a:p>
          <a:p>
            <a:endParaRPr lang="ru-RU" sz="12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Продажи новых автомобилей</a:t>
            </a:r>
          </a:p>
          <a:p>
            <a:endParaRPr lang="ru-RU" sz="1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охват большей целевой аудитории</a:t>
            </a:r>
          </a:p>
          <a:p>
            <a:r>
              <a:rPr lang="ru-RU" sz="2000" dirty="0"/>
              <a:t>Расширение линейки </a:t>
            </a:r>
            <a:r>
              <a:rPr lang="ru-RU" sz="2000" dirty="0" smtClean="0"/>
              <a:t>брендов</a:t>
            </a:r>
            <a:r>
              <a:rPr lang="en-US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Новые бренды: </a:t>
            </a:r>
            <a:r>
              <a:rPr lang="en-US" sz="2000" dirty="0" smtClean="0"/>
              <a:t>Hyundai, Peugeot, Suzuki, </a:t>
            </a:r>
            <a:r>
              <a:rPr lang="ru-RU" sz="2000" dirty="0" smtClean="0"/>
              <a:t>УАЗ</a:t>
            </a:r>
            <a:endParaRPr lang="ru-RU" sz="2000" dirty="0"/>
          </a:p>
          <a:p>
            <a:endParaRPr lang="ru-RU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отсутствие зависимости от одного бренда</a:t>
            </a:r>
          </a:p>
          <a:p>
            <a:endParaRPr lang="ru-RU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в</a:t>
            </a:r>
            <a:r>
              <a:rPr lang="ru-RU" sz="2400" dirty="0" smtClean="0"/>
              <a:t>нимание малым брендам: </a:t>
            </a:r>
            <a:r>
              <a:rPr lang="en-US" sz="2000" dirty="0" smtClean="0"/>
              <a:t>Suzuki, Peugeot</a:t>
            </a:r>
          </a:p>
          <a:p>
            <a:endParaRPr lang="en-US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а</a:t>
            </a:r>
            <a:r>
              <a:rPr lang="ru-RU" sz="2400" dirty="0" smtClean="0"/>
              <a:t>кцент на локализованные продукты:</a:t>
            </a:r>
          </a:p>
          <a:p>
            <a:r>
              <a:rPr lang="en-US" sz="2000" dirty="0" smtClean="0"/>
              <a:t>KIA, HYUNDAI, FORD, PEUGEOT, </a:t>
            </a:r>
            <a:r>
              <a:rPr lang="ru-RU" sz="2000" dirty="0" smtClean="0"/>
              <a:t>УАЗ</a:t>
            </a:r>
          </a:p>
        </p:txBody>
      </p:sp>
    </p:spTree>
    <p:extLst>
      <p:ext uri="{BB962C8B-B14F-4D97-AF65-F5344CB8AC3E}">
        <p14:creationId xmlns:p14="http://schemas.microsoft.com/office/powerpoint/2010/main" val="6194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594</Words>
  <Application>Microsoft Office PowerPoint</Application>
  <PresentationFormat>Широкоэкранный</PresentationFormat>
  <Paragraphs>214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Recruiting Personal</cp:lastModifiedBy>
  <cp:revision>52</cp:revision>
  <dcterms:created xsi:type="dcterms:W3CDTF">2019-04-05T11:08:23Z</dcterms:created>
  <dcterms:modified xsi:type="dcterms:W3CDTF">2019-07-23T14:48:54Z</dcterms:modified>
</cp:coreProperties>
</file>