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79" r:id="rId3"/>
    <p:sldId id="294" r:id="rId4"/>
    <p:sldId id="301" r:id="rId5"/>
    <p:sldId id="299" r:id="rId6"/>
    <p:sldId id="297" r:id="rId7"/>
    <p:sldId id="303" r:id="rId8"/>
    <p:sldId id="302" r:id="rId9"/>
    <p:sldId id="295" r:id="rId10"/>
    <p:sldId id="296" r:id="rId11"/>
    <p:sldId id="304" r:id="rId12"/>
    <p:sldId id="305" r:id="rId13"/>
    <p:sldId id="306" r:id="rId14"/>
    <p:sldId id="307" r:id="rId15"/>
    <p:sldId id="308" r:id="rId16"/>
    <p:sldId id="311" r:id="rId17"/>
    <p:sldId id="290" r:id="rId18"/>
    <p:sldId id="292" r:id="rId19"/>
    <p:sldId id="309" r:id="rId20"/>
    <p:sldId id="310" r:id="rId21"/>
    <p:sldId id="312" r:id="rId22"/>
    <p:sldId id="293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73697" autoAdjust="0"/>
  </p:normalViewPr>
  <p:slideViewPr>
    <p:cSldViewPr snapToGrid="0">
      <p:cViewPr varScale="1">
        <p:scale>
          <a:sx n="65" d="100"/>
          <a:sy n="65" d="100"/>
        </p:scale>
        <p:origin x="137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008A68-0592-4E61-B809-40F706E9473B}" type="datetimeFigureOut">
              <a:rPr lang="ru-RU" smtClean="0"/>
              <a:t>22.06.2019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173C53-99FD-4766-AB6E-0B4900998F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446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73C53-99FD-4766-AB6E-0B4900998FA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851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 вы знаете почему клиент от вас уходит?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73C53-99FD-4766-AB6E-0B4900998FA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624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Общее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Единая карточка клиента – полная история транзакций по любому клиенту, просмотр автопарка (во владении и связанного)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Business Objects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настраиваемые выгрузки по группе клиентов или автомобилей, возможность настройки автоматических выгрузок по расписанию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Мобильное приложение МОЙ РОЛЬФ – канал коммуникации с клиентом через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push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-сообщения, личный кабинет клиента с его автомобилями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Продажа новых а/м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Карточка автомобиля – модель, комплектация, дата продажи и даты гарантии, просмотр истории обслуживания в АС РОЛЬФ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Рабочий лист отдела продаж новых а/м – все удачные и неудачные сделки, а так же автоматически создаваемые контакты через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дней после покупки авто, поздравления с днем рождения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Фин.услуги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Uniplan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система для пролонгации проданных полисов, задания для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обзвона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клиентов (создание заданий запускается вручную: из Пронто – есть интеграция, из АС РОЛЬФ – готовят вручную файл для загрузки аналитики)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Сервис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Знакомство с сервисом – задание для сотрудников сервиса по знакомству с клиентом на выдаче А/м (новые + с пробегом), назначение следующего контакта (РЛ)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Рабочие листы сервиса –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автоматически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вручную создаваемые задания для продажи клиенту визита на сервис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Дашборд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ВКС – сводная информация о нашем автопарке в разрезе по месяцам владения с датой последнего визита в сервис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Запчасти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Рабочие листы ОЗЧ – фиксация обращений клиентов по покупке ЗЧ и аксессуаров, задания для отработки продавцами ЗЧ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Авто с пробегом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Рабочие листы продавца,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байера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удачные и неудачные сделки по выкупу и продаже а/м, задания для отработки сотрудниками (в том числе по приезду клиента на сервис)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73C53-99FD-4766-AB6E-0B4900998FA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251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Самое сложное и эффективное: работа с персоналом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73C53-99FD-4766-AB6E-0B4900998FA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5737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D4076F-C061-42F6-A40E-F172BE2F716F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3319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Даже если бы мы в этом году сделали 50% от всего этого, мы бы потратили на 321 456 000 </a:t>
            </a:r>
            <a:r>
              <a:rPr lang="ru-RU" dirty="0" err="1" smtClean="0"/>
              <a:t>руб</a:t>
            </a:r>
            <a:r>
              <a:rPr lang="ru-RU" baseline="0" dirty="0" smtClean="0"/>
              <a:t> на маркетинг меньше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6D15F-7C13-42DB-927C-E53A187ADB83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144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Даже если бы мы в этом году сделали 50% от всего этого, мы бы потратили на 321 456 000 </a:t>
            </a:r>
            <a:r>
              <a:rPr lang="ru-RU" dirty="0" err="1" smtClean="0"/>
              <a:t>руб</a:t>
            </a:r>
            <a:r>
              <a:rPr lang="ru-RU" baseline="0" dirty="0" smtClean="0"/>
              <a:t> на маркетинг меньше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6D15F-7C13-42DB-927C-E53A187ADB83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593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Вариантов</a:t>
            </a:r>
            <a:r>
              <a:rPr lang="ru-RU" baseline="0" dirty="0" smtClean="0"/>
              <a:t> так много)))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73C53-99FD-4766-AB6E-0B4900998FA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868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LTV (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Lifetime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 — это прибыль, которую приносит вам клиент за всё время работы с ним. Вокруг этого показателя крутится маркетинг, особенно если речь идёт о e-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commerce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У этой метрики много названий, но суть у них одна. Вы можете встретить обозначения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clv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или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cltv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customer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lifetime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— это то же самое.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73C53-99FD-4766-AB6E-0B4900998FA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640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LTV (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Lifetime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 — это прибыль, которую приносит вам клиент за всё время работы с ним. Вокруг этого показателя крутится маркетинг, особенно если речь идёт о e-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commerce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У этой метрики много названий, но суть у них одна. Вы можете встретить обозначения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clv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или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cltv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customer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lifetime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— это то же самое.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73C53-99FD-4766-AB6E-0B4900998FA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590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73C53-99FD-4766-AB6E-0B4900998FA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228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Конечно же – нам нужна </a:t>
            </a:r>
            <a:r>
              <a:rPr lang="ru-RU" dirty="0" err="1" smtClean="0"/>
              <a:t>офигенная</a:t>
            </a:r>
            <a:r>
              <a:rPr lang="ru-RU" baseline="0" dirty="0" smtClean="0"/>
              <a:t> </a:t>
            </a:r>
            <a:r>
              <a:rPr lang="en-US" baseline="0" dirty="0" smtClean="0"/>
              <a:t>CRM </a:t>
            </a:r>
            <a:r>
              <a:rPr lang="ru-RU" baseline="0" dirty="0" smtClean="0"/>
              <a:t>система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73C53-99FD-4766-AB6E-0B4900998FA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885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73C53-99FD-4766-AB6E-0B4900998FA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263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Помним –только те,</a:t>
            </a:r>
            <a:r>
              <a:rPr lang="ru-RU" baseline="0" dirty="0" smtClean="0"/>
              <a:t> которые реально мы можем рассчитать и контролировать. Определяем цели, декомпозируем их по ДЦ.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73C53-99FD-4766-AB6E-0B4900998FA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837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 вы знаете почему клиент от вас уходит?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73C53-99FD-4766-AB6E-0B4900998FA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419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0CA03-50A7-44FE-9EDC-C1D8A39B90E8}" type="datetimeFigureOut">
              <a:rPr lang="ru-RU" smtClean="0"/>
              <a:t>22.06.2019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C412D-D2B0-4983-A156-BCC181207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953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0CA03-50A7-44FE-9EDC-C1D8A39B90E8}" type="datetimeFigureOut">
              <a:rPr lang="ru-RU" smtClean="0"/>
              <a:t>22.06.2019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C412D-D2B0-4983-A156-BCC181207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230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0CA03-50A7-44FE-9EDC-C1D8A39B90E8}" type="datetimeFigureOut">
              <a:rPr lang="ru-RU" smtClean="0"/>
              <a:t>22.06.2019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C412D-D2B0-4983-A156-BCC181207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91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0CA03-50A7-44FE-9EDC-C1D8A39B90E8}" type="datetimeFigureOut">
              <a:rPr lang="ru-RU" smtClean="0"/>
              <a:t>22.06.2019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C412D-D2B0-4983-A156-BCC181207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076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0CA03-50A7-44FE-9EDC-C1D8A39B90E8}" type="datetimeFigureOut">
              <a:rPr lang="ru-RU" smtClean="0"/>
              <a:t>22.06.2019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C412D-D2B0-4983-A156-BCC181207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832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0CA03-50A7-44FE-9EDC-C1D8A39B90E8}" type="datetimeFigureOut">
              <a:rPr lang="ru-RU" smtClean="0"/>
              <a:t>22.06.2019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C412D-D2B0-4983-A156-BCC181207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598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0CA03-50A7-44FE-9EDC-C1D8A39B90E8}" type="datetimeFigureOut">
              <a:rPr lang="ru-RU" smtClean="0"/>
              <a:t>22.06.2019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C412D-D2B0-4983-A156-BCC181207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198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0CA03-50A7-44FE-9EDC-C1D8A39B90E8}" type="datetimeFigureOut">
              <a:rPr lang="ru-RU" smtClean="0"/>
              <a:t>22.06.2019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C412D-D2B0-4983-A156-BCC181207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477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0CA03-50A7-44FE-9EDC-C1D8A39B90E8}" type="datetimeFigureOut">
              <a:rPr lang="ru-RU" smtClean="0"/>
              <a:t>22.06.2019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C412D-D2B0-4983-A156-BCC1812076C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974" y="457536"/>
            <a:ext cx="1723785" cy="57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31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2" r:id="rId4"/>
    <p:sldLayoutId id="2147483654" r:id="rId5"/>
    <p:sldLayoutId id="2147483658" r:id="rId6"/>
    <p:sldLayoutId id="2147483655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YIOvchinnikova@rolf.ru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hyperlink" Target="http://www.rolf.r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2859" y="2656938"/>
            <a:ext cx="2846720" cy="1492368"/>
          </a:xfrm>
        </p:spPr>
        <p:txBody>
          <a:bodyPr>
            <a:normAutofit/>
          </a:bodyPr>
          <a:lstStyle/>
          <a:p>
            <a:r>
              <a:rPr lang="en-US" sz="8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LTV</a:t>
            </a:r>
            <a:r>
              <a:rPr lang="en-US" sz="36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3600" b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24 </a:t>
            </a:r>
            <a:r>
              <a:rPr lang="ru-RU" sz="18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июня 2019</a:t>
            </a:r>
            <a:endParaRPr lang="ru-R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6780" y="1690777"/>
            <a:ext cx="5525220" cy="36834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16298" b="29066"/>
          <a:stretch/>
        </p:blipFill>
        <p:spPr>
          <a:xfrm>
            <a:off x="0" y="5270740"/>
            <a:ext cx="2905125" cy="158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2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24613" y="560718"/>
            <a:ext cx="6633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Определяем цели</a:t>
            </a:r>
            <a:endParaRPr lang="ru-RU" sz="3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6060" t="10449" r="10534" b="10360"/>
          <a:stretch/>
        </p:blipFill>
        <p:spPr>
          <a:xfrm>
            <a:off x="5146430" y="2676978"/>
            <a:ext cx="7045569" cy="41810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4613" y="1960852"/>
            <a:ext cx="1044658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ВКС</a:t>
            </a:r>
          </a:p>
          <a:p>
            <a:r>
              <a:rPr lang="en-US" sz="4000" dirty="0"/>
              <a:t>LTV</a:t>
            </a:r>
            <a:r>
              <a:rPr lang="ru-RU" sz="4000" dirty="0"/>
              <a:t>1</a:t>
            </a:r>
            <a:r>
              <a:rPr lang="en-US" sz="4000" dirty="0"/>
              <a:t> </a:t>
            </a:r>
            <a:r>
              <a:rPr lang="ru-RU" sz="4000" dirty="0" smtClean="0"/>
              <a:t>маркетинг</a:t>
            </a:r>
            <a:endParaRPr lang="ru-RU" sz="4000" dirty="0" smtClean="0"/>
          </a:p>
          <a:p>
            <a:r>
              <a:rPr lang="ru-RU" sz="4000" dirty="0" smtClean="0"/>
              <a:t>% повторных продаж</a:t>
            </a:r>
          </a:p>
          <a:p>
            <a:r>
              <a:rPr lang="ru-RU" sz="4000" dirty="0" smtClean="0"/>
              <a:t>ВТД</a:t>
            </a:r>
          </a:p>
          <a:p>
            <a:pPr marL="342900" indent="-342900">
              <a:buAutoNum type="arabicPeriod"/>
            </a:pPr>
            <a:endParaRPr lang="ru-RU" sz="4000" dirty="0" smtClean="0"/>
          </a:p>
        </p:txBody>
      </p:sp>
    </p:spTree>
    <p:extLst>
      <p:ext uri="{BB962C8B-B14F-4D97-AF65-F5344CB8AC3E}">
        <p14:creationId xmlns:p14="http://schemas.microsoft.com/office/powerpoint/2010/main" val="37010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24613" y="560718"/>
            <a:ext cx="6633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Узнаем причины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862" y="1481796"/>
            <a:ext cx="9982200" cy="524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8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24613" y="560718"/>
            <a:ext cx="6633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Узнаем причины</a:t>
            </a:r>
            <a:endParaRPr lang="ru-RU" sz="3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535724" y="2028092"/>
            <a:ext cx="1018735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Не нравится отношение персонала</a:t>
            </a:r>
          </a:p>
          <a:p>
            <a:r>
              <a:rPr lang="ru-RU" sz="2400" dirty="0" smtClean="0"/>
              <a:t>Вы во мне не заинтересованы</a:t>
            </a:r>
          </a:p>
          <a:p>
            <a:r>
              <a:rPr lang="ru-RU" sz="2400" dirty="0" smtClean="0"/>
              <a:t>Низкий уровень сервиса и обслуживания</a:t>
            </a:r>
          </a:p>
          <a:p>
            <a:r>
              <a:rPr lang="ru-RU" sz="2400" dirty="0" smtClean="0"/>
              <a:t>Не устраивает качество услуг</a:t>
            </a:r>
          </a:p>
          <a:p>
            <a:r>
              <a:rPr lang="ru-RU" sz="2400" dirty="0" smtClean="0"/>
              <a:t>Не договорились по цене, дорогое обслуживание, конкурент предлагает лучше цену</a:t>
            </a:r>
          </a:p>
          <a:p>
            <a:r>
              <a:rPr lang="ru-RU" sz="2400" dirty="0" smtClean="0"/>
              <a:t>Не удобное месторасположение</a:t>
            </a:r>
          </a:p>
          <a:p>
            <a:r>
              <a:rPr lang="ru-RU" sz="2400" dirty="0" smtClean="0"/>
              <a:t>Удобство общения </a:t>
            </a:r>
          </a:p>
          <a:p>
            <a:r>
              <a:rPr lang="ru-RU" sz="2400" dirty="0" smtClean="0"/>
              <a:t>Изменившиеся потребности</a:t>
            </a:r>
          </a:p>
          <a:p>
            <a:endParaRPr lang="ru-RU" sz="2400" dirty="0" smtClean="0"/>
          </a:p>
          <a:p>
            <a:endParaRPr lang="ru-RU" sz="2400" dirty="0"/>
          </a:p>
        </p:txBody>
      </p:sp>
      <p:sp>
        <p:nvSpPr>
          <p:cNvPr id="3" name="Стрелка вниз 2"/>
          <p:cNvSpPr/>
          <p:nvPr/>
        </p:nvSpPr>
        <p:spPr>
          <a:xfrm rot="10800000">
            <a:off x="724613" y="1559169"/>
            <a:ext cx="515816" cy="43609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89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24613" y="560718"/>
            <a:ext cx="6633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Инструменты</a:t>
            </a:r>
            <a:endParaRPr lang="ru-RU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24613" y="1735015"/>
            <a:ext cx="1146738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 smtClean="0"/>
              <a:t>MS</a:t>
            </a:r>
            <a:r>
              <a:rPr lang="ru-RU" sz="2400" dirty="0" smtClean="0"/>
              <a:t>:</a:t>
            </a:r>
            <a:r>
              <a:rPr lang="en-US" sz="2400" dirty="0" smtClean="0"/>
              <a:t> </a:t>
            </a:r>
            <a:r>
              <a:rPr lang="ru-RU" sz="2400" dirty="0" smtClean="0"/>
              <a:t>от процессов к восприятию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NPS</a:t>
            </a:r>
            <a:r>
              <a:rPr lang="ru-RU" sz="2400" dirty="0" smtClean="0"/>
              <a:t>:</a:t>
            </a:r>
            <a:r>
              <a:rPr lang="en-US" sz="2400" dirty="0" smtClean="0"/>
              <a:t> </a:t>
            </a:r>
            <a:r>
              <a:rPr lang="ru-RU" sz="2400" dirty="0" smtClean="0"/>
              <a:t>от процессов к восприятию</a:t>
            </a:r>
          </a:p>
          <a:p>
            <a:pPr marL="342900" indent="-342900">
              <a:buAutoNum type="arabicPeriod"/>
            </a:pPr>
            <a:r>
              <a:rPr lang="ru-RU" sz="2400" dirty="0" smtClean="0"/>
              <a:t>Маркетинг: от кол-ва трафика к </a:t>
            </a:r>
            <a:r>
              <a:rPr lang="ru-RU" sz="2400" dirty="0" err="1" smtClean="0"/>
              <a:t>маржинальности</a:t>
            </a:r>
            <a:r>
              <a:rPr lang="ru-RU" sz="2400" dirty="0" smtClean="0"/>
              <a:t> каждой сделки</a:t>
            </a:r>
          </a:p>
          <a:p>
            <a:pPr marL="342900" indent="-342900">
              <a:buAutoNum type="arabicPeriod"/>
            </a:pPr>
            <a:endParaRPr lang="ru-RU" sz="2400" dirty="0"/>
          </a:p>
          <a:p>
            <a:pPr marL="342900" indent="-342900">
              <a:buAutoNum type="arabicPeriod"/>
            </a:pPr>
            <a:endParaRPr lang="ru-RU" sz="2400" dirty="0" smtClean="0"/>
          </a:p>
          <a:p>
            <a:r>
              <a:rPr lang="ru-RU" sz="2400" dirty="0" smtClean="0"/>
              <a:t>ИТ</a:t>
            </a:r>
          </a:p>
          <a:p>
            <a:pPr marL="457200" indent="-457200">
              <a:buAutoNum type="arabicPeriod"/>
            </a:pPr>
            <a:r>
              <a:rPr lang="ru-RU" sz="2400" dirty="0" smtClean="0"/>
              <a:t>Единая карточка клиента</a:t>
            </a:r>
          </a:p>
          <a:p>
            <a:pPr marL="457200" indent="-457200">
              <a:buAutoNum type="arabicPeriod"/>
            </a:pPr>
            <a:r>
              <a:rPr lang="ru-RU" sz="2400" dirty="0" smtClean="0"/>
              <a:t>Автоматические РЛ в ОП н/а на контакт с клиентом</a:t>
            </a:r>
          </a:p>
          <a:p>
            <a:pPr marL="457200" indent="-457200">
              <a:buAutoNum type="arabicPeriod"/>
            </a:pPr>
            <a:r>
              <a:rPr lang="ru-RU" sz="2400" dirty="0" smtClean="0"/>
              <a:t>Автоматические РЛ – клиент сервиса в ОП н/а и а/м с пробегом</a:t>
            </a:r>
          </a:p>
          <a:p>
            <a:pPr marL="457200" indent="-457200">
              <a:buAutoNum type="arabicPeriod"/>
            </a:pPr>
            <a:r>
              <a:rPr lang="ru-RU" sz="2400" dirty="0" smtClean="0"/>
              <a:t>Автоматические РЛ – знакомство с сервисом</a:t>
            </a:r>
          </a:p>
          <a:p>
            <a:pPr marL="457200" indent="-457200">
              <a:buAutoNum type="arabicPeriod"/>
            </a:pPr>
            <a:r>
              <a:rPr lang="ru-RU" sz="2400" dirty="0" smtClean="0"/>
              <a:t>Автоматические РЛ – пролонгация страховки</a:t>
            </a:r>
          </a:p>
          <a:p>
            <a:pPr marL="457200" indent="-457200">
              <a:buAutoNum type="arabicPeriod"/>
            </a:pPr>
            <a:r>
              <a:rPr lang="ru-RU" sz="2400" dirty="0" err="1" smtClean="0"/>
              <a:t>Дашборд</a:t>
            </a:r>
            <a:r>
              <a:rPr lang="ru-RU" sz="2400" dirty="0" smtClean="0"/>
              <a:t> ВКС</a:t>
            </a:r>
          </a:p>
          <a:p>
            <a:pPr marL="457200" indent="-457200">
              <a:buAutoNum type="arabicPeriod"/>
            </a:pPr>
            <a:r>
              <a:rPr lang="ru-RU" sz="2400" dirty="0" smtClean="0"/>
              <a:t>Сквозная аналитика в маркетинге</a:t>
            </a:r>
          </a:p>
          <a:p>
            <a:pPr marL="457200" indent="-457200">
              <a:buAutoNum type="arabicPeriod"/>
            </a:pPr>
            <a:endParaRPr lang="ru-RU" sz="2400" dirty="0" smtClean="0"/>
          </a:p>
          <a:p>
            <a:pPr marL="457200" indent="-457200">
              <a:buAutoNum type="arabicPeriod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5731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24613" y="560718"/>
            <a:ext cx="6633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Инструменты</a:t>
            </a:r>
            <a:endParaRPr lang="ru-RU" sz="3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3351" r="9794"/>
          <a:stretch/>
        </p:blipFill>
        <p:spPr>
          <a:xfrm>
            <a:off x="902676" y="1681529"/>
            <a:ext cx="3294185" cy="49720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8678" y="1667607"/>
            <a:ext cx="6725138" cy="504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50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24613" y="560718"/>
            <a:ext cx="9193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ВКС</a:t>
            </a:r>
            <a:endParaRPr lang="ru-RU" sz="28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63" y="1173136"/>
            <a:ext cx="11284674" cy="254225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86154" y="4043681"/>
            <a:ext cx="73386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200" b="1" dirty="0">
                <a:solidFill>
                  <a:schemeClr val="tx1">
                    <a:lumMod val="50000"/>
                  </a:schemeClr>
                </a:solidFill>
              </a:rPr>
              <a:t>Дополнительно </a:t>
            </a:r>
            <a:r>
              <a:rPr lang="ru-RU" sz="3200" b="1" dirty="0" smtClean="0">
                <a:solidFill>
                  <a:schemeClr val="tx1">
                    <a:lumMod val="50000"/>
                  </a:schemeClr>
                </a:solidFill>
              </a:rPr>
              <a:t>не потерянные  </a:t>
            </a:r>
            <a:r>
              <a:rPr lang="ru-RU" sz="3200" b="1" dirty="0">
                <a:solidFill>
                  <a:schemeClr val="tx1">
                    <a:lumMod val="50000"/>
                  </a:schemeClr>
                </a:solidFill>
              </a:rPr>
              <a:t>клиенты принесли рост 15% по выручке </a:t>
            </a:r>
            <a:endParaRPr lang="en-GB" sz="3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4098" name="Picture 2" descr="https://i.ya-webdesign.com/images/drawing-clipart-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583" y="3318684"/>
            <a:ext cx="2856279" cy="344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22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522676" y="569392"/>
            <a:ext cx="7530677" cy="461594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Лояльность клиента гарантирует возврат</a:t>
            </a:r>
          </a:p>
        </p:txBody>
      </p:sp>
      <p:grpSp>
        <p:nvGrpSpPr>
          <p:cNvPr id="39" name="Группа 38"/>
          <p:cNvGrpSpPr/>
          <p:nvPr/>
        </p:nvGrpSpPr>
        <p:grpSpPr>
          <a:xfrm>
            <a:off x="1782472" y="1084339"/>
            <a:ext cx="7354177" cy="5331336"/>
            <a:chOff x="427064" y="1084339"/>
            <a:chExt cx="7354177" cy="5331336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427064" y="1482041"/>
              <a:ext cx="7354177" cy="4933634"/>
              <a:chOff x="427064" y="1459181"/>
              <a:chExt cx="7354177" cy="4933634"/>
            </a:xfrm>
          </p:grpSpPr>
          <p:grpSp>
            <p:nvGrpSpPr>
              <p:cNvPr id="20" name="Группа 19"/>
              <p:cNvGrpSpPr/>
              <p:nvPr/>
            </p:nvGrpSpPr>
            <p:grpSpPr>
              <a:xfrm>
                <a:off x="427064" y="1459181"/>
                <a:ext cx="7354177" cy="4933634"/>
                <a:chOff x="427064" y="1379171"/>
                <a:chExt cx="7354177" cy="4933634"/>
              </a:xfrm>
            </p:grpSpPr>
            <p:pic>
              <p:nvPicPr>
                <p:cNvPr id="18" name="Рисунок 17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120140" y="1379171"/>
                  <a:ext cx="6661101" cy="4933634"/>
                </a:xfrm>
                <a:prstGeom prst="rect">
                  <a:avLst/>
                </a:prstGeom>
              </p:spPr>
            </p:pic>
            <p:pic>
              <p:nvPicPr>
                <p:cNvPr id="15" name="Рисунок 14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27064" y="1558916"/>
                  <a:ext cx="693076" cy="689645"/>
                </a:xfrm>
                <a:prstGeom prst="rect">
                  <a:avLst/>
                </a:prstGeom>
              </p:spPr>
            </p:pic>
            <p:pic>
              <p:nvPicPr>
                <p:cNvPr id="16" name="Рисунок 15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30348" y="2451035"/>
                  <a:ext cx="682782" cy="686213"/>
                </a:xfrm>
                <a:prstGeom prst="rect">
                  <a:avLst/>
                </a:prstGeom>
              </p:spPr>
            </p:pic>
          </p:grpSp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7591" y="4000500"/>
                <a:ext cx="703369" cy="675920"/>
              </a:xfrm>
              <a:prstGeom prst="rect">
                <a:avLst/>
              </a:prstGeom>
            </p:spPr>
          </p:pic>
        </p:grpSp>
        <p:sp>
          <p:nvSpPr>
            <p:cNvPr id="19" name="TextBox 18"/>
            <p:cNvSpPr txBox="1"/>
            <p:nvPr/>
          </p:nvSpPr>
          <p:spPr>
            <a:xfrm>
              <a:off x="2743200" y="1084339"/>
              <a:ext cx="3334242" cy="307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fontAlgn="auto" latinLnBrk="1" hangingPunct="0">
                <a:spcBef>
                  <a:spcPts val="0"/>
                </a:spcBef>
                <a:spcAft>
                  <a:spcPts val="0"/>
                </a:spcAft>
              </a:pPr>
              <a:r>
                <a:rPr lang="ru-RU" sz="1400" b="1" dirty="0">
                  <a:solidFill>
                    <a:schemeClr val="bg1">
                      <a:lumMod val="50000"/>
                    </a:schemeClr>
                  </a:solidFill>
                  <a:cs typeface="Arial" panose="020B0604020202020204" pitchFamily="34" charset="0"/>
                </a:rPr>
                <a:t>Сколько </a:t>
              </a:r>
              <a:r>
                <a:rPr lang="ru-RU" sz="1400" b="1" dirty="0" smtClean="0">
                  <a:solidFill>
                    <a:schemeClr val="bg1">
                      <a:lumMod val="50000"/>
                    </a:schemeClr>
                  </a:solidFill>
                  <a:cs typeface="Arial" panose="020B0604020202020204" pitchFamily="34" charset="0"/>
                </a:rPr>
                <a:t>раз приезжал </a:t>
              </a:r>
              <a:r>
                <a:rPr lang="ru-RU" sz="1400" b="1" dirty="0">
                  <a:solidFill>
                    <a:schemeClr val="bg1">
                      <a:lumMod val="50000"/>
                    </a:schemeClr>
                  </a:solidFill>
                  <a:cs typeface="Arial" panose="020B0604020202020204" pitchFamily="34" charset="0"/>
                </a:rPr>
                <a:t>клиент за год</a:t>
              </a:r>
              <a:endParaRPr lang="ru-RU" sz="1400" b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  <a:sym typeface="Helvetica Neue"/>
              </a:endParaRPr>
            </a:p>
          </p:txBody>
        </p:sp>
        <p:cxnSp>
          <p:nvCxnSpPr>
            <p:cNvPr id="23" name="Прямая со стрелкой 22"/>
            <p:cNvCxnSpPr/>
            <p:nvPr/>
          </p:nvCxnSpPr>
          <p:spPr>
            <a:xfrm>
              <a:off x="1954530" y="1661324"/>
              <a:ext cx="5320610" cy="0"/>
            </a:xfrm>
            <a:prstGeom prst="straightConnector1">
              <a:avLst/>
            </a:prstGeom>
            <a:noFill/>
            <a:ln w="25400" cap="flat">
              <a:solidFill>
                <a:schemeClr val="tx1">
                  <a:lumMod val="50000"/>
                </a:schemeClr>
              </a:solidFill>
              <a:prstDash val="solid"/>
              <a:bevel/>
              <a:tailEnd type="triangle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4" name="TextBox 23"/>
            <p:cNvSpPr txBox="1"/>
            <p:nvPr/>
          </p:nvSpPr>
          <p:spPr>
            <a:xfrm>
              <a:off x="2316151" y="1353641"/>
              <a:ext cx="177289" cy="276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fontAlgn="auto" latinLnBrk="1" hangingPunct="0">
                <a:spcBef>
                  <a:spcPts val="0"/>
                </a:spcBef>
                <a:spcAft>
                  <a:spcPts val="0"/>
                </a:spcAft>
              </a:pPr>
              <a:r>
                <a:rPr lang="ru-RU" sz="1200" dirty="0">
                  <a:solidFill>
                    <a:schemeClr val="bg1">
                      <a:lumMod val="50000"/>
                    </a:schemeClr>
                  </a:solidFill>
                  <a:cs typeface="Arial" panose="020B0604020202020204" pitchFamily="34" charset="0"/>
                  <a:sym typeface="Helvetica Neue"/>
                </a:rPr>
                <a:t>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183379" y="1355535"/>
              <a:ext cx="177289" cy="276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fontAlgn="auto" latinLnBrk="1" hangingPunct="0">
                <a:spcBef>
                  <a:spcPts val="0"/>
                </a:spcBef>
                <a:spcAft>
                  <a:spcPts val="0"/>
                </a:spcAft>
              </a:pPr>
              <a:r>
                <a:rPr lang="ru-RU" sz="1200" dirty="0">
                  <a:solidFill>
                    <a:schemeClr val="bg1">
                      <a:lumMod val="50000"/>
                    </a:schemeClr>
                  </a:solidFill>
                  <a:cs typeface="Arial" panose="020B0604020202020204" pitchFamily="34" charset="0"/>
                  <a:sym typeface="Helvetica Neue"/>
                </a:rPr>
                <a:t>2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877341" y="1354171"/>
              <a:ext cx="177289" cy="276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fontAlgn="auto" latinLnBrk="1" hangingPunct="0">
                <a:spcBef>
                  <a:spcPts val="0"/>
                </a:spcBef>
                <a:spcAft>
                  <a:spcPts val="0"/>
                </a:spcAft>
              </a:pPr>
              <a:r>
                <a:rPr lang="ru-RU" sz="1200" dirty="0">
                  <a:solidFill>
                    <a:schemeClr val="bg1">
                      <a:lumMod val="50000"/>
                    </a:schemeClr>
                  </a:solidFill>
                  <a:cs typeface="Arial" panose="020B0604020202020204" pitchFamily="34" charset="0"/>
                  <a:sym typeface="Helvetica Neue"/>
                </a:rPr>
                <a:t>4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012909" y="1358303"/>
              <a:ext cx="177289" cy="276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fontAlgn="auto" latinLnBrk="1" hangingPunct="0">
                <a:spcBef>
                  <a:spcPts val="0"/>
                </a:spcBef>
                <a:spcAft>
                  <a:spcPts val="0"/>
                </a:spcAft>
              </a:pPr>
              <a:r>
                <a:rPr lang="ru-RU" sz="1200" dirty="0">
                  <a:solidFill>
                    <a:schemeClr val="bg1">
                      <a:lumMod val="50000"/>
                    </a:schemeClr>
                  </a:solidFill>
                  <a:cs typeface="Arial" panose="020B0604020202020204" pitchFamily="34" charset="0"/>
                  <a:sym typeface="Helvetica Neue"/>
                </a:rPr>
                <a:t>3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764633" y="1363020"/>
              <a:ext cx="177289" cy="276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fontAlgn="auto" latinLnBrk="1" hangingPunct="0">
                <a:spcBef>
                  <a:spcPts val="0"/>
                </a:spcBef>
                <a:spcAft>
                  <a:spcPts val="0"/>
                </a:spcAft>
              </a:pPr>
              <a:r>
                <a:rPr lang="ru-RU" sz="1200" dirty="0">
                  <a:solidFill>
                    <a:schemeClr val="bg1">
                      <a:lumMod val="50000"/>
                    </a:schemeClr>
                  </a:solidFill>
                  <a:cs typeface="Arial" panose="020B0604020202020204" pitchFamily="34" charset="0"/>
                  <a:sym typeface="Helvetica Neue"/>
                </a:rPr>
                <a:t>5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635653" y="1356279"/>
              <a:ext cx="177289" cy="276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fontAlgn="auto" latinLnBrk="1" hangingPunct="0">
                <a:spcBef>
                  <a:spcPts val="0"/>
                </a:spcBef>
                <a:spcAft>
                  <a:spcPts val="0"/>
                </a:spcAft>
              </a:pPr>
              <a:r>
                <a:rPr lang="ru-RU" sz="1200" dirty="0">
                  <a:solidFill>
                    <a:schemeClr val="bg1">
                      <a:lumMod val="50000"/>
                    </a:schemeClr>
                  </a:solidFill>
                  <a:cs typeface="Arial" panose="020B0604020202020204" pitchFamily="34" charset="0"/>
                  <a:sym typeface="Helvetica Neue"/>
                </a:rPr>
                <a:t>6</a:t>
              </a:r>
            </a:p>
          </p:txBody>
        </p:sp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48585" y="5474848"/>
              <a:ext cx="332133" cy="328599"/>
            </a:xfrm>
            <a:prstGeom prst="rect">
              <a:avLst/>
            </a:prstGeom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70685" y="5489812"/>
              <a:ext cx="321531" cy="325065"/>
            </a:xfrm>
            <a:prstGeom prst="rect">
              <a:avLst/>
            </a:prstGeom>
          </p:spPr>
        </p:pic>
      </p:grpSp>
      <p:sp>
        <p:nvSpPr>
          <p:cNvPr id="6" name="Прямоугольник 5"/>
          <p:cNvSpPr/>
          <p:nvPr/>
        </p:nvSpPr>
        <p:spPr>
          <a:xfrm>
            <a:off x="7991059" y="3050285"/>
            <a:ext cx="2609208" cy="1169547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4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285750" indent="-285750" fontAlgn="auto" latinLnBrk="1" hangingPunct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cs typeface="Arial" panose="020B0604020202020204" pitchFamily="34" charset="0"/>
              </a:rPr>
              <a:t>Сумма потраченных денег</a:t>
            </a:r>
          </a:p>
          <a:p>
            <a:pPr marL="285750" indent="-285750" fontAlgn="auto" latinLnBrk="1" hangingPunct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cs typeface="Arial" panose="020B0604020202020204" pitchFamily="34" charset="0"/>
                <a:sym typeface="Helvetica Neue"/>
              </a:rPr>
              <a:t>Количество обращений</a:t>
            </a:r>
          </a:p>
          <a:p>
            <a:pPr marL="285750" indent="-285750" fontAlgn="auto" latinLnBrk="1" hangingPunct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cs typeface="Arial" panose="020B0604020202020204" pitchFamily="34" charset="0"/>
              </a:rPr>
              <a:t>Статус (посещения за год)</a:t>
            </a:r>
          </a:p>
          <a:p>
            <a:pPr marL="285750" indent="-285750" fontAlgn="auto" latinLnBrk="1" hangingPunct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cs typeface="Arial" panose="020B0604020202020204" pitchFamily="34" charset="0"/>
              </a:rPr>
              <a:t>NPS</a:t>
            </a:r>
          </a:p>
          <a:p>
            <a:pPr marL="285750" indent="-285750" fontAlgn="auto" latinLnBrk="1" hangingPunct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cs typeface="Arial" panose="020B0604020202020204" pitchFamily="34" charset="0"/>
              </a:rPr>
              <a:t>«Свой-чужой»</a:t>
            </a:r>
            <a:endParaRPr lang="ru-RU" sz="1400" dirty="0"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078037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24613" y="560718"/>
            <a:ext cx="9193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LTV 1</a:t>
            </a:r>
            <a:r>
              <a:rPr lang="ru-RU" sz="2800" b="1" dirty="0" smtClean="0"/>
              <a:t>. Маркетинг. Оценка </a:t>
            </a:r>
            <a:r>
              <a:rPr lang="ru-RU" sz="2800" b="1" dirty="0" smtClean="0"/>
              <a:t>эффективности</a:t>
            </a:r>
            <a:r>
              <a:rPr lang="en-US" sz="2800" b="1" dirty="0" smtClean="0"/>
              <a:t> </a:t>
            </a:r>
            <a:r>
              <a:rPr lang="ru-RU" sz="2800" b="1" dirty="0" smtClean="0"/>
              <a:t>до </a:t>
            </a:r>
            <a:r>
              <a:rPr lang="en-US" sz="2800" b="1" dirty="0" smtClean="0"/>
              <a:t>GM1</a:t>
            </a:r>
            <a:r>
              <a:rPr lang="ru-RU" sz="2800" b="1" dirty="0" smtClean="0"/>
              <a:t>.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864" y="1359878"/>
            <a:ext cx="10087656" cy="538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57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8891" y="1478864"/>
            <a:ext cx="287163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>
                <a:solidFill>
                  <a:srgbClr val="FF0000"/>
                </a:solidFill>
              </a:rPr>
              <a:t>-15%</a:t>
            </a:r>
          </a:p>
          <a:p>
            <a:pPr algn="ctr"/>
            <a:endParaRPr lang="ru-RU" sz="88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8800" b="1" dirty="0" smtClean="0">
                <a:solidFill>
                  <a:srgbClr val="FF0000"/>
                </a:solidFill>
              </a:rPr>
              <a:t>+2%</a:t>
            </a:r>
            <a:endParaRPr lang="ru-RU" sz="8800" b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https://i.ya-webdesign.com/images/drawing-clipart-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537" y="1403188"/>
            <a:ext cx="3571387" cy="430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8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24613" y="560718"/>
            <a:ext cx="9193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Повторные продажи</a:t>
            </a:r>
            <a:endParaRPr lang="ru-RU" sz="2800" b="1" dirty="0"/>
          </a:p>
        </p:txBody>
      </p:sp>
      <p:pic>
        <p:nvPicPr>
          <p:cNvPr id="7170" name="Picture 2" descr="http://clipart-library.com/data_images/16046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13" y="1723292"/>
            <a:ext cx="3283956" cy="417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568" y="1559167"/>
            <a:ext cx="4917831" cy="491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4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4613" y="560718"/>
            <a:ext cx="6633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Несколько фактов о компании РОЛЬФ</a:t>
            </a:r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58070" y="1351164"/>
            <a:ext cx="3972114" cy="461665"/>
          </a:xfrm>
          <a:prstGeom prst="rect">
            <a:avLst/>
          </a:prstGeom>
          <a:noFill/>
          <a:ln w="603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Компания основана в 1991</a:t>
            </a:r>
            <a:endParaRPr lang="ru-RU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7045395" y="1392557"/>
            <a:ext cx="4227659" cy="461665"/>
          </a:xfrm>
          <a:prstGeom prst="rect">
            <a:avLst/>
          </a:prstGeom>
          <a:noFill/>
          <a:ln w="603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Доля рынка иномарок -7,2%</a:t>
            </a:r>
            <a:endParaRPr lang="ru-RU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3913190" y="2187777"/>
            <a:ext cx="4241918" cy="461665"/>
          </a:xfrm>
          <a:prstGeom prst="rect">
            <a:avLst/>
          </a:prstGeom>
          <a:noFill/>
          <a:ln w="603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62 шоу-</a:t>
            </a:r>
            <a:r>
              <a:rPr lang="ru-RU" sz="2400" dirty="0" err="1" smtClean="0"/>
              <a:t>рума</a:t>
            </a:r>
            <a:r>
              <a:rPr lang="ru-RU" sz="2400" dirty="0" smtClean="0"/>
              <a:t> в 2-х городах</a:t>
            </a:r>
            <a:endParaRPr lang="ru-RU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7045395" y="2972861"/>
            <a:ext cx="4227659" cy="461665"/>
          </a:xfrm>
          <a:prstGeom prst="rect">
            <a:avLst/>
          </a:prstGeom>
          <a:noFill/>
          <a:ln w="603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Крупнейший дилер России</a:t>
            </a:r>
            <a:endParaRPr lang="ru-RU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858070" y="2993993"/>
            <a:ext cx="3972114" cy="461665"/>
          </a:xfrm>
          <a:prstGeom prst="rect">
            <a:avLst/>
          </a:prstGeom>
          <a:noFill/>
          <a:ln w="603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Более 8000 сотрудников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934" t="16604" r="29528" b="16352"/>
          <a:stretch/>
        </p:blipFill>
        <p:spPr>
          <a:xfrm>
            <a:off x="7935631" y="4074220"/>
            <a:ext cx="4052358" cy="24052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6863" t="15472" r="32642" b="11572"/>
          <a:stretch/>
        </p:blipFill>
        <p:spPr>
          <a:xfrm>
            <a:off x="293292" y="4074220"/>
            <a:ext cx="3795624" cy="25748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7146" t="15849" r="31721" b="12201"/>
          <a:stretch/>
        </p:blipFill>
        <p:spPr>
          <a:xfrm>
            <a:off x="4089537" y="4074220"/>
            <a:ext cx="3889225" cy="257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0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5" grpId="0" animBg="1"/>
      <p:bldP spid="16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24613" y="560718"/>
            <a:ext cx="9193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ВТД</a:t>
            </a:r>
            <a:endParaRPr lang="ru-RU" sz="2800" b="1" dirty="0"/>
          </a:p>
        </p:txBody>
      </p:sp>
      <p:pic>
        <p:nvPicPr>
          <p:cNvPr id="3" name="Picture 2" descr="http://clipart-library.com/data_images/16046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40" y="1606062"/>
            <a:ext cx="2696306" cy="342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6694" r="19362"/>
          <a:stretch/>
        </p:blipFill>
        <p:spPr>
          <a:xfrm>
            <a:off x="3893787" y="2131610"/>
            <a:ext cx="3662994" cy="3554082"/>
          </a:xfrm>
          <a:prstGeom prst="rect">
            <a:avLst/>
          </a:prstGeom>
        </p:spPr>
      </p:pic>
      <p:pic>
        <p:nvPicPr>
          <p:cNvPr id="9222" name="Picture 6" descr="SIL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258" y="4712677"/>
            <a:ext cx="3830929" cy="175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Выгнутая вверх стрелка 8"/>
          <p:cNvSpPr/>
          <p:nvPr/>
        </p:nvSpPr>
        <p:spPr>
          <a:xfrm>
            <a:off x="3223846" y="1500554"/>
            <a:ext cx="3153508" cy="87923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Выгнутая вверх стрелка 9"/>
          <p:cNvSpPr/>
          <p:nvPr/>
        </p:nvSpPr>
        <p:spPr>
          <a:xfrm>
            <a:off x="7350369" y="2895600"/>
            <a:ext cx="3716216" cy="112541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03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wiki.mininuniver.ru/images/thumb/e/e7/%D0%92%D0%BE%D0%BF%D1%80%D0%BE%D1%81_%D0%BB%D0%BE%D1%81%D0%BA%D1%83%D1%82%D0%BE%D0%B2%D0%B0_%D0%B0%D1%85%D0%BB%D0%B5%D1%81%D1%82%D0%B8%D0%BD%D0%B0.png/1200px-%D0%92%D0%BE%D0%BF%D1%80%D0%BE%D1%81_%D0%BB%D0%BE%D1%81%D0%BA%D1%83%D1%82%D0%BE%D0%B2%D0%B0_%D0%B0%D1%85%D0%BB%D0%B5%D1%81%D1%82%D0%B8%D0%BD%D0%B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354" y="164124"/>
            <a:ext cx="6693876" cy="669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68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410308" y="2420295"/>
            <a:ext cx="4845171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Юлия Овчинникова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Директор по маркетингу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ООО «РОЛЬФ» 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Моб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.: +7(915) 062-13-53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mailto: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YIOvchinnikova@rolf.ru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http://www.rolf.ru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571" y="2609311"/>
            <a:ext cx="2095500" cy="2381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3223" y="1181818"/>
            <a:ext cx="4738777" cy="507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14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r="3289" b="4069"/>
          <a:stretch/>
        </p:blipFill>
        <p:spPr>
          <a:xfrm>
            <a:off x="304439" y="1315615"/>
            <a:ext cx="3493698" cy="346552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60862" y="514009"/>
            <a:ext cx="3300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Кто я? Где я?</a:t>
            </a:r>
            <a:endParaRPr lang="ru-RU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391145" y="1712158"/>
            <a:ext cx="4744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автобизнесе с 2003 года</a:t>
            </a:r>
          </a:p>
          <a:p>
            <a:r>
              <a:rPr lang="ru-RU" dirty="0" smtClean="0"/>
              <a:t>2008-2012  Рук-ль ДМ ГК «Независимость»</a:t>
            </a:r>
          </a:p>
          <a:p>
            <a:r>
              <a:rPr lang="ru-RU" dirty="0" smtClean="0"/>
              <a:t>2013 – ДМ «РОЛЬФ» премиум-бренды</a:t>
            </a:r>
          </a:p>
          <a:p>
            <a:r>
              <a:rPr lang="ru-RU" dirty="0" smtClean="0"/>
              <a:t>С 2017 г – ДМ «РОЛЬФ» все бренды</a:t>
            </a:r>
            <a:endParaRPr lang="ru-RU" dirty="0"/>
          </a:p>
        </p:txBody>
      </p:sp>
      <p:pic>
        <p:nvPicPr>
          <p:cNvPr id="1026" name="Picture 2" descr="http://www.litedom.ru/templates/default/images/i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156" y="3046247"/>
            <a:ext cx="3018946" cy="175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4385" y="1540121"/>
            <a:ext cx="2182583" cy="21825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91145" y="4781138"/>
            <a:ext cx="71771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Стратегический маркетинг</a:t>
            </a:r>
          </a:p>
          <a:p>
            <a:r>
              <a:rPr lang="ru-RU" dirty="0" smtClean="0"/>
              <a:t>Тактический маркетинг</a:t>
            </a:r>
          </a:p>
          <a:p>
            <a:r>
              <a:rPr lang="ru-RU" dirty="0" smtClean="0"/>
              <a:t>Служба по взаимоотношениям с клиентами: </a:t>
            </a:r>
            <a:r>
              <a:rPr lang="en-US" dirty="0" smtClean="0"/>
              <a:t>NPS</a:t>
            </a:r>
            <a:r>
              <a:rPr lang="ru-RU" dirty="0" smtClean="0"/>
              <a:t>, СОС</a:t>
            </a:r>
          </a:p>
          <a:p>
            <a:r>
              <a:rPr lang="ru-RU" dirty="0" smtClean="0"/>
              <a:t>Программа лояльности</a:t>
            </a:r>
          </a:p>
          <a:p>
            <a:r>
              <a:rPr lang="ru-RU" dirty="0" smtClean="0"/>
              <a:t>Партнерские программы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87401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2292588" y="1207049"/>
            <a:ext cx="8283170" cy="3920127"/>
            <a:chOff x="1666945" y="453767"/>
            <a:chExt cx="7950114" cy="3762504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66945" y="1534145"/>
              <a:ext cx="1934502" cy="1048252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68512" y="833687"/>
              <a:ext cx="1043729" cy="700458"/>
            </a:xfrm>
            <a:prstGeom prst="rect">
              <a:avLst/>
            </a:prstGeom>
          </p:spPr>
        </p:pic>
        <p:pic>
          <p:nvPicPr>
            <p:cNvPr id="2050" name="Picture 2" descr="http://gazel.avtobaze.ru/wp-content/uploads/2014/04/zdopoborud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8512" y="2473683"/>
              <a:ext cx="1003844" cy="1003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45017" y="453767"/>
              <a:ext cx="1000330" cy="1498622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95220" y="602463"/>
              <a:ext cx="1921839" cy="1289767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27986" y="2438149"/>
              <a:ext cx="3260393" cy="1778122"/>
            </a:xfrm>
            <a:prstGeom prst="rect">
              <a:avLst/>
            </a:prstGeom>
          </p:spPr>
        </p:pic>
        <p:cxnSp>
          <p:nvCxnSpPr>
            <p:cNvPr id="11" name="Прямая со стрелкой 10"/>
            <p:cNvCxnSpPr>
              <a:stCxn id="2" idx="3"/>
              <a:endCxn id="16" idx="2"/>
            </p:cNvCxnSpPr>
            <p:nvPr/>
          </p:nvCxnSpPr>
          <p:spPr>
            <a:xfrm flipV="1">
              <a:off x="3601447" y="1207049"/>
              <a:ext cx="440023" cy="85122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/>
            <p:cNvCxnSpPr>
              <a:stCxn id="2" idx="3"/>
              <a:endCxn id="2050" idx="1"/>
            </p:cNvCxnSpPr>
            <p:nvPr/>
          </p:nvCxnSpPr>
          <p:spPr>
            <a:xfrm>
              <a:off x="3601447" y="2058271"/>
              <a:ext cx="567065" cy="91733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Правая фигурная скобка 13"/>
            <p:cNvSpPr/>
            <p:nvPr/>
          </p:nvSpPr>
          <p:spPr>
            <a:xfrm>
              <a:off x="5172356" y="833687"/>
              <a:ext cx="432637" cy="3208924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24613" y="560718"/>
            <a:ext cx="6633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ЖЦК</a:t>
            </a:r>
            <a:endParaRPr lang="ru-RU" sz="3600" b="1" dirty="0"/>
          </a:p>
        </p:txBody>
      </p:sp>
      <p:sp>
        <p:nvSpPr>
          <p:cNvPr id="17" name="Выгнутая вверх стрелка 16"/>
          <p:cNvSpPr/>
          <p:nvPr/>
        </p:nvSpPr>
        <p:spPr>
          <a:xfrm rot="11032578">
            <a:off x="2474577" y="4038512"/>
            <a:ext cx="8758990" cy="22860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-82171" y="2081105"/>
            <a:ext cx="2392993" cy="159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99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24613" y="560718"/>
            <a:ext cx="6633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LTV</a:t>
            </a:r>
            <a:endParaRPr lang="ru-RU" sz="3600" b="1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724613" y="1207049"/>
            <a:ext cx="10845478" cy="5529417"/>
            <a:chOff x="1099595" y="1354928"/>
            <a:chExt cx="10370916" cy="5335239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/>
            <a:srcRect b="3266"/>
            <a:stretch/>
          </p:blipFill>
          <p:spPr>
            <a:xfrm>
              <a:off x="1099595" y="1354928"/>
              <a:ext cx="10370916" cy="5313967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307938" y="6308203"/>
              <a:ext cx="2071869" cy="3819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17936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24613" y="560718"/>
            <a:ext cx="6633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LTV</a:t>
            </a:r>
            <a:r>
              <a:rPr lang="ru-RU" sz="3600" b="1" dirty="0" smtClean="0"/>
              <a:t>, </a:t>
            </a:r>
            <a:r>
              <a:rPr lang="en-US" sz="3600" b="1" dirty="0" smtClean="0"/>
              <a:t>CLV </a:t>
            </a:r>
            <a:endParaRPr lang="ru-RU" sz="3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724613" y="1820174"/>
            <a:ext cx="1044658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Цели:</a:t>
            </a:r>
          </a:p>
          <a:p>
            <a:endParaRPr lang="ru-RU" dirty="0"/>
          </a:p>
          <a:p>
            <a:pPr marL="342900" indent="-342900">
              <a:buAutoNum type="arabicPeriod"/>
            </a:pPr>
            <a:r>
              <a:rPr lang="ru-RU" b="1" dirty="0" smtClean="0"/>
              <a:t>Анализ </a:t>
            </a:r>
            <a:r>
              <a:rPr lang="ru-RU" b="1" dirty="0"/>
              <a:t>маркетинговых каналов. </a:t>
            </a:r>
            <a:r>
              <a:rPr lang="ru-RU" dirty="0" smtClean="0"/>
              <a:t>Нам необходимо понимать, </a:t>
            </a:r>
            <a:r>
              <a:rPr lang="ru-RU" dirty="0"/>
              <a:t>из какого канала </a:t>
            </a:r>
            <a:r>
              <a:rPr lang="ru-RU" dirty="0" smtClean="0"/>
              <a:t>мы получаем </a:t>
            </a:r>
            <a:r>
              <a:rPr lang="ru-RU" dirty="0"/>
              <a:t>больше всего денег — его нужно оптимизировать и развивать, </a:t>
            </a:r>
            <a:r>
              <a:rPr lang="ru-RU" dirty="0" smtClean="0"/>
              <a:t>а </a:t>
            </a:r>
            <a:r>
              <a:rPr lang="ru-RU" dirty="0"/>
              <a:t>из какого меньше всего — возможно, его стоит отключить</a:t>
            </a:r>
            <a:r>
              <a:rPr lang="ru-RU" dirty="0" smtClean="0"/>
              <a:t>.</a:t>
            </a:r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FontTx/>
              <a:buAutoNum type="arabicPeriod"/>
            </a:pPr>
            <a:r>
              <a:rPr lang="ru-RU" b="1" dirty="0" smtClean="0"/>
              <a:t>Лояльность клиентов</a:t>
            </a:r>
            <a:r>
              <a:rPr lang="ru-RU" b="1" dirty="0"/>
              <a:t>.</a:t>
            </a:r>
            <a:r>
              <a:rPr lang="ru-RU" dirty="0"/>
              <a:t> Клиентов с самым большим LTV можно назвать лояльными. Необходимо будет уделить им особенное внимание</a:t>
            </a:r>
            <a:r>
              <a:rPr lang="ru-RU" dirty="0" smtClean="0"/>
              <a:t>.</a:t>
            </a:r>
          </a:p>
          <a:p>
            <a:pPr marL="342900" indent="-342900">
              <a:buFontTx/>
              <a:buAutoNum type="arabicPeriod"/>
            </a:pPr>
            <a:endParaRPr lang="ru-RU" dirty="0" smtClean="0"/>
          </a:p>
          <a:p>
            <a:pPr marL="342900" indent="-342900">
              <a:buFontTx/>
              <a:buAutoNum type="arabicPeriod"/>
            </a:pPr>
            <a:r>
              <a:rPr lang="ru-RU" b="1" dirty="0"/>
              <a:t>Оптимизация работы по удержанию.</a:t>
            </a:r>
            <a:r>
              <a:rPr lang="ru-RU" dirty="0"/>
              <a:t> </a:t>
            </a:r>
            <a:r>
              <a:rPr lang="ru-RU" dirty="0" smtClean="0"/>
              <a:t>LTV </a:t>
            </a:r>
            <a:r>
              <a:rPr lang="ru-RU" dirty="0"/>
              <a:t>— одна из самых важных метрик. Если показатель низкий, необходимо концентрироваться не на привлечении новых клиентов, а на удержании текущих.  </a:t>
            </a:r>
            <a:endParaRPr lang="ru-RU" dirty="0" smtClean="0"/>
          </a:p>
          <a:p>
            <a:pPr marL="342900" indent="-342900">
              <a:buFontTx/>
              <a:buAutoNum type="arabicPeriod"/>
            </a:pPr>
            <a:endParaRPr lang="ru-RU" dirty="0" smtClean="0"/>
          </a:p>
          <a:p>
            <a:pPr marL="342900" indent="-342900">
              <a:buFontTx/>
              <a:buAutoNum type="arabicPeriod"/>
            </a:pPr>
            <a:r>
              <a:rPr lang="ru-RU" b="1" dirty="0" smtClean="0"/>
              <a:t>Персонализированные стратегии.</a:t>
            </a:r>
            <a:r>
              <a:rPr lang="ru-RU" dirty="0"/>
              <a:t> </a:t>
            </a:r>
            <a:r>
              <a:rPr lang="ru-RU" dirty="0" smtClean="0"/>
              <a:t>Распределение клиентов </a:t>
            </a:r>
            <a:r>
              <a:rPr lang="ru-RU" dirty="0"/>
              <a:t>на сегменты по уровню LTV и </a:t>
            </a:r>
            <a:r>
              <a:rPr lang="ru-RU" dirty="0" smtClean="0"/>
              <a:t>разработка стратегий </a:t>
            </a:r>
            <a:r>
              <a:rPr lang="ru-RU" dirty="0"/>
              <a:t>для каждого сегмента.</a:t>
            </a:r>
          </a:p>
          <a:p>
            <a:pPr marL="342900" indent="-342900">
              <a:buFontTx/>
              <a:buAutoNum type="arabicPeriod"/>
            </a:pPr>
            <a:endParaRPr lang="ru-RU" dirty="0"/>
          </a:p>
          <a:p>
            <a:pPr marL="342900" indent="-342900">
              <a:buFontTx/>
              <a:buAutoNum type="arabicPeriod"/>
            </a:pPr>
            <a:endParaRPr lang="ru-RU" dirty="0"/>
          </a:p>
          <a:p>
            <a:pPr marL="342900" indent="-342900">
              <a:buAutoNum type="arabicPeriod"/>
            </a:pPr>
            <a:endParaRPr lang="ru-RU" dirty="0"/>
          </a:p>
          <a:p>
            <a:endParaRPr lang="ru-RU" dirty="0" smtClean="0"/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149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24613" y="560718"/>
            <a:ext cx="6633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As is</a:t>
            </a:r>
            <a:r>
              <a:rPr lang="ru-RU" sz="3600" b="1" dirty="0" smtClean="0"/>
              <a:t>…</a:t>
            </a:r>
            <a:endParaRPr lang="ru-RU" sz="3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817" y="1398528"/>
            <a:ext cx="8453376" cy="545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4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24613" y="560718"/>
            <a:ext cx="6633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Волшебная таблетка</a:t>
            </a:r>
            <a:endParaRPr lang="ru-RU" sz="3600" b="1" dirty="0"/>
          </a:p>
        </p:txBody>
      </p:sp>
      <p:pic>
        <p:nvPicPr>
          <p:cNvPr id="3074" name="Picture 2" descr="https://modusdirect.com/wp-content/uploads/2017/06/IMG_109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119729"/>
            <a:ext cx="8953500" cy="555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5989"/>
          <a:stretch/>
        </p:blipFill>
        <p:spPr>
          <a:xfrm>
            <a:off x="814809" y="1737562"/>
            <a:ext cx="5835117" cy="373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8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24613" y="560718"/>
            <a:ext cx="6633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Волшебное решение</a:t>
            </a:r>
            <a:endParaRPr lang="ru-RU" sz="3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475" y="1703513"/>
            <a:ext cx="6827135" cy="515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61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rgbClr val="595959"/>
      </a:dk1>
      <a:lt1>
        <a:sysClr val="window" lastClr="FFFFFF"/>
      </a:lt1>
      <a:dk2>
        <a:srgbClr val="D0CECE"/>
      </a:dk2>
      <a:lt2>
        <a:srgbClr val="E7E6E6"/>
      </a:lt2>
      <a:accent1>
        <a:srgbClr val="BFBFBF"/>
      </a:accent1>
      <a:accent2>
        <a:srgbClr val="A5A5A5"/>
      </a:accent2>
      <a:accent3>
        <a:srgbClr val="7F7F7F"/>
      </a:accent3>
      <a:accent4>
        <a:srgbClr val="D8D8D8"/>
      </a:accent4>
      <a:accent5>
        <a:srgbClr val="595959"/>
      </a:accent5>
      <a:accent6>
        <a:srgbClr val="BFBFBF"/>
      </a:accent6>
      <a:hlink>
        <a:srgbClr val="000000"/>
      </a:hlink>
      <a:folHlink>
        <a:srgbClr val="C9C9C9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6837</TotalTime>
  <Words>414</Words>
  <Application>Microsoft Office PowerPoint</Application>
  <PresentationFormat>Широкоэкранный</PresentationFormat>
  <Paragraphs>143</Paragraphs>
  <Slides>22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Calibri</vt:lpstr>
      <vt:lpstr>Helvetica Neue</vt:lpstr>
      <vt:lpstr>Times New Roman</vt:lpstr>
      <vt:lpstr>Trebuchet MS</vt:lpstr>
      <vt:lpstr>Wingdings</vt:lpstr>
      <vt:lpstr>Тема Office</vt:lpstr>
      <vt:lpstr>LTV 24 июня 2019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Лояльность клиента гарантирует возврат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Овчинникова Юлия Игоревна</dc:creator>
  <cp:lastModifiedBy>Овчинникова Юлия Игоревна</cp:lastModifiedBy>
  <cp:revision>121</cp:revision>
  <dcterms:created xsi:type="dcterms:W3CDTF">2018-09-27T15:10:23Z</dcterms:created>
  <dcterms:modified xsi:type="dcterms:W3CDTF">2019-06-22T17:42:32Z</dcterms:modified>
</cp:coreProperties>
</file>