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12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44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3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15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98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8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5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890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24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98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2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5D0E2-2920-493F-AE13-F9BDB706FEB5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DDCBC-0AF6-4993-A179-26C1DDFF4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60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1015878"/>
            <a:ext cx="2200847" cy="49259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61530" r="7307" b="13756"/>
          <a:stretch/>
        </p:blipFill>
        <p:spPr>
          <a:xfrm>
            <a:off x="10274943" y="6193262"/>
            <a:ext cx="1917057" cy="6647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04180" y="1204069"/>
            <a:ext cx="8703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КАПИТАЛИЗАЦИЯ УПРАВЛЕНЧЕСКОГО ПЕРСОНАЛА КАК ИСТОЧНИК СТРАТЕГИЧЕСКОГО КОНКУРЕНТНОГО ПРЕИМУЩЕСТВА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08885" y="6274063"/>
            <a:ext cx="3477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ООО ГК СБСВ КЛЮЧАВТО</a:t>
            </a:r>
          </a:p>
          <a:p>
            <a:pPr algn="r"/>
            <a:r>
              <a:rPr lang="ru-RU" sz="1600" dirty="0" smtClean="0"/>
              <a:t>24.07.2019 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309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5568" y="6550222"/>
            <a:ext cx="966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10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61530" r="7307" b="13756"/>
          <a:stretch/>
        </p:blipFill>
        <p:spPr>
          <a:xfrm>
            <a:off x="10274943" y="6193262"/>
            <a:ext cx="1917057" cy="6647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04180" y="1204069"/>
            <a:ext cx="8703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СПАСИБО ЗА ВНИМАНИЕ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1350" y="2524696"/>
            <a:ext cx="7728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Юрий Зорин </a:t>
            </a:r>
          </a:p>
          <a:p>
            <a:pPr algn="ctr"/>
            <a:r>
              <a:rPr lang="ru-RU" sz="2800" dirty="0" smtClean="0"/>
              <a:t>Заместитель </a:t>
            </a:r>
            <a:r>
              <a:rPr lang="ru-RU" sz="2800" dirty="0"/>
              <a:t>исполнительного директора </a:t>
            </a:r>
            <a:endParaRPr lang="ru-RU" sz="2800" dirty="0" smtClean="0"/>
          </a:p>
          <a:p>
            <a:pPr algn="ctr"/>
            <a:r>
              <a:rPr lang="ru-RU" sz="2800" dirty="0" smtClean="0"/>
              <a:t>ГК КЛЮЧАВТО</a:t>
            </a: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42562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" name="Прямая соединительная линия 146"/>
          <p:cNvCxnSpPr>
            <a:stCxn id="14" idx="1"/>
            <a:endCxn id="34" idx="1"/>
          </p:cNvCxnSpPr>
          <p:nvPr/>
        </p:nvCxnSpPr>
        <p:spPr>
          <a:xfrm>
            <a:off x="1665725" y="3728244"/>
            <a:ext cx="2286075" cy="182450"/>
          </a:xfrm>
          <a:prstGeom prst="line">
            <a:avLst/>
          </a:prstGeom>
          <a:ln w="95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90" t="26828" r="30226" b="16765"/>
          <a:stretch/>
        </p:blipFill>
        <p:spPr bwMode="auto">
          <a:xfrm>
            <a:off x="3951800" y="3347939"/>
            <a:ext cx="1420035" cy="112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Прямая соединительная линия 25"/>
          <p:cNvCxnSpPr>
            <a:stCxn id="14" idx="1"/>
            <a:endCxn id="136" idx="1"/>
          </p:cNvCxnSpPr>
          <p:nvPr/>
        </p:nvCxnSpPr>
        <p:spPr>
          <a:xfrm>
            <a:off x="1665725" y="3728244"/>
            <a:ext cx="2523846" cy="1240859"/>
          </a:xfrm>
          <a:prstGeom prst="line">
            <a:avLst/>
          </a:prstGeom>
          <a:ln w="95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4" idx="1"/>
            <a:endCxn id="139" idx="1"/>
          </p:cNvCxnSpPr>
          <p:nvPr/>
        </p:nvCxnSpPr>
        <p:spPr>
          <a:xfrm>
            <a:off x="1665725" y="3728244"/>
            <a:ext cx="2545978" cy="2372822"/>
          </a:xfrm>
          <a:prstGeom prst="line">
            <a:avLst/>
          </a:prstGeom>
          <a:ln w="95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4" idx="1"/>
            <a:endCxn id="134" idx="1"/>
          </p:cNvCxnSpPr>
          <p:nvPr/>
        </p:nvCxnSpPr>
        <p:spPr>
          <a:xfrm flipV="1">
            <a:off x="1665725" y="2849348"/>
            <a:ext cx="2530995" cy="878896"/>
          </a:xfrm>
          <a:prstGeom prst="line">
            <a:avLst/>
          </a:prstGeom>
          <a:ln w="95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4" idx="1"/>
            <a:endCxn id="1046" idx="1"/>
          </p:cNvCxnSpPr>
          <p:nvPr/>
        </p:nvCxnSpPr>
        <p:spPr>
          <a:xfrm flipV="1">
            <a:off x="1665725" y="1737489"/>
            <a:ext cx="2543125" cy="1990755"/>
          </a:xfrm>
          <a:prstGeom prst="line">
            <a:avLst/>
          </a:prstGeom>
          <a:ln w="95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1153" y="932751"/>
            <a:ext cx="2200847" cy="492599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693398" y="485050"/>
            <a:ext cx="5952807" cy="4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ru-RU" sz="3200" b="1" dirty="0" smtClean="0">
                <a:cs typeface="Times New Roman" panose="02020603050405020304" pitchFamily="18" charset="0"/>
              </a:rPr>
              <a:t>КЛЮЧАВТО  СЕГОДНЯ</a:t>
            </a:r>
            <a:endParaRPr lang="ru-RU" sz="3200" b="1" dirty="0"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96" r="21144" b="26169"/>
          <a:stretch/>
        </p:blipFill>
        <p:spPr>
          <a:xfrm>
            <a:off x="1665725" y="3186914"/>
            <a:ext cx="1154717" cy="1082659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8461340" y="1597491"/>
            <a:ext cx="206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КРАСНОДАРСКИЙ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КРАЙ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03115" y="3069735"/>
            <a:ext cx="2197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СТАВРОПОЛЬСКИЙ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КРАЙ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305333" y="4281274"/>
            <a:ext cx="214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РОСТОВСКАЯ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ОБЛАСТЬ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225344" y="5260112"/>
            <a:ext cx="216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МОСКОВСКАЯ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ОБЛАСТЬ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7219295" y="1299635"/>
            <a:ext cx="1242045" cy="1242045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34</a:t>
            </a:r>
            <a:endParaRPr lang="ru-RU" sz="5400" b="1" dirty="0"/>
          </a:p>
        </p:txBody>
      </p:sp>
      <p:sp>
        <p:nvSpPr>
          <p:cNvPr id="67" name="Овал 66"/>
          <p:cNvSpPr/>
          <p:nvPr/>
        </p:nvSpPr>
        <p:spPr>
          <a:xfrm>
            <a:off x="7277518" y="2820231"/>
            <a:ext cx="1125597" cy="112559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16</a:t>
            </a:r>
            <a:endParaRPr lang="ru-RU" sz="4400" b="1" dirty="0"/>
          </a:p>
        </p:txBody>
      </p:sp>
      <p:sp>
        <p:nvSpPr>
          <p:cNvPr id="68" name="Овал 67"/>
          <p:cNvSpPr/>
          <p:nvPr/>
        </p:nvSpPr>
        <p:spPr>
          <a:xfrm>
            <a:off x="7369751" y="4136649"/>
            <a:ext cx="935582" cy="93558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smtClean="0"/>
              <a:t>9</a:t>
            </a:r>
            <a:endParaRPr lang="ru-RU" sz="4400" b="1" dirty="0"/>
          </a:p>
        </p:txBody>
      </p:sp>
      <p:sp>
        <p:nvSpPr>
          <p:cNvPr id="69" name="Овал 68"/>
          <p:cNvSpPr/>
          <p:nvPr/>
        </p:nvSpPr>
        <p:spPr>
          <a:xfrm>
            <a:off x="7449739" y="5195476"/>
            <a:ext cx="775605" cy="77560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6</a:t>
            </a:r>
            <a:endParaRPr lang="ru-RU" sz="3600" b="1" dirty="0"/>
          </a:p>
        </p:txBody>
      </p:sp>
      <p:cxnSp>
        <p:nvCxnSpPr>
          <p:cNvPr id="70" name="Соединительная линия уступом 69"/>
          <p:cNvCxnSpPr>
            <a:stCxn id="34" idx="3"/>
            <a:endCxn id="66" idx="2"/>
          </p:cNvCxnSpPr>
          <p:nvPr/>
        </p:nvCxnSpPr>
        <p:spPr>
          <a:xfrm flipV="1">
            <a:off x="5371835" y="1920658"/>
            <a:ext cx="1847460" cy="1990036"/>
          </a:xfrm>
          <a:prstGeom prst="bentConnector3">
            <a:avLst>
              <a:gd name="adj1" fmla="val 50000"/>
            </a:avLst>
          </a:prstGeom>
          <a:ln w="952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оединительная линия уступом 71"/>
          <p:cNvCxnSpPr>
            <a:stCxn id="34" idx="3"/>
            <a:endCxn id="67" idx="2"/>
          </p:cNvCxnSpPr>
          <p:nvPr/>
        </p:nvCxnSpPr>
        <p:spPr>
          <a:xfrm flipV="1">
            <a:off x="5371835" y="3383030"/>
            <a:ext cx="1905683" cy="527664"/>
          </a:xfrm>
          <a:prstGeom prst="bentConnector3">
            <a:avLst>
              <a:gd name="adj1" fmla="val 50000"/>
            </a:avLst>
          </a:prstGeom>
          <a:ln w="952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оединительная линия уступом 75"/>
          <p:cNvCxnSpPr>
            <a:stCxn id="34" idx="3"/>
            <a:endCxn id="68" idx="2"/>
          </p:cNvCxnSpPr>
          <p:nvPr/>
        </p:nvCxnSpPr>
        <p:spPr>
          <a:xfrm>
            <a:off x="5371835" y="3910694"/>
            <a:ext cx="1997916" cy="693746"/>
          </a:xfrm>
          <a:prstGeom prst="bentConnector3">
            <a:avLst>
              <a:gd name="adj1" fmla="val 50000"/>
            </a:avLst>
          </a:prstGeom>
          <a:ln w="952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34" idx="3"/>
            <a:endCxn id="69" idx="2"/>
          </p:cNvCxnSpPr>
          <p:nvPr/>
        </p:nvCxnSpPr>
        <p:spPr>
          <a:xfrm>
            <a:off x="5371835" y="3910694"/>
            <a:ext cx="2077904" cy="1672585"/>
          </a:xfrm>
          <a:prstGeom prst="bentConnector3">
            <a:avLst>
              <a:gd name="adj1" fmla="val 50000"/>
            </a:avLst>
          </a:prstGeom>
          <a:ln w="952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425569" y="6550222"/>
            <a:ext cx="840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4" name="Рисунок 10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61530" r="7307" b="13756"/>
          <a:stretch/>
        </p:blipFill>
        <p:spPr>
          <a:xfrm>
            <a:off x="10274943" y="6193262"/>
            <a:ext cx="1917057" cy="664738"/>
          </a:xfrm>
          <a:prstGeom prst="rect">
            <a:avLst/>
          </a:prstGeom>
        </p:spPr>
      </p:pic>
      <p:grpSp>
        <p:nvGrpSpPr>
          <p:cNvPr id="100" name="Группа 99"/>
          <p:cNvGrpSpPr/>
          <p:nvPr/>
        </p:nvGrpSpPr>
        <p:grpSpPr>
          <a:xfrm>
            <a:off x="4208850" y="1414323"/>
            <a:ext cx="2187102" cy="646331"/>
            <a:chOff x="4437652" y="1352768"/>
            <a:chExt cx="2187102" cy="646331"/>
          </a:xfrm>
        </p:grpSpPr>
        <p:sp>
          <p:nvSpPr>
            <p:cNvPr id="1046" name="TextBox 1045"/>
            <p:cNvSpPr txBox="1"/>
            <p:nvPr/>
          </p:nvSpPr>
          <p:spPr>
            <a:xfrm>
              <a:off x="4437652" y="1352768"/>
              <a:ext cx="9062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 smtClean="0">
                  <a:solidFill>
                    <a:schemeClr val="accent2"/>
                  </a:solidFill>
                  <a:latin typeface="a_FuturicaBlack" panose="020B0902020204020304" pitchFamily="34" charset="-52"/>
                </a:rPr>
                <a:t>17</a:t>
              </a:r>
              <a:endParaRPr lang="ru-RU" sz="4400" b="1" dirty="0">
                <a:solidFill>
                  <a:schemeClr val="accent2"/>
                </a:solidFill>
                <a:latin typeface="a_FuturicaBlack" panose="020B0902020204020304" pitchFamily="34" charset="-52"/>
              </a:endParaRPr>
            </a:p>
          </p:txBody>
        </p:sp>
        <p:sp>
          <p:nvSpPr>
            <p:cNvPr id="1047" name="TextBox 1046"/>
            <p:cNvSpPr txBox="1"/>
            <p:nvPr/>
          </p:nvSpPr>
          <p:spPr>
            <a:xfrm>
              <a:off x="5163347" y="1414323"/>
              <a:ext cx="1461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chemeClr val="bg1">
                      <a:lumMod val="50000"/>
                    </a:schemeClr>
                  </a:solidFill>
                </a:rPr>
                <a:t>ЛЕТ в автобизнесе</a:t>
              </a:r>
              <a:endParaRPr lang="ru-RU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1" name="Группа 100"/>
          <p:cNvGrpSpPr/>
          <p:nvPr/>
        </p:nvGrpSpPr>
        <p:grpSpPr>
          <a:xfrm>
            <a:off x="4196720" y="2526182"/>
            <a:ext cx="2195266" cy="646331"/>
            <a:chOff x="4477907" y="2429042"/>
            <a:chExt cx="2195266" cy="646331"/>
          </a:xfrm>
        </p:grpSpPr>
        <p:sp>
          <p:nvSpPr>
            <p:cNvPr id="134" name="TextBox 133"/>
            <p:cNvSpPr txBox="1"/>
            <p:nvPr/>
          </p:nvSpPr>
          <p:spPr>
            <a:xfrm>
              <a:off x="4477907" y="2429042"/>
              <a:ext cx="9062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3600" b="1">
                  <a:solidFill>
                    <a:schemeClr val="accent2"/>
                  </a:solidFill>
                  <a:latin typeface="a_FuturicaBlack" panose="020B0902020204020304" pitchFamily="34" charset="-52"/>
                </a:defRPr>
              </a:lvl1pPr>
            </a:lstStyle>
            <a:p>
              <a:r>
                <a:rPr lang="ru-RU" dirty="0"/>
                <a:t>26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211766" y="2466858"/>
              <a:ext cx="14614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chemeClr val="bg1">
                      <a:lumMod val="50000"/>
                    </a:schemeClr>
                  </a:solidFill>
                </a:rPr>
                <a:t>АВТО-БРЕНДОВ</a:t>
              </a:r>
            </a:p>
            <a:p>
              <a:r>
                <a:rPr lang="ru-RU" sz="1400" b="1" dirty="0" smtClean="0">
                  <a:solidFill>
                    <a:schemeClr val="bg1">
                      <a:lumMod val="50000"/>
                    </a:schemeClr>
                  </a:solidFill>
                </a:rPr>
                <a:t>в портфеле</a:t>
              </a:r>
              <a:endParaRPr lang="ru-RU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4189571" y="4645937"/>
            <a:ext cx="2402527" cy="646331"/>
            <a:chOff x="4222227" y="4645937"/>
            <a:chExt cx="2402527" cy="646331"/>
          </a:xfrm>
        </p:grpSpPr>
        <p:sp>
          <p:nvSpPr>
            <p:cNvPr id="136" name="TextBox 135"/>
            <p:cNvSpPr txBox="1"/>
            <p:nvPr/>
          </p:nvSpPr>
          <p:spPr>
            <a:xfrm>
              <a:off x="4222227" y="4645937"/>
              <a:ext cx="9062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3600" b="1">
                  <a:solidFill>
                    <a:schemeClr val="accent2"/>
                  </a:solidFill>
                  <a:latin typeface="a_FuturicaBlack" panose="020B0902020204020304" pitchFamily="34" charset="-52"/>
                </a:defRPr>
              </a:lvl1pPr>
            </a:lstStyle>
            <a:p>
              <a:r>
                <a:rPr lang="ru-RU" dirty="0"/>
                <a:t>4</a:t>
              </a:r>
              <a:r>
                <a:rPr lang="ru-RU" sz="2000" dirty="0"/>
                <a:t>-е</a:t>
              </a:r>
              <a:endParaRPr lang="ru-RU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907667" y="4707492"/>
              <a:ext cx="17170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chemeClr val="bg1">
                      <a:lumMod val="50000"/>
                    </a:schemeClr>
                  </a:solidFill>
                </a:rPr>
                <a:t>МЕСТО в ТОП-100</a:t>
              </a:r>
            </a:p>
            <a:p>
              <a:r>
                <a:rPr lang="ru-RU" sz="1400" b="1" dirty="0" smtClean="0">
                  <a:solidFill>
                    <a:schemeClr val="bg1">
                      <a:lumMod val="50000"/>
                    </a:schemeClr>
                  </a:solidFill>
                </a:rPr>
                <a:t>дилеров (АБР)</a:t>
              </a:r>
              <a:endParaRPr lang="ru-RU" sz="1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4211703" y="5808678"/>
            <a:ext cx="3054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АВТОДИЛЕР ГОДА – 2019</a:t>
            </a:r>
          </a:p>
          <a:p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национальная премия (АВТОСТАТ)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2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2139" y="770555"/>
            <a:ext cx="8045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anose="02020603050405020304" pitchFamily="18" charset="0"/>
              </a:rPr>
              <a:t>ДИНАМИКА РОСТА ДИЛЕРСКИХ ЦЕНТРОВ</a:t>
            </a:r>
            <a:endParaRPr lang="ru-RU" sz="3200" b="1" dirty="0"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394" y="1942857"/>
            <a:ext cx="8572500" cy="3836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52138" y="1187643"/>
            <a:ext cx="7302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cs typeface="Times New Roman" panose="02020603050405020304" pitchFamily="18" charset="0"/>
              </a:rPr>
              <a:t>2001 – 2018 гг.</a:t>
            </a:r>
            <a:endParaRPr lang="ru-RU" sz="2800" b="1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5569" y="6550222"/>
            <a:ext cx="840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61530" r="7307" b="13756"/>
          <a:stretch/>
        </p:blipFill>
        <p:spPr>
          <a:xfrm>
            <a:off x="10274943" y="6193262"/>
            <a:ext cx="1917057" cy="66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5569" y="6550222"/>
            <a:ext cx="840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52139" y="297043"/>
            <a:ext cx="80450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anose="02020603050405020304" pitchFamily="18" charset="0"/>
              </a:rPr>
              <a:t>СТРАТЕГИЯ,</a:t>
            </a:r>
          </a:p>
          <a:p>
            <a:r>
              <a:rPr lang="ru-RU" sz="2400" b="1" dirty="0" smtClean="0">
                <a:cs typeface="Times New Roman" panose="02020603050405020304" pitchFamily="18" charset="0"/>
              </a:rPr>
              <a:t>КАК ПРЕВРАЩЕНИЕ </a:t>
            </a:r>
            <a:r>
              <a:rPr lang="ru-RU" sz="2400" b="1" i="1" dirty="0" smtClean="0">
                <a:cs typeface="Times New Roman" panose="02020603050405020304" pitchFamily="18" charset="0"/>
              </a:rPr>
              <a:t>КФУ </a:t>
            </a:r>
            <a:r>
              <a:rPr lang="ru-RU" sz="2400" b="1" dirty="0" smtClean="0">
                <a:cs typeface="Times New Roman" panose="02020603050405020304" pitchFamily="18" charset="0"/>
              </a:rPr>
              <a:t>В КОНКУРЕНТНЫЕ ПРЕИМУЩЕСТВА ЧЕРЕЗ ИСПОЛЬЗОВАНИЕ ОРГАНИЗАЦИОННЫХ СПОСОБНОСТЕЙ</a:t>
            </a:r>
            <a:endParaRPr lang="ru-RU" sz="2400" b="1" dirty="0">
              <a:cs typeface="Times New Roman" panose="02020603050405020304" pitchFamily="18" charset="0"/>
            </a:endParaRPr>
          </a:p>
        </p:txBody>
      </p:sp>
      <p:sp>
        <p:nvSpPr>
          <p:cNvPr id="2" name="Пятиугольник 1"/>
          <p:cNvSpPr/>
          <p:nvPr/>
        </p:nvSpPr>
        <p:spPr>
          <a:xfrm>
            <a:off x="4186687" y="3216729"/>
            <a:ext cx="3175907" cy="97155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СТРАТЕГИЯ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05240" y="3225450"/>
            <a:ext cx="2920554" cy="9541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КОНКУРЕНТНЫЕ</a:t>
            </a:r>
          </a:p>
          <a:p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ПРЕИМУЩЕСТВА</a:t>
            </a:r>
            <a:endParaRPr lang="ru-RU" sz="2800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6030" y="3287005"/>
            <a:ext cx="1419684" cy="83099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КФУ</a:t>
            </a:r>
            <a:endParaRPr lang="ru-RU" sz="4800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3486151" y="3375931"/>
            <a:ext cx="530678" cy="653143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с вырезом 12"/>
          <p:cNvSpPr/>
          <p:nvPr/>
        </p:nvSpPr>
        <p:spPr>
          <a:xfrm rot="16200000">
            <a:off x="5509302" y="4312102"/>
            <a:ext cx="530678" cy="653143"/>
          </a:xfrm>
          <a:prstGeom prst="notched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313333" y="5089480"/>
            <a:ext cx="4922613" cy="5232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РЕСУРСЫ и СПОСОБНОСТИ</a:t>
            </a:r>
            <a:endParaRPr lang="ru-RU" sz="2800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48062" y="4167599"/>
            <a:ext cx="1628781" cy="8653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Менеджеры</a:t>
            </a:r>
          </a:p>
          <a:p>
            <a:pPr>
              <a:lnSpc>
                <a:spcPts val="2000"/>
              </a:lnSpc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среднего</a:t>
            </a:r>
          </a:p>
          <a:p>
            <a:pPr>
              <a:lnSpc>
                <a:spcPts val="2000"/>
              </a:lnSpc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уровня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9085" y="5613742"/>
            <a:ext cx="2787877" cy="8653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Умение управлять квалификацией руководителей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61530" r="7307" b="13756"/>
          <a:stretch/>
        </p:blipFill>
        <p:spPr>
          <a:xfrm>
            <a:off x="10274943" y="6193262"/>
            <a:ext cx="1917057" cy="66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5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5569" y="6550222"/>
            <a:ext cx="840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61530" r="7307" b="13756"/>
          <a:stretch/>
        </p:blipFill>
        <p:spPr>
          <a:xfrm>
            <a:off x="10274943" y="6193262"/>
            <a:ext cx="1917057" cy="6647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139" y="297043"/>
            <a:ext cx="80450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anose="02020603050405020304" pitchFamily="18" charset="0"/>
              </a:rPr>
              <a:t>ТРЕБОВАНИЯ К СПОСОБНОСТИ:</a:t>
            </a:r>
          </a:p>
          <a:p>
            <a:r>
              <a:rPr lang="ru-RU" sz="28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умение управлять квалификацией руководителей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60142" y="2011209"/>
            <a:ext cx="5296129" cy="6176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МОДЕЛЬ УПРАВЛЕНИЯ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060142" y="2671928"/>
            <a:ext cx="427718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Понятная и справедливая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011548" y="1847066"/>
            <a:ext cx="945984" cy="945984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ru-RU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60141" y="3603923"/>
            <a:ext cx="5296129" cy="6176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ЕДИНСТВО СЕТИ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060141" y="4264642"/>
            <a:ext cx="5296129" cy="6052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Служит основой при формировании бренда в его стратегическом понимании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011547" y="3439780"/>
            <a:ext cx="945984" cy="945984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ru-RU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60141" y="5186479"/>
            <a:ext cx="5296129" cy="6176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АВТОМАТИЗАЦИЯ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060141" y="5847198"/>
            <a:ext cx="5296129" cy="3524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Обеспечение объективности системы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011547" y="5022336"/>
            <a:ext cx="945984" cy="945984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ru-RU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6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5569" y="6550222"/>
            <a:ext cx="840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61530" r="7307" b="13756"/>
          <a:stretch/>
        </p:blipFill>
        <p:spPr>
          <a:xfrm>
            <a:off x="10274943" y="6193262"/>
            <a:ext cx="1917057" cy="6647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139" y="297043"/>
            <a:ext cx="8045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anose="02020603050405020304" pitchFamily="18" charset="0"/>
              </a:rPr>
              <a:t>УРОВНИ УПРАВЛЕНИЯ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14158" y="1276215"/>
            <a:ext cx="5744092" cy="6176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ТОП-менеджмент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14156" y="1898111"/>
            <a:ext cx="5744089" cy="3524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Отвечает </a:t>
            </a:r>
            <a:r>
              <a:rPr lang="ru-RU" sz="2000" b="1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за </a:t>
            </a:r>
            <a:r>
              <a:rPr lang="ru-RU" sz="2000" b="1" smtClean="0">
                <a:solidFill>
                  <a:schemeClr val="accent2"/>
                </a:solidFill>
                <a:cs typeface="Times New Roman" panose="02020603050405020304" pitchFamily="18" charset="0"/>
              </a:rPr>
              <a:t>уместность бизнес-модели</a:t>
            </a:r>
            <a:endParaRPr lang="ru-RU" sz="2000" b="1" dirty="0">
              <a:solidFill>
                <a:schemeClr val="accent2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065564" y="1112072"/>
            <a:ext cx="945984" cy="945984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2"/>
                </a:solidFill>
              </a:rPr>
              <a:t>1</a:t>
            </a:r>
            <a:endParaRPr lang="ru-RU" sz="4800" b="1" dirty="0">
              <a:solidFill>
                <a:schemeClr val="accent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14157" y="2328221"/>
            <a:ext cx="5744092" cy="6176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Директор направления УК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114154" y="2933860"/>
            <a:ext cx="5744091" cy="3524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000"/>
              </a:lnSpc>
              <a:defRPr sz="2000" b="1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Отвечает за </a:t>
            </a:r>
            <a:r>
              <a:rPr lang="ru-RU" dirty="0">
                <a:solidFill>
                  <a:schemeClr val="accent2"/>
                </a:solidFill>
              </a:rPr>
              <a:t>реализацию стратегических проектов</a:t>
            </a:r>
          </a:p>
        </p:txBody>
      </p:sp>
      <p:sp>
        <p:nvSpPr>
          <p:cNvPr id="17" name="Овал 16"/>
          <p:cNvSpPr/>
          <p:nvPr/>
        </p:nvSpPr>
        <p:spPr>
          <a:xfrm>
            <a:off x="2065563" y="2164078"/>
            <a:ext cx="945984" cy="945984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14158" y="3380098"/>
            <a:ext cx="5744092" cy="6176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Директор дивизиона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114159" y="3985737"/>
            <a:ext cx="5744091" cy="3524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000"/>
              </a:lnSpc>
              <a:defRPr sz="2000" b="1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Отвечает за </a:t>
            </a:r>
            <a:r>
              <a:rPr lang="ru-RU" dirty="0">
                <a:solidFill>
                  <a:schemeClr val="accent2"/>
                </a:solidFill>
              </a:rPr>
              <a:t>долгосрочный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финансовый результат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065564" y="3215955"/>
            <a:ext cx="945984" cy="945984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114157" y="4450072"/>
            <a:ext cx="5744092" cy="6176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Руководитель ДЦ / Службы УК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14156" y="5057506"/>
            <a:ext cx="5915543" cy="3524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000"/>
              </a:lnSpc>
              <a:defRPr sz="2000" b="1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Отвечает за </a:t>
            </a:r>
            <a:r>
              <a:rPr lang="ru-RU" dirty="0">
                <a:solidFill>
                  <a:schemeClr val="accent2"/>
                </a:solidFill>
              </a:rPr>
              <a:t>операционный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финансовый результат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065563" y="4285929"/>
            <a:ext cx="945984" cy="945984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14156" y="5520046"/>
            <a:ext cx="5744092" cy="6176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Начальник отдела ДЦ / УК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114152" y="6127480"/>
            <a:ext cx="6038011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2000"/>
              </a:lnSpc>
              <a:defRPr sz="2000" b="1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Отвечает за </a:t>
            </a:r>
            <a:r>
              <a:rPr lang="ru-RU" dirty="0" smtClean="0">
                <a:solidFill>
                  <a:schemeClr val="accent2"/>
                </a:solidFill>
              </a:rPr>
              <a:t>результаты </a:t>
            </a:r>
            <a:r>
              <a:rPr lang="ru-RU" dirty="0">
                <a:solidFill>
                  <a:schemeClr val="accent2"/>
                </a:solidFill>
              </a:rPr>
              <a:t>деятельности подчиненных</a:t>
            </a:r>
          </a:p>
        </p:txBody>
      </p:sp>
      <p:sp>
        <p:nvSpPr>
          <p:cNvPr id="26" name="Овал 25"/>
          <p:cNvSpPr/>
          <p:nvPr/>
        </p:nvSpPr>
        <p:spPr>
          <a:xfrm>
            <a:off x="2065562" y="5355903"/>
            <a:ext cx="945984" cy="945984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accent2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750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5569" y="6550222"/>
            <a:ext cx="840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61530" r="7307" b="13756"/>
          <a:stretch/>
        </p:blipFill>
        <p:spPr>
          <a:xfrm>
            <a:off x="10274943" y="6193262"/>
            <a:ext cx="1917057" cy="6647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139" y="297043"/>
            <a:ext cx="8045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anose="02020603050405020304" pitchFamily="18" charset="0"/>
              </a:rPr>
              <a:t>КАТЕГОРИИ ДИРЕКТОРОВ ДЦ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02594" y="1169973"/>
            <a:ext cx="6053627" cy="4247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Директор дивизиона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(8 ДЦ и более)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071412" y="1034214"/>
            <a:ext cx="696281" cy="696281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1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385636" y="1806240"/>
            <a:ext cx="6109430" cy="4247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Директор дивизиона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(5-7 ДЦ, в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т.ч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 1 ДЦ без директора)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554453" y="1670481"/>
            <a:ext cx="696281" cy="696281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2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902594" y="2432169"/>
            <a:ext cx="6053627" cy="4247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Директор дивизиона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(4 ДЦ, в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т.ч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 2 ДЦ без директора)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2071412" y="2296410"/>
            <a:ext cx="696281" cy="696281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3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385635" y="3075895"/>
            <a:ext cx="6109430" cy="42476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Директор ДЦ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(3 ДЦ, либо 2 ДЦ типа 1*)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2554452" y="2940136"/>
            <a:ext cx="696281" cy="696281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4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902593" y="3701824"/>
            <a:ext cx="6053627" cy="42476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Директор ДЦ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(2 ДЦ, кроме ДЦ типа 3*)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2071411" y="3566065"/>
            <a:ext cx="696281" cy="696281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5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385634" y="4345550"/>
            <a:ext cx="6109430" cy="42476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Директор ДЦ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(1 ДЦ типа 1*, либо 2 ДЦ типа 3*)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554451" y="4209791"/>
            <a:ext cx="696281" cy="696281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6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902592" y="4971479"/>
            <a:ext cx="6053627" cy="42476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Директор ДЦ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(1 ДЦ типа 2*)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2071410" y="4835720"/>
            <a:ext cx="696281" cy="696281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7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85634" y="5613641"/>
            <a:ext cx="6109430" cy="42476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Директор ДЦ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(1 ДЦ типа 3*)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2554451" y="5477882"/>
            <a:ext cx="696281" cy="696281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8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172006" y="6321513"/>
            <a:ext cx="6053627" cy="424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* ДЦ типа 1</a:t>
            </a:r>
            <a:r>
              <a:rPr lang="ru-RU" sz="1200" dirty="0" smtClean="0">
                <a:solidFill>
                  <a:schemeClr val="tx1"/>
                </a:solidFill>
              </a:rPr>
              <a:t>: рентабельность ОП более 4,5%, выручка более 2 </a:t>
            </a:r>
            <a:r>
              <a:rPr lang="ru-RU" sz="1200" dirty="0" err="1" smtClean="0">
                <a:solidFill>
                  <a:schemeClr val="tx1"/>
                </a:solidFill>
              </a:rPr>
              <a:t>млрд.руб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ДЦ типа 2</a:t>
            </a:r>
            <a:r>
              <a:rPr lang="ru-RU" sz="1200" dirty="0" smtClean="0">
                <a:solidFill>
                  <a:schemeClr val="tx1"/>
                </a:solidFill>
              </a:rPr>
              <a:t>: рентабельность ОП более 4,5%, выручка более 500 </a:t>
            </a:r>
            <a:r>
              <a:rPr lang="ru-RU" sz="1200" dirty="0" err="1" smtClean="0">
                <a:solidFill>
                  <a:schemeClr val="tx1"/>
                </a:solidFill>
              </a:rPr>
              <a:t>млн.руб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ДЦ типа 3</a:t>
            </a:r>
            <a:r>
              <a:rPr lang="ru-RU" sz="1200" dirty="0" smtClean="0">
                <a:solidFill>
                  <a:schemeClr val="tx1"/>
                </a:solidFill>
              </a:rPr>
              <a:t>: все остальные ДЦ. </a:t>
            </a:r>
            <a:endParaRPr lang="ru-RU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5569" y="6550222"/>
            <a:ext cx="840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61530" r="7307" b="13756"/>
          <a:stretch/>
        </p:blipFill>
        <p:spPr>
          <a:xfrm>
            <a:off x="10274943" y="6193262"/>
            <a:ext cx="1917057" cy="6647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139" y="297043"/>
            <a:ext cx="8045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anose="02020603050405020304" pitchFamily="18" charset="0"/>
              </a:rPr>
              <a:t>МОДЕЛЬ КВАЛИФИКАЦИИ ДИРЕКТОРА ДЦ</a:t>
            </a:r>
          </a:p>
        </p:txBody>
      </p:sp>
      <p:pic>
        <p:nvPicPr>
          <p:cNvPr id="17" name="Рисунок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025" y="1499993"/>
            <a:ext cx="5394189" cy="471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3" y="1239948"/>
            <a:ext cx="1484840" cy="10080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-2384" r="-2300" b="58804"/>
          <a:stretch/>
        </p:blipFill>
        <p:spPr>
          <a:xfrm>
            <a:off x="232838" y="2177999"/>
            <a:ext cx="1192731" cy="46800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89808"/>
          <a:stretch/>
        </p:blipFill>
        <p:spPr>
          <a:xfrm rot="10800000">
            <a:off x="232838" y="0"/>
            <a:ext cx="1192731" cy="10945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5569" y="6550222"/>
            <a:ext cx="840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Слайд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9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53" y="857936"/>
            <a:ext cx="2200847" cy="49259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61530" r="7307" b="13756"/>
          <a:stretch/>
        </p:blipFill>
        <p:spPr>
          <a:xfrm>
            <a:off x="10274943" y="6193262"/>
            <a:ext cx="1917057" cy="66473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52139" y="297043"/>
            <a:ext cx="8045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cs typeface="Times New Roman" panose="02020603050405020304" pitchFamily="18" charset="0"/>
              </a:rPr>
              <a:t>АВТОМАТИЗАЦИЯ И РАСШИРЕНИЕ</a:t>
            </a:r>
          </a:p>
        </p:txBody>
      </p:sp>
      <p:sp>
        <p:nvSpPr>
          <p:cNvPr id="2" name="Пятиугольник 1"/>
          <p:cNvSpPr/>
          <p:nvPr/>
        </p:nvSpPr>
        <p:spPr>
          <a:xfrm>
            <a:off x="1755532" y="2996291"/>
            <a:ext cx="3829741" cy="152171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ИНТЕРНЕТ-ПЛАТФОРМА</a:t>
            </a:r>
          </a:p>
          <a:p>
            <a:pPr algn="ctr"/>
            <a:r>
              <a:rPr lang="ru-RU" sz="2000" dirty="0" smtClean="0"/>
              <a:t>проверка знаний</a:t>
            </a:r>
          </a:p>
          <a:p>
            <a:pPr algn="ctr"/>
            <a:r>
              <a:rPr lang="ru-RU" sz="2000" dirty="0" smtClean="0"/>
              <a:t>и понимания</a:t>
            </a:r>
            <a:endParaRPr lang="ru-RU" sz="2000" dirty="0"/>
          </a:p>
        </p:txBody>
      </p:sp>
      <p:sp>
        <p:nvSpPr>
          <p:cNvPr id="13" name="Пятиугольник 12"/>
          <p:cNvSpPr/>
          <p:nvPr/>
        </p:nvSpPr>
        <p:spPr>
          <a:xfrm flipH="1">
            <a:off x="5869429" y="2996291"/>
            <a:ext cx="3829741" cy="152171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ОБЛАСТЬ ПРИМЕНЕНИЯ</a:t>
            </a:r>
          </a:p>
          <a:p>
            <a:pPr algn="ctr"/>
            <a:r>
              <a:rPr lang="ru-RU" sz="2000" dirty="0" smtClean="0"/>
              <a:t>руководители отделов</a:t>
            </a:r>
          </a:p>
          <a:p>
            <a:pPr algn="ctr"/>
            <a:r>
              <a:rPr lang="ru-RU" sz="2000" dirty="0" smtClean="0"/>
              <a:t>ДЦ и УК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873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354</Words>
  <Application>Microsoft Office PowerPoint</Application>
  <PresentationFormat>Широкоэкранный</PresentationFormat>
  <Paragraphs>107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a_FuturicaBlack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Науменко</dc:creator>
  <cp:lastModifiedBy>Recruiting Personal</cp:lastModifiedBy>
  <cp:revision>36</cp:revision>
  <dcterms:created xsi:type="dcterms:W3CDTF">2019-04-05T11:08:23Z</dcterms:created>
  <dcterms:modified xsi:type="dcterms:W3CDTF">2019-07-23T15:01:13Z</dcterms:modified>
</cp:coreProperties>
</file>