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5" r:id="rId11"/>
    <p:sldId id="267" r:id="rId12"/>
    <p:sldId id="269" r:id="rId13"/>
    <p:sldId id="268" r:id="rId14"/>
    <p:sldId id="270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6403E-191D-4639-ABA0-D8F1064C3C6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B8B55C7-C697-4472-BF22-3DDCCC593741}">
      <dgm:prSet phldrT="[Текст]"/>
      <dgm:spPr/>
      <dgm:t>
        <a:bodyPr/>
        <a:lstStyle/>
        <a:p>
          <a:r>
            <a:rPr lang="ru-RU" dirty="0" smtClean="0"/>
            <a:t>Генеральный директор</a:t>
          </a:r>
          <a:endParaRPr lang="ru-RU" dirty="0"/>
        </a:p>
      </dgm:t>
    </dgm:pt>
    <dgm:pt modelId="{EB3C2DA1-9F92-41A7-A0A1-E9BD0DBB7C09}" type="parTrans" cxnId="{B9031BF0-AB8B-47C8-9364-203C057E3744}">
      <dgm:prSet/>
      <dgm:spPr/>
      <dgm:t>
        <a:bodyPr/>
        <a:lstStyle/>
        <a:p>
          <a:endParaRPr lang="ru-RU"/>
        </a:p>
      </dgm:t>
    </dgm:pt>
    <dgm:pt modelId="{3B4BA4F7-357C-4BAE-95AB-8A4FE7402EC7}" type="sibTrans" cxnId="{B9031BF0-AB8B-47C8-9364-203C057E3744}">
      <dgm:prSet/>
      <dgm:spPr/>
      <dgm:t>
        <a:bodyPr/>
        <a:lstStyle/>
        <a:p>
          <a:endParaRPr lang="ru-RU"/>
        </a:p>
      </dgm:t>
    </dgm:pt>
    <dgm:pt modelId="{F31214DA-F905-4A97-91C6-493AE803D1AF}">
      <dgm:prSet phldrT="[Текст]"/>
      <dgm:spPr/>
      <dgm:t>
        <a:bodyPr/>
        <a:lstStyle/>
        <a:p>
          <a:r>
            <a:rPr lang="en-US" dirty="0" smtClean="0"/>
            <a:t>HRD</a:t>
          </a:r>
          <a:endParaRPr lang="ru-RU" dirty="0"/>
        </a:p>
      </dgm:t>
    </dgm:pt>
    <dgm:pt modelId="{4D54F65D-BBB7-4775-A7D6-DC678B253ACB}" type="parTrans" cxnId="{9063BE51-1E20-450E-A997-43BE8D68348B}">
      <dgm:prSet/>
      <dgm:spPr/>
      <dgm:t>
        <a:bodyPr/>
        <a:lstStyle/>
        <a:p>
          <a:endParaRPr lang="ru-RU"/>
        </a:p>
      </dgm:t>
    </dgm:pt>
    <dgm:pt modelId="{02E7D784-7242-4F5B-8768-1377790198DE}" type="sibTrans" cxnId="{9063BE51-1E20-450E-A997-43BE8D68348B}">
      <dgm:prSet/>
      <dgm:spPr/>
      <dgm:t>
        <a:bodyPr/>
        <a:lstStyle/>
        <a:p>
          <a:endParaRPr lang="ru-RU"/>
        </a:p>
      </dgm:t>
    </dgm:pt>
    <dgm:pt modelId="{37356C0C-11BC-497B-B65D-4A86D3457811}">
      <dgm:prSet phldrT="[Текст]"/>
      <dgm:spPr/>
      <dgm:t>
        <a:bodyPr/>
        <a:lstStyle/>
        <a:p>
          <a:r>
            <a:rPr lang="ru-RU" dirty="0" smtClean="0"/>
            <a:t>Директор ДЦ</a:t>
          </a:r>
          <a:endParaRPr lang="ru-RU" dirty="0"/>
        </a:p>
      </dgm:t>
    </dgm:pt>
    <dgm:pt modelId="{7D35CFC4-73EE-42D9-9C26-EE3031D08C3A}" type="parTrans" cxnId="{5263952A-D4AB-4BDC-910E-EFECCF59DAE8}">
      <dgm:prSet/>
      <dgm:spPr/>
      <dgm:t>
        <a:bodyPr/>
        <a:lstStyle/>
        <a:p>
          <a:endParaRPr lang="ru-RU"/>
        </a:p>
      </dgm:t>
    </dgm:pt>
    <dgm:pt modelId="{D9E29A56-D365-45D0-83BE-D564958524BF}" type="sibTrans" cxnId="{5263952A-D4AB-4BDC-910E-EFECCF59DAE8}">
      <dgm:prSet/>
      <dgm:spPr/>
      <dgm:t>
        <a:bodyPr/>
        <a:lstStyle/>
        <a:p>
          <a:endParaRPr lang="ru-RU"/>
        </a:p>
      </dgm:t>
    </dgm:pt>
    <dgm:pt modelId="{0055BEC2-2A56-4477-B309-5F4C47393BA4}">
      <dgm:prSet phldrT="[Текст]"/>
      <dgm:spPr/>
      <dgm:t>
        <a:bodyPr/>
        <a:lstStyle/>
        <a:p>
          <a:r>
            <a:rPr lang="ru-RU" dirty="0" smtClean="0"/>
            <a:t>Руководители подразделений ДЦ</a:t>
          </a:r>
          <a:endParaRPr lang="ru-RU" dirty="0"/>
        </a:p>
      </dgm:t>
    </dgm:pt>
    <dgm:pt modelId="{F6150A6F-CA45-41F5-9323-7D8A174C0F1E}" type="parTrans" cxnId="{DC534DA5-91AE-4D16-9E71-1B7C4BD3C7C3}">
      <dgm:prSet/>
      <dgm:spPr/>
      <dgm:t>
        <a:bodyPr/>
        <a:lstStyle/>
        <a:p>
          <a:endParaRPr lang="ru-RU"/>
        </a:p>
      </dgm:t>
    </dgm:pt>
    <dgm:pt modelId="{4A21E29B-9CB3-4158-BAED-A5150A448EF0}" type="sibTrans" cxnId="{DC534DA5-91AE-4D16-9E71-1B7C4BD3C7C3}">
      <dgm:prSet/>
      <dgm:spPr/>
      <dgm:t>
        <a:bodyPr/>
        <a:lstStyle/>
        <a:p>
          <a:endParaRPr lang="ru-RU"/>
        </a:p>
      </dgm:t>
    </dgm:pt>
    <dgm:pt modelId="{CA8999BF-8F48-4FD7-AB1C-2A988B4A4F77}">
      <dgm:prSet phldrT="[Текст]"/>
      <dgm:spPr/>
      <dgm:t>
        <a:bodyPr/>
        <a:lstStyle/>
        <a:p>
          <a:r>
            <a:rPr lang="en-US" dirty="0" smtClean="0"/>
            <a:t>HRP</a:t>
          </a:r>
          <a:endParaRPr lang="ru-RU" dirty="0"/>
        </a:p>
      </dgm:t>
    </dgm:pt>
    <dgm:pt modelId="{F349A3B4-AE64-46F5-B35A-E208ED70D469}" type="parTrans" cxnId="{99E55F0D-883D-4C9F-9500-43818E31D2BA}">
      <dgm:prSet/>
      <dgm:spPr/>
      <dgm:t>
        <a:bodyPr/>
        <a:lstStyle/>
        <a:p>
          <a:endParaRPr lang="ru-RU"/>
        </a:p>
      </dgm:t>
    </dgm:pt>
    <dgm:pt modelId="{B7DA6328-501D-4A49-8474-F490CFEFE946}" type="sibTrans" cxnId="{99E55F0D-883D-4C9F-9500-43818E31D2BA}">
      <dgm:prSet/>
      <dgm:spPr/>
      <dgm:t>
        <a:bodyPr/>
        <a:lstStyle/>
        <a:p>
          <a:endParaRPr lang="ru-RU"/>
        </a:p>
      </dgm:t>
    </dgm:pt>
    <dgm:pt modelId="{3749BFE5-16B8-493C-A0AD-F66B51A35F6D}">
      <dgm:prSet phldrT="[Текст]"/>
      <dgm:spPr/>
      <dgm:t>
        <a:bodyPr/>
        <a:lstStyle/>
        <a:p>
          <a:r>
            <a:rPr lang="ru-RU" dirty="0" smtClean="0"/>
            <a:t>Финансовый аналитик</a:t>
          </a:r>
          <a:endParaRPr lang="ru-RU" dirty="0"/>
        </a:p>
      </dgm:t>
    </dgm:pt>
    <dgm:pt modelId="{18C7FBDB-4DF1-48E6-B4DA-3AECA56EBA81}" type="parTrans" cxnId="{0C49EE2F-EE26-43F2-9692-838EC6B8E18D}">
      <dgm:prSet/>
      <dgm:spPr/>
      <dgm:t>
        <a:bodyPr/>
        <a:lstStyle/>
        <a:p>
          <a:endParaRPr lang="ru-RU"/>
        </a:p>
      </dgm:t>
    </dgm:pt>
    <dgm:pt modelId="{A54C010C-2376-4EDF-BA65-22B801E3ABDC}" type="sibTrans" cxnId="{0C49EE2F-EE26-43F2-9692-838EC6B8E18D}">
      <dgm:prSet/>
      <dgm:spPr/>
      <dgm:t>
        <a:bodyPr/>
        <a:lstStyle/>
        <a:p>
          <a:endParaRPr lang="ru-RU"/>
        </a:p>
      </dgm:t>
    </dgm:pt>
    <dgm:pt modelId="{22F5554F-1EE1-486D-9725-FE5174158137}" type="pres">
      <dgm:prSet presAssocID="{B936403E-191D-4639-ABA0-D8F1064C3C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845E4E-2A90-43B5-841B-1337DB2B6DFC}" type="pres">
      <dgm:prSet presAssocID="{5B8B55C7-C697-4472-BF22-3DDCCC593741}" presName="hierRoot1" presStyleCnt="0"/>
      <dgm:spPr/>
    </dgm:pt>
    <dgm:pt modelId="{0771F560-A389-41E5-90BC-EBEF4C73641A}" type="pres">
      <dgm:prSet presAssocID="{5B8B55C7-C697-4472-BF22-3DDCCC593741}" presName="composite" presStyleCnt="0"/>
      <dgm:spPr/>
    </dgm:pt>
    <dgm:pt modelId="{DEDCDD4E-C215-4932-A616-F4D094226892}" type="pres">
      <dgm:prSet presAssocID="{5B8B55C7-C697-4472-BF22-3DDCCC593741}" presName="image" presStyleLbl="node0" presStyleIdx="0" presStyleCnt="1"/>
      <dgm:spPr/>
    </dgm:pt>
    <dgm:pt modelId="{E146A6E5-C4BB-4E2F-B257-9A5732BC08AE}" type="pres">
      <dgm:prSet presAssocID="{5B8B55C7-C697-4472-BF22-3DDCCC593741}" presName="text" presStyleLbl="revTx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C1F151-318C-4A4B-A734-723FA79B5186}" type="pres">
      <dgm:prSet presAssocID="{5B8B55C7-C697-4472-BF22-3DDCCC593741}" presName="hierChild2" presStyleCnt="0"/>
      <dgm:spPr/>
    </dgm:pt>
    <dgm:pt modelId="{70C2602E-404B-42DD-99F9-E4CE97CE6905}" type="pres">
      <dgm:prSet presAssocID="{4D54F65D-BBB7-4775-A7D6-DC678B253AC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C135F9F-578E-40FC-B0FA-26F085EF2EB7}" type="pres">
      <dgm:prSet presAssocID="{F31214DA-F905-4A97-91C6-493AE803D1AF}" presName="hierRoot2" presStyleCnt="0"/>
      <dgm:spPr/>
    </dgm:pt>
    <dgm:pt modelId="{6BD688CD-7B07-4640-9D37-66294402DA7A}" type="pres">
      <dgm:prSet presAssocID="{F31214DA-F905-4A97-91C6-493AE803D1AF}" presName="composite2" presStyleCnt="0"/>
      <dgm:spPr/>
    </dgm:pt>
    <dgm:pt modelId="{0542749C-223E-407C-A97B-1439C3164E96}" type="pres">
      <dgm:prSet presAssocID="{F31214DA-F905-4A97-91C6-493AE803D1AF}" presName="image2" presStyleLbl="node2" presStyleIdx="0" presStyleCnt="2"/>
      <dgm:spPr/>
    </dgm:pt>
    <dgm:pt modelId="{FB92DFA0-96AF-4C4D-A384-A91724887583}" type="pres">
      <dgm:prSet presAssocID="{F31214DA-F905-4A97-91C6-493AE803D1AF}" presName="text2" presStyleLbl="revTx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340157-479E-4C0E-9987-5B6B943B2359}" type="pres">
      <dgm:prSet presAssocID="{F31214DA-F905-4A97-91C6-493AE803D1AF}" presName="hierChild3" presStyleCnt="0"/>
      <dgm:spPr/>
    </dgm:pt>
    <dgm:pt modelId="{9A49B778-7295-4B96-9C62-5D9B51CF1CDC}" type="pres">
      <dgm:prSet presAssocID="{7D35CFC4-73EE-42D9-9C26-EE3031D08C3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8C167FC-C883-4FCD-AFE8-2E0B0CA6D5C8}" type="pres">
      <dgm:prSet presAssocID="{37356C0C-11BC-497B-B65D-4A86D3457811}" presName="hierRoot2" presStyleCnt="0"/>
      <dgm:spPr/>
    </dgm:pt>
    <dgm:pt modelId="{53B5708F-B3D9-47A1-8A42-240607A96925}" type="pres">
      <dgm:prSet presAssocID="{37356C0C-11BC-497B-B65D-4A86D3457811}" presName="composite2" presStyleCnt="0"/>
      <dgm:spPr/>
    </dgm:pt>
    <dgm:pt modelId="{B32C2CD8-48C5-4E3F-96A0-9F11C02C9DDE}" type="pres">
      <dgm:prSet presAssocID="{37356C0C-11BC-497B-B65D-4A86D3457811}" presName="image2" presStyleLbl="node2" presStyleIdx="1" presStyleCnt="2"/>
      <dgm:spPr/>
    </dgm:pt>
    <dgm:pt modelId="{03EE3249-A90A-49A6-B684-238563BA68EC}" type="pres">
      <dgm:prSet presAssocID="{37356C0C-11BC-497B-B65D-4A86D3457811}" presName="text2" presStyleLbl="revTx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AE3DA3-F6B0-45C2-915F-F95C945E7102}" type="pres">
      <dgm:prSet presAssocID="{37356C0C-11BC-497B-B65D-4A86D3457811}" presName="hierChild3" presStyleCnt="0"/>
      <dgm:spPr/>
    </dgm:pt>
    <dgm:pt modelId="{AE3CC676-55EE-4B49-8658-73EF1CCA8159}" type="pres">
      <dgm:prSet presAssocID="{F6150A6F-CA45-41F5-9323-7D8A174C0F1E}" presName="Name17" presStyleLbl="parChTrans1D3" presStyleIdx="0" presStyleCnt="3"/>
      <dgm:spPr/>
      <dgm:t>
        <a:bodyPr/>
        <a:lstStyle/>
        <a:p>
          <a:endParaRPr lang="ru-RU"/>
        </a:p>
      </dgm:t>
    </dgm:pt>
    <dgm:pt modelId="{A3C26BBD-B96E-42B9-8A72-C136AE89CADA}" type="pres">
      <dgm:prSet presAssocID="{0055BEC2-2A56-4477-B309-5F4C47393BA4}" presName="hierRoot3" presStyleCnt="0"/>
      <dgm:spPr/>
    </dgm:pt>
    <dgm:pt modelId="{2072EDAB-7AC3-4A99-8367-7D91C4086DAD}" type="pres">
      <dgm:prSet presAssocID="{0055BEC2-2A56-4477-B309-5F4C47393BA4}" presName="composite3" presStyleCnt="0"/>
      <dgm:spPr/>
    </dgm:pt>
    <dgm:pt modelId="{12B20F44-E452-45B9-B58D-FFD86256073A}" type="pres">
      <dgm:prSet presAssocID="{0055BEC2-2A56-4477-B309-5F4C47393BA4}" presName="image3" presStyleLbl="node3" presStyleIdx="0" presStyleCnt="3"/>
      <dgm:spPr/>
    </dgm:pt>
    <dgm:pt modelId="{5F3A7A19-7535-4C76-8B1C-04AC95AA2085}" type="pres">
      <dgm:prSet presAssocID="{0055BEC2-2A56-4477-B309-5F4C47393BA4}" presName="text3" presStyleLbl="revTx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FAE6EB-91AA-4900-B54E-37DC7C7FA0F4}" type="pres">
      <dgm:prSet presAssocID="{0055BEC2-2A56-4477-B309-5F4C47393BA4}" presName="hierChild4" presStyleCnt="0"/>
      <dgm:spPr/>
    </dgm:pt>
    <dgm:pt modelId="{41D8EDF2-0F54-415C-977E-A7D64FFD78CB}" type="pres">
      <dgm:prSet presAssocID="{F349A3B4-AE64-46F5-B35A-E208ED70D469}" presName="Name17" presStyleLbl="parChTrans1D3" presStyleIdx="1" presStyleCnt="3"/>
      <dgm:spPr/>
      <dgm:t>
        <a:bodyPr/>
        <a:lstStyle/>
        <a:p>
          <a:endParaRPr lang="ru-RU"/>
        </a:p>
      </dgm:t>
    </dgm:pt>
    <dgm:pt modelId="{E0221510-3018-470D-A7C4-3B750701505E}" type="pres">
      <dgm:prSet presAssocID="{CA8999BF-8F48-4FD7-AB1C-2A988B4A4F77}" presName="hierRoot3" presStyleCnt="0"/>
      <dgm:spPr/>
    </dgm:pt>
    <dgm:pt modelId="{B46E9E7D-2504-4DD6-BDAF-B54B456E30C2}" type="pres">
      <dgm:prSet presAssocID="{CA8999BF-8F48-4FD7-AB1C-2A988B4A4F77}" presName="composite3" presStyleCnt="0"/>
      <dgm:spPr/>
    </dgm:pt>
    <dgm:pt modelId="{0E7E79A8-FFA9-4214-B038-4BB8EB708254}" type="pres">
      <dgm:prSet presAssocID="{CA8999BF-8F48-4FD7-AB1C-2A988B4A4F77}" presName="image3" presStyleLbl="node3" presStyleIdx="1" presStyleCnt="3"/>
      <dgm:spPr/>
    </dgm:pt>
    <dgm:pt modelId="{5C9D064C-8F52-48E8-B741-ABF5E101B4BF}" type="pres">
      <dgm:prSet presAssocID="{CA8999BF-8F48-4FD7-AB1C-2A988B4A4F77}" presName="text3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B88CB9-1190-4507-B255-DB3AC1CF2EC9}" type="pres">
      <dgm:prSet presAssocID="{CA8999BF-8F48-4FD7-AB1C-2A988B4A4F77}" presName="hierChild4" presStyleCnt="0"/>
      <dgm:spPr/>
    </dgm:pt>
    <dgm:pt modelId="{BA2D0FA5-3A18-420F-AF69-1F138A4B8333}" type="pres">
      <dgm:prSet presAssocID="{18C7FBDB-4DF1-48E6-B4DA-3AECA56EBA81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9A6D272-A5F7-49CB-BFE8-B57F9D5E58CD}" type="pres">
      <dgm:prSet presAssocID="{3749BFE5-16B8-493C-A0AD-F66B51A35F6D}" presName="hierRoot3" presStyleCnt="0"/>
      <dgm:spPr/>
    </dgm:pt>
    <dgm:pt modelId="{0A653327-5BF3-4906-A096-E08C9BB9101F}" type="pres">
      <dgm:prSet presAssocID="{3749BFE5-16B8-493C-A0AD-F66B51A35F6D}" presName="composite3" presStyleCnt="0"/>
      <dgm:spPr/>
    </dgm:pt>
    <dgm:pt modelId="{5D191F97-7411-45CD-BEB8-43826B6E256C}" type="pres">
      <dgm:prSet presAssocID="{3749BFE5-16B8-493C-A0AD-F66B51A35F6D}" presName="image3" presStyleLbl="node3" presStyleIdx="2" presStyleCnt="3"/>
      <dgm:spPr/>
    </dgm:pt>
    <dgm:pt modelId="{074DAA2D-1D47-48A2-8BA7-6763ECA32CEC}" type="pres">
      <dgm:prSet presAssocID="{3749BFE5-16B8-493C-A0AD-F66B51A35F6D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E3B047-83D5-46F3-A4F3-F8752C75A0C2}" type="pres">
      <dgm:prSet presAssocID="{3749BFE5-16B8-493C-A0AD-F66B51A35F6D}" presName="hierChild4" presStyleCnt="0"/>
      <dgm:spPr/>
    </dgm:pt>
  </dgm:ptLst>
  <dgm:cxnLst>
    <dgm:cxn modelId="{5263952A-D4AB-4BDC-910E-EFECCF59DAE8}" srcId="{5B8B55C7-C697-4472-BF22-3DDCCC593741}" destId="{37356C0C-11BC-497B-B65D-4A86D3457811}" srcOrd="1" destOrd="0" parTransId="{7D35CFC4-73EE-42D9-9C26-EE3031D08C3A}" sibTransId="{D9E29A56-D365-45D0-83BE-D564958524BF}"/>
    <dgm:cxn modelId="{9063BE51-1E20-450E-A997-43BE8D68348B}" srcId="{5B8B55C7-C697-4472-BF22-3DDCCC593741}" destId="{F31214DA-F905-4A97-91C6-493AE803D1AF}" srcOrd="0" destOrd="0" parTransId="{4D54F65D-BBB7-4775-A7D6-DC678B253ACB}" sibTransId="{02E7D784-7242-4F5B-8768-1377790198DE}"/>
    <dgm:cxn modelId="{2F725213-9C71-4465-8A37-C47A167AC624}" type="presOf" srcId="{18C7FBDB-4DF1-48E6-B4DA-3AECA56EBA81}" destId="{BA2D0FA5-3A18-420F-AF69-1F138A4B8333}" srcOrd="0" destOrd="0" presId="urn:microsoft.com/office/officeart/2009/layout/CirclePictureHierarchy"/>
    <dgm:cxn modelId="{DC534DA5-91AE-4D16-9E71-1B7C4BD3C7C3}" srcId="{37356C0C-11BC-497B-B65D-4A86D3457811}" destId="{0055BEC2-2A56-4477-B309-5F4C47393BA4}" srcOrd="0" destOrd="0" parTransId="{F6150A6F-CA45-41F5-9323-7D8A174C0F1E}" sibTransId="{4A21E29B-9CB3-4158-BAED-A5150A448EF0}"/>
    <dgm:cxn modelId="{6A00D7F7-1D96-48F8-805D-5D2F5648907D}" type="presOf" srcId="{CA8999BF-8F48-4FD7-AB1C-2A988B4A4F77}" destId="{5C9D064C-8F52-48E8-B741-ABF5E101B4BF}" srcOrd="0" destOrd="0" presId="urn:microsoft.com/office/officeart/2009/layout/CirclePictureHierarchy"/>
    <dgm:cxn modelId="{47A0589E-46FC-4BA2-A03B-45B4D3F3ED90}" type="presOf" srcId="{37356C0C-11BC-497B-B65D-4A86D3457811}" destId="{03EE3249-A90A-49A6-B684-238563BA68EC}" srcOrd="0" destOrd="0" presId="urn:microsoft.com/office/officeart/2009/layout/CirclePictureHierarchy"/>
    <dgm:cxn modelId="{94D02863-0E27-47B4-B272-7189A44CC007}" type="presOf" srcId="{F6150A6F-CA45-41F5-9323-7D8A174C0F1E}" destId="{AE3CC676-55EE-4B49-8658-73EF1CCA8159}" srcOrd="0" destOrd="0" presId="urn:microsoft.com/office/officeart/2009/layout/CirclePictureHierarchy"/>
    <dgm:cxn modelId="{99E55F0D-883D-4C9F-9500-43818E31D2BA}" srcId="{37356C0C-11BC-497B-B65D-4A86D3457811}" destId="{CA8999BF-8F48-4FD7-AB1C-2A988B4A4F77}" srcOrd="1" destOrd="0" parTransId="{F349A3B4-AE64-46F5-B35A-E208ED70D469}" sibTransId="{B7DA6328-501D-4A49-8474-F490CFEFE946}"/>
    <dgm:cxn modelId="{45418A3A-06B1-4F05-9B8C-281960980F83}" type="presOf" srcId="{4D54F65D-BBB7-4775-A7D6-DC678B253ACB}" destId="{70C2602E-404B-42DD-99F9-E4CE97CE6905}" srcOrd="0" destOrd="0" presId="urn:microsoft.com/office/officeart/2009/layout/CirclePictureHierarchy"/>
    <dgm:cxn modelId="{40AC0E23-A451-478C-8D8C-3AF0CC6E4CEF}" type="presOf" srcId="{B936403E-191D-4639-ABA0-D8F1064C3C62}" destId="{22F5554F-1EE1-486D-9725-FE5174158137}" srcOrd="0" destOrd="0" presId="urn:microsoft.com/office/officeart/2009/layout/CirclePictureHierarchy"/>
    <dgm:cxn modelId="{A2F8CE8B-92F9-4B51-95B4-3FCCEE9F0255}" type="presOf" srcId="{7D35CFC4-73EE-42D9-9C26-EE3031D08C3A}" destId="{9A49B778-7295-4B96-9C62-5D9B51CF1CDC}" srcOrd="0" destOrd="0" presId="urn:microsoft.com/office/officeart/2009/layout/CirclePictureHierarchy"/>
    <dgm:cxn modelId="{15AD1FA4-AFD8-47F4-A7C6-48488F581049}" type="presOf" srcId="{F349A3B4-AE64-46F5-B35A-E208ED70D469}" destId="{41D8EDF2-0F54-415C-977E-A7D64FFD78CB}" srcOrd="0" destOrd="0" presId="urn:microsoft.com/office/officeart/2009/layout/CirclePictureHierarchy"/>
    <dgm:cxn modelId="{0C49EE2F-EE26-43F2-9692-838EC6B8E18D}" srcId="{37356C0C-11BC-497B-B65D-4A86D3457811}" destId="{3749BFE5-16B8-493C-A0AD-F66B51A35F6D}" srcOrd="2" destOrd="0" parTransId="{18C7FBDB-4DF1-48E6-B4DA-3AECA56EBA81}" sibTransId="{A54C010C-2376-4EDF-BA65-22B801E3ABDC}"/>
    <dgm:cxn modelId="{600F62A8-BECD-4121-9FE1-19358DBA7D8B}" type="presOf" srcId="{5B8B55C7-C697-4472-BF22-3DDCCC593741}" destId="{E146A6E5-C4BB-4E2F-B257-9A5732BC08AE}" srcOrd="0" destOrd="0" presId="urn:microsoft.com/office/officeart/2009/layout/CirclePictureHierarchy"/>
    <dgm:cxn modelId="{2C30BE39-31F2-4D11-98CA-7B13A4F7BB47}" type="presOf" srcId="{0055BEC2-2A56-4477-B309-5F4C47393BA4}" destId="{5F3A7A19-7535-4C76-8B1C-04AC95AA2085}" srcOrd="0" destOrd="0" presId="urn:microsoft.com/office/officeart/2009/layout/CirclePictureHierarchy"/>
    <dgm:cxn modelId="{C5AC3760-D2CB-4323-BD1B-44FAB9406481}" type="presOf" srcId="{3749BFE5-16B8-493C-A0AD-F66B51A35F6D}" destId="{074DAA2D-1D47-48A2-8BA7-6763ECA32CEC}" srcOrd="0" destOrd="0" presId="urn:microsoft.com/office/officeart/2009/layout/CirclePictureHierarchy"/>
    <dgm:cxn modelId="{B9031BF0-AB8B-47C8-9364-203C057E3744}" srcId="{B936403E-191D-4639-ABA0-D8F1064C3C62}" destId="{5B8B55C7-C697-4472-BF22-3DDCCC593741}" srcOrd="0" destOrd="0" parTransId="{EB3C2DA1-9F92-41A7-A0A1-E9BD0DBB7C09}" sibTransId="{3B4BA4F7-357C-4BAE-95AB-8A4FE7402EC7}"/>
    <dgm:cxn modelId="{D7C912D2-BEC4-4912-B34C-05F8B28CE3E6}" type="presOf" srcId="{F31214DA-F905-4A97-91C6-493AE803D1AF}" destId="{FB92DFA0-96AF-4C4D-A384-A91724887583}" srcOrd="0" destOrd="0" presId="urn:microsoft.com/office/officeart/2009/layout/CirclePictureHierarchy"/>
    <dgm:cxn modelId="{025F6702-5369-4D22-8D21-E4F4737D413A}" type="presParOf" srcId="{22F5554F-1EE1-486D-9725-FE5174158137}" destId="{7D845E4E-2A90-43B5-841B-1337DB2B6DFC}" srcOrd="0" destOrd="0" presId="urn:microsoft.com/office/officeart/2009/layout/CirclePictureHierarchy"/>
    <dgm:cxn modelId="{61991BC5-27AC-4B8C-9D02-E8A6CB4B0743}" type="presParOf" srcId="{7D845E4E-2A90-43B5-841B-1337DB2B6DFC}" destId="{0771F560-A389-41E5-90BC-EBEF4C73641A}" srcOrd="0" destOrd="0" presId="urn:microsoft.com/office/officeart/2009/layout/CirclePictureHierarchy"/>
    <dgm:cxn modelId="{C8BB1368-5153-4507-81FA-A18E60E0A4F8}" type="presParOf" srcId="{0771F560-A389-41E5-90BC-EBEF4C73641A}" destId="{DEDCDD4E-C215-4932-A616-F4D094226892}" srcOrd="0" destOrd="0" presId="urn:microsoft.com/office/officeart/2009/layout/CirclePictureHierarchy"/>
    <dgm:cxn modelId="{CB067D6E-99EE-485A-8AF7-E7BF66E6971A}" type="presParOf" srcId="{0771F560-A389-41E5-90BC-EBEF4C73641A}" destId="{E146A6E5-C4BB-4E2F-B257-9A5732BC08AE}" srcOrd="1" destOrd="0" presId="urn:microsoft.com/office/officeart/2009/layout/CirclePictureHierarchy"/>
    <dgm:cxn modelId="{CE4804D5-0B34-453A-9E18-1DAD89988E49}" type="presParOf" srcId="{7D845E4E-2A90-43B5-841B-1337DB2B6DFC}" destId="{94C1F151-318C-4A4B-A734-723FA79B5186}" srcOrd="1" destOrd="0" presId="urn:microsoft.com/office/officeart/2009/layout/CirclePictureHierarchy"/>
    <dgm:cxn modelId="{2AEFA147-6F0F-4844-8DAC-EDB8FB0C5269}" type="presParOf" srcId="{94C1F151-318C-4A4B-A734-723FA79B5186}" destId="{70C2602E-404B-42DD-99F9-E4CE97CE6905}" srcOrd="0" destOrd="0" presId="urn:microsoft.com/office/officeart/2009/layout/CirclePictureHierarchy"/>
    <dgm:cxn modelId="{BB747532-5DEE-4822-9A0B-EBAB34C66EEC}" type="presParOf" srcId="{94C1F151-318C-4A4B-A734-723FA79B5186}" destId="{5C135F9F-578E-40FC-B0FA-26F085EF2EB7}" srcOrd="1" destOrd="0" presId="urn:microsoft.com/office/officeart/2009/layout/CirclePictureHierarchy"/>
    <dgm:cxn modelId="{1443C434-9354-42F7-9C16-AC8D89D70455}" type="presParOf" srcId="{5C135F9F-578E-40FC-B0FA-26F085EF2EB7}" destId="{6BD688CD-7B07-4640-9D37-66294402DA7A}" srcOrd="0" destOrd="0" presId="urn:microsoft.com/office/officeart/2009/layout/CirclePictureHierarchy"/>
    <dgm:cxn modelId="{2C5442E6-72A3-4C65-818A-192E37C87B73}" type="presParOf" srcId="{6BD688CD-7B07-4640-9D37-66294402DA7A}" destId="{0542749C-223E-407C-A97B-1439C3164E96}" srcOrd="0" destOrd="0" presId="urn:microsoft.com/office/officeart/2009/layout/CirclePictureHierarchy"/>
    <dgm:cxn modelId="{7E9B5D13-AA9C-41B8-A67B-02516608DC40}" type="presParOf" srcId="{6BD688CD-7B07-4640-9D37-66294402DA7A}" destId="{FB92DFA0-96AF-4C4D-A384-A91724887583}" srcOrd="1" destOrd="0" presId="urn:microsoft.com/office/officeart/2009/layout/CirclePictureHierarchy"/>
    <dgm:cxn modelId="{06ADE697-345E-470F-BD70-9F1A5A48FD6A}" type="presParOf" srcId="{5C135F9F-578E-40FC-B0FA-26F085EF2EB7}" destId="{3E340157-479E-4C0E-9987-5B6B943B2359}" srcOrd="1" destOrd="0" presId="urn:microsoft.com/office/officeart/2009/layout/CirclePictureHierarchy"/>
    <dgm:cxn modelId="{6F910E31-2D4F-42B4-A955-F5D9FF805C6F}" type="presParOf" srcId="{94C1F151-318C-4A4B-A734-723FA79B5186}" destId="{9A49B778-7295-4B96-9C62-5D9B51CF1CDC}" srcOrd="2" destOrd="0" presId="urn:microsoft.com/office/officeart/2009/layout/CirclePictureHierarchy"/>
    <dgm:cxn modelId="{99A5C6A1-9470-41F0-B7AC-46D18D8A727A}" type="presParOf" srcId="{94C1F151-318C-4A4B-A734-723FA79B5186}" destId="{E8C167FC-C883-4FCD-AFE8-2E0B0CA6D5C8}" srcOrd="3" destOrd="0" presId="urn:microsoft.com/office/officeart/2009/layout/CirclePictureHierarchy"/>
    <dgm:cxn modelId="{C8FD3C00-51D8-4EBC-90B5-D103ED04EDC5}" type="presParOf" srcId="{E8C167FC-C883-4FCD-AFE8-2E0B0CA6D5C8}" destId="{53B5708F-B3D9-47A1-8A42-240607A96925}" srcOrd="0" destOrd="0" presId="urn:microsoft.com/office/officeart/2009/layout/CirclePictureHierarchy"/>
    <dgm:cxn modelId="{FAE18076-0BB8-4846-9FFF-4822978C1025}" type="presParOf" srcId="{53B5708F-B3D9-47A1-8A42-240607A96925}" destId="{B32C2CD8-48C5-4E3F-96A0-9F11C02C9DDE}" srcOrd="0" destOrd="0" presId="urn:microsoft.com/office/officeart/2009/layout/CirclePictureHierarchy"/>
    <dgm:cxn modelId="{F01E6D15-260B-49CD-A93F-1A07CE5D3152}" type="presParOf" srcId="{53B5708F-B3D9-47A1-8A42-240607A96925}" destId="{03EE3249-A90A-49A6-B684-238563BA68EC}" srcOrd="1" destOrd="0" presId="urn:microsoft.com/office/officeart/2009/layout/CirclePictureHierarchy"/>
    <dgm:cxn modelId="{44733E52-3864-4AAC-A18B-C2A52DDED38A}" type="presParOf" srcId="{E8C167FC-C883-4FCD-AFE8-2E0B0CA6D5C8}" destId="{C3AE3DA3-F6B0-45C2-915F-F95C945E7102}" srcOrd="1" destOrd="0" presId="urn:microsoft.com/office/officeart/2009/layout/CirclePictureHierarchy"/>
    <dgm:cxn modelId="{919CE693-0EFC-4AFF-8359-3571A4507A34}" type="presParOf" srcId="{C3AE3DA3-F6B0-45C2-915F-F95C945E7102}" destId="{AE3CC676-55EE-4B49-8658-73EF1CCA8159}" srcOrd="0" destOrd="0" presId="urn:microsoft.com/office/officeart/2009/layout/CirclePictureHierarchy"/>
    <dgm:cxn modelId="{A2DF5DE1-5627-45A7-9981-FDC12C042F91}" type="presParOf" srcId="{C3AE3DA3-F6B0-45C2-915F-F95C945E7102}" destId="{A3C26BBD-B96E-42B9-8A72-C136AE89CADA}" srcOrd="1" destOrd="0" presId="urn:microsoft.com/office/officeart/2009/layout/CirclePictureHierarchy"/>
    <dgm:cxn modelId="{0B649346-9D8E-4529-B081-71C5CEF584AD}" type="presParOf" srcId="{A3C26BBD-B96E-42B9-8A72-C136AE89CADA}" destId="{2072EDAB-7AC3-4A99-8367-7D91C4086DAD}" srcOrd="0" destOrd="0" presId="urn:microsoft.com/office/officeart/2009/layout/CirclePictureHierarchy"/>
    <dgm:cxn modelId="{54A3AA53-733C-42C5-A68B-9C84BB98105D}" type="presParOf" srcId="{2072EDAB-7AC3-4A99-8367-7D91C4086DAD}" destId="{12B20F44-E452-45B9-B58D-FFD86256073A}" srcOrd="0" destOrd="0" presId="urn:microsoft.com/office/officeart/2009/layout/CirclePictureHierarchy"/>
    <dgm:cxn modelId="{22806BF9-B0CF-41AF-8B62-639CF9E5AEB7}" type="presParOf" srcId="{2072EDAB-7AC3-4A99-8367-7D91C4086DAD}" destId="{5F3A7A19-7535-4C76-8B1C-04AC95AA2085}" srcOrd="1" destOrd="0" presId="urn:microsoft.com/office/officeart/2009/layout/CirclePictureHierarchy"/>
    <dgm:cxn modelId="{4BFDE994-FE07-49E8-AD6C-D59345306634}" type="presParOf" srcId="{A3C26BBD-B96E-42B9-8A72-C136AE89CADA}" destId="{21FAE6EB-91AA-4900-B54E-37DC7C7FA0F4}" srcOrd="1" destOrd="0" presId="urn:microsoft.com/office/officeart/2009/layout/CirclePictureHierarchy"/>
    <dgm:cxn modelId="{27EDB503-DF23-411D-AB77-7CA32BC63B59}" type="presParOf" srcId="{C3AE3DA3-F6B0-45C2-915F-F95C945E7102}" destId="{41D8EDF2-0F54-415C-977E-A7D64FFD78CB}" srcOrd="2" destOrd="0" presId="urn:microsoft.com/office/officeart/2009/layout/CirclePictureHierarchy"/>
    <dgm:cxn modelId="{345B3751-64FB-4346-BC93-01C5F5A2DBB2}" type="presParOf" srcId="{C3AE3DA3-F6B0-45C2-915F-F95C945E7102}" destId="{E0221510-3018-470D-A7C4-3B750701505E}" srcOrd="3" destOrd="0" presId="urn:microsoft.com/office/officeart/2009/layout/CirclePictureHierarchy"/>
    <dgm:cxn modelId="{97AAC0D3-B3C5-449B-B4B9-F5E8105D74B6}" type="presParOf" srcId="{E0221510-3018-470D-A7C4-3B750701505E}" destId="{B46E9E7D-2504-4DD6-BDAF-B54B456E30C2}" srcOrd="0" destOrd="0" presId="urn:microsoft.com/office/officeart/2009/layout/CirclePictureHierarchy"/>
    <dgm:cxn modelId="{E06C67AC-52A4-4C0A-92AE-47002B44B6F7}" type="presParOf" srcId="{B46E9E7D-2504-4DD6-BDAF-B54B456E30C2}" destId="{0E7E79A8-FFA9-4214-B038-4BB8EB708254}" srcOrd="0" destOrd="0" presId="urn:microsoft.com/office/officeart/2009/layout/CirclePictureHierarchy"/>
    <dgm:cxn modelId="{3E790AC2-C614-488C-A459-4C1D147D4E99}" type="presParOf" srcId="{B46E9E7D-2504-4DD6-BDAF-B54B456E30C2}" destId="{5C9D064C-8F52-48E8-B741-ABF5E101B4BF}" srcOrd="1" destOrd="0" presId="urn:microsoft.com/office/officeart/2009/layout/CirclePictureHierarchy"/>
    <dgm:cxn modelId="{E5DB070B-0ECD-4C7E-8E3F-9E41DB1ABD12}" type="presParOf" srcId="{E0221510-3018-470D-A7C4-3B750701505E}" destId="{CEB88CB9-1190-4507-B255-DB3AC1CF2EC9}" srcOrd="1" destOrd="0" presId="urn:microsoft.com/office/officeart/2009/layout/CirclePictureHierarchy"/>
    <dgm:cxn modelId="{B68F7D78-41C3-451C-A485-A18AA41FC941}" type="presParOf" srcId="{C3AE3DA3-F6B0-45C2-915F-F95C945E7102}" destId="{BA2D0FA5-3A18-420F-AF69-1F138A4B8333}" srcOrd="4" destOrd="0" presId="urn:microsoft.com/office/officeart/2009/layout/CirclePictureHierarchy"/>
    <dgm:cxn modelId="{AC51D758-FACA-4F21-9855-53981658EACB}" type="presParOf" srcId="{C3AE3DA3-F6B0-45C2-915F-F95C945E7102}" destId="{39A6D272-A5F7-49CB-BFE8-B57F9D5E58CD}" srcOrd="5" destOrd="0" presId="urn:microsoft.com/office/officeart/2009/layout/CirclePictureHierarchy"/>
    <dgm:cxn modelId="{17B13F2C-B7AA-4770-8C50-6964E7833D9D}" type="presParOf" srcId="{39A6D272-A5F7-49CB-BFE8-B57F9D5E58CD}" destId="{0A653327-5BF3-4906-A096-E08C9BB9101F}" srcOrd="0" destOrd="0" presId="urn:microsoft.com/office/officeart/2009/layout/CirclePictureHierarchy"/>
    <dgm:cxn modelId="{085C169C-A2A4-46E7-891E-21DB145DABBE}" type="presParOf" srcId="{0A653327-5BF3-4906-A096-E08C9BB9101F}" destId="{5D191F97-7411-45CD-BEB8-43826B6E256C}" srcOrd="0" destOrd="0" presId="urn:microsoft.com/office/officeart/2009/layout/CirclePictureHierarchy"/>
    <dgm:cxn modelId="{55DB9DC2-F1AE-4D11-8D1C-9BD8E8BFAF15}" type="presParOf" srcId="{0A653327-5BF3-4906-A096-E08C9BB9101F}" destId="{074DAA2D-1D47-48A2-8BA7-6763ECA32CEC}" srcOrd="1" destOrd="0" presId="urn:microsoft.com/office/officeart/2009/layout/CirclePictureHierarchy"/>
    <dgm:cxn modelId="{27DCC7CD-AB5A-41CD-808C-620D1CFC917C}" type="presParOf" srcId="{39A6D272-A5F7-49CB-BFE8-B57F9D5E58CD}" destId="{2FE3B047-83D5-46F3-A4F3-F8752C75A0C2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D0FA5-3A18-420F-AF69-1F138A4B8333}">
      <dsp:nvSpPr>
        <dsp:cNvPr id="0" name=""/>
        <dsp:cNvSpPr/>
      </dsp:nvSpPr>
      <dsp:spPr>
        <a:xfrm>
          <a:off x="3414704" y="1959664"/>
          <a:ext cx="2291197" cy="26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64"/>
              </a:lnTo>
              <a:lnTo>
                <a:pt x="2291197" y="132264"/>
              </a:lnTo>
              <a:lnTo>
                <a:pt x="2291197" y="2624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8EDF2-0F54-415C-977E-A7D64FFD78CB}">
      <dsp:nvSpPr>
        <dsp:cNvPr id="0" name=""/>
        <dsp:cNvSpPr/>
      </dsp:nvSpPr>
      <dsp:spPr>
        <a:xfrm>
          <a:off x="3368984" y="1959664"/>
          <a:ext cx="91440" cy="2624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4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CC676-55EE-4B49-8658-73EF1CCA8159}">
      <dsp:nvSpPr>
        <dsp:cNvPr id="0" name=""/>
        <dsp:cNvSpPr/>
      </dsp:nvSpPr>
      <dsp:spPr>
        <a:xfrm>
          <a:off x="1123507" y="1959664"/>
          <a:ext cx="2291197" cy="262446"/>
        </a:xfrm>
        <a:custGeom>
          <a:avLst/>
          <a:gdLst/>
          <a:ahLst/>
          <a:cxnLst/>
          <a:rect l="0" t="0" r="0" b="0"/>
          <a:pathLst>
            <a:path>
              <a:moveTo>
                <a:pt x="2291197" y="0"/>
              </a:moveTo>
              <a:lnTo>
                <a:pt x="2291197" y="132264"/>
              </a:lnTo>
              <a:lnTo>
                <a:pt x="0" y="132264"/>
              </a:lnTo>
              <a:lnTo>
                <a:pt x="0" y="26244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9B778-7295-4B96-9C62-5D9B51CF1CDC}">
      <dsp:nvSpPr>
        <dsp:cNvPr id="0" name=""/>
        <dsp:cNvSpPr/>
      </dsp:nvSpPr>
      <dsp:spPr>
        <a:xfrm>
          <a:off x="2269106" y="864055"/>
          <a:ext cx="1145598" cy="26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64"/>
              </a:lnTo>
              <a:lnTo>
                <a:pt x="1145598" y="132264"/>
              </a:lnTo>
              <a:lnTo>
                <a:pt x="1145598" y="2624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2602E-404B-42DD-99F9-E4CE97CE6905}">
      <dsp:nvSpPr>
        <dsp:cNvPr id="0" name=""/>
        <dsp:cNvSpPr/>
      </dsp:nvSpPr>
      <dsp:spPr>
        <a:xfrm>
          <a:off x="1123507" y="864055"/>
          <a:ext cx="1145598" cy="262446"/>
        </a:xfrm>
        <a:custGeom>
          <a:avLst/>
          <a:gdLst/>
          <a:ahLst/>
          <a:cxnLst/>
          <a:rect l="0" t="0" r="0" b="0"/>
          <a:pathLst>
            <a:path>
              <a:moveTo>
                <a:pt x="1145598" y="0"/>
              </a:moveTo>
              <a:lnTo>
                <a:pt x="1145598" y="132264"/>
              </a:lnTo>
              <a:lnTo>
                <a:pt x="0" y="132264"/>
              </a:lnTo>
              <a:lnTo>
                <a:pt x="0" y="2624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CDD4E-C215-4932-A616-F4D094226892}">
      <dsp:nvSpPr>
        <dsp:cNvPr id="0" name=""/>
        <dsp:cNvSpPr/>
      </dsp:nvSpPr>
      <dsp:spPr>
        <a:xfrm>
          <a:off x="1852524" y="30893"/>
          <a:ext cx="833162" cy="8331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6A6E5-C4BB-4E2F-B257-9A5732BC08AE}">
      <dsp:nvSpPr>
        <dsp:cNvPr id="0" name=""/>
        <dsp:cNvSpPr/>
      </dsp:nvSpPr>
      <dsp:spPr>
        <a:xfrm>
          <a:off x="2685687" y="28810"/>
          <a:ext cx="1249744" cy="833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Генеральный директор</a:t>
          </a:r>
          <a:endParaRPr lang="ru-RU" sz="1300" kern="1200" dirty="0"/>
        </a:p>
      </dsp:txBody>
      <dsp:txXfrm>
        <a:off x="2685687" y="28810"/>
        <a:ext cx="1249744" cy="833162"/>
      </dsp:txXfrm>
    </dsp:sp>
    <dsp:sp modelId="{0542749C-223E-407C-A97B-1439C3164E96}">
      <dsp:nvSpPr>
        <dsp:cNvPr id="0" name=""/>
        <dsp:cNvSpPr/>
      </dsp:nvSpPr>
      <dsp:spPr>
        <a:xfrm>
          <a:off x="706925" y="1126502"/>
          <a:ext cx="833162" cy="8331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2DFA0-96AF-4C4D-A384-A91724887583}">
      <dsp:nvSpPr>
        <dsp:cNvPr id="0" name=""/>
        <dsp:cNvSpPr/>
      </dsp:nvSpPr>
      <dsp:spPr>
        <a:xfrm>
          <a:off x="1540088" y="1124419"/>
          <a:ext cx="1249744" cy="833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HRD</a:t>
          </a:r>
          <a:endParaRPr lang="ru-RU" sz="1300" kern="1200" dirty="0"/>
        </a:p>
      </dsp:txBody>
      <dsp:txXfrm>
        <a:off x="1540088" y="1124419"/>
        <a:ext cx="1249744" cy="833162"/>
      </dsp:txXfrm>
    </dsp:sp>
    <dsp:sp modelId="{B32C2CD8-48C5-4E3F-96A0-9F11C02C9DDE}">
      <dsp:nvSpPr>
        <dsp:cNvPr id="0" name=""/>
        <dsp:cNvSpPr/>
      </dsp:nvSpPr>
      <dsp:spPr>
        <a:xfrm>
          <a:off x="2998123" y="1126502"/>
          <a:ext cx="833162" cy="8331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E3249-A90A-49A6-B684-238563BA68EC}">
      <dsp:nvSpPr>
        <dsp:cNvPr id="0" name=""/>
        <dsp:cNvSpPr/>
      </dsp:nvSpPr>
      <dsp:spPr>
        <a:xfrm>
          <a:off x="3831286" y="1124419"/>
          <a:ext cx="1249744" cy="833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Директор ДЦ</a:t>
          </a:r>
          <a:endParaRPr lang="ru-RU" sz="1300" kern="1200" dirty="0"/>
        </a:p>
      </dsp:txBody>
      <dsp:txXfrm>
        <a:off x="3831286" y="1124419"/>
        <a:ext cx="1249744" cy="833162"/>
      </dsp:txXfrm>
    </dsp:sp>
    <dsp:sp modelId="{12B20F44-E452-45B9-B58D-FFD86256073A}">
      <dsp:nvSpPr>
        <dsp:cNvPr id="0" name=""/>
        <dsp:cNvSpPr/>
      </dsp:nvSpPr>
      <dsp:spPr>
        <a:xfrm>
          <a:off x="706925" y="2222111"/>
          <a:ext cx="833162" cy="8331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A7A19-7535-4C76-8B1C-04AC95AA2085}">
      <dsp:nvSpPr>
        <dsp:cNvPr id="0" name=""/>
        <dsp:cNvSpPr/>
      </dsp:nvSpPr>
      <dsp:spPr>
        <a:xfrm>
          <a:off x="1540088" y="2220028"/>
          <a:ext cx="1249744" cy="833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Руководители подразделений ДЦ</a:t>
          </a:r>
          <a:endParaRPr lang="ru-RU" sz="1300" kern="1200" dirty="0"/>
        </a:p>
      </dsp:txBody>
      <dsp:txXfrm>
        <a:off x="1540088" y="2220028"/>
        <a:ext cx="1249744" cy="833162"/>
      </dsp:txXfrm>
    </dsp:sp>
    <dsp:sp modelId="{0E7E79A8-FFA9-4214-B038-4BB8EB708254}">
      <dsp:nvSpPr>
        <dsp:cNvPr id="0" name=""/>
        <dsp:cNvSpPr/>
      </dsp:nvSpPr>
      <dsp:spPr>
        <a:xfrm>
          <a:off x="2998123" y="2222111"/>
          <a:ext cx="833162" cy="8331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D064C-8F52-48E8-B741-ABF5E101B4BF}">
      <dsp:nvSpPr>
        <dsp:cNvPr id="0" name=""/>
        <dsp:cNvSpPr/>
      </dsp:nvSpPr>
      <dsp:spPr>
        <a:xfrm>
          <a:off x="3831286" y="2220028"/>
          <a:ext cx="1249744" cy="833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HRP</a:t>
          </a:r>
          <a:endParaRPr lang="ru-RU" sz="1300" kern="1200" dirty="0"/>
        </a:p>
      </dsp:txBody>
      <dsp:txXfrm>
        <a:off x="3831286" y="2220028"/>
        <a:ext cx="1249744" cy="833162"/>
      </dsp:txXfrm>
    </dsp:sp>
    <dsp:sp modelId="{5D191F97-7411-45CD-BEB8-43826B6E256C}">
      <dsp:nvSpPr>
        <dsp:cNvPr id="0" name=""/>
        <dsp:cNvSpPr/>
      </dsp:nvSpPr>
      <dsp:spPr>
        <a:xfrm>
          <a:off x="5289321" y="2222111"/>
          <a:ext cx="833162" cy="8331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DAA2D-1D47-48A2-8BA7-6763ECA32CEC}">
      <dsp:nvSpPr>
        <dsp:cNvPr id="0" name=""/>
        <dsp:cNvSpPr/>
      </dsp:nvSpPr>
      <dsp:spPr>
        <a:xfrm>
          <a:off x="6122483" y="2220028"/>
          <a:ext cx="1249744" cy="833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Финансовый аналитик</a:t>
          </a:r>
          <a:endParaRPr lang="ru-RU" sz="1300" kern="1200" dirty="0"/>
        </a:p>
      </dsp:txBody>
      <dsp:txXfrm>
        <a:off x="6122483" y="2220028"/>
        <a:ext cx="1249744" cy="833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33F-68F1-441E-B15D-82F0A8305F36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7D53A-FE2B-415E-AAFA-657B9D4E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2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При сложностях подбора на масс-бренд (кейс</a:t>
            </a:r>
            <a:r>
              <a:rPr lang="ru-RU" baseline="0" dirty="0" smtClean="0"/>
              <a:t> с ММС) – набор продавцов из ритейла (бытовая техника, одежда/обувь, банки)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 премиальные бренды из масс брендов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Помощники автомехаников – привлечение на производственную практику из колледжей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ПК из Независимости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D53A-FE2B-415E-AAFA-657B9D4E49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7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D53A-FE2B-415E-AAFA-657B9D4E491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83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7D53A-FE2B-415E-AAFA-657B9D4E491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8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2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4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3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1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8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7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5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9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4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8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D0E2-2920-493F-AE13-F9BDB706FEB5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2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D0E2-2920-493F-AE13-F9BDB706FEB5}" type="datetimeFigureOut">
              <a:rPr lang="ru-RU" smtClean="0"/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DCBC-0AF6-4993-A179-26C1DDFF4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0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mailto:AMShibaeva@rolf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1015878"/>
            <a:ext cx="2200847" cy="4925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144" y="0"/>
            <a:ext cx="2514856" cy="8230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71623" y="547280"/>
            <a:ext cx="8565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Успешные программы наставничества</a:t>
            </a:r>
          </a:p>
          <a:p>
            <a:endParaRPr lang="ru-RU" sz="800" dirty="0" smtClean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  <a:p>
            <a:r>
              <a:rPr lang="ru-RU" sz="24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РОЛЬФ</a:t>
            </a:r>
          </a:p>
          <a:p>
            <a:r>
              <a:rPr lang="ru-RU" sz="24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25.07.2019, Москва</a:t>
            </a:r>
            <a:endParaRPr lang="ru-RU" sz="24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2685" t="41605" r="12963" b="37160"/>
          <a:stretch/>
        </p:blipFill>
        <p:spPr>
          <a:xfrm>
            <a:off x="1498596" y="5387509"/>
            <a:ext cx="8711638" cy="1399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87" y="3066782"/>
            <a:ext cx="62769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134" y="0"/>
            <a:ext cx="2517866" cy="823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4762" y="134516"/>
            <a:ext cx="9337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KPI’s</a:t>
            </a:r>
            <a:r>
              <a:rPr lang="ru-RU" sz="28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 программ наставничества</a:t>
            </a:r>
            <a:endParaRPr lang="ru-RU" sz="28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9137" y="882864"/>
            <a:ext cx="8985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Эффективность наставника сохраняется</a:t>
            </a:r>
          </a:p>
          <a:p>
            <a:pPr lvl="1"/>
            <a:endParaRPr lang="ru-RU" sz="1000" b="1" dirty="0" smtClean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1-й месяц – такая же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2-й месяц – чуть выше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3-й месяц – 100-120% показателей от средних по отделу</a:t>
            </a:r>
          </a:p>
          <a:p>
            <a:pPr marL="342900" indent="-342900">
              <a:buAutoNum type="arabicPeriod"/>
            </a:pPr>
            <a:endParaRPr lang="ru-RU" sz="1000" b="1" dirty="0" smtClean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  <a:p>
            <a:pPr marL="342900" indent="-342900">
              <a:buAutoNum type="arabicPeriod"/>
            </a:pPr>
            <a:r>
              <a:rPr lang="ru-RU" b="1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Стажер через 3 месяца выходит на стажерский план</a:t>
            </a:r>
          </a:p>
          <a:p>
            <a:pPr marL="342900" indent="-342900">
              <a:buAutoNum type="arabicPeriod"/>
            </a:pPr>
            <a:endParaRPr lang="ru-RU" sz="1000" b="1" dirty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  <a:p>
            <a:pPr marL="342900" indent="-342900">
              <a:buAutoNum type="arabicPeriod"/>
            </a:pPr>
            <a:r>
              <a:rPr lang="ru-RU" b="1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Результат стажера через 6 месяца = средний результат по </a:t>
            </a:r>
            <a:r>
              <a:rPr lang="ru-RU" b="1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отделу</a:t>
            </a:r>
          </a:p>
          <a:p>
            <a:pPr marL="342900" indent="-342900">
              <a:buAutoNum type="arabicPeriod"/>
            </a:pPr>
            <a:endParaRPr lang="ru-RU" sz="1000" b="1" dirty="0" smtClean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Показатели текучести по стажу работы «до 3 мес.» и «3-6 мес</a:t>
            </a:r>
            <a:r>
              <a:rPr lang="ru-RU" b="1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.»</a:t>
            </a:r>
            <a:endParaRPr lang="ru-RU" b="1" dirty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268" y="4174352"/>
            <a:ext cx="3937460" cy="2386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6708" y="4174352"/>
            <a:ext cx="4201539" cy="24984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8268" y="3651992"/>
            <a:ext cx="356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Планы для ПК и стажеров</a:t>
            </a:r>
          </a:p>
          <a:p>
            <a:pPr algn="ctr"/>
            <a:r>
              <a:rPr lang="ru-RU" sz="14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(розница)</a:t>
            </a:r>
            <a:endParaRPr lang="ru-RU" sz="1400" b="1" dirty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3993" y="3555423"/>
            <a:ext cx="356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Эффективность</a:t>
            </a:r>
            <a:r>
              <a:rPr lang="ru-RU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 </a:t>
            </a:r>
            <a:r>
              <a:rPr lang="ru-RU" sz="14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выпускников </a:t>
            </a:r>
            <a:r>
              <a:rPr lang="ru-RU" sz="14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Академии авто с пробегом (ПК)</a:t>
            </a:r>
            <a:endParaRPr lang="ru-RU" sz="1400" b="1" dirty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134" y="0"/>
            <a:ext cx="2517866" cy="823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4762" y="134516"/>
            <a:ext cx="9337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Мотивация наставников: платить или нет?</a:t>
            </a:r>
            <a:endParaRPr lang="ru-RU" sz="28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4020" y="946910"/>
            <a:ext cx="23185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НЕТ!</a:t>
            </a:r>
            <a:endParaRPr lang="ru-RU" sz="6600" dirty="0">
              <a:solidFill>
                <a:srgbClr val="FF0000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4216" y="2435470"/>
            <a:ext cx="703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Наставничество = Вовлеченность</a:t>
            </a:r>
            <a:endParaRPr lang="ru-RU" sz="28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4115" y="3604846"/>
            <a:ext cx="92231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Дивиденды наставника:</a:t>
            </a:r>
          </a:p>
          <a:p>
            <a:pPr algn="ctr"/>
            <a:endParaRPr lang="ru-RU" sz="800" dirty="0" smtClean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Помощь стажера (экономия времени на рутину)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Дополнительные автомобили/нормо</a:t>
            </a:r>
            <a:r>
              <a:rPr lang="ru-RU" sz="1600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-</a:t>
            </a:r>
            <a:r>
              <a:rPr lang="ru-RU" sz="16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часы</a:t>
            </a:r>
            <a:endParaRPr lang="ru-RU" sz="1600" dirty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t="1796" r="2756"/>
          <a:stretch/>
        </p:blipFill>
        <p:spPr>
          <a:xfrm>
            <a:off x="1679330" y="4589731"/>
            <a:ext cx="2721029" cy="21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29092" t="26436" r="40264" b="21023"/>
          <a:stretch/>
        </p:blipFill>
        <p:spPr>
          <a:xfrm>
            <a:off x="4039675" y="792252"/>
            <a:ext cx="4193774" cy="4044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134" y="0"/>
            <a:ext cx="2517866" cy="823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4762" y="134516"/>
            <a:ext cx="9337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Секрет долголетия программ наставничества</a:t>
            </a:r>
            <a:endParaRPr lang="ru-RU" sz="27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9" r="-1239" b="30464"/>
          <a:stretch/>
        </p:blipFill>
        <p:spPr>
          <a:xfrm>
            <a:off x="2170067" y="4836974"/>
            <a:ext cx="8763000" cy="16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134" y="0"/>
            <a:ext cx="2517866" cy="823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4762" y="134516"/>
            <a:ext cx="9337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В чем секрет успеха работающих программ?</a:t>
            </a:r>
            <a:endParaRPr lang="ru-RU" sz="28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6045" y="896815"/>
            <a:ext cx="84230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Интерес руководителя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Поддержание интереса у наставников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Фокус внимания </a:t>
            </a:r>
            <a:r>
              <a:rPr lang="en-US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HR</a:t>
            </a:r>
            <a:r>
              <a:rPr lang="ru-RU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 (текучесть и эффективность персонала)</a:t>
            </a:r>
            <a:endParaRPr lang="ru-RU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48" y="2597761"/>
            <a:ext cx="3637085" cy="227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136" y="4598376"/>
            <a:ext cx="3471879" cy="207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54" y="4725281"/>
            <a:ext cx="2736608" cy="182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01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134" y="0"/>
            <a:ext cx="2517866" cy="823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4762" y="134516"/>
            <a:ext cx="9337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Наши показатели</a:t>
            </a:r>
            <a:endParaRPr lang="ru-RU" sz="28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550" y="1577733"/>
            <a:ext cx="3182358" cy="1366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02629" y="94131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Внутренние назначения на руководящие должности</a:t>
            </a:r>
            <a:endParaRPr lang="ru-RU" sz="12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9799" y="94064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Результат </a:t>
            </a:r>
            <a:r>
              <a:rPr lang="ru-RU" sz="120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работы</a:t>
            </a:r>
            <a:r>
              <a:rPr lang="ru-RU" sz="1200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 с практикантами - автомеханиками</a:t>
            </a:r>
            <a:endParaRPr lang="ru-RU" sz="12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2822" y="1602245"/>
            <a:ext cx="4302686" cy="12914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72557" y="3047089"/>
            <a:ext cx="5300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Текучесть по стратегическим должностям</a:t>
            </a:r>
            <a:endParaRPr lang="ru-RU" sz="14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667" y="3458182"/>
            <a:ext cx="10453964" cy="319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4345" y="1239948"/>
            <a:ext cx="8565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Благодарю за внимание!</a:t>
            </a:r>
          </a:p>
          <a:p>
            <a:endParaRPr lang="ru-RU" sz="2400" dirty="0" smtClean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  <a:p>
            <a:endParaRPr lang="ru-RU" sz="2400" dirty="0" smtClean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  <a:p>
            <a:r>
              <a:rPr lang="ru-RU" sz="20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Шибаева Анна</a:t>
            </a:r>
          </a:p>
          <a:p>
            <a:r>
              <a:rPr lang="ru-RU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Руководитель отдела по управлению персоналом</a:t>
            </a:r>
          </a:p>
          <a:p>
            <a:r>
              <a:rPr lang="ru-RU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ООО «РОЛЬФ» Филиал «АЦ Север»</a:t>
            </a:r>
          </a:p>
          <a:p>
            <a:endParaRPr lang="ru-RU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Ауди Центр Север  </a:t>
            </a:r>
          </a:p>
          <a:p>
            <a:r>
              <a:rPr lang="en-US" dirty="0">
                <a:latin typeface="Gotham Pro" panose="02000503040000020004" pitchFamily="50" charset="0"/>
                <a:cs typeface="Gotham Pro" panose="02000503040000020004" pitchFamily="50" charset="0"/>
              </a:rPr>
              <a:t>125445 </a:t>
            </a: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Москва</a:t>
            </a:r>
            <a:r>
              <a:rPr lang="en-US" dirty="0">
                <a:latin typeface="Gotham Pro" panose="02000503040000020004" pitchFamily="50" charset="0"/>
                <a:cs typeface="Gotham Pro" panose="02000503040000020004" pitchFamily="50" charset="0"/>
              </a:rPr>
              <a:t>, </a:t>
            </a: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Россия</a:t>
            </a:r>
            <a:b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Ленинградское шоссе, 63б</a:t>
            </a:r>
          </a:p>
          <a:p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Тел.</a:t>
            </a:r>
            <a:r>
              <a:rPr lang="en-US" dirty="0">
                <a:latin typeface="Gotham Pro" panose="02000503040000020004" pitchFamily="50" charset="0"/>
                <a:cs typeface="Gotham Pro" panose="02000503040000020004" pitchFamily="50" charset="0"/>
              </a:rPr>
              <a:t>: </a:t>
            </a: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+</a:t>
            </a:r>
            <a:r>
              <a:rPr lang="en-US" dirty="0">
                <a:latin typeface="Gotham Pro" panose="02000503040000020004" pitchFamily="50" charset="0"/>
                <a:cs typeface="Gotham Pro" panose="02000503040000020004" pitchFamily="50" charset="0"/>
              </a:rPr>
              <a:t>7 </a:t>
            </a: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(</a:t>
            </a:r>
            <a:r>
              <a:rPr lang="en-US" dirty="0">
                <a:latin typeface="Gotham Pro" panose="02000503040000020004" pitchFamily="50" charset="0"/>
                <a:cs typeface="Gotham Pro" panose="02000503040000020004" pitchFamily="50" charset="0"/>
              </a:rPr>
              <a:t>495</a:t>
            </a: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)</a:t>
            </a:r>
            <a:r>
              <a:rPr lang="en-US" dirty="0">
                <a:latin typeface="Gotham Pro" panose="02000503040000020004" pitchFamily="50" charset="0"/>
                <a:cs typeface="Gotham Pro" panose="02000503040000020004" pitchFamily="50" charset="0"/>
              </a:rPr>
              <a:t> 785</a:t>
            </a: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-</a:t>
            </a:r>
            <a:r>
              <a:rPr lang="en-US" dirty="0">
                <a:latin typeface="Gotham Pro" panose="02000503040000020004" pitchFamily="50" charset="0"/>
                <a:cs typeface="Gotham Pro" panose="02000503040000020004" pitchFamily="50" charset="0"/>
              </a:rPr>
              <a:t>27</a:t>
            </a: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-</a:t>
            </a:r>
            <a:r>
              <a:rPr lang="en-US" dirty="0">
                <a:latin typeface="Gotham Pro" panose="02000503040000020004" pitchFamily="50" charset="0"/>
                <a:cs typeface="Gotham Pro" panose="02000503040000020004" pitchFamily="50" charset="0"/>
              </a:rPr>
              <a:t>27 </a:t>
            </a:r>
            <a:r>
              <a:rPr lang="ru-RU" dirty="0" err="1">
                <a:latin typeface="Gotham Pro" panose="02000503040000020004" pitchFamily="50" charset="0"/>
                <a:cs typeface="Gotham Pro" panose="02000503040000020004" pitchFamily="50" charset="0"/>
              </a:rPr>
              <a:t>вн</a:t>
            </a:r>
            <a:r>
              <a:rPr lang="en-US" dirty="0">
                <a:latin typeface="Gotham Pro" panose="02000503040000020004" pitchFamily="50" charset="0"/>
                <a:cs typeface="Gotham Pro" panose="02000503040000020004" pitchFamily="50" charset="0"/>
              </a:rPr>
              <a:t>. 34105</a:t>
            </a:r>
            <a:br>
              <a:rPr lang="en-US" dirty="0">
                <a:latin typeface="Gotham Pro" panose="02000503040000020004" pitchFamily="50" charset="0"/>
                <a:cs typeface="Gotham Pro" panose="02000503040000020004" pitchFamily="50" charset="0"/>
              </a:rPr>
            </a:b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Моб.</a:t>
            </a:r>
            <a:r>
              <a:rPr lang="en-US" dirty="0">
                <a:latin typeface="Gotham Pro" panose="02000503040000020004" pitchFamily="50" charset="0"/>
                <a:cs typeface="Gotham Pro" panose="02000503040000020004" pitchFamily="50" charset="0"/>
              </a:rPr>
              <a:t>: +7 </a:t>
            </a: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(</a:t>
            </a:r>
            <a:r>
              <a:rPr lang="en-US" dirty="0">
                <a:latin typeface="Gotham Pro" panose="02000503040000020004" pitchFamily="50" charset="0"/>
                <a:cs typeface="Gotham Pro" panose="02000503040000020004" pitchFamily="50" charset="0"/>
              </a:rPr>
              <a:t>926</a:t>
            </a: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)</a:t>
            </a:r>
            <a:r>
              <a:rPr lang="en-US" dirty="0">
                <a:latin typeface="Gotham Pro" panose="02000503040000020004" pitchFamily="50" charset="0"/>
                <a:cs typeface="Gotham Pro" panose="02000503040000020004" pitchFamily="50" charset="0"/>
              </a:rPr>
              <a:t> 569</a:t>
            </a: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-</a:t>
            </a:r>
            <a:r>
              <a:rPr lang="en-US" dirty="0">
                <a:latin typeface="Gotham Pro" panose="02000503040000020004" pitchFamily="50" charset="0"/>
                <a:cs typeface="Gotham Pro" panose="02000503040000020004" pitchFamily="50" charset="0"/>
              </a:rPr>
              <a:t>70</a:t>
            </a:r>
            <a:r>
              <a:rPr lang="ru-RU" dirty="0">
                <a:latin typeface="Gotham Pro" panose="02000503040000020004" pitchFamily="50" charset="0"/>
                <a:cs typeface="Gotham Pro" panose="02000503040000020004" pitchFamily="50" charset="0"/>
              </a:rPr>
              <a:t>-</a:t>
            </a:r>
            <a:r>
              <a:rPr lang="en-US" dirty="0">
                <a:latin typeface="Gotham Pro" panose="02000503040000020004" pitchFamily="50" charset="0"/>
                <a:cs typeface="Gotham Pro" panose="02000503040000020004" pitchFamily="50" charset="0"/>
              </a:rPr>
              <a:t>78</a:t>
            </a:r>
            <a:endParaRPr lang="ru-RU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en-US" dirty="0"/>
              <a:t> </a:t>
            </a:r>
            <a:r>
              <a:rPr lang="en-US" u="sng" dirty="0" smtClean="0">
                <a:hlinkClick r:id="rId4"/>
              </a:rPr>
              <a:t>AMShibaeva@rolf.ru</a:t>
            </a:r>
            <a:endParaRPr lang="ru-RU" dirty="0"/>
          </a:p>
          <a:p>
            <a:endParaRPr lang="ru-RU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134" y="0"/>
            <a:ext cx="2517866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610" y="379548"/>
            <a:ext cx="3987130" cy="30970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1153" y="932751"/>
            <a:ext cx="2200847" cy="49259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4134" y="0"/>
            <a:ext cx="2517866" cy="823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9063" y="834245"/>
            <a:ext cx="4689987" cy="211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28 лет на рынке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21 бренд в портфеле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62 шоу-</a:t>
            </a:r>
            <a:r>
              <a:rPr lang="ru-RU" dirty="0" err="1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рума</a:t>
            </a:r>
            <a:endParaRPr lang="ru-RU" dirty="0" smtClean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2 столицы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8500 сотрудников</a:t>
            </a:r>
            <a:endParaRPr lang="ru-RU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l="34881" t="56183" r="38535" b="14853"/>
          <a:stretch/>
        </p:blipFill>
        <p:spPr>
          <a:xfrm>
            <a:off x="1571623" y="3395748"/>
            <a:ext cx="4861712" cy="29795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19063" y="161176"/>
            <a:ext cx="741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РОЛЬФ</a:t>
            </a:r>
            <a:endParaRPr lang="ru-RU" sz="36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3335" y="3616657"/>
            <a:ext cx="4314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В 2013 году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РОЛЬФ</a:t>
            </a:r>
            <a:r>
              <a:rPr lang="ru-RU" sz="1400" b="1" dirty="0" smtClean="0">
                <a:solidFill>
                  <a:srgbClr val="C00000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стал </a:t>
            </a:r>
            <a:r>
              <a:rPr lang="ru-RU" sz="1400" b="1" dirty="0">
                <a:solidFill>
                  <a:srgbClr val="C00000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лидером рынка по объему выручки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и сохраняет свои позиции по настоящее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время</a:t>
            </a:r>
          </a:p>
          <a:p>
            <a:pPr lvl="0"/>
            <a:endParaRPr lang="ru-RU" sz="500" dirty="0">
              <a:solidFill>
                <a:prstClr val="black">
                  <a:lumMod val="75000"/>
                  <a:lumOff val="25000"/>
                </a:prstClr>
              </a:solidFill>
              <a:latin typeface="Gotham Pro Light" panose="02000503030000020004" pitchFamily="50" charset="0"/>
              <a:cs typeface="Gotham Pro Light" panose="02000503030000020004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С </a:t>
            </a:r>
            <a:r>
              <a:rPr lang="ru-RU" sz="1400" b="1" dirty="0">
                <a:solidFill>
                  <a:srgbClr val="C00000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2014 года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РОЛЬФ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является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крупнейшим дилерским холдингом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России по объемам продаж новых а/м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;</a:t>
            </a:r>
            <a:endParaRPr lang="ru-RU" sz="1400" dirty="0" smtClean="0">
              <a:solidFill>
                <a:prstClr val="black">
                  <a:lumMod val="75000"/>
                  <a:lumOff val="25000"/>
                </a:prstClr>
              </a:solidFill>
              <a:latin typeface="Gotham Pro Light" panose="02000503030000020004" pitchFamily="50" charset="0"/>
              <a:cs typeface="Gotham Pro Light" panose="02000503030000020004" pitchFamily="50" charset="0"/>
            </a:endParaRPr>
          </a:p>
          <a:p>
            <a:pPr lvl="0"/>
            <a:endParaRPr lang="ru-RU" sz="500" dirty="0">
              <a:solidFill>
                <a:srgbClr val="C00000"/>
              </a:solidFill>
              <a:latin typeface="Gotham Pro Light" panose="02000503030000020004" pitchFamily="50" charset="0"/>
              <a:cs typeface="Gotham Pro Light" panose="02000503030000020004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Продажи РОЛЬФ растут опережающими отрасль темпами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: за 2015-2018 гг. среднегодовые темпы роста продаж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(CAGR)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по отрасли составили 4%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, в то время как </a:t>
            </a:r>
            <a:r>
              <a:rPr lang="ru-RU" sz="1400" b="1" dirty="0">
                <a:solidFill>
                  <a:srgbClr val="C00000"/>
                </a:solidFill>
                <a:latin typeface="Gotham Pro Light" panose="02000503030000020004" pitchFamily="50" charset="0"/>
                <a:cs typeface="Gotham Pro Light" panose="02000503030000020004" pitchFamily="50" charset="0"/>
              </a:rPr>
              <a:t>продажи Компании росли на 16%.</a:t>
            </a:r>
          </a:p>
          <a:p>
            <a:endParaRPr lang="ru-RU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886848" y="6458774"/>
            <a:ext cx="392769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wrap="square" rtlCol="0" anchor="ctr">
            <a:spAutoFit/>
          </a:bodyPr>
          <a:lstStyle/>
          <a:p>
            <a:r>
              <a:rPr lang="ru-RU" alt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*доля рынка по выручке (ТОП-100) за 2017 год, %</a:t>
            </a:r>
          </a:p>
          <a:p>
            <a:pPr>
              <a:buClr>
                <a:srgbClr val="C80417"/>
              </a:buClr>
            </a:pPr>
            <a:r>
              <a:rPr lang="ru-RU" alt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r>
              <a:rPr lang="en-GB" alt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Ассоциация Европейского Бизнеса (АЕБ)</a:t>
            </a:r>
            <a:r>
              <a:rPr lang="en-GB" alt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АвтоБизнесРевю</a:t>
            </a:r>
            <a:endParaRPr lang="en-GB" alt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857936"/>
            <a:ext cx="2200847" cy="49259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134" y="0"/>
            <a:ext cx="2517866" cy="823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32" y="2675263"/>
            <a:ext cx="4135151" cy="4375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568" y="176700"/>
            <a:ext cx="741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Ауди Центр Север</a:t>
            </a:r>
            <a:endParaRPr lang="ru-RU" sz="36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129" y="1351824"/>
            <a:ext cx="3569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18 лет на рынке </a:t>
            </a:r>
            <a:r>
              <a:rPr lang="en-US" sz="16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Audi </a:t>
            </a:r>
            <a:r>
              <a:rPr lang="ru-RU" sz="16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в России</a:t>
            </a:r>
          </a:p>
          <a:p>
            <a:endParaRPr lang="ru-RU" sz="800" b="1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16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355 сотрудников</a:t>
            </a:r>
          </a:p>
          <a:p>
            <a:endParaRPr lang="ru-RU" sz="800" b="1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16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Дважды лучший дилер России (2017 и 2018 гг.)</a:t>
            </a:r>
            <a:endParaRPr lang="ru-RU" sz="16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539" y="4438507"/>
            <a:ext cx="45094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Устойчивое положение на рынке:</a:t>
            </a:r>
          </a:p>
          <a:p>
            <a:endParaRPr lang="ru-RU" sz="1000" b="1" dirty="0" smtClean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  <a:p>
            <a:r>
              <a:rPr lang="ru-RU" sz="14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2 500 шт. </a:t>
            </a:r>
            <a:r>
              <a:rPr lang="ru-RU" sz="14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новых автомобилей в 2018 г.</a:t>
            </a:r>
          </a:p>
          <a:p>
            <a:r>
              <a:rPr lang="ru-RU" sz="14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2 000 </a:t>
            </a:r>
            <a:r>
              <a:rPr lang="ru-RU" sz="14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шт. </a:t>
            </a:r>
            <a:r>
              <a:rPr lang="ru-RU" sz="14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автомобилей с пробегом в 2018 г.</a:t>
            </a:r>
          </a:p>
          <a:p>
            <a:r>
              <a:rPr lang="ru-RU" sz="14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68 500 н/ч </a:t>
            </a:r>
            <a:r>
              <a:rPr lang="ru-RU" sz="14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в слесарном цехе в 2018 г.</a:t>
            </a:r>
          </a:p>
          <a:p>
            <a:r>
              <a:rPr lang="ru-RU" sz="14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56 000 н/ч </a:t>
            </a:r>
            <a:r>
              <a:rPr lang="ru-RU" sz="1400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в кузовном цехе в 2018 г.</a:t>
            </a:r>
            <a:endParaRPr lang="ru-RU" sz="1400" dirty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7996" y="1094560"/>
            <a:ext cx="472480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134" y="0"/>
            <a:ext cx="2517866" cy="823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8568" y="176700"/>
            <a:ext cx="741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Немного обо мне</a:t>
            </a:r>
            <a:endParaRPr lang="ru-RU" sz="36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r="-1521" b="4791"/>
          <a:stretch/>
        </p:blipFill>
        <p:spPr>
          <a:xfrm>
            <a:off x="1717678" y="1094560"/>
            <a:ext cx="1788920" cy="2521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613637" y="1239948"/>
            <a:ext cx="7649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С 2007 г.</a:t>
            </a:r>
            <a:r>
              <a:rPr lang="ru-RU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 работаю в автомобильном бизнесе в </a:t>
            </a:r>
            <a:r>
              <a:rPr lang="en-US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HR</a:t>
            </a:r>
          </a:p>
          <a:p>
            <a:r>
              <a:rPr lang="en-US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C 2012 </a:t>
            </a:r>
            <a:r>
              <a:rPr lang="ru-RU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г. </a:t>
            </a:r>
            <a:r>
              <a:rPr lang="ru-RU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работаю в компании РОЛЬФ.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В течение 2,5 лет отвечала за подбор и адаптацию новых сотрудников в ГК РОЛЬФ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Последние 4 года в зоне ответственности все </a:t>
            </a:r>
            <a:r>
              <a:rPr lang="en-US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HR</a:t>
            </a:r>
            <a:r>
              <a:rPr lang="ru-RU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- функции дилерского центра АЦ Север.</a:t>
            </a:r>
            <a:endParaRPr lang="ru-RU" dirty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37204944"/>
              </p:ext>
            </p:extLst>
          </p:nvPr>
        </p:nvGraphicFramePr>
        <p:xfrm>
          <a:off x="3342054" y="3431016"/>
          <a:ext cx="8079154" cy="3084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>
            <a:off x="4870938" y="5046785"/>
            <a:ext cx="1573824" cy="764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1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134" y="0"/>
            <a:ext cx="2517866" cy="823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9377" y="119127"/>
            <a:ext cx="9337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Основные проблемы бизнеса</a:t>
            </a:r>
            <a:endParaRPr lang="ru-RU" sz="30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8717" y="1239948"/>
            <a:ext cx="39477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Нет людей:</a:t>
            </a:r>
          </a:p>
          <a:p>
            <a:endParaRPr lang="ru-RU" sz="500" b="1" dirty="0" smtClean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Нет «подходящих» кандидатов на рынке (опытных, эффективных, с репутацией)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Сложные </a:t>
            </a:r>
            <a:r>
              <a:rPr lang="ru-RU" sz="12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бренды, куда не хотят идти опытные кандидаты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Динамичный </a:t>
            </a:r>
            <a:r>
              <a:rPr lang="ru-RU" sz="12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рост компании – постоянная потребность в персонале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Непопулярность технических профессий (механики стареют</a:t>
            </a:r>
            <a:r>
              <a:rPr lang="ru-RU" sz="12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)</a:t>
            </a:r>
          </a:p>
          <a:p>
            <a:endParaRPr lang="ru-RU" sz="1400" dirty="0" smtClean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  <a:p>
            <a:endParaRPr lang="ru-RU" sz="1400" dirty="0" smtClean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  <a:p>
            <a:endParaRPr lang="ru-RU" sz="1400" dirty="0" smtClean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  <a:p>
            <a:r>
              <a:rPr lang="ru-RU" b="1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Приживаемость кандидатов:</a:t>
            </a:r>
          </a:p>
          <a:p>
            <a:endParaRPr lang="ru-RU" sz="500" b="1" dirty="0" smtClean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Прохождение испытательного срока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Выход на стабильный результат</a:t>
            </a:r>
          </a:p>
          <a:p>
            <a:endParaRPr lang="ru-RU" sz="1200" dirty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8003" y="1883124"/>
            <a:ext cx="39477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Привлечение кандидатов с меньшим опытом, из других брендов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Привлечение кандидатов не из автомобильного бизнеса</a:t>
            </a:r>
          </a:p>
          <a:p>
            <a:endParaRPr lang="ru-RU" sz="1400" dirty="0" smtClean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5715000" y="1620768"/>
            <a:ext cx="541941" cy="1678128"/>
          </a:xfrm>
          <a:prstGeom prst="rightBrace">
            <a:avLst>
              <a:gd name="adj1" fmla="val 55208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496301" y="2226813"/>
            <a:ext cx="949569" cy="4220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768003" y="3326518"/>
            <a:ext cx="3472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Работа</a:t>
            </a:r>
            <a:r>
              <a:rPr lang="ru-RU" sz="1400" b="1" dirty="0"/>
              <a:t> </a:t>
            </a:r>
            <a:r>
              <a:rPr lang="ru-RU" sz="12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с колледжами (прохождение практики помощниками механиков)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6496300" y="3326378"/>
            <a:ext cx="949569" cy="4220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768003" y="4903095"/>
            <a:ext cx="347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Программы</a:t>
            </a:r>
            <a:r>
              <a:rPr lang="ru-RU" sz="1400" b="1" dirty="0" smtClean="0"/>
              <a:t> </a:t>
            </a:r>
            <a:r>
              <a:rPr lang="ru-RU" sz="12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адаптации и обучение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6496301" y="4842285"/>
            <a:ext cx="949569" cy="4220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768003" y="1239948"/>
            <a:ext cx="304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Решения:</a:t>
            </a:r>
            <a:endParaRPr lang="ru-RU" b="1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134" y="0"/>
            <a:ext cx="2517866" cy="823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9377" y="119127"/>
            <a:ext cx="9337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Можно ли без наставничества?</a:t>
            </a:r>
            <a:endParaRPr lang="ru-RU" sz="30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3343" y="1070003"/>
            <a:ext cx="23185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Gotham Pro Black" panose="02000903040000020004" pitchFamily="50" charset="0"/>
                <a:cs typeface="Gotham Pro Black" panose="02000903040000020004" pitchFamily="50" charset="0"/>
              </a:rPr>
              <a:t>НЕТ!</a:t>
            </a:r>
            <a:endParaRPr lang="ru-RU" sz="6600" dirty="0">
              <a:solidFill>
                <a:srgbClr val="FF0000"/>
              </a:solidFill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99" y="2300905"/>
            <a:ext cx="2597616" cy="2089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76" y="3620380"/>
            <a:ext cx="2743657" cy="183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94" y="4982559"/>
            <a:ext cx="3730777" cy="144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04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134" y="0"/>
            <a:ext cx="2517866" cy="823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23" y="134516"/>
            <a:ext cx="93374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Цели наставничества</a:t>
            </a:r>
            <a:endParaRPr lang="ru-RU" sz="30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100" y="1239948"/>
            <a:ext cx="662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1. Интеграция в корпоративную культуру</a:t>
            </a:r>
            <a:endParaRPr lang="ru-RU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100" y="3177186"/>
            <a:ext cx="662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2. Обучение профессии</a:t>
            </a:r>
            <a:endParaRPr lang="ru-RU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3100" y="5170368"/>
            <a:ext cx="662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otham Pro Black" panose="02000903040000020004" pitchFamily="50" charset="0"/>
                <a:cs typeface="Gotham Pro Black" panose="02000903040000020004" pitchFamily="50" charset="0"/>
              </a:rPr>
              <a:t>3</a:t>
            </a:r>
            <a:r>
              <a:rPr lang="ru-RU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. Развитие самого наставника</a:t>
            </a:r>
            <a:endParaRPr lang="ru-RU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84" y="4745092"/>
            <a:ext cx="4668715" cy="19558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2" y="2509811"/>
            <a:ext cx="3213100" cy="200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колесо ценностей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9046" r="18429" b="1862"/>
          <a:stretch/>
        </p:blipFill>
        <p:spPr bwMode="auto">
          <a:xfrm>
            <a:off x="9231845" y="755939"/>
            <a:ext cx="2426754" cy="23538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418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484 -0.01088 L -6.25E-7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42" y="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134" y="0"/>
            <a:ext cx="2517866" cy="823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4762" y="134516"/>
            <a:ext cx="9337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Составляющие программы наставничества</a:t>
            </a:r>
            <a:endParaRPr lang="ru-RU" sz="28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086" y="1094560"/>
            <a:ext cx="2303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Наставник</a:t>
            </a:r>
            <a:endParaRPr lang="ru-RU" sz="28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4663" y="1094560"/>
            <a:ext cx="2303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Стажер</a:t>
            </a:r>
            <a:endParaRPr lang="ru-RU" sz="28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8362" y="1094560"/>
            <a:ext cx="365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План стажировки</a:t>
            </a:r>
            <a:endParaRPr lang="ru-RU" sz="2800" b="1" dirty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</p:txBody>
      </p:sp>
      <p:sp>
        <p:nvSpPr>
          <p:cNvPr id="12" name="Выноска 3 11"/>
          <p:cNvSpPr/>
          <p:nvPr/>
        </p:nvSpPr>
        <p:spPr>
          <a:xfrm>
            <a:off x="9797563" y="5074492"/>
            <a:ext cx="2048608" cy="1623316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46171"/>
              <a:gd name="adj6" fmla="val -16667"/>
              <a:gd name="adj7" fmla="val -208962"/>
              <a:gd name="adj8" fmla="val 25877"/>
            </a:avLst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898596" y="5239819"/>
            <a:ext cx="197056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Обучение наставников:</a:t>
            </a:r>
          </a:p>
          <a:p>
            <a:pPr algn="ctr"/>
            <a:endParaRPr lang="ru-RU" sz="500" b="1" dirty="0" smtClean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Руководитель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Gotham Pro Light" panose="02000503030000020004" pitchFamily="50" charset="0"/>
                <a:cs typeface="Gotham Pro Light" panose="02000503030000020004" pitchFamily="50" charset="0"/>
              </a:rPr>
              <a:t>Тренинги </a:t>
            </a:r>
            <a:endParaRPr lang="ru-RU" sz="1400" b="1" dirty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</p:txBody>
      </p:sp>
      <p:sp>
        <p:nvSpPr>
          <p:cNvPr id="15" name="Выноска 3 14"/>
          <p:cNvSpPr/>
          <p:nvPr/>
        </p:nvSpPr>
        <p:spPr>
          <a:xfrm>
            <a:off x="1859574" y="5074492"/>
            <a:ext cx="2048608" cy="1623316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46171"/>
              <a:gd name="adj6" fmla="val -16667"/>
              <a:gd name="adj7" fmla="val -216003"/>
              <a:gd name="adj8" fmla="val 27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585811" y="5074492"/>
            <a:ext cx="187276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Обучение стажеров:</a:t>
            </a:r>
          </a:p>
          <a:p>
            <a:endParaRPr lang="ru-RU" sz="500" b="1" dirty="0">
              <a:latin typeface="Gotham Pro Light" panose="02000503030000020004" pitchFamily="50" charset="0"/>
              <a:cs typeface="Gotham Pro Light" panose="02000503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Наставник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Академии РОЛЬФ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Gotham Pro Light" panose="02000503030000020004" pitchFamily="50" charset="0"/>
                <a:cs typeface="Gotham Pro Light" panose="02000503030000020004" pitchFamily="50" charset="0"/>
              </a:rPr>
              <a:t>УЦ Импортера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26815" t="14995" r="25512" b="8547"/>
          <a:stretch/>
        </p:blipFill>
        <p:spPr>
          <a:xfrm>
            <a:off x="4342187" y="1743957"/>
            <a:ext cx="4931517" cy="44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4134" y="0"/>
            <a:ext cx="2517866" cy="823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8399" t="16931" r="10116" b="11782"/>
          <a:stretch/>
        </p:blipFill>
        <p:spPr>
          <a:xfrm>
            <a:off x="1717678" y="1094560"/>
            <a:ext cx="10015391" cy="5618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4762" y="134516"/>
            <a:ext cx="9337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Gotham Pro Black" panose="02000903040000020004" pitchFamily="50" charset="0"/>
                <a:cs typeface="Gotham Pro Black" panose="02000903040000020004" pitchFamily="50" charset="0"/>
              </a:rPr>
              <a:t>Тренинг для наставников</a:t>
            </a:r>
            <a:endParaRPr lang="ru-RU" sz="2800" dirty="0">
              <a:latin typeface="Gotham Pro Black" panose="02000903040000020004" pitchFamily="50" charset="0"/>
              <a:cs typeface="Gotham Pro Black" panose="020009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1006</TotalTime>
  <Words>583</Words>
  <Application>Microsoft Office PowerPoint</Application>
  <PresentationFormat>Широкоэкранный</PresentationFormat>
  <Paragraphs>128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Gotham Pro</vt:lpstr>
      <vt:lpstr>Gotham Pro Black</vt:lpstr>
      <vt:lpstr>Gotham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Науменко</dc:creator>
  <cp:lastModifiedBy>Шибаева Анна Михайловна</cp:lastModifiedBy>
  <cp:revision>66</cp:revision>
  <dcterms:created xsi:type="dcterms:W3CDTF">2019-04-05T11:08:23Z</dcterms:created>
  <dcterms:modified xsi:type="dcterms:W3CDTF">2019-07-17T12:42:22Z</dcterms:modified>
</cp:coreProperties>
</file>