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569" r:id="rId3"/>
    <p:sldId id="523" r:id="rId4"/>
    <p:sldId id="536" r:id="rId5"/>
    <p:sldId id="551" r:id="rId6"/>
    <p:sldId id="535" r:id="rId7"/>
    <p:sldId id="542" r:id="rId8"/>
    <p:sldId id="552" r:id="rId9"/>
    <p:sldId id="537" r:id="rId10"/>
    <p:sldId id="541" r:id="rId11"/>
    <p:sldId id="554" r:id="rId12"/>
    <p:sldId id="540" r:id="rId13"/>
    <p:sldId id="553" r:id="rId14"/>
    <p:sldId id="539" r:id="rId15"/>
    <p:sldId id="579" r:id="rId16"/>
    <p:sldId id="580" r:id="rId17"/>
    <p:sldId id="555" r:id="rId18"/>
    <p:sldId id="556" r:id="rId19"/>
    <p:sldId id="571" r:id="rId20"/>
    <p:sldId id="577" r:id="rId21"/>
    <p:sldId id="549" r:id="rId22"/>
    <p:sldId id="278" r:id="rId23"/>
    <p:sldId id="334" r:id="rId24"/>
    <p:sldId id="576" r:id="rId25"/>
    <p:sldId id="573" r:id="rId26"/>
    <p:sldId id="578" r:id="rId27"/>
    <p:sldId id="558" r:id="rId28"/>
    <p:sldId id="565" r:id="rId29"/>
    <p:sldId id="561" r:id="rId30"/>
    <p:sldId id="568" r:id="rId31"/>
    <p:sldId id="570" r:id="rId32"/>
    <p:sldId id="562" r:id="rId33"/>
    <p:sldId id="563" r:id="rId34"/>
    <p:sldId id="564" r:id="rId35"/>
    <p:sldId id="475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B273"/>
    <a:srgbClr val="0099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svg"/><Relationship Id="rId1" Type="http://schemas.openxmlformats.org/officeDocument/2006/relationships/image" Target="../media/image12.png"/><Relationship Id="rId6" Type="http://schemas.openxmlformats.org/officeDocument/2006/relationships/image" Target="../media/image24.svg"/><Relationship Id="rId5" Type="http://schemas.openxmlformats.org/officeDocument/2006/relationships/image" Target="../media/image14.png"/><Relationship Id="rId4" Type="http://schemas.openxmlformats.org/officeDocument/2006/relationships/image" Target="../media/image22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svg"/><Relationship Id="rId1" Type="http://schemas.openxmlformats.org/officeDocument/2006/relationships/image" Target="../media/image12.png"/><Relationship Id="rId6" Type="http://schemas.openxmlformats.org/officeDocument/2006/relationships/image" Target="../media/image24.svg"/><Relationship Id="rId5" Type="http://schemas.openxmlformats.org/officeDocument/2006/relationships/image" Target="../media/image14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svg"/><Relationship Id="rId1" Type="http://schemas.openxmlformats.org/officeDocument/2006/relationships/image" Target="../media/image12.png"/><Relationship Id="rId6" Type="http://schemas.openxmlformats.org/officeDocument/2006/relationships/image" Target="../media/image24.svg"/><Relationship Id="rId5" Type="http://schemas.openxmlformats.org/officeDocument/2006/relationships/image" Target="../media/image14.png"/><Relationship Id="rId4" Type="http://schemas.openxmlformats.org/officeDocument/2006/relationships/image" Target="../media/image2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svg"/><Relationship Id="rId1" Type="http://schemas.openxmlformats.org/officeDocument/2006/relationships/image" Target="../media/image12.png"/><Relationship Id="rId6" Type="http://schemas.openxmlformats.org/officeDocument/2006/relationships/image" Target="../media/image24.svg"/><Relationship Id="rId5" Type="http://schemas.openxmlformats.org/officeDocument/2006/relationships/image" Target="../media/image14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0F83A6-240F-472F-BF08-58B749DF66D9}" type="doc">
      <dgm:prSet loTypeId="urn:microsoft.com/office/officeart/2005/8/layout/hList2" loCatId="relationship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B30741E-3862-4DE6-8F85-BA7934724C77}">
      <dgm:prSet phldrT="[Текст]"/>
      <dgm:spPr/>
      <dgm:t>
        <a:bodyPr/>
        <a:lstStyle/>
        <a:p>
          <a:r>
            <a:rPr lang="ru-RU" b="1" dirty="0">
              <a:latin typeface="Roboto" panose="02000000000000000000" pitchFamily="2" charset="0"/>
              <a:ea typeface="Roboto" panose="02000000000000000000" pitchFamily="2" charset="0"/>
            </a:rPr>
            <a:t>БАЗОВЫЙ </a:t>
          </a:r>
          <a:r>
            <a:rPr lang="en-US" b="1" dirty="0">
              <a:latin typeface="Roboto" panose="02000000000000000000" pitchFamily="2" charset="0"/>
              <a:ea typeface="Roboto" panose="02000000000000000000" pitchFamily="2" charset="0"/>
            </a:rPr>
            <a:t>WELCOME</a:t>
          </a:r>
          <a:endParaRPr lang="ru-RU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327194AF-B343-44A4-9C0C-1C6ADF6F1A91}" type="parTrans" cxnId="{D8B60FCA-67D6-4B48-BC5E-23720786D02B}">
      <dgm:prSet/>
      <dgm:spPr/>
      <dgm:t>
        <a:bodyPr/>
        <a:lstStyle/>
        <a:p>
          <a:endParaRPr lang="ru-RU"/>
        </a:p>
      </dgm:t>
    </dgm:pt>
    <dgm:pt modelId="{AA9FC9F9-EE9A-4617-97D7-1AAFB7DDAD67}" type="sibTrans" cxnId="{D8B60FCA-67D6-4B48-BC5E-23720786D02B}">
      <dgm:prSet/>
      <dgm:spPr/>
      <dgm:t>
        <a:bodyPr/>
        <a:lstStyle/>
        <a:p>
          <a:endParaRPr lang="ru-RU"/>
        </a:p>
      </dgm:t>
    </dgm:pt>
    <dgm:pt modelId="{44AD99A3-85D9-47FF-8A3A-38A41854CABF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1 </a:t>
          </a:r>
          <a:r>
            <a:rPr lang="en-US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– </a:t>
          </a:r>
          <a:r>
            <a:rPr lang="ru-RU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ый день</a:t>
          </a:r>
        </a:p>
      </dgm:t>
    </dgm:pt>
    <dgm:pt modelId="{2C474C44-7D2B-483C-9CD8-6B900902165E}" type="parTrans" cxnId="{62A1C1E3-A5B9-44C0-9BF5-8341D7A4F667}">
      <dgm:prSet/>
      <dgm:spPr/>
      <dgm:t>
        <a:bodyPr/>
        <a:lstStyle/>
        <a:p>
          <a:endParaRPr lang="ru-RU"/>
        </a:p>
      </dgm:t>
    </dgm:pt>
    <dgm:pt modelId="{100BC316-47C7-476F-A410-E557D7D0684A}" type="sibTrans" cxnId="{62A1C1E3-A5B9-44C0-9BF5-8341D7A4F667}">
      <dgm:prSet/>
      <dgm:spPr/>
      <dgm:t>
        <a:bodyPr/>
        <a:lstStyle/>
        <a:p>
          <a:endParaRPr lang="ru-RU"/>
        </a:p>
      </dgm:t>
    </dgm:pt>
    <dgm:pt modelId="{4A2CF2A0-9222-47AE-8C2C-68CE3E417238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Контроль – ч/з 2 нед.</a:t>
          </a:r>
        </a:p>
      </dgm:t>
    </dgm:pt>
    <dgm:pt modelId="{C57C9AA6-6566-40E2-903B-63995319E9C9}" type="parTrans" cxnId="{3C8FD3AE-9FF4-4410-9983-57435DCAD031}">
      <dgm:prSet/>
      <dgm:spPr/>
      <dgm:t>
        <a:bodyPr/>
        <a:lstStyle/>
        <a:p>
          <a:endParaRPr lang="ru-RU"/>
        </a:p>
      </dgm:t>
    </dgm:pt>
    <dgm:pt modelId="{7544D24F-9CC5-4921-BACA-A8402674EBFE}" type="sibTrans" cxnId="{3C8FD3AE-9FF4-4410-9983-57435DCAD031}">
      <dgm:prSet/>
      <dgm:spPr/>
      <dgm:t>
        <a:bodyPr/>
        <a:lstStyle/>
        <a:p>
          <a:endParaRPr lang="ru-RU"/>
        </a:p>
      </dgm:t>
    </dgm:pt>
    <dgm:pt modelId="{BA75019D-B933-49A3-BCEA-8C7DA8B9C96A}">
      <dgm:prSet phldrT="[Текст]"/>
      <dgm:spPr/>
      <dgm:t>
        <a:bodyPr/>
        <a:lstStyle/>
        <a:p>
          <a:r>
            <a:rPr lang="ru-RU" b="1" dirty="0">
              <a:latin typeface="Roboto" panose="02000000000000000000" pitchFamily="2" charset="0"/>
              <a:ea typeface="Roboto" panose="02000000000000000000" pitchFamily="2" charset="0"/>
            </a:rPr>
            <a:t>ОБУЧЕНИЕ НА РАБОЧЕМ МЕСТЕ</a:t>
          </a:r>
        </a:p>
      </dgm:t>
    </dgm:pt>
    <dgm:pt modelId="{35B0E87B-9A3E-4A92-AE3A-4B403810E51B}" type="parTrans" cxnId="{AB99A79D-B72B-47D2-92DA-8D443B76A89C}">
      <dgm:prSet/>
      <dgm:spPr/>
      <dgm:t>
        <a:bodyPr/>
        <a:lstStyle/>
        <a:p>
          <a:endParaRPr lang="ru-RU"/>
        </a:p>
      </dgm:t>
    </dgm:pt>
    <dgm:pt modelId="{FF3F4F5B-7D7D-4567-AA75-8128196C057C}" type="sibTrans" cxnId="{AB99A79D-B72B-47D2-92DA-8D443B76A89C}">
      <dgm:prSet/>
      <dgm:spPr/>
      <dgm:t>
        <a:bodyPr/>
        <a:lstStyle/>
        <a:p>
          <a:endParaRPr lang="ru-RU"/>
        </a:p>
      </dgm:t>
    </dgm:pt>
    <dgm:pt modelId="{4ED35FC3-789F-4DAD-A93B-19772B058A12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6-10 дней</a:t>
          </a:r>
        </a:p>
      </dgm:t>
    </dgm:pt>
    <dgm:pt modelId="{D2114193-C69E-44C6-8E1A-EB43E21F4DC7}" type="parTrans" cxnId="{17134F0C-6554-4ED8-8F8C-0B38BB830E4F}">
      <dgm:prSet/>
      <dgm:spPr/>
      <dgm:t>
        <a:bodyPr/>
        <a:lstStyle/>
        <a:p>
          <a:endParaRPr lang="ru-RU"/>
        </a:p>
      </dgm:t>
    </dgm:pt>
    <dgm:pt modelId="{E78AD533-EEA8-4F71-8039-A1007578521B}" type="sibTrans" cxnId="{17134F0C-6554-4ED8-8F8C-0B38BB830E4F}">
      <dgm:prSet/>
      <dgm:spPr/>
      <dgm:t>
        <a:bodyPr/>
        <a:lstStyle/>
        <a:p>
          <a:endParaRPr lang="ru-RU"/>
        </a:p>
      </dgm:t>
    </dgm:pt>
    <dgm:pt modelId="{E8877806-130C-468D-91D8-977DE537CECC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Сдача экзамена -Склад</a:t>
          </a:r>
        </a:p>
      </dgm:t>
    </dgm:pt>
    <dgm:pt modelId="{0D2DBCCF-C850-4D36-B7D2-74A0BDBCA834}" type="parTrans" cxnId="{48E8F687-C5A7-4550-8F72-F164847EBEA0}">
      <dgm:prSet/>
      <dgm:spPr/>
      <dgm:t>
        <a:bodyPr/>
        <a:lstStyle/>
        <a:p>
          <a:endParaRPr lang="ru-RU"/>
        </a:p>
      </dgm:t>
    </dgm:pt>
    <dgm:pt modelId="{CF880DF8-478B-40F7-BCC4-E82DF47DD349}" type="sibTrans" cxnId="{48E8F687-C5A7-4550-8F72-F164847EBEA0}">
      <dgm:prSet/>
      <dgm:spPr/>
      <dgm:t>
        <a:bodyPr/>
        <a:lstStyle/>
        <a:p>
          <a:endParaRPr lang="ru-RU"/>
        </a:p>
      </dgm:t>
    </dgm:pt>
    <dgm:pt modelId="{F4CCAC79-24EC-4A89-9B4A-52C18C940827}">
      <dgm:prSet phldrT="[Текст]"/>
      <dgm:spPr/>
      <dgm:t>
        <a:bodyPr/>
        <a:lstStyle/>
        <a:p>
          <a:r>
            <a:rPr lang="ru-RU" b="1" dirty="0">
              <a:latin typeface="Roboto" panose="02000000000000000000" pitchFamily="2" charset="0"/>
              <a:ea typeface="Roboto" panose="02000000000000000000" pitchFamily="2" charset="0"/>
            </a:rPr>
            <a:t>АТТЕСТАЦИЯ</a:t>
          </a:r>
        </a:p>
      </dgm:t>
    </dgm:pt>
    <dgm:pt modelId="{8F243118-3D0B-4DDD-9E73-F868E727FF58}" type="parTrans" cxnId="{68AEB35E-39E9-4114-AD7C-A56BD5D89D88}">
      <dgm:prSet/>
      <dgm:spPr/>
      <dgm:t>
        <a:bodyPr/>
        <a:lstStyle/>
        <a:p>
          <a:endParaRPr lang="ru-RU"/>
        </a:p>
      </dgm:t>
    </dgm:pt>
    <dgm:pt modelId="{034CFCAA-E45D-44FA-9458-59C90F7C0C13}" type="sibTrans" cxnId="{68AEB35E-39E9-4114-AD7C-A56BD5D89D88}">
      <dgm:prSet/>
      <dgm:spPr/>
      <dgm:t>
        <a:bodyPr/>
        <a:lstStyle/>
        <a:p>
          <a:endParaRPr lang="ru-RU"/>
        </a:p>
      </dgm:t>
    </dgm:pt>
    <dgm:pt modelId="{7DB642DB-AE48-4482-86F6-76978712EA02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2 мес.</a:t>
          </a:r>
        </a:p>
      </dgm:t>
    </dgm:pt>
    <dgm:pt modelId="{A9596E0A-4F24-490A-99D0-FD613563B4EE}" type="parTrans" cxnId="{876A1495-1DDE-4F61-AC63-F6F0F26A3841}">
      <dgm:prSet/>
      <dgm:spPr/>
      <dgm:t>
        <a:bodyPr/>
        <a:lstStyle/>
        <a:p>
          <a:endParaRPr lang="ru-RU"/>
        </a:p>
      </dgm:t>
    </dgm:pt>
    <dgm:pt modelId="{C02C5A7E-E122-48DE-AA79-E8EBD7C8C675}" type="sibTrans" cxnId="{876A1495-1DDE-4F61-AC63-F6F0F26A3841}">
      <dgm:prSet/>
      <dgm:spPr/>
      <dgm:t>
        <a:bodyPr/>
        <a:lstStyle/>
        <a:p>
          <a:endParaRPr lang="ru-RU"/>
        </a:p>
      </dgm:t>
    </dgm:pt>
    <dgm:pt modelId="{651CC297-A56C-4C4C-9FE5-D87791AE7D4D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5 экзаменов</a:t>
          </a:r>
        </a:p>
      </dgm:t>
    </dgm:pt>
    <dgm:pt modelId="{D7DFA5FB-7378-4344-8FDD-0787DA8C4EAE}" type="parTrans" cxnId="{0A5F8068-2787-48AE-948C-8988B28D1BDA}">
      <dgm:prSet/>
      <dgm:spPr/>
      <dgm:t>
        <a:bodyPr/>
        <a:lstStyle/>
        <a:p>
          <a:endParaRPr lang="ru-RU"/>
        </a:p>
      </dgm:t>
    </dgm:pt>
    <dgm:pt modelId="{831DB610-B011-42D8-A5C5-EA273DF795F4}" type="sibTrans" cxnId="{0A5F8068-2787-48AE-948C-8988B28D1BDA}">
      <dgm:prSet/>
      <dgm:spPr/>
      <dgm:t>
        <a:bodyPr/>
        <a:lstStyle/>
        <a:p>
          <a:endParaRPr lang="ru-RU"/>
        </a:p>
      </dgm:t>
    </dgm:pt>
    <dgm:pt modelId="{E23DA0B7-D963-4DAB-8AEB-09DBC616B138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План продаж – 10 шт. </a:t>
          </a:r>
          <a:r>
            <a:rPr lang="ru-RU" sz="1000" i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(с поправкой на салон/регион/план)</a:t>
          </a:r>
        </a:p>
      </dgm:t>
    </dgm:pt>
    <dgm:pt modelId="{2FD39D52-0150-4F32-AD92-15B197E268B1}" type="parTrans" cxnId="{0A84FF8B-AAD8-4C5A-BD38-E8A6E18F593E}">
      <dgm:prSet/>
      <dgm:spPr/>
      <dgm:t>
        <a:bodyPr/>
        <a:lstStyle/>
        <a:p>
          <a:endParaRPr lang="ru-RU"/>
        </a:p>
      </dgm:t>
    </dgm:pt>
    <dgm:pt modelId="{EC166EEC-671F-468B-83E0-42BCE5BD735C}" type="sibTrans" cxnId="{0A84FF8B-AAD8-4C5A-BD38-E8A6E18F593E}">
      <dgm:prSet/>
      <dgm:spPr/>
      <dgm:t>
        <a:bodyPr/>
        <a:lstStyle/>
        <a:p>
          <a:endParaRPr lang="ru-RU"/>
        </a:p>
      </dgm:t>
    </dgm:pt>
    <dgm:pt modelId="{74A365A5-492A-4E58-9F35-9783C3C00BF7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Качество звонка – от 85 баллов</a:t>
          </a:r>
        </a:p>
      </dgm:t>
    </dgm:pt>
    <dgm:pt modelId="{B31AFAED-91DA-460A-94E5-1A5EF9BF92E5}" type="parTrans" cxnId="{F7447D13-1E72-4F6E-9075-02FD2A5788F4}">
      <dgm:prSet/>
      <dgm:spPr/>
      <dgm:t>
        <a:bodyPr/>
        <a:lstStyle/>
        <a:p>
          <a:endParaRPr lang="ru-RU"/>
        </a:p>
      </dgm:t>
    </dgm:pt>
    <dgm:pt modelId="{D4AFCEF4-D382-4CC6-9460-78C2CD893838}" type="sibTrans" cxnId="{F7447D13-1E72-4F6E-9075-02FD2A5788F4}">
      <dgm:prSet/>
      <dgm:spPr/>
      <dgm:t>
        <a:bodyPr/>
        <a:lstStyle/>
        <a:p>
          <a:endParaRPr lang="ru-RU"/>
        </a:p>
      </dgm:t>
    </dgm:pt>
    <dgm:pt modelId="{5006266E-A182-40CB-AF9A-620C5081D30B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Оценка результативности (продажи/ср. продажи салон/план; звонок – ср. балл/норматив)</a:t>
          </a:r>
        </a:p>
      </dgm:t>
    </dgm:pt>
    <dgm:pt modelId="{D0FA6CAE-FAD9-40EB-A257-9C96D5BBDB74}" type="parTrans" cxnId="{253257F9-0673-451E-84E0-679E4EF75DFC}">
      <dgm:prSet/>
      <dgm:spPr/>
      <dgm:t>
        <a:bodyPr/>
        <a:lstStyle/>
        <a:p>
          <a:endParaRPr lang="ru-RU"/>
        </a:p>
      </dgm:t>
    </dgm:pt>
    <dgm:pt modelId="{9E3DDEFF-3ADA-441B-9659-66FC066658F3}" type="sibTrans" cxnId="{253257F9-0673-451E-84E0-679E4EF75DFC}">
      <dgm:prSet/>
      <dgm:spPr/>
      <dgm:t>
        <a:bodyPr/>
        <a:lstStyle/>
        <a:p>
          <a:endParaRPr lang="ru-RU"/>
        </a:p>
      </dgm:t>
    </dgm:pt>
    <dgm:pt modelId="{FEC31958-4996-41B8-8191-42771D08AE64}" type="pres">
      <dgm:prSet presAssocID="{CD0F83A6-240F-472F-BF08-58B749DF66D9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BA2C3BC-9652-468E-8E39-62368E937278}" type="pres">
      <dgm:prSet presAssocID="{1B30741E-3862-4DE6-8F85-BA7934724C77}" presName="compositeNode" presStyleCnt="0">
        <dgm:presLayoutVars>
          <dgm:bulletEnabled val="1"/>
        </dgm:presLayoutVars>
      </dgm:prSet>
      <dgm:spPr/>
    </dgm:pt>
    <dgm:pt modelId="{8D534EDB-575E-40C6-9B82-F69A4AD4D51E}" type="pres">
      <dgm:prSet presAssocID="{1B30741E-3862-4DE6-8F85-BA7934724C77}" presName="image" presStyleLbl="fgImgPlace1" presStyleIdx="0" presStyleCnt="3"/>
      <dgm:spPr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Социальная сеть"/>
        </a:ext>
      </dgm:extLst>
    </dgm:pt>
    <dgm:pt modelId="{BA281061-8ACA-46C8-B3DD-7B2E4A346A94}" type="pres">
      <dgm:prSet presAssocID="{1B30741E-3862-4DE6-8F85-BA7934724C77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BDE662-4BBA-4948-AA6E-F87D2DE1C626}" type="pres">
      <dgm:prSet presAssocID="{1B30741E-3862-4DE6-8F85-BA7934724C77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F5DBB-85E9-4951-B9F3-938BC220B4F7}" type="pres">
      <dgm:prSet presAssocID="{AA9FC9F9-EE9A-4617-97D7-1AAFB7DDAD67}" presName="sibTrans" presStyleCnt="0"/>
      <dgm:spPr/>
    </dgm:pt>
    <dgm:pt modelId="{01105375-91DD-4F7A-B515-9887BD46AA02}" type="pres">
      <dgm:prSet presAssocID="{BA75019D-B933-49A3-BCEA-8C7DA8B9C96A}" presName="compositeNode" presStyleCnt="0">
        <dgm:presLayoutVars>
          <dgm:bulletEnabled val="1"/>
        </dgm:presLayoutVars>
      </dgm:prSet>
      <dgm:spPr/>
    </dgm:pt>
    <dgm:pt modelId="{74153C62-CFE9-472E-903F-B22E0D5AFDC5}" type="pres">
      <dgm:prSet presAssocID="{BA75019D-B933-49A3-BCEA-8C7DA8B9C96A}" presName="image" presStyleLbl="fgImgPlace1" presStyleIdx="1" presStyleCnt="3"/>
      <dgm:spPr>
        <a:blipFill>
          <a:blip xmlns:r="http://schemas.openxmlformats.org/officeDocument/2006/relationships" r:embed="rId3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Попасть в яблочко"/>
        </a:ext>
      </dgm:extLst>
    </dgm:pt>
    <dgm:pt modelId="{BE06743F-591D-4FE4-A82C-F0B86EA6B2D7}" type="pres">
      <dgm:prSet presAssocID="{BA75019D-B933-49A3-BCEA-8C7DA8B9C96A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975D96-1B10-4B2C-82B2-1E0C2270DECE}" type="pres">
      <dgm:prSet presAssocID="{BA75019D-B933-49A3-BCEA-8C7DA8B9C96A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6E666-40EA-4890-9016-9F33F5D78CE7}" type="pres">
      <dgm:prSet presAssocID="{FF3F4F5B-7D7D-4567-AA75-8128196C057C}" presName="sibTrans" presStyleCnt="0"/>
      <dgm:spPr/>
    </dgm:pt>
    <dgm:pt modelId="{EE2A15EC-DF89-4CE0-9777-645EC4897ED2}" type="pres">
      <dgm:prSet presAssocID="{F4CCAC79-24EC-4A89-9B4A-52C18C940827}" presName="compositeNode" presStyleCnt="0">
        <dgm:presLayoutVars>
          <dgm:bulletEnabled val="1"/>
        </dgm:presLayoutVars>
      </dgm:prSet>
      <dgm:spPr/>
    </dgm:pt>
    <dgm:pt modelId="{4046FEC1-5341-4B16-BEFE-DA859AECBE68}" type="pres">
      <dgm:prSet presAssocID="{F4CCAC79-24EC-4A89-9B4A-52C18C940827}" presName="image" presStyleLbl="fgImgPlace1" presStyleIdx="2" presStyleCnt="3"/>
      <dgm:spPr>
        <a:blipFill>
          <a:blip xmlns:r="http://schemas.openxmlformats.org/officeDocument/2006/relationships" r:embed="rId5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Контрольный список"/>
        </a:ext>
      </dgm:extLst>
    </dgm:pt>
    <dgm:pt modelId="{213F7619-7290-4F9D-8F38-7298FAC5A536}" type="pres">
      <dgm:prSet presAssocID="{F4CCAC79-24EC-4A89-9B4A-52C18C940827}" presName="childNode" presStyleLbl="node1" presStyleIdx="2" presStyleCnt="3" custLinFactNeighborX="1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F5CC28-748D-461F-9F6C-94026038FDA0}" type="pres">
      <dgm:prSet presAssocID="{F4CCAC79-24EC-4A89-9B4A-52C18C940827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447D13-1E72-4F6E-9075-02FD2A5788F4}" srcId="{BA75019D-B933-49A3-BCEA-8C7DA8B9C96A}" destId="{74A365A5-492A-4E58-9F35-9783C3C00BF7}" srcOrd="3" destOrd="0" parTransId="{B31AFAED-91DA-460A-94E5-1A5EF9BF92E5}" sibTransId="{D4AFCEF4-D382-4CC6-9460-78C2CD893838}"/>
    <dgm:cxn modelId="{03499928-577F-4A54-A2FE-BE0584C837A0}" type="presOf" srcId="{74A365A5-492A-4E58-9F35-9783C3C00BF7}" destId="{BE06743F-591D-4FE4-A82C-F0B86EA6B2D7}" srcOrd="0" destOrd="3" presId="urn:microsoft.com/office/officeart/2005/8/layout/hList2"/>
    <dgm:cxn modelId="{62A1C1E3-A5B9-44C0-9BF5-8341D7A4F667}" srcId="{1B30741E-3862-4DE6-8F85-BA7934724C77}" destId="{44AD99A3-85D9-47FF-8A3A-38A41854CABF}" srcOrd="0" destOrd="0" parTransId="{2C474C44-7D2B-483C-9CD8-6B900902165E}" sibTransId="{100BC316-47C7-476F-A410-E557D7D0684A}"/>
    <dgm:cxn modelId="{17134F0C-6554-4ED8-8F8C-0B38BB830E4F}" srcId="{BA75019D-B933-49A3-BCEA-8C7DA8B9C96A}" destId="{4ED35FC3-789F-4DAD-A93B-19772B058A12}" srcOrd="0" destOrd="0" parTransId="{D2114193-C69E-44C6-8E1A-EB43E21F4DC7}" sibTransId="{E78AD533-EEA8-4F71-8039-A1007578521B}"/>
    <dgm:cxn modelId="{2A0BF73C-0269-4659-9A87-9A678A8084D7}" type="presOf" srcId="{4ED35FC3-789F-4DAD-A93B-19772B058A12}" destId="{BE06743F-591D-4FE4-A82C-F0B86EA6B2D7}" srcOrd="0" destOrd="0" presId="urn:microsoft.com/office/officeart/2005/8/layout/hList2"/>
    <dgm:cxn modelId="{6E46E1C6-36D0-4D25-956D-E0B616632B44}" type="presOf" srcId="{F4CCAC79-24EC-4A89-9B4A-52C18C940827}" destId="{FCF5CC28-748D-461F-9F6C-94026038FDA0}" srcOrd="0" destOrd="0" presId="urn:microsoft.com/office/officeart/2005/8/layout/hList2"/>
    <dgm:cxn modelId="{876A1495-1DDE-4F61-AC63-F6F0F26A3841}" srcId="{F4CCAC79-24EC-4A89-9B4A-52C18C940827}" destId="{7DB642DB-AE48-4482-86F6-76978712EA02}" srcOrd="0" destOrd="0" parTransId="{A9596E0A-4F24-490A-99D0-FD613563B4EE}" sibTransId="{C02C5A7E-E122-48DE-AA79-E8EBD7C8C675}"/>
    <dgm:cxn modelId="{AB99A79D-B72B-47D2-92DA-8D443B76A89C}" srcId="{CD0F83A6-240F-472F-BF08-58B749DF66D9}" destId="{BA75019D-B933-49A3-BCEA-8C7DA8B9C96A}" srcOrd="1" destOrd="0" parTransId="{35B0E87B-9A3E-4A92-AE3A-4B403810E51B}" sibTransId="{FF3F4F5B-7D7D-4567-AA75-8128196C057C}"/>
    <dgm:cxn modelId="{FA841340-5902-4059-A56E-DC251AB6D136}" type="presOf" srcId="{7DB642DB-AE48-4482-86F6-76978712EA02}" destId="{213F7619-7290-4F9D-8F38-7298FAC5A536}" srcOrd="0" destOrd="0" presId="urn:microsoft.com/office/officeart/2005/8/layout/hList2"/>
    <dgm:cxn modelId="{5120AEEF-C634-4014-9DCA-0F9C6BB178A0}" type="presOf" srcId="{E8877806-130C-468D-91D8-977DE537CECC}" destId="{BE06743F-591D-4FE4-A82C-F0B86EA6B2D7}" srcOrd="0" destOrd="1" presId="urn:microsoft.com/office/officeart/2005/8/layout/hList2"/>
    <dgm:cxn modelId="{3C8FD3AE-9FF4-4410-9983-57435DCAD031}" srcId="{1B30741E-3862-4DE6-8F85-BA7934724C77}" destId="{4A2CF2A0-9222-47AE-8C2C-68CE3E417238}" srcOrd="1" destOrd="0" parTransId="{C57C9AA6-6566-40E2-903B-63995319E9C9}" sibTransId="{7544D24F-9CC5-4921-BACA-A8402674EBFE}"/>
    <dgm:cxn modelId="{0A5F8068-2787-48AE-948C-8988B28D1BDA}" srcId="{F4CCAC79-24EC-4A89-9B4A-52C18C940827}" destId="{651CC297-A56C-4C4C-9FE5-D87791AE7D4D}" srcOrd="1" destOrd="0" parTransId="{D7DFA5FB-7378-4344-8FDD-0787DA8C4EAE}" sibTransId="{831DB610-B011-42D8-A5C5-EA273DF795F4}"/>
    <dgm:cxn modelId="{253257F9-0673-451E-84E0-679E4EF75DFC}" srcId="{F4CCAC79-24EC-4A89-9B4A-52C18C940827}" destId="{5006266E-A182-40CB-AF9A-620C5081D30B}" srcOrd="2" destOrd="0" parTransId="{D0FA6CAE-FAD9-40EB-A257-9C96D5BBDB74}" sibTransId="{9E3DDEFF-3ADA-441B-9659-66FC066658F3}"/>
    <dgm:cxn modelId="{BF06C8D2-C7EA-455C-BA0E-8DB37B65A32B}" type="presOf" srcId="{1B30741E-3862-4DE6-8F85-BA7934724C77}" destId="{88BDE662-4BBA-4948-AA6E-F87D2DE1C626}" srcOrd="0" destOrd="0" presId="urn:microsoft.com/office/officeart/2005/8/layout/hList2"/>
    <dgm:cxn modelId="{8A469CD8-1073-449A-BD74-260C0F8AE613}" type="presOf" srcId="{651CC297-A56C-4C4C-9FE5-D87791AE7D4D}" destId="{213F7619-7290-4F9D-8F38-7298FAC5A536}" srcOrd="0" destOrd="1" presId="urn:microsoft.com/office/officeart/2005/8/layout/hList2"/>
    <dgm:cxn modelId="{68AEB35E-39E9-4114-AD7C-A56BD5D89D88}" srcId="{CD0F83A6-240F-472F-BF08-58B749DF66D9}" destId="{F4CCAC79-24EC-4A89-9B4A-52C18C940827}" srcOrd="2" destOrd="0" parTransId="{8F243118-3D0B-4DDD-9E73-F868E727FF58}" sibTransId="{034CFCAA-E45D-44FA-9458-59C90F7C0C13}"/>
    <dgm:cxn modelId="{27EBC8E9-3502-4902-A769-7F5ADB3F8B0B}" type="presOf" srcId="{4A2CF2A0-9222-47AE-8C2C-68CE3E417238}" destId="{BA281061-8ACA-46C8-B3DD-7B2E4A346A94}" srcOrd="0" destOrd="1" presId="urn:microsoft.com/office/officeart/2005/8/layout/hList2"/>
    <dgm:cxn modelId="{D8B60FCA-67D6-4B48-BC5E-23720786D02B}" srcId="{CD0F83A6-240F-472F-BF08-58B749DF66D9}" destId="{1B30741E-3862-4DE6-8F85-BA7934724C77}" srcOrd="0" destOrd="0" parTransId="{327194AF-B343-44A4-9C0C-1C6ADF6F1A91}" sibTransId="{AA9FC9F9-EE9A-4617-97D7-1AAFB7DDAD67}"/>
    <dgm:cxn modelId="{13A88E38-6B69-4CB0-B922-B43FF1F588BF}" type="presOf" srcId="{44AD99A3-85D9-47FF-8A3A-38A41854CABF}" destId="{BA281061-8ACA-46C8-B3DD-7B2E4A346A94}" srcOrd="0" destOrd="0" presId="urn:microsoft.com/office/officeart/2005/8/layout/hList2"/>
    <dgm:cxn modelId="{0A84FF8B-AAD8-4C5A-BD38-E8A6E18F593E}" srcId="{BA75019D-B933-49A3-BCEA-8C7DA8B9C96A}" destId="{E23DA0B7-D963-4DAB-8AEB-09DBC616B138}" srcOrd="2" destOrd="0" parTransId="{2FD39D52-0150-4F32-AD92-15B197E268B1}" sibTransId="{EC166EEC-671F-468B-83E0-42BCE5BD735C}"/>
    <dgm:cxn modelId="{F8EFAAF2-833D-4529-AF9D-13CC5D82B098}" type="presOf" srcId="{E23DA0B7-D963-4DAB-8AEB-09DBC616B138}" destId="{BE06743F-591D-4FE4-A82C-F0B86EA6B2D7}" srcOrd="0" destOrd="2" presId="urn:microsoft.com/office/officeart/2005/8/layout/hList2"/>
    <dgm:cxn modelId="{04C55E1B-707D-4D53-8B40-05E8F36DC73B}" type="presOf" srcId="{5006266E-A182-40CB-AF9A-620C5081D30B}" destId="{213F7619-7290-4F9D-8F38-7298FAC5A536}" srcOrd="0" destOrd="2" presId="urn:microsoft.com/office/officeart/2005/8/layout/hList2"/>
    <dgm:cxn modelId="{A3BFDD9F-DA2A-494A-892D-878C35E88A95}" type="presOf" srcId="{CD0F83A6-240F-472F-BF08-58B749DF66D9}" destId="{FEC31958-4996-41B8-8191-42771D08AE64}" srcOrd="0" destOrd="0" presId="urn:microsoft.com/office/officeart/2005/8/layout/hList2"/>
    <dgm:cxn modelId="{FDDF76CA-A6FA-4033-9D59-911C339C952D}" type="presOf" srcId="{BA75019D-B933-49A3-BCEA-8C7DA8B9C96A}" destId="{71975D96-1B10-4B2C-82B2-1E0C2270DECE}" srcOrd="0" destOrd="0" presId="urn:microsoft.com/office/officeart/2005/8/layout/hList2"/>
    <dgm:cxn modelId="{48E8F687-C5A7-4550-8F72-F164847EBEA0}" srcId="{BA75019D-B933-49A3-BCEA-8C7DA8B9C96A}" destId="{E8877806-130C-468D-91D8-977DE537CECC}" srcOrd="1" destOrd="0" parTransId="{0D2DBCCF-C850-4D36-B7D2-74A0BDBCA834}" sibTransId="{CF880DF8-478B-40F7-BCC4-E82DF47DD349}"/>
    <dgm:cxn modelId="{4D063D0D-BAD6-4652-BED4-EEC7158760A7}" type="presParOf" srcId="{FEC31958-4996-41B8-8191-42771D08AE64}" destId="{0BA2C3BC-9652-468E-8E39-62368E937278}" srcOrd="0" destOrd="0" presId="urn:microsoft.com/office/officeart/2005/8/layout/hList2"/>
    <dgm:cxn modelId="{1AFB0496-0486-4E15-8220-2B86B880A0FB}" type="presParOf" srcId="{0BA2C3BC-9652-468E-8E39-62368E937278}" destId="{8D534EDB-575E-40C6-9B82-F69A4AD4D51E}" srcOrd="0" destOrd="0" presId="urn:microsoft.com/office/officeart/2005/8/layout/hList2"/>
    <dgm:cxn modelId="{6313E448-24DA-4309-A3B8-5467B97EC052}" type="presParOf" srcId="{0BA2C3BC-9652-468E-8E39-62368E937278}" destId="{BA281061-8ACA-46C8-B3DD-7B2E4A346A94}" srcOrd="1" destOrd="0" presId="urn:microsoft.com/office/officeart/2005/8/layout/hList2"/>
    <dgm:cxn modelId="{D699CFAF-3B80-44AB-96C3-FE4AA6D62053}" type="presParOf" srcId="{0BA2C3BC-9652-468E-8E39-62368E937278}" destId="{88BDE662-4BBA-4948-AA6E-F87D2DE1C626}" srcOrd="2" destOrd="0" presId="urn:microsoft.com/office/officeart/2005/8/layout/hList2"/>
    <dgm:cxn modelId="{5B391A11-5032-41B9-8A61-E4F1F1D6BA56}" type="presParOf" srcId="{FEC31958-4996-41B8-8191-42771D08AE64}" destId="{396F5DBB-85E9-4951-B9F3-938BC220B4F7}" srcOrd="1" destOrd="0" presId="urn:microsoft.com/office/officeart/2005/8/layout/hList2"/>
    <dgm:cxn modelId="{7CD0F3BD-8CAA-44B8-BB74-93C029CA6E73}" type="presParOf" srcId="{FEC31958-4996-41B8-8191-42771D08AE64}" destId="{01105375-91DD-4F7A-B515-9887BD46AA02}" srcOrd="2" destOrd="0" presId="urn:microsoft.com/office/officeart/2005/8/layout/hList2"/>
    <dgm:cxn modelId="{34A794F2-F9DF-4B2A-874D-CADA994E443F}" type="presParOf" srcId="{01105375-91DD-4F7A-B515-9887BD46AA02}" destId="{74153C62-CFE9-472E-903F-B22E0D5AFDC5}" srcOrd="0" destOrd="0" presId="urn:microsoft.com/office/officeart/2005/8/layout/hList2"/>
    <dgm:cxn modelId="{9DF6FC94-B88A-4413-BBDD-6DAC0D3AEFE2}" type="presParOf" srcId="{01105375-91DD-4F7A-B515-9887BD46AA02}" destId="{BE06743F-591D-4FE4-A82C-F0B86EA6B2D7}" srcOrd="1" destOrd="0" presId="urn:microsoft.com/office/officeart/2005/8/layout/hList2"/>
    <dgm:cxn modelId="{052255DF-7CD7-4C33-8785-8E684CA3146A}" type="presParOf" srcId="{01105375-91DD-4F7A-B515-9887BD46AA02}" destId="{71975D96-1B10-4B2C-82B2-1E0C2270DECE}" srcOrd="2" destOrd="0" presId="urn:microsoft.com/office/officeart/2005/8/layout/hList2"/>
    <dgm:cxn modelId="{5C414BB9-BF89-41CB-88A9-8285D485033C}" type="presParOf" srcId="{FEC31958-4996-41B8-8191-42771D08AE64}" destId="{5F56E666-40EA-4890-9016-9F33F5D78CE7}" srcOrd="3" destOrd="0" presId="urn:microsoft.com/office/officeart/2005/8/layout/hList2"/>
    <dgm:cxn modelId="{CFBC7115-CDA8-4AC4-B2F0-1A4B1FDC5D96}" type="presParOf" srcId="{FEC31958-4996-41B8-8191-42771D08AE64}" destId="{EE2A15EC-DF89-4CE0-9777-645EC4897ED2}" srcOrd="4" destOrd="0" presId="urn:microsoft.com/office/officeart/2005/8/layout/hList2"/>
    <dgm:cxn modelId="{D6C03D71-7E91-4301-B78A-FF2E2BCF911E}" type="presParOf" srcId="{EE2A15EC-DF89-4CE0-9777-645EC4897ED2}" destId="{4046FEC1-5341-4B16-BEFE-DA859AECBE68}" srcOrd="0" destOrd="0" presId="urn:microsoft.com/office/officeart/2005/8/layout/hList2"/>
    <dgm:cxn modelId="{647F1D0B-D7EC-4D84-BA99-9FEEB19E657D}" type="presParOf" srcId="{EE2A15EC-DF89-4CE0-9777-645EC4897ED2}" destId="{213F7619-7290-4F9D-8F38-7298FAC5A536}" srcOrd="1" destOrd="0" presId="urn:microsoft.com/office/officeart/2005/8/layout/hList2"/>
    <dgm:cxn modelId="{00782E2B-3168-4667-8D93-2D14BFE90A81}" type="presParOf" srcId="{EE2A15EC-DF89-4CE0-9777-645EC4897ED2}" destId="{FCF5CC28-748D-461F-9F6C-94026038FDA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0F83A6-240F-472F-BF08-58B749DF66D9}" type="doc">
      <dgm:prSet loTypeId="urn:microsoft.com/office/officeart/2005/8/layout/hList2" loCatId="relationship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B30741E-3862-4DE6-8F85-BA7934724C77}">
      <dgm:prSet phldrT="[Текст]"/>
      <dgm:spPr/>
      <dgm:t>
        <a:bodyPr/>
        <a:lstStyle/>
        <a:p>
          <a:r>
            <a:rPr lang="ru-RU" b="1" dirty="0">
              <a:latin typeface="Roboto" panose="02000000000000000000" pitchFamily="2" charset="0"/>
              <a:ea typeface="Roboto" panose="02000000000000000000" pitchFamily="2" charset="0"/>
            </a:rPr>
            <a:t>БАЗОВЫЙ </a:t>
          </a:r>
          <a:r>
            <a:rPr lang="en-US" b="1" dirty="0">
              <a:latin typeface="Roboto" panose="02000000000000000000" pitchFamily="2" charset="0"/>
              <a:ea typeface="Roboto" panose="02000000000000000000" pitchFamily="2" charset="0"/>
            </a:rPr>
            <a:t>WELCOME</a:t>
          </a:r>
          <a:endParaRPr lang="ru-RU" b="1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327194AF-B343-44A4-9C0C-1C6ADF6F1A91}" type="parTrans" cxnId="{D8B60FCA-67D6-4B48-BC5E-23720786D02B}">
      <dgm:prSet/>
      <dgm:spPr/>
      <dgm:t>
        <a:bodyPr/>
        <a:lstStyle/>
        <a:p>
          <a:endParaRPr lang="ru-RU"/>
        </a:p>
      </dgm:t>
    </dgm:pt>
    <dgm:pt modelId="{AA9FC9F9-EE9A-4617-97D7-1AAFB7DDAD67}" type="sibTrans" cxnId="{D8B60FCA-67D6-4B48-BC5E-23720786D02B}">
      <dgm:prSet/>
      <dgm:spPr/>
      <dgm:t>
        <a:bodyPr/>
        <a:lstStyle/>
        <a:p>
          <a:endParaRPr lang="ru-RU"/>
        </a:p>
      </dgm:t>
    </dgm:pt>
    <dgm:pt modelId="{44AD99A3-85D9-47FF-8A3A-38A41854CABF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1 </a:t>
          </a:r>
          <a:r>
            <a:rPr lang="en-US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– </a:t>
          </a:r>
          <a:r>
            <a:rPr lang="ru-RU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ый день</a:t>
          </a:r>
        </a:p>
      </dgm:t>
    </dgm:pt>
    <dgm:pt modelId="{2C474C44-7D2B-483C-9CD8-6B900902165E}" type="parTrans" cxnId="{62A1C1E3-A5B9-44C0-9BF5-8341D7A4F667}">
      <dgm:prSet/>
      <dgm:spPr/>
      <dgm:t>
        <a:bodyPr/>
        <a:lstStyle/>
        <a:p>
          <a:endParaRPr lang="ru-RU"/>
        </a:p>
      </dgm:t>
    </dgm:pt>
    <dgm:pt modelId="{100BC316-47C7-476F-A410-E557D7D0684A}" type="sibTrans" cxnId="{62A1C1E3-A5B9-44C0-9BF5-8341D7A4F667}">
      <dgm:prSet/>
      <dgm:spPr/>
      <dgm:t>
        <a:bodyPr/>
        <a:lstStyle/>
        <a:p>
          <a:endParaRPr lang="ru-RU"/>
        </a:p>
      </dgm:t>
    </dgm:pt>
    <dgm:pt modelId="{4A2CF2A0-9222-47AE-8C2C-68CE3E417238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Контроль – ч/з 2 нед.</a:t>
          </a:r>
        </a:p>
      </dgm:t>
    </dgm:pt>
    <dgm:pt modelId="{C57C9AA6-6566-40E2-903B-63995319E9C9}" type="parTrans" cxnId="{3C8FD3AE-9FF4-4410-9983-57435DCAD031}">
      <dgm:prSet/>
      <dgm:spPr/>
      <dgm:t>
        <a:bodyPr/>
        <a:lstStyle/>
        <a:p>
          <a:endParaRPr lang="ru-RU"/>
        </a:p>
      </dgm:t>
    </dgm:pt>
    <dgm:pt modelId="{7544D24F-9CC5-4921-BACA-A8402674EBFE}" type="sibTrans" cxnId="{3C8FD3AE-9FF4-4410-9983-57435DCAD031}">
      <dgm:prSet/>
      <dgm:spPr/>
      <dgm:t>
        <a:bodyPr/>
        <a:lstStyle/>
        <a:p>
          <a:endParaRPr lang="ru-RU"/>
        </a:p>
      </dgm:t>
    </dgm:pt>
    <dgm:pt modelId="{BA75019D-B933-49A3-BCEA-8C7DA8B9C96A}">
      <dgm:prSet phldrT="[Текст]"/>
      <dgm:spPr/>
      <dgm:t>
        <a:bodyPr/>
        <a:lstStyle/>
        <a:p>
          <a:r>
            <a:rPr lang="ru-RU" b="1" dirty="0">
              <a:latin typeface="Roboto" panose="02000000000000000000" pitchFamily="2" charset="0"/>
              <a:ea typeface="Roboto" panose="02000000000000000000" pitchFamily="2" charset="0"/>
            </a:rPr>
            <a:t>ОБУЧЕНИЕ НА РАБОЧЕМ МЕСТЕ</a:t>
          </a:r>
        </a:p>
      </dgm:t>
    </dgm:pt>
    <dgm:pt modelId="{35B0E87B-9A3E-4A92-AE3A-4B403810E51B}" type="parTrans" cxnId="{AB99A79D-B72B-47D2-92DA-8D443B76A89C}">
      <dgm:prSet/>
      <dgm:spPr/>
      <dgm:t>
        <a:bodyPr/>
        <a:lstStyle/>
        <a:p>
          <a:endParaRPr lang="ru-RU"/>
        </a:p>
      </dgm:t>
    </dgm:pt>
    <dgm:pt modelId="{FF3F4F5B-7D7D-4567-AA75-8128196C057C}" type="sibTrans" cxnId="{AB99A79D-B72B-47D2-92DA-8D443B76A89C}">
      <dgm:prSet/>
      <dgm:spPr/>
      <dgm:t>
        <a:bodyPr/>
        <a:lstStyle/>
        <a:p>
          <a:endParaRPr lang="ru-RU"/>
        </a:p>
      </dgm:t>
    </dgm:pt>
    <dgm:pt modelId="{4ED35FC3-789F-4DAD-A93B-19772B058A12}">
      <dgm:prSet phldrT="[Текст]" custT="1"/>
      <dgm:spPr>
        <a:solidFill>
          <a:schemeClr val="bg1"/>
        </a:solidFill>
      </dgm:spPr>
      <dgm:t>
        <a:bodyPr/>
        <a:lstStyle/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4 - 7 дней</a:t>
          </a:r>
        </a:p>
      </dgm:t>
    </dgm:pt>
    <dgm:pt modelId="{D2114193-C69E-44C6-8E1A-EB43E21F4DC7}" type="parTrans" cxnId="{17134F0C-6554-4ED8-8F8C-0B38BB830E4F}">
      <dgm:prSet/>
      <dgm:spPr/>
      <dgm:t>
        <a:bodyPr/>
        <a:lstStyle/>
        <a:p>
          <a:endParaRPr lang="ru-RU"/>
        </a:p>
      </dgm:t>
    </dgm:pt>
    <dgm:pt modelId="{E78AD533-EEA8-4F71-8039-A1007578521B}" type="sibTrans" cxnId="{17134F0C-6554-4ED8-8F8C-0B38BB830E4F}">
      <dgm:prSet/>
      <dgm:spPr/>
      <dgm:t>
        <a:bodyPr/>
        <a:lstStyle/>
        <a:p>
          <a:endParaRPr lang="ru-RU"/>
        </a:p>
      </dgm:t>
    </dgm:pt>
    <dgm:pt modelId="{E8877806-130C-468D-91D8-977DE537CECC}">
      <dgm:prSet phldrT="[Текст]" custT="1"/>
      <dgm:spPr>
        <a:solidFill>
          <a:schemeClr val="bg1"/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ru-RU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Сдача экзамена – Исходящий звонок</a:t>
          </a:r>
        </a:p>
      </dgm:t>
    </dgm:pt>
    <dgm:pt modelId="{0D2DBCCF-C850-4D36-B7D2-74A0BDBCA834}" type="parTrans" cxnId="{48E8F687-C5A7-4550-8F72-F164847EBEA0}">
      <dgm:prSet/>
      <dgm:spPr/>
      <dgm:t>
        <a:bodyPr/>
        <a:lstStyle/>
        <a:p>
          <a:endParaRPr lang="ru-RU"/>
        </a:p>
      </dgm:t>
    </dgm:pt>
    <dgm:pt modelId="{CF880DF8-478B-40F7-BCC4-E82DF47DD349}" type="sibTrans" cxnId="{48E8F687-C5A7-4550-8F72-F164847EBEA0}">
      <dgm:prSet/>
      <dgm:spPr/>
      <dgm:t>
        <a:bodyPr/>
        <a:lstStyle/>
        <a:p>
          <a:endParaRPr lang="ru-RU"/>
        </a:p>
      </dgm:t>
    </dgm:pt>
    <dgm:pt modelId="{F4CCAC79-24EC-4A89-9B4A-52C18C940827}">
      <dgm:prSet phldrT="[Текст]"/>
      <dgm:spPr/>
      <dgm:t>
        <a:bodyPr/>
        <a:lstStyle/>
        <a:p>
          <a:r>
            <a:rPr lang="ru-RU" b="1" dirty="0">
              <a:latin typeface="Roboto" panose="02000000000000000000" pitchFamily="2" charset="0"/>
              <a:ea typeface="Roboto" panose="02000000000000000000" pitchFamily="2" charset="0"/>
            </a:rPr>
            <a:t>АТТЕСТАЦИЯ</a:t>
          </a:r>
        </a:p>
      </dgm:t>
    </dgm:pt>
    <dgm:pt modelId="{8F243118-3D0B-4DDD-9E73-F868E727FF58}" type="parTrans" cxnId="{68AEB35E-39E9-4114-AD7C-A56BD5D89D88}">
      <dgm:prSet/>
      <dgm:spPr/>
      <dgm:t>
        <a:bodyPr/>
        <a:lstStyle/>
        <a:p>
          <a:endParaRPr lang="ru-RU"/>
        </a:p>
      </dgm:t>
    </dgm:pt>
    <dgm:pt modelId="{034CFCAA-E45D-44FA-9458-59C90F7C0C13}" type="sibTrans" cxnId="{68AEB35E-39E9-4114-AD7C-A56BD5D89D88}">
      <dgm:prSet/>
      <dgm:spPr/>
      <dgm:t>
        <a:bodyPr/>
        <a:lstStyle/>
        <a:p>
          <a:endParaRPr lang="ru-RU"/>
        </a:p>
      </dgm:t>
    </dgm:pt>
    <dgm:pt modelId="{7DB642DB-AE48-4482-86F6-76978712EA02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2 мес.</a:t>
          </a:r>
        </a:p>
      </dgm:t>
    </dgm:pt>
    <dgm:pt modelId="{A9596E0A-4F24-490A-99D0-FD613563B4EE}" type="parTrans" cxnId="{876A1495-1DDE-4F61-AC63-F6F0F26A3841}">
      <dgm:prSet/>
      <dgm:spPr/>
      <dgm:t>
        <a:bodyPr/>
        <a:lstStyle/>
        <a:p>
          <a:endParaRPr lang="ru-RU"/>
        </a:p>
      </dgm:t>
    </dgm:pt>
    <dgm:pt modelId="{C02C5A7E-E122-48DE-AA79-E8EBD7C8C675}" type="sibTrans" cxnId="{876A1495-1DDE-4F61-AC63-F6F0F26A3841}">
      <dgm:prSet/>
      <dgm:spPr/>
      <dgm:t>
        <a:bodyPr/>
        <a:lstStyle/>
        <a:p>
          <a:endParaRPr lang="ru-RU"/>
        </a:p>
      </dgm:t>
    </dgm:pt>
    <dgm:pt modelId="{651CC297-A56C-4C4C-9FE5-D87791AE7D4D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1 экзамен</a:t>
          </a:r>
          <a:r>
            <a:rPr lang="en-US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 - </a:t>
          </a:r>
          <a:r>
            <a:rPr lang="ru-RU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Звонок</a:t>
          </a:r>
        </a:p>
      </dgm:t>
    </dgm:pt>
    <dgm:pt modelId="{D7DFA5FB-7378-4344-8FDD-0787DA8C4EAE}" type="parTrans" cxnId="{0A5F8068-2787-48AE-948C-8988B28D1BDA}">
      <dgm:prSet/>
      <dgm:spPr/>
      <dgm:t>
        <a:bodyPr/>
        <a:lstStyle/>
        <a:p>
          <a:endParaRPr lang="ru-RU"/>
        </a:p>
      </dgm:t>
    </dgm:pt>
    <dgm:pt modelId="{831DB610-B011-42D8-A5C5-EA273DF795F4}" type="sibTrans" cxnId="{0A5F8068-2787-48AE-948C-8988B28D1BDA}">
      <dgm:prSet/>
      <dgm:spPr/>
      <dgm:t>
        <a:bodyPr/>
        <a:lstStyle/>
        <a:p>
          <a:endParaRPr lang="ru-RU"/>
        </a:p>
      </dgm:t>
    </dgm:pt>
    <dgm:pt modelId="{74A365A5-492A-4E58-9F35-9783C3C00BF7}">
      <dgm:prSet phldrT="[Текст]" custT="1"/>
      <dgm:spPr>
        <a:solidFill>
          <a:schemeClr val="bg1"/>
        </a:solidFill>
      </dgm:spPr>
      <dgm:t>
        <a:bodyPr/>
        <a:lstStyle/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20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B31AFAED-91DA-460A-94E5-1A5EF9BF92E5}" type="parTrans" cxnId="{F7447D13-1E72-4F6E-9075-02FD2A5788F4}">
      <dgm:prSet/>
      <dgm:spPr/>
      <dgm:t>
        <a:bodyPr/>
        <a:lstStyle/>
        <a:p>
          <a:endParaRPr lang="ru-RU"/>
        </a:p>
      </dgm:t>
    </dgm:pt>
    <dgm:pt modelId="{D4AFCEF4-D382-4CC6-9460-78C2CD893838}" type="sibTrans" cxnId="{F7447D13-1E72-4F6E-9075-02FD2A5788F4}">
      <dgm:prSet/>
      <dgm:spPr/>
      <dgm:t>
        <a:bodyPr/>
        <a:lstStyle/>
        <a:p>
          <a:endParaRPr lang="ru-RU"/>
        </a:p>
      </dgm:t>
    </dgm:pt>
    <dgm:pt modelId="{D2EA6CD8-1147-4CD7-A3A3-A5059FCD2C1F}">
      <dgm:prSet phldrT="[Текст]" custT="1"/>
      <dgm:spPr>
        <a:solidFill>
          <a:schemeClr val="bg1"/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ru-RU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План звонков – от 25 /день</a:t>
          </a:r>
        </a:p>
      </dgm:t>
    </dgm:pt>
    <dgm:pt modelId="{2F4E0E2E-D0F0-4426-B19F-17D6A398ECFB}" type="parTrans" cxnId="{D7882988-00AF-4070-9867-35E367A511C1}">
      <dgm:prSet/>
      <dgm:spPr/>
      <dgm:t>
        <a:bodyPr/>
        <a:lstStyle/>
        <a:p>
          <a:endParaRPr lang="ru-RU"/>
        </a:p>
      </dgm:t>
    </dgm:pt>
    <dgm:pt modelId="{357BF1CB-F3EE-431C-A2F6-646E576E237A}" type="sibTrans" cxnId="{D7882988-00AF-4070-9867-35E367A511C1}">
      <dgm:prSet/>
      <dgm:spPr/>
      <dgm:t>
        <a:bodyPr/>
        <a:lstStyle/>
        <a:p>
          <a:endParaRPr lang="ru-RU"/>
        </a:p>
      </dgm:t>
    </dgm:pt>
    <dgm:pt modelId="{F14EDFA6-578B-4CFD-B5D1-5A0A21450CF1}">
      <dgm:prSet phldrT="[Текст]" custT="1"/>
      <dgm:spPr>
        <a:solidFill>
          <a:schemeClr val="bg1"/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ru-RU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План визитов – 10/ мес.</a:t>
          </a:r>
        </a:p>
      </dgm:t>
    </dgm:pt>
    <dgm:pt modelId="{C1BBC88F-E60B-4221-80E8-E4C4F18D3B8C}" type="parTrans" cxnId="{7613582B-5AE3-4A05-87E8-32C307152955}">
      <dgm:prSet/>
      <dgm:spPr/>
      <dgm:t>
        <a:bodyPr/>
        <a:lstStyle/>
        <a:p>
          <a:endParaRPr lang="ru-RU"/>
        </a:p>
      </dgm:t>
    </dgm:pt>
    <dgm:pt modelId="{CE3944B0-1F91-4D9E-8CD4-A7D678910D1E}" type="sibTrans" cxnId="{7613582B-5AE3-4A05-87E8-32C307152955}">
      <dgm:prSet/>
      <dgm:spPr/>
      <dgm:t>
        <a:bodyPr/>
        <a:lstStyle/>
        <a:p>
          <a:endParaRPr lang="ru-RU"/>
        </a:p>
      </dgm:t>
    </dgm:pt>
    <dgm:pt modelId="{B911A6E0-1A2E-4EE6-8613-CB5238CAFF04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Оценка результативности (визиты</a:t>
          </a:r>
          <a:r>
            <a:rPr lang="en-US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)</a:t>
          </a:r>
          <a:endParaRPr lang="ru-RU" sz="20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7F6D4E97-8365-4F74-81AD-1730183793D6}" type="parTrans" cxnId="{5FD3EE52-1386-4F19-A673-21B377B7AC5A}">
      <dgm:prSet/>
      <dgm:spPr/>
      <dgm:t>
        <a:bodyPr/>
        <a:lstStyle/>
        <a:p>
          <a:endParaRPr lang="ru-RU"/>
        </a:p>
      </dgm:t>
    </dgm:pt>
    <dgm:pt modelId="{2728CE60-44DD-4E60-A4DC-4E047F9E666E}" type="sibTrans" cxnId="{5FD3EE52-1386-4F19-A673-21B377B7AC5A}">
      <dgm:prSet/>
      <dgm:spPr/>
      <dgm:t>
        <a:bodyPr/>
        <a:lstStyle/>
        <a:p>
          <a:endParaRPr lang="ru-RU"/>
        </a:p>
      </dgm:t>
    </dgm:pt>
    <dgm:pt modelId="{FEC31958-4996-41B8-8191-42771D08AE64}" type="pres">
      <dgm:prSet presAssocID="{CD0F83A6-240F-472F-BF08-58B749DF66D9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BA2C3BC-9652-468E-8E39-62368E937278}" type="pres">
      <dgm:prSet presAssocID="{1B30741E-3862-4DE6-8F85-BA7934724C77}" presName="compositeNode" presStyleCnt="0">
        <dgm:presLayoutVars>
          <dgm:bulletEnabled val="1"/>
        </dgm:presLayoutVars>
      </dgm:prSet>
      <dgm:spPr/>
    </dgm:pt>
    <dgm:pt modelId="{8D534EDB-575E-40C6-9B82-F69A4AD4D51E}" type="pres">
      <dgm:prSet presAssocID="{1B30741E-3862-4DE6-8F85-BA7934724C77}" presName="image" presStyleLbl="fgImgPlace1" presStyleIdx="0" presStyleCnt="3"/>
      <dgm:spPr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Социальная сеть"/>
        </a:ext>
      </dgm:extLst>
    </dgm:pt>
    <dgm:pt modelId="{BA281061-8ACA-46C8-B3DD-7B2E4A346A94}" type="pres">
      <dgm:prSet presAssocID="{1B30741E-3862-4DE6-8F85-BA7934724C77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BDE662-4BBA-4948-AA6E-F87D2DE1C626}" type="pres">
      <dgm:prSet presAssocID="{1B30741E-3862-4DE6-8F85-BA7934724C77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F5DBB-85E9-4951-B9F3-938BC220B4F7}" type="pres">
      <dgm:prSet presAssocID="{AA9FC9F9-EE9A-4617-97D7-1AAFB7DDAD67}" presName="sibTrans" presStyleCnt="0"/>
      <dgm:spPr/>
    </dgm:pt>
    <dgm:pt modelId="{01105375-91DD-4F7A-B515-9887BD46AA02}" type="pres">
      <dgm:prSet presAssocID="{BA75019D-B933-49A3-BCEA-8C7DA8B9C96A}" presName="compositeNode" presStyleCnt="0">
        <dgm:presLayoutVars>
          <dgm:bulletEnabled val="1"/>
        </dgm:presLayoutVars>
      </dgm:prSet>
      <dgm:spPr/>
    </dgm:pt>
    <dgm:pt modelId="{74153C62-CFE9-472E-903F-B22E0D5AFDC5}" type="pres">
      <dgm:prSet presAssocID="{BA75019D-B933-49A3-BCEA-8C7DA8B9C96A}" presName="image" presStyleLbl="fgImgPlace1" presStyleIdx="1" presStyleCnt="3"/>
      <dgm:spPr>
        <a:blipFill>
          <a:blip xmlns:r="http://schemas.openxmlformats.org/officeDocument/2006/relationships" r:embed="rId3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Попасть в яблочко"/>
        </a:ext>
      </dgm:extLst>
    </dgm:pt>
    <dgm:pt modelId="{BE06743F-591D-4FE4-A82C-F0B86EA6B2D7}" type="pres">
      <dgm:prSet presAssocID="{BA75019D-B933-49A3-BCEA-8C7DA8B9C96A}" presName="childNode" presStyleLbl="node1" presStyleIdx="1" presStyleCnt="3" custScaleX="114654" custLinFactNeighborX="9755" custLinFactNeighborY="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975D96-1B10-4B2C-82B2-1E0C2270DECE}" type="pres">
      <dgm:prSet presAssocID="{BA75019D-B933-49A3-BCEA-8C7DA8B9C96A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6E666-40EA-4890-9016-9F33F5D78CE7}" type="pres">
      <dgm:prSet presAssocID="{FF3F4F5B-7D7D-4567-AA75-8128196C057C}" presName="sibTrans" presStyleCnt="0"/>
      <dgm:spPr/>
    </dgm:pt>
    <dgm:pt modelId="{EE2A15EC-DF89-4CE0-9777-645EC4897ED2}" type="pres">
      <dgm:prSet presAssocID="{F4CCAC79-24EC-4A89-9B4A-52C18C940827}" presName="compositeNode" presStyleCnt="0">
        <dgm:presLayoutVars>
          <dgm:bulletEnabled val="1"/>
        </dgm:presLayoutVars>
      </dgm:prSet>
      <dgm:spPr/>
    </dgm:pt>
    <dgm:pt modelId="{4046FEC1-5341-4B16-BEFE-DA859AECBE68}" type="pres">
      <dgm:prSet presAssocID="{F4CCAC79-24EC-4A89-9B4A-52C18C940827}" presName="image" presStyleLbl="fgImgPlace1" presStyleIdx="2" presStyleCnt="3"/>
      <dgm:spPr>
        <a:blipFill>
          <a:blip xmlns:r="http://schemas.openxmlformats.org/officeDocument/2006/relationships" r:embed="rId5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Контрольный список"/>
        </a:ext>
      </dgm:extLst>
    </dgm:pt>
    <dgm:pt modelId="{213F7619-7290-4F9D-8F38-7298FAC5A536}" type="pres">
      <dgm:prSet presAssocID="{F4CCAC79-24EC-4A89-9B4A-52C18C940827}" presName="childNode" presStyleLbl="node1" presStyleIdx="2" presStyleCnt="3" custLinFactNeighborX="1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F5CC28-748D-461F-9F6C-94026038FDA0}" type="pres">
      <dgm:prSet presAssocID="{F4CCAC79-24EC-4A89-9B4A-52C18C940827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447D13-1E72-4F6E-9075-02FD2A5788F4}" srcId="{BA75019D-B933-49A3-BCEA-8C7DA8B9C96A}" destId="{74A365A5-492A-4E58-9F35-9783C3C00BF7}" srcOrd="4" destOrd="0" parTransId="{B31AFAED-91DA-460A-94E5-1A5EF9BF92E5}" sibTransId="{D4AFCEF4-D382-4CC6-9460-78C2CD893838}"/>
    <dgm:cxn modelId="{03499928-577F-4A54-A2FE-BE0584C837A0}" type="presOf" srcId="{74A365A5-492A-4E58-9F35-9783C3C00BF7}" destId="{BE06743F-591D-4FE4-A82C-F0B86EA6B2D7}" srcOrd="0" destOrd="4" presId="urn:microsoft.com/office/officeart/2005/8/layout/hList2"/>
    <dgm:cxn modelId="{62A1C1E3-A5B9-44C0-9BF5-8341D7A4F667}" srcId="{1B30741E-3862-4DE6-8F85-BA7934724C77}" destId="{44AD99A3-85D9-47FF-8A3A-38A41854CABF}" srcOrd="0" destOrd="0" parTransId="{2C474C44-7D2B-483C-9CD8-6B900902165E}" sibTransId="{100BC316-47C7-476F-A410-E557D7D0684A}"/>
    <dgm:cxn modelId="{17134F0C-6554-4ED8-8F8C-0B38BB830E4F}" srcId="{BA75019D-B933-49A3-BCEA-8C7DA8B9C96A}" destId="{4ED35FC3-789F-4DAD-A93B-19772B058A12}" srcOrd="0" destOrd="0" parTransId="{D2114193-C69E-44C6-8E1A-EB43E21F4DC7}" sibTransId="{E78AD533-EEA8-4F71-8039-A1007578521B}"/>
    <dgm:cxn modelId="{2A0BF73C-0269-4659-9A87-9A678A8084D7}" type="presOf" srcId="{4ED35FC3-789F-4DAD-A93B-19772B058A12}" destId="{BE06743F-591D-4FE4-A82C-F0B86EA6B2D7}" srcOrd="0" destOrd="0" presId="urn:microsoft.com/office/officeart/2005/8/layout/hList2"/>
    <dgm:cxn modelId="{6E46E1C6-36D0-4D25-956D-E0B616632B44}" type="presOf" srcId="{F4CCAC79-24EC-4A89-9B4A-52C18C940827}" destId="{FCF5CC28-748D-461F-9F6C-94026038FDA0}" srcOrd="0" destOrd="0" presId="urn:microsoft.com/office/officeart/2005/8/layout/hList2"/>
    <dgm:cxn modelId="{876A1495-1DDE-4F61-AC63-F6F0F26A3841}" srcId="{F4CCAC79-24EC-4A89-9B4A-52C18C940827}" destId="{7DB642DB-AE48-4482-86F6-76978712EA02}" srcOrd="0" destOrd="0" parTransId="{A9596E0A-4F24-490A-99D0-FD613563B4EE}" sibTransId="{C02C5A7E-E122-48DE-AA79-E8EBD7C8C675}"/>
    <dgm:cxn modelId="{AB99A79D-B72B-47D2-92DA-8D443B76A89C}" srcId="{CD0F83A6-240F-472F-BF08-58B749DF66D9}" destId="{BA75019D-B933-49A3-BCEA-8C7DA8B9C96A}" srcOrd="1" destOrd="0" parTransId="{35B0E87B-9A3E-4A92-AE3A-4B403810E51B}" sibTransId="{FF3F4F5B-7D7D-4567-AA75-8128196C057C}"/>
    <dgm:cxn modelId="{FA841340-5902-4059-A56E-DC251AB6D136}" type="presOf" srcId="{7DB642DB-AE48-4482-86F6-76978712EA02}" destId="{213F7619-7290-4F9D-8F38-7298FAC5A536}" srcOrd="0" destOrd="0" presId="urn:microsoft.com/office/officeart/2005/8/layout/hList2"/>
    <dgm:cxn modelId="{5120AEEF-C634-4014-9DCA-0F9C6BB178A0}" type="presOf" srcId="{E8877806-130C-468D-91D8-977DE537CECC}" destId="{BE06743F-591D-4FE4-A82C-F0B86EA6B2D7}" srcOrd="0" destOrd="1" presId="urn:microsoft.com/office/officeart/2005/8/layout/hList2"/>
    <dgm:cxn modelId="{3C8FD3AE-9FF4-4410-9983-57435DCAD031}" srcId="{1B30741E-3862-4DE6-8F85-BA7934724C77}" destId="{4A2CF2A0-9222-47AE-8C2C-68CE3E417238}" srcOrd="1" destOrd="0" parTransId="{C57C9AA6-6566-40E2-903B-63995319E9C9}" sibTransId="{7544D24F-9CC5-4921-BACA-A8402674EBFE}"/>
    <dgm:cxn modelId="{0A5F8068-2787-48AE-948C-8988B28D1BDA}" srcId="{F4CCAC79-24EC-4A89-9B4A-52C18C940827}" destId="{651CC297-A56C-4C4C-9FE5-D87791AE7D4D}" srcOrd="1" destOrd="0" parTransId="{D7DFA5FB-7378-4344-8FDD-0787DA8C4EAE}" sibTransId="{831DB610-B011-42D8-A5C5-EA273DF795F4}"/>
    <dgm:cxn modelId="{6E35FAF6-AB59-40AB-8674-960F40186B8F}" type="presOf" srcId="{F14EDFA6-578B-4CFD-B5D1-5A0A21450CF1}" destId="{BE06743F-591D-4FE4-A82C-F0B86EA6B2D7}" srcOrd="0" destOrd="3" presId="urn:microsoft.com/office/officeart/2005/8/layout/hList2"/>
    <dgm:cxn modelId="{BF06C8D2-C7EA-455C-BA0E-8DB37B65A32B}" type="presOf" srcId="{1B30741E-3862-4DE6-8F85-BA7934724C77}" destId="{88BDE662-4BBA-4948-AA6E-F87D2DE1C626}" srcOrd="0" destOrd="0" presId="urn:microsoft.com/office/officeart/2005/8/layout/hList2"/>
    <dgm:cxn modelId="{8A469CD8-1073-449A-BD74-260C0F8AE613}" type="presOf" srcId="{651CC297-A56C-4C4C-9FE5-D87791AE7D4D}" destId="{213F7619-7290-4F9D-8F38-7298FAC5A536}" srcOrd="0" destOrd="1" presId="urn:microsoft.com/office/officeart/2005/8/layout/hList2"/>
    <dgm:cxn modelId="{A0920D14-3239-4D84-ABA0-6E2C3EB1BD74}" type="presOf" srcId="{B911A6E0-1A2E-4EE6-8613-CB5238CAFF04}" destId="{213F7619-7290-4F9D-8F38-7298FAC5A536}" srcOrd="0" destOrd="2" presId="urn:microsoft.com/office/officeart/2005/8/layout/hList2"/>
    <dgm:cxn modelId="{68AEB35E-39E9-4114-AD7C-A56BD5D89D88}" srcId="{CD0F83A6-240F-472F-BF08-58B749DF66D9}" destId="{F4CCAC79-24EC-4A89-9B4A-52C18C940827}" srcOrd="2" destOrd="0" parTransId="{8F243118-3D0B-4DDD-9E73-F868E727FF58}" sibTransId="{034CFCAA-E45D-44FA-9458-59C90F7C0C13}"/>
    <dgm:cxn modelId="{7613582B-5AE3-4A05-87E8-32C307152955}" srcId="{BA75019D-B933-49A3-BCEA-8C7DA8B9C96A}" destId="{F14EDFA6-578B-4CFD-B5D1-5A0A21450CF1}" srcOrd="3" destOrd="0" parTransId="{C1BBC88F-E60B-4221-80E8-E4C4F18D3B8C}" sibTransId="{CE3944B0-1F91-4D9E-8CD4-A7D678910D1E}"/>
    <dgm:cxn modelId="{27EBC8E9-3502-4902-A769-7F5ADB3F8B0B}" type="presOf" srcId="{4A2CF2A0-9222-47AE-8C2C-68CE3E417238}" destId="{BA281061-8ACA-46C8-B3DD-7B2E4A346A94}" srcOrd="0" destOrd="1" presId="urn:microsoft.com/office/officeart/2005/8/layout/hList2"/>
    <dgm:cxn modelId="{D8B60FCA-67D6-4B48-BC5E-23720786D02B}" srcId="{CD0F83A6-240F-472F-BF08-58B749DF66D9}" destId="{1B30741E-3862-4DE6-8F85-BA7934724C77}" srcOrd="0" destOrd="0" parTransId="{327194AF-B343-44A4-9C0C-1C6ADF6F1A91}" sibTransId="{AA9FC9F9-EE9A-4617-97D7-1AAFB7DDAD67}"/>
    <dgm:cxn modelId="{5FD3EE52-1386-4F19-A673-21B377B7AC5A}" srcId="{F4CCAC79-24EC-4A89-9B4A-52C18C940827}" destId="{B911A6E0-1A2E-4EE6-8613-CB5238CAFF04}" srcOrd="2" destOrd="0" parTransId="{7F6D4E97-8365-4F74-81AD-1730183793D6}" sibTransId="{2728CE60-44DD-4E60-A4DC-4E047F9E666E}"/>
    <dgm:cxn modelId="{13A88E38-6B69-4CB0-B922-B43FF1F588BF}" type="presOf" srcId="{44AD99A3-85D9-47FF-8A3A-38A41854CABF}" destId="{BA281061-8ACA-46C8-B3DD-7B2E4A346A94}" srcOrd="0" destOrd="0" presId="urn:microsoft.com/office/officeart/2005/8/layout/hList2"/>
    <dgm:cxn modelId="{8A5C0F1D-539D-4FF3-9F9E-2F9EB9465498}" type="presOf" srcId="{D2EA6CD8-1147-4CD7-A3A3-A5059FCD2C1F}" destId="{BE06743F-591D-4FE4-A82C-F0B86EA6B2D7}" srcOrd="0" destOrd="2" presId="urn:microsoft.com/office/officeart/2005/8/layout/hList2"/>
    <dgm:cxn modelId="{A3BFDD9F-DA2A-494A-892D-878C35E88A95}" type="presOf" srcId="{CD0F83A6-240F-472F-BF08-58B749DF66D9}" destId="{FEC31958-4996-41B8-8191-42771D08AE64}" srcOrd="0" destOrd="0" presId="urn:microsoft.com/office/officeart/2005/8/layout/hList2"/>
    <dgm:cxn modelId="{48E8F687-C5A7-4550-8F72-F164847EBEA0}" srcId="{BA75019D-B933-49A3-BCEA-8C7DA8B9C96A}" destId="{E8877806-130C-468D-91D8-977DE537CECC}" srcOrd="1" destOrd="0" parTransId="{0D2DBCCF-C850-4D36-B7D2-74A0BDBCA834}" sibTransId="{CF880DF8-478B-40F7-BCC4-E82DF47DD349}"/>
    <dgm:cxn modelId="{FDDF76CA-A6FA-4033-9D59-911C339C952D}" type="presOf" srcId="{BA75019D-B933-49A3-BCEA-8C7DA8B9C96A}" destId="{71975D96-1B10-4B2C-82B2-1E0C2270DECE}" srcOrd="0" destOrd="0" presId="urn:microsoft.com/office/officeart/2005/8/layout/hList2"/>
    <dgm:cxn modelId="{D7882988-00AF-4070-9867-35E367A511C1}" srcId="{BA75019D-B933-49A3-BCEA-8C7DA8B9C96A}" destId="{D2EA6CD8-1147-4CD7-A3A3-A5059FCD2C1F}" srcOrd="2" destOrd="0" parTransId="{2F4E0E2E-D0F0-4426-B19F-17D6A398ECFB}" sibTransId="{357BF1CB-F3EE-431C-A2F6-646E576E237A}"/>
    <dgm:cxn modelId="{4D063D0D-BAD6-4652-BED4-EEC7158760A7}" type="presParOf" srcId="{FEC31958-4996-41B8-8191-42771D08AE64}" destId="{0BA2C3BC-9652-468E-8E39-62368E937278}" srcOrd="0" destOrd="0" presId="urn:microsoft.com/office/officeart/2005/8/layout/hList2"/>
    <dgm:cxn modelId="{1AFB0496-0486-4E15-8220-2B86B880A0FB}" type="presParOf" srcId="{0BA2C3BC-9652-468E-8E39-62368E937278}" destId="{8D534EDB-575E-40C6-9B82-F69A4AD4D51E}" srcOrd="0" destOrd="0" presId="urn:microsoft.com/office/officeart/2005/8/layout/hList2"/>
    <dgm:cxn modelId="{6313E448-24DA-4309-A3B8-5467B97EC052}" type="presParOf" srcId="{0BA2C3BC-9652-468E-8E39-62368E937278}" destId="{BA281061-8ACA-46C8-B3DD-7B2E4A346A94}" srcOrd="1" destOrd="0" presId="urn:microsoft.com/office/officeart/2005/8/layout/hList2"/>
    <dgm:cxn modelId="{D699CFAF-3B80-44AB-96C3-FE4AA6D62053}" type="presParOf" srcId="{0BA2C3BC-9652-468E-8E39-62368E937278}" destId="{88BDE662-4BBA-4948-AA6E-F87D2DE1C626}" srcOrd="2" destOrd="0" presId="urn:microsoft.com/office/officeart/2005/8/layout/hList2"/>
    <dgm:cxn modelId="{5B391A11-5032-41B9-8A61-E4F1F1D6BA56}" type="presParOf" srcId="{FEC31958-4996-41B8-8191-42771D08AE64}" destId="{396F5DBB-85E9-4951-B9F3-938BC220B4F7}" srcOrd="1" destOrd="0" presId="urn:microsoft.com/office/officeart/2005/8/layout/hList2"/>
    <dgm:cxn modelId="{7CD0F3BD-8CAA-44B8-BB74-93C029CA6E73}" type="presParOf" srcId="{FEC31958-4996-41B8-8191-42771D08AE64}" destId="{01105375-91DD-4F7A-B515-9887BD46AA02}" srcOrd="2" destOrd="0" presId="urn:microsoft.com/office/officeart/2005/8/layout/hList2"/>
    <dgm:cxn modelId="{34A794F2-F9DF-4B2A-874D-CADA994E443F}" type="presParOf" srcId="{01105375-91DD-4F7A-B515-9887BD46AA02}" destId="{74153C62-CFE9-472E-903F-B22E0D5AFDC5}" srcOrd="0" destOrd="0" presId="urn:microsoft.com/office/officeart/2005/8/layout/hList2"/>
    <dgm:cxn modelId="{9DF6FC94-B88A-4413-BBDD-6DAC0D3AEFE2}" type="presParOf" srcId="{01105375-91DD-4F7A-B515-9887BD46AA02}" destId="{BE06743F-591D-4FE4-A82C-F0B86EA6B2D7}" srcOrd="1" destOrd="0" presId="urn:microsoft.com/office/officeart/2005/8/layout/hList2"/>
    <dgm:cxn modelId="{052255DF-7CD7-4C33-8785-8E684CA3146A}" type="presParOf" srcId="{01105375-91DD-4F7A-B515-9887BD46AA02}" destId="{71975D96-1B10-4B2C-82B2-1E0C2270DECE}" srcOrd="2" destOrd="0" presId="urn:microsoft.com/office/officeart/2005/8/layout/hList2"/>
    <dgm:cxn modelId="{5C414BB9-BF89-41CB-88A9-8285D485033C}" type="presParOf" srcId="{FEC31958-4996-41B8-8191-42771D08AE64}" destId="{5F56E666-40EA-4890-9016-9F33F5D78CE7}" srcOrd="3" destOrd="0" presId="urn:microsoft.com/office/officeart/2005/8/layout/hList2"/>
    <dgm:cxn modelId="{CFBC7115-CDA8-4AC4-B2F0-1A4B1FDC5D96}" type="presParOf" srcId="{FEC31958-4996-41B8-8191-42771D08AE64}" destId="{EE2A15EC-DF89-4CE0-9777-645EC4897ED2}" srcOrd="4" destOrd="0" presId="urn:microsoft.com/office/officeart/2005/8/layout/hList2"/>
    <dgm:cxn modelId="{D6C03D71-7E91-4301-B78A-FF2E2BCF911E}" type="presParOf" srcId="{EE2A15EC-DF89-4CE0-9777-645EC4897ED2}" destId="{4046FEC1-5341-4B16-BEFE-DA859AECBE68}" srcOrd="0" destOrd="0" presId="urn:microsoft.com/office/officeart/2005/8/layout/hList2"/>
    <dgm:cxn modelId="{647F1D0B-D7EC-4D84-BA99-9FEEB19E657D}" type="presParOf" srcId="{EE2A15EC-DF89-4CE0-9777-645EC4897ED2}" destId="{213F7619-7290-4F9D-8F38-7298FAC5A536}" srcOrd="1" destOrd="0" presId="urn:microsoft.com/office/officeart/2005/8/layout/hList2"/>
    <dgm:cxn modelId="{00782E2B-3168-4667-8D93-2D14BFE90A81}" type="presParOf" srcId="{EE2A15EC-DF89-4CE0-9777-645EC4897ED2}" destId="{FCF5CC28-748D-461F-9F6C-94026038FDA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F3C211-4ED8-4DF3-BE37-DBFEDF6D4948}" type="doc">
      <dgm:prSet loTypeId="urn:microsoft.com/office/officeart/2005/8/layout/pyramid3" loCatId="pyramid" qsTypeId="urn:microsoft.com/office/officeart/2005/8/quickstyle/simple2" qsCatId="simple" csTypeId="urn:microsoft.com/office/officeart/2005/8/colors/accent1_2" csCatId="accent1" phldr="1"/>
      <dgm:spPr/>
    </dgm:pt>
    <dgm:pt modelId="{AB2F4DF3-5696-4B07-9D08-8B35097505BC}">
      <dgm:prSet phldrT="[Текст]" custT="1"/>
      <dgm:spPr>
        <a:pattFill prst="narHorz">
          <a:fgClr>
            <a:schemeClr val="bg1">
              <a:lumMod val="75000"/>
            </a:schemeClr>
          </a:fgClr>
          <a:bgClr>
            <a:schemeClr val="bg1"/>
          </a:bgClr>
        </a:pattFill>
      </dgm:spPr>
      <dgm:t>
        <a:bodyPr/>
        <a:lstStyle/>
        <a:p>
          <a:endParaRPr lang="ru-RU" sz="2400" dirty="0"/>
        </a:p>
      </dgm:t>
    </dgm:pt>
    <dgm:pt modelId="{D0B2534D-3FF9-4E0C-B9D0-32EBB1B552BB}" type="parTrans" cxnId="{97C10754-7AD8-447C-9A81-886FBD73402E}">
      <dgm:prSet/>
      <dgm:spPr/>
      <dgm:t>
        <a:bodyPr/>
        <a:lstStyle/>
        <a:p>
          <a:endParaRPr lang="ru-RU" sz="2400"/>
        </a:p>
      </dgm:t>
    </dgm:pt>
    <dgm:pt modelId="{E52FA622-C7FE-4D83-8E58-B3CC0296FB54}" type="sibTrans" cxnId="{97C10754-7AD8-447C-9A81-886FBD73402E}">
      <dgm:prSet/>
      <dgm:spPr/>
      <dgm:t>
        <a:bodyPr/>
        <a:lstStyle/>
        <a:p>
          <a:endParaRPr lang="ru-RU" sz="2400"/>
        </a:p>
      </dgm:t>
    </dgm:pt>
    <dgm:pt modelId="{AB5FBD44-C871-4504-9188-951A70CFAE91}">
      <dgm:prSet phldrT="[Текст]" custT="1"/>
      <dgm:spPr>
        <a:pattFill prst="narHorz">
          <a:fgClr>
            <a:schemeClr val="bg1">
              <a:lumMod val="75000"/>
            </a:schemeClr>
          </a:fgClr>
          <a:bgClr>
            <a:schemeClr val="bg1"/>
          </a:bgClr>
        </a:pattFill>
      </dgm:spPr>
      <dgm:t>
        <a:bodyPr/>
        <a:lstStyle/>
        <a:p>
          <a:endParaRPr lang="ru-RU" sz="2400" dirty="0"/>
        </a:p>
      </dgm:t>
    </dgm:pt>
    <dgm:pt modelId="{98B1055F-9AA4-492A-B1B6-7A59C0FF8D4F}" type="parTrans" cxnId="{6C7CCA56-1A96-4A6B-9A7F-5C47013EFBF1}">
      <dgm:prSet/>
      <dgm:spPr/>
      <dgm:t>
        <a:bodyPr/>
        <a:lstStyle/>
        <a:p>
          <a:endParaRPr lang="ru-RU" sz="2400"/>
        </a:p>
      </dgm:t>
    </dgm:pt>
    <dgm:pt modelId="{B540663E-B893-4078-9DC6-58E98F0A4944}" type="sibTrans" cxnId="{6C7CCA56-1A96-4A6B-9A7F-5C47013EFBF1}">
      <dgm:prSet/>
      <dgm:spPr/>
      <dgm:t>
        <a:bodyPr/>
        <a:lstStyle/>
        <a:p>
          <a:endParaRPr lang="ru-RU" sz="2400"/>
        </a:p>
      </dgm:t>
    </dgm:pt>
    <dgm:pt modelId="{32FA0032-9E9C-400D-9F87-B7F903EE4E9B}">
      <dgm:prSet phldrT="[Текст]" custT="1"/>
      <dgm:spPr>
        <a:pattFill prst="narHorz">
          <a:fgClr>
            <a:schemeClr val="bg1">
              <a:lumMod val="75000"/>
            </a:schemeClr>
          </a:fgClr>
          <a:bgClr>
            <a:schemeClr val="bg1"/>
          </a:bgClr>
        </a:pattFill>
      </dgm:spPr>
      <dgm:t>
        <a:bodyPr/>
        <a:lstStyle/>
        <a:p>
          <a:endParaRPr lang="ru-RU" sz="2400" dirty="0"/>
        </a:p>
      </dgm:t>
    </dgm:pt>
    <dgm:pt modelId="{4048CE48-6923-4B22-AC1D-1E2FEFDA6581}" type="parTrans" cxnId="{DED6D68B-F536-4EF8-8823-637954FD8015}">
      <dgm:prSet/>
      <dgm:spPr/>
      <dgm:t>
        <a:bodyPr/>
        <a:lstStyle/>
        <a:p>
          <a:endParaRPr lang="ru-RU" sz="2400"/>
        </a:p>
      </dgm:t>
    </dgm:pt>
    <dgm:pt modelId="{E168E30B-567C-417F-9752-3CFE47DFE230}" type="sibTrans" cxnId="{DED6D68B-F536-4EF8-8823-637954FD8015}">
      <dgm:prSet/>
      <dgm:spPr/>
      <dgm:t>
        <a:bodyPr/>
        <a:lstStyle/>
        <a:p>
          <a:endParaRPr lang="ru-RU" sz="2400"/>
        </a:p>
      </dgm:t>
    </dgm:pt>
    <dgm:pt modelId="{1F61F9C9-312D-416D-A30D-56F1AF830D9B}" type="pres">
      <dgm:prSet presAssocID="{8EF3C211-4ED8-4DF3-BE37-DBFEDF6D4948}" presName="Name0" presStyleCnt="0">
        <dgm:presLayoutVars>
          <dgm:dir/>
          <dgm:animLvl val="lvl"/>
          <dgm:resizeHandles val="exact"/>
        </dgm:presLayoutVars>
      </dgm:prSet>
      <dgm:spPr/>
    </dgm:pt>
    <dgm:pt modelId="{88D48E82-6230-4284-8607-254F326C1040}" type="pres">
      <dgm:prSet presAssocID="{AB2F4DF3-5696-4B07-9D08-8B35097505BC}" presName="Name8" presStyleCnt="0"/>
      <dgm:spPr/>
    </dgm:pt>
    <dgm:pt modelId="{5BCFB64B-C73B-4604-A21F-62D17EADD2F8}" type="pres">
      <dgm:prSet presAssocID="{AB2F4DF3-5696-4B07-9D08-8B35097505BC}" presName="level" presStyleLbl="node1" presStyleIdx="0" presStyleCnt="3" custScaleY="48347" custLinFactNeighborY="-76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5613E-5A84-4C02-9F5F-74BE62045C43}" type="pres">
      <dgm:prSet presAssocID="{AB2F4DF3-5696-4B07-9D08-8B35097505B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47C5F-C6F1-421A-ADE0-53C20F6AEA3A}" type="pres">
      <dgm:prSet presAssocID="{AB5FBD44-C871-4504-9188-951A70CFAE91}" presName="Name8" presStyleCnt="0"/>
      <dgm:spPr/>
    </dgm:pt>
    <dgm:pt modelId="{B5ABA1E1-857B-4DC0-88A3-655AD7185EFF}" type="pres">
      <dgm:prSet presAssocID="{AB5FBD44-C871-4504-9188-951A70CFAE91}" presName="level" presStyleLbl="node1" presStyleIdx="1" presStyleCnt="3" custScaleY="21604" custLinFactNeighborX="-886" custLinFactNeighborY="-14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89884-DEAA-48DE-A50B-E83026F1F9FB}" type="pres">
      <dgm:prSet presAssocID="{AB5FBD44-C871-4504-9188-951A70CFAE9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ECB29-4801-41D0-9DA2-1D6133118E3E}" type="pres">
      <dgm:prSet presAssocID="{32FA0032-9E9C-400D-9F87-B7F903EE4E9B}" presName="Name8" presStyleCnt="0"/>
      <dgm:spPr/>
    </dgm:pt>
    <dgm:pt modelId="{3D347AB4-8087-48D4-B59C-9D8F0B707971}" type="pres">
      <dgm:prSet presAssocID="{32FA0032-9E9C-400D-9F87-B7F903EE4E9B}" presName="level" presStyleLbl="node1" presStyleIdx="2" presStyleCnt="3" custScaleY="16157" custLinFactNeighborX="-5249" custLinFactNeighborY="14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8FB65-D0DB-4CA4-ADD9-E6030612006F}" type="pres">
      <dgm:prSet presAssocID="{32FA0032-9E9C-400D-9F87-B7F903EE4E9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F6266F-1B39-4DA8-B471-F447BB4A8486}" type="presOf" srcId="{32FA0032-9E9C-400D-9F87-B7F903EE4E9B}" destId="{0DD8FB65-D0DB-4CA4-ADD9-E6030612006F}" srcOrd="1" destOrd="0" presId="urn:microsoft.com/office/officeart/2005/8/layout/pyramid3"/>
    <dgm:cxn modelId="{6C7CCA56-1A96-4A6B-9A7F-5C47013EFBF1}" srcId="{8EF3C211-4ED8-4DF3-BE37-DBFEDF6D4948}" destId="{AB5FBD44-C871-4504-9188-951A70CFAE91}" srcOrd="1" destOrd="0" parTransId="{98B1055F-9AA4-492A-B1B6-7A59C0FF8D4F}" sibTransId="{B540663E-B893-4078-9DC6-58E98F0A4944}"/>
    <dgm:cxn modelId="{27577BAB-3A8D-485A-9C87-3B639B7FE51E}" type="presOf" srcId="{AB2F4DF3-5696-4B07-9D08-8B35097505BC}" destId="{AFA5613E-5A84-4C02-9F5F-74BE62045C43}" srcOrd="1" destOrd="0" presId="urn:microsoft.com/office/officeart/2005/8/layout/pyramid3"/>
    <dgm:cxn modelId="{2CE8D03E-C673-45F8-B131-59F4C676E234}" type="presOf" srcId="{AB5FBD44-C871-4504-9188-951A70CFAE91}" destId="{EE089884-DEAA-48DE-A50B-E83026F1F9FB}" srcOrd="1" destOrd="0" presId="urn:microsoft.com/office/officeart/2005/8/layout/pyramid3"/>
    <dgm:cxn modelId="{C3734B90-5467-4E51-A5F8-31BE52BA55D7}" type="presOf" srcId="{32FA0032-9E9C-400D-9F87-B7F903EE4E9B}" destId="{3D347AB4-8087-48D4-B59C-9D8F0B707971}" srcOrd="0" destOrd="0" presId="urn:microsoft.com/office/officeart/2005/8/layout/pyramid3"/>
    <dgm:cxn modelId="{4D2BC7A7-1FED-4823-9340-507888633BC4}" type="presOf" srcId="{AB2F4DF3-5696-4B07-9D08-8B35097505BC}" destId="{5BCFB64B-C73B-4604-A21F-62D17EADD2F8}" srcOrd="0" destOrd="0" presId="urn:microsoft.com/office/officeart/2005/8/layout/pyramid3"/>
    <dgm:cxn modelId="{37C53F8E-848F-4A77-9D8B-4F807670030F}" type="presOf" srcId="{AB5FBD44-C871-4504-9188-951A70CFAE91}" destId="{B5ABA1E1-857B-4DC0-88A3-655AD7185EFF}" srcOrd="0" destOrd="0" presId="urn:microsoft.com/office/officeart/2005/8/layout/pyramid3"/>
    <dgm:cxn modelId="{97C10754-7AD8-447C-9A81-886FBD73402E}" srcId="{8EF3C211-4ED8-4DF3-BE37-DBFEDF6D4948}" destId="{AB2F4DF3-5696-4B07-9D08-8B35097505BC}" srcOrd="0" destOrd="0" parTransId="{D0B2534D-3FF9-4E0C-B9D0-32EBB1B552BB}" sibTransId="{E52FA622-C7FE-4D83-8E58-B3CC0296FB54}"/>
    <dgm:cxn modelId="{DED6D68B-F536-4EF8-8823-637954FD8015}" srcId="{8EF3C211-4ED8-4DF3-BE37-DBFEDF6D4948}" destId="{32FA0032-9E9C-400D-9F87-B7F903EE4E9B}" srcOrd="2" destOrd="0" parTransId="{4048CE48-6923-4B22-AC1D-1E2FEFDA6581}" sibTransId="{E168E30B-567C-417F-9752-3CFE47DFE230}"/>
    <dgm:cxn modelId="{DE73BF93-270B-401B-98CD-B9CFC25C9366}" type="presOf" srcId="{8EF3C211-4ED8-4DF3-BE37-DBFEDF6D4948}" destId="{1F61F9C9-312D-416D-A30D-56F1AF830D9B}" srcOrd="0" destOrd="0" presId="urn:microsoft.com/office/officeart/2005/8/layout/pyramid3"/>
    <dgm:cxn modelId="{49F22085-2CFA-4389-888A-C4EDF66B96ED}" type="presParOf" srcId="{1F61F9C9-312D-416D-A30D-56F1AF830D9B}" destId="{88D48E82-6230-4284-8607-254F326C1040}" srcOrd="0" destOrd="0" presId="urn:microsoft.com/office/officeart/2005/8/layout/pyramid3"/>
    <dgm:cxn modelId="{62F50553-DCA6-4DF2-B3C0-21577F48A8EF}" type="presParOf" srcId="{88D48E82-6230-4284-8607-254F326C1040}" destId="{5BCFB64B-C73B-4604-A21F-62D17EADD2F8}" srcOrd="0" destOrd="0" presId="urn:microsoft.com/office/officeart/2005/8/layout/pyramid3"/>
    <dgm:cxn modelId="{5A88CB22-9350-4A53-AFEF-77D8FC39F923}" type="presParOf" srcId="{88D48E82-6230-4284-8607-254F326C1040}" destId="{AFA5613E-5A84-4C02-9F5F-74BE62045C43}" srcOrd="1" destOrd="0" presId="urn:microsoft.com/office/officeart/2005/8/layout/pyramid3"/>
    <dgm:cxn modelId="{F59B0579-B45E-4EF5-94B7-BBF6A3E2ACCC}" type="presParOf" srcId="{1F61F9C9-312D-416D-A30D-56F1AF830D9B}" destId="{B1147C5F-C6F1-421A-ADE0-53C20F6AEA3A}" srcOrd="1" destOrd="0" presId="urn:microsoft.com/office/officeart/2005/8/layout/pyramid3"/>
    <dgm:cxn modelId="{3EF978D7-AE19-46E0-9B9B-3E53F739B411}" type="presParOf" srcId="{B1147C5F-C6F1-421A-ADE0-53C20F6AEA3A}" destId="{B5ABA1E1-857B-4DC0-88A3-655AD7185EFF}" srcOrd="0" destOrd="0" presId="urn:microsoft.com/office/officeart/2005/8/layout/pyramid3"/>
    <dgm:cxn modelId="{72158C89-8720-4A32-A870-9F22B7013D2E}" type="presParOf" srcId="{B1147C5F-C6F1-421A-ADE0-53C20F6AEA3A}" destId="{EE089884-DEAA-48DE-A50B-E83026F1F9FB}" srcOrd="1" destOrd="0" presId="urn:microsoft.com/office/officeart/2005/8/layout/pyramid3"/>
    <dgm:cxn modelId="{D52EF76C-81C8-40DC-927E-5E5F2B58B7BC}" type="presParOf" srcId="{1F61F9C9-312D-416D-A30D-56F1AF830D9B}" destId="{7CFECB29-4801-41D0-9DA2-1D6133118E3E}" srcOrd="2" destOrd="0" presId="urn:microsoft.com/office/officeart/2005/8/layout/pyramid3"/>
    <dgm:cxn modelId="{441668CA-1D6B-46D9-B899-46936EA03B40}" type="presParOf" srcId="{7CFECB29-4801-41D0-9DA2-1D6133118E3E}" destId="{3D347AB4-8087-48D4-B59C-9D8F0B707971}" srcOrd="0" destOrd="0" presId="urn:microsoft.com/office/officeart/2005/8/layout/pyramid3"/>
    <dgm:cxn modelId="{60381C00-0D7A-428B-8D66-CE6DBCCF75A3}" type="presParOf" srcId="{7CFECB29-4801-41D0-9DA2-1D6133118E3E}" destId="{0DD8FB65-D0DB-4CA4-ADD9-E6030612006F}" srcOrd="1" destOrd="0" presId="urn:microsoft.com/office/officeart/2005/8/layout/pyramid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DE662-4BBA-4948-AA6E-F87D2DE1C626}">
      <dsp:nvSpPr>
        <dsp:cNvPr id="0" name=""/>
        <dsp:cNvSpPr/>
      </dsp:nvSpPr>
      <dsp:spPr>
        <a:xfrm rot="16200000">
          <a:off x="-1351621" y="2231624"/>
          <a:ext cx="3351049" cy="521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60354" bIns="0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Roboto" panose="02000000000000000000" pitchFamily="2" charset="0"/>
              <a:ea typeface="Roboto" panose="02000000000000000000" pitchFamily="2" charset="0"/>
            </a:rPr>
            <a:t>БАЗОВЫЙ </a:t>
          </a:r>
          <a:r>
            <a:rPr lang="en-US" sz="1900" b="1" kern="1200" dirty="0">
              <a:latin typeface="Roboto" panose="02000000000000000000" pitchFamily="2" charset="0"/>
              <a:ea typeface="Roboto" panose="02000000000000000000" pitchFamily="2" charset="0"/>
            </a:rPr>
            <a:t>WELCOME</a:t>
          </a:r>
          <a:endParaRPr lang="ru-RU" sz="1900" b="1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-1351621" y="2231624"/>
        <a:ext cx="3351049" cy="521976"/>
      </dsp:txXfrm>
    </dsp:sp>
    <dsp:sp modelId="{BA281061-8ACA-46C8-B3DD-7B2E4A346A94}">
      <dsp:nvSpPr>
        <dsp:cNvPr id="0" name=""/>
        <dsp:cNvSpPr/>
      </dsp:nvSpPr>
      <dsp:spPr>
        <a:xfrm>
          <a:off x="584891" y="817088"/>
          <a:ext cx="2599994" cy="3351049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460354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1 </a:t>
          </a:r>
          <a:r>
            <a:rPr lang="en-US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– </a:t>
          </a:r>
          <a:r>
            <a:rPr lang="ru-RU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ый день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Контроль – ч/з 2 нед.</a:t>
          </a:r>
        </a:p>
      </dsp:txBody>
      <dsp:txXfrm>
        <a:off x="584891" y="817088"/>
        <a:ext cx="2599994" cy="3351049"/>
      </dsp:txXfrm>
    </dsp:sp>
    <dsp:sp modelId="{8D534EDB-575E-40C6-9B82-F69A4AD4D51E}">
      <dsp:nvSpPr>
        <dsp:cNvPr id="0" name=""/>
        <dsp:cNvSpPr/>
      </dsp:nvSpPr>
      <dsp:spPr>
        <a:xfrm>
          <a:off x="62915" y="128079"/>
          <a:ext cx="1043952" cy="104395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1975D96-1B10-4B2C-82B2-1E0C2270DECE}">
      <dsp:nvSpPr>
        <dsp:cNvPr id="0" name=""/>
        <dsp:cNvSpPr/>
      </dsp:nvSpPr>
      <dsp:spPr>
        <a:xfrm rot="16200000">
          <a:off x="2461681" y="2231624"/>
          <a:ext cx="3351049" cy="521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60354" bIns="0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Roboto" panose="02000000000000000000" pitchFamily="2" charset="0"/>
              <a:ea typeface="Roboto" panose="02000000000000000000" pitchFamily="2" charset="0"/>
            </a:rPr>
            <a:t>ОБУЧЕНИЕ НА РАБОЧЕМ МЕСТЕ</a:t>
          </a:r>
        </a:p>
      </dsp:txBody>
      <dsp:txXfrm>
        <a:off x="2461681" y="2231624"/>
        <a:ext cx="3351049" cy="521976"/>
      </dsp:txXfrm>
    </dsp:sp>
    <dsp:sp modelId="{BE06743F-591D-4FE4-A82C-F0B86EA6B2D7}">
      <dsp:nvSpPr>
        <dsp:cNvPr id="0" name=""/>
        <dsp:cNvSpPr/>
      </dsp:nvSpPr>
      <dsp:spPr>
        <a:xfrm>
          <a:off x="4398194" y="817088"/>
          <a:ext cx="2599994" cy="3351049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460354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6-10 дней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Сдача экзамена -Склад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План продаж – 10 шт. </a:t>
          </a:r>
          <a:r>
            <a:rPr lang="ru-RU" sz="1000" i="1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(с поправкой на салон/регион/план)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Качество звонка – от 85 баллов</a:t>
          </a:r>
        </a:p>
      </dsp:txBody>
      <dsp:txXfrm>
        <a:off x="4398194" y="817088"/>
        <a:ext cx="2599994" cy="3351049"/>
      </dsp:txXfrm>
    </dsp:sp>
    <dsp:sp modelId="{74153C62-CFE9-472E-903F-B22E0D5AFDC5}">
      <dsp:nvSpPr>
        <dsp:cNvPr id="0" name=""/>
        <dsp:cNvSpPr/>
      </dsp:nvSpPr>
      <dsp:spPr>
        <a:xfrm>
          <a:off x="3876218" y="128079"/>
          <a:ext cx="1043952" cy="1043952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CF5CC28-748D-461F-9F6C-94026038FDA0}">
      <dsp:nvSpPr>
        <dsp:cNvPr id="0" name=""/>
        <dsp:cNvSpPr/>
      </dsp:nvSpPr>
      <dsp:spPr>
        <a:xfrm rot="16200000">
          <a:off x="6274984" y="2231624"/>
          <a:ext cx="3351049" cy="521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60354" bIns="0" numCol="1" spcCol="1270" anchor="t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Roboto" panose="02000000000000000000" pitchFamily="2" charset="0"/>
              <a:ea typeface="Roboto" panose="02000000000000000000" pitchFamily="2" charset="0"/>
            </a:rPr>
            <a:t>АТТЕСТАЦИЯ</a:t>
          </a:r>
        </a:p>
      </dsp:txBody>
      <dsp:txXfrm>
        <a:off x="6274984" y="2231624"/>
        <a:ext cx="3351049" cy="521976"/>
      </dsp:txXfrm>
    </dsp:sp>
    <dsp:sp modelId="{213F7619-7290-4F9D-8F38-7298FAC5A536}">
      <dsp:nvSpPr>
        <dsp:cNvPr id="0" name=""/>
        <dsp:cNvSpPr/>
      </dsp:nvSpPr>
      <dsp:spPr>
        <a:xfrm>
          <a:off x="8251355" y="817088"/>
          <a:ext cx="2599994" cy="3351049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460354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2 мес.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5 экзаменов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Оценка результативности (продажи/ср. продажи салон/план; звонок – ср. балл/норматив)</a:t>
          </a:r>
        </a:p>
      </dsp:txBody>
      <dsp:txXfrm>
        <a:off x="8251355" y="817088"/>
        <a:ext cx="2599994" cy="3351049"/>
      </dsp:txXfrm>
    </dsp:sp>
    <dsp:sp modelId="{4046FEC1-5341-4B16-BEFE-DA859AECBE68}">
      <dsp:nvSpPr>
        <dsp:cNvPr id="0" name=""/>
        <dsp:cNvSpPr/>
      </dsp:nvSpPr>
      <dsp:spPr>
        <a:xfrm>
          <a:off x="7689520" y="128079"/>
          <a:ext cx="1043952" cy="1043952"/>
        </a:xfrm>
        <a:prstGeom prst="rect">
          <a:avLst/>
        </a:prstGeom>
        <a:blipFill>
          <a:blip xmlns:r="http://schemas.openxmlformats.org/officeDocument/2006/relationships" r:embed="rId5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DE662-4BBA-4948-AA6E-F87D2DE1C626}">
      <dsp:nvSpPr>
        <dsp:cNvPr id="0" name=""/>
        <dsp:cNvSpPr/>
      </dsp:nvSpPr>
      <dsp:spPr>
        <a:xfrm rot="16200000">
          <a:off x="-1342861" y="2229956"/>
          <a:ext cx="3351049" cy="511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1161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Roboto" panose="02000000000000000000" pitchFamily="2" charset="0"/>
              <a:ea typeface="Roboto" panose="02000000000000000000" pitchFamily="2" charset="0"/>
            </a:rPr>
            <a:t>БАЗОВЫЙ </a:t>
          </a:r>
          <a:r>
            <a:rPr lang="en-US" sz="1800" b="1" kern="1200" dirty="0">
              <a:latin typeface="Roboto" panose="02000000000000000000" pitchFamily="2" charset="0"/>
              <a:ea typeface="Roboto" panose="02000000000000000000" pitchFamily="2" charset="0"/>
            </a:rPr>
            <a:t>WELCOME</a:t>
          </a:r>
          <a:endParaRPr lang="ru-RU" sz="1800" b="1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-1342861" y="2229956"/>
        <a:ext cx="3351049" cy="511552"/>
      </dsp:txXfrm>
    </dsp:sp>
    <dsp:sp modelId="{BA281061-8ACA-46C8-B3DD-7B2E4A346A94}">
      <dsp:nvSpPr>
        <dsp:cNvPr id="0" name=""/>
        <dsp:cNvSpPr/>
      </dsp:nvSpPr>
      <dsp:spPr>
        <a:xfrm>
          <a:off x="588439" y="810208"/>
          <a:ext cx="2548074" cy="3351049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451161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1 </a:t>
          </a:r>
          <a:r>
            <a:rPr lang="en-US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– </a:t>
          </a:r>
          <a:r>
            <a:rPr lang="ru-RU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ый день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Контроль – ч/з 2 нед.</a:t>
          </a:r>
        </a:p>
      </dsp:txBody>
      <dsp:txXfrm>
        <a:off x="588439" y="810208"/>
        <a:ext cx="2548074" cy="3351049"/>
      </dsp:txXfrm>
    </dsp:sp>
    <dsp:sp modelId="{8D534EDB-575E-40C6-9B82-F69A4AD4D51E}">
      <dsp:nvSpPr>
        <dsp:cNvPr id="0" name=""/>
        <dsp:cNvSpPr/>
      </dsp:nvSpPr>
      <dsp:spPr>
        <a:xfrm>
          <a:off x="76887" y="134959"/>
          <a:ext cx="1023105" cy="1023105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1975D96-1B10-4B2C-82B2-1E0C2270DECE}">
      <dsp:nvSpPr>
        <dsp:cNvPr id="0" name=""/>
        <dsp:cNvSpPr/>
      </dsp:nvSpPr>
      <dsp:spPr>
        <a:xfrm rot="16200000">
          <a:off x="2394292" y="2229956"/>
          <a:ext cx="3351049" cy="511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1161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Roboto" panose="02000000000000000000" pitchFamily="2" charset="0"/>
              <a:ea typeface="Roboto" panose="02000000000000000000" pitchFamily="2" charset="0"/>
            </a:rPr>
            <a:t>ОБУЧЕНИЕ НА РАБОЧЕМ МЕСТЕ</a:t>
          </a:r>
        </a:p>
      </dsp:txBody>
      <dsp:txXfrm>
        <a:off x="2394292" y="2229956"/>
        <a:ext cx="3351049" cy="511552"/>
      </dsp:txXfrm>
    </dsp:sp>
    <dsp:sp modelId="{BE06743F-591D-4FE4-A82C-F0B86EA6B2D7}">
      <dsp:nvSpPr>
        <dsp:cNvPr id="0" name=""/>
        <dsp:cNvSpPr/>
      </dsp:nvSpPr>
      <dsp:spPr>
        <a:xfrm>
          <a:off x="4387460" y="827969"/>
          <a:ext cx="2921469" cy="3351049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451161" rIns="142240" bIns="142240" numCol="1" spcCol="1270" anchor="t" anchorCtr="0">
          <a:noAutofit/>
        </a:bodyPr>
        <a:lstStyle/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4 - 7 дней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•"/>
            <a:tabLst/>
            <a:defRPr/>
          </a:pPr>
          <a:r>
            <a:rPr lang="ru-RU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Сдача экзамена – Исходящий звонок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•"/>
            <a:tabLst/>
            <a:defRPr/>
          </a:pPr>
          <a:r>
            <a:rPr lang="ru-RU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План звонков – от 25 /день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•"/>
            <a:tabLst/>
            <a:defRPr/>
          </a:pPr>
          <a:r>
            <a:rPr lang="ru-RU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План визитов – 10/ мес.</a:t>
          </a:r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4387460" y="827969"/>
        <a:ext cx="2921469" cy="3351049"/>
      </dsp:txXfrm>
    </dsp:sp>
    <dsp:sp modelId="{74153C62-CFE9-472E-903F-B22E0D5AFDC5}">
      <dsp:nvSpPr>
        <dsp:cNvPr id="0" name=""/>
        <dsp:cNvSpPr/>
      </dsp:nvSpPr>
      <dsp:spPr>
        <a:xfrm>
          <a:off x="3814041" y="134959"/>
          <a:ext cx="1023105" cy="1023105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CF5CC28-748D-461F-9F6C-94026038FDA0}">
      <dsp:nvSpPr>
        <dsp:cNvPr id="0" name=""/>
        <dsp:cNvSpPr/>
      </dsp:nvSpPr>
      <dsp:spPr>
        <a:xfrm rot="16200000">
          <a:off x="6318144" y="2229956"/>
          <a:ext cx="3351049" cy="511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1161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Roboto" panose="02000000000000000000" pitchFamily="2" charset="0"/>
              <a:ea typeface="Roboto" panose="02000000000000000000" pitchFamily="2" charset="0"/>
            </a:rPr>
            <a:t>АТТЕСТАЦИЯ</a:t>
          </a:r>
        </a:p>
      </dsp:txBody>
      <dsp:txXfrm>
        <a:off x="6318144" y="2229956"/>
        <a:ext cx="3351049" cy="511552"/>
      </dsp:txXfrm>
    </dsp:sp>
    <dsp:sp modelId="{213F7619-7290-4F9D-8F38-7298FAC5A536}">
      <dsp:nvSpPr>
        <dsp:cNvPr id="0" name=""/>
        <dsp:cNvSpPr/>
      </dsp:nvSpPr>
      <dsp:spPr>
        <a:xfrm>
          <a:off x="8288507" y="810208"/>
          <a:ext cx="2548074" cy="3351049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451161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2 мес.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1 экзамен</a:t>
          </a:r>
          <a:r>
            <a:rPr lang="en-US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 - </a:t>
          </a:r>
          <a:r>
            <a:rPr lang="ru-RU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Звонок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Оценка результативности (визиты</a:t>
          </a:r>
          <a:r>
            <a:rPr lang="en-US" sz="20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rPr>
            <a:t>)</a:t>
          </a:r>
          <a:endParaRPr lang="ru-RU" sz="2000" kern="1200" dirty="0">
            <a:solidFill>
              <a:schemeClr val="tx1"/>
            </a:solidFill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8288507" y="810208"/>
        <a:ext cx="2548074" cy="3351049"/>
      </dsp:txXfrm>
    </dsp:sp>
    <dsp:sp modelId="{4046FEC1-5341-4B16-BEFE-DA859AECBE68}">
      <dsp:nvSpPr>
        <dsp:cNvPr id="0" name=""/>
        <dsp:cNvSpPr/>
      </dsp:nvSpPr>
      <dsp:spPr>
        <a:xfrm>
          <a:off x="7737892" y="134959"/>
          <a:ext cx="1023105" cy="1023105"/>
        </a:xfrm>
        <a:prstGeom prst="rect">
          <a:avLst/>
        </a:prstGeom>
        <a:blipFill>
          <a:blip xmlns:r="http://schemas.openxmlformats.org/officeDocument/2006/relationships" r:embed="rId5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FB64B-C73B-4604-A21F-62D17EADD2F8}">
      <dsp:nvSpPr>
        <dsp:cNvPr id="0" name=""/>
        <dsp:cNvSpPr/>
      </dsp:nvSpPr>
      <dsp:spPr>
        <a:xfrm rot="10800000">
          <a:off x="0" y="0"/>
          <a:ext cx="3729610" cy="2265249"/>
        </a:xfrm>
        <a:prstGeom prst="trapezoid">
          <a:avLst>
            <a:gd name="adj" fmla="val 39800"/>
          </a:avLst>
        </a:prstGeom>
        <a:pattFill prst="narHorz">
          <a:fgClr>
            <a:schemeClr val="bg1">
              <a:lumMod val="75000"/>
            </a:schemeClr>
          </a:fgClr>
          <a:bgClr>
            <a:schemeClr val="bg1"/>
          </a:bgClr>
        </a:patt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10800000">
        <a:off x="652681" y="0"/>
        <a:ext cx="2424246" cy="2265249"/>
      </dsp:txXfrm>
    </dsp:sp>
    <dsp:sp modelId="{B5ABA1E1-857B-4DC0-88A3-655AD7185EFF}">
      <dsp:nvSpPr>
        <dsp:cNvPr id="0" name=""/>
        <dsp:cNvSpPr/>
      </dsp:nvSpPr>
      <dsp:spPr>
        <a:xfrm rot="10800000">
          <a:off x="1032539" y="2622757"/>
          <a:ext cx="1635548" cy="1012233"/>
        </a:xfrm>
        <a:prstGeom prst="trapezoid">
          <a:avLst>
            <a:gd name="adj" fmla="val 39800"/>
          </a:avLst>
        </a:prstGeom>
        <a:pattFill prst="narHorz">
          <a:fgClr>
            <a:schemeClr val="bg1">
              <a:lumMod val="75000"/>
            </a:schemeClr>
          </a:fgClr>
          <a:bgClr>
            <a:schemeClr val="bg1"/>
          </a:bgClr>
        </a:patt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10800000">
        <a:off x="1318760" y="2622757"/>
        <a:ext cx="1063106" cy="1012233"/>
      </dsp:txXfrm>
    </dsp:sp>
    <dsp:sp modelId="{3D347AB4-8087-48D4-B59C-9D8F0B707971}">
      <dsp:nvSpPr>
        <dsp:cNvPr id="0" name=""/>
        <dsp:cNvSpPr/>
      </dsp:nvSpPr>
      <dsp:spPr>
        <a:xfrm rot="10800000">
          <a:off x="1478166" y="3928378"/>
          <a:ext cx="699810" cy="757019"/>
        </a:xfrm>
        <a:prstGeom prst="trapezoid">
          <a:avLst>
            <a:gd name="adj" fmla="val 50000"/>
          </a:avLst>
        </a:prstGeom>
        <a:pattFill prst="narHorz">
          <a:fgClr>
            <a:schemeClr val="bg1">
              <a:lumMod val="75000"/>
            </a:schemeClr>
          </a:fgClr>
          <a:bgClr>
            <a:schemeClr val="bg1"/>
          </a:bgClr>
        </a:patt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10800000">
        <a:off x="1478166" y="3928378"/>
        <a:ext cx="699810" cy="757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8CE03-F8DE-48E2-83EB-F3CA83DEEFC6}" type="datetimeFigureOut">
              <a:rPr lang="ru-RU" smtClean="0"/>
              <a:t>23.07.2019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FD1EC-EC5A-4B16-A58F-BBD06262CF1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3783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73052-1C4D-4D99-A058-91D579108362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3CFD89-16A1-4A5D-91A6-611D5C0D2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7662EA-8C43-476F-9958-AD4E3A98C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F3DE20-E08C-447F-9905-3814E907E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A96E-3231-45FB-BD6C-80127BD705A1}" type="datetimeFigureOut">
              <a:rPr lang="ru-RU" smtClean="0"/>
              <a:t>23.07.2019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32AD38-0EC9-4B56-9CDB-10C1BC029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CE0734-6F85-42B5-81AA-D3AEFCF8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D91C-7B0A-4138-9CF2-04F8D8EC145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36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69604A-F92A-41F9-9144-88997DEB0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CE8488-33CB-4026-81D9-69F3BCB6A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24A38A-9C03-43BE-A7DD-0EDA0FF09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A96E-3231-45FB-BD6C-80127BD705A1}" type="datetimeFigureOut">
              <a:rPr lang="ru-RU" smtClean="0"/>
              <a:t>23.07.2019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B7E6E8-09F1-4141-93C7-B4BAAF72D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DE1132-F1CA-43B0-AD94-7D4B4F1E0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D91C-7B0A-4138-9CF2-04F8D8EC145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22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B18E9F4-F78E-4C94-BB6E-5FADF0E283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B7EC6E-FB2D-471B-90DA-73B4DB9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CB2E25-7385-4A77-8B60-7082B86E4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A96E-3231-45FB-BD6C-80127BD705A1}" type="datetimeFigureOut">
              <a:rPr lang="ru-RU" smtClean="0"/>
              <a:t>23.07.2019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7D2A1A-565E-485D-BD08-FCF797ED4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5FF658-5B2E-400F-ABA1-B71F44D10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D91C-7B0A-4138-9CF2-04F8D8EC145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441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201369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F97FD-DF13-4133-9ACE-36EDBC39A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A80772-62F4-42DB-862E-298FB3297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EEF583-D441-47D8-989F-2886488D2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A96E-3231-45FB-BD6C-80127BD705A1}" type="datetimeFigureOut">
              <a:rPr lang="ru-RU" smtClean="0"/>
              <a:t>23.07.2019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7B1897-6A38-423B-BD1F-42DFBDBD3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AEF70B-0417-4708-BBBE-96167BB4D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D91C-7B0A-4138-9CF2-04F8D8EC145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51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4313BD-E211-4E5A-ABE6-8709D8C57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3E514A-7EF8-48CC-A323-9F6FECD2A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804A57-4996-433B-A208-B9B334E2A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A96E-3231-45FB-BD6C-80127BD705A1}" type="datetimeFigureOut">
              <a:rPr lang="ru-RU" smtClean="0"/>
              <a:t>23.07.2019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01CC23-AF09-4316-94A3-3F5D1F6C2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1E1F8B-F7BD-4A33-8FD1-26759D93B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D91C-7B0A-4138-9CF2-04F8D8EC145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364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230980-28C9-4AF6-BF46-FE072B138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C95046-7CF9-453A-8D0C-8634C8188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38E8A2-D1F5-431F-A6EA-8FA04DB72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6B735F-E8F4-4336-B15A-34244CCC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A96E-3231-45FB-BD6C-80127BD705A1}" type="datetimeFigureOut">
              <a:rPr lang="ru-RU" smtClean="0"/>
              <a:t>23.07.2019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6702E4-8C91-4E50-A193-EB844D1E9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1E3533-A56E-4195-9441-F9F60E74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D91C-7B0A-4138-9CF2-04F8D8EC145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39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2B73A-2D66-4F24-AABD-2EC2BAC29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394B11-6B10-48D2-AD0C-0F86BC58F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9D0044-DD67-40E7-94A9-6879F14C7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F10815-5F88-4B27-82F3-554C0A2B1E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B21B24-835A-4137-8011-AE00BF14D1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7D0A4F3-66BE-4323-B8AE-359B7AC6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A96E-3231-45FB-BD6C-80127BD705A1}" type="datetimeFigureOut">
              <a:rPr lang="ru-RU" smtClean="0"/>
              <a:t>23.07.2019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01B9C18-4983-46C1-9B9D-BBF3D7ACF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F7DEFD-3493-444C-9457-551309126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D91C-7B0A-4138-9CF2-04F8D8EC145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702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9A99C-8601-4382-AB77-20DE28753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6908D36-788C-479E-AB8D-5150E0741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A96E-3231-45FB-BD6C-80127BD705A1}" type="datetimeFigureOut">
              <a:rPr lang="ru-RU" smtClean="0"/>
              <a:t>23.07.2019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4A1F5B-8C0B-4775-92A4-70093B0A5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89C69F-3D13-46FB-A1F2-A6D7E7A5F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D91C-7B0A-4138-9CF2-04F8D8EC145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52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3A7BD30-A46E-41E4-93BC-8535F1DD7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A96E-3231-45FB-BD6C-80127BD705A1}" type="datetimeFigureOut">
              <a:rPr lang="ru-RU" smtClean="0"/>
              <a:t>23.07.2019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CBD8604-7980-44C7-8EE3-727273BEF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680314-EA37-4583-BE06-155D684FC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D91C-7B0A-4138-9CF2-04F8D8EC145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874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79D04-25E5-4587-886A-8ECEF2528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C48A0B-CC2A-44C6-B4AA-E8D91536D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6F06DB-CDBA-4E30-BF37-92C0DA7D3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E2904C-9A67-4BFA-8CF8-261BE0077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A96E-3231-45FB-BD6C-80127BD705A1}" type="datetimeFigureOut">
              <a:rPr lang="ru-RU" smtClean="0"/>
              <a:t>23.07.2019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72BAE4-961C-42A0-B10C-E8057722B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93F966-3DFF-4BAF-B1B8-15A8DA709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D91C-7B0A-4138-9CF2-04F8D8EC145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8625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4B2393-9797-46E8-9F7B-680396C83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742D118-06EB-431A-8537-99889967DC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F81708-D6A3-456E-BA1F-5CF6BD071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A5782D-50DF-4D3E-8ABC-62393AC2C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A96E-3231-45FB-BD6C-80127BD705A1}" type="datetimeFigureOut">
              <a:rPr lang="ru-RU" smtClean="0"/>
              <a:t>23.07.2019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80D9E1-5A4E-4B4D-952C-2AD6BCC31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ABD269-7859-4402-B92A-46B2936BA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D91C-7B0A-4138-9CF2-04F8D8EC145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B0FC2-8850-4FDF-9766-EC4A6F853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77595D-AB3C-4EA0-9C1C-D2EDD3567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B20BE5-F2EF-4143-A989-785B5717DE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9A96E-3231-45FB-BD6C-80127BD705A1}" type="datetimeFigureOut">
              <a:rPr lang="ru-RU" smtClean="0"/>
              <a:t>23.07.2019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A79A93-153B-461F-925C-E1012679E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388D63-59C5-4FDC-BAE4-B15446CB03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BD91C-7B0A-4138-9CF2-04F8D8EC145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1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1153" y="1015878"/>
            <a:ext cx="2200847" cy="49259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E5C573-46A0-47EE-8961-4581879103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476" t="34" r="-29828" b="-34"/>
          <a:stretch/>
        </p:blipFill>
        <p:spPr>
          <a:xfrm>
            <a:off x="1650602" y="456068"/>
            <a:ext cx="9009491" cy="5941873"/>
          </a:xfrm>
          <a:prstGeom prst="rect">
            <a:avLst/>
          </a:prstGeom>
        </p:spPr>
      </p:pic>
      <p:sp>
        <p:nvSpPr>
          <p:cNvPr id="9" name="Треугольник 5">
            <a:extLst>
              <a:ext uri="{FF2B5EF4-FFF2-40B4-BE49-F238E27FC236}">
                <a16:creationId xmlns:a16="http://schemas.microsoft.com/office/drawing/2014/main" id="{E8AC43A7-21F2-412B-BF12-B7F2BB1D7F50}"/>
              </a:ext>
            </a:extLst>
          </p:cNvPr>
          <p:cNvSpPr/>
          <p:nvPr/>
        </p:nvSpPr>
        <p:spPr>
          <a:xfrm>
            <a:off x="5887303" y="456068"/>
            <a:ext cx="3974828" cy="5943868"/>
          </a:xfrm>
          <a:prstGeom prst="triangle">
            <a:avLst>
              <a:gd name="adj" fmla="val 607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A2D3C09-103E-4FE6-B495-05E4E13BB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5475" y="5385939"/>
            <a:ext cx="4958233" cy="1012002"/>
          </a:xfrm>
        </p:spPr>
        <p:txBody>
          <a:bodyPr lIns="0" tIns="0" rIns="0" bIns="0">
            <a:noAutofit/>
          </a:bodyPr>
          <a:lstStyle/>
          <a:p>
            <a:r>
              <a:rPr lang="ru-RU" sz="40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НАСТАВНИЧЕСТВО</a:t>
            </a:r>
            <a:endParaRPr lang="en-US" sz="40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2" name="Снимок экрана 2017-10-24 в 1.03.36.png" descr="Снимок экрана 2017-10-24 в 1.03.36.png">
            <a:extLst>
              <a:ext uri="{FF2B5EF4-FFF2-40B4-BE49-F238E27FC236}">
                <a16:creationId xmlns:a16="http://schemas.microsoft.com/office/drawing/2014/main" id="{E78FB9BC-6128-4665-8AC9-3BA8FDD47A4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27564" y="547280"/>
            <a:ext cx="2199208" cy="4460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30946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6945AF6-381A-4884-A3AF-96B116A4C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153" y="1094560"/>
            <a:ext cx="2200847" cy="4925995"/>
          </a:xfrm>
          <a:prstGeom prst="rect">
            <a:avLst/>
          </a:prstGeom>
        </p:spPr>
      </p:pic>
      <p:sp>
        <p:nvSpPr>
          <p:cNvPr id="6" name="Freeform 7"/>
          <p:cNvSpPr>
            <a:spLocks/>
          </p:cNvSpPr>
          <p:nvPr/>
        </p:nvSpPr>
        <p:spPr bwMode="auto">
          <a:xfrm>
            <a:off x="3116855" y="1195777"/>
            <a:ext cx="2196528" cy="2199702"/>
          </a:xfrm>
          <a:custGeom>
            <a:avLst/>
            <a:gdLst>
              <a:gd name="T0" fmla="*/ 437 w 509"/>
              <a:gd name="T1" fmla="*/ 94 h 509"/>
              <a:gd name="T2" fmla="*/ 95 w 509"/>
              <a:gd name="T3" fmla="*/ 94 h 509"/>
              <a:gd name="T4" fmla="*/ 95 w 509"/>
              <a:gd name="T5" fmla="*/ 436 h 509"/>
              <a:gd name="T6" fmla="*/ 272 w 509"/>
              <a:gd name="T7" fmla="*/ 507 h 509"/>
              <a:gd name="T8" fmla="*/ 387 w 509"/>
              <a:gd name="T9" fmla="*/ 507 h 509"/>
              <a:gd name="T10" fmla="*/ 508 w 509"/>
              <a:gd name="T11" fmla="*/ 507 h 509"/>
              <a:gd name="T12" fmla="*/ 508 w 509"/>
              <a:gd name="T13" fmla="*/ 386 h 509"/>
              <a:gd name="T14" fmla="*/ 508 w 509"/>
              <a:gd name="T15" fmla="*/ 271 h 509"/>
              <a:gd name="T16" fmla="*/ 437 w 509"/>
              <a:gd name="T17" fmla="*/ 94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37" y="94"/>
                </a:moveTo>
                <a:cubicBezTo>
                  <a:pt x="342" y="0"/>
                  <a:pt x="189" y="0"/>
                  <a:pt x="95" y="94"/>
                </a:cubicBezTo>
                <a:cubicBezTo>
                  <a:pt x="0" y="188"/>
                  <a:pt x="0" y="342"/>
                  <a:pt x="95" y="436"/>
                </a:cubicBezTo>
                <a:cubicBezTo>
                  <a:pt x="144" y="485"/>
                  <a:pt x="208" y="509"/>
                  <a:pt x="272" y="507"/>
                </a:cubicBezTo>
                <a:cubicBezTo>
                  <a:pt x="387" y="507"/>
                  <a:pt x="387" y="507"/>
                  <a:pt x="387" y="507"/>
                </a:cubicBezTo>
                <a:cubicBezTo>
                  <a:pt x="508" y="507"/>
                  <a:pt x="508" y="507"/>
                  <a:pt x="508" y="507"/>
                </a:cubicBezTo>
                <a:cubicBezTo>
                  <a:pt x="508" y="386"/>
                  <a:pt x="508" y="386"/>
                  <a:pt x="508" y="386"/>
                </a:cubicBezTo>
                <a:cubicBezTo>
                  <a:pt x="508" y="271"/>
                  <a:pt x="508" y="271"/>
                  <a:pt x="508" y="271"/>
                </a:cubicBezTo>
                <a:cubicBezTo>
                  <a:pt x="509" y="207"/>
                  <a:pt x="486" y="143"/>
                  <a:pt x="437" y="9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 dirty="0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5802847" y="807868"/>
            <a:ext cx="2665321" cy="2591831"/>
          </a:xfrm>
          <a:custGeom>
            <a:avLst/>
            <a:gdLst>
              <a:gd name="T0" fmla="*/ 415 w 509"/>
              <a:gd name="T1" fmla="*/ 436 h 509"/>
              <a:gd name="T2" fmla="*/ 415 w 509"/>
              <a:gd name="T3" fmla="*/ 94 h 509"/>
              <a:gd name="T4" fmla="*/ 73 w 509"/>
              <a:gd name="T5" fmla="*/ 94 h 509"/>
              <a:gd name="T6" fmla="*/ 2 w 509"/>
              <a:gd name="T7" fmla="*/ 271 h 509"/>
              <a:gd name="T8" fmla="*/ 2 w 509"/>
              <a:gd name="T9" fmla="*/ 386 h 509"/>
              <a:gd name="T10" fmla="*/ 1 w 509"/>
              <a:gd name="T11" fmla="*/ 507 h 509"/>
              <a:gd name="T12" fmla="*/ 122 w 509"/>
              <a:gd name="T13" fmla="*/ 507 h 509"/>
              <a:gd name="T14" fmla="*/ 237 w 509"/>
              <a:gd name="T15" fmla="*/ 507 h 509"/>
              <a:gd name="T16" fmla="*/ 415 w 509"/>
              <a:gd name="T17" fmla="*/ 436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15" y="436"/>
                </a:moveTo>
                <a:cubicBezTo>
                  <a:pt x="509" y="342"/>
                  <a:pt x="509" y="188"/>
                  <a:pt x="415" y="94"/>
                </a:cubicBezTo>
                <a:cubicBezTo>
                  <a:pt x="320" y="0"/>
                  <a:pt x="167" y="0"/>
                  <a:pt x="73" y="94"/>
                </a:cubicBezTo>
                <a:cubicBezTo>
                  <a:pt x="24" y="143"/>
                  <a:pt x="0" y="207"/>
                  <a:pt x="2" y="271"/>
                </a:cubicBezTo>
                <a:cubicBezTo>
                  <a:pt x="2" y="386"/>
                  <a:pt x="2" y="386"/>
                  <a:pt x="2" y="386"/>
                </a:cubicBezTo>
                <a:cubicBezTo>
                  <a:pt x="1" y="507"/>
                  <a:pt x="1" y="507"/>
                  <a:pt x="1" y="507"/>
                </a:cubicBezTo>
                <a:cubicBezTo>
                  <a:pt x="122" y="507"/>
                  <a:pt x="122" y="507"/>
                  <a:pt x="122" y="507"/>
                </a:cubicBezTo>
                <a:cubicBezTo>
                  <a:pt x="237" y="507"/>
                  <a:pt x="237" y="507"/>
                  <a:pt x="237" y="507"/>
                </a:cubicBezTo>
                <a:cubicBezTo>
                  <a:pt x="301" y="509"/>
                  <a:pt x="366" y="485"/>
                  <a:pt x="415" y="436"/>
                </a:cubicBezTo>
                <a:close/>
              </a:path>
            </a:pathLst>
          </a:custGeom>
          <a:solidFill>
            <a:srgbClr val="4EB27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 dirty="0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3126526" y="3670872"/>
            <a:ext cx="2196528" cy="2198114"/>
          </a:xfrm>
          <a:custGeom>
            <a:avLst/>
            <a:gdLst>
              <a:gd name="T0" fmla="*/ 95 w 509"/>
              <a:gd name="T1" fmla="*/ 73 h 509"/>
              <a:gd name="T2" fmla="*/ 95 w 509"/>
              <a:gd name="T3" fmla="*/ 415 h 509"/>
              <a:gd name="T4" fmla="*/ 437 w 509"/>
              <a:gd name="T5" fmla="*/ 415 h 509"/>
              <a:gd name="T6" fmla="*/ 508 w 509"/>
              <a:gd name="T7" fmla="*/ 237 h 509"/>
              <a:gd name="T8" fmla="*/ 508 w 509"/>
              <a:gd name="T9" fmla="*/ 123 h 509"/>
              <a:gd name="T10" fmla="*/ 508 w 509"/>
              <a:gd name="T11" fmla="*/ 2 h 509"/>
              <a:gd name="T12" fmla="*/ 387 w 509"/>
              <a:gd name="T13" fmla="*/ 2 h 509"/>
              <a:gd name="T14" fmla="*/ 272 w 509"/>
              <a:gd name="T15" fmla="*/ 2 h 509"/>
              <a:gd name="T16" fmla="*/ 95 w 509"/>
              <a:gd name="T17" fmla="*/ 73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95" y="73"/>
                </a:moveTo>
                <a:cubicBezTo>
                  <a:pt x="0" y="167"/>
                  <a:pt x="0" y="320"/>
                  <a:pt x="95" y="415"/>
                </a:cubicBezTo>
                <a:cubicBezTo>
                  <a:pt x="189" y="509"/>
                  <a:pt x="342" y="509"/>
                  <a:pt x="437" y="415"/>
                </a:cubicBezTo>
                <a:cubicBezTo>
                  <a:pt x="486" y="366"/>
                  <a:pt x="509" y="301"/>
                  <a:pt x="508" y="237"/>
                </a:cubicBezTo>
                <a:cubicBezTo>
                  <a:pt x="508" y="123"/>
                  <a:pt x="508" y="123"/>
                  <a:pt x="508" y="123"/>
                </a:cubicBezTo>
                <a:cubicBezTo>
                  <a:pt x="508" y="2"/>
                  <a:pt x="508" y="2"/>
                  <a:pt x="508" y="2"/>
                </a:cubicBezTo>
                <a:cubicBezTo>
                  <a:pt x="387" y="2"/>
                  <a:pt x="387" y="2"/>
                  <a:pt x="387" y="2"/>
                </a:cubicBezTo>
                <a:cubicBezTo>
                  <a:pt x="272" y="2"/>
                  <a:pt x="272" y="2"/>
                  <a:pt x="272" y="2"/>
                </a:cubicBezTo>
                <a:cubicBezTo>
                  <a:pt x="208" y="0"/>
                  <a:pt x="144" y="24"/>
                  <a:pt x="95" y="7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 dirty="0"/>
          </a:p>
        </p:txBody>
      </p:sp>
      <p:sp>
        <p:nvSpPr>
          <p:cNvPr id="2050" name="TextBox 93"/>
          <p:cNvSpPr txBox="1">
            <a:spLocks noChangeArrowheads="1"/>
          </p:cNvSpPr>
          <p:nvPr/>
        </p:nvSpPr>
        <p:spPr bwMode="auto">
          <a:xfrm>
            <a:off x="8532102" y="1757019"/>
            <a:ext cx="303199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16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Связка «Адаптация» – «Наставничество»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16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Действующие программы (описание процесса)</a:t>
            </a:r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5938879" y="3628206"/>
            <a:ext cx="2196528" cy="2198114"/>
          </a:xfrm>
          <a:custGeom>
            <a:avLst/>
            <a:gdLst>
              <a:gd name="T0" fmla="*/ 73 w 509"/>
              <a:gd name="T1" fmla="*/ 415 h 509"/>
              <a:gd name="T2" fmla="*/ 415 w 509"/>
              <a:gd name="T3" fmla="*/ 415 h 509"/>
              <a:gd name="T4" fmla="*/ 415 w 509"/>
              <a:gd name="T5" fmla="*/ 73 h 509"/>
              <a:gd name="T6" fmla="*/ 237 w 509"/>
              <a:gd name="T7" fmla="*/ 2 h 509"/>
              <a:gd name="T8" fmla="*/ 122 w 509"/>
              <a:gd name="T9" fmla="*/ 2 h 509"/>
              <a:gd name="T10" fmla="*/ 1 w 509"/>
              <a:gd name="T11" fmla="*/ 2 h 509"/>
              <a:gd name="T12" fmla="*/ 2 w 509"/>
              <a:gd name="T13" fmla="*/ 123 h 509"/>
              <a:gd name="T14" fmla="*/ 2 w 509"/>
              <a:gd name="T15" fmla="*/ 237 h 509"/>
              <a:gd name="T16" fmla="*/ 73 w 509"/>
              <a:gd name="T17" fmla="*/ 41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73" y="415"/>
                </a:moveTo>
                <a:cubicBezTo>
                  <a:pt x="167" y="509"/>
                  <a:pt x="320" y="509"/>
                  <a:pt x="415" y="415"/>
                </a:cubicBezTo>
                <a:cubicBezTo>
                  <a:pt x="509" y="320"/>
                  <a:pt x="509" y="167"/>
                  <a:pt x="415" y="73"/>
                </a:cubicBezTo>
                <a:cubicBezTo>
                  <a:pt x="366" y="24"/>
                  <a:pt x="301" y="0"/>
                  <a:pt x="237" y="2"/>
                </a:cubicBezTo>
                <a:cubicBezTo>
                  <a:pt x="122" y="2"/>
                  <a:pt x="122" y="2"/>
                  <a:pt x="122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123"/>
                  <a:pt x="2" y="123"/>
                  <a:pt x="2" y="123"/>
                </a:cubicBezTo>
                <a:cubicBezTo>
                  <a:pt x="2" y="237"/>
                  <a:pt x="2" y="237"/>
                  <a:pt x="2" y="237"/>
                </a:cubicBezTo>
                <a:cubicBezTo>
                  <a:pt x="0" y="301"/>
                  <a:pt x="24" y="366"/>
                  <a:pt x="73" y="4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 dirty="0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7469479" y="460177"/>
            <a:ext cx="5115504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4000" b="1" dirty="0">
                <a:latin typeface="Roboto" panose="02000000000000000000" pitchFamily="2" charset="0"/>
                <a:ea typeface="Roboto" panose="02000000000000000000" pitchFamily="2" charset="0"/>
              </a:rPr>
              <a:t>ПРОГРАММЫ НАСТАВНИЧЕСТВА</a:t>
            </a:r>
            <a:endParaRPr lang="en-US" altLang="en-US" sz="40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8655797" y="4481043"/>
            <a:ext cx="228665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3200" dirty="0">
                <a:solidFill>
                  <a:schemeClr val="bg1">
                    <a:lumMod val="75000"/>
                  </a:schemeClr>
                </a:solidFill>
              </a:rPr>
              <a:t>МОТИВАЦИЯ</a:t>
            </a:r>
            <a:endParaRPr lang="en-US" alt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600524" y="4481042"/>
            <a:ext cx="19604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3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ЛАЙФХАКИ</a:t>
            </a:r>
            <a:endParaRPr lang="en-US" altLang="en-US" sz="3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391877" y="924186"/>
            <a:ext cx="133888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3200" dirty="0">
                <a:solidFill>
                  <a:schemeClr val="bg1">
                    <a:lumMod val="75000"/>
                  </a:schemeClr>
                </a:solidFill>
              </a:rPr>
              <a:t>ЦЕЛЬ </a:t>
            </a:r>
            <a:endParaRPr lang="en-US" alt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extBox 93"/>
          <p:cNvSpPr txBox="1">
            <a:spLocks noChangeArrowheads="1"/>
          </p:cNvSpPr>
          <p:nvPr/>
        </p:nvSpPr>
        <p:spPr bwMode="auto">
          <a:xfrm>
            <a:off x="785449" y="1439261"/>
            <a:ext cx="19440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14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Можно ли обойтись без наставничества?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14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Выгоды бизнеса </a:t>
            </a:r>
          </a:p>
        </p:txBody>
      </p:sp>
      <p:sp>
        <p:nvSpPr>
          <p:cNvPr id="19" name="TextBox 93">
            <a:extLst>
              <a:ext uri="{FF2B5EF4-FFF2-40B4-BE49-F238E27FC236}">
                <a16:creationId xmlns:a16="http://schemas.microsoft.com/office/drawing/2014/main" id="{55E348A9-37D7-4C0C-A921-0D0818867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3015" y="4983371"/>
            <a:ext cx="28301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4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- Какие бывают?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4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- Что сработало, а что нет?</a:t>
            </a:r>
          </a:p>
        </p:txBody>
      </p:sp>
      <p:pic>
        <p:nvPicPr>
          <p:cNvPr id="21" name="Снимок экрана 2017-10-24 в 1.03.36.png" descr="Снимок экрана 2017-10-24 в 1.03.36.png">
            <a:extLst>
              <a:ext uri="{FF2B5EF4-FFF2-40B4-BE49-F238E27FC236}">
                <a16:creationId xmlns:a16="http://schemas.microsoft.com/office/drawing/2014/main" id="{7BD30A9F-E39C-4D88-86DC-B90BBE8FDF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92830" y="64053"/>
            <a:ext cx="1450568" cy="294233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Freeform 19"/>
          <p:cNvSpPr>
            <a:spLocks noEditPoints="1"/>
          </p:cNvSpPr>
          <p:nvPr/>
        </p:nvSpPr>
        <p:spPr bwMode="auto">
          <a:xfrm>
            <a:off x="6183606" y="1650027"/>
            <a:ext cx="1707073" cy="863124"/>
          </a:xfrm>
          <a:custGeom>
            <a:avLst/>
            <a:gdLst>
              <a:gd name="T0" fmla="*/ 92 w 295"/>
              <a:gd name="T1" fmla="*/ 141 h 149"/>
              <a:gd name="T2" fmla="*/ 112 w 295"/>
              <a:gd name="T3" fmla="*/ 95 h 149"/>
              <a:gd name="T4" fmla="*/ 129 w 295"/>
              <a:gd name="T5" fmla="*/ 85 h 149"/>
              <a:gd name="T6" fmla="*/ 140 w 295"/>
              <a:gd name="T7" fmla="*/ 1 h 149"/>
              <a:gd name="T8" fmla="*/ 190 w 295"/>
              <a:gd name="T9" fmla="*/ 35 h 149"/>
              <a:gd name="T10" fmla="*/ 176 w 295"/>
              <a:gd name="T11" fmla="*/ 90 h 149"/>
              <a:gd name="T12" fmla="*/ 215 w 295"/>
              <a:gd name="T13" fmla="*/ 113 h 149"/>
              <a:gd name="T14" fmla="*/ 209 w 295"/>
              <a:gd name="T15" fmla="*/ 141 h 149"/>
              <a:gd name="T16" fmla="*/ 150 w 295"/>
              <a:gd name="T17" fmla="*/ 8 h 149"/>
              <a:gd name="T18" fmla="*/ 133 w 295"/>
              <a:gd name="T19" fmla="*/ 74 h 149"/>
              <a:gd name="T20" fmla="*/ 125 w 295"/>
              <a:gd name="T21" fmla="*/ 99 h 149"/>
              <a:gd name="T22" fmla="*/ 88 w 295"/>
              <a:gd name="T23" fmla="*/ 126 h 149"/>
              <a:gd name="T24" fmla="*/ 151 w 295"/>
              <a:gd name="T25" fmla="*/ 141 h 149"/>
              <a:gd name="T26" fmla="*/ 212 w 295"/>
              <a:gd name="T27" fmla="*/ 126 h 149"/>
              <a:gd name="T28" fmla="*/ 176 w 295"/>
              <a:gd name="T29" fmla="*/ 99 h 149"/>
              <a:gd name="T30" fmla="*/ 168 w 295"/>
              <a:gd name="T31" fmla="*/ 74 h 149"/>
              <a:gd name="T32" fmla="*/ 150 w 295"/>
              <a:gd name="T33" fmla="*/ 8 h 149"/>
              <a:gd name="T34" fmla="*/ 245 w 295"/>
              <a:gd name="T35" fmla="*/ 149 h 149"/>
              <a:gd name="T36" fmla="*/ 220 w 295"/>
              <a:gd name="T37" fmla="*/ 144 h 149"/>
              <a:gd name="T38" fmla="*/ 245 w 295"/>
              <a:gd name="T39" fmla="*/ 141 h 149"/>
              <a:gd name="T40" fmla="*/ 286 w 295"/>
              <a:gd name="T41" fmla="*/ 132 h 149"/>
              <a:gd name="T42" fmla="*/ 262 w 295"/>
              <a:gd name="T43" fmla="*/ 114 h 149"/>
              <a:gd name="T44" fmla="*/ 256 w 295"/>
              <a:gd name="T45" fmla="*/ 95 h 149"/>
              <a:gd name="T46" fmla="*/ 245 w 295"/>
              <a:gd name="T47" fmla="*/ 51 h 149"/>
              <a:gd name="T48" fmla="*/ 234 w 295"/>
              <a:gd name="T49" fmla="*/ 95 h 149"/>
              <a:gd name="T50" fmla="*/ 230 w 295"/>
              <a:gd name="T51" fmla="*/ 113 h 149"/>
              <a:gd name="T52" fmla="*/ 228 w 295"/>
              <a:gd name="T53" fmla="*/ 105 h 149"/>
              <a:gd name="T54" fmla="*/ 216 w 295"/>
              <a:gd name="T55" fmla="*/ 68 h 149"/>
              <a:gd name="T56" fmla="*/ 253 w 295"/>
              <a:gd name="T57" fmla="*/ 44 h 149"/>
              <a:gd name="T58" fmla="*/ 261 w 295"/>
              <a:gd name="T59" fmla="*/ 103 h 149"/>
              <a:gd name="T60" fmla="*/ 272 w 295"/>
              <a:gd name="T61" fmla="*/ 109 h 149"/>
              <a:gd name="T62" fmla="*/ 286 w 295"/>
              <a:gd name="T63" fmla="*/ 143 h 149"/>
              <a:gd name="T64" fmla="*/ 55 w 295"/>
              <a:gd name="T65" fmla="*/ 149 h 149"/>
              <a:gd name="T66" fmla="*/ 0 w 295"/>
              <a:gd name="T67" fmla="*/ 132 h 149"/>
              <a:gd name="T68" fmla="*/ 33 w 295"/>
              <a:gd name="T69" fmla="*/ 103 h 149"/>
              <a:gd name="T70" fmla="*/ 37 w 295"/>
              <a:gd name="T71" fmla="*/ 96 h 149"/>
              <a:gd name="T72" fmla="*/ 55 w 295"/>
              <a:gd name="T73" fmla="*/ 32 h 149"/>
              <a:gd name="T74" fmla="*/ 74 w 295"/>
              <a:gd name="T75" fmla="*/ 96 h 149"/>
              <a:gd name="T76" fmla="*/ 77 w 295"/>
              <a:gd name="T77" fmla="*/ 103 h 149"/>
              <a:gd name="T78" fmla="*/ 73 w 295"/>
              <a:gd name="T79" fmla="*/ 109 h 149"/>
              <a:gd name="T80" fmla="*/ 79 w 295"/>
              <a:gd name="T81" fmla="*/ 60 h 149"/>
              <a:gd name="T82" fmla="*/ 49 w 295"/>
              <a:gd name="T83" fmla="*/ 41 h 149"/>
              <a:gd name="T84" fmla="*/ 46 w 295"/>
              <a:gd name="T85" fmla="*/ 100 h 149"/>
              <a:gd name="T86" fmla="*/ 29 w 295"/>
              <a:gd name="T87" fmla="*/ 113 h 149"/>
              <a:gd name="T88" fmla="*/ 13 w 295"/>
              <a:gd name="T89" fmla="*/ 135 h 149"/>
              <a:gd name="T90" fmla="*/ 75 w 295"/>
              <a:gd name="T91" fmla="*/ 140 h 149"/>
              <a:gd name="T92" fmla="*/ 55 w 295"/>
              <a:gd name="T93" fmla="*/ 14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95" h="149">
                <a:moveTo>
                  <a:pt x="151" y="149"/>
                </a:moveTo>
                <a:cubicBezTo>
                  <a:pt x="133" y="149"/>
                  <a:pt x="119" y="148"/>
                  <a:pt x="105" y="145"/>
                </a:cubicBezTo>
                <a:cubicBezTo>
                  <a:pt x="100" y="144"/>
                  <a:pt x="96" y="143"/>
                  <a:pt x="92" y="141"/>
                </a:cubicBezTo>
                <a:cubicBezTo>
                  <a:pt x="83" y="137"/>
                  <a:pt x="81" y="131"/>
                  <a:pt x="80" y="127"/>
                </a:cubicBezTo>
                <a:cubicBezTo>
                  <a:pt x="79" y="122"/>
                  <a:pt x="81" y="117"/>
                  <a:pt x="86" y="113"/>
                </a:cubicBezTo>
                <a:cubicBezTo>
                  <a:pt x="92" y="106"/>
                  <a:pt x="100" y="101"/>
                  <a:pt x="112" y="95"/>
                </a:cubicBezTo>
                <a:cubicBezTo>
                  <a:pt x="115" y="94"/>
                  <a:pt x="119" y="92"/>
                  <a:pt x="122" y="91"/>
                </a:cubicBezTo>
                <a:cubicBezTo>
                  <a:pt x="125" y="90"/>
                  <a:pt x="125" y="90"/>
                  <a:pt x="125" y="90"/>
                </a:cubicBezTo>
                <a:cubicBezTo>
                  <a:pt x="127" y="89"/>
                  <a:pt x="129" y="87"/>
                  <a:pt x="129" y="85"/>
                </a:cubicBezTo>
                <a:cubicBezTo>
                  <a:pt x="130" y="83"/>
                  <a:pt x="129" y="81"/>
                  <a:pt x="127" y="80"/>
                </a:cubicBezTo>
                <a:cubicBezTo>
                  <a:pt x="115" y="68"/>
                  <a:pt x="110" y="53"/>
                  <a:pt x="111" y="35"/>
                </a:cubicBezTo>
                <a:cubicBezTo>
                  <a:pt x="111" y="17"/>
                  <a:pt x="121" y="6"/>
                  <a:pt x="140" y="1"/>
                </a:cubicBezTo>
                <a:cubicBezTo>
                  <a:pt x="143" y="0"/>
                  <a:pt x="147" y="0"/>
                  <a:pt x="150" y="0"/>
                </a:cubicBezTo>
                <a:cubicBezTo>
                  <a:pt x="154" y="0"/>
                  <a:pt x="158" y="0"/>
                  <a:pt x="161" y="1"/>
                </a:cubicBezTo>
                <a:cubicBezTo>
                  <a:pt x="180" y="6"/>
                  <a:pt x="190" y="17"/>
                  <a:pt x="190" y="35"/>
                </a:cubicBezTo>
                <a:cubicBezTo>
                  <a:pt x="191" y="53"/>
                  <a:pt x="185" y="68"/>
                  <a:pt x="173" y="80"/>
                </a:cubicBezTo>
                <a:cubicBezTo>
                  <a:pt x="172" y="81"/>
                  <a:pt x="171" y="83"/>
                  <a:pt x="171" y="85"/>
                </a:cubicBezTo>
                <a:cubicBezTo>
                  <a:pt x="172" y="87"/>
                  <a:pt x="174" y="89"/>
                  <a:pt x="176" y="90"/>
                </a:cubicBezTo>
                <a:cubicBezTo>
                  <a:pt x="179" y="91"/>
                  <a:pt x="179" y="91"/>
                  <a:pt x="179" y="91"/>
                </a:cubicBezTo>
                <a:cubicBezTo>
                  <a:pt x="182" y="92"/>
                  <a:pt x="186" y="94"/>
                  <a:pt x="189" y="95"/>
                </a:cubicBezTo>
                <a:cubicBezTo>
                  <a:pt x="201" y="101"/>
                  <a:pt x="209" y="106"/>
                  <a:pt x="215" y="113"/>
                </a:cubicBezTo>
                <a:cubicBezTo>
                  <a:pt x="219" y="116"/>
                  <a:pt x="221" y="122"/>
                  <a:pt x="220" y="127"/>
                </a:cubicBezTo>
                <a:cubicBezTo>
                  <a:pt x="219" y="133"/>
                  <a:pt x="215" y="138"/>
                  <a:pt x="209" y="141"/>
                </a:cubicBezTo>
                <a:cubicBezTo>
                  <a:pt x="209" y="141"/>
                  <a:pt x="209" y="141"/>
                  <a:pt x="209" y="141"/>
                </a:cubicBezTo>
                <a:cubicBezTo>
                  <a:pt x="205" y="143"/>
                  <a:pt x="201" y="144"/>
                  <a:pt x="196" y="145"/>
                </a:cubicBezTo>
                <a:cubicBezTo>
                  <a:pt x="182" y="148"/>
                  <a:pt x="168" y="149"/>
                  <a:pt x="151" y="149"/>
                </a:cubicBezTo>
                <a:close/>
                <a:moveTo>
                  <a:pt x="150" y="8"/>
                </a:moveTo>
                <a:cubicBezTo>
                  <a:pt x="148" y="8"/>
                  <a:pt x="145" y="8"/>
                  <a:pt x="142" y="9"/>
                </a:cubicBezTo>
                <a:cubicBezTo>
                  <a:pt x="127" y="13"/>
                  <a:pt x="119" y="21"/>
                  <a:pt x="119" y="35"/>
                </a:cubicBezTo>
                <a:cubicBezTo>
                  <a:pt x="118" y="51"/>
                  <a:pt x="123" y="64"/>
                  <a:pt x="133" y="74"/>
                </a:cubicBezTo>
                <a:cubicBezTo>
                  <a:pt x="137" y="78"/>
                  <a:pt x="138" y="82"/>
                  <a:pt x="137" y="87"/>
                </a:cubicBezTo>
                <a:cubicBezTo>
                  <a:pt x="136" y="92"/>
                  <a:pt x="133" y="96"/>
                  <a:pt x="128" y="98"/>
                </a:cubicBezTo>
                <a:cubicBezTo>
                  <a:pt x="125" y="99"/>
                  <a:pt x="125" y="99"/>
                  <a:pt x="125" y="99"/>
                </a:cubicBezTo>
                <a:cubicBezTo>
                  <a:pt x="122" y="100"/>
                  <a:pt x="118" y="101"/>
                  <a:pt x="115" y="103"/>
                </a:cubicBezTo>
                <a:cubicBezTo>
                  <a:pt x="105" y="108"/>
                  <a:pt x="97" y="112"/>
                  <a:pt x="91" y="118"/>
                </a:cubicBezTo>
                <a:cubicBezTo>
                  <a:pt x="89" y="121"/>
                  <a:pt x="88" y="123"/>
                  <a:pt x="88" y="126"/>
                </a:cubicBezTo>
                <a:cubicBezTo>
                  <a:pt x="89" y="129"/>
                  <a:pt x="91" y="131"/>
                  <a:pt x="95" y="133"/>
                </a:cubicBezTo>
                <a:cubicBezTo>
                  <a:pt x="99" y="135"/>
                  <a:pt x="103" y="136"/>
                  <a:pt x="107" y="137"/>
                </a:cubicBezTo>
                <a:cubicBezTo>
                  <a:pt x="120" y="140"/>
                  <a:pt x="134" y="141"/>
                  <a:pt x="151" y="141"/>
                </a:cubicBezTo>
                <a:cubicBezTo>
                  <a:pt x="167" y="141"/>
                  <a:pt x="181" y="140"/>
                  <a:pt x="194" y="137"/>
                </a:cubicBezTo>
                <a:cubicBezTo>
                  <a:pt x="198" y="136"/>
                  <a:pt x="202" y="135"/>
                  <a:pt x="206" y="133"/>
                </a:cubicBezTo>
                <a:cubicBezTo>
                  <a:pt x="209" y="132"/>
                  <a:pt x="211" y="129"/>
                  <a:pt x="212" y="126"/>
                </a:cubicBezTo>
                <a:cubicBezTo>
                  <a:pt x="212" y="123"/>
                  <a:pt x="211" y="120"/>
                  <a:pt x="210" y="118"/>
                </a:cubicBezTo>
                <a:cubicBezTo>
                  <a:pt x="204" y="112"/>
                  <a:pt x="196" y="108"/>
                  <a:pt x="186" y="103"/>
                </a:cubicBezTo>
                <a:cubicBezTo>
                  <a:pt x="182" y="101"/>
                  <a:pt x="179" y="100"/>
                  <a:pt x="176" y="99"/>
                </a:cubicBezTo>
                <a:cubicBezTo>
                  <a:pt x="173" y="98"/>
                  <a:pt x="173" y="98"/>
                  <a:pt x="173" y="98"/>
                </a:cubicBezTo>
                <a:cubicBezTo>
                  <a:pt x="168" y="96"/>
                  <a:pt x="164" y="92"/>
                  <a:pt x="163" y="87"/>
                </a:cubicBezTo>
                <a:cubicBezTo>
                  <a:pt x="162" y="82"/>
                  <a:pt x="164" y="78"/>
                  <a:pt x="168" y="74"/>
                </a:cubicBezTo>
                <a:cubicBezTo>
                  <a:pt x="178" y="64"/>
                  <a:pt x="183" y="51"/>
                  <a:pt x="182" y="35"/>
                </a:cubicBezTo>
                <a:cubicBezTo>
                  <a:pt x="182" y="21"/>
                  <a:pt x="174" y="13"/>
                  <a:pt x="159" y="9"/>
                </a:cubicBezTo>
                <a:cubicBezTo>
                  <a:pt x="156" y="8"/>
                  <a:pt x="153" y="8"/>
                  <a:pt x="150" y="8"/>
                </a:cubicBezTo>
                <a:close/>
                <a:moveTo>
                  <a:pt x="207" y="137"/>
                </a:moveTo>
                <a:cubicBezTo>
                  <a:pt x="207" y="137"/>
                  <a:pt x="207" y="137"/>
                  <a:pt x="207" y="137"/>
                </a:cubicBezTo>
                <a:close/>
                <a:moveTo>
                  <a:pt x="245" y="149"/>
                </a:moveTo>
                <a:cubicBezTo>
                  <a:pt x="242" y="149"/>
                  <a:pt x="242" y="149"/>
                  <a:pt x="242" y="149"/>
                </a:cubicBezTo>
                <a:cubicBezTo>
                  <a:pt x="234" y="149"/>
                  <a:pt x="232" y="149"/>
                  <a:pt x="223" y="148"/>
                </a:cubicBezTo>
                <a:cubicBezTo>
                  <a:pt x="221" y="148"/>
                  <a:pt x="219" y="146"/>
                  <a:pt x="220" y="144"/>
                </a:cubicBezTo>
                <a:cubicBezTo>
                  <a:pt x="220" y="141"/>
                  <a:pt x="222" y="140"/>
                  <a:pt x="224" y="140"/>
                </a:cubicBezTo>
                <a:cubicBezTo>
                  <a:pt x="232" y="141"/>
                  <a:pt x="235" y="141"/>
                  <a:pt x="243" y="141"/>
                </a:cubicBezTo>
                <a:cubicBezTo>
                  <a:pt x="245" y="141"/>
                  <a:pt x="245" y="141"/>
                  <a:pt x="245" y="141"/>
                </a:cubicBezTo>
                <a:cubicBezTo>
                  <a:pt x="256" y="141"/>
                  <a:pt x="266" y="141"/>
                  <a:pt x="275" y="138"/>
                </a:cubicBezTo>
                <a:cubicBezTo>
                  <a:pt x="278" y="138"/>
                  <a:pt x="281" y="137"/>
                  <a:pt x="283" y="136"/>
                </a:cubicBezTo>
                <a:cubicBezTo>
                  <a:pt x="285" y="135"/>
                  <a:pt x="286" y="133"/>
                  <a:pt x="286" y="132"/>
                </a:cubicBezTo>
                <a:cubicBezTo>
                  <a:pt x="287" y="130"/>
                  <a:pt x="286" y="128"/>
                  <a:pt x="285" y="127"/>
                </a:cubicBezTo>
                <a:cubicBezTo>
                  <a:pt x="281" y="123"/>
                  <a:pt x="276" y="120"/>
                  <a:pt x="269" y="117"/>
                </a:cubicBezTo>
                <a:cubicBezTo>
                  <a:pt x="267" y="116"/>
                  <a:pt x="264" y="115"/>
                  <a:pt x="262" y="114"/>
                </a:cubicBezTo>
                <a:cubicBezTo>
                  <a:pt x="260" y="113"/>
                  <a:pt x="260" y="113"/>
                  <a:pt x="260" y="113"/>
                </a:cubicBezTo>
                <a:cubicBezTo>
                  <a:pt x="256" y="112"/>
                  <a:pt x="254" y="109"/>
                  <a:pt x="253" y="105"/>
                </a:cubicBezTo>
                <a:cubicBezTo>
                  <a:pt x="252" y="101"/>
                  <a:pt x="253" y="98"/>
                  <a:pt x="256" y="95"/>
                </a:cubicBezTo>
                <a:cubicBezTo>
                  <a:pt x="263" y="88"/>
                  <a:pt x="266" y="79"/>
                  <a:pt x="266" y="69"/>
                </a:cubicBezTo>
                <a:cubicBezTo>
                  <a:pt x="265" y="60"/>
                  <a:pt x="261" y="54"/>
                  <a:pt x="251" y="52"/>
                </a:cubicBezTo>
                <a:cubicBezTo>
                  <a:pt x="249" y="51"/>
                  <a:pt x="247" y="51"/>
                  <a:pt x="245" y="51"/>
                </a:cubicBezTo>
                <a:cubicBezTo>
                  <a:pt x="243" y="51"/>
                  <a:pt x="241" y="51"/>
                  <a:pt x="239" y="52"/>
                </a:cubicBezTo>
                <a:cubicBezTo>
                  <a:pt x="229" y="54"/>
                  <a:pt x="225" y="60"/>
                  <a:pt x="224" y="69"/>
                </a:cubicBezTo>
                <a:cubicBezTo>
                  <a:pt x="224" y="79"/>
                  <a:pt x="227" y="88"/>
                  <a:pt x="234" y="95"/>
                </a:cubicBezTo>
                <a:cubicBezTo>
                  <a:pt x="237" y="98"/>
                  <a:pt x="238" y="102"/>
                  <a:pt x="238" y="105"/>
                </a:cubicBezTo>
                <a:cubicBezTo>
                  <a:pt x="237" y="109"/>
                  <a:pt x="235" y="111"/>
                  <a:pt x="231" y="113"/>
                </a:cubicBezTo>
                <a:cubicBezTo>
                  <a:pt x="230" y="113"/>
                  <a:pt x="230" y="113"/>
                  <a:pt x="230" y="113"/>
                </a:cubicBezTo>
                <a:cubicBezTo>
                  <a:pt x="228" y="114"/>
                  <a:pt x="226" y="113"/>
                  <a:pt x="225" y="110"/>
                </a:cubicBezTo>
                <a:cubicBezTo>
                  <a:pt x="224" y="108"/>
                  <a:pt x="225" y="106"/>
                  <a:pt x="227" y="105"/>
                </a:cubicBezTo>
                <a:cubicBezTo>
                  <a:pt x="228" y="105"/>
                  <a:pt x="228" y="105"/>
                  <a:pt x="228" y="105"/>
                </a:cubicBezTo>
                <a:cubicBezTo>
                  <a:pt x="229" y="105"/>
                  <a:pt x="230" y="104"/>
                  <a:pt x="230" y="104"/>
                </a:cubicBezTo>
                <a:cubicBezTo>
                  <a:pt x="230" y="103"/>
                  <a:pt x="229" y="102"/>
                  <a:pt x="228" y="101"/>
                </a:cubicBezTo>
                <a:cubicBezTo>
                  <a:pt x="220" y="92"/>
                  <a:pt x="216" y="81"/>
                  <a:pt x="216" y="68"/>
                </a:cubicBezTo>
                <a:cubicBezTo>
                  <a:pt x="216" y="59"/>
                  <a:pt x="220" y="48"/>
                  <a:pt x="237" y="44"/>
                </a:cubicBezTo>
                <a:cubicBezTo>
                  <a:pt x="240" y="43"/>
                  <a:pt x="242" y="43"/>
                  <a:pt x="245" y="43"/>
                </a:cubicBezTo>
                <a:cubicBezTo>
                  <a:pt x="248" y="43"/>
                  <a:pt x="250" y="43"/>
                  <a:pt x="253" y="44"/>
                </a:cubicBezTo>
                <a:cubicBezTo>
                  <a:pt x="270" y="48"/>
                  <a:pt x="274" y="59"/>
                  <a:pt x="274" y="68"/>
                </a:cubicBezTo>
                <a:cubicBezTo>
                  <a:pt x="274" y="81"/>
                  <a:pt x="270" y="92"/>
                  <a:pt x="262" y="101"/>
                </a:cubicBezTo>
                <a:cubicBezTo>
                  <a:pt x="261" y="101"/>
                  <a:pt x="261" y="102"/>
                  <a:pt x="261" y="103"/>
                </a:cubicBezTo>
                <a:cubicBezTo>
                  <a:pt x="261" y="104"/>
                  <a:pt x="262" y="105"/>
                  <a:pt x="263" y="106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8" y="107"/>
                  <a:pt x="270" y="108"/>
                  <a:pt x="272" y="109"/>
                </a:cubicBezTo>
                <a:cubicBezTo>
                  <a:pt x="281" y="113"/>
                  <a:pt x="286" y="117"/>
                  <a:pt x="291" y="122"/>
                </a:cubicBezTo>
                <a:cubicBezTo>
                  <a:pt x="294" y="124"/>
                  <a:pt x="295" y="129"/>
                  <a:pt x="294" y="133"/>
                </a:cubicBezTo>
                <a:cubicBezTo>
                  <a:pt x="294" y="137"/>
                  <a:pt x="291" y="141"/>
                  <a:pt x="286" y="143"/>
                </a:cubicBezTo>
                <a:cubicBezTo>
                  <a:pt x="284" y="145"/>
                  <a:pt x="280" y="146"/>
                  <a:pt x="277" y="146"/>
                </a:cubicBezTo>
                <a:cubicBezTo>
                  <a:pt x="267" y="149"/>
                  <a:pt x="257" y="149"/>
                  <a:pt x="245" y="149"/>
                </a:cubicBezTo>
                <a:close/>
                <a:moveTo>
                  <a:pt x="55" y="149"/>
                </a:moveTo>
                <a:cubicBezTo>
                  <a:pt x="42" y="149"/>
                  <a:pt x="31" y="149"/>
                  <a:pt x="20" y="146"/>
                </a:cubicBezTo>
                <a:cubicBezTo>
                  <a:pt x="16" y="145"/>
                  <a:pt x="13" y="144"/>
                  <a:pt x="10" y="143"/>
                </a:cubicBezTo>
                <a:cubicBezTo>
                  <a:pt x="4" y="140"/>
                  <a:pt x="1" y="136"/>
                  <a:pt x="0" y="132"/>
                </a:cubicBezTo>
                <a:cubicBezTo>
                  <a:pt x="0" y="127"/>
                  <a:pt x="1" y="123"/>
                  <a:pt x="5" y="119"/>
                </a:cubicBezTo>
                <a:cubicBezTo>
                  <a:pt x="10" y="114"/>
                  <a:pt x="16" y="110"/>
                  <a:pt x="25" y="106"/>
                </a:cubicBezTo>
                <a:cubicBezTo>
                  <a:pt x="28" y="105"/>
                  <a:pt x="30" y="104"/>
                  <a:pt x="33" y="103"/>
                </a:cubicBezTo>
                <a:cubicBezTo>
                  <a:pt x="35" y="102"/>
                  <a:pt x="35" y="102"/>
                  <a:pt x="35" y="102"/>
                </a:cubicBezTo>
                <a:cubicBezTo>
                  <a:pt x="37" y="101"/>
                  <a:pt x="38" y="100"/>
                  <a:pt x="38" y="99"/>
                </a:cubicBezTo>
                <a:cubicBezTo>
                  <a:pt x="39" y="97"/>
                  <a:pt x="38" y="96"/>
                  <a:pt x="37" y="96"/>
                </a:cubicBezTo>
                <a:cubicBezTo>
                  <a:pt x="28" y="86"/>
                  <a:pt x="23" y="74"/>
                  <a:pt x="24" y="60"/>
                </a:cubicBezTo>
                <a:cubicBezTo>
                  <a:pt x="24" y="50"/>
                  <a:pt x="28" y="38"/>
                  <a:pt x="47" y="33"/>
                </a:cubicBezTo>
                <a:cubicBezTo>
                  <a:pt x="50" y="33"/>
                  <a:pt x="52" y="32"/>
                  <a:pt x="55" y="32"/>
                </a:cubicBezTo>
                <a:cubicBezTo>
                  <a:pt x="58" y="32"/>
                  <a:pt x="61" y="33"/>
                  <a:pt x="64" y="33"/>
                </a:cubicBezTo>
                <a:cubicBezTo>
                  <a:pt x="82" y="38"/>
                  <a:pt x="87" y="50"/>
                  <a:pt x="87" y="60"/>
                </a:cubicBezTo>
                <a:cubicBezTo>
                  <a:pt x="87" y="74"/>
                  <a:pt x="83" y="86"/>
                  <a:pt x="74" y="96"/>
                </a:cubicBezTo>
                <a:cubicBezTo>
                  <a:pt x="73" y="96"/>
                  <a:pt x="72" y="97"/>
                  <a:pt x="72" y="99"/>
                </a:cubicBezTo>
                <a:cubicBezTo>
                  <a:pt x="73" y="100"/>
                  <a:pt x="74" y="101"/>
                  <a:pt x="76" y="102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80" y="103"/>
                  <a:pt x="81" y="106"/>
                  <a:pt x="80" y="108"/>
                </a:cubicBezTo>
                <a:cubicBezTo>
                  <a:pt x="79" y="110"/>
                  <a:pt x="77" y="111"/>
                  <a:pt x="75" y="110"/>
                </a:cubicBezTo>
                <a:cubicBezTo>
                  <a:pt x="73" y="109"/>
                  <a:pt x="73" y="109"/>
                  <a:pt x="73" y="109"/>
                </a:cubicBezTo>
                <a:cubicBezTo>
                  <a:pt x="68" y="108"/>
                  <a:pt x="65" y="104"/>
                  <a:pt x="64" y="100"/>
                </a:cubicBezTo>
                <a:cubicBezTo>
                  <a:pt x="64" y="97"/>
                  <a:pt x="65" y="93"/>
                  <a:pt x="68" y="90"/>
                </a:cubicBezTo>
                <a:cubicBezTo>
                  <a:pt x="76" y="82"/>
                  <a:pt x="79" y="72"/>
                  <a:pt x="79" y="60"/>
                </a:cubicBezTo>
                <a:cubicBezTo>
                  <a:pt x="78" y="50"/>
                  <a:pt x="73" y="44"/>
                  <a:pt x="62" y="41"/>
                </a:cubicBezTo>
                <a:cubicBezTo>
                  <a:pt x="60" y="41"/>
                  <a:pt x="57" y="41"/>
                  <a:pt x="55" y="41"/>
                </a:cubicBezTo>
                <a:cubicBezTo>
                  <a:pt x="53" y="41"/>
                  <a:pt x="51" y="41"/>
                  <a:pt x="49" y="41"/>
                </a:cubicBezTo>
                <a:cubicBezTo>
                  <a:pt x="38" y="44"/>
                  <a:pt x="32" y="50"/>
                  <a:pt x="32" y="60"/>
                </a:cubicBezTo>
                <a:cubicBezTo>
                  <a:pt x="31" y="72"/>
                  <a:pt x="35" y="82"/>
                  <a:pt x="43" y="90"/>
                </a:cubicBezTo>
                <a:cubicBezTo>
                  <a:pt x="46" y="93"/>
                  <a:pt x="47" y="97"/>
                  <a:pt x="46" y="100"/>
                </a:cubicBezTo>
                <a:cubicBezTo>
                  <a:pt x="45" y="104"/>
                  <a:pt x="42" y="108"/>
                  <a:pt x="38" y="109"/>
                </a:cubicBezTo>
                <a:cubicBezTo>
                  <a:pt x="36" y="110"/>
                  <a:pt x="36" y="110"/>
                  <a:pt x="36" y="110"/>
                </a:cubicBezTo>
                <a:cubicBezTo>
                  <a:pt x="34" y="111"/>
                  <a:pt x="31" y="112"/>
                  <a:pt x="29" y="113"/>
                </a:cubicBezTo>
                <a:cubicBezTo>
                  <a:pt x="20" y="117"/>
                  <a:pt x="15" y="121"/>
                  <a:pt x="10" y="125"/>
                </a:cubicBezTo>
                <a:cubicBezTo>
                  <a:pt x="9" y="127"/>
                  <a:pt x="8" y="129"/>
                  <a:pt x="8" y="130"/>
                </a:cubicBezTo>
                <a:cubicBezTo>
                  <a:pt x="9" y="132"/>
                  <a:pt x="10" y="134"/>
                  <a:pt x="13" y="135"/>
                </a:cubicBezTo>
                <a:cubicBezTo>
                  <a:pt x="16" y="136"/>
                  <a:pt x="19" y="137"/>
                  <a:pt x="22" y="138"/>
                </a:cubicBezTo>
                <a:cubicBezTo>
                  <a:pt x="32" y="141"/>
                  <a:pt x="43" y="141"/>
                  <a:pt x="55" y="141"/>
                </a:cubicBezTo>
                <a:cubicBezTo>
                  <a:pt x="63" y="141"/>
                  <a:pt x="69" y="141"/>
                  <a:pt x="75" y="140"/>
                </a:cubicBezTo>
                <a:cubicBezTo>
                  <a:pt x="77" y="140"/>
                  <a:pt x="79" y="142"/>
                  <a:pt x="80" y="144"/>
                </a:cubicBezTo>
                <a:cubicBezTo>
                  <a:pt x="80" y="146"/>
                  <a:pt x="78" y="148"/>
                  <a:pt x="76" y="148"/>
                </a:cubicBezTo>
                <a:cubicBezTo>
                  <a:pt x="70" y="149"/>
                  <a:pt x="63" y="149"/>
                  <a:pt x="55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 b="1" dirty="0"/>
          </a:p>
        </p:txBody>
      </p:sp>
      <p:pic>
        <p:nvPicPr>
          <p:cNvPr id="5" name="Рисунок 4" descr="Попасть в яблочко">
            <a:extLst>
              <a:ext uri="{FF2B5EF4-FFF2-40B4-BE49-F238E27FC236}">
                <a16:creationId xmlns:a16="http://schemas.microsoft.com/office/drawing/2014/main" id="{8C76A008-FEB7-4B06-A2E8-D36A79A6E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733578" y="1860088"/>
            <a:ext cx="1066559" cy="1066559"/>
          </a:xfrm>
          <a:prstGeom prst="rect">
            <a:avLst/>
          </a:prstGeom>
        </p:spPr>
      </p:pic>
      <p:pic>
        <p:nvPicPr>
          <p:cNvPr id="17" name="Рисунок 16" descr="Бумажник">
            <a:extLst>
              <a:ext uri="{FF2B5EF4-FFF2-40B4-BE49-F238E27FC236}">
                <a16:creationId xmlns:a16="http://schemas.microsoft.com/office/drawing/2014/main" id="{AFD3DFE3-35D2-453B-96AA-F5BC784DF2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418555" y="4069243"/>
            <a:ext cx="1075788" cy="1075788"/>
          </a:xfrm>
          <a:prstGeom prst="rect">
            <a:avLst/>
          </a:prstGeom>
        </p:spPr>
      </p:pic>
      <p:sp>
        <p:nvSpPr>
          <p:cNvPr id="20" name="Freeform 21"/>
          <p:cNvSpPr>
            <a:spLocks noEditPoints="1"/>
          </p:cNvSpPr>
          <p:nvPr/>
        </p:nvSpPr>
        <p:spPr bwMode="auto">
          <a:xfrm>
            <a:off x="3998658" y="4255898"/>
            <a:ext cx="801479" cy="942729"/>
          </a:xfrm>
          <a:custGeom>
            <a:avLst/>
            <a:gdLst>
              <a:gd name="T0" fmla="*/ 77 w 186"/>
              <a:gd name="T1" fmla="*/ 218 h 218"/>
              <a:gd name="T2" fmla="*/ 77 w 186"/>
              <a:gd name="T3" fmla="*/ 210 h 218"/>
              <a:gd name="T4" fmla="*/ 111 w 186"/>
              <a:gd name="T5" fmla="*/ 214 h 218"/>
              <a:gd name="T6" fmla="*/ 116 w 186"/>
              <a:gd name="T7" fmla="*/ 204 h 218"/>
              <a:gd name="T8" fmla="*/ 65 w 186"/>
              <a:gd name="T9" fmla="*/ 200 h 218"/>
              <a:gd name="T10" fmla="*/ 116 w 186"/>
              <a:gd name="T11" fmla="*/ 196 h 218"/>
              <a:gd name="T12" fmla="*/ 116 w 186"/>
              <a:gd name="T13" fmla="*/ 204 h 218"/>
              <a:gd name="T14" fmla="*/ 74 w 186"/>
              <a:gd name="T15" fmla="*/ 189 h 218"/>
              <a:gd name="T16" fmla="*/ 60 w 186"/>
              <a:gd name="T17" fmla="*/ 178 h 218"/>
              <a:gd name="T18" fmla="*/ 57 w 186"/>
              <a:gd name="T19" fmla="*/ 158 h 218"/>
              <a:gd name="T20" fmla="*/ 32 w 186"/>
              <a:gd name="T21" fmla="*/ 81 h 218"/>
              <a:gd name="T22" fmla="*/ 151 w 186"/>
              <a:gd name="T23" fmla="*/ 81 h 218"/>
              <a:gd name="T24" fmla="*/ 126 w 186"/>
              <a:gd name="T25" fmla="*/ 158 h 218"/>
              <a:gd name="T26" fmla="*/ 123 w 186"/>
              <a:gd name="T27" fmla="*/ 178 h 218"/>
              <a:gd name="T28" fmla="*/ 92 w 186"/>
              <a:gd name="T29" fmla="*/ 189 h 218"/>
              <a:gd name="T30" fmla="*/ 109 w 186"/>
              <a:gd name="T31" fmla="*/ 181 h 218"/>
              <a:gd name="T32" fmla="*/ 116 w 186"/>
              <a:gd name="T33" fmla="*/ 169 h 218"/>
              <a:gd name="T34" fmla="*/ 136 w 186"/>
              <a:gd name="T35" fmla="*/ 123 h 218"/>
              <a:gd name="T36" fmla="*/ 92 w 186"/>
              <a:gd name="T37" fmla="*/ 47 h 218"/>
              <a:gd name="T38" fmla="*/ 47 w 186"/>
              <a:gd name="T39" fmla="*/ 123 h 218"/>
              <a:gd name="T40" fmla="*/ 67 w 186"/>
              <a:gd name="T41" fmla="*/ 169 h 218"/>
              <a:gd name="T42" fmla="*/ 74 w 186"/>
              <a:gd name="T43" fmla="*/ 181 h 218"/>
              <a:gd name="T44" fmla="*/ 20 w 186"/>
              <a:gd name="T45" fmla="*/ 100 h 218"/>
              <a:gd name="T46" fmla="*/ 0 w 186"/>
              <a:gd name="T47" fmla="*/ 96 h 218"/>
              <a:gd name="T48" fmla="*/ 20 w 186"/>
              <a:gd name="T49" fmla="*/ 92 h 218"/>
              <a:gd name="T50" fmla="*/ 20 w 186"/>
              <a:gd name="T51" fmla="*/ 100 h 218"/>
              <a:gd name="T52" fmla="*/ 163 w 186"/>
              <a:gd name="T53" fmla="*/ 97 h 218"/>
              <a:gd name="T54" fmla="*/ 163 w 186"/>
              <a:gd name="T55" fmla="*/ 89 h 218"/>
              <a:gd name="T56" fmla="*/ 186 w 186"/>
              <a:gd name="T57" fmla="*/ 93 h 218"/>
              <a:gd name="T58" fmla="*/ 55 w 186"/>
              <a:gd name="T59" fmla="*/ 94 h 218"/>
              <a:gd name="T60" fmla="*/ 51 w 186"/>
              <a:gd name="T61" fmla="*/ 89 h 218"/>
              <a:gd name="T62" fmla="*/ 94 w 186"/>
              <a:gd name="T63" fmla="*/ 59 h 218"/>
              <a:gd name="T64" fmla="*/ 94 w 186"/>
              <a:gd name="T65" fmla="*/ 67 h 218"/>
              <a:gd name="T66" fmla="*/ 55 w 186"/>
              <a:gd name="T67" fmla="*/ 94 h 218"/>
              <a:gd name="T68" fmla="*/ 141 w 186"/>
              <a:gd name="T69" fmla="*/ 48 h 218"/>
              <a:gd name="T70" fmla="*/ 154 w 186"/>
              <a:gd name="T71" fmla="*/ 29 h 218"/>
              <a:gd name="T72" fmla="*/ 160 w 186"/>
              <a:gd name="T73" fmla="*/ 35 h 218"/>
              <a:gd name="T74" fmla="*/ 144 w 186"/>
              <a:gd name="T75" fmla="*/ 49 h 218"/>
              <a:gd name="T76" fmla="*/ 38 w 186"/>
              <a:gd name="T77" fmla="*/ 48 h 218"/>
              <a:gd name="T78" fmla="*/ 24 w 186"/>
              <a:gd name="T79" fmla="*/ 29 h 218"/>
              <a:gd name="T80" fmla="*/ 44 w 186"/>
              <a:gd name="T81" fmla="*/ 43 h 218"/>
              <a:gd name="T82" fmla="*/ 41 w 186"/>
              <a:gd name="T83" fmla="*/ 49 h 218"/>
              <a:gd name="T84" fmla="*/ 87 w 186"/>
              <a:gd name="T85" fmla="*/ 27 h 218"/>
              <a:gd name="T86" fmla="*/ 92 w 186"/>
              <a:gd name="T87" fmla="*/ 0 h 218"/>
              <a:gd name="T88" fmla="*/ 96 w 186"/>
              <a:gd name="T89" fmla="*/ 27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86" h="218">
                <a:moveTo>
                  <a:pt x="107" y="218"/>
                </a:moveTo>
                <a:cubicBezTo>
                  <a:pt x="77" y="218"/>
                  <a:pt x="77" y="218"/>
                  <a:pt x="77" y="218"/>
                </a:cubicBezTo>
                <a:cubicBezTo>
                  <a:pt x="75" y="218"/>
                  <a:pt x="73" y="216"/>
                  <a:pt x="73" y="214"/>
                </a:cubicBezTo>
                <a:cubicBezTo>
                  <a:pt x="73" y="212"/>
                  <a:pt x="75" y="210"/>
                  <a:pt x="77" y="210"/>
                </a:cubicBezTo>
                <a:cubicBezTo>
                  <a:pt x="107" y="210"/>
                  <a:pt x="107" y="210"/>
                  <a:pt x="107" y="210"/>
                </a:cubicBezTo>
                <a:cubicBezTo>
                  <a:pt x="109" y="210"/>
                  <a:pt x="111" y="212"/>
                  <a:pt x="111" y="214"/>
                </a:cubicBezTo>
                <a:cubicBezTo>
                  <a:pt x="111" y="216"/>
                  <a:pt x="109" y="218"/>
                  <a:pt x="107" y="218"/>
                </a:cubicBezTo>
                <a:close/>
                <a:moveTo>
                  <a:pt x="116" y="204"/>
                </a:moveTo>
                <a:cubicBezTo>
                  <a:pt x="69" y="204"/>
                  <a:pt x="69" y="204"/>
                  <a:pt x="69" y="204"/>
                </a:cubicBezTo>
                <a:cubicBezTo>
                  <a:pt x="66" y="204"/>
                  <a:pt x="65" y="202"/>
                  <a:pt x="65" y="200"/>
                </a:cubicBezTo>
                <a:cubicBezTo>
                  <a:pt x="65" y="198"/>
                  <a:pt x="66" y="196"/>
                  <a:pt x="69" y="196"/>
                </a:cubicBezTo>
                <a:cubicBezTo>
                  <a:pt x="116" y="196"/>
                  <a:pt x="116" y="196"/>
                  <a:pt x="116" y="196"/>
                </a:cubicBezTo>
                <a:cubicBezTo>
                  <a:pt x="118" y="196"/>
                  <a:pt x="120" y="198"/>
                  <a:pt x="120" y="200"/>
                </a:cubicBezTo>
                <a:cubicBezTo>
                  <a:pt x="120" y="202"/>
                  <a:pt x="118" y="204"/>
                  <a:pt x="116" y="204"/>
                </a:cubicBezTo>
                <a:close/>
                <a:moveTo>
                  <a:pt x="92" y="189"/>
                </a:moveTo>
                <a:cubicBezTo>
                  <a:pt x="83" y="189"/>
                  <a:pt x="74" y="189"/>
                  <a:pt x="74" y="189"/>
                </a:cubicBezTo>
                <a:cubicBezTo>
                  <a:pt x="74" y="189"/>
                  <a:pt x="74" y="189"/>
                  <a:pt x="74" y="189"/>
                </a:cubicBezTo>
                <a:cubicBezTo>
                  <a:pt x="65" y="189"/>
                  <a:pt x="62" y="186"/>
                  <a:pt x="60" y="178"/>
                </a:cubicBezTo>
                <a:cubicBezTo>
                  <a:pt x="59" y="175"/>
                  <a:pt x="59" y="172"/>
                  <a:pt x="59" y="169"/>
                </a:cubicBezTo>
                <a:cubicBezTo>
                  <a:pt x="59" y="165"/>
                  <a:pt x="59" y="161"/>
                  <a:pt x="57" y="158"/>
                </a:cubicBezTo>
                <a:cubicBezTo>
                  <a:pt x="51" y="146"/>
                  <a:pt x="46" y="138"/>
                  <a:pt x="40" y="126"/>
                </a:cubicBezTo>
                <a:cubicBezTo>
                  <a:pt x="34" y="115"/>
                  <a:pt x="28" y="97"/>
                  <a:pt x="32" y="81"/>
                </a:cubicBezTo>
                <a:cubicBezTo>
                  <a:pt x="37" y="60"/>
                  <a:pt x="59" y="39"/>
                  <a:pt x="92" y="39"/>
                </a:cubicBezTo>
                <a:cubicBezTo>
                  <a:pt x="124" y="39"/>
                  <a:pt x="146" y="60"/>
                  <a:pt x="151" y="81"/>
                </a:cubicBezTo>
                <a:cubicBezTo>
                  <a:pt x="155" y="97"/>
                  <a:pt x="149" y="115"/>
                  <a:pt x="143" y="126"/>
                </a:cubicBezTo>
                <a:cubicBezTo>
                  <a:pt x="137" y="138"/>
                  <a:pt x="133" y="146"/>
                  <a:pt x="126" y="158"/>
                </a:cubicBezTo>
                <a:cubicBezTo>
                  <a:pt x="125" y="161"/>
                  <a:pt x="124" y="165"/>
                  <a:pt x="124" y="169"/>
                </a:cubicBezTo>
                <a:cubicBezTo>
                  <a:pt x="124" y="172"/>
                  <a:pt x="124" y="175"/>
                  <a:pt x="123" y="178"/>
                </a:cubicBezTo>
                <a:cubicBezTo>
                  <a:pt x="122" y="186"/>
                  <a:pt x="118" y="189"/>
                  <a:pt x="109" y="189"/>
                </a:cubicBezTo>
                <a:cubicBezTo>
                  <a:pt x="109" y="189"/>
                  <a:pt x="100" y="189"/>
                  <a:pt x="92" y="189"/>
                </a:cubicBezTo>
                <a:close/>
                <a:moveTo>
                  <a:pt x="74" y="181"/>
                </a:moveTo>
                <a:cubicBezTo>
                  <a:pt x="75" y="181"/>
                  <a:pt x="108" y="181"/>
                  <a:pt x="109" y="181"/>
                </a:cubicBezTo>
                <a:cubicBezTo>
                  <a:pt x="114" y="181"/>
                  <a:pt x="115" y="180"/>
                  <a:pt x="115" y="176"/>
                </a:cubicBezTo>
                <a:cubicBezTo>
                  <a:pt x="116" y="174"/>
                  <a:pt x="116" y="171"/>
                  <a:pt x="116" y="169"/>
                </a:cubicBezTo>
                <a:cubicBezTo>
                  <a:pt x="116" y="164"/>
                  <a:pt x="116" y="158"/>
                  <a:pt x="119" y="154"/>
                </a:cubicBezTo>
                <a:cubicBezTo>
                  <a:pt x="125" y="142"/>
                  <a:pt x="130" y="134"/>
                  <a:pt x="136" y="123"/>
                </a:cubicBezTo>
                <a:cubicBezTo>
                  <a:pt x="140" y="114"/>
                  <a:pt x="147" y="98"/>
                  <a:pt x="143" y="83"/>
                </a:cubicBezTo>
                <a:cubicBezTo>
                  <a:pt x="139" y="66"/>
                  <a:pt x="119" y="47"/>
                  <a:pt x="92" y="47"/>
                </a:cubicBezTo>
                <a:cubicBezTo>
                  <a:pt x="64" y="47"/>
                  <a:pt x="44" y="66"/>
                  <a:pt x="40" y="83"/>
                </a:cubicBezTo>
                <a:cubicBezTo>
                  <a:pt x="36" y="98"/>
                  <a:pt x="43" y="114"/>
                  <a:pt x="47" y="123"/>
                </a:cubicBezTo>
                <a:cubicBezTo>
                  <a:pt x="54" y="134"/>
                  <a:pt x="58" y="142"/>
                  <a:pt x="64" y="154"/>
                </a:cubicBezTo>
                <a:cubicBezTo>
                  <a:pt x="67" y="158"/>
                  <a:pt x="67" y="164"/>
                  <a:pt x="67" y="169"/>
                </a:cubicBezTo>
                <a:cubicBezTo>
                  <a:pt x="67" y="171"/>
                  <a:pt x="67" y="174"/>
                  <a:pt x="68" y="176"/>
                </a:cubicBezTo>
                <a:cubicBezTo>
                  <a:pt x="69" y="180"/>
                  <a:pt x="69" y="181"/>
                  <a:pt x="74" y="181"/>
                </a:cubicBezTo>
                <a:cubicBezTo>
                  <a:pt x="74" y="181"/>
                  <a:pt x="74" y="181"/>
                  <a:pt x="74" y="181"/>
                </a:cubicBezTo>
                <a:close/>
                <a:moveTo>
                  <a:pt x="20" y="100"/>
                </a:moveTo>
                <a:cubicBezTo>
                  <a:pt x="4" y="100"/>
                  <a:pt x="4" y="100"/>
                  <a:pt x="4" y="100"/>
                </a:cubicBezTo>
                <a:cubicBezTo>
                  <a:pt x="2" y="100"/>
                  <a:pt x="0" y="98"/>
                  <a:pt x="0" y="96"/>
                </a:cubicBezTo>
                <a:cubicBezTo>
                  <a:pt x="0" y="94"/>
                  <a:pt x="2" y="92"/>
                  <a:pt x="4" y="92"/>
                </a:cubicBezTo>
                <a:cubicBezTo>
                  <a:pt x="20" y="92"/>
                  <a:pt x="20" y="92"/>
                  <a:pt x="20" y="92"/>
                </a:cubicBezTo>
                <a:cubicBezTo>
                  <a:pt x="22" y="92"/>
                  <a:pt x="24" y="94"/>
                  <a:pt x="24" y="96"/>
                </a:cubicBezTo>
                <a:cubicBezTo>
                  <a:pt x="24" y="98"/>
                  <a:pt x="22" y="100"/>
                  <a:pt x="20" y="100"/>
                </a:cubicBezTo>
                <a:close/>
                <a:moveTo>
                  <a:pt x="182" y="97"/>
                </a:moveTo>
                <a:cubicBezTo>
                  <a:pt x="163" y="97"/>
                  <a:pt x="163" y="97"/>
                  <a:pt x="163" y="97"/>
                </a:cubicBezTo>
                <a:cubicBezTo>
                  <a:pt x="161" y="97"/>
                  <a:pt x="159" y="95"/>
                  <a:pt x="159" y="93"/>
                </a:cubicBezTo>
                <a:cubicBezTo>
                  <a:pt x="159" y="91"/>
                  <a:pt x="161" y="89"/>
                  <a:pt x="163" y="89"/>
                </a:cubicBezTo>
                <a:cubicBezTo>
                  <a:pt x="182" y="89"/>
                  <a:pt x="182" y="89"/>
                  <a:pt x="182" y="89"/>
                </a:cubicBezTo>
                <a:cubicBezTo>
                  <a:pt x="185" y="89"/>
                  <a:pt x="186" y="91"/>
                  <a:pt x="186" y="93"/>
                </a:cubicBezTo>
                <a:cubicBezTo>
                  <a:pt x="186" y="95"/>
                  <a:pt x="185" y="97"/>
                  <a:pt x="182" y="97"/>
                </a:cubicBezTo>
                <a:close/>
                <a:moveTo>
                  <a:pt x="55" y="94"/>
                </a:moveTo>
                <a:cubicBezTo>
                  <a:pt x="55" y="94"/>
                  <a:pt x="54" y="94"/>
                  <a:pt x="54" y="94"/>
                </a:cubicBezTo>
                <a:cubicBezTo>
                  <a:pt x="52" y="93"/>
                  <a:pt x="51" y="91"/>
                  <a:pt x="51" y="89"/>
                </a:cubicBezTo>
                <a:cubicBezTo>
                  <a:pt x="55" y="74"/>
                  <a:pt x="71" y="59"/>
                  <a:pt x="94" y="59"/>
                </a:cubicBezTo>
                <a:cubicBezTo>
                  <a:pt x="94" y="59"/>
                  <a:pt x="94" y="59"/>
                  <a:pt x="94" y="59"/>
                </a:cubicBezTo>
                <a:cubicBezTo>
                  <a:pt x="96" y="59"/>
                  <a:pt x="98" y="61"/>
                  <a:pt x="98" y="63"/>
                </a:cubicBezTo>
                <a:cubicBezTo>
                  <a:pt x="98" y="65"/>
                  <a:pt x="96" y="67"/>
                  <a:pt x="94" y="67"/>
                </a:cubicBezTo>
                <a:cubicBezTo>
                  <a:pt x="75" y="67"/>
                  <a:pt x="62" y="79"/>
                  <a:pt x="59" y="91"/>
                </a:cubicBezTo>
                <a:cubicBezTo>
                  <a:pt x="59" y="93"/>
                  <a:pt x="57" y="94"/>
                  <a:pt x="55" y="94"/>
                </a:cubicBezTo>
                <a:close/>
                <a:moveTo>
                  <a:pt x="144" y="49"/>
                </a:moveTo>
                <a:cubicBezTo>
                  <a:pt x="143" y="49"/>
                  <a:pt x="141" y="49"/>
                  <a:pt x="141" y="48"/>
                </a:cubicBezTo>
                <a:cubicBezTo>
                  <a:pt x="139" y="47"/>
                  <a:pt x="139" y="44"/>
                  <a:pt x="141" y="43"/>
                </a:cubicBezTo>
                <a:cubicBezTo>
                  <a:pt x="154" y="29"/>
                  <a:pt x="154" y="29"/>
                  <a:pt x="154" y="29"/>
                </a:cubicBezTo>
                <a:cubicBezTo>
                  <a:pt x="156" y="27"/>
                  <a:pt x="159" y="27"/>
                  <a:pt x="160" y="29"/>
                </a:cubicBezTo>
                <a:cubicBezTo>
                  <a:pt x="162" y="30"/>
                  <a:pt x="162" y="33"/>
                  <a:pt x="160" y="35"/>
                </a:cubicBezTo>
                <a:cubicBezTo>
                  <a:pt x="146" y="48"/>
                  <a:pt x="146" y="48"/>
                  <a:pt x="146" y="48"/>
                </a:cubicBezTo>
                <a:cubicBezTo>
                  <a:pt x="146" y="49"/>
                  <a:pt x="145" y="49"/>
                  <a:pt x="144" y="49"/>
                </a:cubicBezTo>
                <a:close/>
                <a:moveTo>
                  <a:pt x="41" y="49"/>
                </a:moveTo>
                <a:cubicBezTo>
                  <a:pt x="40" y="49"/>
                  <a:pt x="39" y="49"/>
                  <a:pt x="38" y="48"/>
                </a:cubicBezTo>
                <a:cubicBezTo>
                  <a:pt x="24" y="35"/>
                  <a:pt x="24" y="35"/>
                  <a:pt x="24" y="35"/>
                </a:cubicBezTo>
                <a:cubicBezTo>
                  <a:pt x="22" y="33"/>
                  <a:pt x="22" y="30"/>
                  <a:pt x="24" y="29"/>
                </a:cubicBezTo>
                <a:cubicBezTo>
                  <a:pt x="26" y="27"/>
                  <a:pt x="28" y="27"/>
                  <a:pt x="30" y="29"/>
                </a:cubicBezTo>
                <a:cubicBezTo>
                  <a:pt x="44" y="43"/>
                  <a:pt x="44" y="43"/>
                  <a:pt x="44" y="43"/>
                </a:cubicBezTo>
                <a:cubicBezTo>
                  <a:pt x="45" y="44"/>
                  <a:pt x="45" y="47"/>
                  <a:pt x="44" y="48"/>
                </a:cubicBezTo>
                <a:cubicBezTo>
                  <a:pt x="43" y="49"/>
                  <a:pt x="42" y="49"/>
                  <a:pt x="41" y="49"/>
                </a:cubicBezTo>
                <a:close/>
                <a:moveTo>
                  <a:pt x="92" y="31"/>
                </a:moveTo>
                <a:cubicBezTo>
                  <a:pt x="89" y="31"/>
                  <a:pt x="87" y="29"/>
                  <a:pt x="87" y="27"/>
                </a:cubicBezTo>
                <a:cubicBezTo>
                  <a:pt x="87" y="4"/>
                  <a:pt x="87" y="4"/>
                  <a:pt x="87" y="4"/>
                </a:cubicBezTo>
                <a:cubicBezTo>
                  <a:pt x="87" y="2"/>
                  <a:pt x="89" y="0"/>
                  <a:pt x="92" y="0"/>
                </a:cubicBezTo>
                <a:cubicBezTo>
                  <a:pt x="94" y="0"/>
                  <a:pt x="96" y="2"/>
                  <a:pt x="96" y="4"/>
                </a:cubicBezTo>
                <a:cubicBezTo>
                  <a:pt x="96" y="27"/>
                  <a:pt x="96" y="27"/>
                  <a:pt x="96" y="27"/>
                </a:cubicBezTo>
                <a:cubicBezTo>
                  <a:pt x="96" y="29"/>
                  <a:pt x="94" y="31"/>
                  <a:pt x="92" y="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 dirty="0"/>
          </a:p>
        </p:txBody>
      </p:sp>
      <p:sp>
        <p:nvSpPr>
          <p:cNvPr id="25" name="TextBox 93">
            <a:extLst>
              <a:ext uri="{FF2B5EF4-FFF2-40B4-BE49-F238E27FC236}">
                <a16:creationId xmlns:a16="http://schemas.microsoft.com/office/drawing/2014/main" id="{887B5759-00BF-47FF-B478-FC7988306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265" y="4986369"/>
            <a:ext cx="234126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14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Что </a:t>
            </a:r>
            <a:r>
              <a:rPr lang="ru-RU" altLang="ru-RU" sz="1400" u="sng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сработало </a:t>
            </a:r>
            <a:r>
              <a:rPr lang="ru-RU" altLang="ru-RU" sz="14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во </a:t>
            </a:r>
            <a:r>
              <a:rPr lang="en-US" altLang="ru-RU" sz="14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Fresh Auto</a:t>
            </a:r>
            <a:r>
              <a:rPr lang="ru-RU" altLang="ru-RU" sz="14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?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ru-RU" sz="14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5</a:t>
            </a:r>
            <a:r>
              <a:rPr lang="ru-RU" altLang="ru-RU" sz="14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«шагов в пропасть» или как не надо делать</a:t>
            </a:r>
          </a:p>
        </p:txBody>
      </p:sp>
    </p:spTree>
    <p:extLst>
      <p:ext uri="{BB962C8B-B14F-4D97-AF65-F5344CB8AC3E}">
        <p14:creationId xmlns:p14="http://schemas.microsoft.com/office/powerpoint/2010/main" val="2868693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D68B26E-C795-4EBA-9546-B2ADB0CB0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153" y="1094560"/>
            <a:ext cx="2200847" cy="4925995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35CC277B-7542-4437-9F95-156688B09A3A}"/>
              </a:ext>
            </a:extLst>
          </p:cNvPr>
          <p:cNvSpPr/>
          <p:nvPr/>
        </p:nvSpPr>
        <p:spPr>
          <a:xfrm>
            <a:off x="1066058" y="696897"/>
            <a:ext cx="949911" cy="949910"/>
          </a:xfrm>
          <a:prstGeom prst="ellipse">
            <a:avLst/>
          </a:prstGeom>
          <a:solidFill>
            <a:srgbClr val="4EB273"/>
          </a:solidFill>
          <a:ln>
            <a:solidFill>
              <a:srgbClr val="4EB2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5F637BA-3CBD-4856-B40D-98E4ADE04DD5}"/>
              </a:ext>
            </a:extLst>
          </p:cNvPr>
          <p:cNvSpPr/>
          <p:nvPr/>
        </p:nvSpPr>
        <p:spPr>
          <a:xfrm>
            <a:off x="1066060" y="3975713"/>
            <a:ext cx="949911" cy="949910"/>
          </a:xfrm>
          <a:prstGeom prst="ellipse">
            <a:avLst/>
          </a:prstGeom>
          <a:solidFill>
            <a:srgbClr val="4EB273"/>
          </a:solidFill>
          <a:ln>
            <a:solidFill>
              <a:srgbClr val="4EB2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F2F28F7-EE6A-455E-ACB0-2455D4DD3BE3}"/>
              </a:ext>
            </a:extLst>
          </p:cNvPr>
          <p:cNvSpPr/>
          <p:nvPr/>
        </p:nvSpPr>
        <p:spPr>
          <a:xfrm>
            <a:off x="2097351" y="2336305"/>
            <a:ext cx="9028590" cy="949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МЕНЕДЖЕР ПО ПРОДАЖАМ АВТОМОБИЛЕЙ С ПРОБЕГОМ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D969060-64FC-4B43-B144-71654E531ED5}"/>
              </a:ext>
            </a:extLst>
          </p:cNvPr>
          <p:cNvSpPr/>
          <p:nvPr/>
        </p:nvSpPr>
        <p:spPr>
          <a:xfrm>
            <a:off x="2097351" y="3975713"/>
            <a:ext cx="9471735" cy="949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МЕНЕДЖЕР ТЕЛЕФОННЫХ ПРОДАЖ</a:t>
            </a:r>
            <a:r>
              <a:rPr lang="en-US" sz="3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</a:t>
            </a:r>
            <a:r>
              <a:rPr lang="ru-RU" sz="3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КЦ) </a:t>
            </a:r>
            <a:endParaRPr lang="en-US" sz="3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EF7A23AD-3491-4F3F-BC56-0E7F01F43946}"/>
              </a:ext>
            </a:extLst>
          </p:cNvPr>
          <p:cNvSpPr/>
          <p:nvPr/>
        </p:nvSpPr>
        <p:spPr>
          <a:xfrm>
            <a:off x="1066059" y="2336305"/>
            <a:ext cx="949911" cy="949910"/>
          </a:xfrm>
          <a:prstGeom prst="ellipse">
            <a:avLst/>
          </a:prstGeom>
          <a:solidFill>
            <a:srgbClr val="4EB273"/>
          </a:solidFill>
          <a:ln>
            <a:solidFill>
              <a:srgbClr val="4EB2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4D9D3F0-492E-4782-BA3E-DC198D124934}"/>
              </a:ext>
            </a:extLst>
          </p:cNvPr>
          <p:cNvSpPr/>
          <p:nvPr/>
        </p:nvSpPr>
        <p:spPr>
          <a:xfrm>
            <a:off x="2097351" y="701336"/>
            <a:ext cx="9028590" cy="949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ЛЮБОЙ НОВЫЙ СОТРУДНИК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6635AC1-73EF-42A4-BCCE-1F9D8C4A3815}"/>
              </a:ext>
            </a:extLst>
          </p:cNvPr>
          <p:cNvSpPr/>
          <p:nvPr/>
        </p:nvSpPr>
        <p:spPr>
          <a:xfrm>
            <a:off x="1704514" y="6329778"/>
            <a:ext cx="10369118" cy="3906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dirty="0">
                <a:solidFill>
                  <a:schemeClr val="tx1"/>
                </a:solidFill>
              </a:rPr>
              <a:t>Все инструменты без доп. бюджета, усилиями текущих сотрудников </a:t>
            </a:r>
            <a:r>
              <a:rPr lang="en-US" sz="1200" dirty="0">
                <a:solidFill>
                  <a:schemeClr val="tx1"/>
                </a:solidFill>
              </a:rPr>
              <a:t>HR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en-US" sz="1200" dirty="0">
                <a:solidFill>
                  <a:schemeClr val="tx1"/>
                </a:solidFill>
              </a:rPr>
              <a:t>IT</a:t>
            </a:r>
            <a:r>
              <a:rPr lang="ru-RU" sz="1200" dirty="0">
                <a:solidFill>
                  <a:schemeClr val="tx1"/>
                </a:solidFill>
              </a:rPr>
              <a:t>,  ФИЛИАЛЫ</a:t>
            </a:r>
          </a:p>
        </p:txBody>
      </p:sp>
    </p:spTree>
    <p:extLst>
      <p:ext uri="{BB962C8B-B14F-4D97-AF65-F5344CB8AC3E}">
        <p14:creationId xmlns:p14="http://schemas.microsoft.com/office/powerpoint/2010/main" val="197119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DC0A78F-82D9-4A23-86F8-83F474EE0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153" y="1094560"/>
            <a:ext cx="2200847" cy="492599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7DB2B60-4380-4B29-8463-05CEA1463DF2}"/>
              </a:ext>
            </a:extLst>
          </p:cNvPr>
          <p:cNvSpPr/>
          <p:nvPr/>
        </p:nvSpPr>
        <p:spPr>
          <a:xfrm>
            <a:off x="497150" y="6276512"/>
            <a:ext cx="11629747" cy="474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https://vc.ru/office/64278-welcome-pack-chto-kak-zachem-i-kogda-daryat-novym-sotrudnikam-v-pervyy-rabochiy-den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E403E37-C1DE-40BD-8DA6-095DABB77C12}"/>
              </a:ext>
            </a:extLst>
          </p:cNvPr>
          <p:cNvSpPr/>
          <p:nvPr/>
        </p:nvSpPr>
        <p:spPr>
          <a:xfrm>
            <a:off x="723444" y="6014621"/>
            <a:ext cx="4701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http://friends.freshauto.ru/faq/welcometo.html</a:t>
            </a:r>
            <a:endParaRPr lang="ru-RU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F83AE19-A1E0-464A-AAB7-C44DB751B114}"/>
              </a:ext>
            </a:extLst>
          </p:cNvPr>
          <p:cNvSpPr/>
          <p:nvPr/>
        </p:nvSpPr>
        <p:spPr>
          <a:xfrm>
            <a:off x="275945" y="181992"/>
            <a:ext cx="949911" cy="949910"/>
          </a:xfrm>
          <a:prstGeom prst="ellipse">
            <a:avLst/>
          </a:prstGeom>
          <a:solidFill>
            <a:srgbClr val="4EB273"/>
          </a:solidFill>
          <a:ln>
            <a:solidFill>
              <a:srgbClr val="4EB2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E643CE-AAA6-4D16-BE45-38045D9010D3}"/>
              </a:ext>
            </a:extLst>
          </p:cNvPr>
          <p:cNvSpPr/>
          <p:nvPr/>
        </p:nvSpPr>
        <p:spPr>
          <a:xfrm>
            <a:off x="1318335" y="241819"/>
            <a:ext cx="9028590" cy="841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ЛЮБОЙ НОВЫЙ СОТРУДНИК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CDC7D02-94BE-4382-96E3-F480B5499045}"/>
              </a:ext>
            </a:extLst>
          </p:cNvPr>
          <p:cNvSpPr/>
          <p:nvPr/>
        </p:nvSpPr>
        <p:spPr>
          <a:xfrm>
            <a:off x="1349406" y="1907805"/>
            <a:ext cx="10777491" cy="480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WELCOME ! </a:t>
            </a:r>
            <a:r>
              <a:rPr lang="ru-RU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 </a:t>
            </a:r>
            <a:r>
              <a:rPr lang="en-US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HR-</a:t>
            </a:r>
            <a:r>
              <a:rPr lang="ru-RU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МЕНЕДЖЕРОМ (40-45 мин.) 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5B353C0-91CB-4DD3-8382-293CD93C52A3}"/>
              </a:ext>
            </a:extLst>
          </p:cNvPr>
          <p:cNvSpPr/>
          <p:nvPr/>
        </p:nvSpPr>
        <p:spPr>
          <a:xfrm>
            <a:off x="1414509" y="3818568"/>
            <a:ext cx="10777491" cy="480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Digital Welcome Pack</a:t>
            </a:r>
            <a:r>
              <a:rPr lang="ru-RU" sz="3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(универсальный электронный помощник)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AF88A8B-E21C-4DE7-A5CB-C9FE90624E26}"/>
              </a:ext>
            </a:extLst>
          </p:cNvPr>
          <p:cNvSpPr/>
          <p:nvPr/>
        </p:nvSpPr>
        <p:spPr>
          <a:xfrm>
            <a:off x="1349406" y="2738823"/>
            <a:ext cx="10777491" cy="480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ЭКСКУРСИЯ И ЗНАКОМСТВО С КОЛЛЕГАМИ (</a:t>
            </a:r>
            <a:r>
              <a:rPr lang="en-US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HR-</a:t>
            </a:r>
            <a:r>
              <a:rPr lang="ru-RU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МЕНЕДЖЕР)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C142539-5F66-4D97-B30F-5B4CCD88F682}"/>
              </a:ext>
            </a:extLst>
          </p:cNvPr>
          <p:cNvSpPr/>
          <p:nvPr/>
        </p:nvSpPr>
        <p:spPr>
          <a:xfrm>
            <a:off x="1464074" y="4871896"/>
            <a:ext cx="10777491" cy="355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Чат-бот МАРУСЯ</a:t>
            </a:r>
          </a:p>
        </p:txBody>
      </p:sp>
      <p:pic>
        <p:nvPicPr>
          <p:cNvPr id="19" name="Рисунок 18" descr="Галочка">
            <a:extLst>
              <a:ext uri="{FF2B5EF4-FFF2-40B4-BE49-F238E27FC236}">
                <a16:creationId xmlns:a16="http://schemas.microsoft.com/office/drawing/2014/main" id="{F34A8F10-E293-4802-B08C-78C14A55B9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04904" y="1932649"/>
            <a:ext cx="457200" cy="457200"/>
          </a:xfrm>
          <a:prstGeom prst="rect">
            <a:avLst/>
          </a:prstGeom>
        </p:spPr>
      </p:pic>
      <p:pic>
        <p:nvPicPr>
          <p:cNvPr id="20" name="Рисунок 19" descr="Галочка">
            <a:extLst>
              <a:ext uri="{FF2B5EF4-FFF2-40B4-BE49-F238E27FC236}">
                <a16:creationId xmlns:a16="http://schemas.microsoft.com/office/drawing/2014/main" id="{63910529-E43A-4437-AEA4-9772BCDD297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0091" y="2732883"/>
            <a:ext cx="457200" cy="457200"/>
          </a:xfrm>
          <a:prstGeom prst="rect">
            <a:avLst/>
          </a:prstGeom>
        </p:spPr>
      </p:pic>
      <p:pic>
        <p:nvPicPr>
          <p:cNvPr id="21" name="Рисунок 20" descr="Галочка">
            <a:extLst>
              <a:ext uri="{FF2B5EF4-FFF2-40B4-BE49-F238E27FC236}">
                <a16:creationId xmlns:a16="http://schemas.microsoft.com/office/drawing/2014/main" id="{C501BBA5-B649-4397-987E-3D1E9162989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0091" y="3697868"/>
            <a:ext cx="457200" cy="457200"/>
          </a:xfrm>
          <a:prstGeom prst="rect">
            <a:avLst/>
          </a:prstGeom>
        </p:spPr>
      </p:pic>
      <p:pic>
        <p:nvPicPr>
          <p:cNvPr id="22" name="Рисунок 21" descr="Галочка">
            <a:extLst>
              <a:ext uri="{FF2B5EF4-FFF2-40B4-BE49-F238E27FC236}">
                <a16:creationId xmlns:a16="http://schemas.microsoft.com/office/drawing/2014/main" id="{45C1298B-B513-48DF-A284-4F0AD5038D7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61135" y="482103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2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ультимедийная презентация">
            <a:extLst>
              <a:ext uri="{FF2B5EF4-FFF2-40B4-BE49-F238E27FC236}">
                <a16:creationId xmlns:a16="http://schemas.microsoft.com/office/drawing/2014/main" id="{52E29321-1E05-47E8-80BC-5775B60D49E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980588"/>
            <a:ext cx="877412" cy="87741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153963C-4D32-457E-BB3D-1EE105A6DD18}"/>
              </a:ext>
            </a:extLst>
          </p:cNvPr>
          <p:cNvSpPr/>
          <p:nvPr/>
        </p:nvSpPr>
        <p:spPr>
          <a:xfrm>
            <a:off x="128724" y="0"/>
            <a:ext cx="3448977" cy="150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Digital Welcome Pack</a:t>
            </a:r>
            <a:endParaRPr lang="ru-RU" sz="32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E8B02D-35F1-4BF6-B5F9-5309E6449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250" y="0"/>
            <a:ext cx="8286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39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85E14E-13D1-4557-BF81-A39332FA9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153" y="1094560"/>
            <a:ext cx="2200847" cy="4925995"/>
          </a:xfrm>
          <a:prstGeom prst="rect">
            <a:avLst/>
          </a:prstGeom>
        </p:spPr>
      </p:pic>
      <p:pic>
        <p:nvPicPr>
          <p:cNvPr id="6" name="Рисунок 5" descr="Мультимедийная презентация">
            <a:extLst>
              <a:ext uri="{FF2B5EF4-FFF2-40B4-BE49-F238E27FC236}">
                <a16:creationId xmlns:a16="http://schemas.microsoft.com/office/drawing/2014/main" id="{074DB363-F0B9-496B-843B-4F20C51307E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81990" y="5927322"/>
            <a:ext cx="930678" cy="9306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1CD6A7-4C80-4006-B4EA-228C93B0BE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487" y="157554"/>
            <a:ext cx="5630661" cy="654289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DDEE628-6B0F-4953-8AC7-C8986D1AC844}"/>
              </a:ext>
            </a:extLst>
          </p:cNvPr>
          <p:cNvSpPr/>
          <p:nvPr/>
        </p:nvSpPr>
        <p:spPr>
          <a:xfrm>
            <a:off x="181990" y="239697"/>
            <a:ext cx="5565482" cy="656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ЧАТ-БОТ МАРУСЯ</a:t>
            </a:r>
          </a:p>
        </p:txBody>
      </p:sp>
    </p:spTree>
    <p:extLst>
      <p:ext uri="{BB962C8B-B14F-4D97-AF65-F5344CB8AC3E}">
        <p14:creationId xmlns:p14="http://schemas.microsoft.com/office/powerpoint/2010/main" val="2715233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454379-E824-4946-B8EA-84EB03481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153" y="1094560"/>
            <a:ext cx="2200847" cy="492599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634AFC-B5C7-4C0B-8D56-D628B1E4B8CE}"/>
              </a:ext>
            </a:extLst>
          </p:cNvPr>
          <p:cNvSpPr/>
          <p:nvPr/>
        </p:nvSpPr>
        <p:spPr>
          <a:xfrm>
            <a:off x="1317593" y="232297"/>
            <a:ext cx="10874407" cy="861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МЕНЕДЖЕР ПО ПРОДАЖАМ АВТОМОБИЛЕЙ С ПРОБЕГОМ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92427CDE-8222-4FA5-BE48-F1181672097F}"/>
              </a:ext>
            </a:extLst>
          </p:cNvPr>
          <p:cNvSpPr/>
          <p:nvPr/>
        </p:nvSpPr>
        <p:spPr>
          <a:xfrm>
            <a:off x="268179" y="143520"/>
            <a:ext cx="949911" cy="949910"/>
          </a:xfrm>
          <a:prstGeom prst="ellipse">
            <a:avLst/>
          </a:prstGeom>
          <a:solidFill>
            <a:srgbClr val="4EB273"/>
          </a:solidFill>
          <a:ln>
            <a:solidFill>
              <a:srgbClr val="4EB2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A0D2F56-815F-4808-A8A8-811A0153C5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1424603"/>
              </p:ext>
            </p:extLst>
          </p:nvPr>
        </p:nvGraphicFramePr>
        <p:xfrm>
          <a:off x="521192" y="1431811"/>
          <a:ext cx="10874407" cy="4296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7013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5A1CFC-5756-47D5-B4E5-4CA2B0C65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153" y="1094560"/>
            <a:ext cx="2200847" cy="49259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8A68A0-23B9-4C6D-A095-D85A32E10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486" y="1601577"/>
            <a:ext cx="9530085" cy="441897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37CC469-670C-4B5E-BB92-D04C10DBA93A}"/>
              </a:ext>
            </a:extLst>
          </p:cNvPr>
          <p:cNvSpPr/>
          <p:nvPr/>
        </p:nvSpPr>
        <p:spPr>
          <a:xfrm>
            <a:off x="0" y="359854"/>
            <a:ext cx="12192000" cy="955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ЕСЛИ ВЫ ЕЩЕ НЕ ОТСЛЕЖИВАЕТЕ ТЕКУЧЕСТЬ ПО СТАЖУ </a:t>
            </a:r>
            <a:r>
              <a:rPr lang="ru-RU" sz="2000" b="1" dirty="0">
                <a:solidFill>
                  <a:srgbClr val="4EB2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 НАЧНИТЕ ЭТО ДЕЛАТЬ</a:t>
            </a:r>
          </a:p>
        </p:txBody>
      </p:sp>
    </p:spTree>
    <p:extLst>
      <p:ext uri="{BB962C8B-B14F-4D97-AF65-F5344CB8AC3E}">
        <p14:creationId xmlns:p14="http://schemas.microsoft.com/office/powerpoint/2010/main" val="2263169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FCDA40-8062-4066-B95C-D6E9D774199C}"/>
              </a:ext>
            </a:extLst>
          </p:cNvPr>
          <p:cNvSpPr/>
          <p:nvPr/>
        </p:nvSpPr>
        <p:spPr>
          <a:xfrm>
            <a:off x="1317593" y="232297"/>
            <a:ext cx="10874407" cy="861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МЕНЕДЖЕР ПО ПРОДАЖАМ АВТОМОБИЛЕЙ С ПРОБЕГОМ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FFC812AA-8EEA-42DB-85CF-4F01843D1F66}"/>
              </a:ext>
            </a:extLst>
          </p:cNvPr>
          <p:cNvSpPr/>
          <p:nvPr/>
        </p:nvSpPr>
        <p:spPr>
          <a:xfrm>
            <a:off x="268179" y="143520"/>
            <a:ext cx="949911" cy="949910"/>
          </a:xfrm>
          <a:prstGeom prst="ellipse">
            <a:avLst/>
          </a:prstGeom>
          <a:solidFill>
            <a:srgbClr val="4EB273"/>
          </a:solidFill>
          <a:ln>
            <a:solidFill>
              <a:srgbClr val="4EB2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9ACD2EE-1643-4BE6-B021-BDC3A27E7E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625897"/>
              </p:ext>
            </p:extLst>
          </p:nvPr>
        </p:nvGraphicFramePr>
        <p:xfrm>
          <a:off x="204555" y="1581701"/>
          <a:ext cx="11800547" cy="441073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16882">
                  <a:extLst>
                    <a:ext uri="{9D8B030D-6E8A-4147-A177-3AD203B41FA5}">
                      <a16:colId xmlns:a16="http://schemas.microsoft.com/office/drawing/2014/main" val="262910106"/>
                    </a:ext>
                  </a:extLst>
                </a:gridCol>
                <a:gridCol w="417250">
                  <a:extLst>
                    <a:ext uri="{9D8B030D-6E8A-4147-A177-3AD203B41FA5}">
                      <a16:colId xmlns:a16="http://schemas.microsoft.com/office/drawing/2014/main" val="2929783416"/>
                    </a:ext>
                  </a:extLst>
                </a:gridCol>
                <a:gridCol w="435006">
                  <a:extLst>
                    <a:ext uri="{9D8B030D-6E8A-4147-A177-3AD203B41FA5}">
                      <a16:colId xmlns:a16="http://schemas.microsoft.com/office/drawing/2014/main" val="712261775"/>
                    </a:ext>
                  </a:extLst>
                </a:gridCol>
                <a:gridCol w="2698812">
                  <a:extLst>
                    <a:ext uri="{9D8B030D-6E8A-4147-A177-3AD203B41FA5}">
                      <a16:colId xmlns:a16="http://schemas.microsoft.com/office/drawing/2014/main" val="4057051445"/>
                    </a:ext>
                  </a:extLst>
                </a:gridCol>
                <a:gridCol w="1269507">
                  <a:extLst>
                    <a:ext uri="{9D8B030D-6E8A-4147-A177-3AD203B41FA5}">
                      <a16:colId xmlns:a16="http://schemas.microsoft.com/office/drawing/2014/main" val="1903140700"/>
                    </a:ext>
                  </a:extLst>
                </a:gridCol>
                <a:gridCol w="1340430">
                  <a:extLst>
                    <a:ext uri="{9D8B030D-6E8A-4147-A177-3AD203B41FA5}">
                      <a16:colId xmlns:a16="http://schemas.microsoft.com/office/drawing/2014/main" val="1704897865"/>
                    </a:ext>
                  </a:extLst>
                </a:gridCol>
                <a:gridCol w="1944210">
                  <a:extLst>
                    <a:ext uri="{9D8B030D-6E8A-4147-A177-3AD203B41FA5}">
                      <a16:colId xmlns:a16="http://schemas.microsoft.com/office/drawing/2014/main" val="463264454"/>
                    </a:ext>
                  </a:extLst>
                </a:gridCol>
                <a:gridCol w="3278450">
                  <a:extLst>
                    <a:ext uri="{9D8B030D-6E8A-4147-A177-3AD203B41FA5}">
                      <a16:colId xmlns:a16="http://schemas.microsoft.com/office/drawing/2014/main" val="1179631706"/>
                    </a:ext>
                  </a:extLst>
                </a:gridCol>
              </a:tblGrid>
              <a:tr h="185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День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Исполнитель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Ответственный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Пособия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Результат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extLst>
                  <a:ext uri="{0D108BD9-81ED-4DB2-BD59-A6C34878D82A}">
                    <a16:rowId xmlns:a16="http://schemas.microsoft.com/office/drawing/2014/main" val="135548489"/>
                  </a:ext>
                </a:extLst>
              </a:tr>
              <a:tr h="45064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10.00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11.30</a:t>
                      </a: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 компании: история, культура, правила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HR </a:t>
                      </a:r>
                      <a:r>
                        <a:rPr lang="ru-RU" sz="1200" dirty="0">
                          <a:effectLst/>
                        </a:rPr>
                        <a:t>менеджер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Руководитель отдела продаж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Когнитивная карта Welcome; Презентация Welcome;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Стажер знает правила поведения в компании и владеет базовыми знаниями компании в целом.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extLst>
                  <a:ext uri="{0D108BD9-81ED-4DB2-BD59-A6C34878D82A}">
                    <a16:rowId xmlns:a16="http://schemas.microsoft.com/office/drawing/2014/main" val="2153602822"/>
                  </a:ext>
                </a:extLst>
              </a:tr>
              <a:tr h="572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12.00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12.30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Экскурсия по площадке тех. зона, предпродажная подготовка, тестовая зона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HR </a:t>
                      </a:r>
                      <a:r>
                        <a:rPr lang="ru-RU" sz="1200" dirty="0">
                          <a:effectLst/>
                        </a:rPr>
                        <a:t>менеджер, Менеджер-наставник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Руководитель отдела продаж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Описание экскурсии по салону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Стажер знает расположение зон в автосалоне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extLst>
                  <a:ext uri="{0D108BD9-81ED-4DB2-BD59-A6C34878D82A}">
                    <a16:rowId xmlns:a16="http://schemas.microsoft.com/office/drawing/2014/main" val="350504685"/>
                  </a:ext>
                </a:extLst>
              </a:tr>
              <a:tr h="4335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14.00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18.00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Выдача задания по складу, Изучение склада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Менеджер-наставник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Руководитель отдела продаж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Инструкция по складу; Распечатка склада, сайт.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Стажер знает -  как изучать склад, какие параметры являются обязательными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b"/>
                </a:tc>
                <a:extLst>
                  <a:ext uri="{0D108BD9-81ED-4DB2-BD59-A6C34878D82A}">
                    <a16:rowId xmlns:a16="http://schemas.microsoft.com/office/drawing/2014/main" val="1009998324"/>
                  </a:ext>
                </a:extLst>
              </a:tr>
              <a:tr h="530742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10.30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11.00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Структура и этапы продаж 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Фишки </a:t>
                      </a:r>
                      <a:r>
                        <a:rPr lang="en-US" sz="1200" dirty="0">
                          <a:effectLst/>
                        </a:rPr>
                        <a:t>Fresh Auto </a:t>
                      </a:r>
                      <a:r>
                        <a:rPr lang="ru-RU" sz="1200" dirty="0">
                          <a:effectLst/>
                        </a:rPr>
                        <a:t>к стандартным этапам продаж</a:t>
                      </a: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Менеджер-наставник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Руководитель отдела продаж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Эл. база знаний, тренировка продажи</a:t>
                      </a: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Стажер актуализировал имеющиеся знания, получил знания об особенностях процесса продажи, принятых в компании.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b"/>
                </a:tc>
                <a:extLst>
                  <a:ext uri="{0D108BD9-81ED-4DB2-BD59-A6C34878D82A}">
                    <a16:rowId xmlns:a16="http://schemas.microsoft.com/office/drawing/2014/main" val="658692028"/>
                  </a:ext>
                </a:extLst>
              </a:tr>
              <a:tr h="2560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дня</a:t>
                      </a:r>
                    </a:p>
                  </a:txBody>
                  <a:tcPr marL="26473" marR="26473" marT="0" marB="0" anchor="ctr"/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Наблюдение за работой менеджера-наставника. Знакомство с процессом продажи.</a:t>
                      </a:r>
                    </a:p>
                  </a:txBody>
                  <a:tcPr marL="26473" marR="26473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Ответы на вопросы</a:t>
                      </a:r>
                    </a:p>
                  </a:txBody>
                  <a:tcPr marL="26473" marR="26473" marT="0" marB="0" anchor="b"/>
                </a:tc>
                <a:extLst>
                  <a:ext uri="{0D108BD9-81ED-4DB2-BD59-A6C34878D82A}">
                    <a16:rowId xmlns:a16="http://schemas.microsoft.com/office/drawing/2014/main" val="980787831"/>
                  </a:ext>
                </a:extLst>
              </a:tr>
              <a:tr h="3906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Изучение склада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Менеджер-наставник, тренер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Руководитель отдела продаж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Инструкция по складу; Распечатка склада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Знание объема склада, автомобилей и их характеристик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b"/>
                </a:tc>
                <a:extLst>
                  <a:ext uri="{0D108BD9-81ED-4DB2-BD59-A6C34878D82A}">
                    <a16:rowId xmlns:a16="http://schemas.microsoft.com/office/drawing/2014/main" val="4190041152"/>
                  </a:ext>
                </a:extLst>
              </a:tr>
              <a:tr h="32861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10.00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11.00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Тренировка отработки возражений Преимущества компании </a:t>
                      </a:r>
                      <a:r>
                        <a:rPr lang="en-US" sz="1200" dirty="0">
                          <a:effectLst/>
                        </a:rPr>
                        <a:t>Fresh Auto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Менеджер-наставник, тренер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Руководитель отдела продаж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Эл. база знаний + упражнение на возражения</a:t>
                      </a: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Стажер актуализировал имеющиеся знания, получил знания об особенностях процесса продажи, принятых в компании.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b"/>
                </a:tc>
                <a:extLst>
                  <a:ext uri="{0D108BD9-81ED-4DB2-BD59-A6C34878D82A}">
                    <a16:rowId xmlns:a16="http://schemas.microsoft.com/office/drawing/2014/main" val="1307047772"/>
                  </a:ext>
                </a:extLst>
              </a:tr>
              <a:tr h="3788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дня</a:t>
                      </a:r>
                    </a:p>
                  </a:txBody>
                  <a:tcPr marL="26473" marR="26473" marT="0" marB="0" anchor="ctr"/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Наблюдение за работой менеджера-наставника. Знакомство с процессом продажи.</a:t>
                      </a:r>
                    </a:p>
                  </a:txBody>
                  <a:tcPr marL="26473" marR="26473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Ответы на вопросы</a:t>
                      </a:r>
                    </a:p>
                  </a:txBody>
                  <a:tcPr marL="26473" marR="26473" marT="0" marB="0" anchor="ctr"/>
                </a:tc>
                <a:extLst>
                  <a:ext uri="{0D108BD9-81ED-4DB2-BD59-A6C34878D82A}">
                    <a16:rowId xmlns:a16="http://schemas.microsoft.com/office/drawing/2014/main" val="4239930635"/>
                  </a:ext>
                </a:extLst>
              </a:tr>
              <a:tr h="3788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Самообучение. Технические характеристики а/м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Менеджер-наставник, тренер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Руководитель отдела продаж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Эл. база знаний - Технические характеристики а/м; пробный экзамен.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Стажер знает базовые характеристики а/м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extLst>
                  <a:ext uri="{0D108BD9-81ED-4DB2-BD59-A6C34878D82A}">
                    <a16:rowId xmlns:a16="http://schemas.microsoft.com/office/drawing/2014/main" val="4189547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276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1B1ACB6-DD26-4C71-A52E-855064E36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988798"/>
              </p:ext>
            </p:extLst>
          </p:nvPr>
        </p:nvGraphicFramePr>
        <p:xfrm>
          <a:off x="204557" y="1381743"/>
          <a:ext cx="11782886" cy="446030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70515">
                  <a:extLst>
                    <a:ext uri="{9D8B030D-6E8A-4147-A177-3AD203B41FA5}">
                      <a16:colId xmlns:a16="http://schemas.microsoft.com/office/drawing/2014/main" val="2683365919"/>
                    </a:ext>
                  </a:extLst>
                </a:gridCol>
                <a:gridCol w="470517">
                  <a:extLst>
                    <a:ext uri="{9D8B030D-6E8A-4147-A177-3AD203B41FA5}">
                      <a16:colId xmlns:a16="http://schemas.microsoft.com/office/drawing/2014/main" val="4038327147"/>
                    </a:ext>
                  </a:extLst>
                </a:gridCol>
                <a:gridCol w="470515">
                  <a:extLst>
                    <a:ext uri="{9D8B030D-6E8A-4147-A177-3AD203B41FA5}">
                      <a16:colId xmlns:a16="http://schemas.microsoft.com/office/drawing/2014/main" val="1256566962"/>
                    </a:ext>
                  </a:extLst>
                </a:gridCol>
                <a:gridCol w="2804976">
                  <a:extLst>
                    <a:ext uri="{9D8B030D-6E8A-4147-A177-3AD203B41FA5}">
                      <a16:colId xmlns:a16="http://schemas.microsoft.com/office/drawing/2014/main" val="116047871"/>
                    </a:ext>
                  </a:extLst>
                </a:gridCol>
                <a:gridCol w="1296138">
                  <a:extLst>
                    <a:ext uri="{9D8B030D-6E8A-4147-A177-3AD203B41FA5}">
                      <a16:colId xmlns:a16="http://schemas.microsoft.com/office/drawing/2014/main" val="634588939"/>
                    </a:ext>
                  </a:extLst>
                </a:gridCol>
                <a:gridCol w="1287263">
                  <a:extLst>
                    <a:ext uri="{9D8B030D-6E8A-4147-A177-3AD203B41FA5}">
                      <a16:colId xmlns:a16="http://schemas.microsoft.com/office/drawing/2014/main" val="3840429534"/>
                    </a:ext>
                  </a:extLst>
                </a:gridCol>
                <a:gridCol w="1748901">
                  <a:extLst>
                    <a:ext uri="{9D8B030D-6E8A-4147-A177-3AD203B41FA5}">
                      <a16:colId xmlns:a16="http://schemas.microsoft.com/office/drawing/2014/main" val="561791296"/>
                    </a:ext>
                  </a:extLst>
                </a:gridCol>
                <a:gridCol w="3234061">
                  <a:extLst>
                    <a:ext uri="{9D8B030D-6E8A-4147-A177-3AD203B41FA5}">
                      <a16:colId xmlns:a16="http://schemas.microsoft.com/office/drawing/2014/main" val="3557290357"/>
                    </a:ext>
                  </a:extLst>
                </a:gridCol>
              </a:tblGrid>
              <a:tr h="6512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День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Исполнитель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Ответственный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Пособия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Результат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extLst>
                  <a:ext uri="{0D108BD9-81ED-4DB2-BD59-A6C34878D82A}">
                    <a16:rowId xmlns:a16="http://schemas.microsoft.com/office/drawing/2014/main" val="3678814576"/>
                  </a:ext>
                </a:extLst>
              </a:tr>
              <a:tr h="56857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10.30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11.00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Изучение скрипта телефонного звонка: входящий звонок – Совместное прослушивание звонков.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Менеджер-наставник, тренер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Руководитель отдела продаж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Бланк оценки звонка</a:t>
                      </a: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Стажер знает требования к работе со входящим звонком и работы с типичными возражениями.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extLst>
                  <a:ext uri="{0D108BD9-81ED-4DB2-BD59-A6C34878D82A}">
                    <a16:rowId xmlns:a16="http://schemas.microsoft.com/office/drawing/2014/main" val="4048450282"/>
                  </a:ext>
                </a:extLst>
              </a:tr>
              <a:tr h="3788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дня</a:t>
                      </a:r>
                    </a:p>
                  </a:txBody>
                  <a:tcPr marL="26473" marR="26473" marT="0" marB="0" anchor="ctr"/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Пробная продажа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Менеджер-наставник, тренер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Руководитель отдела продаж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Промежуточная оценка умений стажера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b"/>
                </a:tc>
                <a:extLst>
                  <a:ext uri="{0D108BD9-81ED-4DB2-BD59-A6C34878D82A}">
                    <a16:rowId xmlns:a16="http://schemas.microsoft.com/office/drawing/2014/main" val="2802532135"/>
                  </a:ext>
                </a:extLst>
              </a:tr>
              <a:tr h="4338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Пробная сдача склада</a:t>
                      </a: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Менеджер-наставник, тренер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Руководитель отдела продаж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Приложение Инструкция по складу; Распечатка склада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Знание объема склада, автомобилей и их характеристик: марка, модель, год, цена.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b"/>
                </a:tc>
                <a:extLst>
                  <a:ext uri="{0D108BD9-81ED-4DB2-BD59-A6C34878D82A}">
                    <a16:rowId xmlns:a16="http://schemas.microsoft.com/office/drawing/2014/main" val="4128126189"/>
                  </a:ext>
                </a:extLst>
              </a:tr>
              <a:tr h="378878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10.30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11.00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Изучение скрипта телефонного звонка: входящий звонок – Совместное прослушивание звонков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Менеджер-наставник, тренер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Руководитель отдела продаж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Бланк оценки звонка</a:t>
                      </a: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Промежуточная оценка умений стажера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b"/>
                </a:tc>
                <a:extLst>
                  <a:ext uri="{0D108BD9-81ED-4DB2-BD59-A6C34878D82A}">
                    <a16:rowId xmlns:a16="http://schemas.microsoft.com/office/drawing/2014/main" val="3970574696"/>
                  </a:ext>
                </a:extLst>
              </a:tr>
              <a:tr h="403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r>
                        <a:rPr lang="ru-RU" sz="1200" dirty="0"/>
                        <a:t>В течение дня</a:t>
                      </a:r>
                    </a:p>
                  </a:txBody>
                  <a:tcPr marL="26473" marR="26473" marT="0" marB="0" anchor="ctr"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Кредитный блок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Менеджер-наставник, тренер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Руководитель отдела продаж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Презентация Кредитный продукт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Стажер знает сильные стороны компании, связанные с кредитными продуктами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extLst>
                  <a:ext uri="{0D108BD9-81ED-4DB2-BD59-A6C34878D82A}">
                    <a16:rowId xmlns:a16="http://schemas.microsoft.com/office/drawing/2014/main" val="1033961159"/>
                  </a:ext>
                </a:extLst>
              </a:tr>
              <a:tr h="381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Работа в </a:t>
                      </a:r>
                      <a:r>
                        <a:rPr lang="en-US" sz="1200" dirty="0">
                          <a:effectLst/>
                        </a:rPr>
                        <a:t>CRM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Менеджер-наставник, тренер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Руководитель отдела продаж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Презентация Кредитный продукт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Стажер знает сильные стороны компании, связанные с кредитными продуктами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extLst>
                  <a:ext uri="{0D108BD9-81ED-4DB2-BD59-A6C34878D82A}">
                    <a16:rowId xmlns:a16="http://schemas.microsoft.com/office/drawing/2014/main" val="3355648965"/>
                  </a:ext>
                </a:extLst>
              </a:tr>
              <a:tr h="3112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6473" marR="26473" marT="0" marB="0" anchor="ctr"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6473" marR="26473" marT="0" marB="0" anchor="ctr"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Наблюдение за работой менеджера-наставника. Знакомство с процессом продажи.</a:t>
                      </a:r>
                    </a:p>
                  </a:txBody>
                  <a:tcPr marL="26473" marR="26473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6473" marR="26473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6473" marR="26473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6473" marR="26473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6473" marR="26473" marT="0" marB="0" anchor="b"/>
                </a:tc>
                <a:extLst>
                  <a:ext uri="{0D108BD9-81ED-4DB2-BD59-A6C34878D82A}">
                    <a16:rowId xmlns:a16="http://schemas.microsoft.com/office/drawing/2014/main" val="3816765711"/>
                  </a:ext>
                </a:extLst>
              </a:tr>
              <a:tr h="5934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дня</a:t>
                      </a:r>
                    </a:p>
                  </a:txBody>
                  <a:tcPr marL="26473" marR="26473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Экзамен: склад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Менеджер-наставник, тренер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Руководитель отдела продаж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Правила проведения экзамена по складу; Вопросы по складу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Оценка уровня знания склада (итоговый балл)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0" marB="0" anchor="ctr"/>
                </a:tc>
                <a:extLst>
                  <a:ext uri="{0D108BD9-81ED-4DB2-BD59-A6C34878D82A}">
                    <a16:rowId xmlns:a16="http://schemas.microsoft.com/office/drawing/2014/main" val="2820240955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249CBB9-0D6D-4F68-ACAC-5F27D03C6C06}"/>
              </a:ext>
            </a:extLst>
          </p:cNvPr>
          <p:cNvSpPr/>
          <p:nvPr/>
        </p:nvSpPr>
        <p:spPr>
          <a:xfrm>
            <a:off x="1317593" y="232297"/>
            <a:ext cx="10874407" cy="861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МЕНЕДЖЕР ПО ПРОДАЖАМ АВТОМОБИЛЕЙ С ПРОБЕГОМ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8AEC88FF-8CFC-49B0-9D6F-184FB2466AAD}"/>
              </a:ext>
            </a:extLst>
          </p:cNvPr>
          <p:cNvSpPr/>
          <p:nvPr/>
        </p:nvSpPr>
        <p:spPr>
          <a:xfrm>
            <a:off x="268179" y="143520"/>
            <a:ext cx="949911" cy="949910"/>
          </a:xfrm>
          <a:prstGeom prst="ellipse">
            <a:avLst/>
          </a:prstGeom>
          <a:solidFill>
            <a:srgbClr val="4EB273"/>
          </a:solidFill>
          <a:ln>
            <a:solidFill>
              <a:srgbClr val="4EB2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85390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2158D61-61F4-4D8C-89DB-F4E5B04DA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429" y="0"/>
            <a:ext cx="9650571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10C0444-C93C-481B-8DB7-4F5B2689D705}"/>
              </a:ext>
            </a:extLst>
          </p:cNvPr>
          <p:cNvSpPr/>
          <p:nvPr/>
        </p:nvSpPr>
        <p:spPr>
          <a:xfrm>
            <a:off x="68607" y="6493561"/>
            <a:ext cx="23703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Roboto Light" pitchFamily="2" charset="0"/>
                <a:ea typeface="Roboto Light" pitchFamily="2" charset="0"/>
              </a:rPr>
              <a:t>http://help.freshauto2.ru/att.html</a:t>
            </a:r>
            <a:endParaRPr lang="ru-RU" sz="1100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D30637E-6216-40E9-BA64-391506A90270}"/>
              </a:ext>
            </a:extLst>
          </p:cNvPr>
          <p:cNvSpPr/>
          <p:nvPr/>
        </p:nvSpPr>
        <p:spPr>
          <a:xfrm>
            <a:off x="-158981" y="408372"/>
            <a:ext cx="2825514" cy="656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БАЗА ЗНАНИЙ</a:t>
            </a:r>
          </a:p>
        </p:txBody>
      </p:sp>
    </p:spTree>
    <p:extLst>
      <p:ext uri="{BB962C8B-B14F-4D97-AF65-F5344CB8AC3E}">
        <p14:creationId xmlns:p14="http://schemas.microsoft.com/office/powerpoint/2010/main" val="3018498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" y="1239948"/>
            <a:ext cx="1484840" cy="1008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-2384" r="-2300" b="58804"/>
          <a:stretch/>
        </p:blipFill>
        <p:spPr>
          <a:xfrm>
            <a:off x="232838" y="2177999"/>
            <a:ext cx="1192731" cy="4680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9808"/>
          <a:stretch/>
        </p:blipFill>
        <p:spPr>
          <a:xfrm rot="10800000">
            <a:off x="232838" y="0"/>
            <a:ext cx="1192731" cy="10945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1153" y="1094560"/>
            <a:ext cx="2200847" cy="492599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64F7E21-6ECE-4919-A7DD-2AE5BA7A202F}"/>
              </a:ext>
            </a:extLst>
          </p:cNvPr>
          <p:cNvSpPr txBox="1">
            <a:spLocks/>
          </p:cNvSpPr>
          <p:nvPr/>
        </p:nvSpPr>
        <p:spPr>
          <a:xfrm>
            <a:off x="6722274" y="4619091"/>
            <a:ext cx="5151375" cy="144897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072595B-5401-4E0A-8141-006890196F94}"/>
              </a:ext>
            </a:extLst>
          </p:cNvPr>
          <p:cNvCxnSpPr>
            <a:cxnSpLocks/>
          </p:cNvCxnSpPr>
          <p:nvPr/>
        </p:nvCxnSpPr>
        <p:spPr>
          <a:xfrm>
            <a:off x="5618064" y="6573364"/>
            <a:ext cx="6545801" cy="0"/>
          </a:xfrm>
          <a:prstGeom prst="line">
            <a:avLst/>
          </a:prstGeom>
          <a:ln w="50800" cap="rnd">
            <a:solidFill>
              <a:srgbClr val="40A6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>
            <a:extLst>
              <a:ext uri="{FF2B5EF4-FFF2-40B4-BE49-F238E27FC236}">
                <a16:creationId xmlns:a16="http://schemas.microsoft.com/office/drawing/2014/main" id="{96D9DD0F-3318-48D6-A71C-B5A168ED8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864" y="408564"/>
            <a:ext cx="5044618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effectLst/>
                <a:latin typeface="Roboto Light" pitchFamily="2" charset="0"/>
                <a:ea typeface="Roboto Light" pitchFamily="2" charset="0"/>
                <a:cs typeface="Arial" panose="020B0604020202020204" pitchFamily="34" charset="0"/>
              </a:rPr>
              <a:t>Екатерина Баландина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effectLst/>
                <a:latin typeface="Roboto Light" pitchFamily="2" charset="0"/>
                <a:ea typeface="Roboto Light" pitchFamily="2" charset="0"/>
                <a:cs typeface="Arial" panose="020B0604020202020204" pitchFamily="34" charset="0"/>
              </a:rPr>
              <a:t/>
            </a:r>
            <a:br>
              <a:rPr kumimoji="0" lang="ru-RU" altLang="ru-RU" sz="2000" b="1" i="0" u="none" strike="noStrike" cap="none" normalizeH="0" baseline="0" dirty="0">
                <a:ln>
                  <a:noFill/>
                </a:ln>
                <a:effectLst/>
                <a:latin typeface="Roboto Light" pitchFamily="2" charset="0"/>
                <a:ea typeface="Roboto Light" pitchFamily="2" charset="0"/>
                <a:cs typeface="Arial" panose="020B0604020202020204" pitchFamily="34" charset="0"/>
              </a:rPr>
            </a:br>
            <a:r>
              <a:rPr kumimoji="0" lang="ru-RU" altLang="ru-RU" sz="2000" b="1" i="0" u="none" strike="noStrike" cap="none" normalizeH="0" baseline="0" dirty="0">
                <a:ln>
                  <a:noFill/>
                </a:ln>
                <a:effectLst/>
                <a:latin typeface="Roboto Light" pitchFamily="2" charset="0"/>
                <a:ea typeface="Roboto Light" pitchFamily="2" charset="0"/>
                <a:cs typeface="Arial" panose="020B0604020202020204" pitchFamily="34" charset="0"/>
              </a:rPr>
              <a:t>Директор по персоналу</a:t>
            </a:r>
            <a:br>
              <a:rPr kumimoji="0" lang="ru-RU" altLang="ru-RU" sz="2000" b="1" i="0" u="none" strike="noStrike" cap="none" normalizeH="0" baseline="0" dirty="0">
                <a:ln>
                  <a:noFill/>
                </a:ln>
                <a:effectLst/>
                <a:latin typeface="Roboto Light" pitchFamily="2" charset="0"/>
                <a:ea typeface="Roboto Light" pitchFamily="2" charset="0"/>
                <a:cs typeface="Arial" panose="020B0604020202020204" pitchFamily="34" charset="0"/>
              </a:rPr>
            </a:br>
            <a:r>
              <a:rPr kumimoji="0" lang="ru-RU" altLang="ru-RU" sz="2000" b="1" i="0" u="none" strike="noStrike" cap="none" normalizeH="0" baseline="0" dirty="0">
                <a:ln>
                  <a:noFill/>
                </a:ln>
                <a:effectLst/>
                <a:latin typeface="Roboto Light" pitchFamily="2" charset="0"/>
                <a:ea typeface="Roboto Light" pitchFamily="2" charset="0"/>
                <a:cs typeface="Arial" panose="020B0604020202020204" pitchFamily="34" charset="0"/>
              </a:rPr>
              <a:t>Fresh Auto</a:t>
            </a:r>
            <a:endParaRPr kumimoji="0" lang="en-US" altLang="ru-RU" sz="2000" b="1" i="0" u="none" strike="noStrike" cap="none" normalizeH="0" baseline="0" dirty="0">
              <a:ln>
                <a:noFill/>
              </a:ln>
              <a:effectLst/>
              <a:latin typeface="Roboto Light" pitchFamily="2" charset="0"/>
              <a:ea typeface="Roboto Light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1" i="0" u="none" strike="noStrike" cap="none" normalizeH="0" baseline="0" dirty="0">
              <a:ln>
                <a:noFill/>
              </a:ln>
              <a:effectLst/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10" name="Снимок экрана 2017-10-24 в 1.03.36.png" descr="Снимок экрана 2017-10-24 в 1.03.36.png">
            <a:extLst>
              <a:ext uri="{FF2B5EF4-FFF2-40B4-BE49-F238E27FC236}">
                <a16:creationId xmlns:a16="http://schemas.microsoft.com/office/drawing/2014/main" id="{24889486-2A3D-4BD4-A31D-880D1518EA7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77014" y="186492"/>
            <a:ext cx="1969327" cy="39945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3BAC541-6D8B-4F18-B31A-C853154F7659}"/>
              </a:ext>
            </a:extLst>
          </p:cNvPr>
          <p:cNvSpPr/>
          <p:nvPr/>
        </p:nvSpPr>
        <p:spPr>
          <a:xfrm>
            <a:off x="5579381" y="236796"/>
            <a:ext cx="6294268" cy="57837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  <a:spcBef>
                <a:spcPts val="1250"/>
              </a:spcBef>
              <a:spcAft>
                <a:spcPts val="800"/>
              </a:spcAft>
            </a:pPr>
            <a:r>
              <a:rPr lang="ru-RU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ПРОФЕССИОНАЛЬНЫЙ ОПЫТ</a:t>
            </a:r>
          </a:p>
          <a:p>
            <a:pPr>
              <a:lnSpc>
                <a:spcPts val="1400"/>
              </a:lnSpc>
              <a:spcBef>
                <a:spcPts val="1250"/>
              </a:spcBef>
              <a:spcAft>
                <a:spcPts val="800"/>
              </a:spcAft>
            </a:pPr>
            <a:r>
              <a:rPr lang="ru-RU" sz="14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Calibri" panose="020F0502020204030204" pitchFamily="34" charset="0"/>
              </a:rPr>
              <a:t>2018 – наст .вр. </a:t>
            </a:r>
            <a:r>
              <a:rPr lang="en-US" sz="14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Calibri" panose="020F0502020204030204" pitchFamily="34" charset="0"/>
              </a:rPr>
              <a:t>Fresh Auto</a:t>
            </a:r>
          </a:p>
          <a:p>
            <a:pPr>
              <a:lnSpc>
                <a:spcPts val="1400"/>
              </a:lnSpc>
              <a:spcBef>
                <a:spcPts val="1250"/>
              </a:spcBef>
              <a:spcAft>
                <a:spcPts val="800"/>
              </a:spcAft>
            </a:pPr>
            <a:r>
              <a:rPr lang="ru-RU" sz="14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Calibri" panose="020F0502020204030204" pitchFamily="34" charset="0"/>
              </a:rPr>
              <a:t>20</a:t>
            </a:r>
            <a:r>
              <a:rPr lang="en-US" sz="14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Calibri" panose="020F0502020204030204" pitchFamily="34" charset="0"/>
              </a:rPr>
              <a:t>10</a:t>
            </a:r>
            <a:r>
              <a:rPr lang="ru-RU" sz="14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Calibri" panose="020F0502020204030204" pitchFamily="34" charset="0"/>
              </a:rPr>
              <a:t> - 201</a:t>
            </a:r>
            <a:r>
              <a:rPr lang="en-US" sz="14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Calibri" panose="020F0502020204030204" pitchFamily="34" charset="0"/>
              </a:rPr>
              <a:t>7 </a:t>
            </a:r>
            <a:r>
              <a:rPr lang="ru-RU" sz="14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Calibri" panose="020F0502020204030204" pitchFamily="34" charset="0"/>
              </a:rPr>
              <a:t>Руководящие позиции в </a:t>
            </a:r>
            <a:r>
              <a:rPr lang="en-US" sz="14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Calibri" panose="020F0502020204030204" pitchFamily="34" charset="0"/>
              </a:rPr>
              <a:t>HR (</a:t>
            </a:r>
            <a:r>
              <a:rPr lang="ru-RU" sz="14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Calibri" panose="020F0502020204030204" pitchFamily="34" charset="0"/>
              </a:rPr>
              <a:t>федеральный ритейл </a:t>
            </a:r>
            <a:r>
              <a:rPr lang="en-US" sz="14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Calibri" panose="020F0502020204030204" pitchFamily="34" charset="0"/>
              </a:rPr>
              <a:t>NON</a:t>
            </a:r>
            <a:r>
              <a:rPr lang="ru-RU" sz="14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Calibri" panose="020F0502020204030204" pitchFamily="34" charset="0"/>
              </a:rPr>
              <a:t>-</a:t>
            </a:r>
            <a:r>
              <a:rPr lang="en-US" sz="14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Calibri" panose="020F0502020204030204" pitchFamily="34" charset="0"/>
              </a:rPr>
              <a:t>FOOD 2000 </a:t>
            </a:r>
            <a:r>
              <a:rPr lang="ru-RU" sz="14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Calibri" panose="020F0502020204030204" pitchFamily="34" charset="0"/>
              </a:rPr>
              <a:t>чел., крупное российское производство</a:t>
            </a:r>
            <a:r>
              <a:rPr lang="en-US" sz="14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Calibri" panose="020F0502020204030204" pitchFamily="34" charset="0"/>
              </a:rPr>
              <a:t> FOOD</a:t>
            </a:r>
            <a:r>
              <a:rPr lang="ru-RU" sz="14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Calibri" panose="020F0502020204030204" pitchFamily="34" charset="0"/>
              </a:rPr>
              <a:t> 7000 чел.)</a:t>
            </a:r>
          </a:p>
          <a:p>
            <a:pPr>
              <a:lnSpc>
                <a:spcPts val="1400"/>
              </a:lnSpc>
              <a:spcBef>
                <a:spcPts val="1250"/>
              </a:spcBef>
              <a:spcAft>
                <a:spcPts val="800"/>
              </a:spcAft>
            </a:pPr>
            <a:r>
              <a:rPr lang="ru-RU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ОБРАЗОВАНИЕ</a:t>
            </a:r>
          </a:p>
          <a:p>
            <a:r>
              <a:rPr lang="ru-RU" sz="14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Calibri" panose="020F0502020204030204" pitchFamily="34" charset="0"/>
              </a:rPr>
              <a:t>2006 </a:t>
            </a:r>
            <a:r>
              <a:rPr lang="ru-RU" sz="14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Российский государственный профессионально-педагогический университет, Институт Психологии, диплом с отличием, Екатеринбург </a:t>
            </a:r>
          </a:p>
          <a:p>
            <a:r>
              <a:rPr lang="ru-RU" sz="14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Calibri" panose="020F0502020204030204" pitchFamily="34" charset="0"/>
              </a:rPr>
              <a:t>2007 Второе высшее  - Управление персоналом. </a:t>
            </a:r>
          </a:p>
          <a:p>
            <a:pPr>
              <a:lnSpc>
                <a:spcPts val="1400"/>
              </a:lnSpc>
              <a:spcBef>
                <a:spcPts val="1250"/>
              </a:spcBef>
              <a:spcAft>
                <a:spcPts val="800"/>
              </a:spcAft>
            </a:pPr>
            <a:r>
              <a:rPr lang="en-US" sz="14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201</a:t>
            </a:r>
            <a:r>
              <a:rPr lang="ru-RU" sz="14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6</a:t>
            </a:r>
            <a:r>
              <a:rPr lang="en-US" sz="14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 -2018 International University Global Coaching London(UK)-Moscow (Russia)</a:t>
            </a:r>
            <a:r>
              <a:rPr lang="ru-RU" sz="14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, коуч</a:t>
            </a:r>
            <a:r>
              <a:rPr lang="en-US" sz="14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 ACSTH (ICF). </a:t>
            </a:r>
            <a:endParaRPr lang="ru-RU" sz="1400" dirty="0">
              <a:solidFill>
                <a:schemeClr val="tx1"/>
              </a:solidFill>
              <a:latin typeface="Roboto Light" pitchFamily="2" charset="0"/>
              <a:ea typeface="Roboto Light" pitchFamily="2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2017 АО «ПМ Эксперт» PM Expert, г. Москва, «Управление проектами на основе стандарта PMI PMBOK® Guide 5th Edition </a:t>
            </a:r>
          </a:p>
          <a:p>
            <a:endParaRPr lang="ru-RU" sz="1400" dirty="0">
              <a:solidFill>
                <a:schemeClr val="tx1"/>
              </a:solidFill>
              <a:latin typeface="Roboto Light" pitchFamily="2" charset="0"/>
              <a:ea typeface="Roboto Light" pitchFamily="2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2013-2014 Институт Тренинга, АРБ ПРО, Санкт-Петербург. Бизнес-тренер. </a:t>
            </a:r>
          </a:p>
          <a:p>
            <a:endParaRPr lang="ru-RU" sz="1600" dirty="0">
              <a:solidFill>
                <a:schemeClr val="tx1"/>
              </a:solidFill>
              <a:latin typeface="Roboto Light" pitchFamily="2" charset="0"/>
              <a:ea typeface="Roboto Light" pitchFamily="2" charset="0"/>
            </a:endParaRPr>
          </a:p>
          <a:p>
            <a:r>
              <a:rPr lang="ru-RU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ПУБЛИКАЦИИ</a:t>
            </a:r>
          </a:p>
          <a:p>
            <a:r>
              <a:rPr lang="en-US" sz="14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E-xecutive</a:t>
            </a:r>
            <a:r>
              <a:rPr lang="ru-RU" sz="14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, </a:t>
            </a:r>
            <a:r>
              <a:rPr lang="en-US" sz="14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,</a:t>
            </a:r>
            <a:r>
              <a:rPr lang="ru-RU" sz="14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 бизнес -журнал Как грамотно управлять культурой компании? 2014</a:t>
            </a:r>
          </a:p>
          <a:p>
            <a:r>
              <a:rPr lang="ru-RU" sz="14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vc.ru — журнал об интернет-бизнесе</a:t>
            </a:r>
            <a:r>
              <a:rPr lang="en-US" sz="14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 Digital Welcome Pack 2019</a:t>
            </a:r>
            <a:endParaRPr lang="ru-RU" sz="1400" dirty="0">
              <a:solidFill>
                <a:schemeClr val="tx1"/>
              </a:solidFill>
              <a:latin typeface="Roboto Light" pitchFamily="2" charset="0"/>
              <a:ea typeface="Robot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248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газета&#10;&#10;Автоматически созданное описание">
            <a:extLst>
              <a:ext uri="{FF2B5EF4-FFF2-40B4-BE49-F238E27FC236}">
                <a16:creationId xmlns:a16="http://schemas.microsoft.com/office/drawing/2014/main" id="{ECFFDE85-EC98-4DC2-A989-C7FAB29C5F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65" b="4596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Рисунок 2" descr="Изображение выглядит как снимок экрана, автомобиль&#10;&#10;Автоматически созданное описание">
            <a:extLst>
              <a:ext uri="{FF2B5EF4-FFF2-40B4-BE49-F238E27FC236}">
                <a16:creationId xmlns:a16="http://schemas.microsoft.com/office/drawing/2014/main" id="{FBA161D4-A159-42A2-A0D4-7FB61C08B7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12" r="26838" b="1"/>
          <a:stretch/>
        </p:blipFill>
        <p:spPr>
          <a:xfrm>
            <a:off x="5063089" y="1"/>
            <a:ext cx="7128913" cy="6853457"/>
          </a:xfrm>
          <a:custGeom>
            <a:avLst/>
            <a:gdLst>
              <a:gd name="connsiteX0" fmla="*/ 2343548 w 7128913"/>
              <a:gd name="connsiteY0" fmla="*/ 0 h 6853457"/>
              <a:gd name="connsiteX1" fmla="*/ 5168877 w 7128913"/>
              <a:gd name="connsiteY1" fmla="*/ 0 h 6853457"/>
              <a:gd name="connsiteX2" fmla="*/ 5218299 w 7128913"/>
              <a:gd name="connsiteY2" fmla="*/ 19487 h 6853457"/>
              <a:gd name="connsiteX3" fmla="*/ 7014769 w 7128913"/>
              <a:gd name="connsiteY3" fmla="*/ 1610837 h 6853457"/>
              <a:gd name="connsiteX4" fmla="*/ 7128913 w 7128913"/>
              <a:gd name="connsiteY4" fmla="*/ 1827198 h 6853457"/>
              <a:gd name="connsiteX5" fmla="*/ 7128913 w 7128913"/>
              <a:gd name="connsiteY5" fmla="*/ 5131581 h 6853457"/>
              <a:gd name="connsiteX6" fmla="*/ 7091067 w 7128913"/>
              <a:gd name="connsiteY6" fmla="*/ 5210750 h 6853457"/>
              <a:gd name="connsiteX7" fmla="*/ 5546646 w 7128913"/>
              <a:gd name="connsiteY7" fmla="*/ 6783375 h 6853457"/>
              <a:gd name="connsiteX8" fmla="*/ 5409811 w 7128913"/>
              <a:gd name="connsiteY8" fmla="*/ 6853457 h 6853457"/>
              <a:gd name="connsiteX9" fmla="*/ 2102613 w 7128913"/>
              <a:gd name="connsiteY9" fmla="*/ 6853457 h 6853457"/>
              <a:gd name="connsiteX10" fmla="*/ 1965779 w 7128913"/>
              <a:gd name="connsiteY10" fmla="*/ 6783375 h 6853457"/>
              <a:gd name="connsiteX11" fmla="*/ 0 w 7128913"/>
              <a:gd name="connsiteY11" fmla="*/ 3480517 h 6853457"/>
              <a:gd name="connsiteX12" fmla="*/ 2294125 w 7128913"/>
              <a:gd name="connsiteY12" fmla="*/ 19487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54578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F3D75-D509-492F-B23C-ED2780B83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704" y="50538"/>
            <a:ext cx="3048369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Roboto" panose="02000000000000000000" pitchFamily="2" charset="0"/>
                <a:ea typeface="Roboto" panose="02000000000000000000" pitchFamily="2" charset="0"/>
              </a:rPr>
              <a:t>ВХОДЯЩИЙ ЗВОНОК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4F745D-21D9-430E-96CF-A8F59F94C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3922"/>
            <a:ext cx="12192000" cy="4373431"/>
          </a:xfrm>
          <a:prstGeom prst="rect">
            <a:avLst/>
          </a:prstGeom>
        </p:spPr>
      </p:pic>
      <p:pic>
        <p:nvPicPr>
          <p:cNvPr id="6" name="Рисунок 5" descr="Телефонная трубка">
            <a:extLst>
              <a:ext uri="{FF2B5EF4-FFF2-40B4-BE49-F238E27FC236}">
                <a16:creationId xmlns:a16="http://schemas.microsoft.com/office/drawing/2014/main" id="{C5C39FE2-6471-470F-BCCD-E6D839115E7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2672029">
            <a:off x="340518" y="263738"/>
            <a:ext cx="625510" cy="62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53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98A9F47-4EF7-4792-AEA3-DFE71374D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153" y="1094560"/>
            <a:ext cx="2200847" cy="492599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542769" y="2280113"/>
            <a:ext cx="5960584" cy="2038647"/>
            <a:chOff x="2413084" y="2820259"/>
            <a:chExt cx="5046049" cy="1735667"/>
          </a:xfrm>
        </p:grpSpPr>
        <p:sp>
          <p:nvSpPr>
            <p:cNvPr id="16" name="Freeform 15"/>
            <p:cNvSpPr/>
            <p:nvPr/>
          </p:nvSpPr>
          <p:spPr>
            <a:xfrm>
              <a:off x="3831817" y="3028950"/>
              <a:ext cx="2492783" cy="1286933"/>
            </a:xfrm>
            <a:custGeom>
              <a:avLst/>
              <a:gdLst>
                <a:gd name="connsiteX0" fmla="*/ 0 w 1143000"/>
                <a:gd name="connsiteY0" fmla="*/ 0 h 533400"/>
                <a:gd name="connsiteX1" fmla="*/ 1143000 w 1143000"/>
                <a:gd name="connsiteY1" fmla="*/ 0 h 533400"/>
                <a:gd name="connsiteX2" fmla="*/ 1143000 w 1143000"/>
                <a:gd name="connsiteY2" fmla="*/ 533400 h 533400"/>
                <a:gd name="connsiteX3" fmla="*/ 0 w 1143000"/>
                <a:gd name="connsiteY3" fmla="*/ 533400 h 533400"/>
                <a:gd name="connsiteX4" fmla="*/ 0 w 1143000"/>
                <a:gd name="connsiteY4" fmla="*/ 0 h 533400"/>
                <a:gd name="connsiteX0" fmla="*/ 0 w 1143000"/>
                <a:gd name="connsiteY0" fmla="*/ 88900 h 622300"/>
                <a:gd name="connsiteX1" fmla="*/ 1143000 w 1143000"/>
                <a:gd name="connsiteY1" fmla="*/ 88900 h 622300"/>
                <a:gd name="connsiteX2" fmla="*/ 1143000 w 1143000"/>
                <a:gd name="connsiteY2" fmla="*/ 622300 h 622300"/>
                <a:gd name="connsiteX3" fmla="*/ 0 w 1143000"/>
                <a:gd name="connsiteY3" fmla="*/ 622300 h 622300"/>
                <a:gd name="connsiteX4" fmla="*/ 0 w 1143000"/>
                <a:gd name="connsiteY4" fmla="*/ 88900 h 622300"/>
                <a:gd name="connsiteX0" fmla="*/ 0 w 1143000"/>
                <a:gd name="connsiteY0" fmla="*/ 88900 h 711200"/>
                <a:gd name="connsiteX1" fmla="*/ 1143000 w 1143000"/>
                <a:gd name="connsiteY1" fmla="*/ 88900 h 711200"/>
                <a:gd name="connsiteX2" fmla="*/ 1143000 w 1143000"/>
                <a:gd name="connsiteY2" fmla="*/ 622300 h 711200"/>
                <a:gd name="connsiteX3" fmla="*/ 0 w 1143000"/>
                <a:gd name="connsiteY3" fmla="*/ 622300 h 711200"/>
                <a:gd name="connsiteX4" fmla="*/ 0 w 1143000"/>
                <a:gd name="connsiteY4" fmla="*/ 88900 h 711200"/>
                <a:gd name="connsiteX0" fmla="*/ 0 w 1143000"/>
                <a:gd name="connsiteY0" fmla="*/ 88900 h 711200"/>
                <a:gd name="connsiteX1" fmla="*/ 1143000 w 1143000"/>
                <a:gd name="connsiteY1" fmla="*/ 88900 h 711200"/>
                <a:gd name="connsiteX2" fmla="*/ 1143000 w 1143000"/>
                <a:gd name="connsiteY2" fmla="*/ 622300 h 711200"/>
                <a:gd name="connsiteX3" fmla="*/ 0 w 1143000"/>
                <a:gd name="connsiteY3" fmla="*/ 622300 h 711200"/>
                <a:gd name="connsiteX4" fmla="*/ 0 w 1143000"/>
                <a:gd name="connsiteY4" fmla="*/ 88900 h 711200"/>
                <a:gd name="connsiteX0" fmla="*/ 0 w 1143000"/>
                <a:gd name="connsiteY0" fmla="*/ 0 h 622300"/>
                <a:gd name="connsiteX1" fmla="*/ 1143000 w 1143000"/>
                <a:gd name="connsiteY1" fmla="*/ 0 h 622300"/>
                <a:gd name="connsiteX2" fmla="*/ 1143000 w 1143000"/>
                <a:gd name="connsiteY2" fmla="*/ 533400 h 622300"/>
                <a:gd name="connsiteX3" fmla="*/ 0 w 1143000"/>
                <a:gd name="connsiteY3" fmla="*/ 533400 h 622300"/>
                <a:gd name="connsiteX4" fmla="*/ 0 w 1143000"/>
                <a:gd name="connsiteY4" fmla="*/ 0 h 622300"/>
                <a:gd name="connsiteX0" fmla="*/ 0 w 1143000"/>
                <a:gd name="connsiteY0" fmla="*/ 0 h 622300"/>
                <a:gd name="connsiteX1" fmla="*/ 1143000 w 1143000"/>
                <a:gd name="connsiteY1" fmla="*/ 0 h 622300"/>
                <a:gd name="connsiteX2" fmla="*/ 1143000 w 1143000"/>
                <a:gd name="connsiteY2" fmla="*/ 533400 h 622300"/>
                <a:gd name="connsiteX3" fmla="*/ 0 w 1143000"/>
                <a:gd name="connsiteY3" fmla="*/ 533400 h 622300"/>
                <a:gd name="connsiteX4" fmla="*/ 0 w 1143000"/>
                <a:gd name="connsiteY4" fmla="*/ 0 h 622300"/>
                <a:gd name="connsiteX0" fmla="*/ 0 w 1143000"/>
                <a:gd name="connsiteY0" fmla="*/ 0 h 622300"/>
                <a:gd name="connsiteX1" fmla="*/ 1143000 w 1143000"/>
                <a:gd name="connsiteY1" fmla="*/ 0 h 622300"/>
                <a:gd name="connsiteX2" fmla="*/ 1143000 w 1143000"/>
                <a:gd name="connsiteY2" fmla="*/ 533400 h 622300"/>
                <a:gd name="connsiteX3" fmla="*/ 0 w 1143000"/>
                <a:gd name="connsiteY3" fmla="*/ 533400 h 622300"/>
                <a:gd name="connsiteX4" fmla="*/ 0 w 1143000"/>
                <a:gd name="connsiteY4" fmla="*/ 0 h 622300"/>
                <a:gd name="connsiteX0" fmla="*/ 0 w 1143000"/>
                <a:gd name="connsiteY0" fmla="*/ 0 h 622300"/>
                <a:gd name="connsiteX1" fmla="*/ 1143000 w 1143000"/>
                <a:gd name="connsiteY1" fmla="*/ 0 h 622300"/>
                <a:gd name="connsiteX2" fmla="*/ 1143000 w 1143000"/>
                <a:gd name="connsiteY2" fmla="*/ 533400 h 622300"/>
                <a:gd name="connsiteX3" fmla="*/ 0 w 1143000"/>
                <a:gd name="connsiteY3" fmla="*/ 533400 h 622300"/>
                <a:gd name="connsiteX4" fmla="*/ 0 w 1143000"/>
                <a:gd name="connsiteY4" fmla="*/ 0 h 622300"/>
                <a:gd name="connsiteX0" fmla="*/ 0 w 1143000"/>
                <a:gd name="connsiteY0" fmla="*/ 0 h 533400"/>
                <a:gd name="connsiteX1" fmla="*/ 1143000 w 1143000"/>
                <a:gd name="connsiteY1" fmla="*/ 0 h 533400"/>
                <a:gd name="connsiteX2" fmla="*/ 1143000 w 1143000"/>
                <a:gd name="connsiteY2" fmla="*/ 533400 h 533400"/>
                <a:gd name="connsiteX3" fmla="*/ 0 w 1143000"/>
                <a:gd name="connsiteY3" fmla="*/ 533400 h 533400"/>
                <a:gd name="connsiteX4" fmla="*/ 0 w 1143000"/>
                <a:gd name="connsiteY4" fmla="*/ 0 h 533400"/>
                <a:gd name="connsiteX0" fmla="*/ 0 w 1143000"/>
                <a:gd name="connsiteY0" fmla="*/ 0 h 533400"/>
                <a:gd name="connsiteX1" fmla="*/ 1143000 w 1143000"/>
                <a:gd name="connsiteY1" fmla="*/ 0 h 533400"/>
                <a:gd name="connsiteX2" fmla="*/ 1143000 w 1143000"/>
                <a:gd name="connsiteY2" fmla="*/ 533400 h 533400"/>
                <a:gd name="connsiteX3" fmla="*/ 0 w 1143000"/>
                <a:gd name="connsiteY3" fmla="*/ 533400 h 533400"/>
                <a:gd name="connsiteX4" fmla="*/ 0 w 1143000"/>
                <a:gd name="connsiteY4" fmla="*/ 0 h 533400"/>
                <a:gd name="connsiteX0" fmla="*/ 0 w 1143000"/>
                <a:gd name="connsiteY0" fmla="*/ 0 h 533400"/>
                <a:gd name="connsiteX1" fmla="*/ 1143000 w 1143000"/>
                <a:gd name="connsiteY1" fmla="*/ 0 h 533400"/>
                <a:gd name="connsiteX2" fmla="*/ 1143000 w 1143000"/>
                <a:gd name="connsiteY2" fmla="*/ 533400 h 533400"/>
                <a:gd name="connsiteX3" fmla="*/ 0 w 1143000"/>
                <a:gd name="connsiteY3" fmla="*/ 533400 h 533400"/>
                <a:gd name="connsiteX4" fmla="*/ 0 w 1143000"/>
                <a:gd name="connsiteY4" fmla="*/ 0 h 533400"/>
                <a:gd name="connsiteX0" fmla="*/ 0 w 1143000"/>
                <a:gd name="connsiteY0" fmla="*/ 0 h 533400"/>
                <a:gd name="connsiteX1" fmla="*/ 1143000 w 1143000"/>
                <a:gd name="connsiteY1" fmla="*/ 0 h 533400"/>
                <a:gd name="connsiteX2" fmla="*/ 1143000 w 1143000"/>
                <a:gd name="connsiteY2" fmla="*/ 533400 h 533400"/>
                <a:gd name="connsiteX3" fmla="*/ 0 w 1143000"/>
                <a:gd name="connsiteY3" fmla="*/ 533400 h 533400"/>
                <a:gd name="connsiteX4" fmla="*/ 0 w 1143000"/>
                <a:gd name="connsiteY4" fmla="*/ 0 h 533400"/>
                <a:gd name="connsiteX0" fmla="*/ 0 w 1143000"/>
                <a:gd name="connsiteY0" fmla="*/ 0 h 533400"/>
                <a:gd name="connsiteX1" fmla="*/ 1143000 w 1143000"/>
                <a:gd name="connsiteY1" fmla="*/ 0 h 533400"/>
                <a:gd name="connsiteX2" fmla="*/ 1143000 w 1143000"/>
                <a:gd name="connsiteY2" fmla="*/ 533400 h 533400"/>
                <a:gd name="connsiteX3" fmla="*/ 0 w 1143000"/>
                <a:gd name="connsiteY3" fmla="*/ 533400 h 533400"/>
                <a:gd name="connsiteX4" fmla="*/ 0 w 1143000"/>
                <a:gd name="connsiteY4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0" h="533400">
                  <a:moveTo>
                    <a:pt x="0" y="0"/>
                  </a:moveTo>
                  <a:cubicBezTo>
                    <a:pt x="444500" y="154517"/>
                    <a:pt x="808567" y="78316"/>
                    <a:pt x="1143000" y="0"/>
                  </a:cubicBezTo>
                  <a:lnTo>
                    <a:pt x="1143000" y="533400"/>
                  </a:lnTo>
                  <a:cubicBezTo>
                    <a:pt x="749300" y="389466"/>
                    <a:pt x="393700" y="389467"/>
                    <a:pt x="0" y="5334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2413084" y="2820259"/>
              <a:ext cx="1735667" cy="1735667"/>
            </a:xfrm>
            <a:prstGeom prst="ellipse">
              <a:avLst/>
            </a:prstGeom>
            <a:solidFill>
              <a:srgbClr val="4EB2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2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5943600" y="2914649"/>
              <a:ext cx="1515533" cy="151553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332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 flipH="1">
            <a:off x="205331" y="1572438"/>
            <a:ext cx="267909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Проведение экзаменов:</a:t>
            </a:r>
          </a:p>
          <a:p>
            <a:pPr marL="342900" indent="-342900">
              <a:buAutoNum type="arabicParenR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Склад</a:t>
            </a:r>
          </a:p>
          <a:p>
            <a:pPr marL="342900" indent="-342900">
              <a:buAutoNum type="arabicParenR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Технические характеристики</a:t>
            </a:r>
          </a:p>
          <a:p>
            <a:pPr marL="342900" indent="-342900">
              <a:buAutoNum type="arabicParenR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Этапы продаж (статика)</a:t>
            </a:r>
          </a:p>
          <a:p>
            <a:pPr marL="342900" indent="-342900">
              <a:buAutoNum type="arabicParenR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Этапы продаж (динамика)</a:t>
            </a:r>
          </a:p>
          <a:p>
            <a:pPr marL="342900" indent="-342900">
              <a:buAutoNum type="arabicParenR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Входящий звонок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  <a:p>
            <a:pPr marL="342900" indent="-342900" algn="r">
              <a:buAutoNum type="arabicParenR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8503353" y="1544695"/>
            <a:ext cx="35084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Подведение итогов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Обсуждение комиссии (Рук. филиала, РОП, рук-ль клиентского сервиса,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HR) – 15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мин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Самопрезентация сотрудника – 5-6 мин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РОП </a:t>
            </a:r>
            <a:r>
              <a:rPr lang="ru-RU" i="1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(сильные стороны/зоны развития сотрудника)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Рук. фил </a:t>
            </a:r>
            <a:r>
              <a:rPr lang="ru-RU" i="1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(сильные стороны/зоны развития сотрудника)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Рук-ль - звонок </a:t>
            </a:r>
            <a:r>
              <a:rPr lang="ru-RU" i="1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(сильные стороны/зоны развития сотрудника)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Зачитывание итогов аттестации 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201680" y="4965759"/>
            <a:ext cx="3015397" cy="711015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50000"/>
                  <a:lumOff val="50000"/>
                  <a:alpha val="48000"/>
                </a:sys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895">
              <a:defRPr/>
            </a:pPr>
            <a:endParaRPr lang="en-US" sz="2399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025084" y="4981647"/>
            <a:ext cx="3015397" cy="711015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50000"/>
                  <a:lumOff val="50000"/>
                  <a:alpha val="48000"/>
                </a:sys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895">
              <a:defRPr/>
            </a:pPr>
            <a:endParaRPr lang="en-US" sz="2399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FC7D0BF-E8D4-4488-BBAE-9588FB1686DD}"/>
              </a:ext>
            </a:extLst>
          </p:cNvPr>
          <p:cNvSpPr/>
          <p:nvPr/>
        </p:nvSpPr>
        <p:spPr>
          <a:xfrm>
            <a:off x="78710" y="148924"/>
            <a:ext cx="9028590" cy="841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ЭТАПЫ АТТЕСТАЦИИ</a:t>
            </a:r>
          </a:p>
        </p:txBody>
      </p:sp>
    </p:spTree>
    <p:extLst>
      <p:ext uri="{BB962C8B-B14F-4D97-AF65-F5344CB8AC3E}">
        <p14:creationId xmlns:p14="http://schemas.microsoft.com/office/powerpoint/2010/main" val="2272569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EDB21BF-F943-48EA-9C6F-BCF645D84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153" y="1094560"/>
            <a:ext cx="2200847" cy="4925995"/>
          </a:xfrm>
          <a:prstGeom prst="rect">
            <a:avLst/>
          </a:prstGeom>
        </p:spPr>
      </p:pic>
      <p:sp>
        <p:nvSpPr>
          <p:cNvPr id="2051" name="TextBox 93"/>
          <p:cNvSpPr txBox="1">
            <a:spLocks noChangeArrowheads="1"/>
          </p:cNvSpPr>
          <p:nvPr/>
        </p:nvSpPr>
        <p:spPr bwMode="auto">
          <a:xfrm>
            <a:off x="8881189" y="2079302"/>
            <a:ext cx="2412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Технические</a:t>
            </a:r>
            <a:r>
              <a:rPr lang="ru-RU" alt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характеристики</a:t>
            </a:r>
            <a:endParaRPr lang="en-US" altLang="ru-RU" sz="14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20 </a:t>
            </a: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мин</a:t>
            </a:r>
          </a:p>
        </p:txBody>
      </p:sp>
      <p:sp>
        <p:nvSpPr>
          <p:cNvPr id="2060" name="Rectangle 15"/>
          <p:cNvSpPr>
            <a:spLocks noChangeArrowheads="1"/>
          </p:cNvSpPr>
          <p:nvPr/>
        </p:nvSpPr>
        <p:spPr bwMode="auto">
          <a:xfrm>
            <a:off x="9009545" y="1740748"/>
            <a:ext cx="14539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Экзамен 2</a:t>
            </a:r>
            <a:endParaRPr lang="en-US" altLang="en-US" sz="22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63" name="Rectangle 18"/>
          <p:cNvSpPr>
            <a:spLocks noChangeArrowheads="1"/>
          </p:cNvSpPr>
          <p:nvPr/>
        </p:nvSpPr>
        <p:spPr bwMode="auto">
          <a:xfrm>
            <a:off x="6821028" y="163237"/>
            <a:ext cx="14539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Экзамен 1</a:t>
            </a: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6238839" y="973777"/>
            <a:ext cx="1914026" cy="1682312"/>
          </a:xfrm>
          <a:custGeom>
            <a:avLst/>
            <a:gdLst>
              <a:gd name="T0" fmla="*/ 2 w 419"/>
              <a:gd name="T1" fmla="*/ 252 h 368"/>
              <a:gd name="T2" fmla="*/ 0 w 419"/>
              <a:gd name="T3" fmla="*/ 252 h 368"/>
              <a:gd name="T4" fmla="*/ 201 w 419"/>
              <a:gd name="T5" fmla="*/ 368 h 368"/>
              <a:gd name="T6" fmla="*/ 184 w 419"/>
              <a:gd name="T7" fmla="*/ 338 h 368"/>
              <a:gd name="T8" fmla="*/ 214 w 419"/>
              <a:gd name="T9" fmla="*/ 321 h 368"/>
              <a:gd name="T10" fmla="*/ 323 w 419"/>
              <a:gd name="T11" fmla="*/ 331 h 368"/>
              <a:gd name="T12" fmla="*/ 360 w 419"/>
              <a:gd name="T13" fmla="*/ 330 h 368"/>
              <a:gd name="T14" fmla="*/ 386 w 419"/>
              <a:gd name="T15" fmla="*/ 321 h 368"/>
              <a:gd name="T16" fmla="*/ 406 w 419"/>
              <a:gd name="T17" fmla="*/ 303 h 368"/>
              <a:gd name="T18" fmla="*/ 407 w 419"/>
              <a:gd name="T19" fmla="*/ 285 h 368"/>
              <a:gd name="T20" fmla="*/ 388 w 419"/>
              <a:gd name="T21" fmla="*/ 275 h 368"/>
              <a:gd name="T22" fmla="*/ 357 w 419"/>
              <a:gd name="T23" fmla="*/ 286 h 368"/>
              <a:gd name="T24" fmla="*/ 335 w 419"/>
              <a:gd name="T25" fmla="*/ 247 h 368"/>
              <a:gd name="T26" fmla="*/ 377 w 419"/>
              <a:gd name="T27" fmla="*/ 233 h 368"/>
              <a:gd name="T28" fmla="*/ 416 w 419"/>
              <a:gd name="T29" fmla="*/ 239 h 368"/>
              <a:gd name="T30" fmla="*/ 419 w 419"/>
              <a:gd name="T31" fmla="*/ 241 h 368"/>
              <a:gd name="T32" fmla="*/ 2 w 419"/>
              <a:gd name="T33" fmla="*/ 0 h 368"/>
              <a:gd name="T34" fmla="*/ 2 w 419"/>
              <a:gd name="T35" fmla="*/ 25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19" h="368">
                <a:moveTo>
                  <a:pt x="2" y="252"/>
                </a:moveTo>
                <a:cubicBezTo>
                  <a:pt x="0" y="252"/>
                  <a:pt x="0" y="252"/>
                  <a:pt x="0" y="252"/>
                </a:cubicBezTo>
                <a:cubicBezTo>
                  <a:pt x="83" y="261"/>
                  <a:pt x="155" y="304"/>
                  <a:pt x="201" y="368"/>
                </a:cubicBezTo>
                <a:cubicBezTo>
                  <a:pt x="184" y="338"/>
                  <a:pt x="184" y="338"/>
                  <a:pt x="184" y="338"/>
                </a:cubicBezTo>
                <a:cubicBezTo>
                  <a:pt x="214" y="321"/>
                  <a:pt x="214" y="321"/>
                  <a:pt x="214" y="321"/>
                </a:cubicBezTo>
                <a:cubicBezTo>
                  <a:pt x="323" y="331"/>
                  <a:pt x="323" y="331"/>
                  <a:pt x="323" y="331"/>
                </a:cubicBezTo>
                <a:cubicBezTo>
                  <a:pt x="337" y="331"/>
                  <a:pt x="350" y="331"/>
                  <a:pt x="360" y="330"/>
                </a:cubicBezTo>
                <a:cubicBezTo>
                  <a:pt x="369" y="328"/>
                  <a:pt x="378" y="325"/>
                  <a:pt x="386" y="321"/>
                </a:cubicBezTo>
                <a:cubicBezTo>
                  <a:pt x="395" y="315"/>
                  <a:pt x="402" y="309"/>
                  <a:pt x="406" y="303"/>
                </a:cubicBezTo>
                <a:cubicBezTo>
                  <a:pt x="410" y="297"/>
                  <a:pt x="410" y="291"/>
                  <a:pt x="407" y="285"/>
                </a:cubicBezTo>
                <a:cubicBezTo>
                  <a:pt x="403" y="278"/>
                  <a:pt x="397" y="275"/>
                  <a:pt x="388" y="275"/>
                </a:cubicBezTo>
                <a:cubicBezTo>
                  <a:pt x="380" y="276"/>
                  <a:pt x="369" y="279"/>
                  <a:pt x="357" y="286"/>
                </a:cubicBezTo>
                <a:cubicBezTo>
                  <a:pt x="335" y="247"/>
                  <a:pt x="335" y="247"/>
                  <a:pt x="335" y="247"/>
                </a:cubicBezTo>
                <a:cubicBezTo>
                  <a:pt x="349" y="239"/>
                  <a:pt x="362" y="234"/>
                  <a:pt x="377" y="233"/>
                </a:cubicBezTo>
                <a:cubicBezTo>
                  <a:pt x="391" y="231"/>
                  <a:pt x="404" y="233"/>
                  <a:pt x="416" y="239"/>
                </a:cubicBezTo>
                <a:cubicBezTo>
                  <a:pt x="417" y="240"/>
                  <a:pt x="418" y="240"/>
                  <a:pt x="419" y="241"/>
                </a:cubicBezTo>
                <a:cubicBezTo>
                  <a:pt x="328" y="104"/>
                  <a:pt x="177" y="10"/>
                  <a:pt x="2" y="0"/>
                </a:cubicBezTo>
                <a:lnTo>
                  <a:pt x="2" y="252"/>
                </a:lnTo>
                <a:close/>
              </a:path>
            </a:pathLst>
          </a:custGeom>
          <a:solidFill>
            <a:srgbClr val="FFA5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 dirty="0"/>
          </a:p>
        </p:txBody>
      </p:sp>
      <p:sp>
        <p:nvSpPr>
          <p:cNvPr id="7" name="Freeform 19"/>
          <p:cNvSpPr>
            <a:spLocks/>
          </p:cNvSpPr>
          <p:nvPr/>
        </p:nvSpPr>
        <p:spPr bwMode="auto">
          <a:xfrm>
            <a:off x="7294252" y="2345021"/>
            <a:ext cx="1264909" cy="2285405"/>
          </a:xfrm>
          <a:custGeom>
            <a:avLst/>
            <a:gdLst>
              <a:gd name="T0" fmla="*/ 277 w 277"/>
              <a:gd name="T1" fmla="*/ 238 h 500"/>
              <a:gd name="T2" fmla="*/ 222 w 277"/>
              <a:gd name="T3" fmla="*/ 0 h 500"/>
              <a:gd name="T4" fmla="*/ 220 w 277"/>
              <a:gd name="T5" fmla="*/ 16 h 500"/>
              <a:gd name="T6" fmla="*/ 181 w 277"/>
              <a:gd name="T7" fmla="*/ 58 h 500"/>
              <a:gd name="T8" fmla="*/ 139 w 277"/>
              <a:gd name="T9" fmla="*/ 72 h 500"/>
              <a:gd name="T10" fmla="*/ 74 w 277"/>
              <a:gd name="T11" fmla="*/ 70 h 500"/>
              <a:gd name="T12" fmla="*/ 18 w 277"/>
              <a:gd name="T13" fmla="*/ 68 h 500"/>
              <a:gd name="T14" fmla="*/ 57 w 277"/>
              <a:gd name="T15" fmla="*/ 136 h 500"/>
              <a:gd name="T16" fmla="*/ 21 w 277"/>
              <a:gd name="T17" fmla="*/ 156 h 500"/>
              <a:gd name="T18" fmla="*/ 2 w 277"/>
              <a:gd name="T19" fmla="*/ 122 h 500"/>
              <a:gd name="T20" fmla="*/ 26 w 277"/>
              <a:gd name="T21" fmla="*/ 238 h 500"/>
              <a:gd name="T22" fmla="*/ 0 w 277"/>
              <a:gd name="T23" fmla="*/ 358 h 500"/>
              <a:gd name="T24" fmla="*/ 26 w 277"/>
              <a:gd name="T25" fmla="*/ 345 h 500"/>
              <a:gd name="T26" fmla="*/ 82 w 277"/>
              <a:gd name="T27" fmla="*/ 356 h 500"/>
              <a:gd name="T28" fmla="*/ 59 w 277"/>
              <a:gd name="T29" fmla="*/ 395 h 500"/>
              <a:gd name="T30" fmla="*/ 36 w 277"/>
              <a:gd name="T31" fmla="*/ 389 h 500"/>
              <a:gd name="T32" fmla="*/ 19 w 277"/>
              <a:gd name="T33" fmla="*/ 398 h 500"/>
              <a:gd name="T34" fmla="*/ 19 w 277"/>
              <a:gd name="T35" fmla="*/ 419 h 500"/>
              <a:gd name="T36" fmla="*/ 37 w 277"/>
              <a:gd name="T37" fmla="*/ 438 h 500"/>
              <a:gd name="T38" fmla="*/ 84 w 277"/>
              <a:gd name="T39" fmla="*/ 434 h 500"/>
              <a:gd name="T40" fmla="*/ 95 w 277"/>
              <a:gd name="T41" fmla="*/ 415 h 500"/>
              <a:gd name="T42" fmla="*/ 130 w 277"/>
              <a:gd name="T43" fmla="*/ 435 h 500"/>
              <a:gd name="T44" fmla="*/ 119 w 277"/>
              <a:gd name="T45" fmla="*/ 454 h 500"/>
              <a:gd name="T46" fmla="*/ 118 w 277"/>
              <a:gd name="T47" fmla="*/ 474 h 500"/>
              <a:gd name="T48" fmla="*/ 138 w 277"/>
              <a:gd name="T49" fmla="*/ 492 h 500"/>
              <a:gd name="T50" fmla="*/ 162 w 277"/>
              <a:gd name="T51" fmla="*/ 499 h 500"/>
              <a:gd name="T52" fmla="*/ 177 w 277"/>
              <a:gd name="T53" fmla="*/ 490 h 500"/>
              <a:gd name="T54" fmla="*/ 178 w 277"/>
              <a:gd name="T55" fmla="*/ 472 h 500"/>
              <a:gd name="T56" fmla="*/ 163 w 277"/>
              <a:gd name="T57" fmla="*/ 457 h 500"/>
              <a:gd name="T58" fmla="*/ 185 w 277"/>
              <a:gd name="T59" fmla="*/ 418 h 500"/>
              <a:gd name="T60" fmla="*/ 212 w 277"/>
              <a:gd name="T61" fmla="*/ 443 h 500"/>
              <a:gd name="T62" fmla="*/ 222 w 277"/>
              <a:gd name="T63" fmla="*/ 476 h 500"/>
              <a:gd name="T64" fmla="*/ 222 w 277"/>
              <a:gd name="T65" fmla="*/ 476 h 500"/>
              <a:gd name="T66" fmla="*/ 277 w 277"/>
              <a:gd name="T67" fmla="*/ 238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77" h="500">
                <a:moveTo>
                  <a:pt x="277" y="238"/>
                </a:moveTo>
                <a:cubicBezTo>
                  <a:pt x="277" y="153"/>
                  <a:pt x="258" y="72"/>
                  <a:pt x="222" y="0"/>
                </a:cubicBezTo>
                <a:cubicBezTo>
                  <a:pt x="222" y="6"/>
                  <a:pt x="221" y="11"/>
                  <a:pt x="220" y="16"/>
                </a:cubicBezTo>
                <a:cubicBezTo>
                  <a:pt x="214" y="32"/>
                  <a:pt x="202" y="46"/>
                  <a:pt x="181" y="58"/>
                </a:cubicBezTo>
                <a:cubicBezTo>
                  <a:pt x="169" y="65"/>
                  <a:pt x="155" y="70"/>
                  <a:pt x="139" y="72"/>
                </a:cubicBezTo>
                <a:cubicBezTo>
                  <a:pt x="122" y="74"/>
                  <a:pt x="101" y="73"/>
                  <a:pt x="74" y="70"/>
                </a:cubicBezTo>
                <a:cubicBezTo>
                  <a:pt x="18" y="68"/>
                  <a:pt x="18" y="68"/>
                  <a:pt x="18" y="68"/>
                </a:cubicBezTo>
                <a:cubicBezTo>
                  <a:pt x="57" y="136"/>
                  <a:pt x="57" y="136"/>
                  <a:pt x="57" y="136"/>
                </a:cubicBezTo>
                <a:cubicBezTo>
                  <a:pt x="21" y="156"/>
                  <a:pt x="21" y="156"/>
                  <a:pt x="21" y="156"/>
                </a:cubicBezTo>
                <a:cubicBezTo>
                  <a:pt x="2" y="122"/>
                  <a:pt x="2" y="122"/>
                  <a:pt x="2" y="122"/>
                </a:cubicBezTo>
                <a:cubicBezTo>
                  <a:pt x="17" y="158"/>
                  <a:pt x="26" y="197"/>
                  <a:pt x="26" y="238"/>
                </a:cubicBezTo>
                <a:cubicBezTo>
                  <a:pt x="26" y="281"/>
                  <a:pt x="17" y="322"/>
                  <a:pt x="0" y="358"/>
                </a:cubicBezTo>
                <a:cubicBezTo>
                  <a:pt x="7" y="352"/>
                  <a:pt x="16" y="347"/>
                  <a:pt x="26" y="345"/>
                </a:cubicBezTo>
                <a:cubicBezTo>
                  <a:pt x="44" y="341"/>
                  <a:pt x="63" y="345"/>
                  <a:pt x="82" y="356"/>
                </a:cubicBezTo>
                <a:cubicBezTo>
                  <a:pt x="59" y="395"/>
                  <a:pt x="59" y="395"/>
                  <a:pt x="59" y="395"/>
                </a:cubicBezTo>
                <a:cubicBezTo>
                  <a:pt x="51" y="390"/>
                  <a:pt x="44" y="388"/>
                  <a:pt x="36" y="389"/>
                </a:cubicBezTo>
                <a:cubicBezTo>
                  <a:pt x="28" y="389"/>
                  <a:pt x="23" y="393"/>
                  <a:pt x="19" y="398"/>
                </a:cubicBezTo>
                <a:cubicBezTo>
                  <a:pt x="16" y="405"/>
                  <a:pt x="15" y="412"/>
                  <a:pt x="19" y="419"/>
                </a:cubicBezTo>
                <a:cubicBezTo>
                  <a:pt x="22" y="426"/>
                  <a:pt x="28" y="432"/>
                  <a:pt x="37" y="438"/>
                </a:cubicBezTo>
                <a:cubicBezTo>
                  <a:pt x="59" y="451"/>
                  <a:pt x="75" y="449"/>
                  <a:pt x="84" y="434"/>
                </a:cubicBezTo>
                <a:cubicBezTo>
                  <a:pt x="95" y="415"/>
                  <a:pt x="95" y="415"/>
                  <a:pt x="95" y="415"/>
                </a:cubicBezTo>
                <a:cubicBezTo>
                  <a:pt x="130" y="435"/>
                  <a:pt x="130" y="435"/>
                  <a:pt x="130" y="435"/>
                </a:cubicBezTo>
                <a:cubicBezTo>
                  <a:pt x="119" y="454"/>
                  <a:pt x="119" y="454"/>
                  <a:pt x="119" y="454"/>
                </a:cubicBezTo>
                <a:cubicBezTo>
                  <a:pt x="115" y="461"/>
                  <a:pt x="115" y="468"/>
                  <a:pt x="118" y="474"/>
                </a:cubicBezTo>
                <a:cubicBezTo>
                  <a:pt x="122" y="481"/>
                  <a:pt x="128" y="487"/>
                  <a:pt x="138" y="492"/>
                </a:cubicBezTo>
                <a:cubicBezTo>
                  <a:pt x="147" y="498"/>
                  <a:pt x="155" y="500"/>
                  <a:pt x="162" y="499"/>
                </a:cubicBezTo>
                <a:cubicBezTo>
                  <a:pt x="168" y="499"/>
                  <a:pt x="174" y="496"/>
                  <a:pt x="177" y="490"/>
                </a:cubicBezTo>
                <a:cubicBezTo>
                  <a:pt x="180" y="484"/>
                  <a:pt x="180" y="479"/>
                  <a:pt x="178" y="472"/>
                </a:cubicBezTo>
                <a:cubicBezTo>
                  <a:pt x="175" y="466"/>
                  <a:pt x="170" y="461"/>
                  <a:pt x="163" y="457"/>
                </a:cubicBezTo>
                <a:cubicBezTo>
                  <a:pt x="185" y="418"/>
                  <a:pt x="185" y="418"/>
                  <a:pt x="185" y="418"/>
                </a:cubicBezTo>
                <a:cubicBezTo>
                  <a:pt x="197" y="425"/>
                  <a:pt x="206" y="433"/>
                  <a:pt x="212" y="443"/>
                </a:cubicBezTo>
                <a:cubicBezTo>
                  <a:pt x="219" y="453"/>
                  <a:pt x="222" y="464"/>
                  <a:pt x="222" y="476"/>
                </a:cubicBezTo>
                <a:cubicBezTo>
                  <a:pt x="222" y="476"/>
                  <a:pt x="222" y="476"/>
                  <a:pt x="222" y="476"/>
                </a:cubicBezTo>
                <a:cubicBezTo>
                  <a:pt x="257" y="404"/>
                  <a:pt x="277" y="324"/>
                  <a:pt x="277" y="238"/>
                </a:cubicBezTo>
                <a:close/>
              </a:path>
            </a:pathLst>
          </a:custGeom>
          <a:solidFill>
            <a:srgbClr val="E249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 dirty="0"/>
          </a:p>
        </p:txBody>
      </p:sp>
      <p:sp>
        <p:nvSpPr>
          <p:cNvPr id="8" name="Freeform 20"/>
          <p:cNvSpPr>
            <a:spLocks/>
          </p:cNvSpPr>
          <p:nvPr/>
        </p:nvSpPr>
        <p:spPr bwMode="auto">
          <a:xfrm>
            <a:off x="6061085" y="5170036"/>
            <a:ext cx="158709" cy="393597"/>
          </a:xfrm>
          <a:custGeom>
            <a:avLst/>
            <a:gdLst>
              <a:gd name="T0" fmla="*/ 100 w 100"/>
              <a:gd name="T1" fmla="*/ 0 h 248"/>
              <a:gd name="T2" fmla="*/ 0 w 100"/>
              <a:gd name="T3" fmla="*/ 0 h 248"/>
              <a:gd name="T4" fmla="*/ 0 w 100"/>
              <a:gd name="T5" fmla="*/ 248 h 248"/>
              <a:gd name="T6" fmla="*/ 2 w 100"/>
              <a:gd name="T7" fmla="*/ 242 h 248"/>
              <a:gd name="T8" fmla="*/ 100 w 100"/>
              <a:gd name="T9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248">
                <a:moveTo>
                  <a:pt x="100" y="0"/>
                </a:moveTo>
                <a:lnTo>
                  <a:pt x="0" y="0"/>
                </a:lnTo>
                <a:lnTo>
                  <a:pt x="0" y="248"/>
                </a:lnTo>
                <a:lnTo>
                  <a:pt x="2" y="242"/>
                </a:lnTo>
                <a:lnTo>
                  <a:pt x="100" y="0"/>
                </a:lnTo>
                <a:close/>
              </a:path>
            </a:pathLst>
          </a:custGeom>
          <a:solidFill>
            <a:srgbClr val="8C10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 dirty="0"/>
          </a:p>
        </p:txBody>
      </p:sp>
      <p:sp>
        <p:nvSpPr>
          <p:cNvPr id="9" name="Freeform 21"/>
          <p:cNvSpPr>
            <a:spLocks/>
          </p:cNvSpPr>
          <p:nvPr/>
        </p:nvSpPr>
        <p:spPr bwMode="auto">
          <a:xfrm>
            <a:off x="6096000" y="4214783"/>
            <a:ext cx="2087019" cy="1718815"/>
          </a:xfrm>
          <a:custGeom>
            <a:avLst/>
            <a:gdLst>
              <a:gd name="T0" fmla="*/ 441 w 457"/>
              <a:gd name="T1" fmla="*/ 141 h 376"/>
              <a:gd name="T2" fmla="*/ 386 w 457"/>
              <a:gd name="T3" fmla="*/ 130 h 376"/>
              <a:gd name="T4" fmla="*/ 362 w 457"/>
              <a:gd name="T5" fmla="*/ 106 h 376"/>
              <a:gd name="T6" fmla="*/ 353 w 457"/>
              <a:gd name="T7" fmla="*/ 76 h 376"/>
              <a:gd name="T8" fmla="*/ 320 w 457"/>
              <a:gd name="T9" fmla="*/ 86 h 376"/>
              <a:gd name="T10" fmla="*/ 284 w 457"/>
              <a:gd name="T11" fmla="*/ 74 h 376"/>
              <a:gd name="T12" fmla="*/ 247 w 457"/>
              <a:gd name="T13" fmla="*/ 30 h 376"/>
              <a:gd name="T14" fmla="*/ 245 w 457"/>
              <a:gd name="T15" fmla="*/ 0 h 376"/>
              <a:gd name="T16" fmla="*/ 8 w 457"/>
              <a:gd name="T17" fmla="*/ 124 h 376"/>
              <a:gd name="T18" fmla="*/ 0 w 457"/>
              <a:gd name="T19" fmla="*/ 124 h 376"/>
              <a:gd name="T20" fmla="*/ 0 w 457"/>
              <a:gd name="T21" fmla="*/ 175 h 376"/>
              <a:gd name="T22" fmla="*/ 76 w 457"/>
              <a:gd name="T23" fmla="*/ 175 h 376"/>
              <a:gd name="T24" fmla="*/ 79 w 457"/>
              <a:gd name="T25" fmla="*/ 207 h 376"/>
              <a:gd name="T26" fmla="*/ 0 w 457"/>
              <a:gd name="T27" fmla="*/ 376 h 376"/>
              <a:gd name="T28" fmla="*/ 8 w 457"/>
              <a:gd name="T29" fmla="*/ 376 h 376"/>
              <a:gd name="T30" fmla="*/ 457 w 457"/>
              <a:gd name="T31" fmla="*/ 134 h 376"/>
              <a:gd name="T32" fmla="*/ 441 w 457"/>
              <a:gd name="T33" fmla="*/ 141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57" h="376">
                <a:moveTo>
                  <a:pt x="441" y="141"/>
                </a:moveTo>
                <a:cubicBezTo>
                  <a:pt x="424" y="145"/>
                  <a:pt x="405" y="141"/>
                  <a:pt x="386" y="130"/>
                </a:cubicBezTo>
                <a:cubicBezTo>
                  <a:pt x="376" y="124"/>
                  <a:pt x="368" y="116"/>
                  <a:pt x="362" y="106"/>
                </a:cubicBezTo>
                <a:cubicBezTo>
                  <a:pt x="356" y="97"/>
                  <a:pt x="353" y="87"/>
                  <a:pt x="353" y="76"/>
                </a:cubicBezTo>
                <a:cubicBezTo>
                  <a:pt x="343" y="83"/>
                  <a:pt x="332" y="86"/>
                  <a:pt x="320" y="86"/>
                </a:cubicBezTo>
                <a:cubicBezTo>
                  <a:pt x="309" y="85"/>
                  <a:pt x="297" y="81"/>
                  <a:pt x="284" y="74"/>
                </a:cubicBezTo>
                <a:cubicBezTo>
                  <a:pt x="265" y="63"/>
                  <a:pt x="252" y="48"/>
                  <a:pt x="247" y="30"/>
                </a:cubicBezTo>
                <a:cubicBezTo>
                  <a:pt x="244" y="20"/>
                  <a:pt x="243" y="10"/>
                  <a:pt x="245" y="0"/>
                </a:cubicBezTo>
                <a:cubicBezTo>
                  <a:pt x="193" y="75"/>
                  <a:pt x="106" y="124"/>
                  <a:pt x="8" y="124"/>
                </a:cubicBezTo>
                <a:cubicBezTo>
                  <a:pt x="5" y="124"/>
                  <a:pt x="3" y="124"/>
                  <a:pt x="0" y="124"/>
                </a:cubicBezTo>
                <a:cubicBezTo>
                  <a:pt x="0" y="175"/>
                  <a:pt x="0" y="175"/>
                  <a:pt x="0" y="175"/>
                </a:cubicBezTo>
                <a:cubicBezTo>
                  <a:pt x="76" y="175"/>
                  <a:pt x="76" y="175"/>
                  <a:pt x="76" y="175"/>
                </a:cubicBezTo>
                <a:cubicBezTo>
                  <a:pt x="79" y="207"/>
                  <a:pt x="79" y="207"/>
                  <a:pt x="79" y="207"/>
                </a:cubicBezTo>
                <a:cubicBezTo>
                  <a:pt x="0" y="376"/>
                  <a:pt x="0" y="376"/>
                  <a:pt x="0" y="376"/>
                </a:cubicBezTo>
                <a:cubicBezTo>
                  <a:pt x="3" y="376"/>
                  <a:pt x="5" y="376"/>
                  <a:pt x="8" y="376"/>
                </a:cubicBezTo>
                <a:cubicBezTo>
                  <a:pt x="196" y="376"/>
                  <a:pt x="361" y="280"/>
                  <a:pt x="457" y="134"/>
                </a:cubicBezTo>
                <a:cubicBezTo>
                  <a:pt x="452" y="137"/>
                  <a:pt x="447" y="140"/>
                  <a:pt x="441" y="141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 dirty="0"/>
          </a:p>
        </p:txBody>
      </p:sp>
      <p:sp>
        <p:nvSpPr>
          <p:cNvPr id="10" name="Freeform 22"/>
          <p:cNvSpPr>
            <a:spLocks/>
          </p:cNvSpPr>
          <p:nvPr/>
        </p:nvSpPr>
        <p:spPr bwMode="auto">
          <a:xfrm>
            <a:off x="4086749" y="4124144"/>
            <a:ext cx="1768014" cy="1763254"/>
          </a:xfrm>
          <a:custGeom>
            <a:avLst/>
            <a:gdLst>
              <a:gd name="T0" fmla="*/ 387 w 387"/>
              <a:gd name="T1" fmla="*/ 229 h 386"/>
              <a:gd name="T2" fmla="*/ 367 w 387"/>
              <a:gd name="T3" fmla="*/ 229 h 386"/>
              <a:gd name="T4" fmla="*/ 367 w 387"/>
              <a:gd name="T5" fmla="*/ 188 h 386"/>
              <a:gd name="T6" fmla="*/ 387 w 387"/>
              <a:gd name="T7" fmla="*/ 188 h 386"/>
              <a:gd name="T8" fmla="*/ 387 w 387"/>
              <a:gd name="T9" fmla="*/ 132 h 386"/>
              <a:gd name="T10" fmla="*/ 202 w 387"/>
              <a:gd name="T11" fmla="*/ 11 h 386"/>
              <a:gd name="T12" fmla="*/ 203 w 387"/>
              <a:gd name="T13" fmla="*/ 23 h 386"/>
              <a:gd name="T14" fmla="*/ 192 w 387"/>
              <a:gd name="T15" fmla="*/ 58 h 386"/>
              <a:gd name="T16" fmla="*/ 163 w 387"/>
              <a:gd name="T17" fmla="*/ 85 h 386"/>
              <a:gd name="T18" fmla="*/ 140 w 387"/>
              <a:gd name="T19" fmla="*/ 46 h 386"/>
              <a:gd name="T20" fmla="*/ 159 w 387"/>
              <a:gd name="T21" fmla="*/ 28 h 386"/>
              <a:gd name="T22" fmla="*/ 158 w 387"/>
              <a:gd name="T23" fmla="*/ 10 h 386"/>
              <a:gd name="T24" fmla="*/ 140 w 387"/>
              <a:gd name="T25" fmla="*/ 1 h 386"/>
              <a:gd name="T26" fmla="*/ 106 w 387"/>
              <a:gd name="T27" fmla="*/ 13 h 386"/>
              <a:gd name="T28" fmla="*/ 80 w 387"/>
              <a:gd name="T29" fmla="*/ 37 h 386"/>
              <a:gd name="T30" fmla="*/ 80 w 387"/>
              <a:gd name="T31" fmla="*/ 60 h 386"/>
              <a:gd name="T32" fmla="*/ 99 w 387"/>
              <a:gd name="T33" fmla="*/ 72 h 386"/>
              <a:gd name="T34" fmla="*/ 104 w 387"/>
              <a:gd name="T35" fmla="*/ 72 h 386"/>
              <a:gd name="T36" fmla="*/ 113 w 387"/>
              <a:gd name="T37" fmla="*/ 108 h 386"/>
              <a:gd name="T38" fmla="*/ 0 w 387"/>
              <a:gd name="T39" fmla="*/ 161 h 386"/>
              <a:gd name="T40" fmla="*/ 387 w 387"/>
              <a:gd name="T41" fmla="*/ 386 h 386"/>
              <a:gd name="T42" fmla="*/ 387 w 387"/>
              <a:gd name="T43" fmla="*/ 229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87" h="386">
                <a:moveTo>
                  <a:pt x="387" y="229"/>
                </a:moveTo>
                <a:cubicBezTo>
                  <a:pt x="367" y="229"/>
                  <a:pt x="367" y="229"/>
                  <a:pt x="367" y="229"/>
                </a:cubicBezTo>
                <a:cubicBezTo>
                  <a:pt x="367" y="188"/>
                  <a:pt x="367" y="188"/>
                  <a:pt x="367" y="188"/>
                </a:cubicBezTo>
                <a:cubicBezTo>
                  <a:pt x="387" y="188"/>
                  <a:pt x="387" y="188"/>
                  <a:pt x="387" y="188"/>
                </a:cubicBezTo>
                <a:cubicBezTo>
                  <a:pt x="387" y="132"/>
                  <a:pt x="387" y="132"/>
                  <a:pt x="387" y="132"/>
                </a:cubicBezTo>
                <a:cubicBezTo>
                  <a:pt x="310" y="118"/>
                  <a:pt x="244" y="73"/>
                  <a:pt x="202" y="11"/>
                </a:cubicBezTo>
                <a:cubicBezTo>
                  <a:pt x="202" y="15"/>
                  <a:pt x="203" y="19"/>
                  <a:pt x="203" y="23"/>
                </a:cubicBezTo>
                <a:cubicBezTo>
                  <a:pt x="202" y="35"/>
                  <a:pt x="199" y="47"/>
                  <a:pt x="192" y="58"/>
                </a:cubicBezTo>
                <a:cubicBezTo>
                  <a:pt x="185" y="68"/>
                  <a:pt x="175" y="78"/>
                  <a:pt x="163" y="85"/>
                </a:cubicBezTo>
                <a:cubicBezTo>
                  <a:pt x="140" y="46"/>
                  <a:pt x="140" y="46"/>
                  <a:pt x="140" y="46"/>
                </a:cubicBezTo>
                <a:cubicBezTo>
                  <a:pt x="149" y="40"/>
                  <a:pt x="155" y="34"/>
                  <a:pt x="159" y="28"/>
                </a:cubicBezTo>
                <a:cubicBezTo>
                  <a:pt x="162" y="21"/>
                  <a:pt x="162" y="15"/>
                  <a:pt x="158" y="10"/>
                </a:cubicBezTo>
                <a:cubicBezTo>
                  <a:pt x="155" y="3"/>
                  <a:pt x="148" y="0"/>
                  <a:pt x="140" y="1"/>
                </a:cubicBezTo>
                <a:cubicBezTo>
                  <a:pt x="131" y="1"/>
                  <a:pt x="119" y="5"/>
                  <a:pt x="106" y="13"/>
                </a:cubicBezTo>
                <a:cubicBezTo>
                  <a:pt x="93" y="21"/>
                  <a:pt x="84" y="29"/>
                  <a:pt x="80" y="37"/>
                </a:cubicBezTo>
                <a:cubicBezTo>
                  <a:pt x="76" y="44"/>
                  <a:pt x="76" y="52"/>
                  <a:pt x="80" y="60"/>
                </a:cubicBezTo>
                <a:cubicBezTo>
                  <a:pt x="85" y="67"/>
                  <a:pt x="91" y="71"/>
                  <a:pt x="99" y="72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113" y="108"/>
                  <a:pt x="113" y="108"/>
                  <a:pt x="113" y="108"/>
                </a:cubicBezTo>
                <a:cubicBezTo>
                  <a:pt x="0" y="161"/>
                  <a:pt x="0" y="161"/>
                  <a:pt x="0" y="161"/>
                </a:cubicBezTo>
                <a:cubicBezTo>
                  <a:pt x="88" y="285"/>
                  <a:pt x="227" y="370"/>
                  <a:pt x="387" y="386"/>
                </a:cubicBezTo>
                <a:lnTo>
                  <a:pt x="387" y="229"/>
                </a:lnTo>
                <a:close/>
              </a:path>
            </a:pathLst>
          </a:custGeom>
          <a:solidFill>
            <a:srgbClr val="065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 dirty="0"/>
          </a:p>
        </p:txBody>
      </p:sp>
      <p:sp>
        <p:nvSpPr>
          <p:cNvPr id="11" name="Freeform 23"/>
          <p:cNvSpPr>
            <a:spLocks/>
          </p:cNvSpPr>
          <p:nvPr/>
        </p:nvSpPr>
        <p:spPr bwMode="auto">
          <a:xfrm>
            <a:off x="4085890" y="974783"/>
            <a:ext cx="2113999" cy="1704531"/>
          </a:xfrm>
          <a:custGeom>
            <a:avLst/>
            <a:gdLst>
              <a:gd name="T0" fmla="*/ 389 w 463"/>
              <a:gd name="T1" fmla="*/ 33 h 373"/>
              <a:gd name="T2" fmla="*/ 463 w 463"/>
              <a:gd name="T3" fmla="*/ 0 h 373"/>
              <a:gd name="T4" fmla="*/ 445 w 463"/>
              <a:gd name="T5" fmla="*/ 0 h 373"/>
              <a:gd name="T6" fmla="*/ 0 w 463"/>
              <a:gd name="T7" fmla="*/ 234 h 373"/>
              <a:gd name="T8" fmla="*/ 29 w 463"/>
              <a:gd name="T9" fmla="*/ 251 h 373"/>
              <a:gd name="T10" fmla="*/ 28 w 463"/>
              <a:gd name="T11" fmla="*/ 253 h 373"/>
              <a:gd name="T12" fmla="*/ 23 w 463"/>
              <a:gd name="T13" fmla="*/ 296 h 373"/>
              <a:gd name="T14" fmla="*/ 54 w 463"/>
              <a:gd name="T15" fmla="*/ 335 h 373"/>
              <a:gd name="T16" fmla="*/ 56 w 463"/>
              <a:gd name="T17" fmla="*/ 295 h 373"/>
              <a:gd name="T18" fmla="*/ 97 w 463"/>
              <a:gd name="T19" fmla="*/ 272 h 373"/>
              <a:gd name="T20" fmla="*/ 160 w 463"/>
              <a:gd name="T21" fmla="*/ 291 h 373"/>
              <a:gd name="T22" fmla="*/ 195 w 463"/>
              <a:gd name="T23" fmla="*/ 321 h 373"/>
              <a:gd name="T24" fmla="*/ 210 w 463"/>
              <a:gd name="T25" fmla="*/ 358 h 373"/>
              <a:gd name="T26" fmla="*/ 210 w 463"/>
              <a:gd name="T27" fmla="*/ 373 h 373"/>
              <a:gd name="T28" fmla="*/ 433 w 463"/>
              <a:gd name="T29" fmla="*/ 251 h 373"/>
              <a:gd name="T30" fmla="*/ 433 w 463"/>
              <a:gd name="T31" fmla="*/ 56 h 373"/>
              <a:gd name="T32" fmla="*/ 389 w 463"/>
              <a:gd name="T33" fmla="*/ 75 h 373"/>
              <a:gd name="T34" fmla="*/ 389 w 463"/>
              <a:gd name="T35" fmla="*/ 3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3" h="373">
                <a:moveTo>
                  <a:pt x="389" y="33"/>
                </a:moveTo>
                <a:cubicBezTo>
                  <a:pt x="463" y="0"/>
                  <a:pt x="463" y="0"/>
                  <a:pt x="463" y="0"/>
                </a:cubicBezTo>
                <a:cubicBezTo>
                  <a:pt x="457" y="0"/>
                  <a:pt x="451" y="0"/>
                  <a:pt x="445" y="0"/>
                </a:cubicBezTo>
                <a:cubicBezTo>
                  <a:pt x="260" y="0"/>
                  <a:pt x="97" y="93"/>
                  <a:pt x="0" y="234"/>
                </a:cubicBezTo>
                <a:cubicBezTo>
                  <a:pt x="29" y="251"/>
                  <a:pt x="29" y="251"/>
                  <a:pt x="29" y="251"/>
                </a:cubicBezTo>
                <a:cubicBezTo>
                  <a:pt x="28" y="253"/>
                  <a:pt x="28" y="253"/>
                  <a:pt x="28" y="253"/>
                </a:cubicBezTo>
                <a:cubicBezTo>
                  <a:pt x="20" y="268"/>
                  <a:pt x="18" y="282"/>
                  <a:pt x="23" y="296"/>
                </a:cubicBezTo>
                <a:cubicBezTo>
                  <a:pt x="27" y="311"/>
                  <a:pt x="38" y="324"/>
                  <a:pt x="54" y="335"/>
                </a:cubicBezTo>
                <a:cubicBezTo>
                  <a:pt x="48" y="321"/>
                  <a:pt x="49" y="307"/>
                  <a:pt x="56" y="295"/>
                </a:cubicBezTo>
                <a:cubicBezTo>
                  <a:pt x="65" y="280"/>
                  <a:pt x="78" y="273"/>
                  <a:pt x="97" y="272"/>
                </a:cubicBezTo>
                <a:cubicBezTo>
                  <a:pt x="116" y="271"/>
                  <a:pt x="137" y="278"/>
                  <a:pt x="160" y="291"/>
                </a:cubicBezTo>
                <a:cubicBezTo>
                  <a:pt x="174" y="299"/>
                  <a:pt x="186" y="309"/>
                  <a:pt x="195" y="321"/>
                </a:cubicBezTo>
                <a:cubicBezTo>
                  <a:pt x="204" y="333"/>
                  <a:pt x="209" y="345"/>
                  <a:pt x="210" y="358"/>
                </a:cubicBezTo>
                <a:cubicBezTo>
                  <a:pt x="211" y="363"/>
                  <a:pt x="211" y="368"/>
                  <a:pt x="210" y="373"/>
                </a:cubicBezTo>
                <a:cubicBezTo>
                  <a:pt x="260" y="302"/>
                  <a:pt x="341" y="255"/>
                  <a:pt x="433" y="251"/>
                </a:cubicBezTo>
                <a:cubicBezTo>
                  <a:pt x="433" y="56"/>
                  <a:pt x="433" y="56"/>
                  <a:pt x="433" y="56"/>
                </a:cubicBezTo>
                <a:cubicBezTo>
                  <a:pt x="389" y="75"/>
                  <a:pt x="389" y="75"/>
                  <a:pt x="389" y="75"/>
                </a:cubicBezTo>
                <a:lnTo>
                  <a:pt x="389" y="33"/>
                </a:lnTo>
                <a:close/>
              </a:path>
            </a:pathLst>
          </a:custGeom>
          <a:solidFill>
            <a:srgbClr val="64D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 dirty="0"/>
          </a:p>
        </p:txBody>
      </p:sp>
      <p:sp>
        <p:nvSpPr>
          <p:cNvPr id="12" name="Freeform 24"/>
          <p:cNvSpPr>
            <a:spLocks/>
          </p:cNvSpPr>
          <p:nvPr/>
        </p:nvSpPr>
        <p:spPr bwMode="auto">
          <a:xfrm>
            <a:off x="4434321" y="2422787"/>
            <a:ext cx="406294" cy="296786"/>
          </a:xfrm>
          <a:custGeom>
            <a:avLst/>
            <a:gdLst>
              <a:gd name="T0" fmla="*/ 57 w 89"/>
              <a:gd name="T1" fmla="*/ 12 h 65"/>
              <a:gd name="T2" fmla="*/ 24 w 89"/>
              <a:gd name="T3" fmla="*/ 1 h 65"/>
              <a:gd name="T4" fmla="*/ 4 w 89"/>
              <a:gd name="T5" fmla="*/ 10 h 65"/>
              <a:gd name="T6" fmla="*/ 2 w 89"/>
              <a:gd name="T7" fmla="*/ 25 h 65"/>
              <a:gd name="T8" fmla="*/ 11 w 89"/>
              <a:gd name="T9" fmla="*/ 40 h 65"/>
              <a:gd name="T10" fmla="*/ 26 w 89"/>
              <a:gd name="T11" fmla="*/ 49 h 65"/>
              <a:gd name="T12" fmla="*/ 65 w 89"/>
              <a:gd name="T13" fmla="*/ 64 h 65"/>
              <a:gd name="T14" fmla="*/ 85 w 89"/>
              <a:gd name="T15" fmla="*/ 56 h 65"/>
              <a:gd name="T16" fmla="*/ 83 w 89"/>
              <a:gd name="T17" fmla="*/ 34 h 65"/>
              <a:gd name="T18" fmla="*/ 57 w 89"/>
              <a:gd name="T19" fmla="*/ 1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9" h="65">
                <a:moveTo>
                  <a:pt x="57" y="12"/>
                </a:moveTo>
                <a:cubicBezTo>
                  <a:pt x="45" y="5"/>
                  <a:pt x="34" y="1"/>
                  <a:pt x="24" y="1"/>
                </a:cubicBezTo>
                <a:cubicBezTo>
                  <a:pt x="14" y="0"/>
                  <a:pt x="8" y="3"/>
                  <a:pt x="4" y="10"/>
                </a:cubicBezTo>
                <a:cubicBezTo>
                  <a:pt x="1" y="15"/>
                  <a:pt x="0" y="20"/>
                  <a:pt x="2" y="25"/>
                </a:cubicBezTo>
                <a:cubicBezTo>
                  <a:pt x="4" y="31"/>
                  <a:pt x="6" y="36"/>
                  <a:pt x="11" y="40"/>
                </a:cubicBezTo>
                <a:cubicBezTo>
                  <a:pt x="26" y="49"/>
                  <a:pt x="26" y="49"/>
                  <a:pt x="26" y="49"/>
                </a:cubicBezTo>
                <a:cubicBezTo>
                  <a:pt x="42" y="58"/>
                  <a:pt x="55" y="63"/>
                  <a:pt x="65" y="64"/>
                </a:cubicBezTo>
                <a:cubicBezTo>
                  <a:pt x="75" y="65"/>
                  <a:pt x="82" y="62"/>
                  <a:pt x="85" y="56"/>
                </a:cubicBezTo>
                <a:cubicBezTo>
                  <a:pt x="89" y="50"/>
                  <a:pt x="88" y="42"/>
                  <a:pt x="83" y="34"/>
                </a:cubicBezTo>
                <a:cubicBezTo>
                  <a:pt x="77" y="26"/>
                  <a:pt x="69" y="19"/>
                  <a:pt x="57" y="12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 dirty="0"/>
          </a:p>
        </p:txBody>
      </p:sp>
      <p:sp>
        <p:nvSpPr>
          <p:cNvPr id="13" name="Freeform 25"/>
          <p:cNvSpPr>
            <a:spLocks/>
          </p:cNvSpPr>
          <p:nvPr/>
        </p:nvSpPr>
        <p:spPr bwMode="auto">
          <a:xfrm>
            <a:off x="3629668" y="2199009"/>
            <a:ext cx="1288714" cy="2431417"/>
          </a:xfrm>
          <a:custGeom>
            <a:avLst/>
            <a:gdLst>
              <a:gd name="T0" fmla="*/ 75 w 282"/>
              <a:gd name="T1" fmla="*/ 466 h 532"/>
              <a:gd name="T2" fmla="*/ 112 w 282"/>
              <a:gd name="T3" fmla="*/ 532 h 532"/>
              <a:gd name="T4" fmla="*/ 162 w 282"/>
              <a:gd name="T5" fmla="*/ 508 h 532"/>
              <a:gd name="T6" fmla="*/ 140 w 282"/>
              <a:gd name="T7" fmla="*/ 489 h 532"/>
              <a:gd name="T8" fmla="*/ 138 w 282"/>
              <a:gd name="T9" fmla="*/ 440 h 532"/>
              <a:gd name="T10" fmla="*/ 186 w 282"/>
              <a:gd name="T11" fmla="*/ 394 h 532"/>
              <a:gd name="T12" fmla="*/ 249 w 282"/>
              <a:gd name="T13" fmla="*/ 379 h 532"/>
              <a:gd name="T14" fmla="*/ 279 w 282"/>
              <a:gd name="T15" fmla="*/ 392 h 532"/>
              <a:gd name="T16" fmla="*/ 252 w 282"/>
              <a:gd name="T17" fmla="*/ 270 h 532"/>
              <a:gd name="T18" fmla="*/ 282 w 282"/>
              <a:gd name="T19" fmla="*/ 143 h 532"/>
              <a:gd name="T20" fmla="*/ 248 w 282"/>
              <a:gd name="T21" fmla="*/ 154 h 532"/>
              <a:gd name="T22" fmla="*/ 173 w 282"/>
              <a:gd name="T23" fmla="*/ 133 h 532"/>
              <a:gd name="T24" fmla="*/ 157 w 282"/>
              <a:gd name="T25" fmla="*/ 124 h 532"/>
              <a:gd name="T26" fmla="*/ 98 w 282"/>
              <a:gd name="T27" fmla="*/ 76 h 532"/>
              <a:gd name="T28" fmla="*/ 73 w 282"/>
              <a:gd name="T29" fmla="*/ 21 h 532"/>
              <a:gd name="T30" fmla="*/ 73 w 282"/>
              <a:gd name="T31" fmla="*/ 0 h 532"/>
              <a:gd name="T32" fmla="*/ 0 w 282"/>
              <a:gd name="T33" fmla="*/ 270 h 532"/>
              <a:gd name="T34" fmla="*/ 45 w 282"/>
              <a:gd name="T35" fmla="*/ 484 h 532"/>
              <a:gd name="T36" fmla="*/ 75 w 282"/>
              <a:gd name="T37" fmla="*/ 466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2" h="532">
                <a:moveTo>
                  <a:pt x="75" y="466"/>
                </a:moveTo>
                <a:cubicBezTo>
                  <a:pt x="112" y="532"/>
                  <a:pt x="112" y="532"/>
                  <a:pt x="112" y="532"/>
                </a:cubicBezTo>
                <a:cubicBezTo>
                  <a:pt x="162" y="508"/>
                  <a:pt x="162" y="508"/>
                  <a:pt x="162" y="508"/>
                </a:cubicBezTo>
                <a:cubicBezTo>
                  <a:pt x="152" y="503"/>
                  <a:pt x="145" y="497"/>
                  <a:pt x="140" y="489"/>
                </a:cubicBezTo>
                <a:cubicBezTo>
                  <a:pt x="131" y="473"/>
                  <a:pt x="130" y="456"/>
                  <a:pt x="138" y="440"/>
                </a:cubicBezTo>
                <a:cubicBezTo>
                  <a:pt x="146" y="423"/>
                  <a:pt x="162" y="408"/>
                  <a:pt x="186" y="394"/>
                </a:cubicBezTo>
                <a:cubicBezTo>
                  <a:pt x="208" y="381"/>
                  <a:pt x="229" y="376"/>
                  <a:pt x="249" y="379"/>
                </a:cubicBezTo>
                <a:cubicBezTo>
                  <a:pt x="260" y="381"/>
                  <a:pt x="270" y="385"/>
                  <a:pt x="279" y="392"/>
                </a:cubicBezTo>
                <a:cubicBezTo>
                  <a:pt x="262" y="355"/>
                  <a:pt x="252" y="314"/>
                  <a:pt x="252" y="270"/>
                </a:cubicBezTo>
                <a:cubicBezTo>
                  <a:pt x="252" y="224"/>
                  <a:pt x="263" y="181"/>
                  <a:pt x="282" y="143"/>
                </a:cubicBezTo>
                <a:cubicBezTo>
                  <a:pt x="273" y="149"/>
                  <a:pt x="261" y="153"/>
                  <a:pt x="248" y="154"/>
                </a:cubicBezTo>
                <a:cubicBezTo>
                  <a:pt x="225" y="156"/>
                  <a:pt x="200" y="149"/>
                  <a:pt x="173" y="133"/>
                </a:cubicBezTo>
                <a:cubicBezTo>
                  <a:pt x="157" y="124"/>
                  <a:pt x="157" y="124"/>
                  <a:pt x="157" y="124"/>
                </a:cubicBezTo>
                <a:cubicBezTo>
                  <a:pt x="132" y="109"/>
                  <a:pt x="113" y="94"/>
                  <a:pt x="98" y="76"/>
                </a:cubicBezTo>
                <a:cubicBezTo>
                  <a:pt x="84" y="58"/>
                  <a:pt x="75" y="40"/>
                  <a:pt x="73" y="21"/>
                </a:cubicBezTo>
                <a:cubicBezTo>
                  <a:pt x="72" y="14"/>
                  <a:pt x="72" y="7"/>
                  <a:pt x="73" y="0"/>
                </a:cubicBezTo>
                <a:cubicBezTo>
                  <a:pt x="27" y="80"/>
                  <a:pt x="0" y="172"/>
                  <a:pt x="0" y="270"/>
                </a:cubicBezTo>
                <a:cubicBezTo>
                  <a:pt x="0" y="346"/>
                  <a:pt x="16" y="418"/>
                  <a:pt x="45" y="484"/>
                </a:cubicBezTo>
                <a:lnTo>
                  <a:pt x="75" y="466"/>
                </a:lnTo>
                <a:close/>
              </a:path>
            </a:pathLst>
          </a:custGeom>
          <a:solidFill>
            <a:srgbClr val="34B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 dirty="0"/>
          </a:p>
        </p:txBody>
      </p:sp>
      <p:sp>
        <p:nvSpPr>
          <p:cNvPr id="14" name="Freeform 26"/>
          <p:cNvSpPr>
            <a:spLocks noEditPoints="1"/>
          </p:cNvSpPr>
          <p:nvPr/>
        </p:nvSpPr>
        <p:spPr bwMode="auto">
          <a:xfrm>
            <a:off x="6821028" y="1545128"/>
            <a:ext cx="539609" cy="539609"/>
          </a:xfrm>
          <a:custGeom>
            <a:avLst/>
            <a:gdLst>
              <a:gd name="T0" fmla="*/ 48 w 118"/>
              <a:gd name="T1" fmla="*/ 114 h 118"/>
              <a:gd name="T2" fmla="*/ 39 w 118"/>
              <a:gd name="T3" fmla="*/ 99 h 118"/>
              <a:gd name="T4" fmla="*/ 21 w 118"/>
              <a:gd name="T5" fmla="*/ 105 h 118"/>
              <a:gd name="T6" fmla="*/ 19 w 118"/>
              <a:gd name="T7" fmla="*/ 81 h 118"/>
              <a:gd name="T8" fmla="*/ 16 w 118"/>
              <a:gd name="T9" fmla="*/ 72 h 118"/>
              <a:gd name="T10" fmla="*/ 0 w 118"/>
              <a:gd name="T11" fmla="*/ 53 h 118"/>
              <a:gd name="T12" fmla="*/ 17 w 118"/>
              <a:gd name="T13" fmla="*/ 46 h 118"/>
              <a:gd name="T14" fmla="*/ 13 w 118"/>
              <a:gd name="T15" fmla="*/ 28 h 118"/>
              <a:gd name="T16" fmla="*/ 28 w 118"/>
              <a:gd name="T17" fmla="*/ 13 h 118"/>
              <a:gd name="T18" fmla="*/ 45 w 118"/>
              <a:gd name="T19" fmla="*/ 17 h 118"/>
              <a:gd name="T20" fmla="*/ 53 w 118"/>
              <a:gd name="T21" fmla="*/ 0 h 118"/>
              <a:gd name="T22" fmla="*/ 71 w 118"/>
              <a:gd name="T23" fmla="*/ 16 h 118"/>
              <a:gd name="T24" fmla="*/ 80 w 118"/>
              <a:gd name="T25" fmla="*/ 20 h 118"/>
              <a:gd name="T26" fmla="*/ 105 w 118"/>
              <a:gd name="T27" fmla="*/ 21 h 118"/>
              <a:gd name="T28" fmla="*/ 98 w 118"/>
              <a:gd name="T29" fmla="*/ 39 h 118"/>
              <a:gd name="T30" fmla="*/ 114 w 118"/>
              <a:gd name="T31" fmla="*/ 48 h 118"/>
              <a:gd name="T32" fmla="*/ 118 w 118"/>
              <a:gd name="T33" fmla="*/ 65 h 118"/>
              <a:gd name="T34" fmla="*/ 101 w 118"/>
              <a:gd name="T35" fmla="*/ 73 h 118"/>
              <a:gd name="T36" fmla="*/ 105 w 118"/>
              <a:gd name="T37" fmla="*/ 90 h 118"/>
              <a:gd name="T38" fmla="*/ 90 w 118"/>
              <a:gd name="T39" fmla="*/ 106 h 118"/>
              <a:gd name="T40" fmla="*/ 72 w 118"/>
              <a:gd name="T41" fmla="*/ 101 h 118"/>
              <a:gd name="T42" fmla="*/ 65 w 118"/>
              <a:gd name="T43" fmla="*/ 118 h 118"/>
              <a:gd name="T44" fmla="*/ 66 w 118"/>
              <a:gd name="T45" fmla="*/ 102 h 118"/>
              <a:gd name="T46" fmla="*/ 84 w 118"/>
              <a:gd name="T47" fmla="*/ 94 h 118"/>
              <a:gd name="T48" fmla="*/ 94 w 118"/>
              <a:gd name="T49" fmla="*/ 84 h 118"/>
              <a:gd name="T50" fmla="*/ 101 w 118"/>
              <a:gd name="T51" fmla="*/ 66 h 118"/>
              <a:gd name="T52" fmla="*/ 101 w 118"/>
              <a:gd name="T53" fmla="*/ 52 h 118"/>
              <a:gd name="T54" fmla="*/ 94 w 118"/>
              <a:gd name="T55" fmla="*/ 34 h 118"/>
              <a:gd name="T56" fmla="*/ 84 w 118"/>
              <a:gd name="T57" fmla="*/ 24 h 118"/>
              <a:gd name="T58" fmla="*/ 66 w 118"/>
              <a:gd name="T59" fmla="*/ 17 h 118"/>
              <a:gd name="T60" fmla="*/ 52 w 118"/>
              <a:gd name="T61" fmla="*/ 17 h 118"/>
              <a:gd name="T62" fmla="*/ 34 w 118"/>
              <a:gd name="T63" fmla="*/ 24 h 118"/>
              <a:gd name="T64" fmla="*/ 24 w 118"/>
              <a:gd name="T65" fmla="*/ 34 h 118"/>
              <a:gd name="T66" fmla="*/ 17 w 118"/>
              <a:gd name="T67" fmla="*/ 52 h 118"/>
              <a:gd name="T68" fmla="*/ 17 w 118"/>
              <a:gd name="T69" fmla="*/ 66 h 118"/>
              <a:gd name="T70" fmla="*/ 24 w 118"/>
              <a:gd name="T71" fmla="*/ 84 h 118"/>
              <a:gd name="T72" fmla="*/ 34 w 118"/>
              <a:gd name="T73" fmla="*/ 94 h 118"/>
              <a:gd name="T74" fmla="*/ 52 w 118"/>
              <a:gd name="T75" fmla="*/ 102 h 118"/>
              <a:gd name="T76" fmla="*/ 17 w 118"/>
              <a:gd name="T77" fmla="*/ 93 h 118"/>
              <a:gd name="T78" fmla="*/ 113 w 118"/>
              <a:gd name="T79" fmla="*/ 65 h 118"/>
              <a:gd name="T80" fmla="*/ 5 w 118"/>
              <a:gd name="T81" fmla="*/ 65 h 118"/>
              <a:gd name="T82" fmla="*/ 5 w 118"/>
              <a:gd name="T83" fmla="*/ 65 h 118"/>
              <a:gd name="T84" fmla="*/ 93 w 118"/>
              <a:gd name="T85" fmla="*/ 17 h 118"/>
              <a:gd name="T86" fmla="*/ 93 w 118"/>
              <a:gd name="T87" fmla="*/ 17 h 118"/>
              <a:gd name="T88" fmla="*/ 36 w 118"/>
              <a:gd name="T89" fmla="*/ 54 h 118"/>
              <a:gd name="T90" fmla="*/ 82 w 118"/>
              <a:gd name="T91" fmla="*/ 64 h 118"/>
              <a:gd name="T92" fmla="*/ 59 w 118"/>
              <a:gd name="T93" fmla="*/ 41 h 118"/>
              <a:gd name="T94" fmla="*/ 46 w 118"/>
              <a:gd name="T95" fmla="*/ 72 h 118"/>
              <a:gd name="T96" fmla="*/ 77 w 118"/>
              <a:gd name="T97" fmla="*/ 63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8" h="118">
                <a:moveTo>
                  <a:pt x="65" y="118"/>
                </a:moveTo>
                <a:cubicBezTo>
                  <a:pt x="53" y="118"/>
                  <a:pt x="53" y="118"/>
                  <a:pt x="53" y="118"/>
                </a:cubicBezTo>
                <a:cubicBezTo>
                  <a:pt x="51" y="118"/>
                  <a:pt x="48" y="116"/>
                  <a:pt x="48" y="114"/>
                </a:cubicBezTo>
                <a:cubicBezTo>
                  <a:pt x="46" y="102"/>
                  <a:pt x="46" y="102"/>
                  <a:pt x="46" y="102"/>
                </a:cubicBezTo>
                <a:cubicBezTo>
                  <a:pt x="46" y="102"/>
                  <a:pt x="46" y="101"/>
                  <a:pt x="45" y="101"/>
                </a:cubicBezTo>
                <a:cubicBezTo>
                  <a:pt x="43" y="101"/>
                  <a:pt x="41" y="100"/>
                  <a:pt x="39" y="99"/>
                </a:cubicBezTo>
                <a:cubicBezTo>
                  <a:pt x="38" y="98"/>
                  <a:pt x="38" y="98"/>
                  <a:pt x="37" y="99"/>
                </a:cubicBezTo>
                <a:cubicBezTo>
                  <a:pt x="28" y="106"/>
                  <a:pt x="28" y="106"/>
                  <a:pt x="28" y="106"/>
                </a:cubicBezTo>
                <a:cubicBezTo>
                  <a:pt x="26" y="107"/>
                  <a:pt x="23" y="107"/>
                  <a:pt x="21" y="105"/>
                </a:cubicBezTo>
                <a:cubicBezTo>
                  <a:pt x="13" y="97"/>
                  <a:pt x="13" y="97"/>
                  <a:pt x="13" y="97"/>
                </a:cubicBezTo>
                <a:cubicBezTo>
                  <a:pt x="11" y="95"/>
                  <a:pt x="11" y="92"/>
                  <a:pt x="13" y="90"/>
                </a:cubicBezTo>
                <a:cubicBezTo>
                  <a:pt x="19" y="81"/>
                  <a:pt x="19" y="81"/>
                  <a:pt x="19" y="81"/>
                </a:cubicBezTo>
                <a:cubicBezTo>
                  <a:pt x="20" y="80"/>
                  <a:pt x="20" y="80"/>
                  <a:pt x="19" y="79"/>
                </a:cubicBezTo>
                <a:cubicBezTo>
                  <a:pt x="18" y="77"/>
                  <a:pt x="17" y="75"/>
                  <a:pt x="17" y="73"/>
                </a:cubicBezTo>
                <a:cubicBezTo>
                  <a:pt x="17" y="72"/>
                  <a:pt x="16" y="72"/>
                  <a:pt x="16" y="72"/>
                </a:cubicBezTo>
                <a:cubicBezTo>
                  <a:pt x="4" y="70"/>
                  <a:pt x="4" y="70"/>
                  <a:pt x="4" y="70"/>
                </a:cubicBezTo>
                <a:cubicBezTo>
                  <a:pt x="2" y="70"/>
                  <a:pt x="0" y="67"/>
                  <a:pt x="0" y="65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1"/>
                  <a:pt x="2" y="49"/>
                  <a:pt x="4" y="48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46"/>
                  <a:pt x="17" y="46"/>
                  <a:pt x="17" y="46"/>
                </a:cubicBezTo>
                <a:cubicBezTo>
                  <a:pt x="17" y="43"/>
                  <a:pt x="18" y="41"/>
                  <a:pt x="19" y="39"/>
                </a:cubicBezTo>
                <a:cubicBezTo>
                  <a:pt x="20" y="38"/>
                  <a:pt x="20" y="38"/>
                  <a:pt x="19" y="38"/>
                </a:cubicBezTo>
                <a:cubicBezTo>
                  <a:pt x="13" y="28"/>
                  <a:pt x="13" y="28"/>
                  <a:pt x="13" y="28"/>
                </a:cubicBezTo>
                <a:cubicBezTo>
                  <a:pt x="11" y="26"/>
                  <a:pt x="11" y="23"/>
                  <a:pt x="13" y="21"/>
                </a:cubicBezTo>
                <a:cubicBezTo>
                  <a:pt x="21" y="13"/>
                  <a:pt x="21" y="13"/>
                  <a:pt x="21" y="13"/>
                </a:cubicBezTo>
                <a:cubicBezTo>
                  <a:pt x="23" y="12"/>
                  <a:pt x="26" y="11"/>
                  <a:pt x="28" y="13"/>
                </a:cubicBezTo>
                <a:cubicBezTo>
                  <a:pt x="37" y="20"/>
                  <a:pt x="37" y="20"/>
                  <a:pt x="37" y="20"/>
                </a:cubicBezTo>
                <a:cubicBezTo>
                  <a:pt x="38" y="20"/>
                  <a:pt x="38" y="20"/>
                  <a:pt x="39" y="20"/>
                </a:cubicBezTo>
                <a:cubicBezTo>
                  <a:pt x="41" y="19"/>
                  <a:pt x="43" y="18"/>
                  <a:pt x="45" y="17"/>
                </a:cubicBezTo>
                <a:cubicBezTo>
                  <a:pt x="46" y="17"/>
                  <a:pt x="46" y="16"/>
                  <a:pt x="46" y="16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2"/>
                  <a:pt x="51" y="0"/>
                  <a:pt x="53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7" y="0"/>
                  <a:pt x="69" y="2"/>
                  <a:pt x="70" y="4"/>
                </a:cubicBezTo>
                <a:cubicBezTo>
                  <a:pt x="71" y="16"/>
                  <a:pt x="71" y="16"/>
                  <a:pt x="71" y="16"/>
                </a:cubicBezTo>
                <a:cubicBezTo>
                  <a:pt x="72" y="16"/>
                  <a:pt x="72" y="17"/>
                  <a:pt x="72" y="17"/>
                </a:cubicBezTo>
                <a:cubicBezTo>
                  <a:pt x="75" y="18"/>
                  <a:pt x="77" y="19"/>
                  <a:pt x="79" y="20"/>
                </a:cubicBezTo>
                <a:cubicBezTo>
                  <a:pt x="80" y="20"/>
                  <a:pt x="80" y="20"/>
                  <a:pt x="80" y="20"/>
                </a:cubicBezTo>
                <a:cubicBezTo>
                  <a:pt x="90" y="13"/>
                  <a:pt x="90" y="13"/>
                  <a:pt x="90" y="13"/>
                </a:cubicBezTo>
                <a:cubicBezTo>
                  <a:pt x="92" y="11"/>
                  <a:pt x="95" y="12"/>
                  <a:pt x="97" y="13"/>
                </a:cubicBezTo>
                <a:cubicBezTo>
                  <a:pt x="105" y="21"/>
                  <a:pt x="105" y="21"/>
                  <a:pt x="105" y="21"/>
                </a:cubicBezTo>
                <a:cubicBezTo>
                  <a:pt x="106" y="23"/>
                  <a:pt x="107" y="26"/>
                  <a:pt x="105" y="28"/>
                </a:cubicBezTo>
                <a:cubicBezTo>
                  <a:pt x="98" y="38"/>
                  <a:pt x="98" y="38"/>
                  <a:pt x="98" y="38"/>
                </a:cubicBezTo>
                <a:cubicBezTo>
                  <a:pt x="98" y="38"/>
                  <a:pt x="98" y="38"/>
                  <a:pt x="98" y="39"/>
                </a:cubicBezTo>
                <a:cubicBezTo>
                  <a:pt x="99" y="41"/>
                  <a:pt x="100" y="43"/>
                  <a:pt x="101" y="46"/>
                </a:cubicBezTo>
                <a:cubicBezTo>
                  <a:pt x="101" y="46"/>
                  <a:pt x="102" y="46"/>
                  <a:pt x="102" y="47"/>
                </a:cubicBezTo>
                <a:cubicBezTo>
                  <a:pt x="114" y="48"/>
                  <a:pt x="114" y="48"/>
                  <a:pt x="114" y="48"/>
                </a:cubicBezTo>
                <a:cubicBezTo>
                  <a:pt x="114" y="48"/>
                  <a:pt x="114" y="48"/>
                  <a:pt x="114" y="48"/>
                </a:cubicBezTo>
                <a:cubicBezTo>
                  <a:pt x="116" y="49"/>
                  <a:pt x="118" y="51"/>
                  <a:pt x="118" y="53"/>
                </a:cubicBezTo>
                <a:cubicBezTo>
                  <a:pt x="118" y="65"/>
                  <a:pt x="118" y="65"/>
                  <a:pt x="118" y="65"/>
                </a:cubicBezTo>
                <a:cubicBezTo>
                  <a:pt x="118" y="67"/>
                  <a:pt x="116" y="70"/>
                  <a:pt x="114" y="70"/>
                </a:cubicBezTo>
                <a:cubicBezTo>
                  <a:pt x="102" y="72"/>
                  <a:pt x="102" y="72"/>
                  <a:pt x="102" y="72"/>
                </a:cubicBezTo>
                <a:cubicBezTo>
                  <a:pt x="101" y="72"/>
                  <a:pt x="101" y="72"/>
                  <a:pt x="101" y="73"/>
                </a:cubicBezTo>
                <a:cubicBezTo>
                  <a:pt x="100" y="75"/>
                  <a:pt x="99" y="77"/>
                  <a:pt x="98" y="79"/>
                </a:cubicBezTo>
                <a:cubicBezTo>
                  <a:pt x="98" y="80"/>
                  <a:pt x="98" y="80"/>
                  <a:pt x="98" y="81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107" y="92"/>
                  <a:pt x="106" y="95"/>
                  <a:pt x="105" y="97"/>
                </a:cubicBezTo>
                <a:cubicBezTo>
                  <a:pt x="97" y="105"/>
                  <a:pt x="97" y="105"/>
                  <a:pt x="97" y="105"/>
                </a:cubicBezTo>
                <a:cubicBezTo>
                  <a:pt x="95" y="107"/>
                  <a:pt x="92" y="107"/>
                  <a:pt x="90" y="106"/>
                </a:cubicBezTo>
                <a:cubicBezTo>
                  <a:pt x="80" y="99"/>
                  <a:pt x="80" y="99"/>
                  <a:pt x="80" y="99"/>
                </a:cubicBezTo>
                <a:cubicBezTo>
                  <a:pt x="80" y="98"/>
                  <a:pt x="80" y="98"/>
                  <a:pt x="79" y="99"/>
                </a:cubicBezTo>
                <a:cubicBezTo>
                  <a:pt x="77" y="100"/>
                  <a:pt x="75" y="101"/>
                  <a:pt x="72" y="101"/>
                </a:cubicBezTo>
                <a:cubicBezTo>
                  <a:pt x="72" y="101"/>
                  <a:pt x="72" y="102"/>
                  <a:pt x="71" y="102"/>
                </a:cubicBezTo>
                <a:cubicBezTo>
                  <a:pt x="70" y="114"/>
                  <a:pt x="70" y="114"/>
                  <a:pt x="70" y="114"/>
                </a:cubicBezTo>
                <a:cubicBezTo>
                  <a:pt x="69" y="116"/>
                  <a:pt x="67" y="118"/>
                  <a:pt x="65" y="118"/>
                </a:cubicBezTo>
                <a:close/>
                <a:moveTo>
                  <a:pt x="53" y="113"/>
                </a:moveTo>
                <a:cubicBezTo>
                  <a:pt x="64" y="113"/>
                  <a:pt x="64" y="113"/>
                  <a:pt x="64" y="113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7" y="99"/>
                  <a:pt x="68" y="97"/>
                  <a:pt x="71" y="96"/>
                </a:cubicBezTo>
                <a:cubicBezTo>
                  <a:pt x="73" y="96"/>
                  <a:pt x="75" y="95"/>
                  <a:pt x="77" y="94"/>
                </a:cubicBezTo>
                <a:cubicBezTo>
                  <a:pt x="79" y="93"/>
                  <a:pt x="82" y="93"/>
                  <a:pt x="84" y="94"/>
                </a:cubicBezTo>
                <a:cubicBezTo>
                  <a:pt x="93" y="101"/>
                  <a:pt x="93" y="101"/>
                  <a:pt x="93" y="101"/>
                </a:cubicBezTo>
                <a:cubicBezTo>
                  <a:pt x="101" y="93"/>
                  <a:pt x="101" y="93"/>
                  <a:pt x="101" y="93"/>
                </a:cubicBezTo>
                <a:cubicBezTo>
                  <a:pt x="94" y="84"/>
                  <a:pt x="94" y="84"/>
                  <a:pt x="94" y="84"/>
                </a:cubicBezTo>
                <a:cubicBezTo>
                  <a:pt x="92" y="82"/>
                  <a:pt x="92" y="79"/>
                  <a:pt x="93" y="77"/>
                </a:cubicBezTo>
                <a:cubicBezTo>
                  <a:pt x="94" y="75"/>
                  <a:pt x="95" y="73"/>
                  <a:pt x="96" y="71"/>
                </a:cubicBezTo>
                <a:cubicBezTo>
                  <a:pt x="97" y="69"/>
                  <a:pt x="99" y="67"/>
                  <a:pt x="101" y="66"/>
                </a:cubicBezTo>
                <a:cubicBezTo>
                  <a:pt x="113" y="65"/>
                  <a:pt x="113" y="65"/>
                  <a:pt x="113" y="65"/>
                </a:cubicBezTo>
                <a:cubicBezTo>
                  <a:pt x="113" y="54"/>
                  <a:pt x="113" y="54"/>
                  <a:pt x="113" y="54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99" y="51"/>
                  <a:pt x="97" y="50"/>
                  <a:pt x="96" y="47"/>
                </a:cubicBezTo>
                <a:cubicBezTo>
                  <a:pt x="95" y="45"/>
                  <a:pt x="94" y="43"/>
                  <a:pt x="93" y="41"/>
                </a:cubicBezTo>
                <a:cubicBezTo>
                  <a:pt x="92" y="39"/>
                  <a:pt x="92" y="36"/>
                  <a:pt x="94" y="34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93" y="17"/>
                  <a:pt x="93" y="17"/>
                  <a:pt x="93" y="17"/>
                </a:cubicBezTo>
                <a:cubicBezTo>
                  <a:pt x="84" y="24"/>
                  <a:pt x="84" y="24"/>
                  <a:pt x="84" y="24"/>
                </a:cubicBezTo>
                <a:cubicBezTo>
                  <a:pt x="82" y="26"/>
                  <a:pt x="79" y="26"/>
                  <a:pt x="77" y="25"/>
                </a:cubicBezTo>
                <a:cubicBezTo>
                  <a:pt x="75" y="24"/>
                  <a:pt x="73" y="23"/>
                  <a:pt x="71" y="22"/>
                </a:cubicBezTo>
                <a:cubicBezTo>
                  <a:pt x="68" y="21"/>
                  <a:pt x="67" y="19"/>
                  <a:pt x="66" y="17"/>
                </a:cubicBezTo>
                <a:cubicBezTo>
                  <a:pt x="64" y="5"/>
                  <a:pt x="64" y="5"/>
                  <a:pt x="64" y="5"/>
                </a:cubicBezTo>
                <a:cubicBezTo>
                  <a:pt x="53" y="5"/>
                  <a:pt x="53" y="5"/>
                  <a:pt x="53" y="5"/>
                </a:cubicBezTo>
                <a:cubicBezTo>
                  <a:pt x="52" y="17"/>
                  <a:pt x="52" y="17"/>
                  <a:pt x="52" y="17"/>
                </a:cubicBezTo>
                <a:cubicBezTo>
                  <a:pt x="51" y="19"/>
                  <a:pt x="49" y="21"/>
                  <a:pt x="47" y="22"/>
                </a:cubicBezTo>
                <a:cubicBezTo>
                  <a:pt x="45" y="23"/>
                  <a:pt x="43" y="24"/>
                  <a:pt x="41" y="25"/>
                </a:cubicBezTo>
                <a:cubicBezTo>
                  <a:pt x="39" y="26"/>
                  <a:pt x="36" y="26"/>
                  <a:pt x="34" y="24"/>
                </a:cubicBezTo>
                <a:cubicBezTo>
                  <a:pt x="25" y="17"/>
                  <a:pt x="25" y="17"/>
                  <a:pt x="25" y="17"/>
                </a:cubicBezTo>
                <a:cubicBezTo>
                  <a:pt x="17" y="25"/>
                  <a:pt x="17" y="25"/>
                  <a:pt x="17" y="25"/>
                </a:cubicBezTo>
                <a:cubicBezTo>
                  <a:pt x="24" y="34"/>
                  <a:pt x="24" y="34"/>
                  <a:pt x="24" y="34"/>
                </a:cubicBezTo>
                <a:cubicBezTo>
                  <a:pt x="25" y="36"/>
                  <a:pt x="25" y="39"/>
                  <a:pt x="24" y="41"/>
                </a:cubicBezTo>
                <a:cubicBezTo>
                  <a:pt x="23" y="43"/>
                  <a:pt x="23" y="45"/>
                  <a:pt x="22" y="47"/>
                </a:cubicBezTo>
                <a:cubicBezTo>
                  <a:pt x="21" y="50"/>
                  <a:pt x="19" y="51"/>
                  <a:pt x="17" y="52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65"/>
                  <a:pt x="5" y="65"/>
                  <a:pt x="5" y="65"/>
                </a:cubicBezTo>
                <a:cubicBezTo>
                  <a:pt x="17" y="66"/>
                  <a:pt x="17" y="66"/>
                  <a:pt x="17" y="66"/>
                </a:cubicBezTo>
                <a:cubicBezTo>
                  <a:pt x="19" y="67"/>
                  <a:pt x="21" y="69"/>
                  <a:pt x="22" y="71"/>
                </a:cubicBezTo>
                <a:cubicBezTo>
                  <a:pt x="23" y="73"/>
                  <a:pt x="23" y="75"/>
                  <a:pt x="24" y="77"/>
                </a:cubicBezTo>
                <a:cubicBezTo>
                  <a:pt x="25" y="79"/>
                  <a:pt x="25" y="82"/>
                  <a:pt x="24" y="84"/>
                </a:cubicBezTo>
                <a:cubicBezTo>
                  <a:pt x="17" y="93"/>
                  <a:pt x="17" y="93"/>
                  <a:pt x="17" y="93"/>
                </a:cubicBezTo>
                <a:cubicBezTo>
                  <a:pt x="25" y="101"/>
                  <a:pt x="25" y="101"/>
                  <a:pt x="25" y="101"/>
                </a:cubicBezTo>
                <a:cubicBezTo>
                  <a:pt x="34" y="94"/>
                  <a:pt x="34" y="94"/>
                  <a:pt x="34" y="94"/>
                </a:cubicBezTo>
                <a:cubicBezTo>
                  <a:pt x="36" y="93"/>
                  <a:pt x="39" y="93"/>
                  <a:pt x="41" y="94"/>
                </a:cubicBezTo>
                <a:cubicBezTo>
                  <a:pt x="43" y="95"/>
                  <a:pt x="45" y="96"/>
                  <a:pt x="47" y="96"/>
                </a:cubicBezTo>
                <a:cubicBezTo>
                  <a:pt x="49" y="97"/>
                  <a:pt x="51" y="99"/>
                  <a:pt x="52" y="102"/>
                </a:cubicBezTo>
                <a:lnTo>
                  <a:pt x="53" y="113"/>
                </a:lnTo>
                <a:close/>
                <a:moveTo>
                  <a:pt x="17" y="93"/>
                </a:moveTo>
                <a:cubicBezTo>
                  <a:pt x="17" y="93"/>
                  <a:pt x="17" y="93"/>
                  <a:pt x="17" y="93"/>
                </a:cubicBezTo>
                <a:close/>
                <a:moveTo>
                  <a:pt x="101" y="93"/>
                </a:moveTo>
                <a:cubicBezTo>
                  <a:pt x="101" y="93"/>
                  <a:pt x="101" y="93"/>
                  <a:pt x="101" y="93"/>
                </a:cubicBezTo>
                <a:close/>
                <a:moveTo>
                  <a:pt x="113" y="65"/>
                </a:moveTo>
                <a:cubicBezTo>
                  <a:pt x="113" y="65"/>
                  <a:pt x="113" y="65"/>
                  <a:pt x="113" y="65"/>
                </a:cubicBezTo>
                <a:close/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lose/>
                <a:moveTo>
                  <a:pt x="113" y="65"/>
                </a:moveTo>
                <a:cubicBezTo>
                  <a:pt x="113" y="65"/>
                  <a:pt x="113" y="65"/>
                  <a:pt x="113" y="65"/>
                </a:cubicBezTo>
                <a:close/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close/>
                <a:moveTo>
                  <a:pt x="93" y="17"/>
                </a:moveTo>
                <a:cubicBezTo>
                  <a:pt x="93" y="17"/>
                  <a:pt x="93" y="17"/>
                  <a:pt x="93" y="17"/>
                </a:cubicBezTo>
                <a:close/>
                <a:moveTo>
                  <a:pt x="93" y="17"/>
                </a:moveTo>
                <a:cubicBezTo>
                  <a:pt x="93" y="17"/>
                  <a:pt x="93" y="17"/>
                  <a:pt x="93" y="17"/>
                </a:cubicBezTo>
                <a:close/>
                <a:moveTo>
                  <a:pt x="59" y="83"/>
                </a:moveTo>
                <a:cubicBezTo>
                  <a:pt x="53" y="83"/>
                  <a:pt x="47" y="80"/>
                  <a:pt x="42" y="76"/>
                </a:cubicBezTo>
                <a:cubicBezTo>
                  <a:pt x="37" y="70"/>
                  <a:pt x="34" y="62"/>
                  <a:pt x="36" y="54"/>
                </a:cubicBezTo>
                <a:cubicBezTo>
                  <a:pt x="38" y="45"/>
                  <a:pt x="45" y="38"/>
                  <a:pt x="54" y="36"/>
                </a:cubicBezTo>
                <a:cubicBezTo>
                  <a:pt x="62" y="35"/>
                  <a:pt x="70" y="37"/>
                  <a:pt x="75" y="43"/>
                </a:cubicBezTo>
                <a:cubicBezTo>
                  <a:pt x="81" y="48"/>
                  <a:pt x="84" y="56"/>
                  <a:pt x="82" y="64"/>
                </a:cubicBezTo>
                <a:cubicBezTo>
                  <a:pt x="80" y="73"/>
                  <a:pt x="73" y="80"/>
                  <a:pt x="64" y="82"/>
                </a:cubicBezTo>
                <a:cubicBezTo>
                  <a:pt x="63" y="82"/>
                  <a:pt x="61" y="83"/>
                  <a:pt x="59" y="83"/>
                </a:cubicBezTo>
                <a:close/>
                <a:moveTo>
                  <a:pt x="59" y="41"/>
                </a:moveTo>
                <a:cubicBezTo>
                  <a:pt x="57" y="41"/>
                  <a:pt x="56" y="41"/>
                  <a:pt x="55" y="42"/>
                </a:cubicBezTo>
                <a:cubicBezTo>
                  <a:pt x="48" y="43"/>
                  <a:pt x="43" y="48"/>
                  <a:pt x="41" y="55"/>
                </a:cubicBezTo>
                <a:cubicBezTo>
                  <a:pt x="40" y="61"/>
                  <a:pt x="42" y="68"/>
                  <a:pt x="46" y="72"/>
                </a:cubicBezTo>
                <a:cubicBezTo>
                  <a:pt x="50" y="76"/>
                  <a:pt x="57" y="78"/>
                  <a:pt x="63" y="77"/>
                </a:cubicBezTo>
                <a:cubicBezTo>
                  <a:pt x="63" y="77"/>
                  <a:pt x="63" y="77"/>
                  <a:pt x="63" y="77"/>
                </a:cubicBezTo>
                <a:cubicBezTo>
                  <a:pt x="70" y="75"/>
                  <a:pt x="75" y="70"/>
                  <a:pt x="77" y="63"/>
                </a:cubicBezTo>
                <a:cubicBezTo>
                  <a:pt x="78" y="57"/>
                  <a:pt x="76" y="51"/>
                  <a:pt x="72" y="46"/>
                </a:cubicBezTo>
                <a:cubicBezTo>
                  <a:pt x="68" y="43"/>
                  <a:pt x="64" y="41"/>
                  <a:pt x="59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 dirty="0"/>
          </a:p>
        </p:txBody>
      </p:sp>
      <p:sp>
        <p:nvSpPr>
          <p:cNvPr id="16" name="Freeform 28"/>
          <p:cNvSpPr>
            <a:spLocks noEditPoints="1"/>
          </p:cNvSpPr>
          <p:nvPr/>
        </p:nvSpPr>
        <p:spPr bwMode="auto">
          <a:xfrm>
            <a:off x="4567243" y="4714166"/>
            <a:ext cx="895117" cy="452320"/>
          </a:xfrm>
          <a:custGeom>
            <a:avLst/>
            <a:gdLst>
              <a:gd name="T0" fmla="*/ 61 w 196"/>
              <a:gd name="T1" fmla="*/ 94 h 99"/>
              <a:gd name="T2" fmla="*/ 74 w 196"/>
              <a:gd name="T3" fmla="*/ 63 h 99"/>
              <a:gd name="T4" fmla="*/ 86 w 196"/>
              <a:gd name="T5" fmla="*/ 57 h 99"/>
              <a:gd name="T6" fmla="*/ 93 w 196"/>
              <a:gd name="T7" fmla="*/ 1 h 99"/>
              <a:gd name="T8" fmla="*/ 126 w 196"/>
              <a:gd name="T9" fmla="*/ 23 h 99"/>
              <a:gd name="T10" fmla="*/ 117 w 196"/>
              <a:gd name="T11" fmla="*/ 60 h 99"/>
              <a:gd name="T12" fmla="*/ 143 w 196"/>
              <a:gd name="T13" fmla="*/ 75 h 99"/>
              <a:gd name="T14" fmla="*/ 139 w 196"/>
              <a:gd name="T15" fmla="*/ 94 h 99"/>
              <a:gd name="T16" fmla="*/ 100 w 196"/>
              <a:gd name="T17" fmla="*/ 6 h 99"/>
              <a:gd name="T18" fmla="*/ 88 w 196"/>
              <a:gd name="T19" fmla="*/ 49 h 99"/>
              <a:gd name="T20" fmla="*/ 83 w 196"/>
              <a:gd name="T21" fmla="*/ 66 h 99"/>
              <a:gd name="T22" fmla="*/ 59 w 196"/>
              <a:gd name="T23" fmla="*/ 84 h 99"/>
              <a:gd name="T24" fmla="*/ 100 w 196"/>
              <a:gd name="T25" fmla="*/ 94 h 99"/>
              <a:gd name="T26" fmla="*/ 140 w 196"/>
              <a:gd name="T27" fmla="*/ 84 h 99"/>
              <a:gd name="T28" fmla="*/ 117 w 196"/>
              <a:gd name="T29" fmla="*/ 66 h 99"/>
              <a:gd name="T30" fmla="*/ 111 w 196"/>
              <a:gd name="T31" fmla="*/ 49 h 99"/>
              <a:gd name="T32" fmla="*/ 100 w 196"/>
              <a:gd name="T33" fmla="*/ 6 h 99"/>
              <a:gd name="T34" fmla="*/ 162 w 196"/>
              <a:gd name="T35" fmla="*/ 99 h 99"/>
              <a:gd name="T36" fmla="*/ 146 w 196"/>
              <a:gd name="T37" fmla="*/ 95 h 99"/>
              <a:gd name="T38" fmla="*/ 162 w 196"/>
              <a:gd name="T39" fmla="*/ 94 h 99"/>
              <a:gd name="T40" fmla="*/ 190 w 196"/>
              <a:gd name="T41" fmla="*/ 88 h 99"/>
              <a:gd name="T42" fmla="*/ 174 w 196"/>
              <a:gd name="T43" fmla="*/ 76 h 99"/>
              <a:gd name="T44" fmla="*/ 170 w 196"/>
              <a:gd name="T45" fmla="*/ 63 h 99"/>
              <a:gd name="T46" fmla="*/ 162 w 196"/>
              <a:gd name="T47" fmla="*/ 34 h 99"/>
              <a:gd name="T48" fmla="*/ 155 w 196"/>
              <a:gd name="T49" fmla="*/ 63 h 99"/>
              <a:gd name="T50" fmla="*/ 153 w 196"/>
              <a:gd name="T51" fmla="*/ 75 h 99"/>
              <a:gd name="T52" fmla="*/ 151 w 196"/>
              <a:gd name="T53" fmla="*/ 70 h 99"/>
              <a:gd name="T54" fmla="*/ 143 w 196"/>
              <a:gd name="T55" fmla="*/ 46 h 99"/>
              <a:gd name="T56" fmla="*/ 167 w 196"/>
              <a:gd name="T57" fmla="*/ 30 h 99"/>
              <a:gd name="T58" fmla="*/ 173 w 196"/>
              <a:gd name="T59" fmla="*/ 69 h 99"/>
              <a:gd name="T60" fmla="*/ 180 w 196"/>
              <a:gd name="T61" fmla="*/ 73 h 99"/>
              <a:gd name="T62" fmla="*/ 190 w 196"/>
              <a:gd name="T63" fmla="*/ 95 h 99"/>
              <a:gd name="T64" fmla="*/ 37 w 196"/>
              <a:gd name="T65" fmla="*/ 99 h 99"/>
              <a:gd name="T66" fmla="*/ 0 w 196"/>
              <a:gd name="T67" fmla="*/ 88 h 99"/>
              <a:gd name="T68" fmla="*/ 22 w 196"/>
              <a:gd name="T69" fmla="*/ 68 h 99"/>
              <a:gd name="T70" fmla="*/ 25 w 196"/>
              <a:gd name="T71" fmla="*/ 64 h 99"/>
              <a:gd name="T72" fmla="*/ 37 w 196"/>
              <a:gd name="T73" fmla="*/ 22 h 99"/>
              <a:gd name="T74" fmla="*/ 49 w 196"/>
              <a:gd name="T75" fmla="*/ 64 h 99"/>
              <a:gd name="T76" fmla="*/ 52 w 196"/>
              <a:gd name="T77" fmla="*/ 68 h 99"/>
              <a:gd name="T78" fmla="*/ 48 w 196"/>
              <a:gd name="T79" fmla="*/ 73 h 99"/>
              <a:gd name="T80" fmla="*/ 52 w 196"/>
              <a:gd name="T81" fmla="*/ 40 h 99"/>
              <a:gd name="T82" fmla="*/ 33 w 196"/>
              <a:gd name="T83" fmla="*/ 28 h 99"/>
              <a:gd name="T84" fmla="*/ 31 w 196"/>
              <a:gd name="T85" fmla="*/ 67 h 99"/>
              <a:gd name="T86" fmla="*/ 19 w 196"/>
              <a:gd name="T87" fmla="*/ 75 h 99"/>
              <a:gd name="T88" fmla="*/ 9 w 196"/>
              <a:gd name="T89" fmla="*/ 90 h 99"/>
              <a:gd name="T90" fmla="*/ 50 w 196"/>
              <a:gd name="T91" fmla="*/ 93 h 99"/>
              <a:gd name="T92" fmla="*/ 37 w 196"/>
              <a:gd name="T93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6" h="99">
                <a:moveTo>
                  <a:pt x="100" y="99"/>
                </a:moveTo>
                <a:cubicBezTo>
                  <a:pt x="88" y="99"/>
                  <a:pt x="79" y="99"/>
                  <a:pt x="70" y="96"/>
                </a:cubicBezTo>
                <a:cubicBezTo>
                  <a:pt x="67" y="96"/>
                  <a:pt x="64" y="95"/>
                  <a:pt x="61" y="94"/>
                </a:cubicBezTo>
                <a:cubicBezTo>
                  <a:pt x="55" y="91"/>
                  <a:pt x="54" y="87"/>
                  <a:pt x="53" y="85"/>
                </a:cubicBezTo>
                <a:cubicBezTo>
                  <a:pt x="53" y="81"/>
                  <a:pt x="54" y="78"/>
                  <a:pt x="57" y="75"/>
                </a:cubicBezTo>
                <a:cubicBezTo>
                  <a:pt x="61" y="71"/>
                  <a:pt x="67" y="67"/>
                  <a:pt x="74" y="63"/>
                </a:cubicBezTo>
                <a:cubicBezTo>
                  <a:pt x="77" y="62"/>
                  <a:pt x="79" y="62"/>
                  <a:pt x="81" y="61"/>
                </a:cubicBezTo>
                <a:cubicBezTo>
                  <a:pt x="83" y="60"/>
                  <a:pt x="83" y="60"/>
                  <a:pt x="83" y="60"/>
                </a:cubicBezTo>
                <a:cubicBezTo>
                  <a:pt x="84" y="59"/>
                  <a:pt x="86" y="58"/>
                  <a:pt x="86" y="57"/>
                </a:cubicBezTo>
                <a:cubicBezTo>
                  <a:pt x="86" y="56"/>
                  <a:pt x="86" y="54"/>
                  <a:pt x="85" y="53"/>
                </a:cubicBezTo>
                <a:cubicBezTo>
                  <a:pt x="77" y="45"/>
                  <a:pt x="73" y="35"/>
                  <a:pt x="73" y="23"/>
                </a:cubicBezTo>
                <a:cubicBezTo>
                  <a:pt x="74" y="12"/>
                  <a:pt x="80" y="4"/>
                  <a:pt x="93" y="1"/>
                </a:cubicBezTo>
                <a:cubicBezTo>
                  <a:pt x="95" y="1"/>
                  <a:pt x="97" y="0"/>
                  <a:pt x="100" y="0"/>
                </a:cubicBezTo>
                <a:cubicBezTo>
                  <a:pt x="102" y="0"/>
                  <a:pt x="105" y="1"/>
                  <a:pt x="107" y="1"/>
                </a:cubicBezTo>
                <a:cubicBezTo>
                  <a:pt x="119" y="4"/>
                  <a:pt x="126" y="12"/>
                  <a:pt x="126" y="23"/>
                </a:cubicBezTo>
                <a:cubicBezTo>
                  <a:pt x="127" y="35"/>
                  <a:pt x="123" y="46"/>
                  <a:pt x="115" y="53"/>
                </a:cubicBezTo>
                <a:cubicBezTo>
                  <a:pt x="114" y="54"/>
                  <a:pt x="113" y="56"/>
                  <a:pt x="114" y="57"/>
                </a:cubicBezTo>
                <a:cubicBezTo>
                  <a:pt x="114" y="58"/>
                  <a:pt x="115" y="59"/>
                  <a:pt x="117" y="60"/>
                </a:cubicBezTo>
                <a:cubicBezTo>
                  <a:pt x="119" y="61"/>
                  <a:pt x="119" y="61"/>
                  <a:pt x="119" y="61"/>
                </a:cubicBezTo>
                <a:cubicBezTo>
                  <a:pt x="121" y="62"/>
                  <a:pt x="123" y="62"/>
                  <a:pt x="125" y="63"/>
                </a:cubicBezTo>
                <a:cubicBezTo>
                  <a:pt x="133" y="67"/>
                  <a:pt x="138" y="71"/>
                  <a:pt x="143" y="75"/>
                </a:cubicBezTo>
                <a:cubicBezTo>
                  <a:pt x="145" y="77"/>
                  <a:pt x="146" y="81"/>
                  <a:pt x="146" y="85"/>
                </a:cubicBezTo>
                <a:cubicBezTo>
                  <a:pt x="145" y="89"/>
                  <a:pt x="142" y="92"/>
                  <a:pt x="139" y="94"/>
                </a:cubicBezTo>
                <a:cubicBezTo>
                  <a:pt x="139" y="94"/>
                  <a:pt x="139" y="94"/>
                  <a:pt x="139" y="94"/>
                </a:cubicBezTo>
                <a:cubicBezTo>
                  <a:pt x="136" y="95"/>
                  <a:pt x="133" y="96"/>
                  <a:pt x="130" y="96"/>
                </a:cubicBezTo>
                <a:cubicBezTo>
                  <a:pt x="121" y="99"/>
                  <a:pt x="111" y="99"/>
                  <a:pt x="100" y="99"/>
                </a:cubicBezTo>
                <a:close/>
                <a:moveTo>
                  <a:pt x="100" y="6"/>
                </a:moveTo>
                <a:cubicBezTo>
                  <a:pt x="98" y="6"/>
                  <a:pt x="96" y="6"/>
                  <a:pt x="94" y="7"/>
                </a:cubicBezTo>
                <a:cubicBezTo>
                  <a:pt x="84" y="9"/>
                  <a:pt x="79" y="14"/>
                  <a:pt x="79" y="24"/>
                </a:cubicBezTo>
                <a:cubicBezTo>
                  <a:pt x="78" y="34"/>
                  <a:pt x="82" y="43"/>
                  <a:pt x="88" y="49"/>
                </a:cubicBezTo>
                <a:cubicBezTo>
                  <a:pt x="91" y="52"/>
                  <a:pt x="92" y="55"/>
                  <a:pt x="91" y="58"/>
                </a:cubicBezTo>
                <a:cubicBezTo>
                  <a:pt x="91" y="61"/>
                  <a:pt x="88" y="64"/>
                  <a:pt x="85" y="65"/>
                </a:cubicBezTo>
                <a:cubicBezTo>
                  <a:pt x="83" y="66"/>
                  <a:pt x="83" y="66"/>
                  <a:pt x="83" y="66"/>
                </a:cubicBezTo>
                <a:cubicBezTo>
                  <a:pt x="81" y="67"/>
                  <a:pt x="79" y="67"/>
                  <a:pt x="77" y="68"/>
                </a:cubicBezTo>
                <a:cubicBezTo>
                  <a:pt x="69" y="72"/>
                  <a:pt x="65" y="75"/>
                  <a:pt x="61" y="79"/>
                </a:cubicBezTo>
                <a:cubicBezTo>
                  <a:pt x="59" y="80"/>
                  <a:pt x="58" y="82"/>
                  <a:pt x="59" y="84"/>
                </a:cubicBezTo>
                <a:cubicBezTo>
                  <a:pt x="59" y="86"/>
                  <a:pt x="61" y="87"/>
                  <a:pt x="63" y="89"/>
                </a:cubicBezTo>
                <a:cubicBezTo>
                  <a:pt x="66" y="90"/>
                  <a:pt x="68" y="91"/>
                  <a:pt x="71" y="91"/>
                </a:cubicBezTo>
                <a:cubicBezTo>
                  <a:pt x="80" y="93"/>
                  <a:pt x="89" y="94"/>
                  <a:pt x="100" y="94"/>
                </a:cubicBezTo>
                <a:cubicBezTo>
                  <a:pt x="111" y="94"/>
                  <a:pt x="120" y="93"/>
                  <a:pt x="129" y="91"/>
                </a:cubicBezTo>
                <a:cubicBezTo>
                  <a:pt x="132" y="91"/>
                  <a:pt x="134" y="90"/>
                  <a:pt x="136" y="89"/>
                </a:cubicBezTo>
                <a:cubicBezTo>
                  <a:pt x="139" y="88"/>
                  <a:pt x="140" y="86"/>
                  <a:pt x="140" y="84"/>
                </a:cubicBezTo>
                <a:cubicBezTo>
                  <a:pt x="141" y="82"/>
                  <a:pt x="140" y="80"/>
                  <a:pt x="139" y="79"/>
                </a:cubicBezTo>
                <a:cubicBezTo>
                  <a:pt x="135" y="75"/>
                  <a:pt x="130" y="72"/>
                  <a:pt x="123" y="68"/>
                </a:cubicBezTo>
                <a:cubicBezTo>
                  <a:pt x="121" y="67"/>
                  <a:pt x="119" y="67"/>
                  <a:pt x="117" y="66"/>
                </a:cubicBezTo>
                <a:cubicBezTo>
                  <a:pt x="115" y="65"/>
                  <a:pt x="115" y="65"/>
                  <a:pt x="115" y="65"/>
                </a:cubicBezTo>
                <a:cubicBezTo>
                  <a:pt x="111" y="64"/>
                  <a:pt x="109" y="61"/>
                  <a:pt x="108" y="58"/>
                </a:cubicBezTo>
                <a:cubicBezTo>
                  <a:pt x="108" y="55"/>
                  <a:pt x="109" y="52"/>
                  <a:pt x="111" y="49"/>
                </a:cubicBezTo>
                <a:cubicBezTo>
                  <a:pt x="118" y="43"/>
                  <a:pt x="121" y="34"/>
                  <a:pt x="121" y="24"/>
                </a:cubicBezTo>
                <a:cubicBezTo>
                  <a:pt x="120" y="14"/>
                  <a:pt x="116" y="9"/>
                  <a:pt x="106" y="7"/>
                </a:cubicBezTo>
                <a:cubicBezTo>
                  <a:pt x="104" y="6"/>
                  <a:pt x="102" y="6"/>
                  <a:pt x="100" y="6"/>
                </a:cubicBezTo>
                <a:close/>
                <a:moveTo>
                  <a:pt x="137" y="91"/>
                </a:moveTo>
                <a:cubicBezTo>
                  <a:pt x="137" y="91"/>
                  <a:pt x="137" y="91"/>
                  <a:pt x="137" y="91"/>
                </a:cubicBezTo>
                <a:close/>
                <a:moveTo>
                  <a:pt x="162" y="99"/>
                </a:moveTo>
                <a:cubicBezTo>
                  <a:pt x="161" y="99"/>
                  <a:pt x="161" y="99"/>
                  <a:pt x="161" y="99"/>
                </a:cubicBezTo>
                <a:cubicBezTo>
                  <a:pt x="155" y="99"/>
                  <a:pt x="154" y="99"/>
                  <a:pt x="148" y="98"/>
                </a:cubicBezTo>
                <a:cubicBezTo>
                  <a:pt x="147" y="98"/>
                  <a:pt x="145" y="97"/>
                  <a:pt x="146" y="95"/>
                </a:cubicBezTo>
                <a:cubicBezTo>
                  <a:pt x="146" y="94"/>
                  <a:pt x="147" y="93"/>
                  <a:pt x="149" y="93"/>
                </a:cubicBezTo>
                <a:cubicBezTo>
                  <a:pt x="154" y="94"/>
                  <a:pt x="156" y="94"/>
                  <a:pt x="161" y="94"/>
                </a:cubicBezTo>
                <a:cubicBezTo>
                  <a:pt x="162" y="94"/>
                  <a:pt x="162" y="94"/>
                  <a:pt x="162" y="94"/>
                </a:cubicBezTo>
                <a:cubicBezTo>
                  <a:pt x="170" y="94"/>
                  <a:pt x="176" y="93"/>
                  <a:pt x="182" y="92"/>
                </a:cubicBezTo>
                <a:cubicBezTo>
                  <a:pt x="184" y="92"/>
                  <a:pt x="186" y="91"/>
                  <a:pt x="187" y="90"/>
                </a:cubicBezTo>
                <a:cubicBezTo>
                  <a:pt x="189" y="90"/>
                  <a:pt x="190" y="89"/>
                  <a:pt x="190" y="88"/>
                </a:cubicBezTo>
                <a:cubicBezTo>
                  <a:pt x="190" y="86"/>
                  <a:pt x="190" y="85"/>
                  <a:pt x="189" y="85"/>
                </a:cubicBezTo>
                <a:cubicBezTo>
                  <a:pt x="186" y="82"/>
                  <a:pt x="183" y="80"/>
                  <a:pt x="178" y="78"/>
                </a:cubicBezTo>
                <a:cubicBezTo>
                  <a:pt x="177" y="77"/>
                  <a:pt x="175" y="76"/>
                  <a:pt x="174" y="76"/>
                </a:cubicBezTo>
                <a:cubicBezTo>
                  <a:pt x="173" y="75"/>
                  <a:pt x="173" y="75"/>
                  <a:pt x="173" y="75"/>
                </a:cubicBezTo>
                <a:cubicBezTo>
                  <a:pt x="170" y="74"/>
                  <a:pt x="168" y="72"/>
                  <a:pt x="168" y="70"/>
                </a:cubicBezTo>
                <a:cubicBezTo>
                  <a:pt x="167" y="67"/>
                  <a:pt x="168" y="65"/>
                  <a:pt x="170" y="63"/>
                </a:cubicBezTo>
                <a:cubicBezTo>
                  <a:pt x="174" y="59"/>
                  <a:pt x="176" y="53"/>
                  <a:pt x="176" y="46"/>
                </a:cubicBezTo>
                <a:cubicBezTo>
                  <a:pt x="176" y="40"/>
                  <a:pt x="173" y="36"/>
                  <a:pt x="166" y="35"/>
                </a:cubicBezTo>
                <a:cubicBezTo>
                  <a:pt x="165" y="34"/>
                  <a:pt x="164" y="34"/>
                  <a:pt x="162" y="34"/>
                </a:cubicBezTo>
                <a:cubicBezTo>
                  <a:pt x="161" y="34"/>
                  <a:pt x="160" y="34"/>
                  <a:pt x="159" y="35"/>
                </a:cubicBezTo>
                <a:cubicBezTo>
                  <a:pt x="152" y="36"/>
                  <a:pt x="149" y="40"/>
                  <a:pt x="149" y="46"/>
                </a:cubicBezTo>
                <a:cubicBezTo>
                  <a:pt x="148" y="53"/>
                  <a:pt x="150" y="59"/>
                  <a:pt x="155" y="63"/>
                </a:cubicBezTo>
                <a:cubicBezTo>
                  <a:pt x="157" y="65"/>
                  <a:pt x="158" y="68"/>
                  <a:pt x="158" y="70"/>
                </a:cubicBezTo>
                <a:cubicBezTo>
                  <a:pt x="157" y="72"/>
                  <a:pt x="156" y="74"/>
                  <a:pt x="153" y="75"/>
                </a:cubicBezTo>
                <a:cubicBezTo>
                  <a:pt x="153" y="75"/>
                  <a:pt x="153" y="75"/>
                  <a:pt x="153" y="75"/>
                </a:cubicBezTo>
                <a:cubicBezTo>
                  <a:pt x="151" y="76"/>
                  <a:pt x="150" y="75"/>
                  <a:pt x="149" y="74"/>
                </a:cubicBezTo>
                <a:cubicBezTo>
                  <a:pt x="149" y="72"/>
                  <a:pt x="149" y="71"/>
                  <a:pt x="151" y="70"/>
                </a:cubicBezTo>
                <a:cubicBezTo>
                  <a:pt x="151" y="70"/>
                  <a:pt x="151" y="70"/>
                  <a:pt x="151" y="70"/>
                </a:cubicBezTo>
                <a:cubicBezTo>
                  <a:pt x="152" y="70"/>
                  <a:pt x="152" y="69"/>
                  <a:pt x="152" y="69"/>
                </a:cubicBezTo>
                <a:cubicBezTo>
                  <a:pt x="152" y="69"/>
                  <a:pt x="152" y="68"/>
                  <a:pt x="151" y="67"/>
                </a:cubicBezTo>
                <a:cubicBezTo>
                  <a:pt x="146" y="61"/>
                  <a:pt x="143" y="54"/>
                  <a:pt x="143" y="46"/>
                </a:cubicBezTo>
                <a:cubicBezTo>
                  <a:pt x="143" y="40"/>
                  <a:pt x="146" y="32"/>
                  <a:pt x="157" y="30"/>
                </a:cubicBezTo>
                <a:cubicBezTo>
                  <a:pt x="159" y="29"/>
                  <a:pt x="161" y="29"/>
                  <a:pt x="162" y="29"/>
                </a:cubicBezTo>
                <a:cubicBezTo>
                  <a:pt x="164" y="29"/>
                  <a:pt x="166" y="29"/>
                  <a:pt x="167" y="30"/>
                </a:cubicBezTo>
                <a:cubicBezTo>
                  <a:pt x="179" y="32"/>
                  <a:pt x="181" y="40"/>
                  <a:pt x="181" y="46"/>
                </a:cubicBezTo>
                <a:cubicBezTo>
                  <a:pt x="182" y="54"/>
                  <a:pt x="179" y="61"/>
                  <a:pt x="173" y="67"/>
                </a:cubicBezTo>
                <a:cubicBezTo>
                  <a:pt x="173" y="67"/>
                  <a:pt x="173" y="68"/>
                  <a:pt x="173" y="69"/>
                </a:cubicBezTo>
                <a:cubicBezTo>
                  <a:pt x="173" y="69"/>
                  <a:pt x="174" y="70"/>
                  <a:pt x="175" y="70"/>
                </a:cubicBezTo>
                <a:cubicBezTo>
                  <a:pt x="176" y="71"/>
                  <a:pt x="176" y="71"/>
                  <a:pt x="176" y="71"/>
                </a:cubicBezTo>
                <a:cubicBezTo>
                  <a:pt x="177" y="71"/>
                  <a:pt x="179" y="72"/>
                  <a:pt x="180" y="73"/>
                </a:cubicBezTo>
                <a:cubicBezTo>
                  <a:pt x="186" y="75"/>
                  <a:pt x="190" y="78"/>
                  <a:pt x="193" y="81"/>
                </a:cubicBezTo>
                <a:cubicBezTo>
                  <a:pt x="195" y="83"/>
                  <a:pt x="196" y="86"/>
                  <a:pt x="195" y="89"/>
                </a:cubicBezTo>
                <a:cubicBezTo>
                  <a:pt x="195" y="91"/>
                  <a:pt x="193" y="94"/>
                  <a:pt x="190" y="95"/>
                </a:cubicBezTo>
                <a:cubicBezTo>
                  <a:pt x="188" y="96"/>
                  <a:pt x="186" y="97"/>
                  <a:pt x="184" y="97"/>
                </a:cubicBezTo>
                <a:cubicBezTo>
                  <a:pt x="177" y="99"/>
                  <a:pt x="170" y="99"/>
                  <a:pt x="162" y="99"/>
                </a:cubicBezTo>
                <a:close/>
                <a:moveTo>
                  <a:pt x="37" y="99"/>
                </a:moveTo>
                <a:cubicBezTo>
                  <a:pt x="28" y="99"/>
                  <a:pt x="21" y="99"/>
                  <a:pt x="14" y="97"/>
                </a:cubicBezTo>
                <a:cubicBezTo>
                  <a:pt x="11" y="97"/>
                  <a:pt x="9" y="96"/>
                  <a:pt x="7" y="95"/>
                </a:cubicBezTo>
                <a:cubicBezTo>
                  <a:pt x="3" y="93"/>
                  <a:pt x="1" y="91"/>
                  <a:pt x="0" y="88"/>
                </a:cubicBezTo>
                <a:cubicBezTo>
                  <a:pt x="0" y="85"/>
                  <a:pt x="1" y="82"/>
                  <a:pt x="3" y="79"/>
                </a:cubicBezTo>
                <a:cubicBezTo>
                  <a:pt x="7" y="76"/>
                  <a:pt x="11" y="73"/>
                  <a:pt x="17" y="71"/>
                </a:cubicBezTo>
                <a:cubicBezTo>
                  <a:pt x="19" y="70"/>
                  <a:pt x="20" y="69"/>
                  <a:pt x="22" y="68"/>
                </a:cubicBezTo>
                <a:cubicBezTo>
                  <a:pt x="24" y="68"/>
                  <a:pt x="24" y="68"/>
                  <a:pt x="24" y="68"/>
                </a:cubicBezTo>
                <a:cubicBezTo>
                  <a:pt x="25" y="67"/>
                  <a:pt x="25" y="67"/>
                  <a:pt x="26" y="66"/>
                </a:cubicBezTo>
                <a:cubicBezTo>
                  <a:pt x="26" y="65"/>
                  <a:pt x="25" y="64"/>
                  <a:pt x="25" y="64"/>
                </a:cubicBezTo>
                <a:cubicBezTo>
                  <a:pt x="19" y="57"/>
                  <a:pt x="16" y="50"/>
                  <a:pt x="16" y="40"/>
                </a:cubicBezTo>
                <a:cubicBezTo>
                  <a:pt x="16" y="34"/>
                  <a:pt x="19" y="26"/>
                  <a:pt x="31" y="23"/>
                </a:cubicBezTo>
                <a:cubicBezTo>
                  <a:pt x="33" y="22"/>
                  <a:pt x="35" y="22"/>
                  <a:pt x="37" y="22"/>
                </a:cubicBezTo>
                <a:cubicBezTo>
                  <a:pt x="39" y="22"/>
                  <a:pt x="41" y="22"/>
                  <a:pt x="43" y="23"/>
                </a:cubicBezTo>
                <a:cubicBezTo>
                  <a:pt x="55" y="26"/>
                  <a:pt x="58" y="34"/>
                  <a:pt x="58" y="40"/>
                </a:cubicBezTo>
                <a:cubicBezTo>
                  <a:pt x="58" y="50"/>
                  <a:pt x="55" y="58"/>
                  <a:pt x="49" y="64"/>
                </a:cubicBezTo>
                <a:cubicBezTo>
                  <a:pt x="49" y="64"/>
                  <a:pt x="48" y="65"/>
                  <a:pt x="48" y="66"/>
                </a:cubicBezTo>
                <a:cubicBezTo>
                  <a:pt x="48" y="67"/>
                  <a:pt x="49" y="67"/>
                  <a:pt x="50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3" y="69"/>
                  <a:pt x="54" y="70"/>
                  <a:pt x="53" y="72"/>
                </a:cubicBezTo>
                <a:cubicBezTo>
                  <a:pt x="53" y="73"/>
                  <a:pt x="51" y="74"/>
                  <a:pt x="50" y="73"/>
                </a:cubicBezTo>
                <a:cubicBezTo>
                  <a:pt x="48" y="73"/>
                  <a:pt x="48" y="73"/>
                  <a:pt x="48" y="73"/>
                </a:cubicBezTo>
                <a:cubicBezTo>
                  <a:pt x="45" y="72"/>
                  <a:pt x="43" y="70"/>
                  <a:pt x="43" y="67"/>
                </a:cubicBezTo>
                <a:cubicBezTo>
                  <a:pt x="42" y="64"/>
                  <a:pt x="43" y="62"/>
                  <a:pt x="45" y="60"/>
                </a:cubicBezTo>
                <a:cubicBezTo>
                  <a:pt x="50" y="55"/>
                  <a:pt x="53" y="48"/>
                  <a:pt x="52" y="40"/>
                </a:cubicBezTo>
                <a:cubicBezTo>
                  <a:pt x="52" y="34"/>
                  <a:pt x="49" y="30"/>
                  <a:pt x="41" y="28"/>
                </a:cubicBezTo>
                <a:cubicBezTo>
                  <a:pt x="40" y="27"/>
                  <a:pt x="38" y="27"/>
                  <a:pt x="37" y="27"/>
                </a:cubicBezTo>
                <a:cubicBezTo>
                  <a:pt x="35" y="27"/>
                  <a:pt x="34" y="27"/>
                  <a:pt x="33" y="28"/>
                </a:cubicBezTo>
                <a:cubicBezTo>
                  <a:pt x="25" y="30"/>
                  <a:pt x="22" y="34"/>
                  <a:pt x="21" y="40"/>
                </a:cubicBezTo>
                <a:cubicBezTo>
                  <a:pt x="21" y="48"/>
                  <a:pt x="23" y="55"/>
                  <a:pt x="29" y="60"/>
                </a:cubicBezTo>
                <a:cubicBezTo>
                  <a:pt x="31" y="62"/>
                  <a:pt x="31" y="64"/>
                  <a:pt x="31" y="67"/>
                </a:cubicBezTo>
                <a:cubicBezTo>
                  <a:pt x="30" y="70"/>
                  <a:pt x="28" y="72"/>
                  <a:pt x="25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3" y="74"/>
                  <a:pt x="21" y="75"/>
                  <a:pt x="19" y="75"/>
                </a:cubicBezTo>
                <a:cubicBezTo>
                  <a:pt x="14" y="78"/>
                  <a:pt x="10" y="80"/>
                  <a:pt x="7" y="83"/>
                </a:cubicBezTo>
                <a:cubicBezTo>
                  <a:pt x="6" y="84"/>
                  <a:pt x="6" y="86"/>
                  <a:pt x="6" y="87"/>
                </a:cubicBezTo>
                <a:cubicBezTo>
                  <a:pt x="6" y="88"/>
                  <a:pt x="7" y="89"/>
                  <a:pt x="9" y="90"/>
                </a:cubicBezTo>
                <a:cubicBezTo>
                  <a:pt x="11" y="91"/>
                  <a:pt x="13" y="91"/>
                  <a:pt x="15" y="92"/>
                </a:cubicBezTo>
                <a:cubicBezTo>
                  <a:pt x="22" y="93"/>
                  <a:pt x="29" y="94"/>
                  <a:pt x="37" y="94"/>
                </a:cubicBezTo>
                <a:cubicBezTo>
                  <a:pt x="42" y="94"/>
                  <a:pt x="46" y="94"/>
                  <a:pt x="50" y="93"/>
                </a:cubicBezTo>
                <a:cubicBezTo>
                  <a:pt x="52" y="93"/>
                  <a:pt x="53" y="94"/>
                  <a:pt x="53" y="96"/>
                </a:cubicBezTo>
                <a:cubicBezTo>
                  <a:pt x="53" y="97"/>
                  <a:pt x="52" y="98"/>
                  <a:pt x="51" y="99"/>
                </a:cubicBezTo>
                <a:cubicBezTo>
                  <a:pt x="46" y="99"/>
                  <a:pt x="42" y="99"/>
                  <a:pt x="37" y="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 dirty="0"/>
          </a:p>
        </p:txBody>
      </p:sp>
      <p:sp>
        <p:nvSpPr>
          <p:cNvPr id="19" name="Freeform 31"/>
          <p:cNvSpPr>
            <a:spLocks noEditPoints="1"/>
          </p:cNvSpPr>
          <p:nvPr/>
        </p:nvSpPr>
        <p:spPr bwMode="auto">
          <a:xfrm>
            <a:off x="7691024" y="3076668"/>
            <a:ext cx="561829" cy="658641"/>
          </a:xfrm>
          <a:custGeom>
            <a:avLst/>
            <a:gdLst>
              <a:gd name="T0" fmla="*/ 51 w 123"/>
              <a:gd name="T1" fmla="*/ 144 h 144"/>
              <a:gd name="T2" fmla="*/ 51 w 123"/>
              <a:gd name="T3" fmla="*/ 139 h 144"/>
              <a:gd name="T4" fmla="*/ 74 w 123"/>
              <a:gd name="T5" fmla="*/ 141 h 144"/>
              <a:gd name="T6" fmla="*/ 76 w 123"/>
              <a:gd name="T7" fmla="*/ 135 h 144"/>
              <a:gd name="T8" fmla="*/ 43 w 123"/>
              <a:gd name="T9" fmla="*/ 132 h 144"/>
              <a:gd name="T10" fmla="*/ 76 w 123"/>
              <a:gd name="T11" fmla="*/ 129 h 144"/>
              <a:gd name="T12" fmla="*/ 76 w 123"/>
              <a:gd name="T13" fmla="*/ 135 h 144"/>
              <a:gd name="T14" fmla="*/ 49 w 123"/>
              <a:gd name="T15" fmla="*/ 125 h 144"/>
              <a:gd name="T16" fmla="*/ 40 w 123"/>
              <a:gd name="T17" fmla="*/ 118 h 144"/>
              <a:gd name="T18" fmla="*/ 38 w 123"/>
              <a:gd name="T19" fmla="*/ 104 h 144"/>
              <a:gd name="T20" fmla="*/ 21 w 123"/>
              <a:gd name="T21" fmla="*/ 53 h 144"/>
              <a:gd name="T22" fmla="*/ 100 w 123"/>
              <a:gd name="T23" fmla="*/ 53 h 144"/>
              <a:gd name="T24" fmla="*/ 83 w 123"/>
              <a:gd name="T25" fmla="*/ 104 h 144"/>
              <a:gd name="T26" fmla="*/ 82 w 123"/>
              <a:gd name="T27" fmla="*/ 118 h 144"/>
              <a:gd name="T28" fmla="*/ 61 w 123"/>
              <a:gd name="T29" fmla="*/ 125 h 144"/>
              <a:gd name="T30" fmla="*/ 72 w 123"/>
              <a:gd name="T31" fmla="*/ 119 h 144"/>
              <a:gd name="T32" fmla="*/ 77 w 123"/>
              <a:gd name="T33" fmla="*/ 111 h 144"/>
              <a:gd name="T34" fmla="*/ 90 w 123"/>
              <a:gd name="T35" fmla="*/ 81 h 144"/>
              <a:gd name="T36" fmla="*/ 61 w 123"/>
              <a:gd name="T37" fmla="*/ 31 h 144"/>
              <a:gd name="T38" fmla="*/ 31 w 123"/>
              <a:gd name="T39" fmla="*/ 81 h 144"/>
              <a:gd name="T40" fmla="*/ 44 w 123"/>
              <a:gd name="T41" fmla="*/ 111 h 144"/>
              <a:gd name="T42" fmla="*/ 49 w 123"/>
              <a:gd name="T43" fmla="*/ 119 h 144"/>
              <a:gd name="T44" fmla="*/ 13 w 123"/>
              <a:gd name="T45" fmla="*/ 66 h 144"/>
              <a:gd name="T46" fmla="*/ 0 w 123"/>
              <a:gd name="T47" fmla="*/ 63 h 144"/>
              <a:gd name="T48" fmla="*/ 13 w 123"/>
              <a:gd name="T49" fmla="*/ 61 h 144"/>
              <a:gd name="T50" fmla="*/ 13 w 123"/>
              <a:gd name="T51" fmla="*/ 66 h 144"/>
              <a:gd name="T52" fmla="*/ 108 w 123"/>
              <a:gd name="T53" fmla="*/ 64 h 144"/>
              <a:gd name="T54" fmla="*/ 108 w 123"/>
              <a:gd name="T55" fmla="*/ 59 h 144"/>
              <a:gd name="T56" fmla="*/ 123 w 123"/>
              <a:gd name="T57" fmla="*/ 61 h 144"/>
              <a:gd name="T58" fmla="*/ 36 w 123"/>
              <a:gd name="T59" fmla="*/ 62 h 144"/>
              <a:gd name="T60" fmla="*/ 34 w 123"/>
              <a:gd name="T61" fmla="*/ 59 h 144"/>
              <a:gd name="T62" fmla="*/ 62 w 123"/>
              <a:gd name="T63" fmla="*/ 39 h 144"/>
              <a:gd name="T64" fmla="*/ 62 w 123"/>
              <a:gd name="T65" fmla="*/ 44 h 144"/>
              <a:gd name="T66" fmla="*/ 36 w 123"/>
              <a:gd name="T67" fmla="*/ 62 h 144"/>
              <a:gd name="T68" fmla="*/ 93 w 123"/>
              <a:gd name="T69" fmla="*/ 32 h 144"/>
              <a:gd name="T70" fmla="*/ 102 w 123"/>
              <a:gd name="T71" fmla="*/ 19 h 144"/>
              <a:gd name="T72" fmla="*/ 106 w 123"/>
              <a:gd name="T73" fmla="*/ 23 h 144"/>
              <a:gd name="T74" fmla="*/ 95 w 123"/>
              <a:gd name="T75" fmla="*/ 33 h 144"/>
              <a:gd name="T76" fmla="*/ 25 w 123"/>
              <a:gd name="T77" fmla="*/ 32 h 144"/>
              <a:gd name="T78" fmla="*/ 16 w 123"/>
              <a:gd name="T79" fmla="*/ 19 h 144"/>
              <a:gd name="T80" fmla="*/ 29 w 123"/>
              <a:gd name="T81" fmla="*/ 28 h 144"/>
              <a:gd name="T82" fmla="*/ 27 w 123"/>
              <a:gd name="T83" fmla="*/ 33 h 144"/>
              <a:gd name="T84" fmla="*/ 58 w 123"/>
              <a:gd name="T85" fmla="*/ 18 h 144"/>
              <a:gd name="T86" fmla="*/ 61 w 123"/>
              <a:gd name="T87" fmla="*/ 0 h 144"/>
              <a:gd name="T88" fmla="*/ 63 w 123"/>
              <a:gd name="T89" fmla="*/ 1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3" h="144">
                <a:moveTo>
                  <a:pt x="71" y="144"/>
                </a:moveTo>
                <a:cubicBezTo>
                  <a:pt x="51" y="144"/>
                  <a:pt x="51" y="144"/>
                  <a:pt x="51" y="144"/>
                </a:cubicBezTo>
                <a:cubicBezTo>
                  <a:pt x="49" y="144"/>
                  <a:pt x="48" y="143"/>
                  <a:pt x="48" y="141"/>
                </a:cubicBezTo>
                <a:cubicBezTo>
                  <a:pt x="48" y="140"/>
                  <a:pt x="49" y="139"/>
                  <a:pt x="51" y="139"/>
                </a:cubicBezTo>
                <a:cubicBezTo>
                  <a:pt x="71" y="139"/>
                  <a:pt x="71" y="139"/>
                  <a:pt x="71" y="139"/>
                </a:cubicBezTo>
                <a:cubicBezTo>
                  <a:pt x="72" y="139"/>
                  <a:pt x="74" y="140"/>
                  <a:pt x="74" y="141"/>
                </a:cubicBezTo>
                <a:cubicBezTo>
                  <a:pt x="74" y="143"/>
                  <a:pt x="72" y="144"/>
                  <a:pt x="71" y="144"/>
                </a:cubicBezTo>
                <a:close/>
                <a:moveTo>
                  <a:pt x="76" y="135"/>
                </a:moveTo>
                <a:cubicBezTo>
                  <a:pt x="45" y="135"/>
                  <a:pt x="45" y="135"/>
                  <a:pt x="45" y="135"/>
                </a:cubicBezTo>
                <a:cubicBezTo>
                  <a:pt x="44" y="135"/>
                  <a:pt x="43" y="134"/>
                  <a:pt x="43" y="132"/>
                </a:cubicBezTo>
                <a:cubicBezTo>
                  <a:pt x="43" y="131"/>
                  <a:pt x="44" y="129"/>
                  <a:pt x="45" y="129"/>
                </a:cubicBezTo>
                <a:cubicBezTo>
                  <a:pt x="76" y="129"/>
                  <a:pt x="76" y="129"/>
                  <a:pt x="76" y="129"/>
                </a:cubicBezTo>
                <a:cubicBezTo>
                  <a:pt x="78" y="129"/>
                  <a:pt x="79" y="131"/>
                  <a:pt x="79" y="132"/>
                </a:cubicBezTo>
                <a:cubicBezTo>
                  <a:pt x="79" y="134"/>
                  <a:pt x="78" y="135"/>
                  <a:pt x="76" y="135"/>
                </a:cubicBezTo>
                <a:close/>
                <a:moveTo>
                  <a:pt x="61" y="125"/>
                </a:moveTo>
                <a:cubicBezTo>
                  <a:pt x="55" y="125"/>
                  <a:pt x="49" y="125"/>
                  <a:pt x="49" y="125"/>
                </a:cubicBezTo>
                <a:cubicBezTo>
                  <a:pt x="49" y="125"/>
                  <a:pt x="49" y="125"/>
                  <a:pt x="49" y="125"/>
                </a:cubicBezTo>
                <a:cubicBezTo>
                  <a:pt x="43" y="125"/>
                  <a:pt x="41" y="123"/>
                  <a:pt x="40" y="118"/>
                </a:cubicBezTo>
                <a:cubicBezTo>
                  <a:pt x="39" y="116"/>
                  <a:pt x="39" y="114"/>
                  <a:pt x="39" y="112"/>
                </a:cubicBezTo>
                <a:cubicBezTo>
                  <a:pt x="39" y="109"/>
                  <a:pt x="39" y="106"/>
                  <a:pt x="38" y="104"/>
                </a:cubicBezTo>
                <a:cubicBezTo>
                  <a:pt x="33" y="97"/>
                  <a:pt x="31" y="91"/>
                  <a:pt x="27" y="83"/>
                </a:cubicBezTo>
                <a:cubicBezTo>
                  <a:pt x="23" y="76"/>
                  <a:pt x="18" y="64"/>
                  <a:pt x="21" y="53"/>
                </a:cubicBezTo>
                <a:cubicBezTo>
                  <a:pt x="25" y="40"/>
                  <a:pt x="39" y="26"/>
                  <a:pt x="61" y="26"/>
                </a:cubicBezTo>
                <a:cubicBezTo>
                  <a:pt x="82" y="26"/>
                  <a:pt x="96" y="40"/>
                  <a:pt x="100" y="53"/>
                </a:cubicBezTo>
                <a:cubicBezTo>
                  <a:pt x="103" y="64"/>
                  <a:pt x="99" y="76"/>
                  <a:pt x="95" y="83"/>
                </a:cubicBezTo>
                <a:cubicBezTo>
                  <a:pt x="90" y="91"/>
                  <a:pt x="88" y="97"/>
                  <a:pt x="83" y="104"/>
                </a:cubicBezTo>
                <a:cubicBezTo>
                  <a:pt x="82" y="106"/>
                  <a:pt x="82" y="109"/>
                  <a:pt x="82" y="112"/>
                </a:cubicBezTo>
                <a:cubicBezTo>
                  <a:pt x="82" y="114"/>
                  <a:pt x="82" y="116"/>
                  <a:pt x="82" y="118"/>
                </a:cubicBezTo>
                <a:cubicBezTo>
                  <a:pt x="80" y="123"/>
                  <a:pt x="78" y="125"/>
                  <a:pt x="72" y="125"/>
                </a:cubicBezTo>
                <a:cubicBezTo>
                  <a:pt x="72" y="125"/>
                  <a:pt x="66" y="125"/>
                  <a:pt x="61" y="125"/>
                </a:cubicBezTo>
                <a:close/>
                <a:moveTo>
                  <a:pt x="49" y="119"/>
                </a:moveTo>
                <a:cubicBezTo>
                  <a:pt x="49" y="119"/>
                  <a:pt x="72" y="119"/>
                  <a:pt x="72" y="119"/>
                </a:cubicBezTo>
                <a:cubicBezTo>
                  <a:pt x="76" y="119"/>
                  <a:pt x="76" y="119"/>
                  <a:pt x="76" y="117"/>
                </a:cubicBezTo>
                <a:cubicBezTo>
                  <a:pt x="77" y="115"/>
                  <a:pt x="77" y="113"/>
                  <a:pt x="77" y="111"/>
                </a:cubicBezTo>
                <a:cubicBezTo>
                  <a:pt x="77" y="108"/>
                  <a:pt x="77" y="105"/>
                  <a:pt x="79" y="101"/>
                </a:cubicBezTo>
                <a:cubicBezTo>
                  <a:pt x="83" y="94"/>
                  <a:pt x="86" y="89"/>
                  <a:pt x="90" y="81"/>
                </a:cubicBezTo>
                <a:cubicBezTo>
                  <a:pt x="93" y="75"/>
                  <a:pt x="97" y="64"/>
                  <a:pt x="95" y="55"/>
                </a:cubicBezTo>
                <a:cubicBezTo>
                  <a:pt x="92" y="43"/>
                  <a:pt x="79" y="31"/>
                  <a:pt x="61" y="31"/>
                </a:cubicBezTo>
                <a:cubicBezTo>
                  <a:pt x="42" y="31"/>
                  <a:pt x="29" y="43"/>
                  <a:pt x="26" y="55"/>
                </a:cubicBezTo>
                <a:cubicBezTo>
                  <a:pt x="24" y="64"/>
                  <a:pt x="28" y="75"/>
                  <a:pt x="31" y="81"/>
                </a:cubicBezTo>
                <a:cubicBezTo>
                  <a:pt x="35" y="89"/>
                  <a:pt x="38" y="94"/>
                  <a:pt x="42" y="101"/>
                </a:cubicBezTo>
                <a:cubicBezTo>
                  <a:pt x="44" y="105"/>
                  <a:pt x="44" y="108"/>
                  <a:pt x="44" y="111"/>
                </a:cubicBezTo>
                <a:cubicBezTo>
                  <a:pt x="44" y="113"/>
                  <a:pt x="44" y="115"/>
                  <a:pt x="45" y="117"/>
                </a:cubicBezTo>
                <a:cubicBezTo>
                  <a:pt x="45" y="119"/>
                  <a:pt x="45" y="119"/>
                  <a:pt x="49" y="119"/>
                </a:cubicBezTo>
                <a:cubicBezTo>
                  <a:pt x="49" y="119"/>
                  <a:pt x="49" y="119"/>
                  <a:pt x="49" y="119"/>
                </a:cubicBezTo>
                <a:close/>
                <a:moveTo>
                  <a:pt x="13" y="66"/>
                </a:moveTo>
                <a:cubicBezTo>
                  <a:pt x="3" y="66"/>
                  <a:pt x="3" y="66"/>
                  <a:pt x="3" y="66"/>
                </a:cubicBezTo>
                <a:cubicBezTo>
                  <a:pt x="1" y="66"/>
                  <a:pt x="0" y="65"/>
                  <a:pt x="0" y="63"/>
                </a:cubicBezTo>
                <a:cubicBezTo>
                  <a:pt x="0" y="62"/>
                  <a:pt x="1" y="61"/>
                  <a:pt x="3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5" y="61"/>
                  <a:pt x="16" y="62"/>
                  <a:pt x="16" y="63"/>
                </a:cubicBezTo>
                <a:cubicBezTo>
                  <a:pt x="16" y="65"/>
                  <a:pt x="15" y="66"/>
                  <a:pt x="13" y="66"/>
                </a:cubicBezTo>
                <a:close/>
                <a:moveTo>
                  <a:pt x="121" y="64"/>
                </a:moveTo>
                <a:cubicBezTo>
                  <a:pt x="108" y="64"/>
                  <a:pt x="108" y="64"/>
                  <a:pt x="108" y="64"/>
                </a:cubicBezTo>
                <a:cubicBezTo>
                  <a:pt x="106" y="64"/>
                  <a:pt x="105" y="63"/>
                  <a:pt x="105" y="61"/>
                </a:cubicBezTo>
                <a:cubicBezTo>
                  <a:pt x="105" y="60"/>
                  <a:pt x="106" y="59"/>
                  <a:pt x="108" y="59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122" y="59"/>
                  <a:pt x="123" y="60"/>
                  <a:pt x="123" y="61"/>
                </a:cubicBezTo>
                <a:cubicBezTo>
                  <a:pt x="123" y="63"/>
                  <a:pt x="122" y="64"/>
                  <a:pt x="121" y="64"/>
                </a:cubicBezTo>
                <a:close/>
                <a:moveTo>
                  <a:pt x="36" y="62"/>
                </a:moveTo>
                <a:cubicBezTo>
                  <a:pt x="36" y="62"/>
                  <a:pt x="36" y="62"/>
                  <a:pt x="36" y="62"/>
                </a:cubicBezTo>
                <a:cubicBezTo>
                  <a:pt x="34" y="62"/>
                  <a:pt x="33" y="60"/>
                  <a:pt x="34" y="59"/>
                </a:cubicBezTo>
                <a:cubicBezTo>
                  <a:pt x="36" y="49"/>
                  <a:pt x="47" y="39"/>
                  <a:pt x="62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3" y="39"/>
                  <a:pt x="65" y="40"/>
                  <a:pt x="65" y="41"/>
                </a:cubicBezTo>
                <a:cubicBezTo>
                  <a:pt x="65" y="43"/>
                  <a:pt x="63" y="44"/>
                  <a:pt x="62" y="44"/>
                </a:cubicBezTo>
                <a:cubicBezTo>
                  <a:pt x="50" y="44"/>
                  <a:pt x="41" y="52"/>
                  <a:pt x="39" y="60"/>
                </a:cubicBezTo>
                <a:cubicBezTo>
                  <a:pt x="39" y="61"/>
                  <a:pt x="38" y="62"/>
                  <a:pt x="36" y="62"/>
                </a:cubicBezTo>
                <a:close/>
                <a:moveTo>
                  <a:pt x="95" y="33"/>
                </a:moveTo>
                <a:cubicBezTo>
                  <a:pt x="94" y="33"/>
                  <a:pt x="94" y="32"/>
                  <a:pt x="93" y="32"/>
                </a:cubicBezTo>
                <a:cubicBezTo>
                  <a:pt x="92" y="31"/>
                  <a:pt x="92" y="29"/>
                  <a:pt x="93" y="28"/>
                </a:cubicBezTo>
                <a:cubicBezTo>
                  <a:pt x="102" y="19"/>
                  <a:pt x="102" y="19"/>
                  <a:pt x="102" y="19"/>
                </a:cubicBezTo>
                <a:cubicBezTo>
                  <a:pt x="103" y="18"/>
                  <a:pt x="105" y="18"/>
                  <a:pt x="106" y="19"/>
                </a:cubicBezTo>
                <a:cubicBezTo>
                  <a:pt x="107" y="20"/>
                  <a:pt x="107" y="22"/>
                  <a:pt x="106" y="23"/>
                </a:cubicBezTo>
                <a:cubicBezTo>
                  <a:pt x="97" y="32"/>
                  <a:pt x="97" y="32"/>
                  <a:pt x="97" y="32"/>
                </a:cubicBezTo>
                <a:cubicBezTo>
                  <a:pt x="96" y="32"/>
                  <a:pt x="96" y="33"/>
                  <a:pt x="95" y="33"/>
                </a:cubicBezTo>
                <a:close/>
                <a:moveTo>
                  <a:pt x="27" y="33"/>
                </a:moveTo>
                <a:cubicBezTo>
                  <a:pt x="26" y="33"/>
                  <a:pt x="25" y="32"/>
                  <a:pt x="25" y="32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5" y="20"/>
                  <a:pt x="16" y="19"/>
                </a:cubicBezTo>
                <a:cubicBezTo>
                  <a:pt x="17" y="18"/>
                  <a:pt x="19" y="18"/>
                  <a:pt x="20" y="19"/>
                </a:cubicBezTo>
                <a:cubicBezTo>
                  <a:pt x="29" y="28"/>
                  <a:pt x="29" y="28"/>
                  <a:pt x="29" y="28"/>
                </a:cubicBezTo>
                <a:cubicBezTo>
                  <a:pt x="30" y="29"/>
                  <a:pt x="30" y="31"/>
                  <a:pt x="29" y="32"/>
                </a:cubicBezTo>
                <a:cubicBezTo>
                  <a:pt x="28" y="32"/>
                  <a:pt x="28" y="33"/>
                  <a:pt x="27" y="33"/>
                </a:cubicBezTo>
                <a:close/>
                <a:moveTo>
                  <a:pt x="61" y="20"/>
                </a:moveTo>
                <a:cubicBezTo>
                  <a:pt x="59" y="20"/>
                  <a:pt x="58" y="19"/>
                  <a:pt x="58" y="18"/>
                </a:cubicBezTo>
                <a:cubicBezTo>
                  <a:pt x="58" y="3"/>
                  <a:pt x="58" y="3"/>
                  <a:pt x="58" y="3"/>
                </a:cubicBezTo>
                <a:cubicBezTo>
                  <a:pt x="58" y="1"/>
                  <a:pt x="59" y="0"/>
                  <a:pt x="61" y="0"/>
                </a:cubicBezTo>
                <a:cubicBezTo>
                  <a:pt x="62" y="0"/>
                  <a:pt x="63" y="1"/>
                  <a:pt x="63" y="3"/>
                </a:cubicBezTo>
                <a:cubicBezTo>
                  <a:pt x="63" y="18"/>
                  <a:pt x="63" y="18"/>
                  <a:pt x="63" y="18"/>
                </a:cubicBezTo>
                <a:cubicBezTo>
                  <a:pt x="63" y="19"/>
                  <a:pt x="62" y="20"/>
                  <a:pt x="61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 dirty="0"/>
          </a:p>
        </p:txBody>
      </p:sp>
      <p:sp>
        <p:nvSpPr>
          <p:cNvPr id="28" name="TextBox 93">
            <a:extLst>
              <a:ext uri="{FF2B5EF4-FFF2-40B4-BE49-F238E27FC236}">
                <a16:creationId xmlns:a16="http://schemas.microsoft.com/office/drawing/2014/main" id="{D55EC7F5-45AE-4651-B6EB-ABAAFAADB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6243" y="427268"/>
            <a:ext cx="18695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Склад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15 мин.</a:t>
            </a:r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id="{D151E85D-2464-442E-B3FF-B8A0D98B0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5804" y="4579928"/>
            <a:ext cx="15024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Экзамен 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3</a:t>
            </a:r>
          </a:p>
        </p:txBody>
      </p:sp>
      <p:sp>
        <p:nvSpPr>
          <p:cNvPr id="30" name="TextBox 93">
            <a:extLst>
              <a:ext uri="{FF2B5EF4-FFF2-40B4-BE49-F238E27FC236}">
                <a16:creationId xmlns:a16="http://schemas.microsoft.com/office/drawing/2014/main" id="{41ECDB86-361D-43F0-A167-3BD5B8D29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2446" y="4913414"/>
            <a:ext cx="197346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Структура и этапы продаж (статика)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20 мин.</a:t>
            </a: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EEB7AE1C-2985-492B-81F6-D209E26BD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4656" y="5743137"/>
            <a:ext cx="15024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Экзамен 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4</a:t>
            </a:r>
          </a:p>
        </p:txBody>
      </p:sp>
      <p:sp>
        <p:nvSpPr>
          <p:cNvPr id="34" name="TextBox 93">
            <a:extLst>
              <a:ext uri="{FF2B5EF4-FFF2-40B4-BE49-F238E27FC236}">
                <a16:creationId xmlns:a16="http://schemas.microsoft.com/office/drawing/2014/main" id="{324C3666-B862-4CAA-86B6-938C8F0FF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298" y="6076623"/>
            <a:ext cx="197346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Структура и этапы продаж (динамика)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20 мин.</a:t>
            </a:r>
          </a:p>
        </p:txBody>
      </p:sp>
      <p:sp>
        <p:nvSpPr>
          <p:cNvPr id="35" name="Rectangle 14">
            <a:extLst>
              <a:ext uri="{FF2B5EF4-FFF2-40B4-BE49-F238E27FC236}">
                <a16:creationId xmlns:a16="http://schemas.microsoft.com/office/drawing/2014/main" id="{D4E2891A-5144-44F4-8F74-594BE08F2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91" y="4344834"/>
            <a:ext cx="15024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Экзамен 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5</a:t>
            </a:r>
          </a:p>
        </p:txBody>
      </p:sp>
      <p:sp>
        <p:nvSpPr>
          <p:cNvPr id="36" name="TextBox 93">
            <a:extLst>
              <a:ext uri="{FF2B5EF4-FFF2-40B4-BE49-F238E27FC236}">
                <a16:creationId xmlns:a16="http://schemas.microsoft.com/office/drawing/2014/main" id="{00C47A52-C0C6-4838-BF44-9A2F33047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231" y="4738599"/>
            <a:ext cx="197346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Входящий звонок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15 мин.</a:t>
            </a:r>
          </a:p>
        </p:txBody>
      </p:sp>
      <p:sp>
        <p:nvSpPr>
          <p:cNvPr id="37" name="Заголовок 7">
            <a:extLst>
              <a:ext uri="{FF2B5EF4-FFF2-40B4-BE49-F238E27FC236}">
                <a16:creationId xmlns:a16="http://schemas.microsoft.com/office/drawing/2014/main" id="{844192C8-8965-4815-A5FC-2915A7C0D56E}"/>
              </a:ext>
            </a:extLst>
          </p:cNvPr>
          <p:cNvSpPr txBox="1">
            <a:spLocks/>
          </p:cNvSpPr>
          <p:nvPr/>
        </p:nvSpPr>
        <p:spPr>
          <a:xfrm>
            <a:off x="154166" y="55302"/>
            <a:ext cx="10515600" cy="4526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ECB64808-5003-499B-A690-656AE9060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4068" y="1459214"/>
            <a:ext cx="237072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Результативность </a:t>
            </a:r>
            <a:r>
              <a:rPr lang="ru-RU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(сделки)</a:t>
            </a:r>
          </a:p>
          <a:p>
            <a:pPr>
              <a:defRPr/>
            </a:pPr>
            <a:r>
              <a:rPr lang="ru-RU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+ Самопрезентация</a:t>
            </a:r>
          </a:p>
          <a:p>
            <a:pPr>
              <a:defRPr/>
            </a:pPr>
            <a:r>
              <a:rPr lang="ru-RU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(навыки)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Рисунок 1" descr="Изображение выглядит как человек, ноутбук, компьютер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77193C52-09D2-4AC1-BC53-B0282AB7A4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33" r="-1" b="28129"/>
          <a:stretch/>
        </p:blipFill>
        <p:spPr>
          <a:xfrm>
            <a:off x="5622233" y="10"/>
            <a:ext cx="6569769" cy="3750724"/>
          </a:xfrm>
          <a:custGeom>
            <a:avLst/>
            <a:gdLst>
              <a:gd name="connsiteX0" fmla="*/ 1738471 w 6569769"/>
              <a:gd name="connsiteY0" fmla="*/ 0 h 3750734"/>
              <a:gd name="connsiteX1" fmla="*/ 6569769 w 6569769"/>
              <a:gd name="connsiteY1" fmla="*/ 0 h 3750734"/>
              <a:gd name="connsiteX2" fmla="*/ 6569769 w 6569769"/>
              <a:gd name="connsiteY2" fmla="*/ 3750734 h 3750734"/>
              <a:gd name="connsiteX3" fmla="*/ 0 w 6569769"/>
              <a:gd name="connsiteY3" fmla="*/ 3750734 h 375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6" name="Рисунок 5" descr="Изображение выглядит как человек, внутренний, пол, окно&#10;&#10;Автоматически созданное описание">
            <a:extLst>
              <a:ext uri="{FF2B5EF4-FFF2-40B4-BE49-F238E27FC236}">
                <a16:creationId xmlns:a16="http://schemas.microsoft.com/office/drawing/2014/main" id="{BFE77DEA-BD4F-420F-B48E-20415F76B4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7" b="38913"/>
          <a:stretch/>
        </p:blipFill>
        <p:spPr>
          <a:xfrm>
            <a:off x="4182011" y="3887894"/>
            <a:ext cx="8009991" cy="2970106"/>
          </a:xfrm>
          <a:custGeom>
            <a:avLst/>
            <a:gdLst>
              <a:gd name="connsiteX0" fmla="*/ 1376648 w 8009991"/>
              <a:gd name="connsiteY0" fmla="*/ 0 h 2970106"/>
              <a:gd name="connsiteX1" fmla="*/ 8009991 w 8009991"/>
              <a:gd name="connsiteY1" fmla="*/ 0 h 2970106"/>
              <a:gd name="connsiteX2" fmla="*/ 8009991 w 8009991"/>
              <a:gd name="connsiteY2" fmla="*/ 2970106 h 2970106"/>
              <a:gd name="connsiteX3" fmla="*/ 0 w 8009991"/>
              <a:gd name="connsiteY3" fmla="*/ 2970106 h 297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3" name="Рисунок 2" descr="Изображение выглядит как внутренний, человек, сидит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D6158335-6521-4B2C-A8A0-78C5E0B5A0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4" r="8261"/>
          <a:stretch/>
        </p:blipFill>
        <p:spPr>
          <a:xfrm>
            <a:off x="20" y="10"/>
            <a:ext cx="7503091" cy="6857990"/>
          </a:xfrm>
          <a:custGeom>
            <a:avLst/>
            <a:gdLst>
              <a:gd name="connsiteX0" fmla="*/ 0 w 7503111"/>
              <a:gd name="connsiteY0" fmla="*/ 0 h 6858000"/>
              <a:gd name="connsiteX1" fmla="*/ 677334 w 7503111"/>
              <a:gd name="connsiteY1" fmla="*/ 0 h 6858000"/>
              <a:gd name="connsiteX2" fmla="*/ 1168036 w 7503111"/>
              <a:gd name="connsiteY2" fmla="*/ 0 h 6858000"/>
              <a:gd name="connsiteX3" fmla="*/ 1205499 w 7503111"/>
              <a:gd name="connsiteY3" fmla="*/ 0 h 6858000"/>
              <a:gd name="connsiteX4" fmla="*/ 1647632 w 7503111"/>
              <a:gd name="connsiteY4" fmla="*/ 0 h 6858000"/>
              <a:gd name="connsiteX5" fmla="*/ 7215401 w 7503111"/>
              <a:gd name="connsiteY5" fmla="*/ 0 h 6858000"/>
              <a:gd name="connsiteX6" fmla="*/ 4041567 w 7503111"/>
              <a:gd name="connsiteY6" fmla="*/ 6852993 h 6858000"/>
              <a:gd name="connsiteX7" fmla="*/ 7503111 w 7503111"/>
              <a:gd name="connsiteY7" fmla="*/ 6852993 h 6858000"/>
              <a:gd name="connsiteX8" fmla="*/ 7503111 w 7503111"/>
              <a:gd name="connsiteY8" fmla="*/ 6852994 h 6858000"/>
              <a:gd name="connsiteX9" fmla="*/ 1647632 w 7503111"/>
              <a:gd name="connsiteY9" fmla="*/ 6852994 h 6858000"/>
              <a:gd name="connsiteX10" fmla="*/ 1647632 w 7503111"/>
              <a:gd name="connsiteY10" fmla="*/ 6858000 h 6858000"/>
              <a:gd name="connsiteX11" fmla="*/ 0 w 750311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9" name="Рисунок 8" descr="Мультимедийная презентация">
            <a:extLst>
              <a:ext uri="{FF2B5EF4-FFF2-40B4-BE49-F238E27FC236}">
                <a16:creationId xmlns:a16="http://schemas.microsoft.com/office/drawing/2014/main" id="{D1354E11-A7AE-4823-BF70-D9FD2D7184C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46479" y="5838546"/>
            <a:ext cx="930678" cy="93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77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188C9B-A547-4081-818B-379D4A7B63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00" r="-1" b="-1"/>
          <a:stretch/>
        </p:blipFill>
        <p:spPr>
          <a:xfrm rot="16200000">
            <a:off x="4994149" y="-339853"/>
            <a:ext cx="6858000" cy="75377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DCA5EA-C9F1-43F7-8CD9-E7D77919EB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099" y="806357"/>
            <a:ext cx="6734553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C48F4-F95B-4619-ADCA-B6C19C1D1B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87" r="5247" b="2"/>
          <a:stretch/>
        </p:blipFill>
        <p:spPr>
          <a:xfrm>
            <a:off x="962403" y="979071"/>
            <a:ext cx="6409944" cy="458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97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человек, внутренний, стена, играет&#10;&#10;Автоматически созданное описание">
            <a:extLst>
              <a:ext uri="{FF2B5EF4-FFF2-40B4-BE49-F238E27FC236}">
                <a16:creationId xmlns:a16="http://schemas.microsoft.com/office/drawing/2014/main" id="{2A0BE11E-7184-4081-BC36-B234339CC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C42F7F7-3271-4802-8F58-21E19316CFF2}"/>
              </a:ext>
            </a:extLst>
          </p:cNvPr>
          <p:cNvSpPr/>
          <p:nvPr/>
        </p:nvSpPr>
        <p:spPr>
          <a:xfrm>
            <a:off x="89594" y="284085"/>
            <a:ext cx="2825514" cy="1455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ЗНАЧОК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FRESH 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AUTO</a:t>
            </a:r>
            <a:endParaRPr lang="ru-RU" sz="32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797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8AAE24-2FAD-427F-AA13-FA86DA587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153" y="1094560"/>
            <a:ext cx="2200847" cy="4925995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1A814D4B-646C-451D-B4FE-75C85C2E8043}"/>
              </a:ext>
            </a:extLst>
          </p:cNvPr>
          <p:cNvSpPr/>
          <p:nvPr/>
        </p:nvSpPr>
        <p:spPr>
          <a:xfrm>
            <a:off x="142782" y="87293"/>
            <a:ext cx="949911" cy="949910"/>
          </a:xfrm>
          <a:prstGeom prst="ellipse">
            <a:avLst/>
          </a:prstGeom>
          <a:solidFill>
            <a:srgbClr val="4EB273"/>
          </a:solidFill>
          <a:ln>
            <a:solidFill>
              <a:srgbClr val="4EB2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976864-B887-41EB-B0B0-B97E34ED3CED}"/>
              </a:ext>
            </a:extLst>
          </p:cNvPr>
          <p:cNvSpPr/>
          <p:nvPr/>
        </p:nvSpPr>
        <p:spPr>
          <a:xfrm>
            <a:off x="1174073" y="87293"/>
            <a:ext cx="9471735" cy="949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МЕНЕДЖЕР ТЕЛЕФОННЫХ ПРОДАЖ</a:t>
            </a:r>
            <a:r>
              <a:rPr lang="en-US" sz="3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</a:t>
            </a:r>
            <a:r>
              <a:rPr lang="ru-RU" sz="3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КЦ) </a:t>
            </a:r>
            <a:endParaRPr lang="en-US" sz="3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0367D0DE-E800-40BA-8B9D-C5E55764A3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8331257"/>
              </p:ext>
            </p:extLst>
          </p:nvPr>
        </p:nvGraphicFramePr>
        <p:xfrm>
          <a:off x="472736" y="1573853"/>
          <a:ext cx="10874407" cy="4296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1372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FF20271-07B9-48B7-8AFB-FB364AB6D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153" y="1094560"/>
            <a:ext cx="2200847" cy="4925995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86A4EC17-6C3F-49F2-BB6A-57046730B18A}"/>
              </a:ext>
            </a:extLst>
          </p:cNvPr>
          <p:cNvSpPr/>
          <p:nvPr/>
        </p:nvSpPr>
        <p:spPr>
          <a:xfrm>
            <a:off x="142782" y="87293"/>
            <a:ext cx="949911" cy="949910"/>
          </a:xfrm>
          <a:prstGeom prst="ellipse">
            <a:avLst/>
          </a:prstGeom>
          <a:solidFill>
            <a:srgbClr val="4EB273"/>
          </a:solidFill>
          <a:ln>
            <a:solidFill>
              <a:srgbClr val="4EB2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E3874C8-3E27-4DEC-9CBF-D31C8C50BE2A}"/>
              </a:ext>
            </a:extLst>
          </p:cNvPr>
          <p:cNvSpPr/>
          <p:nvPr/>
        </p:nvSpPr>
        <p:spPr>
          <a:xfrm>
            <a:off x="1174073" y="87293"/>
            <a:ext cx="9471735" cy="949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МЕНЕДЖЕР ТЕЛЕФОННЫХ ПРОДАЖ</a:t>
            </a:r>
            <a:r>
              <a:rPr lang="en-US" sz="3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</a:t>
            </a:r>
            <a:r>
              <a:rPr lang="ru-RU" sz="3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КЦ) </a:t>
            </a:r>
            <a:endParaRPr lang="en-US" sz="3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0DFA9A51-62C7-4779-9F6B-DB980D5C72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5673271"/>
              </p:ext>
            </p:extLst>
          </p:nvPr>
        </p:nvGraphicFramePr>
        <p:xfrm>
          <a:off x="342518" y="1635636"/>
          <a:ext cx="3729610" cy="4685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трелка: пятиугольник 4">
            <a:extLst>
              <a:ext uri="{FF2B5EF4-FFF2-40B4-BE49-F238E27FC236}">
                <a16:creationId xmlns:a16="http://schemas.microsoft.com/office/drawing/2014/main" id="{CD05823E-4DD8-49A9-A553-281DC26A7DEC}"/>
              </a:ext>
            </a:extLst>
          </p:cNvPr>
          <p:cNvSpPr/>
          <p:nvPr/>
        </p:nvSpPr>
        <p:spPr>
          <a:xfrm flipH="1">
            <a:off x="2248337" y="1659690"/>
            <a:ext cx="1860895" cy="870446"/>
          </a:xfrm>
          <a:prstGeom prst="homePlate">
            <a:avLst>
              <a:gd name="adj" fmla="val 192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Приглашены/Пришли = 4/1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Пришли/Одобрены</a:t>
            </a:r>
            <a:endParaRPr lang="en-US" sz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=4/1</a:t>
            </a:r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id="{B956C4D2-4F92-4698-B9FA-7947BEA6D5A1}"/>
              </a:ext>
            </a:extLst>
          </p:cNvPr>
          <p:cNvSpPr/>
          <p:nvPr/>
        </p:nvSpPr>
        <p:spPr>
          <a:xfrm flipH="1">
            <a:off x="2171888" y="4292776"/>
            <a:ext cx="1924979" cy="692544"/>
          </a:xfrm>
          <a:prstGeom prst="homePlate">
            <a:avLst>
              <a:gd name="adj" fmla="val 192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4-дня (стажировка)  или 7 дней (при до-обучении и пересдаче)</a:t>
            </a:r>
          </a:p>
        </p:txBody>
      </p:sp>
      <p:sp>
        <p:nvSpPr>
          <p:cNvPr id="7" name="Стрелка: пятиугольник 6">
            <a:extLst>
              <a:ext uri="{FF2B5EF4-FFF2-40B4-BE49-F238E27FC236}">
                <a16:creationId xmlns:a16="http://schemas.microsoft.com/office/drawing/2014/main" id="{A4752A7D-F34C-4A43-ABC3-349D3B1BB070}"/>
              </a:ext>
            </a:extLst>
          </p:cNvPr>
          <p:cNvSpPr/>
          <p:nvPr/>
        </p:nvSpPr>
        <p:spPr>
          <a:xfrm flipH="1">
            <a:off x="2171888" y="5604106"/>
            <a:ext cx="1924979" cy="692544"/>
          </a:xfrm>
          <a:prstGeom prst="homePlate">
            <a:avLst>
              <a:gd name="adj" fmla="val 192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Успешно сдали экзамен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27025DD-98A4-4CC3-9C1D-AF06E993533F}"/>
              </a:ext>
            </a:extLst>
          </p:cNvPr>
          <p:cNvSpPr/>
          <p:nvPr/>
        </p:nvSpPr>
        <p:spPr>
          <a:xfrm>
            <a:off x="1171599" y="1074804"/>
            <a:ext cx="4727447" cy="674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000"/>
              </a:lnSpc>
            </a:pPr>
            <a:r>
              <a:rPr lang="ru-RU" sz="2400" b="1" dirty="0">
                <a:solidFill>
                  <a:schemeClr val="tx1"/>
                </a:solidFill>
              </a:rPr>
              <a:t>ВХОДНОЙ ОТБОР 100</a:t>
            </a:r>
            <a:r>
              <a:rPr lang="ru-RU" sz="1400" b="1" dirty="0">
                <a:solidFill>
                  <a:schemeClr val="tx1"/>
                </a:solidFill>
              </a:rPr>
              <a:t>%</a:t>
            </a:r>
            <a:r>
              <a:rPr lang="en-US" sz="1400" b="1" dirty="0">
                <a:solidFill>
                  <a:schemeClr val="tx1"/>
                </a:solidFill>
              </a:rPr>
              <a:t> (</a:t>
            </a:r>
            <a:r>
              <a:rPr lang="ru-RU" sz="1400" b="1" dirty="0">
                <a:solidFill>
                  <a:schemeClr val="tx1"/>
                </a:solidFill>
              </a:rPr>
              <a:t>число пришедших)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BB213A7-69C0-442E-A7B4-8AA1484ABF3B}"/>
              </a:ext>
            </a:extLst>
          </p:cNvPr>
          <p:cNvSpPr/>
          <p:nvPr/>
        </p:nvSpPr>
        <p:spPr>
          <a:xfrm>
            <a:off x="13904" y="3759334"/>
            <a:ext cx="4218431" cy="674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3000"/>
              </a:lnSpc>
            </a:pPr>
            <a:r>
              <a:rPr lang="ru-RU" sz="2400" b="1" dirty="0">
                <a:solidFill>
                  <a:schemeClr val="tx1"/>
                </a:solidFill>
              </a:rPr>
              <a:t>ВЫШЛИ НА СТАЖИРОВКУ 42%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12B1C29-124B-4DAD-A80D-A53B2B138E64}"/>
              </a:ext>
            </a:extLst>
          </p:cNvPr>
          <p:cNvSpPr/>
          <p:nvPr/>
        </p:nvSpPr>
        <p:spPr>
          <a:xfrm>
            <a:off x="-6513" y="5088986"/>
            <a:ext cx="4218431" cy="674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3000"/>
              </a:lnSpc>
            </a:pPr>
            <a:r>
              <a:rPr lang="ru-RU" sz="2400" b="1" dirty="0">
                <a:solidFill>
                  <a:schemeClr val="tx1"/>
                </a:solidFill>
              </a:rPr>
              <a:t>ДОПУЩЕНЫ К КЛИЕНТАМ 29%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42EE5F7-1151-49EF-8BD0-60A8C5F52531}"/>
              </a:ext>
            </a:extLst>
          </p:cNvPr>
          <p:cNvSpPr/>
          <p:nvPr/>
        </p:nvSpPr>
        <p:spPr>
          <a:xfrm>
            <a:off x="6096000" y="2547798"/>
            <a:ext cx="497149" cy="497149"/>
          </a:xfrm>
          <a:prstGeom prst="ellipse">
            <a:avLst/>
          </a:prstGeom>
          <a:solidFill>
            <a:srgbClr val="4EB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1D414E7F-349C-476F-9C3A-9620D0284EB6}"/>
              </a:ext>
            </a:extLst>
          </p:cNvPr>
          <p:cNvSpPr/>
          <p:nvPr/>
        </p:nvSpPr>
        <p:spPr>
          <a:xfrm>
            <a:off x="6096000" y="4736745"/>
            <a:ext cx="497149" cy="497149"/>
          </a:xfrm>
          <a:prstGeom prst="ellipse">
            <a:avLst/>
          </a:prstGeom>
          <a:solidFill>
            <a:srgbClr val="4EB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D48DD80-AD44-4CE0-9447-B23449CC00DE}"/>
              </a:ext>
            </a:extLst>
          </p:cNvPr>
          <p:cNvSpPr/>
          <p:nvPr/>
        </p:nvSpPr>
        <p:spPr>
          <a:xfrm>
            <a:off x="6738150" y="2305597"/>
            <a:ext cx="4722921" cy="8988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ЗП Супервайзера группы  зависит от  </a:t>
            </a:r>
            <a:r>
              <a:rPr lang="ru-RU" sz="2000" dirty="0">
                <a:solidFill>
                  <a:srgbClr val="4EB2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результативности сотрудников группы  (конверсия звонки/визиты, конверсия визиты/сделки, качество звонков – есть план по прослушке своей группы)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685A737-CD60-48D0-9B61-D1242A865457}"/>
              </a:ext>
            </a:extLst>
          </p:cNvPr>
          <p:cNvSpPr/>
          <p:nvPr/>
        </p:nvSpPr>
        <p:spPr>
          <a:xfrm>
            <a:off x="6800295" y="4275996"/>
            <a:ext cx="4205808" cy="1328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ЗП Рук-ля КЦ зависит от</a:t>
            </a:r>
          </a:p>
          <a:p>
            <a:r>
              <a:rPr lang="ru-RU" sz="2000" dirty="0">
                <a:solidFill>
                  <a:srgbClr val="4EB2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% укомплектованности персоналом по группам, </a:t>
            </a:r>
          </a:p>
          <a:p>
            <a:r>
              <a:rPr lang="ru-RU" sz="2000" dirty="0">
                <a:solidFill>
                  <a:srgbClr val="4EB2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от % текучести – квартал по группам и общая по году</a:t>
            </a:r>
          </a:p>
        </p:txBody>
      </p:sp>
    </p:spTree>
    <p:extLst>
      <p:ext uri="{BB962C8B-B14F-4D97-AF65-F5344CB8AC3E}">
        <p14:creationId xmlns:p14="http://schemas.microsoft.com/office/powerpoint/2010/main" val="3661188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DE154DC-A1CD-4D9A-A5C6-787361E19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153" y="1094560"/>
            <a:ext cx="2200847" cy="4925995"/>
          </a:xfrm>
          <a:prstGeom prst="rect">
            <a:avLst/>
          </a:prstGeom>
        </p:spPr>
      </p:pic>
      <p:sp>
        <p:nvSpPr>
          <p:cNvPr id="6" name="Freeform 7"/>
          <p:cNvSpPr>
            <a:spLocks/>
          </p:cNvSpPr>
          <p:nvPr/>
        </p:nvSpPr>
        <p:spPr bwMode="auto">
          <a:xfrm>
            <a:off x="3116855" y="1195777"/>
            <a:ext cx="2196528" cy="2199702"/>
          </a:xfrm>
          <a:custGeom>
            <a:avLst/>
            <a:gdLst>
              <a:gd name="T0" fmla="*/ 437 w 509"/>
              <a:gd name="T1" fmla="*/ 94 h 509"/>
              <a:gd name="T2" fmla="*/ 95 w 509"/>
              <a:gd name="T3" fmla="*/ 94 h 509"/>
              <a:gd name="T4" fmla="*/ 95 w 509"/>
              <a:gd name="T5" fmla="*/ 436 h 509"/>
              <a:gd name="T6" fmla="*/ 272 w 509"/>
              <a:gd name="T7" fmla="*/ 507 h 509"/>
              <a:gd name="T8" fmla="*/ 387 w 509"/>
              <a:gd name="T9" fmla="*/ 507 h 509"/>
              <a:gd name="T10" fmla="*/ 508 w 509"/>
              <a:gd name="T11" fmla="*/ 507 h 509"/>
              <a:gd name="T12" fmla="*/ 508 w 509"/>
              <a:gd name="T13" fmla="*/ 386 h 509"/>
              <a:gd name="T14" fmla="*/ 508 w 509"/>
              <a:gd name="T15" fmla="*/ 271 h 509"/>
              <a:gd name="T16" fmla="*/ 437 w 509"/>
              <a:gd name="T17" fmla="*/ 94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37" y="94"/>
                </a:moveTo>
                <a:cubicBezTo>
                  <a:pt x="342" y="0"/>
                  <a:pt x="189" y="0"/>
                  <a:pt x="95" y="94"/>
                </a:cubicBezTo>
                <a:cubicBezTo>
                  <a:pt x="0" y="188"/>
                  <a:pt x="0" y="342"/>
                  <a:pt x="95" y="436"/>
                </a:cubicBezTo>
                <a:cubicBezTo>
                  <a:pt x="144" y="485"/>
                  <a:pt x="208" y="509"/>
                  <a:pt x="272" y="507"/>
                </a:cubicBezTo>
                <a:cubicBezTo>
                  <a:pt x="387" y="507"/>
                  <a:pt x="387" y="507"/>
                  <a:pt x="387" y="507"/>
                </a:cubicBezTo>
                <a:cubicBezTo>
                  <a:pt x="508" y="507"/>
                  <a:pt x="508" y="507"/>
                  <a:pt x="508" y="507"/>
                </a:cubicBezTo>
                <a:cubicBezTo>
                  <a:pt x="508" y="386"/>
                  <a:pt x="508" y="386"/>
                  <a:pt x="508" y="386"/>
                </a:cubicBezTo>
                <a:cubicBezTo>
                  <a:pt x="508" y="271"/>
                  <a:pt x="508" y="271"/>
                  <a:pt x="508" y="271"/>
                </a:cubicBezTo>
                <a:cubicBezTo>
                  <a:pt x="509" y="207"/>
                  <a:pt x="486" y="143"/>
                  <a:pt x="437" y="9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 dirty="0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5891229" y="1164013"/>
            <a:ext cx="2332560" cy="2203922"/>
          </a:xfrm>
          <a:custGeom>
            <a:avLst/>
            <a:gdLst>
              <a:gd name="T0" fmla="*/ 415 w 509"/>
              <a:gd name="T1" fmla="*/ 436 h 509"/>
              <a:gd name="T2" fmla="*/ 415 w 509"/>
              <a:gd name="T3" fmla="*/ 94 h 509"/>
              <a:gd name="T4" fmla="*/ 73 w 509"/>
              <a:gd name="T5" fmla="*/ 94 h 509"/>
              <a:gd name="T6" fmla="*/ 2 w 509"/>
              <a:gd name="T7" fmla="*/ 271 h 509"/>
              <a:gd name="T8" fmla="*/ 2 w 509"/>
              <a:gd name="T9" fmla="*/ 386 h 509"/>
              <a:gd name="T10" fmla="*/ 1 w 509"/>
              <a:gd name="T11" fmla="*/ 507 h 509"/>
              <a:gd name="T12" fmla="*/ 122 w 509"/>
              <a:gd name="T13" fmla="*/ 507 h 509"/>
              <a:gd name="T14" fmla="*/ 237 w 509"/>
              <a:gd name="T15" fmla="*/ 507 h 509"/>
              <a:gd name="T16" fmla="*/ 415 w 509"/>
              <a:gd name="T17" fmla="*/ 436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15" y="436"/>
                </a:moveTo>
                <a:cubicBezTo>
                  <a:pt x="509" y="342"/>
                  <a:pt x="509" y="188"/>
                  <a:pt x="415" y="94"/>
                </a:cubicBezTo>
                <a:cubicBezTo>
                  <a:pt x="320" y="0"/>
                  <a:pt x="167" y="0"/>
                  <a:pt x="73" y="94"/>
                </a:cubicBezTo>
                <a:cubicBezTo>
                  <a:pt x="24" y="143"/>
                  <a:pt x="0" y="207"/>
                  <a:pt x="2" y="271"/>
                </a:cubicBezTo>
                <a:cubicBezTo>
                  <a:pt x="2" y="386"/>
                  <a:pt x="2" y="386"/>
                  <a:pt x="2" y="386"/>
                </a:cubicBezTo>
                <a:cubicBezTo>
                  <a:pt x="1" y="507"/>
                  <a:pt x="1" y="507"/>
                  <a:pt x="1" y="507"/>
                </a:cubicBezTo>
                <a:cubicBezTo>
                  <a:pt x="122" y="507"/>
                  <a:pt x="122" y="507"/>
                  <a:pt x="122" y="507"/>
                </a:cubicBezTo>
                <a:cubicBezTo>
                  <a:pt x="237" y="507"/>
                  <a:pt x="237" y="507"/>
                  <a:pt x="237" y="507"/>
                </a:cubicBezTo>
                <a:cubicBezTo>
                  <a:pt x="301" y="509"/>
                  <a:pt x="366" y="485"/>
                  <a:pt x="415" y="43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 dirty="0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3126526" y="3670872"/>
            <a:ext cx="2196528" cy="2198114"/>
          </a:xfrm>
          <a:custGeom>
            <a:avLst/>
            <a:gdLst>
              <a:gd name="T0" fmla="*/ 95 w 509"/>
              <a:gd name="T1" fmla="*/ 73 h 509"/>
              <a:gd name="T2" fmla="*/ 95 w 509"/>
              <a:gd name="T3" fmla="*/ 415 h 509"/>
              <a:gd name="T4" fmla="*/ 437 w 509"/>
              <a:gd name="T5" fmla="*/ 415 h 509"/>
              <a:gd name="T6" fmla="*/ 508 w 509"/>
              <a:gd name="T7" fmla="*/ 237 h 509"/>
              <a:gd name="T8" fmla="*/ 508 w 509"/>
              <a:gd name="T9" fmla="*/ 123 h 509"/>
              <a:gd name="T10" fmla="*/ 508 w 509"/>
              <a:gd name="T11" fmla="*/ 2 h 509"/>
              <a:gd name="T12" fmla="*/ 387 w 509"/>
              <a:gd name="T13" fmla="*/ 2 h 509"/>
              <a:gd name="T14" fmla="*/ 272 w 509"/>
              <a:gd name="T15" fmla="*/ 2 h 509"/>
              <a:gd name="T16" fmla="*/ 95 w 509"/>
              <a:gd name="T17" fmla="*/ 73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95" y="73"/>
                </a:moveTo>
                <a:cubicBezTo>
                  <a:pt x="0" y="167"/>
                  <a:pt x="0" y="320"/>
                  <a:pt x="95" y="415"/>
                </a:cubicBezTo>
                <a:cubicBezTo>
                  <a:pt x="189" y="509"/>
                  <a:pt x="342" y="509"/>
                  <a:pt x="437" y="415"/>
                </a:cubicBezTo>
                <a:cubicBezTo>
                  <a:pt x="486" y="366"/>
                  <a:pt x="509" y="301"/>
                  <a:pt x="508" y="237"/>
                </a:cubicBezTo>
                <a:cubicBezTo>
                  <a:pt x="508" y="123"/>
                  <a:pt x="508" y="123"/>
                  <a:pt x="508" y="123"/>
                </a:cubicBezTo>
                <a:cubicBezTo>
                  <a:pt x="508" y="2"/>
                  <a:pt x="508" y="2"/>
                  <a:pt x="508" y="2"/>
                </a:cubicBezTo>
                <a:cubicBezTo>
                  <a:pt x="387" y="2"/>
                  <a:pt x="387" y="2"/>
                  <a:pt x="387" y="2"/>
                </a:cubicBezTo>
                <a:cubicBezTo>
                  <a:pt x="272" y="2"/>
                  <a:pt x="272" y="2"/>
                  <a:pt x="272" y="2"/>
                </a:cubicBezTo>
                <a:cubicBezTo>
                  <a:pt x="208" y="0"/>
                  <a:pt x="144" y="24"/>
                  <a:pt x="95" y="7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 dirty="0"/>
          </a:p>
        </p:txBody>
      </p:sp>
      <p:sp>
        <p:nvSpPr>
          <p:cNvPr id="2050" name="TextBox 93"/>
          <p:cNvSpPr txBox="1">
            <a:spLocks noChangeArrowheads="1"/>
          </p:cNvSpPr>
          <p:nvPr/>
        </p:nvSpPr>
        <p:spPr bwMode="auto">
          <a:xfrm>
            <a:off x="8532102" y="1757019"/>
            <a:ext cx="303199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14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Связка «Адаптация» – «Наставничество»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14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Действующие программы (описание процесса)</a:t>
            </a:r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5938879" y="3667070"/>
            <a:ext cx="2672461" cy="2511788"/>
          </a:xfrm>
          <a:custGeom>
            <a:avLst/>
            <a:gdLst>
              <a:gd name="T0" fmla="*/ 73 w 509"/>
              <a:gd name="T1" fmla="*/ 415 h 509"/>
              <a:gd name="T2" fmla="*/ 415 w 509"/>
              <a:gd name="T3" fmla="*/ 415 h 509"/>
              <a:gd name="T4" fmla="*/ 415 w 509"/>
              <a:gd name="T5" fmla="*/ 73 h 509"/>
              <a:gd name="T6" fmla="*/ 237 w 509"/>
              <a:gd name="T7" fmla="*/ 2 h 509"/>
              <a:gd name="T8" fmla="*/ 122 w 509"/>
              <a:gd name="T9" fmla="*/ 2 h 509"/>
              <a:gd name="T10" fmla="*/ 1 w 509"/>
              <a:gd name="T11" fmla="*/ 2 h 509"/>
              <a:gd name="T12" fmla="*/ 2 w 509"/>
              <a:gd name="T13" fmla="*/ 123 h 509"/>
              <a:gd name="T14" fmla="*/ 2 w 509"/>
              <a:gd name="T15" fmla="*/ 237 h 509"/>
              <a:gd name="T16" fmla="*/ 73 w 509"/>
              <a:gd name="T17" fmla="*/ 41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73" y="415"/>
                </a:moveTo>
                <a:cubicBezTo>
                  <a:pt x="167" y="509"/>
                  <a:pt x="320" y="509"/>
                  <a:pt x="415" y="415"/>
                </a:cubicBezTo>
                <a:cubicBezTo>
                  <a:pt x="509" y="320"/>
                  <a:pt x="509" y="167"/>
                  <a:pt x="415" y="73"/>
                </a:cubicBezTo>
                <a:cubicBezTo>
                  <a:pt x="366" y="24"/>
                  <a:pt x="301" y="0"/>
                  <a:pt x="237" y="2"/>
                </a:cubicBezTo>
                <a:cubicBezTo>
                  <a:pt x="122" y="2"/>
                  <a:pt x="122" y="2"/>
                  <a:pt x="122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123"/>
                  <a:pt x="2" y="123"/>
                  <a:pt x="2" y="123"/>
                </a:cubicBezTo>
                <a:cubicBezTo>
                  <a:pt x="2" y="237"/>
                  <a:pt x="2" y="237"/>
                  <a:pt x="2" y="237"/>
                </a:cubicBezTo>
                <a:cubicBezTo>
                  <a:pt x="0" y="301"/>
                  <a:pt x="24" y="366"/>
                  <a:pt x="73" y="415"/>
                </a:cubicBezTo>
                <a:close/>
              </a:path>
            </a:pathLst>
          </a:custGeom>
          <a:solidFill>
            <a:srgbClr val="4EB27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 dirty="0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8433935" y="924186"/>
            <a:ext cx="390799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28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ПРОГРАММЫ НАСТАВНИЧЕСТВА</a:t>
            </a:r>
            <a:endParaRPr lang="en-US" altLang="en-US" sz="2800" dirty="0">
              <a:solidFill>
                <a:schemeClr val="bg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8532102" y="3608990"/>
            <a:ext cx="398108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4000" b="1" dirty="0">
                <a:latin typeface="Roboto" panose="02000000000000000000" pitchFamily="2" charset="0"/>
                <a:ea typeface="Roboto" panose="02000000000000000000" pitchFamily="2" charset="0"/>
              </a:rPr>
              <a:t>МОТИВАЦИЯ</a:t>
            </a:r>
            <a:endParaRPr lang="en-US" altLang="en-US" sz="40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600524" y="4481042"/>
            <a:ext cx="19604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3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ЛАЙФХАКИ</a:t>
            </a:r>
            <a:endParaRPr lang="en-US" altLang="en-US" sz="3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391877" y="924186"/>
            <a:ext cx="133888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3200" dirty="0">
                <a:solidFill>
                  <a:schemeClr val="bg1">
                    <a:lumMod val="75000"/>
                  </a:schemeClr>
                </a:solidFill>
              </a:rPr>
              <a:t>ЦЕЛЬ </a:t>
            </a:r>
            <a:endParaRPr lang="en-US" alt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extBox 93"/>
          <p:cNvSpPr txBox="1">
            <a:spLocks noChangeArrowheads="1"/>
          </p:cNvSpPr>
          <p:nvPr/>
        </p:nvSpPr>
        <p:spPr bwMode="auto">
          <a:xfrm>
            <a:off x="785449" y="1439261"/>
            <a:ext cx="19440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14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Можно ли обойтись без наставничества?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14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Выгоды бизнеса </a:t>
            </a:r>
          </a:p>
        </p:txBody>
      </p:sp>
      <p:sp>
        <p:nvSpPr>
          <p:cNvPr id="19" name="TextBox 93">
            <a:extLst>
              <a:ext uri="{FF2B5EF4-FFF2-40B4-BE49-F238E27FC236}">
                <a16:creationId xmlns:a16="http://schemas.microsoft.com/office/drawing/2014/main" id="{55E348A9-37D7-4C0C-A921-0D0818867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1755" y="4255898"/>
            <a:ext cx="28301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- Какие бывают?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- Что сработало, а что нет?</a:t>
            </a:r>
          </a:p>
        </p:txBody>
      </p:sp>
      <p:pic>
        <p:nvPicPr>
          <p:cNvPr id="21" name="Снимок экрана 2017-10-24 в 1.03.36.png" descr="Снимок экрана 2017-10-24 в 1.03.36.png">
            <a:extLst>
              <a:ext uri="{FF2B5EF4-FFF2-40B4-BE49-F238E27FC236}">
                <a16:creationId xmlns:a16="http://schemas.microsoft.com/office/drawing/2014/main" id="{7BD30A9F-E39C-4D88-86DC-B90BBE8FDF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92830" y="64053"/>
            <a:ext cx="1450568" cy="294233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Freeform 19"/>
          <p:cNvSpPr>
            <a:spLocks noEditPoints="1"/>
          </p:cNvSpPr>
          <p:nvPr/>
        </p:nvSpPr>
        <p:spPr bwMode="auto">
          <a:xfrm>
            <a:off x="6221966" y="1930339"/>
            <a:ext cx="1468966" cy="730578"/>
          </a:xfrm>
          <a:custGeom>
            <a:avLst/>
            <a:gdLst>
              <a:gd name="T0" fmla="*/ 92 w 295"/>
              <a:gd name="T1" fmla="*/ 141 h 149"/>
              <a:gd name="T2" fmla="*/ 112 w 295"/>
              <a:gd name="T3" fmla="*/ 95 h 149"/>
              <a:gd name="T4" fmla="*/ 129 w 295"/>
              <a:gd name="T5" fmla="*/ 85 h 149"/>
              <a:gd name="T6" fmla="*/ 140 w 295"/>
              <a:gd name="T7" fmla="*/ 1 h 149"/>
              <a:gd name="T8" fmla="*/ 190 w 295"/>
              <a:gd name="T9" fmla="*/ 35 h 149"/>
              <a:gd name="T10" fmla="*/ 176 w 295"/>
              <a:gd name="T11" fmla="*/ 90 h 149"/>
              <a:gd name="T12" fmla="*/ 215 w 295"/>
              <a:gd name="T13" fmla="*/ 113 h 149"/>
              <a:gd name="T14" fmla="*/ 209 w 295"/>
              <a:gd name="T15" fmla="*/ 141 h 149"/>
              <a:gd name="T16" fmla="*/ 150 w 295"/>
              <a:gd name="T17" fmla="*/ 8 h 149"/>
              <a:gd name="T18" fmla="*/ 133 w 295"/>
              <a:gd name="T19" fmla="*/ 74 h 149"/>
              <a:gd name="T20" fmla="*/ 125 w 295"/>
              <a:gd name="T21" fmla="*/ 99 h 149"/>
              <a:gd name="T22" fmla="*/ 88 w 295"/>
              <a:gd name="T23" fmla="*/ 126 h 149"/>
              <a:gd name="T24" fmla="*/ 151 w 295"/>
              <a:gd name="T25" fmla="*/ 141 h 149"/>
              <a:gd name="T26" fmla="*/ 212 w 295"/>
              <a:gd name="T27" fmla="*/ 126 h 149"/>
              <a:gd name="T28" fmla="*/ 176 w 295"/>
              <a:gd name="T29" fmla="*/ 99 h 149"/>
              <a:gd name="T30" fmla="*/ 168 w 295"/>
              <a:gd name="T31" fmla="*/ 74 h 149"/>
              <a:gd name="T32" fmla="*/ 150 w 295"/>
              <a:gd name="T33" fmla="*/ 8 h 149"/>
              <a:gd name="T34" fmla="*/ 245 w 295"/>
              <a:gd name="T35" fmla="*/ 149 h 149"/>
              <a:gd name="T36" fmla="*/ 220 w 295"/>
              <a:gd name="T37" fmla="*/ 144 h 149"/>
              <a:gd name="T38" fmla="*/ 245 w 295"/>
              <a:gd name="T39" fmla="*/ 141 h 149"/>
              <a:gd name="T40" fmla="*/ 286 w 295"/>
              <a:gd name="T41" fmla="*/ 132 h 149"/>
              <a:gd name="T42" fmla="*/ 262 w 295"/>
              <a:gd name="T43" fmla="*/ 114 h 149"/>
              <a:gd name="T44" fmla="*/ 256 w 295"/>
              <a:gd name="T45" fmla="*/ 95 h 149"/>
              <a:gd name="T46" fmla="*/ 245 w 295"/>
              <a:gd name="T47" fmla="*/ 51 h 149"/>
              <a:gd name="T48" fmla="*/ 234 w 295"/>
              <a:gd name="T49" fmla="*/ 95 h 149"/>
              <a:gd name="T50" fmla="*/ 230 w 295"/>
              <a:gd name="T51" fmla="*/ 113 h 149"/>
              <a:gd name="T52" fmla="*/ 228 w 295"/>
              <a:gd name="T53" fmla="*/ 105 h 149"/>
              <a:gd name="T54" fmla="*/ 216 w 295"/>
              <a:gd name="T55" fmla="*/ 68 h 149"/>
              <a:gd name="T56" fmla="*/ 253 w 295"/>
              <a:gd name="T57" fmla="*/ 44 h 149"/>
              <a:gd name="T58" fmla="*/ 261 w 295"/>
              <a:gd name="T59" fmla="*/ 103 h 149"/>
              <a:gd name="T60" fmla="*/ 272 w 295"/>
              <a:gd name="T61" fmla="*/ 109 h 149"/>
              <a:gd name="T62" fmla="*/ 286 w 295"/>
              <a:gd name="T63" fmla="*/ 143 h 149"/>
              <a:gd name="T64" fmla="*/ 55 w 295"/>
              <a:gd name="T65" fmla="*/ 149 h 149"/>
              <a:gd name="T66" fmla="*/ 0 w 295"/>
              <a:gd name="T67" fmla="*/ 132 h 149"/>
              <a:gd name="T68" fmla="*/ 33 w 295"/>
              <a:gd name="T69" fmla="*/ 103 h 149"/>
              <a:gd name="T70" fmla="*/ 37 w 295"/>
              <a:gd name="T71" fmla="*/ 96 h 149"/>
              <a:gd name="T72" fmla="*/ 55 w 295"/>
              <a:gd name="T73" fmla="*/ 32 h 149"/>
              <a:gd name="T74" fmla="*/ 74 w 295"/>
              <a:gd name="T75" fmla="*/ 96 h 149"/>
              <a:gd name="T76" fmla="*/ 77 w 295"/>
              <a:gd name="T77" fmla="*/ 103 h 149"/>
              <a:gd name="T78" fmla="*/ 73 w 295"/>
              <a:gd name="T79" fmla="*/ 109 h 149"/>
              <a:gd name="T80" fmla="*/ 79 w 295"/>
              <a:gd name="T81" fmla="*/ 60 h 149"/>
              <a:gd name="T82" fmla="*/ 49 w 295"/>
              <a:gd name="T83" fmla="*/ 41 h 149"/>
              <a:gd name="T84" fmla="*/ 46 w 295"/>
              <a:gd name="T85" fmla="*/ 100 h 149"/>
              <a:gd name="T86" fmla="*/ 29 w 295"/>
              <a:gd name="T87" fmla="*/ 113 h 149"/>
              <a:gd name="T88" fmla="*/ 13 w 295"/>
              <a:gd name="T89" fmla="*/ 135 h 149"/>
              <a:gd name="T90" fmla="*/ 75 w 295"/>
              <a:gd name="T91" fmla="*/ 140 h 149"/>
              <a:gd name="T92" fmla="*/ 55 w 295"/>
              <a:gd name="T93" fmla="*/ 14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95" h="149">
                <a:moveTo>
                  <a:pt x="151" y="149"/>
                </a:moveTo>
                <a:cubicBezTo>
                  <a:pt x="133" y="149"/>
                  <a:pt x="119" y="148"/>
                  <a:pt x="105" y="145"/>
                </a:cubicBezTo>
                <a:cubicBezTo>
                  <a:pt x="100" y="144"/>
                  <a:pt x="96" y="143"/>
                  <a:pt x="92" y="141"/>
                </a:cubicBezTo>
                <a:cubicBezTo>
                  <a:pt x="83" y="137"/>
                  <a:pt x="81" y="131"/>
                  <a:pt x="80" y="127"/>
                </a:cubicBezTo>
                <a:cubicBezTo>
                  <a:pt x="79" y="122"/>
                  <a:pt x="81" y="117"/>
                  <a:pt x="86" y="113"/>
                </a:cubicBezTo>
                <a:cubicBezTo>
                  <a:pt x="92" y="106"/>
                  <a:pt x="100" y="101"/>
                  <a:pt x="112" y="95"/>
                </a:cubicBezTo>
                <a:cubicBezTo>
                  <a:pt x="115" y="94"/>
                  <a:pt x="119" y="92"/>
                  <a:pt x="122" y="91"/>
                </a:cubicBezTo>
                <a:cubicBezTo>
                  <a:pt x="125" y="90"/>
                  <a:pt x="125" y="90"/>
                  <a:pt x="125" y="90"/>
                </a:cubicBezTo>
                <a:cubicBezTo>
                  <a:pt x="127" y="89"/>
                  <a:pt x="129" y="87"/>
                  <a:pt x="129" y="85"/>
                </a:cubicBezTo>
                <a:cubicBezTo>
                  <a:pt x="130" y="83"/>
                  <a:pt x="129" y="81"/>
                  <a:pt x="127" y="80"/>
                </a:cubicBezTo>
                <a:cubicBezTo>
                  <a:pt x="115" y="68"/>
                  <a:pt x="110" y="53"/>
                  <a:pt x="111" y="35"/>
                </a:cubicBezTo>
                <a:cubicBezTo>
                  <a:pt x="111" y="17"/>
                  <a:pt x="121" y="6"/>
                  <a:pt x="140" y="1"/>
                </a:cubicBezTo>
                <a:cubicBezTo>
                  <a:pt x="143" y="0"/>
                  <a:pt x="147" y="0"/>
                  <a:pt x="150" y="0"/>
                </a:cubicBezTo>
                <a:cubicBezTo>
                  <a:pt x="154" y="0"/>
                  <a:pt x="158" y="0"/>
                  <a:pt x="161" y="1"/>
                </a:cubicBezTo>
                <a:cubicBezTo>
                  <a:pt x="180" y="6"/>
                  <a:pt x="190" y="17"/>
                  <a:pt x="190" y="35"/>
                </a:cubicBezTo>
                <a:cubicBezTo>
                  <a:pt x="191" y="53"/>
                  <a:pt x="185" y="68"/>
                  <a:pt x="173" y="80"/>
                </a:cubicBezTo>
                <a:cubicBezTo>
                  <a:pt x="172" y="81"/>
                  <a:pt x="171" y="83"/>
                  <a:pt x="171" y="85"/>
                </a:cubicBezTo>
                <a:cubicBezTo>
                  <a:pt x="172" y="87"/>
                  <a:pt x="174" y="89"/>
                  <a:pt x="176" y="90"/>
                </a:cubicBezTo>
                <a:cubicBezTo>
                  <a:pt x="179" y="91"/>
                  <a:pt x="179" y="91"/>
                  <a:pt x="179" y="91"/>
                </a:cubicBezTo>
                <a:cubicBezTo>
                  <a:pt x="182" y="92"/>
                  <a:pt x="186" y="94"/>
                  <a:pt x="189" y="95"/>
                </a:cubicBezTo>
                <a:cubicBezTo>
                  <a:pt x="201" y="101"/>
                  <a:pt x="209" y="106"/>
                  <a:pt x="215" y="113"/>
                </a:cubicBezTo>
                <a:cubicBezTo>
                  <a:pt x="219" y="116"/>
                  <a:pt x="221" y="122"/>
                  <a:pt x="220" y="127"/>
                </a:cubicBezTo>
                <a:cubicBezTo>
                  <a:pt x="219" y="133"/>
                  <a:pt x="215" y="138"/>
                  <a:pt x="209" y="141"/>
                </a:cubicBezTo>
                <a:cubicBezTo>
                  <a:pt x="209" y="141"/>
                  <a:pt x="209" y="141"/>
                  <a:pt x="209" y="141"/>
                </a:cubicBezTo>
                <a:cubicBezTo>
                  <a:pt x="205" y="143"/>
                  <a:pt x="201" y="144"/>
                  <a:pt x="196" y="145"/>
                </a:cubicBezTo>
                <a:cubicBezTo>
                  <a:pt x="182" y="148"/>
                  <a:pt x="168" y="149"/>
                  <a:pt x="151" y="149"/>
                </a:cubicBezTo>
                <a:close/>
                <a:moveTo>
                  <a:pt x="150" y="8"/>
                </a:moveTo>
                <a:cubicBezTo>
                  <a:pt x="148" y="8"/>
                  <a:pt x="145" y="8"/>
                  <a:pt x="142" y="9"/>
                </a:cubicBezTo>
                <a:cubicBezTo>
                  <a:pt x="127" y="13"/>
                  <a:pt x="119" y="21"/>
                  <a:pt x="119" y="35"/>
                </a:cubicBezTo>
                <a:cubicBezTo>
                  <a:pt x="118" y="51"/>
                  <a:pt x="123" y="64"/>
                  <a:pt x="133" y="74"/>
                </a:cubicBezTo>
                <a:cubicBezTo>
                  <a:pt x="137" y="78"/>
                  <a:pt x="138" y="82"/>
                  <a:pt x="137" y="87"/>
                </a:cubicBezTo>
                <a:cubicBezTo>
                  <a:pt x="136" y="92"/>
                  <a:pt x="133" y="96"/>
                  <a:pt x="128" y="98"/>
                </a:cubicBezTo>
                <a:cubicBezTo>
                  <a:pt x="125" y="99"/>
                  <a:pt x="125" y="99"/>
                  <a:pt x="125" y="99"/>
                </a:cubicBezTo>
                <a:cubicBezTo>
                  <a:pt x="122" y="100"/>
                  <a:pt x="118" y="101"/>
                  <a:pt x="115" y="103"/>
                </a:cubicBezTo>
                <a:cubicBezTo>
                  <a:pt x="105" y="108"/>
                  <a:pt x="97" y="112"/>
                  <a:pt x="91" y="118"/>
                </a:cubicBezTo>
                <a:cubicBezTo>
                  <a:pt x="89" y="121"/>
                  <a:pt x="88" y="123"/>
                  <a:pt x="88" y="126"/>
                </a:cubicBezTo>
                <a:cubicBezTo>
                  <a:pt x="89" y="129"/>
                  <a:pt x="91" y="131"/>
                  <a:pt x="95" y="133"/>
                </a:cubicBezTo>
                <a:cubicBezTo>
                  <a:pt x="99" y="135"/>
                  <a:pt x="103" y="136"/>
                  <a:pt x="107" y="137"/>
                </a:cubicBezTo>
                <a:cubicBezTo>
                  <a:pt x="120" y="140"/>
                  <a:pt x="134" y="141"/>
                  <a:pt x="151" y="141"/>
                </a:cubicBezTo>
                <a:cubicBezTo>
                  <a:pt x="167" y="141"/>
                  <a:pt x="181" y="140"/>
                  <a:pt x="194" y="137"/>
                </a:cubicBezTo>
                <a:cubicBezTo>
                  <a:pt x="198" y="136"/>
                  <a:pt x="202" y="135"/>
                  <a:pt x="206" y="133"/>
                </a:cubicBezTo>
                <a:cubicBezTo>
                  <a:pt x="209" y="132"/>
                  <a:pt x="211" y="129"/>
                  <a:pt x="212" y="126"/>
                </a:cubicBezTo>
                <a:cubicBezTo>
                  <a:pt x="212" y="123"/>
                  <a:pt x="211" y="120"/>
                  <a:pt x="210" y="118"/>
                </a:cubicBezTo>
                <a:cubicBezTo>
                  <a:pt x="204" y="112"/>
                  <a:pt x="196" y="108"/>
                  <a:pt x="186" y="103"/>
                </a:cubicBezTo>
                <a:cubicBezTo>
                  <a:pt x="182" y="101"/>
                  <a:pt x="179" y="100"/>
                  <a:pt x="176" y="99"/>
                </a:cubicBezTo>
                <a:cubicBezTo>
                  <a:pt x="173" y="98"/>
                  <a:pt x="173" y="98"/>
                  <a:pt x="173" y="98"/>
                </a:cubicBezTo>
                <a:cubicBezTo>
                  <a:pt x="168" y="96"/>
                  <a:pt x="164" y="92"/>
                  <a:pt x="163" y="87"/>
                </a:cubicBezTo>
                <a:cubicBezTo>
                  <a:pt x="162" y="82"/>
                  <a:pt x="164" y="78"/>
                  <a:pt x="168" y="74"/>
                </a:cubicBezTo>
                <a:cubicBezTo>
                  <a:pt x="178" y="64"/>
                  <a:pt x="183" y="51"/>
                  <a:pt x="182" y="35"/>
                </a:cubicBezTo>
                <a:cubicBezTo>
                  <a:pt x="182" y="21"/>
                  <a:pt x="174" y="13"/>
                  <a:pt x="159" y="9"/>
                </a:cubicBezTo>
                <a:cubicBezTo>
                  <a:pt x="156" y="8"/>
                  <a:pt x="153" y="8"/>
                  <a:pt x="150" y="8"/>
                </a:cubicBezTo>
                <a:close/>
                <a:moveTo>
                  <a:pt x="207" y="137"/>
                </a:moveTo>
                <a:cubicBezTo>
                  <a:pt x="207" y="137"/>
                  <a:pt x="207" y="137"/>
                  <a:pt x="207" y="137"/>
                </a:cubicBezTo>
                <a:close/>
                <a:moveTo>
                  <a:pt x="245" y="149"/>
                </a:moveTo>
                <a:cubicBezTo>
                  <a:pt x="242" y="149"/>
                  <a:pt x="242" y="149"/>
                  <a:pt x="242" y="149"/>
                </a:cubicBezTo>
                <a:cubicBezTo>
                  <a:pt x="234" y="149"/>
                  <a:pt x="232" y="149"/>
                  <a:pt x="223" y="148"/>
                </a:cubicBezTo>
                <a:cubicBezTo>
                  <a:pt x="221" y="148"/>
                  <a:pt x="219" y="146"/>
                  <a:pt x="220" y="144"/>
                </a:cubicBezTo>
                <a:cubicBezTo>
                  <a:pt x="220" y="141"/>
                  <a:pt x="222" y="140"/>
                  <a:pt x="224" y="140"/>
                </a:cubicBezTo>
                <a:cubicBezTo>
                  <a:pt x="232" y="141"/>
                  <a:pt x="235" y="141"/>
                  <a:pt x="243" y="141"/>
                </a:cubicBezTo>
                <a:cubicBezTo>
                  <a:pt x="245" y="141"/>
                  <a:pt x="245" y="141"/>
                  <a:pt x="245" y="141"/>
                </a:cubicBezTo>
                <a:cubicBezTo>
                  <a:pt x="256" y="141"/>
                  <a:pt x="266" y="141"/>
                  <a:pt x="275" y="138"/>
                </a:cubicBezTo>
                <a:cubicBezTo>
                  <a:pt x="278" y="138"/>
                  <a:pt x="281" y="137"/>
                  <a:pt x="283" y="136"/>
                </a:cubicBezTo>
                <a:cubicBezTo>
                  <a:pt x="285" y="135"/>
                  <a:pt x="286" y="133"/>
                  <a:pt x="286" y="132"/>
                </a:cubicBezTo>
                <a:cubicBezTo>
                  <a:pt x="287" y="130"/>
                  <a:pt x="286" y="128"/>
                  <a:pt x="285" y="127"/>
                </a:cubicBezTo>
                <a:cubicBezTo>
                  <a:pt x="281" y="123"/>
                  <a:pt x="276" y="120"/>
                  <a:pt x="269" y="117"/>
                </a:cubicBezTo>
                <a:cubicBezTo>
                  <a:pt x="267" y="116"/>
                  <a:pt x="264" y="115"/>
                  <a:pt x="262" y="114"/>
                </a:cubicBezTo>
                <a:cubicBezTo>
                  <a:pt x="260" y="113"/>
                  <a:pt x="260" y="113"/>
                  <a:pt x="260" y="113"/>
                </a:cubicBezTo>
                <a:cubicBezTo>
                  <a:pt x="256" y="112"/>
                  <a:pt x="254" y="109"/>
                  <a:pt x="253" y="105"/>
                </a:cubicBezTo>
                <a:cubicBezTo>
                  <a:pt x="252" y="101"/>
                  <a:pt x="253" y="98"/>
                  <a:pt x="256" y="95"/>
                </a:cubicBezTo>
                <a:cubicBezTo>
                  <a:pt x="263" y="88"/>
                  <a:pt x="266" y="79"/>
                  <a:pt x="266" y="69"/>
                </a:cubicBezTo>
                <a:cubicBezTo>
                  <a:pt x="265" y="60"/>
                  <a:pt x="261" y="54"/>
                  <a:pt x="251" y="52"/>
                </a:cubicBezTo>
                <a:cubicBezTo>
                  <a:pt x="249" y="51"/>
                  <a:pt x="247" y="51"/>
                  <a:pt x="245" y="51"/>
                </a:cubicBezTo>
                <a:cubicBezTo>
                  <a:pt x="243" y="51"/>
                  <a:pt x="241" y="51"/>
                  <a:pt x="239" y="52"/>
                </a:cubicBezTo>
                <a:cubicBezTo>
                  <a:pt x="229" y="54"/>
                  <a:pt x="225" y="60"/>
                  <a:pt x="224" y="69"/>
                </a:cubicBezTo>
                <a:cubicBezTo>
                  <a:pt x="224" y="79"/>
                  <a:pt x="227" y="88"/>
                  <a:pt x="234" y="95"/>
                </a:cubicBezTo>
                <a:cubicBezTo>
                  <a:pt x="237" y="98"/>
                  <a:pt x="238" y="102"/>
                  <a:pt x="238" y="105"/>
                </a:cubicBezTo>
                <a:cubicBezTo>
                  <a:pt x="237" y="109"/>
                  <a:pt x="235" y="111"/>
                  <a:pt x="231" y="113"/>
                </a:cubicBezTo>
                <a:cubicBezTo>
                  <a:pt x="230" y="113"/>
                  <a:pt x="230" y="113"/>
                  <a:pt x="230" y="113"/>
                </a:cubicBezTo>
                <a:cubicBezTo>
                  <a:pt x="228" y="114"/>
                  <a:pt x="226" y="113"/>
                  <a:pt x="225" y="110"/>
                </a:cubicBezTo>
                <a:cubicBezTo>
                  <a:pt x="224" y="108"/>
                  <a:pt x="225" y="106"/>
                  <a:pt x="227" y="105"/>
                </a:cubicBezTo>
                <a:cubicBezTo>
                  <a:pt x="228" y="105"/>
                  <a:pt x="228" y="105"/>
                  <a:pt x="228" y="105"/>
                </a:cubicBezTo>
                <a:cubicBezTo>
                  <a:pt x="229" y="105"/>
                  <a:pt x="230" y="104"/>
                  <a:pt x="230" y="104"/>
                </a:cubicBezTo>
                <a:cubicBezTo>
                  <a:pt x="230" y="103"/>
                  <a:pt x="229" y="102"/>
                  <a:pt x="228" y="101"/>
                </a:cubicBezTo>
                <a:cubicBezTo>
                  <a:pt x="220" y="92"/>
                  <a:pt x="216" y="81"/>
                  <a:pt x="216" y="68"/>
                </a:cubicBezTo>
                <a:cubicBezTo>
                  <a:pt x="216" y="59"/>
                  <a:pt x="220" y="48"/>
                  <a:pt x="237" y="44"/>
                </a:cubicBezTo>
                <a:cubicBezTo>
                  <a:pt x="240" y="43"/>
                  <a:pt x="242" y="43"/>
                  <a:pt x="245" y="43"/>
                </a:cubicBezTo>
                <a:cubicBezTo>
                  <a:pt x="248" y="43"/>
                  <a:pt x="250" y="43"/>
                  <a:pt x="253" y="44"/>
                </a:cubicBezTo>
                <a:cubicBezTo>
                  <a:pt x="270" y="48"/>
                  <a:pt x="274" y="59"/>
                  <a:pt x="274" y="68"/>
                </a:cubicBezTo>
                <a:cubicBezTo>
                  <a:pt x="274" y="81"/>
                  <a:pt x="270" y="92"/>
                  <a:pt x="262" y="101"/>
                </a:cubicBezTo>
                <a:cubicBezTo>
                  <a:pt x="261" y="101"/>
                  <a:pt x="261" y="102"/>
                  <a:pt x="261" y="103"/>
                </a:cubicBezTo>
                <a:cubicBezTo>
                  <a:pt x="261" y="104"/>
                  <a:pt x="262" y="105"/>
                  <a:pt x="263" y="106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8" y="107"/>
                  <a:pt x="270" y="108"/>
                  <a:pt x="272" y="109"/>
                </a:cubicBezTo>
                <a:cubicBezTo>
                  <a:pt x="281" y="113"/>
                  <a:pt x="286" y="117"/>
                  <a:pt x="291" y="122"/>
                </a:cubicBezTo>
                <a:cubicBezTo>
                  <a:pt x="294" y="124"/>
                  <a:pt x="295" y="129"/>
                  <a:pt x="294" y="133"/>
                </a:cubicBezTo>
                <a:cubicBezTo>
                  <a:pt x="294" y="137"/>
                  <a:pt x="291" y="141"/>
                  <a:pt x="286" y="143"/>
                </a:cubicBezTo>
                <a:cubicBezTo>
                  <a:pt x="284" y="145"/>
                  <a:pt x="280" y="146"/>
                  <a:pt x="277" y="146"/>
                </a:cubicBezTo>
                <a:cubicBezTo>
                  <a:pt x="267" y="149"/>
                  <a:pt x="257" y="149"/>
                  <a:pt x="245" y="149"/>
                </a:cubicBezTo>
                <a:close/>
                <a:moveTo>
                  <a:pt x="55" y="149"/>
                </a:moveTo>
                <a:cubicBezTo>
                  <a:pt x="42" y="149"/>
                  <a:pt x="31" y="149"/>
                  <a:pt x="20" y="146"/>
                </a:cubicBezTo>
                <a:cubicBezTo>
                  <a:pt x="16" y="145"/>
                  <a:pt x="13" y="144"/>
                  <a:pt x="10" y="143"/>
                </a:cubicBezTo>
                <a:cubicBezTo>
                  <a:pt x="4" y="140"/>
                  <a:pt x="1" y="136"/>
                  <a:pt x="0" y="132"/>
                </a:cubicBezTo>
                <a:cubicBezTo>
                  <a:pt x="0" y="127"/>
                  <a:pt x="1" y="123"/>
                  <a:pt x="5" y="119"/>
                </a:cubicBezTo>
                <a:cubicBezTo>
                  <a:pt x="10" y="114"/>
                  <a:pt x="16" y="110"/>
                  <a:pt x="25" y="106"/>
                </a:cubicBezTo>
                <a:cubicBezTo>
                  <a:pt x="28" y="105"/>
                  <a:pt x="30" y="104"/>
                  <a:pt x="33" y="103"/>
                </a:cubicBezTo>
                <a:cubicBezTo>
                  <a:pt x="35" y="102"/>
                  <a:pt x="35" y="102"/>
                  <a:pt x="35" y="102"/>
                </a:cubicBezTo>
                <a:cubicBezTo>
                  <a:pt x="37" y="101"/>
                  <a:pt x="38" y="100"/>
                  <a:pt x="38" y="99"/>
                </a:cubicBezTo>
                <a:cubicBezTo>
                  <a:pt x="39" y="97"/>
                  <a:pt x="38" y="96"/>
                  <a:pt x="37" y="96"/>
                </a:cubicBezTo>
                <a:cubicBezTo>
                  <a:pt x="28" y="86"/>
                  <a:pt x="23" y="74"/>
                  <a:pt x="24" y="60"/>
                </a:cubicBezTo>
                <a:cubicBezTo>
                  <a:pt x="24" y="50"/>
                  <a:pt x="28" y="38"/>
                  <a:pt x="47" y="33"/>
                </a:cubicBezTo>
                <a:cubicBezTo>
                  <a:pt x="50" y="33"/>
                  <a:pt x="52" y="32"/>
                  <a:pt x="55" y="32"/>
                </a:cubicBezTo>
                <a:cubicBezTo>
                  <a:pt x="58" y="32"/>
                  <a:pt x="61" y="33"/>
                  <a:pt x="64" y="33"/>
                </a:cubicBezTo>
                <a:cubicBezTo>
                  <a:pt x="82" y="38"/>
                  <a:pt x="87" y="50"/>
                  <a:pt x="87" y="60"/>
                </a:cubicBezTo>
                <a:cubicBezTo>
                  <a:pt x="87" y="74"/>
                  <a:pt x="83" y="86"/>
                  <a:pt x="74" y="96"/>
                </a:cubicBezTo>
                <a:cubicBezTo>
                  <a:pt x="73" y="96"/>
                  <a:pt x="72" y="97"/>
                  <a:pt x="72" y="99"/>
                </a:cubicBezTo>
                <a:cubicBezTo>
                  <a:pt x="73" y="100"/>
                  <a:pt x="74" y="101"/>
                  <a:pt x="76" y="102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80" y="103"/>
                  <a:pt x="81" y="106"/>
                  <a:pt x="80" y="108"/>
                </a:cubicBezTo>
                <a:cubicBezTo>
                  <a:pt x="79" y="110"/>
                  <a:pt x="77" y="111"/>
                  <a:pt x="75" y="110"/>
                </a:cubicBezTo>
                <a:cubicBezTo>
                  <a:pt x="73" y="109"/>
                  <a:pt x="73" y="109"/>
                  <a:pt x="73" y="109"/>
                </a:cubicBezTo>
                <a:cubicBezTo>
                  <a:pt x="68" y="108"/>
                  <a:pt x="65" y="104"/>
                  <a:pt x="64" y="100"/>
                </a:cubicBezTo>
                <a:cubicBezTo>
                  <a:pt x="64" y="97"/>
                  <a:pt x="65" y="93"/>
                  <a:pt x="68" y="90"/>
                </a:cubicBezTo>
                <a:cubicBezTo>
                  <a:pt x="76" y="82"/>
                  <a:pt x="79" y="72"/>
                  <a:pt x="79" y="60"/>
                </a:cubicBezTo>
                <a:cubicBezTo>
                  <a:pt x="78" y="50"/>
                  <a:pt x="73" y="44"/>
                  <a:pt x="62" y="41"/>
                </a:cubicBezTo>
                <a:cubicBezTo>
                  <a:pt x="60" y="41"/>
                  <a:pt x="57" y="41"/>
                  <a:pt x="55" y="41"/>
                </a:cubicBezTo>
                <a:cubicBezTo>
                  <a:pt x="53" y="41"/>
                  <a:pt x="51" y="41"/>
                  <a:pt x="49" y="41"/>
                </a:cubicBezTo>
                <a:cubicBezTo>
                  <a:pt x="38" y="44"/>
                  <a:pt x="32" y="50"/>
                  <a:pt x="32" y="60"/>
                </a:cubicBezTo>
                <a:cubicBezTo>
                  <a:pt x="31" y="72"/>
                  <a:pt x="35" y="82"/>
                  <a:pt x="43" y="90"/>
                </a:cubicBezTo>
                <a:cubicBezTo>
                  <a:pt x="46" y="93"/>
                  <a:pt x="47" y="97"/>
                  <a:pt x="46" y="100"/>
                </a:cubicBezTo>
                <a:cubicBezTo>
                  <a:pt x="45" y="104"/>
                  <a:pt x="42" y="108"/>
                  <a:pt x="38" y="109"/>
                </a:cubicBezTo>
                <a:cubicBezTo>
                  <a:pt x="36" y="110"/>
                  <a:pt x="36" y="110"/>
                  <a:pt x="36" y="110"/>
                </a:cubicBezTo>
                <a:cubicBezTo>
                  <a:pt x="34" y="111"/>
                  <a:pt x="31" y="112"/>
                  <a:pt x="29" y="113"/>
                </a:cubicBezTo>
                <a:cubicBezTo>
                  <a:pt x="20" y="117"/>
                  <a:pt x="15" y="121"/>
                  <a:pt x="10" y="125"/>
                </a:cubicBezTo>
                <a:cubicBezTo>
                  <a:pt x="9" y="127"/>
                  <a:pt x="8" y="129"/>
                  <a:pt x="8" y="130"/>
                </a:cubicBezTo>
                <a:cubicBezTo>
                  <a:pt x="9" y="132"/>
                  <a:pt x="10" y="134"/>
                  <a:pt x="13" y="135"/>
                </a:cubicBezTo>
                <a:cubicBezTo>
                  <a:pt x="16" y="136"/>
                  <a:pt x="19" y="137"/>
                  <a:pt x="22" y="138"/>
                </a:cubicBezTo>
                <a:cubicBezTo>
                  <a:pt x="32" y="141"/>
                  <a:pt x="43" y="141"/>
                  <a:pt x="55" y="141"/>
                </a:cubicBezTo>
                <a:cubicBezTo>
                  <a:pt x="63" y="141"/>
                  <a:pt x="69" y="141"/>
                  <a:pt x="75" y="140"/>
                </a:cubicBezTo>
                <a:cubicBezTo>
                  <a:pt x="77" y="140"/>
                  <a:pt x="79" y="142"/>
                  <a:pt x="80" y="144"/>
                </a:cubicBezTo>
                <a:cubicBezTo>
                  <a:pt x="80" y="146"/>
                  <a:pt x="78" y="148"/>
                  <a:pt x="76" y="148"/>
                </a:cubicBezTo>
                <a:cubicBezTo>
                  <a:pt x="70" y="149"/>
                  <a:pt x="63" y="149"/>
                  <a:pt x="55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 b="1" dirty="0"/>
          </a:p>
        </p:txBody>
      </p:sp>
      <p:pic>
        <p:nvPicPr>
          <p:cNvPr id="5" name="Рисунок 4" descr="Попасть в яблочко">
            <a:extLst>
              <a:ext uri="{FF2B5EF4-FFF2-40B4-BE49-F238E27FC236}">
                <a16:creationId xmlns:a16="http://schemas.microsoft.com/office/drawing/2014/main" id="{8C76A008-FEB7-4B06-A2E8-D36A79A6E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733578" y="1860088"/>
            <a:ext cx="1066559" cy="1066559"/>
          </a:xfrm>
          <a:prstGeom prst="rect">
            <a:avLst/>
          </a:prstGeom>
        </p:spPr>
      </p:pic>
      <p:pic>
        <p:nvPicPr>
          <p:cNvPr id="17" name="Рисунок 16" descr="Бумажник">
            <a:extLst>
              <a:ext uri="{FF2B5EF4-FFF2-40B4-BE49-F238E27FC236}">
                <a16:creationId xmlns:a16="http://schemas.microsoft.com/office/drawing/2014/main" id="{AFD3DFE3-35D2-453B-96AA-F5BC784DF2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593693" y="4178804"/>
            <a:ext cx="1322584" cy="1322584"/>
          </a:xfrm>
          <a:prstGeom prst="rect">
            <a:avLst/>
          </a:prstGeom>
        </p:spPr>
      </p:pic>
      <p:sp>
        <p:nvSpPr>
          <p:cNvPr id="20" name="Freeform 21"/>
          <p:cNvSpPr>
            <a:spLocks noEditPoints="1"/>
          </p:cNvSpPr>
          <p:nvPr/>
        </p:nvSpPr>
        <p:spPr bwMode="auto">
          <a:xfrm>
            <a:off x="3998658" y="4255898"/>
            <a:ext cx="801479" cy="942729"/>
          </a:xfrm>
          <a:custGeom>
            <a:avLst/>
            <a:gdLst>
              <a:gd name="T0" fmla="*/ 77 w 186"/>
              <a:gd name="T1" fmla="*/ 218 h 218"/>
              <a:gd name="T2" fmla="*/ 77 w 186"/>
              <a:gd name="T3" fmla="*/ 210 h 218"/>
              <a:gd name="T4" fmla="*/ 111 w 186"/>
              <a:gd name="T5" fmla="*/ 214 h 218"/>
              <a:gd name="T6" fmla="*/ 116 w 186"/>
              <a:gd name="T7" fmla="*/ 204 h 218"/>
              <a:gd name="T8" fmla="*/ 65 w 186"/>
              <a:gd name="T9" fmla="*/ 200 h 218"/>
              <a:gd name="T10" fmla="*/ 116 w 186"/>
              <a:gd name="T11" fmla="*/ 196 h 218"/>
              <a:gd name="T12" fmla="*/ 116 w 186"/>
              <a:gd name="T13" fmla="*/ 204 h 218"/>
              <a:gd name="T14" fmla="*/ 74 w 186"/>
              <a:gd name="T15" fmla="*/ 189 h 218"/>
              <a:gd name="T16" fmla="*/ 60 w 186"/>
              <a:gd name="T17" fmla="*/ 178 h 218"/>
              <a:gd name="T18" fmla="*/ 57 w 186"/>
              <a:gd name="T19" fmla="*/ 158 h 218"/>
              <a:gd name="T20" fmla="*/ 32 w 186"/>
              <a:gd name="T21" fmla="*/ 81 h 218"/>
              <a:gd name="T22" fmla="*/ 151 w 186"/>
              <a:gd name="T23" fmla="*/ 81 h 218"/>
              <a:gd name="T24" fmla="*/ 126 w 186"/>
              <a:gd name="T25" fmla="*/ 158 h 218"/>
              <a:gd name="T26" fmla="*/ 123 w 186"/>
              <a:gd name="T27" fmla="*/ 178 h 218"/>
              <a:gd name="T28" fmla="*/ 92 w 186"/>
              <a:gd name="T29" fmla="*/ 189 h 218"/>
              <a:gd name="T30" fmla="*/ 109 w 186"/>
              <a:gd name="T31" fmla="*/ 181 h 218"/>
              <a:gd name="T32" fmla="*/ 116 w 186"/>
              <a:gd name="T33" fmla="*/ 169 h 218"/>
              <a:gd name="T34" fmla="*/ 136 w 186"/>
              <a:gd name="T35" fmla="*/ 123 h 218"/>
              <a:gd name="T36" fmla="*/ 92 w 186"/>
              <a:gd name="T37" fmla="*/ 47 h 218"/>
              <a:gd name="T38" fmla="*/ 47 w 186"/>
              <a:gd name="T39" fmla="*/ 123 h 218"/>
              <a:gd name="T40" fmla="*/ 67 w 186"/>
              <a:gd name="T41" fmla="*/ 169 h 218"/>
              <a:gd name="T42" fmla="*/ 74 w 186"/>
              <a:gd name="T43" fmla="*/ 181 h 218"/>
              <a:gd name="T44" fmla="*/ 20 w 186"/>
              <a:gd name="T45" fmla="*/ 100 h 218"/>
              <a:gd name="T46" fmla="*/ 0 w 186"/>
              <a:gd name="T47" fmla="*/ 96 h 218"/>
              <a:gd name="T48" fmla="*/ 20 w 186"/>
              <a:gd name="T49" fmla="*/ 92 h 218"/>
              <a:gd name="T50" fmla="*/ 20 w 186"/>
              <a:gd name="T51" fmla="*/ 100 h 218"/>
              <a:gd name="T52" fmla="*/ 163 w 186"/>
              <a:gd name="T53" fmla="*/ 97 h 218"/>
              <a:gd name="T54" fmla="*/ 163 w 186"/>
              <a:gd name="T55" fmla="*/ 89 h 218"/>
              <a:gd name="T56" fmla="*/ 186 w 186"/>
              <a:gd name="T57" fmla="*/ 93 h 218"/>
              <a:gd name="T58" fmla="*/ 55 w 186"/>
              <a:gd name="T59" fmla="*/ 94 h 218"/>
              <a:gd name="T60" fmla="*/ 51 w 186"/>
              <a:gd name="T61" fmla="*/ 89 h 218"/>
              <a:gd name="T62" fmla="*/ 94 w 186"/>
              <a:gd name="T63" fmla="*/ 59 h 218"/>
              <a:gd name="T64" fmla="*/ 94 w 186"/>
              <a:gd name="T65" fmla="*/ 67 h 218"/>
              <a:gd name="T66" fmla="*/ 55 w 186"/>
              <a:gd name="T67" fmla="*/ 94 h 218"/>
              <a:gd name="T68" fmla="*/ 141 w 186"/>
              <a:gd name="T69" fmla="*/ 48 h 218"/>
              <a:gd name="T70" fmla="*/ 154 w 186"/>
              <a:gd name="T71" fmla="*/ 29 h 218"/>
              <a:gd name="T72" fmla="*/ 160 w 186"/>
              <a:gd name="T73" fmla="*/ 35 h 218"/>
              <a:gd name="T74" fmla="*/ 144 w 186"/>
              <a:gd name="T75" fmla="*/ 49 h 218"/>
              <a:gd name="T76" fmla="*/ 38 w 186"/>
              <a:gd name="T77" fmla="*/ 48 h 218"/>
              <a:gd name="T78" fmla="*/ 24 w 186"/>
              <a:gd name="T79" fmla="*/ 29 h 218"/>
              <a:gd name="T80" fmla="*/ 44 w 186"/>
              <a:gd name="T81" fmla="*/ 43 h 218"/>
              <a:gd name="T82" fmla="*/ 41 w 186"/>
              <a:gd name="T83" fmla="*/ 49 h 218"/>
              <a:gd name="T84" fmla="*/ 87 w 186"/>
              <a:gd name="T85" fmla="*/ 27 h 218"/>
              <a:gd name="T86" fmla="*/ 92 w 186"/>
              <a:gd name="T87" fmla="*/ 0 h 218"/>
              <a:gd name="T88" fmla="*/ 96 w 186"/>
              <a:gd name="T89" fmla="*/ 27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86" h="218">
                <a:moveTo>
                  <a:pt x="107" y="218"/>
                </a:moveTo>
                <a:cubicBezTo>
                  <a:pt x="77" y="218"/>
                  <a:pt x="77" y="218"/>
                  <a:pt x="77" y="218"/>
                </a:cubicBezTo>
                <a:cubicBezTo>
                  <a:pt x="75" y="218"/>
                  <a:pt x="73" y="216"/>
                  <a:pt x="73" y="214"/>
                </a:cubicBezTo>
                <a:cubicBezTo>
                  <a:pt x="73" y="212"/>
                  <a:pt x="75" y="210"/>
                  <a:pt x="77" y="210"/>
                </a:cubicBezTo>
                <a:cubicBezTo>
                  <a:pt x="107" y="210"/>
                  <a:pt x="107" y="210"/>
                  <a:pt x="107" y="210"/>
                </a:cubicBezTo>
                <a:cubicBezTo>
                  <a:pt x="109" y="210"/>
                  <a:pt x="111" y="212"/>
                  <a:pt x="111" y="214"/>
                </a:cubicBezTo>
                <a:cubicBezTo>
                  <a:pt x="111" y="216"/>
                  <a:pt x="109" y="218"/>
                  <a:pt x="107" y="218"/>
                </a:cubicBezTo>
                <a:close/>
                <a:moveTo>
                  <a:pt x="116" y="204"/>
                </a:moveTo>
                <a:cubicBezTo>
                  <a:pt x="69" y="204"/>
                  <a:pt x="69" y="204"/>
                  <a:pt x="69" y="204"/>
                </a:cubicBezTo>
                <a:cubicBezTo>
                  <a:pt x="66" y="204"/>
                  <a:pt x="65" y="202"/>
                  <a:pt x="65" y="200"/>
                </a:cubicBezTo>
                <a:cubicBezTo>
                  <a:pt x="65" y="198"/>
                  <a:pt x="66" y="196"/>
                  <a:pt x="69" y="196"/>
                </a:cubicBezTo>
                <a:cubicBezTo>
                  <a:pt x="116" y="196"/>
                  <a:pt x="116" y="196"/>
                  <a:pt x="116" y="196"/>
                </a:cubicBezTo>
                <a:cubicBezTo>
                  <a:pt x="118" y="196"/>
                  <a:pt x="120" y="198"/>
                  <a:pt x="120" y="200"/>
                </a:cubicBezTo>
                <a:cubicBezTo>
                  <a:pt x="120" y="202"/>
                  <a:pt x="118" y="204"/>
                  <a:pt x="116" y="204"/>
                </a:cubicBezTo>
                <a:close/>
                <a:moveTo>
                  <a:pt x="92" y="189"/>
                </a:moveTo>
                <a:cubicBezTo>
                  <a:pt x="83" y="189"/>
                  <a:pt x="74" y="189"/>
                  <a:pt x="74" y="189"/>
                </a:cubicBezTo>
                <a:cubicBezTo>
                  <a:pt x="74" y="189"/>
                  <a:pt x="74" y="189"/>
                  <a:pt x="74" y="189"/>
                </a:cubicBezTo>
                <a:cubicBezTo>
                  <a:pt x="65" y="189"/>
                  <a:pt x="62" y="186"/>
                  <a:pt x="60" y="178"/>
                </a:cubicBezTo>
                <a:cubicBezTo>
                  <a:pt x="59" y="175"/>
                  <a:pt x="59" y="172"/>
                  <a:pt x="59" y="169"/>
                </a:cubicBezTo>
                <a:cubicBezTo>
                  <a:pt x="59" y="165"/>
                  <a:pt x="59" y="161"/>
                  <a:pt x="57" y="158"/>
                </a:cubicBezTo>
                <a:cubicBezTo>
                  <a:pt x="51" y="146"/>
                  <a:pt x="46" y="138"/>
                  <a:pt x="40" y="126"/>
                </a:cubicBezTo>
                <a:cubicBezTo>
                  <a:pt x="34" y="115"/>
                  <a:pt x="28" y="97"/>
                  <a:pt x="32" y="81"/>
                </a:cubicBezTo>
                <a:cubicBezTo>
                  <a:pt x="37" y="60"/>
                  <a:pt x="59" y="39"/>
                  <a:pt x="92" y="39"/>
                </a:cubicBezTo>
                <a:cubicBezTo>
                  <a:pt x="124" y="39"/>
                  <a:pt x="146" y="60"/>
                  <a:pt x="151" y="81"/>
                </a:cubicBezTo>
                <a:cubicBezTo>
                  <a:pt x="155" y="97"/>
                  <a:pt x="149" y="115"/>
                  <a:pt x="143" y="126"/>
                </a:cubicBezTo>
                <a:cubicBezTo>
                  <a:pt x="137" y="138"/>
                  <a:pt x="133" y="146"/>
                  <a:pt x="126" y="158"/>
                </a:cubicBezTo>
                <a:cubicBezTo>
                  <a:pt x="125" y="161"/>
                  <a:pt x="124" y="165"/>
                  <a:pt x="124" y="169"/>
                </a:cubicBezTo>
                <a:cubicBezTo>
                  <a:pt x="124" y="172"/>
                  <a:pt x="124" y="175"/>
                  <a:pt x="123" y="178"/>
                </a:cubicBezTo>
                <a:cubicBezTo>
                  <a:pt x="122" y="186"/>
                  <a:pt x="118" y="189"/>
                  <a:pt x="109" y="189"/>
                </a:cubicBezTo>
                <a:cubicBezTo>
                  <a:pt x="109" y="189"/>
                  <a:pt x="100" y="189"/>
                  <a:pt x="92" y="189"/>
                </a:cubicBezTo>
                <a:close/>
                <a:moveTo>
                  <a:pt x="74" y="181"/>
                </a:moveTo>
                <a:cubicBezTo>
                  <a:pt x="75" y="181"/>
                  <a:pt x="108" y="181"/>
                  <a:pt x="109" y="181"/>
                </a:cubicBezTo>
                <a:cubicBezTo>
                  <a:pt x="114" y="181"/>
                  <a:pt x="115" y="180"/>
                  <a:pt x="115" y="176"/>
                </a:cubicBezTo>
                <a:cubicBezTo>
                  <a:pt x="116" y="174"/>
                  <a:pt x="116" y="171"/>
                  <a:pt x="116" y="169"/>
                </a:cubicBezTo>
                <a:cubicBezTo>
                  <a:pt x="116" y="164"/>
                  <a:pt x="116" y="158"/>
                  <a:pt x="119" y="154"/>
                </a:cubicBezTo>
                <a:cubicBezTo>
                  <a:pt x="125" y="142"/>
                  <a:pt x="130" y="134"/>
                  <a:pt x="136" y="123"/>
                </a:cubicBezTo>
                <a:cubicBezTo>
                  <a:pt x="140" y="114"/>
                  <a:pt x="147" y="98"/>
                  <a:pt x="143" y="83"/>
                </a:cubicBezTo>
                <a:cubicBezTo>
                  <a:pt x="139" y="66"/>
                  <a:pt x="119" y="47"/>
                  <a:pt x="92" y="47"/>
                </a:cubicBezTo>
                <a:cubicBezTo>
                  <a:pt x="64" y="47"/>
                  <a:pt x="44" y="66"/>
                  <a:pt x="40" y="83"/>
                </a:cubicBezTo>
                <a:cubicBezTo>
                  <a:pt x="36" y="98"/>
                  <a:pt x="43" y="114"/>
                  <a:pt x="47" y="123"/>
                </a:cubicBezTo>
                <a:cubicBezTo>
                  <a:pt x="54" y="134"/>
                  <a:pt x="58" y="142"/>
                  <a:pt x="64" y="154"/>
                </a:cubicBezTo>
                <a:cubicBezTo>
                  <a:pt x="67" y="158"/>
                  <a:pt x="67" y="164"/>
                  <a:pt x="67" y="169"/>
                </a:cubicBezTo>
                <a:cubicBezTo>
                  <a:pt x="67" y="171"/>
                  <a:pt x="67" y="174"/>
                  <a:pt x="68" y="176"/>
                </a:cubicBezTo>
                <a:cubicBezTo>
                  <a:pt x="69" y="180"/>
                  <a:pt x="69" y="181"/>
                  <a:pt x="74" y="181"/>
                </a:cubicBezTo>
                <a:cubicBezTo>
                  <a:pt x="74" y="181"/>
                  <a:pt x="74" y="181"/>
                  <a:pt x="74" y="181"/>
                </a:cubicBezTo>
                <a:close/>
                <a:moveTo>
                  <a:pt x="20" y="100"/>
                </a:moveTo>
                <a:cubicBezTo>
                  <a:pt x="4" y="100"/>
                  <a:pt x="4" y="100"/>
                  <a:pt x="4" y="100"/>
                </a:cubicBezTo>
                <a:cubicBezTo>
                  <a:pt x="2" y="100"/>
                  <a:pt x="0" y="98"/>
                  <a:pt x="0" y="96"/>
                </a:cubicBezTo>
                <a:cubicBezTo>
                  <a:pt x="0" y="94"/>
                  <a:pt x="2" y="92"/>
                  <a:pt x="4" y="92"/>
                </a:cubicBezTo>
                <a:cubicBezTo>
                  <a:pt x="20" y="92"/>
                  <a:pt x="20" y="92"/>
                  <a:pt x="20" y="92"/>
                </a:cubicBezTo>
                <a:cubicBezTo>
                  <a:pt x="22" y="92"/>
                  <a:pt x="24" y="94"/>
                  <a:pt x="24" y="96"/>
                </a:cubicBezTo>
                <a:cubicBezTo>
                  <a:pt x="24" y="98"/>
                  <a:pt x="22" y="100"/>
                  <a:pt x="20" y="100"/>
                </a:cubicBezTo>
                <a:close/>
                <a:moveTo>
                  <a:pt x="182" y="97"/>
                </a:moveTo>
                <a:cubicBezTo>
                  <a:pt x="163" y="97"/>
                  <a:pt x="163" y="97"/>
                  <a:pt x="163" y="97"/>
                </a:cubicBezTo>
                <a:cubicBezTo>
                  <a:pt x="161" y="97"/>
                  <a:pt x="159" y="95"/>
                  <a:pt x="159" y="93"/>
                </a:cubicBezTo>
                <a:cubicBezTo>
                  <a:pt x="159" y="91"/>
                  <a:pt x="161" y="89"/>
                  <a:pt x="163" y="89"/>
                </a:cubicBezTo>
                <a:cubicBezTo>
                  <a:pt x="182" y="89"/>
                  <a:pt x="182" y="89"/>
                  <a:pt x="182" y="89"/>
                </a:cubicBezTo>
                <a:cubicBezTo>
                  <a:pt x="185" y="89"/>
                  <a:pt x="186" y="91"/>
                  <a:pt x="186" y="93"/>
                </a:cubicBezTo>
                <a:cubicBezTo>
                  <a:pt x="186" y="95"/>
                  <a:pt x="185" y="97"/>
                  <a:pt x="182" y="97"/>
                </a:cubicBezTo>
                <a:close/>
                <a:moveTo>
                  <a:pt x="55" y="94"/>
                </a:moveTo>
                <a:cubicBezTo>
                  <a:pt x="55" y="94"/>
                  <a:pt x="54" y="94"/>
                  <a:pt x="54" y="94"/>
                </a:cubicBezTo>
                <a:cubicBezTo>
                  <a:pt x="52" y="93"/>
                  <a:pt x="51" y="91"/>
                  <a:pt x="51" y="89"/>
                </a:cubicBezTo>
                <a:cubicBezTo>
                  <a:pt x="55" y="74"/>
                  <a:pt x="71" y="59"/>
                  <a:pt x="94" y="59"/>
                </a:cubicBezTo>
                <a:cubicBezTo>
                  <a:pt x="94" y="59"/>
                  <a:pt x="94" y="59"/>
                  <a:pt x="94" y="59"/>
                </a:cubicBezTo>
                <a:cubicBezTo>
                  <a:pt x="96" y="59"/>
                  <a:pt x="98" y="61"/>
                  <a:pt x="98" y="63"/>
                </a:cubicBezTo>
                <a:cubicBezTo>
                  <a:pt x="98" y="65"/>
                  <a:pt x="96" y="67"/>
                  <a:pt x="94" y="67"/>
                </a:cubicBezTo>
                <a:cubicBezTo>
                  <a:pt x="75" y="67"/>
                  <a:pt x="62" y="79"/>
                  <a:pt x="59" y="91"/>
                </a:cubicBezTo>
                <a:cubicBezTo>
                  <a:pt x="59" y="93"/>
                  <a:pt x="57" y="94"/>
                  <a:pt x="55" y="94"/>
                </a:cubicBezTo>
                <a:close/>
                <a:moveTo>
                  <a:pt x="144" y="49"/>
                </a:moveTo>
                <a:cubicBezTo>
                  <a:pt x="143" y="49"/>
                  <a:pt x="141" y="49"/>
                  <a:pt x="141" y="48"/>
                </a:cubicBezTo>
                <a:cubicBezTo>
                  <a:pt x="139" y="47"/>
                  <a:pt x="139" y="44"/>
                  <a:pt x="141" y="43"/>
                </a:cubicBezTo>
                <a:cubicBezTo>
                  <a:pt x="154" y="29"/>
                  <a:pt x="154" y="29"/>
                  <a:pt x="154" y="29"/>
                </a:cubicBezTo>
                <a:cubicBezTo>
                  <a:pt x="156" y="27"/>
                  <a:pt x="159" y="27"/>
                  <a:pt x="160" y="29"/>
                </a:cubicBezTo>
                <a:cubicBezTo>
                  <a:pt x="162" y="30"/>
                  <a:pt x="162" y="33"/>
                  <a:pt x="160" y="35"/>
                </a:cubicBezTo>
                <a:cubicBezTo>
                  <a:pt x="146" y="48"/>
                  <a:pt x="146" y="48"/>
                  <a:pt x="146" y="48"/>
                </a:cubicBezTo>
                <a:cubicBezTo>
                  <a:pt x="146" y="49"/>
                  <a:pt x="145" y="49"/>
                  <a:pt x="144" y="49"/>
                </a:cubicBezTo>
                <a:close/>
                <a:moveTo>
                  <a:pt x="41" y="49"/>
                </a:moveTo>
                <a:cubicBezTo>
                  <a:pt x="40" y="49"/>
                  <a:pt x="39" y="49"/>
                  <a:pt x="38" y="48"/>
                </a:cubicBezTo>
                <a:cubicBezTo>
                  <a:pt x="24" y="35"/>
                  <a:pt x="24" y="35"/>
                  <a:pt x="24" y="35"/>
                </a:cubicBezTo>
                <a:cubicBezTo>
                  <a:pt x="22" y="33"/>
                  <a:pt x="22" y="30"/>
                  <a:pt x="24" y="29"/>
                </a:cubicBezTo>
                <a:cubicBezTo>
                  <a:pt x="26" y="27"/>
                  <a:pt x="28" y="27"/>
                  <a:pt x="30" y="29"/>
                </a:cubicBezTo>
                <a:cubicBezTo>
                  <a:pt x="44" y="43"/>
                  <a:pt x="44" y="43"/>
                  <a:pt x="44" y="43"/>
                </a:cubicBezTo>
                <a:cubicBezTo>
                  <a:pt x="45" y="44"/>
                  <a:pt x="45" y="47"/>
                  <a:pt x="44" y="48"/>
                </a:cubicBezTo>
                <a:cubicBezTo>
                  <a:pt x="43" y="49"/>
                  <a:pt x="42" y="49"/>
                  <a:pt x="41" y="49"/>
                </a:cubicBezTo>
                <a:close/>
                <a:moveTo>
                  <a:pt x="92" y="31"/>
                </a:moveTo>
                <a:cubicBezTo>
                  <a:pt x="89" y="31"/>
                  <a:pt x="87" y="29"/>
                  <a:pt x="87" y="27"/>
                </a:cubicBezTo>
                <a:cubicBezTo>
                  <a:pt x="87" y="4"/>
                  <a:pt x="87" y="4"/>
                  <a:pt x="87" y="4"/>
                </a:cubicBezTo>
                <a:cubicBezTo>
                  <a:pt x="87" y="2"/>
                  <a:pt x="89" y="0"/>
                  <a:pt x="92" y="0"/>
                </a:cubicBezTo>
                <a:cubicBezTo>
                  <a:pt x="94" y="0"/>
                  <a:pt x="96" y="2"/>
                  <a:pt x="96" y="4"/>
                </a:cubicBezTo>
                <a:cubicBezTo>
                  <a:pt x="96" y="27"/>
                  <a:pt x="96" y="27"/>
                  <a:pt x="96" y="27"/>
                </a:cubicBezTo>
                <a:cubicBezTo>
                  <a:pt x="96" y="29"/>
                  <a:pt x="94" y="31"/>
                  <a:pt x="92" y="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 dirty="0"/>
          </a:p>
        </p:txBody>
      </p:sp>
      <p:sp>
        <p:nvSpPr>
          <p:cNvPr id="25" name="TextBox 93">
            <a:extLst>
              <a:ext uri="{FF2B5EF4-FFF2-40B4-BE49-F238E27FC236}">
                <a16:creationId xmlns:a16="http://schemas.microsoft.com/office/drawing/2014/main" id="{89DAFF4F-5529-43DD-B4DB-9E9498F6C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151" y="4975475"/>
            <a:ext cx="234126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14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Что </a:t>
            </a:r>
            <a:r>
              <a:rPr lang="ru-RU" altLang="ru-RU" sz="1400" u="sng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сработало </a:t>
            </a:r>
            <a:r>
              <a:rPr lang="ru-RU" altLang="ru-RU" sz="14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во </a:t>
            </a:r>
            <a:r>
              <a:rPr lang="en-US" altLang="ru-RU" sz="14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Fresh Auto</a:t>
            </a:r>
            <a:r>
              <a:rPr lang="ru-RU" altLang="ru-RU" sz="14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?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ru-RU" sz="14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5</a:t>
            </a:r>
            <a:r>
              <a:rPr lang="ru-RU" altLang="ru-RU" sz="14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«шагов в пропасть» или как не надо делать</a:t>
            </a:r>
          </a:p>
        </p:txBody>
      </p:sp>
    </p:spTree>
    <p:extLst>
      <p:ext uri="{BB962C8B-B14F-4D97-AF65-F5344CB8AC3E}">
        <p14:creationId xmlns:p14="http://schemas.microsoft.com/office/powerpoint/2010/main" val="2322011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D6DB1BC-AA21-4118-9430-03936177F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153" y="1094560"/>
            <a:ext cx="2200847" cy="4925995"/>
          </a:xfrm>
          <a:prstGeom prst="rect">
            <a:avLst/>
          </a:prstGeom>
        </p:spPr>
      </p:pic>
      <p:sp>
        <p:nvSpPr>
          <p:cNvPr id="6" name="Freeform 7"/>
          <p:cNvSpPr>
            <a:spLocks/>
          </p:cNvSpPr>
          <p:nvPr/>
        </p:nvSpPr>
        <p:spPr bwMode="auto">
          <a:xfrm>
            <a:off x="3116855" y="1195777"/>
            <a:ext cx="2196528" cy="2199702"/>
          </a:xfrm>
          <a:custGeom>
            <a:avLst/>
            <a:gdLst>
              <a:gd name="T0" fmla="*/ 437 w 509"/>
              <a:gd name="T1" fmla="*/ 94 h 509"/>
              <a:gd name="T2" fmla="*/ 95 w 509"/>
              <a:gd name="T3" fmla="*/ 94 h 509"/>
              <a:gd name="T4" fmla="*/ 95 w 509"/>
              <a:gd name="T5" fmla="*/ 436 h 509"/>
              <a:gd name="T6" fmla="*/ 272 w 509"/>
              <a:gd name="T7" fmla="*/ 507 h 509"/>
              <a:gd name="T8" fmla="*/ 387 w 509"/>
              <a:gd name="T9" fmla="*/ 507 h 509"/>
              <a:gd name="T10" fmla="*/ 508 w 509"/>
              <a:gd name="T11" fmla="*/ 507 h 509"/>
              <a:gd name="T12" fmla="*/ 508 w 509"/>
              <a:gd name="T13" fmla="*/ 386 h 509"/>
              <a:gd name="T14" fmla="*/ 508 w 509"/>
              <a:gd name="T15" fmla="*/ 271 h 509"/>
              <a:gd name="T16" fmla="*/ 437 w 509"/>
              <a:gd name="T17" fmla="*/ 94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37" y="94"/>
                </a:moveTo>
                <a:cubicBezTo>
                  <a:pt x="342" y="0"/>
                  <a:pt x="189" y="0"/>
                  <a:pt x="95" y="94"/>
                </a:cubicBezTo>
                <a:cubicBezTo>
                  <a:pt x="0" y="188"/>
                  <a:pt x="0" y="342"/>
                  <a:pt x="95" y="436"/>
                </a:cubicBezTo>
                <a:cubicBezTo>
                  <a:pt x="144" y="485"/>
                  <a:pt x="208" y="509"/>
                  <a:pt x="272" y="507"/>
                </a:cubicBezTo>
                <a:cubicBezTo>
                  <a:pt x="387" y="507"/>
                  <a:pt x="387" y="507"/>
                  <a:pt x="387" y="507"/>
                </a:cubicBezTo>
                <a:cubicBezTo>
                  <a:pt x="508" y="507"/>
                  <a:pt x="508" y="507"/>
                  <a:pt x="508" y="507"/>
                </a:cubicBezTo>
                <a:cubicBezTo>
                  <a:pt x="508" y="386"/>
                  <a:pt x="508" y="386"/>
                  <a:pt x="508" y="386"/>
                </a:cubicBezTo>
                <a:cubicBezTo>
                  <a:pt x="508" y="271"/>
                  <a:pt x="508" y="271"/>
                  <a:pt x="508" y="271"/>
                </a:cubicBezTo>
                <a:cubicBezTo>
                  <a:pt x="509" y="207"/>
                  <a:pt x="486" y="143"/>
                  <a:pt x="437" y="94"/>
                </a:cubicBezTo>
                <a:close/>
              </a:path>
            </a:pathLst>
          </a:custGeom>
          <a:solidFill>
            <a:srgbClr val="4EB27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 dirty="0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5938879" y="1170407"/>
            <a:ext cx="2196528" cy="2199702"/>
          </a:xfrm>
          <a:custGeom>
            <a:avLst/>
            <a:gdLst>
              <a:gd name="T0" fmla="*/ 415 w 509"/>
              <a:gd name="T1" fmla="*/ 436 h 509"/>
              <a:gd name="T2" fmla="*/ 415 w 509"/>
              <a:gd name="T3" fmla="*/ 94 h 509"/>
              <a:gd name="T4" fmla="*/ 73 w 509"/>
              <a:gd name="T5" fmla="*/ 94 h 509"/>
              <a:gd name="T6" fmla="*/ 2 w 509"/>
              <a:gd name="T7" fmla="*/ 271 h 509"/>
              <a:gd name="T8" fmla="*/ 2 w 509"/>
              <a:gd name="T9" fmla="*/ 386 h 509"/>
              <a:gd name="T10" fmla="*/ 1 w 509"/>
              <a:gd name="T11" fmla="*/ 507 h 509"/>
              <a:gd name="T12" fmla="*/ 122 w 509"/>
              <a:gd name="T13" fmla="*/ 507 h 509"/>
              <a:gd name="T14" fmla="*/ 237 w 509"/>
              <a:gd name="T15" fmla="*/ 507 h 509"/>
              <a:gd name="T16" fmla="*/ 415 w 509"/>
              <a:gd name="T17" fmla="*/ 436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15" y="436"/>
                </a:moveTo>
                <a:cubicBezTo>
                  <a:pt x="509" y="342"/>
                  <a:pt x="509" y="188"/>
                  <a:pt x="415" y="94"/>
                </a:cubicBezTo>
                <a:cubicBezTo>
                  <a:pt x="320" y="0"/>
                  <a:pt x="167" y="0"/>
                  <a:pt x="73" y="94"/>
                </a:cubicBezTo>
                <a:cubicBezTo>
                  <a:pt x="24" y="143"/>
                  <a:pt x="0" y="207"/>
                  <a:pt x="2" y="271"/>
                </a:cubicBezTo>
                <a:cubicBezTo>
                  <a:pt x="2" y="386"/>
                  <a:pt x="2" y="386"/>
                  <a:pt x="2" y="386"/>
                </a:cubicBezTo>
                <a:cubicBezTo>
                  <a:pt x="1" y="507"/>
                  <a:pt x="1" y="507"/>
                  <a:pt x="1" y="507"/>
                </a:cubicBezTo>
                <a:cubicBezTo>
                  <a:pt x="122" y="507"/>
                  <a:pt x="122" y="507"/>
                  <a:pt x="122" y="507"/>
                </a:cubicBezTo>
                <a:cubicBezTo>
                  <a:pt x="237" y="507"/>
                  <a:pt x="237" y="507"/>
                  <a:pt x="237" y="507"/>
                </a:cubicBezTo>
                <a:cubicBezTo>
                  <a:pt x="301" y="509"/>
                  <a:pt x="366" y="485"/>
                  <a:pt x="415" y="43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 dirty="0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3191401" y="3732589"/>
            <a:ext cx="2196528" cy="2198114"/>
          </a:xfrm>
          <a:custGeom>
            <a:avLst/>
            <a:gdLst>
              <a:gd name="T0" fmla="*/ 95 w 509"/>
              <a:gd name="T1" fmla="*/ 73 h 509"/>
              <a:gd name="T2" fmla="*/ 95 w 509"/>
              <a:gd name="T3" fmla="*/ 415 h 509"/>
              <a:gd name="T4" fmla="*/ 437 w 509"/>
              <a:gd name="T5" fmla="*/ 415 h 509"/>
              <a:gd name="T6" fmla="*/ 508 w 509"/>
              <a:gd name="T7" fmla="*/ 237 h 509"/>
              <a:gd name="T8" fmla="*/ 508 w 509"/>
              <a:gd name="T9" fmla="*/ 123 h 509"/>
              <a:gd name="T10" fmla="*/ 508 w 509"/>
              <a:gd name="T11" fmla="*/ 2 h 509"/>
              <a:gd name="T12" fmla="*/ 387 w 509"/>
              <a:gd name="T13" fmla="*/ 2 h 509"/>
              <a:gd name="T14" fmla="*/ 272 w 509"/>
              <a:gd name="T15" fmla="*/ 2 h 509"/>
              <a:gd name="T16" fmla="*/ 95 w 509"/>
              <a:gd name="T17" fmla="*/ 73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95" y="73"/>
                </a:moveTo>
                <a:cubicBezTo>
                  <a:pt x="0" y="167"/>
                  <a:pt x="0" y="320"/>
                  <a:pt x="95" y="415"/>
                </a:cubicBezTo>
                <a:cubicBezTo>
                  <a:pt x="189" y="509"/>
                  <a:pt x="342" y="509"/>
                  <a:pt x="437" y="415"/>
                </a:cubicBezTo>
                <a:cubicBezTo>
                  <a:pt x="486" y="366"/>
                  <a:pt x="509" y="301"/>
                  <a:pt x="508" y="237"/>
                </a:cubicBezTo>
                <a:cubicBezTo>
                  <a:pt x="508" y="123"/>
                  <a:pt x="508" y="123"/>
                  <a:pt x="508" y="123"/>
                </a:cubicBezTo>
                <a:cubicBezTo>
                  <a:pt x="508" y="2"/>
                  <a:pt x="508" y="2"/>
                  <a:pt x="508" y="2"/>
                </a:cubicBezTo>
                <a:cubicBezTo>
                  <a:pt x="387" y="2"/>
                  <a:pt x="387" y="2"/>
                  <a:pt x="387" y="2"/>
                </a:cubicBezTo>
                <a:cubicBezTo>
                  <a:pt x="272" y="2"/>
                  <a:pt x="272" y="2"/>
                  <a:pt x="272" y="2"/>
                </a:cubicBezTo>
                <a:cubicBezTo>
                  <a:pt x="208" y="0"/>
                  <a:pt x="144" y="24"/>
                  <a:pt x="95" y="73"/>
                </a:cubicBezTo>
                <a:close/>
              </a:path>
            </a:pathLst>
          </a:custGeom>
          <a:solidFill>
            <a:srgbClr val="63636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 dirty="0"/>
          </a:p>
        </p:txBody>
      </p:sp>
      <p:sp>
        <p:nvSpPr>
          <p:cNvPr id="2050" name="TextBox 93"/>
          <p:cNvSpPr txBox="1">
            <a:spLocks noChangeArrowheads="1"/>
          </p:cNvSpPr>
          <p:nvPr/>
        </p:nvSpPr>
        <p:spPr bwMode="auto">
          <a:xfrm>
            <a:off x="8371706" y="1860088"/>
            <a:ext cx="30832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1600" dirty="0">
                <a:latin typeface="Roboto Light" pitchFamily="2" charset="0"/>
                <a:ea typeface="Roboto Light" pitchFamily="2" charset="0"/>
                <a:cs typeface="Open Sans" panose="020B0606030504020204" pitchFamily="34" charset="0"/>
              </a:rPr>
              <a:t>Связка «Адаптация» – «Наставничество»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1600" dirty="0">
                <a:latin typeface="Roboto Light" pitchFamily="2" charset="0"/>
                <a:ea typeface="Roboto Light" pitchFamily="2" charset="0"/>
                <a:cs typeface="Open Sans" panose="020B0606030504020204" pitchFamily="34" charset="0"/>
              </a:rPr>
              <a:t>Действующие программы и результаты</a:t>
            </a:r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5938879" y="3628206"/>
            <a:ext cx="2196528" cy="2198114"/>
          </a:xfrm>
          <a:custGeom>
            <a:avLst/>
            <a:gdLst>
              <a:gd name="T0" fmla="*/ 73 w 509"/>
              <a:gd name="T1" fmla="*/ 415 h 509"/>
              <a:gd name="T2" fmla="*/ 415 w 509"/>
              <a:gd name="T3" fmla="*/ 415 h 509"/>
              <a:gd name="T4" fmla="*/ 415 w 509"/>
              <a:gd name="T5" fmla="*/ 73 h 509"/>
              <a:gd name="T6" fmla="*/ 237 w 509"/>
              <a:gd name="T7" fmla="*/ 2 h 509"/>
              <a:gd name="T8" fmla="*/ 122 w 509"/>
              <a:gd name="T9" fmla="*/ 2 h 509"/>
              <a:gd name="T10" fmla="*/ 1 w 509"/>
              <a:gd name="T11" fmla="*/ 2 h 509"/>
              <a:gd name="T12" fmla="*/ 2 w 509"/>
              <a:gd name="T13" fmla="*/ 123 h 509"/>
              <a:gd name="T14" fmla="*/ 2 w 509"/>
              <a:gd name="T15" fmla="*/ 237 h 509"/>
              <a:gd name="T16" fmla="*/ 73 w 509"/>
              <a:gd name="T17" fmla="*/ 41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73" y="415"/>
                </a:moveTo>
                <a:cubicBezTo>
                  <a:pt x="167" y="509"/>
                  <a:pt x="320" y="509"/>
                  <a:pt x="415" y="415"/>
                </a:cubicBezTo>
                <a:cubicBezTo>
                  <a:pt x="509" y="320"/>
                  <a:pt x="509" y="167"/>
                  <a:pt x="415" y="73"/>
                </a:cubicBezTo>
                <a:cubicBezTo>
                  <a:pt x="366" y="24"/>
                  <a:pt x="301" y="0"/>
                  <a:pt x="237" y="2"/>
                </a:cubicBezTo>
                <a:cubicBezTo>
                  <a:pt x="122" y="2"/>
                  <a:pt x="122" y="2"/>
                  <a:pt x="122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123"/>
                  <a:pt x="2" y="123"/>
                  <a:pt x="2" y="123"/>
                </a:cubicBezTo>
                <a:cubicBezTo>
                  <a:pt x="2" y="237"/>
                  <a:pt x="2" y="237"/>
                  <a:pt x="2" y="237"/>
                </a:cubicBezTo>
                <a:cubicBezTo>
                  <a:pt x="0" y="301"/>
                  <a:pt x="24" y="366"/>
                  <a:pt x="73" y="41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 dirty="0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8005820" y="796420"/>
            <a:ext cx="3664716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3200" b="1" dirty="0">
                <a:latin typeface="Roboto Light" pitchFamily="2" charset="0"/>
                <a:ea typeface="Roboto Light" pitchFamily="2" charset="0"/>
              </a:rPr>
              <a:t>ПРОГРАММЫ</a:t>
            </a:r>
          </a:p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3200" b="1" dirty="0">
                <a:latin typeface="Roboto Light" pitchFamily="2" charset="0"/>
                <a:ea typeface="Roboto Light" pitchFamily="2" charset="0"/>
              </a:rPr>
              <a:t>НАСТАВНИЧЕСТВА</a:t>
            </a:r>
            <a:endParaRPr lang="en-US" altLang="en-US" sz="3200" b="1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8655797" y="4481043"/>
            <a:ext cx="25151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3200" b="1" dirty="0">
                <a:latin typeface="Roboto Light" pitchFamily="2" charset="0"/>
                <a:ea typeface="Roboto Light" pitchFamily="2" charset="0"/>
              </a:rPr>
              <a:t>МОТИВАЦИЯ</a:t>
            </a:r>
            <a:endParaRPr lang="en-US" altLang="en-US" sz="3200" b="1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600524" y="4481042"/>
            <a:ext cx="220413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3200" b="1" dirty="0">
                <a:latin typeface="Roboto Light" pitchFamily="2" charset="0"/>
                <a:ea typeface="Roboto Light" pitchFamily="2" charset="0"/>
              </a:rPr>
              <a:t>ЛАЙФХАКИ</a:t>
            </a:r>
            <a:endParaRPr lang="en-US" altLang="en-US" sz="3200" b="1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440847" y="796420"/>
            <a:ext cx="133888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3200" b="1" dirty="0">
                <a:latin typeface="Roboto Light" pitchFamily="2" charset="0"/>
                <a:ea typeface="Roboto Light" pitchFamily="2" charset="0"/>
              </a:rPr>
              <a:t>ЦЕЛЬ </a:t>
            </a:r>
            <a:endParaRPr lang="en-US" altLang="en-US" sz="3200" b="1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23" name="TextBox 93"/>
          <p:cNvSpPr txBox="1">
            <a:spLocks noChangeArrowheads="1"/>
          </p:cNvSpPr>
          <p:nvPr/>
        </p:nvSpPr>
        <p:spPr bwMode="auto">
          <a:xfrm>
            <a:off x="392972" y="1784769"/>
            <a:ext cx="231089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1600" dirty="0">
                <a:latin typeface="Roboto Light" pitchFamily="2" charset="0"/>
                <a:ea typeface="Roboto Light" pitchFamily="2" charset="0"/>
                <a:cs typeface="Open Sans" panose="020B0606030504020204" pitchFamily="34" charset="0"/>
              </a:rPr>
              <a:t>Можно ли обойтись без наставничества?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1600" dirty="0">
                <a:latin typeface="Roboto Light" pitchFamily="2" charset="0"/>
                <a:ea typeface="Roboto Light" pitchFamily="2" charset="0"/>
                <a:cs typeface="Open Sans" panose="020B0606030504020204" pitchFamily="34" charset="0"/>
              </a:rPr>
              <a:t>Выгоды бизнеса </a:t>
            </a:r>
          </a:p>
        </p:txBody>
      </p:sp>
      <p:sp>
        <p:nvSpPr>
          <p:cNvPr id="24" name="TextBox 93"/>
          <p:cNvSpPr txBox="1">
            <a:spLocks noChangeArrowheads="1"/>
          </p:cNvSpPr>
          <p:nvPr/>
        </p:nvSpPr>
        <p:spPr bwMode="auto">
          <a:xfrm>
            <a:off x="547483" y="4927942"/>
            <a:ext cx="264847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1600" dirty="0">
                <a:latin typeface="Roboto Light" pitchFamily="2" charset="0"/>
                <a:ea typeface="Roboto Light" pitchFamily="2" charset="0"/>
                <a:cs typeface="Open Sans" panose="020B0606030504020204" pitchFamily="34" charset="0"/>
              </a:rPr>
              <a:t>Что </a:t>
            </a:r>
            <a:r>
              <a:rPr lang="ru-RU" altLang="ru-RU" sz="1600" u="sng" dirty="0">
                <a:latin typeface="Roboto Light" pitchFamily="2" charset="0"/>
                <a:ea typeface="Roboto Light" pitchFamily="2" charset="0"/>
                <a:cs typeface="Open Sans" panose="020B0606030504020204" pitchFamily="34" charset="0"/>
              </a:rPr>
              <a:t>сработало </a:t>
            </a:r>
            <a:r>
              <a:rPr lang="ru-RU" altLang="ru-RU" sz="1600" dirty="0">
                <a:latin typeface="Roboto Light" pitchFamily="2" charset="0"/>
                <a:ea typeface="Roboto Light" pitchFamily="2" charset="0"/>
                <a:cs typeface="Open Sans" panose="020B0606030504020204" pitchFamily="34" charset="0"/>
              </a:rPr>
              <a:t>во </a:t>
            </a:r>
            <a:r>
              <a:rPr lang="en-US" altLang="ru-RU" sz="1600" dirty="0">
                <a:latin typeface="Roboto Light" pitchFamily="2" charset="0"/>
                <a:ea typeface="Roboto Light" pitchFamily="2" charset="0"/>
                <a:cs typeface="Open Sans" panose="020B0606030504020204" pitchFamily="34" charset="0"/>
              </a:rPr>
              <a:t>Fresh Auto</a:t>
            </a:r>
            <a:r>
              <a:rPr lang="ru-RU" altLang="ru-RU" sz="1600" dirty="0">
                <a:latin typeface="Roboto Light" pitchFamily="2" charset="0"/>
                <a:ea typeface="Roboto Light" pitchFamily="2" charset="0"/>
                <a:cs typeface="Open Sans" panose="020B0606030504020204" pitchFamily="34" charset="0"/>
              </a:rPr>
              <a:t>?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ru-RU" sz="1600" dirty="0">
                <a:latin typeface="Roboto Light" pitchFamily="2" charset="0"/>
                <a:ea typeface="Roboto Light" pitchFamily="2" charset="0"/>
                <a:cs typeface="Open Sans" panose="020B0606030504020204" pitchFamily="34" charset="0"/>
              </a:rPr>
              <a:t>5</a:t>
            </a:r>
            <a:r>
              <a:rPr lang="ru-RU" altLang="ru-RU" sz="1600" dirty="0">
                <a:latin typeface="Roboto Light" pitchFamily="2" charset="0"/>
                <a:ea typeface="Roboto Light" pitchFamily="2" charset="0"/>
                <a:cs typeface="Open Sans" panose="020B0606030504020204" pitchFamily="34" charset="0"/>
              </a:rPr>
              <a:t> «шагов в пропасть» или как </a:t>
            </a:r>
            <a:r>
              <a:rPr lang="ru-RU" altLang="ru-RU" sz="1600" u="sng" dirty="0">
                <a:latin typeface="Roboto Light" pitchFamily="2" charset="0"/>
                <a:ea typeface="Roboto Light" pitchFamily="2" charset="0"/>
                <a:cs typeface="Open Sans" panose="020B0606030504020204" pitchFamily="34" charset="0"/>
              </a:rPr>
              <a:t>не надо </a:t>
            </a:r>
            <a:r>
              <a:rPr lang="ru-RU" altLang="ru-RU" sz="1600" dirty="0">
                <a:latin typeface="Roboto Light" pitchFamily="2" charset="0"/>
                <a:ea typeface="Roboto Light" pitchFamily="2" charset="0"/>
                <a:cs typeface="Open Sans" panose="020B0606030504020204" pitchFamily="34" charset="0"/>
              </a:rPr>
              <a:t>делать</a:t>
            </a:r>
          </a:p>
        </p:txBody>
      </p:sp>
      <p:sp>
        <p:nvSpPr>
          <p:cNvPr id="19" name="TextBox 93">
            <a:extLst>
              <a:ext uri="{FF2B5EF4-FFF2-40B4-BE49-F238E27FC236}">
                <a16:creationId xmlns:a16="http://schemas.microsoft.com/office/drawing/2014/main" id="{55E348A9-37D7-4C0C-A921-0D0818867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3015" y="4983371"/>
            <a:ext cx="28301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600" dirty="0">
                <a:latin typeface="Roboto Light" pitchFamily="2" charset="0"/>
                <a:ea typeface="Roboto Light" pitchFamily="2" charset="0"/>
                <a:cs typeface="Open Sans" panose="020B0606030504020204" pitchFamily="34" charset="0"/>
              </a:rPr>
              <a:t>- Какие бывают?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600" dirty="0">
                <a:latin typeface="Roboto Light" pitchFamily="2" charset="0"/>
                <a:ea typeface="Roboto Light" pitchFamily="2" charset="0"/>
                <a:cs typeface="Open Sans" panose="020B0606030504020204" pitchFamily="34" charset="0"/>
              </a:rPr>
              <a:t>- Что сработало, а что нет?</a:t>
            </a:r>
          </a:p>
        </p:txBody>
      </p:sp>
      <p:sp>
        <p:nvSpPr>
          <p:cNvPr id="20" name="Freeform 21"/>
          <p:cNvSpPr>
            <a:spLocks noEditPoints="1"/>
          </p:cNvSpPr>
          <p:nvPr/>
        </p:nvSpPr>
        <p:spPr bwMode="auto">
          <a:xfrm>
            <a:off x="3998658" y="4255898"/>
            <a:ext cx="801479" cy="942729"/>
          </a:xfrm>
          <a:custGeom>
            <a:avLst/>
            <a:gdLst>
              <a:gd name="T0" fmla="*/ 77 w 186"/>
              <a:gd name="T1" fmla="*/ 218 h 218"/>
              <a:gd name="T2" fmla="*/ 77 w 186"/>
              <a:gd name="T3" fmla="*/ 210 h 218"/>
              <a:gd name="T4" fmla="*/ 111 w 186"/>
              <a:gd name="T5" fmla="*/ 214 h 218"/>
              <a:gd name="T6" fmla="*/ 116 w 186"/>
              <a:gd name="T7" fmla="*/ 204 h 218"/>
              <a:gd name="T8" fmla="*/ 65 w 186"/>
              <a:gd name="T9" fmla="*/ 200 h 218"/>
              <a:gd name="T10" fmla="*/ 116 w 186"/>
              <a:gd name="T11" fmla="*/ 196 h 218"/>
              <a:gd name="T12" fmla="*/ 116 w 186"/>
              <a:gd name="T13" fmla="*/ 204 h 218"/>
              <a:gd name="T14" fmla="*/ 74 w 186"/>
              <a:gd name="T15" fmla="*/ 189 h 218"/>
              <a:gd name="T16" fmla="*/ 60 w 186"/>
              <a:gd name="T17" fmla="*/ 178 h 218"/>
              <a:gd name="T18" fmla="*/ 57 w 186"/>
              <a:gd name="T19" fmla="*/ 158 h 218"/>
              <a:gd name="T20" fmla="*/ 32 w 186"/>
              <a:gd name="T21" fmla="*/ 81 h 218"/>
              <a:gd name="T22" fmla="*/ 151 w 186"/>
              <a:gd name="T23" fmla="*/ 81 h 218"/>
              <a:gd name="T24" fmla="*/ 126 w 186"/>
              <a:gd name="T25" fmla="*/ 158 h 218"/>
              <a:gd name="T26" fmla="*/ 123 w 186"/>
              <a:gd name="T27" fmla="*/ 178 h 218"/>
              <a:gd name="T28" fmla="*/ 92 w 186"/>
              <a:gd name="T29" fmla="*/ 189 h 218"/>
              <a:gd name="T30" fmla="*/ 109 w 186"/>
              <a:gd name="T31" fmla="*/ 181 h 218"/>
              <a:gd name="T32" fmla="*/ 116 w 186"/>
              <a:gd name="T33" fmla="*/ 169 h 218"/>
              <a:gd name="T34" fmla="*/ 136 w 186"/>
              <a:gd name="T35" fmla="*/ 123 h 218"/>
              <a:gd name="T36" fmla="*/ 92 w 186"/>
              <a:gd name="T37" fmla="*/ 47 h 218"/>
              <a:gd name="T38" fmla="*/ 47 w 186"/>
              <a:gd name="T39" fmla="*/ 123 h 218"/>
              <a:gd name="T40" fmla="*/ 67 w 186"/>
              <a:gd name="T41" fmla="*/ 169 h 218"/>
              <a:gd name="T42" fmla="*/ 74 w 186"/>
              <a:gd name="T43" fmla="*/ 181 h 218"/>
              <a:gd name="T44" fmla="*/ 20 w 186"/>
              <a:gd name="T45" fmla="*/ 100 h 218"/>
              <a:gd name="T46" fmla="*/ 0 w 186"/>
              <a:gd name="T47" fmla="*/ 96 h 218"/>
              <a:gd name="T48" fmla="*/ 20 w 186"/>
              <a:gd name="T49" fmla="*/ 92 h 218"/>
              <a:gd name="T50" fmla="*/ 20 w 186"/>
              <a:gd name="T51" fmla="*/ 100 h 218"/>
              <a:gd name="T52" fmla="*/ 163 w 186"/>
              <a:gd name="T53" fmla="*/ 97 h 218"/>
              <a:gd name="T54" fmla="*/ 163 w 186"/>
              <a:gd name="T55" fmla="*/ 89 h 218"/>
              <a:gd name="T56" fmla="*/ 186 w 186"/>
              <a:gd name="T57" fmla="*/ 93 h 218"/>
              <a:gd name="T58" fmla="*/ 55 w 186"/>
              <a:gd name="T59" fmla="*/ 94 h 218"/>
              <a:gd name="T60" fmla="*/ 51 w 186"/>
              <a:gd name="T61" fmla="*/ 89 h 218"/>
              <a:gd name="T62" fmla="*/ 94 w 186"/>
              <a:gd name="T63" fmla="*/ 59 h 218"/>
              <a:gd name="T64" fmla="*/ 94 w 186"/>
              <a:gd name="T65" fmla="*/ 67 h 218"/>
              <a:gd name="T66" fmla="*/ 55 w 186"/>
              <a:gd name="T67" fmla="*/ 94 h 218"/>
              <a:gd name="T68" fmla="*/ 141 w 186"/>
              <a:gd name="T69" fmla="*/ 48 h 218"/>
              <a:gd name="T70" fmla="*/ 154 w 186"/>
              <a:gd name="T71" fmla="*/ 29 h 218"/>
              <a:gd name="T72" fmla="*/ 160 w 186"/>
              <a:gd name="T73" fmla="*/ 35 h 218"/>
              <a:gd name="T74" fmla="*/ 144 w 186"/>
              <a:gd name="T75" fmla="*/ 49 h 218"/>
              <a:gd name="T76" fmla="*/ 38 w 186"/>
              <a:gd name="T77" fmla="*/ 48 h 218"/>
              <a:gd name="T78" fmla="*/ 24 w 186"/>
              <a:gd name="T79" fmla="*/ 29 h 218"/>
              <a:gd name="T80" fmla="*/ 44 w 186"/>
              <a:gd name="T81" fmla="*/ 43 h 218"/>
              <a:gd name="T82" fmla="*/ 41 w 186"/>
              <a:gd name="T83" fmla="*/ 49 h 218"/>
              <a:gd name="T84" fmla="*/ 87 w 186"/>
              <a:gd name="T85" fmla="*/ 27 h 218"/>
              <a:gd name="T86" fmla="*/ 92 w 186"/>
              <a:gd name="T87" fmla="*/ 0 h 218"/>
              <a:gd name="T88" fmla="*/ 96 w 186"/>
              <a:gd name="T89" fmla="*/ 27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86" h="218">
                <a:moveTo>
                  <a:pt x="107" y="218"/>
                </a:moveTo>
                <a:cubicBezTo>
                  <a:pt x="77" y="218"/>
                  <a:pt x="77" y="218"/>
                  <a:pt x="77" y="218"/>
                </a:cubicBezTo>
                <a:cubicBezTo>
                  <a:pt x="75" y="218"/>
                  <a:pt x="73" y="216"/>
                  <a:pt x="73" y="214"/>
                </a:cubicBezTo>
                <a:cubicBezTo>
                  <a:pt x="73" y="212"/>
                  <a:pt x="75" y="210"/>
                  <a:pt x="77" y="210"/>
                </a:cubicBezTo>
                <a:cubicBezTo>
                  <a:pt x="107" y="210"/>
                  <a:pt x="107" y="210"/>
                  <a:pt x="107" y="210"/>
                </a:cubicBezTo>
                <a:cubicBezTo>
                  <a:pt x="109" y="210"/>
                  <a:pt x="111" y="212"/>
                  <a:pt x="111" y="214"/>
                </a:cubicBezTo>
                <a:cubicBezTo>
                  <a:pt x="111" y="216"/>
                  <a:pt x="109" y="218"/>
                  <a:pt x="107" y="218"/>
                </a:cubicBezTo>
                <a:close/>
                <a:moveTo>
                  <a:pt x="116" y="204"/>
                </a:moveTo>
                <a:cubicBezTo>
                  <a:pt x="69" y="204"/>
                  <a:pt x="69" y="204"/>
                  <a:pt x="69" y="204"/>
                </a:cubicBezTo>
                <a:cubicBezTo>
                  <a:pt x="66" y="204"/>
                  <a:pt x="65" y="202"/>
                  <a:pt x="65" y="200"/>
                </a:cubicBezTo>
                <a:cubicBezTo>
                  <a:pt x="65" y="198"/>
                  <a:pt x="66" y="196"/>
                  <a:pt x="69" y="196"/>
                </a:cubicBezTo>
                <a:cubicBezTo>
                  <a:pt x="116" y="196"/>
                  <a:pt x="116" y="196"/>
                  <a:pt x="116" y="196"/>
                </a:cubicBezTo>
                <a:cubicBezTo>
                  <a:pt x="118" y="196"/>
                  <a:pt x="120" y="198"/>
                  <a:pt x="120" y="200"/>
                </a:cubicBezTo>
                <a:cubicBezTo>
                  <a:pt x="120" y="202"/>
                  <a:pt x="118" y="204"/>
                  <a:pt x="116" y="204"/>
                </a:cubicBezTo>
                <a:close/>
                <a:moveTo>
                  <a:pt x="92" y="189"/>
                </a:moveTo>
                <a:cubicBezTo>
                  <a:pt x="83" y="189"/>
                  <a:pt x="74" y="189"/>
                  <a:pt x="74" y="189"/>
                </a:cubicBezTo>
                <a:cubicBezTo>
                  <a:pt x="74" y="189"/>
                  <a:pt x="74" y="189"/>
                  <a:pt x="74" y="189"/>
                </a:cubicBezTo>
                <a:cubicBezTo>
                  <a:pt x="65" y="189"/>
                  <a:pt x="62" y="186"/>
                  <a:pt x="60" y="178"/>
                </a:cubicBezTo>
                <a:cubicBezTo>
                  <a:pt x="59" y="175"/>
                  <a:pt x="59" y="172"/>
                  <a:pt x="59" y="169"/>
                </a:cubicBezTo>
                <a:cubicBezTo>
                  <a:pt x="59" y="165"/>
                  <a:pt x="59" y="161"/>
                  <a:pt x="57" y="158"/>
                </a:cubicBezTo>
                <a:cubicBezTo>
                  <a:pt x="51" y="146"/>
                  <a:pt x="46" y="138"/>
                  <a:pt x="40" y="126"/>
                </a:cubicBezTo>
                <a:cubicBezTo>
                  <a:pt x="34" y="115"/>
                  <a:pt x="28" y="97"/>
                  <a:pt x="32" y="81"/>
                </a:cubicBezTo>
                <a:cubicBezTo>
                  <a:pt x="37" y="60"/>
                  <a:pt x="59" y="39"/>
                  <a:pt x="92" y="39"/>
                </a:cubicBezTo>
                <a:cubicBezTo>
                  <a:pt x="124" y="39"/>
                  <a:pt x="146" y="60"/>
                  <a:pt x="151" y="81"/>
                </a:cubicBezTo>
                <a:cubicBezTo>
                  <a:pt x="155" y="97"/>
                  <a:pt x="149" y="115"/>
                  <a:pt x="143" y="126"/>
                </a:cubicBezTo>
                <a:cubicBezTo>
                  <a:pt x="137" y="138"/>
                  <a:pt x="133" y="146"/>
                  <a:pt x="126" y="158"/>
                </a:cubicBezTo>
                <a:cubicBezTo>
                  <a:pt x="125" y="161"/>
                  <a:pt x="124" y="165"/>
                  <a:pt x="124" y="169"/>
                </a:cubicBezTo>
                <a:cubicBezTo>
                  <a:pt x="124" y="172"/>
                  <a:pt x="124" y="175"/>
                  <a:pt x="123" y="178"/>
                </a:cubicBezTo>
                <a:cubicBezTo>
                  <a:pt x="122" y="186"/>
                  <a:pt x="118" y="189"/>
                  <a:pt x="109" y="189"/>
                </a:cubicBezTo>
                <a:cubicBezTo>
                  <a:pt x="109" y="189"/>
                  <a:pt x="100" y="189"/>
                  <a:pt x="92" y="189"/>
                </a:cubicBezTo>
                <a:close/>
                <a:moveTo>
                  <a:pt x="74" y="181"/>
                </a:moveTo>
                <a:cubicBezTo>
                  <a:pt x="75" y="181"/>
                  <a:pt x="108" y="181"/>
                  <a:pt x="109" y="181"/>
                </a:cubicBezTo>
                <a:cubicBezTo>
                  <a:pt x="114" y="181"/>
                  <a:pt x="115" y="180"/>
                  <a:pt x="115" y="176"/>
                </a:cubicBezTo>
                <a:cubicBezTo>
                  <a:pt x="116" y="174"/>
                  <a:pt x="116" y="171"/>
                  <a:pt x="116" y="169"/>
                </a:cubicBezTo>
                <a:cubicBezTo>
                  <a:pt x="116" y="164"/>
                  <a:pt x="116" y="158"/>
                  <a:pt x="119" y="154"/>
                </a:cubicBezTo>
                <a:cubicBezTo>
                  <a:pt x="125" y="142"/>
                  <a:pt x="130" y="134"/>
                  <a:pt x="136" y="123"/>
                </a:cubicBezTo>
                <a:cubicBezTo>
                  <a:pt x="140" y="114"/>
                  <a:pt x="147" y="98"/>
                  <a:pt x="143" y="83"/>
                </a:cubicBezTo>
                <a:cubicBezTo>
                  <a:pt x="139" y="66"/>
                  <a:pt x="119" y="47"/>
                  <a:pt x="92" y="47"/>
                </a:cubicBezTo>
                <a:cubicBezTo>
                  <a:pt x="64" y="47"/>
                  <a:pt x="44" y="66"/>
                  <a:pt x="40" y="83"/>
                </a:cubicBezTo>
                <a:cubicBezTo>
                  <a:pt x="36" y="98"/>
                  <a:pt x="43" y="114"/>
                  <a:pt x="47" y="123"/>
                </a:cubicBezTo>
                <a:cubicBezTo>
                  <a:pt x="54" y="134"/>
                  <a:pt x="58" y="142"/>
                  <a:pt x="64" y="154"/>
                </a:cubicBezTo>
                <a:cubicBezTo>
                  <a:pt x="67" y="158"/>
                  <a:pt x="67" y="164"/>
                  <a:pt x="67" y="169"/>
                </a:cubicBezTo>
                <a:cubicBezTo>
                  <a:pt x="67" y="171"/>
                  <a:pt x="67" y="174"/>
                  <a:pt x="68" y="176"/>
                </a:cubicBezTo>
                <a:cubicBezTo>
                  <a:pt x="69" y="180"/>
                  <a:pt x="69" y="181"/>
                  <a:pt x="74" y="181"/>
                </a:cubicBezTo>
                <a:cubicBezTo>
                  <a:pt x="74" y="181"/>
                  <a:pt x="74" y="181"/>
                  <a:pt x="74" y="181"/>
                </a:cubicBezTo>
                <a:close/>
                <a:moveTo>
                  <a:pt x="20" y="100"/>
                </a:moveTo>
                <a:cubicBezTo>
                  <a:pt x="4" y="100"/>
                  <a:pt x="4" y="100"/>
                  <a:pt x="4" y="100"/>
                </a:cubicBezTo>
                <a:cubicBezTo>
                  <a:pt x="2" y="100"/>
                  <a:pt x="0" y="98"/>
                  <a:pt x="0" y="96"/>
                </a:cubicBezTo>
                <a:cubicBezTo>
                  <a:pt x="0" y="94"/>
                  <a:pt x="2" y="92"/>
                  <a:pt x="4" y="92"/>
                </a:cubicBezTo>
                <a:cubicBezTo>
                  <a:pt x="20" y="92"/>
                  <a:pt x="20" y="92"/>
                  <a:pt x="20" y="92"/>
                </a:cubicBezTo>
                <a:cubicBezTo>
                  <a:pt x="22" y="92"/>
                  <a:pt x="24" y="94"/>
                  <a:pt x="24" y="96"/>
                </a:cubicBezTo>
                <a:cubicBezTo>
                  <a:pt x="24" y="98"/>
                  <a:pt x="22" y="100"/>
                  <a:pt x="20" y="100"/>
                </a:cubicBezTo>
                <a:close/>
                <a:moveTo>
                  <a:pt x="182" y="97"/>
                </a:moveTo>
                <a:cubicBezTo>
                  <a:pt x="163" y="97"/>
                  <a:pt x="163" y="97"/>
                  <a:pt x="163" y="97"/>
                </a:cubicBezTo>
                <a:cubicBezTo>
                  <a:pt x="161" y="97"/>
                  <a:pt x="159" y="95"/>
                  <a:pt x="159" y="93"/>
                </a:cubicBezTo>
                <a:cubicBezTo>
                  <a:pt x="159" y="91"/>
                  <a:pt x="161" y="89"/>
                  <a:pt x="163" y="89"/>
                </a:cubicBezTo>
                <a:cubicBezTo>
                  <a:pt x="182" y="89"/>
                  <a:pt x="182" y="89"/>
                  <a:pt x="182" y="89"/>
                </a:cubicBezTo>
                <a:cubicBezTo>
                  <a:pt x="185" y="89"/>
                  <a:pt x="186" y="91"/>
                  <a:pt x="186" y="93"/>
                </a:cubicBezTo>
                <a:cubicBezTo>
                  <a:pt x="186" y="95"/>
                  <a:pt x="185" y="97"/>
                  <a:pt x="182" y="97"/>
                </a:cubicBezTo>
                <a:close/>
                <a:moveTo>
                  <a:pt x="55" y="94"/>
                </a:moveTo>
                <a:cubicBezTo>
                  <a:pt x="55" y="94"/>
                  <a:pt x="54" y="94"/>
                  <a:pt x="54" y="94"/>
                </a:cubicBezTo>
                <a:cubicBezTo>
                  <a:pt x="52" y="93"/>
                  <a:pt x="51" y="91"/>
                  <a:pt x="51" y="89"/>
                </a:cubicBezTo>
                <a:cubicBezTo>
                  <a:pt x="55" y="74"/>
                  <a:pt x="71" y="59"/>
                  <a:pt x="94" y="59"/>
                </a:cubicBezTo>
                <a:cubicBezTo>
                  <a:pt x="94" y="59"/>
                  <a:pt x="94" y="59"/>
                  <a:pt x="94" y="59"/>
                </a:cubicBezTo>
                <a:cubicBezTo>
                  <a:pt x="96" y="59"/>
                  <a:pt x="98" y="61"/>
                  <a:pt x="98" y="63"/>
                </a:cubicBezTo>
                <a:cubicBezTo>
                  <a:pt x="98" y="65"/>
                  <a:pt x="96" y="67"/>
                  <a:pt x="94" y="67"/>
                </a:cubicBezTo>
                <a:cubicBezTo>
                  <a:pt x="75" y="67"/>
                  <a:pt x="62" y="79"/>
                  <a:pt x="59" y="91"/>
                </a:cubicBezTo>
                <a:cubicBezTo>
                  <a:pt x="59" y="93"/>
                  <a:pt x="57" y="94"/>
                  <a:pt x="55" y="94"/>
                </a:cubicBezTo>
                <a:close/>
                <a:moveTo>
                  <a:pt x="144" y="49"/>
                </a:moveTo>
                <a:cubicBezTo>
                  <a:pt x="143" y="49"/>
                  <a:pt x="141" y="49"/>
                  <a:pt x="141" y="48"/>
                </a:cubicBezTo>
                <a:cubicBezTo>
                  <a:pt x="139" y="47"/>
                  <a:pt x="139" y="44"/>
                  <a:pt x="141" y="43"/>
                </a:cubicBezTo>
                <a:cubicBezTo>
                  <a:pt x="154" y="29"/>
                  <a:pt x="154" y="29"/>
                  <a:pt x="154" y="29"/>
                </a:cubicBezTo>
                <a:cubicBezTo>
                  <a:pt x="156" y="27"/>
                  <a:pt x="159" y="27"/>
                  <a:pt x="160" y="29"/>
                </a:cubicBezTo>
                <a:cubicBezTo>
                  <a:pt x="162" y="30"/>
                  <a:pt x="162" y="33"/>
                  <a:pt x="160" y="35"/>
                </a:cubicBezTo>
                <a:cubicBezTo>
                  <a:pt x="146" y="48"/>
                  <a:pt x="146" y="48"/>
                  <a:pt x="146" y="48"/>
                </a:cubicBezTo>
                <a:cubicBezTo>
                  <a:pt x="146" y="49"/>
                  <a:pt x="145" y="49"/>
                  <a:pt x="144" y="49"/>
                </a:cubicBezTo>
                <a:close/>
                <a:moveTo>
                  <a:pt x="41" y="49"/>
                </a:moveTo>
                <a:cubicBezTo>
                  <a:pt x="40" y="49"/>
                  <a:pt x="39" y="49"/>
                  <a:pt x="38" y="48"/>
                </a:cubicBezTo>
                <a:cubicBezTo>
                  <a:pt x="24" y="35"/>
                  <a:pt x="24" y="35"/>
                  <a:pt x="24" y="35"/>
                </a:cubicBezTo>
                <a:cubicBezTo>
                  <a:pt x="22" y="33"/>
                  <a:pt x="22" y="30"/>
                  <a:pt x="24" y="29"/>
                </a:cubicBezTo>
                <a:cubicBezTo>
                  <a:pt x="26" y="27"/>
                  <a:pt x="28" y="27"/>
                  <a:pt x="30" y="29"/>
                </a:cubicBezTo>
                <a:cubicBezTo>
                  <a:pt x="44" y="43"/>
                  <a:pt x="44" y="43"/>
                  <a:pt x="44" y="43"/>
                </a:cubicBezTo>
                <a:cubicBezTo>
                  <a:pt x="45" y="44"/>
                  <a:pt x="45" y="47"/>
                  <a:pt x="44" y="48"/>
                </a:cubicBezTo>
                <a:cubicBezTo>
                  <a:pt x="43" y="49"/>
                  <a:pt x="42" y="49"/>
                  <a:pt x="41" y="49"/>
                </a:cubicBezTo>
                <a:close/>
                <a:moveTo>
                  <a:pt x="92" y="31"/>
                </a:moveTo>
                <a:cubicBezTo>
                  <a:pt x="89" y="31"/>
                  <a:pt x="87" y="29"/>
                  <a:pt x="87" y="27"/>
                </a:cubicBezTo>
                <a:cubicBezTo>
                  <a:pt x="87" y="4"/>
                  <a:pt x="87" y="4"/>
                  <a:pt x="87" y="4"/>
                </a:cubicBezTo>
                <a:cubicBezTo>
                  <a:pt x="87" y="2"/>
                  <a:pt x="89" y="0"/>
                  <a:pt x="92" y="0"/>
                </a:cubicBezTo>
                <a:cubicBezTo>
                  <a:pt x="94" y="0"/>
                  <a:pt x="96" y="2"/>
                  <a:pt x="96" y="4"/>
                </a:cubicBezTo>
                <a:cubicBezTo>
                  <a:pt x="96" y="27"/>
                  <a:pt x="96" y="27"/>
                  <a:pt x="96" y="27"/>
                </a:cubicBezTo>
                <a:cubicBezTo>
                  <a:pt x="96" y="29"/>
                  <a:pt x="94" y="31"/>
                  <a:pt x="92" y="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 dirty="0"/>
          </a:p>
        </p:txBody>
      </p:sp>
      <p:pic>
        <p:nvPicPr>
          <p:cNvPr id="21" name="Снимок экрана 2017-10-24 в 1.03.36.png" descr="Снимок экрана 2017-10-24 в 1.03.36.png">
            <a:extLst>
              <a:ext uri="{FF2B5EF4-FFF2-40B4-BE49-F238E27FC236}">
                <a16:creationId xmlns:a16="http://schemas.microsoft.com/office/drawing/2014/main" id="{7BD30A9F-E39C-4D88-86DC-B90BBE8FDF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92830" y="64053"/>
            <a:ext cx="1450568" cy="294233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Freeform 19"/>
          <p:cNvSpPr>
            <a:spLocks noEditPoints="1"/>
          </p:cNvSpPr>
          <p:nvPr/>
        </p:nvSpPr>
        <p:spPr bwMode="auto">
          <a:xfrm>
            <a:off x="6273264" y="2113681"/>
            <a:ext cx="1272843" cy="642770"/>
          </a:xfrm>
          <a:custGeom>
            <a:avLst/>
            <a:gdLst>
              <a:gd name="T0" fmla="*/ 92 w 295"/>
              <a:gd name="T1" fmla="*/ 141 h 149"/>
              <a:gd name="T2" fmla="*/ 112 w 295"/>
              <a:gd name="T3" fmla="*/ 95 h 149"/>
              <a:gd name="T4" fmla="*/ 129 w 295"/>
              <a:gd name="T5" fmla="*/ 85 h 149"/>
              <a:gd name="T6" fmla="*/ 140 w 295"/>
              <a:gd name="T7" fmla="*/ 1 h 149"/>
              <a:gd name="T8" fmla="*/ 190 w 295"/>
              <a:gd name="T9" fmla="*/ 35 h 149"/>
              <a:gd name="T10" fmla="*/ 176 w 295"/>
              <a:gd name="T11" fmla="*/ 90 h 149"/>
              <a:gd name="T12" fmla="*/ 215 w 295"/>
              <a:gd name="T13" fmla="*/ 113 h 149"/>
              <a:gd name="T14" fmla="*/ 209 w 295"/>
              <a:gd name="T15" fmla="*/ 141 h 149"/>
              <a:gd name="T16" fmla="*/ 150 w 295"/>
              <a:gd name="T17" fmla="*/ 8 h 149"/>
              <a:gd name="T18" fmla="*/ 133 w 295"/>
              <a:gd name="T19" fmla="*/ 74 h 149"/>
              <a:gd name="T20" fmla="*/ 125 w 295"/>
              <a:gd name="T21" fmla="*/ 99 h 149"/>
              <a:gd name="T22" fmla="*/ 88 w 295"/>
              <a:gd name="T23" fmla="*/ 126 h 149"/>
              <a:gd name="T24" fmla="*/ 151 w 295"/>
              <a:gd name="T25" fmla="*/ 141 h 149"/>
              <a:gd name="T26" fmla="*/ 212 w 295"/>
              <a:gd name="T27" fmla="*/ 126 h 149"/>
              <a:gd name="T28" fmla="*/ 176 w 295"/>
              <a:gd name="T29" fmla="*/ 99 h 149"/>
              <a:gd name="T30" fmla="*/ 168 w 295"/>
              <a:gd name="T31" fmla="*/ 74 h 149"/>
              <a:gd name="T32" fmla="*/ 150 w 295"/>
              <a:gd name="T33" fmla="*/ 8 h 149"/>
              <a:gd name="T34" fmla="*/ 245 w 295"/>
              <a:gd name="T35" fmla="*/ 149 h 149"/>
              <a:gd name="T36" fmla="*/ 220 w 295"/>
              <a:gd name="T37" fmla="*/ 144 h 149"/>
              <a:gd name="T38" fmla="*/ 245 w 295"/>
              <a:gd name="T39" fmla="*/ 141 h 149"/>
              <a:gd name="T40" fmla="*/ 286 w 295"/>
              <a:gd name="T41" fmla="*/ 132 h 149"/>
              <a:gd name="T42" fmla="*/ 262 w 295"/>
              <a:gd name="T43" fmla="*/ 114 h 149"/>
              <a:gd name="T44" fmla="*/ 256 w 295"/>
              <a:gd name="T45" fmla="*/ 95 h 149"/>
              <a:gd name="T46" fmla="*/ 245 w 295"/>
              <a:gd name="T47" fmla="*/ 51 h 149"/>
              <a:gd name="T48" fmla="*/ 234 w 295"/>
              <a:gd name="T49" fmla="*/ 95 h 149"/>
              <a:gd name="T50" fmla="*/ 230 w 295"/>
              <a:gd name="T51" fmla="*/ 113 h 149"/>
              <a:gd name="T52" fmla="*/ 228 w 295"/>
              <a:gd name="T53" fmla="*/ 105 h 149"/>
              <a:gd name="T54" fmla="*/ 216 w 295"/>
              <a:gd name="T55" fmla="*/ 68 h 149"/>
              <a:gd name="T56" fmla="*/ 253 w 295"/>
              <a:gd name="T57" fmla="*/ 44 h 149"/>
              <a:gd name="T58" fmla="*/ 261 w 295"/>
              <a:gd name="T59" fmla="*/ 103 h 149"/>
              <a:gd name="T60" fmla="*/ 272 w 295"/>
              <a:gd name="T61" fmla="*/ 109 h 149"/>
              <a:gd name="T62" fmla="*/ 286 w 295"/>
              <a:gd name="T63" fmla="*/ 143 h 149"/>
              <a:gd name="T64" fmla="*/ 55 w 295"/>
              <a:gd name="T65" fmla="*/ 149 h 149"/>
              <a:gd name="T66" fmla="*/ 0 w 295"/>
              <a:gd name="T67" fmla="*/ 132 h 149"/>
              <a:gd name="T68" fmla="*/ 33 w 295"/>
              <a:gd name="T69" fmla="*/ 103 h 149"/>
              <a:gd name="T70" fmla="*/ 37 w 295"/>
              <a:gd name="T71" fmla="*/ 96 h 149"/>
              <a:gd name="T72" fmla="*/ 55 w 295"/>
              <a:gd name="T73" fmla="*/ 32 h 149"/>
              <a:gd name="T74" fmla="*/ 74 w 295"/>
              <a:gd name="T75" fmla="*/ 96 h 149"/>
              <a:gd name="T76" fmla="*/ 77 w 295"/>
              <a:gd name="T77" fmla="*/ 103 h 149"/>
              <a:gd name="T78" fmla="*/ 73 w 295"/>
              <a:gd name="T79" fmla="*/ 109 h 149"/>
              <a:gd name="T80" fmla="*/ 79 w 295"/>
              <a:gd name="T81" fmla="*/ 60 h 149"/>
              <a:gd name="T82" fmla="*/ 49 w 295"/>
              <a:gd name="T83" fmla="*/ 41 h 149"/>
              <a:gd name="T84" fmla="*/ 46 w 295"/>
              <a:gd name="T85" fmla="*/ 100 h 149"/>
              <a:gd name="T86" fmla="*/ 29 w 295"/>
              <a:gd name="T87" fmla="*/ 113 h 149"/>
              <a:gd name="T88" fmla="*/ 13 w 295"/>
              <a:gd name="T89" fmla="*/ 135 h 149"/>
              <a:gd name="T90" fmla="*/ 75 w 295"/>
              <a:gd name="T91" fmla="*/ 140 h 149"/>
              <a:gd name="T92" fmla="*/ 55 w 295"/>
              <a:gd name="T93" fmla="*/ 14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95" h="149">
                <a:moveTo>
                  <a:pt x="151" y="149"/>
                </a:moveTo>
                <a:cubicBezTo>
                  <a:pt x="133" y="149"/>
                  <a:pt x="119" y="148"/>
                  <a:pt x="105" y="145"/>
                </a:cubicBezTo>
                <a:cubicBezTo>
                  <a:pt x="100" y="144"/>
                  <a:pt x="96" y="143"/>
                  <a:pt x="92" y="141"/>
                </a:cubicBezTo>
                <a:cubicBezTo>
                  <a:pt x="83" y="137"/>
                  <a:pt x="81" y="131"/>
                  <a:pt x="80" y="127"/>
                </a:cubicBezTo>
                <a:cubicBezTo>
                  <a:pt x="79" y="122"/>
                  <a:pt x="81" y="117"/>
                  <a:pt x="86" y="113"/>
                </a:cubicBezTo>
                <a:cubicBezTo>
                  <a:pt x="92" y="106"/>
                  <a:pt x="100" y="101"/>
                  <a:pt x="112" y="95"/>
                </a:cubicBezTo>
                <a:cubicBezTo>
                  <a:pt x="115" y="94"/>
                  <a:pt x="119" y="92"/>
                  <a:pt x="122" y="91"/>
                </a:cubicBezTo>
                <a:cubicBezTo>
                  <a:pt x="125" y="90"/>
                  <a:pt x="125" y="90"/>
                  <a:pt x="125" y="90"/>
                </a:cubicBezTo>
                <a:cubicBezTo>
                  <a:pt x="127" y="89"/>
                  <a:pt x="129" y="87"/>
                  <a:pt x="129" y="85"/>
                </a:cubicBezTo>
                <a:cubicBezTo>
                  <a:pt x="130" y="83"/>
                  <a:pt x="129" y="81"/>
                  <a:pt x="127" y="80"/>
                </a:cubicBezTo>
                <a:cubicBezTo>
                  <a:pt x="115" y="68"/>
                  <a:pt x="110" y="53"/>
                  <a:pt x="111" y="35"/>
                </a:cubicBezTo>
                <a:cubicBezTo>
                  <a:pt x="111" y="17"/>
                  <a:pt x="121" y="6"/>
                  <a:pt x="140" y="1"/>
                </a:cubicBezTo>
                <a:cubicBezTo>
                  <a:pt x="143" y="0"/>
                  <a:pt x="147" y="0"/>
                  <a:pt x="150" y="0"/>
                </a:cubicBezTo>
                <a:cubicBezTo>
                  <a:pt x="154" y="0"/>
                  <a:pt x="158" y="0"/>
                  <a:pt x="161" y="1"/>
                </a:cubicBezTo>
                <a:cubicBezTo>
                  <a:pt x="180" y="6"/>
                  <a:pt x="190" y="17"/>
                  <a:pt x="190" y="35"/>
                </a:cubicBezTo>
                <a:cubicBezTo>
                  <a:pt x="191" y="53"/>
                  <a:pt x="185" y="68"/>
                  <a:pt x="173" y="80"/>
                </a:cubicBezTo>
                <a:cubicBezTo>
                  <a:pt x="172" y="81"/>
                  <a:pt x="171" y="83"/>
                  <a:pt x="171" y="85"/>
                </a:cubicBezTo>
                <a:cubicBezTo>
                  <a:pt x="172" y="87"/>
                  <a:pt x="174" y="89"/>
                  <a:pt x="176" y="90"/>
                </a:cubicBezTo>
                <a:cubicBezTo>
                  <a:pt x="179" y="91"/>
                  <a:pt x="179" y="91"/>
                  <a:pt x="179" y="91"/>
                </a:cubicBezTo>
                <a:cubicBezTo>
                  <a:pt x="182" y="92"/>
                  <a:pt x="186" y="94"/>
                  <a:pt x="189" y="95"/>
                </a:cubicBezTo>
                <a:cubicBezTo>
                  <a:pt x="201" y="101"/>
                  <a:pt x="209" y="106"/>
                  <a:pt x="215" y="113"/>
                </a:cubicBezTo>
                <a:cubicBezTo>
                  <a:pt x="219" y="116"/>
                  <a:pt x="221" y="122"/>
                  <a:pt x="220" y="127"/>
                </a:cubicBezTo>
                <a:cubicBezTo>
                  <a:pt x="219" y="133"/>
                  <a:pt x="215" y="138"/>
                  <a:pt x="209" y="141"/>
                </a:cubicBezTo>
                <a:cubicBezTo>
                  <a:pt x="209" y="141"/>
                  <a:pt x="209" y="141"/>
                  <a:pt x="209" y="141"/>
                </a:cubicBezTo>
                <a:cubicBezTo>
                  <a:pt x="205" y="143"/>
                  <a:pt x="201" y="144"/>
                  <a:pt x="196" y="145"/>
                </a:cubicBezTo>
                <a:cubicBezTo>
                  <a:pt x="182" y="148"/>
                  <a:pt x="168" y="149"/>
                  <a:pt x="151" y="149"/>
                </a:cubicBezTo>
                <a:close/>
                <a:moveTo>
                  <a:pt x="150" y="8"/>
                </a:moveTo>
                <a:cubicBezTo>
                  <a:pt x="148" y="8"/>
                  <a:pt x="145" y="8"/>
                  <a:pt x="142" y="9"/>
                </a:cubicBezTo>
                <a:cubicBezTo>
                  <a:pt x="127" y="13"/>
                  <a:pt x="119" y="21"/>
                  <a:pt x="119" y="35"/>
                </a:cubicBezTo>
                <a:cubicBezTo>
                  <a:pt x="118" y="51"/>
                  <a:pt x="123" y="64"/>
                  <a:pt x="133" y="74"/>
                </a:cubicBezTo>
                <a:cubicBezTo>
                  <a:pt x="137" y="78"/>
                  <a:pt x="138" y="82"/>
                  <a:pt x="137" y="87"/>
                </a:cubicBezTo>
                <a:cubicBezTo>
                  <a:pt x="136" y="92"/>
                  <a:pt x="133" y="96"/>
                  <a:pt x="128" y="98"/>
                </a:cubicBezTo>
                <a:cubicBezTo>
                  <a:pt x="125" y="99"/>
                  <a:pt x="125" y="99"/>
                  <a:pt x="125" y="99"/>
                </a:cubicBezTo>
                <a:cubicBezTo>
                  <a:pt x="122" y="100"/>
                  <a:pt x="118" y="101"/>
                  <a:pt x="115" y="103"/>
                </a:cubicBezTo>
                <a:cubicBezTo>
                  <a:pt x="105" y="108"/>
                  <a:pt x="97" y="112"/>
                  <a:pt x="91" y="118"/>
                </a:cubicBezTo>
                <a:cubicBezTo>
                  <a:pt x="89" y="121"/>
                  <a:pt x="88" y="123"/>
                  <a:pt x="88" y="126"/>
                </a:cubicBezTo>
                <a:cubicBezTo>
                  <a:pt x="89" y="129"/>
                  <a:pt x="91" y="131"/>
                  <a:pt x="95" y="133"/>
                </a:cubicBezTo>
                <a:cubicBezTo>
                  <a:pt x="99" y="135"/>
                  <a:pt x="103" y="136"/>
                  <a:pt x="107" y="137"/>
                </a:cubicBezTo>
                <a:cubicBezTo>
                  <a:pt x="120" y="140"/>
                  <a:pt x="134" y="141"/>
                  <a:pt x="151" y="141"/>
                </a:cubicBezTo>
                <a:cubicBezTo>
                  <a:pt x="167" y="141"/>
                  <a:pt x="181" y="140"/>
                  <a:pt x="194" y="137"/>
                </a:cubicBezTo>
                <a:cubicBezTo>
                  <a:pt x="198" y="136"/>
                  <a:pt x="202" y="135"/>
                  <a:pt x="206" y="133"/>
                </a:cubicBezTo>
                <a:cubicBezTo>
                  <a:pt x="209" y="132"/>
                  <a:pt x="211" y="129"/>
                  <a:pt x="212" y="126"/>
                </a:cubicBezTo>
                <a:cubicBezTo>
                  <a:pt x="212" y="123"/>
                  <a:pt x="211" y="120"/>
                  <a:pt x="210" y="118"/>
                </a:cubicBezTo>
                <a:cubicBezTo>
                  <a:pt x="204" y="112"/>
                  <a:pt x="196" y="108"/>
                  <a:pt x="186" y="103"/>
                </a:cubicBezTo>
                <a:cubicBezTo>
                  <a:pt x="182" y="101"/>
                  <a:pt x="179" y="100"/>
                  <a:pt x="176" y="99"/>
                </a:cubicBezTo>
                <a:cubicBezTo>
                  <a:pt x="173" y="98"/>
                  <a:pt x="173" y="98"/>
                  <a:pt x="173" y="98"/>
                </a:cubicBezTo>
                <a:cubicBezTo>
                  <a:pt x="168" y="96"/>
                  <a:pt x="164" y="92"/>
                  <a:pt x="163" y="87"/>
                </a:cubicBezTo>
                <a:cubicBezTo>
                  <a:pt x="162" y="82"/>
                  <a:pt x="164" y="78"/>
                  <a:pt x="168" y="74"/>
                </a:cubicBezTo>
                <a:cubicBezTo>
                  <a:pt x="178" y="64"/>
                  <a:pt x="183" y="51"/>
                  <a:pt x="182" y="35"/>
                </a:cubicBezTo>
                <a:cubicBezTo>
                  <a:pt x="182" y="21"/>
                  <a:pt x="174" y="13"/>
                  <a:pt x="159" y="9"/>
                </a:cubicBezTo>
                <a:cubicBezTo>
                  <a:pt x="156" y="8"/>
                  <a:pt x="153" y="8"/>
                  <a:pt x="150" y="8"/>
                </a:cubicBezTo>
                <a:close/>
                <a:moveTo>
                  <a:pt x="207" y="137"/>
                </a:moveTo>
                <a:cubicBezTo>
                  <a:pt x="207" y="137"/>
                  <a:pt x="207" y="137"/>
                  <a:pt x="207" y="137"/>
                </a:cubicBezTo>
                <a:close/>
                <a:moveTo>
                  <a:pt x="245" y="149"/>
                </a:moveTo>
                <a:cubicBezTo>
                  <a:pt x="242" y="149"/>
                  <a:pt x="242" y="149"/>
                  <a:pt x="242" y="149"/>
                </a:cubicBezTo>
                <a:cubicBezTo>
                  <a:pt x="234" y="149"/>
                  <a:pt x="232" y="149"/>
                  <a:pt x="223" y="148"/>
                </a:cubicBezTo>
                <a:cubicBezTo>
                  <a:pt x="221" y="148"/>
                  <a:pt x="219" y="146"/>
                  <a:pt x="220" y="144"/>
                </a:cubicBezTo>
                <a:cubicBezTo>
                  <a:pt x="220" y="141"/>
                  <a:pt x="222" y="140"/>
                  <a:pt x="224" y="140"/>
                </a:cubicBezTo>
                <a:cubicBezTo>
                  <a:pt x="232" y="141"/>
                  <a:pt x="235" y="141"/>
                  <a:pt x="243" y="141"/>
                </a:cubicBezTo>
                <a:cubicBezTo>
                  <a:pt x="245" y="141"/>
                  <a:pt x="245" y="141"/>
                  <a:pt x="245" y="141"/>
                </a:cubicBezTo>
                <a:cubicBezTo>
                  <a:pt x="256" y="141"/>
                  <a:pt x="266" y="141"/>
                  <a:pt x="275" y="138"/>
                </a:cubicBezTo>
                <a:cubicBezTo>
                  <a:pt x="278" y="138"/>
                  <a:pt x="281" y="137"/>
                  <a:pt x="283" y="136"/>
                </a:cubicBezTo>
                <a:cubicBezTo>
                  <a:pt x="285" y="135"/>
                  <a:pt x="286" y="133"/>
                  <a:pt x="286" y="132"/>
                </a:cubicBezTo>
                <a:cubicBezTo>
                  <a:pt x="287" y="130"/>
                  <a:pt x="286" y="128"/>
                  <a:pt x="285" y="127"/>
                </a:cubicBezTo>
                <a:cubicBezTo>
                  <a:pt x="281" y="123"/>
                  <a:pt x="276" y="120"/>
                  <a:pt x="269" y="117"/>
                </a:cubicBezTo>
                <a:cubicBezTo>
                  <a:pt x="267" y="116"/>
                  <a:pt x="264" y="115"/>
                  <a:pt x="262" y="114"/>
                </a:cubicBezTo>
                <a:cubicBezTo>
                  <a:pt x="260" y="113"/>
                  <a:pt x="260" y="113"/>
                  <a:pt x="260" y="113"/>
                </a:cubicBezTo>
                <a:cubicBezTo>
                  <a:pt x="256" y="112"/>
                  <a:pt x="254" y="109"/>
                  <a:pt x="253" y="105"/>
                </a:cubicBezTo>
                <a:cubicBezTo>
                  <a:pt x="252" y="101"/>
                  <a:pt x="253" y="98"/>
                  <a:pt x="256" y="95"/>
                </a:cubicBezTo>
                <a:cubicBezTo>
                  <a:pt x="263" y="88"/>
                  <a:pt x="266" y="79"/>
                  <a:pt x="266" y="69"/>
                </a:cubicBezTo>
                <a:cubicBezTo>
                  <a:pt x="265" y="60"/>
                  <a:pt x="261" y="54"/>
                  <a:pt x="251" y="52"/>
                </a:cubicBezTo>
                <a:cubicBezTo>
                  <a:pt x="249" y="51"/>
                  <a:pt x="247" y="51"/>
                  <a:pt x="245" y="51"/>
                </a:cubicBezTo>
                <a:cubicBezTo>
                  <a:pt x="243" y="51"/>
                  <a:pt x="241" y="51"/>
                  <a:pt x="239" y="52"/>
                </a:cubicBezTo>
                <a:cubicBezTo>
                  <a:pt x="229" y="54"/>
                  <a:pt x="225" y="60"/>
                  <a:pt x="224" y="69"/>
                </a:cubicBezTo>
                <a:cubicBezTo>
                  <a:pt x="224" y="79"/>
                  <a:pt x="227" y="88"/>
                  <a:pt x="234" y="95"/>
                </a:cubicBezTo>
                <a:cubicBezTo>
                  <a:pt x="237" y="98"/>
                  <a:pt x="238" y="102"/>
                  <a:pt x="238" y="105"/>
                </a:cubicBezTo>
                <a:cubicBezTo>
                  <a:pt x="237" y="109"/>
                  <a:pt x="235" y="111"/>
                  <a:pt x="231" y="113"/>
                </a:cubicBezTo>
                <a:cubicBezTo>
                  <a:pt x="230" y="113"/>
                  <a:pt x="230" y="113"/>
                  <a:pt x="230" y="113"/>
                </a:cubicBezTo>
                <a:cubicBezTo>
                  <a:pt x="228" y="114"/>
                  <a:pt x="226" y="113"/>
                  <a:pt x="225" y="110"/>
                </a:cubicBezTo>
                <a:cubicBezTo>
                  <a:pt x="224" y="108"/>
                  <a:pt x="225" y="106"/>
                  <a:pt x="227" y="105"/>
                </a:cubicBezTo>
                <a:cubicBezTo>
                  <a:pt x="228" y="105"/>
                  <a:pt x="228" y="105"/>
                  <a:pt x="228" y="105"/>
                </a:cubicBezTo>
                <a:cubicBezTo>
                  <a:pt x="229" y="105"/>
                  <a:pt x="230" y="104"/>
                  <a:pt x="230" y="104"/>
                </a:cubicBezTo>
                <a:cubicBezTo>
                  <a:pt x="230" y="103"/>
                  <a:pt x="229" y="102"/>
                  <a:pt x="228" y="101"/>
                </a:cubicBezTo>
                <a:cubicBezTo>
                  <a:pt x="220" y="92"/>
                  <a:pt x="216" y="81"/>
                  <a:pt x="216" y="68"/>
                </a:cubicBezTo>
                <a:cubicBezTo>
                  <a:pt x="216" y="59"/>
                  <a:pt x="220" y="48"/>
                  <a:pt x="237" y="44"/>
                </a:cubicBezTo>
                <a:cubicBezTo>
                  <a:pt x="240" y="43"/>
                  <a:pt x="242" y="43"/>
                  <a:pt x="245" y="43"/>
                </a:cubicBezTo>
                <a:cubicBezTo>
                  <a:pt x="248" y="43"/>
                  <a:pt x="250" y="43"/>
                  <a:pt x="253" y="44"/>
                </a:cubicBezTo>
                <a:cubicBezTo>
                  <a:pt x="270" y="48"/>
                  <a:pt x="274" y="59"/>
                  <a:pt x="274" y="68"/>
                </a:cubicBezTo>
                <a:cubicBezTo>
                  <a:pt x="274" y="81"/>
                  <a:pt x="270" y="92"/>
                  <a:pt x="262" y="101"/>
                </a:cubicBezTo>
                <a:cubicBezTo>
                  <a:pt x="261" y="101"/>
                  <a:pt x="261" y="102"/>
                  <a:pt x="261" y="103"/>
                </a:cubicBezTo>
                <a:cubicBezTo>
                  <a:pt x="261" y="104"/>
                  <a:pt x="262" y="105"/>
                  <a:pt x="263" y="106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8" y="107"/>
                  <a:pt x="270" y="108"/>
                  <a:pt x="272" y="109"/>
                </a:cubicBezTo>
                <a:cubicBezTo>
                  <a:pt x="281" y="113"/>
                  <a:pt x="286" y="117"/>
                  <a:pt x="291" y="122"/>
                </a:cubicBezTo>
                <a:cubicBezTo>
                  <a:pt x="294" y="124"/>
                  <a:pt x="295" y="129"/>
                  <a:pt x="294" y="133"/>
                </a:cubicBezTo>
                <a:cubicBezTo>
                  <a:pt x="294" y="137"/>
                  <a:pt x="291" y="141"/>
                  <a:pt x="286" y="143"/>
                </a:cubicBezTo>
                <a:cubicBezTo>
                  <a:pt x="284" y="145"/>
                  <a:pt x="280" y="146"/>
                  <a:pt x="277" y="146"/>
                </a:cubicBezTo>
                <a:cubicBezTo>
                  <a:pt x="267" y="149"/>
                  <a:pt x="257" y="149"/>
                  <a:pt x="245" y="149"/>
                </a:cubicBezTo>
                <a:close/>
                <a:moveTo>
                  <a:pt x="55" y="149"/>
                </a:moveTo>
                <a:cubicBezTo>
                  <a:pt x="42" y="149"/>
                  <a:pt x="31" y="149"/>
                  <a:pt x="20" y="146"/>
                </a:cubicBezTo>
                <a:cubicBezTo>
                  <a:pt x="16" y="145"/>
                  <a:pt x="13" y="144"/>
                  <a:pt x="10" y="143"/>
                </a:cubicBezTo>
                <a:cubicBezTo>
                  <a:pt x="4" y="140"/>
                  <a:pt x="1" y="136"/>
                  <a:pt x="0" y="132"/>
                </a:cubicBezTo>
                <a:cubicBezTo>
                  <a:pt x="0" y="127"/>
                  <a:pt x="1" y="123"/>
                  <a:pt x="5" y="119"/>
                </a:cubicBezTo>
                <a:cubicBezTo>
                  <a:pt x="10" y="114"/>
                  <a:pt x="16" y="110"/>
                  <a:pt x="25" y="106"/>
                </a:cubicBezTo>
                <a:cubicBezTo>
                  <a:pt x="28" y="105"/>
                  <a:pt x="30" y="104"/>
                  <a:pt x="33" y="103"/>
                </a:cubicBezTo>
                <a:cubicBezTo>
                  <a:pt x="35" y="102"/>
                  <a:pt x="35" y="102"/>
                  <a:pt x="35" y="102"/>
                </a:cubicBezTo>
                <a:cubicBezTo>
                  <a:pt x="37" y="101"/>
                  <a:pt x="38" y="100"/>
                  <a:pt x="38" y="99"/>
                </a:cubicBezTo>
                <a:cubicBezTo>
                  <a:pt x="39" y="97"/>
                  <a:pt x="38" y="96"/>
                  <a:pt x="37" y="96"/>
                </a:cubicBezTo>
                <a:cubicBezTo>
                  <a:pt x="28" y="86"/>
                  <a:pt x="23" y="74"/>
                  <a:pt x="24" y="60"/>
                </a:cubicBezTo>
                <a:cubicBezTo>
                  <a:pt x="24" y="50"/>
                  <a:pt x="28" y="38"/>
                  <a:pt x="47" y="33"/>
                </a:cubicBezTo>
                <a:cubicBezTo>
                  <a:pt x="50" y="33"/>
                  <a:pt x="52" y="32"/>
                  <a:pt x="55" y="32"/>
                </a:cubicBezTo>
                <a:cubicBezTo>
                  <a:pt x="58" y="32"/>
                  <a:pt x="61" y="33"/>
                  <a:pt x="64" y="33"/>
                </a:cubicBezTo>
                <a:cubicBezTo>
                  <a:pt x="82" y="38"/>
                  <a:pt x="87" y="50"/>
                  <a:pt x="87" y="60"/>
                </a:cubicBezTo>
                <a:cubicBezTo>
                  <a:pt x="87" y="74"/>
                  <a:pt x="83" y="86"/>
                  <a:pt x="74" y="96"/>
                </a:cubicBezTo>
                <a:cubicBezTo>
                  <a:pt x="73" y="96"/>
                  <a:pt x="72" y="97"/>
                  <a:pt x="72" y="99"/>
                </a:cubicBezTo>
                <a:cubicBezTo>
                  <a:pt x="73" y="100"/>
                  <a:pt x="74" y="101"/>
                  <a:pt x="76" y="102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80" y="103"/>
                  <a:pt x="81" y="106"/>
                  <a:pt x="80" y="108"/>
                </a:cubicBezTo>
                <a:cubicBezTo>
                  <a:pt x="79" y="110"/>
                  <a:pt x="77" y="111"/>
                  <a:pt x="75" y="110"/>
                </a:cubicBezTo>
                <a:cubicBezTo>
                  <a:pt x="73" y="109"/>
                  <a:pt x="73" y="109"/>
                  <a:pt x="73" y="109"/>
                </a:cubicBezTo>
                <a:cubicBezTo>
                  <a:pt x="68" y="108"/>
                  <a:pt x="65" y="104"/>
                  <a:pt x="64" y="100"/>
                </a:cubicBezTo>
                <a:cubicBezTo>
                  <a:pt x="64" y="97"/>
                  <a:pt x="65" y="93"/>
                  <a:pt x="68" y="90"/>
                </a:cubicBezTo>
                <a:cubicBezTo>
                  <a:pt x="76" y="82"/>
                  <a:pt x="79" y="72"/>
                  <a:pt x="79" y="60"/>
                </a:cubicBezTo>
                <a:cubicBezTo>
                  <a:pt x="78" y="50"/>
                  <a:pt x="73" y="44"/>
                  <a:pt x="62" y="41"/>
                </a:cubicBezTo>
                <a:cubicBezTo>
                  <a:pt x="60" y="41"/>
                  <a:pt x="57" y="41"/>
                  <a:pt x="55" y="41"/>
                </a:cubicBezTo>
                <a:cubicBezTo>
                  <a:pt x="53" y="41"/>
                  <a:pt x="51" y="41"/>
                  <a:pt x="49" y="41"/>
                </a:cubicBezTo>
                <a:cubicBezTo>
                  <a:pt x="38" y="44"/>
                  <a:pt x="32" y="50"/>
                  <a:pt x="32" y="60"/>
                </a:cubicBezTo>
                <a:cubicBezTo>
                  <a:pt x="31" y="72"/>
                  <a:pt x="35" y="82"/>
                  <a:pt x="43" y="90"/>
                </a:cubicBezTo>
                <a:cubicBezTo>
                  <a:pt x="46" y="93"/>
                  <a:pt x="47" y="97"/>
                  <a:pt x="46" y="100"/>
                </a:cubicBezTo>
                <a:cubicBezTo>
                  <a:pt x="45" y="104"/>
                  <a:pt x="42" y="108"/>
                  <a:pt x="38" y="109"/>
                </a:cubicBezTo>
                <a:cubicBezTo>
                  <a:pt x="36" y="110"/>
                  <a:pt x="36" y="110"/>
                  <a:pt x="36" y="110"/>
                </a:cubicBezTo>
                <a:cubicBezTo>
                  <a:pt x="34" y="111"/>
                  <a:pt x="31" y="112"/>
                  <a:pt x="29" y="113"/>
                </a:cubicBezTo>
                <a:cubicBezTo>
                  <a:pt x="20" y="117"/>
                  <a:pt x="15" y="121"/>
                  <a:pt x="10" y="125"/>
                </a:cubicBezTo>
                <a:cubicBezTo>
                  <a:pt x="9" y="127"/>
                  <a:pt x="8" y="129"/>
                  <a:pt x="8" y="130"/>
                </a:cubicBezTo>
                <a:cubicBezTo>
                  <a:pt x="9" y="132"/>
                  <a:pt x="10" y="134"/>
                  <a:pt x="13" y="135"/>
                </a:cubicBezTo>
                <a:cubicBezTo>
                  <a:pt x="16" y="136"/>
                  <a:pt x="19" y="137"/>
                  <a:pt x="22" y="138"/>
                </a:cubicBezTo>
                <a:cubicBezTo>
                  <a:pt x="32" y="141"/>
                  <a:pt x="43" y="141"/>
                  <a:pt x="55" y="141"/>
                </a:cubicBezTo>
                <a:cubicBezTo>
                  <a:pt x="63" y="141"/>
                  <a:pt x="69" y="141"/>
                  <a:pt x="75" y="140"/>
                </a:cubicBezTo>
                <a:cubicBezTo>
                  <a:pt x="77" y="140"/>
                  <a:pt x="79" y="142"/>
                  <a:pt x="80" y="144"/>
                </a:cubicBezTo>
                <a:cubicBezTo>
                  <a:pt x="80" y="146"/>
                  <a:pt x="78" y="148"/>
                  <a:pt x="76" y="148"/>
                </a:cubicBezTo>
                <a:cubicBezTo>
                  <a:pt x="70" y="149"/>
                  <a:pt x="63" y="149"/>
                  <a:pt x="55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 b="1" dirty="0"/>
          </a:p>
        </p:txBody>
      </p:sp>
      <p:pic>
        <p:nvPicPr>
          <p:cNvPr id="5" name="Рисунок 4" descr="Попасть в яблочко">
            <a:extLst>
              <a:ext uri="{FF2B5EF4-FFF2-40B4-BE49-F238E27FC236}">
                <a16:creationId xmlns:a16="http://schemas.microsoft.com/office/drawing/2014/main" id="{8C76A008-FEB7-4B06-A2E8-D36A79A6E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733578" y="1781305"/>
            <a:ext cx="1066559" cy="1066559"/>
          </a:xfrm>
          <a:prstGeom prst="rect">
            <a:avLst/>
          </a:prstGeom>
        </p:spPr>
      </p:pic>
      <p:pic>
        <p:nvPicPr>
          <p:cNvPr id="17" name="Рисунок 16" descr="Бумажник">
            <a:extLst>
              <a:ext uri="{FF2B5EF4-FFF2-40B4-BE49-F238E27FC236}">
                <a16:creationId xmlns:a16="http://schemas.microsoft.com/office/drawing/2014/main" id="{AFD3DFE3-35D2-453B-96AA-F5BC784DF2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418555" y="4069243"/>
            <a:ext cx="1075788" cy="107578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B705C56-DAF7-4AD0-ACDD-6FCA63E83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153" y="1094560"/>
            <a:ext cx="2200847" cy="492599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0A5EF5C-F694-447C-AECD-7D8DF27522E5}"/>
              </a:ext>
            </a:extLst>
          </p:cNvPr>
          <p:cNvSpPr/>
          <p:nvPr/>
        </p:nvSpPr>
        <p:spPr>
          <a:xfrm>
            <a:off x="7238263" y="1074198"/>
            <a:ext cx="4796720" cy="5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ru-RU" dirty="0">
                <a:solidFill>
                  <a:srgbClr val="000000"/>
                </a:solidFill>
                <a:latin typeface="Roboto Light" pitchFamily="2" charset="0"/>
                <a:ea typeface="Roboto Light" pitchFamily="2" charset="0"/>
              </a:rPr>
              <a:t>Необходимую информацию стажеры изучают самостоятельно. Изученная информация и ее знание никак не курируется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31513D-A10D-4D11-A03E-21864D377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72" y="991672"/>
            <a:ext cx="5889628" cy="5355123"/>
          </a:xfrm>
          <a:prstGeom prst="rect">
            <a:avLst/>
          </a:prstGeom>
        </p:spPr>
      </p:pic>
      <p:sp>
        <p:nvSpPr>
          <p:cNvPr id="6" name="Блок-схема: узел 5">
            <a:extLst>
              <a:ext uri="{FF2B5EF4-FFF2-40B4-BE49-F238E27FC236}">
                <a16:creationId xmlns:a16="http://schemas.microsoft.com/office/drawing/2014/main" id="{79EE2859-700C-4580-A14B-1E903EAF62F8}"/>
              </a:ext>
            </a:extLst>
          </p:cNvPr>
          <p:cNvSpPr/>
          <p:nvPr/>
        </p:nvSpPr>
        <p:spPr>
          <a:xfrm>
            <a:off x="6459796" y="991672"/>
            <a:ext cx="594804" cy="599245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7" name="Блок-схема: узел 6">
            <a:extLst>
              <a:ext uri="{FF2B5EF4-FFF2-40B4-BE49-F238E27FC236}">
                <a16:creationId xmlns:a16="http://schemas.microsoft.com/office/drawing/2014/main" id="{CAC5A839-B8B1-4B11-A042-F2B5D4E52D17}"/>
              </a:ext>
            </a:extLst>
          </p:cNvPr>
          <p:cNvSpPr/>
          <p:nvPr/>
        </p:nvSpPr>
        <p:spPr>
          <a:xfrm>
            <a:off x="6486059" y="5457239"/>
            <a:ext cx="594804" cy="599245"/>
          </a:xfrm>
          <a:prstGeom prst="flowChartConnector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Блок-схема: узел 7">
            <a:extLst>
              <a:ext uri="{FF2B5EF4-FFF2-40B4-BE49-F238E27FC236}">
                <a16:creationId xmlns:a16="http://schemas.microsoft.com/office/drawing/2014/main" id="{B822C5C0-0EBB-4C25-98C2-9E863BDEEAAE}"/>
              </a:ext>
            </a:extLst>
          </p:cNvPr>
          <p:cNvSpPr/>
          <p:nvPr/>
        </p:nvSpPr>
        <p:spPr>
          <a:xfrm>
            <a:off x="6486059" y="2530131"/>
            <a:ext cx="594804" cy="599245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9" name="Блок-схема: узел 8">
            <a:extLst>
              <a:ext uri="{FF2B5EF4-FFF2-40B4-BE49-F238E27FC236}">
                <a16:creationId xmlns:a16="http://schemas.microsoft.com/office/drawing/2014/main" id="{EF04293E-412E-40C3-B675-CBBCF764F6B4}"/>
              </a:ext>
            </a:extLst>
          </p:cNvPr>
          <p:cNvSpPr/>
          <p:nvPr/>
        </p:nvSpPr>
        <p:spPr>
          <a:xfrm>
            <a:off x="6486059" y="3918780"/>
            <a:ext cx="594804" cy="599245"/>
          </a:xfrm>
          <a:prstGeom prst="flowChartConnector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>
              <a:highlight>
                <a:srgbClr val="009999"/>
              </a:highlight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68A506D-50B1-40C5-A7AB-E7D857C9AACA}"/>
              </a:ext>
            </a:extLst>
          </p:cNvPr>
          <p:cNvSpPr/>
          <p:nvPr/>
        </p:nvSpPr>
        <p:spPr>
          <a:xfrm>
            <a:off x="7238264" y="3918780"/>
            <a:ext cx="4796719" cy="5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ru-RU" dirty="0">
                <a:solidFill>
                  <a:srgbClr val="000000"/>
                </a:solidFill>
                <a:latin typeface="Roboto Light" pitchFamily="2" charset="0"/>
                <a:ea typeface="Roboto Light" pitchFamily="2" charset="0"/>
              </a:rPr>
              <a:t>После сдач. стажером экзаменов наставнику выплачивается фиксированная</a:t>
            </a:r>
            <a:br>
              <a:rPr lang="ru-RU" dirty="0">
                <a:solidFill>
                  <a:srgbClr val="000000"/>
                </a:solidFill>
                <a:latin typeface="Roboto Light" pitchFamily="2" charset="0"/>
                <a:ea typeface="Roboto Light" pitchFamily="2" charset="0"/>
              </a:rPr>
            </a:br>
            <a:r>
              <a:rPr lang="ru-RU" dirty="0">
                <a:solidFill>
                  <a:srgbClr val="000000"/>
                </a:solidFill>
                <a:latin typeface="Roboto Light" pitchFamily="2" charset="0"/>
                <a:ea typeface="Roboto Light" pitchFamily="2" charset="0"/>
              </a:rPr>
              <a:t>премия в размере 5000 руб./7000 руб. и пр.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7D42C7D-AB8C-4B53-8157-741046554454}"/>
              </a:ext>
            </a:extLst>
          </p:cNvPr>
          <p:cNvSpPr/>
          <p:nvPr/>
        </p:nvSpPr>
        <p:spPr>
          <a:xfrm>
            <a:off x="7238264" y="5514636"/>
            <a:ext cx="4796719" cy="5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ru-RU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% от продаж новичка (в рамках ФОТ)</a:t>
            </a:r>
          </a:p>
          <a:p>
            <a:pPr fontAlgn="b"/>
            <a:r>
              <a:rPr lang="ru-RU" dirty="0">
                <a:solidFill>
                  <a:srgbClr val="000000"/>
                </a:solidFill>
                <a:latin typeface="Roboto Light" pitchFamily="2" charset="0"/>
                <a:ea typeface="Roboto Light" pitchFamily="2" charset="0"/>
              </a:rPr>
              <a:t>5 проданных машин делят 20 на 80, потом, пока стажер не сдаст экзамен по продажам, каждую продажу они с наставникам делят 50/50.</a:t>
            </a:r>
            <a:endParaRPr lang="ru-RU" dirty="0">
              <a:solidFill>
                <a:schemeClr val="tx1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E1BB8D3-B5C7-4609-8DEE-7FAC6DF5C993}"/>
              </a:ext>
            </a:extLst>
          </p:cNvPr>
          <p:cNvSpPr/>
          <p:nvPr/>
        </p:nvSpPr>
        <p:spPr>
          <a:xfrm>
            <a:off x="7238264" y="2498801"/>
            <a:ext cx="4796719" cy="5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ru-RU" dirty="0">
                <a:solidFill>
                  <a:srgbClr val="000000"/>
                </a:solidFill>
                <a:latin typeface="Roboto Light" pitchFamily="2" charset="0"/>
                <a:ea typeface="Roboto Light" pitchFamily="2" charset="0"/>
              </a:rPr>
              <a:t>Наставнику не платят. Для стажера есть оклад, а потом переход на мотивацию после сдачи аттестации.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D80C2E4-318D-4541-95BC-BB59E55552EB}"/>
              </a:ext>
            </a:extLst>
          </p:cNvPr>
          <p:cNvSpPr/>
          <p:nvPr/>
        </p:nvSpPr>
        <p:spPr>
          <a:xfrm>
            <a:off x="133903" y="10189"/>
            <a:ext cx="9805385" cy="841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МОТИВАЦИЯ НАСТАВНИКА – КАКИЕ БЫВАЮТ?</a:t>
            </a:r>
          </a:p>
        </p:txBody>
      </p:sp>
    </p:spTree>
    <p:extLst>
      <p:ext uri="{BB962C8B-B14F-4D97-AF65-F5344CB8AC3E}">
        <p14:creationId xmlns:p14="http://schemas.microsoft.com/office/powerpoint/2010/main" val="1215644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2E968D2-6D23-4EA1-8CF7-7CBD5DDB3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153" y="1094560"/>
            <a:ext cx="2200847" cy="492599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0172F79-5156-43A1-B349-C0B2B99718A1}"/>
              </a:ext>
            </a:extLst>
          </p:cNvPr>
          <p:cNvSpPr/>
          <p:nvPr/>
        </p:nvSpPr>
        <p:spPr>
          <a:xfrm>
            <a:off x="174408" y="1349407"/>
            <a:ext cx="5184560" cy="4421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Вариант 1. Наставником является руководитель филиала, руководитель отдела продаж.  Стажер сдает экзамен по складу, по стажеру отслеживается выполнение плана продаж.  Выделенных наставников и оплаты им – нет. Контроль несистемный.</a:t>
            </a:r>
          </a:p>
          <a:p>
            <a:endParaRPr lang="ru-RU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Вариант 2. Фиксированная оплата наставнику при  выполнении плана продаж – 15 000. Признана </a:t>
            </a:r>
            <a:r>
              <a:rPr lang="ru-RU" u="sng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неуспешной и не нужной.</a:t>
            </a:r>
          </a:p>
          <a:p>
            <a:endParaRPr lang="ru-RU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ru-RU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2965E73-9A39-4E7B-AD3A-185D8A1931F8}"/>
              </a:ext>
            </a:extLst>
          </p:cNvPr>
          <p:cNvSpPr/>
          <p:nvPr/>
        </p:nvSpPr>
        <p:spPr>
          <a:xfrm>
            <a:off x="142042" y="665825"/>
            <a:ext cx="518456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БЫЛО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FDB1564-CCFB-49A0-A3A4-E79C8C2BED15}"/>
              </a:ext>
            </a:extLst>
          </p:cNvPr>
          <p:cNvSpPr/>
          <p:nvPr/>
        </p:nvSpPr>
        <p:spPr>
          <a:xfrm>
            <a:off x="6339763" y="1571348"/>
            <a:ext cx="4979267" cy="2681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ru-RU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7D17B5F-6C81-43CF-91A3-B0BBF80BFC70}"/>
              </a:ext>
            </a:extLst>
          </p:cNvPr>
          <p:cNvSpPr/>
          <p:nvPr/>
        </p:nvSpPr>
        <p:spPr>
          <a:xfrm>
            <a:off x="6198092" y="665825"/>
            <a:ext cx="512093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СЕЙЧАС</a:t>
            </a:r>
          </a:p>
        </p:txBody>
      </p:sp>
      <p:sp>
        <p:nvSpPr>
          <p:cNvPr id="9" name="Стрелка: шеврон 8">
            <a:extLst>
              <a:ext uri="{FF2B5EF4-FFF2-40B4-BE49-F238E27FC236}">
                <a16:creationId xmlns:a16="http://schemas.microsoft.com/office/drawing/2014/main" id="{A9DC3F35-9DFF-4ED2-AFCA-6DB6AE6ABC5D}"/>
              </a:ext>
            </a:extLst>
          </p:cNvPr>
          <p:cNvSpPr/>
          <p:nvPr/>
        </p:nvSpPr>
        <p:spPr>
          <a:xfrm>
            <a:off x="5469384" y="2911876"/>
            <a:ext cx="585928" cy="1242873"/>
          </a:xfrm>
          <a:prstGeom prst="chevron">
            <a:avLst/>
          </a:prstGeom>
          <a:solidFill>
            <a:srgbClr val="4EB273"/>
          </a:solidFill>
          <a:ln>
            <a:solidFill>
              <a:srgbClr val="4EB2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D3971BE-D4EB-4924-80E3-1D3396B66D15}"/>
              </a:ext>
            </a:extLst>
          </p:cNvPr>
          <p:cNvSpPr/>
          <p:nvPr/>
        </p:nvSpPr>
        <p:spPr>
          <a:xfrm>
            <a:off x="142041" y="452761"/>
            <a:ext cx="5249295" cy="5739414"/>
          </a:xfrm>
          <a:prstGeom prst="roundRect">
            <a:avLst>
              <a:gd name="adj" fmla="val 7066"/>
            </a:avLst>
          </a:prstGeom>
          <a:noFill/>
          <a:ln w="19050">
            <a:solidFill>
              <a:srgbClr val="4EB27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EF4FF365-787E-4390-A4A1-8FA047D18CBD}"/>
              </a:ext>
            </a:extLst>
          </p:cNvPr>
          <p:cNvSpPr/>
          <p:nvPr/>
        </p:nvSpPr>
        <p:spPr>
          <a:xfrm>
            <a:off x="6133358" y="452761"/>
            <a:ext cx="5249295" cy="5739414"/>
          </a:xfrm>
          <a:prstGeom prst="roundRect">
            <a:avLst>
              <a:gd name="adj" fmla="val 7066"/>
            </a:avLst>
          </a:prstGeom>
          <a:noFill/>
          <a:ln w="19050">
            <a:solidFill>
              <a:srgbClr val="4EB27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73FD685-B10B-46CE-9276-97CDAF4E7275}"/>
              </a:ext>
            </a:extLst>
          </p:cNvPr>
          <p:cNvSpPr/>
          <p:nvPr/>
        </p:nvSpPr>
        <p:spPr>
          <a:xfrm>
            <a:off x="6198092" y="2028212"/>
            <a:ext cx="4979267" cy="3992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Вариант 1. Наставником является руководитель филиала, руководитель отдела продаж. Вопрос оплаты наставникам не производится.  </a:t>
            </a:r>
          </a:p>
          <a:p>
            <a:endParaRPr lang="ru-RU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Филиал Москва – руководитель отдела продаж и ст. менеджер являются наставниками. Оплаты за стажеров нет.</a:t>
            </a:r>
          </a:p>
          <a:p>
            <a:r>
              <a:rPr lang="ru-RU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0000" b="1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</a:p>
          <a:p>
            <a:endParaRPr lang="ru-RU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C1B7532-9825-40D4-95A7-FD12D53EB573}"/>
              </a:ext>
            </a:extLst>
          </p:cNvPr>
          <p:cNvSpPr/>
          <p:nvPr/>
        </p:nvSpPr>
        <p:spPr>
          <a:xfrm>
            <a:off x="76754" y="6294269"/>
            <a:ext cx="11819324" cy="539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Включать в ответственность Рук. филиала и РОП (в его оклад) ответственность за текучесть и итоги аттестации.</a:t>
            </a:r>
          </a:p>
        </p:txBody>
      </p:sp>
    </p:spTree>
    <p:extLst>
      <p:ext uri="{BB962C8B-B14F-4D97-AF65-F5344CB8AC3E}">
        <p14:creationId xmlns:p14="http://schemas.microsoft.com/office/powerpoint/2010/main" val="15392041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AE0EB98-54B0-4473-AD18-D8863C3BC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153" y="1094560"/>
            <a:ext cx="2200847" cy="4925995"/>
          </a:xfrm>
          <a:prstGeom prst="rect">
            <a:avLst/>
          </a:prstGeom>
        </p:spPr>
      </p:pic>
      <p:sp>
        <p:nvSpPr>
          <p:cNvPr id="7" name="Freeform 8"/>
          <p:cNvSpPr>
            <a:spLocks/>
          </p:cNvSpPr>
          <p:nvPr/>
        </p:nvSpPr>
        <p:spPr bwMode="auto">
          <a:xfrm>
            <a:off x="2787955" y="3667070"/>
            <a:ext cx="2535367" cy="2527012"/>
          </a:xfrm>
          <a:custGeom>
            <a:avLst/>
            <a:gdLst>
              <a:gd name="T0" fmla="*/ 95 w 509"/>
              <a:gd name="T1" fmla="*/ 73 h 509"/>
              <a:gd name="T2" fmla="*/ 95 w 509"/>
              <a:gd name="T3" fmla="*/ 415 h 509"/>
              <a:gd name="T4" fmla="*/ 437 w 509"/>
              <a:gd name="T5" fmla="*/ 415 h 509"/>
              <a:gd name="T6" fmla="*/ 508 w 509"/>
              <a:gd name="T7" fmla="*/ 237 h 509"/>
              <a:gd name="T8" fmla="*/ 508 w 509"/>
              <a:gd name="T9" fmla="*/ 123 h 509"/>
              <a:gd name="T10" fmla="*/ 508 w 509"/>
              <a:gd name="T11" fmla="*/ 2 h 509"/>
              <a:gd name="T12" fmla="*/ 387 w 509"/>
              <a:gd name="T13" fmla="*/ 2 h 509"/>
              <a:gd name="T14" fmla="*/ 272 w 509"/>
              <a:gd name="T15" fmla="*/ 2 h 509"/>
              <a:gd name="T16" fmla="*/ 95 w 509"/>
              <a:gd name="T17" fmla="*/ 73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95" y="73"/>
                </a:moveTo>
                <a:cubicBezTo>
                  <a:pt x="0" y="167"/>
                  <a:pt x="0" y="320"/>
                  <a:pt x="95" y="415"/>
                </a:cubicBezTo>
                <a:cubicBezTo>
                  <a:pt x="189" y="509"/>
                  <a:pt x="342" y="509"/>
                  <a:pt x="437" y="415"/>
                </a:cubicBezTo>
                <a:cubicBezTo>
                  <a:pt x="486" y="366"/>
                  <a:pt x="509" y="301"/>
                  <a:pt x="508" y="237"/>
                </a:cubicBezTo>
                <a:cubicBezTo>
                  <a:pt x="508" y="123"/>
                  <a:pt x="508" y="123"/>
                  <a:pt x="508" y="123"/>
                </a:cubicBezTo>
                <a:cubicBezTo>
                  <a:pt x="508" y="2"/>
                  <a:pt x="508" y="2"/>
                  <a:pt x="508" y="2"/>
                </a:cubicBezTo>
                <a:cubicBezTo>
                  <a:pt x="387" y="2"/>
                  <a:pt x="387" y="2"/>
                  <a:pt x="387" y="2"/>
                </a:cubicBezTo>
                <a:cubicBezTo>
                  <a:pt x="272" y="2"/>
                  <a:pt x="272" y="2"/>
                  <a:pt x="272" y="2"/>
                </a:cubicBezTo>
                <a:cubicBezTo>
                  <a:pt x="208" y="0"/>
                  <a:pt x="144" y="24"/>
                  <a:pt x="95" y="73"/>
                </a:cubicBezTo>
                <a:close/>
              </a:path>
            </a:pathLst>
          </a:custGeom>
          <a:solidFill>
            <a:srgbClr val="4EB27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 dirty="0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3116855" y="1195777"/>
            <a:ext cx="2196528" cy="2199702"/>
          </a:xfrm>
          <a:custGeom>
            <a:avLst/>
            <a:gdLst>
              <a:gd name="T0" fmla="*/ 437 w 509"/>
              <a:gd name="T1" fmla="*/ 94 h 509"/>
              <a:gd name="T2" fmla="*/ 95 w 509"/>
              <a:gd name="T3" fmla="*/ 94 h 509"/>
              <a:gd name="T4" fmla="*/ 95 w 509"/>
              <a:gd name="T5" fmla="*/ 436 h 509"/>
              <a:gd name="T6" fmla="*/ 272 w 509"/>
              <a:gd name="T7" fmla="*/ 507 h 509"/>
              <a:gd name="T8" fmla="*/ 387 w 509"/>
              <a:gd name="T9" fmla="*/ 507 h 509"/>
              <a:gd name="T10" fmla="*/ 508 w 509"/>
              <a:gd name="T11" fmla="*/ 507 h 509"/>
              <a:gd name="T12" fmla="*/ 508 w 509"/>
              <a:gd name="T13" fmla="*/ 386 h 509"/>
              <a:gd name="T14" fmla="*/ 508 w 509"/>
              <a:gd name="T15" fmla="*/ 271 h 509"/>
              <a:gd name="T16" fmla="*/ 437 w 509"/>
              <a:gd name="T17" fmla="*/ 94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37" y="94"/>
                </a:moveTo>
                <a:cubicBezTo>
                  <a:pt x="342" y="0"/>
                  <a:pt x="189" y="0"/>
                  <a:pt x="95" y="94"/>
                </a:cubicBezTo>
                <a:cubicBezTo>
                  <a:pt x="0" y="188"/>
                  <a:pt x="0" y="342"/>
                  <a:pt x="95" y="436"/>
                </a:cubicBezTo>
                <a:cubicBezTo>
                  <a:pt x="144" y="485"/>
                  <a:pt x="208" y="509"/>
                  <a:pt x="272" y="507"/>
                </a:cubicBezTo>
                <a:cubicBezTo>
                  <a:pt x="387" y="507"/>
                  <a:pt x="387" y="507"/>
                  <a:pt x="387" y="507"/>
                </a:cubicBezTo>
                <a:cubicBezTo>
                  <a:pt x="508" y="507"/>
                  <a:pt x="508" y="507"/>
                  <a:pt x="508" y="507"/>
                </a:cubicBezTo>
                <a:cubicBezTo>
                  <a:pt x="508" y="386"/>
                  <a:pt x="508" y="386"/>
                  <a:pt x="508" y="386"/>
                </a:cubicBezTo>
                <a:cubicBezTo>
                  <a:pt x="508" y="271"/>
                  <a:pt x="508" y="271"/>
                  <a:pt x="508" y="271"/>
                </a:cubicBezTo>
                <a:cubicBezTo>
                  <a:pt x="509" y="207"/>
                  <a:pt x="486" y="143"/>
                  <a:pt x="437" y="9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 dirty="0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5891229" y="1164013"/>
            <a:ext cx="2332560" cy="2203922"/>
          </a:xfrm>
          <a:custGeom>
            <a:avLst/>
            <a:gdLst>
              <a:gd name="T0" fmla="*/ 415 w 509"/>
              <a:gd name="T1" fmla="*/ 436 h 509"/>
              <a:gd name="T2" fmla="*/ 415 w 509"/>
              <a:gd name="T3" fmla="*/ 94 h 509"/>
              <a:gd name="T4" fmla="*/ 73 w 509"/>
              <a:gd name="T5" fmla="*/ 94 h 509"/>
              <a:gd name="T6" fmla="*/ 2 w 509"/>
              <a:gd name="T7" fmla="*/ 271 h 509"/>
              <a:gd name="T8" fmla="*/ 2 w 509"/>
              <a:gd name="T9" fmla="*/ 386 h 509"/>
              <a:gd name="T10" fmla="*/ 1 w 509"/>
              <a:gd name="T11" fmla="*/ 507 h 509"/>
              <a:gd name="T12" fmla="*/ 122 w 509"/>
              <a:gd name="T13" fmla="*/ 507 h 509"/>
              <a:gd name="T14" fmla="*/ 237 w 509"/>
              <a:gd name="T15" fmla="*/ 507 h 509"/>
              <a:gd name="T16" fmla="*/ 415 w 509"/>
              <a:gd name="T17" fmla="*/ 436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15" y="436"/>
                </a:moveTo>
                <a:cubicBezTo>
                  <a:pt x="509" y="342"/>
                  <a:pt x="509" y="188"/>
                  <a:pt x="415" y="94"/>
                </a:cubicBezTo>
                <a:cubicBezTo>
                  <a:pt x="320" y="0"/>
                  <a:pt x="167" y="0"/>
                  <a:pt x="73" y="94"/>
                </a:cubicBezTo>
                <a:cubicBezTo>
                  <a:pt x="24" y="143"/>
                  <a:pt x="0" y="207"/>
                  <a:pt x="2" y="271"/>
                </a:cubicBezTo>
                <a:cubicBezTo>
                  <a:pt x="2" y="386"/>
                  <a:pt x="2" y="386"/>
                  <a:pt x="2" y="386"/>
                </a:cubicBezTo>
                <a:cubicBezTo>
                  <a:pt x="1" y="507"/>
                  <a:pt x="1" y="507"/>
                  <a:pt x="1" y="507"/>
                </a:cubicBezTo>
                <a:cubicBezTo>
                  <a:pt x="122" y="507"/>
                  <a:pt x="122" y="507"/>
                  <a:pt x="122" y="507"/>
                </a:cubicBezTo>
                <a:cubicBezTo>
                  <a:pt x="237" y="507"/>
                  <a:pt x="237" y="507"/>
                  <a:pt x="237" y="507"/>
                </a:cubicBezTo>
                <a:cubicBezTo>
                  <a:pt x="301" y="509"/>
                  <a:pt x="366" y="485"/>
                  <a:pt x="415" y="43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 dirty="0"/>
          </a:p>
        </p:txBody>
      </p:sp>
      <p:sp>
        <p:nvSpPr>
          <p:cNvPr id="2050" name="TextBox 93"/>
          <p:cNvSpPr txBox="1">
            <a:spLocks noChangeArrowheads="1"/>
          </p:cNvSpPr>
          <p:nvPr/>
        </p:nvSpPr>
        <p:spPr bwMode="auto">
          <a:xfrm>
            <a:off x="8532102" y="1757019"/>
            <a:ext cx="303199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16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Связка «Адаптация» – «Наставничество»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16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Действующие программы (описание процесса)</a:t>
            </a:r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5938879" y="3667070"/>
            <a:ext cx="2332560" cy="2263213"/>
          </a:xfrm>
          <a:custGeom>
            <a:avLst/>
            <a:gdLst>
              <a:gd name="T0" fmla="*/ 73 w 509"/>
              <a:gd name="T1" fmla="*/ 415 h 509"/>
              <a:gd name="T2" fmla="*/ 415 w 509"/>
              <a:gd name="T3" fmla="*/ 415 h 509"/>
              <a:gd name="T4" fmla="*/ 415 w 509"/>
              <a:gd name="T5" fmla="*/ 73 h 509"/>
              <a:gd name="T6" fmla="*/ 237 w 509"/>
              <a:gd name="T7" fmla="*/ 2 h 509"/>
              <a:gd name="T8" fmla="*/ 122 w 509"/>
              <a:gd name="T9" fmla="*/ 2 h 509"/>
              <a:gd name="T10" fmla="*/ 1 w 509"/>
              <a:gd name="T11" fmla="*/ 2 h 509"/>
              <a:gd name="T12" fmla="*/ 2 w 509"/>
              <a:gd name="T13" fmla="*/ 123 h 509"/>
              <a:gd name="T14" fmla="*/ 2 w 509"/>
              <a:gd name="T15" fmla="*/ 237 h 509"/>
              <a:gd name="T16" fmla="*/ 73 w 509"/>
              <a:gd name="T17" fmla="*/ 41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73" y="415"/>
                </a:moveTo>
                <a:cubicBezTo>
                  <a:pt x="167" y="509"/>
                  <a:pt x="320" y="509"/>
                  <a:pt x="415" y="415"/>
                </a:cubicBezTo>
                <a:cubicBezTo>
                  <a:pt x="509" y="320"/>
                  <a:pt x="509" y="167"/>
                  <a:pt x="415" y="73"/>
                </a:cubicBezTo>
                <a:cubicBezTo>
                  <a:pt x="366" y="24"/>
                  <a:pt x="301" y="0"/>
                  <a:pt x="237" y="2"/>
                </a:cubicBezTo>
                <a:cubicBezTo>
                  <a:pt x="122" y="2"/>
                  <a:pt x="122" y="2"/>
                  <a:pt x="122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123"/>
                  <a:pt x="2" y="123"/>
                  <a:pt x="2" y="123"/>
                </a:cubicBezTo>
                <a:cubicBezTo>
                  <a:pt x="2" y="237"/>
                  <a:pt x="2" y="237"/>
                  <a:pt x="2" y="237"/>
                </a:cubicBezTo>
                <a:cubicBezTo>
                  <a:pt x="0" y="301"/>
                  <a:pt x="24" y="366"/>
                  <a:pt x="73" y="4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 dirty="0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8433935" y="924186"/>
            <a:ext cx="390799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28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ПРОГРАММЫ НАСТАВНИЧЕСТВА</a:t>
            </a:r>
            <a:endParaRPr lang="en-US" altLang="en-US" sz="2800" dirty="0">
              <a:solidFill>
                <a:schemeClr val="bg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8433935" y="4306233"/>
            <a:ext cx="39810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32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МОТИВАЦИЯ</a:t>
            </a:r>
            <a:endParaRPr lang="en-US" altLang="en-US" sz="3200" dirty="0">
              <a:solidFill>
                <a:schemeClr val="bg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317241" y="4183123"/>
            <a:ext cx="253498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4000" b="1" dirty="0">
                <a:latin typeface="+mn-lt"/>
              </a:rPr>
              <a:t>ЛАЙФХАКИ</a:t>
            </a:r>
            <a:endParaRPr lang="en-US" altLang="en-US" sz="4000" b="1" dirty="0">
              <a:latin typeface="+mn-lt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391877" y="924186"/>
            <a:ext cx="14635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3200" dirty="0">
                <a:solidFill>
                  <a:schemeClr val="bg1">
                    <a:lumMod val="75000"/>
                  </a:schemeClr>
                </a:solidFill>
              </a:rPr>
              <a:t>ЦЕЛЬ </a:t>
            </a:r>
            <a:endParaRPr lang="en-US" alt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extBox 93"/>
          <p:cNvSpPr txBox="1">
            <a:spLocks noChangeArrowheads="1"/>
          </p:cNvSpPr>
          <p:nvPr/>
        </p:nvSpPr>
        <p:spPr bwMode="auto">
          <a:xfrm>
            <a:off x="785449" y="1439261"/>
            <a:ext cx="19440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1400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Можно ли обойтись без наставничества?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1400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Выгоды бизнеса </a:t>
            </a:r>
          </a:p>
        </p:txBody>
      </p:sp>
      <p:sp>
        <p:nvSpPr>
          <p:cNvPr id="24" name="TextBox 93"/>
          <p:cNvSpPr txBox="1">
            <a:spLocks noChangeArrowheads="1"/>
          </p:cNvSpPr>
          <p:nvPr/>
        </p:nvSpPr>
        <p:spPr bwMode="auto">
          <a:xfrm>
            <a:off x="182805" y="4653578"/>
            <a:ext cx="292979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ru-RU" altLang="ru-RU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18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Что </a:t>
            </a:r>
            <a:r>
              <a:rPr lang="ru-RU" altLang="ru-RU" sz="1800" u="sng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сработало </a:t>
            </a:r>
            <a:r>
              <a:rPr lang="ru-RU" altLang="ru-RU" sz="18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во </a:t>
            </a:r>
            <a:r>
              <a:rPr lang="en-US" altLang="ru-RU" sz="18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Fresh Auto</a:t>
            </a:r>
            <a:r>
              <a:rPr lang="ru-RU" altLang="ru-RU" sz="18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?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«шагов в пропасть» или как не надо делать</a:t>
            </a:r>
          </a:p>
        </p:txBody>
      </p:sp>
      <p:sp>
        <p:nvSpPr>
          <p:cNvPr id="19" name="TextBox 93">
            <a:extLst>
              <a:ext uri="{FF2B5EF4-FFF2-40B4-BE49-F238E27FC236}">
                <a16:creationId xmlns:a16="http://schemas.microsoft.com/office/drawing/2014/main" id="{55E348A9-37D7-4C0C-A921-0D0818867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3935" y="4973125"/>
            <a:ext cx="28301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6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- Какие бывают?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6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- Что сработало, а что нет?</a:t>
            </a:r>
          </a:p>
        </p:txBody>
      </p:sp>
      <p:pic>
        <p:nvPicPr>
          <p:cNvPr id="21" name="Снимок экрана 2017-10-24 в 1.03.36.png" descr="Снимок экрана 2017-10-24 в 1.03.36.png">
            <a:extLst>
              <a:ext uri="{FF2B5EF4-FFF2-40B4-BE49-F238E27FC236}">
                <a16:creationId xmlns:a16="http://schemas.microsoft.com/office/drawing/2014/main" id="{7BD30A9F-E39C-4D88-86DC-B90BBE8FDF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92830" y="64053"/>
            <a:ext cx="1450568" cy="294233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Freeform 19"/>
          <p:cNvSpPr>
            <a:spLocks noEditPoints="1"/>
          </p:cNvSpPr>
          <p:nvPr/>
        </p:nvSpPr>
        <p:spPr bwMode="auto">
          <a:xfrm>
            <a:off x="6221966" y="1930339"/>
            <a:ext cx="1468966" cy="730578"/>
          </a:xfrm>
          <a:custGeom>
            <a:avLst/>
            <a:gdLst>
              <a:gd name="T0" fmla="*/ 92 w 295"/>
              <a:gd name="T1" fmla="*/ 141 h 149"/>
              <a:gd name="T2" fmla="*/ 112 w 295"/>
              <a:gd name="T3" fmla="*/ 95 h 149"/>
              <a:gd name="T4" fmla="*/ 129 w 295"/>
              <a:gd name="T5" fmla="*/ 85 h 149"/>
              <a:gd name="T6" fmla="*/ 140 w 295"/>
              <a:gd name="T7" fmla="*/ 1 h 149"/>
              <a:gd name="T8" fmla="*/ 190 w 295"/>
              <a:gd name="T9" fmla="*/ 35 h 149"/>
              <a:gd name="T10" fmla="*/ 176 w 295"/>
              <a:gd name="T11" fmla="*/ 90 h 149"/>
              <a:gd name="T12" fmla="*/ 215 w 295"/>
              <a:gd name="T13" fmla="*/ 113 h 149"/>
              <a:gd name="T14" fmla="*/ 209 w 295"/>
              <a:gd name="T15" fmla="*/ 141 h 149"/>
              <a:gd name="T16" fmla="*/ 150 w 295"/>
              <a:gd name="T17" fmla="*/ 8 h 149"/>
              <a:gd name="T18" fmla="*/ 133 w 295"/>
              <a:gd name="T19" fmla="*/ 74 h 149"/>
              <a:gd name="T20" fmla="*/ 125 w 295"/>
              <a:gd name="T21" fmla="*/ 99 h 149"/>
              <a:gd name="T22" fmla="*/ 88 w 295"/>
              <a:gd name="T23" fmla="*/ 126 h 149"/>
              <a:gd name="T24" fmla="*/ 151 w 295"/>
              <a:gd name="T25" fmla="*/ 141 h 149"/>
              <a:gd name="T26" fmla="*/ 212 w 295"/>
              <a:gd name="T27" fmla="*/ 126 h 149"/>
              <a:gd name="T28" fmla="*/ 176 w 295"/>
              <a:gd name="T29" fmla="*/ 99 h 149"/>
              <a:gd name="T30" fmla="*/ 168 w 295"/>
              <a:gd name="T31" fmla="*/ 74 h 149"/>
              <a:gd name="T32" fmla="*/ 150 w 295"/>
              <a:gd name="T33" fmla="*/ 8 h 149"/>
              <a:gd name="T34" fmla="*/ 245 w 295"/>
              <a:gd name="T35" fmla="*/ 149 h 149"/>
              <a:gd name="T36" fmla="*/ 220 w 295"/>
              <a:gd name="T37" fmla="*/ 144 h 149"/>
              <a:gd name="T38" fmla="*/ 245 w 295"/>
              <a:gd name="T39" fmla="*/ 141 h 149"/>
              <a:gd name="T40" fmla="*/ 286 w 295"/>
              <a:gd name="T41" fmla="*/ 132 h 149"/>
              <a:gd name="T42" fmla="*/ 262 w 295"/>
              <a:gd name="T43" fmla="*/ 114 h 149"/>
              <a:gd name="T44" fmla="*/ 256 w 295"/>
              <a:gd name="T45" fmla="*/ 95 h 149"/>
              <a:gd name="T46" fmla="*/ 245 w 295"/>
              <a:gd name="T47" fmla="*/ 51 h 149"/>
              <a:gd name="T48" fmla="*/ 234 w 295"/>
              <a:gd name="T49" fmla="*/ 95 h 149"/>
              <a:gd name="T50" fmla="*/ 230 w 295"/>
              <a:gd name="T51" fmla="*/ 113 h 149"/>
              <a:gd name="T52" fmla="*/ 228 w 295"/>
              <a:gd name="T53" fmla="*/ 105 h 149"/>
              <a:gd name="T54" fmla="*/ 216 w 295"/>
              <a:gd name="T55" fmla="*/ 68 h 149"/>
              <a:gd name="T56" fmla="*/ 253 w 295"/>
              <a:gd name="T57" fmla="*/ 44 h 149"/>
              <a:gd name="T58" fmla="*/ 261 w 295"/>
              <a:gd name="T59" fmla="*/ 103 h 149"/>
              <a:gd name="T60" fmla="*/ 272 w 295"/>
              <a:gd name="T61" fmla="*/ 109 h 149"/>
              <a:gd name="T62" fmla="*/ 286 w 295"/>
              <a:gd name="T63" fmla="*/ 143 h 149"/>
              <a:gd name="T64" fmla="*/ 55 w 295"/>
              <a:gd name="T65" fmla="*/ 149 h 149"/>
              <a:gd name="T66" fmla="*/ 0 w 295"/>
              <a:gd name="T67" fmla="*/ 132 h 149"/>
              <a:gd name="T68" fmla="*/ 33 w 295"/>
              <a:gd name="T69" fmla="*/ 103 h 149"/>
              <a:gd name="T70" fmla="*/ 37 w 295"/>
              <a:gd name="T71" fmla="*/ 96 h 149"/>
              <a:gd name="T72" fmla="*/ 55 w 295"/>
              <a:gd name="T73" fmla="*/ 32 h 149"/>
              <a:gd name="T74" fmla="*/ 74 w 295"/>
              <a:gd name="T75" fmla="*/ 96 h 149"/>
              <a:gd name="T76" fmla="*/ 77 w 295"/>
              <a:gd name="T77" fmla="*/ 103 h 149"/>
              <a:gd name="T78" fmla="*/ 73 w 295"/>
              <a:gd name="T79" fmla="*/ 109 h 149"/>
              <a:gd name="T80" fmla="*/ 79 w 295"/>
              <a:gd name="T81" fmla="*/ 60 h 149"/>
              <a:gd name="T82" fmla="*/ 49 w 295"/>
              <a:gd name="T83" fmla="*/ 41 h 149"/>
              <a:gd name="T84" fmla="*/ 46 w 295"/>
              <a:gd name="T85" fmla="*/ 100 h 149"/>
              <a:gd name="T86" fmla="*/ 29 w 295"/>
              <a:gd name="T87" fmla="*/ 113 h 149"/>
              <a:gd name="T88" fmla="*/ 13 w 295"/>
              <a:gd name="T89" fmla="*/ 135 h 149"/>
              <a:gd name="T90" fmla="*/ 75 w 295"/>
              <a:gd name="T91" fmla="*/ 140 h 149"/>
              <a:gd name="T92" fmla="*/ 55 w 295"/>
              <a:gd name="T93" fmla="*/ 14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95" h="149">
                <a:moveTo>
                  <a:pt x="151" y="149"/>
                </a:moveTo>
                <a:cubicBezTo>
                  <a:pt x="133" y="149"/>
                  <a:pt x="119" y="148"/>
                  <a:pt x="105" y="145"/>
                </a:cubicBezTo>
                <a:cubicBezTo>
                  <a:pt x="100" y="144"/>
                  <a:pt x="96" y="143"/>
                  <a:pt x="92" y="141"/>
                </a:cubicBezTo>
                <a:cubicBezTo>
                  <a:pt x="83" y="137"/>
                  <a:pt x="81" y="131"/>
                  <a:pt x="80" y="127"/>
                </a:cubicBezTo>
                <a:cubicBezTo>
                  <a:pt x="79" y="122"/>
                  <a:pt x="81" y="117"/>
                  <a:pt x="86" y="113"/>
                </a:cubicBezTo>
                <a:cubicBezTo>
                  <a:pt x="92" y="106"/>
                  <a:pt x="100" y="101"/>
                  <a:pt x="112" y="95"/>
                </a:cubicBezTo>
                <a:cubicBezTo>
                  <a:pt x="115" y="94"/>
                  <a:pt x="119" y="92"/>
                  <a:pt x="122" y="91"/>
                </a:cubicBezTo>
                <a:cubicBezTo>
                  <a:pt x="125" y="90"/>
                  <a:pt x="125" y="90"/>
                  <a:pt x="125" y="90"/>
                </a:cubicBezTo>
                <a:cubicBezTo>
                  <a:pt x="127" y="89"/>
                  <a:pt x="129" y="87"/>
                  <a:pt x="129" y="85"/>
                </a:cubicBezTo>
                <a:cubicBezTo>
                  <a:pt x="130" y="83"/>
                  <a:pt x="129" y="81"/>
                  <a:pt x="127" y="80"/>
                </a:cubicBezTo>
                <a:cubicBezTo>
                  <a:pt x="115" y="68"/>
                  <a:pt x="110" y="53"/>
                  <a:pt x="111" y="35"/>
                </a:cubicBezTo>
                <a:cubicBezTo>
                  <a:pt x="111" y="17"/>
                  <a:pt x="121" y="6"/>
                  <a:pt x="140" y="1"/>
                </a:cubicBezTo>
                <a:cubicBezTo>
                  <a:pt x="143" y="0"/>
                  <a:pt x="147" y="0"/>
                  <a:pt x="150" y="0"/>
                </a:cubicBezTo>
                <a:cubicBezTo>
                  <a:pt x="154" y="0"/>
                  <a:pt x="158" y="0"/>
                  <a:pt x="161" y="1"/>
                </a:cubicBezTo>
                <a:cubicBezTo>
                  <a:pt x="180" y="6"/>
                  <a:pt x="190" y="17"/>
                  <a:pt x="190" y="35"/>
                </a:cubicBezTo>
                <a:cubicBezTo>
                  <a:pt x="191" y="53"/>
                  <a:pt x="185" y="68"/>
                  <a:pt x="173" y="80"/>
                </a:cubicBezTo>
                <a:cubicBezTo>
                  <a:pt x="172" y="81"/>
                  <a:pt x="171" y="83"/>
                  <a:pt x="171" y="85"/>
                </a:cubicBezTo>
                <a:cubicBezTo>
                  <a:pt x="172" y="87"/>
                  <a:pt x="174" y="89"/>
                  <a:pt x="176" y="90"/>
                </a:cubicBezTo>
                <a:cubicBezTo>
                  <a:pt x="179" y="91"/>
                  <a:pt x="179" y="91"/>
                  <a:pt x="179" y="91"/>
                </a:cubicBezTo>
                <a:cubicBezTo>
                  <a:pt x="182" y="92"/>
                  <a:pt x="186" y="94"/>
                  <a:pt x="189" y="95"/>
                </a:cubicBezTo>
                <a:cubicBezTo>
                  <a:pt x="201" y="101"/>
                  <a:pt x="209" y="106"/>
                  <a:pt x="215" y="113"/>
                </a:cubicBezTo>
                <a:cubicBezTo>
                  <a:pt x="219" y="116"/>
                  <a:pt x="221" y="122"/>
                  <a:pt x="220" y="127"/>
                </a:cubicBezTo>
                <a:cubicBezTo>
                  <a:pt x="219" y="133"/>
                  <a:pt x="215" y="138"/>
                  <a:pt x="209" y="141"/>
                </a:cubicBezTo>
                <a:cubicBezTo>
                  <a:pt x="209" y="141"/>
                  <a:pt x="209" y="141"/>
                  <a:pt x="209" y="141"/>
                </a:cubicBezTo>
                <a:cubicBezTo>
                  <a:pt x="205" y="143"/>
                  <a:pt x="201" y="144"/>
                  <a:pt x="196" y="145"/>
                </a:cubicBezTo>
                <a:cubicBezTo>
                  <a:pt x="182" y="148"/>
                  <a:pt x="168" y="149"/>
                  <a:pt x="151" y="149"/>
                </a:cubicBezTo>
                <a:close/>
                <a:moveTo>
                  <a:pt x="150" y="8"/>
                </a:moveTo>
                <a:cubicBezTo>
                  <a:pt x="148" y="8"/>
                  <a:pt x="145" y="8"/>
                  <a:pt x="142" y="9"/>
                </a:cubicBezTo>
                <a:cubicBezTo>
                  <a:pt x="127" y="13"/>
                  <a:pt x="119" y="21"/>
                  <a:pt x="119" y="35"/>
                </a:cubicBezTo>
                <a:cubicBezTo>
                  <a:pt x="118" y="51"/>
                  <a:pt x="123" y="64"/>
                  <a:pt x="133" y="74"/>
                </a:cubicBezTo>
                <a:cubicBezTo>
                  <a:pt x="137" y="78"/>
                  <a:pt x="138" y="82"/>
                  <a:pt x="137" y="87"/>
                </a:cubicBezTo>
                <a:cubicBezTo>
                  <a:pt x="136" y="92"/>
                  <a:pt x="133" y="96"/>
                  <a:pt x="128" y="98"/>
                </a:cubicBezTo>
                <a:cubicBezTo>
                  <a:pt x="125" y="99"/>
                  <a:pt x="125" y="99"/>
                  <a:pt x="125" y="99"/>
                </a:cubicBezTo>
                <a:cubicBezTo>
                  <a:pt x="122" y="100"/>
                  <a:pt x="118" y="101"/>
                  <a:pt x="115" y="103"/>
                </a:cubicBezTo>
                <a:cubicBezTo>
                  <a:pt x="105" y="108"/>
                  <a:pt x="97" y="112"/>
                  <a:pt x="91" y="118"/>
                </a:cubicBezTo>
                <a:cubicBezTo>
                  <a:pt x="89" y="121"/>
                  <a:pt x="88" y="123"/>
                  <a:pt x="88" y="126"/>
                </a:cubicBezTo>
                <a:cubicBezTo>
                  <a:pt x="89" y="129"/>
                  <a:pt x="91" y="131"/>
                  <a:pt x="95" y="133"/>
                </a:cubicBezTo>
                <a:cubicBezTo>
                  <a:pt x="99" y="135"/>
                  <a:pt x="103" y="136"/>
                  <a:pt x="107" y="137"/>
                </a:cubicBezTo>
                <a:cubicBezTo>
                  <a:pt x="120" y="140"/>
                  <a:pt x="134" y="141"/>
                  <a:pt x="151" y="141"/>
                </a:cubicBezTo>
                <a:cubicBezTo>
                  <a:pt x="167" y="141"/>
                  <a:pt x="181" y="140"/>
                  <a:pt x="194" y="137"/>
                </a:cubicBezTo>
                <a:cubicBezTo>
                  <a:pt x="198" y="136"/>
                  <a:pt x="202" y="135"/>
                  <a:pt x="206" y="133"/>
                </a:cubicBezTo>
                <a:cubicBezTo>
                  <a:pt x="209" y="132"/>
                  <a:pt x="211" y="129"/>
                  <a:pt x="212" y="126"/>
                </a:cubicBezTo>
                <a:cubicBezTo>
                  <a:pt x="212" y="123"/>
                  <a:pt x="211" y="120"/>
                  <a:pt x="210" y="118"/>
                </a:cubicBezTo>
                <a:cubicBezTo>
                  <a:pt x="204" y="112"/>
                  <a:pt x="196" y="108"/>
                  <a:pt x="186" y="103"/>
                </a:cubicBezTo>
                <a:cubicBezTo>
                  <a:pt x="182" y="101"/>
                  <a:pt x="179" y="100"/>
                  <a:pt x="176" y="99"/>
                </a:cubicBezTo>
                <a:cubicBezTo>
                  <a:pt x="173" y="98"/>
                  <a:pt x="173" y="98"/>
                  <a:pt x="173" y="98"/>
                </a:cubicBezTo>
                <a:cubicBezTo>
                  <a:pt x="168" y="96"/>
                  <a:pt x="164" y="92"/>
                  <a:pt x="163" y="87"/>
                </a:cubicBezTo>
                <a:cubicBezTo>
                  <a:pt x="162" y="82"/>
                  <a:pt x="164" y="78"/>
                  <a:pt x="168" y="74"/>
                </a:cubicBezTo>
                <a:cubicBezTo>
                  <a:pt x="178" y="64"/>
                  <a:pt x="183" y="51"/>
                  <a:pt x="182" y="35"/>
                </a:cubicBezTo>
                <a:cubicBezTo>
                  <a:pt x="182" y="21"/>
                  <a:pt x="174" y="13"/>
                  <a:pt x="159" y="9"/>
                </a:cubicBezTo>
                <a:cubicBezTo>
                  <a:pt x="156" y="8"/>
                  <a:pt x="153" y="8"/>
                  <a:pt x="150" y="8"/>
                </a:cubicBezTo>
                <a:close/>
                <a:moveTo>
                  <a:pt x="207" y="137"/>
                </a:moveTo>
                <a:cubicBezTo>
                  <a:pt x="207" y="137"/>
                  <a:pt x="207" y="137"/>
                  <a:pt x="207" y="137"/>
                </a:cubicBezTo>
                <a:close/>
                <a:moveTo>
                  <a:pt x="245" y="149"/>
                </a:moveTo>
                <a:cubicBezTo>
                  <a:pt x="242" y="149"/>
                  <a:pt x="242" y="149"/>
                  <a:pt x="242" y="149"/>
                </a:cubicBezTo>
                <a:cubicBezTo>
                  <a:pt x="234" y="149"/>
                  <a:pt x="232" y="149"/>
                  <a:pt x="223" y="148"/>
                </a:cubicBezTo>
                <a:cubicBezTo>
                  <a:pt x="221" y="148"/>
                  <a:pt x="219" y="146"/>
                  <a:pt x="220" y="144"/>
                </a:cubicBezTo>
                <a:cubicBezTo>
                  <a:pt x="220" y="141"/>
                  <a:pt x="222" y="140"/>
                  <a:pt x="224" y="140"/>
                </a:cubicBezTo>
                <a:cubicBezTo>
                  <a:pt x="232" y="141"/>
                  <a:pt x="235" y="141"/>
                  <a:pt x="243" y="141"/>
                </a:cubicBezTo>
                <a:cubicBezTo>
                  <a:pt x="245" y="141"/>
                  <a:pt x="245" y="141"/>
                  <a:pt x="245" y="141"/>
                </a:cubicBezTo>
                <a:cubicBezTo>
                  <a:pt x="256" y="141"/>
                  <a:pt x="266" y="141"/>
                  <a:pt x="275" y="138"/>
                </a:cubicBezTo>
                <a:cubicBezTo>
                  <a:pt x="278" y="138"/>
                  <a:pt x="281" y="137"/>
                  <a:pt x="283" y="136"/>
                </a:cubicBezTo>
                <a:cubicBezTo>
                  <a:pt x="285" y="135"/>
                  <a:pt x="286" y="133"/>
                  <a:pt x="286" y="132"/>
                </a:cubicBezTo>
                <a:cubicBezTo>
                  <a:pt x="287" y="130"/>
                  <a:pt x="286" y="128"/>
                  <a:pt x="285" y="127"/>
                </a:cubicBezTo>
                <a:cubicBezTo>
                  <a:pt x="281" y="123"/>
                  <a:pt x="276" y="120"/>
                  <a:pt x="269" y="117"/>
                </a:cubicBezTo>
                <a:cubicBezTo>
                  <a:pt x="267" y="116"/>
                  <a:pt x="264" y="115"/>
                  <a:pt x="262" y="114"/>
                </a:cubicBezTo>
                <a:cubicBezTo>
                  <a:pt x="260" y="113"/>
                  <a:pt x="260" y="113"/>
                  <a:pt x="260" y="113"/>
                </a:cubicBezTo>
                <a:cubicBezTo>
                  <a:pt x="256" y="112"/>
                  <a:pt x="254" y="109"/>
                  <a:pt x="253" y="105"/>
                </a:cubicBezTo>
                <a:cubicBezTo>
                  <a:pt x="252" y="101"/>
                  <a:pt x="253" y="98"/>
                  <a:pt x="256" y="95"/>
                </a:cubicBezTo>
                <a:cubicBezTo>
                  <a:pt x="263" y="88"/>
                  <a:pt x="266" y="79"/>
                  <a:pt x="266" y="69"/>
                </a:cubicBezTo>
                <a:cubicBezTo>
                  <a:pt x="265" y="60"/>
                  <a:pt x="261" y="54"/>
                  <a:pt x="251" y="52"/>
                </a:cubicBezTo>
                <a:cubicBezTo>
                  <a:pt x="249" y="51"/>
                  <a:pt x="247" y="51"/>
                  <a:pt x="245" y="51"/>
                </a:cubicBezTo>
                <a:cubicBezTo>
                  <a:pt x="243" y="51"/>
                  <a:pt x="241" y="51"/>
                  <a:pt x="239" y="52"/>
                </a:cubicBezTo>
                <a:cubicBezTo>
                  <a:pt x="229" y="54"/>
                  <a:pt x="225" y="60"/>
                  <a:pt x="224" y="69"/>
                </a:cubicBezTo>
                <a:cubicBezTo>
                  <a:pt x="224" y="79"/>
                  <a:pt x="227" y="88"/>
                  <a:pt x="234" y="95"/>
                </a:cubicBezTo>
                <a:cubicBezTo>
                  <a:pt x="237" y="98"/>
                  <a:pt x="238" y="102"/>
                  <a:pt x="238" y="105"/>
                </a:cubicBezTo>
                <a:cubicBezTo>
                  <a:pt x="237" y="109"/>
                  <a:pt x="235" y="111"/>
                  <a:pt x="231" y="113"/>
                </a:cubicBezTo>
                <a:cubicBezTo>
                  <a:pt x="230" y="113"/>
                  <a:pt x="230" y="113"/>
                  <a:pt x="230" y="113"/>
                </a:cubicBezTo>
                <a:cubicBezTo>
                  <a:pt x="228" y="114"/>
                  <a:pt x="226" y="113"/>
                  <a:pt x="225" y="110"/>
                </a:cubicBezTo>
                <a:cubicBezTo>
                  <a:pt x="224" y="108"/>
                  <a:pt x="225" y="106"/>
                  <a:pt x="227" y="105"/>
                </a:cubicBezTo>
                <a:cubicBezTo>
                  <a:pt x="228" y="105"/>
                  <a:pt x="228" y="105"/>
                  <a:pt x="228" y="105"/>
                </a:cubicBezTo>
                <a:cubicBezTo>
                  <a:pt x="229" y="105"/>
                  <a:pt x="230" y="104"/>
                  <a:pt x="230" y="104"/>
                </a:cubicBezTo>
                <a:cubicBezTo>
                  <a:pt x="230" y="103"/>
                  <a:pt x="229" y="102"/>
                  <a:pt x="228" y="101"/>
                </a:cubicBezTo>
                <a:cubicBezTo>
                  <a:pt x="220" y="92"/>
                  <a:pt x="216" y="81"/>
                  <a:pt x="216" y="68"/>
                </a:cubicBezTo>
                <a:cubicBezTo>
                  <a:pt x="216" y="59"/>
                  <a:pt x="220" y="48"/>
                  <a:pt x="237" y="44"/>
                </a:cubicBezTo>
                <a:cubicBezTo>
                  <a:pt x="240" y="43"/>
                  <a:pt x="242" y="43"/>
                  <a:pt x="245" y="43"/>
                </a:cubicBezTo>
                <a:cubicBezTo>
                  <a:pt x="248" y="43"/>
                  <a:pt x="250" y="43"/>
                  <a:pt x="253" y="44"/>
                </a:cubicBezTo>
                <a:cubicBezTo>
                  <a:pt x="270" y="48"/>
                  <a:pt x="274" y="59"/>
                  <a:pt x="274" y="68"/>
                </a:cubicBezTo>
                <a:cubicBezTo>
                  <a:pt x="274" y="81"/>
                  <a:pt x="270" y="92"/>
                  <a:pt x="262" y="101"/>
                </a:cubicBezTo>
                <a:cubicBezTo>
                  <a:pt x="261" y="101"/>
                  <a:pt x="261" y="102"/>
                  <a:pt x="261" y="103"/>
                </a:cubicBezTo>
                <a:cubicBezTo>
                  <a:pt x="261" y="104"/>
                  <a:pt x="262" y="105"/>
                  <a:pt x="263" y="106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8" y="107"/>
                  <a:pt x="270" y="108"/>
                  <a:pt x="272" y="109"/>
                </a:cubicBezTo>
                <a:cubicBezTo>
                  <a:pt x="281" y="113"/>
                  <a:pt x="286" y="117"/>
                  <a:pt x="291" y="122"/>
                </a:cubicBezTo>
                <a:cubicBezTo>
                  <a:pt x="294" y="124"/>
                  <a:pt x="295" y="129"/>
                  <a:pt x="294" y="133"/>
                </a:cubicBezTo>
                <a:cubicBezTo>
                  <a:pt x="294" y="137"/>
                  <a:pt x="291" y="141"/>
                  <a:pt x="286" y="143"/>
                </a:cubicBezTo>
                <a:cubicBezTo>
                  <a:pt x="284" y="145"/>
                  <a:pt x="280" y="146"/>
                  <a:pt x="277" y="146"/>
                </a:cubicBezTo>
                <a:cubicBezTo>
                  <a:pt x="267" y="149"/>
                  <a:pt x="257" y="149"/>
                  <a:pt x="245" y="149"/>
                </a:cubicBezTo>
                <a:close/>
                <a:moveTo>
                  <a:pt x="55" y="149"/>
                </a:moveTo>
                <a:cubicBezTo>
                  <a:pt x="42" y="149"/>
                  <a:pt x="31" y="149"/>
                  <a:pt x="20" y="146"/>
                </a:cubicBezTo>
                <a:cubicBezTo>
                  <a:pt x="16" y="145"/>
                  <a:pt x="13" y="144"/>
                  <a:pt x="10" y="143"/>
                </a:cubicBezTo>
                <a:cubicBezTo>
                  <a:pt x="4" y="140"/>
                  <a:pt x="1" y="136"/>
                  <a:pt x="0" y="132"/>
                </a:cubicBezTo>
                <a:cubicBezTo>
                  <a:pt x="0" y="127"/>
                  <a:pt x="1" y="123"/>
                  <a:pt x="5" y="119"/>
                </a:cubicBezTo>
                <a:cubicBezTo>
                  <a:pt x="10" y="114"/>
                  <a:pt x="16" y="110"/>
                  <a:pt x="25" y="106"/>
                </a:cubicBezTo>
                <a:cubicBezTo>
                  <a:pt x="28" y="105"/>
                  <a:pt x="30" y="104"/>
                  <a:pt x="33" y="103"/>
                </a:cubicBezTo>
                <a:cubicBezTo>
                  <a:pt x="35" y="102"/>
                  <a:pt x="35" y="102"/>
                  <a:pt x="35" y="102"/>
                </a:cubicBezTo>
                <a:cubicBezTo>
                  <a:pt x="37" y="101"/>
                  <a:pt x="38" y="100"/>
                  <a:pt x="38" y="99"/>
                </a:cubicBezTo>
                <a:cubicBezTo>
                  <a:pt x="39" y="97"/>
                  <a:pt x="38" y="96"/>
                  <a:pt x="37" y="96"/>
                </a:cubicBezTo>
                <a:cubicBezTo>
                  <a:pt x="28" y="86"/>
                  <a:pt x="23" y="74"/>
                  <a:pt x="24" y="60"/>
                </a:cubicBezTo>
                <a:cubicBezTo>
                  <a:pt x="24" y="50"/>
                  <a:pt x="28" y="38"/>
                  <a:pt x="47" y="33"/>
                </a:cubicBezTo>
                <a:cubicBezTo>
                  <a:pt x="50" y="33"/>
                  <a:pt x="52" y="32"/>
                  <a:pt x="55" y="32"/>
                </a:cubicBezTo>
                <a:cubicBezTo>
                  <a:pt x="58" y="32"/>
                  <a:pt x="61" y="33"/>
                  <a:pt x="64" y="33"/>
                </a:cubicBezTo>
                <a:cubicBezTo>
                  <a:pt x="82" y="38"/>
                  <a:pt x="87" y="50"/>
                  <a:pt x="87" y="60"/>
                </a:cubicBezTo>
                <a:cubicBezTo>
                  <a:pt x="87" y="74"/>
                  <a:pt x="83" y="86"/>
                  <a:pt x="74" y="96"/>
                </a:cubicBezTo>
                <a:cubicBezTo>
                  <a:pt x="73" y="96"/>
                  <a:pt x="72" y="97"/>
                  <a:pt x="72" y="99"/>
                </a:cubicBezTo>
                <a:cubicBezTo>
                  <a:pt x="73" y="100"/>
                  <a:pt x="74" y="101"/>
                  <a:pt x="76" y="102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80" y="103"/>
                  <a:pt x="81" y="106"/>
                  <a:pt x="80" y="108"/>
                </a:cubicBezTo>
                <a:cubicBezTo>
                  <a:pt x="79" y="110"/>
                  <a:pt x="77" y="111"/>
                  <a:pt x="75" y="110"/>
                </a:cubicBezTo>
                <a:cubicBezTo>
                  <a:pt x="73" y="109"/>
                  <a:pt x="73" y="109"/>
                  <a:pt x="73" y="109"/>
                </a:cubicBezTo>
                <a:cubicBezTo>
                  <a:pt x="68" y="108"/>
                  <a:pt x="65" y="104"/>
                  <a:pt x="64" y="100"/>
                </a:cubicBezTo>
                <a:cubicBezTo>
                  <a:pt x="64" y="97"/>
                  <a:pt x="65" y="93"/>
                  <a:pt x="68" y="90"/>
                </a:cubicBezTo>
                <a:cubicBezTo>
                  <a:pt x="76" y="82"/>
                  <a:pt x="79" y="72"/>
                  <a:pt x="79" y="60"/>
                </a:cubicBezTo>
                <a:cubicBezTo>
                  <a:pt x="78" y="50"/>
                  <a:pt x="73" y="44"/>
                  <a:pt x="62" y="41"/>
                </a:cubicBezTo>
                <a:cubicBezTo>
                  <a:pt x="60" y="41"/>
                  <a:pt x="57" y="41"/>
                  <a:pt x="55" y="41"/>
                </a:cubicBezTo>
                <a:cubicBezTo>
                  <a:pt x="53" y="41"/>
                  <a:pt x="51" y="41"/>
                  <a:pt x="49" y="41"/>
                </a:cubicBezTo>
                <a:cubicBezTo>
                  <a:pt x="38" y="44"/>
                  <a:pt x="32" y="50"/>
                  <a:pt x="32" y="60"/>
                </a:cubicBezTo>
                <a:cubicBezTo>
                  <a:pt x="31" y="72"/>
                  <a:pt x="35" y="82"/>
                  <a:pt x="43" y="90"/>
                </a:cubicBezTo>
                <a:cubicBezTo>
                  <a:pt x="46" y="93"/>
                  <a:pt x="47" y="97"/>
                  <a:pt x="46" y="100"/>
                </a:cubicBezTo>
                <a:cubicBezTo>
                  <a:pt x="45" y="104"/>
                  <a:pt x="42" y="108"/>
                  <a:pt x="38" y="109"/>
                </a:cubicBezTo>
                <a:cubicBezTo>
                  <a:pt x="36" y="110"/>
                  <a:pt x="36" y="110"/>
                  <a:pt x="36" y="110"/>
                </a:cubicBezTo>
                <a:cubicBezTo>
                  <a:pt x="34" y="111"/>
                  <a:pt x="31" y="112"/>
                  <a:pt x="29" y="113"/>
                </a:cubicBezTo>
                <a:cubicBezTo>
                  <a:pt x="20" y="117"/>
                  <a:pt x="15" y="121"/>
                  <a:pt x="10" y="125"/>
                </a:cubicBezTo>
                <a:cubicBezTo>
                  <a:pt x="9" y="127"/>
                  <a:pt x="8" y="129"/>
                  <a:pt x="8" y="130"/>
                </a:cubicBezTo>
                <a:cubicBezTo>
                  <a:pt x="9" y="132"/>
                  <a:pt x="10" y="134"/>
                  <a:pt x="13" y="135"/>
                </a:cubicBezTo>
                <a:cubicBezTo>
                  <a:pt x="16" y="136"/>
                  <a:pt x="19" y="137"/>
                  <a:pt x="22" y="138"/>
                </a:cubicBezTo>
                <a:cubicBezTo>
                  <a:pt x="32" y="141"/>
                  <a:pt x="43" y="141"/>
                  <a:pt x="55" y="141"/>
                </a:cubicBezTo>
                <a:cubicBezTo>
                  <a:pt x="63" y="141"/>
                  <a:pt x="69" y="141"/>
                  <a:pt x="75" y="140"/>
                </a:cubicBezTo>
                <a:cubicBezTo>
                  <a:pt x="77" y="140"/>
                  <a:pt x="79" y="142"/>
                  <a:pt x="80" y="144"/>
                </a:cubicBezTo>
                <a:cubicBezTo>
                  <a:pt x="80" y="146"/>
                  <a:pt x="78" y="148"/>
                  <a:pt x="76" y="148"/>
                </a:cubicBezTo>
                <a:cubicBezTo>
                  <a:pt x="70" y="149"/>
                  <a:pt x="63" y="149"/>
                  <a:pt x="55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 b="1" dirty="0"/>
          </a:p>
        </p:txBody>
      </p:sp>
      <p:pic>
        <p:nvPicPr>
          <p:cNvPr id="5" name="Рисунок 4" descr="Попасть в яблочко">
            <a:extLst>
              <a:ext uri="{FF2B5EF4-FFF2-40B4-BE49-F238E27FC236}">
                <a16:creationId xmlns:a16="http://schemas.microsoft.com/office/drawing/2014/main" id="{8C76A008-FEB7-4B06-A2E8-D36A79A6E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733578" y="1860088"/>
            <a:ext cx="1066559" cy="1066559"/>
          </a:xfrm>
          <a:prstGeom prst="rect">
            <a:avLst/>
          </a:prstGeom>
        </p:spPr>
      </p:pic>
      <p:pic>
        <p:nvPicPr>
          <p:cNvPr id="17" name="Рисунок 16" descr="Бумажник">
            <a:extLst>
              <a:ext uri="{FF2B5EF4-FFF2-40B4-BE49-F238E27FC236}">
                <a16:creationId xmlns:a16="http://schemas.microsoft.com/office/drawing/2014/main" id="{AFD3DFE3-35D2-453B-96AA-F5BC784DF2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394523" y="4134261"/>
            <a:ext cx="1212945" cy="1212945"/>
          </a:xfrm>
          <a:prstGeom prst="rect">
            <a:avLst/>
          </a:prstGeom>
        </p:spPr>
      </p:pic>
      <p:sp>
        <p:nvSpPr>
          <p:cNvPr id="20" name="Freeform 21"/>
          <p:cNvSpPr>
            <a:spLocks noEditPoints="1"/>
          </p:cNvSpPr>
          <p:nvPr/>
        </p:nvSpPr>
        <p:spPr bwMode="auto">
          <a:xfrm>
            <a:off x="3566664" y="4238289"/>
            <a:ext cx="1066559" cy="1292452"/>
          </a:xfrm>
          <a:custGeom>
            <a:avLst/>
            <a:gdLst>
              <a:gd name="T0" fmla="*/ 77 w 186"/>
              <a:gd name="T1" fmla="*/ 218 h 218"/>
              <a:gd name="T2" fmla="*/ 77 w 186"/>
              <a:gd name="T3" fmla="*/ 210 h 218"/>
              <a:gd name="T4" fmla="*/ 111 w 186"/>
              <a:gd name="T5" fmla="*/ 214 h 218"/>
              <a:gd name="T6" fmla="*/ 116 w 186"/>
              <a:gd name="T7" fmla="*/ 204 h 218"/>
              <a:gd name="T8" fmla="*/ 65 w 186"/>
              <a:gd name="T9" fmla="*/ 200 h 218"/>
              <a:gd name="T10" fmla="*/ 116 w 186"/>
              <a:gd name="T11" fmla="*/ 196 h 218"/>
              <a:gd name="T12" fmla="*/ 116 w 186"/>
              <a:gd name="T13" fmla="*/ 204 h 218"/>
              <a:gd name="T14" fmla="*/ 74 w 186"/>
              <a:gd name="T15" fmla="*/ 189 h 218"/>
              <a:gd name="T16" fmla="*/ 60 w 186"/>
              <a:gd name="T17" fmla="*/ 178 h 218"/>
              <a:gd name="T18" fmla="*/ 57 w 186"/>
              <a:gd name="T19" fmla="*/ 158 h 218"/>
              <a:gd name="T20" fmla="*/ 32 w 186"/>
              <a:gd name="T21" fmla="*/ 81 h 218"/>
              <a:gd name="T22" fmla="*/ 151 w 186"/>
              <a:gd name="T23" fmla="*/ 81 h 218"/>
              <a:gd name="T24" fmla="*/ 126 w 186"/>
              <a:gd name="T25" fmla="*/ 158 h 218"/>
              <a:gd name="T26" fmla="*/ 123 w 186"/>
              <a:gd name="T27" fmla="*/ 178 h 218"/>
              <a:gd name="T28" fmla="*/ 92 w 186"/>
              <a:gd name="T29" fmla="*/ 189 h 218"/>
              <a:gd name="T30" fmla="*/ 109 w 186"/>
              <a:gd name="T31" fmla="*/ 181 h 218"/>
              <a:gd name="T32" fmla="*/ 116 w 186"/>
              <a:gd name="T33" fmla="*/ 169 h 218"/>
              <a:gd name="T34" fmla="*/ 136 w 186"/>
              <a:gd name="T35" fmla="*/ 123 h 218"/>
              <a:gd name="T36" fmla="*/ 92 w 186"/>
              <a:gd name="T37" fmla="*/ 47 h 218"/>
              <a:gd name="T38" fmla="*/ 47 w 186"/>
              <a:gd name="T39" fmla="*/ 123 h 218"/>
              <a:gd name="T40" fmla="*/ 67 w 186"/>
              <a:gd name="T41" fmla="*/ 169 h 218"/>
              <a:gd name="T42" fmla="*/ 74 w 186"/>
              <a:gd name="T43" fmla="*/ 181 h 218"/>
              <a:gd name="T44" fmla="*/ 20 w 186"/>
              <a:gd name="T45" fmla="*/ 100 h 218"/>
              <a:gd name="T46" fmla="*/ 0 w 186"/>
              <a:gd name="T47" fmla="*/ 96 h 218"/>
              <a:gd name="T48" fmla="*/ 20 w 186"/>
              <a:gd name="T49" fmla="*/ 92 h 218"/>
              <a:gd name="T50" fmla="*/ 20 w 186"/>
              <a:gd name="T51" fmla="*/ 100 h 218"/>
              <a:gd name="T52" fmla="*/ 163 w 186"/>
              <a:gd name="T53" fmla="*/ 97 h 218"/>
              <a:gd name="T54" fmla="*/ 163 w 186"/>
              <a:gd name="T55" fmla="*/ 89 h 218"/>
              <a:gd name="T56" fmla="*/ 186 w 186"/>
              <a:gd name="T57" fmla="*/ 93 h 218"/>
              <a:gd name="T58" fmla="*/ 55 w 186"/>
              <a:gd name="T59" fmla="*/ 94 h 218"/>
              <a:gd name="T60" fmla="*/ 51 w 186"/>
              <a:gd name="T61" fmla="*/ 89 h 218"/>
              <a:gd name="T62" fmla="*/ 94 w 186"/>
              <a:gd name="T63" fmla="*/ 59 h 218"/>
              <a:gd name="T64" fmla="*/ 94 w 186"/>
              <a:gd name="T65" fmla="*/ 67 h 218"/>
              <a:gd name="T66" fmla="*/ 55 w 186"/>
              <a:gd name="T67" fmla="*/ 94 h 218"/>
              <a:gd name="T68" fmla="*/ 141 w 186"/>
              <a:gd name="T69" fmla="*/ 48 h 218"/>
              <a:gd name="T70" fmla="*/ 154 w 186"/>
              <a:gd name="T71" fmla="*/ 29 h 218"/>
              <a:gd name="T72" fmla="*/ 160 w 186"/>
              <a:gd name="T73" fmla="*/ 35 h 218"/>
              <a:gd name="T74" fmla="*/ 144 w 186"/>
              <a:gd name="T75" fmla="*/ 49 h 218"/>
              <a:gd name="T76" fmla="*/ 38 w 186"/>
              <a:gd name="T77" fmla="*/ 48 h 218"/>
              <a:gd name="T78" fmla="*/ 24 w 186"/>
              <a:gd name="T79" fmla="*/ 29 h 218"/>
              <a:gd name="T80" fmla="*/ 44 w 186"/>
              <a:gd name="T81" fmla="*/ 43 h 218"/>
              <a:gd name="T82" fmla="*/ 41 w 186"/>
              <a:gd name="T83" fmla="*/ 49 h 218"/>
              <a:gd name="T84" fmla="*/ 87 w 186"/>
              <a:gd name="T85" fmla="*/ 27 h 218"/>
              <a:gd name="T86" fmla="*/ 92 w 186"/>
              <a:gd name="T87" fmla="*/ 0 h 218"/>
              <a:gd name="T88" fmla="*/ 96 w 186"/>
              <a:gd name="T89" fmla="*/ 27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86" h="218">
                <a:moveTo>
                  <a:pt x="107" y="218"/>
                </a:moveTo>
                <a:cubicBezTo>
                  <a:pt x="77" y="218"/>
                  <a:pt x="77" y="218"/>
                  <a:pt x="77" y="218"/>
                </a:cubicBezTo>
                <a:cubicBezTo>
                  <a:pt x="75" y="218"/>
                  <a:pt x="73" y="216"/>
                  <a:pt x="73" y="214"/>
                </a:cubicBezTo>
                <a:cubicBezTo>
                  <a:pt x="73" y="212"/>
                  <a:pt x="75" y="210"/>
                  <a:pt x="77" y="210"/>
                </a:cubicBezTo>
                <a:cubicBezTo>
                  <a:pt x="107" y="210"/>
                  <a:pt x="107" y="210"/>
                  <a:pt x="107" y="210"/>
                </a:cubicBezTo>
                <a:cubicBezTo>
                  <a:pt x="109" y="210"/>
                  <a:pt x="111" y="212"/>
                  <a:pt x="111" y="214"/>
                </a:cubicBezTo>
                <a:cubicBezTo>
                  <a:pt x="111" y="216"/>
                  <a:pt x="109" y="218"/>
                  <a:pt x="107" y="218"/>
                </a:cubicBezTo>
                <a:close/>
                <a:moveTo>
                  <a:pt x="116" y="204"/>
                </a:moveTo>
                <a:cubicBezTo>
                  <a:pt x="69" y="204"/>
                  <a:pt x="69" y="204"/>
                  <a:pt x="69" y="204"/>
                </a:cubicBezTo>
                <a:cubicBezTo>
                  <a:pt x="66" y="204"/>
                  <a:pt x="65" y="202"/>
                  <a:pt x="65" y="200"/>
                </a:cubicBezTo>
                <a:cubicBezTo>
                  <a:pt x="65" y="198"/>
                  <a:pt x="66" y="196"/>
                  <a:pt x="69" y="196"/>
                </a:cubicBezTo>
                <a:cubicBezTo>
                  <a:pt x="116" y="196"/>
                  <a:pt x="116" y="196"/>
                  <a:pt x="116" y="196"/>
                </a:cubicBezTo>
                <a:cubicBezTo>
                  <a:pt x="118" y="196"/>
                  <a:pt x="120" y="198"/>
                  <a:pt x="120" y="200"/>
                </a:cubicBezTo>
                <a:cubicBezTo>
                  <a:pt x="120" y="202"/>
                  <a:pt x="118" y="204"/>
                  <a:pt x="116" y="204"/>
                </a:cubicBezTo>
                <a:close/>
                <a:moveTo>
                  <a:pt x="92" y="189"/>
                </a:moveTo>
                <a:cubicBezTo>
                  <a:pt x="83" y="189"/>
                  <a:pt x="74" y="189"/>
                  <a:pt x="74" y="189"/>
                </a:cubicBezTo>
                <a:cubicBezTo>
                  <a:pt x="74" y="189"/>
                  <a:pt x="74" y="189"/>
                  <a:pt x="74" y="189"/>
                </a:cubicBezTo>
                <a:cubicBezTo>
                  <a:pt x="65" y="189"/>
                  <a:pt x="62" y="186"/>
                  <a:pt x="60" y="178"/>
                </a:cubicBezTo>
                <a:cubicBezTo>
                  <a:pt x="59" y="175"/>
                  <a:pt x="59" y="172"/>
                  <a:pt x="59" y="169"/>
                </a:cubicBezTo>
                <a:cubicBezTo>
                  <a:pt x="59" y="165"/>
                  <a:pt x="59" y="161"/>
                  <a:pt x="57" y="158"/>
                </a:cubicBezTo>
                <a:cubicBezTo>
                  <a:pt x="51" y="146"/>
                  <a:pt x="46" y="138"/>
                  <a:pt x="40" y="126"/>
                </a:cubicBezTo>
                <a:cubicBezTo>
                  <a:pt x="34" y="115"/>
                  <a:pt x="28" y="97"/>
                  <a:pt x="32" y="81"/>
                </a:cubicBezTo>
                <a:cubicBezTo>
                  <a:pt x="37" y="60"/>
                  <a:pt x="59" y="39"/>
                  <a:pt x="92" y="39"/>
                </a:cubicBezTo>
                <a:cubicBezTo>
                  <a:pt x="124" y="39"/>
                  <a:pt x="146" y="60"/>
                  <a:pt x="151" y="81"/>
                </a:cubicBezTo>
                <a:cubicBezTo>
                  <a:pt x="155" y="97"/>
                  <a:pt x="149" y="115"/>
                  <a:pt x="143" y="126"/>
                </a:cubicBezTo>
                <a:cubicBezTo>
                  <a:pt x="137" y="138"/>
                  <a:pt x="133" y="146"/>
                  <a:pt x="126" y="158"/>
                </a:cubicBezTo>
                <a:cubicBezTo>
                  <a:pt x="125" y="161"/>
                  <a:pt x="124" y="165"/>
                  <a:pt x="124" y="169"/>
                </a:cubicBezTo>
                <a:cubicBezTo>
                  <a:pt x="124" y="172"/>
                  <a:pt x="124" y="175"/>
                  <a:pt x="123" y="178"/>
                </a:cubicBezTo>
                <a:cubicBezTo>
                  <a:pt x="122" y="186"/>
                  <a:pt x="118" y="189"/>
                  <a:pt x="109" y="189"/>
                </a:cubicBezTo>
                <a:cubicBezTo>
                  <a:pt x="109" y="189"/>
                  <a:pt x="100" y="189"/>
                  <a:pt x="92" y="189"/>
                </a:cubicBezTo>
                <a:close/>
                <a:moveTo>
                  <a:pt x="74" y="181"/>
                </a:moveTo>
                <a:cubicBezTo>
                  <a:pt x="75" y="181"/>
                  <a:pt x="108" y="181"/>
                  <a:pt x="109" y="181"/>
                </a:cubicBezTo>
                <a:cubicBezTo>
                  <a:pt x="114" y="181"/>
                  <a:pt x="115" y="180"/>
                  <a:pt x="115" y="176"/>
                </a:cubicBezTo>
                <a:cubicBezTo>
                  <a:pt x="116" y="174"/>
                  <a:pt x="116" y="171"/>
                  <a:pt x="116" y="169"/>
                </a:cubicBezTo>
                <a:cubicBezTo>
                  <a:pt x="116" y="164"/>
                  <a:pt x="116" y="158"/>
                  <a:pt x="119" y="154"/>
                </a:cubicBezTo>
                <a:cubicBezTo>
                  <a:pt x="125" y="142"/>
                  <a:pt x="130" y="134"/>
                  <a:pt x="136" y="123"/>
                </a:cubicBezTo>
                <a:cubicBezTo>
                  <a:pt x="140" y="114"/>
                  <a:pt x="147" y="98"/>
                  <a:pt x="143" y="83"/>
                </a:cubicBezTo>
                <a:cubicBezTo>
                  <a:pt x="139" y="66"/>
                  <a:pt x="119" y="47"/>
                  <a:pt x="92" y="47"/>
                </a:cubicBezTo>
                <a:cubicBezTo>
                  <a:pt x="64" y="47"/>
                  <a:pt x="44" y="66"/>
                  <a:pt x="40" y="83"/>
                </a:cubicBezTo>
                <a:cubicBezTo>
                  <a:pt x="36" y="98"/>
                  <a:pt x="43" y="114"/>
                  <a:pt x="47" y="123"/>
                </a:cubicBezTo>
                <a:cubicBezTo>
                  <a:pt x="54" y="134"/>
                  <a:pt x="58" y="142"/>
                  <a:pt x="64" y="154"/>
                </a:cubicBezTo>
                <a:cubicBezTo>
                  <a:pt x="67" y="158"/>
                  <a:pt x="67" y="164"/>
                  <a:pt x="67" y="169"/>
                </a:cubicBezTo>
                <a:cubicBezTo>
                  <a:pt x="67" y="171"/>
                  <a:pt x="67" y="174"/>
                  <a:pt x="68" y="176"/>
                </a:cubicBezTo>
                <a:cubicBezTo>
                  <a:pt x="69" y="180"/>
                  <a:pt x="69" y="181"/>
                  <a:pt x="74" y="181"/>
                </a:cubicBezTo>
                <a:cubicBezTo>
                  <a:pt x="74" y="181"/>
                  <a:pt x="74" y="181"/>
                  <a:pt x="74" y="181"/>
                </a:cubicBezTo>
                <a:close/>
                <a:moveTo>
                  <a:pt x="20" y="100"/>
                </a:moveTo>
                <a:cubicBezTo>
                  <a:pt x="4" y="100"/>
                  <a:pt x="4" y="100"/>
                  <a:pt x="4" y="100"/>
                </a:cubicBezTo>
                <a:cubicBezTo>
                  <a:pt x="2" y="100"/>
                  <a:pt x="0" y="98"/>
                  <a:pt x="0" y="96"/>
                </a:cubicBezTo>
                <a:cubicBezTo>
                  <a:pt x="0" y="94"/>
                  <a:pt x="2" y="92"/>
                  <a:pt x="4" y="92"/>
                </a:cubicBezTo>
                <a:cubicBezTo>
                  <a:pt x="20" y="92"/>
                  <a:pt x="20" y="92"/>
                  <a:pt x="20" y="92"/>
                </a:cubicBezTo>
                <a:cubicBezTo>
                  <a:pt x="22" y="92"/>
                  <a:pt x="24" y="94"/>
                  <a:pt x="24" y="96"/>
                </a:cubicBezTo>
                <a:cubicBezTo>
                  <a:pt x="24" y="98"/>
                  <a:pt x="22" y="100"/>
                  <a:pt x="20" y="100"/>
                </a:cubicBezTo>
                <a:close/>
                <a:moveTo>
                  <a:pt x="182" y="97"/>
                </a:moveTo>
                <a:cubicBezTo>
                  <a:pt x="163" y="97"/>
                  <a:pt x="163" y="97"/>
                  <a:pt x="163" y="97"/>
                </a:cubicBezTo>
                <a:cubicBezTo>
                  <a:pt x="161" y="97"/>
                  <a:pt x="159" y="95"/>
                  <a:pt x="159" y="93"/>
                </a:cubicBezTo>
                <a:cubicBezTo>
                  <a:pt x="159" y="91"/>
                  <a:pt x="161" y="89"/>
                  <a:pt x="163" y="89"/>
                </a:cubicBezTo>
                <a:cubicBezTo>
                  <a:pt x="182" y="89"/>
                  <a:pt x="182" y="89"/>
                  <a:pt x="182" y="89"/>
                </a:cubicBezTo>
                <a:cubicBezTo>
                  <a:pt x="185" y="89"/>
                  <a:pt x="186" y="91"/>
                  <a:pt x="186" y="93"/>
                </a:cubicBezTo>
                <a:cubicBezTo>
                  <a:pt x="186" y="95"/>
                  <a:pt x="185" y="97"/>
                  <a:pt x="182" y="97"/>
                </a:cubicBezTo>
                <a:close/>
                <a:moveTo>
                  <a:pt x="55" y="94"/>
                </a:moveTo>
                <a:cubicBezTo>
                  <a:pt x="55" y="94"/>
                  <a:pt x="54" y="94"/>
                  <a:pt x="54" y="94"/>
                </a:cubicBezTo>
                <a:cubicBezTo>
                  <a:pt x="52" y="93"/>
                  <a:pt x="51" y="91"/>
                  <a:pt x="51" y="89"/>
                </a:cubicBezTo>
                <a:cubicBezTo>
                  <a:pt x="55" y="74"/>
                  <a:pt x="71" y="59"/>
                  <a:pt x="94" y="59"/>
                </a:cubicBezTo>
                <a:cubicBezTo>
                  <a:pt x="94" y="59"/>
                  <a:pt x="94" y="59"/>
                  <a:pt x="94" y="59"/>
                </a:cubicBezTo>
                <a:cubicBezTo>
                  <a:pt x="96" y="59"/>
                  <a:pt x="98" y="61"/>
                  <a:pt x="98" y="63"/>
                </a:cubicBezTo>
                <a:cubicBezTo>
                  <a:pt x="98" y="65"/>
                  <a:pt x="96" y="67"/>
                  <a:pt x="94" y="67"/>
                </a:cubicBezTo>
                <a:cubicBezTo>
                  <a:pt x="75" y="67"/>
                  <a:pt x="62" y="79"/>
                  <a:pt x="59" y="91"/>
                </a:cubicBezTo>
                <a:cubicBezTo>
                  <a:pt x="59" y="93"/>
                  <a:pt x="57" y="94"/>
                  <a:pt x="55" y="94"/>
                </a:cubicBezTo>
                <a:close/>
                <a:moveTo>
                  <a:pt x="144" y="49"/>
                </a:moveTo>
                <a:cubicBezTo>
                  <a:pt x="143" y="49"/>
                  <a:pt x="141" y="49"/>
                  <a:pt x="141" y="48"/>
                </a:cubicBezTo>
                <a:cubicBezTo>
                  <a:pt x="139" y="47"/>
                  <a:pt x="139" y="44"/>
                  <a:pt x="141" y="43"/>
                </a:cubicBezTo>
                <a:cubicBezTo>
                  <a:pt x="154" y="29"/>
                  <a:pt x="154" y="29"/>
                  <a:pt x="154" y="29"/>
                </a:cubicBezTo>
                <a:cubicBezTo>
                  <a:pt x="156" y="27"/>
                  <a:pt x="159" y="27"/>
                  <a:pt x="160" y="29"/>
                </a:cubicBezTo>
                <a:cubicBezTo>
                  <a:pt x="162" y="30"/>
                  <a:pt x="162" y="33"/>
                  <a:pt x="160" y="35"/>
                </a:cubicBezTo>
                <a:cubicBezTo>
                  <a:pt x="146" y="48"/>
                  <a:pt x="146" y="48"/>
                  <a:pt x="146" y="48"/>
                </a:cubicBezTo>
                <a:cubicBezTo>
                  <a:pt x="146" y="49"/>
                  <a:pt x="145" y="49"/>
                  <a:pt x="144" y="49"/>
                </a:cubicBezTo>
                <a:close/>
                <a:moveTo>
                  <a:pt x="41" y="49"/>
                </a:moveTo>
                <a:cubicBezTo>
                  <a:pt x="40" y="49"/>
                  <a:pt x="39" y="49"/>
                  <a:pt x="38" y="48"/>
                </a:cubicBezTo>
                <a:cubicBezTo>
                  <a:pt x="24" y="35"/>
                  <a:pt x="24" y="35"/>
                  <a:pt x="24" y="35"/>
                </a:cubicBezTo>
                <a:cubicBezTo>
                  <a:pt x="22" y="33"/>
                  <a:pt x="22" y="30"/>
                  <a:pt x="24" y="29"/>
                </a:cubicBezTo>
                <a:cubicBezTo>
                  <a:pt x="26" y="27"/>
                  <a:pt x="28" y="27"/>
                  <a:pt x="30" y="29"/>
                </a:cubicBezTo>
                <a:cubicBezTo>
                  <a:pt x="44" y="43"/>
                  <a:pt x="44" y="43"/>
                  <a:pt x="44" y="43"/>
                </a:cubicBezTo>
                <a:cubicBezTo>
                  <a:pt x="45" y="44"/>
                  <a:pt x="45" y="47"/>
                  <a:pt x="44" y="48"/>
                </a:cubicBezTo>
                <a:cubicBezTo>
                  <a:pt x="43" y="49"/>
                  <a:pt x="42" y="49"/>
                  <a:pt x="41" y="49"/>
                </a:cubicBezTo>
                <a:close/>
                <a:moveTo>
                  <a:pt x="92" y="31"/>
                </a:moveTo>
                <a:cubicBezTo>
                  <a:pt x="89" y="31"/>
                  <a:pt x="87" y="29"/>
                  <a:pt x="87" y="27"/>
                </a:cubicBezTo>
                <a:cubicBezTo>
                  <a:pt x="87" y="4"/>
                  <a:pt x="87" y="4"/>
                  <a:pt x="87" y="4"/>
                </a:cubicBezTo>
                <a:cubicBezTo>
                  <a:pt x="87" y="2"/>
                  <a:pt x="89" y="0"/>
                  <a:pt x="92" y="0"/>
                </a:cubicBezTo>
                <a:cubicBezTo>
                  <a:pt x="94" y="0"/>
                  <a:pt x="96" y="2"/>
                  <a:pt x="96" y="4"/>
                </a:cubicBezTo>
                <a:cubicBezTo>
                  <a:pt x="96" y="27"/>
                  <a:pt x="96" y="27"/>
                  <a:pt x="96" y="27"/>
                </a:cubicBezTo>
                <a:cubicBezTo>
                  <a:pt x="96" y="29"/>
                  <a:pt x="94" y="31"/>
                  <a:pt x="92" y="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 dirty="0"/>
          </a:p>
        </p:txBody>
      </p:sp>
    </p:spTree>
    <p:extLst>
      <p:ext uri="{BB962C8B-B14F-4D97-AF65-F5344CB8AC3E}">
        <p14:creationId xmlns:p14="http://schemas.microsoft.com/office/powerpoint/2010/main" val="40109762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868C375-4049-4F53-9EFF-FBD78D346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153" y="1094560"/>
            <a:ext cx="2200847" cy="4925995"/>
          </a:xfrm>
          <a:prstGeom prst="rect">
            <a:avLst/>
          </a:prstGeom>
        </p:spPr>
      </p:pic>
      <p:sp>
        <p:nvSpPr>
          <p:cNvPr id="4" name="Блок-схема: узел 3">
            <a:extLst>
              <a:ext uri="{FF2B5EF4-FFF2-40B4-BE49-F238E27FC236}">
                <a16:creationId xmlns:a16="http://schemas.microsoft.com/office/drawing/2014/main" id="{7D5F924A-476D-4BE6-83F3-6655F863FA30}"/>
              </a:ext>
            </a:extLst>
          </p:cNvPr>
          <p:cNvSpPr/>
          <p:nvPr/>
        </p:nvSpPr>
        <p:spPr>
          <a:xfrm>
            <a:off x="284085" y="292963"/>
            <a:ext cx="683581" cy="665825"/>
          </a:xfrm>
          <a:prstGeom prst="flowChartConnector">
            <a:avLst/>
          </a:prstGeom>
          <a:solidFill>
            <a:srgbClr val="4EB273"/>
          </a:solidFill>
          <a:ln>
            <a:solidFill>
              <a:srgbClr val="4EB2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60C081E-93BA-4550-BCE9-0D83D25EC677}"/>
              </a:ext>
            </a:extLst>
          </p:cNvPr>
          <p:cNvSpPr/>
          <p:nvPr/>
        </p:nvSpPr>
        <p:spPr>
          <a:xfrm>
            <a:off x="1198485" y="337351"/>
            <a:ext cx="6374167" cy="568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УСПЕШНЫЕ</a:t>
            </a:r>
            <a:r>
              <a:rPr lang="ru-RU" sz="3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СТРАТЕГИИ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C3ECB2F-AD87-48C2-9845-D89027265E61}"/>
              </a:ext>
            </a:extLst>
          </p:cNvPr>
          <p:cNvSpPr/>
          <p:nvPr/>
        </p:nvSpPr>
        <p:spPr>
          <a:xfrm>
            <a:off x="1535836" y="2802131"/>
            <a:ext cx="10777491" cy="480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ПРАКТИЧНЫЙ УЧЕБНЫЙ МАТЕРИАЛ (пример про руководителя филиала)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54A4698-8184-4140-8DA0-6AC6837A26C9}"/>
              </a:ext>
            </a:extLst>
          </p:cNvPr>
          <p:cNvSpPr/>
          <p:nvPr/>
        </p:nvSpPr>
        <p:spPr>
          <a:xfrm>
            <a:off x="1535836" y="1920981"/>
            <a:ext cx="10777491" cy="480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ТРЕНИНГ «НАСТАВНИЧЕСТВО» (пример про филиал)</a:t>
            </a:r>
          </a:p>
        </p:txBody>
      </p:sp>
      <p:pic>
        <p:nvPicPr>
          <p:cNvPr id="8" name="Рисунок 7" descr="Галочка">
            <a:extLst>
              <a:ext uri="{FF2B5EF4-FFF2-40B4-BE49-F238E27FC236}">
                <a16:creationId xmlns:a16="http://schemas.microsoft.com/office/drawing/2014/main" id="{659B6798-098A-4408-8EE6-EF30D74D7DA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04904" y="1932649"/>
            <a:ext cx="457200" cy="457200"/>
          </a:xfrm>
          <a:prstGeom prst="rect">
            <a:avLst/>
          </a:prstGeom>
        </p:spPr>
      </p:pic>
      <p:pic>
        <p:nvPicPr>
          <p:cNvPr id="9" name="Рисунок 8" descr="Галочка">
            <a:extLst>
              <a:ext uri="{FF2B5EF4-FFF2-40B4-BE49-F238E27FC236}">
                <a16:creationId xmlns:a16="http://schemas.microsoft.com/office/drawing/2014/main" id="{CC7D0039-D439-43DE-9432-BF6B7E17637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0091" y="2732883"/>
            <a:ext cx="457200" cy="4572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5B16B75-7BFA-4A1C-9336-9E1E2B0B2FFB}"/>
              </a:ext>
            </a:extLst>
          </p:cNvPr>
          <p:cNvSpPr/>
          <p:nvPr/>
        </p:nvSpPr>
        <p:spPr>
          <a:xfrm>
            <a:off x="71021" y="4656021"/>
            <a:ext cx="10656164" cy="1274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ЗАЛОГ УСПЕШНОСТИ НАСТАВНИЧЕСТВА – </a:t>
            </a:r>
            <a:r>
              <a:rPr lang="ru-RU" sz="2800" b="1" dirty="0">
                <a:solidFill>
                  <a:srgbClr val="4EB2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СПОСОБНОСТЬ УСЛЫШАТЬ БИЗНЕС И УЧИТЫВАТЬ ВЕЯНИЯ ВРЕМЕНИ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3D36FE3-95E5-4701-962C-AED73F1766B3}"/>
              </a:ext>
            </a:extLst>
          </p:cNvPr>
          <p:cNvSpPr/>
          <p:nvPr/>
        </p:nvSpPr>
        <p:spPr>
          <a:xfrm>
            <a:off x="1535836" y="3774797"/>
            <a:ext cx="10777491" cy="480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УЧАСТИЕ ВНУТР. ЭКСПЕРТОВ В ПРОЦЕССЕ ВНЕДРЕНИЯ</a:t>
            </a:r>
          </a:p>
        </p:txBody>
      </p:sp>
      <p:pic>
        <p:nvPicPr>
          <p:cNvPr id="13" name="Рисунок 12" descr="Галочка">
            <a:extLst>
              <a:ext uri="{FF2B5EF4-FFF2-40B4-BE49-F238E27FC236}">
                <a16:creationId xmlns:a16="http://schemas.microsoft.com/office/drawing/2014/main" id="{6032357B-8E67-4C4E-ABF4-2D8E165D3AD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0091" y="3705549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505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A6E568B-4376-4357-977F-00AE3B365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153" y="1094560"/>
            <a:ext cx="2200847" cy="4925995"/>
          </a:xfrm>
          <a:prstGeom prst="rect">
            <a:avLst/>
          </a:prstGeom>
        </p:spPr>
      </p:pic>
      <p:sp>
        <p:nvSpPr>
          <p:cNvPr id="4" name="Блок-схема: узел 3">
            <a:extLst>
              <a:ext uri="{FF2B5EF4-FFF2-40B4-BE49-F238E27FC236}">
                <a16:creationId xmlns:a16="http://schemas.microsoft.com/office/drawing/2014/main" id="{7D5F924A-476D-4BE6-83F3-6655F863FA30}"/>
              </a:ext>
            </a:extLst>
          </p:cNvPr>
          <p:cNvSpPr/>
          <p:nvPr/>
        </p:nvSpPr>
        <p:spPr>
          <a:xfrm>
            <a:off x="284085" y="292963"/>
            <a:ext cx="683581" cy="665825"/>
          </a:xfrm>
          <a:prstGeom prst="flowChartConnector">
            <a:avLst/>
          </a:prstGeom>
          <a:solidFill>
            <a:srgbClr val="4EB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60C081E-93BA-4550-BCE9-0D83D25EC677}"/>
              </a:ext>
            </a:extLst>
          </p:cNvPr>
          <p:cNvSpPr/>
          <p:nvPr/>
        </p:nvSpPr>
        <p:spPr>
          <a:xfrm>
            <a:off x="1198485" y="337351"/>
            <a:ext cx="10209321" cy="568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3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5 «шагов в пропасть» или как не надо делать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C3ECB2F-AD87-48C2-9845-D89027265E61}"/>
              </a:ext>
            </a:extLst>
          </p:cNvPr>
          <p:cNvSpPr/>
          <p:nvPr/>
        </p:nvSpPr>
        <p:spPr>
          <a:xfrm>
            <a:off x="1047563" y="2632151"/>
            <a:ext cx="10777491" cy="480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БИЗНЕС-ТРЕНЕР, не умеющий продавать (пример про филиал)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54A4698-8184-4140-8DA0-6AC6837A26C9}"/>
              </a:ext>
            </a:extLst>
          </p:cNvPr>
          <p:cNvSpPr/>
          <p:nvPr/>
        </p:nvSpPr>
        <p:spPr>
          <a:xfrm>
            <a:off x="1047564" y="1754641"/>
            <a:ext cx="10777491" cy="480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НАПИСАНО КРАСИВО, НО НЕ РАБОТАЕТ (пример про положение по адаптации)</a:t>
            </a:r>
          </a:p>
        </p:txBody>
      </p:sp>
      <p:sp>
        <p:nvSpPr>
          <p:cNvPr id="2" name="Знак умножения 1">
            <a:extLst>
              <a:ext uri="{FF2B5EF4-FFF2-40B4-BE49-F238E27FC236}">
                <a16:creationId xmlns:a16="http://schemas.microsoft.com/office/drawing/2014/main" id="{67B5804D-4786-4C42-B615-6001DCF44FDD}"/>
              </a:ext>
            </a:extLst>
          </p:cNvPr>
          <p:cNvSpPr/>
          <p:nvPr/>
        </p:nvSpPr>
        <p:spPr>
          <a:xfrm>
            <a:off x="284085" y="1708319"/>
            <a:ext cx="577049" cy="573180"/>
          </a:xfrm>
          <a:prstGeom prst="mathMultiply">
            <a:avLst>
              <a:gd name="adj1" fmla="val 3285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Знак умножения 10">
            <a:extLst>
              <a:ext uri="{FF2B5EF4-FFF2-40B4-BE49-F238E27FC236}">
                <a16:creationId xmlns:a16="http://schemas.microsoft.com/office/drawing/2014/main" id="{DF4C40C7-83D8-45A3-9E65-757E8B74B5F9}"/>
              </a:ext>
            </a:extLst>
          </p:cNvPr>
          <p:cNvSpPr/>
          <p:nvPr/>
        </p:nvSpPr>
        <p:spPr>
          <a:xfrm>
            <a:off x="284084" y="2585829"/>
            <a:ext cx="577049" cy="573180"/>
          </a:xfrm>
          <a:prstGeom prst="mathMultiply">
            <a:avLst>
              <a:gd name="adj1" fmla="val 3285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3C77302-9E85-4E21-A344-0396FC40120D}"/>
              </a:ext>
            </a:extLst>
          </p:cNvPr>
          <p:cNvSpPr/>
          <p:nvPr/>
        </p:nvSpPr>
        <p:spPr>
          <a:xfrm>
            <a:off x="1047563" y="3458723"/>
            <a:ext cx="10777491" cy="11972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УЧИЛСЯ В АУДИТОРИИ, А НЕ НА РАБОЧЕМ МЕСТЕ – ПРИШЕЛ В ОТДЕЛ ПРОДАЖ (пример, - «забудь, что было на «гражданке», вот – настоящая работа)</a:t>
            </a:r>
          </a:p>
        </p:txBody>
      </p:sp>
      <p:sp>
        <p:nvSpPr>
          <p:cNvPr id="13" name="Знак умножения 12">
            <a:extLst>
              <a:ext uri="{FF2B5EF4-FFF2-40B4-BE49-F238E27FC236}">
                <a16:creationId xmlns:a16="http://schemas.microsoft.com/office/drawing/2014/main" id="{A1CEC2C7-A487-49CD-B669-BB11C5F60C7C}"/>
              </a:ext>
            </a:extLst>
          </p:cNvPr>
          <p:cNvSpPr/>
          <p:nvPr/>
        </p:nvSpPr>
        <p:spPr>
          <a:xfrm>
            <a:off x="337350" y="3484191"/>
            <a:ext cx="577049" cy="573180"/>
          </a:xfrm>
          <a:prstGeom prst="mathMultiply">
            <a:avLst>
              <a:gd name="adj1" fmla="val 3285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Знак умножения 13">
            <a:extLst>
              <a:ext uri="{FF2B5EF4-FFF2-40B4-BE49-F238E27FC236}">
                <a16:creationId xmlns:a16="http://schemas.microsoft.com/office/drawing/2014/main" id="{2FDA104E-C4B1-424C-A132-D675277F9020}"/>
              </a:ext>
            </a:extLst>
          </p:cNvPr>
          <p:cNvSpPr/>
          <p:nvPr/>
        </p:nvSpPr>
        <p:spPr>
          <a:xfrm>
            <a:off x="337350" y="4973468"/>
            <a:ext cx="577049" cy="573180"/>
          </a:xfrm>
          <a:prstGeom prst="mathMultiply">
            <a:avLst>
              <a:gd name="adj1" fmla="val 3285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366BDD3-BE38-4BF2-A9EE-1DC29A0D513E}"/>
              </a:ext>
            </a:extLst>
          </p:cNvPr>
          <p:cNvSpPr/>
          <p:nvPr/>
        </p:nvSpPr>
        <p:spPr>
          <a:xfrm>
            <a:off x="1047563" y="4973468"/>
            <a:ext cx="10777491" cy="480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761A7C6-38B1-43BF-8E4A-DD45A7E033DA}"/>
              </a:ext>
            </a:extLst>
          </p:cNvPr>
          <p:cNvSpPr/>
          <p:nvPr/>
        </p:nvSpPr>
        <p:spPr>
          <a:xfrm>
            <a:off x="1047563" y="5019790"/>
            <a:ext cx="10777491" cy="480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НАСТАВНИЧЕСТВО ЕСТЬ, А СИСТЕМЫ КОНТРОЛЯ НЕТ </a:t>
            </a:r>
          </a:p>
        </p:txBody>
      </p:sp>
      <p:sp>
        <p:nvSpPr>
          <p:cNvPr id="17" name="Знак умножения 16">
            <a:extLst>
              <a:ext uri="{FF2B5EF4-FFF2-40B4-BE49-F238E27FC236}">
                <a16:creationId xmlns:a16="http://schemas.microsoft.com/office/drawing/2014/main" id="{2A2AA9DA-5250-4EBC-84CC-77EA4EA52C28}"/>
              </a:ext>
            </a:extLst>
          </p:cNvPr>
          <p:cNvSpPr/>
          <p:nvPr/>
        </p:nvSpPr>
        <p:spPr>
          <a:xfrm>
            <a:off x="337350" y="5791911"/>
            <a:ext cx="577049" cy="573180"/>
          </a:xfrm>
          <a:prstGeom prst="mathMultiply">
            <a:avLst>
              <a:gd name="adj1" fmla="val 3285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C80D139-8470-4336-9EC4-2282D4018AB3}"/>
              </a:ext>
            </a:extLst>
          </p:cNvPr>
          <p:cNvSpPr/>
          <p:nvPr/>
        </p:nvSpPr>
        <p:spPr>
          <a:xfrm>
            <a:off x="1127465" y="5838233"/>
            <a:ext cx="10697590" cy="480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CF89B8D-BDB0-40E4-820D-6D9E78EEF8EE}"/>
              </a:ext>
            </a:extLst>
          </p:cNvPr>
          <p:cNvSpPr/>
          <p:nvPr/>
        </p:nvSpPr>
        <p:spPr>
          <a:xfrm>
            <a:off x="1087514" y="5884555"/>
            <a:ext cx="10777491" cy="480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ОТСУТСТВИЕ УЧЕТА ПОКОЛЕНИЯ И МЕТОДОВ </a:t>
            </a:r>
          </a:p>
        </p:txBody>
      </p:sp>
    </p:spTree>
    <p:extLst>
      <p:ext uri="{BB962C8B-B14F-4D97-AF65-F5344CB8AC3E}">
        <p14:creationId xmlns:p14="http://schemas.microsoft.com/office/powerpoint/2010/main" val="41789608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1CF48D9-EF51-4E2D-9F49-CBEF6BAA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153" y="1094560"/>
            <a:ext cx="2200847" cy="492599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AD19983-A8CE-7F42-BBAC-F5F9F6CBE656}"/>
              </a:ext>
            </a:extLst>
          </p:cNvPr>
          <p:cNvSpPr txBox="1">
            <a:spLocks/>
          </p:cNvSpPr>
          <p:nvPr/>
        </p:nvSpPr>
        <p:spPr>
          <a:xfrm>
            <a:off x="6722274" y="4619091"/>
            <a:ext cx="5151375" cy="144897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СПАСИБО ЗА ВНИМАНИЕ!</a:t>
            </a:r>
            <a:endParaRPr lang="en-US" sz="30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6D2BB58-0D4F-1744-9DAE-5EF4CA65434E}"/>
              </a:ext>
            </a:extLst>
          </p:cNvPr>
          <p:cNvCxnSpPr/>
          <p:nvPr/>
        </p:nvCxnSpPr>
        <p:spPr>
          <a:xfrm>
            <a:off x="6780212" y="6304424"/>
            <a:ext cx="5411787" cy="0"/>
          </a:xfrm>
          <a:prstGeom prst="line">
            <a:avLst/>
          </a:prstGeom>
          <a:ln w="50800" cap="rnd">
            <a:solidFill>
              <a:srgbClr val="40A6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>
            <a:extLst>
              <a:ext uri="{FF2B5EF4-FFF2-40B4-BE49-F238E27FC236}">
                <a16:creationId xmlns:a16="http://schemas.microsoft.com/office/drawing/2014/main" id="{91DA5CB1-4776-4207-AC7E-A74C5331C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9008" y="1797407"/>
            <a:ext cx="466777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effectLst/>
                <a:latin typeface="Roboto Light" pitchFamily="2" charset="0"/>
                <a:ea typeface="Roboto Light" pitchFamily="2" charset="0"/>
                <a:cs typeface="Arial" panose="020B0604020202020204" pitchFamily="34" charset="0"/>
              </a:rPr>
              <a:t>Екатерина Баландина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effectLst/>
                <a:latin typeface="Roboto Light" pitchFamily="2" charset="0"/>
                <a:ea typeface="Roboto Light" pitchFamily="2" charset="0"/>
                <a:cs typeface="Arial" panose="020B0604020202020204" pitchFamily="34" charset="0"/>
              </a:rPr>
              <a:t/>
            </a:r>
            <a:br>
              <a:rPr kumimoji="0" lang="ru-RU" altLang="ru-RU" b="1" i="0" u="none" strike="noStrike" cap="none" normalizeH="0" baseline="0" dirty="0">
                <a:ln>
                  <a:noFill/>
                </a:ln>
                <a:effectLst/>
                <a:latin typeface="Roboto Light" pitchFamily="2" charset="0"/>
                <a:ea typeface="Roboto Light" pitchFamily="2" charset="0"/>
                <a:cs typeface="Arial" panose="020B0604020202020204" pitchFamily="34" charset="0"/>
              </a:rPr>
            </a:br>
            <a:r>
              <a:rPr kumimoji="0" lang="ru-RU" altLang="ru-RU" b="1" i="0" u="none" strike="noStrike" cap="none" normalizeH="0" baseline="0" dirty="0">
                <a:ln>
                  <a:noFill/>
                </a:ln>
                <a:effectLst/>
                <a:latin typeface="Roboto Light" pitchFamily="2" charset="0"/>
                <a:ea typeface="Roboto Light" pitchFamily="2" charset="0"/>
                <a:cs typeface="Arial" panose="020B0604020202020204" pitchFamily="34" charset="0"/>
              </a:rPr>
              <a:t>Директор по персоналу</a:t>
            </a:r>
            <a:br>
              <a:rPr kumimoji="0" lang="ru-RU" altLang="ru-RU" b="1" i="0" u="none" strike="noStrike" cap="none" normalizeH="0" baseline="0" dirty="0">
                <a:ln>
                  <a:noFill/>
                </a:ln>
                <a:effectLst/>
                <a:latin typeface="Roboto Light" pitchFamily="2" charset="0"/>
                <a:ea typeface="Roboto Light" pitchFamily="2" charset="0"/>
                <a:cs typeface="Arial" panose="020B0604020202020204" pitchFamily="34" charset="0"/>
              </a:rPr>
            </a:br>
            <a:r>
              <a:rPr kumimoji="0" lang="ru-RU" altLang="ru-RU" b="1" i="0" u="none" strike="noStrike" cap="none" normalizeH="0" baseline="0" dirty="0">
                <a:ln>
                  <a:noFill/>
                </a:ln>
                <a:effectLst/>
                <a:latin typeface="Roboto Light" pitchFamily="2" charset="0"/>
                <a:ea typeface="Roboto Light" pitchFamily="2" charset="0"/>
                <a:cs typeface="Arial" panose="020B0604020202020204" pitchFamily="34" charset="0"/>
              </a:rPr>
              <a:t>Группа компаний Fresh Auto</a:t>
            </a:r>
            <a:endParaRPr kumimoji="0" lang="ru-RU" altLang="ru-RU" b="1" i="0" u="none" strike="noStrike" cap="none" normalizeH="0" baseline="0" dirty="0">
              <a:ln>
                <a:noFill/>
              </a:ln>
              <a:effectLst/>
              <a:latin typeface="Roboto Light" pitchFamily="2" charset="0"/>
              <a:ea typeface="Roboto Light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effectLst/>
                <a:latin typeface="Roboto Light" pitchFamily="2" charset="0"/>
                <a:ea typeface="Roboto Light" pitchFamily="2" charset="0"/>
                <a:cs typeface="Arial" panose="020B0604020202020204" pitchFamily="34" charset="0"/>
              </a:rPr>
              <a:t>г. Москва, МКАД 63-й километр., вл.1</a:t>
            </a:r>
            <a:br>
              <a:rPr kumimoji="0" lang="ru-RU" altLang="ru-RU" b="1" i="0" u="none" strike="noStrike" cap="none" normalizeH="0" baseline="0" dirty="0">
                <a:ln>
                  <a:noFill/>
                </a:ln>
                <a:effectLst/>
                <a:latin typeface="Roboto Light" pitchFamily="2" charset="0"/>
                <a:ea typeface="Roboto Light" pitchFamily="2" charset="0"/>
                <a:cs typeface="Arial" panose="020B0604020202020204" pitchFamily="34" charset="0"/>
              </a:rPr>
            </a:br>
            <a:r>
              <a:rPr kumimoji="0" lang="ru-RU" altLang="ru-RU" b="1" i="0" u="none" strike="noStrike" cap="none" normalizeH="0" baseline="0" dirty="0">
                <a:ln>
                  <a:noFill/>
                </a:ln>
                <a:effectLst/>
                <a:latin typeface="Roboto Light" pitchFamily="2" charset="0"/>
                <a:ea typeface="Roboto Light" pitchFamily="2" charset="0"/>
                <a:cs typeface="Arial" panose="020B0604020202020204" pitchFamily="34" charset="0"/>
              </a:rPr>
              <a:t>Раб. +7 (495) 730 37 37 </a:t>
            </a:r>
            <a:br>
              <a:rPr kumimoji="0" lang="ru-RU" altLang="ru-RU" b="1" i="0" u="none" strike="noStrike" cap="none" normalizeH="0" baseline="0" dirty="0">
                <a:ln>
                  <a:noFill/>
                </a:ln>
                <a:effectLst/>
                <a:latin typeface="Roboto Light" pitchFamily="2" charset="0"/>
                <a:ea typeface="Roboto Light" pitchFamily="2" charset="0"/>
                <a:cs typeface="Arial" panose="020B0604020202020204" pitchFamily="34" charset="0"/>
              </a:rPr>
            </a:br>
            <a:r>
              <a:rPr kumimoji="0" lang="ru-RU" altLang="ru-RU" b="1" i="0" u="none" strike="noStrike" cap="none" normalizeH="0" baseline="0" dirty="0">
                <a:ln>
                  <a:noFill/>
                </a:ln>
                <a:effectLst/>
                <a:latin typeface="Roboto Light" pitchFamily="2" charset="0"/>
                <a:ea typeface="Roboto Light" pitchFamily="2" charset="0"/>
                <a:cs typeface="Arial" panose="020B0604020202020204" pitchFamily="34" charset="0"/>
              </a:rPr>
              <a:t>Моб. +7 (926) 810 91 21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1" i="0" u="none" strike="noStrike" cap="none" normalizeH="0" baseline="0" dirty="0">
                <a:ln>
                  <a:noFill/>
                </a:ln>
                <a:effectLst/>
                <a:latin typeface="Roboto Light" pitchFamily="2" charset="0"/>
                <a:ea typeface="Roboto Light" pitchFamily="2" charset="0"/>
                <a:cs typeface="Arial" panose="020B0604020202020204" pitchFamily="34" charset="0"/>
              </a:rPr>
              <a:t>e.balandina@freshauto.ru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effectLst/>
                <a:latin typeface="Roboto Light" pitchFamily="2" charset="0"/>
                <a:ea typeface="Roboto Light" pitchFamily="2" charset="0"/>
                <a:cs typeface="Arial" panose="020B0604020202020204" pitchFamily="34" charset="0"/>
              </a:rPr>
              <a:t/>
            </a:r>
            <a:br>
              <a:rPr kumimoji="0" lang="ru-RU" altLang="ru-RU" b="1" i="0" u="none" strike="noStrike" cap="none" normalizeH="0" baseline="0" dirty="0">
                <a:ln>
                  <a:noFill/>
                </a:ln>
                <a:effectLst/>
                <a:latin typeface="Roboto Light" pitchFamily="2" charset="0"/>
                <a:ea typeface="Roboto Light" pitchFamily="2" charset="0"/>
                <a:cs typeface="Arial" panose="020B0604020202020204" pitchFamily="34" charset="0"/>
              </a:rPr>
            </a:br>
            <a:r>
              <a:rPr kumimoji="0" lang="ru-RU" altLang="ru-RU" b="1" i="0" u="none" strike="noStrike" cap="none" normalizeH="0" baseline="0" dirty="0">
                <a:ln>
                  <a:noFill/>
                </a:ln>
                <a:effectLst/>
                <a:latin typeface="Roboto Light" pitchFamily="2" charset="0"/>
                <a:ea typeface="Roboto Light" pitchFamily="2" charset="0"/>
                <a:cs typeface="Arial" panose="020B0604020202020204" pitchFamily="34" charset="0"/>
              </a:rPr>
              <a:t>freshauto.ru </a:t>
            </a:r>
            <a:endParaRPr kumimoji="0" lang="ru-RU" altLang="ru-RU" b="1" i="0" u="none" strike="noStrike" cap="none" normalizeH="0" baseline="0" dirty="0">
              <a:ln>
                <a:noFill/>
              </a:ln>
              <a:effectLst/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9" name="Снимок экрана 2017-10-24 в 1.03.36.png" descr="Снимок экрана 2017-10-24 в 1.03.36.png">
            <a:extLst>
              <a:ext uri="{FF2B5EF4-FFF2-40B4-BE49-F238E27FC236}">
                <a16:creationId xmlns:a16="http://schemas.microsoft.com/office/drawing/2014/main" id="{4199E76D-6FE0-4CA9-8513-CB1445F9066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9008" y="275245"/>
            <a:ext cx="2537430" cy="51469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20F3C2F-33F2-4151-BEB8-D172C65E8A0E}"/>
              </a:ext>
            </a:extLst>
          </p:cNvPr>
          <p:cNvSpPr/>
          <p:nvPr/>
        </p:nvSpPr>
        <p:spPr>
          <a:xfrm>
            <a:off x="1022810" y="5582694"/>
            <a:ext cx="5151375" cy="791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i="1" dirty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rPr>
              <a:t>Многому я научился у своих наставников, еще большему – у своих товарищей, но больше всего – у своих учеников.</a:t>
            </a:r>
          </a:p>
        </p:txBody>
      </p:sp>
    </p:spTree>
    <p:extLst>
      <p:ext uri="{BB962C8B-B14F-4D97-AF65-F5344CB8AC3E}">
        <p14:creationId xmlns:p14="http://schemas.microsoft.com/office/powerpoint/2010/main" val="257369041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EB4A429-9D74-470E-9A58-9E76AFB83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153" y="1094560"/>
            <a:ext cx="2200847" cy="4925995"/>
          </a:xfrm>
          <a:prstGeom prst="rect">
            <a:avLst/>
          </a:prstGeom>
        </p:spPr>
      </p:pic>
      <p:sp>
        <p:nvSpPr>
          <p:cNvPr id="6" name="Freeform 7"/>
          <p:cNvSpPr>
            <a:spLocks/>
          </p:cNvSpPr>
          <p:nvPr/>
        </p:nvSpPr>
        <p:spPr bwMode="auto">
          <a:xfrm>
            <a:off x="2729401" y="946818"/>
            <a:ext cx="2583981" cy="2448661"/>
          </a:xfrm>
          <a:custGeom>
            <a:avLst/>
            <a:gdLst>
              <a:gd name="T0" fmla="*/ 437 w 509"/>
              <a:gd name="T1" fmla="*/ 94 h 509"/>
              <a:gd name="T2" fmla="*/ 95 w 509"/>
              <a:gd name="T3" fmla="*/ 94 h 509"/>
              <a:gd name="T4" fmla="*/ 95 w 509"/>
              <a:gd name="T5" fmla="*/ 436 h 509"/>
              <a:gd name="T6" fmla="*/ 272 w 509"/>
              <a:gd name="T7" fmla="*/ 507 h 509"/>
              <a:gd name="T8" fmla="*/ 387 w 509"/>
              <a:gd name="T9" fmla="*/ 507 h 509"/>
              <a:gd name="T10" fmla="*/ 508 w 509"/>
              <a:gd name="T11" fmla="*/ 507 h 509"/>
              <a:gd name="T12" fmla="*/ 508 w 509"/>
              <a:gd name="T13" fmla="*/ 386 h 509"/>
              <a:gd name="T14" fmla="*/ 508 w 509"/>
              <a:gd name="T15" fmla="*/ 271 h 509"/>
              <a:gd name="T16" fmla="*/ 437 w 509"/>
              <a:gd name="T17" fmla="*/ 94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37" y="94"/>
                </a:moveTo>
                <a:cubicBezTo>
                  <a:pt x="342" y="0"/>
                  <a:pt x="189" y="0"/>
                  <a:pt x="95" y="94"/>
                </a:cubicBezTo>
                <a:cubicBezTo>
                  <a:pt x="0" y="188"/>
                  <a:pt x="0" y="342"/>
                  <a:pt x="95" y="436"/>
                </a:cubicBezTo>
                <a:cubicBezTo>
                  <a:pt x="144" y="485"/>
                  <a:pt x="208" y="509"/>
                  <a:pt x="272" y="507"/>
                </a:cubicBezTo>
                <a:cubicBezTo>
                  <a:pt x="387" y="507"/>
                  <a:pt x="387" y="507"/>
                  <a:pt x="387" y="507"/>
                </a:cubicBezTo>
                <a:cubicBezTo>
                  <a:pt x="508" y="507"/>
                  <a:pt x="508" y="507"/>
                  <a:pt x="508" y="507"/>
                </a:cubicBezTo>
                <a:cubicBezTo>
                  <a:pt x="508" y="386"/>
                  <a:pt x="508" y="386"/>
                  <a:pt x="508" y="386"/>
                </a:cubicBezTo>
                <a:cubicBezTo>
                  <a:pt x="508" y="271"/>
                  <a:pt x="508" y="271"/>
                  <a:pt x="508" y="271"/>
                </a:cubicBezTo>
                <a:cubicBezTo>
                  <a:pt x="509" y="207"/>
                  <a:pt x="486" y="143"/>
                  <a:pt x="437" y="94"/>
                </a:cubicBezTo>
                <a:close/>
              </a:path>
            </a:pathLst>
          </a:custGeom>
          <a:solidFill>
            <a:srgbClr val="4EB27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 dirty="0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5896213" y="1195777"/>
            <a:ext cx="2196528" cy="2199702"/>
          </a:xfrm>
          <a:custGeom>
            <a:avLst/>
            <a:gdLst>
              <a:gd name="T0" fmla="*/ 415 w 509"/>
              <a:gd name="T1" fmla="*/ 436 h 509"/>
              <a:gd name="T2" fmla="*/ 415 w 509"/>
              <a:gd name="T3" fmla="*/ 94 h 509"/>
              <a:gd name="T4" fmla="*/ 73 w 509"/>
              <a:gd name="T5" fmla="*/ 94 h 509"/>
              <a:gd name="T6" fmla="*/ 2 w 509"/>
              <a:gd name="T7" fmla="*/ 271 h 509"/>
              <a:gd name="T8" fmla="*/ 2 w 509"/>
              <a:gd name="T9" fmla="*/ 386 h 509"/>
              <a:gd name="T10" fmla="*/ 1 w 509"/>
              <a:gd name="T11" fmla="*/ 507 h 509"/>
              <a:gd name="T12" fmla="*/ 122 w 509"/>
              <a:gd name="T13" fmla="*/ 507 h 509"/>
              <a:gd name="T14" fmla="*/ 237 w 509"/>
              <a:gd name="T15" fmla="*/ 507 h 509"/>
              <a:gd name="T16" fmla="*/ 415 w 509"/>
              <a:gd name="T17" fmla="*/ 436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415" y="436"/>
                </a:moveTo>
                <a:cubicBezTo>
                  <a:pt x="509" y="342"/>
                  <a:pt x="509" y="188"/>
                  <a:pt x="415" y="94"/>
                </a:cubicBezTo>
                <a:cubicBezTo>
                  <a:pt x="320" y="0"/>
                  <a:pt x="167" y="0"/>
                  <a:pt x="73" y="94"/>
                </a:cubicBezTo>
                <a:cubicBezTo>
                  <a:pt x="24" y="143"/>
                  <a:pt x="0" y="207"/>
                  <a:pt x="2" y="271"/>
                </a:cubicBezTo>
                <a:cubicBezTo>
                  <a:pt x="2" y="386"/>
                  <a:pt x="2" y="386"/>
                  <a:pt x="2" y="386"/>
                </a:cubicBezTo>
                <a:cubicBezTo>
                  <a:pt x="1" y="507"/>
                  <a:pt x="1" y="507"/>
                  <a:pt x="1" y="507"/>
                </a:cubicBezTo>
                <a:cubicBezTo>
                  <a:pt x="122" y="507"/>
                  <a:pt x="122" y="507"/>
                  <a:pt x="122" y="507"/>
                </a:cubicBezTo>
                <a:cubicBezTo>
                  <a:pt x="237" y="507"/>
                  <a:pt x="237" y="507"/>
                  <a:pt x="237" y="507"/>
                </a:cubicBezTo>
                <a:cubicBezTo>
                  <a:pt x="301" y="509"/>
                  <a:pt x="366" y="485"/>
                  <a:pt x="415" y="43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 dirty="0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3116855" y="3672728"/>
            <a:ext cx="2196528" cy="2198114"/>
          </a:xfrm>
          <a:custGeom>
            <a:avLst/>
            <a:gdLst>
              <a:gd name="T0" fmla="*/ 95 w 509"/>
              <a:gd name="T1" fmla="*/ 73 h 509"/>
              <a:gd name="T2" fmla="*/ 95 w 509"/>
              <a:gd name="T3" fmla="*/ 415 h 509"/>
              <a:gd name="T4" fmla="*/ 437 w 509"/>
              <a:gd name="T5" fmla="*/ 415 h 509"/>
              <a:gd name="T6" fmla="*/ 508 w 509"/>
              <a:gd name="T7" fmla="*/ 237 h 509"/>
              <a:gd name="T8" fmla="*/ 508 w 509"/>
              <a:gd name="T9" fmla="*/ 123 h 509"/>
              <a:gd name="T10" fmla="*/ 508 w 509"/>
              <a:gd name="T11" fmla="*/ 2 h 509"/>
              <a:gd name="T12" fmla="*/ 387 w 509"/>
              <a:gd name="T13" fmla="*/ 2 h 509"/>
              <a:gd name="T14" fmla="*/ 272 w 509"/>
              <a:gd name="T15" fmla="*/ 2 h 509"/>
              <a:gd name="T16" fmla="*/ 95 w 509"/>
              <a:gd name="T17" fmla="*/ 73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95" y="73"/>
                </a:moveTo>
                <a:cubicBezTo>
                  <a:pt x="0" y="167"/>
                  <a:pt x="0" y="320"/>
                  <a:pt x="95" y="415"/>
                </a:cubicBezTo>
                <a:cubicBezTo>
                  <a:pt x="189" y="509"/>
                  <a:pt x="342" y="509"/>
                  <a:pt x="437" y="415"/>
                </a:cubicBezTo>
                <a:cubicBezTo>
                  <a:pt x="486" y="366"/>
                  <a:pt x="509" y="301"/>
                  <a:pt x="508" y="237"/>
                </a:cubicBezTo>
                <a:cubicBezTo>
                  <a:pt x="508" y="123"/>
                  <a:pt x="508" y="123"/>
                  <a:pt x="508" y="123"/>
                </a:cubicBezTo>
                <a:cubicBezTo>
                  <a:pt x="508" y="2"/>
                  <a:pt x="508" y="2"/>
                  <a:pt x="508" y="2"/>
                </a:cubicBezTo>
                <a:cubicBezTo>
                  <a:pt x="387" y="2"/>
                  <a:pt x="387" y="2"/>
                  <a:pt x="387" y="2"/>
                </a:cubicBezTo>
                <a:cubicBezTo>
                  <a:pt x="272" y="2"/>
                  <a:pt x="272" y="2"/>
                  <a:pt x="272" y="2"/>
                </a:cubicBezTo>
                <a:cubicBezTo>
                  <a:pt x="208" y="0"/>
                  <a:pt x="144" y="24"/>
                  <a:pt x="95" y="7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 dirty="0"/>
          </a:p>
        </p:txBody>
      </p:sp>
      <p:sp>
        <p:nvSpPr>
          <p:cNvPr id="2050" name="TextBox 93"/>
          <p:cNvSpPr txBox="1">
            <a:spLocks noChangeArrowheads="1"/>
          </p:cNvSpPr>
          <p:nvPr/>
        </p:nvSpPr>
        <p:spPr bwMode="auto">
          <a:xfrm>
            <a:off x="8480142" y="1942611"/>
            <a:ext cx="308329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14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Связка «Адаптация» – «Наставничество»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14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Действующие программы и результаты</a:t>
            </a:r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5938879" y="3628206"/>
            <a:ext cx="2196528" cy="2198114"/>
          </a:xfrm>
          <a:custGeom>
            <a:avLst/>
            <a:gdLst>
              <a:gd name="T0" fmla="*/ 73 w 509"/>
              <a:gd name="T1" fmla="*/ 415 h 509"/>
              <a:gd name="T2" fmla="*/ 415 w 509"/>
              <a:gd name="T3" fmla="*/ 415 h 509"/>
              <a:gd name="T4" fmla="*/ 415 w 509"/>
              <a:gd name="T5" fmla="*/ 73 h 509"/>
              <a:gd name="T6" fmla="*/ 237 w 509"/>
              <a:gd name="T7" fmla="*/ 2 h 509"/>
              <a:gd name="T8" fmla="*/ 122 w 509"/>
              <a:gd name="T9" fmla="*/ 2 h 509"/>
              <a:gd name="T10" fmla="*/ 1 w 509"/>
              <a:gd name="T11" fmla="*/ 2 h 509"/>
              <a:gd name="T12" fmla="*/ 2 w 509"/>
              <a:gd name="T13" fmla="*/ 123 h 509"/>
              <a:gd name="T14" fmla="*/ 2 w 509"/>
              <a:gd name="T15" fmla="*/ 237 h 509"/>
              <a:gd name="T16" fmla="*/ 73 w 509"/>
              <a:gd name="T17" fmla="*/ 41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9" h="509">
                <a:moveTo>
                  <a:pt x="73" y="415"/>
                </a:moveTo>
                <a:cubicBezTo>
                  <a:pt x="167" y="509"/>
                  <a:pt x="320" y="509"/>
                  <a:pt x="415" y="415"/>
                </a:cubicBezTo>
                <a:cubicBezTo>
                  <a:pt x="509" y="320"/>
                  <a:pt x="509" y="167"/>
                  <a:pt x="415" y="73"/>
                </a:cubicBezTo>
                <a:cubicBezTo>
                  <a:pt x="366" y="24"/>
                  <a:pt x="301" y="0"/>
                  <a:pt x="237" y="2"/>
                </a:cubicBezTo>
                <a:cubicBezTo>
                  <a:pt x="122" y="2"/>
                  <a:pt x="122" y="2"/>
                  <a:pt x="122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123"/>
                  <a:pt x="2" y="123"/>
                  <a:pt x="2" y="123"/>
                </a:cubicBezTo>
                <a:cubicBezTo>
                  <a:pt x="2" y="237"/>
                  <a:pt x="2" y="237"/>
                  <a:pt x="2" y="237"/>
                </a:cubicBezTo>
                <a:cubicBezTo>
                  <a:pt x="0" y="301"/>
                  <a:pt x="24" y="366"/>
                  <a:pt x="73" y="41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 dirty="0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8523633" y="946818"/>
            <a:ext cx="327649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3200" dirty="0">
                <a:solidFill>
                  <a:schemeClr val="bg1">
                    <a:lumMod val="65000"/>
                  </a:schemeClr>
                </a:solidFill>
              </a:rPr>
              <a:t>ПРОГРАММЫ НАСТАВНИЧЕСТВА</a:t>
            </a:r>
            <a:endParaRPr lang="en-US" altLang="en-US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8655797" y="4481043"/>
            <a:ext cx="228665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3200" dirty="0">
                <a:solidFill>
                  <a:schemeClr val="bg1">
                    <a:lumMod val="65000"/>
                  </a:schemeClr>
                </a:solidFill>
              </a:rPr>
              <a:t>МОТИВАЦИЯ</a:t>
            </a:r>
            <a:endParaRPr lang="en-US" altLang="en-US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600524" y="4481042"/>
            <a:ext cx="19604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3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ЛАЙФХАКИ</a:t>
            </a:r>
            <a:endParaRPr lang="en-US" altLang="en-US" sz="3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391877" y="706177"/>
            <a:ext cx="196047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4000" b="1" dirty="0">
                <a:latin typeface="Roboto" panose="02000000000000000000" pitchFamily="2" charset="0"/>
                <a:ea typeface="Roboto" panose="02000000000000000000" pitchFamily="2" charset="0"/>
              </a:rPr>
              <a:t>ЦЕЛЬ </a:t>
            </a:r>
            <a:endParaRPr lang="en-US" altLang="en-US" sz="40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TextBox 93"/>
          <p:cNvSpPr txBox="1">
            <a:spLocks noChangeArrowheads="1"/>
          </p:cNvSpPr>
          <p:nvPr/>
        </p:nvSpPr>
        <p:spPr bwMode="auto">
          <a:xfrm>
            <a:off x="785449" y="1439261"/>
            <a:ext cx="19440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1400" dirty="0">
                <a:latin typeface="Open Sans" panose="020B0606030504020204" pitchFamily="34" charset="0"/>
                <a:cs typeface="Open Sans" panose="020B0606030504020204" pitchFamily="34" charset="0"/>
              </a:rPr>
              <a:t>Можно ли обойтись без наставничества?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1400" dirty="0">
                <a:latin typeface="Open Sans" panose="020B0606030504020204" pitchFamily="34" charset="0"/>
                <a:cs typeface="Open Sans" panose="020B0606030504020204" pitchFamily="34" charset="0"/>
              </a:rPr>
              <a:t>Выгоды бизнеса </a:t>
            </a:r>
          </a:p>
        </p:txBody>
      </p:sp>
      <p:sp>
        <p:nvSpPr>
          <p:cNvPr id="24" name="TextBox 93"/>
          <p:cNvSpPr txBox="1">
            <a:spLocks noChangeArrowheads="1"/>
          </p:cNvSpPr>
          <p:nvPr/>
        </p:nvSpPr>
        <p:spPr bwMode="auto">
          <a:xfrm>
            <a:off x="785612" y="4983371"/>
            <a:ext cx="234126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140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Что </a:t>
            </a:r>
            <a:r>
              <a:rPr lang="ru-RU" altLang="ru-RU" sz="1400" u="sng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сработало </a:t>
            </a:r>
            <a:r>
              <a:rPr lang="ru-RU" altLang="ru-RU" sz="140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во </a:t>
            </a:r>
            <a:r>
              <a:rPr lang="en-US" altLang="ru-RU" sz="140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Fresh Auto</a:t>
            </a:r>
            <a:r>
              <a:rPr lang="ru-RU" altLang="ru-RU" sz="140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?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ru-RU" sz="140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5</a:t>
            </a:r>
            <a:r>
              <a:rPr lang="ru-RU" altLang="ru-RU" sz="140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«шагов в пропасть» или как не надо делать</a:t>
            </a:r>
          </a:p>
        </p:txBody>
      </p:sp>
      <p:sp>
        <p:nvSpPr>
          <p:cNvPr id="19" name="TextBox 93">
            <a:extLst>
              <a:ext uri="{FF2B5EF4-FFF2-40B4-BE49-F238E27FC236}">
                <a16:creationId xmlns:a16="http://schemas.microsoft.com/office/drawing/2014/main" id="{55E348A9-37D7-4C0C-A921-0D0818867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3015" y="4983371"/>
            <a:ext cx="28301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4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Какие бывают?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4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Что сработало, а что нет?</a:t>
            </a:r>
          </a:p>
        </p:txBody>
      </p:sp>
      <p:sp>
        <p:nvSpPr>
          <p:cNvPr id="20" name="Freeform 21"/>
          <p:cNvSpPr>
            <a:spLocks noEditPoints="1"/>
          </p:cNvSpPr>
          <p:nvPr/>
        </p:nvSpPr>
        <p:spPr bwMode="auto">
          <a:xfrm>
            <a:off x="3998658" y="4255898"/>
            <a:ext cx="801479" cy="942729"/>
          </a:xfrm>
          <a:custGeom>
            <a:avLst/>
            <a:gdLst>
              <a:gd name="T0" fmla="*/ 77 w 186"/>
              <a:gd name="T1" fmla="*/ 218 h 218"/>
              <a:gd name="T2" fmla="*/ 77 w 186"/>
              <a:gd name="T3" fmla="*/ 210 h 218"/>
              <a:gd name="T4" fmla="*/ 111 w 186"/>
              <a:gd name="T5" fmla="*/ 214 h 218"/>
              <a:gd name="T6" fmla="*/ 116 w 186"/>
              <a:gd name="T7" fmla="*/ 204 h 218"/>
              <a:gd name="T8" fmla="*/ 65 w 186"/>
              <a:gd name="T9" fmla="*/ 200 h 218"/>
              <a:gd name="T10" fmla="*/ 116 w 186"/>
              <a:gd name="T11" fmla="*/ 196 h 218"/>
              <a:gd name="T12" fmla="*/ 116 w 186"/>
              <a:gd name="T13" fmla="*/ 204 h 218"/>
              <a:gd name="T14" fmla="*/ 74 w 186"/>
              <a:gd name="T15" fmla="*/ 189 h 218"/>
              <a:gd name="T16" fmla="*/ 60 w 186"/>
              <a:gd name="T17" fmla="*/ 178 h 218"/>
              <a:gd name="T18" fmla="*/ 57 w 186"/>
              <a:gd name="T19" fmla="*/ 158 h 218"/>
              <a:gd name="T20" fmla="*/ 32 w 186"/>
              <a:gd name="T21" fmla="*/ 81 h 218"/>
              <a:gd name="T22" fmla="*/ 151 w 186"/>
              <a:gd name="T23" fmla="*/ 81 h 218"/>
              <a:gd name="T24" fmla="*/ 126 w 186"/>
              <a:gd name="T25" fmla="*/ 158 h 218"/>
              <a:gd name="T26" fmla="*/ 123 w 186"/>
              <a:gd name="T27" fmla="*/ 178 h 218"/>
              <a:gd name="T28" fmla="*/ 92 w 186"/>
              <a:gd name="T29" fmla="*/ 189 h 218"/>
              <a:gd name="T30" fmla="*/ 109 w 186"/>
              <a:gd name="T31" fmla="*/ 181 h 218"/>
              <a:gd name="T32" fmla="*/ 116 w 186"/>
              <a:gd name="T33" fmla="*/ 169 h 218"/>
              <a:gd name="T34" fmla="*/ 136 w 186"/>
              <a:gd name="T35" fmla="*/ 123 h 218"/>
              <a:gd name="T36" fmla="*/ 92 w 186"/>
              <a:gd name="T37" fmla="*/ 47 h 218"/>
              <a:gd name="T38" fmla="*/ 47 w 186"/>
              <a:gd name="T39" fmla="*/ 123 h 218"/>
              <a:gd name="T40" fmla="*/ 67 w 186"/>
              <a:gd name="T41" fmla="*/ 169 h 218"/>
              <a:gd name="T42" fmla="*/ 74 w 186"/>
              <a:gd name="T43" fmla="*/ 181 h 218"/>
              <a:gd name="T44" fmla="*/ 20 w 186"/>
              <a:gd name="T45" fmla="*/ 100 h 218"/>
              <a:gd name="T46" fmla="*/ 0 w 186"/>
              <a:gd name="T47" fmla="*/ 96 h 218"/>
              <a:gd name="T48" fmla="*/ 20 w 186"/>
              <a:gd name="T49" fmla="*/ 92 h 218"/>
              <a:gd name="T50" fmla="*/ 20 w 186"/>
              <a:gd name="T51" fmla="*/ 100 h 218"/>
              <a:gd name="T52" fmla="*/ 163 w 186"/>
              <a:gd name="T53" fmla="*/ 97 h 218"/>
              <a:gd name="T54" fmla="*/ 163 w 186"/>
              <a:gd name="T55" fmla="*/ 89 h 218"/>
              <a:gd name="T56" fmla="*/ 186 w 186"/>
              <a:gd name="T57" fmla="*/ 93 h 218"/>
              <a:gd name="T58" fmla="*/ 55 w 186"/>
              <a:gd name="T59" fmla="*/ 94 h 218"/>
              <a:gd name="T60" fmla="*/ 51 w 186"/>
              <a:gd name="T61" fmla="*/ 89 h 218"/>
              <a:gd name="T62" fmla="*/ 94 w 186"/>
              <a:gd name="T63" fmla="*/ 59 h 218"/>
              <a:gd name="T64" fmla="*/ 94 w 186"/>
              <a:gd name="T65" fmla="*/ 67 h 218"/>
              <a:gd name="T66" fmla="*/ 55 w 186"/>
              <a:gd name="T67" fmla="*/ 94 h 218"/>
              <a:gd name="T68" fmla="*/ 141 w 186"/>
              <a:gd name="T69" fmla="*/ 48 h 218"/>
              <a:gd name="T70" fmla="*/ 154 w 186"/>
              <a:gd name="T71" fmla="*/ 29 h 218"/>
              <a:gd name="T72" fmla="*/ 160 w 186"/>
              <a:gd name="T73" fmla="*/ 35 h 218"/>
              <a:gd name="T74" fmla="*/ 144 w 186"/>
              <a:gd name="T75" fmla="*/ 49 h 218"/>
              <a:gd name="T76" fmla="*/ 38 w 186"/>
              <a:gd name="T77" fmla="*/ 48 h 218"/>
              <a:gd name="T78" fmla="*/ 24 w 186"/>
              <a:gd name="T79" fmla="*/ 29 h 218"/>
              <a:gd name="T80" fmla="*/ 44 w 186"/>
              <a:gd name="T81" fmla="*/ 43 h 218"/>
              <a:gd name="T82" fmla="*/ 41 w 186"/>
              <a:gd name="T83" fmla="*/ 49 h 218"/>
              <a:gd name="T84" fmla="*/ 87 w 186"/>
              <a:gd name="T85" fmla="*/ 27 h 218"/>
              <a:gd name="T86" fmla="*/ 92 w 186"/>
              <a:gd name="T87" fmla="*/ 0 h 218"/>
              <a:gd name="T88" fmla="*/ 96 w 186"/>
              <a:gd name="T89" fmla="*/ 27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86" h="218">
                <a:moveTo>
                  <a:pt x="107" y="218"/>
                </a:moveTo>
                <a:cubicBezTo>
                  <a:pt x="77" y="218"/>
                  <a:pt x="77" y="218"/>
                  <a:pt x="77" y="218"/>
                </a:cubicBezTo>
                <a:cubicBezTo>
                  <a:pt x="75" y="218"/>
                  <a:pt x="73" y="216"/>
                  <a:pt x="73" y="214"/>
                </a:cubicBezTo>
                <a:cubicBezTo>
                  <a:pt x="73" y="212"/>
                  <a:pt x="75" y="210"/>
                  <a:pt x="77" y="210"/>
                </a:cubicBezTo>
                <a:cubicBezTo>
                  <a:pt x="107" y="210"/>
                  <a:pt x="107" y="210"/>
                  <a:pt x="107" y="210"/>
                </a:cubicBezTo>
                <a:cubicBezTo>
                  <a:pt x="109" y="210"/>
                  <a:pt x="111" y="212"/>
                  <a:pt x="111" y="214"/>
                </a:cubicBezTo>
                <a:cubicBezTo>
                  <a:pt x="111" y="216"/>
                  <a:pt x="109" y="218"/>
                  <a:pt x="107" y="218"/>
                </a:cubicBezTo>
                <a:close/>
                <a:moveTo>
                  <a:pt x="116" y="204"/>
                </a:moveTo>
                <a:cubicBezTo>
                  <a:pt x="69" y="204"/>
                  <a:pt x="69" y="204"/>
                  <a:pt x="69" y="204"/>
                </a:cubicBezTo>
                <a:cubicBezTo>
                  <a:pt x="66" y="204"/>
                  <a:pt x="65" y="202"/>
                  <a:pt x="65" y="200"/>
                </a:cubicBezTo>
                <a:cubicBezTo>
                  <a:pt x="65" y="198"/>
                  <a:pt x="66" y="196"/>
                  <a:pt x="69" y="196"/>
                </a:cubicBezTo>
                <a:cubicBezTo>
                  <a:pt x="116" y="196"/>
                  <a:pt x="116" y="196"/>
                  <a:pt x="116" y="196"/>
                </a:cubicBezTo>
                <a:cubicBezTo>
                  <a:pt x="118" y="196"/>
                  <a:pt x="120" y="198"/>
                  <a:pt x="120" y="200"/>
                </a:cubicBezTo>
                <a:cubicBezTo>
                  <a:pt x="120" y="202"/>
                  <a:pt x="118" y="204"/>
                  <a:pt x="116" y="204"/>
                </a:cubicBezTo>
                <a:close/>
                <a:moveTo>
                  <a:pt x="92" y="189"/>
                </a:moveTo>
                <a:cubicBezTo>
                  <a:pt x="83" y="189"/>
                  <a:pt x="74" y="189"/>
                  <a:pt x="74" y="189"/>
                </a:cubicBezTo>
                <a:cubicBezTo>
                  <a:pt x="74" y="189"/>
                  <a:pt x="74" y="189"/>
                  <a:pt x="74" y="189"/>
                </a:cubicBezTo>
                <a:cubicBezTo>
                  <a:pt x="65" y="189"/>
                  <a:pt x="62" y="186"/>
                  <a:pt x="60" y="178"/>
                </a:cubicBezTo>
                <a:cubicBezTo>
                  <a:pt x="59" y="175"/>
                  <a:pt x="59" y="172"/>
                  <a:pt x="59" y="169"/>
                </a:cubicBezTo>
                <a:cubicBezTo>
                  <a:pt x="59" y="165"/>
                  <a:pt x="59" y="161"/>
                  <a:pt x="57" y="158"/>
                </a:cubicBezTo>
                <a:cubicBezTo>
                  <a:pt x="51" y="146"/>
                  <a:pt x="46" y="138"/>
                  <a:pt x="40" y="126"/>
                </a:cubicBezTo>
                <a:cubicBezTo>
                  <a:pt x="34" y="115"/>
                  <a:pt x="28" y="97"/>
                  <a:pt x="32" y="81"/>
                </a:cubicBezTo>
                <a:cubicBezTo>
                  <a:pt x="37" y="60"/>
                  <a:pt x="59" y="39"/>
                  <a:pt x="92" y="39"/>
                </a:cubicBezTo>
                <a:cubicBezTo>
                  <a:pt x="124" y="39"/>
                  <a:pt x="146" y="60"/>
                  <a:pt x="151" y="81"/>
                </a:cubicBezTo>
                <a:cubicBezTo>
                  <a:pt x="155" y="97"/>
                  <a:pt x="149" y="115"/>
                  <a:pt x="143" y="126"/>
                </a:cubicBezTo>
                <a:cubicBezTo>
                  <a:pt x="137" y="138"/>
                  <a:pt x="133" y="146"/>
                  <a:pt x="126" y="158"/>
                </a:cubicBezTo>
                <a:cubicBezTo>
                  <a:pt x="125" y="161"/>
                  <a:pt x="124" y="165"/>
                  <a:pt x="124" y="169"/>
                </a:cubicBezTo>
                <a:cubicBezTo>
                  <a:pt x="124" y="172"/>
                  <a:pt x="124" y="175"/>
                  <a:pt x="123" y="178"/>
                </a:cubicBezTo>
                <a:cubicBezTo>
                  <a:pt x="122" y="186"/>
                  <a:pt x="118" y="189"/>
                  <a:pt x="109" y="189"/>
                </a:cubicBezTo>
                <a:cubicBezTo>
                  <a:pt x="109" y="189"/>
                  <a:pt x="100" y="189"/>
                  <a:pt x="92" y="189"/>
                </a:cubicBezTo>
                <a:close/>
                <a:moveTo>
                  <a:pt x="74" y="181"/>
                </a:moveTo>
                <a:cubicBezTo>
                  <a:pt x="75" y="181"/>
                  <a:pt x="108" y="181"/>
                  <a:pt x="109" y="181"/>
                </a:cubicBezTo>
                <a:cubicBezTo>
                  <a:pt x="114" y="181"/>
                  <a:pt x="115" y="180"/>
                  <a:pt x="115" y="176"/>
                </a:cubicBezTo>
                <a:cubicBezTo>
                  <a:pt x="116" y="174"/>
                  <a:pt x="116" y="171"/>
                  <a:pt x="116" y="169"/>
                </a:cubicBezTo>
                <a:cubicBezTo>
                  <a:pt x="116" y="164"/>
                  <a:pt x="116" y="158"/>
                  <a:pt x="119" y="154"/>
                </a:cubicBezTo>
                <a:cubicBezTo>
                  <a:pt x="125" y="142"/>
                  <a:pt x="130" y="134"/>
                  <a:pt x="136" y="123"/>
                </a:cubicBezTo>
                <a:cubicBezTo>
                  <a:pt x="140" y="114"/>
                  <a:pt x="147" y="98"/>
                  <a:pt x="143" y="83"/>
                </a:cubicBezTo>
                <a:cubicBezTo>
                  <a:pt x="139" y="66"/>
                  <a:pt x="119" y="47"/>
                  <a:pt x="92" y="47"/>
                </a:cubicBezTo>
                <a:cubicBezTo>
                  <a:pt x="64" y="47"/>
                  <a:pt x="44" y="66"/>
                  <a:pt x="40" y="83"/>
                </a:cubicBezTo>
                <a:cubicBezTo>
                  <a:pt x="36" y="98"/>
                  <a:pt x="43" y="114"/>
                  <a:pt x="47" y="123"/>
                </a:cubicBezTo>
                <a:cubicBezTo>
                  <a:pt x="54" y="134"/>
                  <a:pt x="58" y="142"/>
                  <a:pt x="64" y="154"/>
                </a:cubicBezTo>
                <a:cubicBezTo>
                  <a:pt x="67" y="158"/>
                  <a:pt x="67" y="164"/>
                  <a:pt x="67" y="169"/>
                </a:cubicBezTo>
                <a:cubicBezTo>
                  <a:pt x="67" y="171"/>
                  <a:pt x="67" y="174"/>
                  <a:pt x="68" y="176"/>
                </a:cubicBezTo>
                <a:cubicBezTo>
                  <a:pt x="69" y="180"/>
                  <a:pt x="69" y="181"/>
                  <a:pt x="74" y="181"/>
                </a:cubicBezTo>
                <a:cubicBezTo>
                  <a:pt x="74" y="181"/>
                  <a:pt x="74" y="181"/>
                  <a:pt x="74" y="181"/>
                </a:cubicBezTo>
                <a:close/>
                <a:moveTo>
                  <a:pt x="20" y="100"/>
                </a:moveTo>
                <a:cubicBezTo>
                  <a:pt x="4" y="100"/>
                  <a:pt x="4" y="100"/>
                  <a:pt x="4" y="100"/>
                </a:cubicBezTo>
                <a:cubicBezTo>
                  <a:pt x="2" y="100"/>
                  <a:pt x="0" y="98"/>
                  <a:pt x="0" y="96"/>
                </a:cubicBezTo>
                <a:cubicBezTo>
                  <a:pt x="0" y="94"/>
                  <a:pt x="2" y="92"/>
                  <a:pt x="4" y="92"/>
                </a:cubicBezTo>
                <a:cubicBezTo>
                  <a:pt x="20" y="92"/>
                  <a:pt x="20" y="92"/>
                  <a:pt x="20" y="92"/>
                </a:cubicBezTo>
                <a:cubicBezTo>
                  <a:pt x="22" y="92"/>
                  <a:pt x="24" y="94"/>
                  <a:pt x="24" y="96"/>
                </a:cubicBezTo>
                <a:cubicBezTo>
                  <a:pt x="24" y="98"/>
                  <a:pt x="22" y="100"/>
                  <a:pt x="20" y="100"/>
                </a:cubicBezTo>
                <a:close/>
                <a:moveTo>
                  <a:pt x="182" y="97"/>
                </a:moveTo>
                <a:cubicBezTo>
                  <a:pt x="163" y="97"/>
                  <a:pt x="163" y="97"/>
                  <a:pt x="163" y="97"/>
                </a:cubicBezTo>
                <a:cubicBezTo>
                  <a:pt x="161" y="97"/>
                  <a:pt x="159" y="95"/>
                  <a:pt x="159" y="93"/>
                </a:cubicBezTo>
                <a:cubicBezTo>
                  <a:pt x="159" y="91"/>
                  <a:pt x="161" y="89"/>
                  <a:pt x="163" y="89"/>
                </a:cubicBezTo>
                <a:cubicBezTo>
                  <a:pt x="182" y="89"/>
                  <a:pt x="182" y="89"/>
                  <a:pt x="182" y="89"/>
                </a:cubicBezTo>
                <a:cubicBezTo>
                  <a:pt x="185" y="89"/>
                  <a:pt x="186" y="91"/>
                  <a:pt x="186" y="93"/>
                </a:cubicBezTo>
                <a:cubicBezTo>
                  <a:pt x="186" y="95"/>
                  <a:pt x="185" y="97"/>
                  <a:pt x="182" y="97"/>
                </a:cubicBezTo>
                <a:close/>
                <a:moveTo>
                  <a:pt x="55" y="94"/>
                </a:moveTo>
                <a:cubicBezTo>
                  <a:pt x="55" y="94"/>
                  <a:pt x="54" y="94"/>
                  <a:pt x="54" y="94"/>
                </a:cubicBezTo>
                <a:cubicBezTo>
                  <a:pt x="52" y="93"/>
                  <a:pt x="51" y="91"/>
                  <a:pt x="51" y="89"/>
                </a:cubicBezTo>
                <a:cubicBezTo>
                  <a:pt x="55" y="74"/>
                  <a:pt x="71" y="59"/>
                  <a:pt x="94" y="59"/>
                </a:cubicBezTo>
                <a:cubicBezTo>
                  <a:pt x="94" y="59"/>
                  <a:pt x="94" y="59"/>
                  <a:pt x="94" y="59"/>
                </a:cubicBezTo>
                <a:cubicBezTo>
                  <a:pt x="96" y="59"/>
                  <a:pt x="98" y="61"/>
                  <a:pt x="98" y="63"/>
                </a:cubicBezTo>
                <a:cubicBezTo>
                  <a:pt x="98" y="65"/>
                  <a:pt x="96" y="67"/>
                  <a:pt x="94" y="67"/>
                </a:cubicBezTo>
                <a:cubicBezTo>
                  <a:pt x="75" y="67"/>
                  <a:pt x="62" y="79"/>
                  <a:pt x="59" y="91"/>
                </a:cubicBezTo>
                <a:cubicBezTo>
                  <a:pt x="59" y="93"/>
                  <a:pt x="57" y="94"/>
                  <a:pt x="55" y="94"/>
                </a:cubicBezTo>
                <a:close/>
                <a:moveTo>
                  <a:pt x="144" y="49"/>
                </a:moveTo>
                <a:cubicBezTo>
                  <a:pt x="143" y="49"/>
                  <a:pt x="141" y="49"/>
                  <a:pt x="141" y="48"/>
                </a:cubicBezTo>
                <a:cubicBezTo>
                  <a:pt x="139" y="47"/>
                  <a:pt x="139" y="44"/>
                  <a:pt x="141" y="43"/>
                </a:cubicBezTo>
                <a:cubicBezTo>
                  <a:pt x="154" y="29"/>
                  <a:pt x="154" y="29"/>
                  <a:pt x="154" y="29"/>
                </a:cubicBezTo>
                <a:cubicBezTo>
                  <a:pt x="156" y="27"/>
                  <a:pt x="159" y="27"/>
                  <a:pt x="160" y="29"/>
                </a:cubicBezTo>
                <a:cubicBezTo>
                  <a:pt x="162" y="30"/>
                  <a:pt x="162" y="33"/>
                  <a:pt x="160" y="35"/>
                </a:cubicBezTo>
                <a:cubicBezTo>
                  <a:pt x="146" y="48"/>
                  <a:pt x="146" y="48"/>
                  <a:pt x="146" y="48"/>
                </a:cubicBezTo>
                <a:cubicBezTo>
                  <a:pt x="146" y="49"/>
                  <a:pt x="145" y="49"/>
                  <a:pt x="144" y="49"/>
                </a:cubicBezTo>
                <a:close/>
                <a:moveTo>
                  <a:pt x="41" y="49"/>
                </a:moveTo>
                <a:cubicBezTo>
                  <a:pt x="40" y="49"/>
                  <a:pt x="39" y="49"/>
                  <a:pt x="38" y="48"/>
                </a:cubicBezTo>
                <a:cubicBezTo>
                  <a:pt x="24" y="35"/>
                  <a:pt x="24" y="35"/>
                  <a:pt x="24" y="35"/>
                </a:cubicBezTo>
                <a:cubicBezTo>
                  <a:pt x="22" y="33"/>
                  <a:pt x="22" y="30"/>
                  <a:pt x="24" y="29"/>
                </a:cubicBezTo>
                <a:cubicBezTo>
                  <a:pt x="26" y="27"/>
                  <a:pt x="28" y="27"/>
                  <a:pt x="30" y="29"/>
                </a:cubicBezTo>
                <a:cubicBezTo>
                  <a:pt x="44" y="43"/>
                  <a:pt x="44" y="43"/>
                  <a:pt x="44" y="43"/>
                </a:cubicBezTo>
                <a:cubicBezTo>
                  <a:pt x="45" y="44"/>
                  <a:pt x="45" y="47"/>
                  <a:pt x="44" y="48"/>
                </a:cubicBezTo>
                <a:cubicBezTo>
                  <a:pt x="43" y="49"/>
                  <a:pt x="42" y="49"/>
                  <a:pt x="41" y="49"/>
                </a:cubicBezTo>
                <a:close/>
                <a:moveTo>
                  <a:pt x="92" y="31"/>
                </a:moveTo>
                <a:cubicBezTo>
                  <a:pt x="89" y="31"/>
                  <a:pt x="87" y="29"/>
                  <a:pt x="87" y="27"/>
                </a:cubicBezTo>
                <a:cubicBezTo>
                  <a:pt x="87" y="4"/>
                  <a:pt x="87" y="4"/>
                  <a:pt x="87" y="4"/>
                </a:cubicBezTo>
                <a:cubicBezTo>
                  <a:pt x="87" y="2"/>
                  <a:pt x="89" y="0"/>
                  <a:pt x="92" y="0"/>
                </a:cubicBezTo>
                <a:cubicBezTo>
                  <a:pt x="94" y="0"/>
                  <a:pt x="96" y="2"/>
                  <a:pt x="96" y="4"/>
                </a:cubicBezTo>
                <a:cubicBezTo>
                  <a:pt x="96" y="27"/>
                  <a:pt x="96" y="27"/>
                  <a:pt x="96" y="27"/>
                </a:cubicBezTo>
                <a:cubicBezTo>
                  <a:pt x="96" y="29"/>
                  <a:pt x="94" y="31"/>
                  <a:pt x="92" y="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 dirty="0"/>
          </a:p>
        </p:txBody>
      </p:sp>
      <p:pic>
        <p:nvPicPr>
          <p:cNvPr id="21" name="Снимок экрана 2017-10-24 в 1.03.36.png" descr="Снимок экрана 2017-10-24 в 1.03.36.png">
            <a:extLst>
              <a:ext uri="{FF2B5EF4-FFF2-40B4-BE49-F238E27FC236}">
                <a16:creationId xmlns:a16="http://schemas.microsoft.com/office/drawing/2014/main" id="{7BD30A9F-E39C-4D88-86DC-B90BBE8FDF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92830" y="64053"/>
            <a:ext cx="1450568" cy="294233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Freeform 19"/>
          <p:cNvSpPr>
            <a:spLocks noEditPoints="1"/>
          </p:cNvSpPr>
          <p:nvPr/>
        </p:nvSpPr>
        <p:spPr bwMode="auto">
          <a:xfrm>
            <a:off x="6273264" y="2113681"/>
            <a:ext cx="1272843" cy="642770"/>
          </a:xfrm>
          <a:custGeom>
            <a:avLst/>
            <a:gdLst>
              <a:gd name="T0" fmla="*/ 92 w 295"/>
              <a:gd name="T1" fmla="*/ 141 h 149"/>
              <a:gd name="T2" fmla="*/ 112 w 295"/>
              <a:gd name="T3" fmla="*/ 95 h 149"/>
              <a:gd name="T4" fmla="*/ 129 w 295"/>
              <a:gd name="T5" fmla="*/ 85 h 149"/>
              <a:gd name="T6" fmla="*/ 140 w 295"/>
              <a:gd name="T7" fmla="*/ 1 h 149"/>
              <a:gd name="T8" fmla="*/ 190 w 295"/>
              <a:gd name="T9" fmla="*/ 35 h 149"/>
              <a:gd name="T10" fmla="*/ 176 w 295"/>
              <a:gd name="T11" fmla="*/ 90 h 149"/>
              <a:gd name="T12" fmla="*/ 215 w 295"/>
              <a:gd name="T13" fmla="*/ 113 h 149"/>
              <a:gd name="T14" fmla="*/ 209 w 295"/>
              <a:gd name="T15" fmla="*/ 141 h 149"/>
              <a:gd name="T16" fmla="*/ 150 w 295"/>
              <a:gd name="T17" fmla="*/ 8 h 149"/>
              <a:gd name="T18" fmla="*/ 133 w 295"/>
              <a:gd name="T19" fmla="*/ 74 h 149"/>
              <a:gd name="T20" fmla="*/ 125 w 295"/>
              <a:gd name="T21" fmla="*/ 99 h 149"/>
              <a:gd name="T22" fmla="*/ 88 w 295"/>
              <a:gd name="T23" fmla="*/ 126 h 149"/>
              <a:gd name="T24" fmla="*/ 151 w 295"/>
              <a:gd name="T25" fmla="*/ 141 h 149"/>
              <a:gd name="T26" fmla="*/ 212 w 295"/>
              <a:gd name="T27" fmla="*/ 126 h 149"/>
              <a:gd name="T28" fmla="*/ 176 w 295"/>
              <a:gd name="T29" fmla="*/ 99 h 149"/>
              <a:gd name="T30" fmla="*/ 168 w 295"/>
              <a:gd name="T31" fmla="*/ 74 h 149"/>
              <a:gd name="T32" fmla="*/ 150 w 295"/>
              <a:gd name="T33" fmla="*/ 8 h 149"/>
              <a:gd name="T34" fmla="*/ 245 w 295"/>
              <a:gd name="T35" fmla="*/ 149 h 149"/>
              <a:gd name="T36" fmla="*/ 220 w 295"/>
              <a:gd name="T37" fmla="*/ 144 h 149"/>
              <a:gd name="T38" fmla="*/ 245 w 295"/>
              <a:gd name="T39" fmla="*/ 141 h 149"/>
              <a:gd name="T40" fmla="*/ 286 w 295"/>
              <a:gd name="T41" fmla="*/ 132 h 149"/>
              <a:gd name="T42" fmla="*/ 262 w 295"/>
              <a:gd name="T43" fmla="*/ 114 h 149"/>
              <a:gd name="T44" fmla="*/ 256 w 295"/>
              <a:gd name="T45" fmla="*/ 95 h 149"/>
              <a:gd name="T46" fmla="*/ 245 w 295"/>
              <a:gd name="T47" fmla="*/ 51 h 149"/>
              <a:gd name="T48" fmla="*/ 234 w 295"/>
              <a:gd name="T49" fmla="*/ 95 h 149"/>
              <a:gd name="T50" fmla="*/ 230 w 295"/>
              <a:gd name="T51" fmla="*/ 113 h 149"/>
              <a:gd name="T52" fmla="*/ 228 w 295"/>
              <a:gd name="T53" fmla="*/ 105 h 149"/>
              <a:gd name="T54" fmla="*/ 216 w 295"/>
              <a:gd name="T55" fmla="*/ 68 h 149"/>
              <a:gd name="T56" fmla="*/ 253 w 295"/>
              <a:gd name="T57" fmla="*/ 44 h 149"/>
              <a:gd name="T58" fmla="*/ 261 w 295"/>
              <a:gd name="T59" fmla="*/ 103 h 149"/>
              <a:gd name="T60" fmla="*/ 272 w 295"/>
              <a:gd name="T61" fmla="*/ 109 h 149"/>
              <a:gd name="T62" fmla="*/ 286 w 295"/>
              <a:gd name="T63" fmla="*/ 143 h 149"/>
              <a:gd name="T64" fmla="*/ 55 w 295"/>
              <a:gd name="T65" fmla="*/ 149 h 149"/>
              <a:gd name="T66" fmla="*/ 0 w 295"/>
              <a:gd name="T67" fmla="*/ 132 h 149"/>
              <a:gd name="T68" fmla="*/ 33 w 295"/>
              <a:gd name="T69" fmla="*/ 103 h 149"/>
              <a:gd name="T70" fmla="*/ 37 w 295"/>
              <a:gd name="T71" fmla="*/ 96 h 149"/>
              <a:gd name="T72" fmla="*/ 55 w 295"/>
              <a:gd name="T73" fmla="*/ 32 h 149"/>
              <a:gd name="T74" fmla="*/ 74 w 295"/>
              <a:gd name="T75" fmla="*/ 96 h 149"/>
              <a:gd name="T76" fmla="*/ 77 w 295"/>
              <a:gd name="T77" fmla="*/ 103 h 149"/>
              <a:gd name="T78" fmla="*/ 73 w 295"/>
              <a:gd name="T79" fmla="*/ 109 h 149"/>
              <a:gd name="T80" fmla="*/ 79 w 295"/>
              <a:gd name="T81" fmla="*/ 60 h 149"/>
              <a:gd name="T82" fmla="*/ 49 w 295"/>
              <a:gd name="T83" fmla="*/ 41 h 149"/>
              <a:gd name="T84" fmla="*/ 46 w 295"/>
              <a:gd name="T85" fmla="*/ 100 h 149"/>
              <a:gd name="T86" fmla="*/ 29 w 295"/>
              <a:gd name="T87" fmla="*/ 113 h 149"/>
              <a:gd name="T88" fmla="*/ 13 w 295"/>
              <a:gd name="T89" fmla="*/ 135 h 149"/>
              <a:gd name="T90" fmla="*/ 75 w 295"/>
              <a:gd name="T91" fmla="*/ 140 h 149"/>
              <a:gd name="T92" fmla="*/ 55 w 295"/>
              <a:gd name="T93" fmla="*/ 14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95" h="149">
                <a:moveTo>
                  <a:pt x="151" y="149"/>
                </a:moveTo>
                <a:cubicBezTo>
                  <a:pt x="133" y="149"/>
                  <a:pt x="119" y="148"/>
                  <a:pt x="105" y="145"/>
                </a:cubicBezTo>
                <a:cubicBezTo>
                  <a:pt x="100" y="144"/>
                  <a:pt x="96" y="143"/>
                  <a:pt x="92" y="141"/>
                </a:cubicBezTo>
                <a:cubicBezTo>
                  <a:pt x="83" y="137"/>
                  <a:pt x="81" y="131"/>
                  <a:pt x="80" y="127"/>
                </a:cubicBezTo>
                <a:cubicBezTo>
                  <a:pt x="79" y="122"/>
                  <a:pt x="81" y="117"/>
                  <a:pt x="86" y="113"/>
                </a:cubicBezTo>
                <a:cubicBezTo>
                  <a:pt x="92" y="106"/>
                  <a:pt x="100" y="101"/>
                  <a:pt x="112" y="95"/>
                </a:cubicBezTo>
                <a:cubicBezTo>
                  <a:pt x="115" y="94"/>
                  <a:pt x="119" y="92"/>
                  <a:pt x="122" y="91"/>
                </a:cubicBezTo>
                <a:cubicBezTo>
                  <a:pt x="125" y="90"/>
                  <a:pt x="125" y="90"/>
                  <a:pt x="125" y="90"/>
                </a:cubicBezTo>
                <a:cubicBezTo>
                  <a:pt x="127" y="89"/>
                  <a:pt x="129" y="87"/>
                  <a:pt x="129" y="85"/>
                </a:cubicBezTo>
                <a:cubicBezTo>
                  <a:pt x="130" y="83"/>
                  <a:pt x="129" y="81"/>
                  <a:pt x="127" y="80"/>
                </a:cubicBezTo>
                <a:cubicBezTo>
                  <a:pt x="115" y="68"/>
                  <a:pt x="110" y="53"/>
                  <a:pt x="111" y="35"/>
                </a:cubicBezTo>
                <a:cubicBezTo>
                  <a:pt x="111" y="17"/>
                  <a:pt x="121" y="6"/>
                  <a:pt x="140" y="1"/>
                </a:cubicBezTo>
                <a:cubicBezTo>
                  <a:pt x="143" y="0"/>
                  <a:pt x="147" y="0"/>
                  <a:pt x="150" y="0"/>
                </a:cubicBezTo>
                <a:cubicBezTo>
                  <a:pt x="154" y="0"/>
                  <a:pt x="158" y="0"/>
                  <a:pt x="161" y="1"/>
                </a:cubicBezTo>
                <a:cubicBezTo>
                  <a:pt x="180" y="6"/>
                  <a:pt x="190" y="17"/>
                  <a:pt x="190" y="35"/>
                </a:cubicBezTo>
                <a:cubicBezTo>
                  <a:pt x="191" y="53"/>
                  <a:pt x="185" y="68"/>
                  <a:pt x="173" y="80"/>
                </a:cubicBezTo>
                <a:cubicBezTo>
                  <a:pt x="172" y="81"/>
                  <a:pt x="171" y="83"/>
                  <a:pt x="171" y="85"/>
                </a:cubicBezTo>
                <a:cubicBezTo>
                  <a:pt x="172" y="87"/>
                  <a:pt x="174" y="89"/>
                  <a:pt x="176" y="90"/>
                </a:cubicBezTo>
                <a:cubicBezTo>
                  <a:pt x="179" y="91"/>
                  <a:pt x="179" y="91"/>
                  <a:pt x="179" y="91"/>
                </a:cubicBezTo>
                <a:cubicBezTo>
                  <a:pt x="182" y="92"/>
                  <a:pt x="186" y="94"/>
                  <a:pt x="189" y="95"/>
                </a:cubicBezTo>
                <a:cubicBezTo>
                  <a:pt x="201" y="101"/>
                  <a:pt x="209" y="106"/>
                  <a:pt x="215" y="113"/>
                </a:cubicBezTo>
                <a:cubicBezTo>
                  <a:pt x="219" y="116"/>
                  <a:pt x="221" y="122"/>
                  <a:pt x="220" y="127"/>
                </a:cubicBezTo>
                <a:cubicBezTo>
                  <a:pt x="219" y="133"/>
                  <a:pt x="215" y="138"/>
                  <a:pt x="209" y="141"/>
                </a:cubicBezTo>
                <a:cubicBezTo>
                  <a:pt x="209" y="141"/>
                  <a:pt x="209" y="141"/>
                  <a:pt x="209" y="141"/>
                </a:cubicBezTo>
                <a:cubicBezTo>
                  <a:pt x="205" y="143"/>
                  <a:pt x="201" y="144"/>
                  <a:pt x="196" y="145"/>
                </a:cubicBezTo>
                <a:cubicBezTo>
                  <a:pt x="182" y="148"/>
                  <a:pt x="168" y="149"/>
                  <a:pt x="151" y="149"/>
                </a:cubicBezTo>
                <a:close/>
                <a:moveTo>
                  <a:pt x="150" y="8"/>
                </a:moveTo>
                <a:cubicBezTo>
                  <a:pt x="148" y="8"/>
                  <a:pt x="145" y="8"/>
                  <a:pt x="142" y="9"/>
                </a:cubicBezTo>
                <a:cubicBezTo>
                  <a:pt x="127" y="13"/>
                  <a:pt x="119" y="21"/>
                  <a:pt x="119" y="35"/>
                </a:cubicBezTo>
                <a:cubicBezTo>
                  <a:pt x="118" y="51"/>
                  <a:pt x="123" y="64"/>
                  <a:pt x="133" y="74"/>
                </a:cubicBezTo>
                <a:cubicBezTo>
                  <a:pt x="137" y="78"/>
                  <a:pt x="138" y="82"/>
                  <a:pt x="137" y="87"/>
                </a:cubicBezTo>
                <a:cubicBezTo>
                  <a:pt x="136" y="92"/>
                  <a:pt x="133" y="96"/>
                  <a:pt x="128" y="98"/>
                </a:cubicBezTo>
                <a:cubicBezTo>
                  <a:pt x="125" y="99"/>
                  <a:pt x="125" y="99"/>
                  <a:pt x="125" y="99"/>
                </a:cubicBezTo>
                <a:cubicBezTo>
                  <a:pt x="122" y="100"/>
                  <a:pt x="118" y="101"/>
                  <a:pt x="115" y="103"/>
                </a:cubicBezTo>
                <a:cubicBezTo>
                  <a:pt x="105" y="108"/>
                  <a:pt x="97" y="112"/>
                  <a:pt x="91" y="118"/>
                </a:cubicBezTo>
                <a:cubicBezTo>
                  <a:pt x="89" y="121"/>
                  <a:pt x="88" y="123"/>
                  <a:pt x="88" y="126"/>
                </a:cubicBezTo>
                <a:cubicBezTo>
                  <a:pt x="89" y="129"/>
                  <a:pt x="91" y="131"/>
                  <a:pt x="95" y="133"/>
                </a:cubicBezTo>
                <a:cubicBezTo>
                  <a:pt x="99" y="135"/>
                  <a:pt x="103" y="136"/>
                  <a:pt x="107" y="137"/>
                </a:cubicBezTo>
                <a:cubicBezTo>
                  <a:pt x="120" y="140"/>
                  <a:pt x="134" y="141"/>
                  <a:pt x="151" y="141"/>
                </a:cubicBezTo>
                <a:cubicBezTo>
                  <a:pt x="167" y="141"/>
                  <a:pt x="181" y="140"/>
                  <a:pt x="194" y="137"/>
                </a:cubicBezTo>
                <a:cubicBezTo>
                  <a:pt x="198" y="136"/>
                  <a:pt x="202" y="135"/>
                  <a:pt x="206" y="133"/>
                </a:cubicBezTo>
                <a:cubicBezTo>
                  <a:pt x="209" y="132"/>
                  <a:pt x="211" y="129"/>
                  <a:pt x="212" y="126"/>
                </a:cubicBezTo>
                <a:cubicBezTo>
                  <a:pt x="212" y="123"/>
                  <a:pt x="211" y="120"/>
                  <a:pt x="210" y="118"/>
                </a:cubicBezTo>
                <a:cubicBezTo>
                  <a:pt x="204" y="112"/>
                  <a:pt x="196" y="108"/>
                  <a:pt x="186" y="103"/>
                </a:cubicBezTo>
                <a:cubicBezTo>
                  <a:pt x="182" y="101"/>
                  <a:pt x="179" y="100"/>
                  <a:pt x="176" y="99"/>
                </a:cubicBezTo>
                <a:cubicBezTo>
                  <a:pt x="173" y="98"/>
                  <a:pt x="173" y="98"/>
                  <a:pt x="173" y="98"/>
                </a:cubicBezTo>
                <a:cubicBezTo>
                  <a:pt x="168" y="96"/>
                  <a:pt x="164" y="92"/>
                  <a:pt x="163" y="87"/>
                </a:cubicBezTo>
                <a:cubicBezTo>
                  <a:pt x="162" y="82"/>
                  <a:pt x="164" y="78"/>
                  <a:pt x="168" y="74"/>
                </a:cubicBezTo>
                <a:cubicBezTo>
                  <a:pt x="178" y="64"/>
                  <a:pt x="183" y="51"/>
                  <a:pt x="182" y="35"/>
                </a:cubicBezTo>
                <a:cubicBezTo>
                  <a:pt x="182" y="21"/>
                  <a:pt x="174" y="13"/>
                  <a:pt x="159" y="9"/>
                </a:cubicBezTo>
                <a:cubicBezTo>
                  <a:pt x="156" y="8"/>
                  <a:pt x="153" y="8"/>
                  <a:pt x="150" y="8"/>
                </a:cubicBezTo>
                <a:close/>
                <a:moveTo>
                  <a:pt x="207" y="137"/>
                </a:moveTo>
                <a:cubicBezTo>
                  <a:pt x="207" y="137"/>
                  <a:pt x="207" y="137"/>
                  <a:pt x="207" y="137"/>
                </a:cubicBezTo>
                <a:close/>
                <a:moveTo>
                  <a:pt x="245" y="149"/>
                </a:moveTo>
                <a:cubicBezTo>
                  <a:pt x="242" y="149"/>
                  <a:pt x="242" y="149"/>
                  <a:pt x="242" y="149"/>
                </a:cubicBezTo>
                <a:cubicBezTo>
                  <a:pt x="234" y="149"/>
                  <a:pt x="232" y="149"/>
                  <a:pt x="223" y="148"/>
                </a:cubicBezTo>
                <a:cubicBezTo>
                  <a:pt x="221" y="148"/>
                  <a:pt x="219" y="146"/>
                  <a:pt x="220" y="144"/>
                </a:cubicBezTo>
                <a:cubicBezTo>
                  <a:pt x="220" y="141"/>
                  <a:pt x="222" y="140"/>
                  <a:pt x="224" y="140"/>
                </a:cubicBezTo>
                <a:cubicBezTo>
                  <a:pt x="232" y="141"/>
                  <a:pt x="235" y="141"/>
                  <a:pt x="243" y="141"/>
                </a:cubicBezTo>
                <a:cubicBezTo>
                  <a:pt x="245" y="141"/>
                  <a:pt x="245" y="141"/>
                  <a:pt x="245" y="141"/>
                </a:cubicBezTo>
                <a:cubicBezTo>
                  <a:pt x="256" y="141"/>
                  <a:pt x="266" y="141"/>
                  <a:pt x="275" y="138"/>
                </a:cubicBezTo>
                <a:cubicBezTo>
                  <a:pt x="278" y="138"/>
                  <a:pt x="281" y="137"/>
                  <a:pt x="283" y="136"/>
                </a:cubicBezTo>
                <a:cubicBezTo>
                  <a:pt x="285" y="135"/>
                  <a:pt x="286" y="133"/>
                  <a:pt x="286" y="132"/>
                </a:cubicBezTo>
                <a:cubicBezTo>
                  <a:pt x="287" y="130"/>
                  <a:pt x="286" y="128"/>
                  <a:pt x="285" y="127"/>
                </a:cubicBezTo>
                <a:cubicBezTo>
                  <a:pt x="281" y="123"/>
                  <a:pt x="276" y="120"/>
                  <a:pt x="269" y="117"/>
                </a:cubicBezTo>
                <a:cubicBezTo>
                  <a:pt x="267" y="116"/>
                  <a:pt x="264" y="115"/>
                  <a:pt x="262" y="114"/>
                </a:cubicBezTo>
                <a:cubicBezTo>
                  <a:pt x="260" y="113"/>
                  <a:pt x="260" y="113"/>
                  <a:pt x="260" y="113"/>
                </a:cubicBezTo>
                <a:cubicBezTo>
                  <a:pt x="256" y="112"/>
                  <a:pt x="254" y="109"/>
                  <a:pt x="253" y="105"/>
                </a:cubicBezTo>
                <a:cubicBezTo>
                  <a:pt x="252" y="101"/>
                  <a:pt x="253" y="98"/>
                  <a:pt x="256" y="95"/>
                </a:cubicBezTo>
                <a:cubicBezTo>
                  <a:pt x="263" y="88"/>
                  <a:pt x="266" y="79"/>
                  <a:pt x="266" y="69"/>
                </a:cubicBezTo>
                <a:cubicBezTo>
                  <a:pt x="265" y="60"/>
                  <a:pt x="261" y="54"/>
                  <a:pt x="251" y="52"/>
                </a:cubicBezTo>
                <a:cubicBezTo>
                  <a:pt x="249" y="51"/>
                  <a:pt x="247" y="51"/>
                  <a:pt x="245" y="51"/>
                </a:cubicBezTo>
                <a:cubicBezTo>
                  <a:pt x="243" y="51"/>
                  <a:pt x="241" y="51"/>
                  <a:pt x="239" y="52"/>
                </a:cubicBezTo>
                <a:cubicBezTo>
                  <a:pt x="229" y="54"/>
                  <a:pt x="225" y="60"/>
                  <a:pt x="224" y="69"/>
                </a:cubicBezTo>
                <a:cubicBezTo>
                  <a:pt x="224" y="79"/>
                  <a:pt x="227" y="88"/>
                  <a:pt x="234" y="95"/>
                </a:cubicBezTo>
                <a:cubicBezTo>
                  <a:pt x="237" y="98"/>
                  <a:pt x="238" y="102"/>
                  <a:pt x="238" y="105"/>
                </a:cubicBezTo>
                <a:cubicBezTo>
                  <a:pt x="237" y="109"/>
                  <a:pt x="235" y="111"/>
                  <a:pt x="231" y="113"/>
                </a:cubicBezTo>
                <a:cubicBezTo>
                  <a:pt x="230" y="113"/>
                  <a:pt x="230" y="113"/>
                  <a:pt x="230" y="113"/>
                </a:cubicBezTo>
                <a:cubicBezTo>
                  <a:pt x="228" y="114"/>
                  <a:pt x="226" y="113"/>
                  <a:pt x="225" y="110"/>
                </a:cubicBezTo>
                <a:cubicBezTo>
                  <a:pt x="224" y="108"/>
                  <a:pt x="225" y="106"/>
                  <a:pt x="227" y="105"/>
                </a:cubicBezTo>
                <a:cubicBezTo>
                  <a:pt x="228" y="105"/>
                  <a:pt x="228" y="105"/>
                  <a:pt x="228" y="105"/>
                </a:cubicBezTo>
                <a:cubicBezTo>
                  <a:pt x="229" y="105"/>
                  <a:pt x="230" y="104"/>
                  <a:pt x="230" y="104"/>
                </a:cubicBezTo>
                <a:cubicBezTo>
                  <a:pt x="230" y="103"/>
                  <a:pt x="229" y="102"/>
                  <a:pt x="228" y="101"/>
                </a:cubicBezTo>
                <a:cubicBezTo>
                  <a:pt x="220" y="92"/>
                  <a:pt x="216" y="81"/>
                  <a:pt x="216" y="68"/>
                </a:cubicBezTo>
                <a:cubicBezTo>
                  <a:pt x="216" y="59"/>
                  <a:pt x="220" y="48"/>
                  <a:pt x="237" y="44"/>
                </a:cubicBezTo>
                <a:cubicBezTo>
                  <a:pt x="240" y="43"/>
                  <a:pt x="242" y="43"/>
                  <a:pt x="245" y="43"/>
                </a:cubicBezTo>
                <a:cubicBezTo>
                  <a:pt x="248" y="43"/>
                  <a:pt x="250" y="43"/>
                  <a:pt x="253" y="44"/>
                </a:cubicBezTo>
                <a:cubicBezTo>
                  <a:pt x="270" y="48"/>
                  <a:pt x="274" y="59"/>
                  <a:pt x="274" y="68"/>
                </a:cubicBezTo>
                <a:cubicBezTo>
                  <a:pt x="274" y="81"/>
                  <a:pt x="270" y="92"/>
                  <a:pt x="262" y="101"/>
                </a:cubicBezTo>
                <a:cubicBezTo>
                  <a:pt x="261" y="101"/>
                  <a:pt x="261" y="102"/>
                  <a:pt x="261" y="103"/>
                </a:cubicBezTo>
                <a:cubicBezTo>
                  <a:pt x="261" y="104"/>
                  <a:pt x="262" y="105"/>
                  <a:pt x="263" y="106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8" y="107"/>
                  <a:pt x="270" y="108"/>
                  <a:pt x="272" y="109"/>
                </a:cubicBezTo>
                <a:cubicBezTo>
                  <a:pt x="281" y="113"/>
                  <a:pt x="286" y="117"/>
                  <a:pt x="291" y="122"/>
                </a:cubicBezTo>
                <a:cubicBezTo>
                  <a:pt x="294" y="124"/>
                  <a:pt x="295" y="129"/>
                  <a:pt x="294" y="133"/>
                </a:cubicBezTo>
                <a:cubicBezTo>
                  <a:pt x="294" y="137"/>
                  <a:pt x="291" y="141"/>
                  <a:pt x="286" y="143"/>
                </a:cubicBezTo>
                <a:cubicBezTo>
                  <a:pt x="284" y="145"/>
                  <a:pt x="280" y="146"/>
                  <a:pt x="277" y="146"/>
                </a:cubicBezTo>
                <a:cubicBezTo>
                  <a:pt x="267" y="149"/>
                  <a:pt x="257" y="149"/>
                  <a:pt x="245" y="149"/>
                </a:cubicBezTo>
                <a:close/>
                <a:moveTo>
                  <a:pt x="55" y="149"/>
                </a:moveTo>
                <a:cubicBezTo>
                  <a:pt x="42" y="149"/>
                  <a:pt x="31" y="149"/>
                  <a:pt x="20" y="146"/>
                </a:cubicBezTo>
                <a:cubicBezTo>
                  <a:pt x="16" y="145"/>
                  <a:pt x="13" y="144"/>
                  <a:pt x="10" y="143"/>
                </a:cubicBezTo>
                <a:cubicBezTo>
                  <a:pt x="4" y="140"/>
                  <a:pt x="1" y="136"/>
                  <a:pt x="0" y="132"/>
                </a:cubicBezTo>
                <a:cubicBezTo>
                  <a:pt x="0" y="127"/>
                  <a:pt x="1" y="123"/>
                  <a:pt x="5" y="119"/>
                </a:cubicBezTo>
                <a:cubicBezTo>
                  <a:pt x="10" y="114"/>
                  <a:pt x="16" y="110"/>
                  <a:pt x="25" y="106"/>
                </a:cubicBezTo>
                <a:cubicBezTo>
                  <a:pt x="28" y="105"/>
                  <a:pt x="30" y="104"/>
                  <a:pt x="33" y="103"/>
                </a:cubicBezTo>
                <a:cubicBezTo>
                  <a:pt x="35" y="102"/>
                  <a:pt x="35" y="102"/>
                  <a:pt x="35" y="102"/>
                </a:cubicBezTo>
                <a:cubicBezTo>
                  <a:pt x="37" y="101"/>
                  <a:pt x="38" y="100"/>
                  <a:pt x="38" y="99"/>
                </a:cubicBezTo>
                <a:cubicBezTo>
                  <a:pt x="39" y="97"/>
                  <a:pt x="38" y="96"/>
                  <a:pt x="37" y="96"/>
                </a:cubicBezTo>
                <a:cubicBezTo>
                  <a:pt x="28" y="86"/>
                  <a:pt x="23" y="74"/>
                  <a:pt x="24" y="60"/>
                </a:cubicBezTo>
                <a:cubicBezTo>
                  <a:pt x="24" y="50"/>
                  <a:pt x="28" y="38"/>
                  <a:pt x="47" y="33"/>
                </a:cubicBezTo>
                <a:cubicBezTo>
                  <a:pt x="50" y="33"/>
                  <a:pt x="52" y="32"/>
                  <a:pt x="55" y="32"/>
                </a:cubicBezTo>
                <a:cubicBezTo>
                  <a:pt x="58" y="32"/>
                  <a:pt x="61" y="33"/>
                  <a:pt x="64" y="33"/>
                </a:cubicBezTo>
                <a:cubicBezTo>
                  <a:pt x="82" y="38"/>
                  <a:pt x="87" y="50"/>
                  <a:pt x="87" y="60"/>
                </a:cubicBezTo>
                <a:cubicBezTo>
                  <a:pt x="87" y="74"/>
                  <a:pt x="83" y="86"/>
                  <a:pt x="74" y="96"/>
                </a:cubicBezTo>
                <a:cubicBezTo>
                  <a:pt x="73" y="96"/>
                  <a:pt x="72" y="97"/>
                  <a:pt x="72" y="99"/>
                </a:cubicBezTo>
                <a:cubicBezTo>
                  <a:pt x="73" y="100"/>
                  <a:pt x="74" y="101"/>
                  <a:pt x="76" y="102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80" y="103"/>
                  <a:pt x="81" y="106"/>
                  <a:pt x="80" y="108"/>
                </a:cubicBezTo>
                <a:cubicBezTo>
                  <a:pt x="79" y="110"/>
                  <a:pt x="77" y="111"/>
                  <a:pt x="75" y="110"/>
                </a:cubicBezTo>
                <a:cubicBezTo>
                  <a:pt x="73" y="109"/>
                  <a:pt x="73" y="109"/>
                  <a:pt x="73" y="109"/>
                </a:cubicBezTo>
                <a:cubicBezTo>
                  <a:pt x="68" y="108"/>
                  <a:pt x="65" y="104"/>
                  <a:pt x="64" y="100"/>
                </a:cubicBezTo>
                <a:cubicBezTo>
                  <a:pt x="64" y="97"/>
                  <a:pt x="65" y="93"/>
                  <a:pt x="68" y="90"/>
                </a:cubicBezTo>
                <a:cubicBezTo>
                  <a:pt x="76" y="82"/>
                  <a:pt x="79" y="72"/>
                  <a:pt x="79" y="60"/>
                </a:cubicBezTo>
                <a:cubicBezTo>
                  <a:pt x="78" y="50"/>
                  <a:pt x="73" y="44"/>
                  <a:pt x="62" y="41"/>
                </a:cubicBezTo>
                <a:cubicBezTo>
                  <a:pt x="60" y="41"/>
                  <a:pt x="57" y="41"/>
                  <a:pt x="55" y="41"/>
                </a:cubicBezTo>
                <a:cubicBezTo>
                  <a:pt x="53" y="41"/>
                  <a:pt x="51" y="41"/>
                  <a:pt x="49" y="41"/>
                </a:cubicBezTo>
                <a:cubicBezTo>
                  <a:pt x="38" y="44"/>
                  <a:pt x="32" y="50"/>
                  <a:pt x="32" y="60"/>
                </a:cubicBezTo>
                <a:cubicBezTo>
                  <a:pt x="31" y="72"/>
                  <a:pt x="35" y="82"/>
                  <a:pt x="43" y="90"/>
                </a:cubicBezTo>
                <a:cubicBezTo>
                  <a:pt x="46" y="93"/>
                  <a:pt x="47" y="97"/>
                  <a:pt x="46" y="100"/>
                </a:cubicBezTo>
                <a:cubicBezTo>
                  <a:pt x="45" y="104"/>
                  <a:pt x="42" y="108"/>
                  <a:pt x="38" y="109"/>
                </a:cubicBezTo>
                <a:cubicBezTo>
                  <a:pt x="36" y="110"/>
                  <a:pt x="36" y="110"/>
                  <a:pt x="36" y="110"/>
                </a:cubicBezTo>
                <a:cubicBezTo>
                  <a:pt x="34" y="111"/>
                  <a:pt x="31" y="112"/>
                  <a:pt x="29" y="113"/>
                </a:cubicBezTo>
                <a:cubicBezTo>
                  <a:pt x="20" y="117"/>
                  <a:pt x="15" y="121"/>
                  <a:pt x="10" y="125"/>
                </a:cubicBezTo>
                <a:cubicBezTo>
                  <a:pt x="9" y="127"/>
                  <a:pt x="8" y="129"/>
                  <a:pt x="8" y="130"/>
                </a:cubicBezTo>
                <a:cubicBezTo>
                  <a:pt x="9" y="132"/>
                  <a:pt x="10" y="134"/>
                  <a:pt x="13" y="135"/>
                </a:cubicBezTo>
                <a:cubicBezTo>
                  <a:pt x="16" y="136"/>
                  <a:pt x="19" y="137"/>
                  <a:pt x="22" y="138"/>
                </a:cubicBezTo>
                <a:cubicBezTo>
                  <a:pt x="32" y="141"/>
                  <a:pt x="43" y="141"/>
                  <a:pt x="55" y="141"/>
                </a:cubicBezTo>
                <a:cubicBezTo>
                  <a:pt x="63" y="141"/>
                  <a:pt x="69" y="141"/>
                  <a:pt x="75" y="140"/>
                </a:cubicBezTo>
                <a:cubicBezTo>
                  <a:pt x="77" y="140"/>
                  <a:pt x="79" y="142"/>
                  <a:pt x="80" y="144"/>
                </a:cubicBezTo>
                <a:cubicBezTo>
                  <a:pt x="80" y="146"/>
                  <a:pt x="78" y="148"/>
                  <a:pt x="76" y="148"/>
                </a:cubicBezTo>
                <a:cubicBezTo>
                  <a:pt x="70" y="149"/>
                  <a:pt x="63" y="149"/>
                  <a:pt x="55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 b="1" dirty="0"/>
          </a:p>
        </p:txBody>
      </p:sp>
      <p:pic>
        <p:nvPicPr>
          <p:cNvPr id="5" name="Рисунок 4" descr="Попасть в яблочко">
            <a:extLst>
              <a:ext uri="{FF2B5EF4-FFF2-40B4-BE49-F238E27FC236}">
                <a16:creationId xmlns:a16="http://schemas.microsoft.com/office/drawing/2014/main" id="{8C76A008-FEB7-4B06-A2E8-D36A79A6E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388623" y="1552694"/>
            <a:ext cx="1344024" cy="1344024"/>
          </a:xfrm>
          <a:prstGeom prst="rect">
            <a:avLst/>
          </a:prstGeom>
        </p:spPr>
      </p:pic>
      <p:pic>
        <p:nvPicPr>
          <p:cNvPr id="17" name="Рисунок 16" descr="Бумажник">
            <a:extLst>
              <a:ext uri="{FF2B5EF4-FFF2-40B4-BE49-F238E27FC236}">
                <a16:creationId xmlns:a16="http://schemas.microsoft.com/office/drawing/2014/main" id="{AFD3DFE3-35D2-453B-96AA-F5BC784DF2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418555" y="4069243"/>
            <a:ext cx="1075788" cy="107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02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87D689A-19D7-4046-A428-600F1F5E3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153" y="1094560"/>
            <a:ext cx="2200847" cy="4925995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6D9F08CD-F381-434E-8BB8-F6829435FC0F}"/>
              </a:ext>
            </a:extLst>
          </p:cNvPr>
          <p:cNvSpPr/>
          <p:nvPr/>
        </p:nvSpPr>
        <p:spPr>
          <a:xfrm>
            <a:off x="4099625" y="1750357"/>
            <a:ext cx="2831977" cy="2778711"/>
          </a:xfrm>
          <a:prstGeom prst="ellipse">
            <a:avLst/>
          </a:prstGeom>
          <a:solidFill>
            <a:srgbClr val="4EB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СОБИРАЕМ ФАКТЫ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EF2BDE0A-3BAE-4A1B-93D6-3DF9FD4E08F4}"/>
              </a:ext>
            </a:extLst>
          </p:cNvPr>
          <p:cNvSpPr/>
          <p:nvPr/>
        </p:nvSpPr>
        <p:spPr>
          <a:xfrm>
            <a:off x="5720002" y="3669745"/>
            <a:ext cx="2725443" cy="2396971"/>
          </a:xfrm>
          <a:prstGeom prst="ellipse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4207E768-58A7-4155-81FC-0B45EB36FC36}"/>
              </a:ext>
            </a:extLst>
          </p:cNvPr>
          <p:cNvSpPr/>
          <p:nvPr/>
        </p:nvSpPr>
        <p:spPr>
          <a:xfrm>
            <a:off x="5950823" y="384564"/>
            <a:ext cx="2725443" cy="2396971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5C7844A7-75CB-4F50-8FAC-7A87A8B9BAA2}"/>
              </a:ext>
            </a:extLst>
          </p:cNvPr>
          <p:cNvSpPr/>
          <p:nvPr/>
        </p:nvSpPr>
        <p:spPr>
          <a:xfrm>
            <a:off x="2594105" y="3784819"/>
            <a:ext cx="2725443" cy="2396971"/>
          </a:xfrm>
          <a:prstGeom prst="ellipse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A04581C9-7EDF-46E8-B5DA-1D59A5C8E91C}"/>
              </a:ext>
            </a:extLst>
          </p:cNvPr>
          <p:cNvSpPr/>
          <p:nvPr/>
        </p:nvSpPr>
        <p:spPr>
          <a:xfrm>
            <a:off x="2462031" y="229261"/>
            <a:ext cx="2725443" cy="2396971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DEB6364-B2BB-4A06-8192-6B46CA16F921}"/>
              </a:ext>
            </a:extLst>
          </p:cNvPr>
          <p:cNvGrpSpPr/>
          <p:nvPr/>
        </p:nvGrpSpPr>
        <p:grpSpPr>
          <a:xfrm>
            <a:off x="94743" y="114187"/>
            <a:ext cx="11854601" cy="6467507"/>
            <a:chOff x="94743" y="114187"/>
            <a:chExt cx="11555739" cy="6467507"/>
          </a:xfrm>
        </p:grpSpPr>
        <p:sp>
          <p:nvSpPr>
            <p:cNvPr id="7" name="Ромб 6">
              <a:extLst>
                <a:ext uri="{FF2B5EF4-FFF2-40B4-BE49-F238E27FC236}">
                  <a16:creationId xmlns:a16="http://schemas.microsoft.com/office/drawing/2014/main" id="{06AF3262-0832-4BDD-ACF9-16D7C21EAAEA}"/>
                </a:ext>
              </a:extLst>
            </p:cNvPr>
            <p:cNvSpPr/>
            <p:nvPr/>
          </p:nvSpPr>
          <p:spPr>
            <a:xfrm>
              <a:off x="4000918" y="1827650"/>
              <a:ext cx="3024242" cy="2632255"/>
            </a:xfrm>
            <a:prstGeom prst="diamond">
              <a:avLst/>
            </a:prstGeom>
            <a:noFill/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4675009B-ABDF-45DA-8816-42A4658A28CF}"/>
                </a:ext>
              </a:extLst>
            </p:cNvPr>
            <p:cNvSpPr/>
            <p:nvPr/>
          </p:nvSpPr>
          <p:spPr>
            <a:xfrm>
              <a:off x="6167037" y="114187"/>
              <a:ext cx="5483445" cy="2610567"/>
            </a:xfrm>
            <a:custGeom>
              <a:avLst/>
              <a:gdLst>
                <a:gd name="connsiteX0" fmla="*/ 0 w 5483445"/>
                <a:gd name="connsiteY0" fmla="*/ 435103 h 2610567"/>
                <a:gd name="connsiteX1" fmla="*/ 435103 w 5483445"/>
                <a:gd name="connsiteY1" fmla="*/ 0 h 2610567"/>
                <a:gd name="connsiteX2" fmla="*/ 5048342 w 5483445"/>
                <a:gd name="connsiteY2" fmla="*/ 0 h 2610567"/>
                <a:gd name="connsiteX3" fmla="*/ 5483445 w 5483445"/>
                <a:gd name="connsiteY3" fmla="*/ 435103 h 2610567"/>
                <a:gd name="connsiteX4" fmla="*/ 5483445 w 5483445"/>
                <a:gd name="connsiteY4" fmla="*/ 2175464 h 2610567"/>
                <a:gd name="connsiteX5" fmla="*/ 5048342 w 5483445"/>
                <a:gd name="connsiteY5" fmla="*/ 2610567 h 2610567"/>
                <a:gd name="connsiteX6" fmla="*/ 435103 w 5483445"/>
                <a:gd name="connsiteY6" fmla="*/ 2610567 h 2610567"/>
                <a:gd name="connsiteX7" fmla="*/ 0 w 5483445"/>
                <a:gd name="connsiteY7" fmla="*/ 2175464 h 2610567"/>
                <a:gd name="connsiteX8" fmla="*/ 0 w 5483445"/>
                <a:gd name="connsiteY8" fmla="*/ 435103 h 261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83445" h="2610567">
                  <a:moveTo>
                    <a:pt x="0" y="435103"/>
                  </a:moveTo>
                  <a:cubicBezTo>
                    <a:pt x="0" y="194802"/>
                    <a:pt x="194802" y="0"/>
                    <a:pt x="435103" y="0"/>
                  </a:cubicBezTo>
                  <a:lnTo>
                    <a:pt x="5048342" y="0"/>
                  </a:lnTo>
                  <a:cubicBezTo>
                    <a:pt x="5288643" y="0"/>
                    <a:pt x="5483445" y="194802"/>
                    <a:pt x="5483445" y="435103"/>
                  </a:cubicBezTo>
                  <a:lnTo>
                    <a:pt x="5483445" y="2175464"/>
                  </a:lnTo>
                  <a:cubicBezTo>
                    <a:pt x="5483445" y="2415765"/>
                    <a:pt x="5288643" y="2610567"/>
                    <a:pt x="5048342" y="2610567"/>
                  </a:cubicBezTo>
                  <a:lnTo>
                    <a:pt x="435103" y="2610567"/>
                  </a:lnTo>
                  <a:cubicBezTo>
                    <a:pt x="194802" y="2610567"/>
                    <a:pt x="0" y="2415765"/>
                    <a:pt x="0" y="2175464"/>
                  </a:cubicBezTo>
                  <a:lnTo>
                    <a:pt x="0" y="43510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017" tIns="196017" rIns="196017" bIns="196017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1" kern="1200" dirty="0">
                  <a:latin typeface="Roboto Light" pitchFamily="2" charset="0"/>
                  <a:ea typeface="Roboto Light" pitchFamily="2" charset="0"/>
                </a:rPr>
                <a:t>БИЗНЕС – ПРОЦЕССЫ</a:t>
              </a:r>
              <a:r>
                <a:rPr lang="ru-RU" sz="1800" kern="1200" dirty="0">
                  <a:latin typeface="Roboto Light" pitchFamily="2" charset="0"/>
                  <a:ea typeface="Roboto Light" pitchFamily="2" charset="0"/>
                </a:rPr>
                <a:t> а/м с пробегом уникальны</a:t>
              </a:r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1" kern="1200" dirty="0">
                  <a:latin typeface="Roboto Light" pitchFamily="2" charset="0"/>
                  <a:ea typeface="Roboto Light" pitchFamily="2" charset="0"/>
                </a:rPr>
                <a:t>РЫНОК ТРУД</a:t>
              </a:r>
              <a:r>
                <a:rPr lang="ru-RU" sz="1800" kern="1200" dirty="0">
                  <a:latin typeface="Roboto Light" pitchFamily="2" charset="0"/>
                  <a:ea typeface="Roboto Light" pitchFamily="2" charset="0"/>
                </a:rPr>
                <a:t>А – нет готовых, нет нужных, конкуренция</a:t>
              </a: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7717F938-202D-4F22-95AB-0604E73BEC91}"/>
                </a:ext>
              </a:extLst>
            </p:cNvPr>
            <p:cNvSpPr/>
            <p:nvPr/>
          </p:nvSpPr>
          <p:spPr>
            <a:xfrm>
              <a:off x="6151791" y="3901660"/>
              <a:ext cx="5483445" cy="2610567"/>
            </a:xfrm>
            <a:custGeom>
              <a:avLst/>
              <a:gdLst>
                <a:gd name="connsiteX0" fmla="*/ 0 w 5483445"/>
                <a:gd name="connsiteY0" fmla="*/ 435103 h 2610567"/>
                <a:gd name="connsiteX1" fmla="*/ 435103 w 5483445"/>
                <a:gd name="connsiteY1" fmla="*/ 0 h 2610567"/>
                <a:gd name="connsiteX2" fmla="*/ 5048342 w 5483445"/>
                <a:gd name="connsiteY2" fmla="*/ 0 h 2610567"/>
                <a:gd name="connsiteX3" fmla="*/ 5483445 w 5483445"/>
                <a:gd name="connsiteY3" fmla="*/ 435103 h 2610567"/>
                <a:gd name="connsiteX4" fmla="*/ 5483445 w 5483445"/>
                <a:gd name="connsiteY4" fmla="*/ 2175464 h 2610567"/>
                <a:gd name="connsiteX5" fmla="*/ 5048342 w 5483445"/>
                <a:gd name="connsiteY5" fmla="*/ 2610567 h 2610567"/>
                <a:gd name="connsiteX6" fmla="*/ 435103 w 5483445"/>
                <a:gd name="connsiteY6" fmla="*/ 2610567 h 2610567"/>
                <a:gd name="connsiteX7" fmla="*/ 0 w 5483445"/>
                <a:gd name="connsiteY7" fmla="*/ 2175464 h 2610567"/>
                <a:gd name="connsiteX8" fmla="*/ 0 w 5483445"/>
                <a:gd name="connsiteY8" fmla="*/ 435103 h 261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83445" h="2610567">
                  <a:moveTo>
                    <a:pt x="0" y="435103"/>
                  </a:moveTo>
                  <a:cubicBezTo>
                    <a:pt x="0" y="194802"/>
                    <a:pt x="194802" y="0"/>
                    <a:pt x="435103" y="0"/>
                  </a:cubicBezTo>
                  <a:lnTo>
                    <a:pt x="5048342" y="0"/>
                  </a:lnTo>
                  <a:cubicBezTo>
                    <a:pt x="5288643" y="0"/>
                    <a:pt x="5483445" y="194802"/>
                    <a:pt x="5483445" y="435103"/>
                  </a:cubicBezTo>
                  <a:lnTo>
                    <a:pt x="5483445" y="2175464"/>
                  </a:lnTo>
                  <a:cubicBezTo>
                    <a:pt x="5483445" y="2415765"/>
                    <a:pt x="5288643" y="2610567"/>
                    <a:pt x="5048342" y="2610567"/>
                  </a:cubicBezTo>
                  <a:lnTo>
                    <a:pt x="435103" y="2610567"/>
                  </a:lnTo>
                  <a:cubicBezTo>
                    <a:pt x="194802" y="2610567"/>
                    <a:pt x="0" y="2415765"/>
                    <a:pt x="0" y="2175464"/>
                  </a:cubicBezTo>
                  <a:lnTo>
                    <a:pt x="0" y="43510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017" tIns="196017" rIns="196017" bIns="196017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>
                  <a:latin typeface="Roboto Light" pitchFamily="2" charset="0"/>
                  <a:ea typeface="Roboto Light" pitchFamily="2" charset="0"/>
                </a:rPr>
                <a:t>Самая высокая потребность  </a:t>
              </a:r>
              <a:r>
                <a:rPr lang="ru-RU" sz="1800" kern="1200" dirty="0">
                  <a:latin typeface="Roboto Light" pitchFamily="2" charset="0"/>
                  <a:ea typeface="Roboto Light" pitchFamily="2" charset="0"/>
                </a:rPr>
                <a:t>в персонале на должности – менеджер по продажам и менеджер </a:t>
              </a:r>
              <a:r>
                <a:rPr lang="en-US" dirty="0">
                  <a:latin typeface="Roboto Light" pitchFamily="2" charset="0"/>
                  <a:ea typeface="Roboto Light" pitchFamily="2" charset="0"/>
                </a:rPr>
                <a:t>Call-</a:t>
              </a:r>
              <a:r>
                <a:rPr lang="ru-RU" dirty="0">
                  <a:latin typeface="Roboto Light" pitchFamily="2" charset="0"/>
                  <a:ea typeface="Roboto Light" pitchFamily="2" charset="0"/>
                </a:rPr>
                <a:t>центра.</a:t>
              </a:r>
              <a:endParaRPr lang="ru-RU" sz="1800" kern="1200" dirty="0">
                <a:latin typeface="Roboto Light" pitchFamily="2" charset="0"/>
                <a:ea typeface="Roboto Light" pitchFamily="2" charset="0"/>
              </a:endParaRPr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1" kern="1200" dirty="0">
                  <a:latin typeface="Roboto Light" pitchFamily="2" charset="0"/>
                  <a:ea typeface="Roboto Light" pitchFamily="2" charset="0"/>
                </a:rPr>
                <a:t>Должность «менеджер отдела оценки а/м» - практически нет на рынке/н</a:t>
              </a:r>
              <a:r>
                <a:rPr lang="ru-RU" sz="1800" kern="1200" dirty="0">
                  <a:latin typeface="Roboto Light" pitchFamily="2" charset="0"/>
                  <a:ea typeface="Roboto Light" pitchFamily="2" charset="0"/>
                </a:rPr>
                <a:t>е подходят (рост из должности «менеджер по продажам»)</a:t>
              </a:r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>
                  <a:latin typeface="Roboto Light" pitchFamily="2" charset="0"/>
                  <a:ea typeface="Roboto Light" pitchFamily="2" charset="0"/>
                </a:rPr>
                <a:t>Для должности «менеджер по продажам» </a:t>
              </a:r>
              <a:r>
                <a:rPr lang="ru-RU" sz="1800" b="1" kern="1200" dirty="0">
                  <a:latin typeface="Roboto Light" pitchFamily="2" charset="0"/>
                  <a:ea typeface="Roboto Light" pitchFamily="2" charset="0"/>
                </a:rPr>
                <a:t>есть успешные примеры роста </a:t>
              </a:r>
              <a:r>
                <a:rPr lang="ru-RU" sz="1800" kern="1200" dirty="0">
                  <a:latin typeface="Roboto Light" pitchFamily="2" charset="0"/>
                  <a:ea typeface="Roboto Light" pitchFamily="2" charset="0"/>
                </a:rPr>
                <a:t>из менеджеров </a:t>
              </a:r>
              <a:r>
                <a:rPr lang="en-US" sz="1800" kern="1200" dirty="0">
                  <a:latin typeface="Roboto Light" pitchFamily="2" charset="0"/>
                  <a:ea typeface="Roboto Light" pitchFamily="2" charset="0"/>
                </a:rPr>
                <a:t>Call-</a:t>
              </a:r>
              <a:r>
                <a:rPr lang="ru-RU" sz="1800" kern="1200" dirty="0">
                  <a:latin typeface="Roboto Light" pitchFamily="2" charset="0"/>
                  <a:ea typeface="Roboto Light" pitchFamily="2" charset="0"/>
                </a:rPr>
                <a:t>центра, но не системно</a:t>
              </a:r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17724F7A-5F56-4F6F-9508-69F771FE9B19}"/>
                </a:ext>
              </a:extLst>
            </p:cNvPr>
            <p:cNvSpPr/>
            <p:nvPr/>
          </p:nvSpPr>
          <p:spPr>
            <a:xfrm>
              <a:off x="94743" y="229261"/>
              <a:ext cx="5483445" cy="2610567"/>
            </a:xfrm>
            <a:custGeom>
              <a:avLst/>
              <a:gdLst>
                <a:gd name="connsiteX0" fmla="*/ 0 w 5483445"/>
                <a:gd name="connsiteY0" fmla="*/ 435103 h 2610567"/>
                <a:gd name="connsiteX1" fmla="*/ 435103 w 5483445"/>
                <a:gd name="connsiteY1" fmla="*/ 0 h 2610567"/>
                <a:gd name="connsiteX2" fmla="*/ 5048342 w 5483445"/>
                <a:gd name="connsiteY2" fmla="*/ 0 h 2610567"/>
                <a:gd name="connsiteX3" fmla="*/ 5483445 w 5483445"/>
                <a:gd name="connsiteY3" fmla="*/ 435103 h 2610567"/>
                <a:gd name="connsiteX4" fmla="*/ 5483445 w 5483445"/>
                <a:gd name="connsiteY4" fmla="*/ 2175464 h 2610567"/>
                <a:gd name="connsiteX5" fmla="*/ 5048342 w 5483445"/>
                <a:gd name="connsiteY5" fmla="*/ 2610567 h 2610567"/>
                <a:gd name="connsiteX6" fmla="*/ 435103 w 5483445"/>
                <a:gd name="connsiteY6" fmla="*/ 2610567 h 2610567"/>
                <a:gd name="connsiteX7" fmla="*/ 0 w 5483445"/>
                <a:gd name="connsiteY7" fmla="*/ 2175464 h 2610567"/>
                <a:gd name="connsiteX8" fmla="*/ 0 w 5483445"/>
                <a:gd name="connsiteY8" fmla="*/ 435103 h 261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83445" h="2610567">
                  <a:moveTo>
                    <a:pt x="0" y="435103"/>
                  </a:moveTo>
                  <a:cubicBezTo>
                    <a:pt x="0" y="194802"/>
                    <a:pt x="194802" y="0"/>
                    <a:pt x="435103" y="0"/>
                  </a:cubicBezTo>
                  <a:lnTo>
                    <a:pt x="5048342" y="0"/>
                  </a:lnTo>
                  <a:cubicBezTo>
                    <a:pt x="5288643" y="0"/>
                    <a:pt x="5483445" y="194802"/>
                    <a:pt x="5483445" y="435103"/>
                  </a:cubicBezTo>
                  <a:lnTo>
                    <a:pt x="5483445" y="2175464"/>
                  </a:lnTo>
                  <a:cubicBezTo>
                    <a:pt x="5483445" y="2415765"/>
                    <a:pt x="5288643" y="2610567"/>
                    <a:pt x="5048342" y="2610567"/>
                  </a:cubicBezTo>
                  <a:lnTo>
                    <a:pt x="435103" y="2610567"/>
                  </a:lnTo>
                  <a:cubicBezTo>
                    <a:pt x="194802" y="2610567"/>
                    <a:pt x="0" y="2415765"/>
                    <a:pt x="0" y="2175464"/>
                  </a:cubicBezTo>
                  <a:lnTo>
                    <a:pt x="0" y="43510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017" tIns="196017" rIns="196017" bIns="196017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ru-RU" sz="1800" b="1" kern="1200" dirty="0">
                  <a:latin typeface="Roboto Light" pitchFamily="2" charset="0"/>
                  <a:ea typeface="Roboto Light" pitchFamily="2" charset="0"/>
                </a:rPr>
                <a:t>Открытие новых автосалонов (3-4 ежегодно)</a:t>
              </a:r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ru-RU" sz="1800" b="1" kern="1200" dirty="0">
                  <a:latin typeface="Roboto Light" pitchFamily="2" charset="0"/>
                  <a:ea typeface="Roboto Light" pitchFamily="2" charset="0"/>
                </a:rPr>
                <a:t>Повышение эффективности действующих салонов </a:t>
              </a:r>
              <a:r>
                <a:rPr lang="ru-RU" sz="1800" b="0" i="1" kern="1200" dirty="0">
                  <a:latin typeface="Roboto Light" pitchFamily="2" charset="0"/>
                  <a:ea typeface="Roboto Light" pitchFamily="2" charset="0"/>
                </a:rPr>
                <a:t>(изменения, улучшение б/проц)</a:t>
              </a:r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ru-RU" sz="1800" b="1" kern="1200" dirty="0">
                  <a:latin typeface="Roboto Light" pitchFamily="2" charset="0"/>
                  <a:ea typeface="Roboto Light" pitchFamily="2" charset="0"/>
                </a:rPr>
                <a:t>Оптимальные затраты</a:t>
              </a:r>
              <a:r>
                <a:rPr lang="en-US" sz="1800" b="1" kern="1200" dirty="0">
                  <a:latin typeface="Roboto Light" pitchFamily="2" charset="0"/>
                  <a:ea typeface="Roboto Light" pitchFamily="2" charset="0"/>
                </a:rPr>
                <a:t> </a:t>
              </a:r>
              <a:r>
                <a:rPr lang="ru-RU" sz="1800" i="1" kern="1200" dirty="0">
                  <a:latin typeface="Roboto Light" pitchFamily="2" charset="0"/>
                  <a:ea typeface="Roboto Light" pitchFamily="2" charset="0"/>
                </a:rPr>
                <a:t>(в т.ч. затраты на персонал)</a:t>
              </a:r>
              <a:r>
                <a:rPr lang="ru-RU" sz="1800" b="1" kern="1200" dirty="0">
                  <a:latin typeface="Roboto Light" pitchFamily="2" charset="0"/>
                  <a:ea typeface="Roboto Light" pitchFamily="2" charset="0"/>
                </a:rPr>
                <a:t> </a:t>
              </a:r>
              <a:endParaRPr lang="ru-RU" sz="1800" kern="1200" dirty="0">
                <a:latin typeface="Roboto Light" pitchFamily="2" charset="0"/>
                <a:ea typeface="Roboto Light" pitchFamily="2" charset="0"/>
              </a:endParaRP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8852EAEE-83D8-48AD-ACE5-7480B642C15F}"/>
                </a:ext>
              </a:extLst>
            </p:cNvPr>
            <p:cNvSpPr/>
            <p:nvPr/>
          </p:nvSpPr>
          <p:spPr>
            <a:xfrm>
              <a:off x="104950" y="3971127"/>
              <a:ext cx="5483445" cy="2610567"/>
            </a:xfrm>
            <a:custGeom>
              <a:avLst/>
              <a:gdLst>
                <a:gd name="connsiteX0" fmla="*/ 0 w 5483445"/>
                <a:gd name="connsiteY0" fmla="*/ 435103 h 2610567"/>
                <a:gd name="connsiteX1" fmla="*/ 435103 w 5483445"/>
                <a:gd name="connsiteY1" fmla="*/ 0 h 2610567"/>
                <a:gd name="connsiteX2" fmla="*/ 5048342 w 5483445"/>
                <a:gd name="connsiteY2" fmla="*/ 0 h 2610567"/>
                <a:gd name="connsiteX3" fmla="*/ 5483445 w 5483445"/>
                <a:gd name="connsiteY3" fmla="*/ 435103 h 2610567"/>
                <a:gd name="connsiteX4" fmla="*/ 5483445 w 5483445"/>
                <a:gd name="connsiteY4" fmla="*/ 2175464 h 2610567"/>
                <a:gd name="connsiteX5" fmla="*/ 5048342 w 5483445"/>
                <a:gd name="connsiteY5" fmla="*/ 2610567 h 2610567"/>
                <a:gd name="connsiteX6" fmla="*/ 435103 w 5483445"/>
                <a:gd name="connsiteY6" fmla="*/ 2610567 h 2610567"/>
                <a:gd name="connsiteX7" fmla="*/ 0 w 5483445"/>
                <a:gd name="connsiteY7" fmla="*/ 2175464 h 2610567"/>
                <a:gd name="connsiteX8" fmla="*/ 0 w 5483445"/>
                <a:gd name="connsiteY8" fmla="*/ 435103 h 261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83445" h="2610567">
                  <a:moveTo>
                    <a:pt x="0" y="435103"/>
                  </a:moveTo>
                  <a:cubicBezTo>
                    <a:pt x="0" y="194802"/>
                    <a:pt x="194802" y="0"/>
                    <a:pt x="435103" y="0"/>
                  </a:cubicBezTo>
                  <a:lnTo>
                    <a:pt x="5048342" y="0"/>
                  </a:lnTo>
                  <a:cubicBezTo>
                    <a:pt x="5288643" y="0"/>
                    <a:pt x="5483445" y="194802"/>
                    <a:pt x="5483445" y="435103"/>
                  </a:cubicBezTo>
                  <a:lnTo>
                    <a:pt x="5483445" y="2175464"/>
                  </a:lnTo>
                  <a:cubicBezTo>
                    <a:pt x="5483445" y="2415765"/>
                    <a:pt x="5288643" y="2610567"/>
                    <a:pt x="5048342" y="2610567"/>
                  </a:cubicBezTo>
                  <a:lnTo>
                    <a:pt x="435103" y="2610567"/>
                  </a:lnTo>
                  <a:cubicBezTo>
                    <a:pt x="194802" y="2610567"/>
                    <a:pt x="0" y="2415765"/>
                    <a:pt x="0" y="2175464"/>
                  </a:cubicBezTo>
                  <a:lnTo>
                    <a:pt x="0" y="43510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017" tIns="196017" rIns="196017" bIns="196017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1" kern="1200" dirty="0">
                  <a:latin typeface="Roboto Light" pitchFamily="2" charset="0"/>
                  <a:ea typeface="Roboto Light" pitchFamily="2" charset="0"/>
                </a:rPr>
                <a:t>Генеральный директор </a:t>
              </a:r>
              <a:r>
                <a:rPr lang="ru-RU" sz="1800" kern="1200" dirty="0">
                  <a:latin typeface="Roboto Light" pitchFamily="2" charset="0"/>
                  <a:ea typeface="Roboto Light" pitchFamily="2" charset="0"/>
                </a:rPr>
                <a:t>сам лично является наставником для многих руководителей компании</a:t>
              </a:r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1" kern="1200" dirty="0">
                  <a:latin typeface="Roboto Light" pitchFamily="2" charset="0"/>
                  <a:ea typeface="Roboto Light" pitchFamily="2" charset="0"/>
                </a:rPr>
                <a:t>95% руководителей </a:t>
              </a:r>
              <a:r>
                <a:rPr lang="ru-RU" sz="1800" kern="1200" dirty="0">
                  <a:latin typeface="Roboto Light" pitchFamily="2" charset="0"/>
                  <a:ea typeface="Roboto Light" pitchFamily="2" charset="0"/>
                </a:rPr>
                <a:t>филиалов выросли в компании с позиций специалистов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800" kern="1200" dirty="0">
                <a:latin typeface="Roboto Light" pitchFamily="2" charset="0"/>
                <a:ea typeface="Roboto Ligh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8469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0BC3107-2B68-43F0-BB97-F5094A2AB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153" y="1094560"/>
            <a:ext cx="2200847" cy="4925995"/>
          </a:xfrm>
          <a:prstGeom prst="rect">
            <a:avLst/>
          </a:prstGeom>
        </p:spPr>
      </p:pic>
      <p:pic>
        <p:nvPicPr>
          <p:cNvPr id="9" name="Снимок экрана 2017-10-24 в 1.03.36.png" descr="Снимок экрана 2017-10-24 в 1.03.36.png">
            <a:extLst>
              <a:ext uri="{FF2B5EF4-FFF2-40B4-BE49-F238E27FC236}">
                <a16:creationId xmlns:a16="http://schemas.microsoft.com/office/drawing/2014/main" id="{F75B8B19-1823-4DBB-A371-FAF0E98CED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92830" y="64053"/>
            <a:ext cx="1450568" cy="29423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id="{1B5EC3AF-542D-4F52-8632-9CE6442E72F4}"/>
              </a:ext>
            </a:extLst>
          </p:cNvPr>
          <p:cNvSpPr/>
          <p:nvPr/>
        </p:nvSpPr>
        <p:spPr>
          <a:xfrm>
            <a:off x="3275860" y="1210221"/>
            <a:ext cx="9195375" cy="1508323"/>
          </a:xfrm>
          <a:prstGeom prst="flowChartAlternateProcess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Наставничество в компании – вынужденная и необходимая мера</a:t>
            </a:r>
          </a:p>
        </p:txBody>
      </p:sp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90063CCE-73B1-4718-89BE-08AE1655E217}"/>
              </a:ext>
            </a:extLst>
          </p:cNvPr>
          <p:cNvSpPr/>
          <p:nvPr/>
        </p:nvSpPr>
        <p:spPr>
          <a:xfrm>
            <a:off x="4554246" y="2798884"/>
            <a:ext cx="7916989" cy="1669003"/>
          </a:xfrm>
          <a:prstGeom prst="flowChartAlternateProcess">
            <a:avLst/>
          </a:prstGeom>
          <a:solidFill>
            <a:srgbClr val="4EB273"/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Наставничество содействует достижению стратегических целей компании</a:t>
            </a:r>
          </a:p>
        </p:txBody>
      </p:sp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id="{7894440B-EA1C-4ED0-B7D6-14E012143FF4}"/>
              </a:ext>
            </a:extLst>
          </p:cNvPr>
          <p:cNvSpPr/>
          <p:nvPr/>
        </p:nvSpPr>
        <p:spPr>
          <a:xfrm>
            <a:off x="6096000" y="4467887"/>
            <a:ext cx="6277579" cy="1761498"/>
          </a:xfrm>
          <a:prstGeom prst="flowChartAlternateProcess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Основной фокус внимания – менеджер по продажам и менеджер телефонных продаж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A8DACC5-2E87-4A0D-9503-D5A4E1575314}"/>
              </a:ext>
            </a:extLst>
          </p:cNvPr>
          <p:cNvSpPr/>
          <p:nvPr/>
        </p:nvSpPr>
        <p:spPr>
          <a:xfrm>
            <a:off x="78398" y="4343390"/>
            <a:ext cx="2447365" cy="2330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0" b="1" dirty="0">
                <a:solidFill>
                  <a:srgbClr val="4EB27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ru-RU" sz="15000" dirty="0">
                <a:solidFill>
                  <a:srgbClr val="009999"/>
                </a:solidFill>
              </a:rPr>
              <a:t>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ACA4355-1C73-44CF-8524-312ACB19597A}"/>
              </a:ext>
            </a:extLst>
          </p:cNvPr>
          <p:cNvSpPr/>
          <p:nvPr/>
        </p:nvSpPr>
        <p:spPr>
          <a:xfrm>
            <a:off x="1302080" y="5731392"/>
            <a:ext cx="3574219" cy="779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ВЫВОДА</a:t>
            </a:r>
          </a:p>
        </p:txBody>
      </p:sp>
    </p:spTree>
    <p:extLst>
      <p:ext uri="{BB962C8B-B14F-4D97-AF65-F5344CB8AC3E}">
        <p14:creationId xmlns:p14="http://schemas.microsoft.com/office/powerpoint/2010/main" val="745035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558075-857C-4AEA-B0BC-3D900C0C5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153" y="1094560"/>
            <a:ext cx="2200847" cy="492599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9BA5F-0ED3-4E64-86E5-99A7A4274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56" y="258526"/>
            <a:ext cx="11675121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Roboto" panose="02000000000000000000" pitchFamily="2" charset="0"/>
                <a:ea typeface="Roboto" panose="02000000000000000000" pitchFamily="2" charset="0"/>
              </a:rPr>
              <a:t>РАСЧЕТ ПОТЕРЬ </a:t>
            </a:r>
            <a:r>
              <a:rPr lang="ru-RU" sz="1400" dirty="0">
                <a:latin typeface="Roboto Light" pitchFamily="2" charset="0"/>
                <a:ea typeface="Roboto Light" pitchFamily="2" charset="0"/>
              </a:rPr>
              <a:t>(уход  1-го менеджера по продажам)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6C97A31-0883-48F5-94CA-C6930565F7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513690"/>
              </p:ext>
            </p:extLst>
          </p:nvPr>
        </p:nvGraphicFramePr>
        <p:xfrm>
          <a:off x="301841" y="1584089"/>
          <a:ext cx="11215457" cy="41142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51568">
                  <a:extLst>
                    <a:ext uri="{9D8B030D-6E8A-4147-A177-3AD203B41FA5}">
                      <a16:colId xmlns:a16="http://schemas.microsoft.com/office/drawing/2014/main" val="1268094597"/>
                    </a:ext>
                  </a:extLst>
                </a:gridCol>
                <a:gridCol w="6663889">
                  <a:extLst>
                    <a:ext uri="{9D8B030D-6E8A-4147-A177-3AD203B41FA5}">
                      <a16:colId xmlns:a16="http://schemas.microsoft.com/office/drawing/2014/main" val="3359171790"/>
                    </a:ext>
                  </a:extLst>
                </a:gridCol>
              </a:tblGrid>
              <a:tr h="33666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Roboto Light" pitchFamily="2" charset="0"/>
                          <a:ea typeface="Roboto Light" pitchFamily="2" charset="0"/>
                        </a:rPr>
                        <a:t>Прямые затраты на подбор</a:t>
                      </a:r>
                    </a:p>
                    <a:p>
                      <a:r>
                        <a:rPr lang="ru-RU" sz="1400" dirty="0">
                          <a:latin typeface="Roboto Light" pitchFamily="2" charset="0"/>
                          <a:ea typeface="Roboto Light" pitchFamily="2" charset="0"/>
                        </a:rPr>
                        <a:t>(база, обновления вакансий)</a:t>
                      </a:r>
                    </a:p>
                  </a:txBody>
                  <a:tcPr>
                    <a:lnR w="38100" cap="flat" cmpd="sng" algn="ctr">
                      <a:solidFill>
                        <a:srgbClr val="4EB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Roboto Light" pitchFamily="2" charset="0"/>
                          <a:ea typeface="Roboto Light" pitchFamily="2" charset="0"/>
                        </a:rPr>
                        <a:t>30</a:t>
                      </a:r>
                      <a:r>
                        <a:rPr lang="ru-RU" sz="2000" dirty="0">
                          <a:latin typeface="Roboto Light" pitchFamily="2" charset="0"/>
                          <a:ea typeface="Roboto Light" pitchFamily="2" charset="0"/>
                        </a:rPr>
                        <a:t>00 руб./ 1 вакансия</a:t>
                      </a:r>
                    </a:p>
                  </a:txBody>
                  <a:tcPr>
                    <a:lnL w="38100" cap="flat" cmpd="sng" algn="ctr">
                      <a:solidFill>
                        <a:srgbClr val="4EB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1754424"/>
                  </a:ext>
                </a:extLst>
              </a:tr>
              <a:tr h="33666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Roboto Light" pitchFamily="2" charset="0"/>
                          <a:ea typeface="Roboto Light" pitchFamily="2" charset="0"/>
                        </a:rPr>
                        <a:t>ФОТ </a:t>
                      </a:r>
                      <a:r>
                        <a:rPr lang="en-US" sz="2000" dirty="0">
                          <a:latin typeface="Roboto Light" pitchFamily="2" charset="0"/>
                          <a:ea typeface="Roboto Light" pitchFamily="2" charset="0"/>
                        </a:rPr>
                        <a:t>HR </a:t>
                      </a:r>
                      <a:endParaRPr lang="ru-RU" sz="2000" dirty="0">
                        <a:latin typeface="Roboto Light" pitchFamily="2" charset="0"/>
                        <a:ea typeface="Roboto Light" pitchFamily="2" charset="0"/>
                      </a:endParaRPr>
                    </a:p>
                    <a:p>
                      <a:r>
                        <a:rPr lang="ru-RU" sz="1400" dirty="0">
                          <a:latin typeface="Roboto Light" pitchFamily="2" charset="0"/>
                          <a:ea typeface="Roboto Light" pitchFamily="2" charset="0"/>
                        </a:rPr>
                        <a:t>(при з/п 40 000 руб. от 15 </a:t>
                      </a:r>
                      <a:r>
                        <a:rPr lang="ru-RU" sz="1400" dirty="0" err="1">
                          <a:latin typeface="Roboto Light" pitchFamily="2" charset="0"/>
                          <a:ea typeface="Roboto Light" pitchFamily="2" charset="0"/>
                        </a:rPr>
                        <a:t>вак</a:t>
                      </a:r>
                      <a:r>
                        <a:rPr lang="ru-RU" sz="1400" dirty="0">
                          <a:latin typeface="Roboto Light" pitchFamily="2" charset="0"/>
                          <a:ea typeface="Roboto Light" pitchFamily="2" charset="0"/>
                        </a:rPr>
                        <a:t>. ежемесячно)</a:t>
                      </a:r>
                    </a:p>
                  </a:txBody>
                  <a:tcPr>
                    <a:lnR w="38100" cap="flat" cmpd="sng" algn="ctr">
                      <a:solidFill>
                        <a:srgbClr val="4EB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Roboto Light" pitchFamily="2" charset="0"/>
                          <a:ea typeface="Roboto Light" pitchFamily="2" charset="0"/>
                        </a:rPr>
                        <a:t>3</a:t>
                      </a:r>
                      <a:r>
                        <a:rPr lang="en-US" sz="2000" dirty="0">
                          <a:latin typeface="Roboto Light" pitchFamily="2" charset="0"/>
                          <a:ea typeface="Roboto Light" pitchFamily="2" charset="0"/>
                        </a:rPr>
                        <a:t>0</a:t>
                      </a:r>
                      <a:r>
                        <a:rPr lang="ru-RU" sz="2000" dirty="0">
                          <a:latin typeface="Roboto Light" pitchFamily="2" charset="0"/>
                          <a:ea typeface="Roboto Light" pitchFamily="2" charset="0"/>
                        </a:rPr>
                        <a:t>00 руб./1 вакансия</a:t>
                      </a:r>
                    </a:p>
                  </a:txBody>
                  <a:tcPr>
                    <a:lnL w="38100" cap="flat" cmpd="sng" algn="ctr">
                      <a:solidFill>
                        <a:srgbClr val="4EB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46926473"/>
                  </a:ext>
                </a:extLst>
              </a:tr>
              <a:tr h="830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Roboto Light" pitchFamily="2" charset="0"/>
                          <a:ea typeface="Roboto Light" pitchFamily="2" charset="0"/>
                        </a:rPr>
                        <a:t>Время на адаптацию нового сотрудника Руководителем отдела продаж</a:t>
                      </a:r>
                    </a:p>
                  </a:txBody>
                  <a:tcPr>
                    <a:lnR w="38100" cap="flat" cmpd="sng" algn="ctr">
                      <a:solidFill>
                        <a:srgbClr val="4EB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Roboto Light" pitchFamily="2" charset="0"/>
                          <a:ea typeface="Roboto Light" pitchFamily="2" charset="0"/>
                        </a:rPr>
                        <a:t>20% от раб. времени (напр., 100 000зп) = 20 000 руб.</a:t>
                      </a:r>
                    </a:p>
                  </a:txBody>
                  <a:tcPr>
                    <a:lnL w="38100" cap="flat" cmpd="sng" algn="ctr">
                      <a:solidFill>
                        <a:srgbClr val="4EB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0273552"/>
                  </a:ext>
                </a:extLst>
              </a:tr>
              <a:tr h="336660">
                <a:tc>
                  <a:txBody>
                    <a:bodyPr/>
                    <a:lstStyle/>
                    <a:p>
                      <a:r>
                        <a:rPr lang="ru-RU" sz="2000" dirty="0" err="1">
                          <a:latin typeface="Roboto Light" pitchFamily="2" charset="0"/>
                          <a:ea typeface="Roboto Light" pitchFamily="2" charset="0"/>
                        </a:rPr>
                        <a:t>Недопродажа</a:t>
                      </a:r>
                      <a:r>
                        <a:rPr lang="ru-RU" sz="2000" dirty="0">
                          <a:latin typeface="Roboto Light" pitchFamily="2" charset="0"/>
                          <a:ea typeface="Roboto Light" pitchFamily="2" charset="0"/>
                        </a:rPr>
                        <a:t> </a:t>
                      </a:r>
                    </a:p>
                    <a:p>
                      <a:r>
                        <a:rPr lang="ru-RU" sz="1400" dirty="0">
                          <a:latin typeface="Roboto Light" pitchFamily="2" charset="0"/>
                          <a:ea typeface="Roboto Light" pitchFamily="2" charset="0"/>
                        </a:rPr>
                        <a:t>Если новичок продает 10 а/м в </a:t>
                      </a:r>
                      <a:r>
                        <a:rPr lang="ru-RU" sz="1400" dirty="0" err="1">
                          <a:latin typeface="Roboto Light" pitchFamily="2" charset="0"/>
                          <a:ea typeface="Roboto Light" pitchFamily="2" charset="0"/>
                        </a:rPr>
                        <a:t>мес</a:t>
                      </a:r>
                      <a:r>
                        <a:rPr lang="ru-RU" sz="1400" dirty="0">
                          <a:latin typeface="Roboto Light" pitchFamily="2" charset="0"/>
                          <a:ea typeface="Roboto Light" pitchFamily="2" charset="0"/>
                        </a:rPr>
                        <a:t>, а опытный сотрудник – более 15, то потери за 3 </a:t>
                      </a:r>
                      <a:r>
                        <a:rPr lang="ru-RU" sz="1400" dirty="0" err="1">
                          <a:latin typeface="Roboto Light" pitchFamily="2" charset="0"/>
                          <a:ea typeface="Roboto Light" pitchFamily="2" charset="0"/>
                        </a:rPr>
                        <a:t>мес</a:t>
                      </a:r>
                      <a:r>
                        <a:rPr lang="ru-RU" sz="1400" dirty="0">
                          <a:latin typeface="Roboto Light" pitchFamily="2" charset="0"/>
                          <a:ea typeface="Roboto Light" pitchFamily="2" charset="0"/>
                        </a:rPr>
                        <a:t> составят 15 а/м</a:t>
                      </a:r>
                    </a:p>
                  </a:txBody>
                  <a:tcPr>
                    <a:lnR w="38100" cap="flat" cmpd="sng" algn="ctr">
                      <a:solidFill>
                        <a:srgbClr val="4EB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>
                          <a:latin typeface="Roboto Light" pitchFamily="2" charset="0"/>
                          <a:ea typeface="Roboto Light" pitchFamily="2" charset="0"/>
                        </a:rPr>
                        <a:t>15 а/м * </a:t>
                      </a:r>
                      <a:r>
                        <a:rPr lang="en-US" sz="2000" b="0" dirty="0">
                          <a:latin typeface="Roboto Light" pitchFamily="2" charset="0"/>
                          <a:ea typeface="Roboto Light" pitchFamily="2" charset="0"/>
                        </a:rPr>
                        <a:t>GM1 (c 1</a:t>
                      </a:r>
                      <a:r>
                        <a:rPr lang="ru-RU" sz="2000" b="0" dirty="0" err="1">
                          <a:latin typeface="Roboto Light" pitchFamily="2" charset="0"/>
                          <a:ea typeface="Roboto Light" pitchFamily="2" charset="0"/>
                        </a:rPr>
                        <a:t>го</a:t>
                      </a:r>
                      <a:r>
                        <a:rPr lang="ru-RU" sz="2000" b="0" dirty="0">
                          <a:latin typeface="Roboto Light" pitchFamily="2" charset="0"/>
                          <a:ea typeface="Roboto Light" pitchFamily="2" charset="0"/>
                        </a:rPr>
                        <a:t> а\м 50 000 руб.) = 750 000</a:t>
                      </a:r>
                    </a:p>
                  </a:txBody>
                  <a:tcPr>
                    <a:lnL w="38100" cap="flat" cmpd="sng" algn="ctr">
                      <a:solidFill>
                        <a:srgbClr val="4EB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60166728"/>
                  </a:ext>
                </a:extLst>
              </a:tr>
              <a:tr h="852898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ИТОГО</a:t>
                      </a:r>
                    </a:p>
                  </a:txBody>
                  <a:tcPr>
                    <a:lnR w="38100" cap="flat" cmpd="sng" algn="ctr">
                      <a:solidFill>
                        <a:srgbClr val="4EB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776 000 руб. за 3 мес.</a:t>
                      </a:r>
                    </a:p>
                  </a:txBody>
                  <a:tcPr>
                    <a:lnL w="38100" cap="flat" cmpd="sng" algn="ctr">
                      <a:solidFill>
                        <a:srgbClr val="4EB2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08280639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B9A3AFF-9C91-4317-A6AB-A40F202DAF82}"/>
              </a:ext>
            </a:extLst>
          </p:cNvPr>
          <p:cNvSpPr/>
          <p:nvPr/>
        </p:nvSpPr>
        <p:spPr>
          <a:xfrm>
            <a:off x="0" y="6183348"/>
            <a:ext cx="97904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b="1" dirty="0">
                <a:latin typeface="Roboto Light" pitchFamily="2" charset="0"/>
                <a:ea typeface="Roboto Light" pitchFamily="2" charset="0"/>
              </a:rPr>
              <a:t>При всех допущениях – потеря на 1-м сотруднике будет варьироваться 500 000 руб. +/-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CAD4C25-4339-46EE-9F91-092903E2C179}"/>
              </a:ext>
            </a:extLst>
          </p:cNvPr>
          <p:cNvSpPr/>
          <p:nvPr/>
        </p:nvSpPr>
        <p:spPr>
          <a:xfrm>
            <a:off x="0" y="6463712"/>
            <a:ext cx="97904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b="1" dirty="0">
                <a:latin typeface="Roboto Light" pitchFamily="2" charset="0"/>
                <a:ea typeface="Roboto Light" pitchFamily="2" charset="0"/>
              </a:rPr>
              <a:t>Перегрузка текущих сотрудников, потеря качества, рекламации</a:t>
            </a:r>
          </a:p>
        </p:txBody>
      </p:sp>
    </p:spTree>
    <p:extLst>
      <p:ext uri="{BB962C8B-B14F-4D97-AF65-F5344CB8AC3E}">
        <p14:creationId xmlns:p14="http://schemas.microsoft.com/office/powerpoint/2010/main" val="3803345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0CEE4B-EA53-4043-860C-5E4763C2F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153" y="1094560"/>
            <a:ext cx="2200847" cy="492599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EC5AB5F-5511-4CEA-A692-95F42A652A8C}"/>
              </a:ext>
            </a:extLst>
          </p:cNvPr>
          <p:cNvSpPr/>
          <p:nvPr/>
        </p:nvSpPr>
        <p:spPr>
          <a:xfrm>
            <a:off x="0" y="727969"/>
            <a:ext cx="12192000" cy="4971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ОТСУТСТВИЕ НАСТАВНИЧЕСТВА ПРИВОДИТ :</a:t>
            </a:r>
          </a:p>
          <a:p>
            <a:pPr algn="ctr"/>
            <a:endParaRPr lang="ru-RU" sz="36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 </a:t>
            </a:r>
            <a:r>
              <a:rPr lang="ru-RU" sz="2400" b="1" dirty="0">
                <a:solidFill>
                  <a:srgbClr val="4EB2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РЕЗКОЙ НЕХВАТКЕ </a:t>
            </a:r>
            <a:r>
              <a:rPr lang="ru-RU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ОПЫТНЫХ </a:t>
            </a:r>
            <a:r>
              <a:rPr lang="ru-RU" sz="2400" b="1" dirty="0">
                <a:solidFill>
                  <a:srgbClr val="4EB2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СОТРУДНИКОВ</a:t>
            </a:r>
            <a:r>
              <a:rPr lang="ru-RU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ПРИ ОТКРЫТИИ НОВЫХ ФИЛИАЛОВ /КАДРОВЫХ ПЕРЕСТАНОВКАХ</a:t>
            </a:r>
          </a:p>
          <a:p>
            <a:endParaRPr lang="ru-RU" sz="900" b="1" dirty="0">
              <a:solidFill>
                <a:srgbClr val="4EB27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 </a:t>
            </a:r>
            <a:r>
              <a:rPr lang="ru-RU" sz="2400" b="1" dirty="0">
                <a:solidFill>
                  <a:srgbClr val="4EB2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ДОПОЛНИТЕЛЬНЫМ ЗАТРАТАМ</a:t>
            </a:r>
            <a:br>
              <a:rPr lang="ru-RU" sz="2400" b="1" dirty="0">
                <a:solidFill>
                  <a:srgbClr val="4EB273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ПОТЕРЯМ ОБЪЕМА ПРОДАЖ</a:t>
            </a:r>
          </a:p>
          <a:p>
            <a:endParaRPr lang="ru-RU" sz="900" b="1" dirty="0">
              <a:solidFill>
                <a:srgbClr val="4EB27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И, КАК СЛЕДСТВИЕ, </a:t>
            </a:r>
            <a:r>
              <a:rPr lang="ru-RU" sz="2400" b="1" dirty="0">
                <a:solidFill>
                  <a:srgbClr val="4EB2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 НЕХВАТКЕ РЕЗЕРВА ДЛЯ ДРУГИХ ДОЛЖНОСТЕЙ (ПОВЫШЕНИЕ)</a:t>
            </a:r>
            <a:r>
              <a:rPr lang="ru-RU" sz="3600" b="1" dirty="0">
                <a:solidFill>
                  <a:srgbClr val="4EB27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ru-RU" sz="3600" b="1" dirty="0">
                <a:solidFill>
                  <a:srgbClr val="4EB273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ru-RU" sz="3600" b="1" dirty="0">
              <a:solidFill>
                <a:srgbClr val="4EB27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981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2E968D2-6D23-4EA1-8CF7-7CBD5DDB3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153" y="1094560"/>
            <a:ext cx="2200847" cy="492599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0172F79-5156-43A1-B349-C0B2B99718A1}"/>
              </a:ext>
            </a:extLst>
          </p:cNvPr>
          <p:cNvSpPr/>
          <p:nvPr/>
        </p:nvSpPr>
        <p:spPr>
          <a:xfrm>
            <a:off x="206776" y="1599476"/>
            <a:ext cx="5184560" cy="4421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Наставниками являются руководители филиалов, учат новичков сами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 каждом салоне учат так, как привыкли учить («у нас так принято»)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Контрольная процедура внутри каждого салона своя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Нет единых критериев оценки/не оцифрованы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Нет единых правил/не описана процедура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Нет системного контроля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Нет базы знаний</a:t>
            </a:r>
          </a:p>
          <a:p>
            <a:pPr marL="285750" indent="-285750" algn="ctr">
              <a:buFontTx/>
              <a:buChar char="-"/>
            </a:pPr>
            <a:endParaRPr lang="ru-RU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2965E73-9A39-4E7B-AD3A-185D8A1931F8}"/>
              </a:ext>
            </a:extLst>
          </p:cNvPr>
          <p:cNvSpPr/>
          <p:nvPr/>
        </p:nvSpPr>
        <p:spPr>
          <a:xfrm>
            <a:off x="142042" y="665825"/>
            <a:ext cx="518456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БЫЛО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FDB1564-CCFB-49A0-A3A4-E79C8C2BED15}"/>
              </a:ext>
            </a:extLst>
          </p:cNvPr>
          <p:cNvSpPr/>
          <p:nvPr/>
        </p:nvSpPr>
        <p:spPr>
          <a:xfrm>
            <a:off x="6198093" y="3089430"/>
            <a:ext cx="5120936" cy="2681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Наставник – Руководитель отдела продаж/ Старший менеджер отдела продаж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Есть электронная база знаний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Есть алгоритм процесса наставничества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Есть аттестационная процедура</a:t>
            </a:r>
            <a:endParaRPr lang="ru-RU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algn="ctr">
              <a:buFontTx/>
              <a:buChar char="-"/>
            </a:pPr>
            <a:endParaRPr lang="ru-RU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7D17B5F-6C81-43CF-91A3-B0BBF80BFC70}"/>
              </a:ext>
            </a:extLst>
          </p:cNvPr>
          <p:cNvSpPr/>
          <p:nvPr/>
        </p:nvSpPr>
        <p:spPr>
          <a:xfrm>
            <a:off x="6198092" y="665825"/>
            <a:ext cx="512093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СЕЙЧАС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C23EA75-F39D-41BD-9A53-87D75272843A}"/>
              </a:ext>
            </a:extLst>
          </p:cNvPr>
          <p:cNvSpPr/>
          <p:nvPr/>
        </p:nvSpPr>
        <p:spPr>
          <a:xfrm>
            <a:off x="6198092" y="1713390"/>
            <a:ext cx="5120937" cy="1198486"/>
          </a:xfrm>
          <a:prstGeom prst="rect">
            <a:avLst/>
          </a:prstGeom>
          <a:solidFill>
            <a:srgbClr val="4EB273"/>
          </a:solidFill>
          <a:ln>
            <a:solidFill>
              <a:srgbClr val="4EB2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Повысить управляемость процессом наставничества</a:t>
            </a:r>
          </a:p>
          <a:p>
            <a:pPr algn="ctr"/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Повысить % новых сотрудников, охваченных системой наставничества</a:t>
            </a:r>
          </a:p>
        </p:txBody>
      </p:sp>
      <p:sp>
        <p:nvSpPr>
          <p:cNvPr id="9" name="Стрелка: шеврон 8">
            <a:extLst>
              <a:ext uri="{FF2B5EF4-FFF2-40B4-BE49-F238E27FC236}">
                <a16:creationId xmlns:a16="http://schemas.microsoft.com/office/drawing/2014/main" id="{A9DC3F35-9DFF-4ED2-AFCA-6DB6AE6ABC5D}"/>
              </a:ext>
            </a:extLst>
          </p:cNvPr>
          <p:cNvSpPr/>
          <p:nvPr/>
        </p:nvSpPr>
        <p:spPr>
          <a:xfrm>
            <a:off x="5469384" y="2911876"/>
            <a:ext cx="585928" cy="1242873"/>
          </a:xfrm>
          <a:prstGeom prst="chevron">
            <a:avLst/>
          </a:prstGeom>
          <a:solidFill>
            <a:srgbClr val="4EB273"/>
          </a:solidFill>
          <a:ln>
            <a:solidFill>
              <a:srgbClr val="4EB2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D3971BE-D4EB-4924-80E3-1D3396B66D15}"/>
              </a:ext>
            </a:extLst>
          </p:cNvPr>
          <p:cNvSpPr/>
          <p:nvPr/>
        </p:nvSpPr>
        <p:spPr>
          <a:xfrm>
            <a:off x="142041" y="452761"/>
            <a:ext cx="5249295" cy="5877018"/>
          </a:xfrm>
          <a:prstGeom prst="roundRect">
            <a:avLst>
              <a:gd name="adj" fmla="val 7066"/>
            </a:avLst>
          </a:prstGeom>
          <a:noFill/>
          <a:ln w="19050">
            <a:solidFill>
              <a:srgbClr val="4EB27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EF4FF365-787E-4390-A4A1-8FA047D18CBD}"/>
              </a:ext>
            </a:extLst>
          </p:cNvPr>
          <p:cNvSpPr/>
          <p:nvPr/>
        </p:nvSpPr>
        <p:spPr>
          <a:xfrm>
            <a:off x="6133358" y="452761"/>
            <a:ext cx="5249295" cy="5877018"/>
          </a:xfrm>
          <a:prstGeom prst="roundRect">
            <a:avLst>
              <a:gd name="adj" fmla="val 7066"/>
            </a:avLst>
          </a:prstGeom>
          <a:noFill/>
          <a:ln w="19050">
            <a:solidFill>
              <a:srgbClr val="4EB27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4762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2089</Words>
  <Application>Microsoft Office PowerPoint</Application>
  <PresentationFormat>Широкоэкранный</PresentationFormat>
  <Paragraphs>390</Paragraphs>
  <Slides>35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Open Sans</vt:lpstr>
      <vt:lpstr>Roboto</vt:lpstr>
      <vt:lpstr>Roboto Light</vt:lpstr>
      <vt:lpstr>Times New Roman</vt:lpstr>
      <vt:lpstr>Тема Office</vt:lpstr>
      <vt:lpstr>НАСТАВНИЧЕСТВО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РАСЧЕТ ПОТЕРЬ (уход  1-го менеджера по продажам)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ВХОДЯЩИЙ ЗВОНОК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НАСТАВНИЧЕСТВО</dc:title>
  <dc:creator>Екатерина Баландина</dc:creator>
  <cp:lastModifiedBy>Recruiting Personal</cp:lastModifiedBy>
  <cp:revision>22</cp:revision>
  <dcterms:created xsi:type="dcterms:W3CDTF">2019-07-22T11:31:06Z</dcterms:created>
  <dcterms:modified xsi:type="dcterms:W3CDTF">2019-07-23T09:36:13Z</dcterms:modified>
</cp:coreProperties>
</file>