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69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7" r:id="rId13"/>
    <p:sldId id="288" r:id="rId14"/>
    <p:sldId id="289" r:id="rId15"/>
    <p:sldId id="290" r:id="rId16"/>
    <p:sldId id="291" r:id="rId17"/>
    <p:sldId id="292" r:id="rId18"/>
    <p:sldId id="283" r:id="rId19"/>
    <p:sldId id="284" r:id="rId20"/>
    <p:sldId id="285" r:id="rId21"/>
    <p:sldId id="286" r:id="rId22"/>
    <p:sldId id="29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434" autoAdjust="0"/>
  </p:normalViewPr>
  <p:slideViewPr>
    <p:cSldViewPr>
      <p:cViewPr varScale="1">
        <p:scale>
          <a:sx n="77" d="100"/>
          <a:sy n="77" d="100"/>
        </p:scale>
        <p:origin x="114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F2318-E0C5-418A-B8F1-3D2CE1459BE2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3D73C-58A9-41E0-8212-B7220DFD0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5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3.jpeg"/><Relationship Id="rId5" Type="http://schemas.openxmlformats.org/officeDocument/2006/relationships/tags" Target="../tags/tag4.xml"/><Relationship Id="rId10" Type="http://schemas.openxmlformats.org/officeDocument/2006/relationships/image" Target="../media/image1.e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0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6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2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3"/>
          <p:cNvSpPr>
            <a:spLocks noChangeArrowheads="1"/>
          </p:cNvSpPr>
          <p:nvPr/>
        </p:nvSpPr>
        <p:spPr bwMode="gray">
          <a:xfrm>
            <a:off x="681461" y="2"/>
            <a:ext cx="11510540" cy="6113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sz="1300">
              <a:ln>
                <a:noFill/>
              </a:ln>
              <a:solidFill>
                <a:schemeClr val="bg1">
                  <a:lumMod val="50000"/>
                </a:schemeClr>
              </a:solidFill>
              <a:latin typeface="Verdana" charset="0"/>
              <a:ea typeface="Verdana"/>
              <a:cs typeface="Verdana"/>
            </a:endParaRPr>
          </a:p>
        </p:txBody>
      </p:sp>
      <p:sp>
        <p:nvSpPr>
          <p:cNvPr id="14" name="Working Draft Text" hidden="1"/>
          <p:cNvSpPr txBox="1">
            <a:spLocks noChangeArrowheads="1"/>
          </p:cNvSpPr>
          <p:nvPr userDrawn="1"/>
        </p:nvSpPr>
        <p:spPr bwMode="gray">
          <a:xfrm>
            <a:off x="1028688" y="349216"/>
            <a:ext cx="1130118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latin typeface="Verdana"/>
                <a:ea typeface="Verdana"/>
                <a:cs typeface="Verdana"/>
                <a:sym typeface="Verdana"/>
              </a:rPr>
              <a:t>WORKING DRAFT</a:t>
            </a:r>
          </a:p>
        </p:txBody>
      </p:sp>
      <p:sp>
        <p:nvSpPr>
          <p:cNvPr id="15" name="Working Draft" hidden="1"/>
          <p:cNvSpPr txBox="1">
            <a:spLocks noChangeArrowheads="1"/>
          </p:cNvSpPr>
          <p:nvPr userDrawn="1"/>
        </p:nvSpPr>
        <p:spPr bwMode="gray">
          <a:xfrm>
            <a:off x="1028689" y="508965"/>
            <a:ext cx="3356688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Verdana"/>
                <a:ea typeface="Verdana"/>
                <a:cs typeface="Verdana"/>
                <a:sym typeface="Verdana"/>
              </a:rPr>
              <a:t>Last Modified 19/03/2013 20:45 Romance Standard Time</a:t>
            </a:r>
            <a:endParaRPr lang="en-US" sz="900" dirty="0" smtClean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Printed" hidden="1"/>
          <p:cNvSpPr txBox="1">
            <a:spLocks noChangeArrowheads="1"/>
          </p:cNvSpPr>
          <p:nvPr userDrawn="1"/>
        </p:nvSpPr>
        <p:spPr bwMode="gray">
          <a:xfrm>
            <a:off x="1028688" y="668712"/>
            <a:ext cx="3048912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Verdana"/>
                <a:ea typeface="Verdana"/>
                <a:cs typeface="Verdana"/>
                <a:sym typeface="Verdana"/>
              </a:rPr>
              <a:t>Printed 04.03.2013 00:00 W. Europe Standard Time</a:t>
            </a:r>
            <a:endParaRPr lang="en-US" sz="900" dirty="0" smtClean="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" name="McK Title Elements" hidden="1"/>
          <p:cNvGrpSpPr>
            <a:grpSpLocks/>
          </p:cNvGrpSpPr>
          <p:nvPr userDrawn="1"/>
        </p:nvGrpSpPr>
        <p:grpSpPr bwMode="auto">
          <a:xfrm>
            <a:off x="1028689" y="5080477"/>
            <a:ext cx="6714327" cy="484568"/>
            <a:chOff x="1663" y="3109"/>
            <a:chExt cx="3109" cy="299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Verdana"/>
                  <a:ea typeface="Verdana"/>
                  <a:cs typeface="Verdana"/>
                  <a:sym typeface="Verdana"/>
                </a:rPr>
                <a:t>Document type</a:t>
              </a:r>
            </a:p>
          </p:txBody>
        </p:sp>
        <p:sp>
          <p:nvSpPr>
            <p:cNvPr id="19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Verdana"/>
                  <a:ea typeface="Verdana"/>
                  <a:cs typeface="Verdana"/>
                  <a:sym typeface="Verdana"/>
                </a:rPr>
                <a:t>Date</a:t>
              </a:r>
            </a:p>
          </p:txBody>
        </p:sp>
      </p:grpSp>
      <p:sp>
        <p:nvSpPr>
          <p:cNvPr id="20" name="doc id"/>
          <p:cNvSpPr txBox="1">
            <a:spLocks noChangeArrowheads="1"/>
          </p:cNvSpPr>
          <p:nvPr userDrawn="1"/>
        </p:nvSpPr>
        <p:spPr bwMode="gray">
          <a:xfrm>
            <a:off x="11452979" y="27863"/>
            <a:ext cx="401077" cy="1244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1" descr="image00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461" y="6202999"/>
            <a:ext cx="913564" cy="61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681460" y="2265258"/>
            <a:ext cx="11519747" cy="228662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err="1" smtClean="0">
              <a:ln>
                <a:noFill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28691" y="3945699"/>
            <a:ext cx="10959060" cy="252090"/>
          </a:xfrm>
          <a:prstGeom prst="rect">
            <a:avLst/>
          </a:prstGeom>
          <a:noFill/>
        </p:spPr>
        <p:txBody>
          <a:bodyPr/>
          <a:lstStyle>
            <a:lvl1pPr>
              <a:defRPr sz="1400" baseline="0">
                <a:latin typeface="Verdana"/>
                <a:ea typeface="Verdana"/>
                <a:sym typeface="Verdan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028691" y="2438952"/>
            <a:ext cx="10959060" cy="576206"/>
          </a:xfrm>
          <a:prstGeom prst="rect">
            <a:avLst/>
          </a:prstGeom>
        </p:spPr>
        <p:txBody>
          <a:bodyPr anchor="t"/>
          <a:lstStyle>
            <a:lvl1pPr>
              <a:defRPr sz="3200" b="0" baseline="0">
                <a:latin typeface="Verdana"/>
                <a:ea typeface="Verdana"/>
                <a:sym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graphicFrame>
        <p:nvGraphicFramePr>
          <p:cNvPr id="25" name="Object 2904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" y="1"/>
          <a:ext cx="185684" cy="18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85684" cy="185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100"/>
          <p:cNvGrpSpPr>
            <a:grpSpLocks/>
          </p:cNvGrpSpPr>
          <p:nvPr userDrawn="1"/>
        </p:nvGrpSpPr>
        <p:grpSpPr bwMode="auto">
          <a:xfrm>
            <a:off x="-29229" y="2"/>
            <a:ext cx="707457" cy="6876575"/>
            <a:chOff x="-14288" y="-26987"/>
            <a:chExt cx="604839" cy="5876925"/>
          </a:xfrm>
        </p:grpSpPr>
        <p:grpSp>
          <p:nvGrpSpPr>
            <p:cNvPr id="28" name="Rechthoek 17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-14288" y="-26987"/>
              <a:ext cx="307976" cy="5876925"/>
              <a:chOff x="-9" y="-17"/>
              <a:chExt cx="194" cy="3702"/>
            </a:xfrm>
          </p:grpSpPr>
          <p:pic>
            <p:nvPicPr>
              <p:cNvPr id="36" name="Rechthoek 17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gray">
              <a:xfrm>
                <a:off x="-9" y="-17"/>
                <a:ext cx="192" cy="3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 Box 4"/>
              <p:cNvSpPr txBox="1">
                <a:spLocks noChangeArrowheads="1"/>
              </p:cNvSpPr>
              <p:nvPr/>
            </p:nvSpPr>
            <p:spPr bwMode="gray">
              <a:xfrm>
                <a:off x="-9" y="-17"/>
                <a:ext cx="194" cy="370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txBody>
              <a:bodyPr anchor="ctr"/>
              <a:lstStyle>
                <a:lvl1pPr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defRPr/>
                </a:pPr>
                <a:endParaRPr lang="en-US" sz="1300">
                  <a:ea typeface="Verdana"/>
                  <a:cs typeface="Verdana"/>
                </a:endParaRPr>
              </a:p>
            </p:txBody>
          </p:sp>
        </p:grpSp>
        <p:grpSp>
          <p:nvGrpSpPr>
            <p:cNvPr id="29" name="Afgeronde rechthoek 12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2863" y="1944688"/>
              <a:ext cx="414337" cy="1968500"/>
              <a:chOff x="27" y="1225"/>
              <a:chExt cx="261" cy="1240"/>
            </a:xfrm>
          </p:grpSpPr>
          <p:pic>
            <p:nvPicPr>
              <p:cNvPr id="34" name="Afgeronde rechthoek 12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gray">
              <a:xfrm>
                <a:off x="27" y="1225"/>
                <a:ext cx="261" cy="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gray">
              <a:xfrm>
                <a:off x="52" y="1250"/>
                <a:ext cx="211" cy="11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>
                <a:lvl1pPr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defRPr/>
                </a:pPr>
                <a:endParaRPr lang="en-US" sz="1300">
                  <a:ea typeface="Verdana"/>
                  <a:cs typeface="Verdana"/>
                </a:endParaRPr>
              </a:p>
            </p:txBody>
          </p:sp>
        </p:grpSp>
        <p:grpSp>
          <p:nvGrpSpPr>
            <p:cNvPr id="30" name="Text Box 20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675" y="1951038"/>
              <a:ext cx="214315" cy="1944687"/>
              <a:chOff x="42" y="1229"/>
              <a:chExt cx="135" cy="1225"/>
            </a:xfrm>
          </p:grpSpPr>
          <p:pic>
            <p:nvPicPr>
              <p:cNvPr id="32" name="Text Box 20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gray">
              <a:xfrm>
                <a:off x="42" y="1229"/>
                <a:ext cx="135" cy="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gray">
              <a:xfrm rot="16200000">
                <a:off x="-485" y="1790"/>
                <a:ext cx="1216" cy="10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tIns="36000" bIns="36000" anchor="ctr">
                <a:spAutoFit/>
              </a:bodyPr>
              <a:lstStyle>
                <a:lvl1pPr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800" dirty="0">
                    <a:ea typeface="Verdana"/>
                    <a:cs typeface="Verdana"/>
                  </a:rPr>
                  <a:t>© </a:t>
                </a:r>
                <a:r>
                  <a:rPr lang="en-US" sz="800" dirty="0" smtClean="0">
                    <a:ea typeface="Verdana"/>
                    <a:cs typeface="Verdana"/>
                  </a:rPr>
                  <a:t>Alarm-Motors</a:t>
                </a:r>
                <a:endParaRPr lang="en-US" sz="800" dirty="0">
                  <a:ea typeface="Verdana"/>
                  <a:cs typeface="Verdana"/>
                </a:endParaRPr>
              </a:p>
            </p:txBody>
          </p:sp>
        </p:grpSp>
        <p:sp>
          <p:nvSpPr>
            <p:cNvPr id="31" name="Rechthoek 14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gray">
            <a:xfrm flipH="1">
              <a:off x="295276" y="1785938"/>
              <a:ext cx="295275" cy="254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>
                <a:defRPr/>
              </a:pPr>
              <a:endParaRPr lang="en-US" sz="1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4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27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728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991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7577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54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78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34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78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7944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1100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8873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259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94458" y="1242689"/>
            <a:ext cx="11202305" cy="4067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4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2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7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5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5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6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5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5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1505-74A0-434F-9004-F044677F1FAB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DE7E-9812-468F-980E-F6756E01B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61C1E9-C7F8-429F-915C-77D7861B846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18.03.2019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grpSp>
        <p:nvGrpSpPr>
          <p:cNvPr id="7" name="Group 100"/>
          <p:cNvGrpSpPr>
            <a:grpSpLocks/>
          </p:cNvGrpSpPr>
          <p:nvPr userDrawn="1"/>
        </p:nvGrpSpPr>
        <p:grpSpPr bwMode="auto">
          <a:xfrm>
            <a:off x="1" y="2"/>
            <a:ext cx="707457" cy="6876575"/>
            <a:chOff x="-14288" y="-26987"/>
            <a:chExt cx="604839" cy="5876925"/>
          </a:xfrm>
        </p:grpSpPr>
        <p:grpSp>
          <p:nvGrpSpPr>
            <p:cNvPr id="8" name="Rechthoek 17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-14288" y="-26987"/>
              <a:ext cx="307976" cy="5876925"/>
              <a:chOff x="-9" y="-17"/>
              <a:chExt cx="194" cy="3702"/>
            </a:xfrm>
          </p:grpSpPr>
          <p:pic>
            <p:nvPicPr>
              <p:cNvPr id="16" name="Rechthoek 17"/>
              <p:cNvPicPr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gray">
              <a:xfrm>
                <a:off x="-9" y="-17"/>
                <a:ext cx="192" cy="3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gray">
              <a:xfrm>
                <a:off x="-9" y="-17"/>
                <a:ext cx="194" cy="370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txBody>
              <a:bodyPr anchor="ctr"/>
              <a:lstStyle>
                <a:lvl1pPr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0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</p:grpSp>
        <p:grpSp>
          <p:nvGrpSpPr>
            <p:cNvPr id="9" name="Afgeronde rechthoek 12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42863" y="1944688"/>
              <a:ext cx="414337" cy="1968500"/>
              <a:chOff x="27" y="1225"/>
              <a:chExt cx="261" cy="1240"/>
            </a:xfrm>
          </p:grpSpPr>
          <p:pic>
            <p:nvPicPr>
              <p:cNvPr id="14" name="Afgeronde rechthoek 12"/>
              <p:cNvPicPr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gray">
              <a:xfrm>
                <a:off x="27" y="1225"/>
                <a:ext cx="261" cy="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gray">
              <a:xfrm>
                <a:off x="52" y="1250"/>
                <a:ext cx="211" cy="11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>
                <a:lvl1pPr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0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</p:grpSp>
        <p:grpSp>
          <p:nvGrpSpPr>
            <p:cNvPr id="10" name="Text Box 20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675" y="1951038"/>
              <a:ext cx="214315" cy="1944687"/>
              <a:chOff x="42" y="1229"/>
              <a:chExt cx="135" cy="1225"/>
            </a:xfrm>
          </p:grpSpPr>
          <p:pic>
            <p:nvPicPr>
              <p:cNvPr id="12" name="Text Box 20"/>
              <p:cNvPicPr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gray">
              <a:xfrm>
                <a:off x="42" y="1229"/>
                <a:ext cx="135" cy="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gray">
              <a:xfrm rot="16200000">
                <a:off x="-485" y="1790"/>
                <a:ext cx="1216" cy="10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tIns="36000" bIns="36000" anchor="ctr">
                <a:spAutoFit/>
              </a:bodyPr>
              <a:lstStyle>
                <a:lvl1pPr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algn="ctr" eaLnBrk="0" hangingPunct="0"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800" dirty="0">
                    <a:solidFill>
                      <a:prstClr val="black"/>
                    </a:solidFill>
                    <a:ea typeface="Verdana"/>
                    <a:cs typeface="Verdana"/>
                  </a:rPr>
                  <a:t>© </a:t>
                </a:r>
                <a:r>
                  <a:rPr lang="en-US" sz="800" dirty="0" smtClean="0">
                    <a:solidFill>
                      <a:prstClr val="black"/>
                    </a:solidFill>
                    <a:ea typeface="Verdana"/>
                    <a:cs typeface="Verdana"/>
                  </a:rPr>
                  <a:t>Alarm-Motors</a:t>
                </a:r>
                <a:endParaRPr lang="en-US" sz="800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</p:grpSp>
        <p:sp>
          <p:nvSpPr>
            <p:cNvPr id="11" name="Rechthoek 14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gray">
            <a:xfrm flipH="1">
              <a:off x="295276" y="1785938"/>
              <a:ext cx="295275" cy="254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black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8" name="Рисунок 1" descr="image00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461" y="6202999"/>
            <a:ext cx="913564" cy="61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6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74684" y="3119821"/>
            <a:ext cx="8219295" cy="576206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отобрать клиентов у перекупов: выкуп автомобилей «с улицы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Ленивко</a:t>
            </a:r>
            <a:r>
              <a:rPr lang="ru-RU" dirty="0" smtClean="0"/>
              <a:t> Денис</a:t>
            </a:r>
            <a:endParaRPr lang="ru-RU" dirty="0">
              <a:latin typeface="+mn-lt"/>
              <a:ea typeface="KIA Bold" pitchFamily="34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6188056"/>
            <a:ext cx="1296940" cy="6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2492896"/>
            <a:ext cx="4314825" cy="3238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4000" b="1" dirty="0"/>
              <a:t>Работа с </a:t>
            </a:r>
            <a:r>
              <a:rPr lang="ru-RU" sz="4000" b="1" dirty="0" err="1"/>
              <a:t>классифайдами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27448" y="1512716"/>
            <a:ext cx="10297144" cy="51832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800" dirty="0" smtClean="0"/>
              <a:t>	Количество автомобилей у </a:t>
            </a:r>
            <a:r>
              <a:rPr lang="ru-RU" sz="3800" dirty="0" smtClean="0"/>
              <a:t>физлиц </a:t>
            </a:r>
            <a:r>
              <a:rPr lang="ru-RU" sz="3800" dirty="0" smtClean="0"/>
              <a:t>(данные </a:t>
            </a:r>
            <a:r>
              <a:rPr lang="en-US" sz="3800" dirty="0" smtClean="0"/>
              <a:t>auto.ru)</a:t>
            </a:r>
            <a:r>
              <a:rPr lang="ru-RU" sz="3800" dirty="0" smtClean="0"/>
              <a:t> </a:t>
            </a:r>
          </a:p>
          <a:p>
            <a:pPr marL="0" indent="0">
              <a:buNone/>
            </a:pPr>
            <a:r>
              <a:rPr lang="ru-RU" sz="4000" dirty="0" smtClean="0"/>
              <a:t>2010-2014 </a:t>
            </a:r>
            <a:r>
              <a:rPr lang="ru-RU" sz="4000" dirty="0" err="1" smtClean="0"/>
              <a:t>г.в</a:t>
            </a:r>
            <a:r>
              <a:rPr lang="ru-RU" sz="4000" dirty="0" smtClean="0"/>
              <a:t>. 63%</a:t>
            </a:r>
          </a:p>
          <a:p>
            <a:pPr marL="0" indent="0">
              <a:buNone/>
            </a:pPr>
            <a:r>
              <a:rPr lang="ru-RU" sz="4000" dirty="0" smtClean="0"/>
              <a:t>2015-2018 </a:t>
            </a:r>
            <a:r>
              <a:rPr lang="ru-RU" sz="4000" dirty="0" err="1" smtClean="0"/>
              <a:t>г.в</a:t>
            </a:r>
            <a:r>
              <a:rPr lang="ru-RU" sz="4000" dirty="0" smtClean="0"/>
              <a:t>. 46%                  </a:t>
            </a:r>
            <a:r>
              <a:rPr lang="ru-RU" sz="2800" dirty="0" smtClean="0"/>
              <a:t>1 хозяин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						оригинал ПТС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							собственник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								без ДТП</a:t>
            </a:r>
            <a:endParaRPr lang="ru-RU" sz="4000" dirty="0" smtClean="0"/>
          </a:p>
          <a:p>
            <a:pPr marL="0" indent="0">
              <a:buNone/>
            </a:pPr>
            <a:endParaRPr lang="ru-RU" sz="3600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							</a:t>
            </a:r>
            <a:r>
              <a:rPr lang="ru-RU" sz="5800" dirty="0" smtClean="0"/>
              <a:t>38%</a:t>
            </a:r>
            <a:endParaRPr lang="ru-RU" sz="4300" dirty="0" smtClean="0"/>
          </a:p>
          <a:p>
            <a:pPr marL="0" indent="0">
              <a:buNone/>
            </a:pPr>
            <a:r>
              <a:rPr lang="ru-RU" sz="2800" dirty="0" smtClean="0"/>
              <a:t>			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4000" b="1" dirty="0" smtClean="0"/>
              <a:t>Нам нужен клиент с улицы!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1788" y="1193792"/>
            <a:ext cx="10297144" cy="518326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Развитие выкупа и альтернативных источников наполнения стока – подушка безопасности при стагнации бренда новых автомобилей</a:t>
            </a:r>
            <a:r>
              <a:rPr lang="en-US" sz="2400" dirty="0"/>
              <a:t>;</a:t>
            </a:r>
            <a:r>
              <a:rPr lang="ru-RU" sz="2400" dirty="0" smtClean="0"/>
              <a:t> </a:t>
            </a:r>
            <a:r>
              <a:rPr lang="ru-RU" sz="3800" dirty="0" smtClean="0"/>
              <a:t>	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Выкуп автомобилей – полностью управляемый процесс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Вторичный рынок менее подвержен колебаниям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Клиент с улицы – постоянное повышение узнаваемости компании на рынке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Выкуп автомобиля с улицы – 30% вероятность продажи другого автомобиля, и повышение возвратности клиента за получением других услуг (МКЦ, сервис и т.п.)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Глобально – выкуп с улицы – концентрация рынка в руках дилеров. Управление вторичным рынком.			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4000" b="1" dirty="0" smtClean="0"/>
              <a:t>Как обойти перекупов?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1788" y="1193792"/>
            <a:ext cx="10297144" cy="518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		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247608"/>
            <a:ext cx="8085584" cy="48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4000" b="1" dirty="0" smtClean="0"/>
              <a:t>Как обойти перекупов?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1788" y="1193792"/>
            <a:ext cx="10480612" cy="4855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		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3472" y="1340767"/>
            <a:ext cx="10238928" cy="53807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000" b="1" u="sng" dirty="0"/>
              <a:t>Что делают сотрудники у дилера?</a:t>
            </a:r>
            <a:r>
              <a:rPr lang="ru-RU" sz="2000" dirty="0"/>
              <a:t>		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Сотрудники действуют в рамках дилерского предприятия.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Выполняют задание руководителя.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Действуют согласно плана.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Совершают звонки по скриптам.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Стараются убеждать</a:t>
            </a:r>
            <a:r>
              <a:rPr lang="ru-RU" sz="2000" dirty="0" smtClean="0"/>
              <a:t>.</a:t>
            </a:r>
          </a:p>
          <a:p>
            <a:pPr lvl="0"/>
            <a:endParaRPr lang="ru-RU" sz="2000" b="1" u="sng" dirty="0"/>
          </a:p>
          <a:p>
            <a:pPr algn="ctr"/>
            <a:r>
              <a:rPr lang="ru-RU" sz="2000" b="1" u="sng" dirty="0"/>
              <a:t> Что происходит с автомобилями у дилера?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После приема специалист передает </a:t>
            </a:r>
            <a:r>
              <a:rPr lang="ru-RU" sz="2000" dirty="0" smtClean="0"/>
              <a:t>его </a:t>
            </a:r>
          </a:p>
          <a:p>
            <a:pPr lvl="0"/>
            <a:r>
              <a:rPr lang="ru-RU" sz="2000" dirty="0" smtClean="0"/>
              <a:t>       далее </a:t>
            </a:r>
            <a:r>
              <a:rPr lang="ru-RU" sz="2000" dirty="0"/>
              <a:t>по цепочке.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Подготовка по регламенту.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Фотографии по стандарту.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Экспозиция от </a:t>
            </a:r>
            <a:r>
              <a:rPr lang="ru-RU" sz="2000" dirty="0" smtClean="0"/>
              <a:t>возможностей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Продажа </a:t>
            </a:r>
            <a:r>
              <a:rPr lang="ru-RU" sz="2000" dirty="0"/>
              <a:t>по скрипту</a:t>
            </a:r>
            <a:r>
              <a:rPr lang="ru-RU" sz="20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/>
          </a:p>
          <a:p>
            <a:r>
              <a:rPr lang="ru-RU" sz="2000" dirty="0"/>
              <a:t>	</a:t>
            </a:r>
            <a:r>
              <a:rPr lang="ru-RU" sz="2000" b="1" u="sng" dirty="0" smtClean="0"/>
              <a:t>Что происходит у перекупа?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Действует в рамках своего бюджета.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Выполняет задание заработать побольше и побыстрее.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Действует согласно опыта.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Звонит с целью посмотреть автомобиль (встретиться).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Не убеждает – едет и покупает.</a:t>
            </a:r>
          </a:p>
          <a:p>
            <a:endParaRPr lang="ru-RU" sz="2000" dirty="0" smtClean="0"/>
          </a:p>
          <a:p>
            <a:pPr algn="ctr"/>
            <a:r>
              <a:rPr lang="ru-RU" sz="2000" b="1" u="sng" dirty="0" smtClean="0"/>
              <a:t>Что происходит с автомобилями у перекупа?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Сам подготовил (как смог).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Сам сфотографировал (как умеет).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Как поговорил, так и продал = заработал.</a:t>
            </a:r>
          </a:p>
        </p:txBody>
      </p:sp>
    </p:spTree>
    <p:extLst>
      <p:ext uri="{BB962C8B-B14F-4D97-AF65-F5344CB8AC3E}">
        <p14:creationId xmlns:p14="http://schemas.microsoft.com/office/powerpoint/2010/main" val="22566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4000" b="1" dirty="0" smtClean="0"/>
              <a:t>Как обойти перекупов?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1788" y="1193792"/>
            <a:ext cx="10480612" cy="4855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		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3472" y="1340767"/>
            <a:ext cx="10238928" cy="48936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400" b="1" u="sng" dirty="0" smtClean="0"/>
              <a:t>Почему нас опережают перекупы?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Клиент вечно занят и не хочет никуда ехать. Это правда.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Многие не отличают дилерский центр от автосалона перекупов.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Все сомневаются во фразе «купим за наличные».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Клиент знает, что у дилера не получит ту сумму, которую указывает в объявлении (точно, как и от перекупа, но там он еще не знает этого).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Клиент слабо подкован юридически, и договор, подписанный на </a:t>
            </a:r>
            <a:r>
              <a:rPr lang="ru-RU" sz="2400" dirty="0" smtClean="0"/>
              <a:t>капоте, </a:t>
            </a:r>
            <a:r>
              <a:rPr lang="ru-RU" sz="2400" dirty="0" smtClean="0"/>
              <a:t>кажется более надежным и понятным, нежели договор дилера (особенно комиссионный, агентский или договор поручения).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Любой неудачный опыт клиента или близких знакомых по взаимодействию с дилером (автосалоном) ставит под сомнения любые предложения о сотрудничестве. 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Менталитет.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66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26" y="838619"/>
            <a:ext cx="6193135" cy="588285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4000" b="1" dirty="0" smtClean="0"/>
              <a:t>Как обойти перекупов?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1788" y="1193792"/>
            <a:ext cx="10480612" cy="4855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Сделать продажу автомобиля для клиента максимально комфортной!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3472" y="1340767"/>
            <a:ext cx="10238928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05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4000" b="1" dirty="0" smtClean="0"/>
              <a:t>Эффективный выкуп с улицы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1788" y="2276872"/>
            <a:ext cx="10480612" cy="2322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99% успеха – наши люди!</a:t>
            </a:r>
            <a:endParaRPr lang="ru-RU" sz="6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3472" y="1340767"/>
            <a:ext cx="10238928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07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3200" b="1" dirty="0" smtClean="0"/>
              <a:t>Персонал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916832"/>
            <a:ext cx="3160810" cy="3160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1624" y="938338"/>
            <a:ext cx="914501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Специалист по выкупу автомобилей с пробегом:</a:t>
            </a:r>
            <a:endParaRPr lang="en-US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Обладает максимальной стрессоустойчивостью</a:t>
            </a:r>
            <a:r>
              <a:rPr lang="en-US" sz="2300" dirty="0" smtClean="0"/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2300" dirty="0"/>
              <a:t>Разбирается в </a:t>
            </a:r>
            <a:r>
              <a:rPr lang="ru-RU" sz="2300" dirty="0" err="1"/>
              <a:t>классифайдах</a:t>
            </a:r>
            <a:r>
              <a:rPr lang="ru-RU" sz="2300" dirty="0"/>
              <a:t>, комплектациях и модификациях автомобилей</a:t>
            </a:r>
            <a:r>
              <a:rPr lang="en-US" sz="23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Регулярно повышает свои навыки путем сбора информации об автомобилях и автобизнесе</a:t>
            </a:r>
            <a:r>
              <a:rPr lang="en-US" sz="23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Прекрасно представляет технологии кузовного ремонта, либо обладает опытом работы в МКЦ</a:t>
            </a:r>
            <a:r>
              <a:rPr lang="en-US" sz="23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Хорошо разбирается в устройстве автомобиля, знает сильные и слабые стороны</a:t>
            </a:r>
            <a:r>
              <a:rPr lang="en-US" sz="2300" dirty="0" smtClean="0"/>
              <a:t>;</a:t>
            </a: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Умеет быстро рассчитать стоимость ремонта и запчастей</a:t>
            </a:r>
            <a:r>
              <a:rPr lang="en-US" sz="23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Всегда сомневается в том, что говорит ему хозяин автомобиля</a:t>
            </a:r>
            <a:r>
              <a:rPr lang="en-US" sz="2300" dirty="0" smtClean="0"/>
              <a:t>;</a:t>
            </a: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Читает литературу</a:t>
            </a:r>
            <a:r>
              <a:rPr lang="en-US" sz="2300" dirty="0" smtClean="0"/>
              <a:t>;</a:t>
            </a: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Не рискует</a:t>
            </a:r>
            <a:r>
              <a:rPr lang="en-US" sz="23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Не уходит от ответственности</a:t>
            </a:r>
            <a:r>
              <a:rPr lang="en-US" sz="23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Не ворует.</a:t>
            </a:r>
            <a:endParaRPr lang="en-US" sz="2300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841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3200" b="1" dirty="0" smtClean="0"/>
              <a:t>Персонал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020" y="4139566"/>
            <a:ext cx="936104" cy="936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5880" y="1195647"/>
            <a:ext cx="642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70234" y="1088350"/>
            <a:ext cx="10310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Расчет плана по выкупу 100 а/м в месяц.</a:t>
            </a:r>
          </a:p>
          <a:p>
            <a:r>
              <a:rPr lang="ru-RU" sz="2400" dirty="0" smtClean="0"/>
              <a:t>Инструменты: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Количество персонала</a:t>
            </a:r>
            <a:r>
              <a:rPr lang="en-US" sz="2400" dirty="0" smtClean="0"/>
              <a:t> (</a:t>
            </a:r>
            <a:r>
              <a:rPr lang="ru-RU" sz="2400" dirty="0" smtClean="0"/>
              <a:t>специалистов по выкупу) 12 человек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График работы 2/2 или 4/2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Достижимый план 10 а/м на специалиста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Наличие денег в кассе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План по звонку – 50 в день</a:t>
            </a:r>
            <a:r>
              <a:rPr lang="en-US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Мотивация от руководителя.</a:t>
            </a:r>
            <a:endParaRPr lang="ru-RU" sz="24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6" y="4142656"/>
            <a:ext cx="936104" cy="93610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14" y="4135833"/>
            <a:ext cx="936104" cy="936104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371" y="4129009"/>
            <a:ext cx="936104" cy="936104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529" y="4142656"/>
            <a:ext cx="936104" cy="936104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698" y="4142933"/>
            <a:ext cx="936104" cy="936104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043" y="4157066"/>
            <a:ext cx="936104" cy="936104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704" y="4167918"/>
            <a:ext cx="936104" cy="936104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207" y="4157066"/>
            <a:ext cx="936104" cy="936104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908" y="4142161"/>
            <a:ext cx="936104" cy="936104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27" y="4142656"/>
            <a:ext cx="936104" cy="936104"/>
          </a:xfrm>
          <a:prstGeom prst="rect">
            <a:avLst/>
          </a:prstGeom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628" y="4129009"/>
            <a:ext cx="936104" cy="936104"/>
          </a:xfrm>
          <a:prstGeom prst="rect">
            <a:avLst/>
          </a:prstGeom>
        </p:spPr>
      </p:pic>
      <p:pic>
        <p:nvPicPr>
          <p:cNvPr id="19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29" y="4142656"/>
            <a:ext cx="936104" cy="936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5400" y="5516377"/>
            <a:ext cx="1086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*Если не разделять специалистов на выкуп и на оценщика </a:t>
            </a:r>
            <a:r>
              <a:rPr lang="en-US" sz="2400" b="1" dirty="0" smtClean="0"/>
              <a:t>trade-in</a:t>
            </a:r>
            <a:r>
              <a:rPr lang="ru-RU" sz="2400" b="1" dirty="0" smtClean="0"/>
              <a:t>, </a:t>
            </a:r>
            <a:r>
              <a:rPr lang="ru-RU" sz="2400" b="1" dirty="0" smtClean="0"/>
              <a:t>все будут оценивать </a:t>
            </a:r>
            <a:r>
              <a:rPr lang="en-US" sz="2400" b="1" dirty="0" smtClean="0"/>
              <a:t>trade-in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61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3200" b="1" dirty="0" smtClean="0"/>
              <a:t>Риски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5880" y="1195647"/>
            <a:ext cx="642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11424" y="1195647"/>
            <a:ext cx="1080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Риски развития направления выкупа: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Низкое качество диагностики</a:t>
            </a:r>
            <a:r>
              <a:rPr lang="en-US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Проверка юридической чистоты и история автомобиля</a:t>
            </a:r>
            <a:r>
              <a:rPr lang="en-US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Рост ФОТ</a:t>
            </a:r>
            <a:r>
              <a:rPr lang="en-US" sz="2400" dirty="0" smtClean="0"/>
              <a:t> (</a:t>
            </a:r>
            <a:r>
              <a:rPr lang="ru-RU" sz="2400" dirty="0" smtClean="0"/>
              <a:t>дорогие специалисты)</a:t>
            </a:r>
            <a:r>
              <a:rPr lang="en-US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Отсутствие материальной базы для предпродажной подготовки</a:t>
            </a:r>
            <a:r>
              <a:rPr lang="en-US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Отсутствие условий для качественной экспозиции</a:t>
            </a:r>
            <a:r>
              <a:rPr lang="ru-RU" sz="2400" dirty="0"/>
              <a:t>.</a:t>
            </a:r>
            <a:endParaRPr lang="en-US" sz="2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444" y="3501008"/>
            <a:ext cx="4278257" cy="28553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3" y="3513720"/>
            <a:ext cx="4006202" cy="28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3552" y="476673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63552" y="1174034"/>
            <a:ext cx="8424936" cy="5183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pPr lvl="0">
              <a:buAutoNum type="arabicPeriod"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434" y="47667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960682"/>
            <a:ext cx="2988158" cy="4480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7808" y="938338"/>
            <a:ext cx="70567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Ленивко Денис</a:t>
            </a:r>
          </a:p>
          <a:p>
            <a:endParaRPr lang="ru-RU" sz="2000" b="1" dirty="0"/>
          </a:p>
          <a:p>
            <a:r>
              <a:rPr lang="ru-RU" sz="2000" b="1" dirty="0" err="1" smtClean="0"/>
              <a:t>Аларм</a:t>
            </a:r>
            <a:r>
              <a:rPr lang="ru-RU" sz="2000" b="1" dirty="0" smtClean="0"/>
              <a:t>-Моторс г. Санкт-Петербург</a:t>
            </a:r>
          </a:p>
          <a:p>
            <a:endParaRPr lang="ru-RU" sz="2000" b="1" dirty="0"/>
          </a:p>
          <a:p>
            <a:r>
              <a:rPr lang="ru-RU" sz="2000" b="1" dirty="0" smtClean="0"/>
              <a:t>Заместитель операционного директора по направлению автомобилей с пробегом</a:t>
            </a:r>
          </a:p>
          <a:p>
            <a:endParaRPr lang="ru-RU" sz="2000" b="1" dirty="0"/>
          </a:p>
          <a:p>
            <a:r>
              <a:rPr lang="ru-RU" sz="2000" b="1" dirty="0" smtClean="0"/>
              <a:t>Образование: </a:t>
            </a:r>
            <a:r>
              <a:rPr lang="ru-RU" sz="2000" dirty="0" smtClean="0"/>
              <a:t>окончил Гомельский государственный </a:t>
            </a:r>
            <a:r>
              <a:rPr lang="ru-RU" sz="2000" dirty="0"/>
              <a:t>у</a:t>
            </a:r>
            <a:r>
              <a:rPr lang="ru-RU" sz="2000" dirty="0" smtClean="0"/>
              <a:t>ниверситет им П.О. Сухого по специальности «Инженер», защитил магистерскую диссертацию по материаловедению, магистр.</a:t>
            </a:r>
          </a:p>
          <a:p>
            <a:endParaRPr lang="ru-RU" sz="2000" b="1" dirty="0"/>
          </a:p>
          <a:p>
            <a:r>
              <a:rPr lang="ru-RU" sz="2000" b="1" dirty="0" smtClean="0"/>
              <a:t>Опыт работы: </a:t>
            </a:r>
            <a:r>
              <a:rPr lang="ru-RU" sz="2000" dirty="0" smtClean="0"/>
              <a:t>с 2013 по 2018 год – специалист по автомобилям с пробегом, </a:t>
            </a:r>
            <a:r>
              <a:rPr lang="ru-RU" sz="2000" dirty="0" err="1" smtClean="0"/>
              <a:t>Аларм</a:t>
            </a:r>
            <a:r>
              <a:rPr lang="ru-RU" sz="2000" dirty="0" smtClean="0"/>
              <a:t>-Моторс. С 2018 – заместитель операционного директора по автомобилям с пробегом </a:t>
            </a:r>
            <a:r>
              <a:rPr lang="ru-RU" sz="2000" dirty="0" err="1" smtClean="0"/>
              <a:t>Аларм</a:t>
            </a:r>
            <a:r>
              <a:rPr lang="ru-RU" sz="2000" dirty="0" smtClean="0"/>
              <a:t>-Моторс. </a:t>
            </a:r>
            <a:r>
              <a:rPr lang="ru-RU" sz="2000" dirty="0"/>
              <a:t>В зоне ответственности – развитие подразделения выкупа автомобилей с пробегом.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177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6" y="2924944"/>
            <a:ext cx="5965981" cy="379653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3200" b="1" dirty="0" smtClean="0"/>
              <a:t>Что покупать?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448" y="1195646"/>
            <a:ext cx="10310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Стратегия закупки автомобилей с рынка зависит от: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Бизнес-модели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Цели</a:t>
            </a:r>
            <a:r>
              <a:rPr lang="en-US" sz="2400" dirty="0" smtClean="0"/>
              <a:t> </a:t>
            </a:r>
            <a:r>
              <a:rPr lang="ru-RU" sz="2400" dirty="0" smtClean="0"/>
              <a:t>и возможностей дилера</a:t>
            </a:r>
            <a:r>
              <a:rPr lang="en-US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Региона (ликвидность в регионе, соседство)</a:t>
            </a:r>
            <a:r>
              <a:rPr lang="en-US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Емкости рынка в регионе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Покупательской способности в регионе.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2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</a:t>
            </a:r>
            <a:endParaRPr lang="ru-RU" sz="4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892" y="394281"/>
            <a:ext cx="10310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ru-RU" dirty="0" smtClean="0"/>
          </a:p>
          <a:p>
            <a:pPr algn="ctr"/>
            <a:r>
              <a:rPr lang="ru-RU" sz="4000" b="1" dirty="0" smtClean="0"/>
              <a:t>СПАСИБО ЗА ВНИМАНИЕ!</a:t>
            </a:r>
          </a:p>
          <a:p>
            <a:pPr algn="ctr"/>
            <a:r>
              <a:rPr lang="ru-RU" sz="4000" b="1" dirty="0" smtClean="0"/>
              <a:t>АЛАРМ-МОТОРС</a:t>
            </a:r>
          </a:p>
          <a:p>
            <a:pPr algn="ctr"/>
            <a:r>
              <a:rPr lang="ru-RU" sz="3600" dirty="0" smtClean="0"/>
              <a:t>Заместитель операционного директора по направлению автомобилей с пробегом</a:t>
            </a:r>
          </a:p>
          <a:p>
            <a:pPr algn="ctr"/>
            <a:r>
              <a:rPr lang="ru-RU" sz="3600" dirty="0" smtClean="0"/>
              <a:t>Ленивко Денис</a:t>
            </a:r>
          </a:p>
          <a:p>
            <a:pPr algn="ctr"/>
            <a:r>
              <a:rPr lang="ru-RU" sz="3600" dirty="0" smtClean="0"/>
              <a:t>+7 953 351 49 04</a:t>
            </a:r>
          </a:p>
          <a:p>
            <a:pPr algn="ctr"/>
            <a:r>
              <a:rPr lang="en-US" sz="3600" dirty="0" smtClean="0"/>
              <a:t>dlenivko@alarm-motors.ru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0763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3552" y="476673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en-US" sz="3200" b="1" dirty="0" smtClean="0"/>
              <a:t>Alarm-Motors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63552" y="1174034"/>
            <a:ext cx="8424936" cy="5183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r>
              <a:rPr lang="ru-RU" sz="2400" dirty="0" err="1"/>
              <a:t>Аларм</a:t>
            </a:r>
            <a:r>
              <a:rPr lang="ru-RU" sz="2400" dirty="0"/>
              <a:t>-Моторс – один из крупнейших автомобильных холдингов Северо-Запада. </a:t>
            </a:r>
            <a:endParaRPr lang="ru-RU" sz="2400" dirty="0" smtClean="0"/>
          </a:p>
          <a:p>
            <a:r>
              <a:rPr lang="ru-RU" sz="2400" dirty="0" smtClean="0"/>
              <a:t>Официальный дилер </a:t>
            </a:r>
            <a:r>
              <a:rPr lang="ru-RU" sz="2400" dirty="0" err="1"/>
              <a:t>Ford</a:t>
            </a:r>
            <a:r>
              <a:rPr lang="ru-RU" sz="2400" dirty="0"/>
              <a:t>, KIA, </a:t>
            </a:r>
            <a:r>
              <a:rPr lang="en-US" sz="2400" dirty="0"/>
              <a:t>Suzuki</a:t>
            </a:r>
            <a:r>
              <a:rPr lang="ru-RU" sz="2400" dirty="0"/>
              <a:t>, </a:t>
            </a:r>
            <a:r>
              <a:rPr lang="en-US" sz="2400" dirty="0"/>
              <a:t>SsangYong</a:t>
            </a:r>
            <a:r>
              <a:rPr lang="ru-RU" sz="2400" dirty="0"/>
              <a:t>, </a:t>
            </a:r>
            <a:r>
              <a:rPr lang="en-US" sz="2400" dirty="0"/>
              <a:t>Fiat Professional</a:t>
            </a:r>
            <a:r>
              <a:rPr lang="ru-RU" sz="2400" dirty="0"/>
              <a:t>, </a:t>
            </a:r>
            <a:r>
              <a:rPr lang="en-US" sz="2400" dirty="0"/>
              <a:t>Ford </a:t>
            </a:r>
            <a:r>
              <a:rPr lang="en-US" sz="2400" dirty="0" smtClean="0"/>
              <a:t>Cargo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Сертифицированное </a:t>
            </a:r>
            <a:r>
              <a:rPr lang="ru-RU" sz="2400" dirty="0"/>
              <a:t>обслуживание </a:t>
            </a:r>
            <a:r>
              <a:rPr lang="en-US" sz="2400" dirty="0"/>
              <a:t>Peugeot</a:t>
            </a:r>
            <a:r>
              <a:rPr lang="ru-RU" sz="2400" dirty="0"/>
              <a:t>, </a:t>
            </a:r>
            <a:r>
              <a:rPr lang="en-US" sz="2400" dirty="0"/>
              <a:t>Toyota</a:t>
            </a:r>
            <a:r>
              <a:rPr lang="ru-RU" sz="2400" dirty="0"/>
              <a:t>, </a:t>
            </a:r>
            <a:r>
              <a:rPr lang="en-US" sz="2400" dirty="0"/>
              <a:t>VW</a:t>
            </a:r>
            <a:r>
              <a:rPr lang="ru-RU" sz="2400" dirty="0"/>
              <a:t>, </a:t>
            </a:r>
            <a:r>
              <a:rPr lang="en-US" sz="2400" dirty="0"/>
              <a:t>Skoda</a:t>
            </a:r>
            <a:r>
              <a:rPr lang="ru-RU" sz="2400" dirty="0"/>
              <a:t>, </a:t>
            </a:r>
            <a:r>
              <a:rPr lang="en-US" sz="2400" dirty="0"/>
              <a:t>Nissan</a:t>
            </a:r>
            <a:r>
              <a:rPr lang="ru-RU" sz="2400" dirty="0"/>
              <a:t>, </a:t>
            </a:r>
            <a:r>
              <a:rPr lang="en-US" sz="2400" dirty="0"/>
              <a:t>MAN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Компания </a:t>
            </a:r>
            <a:r>
              <a:rPr lang="ru-RU" sz="2400" dirty="0"/>
              <a:t>основана в 2003 г. 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рейтинге холдингов «</a:t>
            </a:r>
            <a:r>
              <a:rPr lang="ru-RU" sz="2400" dirty="0" err="1"/>
              <a:t>АвтоБизнесРевю</a:t>
            </a:r>
            <a:r>
              <a:rPr lang="ru-RU" sz="2400" dirty="0"/>
              <a:t>» за 1-е полугодие 2018 г. «</a:t>
            </a:r>
            <a:r>
              <a:rPr lang="ru-RU" sz="2400" dirty="0" err="1"/>
              <a:t>Аларм</a:t>
            </a:r>
            <a:r>
              <a:rPr lang="ru-RU" sz="2400" dirty="0"/>
              <a:t>-Моторс» заняла 25 место по выручке и 35-е место по объему продаж новых автомобилей. 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47667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46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3552" y="476673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3200" b="1" dirty="0" smtClean="0"/>
              <a:t>Автомобили с пробегом в </a:t>
            </a:r>
            <a:r>
              <a:rPr lang="en-US" sz="3200" b="1" dirty="0" smtClean="0"/>
              <a:t>Alarm-Motors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9416" y="1052736"/>
            <a:ext cx="10742984" cy="53045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/>
              <a:t>4 площадки</a:t>
            </a:r>
          </a:p>
          <a:p>
            <a:pPr marL="0" lvl="0" indent="0">
              <a:buNone/>
            </a:pPr>
            <a:r>
              <a:rPr lang="ru-RU" sz="2400" dirty="0" smtClean="0"/>
              <a:t>Реализовано в 2018 году 3919 автомобилей с пробегом.</a:t>
            </a:r>
          </a:p>
          <a:p>
            <a:pPr marL="0" lvl="0" indent="0">
              <a:buNone/>
            </a:pPr>
            <a:r>
              <a:rPr lang="ru-RU" sz="2400" dirty="0" smtClean="0"/>
              <a:t>По состоянию на март 2019 всего 46 сотрудников производственного персонала (прием/продажа)</a:t>
            </a:r>
          </a:p>
          <a:p>
            <a:pPr marL="0" lv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47667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712573"/>
            <a:ext cx="6552729" cy="4145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317" y="2852935"/>
            <a:ext cx="2144835" cy="20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477" y="663713"/>
            <a:ext cx="8064896" cy="604867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3200" b="1" dirty="0" smtClean="0"/>
              <a:t>Автомобили с пробегом в </a:t>
            </a:r>
            <a:r>
              <a:rPr lang="en-US" sz="3200" b="1" dirty="0" smtClean="0"/>
              <a:t>Alarm-Motors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5440" y="1174034"/>
            <a:ext cx="10297144" cy="518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Доля выкупа в 2019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47667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00356" y="1256212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23%</a:t>
            </a:r>
            <a:endParaRPr lang="ru-RU" sz="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59496" y="580526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6 %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07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3200" b="1" dirty="0" smtClean="0"/>
              <a:t>Автомобили с пробегом в </a:t>
            </a:r>
            <a:r>
              <a:rPr lang="en-US" sz="3200" b="1" dirty="0" smtClean="0"/>
              <a:t>Alarm-Motors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5440" y="1174034"/>
            <a:ext cx="10297144" cy="518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				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47667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57" y="1240913"/>
            <a:ext cx="8404539" cy="50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3200" b="1" dirty="0" smtClean="0"/>
              <a:t>Автомобили с пробегом в </a:t>
            </a:r>
            <a:r>
              <a:rPr lang="en-US" sz="3200" b="1" dirty="0" smtClean="0"/>
              <a:t>Alarm-Motors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5440" y="1174034"/>
            <a:ext cx="10297144" cy="51832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800" dirty="0" smtClean="0"/>
              <a:t>	</a:t>
            </a:r>
            <a:r>
              <a:rPr lang="ru-RU" sz="3800" b="1" u="sng" dirty="0" smtClean="0"/>
              <a:t>Основные </a:t>
            </a:r>
            <a:r>
              <a:rPr lang="en-US" sz="3800" b="1" u="sng" dirty="0" smtClean="0"/>
              <a:t>KPI</a:t>
            </a:r>
            <a:r>
              <a:rPr lang="ru-RU" sz="3800" b="1" u="sng" dirty="0"/>
              <a:t> </a:t>
            </a:r>
            <a:r>
              <a:rPr lang="ru-RU" sz="3800" b="1" u="sng" dirty="0" smtClean="0"/>
              <a:t>специалиста по автомобилям с пробегом (оценка, прием, выкуп)</a:t>
            </a:r>
          </a:p>
          <a:p>
            <a:r>
              <a:rPr lang="ru-RU" sz="3800" dirty="0" smtClean="0"/>
              <a:t>Штуки</a:t>
            </a:r>
          </a:p>
          <a:p>
            <a:r>
              <a:rPr lang="ru-RU" sz="3800" dirty="0" smtClean="0"/>
              <a:t>Маржа</a:t>
            </a:r>
          </a:p>
          <a:p>
            <a:r>
              <a:rPr lang="ru-RU" sz="3800" dirty="0" smtClean="0"/>
              <a:t>Срок стоянки</a:t>
            </a:r>
          </a:p>
          <a:p>
            <a:pPr marL="0" indent="0" algn="ctr">
              <a:buNone/>
            </a:pPr>
            <a:endParaRPr lang="ru-RU" sz="3800" dirty="0" smtClean="0"/>
          </a:p>
          <a:p>
            <a:pPr marL="0" indent="0" algn="ctr">
              <a:buNone/>
            </a:pPr>
            <a:r>
              <a:rPr lang="ru-RU" sz="3800" b="1" u="sng" dirty="0" smtClean="0"/>
              <a:t>Средний план на специалиста</a:t>
            </a:r>
          </a:p>
          <a:p>
            <a:r>
              <a:rPr lang="ru-RU" sz="3800" dirty="0" smtClean="0"/>
              <a:t>Оценщик </a:t>
            </a:r>
            <a:r>
              <a:rPr lang="en-US" sz="3800" dirty="0" smtClean="0"/>
              <a:t>trade-in </a:t>
            </a:r>
            <a:r>
              <a:rPr lang="ru-RU" sz="3800" dirty="0" smtClean="0"/>
              <a:t>- 25 </a:t>
            </a:r>
            <a:r>
              <a:rPr lang="ru-RU" sz="3800" dirty="0" smtClean="0"/>
              <a:t>а/м     </a:t>
            </a:r>
          </a:p>
          <a:p>
            <a:r>
              <a:rPr lang="ru-RU" sz="3800" dirty="0" smtClean="0"/>
              <a:t>Выкуп </a:t>
            </a:r>
            <a:r>
              <a:rPr lang="ru-RU" sz="3800" dirty="0" smtClean="0"/>
              <a:t>- 10 </a:t>
            </a:r>
            <a:r>
              <a:rPr lang="ru-RU" sz="3800" dirty="0" smtClean="0"/>
              <a:t>а/м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			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47667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3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89212" y="464711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r>
              <a:rPr lang="ru-RU" sz="4000" b="1" dirty="0"/>
              <a:t>Работа с </a:t>
            </a:r>
            <a:r>
              <a:rPr lang="ru-RU" sz="4000" b="1" dirty="0" err="1"/>
              <a:t>классифайдами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5440" y="1174034"/>
            <a:ext cx="10297144" cy="5183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dirty="0" smtClean="0"/>
              <a:t>	Основные источники</a:t>
            </a:r>
            <a:r>
              <a:rPr lang="en-US" sz="3800" dirty="0" smtClean="0"/>
              <a:t> </a:t>
            </a:r>
            <a:r>
              <a:rPr lang="ru-RU" sz="3800" dirty="0" smtClean="0"/>
              <a:t>выкупа</a:t>
            </a:r>
            <a:endParaRPr lang="en-US" sz="3800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			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04" y="3096883"/>
            <a:ext cx="4680520" cy="2632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498" y="2390713"/>
            <a:ext cx="5916744" cy="14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5560" y="368704"/>
            <a:ext cx="8229600" cy="764241"/>
          </a:xfrm>
        </p:spPr>
        <p:txBody>
          <a:bodyPr>
            <a:noAutofit/>
          </a:bodyPr>
          <a:lstStyle/>
          <a:p>
            <a:r>
              <a:rPr lang="ru-RU" sz="2000" dirty="0"/>
              <a:t>      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1788" y="1367695"/>
            <a:ext cx="10297144" cy="51832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dirty="0" smtClean="0"/>
              <a:t>	</a:t>
            </a:r>
            <a:r>
              <a:rPr lang="ru-RU" sz="3800" u="sng" dirty="0" smtClean="0"/>
              <a:t>Основные параметры поиска</a:t>
            </a:r>
          </a:p>
          <a:p>
            <a:pPr marL="0" indent="0" algn="ctr">
              <a:buNone/>
            </a:pPr>
            <a:endParaRPr lang="en-US" sz="3800" u="sng" dirty="0" smtClean="0"/>
          </a:p>
          <a:p>
            <a:r>
              <a:rPr lang="ru-RU" dirty="0" smtClean="0"/>
              <a:t>Не старше 2010 </a:t>
            </a:r>
            <a:r>
              <a:rPr lang="ru-RU" dirty="0" smtClean="0"/>
              <a:t>г.</a:t>
            </a:r>
            <a:endParaRPr lang="ru-RU" dirty="0" smtClean="0"/>
          </a:p>
          <a:p>
            <a:r>
              <a:rPr lang="ru-RU" dirty="0" smtClean="0"/>
              <a:t>Легковые иномарки</a:t>
            </a:r>
          </a:p>
          <a:p>
            <a:r>
              <a:rPr lang="ru-RU" dirty="0" smtClean="0"/>
              <a:t>Не более 3 хозяев с оригиналом ПТС</a:t>
            </a:r>
          </a:p>
          <a:p>
            <a:r>
              <a:rPr lang="ru-RU" dirty="0" smtClean="0"/>
              <a:t>Импортированные или проданные через официальную дилерскую сеть</a:t>
            </a:r>
          </a:p>
          <a:p>
            <a:r>
              <a:rPr lang="ru-RU" dirty="0" smtClean="0"/>
              <a:t>С пробегом, соответствующим году выпуска</a:t>
            </a:r>
          </a:p>
          <a:p>
            <a:r>
              <a:rPr lang="ru-RU" dirty="0" smtClean="0"/>
              <a:t>Напрямую от собственника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			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BA48B-F279-4486-8A22-963C79B336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9576" y="51031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Работа с </a:t>
            </a:r>
            <a:r>
              <a:rPr lang="ru-RU" sz="4000" b="1" dirty="0" err="1" smtClean="0"/>
              <a:t>классифайдами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459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1Ygcopi0ye90ZOTVAW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NHXkX0fUG8KuLjEO12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8QxB61UiybvJeQspL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Dhe9SCuU2jUkyLSLnQ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1Ygcopi0ye90ZOTVAW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NHXkX0fUG8KuLjEO12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8QxB61UiybvJeQspL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Dhe9SCuU2jUkyLSLnQo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704</Words>
  <Application>Microsoft Office PowerPoint</Application>
  <PresentationFormat>Широкоэкранный</PresentationFormat>
  <Paragraphs>347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KIA Bold</vt:lpstr>
      <vt:lpstr>Verdana</vt:lpstr>
      <vt:lpstr>Тема Office</vt:lpstr>
      <vt:lpstr>SY</vt:lpstr>
      <vt:lpstr>think-cell Slide</vt:lpstr>
      <vt:lpstr>Как отобрать клиентов у перекупов: выкуп автомобилей «с улицы»  Ленивко Денис</vt:lpstr>
      <vt:lpstr>      </vt:lpstr>
      <vt:lpstr>      Alarm-Motors</vt:lpstr>
      <vt:lpstr>      Автомобили с пробегом в Alarm-Motors</vt:lpstr>
      <vt:lpstr>      Автомобили с пробегом в Alarm-Motors</vt:lpstr>
      <vt:lpstr>      Автомобили с пробегом в Alarm-Motors</vt:lpstr>
      <vt:lpstr>      Автомобили с пробегом в Alarm-Motors</vt:lpstr>
      <vt:lpstr>      Работа с классифайдами </vt:lpstr>
      <vt:lpstr>      </vt:lpstr>
      <vt:lpstr>      Работа с классифайдами</vt:lpstr>
      <vt:lpstr>      Нам нужен клиент с улицы!</vt:lpstr>
      <vt:lpstr>      Как обойти перекупов?</vt:lpstr>
      <vt:lpstr>      Как обойти перекупов?</vt:lpstr>
      <vt:lpstr>      Как обойти перекупов?</vt:lpstr>
      <vt:lpstr>      Как обойти перекупов?</vt:lpstr>
      <vt:lpstr>      Эффективный выкуп с улицы</vt:lpstr>
      <vt:lpstr>      Персонал</vt:lpstr>
      <vt:lpstr>      Персонал</vt:lpstr>
      <vt:lpstr>      Риски</vt:lpstr>
      <vt:lpstr>      Что покупать?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Лахта</dc:title>
  <dc:creator>Зубак Антон Андреевич</dc:creator>
  <cp:lastModifiedBy>пользователь4</cp:lastModifiedBy>
  <cp:revision>99</cp:revision>
  <dcterms:created xsi:type="dcterms:W3CDTF">2018-08-03T08:03:33Z</dcterms:created>
  <dcterms:modified xsi:type="dcterms:W3CDTF">2019-03-18T08:14:23Z</dcterms:modified>
</cp:coreProperties>
</file>