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77" r:id="rId4"/>
    <p:sldId id="278" r:id="rId5"/>
    <p:sldId id="279" r:id="rId6"/>
    <p:sldId id="280" r:id="rId7"/>
    <p:sldId id="275" r:id="rId8"/>
    <p:sldId id="258" r:id="rId9"/>
    <p:sldId id="259" r:id="rId10"/>
    <p:sldId id="260" r:id="rId11"/>
    <p:sldId id="272" r:id="rId12"/>
    <p:sldId id="262" r:id="rId13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737" autoAdjust="0"/>
  </p:normalViewPr>
  <p:slideViewPr>
    <p:cSldViewPr>
      <p:cViewPr>
        <p:scale>
          <a:sx n="63" d="100"/>
          <a:sy n="63" d="100"/>
        </p:scale>
        <p:origin x="-948" y="-23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50" y="5597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809" cy="33988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248" y="0"/>
            <a:ext cx="4303393" cy="33988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2E72A9FF-3BF6-44A8-AE02-DDA5F5FFEAF3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457" y="3228896"/>
            <a:ext cx="7941312" cy="3058954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809" cy="33988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248" y="6456218"/>
            <a:ext cx="4303393" cy="33988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25337472-F5BD-4687-A710-39151D5A2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19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7472-F5BD-4687-A710-39151D5A224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227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285C-762E-44D1-8597-D97BD8C99268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E441-A1CD-47D5-87BC-F0B73994D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913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285C-762E-44D1-8597-D97BD8C99268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E441-A1CD-47D5-87BC-F0B73994D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76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3426" y="554482"/>
            <a:ext cx="6645147" cy="884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8398" y="2014092"/>
            <a:ext cx="10795203" cy="4279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ckburo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23392" y="2014092"/>
            <a:ext cx="10873208" cy="3803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spcBef>
                <a:spcPts val="4685"/>
              </a:spcBef>
            </a:pPr>
            <a:r>
              <a:rPr lang="ru-RU" sz="5400" dirty="0" smtClean="0">
                <a:latin typeface="+mn-lt"/>
              </a:rPr>
              <a:t>Как отобрать клиентов: выкуп автомобилей с улицы</a:t>
            </a:r>
            <a:r>
              <a:rPr lang="en-US" sz="5400" dirty="0" smtClean="0">
                <a:latin typeface="+mn-lt"/>
              </a:rPr>
              <a:t>.</a:t>
            </a:r>
            <a:endParaRPr lang="ru-RU" sz="5400" dirty="0" smtClean="0">
              <a:latin typeface="+mn-lt"/>
            </a:endParaRPr>
          </a:p>
          <a:p>
            <a:pPr marL="12700" algn="l">
              <a:lnSpc>
                <a:spcPct val="100000"/>
              </a:lnSpc>
              <a:spcBef>
                <a:spcPts val="4685"/>
              </a:spcBef>
            </a:pPr>
            <a:r>
              <a:rPr lang="ru-RU" sz="2000" b="0" dirty="0" smtClean="0">
                <a:latin typeface="Calibri Light"/>
                <a:cs typeface="Calibri Light"/>
              </a:rPr>
              <a:t/>
            </a:r>
            <a:br>
              <a:rPr lang="ru-RU" sz="2000" b="0" dirty="0" smtClean="0">
                <a:latin typeface="Calibri Light"/>
                <a:cs typeface="Calibri Light"/>
              </a:rPr>
            </a:br>
            <a:r>
              <a:rPr lang="ru-RU" sz="2000" b="0" dirty="0" smtClean="0">
                <a:latin typeface="Calibri Light"/>
                <a:cs typeface="Calibri Light"/>
              </a:rPr>
              <a:t/>
            </a:r>
            <a:br>
              <a:rPr lang="ru-RU" sz="2000" b="0" dirty="0" smtClean="0">
                <a:latin typeface="Calibri Light"/>
                <a:cs typeface="Calibri Light"/>
              </a:rPr>
            </a:br>
            <a:endParaRPr sz="2000" dirty="0">
              <a:latin typeface="Calibri Light"/>
              <a:cs typeface="Calibri Light"/>
            </a:endParaRPr>
          </a:p>
          <a:p>
            <a:pPr marL="12700" algn="l">
              <a:lnSpc>
                <a:spcPct val="100000"/>
              </a:lnSpc>
            </a:pPr>
            <a:endParaRPr sz="2000" dirty="0">
              <a:latin typeface="Calibri Light"/>
              <a:cs typeface="Calibri Light"/>
            </a:endParaRPr>
          </a:p>
          <a:p>
            <a:pPr marL="12700" algn="l">
              <a:lnSpc>
                <a:spcPct val="100000"/>
              </a:lnSpc>
            </a:pPr>
            <a:r>
              <a:rPr lang="en-US" sz="2000" b="0" u="sng" spc="-10" dirty="0" smtClean="0">
                <a:latin typeface="Calibri Light"/>
                <a:cs typeface="Calibri Light"/>
                <a:hlinkClick r:id="rId3"/>
              </a:rPr>
              <a:t>www.checkburo.ru</a:t>
            </a:r>
            <a:r>
              <a:rPr lang="ru-RU" sz="2000" b="0" u="sng" spc="-10" dirty="0" smtClean="0">
                <a:latin typeface="Calibri Light"/>
                <a:cs typeface="Calibri Light"/>
              </a:rPr>
              <a:t> </a:t>
            </a:r>
            <a:r>
              <a:rPr lang="ru-RU" sz="2000" b="0" u="sng" spc="-10" dirty="0" smtClean="0">
                <a:solidFill>
                  <a:schemeClr val="bg2">
                    <a:lumMod val="5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en-US" sz="2000" b="0" u="sng" spc="-10" dirty="0" smtClean="0">
                <a:solidFill>
                  <a:schemeClr val="bg2">
                    <a:lumMod val="50000"/>
                  </a:schemeClr>
                </a:solidFill>
                <a:latin typeface="Calibri Light"/>
                <a:cs typeface="Calibri Light"/>
              </a:rPr>
              <a:t>                                                                                                                                   </a:t>
            </a:r>
            <a:r>
              <a:rPr lang="en-US" sz="2000" b="0" u="sng" spc="-10" dirty="0" smtClean="0">
                <a:latin typeface="Calibri Light"/>
                <a:cs typeface="Calibri Light"/>
              </a:rPr>
              <a:t> www.dacar.su</a:t>
            </a:r>
            <a:endParaRPr lang="en-US" sz="2000" dirty="0">
              <a:latin typeface="Calibri Light"/>
              <a:cs typeface="Calibri Light"/>
            </a:endParaRPr>
          </a:p>
        </p:txBody>
      </p:sp>
      <p:pic>
        <p:nvPicPr>
          <p:cNvPr id="1027" name="Picture 3" descr="C:\Users\НБПАИ 2\Dropbox\Автобюро\Лена\Работа\НБПАИ лого\ЛОГО CheckBuro\new_logo (2)\png\logo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"/>
            <a:ext cx="2057400" cy="1206201"/>
          </a:xfrm>
          <a:prstGeom prst="rect">
            <a:avLst/>
          </a:prstGeom>
          <a:noFill/>
        </p:spPr>
      </p:pic>
      <p:pic>
        <p:nvPicPr>
          <p:cNvPr id="5" name="Рисунок 4" descr="Лого_curv-на-прозрачно-фон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2264" y="476672"/>
            <a:ext cx="2855640" cy="1250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240704" y="0"/>
            <a:ext cx="12432704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99085" marR="1842135" indent="-286385">
              <a:lnSpc>
                <a:spcPct val="100000"/>
              </a:lnSpc>
              <a:tabLst>
                <a:tab pos="299720" algn="l"/>
              </a:tabLst>
            </a:pPr>
            <a:endParaRPr lang="ru-RU" spc="-5" dirty="0" smtClean="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1344" y="332656"/>
            <a:ext cx="11665296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4400" b="1" spc="-5" dirty="0" smtClean="0">
                <a:latin typeface="+mj-lt"/>
                <a:cs typeface="Arial"/>
              </a:rPr>
              <a:t>АВТОМОБИЛИ С ИСПОЛНИТЕЛЬНЫМИ ПРОИЗВОДСТВАМИ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352" y="2046908"/>
            <a:ext cx="11305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/>
              <a:t> Не нужно просить владельца гасить исполнительное производство до покупки, иначе он может уехать и не вернуться. Можно покупать и гасить самому потом.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344" y="3801234"/>
            <a:ext cx="1180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Если исполнительное производство не гасится:</a:t>
            </a:r>
            <a:endParaRPr lang="ru-RU" sz="32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352" y="4509120"/>
            <a:ext cx="11377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/>
              <a:t> Или иметь отдельного сотрудника в штате, который будет звонить/писать/ездить в ФССП;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 Или отдать эту задачу сторонней компании на </a:t>
            </a:r>
            <a:r>
              <a:rPr lang="ru-RU" sz="3200" dirty="0" err="1" smtClean="0"/>
              <a:t>аутсорс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767408" y="620688"/>
            <a:ext cx="11017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+mj-lt"/>
              </a:rPr>
              <a:t>АВТОМОБИЛИ С ОГРАНИЧЕНИЯМИ</a:t>
            </a:r>
            <a:endParaRPr lang="ru-RU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440" y="2276872"/>
            <a:ext cx="10585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000" dirty="0" smtClean="0">
                <a:solidFill>
                  <a:schemeClr val="bg1"/>
                </a:solidFill>
              </a:rPr>
              <a:t> Продавцу можно не гасить их до продажи</a:t>
            </a: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4000" dirty="0" smtClean="0">
                <a:solidFill>
                  <a:schemeClr val="bg1"/>
                </a:solidFill>
              </a:rPr>
              <a:t> Нужно четко выяснить причину ограничений, и с помощью ГИБДД иметь возможность быстро снять ограничения после покупки.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240704" y="0"/>
            <a:ext cx="1243270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99085" marR="1842135" indent="-286385">
              <a:lnSpc>
                <a:spcPct val="100000"/>
              </a:lnSpc>
              <a:tabLst>
                <a:tab pos="299720" algn="l"/>
              </a:tabLst>
            </a:pPr>
            <a:endParaRPr lang="ru-RU" spc="-5" dirty="0" smtClean="0">
              <a:latin typeface="Calibri Light"/>
              <a:cs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4864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КОНТАКТЫ </a:t>
            </a:r>
            <a:r>
              <a:rPr lang="en-US" sz="4000" b="1" dirty="0" smtClean="0"/>
              <a:t>CHECKBURO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61048"/>
            <a:ext cx="5951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4685"/>
              </a:spcBef>
            </a:pPr>
            <a:r>
              <a:rPr lang="ru-RU" sz="2800" dirty="0" smtClean="0">
                <a:cs typeface="Calibri Light"/>
              </a:rPr>
              <a:t>Тел.: 8 800 775-42-60, 8 495</a:t>
            </a:r>
            <a:r>
              <a:rPr lang="ru-RU" sz="2800" spc="-155" dirty="0" smtClean="0">
                <a:cs typeface="Calibri Light"/>
              </a:rPr>
              <a:t> </a:t>
            </a:r>
            <a:r>
              <a:rPr lang="ru-RU" sz="2800" dirty="0" smtClean="0">
                <a:cs typeface="Calibri Light"/>
              </a:rPr>
              <a:t>256-04-55</a:t>
            </a:r>
            <a:r>
              <a:rPr lang="ru-RU" sz="2800" u="sng" spc="-10" dirty="0" smtClean="0">
                <a:cs typeface="Calibri Light"/>
              </a:rPr>
              <a:t/>
            </a:r>
            <a:br>
              <a:rPr lang="ru-RU" sz="2800" u="sng" spc="-10" dirty="0" smtClean="0">
                <a:cs typeface="Calibri Light"/>
              </a:rPr>
            </a:br>
            <a:r>
              <a:rPr lang="en-US" sz="2800" spc="-10" dirty="0" smtClean="0">
                <a:cs typeface="Calibri Light"/>
              </a:rPr>
              <a:t>E-mail</a:t>
            </a:r>
            <a:r>
              <a:rPr lang="ru-RU" sz="2800" spc="-10" dirty="0" smtClean="0">
                <a:cs typeface="Calibri Light"/>
              </a:rPr>
              <a:t>: </a:t>
            </a:r>
            <a:r>
              <a:rPr lang="ru-RU" sz="2800" u="sng" spc="-10" dirty="0" err="1" smtClean="0">
                <a:cs typeface="Calibri Light"/>
              </a:rPr>
              <a:t>support@checkburo.ru</a:t>
            </a:r>
            <a:endParaRPr lang="ru-RU" sz="2800" dirty="0" smtClean="0">
              <a:cs typeface="Calibri Light"/>
            </a:endParaRPr>
          </a:p>
          <a:p>
            <a:endParaRPr lang="ru-RU" sz="2800" dirty="0"/>
          </a:p>
        </p:txBody>
      </p:sp>
      <p:cxnSp>
        <p:nvCxnSpPr>
          <p:cNvPr id="9" name="Прямая соединительная линия 8"/>
          <p:cNvCxnSpPr>
            <a:endCxn id="4" idx="2"/>
          </p:cNvCxnSpPr>
          <p:nvPr/>
        </p:nvCxnSpPr>
        <p:spPr>
          <a:xfrm>
            <a:off x="5951984" y="2132856"/>
            <a:ext cx="23664" cy="4725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0016" y="2132856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КОНТАКТЫ</a:t>
            </a:r>
            <a:br>
              <a:rPr lang="ru-RU" sz="4000" b="1" dirty="0" smtClean="0"/>
            </a:br>
            <a:r>
              <a:rPr lang="ru-RU" sz="4000" b="1" dirty="0" smtClean="0"/>
              <a:t> ДАКАР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40016" y="364502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68008" y="3861048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Тел.: 8 981 843-18-46</a:t>
            </a:r>
            <a:br>
              <a:rPr lang="ru-RU" sz="2800" dirty="0" smtClean="0"/>
            </a:br>
            <a:r>
              <a:rPr lang="ru-RU" sz="2800" dirty="0" smtClean="0"/>
              <a:t>Адрес: г. Санкт-Петербург, ул. Кржижановского, д. 15, корп.2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445224"/>
            <a:ext cx="5447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Руководитель отдела продаж </a:t>
            </a:r>
            <a:br>
              <a:rPr lang="ru-RU" sz="2800" dirty="0" smtClean="0"/>
            </a:br>
            <a:r>
              <a:rPr lang="ru-RU" sz="2800" dirty="0" err="1" smtClean="0"/>
              <a:t>Уснунц</a:t>
            </a:r>
            <a:r>
              <a:rPr lang="ru-RU" sz="2800" dirty="0" smtClean="0"/>
              <a:t> </a:t>
            </a:r>
            <a:r>
              <a:rPr lang="ru-RU" sz="2800" dirty="0" err="1" smtClean="0"/>
              <a:t>Вачаган</a:t>
            </a:r>
            <a:r>
              <a:rPr lang="ru-RU" sz="2800" dirty="0" smtClean="0"/>
              <a:t> </a:t>
            </a:r>
            <a:r>
              <a:rPr lang="ru-RU" sz="2800" dirty="0" err="1" smtClean="0"/>
              <a:t>Варданович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168008" y="5373217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Руководитель отдела продаж автомобилей с пробегом</a:t>
            </a:r>
            <a:br>
              <a:rPr lang="ru-RU" sz="2800" dirty="0" smtClean="0"/>
            </a:br>
            <a:r>
              <a:rPr lang="ru-RU" sz="2800" dirty="0" smtClean="0"/>
              <a:t>Филатов Виктор Александрович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480" y="332656"/>
            <a:ext cx="9073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j-lt"/>
              </a:rPr>
              <a:t>КАКИЕ У ВАС ЕСТЬ </a:t>
            </a:r>
            <a:br>
              <a:rPr lang="ru-RU" sz="5400" b="1" dirty="0" smtClean="0">
                <a:latin typeface="+mj-lt"/>
              </a:rPr>
            </a:br>
            <a:r>
              <a:rPr lang="ru-RU" sz="5400" b="1" dirty="0" smtClean="0">
                <a:latin typeface="+mj-lt"/>
              </a:rPr>
              <a:t>ВОПРОСЫ?</a:t>
            </a:r>
            <a:endParaRPr lang="ru-RU" sz="5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-240704" y="0"/>
            <a:ext cx="1243270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99085" marR="1842135" indent="-286385">
              <a:lnSpc>
                <a:spcPct val="100000"/>
              </a:lnSpc>
              <a:tabLst>
                <a:tab pos="299720" algn="l"/>
              </a:tabLst>
            </a:pPr>
            <a:endParaRPr lang="ru-RU" spc="-5" dirty="0" smtClean="0">
              <a:latin typeface="Calibri Light"/>
              <a:cs typeface="Calibri Light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 t="13117" b="13117"/>
          <a:stretch>
            <a:fillRect/>
          </a:stretch>
        </p:blipFill>
        <p:spPr>
          <a:xfrm>
            <a:off x="9264352" y="1556792"/>
            <a:ext cx="2357933" cy="122556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8048" y="1556792"/>
            <a:ext cx="2458938" cy="13626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08368" y="3356992"/>
            <a:ext cx="2189928" cy="11308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2104" y="3284984"/>
            <a:ext cx="2154609" cy="118625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407368" y="5085184"/>
            <a:ext cx="1178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/>
              </a:rPr>
              <a:t>Филатов Виктор - руководитель отдела продаж автомобилей с пробегом ГК «Дакар» </a:t>
            </a:r>
            <a:r>
              <a:rPr lang="ru-RU" sz="2400" b="1" dirty="0" smtClean="0">
                <a:ln/>
              </a:rPr>
              <a:t>ГК «Дакар» один из крупнейших </a:t>
            </a:r>
            <a:r>
              <a:rPr lang="ru-RU" sz="2400" b="1" dirty="0" err="1" smtClean="0">
                <a:ln/>
              </a:rPr>
              <a:t>автохолдингов</a:t>
            </a:r>
            <a:r>
              <a:rPr lang="ru-RU" sz="2400" b="1" dirty="0" smtClean="0">
                <a:ln/>
              </a:rPr>
              <a:t> в  Санкт-Петербурге , основанный в 1994 году</a:t>
            </a:r>
            <a:r>
              <a:rPr lang="ru-RU" sz="2400" b="1" dirty="0" smtClean="0">
                <a:ln/>
              </a:rPr>
              <a:t>.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83432" y="548680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КТО МЫ?</a:t>
            </a:r>
            <a:endParaRPr lang="ru-RU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1384" y="1700808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данный момент в ГК«ДАКАР» представлены следующие </a:t>
            </a:r>
            <a:r>
              <a:rPr lang="ru-RU" sz="2800" dirty="0" smtClean="0"/>
              <a:t>бренды:</a:t>
            </a:r>
            <a:br>
              <a:rPr lang="ru-RU" sz="2800" dirty="0" smtClean="0"/>
            </a:b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Hyundai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KIA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UAZ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NIVA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214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-240704" y="0"/>
            <a:ext cx="1243270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99085" marR="1842135" indent="-286385">
              <a:lnSpc>
                <a:spcPct val="100000"/>
              </a:lnSpc>
              <a:tabLst>
                <a:tab pos="299720" algn="l"/>
              </a:tabLst>
            </a:pPr>
            <a:endParaRPr lang="ru-RU" spc="-5" dirty="0" smtClean="0">
              <a:latin typeface="Calibri Light"/>
              <a:cs typeface="Calibri Ligh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6277" y="335383"/>
            <a:ext cx="9404723" cy="1354217"/>
          </a:xfrm>
        </p:spPr>
        <p:txBody>
          <a:bodyPr/>
          <a:lstStyle/>
          <a:p>
            <a:pPr algn="ctr"/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ОБЪЕМ ПРОДАЖ АВТОМОБИЛЕЙ С ПРОБЕГОМ ЗА </a:t>
            </a:r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2018 </a:t>
            </a:r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ГОД</a:t>
            </a: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3351213" cy="5762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Принятых авто по системе трейд-ин 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5"/>
          </p:nvPr>
        </p:nvSpPr>
        <p:spPr>
          <a:xfrm>
            <a:off x="333375" y="2667000"/>
            <a:ext cx="3246438" cy="3589338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Было продано 3500 автомобилей </a:t>
            </a:r>
            <a:br>
              <a:rPr lang="ru-RU" sz="2000" b="0" dirty="0" smtClean="0">
                <a:solidFill>
                  <a:schemeClr val="tx1"/>
                </a:solidFill>
                <a:latin typeface="+mn-lt"/>
              </a:rPr>
            </a:br>
            <a:endParaRPr lang="ru-RU" sz="20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Средняя маржа 90 000 тысяч рублей с автомобиля </a:t>
            </a:r>
            <a:endParaRPr lang="ru-RU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863752" y="1628800"/>
            <a:ext cx="2936241" cy="5762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Выкуп с улицы 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>
          <a:xfrm>
            <a:off x="3719736" y="2636912"/>
            <a:ext cx="3224858" cy="3763442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650 автомобилей было выкуплено отделом активного выкупа автомобилей с пробегом </a:t>
            </a:r>
            <a:br>
              <a:rPr lang="ru-RU" sz="2000" b="0" dirty="0" smtClean="0">
                <a:solidFill>
                  <a:schemeClr val="tx1"/>
                </a:solidFill>
                <a:latin typeface="+mn-lt"/>
              </a:rPr>
            </a:br>
            <a:endParaRPr lang="ru-RU" sz="20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Средняя маржа составила 60 000 рублей с автомобиля</a:t>
            </a:r>
            <a:endParaRPr lang="ru-RU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320136" y="1988840"/>
            <a:ext cx="2932113" cy="57626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Нужен ли клиент с улицы?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7"/>
          </p:nvPr>
        </p:nvSpPr>
        <p:spPr>
          <a:xfrm>
            <a:off x="7248128" y="2636912"/>
            <a:ext cx="3744416" cy="3589338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Однозначно нужен! </a:t>
            </a:r>
            <a:br>
              <a:rPr lang="ru-RU" sz="2000" b="0" dirty="0" smtClean="0">
                <a:solidFill>
                  <a:schemeClr val="tx1"/>
                </a:solidFill>
                <a:latin typeface="+mn-lt"/>
              </a:rPr>
            </a:br>
            <a:endParaRPr lang="ru-RU" sz="20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Дополнительный доход для компании!</a:t>
            </a:r>
            <a:br>
              <a:rPr lang="ru-RU" sz="2000" b="0" dirty="0" smtClean="0">
                <a:solidFill>
                  <a:schemeClr val="tx1"/>
                </a:solidFill>
                <a:latin typeface="+mn-lt"/>
              </a:rPr>
            </a:br>
            <a:endParaRPr lang="ru-RU" sz="20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Расширение клиентской базы!</a:t>
            </a:r>
            <a:br>
              <a:rPr lang="ru-RU" sz="2000" b="0" dirty="0" smtClean="0">
                <a:solidFill>
                  <a:schemeClr val="tx1"/>
                </a:solidFill>
                <a:latin typeface="+mn-lt"/>
              </a:rPr>
            </a:br>
            <a:endParaRPr lang="ru-RU" sz="20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Увеличение объёма продаж автомобилей с пробегом!</a:t>
            </a:r>
            <a:br>
              <a:rPr lang="ru-RU" sz="2000" b="0" dirty="0" smtClean="0">
                <a:solidFill>
                  <a:schemeClr val="tx1"/>
                </a:solidFill>
                <a:latin typeface="+mn-lt"/>
              </a:rPr>
            </a:br>
            <a:endParaRPr lang="ru-RU" sz="20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Возможность увеличения продаж новых автомобилей.</a:t>
            </a:r>
          </a:p>
          <a:p>
            <a:endParaRPr lang="ru-RU" sz="2000" b="0" dirty="0" smtClean="0">
              <a:solidFill>
                <a:schemeClr val="tx1"/>
              </a:solidFill>
              <a:latin typeface="+mn-lt"/>
            </a:endParaRPr>
          </a:p>
          <a:p>
            <a:endParaRPr lang="ru-RU" sz="20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75720" y="1916832"/>
            <a:ext cx="1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76120" y="1844824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8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764704"/>
            <a:ext cx="10363200" cy="830997"/>
          </a:xfrm>
        </p:spPr>
        <p:txBody>
          <a:bodyPr/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КАК ОБОЙТИ КОНКУРЕНТОВ?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23392" y="1988840"/>
            <a:ext cx="10009112" cy="3312368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  <a:latin typeface="+mn-lt"/>
              </a:rPr>
              <a:t>Обзвон свежей базы(интегратор);</a:t>
            </a:r>
          </a:p>
          <a:p>
            <a:pPr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  <a:latin typeface="+mn-lt"/>
              </a:rPr>
              <a:t>Имя. Мы- «Официальный дилер»!;</a:t>
            </a:r>
          </a:p>
          <a:p>
            <a:pPr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  <a:latin typeface="+mn-lt"/>
              </a:rPr>
              <a:t>Прозрачность сделки;</a:t>
            </a:r>
          </a:p>
          <a:p>
            <a:pPr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  <a:latin typeface="+mn-lt"/>
              </a:rPr>
              <a:t>Тщательная проверка юридической чистоты автомобиля;</a:t>
            </a:r>
          </a:p>
          <a:p>
            <a:pPr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  <a:latin typeface="+mn-lt"/>
              </a:rPr>
              <a:t>Возможность обмена на авто с пробегом или на новый а/м;</a:t>
            </a:r>
          </a:p>
          <a:p>
            <a:pPr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  <a:latin typeface="+mn-lt"/>
              </a:rPr>
              <a:t>Возможность выкупать кредитные автомобили.</a:t>
            </a:r>
            <a:endParaRPr lang="ru-RU" sz="28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0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-240704" y="0"/>
            <a:ext cx="1243270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99085" marR="1842135" indent="-286385">
              <a:lnSpc>
                <a:spcPct val="100000"/>
              </a:lnSpc>
              <a:tabLst>
                <a:tab pos="299720" algn="l"/>
              </a:tabLst>
            </a:pPr>
            <a:endParaRPr lang="ru-RU" spc="-5" dirty="0" smtClean="0">
              <a:latin typeface="Calibri Light"/>
              <a:cs typeface="Calibri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231798" cy="615553"/>
          </a:xfrm>
        </p:spPr>
        <p:txBody>
          <a:bodyPr/>
          <a:lstStyle/>
          <a:p>
            <a:pPr algn="ctr"/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ЭФФЕКТИВНЫЙ </a:t>
            </a:r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«</a:t>
            </a:r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БИЗНЕС ПРОЦЕСС» ВЫКУПА.</a:t>
            </a:r>
            <a:endParaRPr lang="ru-RU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90681" y="1052736"/>
            <a:ext cx="8946541" cy="44047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 smtClean="0">
                <a:ln w="0"/>
                <a:solidFill>
                  <a:schemeClr val="tx1"/>
                </a:solidFill>
              </a:rPr>
              <a:t>Бизнес делают люди!</a:t>
            </a:r>
            <a:endParaRPr lang="ru-RU" sz="2000" b="1" dirty="0" smtClean="0">
              <a:ln w="0"/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latin typeface="+mj-lt"/>
              </a:rPr>
              <a:t>Мотивация отдела выкупа</a:t>
            </a: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latin typeface="+mj-lt"/>
              </a:rPr>
              <a:t>Разделение отдела</a:t>
            </a:r>
            <a:r>
              <a:rPr lang="ru-RU" sz="2000" dirty="0" smtClean="0">
                <a:ln w="0"/>
                <a:latin typeface="+mj-lt"/>
              </a:rPr>
              <a:t>:</a:t>
            </a:r>
            <a:endParaRPr lang="ru-RU" dirty="0" smtClean="0">
              <a:ln w="0"/>
              <a:latin typeface="+mj-lt"/>
            </a:endParaRPr>
          </a:p>
          <a:p>
            <a:pPr marL="0" indent="0" algn="ctr">
              <a:buNone/>
            </a:pPr>
            <a:r>
              <a:rPr lang="ru-RU" sz="2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БАЙЕРЫ 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2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ru-RU" sz="2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ПРОДАВЦЫ</a:t>
            </a:r>
          </a:p>
          <a:p>
            <a:pPr marL="0" indent="0" algn="ctr">
              <a:buNone/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863752" y="2420888"/>
            <a:ext cx="576064" cy="648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312024" y="2420888"/>
            <a:ext cx="576064" cy="648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71464" y="3068960"/>
            <a:ext cx="4207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Выкупать как можно дешевле!</a:t>
            </a:r>
          </a:p>
          <a:p>
            <a:r>
              <a:rPr lang="ru-RU" sz="2400" dirty="0" smtClean="0"/>
              <a:t>% от маржи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663952" y="3068960"/>
            <a:ext cx="58068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Продавать в кредит!</a:t>
            </a:r>
          </a:p>
          <a:p>
            <a:r>
              <a:rPr lang="ru-RU" sz="2400" dirty="0" smtClean="0"/>
              <a:t>Развитие продаж в кредит а/м с пробегом.</a:t>
            </a:r>
          </a:p>
          <a:p>
            <a:r>
              <a:rPr lang="ru-RU" sz="2400" dirty="0" smtClean="0"/>
              <a:t>% от кв по кредитам.</a:t>
            </a:r>
          </a:p>
          <a:p>
            <a:r>
              <a:rPr lang="ru-RU" sz="2400" dirty="0" smtClean="0"/>
              <a:t>+ фиксированная плата за штуки.</a:t>
            </a:r>
            <a:endParaRPr lang="ru-RU" sz="24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5447928" y="2636912"/>
            <a:ext cx="5805" cy="206373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47528" y="4725144"/>
            <a:ext cx="8823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Работа в сегменте 400.000 – 1.000.000 рублей.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Упор на свежие года и маленькие пробеги, авто не старше 5 лет (продажа в кредит).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Построение работы КЦ (работа на поток).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Качественная и быстрая диагностика.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Клиент получает деньги на руки в течении часа.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779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-240704" y="0"/>
            <a:ext cx="1243270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99085" marR="1842135" indent="-286385">
              <a:lnSpc>
                <a:spcPct val="100000"/>
              </a:lnSpc>
              <a:tabLst>
                <a:tab pos="299720" algn="l"/>
              </a:tabLst>
            </a:pPr>
            <a:endParaRPr lang="ru-RU" spc="-5" dirty="0" smtClean="0">
              <a:latin typeface="Calibri Light"/>
              <a:cs typeface="Calibri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188640"/>
            <a:ext cx="9404723" cy="2215991"/>
          </a:xfrm>
        </p:spPr>
        <p:txBody>
          <a:bodyPr/>
          <a:lstStyle/>
          <a:p>
            <a:pPr algn="ctr"/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ВСЁ ЛИ НАДО ВЫКУПАТЬ?</a:t>
            </a:r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/>
            </a:r>
            <a:b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</a:br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НЕТ </a:t>
            </a:r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– </a:t>
            </a:r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НЕ</a:t>
            </a:r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 ВСЁ!</a:t>
            </a:r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/>
            </a:r>
            <a:b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</a:br>
            <a:endParaRPr lang="ru-RU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3351" y="1196752"/>
            <a:ext cx="11928649" cy="547260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ru-RU" b="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Каждый автомобиль имеет свою историю:</a:t>
            </a:r>
          </a:p>
          <a:p>
            <a:pPr marL="0" indent="0">
              <a:buNone/>
            </a:pPr>
            <a:endParaRPr lang="ru-RU" sz="2900" b="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400" b="0" dirty="0" smtClean="0">
                <a:solidFill>
                  <a:schemeClr val="tx1"/>
                </a:solidFill>
                <a:latin typeface="+mj-lt"/>
              </a:rPr>
              <a:t>Скрученные пробеги;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3400" b="0" dirty="0" smtClean="0">
                <a:solidFill>
                  <a:schemeClr val="tx1"/>
                </a:solidFill>
                <a:latin typeface="+mj-lt"/>
              </a:rPr>
              <a:t>Не качественный восстановительный ремонт;</a:t>
            </a:r>
          </a:p>
          <a:p>
            <a:pPr algn="just">
              <a:buFont typeface="Arial" pitchFamily="34" charset="0"/>
              <a:buChar char="•"/>
            </a:pPr>
            <a:r>
              <a:rPr lang="ru-RU" sz="3400" b="0" dirty="0" smtClean="0">
                <a:solidFill>
                  <a:schemeClr val="tx1"/>
                </a:solidFill>
                <a:latin typeface="+mj-lt"/>
              </a:rPr>
              <a:t>Большое количество собственников; </a:t>
            </a:r>
          </a:p>
          <a:p>
            <a:pPr algn="l">
              <a:buFont typeface="Arial" pitchFamily="34" charset="0"/>
              <a:buChar char="•"/>
            </a:pPr>
            <a:r>
              <a:rPr lang="ru-RU" sz="3400" b="0" dirty="0" smtClean="0">
                <a:solidFill>
                  <a:schemeClr val="tx1"/>
                </a:solidFill>
                <a:latin typeface="+mj-lt"/>
              </a:rPr>
              <a:t>ПТС взамен утраченного(нет возможности продать в кредит);</a:t>
            </a:r>
          </a:p>
          <a:p>
            <a:pPr algn="l">
              <a:buFont typeface="Arial" pitchFamily="34" charset="0"/>
              <a:buChar char="•"/>
            </a:pPr>
            <a:r>
              <a:rPr lang="ru-RU" sz="3400" b="0" dirty="0" smtClean="0">
                <a:solidFill>
                  <a:schemeClr val="tx1"/>
                </a:solidFill>
                <a:latin typeface="+mj-lt"/>
              </a:rPr>
              <a:t>Использование в такси.</a:t>
            </a:r>
            <a:br>
              <a:rPr lang="ru-RU" sz="3400" b="0" dirty="0" smtClean="0">
                <a:solidFill>
                  <a:schemeClr val="tx1"/>
                </a:solidFill>
                <a:latin typeface="+mj-lt"/>
              </a:rPr>
            </a:br>
            <a:endParaRPr lang="ru-RU" sz="2400" b="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Свести их на нет, данные риски, нашей компании помогает проверка юридической</a:t>
            </a:r>
            <a:br>
              <a:rPr lang="ru-RU" sz="3600" dirty="0" smtClean="0">
                <a:solidFill>
                  <a:schemeClr val="tx1"/>
                </a:solidFill>
                <a:latin typeface="+mj-lt"/>
              </a:rPr>
            </a:b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 чистоты  с помощью 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CheckBuro</a:t>
            </a: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+mj-lt"/>
              </a:rPr>
            </a:br>
            <a:endParaRPr lang="ru-RU" sz="3400" b="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3400" b="0" dirty="0" smtClean="0">
                <a:solidFill>
                  <a:schemeClr val="tx1"/>
                </a:solidFill>
                <a:latin typeface="+mj-lt"/>
              </a:rPr>
              <a:t>Расчет смет восстановительного ремонта.</a:t>
            </a:r>
          </a:p>
          <a:p>
            <a:pPr>
              <a:buFont typeface="Arial" pitchFamily="34" charset="0"/>
              <a:buChar char="•"/>
            </a:pPr>
            <a:r>
              <a:rPr lang="ru-RU" sz="3400" b="0" dirty="0" smtClean="0">
                <a:solidFill>
                  <a:schemeClr val="tx1"/>
                </a:solidFill>
                <a:latin typeface="+mj-lt"/>
              </a:rPr>
              <a:t>Проверка оригинальности пробега;</a:t>
            </a:r>
          </a:p>
          <a:p>
            <a:pPr>
              <a:buFont typeface="Arial" pitchFamily="34" charset="0"/>
              <a:buChar char="•"/>
            </a:pPr>
            <a:r>
              <a:rPr lang="ru-RU" sz="3400" b="0" dirty="0" smtClean="0">
                <a:solidFill>
                  <a:schemeClr val="tx1"/>
                </a:solidFill>
                <a:latin typeface="+mj-lt"/>
              </a:rPr>
              <a:t>Проверка на предмет залога;</a:t>
            </a:r>
          </a:p>
          <a:p>
            <a:pPr>
              <a:buFont typeface="Arial" pitchFamily="34" charset="0"/>
              <a:buChar char="•"/>
            </a:pPr>
            <a:r>
              <a:rPr lang="ru-RU" sz="3400" b="0" dirty="0" smtClean="0">
                <a:solidFill>
                  <a:schemeClr val="tx1"/>
                </a:solidFill>
                <a:latin typeface="+mj-lt"/>
              </a:rPr>
              <a:t>Проверка на наличие ограничений на регистрационные действия; </a:t>
            </a:r>
          </a:p>
          <a:p>
            <a:pPr>
              <a:buFont typeface="Arial" pitchFamily="34" charset="0"/>
              <a:buChar char="•"/>
            </a:pPr>
            <a:r>
              <a:rPr lang="ru-RU" sz="3400" b="0" dirty="0" smtClean="0">
                <a:solidFill>
                  <a:schemeClr val="tx1"/>
                </a:solidFill>
                <a:latin typeface="+mj-lt"/>
              </a:rPr>
              <a:t>История владения автомобилем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7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40704" y="0"/>
            <a:ext cx="1243270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99085" marR="1842135" indent="-286385">
              <a:lnSpc>
                <a:spcPct val="100000"/>
              </a:lnSpc>
              <a:tabLst>
                <a:tab pos="299720" algn="l"/>
              </a:tabLst>
            </a:pPr>
            <a:endParaRPr lang="ru-RU" spc="-5" dirty="0" smtClean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384" y="2780929"/>
            <a:ext cx="10225136" cy="317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>
              <a:spcBef>
                <a:spcPts val="1215"/>
              </a:spcBef>
              <a:buFont typeface="Wingdings" pitchFamily="2" charset="2"/>
              <a:buChar char="§"/>
            </a:pPr>
            <a:r>
              <a:rPr lang="ru-RU" sz="4400" dirty="0" smtClean="0">
                <a:cs typeface="Calibri Light"/>
              </a:rPr>
              <a:t> С дубликатом ПТС</a:t>
            </a:r>
          </a:p>
          <a:p>
            <a:pPr marL="22860">
              <a:spcBef>
                <a:spcPts val="1215"/>
              </a:spcBef>
              <a:buFont typeface="Wingdings" pitchFamily="2" charset="2"/>
              <a:buChar char="§"/>
            </a:pPr>
            <a:r>
              <a:rPr lang="ru-RU" sz="4400" dirty="0" smtClean="0">
                <a:cs typeface="Calibri Light"/>
              </a:rPr>
              <a:t> В залоге</a:t>
            </a:r>
          </a:p>
          <a:p>
            <a:pPr marL="22860">
              <a:spcBef>
                <a:spcPts val="1215"/>
              </a:spcBef>
              <a:buFont typeface="Wingdings" pitchFamily="2" charset="2"/>
              <a:buChar char="§"/>
            </a:pPr>
            <a:r>
              <a:rPr lang="ru-RU" sz="4400" dirty="0" smtClean="0">
                <a:cs typeface="Calibri Light"/>
              </a:rPr>
              <a:t> С исполнительным производством</a:t>
            </a:r>
          </a:p>
          <a:p>
            <a:pPr marL="22860">
              <a:spcBef>
                <a:spcPts val="1215"/>
              </a:spcBef>
              <a:buFont typeface="Wingdings" pitchFamily="2" charset="2"/>
              <a:buChar char="§"/>
            </a:pPr>
            <a:r>
              <a:rPr lang="ru-RU" sz="4400" dirty="0" smtClean="0">
                <a:cs typeface="Calibri Light"/>
              </a:rPr>
              <a:t> С ограничениями</a:t>
            </a:r>
            <a:endParaRPr sz="4400" dirty="0">
              <a:cs typeface="Calibri Ligh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5360" y="764704"/>
            <a:ext cx="11089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4800" b="1" dirty="0" smtClean="0">
                <a:latin typeface="+mj-lt"/>
              </a:rPr>
              <a:t>КАК ПОКУПАТЬ АВТОМОБИЛИ, КОТОРЫЕ НЕ </a:t>
            </a:r>
            <a:r>
              <a:rPr lang="ru-RU" sz="4800" b="1" dirty="0" smtClean="0">
                <a:latin typeface="+mj-lt"/>
              </a:rPr>
              <a:t>	</a:t>
            </a:r>
            <a:r>
              <a:rPr lang="ru-RU" sz="4800" b="1" dirty="0" smtClean="0">
                <a:latin typeface="+mj-lt"/>
              </a:rPr>
              <a:t>ПОКУПАЮТ ПЕРЕКУПЩИКИ</a:t>
            </a:r>
            <a:r>
              <a:rPr lang="ru-RU" sz="4800" b="1" dirty="0" smtClean="0">
                <a:latin typeface="+mj-lt"/>
              </a:rPr>
              <a:t>:</a:t>
            </a:r>
            <a:endParaRPr lang="ru-RU" sz="48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400" y="620688"/>
            <a:ext cx="1072919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5400" b="1" dirty="0" smtClean="0">
                <a:solidFill>
                  <a:schemeClr val="bg1"/>
                </a:solidFill>
                <a:latin typeface="+mj-lt"/>
                <a:cs typeface="Calibri Light"/>
              </a:rPr>
              <a:t>АВТОМОБИЛИ С ДУБЛИКАТОМ ПТС</a:t>
            </a:r>
            <a:endParaRPr sz="5400" b="1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440" y="2564904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800" dirty="0" smtClean="0">
                <a:solidFill>
                  <a:schemeClr val="bg1"/>
                </a:solidFill>
              </a:rPr>
              <a:t> ПТС утрачен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 smtClean="0">
                <a:solidFill>
                  <a:schemeClr val="bg1"/>
                </a:solidFill>
              </a:rPr>
              <a:t> ПТС утилизирован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94928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МОЖНО ПОКУПАТЬ, ЕСЛИ ЕСТЬ ИХ ПОЛНАЯ ИСТОРИЯ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79376" y="620688"/>
            <a:ext cx="11017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+mj-lt"/>
              </a:rPr>
              <a:t>АВТОМОБИЛИ В ЗАЛОГЕ</a:t>
            </a:r>
            <a:endParaRPr lang="ru-RU" sz="5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408" y="242088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800" dirty="0" smtClean="0"/>
              <a:t> На продавце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 smtClean="0"/>
              <a:t> На предыдущем владельце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8772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МОЖНО ПОКУПАТЬ, ЕСЛИ ПОГАСИТЬ ИХ КРЕДИТ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2993</TotalTime>
  <Words>441</Words>
  <Application>Microsoft Office PowerPoint</Application>
  <PresentationFormat>Произвольный</PresentationFormat>
  <Paragraphs>95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ОБЪЕМ ПРОДАЖ АВТОМОБИЛЕЙ С ПРОБЕГОМ ЗА 2018 ГОД</vt:lpstr>
      <vt:lpstr>КАК ОБОЙТИ КОНКУРЕНТОВ?</vt:lpstr>
      <vt:lpstr>ЭФФЕКТИВНЫЙ «БИЗНЕС ПРОЦЕСС» ВЫКУПА.</vt:lpstr>
      <vt:lpstr>ВСЁ ЛИ НАДО ВЫКУПАТЬ? НЕТ – НЕ ВСЁ! 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Grigoriev</dc:creator>
  <cp:lastModifiedBy>НБПАИ 2</cp:lastModifiedBy>
  <cp:revision>299</cp:revision>
  <cp:lastPrinted>2017-06-27T12:15:59Z</cp:lastPrinted>
  <dcterms:created xsi:type="dcterms:W3CDTF">2017-06-05T11:02:00Z</dcterms:created>
  <dcterms:modified xsi:type="dcterms:W3CDTF">2019-03-20T14:44:14Z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2017-06-05T00:00:00Z</vt:filetime>
  </property>
</Properties>
</file>