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8" r:id="rId2"/>
  </p:sldMasterIdLst>
  <p:notesMasterIdLst>
    <p:notesMasterId r:id="rId26"/>
  </p:notesMasterIdLst>
  <p:sldIdLst>
    <p:sldId id="510" r:id="rId3"/>
    <p:sldId id="551" r:id="rId4"/>
    <p:sldId id="549" r:id="rId5"/>
    <p:sldId id="527" r:id="rId6"/>
    <p:sldId id="529" r:id="rId7"/>
    <p:sldId id="530" r:id="rId8"/>
    <p:sldId id="531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45" r:id="rId23"/>
    <p:sldId id="546" r:id="rId24"/>
    <p:sldId id="525" r:id="rId2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4271" userDrawn="1">
          <p15:clr>
            <a:srgbClr val="A4A3A4"/>
          </p15:clr>
        </p15:guide>
        <p15:guide id="7" pos="4067" userDrawn="1">
          <p15:clr>
            <a:srgbClr val="A4A3A4"/>
          </p15:clr>
        </p15:guide>
        <p15:guide id="8" orient="horz" pos="640" userDrawn="1">
          <p15:clr>
            <a:srgbClr val="A4A3A4"/>
          </p15:clr>
        </p15:guide>
        <p15:guide id="9" orient="horz" pos="799" userDrawn="1">
          <p15:clr>
            <a:srgbClr val="A4A3A4"/>
          </p15:clr>
        </p15:guide>
        <p15:guide id="10" orient="horz" pos="1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E48"/>
    <a:srgbClr val="10D631"/>
    <a:srgbClr val="62C277"/>
    <a:srgbClr val="40A660"/>
    <a:srgbClr val="7EE293"/>
    <a:srgbClr val="407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7" autoAdjust="0"/>
    <p:restoredTop sz="94677"/>
  </p:normalViewPr>
  <p:slideViewPr>
    <p:cSldViewPr snapToGrid="0" snapToObjects="1">
      <p:cViewPr varScale="1">
        <p:scale>
          <a:sx n="82" d="100"/>
          <a:sy n="82" d="100"/>
        </p:scale>
        <p:origin x="96" y="684"/>
      </p:cViewPr>
      <p:guideLst>
        <p:guide orient="horz" pos="414"/>
        <p:guide pos="438"/>
        <p:guide pos="7265"/>
        <p:guide orient="horz" pos="3884"/>
        <p:guide pos="3840"/>
        <p:guide pos="4271"/>
        <p:guide pos="4067"/>
        <p:guide orient="horz" pos="640"/>
        <p:guide orient="horz" pos="799"/>
        <p:guide orient="horz" pos="11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F8097-1612-5541-B55E-846364EE00B7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48857-932C-8E4B-BB28-1AEBAC6423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3F2F3-3EA7-4B21-96C9-BAA978B9B5A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2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3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95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68827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912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5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615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5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9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70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1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849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23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49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766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9478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8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2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7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7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EFE6-C0FD-184C-9941-4DDFAF8120CF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F61EA-D00C-7C48-82B8-9742831607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B185FD-5272-4290-94F2-D40CB893607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03926-F11D-424E-84DA-3111CC0E06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03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94A3B5F-2C5D-434B-8223-2853D9E30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Нужен ли вам выкуп с улицы?</a:t>
            </a:r>
            <a:endParaRPr lang="ru-RU" sz="7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BF8E56-9096-0F45-BF26-2B88E5DEB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3221"/>
            <a:ext cx="2970693" cy="5312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AD19983-A8CE-7F42-BBAC-F5F9F6CBE656}"/>
              </a:ext>
            </a:extLst>
          </p:cNvPr>
          <p:cNvSpPr txBox="1">
            <a:spLocks/>
          </p:cNvSpPr>
          <p:nvPr/>
        </p:nvSpPr>
        <p:spPr>
          <a:xfrm>
            <a:off x="6780214" y="4552816"/>
            <a:ext cx="4996150" cy="17388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err="1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Скрипский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Андрей – руководитель филиала</a:t>
            </a:r>
          </a:p>
          <a:p>
            <a:endParaRPr lang="en-US" sz="2000" b="1" dirty="0">
              <a:solidFill>
                <a:schemeClr val="bg1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9AFD552C-9352-B349-80E5-25257C736D4D}"/>
              </a:ext>
            </a:extLst>
          </p:cNvPr>
          <p:cNvCxnSpPr/>
          <p:nvPr/>
        </p:nvCxnSpPr>
        <p:spPr>
          <a:xfrm>
            <a:off x="6780213" y="6180137"/>
            <a:ext cx="5411787" cy="0"/>
          </a:xfrm>
          <a:prstGeom prst="line">
            <a:avLst/>
          </a:prstGeom>
          <a:ln w="50800" cap="rnd">
            <a:solidFill>
              <a:srgbClr val="40A6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69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872"/>
            <a:ext cx="11353800" cy="22745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4. Фиктивная таможня (Чечня, Дагестан, Карачаево-Черкессия), псевдо переселенцы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4625"/>
            <a:ext cx="10515600" cy="3882337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</a:t>
            </a:r>
            <a:r>
              <a:rPr lang="en-US" sz="2000" dirty="0" smtClean="0"/>
              <a:t>Range </a:t>
            </a:r>
            <a:r>
              <a:rPr lang="en-US" sz="2000" dirty="0"/>
              <a:t>Rover, </a:t>
            </a:r>
            <a:r>
              <a:rPr lang="ru-RU" sz="2000" dirty="0"/>
              <a:t>гражданка Дагестана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i="1" dirty="0"/>
              <a:t>Н</a:t>
            </a:r>
            <a:r>
              <a:rPr lang="ru-RU" i="1" dirty="0" smtClean="0"/>
              <a:t>овому хозяину предлагается растаможить а/м в соответствии с общепринятыми правилами, иначе изъятие.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Нарушения могут всплыть спустя длительный срок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7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3849"/>
            <a:ext cx="10515600" cy="108683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5. Банкротство физических лиц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Распродажа имущества без ведома финансового управляющего через родственников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Проверка информации о банкротстве в открытых и закрытых источниках</a:t>
            </a:r>
          </a:p>
        </p:txBody>
      </p:sp>
    </p:spTree>
    <p:extLst>
      <p:ext uri="{BB962C8B-B14F-4D97-AF65-F5344CB8AC3E}">
        <p14:creationId xmlns:p14="http://schemas.microsoft.com/office/powerpoint/2010/main" val="139070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7147"/>
            <a:ext cx="10515600" cy="1500996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6. Поддельные договора купли-продажи и документов (СТС, ПТС)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Собственник передает авто в лизинг физлицу либо во временное пользование, которое по подложному договору купли-продажи регистрирует а/м  в МРЭО на подставное лицо.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413"/>
            <a:ext cx="10515600" cy="4908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В результате ваш автосалон: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попадает в поле зрения правоохранительных органов как автосалон, торгующий криминальными автомобилями.</a:t>
            </a:r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b="1" i="1" dirty="0"/>
              <a:t>п</a:t>
            </a:r>
            <a:r>
              <a:rPr lang="ru-RU" b="1" i="1" dirty="0" smtClean="0"/>
              <a:t>опадает на материальный ущерб, вплоть до размеров стоимости автомобиля.</a:t>
            </a:r>
          </a:p>
          <a:p>
            <a:pPr>
              <a:buFont typeface="Wingdings" charset="2"/>
              <a:buChar char="ü"/>
            </a:pPr>
            <a:endParaRPr lang="en-US" i="1" dirty="0"/>
          </a:p>
          <a:p>
            <a:pPr marL="0" indent="0">
              <a:buNone/>
            </a:pPr>
            <a:r>
              <a:rPr lang="ru-RU" dirty="0" smtClean="0"/>
              <a:t>теряет репутацию в глазах настоящих и потенциальных клиентов.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5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Поэтому необходим</a:t>
            </a:r>
            <a:r>
              <a:rPr lang="ru-RU" b="1" dirty="0">
                <a:latin typeface="Al Nile" charset="-78"/>
                <a:ea typeface="Al Nile" charset="-78"/>
                <a:cs typeface="Al Nile" charset="-78"/>
              </a:rPr>
              <a:t>:</a:t>
            </a:r>
            <a:endParaRPr lang="en-US" b="1" dirty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2571"/>
            <a:ext cx="10515600" cy="35643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Четкий безопасный бизнес-процесс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Максимум 1- 1,5 часа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2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1143"/>
            <a:ext cx="10515600" cy="52954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5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Поэтому необходимо</a:t>
            </a:r>
            <a:r>
              <a:rPr lang="ru-RU" sz="4900" b="1" dirty="0">
                <a:latin typeface="Al Nile" charset="-78"/>
                <a:ea typeface="Al Nile" charset="-78"/>
                <a:cs typeface="Al Nile" charset="-78"/>
              </a:rPr>
              <a:t>:</a:t>
            </a:r>
            <a:br>
              <a:rPr lang="ru-RU" sz="4900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</a:rPr>
              <a:t>Юридическая проверка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52131"/>
            <a:ext cx="10515600" cy="3624831"/>
          </a:xfrm>
        </p:spPr>
        <p:txBody>
          <a:bodyPr/>
          <a:lstStyle/>
          <a:p>
            <a:pPr>
              <a:buFont typeface="Wingdings" charset="2"/>
              <a:buChar char="ü"/>
            </a:pP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В штате криминалисты со специальным оборудованием</a:t>
            </a:r>
          </a:p>
          <a:p>
            <a:pPr>
              <a:buFont typeface="Wingdings" charset="2"/>
              <a:buChar char="ü"/>
            </a:pPr>
            <a:r>
              <a:rPr lang="ru-RU" dirty="0" err="1"/>
              <a:t>П</a:t>
            </a:r>
            <a:r>
              <a:rPr lang="ru-RU" dirty="0" err="1" smtClean="0"/>
              <a:t>розвон</a:t>
            </a:r>
            <a:r>
              <a:rPr lang="ru-RU" dirty="0" smtClean="0"/>
              <a:t> всех владельцев по ПТС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213" y="3778975"/>
            <a:ext cx="2686274" cy="30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6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3613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Поэтому необходимо:</a:t>
            </a:r>
            <a:r>
              <a:rPr lang="ru-RU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ru-RU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ru-RU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sz="4000" b="1" dirty="0">
                <a:solidFill>
                  <a:srgbClr val="00B050"/>
                </a:solidFill>
              </a:rPr>
              <a:t>Техническая проверка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93576"/>
            <a:ext cx="10515600" cy="2983387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ru-RU" dirty="0" smtClean="0"/>
              <a:t> 2 тест-драйва (оценщик и диагност)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 Визуальный осмотр</a:t>
            </a:r>
          </a:p>
          <a:p>
            <a:pPr>
              <a:buFont typeface="Wingdings" charset="2"/>
              <a:buChar char="ü"/>
            </a:pPr>
            <a:r>
              <a:rPr lang="ru-RU" dirty="0"/>
              <a:t> Д</a:t>
            </a:r>
            <a:r>
              <a:rPr lang="ru-RU" dirty="0" smtClean="0"/>
              <a:t>иагностика на подъемнике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326" y="3388509"/>
            <a:ext cx="4004762" cy="31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6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02304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ru-RU" sz="5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ru-RU" sz="5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Поэтому необходимы:</a:t>
            </a:r>
            <a:r>
              <a:rPr lang="ru-RU" sz="4900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ru-RU" sz="4900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sz="4900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ru-RU" sz="4900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b="1" dirty="0">
                <a:solidFill>
                  <a:srgbClr val="00B050"/>
                </a:solidFill>
              </a:rPr>
              <a:t>Партнеры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ru-RU" dirty="0" smtClean="0"/>
              <a:t> Стараться выкупать </a:t>
            </a:r>
            <a:r>
              <a:rPr lang="ru-RU" b="1" dirty="0" smtClean="0">
                <a:solidFill>
                  <a:srgbClr val="FF0000"/>
                </a:solidFill>
              </a:rPr>
              <a:t>ВСЕ</a:t>
            </a:r>
            <a:r>
              <a:rPr lang="ru-RU" dirty="0" smtClean="0"/>
              <a:t>! </a:t>
            </a:r>
          </a:p>
          <a:p>
            <a:pPr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Поиск партнеров для перепродажи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779" y="2826272"/>
            <a:ext cx="2917090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6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Поэтому необходимо:</a:t>
            </a:r>
            <a:r>
              <a:rPr lang="ru-RU" sz="4900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ru-RU" sz="4900" b="1" dirty="0">
                <a:latin typeface="Al Nile" charset="-78"/>
                <a:ea typeface="Al Nile" charset="-78"/>
                <a:cs typeface="Al Nile" charset="-78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>
                <a:solidFill>
                  <a:srgbClr val="92D050"/>
                </a:solidFill>
              </a:rPr>
              <a:t/>
            </a:r>
            <a:br>
              <a:rPr lang="ru-RU" sz="4900" dirty="0">
                <a:solidFill>
                  <a:srgbClr val="92D050"/>
                </a:solidFill>
              </a:rPr>
            </a:br>
            <a:r>
              <a:rPr lang="ru-RU" sz="4900" b="1" dirty="0">
                <a:solidFill>
                  <a:srgbClr val="92D050"/>
                </a:solidFill>
              </a:rPr>
              <a:t>Подготовка оценщиков</a:t>
            </a:r>
            <a:endParaRPr lang="en-US" sz="49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70747"/>
            <a:ext cx="7091149" cy="310621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Система:</a:t>
            </a:r>
            <a:r>
              <a:rPr lang="en-US" dirty="0" smtClean="0"/>
              <a:t>  “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Почему? Когда? Сколько?</a:t>
            </a:r>
            <a:r>
              <a:rPr lang="en-US" dirty="0" smtClean="0"/>
              <a:t>”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Получение желаемой цены и причин продажи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73" y="2402006"/>
            <a:ext cx="4677388" cy="46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Выезжайте </a:t>
            </a: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к клиенту сами.</a:t>
            </a:r>
            <a:r>
              <a:rPr lang="en-US" b="1" dirty="0">
                <a:latin typeface="Al Nile" charset="-78"/>
                <a:ea typeface="Al Nile" charset="-78"/>
                <a:cs typeface="Al Nile" charset="-78"/>
              </a:rPr>
              <a:t/>
            </a:r>
            <a:br>
              <a:rPr lang="en-US" b="1" dirty="0">
                <a:latin typeface="Al Nile" charset="-78"/>
                <a:ea typeface="Al Nile" charset="-78"/>
                <a:cs typeface="Al Nile" charset="-78"/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659" y="2920621"/>
            <a:ext cx="3746534" cy="374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3"/>
          <a:stretch/>
        </p:blipFill>
        <p:spPr>
          <a:xfrm>
            <a:off x="7389413" y="-490885"/>
            <a:ext cx="4802587" cy="62905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9829" y="2163774"/>
            <a:ext cx="1689565" cy="20005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30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13</a:t>
            </a:r>
            <a:endParaRPr lang="ru-RU" sz="13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27288" y="4004703"/>
            <a:ext cx="774251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400" b="1" dirty="0">
                <a:cs typeface="Arial" panose="020B0604020202020204" pitchFamily="34" charset="0"/>
              </a:rPr>
              <a:t>САЛОНОВ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52986" y="2167286"/>
            <a:ext cx="1574130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0" b="1" dirty="0">
                <a:solidFill>
                  <a:srgbClr val="00B05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77505" y="3964780"/>
            <a:ext cx="8619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cs typeface="Arial" panose="020B0604020202020204" pitchFamily="34" charset="0"/>
              </a:rPr>
              <a:t>РЕГИОНОВ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27463" y="2219599"/>
            <a:ext cx="1975983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30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13</a:t>
            </a:r>
            <a:endParaRPr lang="ru-RU" sz="13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9953" y="4004703"/>
            <a:ext cx="174594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cs typeface="Arial" panose="020B0604020202020204" pitchFamily="34" charset="0"/>
              </a:rPr>
              <a:t>ЛЕТ В АВТОБИЗНЕСЕ</a:t>
            </a: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57" name="Заголовок 10"/>
          <p:cNvSpPr txBox="1">
            <a:spLocks/>
          </p:cNvSpPr>
          <p:nvPr/>
        </p:nvSpPr>
        <p:spPr>
          <a:xfrm>
            <a:off x="695325" y="5390360"/>
            <a:ext cx="10082206" cy="3267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+mn-lt"/>
              </a:rPr>
              <a:t>ОФИЦИАЛЬНЫЙ ДИЛЕР</a:t>
            </a:r>
            <a:r>
              <a:rPr lang="en-US" dirty="0">
                <a:latin typeface="+mn-lt"/>
              </a:rPr>
              <a:t>:</a:t>
            </a:r>
            <a:endParaRPr lang="ru-RU" dirty="0">
              <a:latin typeface="+mn-lt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462401" y="3361281"/>
            <a:ext cx="740906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Москва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113934" y="3747334"/>
            <a:ext cx="740906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Липецк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8510662" y="4068279"/>
            <a:ext cx="855925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Воронеж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203307" y="3674632"/>
            <a:ext cx="1070748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Н. Новгород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068960" y="4649029"/>
            <a:ext cx="1193230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Ростов-на-Дону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892118" y="4503735"/>
            <a:ext cx="1093909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Краснодар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389412" y="4068279"/>
            <a:ext cx="982003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Волгоград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86F7FABC-0DF7-C14D-95C2-F9C460997733}"/>
              </a:ext>
            </a:extLst>
          </p:cNvPr>
          <p:cNvSpPr txBox="1">
            <a:spLocks/>
          </p:cNvSpPr>
          <p:nvPr/>
        </p:nvSpPr>
        <p:spPr>
          <a:xfrm>
            <a:off x="695325" y="504968"/>
            <a:ext cx="10837862" cy="7634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40A660"/>
              </a:solidFill>
              <a:latin typeface="Calibri" panose="020F0502020204030204" pitchFamily="34" charset="0"/>
              <a:ea typeface="Roboto Black" charset="0"/>
              <a:cs typeface="Calibri" panose="020F0502020204030204" pitchFamily="34" charset="0"/>
            </a:endParaRPr>
          </a:p>
        </p:txBody>
      </p:sp>
      <p:pic>
        <p:nvPicPr>
          <p:cNvPr id="35" name="Рисунок 2" descr="Рисунок 2">
            <a:extLst>
              <a:ext uri="{FF2B5EF4-FFF2-40B4-BE49-F238E27FC236}">
                <a16:creationId xmlns="" xmlns:a16="http://schemas.microsoft.com/office/drawing/2014/main" id="{288A3784-9601-6245-B965-1DF2CE8A9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06443" y="5956477"/>
            <a:ext cx="777651" cy="36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4ff1d3c90ee475cac78d1198dd76b203.png" descr="4ff1d3c90ee475cac78d1198dd76b203.png">
            <a:extLst>
              <a:ext uri="{FF2B5EF4-FFF2-40B4-BE49-F238E27FC236}">
                <a16:creationId xmlns="" xmlns:a16="http://schemas.microsoft.com/office/drawing/2014/main" id="{0DAF7068-B716-2246-8C1F-FC88F7CB7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49505" y="5825816"/>
            <a:ext cx="1107881" cy="63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 descr="pasted-image.pdf">
            <a:extLst>
              <a:ext uri="{FF2B5EF4-FFF2-40B4-BE49-F238E27FC236}">
                <a16:creationId xmlns="" xmlns:a16="http://schemas.microsoft.com/office/drawing/2014/main" id="{DF6FE4B2-4246-CA4F-B99B-5AB1604E0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rcRect b="10016"/>
          <a:stretch>
            <a:fillRect/>
          </a:stretch>
        </p:blipFill>
        <p:spPr>
          <a:xfrm>
            <a:off x="2970689" y="5942032"/>
            <a:ext cx="989904" cy="753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2" descr="http://agat34.azgaz.ru/pics/logo_gaz_black.jpg">
            <a:extLst>
              <a:ext uri="{FF2B5EF4-FFF2-40B4-BE49-F238E27FC236}">
                <a16:creationId xmlns="" xmlns:a16="http://schemas.microsoft.com/office/drawing/2014/main" id="{47A49549-8BF9-134C-B702-84B7E5C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81" y="5740897"/>
            <a:ext cx="719912" cy="7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www.dinnages.co.uk/img/brands/ford-transit-centre.png">
            <a:extLst>
              <a:ext uri="{FF2B5EF4-FFF2-40B4-BE49-F238E27FC236}">
                <a16:creationId xmlns="" xmlns:a16="http://schemas.microsoft.com/office/drawing/2014/main" id="{92A5E8C5-E16E-6D41-95DB-44B9EBEB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09" y="5836392"/>
            <a:ext cx="704383" cy="5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986027" y="5036753"/>
            <a:ext cx="1498120" cy="257369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Минеральные Воды</a:t>
            </a:r>
            <a:endParaRPr lang="ru-RU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56" y="5649621"/>
            <a:ext cx="1101124" cy="110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Самые лояльные клиенты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ru-RU" dirty="0" smtClean="0"/>
              <a:t>Получили то, что хотели.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 Это клиенты с непростой историей и вы им помогли.</a:t>
            </a:r>
          </a:p>
          <a:p>
            <a:pPr>
              <a:buFont typeface="Wingdings" charset="2"/>
              <a:buChar char="ü"/>
            </a:pPr>
            <a:endParaRPr lang="ru-RU" dirty="0" smtClean="0"/>
          </a:p>
          <a:p>
            <a:pPr>
              <a:buFont typeface="Wingdings" charset="2"/>
              <a:buChar char="ü"/>
            </a:pPr>
            <a:endParaRPr lang="ru-R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982" y="2784138"/>
            <a:ext cx="3732663" cy="40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00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Маркетинг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9051"/>
            <a:ext cx="10515600" cy="4047911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ru-RU" dirty="0" smtClean="0"/>
              <a:t>«Выкуп» очень дорогой и конкурентный запрос</a:t>
            </a:r>
          </a:p>
          <a:p>
            <a:pPr>
              <a:buFont typeface="Wingdings" charset="2"/>
              <a:buChar char="ü"/>
            </a:pPr>
            <a:r>
              <a:rPr lang="ru-RU" dirty="0"/>
              <a:t> </a:t>
            </a:r>
            <a:r>
              <a:rPr lang="ru-RU" dirty="0" smtClean="0"/>
              <a:t>Самый эффективный канал – сарафанное радио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47" y="3392598"/>
            <a:ext cx="3356217" cy="33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8107"/>
            <a:ext cx="10515600" cy="4088856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Trade </a:t>
            </a:r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легче и качественнее 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endParaRPr lang="en-US" sz="96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11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5" y="421105"/>
            <a:ext cx="2970693" cy="53123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997587" y="2107288"/>
            <a:ext cx="3779769" cy="3420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B050"/>
                </a:solidFill>
              </a:rPr>
              <a:t>Благодарю за внимание!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093123" y="5754002"/>
            <a:ext cx="36842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Times New Roman" pitchFamily="18" charset="0"/>
              </a:rPr>
              <a:t>Андрей </a:t>
            </a:r>
            <a:r>
              <a:rPr lang="ru-RU" b="1" dirty="0" err="1" smtClean="0">
                <a:solidFill>
                  <a:srgbClr val="FFFFFF"/>
                </a:solidFill>
                <a:latin typeface="+mj-lt"/>
                <a:ea typeface="Calibri" pitchFamily="34" charset="0"/>
                <a:cs typeface="Times New Roman" pitchFamily="18" charset="0"/>
              </a:rPr>
              <a:t>Скрипский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rgbClr val="FFFFFF"/>
                </a:solidFill>
                <a:latin typeface="+mj-lt"/>
                <a:ea typeface="Calibri" pitchFamily="34" charset="0"/>
                <a:cs typeface="Times New Roman" pitchFamily="18" charset="0"/>
              </a:rPr>
              <a:t>a.skripskiy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@freshauto.ru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12652"/>
          <a:stretch/>
        </p:blipFill>
        <p:spPr>
          <a:xfrm>
            <a:off x="0" y="-4588"/>
            <a:ext cx="12192000" cy="68625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31" y="2344989"/>
            <a:ext cx="1187897" cy="1187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83" y="2344988"/>
            <a:ext cx="1187897" cy="1187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90" y="2449754"/>
            <a:ext cx="1187897" cy="1187897"/>
          </a:xfrm>
          <a:prstGeom prst="rect">
            <a:avLst/>
          </a:prstGeom>
        </p:spPr>
      </p:pic>
      <p:sp>
        <p:nvSpPr>
          <p:cNvPr id="13" name="Shape 88"/>
          <p:cNvSpPr txBox="1"/>
          <p:nvPr/>
        </p:nvSpPr>
        <p:spPr>
          <a:xfrm>
            <a:off x="8083935" y="3601412"/>
            <a:ext cx="2538407" cy="6250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indent="-19050" algn="ctr">
              <a:lnSpc>
                <a:spcPct val="90000"/>
              </a:lnSpc>
              <a:buClr>
                <a:prstClr val="white"/>
              </a:buClr>
              <a:buSzPts val="300"/>
              <a:buFont typeface="Arial"/>
              <a:buNone/>
            </a:pPr>
            <a:r>
              <a:rPr lang="ru-RU" sz="1400" b="1" dirty="0">
                <a:solidFill>
                  <a:prstClr val="white"/>
                </a:solidFill>
                <a:ea typeface="Century Gothic"/>
                <a:cs typeface="Arial" pitchFamily="34" charset="0"/>
                <a:sym typeface="Century Gothic"/>
              </a:rPr>
              <a:t>КОММЕРЧЕСКИЙ ТРАНСПОРТ</a:t>
            </a:r>
            <a:endParaRPr lang="en-US" sz="1400" b="1" dirty="0">
              <a:solidFill>
                <a:prstClr val="white"/>
              </a:solidFill>
              <a:ea typeface="Century Gothic"/>
              <a:cs typeface="Arial" pitchFamily="34" charset="0"/>
              <a:sym typeface="Century Gothic"/>
            </a:endParaRPr>
          </a:p>
        </p:txBody>
      </p:sp>
      <p:sp>
        <p:nvSpPr>
          <p:cNvPr id="14" name="Shape 105"/>
          <p:cNvSpPr txBox="1"/>
          <p:nvPr/>
        </p:nvSpPr>
        <p:spPr>
          <a:xfrm>
            <a:off x="1115303" y="3637651"/>
            <a:ext cx="2759152" cy="4975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indent="-19050" algn="ctr">
              <a:lnSpc>
                <a:spcPct val="90000"/>
              </a:lnSpc>
              <a:buClr>
                <a:prstClr val="white"/>
              </a:buClr>
              <a:buSzPts val="300"/>
            </a:pPr>
            <a:r>
              <a:rPr lang="ru-RU" sz="1400" b="1" dirty="0">
                <a:solidFill>
                  <a:prstClr val="white"/>
                </a:solidFill>
                <a:ea typeface="Century Gothic"/>
                <a:cs typeface="Arial" pitchFamily="34" charset="0"/>
                <a:sym typeface="Century Gothic"/>
              </a:rPr>
              <a:t>ЛЕГКОВЫЕ АВТО </a:t>
            </a:r>
            <a:endParaRPr lang="en-US" sz="1400" b="1" dirty="0">
              <a:solidFill>
                <a:prstClr val="white"/>
              </a:solidFill>
              <a:ea typeface="Century Gothic"/>
              <a:cs typeface="Arial" pitchFamily="34" charset="0"/>
              <a:sym typeface="Century Gothic"/>
            </a:endParaRPr>
          </a:p>
        </p:txBody>
      </p:sp>
      <p:sp>
        <p:nvSpPr>
          <p:cNvPr id="15" name="Shape 108"/>
          <p:cNvSpPr txBox="1"/>
          <p:nvPr/>
        </p:nvSpPr>
        <p:spPr>
          <a:xfrm>
            <a:off x="5081836" y="3665185"/>
            <a:ext cx="1362791" cy="4975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indent="-19050" algn="ctr">
              <a:lnSpc>
                <a:spcPct val="90000"/>
              </a:lnSpc>
              <a:buClr>
                <a:prstClr val="white"/>
              </a:buClr>
              <a:buSzPts val="300"/>
              <a:buFont typeface="Arial"/>
              <a:buNone/>
            </a:pPr>
            <a:r>
              <a:rPr lang="ru-RU" sz="1400" b="1" dirty="0">
                <a:solidFill>
                  <a:prstClr val="white"/>
                </a:solidFill>
                <a:ea typeface="Century Gothic"/>
                <a:cs typeface="Arial" pitchFamily="34" charset="0"/>
                <a:sym typeface="Century Gothic"/>
              </a:rPr>
              <a:t>МОТОЦИКЛЫ</a:t>
            </a:r>
            <a:endParaRPr lang="en-US" sz="1400" b="1" dirty="0">
              <a:solidFill>
                <a:prstClr val="white"/>
              </a:solidFill>
              <a:ea typeface="Century Gothic"/>
              <a:cs typeface="Arial" pitchFamily="34" charset="0"/>
              <a:sym typeface="Century Gothic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1586905" y="1945741"/>
            <a:ext cx="777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360905" y="1945741"/>
            <a:ext cx="0" cy="217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755741" y="1945741"/>
            <a:ext cx="0" cy="217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496390" y="1945742"/>
            <a:ext cx="0" cy="217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4002794" y="4168288"/>
            <a:ext cx="374595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600" b="1" dirty="0">
                <a:solidFill>
                  <a:srgbClr val="5AB464"/>
                </a:solidFill>
                <a:cs typeface="Arial" panose="020B0604020202020204" pitchFamily="34" charset="0"/>
              </a:rPr>
              <a:t>2</a:t>
            </a:r>
            <a:r>
              <a:rPr lang="ru-RU" sz="9600" b="1" dirty="0">
                <a:solidFill>
                  <a:srgbClr val="5AB464"/>
                </a:solidFill>
                <a:cs typeface="Arial" panose="020B0604020202020204" pitchFamily="34" charset="0"/>
              </a:rPr>
              <a:t> </a:t>
            </a:r>
            <a:r>
              <a:rPr lang="en-US" sz="9600" b="1" dirty="0">
                <a:solidFill>
                  <a:srgbClr val="5AB464"/>
                </a:solidFill>
                <a:cs typeface="Arial" panose="020B0604020202020204" pitchFamily="34" charset="0"/>
              </a:rPr>
              <a:t>000</a:t>
            </a:r>
            <a:endParaRPr lang="ru-RU" sz="9600" b="1" dirty="0">
              <a:solidFill>
                <a:srgbClr val="5AB464"/>
              </a:solidFill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179198" y="5404513"/>
            <a:ext cx="367637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endParaRPr lang="ru-RU" sz="1200" b="1" dirty="0">
              <a:solidFill>
                <a:srgbClr val="40A660"/>
              </a:solidFill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solidFill>
                <a:srgbClr val="40A66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40A660"/>
                </a:solidFill>
                <a:cs typeface="Arial" panose="020B0604020202020204" pitchFamily="34" charset="0"/>
              </a:rPr>
              <a:t>АВТОМОБИЛЕЙ  НА </a:t>
            </a:r>
            <a:r>
              <a:rPr lang="ru-RU" sz="1200" b="1" dirty="0">
                <a:solidFill>
                  <a:srgbClr val="40A660"/>
                </a:solidFill>
                <a:cs typeface="Arial" panose="020B0604020202020204" pitchFamily="34" charset="0"/>
              </a:rPr>
              <a:t>СКЛАДЕ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410355" y="4168288"/>
            <a:ext cx="3396764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00" b="1" dirty="0" smtClean="0">
                <a:solidFill>
                  <a:srgbClr val="5AB464"/>
                </a:solidFill>
                <a:cs typeface="Arial" panose="020B0604020202020204" pitchFamily="34" charset="0"/>
              </a:rPr>
              <a:t>2</a:t>
            </a:r>
            <a:r>
              <a:rPr lang="ru-RU" sz="9600" b="1" dirty="0" smtClean="0">
                <a:solidFill>
                  <a:srgbClr val="5AB464"/>
                </a:solidFill>
                <a:cs typeface="Arial" panose="020B0604020202020204" pitchFamily="34" charset="0"/>
              </a:rPr>
              <a:t>4 256</a:t>
            </a:r>
            <a:endParaRPr lang="ru-RU" sz="9600" b="1" dirty="0">
              <a:solidFill>
                <a:srgbClr val="5AB464"/>
              </a:solidFill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755844" y="5748920"/>
            <a:ext cx="270578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0A660"/>
                </a:solidFill>
                <a:cs typeface="Arial" panose="020B0604020202020204" pitchFamily="34" charset="0"/>
              </a:rPr>
              <a:t>АВТОМОБИЛЕЙ ПРОДАНО В 2018 ГОДУ</a:t>
            </a:r>
            <a:endParaRPr lang="ru-RU" sz="1200" b="1" dirty="0">
              <a:solidFill>
                <a:srgbClr val="40A660"/>
              </a:solidFill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2414" y="4150898"/>
            <a:ext cx="3180364" cy="1494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600" b="1" dirty="0" smtClean="0">
                <a:solidFill>
                  <a:srgbClr val="5AB464"/>
                </a:solidFill>
                <a:cs typeface="Arial" panose="020B0604020202020204" pitchFamily="34" charset="0"/>
              </a:rPr>
              <a:t>65%</a:t>
            </a:r>
            <a:endParaRPr lang="ru-RU" sz="9600" b="1" dirty="0">
              <a:solidFill>
                <a:srgbClr val="5AB464"/>
              </a:solidFill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3872" y="5659606"/>
            <a:ext cx="208606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40A660"/>
                </a:solidFill>
                <a:cs typeface="Arial" panose="020B0604020202020204" pitchFamily="34" charset="0"/>
              </a:rPr>
              <a:t>NPS</a:t>
            </a:r>
            <a:endParaRPr lang="ru-RU" sz="1200" b="1" dirty="0">
              <a:solidFill>
                <a:srgbClr val="40A660"/>
              </a:solidFill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9DFF0C9-2B24-5F41-8743-C8EE43DEA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435451"/>
            <a:ext cx="1227794" cy="21955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="" xmlns:a16="http://schemas.microsoft.com/office/drawing/2014/main" id="{C55DE2CA-C050-E440-B88B-5878A68D73EF}"/>
              </a:ext>
            </a:extLst>
          </p:cNvPr>
          <p:cNvSpPr txBox="1">
            <a:spLocks/>
          </p:cNvSpPr>
          <p:nvPr/>
        </p:nvSpPr>
        <p:spPr>
          <a:xfrm>
            <a:off x="695325" y="1206426"/>
            <a:ext cx="10837862" cy="6505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Roboto Black" charset="0"/>
                <a:cs typeface="Calibri" panose="020F0502020204030204" pitchFamily="34" charset="0"/>
              </a:rPr>
              <a:t>Направления:</a:t>
            </a:r>
            <a:endParaRPr lang="en-US" sz="2400" b="1" dirty="0">
              <a:solidFill>
                <a:prstClr val="white"/>
              </a:solidFill>
              <a:latin typeface="Calibri" panose="020F0502020204030204" pitchFamily="34" charset="0"/>
              <a:ea typeface="Roboto Black" charset="0"/>
              <a:cs typeface="Calibri" panose="020F050202020403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1EB546E1-ECA7-DD46-B7C0-0850BD33E8B7}"/>
              </a:ext>
            </a:extLst>
          </p:cNvPr>
          <p:cNvCxnSpPr>
            <a:cxnSpLocks/>
          </p:cNvCxnSpPr>
          <p:nvPr/>
        </p:nvCxnSpPr>
        <p:spPr>
          <a:xfrm>
            <a:off x="1590816" y="1724741"/>
            <a:ext cx="0" cy="217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Входим в топ-5 российских компаний на рынке автомобилей с </a:t>
            </a:r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пробегом</a:t>
            </a:r>
          </a:p>
          <a:p>
            <a:pPr marL="0" indent="0" algn="ctr">
              <a:buNone/>
            </a:pPr>
            <a:endParaRPr lang="ru-RU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endParaRPr lang="ru-RU" sz="4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r">
              <a:buNone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Рейтинг портала «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АвтоБизнесРевю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за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полугодие 2018 года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0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015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Несколько фактов о выкупе: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3857"/>
            <a:ext cx="11353800" cy="370935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Самые проблемные автомобили</a:t>
            </a:r>
          </a:p>
          <a:p>
            <a:pPr marL="0" indent="0">
              <a:buNone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из машин, находящихся на складе более 60 дней –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90%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выкуп с улицы</a:t>
            </a:r>
          </a:p>
          <a:p>
            <a:pPr>
              <a:buFont typeface="Wingdings" charset="2"/>
              <a:buChar char="ü"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buFont typeface="Wingdings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Финансово очень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затратно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02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0704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Несколько фактов о выкупе: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01257"/>
            <a:ext cx="10515600" cy="3375706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Плохое техническое состояние</a:t>
            </a:r>
          </a:p>
          <a:p>
            <a:pPr>
              <a:buFont typeface="Wingdings" charset="2"/>
              <a:buChar char="ü"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buFont typeface="Wingdings" charset="2"/>
              <a:buChar char="ü"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Судебные разбирательства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348" y="2801257"/>
            <a:ext cx="4262651" cy="39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Мошеннические схемы: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1. Выкуп кредитных и залоговых а/м  </a:t>
            </a:r>
            <a:r>
              <a:rPr lang="ru-RU" dirty="0" smtClean="0">
                <a:solidFill>
                  <a:srgbClr val="FF0000"/>
                </a:solidFill>
              </a:rPr>
              <a:t>(минимум раз в неделю)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i="1" dirty="0" smtClean="0"/>
              <a:t>Продав а/м,  мошенники перестают выплачивать кредит. </a:t>
            </a:r>
          </a:p>
          <a:p>
            <a:pPr marL="0" indent="0">
              <a:buNone/>
            </a:pPr>
            <a:r>
              <a:rPr lang="ru-RU" sz="2400" i="1" dirty="0" smtClean="0"/>
              <a:t>Банк предъявляет претензии к клиенту или автосалону.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0216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8249"/>
            <a:ext cx="10962736" cy="17243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2.Псевдо ввоз </a:t>
            </a:r>
            <a:r>
              <a:rPr lang="ru-RU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доростоящих</a:t>
            </a: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а/м из стран Таможенного Союза 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(Казахстан, Армения, Белоруссия)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4800" b="1" dirty="0">
              <a:solidFill>
                <a:schemeClr val="tx1">
                  <a:lumMod val="65000"/>
                  <a:lumOff val="3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 smtClean="0"/>
              <a:t>Нижний </a:t>
            </a:r>
            <a:r>
              <a:rPr lang="ru-RU" sz="2000" dirty="0"/>
              <a:t>Новгород </a:t>
            </a:r>
            <a:r>
              <a:rPr lang="en-US" sz="2000" dirty="0"/>
              <a:t>Toyota Land Cruiser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/>
              <a:t>А</a:t>
            </a:r>
            <a:r>
              <a:rPr lang="ru-RU" i="1" dirty="0" smtClean="0"/>
              <a:t>втосалон приобретает криминальный а/м, продает и у клиента при регистрации его изымают.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186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75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3.Двойное гражданство, иностранцы 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sz="2000" dirty="0" err="1"/>
              <a:t>Porshe</a:t>
            </a:r>
            <a:r>
              <a:rPr lang="en-US" sz="2000" dirty="0"/>
              <a:t> Cayenne, </a:t>
            </a:r>
            <a:r>
              <a:rPr lang="ru-RU" sz="2000" dirty="0"/>
              <a:t>владелец гражданин Украины и Дании.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i="1" dirty="0"/>
              <a:t>С</a:t>
            </a:r>
            <a:r>
              <a:rPr lang="ru-RU" i="1" dirty="0" smtClean="0"/>
              <a:t>удебные разбирательства на неопределенные сроки, а/м изъят.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Невозможно проверить наличие сделок на территории другого государства. 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Решение: исключить сделки с нерезидентами.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4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4748</TotalTime>
  <Words>449</Words>
  <Application>Microsoft Office PowerPoint</Application>
  <PresentationFormat>Широкоэкранный</PresentationFormat>
  <Paragraphs>125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Abadi MT Condensed Extra Bold</vt:lpstr>
      <vt:lpstr>Al Nile</vt:lpstr>
      <vt:lpstr>Arial</vt:lpstr>
      <vt:lpstr>Calibri</vt:lpstr>
      <vt:lpstr>Calibri Light</vt:lpstr>
      <vt:lpstr>Century Gothic</vt:lpstr>
      <vt:lpstr>Roboto Black</vt:lpstr>
      <vt:lpstr>Times New Roman</vt:lpstr>
      <vt:lpstr>Wingdings</vt:lpstr>
      <vt:lpstr>Wingdings 2</vt:lpstr>
      <vt:lpstr>Office Theme</vt:lpstr>
      <vt:lpstr>2_HDOfficeLightV0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Несколько фактов о выкупе:</vt:lpstr>
      <vt:lpstr>Несколько фактов о выкупе:</vt:lpstr>
      <vt:lpstr>Мошеннические схемы:</vt:lpstr>
      <vt:lpstr>2.Псевдо ввоз доростоящих а/м из стран Таможенного Союза  (Казахстан, Армения, Белоруссия) </vt:lpstr>
      <vt:lpstr>3.Двойное гражданство, иностранцы  </vt:lpstr>
      <vt:lpstr>4. Фиктивная таможня (Чечня, Дагестан, Карачаево-Черкессия), псевдо переселенцы </vt:lpstr>
      <vt:lpstr>5. Банкротство физических лиц </vt:lpstr>
      <vt:lpstr>6. Поддельные договора купли-продажи и документов (СТС, ПТС) </vt:lpstr>
      <vt:lpstr>Презентация PowerPoint</vt:lpstr>
      <vt:lpstr>Поэтому необходим:</vt:lpstr>
      <vt:lpstr> Поэтому необходимо:  Юридическая проверка</vt:lpstr>
      <vt:lpstr>Поэтому необходимо:  Техническая проверка</vt:lpstr>
      <vt:lpstr> Поэтому необходимы:  Партнеры</vt:lpstr>
      <vt:lpstr>    Поэтому необходимо:   Подготовка оценщиков</vt:lpstr>
      <vt:lpstr>   Выезжайте к клиенту сами. </vt:lpstr>
      <vt:lpstr>Самые лояльные клиенты</vt:lpstr>
      <vt:lpstr>Маркетинг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команду!</dc:title>
  <dc:creator>Светлана Гамзатова</dc:creator>
  <cp:lastModifiedBy>пользователь4</cp:lastModifiedBy>
  <cp:revision>269</cp:revision>
  <cp:lastPrinted>2018-05-22T14:13:20Z</cp:lastPrinted>
  <dcterms:created xsi:type="dcterms:W3CDTF">2018-04-14T07:58:30Z</dcterms:created>
  <dcterms:modified xsi:type="dcterms:W3CDTF">2019-03-19T15:40:45Z</dcterms:modified>
</cp:coreProperties>
</file>