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314" r:id="rId2"/>
    <p:sldId id="325" r:id="rId3"/>
    <p:sldId id="278" r:id="rId4"/>
    <p:sldId id="276" r:id="rId5"/>
    <p:sldId id="275" r:id="rId6"/>
    <p:sldId id="296" r:id="rId7"/>
    <p:sldId id="315" r:id="rId8"/>
    <p:sldId id="311" r:id="rId9"/>
    <p:sldId id="316" r:id="rId10"/>
    <p:sldId id="319" r:id="rId11"/>
    <p:sldId id="320" r:id="rId12"/>
    <p:sldId id="318" r:id="rId13"/>
    <p:sldId id="309" r:id="rId14"/>
    <p:sldId id="299" r:id="rId15"/>
    <p:sldId id="300" r:id="rId16"/>
    <p:sldId id="321" r:id="rId17"/>
    <p:sldId id="306" r:id="rId18"/>
    <p:sldId id="307" r:id="rId19"/>
    <p:sldId id="302" r:id="rId20"/>
    <p:sldId id="322" r:id="rId21"/>
    <p:sldId id="308" r:id="rId22"/>
    <p:sldId id="312" r:id="rId23"/>
    <p:sldId id="324" r:id="rId24"/>
    <p:sldId id="266" r:id="rId25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5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4"/>
    <p:restoredTop sz="94651"/>
  </p:normalViewPr>
  <p:slideViewPr>
    <p:cSldViewPr snapToObjects="1">
      <p:cViewPr varScale="1">
        <p:scale>
          <a:sx n="86" d="100"/>
          <a:sy n="86" d="100"/>
        </p:scale>
        <p:origin x="-942" y="-90"/>
      </p:cViewPr>
      <p:guideLst>
        <p:guide orient="horz" pos="1620"/>
        <p:guide pos="25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70714-870D-D74C-923B-FBB61BC167B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3D354-A4B0-B742-8630-77432E8E29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507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55988-E4AA-DE4C-B712-FF1554005DF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14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55988-E4AA-DE4C-B712-FF1554005DF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147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ru-RU" dirty="0"/>
              <a:t>Повысить эффективность КС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КАСКО, ОСАГО, СЖ, ГАП, пролонгация, оформление, продажи</a:t>
            </a:r>
            <a:r>
              <a:rPr lang="mr-IN" dirty="0"/>
              <a:t>…</a:t>
            </a:r>
            <a:endParaRPr lang="ru-RU" dirty="0"/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Пассивные операции и операции с прибылью.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Порталы банков, порталы страховых компаний, 1С, </a:t>
            </a:r>
            <a:r>
              <a:rPr lang="ru-RU" dirty="0" err="1"/>
              <a:t>Эксель</a:t>
            </a:r>
            <a:r>
              <a:rPr lang="ru-RU" dirty="0"/>
              <a:t> и отчеты.</a:t>
            </a:r>
          </a:p>
          <a:p>
            <a:pPr marL="457200" lvl="0" indent="-457200">
              <a:buFont typeface="+mj-lt"/>
              <a:buAutoNum type="arabicPeriod"/>
            </a:pPr>
            <a:endParaRPr lang="ru-RU" dirty="0"/>
          </a:p>
          <a:p>
            <a:pPr marL="457200" lvl="0" indent="-457200">
              <a:buFont typeface="+mj-lt"/>
              <a:buAutoNum type="arabicPeriod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D354-A4B0-B742-8630-77432E8E293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945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Такое впечатление, что вся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2019 подготовилась к долгому пути к онлайн продажам.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 очевидно, что они случатся когда-то, но когда – никто не знает. Поэтому все дилеры спокойно переносят часть своих операций в онлайн, сохраняя прибыль и удовлетворяя запросы клиентов.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Поставщики ИТ-решений на перебой предлагают разные решения для сайта, отдела продаж и отдел кредитования.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решают одну задачу: связка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Онлайна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Оффлайна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Всем ясно, что одно без другого работать не может.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не посчитают кредит у тебя на сайте – посчитают у конкурента.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возможность рассчитать кредит у тебя на сайте и информация о страховых продуктах и сервисных пакетах увеличивают продажи этих пакетов – так как пользователь уже все про них изучил.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3D354-A4B0-B742-8630-77432E8E293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581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55988-E4AA-DE4C-B712-FF1554005DF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58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604E-4C44-774F-9B5F-2D9C002DA9FE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4CBE-F528-6543-A5BA-6C137F752B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604E-4C44-774F-9B5F-2D9C002DA9FE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4CBE-F528-6543-A5BA-6C137F752B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604E-4C44-774F-9B5F-2D9C002DA9FE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4CBE-F528-6543-A5BA-6C137F752B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604E-4C44-774F-9B5F-2D9C002DA9FE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4CBE-F528-6543-A5BA-6C137F752BC4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80" y="4733926"/>
            <a:ext cx="1127087" cy="3357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604E-4C44-774F-9B5F-2D9C002DA9FE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4CBE-F528-6543-A5BA-6C137F752BC4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80" y="4733926"/>
            <a:ext cx="1127087" cy="3357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604E-4C44-774F-9B5F-2D9C002DA9FE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4CBE-F528-6543-A5BA-6C137F752B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604E-4C44-774F-9B5F-2D9C002DA9FE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4CBE-F528-6543-A5BA-6C137F752B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604E-4C44-774F-9B5F-2D9C002DA9FE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4CBE-F528-6543-A5BA-6C137F752B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604E-4C44-774F-9B5F-2D9C002DA9FE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4CBE-F528-6543-A5BA-6C137F752B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604E-4C44-774F-9B5F-2D9C002DA9FE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4CBE-F528-6543-A5BA-6C137F752B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604E-4C44-774F-9B5F-2D9C002DA9FE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4CBE-F528-6543-A5BA-6C137F752B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5604E-4C44-774F-9B5F-2D9C002DA9FE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94CBE-F528-6543-A5BA-6C137F752B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3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larin@ecredit.on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5154" y="1923678"/>
            <a:ext cx="8681014" cy="203663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 smtClean="0"/>
              <a:t>Давайте зарабатывать месте: </a:t>
            </a:r>
            <a:br>
              <a:rPr lang="ru-RU" sz="4000" b="1" dirty="0" smtClean="0"/>
            </a:br>
            <a:r>
              <a:rPr lang="ru-RU" sz="4000" b="1" dirty="0" smtClean="0"/>
              <a:t>дилеры, банки, </a:t>
            </a:r>
            <a:r>
              <a:rPr lang="ru-RU" sz="4000" b="1" dirty="0" smtClean="0"/>
              <a:t>страховые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90880" y="4687747"/>
            <a:ext cx="94128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13" b="1" dirty="0">
                <a:solidFill>
                  <a:schemeClr val="bg1">
                    <a:lumMod val="75000"/>
                  </a:schemeClr>
                </a:solidFill>
              </a:rPr>
              <a:t>Москва, 2019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DF3452A-8A99-DE41-A0F0-14F1D5D5F6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676" y="475565"/>
            <a:ext cx="1276648" cy="69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41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FC8AF1-9B2C-F64E-8ADF-2A81BC12E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7" y="195486"/>
            <a:ext cx="2992596" cy="12574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100" b="1" dirty="0"/>
              <a:t>NADA SHOW </a:t>
            </a:r>
            <a:r>
              <a:rPr lang="en-US" sz="4100" dirty="0"/>
              <a:t>2019 </a:t>
            </a:r>
          </a:p>
        </p:txBody>
      </p:sp>
      <p:sp>
        <p:nvSpPr>
          <p:cNvPr id="12" name="Объект 4">
            <a:extLst>
              <a:ext uri="{FF2B5EF4-FFF2-40B4-BE49-F238E27FC236}">
                <a16:creationId xmlns="" xmlns:a16="http://schemas.microsoft.com/office/drawing/2014/main" id="{E809EB9D-0166-8E49-8CCD-CFF5414B6E4C}"/>
              </a:ext>
            </a:extLst>
          </p:cNvPr>
          <p:cNvSpPr txBox="1">
            <a:spLocks/>
          </p:cNvSpPr>
          <p:nvPr/>
        </p:nvSpPr>
        <p:spPr>
          <a:xfrm>
            <a:off x="214817" y="1635646"/>
            <a:ext cx="2992596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0838" defTabSz="914400"/>
            <a:r>
              <a:rPr lang="en-US" sz="1800" dirty="0" err="1"/>
              <a:t>Готовятся</a:t>
            </a:r>
            <a:r>
              <a:rPr lang="en-US" sz="1800" dirty="0"/>
              <a:t> </a:t>
            </a:r>
            <a:r>
              <a:rPr lang="en-US" sz="1800" dirty="0" err="1"/>
              <a:t>к</a:t>
            </a:r>
            <a:r>
              <a:rPr lang="en-US" sz="1800" dirty="0"/>
              <a:t> </a:t>
            </a:r>
            <a:r>
              <a:rPr lang="en-US" sz="1800" dirty="0" err="1"/>
              <a:t>онлайн</a:t>
            </a:r>
            <a:r>
              <a:rPr lang="en-US" sz="1800" dirty="0"/>
              <a:t> </a:t>
            </a:r>
            <a:r>
              <a:rPr lang="en-US" sz="1800" dirty="0" err="1"/>
              <a:t>продажам</a:t>
            </a:r>
            <a:r>
              <a:rPr lang="en-US" sz="1800" dirty="0"/>
              <a:t> </a:t>
            </a:r>
            <a:r>
              <a:rPr lang="en-US" sz="1800" dirty="0" err="1"/>
              <a:t>автомобилей</a:t>
            </a:r>
            <a:endParaRPr lang="en-US" sz="1800" dirty="0"/>
          </a:p>
          <a:p>
            <a:pPr marL="358775" indent="-350838" defTabSz="914400"/>
            <a:r>
              <a:rPr lang="en-US" sz="1800" dirty="0" err="1"/>
              <a:t>Одобряют</a:t>
            </a:r>
            <a:r>
              <a:rPr lang="en-US" sz="1800" dirty="0"/>
              <a:t> </a:t>
            </a:r>
            <a:r>
              <a:rPr lang="en-US" sz="1800" dirty="0" err="1"/>
              <a:t>кредит</a:t>
            </a:r>
            <a:r>
              <a:rPr lang="en-US" sz="1800" dirty="0"/>
              <a:t> </a:t>
            </a:r>
            <a:r>
              <a:rPr lang="en-US" sz="1800" dirty="0" err="1"/>
              <a:t>онлайн</a:t>
            </a:r>
            <a:endParaRPr lang="en-US" sz="1800" dirty="0"/>
          </a:p>
          <a:p>
            <a:pPr marL="358775" indent="-350838" defTabSz="914400"/>
            <a:r>
              <a:rPr lang="ru-RU" sz="1800" dirty="0"/>
              <a:t>С</a:t>
            </a:r>
            <a:r>
              <a:rPr lang="en-US" sz="1800" dirty="0" err="1"/>
              <a:t>вязка</a:t>
            </a:r>
            <a:r>
              <a:rPr lang="en-US" sz="1800" dirty="0"/>
              <a:t> </a:t>
            </a:r>
            <a:r>
              <a:rPr lang="en-US" sz="1800" dirty="0" err="1"/>
              <a:t>онлайна</a:t>
            </a:r>
            <a:r>
              <a:rPr lang="en-US" sz="1800" dirty="0"/>
              <a:t> </a:t>
            </a:r>
            <a:r>
              <a:rPr lang="en-US" sz="1800" dirty="0" err="1"/>
              <a:t>с</a:t>
            </a:r>
            <a:r>
              <a:rPr lang="en-US" sz="1800" dirty="0"/>
              <a:t> </a:t>
            </a:r>
            <a:r>
              <a:rPr lang="en-US" sz="1800" dirty="0" err="1"/>
              <a:t>оффлайном</a:t>
            </a:r>
            <a:endParaRPr lang="en-US" sz="1800" dirty="0"/>
          </a:p>
          <a:p>
            <a:pPr marL="358775" indent="-350838" defTabSz="914400"/>
            <a:r>
              <a:rPr lang="en-US" sz="1800" dirty="0" err="1"/>
              <a:t>Внедряют</a:t>
            </a:r>
            <a:r>
              <a:rPr lang="en-US" sz="1800" dirty="0"/>
              <a:t> ИТ </a:t>
            </a:r>
            <a:r>
              <a:rPr lang="en-US" sz="1800" dirty="0" err="1"/>
              <a:t>инструменты</a:t>
            </a:r>
            <a:endParaRPr lang="en-US" sz="1800" dirty="0"/>
          </a:p>
        </p:txBody>
      </p:sp>
      <p:pic>
        <p:nvPicPr>
          <p:cNvPr id="11" name="Рисунок 10" descr="Изображение выглядит как внутренний, человек, здание&#10;&#10;&#10;&#10;Описание создано автоматически">
            <a:extLst>
              <a:ext uri="{FF2B5EF4-FFF2-40B4-BE49-F238E27FC236}">
                <a16:creationId xmlns="" xmlns:a16="http://schemas.microsoft.com/office/drawing/2014/main" id="{2C74CE1D-3034-A04E-98DF-321E2550BB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479292" y="10"/>
            <a:ext cx="5664708" cy="51434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5821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035889EE-06A1-CD4F-B02E-862952C2D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016" y="4604075"/>
            <a:ext cx="2019300" cy="393700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4194F45-6BC6-8A4B-A721-CADDCFF6CB80}"/>
              </a:ext>
            </a:extLst>
          </p:cNvPr>
          <p:cNvSpPr txBox="1"/>
          <p:nvPr/>
        </p:nvSpPr>
        <p:spPr>
          <a:xfrm>
            <a:off x="4716016" y="4303993"/>
            <a:ext cx="1875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01.2019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42D2093-6243-F44D-A017-193F0EBE7413}"/>
              </a:ext>
            </a:extLst>
          </p:cNvPr>
          <p:cNvSpPr txBox="1"/>
          <p:nvPr/>
        </p:nvSpPr>
        <p:spPr>
          <a:xfrm>
            <a:off x="4805114" y="1578154"/>
            <a:ext cx="3727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Уже 97</a:t>
            </a:r>
            <a:r>
              <a:rPr lang="en-US" sz="3200" dirty="0"/>
              <a:t>% </a:t>
            </a:r>
            <a:r>
              <a:rPr lang="ru-RU" sz="3200" dirty="0"/>
              <a:t>клиентов ищут информацию онлайн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927E69-4DC0-4B47-ACE7-199EA879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42339"/>
            <a:ext cx="4137128" cy="994172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+mn-lt"/>
              </a:rPr>
              <a:t>А что Россия?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521425B-EA61-9E4D-80FC-AAACCCD777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5304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9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E40AFD-A35C-7F44-98AD-F6837B326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+mn-lt"/>
              </a:rPr>
              <a:t>Купили бы автомобиль онлайн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8D7C42F-0E5A-044D-BA66-338912E6B595}"/>
              </a:ext>
            </a:extLst>
          </p:cNvPr>
          <p:cNvSpPr/>
          <p:nvPr/>
        </p:nvSpPr>
        <p:spPr>
          <a:xfrm>
            <a:off x="628650" y="2139702"/>
            <a:ext cx="32232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Roboto"/>
              </a:rPr>
              <a:t>35%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E9A0A0F-0262-3740-BE82-17726FD7DA8B}"/>
              </a:ext>
            </a:extLst>
          </p:cNvPr>
          <p:cNvSpPr/>
          <p:nvPr/>
        </p:nvSpPr>
        <p:spPr>
          <a:xfrm>
            <a:off x="4716016" y="2139702"/>
            <a:ext cx="39433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Roboto"/>
              </a:rPr>
              <a:t>71%</a:t>
            </a:r>
          </a:p>
          <a:p>
            <a:r>
              <a:rPr lang="ru-RU" sz="2400" dirty="0">
                <a:latin typeface="Roboto"/>
              </a:rPr>
              <a:t>если бы увидели </a:t>
            </a:r>
            <a:br>
              <a:rPr lang="ru-RU" sz="2400" dirty="0">
                <a:latin typeface="Roboto"/>
              </a:rPr>
            </a:br>
            <a:r>
              <a:rPr lang="ru-RU" sz="2400" dirty="0">
                <a:latin typeface="Roboto"/>
              </a:rPr>
              <a:t>такую возможность</a:t>
            </a:r>
            <a:endParaRPr lang="ru-RU" sz="2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24748A8-B105-4642-AF4F-BEC28A55E22E}"/>
              </a:ext>
            </a:extLst>
          </p:cNvPr>
          <p:cNvSpPr/>
          <p:nvPr/>
        </p:nvSpPr>
        <p:spPr>
          <a:xfrm>
            <a:off x="628650" y="1473026"/>
            <a:ext cx="3943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Roboto"/>
              </a:rPr>
              <a:t>2016</a:t>
            </a:r>
            <a:endParaRPr lang="ru-RU" sz="36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4831646-5BCD-1A4A-98EB-1819608FE53C}"/>
              </a:ext>
            </a:extLst>
          </p:cNvPr>
          <p:cNvSpPr/>
          <p:nvPr/>
        </p:nvSpPr>
        <p:spPr>
          <a:xfrm>
            <a:off x="4716016" y="1504461"/>
            <a:ext cx="3943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Roboto"/>
              </a:rPr>
              <a:t>2018</a:t>
            </a:r>
            <a:endParaRPr lang="ru-RU" sz="3600" b="1" dirty="0"/>
          </a:p>
        </p:txBody>
      </p:sp>
      <p:pic>
        <p:nvPicPr>
          <p:cNvPr id="8" name="Объект 5">
            <a:extLst>
              <a:ext uri="{FF2B5EF4-FFF2-40B4-BE49-F238E27FC236}">
                <a16:creationId xmlns="" xmlns:a16="http://schemas.microsoft.com/office/drawing/2014/main" id="{5F3336CF-E53C-864C-A273-B59E5CBEE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36" y="4698330"/>
            <a:ext cx="2019300" cy="393700"/>
          </a:xfr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0C18083-EB4E-C146-A7E1-DCD0A8728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266" y="1080941"/>
            <a:ext cx="213970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83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97E78D-D98D-C34A-B689-BBC0BD0B9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707654"/>
            <a:ext cx="8640960" cy="2139553"/>
          </a:xfrm>
        </p:spPr>
        <p:txBody>
          <a:bodyPr>
            <a:noAutofit/>
          </a:bodyPr>
          <a:lstStyle/>
          <a:p>
            <a:r>
              <a:rPr lang="ru-RU" sz="9000" b="1" dirty="0">
                <a:solidFill>
                  <a:schemeClr val="bg1"/>
                </a:solidFill>
              </a:rPr>
              <a:t>Надо поговорить серьезно!</a:t>
            </a:r>
          </a:p>
        </p:txBody>
      </p:sp>
    </p:spTree>
    <p:extLst>
      <p:ext uri="{BB962C8B-B14F-4D97-AF65-F5344CB8AC3E}">
        <p14:creationId xmlns:p14="http://schemas.microsoft.com/office/powerpoint/2010/main" val="3473554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B6121D-A666-6A49-AD75-84F7F2B36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Кредитование 2019</a:t>
            </a:r>
          </a:p>
        </p:txBody>
      </p:sp>
    </p:spTree>
    <p:extLst>
      <p:ext uri="{BB962C8B-B14F-4D97-AF65-F5344CB8AC3E}">
        <p14:creationId xmlns:p14="http://schemas.microsoft.com/office/powerpoint/2010/main" val="3998009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1602802-8DC7-4549-B633-37D5145F9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273844"/>
            <a:ext cx="4968552" cy="99417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Кредит начинается на сайте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5FDAE0ED-9DCF-9545-B614-3F309D2AB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936" y="1369219"/>
            <a:ext cx="4519414" cy="326350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Уже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Сайты производителей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Или у вас, или </a:t>
            </a:r>
            <a:r>
              <a:rPr lang="en-US" dirty="0" err="1"/>
              <a:t>banki.ru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Одобрение на сайте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Больше узнал  - больше купил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A0D37B5-DDEF-9941-99B3-92E8803E53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69" y="1283196"/>
            <a:ext cx="3463227" cy="208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70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28FC338-FC3C-574C-A496-A43F019BF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296" y="2499742"/>
            <a:ext cx="1368152" cy="12996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F17FCCF-834B-1E4B-A85A-A07CC378DE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500" y="915566"/>
            <a:ext cx="3747796" cy="37444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31B446-6C85-D04B-A376-6F06B6F7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>
                <a:latin typeface="+mn-lt"/>
              </a:rPr>
              <a:t>Перевод клиента из </a:t>
            </a:r>
            <a:r>
              <a:rPr lang="ru-RU" sz="3000" b="1" dirty="0" err="1">
                <a:latin typeface="+mn-lt"/>
              </a:rPr>
              <a:t>онлайна</a:t>
            </a:r>
            <a:r>
              <a:rPr lang="ru-RU" sz="3000" b="1" dirty="0">
                <a:latin typeface="+mn-lt"/>
              </a:rPr>
              <a:t>  в </a:t>
            </a:r>
            <a:r>
              <a:rPr lang="ru-RU" sz="3000" b="1" dirty="0" err="1">
                <a:latin typeface="+mn-lt"/>
              </a:rPr>
              <a:t>оффлайн</a:t>
            </a:r>
            <a:endParaRPr lang="ru-RU" sz="30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76AE910-7258-304F-9401-DCC247B22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7"/>
            <a:ext cx="3765550" cy="1537766"/>
          </a:xfrm>
        </p:spPr>
        <p:txBody>
          <a:bodyPr>
            <a:normAutofit/>
          </a:bodyPr>
          <a:lstStyle/>
          <a:p>
            <a:pPr marL="365125" indent="-365125">
              <a:buFont typeface="Wingdings" pitchFamily="2" charset="2"/>
              <a:buChar char="§"/>
            </a:pPr>
            <a:r>
              <a:rPr lang="ru-RU" sz="2400" dirty="0"/>
              <a:t>Нужен ИТ инструмент</a:t>
            </a:r>
          </a:p>
          <a:p>
            <a:pPr marL="400050" indent="-400050">
              <a:buFont typeface="Wingdings" pitchFamily="2" charset="2"/>
              <a:buChar char="§"/>
            </a:pPr>
            <a:r>
              <a:rPr lang="ru-RU" sz="2400" dirty="0"/>
              <a:t>Контроль процесса</a:t>
            </a:r>
          </a:p>
          <a:p>
            <a:pPr marL="400050" indent="-400050">
              <a:buFont typeface="Wingdings" pitchFamily="2" charset="2"/>
              <a:buChar char="§"/>
            </a:pPr>
            <a:r>
              <a:rPr lang="ru-RU" sz="2400" dirty="0"/>
              <a:t>Участие ОП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3B3DE38-B505-534C-83D8-ACE1C655E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7225"/>
            <a:ext cx="43942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6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1602802-8DC7-4549-B633-37D5145F9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84" y="273844"/>
            <a:ext cx="4716016" cy="99417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Кредитная сделка за 2 часа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5FDAE0ED-9DCF-9545-B614-3F309D2AB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369219"/>
            <a:ext cx="4320480" cy="326350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Покупка ТВ в кредит – 15 мин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Одобрение на сайте – 2 мин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Почему нас должны ждать?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A127C29-00E2-BB41-A04B-5FB11DEA86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0"/>
            <a:ext cx="43204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70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1602802-8DC7-4549-B633-37D5145F9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976" y="188665"/>
            <a:ext cx="4519414" cy="994172"/>
          </a:xfrm>
        </p:spPr>
        <p:txBody>
          <a:bodyPr>
            <a:normAutofit/>
          </a:bodyPr>
          <a:lstStyle/>
          <a:p>
            <a:r>
              <a:rPr lang="ru-RU" b="1" dirty="0"/>
              <a:t>ЭДО и без бумаги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5FDAE0ED-9DCF-9545-B614-3F309D2AB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1347614"/>
            <a:ext cx="4519414" cy="326350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POS</a:t>
            </a:r>
            <a:r>
              <a:rPr lang="ru-RU" dirty="0"/>
              <a:t>-банки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Клиенты упростят процесс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AF09A04-E187-EA4F-BE3B-2918DC1CBF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2"/>
            <a:ext cx="42119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1602802-8DC7-4549-B633-37D5145F9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273844"/>
            <a:ext cx="4519414" cy="99417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Без ОП сразу в банкроты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5FDAE0ED-9DCF-9545-B614-3F309D2AB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936" y="1369219"/>
            <a:ext cx="4519414" cy="326350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Кредит продает ПК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Клиента ведет ПК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Ежемесячный платеж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Доходность установлена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Детали и нюансы в КСО</a:t>
            </a:r>
          </a:p>
        </p:txBody>
      </p:sp>
      <p:pic>
        <p:nvPicPr>
          <p:cNvPr id="6" name="Picture 2" descr="https://pogazam.ru/i/u/IMG_3505.jpg">
            <a:extLst>
              <a:ext uri="{FF2B5EF4-FFF2-40B4-BE49-F238E27FC236}">
                <a16:creationId xmlns="" xmlns:a16="http://schemas.microsoft.com/office/drawing/2014/main" id="{70A4ED5D-1901-2249-AB04-DFEF7579D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363589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374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5154" y="1432368"/>
            <a:ext cx="8681014" cy="203663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000" b="1" dirty="0"/>
              <a:t>Online is coming</a:t>
            </a:r>
            <a:r>
              <a:rPr lang="ru-RU" sz="4000" b="1" dirty="0"/>
              <a:t> </a:t>
            </a:r>
            <a:br>
              <a:rPr lang="ru-RU" sz="4000" b="1" dirty="0"/>
            </a:br>
            <a:r>
              <a:rPr lang="ru-RU" sz="4000" b="1" dirty="0"/>
              <a:t>Как подготовиться и выжить?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90880" y="4687747"/>
            <a:ext cx="94128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13" b="1" dirty="0">
                <a:solidFill>
                  <a:schemeClr val="bg1">
                    <a:lumMod val="75000"/>
                  </a:schemeClr>
                </a:solidFill>
              </a:rPr>
              <a:t>Москва, 2019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DF3452A-8A99-DE41-A0F0-14F1D5D5F6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676" y="475565"/>
            <a:ext cx="1276648" cy="69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07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1602802-8DC7-4549-B633-37D5145F9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009" y="209426"/>
            <a:ext cx="4491737" cy="994172"/>
          </a:xfrm>
        </p:spPr>
        <p:txBody>
          <a:bodyPr>
            <a:normAutofit/>
          </a:bodyPr>
          <a:lstStyle/>
          <a:p>
            <a:r>
              <a:rPr lang="ru-RU" sz="2800" b="1" dirty="0"/>
              <a:t>Повторные продажи кредитным клиентам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5FDAE0ED-9DCF-9545-B614-3F309D2AB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09" y="1647101"/>
            <a:ext cx="4320480" cy="3444929"/>
          </a:xfrm>
        </p:spPr>
        <p:txBody>
          <a:bodyPr/>
          <a:lstStyle/>
          <a:p>
            <a:pPr marL="360363" indent="-360363">
              <a:buFont typeface="+mj-lt"/>
              <a:buAutoNum type="arabicPeriod"/>
            </a:pPr>
            <a:r>
              <a:rPr lang="en-US" dirty="0"/>
              <a:t>LTV</a:t>
            </a:r>
            <a:r>
              <a:rPr lang="ru-RU" dirty="0"/>
              <a:t> – наше всё! (см. </a:t>
            </a:r>
            <a:r>
              <a:rPr lang="ru-RU" dirty="0" err="1"/>
              <a:t>АвтоБосс</a:t>
            </a:r>
            <a:r>
              <a:rPr lang="ru-RU" dirty="0"/>
              <a:t>)</a:t>
            </a:r>
            <a:endParaRPr lang="en-US" dirty="0"/>
          </a:p>
          <a:p>
            <a:pPr marL="360363" indent="-360363">
              <a:buFont typeface="+mj-lt"/>
              <a:buAutoNum type="arabicPeriod"/>
            </a:pPr>
            <a:r>
              <a:rPr lang="ru-RU" dirty="0"/>
              <a:t>Отношения с клиентом надолго</a:t>
            </a:r>
          </a:p>
          <a:p>
            <a:pPr marL="360363" indent="-360363">
              <a:buFont typeface="+mj-lt"/>
              <a:buAutoNum type="arabicPeriod"/>
            </a:pPr>
            <a:r>
              <a:rPr lang="ru-RU" dirty="0"/>
              <a:t>Нужно выстраивать отдельный процесс продажи</a:t>
            </a:r>
          </a:p>
          <a:p>
            <a:pPr marL="360363" indent="-360363">
              <a:buFont typeface="+mj-lt"/>
              <a:buAutoNum type="arabicPeriod"/>
            </a:pPr>
            <a:r>
              <a:rPr lang="ru-RU" dirty="0"/>
              <a:t>Продавать надо своим.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E125A9BC-AEBD-1045-A2BD-F386409ED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692601"/>
            <a:ext cx="1477325" cy="288032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3C6F4D89-2710-544A-BA87-8BF938E37392}"/>
              </a:ext>
            </a:extLst>
          </p:cNvPr>
          <p:cNvSpPr/>
          <p:nvPr/>
        </p:nvSpPr>
        <p:spPr>
          <a:xfrm>
            <a:off x="691107" y="195486"/>
            <a:ext cx="2304256" cy="230425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500" b="1" dirty="0">
                <a:solidFill>
                  <a:schemeClr val="bg1"/>
                </a:solidFill>
              </a:rPr>
              <a:t>56%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BBDAD58-D4B0-1745-AC99-9099AD5FD915}"/>
              </a:ext>
            </a:extLst>
          </p:cNvPr>
          <p:cNvSpPr txBox="1"/>
          <p:nvPr/>
        </p:nvSpPr>
        <p:spPr>
          <a:xfrm>
            <a:off x="1406513" y="1630559"/>
            <a:ext cx="8734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Премиум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2BDB66E3-C6BF-DE43-80CC-CF6B6B83386B}"/>
              </a:ext>
            </a:extLst>
          </p:cNvPr>
          <p:cNvSpPr/>
          <p:nvPr/>
        </p:nvSpPr>
        <p:spPr>
          <a:xfrm>
            <a:off x="691107" y="2303509"/>
            <a:ext cx="2304256" cy="230425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500" b="1" dirty="0">
                <a:solidFill>
                  <a:schemeClr val="bg1"/>
                </a:solidFill>
              </a:rPr>
              <a:t>32%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00B51C-C4F9-BD42-A53D-ACF8D6489208}"/>
              </a:ext>
            </a:extLst>
          </p:cNvPr>
          <p:cNvSpPr txBox="1"/>
          <p:nvPr/>
        </p:nvSpPr>
        <p:spPr>
          <a:xfrm>
            <a:off x="1406513" y="3882598"/>
            <a:ext cx="9451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Массовый</a:t>
            </a:r>
          </a:p>
        </p:txBody>
      </p:sp>
    </p:spTree>
    <p:extLst>
      <p:ext uri="{BB962C8B-B14F-4D97-AF65-F5344CB8AC3E}">
        <p14:creationId xmlns:p14="http://schemas.microsoft.com/office/powerpoint/2010/main" val="129924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273844"/>
            <a:ext cx="4968552" cy="994172"/>
          </a:xfrm>
        </p:spPr>
        <p:txBody>
          <a:bodyPr>
            <a:noAutofit/>
          </a:bodyPr>
          <a:lstStyle/>
          <a:p>
            <a:r>
              <a:rPr lang="ru-RU" sz="3600" b="1" dirty="0"/>
              <a:t>Без ИТ на биржу труда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491630"/>
            <a:ext cx="4968552" cy="285306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Быстрый кредит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Быстрый полис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Отчетность автоматом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Все силы на общение с клиентом!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9C73C8-C43F-3D40-A546-DF85EAC1DA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268016"/>
            <a:ext cx="3454228" cy="275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56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37B48862-A0DF-694B-9CC0-EAC59987A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19622"/>
            <a:ext cx="8784976" cy="2139553"/>
          </a:xfrm>
        </p:spPr>
        <p:txBody>
          <a:bodyPr>
            <a:noAutofit/>
          </a:bodyPr>
          <a:lstStyle/>
          <a:p>
            <a:r>
              <a:rPr lang="ru-RU" sz="5500" b="1" dirty="0"/>
              <a:t>Посмотрите как это уже реализовано в __:__</a:t>
            </a:r>
            <a:endParaRPr lang="ru-RU" sz="3500" b="1" dirty="0"/>
          </a:p>
        </p:txBody>
      </p:sp>
    </p:spTree>
    <p:extLst>
      <p:ext uri="{BB962C8B-B14F-4D97-AF65-F5344CB8AC3E}">
        <p14:creationId xmlns:p14="http://schemas.microsoft.com/office/powerpoint/2010/main" val="2279076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5154" y="1432368"/>
            <a:ext cx="8681014" cy="2036633"/>
          </a:xfrm>
        </p:spPr>
        <p:txBody>
          <a:bodyPr anchor="ctr"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6000" b="1" dirty="0"/>
              <a:t>е-Кредит: </a:t>
            </a:r>
            <a:br>
              <a:rPr lang="ru-RU" sz="6000" b="1" dirty="0"/>
            </a:br>
            <a:r>
              <a:rPr lang="ru-RU" b="1" dirty="0"/>
              <a:t>банков много </a:t>
            </a:r>
            <a:r>
              <a:rPr lang="mr-IN" b="1" dirty="0"/>
              <a:t>–</a:t>
            </a:r>
            <a:r>
              <a:rPr lang="ru-RU" b="1" dirty="0"/>
              <a:t> платформа одна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294" y="466665"/>
            <a:ext cx="1426732" cy="425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0880" y="4687747"/>
            <a:ext cx="44755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13" b="1">
                <a:solidFill>
                  <a:schemeClr val="bg1">
                    <a:lumMod val="75000"/>
                  </a:schemeClr>
                </a:solidFill>
              </a:rPr>
              <a:t>2017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DF3452A-8A99-DE41-A0F0-14F1D5D5F6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824" y="4340316"/>
            <a:ext cx="1276648" cy="69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54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037914" y="771550"/>
            <a:ext cx="5745018" cy="78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037914" y="1635646"/>
            <a:ext cx="5422214" cy="2033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sz="2800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2800" dirty="0"/>
              <a:t>Антон Лагун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sz="2800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2800" dirty="0"/>
              <a:t>+7 (915) 226-62-04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800" dirty="0">
                <a:hlinkClick r:id="rId2"/>
              </a:rPr>
              <a:t>lagun@ecredit.one</a:t>
            </a:r>
            <a:r>
              <a:rPr lang="en-US" sz="2800" dirty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69914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4192914" y="1635646"/>
            <a:ext cx="4951086" cy="1840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/>
              <a:t>IT</a:t>
            </a:r>
            <a:r>
              <a:rPr lang="ru-RU" sz="2200" dirty="0"/>
              <a:t>-платформа для управления </a:t>
            </a:r>
            <a:r>
              <a:rPr lang="en-US" sz="2200" dirty="0"/>
              <a:t>F&amp;I</a:t>
            </a:r>
            <a:r>
              <a:rPr lang="ru-RU" sz="2200" dirty="0"/>
              <a:t>;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ru-RU" sz="2200" dirty="0"/>
              <a:t>Увеличение кредитных продаж;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ru-RU" sz="2200" dirty="0"/>
              <a:t>19 банков;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ru-RU" sz="2200" dirty="0"/>
              <a:t>Одобрение от 3-х минут.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6EDAF6F-7056-484B-AD9F-EF817FC46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00100"/>
            <a:ext cx="35433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134797"/>
            <a:ext cx="1329866" cy="78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2018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301466" y="1615368"/>
            <a:ext cx="3965127" cy="538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dirty="0"/>
              <a:t>Создано заявок</a:t>
            </a:r>
          </a:p>
        </p:txBody>
      </p:sp>
      <p:sp>
        <p:nvSpPr>
          <p:cNvPr id="12" name="Овал 11"/>
          <p:cNvSpPr/>
          <p:nvPr/>
        </p:nvSpPr>
        <p:spPr>
          <a:xfrm>
            <a:off x="977125" y="1201554"/>
            <a:ext cx="1324341" cy="13238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39 329</a:t>
            </a:r>
          </a:p>
        </p:txBody>
      </p:sp>
      <p:sp>
        <p:nvSpPr>
          <p:cNvPr id="13" name="Овал 12"/>
          <p:cNvSpPr/>
          <p:nvPr/>
        </p:nvSpPr>
        <p:spPr>
          <a:xfrm>
            <a:off x="977125" y="2412619"/>
            <a:ext cx="1364854" cy="136430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31 920</a:t>
            </a:r>
          </a:p>
        </p:txBody>
      </p:sp>
      <p:sp>
        <p:nvSpPr>
          <p:cNvPr id="14" name="Овал 13"/>
          <p:cNvSpPr/>
          <p:nvPr/>
        </p:nvSpPr>
        <p:spPr>
          <a:xfrm>
            <a:off x="977125" y="3603075"/>
            <a:ext cx="1329866" cy="1329328"/>
          </a:xfrm>
          <a:prstGeom prst="ellipse">
            <a:avLst/>
          </a:prstGeom>
          <a:solidFill>
            <a:srgbClr val="0098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12 107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41979" y="2773282"/>
            <a:ext cx="3935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Отправлено в банк</a:t>
            </a:r>
          </a:p>
          <a:p>
            <a:pPr algn="ctr"/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2301466" y="3958388"/>
            <a:ext cx="3976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Выдано кредитов</a:t>
            </a:r>
          </a:p>
          <a:p>
            <a:pPr algn="ctr"/>
            <a:endParaRPr lang="ru-RU" sz="28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355550F3-A816-D04B-B58E-AAD5216C3139}"/>
              </a:ext>
            </a:extLst>
          </p:cNvPr>
          <p:cNvSpPr txBox="1">
            <a:spLocks/>
          </p:cNvSpPr>
          <p:nvPr/>
        </p:nvSpPr>
        <p:spPr>
          <a:xfrm>
            <a:off x="6266593" y="116696"/>
            <a:ext cx="1329866" cy="78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2019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8C68588-8C53-DB4E-B2BE-F9AFB54C9395}"/>
              </a:ext>
            </a:extLst>
          </p:cNvPr>
          <p:cNvSpPr/>
          <p:nvPr/>
        </p:nvSpPr>
        <p:spPr>
          <a:xfrm>
            <a:off x="6272118" y="1183453"/>
            <a:ext cx="1324341" cy="13238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390 329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ECF82401-6BBA-7549-9AE1-8BB5E4E100B4}"/>
              </a:ext>
            </a:extLst>
          </p:cNvPr>
          <p:cNvSpPr/>
          <p:nvPr/>
        </p:nvSpPr>
        <p:spPr>
          <a:xfrm>
            <a:off x="6272118" y="2394518"/>
            <a:ext cx="1364854" cy="136430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310 920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8CFBD56E-671F-2941-8274-433A763B6241}"/>
              </a:ext>
            </a:extLst>
          </p:cNvPr>
          <p:cNvSpPr/>
          <p:nvPr/>
        </p:nvSpPr>
        <p:spPr>
          <a:xfrm>
            <a:off x="6272118" y="3584974"/>
            <a:ext cx="1329866" cy="1329328"/>
          </a:xfrm>
          <a:prstGeom prst="ellipse">
            <a:avLst/>
          </a:prstGeom>
          <a:solidFill>
            <a:srgbClr val="0098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120 107</a:t>
            </a:r>
          </a:p>
        </p:txBody>
      </p:sp>
    </p:spTree>
    <p:extLst>
      <p:ext uri="{BB962C8B-B14F-4D97-AF65-F5344CB8AC3E}">
        <p14:creationId xmlns:p14="http://schemas.microsoft.com/office/powerpoint/2010/main" val="1540373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608" y="3473111"/>
            <a:ext cx="1121111" cy="593209"/>
          </a:xfrm>
        </p:spPr>
      </p:pic>
      <p:pic>
        <p:nvPicPr>
          <p:cNvPr id="12" name="Изображение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253" y="1701428"/>
            <a:ext cx="1701011" cy="1275758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>
            <a:cxnSpLocks/>
          </p:cNvCxnSpPr>
          <p:nvPr/>
        </p:nvCxnSpPr>
        <p:spPr>
          <a:xfrm>
            <a:off x="4788024" y="267494"/>
            <a:ext cx="0" cy="468659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328" y="696960"/>
            <a:ext cx="533400" cy="533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716838"/>
            <a:ext cx="513522" cy="5135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0977DE7-0F39-064A-9038-C140AA475B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826" y="1431491"/>
            <a:ext cx="1491630" cy="14916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3C14287-8859-EA47-ACEE-7A9C8CDACE35}"/>
              </a:ext>
            </a:extLst>
          </p:cNvPr>
          <p:cNvSpPr txBox="1"/>
          <p:nvPr/>
        </p:nvSpPr>
        <p:spPr>
          <a:xfrm>
            <a:off x="1115616" y="2067694"/>
            <a:ext cx="2506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15 холдингов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254975F-9E03-4B4A-BC48-B31FC56B217F}"/>
              </a:ext>
            </a:extLst>
          </p:cNvPr>
          <p:cNvSpPr txBox="1"/>
          <p:nvPr/>
        </p:nvSpPr>
        <p:spPr>
          <a:xfrm>
            <a:off x="1115616" y="2970550"/>
            <a:ext cx="2581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+400 локаций</a:t>
            </a:r>
          </a:p>
        </p:txBody>
      </p:sp>
    </p:spTree>
    <p:extLst>
      <p:ext uri="{BB962C8B-B14F-4D97-AF65-F5344CB8AC3E}">
        <p14:creationId xmlns:p14="http://schemas.microsoft.com/office/powerpoint/2010/main" val="1312132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E7ACDC65-D640-8144-8AED-5D897946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чем говорили в августе?</a:t>
            </a:r>
          </a:p>
        </p:txBody>
      </p:sp>
    </p:spTree>
    <p:extLst>
      <p:ext uri="{BB962C8B-B14F-4D97-AF65-F5344CB8AC3E}">
        <p14:creationId xmlns:p14="http://schemas.microsoft.com/office/powerpoint/2010/main" val="258803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1602802-8DC7-4549-B633-37D5145F9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273844"/>
            <a:ext cx="5148064" cy="994172"/>
          </a:xfrm>
        </p:spPr>
        <p:txBody>
          <a:bodyPr>
            <a:normAutofit/>
          </a:bodyPr>
          <a:lstStyle/>
          <a:p>
            <a:r>
              <a:rPr lang="ru-RU" b="1" dirty="0"/>
              <a:t>7 точек роста в КСО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5FDAE0ED-9DCF-9545-B614-3F309D2AB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936" y="1369219"/>
            <a:ext cx="5040560" cy="326350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Продажа кредита начинается в ОП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КС или оформитель или продавец?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Повысить эффективность КС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Упростить выбор предложения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Улучшить кредитный </a:t>
            </a:r>
            <a:r>
              <a:rPr lang="ru-RU" dirty="0" err="1"/>
              <a:t>страйк</a:t>
            </a:r>
            <a:r>
              <a:rPr lang="ru-RU" dirty="0"/>
              <a:t> </a:t>
            </a:r>
            <a:r>
              <a:rPr lang="ru-RU" dirty="0" err="1"/>
              <a:t>рейт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Контролировать процесс, а не факт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Без ИТ никуда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F4E1915-EF2E-5A48-B967-8FBD7BDCBF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73"/>
            <a:ext cx="38884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9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F6771DC0-B379-6C46-95EB-23ED55D61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5" y="1282304"/>
            <a:ext cx="5148063" cy="2139553"/>
          </a:xfrm>
        </p:spPr>
        <p:txBody>
          <a:bodyPr>
            <a:noAutofit/>
          </a:bodyPr>
          <a:lstStyle/>
          <a:p>
            <a:r>
              <a:rPr lang="ru-RU" sz="6300" b="1" dirty="0"/>
              <a:t>Казалось, </a:t>
            </a:r>
            <a:br>
              <a:rPr lang="ru-RU" sz="6300" b="1" dirty="0"/>
            </a:br>
            <a:r>
              <a:rPr lang="ru-RU" sz="6300" b="1" dirty="0"/>
              <a:t>что это важно!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58DD28C-E85F-BE4A-AD31-13F86132D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6358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01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3">
            <a:extLst>
              <a:ext uri="{FF2B5EF4-FFF2-40B4-BE49-F238E27FC236}">
                <a16:creationId xmlns="" xmlns:a16="http://schemas.microsoft.com/office/drawing/2014/main" id="{8567BBCA-E633-1845-B8E9-35C84C460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8570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Масштабы изменений глобальней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7380CC7-AC17-CB4D-B81C-0C793EEA0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685602"/>
            <a:ext cx="9144000" cy="44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096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483</Words>
  <Application>Microsoft Office PowerPoint</Application>
  <PresentationFormat>Экран (16:9)</PresentationFormat>
  <Paragraphs>112</Paragraphs>
  <Slides>24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Давайте зарабатывать месте:  дилеры, банки, страховые </vt:lpstr>
      <vt:lpstr>Online is coming  Как подготовиться и выжить?</vt:lpstr>
      <vt:lpstr>Презентация PowerPoint</vt:lpstr>
      <vt:lpstr>Презентация PowerPoint</vt:lpstr>
      <vt:lpstr>Презентация PowerPoint</vt:lpstr>
      <vt:lpstr>О чем говорили в августе?</vt:lpstr>
      <vt:lpstr>7 точек роста в КСО</vt:lpstr>
      <vt:lpstr>Казалось,  что это важно!</vt:lpstr>
      <vt:lpstr>Масштабы изменений глобальней</vt:lpstr>
      <vt:lpstr>NADA SHOW 2019 </vt:lpstr>
      <vt:lpstr>А что Россия?</vt:lpstr>
      <vt:lpstr>Купили бы автомобиль онлайн</vt:lpstr>
      <vt:lpstr>Надо поговорить серьезно!</vt:lpstr>
      <vt:lpstr>Кредитование 2019</vt:lpstr>
      <vt:lpstr>Кредит начинается на сайте</vt:lpstr>
      <vt:lpstr>Перевод клиента из онлайна  в оффлайн</vt:lpstr>
      <vt:lpstr>Кредитная сделка за 2 часа</vt:lpstr>
      <vt:lpstr>ЭДО и без бумаги</vt:lpstr>
      <vt:lpstr>Без ОП сразу в банкроты</vt:lpstr>
      <vt:lpstr>Повторные продажи кредитным клиентам</vt:lpstr>
      <vt:lpstr>Без ИТ на биржу труда</vt:lpstr>
      <vt:lpstr>Посмотрите как это уже реализовано в __:__</vt:lpstr>
      <vt:lpstr>е-Кредит:  банков много – платформа одна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is coming  Как подготовиться и выжить?</dc:title>
  <dc:creator>Кирилл Ларин</dc:creator>
  <cp:lastModifiedBy>Hp</cp:lastModifiedBy>
  <cp:revision>5</cp:revision>
  <dcterms:created xsi:type="dcterms:W3CDTF">2019-02-14T04:36:41Z</dcterms:created>
  <dcterms:modified xsi:type="dcterms:W3CDTF">2019-02-14T06:04:38Z</dcterms:modified>
</cp:coreProperties>
</file>