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63" r:id="rId10"/>
    <p:sldId id="267" r:id="rId11"/>
    <p:sldId id="269" r:id="rId12"/>
    <p:sldId id="270" r:id="rId13"/>
    <p:sldId id="271" r:id="rId14"/>
    <p:sldId id="264" r:id="rId15"/>
    <p:sldId id="265" r:id="rId16"/>
    <p:sldId id="266" r:id="rId17"/>
    <p:sldId id="280" r:id="rId18"/>
    <p:sldId id="268" r:id="rId19"/>
    <p:sldId id="272" r:id="rId20"/>
    <p:sldId id="279" r:id="rId21"/>
    <p:sldId id="275" r:id="rId22"/>
    <p:sldId id="276" r:id="rId23"/>
    <p:sldId id="277" r:id="rId2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00" autoAdjust="0"/>
  </p:normalViewPr>
  <p:slideViewPr>
    <p:cSldViewPr>
      <p:cViewPr varScale="1">
        <p:scale>
          <a:sx n="107" d="100"/>
          <a:sy n="107" d="100"/>
        </p:scale>
        <p:origin x="114" y="5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80957-3F49-414E-9D15-8C48CC37820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EFE71-822C-44E9-88B3-F519E272C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14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EFE71-822C-44E9-88B3-F519E272C9A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7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гущина\Desktop\8U1A62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6" b="8653"/>
          <a:stretch/>
        </p:blipFill>
        <p:spPr bwMode="auto">
          <a:xfrm>
            <a:off x="0" y="-984"/>
            <a:ext cx="9144000" cy="514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2080" y="1968683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 Black" panose="020B0A04020102020204" pitchFamily="34" charset="0"/>
              </a:rPr>
              <a:t>Давайте зарабатывать вместе: </a:t>
            </a:r>
            <a:endParaRPr lang="ru-RU" sz="2800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дилеры</a:t>
            </a:r>
            <a:r>
              <a:rPr lang="ru-RU" sz="2800" dirty="0">
                <a:latin typeface="Arial Black" panose="020B0A04020102020204" pitchFamily="34" charset="0"/>
              </a:rPr>
              <a:t>, банки, страховые</a:t>
            </a:r>
          </a:p>
        </p:txBody>
      </p:sp>
      <p:pic>
        <p:nvPicPr>
          <p:cNvPr id="1026" name="Picture 2" descr="D:\алена\макеты\Лого\Лого автосеть 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1509"/>
            <a:ext cx="2480808" cy="6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27934"/>
            <a:ext cx="1461542" cy="79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6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9548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Как продавать выгодно?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6" name="Picture 2" descr="D:\алена\макеты\Лого\Лого автосеть 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660" y="263617"/>
            <a:ext cx="1256672" cy="33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55" y="823813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Устранить конфликт интересов:</a:t>
            </a:r>
            <a:endParaRPr lang="ru-RU" sz="16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828730"/>
            <a:ext cx="38164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Одна цель – кумулятивная маржа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Зашить кумулятивную маржу в мотивацию отдела продаж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Расставить контрольные точки в отделе продаж и в отделе финансовых услуг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D:\алена\макеты\автосеть фото\сотрудники\л\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1"/>
          <a:stretch/>
        </p:blipFill>
        <p:spPr bwMode="auto">
          <a:xfrm>
            <a:off x="4603021" y="1491630"/>
            <a:ext cx="398049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29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9548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Мотивация отдела финансовых услуг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6" name="Picture 2" descr="D:\алена\макеты\Лого\Лого автосеть 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660" y="263617"/>
            <a:ext cx="1256672" cy="33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2571750"/>
            <a:ext cx="81369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бонусы: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за достижение цели по РАТ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за достижение цели по страховой премии по КАСКО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за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достижение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целей по сделкам через салон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за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достижение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цели по продаже автомобилей в кредит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за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достижение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цели по продаже Банк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млн*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за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достижение цели по продаже Банк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млн*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за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достижение цели по продаже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Банк 3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млн*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за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достижение цели по продаже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Банк 4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за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достижение цели по продаже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полисов финансовой защиты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346252"/>
              </p:ext>
            </p:extLst>
          </p:nvPr>
        </p:nvGraphicFramePr>
        <p:xfrm>
          <a:off x="323527" y="699542"/>
          <a:ext cx="8568956" cy="1280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20081"/>
                <a:gridCol w="993711"/>
                <a:gridCol w="1713791"/>
                <a:gridCol w="1713791"/>
                <a:gridCol w="1713791"/>
                <a:gridCol w="1713791"/>
              </a:tblGrid>
              <a:tr h="49026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 текущий маржинальный доход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Оклад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Бонус уровня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дополнительных бонусов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5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1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уровень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94167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уровень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6" name="Picture 2" descr="D:\алена\макеты\автосеть фото\сотрудники\л\8U1A71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9" r="-731" b="-676"/>
          <a:stretch/>
        </p:blipFill>
        <p:spPr bwMode="auto">
          <a:xfrm>
            <a:off x="5290315" y="2139702"/>
            <a:ext cx="3602165" cy="27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48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9548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Мотивация отдела продаж авто с пробегом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6" name="Picture 2" descr="D:\алена\макеты\Лого\Лого автосеть 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660" y="263617"/>
            <a:ext cx="1256672" cy="33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6408" y="2312749"/>
            <a:ext cx="491467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бонусы: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Обед в кафе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ДЦ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 сумму 2500 руб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 в месяц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– Премия за выполнения квартального плана до ________ руб.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– Премия за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достижение целей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Model Mix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достижение цели продажи автомобилей из красной зоны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достижение цели по продаже автомобилей с пробегом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достижение цели по комиссионным авто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За достижение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цели по продаже дополнительного оборудования и услуг по марже: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свыше выполнения 50% - _______ руб. 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свыше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выполнения 75% - _______ руб. 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свыше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выполнения 100% - _______ руб. бонус и включение выполненных показателей по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марже в 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За выполнения цели по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TRADE-IN 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– За достижение цели по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NPS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726452"/>
              </p:ext>
            </p:extLst>
          </p:nvPr>
        </p:nvGraphicFramePr>
        <p:xfrm>
          <a:off x="323528" y="843558"/>
          <a:ext cx="8640960" cy="1280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4056"/>
                <a:gridCol w="936104"/>
                <a:gridCol w="1440160"/>
                <a:gridCol w="1671615"/>
                <a:gridCol w="1208705"/>
                <a:gridCol w="1440160"/>
                <a:gridCol w="1440160"/>
              </a:tblGrid>
              <a:tr h="49026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авто 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Кумулятивная маржа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Оклад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Бонус уровня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дополнительных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бонусов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5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1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уровень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94167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уровень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69" name="Picture 25" descr="D:\алена\макеты\автосеть фото\сотрудники\л\8U1A327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" t="17390" r="15999"/>
          <a:stretch/>
        </p:blipFill>
        <p:spPr bwMode="auto">
          <a:xfrm flipH="1">
            <a:off x="5261085" y="2373259"/>
            <a:ext cx="3600955" cy="257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18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9548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Мотивация отдела продаж новых авто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6" name="Picture 2" descr="D:\алена\макеты\Лого\Лого автосеть 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660" y="263617"/>
            <a:ext cx="1256672" cy="33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903461"/>
              </p:ext>
            </p:extLst>
          </p:nvPr>
        </p:nvGraphicFramePr>
        <p:xfrm>
          <a:off x="467544" y="699542"/>
          <a:ext cx="8352929" cy="15161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20377"/>
                <a:gridCol w="1044116"/>
                <a:gridCol w="820377"/>
                <a:gridCol w="820377"/>
                <a:gridCol w="2684870"/>
                <a:gridCol w="894956"/>
                <a:gridCol w="1267856"/>
              </a:tblGrid>
              <a:tr h="54105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автомобилей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Кумулятивная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маржа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Оклад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автомобилей </a:t>
                      </a:r>
                    </a:p>
                    <a:p>
                      <a:pPr algn="ctr"/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 сроком хранения: более 90 дней / более 60 дней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Бонус уровня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дополни-тельных бонусов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06537"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5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1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уровень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24 до 27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авто (90 дней)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авто (60 дней)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64760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06537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уровень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2283718"/>
            <a:ext cx="85689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бонусы: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– Бесплатное предоставление демонстрационного автомобиля на выходные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– Годовой абонемент на посещение матчей ХК «Нефтехимик» в случае поддержания данного уровня на протяжении 180 дней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– Благодарственные обеды в кафе автоцентра (22 обеда)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– Оплачиваемый отпуск продолжительностью 10 дней (в любом месте), в случае поддержания уровня в течение не менее 9 месяцев в году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– Благодарственный ужин с супругой/супругом или подругой/другом ежемесячно в случае перехода на данный уровень или поддержания данного уровня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– Пять бесплатных моек своего личного автомобиля в случае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перехода на данный уровень или поддержания данного уровня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ежемесячно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– За достижение цели по продаже дополнительного оборудования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– За достижение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цели по продаже новых автомобилей по системе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Trade-In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– За достижение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цели по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NPS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– За достижение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цели по кол-ву проданных авто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– За достижение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цели по кумулятивной марже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– За достижение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цели по модельному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миксу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67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агущина\Desktop\6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410" y="0"/>
            <a:ext cx="915041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9548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Контроль отдела финансовых услуг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6" name="Picture 2" descr="D:\алена\макеты\Лого\Лого автосеть 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660" y="263617"/>
            <a:ext cx="1256672" cy="33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алена\макеты\2019\2. февраль\2. Динаре автобосс\5 сл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43558"/>
            <a:ext cx="812286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50048" y="555526"/>
            <a:ext cx="712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Ведем всех клиентов в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системе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86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агущина\Desktop\6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410" y="0"/>
            <a:ext cx="915041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алена\макеты\Лого\Лого автосеть 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660" y="263617"/>
            <a:ext cx="1256672" cy="33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алена\макеты\2019\2. февраль\2. Динаре автобосс\5 сл 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07"/>
          <a:stretch/>
        </p:blipFill>
        <p:spPr bwMode="auto">
          <a:xfrm>
            <a:off x="683568" y="699542"/>
            <a:ext cx="777121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4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агущина\Desktop\6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410" y="0"/>
            <a:ext cx="915041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алена\макеты\Лого\Лого автосеть 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660" y="263617"/>
            <a:ext cx="1256672" cy="33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344020"/>
            <a:ext cx="712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Контролируем решения банков и выдачу клиента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D:\алена\макеты\2019\2. февраль\2. Динаре автобосс\5 сл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771550"/>
            <a:ext cx="834710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99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агущина\Desktop\6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410" y="0"/>
            <a:ext cx="915041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алена\макеты\Лого\Лого автосеть 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660" y="263617"/>
            <a:ext cx="1256672" cy="33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344020"/>
            <a:ext cx="712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Контроль эффективности </a:t>
            </a:r>
            <a:r>
              <a:rPr lang="en-US" sz="1400" dirty="0">
                <a:latin typeface="Arial Rounded MT Bold" panose="020F0704030504030204" pitchFamily="34" charset="0"/>
              </a:rPr>
              <a:t>F&amp;I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агущина\Desktop\таблица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1" r="1002" b="19182"/>
          <a:stretch/>
        </p:blipFill>
        <p:spPr bwMode="auto">
          <a:xfrm>
            <a:off x="435860" y="987574"/>
            <a:ext cx="831260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44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9548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Обучение отдела финансовых услуг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6" name="Picture 2" descr="D:\алена\макеты\Лого\Лого автосеть 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660" y="263617"/>
            <a:ext cx="1256672" cy="33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55" y="555526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План обучения</a:t>
            </a:r>
            <a:r>
              <a:rPr lang="en-US" sz="16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брокера на 12 дней</a:t>
            </a:r>
            <a:endParaRPr lang="ru-RU" sz="16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560928"/>
              </p:ext>
            </p:extLst>
          </p:nvPr>
        </p:nvGraphicFramePr>
        <p:xfrm>
          <a:off x="251522" y="924654"/>
          <a:ext cx="8610810" cy="38427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6142"/>
                <a:gridCol w="1080120"/>
                <a:gridCol w="1656184"/>
                <a:gridCol w="1656184"/>
                <a:gridCol w="1692167"/>
                <a:gridCol w="1230013"/>
              </a:tblGrid>
              <a:tr h="13520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1-2 день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3-4 день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5-6 день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7-8 день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9-10</a:t>
                      </a:r>
                      <a:r>
                        <a:rPr lang="ru-RU" sz="900" baseline="0" dirty="0" smtClean="0"/>
                        <a:t> день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11-12 день</a:t>
                      </a:r>
                      <a:endParaRPr lang="ru-RU" sz="900" dirty="0"/>
                    </a:p>
                  </a:txBody>
                  <a:tcPr/>
                </a:tc>
              </a:tr>
              <a:tr h="3614112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Ознакомление стажера с компанией, с сотрудниками,  со смежными подразделениями.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Ознакомление брокера   с книгой эксперта финансовых услуг.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Шаги продаж: Первое впечатление и приветствие. Создание симпатии. Выявление потребности. 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 в 1С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Ценники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Списание-поступление БСО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Формирова-ние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сопро-водительных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документов для поста-</a:t>
                      </a:r>
                      <a:r>
                        <a:rPr lang="ru-RU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новки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автомобиля в органах            ГИБДД</a:t>
                      </a:r>
                      <a:endParaRPr lang="ru-RU" sz="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Изучение входящих/ исходящих звонков в ОФУ.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Tx/>
                        <a:buNone/>
                      </a:pP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Консультация клиента. Пакет необходимых документов для подачи заявки на финансирование, правильное заполнение анкеты.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Изучение программ страхования и кредитования   партнеров.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Знакомство с характеристиками, влияющими на стоимость полиса Каско.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Франшиза.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Основные возражения клиентов.</a:t>
                      </a:r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пакет документов для страховых компаний. Пакет документов для собственника.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Практика. </a:t>
                      </a:r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Оформления полиса и  пакета документов.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Этапы оформления сделки "через салон". Особенности сделки через салон (поступление денежных средств, условия хранение автомобиля). Пакет документов необходимых для оформления сделки «через салон». Изучение скрипта исходящих  звонков  для привлечения клиентов.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Расчет. Оформление ОСАГО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Правила работы с БСО (хранение, учет, сдача  по АПП выписанных / испорченных БСО в СК).  Инвентаризация.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Полис финансовой защиты. Общее понятие, страховые тарифы,  Основные возражения по полису СЖ. Техники обработки возражения.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Оформление  полисов финансовой защиты</a:t>
                      </a:r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программе. Список требований СК. Риски.</a:t>
                      </a:r>
                      <a:endParaRPr lang="ru-RU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Практика. Работа с клиентами. Принятие заявки, оформление автомобиля. Оформления полисов  КАСКО, финансовой защиты. Списание бланков строгой отчетности. Формирование цены и ценников.</a:t>
                      </a:r>
                    </a:p>
                    <a:p>
                      <a:pPr>
                        <a:buFontTx/>
                        <a:buNone/>
                      </a:pP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Практика. Работа с клиентами. Принятие заявки, оформление автомобиля. Оформления полисов  КАСКО, финансовой защиты. Списание бланков строгой отчетности. Формирование цены и ценников.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Экзамен.</a:t>
                      </a:r>
                    </a:p>
                    <a:p>
                      <a:pPr>
                        <a:buFontTx/>
                        <a:buNone/>
                      </a:pP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25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971600" y="919318"/>
            <a:ext cx="7200800" cy="36441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95486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Из-за чьих «аппетитов» клиенты отказываются от автокредитов?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6" name="Picture 2" descr="D:\алена\макеты\Лого\Лого автосеть 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660" y="263617"/>
            <a:ext cx="1256672" cy="33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38296" y="915566"/>
            <a:ext cx="7067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им не продали автомобиль, не создали ценность и срочность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2035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Контроль эффективности отдела продаж:</a:t>
            </a:r>
            <a:endParaRPr lang="ru-RU" sz="1600" b="1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D:\алена\макеты\2019\2. февраль\2. Динаре автобосс\6 сл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2"/>
          <a:stretch/>
        </p:blipFill>
        <p:spPr bwMode="auto">
          <a:xfrm>
            <a:off x="1115616" y="1665262"/>
            <a:ext cx="6843275" cy="326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09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9528" y="667604"/>
            <a:ext cx="6314472" cy="8240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лена\макеты\автосеть фото\сотрудники\н ав\динара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0" t="18394" r="25108"/>
          <a:stretch/>
        </p:blipFill>
        <p:spPr bwMode="auto">
          <a:xfrm>
            <a:off x="549867" y="667604"/>
            <a:ext cx="2365949" cy="392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9548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О себе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8496" y="660633"/>
            <a:ext cx="6012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Динара </a:t>
            </a: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Кураева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директор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 развитию ГК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АВТОСЕТЬ.РФ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dinara_kuraeva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+7 (967) 779-68-86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1491630"/>
            <a:ext cx="540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Образование:</a:t>
            </a:r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2007 г. окончила ПГТИ по специальности «Социология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2010 г. окончила ПНИПУ по специальности «Экономика и управление на предприятии»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работы: </a:t>
            </a:r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2008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2009 гг. – «ВЕРРА-Моторс», от кассира до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менеджера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отдела кредитования и страхования в г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Пермь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2009 – 2015 гг. – «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Сильвер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-Моторс», руководитель отдела кредитования и страхования в г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Пермь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2015 – 2016 гг. – ГК Форвард-Авто, директор дилерского центра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LADA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Открытие дилерского предприятия, выполнение плановых показателей, создание первыми системы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Bay Back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LADA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г. Ижевск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2016 – 2017 гг.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ГК АВТОСЕТЬ.РФ,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директор по продажам. Увеличение продаж автомобилей с пробегом в г. Казань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2017 г. – по н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в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– ГК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АВТОСЕТЬ.РФ,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директор по развитию. Развитие территории компании в 7 регионах РФ. Создание своего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D:\алена\макеты\Лого\Лого автосеть 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660" y="263617"/>
            <a:ext cx="1256672" cy="33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31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агущина\Desktop\6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410" y="0"/>
            <a:ext cx="915041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алена\макеты\Лого\Лого автосеть 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660" y="263617"/>
            <a:ext cx="1256672" cy="33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7544" y="344020"/>
            <a:ext cx="712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Отдел продаж и отдел финансовых услуг работают в одной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системе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:\алена\макеты\2019\2. февраль\2. Динаре автобосс\6 сл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58" y="771550"/>
            <a:ext cx="8204997" cy="415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73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888634" y="3326525"/>
            <a:ext cx="1656184" cy="2533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1166285"/>
            <a:ext cx="1656184" cy="2533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7544" y="195486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Как договориться дилеру, банку и страховой</a:t>
            </a:r>
          </a:p>
          <a:p>
            <a:r>
              <a:rPr lang="ru-RU" sz="2000" dirty="0" smtClean="0">
                <a:latin typeface="Arial Black" panose="020B0A04020102020204" pitchFamily="34" charset="0"/>
              </a:rPr>
              <a:t>найти баланс интересов?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6" name="Picture 2" descr="D:\алена\макеты\Лого\Лого автосеть 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660" y="263617"/>
            <a:ext cx="1256672" cy="33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9404" y="1131590"/>
            <a:ext cx="83529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Пример 1</a:t>
            </a: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Автокредит по программе ГОС (гарантия отличной ставки) совместно с «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Совкомбанк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Преимущества: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Возврат клиента на пролонгацию КАСКО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Нет отказов от финансовой защиты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↑ конверсии от одобренных к выданным за счет ↓ставки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Ставка ниже, чем на кредиты наличными (от 9,9% авто с пробегом, 7,9% новые авто)</a:t>
            </a:r>
          </a:p>
          <a:p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Пример </a:t>
            </a:r>
            <a:r>
              <a:rPr lang="ru-RU" sz="16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  <a:endParaRPr lang="ru-RU" sz="1600" b="1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КАСКО тариф 7,5% на автомобили с пробегом от страховой компании «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Мегарусс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-Д»</a:t>
            </a: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Критерии: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Стаж водителя от 2-х лет, возраст от 21 года, автомобиль старше 2008 года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*Исключение рисковые модели и премиальные автомобили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34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3158847"/>
            <a:ext cx="5796135" cy="2533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" y="1393342"/>
            <a:ext cx="1979711" cy="2533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7544" y="195486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Финансовые продукты будущего:</a:t>
            </a:r>
          </a:p>
          <a:p>
            <a:r>
              <a:rPr lang="ru-RU" sz="2000" dirty="0" smtClean="0">
                <a:latin typeface="Arial Black" panose="020B0A04020102020204" pitchFamily="34" charset="0"/>
              </a:rPr>
              <a:t>Что будем продавать вместе?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6" name="Picture 2" descr="D:\алена\макеты\Лого\Лого автосеть 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660" y="263617"/>
            <a:ext cx="1256672" cy="33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6890" y="1355740"/>
            <a:ext cx="747149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Cash Back</a:t>
            </a:r>
            <a:endParaRPr lang="ru-RU" sz="1600" dirty="0" smtClean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Условия: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течение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2-х лет нет досрочного погашения, нет отказа от финансовых продуктов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Пересчет ставки и выплата наличными клиенту разницы</a:t>
            </a:r>
          </a:p>
          <a:p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ПГО (продленная гарантия обслуживания)</a:t>
            </a:r>
          </a:p>
          <a:p>
            <a:endParaRPr lang="ru-RU" sz="1600" b="1" dirty="0" smtClean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Условия: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Стоимость услуги –  30 000 руб.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Сервисное обслуживание автомобилей с пробегом на 3 месяца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85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алена\макеты\Лого\Лого автосеть 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103" y="194235"/>
            <a:ext cx="2457943" cy="64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65756" y="1527835"/>
            <a:ext cx="3502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Динара Кураева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директор по развитию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dinara_kuraev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 descr="D:\алена\макеты\2019\2. февраль\2. Динаре автобосс\new-instagram-logo-png-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005" y="2328483"/>
            <a:ext cx="360040" cy="35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7544" y="19548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Контакты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99792" y="416868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YouTube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канал компании АВТОСЕТЬ.РФ</a:t>
            </a: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ruslan_abdulnasyrov</a:t>
            </a: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D:\алена\макеты\2019\2. февраль\2. Динаре автобосс\56be426a8454f152d733702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291" y="4446750"/>
            <a:ext cx="259541" cy="18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9" t="15093" r="1660" b="17108"/>
          <a:stretch/>
        </p:blipFill>
        <p:spPr bwMode="auto">
          <a:xfrm>
            <a:off x="576340" y="3969014"/>
            <a:ext cx="1979436" cy="89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агущина\Desktop\0612e6f3-e9f0-4743-ae51-a7609526263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8" b="23626"/>
          <a:stretch/>
        </p:blipFill>
        <p:spPr bwMode="auto">
          <a:xfrm>
            <a:off x="593449" y="1155891"/>
            <a:ext cx="169433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58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гущина\Desktop\Для авто.р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514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9548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О компании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963709"/>
            <a:ext cx="8216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регионов присутствия в РФ,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ДЦ АВТОСЕТЬ.РФ,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партнеров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франчайзи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 2018 год продано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14 345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автомобилей с пробегом и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3 015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новых автомобилей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Доля кредитования  автомобилей с пробегом –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47%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новых автомобилей –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57%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LADA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83%,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KIA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60%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Ford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55%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Peugeot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Citroën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– 30%)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Средняя стоимость автомобиля в кредит:  с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пробегом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–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440 000 руб.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нового автомобиля  –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659 870 руб. </a:t>
            </a: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D:\алена\макеты\Лого\Лого автосеть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660" y="263617"/>
            <a:ext cx="1256672" cy="33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гущина\Desktop\карта (новая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470"/>
            <a:ext cx="7848872" cy="407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63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9548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Показатели 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smtClean="0">
                <a:latin typeface="Arial Black" panose="020B0A04020102020204" pitchFamily="34" charset="0"/>
              </a:rPr>
              <a:t>F&amp;I </a:t>
            </a:r>
            <a:r>
              <a:rPr lang="ru-RU" sz="2000" dirty="0" smtClean="0">
                <a:latin typeface="Arial Black" panose="020B0A04020102020204" pitchFamily="34" charset="0"/>
              </a:rPr>
              <a:t>АВТОСЕТЬ.РФ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275606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Эффективность </a:t>
            </a:r>
            <a:r>
              <a:rPr lang="en-US" sz="16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отдела </a:t>
            </a:r>
            <a:r>
              <a:rPr lang="en-US" sz="16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F&amp;I</a:t>
            </a:r>
            <a:endParaRPr lang="ru-RU" sz="16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D:\алена\макеты\Лого\Лого автосеть 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660" y="263617"/>
            <a:ext cx="1256672" cy="33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269280"/>
              </p:ext>
            </p:extLst>
          </p:nvPr>
        </p:nvGraphicFramePr>
        <p:xfrm>
          <a:off x="539552" y="1698486"/>
          <a:ext cx="7992888" cy="1737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98222"/>
                <a:gridCol w="1998222"/>
                <a:gridCol w="1998222"/>
                <a:gridCol w="199822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подачи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заявок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трафика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одобрения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заявок*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закрытия на кредит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Новые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автомобили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85%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Автомобили </a:t>
                      </a:r>
                    </a:p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пробегом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26%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58%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76%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9552" y="4659982"/>
            <a:ext cx="5760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* 10% клиентов, которым урезан лимит по кредиту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36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9548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Показатели 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smtClean="0">
                <a:latin typeface="Arial Black" panose="020B0A04020102020204" pitchFamily="34" charset="0"/>
              </a:rPr>
              <a:t>F&amp;I </a:t>
            </a:r>
            <a:r>
              <a:rPr lang="ru-RU" sz="2000" dirty="0" smtClean="0">
                <a:latin typeface="Arial Black" panose="020B0A04020102020204" pitchFamily="34" charset="0"/>
              </a:rPr>
              <a:t>АВТОСЕТЬ.РФ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6" name="Picture 2" descr="D:\алена\макеты\Лого\Лого автосеть 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660" y="263617"/>
            <a:ext cx="1256672" cy="33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51332"/>
              </p:ext>
            </p:extLst>
          </p:nvPr>
        </p:nvGraphicFramePr>
        <p:xfrm>
          <a:off x="1043608" y="1059582"/>
          <a:ext cx="7128792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64396"/>
                <a:gridCol w="356439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КАСКО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Новые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автомобили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Автомобили с пробегом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</a:t>
                      </a: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 руб.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52 422 руб.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787775"/>
              </p:ext>
            </p:extLst>
          </p:nvPr>
        </p:nvGraphicFramePr>
        <p:xfrm>
          <a:off x="1043608" y="2323326"/>
          <a:ext cx="7128792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64396"/>
                <a:gridCol w="356439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Страхование жизни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Новые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автомобили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Автомобили с пробегом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94 181 руб</a:t>
                      </a: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89 000 руб.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698755"/>
              </p:ext>
            </p:extLst>
          </p:nvPr>
        </p:nvGraphicFramePr>
        <p:xfrm>
          <a:off x="1043608" y="3579862"/>
          <a:ext cx="7128792" cy="1076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64396"/>
                <a:gridCol w="3564396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РАТ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Новые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автомобили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Автомобили с пробегом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22 500 руб.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18 000 руб.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9552" y="699542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Средняя страховая премия</a:t>
            </a:r>
            <a:endParaRPr lang="ru-RU" sz="16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16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9548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Показатели 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smtClean="0">
                <a:latin typeface="Arial Black" panose="020B0A04020102020204" pitchFamily="34" charset="0"/>
              </a:rPr>
              <a:t>F&amp;I </a:t>
            </a:r>
            <a:r>
              <a:rPr lang="ru-RU" sz="2000" dirty="0" smtClean="0">
                <a:latin typeface="Arial Black" panose="020B0A04020102020204" pitchFamily="34" charset="0"/>
              </a:rPr>
              <a:t>АВТОСЕТЬ.РФ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6" name="Picture 2" descr="D:\алена\макеты\Лого\Лого автосеть 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660" y="263617"/>
            <a:ext cx="1256672" cy="33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696064"/>
              </p:ext>
            </p:extLst>
          </p:nvPr>
        </p:nvGraphicFramePr>
        <p:xfrm>
          <a:off x="1043608" y="1059582"/>
          <a:ext cx="7128792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64396"/>
                <a:gridCol w="356439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КАСКО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Новые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автомобили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Автомобили с пробегом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83%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85%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473832"/>
              </p:ext>
            </p:extLst>
          </p:nvPr>
        </p:nvGraphicFramePr>
        <p:xfrm>
          <a:off x="1043608" y="2323326"/>
          <a:ext cx="7128792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64396"/>
                <a:gridCol w="356439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Страхование жизни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Новые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автомобили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Автомобили с пробегом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027207"/>
              </p:ext>
            </p:extLst>
          </p:nvPr>
        </p:nvGraphicFramePr>
        <p:xfrm>
          <a:off x="1043608" y="3579862"/>
          <a:ext cx="7128792" cy="1076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64396"/>
                <a:gridCol w="3564396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РАТ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Новые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автомобили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Автомобили с пробегом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9552" y="699542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Доля проникновения продуктов</a:t>
            </a:r>
            <a:endParaRPr lang="ru-RU" sz="16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4731990"/>
            <a:ext cx="712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Договор купли-продажи автомобилей с пробегом –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96%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97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9548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Показатели 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smtClean="0">
                <a:latin typeface="Arial Black" panose="020B0A04020102020204" pitchFamily="34" charset="0"/>
              </a:rPr>
              <a:t>F&amp;I </a:t>
            </a:r>
            <a:r>
              <a:rPr lang="ru-RU" sz="2000" dirty="0" smtClean="0">
                <a:latin typeface="Arial Black" panose="020B0A04020102020204" pitchFamily="34" charset="0"/>
              </a:rPr>
              <a:t>АВТОСЕТЬ.РФ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6" name="Picture 2" descr="D:\алена\макеты\Лого\Лого автосеть 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660" y="263617"/>
            <a:ext cx="1256672" cy="33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534662"/>
              </p:ext>
            </p:extLst>
          </p:nvPr>
        </p:nvGraphicFramePr>
        <p:xfrm>
          <a:off x="1043608" y="1336814"/>
          <a:ext cx="7128792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64396"/>
                <a:gridCol w="356439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Нагрузка на 1 брокера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заявок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кредитных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сделок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365726"/>
              </p:ext>
            </p:extLst>
          </p:nvPr>
        </p:nvGraphicFramePr>
        <p:xfrm>
          <a:off x="1043608" y="2312526"/>
          <a:ext cx="7128792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64396"/>
                <a:gridCol w="356439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Маржинальный доход 1 кредитной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сделки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Новые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автомобили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Автомобили с пробегом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86 837 руб.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70 000 руб.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43608" y="3425046"/>
            <a:ext cx="712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Сделка через салон –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85 000 руб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(средняя стоимость автомобиля – 580 000 руб.)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62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000642" y="3435846"/>
            <a:ext cx="5040561" cy="94772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7544" y="19548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Показатели </a:t>
            </a:r>
            <a:r>
              <a:rPr lang="en-US" sz="2000" dirty="0" smtClean="0">
                <a:latin typeface="Arial Black" panose="020B0A04020102020204" pitchFamily="34" charset="0"/>
              </a:rPr>
              <a:t> F&amp;I </a:t>
            </a:r>
            <a:r>
              <a:rPr lang="ru-RU" sz="2000" dirty="0" smtClean="0">
                <a:latin typeface="Arial Black" panose="020B0A04020102020204" pitchFamily="34" charset="0"/>
              </a:rPr>
              <a:t>АВТОСЕТЬ.РФ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6" name="Picture 2" descr="D:\алена\макеты\Лого\Лого автосеть 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660" y="263617"/>
            <a:ext cx="1256672" cy="33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39552" y="1059582"/>
            <a:ext cx="79627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Рост </a:t>
            </a:r>
            <a:r>
              <a:rPr lang="en-US" sz="2000" dirty="0">
                <a:solidFill>
                  <a:srgbClr val="C00000"/>
                </a:solidFill>
                <a:latin typeface="Arial Black" panose="020B0A04020102020204" pitchFamily="34" charset="0"/>
              </a:rPr>
              <a:t>F&amp;I </a:t>
            </a:r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АВТОСЕТЬ.РФ </a:t>
            </a:r>
            <a:r>
              <a:rPr lang="ru-RU" sz="20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 2017 г.:</a:t>
            </a:r>
          </a:p>
          <a:p>
            <a:pPr marL="342900" indent="-342900" algn="ctr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18,6%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 кредитным сделкам</a:t>
            </a:r>
          </a:p>
          <a:p>
            <a:pPr marL="342900" indent="-342900" algn="ctr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72%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 маржинальному доходу</a:t>
            </a:r>
          </a:p>
          <a:p>
            <a:pPr algn="ctr">
              <a:lnSpc>
                <a:spcPct val="150000"/>
              </a:lnSpc>
              <a:buClr>
                <a:srgbClr val="C00000"/>
              </a:buClr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Clr>
                <a:srgbClr val="C00000"/>
              </a:buClr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Clr>
                <a:srgbClr val="C00000"/>
              </a:buClr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чек по страхованию жизни – </a:t>
            </a:r>
          </a:p>
          <a:p>
            <a:pPr algn="ctr">
              <a:lnSpc>
                <a:spcPct val="150000"/>
              </a:lnSpc>
              <a:buClr>
                <a:srgbClr val="C00000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42 000 руб. </a:t>
            </a:r>
            <a:r>
              <a:rPr lang="ru-RU" sz="2000" b="1" dirty="0" smtClean="0">
                <a:solidFill>
                  <a:schemeClr val="bg1"/>
                </a:solidFill>
              </a:rPr>
              <a:t>→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89 000 руб.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4304898" y="2499742"/>
            <a:ext cx="432048" cy="79208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52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Скругленный прямоугольник 4096"/>
          <p:cNvSpPr/>
          <p:nvPr/>
        </p:nvSpPr>
        <p:spPr>
          <a:xfrm>
            <a:off x="431540" y="1805561"/>
            <a:ext cx="1080120" cy="52322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D:\алена\макеты\2019\2. февраль\2. Динаре автобосс\10de32c9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5"/>
          <a:stretch/>
        </p:blipFill>
        <p:spPr bwMode="auto">
          <a:xfrm>
            <a:off x="1686067" y="1244674"/>
            <a:ext cx="5124471" cy="348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алена\макеты\Лого\Лого автосеть 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660" y="263617"/>
            <a:ext cx="1256672" cy="33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5536" y="182211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Отдел </a:t>
            </a:r>
          </a:p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продаж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70690" y="1463440"/>
            <a:ext cx="1977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Отдел </a:t>
            </a:r>
          </a:p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финансовых услуг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05760" y="4341811"/>
            <a:ext cx="1446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Собственник 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1614372" y="1985291"/>
            <a:ext cx="725380" cy="7694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08104" y="3836962"/>
            <a:ext cx="610591" cy="38057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6005760" y="1611024"/>
            <a:ext cx="705904" cy="2110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4096" name="Группа 4095"/>
          <p:cNvGrpSpPr/>
          <p:nvPr/>
        </p:nvGrpSpPr>
        <p:grpSpPr>
          <a:xfrm>
            <a:off x="325643" y="353889"/>
            <a:ext cx="6190573" cy="561677"/>
            <a:chOff x="769594" y="694184"/>
            <a:chExt cx="6190573" cy="561677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619672" y="694184"/>
              <a:ext cx="5340495" cy="561677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ьная выноска 26"/>
            <p:cNvSpPr/>
            <p:nvPr/>
          </p:nvSpPr>
          <p:spPr>
            <a:xfrm flipH="1">
              <a:off x="769594" y="694184"/>
              <a:ext cx="716769" cy="503458"/>
            </a:xfrm>
            <a:prstGeom prst="wedgeEllipseCallou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49285" y="694184"/>
              <a:ext cx="52269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Что мешает продавать кредиты и страховки выгодно?</a:t>
              </a:r>
            </a:p>
            <a:p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ТОЛЬКО МЫ САМИ!</a:t>
              </a:r>
              <a:endPara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35086" y="733656"/>
              <a:ext cx="3917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C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?</a:t>
              </a:r>
              <a:endParaRPr lang="ru-RU" sz="24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Скругленный прямоугольник 38"/>
          <p:cNvSpPr/>
          <p:nvPr/>
        </p:nvSpPr>
        <p:spPr>
          <a:xfrm>
            <a:off x="5971009" y="4341811"/>
            <a:ext cx="1409303" cy="30777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810538" y="1464850"/>
            <a:ext cx="1937926" cy="52322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03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1231</Words>
  <Application>Microsoft Office PowerPoint</Application>
  <PresentationFormat>Экран (16:9)</PresentationFormat>
  <Paragraphs>261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Arial Rounded MT Bold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 Михеева</dc:creator>
  <cp:lastModifiedBy>пользователь4</cp:lastModifiedBy>
  <cp:revision>74</cp:revision>
  <dcterms:created xsi:type="dcterms:W3CDTF">2019-02-06T12:31:16Z</dcterms:created>
  <dcterms:modified xsi:type="dcterms:W3CDTF">2019-02-12T13:35:49Z</dcterms:modified>
</cp:coreProperties>
</file>