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59" r:id="rId12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6" y="5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180038819216313E-2"/>
          <c:y val="6.3513930550926592E-2"/>
          <c:w val="0.87988902649161072"/>
          <c:h val="0.7806864052142354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>
                  <a:alpha val="70000"/>
                </a:srgb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8131874236195996E-2"/>
                  <c:y val="-4.31124936735425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4569552184833471E-2"/>
                  <c:y val="-0.1410954338406845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8131874236195996E-2"/>
                  <c:y val="-8.62249873470850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4635227446171731E-2"/>
                  <c:y val="0.1241272105031809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8.3764057368496229E-3"/>
                  <c:y val="-0.1371761162339986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Лист1!$B$2:$B$6</c:f>
              <c:numCache>
                <c:formatCode>0.00%</c:formatCode>
                <c:ptCount val="5"/>
                <c:pt idx="0" formatCode="0%">
                  <c:v>0.37000000000000033</c:v>
                </c:pt>
                <c:pt idx="1">
                  <c:v>5.0000000000000053E-3</c:v>
                </c:pt>
                <c:pt idx="2" formatCode="0%">
                  <c:v>0.37000000000000033</c:v>
                </c:pt>
                <c:pt idx="3" formatCode="0%">
                  <c:v>0.49000000000000032</c:v>
                </c:pt>
                <c:pt idx="4" formatCode="0%">
                  <c:v>0.26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35594896"/>
        <c:axId val="135594504"/>
      </c:lineChart>
      <c:catAx>
        <c:axId val="135594896"/>
        <c:scaling>
          <c:orientation val="minMax"/>
        </c:scaling>
        <c:delete val="0"/>
        <c:axPos val="b"/>
        <c:majorGridlines>
          <c:spPr>
            <a:ln>
              <a:solidFill>
                <a:srgbClr val="4F81BD">
                  <a:lumMod val="40000"/>
                  <a:lumOff val="60000"/>
                  <a:alpha val="72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low"/>
        <c:spPr>
          <a:ln>
            <a:solidFill>
              <a:srgbClr val="0070C0">
                <a:alpha val="70000"/>
              </a:srgbClr>
            </a:solidFill>
          </a:ln>
        </c:spPr>
        <c:txPr>
          <a:bodyPr/>
          <a:lstStyle/>
          <a:p>
            <a:pPr>
              <a:defRPr>
                <a:solidFill>
                  <a:srgbClr val="0070C0"/>
                </a:solidFill>
              </a:defRPr>
            </a:pPr>
            <a:endParaRPr lang="ru-RU"/>
          </a:p>
        </c:txPr>
        <c:crossAx val="135594504"/>
        <c:crosses val="autoZero"/>
        <c:auto val="0"/>
        <c:lblAlgn val="ctr"/>
        <c:lblOffset val="0"/>
        <c:noMultiLvlLbl val="0"/>
      </c:catAx>
      <c:valAx>
        <c:axId val="135594504"/>
        <c:scaling>
          <c:orientation val="minMax"/>
          <c:max val="0.5"/>
          <c:min val="0"/>
        </c:scaling>
        <c:delete val="0"/>
        <c:axPos val="l"/>
        <c:majorGridlines>
          <c:spPr>
            <a:ln cmpd="sng">
              <a:solidFill>
                <a:srgbClr val="4F81BD">
                  <a:alpha val="20000"/>
                </a:srgbClr>
              </a:solidFill>
              <a:prstDash val="dash"/>
            </a:ln>
          </c:spPr>
        </c:majorGridlines>
        <c:minorGridlines>
          <c:spPr>
            <a:ln cmpd="tri">
              <a:solidFill>
                <a:srgbClr val="4F81BD">
                  <a:lumMod val="40000"/>
                  <a:lumOff val="60000"/>
                  <a:alpha val="20000"/>
                </a:srgb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nextTo"/>
        <c:spPr>
          <a:noFill/>
          <a:ln cmpd="dbl">
            <a:solidFill>
              <a:srgbClr val="0070C0">
                <a:alpha val="70000"/>
              </a:srgbClr>
            </a:solidFill>
          </a:ln>
        </c:spPr>
        <c:txPr>
          <a:bodyPr/>
          <a:lstStyle/>
          <a:p>
            <a:pPr>
              <a:defRPr sz="1000" baseline="0">
                <a:solidFill>
                  <a:srgbClr val="0070C0"/>
                </a:solidFill>
              </a:defRPr>
            </a:pPr>
            <a:endParaRPr lang="ru-RU"/>
          </a:p>
        </c:txPr>
        <c:crossAx val="135594896"/>
        <c:crossesAt val="1"/>
        <c:crossBetween val="midCat"/>
        <c:majorUnit val="0.25"/>
        <c:minorUnit val="5.0000000000000051E-2"/>
      </c:valAx>
      <c:spPr>
        <a:solidFill>
          <a:srgbClr val="4F81BD">
            <a:lumMod val="20000"/>
            <a:lumOff val="80000"/>
            <a:alpha val="10000"/>
          </a:srgbClr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4F81BD">
        <a:lumMod val="40000"/>
        <a:lumOff val="60000"/>
        <a:alpha val="10000"/>
      </a:srgb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73029492449582"/>
          <c:y val="0.1250128457949117"/>
          <c:w val="0.77478009921974544"/>
          <c:h val="0.6990514942784142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>
                  <a:alpha val="70000"/>
                </a:srgbClr>
              </a:solidFill>
            </a:ln>
          </c:spPr>
          <c:dLbls>
            <c:dLbl>
              <c:idx val="0"/>
              <c:layout>
                <c:manualLayout>
                  <c:x val="-2.4255050720860091E-2"/>
                  <c:y val="-0.1057663731807577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rgbClr val="FF0000"/>
                        </a:solidFill>
                      </a:rPr>
                      <a:t>1</a:t>
                    </a:r>
                    <a:r>
                      <a:rPr lang="en-US" smtClean="0"/>
                      <a:t>4,3*%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Лист1!$B$2:$B$6</c:f>
              <c:numCache>
                <c:formatCode>0.0%</c:formatCode>
                <c:ptCount val="5"/>
                <c:pt idx="0">
                  <c:v>7.5000000000000011E-2</c:v>
                </c:pt>
                <c:pt idx="1">
                  <c:v>8.9000000000000065E-2</c:v>
                </c:pt>
                <c:pt idx="2">
                  <c:v>0.11600000000000002</c:v>
                </c:pt>
                <c:pt idx="3">
                  <c:v>0.14600000000000016</c:v>
                </c:pt>
                <c:pt idx="4">
                  <c:v>0.1426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589408"/>
        <c:axId val="135588624"/>
      </c:lineChart>
      <c:catAx>
        <c:axId val="135589408"/>
        <c:scaling>
          <c:orientation val="minMax"/>
        </c:scaling>
        <c:delete val="0"/>
        <c:axPos val="b"/>
        <c:majorGridlines>
          <c:spPr>
            <a:ln>
              <a:solidFill>
                <a:schemeClr val="accent1">
                  <a:lumMod val="40000"/>
                  <a:lumOff val="60000"/>
                  <a:alpha val="70000"/>
                </a:schemeClr>
              </a:solidFill>
            </a:ln>
          </c:spPr>
        </c:majorGridlines>
        <c:numFmt formatCode="General" sourceLinked="0"/>
        <c:majorTickMark val="none"/>
        <c:minorTickMark val="in"/>
        <c:tickLblPos val="nextTo"/>
        <c:spPr>
          <a:ln>
            <a:solidFill>
              <a:srgbClr val="0070C0">
                <a:alpha val="70000"/>
              </a:srgbClr>
            </a:solidFill>
          </a:ln>
        </c:spPr>
        <c:txPr>
          <a:bodyPr/>
          <a:lstStyle/>
          <a:p>
            <a: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pPr>
            <a:endParaRPr lang="ru-RU"/>
          </a:p>
        </c:txPr>
        <c:crossAx val="135588624"/>
        <c:crosses val="autoZero"/>
        <c:auto val="1"/>
        <c:lblAlgn val="ctr"/>
        <c:lblOffset val="100"/>
        <c:tickLblSkip val="1"/>
        <c:noMultiLvlLbl val="0"/>
      </c:catAx>
      <c:valAx>
        <c:axId val="135588624"/>
        <c:scaling>
          <c:orientation val="minMax"/>
          <c:max val="0.2"/>
          <c:min val="0"/>
        </c:scaling>
        <c:delete val="0"/>
        <c:axPos val="l"/>
        <c:majorGridlines>
          <c:spPr>
            <a:ln>
              <a:solidFill>
                <a:srgbClr val="0070C0">
                  <a:alpha val="20000"/>
                </a:srgbClr>
              </a:solidFill>
              <a:prstDash val="dash"/>
            </a:ln>
          </c:spPr>
        </c:majorGridlines>
        <c:minorGridlines>
          <c:spPr>
            <a:ln>
              <a:solidFill>
                <a:srgbClr val="0070C0">
                  <a:alpha val="20000"/>
                </a:srgbClr>
              </a:solidFill>
              <a:prstDash val="dash"/>
            </a:ln>
          </c:spPr>
        </c:minorGridlines>
        <c:numFmt formatCode="0%" sourceLinked="0"/>
        <c:majorTickMark val="none"/>
        <c:minorTickMark val="none"/>
        <c:tickLblPos val="nextTo"/>
        <c:spPr>
          <a:ln>
            <a:solidFill>
              <a:srgbClr val="0070C0">
                <a:alpha val="70000"/>
              </a:srgbClr>
            </a:solidFill>
          </a:ln>
        </c:spPr>
        <c:txPr>
          <a:bodyPr/>
          <a:lstStyle/>
          <a:p>
            <a: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pPr>
            <a:endParaRPr lang="ru-RU"/>
          </a:p>
        </c:txPr>
        <c:crossAx val="135589408"/>
        <c:crosses val="autoZero"/>
        <c:crossBetween val="midCat"/>
        <c:majorUnit val="0.1"/>
        <c:minorUnit val="0.0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2D7FB14-BD63-4B9E-A9B1-519D4BA553A6}" type="datetimeFigureOut">
              <a:rPr lang="ru-RU"/>
              <a:pPr>
                <a:defRPr/>
              </a:pPr>
              <a:t>19.03.2019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EA9401-6344-4109-830E-7674BC4F3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877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BF719-E698-4B81-9CD0-FCF2CFBE97CC}" type="datetimeFigureOut">
              <a:rPr lang="ru-RU"/>
              <a:pPr>
                <a:defRPr/>
              </a:pPr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2CA9D-37B8-42D5-83AB-1B5638BE61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CED6D-95DA-49CC-8B1C-720418C2B478}" type="datetimeFigureOut">
              <a:rPr lang="ru-RU"/>
              <a:pPr>
                <a:defRPr/>
              </a:pPr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D8F71-35EB-4472-8C98-07E7510740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B4D15-319F-4459-893B-4AFF9E1C4579}" type="datetimeFigureOut">
              <a:rPr lang="ru-RU"/>
              <a:pPr>
                <a:defRPr/>
              </a:pPr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72CD4-85CF-42D8-9945-A30C7C047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779C6-8094-4A45-9742-DDEA156BD708}" type="datetimeFigureOut">
              <a:rPr lang="ru-RU"/>
              <a:pPr>
                <a:defRPr/>
              </a:pPr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2B9EF-E35A-4A49-BF45-388A780BBF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F5F1C-3D7C-44C8-BACC-F91D1A444BEB}" type="datetimeFigureOut">
              <a:rPr lang="ru-RU"/>
              <a:pPr>
                <a:defRPr/>
              </a:pPr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65AFB-65BF-41D4-ADF9-810DAACF25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BAEAB-AF0D-41AD-B7F9-9CC429292F44}" type="datetimeFigureOut">
              <a:rPr lang="ru-RU"/>
              <a:pPr>
                <a:defRPr/>
              </a:pPr>
              <a:t>19.03.2019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0C707-09FA-4782-9177-82263EA675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ECF78-A721-4F45-BB8A-506634C41FCC}" type="datetimeFigureOut">
              <a:rPr lang="ru-RU"/>
              <a:pPr>
                <a:defRPr/>
              </a:pPr>
              <a:t>19.03.2019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BA0CA-751B-4DF5-AF18-0B2B1AA9C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56CAB-78F1-4B1D-A588-D038DD9DD4CB}" type="datetimeFigureOut">
              <a:rPr lang="ru-RU"/>
              <a:pPr>
                <a:defRPr/>
              </a:pPr>
              <a:t>19.03.2019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82CBC-D1C3-417C-8429-4FEC6BBF18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968B3-0304-4E50-A61A-CC9801DCCB14}" type="datetimeFigureOut">
              <a:rPr lang="ru-RU"/>
              <a:pPr>
                <a:defRPr/>
              </a:pPr>
              <a:t>19.03.2019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FC4B2-B95A-4B77-9C59-B49D5EB984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B884D-903E-422B-AF29-D488795DD2B7}" type="datetimeFigureOut">
              <a:rPr lang="ru-RU"/>
              <a:pPr>
                <a:defRPr/>
              </a:pPr>
              <a:t>19.03.2019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AF13C-5D4B-4C7E-93E6-14F04D1D76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C3B08-5A6E-42E9-A1D7-EFC0FA984D04}" type="datetimeFigureOut">
              <a:rPr lang="ru-RU"/>
              <a:pPr>
                <a:defRPr/>
              </a:pPr>
              <a:t>19.03.2019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E9E1B-2D91-4CF2-A885-0C88C7AFA8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7798C0-8B61-480F-B91C-1A444D8EF648}" type="datetimeFigureOut">
              <a:rPr lang="ru-RU"/>
              <a:pPr>
                <a:defRPr/>
              </a:pPr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278B40-7ECD-435D-B09A-F316D0E88E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1919536" y="1772816"/>
            <a:ext cx="7992888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Calibri" pitchFamily="34" charset="0"/>
              </a:rPr>
              <a:t>183 заседание Клуба </a:t>
            </a:r>
            <a:r>
              <a:rPr lang="ru-RU" sz="2800" b="1" dirty="0" err="1" smtClean="0">
                <a:latin typeface="Calibri" pitchFamily="34" charset="0"/>
              </a:rPr>
              <a:t>АвтоБосс</a:t>
            </a:r>
            <a:r>
              <a:rPr lang="ru-RU" sz="2800" b="1" dirty="0" smtClean="0">
                <a:latin typeface="Calibri" pitchFamily="34" charset="0"/>
              </a:rPr>
              <a:t> «Как отобрать клиентов у перекупов. Выкуп автомобилей с улицы</a:t>
            </a:r>
          </a:p>
          <a:p>
            <a:pPr algn="ctr"/>
            <a:endParaRPr lang="ru-RU" sz="4000" b="1" dirty="0" smtClean="0">
              <a:latin typeface="Calibri" pitchFamily="34" charset="0"/>
            </a:endParaRPr>
          </a:p>
          <a:p>
            <a:pPr algn="ctr"/>
            <a:r>
              <a:rPr lang="ru-RU" sz="4000" b="1" dirty="0" smtClean="0">
                <a:latin typeface="Calibri" pitchFamily="34" charset="0"/>
              </a:rPr>
              <a:t>Кому </a:t>
            </a:r>
            <a:r>
              <a:rPr lang="ru-RU" sz="4000" b="1" dirty="0">
                <a:latin typeface="Calibri" pitchFamily="34" charset="0"/>
              </a:rPr>
              <a:t>сдается трейд-ин?</a:t>
            </a:r>
          </a:p>
          <a:p>
            <a:pPr algn="ctr"/>
            <a:endParaRPr lang="ru-RU" sz="2000" b="1" dirty="0">
              <a:latin typeface="Calibri" pitchFamily="34" charset="0"/>
            </a:endParaRPr>
          </a:p>
          <a:p>
            <a:pPr algn="ctr"/>
            <a:endParaRPr lang="ru-RU" sz="2800" b="1" dirty="0">
              <a:latin typeface="Calibri" pitchFamily="34" charset="0"/>
            </a:endParaRPr>
          </a:p>
          <a:p>
            <a:pPr algn="ctr"/>
            <a:endParaRPr lang="ru-RU" sz="2000" b="1" dirty="0">
              <a:latin typeface="Calibri" pitchFamily="34" charset="0"/>
            </a:endParaRPr>
          </a:p>
          <a:p>
            <a:pPr algn="ctr"/>
            <a:endParaRPr lang="ru-RU" sz="2000" b="1" dirty="0">
              <a:latin typeface="Calibri" pitchFamily="34" charset="0"/>
            </a:endParaRPr>
          </a:p>
          <a:p>
            <a:pPr algn="ctr"/>
            <a:endParaRPr lang="ru-RU" sz="2000" b="1" dirty="0">
              <a:latin typeface="Calibri" pitchFamily="34" charset="0"/>
            </a:endParaRPr>
          </a:p>
          <a:p>
            <a:pPr algn="ctr"/>
            <a:r>
              <a:rPr lang="ru-RU" sz="2000" b="1" dirty="0" smtClean="0">
                <a:latin typeface="Calibri" pitchFamily="34" charset="0"/>
              </a:rPr>
              <a:t>Март, 2019</a:t>
            </a:r>
            <a:endParaRPr lang="ru-RU" sz="2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2258630" y="5877273"/>
            <a:ext cx="180209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dirty="0">
                <a:latin typeface="Tahoma" pitchFamily="34" charset="0"/>
                <a:cs typeface="Tahoma" pitchFamily="34" charset="0"/>
              </a:rPr>
              <a:t>Источник: </a:t>
            </a:r>
            <a:r>
              <a:rPr lang="ru-RU" sz="1000" dirty="0" err="1">
                <a:latin typeface="Tahoma" pitchFamily="34" charset="0"/>
                <a:cs typeface="Tahoma" pitchFamily="34" charset="0"/>
              </a:rPr>
              <a:t>АвтоБизнесРевю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7448" y="1111235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Топ-10 дилеров по доле кредитных продаж а/м с пробегом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584316"/>
              </p:ext>
            </p:extLst>
          </p:nvPr>
        </p:nvGraphicFramePr>
        <p:xfrm>
          <a:off x="1271464" y="1942232"/>
          <a:ext cx="4824536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933"/>
                <a:gridCol w="1312403"/>
                <a:gridCol w="1800200"/>
              </a:tblGrid>
              <a:tr h="471524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Доля</a:t>
                      </a:r>
                      <a:r>
                        <a:rPr lang="ru-RU" sz="1600" baseline="0" dirty="0" smtClean="0"/>
                        <a:t> а/м</a:t>
                      </a:r>
                    </a:p>
                    <a:p>
                      <a:pPr algn="ctr"/>
                      <a:r>
                        <a:rPr lang="ru-RU" sz="1600" baseline="0" dirty="0" smtClean="0"/>
                        <a:t>в кредит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Динамика продаж в кредит</a:t>
                      </a:r>
                      <a:endParaRPr lang="ru-RU" sz="1600" dirty="0"/>
                    </a:p>
                  </a:txBody>
                  <a:tcPr anchor="ctr"/>
                </a:tc>
              </a:tr>
              <a:tr h="31288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1" i="0" u="none" strike="noStrike" dirty="0" err="1" smtClean="0">
                          <a:solidFill>
                            <a:srgbClr val="376092"/>
                          </a:solidFill>
                          <a:latin typeface="+mn-lt"/>
                        </a:rPr>
                        <a:t>СК-Моторс</a:t>
                      </a:r>
                      <a:endParaRPr lang="ru-RU" sz="15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 dirty="0" smtClean="0">
                          <a:solidFill>
                            <a:srgbClr val="0070C0"/>
                          </a:solidFill>
                          <a:latin typeface="+mn-lt"/>
                        </a:rPr>
                        <a:t>46%</a:t>
                      </a:r>
                      <a:endParaRPr lang="ru-RU" sz="15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00B050"/>
                          </a:solidFill>
                          <a:latin typeface="+mn-lt"/>
                        </a:rPr>
                        <a:t>25%</a:t>
                      </a:r>
                      <a:endParaRPr lang="ru-RU" sz="15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288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1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Форвард</a:t>
                      </a:r>
                      <a:r>
                        <a:rPr lang="ru-RU" sz="1500" b="1" i="0" u="none" strike="noStrike" baseline="0" dirty="0" smtClean="0">
                          <a:solidFill>
                            <a:srgbClr val="376092"/>
                          </a:solidFill>
                          <a:latin typeface="+mn-lt"/>
                        </a:rPr>
                        <a:t> </a:t>
                      </a:r>
                      <a:r>
                        <a:rPr lang="ru-RU" sz="1500" b="1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Авто</a:t>
                      </a:r>
                      <a:endParaRPr lang="ru-RU" sz="15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 dirty="0" smtClean="0">
                          <a:solidFill>
                            <a:srgbClr val="0070C0"/>
                          </a:solidFill>
                          <a:latin typeface="+mn-lt"/>
                        </a:rPr>
                        <a:t>36%</a:t>
                      </a:r>
                      <a:endParaRPr lang="ru-RU" sz="15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00B050"/>
                          </a:solidFill>
                          <a:latin typeface="+mn-lt"/>
                        </a:rPr>
                        <a:t>210%</a:t>
                      </a:r>
                      <a:endParaRPr lang="ru-RU" sz="15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E9EDF4"/>
                    </a:solidFill>
                  </a:tcPr>
                </a:tc>
              </a:tr>
              <a:tr h="31288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1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Автоград</a:t>
                      </a:r>
                      <a:endParaRPr lang="ru-RU" sz="15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 dirty="0" smtClean="0">
                          <a:solidFill>
                            <a:srgbClr val="0070C0"/>
                          </a:solidFill>
                          <a:latin typeface="+mn-lt"/>
                        </a:rPr>
                        <a:t>33%</a:t>
                      </a:r>
                      <a:endParaRPr lang="ru-RU" sz="15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00B050"/>
                          </a:solidFill>
                          <a:latin typeface="+mn-lt"/>
                        </a:rPr>
                        <a:t>9%</a:t>
                      </a:r>
                      <a:endParaRPr lang="ru-RU" sz="15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EE4EE"/>
                    </a:solidFill>
                  </a:tcPr>
                </a:tc>
              </a:tr>
              <a:tr h="31288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1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Иркут БКТ</a:t>
                      </a:r>
                      <a:endParaRPr lang="ru-RU" sz="15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 dirty="0" smtClean="0">
                          <a:solidFill>
                            <a:srgbClr val="0070C0"/>
                          </a:solidFill>
                          <a:latin typeface="+mn-lt"/>
                        </a:rPr>
                        <a:t>28%</a:t>
                      </a:r>
                      <a:endParaRPr lang="ru-RU" sz="15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00B050"/>
                          </a:solidFill>
                          <a:latin typeface="+mn-lt"/>
                        </a:rPr>
                        <a:t>102%</a:t>
                      </a:r>
                      <a:endParaRPr lang="ru-RU" sz="15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  <a:tr h="31288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1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КАН Авто</a:t>
                      </a:r>
                      <a:endParaRPr lang="ru-RU" sz="15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 dirty="0" smtClean="0">
                          <a:solidFill>
                            <a:srgbClr val="0070C0"/>
                          </a:solidFill>
                          <a:latin typeface="+mn-lt"/>
                        </a:rPr>
                        <a:t>24%</a:t>
                      </a:r>
                      <a:endParaRPr lang="ru-RU" sz="15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00B050"/>
                          </a:solidFill>
                          <a:latin typeface="+mn-lt"/>
                        </a:rPr>
                        <a:t>83%</a:t>
                      </a:r>
                      <a:endParaRPr lang="ru-RU" sz="15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  <a:tr h="31288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1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Антонина</a:t>
                      </a:r>
                      <a:endParaRPr lang="ru-RU" sz="15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 dirty="0" smtClean="0">
                          <a:solidFill>
                            <a:srgbClr val="0070C0"/>
                          </a:solidFill>
                          <a:latin typeface="+mn-lt"/>
                        </a:rPr>
                        <a:t>24%</a:t>
                      </a:r>
                      <a:endParaRPr lang="ru-RU" sz="15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00B050"/>
                          </a:solidFill>
                          <a:latin typeface="+mn-lt"/>
                        </a:rPr>
                        <a:t>17%</a:t>
                      </a:r>
                      <a:endParaRPr lang="ru-RU" sz="15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  <a:tr h="31288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1" i="0" u="none" strike="noStrike" dirty="0" err="1" smtClean="0">
                          <a:solidFill>
                            <a:srgbClr val="376092"/>
                          </a:solidFill>
                          <a:latin typeface="+mn-lt"/>
                        </a:rPr>
                        <a:t>Автосеть.РФ</a:t>
                      </a:r>
                      <a:endParaRPr lang="ru-RU" sz="15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 dirty="0" smtClean="0">
                          <a:solidFill>
                            <a:srgbClr val="0070C0"/>
                          </a:solidFill>
                          <a:latin typeface="+mn-lt"/>
                        </a:rPr>
                        <a:t>23%</a:t>
                      </a:r>
                      <a:endParaRPr lang="ru-RU" sz="15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-2%</a:t>
                      </a:r>
                      <a:endParaRPr lang="ru-RU" sz="15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  <a:tr h="31288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1" i="0" u="none" strike="noStrike" dirty="0" err="1" smtClean="0">
                          <a:solidFill>
                            <a:srgbClr val="376092"/>
                          </a:solidFill>
                          <a:latin typeface="+mn-lt"/>
                        </a:rPr>
                        <a:t>Авторай</a:t>
                      </a:r>
                      <a:endParaRPr lang="ru-RU" sz="15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 dirty="0" smtClean="0">
                          <a:solidFill>
                            <a:srgbClr val="0070C0"/>
                          </a:solidFill>
                          <a:latin typeface="+mn-lt"/>
                        </a:rPr>
                        <a:t>23%</a:t>
                      </a:r>
                      <a:endParaRPr lang="ru-RU" sz="15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00B050"/>
                          </a:solidFill>
                          <a:latin typeface="+mn-lt"/>
                        </a:rPr>
                        <a:t>165%</a:t>
                      </a:r>
                      <a:endParaRPr lang="ru-RU" sz="15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  <a:tr h="31288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1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Евразия </a:t>
                      </a:r>
                      <a:r>
                        <a:rPr lang="ru-RU" sz="1500" b="1" i="0" u="none" strike="noStrike" dirty="0" err="1" smtClean="0">
                          <a:solidFill>
                            <a:srgbClr val="376092"/>
                          </a:solidFill>
                          <a:latin typeface="+mn-lt"/>
                        </a:rPr>
                        <a:t>Моторс</a:t>
                      </a:r>
                      <a:endParaRPr lang="ru-RU" sz="15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 dirty="0" smtClean="0">
                          <a:solidFill>
                            <a:srgbClr val="0070C0"/>
                          </a:solidFill>
                          <a:latin typeface="+mn-lt"/>
                        </a:rPr>
                        <a:t>20%</a:t>
                      </a:r>
                      <a:endParaRPr lang="ru-RU" sz="15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00B050"/>
                          </a:solidFill>
                          <a:latin typeface="+mn-lt"/>
                        </a:rPr>
                        <a:t>107%</a:t>
                      </a:r>
                      <a:endParaRPr lang="ru-RU" sz="15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  <a:tr h="31288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1" i="0" u="none" strike="noStrike" dirty="0" err="1" smtClean="0">
                          <a:solidFill>
                            <a:srgbClr val="376092"/>
                          </a:solidFill>
                          <a:latin typeface="+mn-lt"/>
                        </a:rPr>
                        <a:t>КорсГрупп</a:t>
                      </a:r>
                      <a:endParaRPr lang="ru-RU" sz="15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 dirty="0" smtClean="0">
                          <a:solidFill>
                            <a:srgbClr val="0070C0"/>
                          </a:solidFill>
                          <a:latin typeface="+mn-lt"/>
                        </a:rPr>
                        <a:t>20%</a:t>
                      </a:r>
                      <a:endParaRPr lang="ru-RU" sz="15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00B050"/>
                          </a:solidFill>
                          <a:latin typeface="+mn-lt"/>
                        </a:rPr>
                        <a:t>157%</a:t>
                      </a:r>
                      <a:endParaRPr lang="ru-RU" sz="15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36160" y="1816249"/>
            <a:ext cx="40324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spc="-10" dirty="0">
                <a:latin typeface="+mn-lt"/>
              </a:rPr>
              <a:t>Средняя доля кредитный продаж по участникам рейтинга</a:t>
            </a:r>
            <a:r>
              <a:rPr lang="ru-RU" sz="2400" spc="-30" dirty="0">
                <a:latin typeface="+mn-lt"/>
              </a:rPr>
              <a:t> – 14,3% (+2 п.п.).</a:t>
            </a:r>
          </a:p>
          <a:p>
            <a:endParaRPr lang="ru-RU" sz="2400" spc="-30" dirty="0">
              <a:latin typeface="+mn-lt"/>
            </a:endParaRPr>
          </a:p>
          <a:p>
            <a:r>
              <a:rPr lang="ru-RU" sz="2400" dirty="0" smtClean="0">
                <a:latin typeface="+mn-lt"/>
              </a:rPr>
              <a:t>У большинства лидеров по доле результат 20-30%. Лучший показатель – 46%.</a:t>
            </a:r>
          </a:p>
          <a:p>
            <a:endParaRPr lang="ru-RU" sz="2400" dirty="0" smtClean="0">
              <a:latin typeface="+mn-lt"/>
            </a:endParaRPr>
          </a:p>
          <a:p>
            <a:r>
              <a:rPr lang="ru-RU" sz="2400" dirty="0" smtClean="0">
                <a:latin typeface="+mn-lt"/>
              </a:rPr>
              <a:t>Наибольшая доля наблюдается у  региональных игроков.</a:t>
            </a:r>
          </a:p>
        </p:txBody>
      </p:sp>
      <p:sp>
        <p:nvSpPr>
          <p:cNvPr id="7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xfrm>
            <a:off x="1775520" y="6357939"/>
            <a:ext cx="864096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>
                <a:solidFill>
                  <a:srgbClr val="696969"/>
                </a:solidFill>
              </a:rPr>
              <a:t>Евгений Еськов,								            21 марта 2019 г.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>
                <a:solidFill>
                  <a:srgbClr val="696969"/>
                </a:solidFill>
              </a:rPr>
              <a:t>журнал «</a:t>
            </a:r>
            <a:r>
              <a:rPr lang="ru-RU" sz="900" dirty="0" err="1">
                <a:solidFill>
                  <a:srgbClr val="696969"/>
                </a:solidFill>
              </a:rPr>
              <a:t>АвтоБизнесРевю</a:t>
            </a:r>
            <a:r>
              <a:rPr lang="ru-RU" sz="900" dirty="0">
                <a:solidFill>
                  <a:srgbClr val="696969"/>
                </a:solidFill>
              </a:rPr>
              <a:t>»						              183-е заседание клуба «</a:t>
            </a:r>
            <a:r>
              <a:rPr lang="ru-RU" sz="900" dirty="0" err="1">
                <a:solidFill>
                  <a:srgbClr val="696969"/>
                </a:solidFill>
              </a:rPr>
              <a:t>Автобосс</a:t>
            </a:r>
            <a:r>
              <a:rPr lang="ru-RU" sz="900" dirty="0">
                <a:solidFill>
                  <a:srgbClr val="696969"/>
                </a:solidFill>
              </a:rPr>
              <a:t>»</a:t>
            </a:r>
            <a:endParaRPr lang="ru-RU" sz="900" dirty="0">
              <a:solidFill>
                <a:srgbClr val="696969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18071"/>
            <a:ext cx="2197604" cy="11806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4075672" y="2492897"/>
            <a:ext cx="404065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000" dirty="0">
                <a:latin typeface="Calibri" pitchFamily="34" charset="0"/>
              </a:rPr>
              <a:t>СПАСИБО!</a:t>
            </a:r>
          </a:p>
          <a:p>
            <a:pPr algn="ctr"/>
            <a:r>
              <a:rPr lang="ru-RU" sz="4000" dirty="0">
                <a:latin typeface="Calibri" pitchFamily="34" charset="0"/>
              </a:rPr>
              <a:t>Успеха </a:t>
            </a:r>
            <a:r>
              <a:rPr lang="ru-RU" sz="4000" dirty="0">
                <a:latin typeface="Calibri" pitchFamily="34" charset="0"/>
              </a:rPr>
              <a:t>в </a:t>
            </a:r>
            <a:r>
              <a:rPr lang="ru-RU" sz="4000" dirty="0">
                <a:latin typeface="Calibri" pitchFamily="34" charset="0"/>
              </a:rPr>
              <a:t>бизнесе!</a:t>
            </a:r>
            <a:endParaRPr lang="ru-RU" sz="4000" dirty="0">
              <a:latin typeface="Calibri" pitchFamily="34" charset="0"/>
            </a:endParaRP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1987550" y="4643438"/>
            <a:ext cx="512306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alibri" pitchFamily="34" charset="0"/>
              </a:rPr>
              <a:t>Евгений Еськов</a:t>
            </a:r>
            <a:endParaRPr lang="ru-RU" sz="2400" dirty="0">
              <a:latin typeface="Calibri" pitchFamily="34" charset="0"/>
            </a:endParaRPr>
          </a:p>
          <a:p>
            <a:r>
              <a:rPr lang="ru-RU" sz="2400" dirty="0">
                <a:latin typeface="Calibri" pitchFamily="34" charset="0"/>
              </a:rPr>
              <a:t>главный редактор «</a:t>
            </a:r>
            <a:r>
              <a:rPr lang="ru-RU" sz="2400" dirty="0" err="1">
                <a:latin typeface="Calibri" pitchFamily="34" charset="0"/>
              </a:rPr>
              <a:t>АвтоБизнесРевю</a:t>
            </a:r>
            <a:r>
              <a:rPr lang="ru-RU" sz="2400" dirty="0">
                <a:latin typeface="Calibri" pitchFamily="34" charset="0"/>
              </a:rPr>
              <a:t>»</a:t>
            </a:r>
          </a:p>
          <a:p>
            <a:r>
              <a:rPr lang="ru-RU" sz="2400" dirty="0">
                <a:latin typeface="Calibri" pitchFamily="34" charset="0"/>
              </a:rPr>
              <a:t>+7-495-772-7972</a:t>
            </a:r>
          </a:p>
          <a:p>
            <a:r>
              <a:rPr lang="en-US" sz="2400" dirty="0" err="1" smtClean="0">
                <a:latin typeface="Calibri" pitchFamily="34" charset="0"/>
              </a:rPr>
              <a:t>eskov</a:t>
            </a:r>
            <a:r>
              <a:rPr lang="ru-RU" sz="2400" dirty="0" smtClean="0">
                <a:latin typeface="Calibri" pitchFamily="34" charset="0"/>
              </a:rPr>
              <a:t>@</a:t>
            </a:r>
            <a:r>
              <a:rPr lang="ru-RU" sz="2400" dirty="0" err="1" smtClean="0">
                <a:latin typeface="Calibri" pitchFamily="34" charset="0"/>
              </a:rPr>
              <a:t>abreview.ru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5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xfrm>
            <a:off x="1775520" y="6357939"/>
            <a:ext cx="864096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>
                <a:solidFill>
                  <a:srgbClr val="696969"/>
                </a:solidFill>
              </a:rPr>
              <a:t>Евгений Еськов,								            21 марта 2019 г.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>
                <a:solidFill>
                  <a:srgbClr val="696969"/>
                </a:solidFill>
              </a:rPr>
              <a:t>журнал «</a:t>
            </a:r>
            <a:r>
              <a:rPr lang="ru-RU" sz="900" dirty="0" err="1">
                <a:solidFill>
                  <a:srgbClr val="696969"/>
                </a:solidFill>
              </a:rPr>
              <a:t>АвтоБизнесРевю</a:t>
            </a:r>
            <a:r>
              <a:rPr lang="ru-RU" sz="900" dirty="0">
                <a:solidFill>
                  <a:srgbClr val="696969"/>
                </a:solidFill>
              </a:rPr>
              <a:t>»						              183-е заседание клуба «</a:t>
            </a:r>
            <a:r>
              <a:rPr lang="ru-RU" sz="900" dirty="0" err="1">
                <a:solidFill>
                  <a:srgbClr val="696969"/>
                </a:solidFill>
              </a:rPr>
              <a:t>Автобосс</a:t>
            </a:r>
            <a:r>
              <a:rPr lang="ru-RU" sz="900" dirty="0">
                <a:solidFill>
                  <a:srgbClr val="696969"/>
                </a:solidFill>
              </a:rPr>
              <a:t>»</a:t>
            </a:r>
            <a:endParaRPr lang="ru-RU" sz="900" dirty="0">
              <a:solidFill>
                <a:srgbClr val="696969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18071"/>
            <a:ext cx="2197604" cy="11806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xfrm>
            <a:off x="1775520" y="6357939"/>
            <a:ext cx="864096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>
                <a:solidFill>
                  <a:srgbClr val="696969"/>
                </a:solidFill>
              </a:rPr>
              <a:t>Евгений Еськов,								            21 марта 2019 г.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>
                <a:solidFill>
                  <a:srgbClr val="696969"/>
                </a:solidFill>
              </a:rPr>
              <a:t>журнал «</a:t>
            </a:r>
            <a:r>
              <a:rPr lang="ru-RU" sz="900" dirty="0" err="1">
                <a:solidFill>
                  <a:srgbClr val="696969"/>
                </a:solidFill>
              </a:rPr>
              <a:t>АвтоБизнесРевю</a:t>
            </a:r>
            <a:r>
              <a:rPr lang="ru-RU" sz="900" dirty="0">
                <a:solidFill>
                  <a:srgbClr val="696969"/>
                </a:solidFill>
              </a:rPr>
              <a:t>»						              183-е заседание клуба «</a:t>
            </a:r>
            <a:r>
              <a:rPr lang="ru-RU" sz="900" dirty="0" err="1">
                <a:solidFill>
                  <a:srgbClr val="696969"/>
                </a:solidFill>
              </a:rPr>
              <a:t>Автобосс</a:t>
            </a:r>
            <a:r>
              <a:rPr lang="ru-RU" sz="900" dirty="0">
                <a:solidFill>
                  <a:srgbClr val="696969"/>
                </a:solidFill>
              </a:rPr>
              <a:t>»</a:t>
            </a:r>
            <a:endParaRPr lang="ru-RU" sz="900" dirty="0">
              <a:solidFill>
                <a:srgbClr val="696969"/>
              </a:solidFill>
            </a:endParaRP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899020" y="4298591"/>
            <a:ext cx="950705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Calibri" pitchFamily="34" charset="0"/>
              </a:rPr>
              <a:t>С 2007 года журнал «</a:t>
            </a:r>
            <a:r>
              <a:rPr lang="ru-RU" sz="2400" dirty="0" err="1" smtClean="0">
                <a:latin typeface="Calibri" pitchFamily="34" charset="0"/>
              </a:rPr>
              <a:t>АвтоБизнесРевю</a:t>
            </a:r>
            <a:r>
              <a:rPr lang="ru-RU" sz="2400" dirty="0" smtClean="0">
                <a:latin typeface="Calibri" pitchFamily="34" charset="0"/>
              </a:rPr>
              <a:t>» составляет рейтинг ведущих дилерских компаний. Мы начинали с топ-25 по продажам новых автомобилей. Теперь каждый год мы готовим топ-200 на рынке новых машин, топ-100 по выручке, топ-50 на рынке автомобилей с пробегом </a:t>
            </a:r>
            <a:br>
              <a:rPr lang="ru-RU" sz="2400" dirty="0" smtClean="0">
                <a:latin typeface="Calibri" pitchFamily="34" charset="0"/>
              </a:rPr>
            </a:br>
            <a:r>
              <a:rPr lang="ru-RU" sz="2400" dirty="0" smtClean="0">
                <a:latin typeface="Calibri" pitchFamily="34" charset="0"/>
              </a:rPr>
              <a:t>и еще более 10 рейтингов по другим показателям.</a:t>
            </a:r>
            <a:endParaRPr lang="ru-RU" sz="2400" dirty="0">
              <a:latin typeface="Calibri" pitchFamily="34" charset="0"/>
            </a:endParaRPr>
          </a:p>
        </p:txBody>
      </p:sp>
      <p:pic>
        <p:nvPicPr>
          <p:cNvPr id="1027" name="Picture 3" descr="Z:\ABR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3369" y="1412776"/>
            <a:ext cx="4005262" cy="2901950"/>
          </a:xfrm>
          <a:prstGeom prst="rect">
            <a:avLst/>
          </a:prstGeom>
          <a:noFill/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18071"/>
            <a:ext cx="2197604" cy="11806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1199456" y="5230942"/>
            <a:ext cx="92170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Calibri" pitchFamily="34" charset="0"/>
              </a:rPr>
              <a:t>Последние десять лет продажи а/м с пробегом у официальных дилеров непрерывно растут, опережая вторичный рынок в целом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15580" y="1382578"/>
            <a:ext cx="3205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Динамика рынка автомобилей с пробегом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Овал 4"/>
          <p:cNvSpPr>
            <a:spLocks noChangeAspect="1"/>
          </p:cNvSpPr>
          <p:nvPr/>
        </p:nvSpPr>
        <p:spPr>
          <a:xfrm>
            <a:off x="3072805" y="2224610"/>
            <a:ext cx="2232248" cy="223249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ru-RU" sz="4800" b="1" dirty="0"/>
              <a:t>2%</a:t>
            </a:r>
            <a:endParaRPr lang="ru-RU" sz="3200" b="1" dirty="0"/>
          </a:p>
        </p:txBody>
      </p:sp>
      <p:sp>
        <p:nvSpPr>
          <p:cNvPr id="6" name="Овал 5"/>
          <p:cNvSpPr>
            <a:spLocks noChangeAspect="1"/>
          </p:cNvSpPr>
          <p:nvPr/>
        </p:nvSpPr>
        <p:spPr>
          <a:xfrm>
            <a:off x="6816080" y="2224609"/>
            <a:ext cx="2232248" cy="223249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ru-RU" sz="4800" b="1" dirty="0"/>
              <a:t>26%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82366" y="1236111"/>
            <a:ext cx="30243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Динамика продаж </a:t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а/м с пробегом у дилеров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3071664" y="4653137"/>
            <a:ext cx="18069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dirty="0">
                <a:latin typeface="Tahoma" pitchFamily="34" charset="0"/>
                <a:cs typeface="Tahoma" pitchFamily="34" charset="0"/>
              </a:rPr>
              <a:t>Источник: </a:t>
            </a:r>
            <a:r>
              <a:rPr lang="ru-RU" sz="1400" dirty="0" err="1">
                <a:latin typeface="Tahoma" pitchFamily="34" charset="0"/>
                <a:cs typeface="Tahoma" pitchFamily="34" charset="0"/>
              </a:rPr>
              <a:t>Автостат</a:t>
            </a:r>
            <a:endParaRPr lang="ru-RU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6816080" y="4653137"/>
            <a:ext cx="24545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dirty="0">
                <a:latin typeface="Tahoma" pitchFamily="34" charset="0"/>
                <a:cs typeface="Tahoma" pitchFamily="34" charset="0"/>
              </a:rPr>
              <a:t>Источник: </a:t>
            </a:r>
            <a:r>
              <a:rPr lang="ru-RU" sz="1400" dirty="0" err="1">
                <a:latin typeface="Tahoma" pitchFamily="34" charset="0"/>
                <a:cs typeface="Tahoma" pitchFamily="34" charset="0"/>
              </a:rPr>
              <a:t>АвтоБизнесРевю</a:t>
            </a:r>
            <a:endParaRPr lang="ru-RU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xfrm>
            <a:off x="1775520" y="6357939"/>
            <a:ext cx="864096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>
                <a:solidFill>
                  <a:srgbClr val="696969"/>
                </a:solidFill>
              </a:rPr>
              <a:t>Евгений Еськов,								            21 марта 2019 г.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>
                <a:solidFill>
                  <a:srgbClr val="696969"/>
                </a:solidFill>
              </a:rPr>
              <a:t>журнал «</a:t>
            </a:r>
            <a:r>
              <a:rPr lang="ru-RU" sz="900" dirty="0" err="1">
                <a:solidFill>
                  <a:srgbClr val="696969"/>
                </a:solidFill>
              </a:rPr>
              <a:t>АвтоБизнесРевю</a:t>
            </a:r>
            <a:r>
              <a:rPr lang="ru-RU" sz="900" dirty="0">
                <a:solidFill>
                  <a:srgbClr val="696969"/>
                </a:solidFill>
              </a:rPr>
              <a:t>»						              183-е заседание клуба «</a:t>
            </a:r>
            <a:r>
              <a:rPr lang="ru-RU" sz="900" dirty="0" err="1">
                <a:solidFill>
                  <a:srgbClr val="696969"/>
                </a:solidFill>
              </a:rPr>
              <a:t>Автобосс</a:t>
            </a:r>
            <a:r>
              <a:rPr lang="ru-RU" sz="900" dirty="0">
                <a:solidFill>
                  <a:srgbClr val="696969"/>
                </a:solidFill>
              </a:rPr>
              <a:t>»</a:t>
            </a:r>
            <a:endParaRPr lang="ru-RU" sz="900" dirty="0">
              <a:solidFill>
                <a:srgbClr val="696969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18071"/>
            <a:ext cx="2197604" cy="11806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Диаграмма 11"/>
          <p:cNvGraphicFramePr/>
          <p:nvPr/>
        </p:nvGraphicFramePr>
        <p:xfrm>
          <a:off x="2567608" y="1556792"/>
          <a:ext cx="770485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407368" y="5085185"/>
            <a:ext cx="109452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Calibri" pitchFamily="34" charset="0"/>
              </a:rPr>
              <a:t>Рост продаж автомобилей с пробегом у официальных дилеров выражается двузначными значениями. Только в 2015 году темпы во вторичном сегменте был значительно медленнее. В перспективе последних 10 лет тенденция та же.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31705" y="908720"/>
            <a:ext cx="56874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Динамика продаж а/м с пробегом у дилеров</a:t>
            </a:r>
          </a:p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 последние пяти лет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2495600" y="4869161"/>
            <a:ext cx="180209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dirty="0">
                <a:latin typeface="Tahoma" pitchFamily="34" charset="0"/>
                <a:cs typeface="Tahoma" pitchFamily="34" charset="0"/>
              </a:rPr>
              <a:t>Источник: </a:t>
            </a:r>
            <a:r>
              <a:rPr lang="ru-RU" sz="1000" dirty="0" err="1">
                <a:latin typeface="Tahoma" pitchFamily="34" charset="0"/>
                <a:cs typeface="Tahoma" pitchFamily="34" charset="0"/>
              </a:rPr>
              <a:t>АвтоБизнесРевю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xfrm>
            <a:off x="1775520" y="6357939"/>
            <a:ext cx="864096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>
                <a:solidFill>
                  <a:srgbClr val="696969"/>
                </a:solidFill>
              </a:rPr>
              <a:t>Евгений Еськов,								            21 марта 2019 г.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>
                <a:solidFill>
                  <a:srgbClr val="696969"/>
                </a:solidFill>
              </a:rPr>
              <a:t>журнал «</a:t>
            </a:r>
            <a:r>
              <a:rPr lang="ru-RU" sz="900" dirty="0" err="1">
                <a:solidFill>
                  <a:srgbClr val="696969"/>
                </a:solidFill>
              </a:rPr>
              <a:t>АвтоБизнесРевю</a:t>
            </a:r>
            <a:r>
              <a:rPr lang="ru-RU" sz="900" dirty="0">
                <a:solidFill>
                  <a:srgbClr val="696969"/>
                </a:solidFill>
              </a:rPr>
              <a:t>»						              183-е заседание клуба «</a:t>
            </a:r>
            <a:r>
              <a:rPr lang="ru-RU" sz="900" dirty="0" err="1">
                <a:solidFill>
                  <a:srgbClr val="696969"/>
                </a:solidFill>
              </a:rPr>
              <a:t>Автобосс</a:t>
            </a:r>
            <a:r>
              <a:rPr lang="ru-RU" sz="900" dirty="0">
                <a:solidFill>
                  <a:srgbClr val="696969"/>
                </a:solidFill>
              </a:rPr>
              <a:t>»</a:t>
            </a:r>
            <a:endParaRPr lang="ru-RU" sz="900" dirty="0">
              <a:solidFill>
                <a:srgbClr val="696969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18071"/>
            <a:ext cx="2197604" cy="11806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1199456" y="4941168"/>
            <a:ext cx="9217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Calibri" pitchFamily="34" charset="0"/>
              </a:rPr>
              <a:t>За последние пять лет объем продаж а/м с пробегом через официальных дилеров вырос в два раза. При этом на развитых рынках в мире доля официальных дилеров может превышать 30%. 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5560" y="1232716"/>
            <a:ext cx="35283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Объем продаж автомобилей с пробегом через официальных дилеров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Овал 4"/>
          <p:cNvSpPr>
            <a:spLocks noChangeAspect="1"/>
          </p:cNvSpPr>
          <p:nvPr/>
        </p:nvSpPr>
        <p:spPr>
          <a:xfrm>
            <a:off x="3072805" y="2224610"/>
            <a:ext cx="2232248" cy="223249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ru-RU" sz="3600" b="1" dirty="0"/>
              <a:t>760 000</a:t>
            </a:r>
          </a:p>
          <a:p>
            <a:pPr algn="ctr">
              <a:defRPr/>
            </a:pPr>
            <a:r>
              <a:rPr lang="ru-RU" sz="3600" b="1" dirty="0"/>
              <a:t>а/м</a:t>
            </a:r>
            <a:endParaRPr lang="ru-RU" sz="3600" b="1" dirty="0"/>
          </a:p>
        </p:txBody>
      </p:sp>
      <p:sp>
        <p:nvSpPr>
          <p:cNvPr id="6" name="Овал 5"/>
          <p:cNvSpPr>
            <a:spLocks noChangeAspect="1"/>
          </p:cNvSpPr>
          <p:nvPr/>
        </p:nvSpPr>
        <p:spPr>
          <a:xfrm>
            <a:off x="6816080" y="2224609"/>
            <a:ext cx="2232248" cy="223249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ru-RU" sz="4800" b="1" dirty="0"/>
              <a:t>14%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57789" y="1412776"/>
            <a:ext cx="2361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Доля дилеров на вторичном рынке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5231904" y="4221089"/>
            <a:ext cx="174438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dirty="0">
                <a:latin typeface="Tahoma" pitchFamily="34" charset="0"/>
                <a:cs typeface="Tahoma" pitchFamily="34" charset="0"/>
              </a:rPr>
              <a:t>Источник: </a:t>
            </a:r>
            <a:r>
              <a:rPr lang="ru-RU" sz="1000" dirty="0" err="1">
                <a:latin typeface="Tahoma" pitchFamily="34" charset="0"/>
                <a:cs typeface="Tahoma" pitchFamily="34" charset="0"/>
              </a:rPr>
              <a:t>Автостат</a:t>
            </a:r>
            <a:r>
              <a:rPr lang="ru-RU" sz="1000" dirty="0">
                <a:latin typeface="Tahoma" pitchFamily="34" charset="0"/>
                <a:cs typeface="Tahoma" pitchFamily="34" charset="0"/>
              </a:rPr>
              <a:t>, РОАД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xfrm>
            <a:off x="1775520" y="6357939"/>
            <a:ext cx="864096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>
                <a:solidFill>
                  <a:srgbClr val="696969"/>
                </a:solidFill>
              </a:rPr>
              <a:t>Евгений Еськов,								            21 марта 2019 г.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>
                <a:solidFill>
                  <a:srgbClr val="696969"/>
                </a:solidFill>
              </a:rPr>
              <a:t>журнал «</a:t>
            </a:r>
            <a:r>
              <a:rPr lang="ru-RU" sz="900" dirty="0" err="1">
                <a:solidFill>
                  <a:srgbClr val="696969"/>
                </a:solidFill>
              </a:rPr>
              <a:t>АвтоБизнесРевю</a:t>
            </a:r>
            <a:r>
              <a:rPr lang="ru-RU" sz="900" dirty="0">
                <a:solidFill>
                  <a:srgbClr val="696969"/>
                </a:solidFill>
              </a:rPr>
              <a:t>»						              183-е заседание клуба «</a:t>
            </a:r>
            <a:r>
              <a:rPr lang="ru-RU" sz="900" dirty="0" err="1">
                <a:solidFill>
                  <a:srgbClr val="696969"/>
                </a:solidFill>
              </a:rPr>
              <a:t>Автобосс</a:t>
            </a:r>
            <a:r>
              <a:rPr lang="ru-RU" sz="900" dirty="0">
                <a:solidFill>
                  <a:srgbClr val="696969"/>
                </a:solidFill>
              </a:rPr>
              <a:t>»</a:t>
            </a:r>
            <a:endParaRPr lang="ru-RU" sz="900" dirty="0">
              <a:solidFill>
                <a:srgbClr val="696969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18071"/>
            <a:ext cx="2197604" cy="11806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альтернативный процесс 8"/>
          <p:cNvSpPr/>
          <p:nvPr/>
        </p:nvSpPr>
        <p:spPr>
          <a:xfrm>
            <a:off x="2783632" y="2700536"/>
            <a:ext cx="2808312" cy="1016496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Средняя цена продажи</a:t>
            </a:r>
            <a:br>
              <a:rPr lang="ru-RU" sz="16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автомобиля с пробегом</a:t>
            </a:r>
          </a:p>
          <a:p>
            <a:pPr algn="ctr"/>
            <a:endParaRPr lang="ru-RU" sz="800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617 614 рублей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7284" y="1520108"/>
            <a:ext cx="69482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Ключевые показатели в сегменте а/м с пробегом</a:t>
            </a:r>
          </a:p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 основе статистики участников рейтинга дилерских холдингов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6456040" y="2700536"/>
            <a:ext cx="2808312" cy="94448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Соотношение продаж</a:t>
            </a:r>
            <a:br>
              <a:rPr lang="ru-RU" sz="16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новых и б/у автомобилей</a:t>
            </a:r>
          </a:p>
          <a:p>
            <a:pPr algn="ctr"/>
            <a:endParaRPr lang="ru-RU" sz="800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1 : 3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Стрелка вверх 12"/>
          <p:cNvSpPr/>
          <p:nvPr/>
        </p:nvSpPr>
        <p:spPr>
          <a:xfrm>
            <a:off x="8400256" y="3280792"/>
            <a:ext cx="288032" cy="288032"/>
          </a:xfrm>
          <a:prstGeom prst="upArrow">
            <a:avLst/>
          </a:prstGeom>
          <a:gradFill flip="none" rotWithShape="1">
            <a:gsLst>
              <a:gs pos="0">
                <a:srgbClr val="00A200"/>
              </a:gs>
              <a:gs pos="50000">
                <a:srgbClr val="00B400">
                  <a:alpha val="85000"/>
                </a:srgbClr>
              </a:gs>
              <a:gs pos="100000">
                <a:srgbClr val="33CC33">
                  <a:alpha val="61000"/>
                </a:srgbClr>
              </a:gs>
            </a:gsLst>
            <a:lin ang="16200000" scaled="1"/>
            <a:tileRect/>
          </a:gradFill>
          <a:ln>
            <a:solidFill>
              <a:srgbClr val="008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2783632" y="4068688"/>
            <a:ext cx="2808312" cy="993106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Доля автомобилей, принятых в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trade-in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ru-RU" sz="800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41%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Стрелка вверх 14"/>
          <p:cNvSpPr/>
          <p:nvPr/>
        </p:nvSpPr>
        <p:spPr>
          <a:xfrm>
            <a:off x="4295800" y="4648944"/>
            <a:ext cx="288032" cy="288032"/>
          </a:xfrm>
          <a:prstGeom prst="upArrow">
            <a:avLst/>
          </a:prstGeom>
          <a:gradFill flip="none" rotWithShape="1">
            <a:gsLst>
              <a:gs pos="0">
                <a:srgbClr val="00A200"/>
              </a:gs>
              <a:gs pos="50000">
                <a:srgbClr val="00B400">
                  <a:alpha val="85000"/>
                </a:srgbClr>
              </a:gs>
              <a:gs pos="100000">
                <a:srgbClr val="33CC33">
                  <a:alpha val="61000"/>
                </a:srgbClr>
              </a:gs>
            </a:gsLst>
            <a:lin ang="16200000" scaled="1"/>
            <a:tileRect/>
          </a:gradFill>
          <a:ln>
            <a:solidFill>
              <a:srgbClr val="008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6456040" y="4072879"/>
            <a:ext cx="2808312" cy="988915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Доля продаж автомобилей с пробегом в кредит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ru-RU" sz="800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14%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Стрелка вверх 17"/>
          <p:cNvSpPr/>
          <p:nvPr/>
        </p:nvSpPr>
        <p:spPr>
          <a:xfrm>
            <a:off x="4943872" y="3284984"/>
            <a:ext cx="288032" cy="288032"/>
          </a:xfrm>
          <a:prstGeom prst="upArrow">
            <a:avLst/>
          </a:prstGeom>
          <a:gradFill flip="none" rotWithShape="1">
            <a:gsLst>
              <a:gs pos="0">
                <a:srgbClr val="00A200"/>
              </a:gs>
              <a:gs pos="50000">
                <a:srgbClr val="00B400">
                  <a:alpha val="85000"/>
                </a:srgbClr>
              </a:gs>
              <a:gs pos="100000">
                <a:srgbClr val="33CC33">
                  <a:alpha val="61000"/>
                </a:srgbClr>
              </a:gs>
            </a:gsLst>
            <a:lin ang="16200000" scaled="1"/>
            <a:tileRect/>
          </a:gradFill>
          <a:ln>
            <a:solidFill>
              <a:srgbClr val="008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верх 18"/>
          <p:cNvSpPr/>
          <p:nvPr/>
        </p:nvSpPr>
        <p:spPr>
          <a:xfrm>
            <a:off x="8256240" y="4653136"/>
            <a:ext cx="288032" cy="288032"/>
          </a:xfrm>
          <a:prstGeom prst="upArrow">
            <a:avLst/>
          </a:prstGeom>
          <a:gradFill flip="none" rotWithShape="1">
            <a:gsLst>
              <a:gs pos="0">
                <a:srgbClr val="00A200"/>
              </a:gs>
              <a:gs pos="50000">
                <a:srgbClr val="00B400">
                  <a:alpha val="85000"/>
                </a:srgbClr>
              </a:gs>
              <a:gs pos="100000">
                <a:srgbClr val="33CC33">
                  <a:alpha val="61000"/>
                </a:srgbClr>
              </a:gs>
            </a:gsLst>
            <a:lin ang="16200000" scaled="1"/>
            <a:tileRect/>
          </a:gradFill>
          <a:ln>
            <a:solidFill>
              <a:srgbClr val="008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xfrm>
            <a:off x="1775520" y="6357939"/>
            <a:ext cx="864096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>
                <a:solidFill>
                  <a:srgbClr val="696969"/>
                </a:solidFill>
              </a:rPr>
              <a:t>Евгений Еськов,								            21 марта 2019 г.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>
                <a:solidFill>
                  <a:srgbClr val="696969"/>
                </a:solidFill>
              </a:rPr>
              <a:t>журнал «</a:t>
            </a:r>
            <a:r>
              <a:rPr lang="ru-RU" sz="900" dirty="0" err="1">
                <a:solidFill>
                  <a:srgbClr val="696969"/>
                </a:solidFill>
              </a:rPr>
              <a:t>АвтоБизнесРевю</a:t>
            </a:r>
            <a:r>
              <a:rPr lang="ru-RU" sz="900" dirty="0">
                <a:solidFill>
                  <a:srgbClr val="696969"/>
                </a:solidFill>
              </a:rPr>
              <a:t>»						              183-е заседание клуба «</a:t>
            </a:r>
            <a:r>
              <a:rPr lang="ru-RU" sz="900" dirty="0" err="1">
                <a:solidFill>
                  <a:srgbClr val="696969"/>
                </a:solidFill>
              </a:rPr>
              <a:t>Автобосс</a:t>
            </a:r>
            <a:r>
              <a:rPr lang="ru-RU" sz="900" dirty="0">
                <a:solidFill>
                  <a:srgbClr val="696969"/>
                </a:solidFill>
              </a:rPr>
              <a:t>»</a:t>
            </a:r>
            <a:endParaRPr lang="ru-RU" sz="900" dirty="0">
              <a:solidFill>
                <a:srgbClr val="696969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18071"/>
            <a:ext cx="2197604" cy="11806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1127448" y="5169966"/>
            <a:ext cx="87489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Calibri" pitchFamily="34" charset="0"/>
              </a:rPr>
              <a:t>Роль бизнеса по продажам автомобилей с пробегом возросла. За последние пять лет доля направления в выручке дилеров увеличилась почти в два раза.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3633" y="1268761"/>
            <a:ext cx="6119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Изменение доли автомобилей с пробегом в выручке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2258630" y="4797152"/>
            <a:ext cx="1802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dirty="0">
                <a:latin typeface="Tahoma" pitchFamily="34" charset="0"/>
                <a:cs typeface="Tahoma" pitchFamily="34" charset="0"/>
              </a:rPr>
              <a:t>Источник: </a:t>
            </a:r>
            <a:r>
              <a:rPr lang="ru-RU" sz="1000" dirty="0" err="1">
                <a:latin typeface="Tahoma" pitchFamily="34" charset="0"/>
                <a:cs typeface="Tahoma" pitchFamily="34" charset="0"/>
              </a:rPr>
              <a:t>АвтоБизнесРевю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  <a:p>
            <a:r>
              <a:rPr lang="ru-RU" sz="1000" dirty="0">
                <a:latin typeface="Tahoma" pitchFamily="34" charset="0"/>
                <a:cs typeface="Tahoma" pitchFamily="34" charset="0"/>
              </a:rPr>
              <a:t>* предварительная оценка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xfrm>
            <a:off x="1775520" y="6357939"/>
            <a:ext cx="864096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>
                <a:solidFill>
                  <a:srgbClr val="696969"/>
                </a:solidFill>
              </a:rPr>
              <a:t>Евгений Еськов,								            21 марта 2019 г.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>
                <a:solidFill>
                  <a:srgbClr val="696969"/>
                </a:solidFill>
              </a:rPr>
              <a:t>журнал «</a:t>
            </a:r>
            <a:r>
              <a:rPr lang="ru-RU" sz="900" dirty="0" err="1">
                <a:solidFill>
                  <a:srgbClr val="696969"/>
                </a:solidFill>
              </a:rPr>
              <a:t>АвтоБизнесРевю</a:t>
            </a:r>
            <a:r>
              <a:rPr lang="ru-RU" sz="900" dirty="0">
                <a:solidFill>
                  <a:srgbClr val="696969"/>
                </a:solidFill>
              </a:rPr>
              <a:t>»						              183-е заседание клуба «</a:t>
            </a:r>
            <a:r>
              <a:rPr lang="ru-RU" sz="900" dirty="0" err="1">
                <a:solidFill>
                  <a:srgbClr val="696969"/>
                </a:solidFill>
              </a:rPr>
              <a:t>Автобосс</a:t>
            </a:r>
            <a:r>
              <a:rPr lang="ru-RU" sz="900" dirty="0">
                <a:solidFill>
                  <a:srgbClr val="696969"/>
                </a:solidFill>
              </a:rPr>
              <a:t>»</a:t>
            </a:r>
            <a:endParaRPr lang="ru-RU" sz="900" dirty="0">
              <a:solidFill>
                <a:srgbClr val="696969"/>
              </a:solidFill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2567608" y="1700808"/>
          <a:ext cx="748883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18071"/>
            <a:ext cx="2197604" cy="11806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2258630" y="5877273"/>
            <a:ext cx="180209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dirty="0">
                <a:latin typeface="Tahoma" pitchFamily="34" charset="0"/>
                <a:cs typeface="Tahoma" pitchFamily="34" charset="0"/>
              </a:rPr>
              <a:t>Источник: </a:t>
            </a:r>
            <a:r>
              <a:rPr lang="ru-RU" sz="1000" dirty="0" err="1">
                <a:latin typeface="Tahoma" pitchFamily="34" charset="0"/>
                <a:cs typeface="Tahoma" pitchFamily="34" charset="0"/>
              </a:rPr>
              <a:t>АвтоБизнесРевю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8671" y="996434"/>
            <a:ext cx="5112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Топ-10 дилеров по продажам а/м с пробегом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137025"/>
              </p:ext>
            </p:extLst>
          </p:nvPr>
        </p:nvGraphicFramePr>
        <p:xfrm>
          <a:off x="1371542" y="2007355"/>
          <a:ext cx="4392488" cy="3689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191"/>
                <a:gridCol w="924837"/>
                <a:gridCol w="939849"/>
                <a:gridCol w="770611"/>
              </a:tblGrid>
              <a:tr h="335454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2018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2017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%</a:t>
                      </a:r>
                      <a:endParaRPr lang="ru-RU" sz="1600" dirty="0"/>
                    </a:p>
                  </a:txBody>
                  <a:tcPr anchor="ctr"/>
                </a:tc>
              </a:tr>
              <a:tr h="335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 err="1">
                          <a:solidFill>
                            <a:srgbClr val="376092"/>
                          </a:solidFill>
                          <a:latin typeface="Calibri"/>
                        </a:rPr>
                        <a:t>Рольф</a:t>
                      </a:r>
                      <a:endParaRPr lang="ru-RU" sz="15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64 320</a:t>
                      </a:r>
                      <a:endParaRPr lang="ru-RU" sz="15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48 158</a:t>
                      </a:r>
                      <a:endParaRPr lang="ru-RU" sz="15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8000"/>
                          </a:solidFill>
                          <a:latin typeface="+mn-lt"/>
                        </a:rPr>
                        <a:t>34%</a:t>
                      </a:r>
                      <a:endParaRPr lang="ru-RU" sz="1500" b="0" i="0" u="none" strike="noStrike" dirty="0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 err="1" smtClean="0">
                          <a:solidFill>
                            <a:srgbClr val="376092"/>
                          </a:solidFill>
                          <a:latin typeface="Calibri"/>
                        </a:rPr>
                        <a:t>Мэйджор</a:t>
                      </a:r>
                      <a:r>
                        <a:rPr lang="ru-RU" sz="1500" b="1" i="0" u="none" strike="noStrike" dirty="0" smtClean="0">
                          <a:solidFill>
                            <a:srgbClr val="376092"/>
                          </a:solidFill>
                          <a:latin typeface="Calibri"/>
                        </a:rPr>
                        <a:t>*</a:t>
                      </a:r>
                      <a:endParaRPr lang="ru-RU" sz="15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39 600</a:t>
                      </a:r>
                      <a:endParaRPr lang="ru-RU" sz="15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376092"/>
                          </a:solidFill>
                          <a:latin typeface="Calibri"/>
                        </a:rPr>
                        <a:t>–</a:t>
                      </a:r>
                      <a:endParaRPr lang="ru-RU" sz="15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A200"/>
                          </a:solidFill>
                          <a:latin typeface="+mn-lt"/>
                        </a:rPr>
                        <a:t>–</a:t>
                      </a:r>
                      <a:endParaRPr lang="ru-RU" sz="1500" b="0" i="0" u="none" strike="noStrike" dirty="0">
                        <a:solidFill>
                          <a:srgbClr val="00A200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E9EDF4"/>
                    </a:solidFill>
                  </a:tcPr>
                </a:tc>
              </a:tr>
              <a:tr h="335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 err="1" smtClean="0">
                          <a:solidFill>
                            <a:srgbClr val="376092"/>
                          </a:solidFill>
                          <a:latin typeface="+mn-lt"/>
                        </a:rPr>
                        <a:t>ТрансТехСервис</a:t>
                      </a:r>
                      <a:endParaRPr lang="ru-RU" sz="1500" b="1" i="0" u="none" strike="noStrike" dirty="0">
                        <a:solidFill>
                          <a:srgbClr val="376092"/>
                        </a:solidFill>
                        <a:latin typeface="+mn-lt"/>
                      </a:endParaRPr>
                    </a:p>
                  </a:txBody>
                  <a:tcPr anchor="b"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37 996</a:t>
                      </a:r>
                      <a:endParaRPr lang="ru-RU" sz="15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30 741</a:t>
                      </a:r>
                      <a:endParaRPr lang="ru-RU" sz="15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A200"/>
                          </a:solidFill>
                          <a:latin typeface="+mn-lt"/>
                        </a:rPr>
                        <a:t>24%</a:t>
                      </a:r>
                      <a:endParaRPr lang="ru-RU" sz="1500" b="0" i="0" u="none" strike="noStrike" dirty="0">
                        <a:solidFill>
                          <a:srgbClr val="00A200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EE4EE"/>
                    </a:solidFill>
                  </a:tcPr>
                </a:tc>
              </a:tr>
              <a:tr h="335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 err="1" smtClean="0">
                          <a:solidFill>
                            <a:srgbClr val="376092"/>
                          </a:solidFill>
                          <a:latin typeface="Calibri"/>
                        </a:rPr>
                        <a:t>Автомир</a:t>
                      </a:r>
                      <a:endParaRPr lang="ru-RU" sz="15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36 020</a:t>
                      </a:r>
                      <a:endParaRPr lang="ru-RU" sz="15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26 783</a:t>
                      </a:r>
                      <a:endParaRPr lang="ru-RU" sz="15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A200"/>
                          </a:solidFill>
                          <a:latin typeface="+mn-lt"/>
                        </a:rPr>
                        <a:t>34%</a:t>
                      </a:r>
                      <a:endParaRPr lang="ru-RU" sz="1500" b="0" i="0" u="none" strike="noStrike" dirty="0">
                        <a:solidFill>
                          <a:srgbClr val="00A200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  <a:tr h="335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 err="1" smtClean="0">
                          <a:solidFill>
                            <a:srgbClr val="376092"/>
                          </a:solidFill>
                          <a:latin typeface="Calibri"/>
                        </a:rPr>
                        <a:t>Фреш</a:t>
                      </a:r>
                      <a:r>
                        <a:rPr lang="ru-RU" sz="1500" b="1" i="0" u="none" strike="noStrike" dirty="0" smtClean="0">
                          <a:solidFill>
                            <a:srgbClr val="376092"/>
                          </a:solidFill>
                          <a:latin typeface="Calibri"/>
                        </a:rPr>
                        <a:t> Авто</a:t>
                      </a:r>
                      <a:endParaRPr lang="ru-RU" sz="15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24 256</a:t>
                      </a:r>
                      <a:endParaRPr lang="ru-RU" sz="15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19 875</a:t>
                      </a:r>
                      <a:endParaRPr lang="ru-RU" sz="15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A200"/>
                          </a:solidFill>
                          <a:latin typeface="+mn-lt"/>
                        </a:rPr>
                        <a:t>22%</a:t>
                      </a:r>
                      <a:endParaRPr lang="ru-RU" sz="1500" b="0" i="0" u="none" strike="noStrike" dirty="0">
                        <a:solidFill>
                          <a:srgbClr val="00A200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  <a:tr h="335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 err="1" smtClean="0">
                          <a:solidFill>
                            <a:srgbClr val="376092"/>
                          </a:solidFill>
                          <a:latin typeface="Calibri"/>
                        </a:rPr>
                        <a:t>Ключавто</a:t>
                      </a:r>
                      <a:endParaRPr lang="ru-RU" sz="15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19 942</a:t>
                      </a:r>
                      <a:endParaRPr lang="ru-RU" sz="15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14 035</a:t>
                      </a:r>
                      <a:endParaRPr lang="ru-RU" sz="15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A200"/>
                          </a:solidFill>
                          <a:latin typeface="+mn-lt"/>
                        </a:rPr>
                        <a:t>42%</a:t>
                      </a:r>
                      <a:endParaRPr lang="ru-RU" sz="1500" b="0" i="0" u="none" strike="noStrike" dirty="0">
                        <a:solidFill>
                          <a:srgbClr val="00A200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  <a:tr h="335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376092"/>
                          </a:solidFill>
                          <a:latin typeface="Calibri"/>
                        </a:rPr>
                        <a:t>Фаворит Моторс</a:t>
                      </a: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19 674</a:t>
                      </a: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18 797</a:t>
                      </a:r>
                      <a:endParaRPr lang="ru-RU" sz="15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A200"/>
                          </a:solidFill>
                          <a:latin typeface="+mn-lt"/>
                        </a:rPr>
                        <a:t>5%</a:t>
                      </a:r>
                      <a:endParaRPr lang="ru-RU" sz="1500" b="0" i="0" u="none" strike="noStrike" dirty="0">
                        <a:solidFill>
                          <a:srgbClr val="00A200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  <a:tr h="335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 err="1" smtClean="0">
                          <a:solidFill>
                            <a:srgbClr val="376092"/>
                          </a:solidFill>
                          <a:latin typeface="Calibri"/>
                        </a:rPr>
                        <a:t>АвтоГермес</a:t>
                      </a:r>
                      <a:endParaRPr lang="ru-RU" sz="15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16 156</a:t>
                      </a: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13 602</a:t>
                      </a:r>
                      <a:endParaRPr lang="ru-RU" sz="15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A200"/>
                          </a:solidFill>
                          <a:latin typeface="+mn-lt"/>
                        </a:rPr>
                        <a:t>19%</a:t>
                      </a:r>
                      <a:endParaRPr lang="ru-RU" sz="1500" b="0" i="0" u="none" strike="noStrike" dirty="0">
                        <a:solidFill>
                          <a:srgbClr val="00A200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  <a:tr h="335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 err="1" smtClean="0">
                          <a:solidFill>
                            <a:srgbClr val="376092"/>
                          </a:solidFill>
                          <a:latin typeface="Calibri"/>
                        </a:rPr>
                        <a:t>Автосеть.РФ</a:t>
                      </a:r>
                      <a:endParaRPr lang="ru-RU" sz="15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14 345</a:t>
                      </a: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13 762</a:t>
                      </a:r>
                      <a:endParaRPr lang="ru-RU" sz="15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A200"/>
                          </a:solidFill>
                          <a:latin typeface="+mn-lt"/>
                        </a:rPr>
                        <a:t>4%</a:t>
                      </a:r>
                      <a:endParaRPr lang="ru-RU" sz="1500" b="0" i="0" u="none" strike="noStrike" dirty="0">
                        <a:solidFill>
                          <a:srgbClr val="00A200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  <a:tr h="335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 smtClean="0">
                          <a:solidFill>
                            <a:srgbClr val="376092"/>
                          </a:solidFill>
                          <a:latin typeface="Calibri"/>
                        </a:rPr>
                        <a:t>Агат</a:t>
                      </a:r>
                      <a:endParaRPr lang="ru-RU" sz="15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11 661</a:t>
                      </a:r>
                      <a:endParaRPr lang="ru-RU" sz="1500" b="0" i="0" u="none" strike="noStrike" dirty="0">
                        <a:solidFill>
                          <a:srgbClr val="376092"/>
                        </a:solidFill>
                        <a:latin typeface="+mn-lt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11 359</a:t>
                      </a:r>
                      <a:endParaRPr lang="ru-RU" sz="15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A200"/>
                          </a:solidFill>
                          <a:latin typeface="+mn-lt"/>
                        </a:rPr>
                        <a:t>3%</a:t>
                      </a:r>
                      <a:endParaRPr lang="ru-RU" sz="1500" b="0" i="0" u="none" strike="noStrike" dirty="0">
                        <a:solidFill>
                          <a:srgbClr val="00A200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44072" y="1516168"/>
            <a:ext cx="48245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+mn-lt"/>
              </a:rPr>
              <a:t>Практически все ведущие дилеры увеличили продажи автомобилей с пробегом в 2018 году.</a:t>
            </a:r>
          </a:p>
          <a:p>
            <a:endParaRPr lang="ru-RU" sz="2400" dirty="0" smtClean="0">
              <a:latin typeface="+mn-lt"/>
            </a:endParaRPr>
          </a:p>
          <a:p>
            <a:r>
              <a:rPr lang="ru-RU" sz="2400" dirty="0" smtClean="0">
                <a:latin typeface="+mn-lt"/>
              </a:rPr>
              <a:t>Планку в 20 тысяч а/м </a:t>
            </a:r>
            <a:r>
              <a:rPr lang="ru-RU" sz="2400" spc="-10" dirty="0">
                <a:latin typeface="+mn-lt"/>
              </a:rPr>
              <a:t>преодолели семь холдингов.</a:t>
            </a:r>
            <a:br>
              <a:rPr lang="ru-RU" sz="2400" spc="-10" dirty="0">
                <a:latin typeface="+mn-lt"/>
              </a:rPr>
            </a:br>
            <a:r>
              <a:rPr lang="ru-RU" sz="2400" spc="-10" dirty="0">
                <a:latin typeface="+mn-lt"/>
              </a:rPr>
              <a:t/>
            </a:r>
            <a:br>
              <a:rPr lang="ru-RU" sz="2400" spc="-10" dirty="0">
                <a:latin typeface="+mn-lt"/>
              </a:rPr>
            </a:br>
            <a:r>
              <a:rPr lang="ru-RU" sz="2400" dirty="0" smtClean="0">
                <a:latin typeface="+mn-lt"/>
              </a:rPr>
              <a:t>Еще пять дилеров продали более 10 тысяч.</a:t>
            </a:r>
          </a:p>
          <a:p>
            <a:endParaRPr lang="ru-RU" sz="2400" spc="-10" dirty="0">
              <a:latin typeface="+mn-lt"/>
            </a:endParaRPr>
          </a:p>
          <a:p>
            <a:r>
              <a:rPr lang="ru-RU" sz="2400" spc="-10" dirty="0">
                <a:latin typeface="+mn-lt"/>
              </a:rPr>
              <a:t>В топ-50 семь дилеров продали менее 3 тысяч а/м.</a:t>
            </a:r>
          </a:p>
        </p:txBody>
      </p:sp>
      <p:sp>
        <p:nvSpPr>
          <p:cNvPr id="7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xfrm>
            <a:off x="1775520" y="6357939"/>
            <a:ext cx="864096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>
                <a:solidFill>
                  <a:srgbClr val="696969"/>
                </a:solidFill>
              </a:rPr>
              <a:t>Евгений Еськов,								            21 марта 2019 г.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>
                <a:solidFill>
                  <a:srgbClr val="696969"/>
                </a:solidFill>
              </a:rPr>
              <a:t>журнал «</a:t>
            </a:r>
            <a:r>
              <a:rPr lang="ru-RU" sz="900" dirty="0" err="1">
                <a:solidFill>
                  <a:srgbClr val="696969"/>
                </a:solidFill>
              </a:rPr>
              <a:t>АвтоБизнесРевю</a:t>
            </a:r>
            <a:r>
              <a:rPr lang="ru-RU" sz="900" dirty="0">
                <a:solidFill>
                  <a:srgbClr val="696969"/>
                </a:solidFill>
              </a:rPr>
              <a:t>»						              183-е заседание клуба «</a:t>
            </a:r>
            <a:r>
              <a:rPr lang="ru-RU" sz="900" dirty="0" err="1">
                <a:solidFill>
                  <a:srgbClr val="696969"/>
                </a:solidFill>
              </a:rPr>
              <a:t>Автобосс</a:t>
            </a:r>
            <a:r>
              <a:rPr lang="ru-RU" sz="900" dirty="0">
                <a:solidFill>
                  <a:srgbClr val="696969"/>
                </a:solidFill>
              </a:rPr>
              <a:t>»</a:t>
            </a:r>
            <a:endParaRPr lang="ru-RU" sz="900" dirty="0">
              <a:solidFill>
                <a:srgbClr val="696969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18071"/>
            <a:ext cx="2197604" cy="11806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2279576" y="5940192"/>
            <a:ext cx="17811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latin typeface="Tahoma" pitchFamily="34" charset="0"/>
                <a:cs typeface="Tahoma" pitchFamily="34" charset="0"/>
              </a:rPr>
              <a:t>Источник: </a:t>
            </a:r>
            <a:r>
              <a:rPr lang="ru-RU" sz="1000" dirty="0" err="1">
                <a:latin typeface="Tahoma" pitchFamily="34" charset="0"/>
                <a:cs typeface="Tahoma" pitchFamily="34" charset="0"/>
              </a:rPr>
              <a:t>АвтоБизнесРевю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43472" y="1085835"/>
            <a:ext cx="5112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Топ-10 дилеров по динамике продаж, 2018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410538"/>
              </p:ext>
            </p:extLst>
          </p:nvPr>
        </p:nvGraphicFramePr>
        <p:xfrm>
          <a:off x="1559496" y="1916832"/>
          <a:ext cx="3744416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3238"/>
                <a:gridCol w="1291178"/>
              </a:tblGrid>
              <a:tr h="34200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/>
                        <a:t>Динамика</a:t>
                      </a:r>
                      <a:endParaRPr lang="ru-RU" sz="1800" dirty="0"/>
                    </a:p>
                  </a:txBody>
                  <a:tcPr anchor="ctr"/>
                </a:tc>
              </a:tr>
              <a:tr h="342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 smtClean="0">
                          <a:solidFill>
                            <a:srgbClr val="376092"/>
                          </a:solidFill>
                          <a:latin typeface="Calibri"/>
                        </a:rPr>
                        <a:t>Луидор</a:t>
                      </a:r>
                      <a:endParaRPr lang="ru-RU" sz="18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89%</a:t>
                      </a:r>
                      <a:endParaRPr lang="ru-RU" sz="18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2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 smtClean="0">
                          <a:solidFill>
                            <a:srgbClr val="376092"/>
                          </a:solidFill>
                          <a:latin typeface="Calibri"/>
                        </a:rPr>
                        <a:t>Форвард</a:t>
                      </a:r>
                      <a:r>
                        <a:rPr lang="ru-RU" sz="1800" b="1" i="0" u="none" strike="noStrike" baseline="0" dirty="0" smtClean="0">
                          <a:solidFill>
                            <a:srgbClr val="376092"/>
                          </a:solidFill>
                          <a:latin typeface="Calibri"/>
                        </a:rPr>
                        <a:t> Авто</a:t>
                      </a:r>
                      <a:endParaRPr lang="ru-RU" sz="18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78%</a:t>
                      </a:r>
                      <a:endParaRPr lang="ru-RU" sz="18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E9EDF4"/>
                    </a:solidFill>
                  </a:tcPr>
                </a:tc>
              </a:tr>
              <a:tr h="342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 err="1" smtClean="0">
                          <a:solidFill>
                            <a:srgbClr val="376092"/>
                          </a:solidFill>
                          <a:latin typeface="Calibri"/>
                        </a:rPr>
                        <a:t>Авилон</a:t>
                      </a:r>
                      <a:endParaRPr lang="ru-RU" sz="18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62%</a:t>
                      </a:r>
                      <a:endParaRPr lang="ru-RU" sz="18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EE4EE"/>
                    </a:solidFill>
                  </a:tcPr>
                </a:tc>
              </a:tr>
              <a:tr h="342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 smtClean="0">
                          <a:solidFill>
                            <a:srgbClr val="376092"/>
                          </a:solidFill>
                          <a:latin typeface="Calibri"/>
                        </a:rPr>
                        <a:t>Автобан</a:t>
                      </a:r>
                      <a:endParaRPr lang="ru-RU" sz="18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59%</a:t>
                      </a:r>
                      <a:endParaRPr lang="ru-RU" sz="18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  <a:tr h="342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 err="1" smtClean="0">
                          <a:solidFill>
                            <a:srgbClr val="376092"/>
                          </a:solidFill>
                          <a:latin typeface="Calibri"/>
                        </a:rPr>
                        <a:t>КорсГрупп</a:t>
                      </a:r>
                      <a:endParaRPr lang="ru-RU" sz="18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57%</a:t>
                      </a:r>
                      <a:endParaRPr lang="ru-RU" sz="18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  <a:tr h="342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 smtClean="0">
                          <a:solidFill>
                            <a:srgbClr val="376092"/>
                          </a:solidFill>
                          <a:latin typeface="Calibri"/>
                        </a:rPr>
                        <a:t>Юг-Авто</a:t>
                      </a:r>
                      <a:endParaRPr lang="ru-RU" sz="18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56%</a:t>
                      </a:r>
                      <a:endParaRPr lang="ru-RU" sz="18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  <a:tr h="342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 err="1" smtClean="0">
                          <a:solidFill>
                            <a:srgbClr val="376092"/>
                          </a:solidFill>
                          <a:latin typeface="Calibri"/>
                        </a:rPr>
                        <a:t>БН-Моторс</a:t>
                      </a:r>
                      <a:endParaRPr lang="ru-RU" sz="18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54%</a:t>
                      </a:r>
                      <a:endParaRPr lang="ru-RU" sz="18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  <a:tr h="342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 smtClean="0">
                          <a:solidFill>
                            <a:srgbClr val="376092"/>
                          </a:solidFill>
                          <a:latin typeface="Calibri"/>
                        </a:rPr>
                        <a:t>Динамика</a:t>
                      </a:r>
                      <a:endParaRPr lang="ru-RU" sz="18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53%</a:t>
                      </a:r>
                      <a:endParaRPr lang="ru-RU" sz="18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  <a:tr h="342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 smtClean="0">
                          <a:solidFill>
                            <a:srgbClr val="376092"/>
                          </a:solidFill>
                          <a:latin typeface="Calibri"/>
                        </a:rPr>
                        <a:t>Аксель</a:t>
                      </a:r>
                      <a:r>
                        <a:rPr lang="ru-RU" sz="1800" b="1" i="0" u="none" strike="noStrike" baseline="0" dirty="0" smtClean="0">
                          <a:solidFill>
                            <a:srgbClr val="376092"/>
                          </a:solidFill>
                          <a:latin typeface="Calibri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rgbClr val="376092"/>
                          </a:solidFill>
                          <a:latin typeface="Calibri"/>
                        </a:rPr>
                        <a:t>Групп</a:t>
                      </a:r>
                      <a:endParaRPr lang="ru-RU" sz="18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53%</a:t>
                      </a:r>
                      <a:endParaRPr lang="ru-RU" sz="18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  <a:tr h="342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 smtClean="0">
                          <a:solidFill>
                            <a:srgbClr val="376092"/>
                          </a:solidFill>
                          <a:latin typeface="Calibri"/>
                        </a:rPr>
                        <a:t>Максимум</a:t>
                      </a:r>
                      <a:endParaRPr lang="ru-RU" sz="1800" b="1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 smtClean="0">
                          <a:solidFill>
                            <a:srgbClr val="376092"/>
                          </a:solidFill>
                          <a:latin typeface="+mn-lt"/>
                        </a:rPr>
                        <a:t>50%</a:t>
                      </a:r>
                      <a:endParaRPr lang="ru-RU" sz="1800" b="0" i="0" u="none" strike="noStrike" dirty="0">
                        <a:solidFill>
                          <a:srgbClr val="376092"/>
                        </a:solidFill>
                        <a:latin typeface="Calibri"/>
                      </a:endParaRPr>
                    </a:p>
                  </a:txBody>
                  <a:tcPr anchor="b">
                    <a:solidFill>
                      <a:srgbClr val="D3DBE9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72064" y="1816249"/>
            <a:ext cx="3600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spc="-10" dirty="0">
                <a:latin typeface="+mn-lt"/>
              </a:rPr>
              <a:t>У лидеров по росту объем продаж а/м с пробегом не превысил 10 тысяч единиц. </a:t>
            </a:r>
          </a:p>
          <a:p>
            <a:endParaRPr lang="ru-RU" sz="2400" spc="-10" dirty="0">
              <a:latin typeface="+mn-lt"/>
            </a:endParaRPr>
          </a:p>
          <a:p>
            <a:r>
              <a:rPr lang="ru-RU" sz="2400" spc="-10" dirty="0">
                <a:latin typeface="+mn-lt"/>
              </a:rPr>
              <a:t>Более чем в полтора раза выросли продажи у 11 дилеров</a:t>
            </a:r>
          </a:p>
          <a:p>
            <a:endParaRPr lang="ru-RU" sz="2400" spc="-10" dirty="0">
              <a:latin typeface="+mn-lt"/>
            </a:endParaRPr>
          </a:p>
          <a:p>
            <a:r>
              <a:rPr lang="ru-RU" sz="2400" spc="-10" dirty="0">
                <a:latin typeface="+mn-lt"/>
              </a:rPr>
              <a:t>У лидеров по росту из года в год темпы замедляются. </a:t>
            </a:r>
          </a:p>
        </p:txBody>
      </p:sp>
      <p:sp>
        <p:nvSpPr>
          <p:cNvPr id="7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xfrm>
            <a:off x="1775520" y="6357939"/>
            <a:ext cx="864096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>
                <a:solidFill>
                  <a:srgbClr val="696969"/>
                </a:solidFill>
              </a:rPr>
              <a:t>Евгений Еськов,								            21 марта 2019 г.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>
                <a:solidFill>
                  <a:srgbClr val="696969"/>
                </a:solidFill>
              </a:rPr>
              <a:t>журнал «</a:t>
            </a:r>
            <a:r>
              <a:rPr lang="ru-RU" sz="900" dirty="0" err="1">
                <a:solidFill>
                  <a:srgbClr val="696969"/>
                </a:solidFill>
              </a:rPr>
              <a:t>АвтоБизнесРевю</a:t>
            </a:r>
            <a:r>
              <a:rPr lang="ru-RU" sz="900" dirty="0">
                <a:solidFill>
                  <a:srgbClr val="696969"/>
                </a:solidFill>
              </a:rPr>
              <a:t>»						              183-е заседание клуба «</a:t>
            </a:r>
            <a:r>
              <a:rPr lang="ru-RU" sz="900" dirty="0" err="1">
                <a:solidFill>
                  <a:srgbClr val="696969"/>
                </a:solidFill>
              </a:rPr>
              <a:t>Автобосс</a:t>
            </a:r>
            <a:r>
              <a:rPr lang="ru-RU" sz="900" dirty="0">
                <a:solidFill>
                  <a:srgbClr val="696969"/>
                </a:solidFill>
              </a:rPr>
              <a:t>»</a:t>
            </a:r>
            <a:endParaRPr lang="ru-RU" sz="900" dirty="0">
              <a:solidFill>
                <a:srgbClr val="696969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18071"/>
            <a:ext cx="2197604" cy="11806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2498</TotalTime>
  <Words>622</Words>
  <Application>Microsoft Office PowerPoint</Application>
  <PresentationFormat>Широкоэкранный</PresentationFormat>
  <Paragraphs>196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Tahoma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пользователь4</dc:creator>
  <cp:lastModifiedBy>пользователь4</cp:lastModifiedBy>
  <cp:revision>212</cp:revision>
  <dcterms:created xsi:type="dcterms:W3CDTF">2013-04-17T12:11:09Z</dcterms:created>
  <dcterms:modified xsi:type="dcterms:W3CDTF">2019-03-19T10:01:20Z</dcterms:modified>
</cp:coreProperties>
</file>