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709" r:id="rId2"/>
    <p:sldMasterId id="2147483732" r:id="rId3"/>
  </p:sldMasterIdLst>
  <p:notesMasterIdLst>
    <p:notesMasterId r:id="rId17"/>
  </p:notesMasterIdLst>
  <p:handoutMasterIdLst>
    <p:handoutMasterId r:id="rId18"/>
  </p:handoutMasterIdLst>
  <p:sldIdLst>
    <p:sldId id="257" r:id="rId4"/>
    <p:sldId id="290" r:id="rId5"/>
    <p:sldId id="291" r:id="rId6"/>
    <p:sldId id="292" r:id="rId7"/>
    <p:sldId id="293" r:id="rId8"/>
    <p:sldId id="294" r:id="rId9"/>
    <p:sldId id="296" r:id="rId10"/>
    <p:sldId id="298" r:id="rId11"/>
    <p:sldId id="299" r:id="rId12"/>
    <p:sldId id="295" r:id="rId13"/>
    <p:sldId id="297" r:id="rId14"/>
    <p:sldId id="300" r:id="rId15"/>
    <p:sldId id="259" r:id="rId16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7" userDrawn="1">
          <p15:clr>
            <a:srgbClr val="A4A3A4"/>
          </p15:clr>
        </p15:guide>
        <p15:guide id="2" pos="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1A"/>
    <a:srgbClr val="DFB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818" autoAdjust="0"/>
  </p:normalViewPr>
  <p:slideViewPr>
    <p:cSldViewPr snapToGrid="0" snapToObjects="1">
      <p:cViewPr varScale="1">
        <p:scale>
          <a:sx n="66" d="100"/>
          <a:sy n="66" d="100"/>
        </p:scale>
        <p:origin x="-792" y="-114"/>
      </p:cViewPr>
      <p:guideLst>
        <p:guide orient="horz" pos="557"/>
        <p:guide pos="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Renault Life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ECC20-8E1C-444C-A4BB-144CF6A19BBE}" type="datetime1">
              <a:rPr lang="ru-RU" smtClean="0">
                <a:latin typeface="Renault Life"/>
              </a:rPr>
              <a:pPr/>
              <a:t>13.02.2019</a:t>
            </a:fld>
            <a:endParaRPr lang="ru-RU" dirty="0">
              <a:latin typeface="Renault Life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Renault Life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8241-F9D9-F24C-BB30-3CAB54C24C20}" type="slidenum">
              <a:rPr lang="ru-RU" smtClean="0">
                <a:latin typeface="Renault Life"/>
              </a:rPr>
              <a:pPr/>
              <a:t>‹#›</a:t>
            </a:fld>
            <a:endParaRPr lang="ru-RU" dirty="0">
              <a:latin typeface="Renault Life"/>
            </a:endParaRPr>
          </a:p>
        </p:txBody>
      </p:sp>
    </p:spTree>
    <p:extLst>
      <p:ext uri="{BB962C8B-B14F-4D97-AF65-F5344CB8AC3E}">
        <p14:creationId xmlns:p14="http://schemas.microsoft.com/office/powerpoint/2010/main" val="3857912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enault Life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enault Life"/>
              </a:defRPr>
            </a:lvl1pPr>
          </a:lstStyle>
          <a:p>
            <a:fld id="{24687F41-292C-A448-ADDE-1E2BA988D6EC}" type="datetime1">
              <a:rPr lang="ru-RU" smtClean="0"/>
              <a:pPr/>
              <a:t>13.02.2019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enault Life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enault Life"/>
              </a:defRPr>
            </a:lvl1pPr>
          </a:lstStyle>
          <a:p>
            <a:fld id="{716B66B3-F519-E04F-B870-7127B6D3D1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65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Renault Lif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Renault Life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Renault Life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Renault Life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Renault Life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32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8433" y="9477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Renault Life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60600"/>
            <a:ext cx="5384800" cy="4095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Renault Life"/>
              </a:defRPr>
            </a:lvl1pPr>
            <a:lvl2pPr>
              <a:defRPr sz="2000">
                <a:latin typeface="Renault Life"/>
              </a:defRPr>
            </a:lvl2pPr>
            <a:lvl3pPr>
              <a:defRPr sz="1800">
                <a:latin typeface="Renault Life"/>
              </a:defRPr>
            </a:lvl3pPr>
            <a:lvl4pPr>
              <a:defRPr sz="1600">
                <a:latin typeface="Renault Life"/>
              </a:defRPr>
            </a:lvl4pPr>
            <a:lvl5pPr>
              <a:defRPr sz="1600">
                <a:latin typeface="Renault Lif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60600"/>
            <a:ext cx="5384800" cy="40957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Renault Life"/>
              </a:defRPr>
            </a:lvl1pPr>
            <a:lvl2pPr>
              <a:defRPr sz="2000">
                <a:latin typeface="Renault Life"/>
              </a:defRPr>
            </a:lvl2pPr>
            <a:lvl3pPr>
              <a:defRPr sz="1800">
                <a:latin typeface="Renault Life"/>
              </a:defRPr>
            </a:lvl3pPr>
            <a:lvl4pPr>
              <a:defRPr sz="1600">
                <a:latin typeface="Renault Life"/>
              </a:defRPr>
            </a:lvl4pPr>
            <a:lvl5pPr>
              <a:defRPr sz="1600">
                <a:latin typeface="Renault Lif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52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end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222" y="779606"/>
            <a:ext cx="4977045" cy="4846668"/>
          </a:xfrm>
          <a:prstGeom prst="rect">
            <a:avLst/>
          </a:prstGeom>
        </p:spPr>
      </p:pic>
      <p:pic>
        <p:nvPicPr>
          <p:cNvPr id="6" name="Изображение 5" descr="end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222" y="779606"/>
            <a:ext cx="4977045" cy="484666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76979" y="5892801"/>
            <a:ext cx="523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Renault Life"/>
              </a:rPr>
              <a:t>Спасибо</a:t>
            </a:r>
            <a:r>
              <a:rPr lang="ru-RU" sz="2400" baseline="0" dirty="0" smtClean="0">
                <a:latin typeface="Renault Life"/>
              </a:rPr>
              <a:t> за внимание!</a:t>
            </a:r>
            <a:endParaRPr lang="ru-RU" sz="2400" dirty="0">
              <a:latin typeface="Renault Life"/>
            </a:endParaRPr>
          </a:p>
        </p:txBody>
      </p:sp>
    </p:spTree>
    <p:extLst>
      <p:ext uri="{BB962C8B-B14F-4D97-AF65-F5344CB8AC3E}">
        <p14:creationId xmlns:p14="http://schemas.microsoft.com/office/powerpoint/2010/main" val="19450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verh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444500"/>
            <a:ext cx="11058144" cy="5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04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06298"/>
              </p:ext>
            </p:extLst>
          </p:nvPr>
        </p:nvGraphicFramePr>
        <p:xfrm>
          <a:off x="1981200" y="1531938"/>
          <a:ext cx="9824113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45"/>
                <a:gridCol w="9731868"/>
              </a:tblGrid>
              <a:tr h="741362">
                <a:tc>
                  <a:txBody>
                    <a:bodyPr/>
                    <a:lstStyle/>
                    <a:p>
                      <a:endParaRPr lang="ru-RU" sz="3600" b="1" dirty="0">
                        <a:latin typeface="Renault Life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71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baseline="0" dirty="0" smtClean="0">
                          <a:solidFill>
                            <a:schemeClr val="tx1"/>
                          </a:solidFill>
                          <a:latin typeface="Renault Life"/>
                        </a:rPr>
                        <a:t>ДАВАЙТЕ ЗАРАБАТЫВАТЬ ВМЕСТЕ</a:t>
                      </a:r>
                      <a:endParaRPr lang="en-US" sz="3600" b="1" baseline="0" dirty="0" smtClean="0">
                        <a:solidFill>
                          <a:schemeClr val="tx1"/>
                        </a:solidFill>
                        <a:latin typeface="Renault Life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7445" y="4361433"/>
            <a:ext cx="10213079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мешает продавать кредиты и страховки выгодно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Из-за чьих «аппетитов» клиенты отказываются от автокредитов?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договориться дилеру, банку и страховой и найти баланс интересов?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Финансовые продукты будущего: что будем продавать вместе?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презентации_14.02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02" y="5279689"/>
            <a:ext cx="2247084" cy="12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765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1750">
            <a:off x="524225" y="2235481"/>
            <a:ext cx="3058819" cy="19044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6703">
            <a:off x="7869428" y="1890533"/>
            <a:ext cx="3304318" cy="2121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55466">
            <a:off x="7672901" y="4091547"/>
            <a:ext cx="3300285" cy="2086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6375" y="3093717"/>
            <a:ext cx="41492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СОВМЕСТНЫЕ ПРОДУКТЫ 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6" y="4394602"/>
            <a:ext cx="3070475" cy="1931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9271" y="5564764"/>
            <a:ext cx="3835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БОЛЕЕ 100 </a:t>
            </a:r>
          </a:p>
          <a:p>
            <a:r>
              <a:rPr lang="ru-RU" sz="2400" b="1" dirty="0" smtClean="0"/>
              <a:t>ФИНАНСОВЫХ ПРОДУКТОВ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1016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77" y="1174702"/>
            <a:ext cx="9731935" cy="5683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2832" y="277134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44874" y="2642443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КЛИЕНТ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51272" y="2628795"/>
            <a:ext cx="70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БАНК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85681" y="2448174"/>
            <a:ext cx="136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СТРАХОВАЯ </a:t>
            </a:r>
          </a:p>
          <a:p>
            <a:r>
              <a:rPr lang="ru-RU" dirty="0" smtClean="0"/>
              <a:t>КОМПАНИЯ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20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591" y="1787889"/>
            <a:ext cx="1988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</a:rPr>
              <a:t>Продавать 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будем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</a:rPr>
              <a:t>то, </a:t>
            </a:r>
            <a:endParaRPr lang="ru-RU" sz="2800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что </a:t>
            </a:r>
          </a:p>
          <a:p>
            <a:pPr algn="ctr"/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интересно</a:t>
            </a:r>
          </a:p>
          <a:p>
            <a:pPr algn="ctr"/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клиенту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981" y="2433939"/>
            <a:ext cx="4568019" cy="412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26" y="2433939"/>
            <a:ext cx="5838855" cy="437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758" y="1381615"/>
            <a:ext cx="3551116" cy="3736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454" y="2251881"/>
            <a:ext cx="45279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Назарова Елена </a:t>
            </a:r>
          </a:p>
          <a:p>
            <a:r>
              <a:rPr lang="ru-RU" sz="2400" dirty="0" smtClean="0"/>
              <a:t>Руководитель </a:t>
            </a:r>
          </a:p>
          <a:p>
            <a:r>
              <a:rPr lang="ru-RU" sz="2400" dirty="0" smtClean="0"/>
              <a:t>департамента финансовых услуг </a:t>
            </a:r>
          </a:p>
          <a:p>
            <a:r>
              <a:rPr lang="ru-RU" sz="2400" dirty="0" smtClean="0"/>
              <a:t>Петровского АЦ</a:t>
            </a:r>
          </a:p>
          <a:p>
            <a:r>
              <a:rPr lang="ru-RU" sz="2400" dirty="0" smtClean="0"/>
              <a:t>т.8(911)7642166</a:t>
            </a:r>
          </a:p>
          <a:p>
            <a:r>
              <a:rPr lang="en-US" sz="2400" dirty="0" smtClean="0"/>
              <a:t>Nazarova.elena@petrovskiy.ru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159608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525" y="2512915"/>
            <a:ext cx="94306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Renault Life Light"/>
              </a:rPr>
              <a:t>"Мы созданы приносить  максимальную пользу</a:t>
            </a:r>
            <a:r>
              <a:rPr lang="ru-RU" sz="2800" i="1" dirty="0" smtClean="0">
                <a:latin typeface="Renault Life Light"/>
              </a:rPr>
              <a:t>!!!" </a:t>
            </a:r>
          </a:p>
          <a:p>
            <a:pPr algn="ctr"/>
            <a:r>
              <a:rPr lang="ru-RU" sz="2800" i="1" dirty="0" smtClean="0">
                <a:latin typeface="Renault Life Light"/>
              </a:rPr>
              <a:t>Я </a:t>
            </a:r>
            <a:r>
              <a:rPr lang="ru-RU" sz="2800" i="1" dirty="0">
                <a:latin typeface="Renault Life Light"/>
              </a:rPr>
              <a:t>уверен, что руководствуясь этим принципом, наша компания достигнет успеха, что позволит изменить жизнь наших сотрудников к лучшему.</a:t>
            </a:r>
            <a:endParaRPr lang="ru-RU" sz="2800" dirty="0">
              <a:latin typeface="Renault Life Light"/>
            </a:endParaRPr>
          </a:p>
          <a:p>
            <a:pPr algn="ctr"/>
            <a:r>
              <a:rPr lang="ru-RU" sz="2800" dirty="0">
                <a:latin typeface="Renault Life Light"/>
              </a:rPr>
              <a:t>Антон </a:t>
            </a:r>
            <a:r>
              <a:rPr lang="ru-RU" sz="2800" dirty="0" err="1">
                <a:latin typeface="Renault Life Light"/>
              </a:rPr>
              <a:t>Солдунов</a:t>
            </a:r>
            <a:r>
              <a:rPr lang="ru-RU" sz="2800" dirty="0">
                <a:latin typeface="Renault Life Light"/>
              </a:rPr>
              <a:t> (основатель компании)</a:t>
            </a:r>
            <a:endParaRPr lang="ru-RU" sz="2800" b="0" i="0" dirty="0">
              <a:effectLst/>
              <a:latin typeface="Renault Lif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72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8057" y="1420249"/>
            <a:ext cx="38566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Петровский Автоцентр — один из крупнейших официальных дилеров </a:t>
            </a:r>
            <a:r>
              <a:rPr lang="ru-RU" sz="2400" dirty="0" err="1"/>
              <a:t>Renault</a:t>
            </a:r>
            <a:r>
              <a:rPr lang="ru-RU" sz="2400" dirty="0"/>
              <a:t> (Рено) в России, объединяющий </a:t>
            </a:r>
            <a:r>
              <a:rPr lang="ru-RU" sz="2400" dirty="0" smtClean="0"/>
              <a:t>4 </a:t>
            </a:r>
            <a:r>
              <a:rPr lang="ru-RU" sz="2400" dirty="0"/>
              <a:t>автосалона в Санкт-Петербурге и 3 в Москве. Компания, начавшая свою работу в 1995 году, уже более 20 лет предоставляет высококачественные услуги для покупателей и владельцев автомобилей </a:t>
            </a:r>
            <a:r>
              <a:rPr lang="ru-RU" sz="2400" dirty="0" err="1"/>
              <a:t>Renault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67" y="1596849"/>
            <a:ext cx="6505655" cy="365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1017176"/>
            <a:ext cx="4448175" cy="444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615" y="1255593"/>
            <a:ext cx="5527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ДОЛЯ ПРОДАЖ НОВЫХ АВТОМОБИЛЕЙ </a:t>
            </a:r>
          </a:p>
          <a:p>
            <a:r>
              <a:rPr lang="ru-RU" sz="2400" b="1" dirty="0" smtClean="0"/>
              <a:t>В ЯНВАРЕ 2019 ГОДА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97747" y="5064524"/>
            <a:ext cx="2584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МОСКВА 20,2%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936" t="-2220" r="6524"/>
          <a:stretch/>
        </p:blipFill>
        <p:spPr>
          <a:xfrm>
            <a:off x="1" y="2374711"/>
            <a:ext cx="4708478" cy="4149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796" y="2762617"/>
            <a:ext cx="3428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САНКТ-ПЕТЕРБУРГ 49,2%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027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04" y="2442949"/>
            <a:ext cx="5513696" cy="4135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911" y="1637732"/>
            <a:ext cx="111092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КРЕДИТНАЯ ДОЛЯ В 2018 году  </a:t>
            </a:r>
          </a:p>
          <a:p>
            <a:r>
              <a:rPr lang="ru-RU" sz="6600" b="1" dirty="0" smtClean="0">
                <a:solidFill>
                  <a:srgbClr val="FFC000"/>
                </a:solidFill>
              </a:rPr>
              <a:t>            50%</a:t>
            </a:r>
            <a:endParaRPr lang="ru-RU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5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-327" b="11961"/>
          <a:stretch/>
        </p:blipFill>
        <p:spPr>
          <a:xfrm>
            <a:off x="0" y="2108010"/>
            <a:ext cx="6564573" cy="4470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5359" y="3296674"/>
            <a:ext cx="487934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ПРИРОСТ 2018 к 2017</a:t>
            </a:r>
          </a:p>
          <a:p>
            <a:pPr algn="ctr"/>
            <a:r>
              <a:rPr lang="ru-RU" sz="2800" dirty="0" smtClean="0"/>
              <a:t>Составил 140%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/>
              <a:t>ПРИРОСТ  </a:t>
            </a:r>
            <a:r>
              <a:rPr lang="ru-RU" sz="2800" dirty="0" smtClean="0"/>
              <a:t>ЯНВАРЯ 2019 </a:t>
            </a:r>
            <a:r>
              <a:rPr lang="ru-RU" sz="2800" dirty="0"/>
              <a:t>к </a:t>
            </a:r>
            <a:r>
              <a:rPr lang="ru-RU" sz="2800" dirty="0" smtClean="0"/>
              <a:t>2018</a:t>
            </a:r>
          </a:p>
          <a:p>
            <a:pPr algn="ctr"/>
            <a:r>
              <a:rPr lang="ru-RU" sz="2800" dirty="0" smtClean="0"/>
              <a:t>СОСТАВИЛ 264%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2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4" y="2037897"/>
            <a:ext cx="416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ПРОЛОНГАЦИЯ 65%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9819" y="2684228"/>
            <a:ext cx="407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Пролонгация ОСАГО 80%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855" y="3099726"/>
            <a:ext cx="4550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Возврат утерянных клиентов 10%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807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16" b="10562"/>
          <a:stretch/>
        </p:blipFill>
        <p:spPr>
          <a:xfrm>
            <a:off x="-1" y="2415654"/>
            <a:ext cx="7013921" cy="4067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0609" y="2902368"/>
            <a:ext cx="46854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БАНКИ -  НАШИ ДРУЗЬЯ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400" dirty="0" smtClean="0"/>
              <a:t>ДАЮТ ВОЗМОЖНОСТЬ НАШИМ </a:t>
            </a:r>
          </a:p>
          <a:p>
            <a:pPr algn="ctr"/>
            <a:r>
              <a:rPr lang="ru-RU" sz="2400" dirty="0" smtClean="0"/>
              <a:t>КЛИЕНТАМ КУПИТЬ АВТОМОБИЛЬ</a:t>
            </a:r>
          </a:p>
          <a:p>
            <a:pPr algn="ctr"/>
            <a:r>
              <a:rPr lang="ru-RU" sz="2400" dirty="0" smtClean="0"/>
              <a:t>ИЛИ ПОЗВОЛИТЬ БОЛЕЕ</a:t>
            </a:r>
          </a:p>
          <a:p>
            <a:pPr algn="ctr"/>
            <a:r>
              <a:rPr lang="ru-RU" sz="2400" dirty="0" smtClean="0"/>
              <a:t>КОМФОРТНЫЙ АВТОМОБИЛЬ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МЫ РАБОТАЕМ ВМЕСТЕ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630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168" y="2561174"/>
            <a:ext cx="664419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СТРАХОВЫЕ КОМПАНИИ -  НАШИ ДРУЗЬЯ</a:t>
            </a:r>
          </a:p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400" dirty="0" smtClean="0"/>
              <a:t>ДАЮТ ВОЗМОЖНОСТЬ НАШИМ </a:t>
            </a:r>
          </a:p>
          <a:p>
            <a:pPr algn="ctr"/>
            <a:r>
              <a:rPr lang="ru-RU" sz="2400" dirty="0" smtClean="0"/>
              <a:t>КЛИЕНТАМ НЕ БЕСПОКОИТЬСЯ ПО ПУСТЯКАМ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МЫ РАБОТАЕМ ВМЕСТЕ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66" y="2561174"/>
            <a:ext cx="4972334" cy="40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9694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3260</TotalTime>
  <Words>205</Words>
  <Application>Microsoft Office PowerPoint</Application>
  <PresentationFormat>Произвольный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Презентация2</vt:lpstr>
      <vt:lpstr>Специальное оформление</vt:lpstr>
      <vt:lpstr>3_Специальное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larchenkova</dc:creator>
  <cp:lastModifiedBy>Hp</cp:lastModifiedBy>
  <cp:revision>342</cp:revision>
  <cp:lastPrinted>2016-05-10T14:57:00Z</cp:lastPrinted>
  <dcterms:created xsi:type="dcterms:W3CDTF">2016-10-25T08:11:09Z</dcterms:created>
  <dcterms:modified xsi:type="dcterms:W3CDTF">2019-02-13T19:16:27Z</dcterms:modified>
</cp:coreProperties>
</file>