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9" r:id="rId3"/>
    <p:sldId id="274" r:id="rId4"/>
    <p:sldId id="280" r:id="rId5"/>
    <p:sldId id="282" r:id="rId6"/>
    <p:sldId id="283" r:id="rId7"/>
    <p:sldId id="257" r:id="rId8"/>
    <p:sldId id="284" r:id="rId9"/>
    <p:sldId id="285" r:id="rId10"/>
    <p:sldId id="276" r:id="rId11"/>
    <p:sldId id="271" r:id="rId12"/>
    <p:sldId id="287" r:id="rId13"/>
    <p:sldId id="278" r:id="rId14"/>
    <p:sldId id="262" r:id="rId15"/>
    <p:sldId id="270" r:id="rId16"/>
    <p:sldId id="272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25" autoAdjust="0"/>
  </p:normalViewPr>
  <p:slideViewPr>
    <p:cSldViewPr snapToGrid="0">
      <p:cViewPr varScale="1">
        <p:scale>
          <a:sx n="55" d="100"/>
          <a:sy n="55" d="100"/>
        </p:scale>
        <p:origin x="-11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2018</a:t>
            </a:r>
            <a:r>
              <a:rPr lang="ru-RU" sz="2800" dirty="0" smtClean="0"/>
              <a:t> год</a:t>
            </a:r>
            <a:endParaRPr lang="ru-RU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594128721404434"/>
          <c:y val="0.13350082228008295"/>
          <c:w val="0.47261788070570709"/>
          <c:h val="0.829980781629233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Кумулятивная маржа на 1 а/м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10-4B03-906B-291D96CC54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10-4B03-906B-291D96CC54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10-4B03-906B-291D96CC5420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/>
                      <a:t>42,69%</a:t>
                    </a:r>
                    <a:endParaRPr lang="en-US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110-4B03-906B-291D96CC5420}"/>
                </c:ext>
              </c:extLst>
            </c:dLbl>
            <c:dLbl>
              <c:idx val="1"/>
              <c:layout>
                <c:manualLayout>
                  <c:x val="5.0860107484595525E-2"/>
                  <c:y val="-0.143804243922740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26,8%</a:t>
                    </a:r>
                    <a:endParaRPr lang="en-US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161095201197256"/>
                      <c:h val="0.130960447239567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110-4B03-906B-291D96CC5420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37,25%</a:t>
                    </a:r>
                    <a:endParaRPr lang="en-US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110-4B03-906B-291D96CC542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f&amp;i</c:v>
                </c:pt>
                <c:pt idx="1">
                  <c:v>trade-in</c:v>
                </c:pt>
                <c:pt idx="2">
                  <c:v>а/м+доп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42.69</c:v>
                </c:pt>
                <c:pt idx="1">
                  <c:v>26.8</c:v>
                </c:pt>
                <c:pt idx="2">
                  <c:v>37.25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110-4B03-906B-291D96CC542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014605378688644"/>
          <c:y val="0.31602330406126039"/>
          <c:w val="0.28997703943218939"/>
          <c:h val="0.435522412160362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3A8B7-EF45-44F8-BBB7-C3B2AD8EA3A2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AC8D3-8F5F-42A1-8E23-EE8FB9C57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1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AC8D3-8F5F-42A1-8E23-EE8FB9C576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3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www.smartlife-company.ru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AC8D3-8F5F-42A1-8E23-EE8FB9C576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16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AC8D3-8F5F-42A1-8E23-EE8FB9C576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4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AC8D3-8F5F-42A1-8E23-EE8FB9C576A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9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AC8D3-8F5F-42A1-8E23-EE8FB9C576A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год</a:t>
            </a:r>
            <a:r>
              <a:rPr lang="ru-RU" baseline="0" dirty="0" smtClean="0"/>
              <a:t> тариф снижается на 20%</a:t>
            </a:r>
          </a:p>
          <a:p>
            <a:r>
              <a:rPr lang="ru-RU" baseline="0" dirty="0" smtClean="0"/>
              <a:t>Борьба за пролонгацию безубыточные переходы минус 20%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AC8D3-8F5F-42A1-8E23-EE8FB9C576A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18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AC8D3-8F5F-42A1-8E23-EE8FB9C576A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8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AC8D3-8F5F-42A1-8E23-EE8FB9C576A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2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AC8D3-8F5F-42A1-8E23-EE8FB9C576A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30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C20B-BFEB-450D-9810-3FDC84923AFF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C479-DF59-45C3-891A-A7DF0302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5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C20B-BFEB-450D-9810-3FDC84923AFF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C479-DF59-45C3-891A-A7DF0302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8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C20B-BFEB-450D-9810-3FDC84923AFF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C479-DF59-45C3-891A-A7DF0302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8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C20B-BFEB-450D-9810-3FDC84923AFF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C479-DF59-45C3-891A-A7DF0302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9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C20B-BFEB-450D-9810-3FDC84923AFF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C479-DF59-45C3-891A-A7DF0302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C20B-BFEB-450D-9810-3FDC84923AFF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C479-DF59-45C3-891A-A7DF0302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3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C20B-BFEB-450D-9810-3FDC84923AFF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C479-DF59-45C3-891A-A7DF0302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0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C20B-BFEB-450D-9810-3FDC84923AFF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C479-DF59-45C3-891A-A7DF0302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7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C20B-BFEB-450D-9810-3FDC84923AFF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C479-DF59-45C3-891A-A7DF0302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8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C20B-BFEB-450D-9810-3FDC84923AFF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C479-DF59-45C3-891A-A7DF0302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4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C20B-BFEB-450D-9810-3FDC84923AFF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C479-DF59-45C3-891A-A7DF0302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9C20B-BFEB-450D-9810-3FDC84923AFF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3C479-DF59-45C3-891A-A7DF0302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ksim.mikhai@irbis-auto.ru&#65279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jp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06072"/>
            <a:ext cx="9144000" cy="1423586"/>
          </a:xfrm>
        </p:spPr>
        <p:txBody>
          <a:bodyPr>
            <a:normAutofit/>
          </a:bodyPr>
          <a:lstStyle/>
          <a:p>
            <a:r>
              <a:rPr lang="ru-RU" sz="4000" b="1" dirty="0"/>
              <a:t>«Давайте зарабатывать вместе: дилеры, банки, страховые»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Максим Михай</a:t>
            </a:r>
          </a:p>
          <a:p>
            <a:r>
              <a:rPr lang="ru-RU" dirty="0" smtClean="0"/>
              <a:t>Руководитель кредитно-страхового направления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6" y="5320260"/>
            <a:ext cx="2831062" cy="974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795" y="5320260"/>
            <a:ext cx="2046358" cy="11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7522"/>
          </a:xfrm>
        </p:spPr>
        <p:txBody>
          <a:bodyPr/>
          <a:lstStyle/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7523"/>
            <a:ext cx="10515600" cy="5737656"/>
          </a:xfrm>
        </p:spPr>
        <p:txBody>
          <a:bodyPr>
            <a:normAutofit/>
          </a:bodyPr>
          <a:lstStyle/>
          <a:p>
            <a:r>
              <a:rPr lang="ru-RU" dirty="0"/>
              <a:t>Продажа в рамках кумулятивной </a:t>
            </a:r>
            <a:r>
              <a:rPr lang="ru-RU" dirty="0" smtClean="0"/>
              <a:t>маржи. Стратегия увеличить долю </a:t>
            </a:r>
            <a:r>
              <a:rPr lang="en-US" dirty="0" smtClean="0"/>
              <a:t>F&amp;I </a:t>
            </a:r>
            <a:r>
              <a:rPr lang="ru-RU" dirty="0" smtClean="0"/>
              <a:t>до 50%, не уменьшая доходности с </a:t>
            </a:r>
            <a:r>
              <a:rPr lang="ru-RU" dirty="0" err="1" smtClean="0"/>
              <a:t>кузов+доп</a:t>
            </a:r>
            <a:r>
              <a:rPr lang="ru-RU" dirty="0" smtClean="0"/>
              <a:t> и </a:t>
            </a:r>
            <a:r>
              <a:rPr lang="en-US" dirty="0" err="1" smtClean="0"/>
              <a:t>treid</a:t>
            </a:r>
            <a:r>
              <a:rPr lang="en-US" dirty="0" smtClean="0"/>
              <a:t>-in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Расширенная линейка доп. продуктов с разными тарифами и КВ. </a:t>
            </a:r>
          </a:p>
          <a:p>
            <a:r>
              <a:rPr lang="ru-RU" dirty="0"/>
              <a:t>Создание промо предложений для клиентов. </a:t>
            </a:r>
          </a:p>
          <a:p>
            <a:endParaRPr lang="en-US" dirty="0" smtClean="0"/>
          </a:p>
          <a:p>
            <a:endParaRPr lang="ru-RU" sz="1800" dirty="0"/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561265"/>
              </p:ext>
            </p:extLst>
          </p:nvPr>
        </p:nvGraphicFramePr>
        <p:xfrm>
          <a:off x="1981304" y="1668379"/>
          <a:ext cx="7916675" cy="354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3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235" y="2575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Что мешает продавать кредиты и страховки выгодно?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5235" y="53351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000" b="1" dirty="0" smtClean="0">
              <a:solidFill>
                <a:srgbClr val="FF0000"/>
              </a:solidFill>
            </a:endParaRPr>
          </a:p>
          <a:p>
            <a:pPr algn="ctr"/>
            <a:endParaRPr lang="ru-RU" sz="3000" b="1" dirty="0" smtClean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76" y="1255610"/>
            <a:ext cx="6260917" cy="4351338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38199" y="5715739"/>
            <a:ext cx="10515600" cy="102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Снижение тарифов по КАСКО.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Борьба за долю рынка страховых компаний.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235" y="25758"/>
            <a:ext cx="10515600" cy="62738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Решение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6324" y="653143"/>
            <a:ext cx="10856495" cy="629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/>
              <a:t>Уменьшение доли усеченных продуктов.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6324" y="5002275"/>
            <a:ext cx="10515600" cy="185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Ежемесячный контроль изменения тарифов КАСКО основных партнеров.</a:t>
            </a:r>
          </a:p>
          <a:p>
            <a:r>
              <a:rPr lang="ru-RU" dirty="0" smtClean="0"/>
              <a:t>Корректировка цели </a:t>
            </a:r>
            <a:r>
              <a:rPr lang="ru-RU" dirty="0" smtClean="0"/>
              <a:t>сотрудников при </a:t>
            </a:r>
            <a:r>
              <a:rPr lang="ru-RU" dirty="0" smtClean="0"/>
              <a:t>продаже полисов  КАСКО исходя из изменения тарифа.</a:t>
            </a: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206542"/>
              </p:ext>
            </p:extLst>
          </p:nvPr>
        </p:nvGraphicFramePr>
        <p:xfrm>
          <a:off x="2131135" y="1407359"/>
          <a:ext cx="7543800" cy="3437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3785">
                  <a:extLst>
                    <a:ext uri="{9D8B030D-6E8A-4147-A177-3AD203B41FA5}">
                      <a16:colId xmlns:a16="http://schemas.microsoft.com/office/drawing/2014/main" xmlns="" val="3207739728"/>
                    </a:ext>
                  </a:extLst>
                </a:gridCol>
                <a:gridCol w="1396412">
                  <a:extLst>
                    <a:ext uri="{9D8B030D-6E8A-4147-A177-3AD203B41FA5}">
                      <a16:colId xmlns:a16="http://schemas.microsoft.com/office/drawing/2014/main" xmlns="" val="439848645"/>
                    </a:ext>
                  </a:extLst>
                </a:gridCol>
                <a:gridCol w="1396412">
                  <a:extLst>
                    <a:ext uri="{9D8B030D-6E8A-4147-A177-3AD203B41FA5}">
                      <a16:colId xmlns:a16="http://schemas.microsoft.com/office/drawing/2014/main" xmlns="" val="3134355682"/>
                    </a:ext>
                  </a:extLst>
                </a:gridCol>
                <a:gridCol w="1447191">
                  <a:extLst>
                    <a:ext uri="{9D8B030D-6E8A-4147-A177-3AD203B41FA5}">
                      <a16:colId xmlns:a16="http://schemas.microsoft.com/office/drawing/2014/main" xmlns="" val="2469195434"/>
                    </a:ext>
                  </a:extLst>
                </a:gridCol>
              </a:tblGrid>
              <a:tr h="408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2017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2018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Динамика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782582"/>
                  </a:ext>
                </a:extLst>
              </a:tr>
              <a:tr h="408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Средняя стоимость а/м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1 109 876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1 265 346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14,01%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33361618"/>
                  </a:ext>
                </a:extLst>
              </a:tr>
              <a:tr h="471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 dirty="0">
                          <a:effectLst/>
                        </a:rPr>
                        <a:t>Средний тариф КАСКО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4,74%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3,95%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83,33%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51929202"/>
                  </a:ext>
                </a:extLst>
              </a:tr>
              <a:tr h="460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Средняя стоимость КАСКО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40 149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48 163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119,96%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8791989"/>
                  </a:ext>
                </a:extLst>
              </a:tr>
              <a:tr h="48183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Состав портфеля КАСКО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1052287"/>
                  </a:ext>
                </a:extLst>
              </a:tr>
              <a:tr h="429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Полное каско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 dirty="0">
                          <a:effectLst/>
                        </a:rPr>
                        <a:t>47,21%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 dirty="0">
                          <a:effectLst/>
                        </a:rPr>
                        <a:t>51,84%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109,81%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87623638"/>
                  </a:ext>
                </a:extLst>
              </a:tr>
              <a:tr h="398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Каско с франшизой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24,67%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31,37%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127,16%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81915543"/>
                  </a:ext>
                </a:extLst>
              </a:tr>
              <a:tr h="3791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Тотал-угон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28,11%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>
                          <a:effectLst/>
                        </a:rPr>
                        <a:t>16,79%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 dirty="0">
                          <a:effectLst/>
                        </a:rPr>
                        <a:t>59,73%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94573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48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Регулярное обучение сотрудников страховым и банковским продуктам.</a:t>
            </a:r>
          </a:p>
          <a:p>
            <a:r>
              <a:rPr lang="ru-RU" dirty="0"/>
              <a:t>Регулярное обучение сотрудников техникам продаж.</a:t>
            </a:r>
          </a:p>
          <a:p>
            <a:r>
              <a:rPr lang="ru-RU" dirty="0"/>
              <a:t>Подготовка </a:t>
            </a:r>
            <a:r>
              <a:rPr lang="ru-RU" dirty="0" err="1"/>
              <a:t>аргументаторов</a:t>
            </a:r>
            <a:r>
              <a:rPr lang="ru-RU" dirty="0"/>
              <a:t> по преимуществам приобретения автокредита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199" y="5715739"/>
            <a:ext cx="10515600" cy="102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Профессиональная команда залог успеха!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942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Как договориться дилеру, банку и страховой и найти баланс интересов?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35" y="1497505"/>
            <a:ext cx="7357529" cy="4426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14" y="1640225"/>
            <a:ext cx="1297480" cy="23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0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договориться дилеру, банку и страховой и найти баланс интересов?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Разработка новой линейки продуктов</a:t>
            </a:r>
          </a:p>
          <a:p>
            <a:r>
              <a:rPr lang="ru-RU" dirty="0" smtClean="0"/>
              <a:t>Акцент на невозвратные продукты по периоду охлаждения</a:t>
            </a:r>
          </a:p>
          <a:p>
            <a:r>
              <a:rPr lang="ru-RU" dirty="0" smtClean="0"/>
              <a:t>При работе с клиентской базой учитываем канал привлечения клиентов.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5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Финансовые продукты будущего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Рефинансирование автокредитов, при покупке нового а/м</a:t>
            </a:r>
          </a:p>
          <a:p>
            <a:r>
              <a:rPr lang="ru-RU" dirty="0" smtClean="0"/>
              <a:t>Многолетние полисы КАСКО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6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16" y="203015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2928" y="4502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/>
              <a:t>Михай Максим</a:t>
            </a:r>
          </a:p>
          <a:p>
            <a:r>
              <a:rPr lang="ru-RU" sz="3000" dirty="0" smtClean="0"/>
              <a:t>Тел. 8-916-903-30-82</a:t>
            </a:r>
          </a:p>
          <a:p>
            <a:r>
              <a:rPr lang="en-US" sz="3000" dirty="0">
                <a:hlinkClick r:id="rId2"/>
              </a:rPr>
              <a:t>maksim.mikhai@irbis-auto.ru﻿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8" y="5709290"/>
            <a:ext cx="2831062" cy="9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себе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23700" y="1334429"/>
            <a:ext cx="7792247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Образование: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Московский государственный индустриальный университет, факультет автомобилестроения, специальность – инженер литейного производства.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Опыт работы: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2004 – 2006 гг. – ООО «Социально жилищный центр», риелтор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2006 - 2007 гг. – ООО «</a:t>
            </a:r>
            <a:r>
              <a:rPr lang="ru-RU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Рольф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-Юг», менеджер по продажам автомобилей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2007 – 2008 гг.- ОАО «Альфа – Банк, менеджер по продажам ипотечных продуктов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2008 - 2009 гг.– ЗАО «</a:t>
            </a:r>
            <a:r>
              <a:rPr lang="ru-RU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Джии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Мани Банк», менеджер проектов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2009 - 2011 гг.– САО «ВСК», менеджер агентской группы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2011 – 2015гг. – ГК «Автомир», руководитель кредитно-страхового отдела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2015 г. -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 наст. время – ГК Ирбис, руководитель кредитно-страхового направления.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3" y="1584102"/>
            <a:ext cx="3836707" cy="3659434"/>
          </a:xfrm>
        </p:spPr>
      </p:pic>
    </p:spTree>
    <p:extLst>
      <p:ext uri="{BB962C8B-B14F-4D97-AF65-F5344CB8AC3E}">
        <p14:creationId xmlns:p14="http://schemas.microsoft.com/office/powerpoint/2010/main" val="21235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компании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ГК «Ирбис» – официальный дилер </a:t>
            </a:r>
            <a:r>
              <a:rPr lang="en-US" dirty="0" smtClean="0"/>
              <a:t>KIA</a:t>
            </a:r>
            <a:endParaRPr lang="ru-RU" dirty="0"/>
          </a:p>
          <a:p>
            <a:r>
              <a:rPr lang="ru-RU" dirty="0" smtClean="0"/>
              <a:t> 1 дилерский центр в Москве</a:t>
            </a:r>
            <a:endParaRPr lang="ru-RU" dirty="0"/>
          </a:p>
          <a:p>
            <a:r>
              <a:rPr lang="ru-RU" dirty="0" smtClean="0"/>
              <a:t>ДЦ </a:t>
            </a:r>
            <a:r>
              <a:rPr lang="ru-RU" dirty="0" err="1" smtClean="0"/>
              <a:t>Киа</a:t>
            </a:r>
            <a:r>
              <a:rPr lang="ru-RU" dirty="0" smtClean="0"/>
              <a:t> – платиновый дилер</a:t>
            </a:r>
            <a:r>
              <a:rPr lang="ru-RU" dirty="0"/>
              <a:t> </a:t>
            </a:r>
            <a:r>
              <a:rPr lang="en-US" dirty="0"/>
              <a:t>KIA Motors </a:t>
            </a:r>
            <a:r>
              <a:rPr lang="en-US" dirty="0" smtClean="0"/>
              <a:t>Corporation</a:t>
            </a:r>
            <a:endParaRPr lang="ru-RU" dirty="0"/>
          </a:p>
          <a:p>
            <a:r>
              <a:rPr lang="en-US" dirty="0"/>
              <a:t>«</a:t>
            </a:r>
            <a:r>
              <a:rPr lang="ru-RU" dirty="0"/>
              <a:t>Дилер года</a:t>
            </a:r>
            <a:r>
              <a:rPr lang="en-US" dirty="0"/>
              <a:t>» </a:t>
            </a:r>
            <a:r>
              <a:rPr lang="ru-RU" dirty="0"/>
              <a:t>по оценке</a:t>
            </a:r>
            <a:r>
              <a:rPr lang="en-US" dirty="0"/>
              <a:t> KIA Motors Corporation 2012 – 2017 </a:t>
            </a:r>
            <a:r>
              <a:rPr lang="ru-RU" dirty="0" err="1"/>
              <a:t>гг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smtClean="0"/>
              <a:t>CATEGORY</a:t>
            </a:r>
            <a:r>
              <a:rPr lang="en-US" dirty="0"/>
              <a:t> EXCELLENCE </a:t>
            </a:r>
            <a:r>
              <a:rPr lang="ru-RU" dirty="0"/>
              <a:t>за высокие достижения в области клиентской удовлетворенности в сфере продаж и послепродажного обслуживания (2015 г</a:t>
            </a:r>
            <a:r>
              <a:rPr lang="ru-RU" dirty="0" smtClean="0"/>
              <a:t>.)</a:t>
            </a:r>
          </a:p>
          <a:p>
            <a:r>
              <a:rPr lang="ru-RU" dirty="0" smtClean="0"/>
              <a:t>Розничные продажи в 2018 г. - 3364 новых авто К</a:t>
            </a:r>
            <a:r>
              <a:rPr lang="en-US" dirty="0" smtClean="0"/>
              <a:t>IA</a:t>
            </a:r>
            <a:endParaRPr lang="ru-RU" dirty="0"/>
          </a:p>
          <a:p>
            <a:endParaRPr lang="ru-RU" dirty="0">
              <a:solidFill>
                <a:schemeClr val="accent6"/>
              </a:solidFill>
            </a:endParaRPr>
          </a:p>
          <a:p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42" y="540483"/>
            <a:ext cx="2831062" cy="9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42" y="540483"/>
            <a:ext cx="2831062" cy="97484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18530"/>
              </p:ext>
            </p:extLst>
          </p:nvPr>
        </p:nvGraphicFramePr>
        <p:xfrm>
          <a:off x="2061359" y="1515329"/>
          <a:ext cx="7942240" cy="5037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0643">
                  <a:extLst>
                    <a:ext uri="{9D8B030D-6E8A-4147-A177-3AD203B41FA5}">
                      <a16:colId xmlns:a16="http://schemas.microsoft.com/office/drawing/2014/main" xmlns="" val="1497080699"/>
                    </a:ext>
                  </a:extLst>
                </a:gridCol>
                <a:gridCol w="1577568">
                  <a:extLst>
                    <a:ext uri="{9D8B030D-6E8A-4147-A177-3AD203B41FA5}">
                      <a16:colId xmlns:a16="http://schemas.microsoft.com/office/drawing/2014/main" xmlns="" val="3835135137"/>
                    </a:ext>
                  </a:extLst>
                </a:gridCol>
                <a:gridCol w="1571525">
                  <a:extLst>
                    <a:ext uri="{9D8B030D-6E8A-4147-A177-3AD203B41FA5}">
                      <a16:colId xmlns:a16="http://schemas.microsoft.com/office/drawing/2014/main" xmlns="" val="1422975736"/>
                    </a:ext>
                  </a:extLst>
                </a:gridCol>
                <a:gridCol w="1432504">
                  <a:extLst>
                    <a:ext uri="{9D8B030D-6E8A-4147-A177-3AD203B41FA5}">
                      <a16:colId xmlns:a16="http://schemas.microsoft.com/office/drawing/2014/main" xmlns="" val="1494048828"/>
                    </a:ext>
                  </a:extLst>
                </a:gridCol>
              </a:tblGrid>
              <a:tr h="65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</a:rPr>
                        <a:t> 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2017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 smtClean="0">
                          <a:effectLst/>
                        </a:rPr>
                        <a:t>2018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Динамика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7783978"/>
                  </a:ext>
                </a:extLst>
              </a:tr>
              <a:tr h="621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Доля кредита КИА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</a:rPr>
                        <a:t>44,88%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</a:rPr>
                        <a:t>45,30%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</a:rPr>
                        <a:t>100,94%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5846449"/>
                  </a:ext>
                </a:extLst>
              </a:tr>
              <a:tr h="621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% проникновения СЖ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</a:rPr>
                        <a:t>86,06%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</a:rPr>
                        <a:t>88,77%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</a:rPr>
                        <a:t>100,85%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6101860"/>
                  </a:ext>
                </a:extLst>
              </a:tr>
              <a:tr h="621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Средний тариф СЖ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</a:rPr>
                        <a:t>2,90%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</a:rPr>
                        <a:t>3,65%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>
                          <a:effectLst/>
                        </a:rPr>
                        <a:t>125,86%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3863841"/>
                  </a:ext>
                </a:extLst>
              </a:tr>
              <a:tr h="621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% проникновения ГАП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</a:rPr>
                        <a:t>71,71%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</a:rPr>
                        <a:t>75,31%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</a:rPr>
                        <a:t>105,02%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489068"/>
                  </a:ext>
                </a:extLst>
              </a:tr>
              <a:tr h="621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Средний срок ГАП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</a:rPr>
                        <a:t>1,21 года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</a:rPr>
                        <a:t>1,66 года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</a:rPr>
                        <a:t>137,19%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7089601"/>
                  </a:ext>
                </a:extLst>
              </a:tr>
              <a:tr h="621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% проникновения Карты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</a:rPr>
                        <a:t>28,95%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</a:rPr>
                        <a:t>34,14%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</a:rPr>
                        <a:t>117,93%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0385921"/>
                  </a:ext>
                </a:extLst>
              </a:tr>
              <a:tr h="65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Средняя стоимость карт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</a:rPr>
                        <a:t>16753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>
                          <a:effectLst/>
                        </a:rPr>
                        <a:t>22501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</a:rPr>
                        <a:t>134,31%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8589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38" y="1953140"/>
            <a:ext cx="2983570" cy="29835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80" y="3755160"/>
            <a:ext cx="2857143" cy="19047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3" y="4885185"/>
            <a:ext cx="2213710" cy="1886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Банки-партнеры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36" y="2104184"/>
            <a:ext cx="2197627" cy="6812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1" y="2089890"/>
            <a:ext cx="1692140" cy="6812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45" y="2190116"/>
            <a:ext cx="1800225" cy="5810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54" y="1977685"/>
            <a:ext cx="1900885" cy="10058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860" y="2190116"/>
            <a:ext cx="2508523" cy="5093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27" y="4488198"/>
            <a:ext cx="2997883" cy="4573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10" y="4353105"/>
            <a:ext cx="2103576" cy="7274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97" y="5637366"/>
            <a:ext cx="2006036" cy="461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3" y="3311039"/>
            <a:ext cx="2288746" cy="267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71" y="3112352"/>
            <a:ext cx="2499219" cy="7297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306" y="2785435"/>
            <a:ext cx="1550759" cy="12115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59" y="2983570"/>
            <a:ext cx="1695411" cy="1130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33" y="5562573"/>
            <a:ext cx="1532737" cy="5313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122" y="5169499"/>
            <a:ext cx="1293565" cy="994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1" y="4380557"/>
            <a:ext cx="1984455" cy="55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70" y="2630263"/>
            <a:ext cx="1953732" cy="13471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15" y="2695201"/>
            <a:ext cx="1772896" cy="11825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Страховые компании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3" y="1993043"/>
            <a:ext cx="2291998" cy="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33" y="1906863"/>
            <a:ext cx="2266667" cy="6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67" y="1906863"/>
            <a:ext cx="1670831" cy="591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41" y="1878667"/>
            <a:ext cx="177165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38" y="2860575"/>
            <a:ext cx="752381" cy="8285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368" y="2891317"/>
            <a:ext cx="1860193" cy="8503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7" y="4276551"/>
            <a:ext cx="2728344" cy="8854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35" y="4408333"/>
            <a:ext cx="1795239" cy="6218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98" y="4442621"/>
            <a:ext cx="3211862" cy="5533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77" y="5590616"/>
            <a:ext cx="1904762" cy="5047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67" y="5199222"/>
            <a:ext cx="866233" cy="14278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773" y="4533558"/>
            <a:ext cx="1685714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4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942"/>
            <a:ext cx="10515600" cy="10257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Что мешает продавать кредиты и страховки выгодно</a:t>
            </a:r>
            <a:r>
              <a:rPr lang="ru-RU" dirty="0" smtClean="0"/>
              <a:t>? 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197735"/>
            <a:ext cx="6527007" cy="4351338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8199" y="5715739"/>
            <a:ext cx="10515600" cy="102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Автокредит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b="1" dirty="0">
                <a:solidFill>
                  <a:srgbClr val="FF0000"/>
                </a:solidFill>
              </a:rPr>
              <a:t>&amp;</a:t>
            </a:r>
            <a:r>
              <a:rPr lang="en-US" b="1" dirty="0" smtClean="0">
                <a:solidFill>
                  <a:srgbClr val="FF0000"/>
                </a:solidFill>
              </a:rPr>
              <a:t>S </a:t>
            </a:r>
            <a:r>
              <a:rPr lang="ru-RU" b="1" dirty="0" smtClean="0">
                <a:solidFill>
                  <a:srgbClr val="FF0000"/>
                </a:solidFill>
              </a:rPr>
              <a:t>Потребительский кредит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1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6270"/>
          </a:xfrm>
        </p:spPr>
        <p:txBody>
          <a:bodyPr/>
          <a:lstStyle/>
          <a:p>
            <a:pPr algn="ctr"/>
            <a:r>
              <a:rPr lang="ru-RU" dirty="0" smtClean="0"/>
              <a:t>Аппетиты банков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8968" y="5820541"/>
            <a:ext cx="11550316" cy="736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Банки не оплачивают клиентов, которые привлечены банком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831" y="726915"/>
            <a:ext cx="3841014" cy="509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1896"/>
          </a:xfrm>
        </p:spPr>
        <p:txBody>
          <a:bodyPr/>
          <a:lstStyle/>
          <a:p>
            <a:pPr algn="ctr"/>
            <a:r>
              <a:rPr lang="ru-RU" dirty="0"/>
              <a:t>Аппетиты банков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8099"/>
            <a:ext cx="10515600" cy="412391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Средние продажи 150 а/м в месяц.</a:t>
            </a:r>
          </a:p>
          <a:p>
            <a:r>
              <a:rPr lang="ru-RU" sz="3600" dirty="0" smtClean="0"/>
              <a:t>Доля кредита 48%.</a:t>
            </a:r>
          </a:p>
          <a:p>
            <a:r>
              <a:rPr lang="ru-RU" sz="3600" dirty="0" smtClean="0"/>
              <a:t>40% возвратных клиентов на покупку а/м.</a:t>
            </a:r>
          </a:p>
          <a:p>
            <a:r>
              <a:rPr lang="ru-RU" sz="3600" dirty="0" smtClean="0"/>
              <a:t>50% клиентов заинтересует предложение банка.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Потери дилера  14 лояльных клиентов в месяц.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168 клиентов в год.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22684" y="5368014"/>
            <a:ext cx="10515600" cy="1273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Необходимо учитывать первоначальный канал привлечения клиентов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5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442</Words>
  <Application>Microsoft Office PowerPoint</Application>
  <PresentationFormat>Произвольный</PresentationFormat>
  <Paragraphs>159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«Давайте зарабатывать вместе: дилеры, банки, страховые»</vt:lpstr>
      <vt:lpstr>О себе</vt:lpstr>
      <vt:lpstr>О компании</vt:lpstr>
      <vt:lpstr>Презентация PowerPoint</vt:lpstr>
      <vt:lpstr>Банки-партнеры</vt:lpstr>
      <vt:lpstr>Страховые компании</vt:lpstr>
      <vt:lpstr> Что мешает продавать кредиты и страховки выгодно? </vt:lpstr>
      <vt:lpstr>Аппетиты банков</vt:lpstr>
      <vt:lpstr>Аппетиты банков</vt:lpstr>
      <vt:lpstr>Решение</vt:lpstr>
      <vt:lpstr>Что мешает продавать кредиты и страховки выгодно?</vt:lpstr>
      <vt:lpstr>Решение</vt:lpstr>
      <vt:lpstr>Решение</vt:lpstr>
      <vt:lpstr>Как договориться дилеру, банку и страховой и найти баланс интересов?</vt:lpstr>
      <vt:lpstr>Как договориться дилеру, банку и страховой и найти баланс интересов?</vt:lpstr>
      <vt:lpstr>Финансовые продукты будущего</vt:lpstr>
      <vt:lpstr>Спасибо за внимание!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Михай</dc:creator>
  <cp:lastModifiedBy>Hp</cp:lastModifiedBy>
  <cp:revision>148</cp:revision>
  <dcterms:created xsi:type="dcterms:W3CDTF">2018-07-30T12:34:21Z</dcterms:created>
  <dcterms:modified xsi:type="dcterms:W3CDTF">2019-02-13T19:09:02Z</dcterms:modified>
</cp:coreProperties>
</file>