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4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6" r:id="rId7"/>
    <p:sldId id="267" r:id="rId8"/>
    <p:sldId id="263" r:id="rId9"/>
    <p:sldId id="268" r:id="rId10"/>
    <p:sldId id="276" r:id="rId11"/>
    <p:sldId id="264" r:id="rId12"/>
    <p:sldId id="270" r:id="rId13"/>
    <p:sldId id="269" r:id="rId14"/>
    <p:sldId id="277" r:id="rId15"/>
    <p:sldId id="278" r:id="rId16"/>
    <p:sldId id="280" r:id="rId17"/>
    <p:sldId id="271" r:id="rId18"/>
    <p:sldId id="265" r:id="rId19"/>
    <p:sldId id="272" r:id="rId20"/>
    <p:sldId id="273" r:id="rId21"/>
    <p:sldId id="279" r:id="rId22"/>
    <p:sldId id="275" r:id="rId23"/>
    <p:sldId id="274" r:id="rId24"/>
  </p:sldIdLst>
  <p:sldSz cx="12192000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62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279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Основная причина проблем почти всех игроков рынка – непосредственно продажа самих автомобилей. Потому, что именно на продажи автомобилей завязаны абсолютно все этапы и все составляющие автомобильного бизнеса: выполнение планов, бонусы за объем продаж, сервис, продажа запчастей и </a:t>
            </a:r>
            <a:r>
              <a:rPr lang="ru-RU" dirty="0" err="1" smtClean="0"/>
              <a:t>доп.оборудования</a:t>
            </a:r>
            <a:r>
              <a:rPr lang="ru-RU" dirty="0" smtClean="0"/>
              <a:t>, кредиты, страховки, квоты, в конце концов, объемы производства. Плохие продажи автомобилей – и все остальное рушится следом.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7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Потребительские </a:t>
            </a:r>
            <a:r>
              <a:rPr lang="ru-RU" dirty="0" smtClean="0"/>
              <a:t>кредиты</a:t>
            </a:r>
          </a:p>
          <a:p>
            <a:r>
              <a:rPr lang="ru-RU" dirty="0" smtClean="0"/>
              <a:t>Привлечение клиентов банками без оплаты КВ (в том числе </a:t>
            </a:r>
            <a:r>
              <a:rPr lang="ru-RU" dirty="0" err="1" smtClean="0"/>
              <a:t>кросят</a:t>
            </a:r>
            <a:r>
              <a:rPr lang="ru-RU" dirty="0" smtClean="0"/>
              <a:t> уже существующую базу)</a:t>
            </a:r>
          </a:p>
          <a:p>
            <a:r>
              <a:rPr lang="ru-RU" dirty="0" smtClean="0"/>
              <a:t>Изменение в законодательстве, возврат СЖ после закрытия кредита</a:t>
            </a:r>
          </a:p>
          <a:p>
            <a:r>
              <a:rPr lang="ru-RU" dirty="0" smtClean="0"/>
              <a:t>Полное досрочное погашение в месяц взятие кредита – НЕТ КВ Дилеру менее чем через месяц, не выплата или возврат КВ</a:t>
            </a:r>
          </a:p>
          <a:p>
            <a:r>
              <a:rPr lang="ru-RU" dirty="0" smtClean="0"/>
              <a:t>Период охлаждения – Возврат КВ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29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42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39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032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435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829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3118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168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5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2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2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4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2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5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9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92" y="1247894"/>
            <a:ext cx="1484840" cy="100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9;p26"/>
          <p:cNvPicPr preferRelativeResize="0"/>
          <p:nvPr/>
        </p:nvPicPr>
        <p:blipFill rotWithShape="1">
          <a:blip r:embed="rId3">
            <a:alphaModFix/>
          </a:blip>
          <a:srcRect b="58147"/>
          <a:stretch/>
        </p:blipFill>
        <p:spPr>
          <a:xfrm>
            <a:off x="326657" y="2363512"/>
            <a:ext cx="1192731" cy="449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0;p26"/>
          <p:cNvPicPr preferRelativeResize="0"/>
          <p:nvPr/>
        </p:nvPicPr>
        <p:blipFill rotWithShape="1">
          <a:blip r:embed="rId3">
            <a:alphaModFix/>
          </a:blip>
          <a:srcRect t="-1" b="89808"/>
          <a:stretch/>
        </p:blipFill>
        <p:spPr>
          <a:xfrm rot="10800000">
            <a:off x="326657" y="0"/>
            <a:ext cx="1192731" cy="1094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57426" y="2255912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Новая </a:t>
            </a:r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эра продаж услуг </a:t>
            </a: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F&amp;I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7555" y="3564427"/>
            <a:ext cx="390363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Юлия Кысина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Начальник отдела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страхования и кредитования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АВТОДОМ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48446" y="6027106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16.12.2020 МОСКВА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88" y="324607"/>
            <a:ext cx="8376630" cy="2804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058" y="4167699"/>
            <a:ext cx="2579447" cy="2120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8903" y="3699801"/>
            <a:ext cx="2340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напарничества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46" y="4306924"/>
            <a:ext cx="3314012" cy="1842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5046" y="3376637"/>
            <a:ext cx="3102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Стабильность! В нашей команде более 30 менеджеров, которые работают в компании более 5 лет, а некоторые более 10 лет.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14" y="4153737"/>
            <a:ext cx="2995655" cy="2134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82806" y="3473397"/>
            <a:ext cx="2304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умеем быстро меняться, как весь мир вокруг нас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2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9202" y="706983"/>
            <a:ext cx="7932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Вы наращиваете продажи F&amp;I в Вашей компании? Какие это приносит результаты?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63" y="1817782"/>
            <a:ext cx="5903866" cy="4890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216" y="1"/>
            <a:ext cx="1453784" cy="47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9956" y="952643"/>
            <a:ext cx="79501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Увеличиваем долю кредитных/лизинговых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Совместная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командная работа с отделом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 – поддержка друг друга на всех этапах сделки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Детальная работа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юридическими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лицами – предлагаем лизинг каждому клиенту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Расчет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дальнейший контроль кумулятивной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маржи – позволяет увеличивать доходность.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Улучшения качества обслуживания – наращивания клиентской базы. Клиенту, который доверяет – проще продать дорого.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90" y="3474925"/>
            <a:ext cx="4326877" cy="32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1571" y="1740185"/>
            <a:ext cx="87258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Лизинг производителя надежный партнер!</a:t>
            </a: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Нет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охлаждения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Полная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оплата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повторной продаже БМВ Лизинг также отдает комиссию дилеру в полном объёме.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Гарантированная пролонгация договоров страхования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338" y="322927"/>
            <a:ext cx="2906334" cy="10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4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35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планов и мотивации на новые ТС и автомобили с пробегом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34" y="1027527"/>
            <a:ext cx="7777638" cy="2193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21" y="3606304"/>
            <a:ext cx="1834094" cy="521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392" y="4157782"/>
            <a:ext cx="884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дилерских центрах где продаются только новые автомобили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Маржа по фин. услугам  на каждый автомобиль - 190 000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063" y="5064043"/>
            <a:ext cx="8281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 дилерских центрах где продаются </a:t>
            </a:r>
            <a:r>
              <a:rPr lang="ru-RU" sz="2000" b="1" dirty="0" smtClean="0">
                <a:solidFill>
                  <a:srgbClr val="002060"/>
                </a:solidFill>
              </a:rPr>
              <a:t>новые автомобили, </a:t>
            </a:r>
            <a:r>
              <a:rPr lang="ru-RU" sz="2000" b="1" dirty="0" err="1">
                <a:solidFill>
                  <a:srgbClr val="002060"/>
                </a:solidFill>
              </a:rPr>
              <a:t>м</a:t>
            </a:r>
            <a:r>
              <a:rPr lang="ru-RU" sz="2000" b="1" dirty="0" err="1" smtClean="0">
                <a:solidFill>
                  <a:srgbClr val="002060"/>
                </a:solidFill>
              </a:rPr>
              <a:t>ото</a:t>
            </a:r>
            <a:r>
              <a:rPr lang="ru-RU" sz="2000" b="1" dirty="0" smtClean="0">
                <a:solidFill>
                  <a:srgbClr val="002060"/>
                </a:solidFill>
              </a:rPr>
              <a:t> и авто с пробегом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Маржа по </a:t>
            </a:r>
            <a:r>
              <a:rPr lang="ru-RU" sz="2000" b="1" dirty="0" err="1" smtClean="0">
                <a:solidFill>
                  <a:srgbClr val="002060"/>
                </a:solidFill>
              </a:rPr>
              <a:t>фин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улугам</a:t>
            </a:r>
            <a:r>
              <a:rPr lang="ru-RU" sz="2000" b="1" dirty="0" smtClean="0">
                <a:solidFill>
                  <a:srgbClr val="002060"/>
                </a:solidFill>
              </a:rPr>
              <a:t>  на каждый автомобиль - 140 000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3114" y="473613"/>
            <a:ext cx="8915400" cy="13692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для отдела продаж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Менеджеры отделов продаж всех направлений получают фиксированный заработок – 6% от всей маржи фин. услуг, по всем видам страхования и кредитования.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893" y="2904666"/>
            <a:ext cx="5889842" cy="335342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53113" y="1842868"/>
            <a:ext cx="9677815" cy="136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невыполнении плановых показателей в направление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Traide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менеджерам отдела продаж назначается штраф, в размере 30 000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1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520" y="389205"/>
            <a:ext cx="8915400" cy="4492283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Мотивация для отдела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F&amp;I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 бонус от всей маржи по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продуктам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бонусы/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малусы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3274" y="2304464"/>
            <a:ext cx="81369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достижение/не достижение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КАСКО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достижение/не достижение цели по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ОСАГО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достижение/не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 достижение/не достижение  цели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картам тех помощи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 достижение/не достижение  цели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доле кредитных и лизинговых авто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достижение/не достижение  цели по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продаже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полисов финансовой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удельной марже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достижение/не достижение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структуре продаж страховых полисов КАСКО (страховые компании)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дополнительный бонус при выполнении плана по КАСКО на авто с пробегом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4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975" y="0"/>
            <a:ext cx="1163025" cy="382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95" y="994686"/>
            <a:ext cx="9416731" cy="1051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195" y="2023190"/>
            <a:ext cx="9416730" cy="644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96" y="2735962"/>
            <a:ext cx="9416730" cy="3268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195" y="3111119"/>
            <a:ext cx="9416730" cy="584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236" y="3695840"/>
            <a:ext cx="4279092" cy="30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0952" y="258954"/>
            <a:ext cx="59795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клиент готов покупать?  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надо развивать в перспективе?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46" y="1536865"/>
            <a:ext cx="6364533" cy="4885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597" y="353491"/>
            <a:ext cx="785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Замещение СЖ на не расторгаемые продукты –Поручительство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49" y="1077356"/>
            <a:ext cx="8993338" cy="42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01" y="2827517"/>
            <a:ext cx="814316" cy="869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4669" y="1667006"/>
            <a:ext cx="9712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 АВТОДОМ — официальный дилер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BMW, Lamborghini, Mercedes-Benz, MINI, Porsche, smart, BMW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Motorrad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, Audi, Volvo, Jaguar, Land Rover, Ducati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17" y="2827517"/>
            <a:ext cx="1629209" cy="869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778" y="2827517"/>
            <a:ext cx="2298842" cy="869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962" y="4466725"/>
            <a:ext cx="6056070" cy="937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922" y="2824737"/>
            <a:ext cx="2714625" cy="838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7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607" y="0"/>
            <a:ext cx="1578393" cy="5186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52" y="247690"/>
            <a:ext cx="8945255" cy="4170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404" y="3378247"/>
            <a:ext cx="767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021" y="1444283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Увеличивать долю </a:t>
            </a:r>
            <a:r>
              <a:rPr lang="ru-RU" sz="2000" b="1" dirty="0"/>
              <a:t>кредита и лизинга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Продавать многолетние полисы КАСКО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Увеличивать долю многолетнего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Расширять линейку не расторгаемых продуктов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направление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Traide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специальных, интересных продуктов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 и развивать профессионализм команды – специальные обучения и тренинги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923" y="658521"/>
            <a:ext cx="4737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планируем развивать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5404" y="873457"/>
            <a:ext cx="9539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Залог успеха АВТОДОМ</a:t>
            </a:r>
          </a:p>
          <a:p>
            <a:pPr algn="just"/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Профессиональная команда, готовая двигаться в одном направлении и к одной цели.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Вера в себя и в свои возможности.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ставим планы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выполняем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Умение слушать и слышать – мы слышим своих клиентов, а партнеры слышат нас.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999" y="0"/>
            <a:ext cx="1579001" cy="518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71" y="3551481"/>
            <a:ext cx="3170830" cy="330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8628" y="19960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8741" y="991172"/>
            <a:ext cx="311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8741" y="2001107"/>
            <a:ext cx="560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Юлия Кысина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Начальник отдела страхования и кредитования АО АВТОДОМ Москва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Моб.+7 968 004 02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04</a:t>
            </a:r>
          </a:p>
          <a:p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yuliya.kysina@bmw-avtodom.ru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www.avtodom.ru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417" y="991172"/>
            <a:ext cx="2520000" cy="43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68" y="150622"/>
            <a:ext cx="10714097" cy="408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246" y="652208"/>
            <a:ext cx="921722" cy="1111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968" y="792357"/>
            <a:ext cx="292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Получение статуса официального дилера BMW. Запущена станция технического обслуживания автомобилей BMW.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68" y="652208"/>
            <a:ext cx="1419225" cy="1111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2793" y="792357"/>
            <a:ext cx="2834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</a:rPr>
              <a:t>C</a:t>
            </a:r>
            <a:r>
              <a:rPr lang="ru-RU" sz="1200" dirty="0" err="1">
                <a:latin typeface="Verdana" panose="020B0604030504040204" pitchFamily="34" charset="0"/>
              </a:rPr>
              <a:t>оздана</a:t>
            </a:r>
            <a:r>
              <a:rPr lang="ru-RU" sz="1200" dirty="0">
                <a:latin typeface="Verdana" panose="020B0604030504040204" pitchFamily="34" charset="0"/>
              </a:rPr>
              <a:t> </a:t>
            </a:r>
            <a:r>
              <a:rPr lang="ru-RU" sz="1200" dirty="0" smtClean="0">
                <a:latin typeface="Verdana" panose="020B0604030504040204" pitchFamily="34" charset="0"/>
              </a:rPr>
              <a:t>компания</a:t>
            </a:r>
          </a:p>
          <a:p>
            <a:r>
              <a:rPr lang="ru-RU" sz="1200" dirty="0" smtClean="0">
                <a:latin typeface="Verdana" panose="020B0604030504040204" pitchFamily="34" charset="0"/>
              </a:rPr>
              <a:t>      АВТОДОМ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687" y="652208"/>
            <a:ext cx="1164609" cy="12039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48707" y="792356"/>
            <a:ext cx="2984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АВТОДОМ награжден призом «За лучший экспонат выставки. BMW 7 серии» на </a:t>
            </a:r>
            <a:r>
              <a:rPr lang="ru-RU" sz="1200" dirty="0" err="1">
                <a:latin typeface="Verdana" panose="020B0604030504040204" pitchFamily="34" charset="0"/>
              </a:rPr>
              <a:t>Moscow</a:t>
            </a:r>
            <a:r>
              <a:rPr lang="ru-RU" sz="1200" dirty="0">
                <a:latin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</a:rPr>
              <a:t>International</a:t>
            </a:r>
            <a:r>
              <a:rPr lang="ru-RU" sz="1200" dirty="0">
                <a:latin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</a:rPr>
              <a:t>Motor</a:t>
            </a:r>
            <a:r>
              <a:rPr lang="ru-RU" sz="1200" dirty="0">
                <a:latin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</a:rPr>
              <a:t>Show</a:t>
            </a:r>
            <a:r>
              <a:rPr lang="ru-RU" sz="1200" dirty="0">
                <a:latin typeface="Verdana" panose="020B0604030504040204" pitchFamily="34" charset="0"/>
              </a:rPr>
              <a:t> 1994.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69" y="1856154"/>
            <a:ext cx="1419224" cy="14656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42793" y="1903653"/>
            <a:ext cx="1812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</a:rPr>
              <a:t>Компания </a:t>
            </a:r>
            <a:r>
              <a:rPr lang="ru-RU" sz="1200" dirty="0">
                <a:latin typeface="Verdana" panose="020B0604030504040204" pitchFamily="34" charset="0"/>
              </a:rPr>
              <a:t>АВТОДОМ </a:t>
            </a:r>
            <a:endParaRPr lang="ru-RU" sz="1200" dirty="0" smtClean="0">
              <a:latin typeface="Verdana" panose="020B0604030504040204" pitchFamily="34" charset="0"/>
            </a:endParaRPr>
          </a:p>
          <a:p>
            <a:r>
              <a:rPr lang="ru-RU" sz="1200" dirty="0" smtClean="0">
                <a:latin typeface="Verdana" panose="020B0604030504040204" pitchFamily="34" charset="0"/>
              </a:rPr>
              <a:t>становится </a:t>
            </a:r>
            <a:r>
              <a:rPr lang="ru-RU" sz="1200" dirty="0">
                <a:latin typeface="Verdana" panose="020B0604030504040204" pitchFamily="34" charset="0"/>
              </a:rPr>
              <a:t>первым и единственным </a:t>
            </a:r>
            <a:endParaRPr lang="ru-RU" sz="1200" dirty="0" smtClean="0">
              <a:latin typeface="Verdana" panose="020B0604030504040204" pitchFamily="34" charset="0"/>
            </a:endParaRPr>
          </a:p>
          <a:p>
            <a:r>
              <a:rPr lang="ru-RU" sz="1200" dirty="0" smtClean="0">
                <a:latin typeface="Verdana" panose="020B0604030504040204" pitchFamily="34" charset="0"/>
              </a:rPr>
              <a:t>официальным </a:t>
            </a:r>
          </a:p>
          <a:p>
            <a:r>
              <a:rPr lang="ru-RU" sz="1200" dirty="0" smtClean="0">
                <a:latin typeface="Verdana" panose="020B0604030504040204" pitchFamily="34" charset="0"/>
              </a:rPr>
              <a:t>дилером </a:t>
            </a:r>
            <a:r>
              <a:rPr lang="ru-RU" sz="1200" dirty="0">
                <a:latin typeface="Verdana" panose="020B0604030504040204" pitchFamily="34" charset="0"/>
              </a:rPr>
              <a:t>марки </a:t>
            </a:r>
            <a:endParaRPr lang="ru-RU" sz="1200" dirty="0" smtClean="0">
              <a:latin typeface="Verdana" panose="020B0604030504040204" pitchFamily="34" charset="0"/>
            </a:endParaRPr>
          </a:p>
          <a:p>
            <a:r>
              <a:rPr lang="ru-RU" sz="1200" dirty="0" smtClean="0">
                <a:latin typeface="Verdana" panose="020B0604030504040204" pitchFamily="34" charset="0"/>
              </a:rPr>
              <a:t>MINI </a:t>
            </a:r>
            <a:r>
              <a:rPr lang="ru-RU" sz="1200" dirty="0">
                <a:latin typeface="Verdana" panose="020B0604030504040204" pitchFamily="34" charset="0"/>
              </a:rPr>
              <a:t>в России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09137" y="1948806"/>
            <a:ext cx="2752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Компания АВТОДОМ открывает крупнейший в Восточной Европе салон по продаже мотоциклов BMW. Завершение реконструкции комплекса зданий дилерского центра по адресу: </a:t>
            </a:r>
            <a:r>
              <a:rPr lang="ru-RU" sz="1200" dirty="0" err="1">
                <a:latin typeface="Verdana" panose="020B0604030504040204" pitchFamily="34" charset="0"/>
              </a:rPr>
              <a:t>ул.Зорге</a:t>
            </a:r>
            <a:r>
              <a:rPr lang="ru-RU" sz="1200" dirty="0">
                <a:latin typeface="Verdana" panose="020B0604030504040204" pitchFamily="34" charset="0"/>
              </a:rPr>
              <a:t>, 17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3542" y="1778804"/>
            <a:ext cx="1257300" cy="15430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248707" y="2134830"/>
            <a:ext cx="2742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АВТОДОМ становится первой компанией в России, которая начала работать по системе </a:t>
            </a:r>
            <a:r>
              <a:rPr lang="ru-RU" sz="1200" dirty="0" err="1">
                <a:latin typeface="Verdana" panose="020B0604030504040204" pitchFamily="34" charset="0"/>
              </a:rPr>
              <a:t>Trade</a:t>
            </a:r>
            <a:r>
              <a:rPr lang="ru-RU" sz="1200" dirty="0">
                <a:latin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</a:rPr>
              <a:t>in</a:t>
            </a:r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6688" y="1996304"/>
            <a:ext cx="1242020" cy="1325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7974" y="1903653"/>
            <a:ext cx="514121" cy="2721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42793" y="3462002"/>
            <a:ext cx="18107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</a:rPr>
              <a:t>Компания </a:t>
            </a:r>
            <a:r>
              <a:rPr lang="ru-RU" sz="1200" dirty="0">
                <a:latin typeface="Verdana" panose="020B0604030504040204" pitchFamily="34" charset="0"/>
              </a:rPr>
              <a:t>АВТОДОМ становится лидером по продаже автомобилей BMW, MINI и мотоциклов в России и сохраняет этот статус по настоящий день.</a:t>
            </a:r>
            <a:endParaRPr lang="ru-RU" sz="1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567" y="3488189"/>
            <a:ext cx="1419225" cy="15621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1629" y="3473949"/>
            <a:ext cx="1381125" cy="15716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99974" y="3397777"/>
            <a:ext cx="250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Открытие нового дилерского центра по продаже и обслуживанию автомобилей и мотоциклов BMW на 51 км МКАД. Кроме того, компания АВТОДОМ становится официальным партнером марки BMW ALPINA в России.</a:t>
            </a:r>
            <a:endParaRPr lang="ru-RU" sz="1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9234" y="3333801"/>
            <a:ext cx="1371600" cy="16192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344242" y="3820260"/>
            <a:ext cx="284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Verdana" panose="020B0604030504040204" pitchFamily="34" charset="0"/>
              </a:rPr>
              <a:t>Cостоялось</a:t>
            </a:r>
            <a:r>
              <a:rPr lang="ru-RU" sz="1200" dirty="0">
                <a:latin typeface="Verdana" panose="020B0604030504040204" pitchFamily="34" charset="0"/>
              </a:rPr>
              <a:t> открытие VIP шоу-</a:t>
            </a:r>
            <a:r>
              <a:rPr lang="ru-RU" sz="1200" dirty="0" err="1">
                <a:latin typeface="Verdana" panose="020B0604030504040204" pitchFamily="34" charset="0"/>
              </a:rPr>
              <a:t>рума</a:t>
            </a:r>
            <a:r>
              <a:rPr lang="ru-RU" sz="1200" dirty="0">
                <a:latin typeface="Verdana" panose="020B0604030504040204" pitchFamily="34" charset="0"/>
              </a:rPr>
              <a:t> компании АВТОDОМ на Кутузовском проспекте, 1/7.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567" y="5076476"/>
            <a:ext cx="438150" cy="228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567" y="5333309"/>
            <a:ext cx="1492087" cy="123126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342792" y="5305076"/>
            <a:ext cx="1915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Лучший показатель удовлетворенности клиентов (CSI) в области сервиса среди российских дилеров – АВТОDОМ, МКАД</a:t>
            </a:r>
            <a:endParaRPr lang="ru-RU" sz="1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9256" y="5045509"/>
            <a:ext cx="1260718" cy="138360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505344" y="5208581"/>
            <a:ext cx="250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</a:rPr>
              <a:t/>
            </a:r>
            <a:br>
              <a:rPr lang="ru-RU" sz="1200" b="1" dirty="0">
                <a:latin typeface="Verdana" panose="020B0604030504040204" pitchFamily="34" charset="0"/>
              </a:rPr>
            </a:br>
            <a:r>
              <a:rPr lang="ru-RU" sz="1200" b="1" dirty="0">
                <a:latin typeface="Verdana" panose="020B0604030504040204" pitchFamily="34" charset="0"/>
              </a:rPr>
              <a:t>АВТОДОМ BMW </a:t>
            </a:r>
            <a:r>
              <a:rPr lang="ru-RU" sz="1200" b="1" dirty="0" err="1">
                <a:latin typeface="Verdana" panose="020B0604030504040204" pitchFamily="34" charset="0"/>
              </a:rPr>
              <a:t>Motorrad</a:t>
            </a:r>
            <a:r>
              <a:rPr lang="ru-RU" sz="1200" b="1" dirty="0">
                <a:latin typeface="Verdana" panose="020B0604030504040204" pitchFamily="34" charset="0"/>
              </a:rPr>
              <a:t> Москва</a:t>
            </a:r>
            <a:r>
              <a:rPr lang="ru-RU" sz="1200" dirty="0">
                <a:latin typeface="Verdana" panose="020B0604030504040204" pitchFamily="34" charset="0"/>
              </a:rPr>
              <a:t> на ул. Зорге, 17 признан Лучшим Дилером по итогам продаж 2019 года.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344242" y="5216328"/>
            <a:ext cx="296809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</a:rPr>
              <a:t/>
            </a:r>
            <a:br>
              <a:rPr lang="ru-RU" b="1" dirty="0">
                <a:latin typeface="Verdana" panose="020B0604030504040204" pitchFamily="34" charset="0"/>
              </a:rPr>
            </a:br>
            <a:r>
              <a:rPr lang="ru-RU" sz="1200" b="1" dirty="0">
                <a:latin typeface="Verdana" panose="020B0604030504040204" pitchFamily="34" charset="0"/>
              </a:rPr>
              <a:t>АВТОДОМ BMW Санкт-Петербург</a:t>
            </a:r>
            <a:r>
              <a:rPr lang="ru-RU" sz="1200" dirty="0">
                <a:latin typeface="Verdana" panose="020B0604030504040204" pitchFamily="34" charset="0"/>
              </a:rPr>
              <a:t> признан Лучшим Дилером по итогам продаж 2019 года.</a:t>
            </a:r>
            <a:endParaRPr lang="ru-RU" sz="12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8287" y="5190776"/>
            <a:ext cx="1474356" cy="1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633" y="146438"/>
            <a:ext cx="6864974" cy="1280890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Юлия Кысина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Начальник отдела страхования и кредитования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АВТОДОМ Москва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4454" y="1522862"/>
            <a:ext cx="783381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2006 году окончила Московский государственный технологический университет «СТАНКИН» по специальности «Технология машиностроения»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4454" y="2865789"/>
            <a:ext cx="79475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работы: </a:t>
            </a:r>
            <a:endPara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2000-2004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МГТУ СТАНКИН, Инженер программист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2004-2007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СЦПИ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Правовест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менеджер по работе с клиентами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2007-2008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ГК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Дженсер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менеджер по страхованию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2008-2009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ГК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Дженсер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старший менеджер по страхованию и кредитованию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2011-2019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ГК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Дженсер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руководитель направления страхования и кредитования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(бренды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Nissan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Datsun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VW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Mazda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JLR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Volvo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Hyundai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06.2019-11.2019 – Автоцентр Сити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Каширка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руководитель отдела страхования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кредитования</a:t>
            </a:r>
          </a:p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 г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настоящее время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АО АВТОДОМ, начальник отдела страхования и кредитования  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08" y="146438"/>
            <a:ext cx="3493825" cy="65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1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8193" y="327196"/>
            <a:ext cx="6308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риски и проблемы, на Ваш взгляд, стоят перед автодилерами?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609" y="1508930"/>
            <a:ext cx="5981700" cy="4686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482" y="0"/>
            <a:ext cx="1391518" cy="457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555" y="709704"/>
            <a:ext cx="4088753" cy="1615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888" y="688511"/>
            <a:ext cx="4076268" cy="159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919" y="2739935"/>
            <a:ext cx="4088753" cy="17842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41672" y="393840"/>
            <a:ext cx="4472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Привлечение клиентов банками без оплаты КВ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888" y="2766865"/>
            <a:ext cx="4076268" cy="17900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88863" y="2358396"/>
            <a:ext cx="725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Полное досрочное погашение в месяц взятие кредита – НЕТ КВ Дилеру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906" y="4624861"/>
            <a:ext cx="4803532" cy="20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975" y="0"/>
            <a:ext cx="1163025" cy="382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11" y="545910"/>
            <a:ext cx="9930793" cy="60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7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0813" y="766844"/>
            <a:ext cx="9894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их можно решить? Новые технологии, продукты кредитования и страхования, улучшение коммуникации с клиентом, оригинальная система мотивации сотрудников?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39" y="2247900"/>
            <a:ext cx="5695950" cy="4610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313" y="0"/>
            <a:ext cx="2151687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6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855" y="0"/>
            <a:ext cx="1584145" cy="520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45430" y="520505"/>
            <a:ext cx="82624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Тесное взаимодействие с банками партнерами – специальное, выгодное предложение для клиента + повышенное комиссионное вознаграждение для дилера. Гарантированный возврат клиента в дилерский центр, за повторной покупкой с полной выплатой повышенного комиссионного вознаграждения.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430" y="2887669"/>
            <a:ext cx="3722975" cy="3475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977" y="3242585"/>
            <a:ext cx="3766303" cy="3120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3687" y="2718392"/>
            <a:ext cx="42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50 000 рублей за удержанных клиентов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0567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</TotalTime>
  <Words>971</Words>
  <Application>Microsoft Office PowerPoint</Application>
  <PresentationFormat>Широкоэкранный</PresentationFormat>
  <Paragraphs>108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Century Gothic</vt:lpstr>
      <vt:lpstr>Calibri</vt:lpstr>
      <vt:lpstr>Wingdings 3</vt:lpstr>
      <vt:lpstr>Times New Roman</vt:lpstr>
      <vt:lpstr>Roboto</vt:lpstr>
      <vt:lpstr>Verdana</vt:lpstr>
      <vt:lpstr>Arial</vt:lpstr>
      <vt:lpstr>Arial Black</vt:lpstr>
      <vt:lpstr>Легкий дым</vt:lpstr>
      <vt:lpstr>Презентация PowerPoint</vt:lpstr>
      <vt:lpstr>Презентация PowerPoint</vt:lpstr>
      <vt:lpstr>Презентация PowerPoint</vt:lpstr>
      <vt:lpstr>Юлия Кысина Начальник отдела страхования и кредитования АО АВТОДОМ 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Разделение планов и мотивации на новые ТС и автомобили с пробегом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Кысина Юлия Александровна</cp:lastModifiedBy>
  <cp:revision>129</cp:revision>
  <dcterms:modified xsi:type="dcterms:W3CDTF">2020-12-15T08:38:42Z</dcterms:modified>
</cp:coreProperties>
</file>