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1"/>
  </p:notesMasterIdLst>
  <p:sldIdLst>
    <p:sldId id="258" r:id="rId3"/>
    <p:sldId id="259" r:id="rId4"/>
    <p:sldId id="261" r:id="rId5"/>
    <p:sldId id="262" r:id="rId6"/>
    <p:sldId id="290" r:id="rId7"/>
    <p:sldId id="302" r:id="rId8"/>
    <p:sldId id="303" r:id="rId9"/>
    <p:sldId id="263" r:id="rId10"/>
    <p:sldId id="311" r:id="rId11"/>
    <p:sldId id="291" r:id="rId12"/>
    <p:sldId id="305" r:id="rId13"/>
    <p:sldId id="306" r:id="rId14"/>
    <p:sldId id="307" r:id="rId15"/>
    <p:sldId id="308" r:id="rId16"/>
    <p:sldId id="304" r:id="rId17"/>
    <p:sldId id="309" r:id="rId18"/>
    <p:sldId id="31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5196" autoAdjust="0"/>
  </p:normalViewPr>
  <p:slideViewPr>
    <p:cSldViewPr snapToGrid="0">
      <p:cViewPr varScale="1">
        <p:scale>
          <a:sx n="91" d="100"/>
          <a:sy n="91" d="100"/>
        </p:scale>
        <p:origin x="8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C406-4D92-46EF-B9E0-CEAD9CAC205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663B-CE2E-4EAA-8DAC-AF4446385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2900-4F0F-4E0A-A0BB-7D12F5C2D3C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1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11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674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847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2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7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04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13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57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2900-4F0F-4E0A-A0BB-7D12F5C2D3C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36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5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5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97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9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7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63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0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2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1371" y="1988842"/>
            <a:ext cx="7485856" cy="2954759"/>
          </a:xfrm>
        </p:spPr>
        <p:txBody>
          <a:bodyPr>
            <a:normAutofit/>
          </a:bodyPr>
          <a:lstStyle>
            <a:lvl1pPr algn="l">
              <a:defRPr sz="72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31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1371" y="1988842"/>
            <a:ext cx="7485856" cy="2954759"/>
          </a:xfrm>
        </p:spPr>
        <p:txBody>
          <a:bodyPr>
            <a:normAutofit/>
          </a:bodyPr>
          <a:lstStyle>
            <a:lvl1pPr algn="l">
              <a:defRPr sz="72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837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1707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lang="ru-RU" sz="4267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4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79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535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373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1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908721"/>
            <a:ext cx="6815667" cy="521744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908721"/>
            <a:ext cx="4011084" cy="521744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3785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908721"/>
            <a:ext cx="7315200" cy="381885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083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0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836713"/>
            <a:ext cx="2743200" cy="52894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836713"/>
            <a:ext cx="8026400" cy="5289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4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9761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D0E2-2920-493F-AE13-F9BDB706FE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3392" y="6356351"/>
            <a:ext cx="718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4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9712116" y="6120577"/>
            <a:ext cx="2403684" cy="65050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22 </a:t>
            </a:r>
            <a:r>
              <a:rPr lang="ru-RU" sz="1600" dirty="0">
                <a:solidFill>
                  <a:schemeClr val="bg1"/>
                </a:solidFill>
              </a:rPr>
              <a:t>декабря 2020 года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849250"/>
            <a:ext cx="1484840" cy="1008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335360" y="1857268"/>
            <a:ext cx="1192731" cy="4680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448" y="1939703"/>
            <a:ext cx="6550602" cy="280076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5"/>
                </a:solidFill>
              </a:rPr>
              <a:t>Бюджетирование сервиса. Логика правильного формирования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59947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реалистичного бюджета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Основа – имеющаяся клиентская база по сегментам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059" y="1362491"/>
            <a:ext cx="234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92" y="5330826"/>
            <a:ext cx="10994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Живые – 6893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Частотность 1,56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База – 10753 визита </a:t>
            </a:r>
            <a:r>
              <a:rPr lang="ru-RU" sz="2000" b="1" dirty="0">
                <a:solidFill>
                  <a:srgbClr val="FF0000"/>
                </a:solidFill>
              </a:rPr>
              <a:t>РАСПРЕДЕЛЯЕСЯ ПОГОДУ С УЧЕТОМ СЕЗОННОСТИ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Продажи новых а/м – 2000 (условная цифра)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22" y="2021305"/>
            <a:ext cx="6190912" cy="31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реалистичного бюджета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расчета нужна динамика – смотрим прошлый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059" y="1362491"/>
            <a:ext cx="234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49" y="5287310"/>
            <a:ext cx="10994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Живые –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6345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Частотность 1,5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База –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9580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визита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Продажи новых а/м –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1900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(условная цифра)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22" y="1906643"/>
            <a:ext cx="6458034" cy="33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реалистичного бюджета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Предварительные выводы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1652780"/>
            <a:ext cx="8537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2020 году предпринимались некие действия по привлечению клиентов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2020 году отмечен рост продаж новых а/м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результате совокупности этих факторов в 2020 году исходная база сервиса увеличилась на 8%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дало рост визитов на 12%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При неизменной эффективности мероприятий по сервису и положительном прогнозе продаж в 2021 году можно прогнозировать рост на уровне 10 – 15 %% по визитам</a:t>
            </a:r>
          </a:p>
        </p:txBody>
      </p:sp>
    </p:spTree>
    <p:extLst>
      <p:ext uri="{BB962C8B-B14F-4D97-AF65-F5344CB8AC3E}">
        <p14:creationId xmlns:p14="http://schemas.microsoft.com/office/powerpoint/2010/main" val="22034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реалистичного бюджета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Драйверы изменений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1652780"/>
            <a:ext cx="8537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Рост цен на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зч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снижение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маржинальности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(принять решение)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Индексация ЗП – увеличение ФОТ (принять решение)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Увеличение стоимости н/ч (принять решение)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Изменение штатного расписания, потребность в резервах (принять решение)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Дополнительные расходы связанные с больничными, гибким графиком работы. Возможные потери трафика из-за пандемии которые не перекрываются отложенным спросом.</a:t>
            </a:r>
          </a:p>
        </p:txBody>
      </p:sp>
    </p:spTree>
    <p:extLst>
      <p:ext uri="{BB962C8B-B14F-4D97-AF65-F5344CB8AC3E}">
        <p14:creationId xmlns:p14="http://schemas.microsoft.com/office/powerpoint/2010/main" val="24841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реалистичного бюджета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Драйверы влияния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1652780"/>
            <a:ext cx="85378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Частотность. Увеличение количества визитов одного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VIN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Настроить актуальные предложения и исходящую коммуникацию.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Коэффициент возврата на сервис. Оценить текущий результат, провести исследование, оценить потенциал, поставить план и создать инструмент.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Доля новых клиентов со стороны. Оценить текущий результат при имеющихся маркетинговых активностях, внести корректировки.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Удельные показатели. Средний чек и т.п. Сравнить с рынком, внести корректировки.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ПОТЕРЯННЫЕ (УСНУВШИЕ) КЛИЕНТЫ – основная работа тут</a:t>
            </a:r>
          </a:p>
        </p:txBody>
      </p:sp>
    </p:spTree>
    <p:extLst>
      <p:ext uri="{BB962C8B-B14F-4D97-AF65-F5344CB8AC3E}">
        <p14:creationId xmlns:p14="http://schemas.microsoft.com/office/powerpoint/2010/main" val="379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делаем 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Основная логика.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659" y="1543922"/>
            <a:ext cx="8537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 планирует падения ни в продажах ни в сервисе.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2020 года позволяет прогнозировать рост в размере 11% на уровне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GM2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 затрагивают проблемы перехода на НДС. 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планирует снижение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маржинальности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из-за роста цен. Мы считаем что адекватное изменение ценовой политики, и разумное увеличение цен не приведет к системным изменениям в составе клиентской базы и оттоку клиентов. При сохранении качества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5019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делаем 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Дополнительные действия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659" y="1543922"/>
            <a:ext cx="85378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планирует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доп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расходы на услуги сторонних организаций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 сокращал и не планирует сокращать персонал. Но у нас существуют проекты связанные с удаленной работой с полным сохранением ФОТ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планирует плавную индексацию зарплат, для сотрудников на окладных должностях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модернизирует системы мотивации для сдельных должностей, чтоб рост зарплат следовал за изменением цен.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AVILON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закладывает определенные резервы на компенсацию больничных, гибких графиков работы и прочего.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AVILON</a:t>
            </a:r>
            <a:r>
              <a:rPr lang="ru-RU" sz="2000" b="1" dirty="0">
                <a:solidFill>
                  <a:srgbClr val="FF0000"/>
                </a:solidFill>
              </a:rPr>
              <a:t> не прогнозирует и не закладывает в бюджет неочевидные катаклизмы, экономические кризисы, пандемии, затраты на разработку вакцин, прибытие инопланетян и прочее подобное. Необходимые корректировки будут вносится при возникновении перечисленных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6896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114755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планируйте «непланируемое»</a:t>
            </a:r>
          </a:p>
          <a:p>
            <a:pPr marL="457200" indent="-457200">
              <a:buAutoNum type="arabicPeriod"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Определитесь с моделью бюджета</a:t>
            </a:r>
          </a:p>
          <a:p>
            <a:pPr marL="457200" indent="-457200">
              <a:buAutoNum type="arabicPeriod"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Помните, что реалистичный бюджет не всегда плюсовой</a:t>
            </a:r>
          </a:p>
          <a:p>
            <a:pPr marL="457200" indent="-457200">
              <a:buAutoNum type="arabicPeriod"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Делайте ЧЕСТНЫЙ бюджет</a:t>
            </a:r>
          </a:p>
          <a:p>
            <a:pPr marL="457200" indent="-457200">
              <a:buAutoNum type="arabicPeriod"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высасывайте цифры из пальца. Потратьте время на скрупулёзный анализ</a:t>
            </a:r>
          </a:p>
          <a:p>
            <a:pPr marL="457200" indent="-457200">
              <a:buAutoNum type="arabicPeriod"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Активно и реалистично используйте драйверы влияния</a:t>
            </a:r>
          </a:p>
        </p:txBody>
      </p:sp>
    </p:spTree>
    <p:extLst>
      <p:ext uri="{BB962C8B-B14F-4D97-AF65-F5344CB8AC3E}">
        <p14:creationId xmlns:p14="http://schemas.microsoft.com/office/powerpoint/2010/main" val="11464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бюджета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3636" y="2169459"/>
            <a:ext cx="870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55CF5-9C22-E140-B2A4-5A79E045F7BA}"/>
              </a:ext>
            </a:extLst>
          </p:cNvPr>
          <p:cNvSpPr txBox="1"/>
          <p:nvPr/>
        </p:nvSpPr>
        <p:spPr>
          <a:xfrm>
            <a:off x="623392" y="4754882"/>
            <a:ext cx="5627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Павел Соломкин</a:t>
            </a:r>
          </a:p>
          <a:p>
            <a:r>
              <a:rPr lang="ru-RU" dirty="0"/>
              <a:t>+7 (985) 776-02-08</a:t>
            </a:r>
          </a:p>
          <a:p>
            <a:r>
              <a:rPr lang="en-US" dirty="0" err="1"/>
              <a:t>Pavel.solomkin@hyundai-avilon.ru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52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2" y="1027477"/>
            <a:ext cx="9271780" cy="470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7488" y="56307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ru-RU" sz="2400" kern="0" dirty="0">
                <a:solidFill>
                  <a:srgbClr val="003B81"/>
                </a:solidFill>
              </a:rPr>
              <a:t>25 автомобильных бренда</a:t>
            </a: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ru-RU" sz="2400" kern="0" dirty="0">
                <a:solidFill>
                  <a:srgbClr val="003B81"/>
                </a:solidFill>
              </a:rPr>
              <a:t>28 дилерских центров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0"/>
            <a:ext cx="121539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5414" y="164638"/>
            <a:ext cx="584185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733" b="1" dirty="0">
                <a:solidFill>
                  <a:srgbClr val="003B81"/>
                </a:solidFill>
                <a:latin typeface="Calibri"/>
              </a:rPr>
              <a:t>«Авилон» </a:t>
            </a:r>
            <a:r>
              <a:rPr lang="en-US" sz="3733" b="1" dirty="0">
                <a:solidFill>
                  <a:srgbClr val="003B81"/>
                </a:solidFill>
                <a:latin typeface="Calibri"/>
                <a:cs typeface="Arial" panose="020B0604020202020204" pitchFamily="34" charset="0"/>
              </a:rPr>
              <a:t>HYUNDAI</a:t>
            </a:r>
            <a:r>
              <a:rPr lang="ru-RU" sz="3733" b="1" dirty="0">
                <a:solidFill>
                  <a:srgbClr val="003B81"/>
                </a:solidFill>
                <a:latin typeface="Calibri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714376"/>
            <a:ext cx="4581525" cy="3091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475" y="3805974"/>
            <a:ext cx="4581525" cy="26908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744" y="1094373"/>
            <a:ext cx="66826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800" b="1" dirty="0">
              <a:solidFill>
                <a:srgbClr val="3144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«Авилон» </a:t>
            </a:r>
            <a:r>
              <a:rPr lang="en-US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Hyundai</a:t>
            </a: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лучший дилер</a:t>
            </a:r>
            <a:r>
              <a:rPr lang="en-US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корпоративным продажам последние 4 года. </a:t>
            </a: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Лидер по продажам с одной точки 2016 – 2018 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Входит в ТОП 3 по объёмам реализации сервисных услуг</a:t>
            </a: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6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5414" y="164638"/>
            <a:ext cx="584185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733" b="1" dirty="0">
                <a:solidFill>
                  <a:srgbClr val="003B81"/>
                </a:solidFill>
                <a:latin typeface="Calibri"/>
              </a:rPr>
              <a:t>О себе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104" y="960540"/>
            <a:ext cx="64087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Образование: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Архангельский Государственный Технический Университет. Автомобили и автохозяйства. Организация СТО.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Общий стаж работы в автобизнесе – 29 лет: 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автомеханик, 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автомаляр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руководитель кузовного участка, Технический центр 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Кунцево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Руководитель кузовного участка «РУС-ЛАН», «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«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ROLF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Директор департамента кузовного ремонта «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Директор по послепродажному обслуживанию дивизиона, «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Автоспеццентр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Генеральный директор ДЦ «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Автоспеццентр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2019 – по наст. время – директор департамента сервиса ДЦ 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Hyundai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автомобильная группа «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Авилон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975" y="736173"/>
            <a:ext cx="4683025" cy="59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Условные «типы» бюджетов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Реалистичный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659" y="1808807"/>
            <a:ext cx="8537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первый год на рынке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Работаем в конкурентной среде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маркеры на уровне рынка или выше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Адекватное управление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Нет системных изменений в среде обитания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758" y="3907271"/>
            <a:ext cx="4301762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Условные «типы» бюджетов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Оптимистичный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659" y="1808807"/>
            <a:ext cx="853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Проявление «Божественной» воли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Произошли системные изменения в среде обитания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513" y="1252991"/>
            <a:ext cx="2867025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149" y="3940663"/>
            <a:ext cx="3669389" cy="2476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165" y="3934394"/>
            <a:ext cx="3539784" cy="24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Условные «типы» бюджетов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Революционный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659" y="1808807"/>
            <a:ext cx="625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Только что открылись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Очень плохо работали раньше (основные маркеры ниже рынка)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62" y="1596796"/>
            <a:ext cx="4171542" cy="2455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175" y="4119227"/>
            <a:ext cx="4285129" cy="2396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78" y="3461657"/>
            <a:ext cx="1983890" cy="33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формировать бюджет на 2021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изменилось?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03" y="1599000"/>
            <a:ext cx="8537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Продажи рухнули?									</a:t>
            </a:r>
            <a:r>
              <a:rPr lang="ru-RU" sz="2000" b="1" dirty="0">
                <a:solidFill>
                  <a:srgbClr val="FF0000"/>
                </a:solidFill>
              </a:rPr>
              <a:t>- НЕТ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Люди стали избавляться от авто?						</a:t>
            </a:r>
            <a:r>
              <a:rPr lang="ru-RU" sz="2000" b="1" dirty="0">
                <a:solidFill>
                  <a:srgbClr val="FF0000"/>
                </a:solidFill>
              </a:rPr>
              <a:t>- НЕТ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Кардинально изменились цены?						</a:t>
            </a:r>
            <a:r>
              <a:rPr lang="ru-RU" sz="2000" b="1" dirty="0">
                <a:solidFill>
                  <a:srgbClr val="FF0000"/>
                </a:solidFill>
              </a:rPr>
              <a:t>- НЕТ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Заметные изменения в правилах ведения бизнеса?	</a:t>
            </a:r>
            <a:r>
              <a:rPr lang="ru-RU" sz="2000" b="1" dirty="0">
                <a:solidFill>
                  <a:srgbClr val="FF0000"/>
                </a:solidFill>
              </a:rPr>
              <a:t>- НЕТ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Изменилась конкурентная среда?					</a:t>
            </a:r>
            <a:r>
              <a:rPr lang="ru-RU" sz="2000" b="1" dirty="0">
                <a:solidFill>
                  <a:srgbClr val="FF0000"/>
                </a:solidFill>
              </a:rPr>
              <a:t>- НЕТ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503" y="4671750"/>
            <a:ext cx="8537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первый год на рынке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Работаем в конкурентной среде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маркеры на уровне рынка или выше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Адекватное управление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Нет системных изменений в среде обитания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658" y="3960551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Формируем типичный реалистичный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16461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реалистичного бюджета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Сегменты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2252605"/>
            <a:ext cx="10596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Лояльный			 – Этот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позапрошлый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Активный			 – Этот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Новый			 – Этот год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Уснувший			 – Этот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Вернувшийся 		 – Этот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Заблокированный	 – Этот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позапрошлый год </a:t>
            </a:r>
            <a:r>
              <a:rPr lang="ru-RU" b="1" dirty="0">
                <a:solidFill>
                  <a:srgbClr val="FF0000"/>
                </a:solidFill>
              </a:rPr>
              <a:t>– 0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7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9052</TotalTime>
  <Words>1010</Words>
  <Application>Microsoft Macintosh PowerPoint</Application>
  <PresentationFormat>Широкоэкранный</PresentationFormat>
  <Paragraphs>149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Науменко</dc:creator>
  <cp:lastModifiedBy>Павел Соломкин</cp:lastModifiedBy>
  <cp:revision>79</cp:revision>
  <dcterms:created xsi:type="dcterms:W3CDTF">2019-04-05T11:08:23Z</dcterms:created>
  <dcterms:modified xsi:type="dcterms:W3CDTF">2020-12-20T09:58:17Z</dcterms:modified>
</cp:coreProperties>
</file>