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5" r:id="rId1"/>
  </p:sldMasterIdLst>
  <p:notesMasterIdLst>
    <p:notesMasterId r:id="rId22"/>
  </p:notesMasterIdLst>
  <p:sldIdLst>
    <p:sldId id="258" r:id="rId2"/>
    <p:sldId id="262" r:id="rId3"/>
    <p:sldId id="261" r:id="rId4"/>
    <p:sldId id="263" r:id="rId5"/>
    <p:sldId id="286" r:id="rId6"/>
    <p:sldId id="265" r:id="rId7"/>
    <p:sldId id="264" r:id="rId8"/>
    <p:sldId id="271" r:id="rId9"/>
    <p:sldId id="275" r:id="rId10"/>
    <p:sldId id="276" r:id="rId11"/>
    <p:sldId id="278" r:id="rId12"/>
    <p:sldId id="273" r:id="rId13"/>
    <p:sldId id="274" r:id="rId14"/>
    <p:sldId id="280" r:id="rId15"/>
    <p:sldId id="281" r:id="rId16"/>
    <p:sldId id="279" r:id="rId17"/>
    <p:sldId id="283" r:id="rId18"/>
    <p:sldId id="287" r:id="rId19"/>
    <p:sldId id="284" r:id="rId20"/>
    <p:sldId id="28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нонов Тимофей Владимирович" initials="Т В" lastIdx="2" clrIdx="0">
    <p:extLst>
      <p:ext uri="{19B8F6BF-5375-455C-9EA6-DF929625EA0E}">
        <p15:presenceInfo xmlns:p15="http://schemas.microsoft.com/office/powerpoint/2012/main" userId="Кононов Тимофей Владимирови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97" autoAdjust="0"/>
  </p:normalViewPr>
  <p:slideViewPr>
    <p:cSldViewPr snapToGrid="0">
      <p:cViewPr varScale="1">
        <p:scale>
          <a:sx n="49" d="100"/>
          <a:sy n="49" d="100"/>
        </p:scale>
        <p:origin x="5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2018\&#1040;&#1088;&#1093;&#1072;&#1085;&#1075;&#1077;&#1083;&#1100;&#1089;&#1082;%20&#1084;&#1072;&#1081;%202018\&#1054;&#1087;&#1077;&#1088;&#1072;&#1090;&#1080;&#1074;&#1085;&#1072;&#1103;%20&#1088;&#1072;&#1073;&#1086;&#1090;&#1072;\2020%2012\&#1044;&#1083;&#1103;%20&#1087;&#1088;&#1077;&#1079;&#1077;&#1085;&#1090;&#1072;&#1094;&#1080;&#1080;%20&#1040;&#1074;&#1090;&#1086;&#1073;&#1086;&#1089;&#108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2018\&#1040;&#1088;&#1093;&#1072;&#1085;&#1075;&#1077;&#1083;&#1100;&#1089;&#1082;%20&#1084;&#1072;&#1081;%202018\&#1054;&#1087;&#1077;&#1088;&#1072;&#1090;&#1080;&#1074;&#1085;&#1072;&#1103;%20&#1088;&#1072;&#1073;&#1086;&#1090;&#1072;\2020%2012\&#1044;&#1083;&#1103;%20&#1087;&#1088;&#1077;&#1079;&#1077;&#1085;&#1090;&#1072;&#1094;&#1080;&#1080;%20&#1040;&#1074;&#1090;&#1086;&#1073;&#1086;&#1089;&#108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2018\&#1040;&#1088;&#1093;&#1072;&#1085;&#1075;&#1077;&#1083;&#1100;&#1089;&#1082;%20&#1084;&#1072;&#1081;%202018\&#1054;&#1087;&#1077;&#1088;&#1072;&#1090;&#1080;&#1074;&#1085;&#1072;&#1103;%20&#1088;&#1072;&#1073;&#1086;&#1090;&#1072;\2020%2012\&#1044;&#1083;&#1103;%20&#1087;&#1088;&#1077;&#1079;&#1077;&#1085;&#1090;&#1072;&#1094;&#1080;&#1080;%20&#1040;&#1074;&#1090;&#1086;&#1073;&#1086;&#1089;&#108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F2-4D63-9342-2B81C8EEAB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F2-4D63-9342-2B81C8EEABC2}"/>
              </c:ext>
            </c:extLst>
          </c:dPt>
          <c:val>
            <c:numRef>
              <c:f>Лист2!$B$10:$B$11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F2-4D63-9342-2B81C8EEA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77151127941297"/>
          <c:y val="0.3391469719455335"/>
          <c:w val="0.65127108626354402"/>
          <c:h val="0.5346689542887602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4A-406C-82A1-0BE3745DC1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4A-406C-82A1-0BE3745DC1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4A-406C-82A1-0BE3745DC146}"/>
              </c:ext>
            </c:extLst>
          </c:dPt>
          <c:cat>
            <c:strRef>
              <c:f>Лист2!$A$3:$A$5</c:f>
              <c:strCache>
                <c:ptCount val="3"/>
                <c:pt idx="0">
                  <c:v>ТО, слесарные работы</c:v>
                </c:pt>
                <c:pt idx="1">
                  <c:v>Диагностика</c:v>
                </c:pt>
                <c:pt idx="2">
                  <c:v>Ремонт агрегатов</c:v>
                </c:pt>
              </c:strCache>
            </c:strRef>
          </c:cat>
          <c:val>
            <c:numRef>
              <c:f>Лист2!$B$3:$B$5</c:f>
              <c:numCache>
                <c:formatCode>General</c:formatCode>
                <c:ptCount val="3"/>
                <c:pt idx="0">
                  <c:v>70</c:v>
                </c:pt>
                <c:pt idx="1">
                  <c:v>23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4A-406C-82A1-0BE3745DC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980302495141433E-2"/>
          <c:y val="0.69136303458719794"/>
          <c:w val="0.97182248619087452"/>
          <c:h val="0.30863696541280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alpha val="77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C9-48DB-8897-00BA05821AAC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C9-48DB-8897-00BA05821A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C9-48DB-8897-00BA05821AAC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C9-48DB-8897-00BA05821AAC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5C9-48DB-8897-00BA05821AAC}"/>
              </c:ext>
            </c:extLst>
          </c:dPt>
          <c:val>
            <c:numRef>
              <c:f>Лист2!$K$1:$K$4</c:f>
              <c:numCache>
                <c:formatCode>General</c:formatCode>
                <c:ptCount val="4"/>
                <c:pt idx="0">
                  <c:v>15</c:v>
                </c:pt>
                <c:pt idx="1">
                  <c:v>4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5C9-48DB-8897-00BA05821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2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4T21:58:08.580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4T01:42:53.76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2790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 smtClean="0"/>
              <a:t>Группа</a:t>
            </a:r>
            <a:r>
              <a:rPr lang="ru-RU" baseline="0" dirty="0" smtClean="0"/>
              <a:t> стабильно развивается используя свой опыт и кадровый потенциал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734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Предпродажное обслуживание и выполнение</a:t>
            </a:r>
            <a:r>
              <a:rPr lang="ru-RU" baseline="0" dirty="0" smtClean="0"/>
              <a:t> гарантийных ремонтов оплачиваемых дистрибьютором не увеличивают себестоимость продаваемых услуг их можно отнести к условно оплачиваемым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6877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ВАЖНО!</a:t>
            </a:r>
            <a:r>
              <a:rPr lang="ru-RU" baseline="0" dirty="0" smtClean="0"/>
              <a:t> В примере выработка определена как сумма технологических нормативов выполняемых работ т е близка к фактически затрачиваемому времени</a:t>
            </a:r>
            <a:endParaRPr lang="ru-RU" dirty="0" smtClean="0"/>
          </a:p>
          <a:p>
            <a:r>
              <a:rPr lang="ru-RU" dirty="0" smtClean="0"/>
              <a:t>Средняя плановая выработка механиков определяется как рабочее время 15дней * 11 часов – 10…20%</a:t>
            </a:r>
          </a:p>
          <a:p>
            <a:r>
              <a:rPr lang="ru-RU" dirty="0" smtClean="0"/>
              <a:t>Для планирования</a:t>
            </a:r>
            <a:r>
              <a:rPr lang="ru-RU" baseline="0" dirty="0" smtClean="0"/>
              <a:t> следует учитывать резерв 10-20% в связи с увольнениями или ротацией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87543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Выход за границы</a:t>
            </a:r>
            <a:r>
              <a:rPr lang="ru-RU" baseline="0" dirty="0" smtClean="0"/>
              <a:t> оплаты не является стимулирующим для сотрудников</a:t>
            </a:r>
          </a:p>
          <a:p>
            <a:r>
              <a:rPr lang="ru-RU" baseline="0" dirty="0" smtClean="0"/>
              <a:t>Недоплата ниже порога это потеря мотивации сотрудников и потеря сотрудников</a:t>
            </a:r>
          </a:p>
          <a:p>
            <a:r>
              <a:rPr lang="ru-RU" baseline="0" dirty="0" smtClean="0"/>
              <a:t>Переплата это потеря денег, переоценка сотрудников и завышение их ожиданий, потеря сотрудников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426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Следует</a:t>
            </a:r>
            <a:r>
              <a:rPr lang="ru-RU" baseline="0" dirty="0" smtClean="0"/>
              <a:t> правильно определить что входит в состав Оплачиваемых часов, отнеся к таковым трудозатраты на выполнение подготовки автомобилей к продаже и компенсируемых дистрибьютором гарантийных 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430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Возможная</a:t>
            </a:r>
            <a:r>
              <a:rPr lang="ru-RU" baseline="0" dirty="0" smtClean="0"/>
              <a:t> наценка в цене часа определяется долей оставшейся от прочих составляющих в ценой спроса на услугу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947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 smtClean="0"/>
              <a:t>Сравните</a:t>
            </a:r>
            <a:r>
              <a:rPr lang="ru-RU" baseline="0" dirty="0" smtClean="0"/>
              <a:t> полученные данные с вашими ожиданиями и планами на основании достигнутых результатов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439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Рассматривая</a:t>
            </a:r>
            <a:r>
              <a:rPr lang="ru-RU" baseline="0" dirty="0" smtClean="0"/>
              <a:t> пополнение парка в 2020 году нет оснований полагать что достигнутый размер парка послужит основанием для заметного увеличения спроса на услуги, а текущая низкая активность клиентов снижение интенсивности использования автомобилей и структурные изменения парка указывают на смещение спроса в второе полугодие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384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</a:t>
            </a:r>
            <a:r>
              <a:rPr lang="ru-RU" baseline="0" dirty="0" smtClean="0"/>
              <a:t> увидеть что за горизонтом необязательно пройти путь до туда, достаточно подняться вверх и взглянуть вокруг.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625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58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2020</a:t>
            </a:r>
            <a:r>
              <a:rPr lang="ru-RU" baseline="0" dirty="0" smtClean="0"/>
              <a:t> год привнёс значительные изменения как в объём накапливаемого парка так и его структуру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40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Значение</a:t>
            </a:r>
            <a:r>
              <a:rPr lang="ru-RU" baseline="0" dirty="0" smtClean="0"/>
              <a:t> показателей наиболее часто берущееся от достигнутого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999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Будет рассмотрен</a:t>
            </a:r>
            <a:r>
              <a:rPr lang="ru-RU" baseline="0" dirty="0" smtClean="0"/>
              <a:t> спрос на услуги обусловленные эксплуатацией автомобилей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452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21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Активная</a:t>
            </a:r>
            <a:r>
              <a:rPr lang="ru-RU" baseline="0" dirty="0" smtClean="0"/>
              <a:t> доля</a:t>
            </a:r>
            <a:r>
              <a:rPr lang="ru-RU" dirty="0" smtClean="0"/>
              <a:t> парка автомобили</a:t>
            </a:r>
            <a:r>
              <a:rPr lang="ru-RU" baseline="0" dirty="0" smtClean="0"/>
              <a:t> владельцы которых готовы обслуживать автомобили в ДЦ при текущем отношении цены и качества</a:t>
            </a:r>
          </a:p>
          <a:p>
            <a:r>
              <a:rPr lang="ru-RU" baseline="0" dirty="0" smtClean="0"/>
              <a:t>Кол-во ТО одного автомобиля активного парка исходя из среднего пробега и срока эксплуатации</a:t>
            </a:r>
          </a:p>
          <a:p>
            <a:r>
              <a:rPr lang="ru-RU" baseline="0" dirty="0" smtClean="0"/>
              <a:t>Кол-во ремонтов одного автомобиля активного парка исходя из среднего пробега между ремонтами</a:t>
            </a:r>
            <a:endParaRPr lang="en-US" baseline="0" dirty="0" smtClean="0"/>
          </a:p>
          <a:p>
            <a:pPr marL="158750" indent="0">
              <a:buNone/>
            </a:pPr>
            <a:endParaRPr lang="ru-RU" baseline="0" dirty="0" smtClean="0"/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424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Истинно</a:t>
            </a:r>
            <a:r>
              <a:rPr lang="ru-RU" baseline="0" dirty="0" smtClean="0"/>
              <a:t> зависящий от ДЦ параметр это активная доля парка</a:t>
            </a:r>
          </a:p>
          <a:p>
            <a:r>
              <a:rPr lang="ru-RU" baseline="0" dirty="0" smtClean="0"/>
              <a:t>Цены на услуги не достаточно зависят от ДЦ а определяются рынком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309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как спрос вынужденный важным</a:t>
            </a:r>
            <a:r>
              <a:rPr lang="ru-RU" baseline="0" dirty="0" smtClean="0"/>
              <a:t> инструментом достижения успеха являются качество исходящих организуемых и планируемых коммуникаций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745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 smtClean="0"/>
              <a:t>Д</a:t>
            </a:r>
            <a:r>
              <a:rPr lang="ru-RU" baseline="0" dirty="0" smtClean="0"/>
              <a:t>анные о продажах автомобилей в кредит и отношение средней величины кредита к цене автомобилей</a:t>
            </a:r>
          </a:p>
          <a:p>
            <a:pPr marL="158750" indent="0">
              <a:buNone/>
            </a:pPr>
            <a:r>
              <a:rPr lang="ru-RU" baseline="0" dirty="0" smtClean="0"/>
              <a:t> а также динамика изменения среднегодового пробега могут помочь в прогнозировании </a:t>
            </a:r>
            <a:r>
              <a:rPr lang="ru-RU" baseline="0" smtClean="0"/>
              <a:t>величины спроса и цены </a:t>
            </a:r>
            <a:r>
              <a:rPr lang="ru-RU" baseline="0" dirty="0" smtClean="0"/>
              <a:t>спроса на обслуживание.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10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98848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13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51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8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5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37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02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7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256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92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70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21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3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3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335554" y="1429143"/>
            <a:ext cx="91973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Планирование</a:t>
            </a:r>
          </a:p>
          <a:p>
            <a:r>
              <a:rPr lang="ru-RU" sz="4400" dirty="0" smtClean="0"/>
              <a:t>послепродажного</a:t>
            </a:r>
          </a:p>
          <a:p>
            <a:r>
              <a:rPr lang="ru-RU" sz="4400" dirty="0" smtClean="0"/>
              <a:t>обслуживания</a:t>
            </a:r>
          </a:p>
          <a:p>
            <a:r>
              <a:rPr lang="ru-RU" sz="4400" dirty="0" smtClean="0"/>
              <a:t>в дилерских центрах </a:t>
            </a:r>
            <a:endParaRPr lang="ru-RU" sz="4400" dirty="0"/>
          </a:p>
        </p:txBody>
      </p:sp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4333" y="173732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954429" y="4777740"/>
            <a:ext cx="69477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ru-RU" sz="2400" dirty="0" smtClean="0"/>
              <a:t>Тимофей Владимирович Кононов</a:t>
            </a:r>
          </a:p>
          <a:p>
            <a:pPr algn="r">
              <a:spcBef>
                <a:spcPts val="1200"/>
              </a:spcBef>
            </a:pPr>
            <a:r>
              <a:rPr lang="ru-RU" sz="2400" dirty="0" smtClean="0"/>
              <a:t>Руководитель послепродажного обслуживания</a:t>
            </a:r>
          </a:p>
          <a:p>
            <a:pPr algn="r">
              <a:spcBef>
                <a:spcPts val="1200"/>
              </a:spcBef>
            </a:pPr>
            <a:r>
              <a:rPr lang="ru-RU" sz="2400" dirty="0" smtClean="0"/>
              <a:t>Группа компаний Динамика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664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631410" y="6211669"/>
            <a:ext cx="356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/>
              <a:t>Тимофей Владимирович Кононов</a:t>
            </a:r>
          </a:p>
          <a:p>
            <a:pPr algn="r"/>
            <a:r>
              <a:rPr lang="ru-RU" sz="1200" dirty="0" smtClean="0"/>
              <a:t>Руководитель послепродажного обслуживания</a:t>
            </a:r>
          </a:p>
          <a:p>
            <a:pPr algn="r"/>
            <a:r>
              <a:rPr lang="ru-RU" sz="1200" dirty="0" smtClean="0"/>
              <a:t>Группа компаний Динамика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0844" y="140362"/>
            <a:ext cx="4033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Наши возможности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0490" y="902435"/>
            <a:ext cx="6367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Активная доля парка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3443" y="2096474"/>
            <a:ext cx="103525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+mn-lt"/>
              </a:rPr>
              <a:t>Качество обслуживания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+mn-lt"/>
              </a:rPr>
              <a:t>Качество и своевременность коммуникаций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+mn-lt"/>
              </a:rPr>
              <a:t>Конкурентная цена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0844" y="4779285"/>
            <a:ext cx="100177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>
              <a:spcAft>
                <a:spcPts val="1200"/>
              </a:spcAft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Границы успеха			</a:t>
            </a:r>
            <a:r>
              <a:rPr lang="ru-RU" sz="3200" dirty="0"/>
              <a:t>Остаточный парк</a:t>
            </a:r>
          </a:p>
          <a:p>
            <a:pPr indent="450850">
              <a:spcAft>
                <a:spcPts val="1200"/>
              </a:spcAft>
            </a:pPr>
            <a:r>
              <a:rPr lang="ru-RU" sz="6000" b="1" dirty="0" smtClean="0">
                <a:latin typeface="+mn-lt"/>
              </a:rPr>
              <a:t>0</a:t>
            </a:r>
            <a:r>
              <a:rPr lang="ru-RU" sz="5400" dirty="0" smtClean="0">
                <a:latin typeface="+mn-lt"/>
              </a:rPr>
              <a:t>					</a:t>
            </a:r>
            <a:endParaRPr lang="ru-RU" sz="3600" dirty="0" smtClean="0">
              <a:latin typeface="+mn-lt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2966484" y="5249523"/>
            <a:ext cx="4451640" cy="531253"/>
          </a:xfrm>
          <a:prstGeom prst="straightConnector1">
            <a:avLst/>
          </a:prstGeom>
          <a:ln w="152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7418124" y="4535481"/>
            <a:ext cx="3536388" cy="1059501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96191" y="6211669"/>
            <a:ext cx="1178529" cy="185794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10742499" y="4500682"/>
            <a:ext cx="424026" cy="35950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0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40844" y="140362"/>
            <a:ext cx="4033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Наши возможности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5306" y="1022022"/>
            <a:ext cx="2627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5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Цена ТО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1935" y="3446737"/>
            <a:ext cx="41512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Спрос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Возможность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Желание</a:t>
            </a:r>
          </a:p>
        </p:txBody>
      </p:sp>
      <p:pic>
        <p:nvPicPr>
          <p:cNvPr id="2050" name="Picture 2" descr="https://dividendoff.net/wp-content/uploads/2019/05/2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339" y="3629572"/>
            <a:ext cx="4115311" cy="240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31410" y="6211669"/>
            <a:ext cx="356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/>
              <a:t>Тимофей Владимирович Кононов</a:t>
            </a:r>
          </a:p>
          <a:p>
            <a:pPr algn="r"/>
            <a:r>
              <a:rPr lang="ru-RU" sz="1200" dirty="0" smtClean="0"/>
              <a:t>Руководитель послепродажного обслуживания</a:t>
            </a:r>
          </a:p>
          <a:p>
            <a:pPr algn="r"/>
            <a:r>
              <a:rPr lang="ru-RU" sz="1200" dirty="0" smtClean="0"/>
              <a:t>Группа компаний Динамика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774558" y="1309407"/>
            <a:ext cx="78108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r">
              <a:spcAft>
                <a:spcPts val="1200"/>
              </a:spcAft>
            </a:pPr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Способы изменения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Назначение оптимальной цены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Предложение дополнительных услуг</a:t>
            </a: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540153"/>
              </p:ext>
            </p:extLst>
          </p:nvPr>
        </p:nvGraphicFramePr>
        <p:xfrm>
          <a:off x="4846324" y="4622266"/>
          <a:ext cx="1808480" cy="193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24" name="Прямая со стрелкой 23"/>
          <p:cNvCxnSpPr/>
          <p:nvPr/>
        </p:nvCxnSpPr>
        <p:spPr>
          <a:xfrm flipV="1">
            <a:off x="3774558" y="3969451"/>
            <a:ext cx="3483492" cy="43388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7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879875" y="6211669"/>
            <a:ext cx="33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2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200" dirty="0" smtClean="0">
                <a:latin typeface="+mn-lt"/>
              </a:rPr>
              <a:t>Группа компаний Динамика</a:t>
            </a:r>
            <a:endParaRPr lang="ru-RU" sz="1200" dirty="0"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418182"/>
              </p:ext>
            </p:extLst>
          </p:nvPr>
        </p:nvGraphicFramePr>
        <p:xfrm>
          <a:off x="1817371" y="1751903"/>
          <a:ext cx="10218420" cy="372796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37769">
                  <a:extLst>
                    <a:ext uri="{9D8B030D-6E8A-4147-A177-3AD203B41FA5}">
                      <a16:colId xmlns:a16="http://schemas.microsoft.com/office/drawing/2014/main" val="1030387949"/>
                    </a:ext>
                  </a:extLst>
                </a:gridCol>
                <a:gridCol w="659560">
                  <a:extLst>
                    <a:ext uri="{9D8B030D-6E8A-4147-A177-3AD203B41FA5}">
                      <a16:colId xmlns:a16="http://schemas.microsoft.com/office/drawing/2014/main" val="2821747582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152771395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83997255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133471902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3687663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41711493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363165294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87811044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131441122"/>
                    </a:ext>
                  </a:extLst>
                </a:gridCol>
                <a:gridCol w="1531621">
                  <a:extLst>
                    <a:ext uri="{9D8B030D-6E8A-4147-A177-3AD203B41FA5}">
                      <a16:colId xmlns:a16="http://schemas.microsoft.com/office/drawing/2014/main" val="1202000264"/>
                    </a:ext>
                  </a:extLst>
                </a:gridCol>
              </a:tblGrid>
              <a:tr h="9238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Парк авто</a:t>
                      </a:r>
                      <a:endParaRPr lang="ru-RU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Актив доля парка</a:t>
                      </a:r>
                      <a:endParaRPr lang="ru-RU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ТО</a:t>
                      </a:r>
                      <a:endParaRPr lang="ru-RU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Кол-во рем</a:t>
                      </a:r>
                      <a:endParaRPr lang="ru-RU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Средние</a:t>
                      </a:r>
                      <a:r>
                        <a:rPr lang="ru-RU" baseline="0" dirty="0" smtClean="0"/>
                        <a:t> затраты </a:t>
                      </a:r>
                      <a:r>
                        <a:rPr lang="ru-RU" dirty="0" smtClean="0"/>
                        <a:t>ТО</a:t>
                      </a:r>
                      <a:endParaRPr lang="ru-RU" dirty="0"/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Средние затраты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рем</a:t>
                      </a:r>
                      <a:endParaRPr lang="ru-RU" dirty="0"/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Средние затраты </a:t>
                      </a: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Предпрод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Средние затраты Гарантия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Средние затраты </a:t>
                      </a: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Внутр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 за год:</a:t>
                      </a:r>
                    </a:p>
                    <a:p>
                      <a:pPr algn="r"/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9 600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часов</a:t>
                      </a:r>
                    </a:p>
                  </a:txBody>
                  <a:tcPr marL="36000" marR="36000"/>
                </a:tc>
                <a:extLst>
                  <a:ext uri="{0D108BD9-81ED-4DB2-BD59-A6C34878D82A}">
                    <a16:rowId xmlns:a16="http://schemas.microsoft.com/office/drawing/2014/main" val="3038056275"/>
                  </a:ext>
                </a:extLst>
              </a:tr>
              <a:tr h="229960">
                <a:tc>
                  <a:txBody>
                    <a:bodyPr/>
                    <a:lstStyle/>
                    <a:p>
                      <a:pPr algn="r"/>
                      <a:r>
                        <a:rPr lang="ru-RU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06259639"/>
                  </a:ext>
                </a:extLst>
              </a:tr>
              <a:tr h="229960">
                <a:tc>
                  <a:txBody>
                    <a:bodyPr/>
                    <a:lstStyle/>
                    <a:p>
                      <a:pPr algn="r"/>
                      <a:r>
                        <a:rPr lang="ru-RU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ru-RU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0,17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0,11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  <a:r>
                        <a:rPr lang="ru-RU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34080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2019</a:t>
                      </a:r>
                      <a:endParaRPr lang="ru-RU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  <a:endParaRPr lang="ru-RU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12746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2018</a:t>
                      </a:r>
                      <a:endParaRPr lang="ru-RU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27959650"/>
                  </a:ext>
                </a:extLst>
              </a:tr>
              <a:tr h="421264">
                <a:tc gridSpan="11">
                  <a:txBody>
                    <a:bodyPr/>
                    <a:lstStyle/>
                    <a:p>
                      <a:pPr algn="l"/>
                      <a:r>
                        <a:rPr lang="ru-RU" sz="2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До</a:t>
                      </a:r>
                      <a:r>
                        <a:rPr lang="ru-RU" sz="28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восьми лет….</a:t>
                      </a:r>
                      <a:endParaRPr lang="ru-RU" sz="2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2335843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r"/>
                      <a:r>
                        <a:rPr lang="ru-RU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2013</a:t>
                      </a:r>
                      <a:endParaRPr lang="ru-RU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7854536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95655" y="632895"/>
            <a:ext cx="5816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Расчет трудозатрат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83117" y="10733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+mn-lt"/>
              </a:rPr>
              <a:t>8</a:t>
            </a:r>
            <a:r>
              <a:rPr lang="ru-RU" sz="4000" b="1" dirty="0" smtClean="0">
                <a:latin typeface="+mn-lt"/>
              </a:rPr>
              <a:t>00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н/ч в месяц</a:t>
            </a:r>
            <a:endParaRPr lang="ru-RU" sz="28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4305" y="5675547"/>
            <a:ext cx="6468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n-lt"/>
              </a:rPr>
              <a:t>в месяц оплачиваемых </a:t>
            </a: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Т=580</a:t>
            </a:r>
            <a:r>
              <a:rPr lang="ru-RU" sz="2800" dirty="0" smtClean="0">
                <a:latin typeface="+mn-lt"/>
              </a:rPr>
              <a:t> 	</a:t>
            </a:r>
            <a:r>
              <a:rPr lang="ru-RU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</a:t>
            </a:r>
            <a:r>
              <a:rPr lang="ru-RU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Ту=180 </a:t>
            </a:r>
            <a:r>
              <a:rPr lang="ru-RU" sz="2400" dirty="0" smtClean="0">
                <a:latin typeface="+mn-lt"/>
              </a:rPr>
              <a:t>н/ч</a:t>
            </a:r>
            <a:endParaRPr lang="ru-RU" sz="2800" dirty="0">
              <a:latin typeface="+mn-lt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5582093" y="5592867"/>
            <a:ext cx="16374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7529513" y="5592867"/>
            <a:ext cx="1816507" cy="0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5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879875" y="6211669"/>
            <a:ext cx="33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2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200" dirty="0" smtClean="0">
                <a:latin typeface="+mn-lt"/>
              </a:rPr>
              <a:t>Группа компаний Динамика</a:t>
            </a:r>
            <a:endParaRPr lang="ru-RU" sz="12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1680" y="155339"/>
            <a:ext cx="53767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Расчет персонала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467627"/>
              </p:ext>
            </p:extLst>
          </p:nvPr>
        </p:nvGraphicFramePr>
        <p:xfrm>
          <a:off x="5831168" y="2325356"/>
          <a:ext cx="3168117" cy="385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63629" y="1118984"/>
            <a:ext cx="3747542" cy="107721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Средняя выработка механика   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  <a:t>140</a:t>
            </a:r>
            <a:r>
              <a:rPr lang="ru-RU" sz="2000" dirty="0" smtClean="0"/>
              <a:t> н/ч в месяц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919282" y="1377846"/>
            <a:ext cx="281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Отпуски		5/12</a:t>
            </a:r>
          </a:p>
          <a:p>
            <a:r>
              <a:rPr lang="ru-RU" sz="2000" b="1" dirty="0" smtClean="0">
                <a:latin typeface="+mn-lt"/>
              </a:rPr>
              <a:t>Больничные	5/100</a:t>
            </a:r>
          </a:p>
          <a:p>
            <a:r>
              <a:rPr lang="ru-RU" sz="2000" b="1" dirty="0" smtClean="0">
                <a:latin typeface="+mn-lt"/>
              </a:rPr>
              <a:t>Увольнения	5/10</a:t>
            </a:r>
            <a:endParaRPr lang="ru-RU" sz="20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0014" y="2744435"/>
            <a:ext cx="281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6</a:t>
            </a:r>
            <a:r>
              <a:rPr lang="ru-RU" sz="3600" dirty="0" smtClean="0">
                <a:latin typeface="+mn-lt"/>
              </a:rPr>
              <a:t> механиков</a:t>
            </a:r>
            <a:endParaRPr lang="ru-RU" sz="36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83280" y="1207823"/>
            <a:ext cx="31518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5</a:t>
            </a:r>
            <a:r>
              <a:rPr lang="ru-RU" sz="3600" dirty="0" smtClean="0">
                <a:latin typeface="+mn-lt"/>
              </a:rPr>
              <a:t> механиков +</a:t>
            </a:r>
            <a:endParaRPr lang="ru-RU" sz="36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3828" y="4071433"/>
            <a:ext cx="32239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ru-RU" sz="3600" dirty="0" smtClean="0">
                <a:latin typeface="+mn-lt"/>
              </a:rPr>
              <a:t> механика</a:t>
            </a:r>
          </a:p>
          <a:p>
            <a:r>
              <a:rPr lang="ru-RU" sz="2400" dirty="0" smtClean="0">
                <a:latin typeface="+mn-lt"/>
              </a:rPr>
              <a:t>высокая квалификация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08414" y="4001779"/>
            <a:ext cx="30412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latin typeface="+mn-lt"/>
              </a:rPr>
              <a:t>4</a:t>
            </a:r>
            <a:r>
              <a:rPr lang="ru-RU" sz="3600" dirty="0" smtClean="0">
                <a:latin typeface="+mn-lt"/>
              </a:rPr>
              <a:t> механика</a:t>
            </a:r>
          </a:p>
          <a:p>
            <a:r>
              <a:rPr lang="ru-RU" sz="2400" dirty="0" smtClean="0">
                <a:latin typeface="+mn-lt"/>
              </a:rPr>
              <a:t>низкая квалификация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5333184" y="3741375"/>
            <a:ext cx="834650" cy="616643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287563" y="1664603"/>
            <a:ext cx="655756" cy="51051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9221684" y="3628513"/>
            <a:ext cx="608439" cy="579489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7001778" y="2574412"/>
            <a:ext cx="1" cy="652332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195777" y="2258244"/>
            <a:ext cx="3747542" cy="107721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Потребность</a:t>
            </a:r>
          </a:p>
          <a:p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800</a:t>
            </a:r>
            <a:r>
              <a:rPr lang="ru-RU" sz="2000" dirty="0" smtClean="0"/>
              <a:t> н/ч в месяц</a:t>
            </a:r>
            <a:endParaRPr lang="ru-RU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7103174" y="2061102"/>
            <a:ext cx="368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C00000">
                    <a:alpha val="40000"/>
                  </a:srgb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9111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 rot="5400000">
            <a:off x="4403938" y="3400582"/>
            <a:ext cx="3686043" cy="84119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28000">
                <a:schemeClr val="accent6">
                  <a:lumMod val="0"/>
                  <a:lumOff val="100000"/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16200000">
            <a:off x="8284491" y="2901463"/>
            <a:ext cx="3686044" cy="18394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28000">
                <a:schemeClr val="accent6">
                  <a:lumMod val="0"/>
                  <a:lumOff val="100000"/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879875" y="6151213"/>
            <a:ext cx="33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2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200" dirty="0" smtClean="0">
                <a:latin typeface="+mn-lt"/>
              </a:rPr>
              <a:t>Группа компаний Динамика</a:t>
            </a:r>
            <a:endParaRPr lang="ru-RU" sz="12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1680" y="155339"/>
            <a:ext cx="5965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Планирование ФОТ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4357" y="3582144"/>
            <a:ext cx="32239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ru-RU" sz="3600" dirty="0" smtClean="0">
                <a:latin typeface="+mn-lt"/>
              </a:rPr>
              <a:t> механика</a:t>
            </a:r>
          </a:p>
          <a:p>
            <a:r>
              <a:rPr lang="ru-RU" sz="2400" dirty="0" smtClean="0">
                <a:latin typeface="+mn-lt"/>
              </a:rPr>
              <a:t>высокая квалификация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76291" y="4581436"/>
            <a:ext cx="30412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latin typeface="+mn-lt"/>
              </a:rPr>
              <a:t>4</a:t>
            </a:r>
            <a:r>
              <a:rPr lang="ru-RU" sz="3600" dirty="0" smtClean="0">
                <a:latin typeface="+mn-lt"/>
              </a:rPr>
              <a:t> механика</a:t>
            </a:r>
          </a:p>
          <a:p>
            <a:r>
              <a:rPr lang="ru-RU" sz="2400" dirty="0" smtClean="0">
                <a:latin typeface="+mn-lt"/>
              </a:rPr>
              <a:t>низкая квалификация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9835" y="3702574"/>
            <a:ext cx="5905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+mn-lt"/>
              </a:rPr>
              <a:t>80</a:t>
            </a:r>
            <a:r>
              <a:rPr lang="en-US" sz="4400" dirty="0" smtClean="0">
                <a:latin typeface="+mn-lt"/>
              </a:rPr>
              <a:t>%	</a:t>
            </a:r>
            <a:r>
              <a:rPr lang="ru-RU" sz="4400" b="1" dirty="0">
                <a:solidFill>
                  <a:srgbClr val="0070C0"/>
                </a:solidFill>
                <a:latin typeface="+mn-lt"/>
              </a:rPr>
              <a:t>1</a:t>
            </a:r>
            <a:r>
              <a:rPr lang="ru-RU" sz="4400" b="1" dirty="0" smtClean="0">
                <a:solidFill>
                  <a:srgbClr val="0070C0"/>
                </a:solidFill>
                <a:latin typeface="+mn-lt"/>
              </a:rPr>
              <a:t>,25</a:t>
            </a:r>
            <a:r>
              <a:rPr lang="ru-RU" sz="6000" dirty="0" smtClean="0">
                <a:latin typeface="+mn-lt"/>
              </a:rPr>
              <a:t>Х</a:t>
            </a:r>
            <a:r>
              <a:rPr lang="en-US" sz="4400" dirty="0" smtClean="0">
                <a:latin typeface="+mn-lt"/>
              </a:rPr>
              <a:t>	1</a:t>
            </a:r>
            <a:r>
              <a:rPr lang="ru-RU" sz="4400" dirty="0" smtClean="0">
                <a:latin typeface="+mn-lt"/>
              </a:rPr>
              <a:t>35</a:t>
            </a:r>
            <a:r>
              <a:rPr lang="en-US" sz="4400" dirty="0" smtClean="0">
                <a:latin typeface="+mn-lt"/>
              </a:rPr>
              <a:t>%</a:t>
            </a:r>
            <a:endParaRPr lang="ru-RU" sz="44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27291" y="4784873"/>
            <a:ext cx="5905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n-lt"/>
              </a:rPr>
              <a:t>7</a:t>
            </a:r>
            <a:r>
              <a:rPr lang="ru-RU" sz="4400" dirty="0" smtClean="0">
                <a:latin typeface="+mn-lt"/>
              </a:rPr>
              <a:t>5</a:t>
            </a:r>
            <a:r>
              <a:rPr lang="en-US" sz="4400" dirty="0" smtClean="0">
                <a:latin typeface="+mn-lt"/>
              </a:rPr>
              <a:t>%	</a:t>
            </a:r>
            <a:r>
              <a:rPr lang="ru-RU" sz="4400" dirty="0" smtClean="0">
                <a:latin typeface="+mn-lt"/>
              </a:rPr>
              <a:t>  </a:t>
            </a:r>
            <a:r>
              <a:rPr lang="ru-RU" sz="44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6000" b="1" dirty="0" smtClean="0">
                <a:solidFill>
                  <a:srgbClr val="0070C0"/>
                </a:solidFill>
                <a:latin typeface="+mn-lt"/>
              </a:rPr>
              <a:t>1</a:t>
            </a:r>
            <a:r>
              <a:rPr lang="en-US" sz="6000" dirty="0" smtClean="0">
                <a:latin typeface="+mn-lt"/>
              </a:rPr>
              <a:t>X</a:t>
            </a:r>
            <a:r>
              <a:rPr lang="en-US" sz="4400" dirty="0" smtClean="0">
                <a:latin typeface="+mn-lt"/>
              </a:rPr>
              <a:t>	140%</a:t>
            </a:r>
            <a:endParaRPr lang="ru-RU" sz="44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27330" y="2724745"/>
            <a:ext cx="2279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3600" dirty="0" smtClean="0">
                <a:latin typeface="+mn-lt"/>
              </a:rPr>
              <a:t> мастера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08017" y="2008748"/>
            <a:ext cx="34211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  <a:latin typeface="+mn-lt"/>
              </a:rPr>
              <a:t>1</a:t>
            </a:r>
            <a:r>
              <a:rPr lang="ru-RU" sz="3600" dirty="0" smtClean="0">
                <a:latin typeface="+mn-lt"/>
              </a:rPr>
              <a:t> руководитель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70762" y="2779513"/>
            <a:ext cx="5905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+mn-lt"/>
              </a:rPr>
              <a:t>80</a:t>
            </a:r>
            <a:r>
              <a:rPr lang="en-US" sz="4400" dirty="0" smtClean="0">
                <a:latin typeface="+mn-lt"/>
              </a:rPr>
              <a:t>%	</a:t>
            </a:r>
            <a:r>
              <a:rPr lang="ru-RU" sz="4400" dirty="0" smtClean="0">
                <a:latin typeface="+mn-lt"/>
              </a:rPr>
              <a:t> </a:t>
            </a:r>
            <a:r>
              <a:rPr lang="ru-RU" sz="4800" dirty="0" smtClean="0">
                <a:solidFill>
                  <a:srgbClr val="00B0F0"/>
                </a:solidFill>
                <a:latin typeface="+mn-lt"/>
              </a:rPr>
              <a:t>1,3</a:t>
            </a:r>
            <a:r>
              <a:rPr lang="ru-RU" sz="6000" dirty="0" smtClean="0">
                <a:latin typeface="+mn-lt"/>
              </a:rPr>
              <a:t>Х</a:t>
            </a:r>
            <a:r>
              <a:rPr lang="en-US" sz="4400" dirty="0" smtClean="0">
                <a:latin typeface="+mn-lt"/>
              </a:rPr>
              <a:t>	1</a:t>
            </a:r>
            <a:r>
              <a:rPr lang="ru-RU" sz="4400" dirty="0" smtClean="0">
                <a:latin typeface="+mn-lt"/>
              </a:rPr>
              <a:t>3</a:t>
            </a:r>
            <a:r>
              <a:rPr lang="en-US" sz="4400" dirty="0" smtClean="0">
                <a:latin typeface="+mn-lt"/>
              </a:rPr>
              <a:t>0%</a:t>
            </a:r>
            <a:endParaRPr lang="ru-RU" sz="4400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27291" y="1978157"/>
            <a:ext cx="5905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+mn-lt"/>
              </a:rPr>
              <a:t>80</a:t>
            </a:r>
            <a:r>
              <a:rPr lang="en-US" sz="4400" dirty="0" smtClean="0">
                <a:latin typeface="+mn-lt"/>
              </a:rPr>
              <a:t>%	</a:t>
            </a:r>
            <a:r>
              <a:rPr lang="ru-RU" sz="4400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ru-RU" sz="4400" b="1" dirty="0" smtClean="0">
                <a:solidFill>
                  <a:srgbClr val="00B0F0"/>
                </a:solidFill>
                <a:latin typeface="+mn-lt"/>
              </a:rPr>
              <a:t>1,5</a:t>
            </a:r>
            <a:r>
              <a:rPr lang="ru-RU" sz="6000" dirty="0" smtClean="0">
                <a:latin typeface="+mn-lt"/>
              </a:rPr>
              <a:t>Х</a:t>
            </a:r>
            <a:r>
              <a:rPr lang="en-US" sz="4400" dirty="0" smtClean="0">
                <a:latin typeface="+mn-lt"/>
              </a:rPr>
              <a:t>	1</a:t>
            </a:r>
            <a:r>
              <a:rPr lang="ru-RU" sz="4400" dirty="0" smtClean="0">
                <a:latin typeface="+mn-lt"/>
              </a:rPr>
              <a:t>3</a:t>
            </a:r>
            <a:r>
              <a:rPr lang="en-US" sz="4400" dirty="0" smtClean="0">
                <a:latin typeface="+mn-lt"/>
              </a:rPr>
              <a:t>0%</a:t>
            </a:r>
            <a:endParaRPr lang="ru-RU" sz="44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00488" y="1330848"/>
            <a:ext cx="2401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Границы</a:t>
            </a:r>
          </a:p>
          <a:p>
            <a:r>
              <a:rPr lang="ru-RU" sz="2400" dirty="0" smtClean="0"/>
              <a:t>мотивирования</a:t>
            </a:r>
            <a:endParaRPr lang="ru-RU" sz="2400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7091916" y="2100355"/>
            <a:ext cx="2615610" cy="3349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51752" y="5664200"/>
            <a:ext cx="4435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ФОТ</a:t>
            </a:r>
            <a:r>
              <a:rPr lang="ru-RU" sz="3200" dirty="0" smtClean="0">
                <a:latin typeface="+mn-lt"/>
              </a:rPr>
              <a:t>=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3200" dirty="0" smtClean="0">
                <a:latin typeface="+mn-lt"/>
              </a:rPr>
              <a:t>*1,5=</a:t>
            </a:r>
            <a:r>
              <a:rPr lang="ru-RU" sz="3200" dirty="0" smtClean="0">
                <a:latin typeface="+mn-lt"/>
              </a:rPr>
              <a:t>7</a:t>
            </a:r>
            <a:r>
              <a:rPr lang="en-US" sz="3200" dirty="0" smtClean="0">
                <a:latin typeface="+mn-lt"/>
              </a:rPr>
              <a:t>00</a:t>
            </a:r>
            <a:r>
              <a:rPr lang="ru-RU" sz="3200" dirty="0" smtClean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000 </a:t>
            </a:r>
            <a:r>
              <a:rPr lang="ru-RU" sz="3200" dirty="0" err="1" smtClean="0">
                <a:latin typeface="+mn-lt"/>
              </a:rPr>
              <a:t>руб</a:t>
            </a:r>
            <a:endParaRPr lang="ru-RU" sz="3200" dirty="0">
              <a:latin typeface="+mn-lt"/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703232" y="1118950"/>
            <a:ext cx="6062523" cy="69642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Мотивировать ≠ Купить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10790687" y="1950607"/>
            <a:ext cx="563113" cy="3775582"/>
          </a:xfrm>
          <a:prstGeom prst="rightBrace">
            <a:avLst>
              <a:gd name="adj1" fmla="val 66971"/>
              <a:gd name="adj2" fmla="val 5033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381818" y="3313346"/>
            <a:ext cx="466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8158" y="6273225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+mn-lt"/>
              </a:rPr>
              <a:t>налоги</a:t>
            </a:r>
            <a:endParaRPr lang="ru-RU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rot="10800000">
            <a:off x="2161253" y="6400800"/>
            <a:ext cx="2155515" cy="396744"/>
          </a:xfrm>
          <a:prstGeom prst="wedgeEllipseCallout">
            <a:avLst>
              <a:gd name="adj1" fmla="val -145761"/>
              <a:gd name="adj2" fmla="val 72404"/>
            </a:avLst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3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879875" y="6151213"/>
            <a:ext cx="33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2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200" dirty="0" smtClean="0">
                <a:latin typeface="+mn-lt"/>
              </a:rPr>
              <a:t>Группа компаний Динамика</a:t>
            </a:r>
            <a:endParaRPr lang="ru-RU" sz="12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2723" y="1094560"/>
            <a:ext cx="7677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Планирование цены часа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5784" y="3073350"/>
            <a:ext cx="5722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/>
              <a:t>ФОТ + Прочие расходы</a:t>
            </a:r>
          </a:p>
          <a:p>
            <a:r>
              <a:rPr lang="ru-RU" sz="3200" dirty="0" smtClean="0"/>
              <a:t>Кол-во оплачиваемых часов</a:t>
            </a:r>
            <a:endParaRPr lang="ru-RU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7845338" y="3319571"/>
            <a:ext cx="3704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=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Себестоимость ч</a:t>
            </a: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8959" y="4913407"/>
            <a:ext cx="31566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700000+200000</a:t>
            </a:r>
          </a:p>
          <a:p>
            <a:pPr algn="ctr"/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580+180 </a:t>
            </a:r>
            <a:r>
              <a:rPr lang="ru-RU" sz="3200" b="1" dirty="0" smtClean="0">
                <a:solidFill>
                  <a:srgbClr val="FFC000"/>
                </a:solidFill>
              </a:rPr>
              <a:t>*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2294" y="5159628"/>
            <a:ext cx="24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=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1180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bg1">
                    <a:lumMod val="50000"/>
                  </a:schemeClr>
                </a:solidFill>
              </a:rPr>
              <a:t>руб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/ч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879875" y="6151213"/>
            <a:ext cx="33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2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200" dirty="0" smtClean="0">
                <a:latin typeface="+mn-lt"/>
              </a:rPr>
              <a:t>Группа компаний Динамика</a:t>
            </a:r>
            <a:endParaRPr lang="ru-RU" sz="12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2723" y="650202"/>
            <a:ext cx="7677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Планирование цены часа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136531"/>
              </p:ext>
            </p:extLst>
          </p:nvPr>
        </p:nvGraphicFramePr>
        <p:xfrm>
          <a:off x="3772825" y="2575175"/>
          <a:ext cx="4928141" cy="2599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878212" y="4075300"/>
            <a:ext cx="112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Себес-ть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ЗЧ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53132" y="2923237"/>
            <a:ext cx="1712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+mn-lt"/>
              </a:rPr>
              <a:t>Работа</a:t>
            </a:r>
            <a:endParaRPr lang="ru-RU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69353" y="2851827"/>
            <a:ext cx="1116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Наценка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ЗЧ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08786" y="3669717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+mn-lt"/>
              </a:rPr>
              <a:t>Наценка работа</a:t>
            </a:r>
            <a:endParaRPr lang="ru-RU" sz="2400" b="1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29091" y="1407337"/>
            <a:ext cx="4051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Цена ТО Спрос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44278" y="3178210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+mn-lt"/>
              </a:rPr>
              <a:t>ЗЧ</a:t>
            </a:r>
            <a:endParaRPr lang="ru-RU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53734" y="3851144"/>
            <a:ext cx="1597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Себес-ть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часа*кол-во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73354" y="5278885"/>
            <a:ext cx="558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Цена часа =</a:t>
            </a:r>
            <a:r>
              <a:rPr lang="ru-RU" sz="3200" dirty="0"/>
              <a:t> </a:t>
            </a:r>
            <a:r>
              <a:rPr lang="ru-RU" sz="3200" dirty="0" err="1"/>
              <a:t>Себес-ть</a:t>
            </a:r>
            <a:r>
              <a:rPr lang="ru-RU" sz="3200" dirty="0"/>
              <a:t> </a:t>
            </a:r>
            <a:r>
              <a:rPr lang="ru-RU" sz="3200" dirty="0" smtClean="0"/>
              <a:t>часа+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16425" y="5063440"/>
            <a:ext cx="29690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u="sng" dirty="0" smtClean="0">
                <a:latin typeface="+mn-lt"/>
              </a:rPr>
              <a:t>Наценка работа</a:t>
            </a:r>
          </a:p>
          <a:p>
            <a:pPr algn="ctr"/>
            <a:r>
              <a:rPr lang="ru-RU" sz="2800" dirty="0" smtClean="0">
                <a:latin typeface="+mn-lt"/>
              </a:rPr>
              <a:t>Кол-во ч</a:t>
            </a:r>
            <a:endParaRPr lang="ru-RU" sz="28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5668" y="2161043"/>
            <a:ext cx="284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+mn-lt"/>
              </a:rPr>
              <a:t>ЗЧ + Работа</a:t>
            </a:r>
            <a:endParaRPr lang="ru-RU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8138993" y="3631432"/>
            <a:ext cx="2259452" cy="509328"/>
          </a:xfrm>
          <a:prstGeom prst="wedgeEllipseCallout">
            <a:avLst>
              <a:gd name="adj1" fmla="val -32846"/>
              <a:gd name="adj2" fmla="val 256666"/>
            </a:avLst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ьная выноска 20"/>
          <p:cNvSpPr/>
          <p:nvPr/>
        </p:nvSpPr>
        <p:spPr>
          <a:xfrm>
            <a:off x="1673354" y="2161043"/>
            <a:ext cx="3145391" cy="762194"/>
          </a:xfrm>
          <a:prstGeom prst="wedgeEllipseCallout">
            <a:avLst>
              <a:gd name="adj1" fmla="val 49522"/>
              <a:gd name="adj2" fmla="val 166689"/>
            </a:avLst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879875" y="6151213"/>
            <a:ext cx="33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2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200" dirty="0" smtClean="0">
                <a:latin typeface="+mn-lt"/>
              </a:rPr>
              <a:t>Группа компаний Динамика</a:t>
            </a:r>
            <a:endParaRPr lang="ru-RU" sz="12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9526" y="1038666"/>
            <a:ext cx="3038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Проверка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9526" y="1961996"/>
            <a:ext cx="10006265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+mn-lt"/>
              </a:rPr>
              <a:t>Показатели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Выручка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Прибыль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Количество заказов, «</a:t>
            </a:r>
            <a:r>
              <a:rPr lang="ru-RU" sz="3200" dirty="0" err="1" smtClean="0">
                <a:latin typeface="+mn-lt"/>
              </a:rPr>
              <a:t>машинозаездов</a:t>
            </a:r>
            <a:r>
              <a:rPr lang="ru-RU" sz="3200" dirty="0" smtClean="0">
                <a:latin typeface="+mn-lt"/>
              </a:rPr>
              <a:t>»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Удельные показатели на один заказ, «</a:t>
            </a:r>
            <a:r>
              <a:rPr lang="ru-RU" sz="3200" dirty="0" err="1" smtClean="0">
                <a:latin typeface="+mn-lt"/>
              </a:rPr>
              <a:t>машинозаезд</a:t>
            </a:r>
            <a:r>
              <a:rPr lang="ru-RU" sz="3200" dirty="0" smtClean="0">
                <a:latin typeface="+mn-lt"/>
              </a:rPr>
              <a:t>»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Отношение выручки от запасных частей/услуг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1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222675" y="4479857"/>
            <a:ext cx="8315282" cy="13807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9180" y="6257836"/>
            <a:ext cx="30428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1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100" dirty="0" smtClean="0">
                <a:latin typeface="+mn-lt"/>
              </a:rPr>
              <a:t>Группа компаний Динамика</a:t>
            </a:r>
            <a:endParaRPr lang="ru-RU" sz="11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0709" y="528887"/>
            <a:ext cx="1032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тоги и перспективы 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22674" y="3211454"/>
            <a:ext cx="2198737" cy="101837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37000">
                <a:schemeClr val="bg1">
                  <a:alpha val="72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ru-RU" sz="3600" dirty="0" smtClean="0">
                <a:solidFill>
                  <a:schemeClr val="tx1"/>
                </a:solidFill>
              </a:rPr>
              <a:t>20 Итоги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620148" y="2578100"/>
            <a:ext cx="4002214" cy="1528631"/>
          </a:xfrm>
          <a:prstGeom prst="roundRect">
            <a:avLst/>
          </a:prstGeom>
          <a:solidFill>
            <a:schemeClr val="bg2">
              <a:alpha val="90000"/>
            </a:schemeClr>
          </a:solidFill>
          <a:ln>
            <a:solidFill>
              <a:srgbClr val="FF0000">
                <a:alpha val="25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21 </a:t>
            </a:r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План</a:t>
            </a:r>
            <a:endParaRPr lang="ru-RU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24" name="Прямая со стрелкой 123"/>
          <p:cNvCxnSpPr/>
          <p:nvPr/>
        </p:nvCxnSpPr>
        <p:spPr>
          <a:xfrm flipV="1">
            <a:off x="4421411" y="3949700"/>
            <a:ext cx="2296889" cy="52267"/>
          </a:xfrm>
          <a:prstGeom prst="straightConnector1">
            <a:avLst/>
          </a:prstGeom>
          <a:ln w="60325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 стрелкой 127"/>
          <p:cNvCxnSpPr>
            <a:stCxn id="11" idx="3"/>
            <a:endCxn id="27" idx="1"/>
          </p:cNvCxnSpPr>
          <p:nvPr/>
        </p:nvCxnSpPr>
        <p:spPr>
          <a:xfrm flipV="1">
            <a:off x="4421411" y="3342416"/>
            <a:ext cx="2198737" cy="378224"/>
          </a:xfrm>
          <a:prstGeom prst="straightConnector1">
            <a:avLst/>
          </a:prstGeom>
          <a:ln w="60325">
            <a:solidFill>
              <a:schemeClr val="accent1">
                <a:lumMod val="60000"/>
                <a:lumOff val="40000"/>
              </a:schemeClr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6718301" y="3354617"/>
            <a:ext cx="3896884" cy="1072444"/>
          </a:xfrm>
          <a:prstGeom prst="roundRect">
            <a:avLst/>
          </a:prstGeom>
          <a:gradFill flip="none" rotWithShape="1">
            <a:gsLst>
              <a:gs pos="0">
                <a:srgbClr val="92D050">
                  <a:alpha val="24000"/>
                </a:srgbClr>
              </a:gs>
              <a:gs pos="66000">
                <a:srgbClr val="FFFFFF"/>
              </a:gs>
              <a:gs pos="1500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20000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dirty="0" smtClean="0">
                <a:solidFill>
                  <a:schemeClr val="tx1"/>
                </a:solidFill>
              </a:rPr>
              <a:t>21 </a:t>
            </a:r>
            <a:r>
              <a:rPr lang="ru-RU" sz="3600" dirty="0" smtClean="0">
                <a:solidFill>
                  <a:schemeClr val="tx1"/>
                </a:solidFill>
              </a:rPr>
              <a:t>План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4" name="Блок-схема: ручной ввод 23"/>
          <p:cNvSpPr/>
          <p:nvPr/>
        </p:nvSpPr>
        <p:spPr>
          <a:xfrm>
            <a:off x="7461040" y="4608493"/>
            <a:ext cx="2978360" cy="1145291"/>
          </a:xfrm>
          <a:prstGeom prst="flowChartManualInput">
            <a:avLst/>
          </a:prstGeom>
          <a:gradFill flip="none" rotWithShape="0">
            <a:gsLst>
              <a:gs pos="0">
                <a:schemeClr val="bg1"/>
              </a:gs>
              <a:gs pos="35000">
                <a:schemeClr val="bg1">
                  <a:alpha val="72000"/>
                </a:schemeClr>
              </a:gs>
              <a:gs pos="100000">
                <a:srgbClr val="FFFF00">
                  <a:alpha val="29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ручной ввод 40"/>
          <p:cNvSpPr/>
          <p:nvPr/>
        </p:nvSpPr>
        <p:spPr>
          <a:xfrm flipH="1">
            <a:off x="2282432" y="4577395"/>
            <a:ext cx="5609571" cy="1161621"/>
          </a:xfrm>
          <a:prstGeom prst="flowChartManualInput">
            <a:avLst/>
          </a:prstGeom>
          <a:gradFill flip="none" rotWithShape="1">
            <a:gsLst>
              <a:gs pos="2092">
                <a:schemeClr val="bg1"/>
              </a:gs>
              <a:gs pos="36000">
                <a:schemeClr val="bg1">
                  <a:alpha val="20000"/>
                </a:schemeClr>
              </a:gs>
              <a:gs pos="89000">
                <a:schemeClr val="bg1"/>
              </a:gs>
              <a:gs pos="51000">
                <a:srgbClr val="FF0000">
                  <a:alpha val="8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Активный парк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Умножение 28"/>
          <p:cNvSpPr/>
          <p:nvPr/>
        </p:nvSpPr>
        <p:spPr>
          <a:xfrm>
            <a:off x="2565392" y="4121792"/>
            <a:ext cx="380809" cy="1090278"/>
          </a:xfrm>
          <a:prstGeom prst="mathMultiply">
            <a:avLst/>
          </a:prstGeom>
          <a:solidFill>
            <a:srgbClr val="C0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множение 41"/>
          <p:cNvSpPr/>
          <p:nvPr/>
        </p:nvSpPr>
        <p:spPr>
          <a:xfrm flipH="1">
            <a:off x="3505200" y="4121792"/>
            <a:ext cx="483504" cy="1034103"/>
          </a:xfrm>
          <a:prstGeom prst="mathMultiply">
            <a:avLst/>
          </a:prstGeom>
          <a:solidFill>
            <a:srgbClr val="C00000">
              <a:alpha val="64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2282433" y="4577395"/>
            <a:ext cx="6162961" cy="182709"/>
          </a:xfrm>
          <a:prstGeom prst="straightConnector1">
            <a:avLst/>
          </a:prstGeom>
          <a:ln w="60325">
            <a:solidFill>
              <a:schemeClr val="accent6">
                <a:lumMod val="50000"/>
                <a:alpha val="45000"/>
              </a:schemeClr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8332743" y="4791062"/>
            <a:ext cx="2645953" cy="21838"/>
          </a:xfrm>
          <a:prstGeom prst="straightConnector1">
            <a:avLst/>
          </a:prstGeom>
          <a:ln w="60325">
            <a:solidFill>
              <a:schemeClr val="tx2">
                <a:lumMod val="40000"/>
                <a:lumOff val="60000"/>
                <a:alpha val="89000"/>
              </a:schemeClr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7950445" y="5413406"/>
            <a:ext cx="1743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202</a:t>
            </a:r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</a:t>
            </a:r>
            <a:endParaRPr lang="ru-RU" sz="6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8332743" y="4479857"/>
            <a:ext cx="2645953" cy="250539"/>
          </a:xfrm>
          <a:prstGeom prst="straightConnector1">
            <a:avLst/>
          </a:prstGeom>
          <a:ln w="60325">
            <a:solidFill>
              <a:schemeClr val="tx2">
                <a:lumMod val="20000"/>
                <a:lumOff val="80000"/>
                <a:alpha val="75000"/>
              </a:schemeClr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49533" y="5408606"/>
            <a:ext cx="2299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8266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879875" y="6151213"/>
            <a:ext cx="331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2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200" dirty="0" smtClean="0">
                <a:latin typeface="+mn-lt"/>
              </a:rPr>
              <a:t>Группа компаний Динамика</a:t>
            </a:r>
            <a:endParaRPr lang="ru-RU" sz="12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9135" y="632895"/>
            <a:ext cx="3778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Заключение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344" y="4121198"/>
            <a:ext cx="9676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latin typeface="+mn-lt"/>
              </a:rPr>
              <a:t>Как ВЫ думаете когда удельная ёмкость аккумуляторов возрастёт всего два раза, будем ли мы ездить по земле?</a:t>
            </a:r>
            <a:endParaRPr lang="ru-RU" sz="32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0232" y="1897748"/>
            <a:ext cx="9886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+mn-lt"/>
              </a:rPr>
              <a:t>Новые решения уже обесценивают </a:t>
            </a:r>
            <a:r>
              <a:rPr lang="ru-RU" sz="3200" dirty="0">
                <a:latin typeface="+mn-lt"/>
              </a:rPr>
              <a:t>транспортную стратегию </a:t>
            </a:r>
            <a:r>
              <a:rPr lang="ru-RU" sz="3200" dirty="0" smtClean="0">
                <a:latin typeface="+mn-lt"/>
              </a:rPr>
              <a:t>основанную на одном виде транспорта и одном варианте его использования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470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3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3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176530" y="1459453"/>
            <a:ext cx="97000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/>
              <a:t>Тимофей</a:t>
            </a:r>
          </a:p>
          <a:p>
            <a:pPr algn="r"/>
            <a:r>
              <a:rPr lang="ru-RU" sz="3200" dirty="0" smtClean="0"/>
              <a:t>Владимирович</a:t>
            </a:r>
            <a:endParaRPr lang="ru-RU" sz="3200" dirty="0"/>
          </a:p>
          <a:p>
            <a:pPr algn="r"/>
            <a:r>
              <a:rPr lang="ru-RU" sz="3200" dirty="0" smtClean="0"/>
              <a:t>Кононов</a:t>
            </a:r>
          </a:p>
          <a:p>
            <a:pPr algn="r"/>
            <a:r>
              <a:rPr lang="ru-RU" sz="2000" dirty="0" smtClean="0"/>
              <a:t>Санкт-Петербург</a:t>
            </a:r>
          </a:p>
          <a:p>
            <a:pPr algn="r"/>
            <a:endParaRPr lang="ru-RU" sz="2000" dirty="0" smtClean="0"/>
          </a:p>
          <a:p>
            <a:pPr algn="r"/>
            <a:r>
              <a:rPr lang="ru-RU" sz="1600" dirty="0" smtClean="0"/>
              <a:t>Образование: техническое Проектирование объектов металлургии</a:t>
            </a:r>
          </a:p>
          <a:p>
            <a:pPr algn="r"/>
            <a:r>
              <a:rPr lang="ru-RU" sz="1600" dirty="0" smtClean="0"/>
              <a:t>экономическое Управление промышленными предприятиями</a:t>
            </a:r>
          </a:p>
          <a:p>
            <a:pPr algn="r"/>
            <a:endParaRPr lang="ru-RU" sz="1600" dirty="0"/>
          </a:p>
          <a:p>
            <a:pPr marL="811213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1994-1999  Автомеханик, диагностирование, ремонт агрегатов, руководитель СТО</a:t>
            </a:r>
          </a:p>
          <a:p>
            <a:pPr marL="811213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2000-2011	 Руководитель учебно-информационного центра ДЦ Тойота Лексус Аксель-Кар </a:t>
            </a:r>
            <a:r>
              <a:rPr lang="ru-RU" sz="1600" dirty="0" err="1" smtClean="0"/>
              <a:t>Инчкейп</a:t>
            </a:r>
            <a:r>
              <a:rPr lang="ru-RU" sz="1600" dirty="0" smtClean="0"/>
              <a:t> Олимп</a:t>
            </a:r>
          </a:p>
          <a:p>
            <a:pPr marL="811213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2012-2016	 Руководитель послепродажного обслуживания ДЦ Тойота </a:t>
            </a:r>
            <a:r>
              <a:rPr lang="ru-RU" sz="1600" dirty="0" err="1" smtClean="0"/>
              <a:t>Диален</a:t>
            </a:r>
            <a:r>
              <a:rPr lang="ru-RU" sz="1600" dirty="0" smtClean="0"/>
              <a:t> Череповец  </a:t>
            </a:r>
            <a:endParaRPr lang="ru-RU" sz="1600" dirty="0"/>
          </a:p>
          <a:p>
            <a:pPr marL="811213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2017-2020	 Консультант по вопросам послепродажного обслуживания</a:t>
            </a:r>
          </a:p>
          <a:p>
            <a:pPr marL="811213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2020	 Руководитель послепродажного обслуживания группы компаний Динамика</a:t>
            </a:r>
            <a:endParaRPr lang="ru-RU" sz="1600" dirty="0"/>
          </a:p>
        </p:txBody>
      </p:sp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4333" y="173732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8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0" y="164326"/>
            <a:ext cx="3309870" cy="33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58937" y="5014744"/>
            <a:ext cx="7332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2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200" dirty="0" smtClean="0">
                <a:latin typeface="+mn-lt"/>
              </a:rPr>
              <a:t>Группа компаний </a:t>
            </a:r>
            <a:r>
              <a:rPr lang="ru-RU" sz="1200" dirty="0" smtClean="0">
                <a:latin typeface="+mn-lt"/>
              </a:rPr>
              <a:t>Динамика</a:t>
            </a:r>
          </a:p>
          <a:p>
            <a:pPr algn="r"/>
            <a:r>
              <a:rPr lang="ru-RU" sz="2400" u="sng" dirty="0">
                <a:solidFill>
                  <a:schemeClr val="accent1">
                    <a:lumMod val="75000"/>
                  </a:schemeClr>
                </a:solidFill>
              </a:rPr>
              <a:t>Timofey.Kononov@dynamica.su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6675" y="2255912"/>
            <a:ext cx="6555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41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631410" y="6211669"/>
            <a:ext cx="356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/>
              <a:t>Тимофей Владимирович Кононов</a:t>
            </a:r>
          </a:p>
          <a:p>
            <a:pPr algn="r"/>
            <a:r>
              <a:rPr lang="ru-RU" sz="1200" dirty="0" smtClean="0"/>
              <a:t>Руководитель послепродажного обслуживания</a:t>
            </a:r>
          </a:p>
          <a:p>
            <a:pPr algn="r"/>
            <a:r>
              <a:rPr lang="ru-RU" sz="1200" dirty="0" smtClean="0"/>
              <a:t>Группа компаний Динамика</a:t>
            </a:r>
            <a:endParaRPr lang="ru-RU" sz="12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526402"/>
              </p:ext>
            </p:extLst>
          </p:nvPr>
        </p:nvGraphicFramePr>
        <p:xfrm>
          <a:off x="1786269" y="870528"/>
          <a:ext cx="10363199" cy="505459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31089">
                  <a:extLst>
                    <a:ext uri="{9D8B030D-6E8A-4147-A177-3AD203B41FA5}">
                      <a16:colId xmlns:a16="http://schemas.microsoft.com/office/drawing/2014/main" val="4134834940"/>
                    </a:ext>
                  </a:extLst>
                </a:gridCol>
                <a:gridCol w="1481334">
                  <a:extLst>
                    <a:ext uri="{9D8B030D-6E8A-4147-A177-3AD203B41FA5}">
                      <a16:colId xmlns:a16="http://schemas.microsoft.com/office/drawing/2014/main" val="1432608226"/>
                    </a:ext>
                  </a:extLst>
                </a:gridCol>
                <a:gridCol w="1709753">
                  <a:extLst>
                    <a:ext uri="{9D8B030D-6E8A-4147-A177-3AD203B41FA5}">
                      <a16:colId xmlns:a16="http://schemas.microsoft.com/office/drawing/2014/main" val="3801034481"/>
                    </a:ext>
                  </a:extLst>
                </a:gridCol>
                <a:gridCol w="1395717">
                  <a:extLst>
                    <a:ext uri="{9D8B030D-6E8A-4147-A177-3AD203B41FA5}">
                      <a16:colId xmlns:a16="http://schemas.microsoft.com/office/drawing/2014/main" val="1878210366"/>
                    </a:ext>
                  </a:extLst>
                </a:gridCol>
                <a:gridCol w="1325931">
                  <a:extLst>
                    <a:ext uri="{9D8B030D-6E8A-4147-A177-3AD203B41FA5}">
                      <a16:colId xmlns:a16="http://schemas.microsoft.com/office/drawing/2014/main" val="2422674859"/>
                    </a:ext>
                  </a:extLst>
                </a:gridCol>
                <a:gridCol w="1349193">
                  <a:extLst>
                    <a:ext uri="{9D8B030D-6E8A-4147-A177-3AD203B41FA5}">
                      <a16:colId xmlns:a16="http://schemas.microsoft.com/office/drawing/2014/main" val="875624935"/>
                    </a:ext>
                  </a:extLst>
                </a:gridCol>
                <a:gridCol w="1570182">
                  <a:extLst>
                    <a:ext uri="{9D8B030D-6E8A-4147-A177-3AD203B41FA5}">
                      <a16:colId xmlns:a16="http://schemas.microsoft.com/office/drawing/2014/main" val="4257792003"/>
                    </a:ext>
                  </a:extLst>
                </a:gridCol>
              </a:tblGrid>
              <a:tr h="4238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Архангельск</a:t>
                      </a:r>
                      <a:endParaRPr lang="ru-RU" sz="2000" b="1" dirty="0"/>
                    </a:p>
                  </a:txBody>
                  <a:tcPr marL="36000" marR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Северодвинск</a:t>
                      </a:r>
                    </a:p>
                  </a:txBody>
                  <a:tcPr marL="36000" marR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Сыктывкар</a:t>
                      </a:r>
                    </a:p>
                  </a:txBody>
                  <a:tcPr marL="36000" marR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Череповец</a:t>
                      </a:r>
                    </a:p>
                  </a:txBody>
                  <a:tcPr marL="36000" marR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Смоленск</a:t>
                      </a:r>
                    </a:p>
                  </a:txBody>
                  <a:tcPr marL="36000" marR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Калининград</a:t>
                      </a:r>
                    </a:p>
                  </a:txBody>
                  <a:tcPr marL="36000" marR="0" anchor="ctr"/>
                </a:tc>
                <a:extLst>
                  <a:ext uri="{0D108BD9-81ED-4DB2-BD59-A6C34878D82A}">
                    <a16:rowId xmlns:a16="http://schemas.microsoft.com/office/drawing/2014/main" val="18645603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VW</a:t>
                      </a:r>
                      <a:endParaRPr lang="ru-RU" sz="2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80000"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/>
                        <a:t>с 2020</a:t>
                      </a:r>
                      <a:endParaRPr lang="ru-RU" sz="2000" dirty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6083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Toyota</a:t>
                      </a:r>
                      <a:endParaRPr lang="ru-RU" sz="2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80000"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2015</a:t>
                      </a:r>
                      <a:endParaRPr lang="ru-RU" sz="2000" dirty="0" smtClean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6234741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Renault</a:t>
                      </a:r>
                      <a:endParaRPr lang="ru-RU" sz="2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80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2015</a:t>
                      </a:r>
                      <a:endParaRPr lang="ru-RU" sz="2000" dirty="0" smtClean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664843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Nissan</a:t>
                      </a:r>
                      <a:endParaRPr lang="ru-RU" sz="2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80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2014</a:t>
                      </a:r>
                      <a:endParaRPr lang="ru-RU" sz="2000" dirty="0" smtClean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9299530"/>
                  </a:ext>
                </a:extLst>
              </a:tr>
              <a:tr h="40944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Mitsubishi</a:t>
                      </a:r>
                      <a:endParaRPr lang="ru-RU" sz="2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80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2009</a:t>
                      </a:r>
                      <a:endParaRPr lang="ru-RU" sz="2000" dirty="0" smtClean="0"/>
                    </a:p>
                  </a:txBody>
                  <a:tcP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0" dirty="0" smtClean="0"/>
                        <a:t>с</a:t>
                      </a:r>
                      <a:r>
                        <a:rPr lang="ru-RU" sz="2000" b="0" baseline="0" dirty="0" smtClean="0"/>
                        <a:t> 2009</a:t>
                      </a:r>
                      <a:endParaRPr lang="ru-RU" sz="2000" b="0" dirty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/>
                        <a:t>с</a:t>
                      </a:r>
                      <a:r>
                        <a:rPr lang="ru-RU" sz="2000" b="0" baseline="0" dirty="0" smtClean="0"/>
                        <a:t> 2012</a:t>
                      </a:r>
                      <a:endParaRPr lang="ru-RU" sz="2000" b="0" dirty="0" smtClean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2019</a:t>
                      </a:r>
                      <a:endParaRPr lang="ru-RU" sz="2000" dirty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32169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Mazda</a:t>
                      </a:r>
                      <a:endParaRPr lang="ru-RU" sz="2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80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2013</a:t>
                      </a:r>
                      <a:endParaRPr lang="ru-RU" sz="2000" dirty="0" smtClean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985989"/>
                  </a:ext>
                </a:extLst>
              </a:tr>
              <a:tr h="16573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Hyundai</a:t>
                      </a:r>
                      <a:endParaRPr lang="ru-RU" sz="2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80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2009</a:t>
                      </a:r>
                      <a:endParaRPr lang="ru-RU" sz="2000" dirty="0" smtClean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2009</a:t>
                      </a:r>
                      <a:endParaRPr lang="ru-RU" sz="2000" dirty="0" smtClean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590804"/>
                  </a:ext>
                </a:extLst>
              </a:tr>
              <a:tr h="47434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Haval</a:t>
                      </a:r>
                      <a:endParaRPr lang="ru-RU" sz="2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80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2019</a:t>
                      </a:r>
                      <a:endParaRPr lang="ru-RU" sz="2000" dirty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856465"/>
                  </a:ext>
                </a:extLst>
              </a:tr>
              <a:tr h="49880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Ford</a:t>
                      </a:r>
                      <a:endParaRPr lang="ru-RU" sz="2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80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2014</a:t>
                      </a:r>
                      <a:endParaRPr lang="ru-RU" sz="2000" dirty="0" smtClean="0"/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6318"/>
                  </a:ext>
                </a:extLst>
              </a:tr>
              <a:tr h="16573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Datsun</a:t>
                      </a:r>
                      <a:endParaRPr lang="ru-RU" sz="2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180000"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 2014</a:t>
                      </a:r>
                    </a:p>
                  </a:txBody>
                  <a:tcPr anchor="ctr"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715219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51710" y="-113228"/>
            <a:ext cx="3920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2009-2021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972535" y="3025046"/>
            <a:ext cx="1063256" cy="631470"/>
          </a:xfrm>
          <a:prstGeom prst="roundRect">
            <a:avLst/>
          </a:prstGeom>
          <a:solidFill>
            <a:srgbClr val="FFFF00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Лучший дилер 2019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050198" y="1520082"/>
            <a:ext cx="1063256" cy="631470"/>
          </a:xfrm>
          <a:prstGeom prst="roundRect">
            <a:avLst/>
          </a:prstGeom>
          <a:solidFill>
            <a:srgbClr val="FFFF00">
              <a:alpha val="9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Продажа </a:t>
            </a:r>
            <a:r>
              <a:rPr lang="en-US" dirty="0" smtClean="0">
                <a:solidFill>
                  <a:schemeClr val="tx1"/>
                </a:solidFill>
              </a:rPr>
              <a:t>RAV4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2019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03192" y="2130685"/>
            <a:ext cx="1063256" cy="631470"/>
          </a:xfrm>
          <a:prstGeom prst="roundRect">
            <a:avLst/>
          </a:prstGeom>
          <a:solidFill>
            <a:srgbClr val="FFFF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882156" y="5031169"/>
            <a:ext cx="1220316" cy="803974"/>
          </a:xfrm>
          <a:prstGeom prst="roundRect">
            <a:avLst/>
          </a:prstGeom>
          <a:solidFill>
            <a:srgbClr val="FFFF0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Лучшее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качество обслуживания </a:t>
            </a:r>
            <a:r>
              <a:rPr lang="ru-RU" dirty="0" smtClean="0">
                <a:solidFill>
                  <a:schemeClr val="tx1"/>
                </a:solidFill>
              </a:rPr>
              <a:t>2018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36666" y="2169781"/>
            <a:ext cx="1063256" cy="6314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 лучших дилера 2019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237476" y="4211701"/>
            <a:ext cx="1063256" cy="631470"/>
          </a:xfrm>
          <a:prstGeom prst="roundRect">
            <a:avLst/>
          </a:prstGeom>
          <a:solidFill>
            <a:srgbClr val="FFFF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93506" y="4252197"/>
            <a:ext cx="1063256" cy="631470"/>
          </a:xfrm>
          <a:prstGeom prst="roundRect">
            <a:avLst/>
          </a:prstGeom>
          <a:solidFill>
            <a:srgbClr val="FFFF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158576" y="4291805"/>
            <a:ext cx="1063256" cy="631470"/>
          </a:xfrm>
          <a:prstGeom prst="roundRect">
            <a:avLst/>
          </a:prstGeom>
          <a:solidFill>
            <a:srgbClr val="FFFF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114599" y="4337553"/>
            <a:ext cx="1062646" cy="6314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Удержание клиентов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2014, 2020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39016" y="4627854"/>
            <a:ext cx="1063256" cy="631470"/>
          </a:xfrm>
          <a:prstGeom prst="roundRect">
            <a:avLst/>
          </a:prstGeom>
          <a:solidFill>
            <a:srgbClr val="FFFF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70109" y="4678326"/>
            <a:ext cx="1063256" cy="65376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Лучший рук ОП 2017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192165" y="1779508"/>
            <a:ext cx="1354478" cy="6314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Лучший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Renault Selection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2019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207205" y="3283193"/>
            <a:ext cx="1063256" cy="631470"/>
          </a:xfrm>
          <a:prstGeom prst="roundRect">
            <a:avLst/>
          </a:prstGeom>
          <a:solidFill>
            <a:srgbClr val="FFFF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092212" y="3342939"/>
            <a:ext cx="1121410" cy="6314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Тайный покупатель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2019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5-конечная звезда 31"/>
          <p:cNvSpPr/>
          <p:nvPr/>
        </p:nvSpPr>
        <p:spPr>
          <a:xfrm>
            <a:off x="3216269" y="1896795"/>
            <a:ext cx="161207" cy="120034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3218482" y="2326386"/>
            <a:ext cx="161207" cy="120034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3222552" y="2770823"/>
            <a:ext cx="161207" cy="120034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3205867" y="3204183"/>
            <a:ext cx="161207" cy="120034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3201616" y="3699230"/>
            <a:ext cx="161207" cy="120034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5-конечная звезда 39"/>
          <p:cNvSpPr/>
          <p:nvPr/>
        </p:nvSpPr>
        <p:spPr>
          <a:xfrm>
            <a:off x="3201615" y="4113571"/>
            <a:ext cx="161207" cy="120034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5-конечная звезда 40"/>
          <p:cNvSpPr/>
          <p:nvPr/>
        </p:nvSpPr>
        <p:spPr>
          <a:xfrm>
            <a:off x="3201615" y="5084714"/>
            <a:ext cx="161207" cy="120034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5-конечная звезда 41"/>
          <p:cNvSpPr/>
          <p:nvPr/>
        </p:nvSpPr>
        <p:spPr>
          <a:xfrm>
            <a:off x="3201614" y="5618549"/>
            <a:ext cx="161207" cy="120034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14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Прямоугольник 142"/>
          <p:cNvSpPr/>
          <p:nvPr/>
        </p:nvSpPr>
        <p:spPr>
          <a:xfrm>
            <a:off x="5297845" y="4834485"/>
            <a:ext cx="2318391" cy="1126763"/>
          </a:xfrm>
          <a:prstGeom prst="rect">
            <a:avLst/>
          </a:prstGeom>
          <a:solidFill>
            <a:schemeClr val="accent5">
              <a:lumMod val="40000"/>
              <a:lumOff val="60000"/>
              <a:alpha val="61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9180" y="6257836"/>
            <a:ext cx="30428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1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100" dirty="0" smtClean="0">
                <a:latin typeface="+mn-lt"/>
              </a:rPr>
              <a:t>Группа компаний Динамика</a:t>
            </a:r>
            <a:endParaRPr lang="ru-RU" sz="11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0709" y="528887"/>
            <a:ext cx="1032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тоги и перспективы 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09110" y="3003279"/>
            <a:ext cx="2262417" cy="1202537"/>
          </a:xfrm>
          <a:prstGeom prst="roundRect">
            <a:avLst/>
          </a:prstGeom>
          <a:solidFill>
            <a:schemeClr val="bg2">
              <a:alpha val="43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3600" dirty="0" smtClean="0">
                <a:solidFill>
                  <a:schemeClr val="tx1"/>
                </a:solidFill>
              </a:rPr>
              <a:t>20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smtClean="0">
                <a:solidFill>
                  <a:schemeClr val="tx1"/>
                </a:solidFill>
              </a:rPr>
              <a:t>План 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57938" y="3248100"/>
            <a:ext cx="2198736" cy="1018372"/>
          </a:xfrm>
          <a:prstGeom prst="roundRect">
            <a:avLst/>
          </a:prstGeom>
          <a:solidFill>
            <a:schemeClr val="tx2">
              <a:lumMod val="20000"/>
              <a:lumOff val="80000"/>
              <a:alpha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ru-RU" sz="3600" dirty="0" smtClean="0">
                <a:solidFill>
                  <a:schemeClr val="tx1"/>
                </a:solidFill>
              </a:rPr>
              <a:t>Итоги</a:t>
            </a:r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4" name="Прямая со стрелкой 13"/>
          <p:cNvCxnSpPr>
            <a:stCxn id="132" idx="0"/>
          </p:cNvCxnSpPr>
          <p:nvPr/>
        </p:nvCxnSpPr>
        <p:spPr>
          <a:xfrm flipV="1">
            <a:off x="2870167" y="4311192"/>
            <a:ext cx="1311256" cy="1288884"/>
          </a:xfrm>
          <a:prstGeom prst="straightConnector1">
            <a:avLst/>
          </a:prstGeom>
          <a:ln w="107950">
            <a:solidFill>
              <a:schemeClr val="accent1">
                <a:lumMod val="60000"/>
                <a:lumOff val="40000"/>
                <a:alpha val="71000"/>
              </a:schemeClr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974659" y="4315217"/>
            <a:ext cx="864993" cy="431370"/>
          </a:xfrm>
          <a:prstGeom prst="straightConnector1">
            <a:avLst/>
          </a:prstGeom>
          <a:ln w="63500"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44473" y="5328227"/>
            <a:ext cx="2299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2020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856967" y="2252053"/>
            <a:ext cx="2824656" cy="1602973"/>
          </a:xfrm>
          <a:prstGeom prst="roundRect">
            <a:avLst/>
          </a:prstGeom>
          <a:solidFill>
            <a:schemeClr val="bg2">
              <a:alpha val="44000"/>
            </a:schemeClr>
          </a:solidFill>
          <a:ln>
            <a:solidFill>
              <a:srgbClr val="FF0000">
                <a:alpha val="25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21 </a:t>
            </a:r>
            <a:r>
              <a:rPr lang="ru-RU" sz="3600" dirty="0" smtClean="0">
                <a:solidFill>
                  <a:schemeClr val="bg1">
                    <a:lumMod val="75000"/>
                  </a:schemeClr>
                </a:solidFill>
              </a:rPr>
              <a:t>План</a:t>
            </a:r>
            <a:endParaRPr lang="ru-RU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3109110" y="5380558"/>
            <a:ext cx="429886" cy="4472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3535224" y="4760214"/>
            <a:ext cx="489500" cy="6203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Умножение 28"/>
          <p:cNvSpPr/>
          <p:nvPr/>
        </p:nvSpPr>
        <p:spPr>
          <a:xfrm>
            <a:off x="3004401" y="4835419"/>
            <a:ext cx="211844" cy="1090278"/>
          </a:xfrm>
          <a:prstGeom prst="mathMultiply">
            <a:avLst/>
          </a:prstGeom>
          <a:solidFill>
            <a:srgbClr val="C0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множение 41"/>
          <p:cNvSpPr/>
          <p:nvPr/>
        </p:nvSpPr>
        <p:spPr>
          <a:xfrm flipH="1">
            <a:off x="3902420" y="4211386"/>
            <a:ext cx="244608" cy="1034103"/>
          </a:xfrm>
          <a:prstGeom prst="mathMultiply">
            <a:avLst/>
          </a:prstGeom>
          <a:solidFill>
            <a:srgbClr val="C00000">
              <a:alpha val="64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4" name="Прямая со стрелкой 123"/>
          <p:cNvCxnSpPr/>
          <p:nvPr/>
        </p:nvCxnSpPr>
        <p:spPr>
          <a:xfrm flipV="1">
            <a:off x="5454112" y="3884894"/>
            <a:ext cx="2615385" cy="216979"/>
          </a:xfrm>
          <a:prstGeom prst="straightConnector1">
            <a:avLst/>
          </a:prstGeom>
          <a:ln w="60325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 стрелкой 127"/>
          <p:cNvCxnSpPr/>
          <p:nvPr/>
        </p:nvCxnSpPr>
        <p:spPr>
          <a:xfrm flipV="1">
            <a:off x="5454112" y="2969256"/>
            <a:ext cx="2320270" cy="590560"/>
          </a:xfrm>
          <a:prstGeom prst="straightConnector1">
            <a:avLst/>
          </a:prstGeom>
          <a:ln w="60325">
            <a:solidFill>
              <a:schemeClr val="accent1">
                <a:lumMod val="60000"/>
                <a:lumOff val="40000"/>
              </a:schemeClr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Прямоугольник 131"/>
          <p:cNvSpPr/>
          <p:nvPr/>
        </p:nvSpPr>
        <p:spPr>
          <a:xfrm>
            <a:off x="1887979" y="5600076"/>
            <a:ext cx="1964376" cy="8238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19 Активный парк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1765675" y="6409603"/>
            <a:ext cx="2221258" cy="18196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069497" y="3003279"/>
            <a:ext cx="2545687" cy="1072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dirty="0" smtClean="0">
                <a:solidFill>
                  <a:schemeClr val="tx1"/>
                </a:solidFill>
              </a:rPr>
              <a:t>21 </a:t>
            </a:r>
            <a:r>
              <a:rPr lang="ru-RU" sz="3600" dirty="0" smtClean="0">
                <a:solidFill>
                  <a:schemeClr val="tx1"/>
                </a:solidFill>
              </a:rPr>
              <a:t>План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5583613" y="4955634"/>
            <a:ext cx="190308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20 </a:t>
            </a: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Активный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парк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031354" y="5453416"/>
            <a:ext cx="1743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202</a:t>
            </a:r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</a:t>
            </a:r>
            <a:endParaRPr lang="ru-RU" sz="6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2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9180" y="6257836"/>
            <a:ext cx="30428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1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100" dirty="0" smtClean="0">
                <a:latin typeface="+mn-lt"/>
              </a:rPr>
              <a:t>Группа компаний Динамика</a:t>
            </a:r>
            <a:endParaRPr lang="ru-RU" sz="11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4580" y="932044"/>
            <a:ext cx="1032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Планирование от достигнутого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9526" y="2225334"/>
            <a:ext cx="10006265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+mn-lt"/>
              </a:rPr>
              <a:t>Планируемые показатели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Выручка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Прибыль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Количество заказов, «</a:t>
            </a:r>
            <a:r>
              <a:rPr lang="ru-RU" sz="3200" dirty="0" err="1" smtClean="0">
                <a:latin typeface="+mn-lt"/>
              </a:rPr>
              <a:t>машинозаездов</a:t>
            </a:r>
            <a:r>
              <a:rPr lang="ru-RU" sz="3200" dirty="0" smtClean="0">
                <a:latin typeface="+mn-lt"/>
              </a:rPr>
              <a:t>»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Удельные показатели на один заказ, «</a:t>
            </a:r>
            <a:r>
              <a:rPr lang="ru-RU" sz="3200" dirty="0" err="1" smtClean="0">
                <a:latin typeface="+mn-lt"/>
              </a:rPr>
              <a:t>машинозаезд</a:t>
            </a:r>
            <a:r>
              <a:rPr lang="ru-RU" sz="3200" dirty="0" smtClean="0">
                <a:latin typeface="+mn-lt"/>
              </a:rPr>
              <a:t>»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Отношение выручки от запасных частей/услуг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30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9179" y="6257836"/>
            <a:ext cx="30428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1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100" dirty="0" smtClean="0">
                <a:latin typeface="+mn-lt"/>
              </a:rPr>
              <a:t>Группа компаний Динамика</a:t>
            </a:r>
            <a:endParaRPr lang="ru-RU" sz="11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7847" y="902435"/>
            <a:ext cx="10006265" cy="517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Предмет планирования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ru-RU" sz="3200" dirty="0" smtClean="0">
                <a:latin typeface="+mn-lt"/>
              </a:rPr>
              <a:t>Определение удельного спроса</a:t>
            </a:r>
          </a:p>
          <a:p>
            <a:pPr marL="457200" indent="-11113"/>
            <a:r>
              <a:rPr lang="ru-RU" sz="3200" dirty="0" smtClean="0">
                <a:latin typeface="+mn-lt"/>
              </a:rPr>
              <a:t>Вынужденный спрос:</a:t>
            </a:r>
          </a:p>
          <a:p>
            <a:pPr marL="457200" lvl="3" indent="8001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ТО</a:t>
            </a:r>
          </a:p>
          <a:p>
            <a:pPr marL="457200" lvl="3" indent="8001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Ремонт</a:t>
            </a:r>
          </a:p>
          <a:p>
            <a:pPr marL="457200" indent="-11113">
              <a:spcBef>
                <a:spcPts val="1200"/>
              </a:spcBef>
            </a:pPr>
            <a:r>
              <a:rPr lang="ru-RU" sz="3200" dirty="0" smtClean="0">
                <a:latin typeface="+mn-lt"/>
              </a:rPr>
              <a:t>Свободный спрос:</a:t>
            </a:r>
          </a:p>
          <a:p>
            <a:pPr marL="457200" indent="8001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Дополнительное оборудование</a:t>
            </a:r>
          </a:p>
          <a:p>
            <a:pPr marL="457200" indent="8001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+mn-lt"/>
              </a:rPr>
              <a:t>Аксессуары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05443" y="2811780"/>
            <a:ext cx="7819631" cy="15544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2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9180" y="6257836"/>
            <a:ext cx="30428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latin typeface="+mn-lt"/>
              </a:rPr>
              <a:t>Тимофей Владимирович Кононов</a:t>
            </a:r>
          </a:p>
          <a:p>
            <a:pPr algn="r"/>
            <a:r>
              <a:rPr lang="ru-RU" sz="1100" dirty="0" smtClean="0">
                <a:latin typeface="+mn-lt"/>
              </a:rPr>
              <a:t>Руководитель послепродажного обслуживания</a:t>
            </a:r>
          </a:p>
          <a:p>
            <a:pPr algn="r"/>
            <a:r>
              <a:rPr lang="ru-RU" sz="1100" dirty="0" smtClean="0">
                <a:latin typeface="+mn-lt"/>
              </a:rPr>
              <a:t>Группа компаний Динамика</a:t>
            </a:r>
            <a:endParaRPr lang="ru-RU" sz="11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1639" y="902435"/>
            <a:ext cx="930553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Шаги планирования</a:t>
            </a:r>
          </a:p>
          <a:p>
            <a:endParaRPr lang="ru-RU" sz="3200" b="1" dirty="0" smtClean="0">
              <a:latin typeface="+mn-lt"/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sz="3200" dirty="0" smtClean="0">
                <a:latin typeface="+mn-lt"/>
              </a:rPr>
              <a:t>Определение спроса на услуги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sz="3200" dirty="0" smtClean="0">
                <a:latin typeface="+mn-lt"/>
              </a:rPr>
              <a:t>Определение собственной доли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sz="3200" dirty="0" smtClean="0">
                <a:latin typeface="+mn-lt"/>
              </a:rPr>
              <a:t>Определение удельных показателей выручки и прибыли на один заказ, «</a:t>
            </a:r>
            <a:r>
              <a:rPr lang="ru-RU" sz="3200" dirty="0" err="1" smtClean="0">
                <a:latin typeface="+mn-lt"/>
              </a:rPr>
              <a:t>машинозаезд</a:t>
            </a:r>
            <a:r>
              <a:rPr lang="ru-RU" sz="3200" dirty="0" smtClean="0">
                <a:latin typeface="+mn-lt"/>
              </a:rPr>
              <a:t>»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sz="3200" dirty="0">
                <a:latin typeface="+mn-lt"/>
              </a:rPr>
              <a:t>Определение необходимых ресурсов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sz="3200" dirty="0" smtClean="0">
                <a:latin typeface="+mn-lt"/>
              </a:rPr>
              <a:t>Определение итогов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ru-RU" sz="3200" dirty="0" smtClean="0">
                <a:latin typeface="+mn-lt"/>
              </a:rPr>
              <a:t>Корректировка ресурсов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29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631410" y="6211669"/>
            <a:ext cx="356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/>
              <a:t>Тимофей Владимирович Кононов</a:t>
            </a:r>
          </a:p>
          <a:p>
            <a:pPr algn="r"/>
            <a:r>
              <a:rPr lang="ru-RU" sz="1200" dirty="0" smtClean="0"/>
              <a:t>Руководитель послепродажного обслуживания</a:t>
            </a:r>
          </a:p>
          <a:p>
            <a:pPr algn="r"/>
            <a:r>
              <a:rPr lang="ru-RU" sz="1200" dirty="0" smtClean="0"/>
              <a:t>Группа компаний Динамика</a:t>
            </a:r>
            <a:endParaRPr lang="ru-RU" sz="12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064416"/>
              </p:ext>
            </p:extLst>
          </p:nvPr>
        </p:nvGraphicFramePr>
        <p:xfrm>
          <a:off x="2023058" y="2363512"/>
          <a:ext cx="9898380" cy="37785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11582">
                  <a:extLst>
                    <a:ext uri="{9D8B030D-6E8A-4147-A177-3AD203B41FA5}">
                      <a16:colId xmlns:a16="http://schemas.microsoft.com/office/drawing/2014/main" val="1030387949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821747582"/>
                    </a:ext>
                  </a:extLst>
                </a:gridCol>
                <a:gridCol w="1290320">
                  <a:extLst>
                    <a:ext uri="{9D8B030D-6E8A-4147-A177-3AD203B41FA5}">
                      <a16:colId xmlns:a16="http://schemas.microsoft.com/office/drawing/2014/main" val="1527713950"/>
                    </a:ext>
                  </a:extLst>
                </a:gridCol>
                <a:gridCol w="652780">
                  <a:extLst>
                    <a:ext uri="{9D8B030D-6E8A-4147-A177-3AD203B41FA5}">
                      <a16:colId xmlns:a16="http://schemas.microsoft.com/office/drawing/2014/main" val="4184649757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334719028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1136876631"/>
                    </a:ext>
                  </a:extLst>
                </a:gridCol>
                <a:gridCol w="1540936">
                  <a:extLst>
                    <a:ext uri="{9D8B030D-6E8A-4147-A177-3AD203B41FA5}">
                      <a16:colId xmlns:a16="http://schemas.microsoft.com/office/drawing/2014/main" val="2417114933"/>
                    </a:ext>
                  </a:extLst>
                </a:gridCol>
                <a:gridCol w="2619532">
                  <a:extLst>
                    <a:ext uri="{9D8B030D-6E8A-4147-A177-3AD203B41FA5}">
                      <a16:colId xmlns:a16="http://schemas.microsoft.com/office/drawing/2014/main" val="3363165294"/>
                    </a:ext>
                  </a:extLst>
                </a:gridCol>
              </a:tblGrid>
              <a:tr h="7228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Парк авто</a:t>
                      </a:r>
                      <a:endParaRPr lang="ru-RU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Активная доля парка</a:t>
                      </a:r>
                      <a:endParaRPr lang="ru-RU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ТО</a:t>
                      </a:r>
                      <a:endParaRPr lang="ru-RU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Кол-во ремонт</a:t>
                      </a:r>
                      <a:endParaRPr lang="ru-RU" dirty="0"/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Средняя цена ТО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Средняя цена ремонта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marL="72000" marR="3600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Итого:</a:t>
                      </a:r>
                    </a:p>
                    <a:p>
                      <a:pPr algn="r" fontAlgn="b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48 000 000,0 ₽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36000"/>
                </a:tc>
                <a:extLst>
                  <a:ext uri="{0D108BD9-81ED-4DB2-BD59-A6C34878D82A}">
                    <a16:rowId xmlns:a16="http://schemas.microsoft.com/office/drawing/2014/main" val="303805627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ru-RU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12 000 ₽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</a:t>
                      </a:r>
                      <a:r>
                        <a:rPr lang="ru-RU" sz="2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000 ₽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4 300 000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₽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062596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ru-RU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  <a:r>
                        <a:rPr lang="ru-RU" sz="3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r>
                        <a:rPr lang="en-US" sz="2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(80)</a:t>
                      </a:r>
                      <a:endParaRPr lang="ru-RU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12 000 ₽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8 000 ₽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550 000 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₽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07757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2019</a:t>
                      </a:r>
                      <a:endParaRPr lang="ru-RU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16 000 ₽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 </a:t>
                      </a:r>
                      <a:r>
                        <a:rPr lang="ru-RU" sz="2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000 ₽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830 000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₽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12746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2018</a:t>
                      </a:r>
                      <a:endParaRPr lang="ru-RU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16 500 ₽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14 000 ₽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380 000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₽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27959650"/>
                  </a:ext>
                </a:extLst>
              </a:tr>
              <a:tr h="541284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До</a:t>
                      </a:r>
                      <a:r>
                        <a:rPr lang="ru-RU" sz="28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восьми лет….</a:t>
                      </a:r>
                      <a:endParaRPr lang="ru-RU" sz="28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2335843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r"/>
                      <a:r>
                        <a:rPr lang="ru-RU" sz="2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2013</a:t>
                      </a:r>
                      <a:endParaRPr lang="ru-RU"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6 000 ₽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10 000 ₽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590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₽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7854536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023058" y="1073366"/>
            <a:ext cx="4754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Расчет выручки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15015" y="1535031"/>
            <a:ext cx="2476961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300"/>
              </a:lnSpc>
            </a:pPr>
            <a:r>
              <a:rPr lang="ru-RU" sz="4000" b="1" dirty="0" smtClean="0">
                <a:latin typeface="+mn-lt"/>
              </a:rPr>
              <a:t>4,0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3200" dirty="0" smtClean="0">
                <a:latin typeface="+mn-lt"/>
              </a:rPr>
              <a:t>млн руб.</a:t>
            </a:r>
            <a:endParaRPr lang="ru-RU" sz="3200" dirty="0">
              <a:latin typeface="+mn-lt"/>
            </a:endParaRPr>
          </a:p>
          <a:p>
            <a:pPr algn="r">
              <a:lnSpc>
                <a:spcPts val="2300"/>
              </a:lnSpc>
            </a:pPr>
            <a:r>
              <a:rPr lang="ru-RU" sz="3200" dirty="0" smtClean="0">
                <a:latin typeface="+mn-lt"/>
              </a:rPr>
              <a:t>в месяц</a:t>
            </a:r>
            <a:endParaRPr lang="ru-RU" sz="3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7589" y="1996696"/>
            <a:ext cx="216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+mn-lt"/>
              </a:rPr>
              <a:t>Показатели за год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27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392" y="1247894"/>
            <a:ext cx="1484840" cy="100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9;p26"/>
          <p:cNvPicPr preferRelativeResize="0"/>
          <p:nvPr/>
        </p:nvPicPr>
        <p:blipFill rotWithShape="1">
          <a:blip r:embed="rId4">
            <a:alphaModFix/>
          </a:blip>
          <a:srcRect b="58147"/>
          <a:stretch/>
        </p:blipFill>
        <p:spPr>
          <a:xfrm>
            <a:off x="326657" y="2363512"/>
            <a:ext cx="1192731" cy="449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0;p26"/>
          <p:cNvPicPr preferRelativeResize="0"/>
          <p:nvPr/>
        </p:nvPicPr>
        <p:blipFill rotWithShape="1">
          <a:blip r:embed="rId4">
            <a:alphaModFix/>
          </a:blip>
          <a:srcRect t="-1" b="89808"/>
          <a:stretch/>
        </p:blipFill>
        <p:spPr>
          <a:xfrm rot="10800000">
            <a:off x="326657" y="0"/>
            <a:ext cx="1192731" cy="10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D\Desktop\Logo\dynamica + logs q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939" y="155339"/>
            <a:ext cx="3547852" cy="7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631410" y="6211669"/>
            <a:ext cx="356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/>
              <a:t>Тимофей Владимирович Кононов</a:t>
            </a:r>
          </a:p>
          <a:p>
            <a:pPr algn="r"/>
            <a:r>
              <a:rPr lang="ru-RU" sz="1200" dirty="0" smtClean="0"/>
              <a:t>Руководитель послепродажного обслуживания</a:t>
            </a:r>
          </a:p>
          <a:p>
            <a:pPr algn="r"/>
            <a:r>
              <a:rPr lang="ru-RU" sz="1200" dirty="0" smtClean="0"/>
              <a:t>Группа компаний Динамика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23058" y="632895"/>
            <a:ext cx="5958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Наши возможности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59115" y="1894882"/>
            <a:ext cx="8677375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u-RU" sz="3200" dirty="0" smtClean="0">
                <a:solidFill>
                  <a:schemeClr val="bg1">
                    <a:lumMod val="65000"/>
                  </a:schemeClr>
                </a:solidFill>
              </a:rPr>
              <a:t>Парк автомобилей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Активная доля парка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u-RU" sz="3200" dirty="0" smtClean="0">
                <a:solidFill>
                  <a:schemeClr val="bg1">
                    <a:lumMod val="65000"/>
                  </a:schemeClr>
                </a:solidFill>
              </a:rPr>
              <a:t>Количество ТО  одного автомобиля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u-RU" sz="3200" dirty="0" smtClean="0">
                <a:solidFill>
                  <a:schemeClr val="bg1">
                    <a:lumMod val="65000"/>
                  </a:schemeClr>
                </a:solidFill>
              </a:rPr>
              <a:t>Количество ремонтов одного автомобиля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u-RU" sz="3200" dirty="0" smtClean="0">
                <a:solidFill>
                  <a:srgbClr val="FF0000"/>
                </a:solidFill>
              </a:rPr>
              <a:t>Средняя цена одного ТО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ru-RU" sz="3200" dirty="0" smtClean="0">
                <a:solidFill>
                  <a:srgbClr val="FF0000"/>
                </a:solidFill>
              </a:rPr>
              <a:t>Средняя цена  одного ремонта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3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10574</TotalTime>
  <Words>1301</Words>
  <Application>Microsoft Office PowerPoint</Application>
  <PresentationFormat>Широкоэкранный</PresentationFormat>
  <Paragraphs>389</Paragraphs>
  <Slides>20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Мотивировать ≠ Купить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</dc:creator>
  <cp:lastModifiedBy>Кононов Тимофей Владимирович</cp:lastModifiedBy>
  <cp:revision>193</cp:revision>
  <dcterms:modified xsi:type="dcterms:W3CDTF">2020-12-22T13:31:33Z</dcterms:modified>
</cp:coreProperties>
</file>