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2" r:id="rId4"/>
    <p:sldId id="264" r:id="rId5"/>
    <p:sldId id="273" r:id="rId6"/>
    <p:sldId id="274" r:id="rId7"/>
    <p:sldId id="271" r:id="rId8"/>
    <p:sldId id="260" r:id="rId9"/>
    <p:sldId id="261" r:id="rId10"/>
    <p:sldId id="262" r:id="rId11"/>
    <p:sldId id="263" r:id="rId12"/>
    <p:sldId id="276" r:id="rId13"/>
    <p:sldId id="266" r:id="rId14"/>
    <p:sldId id="275" r:id="rId15"/>
    <p:sldId id="267" r:id="rId16"/>
    <p:sldId id="277" r:id="rId17"/>
    <p:sldId id="259" r:id="rId18"/>
    <p:sldId id="270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7962396070106332"/>
          <c:y val="0.10553429386784553"/>
          <c:w val="0.57955478065161159"/>
          <c:h val="0.855533247628572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1760137795275589"/>
                  <c:y val="-0.1879739173228349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ru-RU" sz="1600" dirty="0" smtClean="0"/>
                      <a:t>Н</a:t>
                    </a:r>
                    <a:r>
                      <a:rPr lang="ru-RU" sz="1800" dirty="0" smtClean="0"/>
                      <a:t>овые а/м</a:t>
                    </a:r>
                    <a:br>
                      <a:rPr lang="ru-RU" sz="1800" dirty="0" smtClean="0"/>
                    </a:br>
                    <a:r>
                      <a:rPr lang="en-US" sz="1800" dirty="0" smtClean="0"/>
                      <a:t>65,</a:t>
                    </a:r>
                    <a:r>
                      <a:rPr lang="ru-RU" sz="1800" dirty="0" smtClean="0"/>
                      <a:t>66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5901870691616299"/>
                  <c:y val="3.6083953634781373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ru-RU" sz="1600" dirty="0" smtClean="0">
                        <a:solidFill>
                          <a:schemeClr val="bg1"/>
                        </a:solidFill>
                      </a:rPr>
                      <a:t>А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/м с пробегом</a:t>
                    </a:r>
                    <a:br>
                      <a:rPr lang="ru-RU" sz="1800" dirty="0" smtClean="0">
                        <a:solidFill>
                          <a:schemeClr val="bg1"/>
                        </a:solidFill>
                      </a:rPr>
                    </a:br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18,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79</a:t>
                    </a:r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0.10660839271826947"/>
                  <c:y val="0.1480691960152577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У</a:t>
                    </a:r>
                    <a:r>
                      <a:rPr lang="ru-RU" dirty="0" smtClean="0"/>
                      <a:t>слуги</a:t>
                    </a:r>
                    <a:br>
                      <a:rPr lang="ru-RU" dirty="0" smtClean="0"/>
                    </a:br>
                    <a:r>
                      <a:rPr lang="ru-RU" dirty="0" smtClean="0"/>
                      <a:t>3,42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3933187317811238"/>
                  <c:y val="9.37060234048070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З</a:t>
                    </a:r>
                    <a:r>
                      <a:rPr lang="ru-RU" dirty="0" smtClean="0"/>
                      <a:t>апчасти</a:t>
                    </a:r>
                    <a:br>
                      <a:rPr lang="ru-RU" dirty="0" smtClean="0"/>
                    </a:br>
                    <a:r>
                      <a:rPr lang="ru-RU" dirty="0" smtClean="0"/>
                      <a:t>8,36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8.73006173917183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F</a:t>
                    </a:r>
                    <a:r>
                      <a:rPr lang="en-US" dirty="0" smtClean="0"/>
                      <a:t>&amp;I</a:t>
                    </a:r>
                    <a:br>
                      <a:rPr lang="en-US" dirty="0" smtClean="0"/>
                    </a:br>
                    <a:r>
                      <a:rPr lang="en-US" dirty="0" smtClean="0"/>
                      <a:t>2,</a:t>
                    </a:r>
                    <a:r>
                      <a:rPr lang="ru-RU" dirty="0" smtClean="0"/>
                      <a:t>97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0.1883725882309373"/>
                  <c:y val="1.316188748513850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П</a:t>
                    </a:r>
                    <a:r>
                      <a:rPr lang="ru-RU" dirty="0" smtClean="0"/>
                      <a:t>рочее</a:t>
                    </a:r>
                    <a:br>
                      <a:rPr lang="ru-RU" dirty="0" smtClean="0"/>
                    </a:br>
                    <a:r>
                      <a:rPr lang="ru-RU" dirty="0" smtClean="0"/>
                      <a:t>0,78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Новые а/м</c:v>
                </c:pt>
                <c:pt idx="1">
                  <c:v>А/м с пробегом</c:v>
                </c:pt>
                <c:pt idx="2">
                  <c:v>Услуги</c:v>
                </c:pt>
                <c:pt idx="3">
                  <c:v>Запчасти</c:v>
                </c:pt>
                <c:pt idx="4">
                  <c:v>F&amp;I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0.65660000000000096</c:v>
                </c:pt>
                <c:pt idx="1">
                  <c:v>0.18790000000000026</c:v>
                </c:pt>
                <c:pt idx="2">
                  <c:v>3.4200000000000043E-2</c:v>
                </c:pt>
                <c:pt idx="3">
                  <c:v>8.3600000000000202E-2</c:v>
                </c:pt>
                <c:pt idx="4">
                  <c:v>2.9700000000000011E-2</c:v>
                </c:pt>
                <c:pt idx="5">
                  <c:v>7.8000000000000083E-3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639077580445208"/>
          <c:y val="0.13589195217625391"/>
          <c:w val="0.62791304732619324"/>
          <c:h val="0.656415108267716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711793927658842"/>
                  <c:y val="8.77357109893772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6640047049446"/>
                  <c:y val="-0.174237050584123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6125126308717044"/>
                  <c:y val="5.4791187731277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Мск+СПб</c:v>
                </c:pt>
                <c:pt idx="1">
                  <c:v>Топ-10</c:v>
                </c:pt>
                <c:pt idx="2">
                  <c:v>Регионы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32.760000000000012</c:v>
                </c:pt>
                <c:pt idx="1">
                  <c:v>24.810000000000027</c:v>
                </c:pt>
                <c:pt idx="2">
                  <c:v>42.43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1.2379576872411093E-3"/>
          <c:y val="0.25229221325835594"/>
          <c:w val="0.27007603211636094"/>
          <c:h val="0.282413332279319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844423994818274E-2"/>
          <c:y val="3.2571086377607875E-2"/>
          <c:w val="0.86501709453666553"/>
          <c:h val="0.70803685954085904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</c:dLbl>
            <c:dLbl>
              <c:idx val="4"/>
              <c:layout>
                <c:manualLayout>
                  <c:x val="-0.21149825071847436"/>
                  <c:y val="-7.1614517578854871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Топ-50</a:t>
                    </a:r>
                    <a:endParaRPr lang="en-US" dirty="0"/>
                  </a:p>
                </c:rich>
              </c:tx>
              <c:dLblPos val="bestFit"/>
              <c:showPercent val="1"/>
            </c:dLbl>
            <c:dLblPos val="bestFit"/>
            <c:showPercent val="1"/>
          </c:dLbls>
          <c:cat>
            <c:strRef>
              <c:f>Лист1!$A$2:$A$5</c:f>
              <c:strCache>
                <c:ptCount val="4"/>
                <c:pt idx="1">
                  <c:v>Остальной рынок</c:v>
                </c:pt>
                <c:pt idx="2">
                  <c:v>Мск+СПб</c:v>
                </c:pt>
                <c:pt idx="3">
                  <c:v>Регионы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0.47000000000000008</c:v>
                </c:pt>
                <c:pt idx="2" formatCode="0.00%">
                  <c:v>0.27080000000000032</c:v>
                </c:pt>
                <c:pt idx="3" formatCode="0.00%">
                  <c:v>0.26420000000000005</c:v>
                </c:pt>
              </c:numCache>
            </c:numRef>
          </c:val>
        </c:ser>
        <c:dLbls>
          <c:showPercent val="1"/>
        </c:dLbls>
        <c:gapWidth val="100"/>
        <c:secondPieSize val="75"/>
        <c:serLines/>
      </c:ofPieChart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3.6689057609951212E-2"/>
          <c:y val="0.60490669386903162"/>
          <c:w val="0.81015133538621498"/>
          <c:h val="0.3654457164692138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</a:t>
            </a:r>
            <a:endParaRPr lang="ru-RU" dirty="0"/>
          </a:p>
        </c:rich>
      </c:tx>
      <c:layout>
        <c:manualLayout>
          <c:xMode val="edge"/>
          <c:yMode val="edge"/>
          <c:x val="0.37734317399076994"/>
          <c:y val="8.8184646150428134E-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745516912262318"/>
                  <c:y val="-0.1290131758864403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Новые а/м</c:v>
                </c:pt>
                <c:pt idx="1">
                  <c:v>А/м с пробегом</c:v>
                </c:pt>
                <c:pt idx="2">
                  <c:v>Услуги</c:v>
                </c:pt>
                <c:pt idx="3">
                  <c:v>Запчасти</c:v>
                </c:pt>
                <c:pt idx="4">
                  <c:v>F&amp;I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0.65500000000000158</c:v>
                </c:pt>
                <c:pt idx="1">
                  <c:v>0.18700000000000033</c:v>
                </c:pt>
                <c:pt idx="2">
                  <c:v>4.8100000000000004E-2</c:v>
                </c:pt>
                <c:pt idx="3">
                  <c:v>7.080000000000003E-2</c:v>
                </c:pt>
                <c:pt idx="4">
                  <c:v>2.7300000000000012E-2</c:v>
                </c:pt>
                <c:pt idx="5">
                  <c:v>1.810000000000004E-2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028938084447663"/>
          <c:y val="0.15577374118925089"/>
          <c:w val="0.32974428417806895"/>
          <c:h val="0.7996241158389808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2013</a:t>
            </a:r>
            <a:endParaRPr lang="ru-RU" dirty="0"/>
          </a:p>
        </c:rich>
      </c:tx>
      <c:layout>
        <c:manualLayout>
          <c:xMode val="edge"/>
          <c:yMode val="edge"/>
          <c:x val="0.41124115461093796"/>
          <c:y val="7.6578792832542541E-4"/>
        </c:manualLayout>
      </c:layout>
    </c:title>
    <c:plotArea>
      <c:layout>
        <c:manualLayout>
          <c:layoutTarget val="inner"/>
          <c:xMode val="edge"/>
          <c:yMode val="edge"/>
          <c:x val="0.14524349902165104"/>
          <c:y val="0.23270262999100322"/>
          <c:w val="0.75270548170384821"/>
          <c:h val="0.72318761967624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801033445263506"/>
                  <c:y val="-0.2004823538125397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1.7331549328986121E-2"/>
                  <c:y val="-4.0922740610520397E-2"/>
                </c:manualLayout>
              </c:layout>
              <c:showVal val="1"/>
            </c:dLbl>
            <c:dLbl>
              <c:idx val="3"/>
              <c:layout>
                <c:manualLayout>
                  <c:x val="0.1328687402080041"/>
                  <c:y val="0.10826956046278111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Новые а/м</c:v>
                </c:pt>
                <c:pt idx="1">
                  <c:v>А/м с пробегом</c:v>
                </c:pt>
                <c:pt idx="2">
                  <c:v>Услуги</c:v>
                </c:pt>
                <c:pt idx="3">
                  <c:v>Запчасти</c:v>
                </c:pt>
                <c:pt idx="4">
                  <c:v>F&amp;I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0.75800000000000134</c:v>
                </c:pt>
                <c:pt idx="1">
                  <c:v>7.5000000000000011E-2</c:v>
                </c:pt>
                <c:pt idx="2">
                  <c:v>4.3000000000000003E-2</c:v>
                </c:pt>
                <c:pt idx="3">
                  <c:v>9.5000000000000043E-2</c:v>
                </c:pt>
                <c:pt idx="4">
                  <c:v>1.4E-2</c:v>
                </c:pt>
                <c:pt idx="5">
                  <c:v>1.6000000000000021E-2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7FB14-BD63-4B9E-A9B1-519D4BA553A6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EA9401-6344-4109-830E-7674BC4F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F719-E698-4B81-9CD0-FCF2CFBE97CC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CA9D-37B8-42D5-83AB-1B5638BE6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ED6D-95DA-49CC-8B1C-720418C2B47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8F71-35EB-4472-8C98-07E751074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4D15-319F-4459-893B-4AFF9E1C4579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2CD4-85CF-42D8-9945-A30C7C047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79C6-8094-4A45-9742-DDEA156BD70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B9EF-E35A-4A49-BF45-388A780B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5F1C-3D7C-44C8-BACC-F91D1A444BEB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5AFB-65BF-41D4-ADF9-810DAACF2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AEAB-AF0D-41AD-B7F9-9CC429292F44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C707-09FA-4782-9177-82263EA67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CF78-A721-4F45-BB8A-506634C41FCC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BA0CA-751B-4DF5-AF18-0B2B1AA9C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6CAB-78F1-4B1D-A588-D038DD9DD4CB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2CBC-D1C3-417C-8429-4FEC6BBF1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68B3-0304-4E50-A61A-CC9801DCCB14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C4B2-B95A-4B77-9C59-B49D5EB98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884D-903E-422B-AF29-D488795DD2B7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F13C-5D4B-4C7E-93E6-14F04D1D7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C3B08-5A6E-42E9-A1D7-EFC0FA984D04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9E1B-2D91-4CF2-A885-0C88C7AFA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7798C0-8B61-480F-B91C-1A444D8EF64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278B40-7ECD-435D-B09A-F316D0E88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95536" y="1700808"/>
            <a:ext cx="834831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Откуда к дилерам приходят деньги?</a:t>
            </a:r>
            <a:endParaRPr lang="ru-RU" sz="28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r>
              <a:rPr lang="ru-RU" sz="2000" b="1" dirty="0" smtClean="0">
                <a:latin typeface="Calibri" pitchFamily="34" charset="0"/>
              </a:rPr>
              <a:t>Заседание клуба «</a:t>
            </a:r>
            <a:r>
              <a:rPr lang="ru-RU" sz="2000" b="1" dirty="0" err="1" smtClean="0">
                <a:latin typeface="Calibri" pitchFamily="34" charset="0"/>
              </a:rPr>
              <a:t>Автобосс</a:t>
            </a:r>
            <a:r>
              <a:rPr lang="ru-RU" sz="2000" b="1" dirty="0" smtClean="0">
                <a:latin typeface="Calibri" pitchFamily="34" charset="0"/>
              </a:rPr>
              <a:t>»:</a:t>
            </a:r>
          </a:p>
          <a:p>
            <a:pPr algn="ctr"/>
            <a:r>
              <a:rPr lang="ru-RU" sz="2000" b="1" dirty="0" smtClean="0">
                <a:latin typeface="Calibri" pitchFamily="34" charset="0"/>
              </a:rPr>
              <a:t>Есть ли жизнь за </a:t>
            </a:r>
            <a:r>
              <a:rPr lang="ru-RU" sz="2000" b="1" dirty="0" err="1" smtClean="0">
                <a:latin typeface="Calibri" pitchFamily="34" charset="0"/>
              </a:rPr>
              <a:t>МКАДом</a:t>
            </a:r>
            <a:r>
              <a:rPr lang="ru-RU" sz="2000" b="1" dirty="0" smtClean="0">
                <a:latin typeface="Calibri" pitchFamily="34" charset="0"/>
              </a:rPr>
              <a:t>: структура доходности дилеров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5" name="Рисунок 4" descr="ЛОГОТИП ДЛЯ презентаци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365104"/>
            <a:ext cx="2164084" cy="146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539552" y="5517232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*Оценка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764704"/>
            <a:ext cx="568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рынка новых а/м в России по дилерским холдингам,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3528" y="1340768"/>
          <a:ext cx="3816424" cy="410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8"/>
                <a:gridCol w="1144927"/>
                <a:gridCol w="1068599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пол. 2020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Динамика</a:t>
                      </a:r>
                      <a:endParaRPr lang="ru-RU" sz="1400" dirty="0"/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chemeClr val="accent1"/>
                          </a:solidFill>
                          <a:latin typeface="+mj-lt"/>
                        </a:rPr>
                        <a:t>Рольф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31 136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-32%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Автомир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28 849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-12%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chemeClr val="accent1"/>
                          </a:solidFill>
                          <a:latin typeface="+mj-lt"/>
                        </a:rPr>
                        <a:t>Мэйджор</a:t>
                      </a:r>
                      <a:r>
                        <a:rPr lang="ru-RU" sz="1600" b="1" i="0" u="none" strike="noStrike" dirty="0">
                          <a:solidFill>
                            <a:schemeClr val="accent1"/>
                          </a:solidFill>
                          <a:latin typeface="+mj-lt"/>
                        </a:rPr>
                        <a:t>*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20 700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-31%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ТрансТехСервис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19 739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-23%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Ключавто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19 652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-14%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Агат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13 489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-2%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Авилон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9 993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-24%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АвтоГермес*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9 550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-44%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1"/>
                          </a:solidFill>
                          <a:latin typeface="+mj-lt"/>
                        </a:rPr>
                        <a:t>АвтоСпецЦентр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9 421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-15%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1"/>
                          </a:solidFill>
                          <a:latin typeface="+mj-lt"/>
                        </a:rPr>
                        <a:t>Лада-Сервис*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9 400</a:t>
                      </a:r>
                      <a:endParaRPr lang="ru-RU" sz="1600" b="1" i="0" u="none" strike="noStrike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2"/>
                          </a:solidFill>
                          <a:latin typeface="+mj-lt"/>
                        </a:rPr>
                        <a:t>-24%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076056" y="836712"/>
          <a:ext cx="38164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91680" y="1052736"/>
            <a:ext cx="568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Параметры взаимодействия брендов из топ-10 по продажам новых а/м в России с дилерами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7544" y="1916832"/>
          <a:ext cx="849694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800200"/>
                <a:gridCol w="1800200"/>
                <a:gridCol w="1800200"/>
                <a:gridCol w="1800200"/>
              </a:tblGrid>
              <a:tr h="208189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Продажи,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dirty="0" smtClean="0"/>
                        <a:t>I</a:t>
                      </a:r>
                      <a:r>
                        <a:rPr lang="en-US" sz="1200" baseline="0" dirty="0" smtClean="0"/>
                        <a:t>H</a:t>
                      </a:r>
                      <a:r>
                        <a:rPr lang="ru-RU" sz="1200" baseline="0" dirty="0" smtClean="0"/>
                        <a:t>2020 (шт.)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«Железная» маржа, 2019-20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Переменная маржа, 2019-20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 бесплатной консигнации, 2019-20 (дней) </a:t>
                      </a:r>
                      <a:endParaRPr lang="ru-RU" sz="1200" dirty="0"/>
                    </a:p>
                  </a:txBody>
                  <a:tcPr anchor="ctr"/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Лада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132 596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5-6</a:t>
                      </a:r>
                      <a:r>
                        <a:rPr lang="ru-RU" sz="1200" b="0" i="0" u="none" strike="noStrike" dirty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ru-RU" sz="1200" b="0" i="0" u="none" strike="noStrike" dirty="0" smtClean="0">
                        <a:solidFill>
                          <a:srgbClr val="376092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1-4%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30-40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Kia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81 219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Hyundai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63 852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1-5%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до 1%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15-60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Renault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51 535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2-6,3%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0,3-2,5%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45-53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Toyota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41 646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5-7%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до 4%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Volkswagen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38 061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5-7%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3,5%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Skoda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34 214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5-7,5%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1-3%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Nissan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25 745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1-4%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1-3%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BMW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17 110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5-7%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до 8%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Mercedes-Benz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16 246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4-6%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до 6%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67544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3671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оборота а/м с пробегом,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628800"/>
          <a:ext cx="3528392" cy="410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340"/>
                <a:gridCol w="1283052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Динамика</a:t>
                      </a:r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Тринити </a:t>
                      </a:r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Моторс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79%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50%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51%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Медведь Холдинг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Альянс-Авто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Иркут БКТ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Евразия-Моторс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34%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БН-Моторс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32%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Авторусь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31%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Автоплюс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24%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5517232"/>
            <a:ext cx="18020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644008" y="1700808"/>
            <a:ext cx="4248472" cy="360040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Топ-40     </a:t>
            </a:r>
            <a:r>
              <a:rPr lang="ru-RU" sz="2000" dirty="0" smtClean="0">
                <a:solidFill>
                  <a:schemeClr val="accent2"/>
                </a:solidFill>
              </a:rPr>
              <a:t>-4%</a:t>
            </a:r>
          </a:p>
          <a:p>
            <a:pPr>
              <a:buNone/>
            </a:pPr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Средняя доля а/м с пробегом в выручке – 18,8% </a:t>
            </a: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У 22 компаний оборот а/м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	с пробегом рос</a:t>
            </a:r>
          </a:p>
          <a:p>
            <a:endParaRPr lang="ru-RU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83568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7544" y="1844824"/>
          <a:ext cx="3600400" cy="374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656184"/>
              </a:tblGrid>
              <a:tr h="415371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Динамика </a:t>
                      </a:r>
                      <a:endParaRPr lang="ru-RU" sz="1100" dirty="0"/>
                    </a:p>
                  </a:txBody>
                  <a:tcPr anchor="ctr"/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Тринити Моторс</a:t>
                      </a:r>
                    </a:p>
                  </a:txBody>
                  <a:tcPr marL="9525" marR="9525" marT="9525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EE4EE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Автоплюс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Медведь Холдинг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БН-Моторс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Альянс-Авто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Иркут БКТ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Сигма</a:t>
                      </a: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Евразия-Моторс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14%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134076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продаж а/м с пробегом,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355976" y="1844824"/>
            <a:ext cx="44644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Продажи а/м с пробегом участников рейтинга сократились на 7%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600" noProof="0" dirty="0" smtClean="0">
                <a:solidFill>
                  <a:schemeClr val="accent1"/>
                </a:solidFill>
                <a:latin typeface="+mn-lt"/>
              </a:rPr>
              <a:t> У 28 холдингов объем а/м с пробегом рос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1600" noProof="0" dirty="0" smtClean="0">
              <a:solidFill>
                <a:schemeClr val="accent1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Средняя доля а/м</a:t>
            </a:r>
            <a:r>
              <a:rPr kumimoji="0" lang="ru-RU" sz="1600" b="0" i="0" u="none" strike="noStrike" kern="120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пробегом в общих продажах – 41,3%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 У 6 холдингов доля а/м с пробегом более 50%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1600" dirty="0" smtClean="0">
              <a:solidFill>
                <a:schemeClr val="accent1"/>
              </a:solidFill>
              <a:latin typeface="+mn-lt"/>
            </a:endParaRP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 Средняя доля продаж новых а/м с зачетом прежнего в </a:t>
            </a:r>
            <a:r>
              <a:rPr lang="ru-RU" sz="1600" dirty="0" err="1" smtClean="0">
                <a:solidFill>
                  <a:schemeClr val="accent1"/>
                </a:solidFill>
                <a:latin typeface="+mn-lt"/>
              </a:rPr>
              <a:t>trade-in</a:t>
            </a: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 – 44,9%</a:t>
            </a:r>
            <a:endParaRPr lang="ru-RU" sz="1600" baseline="0" noProof="0" dirty="0" smtClean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3671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оборота сервиса,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628800"/>
          <a:ext cx="3528392" cy="410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340"/>
                <a:gridCol w="1283052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Динамика</a:t>
                      </a:r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Тринити </a:t>
                      </a:r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Моторс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45,2%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КорсГрупп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45,2%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24,0%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ААА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12,6%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Динамика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11,7%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8,5%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Ключавто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Ринг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6,3%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Волга-Раст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Альянс-Авто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5,3%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355976" y="5517232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44008" y="1700808"/>
            <a:ext cx="4392488" cy="3672408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Топ-40     </a:t>
            </a:r>
            <a:r>
              <a:rPr lang="ru-RU" sz="2000" dirty="0" smtClean="0">
                <a:solidFill>
                  <a:schemeClr val="accent2"/>
                </a:solidFill>
              </a:rPr>
              <a:t>-12%</a:t>
            </a: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У 15 компаний оборот сервиса рос</a:t>
            </a:r>
          </a:p>
          <a:p>
            <a:pPr>
              <a:buNone/>
            </a:pPr>
            <a:endParaRPr lang="ru-RU" sz="2000" dirty="0" smtClean="0">
              <a:solidFill>
                <a:schemeClr val="accent2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Средняя доля сервиса в суммарном обороте – 11,8%</a:t>
            </a: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55576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24744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выработки услуг,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99592" y="1916832"/>
          <a:ext cx="3456384" cy="374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</a:tblGrid>
              <a:tr h="415371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Динамика</a:t>
                      </a:r>
                      <a:endParaRPr lang="ru-RU" sz="1100" dirty="0"/>
                    </a:p>
                  </a:txBody>
                  <a:tcPr anchor="ctr"/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Форвард-Авто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58%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43%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Тринити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21%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ААА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18%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Евразия-Моторс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18%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Автобан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КАН 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Юг-Авто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7%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Иркут БКТ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644008" y="1988840"/>
            <a:ext cx="42484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Топ-40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2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 У 11 компаний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была положительной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1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Средняя доля услуг в выручке сервиса – 29%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2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98072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оборота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F&amp;I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628800"/>
          <a:ext cx="3528392" cy="410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340"/>
                <a:gridCol w="1283052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Динамика</a:t>
                      </a:r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Форвард-Авто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67,2%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ААА Моторс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44,1%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38,6%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Евразия-Моторс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37,3%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35,6%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Тринити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27,0%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Медведь Холдинг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21,7%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Юг-Авто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20,9%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БН-Моторс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16,7%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Авторусь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427984" y="1700808"/>
            <a:ext cx="446449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Топ-40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-9%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2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 У 20 компаний оборот 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F&amp;I </a:t>
            </a: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вырос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1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 Средняя доля выручки 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F&amp;I </a:t>
            </a: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в суммарном обороте – 2,97%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355976" y="5445224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112474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росту кредитных продаж новых а/м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916832"/>
          <a:ext cx="3744416" cy="374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813"/>
                <a:gridCol w="1830603"/>
              </a:tblGrid>
              <a:tr h="415371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Динамика</a:t>
                      </a:r>
                      <a:endParaRPr lang="ru-RU" sz="1100" dirty="0"/>
                    </a:p>
                  </a:txBody>
                  <a:tcPr anchor="ctr"/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Викинги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205%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Евразия-Моторс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16%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ААА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Сигма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Автоимпорт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Тринити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Вагнер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Башавтоком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  <a:tr h="33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БЦР 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1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83568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499992" y="1700808"/>
            <a:ext cx="44644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Средняя динамика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-19%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600" dirty="0" smtClean="0">
              <a:solidFill>
                <a:schemeClr val="accent2"/>
              </a:solidFill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j-lt"/>
              </a:rPr>
              <a:t> 11 компаний кредитные продажи выросли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600" dirty="0" smtClean="0">
              <a:solidFill>
                <a:schemeClr val="accent1"/>
              </a:solidFill>
              <a:latin typeface="+mj-lt"/>
            </a:endParaRP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j-lt"/>
              </a:rPr>
              <a:t> Средняя доля розничных продаж  новых а/м в кредит – 49,4% (+7 п.п.)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dirty="0" smtClean="0">
              <a:solidFill>
                <a:schemeClr val="accent1"/>
              </a:solidFill>
              <a:latin typeface="+mj-lt"/>
            </a:endParaRP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j-lt"/>
              </a:rPr>
              <a:t> Продажи а/м с пробегом в кредит </a:t>
            </a:r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-5%</a:t>
            </a: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dirty="0" smtClean="0">
              <a:solidFill>
                <a:schemeClr val="accent1"/>
              </a:solidFill>
              <a:latin typeface="+mj-lt"/>
            </a:endParaRP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j-lt"/>
              </a:rPr>
              <a:t> Средняя доля продаж  а/м с пробегом в кредит – 18,09% (+1 п.п.)</a:t>
            </a: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dirty="0" smtClean="0">
              <a:solidFill>
                <a:schemeClr val="accent1"/>
              </a:solidFill>
              <a:latin typeface="+mj-lt"/>
            </a:endParaRPr>
          </a:p>
          <a:p>
            <a:pPr lvl="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/>
                </a:solidFill>
                <a:latin typeface="+mj-lt"/>
              </a:rPr>
              <a:t> У 34 компаний доля а/м с пробегом в кредит более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2687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выручки холдингов-участников рейтинга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83568" y="1844824"/>
          <a:ext cx="47525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292080" y="1844824"/>
          <a:ext cx="35283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83568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1671" y="2492896"/>
            <a:ext cx="404065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Calibri" pitchFamily="34" charset="0"/>
              </a:rPr>
              <a:t>СПАСИБО!</a:t>
            </a:r>
          </a:p>
          <a:p>
            <a:pPr algn="ctr"/>
            <a:r>
              <a:rPr lang="ru-RU" sz="4000" dirty="0" smtClean="0">
                <a:latin typeface="Calibri" pitchFamily="34" charset="0"/>
              </a:rPr>
              <a:t>Успеха </a:t>
            </a:r>
            <a:r>
              <a:rPr lang="ru-RU" sz="4000" dirty="0">
                <a:latin typeface="Calibri" pitchFamily="34" charset="0"/>
              </a:rPr>
              <a:t>в </a:t>
            </a:r>
            <a:r>
              <a:rPr lang="ru-RU" sz="4000" dirty="0" smtClean="0">
                <a:latin typeface="Calibri" pitchFamily="34" charset="0"/>
              </a:rPr>
              <a:t>бизнесе!</a:t>
            </a:r>
            <a:endParaRPr lang="ru-RU" sz="40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Евгений Еськов</a:t>
            </a:r>
          </a:p>
          <a:p>
            <a:r>
              <a:rPr lang="ru-RU" dirty="0" smtClean="0">
                <a:latin typeface="Calibri" pitchFamily="34" charset="0"/>
              </a:rPr>
              <a:t>главный редактор «</a:t>
            </a:r>
            <a:r>
              <a:rPr lang="ru-RU" dirty="0" err="1" smtClean="0">
                <a:latin typeface="Calibri" pitchFamily="34" charset="0"/>
              </a:rPr>
              <a:t>АвтоБизнесРевю</a:t>
            </a:r>
            <a:r>
              <a:rPr lang="ru-RU" dirty="0" smtClean="0">
                <a:latin typeface="Calibri" pitchFamily="34" charset="0"/>
              </a:rPr>
              <a:t>»</a:t>
            </a:r>
          </a:p>
          <a:p>
            <a:r>
              <a:rPr lang="ru-RU" dirty="0" smtClean="0">
                <a:latin typeface="Calibri" pitchFamily="34" charset="0"/>
              </a:rPr>
              <a:t>+7-495-772-7972</a:t>
            </a:r>
          </a:p>
          <a:p>
            <a:r>
              <a:rPr lang="en-US" dirty="0" err="1" smtClean="0">
                <a:latin typeface="Calibri" pitchFamily="34" charset="0"/>
              </a:rPr>
              <a:t>eskov</a:t>
            </a:r>
            <a:r>
              <a:rPr lang="ru-RU" dirty="0" smtClean="0">
                <a:latin typeface="Calibri" pitchFamily="34" charset="0"/>
              </a:rPr>
              <a:t>@</a:t>
            </a:r>
            <a:r>
              <a:rPr lang="ru-RU" dirty="0" err="1" smtClean="0">
                <a:latin typeface="Calibri" pitchFamily="34" charset="0"/>
              </a:rPr>
              <a:t>abreview.ru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99592" y="4293096"/>
            <a:ext cx="73488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alibri" pitchFamily="34" charset="0"/>
              </a:rPr>
              <a:t>С 2007 года журнал «</a:t>
            </a:r>
            <a:r>
              <a:rPr lang="ru-RU" dirty="0" err="1" smtClean="0">
                <a:latin typeface="Calibri" pitchFamily="34" charset="0"/>
              </a:rPr>
              <a:t>АвтоБизнесРевю</a:t>
            </a:r>
            <a:r>
              <a:rPr lang="ru-RU" dirty="0" smtClean="0">
                <a:latin typeface="Calibri" pitchFamily="34" charset="0"/>
              </a:rPr>
              <a:t>» составляет рейтинг ведущих дилерских компаний. Мы начинали с топ-25 по продажам новых автомобилей. Теперь каждый год мы готовим топ-200 на рынке новых машин, топ-100 по выручке, топ-50 на рынке автомобилей с пробегом </a:t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и еще более 10 рейтингов по другим показателям.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7" name="Picture 3" descr="Z:\ABR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9369" y="1412776"/>
            <a:ext cx="4005262" cy="2901950"/>
          </a:xfrm>
          <a:prstGeom prst="rect">
            <a:avLst/>
          </a:prstGeom>
          <a:noFill/>
        </p:spPr>
      </p:pic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268760"/>
            <a:ext cx="4464496" cy="72008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ЕВГЕНИЙ ЕСЬКОВ</a:t>
            </a:r>
          </a:p>
          <a:p>
            <a:pPr>
              <a:buNone/>
            </a:pPr>
            <a:r>
              <a:rPr lang="ru-RU" sz="2000" dirty="0" smtClean="0"/>
              <a:t>главный редактор «</a:t>
            </a:r>
            <a:r>
              <a:rPr lang="ru-RU" sz="2000" dirty="0" err="1" smtClean="0"/>
              <a:t>АвтоБизнесРевю</a:t>
            </a:r>
            <a:r>
              <a:rPr lang="ru-RU" sz="2000" dirty="0" smtClean="0"/>
              <a:t>»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39952" y="2420888"/>
          <a:ext cx="4824536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</a:tblGrid>
              <a:tr h="106117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Белгородский государственный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 университет (НИУ </a:t>
                      </a:r>
                      <a:r>
                        <a:rPr lang="ru-RU" sz="1400" b="0" baseline="0" dirty="0" err="1" smtClean="0">
                          <a:solidFill>
                            <a:schemeClr val="accent1"/>
                          </a:solidFill>
                        </a:rPr>
                        <a:t>БелГУ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</a:rPr>
                        <a:t>), факультет журналистики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095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С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2010 года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ГТРК «Белгород», корреспондент,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ведущий программ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095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С 2015 года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accent1"/>
                          </a:solidFill>
                        </a:rPr>
                        <a:t>АвтоБизнесРевю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, журналист,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главный редактор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 descr="4KFPLykTCj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3847173" cy="31355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764704"/>
            <a:ext cx="568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Тенденции показателей деятельности холдингов-участников рейтинга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323528" y="6021288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59632" y="1340768"/>
          <a:ext cx="655272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917"/>
                <a:gridCol w="376042"/>
                <a:gridCol w="5123769"/>
              </a:tblGrid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-19%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Динамика продаж новых автомобилей по топ-50</a:t>
                      </a: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-7%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Динамика продаж автомобилей с пробегом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-10%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Динамика выручки по топ-50	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41,3%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доля автомобилей с пробегом в общих продажах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44,9%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доля продаж с зачетом прежнего автомобиля в </a:t>
                      </a:r>
                      <a:r>
                        <a:rPr lang="ru-RU" sz="1200" b="0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trade-in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19,5%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доля корпоративных продаж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49,4%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доля кредитных продаж новых автомобилей	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18,1%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доля кредитных продаж автомобилей с пробегом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60%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Средний процент проникновения каско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72%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Средний коэффициент покрытия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1 724 906 р.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цена продажи нового автомобиля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691 041 р.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Средняя цена продажи автомобиля с пробегом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56 143 р.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Средний чек за установленное дополнительное оборудование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75 010 р.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Средний чек за реализованные услуги F&amp;I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52 807 р.</a:t>
                      </a:r>
                      <a:endParaRPr lang="ru-RU" sz="12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Среднее комиссионное вознаграждение за продукты F&amp;I</a:t>
                      </a:r>
                      <a:endParaRPr lang="ru-RU" sz="12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2411760" y="1412776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2411760" y="2492896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411760" y="1700808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411760" y="1988840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2411760" y="2780928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411760" y="3068960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411760" y="3356992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2411760" y="3645024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411760" y="3933056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2411760" y="4149080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2411760" y="4725144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2411760" y="5013176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2411760" y="5301208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2411760" y="5517232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2411760" y="5805264"/>
            <a:ext cx="144016" cy="14401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309320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556792"/>
          <a:ext cx="4392488" cy="426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5"/>
                <a:gridCol w="1493446"/>
                <a:gridCol w="1054197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Оборот, </a:t>
                      </a:r>
                    </a:p>
                    <a:p>
                      <a:pPr algn="ctr"/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пол. 2020 (</a:t>
                      </a:r>
                      <a:r>
                        <a:rPr lang="ru-RU" sz="1400" baseline="0" dirty="0" err="1" smtClean="0"/>
                        <a:t>млрд</a:t>
                      </a:r>
                      <a:r>
                        <a:rPr lang="ru-RU" sz="1400" baseline="0" dirty="0" smtClean="0"/>
                        <a:t> руб.)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Динамика</a:t>
                      </a:r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Рольф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95,90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- 21%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Мэйджор</a:t>
                      </a:r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68,00</a:t>
                      </a: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- 19%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Автомир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52,85</a:t>
                      </a:r>
                    </a:p>
                  </a:txBody>
                  <a:tcPr marL="0" marR="0" marT="0" marB="0" anchor="ctr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- 7%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chemeClr val="accent1"/>
                          </a:solidFill>
                          <a:latin typeface="Calibri"/>
                        </a:rPr>
                        <a:t>Ключавто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45,50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- 1%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ТрансТехСервис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37,40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- 12%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Авилон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35,42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- 9%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Inchcape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33,33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- 12%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АвтоСпецЦентр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26,15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- 13%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1"/>
                          </a:solidFill>
                          <a:latin typeface="Calibri"/>
                        </a:rPr>
                        <a:t>Агат*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22,00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Бизнес Кар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chemeClr val="accent1"/>
                          </a:solidFill>
                          <a:latin typeface="Calibri"/>
                        </a:rPr>
                        <a:t>20,87</a:t>
                      </a: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- 9%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76470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суммарному обороту,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5220072" y="5445224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*Оценка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5292080" y="1556792"/>
            <a:ext cx="3636912" cy="396044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Топ-50	736,6 </a:t>
            </a:r>
            <a:r>
              <a:rPr lang="ru-RU" sz="2000" dirty="0" err="1" smtClean="0">
                <a:solidFill>
                  <a:schemeClr val="accent1"/>
                </a:solidFill>
              </a:rPr>
              <a:t>млрд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Топ-25	603,3 </a:t>
            </a:r>
            <a:r>
              <a:rPr lang="ru-RU" sz="2000" dirty="0" err="1" smtClean="0">
                <a:solidFill>
                  <a:schemeClr val="accent1"/>
                </a:solidFill>
              </a:rPr>
              <a:t>млрд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Топ-10	437,4 </a:t>
            </a:r>
            <a:r>
              <a:rPr lang="ru-RU" sz="2000" dirty="0" err="1" smtClean="0">
                <a:solidFill>
                  <a:schemeClr val="accent1"/>
                </a:solidFill>
              </a:rPr>
              <a:t>млрд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Топ-5	299,6 </a:t>
            </a:r>
            <a:r>
              <a:rPr lang="ru-RU" sz="2000" dirty="0" err="1" smtClean="0">
                <a:solidFill>
                  <a:schemeClr val="accent1"/>
                </a:solidFill>
              </a:rPr>
              <a:t>млрд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Топ-3	216,7 </a:t>
            </a:r>
            <a:r>
              <a:rPr lang="ru-RU" sz="2000" dirty="0" err="1" smtClean="0">
                <a:solidFill>
                  <a:schemeClr val="accent1"/>
                </a:solidFill>
              </a:rPr>
              <a:t>млрд</a:t>
            </a:r>
            <a:endParaRPr lang="ru-RU" sz="2000" dirty="0" smtClean="0">
              <a:solidFill>
                <a:schemeClr val="accent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804248" y="1628800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04248" y="2420888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04248" y="3140968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04248" y="3861048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04248" y="4581128"/>
            <a:ext cx="144016" cy="14401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772816"/>
          <a:ext cx="3528392" cy="410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340"/>
                <a:gridCol w="1283052"/>
              </a:tblGrid>
              <a:tr h="57193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Динамика</a:t>
                      </a:r>
                    </a:p>
                  </a:txBody>
                  <a:tcPr anchor="ctr"/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Тринити Моторс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45%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Ай-Би-Эм</a:t>
                      </a:r>
                    </a:p>
                  </a:txBody>
                  <a:tcPr marL="0" marR="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29%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ОАК-РРТ</a:t>
                      </a:r>
                    </a:p>
                  </a:txBody>
                  <a:tcPr marL="0" marR="0" marT="0" marB="0"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EE4EE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ААА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Моторс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19%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Евразия-Моторс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19%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Волга-Раст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15%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Сатурн-Р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11%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Альянс-Авто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КорсГрупп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8%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Тон-Авто</a:t>
                      </a:r>
                    </a:p>
                  </a:txBody>
                  <a:tcPr marL="0" marR="0" marT="0" marB="0"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8%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83671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оборота,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5589240"/>
            <a:ext cx="18020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44008" y="1700808"/>
            <a:ext cx="3960440" cy="396044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Оборот топ-50 сократился на 10%</a:t>
            </a: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Суммарная выручка росла у 22 из 50 компаний</a:t>
            </a:r>
          </a:p>
          <a:p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В топ-10 по росту оборота большинство – региональные холдинги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3671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выручки холдингов-участников рейтинга,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628800"/>
          <a:ext cx="756084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395536" y="5733256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0872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Продажи легковых автомобилей в России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827584" y="5661248"/>
            <a:ext cx="27013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, АЕБ, 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Автостат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539552" y="1412776"/>
            <a:ext cx="2232248" cy="22324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3200" b="1" dirty="0" smtClean="0"/>
              <a:t>8,33 </a:t>
            </a:r>
            <a:r>
              <a:rPr lang="ru-RU" sz="3200" b="1" dirty="0" err="1" smtClean="0"/>
              <a:t>млн</a:t>
            </a:r>
            <a:endParaRPr lang="ru-RU" sz="3200" b="1" dirty="0" smtClean="0"/>
          </a:p>
          <a:p>
            <a:pPr algn="ctr">
              <a:defRPr/>
            </a:pPr>
            <a:r>
              <a:rPr lang="ru-RU" sz="3200" b="1" dirty="0" smtClean="0"/>
              <a:t>а/м</a:t>
            </a:r>
            <a:endParaRPr lang="ru-RU" sz="3200" b="1" dirty="0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683568" y="3717032"/>
            <a:ext cx="1919733" cy="19199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2800" b="1" dirty="0" smtClean="0"/>
              <a:t>7,03 </a:t>
            </a:r>
            <a:r>
              <a:rPr lang="ru-RU" sz="2800" b="1" dirty="0" err="1" smtClean="0"/>
              <a:t>млн</a:t>
            </a:r>
            <a:endParaRPr lang="ru-RU" sz="2800" b="1" dirty="0" smtClean="0"/>
          </a:p>
          <a:p>
            <a:pPr algn="ctr">
              <a:defRPr/>
            </a:pPr>
            <a:r>
              <a:rPr lang="ru-RU" sz="2800" b="1" dirty="0" smtClean="0"/>
              <a:t>а/м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1628800"/>
            <a:ext cx="128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3861048"/>
            <a:ext cx="128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2019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3995936" y="1700808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Доля топ-50 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пол.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 – 53,5% рынка новых а/м РФ (+3 п.п.)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 Доля топ-10 – 27,03% (+0 п.п.)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>
              <a:solidFill>
                <a:schemeClr val="accent1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solidFill>
                  <a:schemeClr val="accent1"/>
                </a:solidFill>
                <a:latin typeface="+mn-lt"/>
              </a:rPr>
              <a:t> Быстрее сокращались продажи самых крупных холдингов по объему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7704" y="908720"/>
            <a:ext cx="5687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Города-лидеры по продажам новых а/м в России,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пол. 2020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39552" y="5733256"/>
            <a:ext cx="22525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Источник: АЕБ, «</a:t>
            </a:r>
            <a:r>
              <a:rPr lang="ru-RU" sz="1000" dirty="0" err="1" smtClean="0">
                <a:latin typeface="Tahoma" pitchFamily="34" charset="0"/>
                <a:cs typeface="Tahoma" pitchFamily="34" charset="0"/>
              </a:rPr>
              <a:t>АвтоБизнесРевю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»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268760"/>
          <a:ext cx="3240360" cy="431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900"/>
                <a:gridCol w="1399460"/>
              </a:tblGrid>
              <a:tr h="47938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Продажи, шт.</a:t>
                      </a:r>
                      <a:endParaRPr lang="ru-RU" sz="1400" dirty="0"/>
                    </a:p>
                  </a:txBody>
                  <a:tcPr anchor="ctr"/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Москва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154 481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Calibri"/>
                        </a:rPr>
                        <a:t>Санкт-Петербург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</a:rPr>
                        <a:t>53 883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Краснодар</a:t>
                      </a: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24 094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Екатеринбург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20 273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Казань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17 242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Нижний Новгород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17 068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Тольятти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14 332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Уфа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14 030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Ростов-на-Дону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13 921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Воронеж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12 419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Челябинск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12 261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296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Пермь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12 182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995936" y="1484784"/>
          <a:ext cx="45365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395536" y="6165304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Евгений Еськов,								          23 октября 2020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smtClean="0">
                <a:solidFill>
                  <a:srgbClr val="696969"/>
                </a:solidFill>
              </a:rPr>
              <a:t>журнал «</a:t>
            </a:r>
            <a:r>
              <a:rPr lang="ru-RU" sz="900" dirty="0" err="1" smtClean="0">
                <a:solidFill>
                  <a:srgbClr val="696969"/>
                </a:solidFill>
              </a:rPr>
              <a:t>АвтоБизнесРевю</a:t>
            </a:r>
            <a:r>
              <a:rPr lang="ru-RU" sz="900" dirty="0" smtClean="0">
                <a:solidFill>
                  <a:srgbClr val="696969"/>
                </a:solidFill>
              </a:rPr>
              <a:t>»						                                               </a:t>
            </a:r>
            <a:r>
              <a:rPr lang="ru-RU" sz="900" b="1" dirty="0" smtClean="0">
                <a:latin typeface="Calibri" pitchFamily="34" charset="0"/>
              </a:rPr>
              <a:t>Клуб «</a:t>
            </a:r>
            <a:r>
              <a:rPr lang="ru-RU" sz="900" b="1" dirty="0" err="1" smtClean="0">
                <a:latin typeface="Calibri" pitchFamily="34" charset="0"/>
              </a:rPr>
              <a:t>Автобосс</a:t>
            </a:r>
            <a:r>
              <a:rPr lang="ru-RU" sz="900" b="1" dirty="0" smtClean="0">
                <a:latin typeface="Calibri" pitchFamily="34" charset="0"/>
              </a:rPr>
              <a:t>»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696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1323</Words>
  <Application>Microsoft Office PowerPoint</Application>
  <PresentationFormat>Экран (4:3)</PresentationFormat>
  <Paragraphs>495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EEskov</cp:lastModifiedBy>
  <cp:revision>282</cp:revision>
  <dcterms:created xsi:type="dcterms:W3CDTF">2013-04-17T12:11:09Z</dcterms:created>
  <dcterms:modified xsi:type="dcterms:W3CDTF">2020-10-22T07:37:09Z</dcterms:modified>
</cp:coreProperties>
</file>