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66" r:id="rId5"/>
    <p:sldId id="262" r:id="rId6"/>
    <p:sldId id="270" r:id="rId7"/>
    <p:sldId id="271" r:id="rId8"/>
    <p:sldId id="259" r:id="rId9"/>
    <p:sldId id="260" r:id="rId10"/>
    <p:sldId id="268" r:id="rId11"/>
    <p:sldId id="261" r:id="rId12"/>
    <p:sldId id="272" r:id="rId13"/>
    <p:sldId id="263" r:id="rId14"/>
    <p:sldId id="265" r:id="rId15"/>
    <p:sldId id="264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87310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3183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fdaa677d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fdaa677da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9fdaa677da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2832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супер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8575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меньше текста. тезисами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3597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не любите вы себя вообще! где ваши ордена-медали?? ))) добавила сама ) оформлять будем позже. у меня умерла мышь, я тут пытаюсь с тачпада разбираться )))</a:t>
            </a: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7186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fdaa677da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9fdaa677d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6411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8728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9d54b7b6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9d54b7b67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89d54b7b67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1027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fdaa677da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9fdaa677d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2433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fdaa677da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9fdaa677d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139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fdaa677d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fdaa677da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9fdaa677da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042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10" Type="http://schemas.openxmlformats.org/officeDocument/2006/relationships/image" Target="../media/image24.jp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hyperlink" Target="https://t.me/GorelovAlex" TargetMode="External"/><Relationship Id="rId4" Type="http://schemas.openxmlformats.org/officeDocument/2006/relationships/hyperlink" Target="mailto:GorelovAA@luidor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2201124" y="1340399"/>
            <a:ext cx="8799000" cy="2786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Вне контекста: Альтернативные маркетинговые каналы.</a:t>
            </a:r>
            <a:endParaRPr lang="en-US" sz="44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</a:t>
            </a:r>
            <a:r>
              <a:rPr lang="ru-RU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получать звонки по выкупу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 65 рублей?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7203057" y="4257141"/>
            <a:ext cx="42787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Алексей Горелов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Руководитель отдела </a:t>
            </a: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Луидор-Эксперт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-75" y="5903350"/>
            <a:ext cx="1219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 ноября 2020, Нижний Новгород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6304" y="698801"/>
            <a:ext cx="3545453" cy="340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572240" cy="6553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4;p16"/>
          <p:cNvSpPr txBox="1"/>
          <p:nvPr/>
        </p:nvSpPr>
        <p:spPr>
          <a:xfrm>
            <a:off x="736055" y="611050"/>
            <a:ext cx="87241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Внимательно пишите текст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Использовать становится все сложнее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76" y="1706088"/>
            <a:ext cx="3696207" cy="4947452"/>
          </a:xfrm>
          <a:prstGeom prst="rect">
            <a:avLst/>
          </a:prstGeom>
        </p:spPr>
      </p:pic>
      <p:sp>
        <p:nvSpPr>
          <p:cNvPr id="5" name="Google Shape;114;p16"/>
          <p:cNvSpPr txBox="1"/>
          <p:nvPr/>
        </p:nvSpPr>
        <p:spPr>
          <a:xfrm>
            <a:off x="5624304" y="3447816"/>
            <a:ext cx="45979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…за 90% от Вашей суммы…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4;p16"/>
          <p:cNvSpPr txBox="1"/>
          <p:nvPr/>
        </p:nvSpPr>
        <p:spPr>
          <a:xfrm>
            <a:off x="5098113" y="3918204"/>
            <a:ext cx="611584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…Согласен, позвоните, договоримся…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Крест 2"/>
          <p:cNvSpPr/>
          <p:nvPr/>
        </p:nvSpPr>
        <p:spPr>
          <a:xfrm rot="2700000">
            <a:off x="6126480" y="2116297"/>
            <a:ext cx="3593592" cy="3593592"/>
          </a:xfrm>
          <a:prstGeom prst="plus">
            <a:avLst>
              <a:gd name="adj" fmla="val 41031"/>
            </a:avLst>
          </a:prstGeom>
          <a:solidFill>
            <a:srgbClr val="FF0000">
              <a:alpha val="40000"/>
            </a:srgbClr>
          </a:solidFill>
          <a:ln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Google Shape;114;p16"/>
          <p:cNvSpPr txBox="1"/>
          <p:nvPr/>
        </p:nvSpPr>
        <p:spPr>
          <a:xfrm>
            <a:off x="652276" y="124719"/>
            <a:ext cx="56559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Подводные камни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7963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/>
        </p:nvSpPr>
        <p:spPr>
          <a:xfrm>
            <a:off x="3086500" y="120153"/>
            <a:ext cx="5655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Голосовая рассылка</a:t>
            </a:r>
            <a:endParaRPr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65325" y="6084475"/>
            <a:ext cx="692924" cy="470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/>
        </p:nvSpPr>
        <p:spPr>
          <a:xfrm>
            <a:off x="1232088" y="1242967"/>
            <a:ext cx="56673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Период: Август-Октябрь 2020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745198" y="2211501"/>
            <a:ext cx="7955454" cy="891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Получено целевых входящих звонков – </a:t>
            </a:r>
            <a:r>
              <a:rPr lang="ru-RU" sz="2800" b="1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5280 </a:t>
            </a:r>
            <a:r>
              <a:rPr lang="ru-RU" sz="2800" b="1" dirty="0" err="1" smtClean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шт</a:t>
            </a:r>
            <a:endParaRPr sz="2800" b="1" dirty="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745198" y="3335398"/>
            <a:ext cx="10701600" cy="1182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>
              <a:lnSpc>
                <a:spcPct val="115000"/>
              </a:lnSpc>
            </a:pPr>
            <a:r>
              <a:rPr lang="ru-RU" sz="2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Цена звонка – </a:t>
            </a:r>
            <a:r>
              <a:rPr lang="ru-RU" sz="2800" b="1" dirty="0" smtClean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150р</a:t>
            </a:r>
            <a:endParaRPr lang="ru-RU" sz="2800" dirty="0" smtClean="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После </a:t>
            </a:r>
            <a:r>
              <a:rPr lang="ru-RU" sz="2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очистки на дубликаты остается </a:t>
            </a:r>
            <a:r>
              <a:rPr lang="ru-RU" sz="3000" b="1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4519 звонков по 175р</a:t>
            </a:r>
            <a:endParaRPr sz="3000" b="1" dirty="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14;p16"/>
          <p:cNvSpPr txBox="1"/>
          <p:nvPr/>
        </p:nvSpPr>
        <p:spPr>
          <a:xfrm>
            <a:off x="1388060" y="4886662"/>
            <a:ext cx="8724115" cy="1425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Подводные камни: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Тестируйте разных подрядчиков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Замеряйте показатели (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CPL, 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ЧС)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2020_11_09_12_22_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08456" y="364977"/>
            <a:ext cx="1726837" cy="17268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4" y="774811"/>
            <a:ext cx="909491" cy="11150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4" y="2099146"/>
            <a:ext cx="1109869" cy="11098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4" y="3453301"/>
            <a:ext cx="939633" cy="9396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4" y="4894194"/>
            <a:ext cx="1417727" cy="1417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5325" y="6084475"/>
            <a:ext cx="692924" cy="47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02" y="499812"/>
            <a:ext cx="9113137" cy="602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26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78" y="311191"/>
            <a:ext cx="11163472" cy="6052205"/>
          </a:xfrm>
          <a:prstGeom prst="rect">
            <a:avLst/>
          </a:prstGeom>
        </p:spPr>
      </p:pic>
      <p:sp>
        <p:nvSpPr>
          <p:cNvPr id="149" name="Google Shape;149;p20"/>
          <p:cNvSpPr txBox="1"/>
          <p:nvPr/>
        </p:nvSpPr>
        <p:spPr>
          <a:xfrm>
            <a:off x="2993696" y="2452741"/>
            <a:ext cx="10785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LH: Используйте сторонних подрядчиков</a:t>
            </a:r>
            <a:endParaRPr sz="2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2993696" y="3415461"/>
            <a:ext cx="11086200" cy="1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ru-RU" sz="2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Юридическая безопасность</a:t>
            </a:r>
            <a:endParaRPr sz="2800" dirty="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ru-RU" sz="2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Усложнение алгоритмов работы </a:t>
            </a:r>
            <a:r>
              <a:rPr lang="ru-RU" sz="2800" dirty="0" err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классифайдов</a:t>
            </a:r>
            <a:endParaRPr sz="2800" dirty="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ru-RU" sz="2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Стоимость не сильно выше</a:t>
            </a:r>
            <a:endParaRPr sz="2800" dirty="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1313610" y="5355777"/>
            <a:ext cx="10785300" cy="1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LH2: Используйте черный список абонентов и </a:t>
            </a:r>
            <a:endParaRPr sz="2800" b="1" dirty="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белый список автомобилей</a:t>
            </a:r>
            <a:endParaRPr sz="28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/>
        </p:nvSpPr>
        <p:spPr>
          <a:xfrm>
            <a:off x="800456" y="118190"/>
            <a:ext cx="10785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Эффективность канала</a:t>
            </a:r>
            <a:endParaRPr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569350" y="1239774"/>
            <a:ext cx="10391575" cy="190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algn="l" rtl="0"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ru-RU" sz="2800" b="1" dirty="0" smtClean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Дано:</a:t>
            </a:r>
          </a:p>
          <a:p>
            <a:pPr marL="50800" lvl="0" algn="l" rtl="0"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ru-RU" sz="2800" dirty="0" smtClean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Конверсия ТМЦ – 16,2% (Звонок – визит)</a:t>
            </a:r>
          </a:p>
          <a:p>
            <a:pPr marL="50800" lvl="0" algn="l" rtl="0"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ru-RU" sz="2800" dirty="0" smtClean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Конверсия ОВ – 9% (Визит – выкуп)</a:t>
            </a:r>
          </a:p>
          <a:p>
            <a:pPr marL="50800" lvl="0" algn="l" rtl="0"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ru-RU" sz="2800" dirty="0" smtClean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Наценка на 1 а/м после вычета ППП – 61т.р.</a:t>
            </a:r>
          </a:p>
          <a:p>
            <a:pPr marL="50800" lvl="0" algn="l" rtl="0">
              <a:spcBef>
                <a:spcPts val="0"/>
              </a:spcBef>
              <a:spcAft>
                <a:spcPts val="0"/>
              </a:spcAft>
              <a:buSzPts val="2800"/>
            </a:pPr>
            <a:endParaRPr lang="ru-RU" sz="2800" dirty="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50800" lvl="0" algn="l" rtl="0"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ru-RU" sz="2800" b="1" dirty="0" smtClean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Решение:</a:t>
            </a:r>
          </a:p>
          <a:p>
            <a:pPr marL="50800" lvl="0" algn="l" rtl="0"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ru-RU" sz="2800" dirty="0" smtClean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За последние 3 месяца с рассылок состоялось 1210 визитов, а с них в свою очередь выкупили 108 автомобилей.</a:t>
            </a:r>
          </a:p>
          <a:p>
            <a:pPr marL="50800" lvl="0" algn="l" rtl="0"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ru-RU" sz="2800" dirty="0" smtClean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После продажи получим 6,5 млн рублей маржинального дохода</a:t>
            </a:r>
          </a:p>
          <a:p>
            <a:pPr marL="50800" lvl="0" algn="l" rtl="0">
              <a:spcBef>
                <a:spcPts val="0"/>
              </a:spcBef>
              <a:spcAft>
                <a:spcPts val="0"/>
              </a:spcAft>
              <a:buSzPts val="2800"/>
            </a:pPr>
            <a:endParaRPr lang="ru-RU" sz="2800" dirty="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50800" lvl="0" algn="l" rtl="0"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ru-RU" sz="2800" b="1" dirty="0" smtClean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Вывод: На 1 вложенный в рекламу рубль получаем 7,6 рублей дохода</a:t>
            </a:r>
            <a:r>
              <a:rPr lang="ru-RU" sz="2800" dirty="0" smtClean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05" y="751175"/>
            <a:ext cx="3840851" cy="288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28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4586" y="712817"/>
            <a:ext cx="3520983" cy="552154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/>
        </p:nvSpPr>
        <p:spPr>
          <a:xfrm>
            <a:off x="4442604" y="712817"/>
            <a:ext cx="7280693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Алексей Горелов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Руководитель отдела Маркетинга и Рекламы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E-mail: </a:t>
            </a:r>
            <a:r>
              <a:rPr lang="ru-RU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GorelovAA@luidor.ru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Телефон: +7 910 385 25 15 (WhatsApp, Viber)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Рабочий: +7 951 915 48 93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Telegram: </a:t>
            </a:r>
            <a:r>
              <a:rPr lang="ru-RU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https://t.me/GorelovAlex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претендую на истину в последней инстанции, у каждого свой путь!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Надеюсь, моя презентация поможет сэкономить ваше время и деньги ;-) Обращайтесь, буду рад помочь!</a:t>
            </a:r>
            <a:endParaRPr/>
          </a:p>
        </p:txBody>
      </p:sp>
      <p:pic>
        <p:nvPicPr>
          <p:cNvPr id="159" name="Google Shape;159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37497" y="1580928"/>
            <a:ext cx="3545453" cy="340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/>
        </p:nvSpPr>
        <p:spPr>
          <a:xfrm>
            <a:off x="2622429" y="1026543"/>
            <a:ext cx="9177203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Группа компаний «Луидор»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филиалы в 11 субъектах России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Продажи по всей стране;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Два предприятия по производству спецавтомобилей –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ПКФ «Луидор» и два завода «Луидор-Тюнинг»;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портфеле: ГАЗ, ВАЗ (Lada), Volkswagen, Toyota, Suzuki, Mitsubishi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2622424" y="4318950"/>
            <a:ext cx="86349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Компания «Луидор-Эксперт»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latin typeface="Calibri"/>
                <a:ea typeface="Calibri"/>
                <a:cs typeface="Calibri"/>
                <a:sym typeface="Calibri"/>
              </a:rPr>
              <a:t>К</a:t>
            </a:r>
            <a:r>
              <a:rPr lang="ru-RU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оммерческие и легковые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автомобили с </a:t>
            </a:r>
            <a:r>
              <a:rPr lang="ru-RU" sz="2500">
                <a:latin typeface="Calibri"/>
                <a:ea typeface="Calibri"/>
                <a:cs typeface="Calibri"/>
                <a:sym typeface="Calibri"/>
              </a:rPr>
              <a:t>пробегом в 9 регионах РФ</a:t>
            </a:r>
            <a:r>
              <a:rPr lang="ru-RU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Более 500 автомобилей в наличии.</a:t>
            </a:r>
            <a:endParaRPr sz="1100"/>
          </a:p>
        </p:txBody>
      </p:sp>
      <p:pic>
        <p:nvPicPr>
          <p:cNvPr id="99" name="Google Shape;9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451" y="1190450"/>
            <a:ext cx="1984077" cy="1512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450" y="4318950"/>
            <a:ext cx="1984075" cy="1880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5786" y="564692"/>
            <a:ext cx="3521100" cy="552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3968629" y="490617"/>
            <a:ext cx="72807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Алексей Горелов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Руководитель отдела Маркетинга и Рекламы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4033100" y="5071450"/>
            <a:ext cx="7727700" cy="15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Образование:</a:t>
            </a:r>
            <a:endParaRPr sz="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Нижегородский Государственный Политехнический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Университет им. Р.Е. Алексеева</a:t>
            </a:r>
            <a:endParaRPr sz="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Учебно-научный институт радиоэлектроники и информационных технологий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4033100" y="1599425"/>
            <a:ext cx="79056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2010-2016 АО «Первая Грузовая Компания»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2017-н.в. Луидор Эксперт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1800" dirty="0">
                <a:solidFill>
                  <a:schemeClr val="dk1"/>
                </a:solidFill>
              </a:rPr>
              <a:t>Построил систему привлечения трафика, создал </a:t>
            </a:r>
            <a:r>
              <a:rPr lang="ru-RU" sz="1800" dirty="0" err="1">
                <a:solidFill>
                  <a:schemeClr val="dk1"/>
                </a:solidFill>
              </a:rPr>
              <a:t>колл</a:t>
            </a:r>
            <a:r>
              <a:rPr lang="ru-RU" sz="1800" dirty="0">
                <a:solidFill>
                  <a:schemeClr val="dk1"/>
                </a:solidFill>
              </a:rPr>
              <a:t>-центр, наладил работу на 8-ми </a:t>
            </a:r>
            <a:r>
              <a:rPr lang="ru-RU" sz="1800" dirty="0" err="1">
                <a:solidFill>
                  <a:schemeClr val="dk1"/>
                </a:solidFill>
              </a:rPr>
              <a:t>классифайдах</a:t>
            </a:r>
            <a:r>
              <a:rPr lang="ru-RU" sz="1800" dirty="0">
                <a:solidFill>
                  <a:schemeClr val="dk1"/>
                </a:solidFill>
              </a:rPr>
              <a:t>! 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</a:pPr>
            <a:r>
              <a:rPr lang="ru-RU" sz="1800" dirty="0">
                <a:solidFill>
                  <a:schemeClr val="dk1"/>
                </a:solidFill>
              </a:rPr>
              <a:t>В результате отдел выкупа ежемесячно получает до 1000 визитов. </a:t>
            </a:r>
            <a:endParaRPr lang="ru-RU" sz="1800" dirty="0" smtClean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</a:pPr>
            <a:r>
              <a:rPr lang="ru-RU" sz="1800" dirty="0" smtClean="0">
                <a:solidFill>
                  <a:schemeClr val="dk1"/>
                </a:solidFill>
              </a:rPr>
              <a:t>За время своей работы обеспечил компании продажи с общей наценкой более 250 млн рублей.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26550" y="6207675"/>
            <a:ext cx="692924" cy="47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4;p16"/>
          <p:cNvSpPr txBox="1"/>
          <p:nvPr/>
        </p:nvSpPr>
        <p:spPr>
          <a:xfrm>
            <a:off x="3000847" y="241514"/>
            <a:ext cx="63477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ПОЧЕМУ ИМЕННО ЭТИ КАНАЛЫ?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41;p19"/>
          <p:cNvSpPr txBox="1"/>
          <p:nvPr/>
        </p:nvSpPr>
        <p:spPr>
          <a:xfrm>
            <a:off x="1751183" y="1154325"/>
            <a:ext cx="10857206" cy="60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КТО?</a:t>
            </a:r>
            <a:r>
              <a:rPr lang="ru-RU" sz="3200" dirty="0" smtClean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smtClean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Автомобилисты, которые сейчас продают свой автомобиль</a:t>
            </a:r>
            <a:r>
              <a:rPr lang="ru-RU" sz="3200" dirty="0" smtClean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lang="ru-RU" sz="3200" dirty="0" smtClean="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1183" y="2671435"/>
            <a:ext cx="8847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ГДЕ? </a:t>
            </a:r>
            <a:r>
              <a:rPr lang="ru-RU" sz="3200" dirty="0" err="1" smtClean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Классифайды</a:t>
            </a:r>
            <a:endParaRPr lang="ru-RU" sz="3200" dirty="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1183" y="5144896"/>
            <a:ext cx="9630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КАК ВОЗДЕЙСТВУЕМ? </a:t>
            </a:r>
            <a:r>
              <a:rPr lang="ru-RU" sz="3200" dirty="0" smtClean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СМС</a:t>
            </a:r>
            <a:r>
              <a:rPr lang="ru-RU" sz="32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голосовые рассылки, рассылки в ЛС</a:t>
            </a:r>
          </a:p>
        </p:txBody>
      </p:sp>
      <p:sp>
        <p:nvSpPr>
          <p:cNvPr id="6" name="Google Shape;141;p19"/>
          <p:cNvSpPr txBox="1"/>
          <p:nvPr/>
        </p:nvSpPr>
        <p:spPr>
          <a:xfrm>
            <a:off x="1751183" y="3821214"/>
            <a:ext cx="10857206" cy="75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ТОЧКА КОНТАКТА? </a:t>
            </a:r>
            <a:r>
              <a:rPr lang="ru-RU" sz="3200" dirty="0" smtClean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Телефон</a:t>
            </a:r>
            <a:r>
              <a:rPr lang="ru-RU" sz="3200" dirty="0" smtClean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3200" dirty="0" smtClean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мессенджер-площадки</a:t>
            </a:r>
            <a:endParaRPr lang="ru-RU" sz="3200" dirty="0" smtClean="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883264"/>
            <a:ext cx="1228669" cy="12286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005" y="2143356"/>
            <a:ext cx="1326434" cy="13264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05" y="3607178"/>
            <a:ext cx="1114433" cy="11867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4" y="5101439"/>
            <a:ext cx="1338376" cy="107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0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/>
        </p:nvSpPr>
        <p:spPr>
          <a:xfrm>
            <a:off x="2815581" y="150351"/>
            <a:ext cx="5655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СМС/</a:t>
            </a:r>
            <a:r>
              <a:rPr lang="ru-RU" sz="3600" b="1" dirty="0" err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Viber</a:t>
            </a:r>
            <a:r>
              <a:rPr lang="ru-RU" sz="3600" b="1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рассылка</a:t>
            </a:r>
            <a:endParaRPr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5325" y="6084475"/>
            <a:ext cx="692924" cy="4703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/>
          <p:nvPr/>
        </p:nvSpPr>
        <p:spPr>
          <a:xfrm>
            <a:off x="2711227" y="1538847"/>
            <a:ext cx="5864611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Период: 2019 год</a:t>
            </a:r>
            <a:endParaRPr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2273694" y="2846639"/>
            <a:ext cx="8467106" cy="139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Получено целевых входящих звонков – </a:t>
            </a:r>
            <a:r>
              <a:rPr lang="ru-RU" sz="3600" b="1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100-150 </a:t>
            </a:r>
            <a:r>
              <a:rPr lang="ru-RU" sz="3600" b="1" dirty="0" err="1" smtClean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шт</a:t>
            </a:r>
            <a:r>
              <a:rPr lang="ru-RU" sz="3600" b="1" dirty="0" smtClean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/месяц</a:t>
            </a:r>
            <a:endParaRPr sz="3600" b="1" dirty="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73694" y="5104787"/>
            <a:ext cx="6739675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>
              <a:lnSpc>
                <a:spcPct val="115000"/>
              </a:lnSpc>
            </a:pPr>
            <a:r>
              <a:rPr lang="ru-RU" sz="36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Цена звонка – </a:t>
            </a:r>
            <a:r>
              <a:rPr lang="ru-RU" sz="3600" b="1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150-200р</a:t>
            </a:r>
            <a:endParaRPr lang="ru-RU" sz="3600" b="1" dirty="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6" y="2846639"/>
            <a:ext cx="2011878" cy="20118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56" y="4984996"/>
            <a:ext cx="1436038" cy="14360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56" y="910859"/>
            <a:ext cx="1378007" cy="16895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" y="1280160"/>
            <a:ext cx="11462935" cy="5296667"/>
          </a:xfrm>
          <a:prstGeom prst="rect">
            <a:avLst/>
          </a:prstGeom>
        </p:spPr>
      </p:pic>
      <p:sp>
        <p:nvSpPr>
          <p:cNvPr id="5" name="Google Shape;139;p19"/>
          <p:cNvSpPr txBox="1"/>
          <p:nvPr/>
        </p:nvSpPr>
        <p:spPr>
          <a:xfrm>
            <a:off x="3269276" y="284447"/>
            <a:ext cx="5655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Настройки рассылки. </a:t>
            </a:r>
            <a:r>
              <a:rPr lang="en-US" sz="3200" b="1" dirty="0" smtClean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v1.0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5234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9;p19"/>
          <p:cNvSpPr txBox="1"/>
          <p:nvPr/>
        </p:nvSpPr>
        <p:spPr>
          <a:xfrm>
            <a:off x="3210315" y="201321"/>
            <a:ext cx="5655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Настройки </a:t>
            </a:r>
            <a:r>
              <a:rPr lang="ru-RU" sz="3200" b="1" dirty="0" smtClean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рассылки</a:t>
            </a:r>
            <a:r>
              <a:rPr lang="ru-RU" sz="2800" b="1" dirty="0" smtClean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800" b="1" dirty="0" smtClean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v2.0</a:t>
            </a:r>
            <a:endParaRPr sz="28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42" y="928482"/>
            <a:ext cx="10937847" cy="560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46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/>
        </p:nvSpPr>
        <p:spPr>
          <a:xfrm>
            <a:off x="3086571" y="188228"/>
            <a:ext cx="56559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Рассылки по </a:t>
            </a:r>
            <a:r>
              <a:rPr lang="ru-RU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Авито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5325" y="6084475"/>
            <a:ext cx="692924" cy="470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/>
        </p:nvSpPr>
        <p:spPr>
          <a:xfrm>
            <a:off x="1793174" y="1234299"/>
            <a:ext cx="569656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Период: Сентябрь-Октябрь 2020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1359372" y="1934886"/>
            <a:ext cx="10701600" cy="12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Получено целевых входящих звонков – </a:t>
            </a:r>
            <a:r>
              <a:rPr lang="ru-RU" sz="2800" b="1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1042 </a:t>
            </a:r>
            <a:r>
              <a:rPr lang="ru-RU" sz="2800" b="1" dirty="0" err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шт</a:t>
            </a:r>
            <a:endParaRPr sz="2800" b="1" dirty="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Цена звонка – </a:t>
            </a:r>
            <a:r>
              <a:rPr lang="ru-RU" sz="2800" b="1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65р</a:t>
            </a:r>
            <a:endParaRPr sz="2800" b="1" dirty="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1359372" y="3308344"/>
            <a:ext cx="107016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После очистки на дубликаты остается </a:t>
            </a:r>
            <a:r>
              <a:rPr lang="ru-RU" sz="3000" b="1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847 звонков по 80р</a:t>
            </a:r>
            <a:endParaRPr sz="3000" b="1" dirty="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50" y="4218301"/>
            <a:ext cx="3190875" cy="2190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5897" y="4370701"/>
            <a:ext cx="3324225" cy="2038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1494" y="4189726"/>
            <a:ext cx="3238500" cy="2219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43" y="725904"/>
            <a:ext cx="965922" cy="1184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5" y="1881398"/>
            <a:ext cx="1237539" cy="12375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9" y="3131289"/>
            <a:ext cx="1015309" cy="10153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/>
        </p:nvSpPr>
        <p:spPr>
          <a:xfrm>
            <a:off x="1139017" y="584400"/>
            <a:ext cx="10902000" cy="6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atin typeface="Calibri"/>
                <a:ea typeface="Calibri"/>
                <a:cs typeface="Calibri"/>
                <a:sym typeface="Calibri"/>
              </a:rPr>
              <a:t>Нейтральный вопрос:</a:t>
            </a:r>
            <a:endParaRPr sz="2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{А собственником вы являетесь?|Автомобиль не в кредите?|Багажник вместительный?|Бампера не царапаны, есть какие-то дефекты?|В такси не работала?|Ваш автомобиль или занимаетесь продажами?|Ваш автомобиль?|Вмятины есть какие-то?|Вы владелец по документам?|Вы посредник или хозяин?|Вы собственник?|Вы хозяин?|Где обслуживали?|ГРМ меняли?|Давно продаете?     и т.д.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atin typeface="Calibri"/>
                <a:ea typeface="Calibri"/>
                <a:cs typeface="Calibri"/>
                <a:sym typeface="Calibri"/>
              </a:rPr>
              <a:t>Вторая фраза тем, кто что-то ответил:</a:t>
            </a:r>
            <a:endParaRPr sz="2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{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Готов|Могу|Предлагаю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} {хоть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сегодня|вечером|завтра|хоть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сегодня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вечером|завтра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вечером|в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течении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часа|в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течении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дня|сегодня|за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3 часа} {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купить|приобрести|забрать|взять|купить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у вас}  {ваше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авто|вашу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машину|ваш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автомобиль|вашу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машину|машину|автомобиль|авто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} {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до|в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пределах|примерно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до} {90%|90 процентов} от {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рыночной|среднерыночной|середины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рынка|рыночной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стоимости} {в зависимости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от|зависит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от} {тех.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состояния|состояния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машины|состояния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автомобиля|внешнего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вида}{.|,|!} {Позвоните!|Свяжитесь со мной по тел:|Мой номер- |Мой телефон -|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Телефон|Набирайте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меня|Наберите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меня.|Созвонитесь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со мной!|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Звоните.|Набирайте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! |Позвоните мне на  - |Жду вашего звонка на -} {8|+7|+ 7|(+7)}{"|'|`|`|| |-|}{`495`|'495'|"495"|495|(495)|/495/}{"|'|`|`|| |-|}О85{"|'|`|`|| |-|}75{"|'|`|`|| |-|}{3|З}6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atin typeface="Calibri"/>
                <a:ea typeface="Calibri"/>
                <a:cs typeface="Calibri"/>
                <a:sym typeface="Calibri"/>
              </a:rPr>
              <a:t>Добавка через пару дней:</a:t>
            </a:r>
            <a:endParaRPr sz="2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{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Звоните|Набирайте|Наберите|Позвоните|Позвоните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мне|Наберите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утром|Позвоните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утром|Наберите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днем|Позвоните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утром}, {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договоримся|обязательно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договоримся|сойдемся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цене|точно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обо всем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договоримся|найдем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компромисс|есть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что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обсудить|договоримся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обязательно|точно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договоримся|есть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что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обсуждать|сойдемся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в цене} ! {Вы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же|Вы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} {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продаете|хотите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продать|готовы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продать} {ваш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автомобиль|Ваш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Авто|машину|ваш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транспорт|вашу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машину} - {а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я|и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я|я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} {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готов|хочу|могу|думаю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} {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ее|её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|} {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купить|приобрести|купить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у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вас|купить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сегодня}!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3144550" y="0"/>
            <a:ext cx="5655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Рассылки по </a:t>
            </a:r>
            <a:r>
              <a:rPr lang="ru-RU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Авито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879"/>
            <a:ext cx="1282535" cy="12302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1335974" cy="13359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09" y="4999512"/>
            <a:ext cx="1406883" cy="14068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802</Words>
  <Application>Microsoft Office PowerPoint</Application>
  <PresentationFormat>Широкоэкранный</PresentationFormat>
  <Paragraphs>104</Paragraphs>
  <Slides>15</Slides>
  <Notes>11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Татьяна Латышева</cp:lastModifiedBy>
  <cp:revision>17</cp:revision>
  <dcterms:modified xsi:type="dcterms:W3CDTF">2020-11-10T10:53:40Z</dcterms:modified>
</cp:coreProperties>
</file>