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268" r:id="rId5"/>
    <p:sldId id="301" r:id="rId6"/>
    <p:sldId id="281" r:id="rId7"/>
    <p:sldId id="264" r:id="rId8"/>
    <p:sldId id="302" r:id="rId9"/>
    <p:sldId id="297" r:id="rId10"/>
    <p:sldId id="287" r:id="rId11"/>
    <p:sldId id="291" r:id="rId12"/>
    <p:sldId id="303" r:id="rId13"/>
    <p:sldId id="294" r:id="rId14"/>
    <p:sldId id="295" r:id="rId15"/>
    <p:sldId id="30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7E07409-3B6B-46FE-ADA5-9C6AFDCDE4EF}">
          <p14:sldIdLst>
            <p14:sldId id="256"/>
            <p14:sldId id="299"/>
            <p14:sldId id="300"/>
            <p14:sldId id="268"/>
            <p14:sldId id="301"/>
            <p14:sldId id="281"/>
            <p14:sldId id="264"/>
            <p14:sldId id="302"/>
            <p14:sldId id="297"/>
            <p14:sldId id="287"/>
            <p14:sldId id="291"/>
          </p14:sldIdLst>
        </p14:section>
        <p14:section name="Раздел без заголовка" id="{F5EAF151-3585-4519-B622-200F5DA66CA6}">
          <p14:sldIdLst>
            <p14:sldId id="303"/>
            <p14:sldId id="294"/>
            <p14:sldId id="295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svg"/><Relationship Id="rId1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14.svg"/><Relationship Id="rId1" Type="http://schemas.openxmlformats.org/officeDocument/2006/relationships/image" Target="../media/image21.png"/><Relationship Id="rId6" Type="http://schemas.openxmlformats.org/officeDocument/2006/relationships/image" Target="../media/image18.svg"/><Relationship Id="rId5" Type="http://schemas.openxmlformats.org/officeDocument/2006/relationships/image" Target="../media/image2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8606F-0E92-45C5-AFAB-37FA9D05BBD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A9EB0BBE-B0F2-47EA-A509-04010198C6DC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0" i="0" dirty="0"/>
            <a:t>Увеличили мотивацию за пролонгацию до 10%</a:t>
          </a:r>
          <a:endParaRPr lang="en-US" b="0" i="0" dirty="0">
            <a:latin typeface="Helvetica Light" panose="020B0403020202020204" pitchFamily="34" charset="0"/>
          </a:endParaRPr>
        </a:p>
      </dgm:t>
    </dgm:pt>
    <dgm:pt modelId="{2D9233F9-CA4B-4084-99A4-347806CD536F}" type="parTrans" cxnId="{A2B4A27E-F3E7-4F1C-A185-201954F67D6D}">
      <dgm:prSet/>
      <dgm:spPr/>
      <dgm:t>
        <a:bodyPr/>
        <a:lstStyle/>
        <a:p>
          <a:endParaRPr lang="en-US"/>
        </a:p>
      </dgm:t>
    </dgm:pt>
    <dgm:pt modelId="{575B0CC6-CA1F-4741-A3F1-D8D1CE4E50C3}" type="sibTrans" cxnId="{A2B4A27E-F3E7-4F1C-A185-201954F67D6D}">
      <dgm:prSet/>
      <dgm:spPr/>
      <dgm:t>
        <a:bodyPr/>
        <a:lstStyle/>
        <a:p>
          <a:endParaRPr lang="en-US"/>
        </a:p>
      </dgm:t>
    </dgm:pt>
    <dgm:pt modelId="{B2AB06D4-DE06-48AA-88D4-56CC7727C6C7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0" i="0"/>
            <a:t>Никаких штрафов</a:t>
          </a:r>
          <a:endParaRPr lang="en-US" b="0" i="0">
            <a:latin typeface="Helvetica Light" panose="020B0403020202020204" pitchFamily="34" charset="0"/>
          </a:endParaRPr>
        </a:p>
      </dgm:t>
    </dgm:pt>
    <dgm:pt modelId="{3F717BE3-A42F-4C70-9ED7-B003B94DA430}" type="parTrans" cxnId="{82F6F8F2-F630-445A-BF6F-AF9148BBF023}">
      <dgm:prSet/>
      <dgm:spPr/>
      <dgm:t>
        <a:bodyPr/>
        <a:lstStyle/>
        <a:p>
          <a:endParaRPr lang="en-US"/>
        </a:p>
      </dgm:t>
    </dgm:pt>
    <dgm:pt modelId="{CF9240E4-2F9E-4644-A3B0-CAA39F1F91FA}" type="sibTrans" cxnId="{82F6F8F2-F630-445A-BF6F-AF9148BBF023}">
      <dgm:prSet/>
      <dgm:spPr/>
      <dgm:t>
        <a:bodyPr/>
        <a:lstStyle/>
        <a:p>
          <a:endParaRPr lang="en-US"/>
        </a:p>
      </dgm:t>
    </dgm:pt>
    <dgm:pt modelId="{64E2892B-EDA2-4900-8FB8-25BA204B5A1B}" type="pres">
      <dgm:prSet presAssocID="{DEB8606F-0E92-45C5-AFAB-37FA9D05BBDE}" presName="root" presStyleCnt="0">
        <dgm:presLayoutVars>
          <dgm:dir/>
          <dgm:resizeHandles val="exact"/>
        </dgm:presLayoutVars>
      </dgm:prSet>
      <dgm:spPr/>
    </dgm:pt>
    <dgm:pt modelId="{B44746C1-E493-42A4-9FCA-5DE630153F74}" type="pres">
      <dgm:prSet presAssocID="{DEB8606F-0E92-45C5-AFAB-37FA9D05BBDE}" presName="container" presStyleCnt="0">
        <dgm:presLayoutVars>
          <dgm:dir/>
          <dgm:resizeHandles val="exact"/>
        </dgm:presLayoutVars>
      </dgm:prSet>
      <dgm:spPr/>
    </dgm:pt>
    <dgm:pt modelId="{188B91D9-8581-4F75-8BB5-0C5265155596}" type="pres">
      <dgm:prSet presAssocID="{A9EB0BBE-B0F2-47EA-A509-04010198C6DC}" presName="compNode" presStyleCnt="0"/>
      <dgm:spPr/>
    </dgm:pt>
    <dgm:pt modelId="{B383B7EF-E8BD-4D90-8F69-2E5845C5C65C}" type="pres">
      <dgm:prSet presAssocID="{A9EB0BBE-B0F2-47EA-A509-04010198C6DC}" presName="iconBgRect" presStyleLbl="bgShp" presStyleIdx="0" presStyleCnt="2"/>
      <dgm:spPr/>
    </dgm:pt>
    <dgm:pt modelId="{BB63B589-E9AC-45A9-90F7-F7D73FA61B87}" type="pres">
      <dgm:prSet presAssocID="{A9EB0BBE-B0F2-47EA-A509-04010198C6DC}" presName="iconRect" presStyleLbl="node1" presStyleIdx="0" presStyleCnt="2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6C11CD69-F749-4567-9DD7-400A4FFC6F34}" type="pres">
      <dgm:prSet presAssocID="{A9EB0BBE-B0F2-47EA-A509-04010198C6DC}" presName="spaceRect" presStyleCnt="0"/>
      <dgm:spPr/>
    </dgm:pt>
    <dgm:pt modelId="{1F4089CF-FEFB-4429-B4C6-F47FEA1190AA}" type="pres">
      <dgm:prSet presAssocID="{A9EB0BBE-B0F2-47EA-A509-04010198C6DC}" presName="textRect" presStyleLbl="revTx" presStyleIdx="0" presStyleCnt="2">
        <dgm:presLayoutVars>
          <dgm:chMax val="1"/>
          <dgm:chPref val="1"/>
        </dgm:presLayoutVars>
      </dgm:prSet>
      <dgm:spPr/>
    </dgm:pt>
    <dgm:pt modelId="{CD317D09-51B8-457E-B925-0E0AA6FF8055}" type="pres">
      <dgm:prSet presAssocID="{575B0CC6-CA1F-4741-A3F1-D8D1CE4E50C3}" presName="sibTrans" presStyleLbl="sibTrans2D1" presStyleIdx="0" presStyleCnt="0"/>
      <dgm:spPr/>
    </dgm:pt>
    <dgm:pt modelId="{7B279223-1682-4A8F-9EE4-EED9A80D7419}" type="pres">
      <dgm:prSet presAssocID="{B2AB06D4-DE06-48AA-88D4-56CC7727C6C7}" presName="compNode" presStyleCnt="0"/>
      <dgm:spPr/>
    </dgm:pt>
    <dgm:pt modelId="{2381648D-0C48-4CCD-842C-8DD952F73093}" type="pres">
      <dgm:prSet presAssocID="{B2AB06D4-DE06-48AA-88D4-56CC7727C6C7}" presName="iconBgRect" presStyleLbl="bgShp" presStyleIdx="1" presStyleCnt="2"/>
      <dgm:spPr/>
    </dgm:pt>
    <dgm:pt modelId="{E094F819-E355-404B-89FE-7B2277507CB9}" type="pres">
      <dgm:prSet presAssocID="{B2AB06D4-DE06-48AA-88D4-56CC7727C6C7}" presName="iconRect" presStyleLbl="node1" presStyleIdx="1" presStyleCnt="2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CF1E78A-6616-4614-9C31-0DF8A4E6A3C2}" type="pres">
      <dgm:prSet presAssocID="{B2AB06D4-DE06-48AA-88D4-56CC7727C6C7}" presName="spaceRect" presStyleCnt="0"/>
      <dgm:spPr/>
    </dgm:pt>
    <dgm:pt modelId="{F32D64BE-0E59-4395-90D4-0DF38CCF4FB4}" type="pres">
      <dgm:prSet presAssocID="{B2AB06D4-DE06-48AA-88D4-56CC7727C6C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CFF5D31-5275-B74B-B9F3-56852FE2CA24}" type="presOf" srcId="{575B0CC6-CA1F-4741-A3F1-D8D1CE4E50C3}" destId="{CD317D09-51B8-457E-B925-0E0AA6FF8055}" srcOrd="0" destOrd="0" presId="urn:microsoft.com/office/officeart/2018/2/layout/IconCircleList"/>
    <dgm:cxn modelId="{A2B4A27E-F3E7-4F1C-A185-201954F67D6D}" srcId="{DEB8606F-0E92-45C5-AFAB-37FA9D05BBDE}" destId="{A9EB0BBE-B0F2-47EA-A509-04010198C6DC}" srcOrd="0" destOrd="0" parTransId="{2D9233F9-CA4B-4084-99A4-347806CD536F}" sibTransId="{575B0CC6-CA1F-4741-A3F1-D8D1CE4E50C3}"/>
    <dgm:cxn modelId="{8D82BE98-0065-F94D-9C61-86567079811B}" type="presOf" srcId="{B2AB06D4-DE06-48AA-88D4-56CC7727C6C7}" destId="{F32D64BE-0E59-4395-90D4-0DF38CCF4FB4}" srcOrd="0" destOrd="0" presId="urn:microsoft.com/office/officeart/2018/2/layout/IconCircleList"/>
    <dgm:cxn modelId="{32717DAF-2392-D44F-89D6-2743E58CD3B0}" type="presOf" srcId="{A9EB0BBE-B0F2-47EA-A509-04010198C6DC}" destId="{1F4089CF-FEFB-4429-B4C6-F47FEA1190AA}" srcOrd="0" destOrd="0" presId="urn:microsoft.com/office/officeart/2018/2/layout/IconCircleList"/>
    <dgm:cxn modelId="{09B781C1-2BF2-BA4F-A8E6-2D1421986D83}" type="presOf" srcId="{DEB8606F-0E92-45C5-AFAB-37FA9D05BBDE}" destId="{64E2892B-EDA2-4900-8FB8-25BA204B5A1B}" srcOrd="0" destOrd="0" presId="urn:microsoft.com/office/officeart/2018/2/layout/IconCircleList"/>
    <dgm:cxn modelId="{82F6F8F2-F630-445A-BF6F-AF9148BBF023}" srcId="{DEB8606F-0E92-45C5-AFAB-37FA9D05BBDE}" destId="{B2AB06D4-DE06-48AA-88D4-56CC7727C6C7}" srcOrd="1" destOrd="0" parTransId="{3F717BE3-A42F-4C70-9ED7-B003B94DA430}" sibTransId="{CF9240E4-2F9E-4644-A3B0-CAA39F1F91FA}"/>
    <dgm:cxn modelId="{D7596BBB-C57E-AC4E-A8B1-674D2B7CA656}" type="presParOf" srcId="{64E2892B-EDA2-4900-8FB8-25BA204B5A1B}" destId="{B44746C1-E493-42A4-9FCA-5DE630153F74}" srcOrd="0" destOrd="0" presId="urn:microsoft.com/office/officeart/2018/2/layout/IconCircleList"/>
    <dgm:cxn modelId="{626D6F31-00E3-2540-8D3D-16CAB7B5CB1F}" type="presParOf" srcId="{B44746C1-E493-42A4-9FCA-5DE630153F74}" destId="{188B91D9-8581-4F75-8BB5-0C5265155596}" srcOrd="0" destOrd="0" presId="urn:microsoft.com/office/officeart/2018/2/layout/IconCircleList"/>
    <dgm:cxn modelId="{C11AD543-F127-9D48-A179-1430BED2D035}" type="presParOf" srcId="{188B91D9-8581-4F75-8BB5-0C5265155596}" destId="{B383B7EF-E8BD-4D90-8F69-2E5845C5C65C}" srcOrd="0" destOrd="0" presId="urn:microsoft.com/office/officeart/2018/2/layout/IconCircleList"/>
    <dgm:cxn modelId="{B3237854-24D1-E940-9BDF-70D7820499DC}" type="presParOf" srcId="{188B91D9-8581-4F75-8BB5-0C5265155596}" destId="{BB63B589-E9AC-45A9-90F7-F7D73FA61B87}" srcOrd="1" destOrd="0" presId="urn:microsoft.com/office/officeart/2018/2/layout/IconCircleList"/>
    <dgm:cxn modelId="{DB1F6A69-9762-3147-AB3F-ED4B683CBE55}" type="presParOf" srcId="{188B91D9-8581-4F75-8BB5-0C5265155596}" destId="{6C11CD69-F749-4567-9DD7-400A4FFC6F34}" srcOrd="2" destOrd="0" presId="urn:microsoft.com/office/officeart/2018/2/layout/IconCircleList"/>
    <dgm:cxn modelId="{B946E106-3FC5-1243-BDC3-1BCD15DEDDDC}" type="presParOf" srcId="{188B91D9-8581-4F75-8BB5-0C5265155596}" destId="{1F4089CF-FEFB-4429-B4C6-F47FEA1190AA}" srcOrd="3" destOrd="0" presId="urn:microsoft.com/office/officeart/2018/2/layout/IconCircleList"/>
    <dgm:cxn modelId="{A7577C63-DE8A-474F-9C09-A836CFC5877A}" type="presParOf" srcId="{B44746C1-E493-42A4-9FCA-5DE630153F74}" destId="{CD317D09-51B8-457E-B925-0E0AA6FF8055}" srcOrd="1" destOrd="0" presId="urn:microsoft.com/office/officeart/2018/2/layout/IconCircleList"/>
    <dgm:cxn modelId="{A42B94F1-DEA8-244E-9634-E239AFBC4B91}" type="presParOf" srcId="{B44746C1-E493-42A4-9FCA-5DE630153F74}" destId="{7B279223-1682-4A8F-9EE4-EED9A80D7419}" srcOrd="2" destOrd="0" presId="urn:microsoft.com/office/officeart/2018/2/layout/IconCircleList"/>
    <dgm:cxn modelId="{BD1EC659-D4C8-4F4E-897F-90E4036253CF}" type="presParOf" srcId="{7B279223-1682-4A8F-9EE4-EED9A80D7419}" destId="{2381648D-0C48-4CCD-842C-8DD952F73093}" srcOrd="0" destOrd="0" presId="urn:microsoft.com/office/officeart/2018/2/layout/IconCircleList"/>
    <dgm:cxn modelId="{880B016C-107A-4449-B111-E13887ED830F}" type="presParOf" srcId="{7B279223-1682-4A8F-9EE4-EED9A80D7419}" destId="{E094F819-E355-404B-89FE-7B2277507CB9}" srcOrd="1" destOrd="0" presId="urn:microsoft.com/office/officeart/2018/2/layout/IconCircleList"/>
    <dgm:cxn modelId="{3E8A89B6-1ACC-D541-A413-3D3BB90B5C13}" type="presParOf" srcId="{7B279223-1682-4A8F-9EE4-EED9A80D7419}" destId="{7CF1E78A-6616-4614-9C31-0DF8A4E6A3C2}" srcOrd="2" destOrd="0" presId="urn:microsoft.com/office/officeart/2018/2/layout/IconCircleList"/>
    <dgm:cxn modelId="{7EE4A6B0-183F-1B48-9595-50DA94AD27E7}" type="presParOf" srcId="{7B279223-1682-4A8F-9EE4-EED9A80D7419}" destId="{F32D64BE-0E59-4395-90D4-0DF38CCF4FB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DE7F1-760C-44A4-AB71-BCFF5E454C79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B1F8B3D7-BE8D-4B9B-B21D-25DF444DCBC8}">
      <dgm:prSet/>
      <dgm:spPr/>
      <dgm:t>
        <a:bodyPr/>
        <a:lstStyle/>
        <a:p>
          <a:r>
            <a:rPr lang="ru-RU" b="0" i="0" dirty="0"/>
            <a:t>Шаг 1: калькулятор на сайте, заявка на кредит без общения со специалистами</a:t>
          </a:r>
          <a:endParaRPr lang="en-US" dirty="0"/>
        </a:p>
      </dgm:t>
    </dgm:pt>
    <dgm:pt modelId="{397D8A13-E89E-4C3E-AE3A-607B7D349EAA}" type="parTrans" cxnId="{622B4B1F-8A60-49F8-95C6-F4EC701A58AD}">
      <dgm:prSet/>
      <dgm:spPr/>
      <dgm:t>
        <a:bodyPr/>
        <a:lstStyle/>
        <a:p>
          <a:endParaRPr lang="en-US"/>
        </a:p>
      </dgm:t>
    </dgm:pt>
    <dgm:pt modelId="{BD45DA80-CCF6-4660-A037-176E6BA182D8}" type="sibTrans" cxnId="{622B4B1F-8A60-49F8-95C6-F4EC701A58AD}">
      <dgm:prSet/>
      <dgm:spPr/>
      <dgm:t>
        <a:bodyPr/>
        <a:lstStyle/>
        <a:p>
          <a:endParaRPr lang="en-US"/>
        </a:p>
      </dgm:t>
    </dgm:pt>
    <dgm:pt modelId="{B3F34ED2-AAC8-44AE-B9F0-692488F78A1B}">
      <dgm:prSet/>
      <dgm:spPr/>
      <dgm:t>
        <a:bodyPr/>
        <a:lstStyle/>
        <a:p>
          <a:r>
            <a:rPr lang="ru-RU" b="0" i="0"/>
            <a:t>Шаг 2. Еосаго, Екаско</a:t>
          </a:r>
          <a:endParaRPr lang="en-US"/>
        </a:p>
      </dgm:t>
    </dgm:pt>
    <dgm:pt modelId="{EF65AEC5-D8CC-4F94-A356-69A60F3B0A4B}" type="parTrans" cxnId="{C93893EA-AB7E-4DFC-B43F-F9FA75B55BB5}">
      <dgm:prSet/>
      <dgm:spPr/>
      <dgm:t>
        <a:bodyPr/>
        <a:lstStyle/>
        <a:p>
          <a:endParaRPr lang="en-US"/>
        </a:p>
      </dgm:t>
    </dgm:pt>
    <dgm:pt modelId="{60ED76A1-C493-428B-BB4E-19F8F20C484E}" type="sibTrans" cxnId="{C93893EA-AB7E-4DFC-B43F-F9FA75B55BB5}">
      <dgm:prSet/>
      <dgm:spPr/>
      <dgm:t>
        <a:bodyPr/>
        <a:lstStyle/>
        <a:p>
          <a:endParaRPr lang="en-US"/>
        </a:p>
      </dgm:t>
    </dgm:pt>
    <dgm:pt modelId="{C79EAA4E-0176-4E0A-A7A4-4AF2062AE404}">
      <dgm:prSet/>
      <dgm:spPr/>
      <dgm:t>
        <a:bodyPr/>
        <a:lstStyle/>
        <a:p>
          <a:r>
            <a:rPr lang="ru-RU" b="0" i="0"/>
            <a:t>Шаг 3. Кредитный брокер (кредитное переоформление)</a:t>
          </a:r>
          <a:endParaRPr lang="en-US" b="0" i="0">
            <a:latin typeface="Helvetica Light" panose="020B0403020202020204" pitchFamily="34" charset="0"/>
          </a:endParaRPr>
        </a:p>
      </dgm:t>
    </dgm:pt>
    <dgm:pt modelId="{B960C11B-A6E1-415A-A795-BFE76870B9F5}" type="parTrans" cxnId="{E6BC9BAB-EC64-426C-8F99-AEB48AAC10EA}">
      <dgm:prSet/>
      <dgm:spPr/>
      <dgm:t>
        <a:bodyPr/>
        <a:lstStyle/>
        <a:p>
          <a:endParaRPr lang="en-US"/>
        </a:p>
      </dgm:t>
    </dgm:pt>
    <dgm:pt modelId="{82161A2C-B4E0-4319-9AE6-433F7870877F}" type="sibTrans" cxnId="{E6BC9BAB-EC64-426C-8F99-AEB48AAC10EA}">
      <dgm:prSet/>
      <dgm:spPr/>
      <dgm:t>
        <a:bodyPr/>
        <a:lstStyle/>
        <a:p>
          <a:endParaRPr lang="en-US"/>
        </a:p>
      </dgm:t>
    </dgm:pt>
    <dgm:pt modelId="{E86B6CA8-C2E2-401E-B900-E22291CB7564}">
      <dgm:prSet/>
      <dgm:spPr/>
      <dgm:t>
        <a:bodyPr/>
        <a:lstStyle/>
        <a:p>
          <a:r>
            <a:rPr lang="ru-RU" b="0" i="0"/>
            <a:t>Шаг 4. Оминиканальность (общение в месседжерах)</a:t>
          </a:r>
          <a:endParaRPr lang="en-US"/>
        </a:p>
      </dgm:t>
    </dgm:pt>
    <dgm:pt modelId="{8A129B00-2C74-42F8-B4D0-A2619FD69E2B}" type="parTrans" cxnId="{7FB38990-35BE-4C75-8610-D5EC82007CB5}">
      <dgm:prSet/>
      <dgm:spPr/>
      <dgm:t>
        <a:bodyPr/>
        <a:lstStyle/>
        <a:p>
          <a:endParaRPr lang="en-US"/>
        </a:p>
      </dgm:t>
    </dgm:pt>
    <dgm:pt modelId="{B995407D-52D5-4422-840D-8AC628CDAEEC}" type="sibTrans" cxnId="{7FB38990-35BE-4C75-8610-D5EC82007CB5}">
      <dgm:prSet/>
      <dgm:spPr/>
      <dgm:t>
        <a:bodyPr/>
        <a:lstStyle/>
        <a:p>
          <a:endParaRPr lang="en-US"/>
        </a:p>
      </dgm:t>
    </dgm:pt>
    <dgm:pt modelId="{4BDBBEF1-F180-46E3-B4D5-4A1152DB5472}" type="pres">
      <dgm:prSet presAssocID="{D0ADE7F1-760C-44A4-AB71-BCFF5E454C79}" presName="root" presStyleCnt="0">
        <dgm:presLayoutVars>
          <dgm:dir/>
          <dgm:resizeHandles val="exact"/>
        </dgm:presLayoutVars>
      </dgm:prSet>
      <dgm:spPr/>
    </dgm:pt>
    <dgm:pt modelId="{7B43A014-0BFD-4005-B180-AD65D3C6CDC8}" type="pres">
      <dgm:prSet presAssocID="{D0ADE7F1-760C-44A4-AB71-BCFF5E454C79}" presName="container" presStyleCnt="0">
        <dgm:presLayoutVars>
          <dgm:dir/>
          <dgm:resizeHandles val="exact"/>
        </dgm:presLayoutVars>
      </dgm:prSet>
      <dgm:spPr/>
    </dgm:pt>
    <dgm:pt modelId="{7B049A9C-E160-43E7-8EA3-C4B4B906887D}" type="pres">
      <dgm:prSet presAssocID="{B1F8B3D7-BE8D-4B9B-B21D-25DF444DCBC8}" presName="compNode" presStyleCnt="0"/>
      <dgm:spPr/>
    </dgm:pt>
    <dgm:pt modelId="{2B09F537-EC57-4170-8F4E-8AFC68A5C97D}" type="pres">
      <dgm:prSet presAssocID="{B1F8B3D7-BE8D-4B9B-B21D-25DF444DCBC8}" presName="iconBgRect" presStyleLbl="bgShp" presStyleIdx="0" presStyleCnt="4"/>
      <dgm:spPr/>
    </dgm:pt>
    <dgm:pt modelId="{E38D5336-61C9-4EDD-9A2F-48F69C91B083}" type="pres">
      <dgm:prSet presAssocID="{B1F8B3D7-BE8D-4B9B-B21D-25DF444DCBC8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5D50623D-99EC-4022-83FF-92CA8A30C5A6}" type="pres">
      <dgm:prSet presAssocID="{B1F8B3D7-BE8D-4B9B-B21D-25DF444DCBC8}" presName="spaceRect" presStyleCnt="0"/>
      <dgm:spPr/>
    </dgm:pt>
    <dgm:pt modelId="{1474FBBF-2C62-4B70-8F79-C6D23A592F2D}" type="pres">
      <dgm:prSet presAssocID="{B1F8B3D7-BE8D-4B9B-B21D-25DF444DCBC8}" presName="textRect" presStyleLbl="revTx" presStyleIdx="0" presStyleCnt="4">
        <dgm:presLayoutVars>
          <dgm:chMax val="1"/>
          <dgm:chPref val="1"/>
        </dgm:presLayoutVars>
      </dgm:prSet>
      <dgm:spPr/>
    </dgm:pt>
    <dgm:pt modelId="{696C94D4-69B4-4603-9606-710D92085B6D}" type="pres">
      <dgm:prSet presAssocID="{BD45DA80-CCF6-4660-A037-176E6BA182D8}" presName="sibTrans" presStyleLbl="sibTrans2D1" presStyleIdx="0" presStyleCnt="0"/>
      <dgm:spPr/>
    </dgm:pt>
    <dgm:pt modelId="{2CD1A024-F3B5-49B4-B78E-AEC06BA1362C}" type="pres">
      <dgm:prSet presAssocID="{B3F34ED2-AAC8-44AE-B9F0-692488F78A1B}" presName="compNode" presStyleCnt="0"/>
      <dgm:spPr/>
    </dgm:pt>
    <dgm:pt modelId="{4E0AF26E-1B48-48E3-8A70-ABD00D814CBA}" type="pres">
      <dgm:prSet presAssocID="{B3F34ED2-AAC8-44AE-B9F0-692488F78A1B}" presName="iconBgRect" presStyleLbl="bgShp" presStyleIdx="1" presStyleCnt="4"/>
      <dgm:spPr/>
    </dgm:pt>
    <dgm:pt modelId="{A2B30159-0F59-4CED-BC76-7955B0441BF0}" type="pres">
      <dgm:prSet presAssocID="{B3F34ED2-AAC8-44AE-B9F0-692488F78A1B}" presName="iconRect" presStyleLbl="node1" presStyleIdx="1" presStyleCnt="4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8080190E-F893-4AD7-A4EA-4AE869B868FC}" type="pres">
      <dgm:prSet presAssocID="{B3F34ED2-AAC8-44AE-B9F0-692488F78A1B}" presName="spaceRect" presStyleCnt="0"/>
      <dgm:spPr/>
    </dgm:pt>
    <dgm:pt modelId="{B181E5DF-7A44-4AC1-AE09-C8CBB3FD853F}" type="pres">
      <dgm:prSet presAssocID="{B3F34ED2-AAC8-44AE-B9F0-692488F78A1B}" presName="textRect" presStyleLbl="revTx" presStyleIdx="1" presStyleCnt="4">
        <dgm:presLayoutVars>
          <dgm:chMax val="1"/>
          <dgm:chPref val="1"/>
        </dgm:presLayoutVars>
      </dgm:prSet>
      <dgm:spPr/>
    </dgm:pt>
    <dgm:pt modelId="{3F72EA6D-496E-40EA-8177-D9AF730DDEC5}" type="pres">
      <dgm:prSet presAssocID="{60ED76A1-C493-428B-BB4E-19F8F20C484E}" presName="sibTrans" presStyleLbl="sibTrans2D1" presStyleIdx="0" presStyleCnt="0"/>
      <dgm:spPr/>
    </dgm:pt>
    <dgm:pt modelId="{7A5AFD98-FB7F-4A31-A987-1D6995EAE6EE}" type="pres">
      <dgm:prSet presAssocID="{C79EAA4E-0176-4E0A-A7A4-4AF2062AE404}" presName="compNode" presStyleCnt="0"/>
      <dgm:spPr/>
    </dgm:pt>
    <dgm:pt modelId="{22B2387C-4927-461E-9FF7-646A95C0E8B6}" type="pres">
      <dgm:prSet presAssocID="{C79EAA4E-0176-4E0A-A7A4-4AF2062AE404}" presName="iconBgRect" presStyleLbl="bgShp" presStyleIdx="2" presStyleCnt="4"/>
      <dgm:spPr/>
    </dgm:pt>
    <dgm:pt modelId="{EC50BAA3-475F-4180-A9BE-2621144AF600}" type="pres">
      <dgm:prSet presAssocID="{C79EAA4E-0176-4E0A-A7A4-4AF2062AE404}" presName="iconRect" presStyleLbl="node1" presStyleIdx="2" presStyleCnt="4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BC4B639A-A746-4C57-A467-FD4BA11E3B0E}" type="pres">
      <dgm:prSet presAssocID="{C79EAA4E-0176-4E0A-A7A4-4AF2062AE404}" presName="spaceRect" presStyleCnt="0"/>
      <dgm:spPr/>
    </dgm:pt>
    <dgm:pt modelId="{03A1A289-9AE1-44B4-95EC-94E1DCB73449}" type="pres">
      <dgm:prSet presAssocID="{C79EAA4E-0176-4E0A-A7A4-4AF2062AE404}" presName="textRect" presStyleLbl="revTx" presStyleIdx="2" presStyleCnt="4">
        <dgm:presLayoutVars>
          <dgm:chMax val="1"/>
          <dgm:chPref val="1"/>
        </dgm:presLayoutVars>
      </dgm:prSet>
      <dgm:spPr/>
    </dgm:pt>
    <dgm:pt modelId="{AC7C2B1E-E4FE-493D-857E-A081698E22CD}" type="pres">
      <dgm:prSet presAssocID="{82161A2C-B4E0-4319-9AE6-433F7870877F}" presName="sibTrans" presStyleLbl="sibTrans2D1" presStyleIdx="0" presStyleCnt="0"/>
      <dgm:spPr/>
    </dgm:pt>
    <dgm:pt modelId="{D31D9A45-373E-46D6-A26F-2478256E8C9E}" type="pres">
      <dgm:prSet presAssocID="{E86B6CA8-C2E2-401E-B900-E22291CB7564}" presName="compNode" presStyleCnt="0"/>
      <dgm:spPr/>
    </dgm:pt>
    <dgm:pt modelId="{AEBB587E-20ED-468C-8D13-8DBC7EBD1A59}" type="pres">
      <dgm:prSet presAssocID="{E86B6CA8-C2E2-401E-B900-E22291CB7564}" presName="iconBgRect" presStyleLbl="bgShp" presStyleIdx="3" presStyleCnt="4"/>
      <dgm:spPr/>
    </dgm:pt>
    <dgm:pt modelId="{E36C4577-1691-44AB-99D6-ECA3968C1F43}" type="pres">
      <dgm:prSet presAssocID="{E86B6CA8-C2E2-401E-B900-E22291CB7564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4FCA44F-C57D-4D79-9C38-C57AF0C74359}" type="pres">
      <dgm:prSet presAssocID="{E86B6CA8-C2E2-401E-B900-E22291CB7564}" presName="spaceRect" presStyleCnt="0"/>
      <dgm:spPr/>
    </dgm:pt>
    <dgm:pt modelId="{B0DDA274-DBA3-4BA6-91CE-8AC4E1E5B75E}" type="pres">
      <dgm:prSet presAssocID="{E86B6CA8-C2E2-401E-B900-E22291CB756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E4BE301-0AFE-6346-9193-1876F703A98B}" type="presOf" srcId="{B1F8B3D7-BE8D-4B9B-B21D-25DF444DCBC8}" destId="{1474FBBF-2C62-4B70-8F79-C6D23A592F2D}" srcOrd="0" destOrd="0" presId="urn:microsoft.com/office/officeart/2018/2/layout/IconCircleList"/>
    <dgm:cxn modelId="{622B4B1F-8A60-49F8-95C6-F4EC701A58AD}" srcId="{D0ADE7F1-760C-44A4-AB71-BCFF5E454C79}" destId="{B1F8B3D7-BE8D-4B9B-B21D-25DF444DCBC8}" srcOrd="0" destOrd="0" parTransId="{397D8A13-E89E-4C3E-AE3A-607B7D349EAA}" sibTransId="{BD45DA80-CCF6-4660-A037-176E6BA182D8}"/>
    <dgm:cxn modelId="{C38E2321-1B67-7646-A0FF-C4A014574990}" type="presOf" srcId="{D0ADE7F1-760C-44A4-AB71-BCFF5E454C79}" destId="{4BDBBEF1-F180-46E3-B4D5-4A1152DB5472}" srcOrd="0" destOrd="0" presId="urn:microsoft.com/office/officeart/2018/2/layout/IconCircleList"/>
    <dgm:cxn modelId="{9439915E-C297-F049-8130-47608B6B2328}" type="presOf" srcId="{C79EAA4E-0176-4E0A-A7A4-4AF2062AE404}" destId="{03A1A289-9AE1-44B4-95EC-94E1DCB73449}" srcOrd="0" destOrd="0" presId="urn:microsoft.com/office/officeart/2018/2/layout/IconCircleList"/>
    <dgm:cxn modelId="{4F25A765-4862-5D49-B338-56DFE32F5754}" type="presOf" srcId="{82161A2C-B4E0-4319-9AE6-433F7870877F}" destId="{AC7C2B1E-E4FE-493D-857E-A081698E22CD}" srcOrd="0" destOrd="0" presId="urn:microsoft.com/office/officeart/2018/2/layout/IconCircleList"/>
    <dgm:cxn modelId="{0C060E8F-D48F-F347-B672-2F4017B54185}" type="presOf" srcId="{BD45DA80-CCF6-4660-A037-176E6BA182D8}" destId="{696C94D4-69B4-4603-9606-710D92085B6D}" srcOrd="0" destOrd="0" presId="urn:microsoft.com/office/officeart/2018/2/layout/IconCircleList"/>
    <dgm:cxn modelId="{7FB38990-35BE-4C75-8610-D5EC82007CB5}" srcId="{D0ADE7F1-760C-44A4-AB71-BCFF5E454C79}" destId="{E86B6CA8-C2E2-401E-B900-E22291CB7564}" srcOrd="3" destOrd="0" parTransId="{8A129B00-2C74-42F8-B4D0-A2619FD69E2B}" sibTransId="{B995407D-52D5-4422-840D-8AC628CDAEEC}"/>
    <dgm:cxn modelId="{E6BC9BAB-EC64-426C-8F99-AEB48AAC10EA}" srcId="{D0ADE7F1-760C-44A4-AB71-BCFF5E454C79}" destId="{C79EAA4E-0176-4E0A-A7A4-4AF2062AE404}" srcOrd="2" destOrd="0" parTransId="{B960C11B-A6E1-415A-A795-BFE76870B9F5}" sibTransId="{82161A2C-B4E0-4319-9AE6-433F7870877F}"/>
    <dgm:cxn modelId="{95B612C5-520B-8F4F-8725-840C7BBEB134}" type="presOf" srcId="{60ED76A1-C493-428B-BB4E-19F8F20C484E}" destId="{3F72EA6D-496E-40EA-8177-D9AF730DDEC5}" srcOrd="0" destOrd="0" presId="urn:microsoft.com/office/officeart/2018/2/layout/IconCircleList"/>
    <dgm:cxn modelId="{28A886D2-44B9-D74A-83AD-7C72D3DF2B68}" type="presOf" srcId="{E86B6CA8-C2E2-401E-B900-E22291CB7564}" destId="{B0DDA274-DBA3-4BA6-91CE-8AC4E1E5B75E}" srcOrd="0" destOrd="0" presId="urn:microsoft.com/office/officeart/2018/2/layout/IconCircleList"/>
    <dgm:cxn modelId="{82F889DD-5863-D94E-A139-57EE0E6B03C0}" type="presOf" srcId="{B3F34ED2-AAC8-44AE-B9F0-692488F78A1B}" destId="{B181E5DF-7A44-4AC1-AE09-C8CBB3FD853F}" srcOrd="0" destOrd="0" presId="urn:microsoft.com/office/officeart/2018/2/layout/IconCircleList"/>
    <dgm:cxn modelId="{C93893EA-AB7E-4DFC-B43F-F9FA75B55BB5}" srcId="{D0ADE7F1-760C-44A4-AB71-BCFF5E454C79}" destId="{B3F34ED2-AAC8-44AE-B9F0-692488F78A1B}" srcOrd="1" destOrd="0" parTransId="{EF65AEC5-D8CC-4F94-A356-69A60F3B0A4B}" sibTransId="{60ED76A1-C493-428B-BB4E-19F8F20C484E}"/>
    <dgm:cxn modelId="{B1B34E69-19CC-3D46-894B-543C975B2D16}" type="presParOf" srcId="{4BDBBEF1-F180-46E3-B4D5-4A1152DB5472}" destId="{7B43A014-0BFD-4005-B180-AD65D3C6CDC8}" srcOrd="0" destOrd="0" presId="urn:microsoft.com/office/officeart/2018/2/layout/IconCircleList"/>
    <dgm:cxn modelId="{B8452BA8-7D8F-5D46-B6F9-C27CEEBAE066}" type="presParOf" srcId="{7B43A014-0BFD-4005-B180-AD65D3C6CDC8}" destId="{7B049A9C-E160-43E7-8EA3-C4B4B906887D}" srcOrd="0" destOrd="0" presId="urn:microsoft.com/office/officeart/2018/2/layout/IconCircleList"/>
    <dgm:cxn modelId="{6D0E8861-0024-D14D-9239-4410D5D844FC}" type="presParOf" srcId="{7B049A9C-E160-43E7-8EA3-C4B4B906887D}" destId="{2B09F537-EC57-4170-8F4E-8AFC68A5C97D}" srcOrd="0" destOrd="0" presId="urn:microsoft.com/office/officeart/2018/2/layout/IconCircleList"/>
    <dgm:cxn modelId="{8B48786C-C53B-7243-B08A-5ABE9875F39E}" type="presParOf" srcId="{7B049A9C-E160-43E7-8EA3-C4B4B906887D}" destId="{E38D5336-61C9-4EDD-9A2F-48F69C91B083}" srcOrd="1" destOrd="0" presId="urn:microsoft.com/office/officeart/2018/2/layout/IconCircleList"/>
    <dgm:cxn modelId="{177D213C-4F55-6849-A004-A205A66E7975}" type="presParOf" srcId="{7B049A9C-E160-43E7-8EA3-C4B4B906887D}" destId="{5D50623D-99EC-4022-83FF-92CA8A30C5A6}" srcOrd="2" destOrd="0" presId="urn:microsoft.com/office/officeart/2018/2/layout/IconCircleList"/>
    <dgm:cxn modelId="{09AC73E1-323F-0240-BCD7-3E7BD501EC12}" type="presParOf" srcId="{7B049A9C-E160-43E7-8EA3-C4B4B906887D}" destId="{1474FBBF-2C62-4B70-8F79-C6D23A592F2D}" srcOrd="3" destOrd="0" presId="urn:microsoft.com/office/officeart/2018/2/layout/IconCircleList"/>
    <dgm:cxn modelId="{B66CB8A5-1296-2F4C-981B-D0A81B9D3584}" type="presParOf" srcId="{7B43A014-0BFD-4005-B180-AD65D3C6CDC8}" destId="{696C94D4-69B4-4603-9606-710D92085B6D}" srcOrd="1" destOrd="0" presId="urn:microsoft.com/office/officeart/2018/2/layout/IconCircleList"/>
    <dgm:cxn modelId="{6A41BE47-5800-1749-BDFB-B89732FF2124}" type="presParOf" srcId="{7B43A014-0BFD-4005-B180-AD65D3C6CDC8}" destId="{2CD1A024-F3B5-49B4-B78E-AEC06BA1362C}" srcOrd="2" destOrd="0" presId="urn:microsoft.com/office/officeart/2018/2/layout/IconCircleList"/>
    <dgm:cxn modelId="{56467D9C-B6AD-314D-AF7F-B5387B6B2095}" type="presParOf" srcId="{2CD1A024-F3B5-49B4-B78E-AEC06BA1362C}" destId="{4E0AF26E-1B48-48E3-8A70-ABD00D814CBA}" srcOrd="0" destOrd="0" presId="urn:microsoft.com/office/officeart/2018/2/layout/IconCircleList"/>
    <dgm:cxn modelId="{277F4F9B-8076-A341-903E-C8FFF24D759C}" type="presParOf" srcId="{2CD1A024-F3B5-49B4-B78E-AEC06BA1362C}" destId="{A2B30159-0F59-4CED-BC76-7955B0441BF0}" srcOrd="1" destOrd="0" presId="urn:microsoft.com/office/officeart/2018/2/layout/IconCircleList"/>
    <dgm:cxn modelId="{113AAABE-0BC8-B14A-A4E4-1BDA54051BBC}" type="presParOf" srcId="{2CD1A024-F3B5-49B4-B78E-AEC06BA1362C}" destId="{8080190E-F893-4AD7-A4EA-4AE869B868FC}" srcOrd="2" destOrd="0" presId="urn:microsoft.com/office/officeart/2018/2/layout/IconCircleList"/>
    <dgm:cxn modelId="{BB932EEC-13BD-DF42-B6E9-1F9A787CA61E}" type="presParOf" srcId="{2CD1A024-F3B5-49B4-B78E-AEC06BA1362C}" destId="{B181E5DF-7A44-4AC1-AE09-C8CBB3FD853F}" srcOrd="3" destOrd="0" presId="urn:microsoft.com/office/officeart/2018/2/layout/IconCircleList"/>
    <dgm:cxn modelId="{A198B62B-4596-6F44-9F59-1FE313CB5EC9}" type="presParOf" srcId="{7B43A014-0BFD-4005-B180-AD65D3C6CDC8}" destId="{3F72EA6D-496E-40EA-8177-D9AF730DDEC5}" srcOrd="3" destOrd="0" presId="urn:microsoft.com/office/officeart/2018/2/layout/IconCircleList"/>
    <dgm:cxn modelId="{AD602DB2-C6F6-704A-A519-496D14E63856}" type="presParOf" srcId="{7B43A014-0BFD-4005-B180-AD65D3C6CDC8}" destId="{7A5AFD98-FB7F-4A31-A987-1D6995EAE6EE}" srcOrd="4" destOrd="0" presId="urn:microsoft.com/office/officeart/2018/2/layout/IconCircleList"/>
    <dgm:cxn modelId="{ADA94E67-D1AF-FD46-9268-327B7FC45214}" type="presParOf" srcId="{7A5AFD98-FB7F-4A31-A987-1D6995EAE6EE}" destId="{22B2387C-4927-461E-9FF7-646A95C0E8B6}" srcOrd="0" destOrd="0" presId="urn:microsoft.com/office/officeart/2018/2/layout/IconCircleList"/>
    <dgm:cxn modelId="{4F98005A-CA71-9F41-8184-5B623FD8061E}" type="presParOf" srcId="{7A5AFD98-FB7F-4A31-A987-1D6995EAE6EE}" destId="{EC50BAA3-475F-4180-A9BE-2621144AF600}" srcOrd="1" destOrd="0" presId="urn:microsoft.com/office/officeart/2018/2/layout/IconCircleList"/>
    <dgm:cxn modelId="{843218E0-DFD7-EF49-9FEF-7A7FB50A6FFE}" type="presParOf" srcId="{7A5AFD98-FB7F-4A31-A987-1D6995EAE6EE}" destId="{BC4B639A-A746-4C57-A467-FD4BA11E3B0E}" srcOrd="2" destOrd="0" presId="urn:microsoft.com/office/officeart/2018/2/layout/IconCircleList"/>
    <dgm:cxn modelId="{35826A31-3F3B-9049-BE25-AA5B344D5F9E}" type="presParOf" srcId="{7A5AFD98-FB7F-4A31-A987-1D6995EAE6EE}" destId="{03A1A289-9AE1-44B4-95EC-94E1DCB73449}" srcOrd="3" destOrd="0" presId="urn:microsoft.com/office/officeart/2018/2/layout/IconCircleList"/>
    <dgm:cxn modelId="{6271B598-20E9-7647-AB39-ACACDBC25569}" type="presParOf" srcId="{7B43A014-0BFD-4005-B180-AD65D3C6CDC8}" destId="{AC7C2B1E-E4FE-493D-857E-A081698E22CD}" srcOrd="5" destOrd="0" presId="urn:microsoft.com/office/officeart/2018/2/layout/IconCircleList"/>
    <dgm:cxn modelId="{360B9AE9-6218-EB4E-AD77-2B6E1B0C6E8D}" type="presParOf" srcId="{7B43A014-0BFD-4005-B180-AD65D3C6CDC8}" destId="{D31D9A45-373E-46D6-A26F-2478256E8C9E}" srcOrd="6" destOrd="0" presId="urn:microsoft.com/office/officeart/2018/2/layout/IconCircleList"/>
    <dgm:cxn modelId="{202B0C47-5871-F445-A6B2-1A666A93A2FD}" type="presParOf" srcId="{D31D9A45-373E-46D6-A26F-2478256E8C9E}" destId="{AEBB587E-20ED-468C-8D13-8DBC7EBD1A59}" srcOrd="0" destOrd="0" presId="urn:microsoft.com/office/officeart/2018/2/layout/IconCircleList"/>
    <dgm:cxn modelId="{81A14D73-D59B-9B4D-A78C-E449F78C9766}" type="presParOf" srcId="{D31D9A45-373E-46D6-A26F-2478256E8C9E}" destId="{E36C4577-1691-44AB-99D6-ECA3968C1F43}" srcOrd="1" destOrd="0" presId="urn:microsoft.com/office/officeart/2018/2/layout/IconCircleList"/>
    <dgm:cxn modelId="{4C291A5B-5041-594A-81D8-273B94BAA4B2}" type="presParOf" srcId="{D31D9A45-373E-46D6-A26F-2478256E8C9E}" destId="{84FCA44F-C57D-4D79-9C38-C57AF0C74359}" srcOrd="2" destOrd="0" presId="urn:microsoft.com/office/officeart/2018/2/layout/IconCircleList"/>
    <dgm:cxn modelId="{B5DA97FC-6194-7B4B-9161-D8F9A4AD49ED}" type="presParOf" srcId="{D31D9A45-373E-46D6-A26F-2478256E8C9E}" destId="{B0DDA274-DBA3-4BA6-91CE-8AC4E1E5B75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0BD92-5FDD-46D1-9B77-34163DBA15E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785323-5411-47ED-A3B5-B67AD26460A6}">
      <dgm:prSet custT="1"/>
      <dgm:spPr/>
      <dgm:t>
        <a:bodyPr/>
        <a:lstStyle/>
        <a:p>
          <a:r>
            <a:rPr lang="ru-RU" sz="4000" b="0" i="0" dirty="0">
              <a:latin typeface="Helvetica" pitchFamily="2" charset="0"/>
            </a:rPr>
            <a:t>Сейчас, не через 2-3 года!!!</a:t>
          </a:r>
          <a:endParaRPr lang="en-US" sz="4000" b="0" i="0" dirty="0">
            <a:latin typeface="Helvetica" pitchFamily="2" charset="0"/>
          </a:endParaRPr>
        </a:p>
      </dgm:t>
    </dgm:pt>
    <dgm:pt modelId="{24D43C67-A353-4429-8BE1-355DD3B81DA6}" type="parTrans" cxnId="{488EF542-45CD-4CB5-9185-CCE281EABD5B}">
      <dgm:prSet/>
      <dgm:spPr/>
      <dgm:t>
        <a:bodyPr/>
        <a:lstStyle/>
        <a:p>
          <a:endParaRPr lang="en-US"/>
        </a:p>
      </dgm:t>
    </dgm:pt>
    <dgm:pt modelId="{B63631ED-D54F-4AA7-A337-259B6C3658A3}" type="sibTrans" cxnId="{488EF542-45CD-4CB5-9185-CCE281EABD5B}">
      <dgm:prSet/>
      <dgm:spPr/>
      <dgm:t>
        <a:bodyPr/>
        <a:lstStyle/>
        <a:p>
          <a:endParaRPr lang="en-US"/>
        </a:p>
      </dgm:t>
    </dgm:pt>
    <dgm:pt modelId="{59C059A6-D36F-4A45-B3FA-8F16C3E19C20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ru-RU" dirty="0">
              <a:latin typeface="Helvetica" pitchFamily="2" charset="0"/>
            </a:rPr>
            <a:t>1. Возраст автомобиля (сток будет стареть!!!)</a:t>
          </a:r>
          <a:br>
            <a:rPr lang="ru-RU" dirty="0">
              <a:latin typeface="Helvetica" pitchFamily="2" charset="0"/>
            </a:rPr>
          </a:br>
          <a:r>
            <a:rPr lang="ru-RU" dirty="0">
              <a:latin typeface="Helvetica" pitchFamily="2" charset="0"/>
            </a:rPr>
            <a:t>2. % ставки</a:t>
          </a:r>
          <a:br>
            <a:rPr lang="ru-RU" dirty="0">
              <a:latin typeface="Helvetica" pitchFamily="2" charset="0"/>
            </a:rPr>
          </a:br>
          <a:r>
            <a:rPr lang="ru-RU" dirty="0">
              <a:latin typeface="Helvetica" pitchFamily="2" charset="0"/>
            </a:rPr>
            <a:t>3. уровень одобрения</a:t>
          </a:r>
          <a:br>
            <a:rPr lang="ru-RU" dirty="0">
              <a:latin typeface="Helvetica" pitchFamily="2" charset="0"/>
            </a:rPr>
          </a:br>
          <a:r>
            <a:rPr lang="ru-RU" dirty="0">
              <a:latin typeface="Helvetica" pitchFamily="2" charset="0"/>
            </a:rPr>
            <a:t>4. гибкость в принятии решений</a:t>
          </a:r>
          <a:br>
            <a:rPr lang="ru-RU" dirty="0">
              <a:latin typeface="Helvetica" pitchFamily="2" charset="0"/>
            </a:rPr>
          </a:br>
          <a:br>
            <a:rPr lang="ru-RU" dirty="0">
              <a:latin typeface="Helvetica" pitchFamily="2" charset="0"/>
            </a:rPr>
          </a:br>
          <a:r>
            <a:rPr lang="ru-RU" dirty="0">
              <a:latin typeface="Helvetica" pitchFamily="2" charset="0"/>
            </a:rPr>
            <a:t>Хватит «чудить» на выдачах!</a:t>
          </a:r>
          <a:endParaRPr lang="en-US" dirty="0">
            <a:latin typeface="Helvetica" pitchFamily="2" charset="0"/>
          </a:endParaRPr>
        </a:p>
      </dgm:t>
    </dgm:pt>
    <dgm:pt modelId="{C214A04B-45DF-4EEC-AE1E-35E7B5243D40}" type="parTrans" cxnId="{2CF54529-D3B9-44D4-8C51-1E6E0E10361C}">
      <dgm:prSet/>
      <dgm:spPr/>
      <dgm:t>
        <a:bodyPr/>
        <a:lstStyle/>
        <a:p>
          <a:endParaRPr lang="en-US"/>
        </a:p>
      </dgm:t>
    </dgm:pt>
    <dgm:pt modelId="{758B0031-2AAC-4252-9C9D-39606C6535C1}" type="sibTrans" cxnId="{2CF54529-D3B9-44D4-8C51-1E6E0E10361C}">
      <dgm:prSet/>
      <dgm:spPr/>
      <dgm:t>
        <a:bodyPr/>
        <a:lstStyle/>
        <a:p>
          <a:endParaRPr lang="en-US"/>
        </a:p>
      </dgm:t>
    </dgm:pt>
    <dgm:pt modelId="{481477A1-4736-8544-BDDE-605B5ABBE89B}" type="pres">
      <dgm:prSet presAssocID="{29A0BD92-5FDD-46D1-9B77-34163DBA15E2}" presName="Name0" presStyleCnt="0">
        <dgm:presLayoutVars>
          <dgm:dir/>
          <dgm:animLvl val="lvl"/>
          <dgm:resizeHandles val="exact"/>
        </dgm:presLayoutVars>
      </dgm:prSet>
      <dgm:spPr/>
    </dgm:pt>
    <dgm:pt modelId="{92BA1D28-DC1E-544B-9FA0-765F2EE84865}" type="pres">
      <dgm:prSet presAssocID="{59C059A6-D36F-4A45-B3FA-8F16C3E19C20}" presName="boxAndChildren" presStyleCnt="0"/>
      <dgm:spPr/>
    </dgm:pt>
    <dgm:pt modelId="{E0906897-B5B8-1040-A85B-4744D5CB80F2}" type="pres">
      <dgm:prSet presAssocID="{59C059A6-D36F-4A45-B3FA-8F16C3E19C20}" presName="parentTextBox" presStyleLbl="node1" presStyleIdx="0" presStyleCnt="2"/>
      <dgm:spPr/>
    </dgm:pt>
    <dgm:pt modelId="{F5B244BC-47DB-2E46-82C9-64D3DD256EE1}" type="pres">
      <dgm:prSet presAssocID="{B63631ED-D54F-4AA7-A337-259B6C3658A3}" presName="sp" presStyleCnt="0"/>
      <dgm:spPr/>
    </dgm:pt>
    <dgm:pt modelId="{FF85E4F7-E1E9-9E4F-A17B-9FE2CCF770A0}" type="pres">
      <dgm:prSet presAssocID="{4D785323-5411-47ED-A3B5-B67AD26460A6}" presName="arrowAndChildren" presStyleCnt="0"/>
      <dgm:spPr/>
    </dgm:pt>
    <dgm:pt modelId="{0636777D-9BD9-624C-BC39-0AE9BE8B24E4}" type="pres">
      <dgm:prSet presAssocID="{4D785323-5411-47ED-A3B5-B67AD26460A6}" presName="parentTextArrow" presStyleLbl="node1" presStyleIdx="1" presStyleCnt="2"/>
      <dgm:spPr/>
    </dgm:pt>
  </dgm:ptLst>
  <dgm:cxnLst>
    <dgm:cxn modelId="{2CF54529-D3B9-44D4-8C51-1E6E0E10361C}" srcId="{29A0BD92-5FDD-46D1-9B77-34163DBA15E2}" destId="{59C059A6-D36F-4A45-B3FA-8F16C3E19C20}" srcOrd="1" destOrd="0" parTransId="{C214A04B-45DF-4EEC-AE1E-35E7B5243D40}" sibTransId="{758B0031-2AAC-4252-9C9D-39606C6535C1}"/>
    <dgm:cxn modelId="{8BAE083E-DC56-6148-A683-10A3EDE0E43C}" type="presOf" srcId="{59C059A6-D36F-4A45-B3FA-8F16C3E19C20}" destId="{E0906897-B5B8-1040-A85B-4744D5CB80F2}" srcOrd="0" destOrd="0" presId="urn:microsoft.com/office/officeart/2005/8/layout/process4"/>
    <dgm:cxn modelId="{488EF542-45CD-4CB5-9185-CCE281EABD5B}" srcId="{29A0BD92-5FDD-46D1-9B77-34163DBA15E2}" destId="{4D785323-5411-47ED-A3B5-B67AD26460A6}" srcOrd="0" destOrd="0" parTransId="{24D43C67-A353-4429-8BE1-355DD3B81DA6}" sibTransId="{B63631ED-D54F-4AA7-A337-259B6C3658A3}"/>
    <dgm:cxn modelId="{8AC67473-639E-3142-BFD6-D154B03ADDFE}" type="presOf" srcId="{29A0BD92-5FDD-46D1-9B77-34163DBA15E2}" destId="{481477A1-4736-8544-BDDE-605B5ABBE89B}" srcOrd="0" destOrd="0" presId="urn:microsoft.com/office/officeart/2005/8/layout/process4"/>
    <dgm:cxn modelId="{A4EA1AED-7331-BA4B-8FAA-B93D9039A9D2}" type="presOf" srcId="{4D785323-5411-47ED-A3B5-B67AD26460A6}" destId="{0636777D-9BD9-624C-BC39-0AE9BE8B24E4}" srcOrd="0" destOrd="0" presId="urn:microsoft.com/office/officeart/2005/8/layout/process4"/>
    <dgm:cxn modelId="{B3081F58-715A-E14C-BE72-ED1ECB81468C}" type="presParOf" srcId="{481477A1-4736-8544-BDDE-605B5ABBE89B}" destId="{92BA1D28-DC1E-544B-9FA0-765F2EE84865}" srcOrd="0" destOrd="0" presId="urn:microsoft.com/office/officeart/2005/8/layout/process4"/>
    <dgm:cxn modelId="{DD0047E2-EB73-2541-ABD1-164F229EFE12}" type="presParOf" srcId="{92BA1D28-DC1E-544B-9FA0-765F2EE84865}" destId="{E0906897-B5B8-1040-A85B-4744D5CB80F2}" srcOrd="0" destOrd="0" presId="urn:microsoft.com/office/officeart/2005/8/layout/process4"/>
    <dgm:cxn modelId="{0E772115-C5BD-7F44-97B9-6BB243B8BBBF}" type="presParOf" srcId="{481477A1-4736-8544-BDDE-605B5ABBE89B}" destId="{F5B244BC-47DB-2E46-82C9-64D3DD256EE1}" srcOrd="1" destOrd="0" presId="urn:microsoft.com/office/officeart/2005/8/layout/process4"/>
    <dgm:cxn modelId="{4F822A22-466D-1E4E-BBF2-7739D44FF394}" type="presParOf" srcId="{481477A1-4736-8544-BDDE-605B5ABBE89B}" destId="{FF85E4F7-E1E9-9E4F-A17B-9FE2CCF770A0}" srcOrd="2" destOrd="0" presId="urn:microsoft.com/office/officeart/2005/8/layout/process4"/>
    <dgm:cxn modelId="{052FE970-ED46-024D-B375-3A93BEBF7880}" type="presParOf" srcId="{FF85E4F7-E1E9-9E4F-A17B-9FE2CCF770A0}" destId="{0636777D-9BD9-624C-BC39-0AE9BE8B24E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3B7EF-E8BD-4D90-8F69-2E5845C5C65C}">
      <dsp:nvSpPr>
        <dsp:cNvPr id="0" name=""/>
        <dsp:cNvSpPr/>
      </dsp:nvSpPr>
      <dsp:spPr>
        <a:xfrm>
          <a:off x="212335" y="1508314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3B589-E9AC-45A9-90F7-F7D73FA61B87}">
      <dsp:nvSpPr>
        <dsp:cNvPr id="0" name=""/>
        <dsp:cNvSpPr/>
      </dsp:nvSpPr>
      <dsp:spPr>
        <a:xfrm>
          <a:off x="492877" y="1788856"/>
          <a:ext cx="774830" cy="774830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089CF-FEFB-4429-B4C6-F47FEA1190AA}">
      <dsp:nvSpPr>
        <dsp:cNvPr id="0" name=""/>
        <dsp:cNvSpPr/>
      </dsp:nvSpPr>
      <dsp:spPr>
        <a:xfrm>
          <a:off x="1834517" y="1508314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/>
            <a:t>Увеличили мотивацию за пролонгацию до 10%</a:t>
          </a:r>
          <a:endParaRPr lang="en-US" sz="2400" b="0" i="0" kern="1200" dirty="0">
            <a:latin typeface="Helvetica Light" panose="020B0403020202020204" pitchFamily="34" charset="0"/>
          </a:endParaRPr>
        </a:p>
      </dsp:txBody>
      <dsp:txXfrm>
        <a:off x="1834517" y="1508314"/>
        <a:ext cx="3148942" cy="1335915"/>
      </dsp:txXfrm>
    </dsp:sp>
    <dsp:sp modelId="{2381648D-0C48-4CCD-842C-8DD952F73093}">
      <dsp:nvSpPr>
        <dsp:cNvPr id="0" name=""/>
        <dsp:cNvSpPr/>
      </dsp:nvSpPr>
      <dsp:spPr>
        <a:xfrm>
          <a:off x="5532139" y="1508314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4F819-E355-404B-89FE-7B2277507CB9}">
      <dsp:nvSpPr>
        <dsp:cNvPr id="0" name=""/>
        <dsp:cNvSpPr/>
      </dsp:nvSpPr>
      <dsp:spPr>
        <a:xfrm>
          <a:off x="5812681" y="1788856"/>
          <a:ext cx="774830" cy="774830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D64BE-0E59-4395-90D4-0DF38CCF4FB4}">
      <dsp:nvSpPr>
        <dsp:cNvPr id="0" name=""/>
        <dsp:cNvSpPr/>
      </dsp:nvSpPr>
      <dsp:spPr>
        <a:xfrm>
          <a:off x="7154322" y="1508314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/>
            <a:t>Никаких штрафов</a:t>
          </a:r>
          <a:endParaRPr lang="en-US" sz="2400" b="0" i="0" kern="1200">
            <a:latin typeface="Helvetica Light" panose="020B0403020202020204" pitchFamily="34" charset="0"/>
          </a:endParaRPr>
        </a:p>
      </dsp:txBody>
      <dsp:txXfrm>
        <a:off x="7154322" y="1508314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9F537-EC57-4170-8F4E-8AFC68A5C97D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D5336-61C9-4EDD-9A2F-48F69C91B083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4FBBF-2C62-4B70-8F79-C6D23A592F2D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 dirty="0"/>
            <a:t>Шаг 1: калькулятор на сайте, заявка на кредит без общения со специалистами</a:t>
          </a:r>
          <a:endParaRPr lang="en-US" sz="2300" kern="1200" dirty="0"/>
        </a:p>
      </dsp:txBody>
      <dsp:txXfrm>
        <a:off x="1834517" y="469890"/>
        <a:ext cx="3148942" cy="1335915"/>
      </dsp:txXfrm>
    </dsp:sp>
    <dsp:sp modelId="{4E0AF26E-1B48-48E3-8A70-ABD00D814CBA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30159-0F59-4CED-BC76-7955B0441BF0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1E5DF-7A44-4AC1-AE09-C8CBB3FD853F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/>
            <a:t>Шаг 2. Еосаго, Екаско</a:t>
          </a:r>
          <a:endParaRPr lang="en-US" sz="2300" kern="1200"/>
        </a:p>
      </dsp:txBody>
      <dsp:txXfrm>
        <a:off x="7154322" y="469890"/>
        <a:ext cx="3148942" cy="1335915"/>
      </dsp:txXfrm>
    </dsp:sp>
    <dsp:sp modelId="{22B2387C-4927-461E-9FF7-646A95C0E8B6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0BAA3-475F-4180-A9BE-2621144AF600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1A289-9AE1-44B4-95EC-94E1DCB73449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/>
            <a:t>Шаг 3. Кредитный брокер (кредитное переоформление)</a:t>
          </a:r>
          <a:endParaRPr lang="en-US" sz="2300" b="0" i="0" kern="1200">
            <a:latin typeface="Helvetica Light" panose="020B0403020202020204" pitchFamily="34" charset="0"/>
          </a:endParaRPr>
        </a:p>
      </dsp:txBody>
      <dsp:txXfrm>
        <a:off x="1834517" y="2545532"/>
        <a:ext cx="3148942" cy="1335915"/>
      </dsp:txXfrm>
    </dsp:sp>
    <dsp:sp modelId="{AEBB587E-20ED-468C-8D13-8DBC7EBD1A59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C4577-1691-44AB-99D6-ECA3968C1F43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DA274-DBA3-4BA6-91CE-8AC4E1E5B75E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/>
            <a:t>Шаг 4. Оминиканальность (общение в месседжерах)</a:t>
          </a:r>
          <a:endParaRPr lang="en-US" sz="2300" kern="1200"/>
        </a:p>
      </dsp:txBody>
      <dsp:txXfrm>
        <a:off x="7154322" y="2545532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06897-B5B8-1040-A85B-4744D5CB80F2}">
      <dsp:nvSpPr>
        <dsp:cNvPr id="0" name=""/>
        <dsp:cNvSpPr/>
      </dsp:nvSpPr>
      <dsp:spPr>
        <a:xfrm>
          <a:off x="0" y="3322370"/>
          <a:ext cx="5257800" cy="21798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Helvetica" pitchFamily="2" charset="0"/>
            </a:rPr>
            <a:t>1. Возраст автомобиля (сток будет стареть!!!)</a:t>
          </a:r>
          <a:br>
            <a:rPr lang="ru-RU" sz="2100" kern="1200" dirty="0">
              <a:latin typeface="Helvetica" pitchFamily="2" charset="0"/>
            </a:rPr>
          </a:br>
          <a:r>
            <a:rPr lang="ru-RU" sz="2100" kern="1200" dirty="0">
              <a:latin typeface="Helvetica" pitchFamily="2" charset="0"/>
            </a:rPr>
            <a:t>2. % ставки</a:t>
          </a:r>
          <a:br>
            <a:rPr lang="ru-RU" sz="2100" kern="1200" dirty="0">
              <a:latin typeface="Helvetica" pitchFamily="2" charset="0"/>
            </a:rPr>
          </a:br>
          <a:r>
            <a:rPr lang="ru-RU" sz="2100" kern="1200" dirty="0">
              <a:latin typeface="Helvetica" pitchFamily="2" charset="0"/>
            </a:rPr>
            <a:t>3. уровень одобрения</a:t>
          </a:r>
          <a:br>
            <a:rPr lang="ru-RU" sz="2100" kern="1200" dirty="0">
              <a:latin typeface="Helvetica" pitchFamily="2" charset="0"/>
            </a:rPr>
          </a:br>
          <a:r>
            <a:rPr lang="ru-RU" sz="2100" kern="1200" dirty="0">
              <a:latin typeface="Helvetica" pitchFamily="2" charset="0"/>
            </a:rPr>
            <a:t>4. гибкость в принятии решений</a:t>
          </a:r>
          <a:br>
            <a:rPr lang="ru-RU" sz="2100" kern="1200" dirty="0">
              <a:latin typeface="Helvetica" pitchFamily="2" charset="0"/>
            </a:rPr>
          </a:br>
          <a:br>
            <a:rPr lang="ru-RU" sz="2100" kern="1200" dirty="0">
              <a:latin typeface="Helvetica" pitchFamily="2" charset="0"/>
            </a:rPr>
          </a:br>
          <a:r>
            <a:rPr lang="ru-RU" sz="2100" kern="1200" dirty="0">
              <a:latin typeface="Helvetica" pitchFamily="2" charset="0"/>
            </a:rPr>
            <a:t>Хватит «чудить» на выдачах!</a:t>
          </a:r>
          <a:endParaRPr lang="en-US" sz="2100" kern="1200" dirty="0">
            <a:latin typeface="Helvetica" pitchFamily="2" charset="0"/>
          </a:endParaRPr>
        </a:p>
      </dsp:txBody>
      <dsp:txXfrm>
        <a:off x="0" y="3322370"/>
        <a:ext cx="5257800" cy="2179834"/>
      </dsp:txXfrm>
    </dsp:sp>
    <dsp:sp modelId="{0636777D-9BD9-624C-BC39-0AE9BE8B24E4}">
      <dsp:nvSpPr>
        <dsp:cNvPr id="0" name=""/>
        <dsp:cNvSpPr/>
      </dsp:nvSpPr>
      <dsp:spPr>
        <a:xfrm rot="10800000">
          <a:off x="0" y="2482"/>
          <a:ext cx="5257800" cy="33525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0" i="0" kern="1200" dirty="0">
              <a:latin typeface="Helvetica" pitchFamily="2" charset="0"/>
            </a:rPr>
            <a:t>Сейчас, не через 2-3 года!!!</a:t>
          </a:r>
          <a:endParaRPr lang="en-US" sz="4000" b="0" i="0" kern="1200" dirty="0">
            <a:latin typeface="Helvetica" pitchFamily="2" charset="0"/>
          </a:endParaRPr>
        </a:p>
      </dsp:txBody>
      <dsp:txXfrm rot="10800000">
        <a:off x="0" y="2482"/>
        <a:ext cx="5257800" cy="2178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44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56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09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57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5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86CB4B4D-7CA3-9044-876B-883B54F8677D}" type="slidenum">
              <a:rPr lang="ru-RU" smtClean="0">
                <a:latin typeface="Helvetica Light" panose="020B0403020202020204" pitchFamily="34" charset="0"/>
              </a:rPr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1727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15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39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96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86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35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00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/>
            </a:lvl1pPr>
            <a:lvl2pPr>
              <a:defRPr sz="2800" b="0" i="0"/>
            </a:lvl2pPr>
            <a:lvl3pPr>
              <a:defRPr sz="2400" b="0" i="0"/>
            </a:lvl3pPr>
            <a:lvl4pPr>
              <a:defRPr sz="2000" b="0" i="0"/>
            </a:lvl4pPr>
            <a:lvl5pPr>
              <a:defRPr sz="2000" b="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03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57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46432-FCE8-4FCF-A485-D70BE0CD2905}" type="datetimeFigureOut">
              <a:rPr lang="ru-RU" smtClean="0"/>
              <a:pPr/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1D3-55F0-4997-80AA-BF7C59236F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18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d.timchenko@freshauto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AFD4A37-5DFB-4CBD-BA7B-5E15DC7B5A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73" r="18474" b="4252"/>
          <a:stretch/>
        </p:blipFill>
        <p:spPr>
          <a:xfrm>
            <a:off x="6017740" y="-1"/>
            <a:ext cx="6174260" cy="685799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03AA66-8EB6-43A2-BDDD-E1165FFBF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  <p:sp>
        <p:nvSpPr>
          <p:cNvPr id="6" name="Текст 3">
            <a:extLst>
              <a:ext uri="{FF2B5EF4-FFF2-40B4-BE49-F238E27FC236}">
                <a16:creationId xmlns:a16="http://schemas.microsoft.com/office/drawing/2014/main" id="{79974A29-9A3B-C546-9D97-DEDCD1AD43B7}"/>
              </a:ext>
            </a:extLst>
          </p:cNvPr>
          <p:cNvSpPr txBox="1">
            <a:spLocks/>
          </p:cNvSpPr>
          <p:nvPr/>
        </p:nvSpPr>
        <p:spPr>
          <a:xfrm>
            <a:off x="884421" y="1843183"/>
            <a:ext cx="4032878" cy="1371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400" dirty="0">
                <a:latin typeface="Helvetica Light" panose="020B0403020202020204" pitchFamily="34" charset="0"/>
              </a:rPr>
              <a:t>Мы всегда в кризисе</a:t>
            </a:r>
          </a:p>
        </p:txBody>
      </p:sp>
      <p:sp>
        <p:nvSpPr>
          <p:cNvPr id="7" name="Текст 3">
            <a:extLst>
              <a:ext uri="{FF2B5EF4-FFF2-40B4-BE49-F238E27FC236}">
                <a16:creationId xmlns:a16="http://schemas.microsoft.com/office/drawing/2014/main" id="{15B48D55-E25D-3A44-93D0-4EAC6A0DD156}"/>
              </a:ext>
            </a:extLst>
          </p:cNvPr>
          <p:cNvSpPr txBox="1">
            <a:spLocks/>
          </p:cNvSpPr>
          <p:nvPr/>
        </p:nvSpPr>
        <p:spPr>
          <a:xfrm>
            <a:off x="884421" y="4800600"/>
            <a:ext cx="4588273" cy="17739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latin typeface="Helvetica Light" panose="020B0403020202020204" pitchFamily="34" charset="0"/>
              </a:rPr>
              <a:t>Дарья Тимченко</a:t>
            </a:r>
          </a:p>
          <a:p>
            <a:pPr marL="0" indent="0">
              <a:buNone/>
            </a:pPr>
            <a:r>
              <a:rPr lang="ru-RU" dirty="0">
                <a:latin typeface="Helvetica Light" panose="020B0403020202020204" pitchFamily="34" charset="0"/>
              </a:rPr>
              <a:t>Директор </a:t>
            </a:r>
            <a:r>
              <a:rPr lang="en-US" dirty="0">
                <a:latin typeface="Helvetica Light" panose="020B0403020202020204" pitchFamily="34" charset="0"/>
              </a:rPr>
              <a:t>F&amp;I, Fresh Auto</a:t>
            </a:r>
            <a:endParaRPr lang="ru-RU" dirty="0">
              <a:latin typeface="Helvetica Light" panose="020B0403020202020204" pitchFamily="34" charset="0"/>
            </a:endParaRPr>
          </a:p>
          <a:p>
            <a:pPr marL="0" indent="0">
              <a:buNone/>
            </a:pPr>
            <a:endParaRPr lang="en-US" dirty="0">
              <a:latin typeface="Helvetica Light" panose="020B0403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Helvetica Light" panose="020B0403020202020204" pitchFamily="34" charset="0"/>
                <a:hlinkClick r:id="rId4"/>
              </a:rPr>
              <a:t>d.timchenko@freshauto.ru</a:t>
            </a:r>
            <a:endParaRPr lang="ru-RU" dirty="0">
              <a:latin typeface="Helvetica Light" panose="020B0403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Helvetica Light" panose="020B0403020202020204" pitchFamily="34" charset="0"/>
              </a:rPr>
              <a:t>+7 (985) 195-45-04</a:t>
            </a:r>
            <a:endParaRPr lang="en-US" dirty="0">
              <a:latin typeface="Helvetica Light" panose="020B0403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1F4A49-F843-42CC-B991-0536501190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633" y="283427"/>
            <a:ext cx="1517331" cy="77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83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Но</a:t>
            </a:r>
            <a:r>
              <a:rPr lang="en-US" sz="4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…</a:t>
            </a: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A618B89C-61A9-49B6-8A0A-EC0192EF74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94911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2884B9B-FEBC-A747-9456-72F0C3E799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2399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Онлайн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продажи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.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Есть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ли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у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них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будущее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?</a:t>
            </a:r>
            <a:b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</a:b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Мы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все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еще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не</a:t>
            </a:r>
            <a:r>
              <a:rPr lang="en-US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знаем</a:t>
            </a:r>
            <a:endParaRPr lang="en-US" kern="1200" dirty="0">
              <a:solidFill>
                <a:schemeClr val="tx1"/>
              </a:solidFill>
              <a:latin typeface="Helvetica Light" panose="020B0403020202020204" pitchFamily="34" charset="0"/>
            </a:endParaRP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BEF04539-E38A-4A02-96B8-EFD13629B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4181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2445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25069F7-378B-DB4F-96DB-B0B7E0A33EF1}"/>
              </a:ext>
            </a:extLst>
          </p:cNvPr>
          <p:cNvSpPr txBox="1">
            <a:spLocks/>
          </p:cNvSpPr>
          <p:nvPr/>
        </p:nvSpPr>
        <p:spPr>
          <a:xfrm>
            <a:off x="519545" y="621792"/>
            <a:ext cx="5181503" cy="5504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Банки</a:t>
            </a:r>
            <a:r>
              <a:rPr lang="en-US" sz="4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, </a:t>
            </a:r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Страховые</a:t>
            </a:r>
            <a:r>
              <a:rPr lang="en-US" sz="4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компании</a:t>
            </a:r>
            <a:r>
              <a:rPr lang="en-US" sz="4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уже</a:t>
            </a:r>
            <a:r>
              <a:rPr lang="en-US" sz="4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пора</a:t>
            </a:r>
            <a:r>
              <a:rPr lang="en-US" sz="4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меняться</a:t>
            </a:r>
            <a:endParaRPr lang="en-US" sz="4800" kern="1200" dirty="0">
              <a:solidFill>
                <a:schemeClr val="tx1"/>
              </a:solidFill>
              <a:latin typeface="Helvetica Light" panose="020B0403020202020204" pitchFamily="34" charset="0"/>
            </a:endParaRPr>
          </a:p>
        </p:txBody>
      </p:sp>
      <p:graphicFrame>
        <p:nvGraphicFramePr>
          <p:cNvPr id="8" name="Заголовок 1">
            <a:extLst>
              <a:ext uri="{FF2B5EF4-FFF2-40B4-BE49-F238E27FC236}">
                <a16:creationId xmlns:a16="http://schemas.microsoft.com/office/drawing/2014/main" id="{90BCE7DC-B5BF-443D-8D35-5DD154249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803714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FD29477-8164-6E48-A339-818C9D7F59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3232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Перспективы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132519"/>
            <a:ext cx="6300975" cy="43675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400" dirty="0" err="1">
                <a:latin typeface="Helvetica Light" panose="020B0403020202020204" pitchFamily="34" charset="0"/>
              </a:rPr>
              <a:t>Как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мы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планируем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прожить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этот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год</a:t>
            </a:r>
            <a:r>
              <a:rPr lang="en-US" sz="2400" dirty="0">
                <a:latin typeface="Helvetica Light" panose="020B0403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2400" dirty="0" err="1">
                <a:latin typeface="Helvetica Light" panose="020B0403020202020204" pitchFamily="34" charset="0"/>
              </a:rPr>
              <a:t>Мои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ожидания</a:t>
            </a:r>
            <a:r>
              <a:rPr lang="en-US" sz="2400" dirty="0">
                <a:latin typeface="Helvetica Light" panose="020B0403020202020204" pitchFamily="34" charset="0"/>
              </a:rPr>
              <a:t>: </a:t>
            </a:r>
            <a:r>
              <a:rPr lang="en-US" sz="2400" dirty="0" err="1">
                <a:latin typeface="Helvetica Light" panose="020B0403020202020204" pitchFamily="34" charset="0"/>
              </a:rPr>
              <a:t>низкая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потребительская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активность</a:t>
            </a:r>
            <a:r>
              <a:rPr lang="en-US" sz="2400" dirty="0">
                <a:latin typeface="Helvetica Light" panose="020B0403020202020204" pitchFamily="34" charset="0"/>
              </a:rPr>
              <a:t>, </a:t>
            </a:r>
            <a:r>
              <a:rPr lang="en-US" sz="2400" dirty="0" err="1">
                <a:latin typeface="Helvetica Light" panose="020B0403020202020204" pitchFamily="34" charset="0"/>
              </a:rPr>
              <a:t>объем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продаж</a:t>
            </a:r>
            <a:r>
              <a:rPr lang="en-US" sz="2400" dirty="0">
                <a:latin typeface="Helvetica Light" panose="020B0403020202020204" pitchFamily="34" charset="0"/>
              </a:rPr>
              <a:t> 20% </a:t>
            </a:r>
            <a:r>
              <a:rPr lang="en-US" sz="2400" dirty="0" err="1">
                <a:latin typeface="Helvetica Light" panose="020B0403020202020204" pitchFamily="34" charset="0"/>
              </a:rPr>
              <a:t>от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запланированных</a:t>
            </a:r>
            <a:endParaRPr lang="en-US" sz="2400" dirty="0">
              <a:latin typeface="Helvetica Light" panose="020B0403020202020204" pitchFamily="34" charset="0"/>
            </a:endParaRPr>
          </a:p>
          <a:p>
            <a:pPr marL="0"/>
            <a:r>
              <a:rPr lang="en-US" sz="2400" dirty="0" err="1">
                <a:latin typeface="Helvetica Light" panose="020B0403020202020204" pitchFamily="34" charset="0"/>
              </a:rPr>
              <a:t>Как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мы</a:t>
            </a:r>
            <a:r>
              <a:rPr lang="en-US" sz="2400" dirty="0"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latin typeface="Helvetica Light" panose="020B0403020202020204" pitchFamily="34" charset="0"/>
              </a:rPr>
              <a:t>будем</a:t>
            </a:r>
            <a:r>
              <a:rPr lang="en-US" sz="2400" dirty="0">
                <a:latin typeface="Helvetica Light" panose="020B0403020202020204" pitchFamily="34" charset="0"/>
              </a:rPr>
              <a:t> «</a:t>
            </a:r>
            <a:r>
              <a:rPr lang="en-US" sz="2400" dirty="0" err="1">
                <a:latin typeface="Helvetica Light" panose="020B0403020202020204" pitchFamily="34" charset="0"/>
              </a:rPr>
              <a:t>разжиматься</a:t>
            </a:r>
            <a:r>
              <a:rPr lang="en-US" sz="2400" dirty="0">
                <a:latin typeface="Helvetica Light" panose="020B0403020202020204" pitchFamily="34" charset="0"/>
              </a:rPr>
              <a:t>»?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A58110F-AE33-9B4D-9B8A-754D029B9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7426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016B5D-CAE0-4A0A-A18A-22AB3DE95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  <p:sp>
        <p:nvSpPr>
          <p:cNvPr id="7" name="Текст 2">
            <a:extLst>
              <a:ext uri="{FF2B5EF4-FFF2-40B4-BE49-F238E27FC236}">
                <a16:creationId xmlns:a16="http://schemas.microsoft.com/office/drawing/2014/main" id="{8C8C59B5-F062-C84D-B59C-BF238F863885}"/>
              </a:ext>
            </a:extLst>
          </p:cNvPr>
          <p:cNvSpPr txBox="1">
            <a:spLocks/>
          </p:cNvSpPr>
          <p:nvPr/>
        </p:nvSpPr>
        <p:spPr>
          <a:xfrm>
            <a:off x="931333" y="706636"/>
            <a:ext cx="10329333" cy="54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600" dirty="0">
                <a:latin typeface="Helvetica Light" panose="020B0403020202020204" pitchFamily="34" charset="0"/>
              </a:rPr>
              <a:t>Не инвестируйте в долгие проекты в кризис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600" dirty="0">
                <a:latin typeface="Helvetica Light" panose="020B0403020202020204" pitchFamily="34" charset="0"/>
              </a:rPr>
              <a:t>Выходите в кэш, если дела плохи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600" dirty="0">
                <a:latin typeface="Helvetica Light" panose="020B0403020202020204" pitchFamily="34" charset="0"/>
              </a:rPr>
              <a:t>Ваши люди могут вам помочь, если вы будете с ними справедливы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600" dirty="0">
                <a:latin typeface="Helvetica Light" panose="020B0403020202020204" pitchFamily="34" charset="0"/>
              </a:rPr>
              <a:t>Кооперация спасает</a:t>
            </a:r>
          </a:p>
        </p:txBody>
      </p:sp>
    </p:spTree>
    <p:extLst>
      <p:ext uri="{BB962C8B-B14F-4D97-AF65-F5344CB8AC3E}">
        <p14:creationId xmlns:p14="http://schemas.microsoft.com/office/powerpoint/2010/main" val="426597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D0701-AC51-496D-B30A-7434F191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Спасибо за внимание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AD1712-9918-4587-92B3-9BF4FF7FB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 уважением, Тимченко Дарья</a:t>
            </a:r>
            <a:br>
              <a:rPr lang="ru-RU" dirty="0"/>
            </a:br>
            <a:r>
              <a:rPr lang="ru-RU" dirty="0"/>
              <a:t>Руководитель кредитно-страхового отдела</a:t>
            </a:r>
            <a:br>
              <a:rPr lang="ru-RU" dirty="0"/>
            </a:br>
            <a:r>
              <a:rPr lang="ru-RU" dirty="0"/>
              <a:t>Группа компаний </a:t>
            </a:r>
            <a:r>
              <a:rPr lang="ru-RU" dirty="0" err="1"/>
              <a:t>Fresh</a:t>
            </a:r>
            <a:r>
              <a:rPr lang="ru-RU" dirty="0"/>
              <a:t> </a:t>
            </a:r>
            <a:r>
              <a:rPr lang="ru-RU" dirty="0" err="1"/>
              <a:t>Auto</a:t>
            </a:r>
            <a:r>
              <a:rPr lang="ru-RU" dirty="0"/>
              <a:t>. Филиал - Москва</a:t>
            </a:r>
            <a:br>
              <a:rPr lang="ru-RU" dirty="0"/>
            </a:br>
            <a:r>
              <a:rPr lang="ru-RU" dirty="0"/>
              <a:t>Раб. 8 (495) 730 37 37 </a:t>
            </a:r>
            <a:r>
              <a:rPr lang="ru-RU" dirty="0" err="1"/>
              <a:t>доб</a:t>
            </a:r>
            <a:r>
              <a:rPr lang="ru-RU" dirty="0"/>
              <a:t>: 1003</a:t>
            </a:r>
            <a:br>
              <a:rPr lang="ru-RU" dirty="0"/>
            </a:br>
            <a:r>
              <a:rPr lang="ru-RU" dirty="0"/>
              <a:t>Моб. 79851954504</a:t>
            </a:r>
          </a:p>
        </p:txBody>
      </p:sp>
    </p:spTree>
    <p:extLst>
      <p:ext uri="{BB962C8B-B14F-4D97-AF65-F5344CB8AC3E}">
        <p14:creationId xmlns:p14="http://schemas.microsoft.com/office/powerpoint/2010/main" val="324453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D3198-DDA0-1C40-93EC-D2F280BA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Все</a:t>
            </a:r>
            <a:r>
              <a:rPr lang="en-US" sz="36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прогнозы</a:t>
            </a:r>
            <a:r>
              <a:rPr lang="en-US" sz="36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бесполезны</a:t>
            </a:r>
            <a:endParaRPr lang="en-US" sz="3600" kern="1200" dirty="0">
              <a:solidFill>
                <a:srgbClr val="FFFFFF"/>
              </a:solidFill>
              <a:latin typeface="Helvetica Light" panose="020B0403020202020204" pitchFamily="34" charset="0"/>
              <a:ea typeface="+mj-ea"/>
              <a:cs typeface="+mj-cs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DF3BD8-AFEF-BC47-9D03-DCC7D2BB1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9635" y="2546161"/>
            <a:ext cx="3200451" cy="29859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Руководители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должны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заниматься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планированием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и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стратегией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,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но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не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нужно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ru-RU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абсолютно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на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них</a:t>
            </a:r>
            <a:r>
              <a:rPr lang="en-US" sz="2400" dirty="0">
                <a:solidFill>
                  <a:srgbClr val="FEFFFF"/>
                </a:solidFill>
                <a:latin typeface="Helvetica Light" panose="020B0403020202020204" pitchFamily="34" charset="0"/>
              </a:rPr>
              <a:t> </a:t>
            </a:r>
            <a:r>
              <a:rPr lang="en-US" sz="2400" dirty="0" err="1">
                <a:solidFill>
                  <a:srgbClr val="FEFFFF"/>
                </a:solidFill>
                <a:latin typeface="Helvetica Light" panose="020B0403020202020204" pitchFamily="34" charset="0"/>
              </a:rPr>
              <a:t>полагаться</a:t>
            </a:r>
            <a:endParaRPr lang="en-US" sz="2400" dirty="0">
              <a:solidFill>
                <a:srgbClr val="FEFFFF"/>
              </a:solidFill>
              <a:latin typeface="Helvetica Light" panose="020B0403020202020204" pitchFamily="34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EFFFF"/>
              </a:solidFill>
              <a:latin typeface="Helvetica Light" panose="020B0403020202020204" pitchFamily="34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9A2E45A-3E03-BC41-8E61-51C28FBA8D60}"/>
              </a:ext>
            </a:extLst>
          </p:cNvPr>
          <p:cNvGrpSpPr/>
          <p:nvPr/>
        </p:nvGrpSpPr>
        <p:grpSpPr>
          <a:xfrm>
            <a:off x="4998268" y="1824815"/>
            <a:ext cx="6429005" cy="3409727"/>
            <a:chOff x="3760396" y="1097593"/>
            <a:chExt cx="8289678" cy="3159232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D42BF1A7-A6E5-D648-8855-49AE57B3615F}"/>
                </a:ext>
              </a:extLst>
            </p:cNvPr>
            <p:cNvGrpSpPr/>
            <p:nvPr/>
          </p:nvGrpSpPr>
          <p:grpSpPr>
            <a:xfrm>
              <a:off x="3760396" y="1287517"/>
              <a:ext cx="8289678" cy="2969308"/>
              <a:chOff x="1774989" y="1438801"/>
              <a:chExt cx="8289678" cy="5186382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0FE3AFF8-36F5-3C42-BCE3-15FCDBD525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88460" y="1438801"/>
                <a:ext cx="6876207" cy="5186382"/>
              </a:xfrm>
              <a:prstGeom prst="rect">
                <a:avLst/>
              </a:prstGeom>
            </p:spPr>
          </p:pic>
          <p:sp>
            <p:nvSpPr>
              <p:cNvPr id="11" name="Заголовок 1">
                <a:extLst>
                  <a:ext uri="{FF2B5EF4-FFF2-40B4-BE49-F238E27FC236}">
                    <a16:creationId xmlns:a16="http://schemas.microsoft.com/office/drawing/2014/main" id="{A11DAA65-24D5-3E41-8B51-75F95515CA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74989" y="3627089"/>
                <a:ext cx="1232962" cy="1344188"/>
              </a:xfrm>
              <a:prstGeom prst="rect">
                <a:avLst/>
              </a:prstGeom>
            </p:spPr>
            <p:txBody>
              <a:bodyPr vert="horz" lIns="91440" tIns="45720" rIns="91440" bIns="45720" numCol="1" rtlCol="0" anchor="t">
                <a:normAutofit/>
              </a:bodyPr>
              <a:lstStyle>
                <a:lvl1pPr algn="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400" kern="1200">
                    <a:solidFill>
                      <a:srgbClr val="535353"/>
                    </a:solidFill>
                    <a:latin typeface="Roboto Black"/>
                    <a:ea typeface="Roboto Black"/>
                    <a:cs typeface="Roboto Black"/>
                    <a:sym typeface="Roboto Black"/>
                  </a:defRPr>
                </a:lvl1pPr>
              </a:lstStyle>
              <a:p>
                <a:pPr>
                  <a:spcAft>
                    <a:spcPts val="600"/>
                  </a:spcAft>
                </a:pPr>
                <a:r>
                  <a:rPr lang="ru-RU" sz="500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2.</a:t>
                </a:r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80C39AD5-DBED-A149-A6B1-87476376D42C}"/>
                </a:ext>
              </a:extLst>
            </p:cNvPr>
            <p:cNvGrpSpPr/>
            <p:nvPr/>
          </p:nvGrpSpPr>
          <p:grpSpPr>
            <a:xfrm>
              <a:off x="3760396" y="1097593"/>
              <a:ext cx="7837066" cy="1129319"/>
              <a:chOff x="1973450" y="1403673"/>
              <a:chExt cx="7837066" cy="1344188"/>
            </a:xfrm>
          </p:grpSpPr>
          <p:sp>
            <p:nvSpPr>
              <p:cNvPr id="8" name="Полилиния: фигура 7">
                <a:extLst>
                  <a:ext uri="{FF2B5EF4-FFF2-40B4-BE49-F238E27FC236}">
                    <a16:creationId xmlns:a16="http://schemas.microsoft.com/office/drawing/2014/main" id="{85CEE506-DF6E-C046-8AC4-8ABE655248AC}"/>
                  </a:ext>
                </a:extLst>
              </p:cNvPr>
              <p:cNvSpPr/>
              <p:nvPr/>
            </p:nvSpPr>
            <p:spPr>
              <a:xfrm>
                <a:off x="3782691" y="1509090"/>
                <a:ext cx="6027825" cy="495306"/>
              </a:xfrm>
              <a:custGeom>
                <a:avLst/>
                <a:gdLst>
                  <a:gd name="connsiteX0" fmla="*/ 0 w 8957165"/>
                  <a:gd name="connsiteY0" fmla="*/ 737028 h 750952"/>
                  <a:gd name="connsiteX1" fmla="*/ 1091821 w 8957165"/>
                  <a:gd name="connsiteY1" fmla="*/ 49 h 750952"/>
                  <a:gd name="connsiteX2" fmla="*/ 2306471 w 8957165"/>
                  <a:gd name="connsiteY2" fmla="*/ 696085 h 750952"/>
                  <a:gd name="connsiteX3" fmla="*/ 3575713 w 8957165"/>
                  <a:gd name="connsiteY3" fmla="*/ 13697 h 750952"/>
                  <a:gd name="connsiteX4" fmla="*/ 4940489 w 8957165"/>
                  <a:gd name="connsiteY4" fmla="*/ 655142 h 750952"/>
                  <a:gd name="connsiteX5" fmla="*/ 6250674 w 8957165"/>
                  <a:gd name="connsiteY5" fmla="*/ 81936 h 750952"/>
                  <a:gd name="connsiteX6" fmla="*/ 7642746 w 8957165"/>
                  <a:gd name="connsiteY6" fmla="*/ 750676 h 750952"/>
                  <a:gd name="connsiteX7" fmla="*/ 8802806 w 8957165"/>
                  <a:gd name="connsiteY7" fmla="*/ 163822 h 750952"/>
                  <a:gd name="connsiteX8" fmla="*/ 8911988 w 8957165"/>
                  <a:gd name="connsiteY8" fmla="*/ 122879 h 750952"/>
                  <a:gd name="connsiteX0" fmla="*/ 0 w 8957165"/>
                  <a:gd name="connsiteY0" fmla="*/ 737068 h 750992"/>
                  <a:gd name="connsiteX1" fmla="*/ 1091821 w 8957165"/>
                  <a:gd name="connsiteY1" fmla="*/ 89 h 750992"/>
                  <a:gd name="connsiteX2" fmla="*/ 2524835 w 8957165"/>
                  <a:gd name="connsiteY2" fmla="*/ 682478 h 750992"/>
                  <a:gd name="connsiteX3" fmla="*/ 3575713 w 8957165"/>
                  <a:gd name="connsiteY3" fmla="*/ 13737 h 750992"/>
                  <a:gd name="connsiteX4" fmla="*/ 4940489 w 8957165"/>
                  <a:gd name="connsiteY4" fmla="*/ 655182 h 750992"/>
                  <a:gd name="connsiteX5" fmla="*/ 6250674 w 8957165"/>
                  <a:gd name="connsiteY5" fmla="*/ 81976 h 750992"/>
                  <a:gd name="connsiteX6" fmla="*/ 7642746 w 8957165"/>
                  <a:gd name="connsiteY6" fmla="*/ 750716 h 750992"/>
                  <a:gd name="connsiteX7" fmla="*/ 8802806 w 8957165"/>
                  <a:gd name="connsiteY7" fmla="*/ 163862 h 750992"/>
                  <a:gd name="connsiteX8" fmla="*/ 8911988 w 8957165"/>
                  <a:gd name="connsiteY8" fmla="*/ 122919 h 750992"/>
                  <a:gd name="connsiteX0" fmla="*/ 0 w 8957165"/>
                  <a:gd name="connsiteY0" fmla="*/ 736985 h 750909"/>
                  <a:gd name="connsiteX1" fmla="*/ 1091821 w 8957165"/>
                  <a:gd name="connsiteY1" fmla="*/ 6 h 750909"/>
                  <a:gd name="connsiteX2" fmla="*/ 709682 w 8957165"/>
                  <a:gd name="connsiteY2" fmla="*/ 723339 h 750909"/>
                  <a:gd name="connsiteX3" fmla="*/ 3575713 w 8957165"/>
                  <a:gd name="connsiteY3" fmla="*/ 13654 h 750909"/>
                  <a:gd name="connsiteX4" fmla="*/ 4940489 w 8957165"/>
                  <a:gd name="connsiteY4" fmla="*/ 655099 h 750909"/>
                  <a:gd name="connsiteX5" fmla="*/ 6250674 w 8957165"/>
                  <a:gd name="connsiteY5" fmla="*/ 81893 h 750909"/>
                  <a:gd name="connsiteX6" fmla="*/ 7642746 w 8957165"/>
                  <a:gd name="connsiteY6" fmla="*/ 750633 h 750909"/>
                  <a:gd name="connsiteX7" fmla="*/ 8802806 w 8957165"/>
                  <a:gd name="connsiteY7" fmla="*/ 163779 h 750909"/>
                  <a:gd name="connsiteX8" fmla="*/ 8911988 w 8957165"/>
                  <a:gd name="connsiteY8" fmla="*/ 122836 h 750909"/>
                  <a:gd name="connsiteX0" fmla="*/ 0 w 8957165"/>
                  <a:gd name="connsiteY0" fmla="*/ 737028 h 750952"/>
                  <a:gd name="connsiteX1" fmla="*/ 1091821 w 8957165"/>
                  <a:gd name="connsiteY1" fmla="*/ 49 h 750952"/>
                  <a:gd name="connsiteX2" fmla="*/ 2374709 w 8957165"/>
                  <a:gd name="connsiteY2" fmla="*/ 696086 h 750952"/>
                  <a:gd name="connsiteX3" fmla="*/ 3575713 w 8957165"/>
                  <a:gd name="connsiteY3" fmla="*/ 13697 h 750952"/>
                  <a:gd name="connsiteX4" fmla="*/ 4940489 w 8957165"/>
                  <a:gd name="connsiteY4" fmla="*/ 655142 h 750952"/>
                  <a:gd name="connsiteX5" fmla="*/ 6250674 w 8957165"/>
                  <a:gd name="connsiteY5" fmla="*/ 81936 h 750952"/>
                  <a:gd name="connsiteX6" fmla="*/ 7642746 w 8957165"/>
                  <a:gd name="connsiteY6" fmla="*/ 750676 h 750952"/>
                  <a:gd name="connsiteX7" fmla="*/ 8802806 w 8957165"/>
                  <a:gd name="connsiteY7" fmla="*/ 163822 h 750952"/>
                  <a:gd name="connsiteX8" fmla="*/ 8911988 w 8957165"/>
                  <a:gd name="connsiteY8" fmla="*/ 122879 h 750952"/>
                  <a:gd name="connsiteX0" fmla="*/ 0 w 8957165"/>
                  <a:gd name="connsiteY0" fmla="*/ 737028 h 750952"/>
                  <a:gd name="connsiteX1" fmla="*/ 1091821 w 8957165"/>
                  <a:gd name="connsiteY1" fmla="*/ 49 h 750952"/>
                  <a:gd name="connsiteX2" fmla="*/ 2374709 w 8957165"/>
                  <a:gd name="connsiteY2" fmla="*/ 696086 h 750952"/>
                  <a:gd name="connsiteX3" fmla="*/ 3575713 w 8957165"/>
                  <a:gd name="connsiteY3" fmla="*/ 13697 h 750952"/>
                  <a:gd name="connsiteX4" fmla="*/ 4967785 w 8957165"/>
                  <a:gd name="connsiteY4" fmla="*/ 723381 h 750952"/>
                  <a:gd name="connsiteX5" fmla="*/ 6250674 w 8957165"/>
                  <a:gd name="connsiteY5" fmla="*/ 81936 h 750952"/>
                  <a:gd name="connsiteX6" fmla="*/ 7642746 w 8957165"/>
                  <a:gd name="connsiteY6" fmla="*/ 750676 h 750952"/>
                  <a:gd name="connsiteX7" fmla="*/ 8802806 w 8957165"/>
                  <a:gd name="connsiteY7" fmla="*/ 163822 h 750952"/>
                  <a:gd name="connsiteX8" fmla="*/ 8911988 w 8957165"/>
                  <a:gd name="connsiteY8" fmla="*/ 122879 h 750952"/>
                  <a:gd name="connsiteX0" fmla="*/ 0 w 8957911"/>
                  <a:gd name="connsiteY0" fmla="*/ 737028 h 737028"/>
                  <a:gd name="connsiteX1" fmla="*/ 1091821 w 8957911"/>
                  <a:gd name="connsiteY1" fmla="*/ 49 h 737028"/>
                  <a:gd name="connsiteX2" fmla="*/ 2374709 w 8957911"/>
                  <a:gd name="connsiteY2" fmla="*/ 696086 h 737028"/>
                  <a:gd name="connsiteX3" fmla="*/ 3575713 w 8957911"/>
                  <a:gd name="connsiteY3" fmla="*/ 13697 h 737028"/>
                  <a:gd name="connsiteX4" fmla="*/ 4967785 w 8957911"/>
                  <a:gd name="connsiteY4" fmla="*/ 723381 h 737028"/>
                  <a:gd name="connsiteX5" fmla="*/ 6250674 w 8957911"/>
                  <a:gd name="connsiteY5" fmla="*/ 81936 h 737028"/>
                  <a:gd name="connsiteX6" fmla="*/ 7629098 w 8957911"/>
                  <a:gd name="connsiteY6" fmla="*/ 696085 h 737028"/>
                  <a:gd name="connsiteX7" fmla="*/ 8802806 w 8957911"/>
                  <a:gd name="connsiteY7" fmla="*/ 163822 h 737028"/>
                  <a:gd name="connsiteX8" fmla="*/ 8911988 w 8957911"/>
                  <a:gd name="connsiteY8" fmla="*/ 122879 h 737028"/>
                  <a:gd name="connsiteX0" fmla="*/ 0 w 8957911"/>
                  <a:gd name="connsiteY0" fmla="*/ 723354 h 723354"/>
                  <a:gd name="connsiteX1" fmla="*/ 1050877 w 8957911"/>
                  <a:gd name="connsiteY1" fmla="*/ 13670 h 723354"/>
                  <a:gd name="connsiteX2" fmla="*/ 2374709 w 8957911"/>
                  <a:gd name="connsiteY2" fmla="*/ 682412 h 723354"/>
                  <a:gd name="connsiteX3" fmla="*/ 3575713 w 8957911"/>
                  <a:gd name="connsiteY3" fmla="*/ 23 h 723354"/>
                  <a:gd name="connsiteX4" fmla="*/ 4967785 w 8957911"/>
                  <a:gd name="connsiteY4" fmla="*/ 709707 h 723354"/>
                  <a:gd name="connsiteX5" fmla="*/ 6250674 w 8957911"/>
                  <a:gd name="connsiteY5" fmla="*/ 68262 h 723354"/>
                  <a:gd name="connsiteX6" fmla="*/ 7629098 w 8957911"/>
                  <a:gd name="connsiteY6" fmla="*/ 682411 h 723354"/>
                  <a:gd name="connsiteX7" fmla="*/ 8802806 w 8957911"/>
                  <a:gd name="connsiteY7" fmla="*/ 150148 h 723354"/>
                  <a:gd name="connsiteX8" fmla="*/ 8911988 w 8957911"/>
                  <a:gd name="connsiteY8" fmla="*/ 109205 h 723354"/>
                  <a:gd name="connsiteX0" fmla="*/ 0 w 8957911"/>
                  <a:gd name="connsiteY0" fmla="*/ 723354 h 723354"/>
                  <a:gd name="connsiteX1" fmla="*/ 1050877 w 8957911"/>
                  <a:gd name="connsiteY1" fmla="*/ 13670 h 723354"/>
                  <a:gd name="connsiteX2" fmla="*/ 2374709 w 8957911"/>
                  <a:gd name="connsiteY2" fmla="*/ 682412 h 723354"/>
                  <a:gd name="connsiteX3" fmla="*/ 3684895 w 8957911"/>
                  <a:gd name="connsiteY3" fmla="*/ 23 h 723354"/>
                  <a:gd name="connsiteX4" fmla="*/ 4967785 w 8957911"/>
                  <a:gd name="connsiteY4" fmla="*/ 709707 h 723354"/>
                  <a:gd name="connsiteX5" fmla="*/ 6250674 w 8957911"/>
                  <a:gd name="connsiteY5" fmla="*/ 68262 h 723354"/>
                  <a:gd name="connsiteX6" fmla="*/ 7629098 w 8957911"/>
                  <a:gd name="connsiteY6" fmla="*/ 682411 h 723354"/>
                  <a:gd name="connsiteX7" fmla="*/ 8802806 w 8957911"/>
                  <a:gd name="connsiteY7" fmla="*/ 150148 h 723354"/>
                  <a:gd name="connsiteX8" fmla="*/ 8911988 w 8957911"/>
                  <a:gd name="connsiteY8" fmla="*/ 109205 h 723354"/>
                  <a:gd name="connsiteX0" fmla="*/ 0 w 8957911"/>
                  <a:gd name="connsiteY0" fmla="*/ 723354 h 723354"/>
                  <a:gd name="connsiteX1" fmla="*/ 1050877 w 8957911"/>
                  <a:gd name="connsiteY1" fmla="*/ 13670 h 723354"/>
                  <a:gd name="connsiteX2" fmla="*/ 2374709 w 8957911"/>
                  <a:gd name="connsiteY2" fmla="*/ 682412 h 723354"/>
                  <a:gd name="connsiteX3" fmla="*/ 3684895 w 8957911"/>
                  <a:gd name="connsiteY3" fmla="*/ 23 h 723354"/>
                  <a:gd name="connsiteX4" fmla="*/ 4967785 w 8957911"/>
                  <a:gd name="connsiteY4" fmla="*/ 709707 h 723354"/>
                  <a:gd name="connsiteX5" fmla="*/ 6277970 w 8957911"/>
                  <a:gd name="connsiteY5" fmla="*/ 27319 h 723354"/>
                  <a:gd name="connsiteX6" fmla="*/ 7629098 w 8957911"/>
                  <a:gd name="connsiteY6" fmla="*/ 682411 h 723354"/>
                  <a:gd name="connsiteX7" fmla="*/ 8802806 w 8957911"/>
                  <a:gd name="connsiteY7" fmla="*/ 150148 h 723354"/>
                  <a:gd name="connsiteX8" fmla="*/ 8911988 w 8957911"/>
                  <a:gd name="connsiteY8" fmla="*/ 109205 h 723354"/>
                  <a:gd name="connsiteX0" fmla="*/ 0 w 8957911"/>
                  <a:gd name="connsiteY0" fmla="*/ 723354 h 723354"/>
                  <a:gd name="connsiteX1" fmla="*/ 1050877 w 8957911"/>
                  <a:gd name="connsiteY1" fmla="*/ 13670 h 723354"/>
                  <a:gd name="connsiteX2" fmla="*/ 2374709 w 8957911"/>
                  <a:gd name="connsiteY2" fmla="*/ 682412 h 723354"/>
                  <a:gd name="connsiteX3" fmla="*/ 3684895 w 8957911"/>
                  <a:gd name="connsiteY3" fmla="*/ 23 h 723354"/>
                  <a:gd name="connsiteX4" fmla="*/ 4967785 w 8957911"/>
                  <a:gd name="connsiteY4" fmla="*/ 709707 h 723354"/>
                  <a:gd name="connsiteX5" fmla="*/ 6277970 w 8957911"/>
                  <a:gd name="connsiteY5" fmla="*/ 27319 h 723354"/>
                  <a:gd name="connsiteX6" fmla="*/ 7629098 w 8957911"/>
                  <a:gd name="connsiteY6" fmla="*/ 682411 h 723354"/>
                  <a:gd name="connsiteX7" fmla="*/ 8802806 w 8957911"/>
                  <a:gd name="connsiteY7" fmla="*/ 150148 h 723354"/>
                  <a:gd name="connsiteX8" fmla="*/ 8911988 w 8957911"/>
                  <a:gd name="connsiteY8" fmla="*/ 109205 h 723354"/>
                  <a:gd name="connsiteX0" fmla="*/ 0 w 9135332"/>
                  <a:gd name="connsiteY0" fmla="*/ 750649 h 750649"/>
                  <a:gd name="connsiteX1" fmla="*/ 1228298 w 9135332"/>
                  <a:gd name="connsiteY1" fmla="*/ 13670 h 750649"/>
                  <a:gd name="connsiteX2" fmla="*/ 2552130 w 9135332"/>
                  <a:gd name="connsiteY2" fmla="*/ 682412 h 750649"/>
                  <a:gd name="connsiteX3" fmla="*/ 3862316 w 9135332"/>
                  <a:gd name="connsiteY3" fmla="*/ 23 h 750649"/>
                  <a:gd name="connsiteX4" fmla="*/ 5145206 w 9135332"/>
                  <a:gd name="connsiteY4" fmla="*/ 709707 h 750649"/>
                  <a:gd name="connsiteX5" fmla="*/ 6455391 w 9135332"/>
                  <a:gd name="connsiteY5" fmla="*/ 27319 h 750649"/>
                  <a:gd name="connsiteX6" fmla="*/ 7806519 w 9135332"/>
                  <a:gd name="connsiteY6" fmla="*/ 682411 h 750649"/>
                  <a:gd name="connsiteX7" fmla="*/ 8980227 w 9135332"/>
                  <a:gd name="connsiteY7" fmla="*/ 150148 h 750649"/>
                  <a:gd name="connsiteX8" fmla="*/ 9089409 w 9135332"/>
                  <a:gd name="connsiteY8" fmla="*/ 109205 h 750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135332" h="750649">
                    <a:moveTo>
                      <a:pt x="0" y="750649"/>
                    </a:moveTo>
                    <a:cubicBezTo>
                      <a:pt x="613011" y="385571"/>
                      <a:pt x="802943" y="25043"/>
                      <a:pt x="1228298" y="13670"/>
                    </a:cubicBezTo>
                    <a:cubicBezTo>
                      <a:pt x="1653653" y="2297"/>
                      <a:pt x="2113127" y="684686"/>
                      <a:pt x="2552130" y="682412"/>
                    </a:cubicBezTo>
                    <a:cubicBezTo>
                      <a:pt x="2991133" y="680138"/>
                      <a:pt x="3430137" y="-4526"/>
                      <a:pt x="3862316" y="23"/>
                    </a:cubicBezTo>
                    <a:cubicBezTo>
                      <a:pt x="4294495" y="4572"/>
                      <a:pt x="4713027" y="705158"/>
                      <a:pt x="5145206" y="709707"/>
                    </a:cubicBezTo>
                    <a:cubicBezTo>
                      <a:pt x="5577385" y="714256"/>
                      <a:pt x="6011839" y="31868"/>
                      <a:pt x="6455391" y="27319"/>
                    </a:cubicBezTo>
                    <a:cubicBezTo>
                      <a:pt x="6898943" y="22770"/>
                      <a:pt x="7385713" y="661940"/>
                      <a:pt x="7806519" y="682411"/>
                    </a:cubicBezTo>
                    <a:cubicBezTo>
                      <a:pt x="8227325" y="702882"/>
                      <a:pt x="8766412" y="245682"/>
                      <a:pt x="8980227" y="150148"/>
                    </a:cubicBezTo>
                    <a:cubicBezTo>
                      <a:pt x="9194042" y="54614"/>
                      <a:pt x="9140588" y="77360"/>
                      <a:pt x="9089409" y="109205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Заголовок 1">
                <a:extLst>
                  <a:ext uri="{FF2B5EF4-FFF2-40B4-BE49-F238E27FC236}">
                    <a16:creationId xmlns:a16="http://schemas.microsoft.com/office/drawing/2014/main" id="{18F760F9-01C7-7F42-90F3-4677663B64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73450" y="1403673"/>
                <a:ext cx="1232962" cy="1344188"/>
              </a:xfrm>
              <a:prstGeom prst="rect">
                <a:avLst/>
              </a:prstGeom>
            </p:spPr>
            <p:txBody>
              <a:bodyPr vert="horz" lIns="91440" tIns="45720" rIns="91440" bIns="45720" numCol="1" rtlCol="0" anchor="t">
                <a:normAutofit/>
              </a:bodyPr>
              <a:lstStyle>
                <a:lvl1pPr algn="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400" kern="1200">
                    <a:solidFill>
                      <a:srgbClr val="535353"/>
                    </a:solidFill>
                    <a:latin typeface="Roboto Black"/>
                    <a:ea typeface="Roboto Black"/>
                    <a:cs typeface="Roboto Black"/>
                    <a:sym typeface="Roboto Black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600"/>
                  </a:spcAft>
                </a:pPr>
                <a:r>
                  <a:rPr lang="ru-RU" sz="500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1.</a:t>
                </a:r>
              </a:p>
            </p:txBody>
          </p:sp>
        </p:grpSp>
      </p:grp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154C20E-9E36-3340-93EA-A50E4B2CC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70" y="234712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2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94DF3BD8-AFEF-BC47-9D03-DCC7D2BB1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1" y="3343259"/>
            <a:ext cx="4032878" cy="137140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Похоже</a:t>
            </a:r>
            <a:r>
              <a:rPr lang="en-US" sz="2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на</a:t>
            </a:r>
            <a:r>
              <a:rPr lang="en-US" sz="2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Helvetica Light" panose="020B0403020202020204" pitchFamily="34" charset="0"/>
              </a:rPr>
              <a:t>кризис</a:t>
            </a:r>
            <a:r>
              <a:rPr lang="en-US" sz="2800" kern="1200" dirty="0">
                <a:solidFill>
                  <a:schemeClr val="tx1"/>
                </a:solidFill>
                <a:latin typeface="Helvetica Light" panose="020B0403020202020204" pitchFamily="34" charset="0"/>
              </a:rPr>
              <a:t> 2020 ?</a:t>
            </a:r>
          </a:p>
        </p:txBody>
      </p:sp>
      <p:pic>
        <p:nvPicPr>
          <p:cNvPr id="19" name="Graphic 20">
            <a:extLst>
              <a:ext uri="{FF2B5EF4-FFF2-40B4-BE49-F238E27FC236}">
                <a16:creationId xmlns:a16="http://schemas.microsoft.com/office/drawing/2014/main" id="{8A4E48D4-1E0E-4D8B-B0E7-DC9A820895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1168401"/>
            <a:ext cx="1371600" cy="137160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538F2154-582B-4610-AE5A-D3DD1FD9C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5FED237-B2FF-F240-A190-8DECF54FE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  <p:sp>
        <p:nvSpPr>
          <p:cNvPr id="27" name="Текст 3">
            <a:extLst>
              <a:ext uri="{FF2B5EF4-FFF2-40B4-BE49-F238E27FC236}">
                <a16:creationId xmlns:a16="http://schemas.microsoft.com/office/drawing/2014/main" id="{0E03D882-BEE4-6041-9ABB-ED3B1AE9D698}"/>
              </a:ext>
            </a:extLst>
          </p:cNvPr>
          <p:cNvSpPr txBox="1">
            <a:spLocks/>
          </p:cNvSpPr>
          <p:nvPr/>
        </p:nvSpPr>
        <p:spPr>
          <a:xfrm>
            <a:off x="5017391" y="3343259"/>
            <a:ext cx="6649675" cy="267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Light" panose="020B0403020202020204" pitchFamily="34" charset="0"/>
              </a:rPr>
              <a:t>Повышение курса $ до 80 рублей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Light" panose="020B0403020202020204" pitchFamily="34" charset="0"/>
              </a:rPr>
              <a:t>Сильное снижение трафика в салоны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Light" panose="020B0403020202020204" pitchFamily="34" charset="0"/>
              </a:rPr>
              <a:t>Началось падение цен на автомобили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Light" panose="020B0403020202020204" pitchFamily="34" charset="0"/>
              </a:rPr>
              <a:t>Банки отказались от автобизнеса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Light" panose="020B0403020202020204" pitchFamily="34" charset="0"/>
              </a:rPr>
              <a:t>Дистрибьюторы бьют тревогу</a:t>
            </a:r>
          </a:p>
        </p:txBody>
      </p:sp>
      <p:sp>
        <p:nvSpPr>
          <p:cNvPr id="29" name="Текст 3">
            <a:extLst>
              <a:ext uri="{FF2B5EF4-FFF2-40B4-BE49-F238E27FC236}">
                <a16:creationId xmlns:a16="http://schemas.microsoft.com/office/drawing/2014/main" id="{30865AEF-10AA-C541-9470-2D9768264677}"/>
              </a:ext>
            </a:extLst>
          </p:cNvPr>
          <p:cNvSpPr txBox="1">
            <a:spLocks/>
          </p:cNvSpPr>
          <p:nvPr/>
        </p:nvSpPr>
        <p:spPr>
          <a:xfrm>
            <a:off x="2562001" y="1485177"/>
            <a:ext cx="4618156" cy="738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>
                <a:latin typeface="Helvetica" pitchFamily="2" charset="0"/>
              </a:rPr>
              <a:t>Кризис 2014</a:t>
            </a:r>
            <a:endParaRPr lang="en-US" sz="4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8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521FB47-EE69-ED4E-BCCF-F6C3E1393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10" y="148458"/>
            <a:ext cx="2246171" cy="397989"/>
          </a:xfrm>
          <a:prstGeom prst="rect">
            <a:avLst/>
          </a:prstGeom>
        </p:spPr>
      </p:pic>
      <p:sp>
        <p:nvSpPr>
          <p:cNvPr id="13" name="Текст 3">
            <a:extLst>
              <a:ext uri="{FF2B5EF4-FFF2-40B4-BE49-F238E27FC236}">
                <a16:creationId xmlns:a16="http://schemas.microsoft.com/office/drawing/2014/main" id="{B46FEE5F-407E-5D42-8E09-97F7D242B367}"/>
              </a:ext>
            </a:extLst>
          </p:cNvPr>
          <p:cNvSpPr txBox="1">
            <a:spLocks/>
          </p:cNvSpPr>
          <p:nvPr/>
        </p:nvSpPr>
        <p:spPr>
          <a:xfrm>
            <a:off x="1253067" y="3146180"/>
            <a:ext cx="9970136" cy="2911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Helvetica Light" panose="020B0403020202020204" pitchFamily="34" charset="0"/>
              </a:rPr>
              <a:t>Мы все любим верить в чудо, но оно не происходит.</a:t>
            </a:r>
          </a:p>
          <a:p>
            <a:pPr marL="0" indent="0">
              <a:buNone/>
            </a:pPr>
            <a:endParaRPr lang="ru-RU" dirty="0">
              <a:latin typeface="Helvetica Light" panose="020B0403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Helvetica Light" panose="020B0403020202020204" pitchFamily="34" charset="0"/>
              </a:rPr>
              <a:t>Теория «Пружины» Насколько быстро мы можем сжиматься и разжиматься</a:t>
            </a:r>
          </a:p>
          <a:p>
            <a:pPr marL="0" indent="0">
              <a:buNone/>
            </a:pPr>
            <a:r>
              <a:rPr lang="ru-RU" dirty="0">
                <a:latin typeface="Helvetica Light" panose="020B0403020202020204" pitchFamily="34" charset="0"/>
              </a:rPr>
              <a:t>Кризис показывает, насколько эффективна наша бизнес-модель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04516D60-C7AC-B140-9D89-445D032B950A}"/>
              </a:ext>
            </a:extLst>
          </p:cNvPr>
          <p:cNvSpPr txBox="1">
            <a:spLocks/>
          </p:cNvSpPr>
          <p:nvPr/>
        </p:nvSpPr>
        <p:spPr>
          <a:xfrm>
            <a:off x="924455" y="705213"/>
            <a:ext cx="9970136" cy="1326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FFFFFF"/>
                </a:solidFill>
              </a:rPr>
              <a:t>Чего мы ждем от 2020 года?</a:t>
            </a:r>
            <a:endParaRPr lang="en-US" sz="4800" dirty="0">
              <a:solidFill>
                <a:srgbClr val="FFFFFF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9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203CD-C195-AA40-8E87-1F4866B63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ru-RU" sz="8000" dirty="0">
                <a:solidFill>
                  <a:srgbClr val="FFFFFF"/>
                </a:solidFill>
              </a:rPr>
              <a:t>Что делать?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50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2216693"/>
            <a:ext cx="744788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3099" y="2571909"/>
            <a:ext cx="6154368" cy="2826912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 algn="l" defTabSz="1219170"/>
            <a:r>
              <a:rPr lang="ru-RU" sz="4800" dirty="0">
                <a:solidFill>
                  <a:srgbClr val="FFFFFF"/>
                </a:solidFill>
                <a:latin typeface="Helvetica Light" panose="020B0403020202020204" pitchFamily="34" charset="0"/>
              </a:rPr>
              <a:t>Посмотрите правде в глаза и о</a:t>
            </a:r>
            <a:r>
              <a:rPr lang="en-US" sz="4800" dirty="0" err="1">
                <a:solidFill>
                  <a:srgbClr val="FFFFFF"/>
                </a:solidFill>
                <a:latin typeface="Helvetica Light" panose="020B0403020202020204" pitchFamily="34" charset="0"/>
              </a:rPr>
              <a:t>цените</a:t>
            </a:r>
            <a:r>
              <a:rPr lang="en-US" sz="4800" dirty="0">
                <a:solidFill>
                  <a:srgbClr val="FFFFFF"/>
                </a:solidFill>
                <a:latin typeface="Helvetica Light" panose="020B0403020202020204" pitchFamily="34" charset="0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Helvetica Light" panose="020B0403020202020204" pitchFamily="34" charset="0"/>
              </a:rPr>
              <a:t>емкость</a:t>
            </a:r>
            <a:r>
              <a:rPr lang="en-US" sz="4800" dirty="0">
                <a:solidFill>
                  <a:srgbClr val="FFFFFF"/>
                </a:solidFill>
                <a:latin typeface="Helvetica Light" panose="020B0403020202020204" pitchFamily="34" charset="0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Helvetica Light" panose="020B0403020202020204" pitchFamily="34" charset="0"/>
              </a:rPr>
              <a:t>рынка</a:t>
            </a:r>
            <a:endParaRPr lang="en-US" sz="4800" dirty="0">
              <a:solidFill>
                <a:srgbClr val="FFFFFF"/>
              </a:solidFill>
              <a:latin typeface="Helvetica Light" panose="020B0403020202020204" pitchFamily="34" charset="0"/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1515074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1172042"/>
            <a:ext cx="687754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987643"/>
            <a:ext cx="3472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40829" y="965200"/>
            <a:ext cx="330415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1262562" y="1286933"/>
            <a:ext cx="2653285" cy="2843319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 defTabSz="1219170">
              <a:spcBef>
                <a:spcPts val="1333"/>
              </a:spcBef>
            </a:pPr>
            <a:r>
              <a:rPr lang="en-US" sz="2800">
                <a:solidFill>
                  <a:srgbClr val="FFFFFF"/>
                </a:solidFill>
                <a:latin typeface="Helvetica Light" panose="020B0403020202020204" pitchFamily="34" charset="0"/>
              </a:rPr>
              <a:t>Оцените свои возможности и свои желания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34F9C4F-E854-5944-835D-423A8F69D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8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69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83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84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8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8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E54C6231-3DB1-7342-8EA4-01DC24F376C5}"/>
              </a:ext>
            </a:extLst>
          </p:cNvPr>
          <p:cNvSpPr txBox="1">
            <a:spLocks/>
          </p:cNvSpPr>
          <p:nvPr/>
        </p:nvSpPr>
        <p:spPr>
          <a:xfrm>
            <a:off x="1870997" y="1607809"/>
            <a:ext cx="9236026" cy="287668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rgbClr val="535353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ru-RU" sz="48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Быстро зарабатывать сложно</a:t>
            </a:r>
            <a:r>
              <a:rPr lang="en-US" sz="48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. </a:t>
            </a:r>
          </a:p>
          <a:p>
            <a:pPr algn="ctr">
              <a:spcAft>
                <a:spcPts val="600"/>
              </a:spcAft>
            </a:pPr>
            <a:r>
              <a:rPr lang="ru-RU" sz="48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Все-таки кризис.</a:t>
            </a:r>
            <a:endParaRPr lang="en-US" sz="4800" kern="1200" dirty="0">
              <a:solidFill>
                <a:srgbClr val="FFFFFF"/>
              </a:solidFill>
              <a:latin typeface="Helvetica Light" panose="020B0403020202020204" pitchFamily="34" charset="0"/>
              <a:ea typeface="+mj-ea"/>
              <a:cs typeface="+mj-cs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606B8118-BE63-CD48-B465-A7895FCAC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7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2216693"/>
            <a:ext cx="744788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182CE5A-FF29-E441-90CA-2A024707E0CB}"/>
              </a:ext>
            </a:extLst>
          </p:cNvPr>
          <p:cNvSpPr txBox="1">
            <a:spLocks/>
          </p:cNvSpPr>
          <p:nvPr/>
        </p:nvSpPr>
        <p:spPr>
          <a:xfrm>
            <a:off x="4903099" y="2571909"/>
            <a:ext cx="5875165" cy="2826912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rgbClr val="535353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algn="l">
              <a:spcAft>
                <a:spcPts val="600"/>
              </a:spcAft>
              <a:buClr>
                <a:srgbClr val="48B673"/>
              </a:buClr>
            </a:pPr>
            <a:r>
              <a:rPr lang="ru-RU" sz="48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Быстро оптимизировать</a:t>
            </a:r>
            <a:endParaRPr lang="en-US" sz="4800" kern="1200" dirty="0">
              <a:solidFill>
                <a:srgbClr val="FFFFFF"/>
              </a:solidFill>
              <a:latin typeface="Helvetica Light" panose="020B0403020202020204" pitchFamily="34" charset="0"/>
              <a:ea typeface="+mj-ea"/>
              <a:cs typeface="+mj-cs"/>
            </a:endParaRPr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1515074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1172042"/>
            <a:ext cx="687754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48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987643"/>
            <a:ext cx="3472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40829" y="965200"/>
            <a:ext cx="330415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B1991E-517A-C44B-AB6C-1E51A00A8ED7}"/>
              </a:ext>
            </a:extLst>
          </p:cNvPr>
          <p:cNvSpPr txBox="1"/>
          <p:nvPr/>
        </p:nvSpPr>
        <p:spPr>
          <a:xfrm>
            <a:off x="2049334" y="1407297"/>
            <a:ext cx="11214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CB2A6B6A-D6A5-954F-9C84-7ACBC1A90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70" y="469164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3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Helvetica Light" panose="020B0403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EC0DF27-B53B-364E-90C5-2DFD04068570}"/>
              </a:ext>
            </a:extLst>
          </p:cNvPr>
          <p:cNvSpPr txBox="1">
            <a:spLocks/>
          </p:cNvSpPr>
          <p:nvPr/>
        </p:nvSpPr>
        <p:spPr>
          <a:xfrm>
            <a:off x="1353667" y="0"/>
            <a:ext cx="5875165" cy="2826912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rgbClr val="535353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algn="l">
              <a:spcAft>
                <a:spcPts val="600"/>
              </a:spcAft>
              <a:buClr>
                <a:srgbClr val="48B673"/>
              </a:buClr>
            </a:pPr>
            <a:r>
              <a:rPr lang="ru-RU" sz="4800" kern="1200" dirty="0">
                <a:solidFill>
                  <a:srgbClr val="FFFFFF"/>
                </a:solidFill>
                <a:latin typeface="Helvetica Light" panose="020B0403020202020204" pitchFamily="34" charset="0"/>
                <a:ea typeface="+mj-ea"/>
                <a:cs typeface="+mj-cs"/>
              </a:rPr>
              <a:t>Действия</a:t>
            </a:r>
            <a:endParaRPr lang="en-US" sz="4800" kern="1200" dirty="0">
              <a:solidFill>
                <a:srgbClr val="FFFFFF"/>
              </a:solidFill>
              <a:latin typeface="Helvetica Light" panose="020B0403020202020204" pitchFamily="34" charset="0"/>
              <a:ea typeface="+mj-ea"/>
              <a:cs typeface="+mj-cs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0595E6D3-80F0-3841-884E-4154B18F7C94}"/>
              </a:ext>
            </a:extLst>
          </p:cNvPr>
          <p:cNvSpPr txBox="1">
            <a:spLocks/>
          </p:cNvSpPr>
          <p:nvPr/>
        </p:nvSpPr>
        <p:spPr>
          <a:xfrm>
            <a:off x="1119323" y="2282237"/>
            <a:ext cx="10103880" cy="4470697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rgbClr val="535353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1. Сокращение численности непродуктивного персонала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2. Пересмотр планов продаж и бюджета (определяем «дно», ниже которого опускаться нельзя)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3. Автоматизация учета: Исходим из того, что у нас остался один сотрудник. Задаем себе вопрос, что сделать, чтобы справлялся один человек? Ставим задачи разработчикам 1С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4. Меняем структуру заработной платы (взбодрить людей и научить экономить)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5. Ответьте себе на вопрос: кого в команде вы готовы сохранять до последнего?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6. Посмотрите на Ваших руководителей (кто они, чему учат, что могут сами)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48B673"/>
              </a:buClr>
            </a:pPr>
            <a:r>
              <a:rPr lang="ru-RU" sz="2000" dirty="0">
                <a:solidFill>
                  <a:schemeClr val="tx1"/>
                </a:solidFill>
                <a:latin typeface="Helvetica Light" panose="020B0403020202020204" pitchFamily="34" charset="0"/>
                <a:ea typeface="+mj-ea"/>
                <a:cs typeface="+mj-cs"/>
              </a:rPr>
              <a:t>7. Реально оцените планируемую загрузку МКЦ (возможно пора заменить на ретро-бонус)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47B505E-7FF8-4049-A169-F718E6BB7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10" y="148458"/>
            <a:ext cx="2246171" cy="3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09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402</Words>
  <Application>Microsoft Office PowerPoint</Application>
  <PresentationFormat>Широкоэкранный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Light</vt:lpstr>
      <vt:lpstr>Roboto</vt:lpstr>
      <vt:lpstr>Тема Office</vt:lpstr>
      <vt:lpstr>Презентация PowerPoint</vt:lpstr>
      <vt:lpstr>Все прогнозы бесполезны</vt:lpstr>
      <vt:lpstr>Презентация PowerPoint</vt:lpstr>
      <vt:lpstr>Презентация PowerPoint</vt:lpstr>
      <vt:lpstr>Что делать?</vt:lpstr>
      <vt:lpstr>Посмотрите правде в глаза и оцените емкость рынка</vt:lpstr>
      <vt:lpstr>Презентация PowerPoint</vt:lpstr>
      <vt:lpstr>Презентация PowerPoint</vt:lpstr>
      <vt:lpstr>Презентация PowerPoint</vt:lpstr>
      <vt:lpstr>Но…</vt:lpstr>
      <vt:lpstr>Онлайн продажи. Есть ли у них будущее? Мы все еще не знаем</vt:lpstr>
      <vt:lpstr>Презентация PowerPoint</vt:lpstr>
      <vt:lpstr>Перспективы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 Сапрыкин</dc:creator>
  <cp:lastModifiedBy>Natalia</cp:lastModifiedBy>
  <cp:revision>4</cp:revision>
  <dcterms:created xsi:type="dcterms:W3CDTF">2020-05-27T11:13:53Z</dcterms:created>
  <dcterms:modified xsi:type="dcterms:W3CDTF">2020-05-27T17:00:58Z</dcterms:modified>
</cp:coreProperties>
</file>