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4" r:id="rId2"/>
    <p:sldId id="565" r:id="rId3"/>
    <p:sldId id="568" r:id="rId4"/>
    <p:sldId id="578" r:id="rId5"/>
    <p:sldId id="571" r:id="rId6"/>
    <p:sldId id="569" r:id="rId7"/>
    <p:sldId id="570" r:id="rId8"/>
    <p:sldId id="572" r:id="rId9"/>
    <p:sldId id="573" r:id="rId10"/>
    <p:sldId id="574" r:id="rId11"/>
    <p:sldId id="575" r:id="rId12"/>
    <p:sldId id="576" r:id="rId13"/>
    <p:sldId id="577" r:id="rId14"/>
    <p:sldId id="5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9713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708E-113A-4E2C-9494-DDC078824636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8BDF-F11F-462F-8A1B-5807F3B2B2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67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5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E93-29EE-4BFD-B0F5-555A98B3EF1A}" type="datetimeFigureOut">
              <a:rPr lang="ru-RU" smtClean="0"/>
              <a:pPr/>
              <a:t>22.07.2020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504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Рисунок 7" descr="набор элементы_curv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214313"/>
              <a:ext cx="1747838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9512" y="4974267"/>
            <a:ext cx="844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Спикер: </a:t>
            </a:r>
            <a:r>
              <a:rPr lang="ru-RU" sz="2400" dirty="0"/>
              <a:t>заместитель Технического директора ГК «Автоград» </a:t>
            </a:r>
          </a:p>
          <a:p>
            <a:r>
              <a:rPr lang="ru-RU" sz="2400" b="1" dirty="0" err="1"/>
              <a:t>Покрышкин</a:t>
            </a:r>
            <a:r>
              <a:rPr lang="ru-RU" sz="2400" b="1" dirty="0"/>
              <a:t> Иван Александрович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630932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 июля </a:t>
            </a:r>
            <a:r>
              <a:rPr lang="ru-RU" dirty="0"/>
              <a:t>2020 г.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1988840"/>
            <a:ext cx="91085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4800" dirty="0">
                <a:solidFill>
                  <a:srgbClr val="C00000"/>
                </a:solidFill>
                <a:latin typeface="Impact" pitchFamily="34" charset="0"/>
              </a:rPr>
              <a:t>ПРОГРАММА </a:t>
            </a:r>
            <a:r>
              <a:rPr lang="ru-RU" sz="4800" dirty="0" smtClean="0">
                <a:solidFill>
                  <a:srgbClr val="C00000"/>
                </a:solidFill>
                <a:latin typeface="Impact" pitchFamily="34" charset="0"/>
              </a:rPr>
              <a:t>РАССРОЧКИ ДЛЯ КЛИЕНТОВ МЕХАНИЧЕСКОГО СЕРВИСА И КУЗОВНОГО РЕМОНТА</a:t>
            </a:r>
            <a:endParaRPr lang="ru-RU" sz="48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8" y="5893803"/>
            <a:ext cx="1224136" cy="8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9" y="2204864"/>
            <a:ext cx="76981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РФ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- от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года до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(на дату погашения кредита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–постоянная 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адрес фактического проживания в любом регионе присутствия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ВТБ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не менее 1 года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уровень заработной платы – 20 000 рублей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(при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детей) – возраст ребенка не менее 6 месяцев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782637" y="1268760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МИНИМАЛЬНЫЕ ТРЕБОВАНИЯ ДЛЯ КЛИЕНТОВ: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17091" y="2758281"/>
            <a:ext cx="1872208" cy="3960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 рублях 3 000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3302" y="2638695"/>
            <a:ext cx="2736304" cy="6120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тоговая сумма счета со скидкой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288" y="2629152"/>
            <a:ext cx="2448272" cy="5940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ервоначальная сумма без скидки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83194" y="2638695"/>
            <a:ext cx="2160240" cy="698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09286" y="2551845"/>
            <a:ext cx="3024336" cy="905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296" y="33569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 суммы </a:t>
            </a:r>
            <a:r>
              <a:rPr lang="ru-RU" b="1" dirty="0">
                <a:solidFill>
                  <a:srgbClr val="0070C0"/>
                </a:solidFill>
              </a:rPr>
              <a:t>кредита </a:t>
            </a:r>
            <a:r>
              <a:rPr lang="ru-RU" b="1" dirty="0" smtClean="0">
                <a:solidFill>
                  <a:srgbClr val="0070C0"/>
                </a:solidFill>
              </a:rPr>
              <a:t>47 000 рублей </a:t>
            </a:r>
            <a:r>
              <a:rPr lang="ru-RU" b="1" dirty="0">
                <a:solidFill>
                  <a:srgbClr val="0070C0"/>
                </a:solidFill>
              </a:rPr>
              <a:t>за 6 месяцев клиент переплатит </a:t>
            </a:r>
            <a:r>
              <a:rPr lang="ru-RU" b="1" dirty="0" smtClean="0">
                <a:solidFill>
                  <a:srgbClr val="0070C0"/>
                </a:solidFill>
              </a:rPr>
              <a:t>3 000 рублей</a:t>
            </a:r>
            <a:r>
              <a:rPr lang="ru-RU" b="1" dirty="0">
                <a:solidFill>
                  <a:srgbClr val="0070C0"/>
                </a:solidFill>
              </a:rPr>
              <a:t>,(при этом его ежемесячный платеж составит </a:t>
            </a:r>
            <a:r>
              <a:rPr lang="ru-RU" b="1" dirty="0" smtClean="0">
                <a:solidFill>
                  <a:srgbClr val="0070C0"/>
                </a:solidFill>
              </a:rPr>
              <a:t>9 951 </a:t>
            </a:r>
            <a:r>
              <a:rPr lang="ru-RU" b="1" dirty="0" err="1" smtClean="0">
                <a:solidFill>
                  <a:srgbClr val="0070C0"/>
                </a:solidFill>
              </a:rPr>
              <a:t>руб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err="1">
                <a:solidFill>
                  <a:srgbClr val="0070C0"/>
                </a:solidFill>
              </a:rPr>
              <a:t>т.е</a:t>
            </a:r>
            <a:r>
              <a:rPr lang="ru-RU" b="1" dirty="0">
                <a:solidFill>
                  <a:srgbClr val="0070C0"/>
                </a:solidFill>
              </a:rPr>
              <a:t> он получил скидку от Автосалона на размер переплаты по кредиту другими словами РАССРОЧКУ.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852" y="224062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50 000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5070" y="224062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6 %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7838" y="219445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47 000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7687" y="1988840"/>
            <a:ext cx="39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-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8163" y="22219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=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782637" y="1268760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Impact" pitchFamily="34" charset="0"/>
              </a:rPr>
              <a:t>ПРИМЕР РАСЧЕТА ДЛЯ </a:t>
            </a:r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ПРИЕМЩИКА: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9499" y="5117161"/>
            <a:ext cx="7472901" cy="11201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А ЕСЛИ ПРОСТО СКИНУТЬ 15%, ТО СКОЛЬКО ВЫ ТЕРЯЕТЕ?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96" y="1196752"/>
            <a:ext cx="28960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ipokryshkin\Pictures\5000 рубл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879" y="2556335"/>
            <a:ext cx="3276601" cy="1649632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07904" y="2492896"/>
            <a:ext cx="1974639" cy="17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=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3515" y="6093296"/>
            <a:ext cx="7472901" cy="7040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ПЛАКАТ + МОТИВАЦИОННАЯ ПРОГРАММА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15879" y="4294806"/>
            <a:ext cx="3276602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ПРИЕМЩИКУ ЗА ТРИ ПРОДАЖИ В РАССРОЧКУ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65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9" y="2204864"/>
            <a:ext cx="7698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 МЕСЯЦ ПРИНОСИТ ДОПОЛНИТЕЛЬНО 300 000 РУБЛЕЙ В ХОЛДИНГ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ДЕЙСТВИЯ МОТИВАЦИОННОЙ ПРОГРАММЫ = 600 000 РУБЛЕЙ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ДОПОЛНИТЕЛЬНО 4 200 000 РУБЛЕЙ В ГОД</a:t>
            </a:r>
          </a:p>
          <a:p>
            <a:endParaRPr lang="ru-RU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ПОСЧИТАНО ТОЛЬКО В КОРОТКОЙ ПЕРСПЕКТИВЕ, БЕЗ ПОЛНЫХ ДАННЫХ ПО ИТОГАМ УДЕРЖАНИЯ КЛИЕНТОВ…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782637" y="1268760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ФИНАНСОВЫЕ ИТОГИ: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499" y="5405193"/>
            <a:ext cx="7472901" cy="11201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МНОГО ЭТО ИЛИ МАЛО – РЕШАЙТЕ САМИ…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3"/>
          <p:cNvSpPr txBox="1">
            <a:spLocks/>
          </p:cNvSpPr>
          <p:nvPr/>
        </p:nvSpPr>
        <p:spPr bwMode="auto">
          <a:xfrm>
            <a:off x="2123728" y="188640"/>
            <a:ext cx="6804372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СПАСИБО ЗА ВНИМАНИЕ!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УК\0\1 МОИ ОБЯЗАННОСТИ\Для Салмина Алексея Павловича\Взаимодействие с ВУЗами\Совместные проекты с Департаментом труда и занятости\World Skills 3\ИТОГИ WSR TYUMEN 2016\Фото\IMG_8785.jpg"/>
          <p:cNvPicPr>
            <a:picLocks noChangeAspect="1" noChangeArrowheads="1"/>
          </p:cNvPicPr>
          <p:nvPr/>
        </p:nvPicPr>
        <p:blipFill>
          <a:blip r:embed="rId6" cstate="print"/>
          <a:srcRect l="42870" t="11898" r="18364" b="59211"/>
          <a:stretch>
            <a:fillRect/>
          </a:stretch>
        </p:blipFill>
        <p:spPr bwMode="auto">
          <a:xfrm>
            <a:off x="2627784" y="1268760"/>
            <a:ext cx="3930121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5661247"/>
            <a:ext cx="7920880" cy="1179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Заместитель Технического директора группы компаний «АВТОГРАД»</a:t>
            </a:r>
            <a:b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Покрышкин Иван Александрович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Тел: 8(922)267-31-03</a:t>
            </a:r>
          </a:p>
        </p:txBody>
      </p:sp>
    </p:spTree>
    <p:extLst>
      <p:ext uri="{BB962C8B-B14F-4D97-AF65-F5344CB8AC3E}">
        <p14:creationId xmlns:p14="http://schemas.microsoft.com/office/powerpoint/2010/main" val="29566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НЕМНОГО О ГК «АВТОГРАД»  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2" name="Picture 2" descr="C:\Users\ipokryshkin\Pictures\Новая папка\24976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03358"/>
            <a:ext cx="6408712" cy="37497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5589240"/>
            <a:ext cx="71287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ПРОДАЖА АВТО, ОБСЛУЖИВАНИЕ И КУЗОВНОЙ РЕМОНТ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021288"/>
            <a:ext cx="71287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ДИЛЕР 20 АВТОМОБИЛЬНЫХ БРЕНДОВ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6453336"/>
            <a:ext cx="71287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ЛИДЕР ОТРАСЛИ В РЕГИОНЕ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149292"/>
            <a:ext cx="71287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РАБОТАЕТ СВЫШЕ 900 СОТРУДНИКОВ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725144"/>
            <a:ext cx="71287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АВТОГРАДУ 27 ЛЕТ</a:t>
            </a:r>
          </a:p>
        </p:txBody>
      </p:sp>
    </p:spTree>
    <p:extLst>
      <p:ext uri="{BB962C8B-B14F-4D97-AF65-F5344CB8AC3E}">
        <p14:creationId xmlns:p14="http://schemas.microsoft.com/office/powerpoint/2010/main" val="25145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3"/>
          <p:cNvSpPr txBox="1">
            <a:spLocks/>
          </p:cNvSpPr>
          <p:nvPr/>
        </p:nvSpPr>
        <p:spPr bwMode="auto">
          <a:xfrm>
            <a:off x="2123728" y="188640"/>
            <a:ext cx="6804372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ПОКРЫШКИН ИВАН АЛЕКСАНДРОВИЧ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УК\0\1 МОИ ОБЯЗАННОСТИ\Для Салмина Алексея Павловича\Взаимодействие с ВУЗами\Совместные проекты с Департаментом труда и занятости\World Skills 3\ИТОГИ WSR TYUMEN 2016\Фото\IMG_8785.jpg"/>
          <p:cNvPicPr>
            <a:picLocks noChangeAspect="1" noChangeArrowheads="1"/>
          </p:cNvPicPr>
          <p:nvPr/>
        </p:nvPicPr>
        <p:blipFill>
          <a:blip r:embed="rId6" cstate="print"/>
          <a:srcRect l="42870" t="11898" r="18364" b="59211"/>
          <a:stretch>
            <a:fillRect/>
          </a:stretch>
        </p:blipFill>
        <p:spPr bwMode="auto">
          <a:xfrm>
            <a:off x="5119046" y="1268760"/>
            <a:ext cx="3930121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268760"/>
            <a:ext cx="4662636" cy="540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Заместитель Технического директора группы компаний «АВТОГРАД»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Запуск новых проектов по направлению Сервис, Запчасти, Кузовной ремонт;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управление системой аттестации сотрудников; кадровое обеспечение холдинга; работа с профильными ВУЗами и </a:t>
            </a:r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</a:rPr>
              <a:t>ССУЗами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; член общественного совета при департаменте Труда и Занятости Населения Тюменской области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Образование высшее: закончил Институт Транспорта Тюменского Индустриального Университета</a:t>
            </a:r>
            <a:b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18 лет в автобизнесе </a:t>
            </a:r>
          </a:p>
        </p:txBody>
      </p:sp>
    </p:spTree>
    <p:extLst>
      <p:ext uri="{BB962C8B-B14F-4D97-AF65-F5344CB8AC3E}">
        <p14:creationId xmlns:p14="http://schemas.microsoft.com/office/powerpoint/2010/main" val="14796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ТИПИЧНАЯ СИТУАЦИЯ С КЛИЕНТОМ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782637" y="1154986"/>
            <a:ext cx="8145463" cy="9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Я ХОЧУ КУПИТЬ, НО СЕЙЧАС НЕТ СРАЗУ СТОЛЬКО ДЕНЕГ…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9" name="Picture 1" descr="C:\Users\ipokryshkin\Pictures\0\Руб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132856"/>
            <a:ext cx="2088232" cy="208823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 rot="3486026">
            <a:off x="2729653" y="4030662"/>
            <a:ext cx="340400" cy="5042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8979737">
            <a:off x="6443512" y="4095823"/>
            <a:ext cx="332904" cy="4225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716016" y="4199057"/>
            <a:ext cx="288032" cy="2516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5603" y="4725145"/>
            <a:ext cx="1568245" cy="5600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СКИДКА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9905" y="4725145"/>
            <a:ext cx="1568245" cy="5600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КРЕДИТ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16123" y="4725144"/>
            <a:ext cx="2288325" cy="5600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РАССРОЧКА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5393155"/>
            <a:ext cx="2376263" cy="13482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ВЫГОДНА БИЗНЕСУ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РЕШАЕТ ПРОБЛЕМУ КЛИЕНТА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1900" y="5393155"/>
            <a:ext cx="2376263" cy="13482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УДОБНО ПРИМЕНЯТЬ ПРОДАВЦУ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НЕТ ЖЕЛАНИЯ У КЛИЕНТА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2153" y="5388306"/>
            <a:ext cx="2376263" cy="1348214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УДОБНА ПРОДАВЦУ</a:t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ВЫГОДНА КЛИЕНТУ</a:t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ВЫГОДНА БИЗНЕСУ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873894"/>
            <a:ext cx="7467600" cy="4363418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прохождение технического/сервисного обслуживания в автосалоне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новые/сезонные продукты шины, диски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сигнализацию, средства защиты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современную электронику, мультимедиа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орогостоящий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емонт узлов и агрегатов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узовной ремонт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продажа сервисного контракта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становку ГБО и прочее…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82637" y="1154986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ПОЗВОЛЯЕТ ПРОДАТЬ: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14417" y="1601768"/>
            <a:ext cx="6615961" cy="2490858"/>
            <a:chOff x="1814384" y="2644"/>
            <a:chExt cx="6328230" cy="2846695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1814384" y="2644"/>
              <a:ext cx="6328230" cy="284669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право 4"/>
            <p:cNvSpPr/>
            <p:nvPr/>
          </p:nvSpPr>
          <p:spPr>
            <a:xfrm>
              <a:off x="1814384" y="358481"/>
              <a:ext cx="5260719" cy="2135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b="1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Увеличение продаж дополнительного оборудования и сервисных услуг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Продажа кузовного ремонта за наличные деньги</a:t>
              </a:r>
              <a:endParaRPr lang="ru-RU" sz="1400" b="1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Экспресс-решение по кредиту</a:t>
              </a:r>
              <a:endParaRPr lang="ru-RU" sz="1600" b="1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Удержание клиентов</a:t>
              </a:r>
              <a:endParaRPr lang="ru-RU" sz="1600" b="1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Привычная схема –перечисление по счету</a:t>
              </a:r>
              <a:endParaRPr lang="ru-RU" sz="1600" b="1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7110" y="2348880"/>
            <a:ext cx="1973842" cy="958736"/>
            <a:chOff x="1317" y="878142"/>
            <a:chExt cx="1813067" cy="109569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17" y="878142"/>
              <a:ext cx="1813067" cy="10956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54805" y="931630"/>
              <a:ext cx="1706091" cy="988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Для автосалона 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04283" y="4602802"/>
            <a:ext cx="6623817" cy="2138566"/>
            <a:chOff x="1804249" y="3054005"/>
            <a:chExt cx="6335744" cy="2444076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1804249" y="3054005"/>
              <a:ext cx="6335744" cy="244407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право 8"/>
            <p:cNvSpPr/>
            <p:nvPr/>
          </p:nvSpPr>
          <p:spPr>
            <a:xfrm>
              <a:off x="1804249" y="3359515"/>
              <a:ext cx="5419216" cy="183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Возможность установки доп.оборудования и проведения ремонта без отвлечения собственных средств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Экспресс-решение по кредиту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Для принятия решения по кредиту достаточно двух документов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Установка доп.оборудования в автосалоне не снимает авто с гарантии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5102295"/>
            <a:ext cx="1959955" cy="973080"/>
            <a:chOff x="3938" y="3719997"/>
            <a:chExt cx="1800311" cy="111209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38" y="3719997"/>
              <a:ext cx="1800311" cy="11120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0"/>
            <p:cNvSpPr/>
            <p:nvPr/>
          </p:nvSpPr>
          <p:spPr>
            <a:xfrm>
              <a:off x="58226" y="3774285"/>
              <a:ext cx="1691735" cy="1003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Для клиента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 bwMode="auto">
          <a:xfrm>
            <a:off x="782637" y="1154987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ПРЕИМУЩЕСТВА: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00" y="4257525"/>
            <a:ext cx="61436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 продукта максимально простые и понятные для продажи клиенту.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наличии удаленного рабочего места (УРМ) сотрудника Банка в автосалоне:</a:t>
            </a:r>
          </a:p>
          <a:p>
            <a:pPr marL="712788" lvl="2" indent="-255588">
              <a:spcBef>
                <a:spcPts val="600"/>
              </a:spcBef>
              <a:buFont typeface="Symbol" pitchFamily="18" charset="2"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 консультация проводится на стороне Банка</a:t>
            </a:r>
          </a:p>
          <a:p>
            <a:pPr marL="361950" lvl="1" indent="-36195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отсутствии УРМ – отправьте скан заявки в Банк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Денежные средства будут перечислены напрямую по счету салона, 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ибо выданы наличными на руки клиенту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1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53636"/>
              </p:ext>
            </p:extLst>
          </p:nvPr>
        </p:nvGraphicFramePr>
        <p:xfrm>
          <a:off x="4932039" y="918172"/>
          <a:ext cx="3670799" cy="323090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8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91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взнос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первоначального взноса</a:t>
                      </a:r>
                      <a:endParaRPr lang="ru-RU" sz="1200" i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кредита (руб.)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en-US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1 500 000</a:t>
                      </a:r>
                      <a:endParaRPr lang="ru-RU" sz="1200" b="1" i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кредита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 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en-US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рассмотрения заявки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20 мин</a:t>
                      </a:r>
                      <a:endParaRPr lang="ru-RU" sz="12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требования к страхованию</a:t>
                      </a:r>
                      <a:endParaRPr lang="ru-RU" sz="12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Залог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 залога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документов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документа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951874"/>
            <a:ext cx="36724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ПРОСТО: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оформление по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документам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простые условия кредитования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отсутствие залога</a:t>
            </a:r>
          </a:p>
          <a:p>
            <a:pPr>
              <a:spcBef>
                <a:spcPts val="3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БЫСТРО: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рассмотрение в течении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минут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кредит оформляется сотрудником банка</a:t>
            </a:r>
          </a:p>
          <a:p>
            <a:pPr>
              <a:spcBef>
                <a:spcPts val="3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УДОБНО:</a:t>
            </a:r>
          </a:p>
          <a:p>
            <a:pPr marL="180975"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целью кредита может быть:</a:t>
            </a:r>
          </a:p>
          <a:p>
            <a:pPr marL="590550" lvl="1" indent="-228600">
              <a:spcBef>
                <a:spcPts val="0"/>
              </a:spcBef>
              <a:buFont typeface="Symbol" pitchFamily="18" charset="2"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любое доп.оборудование</a:t>
            </a:r>
          </a:p>
          <a:p>
            <a:pPr marL="590550" lvl="1" indent="-228600">
              <a:spcBef>
                <a:spcPts val="0"/>
              </a:spcBef>
              <a:buFont typeface="Symbol" pitchFamily="18" charset="2"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любые сервисные услуги</a:t>
            </a:r>
          </a:p>
          <a:p>
            <a:pPr marL="590550" lvl="1" indent="-228600">
              <a:spcBef>
                <a:spcPts val="0"/>
              </a:spcBef>
              <a:buFont typeface="Symbol" pitchFamily="18" charset="2"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требуется проводить специального обучения сотрудников салона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 bwMode="auto">
          <a:xfrm>
            <a:off x="6643702" y="4714884"/>
            <a:ext cx="2071702" cy="1602768"/>
          </a:xfrm>
          <a:prstGeom prst="horizontalScroll">
            <a:avLst>
              <a:gd name="adj" fmla="val 0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/>
            <a:r>
              <a:rPr lang="ru-RU" sz="1400" b="1" dirty="0" smtClean="0">
                <a:solidFill>
                  <a:srgbClr val="0249A0"/>
                </a:solidFill>
                <a:latin typeface="Calibri" pitchFamily="34" charset="0"/>
              </a:rPr>
              <a:t>ИСКЛЮЧЕН УХОД КЛИЕНТА К КОНКУРЕНТАМ </a:t>
            </a:r>
          </a:p>
          <a:p>
            <a:pPr algn="ctr" defTabSz="912813"/>
            <a:r>
              <a:rPr lang="ru-RU" sz="1400" dirty="0" smtClean="0">
                <a:solidFill>
                  <a:srgbClr val="0249A0"/>
                </a:solidFill>
                <a:latin typeface="Calibri" pitchFamily="34" charset="0"/>
              </a:rPr>
              <a:t>за доп. оборудованием, сервисом!!!</a:t>
            </a:r>
            <a:endParaRPr lang="en-US" sz="1400" dirty="0" smtClean="0">
              <a:solidFill>
                <a:srgbClr val="0249A0"/>
              </a:solidFill>
              <a:latin typeface="Calibri" pitchFamily="34" charset="0"/>
            </a:endParaRPr>
          </a:p>
          <a:p>
            <a:pPr algn="ctr" defTabSz="912813"/>
            <a:endParaRPr lang="en-US" sz="1400" dirty="0">
              <a:solidFill>
                <a:srgbClr val="0249A0"/>
              </a:solidFill>
              <a:latin typeface="Calibri" pitchFamily="34" charset="0"/>
            </a:endParaRPr>
          </a:p>
          <a:p>
            <a:pPr algn="ctr" defTabSz="912813"/>
            <a:r>
              <a:rPr lang="ru-RU" sz="1400" b="1" i="1" u="sng" dirty="0" smtClean="0">
                <a:solidFill>
                  <a:srgbClr val="0249A0"/>
                </a:solidFill>
                <a:latin typeface="Calibri" pitchFamily="34" charset="0"/>
              </a:rPr>
              <a:t>УДЕРЖАНИЕ КЛИЕНТА</a:t>
            </a:r>
          </a:p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7" y="5143512"/>
            <a:ext cx="642943" cy="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08795"/>
              </p:ext>
            </p:extLst>
          </p:nvPr>
        </p:nvGraphicFramePr>
        <p:xfrm>
          <a:off x="1043608" y="2074528"/>
          <a:ext cx="7457482" cy="2866640"/>
        </p:xfrm>
        <a:graphic>
          <a:graphicData uri="http://schemas.openxmlformats.org/drawingml/2006/table">
            <a:tbl>
              <a:tblPr/>
              <a:tblGrid>
                <a:gridCol w="27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взнос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От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%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  <a:tab pos="44958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кредита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  <a:tab pos="44958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10 000 до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 рублей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15,5%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24-60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16,9%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Комиссия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Комиссия за выдачу кредита не взимается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782637" y="1154987"/>
            <a:ext cx="8145463" cy="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</a:rPr>
              <a:t>БАНК ВТБ</a:t>
            </a:r>
            <a:endParaRPr lang="ru-RU" sz="3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2123728" y="188640"/>
            <a:ext cx="68043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ПРОГРАММА РАССРОЧКИ ДЛЯ КЛИЕНТОВ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quarter" idx="1"/>
          </p:nvPr>
        </p:nvSpPr>
        <p:spPr>
          <a:xfrm>
            <a:off x="782636" y="1556792"/>
            <a:ext cx="7929563" cy="4493096"/>
          </a:xfrm>
        </p:spPr>
        <p:txBody>
          <a:bodyPr>
            <a:normAutofit/>
          </a:bodyPr>
          <a:lstStyle/>
          <a:p>
            <a:pPr marL="457200" lvl="0" indent="-457200" algn="ctr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МАСТЕРА – ПРИЕМЩИКА требуется ВСЕГО четыре простых действия: </a:t>
            </a:r>
          </a:p>
          <a:p>
            <a:pPr marL="457200" lvl="0" indent="-457200" algn="ctr">
              <a:buNone/>
            </a:pP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Выявить потребность и </a:t>
            </a:r>
            <a:r>
              <a:rPr lang="ru-RU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озвучить клиенту,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 у нас ЕСТЬ РАССРОЧКА НА 6 МЕСЯЦЕВ. (документы паспорт и ВУ)</a:t>
            </a:r>
          </a:p>
          <a:p>
            <a:pPr marL="457200" lvl="0" indent="-457200">
              <a:buAutoNum type="arabicPeriod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ЗАЯВКА (счет или заказ наряд) с планируемой суммой МИНУС</a:t>
            </a:r>
          </a:p>
          <a:p>
            <a:pPr marL="457200" lvl="0" indent="-457200">
              <a:buAutoNum type="arabicPeriod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6 %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(дополнительная скидка, покрывающая оплату процентов банку за Клиента) </a:t>
            </a:r>
          </a:p>
          <a:p>
            <a:pPr marL="457200" lvl="0" indent="-457200">
              <a:buAutoNum type="arabicPeriod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Навигация клиента, к сотруднику банка ВТБ (кредитному специалисту автосалона) с этими документами.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12516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828</Words>
  <Application>Microsoft Office PowerPoint</Application>
  <PresentationFormat>Экран (4:3)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Calibri</vt:lpstr>
      <vt:lpstr>Impact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подготовки к участию представителей Тюменской области по компетенции «Автомеханика» в мировом чемпионате по профессиональному мастерству по стандартам WorldSkills в 2019 году в г. Казани.</dc:title>
  <dc:creator>Степанова Людмила Николаевна</dc:creator>
  <cp:lastModifiedBy>Юлия Науменко</cp:lastModifiedBy>
  <cp:revision>624</cp:revision>
  <dcterms:created xsi:type="dcterms:W3CDTF">2015-12-16T09:29:33Z</dcterms:created>
  <dcterms:modified xsi:type="dcterms:W3CDTF">2020-07-22T12:23:16Z</dcterms:modified>
</cp:coreProperties>
</file>