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c8f777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c8f777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46d904b7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46d904b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46d904b7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46d904b7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fcc19fa2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efcc19fa2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5435462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5435462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efcc19fa2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efcc19fa2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46d904b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46d904b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543546289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543546289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fcc19fa2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efcc19fa2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efcc19fa2_0_8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efcc19fa2_0_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435462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435462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f48acb14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f48acb14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efcc19fa2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efcc19fa2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f48acb14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f48acb14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f48acb14f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f48acb14f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f48acb14f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f48acb14f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c8f77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c8f77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efcc19fa2_0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efcc19fa2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48acb14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48acb14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435462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435462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48acb14f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48acb14f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6d904b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6d904b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46d904b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46d904b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6d904b7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6d904b7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6d904b7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46d904b7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1" Type="http://schemas.openxmlformats.org/officeDocument/2006/relationships/image" Target="../media/image2.png"/><Relationship Id="rId10" Type="http://schemas.openxmlformats.org/officeDocument/2006/relationships/image" Target="../media/image8.png"/><Relationship Id="rId12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27.png"/><Relationship Id="rId8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29.png"/><Relationship Id="rId13" Type="http://schemas.openxmlformats.org/officeDocument/2006/relationships/image" Target="../media/image2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Relationship Id="rId15" Type="http://schemas.openxmlformats.org/officeDocument/2006/relationships/image" Target="../media/image1.png"/><Relationship Id="rId1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grm@ctosoft.r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4625" y="4482350"/>
            <a:ext cx="8777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latin typeface="Times New Roman"/>
                <a:ea typeface="Times New Roman"/>
                <a:cs typeface="Times New Roman"/>
                <a:sym typeface="Times New Roman"/>
              </a:rPr>
              <a:t>25.05.2020 г. 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latin typeface="Times New Roman"/>
                <a:ea typeface="Times New Roman"/>
                <a:cs typeface="Times New Roman"/>
                <a:sym typeface="Times New Roman"/>
              </a:rPr>
              <a:t>Москва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48625" y="438325"/>
            <a:ext cx="52041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/>
              <a:t>СТО будущего</a:t>
            </a:r>
            <a:endParaRPr b="1" sz="1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000"/>
                </a:solidFill>
              </a:rPr>
              <a:t>CRM-система полного цикла для автосалонов и автосервисов:</a:t>
            </a:r>
            <a:r>
              <a:rPr lang="ru" sz="1900"/>
              <a:t> от привлечения и первой консультации до визита в салон и осуществления покупки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1700" y="126200"/>
            <a:ext cx="40941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latin typeface="Calibri"/>
                <a:ea typeface="Calibri"/>
                <a:cs typeface="Calibri"/>
                <a:sym typeface="Calibri"/>
              </a:rPr>
              <a:t>1С: Альфа-Авто </a:t>
            </a:r>
            <a:r>
              <a:rPr b="1" lang="ru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СТО СОФТ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latin typeface="Calibri"/>
                <a:ea typeface="Calibri"/>
                <a:cs typeface="Calibri"/>
                <a:sym typeface="Calibri"/>
              </a:rPr>
              <a:t>редакции 5.1 и 6</a:t>
            </a:r>
            <a:endParaRPr b="1"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57525" y="3135100"/>
            <a:ext cx="33819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FF0000"/>
                </a:solidFill>
              </a:rPr>
              <a:t>Роман Глебов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FF0000"/>
                </a:solidFill>
              </a:rPr>
              <a:t>Технический директор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FF0000"/>
                </a:solidFill>
              </a:rPr>
              <a:t>CTOSOFT.RU</a:t>
            </a:r>
            <a:endParaRPr b="1" i="1">
              <a:solidFill>
                <a:srgbClr val="FF0000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338275" y="4028350"/>
            <a:ext cx="1399900" cy="9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74" y="360238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От обращения до сделки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Вы тратите на рекламу в интернете </a:t>
            </a:r>
            <a:r>
              <a:rPr b="1" lang="ru" sz="1100">
                <a:solidFill>
                  <a:schemeClr val="dk1"/>
                </a:solidFill>
              </a:rPr>
              <a:t>сотни тысяч </a:t>
            </a:r>
            <a:r>
              <a:rPr lang="ru" sz="1100">
                <a:solidFill>
                  <a:schemeClr val="dk1"/>
                </a:solidFill>
              </a:rPr>
              <a:t>рублей в месяц (Яндекс, Google, соцсети, 2ГИС и тп).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  Что из этого точно работает? Может вы “сливаете бюджет” в интернет-рекламу, которая не окупается?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Нужно считать окупаемость рекламы - </a:t>
            </a:r>
            <a:r>
              <a:rPr b="1" lang="ru" sz="1100">
                <a:solidFill>
                  <a:schemeClr val="dk1"/>
                </a:solidFill>
              </a:rPr>
              <a:t>ROI</a:t>
            </a:r>
            <a:r>
              <a:rPr lang="ru" sz="1100">
                <a:solidFill>
                  <a:schemeClr val="dk1"/>
                </a:solidFill>
              </a:rPr>
              <a:t>. Cколько 1 рубль, вложенный в рекламный канал, принес вам чистой прибыли.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 итоге, </a:t>
            </a:r>
            <a:r>
              <a:rPr lang="ru" sz="1100">
                <a:solidFill>
                  <a:schemeClr val="dk1"/>
                </a:solidFill>
                <a:highlight>
                  <a:schemeClr val="lt1"/>
                </a:highlight>
              </a:rPr>
              <a:t>если посчитать все рекламные каналы, то получится огромный набор цифр. Что теперь с этим делать?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</a:rPr>
              <a:t>Решение</a:t>
            </a:r>
            <a:r>
              <a:rPr lang="ru" sz="1100">
                <a:solidFill>
                  <a:schemeClr val="dk1"/>
                </a:solidFill>
              </a:rPr>
              <a:t>  —  Система </a:t>
            </a:r>
            <a:r>
              <a:rPr lang="ru" sz="1100">
                <a:solidFill>
                  <a:schemeClr val="dk1"/>
                </a:solidFill>
              </a:rPr>
              <a:t>регистрации</a:t>
            </a:r>
            <a:r>
              <a:rPr lang="ru" sz="1100">
                <a:solidFill>
                  <a:schemeClr val="dk1"/>
                </a:solidFill>
              </a:rPr>
              <a:t> трафика. CRM-система позволяет видеть сколько принес чистой прибыли тот или иной канал рекламы. Мы регистрируем в CRM сквозную аналитику от поступления заявки до продажи!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Вам не нужно лично собирать и анализировать информацию — CRM-система сделает это за вас. Она же содержит весь нужный набор инструментов, чтобы быстро принять меры.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“Инвестируйте только в прибыльные каналы рекламы!”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444150" y="1599700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Мобильное приложение для сервиса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5130300" cy="3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549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Покупать товары и услуги онлайн уже вошло в привычку и обслуживание автомобиля не исключение</a:t>
            </a:r>
            <a:endParaRPr sz="1300">
              <a:solidFill>
                <a:srgbClr val="000000"/>
              </a:solidFill>
            </a:endParaRPr>
          </a:p>
          <a:p>
            <a:pPr indent="-352549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Напомнить о регламентном обслуживании, удаленно записаться на ремонт, заказать запчасти и оплатить по ссылке поможет мобильное приложение для клиента автосервиса.</a:t>
            </a:r>
            <a:endParaRPr sz="1300">
              <a:solidFill>
                <a:srgbClr val="000000"/>
              </a:solidFill>
            </a:endParaRPr>
          </a:p>
          <a:p>
            <a:pPr indent="-352549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Л</a:t>
            </a:r>
            <a:r>
              <a:rPr lang="ru" sz="1300">
                <a:solidFill>
                  <a:srgbClr val="000000"/>
                </a:solidFill>
              </a:rPr>
              <a:t>юди проводят дома больше времени, чем обычно. И всё чаще покупают в интернете. А это значит, что нужно получать максимальную выгоду от онлайн-торговли.</a:t>
            </a:r>
            <a:endParaRPr sz="1300">
              <a:solidFill>
                <a:srgbClr val="000000"/>
              </a:solidFill>
            </a:endParaRPr>
          </a:p>
          <a:p>
            <a:pPr indent="-352549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Создайте своё мобильное приложение - принимайте платежи от клиентов и будьте всегда с ними на связи даже в условиях </a:t>
            </a:r>
            <a:r>
              <a:rPr lang="ru" sz="1300">
                <a:solidFill>
                  <a:srgbClr val="000000"/>
                </a:solidFill>
              </a:rPr>
              <a:t>удаленной</a:t>
            </a:r>
            <a:r>
              <a:rPr lang="ru" sz="1300">
                <a:solidFill>
                  <a:srgbClr val="000000"/>
                </a:solidFill>
              </a:rPr>
              <a:t> работы сотрудников</a:t>
            </a:r>
            <a:endParaRPr sz="13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313" y="982575"/>
            <a:ext cx="1981675" cy="39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050" y="982575"/>
            <a:ext cx="1851399" cy="395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</a:rPr>
              <a:t>Встроенная блок по работе с клиентскими обращениями  собственная телефония 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303300" y="844775"/>
            <a:ext cx="28404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Фиксаций всех обращений клиентов;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Система задач с целью довести клиента до сделки;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Определение клиента по номеру при входящем звонке;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Простые исходящие  звонки прямо из программы;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Запись телефонных разговоров;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Лента событий по клиенту;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Анализ пропущенных звонков и контроль перезвонов;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Автоматическая маршрутизация звонков на кураторов клиента;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Анализ деятельности сотрудников при взаимодействии с клиентами;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Определение категорий обращений;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Определение причин отказов клиентов;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Расширенная отчетность по клиентам;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Мотивация сотрудников на показателях работы с клиентами;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Подключение колл-центра;</a:t>
            </a:r>
            <a:endParaRPr sz="1100"/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 sz="1100"/>
              <a:t>Построение воронки продаж.</a:t>
            </a:r>
            <a:endParaRPr sz="1100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708" y="1128113"/>
            <a:ext cx="5766016" cy="299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699" y="437146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Дополнительный модуль CRM «Управление качеством» </a:t>
            </a:r>
            <a:endParaRPr b="1" sz="2300">
              <a:solidFill>
                <a:srgbClr val="FF0000"/>
              </a:solidFill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225" y="1267223"/>
            <a:ext cx="6622604" cy="33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169550" y="963825"/>
            <a:ext cx="2133300" cy="4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Автоматизация процессов оценки качества обслуживания и работы с рекламациями; 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Опросы клиентов по оценке качества обслуживания с отражением результатов в системе; 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Автоматизация процесса обработки рекламационных жалоб клиентов с целью улучшения качества обслуживания и повышения уровня лояльности клиента;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Оценка динамики качества обслуживания. 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0000"/>
                </a:solidFill>
              </a:rPr>
              <a:t>Простая работа с клиентской базой </a:t>
            </a:r>
            <a:endParaRPr b="1" sz="2700">
              <a:solidFill>
                <a:srgbClr val="FF0000"/>
              </a:solidFill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088525" y="1044950"/>
            <a:ext cx="3743700" cy="2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2549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/>
              <a:t>Быстрый поиск клинета по ФИО, телефону, e-mail, VIN, госномеру или а/м;</a:t>
            </a:r>
            <a:endParaRPr sz="1300"/>
          </a:p>
          <a:p>
            <a:pPr indent="-172549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/>
              <a:t>Отслеживание основных данных клиента; </a:t>
            </a:r>
            <a:endParaRPr sz="1300"/>
          </a:p>
          <a:p>
            <a:pPr indent="-172549" lvl="0" marL="17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/>
              <a:t>Мгновенный переход к документам покупателя и просмотр истории покупок/обслуживания; </a:t>
            </a:r>
            <a:endParaRPr sz="1300"/>
          </a:p>
        </p:txBody>
      </p:sp>
      <p:sp>
        <p:nvSpPr>
          <p:cNvPr id="173" name="Google Shape;173;p26"/>
          <p:cNvSpPr txBox="1"/>
          <p:nvPr/>
        </p:nvSpPr>
        <p:spPr>
          <a:xfrm>
            <a:off x="326825" y="3241425"/>
            <a:ext cx="8520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89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Коммуникации с клиентами через WhatsApp, Telegram, SMS, E-mail;</a:t>
            </a:r>
            <a:endParaRPr/>
          </a:p>
          <a:p>
            <a:pPr indent="-1789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Быстрое формирование предварительной калькуляции, продажи, записи на ремонт и  машинозаезда;</a:t>
            </a:r>
            <a:endParaRPr/>
          </a:p>
          <a:p>
            <a:pPr indent="-1789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Учет взаиморасчетов с клиентами, продажа в рассрочку и кредит;</a:t>
            </a:r>
            <a:endParaRPr/>
          </a:p>
          <a:p>
            <a:pPr indent="-1789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Контактная информация по клиентам всегда на видном месте у менеджера. 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75" y="4653325"/>
            <a:ext cx="994949" cy="3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425" y="1017723"/>
            <a:ext cx="3975700" cy="23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14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Рабочий лист </a:t>
            </a:r>
            <a:r>
              <a:rPr b="1" lang="ru">
                <a:solidFill>
                  <a:srgbClr val="FF0000"/>
                </a:solidFill>
              </a:rPr>
              <a:t>отдела</a:t>
            </a:r>
            <a:r>
              <a:rPr b="1" lang="ru">
                <a:solidFill>
                  <a:srgbClr val="FF0000"/>
                </a:solidFill>
              </a:rPr>
              <a:t> продаж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425" y="2039850"/>
            <a:ext cx="6281652" cy="2969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222525" y="1078613"/>
            <a:ext cx="81675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Единое пространство для отдела продаж, КСО и Trade 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Ведение клиента от </a:t>
            </a:r>
            <a:r>
              <a:rPr lang="ru"/>
              <a:t>касания</a:t>
            </a:r>
            <a:r>
              <a:rPr lang="ru"/>
              <a:t> до </a:t>
            </a:r>
            <a:r>
              <a:rPr lang="ru"/>
              <a:t>сделки</a:t>
            </a:r>
            <a:r>
              <a:rPr lang="ru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Продажа новых </a:t>
            </a:r>
            <a:r>
              <a:rPr lang="ru"/>
              <a:t>автомобилей</a:t>
            </a:r>
            <a:r>
              <a:rPr lang="ru"/>
              <a:t> и с пробегом 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222525" y="1928600"/>
            <a:ext cx="25017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Автоматическое создание задач для следующего контакта с клиентом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Чек-лист контроля </a:t>
            </a:r>
            <a:r>
              <a:rPr lang="ru"/>
              <a:t>заполнения</a:t>
            </a:r>
            <a:r>
              <a:rPr lang="ru"/>
              <a:t> рабочего листа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Создание документов внутри рабочего листа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Планирование событий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Контроль стадий сделок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445025"/>
            <a:ext cx="8520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0000"/>
                </a:solidFill>
              </a:rPr>
              <a:t>Модуль для обслуживания мультибренда и автомобилей взятых </a:t>
            </a:r>
            <a:r>
              <a:rPr b="1" lang="ru" sz="1700">
                <a:solidFill>
                  <a:srgbClr val="FF0000"/>
                </a:solidFill>
              </a:rPr>
              <a:t>в Trade In</a:t>
            </a:r>
            <a:endParaRPr b="1" sz="1700">
              <a:solidFill>
                <a:srgbClr val="FF0000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372625" y="911225"/>
            <a:ext cx="33624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Каталоги автозапчастей интегрированы в 1С; 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Оригинальный каталог по VIN;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Схемы и описания деталей он-лайн;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Мгновенный и профессиональный подбор запчастей для калькуляции;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База кроссов и аналогов запчастей;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Полная кроссировка и аналоги; 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Прямой переход в проценку подобранных деталей у дистрибьюторов;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Приглашение новых владельцев </a:t>
            </a:r>
            <a:r>
              <a:rPr lang="ru" sz="1200"/>
              <a:t>автомобилей</a:t>
            </a:r>
            <a:r>
              <a:rPr lang="ru" sz="1200"/>
              <a:t> с пробегом на ТО после продажи;</a:t>
            </a:r>
            <a:endParaRPr sz="1200"/>
          </a:p>
        </p:txBody>
      </p:sp>
      <p:sp>
        <p:nvSpPr>
          <p:cNvPr id="194" name="Google Shape;194;p28"/>
          <p:cNvSpPr txBox="1"/>
          <p:nvPr/>
        </p:nvSpPr>
        <p:spPr>
          <a:xfrm>
            <a:off x="412400" y="3695600"/>
            <a:ext cx="85206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179999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/>
              <a:t>Подбор деталей в один клик позволяет сократить время обслуживания клиента до 1 минуты;</a:t>
            </a:r>
            <a:endParaRPr sz="1300"/>
          </a:p>
          <a:p>
            <a:pPr indent="-177800" lvl="0" marL="179999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/>
              <a:t>Вся история калькуляций по клиенту и автомобилю хранится в системе;</a:t>
            </a:r>
            <a:endParaRPr sz="1300"/>
          </a:p>
          <a:p>
            <a:pPr indent="-177800" lvl="0" marL="179999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/>
              <a:t>Регистрация упущенного спроса с удобной отчетностью;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95" name="Google Shape;195;p28"/>
          <p:cNvSpPr txBox="1"/>
          <p:nvPr/>
        </p:nvSpPr>
        <p:spPr>
          <a:xfrm>
            <a:off x="412400" y="4522150"/>
            <a:ext cx="8419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600" y="962450"/>
            <a:ext cx="5108400" cy="26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749" y="4302438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132275" y="411575"/>
            <a:ext cx="8838000" cy="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</a:rPr>
              <a:t>Быстрое определение стоимости запчастей у дистрибьюторов. Оригинальных и аналогов </a:t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84200" y="1147900"/>
            <a:ext cx="87756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Предложения всех поставщиков по API и через автоматическую загрузку прайс-листов в одном окне системы;</a:t>
            </a:r>
            <a:endParaRPr/>
          </a:p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Отображение</a:t>
            </a:r>
            <a:r>
              <a:rPr lang="ru"/>
              <a:t> цены для клиента, срока поставки и наличия на складе дистрибьютора;</a:t>
            </a:r>
            <a:endParaRPr/>
          </a:p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Автоматические заказы поставщикам не выходя из системы;</a:t>
            </a:r>
            <a:endParaRPr/>
          </a:p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Система борьбы с неликвидом благодаря точечным заказам для клиента;</a:t>
            </a:r>
            <a:endParaRPr/>
          </a:p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Быстрая проценка и продажа запчастей.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b="8140" l="0" r="0" t="-8140"/>
          <a:stretch/>
        </p:blipFill>
        <p:spPr>
          <a:xfrm>
            <a:off x="711075" y="2529025"/>
            <a:ext cx="7124999" cy="220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Онлайн запись на ремонт и планирование загрузки СТО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459100" y="988225"/>
            <a:ext cx="28791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850" lvl="0" marL="179999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●"/>
            </a:pPr>
            <a:r>
              <a:rPr lang="ru" sz="1200"/>
              <a:t>И</a:t>
            </a:r>
            <a:r>
              <a:rPr lang="ru" sz="1200"/>
              <a:t>нструмент ведения предварительной записи на ремонт. Планирование производится по рабочим местам или мастерам;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Информирование клиентов о записи на обслуживание 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Автоматические напоминания клиентам о записи на СТО;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Напоминание клиентам о сроках наступления регламентных ТО и сезонных операциях через мессенджеры;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Анализ загрузки постов и мастеров-исполнителей;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Автоматический расчет времени выполнения работы при записи.</a:t>
            </a:r>
            <a:endParaRPr sz="1200"/>
          </a:p>
          <a:p>
            <a:pPr indent="-171450" lvl="0" marL="179999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Постановка задач на приглашение клиента в сервис </a:t>
            </a:r>
            <a:endParaRPr sz="1200"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700" y="1236013"/>
            <a:ext cx="5526600" cy="28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749" y="4343838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11700" y="20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</a:rPr>
              <a:t>Единая система увеличения продаж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500">
              <a:solidFill>
                <a:srgbClr val="4C5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311700" y="890125"/>
            <a:ext cx="8520600" cy="4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17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00000"/>
                </a:solidFill>
              </a:rPr>
              <a:t>Консолидируйте сведения о существующих и потенциальных клиентах в единой базе контактов:</a:t>
            </a:r>
            <a:endParaRPr b="1" sz="9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ru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Формирование клиентского профиля 360°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ru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Глубокая сегментация базы контактов и контрагентов для определения целевой аудитории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ru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Полная история взаимоотношений: визиты в салон, тест-драйвы, консультации, покупки, сервисные обращения с привязкой к сопутствующей документации и счетам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ru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Инструменты интеллектуального обогащения данных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●"/>
            </a:pPr>
            <a:r>
              <a:rPr lang="ru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Дедупликация информации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17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00000"/>
                </a:solidFill>
              </a:rPr>
              <a:t>Используйте эталонные процессы для управления продажами:</a:t>
            </a:r>
            <a:endParaRPr b="1" sz="9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Управление кросс-продажами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Планирование KPI, анализ эффективности сотрудников, контроль выполнения планов продаж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Ведение рабочих листов, назначение и контроль встреч, звонков, активностей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Фиксация дисконтов и специальных условий продаж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Ведение коммерческой документации, счетов, взаиморасчетов с клиентами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17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00000"/>
                </a:solidFill>
              </a:rPr>
              <a:t>Определяйте и взращивайте потребности клиентов с помощью мощных инструментов:</a:t>
            </a:r>
            <a:endParaRPr b="1" sz="9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Управление маркетинговыми кампаниями и активностями, планирование бюджетов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Готовые процессы привлечения, развития и удержания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Сегментация целевой аудитории по территориальному признаку, совершенным покупкам, потребностям, финансовым возможностям и другим преднастроенным параметрам 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Управление взаимоотношениями с подрядчиками и партнерами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Анализ источников поступления лидов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17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00000"/>
                </a:solidFill>
              </a:rPr>
              <a:t>Получайте информацию об эффективности своей работы в пару кликов:</a:t>
            </a:r>
            <a:endParaRPr b="1" sz="9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Аналитика по клиентской базе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Финансовые результаты компании, наиболее продаваемые модели автомобилей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Результаты работы менеджеров по продажам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Итоговая информация об уровне удовлетворенности клиентов</a:t>
            </a:r>
            <a:endParaRPr sz="7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</a:pPr>
            <a:r>
              <a:rPr lang="ru" sz="700">
                <a:solidFill>
                  <a:srgbClr val="000000"/>
                </a:solidFill>
              </a:rPr>
              <a:t>Анализ эффективности маркетинговых воздействий</a:t>
            </a:r>
            <a:endParaRPr sz="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8749" y="433006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Мы разбираемся в автобизнесе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29875"/>
            <a:ext cx="8520600" cy="3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1 в рейтинге автоматизации автобизнеса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1С:Франчайзи с 2006 года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 с дилерскими центрами более 10 лет: 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2009 года занимаемся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автоматизацией автосалонов, автосервисов и магазинов запчастей;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Ключевой партнер 1С Рарус по Альфа-Авто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Обладатель премии “Золотой Ключ” в 2019 году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 по автоматизации международной сети СТО Eurorepar Car Service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 наших клиентов: концерн PSA и бренды Peugeot, Citroen, Opel, бренд KIA и компания IPPON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наших IT-</a:t>
            </a: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решениях</a:t>
            </a: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работают лидеры отрасли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Аккредитованный партнер по автоматизации Евразийского Банка Развития на территории СНГ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100% знаем 1С:Альфа-Авто. Команда из профессиональных программистов и экс-сотрудников «1С Рарус»;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Char char="-"/>
            </a:pPr>
            <a:r>
              <a:rPr lang="ru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нашей команде аналитики с практическим опытом в автобизнесе.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ru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успеха </a:t>
            </a:r>
            <a:br>
              <a:rPr b="1" i="1" lang="ru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программного обеспечения зависит от возможностей </a:t>
            </a:r>
            <a:endParaRPr b="1" i="1" sz="1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ru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специалистов, которые его внедряют</a:t>
            </a:r>
            <a:endParaRPr b="1" sz="1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350" y="964950"/>
            <a:ext cx="1867150" cy="23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</a:rPr>
              <a:t>Ценообразование, система скидок и бонусов</a:t>
            </a:r>
            <a:endParaRPr b="1" sz="2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233450" y="1093775"/>
            <a:ext cx="8435400" cy="3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Различные варианты установки цены на запчасти: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Установка цены на каждую номенклатурную позицию;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Автоматический расчет цены с указанием процента наценки и диапазона себестоимости (закупочной цены);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Параметры типов цен: для цены указывается ее применение (для товаров, для авторабот, для автомобилей);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Различные валюты цен;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Аналитика учета и назначения цены (по номенклатуре, по характеристике, по единице измерения);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Различные наценки на бренды, группы товаров, дистрибьюторов запчастей.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В программе применяется гибкая система скидок: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Скидка на всю покупку клиента/Скидка на некоторые позиции из документа продажи клиенту;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Могут быть назначены условия предоставления скидок: Список номенклатуры и авторабот, на которые распространяется скидка;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Сумма текущей покупки клиента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Дисконтные карты и суммы накопления по нем, дни недели и время предоставления скидки, скидка конкретному покупателю;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Возможность предоставлять скидки клиентам регулируется на уровне прав пользователей программы;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Бонусная система с возможностью автоматического информирования клиента о состояния бонусного счета.</a:t>
            </a:r>
            <a:endParaRPr sz="1200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Как происходит внедрение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352100" y="1017450"/>
            <a:ext cx="83541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52525"/>
                </a:solidFill>
                <a:highlight>
                  <a:srgbClr val="FFFFFF"/>
                </a:highlight>
              </a:rPr>
              <a:t>Аудит и установка</a:t>
            </a:r>
            <a:endParaRPr b="1"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Устанавливаем программное обеспечение;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По каждому отделу назначается ответственное лицо от заказчика;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Составляем план-график общения с ответственными лицами;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Описываем бизнес-процессы предприятия, как есть в данный момент (AS IS);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52525"/>
                </a:solidFill>
                <a:highlight>
                  <a:srgbClr val="FFFFFF"/>
                </a:highlight>
              </a:rPr>
              <a:t>Моделирование бизнес-процессов</a:t>
            </a:r>
            <a:endParaRPr b="1"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Оптимизируем бизнес-процессы и описываем как будет (TO BE);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Моделируем бизнес-процессы в программе;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Сдаем настроенные бизнес процессы. Обсуждаем. Выявляем дополнительные функциональные требования;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52525"/>
                </a:solidFill>
                <a:highlight>
                  <a:srgbClr val="FFFFFF"/>
                </a:highlight>
              </a:rPr>
              <a:t>Настройка и адаптация</a:t>
            </a:r>
            <a:endParaRPr b="1"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Дорабатываем исходя из дополнительных функциональных требований;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Подготавливаем обучающие материалы, обучаем и тестируем сотрудников;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Запускаем готовую программу в промышленную эксплуатацию;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AutoNum type="arabicPeriod"/>
            </a:pPr>
            <a:r>
              <a:rPr lang="ru" sz="1200">
                <a:solidFill>
                  <a:srgbClr val="252525"/>
                </a:solidFill>
                <a:highlight>
                  <a:srgbClr val="FFFFFF"/>
                </a:highlight>
              </a:rPr>
              <a:t>Осуществляем помощь и техническую поддержку при дальнейшем использовании программы. </a:t>
            </a: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Комплекс CTO SOFT  для автобизнеса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428775" y="1078025"/>
            <a:ext cx="8257800" cy="3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автоматизация и внедрение программных продуктов на базе 1С Альфа-Авто 5 и 6 редакций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консалтинг дилерских центров и станций технического обслуживания автомобилей;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бизнес-аналитика и описание бизнес-процессов;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работа с репутацией бренда и SERM-мониторинг;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контекстная реклама Яндекс.Директ и Google AdWords;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SMM и таргетированная реклама;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колл-центр для обработки входящих обращений;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внедрение систем сквозной аналитики;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разработка </a:t>
            </a:r>
            <a:r>
              <a:rPr lang="ru">
                <a:highlight>
                  <a:srgbClr val="FFFFFF"/>
                </a:highlight>
              </a:rPr>
              <a:t>интернет</a:t>
            </a:r>
            <a:r>
              <a:rPr lang="ru">
                <a:highlight>
                  <a:srgbClr val="FFFFFF"/>
                </a:highlight>
              </a:rPr>
              <a:t>-магазинов автозапчастей и </a:t>
            </a:r>
            <a:r>
              <a:rPr lang="ru">
                <a:highlight>
                  <a:srgbClr val="FFFFFF"/>
                </a:highlight>
              </a:rPr>
              <a:t>автомобилей</a:t>
            </a:r>
            <a:r>
              <a:rPr lang="ru">
                <a:highlight>
                  <a:srgbClr val="FFFFFF"/>
                </a:highlight>
              </a:rPr>
              <a:t>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создание сайтов и Landing Page для дилерских центров и СТО;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продвижение сайтов (SEO);</a:t>
            </a:r>
            <a:endParaRPr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highlight>
                  <a:srgbClr val="FFFFFF"/>
                </a:highlight>
              </a:rPr>
              <a:t>контент-маркетинг.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8749" y="4116038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Команда CTO SOFT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300">
                <a:solidFill>
                  <a:srgbClr val="000000"/>
                </a:solidFill>
              </a:rPr>
              <a:t>Наша команда состоит из специалистов в области автомобильного бизнеса с более чем десятилетним опытом. Мы уже помогли более 50 предприятиям автоматизировать и ускорить их бизнес-процессы, а также увеличить прибыль.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687" y="3314325"/>
            <a:ext cx="1112725" cy="111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7950" y="3313437"/>
            <a:ext cx="1112725" cy="11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950" y="2077702"/>
            <a:ext cx="1112724" cy="111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1650" y="3313427"/>
            <a:ext cx="1112725" cy="11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1650" y="2015399"/>
            <a:ext cx="1112728" cy="11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7325" y="3313413"/>
            <a:ext cx="1112725" cy="11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0516" y="1958566"/>
            <a:ext cx="1226325" cy="12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96650" y="2050650"/>
            <a:ext cx="1166800" cy="11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11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248475" y="4539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Наши  клиенты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288" y="2556756"/>
            <a:ext cx="1690112" cy="97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028" y="3785333"/>
            <a:ext cx="1947935" cy="11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5994" y="1261006"/>
            <a:ext cx="1441157" cy="89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6312" y="2433200"/>
            <a:ext cx="1969224" cy="112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0151" y="2509364"/>
            <a:ext cx="1690100" cy="97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00" y="1261000"/>
            <a:ext cx="1758963" cy="8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8926" y="1297827"/>
            <a:ext cx="1564356" cy="86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59300" y="1294575"/>
            <a:ext cx="810945" cy="8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36250" y="1297813"/>
            <a:ext cx="866801" cy="8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69050" y="1275225"/>
            <a:ext cx="1097682" cy="90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52451" y="1258488"/>
            <a:ext cx="1097676" cy="9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 rotWithShape="1">
          <a:blip r:embed="rId1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60224" y="6336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275675" y="2088900"/>
            <a:ext cx="8520600" cy="9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281" name="Google Shape;281;p37"/>
          <p:cNvSpPr txBox="1"/>
          <p:nvPr/>
        </p:nvSpPr>
        <p:spPr>
          <a:xfrm>
            <a:off x="525000" y="3313925"/>
            <a:ext cx="8077200" cy="16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0000"/>
                </a:solidFill>
                <a:highlight>
                  <a:srgbClr val="FFFFFF"/>
                </a:highlight>
              </a:rPr>
              <a:t>Компания CTO SOFT -</a:t>
            </a:r>
            <a:r>
              <a:rPr b="1" lang="ru" sz="1200">
                <a:solidFill>
                  <a:srgbClr val="FF0000"/>
                </a:solidFill>
                <a:highlight>
                  <a:srgbClr val="FFFFFF"/>
                </a:highlight>
              </a:rPr>
              <a:t> CTOSOFT IT-решения | маркетинг | консалтинг | аутсорсинг для автобизнеса </a:t>
            </a:r>
            <a:endParaRPr sz="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</a:rPr>
              <a:t>Глебов Роман, технический директор</a:t>
            </a:r>
            <a:endParaRPr b="1"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</a:rPr>
              <a:t>Телефон: +7 927 207 06 16</a:t>
            </a:r>
            <a:endParaRPr b="1"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</a:rPr>
              <a:t>email: </a:t>
            </a:r>
            <a:r>
              <a:rPr b="1" lang="ru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grm@ctosoft.ru</a:t>
            </a:r>
            <a:endParaRPr b="1"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highlight>
                  <a:srgbClr val="FFFFFF"/>
                </a:highlight>
              </a:rPr>
              <a:t>Сайт: ctosoft.ru</a:t>
            </a:r>
            <a:endParaRPr b="1"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4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5201" y="566133"/>
            <a:ext cx="3144450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Вам это знакомо?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множество бизнес-процессов, которые не систематизированы и трудно контролировать;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медленное обслуживания клиента;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долгий и неудобный подбор запчастей без возможности обратиться к истории подбора;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сложности с ценообразованием для автозапчастей и авторабот;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дополнительных продаж (up sale, cross sale);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неликвид и недостачи на складе;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пропущенные звонки и забытые заявки от клиентов;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бесконтрольные заказы товаров у поставщиков;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сложности с регулярным пополнением остатков;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непонятная система мотивации персонала;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нехватка аналитических данных бизнеса (средний чек, LTV, CTR, воронка продаж, сквозная аналитика);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трудности с контролем рабочего времени сотрудников;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неясная стоимость рекламных компаний, отсутствие сквозной аналитики;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внутреннего документооборота;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….и еще более двух десятков сложных процессов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05900" y="122100"/>
            <a:ext cx="8601300" cy="1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CRM-система для автосервиса и автосалона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9050" y="752550"/>
            <a:ext cx="9075000" cy="42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Фиксация всех видов обращений клиентов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Запись и прослушка телефонных разговоров в программе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Интеграция</a:t>
            </a:r>
            <a:r>
              <a:rPr lang="ru" sz="1000">
                <a:solidFill>
                  <a:srgbClr val="000000"/>
                </a:solidFill>
              </a:rPr>
              <a:t> с популярными мессенджерами WhatsApp, Telegram, SMS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Контроль </a:t>
            </a:r>
            <a:r>
              <a:rPr lang="ru" sz="1000">
                <a:solidFill>
                  <a:srgbClr val="000000"/>
                </a:solidFill>
              </a:rPr>
              <a:t>машинозаездов</a:t>
            </a:r>
            <a:r>
              <a:rPr lang="ru" sz="1000">
                <a:solidFill>
                  <a:srgbClr val="000000"/>
                </a:solidFill>
              </a:rPr>
              <a:t> через систему видеофиксации и </a:t>
            </a:r>
            <a:r>
              <a:rPr lang="ru" sz="1000">
                <a:solidFill>
                  <a:srgbClr val="000000"/>
                </a:solidFill>
              </a:rPr>
              <a:t>распознавания</a:t>
            </a:r>
            <a:r>
              <a:rPr lang="ru" sz="1000">
                <a:solidFill>
                  <a:srgbClr val="000000"/>
                </a:solidFill>
              </a:rPr>
              <a:t> гос.номеров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Сквозная рекламная аналитика аналитика и интеграция с ROISTAT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Контроль начала и окончания рабочего времени по отпечаткам пальцев или FaceID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Автоматический расчет заработной платы по </a:t>
            </a:r>
            <a:r>
              <a:rPr lang="ru" sz="1000">
                <a:solidFill>
                  <a:srgbClr val="000000"/>
                </a:solidFill>
              </a:rPr>
              <a:t>показателям</a:t>
            </a:r>
            <a:r>
              <a:rPr lang="ru" sz="1000">
                <a:solidFill>
                  <a:srgbClr val="000000"/>
                </a:solidFill>
              </a:rPr>
              <a:t> эффективности </a:t>
            </a:r>
            <a:r>
              <a:rPr lang="ru" sz="1000">
                <a:solidFill>
                  <a:srgbClr val="000000"/>
                </a:solidFill>
              </a:rPr>
              <a:t>сотрудников</a:t>
            </a:r>
            <a:r>
              <a:rPr lang="ru" sz="1000">
                <a:solidFill>
                  <a:srgbClr val="000000"/>
                </a:solidFill>
              </a:rPr>
              <a:t> отдела продаж и сервиса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Автоматическое создание бизнес-процесса при наступлении срока очередного ТО автомобиля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Прогнозирование срока ТО по истории изменения пробега автомобиля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Автоматическое создание бизнес процесса при наступлении срока исполнения рекомендаций по автомобилю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Бонусная система позволяет экономить на скидках и оповещать клиентов о состоянии бонусного счета </a:t>
            </a:r>
            <a:endParaRPr sz="1000">
              <a:solidFill>
                <a:srgbClr val="000000"/>
              </a:solidFill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Noto Sans Symbols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Автоматический учет пропущенных звонков и  постановка задач на перезвон;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Умная маршрутизация звонков: автоматическое переключение звонков на ответственного сотрудника, звонков корпоративных клиентов на курирующего менеджера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Автоматическое создание задачи мастеру-консультанту при поступлении всех деталей по заказ-наряду</a:t>
            </a:r>
            <a:endParaRPr sz="10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" sz="1000">
                <a:solidFill>
                  <a:srgbClr val="000000"/>
                </a:solidFill>
              </a:rPr>
              <a:t>Единая база стандартных форм и шаблонов документов для быстрого оформления документов продажи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Рабочий лист автосалона с автоматическим контролем статусов сделки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Воронка продаж автомобилей новых и с пробегом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Воронка продаж автосервиса и отдела запчастей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Туннель продаж - от покупки автомобиля до последующего обслуживания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Мобильное приложение для клиентов с возможностью заказов и покупок</a:t>
            </a:r>
            <a:endParaRPr sz="1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649" y="4295538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Основные функции системы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2650" y="982575"/>
            <a:ext cx="45093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Многофункциональный рабочий лист отдела продаж и сервиса 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Каталоги подбора автозапчастей в 1С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Веб-сервисы поставщиков и </a:t>
            </a:r>
            <a:r>
              <a:rPr lang="ru" sz="1000">
                <a:solidFill>
                  <a:srgbClr val="000000"/>
                </a:solidFill>
              </a:rPr>
              <a:t>дистрибьюторов - все поставщики в едином окне проценки;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Автоматизированная загрузка прайс-листов </a:t>
            </a:r>
            <a:r>
              <a:rPr lang="ru" sz="1000">
                <a:solidFill>
                  <a:srgbClr val="000000"/>
                </a:solidFill>
              </a:rPr>
              <a:t>дистрибьюторов</a:t>
            </a:r>
            <a:r>
              <a:rPr lang="ru" sz="1000">
                <a:solidFill>
                  <a:srgbClr val="000000"/>
                </a:solidFill>
              </a:rPr>
              <a:t>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Выгрузка и </a:t>
            </a:r>
            <a:r>
              <a:rPr lang="ru" sz="1000">
                <a:solidFill>
                  <a:srgbClr val="000000"/>
                </a:solidFill>
              </a:rPr>
              <a:t>отправка</a:t>
            </a:r>
            <a:r>
              <a:rPr lang="ru" sz="1000">
                <a:solidFill>
                  <a:srgbClr val="000000"/>
                </a:solidFill>
              </a:rPr>
              <a:t> прайс-листов покупателям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База кроссов и аналогов запчастей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Автоматизированное пополнение остатков склада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Автоматизированный расчет цен продажи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Контроль заказов покупателей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Предварительная запись на ремонт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Работа с заказ-нарядами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Оптимизированный функционал Альфа-Авто 5.1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Модуль шинный отель (хранение и реализация шин)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Автоматическая загрузка накладных от поставщиков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Готовый справочник Автоработы ( более 3000 наименований)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Справочник Номенклатура (более 350 000 наименований)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SMS-модуль для отправки оповещений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chemeClr val="dk1"/>
                </a:solidFill>
              </a:rPr>
              <a:t>Мессенджеры WhatsApp и Telegram в 1С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Автоматическое приглашение клиентов на ремонт, ТО, по рекомендациям с контрольными задачами </a:t>
            </a:r>
            <a:r>
              <a:rPr lang="ru" sz="1000">
                <a:solidFill>
                  <a:srgbClr val="000000"/>
                </a:solidFill>
              </a:rPr>
              <a:t>сотрудникам</a:t>
            </a:r>
            <a:r>
              <a:rPr lang="ru" sz="1000">
                <a:solidFill>
                  <a:srgbClr val="000000"/>
                </a:solidFill>
              </a:rPr>
              <a:t>;</a:t>
            </a:r>
            <a:endParaRPr sz="1000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572000" y="982575"/>
            <a:ext cx="42204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Автоматический заказ товара на сайтах поставщиков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Обмен с сайтом интернет-магазина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Воронка продаж отдела продаж и сервиса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Готовые схемы мотивации персонала, KPI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Встроенная CRM-система полного цикла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Обмен с </a:t>
            </a:r>
            <a:r>
              <a:rPr lang="ru" sz="1000">
                <a:solidFill>
                  <a:srgbClr val="000000"/>
                </a:solidFill>
              </a:rPr>
              <a:t>внешними</a:t>
            </a:r>
            <a:r>
              <a:rPr lang="ru" sz="1000">
                <a:solidFill>
                  <a:srgbClr val="000000"/>
                </a:solidFill>
              </a:rPr>
              <a:t> CRM-системами </a:t>
            </a:r>
            <a:r>
              <a:rPr lang="ru" sz="1000">
                <a:solidFill>
                  <a:srgbClr val="000000"/>
                </a:solidFill>
              </a:rPr>
              <a:t>дистрибьюторов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Табель учета рабочего времени с автоматизацией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Интеграция с BioTime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Интеграция с JivoSite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ru" sz="1000">
                <a:solidFill>
                  <a:schemeClr val="dk1"/>
                </a:solidFill>
              </a:rPr>
              <a:t>Интеграция с Roistat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Телефония (облачная АТС) прямо в 1С Альфа-Авто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Обратный звонок с сайта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Расширенная управленческая отчетность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Система борьбы с неликвидом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Сквозная рекламная аналитика 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rgbClr val="000000"/>
                </a:solidFill>
              </a:rPr>
              <a:t>Контроль несанкционированных машинозаездов через считывание госномеров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ru" sz="1000">
                <a:solidFill>
                  <a:schemeClr val="dk1"/>
                </a:solidFill>
              </a:rPr>
              <a:t>Аналитика и отчетность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ru" sz="1000">
                <a:solidFill>
                  <a:schemeClr val="dk1"/>
                </a:solidFill>
              </a:rPr>
              <a:t>Простой обмен с 1С Бухгалтерией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25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Автосервис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Любое обращение клиента — уже привлеченного или потенциального, является очень важным для компании.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Потеря такого контакта может повлечь за собой или потерю потенциального дохода, или негативное влияние на имидж компании.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   Сколько обращение клиентов приходит к вам?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   Какое количество из них вы обрабатываете?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   Сколько из них потерялось?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По статистике </a:t>
            </a:r>
            <a:r>
              <a:rPr b="1" lang="ru" sz="1100">
                <a:solidFill>
                  <a:schemeClr val="dk1"/>
                </a:solidFill>
              </a:rPr>
              <a:t>8-10 % </a:t>
            </a:r>
            <a:r>
              <a:rPr lang="ru" sz="1100">
                <a:solidFill>
                  <a:schemeClr val="dk1"/>
                </a:solidFill>
              </a:rPr>
              <a:t>обращений в день остаются необработанными (не увидели или забыли перезвонить).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Давайте посчитаем:</a:t>
            </a:r>
            <a:r>
              <a:rPr lang="ru" sz="1100">
                <a:solidFill>
                  <a:schemeClr val="dk1"/>
                </a:solidFill>
              </a:rPr>
              <a:t> средний чек = 6000 руб.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Сколько вы потеряли вчера денег?  80000 рублей —  завтра и послезавтра будет также!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</a:rPr>
              <a:t>Решение </a:t>
            </a:r>
            <a:r>
              <a:rPr lang="ru" sz="1100">
                <a:solidFill>
                  <a:schemeClr val="dk1"/>
                </a:solidFill>
              </a:rPr>
              <a:t> —  все лиды в одном месте (сайт, звонки, месенджеры, обратный звонок с сайта и т д).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За каждое обращение отвечает конкретный менеджер и доводит его до продажи. Система не дает потерять клиента.</a:t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406300" y="1953650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406300" y="2215150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06300" y="2476650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Автосалон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Сейчас время онлайн продаж! </a:t>
            </a:r>
            <a:r>
              <a:rPr lang="ru" sz="1100">
                <a:solidFill>
                  <a:schemeClr val="dk1"/>
                </a:solidFill>
              </a:rPr>
              <a:t>Машины будут приобретать удаленно. Например, Сбербанк уже выпустил приложение по удаленным продажам автомобилей - SberAuto.com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А вы знаете, сколько ваших клиентов после тест-драйва остались без внимание менежеров и купили автомобиль в         другом салоне ?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А почему и кто в этом виноват?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Давайте посчитаем:</a:t>
            </a:r>
            <a:r>
              <a:rPr lang="ru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Стоимость привлечения этого клиента = 3000 руб.. Менеджеры с ним работали, но просто не дожали до продажи.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Сколько таких клиентов? 60 или 100.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</a:rPr>
              <a:t>Решение</a:t>
            </a:r>
            <a:r>
              <a:rPr b="1" lang="ru" sz="1100">
                <a:solidFill>
                  <a:schemeClr val="dk1"/>
                </a:solidFill>
              </a:rPr>
              <a:t> </a:t>
            </a:r>
            <a:r>
              <a:rPr lang="ru" sz="1100">
                <a:solidFill>
                  <a:schemeClr val="dk1"/>
                </a:solidFill>
              </a:rPr>
              <a:t> —  готовый рабочий лист с автоматическими задачами для менеджера продаж и сроками их выполнения, которые влияют на его мотивацию и заработную плату.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389025" y="1789425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389025" y="2201150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FF0000"/>
                </a:solidFill>
              </a:rPr>
              <a:t>Персонализированный подход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 2020 году персонализация клиентского опыта (впечатление клиента от взаимодействия с компанией) стала фундаментом работы любого бизнеса.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Продажа автомобиля  —   это знание своего клиента: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кто он?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какие у него потребности?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какая ему нужна машина?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какие варианты он рассматривает?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Все это влияет на правильность выбора предложения для клиента.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              У вас есть база клиентов с максимальной информацией о них, чтобы отправить каждому индивидуальное предложение? Наверно нет.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</a:rPr>
              <a:t>Решение </a:t>
            </a:r>
            <a:r>
              <a:rPr lang="ru" sz="1100">
                <a:solidFill>
                  <a:schemeClr val="dk1"/>
                </a:solidFill>
              </a:rPr>
              <a:t> — </a:t>
            </a:r>
            <a:r>
              <a:rPr lang="ru" sz="1100">
                <a:solidFill>
                  <a:schemeClr val="dk1"/>
                </a:solidFill>
              </a:rPr>
              <a:t>CRM</a:t>
            </a:r>
            <a:r>
              <a:rPr lang="ru" sz="1100">
                <a:solidFill>
                  <a:schemeClr val="dk1"/>
                </a:solidFill>
              </a:rPr>
              <a:t> для автосалонов для ведения полной информации о ваших клиентах, вплоть до того с кем и когда он пришел покупать автомобиль.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Такая система сама продает ваши машины и позволяет положительно влиять на репутацию компании.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397650" y="3397325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0000"/>
                </a:solidFill>
              </a:rPr>
              <a:t>Автоматическое приглашение на ТО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128125" y="1152475"/>
            <a:ext cx="880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Как дозаработать на ТО - 500 000 рублей в месяц?</a:t>
            </a:r>
            <a:r>
              <a:rPr lang="ru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u="sng">
                <a:solidFill>
                  <a:schemeClr val="dk1"/>
                </a:solidFill>
              </a:rPr>
              <a:t>Давайте посчитаем:</a:t>
            </a:r>
            <a:endParaRPr sz="1100" u="sng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Кол-во проданных авто в ваших салонах - 80 шт. в месяц.                Сколько из них приезжают на ТО-0, а на ТО-1?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При среднем чеке 6 000 рублей -  это 480 000 рублей.                       Почему они не приезжают к вам?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chemeClr val="dk1"/>
                </a:solidFill>
              </a:rPr>
              <a:t>Ответ простой</a:t>
            </a:r>
            <a:r>
              <a:rPr lang="ru" sz="1100">
                <a:solidFill>
                  <a:schemeClr val="dk1"/>
                </a:solidFill>
              </a:rPr>
              <a:t>  —  ваши менеджеры их не оповещают, либо забывают напомнить о том, что пора проходить ТО!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</a:rPr>
              <a:t>Решение</a:t>
            </a:r>
            <a:r>
              <a:rPr lang="ru" sz="1300">
                <a:solidFill>
                  <a:schemeClr val="dk1"/>
                </a:solidFill>
              </a:rPr>
              <a:t> </a:t>
            </a:r>
            <a:r>
              <a:rPr lang="ru" sz="1100">
                <a:solidFill>
                  <a:schemeClr val="dk1"/>
                </a:solidFill>
              </a:rPr>
              <a:t> —  автоматическое приглашение на ТО и другие регламентные работы через WhatsApp с постановкой задач в CRM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Это даст </a:t>
            </a:r>
            <a:r>
              <a:rPr b="1" lang="ru" sz="1100">
                <a:solidFill>
                  <a:schemeClr val="dk1"/>
                </a:solidFill>
              </a:rPr>
              <a:t>увеличение</a:t>
            </a:r>
            <a:r>
              <a:rPr lang="ru" sz="1100">
                <a:solidFill>
                  <a:schemeClr val="dk1"/>
                </a:solidFill>
              </a:rPr>
              <a:t> процента </a:t>
            </a:r>
            <a:r>
              <a:rPr lang="ru" sz="1100">
                <a:solidFill>
                  <a:schemeClr val="dk1"/>
                </a:solidFill>
              </a:rPr>
              <a:t>машино заезда</a:t>
            </a:r>
            <a:r>
              <a:rPr lang="ru" sz="1100">
                <a:solidFill>
                  <a:schemeClr val="dk1"/>
                </a:solidFill>
              </a:rPr>
              <a:t> в сервис на </a:t>
            </a:r>
            <a:r>
              <a:rPr b="1" lang="ru" sz="1100">
                <a:solidFill>
                  <a:schemeClr val="dk1"/>
                </a:solidFill>
              </a:rPr>
              <a:t>30%</a:t>
            </a:r>
            <a:r>
              <a:rPr lang="ru" sz="1100">
                <a:solidFill>
                  <a:schemeClr val="dk1"/>
                </a:solidFill>
              </a:rPr>
              <a:t>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u="sng">
                <a:solidFill>
                  <a:schemeClr val="dk1"/>
                </a:solidFill>
              </a:rPr>
              <a:t>Также можно сэкономить на связи </a:t>
            </a:r>
            <a:r>
              <a:rPr lang="ru" sz="1100">
                <a:solidFill>
                  <a:schemeClr val="dk1"/>
                </a:solidFill>
              </a:rPr>
              <a:t>- отправка SMS = 2,5 руб, WhatsApp = 0 руб.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4662725" y="1977750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4572000" y="2203375"/>
            <a:ext cx="492600" cy="19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-2028" r="-1997" t="0"/>
          <a:stretch/>
        </p:blipFill>
        <p:spPr>
          <a:xfrm>
            <a:off x="8128450" y="4473413"/>
            <a:ext cx="750649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349" y="332613"/>
            <a:ext cx="1623550" cy="5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