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72" r:id="rId3"/>
    <p:sldId id="273" r:id="rId4"/>
    <p:sldId id="260" r:id="rId5"/>
    <p:sldId id="262" r:id="rId6"/>
    <p:sldId id="267" r:id="rId7"/>
    <p:sldId id="263" r:id="rId8"/>
    <p:sldId id="268" r:id="rId9"/>
    <p:sldId id="269" r:id="rId10"/>
    <p:sldId id="270" r:id="rId11"/>
    <p:sldId id="265" r:id="rId12"/>
    <p:sldId id="276" r:id="rId13"/>
    <p:sldId id="26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290"/>
    <a:srgbClr val="BED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3203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884D2-BFDD-47DB-8F91-096A03358007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449B7-9A70-449D-9F4E-B0849B540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0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Обьяснить про </a:t>
            </a:r>
            <a:r>
              <a:rPr lang="en-US" dirty="0" smtClean="0"/>
              <a:t>FIR </a:t>
            </a:r>
            <a:r>
              <a:rPr lang="ru-RU" dirty="0" smtClean="0"/>
              <a:t> на примере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49B7-9A70-449D-9F4E-B0849B540A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5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константы были приняты этапы приема выдачи</a:t>
            </a:r>
            <a:r>
              <a:rPr lang="ru-RU" baseline="0" dirty="0" smtClean="0"/>
              <a:t> согласно требованиям импортера</a:t>
            </a:r>
          </a:p>
          <a:p>
            <a:r>
              <a:rPr lang="ru-RU" baseline="0" dirty="0" smtClean="0"/>
              <a:t>Остальные работы согласно требованиям технической документации, мойка с учетом КФ сезональности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49B7-9A70-449D-9F4E-B0849B540A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5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Добавить слайд про мотивацию</a:t>
            </a:r>
            <a:r>
              <a:rPr lang="ru-RU" baseline="0" dirty="0" smtClean="0"/>
              <a:t> сотрудников на примере выработки наиболее эффективного сотрдуника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49B7-9A70-449D-9F4E-B0849B540A7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6290">
                <a:lumMod val="46000"/>
                <a:lumOff val="54000"/>
              </a:srgbClr>
            </a:gs>
            <a:gs pos="0">
              <a:srgbClr val="BED7E2"/>
            </a:gs>
            <a:gs pos="66667">
              <a:schemeClr val="bg1"/>
            </a:gs>
            <a:gs pos="28000">
              <a:srgbClr val="00B0F0">
                <a:lumMod val="11000"/>
                <a:lumOff val="89000"/>
                <a:alpha val="6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6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63794" y="1247894"/>
            <a:ext cx="1113630" cy="100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9;p26"/>
          <p:cNvPicPr preferRelativeResize="0"/>
          <p:nvPr/>
        </p:nvPicPr>
        <p:blipFill rotWithShape="1">
          <a:blip r:embed="rId3">
            <a:alphaModFix/>
          </a:blip>
          <a:srcRect b="58147"/>
          <a:stretch/>
        </p:blipFill>
        <p:spPr>
          <a:xfrm>
            <a:off x="244993" y="2363512"/>
            <a:ext cx="894548" cy="449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0;p26"/>
          <p:cNvPicPr preferRelativeResize="0"/>
          <p:nvPr/>
        </p:nvPicPr>
        <p:blipFill rotWithShape="1">
          <a:blip r:embed="rId3">
            <a:alphaModFix/>
          </a:blip>
          <a:srcRect t="-1" b="89808"/>
          <a:stretch/>
        </p:blipFill>
        <p:spPr>
          <a:xfrm rot="10800000">
            <a:off x="244993" y="1"/>
            <a:ext cx="894548" cy="109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875" y="260648"/>
            <a:ext cx="2376265" cy="57606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220072" y="4149080"/>
            <a:ext cx="370445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Михаил Алексеенко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СТО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Аксель-Групп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28728" y="5786454"/>
            <a:ext cx="5038328" cy="9018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24 сентября 2020, город Архангельск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2071678"/>
            <a:ext cx="6643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Какие IT-инструменты решают три главные проблемы сервиса: ПЛОХО, ДОРОГО, ДОЛГО?»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1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</p:spPr>
        <p:txBody>
          <a:bodyPr/>
          <a:lstStyle/>
          <a:p>
            <a:r>
              <a:rPr lang="ru-RU" dirty="0"/>
              <a:t>Пути решения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291264" cy="639762"/>
          </a:xfrm>
        </p:spPr>
        <p:txBody>
          <a:bodyPr/>
          <a:lstStyle/>
          <a:p>
            <a:pPr algn="ctr"/>
            <a:r>
              <a:rPr lang="en-US" dirty="0"/>
              <a:t>Appointment </a:t>
            </a:r>
            <a:r>
              <a:rPr lang="en-US" dirty="0" smtClean="0"/>
              <a:t>rate</a:t>
            </a:r>
            <a:endParaRPr lang="ru-RU" dirty="0"/>
          </a:p>
        </p:txBody>
      </p:sp>
      <p:pic>
        <p:nvPicPr>
          <p:cNvPr id="4098" name="Рисунок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8766809" cy="254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19256" cy="36604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снижение в 2 раза жалоб на не соответствие сроков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достижение </a:t>
            </a:r>
            <a:r>
              <a:rPr lang="en-US" dirty="0" smtClean="0"/>
              <a:t>FIR </a:t>
            </a:r>
            <a:r>
              <a:rPr lang="ru-RU" dirty="0" smtClean="0"/>
              <a:t>с 80% до 100%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повышение эффективности и </a:t>
            </a:r>
            <a:r>
              <a:rPr lang="ru-RU" dirty="0" err="1" smtClean="0"/>
              <a:t>кф</a:t>
            </a:r>
            <a:r>
              <a:rPr lang="ru-RU" dirty="0" smtClean="0"/>
              <a:t> использования рабочего времени с 65% до 80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увеличение ср ч 1 </a:t>
            </a:r>
            <a:r>
              <a:rPr lang="ru-RU" dirty="0" err="1" smtClean="0"/>
              <a:t>мз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увеличение количества МЗ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8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19256" cy="36604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производственный персонал сколько отбил/столько и получил*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 высокой эффективности запись «сжимается» на значение эффективности механика, соответственно может</a:t>
            </a:r>
          </a:p>
          <a:p>
            <a:r>
              <a:rPr lang="ru-RU" dirty="0" smtClean="0"/>
              <a:t>получать больше работы за смену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сотрудники </a:t>
            </a:r>
            <a:r>
              <a:rPr lang="en-US" dirty="0" smtClean="0"/>
              <a:t>FL </a:t>
            </a:r>
            <a:r>
              <a:rPr lang="ru-RU" dirty="0" smtClean="0"/>
              <a:t>получают 1.1 </a:t>
            </a:r>
            <a:r>
              <a:rPr lang="ru-RU" dirty="0" err="1" smtClean="0"/>
              <a:t>кф</a:t>
            </a:r>
            <a:r>
              <a:rPr lang="ru-RU" dirty="0" smtClean="0"/>
              <a:t> при отсутствии некорректной отбивки в их зоне ответственности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8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471"/>
            <a:ext cx="8229600" cy="1143000"/>
          </a:xfrm>
        </p:spPr>
        <p:txBody>
          <a:bodyPr/>
          <a:lstStyle/>
          <a:p>
            <a:r>
              <a:rPr lang="ru-RU" dirty="0" smtClean="0"/>
              <a:t>Сложности и зоны развития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3" y="1412776"/>
            <a:ext cx="7459687" cy="4373678"/>
          </a:xfrm>
        </p:spPr>
        <p:txBody>
          <a:bodyPr/>
          <a:lstStyle/>
          <a:p>
            <a:pPr marL="0" indent="0"/>
            <a:r>
              <a:rPr lang="ru-RU" dirty="0" smtClean="0"/>
              <a:t> процесс требует вовлеченности коллектива</a:t>
            </a:r>
          </a:p>
          <a:p>
            <a:pPr marL="0" indent="0"/>
            <a:r>
              <a:rPr lang="ru-RU" dirty="0" smtClean="0"/>
              <a:t> прорабатывать необходимо не только ПО</a:t>
            </a:r>
          </a:p>
          <a:p>
            <a:pPr marL="0" indent="0"/>
            <a:r>
              <a:rPr lang="ru-RU" dirty="0" smtClean="0"/>
              <a:t> изначально требует длительного сбора информации вручную</a:t>
            </a:r>
          </a:p>
          <a:p>
            <a:pPr marL="0" indent="0"/>
            <a:r>
              <a:rPr lang="ru-RU" dirty="0" smtClean="0"/>
              <a:t> следует модули прорабатывать с учетом возможного изменения настроек</a:t>
            </a:r>
          </a:p>
          <a:p>
            <a:pPr marL="0" indent="0"/>
            <a:r>
              <a:rPr lang="ru-RU" dirty="0" smtClean="0"/>
              <a:t> при разработке есть возможность как видите выше улучшить другие процессы и увеличить прибыльность подразделения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0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875" y="260648"/>
            <a:ext cx="2376265" cy="576064"/>
          </a:xfrm>
          <a:prstGeom prst="rect">
            <a:avLst/>
          </a:prstGeom>
        </p:spPr>
      </p:pic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72136"/>
              </p:ext>
            </p:extLst>
          </p:nvPr>
        </p:nvGraphicFramePr>
        <p:xfrm>
          <a:off x="2424702" y="1412776"/>
          <a:ext cx="415172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721"/>
              </a:tblGrid>
              <a:tr h="7618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Контактная</a:t>
                      </a:r>
                      <a:r>
                        <a:rPr lang="ru-RU" sz="2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200" baseline="0" dirty="0" smtClean="0"/>
                        <a:t>информация</a:t>
                      </a:r>
                      <a:endParaRPr lang="ru-RU" sz="2200" dirty="0" smtClean="0"/>
                    </a:p>
                  </a:txBody>
                  <a:tcPr>
                    <a:solidFill>
                      <a:srgbClr val="036290"/>
                    </a:solidFill>
                  </a:tcPr>
                </a:tc>
              </a:tr>
            </a:tbl>
          </a:graphicData>
        </a:graphic>
      </p:graphicFrame>
      <p:sp>
        <p:nvSpPr>
          <p:cNvPr id="23" name="Google Shape;269;p30"/>
          <p:cNvSpPr txBox="1"/>
          <p:nvPr/>
        </p:nvSpPr>
        <p:spPr>
          <a:xfrm>
            <a:off x="29620" y="2750840"/>
            <a:ext cx="4470943" cy="23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latino Linotype"/>
              <a:buNone/>
            </a:pPr>
            <a:endParaRPr sz="1800" i="0" u="none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800" dirty="0"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800" i="0" u="none" dirty="0">
                <a:solidFill>
                  <a:schemeClr val="dk1"/>
                </a:solidFill>
                <a:ea typeface="Arimo"/>
                <a:cs typeface="Arimo"/>
                <a:sym typeface="Arimo"/>
              </a:rPr>
              <a:t> С </a:t>
            </a:r>
            <a:r>
              <a:rPr lang="en-US" sz="1800" i="0" u="none" dirty="0" err="1" smtClean="0">
                <a:solidFill>
                  <a:schemeClr val="dk1"/>
                </a:solidFill>
                <a:ea typeface="Arimo"/>
                <a:cs typeface="Arimo"/>
                <a:sym typeface="Arimo"/>
              </a:rPr>
              <a:t>уважением</a:t>
            </a:r>
            <a:r>
              <a:rPr lang="en-US" sz="1800" i="0" u="none" dirty="0" smtClean="0">
                <a:solidFill>
                  <a:schemeClr val="dk1"/>
                </a:solidFill>
                <a:ea typeface="Arimo"/>
                <a:cs typeface="Arimo"/>
                <a:sym typeface="Arimo"/>
              </a:rPr>
              <a:t> </a:t>
            </a:r>
            <a:endParaRPr sz="1800" dirty="0"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ru-RU" sz="1800" i="0" u="none" dirty="0" smtClean="0">
                <a:solidFill>
                  <a:schemeClr val="dk1"/>
                </a:solidFill>
                <a:ea typeface="Arimo"/>
                <a:cs typeface="Arimo"/>
                <a:sym typeface="Arimo"/>
              </a:rPr>
              <a:t>Руководитель СТО</a:t>
            </a:r>
            <a:endParaRPr sz="1800" i="0" u="none" dirty="0">
              <a:solidFill>
                <a:schemeClr val="dk1"/>
              </a:solidFill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ru-RU" sz="1800" b="1" i="0" u="none" dirty="0" smtClean="0">
                <a:solidFill>
                  <a:schemeClr val="dk1"/>
                </a:solidFill>
                <a:ea typeface="Arimo"/>
                <a:cs typeface="Arimo"/>
                <a:sym typeface="Arimo"/>
              </a:rPr>
              <a:t>Михаил Алексеенко</a:t>
            </a:r>
            <a:endParaRPr sz="1800" b="1" i="0" u="none" dirty="0">
              <a:solidFill>
                <a:schemeClr val="dk1"/>
              </a:solidFill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800" dirty="0">
              <a:solidFill>
                <a:schemeClr val="dk1"/>
              </a:solidFill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endParaRPr sz="1800" i="0" u="none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" name="Google Shape;271;p3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14</a:t>
            </a:fld>
            <a:endParaRPr/>
          </a:p>
        </p:txBody>
      </p:sp>
      <p:sp>
        <p:nvSpPr>
          <p:cNvPr id="26" name="Google Shape;269;p30"/>
          <p:cNvSpPr txBox="1"/>
          <p:nvPr/>
        </p:nvSpPr>
        <p:spPr>
          <a:xfrm>
            <a:off x="4500802" y="2750841"/>
            <a:ext cx="4643198" cy="233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latino Linotype"/>
              <a:buNone/>
            </a:pPr>
            <a:endParaRPr sz="1800" i="0" u="none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800" dirty="0">
              <a:ea typeface="Arimo"/>
              <a:cs typeface="Arimo"/>
              <a:sym typeface="Arimo"/>
            </a:endParaRPr>
          </a:p>
          <a:p>
            <a:pPr fontAlgn="ctr"/>
            <a:r>
              <a:rPr lang="ru-RU" dirty="0" err="1" smtClean="0">
                <a:solidFill>
                  <a:schemeClr val="dk1"/>
                </a:solidFill>
                <a:latin typeface="+mj-lt"/>
                <a:ea typeface="Arimo"/>
                <a:cs typeface="Arimo"/>
                <a:sym typeface="Arimo"/>
              </a:rPr>
              <a:t>раб.,тел</a:t>
            </a:r>
            <a:r>
              <a:rPr lang="ru-RU" dirty="0">
                <a:solidFill>
                  <a:schemeClr val="dk1"/>
                </a:solidFill>
                <a:latin typeface="+mj-lt"/>
                <a:ea typeface="Arimo"/>
                <a:cs typeface="Arimo"/>
                <a:sym typeface="Arimo"/>
              </a:rPr>
              <a:t>.: </a:t>
            </a:r>
            <a:r>
              <a:rPr lang="ru-RU" dirty="0">
                <a:latin typeface="+mj-lt"/>
              </a:rPr>
              <a:t>(8182) 42 00 00 </a:t>
            </a:r>
          </a:p>
          <a:p>
            <a:pPr fontAlgn="ctr"/>
            <a:r>
              <a:rPr lang="ru-RU" dirty="0">
                <a:latin typeface="+mj-lt"/>
              </a:rPr>
              <a:t>моб: +7 902 195 00 </a:t>
            </a:r>
            <a:r>
              <a:rPr lang="ru-RU" dirty="0" smtClean="0">
                <a:latin typeface="+mj-lt"/>
              </a:rPr>
              <a:t>38</a:t>
            </a:r>
          </a:p>
          <a:p>
            <a:pPr fontAlgn="ctr"/>
            <a:r>
              <a:rPr lang="en-US" dirty="0" smtClean="0">
                <a:solidFill>
                  <a:srgbClr val="036290"/>
                </a:solidFill>
                <a:latin typeface="+mj-lt"/>
              </a:rPr>
              <a:t>Mihail.Alexeenko@Toyota-axsel.com</a:t>
            </a:r>
            <a:endParaRPr lang="ru-RU" dirty="0" smtClean="0">
              <a:solidFill>
                <a:srgbClr val="036290"/>
              </a:solidFill>
              <a:latin typeface="+mj-l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800" dirty="0">
              <a:solidFill>
                <a:schemeClr val="dk1"/>
              </a:solidFill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endParaRPr sz="1800" i="0" u="none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7714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875" y="260648"/>
            <a:ext cx="2376265" cy="576064"/>
          </a:xfrm>
          <a:prstGeom prst="rect">
            <a:avLst/>
          </a:prstGeom>
        </p:spPr>
      </p:pic>
      <p:pic>
        <p:nvPicPr>
          <p:cNvPr id="13" name="Picture 2" descr="Аксель Груп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65203"/>
            <a:ext cx="1292160" cy="12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Аксель Груп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03" y="3864572"/>
            <a:ext cx="1266133" cy="131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Аксель Груп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27" y="5169730"/>
            <a:ext cx="1241440" cy="12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Аксель Груп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475" y="5626820"/>
            <a:ext cx="1244666" cy="12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913535" y="366077"/>
            <a:ext cx="7848872" cy="98729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25 лет успешной работы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200" dirty="0" smtClean="0"/>
              <a:t>Безупречное обслуживание и удовлетворенность каждого клиента</a:t>
            </a:r>
            <a:endParaRPr lang="ru-RU" sz="2200" dirty="0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1987662" y="2977070"/>
            <a:ext cx="1943621" cy="768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036290"/>
                </a:solidFill>
              </a:rPr>
              <a:t>Санкт-Петербург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Аксель-Моторс В.О.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Аксель-Моторс Север</a:t>
            </a:r>
          </a:p>
          <a:p>
            <a:pPr algn="l"/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37" name="Picture 5" descr="Аксель Груп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665203"/>
            <a:ext cx="1325257" cy="13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Аксель Груп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971" y="4202080"/>
            <a:ext cx="1307448" cy="13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одзаголовок 2"/>
          <p:cNvSpPr txBox="1">
            <a:spLocks/>
          </p:cNvSpPr>
          <p:nvPr/>
        </p:nvSpPr>
        <p:spPr>
          <a:xfrm>
            <a:off x="2021116" y="4188594"/>
            <a:ext cx="2049272" cy="76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smtClean="0">
                <a:solidFill>
                  <a:srgbClr val="036290"/>
                </a:solidFill>
              </a:rPr>
              <a:t>Санкт-Петербург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Аксель-Моторс </a:t>
            </a:r>
            <a:r>
              <a:rPr lang="ru-RU" sz="1500" dirty="0">
                <a:solidFill>
                  <a:schemeClr val="tx1"/>
                </a:solidFill>
              </a:rPr>
              <a:t>Север</a:t>
            </a:r>
          </a:p>
          <a:p>
            <a:pPr algn="l"/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021116" y="5236867"/>
            <a:ext cx="23067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36290"/>
                </a:solidFill>
              </a:rPr>
              <a:t>Санкт-Петербург</a:t>
            </a:r>
          </a:p>
          <a:p>
            <a:r>
              <a:rPr lang="ru-RU" sz="1400" dirty="0" smtClean="0"/>
              <a:t>Аксель-Сити</a:t>
            </a:r>
          </a:p>
          <a:p>
            <a:r>
              <a:rPr lang="ru-RU" sz="1400" dirty="0" smtClean="0"/>
              <a:t>Аксель-Сити Юг</a:t>
            </a:r>
          </a:p>
          <a:p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36290"/>
                </a:solidFill>
              </a:rPr>
              <a:t>Архангельск</a:t>
            </a:r>
            <a:endParaRPr lang="ru-RU" sz="1400" dirty="0">
              <a:solidFill>
                <a:srgbClr val="036290"/>
              </a:solidFill>
            </a:endParaRPr>
          </a:p>
          <a:p>
            <a:r>
              <a:rPr lang="ru-RU" sz="1400" dirty="0" smtClean="0"/>
              <a:t>Аксель-Архангельск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65" name="Подзаголовок 2"/>
          <p:cNvSpPr txBox="1">
            <a:spLocks/>
          </p:cNvSpPr>
          <p:nvPr/>
        </p:nvSpPr>
        <p:spPr>
          <a:xfrm>
            <a:off x="6175311" y="2898573"/>
            <a:ext cx="1860156" cy="1380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36290"/>
                </a:solidFill>
              </a:rPr>
              <a:t>Архангельск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Аксель-Норд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rgbClr val="036290"/>
                </a:solidFill>
              </a:rPr>
              <a:t>Мурманск</a:t>
            </a:r>
            <a:endParaRPr lang="ru-RU" sz="1400" dirty="0">
              <a:solidFill>
                <a:srgbClr val="036290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Аксель-</a:t>
            </a:r>
            <a:r>
              <a:rPr lang="ru-RU" sz="1400" dirty="0" err="1" smtClean="0">
                <a:solidFill>
                  <a:schemeClr val="tx1"/>
                </a:solidFill>
              </a:rPr>
              <a:t>Норман</a:t>
            </a:r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66" name="Подзаголовок 2"/>
          <p:cNvSpPr txBox="1">
            <a:spLocks/>
          </p:cNvSpPr>
          <p:nvPr/>
        </p:nvSpPr>
        <p:spPr>
          <a:xfrm>
            <a:off x="6145419" y="4485486"/>
            <a:ext cx="1860156" cy="1380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36290"/>
                </a:solidFill>
              </a:rPr>
              <a:t>Архангельск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Лексус Архангельск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rgbClr val="036290"/>
                </a:solidFill>
              </a:rPr>
              <a:t>Мурманск</a:t>
            </a:r>
            <a:endParaRPr lang="ru-RU" sz="1400" dirty="0">
              <a:solidFill>
                <a:srgbClr val="036290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Лексус Мурманск</a:t>
            </a:r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67" name="Подзаголовок 2"/>
          <p:cNvSpPr txBox="1">
            <a:spLocks/>
          </p:cNvSpPr>
          <p:nvPr/>
        </p:nvSpPr>
        <p:spPr>
          <a:xfrm>
            <a:off x="6133578" y="6004554"/>
            <a:ext cx="1943621" cy="76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36290"/>
                </a:solidFill>
              </a:rPr>
              <a:t>Архангельск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Аксель-</a:t>
            </a:r>
            <a:r>
              <a:rPr lang="ru-RU" sz="1400" dirty="0" err="1" smtClean="0">
                <a:solidFill>
                  <a:schemeClr val="tx1"/>
                </a:solidFill>
              </a:rPr>
              <a:t>Ренорд</a:t>
            </a:r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97116"/>
              </p:ext>
            </p:extLst>
          </p:nvPr>
        </p:nvGraphicFramePr>
        <p:xfrm>
          <a:off x="946515" y="1670072"/>
          <a:ext cx="2255912" cy="761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12"/>
              </a:tblGrid>
              <a:tr h="761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дилерских центров</a:t>
                      </a:r>
                      <a:endParaRPr lang="ru-RU" dirty="0"/>
                    </a:p>
                  </a:txBody>
                  <a:tcPr>
                    <a:solidFill>
                      <a:srgbClr val="0362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27776"/>
              </p:ext>
            </p:extLst>
          </p:nvPr>
        </p:nvGraphicFramePr>
        <p:xfrm>
          <a:off x="3372607" y="1670072"/>
          <a:ext cx="2255912" cy="761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12"/>
              </a:tblGrid>
              <a:tr h="761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автомобильных брендов</a:t>
                      </a:r>
                      <a:endParaRPr lang="ru-RU" dirty="0"/>
                    </a:p>
                  </a:txBody>
                  <a:tcPr>
                    <a:solidFill>
                      <a:srgbClr val="0362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95572"/>
              </p:ext>
            </p:extLst>
          </p:nvPr>
        </p:nvGraphicFramePr>
        <p:xfrm>
          <a:off x="5798699" y="1672561"/>
          <a:ext cx="2255912" cy="761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12"/>
              </a:tblGrid>
              <a:tr h="761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города</a:t>
                      </a:r>
                    </a:p>
                    <a:p>
                      <a:pPr algn="ctr"/>
                      <a:r>
                        <a:rPr lang="ru-RU" dirty="0" smtClean="0"/>
                        <a:t>СЗФО</a:t>
                      </a:r>
                      <a:endParaRPr lang="ru-RU" dirty="0"/>
                    </a:p>
                  </a:txBody>
                  <a:tcPr>
                    <a:solidFill>
                      <a:srgbClr val="0362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875" y="260648"/>
            <a:ext cx="2376265" cy="5760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3956039" cy="4464496"/>
          </a:xfrm>
          <a:prstGeom prst="rect">
            <a:avLst/>
          </a:prstGeom>
        </p:spPr>
      </p:pic>
      <p:sp>
        <p:nvSpPr>
          <p:cNvPr id="30" name="Подзаголовок 2"/>
          <p:cNvSpPr txBox="1">
            <a:spLocks/>
          </p:cNvSpPr>
          <p:nvPr/>
        </p:nvSpPr>
        <p:spPr>
          <a:xfrm>
            <a:off x="4493008" y="1340768"/>
            <a:ext cx="453070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/>
              <a:t>Михаил Алексеенко</a:t>
            </a:r>
          </a:p>
          <a:p>
            <a:pPr marL="0" indent="0">
              <a:buNone/>
            </a:pPr>
            <a:r>
              <a:rPr lang="ru-RU" sz="2200" dirty="0" smtClean="0"/>
              <a:t>Руководитель СТО </a:t>
            </a:r>
          </a:p>
          <a:p>
            <a:pPr marL="0" indent="0">
              <a:buNone/>
            </a:pPr>
            <a:r>
              <a:rPr lang="ru-RU" sz="2200" dirty="0" smtClean="0"/>
              <a:t>с 1 октября 2015 г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3284984"/>
            <a:ext cx="39598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Лучший руководитель СТО 2017 года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04" y="3290095"/>
            <a:ext cx="792088" cy="7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80117" y="152288"/>
            <a:ext cx="4724272" cy="13619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Нарушение сроков ремонта: </a:t>
            </a:r>
            <a:r>
              <a:rPr lang="ru-RU" sz="3600" u="sng" dirty="0" smtClean="0"/>
              <a:t>ДОЛГО</a:t>
            </a:r>
            <a:endParaRPr lang="ru-RU" sz="3600" u="sng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97388" y="2025133"/>
            <a:ext cx="4186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27984" y="397768"/>
            <a:ext cx="4114800" cy="87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356317" y="2143116"/>
            <a:ext cx="4040188" cy="3915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Текст 5"/>
          <p:cNvSpPr txBox="1">
            <a:spLocks/>
          </p:cNvSpPr>
          <p:nvPr/>
        </p:nvSpPr>
        <p:spPr>
          <a:xfrm>
            <a:off x="843344" y="4484920"/>
            <a:ext cx="5855974" cy="1951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ПОЧЕМУ?</a:t>
            </a:r>
          </a:p>
          <a:p>
            <a:endParaRPr lang="ru-RU" sz="1800" dirty="0" smtClean="0"/>
          </a:p>
          <a:p>
            <a:r>
              <a:rPr lang="ru-RU" sz="1800" dirty="0" smtClean="0"/>
              <a:t>Нарушение </a:t>
            </a:r>
            <a:r>
              <a:rPr lang="ru-RU" sz="1800" dirty="0"/>
              <a:t>процессов и отсутствие данных для </a:t>
            </a:r>
            <a:r>
              <a:rPr lang="ru-RU" sz="1800" dirty="0" smtClean="0"/>
              <a:t>аналитики</a:t>
            </a:r>
            <a:endParaRPr lang="ru-RU" sz="1800" dirty="0" smtClean="0"/>
          </a:p>
          <a:p>
            <a:r>
              <a:rPr lang="ru-RU" sz="1800" dirty="0" smtClean="0"/>
              <a:t>Не соблюдение этапов, </a:t>
            </a:r>
            <a:r>
              <a:rPr lang="ru-RU" sz="1800" dirty="0" smtClean="0"/>
              <a:t>либо нарушение их очередности</a:t>
            </a:r>
          </a:p>
          <a:p>
            <a:r>
              <a:rPr lang="ru-RU" sz="1800" dirty="0" smtClean="0"/>
              <a:t>Отсутствие данных для аналитики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3344" y="2026773"/>
            <a:ext cx="7840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среднем 3 из 10 клиентов жаловались на сроки</a:t>
            </a:r>
          </a:p>
          <a:p>
            <a:r>
              <a:rPr lang="ru-RU" dirty="0" smtClean="0"/>
              <a:t>Выдали позже чем обещали</a:t>
            </a:r>
          </a:p>
          <a:p>
            <a:endParaRPr lang="ru-RU" dirty="0" smtClean="0"/>
          </a:p>
          <a:p>
            <a:r>
              <a:rPr lang="ru-RU" dirty="0" smtClean="0"/>
              <a:t>В среднем 3 из 10 клиентов жаловались на невозможность выполнить ремонт с первого раза не хватило времени</a:t>
            </a:r>
          </a:p>
          <a:p>
            <a:endParaRPr lang="ru-RU" dirty="0" smtClean="0"/>
          </a:p>
          <a:p>
            <a:r>
              <a:rPr lang="ru-RU" dirty="0"/>
              <a:t>В среднем 2 раза в месяц клиенты возвращались со словами: - «у меня после Вашего ТО</a:t>
            </a:r>
            <a:r>
              <a:rPr lang="ru-RU" dirty="0" smtClean="0"/>
              <a:t>….»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1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Пути решения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8136904" cy="24288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Доработка </a:t>
            </a:r>
            <a:r>
              <a:rPr lang="en-US" dirty="0" smtClean="0"/>
              <a:t>DMS</a:t>
            </a:r>
            <a:r>
              <a:rPr lang="ru-RU" dirty="0" smtClean="0"/>
              <a:t> для сбора необходимой 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Корректировка процессов для корректной работы блока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Изменение мотивации персонала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Создание необходимой отчетности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Совершенствование блока для увеличения дохода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0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68" y="14175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Пути решения</a:t>
            </a:r>
          </a:p>
        </p:txBody>
      </p:sp>
      <p:sp>
        <p:nvSpPr>
          <p:cNvPr id="10" name="Объект 6"/>
          <p:cNvSpPr>
            <a:spLocks noGrp="1"/>
          </p:cNvSpPr>
          <p:nvPr>
            <p:ph sz="half" idx="2"/>
          </p:nvPr>
        </p:nvSpPr>
        <p:spPr>
          <a:xfrm>
            <a:off x="214282" y="1000108"/>
            <a:ext cx="8750206" cy="428628"/>
          </a:xfrm>
        </p:spPr>
        <p:txBody>
          <a:bodyPr>
            <a:normAutofit fontScale="40000" lnSpcReduction="20000"/>
          </a:bodyPr>
          <a:lstStyle/>
          <a:p>
            <a:pPr marL="0" indent="0"/>
            <a:r>
              <a:rPr lang="ru-RU" sz="3400" dirty="0" smtClean="0"/>
              <a:t> Процесс разделен на этапы непосредственно в </a:t>
            </a:r>
            <a:r>
              <a:rPr lang="en-US" sz="3400" dirty="0" smtClean="0"/>
              <a:t>DMS </a:t>
            </a:r>
            <a:r>
              <a:rPr lang="ru-RU" sz="3400" dirty="0" smtClean="0"/>
              <a:t>с фиксацией временных интервалов:</a:t>
            </a:r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/>
            <a:endParaRPr lang="ru-RU" dirty="0" smtClean="0"/>
          </a:p>
          <a:p>
            <a:pPr marL="400050" lvl="1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7858180" cy="504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50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786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Пути решения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8547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71546"/>
            <a:ext cx="45339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77871"/>
            <a:ext cx="5072098" cy="344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00438"/>
            <a:ext cx="45720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35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392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Пути решения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5"/>
            <a:ext cx="6715172" cy="34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80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31" y="8560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Пути решения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3857620" cy="264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2988" y="2643182"/>
            <a:ext cx="502194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401</Words>
  <Application>Microsoft Office PowerPoint</Application>
  <PresentationFormat>Экран (4:3)</PresentationFormat>
  <Paragraphs>104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Arimo</vt:lpstr>
      <vt:lpstr>Calibri</vt:lpstr>
      <vt:lpstr>Century Gothic</vt:lpstr>
      <vt:lpstr>Palatino Linotype</vt:lpstr>
      <vt:lpstr>Times New Roman</vt:lpstr>
      <vt:lpstr>Тема Office</vt:lpstr>
      <vt:lpstr>Презентация PowerPoint</vt:lpstr>
      <vt:lpstr>25 лет успешной работы Безупречное обслуживание и удовлетворенность каждого клиента</vt:lpstr>
      <vt:lpstr>Презентация PowerPoint</vt:lpstr>
      <vt:lpstr>Презентация PowerPoint</vt:lpstr>
      <vt:lpstr>Пути решения</vt:lpstr>
      <vt:lpstr>Пути решения</vt:lpstr>
      <vt:lpstr>Пути решения</vt:lpstr>
      <vt:lpstr>Пути решения</vt:lpstr>
      <vt:lpstr>Пути решения</vt:lpstr>
      <vt:lpstr>Пути решения</vt:lpstr>
      <vt:lpstr>Результаты</vt:lpstr>
      <vt:lpstr>Мотивация</vt:lpstr>
      <vt:lpstr>Сложности и зоны развития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Шалев Павел</dc:creator>
  <cp:lastModifiedBy>Татьяна Латышева</cp:lastModifiedBy>
  <cp:revision>128</cp:revision>
  <dcterms:created xsi:type="dcterms:W3CDTF">2020-05-20T15:18:44Z</dcterms:created>
  <dcterms:modified xsi:type="dcterms:W3CDTF">2020-09-23T10:59:02Z</dcterms:modified>
</cp:coreProperties>
</file>