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5" r:id="rId1"/>
  </p:sldMasterIdLst>
  <p:notesMasterIdLst>
    <p:notesMasterId r:id="rId19"/>
  </p:notesMasterIdLst>
  <p:sldIdLst>
    <p:sldId id="258" r:id="rId2"/>
    <p:sldId id="259" r:id="rId3"/>
    <p:sldId id="271" r:id="rId4"/>
    <p:sldId id="261" r:id="rId5"/>
    <p:sldId id="273" r:id="rId6"/>
    <p:sldId id="270" r:id="rId7"/>
    <p:sldId id="262" r:id="rId8"/>
    <p:sldId id="263" r:id="rId9"/>
    <p:sldId id="264" r:id="rId10"/>
    <p:sldId id="266" r:id="rId11"/>
    <p:sldId id="274" r:id="rId12"/>
    <p:sldId id="276" r:id="rId13"/>
    <p:sldId id="277" r:id="rId14"/>
    <p:sldId id="265" r:id="rId15"/>
    <p:sldId id="275" r:id="rId16"/>
    <p:sldId id="278" r:id="rId17"/>
    <p:sldId id="272" r:id="rId18"/>
  </p:sldIdLst>
  <p:sldSz cx="12192000" cy="6858000"/>
  <p:notesSz cx="6858000" cy="9144000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2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95DBC-EAF6-416F-9359-0F5CB551A11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411A96B-6D46-400D-926E-B13B957E9114}">
      <dgm:prSet phldrT="[Текст]"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ТАКТИЧЕСКИЕ</a:t>
          </a:r>
        </a:p>
      </dgm:t>
    </dgm:pt>
    <dgm:pt modelId="{49368D1B-73C9-4D03-BC3E-7492B91C3F20}" type="parTrans" cxnId="{C5EBD34F-1CA9-4430-9DB8-89FA7D503C2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E05FB0-A015-4764-9087-6A21675A6E22}" type="sibTrans" cxnId="{C5EBD34F-1CA9-4430-9DB8-89FA7D503C2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6131BC-17D3-485E-BB50-66A776CC8EF7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поддерживать отношения с постоянными клиентами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FF671-D672-4144-B5DA-5CA45B1EBB2F}" type="parTrans" cxnId="{318B0AD9-A658-4B0A-B0A6-E1EFBA83309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88639D-868D-4252-962A-27DC292F271B}" type="sibTrans" cxnId="{318B0AD9-A658-4B0A-B0A6-E1EFBA83309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68DC8-5572-4663-8231-D9C793A93388}">
      <dgm:prSet phldrT="[Текст]"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СТРАТЕГИЧЕСКИЕ</a:t>
          </a:r>
        </a:p>
      </dgm:t>
    </dgm:pt>
    <dgm:pt modelId="{CEF908D5-E06F-4431-8F9F-57AA16F82758}" type="parTrans" cxnId="{814D5E65-EB1A-4A44-8C8C-ADEAB552535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8EA8E-8352-4243-9D46-60494BEA90D7}" type="sibTrans" cxnId="{814D5E65-EB1A-4A44-8C8C-ADEAB552535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EFDE58-46BE-43CF-8342-CE476CF6A75B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помогать отделу продаж в лице каждого конкретного менеджера «запомниться» клиенту, стать его другом-экспертом</a:t>
          </a:r>
        </a:p>
      </dgm:t>
    </dgm:pt>
    <dgm:pt modelId="{DAB733C2-C4DD-4984-B256-112CEAF70414}" type="parTrans" cxnId="{267FE231-47E1-4B09-8D41-F80A03224E8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86F77-9BBE-4496-BDFD-0ED5DFFC2A86}" type="sibTrans" cxnId="{267FE231-47E1-4B09-8D41-F80A03224E8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93552-23A1-4180-AC76-57C440B8EB8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ненавязчиво и недорого доносить свои ключевые УТП</a:t>
          </a:r>
          <a:endParaRPr lang="ru-RU" sz="1600" dirty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2EFED6C0-B39A-4910-B61E-899B83021C38}" type="parTrans" cxnId="{8B70F985-F6A3-4F8A-971F-7189717939E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B678D-9726-430A-99F7-49C01E08B527}" type="sibTrans" cxnId="{8B70F985-F6A3-4F8A-971F-7189717939E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4C6F3-F3C6-49BF-A001-B11E2AEE0E47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дожимать теплых клиентов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29B49-9749-4414-866E-3AEF4F2D99D3}" type="parTrans" cxnId="{E47ADAA3-F908-48B3-B7F0-4612AFF829F5}">
      <dgm:prSet/>
      <dgm:spPr/>
      <dgm:t>
        <a:bodyPr/>
        <a:lstStyle/>
        <a:p>
          <a:endParaRPr lang="ru-RU"/>
        </a:p>
      </dgm:t>
    </dgm:pt>
    <dgm:pt modelId="{C9FF0659-0CB5-41D5-839D-3ED3251B28D5}" type="sibTrans" cxnId="{E47ADAA3-F908-48B3-B7F0-4612AFF829F5}">
      <dgm:prSet/>
      <dgm:spPr/>
      <dgm:t>
        <a:bodyPr/>
        <a:lstStyle/>
        <a:p>
          <a:endParaRPr lang="ru-RU"/>
        </a:p>
      </dgm:t>
    </dgm:pt>
    <dgm:pt modelId="{A7CBBEF7-196B-4A3C-9230-A5328B27133C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разогревать новых клиентов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C38E1-BCD9-474A-90C1-417136209657}" type="parTrans" cxnId="{2F081A0D-722F-4A98-9768-32D5B7800CA9}">
      <dgm:prSet/>
      <dgm:spPr/>
      <dgm:t>
        <a:bodyPr/>
        <a:lstStyle/>
        <a:p>
          <a:endParaRPr lang="ru-RU"/>
        </a:p>
      </dgm:t>
    </dgm:pt>
    <dgm:pt modelId="{73264B1E-2FED-4C82-8060-0F20F72DEE21}" type="sibTrans" cxnId="{2F081A0D-722F-4A98-9768-32D5B7800CA9}">
      <dgm:prSet/>
      <dgm:spPr/>
      <dgm:t>
        <a:bodyPr/>
        <a:lstStyle/>
        <a:p>
          <a:endParaRPr lang="ru-RU"/>
        </a:p>
      </dgm:t>
    </dgm:pt>
    <dgm:pt modelId="{0657CA93-0764-4A4D-802D-11CFD91508B4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персонализировать контакты, «Вася = хороший парень, профи, вызывает доверие; Дилер = бездушный бизнес, лишь бы продать»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00BEEC0F-BCBD-4209-9FCB-CBD2187F1EC7}" type="parTrans" cxnId="{2FB55D86-46C8-492F-9B8F-F0B9CDE6BA24}">
      <dgm:prSet/>
      <dgm:spPr/>
      <dgm:t>
        <a:bodyPr/>
        <a:lstStyle/>
        <a:p>
          <a:endParaRPr lang="ru-RU"/>
        </a:p>
      </dgm:t>
    </dgm:pt>
    <dgm:pt modelId="{1504E820-F2D3-4366-AA18-E48CF31590E4}" type="sibTrans" cxnId="{2FB55D86-46C8-492F-9B8F-F0B9CDE6BA24}">
      <dgm:prSet/>
      <dgm:spPr/>
      <dgm:t>
        <a:bodyPr/>
        <a:lstStyle/>
        <a:p>
          <a:endParaRPr lang="ru-RU"/>
        </a:p>
      </dgm:t>
    </dgm:pt>
    <dgm:pt modelId="{0828E255-18F4-4021-A8CC-6A1913CF48D3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показать клиентам, что мы с ними на одной волне – в удобном чате, оперативно, профессионально, без лишних действий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769F9BB0-6B2B-4E07-BE14-73E2279FE6F8}" type="parTrans" cxnId="{FE58E719-24FF-42FE-AD63-5F1CF8AA7725}">
      <dgm:prSet/>
      <dgm:spPr/>
      <dgm:t>
        <a:bodyPr/>
        <a:lstStyle/>
        <a:p>
          <a:endParaRPr lang="ru-RU"/>
        </a:p>
      </dgm:t>
    </dgm:pt>
    <dgm:pt modelId="{DB2577BB-EA4E-4411-8635-055736F312AC}" type="sibTrans" cxnId="{FE58E719-24FF-42FE-AD63-5F1CF8AA7725}">
      <dgm:prSet/>
      <dgm:spPr/>
      <dgm:t>
        <a:bodyPr/>
        <a:lstStyle/>
        <a:p>
          <a:endParaRPr lang="ru-RU"/>
        </a:p>
      </dgm:t>
    </dgm:pt>
    <dgm:pt modelId="{064F3D65-1BB6-4887-9F5F-70CBA4ADFF4A}" type="pres">
      <dgm:prSet presAssocID="{31495DBC-EAF6-416F-9359-0F5CB551A111}" presName="linear" presStyleCnt="0">
        <dgm:presLayoutVars>
          <dgm:animLvl val="lvl"/>
          <dgm:resizeHandles val="exact"/>
        </dgm:presLayoutVars>
      </dgm:prSet>
      <dgm:spPr/>
    </dgm:pt>
    <dgm:pt modelId="{478D3A60-8A01-4D6E-8895-B3EBD1E1A525}" type="pres">
      <dgm:prSet presAssocID="{A411A96B-6D46-400D-926E-B13B957E9114}" presName="parentText" presStyleLbl="node1" presStyleIdx="0" presStyleCnt="2" custScaleY="51847">
        <dgm:presLayoutVars>
          <dgm:chMax val="0"/>
          <dgm:bulletEnabled val="1"/>
        </dgm:presLayoutVars>
      </dgm:prSet>
      <dgm:spPr/>
    </dgm:pt>
    <dgm:pt modelId="{54FF50C6-4B29-473C-959B-0AEDFE828CA6}" type="pres">
      <dgm:prSet presAssocID="{A411A96B-6D46-400D-926E-B13B957E9114}" presName="childText" presStyleLbl="revTx" presStyleIdx="0" presStyleCnt="2">
        <dgm:presLayoutVars>
          <dgm:bulletEnabled val="1"/>
        </dgm:presLayoutVars>
      </dgm:prSet>
      <dgm:spPr/>
    </dgm:pt>
    <dgm:pt modelId="{082174E3-BBEE-47BE-899B-17D2819D240B}" type="pres">
      <dgm:prSet presAssocID="{97A68DC8-5572-4663-8231-D9C793A93388}" presName="parentText" presStyleLbl="node1" presStyleIdx="1" presStyleCnt="2" custScaleY="51847">
        <dgm:presLayoutVars>
          <dgm:chMax val="0"/>
          <dgm:bulletEnabled val="1"/>
        </dgm:presLayoutVars>
      </dgm:prSet>
      <dgm:spPr/>
    </dgm:pt>
    <dgm:pt modelId="{53F097B0-C1EC-42F3-8E17-B772FE767D81}" type="pres">
      <dgm:prSet presAssocID="{97A68DC8-5572-4663-8231-D9C793A9338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B91E505-708B-4957-BEEE-398DAB6CE3B1}" type="presOf" srcId="{0657CA93-0764-4A4D-802D-11CFD91508B4}" destId="{53F097B0-C1EC-42F3-8E17-B772FE767D81}" srcOrd="0" destOrd="1" presId="urn:microsoft.com/office/officeart/2005/8/layout/vList2"/>
    <dgm:cxn modelId="{2F081A0D-722F-4A98-9768-32D5B7800CA9}" srcId="{A411A96B-6D46-400D-926E-B13B957E9114}" destId="{A7CBBEF7-196B-4A3C-9230-A5328B27133C}" srcOrd="2" destOrd="0" parTransId="{C09C38E1-BCD9-474A-90C1-417136209657}" sibTransId="{73264B1E-2FED-4C82-8060-0F20F72DEE21}"/>
    <dgm:cxn modelId="{99262E0E-D6C0-49F1-8DB2-596608D2A870}" type="presOf" srcId="{A7CBBEF7-196B-4A3C-9230-A5328B27133C}" destId="{54FF50C6-4B29-473C-959B-0AEDFE828CA6}" srcOrd="0" destOrd="2" presId="urn:microsoft.com/office/officeart/2005/8/layout/vList2"/>
    <dgm:cxn modelId="{FE58E719-24FF-42FE-AD63-5F1CF8AA7725}" srcId="{97A68DC8-5572-4663-8231-D9C793A93388}" destId="{0828E255-18F4-4021-A8CC-6A1913CF48D3}" srcOrd="2" destOrd="0" parTransId="{769F9BB0-6B2B-4E07-BE14-73E2279FE6F8}" sibTransId="{DB2577BB-EA4E-4411-8635-055736F312AC}"/>
    <dgm:cxn modelId="{14972C21-C200-4980-A673-29E5AC27BD8C}" type="presOf" srcId="{546131BC-17D3-485E-BB50-66A776CC8EF7}" destId="{54FF50C6-4B29-473C-959B-0AEDFE828CA6}" srcOrd="0" destOrd="0" presId="urn:microsoft.com/office/officeart/2005/8/layout/vList2"/>
    <dgm:cxn modelId="{267FE231-47E1-4B09-8D41-F80A03224E85}" srcId="{97A68DC8-5572-4663-8231-D9C793A93388}" destId="{E2EFDE58-46BE-43CF-8342-CE476CF6A75B}" srcOrd="0" destOrd="0" parTransId="{DAB733C2-C4DD-4984-B256-112CEAF70414}" sibTransId="{F4486F77-9BBE-4496-BDFD-0ED5DFFC2A86}"/>
    <dgm:cxn modelId="{814D5E65-EB1A-4A44-8C8C-ADEAB5525359}" srcId="{31495DBC-EAF6-416F-9359-0F5CB551A111}" destId="{97A68DC8-5572-4663-8231-D9C793A93388}" srcOrd="1" destOrd="0" parTransId="{CEF908D5-E06F-4431-8F9F-57AA16F82758}" sibTransId="{BE78EA8E-8352-4243-9D46-60494BEA90D7}"/>
    <dgm:cxn modelId="{CE5A7B6C-EF8D-4701-916C-F497D0161CCF}" type="presOf" srcId="{E2EFDE58-46BE-43CF-8342-CE476CF6A75B}" destId="{53F097B0-C1EC-42F3-8E17-B772FE767D81}" srcOrd="0" destOrd="0" presId="urn:microsoft.com/office/officeart/2005/8/layout/vList2"/>
    <dgm:cxn modelId="{75B40D4E-D742-4933-9671-A210C5D2A833}" type="presOf" srcId="{C854C6F3-F3C6-49BF-A001-B11E2AEE0E47}" destId="{54FF50C6-4B29-473C-959B-0AEDFE828CA6}" srcOrd="0" destOrd="1" presId="urn:microsoft.com/office/officeart/2005/8/layout/vList2"/>
    <dgm:cxn modelId="{C5EBD34F-1CA9-4430-9DB8-89FA7D503C24}" srcId="{31495DBC-EAF6-416F-9359-0F5CB551A111}" destId="{A411A96B-6D46-400D-926E-B13B957E9114}" srcOrd="0" destOrd="0" parTransId="{49368D1B-73C9-4D03-BC3E-7492B91C3F20}" sibTransId="{32E05FB0-A015-4764-9087-6A21675A6E22}"/>
    <dgm:cxn modelId="{0A6E6C85-A9F4-41E2-95FC-32E42C8C2023}" type="presOf" srcId="{A411A96B-6D46-400D-926E-B13B957E9114}" destId="{478D3A60-8A01-4D6E-8895-B3EBD1E1A525}" srcOrd="0" destOrd="0" presId="urn:microsoft.com/office/officeart/2005/8/layout/vList2"/>
    <dgm:cxn modelId="{8B70F985-F6A3-4F8A-971F-7189717939E4}" srcId="{A411A96B-6D46-400D-926E-B13B957E9114}" destId="{CDE93552-23A1-4180-AC76-57C440B8EB87}" srcOrd="3" destOrd="0" parTransId="{2EFED6C0-B39A-4910-B61E-899B83021C38}" sibTransId="{461B678D-9726-430A-99F7-49C01E08B527}"/>
    <dgm:cxn modelId="{2FB55D86-46C8-492F-9B8F-F0B9CDE6BA24}" srcId="{97A68DC8-5572-4663-8231-D9C793A93388}" destId="{0657CA93-0764-4A4D-802D-11CFD91508B4}" srcOrd="1" destOrd="0" parTransId="{00BEEC0F-BCBD-4209-9FCB-CBD2187F1EC7}" sibTransId="{1504E820-F2D3-4366-AA18-E48CF31590E4}"/>
    <dgm:cxn modelId="{18177F92-60FA-46E1-8C8D-735405B27EBF}" type="presOf" srcId="{97A68DC8-5572-4663-8231-D9C793A93388}" destId="{082174E3-BBEE-47BE-899B-17D2819D240B}" srcOrd="0" destOrd="0" presId="urn:microsoft.com/office/officeart/2005/8/layout/vList2"/>
    <dgm:cxn modelId="{C9D1CE99-4574-4F72-9FDC-A20803B24F65}" type="presOf" srcId="{0828E255-18F4-4021-A8CC-6A1913CF48D3}" destId="{53F097B0-C1EC-42F3-8E17-B772FE767D81}" srcOrd="0" destOrd="2" presId="urn:microsoft.com/office/officeart/2005/8/layout/vList2"/>
    <dgm:cxn modelId="{E47ADAA3-F908-48B3-B7F0-4612AFF829F5}" srcId="{A411A96B-6D46-400D-926E-B13B957E9114}" destId="{C854C6F3-F3C6-49BF-A001-B11E2AEE0E47}" srcOrd="1" destOrd="0" parTransId="{51129B49-9749-4414-866E-3AEF4F2D99D3}" sibTransId="{C9FF0659-0CB5-41D5-839D-3ED3251B28D5}"/>
    <dgm:cxn modelId="{318B0AD9-A658-4B0A-B0A6-E1EFBA833095}" srcId="{A411A96B-6D46-400D-926E-B13B957E9114}" destId="{546131BC-17D3-485E-BB50-66A776CC8EF7}" srcOrd="0" destOrd="0" parTransId="{530FF671-D672-4144-B5DA-5CA45B1EBB2F}" sibTransId="{4F88639D-868D-4252-962A-27DC292F271B}"/>
    <dgm:cxn modelId="{E61BC4EA-D98D-4C08-A8CE-7E67D90A5255}" type="presOf" srcId="{CDE93552-23A1-4180-AC76-57C440B8EB87}" destId="{54FF50C6-4B29-473C-959B-0AEDFE828CA6}" srcOrd="0" destOrd="3" presId="urn:microsoft.com/office/officeart/2005/8/layout/vList2"/>
    <dgm:cxn modelId="{9A85B8FC-8438-41F6-A4BE-95907B4EFDED}" type="presOf" srcId="{31495DBC-EAF6-416F-9359-0F5CB551A111}" destId="{064F3D65-1BB6-4887-9F5F-70CBA4ADFF4A}" srcOrd="0" destOrd="0" presId="urn:microsoft.com/office/officeart/2005/8/layout/vList2"/>
    <dgm:cxn modelId="{6F5E4136-6650-4BE3-B7D1-909D03511084}" type="presParOf" srcId="{064F3D65-1BB6-4887-9F5F-70CBA4ADFF4A}" destId="{478D3A60-8A01-4D6E-8895-B3EBD1E1A525}" srcOrd="0" destOrd="0" presId="urn:microsoft.com/office/officeart/2005/8/layout/vList2"/>
    <dgm:cxn modelId="{4F6A6CAC-F353-471A-8881-C0DFDA6F1BE2}" type="presParOf" srcId="{064F3D65-1BB6-4887-9F5F-70CBA4ADFF4A}" destId="{54FF50C6-4B29-473C-959B-0AEDFE828CA6}" srcOrd="1" destOrd="0" presId="urn:microsoft.com/office/officeart/2005/8/layout/vList2"/>
    <dgm:cxn modelId="{1DF0EEFF-5593-41E9-91C4-1A50FEE8972C}" type="presParOf" srcId="{064F3D65-1BB6-4887-9F5F-70CBA4ADFF4A}" destId="{082174E3-BBEE-47BE-899B-17D2819D240B}" srcOrd="2" destOrd="0" presId="urn:microsoft.com/office/officeart/2005/8/layout/vList2"/>
    <dgm:cxn modelId="{4A593E45-0BE6-4DEC-ADC6-A0222BE0BEA3}" type="presParOf" srcId="{064F3D65-1BB6-4887-9F5F-70CBA4ADFF4A}" destId="{53F097B0-C1EC-42F3-8E17-B772FE767D8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B8104-5C32-4FB5-A1DE-A6C05BDAB829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2DFEAB9-727E-4C1C-92AA-C887011D908A}">
      <dgm:prSet phldrT="[Текст]" custT="1"/>
      <dgm:spPr/>
      <dgm:t>
        <a:bodyPr/>
        <a:lstStyle/>
        <a:p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маркетинг</a:t>
          </a:r>
        </a:p>
      </dgm:t>
    </dgm:pt>
    <dgm:pt modelId="{8140BE3C-F1C0-4A86-AA2C-23B66D3A2054}" type="parTrans" cxnId="{3C0CCD51-86D2-41FD-A162-FC9558AA2A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7A15B-C87C-4F5D-8217-2EAA540C5412}" type="sibTrans" cxnId="{3C0CCD51-86D2-41FD-A162-FC9558AA2A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BBCB59-3974-44C2-9F3B-8A90550A7B72}">
      <dgm:prSet phldrT="[Текст]" custT="1"/>
      <dgm:spPr/>
      <dgm:t>
        <a:bodyPr/>
        <a:lstStyle/>
        <a:p>
          <a:r>
            <a: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формирование контента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DC0245-823E-47DA-95AE-13257BF97A9A}" type="parTrans" cxnId="{4C8F4289-04F8-42E7-9C9B-C498338761F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E97001-E4FF-430C-B0C6-24C2F00057DC}" type="sibTrans" cxnId="{4C8F4289-04F8-42E7-9C9B-C498338761F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4036F-5B8B-40CF-B719-64DE23336921}">
      <dgm:prSet phldrT="[Текст]" custT="1"/>
      <dgm:spPr/>
      <dgm:t>
        <a:bodyPr/>
        <a:lstStyle/>
        <a:p>
          <a:r>
            <a: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подготовка текстов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4AC0C-6040-464F-AA22-4BE6FBFEFC82}" type="parTrans" cxnId="{509C347B-ACE0-42F3-A143-2E03DB72622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9A50F-02A5-4B61-8681-0636427F3317}" type="sibTrans" cxnId="{509C347B-ACE0-42F3-A143-2E03DB72622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3C5FEF-89B6-473F-9346-5F01226B6D71}">
      <dgm:prSet phldrT="[Текст]" custT="1"/>
      <dgm:spPr/>
      <dgm:t>
        <a:bodyPr/>
        <a:lstStyle/>
        <a:p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продажи</a:t>
          </a:r>
        </a:p>
      </dgm:t>
    </dgm:pt>
    <dgm:pt modelId="{9C1CF4A2-FF16-4B32-B197-3B4A6B2B34F1}" type="parTrans" cxnId="{648BA9F8-03B5-4B25-9E22-6A188508BEC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5AE246-D89C-448E-BF21-75BAE5FE8F98}" type="sibTrans" cxnId="{648BA9F8-03B5-4B25-9E22-6A188508BEC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6519A-D9F3-42EC-9F33-E01C5F65A498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формирование / обновление списка получателей</a:t>
          </a:r>
        </a:p>
      </dgm:t>
    </dgm:pt>
    <dgm:pt modelId="{02793D07-C11C-4427-AA68-6A705D91EDFB}" type="parTrans" cxnId="{DB7B533A-81BB-49E9-B6F0-F270143782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5D0A6A-AE03-4556-9741-241B5578A223}" type="sibTrans" cxnId="{DB7B533A-81BB-49E9-B6F0-F270143782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699AEA-EF79-4F84-9C58-FE052D0A6DCE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рассылка</a:t>
          </a:r>
        </a:p>
      </dgm:t>
    </dgm:pt>
    <dgm:pt modelId="{D50E898F-8F16-4488-AD9F-F533FC6FFCE7}" type="parTrans" cxnId="{4AC01BA0-C87B-472C-A1A5-F2350AEAB4C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62DCB3-BEE4-4FAE-924D-17D8E475A4C3}" type="sibTrans" cxnId="{4AC01BA0-C87B-472C-A1A5-F2350AEAB4C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684BF-9078-40BE-915F-8BEAC85BEB69}">
      <dgm:prSet phldrT="[Текст]" custT="1"/>
      <dgm:spPr/>
      <dgm:t>
        <a:bodyPr/>
        <a:lstStyle/>
        <a:p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маркетинг</a:t>
          </a:r>
        </a:p>
      </dgm:t>
    </dgm:pt>
    <dgm:pt modelId="{2748F2FE-692C-44F9-B534-3FA9E8415AD2}" type="parTrans" cxnId="{EEB06312-F70E-4CFD-8DD4-81A358494FB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F7828-F7FD-40D0-85FC-3CCC2E27DE3A}" type="sibTrans" cxnId="{EEB06312-F70E-4CFD-8DD4-81A358494FB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64DC2-E4FB-43FE-AA43-1ECCE3B97D59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анализ отчетов</a:t>
          </a:r>
        </a:p>
      </dgm:t>
    </dgm:pt>
    <dgm:pt modelId="{651B7E28-230C-4C3E-94AD-A4B4C1C65C1E}" type="parTrans" cxnId="{71932FA7-C68D-422D-B255-F4D2A47D7BF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FF96F-F3B8-498A-8608-C02B0E9564B4}" type="sibTrans" cxnId="{71932FA7-C68D-422D-B255-F4D2A47D7BF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178278-910D-4FF5-911F-03413D6A00AD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всё сначала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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E7E33-C109-42F0-B3FA-95CB7AF3AC1D}" type="parTrans" cxnId="{6B2FE018-321A-4734-8436-7A526EA2A0D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2705F-00CD-4251-8C3B-C9BE71AB0F08}" type="sibTrans" cxnId="{6B2FE018-321A-4734-8436-7A526EA2A0D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412EB-D9FC-40C5-93DE-E53D58BE972E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рассылка по ОП</a:t>
          </a:r>
        </a:p>
      </dgm:t>
    </dgm:pt>
    <dgm:pt modelId="{EBE5A38C-446C-4D15-A53A-63304F35E468}" type="parTrans" cxnId="{24DEA9B7-7BE4-4414-83DD-B4588B2EE4F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65734-AC92-48C5-8A51-937E1A660935}" type="sibTrans" cxnId="{24DEA9B7-7BE4-4414-83DD-B4588B2EE4F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B2013F-FCF6-4A6D-8F0D-39AE6779552B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подготовка отчетов</a:t>
          </a:r>
        </a:p>
      </dgm:t>
    </dgm:pt>
    <dgm:pt modelId="{9D950F2F-F87A-4BFC-825E-BEF8A8F23A06}" type="parTrans" cxnId="{0E35161C-FE45-49B1-B405-10F7A1D51AC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D4682-6C83-4B96-88DA-5D649AD85B93}" type="sibTrans" cxnId="{0E35161C-FE45-49B1-B405-10F7A1D51AC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AFA0AA-E513-4A01-8A7D-A0BA6AEDC0DE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выбор временного интервала</a:t>
          </a:r>
        </a:p>
      </dgm:t>
    </dgm:pt>
    <dgm:pt modelId="{7C4B9D19-62AD-4AD9-8414-E67F997F6993}" type="parTrans" cxnId="{8CBA952C-9BE3-42AC-97F2-3B7A5CB0141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94348-5FC5-4466-9C17-054DA8DF86DB}" type="sibTrans" cxnId="{8CBA952C-9BE3-42AC-97F2-3B7A5CB0141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6E35F-C5E1-429F-B84E-A7B20E3E4295}" type="pres">
      <dgm:prSet presAssocID="{B0EB8104-5C32-4FB5-A1DE-A6C05BDAB82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56ACE5D-42E7-47F2-97E5-AAA0C58204BF}" type="pres">
      <dgm:prSet presAssocID="{32DFEAB9-727E-4C1C-92AA-C887011D908A}" presName="horFlow" presStyleCnt="0"/>
      <dgm:spPr/>
    </dgm:pt>
    <dgm:pt modelId="{50E7411D-09E7-4623-89D0-992330C5287B}" type="pres">
      <dgm:prSet presAssocID="{32DFEAB9-727E-4C1C-92AA-C887011D908A}" presName="bigChev" presStyleLbl="node1" presStyleIdx="0" presStyleCnt="3" custScaleX="117450"/>
      <dgm:spPr/>
    </dgm:pt>
    <dgm:pt modelId="{4AB926BC-33C5-42CD-B91A-55AD1A5DB39D}" type="pres">
      <dgm:prSet presAssocID="{7C4B9D19-62AD-4AD9-8414-E67F997F6993}" presName="parTrans" presStyleCnt="0"/>
      <dgm:spPr/>
    </dgm:pt>
    <dgm:pt modelId="{BCE4D19B-8351-4060-AD70-591EF7B3B986}" type="pres">
      <dgm:prSet presAssocID="{C6AFA0AA-E513-4A01-8A7D-A0BA6AEDC0DE}" presName="node" presStyleLbl="alignAccFollowNode1" presStyleIdx="0" presStyleCnt="9" custScaleX="113333">
        <dgm:presLayoutVars>
          <dgm:bulletEnabled val="1"/>
        </dgm:presLayoutVars>
      </dgm:prSet>
      <dgm:spPr/>
    </dgm:pt>
    <dgm:pt modelId="{3F0C0B89-712A-4747-B18B-DD094F9886A9}" type="pres">
      <dgm:prSet presAssocID="{FEC94348-5FC5-4466-9C17-054DA8DF86DB}" presName="sibTrans" presStyleCnt="0"/>
      <dgm:spPr/>
    </dgm:pt>
    <dgm:pt modelId="{B2CA813D-9FAD-4918-9ACD-D06B3BA9B495}" type="pres">
      <dgm:prSet presAssocID="{AFBBCB59-3974-44C2-9F3B-8A90550A7B72}" presName="node" presStyleLbl="alignAccFollowNode1" presStyleIdx="1" presStyleCnt="9" custScaleX="124850">
        <dgm:presLayoutVars>
          <dgm:bulletEnabled val="1"/>
        </dgm:presLayoutVars>
      </dgm:prSet>
      <dgm:spPr/>
    </dgm:pt>
    <dgm:pt modelId="{E64F2E7E-D357-4329-AA5D-D2D23EA72444}" type="pres">
      <dgm:prSet presAssocID="{B4E97001-E4FF-430C-B0C6-24C2F00057DC}" presName="sibTrans" presStyleCnt="0"/>
      <dgm:spPr/>
    </dgm:pt>
    <dgm:pt modelId="{4309CD68-23F1-4DBF-8880-B8ACB48B2560}" type="pres">
      <dgm:prSet presAssocID="{E434036F-5B8B-40CF-B719-64DE23336921}" presName="node" presStyleLbl="alignAccFollowNode1" presStyleIdx="2" presStyleCnt="9">
        <dgm:presLayoutVars>
          <dgm:bulletEnabled val="1"/>
        </dgm:presLayoutVars>
      </dgm:prSet>
      <dgm:spPr/>
    </dgm:pt>
    <dgm:pt modelId="{EAC94459-79DC-4430-8C6E-3A1C0CCB5029}" type="pres">
      <dgm:prSet presAssocID="{9E49A50F-02A5-4B61-8681-0636427F3317}" presName="sibTrans" presStyleCnt="0"/>
      <dgm:spPr/>
    </dgm:pt>
    <dgm:pt modelId="{24C535CE-DB49-44D1-A744-78560F1FD20C}" type="pres">
      <dgm:prSet presAssocID="{C1C412EB-D9FC-40C5-93DE-E53D58BE972E}" presName="node" presStyleLbl="alignAccFollowNode1" presStyleIdx="3" presStyleCnt="9">
        <dgm:presLayoutVars>
          <dgm:bulletEnabled val="1"/>
        </dgm:presLayoutVars>
      </dgm:prSet>
      <dgm:spPr/>
    </dgm:pt>
    <dgm:pt modelId="{D9CEEB35-70F3-45D9-B08B-41BA49764637}" type="pres">
      <dgm:prSet presAssocID="{32DFEAB9-727E-4C1C-92AA-C887011D908A}" presName="vSp" presStyleCnt="0"/>
      <dgm:spPr/>
    </dgm:pt>
    <dgm:pt modelId="{33E23F0A-B497-40DF-B181-FF3C271268A1}" type="pres">
      <dgm:prSet presAssocID="{433C5FEF-89B6-473F-9346-5F01226B6D71}" presName="horFlow" presStyleCnt="0"/>
      <dgm:spPr/>
    </dgm:pt>
    <dgm:pt modelId="{2CD6702C-8D03-434B-98ED-3F2B47E263A3}" type="pres">
      <dgm:prSet presAssocID="{433C5FEF-89B6-473F-9346-5F01226B6D71}" presName="bigChev" presStyleLbl="node1" presStyleIdx="1" presStyleCnt="3" custScaleX="117450"/>
      <dgm:spPr/>
    </dgm:pt>
    <dgm:pt modelId="{41047033-8FEF-44AE-9636-634A298C78A0}" type="pres">
      <dgm:prSet presAssocID="{02793D07-C11C-4427-AA68-6A705D91EDFB}" presName="parTrans" presStyleCnt="0"/>
      <dgm:spPr/>
    </dgm:pt>
    <dgm:pt modelId="{5B3FA789-52C8-46D4-9EA6-E03B14099192}" type="pres">
      <dgm:prSet presAssocID="{6256519A-D9F3-42EC-9F33-E01C5F65A498}" presName="node" presStyleLbl="alignAccFollowNode1" presStyleIdx="4" presStyleCnt="9" custScaleX="155449">
        <dgm:presLayoutVars>
          <dgm:bulletEnabled val="1"/>
        </dgm:presLayoutVars>
      </dgm:prSet>
      <dgm:spPr/>
    </dgm:pt>
    <dgm:pt modelId="{E0E81B5A-02E3-4ED1-9069-BDB4A568361D}" type="pres">
      <dgm:prSet presAssocID="{0B5D0A6A-AE03-4556-9741-241B5578A223}" presName="sibTrans" presStyleCnt="0"/>
      <dgm:spPr/>
    </dgm:pt>
    <dgm:pt modelId="{FDD7EDBB-CBDD-46FB-8D03-AA378230F223}" type="pres">
      <dgm:prSet presAssocID="{31699AEA-EF79-4F84-9C58-FE052D0A6DCE}" presName="node" presStyleLbl="alignAccFollowNode1" presStyleIdx="5" presStyleCnt="9">
        <dgm:presLayoutVars>
          <dgm:bulletEnabled val="1"/>
        </dgm:presLayoutVars>
      </dgm:prSet>
      <dgm:spPr/>
    </dgm:pt>
    <dgm:pt modelId="{831D0441-6258-4654-B98C-33715A4674B8}" type="pres">
      <dgm:prSet presAssocID="{4862DCB3-BEE4-4FAE-924D-17D8E475A4C3}" presName="sibTrans" presStyleCnt="0"/>
      <dgm:spPr/>
    </dgm:pt>
    <dgm:pt modelId="{1BCEB5CD-459D-4F33-9F71-67F7A30D7F81}" type="pres">
      <dgm:prSet presAssocID="{48B2013F-FCF6-4A6D-8F0D-39AE6779552B}" presName="node" presStyleLbl="alignAccFollowNode1" presStyleIdx="6" presStyleCnt="9">
        <dgm:presLayoutVars>
          <dgm:bulletEnabled val="1"/>
        </dgm:presLayoutVars>
      </dgm:prSet>
      <dgm:spPr/>
    </dgm:pt>
    <dgm:pt modelId="{2E9683FC-39A5-485B-84EB-F1F51DF63009}" type="pres">
      <dgm:prSet presAssocID="{433C5FEF-89B6-473F-9346-5F01226B6D71}" presName="vSp" presStyleCnt="0"/>
      <dgm:spPr/>
    </dgm:pt>
    <dgm:pt modelId="{259B30A1-FB9C-4614-A952-B5156EC72E5C}" type="pres">
      <dgm:prSet presAssocID="{414684BF-9078-40BE-915F-8BEAC85BEB69}" presName="horFlow" presStyleCnt="0"/>
      <dgm:spPr/>
    </dgm:pt>
    <dgm:pt modelId="{F28553F8-AFE9-44FD-B6C0-2D4052735058}" type="pres">
      <dgm:prSet presAssocID="{414684BF-9078-40BE-915F-8BEAC85BEB69}" presName="bigChev" presStyleLbl="node1" presStyleIdx="2" presStyleCnt="3" custScaleX="117450"/>
      <dgm:spPr/>
    </dgm:pt>
    <dgm:pt modelId="{A22F1E18-8F0F-41C2-9523-78DD79AB7060}" type="pres">
      <dgm:prSet presAssocID="{651B7E28-230C-4C3E-94AD-A4B4C1C65C1E}" presName="parTrans" presStyleCnt="0"/>
      <dgm:spPr/>
    </dgm:pt>
    <dgm:pt modelId="{5D0C92A7-939D-4566-A760-A707AD70BE01}" type="pres">
      <dgm:prSet presAssocID="{50F64DC2-E4FB-43FE-AA43-1ECCE3B97D59}" presName="node" presStyleLbl="alignAccFollowNode1" presStyleIdx="7" presStyleCnt="9">
        <dgm:presLayoutVars>
          <dgm:bulletEnabled val="1"/>
        </dgm:presLayoutVars>
      </dgm:prSet>
      <dgm:spPr/>
    </dgm:pt>
    <dgm:pt modelId="{B29340BC-9B98-42E4-BC91-F7F61E33784D}" type="pres">
      <dgm:prSet presAssocID="{644FF96F-F3B8-498A-8608-C02B0E9564B4}" presName="sibTrans" presStyleCnt="0"/>
      <dgm:spPr/>
    </dgm:pt>
    <dgm:pt modelId="{F03B48EA-0575-4514-8809-A7F3C1CBE859}" type="pres">
      <dgm:prSet presAssocID="{A7178278-910D-4FF5-911F-03413D6A00AD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3EF75D05-FD95-4AA2-B1C1-C65F3F2E6D73}" type="presOf" srcId="{AFBBCB59-3974-44C2-9F3B-8A90550A7B72}" destId="{B2CA813D-9FAD-4918-9ACD-D06B3BA9B495}" srcOrd="0" destOrd="0" presId="urn:microsoft.com/office/officeart/2005/8/layout/lProcess3"/>
    <dgm:cxn modelId="{EEB06312-F70E-4CFD-8DD4-81A358494FB6}" srcId="{B0EB8104-5C32-4FB5-A1DE-A6C05BDAB829}" destId="{414684BF-9078-40BE-915F-8BEAC85BEB69}" srcOrd="2" destOrd="0" parTransId="{2748F2FE-692C-44F9-B534-3FA9E8415AD2}" sibTransId="{57CF7828-F7FD-40D0-85FC-3CCC2E27DE3A}"/>
    <dgm:cxn modelId="{6B2FE018-321A-4734-8436-7A526EA2A0D0}" srcId="{414684BF-9078-40BE-915F-8BEAC85BEB69}" destId="{A7178278-910D-4FF5-911F-03413D6A00AD}" srcOrd="1" destOrd="0" parTransId="{08EE7E33-C109-42F0-B3FA-95CB7AF3AC1D}" sibTransId="{BF02705F-00CD-4251-8C3B-C9BE71AB0F08}"/>
    <dgm:cxn modelId="{67F98C1B-90DC-4A4D-A7DE-CE308D62F4AA}" type="presOf" srcId="{E434036F-5B8B-40CF-B719-64DE23336921}" destId="{4309CD68-23F1-4DBF-8880-B8ACB48B2560}" srcOrd="0" destOrd="0" presId="urn:microsoft.com/office/officeart/2005/8/layout/lProcess3"/>
    <dgm:cxn modelId="{0E35161C-FE45-49B1-B405-10F7A1D51AC3}" srcId="{433C5FEF-89B6-473F-9346-5F01226B6D71}" destId="{48B2013F-FCF6-4A6D-8F0D-39AE6779552B}" srcOrd="2" destOrd="0" parTransId="{9D950F2F-F87A-4BFC-825E-BEF8A8F23A06}" sibTransId="{A0BD4682-6C83-4B96-88DA-5D649AD85B93}"/>
    <dgm:cxn modelId="{59151826-5724-4853-82C7-9856C2D88EA3}" type="presOf" srcId="{433C5FEF-89B6-473F-9346-5F01226B6D71}" destId="{2CD6702C-8D03-434B-98ED-3F2B47E263A3}" srcOrd="0" destOrd="0" presId="urn:microsoft.com/office/officeart/2005/8/layout/lProcess3"/>
    <dgm:cxn modelId="{8CBA952C-9BE3-42AC-97F2-3B7A5CB0141B}" srcId="{32DFEAB9-727E-4C1C-92AA-C887011D908A}" destId="{C6AFA0AA-E513-4A01-8A7D-A0BA6AEDC0DE}" srcOrd="0" destOrd="0" parTransId="{7C4B9D19-62AD-4AD9-8414-E67F997F6993}" sibTransId="{FEC94348-5FC5-4466-9C17-054DA8DF86DB}"/>
    <dgm:cxn modelId="{EC36942E-026E-4D9B-BA67-4C0365562DDA}" type="presOf" srcId="{C6AFA0AA-E513-4A01-8A7D-A0BA6AEDC0DE}" destId="{BCE4D19B-8351-4060-AD70-591EF7B3B986}" srcOrd="0" destOrd="0" presId="urn:microsoft.com/office/officeart/2005/8/layout/lProcess3"/>
    <dgm:cxn modelId="{096D2C2F-5BFC-4056-B0C0-17628D031A5F}" type="presOf" srcId="{32DFEAB9-727E-4C1C-92AA-C887011D908A}" destId="{50E7411D-09E7-4623-89D0-992330C5287B}" srcOrd="0" destOrd="0" presId="urn:microsoft.com/office/officeart/2005/8/layout/lProcess3"/>
    <dgm:cxn modelId="{DB7B533A-81BB-49E9-B6F0-F2701437820D}" srcId="{433C5FEF-89B6-473F-9346-5F01226B6D71}" destId="{6256519A-D9F3-42EC-9F33-E01C5F65A498}" srcOrd="0" destOrd="0" parTransId="{02793D07-C11C-4427-AA68-6A705D91EDFB}" sibTransId="{0B5D0A6A-AE03-4556-9741-241B5578A223}"/>
    <dgm:cxn modelId="{73434C43-6373-4636-A8E2-0C0E1A231997}" type="presOf" srcId="{31699AEA-EF79-4F84-9C58-FE052D0A6DCE}" destId="{FDD7EDBB-CBDD-46FB-8D03-AA378230F223}" srcOrd="0" destOrd="0" presId="urn:microsoft.com/office/officeart/2005/8/layout/lProcess3"/>
    <dgm:cxn modelId="{3C0CCD51-86D2-41FD-A162-FC9558AA2ACD}" srcId="{B0EB8104-5C32-4FB5-A1DE-A6C05BDAB829}" destId="{32DFEAB9-727E-4C1C-92AA-C887011D908A}" srcOrd="0" destOrd="0" parTransId="{8140BE3C-F1C0-4A86-AA2C-23B66D3A2054}" sibTransId="{7E17A15B-C87C-4F5D-8217-2EAA540C5412}"/>
    <dgm:cxn modelId="{509C347B-ACE0-42F3-A143-2E03DB726227}" srcId="{32DFEAB9-727E-4C1C-92AA-C887011D908A}" destId="{E434036F-5B8B-40CF-B719-64DE23336921}" srcOrd="2" destOrd="0" parTransId="{0E64AC0C-6040-464F-AA22-4BE6FBFEFC82}" sibTransId="{9E49A50F-02A5-4B61-8681-0636427F3317}"/>
    <dgm:cxn modelId="{595E9886-D68C-4A7D-9FEE-0F9C88212B2D}" type="presOf" srcId="{6256519A-D9F3-42EC-9F33-E01C5F65A498}" destId="{5B3FA789-52C8-46D4-9EA6-E03B14099192}" srcOrd="0" destOrd="0" presId="urn:microsoft.com/office/officeart/2005/8/layout/lProcess3"/>
    <dgm:cxn modelId="{4C8F4289-04F8-42E7-9C9B-C498338761F5}" srcId="{32DFEAB9-727E-4C1C-92AA-C887011D908A}" destId="{AFBBCB59-3974-44C2-9F3B-8A90550A7B72}" srcOrd="1" destOrd="0" parTransId="{8CDC0245-823E-47DA-95AE-13257BF97A9A}" sibTransId="{B4E97001-E4FF-430C-B0C6-24C2F00057DC}"/>
    <dgm:cxn modelId="{4AC01BA0-C87B-472C-A1A5-F2350AEAB4C0}" srcId="{433C5FEF-89B6-473F-9346-5F01226B6D71}" destId="{31699AEA-EF79-4F84-9C58-FE052D0A6DCE}" srcOrd="1" destOrd="0" parTransId="{D50E898F-8F16-4488-AD9F-F533FC6FFCE7}" sibTransId="{4862DCB3-BEE4-4FAE-924D-17D8E475A4C3}"/>
    <dgm:cxn modelId="{71932FA7-C68D-422D-B255-F4D2A47D7BFF}" srcId="{414684BF-9078-40BE-915F-8BEAC85BEB69}" destId="{50F64DC2-E4FB-43FE-AA43-1ECCE3B97D59}" srcOrd="0" destOrd="0" parTransId="{651B7E28-230C-4C3E-94AD-A4B4C1C65C1E}" sibTransId="{644FF96F-F3B8-498A-8608-C02B0E9564B4}"/>
    <dgm:cxn modelId="{409049A8-2BC5-4BC6-9FA5-33ABDBCA57CC}" type="presOf" srcId="{A7178278-910D-4FF5-911F-03413D6A00AD}" destId="{F03B48EA-0575-4514-8809-A7F3C1CBE859}" srcOrd="0" destOrd="0" presId="urn:microsoft.com/office/officeart/2005/8/layout/lProcess3"/>
    <dgm:cxn modelId="{24DEA9B7-7BE4-4414-83DD-B4588B2EE4FE}" srcId="{32DFEAB9-727E-4C1C-92AA-C887011D908A}" destId="{C1C412EB-D9FC-40C5-93DE-E53D58BE972E}" srcOrd="3" destOrd="0" parTransId="{EBE5A38C-446C-4D15-A53A-63304F35E468}" sibTransId="{99265734-AC92-48C5-8A51-937E1A660935}"/>
    <dgm:cxn modelId="{191D66C9-D4C5-4A62-A65C-52070BD6721B}" type="presOf" srcId="{50F64DC2-E4FB-43FE-AA43-1ECCE3B97D59}" destId="{5D0C92A7-939D-4566-A760-A707AD70BE01}" srcOrd="0" destOrd="0" presId="urn:microsoft.com/office/officeart/2005/8/layout/lProcess3"/>
    <dgm:cxn modelId="{2618EAD3-7BCE-464E-948F-1013E208BCF7}" type="presOf" srcId="{B0EB8104-5C32-4FB5-A1DE-A6C05BDAB829}" destId="{1736E35F-C5E1-429F-B84E-A7B20E3E4295}" srcOrd="0" destOrd="0" presId="urn:microsoft.com/office/officeart/2005/8/layout/lProcess3"/>
    <dgm:cxn modelId="{BB5E63DF-4C01-4941-9BCA-057745024810}" type="presOf" srcId="{48B2013F-FCF6-4A6D-8F0D-39AE6779552B}" destId="{1BCEB5CD-459D-4F33-9F71-67F7A30D7F81}" srcOrd="0" destOrd="0" presId="urn:microsoft.com/office/officeart/2005/8/layout/lProcess3"/>
    <dgm:cxn modelId="{B9147EEF-184C-4C30-B6B9-5BC62D1091B0}" type="presOf" srcId="{414684BF-9078-40BE-915F-8BEAC85BEB69}" destId="{F28553F8-AFE9-44FD-B6C0-2D4052735058}" srcOrd="0" destOrd="0" presId="urn:microsoft.com/office/officeart/2005/8/layout/lProcess3"/>
    <dgm:cxn modelId="{648BA9F8-03B5-4B25-9E22-6A188508BECC}" srcId="{B0EB8104-5C32-4FB5-A1DE-A6C05BDAB829}" destId="{433C5FEF-89B6-473F-9346-5F01226B6D71}" srcOrd="1" destOrd="0" parTransId="{9C1CF4A2-FF16-4B32-B197-3B4A6B2B34F1}" sibTransId="{F25AE246-D89C-448E-BF21-75BAE5FE8F98}"/>
    <dgm:cxn modelId="{12A505FF-08AE-434A-BD8E-03F8DCC4E99A}" type="presOf" srcId="{C1C412EB-D9FC-40C5-93DE-E53D58BE972E}" destId="{24C535CE-DB49-44D1-A744-78560F1FD20C}" srcOrd="0" destOrd="0" presId="urn:microsoft.com/office/officeart/2005/8/layout/lProcess3"/>
    <dgm:cxn modelId="{E05969ED-CCF8-4BD1-A23F-196969003559}" type="presParOf" srcId="{1736E35F-C5E1-429F-B84E-A7B20E3E4295}" destId="{E56ACE5D-42E7-47F2-97E5-AAA0C58204BF}" srcOrd="0" destOrd="0" presId="urn:microsoft.com/office/officeart/2005/8/layout/lProcess3"/>
    <dgm:cxn modelId="{0BBC906A-EA63-44AB-8510-BB28E3A01ACE}" type="presParOf" srcId="{E56ACE5D-42E7-47F2-97E5-AAA0C58204BF}" destId="{50E7411D-09E7-4623-89D0-992330C5287B}" srcOrd="0" destOrd="0" presId="urn:microsoft.com/office/officeart/2005/8/layout/lProcess3"/>
    <dgm:cxn modelId="{40102D22-ABF3-4106-AF02-6F5119AA1056}" type="presParOf" srcId="{E56ACE5D-42E7-47F2-97E5-AAA0C58204BF}" destId="{4AB926BC-33C5-42CD-B91A-55AD1A5DB39D}" srcOrd="1" destOrd="0" presId="urn:microsoft.com/office/officeart/2005/8/layout/lProcess3"/>
    <dgm:cxn modelId="{C132E91E-516D-4D43-8F32-E308F54BB694}" type="presParOf" srcId="{E56ACE5D-42E7-47F2-97E5-AAA0C58204BF}" destId="{BCE4D19B-8351-4060-AD70-591EF7B3B986}" srcOrd="2" destOrd="0" presId="urn:microsoft.com/office/officeart/2005/8/layout/lProcess3"/>
    <dgm:cxn modelId="{554084B6-F2E0-4362-BDCA-2691A7C07CF6}" type="presParOf" srcId="{E56ACE5D-42E7-47F2-97E5-AAA0C58204BF}" destId="{3F0C0B89-712A-4747-B18B-DD094F9886A9}" srcOrd="3" destOrd="0" presId="urn:microsoft.com/office/officeart/2005/8/layout/lProcess3"/>
    <dgm:cxn modelId="{857CBBBA-8C81-4BB0-B07C-AF6B1B21FCA9}" type="presParOf" srcId="{E56ACE5D-42E7-47F2-97E5-AAA0C58204BF}" destId="{B2CA813D-9FAD-4918-9ACD-D06B3BA9B495}" srcOrd="4" destOrd="0" presId="urn:microsoft.com/office/officeart/2005/8/layout/lProcess3"/>
    <dgm:cxn modelId="{6013B47F-9371-47FF-ADCC-3A4A35D3FB5A}" type="presParOf" srcId="{E56ACE5D-42E7-47F2-97E5-AAA0C58204BF}" destId="{E64F2E7E-D357-4329-AA5D-D2D23EA72444}" srcOrd="5" destOrd="0" presId="urn:microsoft.com/office/officeart/2005/8/layout/lProcess3"/>
    <dgm:cxn modelId="{D712A972-CF80-4065-9A1D-735ED789B69B}" type="presParOf" srcId="{E56ACE5D-42E7-47F2-97E5-AAA0C58204BF}" destId="{4309CD68-23F1-4DBF-8880-B8ACB48B2560}" srcOrd="6" destOrd="0" presId="urn:microsoft.com/office/officeart/2005/8/layout/lProcess3"/>
    <dgm:cxn modelId="{495BFEA1-8FD3-444B-8408-954428AE4A97}" type="presParOf" srcId="{E56ACE5D-42E7-47F2-97E5-AAA0C58204BF}" destId="{EAC94459-79DC-4430-8C6E-3A1C0CCB5029}" srcOrd="7" destOrd="0" presId="urn:microsoft.com/office/officeart/2005/8/layout/lProcess3"/>
    <dgm:cxn modelId="{91C15F92-678F-4945-A74F-4948F81CA195}" type="presParOf" srcId="{E56ACE5D-42E7-47F2-97E5-AAA0C58204BF}" destId="{24C535CE-DB49-44D1-A744-78560F1FD20C}" srcOrd="8" destOrd="0" presId="urn:microsoft.com/office/officeart/2005/8/layout/lProcess3"/>
    <dgm:cxn modelId="{7EBEB0A0-2043-4D73-8D9A-E443CF12CC60}" type="presParOf" srcId="{1736E35F-C5E1-429F-B84E-A7B20E3E4295}" destId="{D9CEEB35-70F3-45D9-B08B-41BA49764637}" srcOrd="1" destOrd="0" presId="urn:microsoft.com/office/officeart/2005/8/layout/lProcess3"/>
    <dgm:cxn modelId="{10135E62-09D4-43C2-83F7-5860C9120E0D}" type="presParOf" srcId="{1736E35F-C5E1-429F-B84E-A7B20E3E4295}" destId="{33E23F0A-B497-40DF-B181-FF3C271268A1}" srcOrd="2" destOrd="0" presId="urn:microsoft.com/office/officeart/2005/8/layout/lProcess3"/>
    <dgm:cxn modelId="{37C58168-FC56-462C-B674-16CE7F9081C0}" type="presParOf" srcId="{33E23F0A-B497-40DF-B181-FF3C271268A1}" destId="{2CD6702C-8D03-434B-98ED-3F2B47E263A3}" srcOrd="0" destOrd="0" presId="urn:microsoft.com/office/officeart/2005/8/layout/lProcess3"/>
    <dgm:cxn modelId="{A7F46312-217B-4CED-8AC0-1CBF31315B42}" type="presParOf" srcId="{33E23F0A-B497-40DF-B181-FF3C271268A1}" destId="{41047033-8FEF-44AE-9636-634A298C78A0}" srcOrd="1" destOrd="0" presId="urn:microsoft.com/office/officeart/2005/8/layout/lProcess3"/>
    <dgm:cxn modelId="{E216BD43-7338-4570-88C1-129D2824B134}" type="presParOf" srcId="{33E23F0A-B497-40DF-B181-FF3C271268A1}" destId="{5B3FA789-52C8-46D4-9EA6-E03B14099192}" srcOrd="2" destOrd="0" presId="urn:microsoft.com/office/officeart/2005/8/layout/lProcess3"/>
    <dgm:cxn modelId="{6DD32439-E71F-43BC-A59A-F779340D9297}" type="presParOf" srcId="{33E23F0A-B497-40DF-B181-FF3C271268A1}" destId="{E0E81B5A-02E3-4ED1-9069-BDB4A568361D}" srcOrd="3" destOrd="0" presId="urn:microsoft.com/office/officeart/2005/8/layout/lProcess3"/>
    <dgm:cxn modelId="{94438C26-2BAA-4473-B013-85A89BBE9929}" type="presParOf" srcId="{33E23F0A-B497-40DF-B181-FF3C271268A1}" destId="{FDD7EDBB-CBDD-46FB-8D03-AA378230F223}" srcOrd="4" destOrd="0" presId="urn:microsoft.com/office/officeart/2005/8/layout/lProcess3"/>
    <dgm:cxn modelId="{78BAC693-999E-4AE4-ACE2-2960A2523490}" type="presParOf" srcId="{33E23F0A-B497-40DF-B181-FF3C271268A1}" destId="{831D0441-6258-4654-B98C-33715A4674B8}" srcOrd="5" destOrd="0" presId="urn:microsoft.com/office/officeart/2005/8/layout/lProcess3"/>
    <dgm:cxn modelId="{6AE1631A-C8F0-40E4-9A49-F2DF45264A89}" type="presParOf" srcId="{33E23F0A-B497-40DF-B181-FF3C271268A1}" destId="{1BCEB5CD-459D-4F33-9F71-67F7A30D7F81}" srcOrd="6" destOrd="0" presId="urn:microsoft.com/office/officeart/2005/8/layout/lProcess3"/>
    <dgm:cxn modelId="{DCA40BC4-FAE7-4EAB-8E2D-F2455EE527AE}" type="presParOf" srcId="{1736E35F-C5E1-429F-B84E-A7B20E3E4295}" destId="{2E9683FC-39A5-485B-84EB-F1F51DF63009}" srcOrd="3" destOrd="0" presId="urn:microsoft.com/office/officeart/2005/8/layout/lProcess3"/>
    <dgm:cxn modelId="{D9FDD94C-2C3F-4203-B97C-D1174CC25910}" type="presParOf" srcId="{1736E35F-C5E1-429F-B84E-A7B20E3E4295}" destId="{259B30A1-FB9C-4614-A952-B5156EC72E5C}" srcOrd="4" destOrd="0" presId="urn:microsoft.com/office/officeart/2005/8/layout/lProcess3"/>
    <dgm:cxn modelId="{AF7BEE7D-0164-4E22-955E-FAB0B0330679}" type="presParOf" srcId="{259B30A1-FB9C-4614-A952-B5156EC72E5C}" destId="{F28553F8-AFE9-44FD-B6C0-2D4052735058}" srcOrd="0" destOrd="0" presId="urn:microsoft.com/office/officeart/2005/8/layout/lProcess3"/>
    <dgm:cxn modelId="{97CBE6B5-9247-4FD1-8189-5BE8F06C866B}" type="presParOf" srcId="{259B30A1-FB9C-4614-A952-B5156EC72E5C}" destId="{A22F1E18-8F0F-41C2-9523-78DD79AB7060}" srcOrd="1" destOrd="0" presId="urn:microsoft.com/office/officeart/2005/8/layout/lProcess3"/>
    <dgm:cxn modelId="{35660260-34D4-4A9D-92FD-BD184028BD31}" type="presParOf" srcId="{259B30A1-FB9C-4614-A952-B5156EC72E5C}" destId="{5D0C92A7-939D-4566-A760-A707AD70BE01}" srcOrd="2" destOrd="0" presId="urn:microsoft.com/office/officeart/2005/8/layout/lProcess3"/>
    <dgm:cxn modelId="{3425CD26-8997-48B1-8948-6757A288BB8D}" type="presParOf" srcId="{259B30A1-FB9C-4614-A952-B5156EC72E5C}" destId="{B29340BC-9B98-42E4-BC91-F7F61E33784D}" srcOrd="3" destOrd="0" presId="urn:microsoft.com/office/officeart/2005/8/layout/lProcess3"/>
    <dgm:cxn modelId="{0DF1D169-B02E-4307-A26D-C8F0C7B9B2F9}" type="presParOf" srcId="{259B30A1-FB9C-4614-A952-B5156EC72E5C}" destId="{F03B48EA-0575-4514-8809-A7F3C1CBE85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D3A60-8A01-4D6E-8895-B3EBD1E1A525}">
      <dsp:nvSpPr>
        <dsp:cNvPr id="0" name=""/>
        <dsp:cNvSpPr/>
      </dsp:nvSpPr>
      <dsp:spPr>
        <a:xfrm>
          <a:off x="0" y="833871"/>
          <a:ext cx="9269274" cy="6308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ТАКТИЧЕСКИЕ</a:t>
          </a:r>
        </a:p>
      </dsp:txBody>
      <dsp:txXfrm>
        <a:off x="30797" y="864668"/>
        <a:ext cx="9207680" cy="569280"/>
      </dsp:txXfrm>
    </dsp:sp>
    <dsp:sp modelId="{54FF50C6-4B29-473C-959B-0AEDFE828CA6}">
      <dsp:nvSpPr>
        <dsp:cNvPr id="0" name=""/>
        <dsp:cNvSpPr/>
      </dsp:nvSpPr>
      <dsp:spPr>
        <a:xfrm>
          <a:off x="0" y="1464746"/>
          <a:ext cx="926927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29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поддерживать отношения с постоянными клиентами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дожимать теплых клиентов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разогревать новых клиентов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ненавязчиво и недорого доносить свои ключевые УТП</a:t>
          </a:r>
          <a:endParaRPr lang="ru-RU" sz="1600" kern="1200" dirty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464746"/>
        <a:ext cx="9269274" cy="1076400"/>
      </dsp:txXfrm>
    </dsp:sp>
    <dsp:sp modelId="{082174E3-BBEE-47BE-899B-17D2819D240B}">
      <dsp:nvSpPr>
        <dsp:cNvPr id="0" name=""/>
        <dsp:cNvSpPr/>
      </dsp:nvSpPr>
      <dsp:spPr>
        <a:xfrm>
          <a:off x="0" y="2541146"/>
          <a:ext cx="9269274" cy="63087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СТРАТЕГИЧЕСКИЕ</a:t>
          </a:r>
        </a:p>
      </dsp:txBody>
      <dsp:txXfrm>
        <a:off x="30797" y="2571943"/>
        <a:ext cx="9207680" cy="569280"/>
      </dsp:txXfrm>
    </dsp:sp>
    <dsp:sp modelId="{53F097B0-C1EC-42F3-8E17-B772FE767D81}">
      <dsp:nvSpPr>
        <dsp:cNvPr id="0" name=""/>
        <dsp:cNvSpPr/>
      </dsp:nvSpPr>
      <dsp:spPr>
        <a:xfrm>
          <a:off x="0" y="3172020"/>
          <a:ext cx="9269274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29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помогать отделу продаж в лице каждого конкретного менеджера «запомниться» клиенту, стать его другом-экспертом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персонализировать контакты, «Вася = хороший парень, профи, вызывает доверие; Дилер = бездушный бизнес, лишь бы продать»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показать клиентам, что мы с ними на одной волне – в удобном чате, оперативно, профессионально, без лишних действий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172020"/>
        <a:ext cx="9269274" cy="1412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7411D-09E7-4623-89D0-992330C5287B}">
      <dsp:nvSpPr>
        <dsp:cNvPr id="0" name=""/>
        <dsp:cNvSpPr/>
      </dsp:nvSpPr>
      <dsp:spPr>
        <a:xfrm>
          <a:off x="2063" y="826825"/>
          <a:ext cx="3081576" cy="10494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маркетинг</a:t>
          </a:r>
        </a:p>
      </dsp:txBody>
      <dsp:txXfrm>
        <a:off x="526810" y="826825"/>
        <a:ext cx="2032082" cy="1049494"/>
      </dsp:txXfrm>
    </dsp:sp>
    <dsp:sp modelId="{BCE4D19B-8351-4060-AD70-591EF7B3B986}">
      <dsp:nvSpPr>
        <dsp:cNvPr id="0" name=""/>
        <dsp:cNvSpPr/>
      </dsp:nvSpPr>
      <dsp:spPr>
        <a:xfrm>
          <a:off x="2742554" y="916032"/>
          <a:ext cx="2468052" cy="87108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выбор временного интервала</a:t>
          </a:r>
        </a:p>
      </dsp:txBody>
      <dsp:txXfrm>
        <a:off x="3178094" y="916032"/>
        <a:ext cx="1596972" cy="871080"/>
      </dsp:txXfrm>
    </dsp:sp>
    <dsp:sp modelId="{B2CA813D-9FAD-4918-9ACD-D06B3BA9B495}">
      <dsp:nvSpPr>
        <dsp:cNvPr id="0" name=""/>
        <dsp:cNvSpPr/>
      </dsp:nvSpPr>
      <dsp:spPr>
        <a:xfrm>
          <a:off x="4905729" y="916032"/>
          <a:ext cx="2718858" cy="871080"/>
        </a:xfrm>
        <a:prstGeom prst="chevron">
          <a:avLst/>
        </a:prstGeom>
        <a:solidFill>
          <a:schemeClr val="accent4">
            <a:tint val="40000"/>
            <a:alpha val="90000"/>
            <a:hueOff val="-493214"/>
            <a:satOff val="2770"/>
            <a:lumOff val="17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493214"/>
              <a:satOff val="2770"/>
              <a:lumOff val="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формирование контента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41269" y="916032"/>
        <a:ext cx="1847778" cy="871080"/>
      </dsp:txXfrm>
    </dsp:sp>
    <dsp:sp modelId="{4309CD68-23F1-4DBF-8880-B8ACB48B2560}">
      <dsp:nvSpPr>
        <dsp:cNvPr id="0" name=""/>
        <dsp:cNvSpPr/>
      </dsp:nvSpPr>
      <dsp:spPr>
        <a:xfrm>
          <a:off x="7319709" y="916032"/>
          <a:ext cx="2177700" cy="871080"/>
        </a:xfrm>
        <a:prstGeom prst="chevron">
          <a:avLst/>
        </a:prstGeom>
        <a:solidFill>
          <a:schemeClr val="accent4">
            <a:tint val="40000"/>
            <a:alpha val="90000"/>
            <a:hueOff val="-986427"/>
            <a:satOff val="5539"/>
            <a:lumOff val="35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подготовка текстов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55249" y="916032"/>
        <a:ext cx="1306620" cy="871080"/>
      </dsp:txXfrm>
    </dsp:sp>
    <dsp:sp modelId="{24C535CE-DB49-44D1-A744-78560F1FD20C}">
      <dsp:nvSpPr>
        <dsp:cNvPr id="0" name=""/>
        <dsp:cNvSpPr/>
      </dsp:nvSpPr>
      <dsp:spPr>
        <a:xfrm>
          <a:off x="9192531" y="916032"/>
          <a:ext cx="2177700" cy="871080"/>
        </a:xfrm>
        <a:prstGeom prst="chevron">
          <a:avLst/>
        </a:prstGeom>
        <a:solidFill>
          <a:schemeClr val="accent4">
            <a:tint val="40000"/>
            <a:alpha val="90000"/>
            <a:hueOff val="-1479641"/>
            <a:satOff val="8309"/>
            <a:lumOff val="52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479641"/>
              <a:satOff val="8309"/>
              <a:lumOff val="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рассылка по ОП</a:t>
          </a:r>
        </a:p>
      </dsp:txBody>
      <dsp:txXfrm>
        <a:off x="9628071" y="916032"/>
        <a:ext cx="1306620" cy="871080"/>
      </dsp:txXfrm>
    </dsp:sp>
    <dsp:sp modelId="{2CD6702C-8D03-434B-98ED-3F2B47E263A3}">
      <dsp:nvSpPr>
        <dsp:cNvPr id="0" name=""/>
        <dsp:cNvSpPr/>
      </dsp:nvSpPr>
      <dsp:spPr>
        <a:xfrm>
          <a:off x="2063" y="2023248"/>
          <a:ext cx="3081576" cy="104949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продажи</a:t>
          </a:r>
        </a:p>
      </dsp:txBody>
      <dsp:txXfrm>
        <a:off x="526810" y="2023248"/>
        <a:ext cx="2032082" cy="1049494"/>
      </dsp:txXfrm>
    </dsp:sp>
    <dsp:sp modelId="{5B3FA789-52C8-46D4-9EA6-E03B14099192}">
      <dsp:nvSpPr>
        <dsp:cNvPr id="0" name=""/>
        <dsp:cNvSpPr/>
      </dsp:nvSpPr>
      <dsp:spPr>
        <a:xfrm>
          <a:off x="2742554" y="2112455"/>
          <a:ext cx="3385213" cy="871080"/>
        </a:xfrm>
        <a:prstGeom prst="chevron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формирование / обновление списка получателей</a:t>
          </a:r>
        </a:p>
      </dsp:txBody>
      <dsp:txXfrm>
        <a:off x="3178094" y="2112455"/>
        <a:ext cx="2514133" cy="871080"/>
      </dsp:txXfrm>
    </dsp:sp>
    <dsp:sp modelId="{FDD7EDBB-CBDD-46FB-8D03-AA378230F223}">
      <dsp:nvSpPr>
        <dsp:cNvPr id="0" name=""/>
        <dsp:cNvSpPr/>
      </dsp:nvSpPr>
      <dsp:spPr>
        <a:xfrm>
          <a:off x="5822889" y="2112455"/>
          <a:ext cx="2177700" cy="871080"/>
        </a:xfrm>
        <a:prstGeom prst="chevron">
          <a:avLst/>
        </a:prstGeom>
        <a:solidFill>
          <a:schemeClr val="accent4">
            <a:tint val="40000"/>
            <a:alpha val="90000"/>
            <a:hueOff val="-2466069"/>
            <a:satOff val="13848"/>
            <a:lumOff val="88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466069"/>
              <a:satOff val="13848"/>
              <a:lumOff val="8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рассылка</a:t>
          </a:r>
        </a:p>
      </dsp:txBody>
      <dsp:txXfrm>
        <a:off x="6258429" y="2112455"/>
        <a:ext cx="1306620" cy="871080"/>
      </dsp:txXfrm>
    </dsp:sp>
    <dsp:sp modelId="{1BCEB5CD-459D-4F33-9F71-67F7A30D7F81}">
      <dsp:nvSpPr>
        <dsp:cNvPr id="0" name=""/>
        <dsp:cNvSpPr/>
      </dsp:nvSpPr>
      <dsp:spPr>
        <a:xfrm>
          <a:off x="7695711" y="2112455"/>
          <a:ext cx="2177700" cy="871080"/>
        </a:xfrm>
        <a:prstGeom prst="chevron">
          <a:avLst/>
        </a:prstGeom>
        <a:solidFill>
          <a:schemeClr val="accent4">
            <a:tint val="40000"/>
            <a:alpha val="90000"/>
            <a:hueOff val="-2959282"/>
            <a:satOff val="16618"/>
            <a:lumOff val="105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подготовка отчетов</a:t>
          </a:r>
        </a:p>
      </dsp:txBody>
      <dsp:txXfrm>
        <a:off x="8131251" y="2112455"/>
        <a:ext cx="1306620" cy="871080"/>
      </dsp:txXfrm>
    </dsp:sp>
    <dsp:sp modelId="{F28553F8-AFE9-44FD-B6C0-2D4052735058}">
      <dsp:nvSpPr>
        <dsp:cNvPr id="0" name=""/>
        <dsp:cNvSpPr/>
      </dsp:nvSpPr>
      <dsp:spPr>
        <a:xfrm>
          <a:off x="2063" y="3219671"/>
          <a:ext cx="3081576" cy="104949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маркетинг</a:t>
          </a:r>
        </a:p>
      </dsp:txBody>
      <dsp:txXfrm>
        <a:off x="526810" y="3219671"/>
        <a:ext cx="2032082" cy="1049494"/>
      </dsp:txXfrm>
    </dsp:sp>
    <dsp:sp modelId="{5D0C92A7-939D-4566-A760-A707AD70BE01}">
      <dsp:nvSpPr>
        <dsp:cNvPr id="0" name=""/>
        <dsp:cNvSpPr/>
      </dsp:nvSpPr>
      <dsp:spPr>
        <a:xfrm>
          <a:off x="2742554" y="3308878"/>
          <a:ext cx="2177700" cy="871080"/>
        </a:xfrm>
        <a:prstGeom prst="chevron">
          <a:avLst/>
        </a:prstGeom>
        <a:solidFill>
          <a:schemeClr val="accent4">
            <a:tint val="40000"/>
            <a:alpha val="90000"/>
            <a:hueOff val="-3452496"/>
            <a:satOff val="19387"/>
            <a:lumOff val="123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452496"/>
              <a:satOff val="19387"/>
              <a:lumOff val="1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анализ отчетов</a:t>
          </a:r>
        </a:p>
      </dsp:txBody>
      <dsp:txXfrm>
        <a:off x="3178094" y="3308878"/>
        <a:ext cx="1306620" cy="871080"/>
      </dsp:txXfrm>
    </dsp:sp>
    <dsp:sp modelId="{F03B48EA-0575-4514-8809-A7F3C1CBE859}">
      <dsp:nvSpPr>
        <dsp:cNvPr id="0" name=""/>
        <dsp:cNvSpPr/>
      </dsp:nvSpPr>
      <dsp:spPr>
        <a:xfrm>
          <a:off x="4615376" y="3308878"/>
          <a:ext cx="2177700" cy="871080"/>
        </a:xfrm>
        <a:prstGeom prst="chevron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всё сначала 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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50916" y="3308878"/>
        <a:ext cx="1306620" cy="871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279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884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1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1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8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7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2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7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5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2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0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1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4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.jpe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4.jpeg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hyperlink" Target="mailto:victoria@dvarismotors.ru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4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4.jpe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392" y="1247894"/>
            <a:ext cx="1484840" cy="100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9;p26"/>
          <p:cNvPicPr preferRelativeResize="0"/>
          <p:nvPr/>
        </p:nvPicPr>
        <p:blipFill rotWithShape="1">
          <a:blip r:embed="rId3">
            <a:alphaModFix/>
          </a:blip>
          <a:srcRect b="58147"/>
          <a:stretch/>
        </p:blipFill>
        <p:spPr>
          <a:xfrm>
            <a:off x="326657" y="2363512"/>
            <a:ext cx="1192731" cy="449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0;p26"/>
          <p:cNvPicPr preferRelativeResize="0"/>
          <p:nvPr/>
        </p:nvPicPr>
        <p:blipFill rotWithShape="1">
          <a:blip r:embed="rId3">
            <a:alphaModFix/>
          </a:blip>
          <a:srcRect t="-1" b="89808"/>
          <a:stretch/>
        </p:blipFill>
        <p:spPr>
          <a:xfrm rot="10800000">
            <a:off x="326657" y="0"/>
            <a:ext cx="1192731" cy="10945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63806" y="1440182"/>
            <a:ext cx="81230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/>
              <a:t>Как быть на связи со </a:t>
            </a:r>
            <a:r>
              <a:rPr lang="ru-RU" sz="3800" b="1" dirty="0"/>
              <a:t>своими</a:t>
            </a:r>
          </a:p>
          <a:p>
            <a:r>
              <a:rPr lang="ru-RU" sz="3800" dirty="0"/>
              <a:t>клиентами на удобной им платформе за 0 руб.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6F9959-107F-4EC2-B012-EB3AD78AFEAE}"/>
              </a:ext>
            </a:extLst>
          </p:cNvPr>
          <p:cNvSpPr txBox="1"/>
          <p:nvPr/>
        </p:nvSpPr>
        <p:spPr>
          <a:xfrm>
            <a:off x="7761856" y="5075628"/>
            <a:ext cx="39180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Виктория Попова</a:t>
            </a:r>
          </a:p>
          <a:p>
            <a:r>
              <a:rPr lang="ru-RU" dirty="0"/>
              <a:t>Руководитель службы рекламы, маркетинга </a:t>
            </a:r>
            <a:br>
              <a:rPr lang="ru-RU" dirty="0"/>
            </a:br>
            <a:r>
              <a:rPr lang="ru-RU" dirty="0"/>
              <a:t>и работы с клиентами </a:t>
            </a:r>
          </a:p>
          <a:p>
            <a:br>
              <a:rPr lang="ru-RU" dirty="0"/>
            </a:br>
            <a:r>
              <a:rPr lang="ru-RU" dirty="0"/>
              <a:t>Автомобильная компания </a:t>
            </a:r>
            <a:r>
              <a:rPr lang="en-US" dirty="0"/>
              <a:t>DVARIS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55A8B-24FF-4EB7-8821-BE605D1CE0E5}"/>
              </a:ext>
            </a:extLst>
          </p:cNvPr>
          <p:cNvSpPr txBox="1"/>
          <p:nvPr/>
        </p:nvSpPr>
        <p:spPr>
          <a:xfrm>
            <a:off x="2166151" y="6356411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 </a:t>
            </a:r>
            <a:r>
              <a:rPr lang="ru-RU" dirty="0"/>
              <a:t>ноября 2020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16414D-D1BE-4A7A-8A85-5B2427105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799" y="14560"/>
            <a:ext cx="2000097" cy="10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50D5F1-8249-49B4-A92B-58E250E9A79C}"/>
              </a:ext>
            </a:extLst>
          </p:cNvPr>
          <p:cNvSpPr txBox="1"/>
          <p:nvPr/>
        </p:nvSpPr>
        <p:spPr>
          <a:xfrm>
            <a:off x="2263806" y="354505"/>
            <a:ext cx="7125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«Вне контекста: Альтернативные маркетинговые каналы»</a:t>
            </a:r>
          </a:p>
        </p:txBody>
      </p:sp>
    </p:spTree>
    <p:extLst>
      <p:ext uri="{BB962C8B-B14F-4D97-AF65-F5344CB8AC3E}">
        <p14:creationId xmlns:p14="http://schemas.microsoft.com/office/powerpoint/2010/main" val="306641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95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Вид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5EF48217-09CA-427E-8CB5-AE32EED64AD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247B0-9AFE-4DCE-BB53-BB2482569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29E39C15-CFBD-44EB-B1F7-437CEE09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C9E500-28F8-42CA-AC59-5CBA26C5B7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9"/>
          <a:stretch/>
        </p:blipFill>
        <p:spPr>
          <a:xfrm>
            <a:off x="486251" y="1090543"/>
            <a:ext cx="4144225" cy="52480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128FF0-B90A-48BD-AF46-57F088412E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696" b="4951"/>
          <a:stretch/>
        </p:blipFill>
        <p:spPr>
          <a:xfrm>
            <a:off x="4693866" y="1090543"/>
            <a:ext cx="3810942" cy="5248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DA5316D-889B-42EA-9DAD-FA75726633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10"/>
          <a:stretch/>
        </p:blipFill>
        <p:spPr>
          <a:xfrm>
            <a:off x="8568199" y="1090543"/>
            <a:ext cx="3427828" cy="52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9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956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Вид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5EF48217-09CA-427E-8CB5-AE32EED64AD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247B0-9AFE-4DCE-BB53-BB2482569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29E39C15-CFBD-44EB-B1F7-437CEE09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30222E-CD4E-4A17-9484-2AC19D0D05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97" b="1423"/>
          <a:stretch/>
        </p:blipFill>
        <p:spPr>
          <a:xfrm>
            <a:off x="1745977" y="1002945"/>
            <a:ext cx="4100449" cy="53176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BA57C3-D267-4232-A15B-D33534A107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09"/>
          <a:stretch/>
        </p:blipFill>
        <p:spPr>
          <a:xfrm>
            <a:off x="6345575" y="1002945"/>
            <a:ext cx="3579660" cy="5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9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4658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/>
              <a:t>Реакция клиентов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5EF48217-09CA-427E-8CB5-AE32EED64AD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247B0-9AFE-4DCE-BB53-BB2482569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29E39C15-CFBD-44EB-B1F7-437CEE09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AD4E5A-403D-4DEC-9AC3-6719745A2C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298"/>
          <a:stretch/>
        </p:blipFill>
        <p:spPr>
          <a:xfrm>
            <a:off x="8670522" y="1472316"/>
            <a:ext cx="2630751" cy="23750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395B82-DAC2-4937-8CBC-8558C44A20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388" r="-2832"/>
          <a:stretch/>
        </p:blipFill>
        <p:spPr>
          <a:xfrm>
            <a:off x="3144763" y="1474909"/>
            <a:ext cx="2529371" cy="23224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CB81A5-40A2-495F-9E24-DF76426D9D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6019"/>
          <a:stretch/>
        </p:blipFill>
        <p:spPr>
          <a:xfrm>
            <a:off x="5870757" y="1474909"/>
            <a:ext cx="2520526" cy="18542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42EDE1-0B30-4A29-BE2E-3074A6E979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1895"/>
          <a:stretch/>
        </p:blipFill>
        <p:spPr>
          <a:xfrm>
            <a:off x="555611" y="1474909"/>
            <a:ext cx="2392530" cy="2491650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8B9B95A-8A14-45E4-8217-7C542BB371B9}"/>
              </a:ext>
            </a:extLst>
          </p:cNvPr>
          <p:cNvCxnSpPr>
            <a:cxnSpLocks/>
          </p:cNvCxnSpPr>
          <p:nvPr/>
        </p:nvCxnSpPr>
        <p:spPr>
          <a:xfrm flipV="1">
            <a:off x="9064101" y="2659841"/>
            <a:ext cx="0" cy="1446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D52BA0-AC92-4A20-AC11-5CC770A0A24A}"/>
              </a:ext>
            </a:extLst>
          </p:cNvPr>
          <p:cNvSpPr txBox="1"/>
          <p:nvPr/>
        </p:nvSpPr>
        <p:spPr>
          <a:xfrm>
            <a:off x="8670523" y="4177746"/>
            <a:ext cx="2898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Клиент в аудио: </a:t>
            </a:r>
            <a:br>
              <a:rPr lang="ru-RU" dirty="0"/>
            </a:br>
            <a:r>
              <a:rPr lang="ru-RU" dirty="0"/>
              <a:t>- Александр, добрый вечер! Как дела?</a:t>
            </a:r>
          </a:p>
          <a:p>
            <a:r>
              <a:rPr lang="ru-RU" dirty="0"/>
              <a:t>У нас начальство хочет рассмотреть в конце ноября или в декабре, две </a:t>
            </a:r>
            <a:r>
              <a:rPr lang="ru-RU" dirty="0" err="1"/>
              <a:t>ГАЗели</a:t>
            </a:r>
            <a:r>
              <a:rPr lang="ru-RU" dirty="0"/>
              <a:t> хотим рассмотреть… 4,3 длина, 2,2 высота… и т.д.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FBDCFA-F5C7-419B-94A5-654B4BBDC3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7832"/>
          <a:stretch/>
        </p:blipFill>
        <p:spPr>
          <a:xfrm>
            <a:off x="555611" y="4106458"/>
            <a:ext cx="2671136" cy="15275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2D7B9E-A43A-4397-9F26-51EE59ED5F3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3431"/>
          <a:stretch/>
        </p:blipFill>
        <p:spPr>
          <a:xfrm>
            <a:off x="3426208" y="4106458"/>
            <a:ext cx="2379788" cy="15471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EAC338-221C-4C51-830D-37BE30369C5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7378"/>
          <a:stretch/>
        </p:blipFill>
        <p:spPr>
          <a:xfrm>
            <a:off x="6130094" y="3569417"/>
            <a:ext cx="2257171" cy="21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54024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/>
              <a:t>Реакция клиентов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5EF48217-09CA-427E-8CB5-AE32EED64AD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247B0-9AFE-4DCE-BB53-BB2482569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29E39C15-CFBD-44EB-B1F7-437CEE09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CF9F04-41D5-4243-BB54-6790E913D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908"/>
          <a:stretch/>
        </p:blipFill>
        <p:spPr>
          <a:xfrm>
            <a:off x="2726200" y="2035949"/>
            <a:ext cx="2143219" cy="24638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35845C-F015-4A2B-ABD3-2C86A8C12B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00"/>
          <a:stretch/>
        </p:blipFill>
        <p:spPr>
          <a:xfrm>
            <a:off x="7232918" y="2035949"/>
            <a:ext cx="2167109" cy="23462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B7883D-A9D8-4972-B41C-F4EA07E384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956"/>
          <a:stretch/>
        </p:blipFill>
        <p:spPr>
          <a:xfrm>
            <a:off x="4967614" y="2035949"/>
            <a:ext cx="2167109" cy="29114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308DC90-D56E-4A34-8B89-B6AF98B4D9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425"/>
          <a:stretch/>
        </p:blipFill>
        <p:spPr>
          <a:xfrm>
            <a:off x="9498222" y="2035949"/>
            <a:ext cx="2195921" cy="335575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EB293FE-D225-43BD-983C-AB0D790AB6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6338"/>
          <a:stretch/>
        </p:blipFill>
        <p:spPr>
          <a:xfrm>
            <a:off x="600000" y="2037966"/>
            <a:ext cx="2028005" cy="23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6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747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Результаты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C33780AC-F7B1-410A-B533-9AA98053905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06803-A381-4FA6-B537-2A61663BF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7D87BB9F-9233-4AE9-95BD-4FF71B58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8ABA5F-3A29-4757-B9A7-7BB38BF53F31}"/>
              </a:ext>
            </a:extLst>
          </p:cNvPr>
          <p:cNvSpPr txBox="1"/>
          <p:nvPr/>
        </p:nvSpPr>
        <p:spPr>
          <a:xfrm>
            <a:off x="1815731" y="2036875"/>
            <a:ext cx="6527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7D7708-07C3-4A81-A984-36A67D67708F}"/>
              </a:ext>
            </a:extLst>
          </p:cNvPr>
          <p:cNvSpPr txBox="1"/>
          <p:nvPr/>
        </p:nvSpPr>
        <p:spPr>
          <a:xfrm>
            <a:off x="3290070" y="2331190"/>
            <a:ext cx="1606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6 743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E108E4-A374-4A8A-850C-5A5E9F332D8C}"/>
              </a:ext>
            </a:extLst>
          </p:cNvPr>
          <p:cNvSpPr txBox="1"/>
          <p:nvPr/>
        </p:nvSpPr>
        <p:spPr>
          <a:xfrm>
            <a:off x="6037585" y="2021886"/>
            <a:ext cx="6527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615575-D5D8-40DB-9842-AC2B7C8B7901}"/>
              </a:ext>
            </a:extLst>
          </p:cNvPr>
          <p:cNvSpPr txBox="1"/>
          <p:nvPr/>
        </p:nvSpPr>
        <p:spPr>
          <a:xfrm>
            <a:off x="7602669" y="2246903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3,3%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BAE4E-00F4-424B-B195-564A7061CC6B}"/>
              </a:ext>
            </a:extLst>
          </p:cNvPr>
          <p:cNvSpPr txBox="1"/>
          <p:nvPr/>
        </p:nvSpPr>
        <p:spPr>
          <a:xfrm>
            <a:off x="9623773" y="2046848"/>
            <a:ext cx="11945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руб.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EE269A-353C-4B37-BDBE-2CABDE9CB774}"/>
              </a:ext>
            </a:extLst>
          </p:cNvPr>
          <p:cNvSpPr txBox="1"/>
          <p:nvPr/>
        </p:nvSpPr>
        <p:spPr>
          <a:xfrm>
            <a:off x="0" y="30853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рассылок   сообщений       отказов     </a:t>
            </a:r>
            <a:r>
              <a:rPr lang="ru-RU" sz="2400" dirty="0"/>
              <a:t>+ обратная</a:t>
            </a:r>
            <a:r>
              <a:rPr lang="ru-RU" sz="2800" dirty="0"/>
              <a:t>     затраты</a:t>
            </a:r>
          </a:p>
          <a:p>
            <a:pPr algn="ctr"/>
            <a:r>
              <a:rPr lang="ru-RU" sz="2800" dirty="0"/>
              <a:t>                                             </a:t>
            </a:r>
            <a:r>
              <a:rPr lang="ru-RU" sz="2400" dirty="0"/>
              <a:t>связь (223)</a:t>
            </a:r>
            <a:endParaRPr lang="ru-RU" sz="2800" dirty="0"/>
          </a:p>
        </p:txBody>
      </p:sp>
      <p:pic>
        <p:nvPicPr>
          <p:cNvPr id="21" name="Рисунок 20" descr="Попасть в яблочко">
            <a:extLst>
              <a:ext uri="{FF2B5EF4-FFF2-40B4-BE49-F238E27FC236}">
                <a16:creationId xmlns:a16="http://schemas.microsoft.com/office/drawing/2014/main" id="{1CDC16DB-C488-4955-B09C-EC6D9AB96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4191" y="4039491"/>
            <a:ext cx="914400" cy="914400"/>
          </a:xfrm>
          <a:prstGeom prst="rect">
            <a:avLst/>
          </a:prstGeom>
        </p:spPr>
      </p:pic>
      <p:pic>
        <p:nvPicPr>
          <p:cNvPr id="23" name="Рисунок 22" descr="Раздражающее вещество">
            <a:extLst>
              <a:ext uri="{FF2B5EF4-FFF2-40B4-BE49-F238E27FC236}">
                <a16:creationId xmlns:a16="http://schemas.microsoft.com/office/drawing/2014/main" id="{99E9E9B9-C0EB-4CCA-A333-06DE13453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7182" y="4012788"/>
            <a:ext cx="793548" cy="793548"/>
          </a:xfrm>
          <a:prstGeom prst="rect">
            <a:avLst/>
          </a:prstGeom>
        </p:spPr>
      </p:pic>
      <p:pic>
        <p:nvPicPr>
          <p:cNvPr id="27" name="Рисунок 26" descr="Монеты">
            <a:extLst>
              <a:ext uri="{FF2B5EF4-FFF2-40B4-BE49-F238E27FC236}">
                <a16:creationId xmlns:a16="http://schemas.microsoft.com/office/drawing/2014/main" id="{22CB79BE-B6B9-43BE-929D-CABDC5D966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3852" y="3899094"/>
            <a:ext cx="914400" cy="914400"/>
          </a:xfrm>
          <a:prstGeom prst="rect">
            <a:avLst/>
          </a:prstGeom>
        </p:spPr>
      </p:pic>
      <p:pic>
        <p:nvPicPr>
          <p:cNvPr id="29" name="Рисунок 28" descr="Отправить">
            <a:extLst>
              <a:ext uri="{FF2B5EF4-FFF2-40B4-BE49-F238E27FC236}">
                <a16:creationId xmlns:a16="http://schemas.microsoft.com/office/drawing/2014/main" id="{E1CA2531-4D52-47E9-BBB2-89FFEA34E6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13748" y="4035203"/>
            <a:ext cx="914400" cy="914400"/>
          </a:xfrm>
          <a:prstGeom prst="rect">
            <a:avLst/>
          </a:prstGeom>
        </p:spPr>
      </p:pic>
      <p:pic>
        <p:nvPicPr>
          <p:cNvPr id="31" name="Рисунок 30" descr="Чат (справа налево)">
            <a:extLst>
              <a:ext uri="{FF2B5EF4-FFF2-40B4-BE49-F238E27FC236}">
                <a16:creationId xmlns:a16="http://schemas.microsoft.com/office/drawing/2014/main" id="{7C86A4CB-BFAC-48BC-8A2C-952F53A26E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36135" y="40724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0737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Нюансы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B5CCDAA0-D2BD-4EE8-8C23-CF9F00B691A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73977-BDB6-4709-AEFF-2AB51628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A67986E0-4A77-4B19-9375-D039AEF5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E3B7A0-35CA-4212-ACC3-01ECC7997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621" y="2667000"/>
            <a:ext cx="1524000" cy="1524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2A039D-7CD1-4799-858D-034CC5AAE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4621" y="2667000"/>
            <a:ext cx="1524000" cy="152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AFA196-85DA-4B58-BC68-EA67B577C6C1}"/>
              </a:ext>
            </a:extLst>
          </p:cNvPr>
          <p:cNvSpPr txBox="1"/>
          <p:nvPr/>
        </p:nvSpPr>
        <p:spPr>
          <a:xfrm>
            <a:off x="668311" y="1787079"/>
            <a:ext cx="76323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Используется вкладка «рассылки», в этом случае не нужно заходить в каждый чат, но если отправитель не сохранен у получателя – сообщение </a:t>
            </a:r>
            <a:r>
              <a:rPr lang="ru-RU" sz="2000" b="1" dirty="0"/>
              <a:t>не</a:t>
            </a:r>
            <a:r>
              <a:rPr lang="ru-RU" sz="2000" dirty="0"/>
              <a:t> будет доставлено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Каждый сотрудник </a:t>
            </a:r>
            <a:r>
              <a:rPr lang="ru-RU" sz="2000" b="1" dirty="0"/>
              <a:t>сам администрирует </a:t>
            </a:r>
            <a:r>
              <a:rPr lang="ru-RU" sz="2000" dirty="0"/>
              <a:t>свой список клиентов для рассылки, добавляя новых и удаляя отказавшихся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Ничто не мешает менеджеру </a:t>
            </a:r>
            <a:r>
              <a:rPr lang="ru-RU" sz="2000" b="1" dirty="0"/>
              <a:t>уйти</a:t>
            </a:r>
            <a:r>
              <a:rPr lang="ru-RU" sz="2000" dirty="0"/>
              <a:t> и в дальнейшем с помощью этого инструмента работать на конкурентов </a:t>
            </a:r>
            <a:r>
              <a:rPr lang="ru-RU" sz="2000" b="1" dirty="0"/>
              <a:t>с вашей базой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При низкой заинтересованности со стороны отдела продаж и низком уровне ответственности – ничего не получится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Это «</a:t>
            </a:r>
            <a:r>
              <a:rPr lang="ru-RU" sz="2000" b="1" dirty="0"/>
              <a:t>ручная</a:t>
            </a:r>
            <a:r>
              <a:rPr lang="ru-RU" sz="2000" dirty="0"/>
              <a:t> работа», это надо понимать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Инструмент не охватный и не привлекает новых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160199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0737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Выводы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B5CCDAA0-D2BD-4EE8-8C23-CF9F00B691A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73977-BDB6-4709-AEFF-2AB51628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A67986E0-4A77-4B19-9375-D039AEF5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AFA196-85DA-4B58-BC68-EA67B577C6C1}"/>
              </a:ext>
            </a:extLst>
          </p:cNvPr>
          <p:cNvSpPr txBox="1"/>
          <p:nvPr/>
        </p:nvSpPr>
        <p:spPr>
          <a:xfrm>
            <a:off x="668311" y="1787079"/>
            <a:ext cx="11307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Как всегда, нет универсального решения от всех проблем, нет одного инструмента, подходящего всем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Клиент – Человек, отношение как к Человеку очень важно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Поддерживать отношения со своими клиентами и оберегать их – одна из важных задач маркетинга, наряду с привлечением новых клиентов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Добавив юмор и неформальный стиль можно помочь специалистам завоевать расположение клиентов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1026" name="Picture 2" descr="Смайлик-эмодзи 😊 'Довольно улыбается' ВК (ВКонтакте), Инстаграм, Ватсап:  код смайла, значение и расшифровка">
            <a:extLst>
              <a:ext uri="{FF2B5EF4-FFF2-40B4-BE49-F238E27FC236}">
                <a16:creationId xmlns:a16="http://schemas.microsoft.com/office/drawing/2014/main" id="{93520342-DF4B-4E42-8F52-2E5ADCBB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135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майлы, смайлики, Emoji ответы - на картинке две руки">
            <a:extLst>
              <a:ext uri="{FF2B5EF4-FFF2-40B4-BE49-F238E27FC236}">
                <a16:creationId xmlns:a16="http://schemas.microsoft.com/office/drawing/2014/main" id="{CAEBFEF1-75A7-4E34-BAB4-67C18CE2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10" y="44022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9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8286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На связи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5461F67C-0ED5-4EC8-8217-247439479C8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54C1D-554F-4B51-9263-A5388D05B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AED09851-9DA7-4861-BB5F-CA59F75B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D3F9E-C3DB-4682-9122-418A740E4C06}"/>
              </a:ext>
            </a:extLst>
          </p:cNvPr>
          <p:cNvSpPr txBox="1"/>
          <p:nvPr/>
        </p:nvSpPr>
        <p:spPr>
          <a:xfrm>
            <a:off x="5843876" y="2299188"/>
            <a:ext cx="414350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Виктория Попова</a:t>
            </a:r>
          </a:p>
          <a:p>
            <a:endParaRPr lang="en-US" sz="2000" dirty="0"/>
          </a:p>
          <a:p>
            <a:r>
              <a:rPr lang="ru-RU" sz="2000" dirty="0"/>
              <a:t>Телефон / любой мессенджер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ru-RU" sz="2000" dirty="0"/>
              <a:t>+7 962 40 60 112</a:t>
            </a:r>
          </a:p>
          <a:p>
            <a:br>
              <a:rPr lang="en-US" sz="2000" dirty="0"/>
            </a:br>
            <a:r>
              <a:rPr lang="en-US" sz="2000" dirty="0"/>
              <a:t>E-mail </a:t>
            </a:r>
            <a:r>
              <a:rPr lang="en-US" sz="2000" dirty="0">
                <a:hlinkClick r:id="rId5"/>
              </a:rPr>
              <a:t>victoria@dvarismotors.ru</a:t>
            </a:r>
            <a:endParaRPr lang="ru-RU" sz="2000" dirty="0"/>
          </a:p>
          <a:p>
            <a:endParaRPr lang="ru-RU" sz="2000" dirty="0"/>
          </a:p>
          <a:p>
            <a:r>
              <a:rPr lang="en-US" sz="2000" dirty="0"/>
              <a:t>Telegram @VictoriaPopova</a:t>
            </a:r>
          </a:p>
          <a:p>
            <a:endParaRPr lang="ru-RU" sz="1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98E138-6BEA-4D19-9D5E-7248AD0D2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143" y="2387043"/>
            <a:ext cx="2618912" cy="24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77604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О компании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5461F67C-0ED5-4EC8-8217-247439479C8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54C1D-554F-4B51-9263-A5388D05B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AED09851-9DA7-4861-BB5F-CA59F75B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355458-56A5-425E-9664-B3ED8AE3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42" y="966713"/>
            <a:ext cx="3525177" cy="316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26E187-259E-47DA-B234-7E20E066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11" y="2778841"/>
            <a:ext cx="2694593" cy="145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CDA338C-B048-49AC-93C4-2718750C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1383" y="1212489"/>
            <a:ext cx="3251077" cy="29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1F42300-1A3C-45AF-8497-D9FE25E72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4220" flipH="1">
            <a:off x="7710840" y="2840339"/>
            <a:ext cx="3591535" cy="32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C09E9E8-AAAA-4244-90D7-B638739E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5044">
            <a:off x="1537294" y="3455791"/>
            <a:ext cx="3153651" cy="274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227086-1C2D-4C1F-A47E-5BD3A8DE5ABB}"/>
              </a:ext>
            </a:extLst>
          </p:cNvPr>
          <p:cNvSpPr txBox="1"/>
          <p:nvPr/>
        </p:nvSpPr>
        <p:spPr>
          <a:xfrm>
            <a:off x="8231800" y="1530386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Дилер </a:t>
            </a:r>
            <a:r>
              <a:rPr lang="ru-RU" dirty="0"/>
              <a:t>(звучит гордо)</a:t>
            </a:r>
            <a:endParaRPr lang="ru-RU" sz="18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E47EFF3-27F4-4052-8949-612A316E5C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7168" y="1840672"/>
            <a:ext cx="695256" cy="6952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19C187-3FE0-4ACE-B17F-8F211705BD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530"/>
          <a:stretch/>
        </p:blipFill>
        <p:spPr>
          <a:xfrm>
            <a:off x="9559875" y="1862800"/>
            <a:ext cx="729480" cy="5740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7AC4461-0701-479D-B186-1742A238F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8015" y="1992620"/>
            <a:ext cx="758375" cy="426586"/>
          </a:xfrm>
          <a:prstGeom prst="rect">
            <a:avLst/>
          </a:prstGeom>
        </p:spPr>
      </p:pic>
      <p:pic>
        <p:nvPicPr>
          <p:cNvPr id="1028" name="Picture 4" descr="Флаг 90*135см Ставропольского края двухсторонний оптом с бесплатной  доставкой по России :: Флаги">
            <a:extLst>
              <a:ext uri="{FF2B5EF4-FFF2-40B4-BE49-F238E27FC236}">
                <a16:creationId xmlns:a16="http://schemas.microsoft.com/office/drawing/2014/main" id="{4FE13120-DCC3-4297-A5D1-2647340FB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17896"/>
          <a:stretch/>
        </p:blipFill>
        <p:spPr bwMode="auto">
          <a:xfrm>
            <a:off x="2632125" y="2265067"/>
            <a:ext cx="947637" cy="6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83F7550-7839-4D0D-B101-14020305D152}"/>
              </a:ext>
            </a:extLst>
          </p:cNvPr>
          <p:cNvSpPr txBox="1"/>
          <p:nvPr/>
        </p:nvSpPr>
        <p:spPr>
          <a:xfrm>
            <a:off x="2147177" y="1575014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Ставропольский </a:t>
            </a:r>
            <a:br>
              <a:rPr lang="ru-RU" sz="1600" dirty="0"/>
            </a:br>
            <a:r>
              <a:rPr lang="ru-RU" sz="1600" dirty="0"/>
              <a:t>край (не Крым)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E7037F-1157-4B2E-AD92-760A63E6BA81}"/>
              </a:ext>
            </a:extLst>
          </p:cNvPr>
          <p:cNvSpPr txBox="1"/>
          <p:nvPr/>
        </p:nvSpPr>
        <p:spPr>
          <a:xfrm>
            <a:off x="9710951" y="4469592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лет в </a:t>
            </a:r>
          </a:p>
          <a:p>
            <a:r>
              <a:rPr lang="ru-RU" sz="1800" dirty="0"/>
              <a:t>отрасли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AA4CE9-5F2F-4186-99A9-FF2231D63F27}"/>
              </a:ext>
            </a:extLst>
          </p:cNvPr>
          <p:cNvSpPr txBox="1"/>
          <p:nvPr/>
        </p:nvSpPr>
        <p:spPr>
          <a:xfrm>
            <a:off x="8833668" y="4305788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6BA93D-FE24-402F-89A9-5244CAB1EB64}"/>
              </a:ext>
            </a:extLst>
          </p:cNvPr>
          <p:cNvSpPr txBox="1"/>
          <p:nvPr/>
        </p:nvSpPr>
        <p:spPr>
          <a:xfrm>
            <a:off x="8752348" y="5143681"/>
            <a:ext cx="173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(прошли все кризисы, которые были)</a:t>
            </a:r>
            <a:endParaRPr lang="ru-RU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4ABFE6-863B-4C08-BB83-D5E9A54423E2}"/>
              </a:ext>
            </a:extLst>
          </p:cNvPr>
          <p:cNvSpPr txBox="1"/>
          <p:nvPr/>
        </p:nvSpPr>
        <p:spPr>
          <a:xfrm>
            <a:off x="2062636" y="5125573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более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91086F-15AB-4DF7-940C-6583F643096A}"/>
              </a:ext>
            </a:extLst>
          </p:cNvPr>
          <p:cNvSpPr txBox="1"/>
          <p:nvPr/>
        </p:nvSpPr>
        <p:spPr>
          <a:xfrm>
            <a:off x="2723084" y="494632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0C5AD8-2EB2-45F4-82AC-A25EBD066E65}"/>
              </a:ext>
            </a:extLst>
          </p:cNvPr>
          <p:cNvSpPr txBox="1"/>
          <p:nvPr/>
        </p:nvSpPr>
        <p:spPr>
          <a:xfrm>
            <a:off x="2057288" y="5425986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авто в год</a:t>
            </a:r>
          </a:p>
        </p:txBody>
      </p:sp>
    </p:spTree>
    <p:extLst>
      <p:ext uri="{BB962C8B-B14F-4D97-AF65-F5344CB8AC3E}">
        <p14:creationId xmlns:p14="http://schemas.microsoft.com/office/powerpoint/2010/main" val="56797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71680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Знакомство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5461F67C-0ED5-4EC8-8217-247439479C8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54C1D-554F-4B51-9263-A5388D05B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AED09851-9DA7-4861-BB5F-CA59F75B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F9C153-3C37-4DC0-BA2E-B38697E2D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60" y="1510930"/>
            <a:ext cx="2850144" cy="42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D3F9E-C3DB-4682-9122-418A740E4C06}"/>
              </a:ext>
            </a:extLst>
          </p:cNvPr>
          <p:cNvSpPr txBox="1"/>
          <p:nvPr/>
        </p:nvSpPr>
        <p:spPr>
          <a:xfrm>
            <a:off x="3355759" y="1510930"/>
            <a:ext cx="852315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Виктория Попова</a:t>
            </a:r>
            <a:endParaRPr lang="ru-RU" sz="1200" b="1" i="1" dirty="0"/>
          </a:p>
          <a:p>
            <a:r>
              <a:rPr lang="ru-RU" sz="2000" i="1" dirty="0"/>
              <a:t>руководитель службы рекламы, маркетинга и работы с клиентами</a:t>
            </a:r>
          </a:p>
          <a:p>
            <a:endParaRPr lang="ru-RU" i="1" dirty="0"/>
          </a:p>
          <a:p>
            <a:r>
              <a:rPr lang="ru-RU" sz="2000" dirty="0"/>
              <a:t>Образование: </a:t>
            </a:r>
            <a:br>
              <a:rPr lang="ru-RU" sz="2000" dirty="0"/>
            </a:br>
            <a:r>
              <a:rPr lang="ru-RU" sz="2000" dirty="0"/>
              <a:t>высшее, специалист по рекламе, СКФУ</a:t>
            </a:r>
          </a:p>
          <a:p>
            <a:endParaRPr lang="ru-RU" dirty="0"/>
          </a:p>
          <a:p>
            <a:r>
              <a:rPr lang="ru-RU" sz="2000" dirty="0"/>
              <a:t>в автобизнесе – с рождения </a:t>
            </a:r>
            <a:r>
              <a:rPr lang="ru-RU" sz="2000" dirty="0">
                <a:sym typeface="Wingdings" panose="05000000000000000000" pitchFamily="2" charset="2"/>
              </a:rPr>
              <a:t> </a:t>
            </a:r>
          </a:p>
          <a:p>
            <a:r>
              <a:rPr lang="ru-RU" sz="2000" dirty="0"/>
              <a:t>с 2007 – короткие стажировки в качестве администратора ресепшн, оператора сервиса, секретаря </a:t>
            </a:r>
          </a:p>
          <a:p>
            <a:r>
              <a:rPr lang="ru-RU" sz="2000" dirty="0"/>
              <a:t>с 2009 – менеджер по рекламе</a:t>
            </a:r>
          </a:p>
          <a:p>
            <a:r>
              <a:rPr lang="ru-RU" sz="2000" dirty="0"/>
              <a:t>с 2013 – руководитель по направлениям: реклама, маркетинг, качество обслуживания, стандарты, обучение персонала, корпоративные мероприятия, развитие </a:t>
            </a:r>
          </a:p>
          <a:p>
            <a:endParaRPr lang="ru-RU" dirty="0"/>
          </a:p>
          <a:p>
            <a:r>
              <a:rPr lang="ru-RU" sz="2000" dirty="0"/>
              <a:t>примечания: перфекционист, оптимист, зануда, идеалист с притупленным чувством самосохранения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356225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5859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Кейс – персонализированные рассылки отдела продаж через </a:t>
            </a:r>
            <a:r>
              <a:rPr lang="en-US" sz="4400" dirty="0"/>
              <a:t>WhatsApp</a:t>
            </a:r>
            <a:endParaRPr lang="ru-RU" sz="4400" dirty="0"/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930FD3F0-3AA7-449F-9262-3017D2F4A29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BF2755-A4A9-4945-93C4-15718673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C6B2DF46-F74C-4747-8F33-BC9700FD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WhatsApp перестанет работать у миллионов пользователей в 2020 году -  Газета.Ru | Новости">
            <a:extLst>
              <a:ext uri="{FF2B5EF4-FFF2-40B4-BE49-F238E27FC236}">
                <a16:creationId xmlns:a16="http://schemas.microsoft.com/office/drawing/2014/main" id="{77F64D06-42B4-4978-A8EB-EFC630087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65" y="3002994"/>
            <a:ext cx="3882501" cy="21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B277B3-926A-4517-87AD-A368CDA43FD7}"/>
              </a:ext>
            </a:extLst>
          </p:cNvPr>
          <p:cNvSpPr txBox="1"/>
          <p:nvPr/>
        </p:nvSpPr>
        <p:spPr>
          <a:xfrm>
            <a:off x="1248201" y="3228589"/>
            <a:ext cx="5853936" cy="171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совместная работа отдела продаж и маркетинга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(идея пришла на планерке)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интересах компании и дилерского центра в целом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точечно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вручную</a:t>
            </a:r>
          </a:p>
        </p:txBody>
      </p:sp>
    </p:spTree>
    <p:extLst>
      <p:ext uri="{BB962C8B-B14F-4D97-AF65-F5344CB8AC3E}">
        <p14:creationId xmlns:p14="http://schemas.microsoft.com/office/powerpoint/2010/main" val="7876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90336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Задачи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930FD3F0-3AA7-449F-9262-3017D2F4A29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BF2755-A4A9-4945-93C4-15718673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C6B2DF46-F74C-4747-8F33-BC9700FD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B70F8BE-2129-43A4-AA0C-EF36C0882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428432"/>
              </p:ext>
            </p:extLst>
          </p:nvPr>
        </p:nvGraphicFramePr>
        <p:xfrm>
          <a:off x="1461361" y="932441"/>
          <a:ext cx="92692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3996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2625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Вводные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6DB659-8A7D-4089-B9E2-CA5D61EA9DF5}"/>
              </a:ext>
            </a:extLst>
          </p:cNvPr>
          <p:cNvSpPr txBox="1"/>
          <p:nvPr/>
        </p:nvSpPr>
        <p:spPr>
          <a:xfrm>
            <a:off x="355106" y="2354145"/>
            <a:ext cx="6152226" cy="270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сегмент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коммерческая техника, бренд ГАЗ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длинный срок принятия решения о покупке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высокий % повторных сделок, крайне важно сохранения контакта с клиентами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разные ЛПР со стороны клиентов (руководитель, специальный сотрудник, собственник, водитель, совмещение нескольких ролей)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5461F67C-0ED5-4EC8-8217-247439479C8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54C1D-554F-4B51-9263-A5388D05B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AED09851-9DA7-4861-BB5F-CA59F75B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9406C-5C2C-489B-946C-D1B458467FD1}"/>
              </a:ext>
            </a:extLst>
          </p:cNvPr>
          <p:cNvSpPr txBox="1"/>
          <p:nvPr/>
        </p:nvSpPr>
        <p:spPr>
          <a:xfrm>
            <a:off x="355106" y="1826259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о клиентах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16E3D-AEE4-4AB0-95A7-B998B111C203}"/>
              </a:ext>
            </a:extLst>
          </p:cNvPr>
          <p:cNvSpPr txBox="1"/>
          <p:nvPr/>
        </p:nvSpPr>
        <p:spPr>
          <a:xfrm>
            <a:off x="6801773" y="2335276"/>
            <a:ext cx="5257062" cy="2044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инимальный стаж в компании 2,5 года, максимальный – 8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понимание важности долгосрочных отношений с клиентами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осознание удобства формата для клиентов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A72282-9291-445E-BC19-1B732EC40A93}"/>
              </a:ext>
            </a:extLst>
          </p:cNvPr>
          <p:cNvSpPr txBox="1"/>
          <p:nvPr/>
        </p:nvSpPr>
        <p:spPr>
          <a:xfrm>
            <a:off x="6934939" y="1826259"/>
            <a:ext cx="309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об отделе продаж</a:t>
            </a:r>
          </a:p>
        </p:txBody>
      </p:sp>
    </p:spTree>
    <p:extLst>
      <p:ext uri="{BB962C8B-B14F-4D97-AF65-F5344CB8AC3E}">
        <p14:creationId xmlns:p14="http://schemas.microsoft.com/office/powerpoint/2010/main" val="60237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102981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Выбор канала коммуникаций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591FBC78-025E-4D20-BAAB-E1664B62B85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7FB90E-24CA-4049-9B94-3406D1131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29953120-1CA0-4B71-A16C-13773DF25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Электронная почта">
            <a:extLst>
              <a:ext uri="{FF2B5EF4-FFF2-40B4-BE49-F238E27FC236}">
                <a16:creationId xmlns:a16="http://schemas.microsoft.com/office/drawing/2014/main" id="{E7BD1BB4-C0DA-4CFA-BC11-02A8B847F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8685" y="2138074"/>
            <a:ext cx="914400" cy="914400"/>
          </a:xfrm>
          <a:prstGeom prst="rect">
            <a:avLst/>
          </a:prstGeom>
        </p:spPr>
      </p:pic>
      <p:pic>
        <p:nvPicPr>
          <p:cNvPr id="13" name="Рисунок 12" descr="Телефонная трубка">
            <a:extLst>
              <a:ext uri="{FF2B5EF4-FFF2-40B4-BE49-F238E27FC236}">
                <a16:creationId xmlns:a16="http://schemas.microsoft.com/office/drawing/2014/main" id="{D80A8C7A-86B2-4500-A618-93C8857A1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2966" y="2138074"/>
            <a:ext cx="914400" cy="914400"/>
          </a:xfrm>
          <a:prstGeom prst="rect">
            <a:avLst/>
          </a:prstGeom>
        </p:spPr>
      </p:pic>
      <p:pic>
        <p:nvPicPr>
          <p:cNvPr id="15" name="Рисунок 14" descr="Речь">
            <a:extLst>
              <a:ext uri="{FF2B5EF4-FFF2-40B4-BE49-F238E27FC236}">
                <a16:creationId xmlns:a16="http://schemas.microsoft.com/office/drawing/2014/main" id="{5607AED8-60CF-4E90-8DC8-86A94FB8F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12293" y="217163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2FAD79-21CD-4A71-A12E-78904EC78DBE}"/>
              </a:ext>
            </a:extLst>
          </p:cNvPr>
          <p:cNvSpPr txBox="1"/>
          <p:nvPr/>
        </p:nvSpPr>
        <p:spPr>
          <a:xfrm>
            <a:off x="556840" y="3252221"/>
            <a:ext cx="3278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долго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энергозатратно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многих раздражает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нужен веский повод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многого не расскажешь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688EAB-C87D-4C72-8397-468AFEA42308}"/>
              </a:ext>
            </a:extLst>
          </p:cNvPr>
          <p:cNvSpPr txBox="1"/>
          <p:nvPr/>
        </p:nvSpPr>
        <p:spPr>
          <a:xfrm>
            <a:off x="4641766" y="3252221"/>
            <a:ext cx="3084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дорого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неэмоционально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очень сжато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риски по ПД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 не может ответить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B19FA8-8FC0-432A-AD19-7D1ECF965BBF}"/>
              </a:ext>
            </a:extLst>
          </p:cNvPr>
          <p:cNvSpPr txBox="1"/>
          <p:nvPr/>
        </p:nvSpPr>
        <p:spPr>
          <a:xfrm>
            <a:off x="8611466" y="3252221"/>
            <a:ext cx="3208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нет базы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телефонов)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нет опции «быстрого ответа»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неуниверсальный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канал для нашей ЦА</a:t>
            </a:r>
          </a:p>
        </p:txBody>
      </p:sp>
    </p:spTree>
    <p:extLst>
      <p:ext uri="{BB962C8B-B14F-4D97-AF65-F5344CB8AC3E}">
        <p14:creationId xmlns:p14="http://schemas.microsoft.com/office/powerpoint/2010/main" val="339411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1826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Решение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E10498F1-2C0D-487F-BF0E-63DBFE26A6B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DEF1B6-208A-4860-A695-8A625071B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319F5FB9-D180-4F4F-8EF8-00FFBCB9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popova\Desktop\през\лучше.png">
            <a:extLst>
              <a:ext uri="{FF2B5EF4-FFF2-40B4-BE49-F238E27FC236}">
                <a16:creationId xmlns:a16="http://schemas.microsoft.com/office/drawing/2014/main" id="{CBC52C6F-8BE4-4BFF-B718-31B43D0C3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28979" r="2891"/>
          <a:stretch/>
        </p:blipFill>
        <p:spPr bwMode="auto">
          <a:xfrm>
            <a:off x="7046051" y="3798806"/>
            <a:ext cx="4817355" cy="262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лучайте вакансии на WhatsApp!">
            <a:extLst>
              <a:ext uri="{FF2B5EF4-FFF2-40B4-BE49-F238E27FC236}">
                <a16:creationId xmlns:a16="http://schemas.microsoft.com/office/drawing/2014/main" id="{C07B5D1F-BE1F-4432-9F70-D0857E35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209" y="3486785"/>
            <a:ext cx="64749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лучайте вакансии на WhatsApp!">
            <a:extLst>
              <a:ext uri="{FF2B5EF4-FFF2-40B4-BE49-F238E27FC236}">
                <a16:creationId xmlns:a16="http://schemas.microsoft.com/office/drawing/2014/main" id="{82357BBE-3CEF-42B2-A6AF-0843AB6B9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004" y="3654913"/>
            <a:ext cx="64749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Получайте вакансии на WhatsApp!">
            <a:extLst>
              <a:ext uri="{FF2B5EF4-FFF2-40B4-BE49-F238E27FC236}">
                <a16:creationId xmlns:a16="http://schemas.microsoft.com/office/drawing/2014/main" id="{C95DDBF3-8173-4B7C-9B67-06BA123D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986" y="3822540"/>
            <a:ext cx="64749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Получайте вакансии на WhatsApp!">
            <a:extLst>
              <a:ext uri="{FF2B5EF4-FFF2-40B4-BE49-F238E27FC236}">
                <a16:creationId xmlns:a16="http://schemas.microsoft.com/office/drawing/2014/main" id="{0D1BDFC7-18DB-4849-8BE6-AAD3FD02D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726" y="3476437"/>
            <a:ext cx="64749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Разряд молнии">
            <a:extLst>
              <a:ext uri="{FF2B5EF4-FFF2-40B4-BE49-F238E27FC236}">
                <a16:creationId xmlns:a16="http://schemas.microsoft.com/office/drawing/2014/main" id="{4D1A983E-E90B-44F8-AA51-4F9A50805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4166" y="3104463"/>
            <a:ext cx="914400" cy="914400"/>
          </a:xfrm>
          <a:prstGeom prst="rect">
            <a:avLst/>
          </a:prstGeom>
        </p:spPr>
      </p:pic>
      <p:pic>
        <p:nvPicPr>
          <p:cNvPr id="25" name="Рисунок 24" descr="Повторить">
            <a:extLst>
              <a:ext uri="{FF2B5EF4-FFF2-40B4-BE49-F238E27FC236}">
                <a16:creationId xmlns:a16="http://schemas.microsoft.com/office/drawing/2014/main" id="{C549FD54-8DC9-4465-8F6F-1785964BB0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74166" y="1686433"/>
            <a:ext cx="914400" cy="914400"/>
          </a:xfrm>
          <a:prstGeom prst="rect">
            <a:avLst/>
          </a:prstGeom>
        </p:spPr>
      </p:pic>
      <p:pic>
        <p:nvPicPr>
          <p:cNvPr id="27" name="Рисунок 26" descr="Улыбающееся лицо без заливки">
            <a:extLst>
              <a:ext uri="{FF2B5EF4-FFF2-40B4-BE49-F238E27FC236}">
                <a16:creationId xmlns:a16="http://schemas.microsoft.com/office/drawing/2014/main" id="{BA879857-7220-44D4-B062-193605A8E8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91329" y="4307581"/>
            <a:ext cx="914400" cy="914400"/>
          </a:xfrm>
          <a:prstGeom prst="rect">
            <a:avLst/>
          </a:prstGeom>
        </p:spPr>
      </p:pic>
      <p:pic>
        <p:nvPicPr>
          <p:cNvPr id="29" name="Рисунок 28" descr="Чат">
            <a:extLst>
              <a:ext uri="{FF2B5EF4-FFF2-40B4-BE49-F238E27FC236}">
                <a16:creationId xmlns:a16="http://schemas.microsoft.com/office/drawing/2014/main" id="{CED7DA67-9B54-4A80-923D-5B11EEA9D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247" y="3043983"/>
            <a:ext cx="914400" cy="914400"/>
          </a:xfrm>
          <a:prstGeom prst="rect">
            <a:avLst/>
          </a:prstGeom>
        </p:spPr>
      </p:pic>
      <p:pic>
        <p:nvPicPr>
          <p:cNvPr id="31" name="Рисунок 30" descr="Целевая аудитория">
            <a:extLst>
              <a:ext uri="{FF2B5EF4-FFF2-40B4-BE49-F238E27FC236}">
                <a16:creationId xmlns:a16="http://schemas.microsoft.com/office/drawing/2014/main" id="{C4399E4A-E589-40A6-B1E1-BB4DFEAA65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7247" y="4428367"/>
            <a:ext cx="914400" cy="914400"/>
          </a:xfrm>
          <a:prstGeom prst="rect">
            <a:avLst/>
          </a:prstGeom>
        </p:spPr>
      </p:pic>
      <p:pic>
        <p:nvPicPr>
          <p:cNvPr id="33" name="Рисунок 32" descr="Песочные часы">
            <a:extLst>
              <a:ext uri="{FF2B5EF4-FFF2-40B4-BE49-F238E27FC236}">
                <a16:creationId xmlns:a16="http://schemas.microsoft.com/office/drawing/2014/main" id="{08179A84-468D-417A-B09D-57330B05B0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920353" y="1794735"/>
            <a:ext cx="914400" cy="914400"/>
          </a:xfrm>
          <a:prstGeom prst="rect">
            <a:avLst/>
          </a:prstGeom>
        </p:spPr>
      </p:pic>
      <p:pic>
        <p:nvPicPr>
          <p:cNvPr id="35" name="Рисунок 34" descr="Блокировка">
            <a:extLst>
              <a:ext uri="{FF2B5EF4-FFF2-40B4-BE49-F238E27FC236}">
                <a16:creationId xmlns:a16="http://schemas.microsoft.com/office/drawing/2014/main" id="{2BE13C4F-DEDA-4A05-9239-A31AE43D5A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7247" y="1742937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ED0CB68-2BA4-4840-9FB7-16353D6946AB}"/>
              </a:ext>
            </a:extLst>
          </p:cNvPr>
          <p:cNvSpPr txBox="1"/>
          <p:nvPr/>
        </p:nvSpPr>
        <p:spPr>
          <a:xfrm>
            <a:off x="1307007" y="1672856"/>
            <a:ext cx="237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Безопасно.</a:t>
            </a:r>
          </a:p>
          <a:p>
            <a:r>
              <a:rPr lang="ru-RU" sz="1800" dirty="0"/>
              <a:t>Без нарушений правил приложения.</a:t>
            </a:r>
          </a:p>
          <a:p>
            <a:r>
              <a:rPr lang="ru-RU" sz="1800" dirty="0"/>
              <a:t>Без рисков по ПД.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797282-8F8F-4D6A-A510-ADFE4217012E}"/>
              </a:ext>
            </a:extLst>
          </p:cNvPr>
          <p:cNvSpPr txBox="1"/>
          <p:nvPr/>
        </p:nvSpPr>
        <p:spPr>
          <a:xfrm>
            <a:off x="5359288" y="1637644"/>
            <a:ext cx="2470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Регулярно.</a:t>
            </a:r>
          </a:p>
          <a:p>
            <a:r>
              <a:rPr lang="ru-RU" sz="1800" dirty="0"/>
              <a:t>С гибким графиком.</a:t>
            </a:r>
          </a:p>
          <a:p>
            <a:r>
              <a:rPr lang="ru-RU" sz="1800" dirty="0"/>
              <a:t>С разным контентом.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3060C8-8143-4302-A374-DDDCFC674C55}"/>
              </a:ext>
            </a:extLst>
          </p:cNvPr>
          <p:cNvSpPr txBox="1"/>
          <p:nvPr/>
        </p:nvSpPr>
        <p:spPr>
          <a:xfrm>
            <a:off x="1307655" y="2980646"/>
            <a:ext cx="292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Оперативно.</a:t>
            </a:r>
          </a:p>
          <a:p>
            <a:r>
              <a:rPr lang="ru-RU" sz="1800" dirty="0"/>
              <a:t>С максимально удобным для клиента форматом и скоростью ответа.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9637D0-0D5C-4D4C-9584-3A3B20CBB91E}"/>
              </a:ext>
            </a:extLst>
          </p:cNvPr>
          <p:cNvSpPr txBox="1"/>
          <p:nvPr/>
        </p:nvSpPr>
        <p:spPr>
          <a:xfrm>
            <a:off x="1307008" y="4362540"/>
            <a:ext cx="2311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Персонально.</a:t>
            </a:r>
          </a:p>
          <a:p>
            <a:r>
              <a:rPr lang="ru-RU" sz="1800" dirty="0"/>
              <a:t>От конкретного сотрудника, с его личного номера.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9C935C-5179-45F1-8BD3-1F58679753A7}"/>
              </a:ext>
            </a:extLst>
          </p:cNvPr>
          <p:cNvSpPr txBox="1"/>
          <p:nvPr/>
        </p:nvSpPr>
        <p:spPr>
          <a:xfrm>
            <a:off x="5359288" y="2832272"/>
            <a:ext cx="2299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С молниеносной обратной связью.</a:t>
            </a:r>
          </a:p>
          <a:p>
            <a:r>
              <a:rPr lang="ru-RU" sz="1800" dirty="0"/>
              <a:t>Или интересно, или нет.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D96382-8A96-469F-91A7-718950D93014}"/>
              </a:ext>
            </a:extLst>
          </p:cNvPr>
          <p:cNvSpPr txBox="1"/>
          <p:nvPr/>
        </p:nvSpPr>
        <p:spPr>
          <a:xfrm>
            <a:off x="5359288" y="4194913"/>
            <a:ext cx="2311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Эмоционально.</a:t>
            </a:r>
          </a:p>
          <a:p>
            <a:r>
              <a:rPr lang="ru-RU" sz="1800" dirty="0"/>
              <a:t>Доступным </a:t>
            </a:r>
          </a:p>
          <a:p>
            <a:r>
              <a:rPr lang="ru-RU" sz="1800" dirty="0"/>
              <a:t>языком.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2DE6FC-9B2C-468E-A5AD-584330BE543F}"/>
              </a:ext>
            </a:extLst>
          </p:cNvPr>
          <p:cNvSpPr txBox="1"/>
          <p:nvPr/>
        </p:nvSpPr>
        <p:spPr>
          <a:xfrm>
            <a:off x="8673998" y="1908342"/>
            <a:ext cx="3160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Время – </a:t>
            </a:r>
            <a:r>
              <a:rPr lang="ru-RU" sz="2400" i="1" dirty="0"/>
              <a:t>единственный требуемый ресурс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85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0317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Механика</a:t>
            </a:r>
          </a:p>
        </p:txBody>
      </p:sp>
      <p:pic>
        <p:nvPicPr>
          <p:cNvPr id="3" name="Google Shape;168;p26">
            <a:extLst>
              <a:ext uri="{FF2B5EF4-FFF2-40B4-BE49-F238E27FC236}">
                <a16:creationId xmlns:a16="http://schemas.microsoft.com/office/drawing/2014/main" id="{B5CCDAA0-D2BD-4EE8-8C23-CF9F00B691A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8331" y="206259"/>
            <a:ext cx="10605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73977-BDB6-4709-AEFF-2AB51628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4" y="26259"/>
            <a:ext cx="2000097" cy="1080000"/>
          </a:xfrm>
          <a:prstGeom prst="rect">
            <a:avLst/>
          </a:prstGeom>
        </p:spPr>
      </p:pic>
      <p:pic>
        <p:nvPicPr>
          <p:cNvPr id="9" name="Picture 6" descr="полосочка">
            <a:extLst>
              <a:ext uri="{FF2B5EF4-FFF2-40B4-BE49-F238E27FC236}">
                <a16:creationId xmlns:a16="http://schemas.microsoft.com/office/drawing/2014/main" id="{A67986E0-4A77-4B19-9375-D039AEF5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1361"/>
            <a:ext cx="12192000" cy="3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9511419B-B282-42C6-8BDC-ADB1CB0C5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955556"/>
              </p:ext>
            </p:extLst>
          </p:nvPr>
        </p:nvGraphicFramePr>
        <p:xfrm>
          <a:off x="409852" y="1183177"/>
          <a:ext cx="11372295" cy="509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34379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724</Words>
  <Application>Microsoft Office PowerPoint</Application>
  <PresentationFormat>Широкоэкранный</PresentationFormat>
  <Paragraphs>130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Symbol</vt:lpstr>
      <vt:lpstr>Arial</vt:lpstr>
      <vt:lpstr>Calibri</vt:lpstr>
      <vt:lpstr>Arial Narrow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Виктория Попова</cp:lastModifiedBy>
  <cp:revision>82</cp:revision>
  <dcterms:modified xsi:type="dcterms:W3CDTF">2020-11-09T14:38:39Z</dcterms:modified>
</cp:coreProperties>
</file>