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4" r:id="rId4"/>
    <p:sldId id="258" r:id="rId5"/>
    <p:sldId id="259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A3C6C5-0B1B-4A47-8835-C4DB4E56BE58}">
          <p14:sldIdLst>
            <p14:sldId id="256"/>
            <p14:sldId id="260"/>
            <p14:sldId id="274"/>
            <p14:sldId id="258"/>
            <p14:sldId id="259"/>
            <p14:sldId id="261"/>
            <p14:sldId id="263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Горбунов" initials="СГ" lastIdx="0" clrIdx="0">
    <p:extLst>
      <p:ext uri="{19B8F6BF-5375-455C-9EA6-DF929625EA0E}">
        <p15:presenceInfo xmlns:p15="http://schemas.microsoft.com/office/powerpoint/2012/main" userId="S-1-5-21-810317879-1119091701-598311542-2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828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Январь – апрель 2019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190625000000001"/>
          <c:w val="0.95416666666666672"/>
          <c:h val="0.757355068897637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6E-44A2-A6D9-314E877306A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6E-44A2-A6D9-314E877306A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6E-44A2-A6D9-314E877306A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6E-44A2-A6D9-314E87730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МУП</c:v>
                </c:pt>
                <c:pt idx="1">
                  <c:v>Физ. лица</c:v>
                </c:pt>
                <c:pt idx="2">
                  <c:v>Корп. Клиенты</c:v>
                </c:pt>
                <c:pt idx="3">
                  <c:v>Юр.лица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1.6275168487177631E-2</c:v>
                </c:pt>
                <c:pt idx="1">
                  <c:v>0.24908313323750858</c:v>
                </c:pt>
                <c:pt idx="2">
                  <c:v>0.38041603703847887</c:v>
                </c:pt>
                <c:pt idx="3">
                  <c:v>0.35422566123683491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6E-44A2-A6D9-314E877306A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Январь – апрель 2020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190625000000001"/>
          <c:w val="0.95416666666666672"/>
          <c:h val="0.757355068897637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D8-4F15-A52C-671015CA212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D8-4F15-A52C-671015CA212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D8-4F15-A52C-671015CA212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D8-4F15-A52C-671015CA21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МУП</c:v>
                </c:pt>
                <c:pt idx="1">
                  <c:v>Физ. лица</c:v>
                </c:pt>
                <c:pt idx="2">
                  <c:v>Корп. Клиенты</c:v>
                </c:pt>
                <c:pt idx="3">
                  <c:v>Юр.лица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3.4037804246565717E-2</c:v>
                </c:pt>
                <c:pt idx="1">
                  <c:v>0.22594454835021732</c:v>
                </c:pt>
                <c:pt idx="2">
                  <c:v>0.35538781052593976</c:v>
                </c:pt>
                <c:pt idx="3">
                  <c:v>0.38462983687727714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D8-4F15-A52C-671015CA212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3-46B2-A825-C75128E9ADB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3-46B2-A825-C75128E9ADB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23-46B2-A825-C75128E9ADB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23-46B2-A825-C75128E9ADB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23-46B2-A825-C75128E9ADB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23-46B2-A825-C75128E9ADB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23-46B2-A825-C75128E9ADBE}"/>
              </c:ext>
            </c:extLst>
          </c:dPt>
          <c:cat>
            <c:numRef>
              <c:f>Лист1!$A$2:$A$8</c:f>
              <c:numCache>
                <c:formatCode>mmm\-yy</c:formatCode>
                <c:ptCount val="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533</c:v>
                </c:pt>
                <c:pt idx="1">
                  <c:v>892</c:v>
                </c:pt>
                <c:pt idx="2">
                  <c:v>476</c:v>
                </c:pt>
                <c:pt idx="3">
                  <c:v>420</c:v>
                </c:pt>
                <c:pt idx="4">
                  <c:v>479</c:v>
                </c:pt>
                <c:pt idx="5">
                  <c:v>1052</c:v>
                </c:pt>
                <c:pt idx="6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23-46B2-A825-C75128E9A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541672"/>
        <c:axId val="264542848"/>
      </c:barChart>
      <c:dateAx>
        <c:axId val="2645416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542848"/>
        <c:crosses val="autoZero"/>
        <c:auto val="1"/>
        <c:lblOffset val="100"/>
        <c:baseTimeUnit val="months"/>
      </c:dateAx>
      <c:valAx>
        <c:axId val="264542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54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0.70118</cdr:x>
      <cdr:y>0</cdr:y>
    </cdr:from>
    <cdr:to>
      <cdr:x>0.70118</cdr:x>
      <cdr:y>0.88456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F4CAC2D3-BE9E-4D92-A347-C42A1EF1DD68}"/>
            </a:ext>
          </a:extLst>
        </cdr:cNvPr>
        <cdr:cNvCxnSpPr/>
      </cdr:nvCxnSpPr>
      <cdr:spPr>
        <a:xfrm xmlns:a="http://schemas.openxmlformats.org/drawingml/2006/main">
          <a:off x="5569649" y="0"/>
          <a:ext cx="0" cy="359484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BC04-47B7-45A7-B2A3-4BE34743199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466DB-0846-4E6F-B727-41F3A5AA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3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6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4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55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65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89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0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9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4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1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9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7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7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466DB-0846-4E6F-B727-41F3A5AA01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0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A6823-DC4E-437E-A7D2-74CE58A94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8291-4469-49B2-B740-6F925E6F6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7D6D2-A8F8-4DEE-A509-6B3F28786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EE98-9980-4ED8-9BF2-99CF08E2A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E1FF2-9B2D-4571-848A-013FC680C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3C1CD-5012-477B-93F8-BD74C2D73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8E3D8-FA91-489E-BBA9-553EF436A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892A-F9F2-4A00-BC47-C16B750263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BF3C-2A98-4C60-B77A-501A9D87B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5489-3367-4132-BB2E-7EED5A339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5B51E-4FBB-46DE-BD7E-2D0E459BA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46EDB6-86BA-4F63-92D3-DAE6B68A5F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gorbunov@sarmat-gaz.r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4214" y="1830387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214" y="1830387"/>
            <a:ext cx="84657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 заседание клуба руководителей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АвтоБосс</a:t>
            </a:r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</a:p>
          <a:p>
            <a:pPr algn="ctr"/>
            <a:endParaRPr lang="ru-RU" sz="16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 будущего: технологии, онлайн-услуги,  удаленное обслуживание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48257-CA75-4F28-A44C-A3D92A5D2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" y="5572696"/>
            <a:ext cx="2102740" cy="10709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39" y="1231320"/>
            <a:ext cx="83137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Решения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планировщике мастера консультанта зарезервировать время для совершения исходящих звонков. Необходимо время для этого 45 мин. до 60 мин , время – после обеда. Ввести (усилить) финансовую мотивацию сотрудника. Перераспределить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контакты на сотрудников с меньшей загруженностью.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Вывести отдельного сотрудника для исходящей линии звонков.</a:t>
            </a:r>
          </a:p>
          <a:p>
            <a:pPr marL="457200" indent="-457200">
              <a:buFont typeface="+mj-lt"/>
              <a:buAutoNum type="arabicPeriod"/>
            </a:pPr>
            <a:endParaRPr lang="ru-RU" sz="2000" u="sng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Оставить все как есть.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Закрепление всех 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отдельным сотрудником. Какая в этом эффективность?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39" y="1231320"/>
            <a:ext cx="8313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– выделенный сотрудник: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звонков в день –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прогнозируемо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Четкое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договоренностей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контактам;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Прогнозируемая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конверсия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возможность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распределять группы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разным потенциалом конверсии на протяжение недели;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возможность формировать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пятна контакта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клиентом;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канал получения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обратной связи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Закрепление всех 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отдельным сотрудником. Какая в этом эффективность?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39" y="1231320"/>
            <a:ext cx="8313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Закрепление всех 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отдельным сотрудником. Какая в этом эффективность?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20255434"/>
              </p:ext>
            </p:extLst>
          </p:nvPr>
        </p:nvGraphicFramePr>
        <p:xfrm>
          <a:off x="678751" y="1739151"/>
          <a:ext cx="794321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1000942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Вывели отдельного сотрудника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7510" y="3505200"/>
            <a:ext cx="5853290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76200" y="2741860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показатель всех МК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34000" y="2438400"/>
            <a:ext cx="3287961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81850" y="1626945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показатель 1 сотрудника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5486400" y="2514600"/>
            <a:ext cx="304800" cy="90436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98420" y="2699881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</a:t>
            </a:r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81%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5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39" y="1231320"/>
            <a:ext cx="8313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будем делать дальше: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групп причин отказов с целью увеличения конверсии до 25%;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 внедрение дополнительных пятен контакта с клиентом;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 второго сотрудника и распределение по сегментам.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Закрепление всех 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отдельным сотрудником. Какая в этом эффективность?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продаж – формирование наборов для работ. Как из кабинета управлять продажами.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509" y="1108139"/>
            <a:ext cx="83137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какими мы сталкивались трудностями при подборе услуг сервиса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Подбор Товаров/Услуг занимает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(работа с каталогами, тех. бюллетенями);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 100% продавал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порционные товары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 100 % продавал необходимые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расходные материал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Возможные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 в подборе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Товаров/Услуг и определение  комплектность (агрегатные ремонты);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смещении продаж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то что МК моет подобрать;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полного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прейскуранта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сложна назвать цену на запрос. 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508" y="4876800"/>
            <a:ext cx="8313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нужно сделать что бы сотрудник выполнил регламент: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выстроен так ,что не выполнить его он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может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Сотруднику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удобно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использовать инструмент регламента.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П.1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П.2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1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39" y="1038300"/>
            <a:ext cx="8313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есть решения: 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Поднимать компетенцию сотрудников;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Проводить регулярное обучение, аттестацию по знанию мат. части;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в процесс расчета стоимости результатов диагностики - дополнительного сотрудника;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 наборов для работ на все 100% услуг.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продаж – формирование наборов для работ. Как из кабинета управлять продажами.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51" y="4114800"/>
            <a:ext cx="8313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наборов для ТО показал – клиент как правило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выбирает запасные части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 соглашается с предложением мастера консультанта. 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Услуги сервиса – это не продажа конкретной запасной части а комплексной ремонт а/м.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6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50" y="3649347"/>
            <a:ext cx="8313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 решения: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Уменьшение времени расчета стоимости и сокращение времени обслуживания в среднем на 10 мин. / а/м;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товарной матрицы;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заказ наряда;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Сформированный прейскурант цен;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Продажа товаров и услуг меньше зависит от компетенции МК – возможность управлять продажами.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продаж – формирование наборов для работ. Как из кабинета управлять продажами.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851" y="4114800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93" y="1000942"/>
            <a:ext cx="8313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для работ состоит: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Услуга – сформированная по принципу СУЩЕСТВИТЕЛЬНО / ПРИЛАГАТЕЛЬНОЕ / ГЛАГОЛ.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 Завода и поправочные коэффициенты;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Необходимые товары + расходные материалы;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Сопутствующие услуги , которые предлагаются в качестве расширения;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4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50" y="3649347"/>
            <a:ext cx="8313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будем делать дальше: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Автоматизируем алгоритм подбора сопутствующих услуг исходя из модели а/м , пробега (вероятность продажи);</a:t>
            </a: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продаж – формирование наборов для работ. Как из кабинета управлять продажами.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93" y="1000942"/>
            <a:ext cx="8313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Увеличения количества норма часов в 1 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заказ наряд на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%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количества реализуемых товаров 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на 1 НЧ на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среднего чека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12%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3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1338820"/>
            <a:ext cx="8465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«Сармат» </a:t>
            </a:r>
            <a:r>
              <a:rPr lang="ru-RU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дилер ГАЗ</a:t>
            </a:r>
            <a:endParaRPr lang="ru-RU" sz="24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Новосибирск ул. Б. Хмельницкого 124 , Станционная 85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Горбунов Сергей 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департамента сервисного обслуживания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(913) 897 54 93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gorbunov@sarmat-gaz.ru</a:t>
            </a: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Эффективный автосервис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9" y="2263765"/>
            <a:ext cx="434483" cy="477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07" y="4024097"/>
            <a:ext cx="515408" cy="512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07" y="4703302"/>
            <a:ext cx="641361" cy="474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661" y="3107964"/>
            <a:ext cx="647700" cy="640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914" y="5515069"/>
            <a:ext cx="612234" cy="4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212" y="987737"/>
            <a:ext cx="8465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Автоцентр ГАЗ Сармат</a:t>
            </a:r>
          </a:p>
          <a:p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дилер ГАЗ на территории Новосибирской области с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</a:t>
            </a:r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года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Лидер</a:t>
            </a:r>
            <a:r>
              <a:rPr lang="ru-RU" sz="16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продажам автомобилей ГАЗ за Уралом с 2011 года. </a:t>
            </a:r>
          </a:p>
          <a:p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последние 5 лет реализовано – 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6 127 а/м</a:t>
            </a:r>
          </a:p>
          <a:p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24 658 визитов </a:t>
            </a:r>
            <a:r>
              <a:rPr lang="ru-RU" sz="16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сервис.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4" y="2444415"/>
            <a:ext cx="6805208" cy="41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3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195A3-C42B-4435-B43F-4D2643EF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53471"/>
            <a:ext cx="6477000" cy="2032528"/>
          </a:xfrm>
        </p:spPr>
        <p:txBody>
          <a:bodyPr/>
          <a:lstStyle/>
          <a:p>
            <a:pPr algn="l"/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Сергей Горбунов - Директор департамента сервисного обслуживания автоцентр ГАЗ, САРМАТ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AFC66-71D1-4516-B8D4-D30066BB0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8140" r="36668" b="52223"/>
          <a:stretch/>
        </p:blipFill>
        <p:spPr>
          <a:xfrm>
            <a:off x="228600" y="253471"/>
            <a:ext cx="1981200" cy="2032528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31ED537-CDFB-44FB-ACAB-B6789A7AB2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0422" t="19392" r="12453" b="18441"/>
          <a:stretch/>
        </p:blipFill>
        <p:spPr bwMode="auto">
          <a:xfrm>
            <a:off x="228600" y="2590801"/>
            <a:ext cx="86106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324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7510" y="1174249"/>
            <a:ext cx="8313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чем будем говорить?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Сегментация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клиентской базы. Зачем она нужна и как управлять загрузкой сервиса через управление сегментами?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Закрепление всех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отдельным сотрудником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Какая в этом эффективность?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продаж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формирование наборов для работ. Как из кабинета управлять продажами.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7510" y="1174249"/>
            <a:ext cx="83137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нам нужна сегментация клиентской базы: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Разные сегменты клиентов имеют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разные запросы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внутренних бизнес процессов и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принципов принятия решений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Разная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 потребления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услуг сервиса;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Разная реакция на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«изменения»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это дало: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сегмента клиентов исходя из их индивидуальных запросов;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Формируем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 и инструменты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работы (условия оплаты и обслуживания , ценообразование и т.д.);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Понимаем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ведет себя клиент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разных ситуациях;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Выбираем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приоритетные группы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работы.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6872" y="225459"/>
            <a:ext cx="590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Сегментация клиентской базы. Зачем она нужна и как управлять загрузкой сервиса через управление сегментами?</a:t>
            </a:r>
          </a:p>
        </p:txBody>
      </p:sp>
    </p:spTree>
    <p:extLst>
      <p:ext uri="{BB962C8B-B14F-4D97-AF65-F5344CB8AC3E}">
        <p14:creationId xmlns:p14="http://schemas.microsoft.com/office/powerpoint/2010/main" val="421802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6872" y="225459"/>
            <a:ext cx="590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Сегментация клиентской базы. Зачем она нужна и как управлять загрузкой сервиса через управление сегментами?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6288695"/>
              </p:ext>
            </p:extLst>
          </p:nvPr>
        </p:nvGraphicFramePr>
        <p:xfrm>
          <a:off x="395536" y="3607748"/>
          <a:ext cx="37338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42948870"/>
              </p:ext>
            </p:extLst>
          </p:nvPr>
        </p:nvGraphicFramePr>
        <p:xfrm>
          <a:off x="5267573" y="3605579"/>
          <a:ext cx="37338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1038300"/>
            <a:ext cx="8313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Группы сегментов</a:t>
            </a:r>
            <a:r>
              <a:rPr lang="en-US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мы сейчас выделяем: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МУП (гос. структура);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Корпоративные клиенты;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Юридические лица;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Физические лица.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7728" y="1992519"/>
            <a:ext cx="491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Прирост 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МУП +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126 %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1,6 % до 3,4% )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Юр. лица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+ 17%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35% до 38%)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прирос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+ 8,4%</a:t>
            </a:r>
          </a:p>
        </p:txBody>
      </p:sp>
    </p:spTree>
    <p:extLst>
      <p:ext uri="{BB962C8B-B14F-4D97-AF65-F5344CB8AC3E}">
        <p14:creationId xmlns:p14="http://schemas.microsoft.com/office/powerpoint/2010/main" val="39390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6872" y="225459"/>
            <a:ext cx="590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Сегментация клиентской базы. Зачем она нужна и как управлять загрузкой сервиса через управление сегментами?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639" y="1139130"/>
            <a:ext cx="83137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Выводы: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отрасли перевозок в связи с текущими «изменениями» прогнозируется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перевозок «последняя миля» на 20%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связи с этим приоритетом в поиске и подборе клиентов должен быть именно в этом сегменте.</a:t>
            </a: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10" y="3375045"/>
            <a:ext cx="8313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мы управляем загрузкой?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период изменений некоторые сегменты снизили свою активность практически до «0», а ряд клиентов продолжил свою деятельность и показывает рост.</a:t>
            </a:r>
          </a:p>
          <a:p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этим сегментам можно отнести клиентов , которые работают в отраслях связанных с медициной, продуктами питания , алкоголем и т.д. Именно на них мы и делаем уклон в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контактах.</a:t>
            </a: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5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6872" y="225459"/>
            <a:ext cx="590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Сегментация клиентской базы. Зачем она нужна и как управлять загрузкой сервиса через управление сегментами?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510" y="1174249"/>
            <a:ext cx="8313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639" y="1139130"/>
            <a:ext cx="8313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будем делать дальше?</a:t>
            </a:r>
          </a:p>
          <a:p>
            <a:endParaRPr lang="ru-RU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точное сегментирование клиентской базы;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Настройка системы поиска новых клиентов согласно перспективных направлений;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продуктов для каждого сегмента.</a:t>
            </a:r>
            <a:endParaRPr lang="en-US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4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908720"/>
            <a:ext cx="8831138" cy="0"/>
          </a:xfrm>
          <a:prstGeom prst="line">
            <a:avLst/>
          </a:prstGeom>
          <a:ln w="28575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vaschenko\Pictures\Logo GAZ Gray R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5" t="16229" r="22562" b="22502"/>
          <a:stretch/>
        </p:blipFill>
        <p:spPr bwMode="auto">
          <a:xfrm>
            <a:off x="158311" y="30188"/>
            <a:ext cx="77840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1844824"/>
            <a:ext cx="8226425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"/>
              </a:spcAft>
            </a:pPr>
            <a:endParaRPr lang="ru-RU" altLang="ru-RU" sz="3600" b="1" i="1" dirty="0">
              <a:solidFill>
                <a:schemeClr val="tx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U:\БРЭНД-БУК\Лого\logo-Sarmat_короткий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570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6872" y="225459"/>
            <a:ext cx="5903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Закрепление всех </a:t>
            </a:r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 сервиса за отдельным сотрудником. Какая в этом эффективность?</a:t>
            </a:r>
          </a:p>
          <a:p>
            <a:endParaRPr lang="ru-RU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510" y="1174249"/>
            <a:ext cx="83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группы </a:t>
            </a:r>
            <a:r>
              <a:rPr lang="en-US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-контактов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339"/>
              </p:ext>
            </p:extLst>
          </p:nvPr>
        </p:nvGraphicFramePr>
        <p:xfrm>
          <a:off x="577007" y="1647384"/>
          <a:ext cx="7957393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1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Приглашение на ТО 1,2,3..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Мастер консультант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Приглашение по рекомендациям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Мастер консультант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Приглашение по приходу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ЗЧ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Мастер консультант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Приглашение на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серв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кампанию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Оператор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СБ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приехал по записи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Оператор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СБ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8184" y="3389769"/>
            <a:ext cx="83137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какими мы сталкивались трудностями:</a:t>
            </a:r>
            <a:endParaRPr lang="en-US" sz="20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Планировщике работы МК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выделенного времени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выполнения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течение дня неравномерная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загрузка МК 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(его работа зависит от работы цеха, временем ЛПР и т.д.);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время для звонка , когда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уже «горит»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по совершению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контактов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противоречит цели должности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МК и как правило отторгается сотрудником;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связи с невыполнением планов нет ресурсов для увеличения групп </a:t>
            </a:r>
            <a:r>
              <a:rPr lang="en-US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r>
              <a:rPr lang="ru-RU" sz="20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контактов.</a:t>
            </a:r>
          </a:p>
          <a:p>
            <a:endParaRPr lang="ru-RU" sz="20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0136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1248</Words>
  <Application>Microsoft Office PowerPoint</Application>
  <PresentationFormat>Экран (4:3)</PresentationFormat>
  <Paragraphs>249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Оформление по умолчанию</vt:lpstr>
      <vt:lpstr>Презентация PowerPoint</vt:lpstr>
      <vt:lpstr>Презентация PowerPoint</vt:lpstr>
      <vt:lpstr>  Сергей Горбунов - Директор департамента сервисного обслуживания автоцентр ГАЗ, САРМАТ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Natalia</cp:lastModifiedBy>
  <cp:revision>127</cp:revision>
  <cp:lastPrinted>1601-01-01T00:00:00Z</cp:lastPrinted>
  <dcterms:created xsi:type="dcterms:W3CDTF">1601-01-01T00:00:00Z</dcterms:created>
  <dcterms:modified xsi:type="dcterms:W3CDTF">2020-05-24T14:36:57Z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