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9" r:id="rId5"/>
    <p:sldId id="286" r:id="rId6"/>
    <p:sldId id="296" r:id="rId7"/>
    <p:sldId id="305" r:id="rId8"/>
    <p:sldId id="306" r:id="rId9"/>
    <p:sldId id="297" r:id="rId10"/>
    <p:sldId id="302" r:id="rId11"/>
    <p:sldId id="300" r:id="rId12"/>
    <p:sldId id="303" r:id="rId13"/>
    <p:sldId id="309" r:id="rId14"/>
    <p:sldId id="310" r:id="rId15"/>
    <p:sldId id="308" r:id="rId16"/>
    <p:sldId id="312" r:id="rId17"/>
    <p:sldId id="288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13B"/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3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E796E-61CB-40D3-A92A-1738E86220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71189C-C6C1-4CE2-A161-C2D3FC64E0AF}">
      <dgm:prSet custT="1"/>
      <dgm:spPr/>
      <dgm:t>
        <a:bodyPr/>
        <a:lstStyle/>
        <a:p>
          <a:pPr rtl="0"/>
          <a:r>
            <a:rPr lang="ru-RU" sz="1200" b="1" i="1" dirty="0" smtClean="0">
              <a:latin typeface="+mj-lt"/>
            </a:rPr>
            <a:t>6 Дилерских центров </a:t>
          </a:r>
          <a:endParaRPr lang="ru-RU" sz="1200" b="1" i="1" dirty="0">
            <a:latin typeface="+mj-lt"/>
          </a:endParaRPr>
        </a:p>
      </dgm:t>
    </dgm:pt>
    <dgm:pt modelId="{CCB3E2BB-AA2F-4DE5-9D33-BD53F5741C37}" type="parTrans" cxnId="{4202D8CF-D117-4762-A77A-9A2896665AC7}">
      <dgm:prSet/>
      <dgm:spPr/>
      <dgm:t>
        <a:bodyPr/>
        <a:lstStyle/>
        <a:p>
          <a:endParaRPr lang="ru-RU"/>
        </a:p>
      </dgm:t>
    </dgm:pt>
    <dgm:pt modelId="{C8E801E1-D465-4550-932A-9B5793525F63}" type="sibTrans" cxnId="{4202D8CF-D117-4762-A77A-9A2896665AC7}">
      <dgm:prSet/>
      <dgm:spPr/>
      <dgm:t>
        <a:bodyPr/>
        <a:lstStyle/>
        <a:p>
          <a:endParaRPr lang="ru-RU"/>
        </a:p>
      </dgm:t>
    </dgm:pt>
    <dgm:pt modelId="{41175FAB-C35C-4097-90ED-41C504578DDB}">
      <dgm:prSet custT="1"/>
      <dgm:spPr/>
      <dgm:t>
        <a:bodyPr/>
        <a:lstStyle/>
        <a:p>
          <a:pPr rtl="0"/>
          <a:r>
            <a:rPr lang="ru-RU" sz="1200" b="1" i="1" dirty="0" smtClean="0">
              <a:latin typeface="+mj-lt"/>
            </a:rPr>
            <a:t>Два города: Кемерово, Новокузнецк.</a:t>
          </a:r>
          <a:endParaRPr lang="ru-RU" sz="1200" b="1" i="1" dirty="0">
            <a:latin typeface="+mj-lt"/>
          </a:endParaRPr>
        </a:p>
      </dgm:t>
    </dgm:pt>
    <dgm:pt modelId="{E3F95C7B-0790-410B-A18D-CB83015A411D}" type="parTrans" cxnId="{5A9C4285-45C8-42FE-A19C-1BD9E7ED3220}">
      <dgm:prSet/>
      <dgm:spPr/>
      <dgm:t>
        <a:bodyPr/>
        <a:lstStyle/>
        <a:p>
          <a:endParaRPr lang="ru-RU"/>
        </a:p>
      </dgm:t>
    </dgm:pt>
    <dgm:pt modelId="{AA68399B-637C-4FA9-96D3-D7AE284B7005}" type="sibTrans" cxnId="{5A9C4285-45C8-42FE-A19C-1BD9E7ED3220}">
      <dgm:prSet/>
      <dgm:spPr/>
      <dgm:t>
        <a:bodyPr/>
        <a:lstStyle/>
        <a:p>
          <a:endParaRPr lang="ru-RU"/>
        </a:p>
      </dgm:t>
    </dgm:pt>
    <dgm:pt modelId="{2C89CAC4-2AA2-4037-9DDD-D1434C249520}">
      <dgm:prSet custT="1"/>
      <dgm:spPr/>
      <dgm:t>
        <a:bodyPr/>
        <a:lstStyle/>
        <a:p>
          <a:pPr rtl="0"/>
          <a:r>
            <a:rPr lang="en-US" sz="1200" b="1" i="1" dirty="0" smtClean="0">
              <a:latin typeface="+mj-lt"/>
            </a:rPr>
            <a:t>KIA</a:t>
          </a:r>
          <a:r>
            <a:rPr lang="ru-RU" sz="1200" b="1" i="1" dirty="0" smtClean="0">
              <a:latin typeface="+mj-lt"/>
            </a:rPr>
            <a:t>, УАЗ, М53 (Авто с пробегом)</a:t>
          </a:r>
          <a:endParaRPr lang="ru-RU" sz="1200" b="1" i="1" dirty="0">
            <a:latin typeface="+mj-lt"/>
          </a:endParaRPr>
        </a:p>
      </dgm:t>
    </dgm:pt>
    <dgm:pt modelId="{BED53205-0306-4A3D-ACC5-905FE6681593}" type="parTrans" cxnId="{F649A924-EF12-45BD-877E-AB25A6CAE0A6}">
      <dgm:prSet/>
      <dgm:spPr/>
      <dgm:t>
        <a:bodyPr/>
        <a:lstStyle/>
        <a:p>
          <a:endParaRPr lang="ru-RU"/>
        </a:p>
      </dgm:t>
    </dgm:pt>
    <dgm:pt modelId="{2802FB9A-4622-434F-8A0A-29B76CE2253C}" type="sibTrans" cxnId="{F649A924-EF12-45BD-877E-AB25A6CAE0A6}">
      <dgm:prSet/>
      <dgm:spPr/>
      <dgm:t>
        <a:bodyPr/>
        <a:lstStyle/>
        <a:p>
          <a:endParaRPr lang="ru-RU"/>
        </a:p>
      </dgm:t>
    </dgm:pt>
    <dgm:pt modelId="{DB88C9DD-7AE8-4B97-911F-19941C6AEF9B}">
      <dgm:prSet custT="1"/>
      <dgm:spPr/>
      <dgm:t>
        <a:bodyPr/>
        <a:lstStyle/>
        <a:p>
          <a:pPr rtl="0"/>
          <a:r>
            <a:rPr lang="ru-RU" sz="1200" b="1" i="1" dirty="0" smtClean="0">
              <a:latin typeface="+mj-lt"/>
            </a:rPr>
            <a:t>2014 - Лучший дилер по продажам автомобилей </a:t>
          </a:r>
          <a:r>
            <a:rPr lang="en-US" sz="1200" b="1" i="1" dirty="0" smtClean="0">
              <a:latin typeface="+mj-lt"/>
            </a:rPr>
            <a:t>KIA</a:t>
          </a:r>
          <a:r>
            <a:rPr lang="ru-RU" sz="1200" b="1" i="1" dirty="0" smtClean="0">
              <a:latin typeface="+mj-lt"/>
            </a:rPr>
            <a:t> по Сибири и Дальнему Востоку;</a:t>
          </a:r>
          <a:endParaRPr lang="ru-RU" sz="1200" b="1" i="1" dirty="0">
            <a:latin typeface="+mj-lt"/>
          </a:endParaRPr>
        </a:p>
      </dgm:t>
    </dgm:pt>
    <dgm:pt modelId="{8B724DD7-765F-4F3F-B28E-00256EF433C5}" type="parTrans" cxnId="{B92D2333-6A80-4A38-A2C0-3CAC41A8A011}">
      <dgm:prSet/>
      <dgm:spPr/>
      <dgm:t>
        <a:bodyPr/>
        <a:lstStyle/>
        <a:p>
          <a:endParaRPr lang="ru-RU"/>
        </a:p>
      </dgm:t>
    </dgm:pt>
    <dgm:pt modelId="{1773F284-24C4-47DB-BBDA-C4BB7C8D83F5}" type="sibTrans" cxnId="{B92D2333-6A80-4A38-A2C0-3CAC41A8A011}">
      <dgm:prSet/>
      <dgm:spPr/>
      <dgm:t>
        <a:bodyPr/>
        <a:lstStyle/>
        <a:p>
          <a:endParaRPr lang="ru-RU"/>
        </a:p>
      </dgm:t>
    </dgm:pt>
    <dgm:pt modelId="{F7CDE41F-4147-46BB-ACC8-4D5AE6A369B7}">
      <dgm:prSet custT="1"/>
      <dgm:spPr/>
      <dgm:t>
        <a:bodyPr/>
        <a:lstStyle/>
        <a:p>
          <a:pPr rtl="0"/>
          <a:r>
            <a:rPr lang="ru-RU" sz="1200" b="1" i="1" dirty="0" smtClean="0">
              <a:latin typeface="+mj-lt"/>
            </a:rPr>
            <a:t>2015 – Самый эффективный сервис </a:t>
          </a:r>
          <a:r>
            <a:rPr lang="en-US" sz="1200" b="1" i="1" dirty="0" smtClean="0">
              <a:latin typeface="+mj-lt"/>
            </a:rPr>
            <a:t>KIA</a:t>
          </a:r>
          <a:r>
            <a:rPr lang="ru-RU" sz="1200" b="1" i="1" dirty="0" smtClean="0">
              <a:latin typeface="+mj-lt"/>
            </a:rPr>
            <a:t> среди региональных дилеров;</a:t>
          </a:r>
          <a:endParaRPr lang="ru-RU" sz="1200" b="1" i="1" dirty="0">
            <a:latin typeface="+mj-lt"/>
          </a:endParaRPr>
        </a:p>
      </dgm:t>
    </dgm:pt>
    <dgm:pt modelId="{1A257027-E711-45F6-9527-7E6995DAA015}" type="parTrans" cxnId="{9A3AC8F8-D906-4AA4-A493-E07EF5AD099C}">
      <dgm:prSet/>
      <dgm:spPr/>
      <dgm:t>
        <a:bodyPr/>
        <a:lstStyle/>
        <a:p>
          <a:endParaRPr lang="ru-RU"/>
        </a:p>
      </dgm:t>
    </dgm:pt>
    <dgm:pt modelId="{68F290F9-5D68-4E2B-91DD-3DD9492280D4}" type="sibTrans" cxnId="{9A3AC8F8-D906-4AA4-A493-E07EF5AD099C}">
      <dgm:prSet/>
      <dgm:spPr/>
      <dgm:t>
        <a:bodyPr/>
        <a:lstStyle/>
        <a:p>
          <a:endParaRPr lang="ru-RU"/>
        </a:p>
      </dgm:t>
    </dgm:pt>
    <dgm:pt modelId="{05B1C2FC-93D8-401F-9EA3-7AD5C9D20EFF}">
      <dgm:prSet custT="1"/>
      <dgm:spPr/>
      <dgm:t>
        <a:bodyPr/>
        <a:lstStyle/>
        <a:p>
          <a:pPr rtl="0"/>
          <a:r>
            <a:rPr lang="ru-RU" sz="1200" b="1" i="1" dirty="0" smtClean="0">
              <a:latin typeface="+mj-lt"/>
            </a:rPr>
            <a:t>2017 - Дилер года по организации продаж новых автомобилей </a:t>
          </a:r>
          <a:r>
            <a:rPr lang="en-US" sz="1200" b="1" i="1" dirty="0" smtClean="0">
              <a:latin typeface="+mj-lt"/>
            </a:rPr>
            <a:t>KIA </a:t>
          </a:r>
          <a:r>
            <a:rPr lang="ru-RU" sz="1200" b="1" i="1" dirty="0" smtClean="0">
              <a:latin typeface="+mj-lt"/>
            </a:rPr>
            <a:t>(группа регионы: Урал, Сибирь, Дальний Восток);</a:t>
          </a:r>
          <a:endParaRPr lang="ru-RU" sz="1200" b="1" i="1" dirty="0">
            <a:latin typeface="+mj-lt"/>
          </a:endParaRPr>
        </a:p>
      </dgm:t>
    </dgm:pt>
    <dgm:pt modelId="{3749E728-23BD-457F-83E4-CDF248917869}" type="parTrans" cxnId="{380D100A-0260-4359-AC67-92ADCC31644D}">
      <dgm:prSet/>
      <dgm:spPr/>
      <dgm:t>
        <a:bodyPr/>
        <a:lstStyle/>
        <a:p>
          <a:endParaRPr lang="ru-RU"/>
        </a:p>
      </dgm:t>
    </dgm:pt>
    <dgm:pt modelId="{B7601B75-167A-44C1-A114-C061CEBC4058}" type="sibTrans" cxnId="{380D100A-0260-4359-AC67-92ADCC31644D}">
      <dgm:prSet/>
      <dgm:spPr/>
      <dgm:t>
        <a:bodyPr/>
        <a:lstStyle/>
        <a:p>
          <a:endParaRPr lang="ru-RU"/>
        </a:p>
      </dgm:t>
    </dgm:pt>
    <dgm:pt modelId="{DE24C0EF-F280-4C8B-9E14-E912A40B6A90}">
      <dgm:prSet custT="1"/>
      <dgm:spPr/>
      <dgm:t>
        <a:bodyPr/>
        <a:lstStyle/>
        <a:p>
          <a:pPr rtl="0"/>
          <a:r>
            <a:rPr lang="ru-RU" sz="1200" b="1" i="1" dirty="0" smtClean="0">
              <a:latin typeface="+mj-lt"/>
            </a:rPr>
            <a:t>2018 - Дилер года  в номинации «Организация продаж автомобилей с пробегом»;</a:t>
          </a:r>
          <a:endParaRPr lang="ru-RU" sz="1200" b="1" i="1" dirty="0">
            <a:latin typeface="+mj-lt"/>
          </a:endParaRPr>
        </a:p>
      </dgm:t>
    </dgm:pt>
    <dgm:pt modelId="{70E04777-F3CC-4487-8B94-EC4CA32AE99C}" type="parTrans" cxnId="{80414091-8BE3-4F6C-AE16-83D26C4F8AC5}">
      <dgm:prSet/>
      <dgm:spPr/>
      <dgm:t>
        <a:bodyPr/>
        <a:lstStyle/>
        <a:p>
          <a:endParaRPr lang="ru-RU"/>
        </a:p>
      </dgm:t>
    </dgm:pt>
    <dgm:pt modelId="{53B54576-1C1B-4CD4-98B6-2B20E916235F}" type="sibTrans" cxnId="{80414091-8BE3-4F6C-AE16-83D26C4F8AC5}">
      <dgm:prSet/>
      <dgm:spPr/>
      <dgm:t>
        <a:bodyPr/>
        <a:lstStyle/>
        <a:p>
          <a:endParaRPr lang="ru-RU"/>
        </a:p>
      </dgm:t>
    </dgm:pt>
    <dgm:pt modelId="{7C80F288-3BBC-4FDC-A87A-5C8F681AB48C}">
      <dgm:prSet custT="1"/>
      <dgm:spPr/>
      <dgm:t>
        <a:bodyPr/>
        <a:lstStyle/>
        <a:p>
          <a:pPr rtl="0"/>
          <a:r>
            <a:rPr lang="ru-RU" sz="1200" b="1" i="1" dirty="0" smtClean="0">
              <a:latin typeface="+mj-lt"/>
            </a:rPr>
            <a:t>2019 – Вторая строчка в рейтинге самых высокоэффективных дилеров </a:t>
          </a:r>
          <a:r>
            <a:rPr lang="en-US" sz="1200" b="1" i="1" dirty="0" smtClean="0">
              <a:latin typeface="+mj-lt"/>
            </a:rPr>
            <a:t>KIA </a:t>
          </a:r>
          <a:r>
            <a:rPr lang="ru-RU" sz="1200" b="1" i="1" dirty="0" smtClean="0">
              <a:latin typeface="+mj-lt"/>
            </a:rPr>
            <a:t>в России.</a:t>
          </a:r>
          <a:endParaRPr lang="ru-RU" sz="1200" b="1" i="1" dirty="0">
            <a:latin typeface="+mj-lt"/>
          </a:endParaRPr>
        </a:p>
      </dgm:t>
    </dgm:pt>
    <dgm:pt modelId="{33103937-1217-4AF6-96F3-713E11029DCB}" type="parTrans" cxnId="{57047331-A385-403F-AFE7-91C61B27D094}">
      <dgm:prSet/>
      <dgm:spPr/>
      <dgm:t>
        <a:bodyPr/>
        <a:lstStyle/>
        <a:p>
          <a:endParaRPr lang="ru-RU"/>
        </a:p>
      </dgm:t>
    </dgm:pt>
    <dgm:pt modelId="{793002C4-5E7F-40EF-AE24-71773CCD002E}" type="sibTrans" cxnId="{57047331-A385-403F-AFE7-91C61B27D094}">
      <dgm:prSet/>
      <dgm:spPr/>
      <dgm:t>
        <a:bodyPr/>
        <a:lstStyle/>
        <a:p>
          <a:endParaRPr lang="ru-RU"/>
        </a:p>
      </dgm:t>
    </dgm:pt>
    <dgm:pt modelId="{B51A9D65-0CA9-4837-8803-04680B276645}">
      <dgm:prSet custT="1"/>
      <dgm:spPr/>
      <dgm:t>
        <a:bodyPr/>
        <a:lstStyle/>
        <a:p>
          <a:pPr rtl="0"/>
          <a:r>
            <a:rPr lang="ru-RU" sz="1200" b="1" i="1" dirty="0" smtClean="0">
              <a:latin typeface="+mj-lt"/>
            </a:rPr>
            <a:t>2020 – вошли в ТОП 7 Рейтинга </a:t>
          </a:r>
          <a:r>
            <a:rPr lang="ru-RU" sz="1200" b="1" i="1" dirty="0" err="1" smtClean="0">
              <a:latin typeface="+mj-lt"/>
            </a:rPr>
            <a:t>АвтоБизнесРевю</a:t>
          </a:r>
          <a:r>
            <a:rPr lang="ru-RU" sz="1200" b="1" i="1" dirty="0" smtClean="0">
              <a:latin typeface="+mj-lt"/>
            </a:rPr>
            <a:t> по % </a:t>
          </a:r>
          <a:r>
            <a:rPr lang="ru-RU" sz="1200" b="1" i="1" dirty="0" err="1" smtClean="0">
              <a:latin typeface="+mj-lt"/>
            </a:rPr>
            <a:t>маржинальности</a:t>
          </a:r>
          <a:r>
            <a:rPr lang="ru-RU" sz="1200" b="1" i="1" dirty="0" smtClean="0">
              <a:latin typeface="+mj-lt"/>
            </a:rPr>
            <a:t> </a:t>
          </a:r>
          <a:r>
            <a:rPr lang="en-US" sz="1200" b="1" i="1" dirty="0" smtClean="0">
              <a:latin typeface="+mj-lt"/>
            </a:rPr>
            <a:t>F&amp;I </a:t>
          </a:r>
          <a:r>
            <a:rPr lang="ru-RU" sz="1200" b="1" i="1" dirty="0" smtClean="0">
              <a:latin typeface="+mj-lt"/>
            </a:rPr>
            <a:t>на один авто за первое полугодие 2020г. </a:t>
          </a:r>
          <a:endParaRPr lang="ru-RU" sz="1200" b="1" i="1" dirty="0">
            <a:latin typeface="+mj-lt"/>
          </a:endParaRPr>
        </a:p>
      </dgm:t>
    </dgm:pt>
    <dgm:pt modelId="{E46FF938-7313-4A24-B5E4-6FD086A8F236}" type="parTrans" cxnId="{9A7745C0-015C-4C6C-BAB5-A1C509365C4A}">
      <dgm:prSet/>
      <dgm:spPr/>
      <dgm:t>
        <a:bodyPr/>
        <a:lstStyle/>
        <a:p>
          <a:endParaRPr lang="ru-RU"/>
        </a:p>
      </dgm:t>
    </dgm:pt>
    <dgm:pt modelId="{DFDFB209-EDCD-48F8-9AB0-2BCCFBEE6DBF}" type="sibTrans" cxnId="{9A7745C0-015C-4C6C-BAB5-A1C509365C4A}">
      <dgm:prSet/>
      <dgm:spPr/>
      <dgm:t>
        <a:bodyPr/>
        <a:lstStyle/>
        <a:p>
          <a:endParaRPr lang="ru-RU"/>
        </a:p>
      </dgm:t>
    </dgm:pt>
    <dgm:pt modelId="{17AE2061-99A9-46C0-81D7-2C5BE427DBB4}" type="pres">
      <dgm:prSet presAssocID="{4DDE796E-61CB-40D3-A92A-1738E86220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CBFC12-1C58-44F1-B09E-B3A7EBB7022F}" type="pres">
      <dgm:prSet presAssocID="{B271189C-C6C1-4CE2-A161-C2D3FC64E0AF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03125-BD8A-4A49-90DB-1E9817CC1A17}" type="pres">
      <dgm:prSet presAssocID="{C8E801E1-D465-4550-932A-9B5793525F63}" presName="spacer" presStyleCnt="0"/>
      <dgm:spPr/>
    </dgm:pt>
    <dgm:pt modelId="{30EE0D67-5835-4F58-9EFF-AC0BFFF24149}" type="pres">
      <dgm:prSet presAssocID="{41175FAB-C35C-4097-90ED-41C504578DDB}" presName="parentText" presStyleLbl="node1" presStyleIdx="1" presStyleCnt="9" custLinFactNeighborX="570" custLinFactNeighborY="142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7FAA1-F4A9-45D5-AD0D-459503A37C7C}" type="pres">
      <dgm:prSet presAssocID="{AA68399B-637C-4FA9-96D3-D7AE284B7005}" presName="spacer" presStyleCnt="0"/>
      <dgm:spPr/>
    </dgm:pt>
    <dgm:pt modelId="{AC13E6D1-3F56-4C6E-8F5E-4619106B95F5}" type="pres">
      <dgm:prSet presAssocID="{2C89CAC4-2AA2-4037-9DDD-D1434C249520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46BB2-44BC-4C5B-8572-9CE9094F2A42}" type="pres">
      <dgm:prSet presAssocID="{2802FB9A-4622-434F-8A0A-29B76CE2253C}" presName="spacer" presStyleCnt="0"/>
      <dgm:spPr/>
    </dgm:pt>
    <dgm:pt modelId="{B32B6CBA-8162-4B08-9820-1E2AEA1CA6E1}" type="pres">
      <dgm:prSet presAssocID="{DB88C9DD-7AE8-4B97-911F-19941C6AEF9B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1C368-2174-43F2-99EE-9E8A40F9A036}" type="pres">
      <dgm:prSet presAssocID="{1773F284-24C4-47DB-BBDA-C4BB7C8D83F5}" presName="spacer" presStyleCnt="0"/>
      <dgm:spPr/>
    </dgm:pt>
    <dgm:pt modelId="{804C4FD2-67B4-40CD-AC50-87AAFA48E0F3}" type="pres">
      <dgm:prSet presAssocID="{F7CDE41F-4147-46BB-ACC8-4D5AE6A369B7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25B8E-EEE5-4BE7-B8DC-26F778CFB716}" type="pres">
      <dgm:prSet presAssocID="{68F290F9-5D68-4E2B-91DD-3DD9492280D4}" presName="spacer" presStyleCnt="0"/>
      <dgm:spPr/>
    </dgm:pt>
    <dgm:pt modelId="{AD5F0DBF-DB11-4DEE-9559-5A81AB6BAEC3}" type="pres">
      <dgm:prSet presAssocID="{05B1C2FC-93D8-401F-9EA3-7AD5C9D20EFF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ABD4A-DFBE-4ABD-BF82-1B0CC916F7C0}" type="pres">
      <dgm:prSet presAssocID="{B7601B75-167A-44C1-A114-C061CEBC4058}" presName="spacer" presStyleCnt="0"/>
      <dgm:spPr/>
    </dgm:pt>
    <dgm:pt modelId="{2E4D7742-457C-434D-81EF-5CF40DFE9F62}" type="pres">
      <dgm:prSet presAssocID="{DE24C0EF-F280-4C8B-9E14-E912A40B6A90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3F25D-A822-424D-A47F-FCADE384AF48}" type="pres">
      <dgm:prSet presAssocID="{53B54576-1C1B-4CD4-98B6-2B20E916235F}" presName="spacer" presStyleCnt="0"/>
      <dgm:spPr/>
    </dgm:pt>
    <dgm:pt modelId="{8B403183-C7AE-477D-9CC9-A831353DFF0E}" type="pres">
      <dgm:prSet presAssocID="{7C80F288-3BBC-4FDC-A87A-5C8F681AB48C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77279-8E46-4E6F-9C91-5E778E0D5D9B}" type="pres">
      <dgm:prSet presAssocID="{793002C4-5E7F-40EF-AE24-71773CCD002E}" presName="spacer" presStyleCnt="0"/>
      <dgm:spPr/>
    </dgm:pt>
    <dgm:pt modelId="{B6E50521-64DA-49FC-AE69-90FABB2F8C61}" type="pres">
      <dgm:prSet presAssocID="{B51A9D65-0CA9-4837-8803-04680B276645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49A924-EF12-45BD-877E-AB25A6CAE0A6}" srcId="{4DDE796E-61CB-40D3-A92A-1738E862202B}" destId="{2C89CAC4-2AA2-4037-9DDD-D1434C249520}" srcOrd="2" destOrd="0" parTransId="{BED53205-0306-4A3D-ACC5-905FE6681593}" sibTransId="{2802FB9A-4622-434F-8A0A-29B76CE2253C}"/>
    <dgm:cxn modelId="{1EF6B6B5-E661-4E12-B706-6F2A5D77B9A6}" type="presOf" srcId="{B271189C-C6C1-4CE2-A161-C2D3FC64E0AF}" destId="{59CBFC12-1C58-44F1-B09E-B3A7EBB7022F}" srcOrd="0" destOrd="0" presId="urn:microsoft.com/office/officeart/2005/8/layout/vList2"/>
    <dgm:cxn modelId="{A0496EB4-A6A7-451C-832C-1CCF38EDC964}" type="presOf" srcId="{4DDE796E-61CB-40D3-A92A-1738E862202B}" destId="{17AE2061-99A9-46C0-81D7-2C5BE427DBB4}" srcOrd="0" destOrd="0" presId="urn:microsoft.com/office/officeart/2005/8/layout/vList2"/>
    <dgm:cxn modelId="{1A819D0C-DE1A-418C-A618-0CB5AB9DBD2E}" type="presOf" srcId="{DE24C0EF-F280-4C8B-9E14-E912A40B6A90}" destId="{2E4D7742-457C-434D-81EF-5CF40DFE9F62}" srcOrd="0" destOrd="0" presId="urn:microsoft.com/office/officeart/2005/8/layout/vList2"/>
    <dgm:cxn modelId="{38567FEC-AEE1-4CE5-941A-269DB78FEDDD}" type="presOf" srcId="{F7CDE41F-4147-46BB-ACC8-4D5AE6A369B7}" destId="{804C4FD2-67B4-40CD-AC50-87AAFA48E0F3}" srcOrd="0" destOrd="0" presId="urn:microsoft.com/office/officeart/2005/8/layout/vList2"/>
    <dgm:cxn modelId="{9A3AC8F8-D906-4AA4-A493-E07EF5AD099C}" srcId="{4DDE796E-61CB-40D3-A92A-1738E862202B}" destId="{F7CDE41F-4147-46BB-ACC8-4D5AE6A369B7}" srcOrd="4" destOrd="0" parTransId="{1A257027-E711-45F6-9527-7E6995DAA015}" sibTransId="{68F290F9-5D68-4E2B-91DD-3DD9492280D4}"/>
    <dgm:cxn modelId="{4E8849ED-3EBA-4B27-B3ED-BEDF6FFA2301}" type="presOf" srcId="{05B1C2FC-93D8-401F-9EA3-7AD5C9D20EFF}" destId="{AD5F0DBF-DB11-4DEE-9559-5A81AB6BAEC3}" srcOrd="0" destOrd="0" presId="urn:microsoft.com/office/officeart/2005/8/layout/vList2"/>
    <dgm:cxn modelId="{380D100A-0260-4359-AC67-92ADCC31644D}" srcId="{4DDE796E-61CB-40D3-A92A-1738E862202B}" destId="{05B1C2FC-93D8-401F-9EA3-7AD5C9D20EFF}" srcOrd="5" destOrd="0" parTransId="{3749E728-23BD-457F-83E4-CDF248917869}" sibTransId="{B7601B75-167A-44C1-A114-C061CEBC4058}"/>
    <dgm:cxn modelId="{2DF14162-303F-4507-ACC1-21A71F107A57}" type="presOf" srcId="{2C89CAC4-2AA2-4037-9DDD-D1434C249520}" destId="{AC13E6D1-3F56-4C6E-8F5E-4619106B95F5}" srcOrd="0" destOrd="0" presId="urn:microsoft.com/office/officeart/2005/8/layout/vList2"/>
    <dgm:cxn modelId="{B92D2333-6A80-4A38-A2C0-3CAC41A8A011}" srcId="{4DDE796E-61CB-40D3-A92A-1738E862202B}" destId="{DB88C9DD-7AE8-4B97-911F-19941C6AEF9B}" srcOrd="3" destOrd="0" parTransId="{8B724DD7-765F-4F3F-B28E-00256EF433C5}" sibTransId="{1773F284-24C4-47DB-BBDA-C4BB7C8D83F5}"/>
    <dgm:cxn modelId="{97949197-2C03-4FE0-A6E5-38FF89C56515}" type="presOf" srcId="{DB88C9DD-7AE8-4B97-911F-19941C6AEF9B}" destId="{B32B6CBA-8162-4B08-9820-1E2AEA1CA6E1}" srcOrd="0" destOrd="0" presId="urn:microsoft.com/office/officeart/2005/8/layout/vList2"/>
    <dgm:cxn modelId="{CD5445AE-EFF7-4B68-8BB5-5D4CB6F4B793}" type="presOf" srcId="{7C80F288-3BBC-4FDC-A87A-5C8F681AB48C}" destId="{8B403183-C7AE-477D-9CC9-A831353DFF0E}" srcOrd="0" destOrd="0" presId="urn:microsoft.com/office/officeart/2005/8/layout/vList2"/>
    <dgm:cxn modelId="{80414091-8BE3-4F6C-AE16-83D26C4F8AC5}" srcId="{4DDE796E-61CB-40D3-A92A-1738E862202B}" destId="{DE24C0EF-F280-4C8B-9E14-E912A40B6A90}" srcOrd="6" destOrd="0" parTransId="{70E04777-F3CC-4487-8B94-EC4CA32AE99C}" sibTransId="{53B54576-1C1B-4CD4-98B6-2B20E916235F}"/>
    <dgm:cxn modelId="{4202D8CF-D117-4762-A77A-9A2896665AC7}" srcId="{4DDE796E-61CB-40D3-A92A-1738E862202B}" destId="{B271189C-C6C1-4CE2-A161-C2D3FC64E0AF}" srcOrd="0" destOrd="0" parTransId="{CCB3E2BB-AA2F-4DE5-9D33-BD53F5741C37}" sibTransId="{C8E801E1-D465-4550-932A-9B5793525F63}"/>
    <dgm:cxn modelId="{9A7745C0-015C-4C6C-BAB5-A1C509365C4A}" srcId="{4DDE796E-61CB-40D3-A92A-1738E862202B}" destId="{B51A9D65-0CA9-4837-8803-04680B276645}" srcOrd="8" destOrd="0" parTransId="{E46FF938-7313-4A24-B5E4-6FD086A8F236}" sibTransId="{DFDFB209-EDCD-48F8-9AB0-2BCCFBEE6DBF}"/>
    <dgm:cxn modelId="{11BB8318-30A1-4A8F-B08B-E16CB87ACD9A}" type="presOf" srcId="{B51A9D65-0CA9-4837-8803-04680B276645}" destId="{B6E50521-64DA-49FC-AE69-90FABB2F8C61}" srcOrd="0" destOrd="0" presId="urn:microsoft.com/office/officeart/2005/8/layout/vList2"/>
    <dgm:cxn modelId="{80AAF5DC-F660-4848-B697-92327F0FEEC6}" type="presOf" srcId="{41175FAB-C35C-4097-90ED-41C504578DDB}" destId="{30EE0D67-5835-4F58-9EFF-AC0BFFF24149}" srcOrd="0" destOrd="0" presId="urn:microsoft.com/office/officeart/2005/8/layout/vList2"/>
    <dgm:cxn modelId="{5A9C4285-45C8-42FE-A19C-1BD9E7ED3220}" srcId="{4DDE796E-61CB-40D3-A92A-1738E862202B}" destId="{41175FAB-C35C-4097-90ED-41C504578DDB}" srcOrd="1" destOrd="0" parTransId="{E3F95C7B-0790-410B-A18D-CB83015A411D}" sibTransId="{AA68399B-637C-4FA9-96D3-D7AE284B7005}"/>
    <dgm:cxn modelId="{57047331-A385-403F-AFE7-91C61B27D094}" srcId="{4DDE796E-61CB-40D3-A92A-1738E862202B}" destId="{7C80F288-3BBC-4FDC-A87A-5C8F681AB48C}" srcOrd="7" destOrd="0" parTransId="{33103937-1217-4AF6-96F3-713E11029DCB}" sibTransId="{793002C4-5E7F-40EF-AE24-71773CCD002E}"/>
    <dgm:cxn modelId="{EE0BC6F3-C7B8-438E-B545-6522FF7315F9}" type="presParOf" srcId="{17AE2061-99A9-46C0-81D7-2C5BE427DBB4}" destId="{59CBFC12-1C58-44F1-B09E-B3A7EBB7022F}" srcOrd="0" destOrd="0" presId="urn:microsoft.com/office/officeart/2005/8/layout/vList2"/>
    <dgm:cxn modelId="{27DF1656-8627-4A0A-9197-443344063534}" type="presParOf" srcId="{17AE2061-99A9-46C0-81D7-2C5BE427DBB4}" destId="{C6303125-BD8A-4A49-90DB-1E9817CC1A17}" srcOrd="1" destOrd="0" presId="urn:microsoft.com/office/officeart/2005/8/layout/vList2"/>
    <dgm:cxn modelId="{2455B392-8E10-4B89-9F48-C336C9EBF10C}" type="presParOf" srcId="{17AE2061-99A9-46C0-81D7-2C5BE427DBB4}" destId="{30EE0D67-5835-4F58-9EFF-AC0BFFF24149}" srcOrd="2" destOrd="0" presId="urn:microsoft.com/office/officeart/2005/8/layout/vList2"/>
    <dgm:cxn modelId="{10F29B77-894D-40FE-B9DF-6A717F667C27}" type="presParOf" srcId="{17AE2061-99A9-46C0-81D7-2C5BE427DBB4}" destId="{8DC7FAA1-F4A9-45D5-AD0D-459503A37C7C}" srcOrd="3" destOrd="0" presId="urn:microsoft.com/office/officeart/2005/8/layout/vList2"/>
    <dgm:cxn modelId="{B29981C4-D857-42C1-8B8D-A69B29D104D9}" type="presParOf" srcId="{17AE2061-99A9-46C0-81D7-2C5BE427DBB4}" destId="{AC13E6D1-3F56-4C6E-8F5E-4619106B95F5}" srcOrd="4" destOrd="0" presId="urn:microsoft.com/office/officeart/2005/8/layout/vList2"/>
    <dgm:cxn modelId="{E73CEFD4-9820-4CCF-A76D-FCCF872C3B70}" type="presParOf" srcId="{17AE2061-99A9-46C0-81D7-2C5BE427DBB4}" destId="{03E46BB2-44BC-4C5B-8572-9CE9094F2A42}" srcOrd="5" destOrd="0" presId="urn:microsoft.com/office/officeart/2005/8/layout/vList2"/>
    <dgm:cxn modelId="{C5D6D507-8324-4085-83D3-7102BF21A083}" type="presParOf" srcId="{17AE2061-99A9-46C0-81D7-2C5BE427DBB4}" destId="{B32B6CBA-8162-4B08-9820-1E2AEA1CA6E1}" srcOrd="6" destOrd="0" presId="urn:microsoft.com/office/officeart/2005/8/layout/vList2"/>
    <dgm:cxn modelId="{73280EFE-E7FD-464F-BE1C-838BD8B231F7}" type="presParOf" srcId="{17AE2061-99A9-46C0-81D7-2C5BE427DBB4}" destId="{4341C368-2174-43F2-99EE-9E8A40F9A036}" srcOrd="7" destOrd="0" presId="urn:microsoft.com/office/officeart/2005/8/layout/vList2"/>
    <dgm:cxn modelId="{4B82D63B-654C-4705-B6E5-378C12183CAC}" type="presParOf" srcId="{17AE2061-99A9-46C0-81D7-2C5BE427DBB4}" destId="{804C4FD2-67B4-40CD-AC50-87AAFA48E0F3}" srcOrd="8" destOrd="0" presId="urn:microsoft.com/office/officeart/2005/8/layout/vList2"/>
    <dgm:cxn modelId="{D7D61420-3358-4A77-857F-3359B15349B6}" type="presParOf" srcId="{17AE2061-99A9-46C0-81D7-2C5BE427DBB4}" destId="{F9825B8E-EEE5-4BE7-B8DC-26F778CFB716}" srcOrd="9" destOrd="0" presId="urn:microsoft.com/office/officeart/2005/8/layout/vList2"/>
    <dgm:cxn modelId="{B3781E96-45B9-4774-9881-875A904CB7EC}" type="presParOf" srcId="{17AE2061-99A9-46C0-81D7-2C5BE427DBB4}" destId="{AD5F0DBF-DB11-4DEE-9559-5A81AB6BAEC3}" srcOrd="10" destOrd="0" presId="urn:microsoft.com/office/officeart/2005/8/layout/vList2"/>
    <dgm:cxn modelId="{77FC4F32-742A-421D-BF14-77C82B917521}" type="presParOf" srcId="{17AE2061-99A9-46C0-81D7-2C5BE427DBB4}" destId="{FA0ABD4A-DFBE-4ABD-BF82-1B0CC916F7C0}" srcOrd="11" destOrd="0" presId="urn:microsoft.com/office/officeart/2005/8/layout/vList2"/>
    <dgm:cxn modelId="{AEC484FA-83AD-4ABD-8BA4-0EF1ED9E1457}" type="presParOf" srcId="{17AE2061-99A9-46C0-81D7-2C5BE427DBB4}" destId="{2E4D7742-457C-434D-81EF-5CF40DFE9F62}" srcOrd="12" destOrd="0" presId="urn:microsoft.com/office/officeart/2005/8/layout/vList2"/>
    <dgm:cxn modelId="{2AC8A348-6915-4838-86A6-E4D50815BB88}" type="presParOf" srcId="{17AE2061-99A9-46C0-81D7-2C5BE427DBB4}" destId="{5F13F25D-A822-424D-A47F-FCADE384AF48}" srcOrd="13" destOrd="0" presId="urn:microsoft.com/office/officeart/2005/8/layout/vList2"/>
    <dgm:cxn modelId="{BBFB8B18-18B5-40DD-9422-C0A0A09CF93B}" type="presParOf" srcId="{17AE2061-99A9-46C0-81D7-2C5BE427DBB4}" destId="{8B403183-C7AE-477D-9CC9-A831353DFF0E}" srcOrd="14" destOrd="0" presId="urn:microsoft.com/office/officeart/2005/8/layout/vList2"/>
    <dgm:cxn modelId="{02BCB593-44B7-47F0-93C3-F11B0ECDE63D}" type="presParOf" srcId="{17AE2061-99A9-46C0-81D7-2C5BE427DBB4}" destId="{51E77279-8E46-4E6F-9C91-5E778E0D5D9B}" srcOrd="15" destOrd="0" presId="urn:microsoft.com/office/officeart/2005/8/layout/vList2"/>
    <dgm:cxn modelId="{3D8058A0-3991-4911-8889-27703EC371BF}" type="presParOf" srcId="{17AE2061-99A9-46C0-81D7-2C5BE427DBB4}" destId="{B6E50521-64DA-49FC-AE69-90FABB2F8C61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EC4906-3AC8-41FE-98BC-8D6DB4AB0FF3}" type="doc">
      <dgm:prSet loTypeId="urn:microsoft.com/office/officeart/2005/8/layout/radial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7A418C-11FB-44F5-AD40-2D50A9C39F84}">
      <dgm:prSet custT="1"/>
      <dgm:spPr/>
      <dgm:t>
        <a:bodyPr/>
        <a:lstStyle/>
        <a:p>
          <a:pPr rtl="0"/>
          <a:r>
            <a:rPr lang="ru-RU" sz="1100" b="1" u="sng" dirty="0" smtClean="0">
              <a:solidFill>
                <a:schemeClr val="accent4">
                  <a:lumMod val="75000"/>
                </a:schemeClr>
              </a:solidFill>
            </a:rPr>
            <a:t>Альтернатива СЖ/КСЖ</a:t>
          </a:r>
          <a:endParaRPr lang="ru-RU" sz="1100" dirty="0">
            <a:solidFill>
              <a:schemeClr val="accent4">
                <a:lumMod val="75000"/>
              </a:schemeClr>
            </a:solidFill>
          </a:endParaRPr>
        </a:p>
      </dgm:t>
    </dgm:pt>
    <dgm:pt modelId="{1B31F725-8271-4722-909D-9EBB21E983C8}" type="parTrans" cxnId="{E4DD8822-30FC-433E-9055-BC319D9D258D}">
      <dgm:prSet/>
      <dgm:spPr/>
      <dgm:t>
        <a:bodyPr/>
        <a:lstStyle/>
        <a:p>
          <a:endParaRPr lang="ru-RU"/>
        </a:p>
      </dgm:t>
    </dgm:pt>
    <dgm:pt modelId="{7877CEF4-4166-4B37-A0D5-ABACCECE6785}" type="sibTrans" cxnId="{E4DD8822-30FC-433E-9055-BC319D9D258D}">
      <dgm:prSet/>
      <dgm:spPr/>
      <dgm:t>
        <a:bodyPr/>
        <a:lstStyle/>
        <a:p>
          <a:endParaRPr lang="ru-RU"/>
        </a:p>
      </dgm:t>
    </dgm:pt>
    <dgm:pt modelId="{562566FE-ABCD-4E74-8C5D-844830B8985E}">
      <dgm:prSet custT="1"/>
      <dgm:spPr/>
      <dgm:t>
        <a:bodyPr/>
        <a:lstStyle/>
        <a:p>
          <a:pPr rtl="0"/>
          <a:r>
            <a:rPr lang="ru-RU" sz="1200" b="1" i="1" dirty="0" smtClean="0">
              <a:solidFill>
                <a:schemeClr val="accent4">
                  <a:lumMod val="75000"/>
                </a:schemeClr>
              </a:solidFill>
            </a:rPr>
            <a:t>Телемедицина</a:t>
          </a:r>
          <a:endParaRPr lang="ru-RU" sz="1200" b="1" dirty="0">
            <a:solidFill>
              <a:schemeClr val="accent4">
                <a:lumMod val="75000"/>
              </a:schemeClr>
            </a:solidFill>
          </a:endParaRPr>
        </a:p>
      </dgm:t>
    </dgm:pt>
    <dgm:pt modelId="{9F57B8B7-0986-48FF-B39F-DD176BCD7AE7}" type="parTrans" cxnId="{DA5AAE7B-E33E-4C6B-88AB-B41DFEEFBD03}">
      <dgm:prSet/>
      <dgm:spPr/>
      <dgm:t>
        <a:bodyPr/>
        <a:lstStyle/>
        <a:p>
          <a:endParaRPr lang="ru-RU"/>
        </a:p>
      </dgm:t>
    </dgm:pt>
    <dgm:pt modelId="{CC93A658-E428-45FD-BAFC-3C76E9E2251F}" type="sibTrans" cxnId="{DA5AAE7B-E33E-4C6B-88AB-B41DFEEFBD03}">
      <dgm:prSet/>
      <dgm:spPr/>
      <dgm:t>
        <a:bodyPr/>
        <a:lstStyle/>
        <a:p>
          <a:endParaRPr lang="ru-RU"/>
        </a:p>
      </dgm:t>
    </dgm:pt>
    <dgm:pt modelId="{5B4BF33A-BFAA-4A4D-9D1D-AA282E5395FE}">
      <dgm:prSet/>
      <dgm:spPr/>
      <dgm:t>
        <a:bodyPr/>
        <a:lstStyle/>
        <a:p>
          <a:pPr rtl="0"/>
          <a:r>
            <a:rPr lang="ru-RU" b="1" i="1" dirty="0" smtClean="0">
              <a:solidFill>
                <a:schemeClr val="accent4">
                  <a:lumMod val="75000"/>
                </a:schemeClr>
              </a:solidFill>
            </a:rPr>
            <a:t>Поручительство</a:t>
          </a:r>
          <a:endParaRPr lang="ru-RU" b="1" dirty="0">
            <a:solidFill>
              <a:schemeClr val="accent4">
                <a:lumMod val="75000"/>
              </a:schemeClr>
            </a:solidFill>
          </a:endParaRPr>
        </a:p>
      </dgm:t>
    </dgm:pt>
    <dgm:pt modelId="{45CEEE8A-DE72-4596-8638-D9526D039112}" type="parTrans" cxnId="{CDCCFEB9-87DB-48E4-9276-A0375CFE4577}">
      <dgm:prSet/>
      <dgm:spPr/>
      <dgm:t>
        <a:bodyPr/>
        <a:lstStyle/>
        <a:p>
          <a:endParaRPr lang="ru-RU"/>
        </a:p>
      </dgm:t>
    </dgm:pt>
    <dgm:pt modelId="{D9139C24-62DE-4977-8640-2F431C968AE2}" type="sibTrans" cxnId="{CDCCFEB9-87DB-48E4-9276-A0375CFE4577}">
      <dgm:prSet/>
      <dgm:spPr/>
      <dgm:t>
        <a:bodyPr/>
        <a:lstStyle/>
        <a:p>
          <a:endParaRPr lang="ru-RU"/>
        </a:p>
      </dgm:t>
    </dgm:pt>
    <dgm:pt modelId="{D7632A7F-EB5B-4E2C-B75B-33E7A71FC91C}">
      <dgm:prSet custT="1"/>
      <dgm:spPr/>
      <dgm:t>
        <a:bodyPr/>
        <a:lstStyle/>
        <a:p>
          <a:pPr rtl="0"/>
          <a:r>
            <a:rPr lang="ru-RU" sz="1200" b="1" i="1" dirty="0" smtClean="0">
              <a:solidFill>
                <a:schemeClr val="accent4">
                  <a:lumMod val="75000"/>
                </a:schemeClr>
              </a:solidFill>
            </a:rPr>
            <a:t>Трехлетний пакет </a:t>
          </a:r>
          <a:r>
            <a:rPr lang="en-US" sz="1200" b="1" i="1" dirty="0" err="1" smtClean="0">
              <a:solidFill>
                <a:schemeClr val="accent4">
                  <a:lumMod val="75000"/>
                </a:schemeClr>
              </a:solidFill>
            </a:rPr>
            <a:t>GAP+Assistance</a:t>
          </a:r>
          <a:r>
            <a:rPr lang="ru-RU" sz="1200" b="1" i="1" dirty="0" smtClean="0">
              <a:solidFill>
                <a:schemeClr val="accent4">
                  <a:lumMod val="75000"/>
                </a:schemeClr>
              </a:solidFill>
            </a:rPr>
            <a:t> </a:t>
          </a:r>
          <a:endParaRPr lang="ru-RU" sz="1200" b="1" dirty="0">
            <a:solidFill>
              <a:schemeClr val="accent4">
                <a:lumMod val="75000"/>
              </a:schemeClr>
            </a:solidFill>
          </a:endParaRPr>
        </a:p>
      </dgm:t>
    </dgm:pt>
    <dgm:pt modelId="{123EF0B7-AFA6-4BAE-816B-4D1A29D5F394}" type="parTrans" cxnId="{B9CA483F-1F9E-4626-80E5-F5668555BEE1}">
      <dgm:prSet/>
      <dgm:spPr/>
      <dgm:t>
        <a:bodyPr/>
        <a:lstStyle/>
        <a:p>
          <a:endParaRPr lang="ru-RU"/>
        </a:p>
      </dgm:t>
    </dgm:pt>
    <dgm:pt modelId="{2DC99F01-821C-4A7E-9ABB-A2FBBEC071F6}" type="sibTrans" cxnId="{B9CA483F-1F9E-4626-80E5-F5668555BEE1}">
      <dgm:prSet/>
      <dgm:spPr/>
      <dgm:t>
        <a:bodyPr/>
        <a:lstStyle/>
        <a:p>
          <a:endParaRPr lang="ru-RU"/>
        </a:p>
      </dgm:t>
    </dgm:pt>
    <dgm:pt modelId="{743FE563-ED58-4B6C-B0F7-645C249F62EB}" type="pres">
      <dgm:prSet presAssocID="{04EC4906-3AC8-41FE-98BC-8D6DB4AB0FF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D1D7F1-F55B-4528-BCC1-99F38019C99E}" type="pres">
      <dgm:prSet presAssocID="{FB7A418C-11FB-44F5-AD40-2D50A9C39F84}" presName="centerShape" presStyleLbl="node0" presStyleIdx="0" presStyleCnt="1"/>
      <dgm:spPr/>
      <dgm:t>
        <a:bodyPr/>
        <a:lstStyle/>
        <a:p>
          <a:endParaRPr lang="ru-RU"/>
        </a:p>
      </dgm:t>
    </dgm:pt>
    <dgm:pt modelId="{34DDCE50-9EED-413B-ACAE-CC63AE061D97}" type="pres">
      <dgm:prSet presAssocID="{9F57B8B7-0986-48FF-B39F-DD176BCD7AE7}" presName="parTrans" presStyleLbl="sibTrans2D1" presStyleIdx="0" presStyleCnt="3"/>
      <dgm:spPr/>
      <dgm:t>
        <a:bodyPr/>
        <a:lstStyle/>
        <a:p>
          <a:endParaRPr lang="ru-RU"/>
        </a:p>
      </dgm:t>
    </dgm:pt>
    <dgm:pt modelId="{490F750F-8F70-4158-A290-CBA33B5C1E61}" type="pres">
      <dgm:prSet presAssocID="{9F57B8B7-0986-48FF-B39F-DD176BCD7AE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1D84998-1D5A-4854-928F-11D50B33ADC0}" type="pres">
      <dgm:prSet presAssocID="{562566FE-ABCD-4E74-8C5D-844830B898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BA4F9-3AFA-42D1-B153-2ADDF528DA66}" type="pres">
      <dgm:prSet presAssocID="{45CEEE8A-DE72-4596-8638-D9526D039112}" presName="parTrans" presStyleLbl="sibTrans2D1" presStyleIdx="1" presStyleCnt="3"/>
      <dgm:spPr/>
      <dgm:t>
        <a:bodyPr/>
        <a:lstStyle/>
        <a:p>
          <a:endParaRPr lang="ru-RU"/>
        </a:p>
      </dgm:t>
    </dgm:pt>
    <dgm:pt modelId="{38FB0E66-8F39-4EC3-B012-A6603B52C36D}" type="pres">
      <dgm:prSet presAssocID="{45CEEE8A-DE72-4596-8638-D9526D03911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FCD82A0-1E0A-4CCE-8A88-702E3C63C864}" type="pres">
      <dgm:prSet presAssocID="{5B4BF33A-BFAA-4A4D-9D1D-AA282E5395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CA7C5-D52E-4CFB-B18C-0044983B61DB}" type="pres">
      <dgm:prSet presAssocID="{123EF0B7-AFA6-4BAE-816B-4D1A29D5F394}" presName="parTrans" presStyleLbl="sibTrans2D1" presStyleIdx="2" presStyleCnt="3"/>
      <dgm:spPr/>
      <dgm:t>
        <a:bodyPr/>
        <a:lstStyle/>
        <a:p>
          <a:endParaRPr lang="ru-RU"/>
        </a:p>
      </dgm:t>
    </dgm:pt>
    <dgm:pt modelId="{416DFD1B-3727-4BF3-8B52-4ABE868F2742}" type="pres">
      <dgm:prSet presAssocID="{123EF0B7-AFA6-4BAE-816B-4D1A29D5F394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B9DBF83-2080-4097-9E43-C478C802012E}" type="pres">
      <dgm:prSet presAssocID="{D7632A7F-EB5B-4E2C-B75B-33E7A71FC91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89683-09AB-41DC-8551-752649FCB58D}" type="presOf" srcId="{45CEEE8A-DE72-4596-8638-D9526D039112}" destId="{4A4BA4F9-3AFA-42D1-B153-2ADDF528DA66}" srcOrd="0" destOrd="0" presId="urn:microsoft.com/office/officeart/2005/8/layout/radial5"/>
    <dgm:cxn modelId="{4FBE23A5-C74A-4BCD-B891-7DD578B2040F}" type="presOf" srcId="{562566FE-ABCD-4E74-8C5D-844830B8985E}" destId="{A1D84998-1D5A-4854-928F-11D50B33ADC0}" srcOrd="0" destOrd="0" presId="urn:microsoft.com/office/officeart/2005/8/layout/radial5"/>
    <dgm:cxn modelId="{C32E62FA-34E0-4367-96E0-12C5D6D96D3D}" type="presOf" srcId="{04EC4906-3AC8-41FE-98BC-8D6DB4AB0FF3}" destId="{743FE563-ED58-4B6C-B0F7-645C249F62EB}" srcOrd="0" destOrd="0" presId="urn:microsoft.com/office/officeart/2005/8/layout/radial5"/>
    <dgm:cxn modelId="{CDCCFEB9-87DB-48E4-9276-A0375CFE4577}" srcId="{FB7A418C-11FB-44F5-AD40-2D50A9C39F84}" destId="{5B4BF33A-BFAA-4A4D-9D1D-AA282E5395FE}" srcOrd="1" destOrd="0" parTransId="{45CEEE8A-DE72-4596-8638-D9526D039112}" sibTransId="{D9139C24-62DE-4977-8640-2F431C968AE2}"/>
    <dgm:cxn modelId="{B9CA483F-1F9E-4626-80E5-F5668555BEE1}" srcId="{FB7A418C-11FB-44F5-AD40-2D50A9C39F84}" destId="{D7632A7F-EB5B-4E2C-B75B-33E7A71FC91C}" srcOrd="2" destOrd="0" parTransId="{123EF0B7-AFA6-4BAE-816B-4D1A29D5F394}" sibTransId="{2DC99F01-821C-4A7E-9ABB-A2FBBEC071F6}"/>
    <dgm:cxn modelId="{CD8D9973-D9C6-4B83-90A9-F4BFA5AA9A69}" type="presOf" srcId="{123EF0B7-AFA6-4BAE-816B-4D1A29D5F394}" destId="{621CA7C5-D52E-4CFB-B18C-0044983B61DB}" srcOrd="0" destOrd="0" presId="urn:microsoft.com/office/officeart/2005/8/layout/radial5"/>
    <dgm:cxn modelId="{DA5AAE7B-E33E-4C6B-88AB-B41DFEEFBD03}" srcId="{FB7A418C-11FB-44F5-AD40-2D50A9C39F84}" destId="{562566FE-ABCD-4E74-8C5D-844830B8985E}" srcOrd="0" destOrd="0" parTransId="{9F57B8B7-0986-48FF-B39F-DD176BCD7AE7}" sibTransId="{CC93A658-E428-45FD-BAFC-3C76E9E2251F}"/>
    <dgm:cxn modelId="{E4DD8822-30FC-433E-9055-BC319D9D258D}" srcId="{04EC4906-3AC8-41FE-98BC-8D6DB4AB0FF3}" destId="{FB7A418C-11FB-44F5-AD40-2D50A9C39F84}" srcOrd="0" destOrd="0" parTransId="{1B31F725-8271-4722-909D-9EBB21E983C8}" sibTransId="{7877CEF4-4166-4B37-A0D5-ABACCECE6785}"/>
    <dgm:cxn modelId="{A7CAF63A-4840-4EE7-8F41-561BBD2AF50B}" type="presOf" srcId="{FB7A418C-11FB-44F5-AD40-2D50A9C39F84}" destId="{43D1D7F1-F55B-4528-BCC1-99F38019C99E}" srcOrd="0" destOrd="0" presId="urn:microsoft.com/office/officeart/2005/8/layout/radial5"/>
    <dgm:cxn modelId="{E012D4C2-FE26-4CB9-978F-9683A8DC3C27}" type="presOf" srcId="{9F57B8B7-0986-48FF-B39F-DD176BCD7AE7}" destId="{490F750F-8F70-4158-A290-CBA33B5C1E61}" srcOrd="1" destOrd="0" presId="urn:microsoft.com/office/officeart/2005/8/layout/radial5"/>
    <dgm:cxn modelId="{759B328F-9790-4077-BD30-F6B4EE843535}" type="presOf" srcId="{D7632A7F-EB5B-4E2C-B75B-33E7A71FC91C}" destId="{1B9DBF83-2080-4097-9E43-C478C802012E}" srcOrd="0" destOrd="0" presId="urn:microsoft.com/office/officeart/2005/8/layout/radial5"/>
    <dgm:cxn modelId="{55DEDC2F-0877-4484-9543-C86521A105C4}" type="presOf" srcId="{5B4BF33A-BFAA-4A4D-9D1D-AA282E5395FE}" destId="{9FCD82A0-1E0A-4CCE-8A88-702E3C63C864}" srcOrd="0" destOrd="0" presId="urn:microsoft.com/office/officeart/2005/8/layout/radial5"/>
    <dgm:cxn modelId="{A140C47F-A000-4254-8344-15EFC737D3EF}" type="presOf" srcId="{45CEEE8A-DE72-4596-8638-D9526D039112}" destId="{38FB0E66-8F39-4EC3-B012-A6603B52C36D}" srcOrd="1" destOrd="0" presId="urn:microsoft.com/office/officeart/2005/8/layout/radial5"/>
    <dgm:cxn modelId="{3298D47E-5CE8-4002-971B-BF40F16FA871}" type="presOf" srcId="{123EF0B7-AFA6-4BAE-816B-4D1A29D5F394}" destId="{416DFD1B-3727-4BF3-8B52-4ABE868F2742}" srcOrd="1" destOrd="0" presId="urn:microsoft.com/office/officeart/2005/8/layout/radial5"/>
    <dgm:cxn modelId="{B406ABFB-903E-4882-B3A0-D3C3095E56FF}" type="presOf" srcId="{9F57B8B7-0986-48FF-B39F-DD176BCD7AE7}" destId="{34DDCE50-9EED-413B-ACAE-CC63AE061D97}" srcOrd="0" destOrd="0" presId="urn:microsoft.com/office/officeart/2005/8/layout/radial5"/>
    <dgm:cxn modelId="{CDEE4F56-2187-4D58-8ED0-B57FCF88272F}" type="presParOf" srcId="{743FE563-ED58-4B6C-B0F7-645C249F62EB}" destId="{43D1D7F1-F55B-4528-BCC1-99F38019C99E}" srcOrd="0" destOrd="0" presId="urn:microsoft.com/office/officeart/2005/8/layout/radial5"/>
    <dgm:cxn modelId="{98BE3331-CA9C-4F1D-AFD1-1FECB124B151}" type="presParOf" srcId="{743FE563-ED58-4B6C-B0F7-645C249F62EB}" destId="{34DDCE50-9EED-413B-ACAE-CC63AE061D97}" srcOrd="1" destOrd="0" presId="urn:microsoft.com/office/officeart/2005/8/layout/radial5"/>
    <dgm:cxn modelId="{38A7F456-D52F-4EA2-B634-1FEFDB6418BE}" type="presParOf" srcId="{34DDCE50-9EED-413B-ACAE-CC63AE061D97}" destId="{490F750F-8F70-4158-A290-CBA33B5C1E61}" srcOrd="0" destOrd="0" presId="urn:microsoft.com/office/officeart/2005/8/layout/radial5"/>
    <dgm:cxn modelId="{5BEAB0B6-96ED-42A1-BD5B-F94F4F43D514}" type="presParOf" srcId="{743FE563-ED58-4B6C-B0F7-645C249F62EB}" destId="{A1D84998-1D5A-4854-928F-11D50B33ADC0}" srcOrd="2" destOrd="0" presId="urn:microsoft.com/office/officeart/2005/8/layout/radial5"/>
    <dgm:cxn modelId="{1A72AAE3-F70A-43F2-95E3-0FE14C9F3F21}" type="presParOf" srcId="{743FE563-ED58-4B6C-B0F7-645C249F62EB}" destId="{4A4BA4F9-3AFA-42D1-B153-2ADDF528DA66}" srcOrd="3" destOrd="0" presId="urn:microsoft.com/office/officeart/2005/8/layout/radial5"/>
    <dgm:cxn modelId="{3F7198FD-CB21-4023-A998-A7CD01564387}" type="presParOf" srcId="{4A4BA4F9-3AFA-42D1-B153-2ADDF528DA66}" destId="{38FB0E66-8F39-4EC3-B012-A6603B52C36D}" srcOrd="0" destOrd="0" presId="urn:microsoft.com/office/officeart/2005/8/layout/radial5"/>
    <dgm:cxn modelId="{7E82543F-348B-4B8A-87D6-3B492EDBA2DB}" type="presParOf" srcId="{743FE563-ED58-4B6C-B0F7-645C249F62EB}" destId="{9FCD82A0-1E0A-4CCE-8A88-702E3C63C864}" srcOrd="4" destOrd="0" presId="urn:microsoft.com/office/officeart/2005/8/layout/radial5"/>
    <dgm:cxn modelId="{83DDB0B8-28F3-4304-B470-B6E4393AD195}" type="presParOf" srcId="{743FE563-ED58-4B6C-B0F7-645C249F62EB}" destId="{621CA7C5-D52E-4CFB-B18C-0044983B61DB}" srcOrd="5" destOrd="0" presId="urn:microsoft.com/office/officeart/2005/8/layout/radial5"/>
    <dgm:cxn modelId="{6F07ECDC-EB98-4F74-A45C-E58A4A221028}" type="presParOf" srcId="{621CA7C5-D52E-4CFB-B18C-0044983B61DB}" destId="{416DFD1B-3727-4BF3-8B52-4ABE868F2742}" srcOrd="0" destOrd="0" presId="urn:microsoft.com/office/officeart/2005/8/layout/radial5"/>
    <dgm:cxn modelId="{9E14C462-3AB3-41D5-A270-2EE1D162D560}" type="presParOf" srcId="{743FE563-ED58-4B6C-B0F7-645C249F62EB}" destId="{1B9DBF83-2080-4097-9E43-C478C802012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BFC12-1C58-44F1-B09E-B3A7EBB7022F}">
      <dsp:nvSpPr>
        <dsp:cNvPr id="0" name=""/>
        <dsp:cNvSpPr/>
      </dsp:nvSpPr>
      <dsp:spPr>
        <a:xfrm>
          <a:off x="0" y="1288"/>
          <a:ext cx="3240360" cy="629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+mj-lt"/>
            </a:rPr>
            <a:t>6 Дилерских центров </a:t>
          </a:r>
          <a:endParaRPr lang="ru-RU" sz="1200" b="1" i="1" kern="1200" dirty="0">
            <a:latin typeface="+mj-lt"/>
          </a:endParaRPr>
        </a:p>
      </dsp:txBody>
      <dsp:txXfrm>
        <a:off x="30718" y="32006"/>
        <a:ext cx="3178924" cy="567818"/>
      </dsp:txXfrm>
    </dsp:sp>
    <dsp:sp modelId="{30EE0D67-5835-4F58-9EFF-AC0BFFF24149}">
      <dsp:nvSpPr>
        <dsp:cNvPr id="0" name=""/>
        <dsp:cNvSpPr/>
      </dsp:nvSpPr>
      <dsp:spPr>
        <a:xfrm>
          <a:off x="0" y="643336"/>
          <a:ext cx="3240360" cy="629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+mj-lt"/>
            </a:rPr>
            <a:t>Два города: Кемерово, Новокузнецк.</a:t>
          </a:r>
          <a:endParaRPr lang="ru-RU" sz="1200" b="1" i="1" kern="1200" dirty="0">
            <a:latin typeface="+mj-lt"/>
          </a:endParaRPr>
        </a:p>
      </dsp:txBody>
      <dsp:txXfrm>
        <a:off x="30718" y="674054"/>
        <a:ext cx="3178924" cy="567818"/>
      </dsp:txXfrm>
    </dsp:sp>
    <dsp:sp modelId="{AC13E6D1-3F56-4C6E-8F5E-4619106B95F5}">
      <dsp:nvSpPr>
        <dsp:cNvPr id="0" name=""/>
        <dsp:cNvSpPr/>
      </dsp:nvSpPr>
      <dsp:spPr>
        <a:xfrm>
          <a:off x="0" y="1282186"/>
          <a:ext cx="3240360" cy="629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>
              <a:latin typeface="+mj-lt"/>
            </a:rPr>
            <a:t>KIA</a:t>
          </a:r>
          <a:r>
            <a:rPr lang="ru-RU" sz="1200" b="1" i="1" kern="1200" dirty="0" smtClean="0">
              <a:latin typeface="+mj-lt"/>
            </a:rPr>
            <a:t>, УАЗ, М53 (Авто с пробегом)</a:t>
          </a:r>
          <a:endParaRPr lang="ru-RU" sz="1200" b="1" i="1" kern="1200" dirty="0">
            <a:latin typeface="+mj-lt"/>
          </a:endParaRPr>
        </a:p>
      </dsp:txBody>
      <dsp:txXfrm>
        <a:off x="30718" y="1312904"/>
        <a:ext cx="3178924" cy="567818"/>
      </dsp:txXfrm>
    </dsp:sp>
    <dsp:sp modelId="{B32B6CBA-8162-4B08-9820-1E2AEA1CA6E1}">
      <dsp:nvSpPr>
        <dsp:cNvPr id="0" name=""/>
        <dsp:cNvSpPr/>
      </dsp:nvSpPr>
      <dsp:spPr>
        <a:xfrm>
          <a:off x="0" y="1922634"/>
          <a:ext cx="3240360" cy="629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+mj-lt"/>
            </a:rPr>
            <a:t>2014 - Лучший дилер по продажам автомобилей </a:t>
          </a:r>
          <a:r>
            <a:rPr lang="en-US" sz="1200" b="1" i="1" kern="1200" dirty="0" smtClean="0">
              <a:latin typeface="+mj-lt"/>
            </a:rPr>
            <a:t>KIA</a:t>
          </a:r>
          <a:r>
            <a:rPr lang="ru-RU" sz="1200" b="1" i="1" kern="1200" dirty="0" smtClean="0">
              <a:latin typeface="+mj-lt"/>
            </a:rPr>
            <a:t> по Сибири и Дальнему Востоку;</a:t>
          </a:r>
          <a:endParaRPr lang="ru-RU" sz="1200" b="1" i="1" kern="1200" dirty="0">
            <a:latin typeface="+mj-lt"/>
          </a:endParaRPr>
        </a:p>
      </dsp:txBody>
      <dsp:txXfrm>
        <a:off x="30718" y="1953352"/>
        <a:ext cx="3178924" cy="567818"/>
      </dsp:txXfrm>
    </dsp:sp>
    <dsp:sp modelId="{804C4FD2-67B4-40CD-AC50-87AAFA48E0F3}">
      <dsp:nvSpPr>
        <dsp:cNvPr id="0" name=""/>
        <dsp:cNvSpPr/>
      </dsp:nvSpPr>
      <dsp:spPr>
        <a:xfrm>
          <a:off x="0" y="2563083"/>
          <a:ext cx="3240360" cy="629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+mj-lt"/>
            </a:rPr>
            <a:t>2015 – Самый эффективный сервис </a:t>
          </a:r>
          <a:r>
            <a:rPr lang="en-US" sz="1200" b="1" i="1" kern="1200" dirty="0" smtClean="0">
              <a:latin typeface="+mj-lt"/>
            </a:rPr>
            <a:t>KIA</a:t>
          </a:r>
          <a:r>
            <a:rPr lang="ru-RU" sz="1200" b="1" i="1" kern="1200" dirty="0" smtClean="0">
              <a:latin typeface="+mj-lt"/>
            </a:rPr>
            <a:t> среди региональных дилеров;</a:t>
          </a:r>
          <a:endParaRPr lang="ru-RU" sz="1200" b="1" i="1" kern="1200" dirty="0">
            <a:latin typeface="+mj-lt"/>
          </a:endParaRPr>
        </a:p>
      </dsp:txBody>
      <dsp:txXfrm>
        <a:off x="30718" y="2593801"/>
        <a:ext cx="3178924" cy="567818"/>
      </dsp:txXfrm>
    </dsp:sp>
    <dsp:sp modelId="{AD5F0DBF-DB11-4DEE-9559-5A81AB6BAEC3}">
      <dsp:nvSpPr>
        <dsp:cNvPr id="0" name=""/>
        <dsp:cNvSpPr/>
      </dsp:nvSpPr>
      <dsp:spPr>
        <a:xfrm>
          <a:off x="0" y="3203532"/>
          <a:ext cx="3240360" cy="629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+mj-lt"/>
            </a:rPr>
            <a:t>2017 - Дилер года по организации продаж новых автомобилей </a:t>
          </a:r>
          <a:r>
            <a:rPr lang="en-US" sz="1200" b="1" i="1" kern="1200" dirty="0" smtClean="0">
              <a:latin typeface="+mj-lt"/>
            </a:rPr>
            <a:t>KIA </a:t>
          </a:r>
          <a:r>
            <a:rPr lang="ru-RU" sz="1200" b="1" i="1" kern="1200" dirty="0" smtClean="0">
              <a:latin typeface="+mj-lt"/>
            </a:rPr>
            <a:t>(группа регионы: Урал, Сибирь, Дальний Восток);</a:t>
          </a:r>
          <a:endParaRPr lang="ru-RU" sz="1200" b="1" i="1" kern="1200" dirty="0">
            <a:latin typeface="+mj-lt"/>
          </a:endParaRPr>
        </a:p>
      </dsp:txBody>
      <dsp:txXfrm>
        <a:off x="30718" y="3234250"/>
        <a:ext cx="3178924" cy="567818"/>
      </dsp:txXfrm>
    </dsp:sp>
    <dsp:sp modelId="{2E4D7742-457C-434D-81EF-5CF40DFE9F62}">
      <dsp:nvSpPr>
        <dsp:cNvPr id="0" name=""/>
        <dsp:cNvSpPr/>
      </dsp:nvSpPr>
      <dsp:spPr>
        <a:xfrm>
          <a:off x="0" y="3843980"/>
          <a:ext cx="3240360" cy="629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+mj-lt"/>
            </a:rPr>
            <a:t>2018 - Дилер года  в номинации «Организация продаж автомобилей с пробегом»;</a:t>
          </a:r>
          <a:endParaRPr lang="ru-RU" sz="1200" b="1" i="1" kern="1200" dirty="0">
            <a:latin typeface="+mj-lt"/>
          </a:endParaRPr>
        </a:p>
      </dsp:txBody>
      <dsp:txXfrm>
        <a:off x="30718" y="3874698"/>
        <a:ext cx="3178924" cy="567818"/>
      </dsp:txXfrm>
    </dsp:sp>
    <dsp:sp modelId="{8B403183-C7AE-477D-9CC9-A831353DFF0E}">
      <dsp:nvSpPr>
        <dsp:cNvPr id="0" name=""/>
        <dsp:cNvSpPr/>
      </dsp:nvSpPr>
      <dsp:spPr>
        <a:xfrm>
          <a:off x="0" y="4484429"/>
          <a:ext cx="3240360" cy="629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+mj-lt"/>
            </a:rPr>
            <a:t>2019 – Вторая строчка в рейтинге самых высокоэффективных дилеров </a:t>
          </a:r>
          <a:r>
            <a:rPr lang="en-US" sz="1200" b="1" i="1" kern="1200" dirty="0" smtClean="0">
              <a:latin typeface="+mj-lt"/>
            </a:rPr>
            <a:t>KIA </a:t>
          </a:r>
          <a:r>
            <a:rPr lang="ru-RU" sz="1200" b="1" i="1" kern="1200" dirty="0" smtClean="0">
              <a:latin typeface="+mj-lt"/>
            </a:rPr>
            <a:t>в России.</a:t>
          </a:r>
          <a:endParaRPr lang="ru-RU" sz="1200" b="1" i="1" kern="1200" dirty="0">
            <a:latin typeface="+mj-lt"/>
          </a:endParaRPr>
        </a:p>
      </dsp:txBody>
      <dsp:txXfrm>
        <a:off x="30718" y="4515147"/>
        <a:ext cx="3178924" cy="567818"/>
      </dsp:txXfrm>
    </dsp:sp>
    <dsp:sp modelId="{B6E50521-64DA-49FC-AE69-90FABB2F8C61}">
      <dsp:nvSpPr>
        <dsp:cNvPr id="0" name=""/>
        <dsp:cNvSpPr/>
      </dsp:nvSpPr>
      <dsp:spPr>
        <a:xfrm>
          <a:off x="0" y="5124878"/>
          <a:ext cx="3240360" cy="629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+mj-lt"/>
            </a:rPr>
            <a:t>2020 – вошли в ТОП 7 Рейтинга </a:t>
          </a:r>
          <a:r>
            <a:rPr lang="ru-RU" sz="1200" b="1" i="1" kern="1200" dirty="0" err="1" smtClean="0">
              <a:latin typeface="+mj-lt"/>
            </a:rPr>
            <a:t>АвтоБизнесРевю</a:t>
          </a:r>
          <a:r>
            <a:rPr lang="ru-RU" sz="1200" b="1" i="1" kern="1200" dirty="0" smtClean="0">
              <a:latin typeface="+mj-lt"/>
            </a:rPr>
            <a:t> по % </a:t>
          </a:r>
          <a:r>
            <a:rPr lang="ru-RU" sz="1200" b="1" i="1" kern="1200" dirty="0" err="1" smtClean="0">
              <a:latin typeface="+mj-lt"/>
            </a:rPr>
            <a:t>маржинальности</a:t>
          </a:r>
          <a:r>
            <a:rPr lang="ru-RU" sz="1200" b="1" i="1" kern="1200" dirty="0" smtClean="0">
              <a:latin typeface="+mj-lt"/>
            </a:rPr>
            <a:t> </a:t>
          </a:r>
          <a:r>
            <a:rPr lang="en-US" sz="1200" b="1" i="1" kern="1200" dirty="0" smtClean="0">
              <a:latin typeface="+mj-lt"/>
            </a:rPr>
            <a:t>F&amp;I </a:t>
          </a:r>
          <a:r>
            <a:rPr lang="ru-RU" sz="1200" b="1" i="1" kern="1200" dirty="0" smtClean="0">
              <a:latin typeface="+mj-lt"/>
            </a:rPr>
            <a:t>на один авто за первое полугодие 2020г. </a:t>
          </a:r>
          <a:endParaRPr lang="ru-RU" sz="1200" b="1" i="1" kern="1200" dirty="0">
            <a:latin typeface="+mj-lt"/>
          </a:endParaRPr>
        </a:p>
      </dsp:txBody>
      <dsp:txXfrm>
        <a:off x="30718" y="5155596"/>
        <a:ext cx="3178924" cy="567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1D7F1-F55B-4528-BCC1-99F38019C99E}">
      <dsp:nvSpPr>
        <dsp:cNvPr id="0" name=""/>
        <dsp:cNvSpPr/>
      </dsp:nvSpPr>
      <dsp:spPr>
        <a:xfrm>
          <a:off x="2587810" y="2446957"/>
          <a:ext cx="1481000" cy="1481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accent4">
                  <a:lumMod val="75000"/>
                </a:schemeClr>
              </a:solidFill>
            </a:rPr>
            <a:t>Альтернатива СЖ/КСЖ</a:t>
          </a:r>
          <a:endParaRPr lang="ru-RU" sz="11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804697" y="2663844"/>
        <a:ext cx="1047226" cy="1047226"/>
      </dsp:txXfrm>
    </dsp:sp>
    <dsp:sp modelId="{34DDCE50-9EED-413B-ACAE-CC63AE061D97}">
      <dsp:nvSpPr>
        <dsp:cNvPr id="0" name=""/>
        <dsp:cNvSpPr/>
      </dsp:nvSpPr>
      <dsp:spPr>
        <a:xfrm rot="16200000">
          <a:off x="3171050" y="1965472"/>
          <a:ext cx="314520" cy="3873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218228" y="2090118"/>
        <a:ext cx="220164" cy="232402"/>
      </dsp:txXfrm>
    </dsp:sp>
    <dsp:sp modelId="{A1D84998-1D5A-4854-928F-11D50B33ADC0}">
      <dsp:nvSpPr>
        <dsp:cNvPr id="0" name=""/>
        <dsp:cNvSpPr/>
      </dsp:nvSpPr>
      <dsp:spPr>
        <a:xfrm>
          <a:off x="2402685" y="2271"/>
          <a:ext cx="1851251" cy="18512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accent4">
                  <a:lumMod val="75000"/>
                </a:schemeClr>
              </a:solidFill>
            </a:rPr>
            <a:t>Телемедицина</a:t>
          </a:r>
          <a:endParaRPr lang="ru-RU" sz="12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673794" y="273380"/>
        <a:ext cx="1309033" cy="1309033"/>
      </dsp:txXfrm>
    </dsp:sp>
    <dsp:sp modelId="{4A4BA4F9-3AFA-42D1-B153-2ADDF528DA66}">
      <dsp:nvSpPr>
        <dsp:cNvPr id="0" name=""/>
        <dsp:cNvSpPr/>
      </dsp:nvSpPr>
      <dsp:spPr>
        <a:xfrm rot="1800000">
          <a:off x="4061598" y="3507946"/>
          <a:ext cx="314520" cy="3873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067919" y="3561825"/>
        <a:ext cx="220164" cy="232402"/>
      </dsp:txXfrm>
    </dsp:sp>
    <dsp:sp modelId="{9FCD82A0-1E0A-4CCE-8A88-702E3C63C864}">
      <dsp:nvSpPr>
        <dsp:cNvPr id="0" name=""/>
        <dsp:cNvSpPr/>
      </dsp:nvSpPr>
      <dsp:spPr>
        <a:xfrm>
          <a:off x="4359522" y="3391612"/>
          <a:ext cx="1851251" cy="18512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chemeClr val="accent4">
                  <a:lumMod val="75000"/>
                </a:schemeClr>
              </a:solidFill>
            </a:rPr>
            <a:t>Поручительство</a:t>
          </a:r>
          <a:endParaRPr lang="ru-RU" sz="11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4630631" y="3662721"/>
        <a:ext cx="1309033" cy="1309033"/>
      </dsp:txXfrm>
    </dsp:sp>
    <dsp:sp modelId="{621CA7C5-D52E-4CFB-B18C-0044983B61DB}">
      <dsp:nvSpPr>
        <dsp:cNvPr id="0" name=""/>
        <dsp:cNvSpPr/>
      </dsp:nvSpPr>
      <dsp:spPr>
        <a:xfrm rot="9000000">
          <a:off x="2280502" y="3507946"/>
          <a:ext cx="314520" cy="3873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368537" y="3561825"/>
        <a:ext cx="220164" cy="232402"/>
      </dsp:txXfrm>
    </dsp:sp>
    <dsp:sp modelId="{1B9DBF83-2080-4097-9E43-C478C802012E}">
      <dsp:nvSpPr>
        <dsp:cNvPr id="0" name=""/>
        <dsp:cNvSpPr/>
      </dsp:nvSpPr>
      <dsp:spPr>
        <a:xfrm>
          <a:off x="445848" y="3391612"/>
          <a:ext cx="1851251" cy="18512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accent4">
                  <a:lumMod val="75000"/>
                </a:schemeClr>
              </a:solidFill>
            </a:rPr>
            <a:t>Трехлетний пакет </a:t>
          </a:r>
          <a:r>
            <a:rPr lang="en-US" sz="1200" b="1" i="1" kern="1200" dirty="0" err="1" smtClean="0">
              <a:solidFill>
                <a:schemeClr val="accent4">
                  <a:lumMod val="75000"/>
                </a:schemeClr>
              </a:solidFill>
            </a:rPr>
            <a:t>GAP+Assistance</a:t>
          </a:r>
          <a:r>
            <a:rPr lang="ru-RU" sz="1200" b="1" i="1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endParaRPr lang="ru-RU" sz="12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16957" y="3662721"/>
        <a:ext cx="1309033" cy="1309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EACF8C-B28E-42BC-A6E3-C25D0EE10BAE}" type="datetime1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A8C659-3DDB-48CB-A056-6A658A16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0608AC-6909-4137-93CB-49E5C0AB9080}" type="datetime1">
              <a:rPr lang="ru-RU" smtClean="0"/>
              <a:t>15.12.2020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52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48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4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57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03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56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83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17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9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8B4BA3-48A5-40E2-B110-0C21878151EC}" type="datetime1">
              <a:rPr lang="ru-RU" noProof="0" smtClean="0"/>
              <a:t>15.12.2020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12FE28-BDB6-4FC8-B832-C2027EA377F8}" type="datetime1">
              <a:rPr lang="ru-RU" noProof="0" smtClean="0"/>
              <a:t>15.12.2020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42644-2AE9-465B-840F-95B457D35CDE}" type="datetime1">
              <a:rPr lang="ru-RU" noProof="0" smtClean="0"/>
              <a:t>15.12.2020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8C4831-90A2-46F3-A646-3B37EC7102A8}" type="datetime1">
              <a:rPr lang="ru-RU" noProof="0" smtClean="0"/>
              <a:t>15.12.2020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A541EB-7B32-4C7F-A8AA-DF34340EF1CF}" type="datetime1">
              <a:rPr lang="ru-RU" noProof="0" smtClean="0"/>
              <a:t>15.12.2020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1FE61F-5DE4-4572-B72B-FBE60A5A629A}" type="datetime1">
              <a:rPr lang="ru-RU" noProof="0" smtClean="0"/>
              <a:t>15.12.2020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67A13D-1F52-44E5-B961-8DFA700B58E9}" type="datetime1">
              <a:rPr lang="ru-RU" noProof="0" smtClean="0"/>
              <a:t>15.12.2020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6EBAF7-0465-4C6E-9723-6BABC34F803B}" type="datetime1">
              <a:rPr lang="ru-RU" noProof="0" smtClean="0"/>
              <a:t>15.12.2020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E863A3-BE5F-48BB-A6DB-995079FEF2B2}" type="datetime1">
              <a:rPr lang="ru-RU" noProof="0" smtClean="0"/>
              <a:t>15.12.2020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6C61A37-8AAF-44B4-B353-46A88AFC18DB}" type="datetime1">
              <a:rPr lang="ru-RU" noProof="0" smtClean="0"/>
              <a:t>15.12.2020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rtl="0"/>
            <a:fld id="{82EE24B5-652C-4DB5-B7C3-B5BBEC1280B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6.svg"/><Relationship Id="rId10" Type="http://schemas.openxmlformats.org/officeDocument/2006/relationships/image" Target="../media/image4.jp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8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7.jpeg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524001" y="905164"/>
            <a:ext cx="8580581" cy="1325417"/>
          </a:xfrm>
        </p:spPr>
        <p:txBody>
          <a:bodyPr rtlCol="0">
            <a:noAutofit/>
          </a:bodyPr>
          <a:lstStyle/>
          <a:p>
            <a:pPr rtl="0">
              <a:lnSpc>
                <a:spcPct val="125000"/>
              </a:lnSpc>
            </a:pPr>
            <a:r>
              <a:rPr lang="ru-RU" sz="3200" i="1" dirty="0" smtClean="0">
                <a:latin typeface="+mn-lt"/>
              </a:rPr>
              <a:t>«Будущее в кредит:                                 Как повысить доходность </a:t>
            </a:r>
            <a:r>
              <a:rPr lang="en-US" sz="3200" i="1" dirty="0" smtClean="0">
                <a:latin typeface="+mn-lt"/>
              </a:rPr>
              <a:t>F&amp;I</a:t>
            </a:r>
            <a:r>
              <a:rPr lang="ru-RU" sz="3200" i="1" dirty="0" smtClean="0">
                <a:latin typeface="+mn-lt"/>
              </a:rPr>
              <a:t>»</a:t>
            </a:r>
            <a:r>
              <a:rPr lang="ru-RU" sz="3200" i="1" dirty="0">
                <a:latin typeface="+mn-lt"/>
              </a:rPr>
              <a:t/>
            </a:r>
            <a:br>
              <a:rPr lang="ru-RU" sz="3200" i="1" dirty="0">
                <a:latin typeface="+mn-lt"/>
              </a:rPr>
            </a:br>
            <a:r>
              <a:rPr lang="ru-RU" sz="3200" i="1" dirty="0" smtClean="0">
                <a:latin typeface="+mn-lt"/>
              </a:rPr>
              <a:t>16.12.2020г.</a:t>
            </a:r>
            <a:endParaRPr lang="ru-RU" sz="3200" i="1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4344947" y="5846618"/>
            <a:ext cx="3432071" cy="507999"/>
          </a:xfrm>
          <a:solidFill>
            <a:schemeClr val="accent4">
              <a:lumMod val="75000"/>
              <a:alpha val="90000"/>
            </a:schemeClr>
          </a:solidFill>
        </p:spPr>
        <p:txBody>
          <a:bodyPr rtlCol="0" anchor="ctr" anchorCtr="0">
            <a:normAutofit/>
          </a:bodyPr>
          <a:lstStyle/>
          <a:p>
            <a:pPr rtl="0"/>
            <a:r>
              <a:rPr lang="ru-RU" sz="2500" b="1" spc="65" dirty="0" smtClean="0">
                <a:solidFill>
                  <a:schemeClr val="bg1"/>
                </a:solidFill>
              </a:rPr>
              <a:t>ООО «Ай-Би-Эм»</a:t>
            </a:r>
            <a:endParaRPr lang="ru-RU" sz="2500" b="1" spc="65" dirty="0">
              <a:solidFill>
                <a:schemeClr val="bg1"/>
              </a:solidFill>
            </a:endParaRPr>
          </a:p>
        </p:txBody>
      </p:sp>
      <p:sp>
        <p:nvSpPr>
          <p:cNvPr id="6" name="объект 7" descr="Бежевый прямоугольник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2835565" y="2205183"/>
            <a:ext cx="6705600" cy="106215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pic>
        <p:nvPicPr>
          <p:cNvPr id="7" name="Google Shape;170;p26"/>
          <p:cNvPicPr preferRelativeResize="0"/>
          <p:nvPr/>
        </p:nvPicPr>
        <p:blipFill rotWithShape="1">
          <a:blip r:embed="rId4">
            <a:alphaModFix/>
          </a:blip>
          <a:srcRect t="-1" b="89808"/>
          <a:stretch/>
        </p:blipFill>
        <p:spPr>
          <a:xfrm rot="10800000">
            <a:off x="326657" y="45735"/>
            <a:ext cx="1192731" cy="1094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6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8392" y="1247894"/>
            <a:ext cx="1484840" cy="100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9;p26"/>
          <p:cNvPicPr preferRelativeResize="0"/>
          <p:nvPr/>
        </p:nvPicPr>
        <p:blipFill rotWithShape="1">
          <a:blip r:embed="rId4">
            <a:alphaModFix/>
          </a:blip>
          <a:srcRect b="58147"/>
          <a:stretch/>
        </p:blipFill>
        <p:spPr>
          <a:xfrm>
            <a:off x="326657" y="2363512"/>
            <a:ext cx="1192731" cy="4494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Синий прямоугольник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объект 3" descr="Синий прямоугольник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75000"/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9" name="Овал 8" descr="Бежевый овал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784741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ОПЕРАТИВНЫЙ ОТЧЕТ  </a:t>
            </a:r>
            <a:endParaRPr lang="ru-RU" sz="2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10</a:t>
            </a:fld>
            <a:endParaRPr lang="ru-RU"/>
          </a:p>
        </p:txBody>
      </p:sp>
      <p:sp>
        <p:nvSpPr>
          <p:cNvPr id="11" name="объект 5" descr="Бежевый прямоугольник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 flipV="1">
            <a:off x="1045030" y="679269"/>
            <a:ext cx="10421137" cy="379234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0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 flipH="1">
            <a:off x="1045030" y="1802880"/>
            <a:ext cx="4536248" cy="45545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endParaRPr lang="ru-RU" sz="1400" i="1" spc="-1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endParaRPr lang="ru-RU" sz="1400" i="1" spc="-1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 flipH="1">
            <a:off x="6001123" y="1802880"/>
            <a:ext cx="4536248" cy="47371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endParaRPr lang="ru-RU" sz="1400" i="1" spc="-1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endParaRPr lang="ru-RU" sz="1400" i="1" spc="-1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" y="1219200"/>
            <a:ext cx="11049607" cy="54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11</a:t>
            </a:fld>
            <a:endParaRPr lang="ru-RU" noProof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52" t="14214" r="820" b="7755"/>
          <a:stretch/>
        </p:blipFill>
        <p:spPr>
          <a:xfrm>
            <a:off x="409302" y="366358"/>
            <a:ext cx="11491047" cy="617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12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5760" y="229395"/>
            <a:ext cx="11348720" cy="454000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КАК ИЗБЕЖАТЬ ПОТЕРЬ И УВЕЛИЧИТЬ ДОХОДНОСТЬ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объект 13" descr="Бежевый прямоугольник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 flipV="1">
            <a:off x="452387" y="772159"/>
            <a:ext cx="11016457" cy="45719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 txBox="1">
            <a:spLocks/>
          </p:cNvSpPr>
          <p:nvPr/>
        </p:nvSpPr>
        <p:spPr bwMode="ltGray">
          <a:xfrm>
            <a:off x="296091" y="1489168"/>
            <a:ext cx="2090058" cy="223810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500" b="1" dirty="0" smtClean="0">
                <a:solidFill>
                  <a:schemeClr val="bg1"/>
                </a:solidFill>
                <a:latin typeface="+mj-lt"/>
              </a:rPr>
              <a:t> СБАЛАНСИРОВАННАЯ МОТИВАЦИЯ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500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endParaRPr lang="ru-RU" sz="19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 txBox="1">
            <a:spLocks/>
          </p:cNvSpPr>
          <p:nvPr/>
        </p:nvSpPr>
        <p:spPr bwMode="ltGray">
          <a:xfrm>
            <a:off x="2589269" y="1232001"/>
            <a:ext cx="4188822" cy="499053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500" b="1" dirty="0" smtClean="0">
                <a:solidFill>
                  <a:schemeClr val="bg1"/>
                </a:solidFill>
                <a:latin typeface="+mj-lt"/>
              </a:rPr>
              <a:t>ЧТО ПРОДАЕТ МОП </a:t>
            </a: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1500" b="1" dirty="0" smtClean="0">
                <a:solidFill>
                  <a:schemeClr val="bg1"/>
                </a:solidFill>
                <a:latin typeface="+mj-lt"/>
              </a:rPr>
              <a:t>Кредит</a:t>
            </a:r>
            <a:endParaRPr lang="ru-RU" sz="15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1500" b="1" dirty="0" smtClean="0">
                <a:solidFill>
                  <a:schemeClr val="bg1"/>
                </a:solidFill>
                <a:latin typeface="+mj-lt"/>
              </a:rPr>
              <a:t>Assistance</a:t>
            </a:r>
            <a:endParaRPr lang="ru-RU" sz="15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1500" b="1" dirty="0" smtClean="0">
                <a:solidFill>
                  <a:schemeClr val="bg1"/>
                </a:solidFill>
                <a:latin typeface="+mj-lt"/>
              </a:rPr>
              <a:t>Страхование шин</a:t>
            </a:r>
            <a:endParaRPr lang="en-US" sz="15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endParaRPr lang="ru-RU" sz="15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500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endParaRPr lang="ru-RU" sz="19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311929"/>
            <a:ext cx="1367705" cy="1367705"/>
          </a:xfrm>
          <a:prstGeom prst="rect">
            <a:avLst/>
          </a:prstGeom>
        </p:spPr>
      </p:pic>
      <p:sp>
        <p:nvSpPr>
          <p:cNvPr id="10" name="Текст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 txBox="1">
            <a:spLocks/>
          </p:cNvSpPr>
          <p:nvPr/>
        </p:nvSpPr>
        <p:spPr bwMode="ltGray">
          <a:xfrm>
            <a:off x="7106194" y="1184366"/>
            <a:ext cx="4608285" cy="448491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endParaRPr lang="ru-RU" sz="38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+mj-lt"/>
              </a:rPr>
              <a:t>КАКИЕ ИНСТРУМЕНТЫ НЕОБХОДИМЫ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endParaRPr lang="ru-RU" sz="3200" b="1" dirty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endParaRPr lang="ru-RU" sz="32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endParaRPr lang="ru-RU" sz="15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4200" b="1" dirty="0" err="1" smtClean="0">
                <a:solidFill>
                  <a:schemeClr val="bg1"/>
                </a:solidFill>
                <a:latin typeface="+mj-lt"/>
              </a:rPr>
              <a:t>Беззалоговый</a:t>
            </a:r>
            <a:r>
              <a:rPr lang="ru-RU" sz="4200" b="1" dirty="0" smtClean="0">
                <a:solidFill>
                  <a:schemeClr val="bg1"/>
                </a:solidFill>
                <a:latin typeface="+mj-lt"/>
              </a:rPr>
              <a:t> кредит – </a:t>
            </a:r>
            <a:r>
              <a:rPr lang="ru-RU" sz="4200" b="1" dirty="0" smtClean="0">
                <a:solidFill>
                  <a:srgbClr val="FF0000"/>
                </a:solidFill>
                <a:latin typeface="+mj-lt"/>
              </a:rPr>
              <a:t>НЕТ ПРИВЯЗКИ К ВОЗРАСТУ АВТО</a:t>
            </a:r>
          </a:p>
          <a:p>
            <a:pPr>
              <a:lnSpc>
                <a:spcPct val="110000"/>
              </a:lnSpc>
              <a:spcBef>
                <a:spcPts val="425"/>
              </a:spcBef>
            </a:pPr>
            <a:endParaRPr lang="ru-RU" sz="4200" b="1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4200" b="1" dirty="0" smtClean="0">
                <a:solidFill>
                  <a:schemeClr val="bg1"/>
                </a:solidFill>
                <a:latin typeface="+mj-lt"/>
              </a:rPr>
              <a:t>Лизинг для Физических лиц – </a:t>
            </a:r>
            <a:r>
              <a:rPr lang="ru-RU" sz="4200" b="1" dirty="0" smtClean="0">
                <a:solidFill>
                  <a:srgbClr val="FF0000"/>
                </a:solidFill>
                <a:latin typeface="+mj-lt"/>
              </a:rPr>
              <a:t>УРОВЕНЬ ОДОБРЕНИЯ, НЕРАСТОРГАЕМЫЕ ПРОДУКТЫ 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endParaRPr lang="ru-RU" sz="4200" b="1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4200" b="1" dirty="0" smtClean="0">
                <a:solidFill>
                  <a:schemeClr val="bg1"/>
                </a:solidFill>
                <a:latin typeface="+mj-lt"/>
              </a:rPr>
              <a:t>Максимальное кол-во банков – </a:t>
            </a:r>
            <a:r>
              <a:rPr lang="ru-RU" sz="4200" b="1" dirty="0" smtClean="0">
                <a:solidFill>
                  <a:srgbClr val="FF0000"/>
                </a:solidFill>
                <a:latin typeface="+mj-lt"/>
              </a:rPr>
              <a:t>УРОВЕНЬ ОДОБРЕНИЯ</a:t>
            </a:r>
          </a:p>
          <a:p>
            <a:pPr>
              <a:lnSpc>
                <a:spcPct val="110000"/>
              </a:lnSpc>
              <a:spcBef>
                <a:spcPts val="425"/>
              </a:spcBef>
            </a:pPr>
            <a:endParaRPr lang="ru-RU" sz="4200" b="1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4200" b="1" dirty="0" smtClean="0">
                <a:solidFill>
                  <a:schemeClr val="bg1"/>
                </a:solidFill>
                <a:latin typeface="+mj-lt"/>
              </a:rPr>
              <a:t>POS-</a:t>
            </a:r>
            <a:r>
              <a:rPr lang="ru-RU" sz="4200" b="1" dirty="0" smtClean="0">
                <a:solidFill>
                  <a:schemeClr val="bg1"/>
                </a:solidFill>
                <a:latin typeface="+mj-lt"/>
              </a:rPr>
              <a:t>материалы – </a:t>
            </a:r>
            <a:r>
              <a:rPr lang="ru-RU" sz="4200" b="1" dirty="0" smtClean="0">
                <a:solidFill>
                  <a:srgbClr val="FF0000"/>
                </a:solidFill>
                <a:latin typeface="+mj-lt"/>
              </a:rPr>
              <a:t>МЫ ПРОДАЕМ ВОЗДУХ </a:t>
            </a:r>
          </a:p>
          <a:p>
            <a:pPr>
              <a:lnSpc>
                <a:spcPct val="110000"/>
              </a:lnSpc>
              <a:spcBef>
                <a:spcPts val="425"/>
              </a:spcBef>
            </a:pPr>
            <a:endParaRPr lang="ru-RU" sz="4200" b="1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4200" b="1" dirty="0" smtClean="0">
                <a:solidFill>
                  <a:schemeClr val="bg1"/>
                </a:solidFill>
                <a:latin typeface="+mj-lt"/>
              </a:rPr>
              <a:t>Интегратор по БАНКАМ / СК – </a:t>
            </a:r>
            <a:r>
              <a:rPr lang="ru-RU" sz="4200" b="1" dirty="0" smtClean="0">
                <a:solidFill>
                  <a:srgbClr val="FF0000"/>
                </a:solidFill>
                <a:latin typeface="+mj-lt"/>
              </a:rPr>
              <a:t>СКОРОСТЬ 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endParaRPr lang="ru-RU" sz="42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4200" b="1" dirty="0" smtClean="0">
                <a:solidFill>
                  <a:schemeClr val="bg1"/>
                </a:solidFill>
                <a:latin typeface="+mj-lt"/>
              </a:rPr>
              <a:t>АТС/ КАМЕРЫ –  </a:t>
            </a:r>
            <a:r>
              <a:rPr lang="ru-RU" sz="4200" b="1" dirty="0" smtClean="0">
                <a:solidFill>
                  <a:srgbClr val="FF0000"/>
                </a:solidFill>
                <a:latin typeface="+mj-lt"/>
              </a:rPr>
              <a:t>ДОСТОВЕРНЫЕ ДАННЫЕ </a:t>
            </a:r>
          </a:p>
          <a:p>
            <a:pPr>
              <a:lnSpc>
                <a:spcPct val="110000"/>
              </a:lnSpc>
              <a:spcBef>
                <a:spcPts val="425"/>
              </a:spcBef>
            </a:pPr>
            <a:endParaRPr lang="ru-RU" sz="42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endParaRPr lang="ru-RU" sz="42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endParaRPr lang="ru-RU" sz="42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endParaRPr lang="ru-RU" sz="42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endParaRPr lang="ru-RU" sz="2400" b="1" dirty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endParaRPr lang="ru-RU" sz="24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endParaRPr lang="ru-RU" sz="24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endParaRPr lang="ru-RU" sz="24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endParaRPr lang="ru-RU" sz="15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endParaRPr lang="ru-RU" sz="15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endParaRPr lang="ru-RU" sz="15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endParaRPr lang="en-US" sz="15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endParaRPr lang="ru-RU" sz="15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500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endParaRPr lang="ru-RU" sz="19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04" y="1376895"/>
            <a:ext cx="1269232" cy="846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69" y="2497144"/>
            <a:ext cx="2688228" cy="372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13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5760" y="229395"/>
            <a:ext cx="11348720" cy="454000"/>
          </a:xfrm>
        </p:spPr>
        <p:txBody>
          <a:bodyPr rtlCol="0">
            <a:normAutofit/>
          </a:bodyPr>
          <a:lstStyle/>
          <a:p>
            <a:pPr rtl="0"/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С Наступающим Новым Годом Коллеги !</a:t>
            </a:r>
            <a:endParaRPr lang="ru-RU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объект 13" descr="Бежевый прямоугольник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 flipV="1">
            <a:off x="452387" y="772159"/>
            <a:ext cx="11016457" cy="45719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1166339"/>
            <a:ext cx="7437120" cy="527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0" y="1400403"/>
            <a:ext cx="6468177" cy="4140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lIns="1548000" tIns="21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ru-RU" sz="2500" b="1" i="1" spc="70" dirty="0" smtClean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Кожевникова Алена</a:t>
            </a:r>
            <a:endParaRPr lang="ru-RU" sz="2500" b="1" i="1" spc="70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marR="5080" indent="0" rtl="0">
              <a:buFont typeface="Arial" panose="020B0604020202020204" pitchFamily="34" charset="0"/>
              <a:buNone/>
            </a:pPr>
            <a:r>
              <a:rPr lang="en-US" sz="2500" b="1" i="1" spc="70" dirty="0" smtClean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insuranceKA@mail142.ru</a:t>
            </a:r>
            <a:endParaRPr lang="ru-RU" sz="2500" b="1" i="1" spc="70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marR="5080" indent="0" rtl="0">
              <a:buFont typeface="Arial" panose="020B0604020202020204" pitchFamily="34" charset="0"/>
              <a:buNone/>
            </a:pPr>
            <a:r>
              <a:rPr lang="en-US" sz="2500" b="1" i="1" spc="45" dirty="0" smtClean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8-923-523-37-66</a:t>
            </a:r>
            <a:endParaRPr lang="ru-RU" sz="25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indent="0" rtl="0">
              <a:lnSpc>
                <a:spcPct val="125000"/>
              </a:lnSpc>
              <a:buFont typeface="Arial" panose="020B0604020202020204" pitchFamily="34" charset="0"/>
              <a:buNone/>
            </a:pPr>
            <a:endParaRPr lang="ru-RU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объект 6" descr="Бежевый прямоугольник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931203" y="2894901"/>
            <a:ext cx="2772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1701559"/>
            <a:ext cx="4859215" cy="1325563"/>
          </a:xfrm>
        </p:spPr>
        <p:txBody>
          <a:bodyPr rtlCol="0">
            <a:normAutofit/>
          </a:bodyPr>
          <a:lstStyle/>
          <a:p>
            <a:pPr rtl="0"/>
            <a:r>
              <a:rPr lang="ru-RU" sz="5000">
                <a:solidFill>
                  <a:schemeClr val="bg1"/>
                </a:solidFill>
              </a:rPr>
              <a:t>СПАСИБО!</a:t>
            </a:r>
            <a:endParaRPr lang="ru-RU" sz="5000"/>
          </a:p>
        </p:txBody>
      </p:sp>
      <p:pic>
        <p:nvPicPr>
          <p:cNvPr id="11" name="Графический объект 10" descr="Значок человека">
            <a:extLst>
              <a:ext uri="{FF2B5EF4-FFF2-40B4-BE49-F238E27FC236}">
                <a16:creationId xmlns:a16="http://schemas.microsoft.com/office/drawing/2014/main" id="{623730AD-04DB-4D31-90B9-486007BC4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5237" y="3470503"/>
            <a:ext cx="342900" cy="352425"/>
          </a:xfrm>
          <a:prstGeom prst="rect">
            <a:avLst/>
          </a:prstGeom>
        </p:spPr>
      </p:pic>
      <p:pic>
        <p:nvPicPr>
          <p:cNvPr id="12" name="Графический объект 11" descr="Значок почты">
            <a:extLst>
              <a:ext uri="{FF2B5EF4-FFF2-40B4-BE49-F238E27FC236}">
                <a16:creationId xmlns:a16="http://schemas.microsoft.com/office/drawing/2014/main" id="{A19DD78C-1BBA-435D-AB9C-910A5A3B5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35237" y="3965704"/>
            <a:ext cx="342900" cy="342900"/>
          </a:xfrm>
          <a:prstGeom prst="rect">
            <a:avLst/>
          </a:prstGeom>
        </p:spPr>
      </p:pic>
      <p:pic>
        <p:nvPicPr>
          <p:cNvPr id="13" name="Графический объект 12" descr="Значок телефона">
            <a:extLst>
              <a:ext uri="{FF2B5EF4-FFF2-40B4-BE49-F238E27FC236}">
                <a16:creationId xmlns:a16="http://schemas.microsoft.com/office/drawing/2014/main" id="{E1FE68E0-BC77-4B86-BF40-6A4FF5062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35237" y="4451380"/>
            <a:ext cx="342900" cy="342900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3B96CE-4E1E-4EF3-92B3-5065B939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n-US" noProof="0" smtClean="0"/>
              <a:t>14</a:t>
            </a:fld>
            <a:endParaRPr lang="en-US" noProof="0" dirty="0"/>
          </a:p>
        </p:txBody>
      </p:sp>
      <p:pic>
        <p:nvPicPr>
          <p:cNvPr id="10" name="Объект 7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51" y="1"/>
            <a:ext cx="55593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2275" cy="6857999"/>
          </a:xfrm>
          <a:prstGeom prst="rect">
            <a:avLst/>
          </a:prstGeom>
        </p:spPr>
      </p:pic>
      <p:sp>
        <p:nvSpPr>
          <p:cNvPr id="5" name="объект 3" descr="Бежевый прямоугольник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6" name="объект 6" descr="Синий прямоугольник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329381" y="1719909"/>
            <a:ext cx="6862619" cy="3548286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98107" y="2151017"/>
            <a:ext cx="5165558" cy="78172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 smtClean="0">
                <a:solidFill>
                  <a:schemeClr val="bg1"/>
                </a:solidFill>
              </a:rPr>
              <a:t>ДАВАЙТЕ ПОЗНАКОМИМСЯ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</a:t>
            </a:fld>
            <a:endParaRPr lang="ru-RU"/>
          </a:p>
        </p:txBody>
      </p:sp>
      <p:sp>
        <p:nvSpPr>
          <p:cNvPr id="7" name="объект 9" descr="Бежевый прямоугольник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 flipV="1">
            <a:off x="6304547" y="2932744"/>
            <a:ext cx="4904873" cy="14734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6188242" y="3217631"/>
            <a:ext cx="5181600" cy="16033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ru-RU" sz="18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Кожевникова Алена Юрьевна </a:t>
            </a:r>
          </a:p>
          <a:p>
            <a:pPr marL="0" indent="0" rtl="0">
              <a:buNone/>
            </a:pPr>
            <a:r>
              <a:rPr lang="ru-RU" sz="18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Руководитель направления </a:t>
            </a:r>
            <a:r>
              <a:rPr lang="en-US" sz="18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F&amp;I </a:t>
            </a:r>
            <a:r>
              <a:rPr lang="ru-RU" sz="18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в Дилерской сети ООО «Ай-Би-Эм» с 2014г. </a:t>
            </a:r>
          </a:p>
          <a:p>
            <a:pPr marL="0" indent="0" rtl="0">
              <a:buNone/>
            </a:pPr>
            <a:r>
              <a:rPr lang="ru-RU" sz="18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В автобизнесе более 10 лет.</a:t>
            </a:r>
          </a:p>
          <a:p>
            <a:pPr marL="0" indent="0" rtl="0">
              <a:buNone/>
            </a:pPr>
            <a:endParaRPr lang="ru-RU" sz="1800" i="1" spc="-2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3946" y="406989"/>
            <a:ext cx="3310136" cy="432048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cs typeface="Times New Roman" pitchFamily="18" charset="0"/>
              </a:rPr>
              <a:t>ООО «АЙ-БИ-ЭМ»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1027" name="Picture 3" descr="\\NAS\kia\KIA\Маркетолог\Ермакова Е.А\Женя\ПРЕСС КИТ\KAV_1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1268760"/>
            <a:ext cx="2049478" cy="1368152"/>
          </a:xfrm>
          <a:prstGeom prst="rect">
            <a:avLst/>
          </a:prstGeom>
          <a:noFill/>
        </p:spPr>
      </p:pic>
      <p:pic>
        <p:nvPicPr>
          <p:cNvPr id="1028" name="Picture 4" descr="\\NAS\kia\KIA\Маркетолог\Ермакова Е.А\Женя\ПРЕСС КИТ\KAV_1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784" y="1268760"/>
            <a:ext cx="2049477" cy="1368152"/>
          </a:xfrm>
          <a:prstGeom prst="rect">
            <a:avLst/>
          </a:prstGeom>
          <a:noFill/>
        </p:spPr>
      </p:pic>
      <p:pic>
        <p:nvPicPr>
          <p:cNvPr id="1029" name="Picture 5" descr="\\NAS\kia\KIA\Маркетолог\КИА\1. Фото\Автосалоны Фасады\Photos\KAV_1317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784" y="4437112"/>
            <a:ext cx="2088232" cy="1512168"/>
          </a:xfrm>
          <a:prstGeom prst="rect">
            <a:avLst/>
          </a:prstGeom>
          <a:noFill/>
        </p:spPr>
      </p:pic>
      <p:pic>
        <p:nvPicPr>
          <p:cNvPr id="1030" name="Picture 6" descr="\\NAS\kia\KIA\Маркетолог\КИА\1. Фото\Автосалоны Фасады\Photos\IMG-20201211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9538" y="4437113"/>
            <a:ext cx="2016223" cy="1512167"/>
          </a:xfrm>
          <a:prstGeom prst="rect">
            <a:avLst/>
          </a:prstGeom>
          <a:noFill/>
        </p:spPr>
      </p:pic>
      <p:pic>
        <p:nvPicPr>
          <p:cNvPr id="1031" name="Picture 7" descr="\\NAS\kia\KIA\Маркетолог\КИА\1. Фото\Автосалоны Фасады\Photos\KAV_1332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9536" y="2852936"/>
            <a:ext cx="2049478" cy="1368152"/>
          </a:xfrm>
          <a:prstGeom prst="rect">
            <a:avLst/>
          </a:prstGeom>
          <a:noFill/>
        </p:spPr>
      </p:pic>
      <p:pic>
        <p:nvPicPr>
          <p:cNvPr id="1032" name="Picture 8" descr="\\NAS\kia\KIA\Маркетолог\КИА\1. Фото\Автосалоны Фасады\Photos\KAV_13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1784" y="2852937"/>
            <a:ext cx="2088232" cy="1394023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13837886"/>
              </p:ext>
            </p:extLst>
          </p:nvPr>
        </p:nvGraphicFramePr>
        <p:xfrm>
          <a:off x="6672064" y="406989"/>
          <a:ext cx="3240360" cy="5755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966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Синий прямоугольник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объект 3" descr="Синий прямоугольник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-1"/>
            <a:ext cx="12189600" cy="6736843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75000"/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9" name="Овал 8" descr="Бежевый овал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 РЕЗУЛЬТАТЫ 2020г. за 10 месяцев </a:t>
            </a:r>
            <a:r>
              <a:rPr lang="en-US" dirty="0" smtClean="0">
                <a:solidFill>
                  <a:schemeClr val="bg1"/>
                </a:solidFill>
              </a:rPr>
              <a:t>KIA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13" name="Объект 12" descr="Таблица">
            <a:extLst>
              <a:ext uri="{FF2B5EF4-FFF2-40B4-BE49-F238E27FC236}">
                <a16:creationId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40610782"/>
              </p:ext>
            </p:extLst>
          </p:nvPr>
        </p:nvGraphicFramePr>
        <p:xfrm>
          <a:off x="859454" y="2544763"/>
          <a:ext cx="10473092" cy="152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359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2059671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1745517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1745515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1745515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  <a:gridCol w="1745515">
                  <a:extLst>
                    <a:ext uri="{9D8B030D-6E8A-4147-A177-3AD203B41FA5}">
                      <a16:colId xmlns:a16="http://schemas.microsoft.com/office/drawing/2014/main" val="3279590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2 </a:t>
                      </a:r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191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1 280 000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55</a:t>
                      </a:r>
                      <a:r>
                        <a:rPr lang="ru-RU" sz="2800" b="1" noProof="0" dirty="0">
                          <a:solidFill>
                            <a:schemeClr val="accent1"/>
                          </a:solidFill>
                          <a:latin typeface="+mj-lt"/>
                        </a:rPr>
                        <a:t> %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58 780</a:t>
                      </a:r>
                      <a:r>
                        <a:rPr lang="ru-RU" sz="2800" b="1" noProof="0" dirty="0">
                          <a:solidFill>
                            <a:schemeClr val="accent1"/>
                          </a:solidFill>
                          <a:latin typeface="+mj-lt"/>
                        </a:rPr>
                        <a:t> ₽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4.6</a:t>
                      </a:r>
                      <a:r>
                        <a:rPr lang="ru-RU" sz="2800" b="1" noProof="0" dirty="0">
                          <a:solidFill>
                            <a:schemeClr val="accent1"/>
                          </a:solidFill>
                          <a:latin typeface="+mj-lt"/>
                        </a:rPr>
                        <a:t> %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84 700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Продано</a:t>
                      </a:r>
                      <a:r>
                        <a:rPr lang="ru-RU" sz="1800" b="0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 Авто </a:t>
                      </a:r>
                      <a:r>
                        <a:rPr lang="ru-RU" sz="1800" b="0" i="1" u="none" strike="noStrike" kern="1200" cap="none" spc="-25" normalizeH="0" baseline="0" noProof="0" dirty="0" err="1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Физ.лицу</a:t>
                      </a:r>
                      <a:endParaRPr kumimoji="0" lang="ru-RU" sz="18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Выручка с НДС</a:t>
                      </a:r>
                      <a:endParaRPr kumimoji="0" lang="ru-RU" sz="18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Кредитная доля</a:t>
                      </a:r>
                      <a:endParaRPr lang="ru-RU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Маржа на 1Авто</a:t>
                      </a:r>
                      <a:endParaRPr lang="ru-RU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% Маржи на 1</a:t>
                      </a:r>
                      <a:r>
                        <a:rPr lang="ru-RU" sz="1800" i="1" kern="1200" spc="-25" baseline="0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 Авто</a:t>
                      </a:r>
                      <a:endParaRPr lang="ru-RU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Средний чек</a:t>
                      </a:r>
                      <a:endParaRPr lang="ru-RU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11" name="объект 5" descr="Бежевый прямоугольник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 flipV="1">
            <a:off x="947607" y="1182757"/>
            <a:ext cx="10614630" cy="141805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cxnSp>
        <p:nvCxnSpPr>
          <p:cNvPr id="12" name="Прямая соединительная линия 11" descr="Линия">
            <a:extLst>
              <a:ext uri="{FF2B5EF4-FFF2-40B4-BE49-F238E27FC236}">
                <a16:creationId xmlns:a16="http://schemas.microsoft.com/office/drawing/2014/main" id="{0D4D8421-B427-472B-95AE-FBBC914ACC5F}"/>
              </a:ext>
            </a:extLst>
          </p:cNvPr>
          <p:cNvCxnSpPr/>
          <p:nvPr/>
        </p:nvCxnSpPr>
        <p:spPr>
          <a:xfrm>
            <a:off x="6096000" y="4080621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1554E6-FFC7-4D10-8E15-D72915B89452}"/>
              </a:ext>
            </a:extLst>
          </p:cNvPr>
          <p:cNvSpPr/>
          <p:nvPr/>
        </p:nvSpPr>
        <p:spPr>
          <a:xfrm>
            <a:off x="838200" y="4476619"/>
            <a:ext cx="3525078" cy="206340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1055"/>
              </a:spcBef>
            </a:pPr>
            <a:r>
              <a:rPr lang="ru-RU" sz="1600" dirty="0" smtClean="0">
                <a:solidFill>
                  <a:schemeClr val="tx2"/>
                </a:solidFill>
                <a:latin typeface="+mj-lt"/>
              </a:rPr>
              <a:t>Структура наполнения кредитной сделки </a:t>
            </a:r>
          </a:p>
          <a:p>
            <a:pPr rtl="0">
              <a:lnSpc>
                <a:spcPct val="100000"/>
              </a:lnSpc>
              <a:spcBef>
                <a:spcPts val="1055"/>
              </a:spcBef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GAP-</a:t>
            </a:r>
            <a:r>
              <a:rPr lang="ru-RU" sz="1600" dirty="0" smtClean="0">
                <a:solidFill>
                  <a:schemeClr val="tx2"/>
                </a:solidFill>
                <a:latin typeface="+mj-lt"/>
              </a:rPr>
              <a:t> 87%</a:t>
            </a:r>
            <a:endParaRPr lang="en-US" sz="1600" dirty="0" smtClean="0">
              <a:solidFill>
                <a:schemeClr val="tx2"/>
              </a:solidFill>
              <a:latin typeface="+mj-lt"/>
            </a:endParaRPr>
          </a:p>
          <a:p>
            <a:pPr rtl="0">
              <a:lnSpc>
                <a:spcPct val="100000"/>
              </a:lnSpc>
              <a:spcBef>
                <a:spcPts val="1055"/>
              </a:spcBef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Assistance </a:t>
            </a:r>
            <a:r>
              <a:rPr lang="ru-RU" sz="1600" dirty="0" smtClean="0">
                <a:solidFill>
                  <a:schemeClr val="tx2"/>
                </a:solidFill>
                <a:latin typeface="+mj-lt"/>
              </a:rPr>
              <a:t>– 77%</a:t>
            </a:r>
            <a:endParaRPr lang="en-US" sz="1600" dirty="0" smtClean="0">
              <a:solidFill>
                <a:schemeClr val="tx2"/>
              </a:solidFill>
              <a:latin typeface="+mj-lt"/>
            </a:endParaRPr>
          </a:p>
          <a:p>
            <a:pPr rtl="0">
              <a:lnSpc>
                <a:spcPct val="100000"/>
              </a:lnSpc>
              <a:spcBef>
                <a:spcPts val="1055"/>
              </a:spcBef>
            </a:pPr>
            <a:r>
              <a:rPr lang="ru-RU" sz="1600" dirty="0" smtClean="0">
                <a:solidFill>
                  <a:schemeClr val="tx2"/>
                </a:solidFill>
                <a:latin typeface="+mj-lt"/>
              </a:rPr>
              <a:t>Каско – 100%</a:t>
            </a:r>
          </a:p>
          <a:p>
            <a:pPr rtl="0">
              <a:lnSpc>
                <a:spcPct val="100000"/>
              </a:lnSpc>
              <a:spcBef>
                <a:spcPts val="1055"/>
              </a:spcBef>
            </a:pPr>
            <a:r>
              <a:rPr lang="ru-RU" sz="1600" dirty="0" smtClean="0">
                <a:solidFill>
                  <a:schemeClr val="tx2"/>
                </a:solidFill>
                <a:latin typeface="+mj-lt"/>
              </a:rPr>
              <a:t>СЖ – 85%</a:t>
            </a:r>
            <a:endParaRPr lang="ru-RU" sz="1600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01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Синий прямоугольник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объект 3" descr="Синий прямоугольник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75000"/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9" name="Овал 8" descr="Бежевый овал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 РЕЗУЛЬТАТЫ 2020г. за 10 месяцев </a:t>
            </a:r>
            <a:r>
              <a:rPr lang="ru-RU" dirty="0" smtClean="0">
                <a:solidFill>
                  <a:schemeClr val="bg1"/>
                </a:solidFill>
              </a:rPr>
              <a:t>М53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13" name="Объект 12" descr="Таблица">
            <a:extLst>
              <a:ext uri="{FF2B5EF4-FFF2-40B4-BE49-F238E27FC236}">
                <a16:creationId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859454" y="2544763"/>
          <a:ext cx="10473092" cy="152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515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1745515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1745517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1745515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1745515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  <a:gridCol w="1745515">
                  <a:extLst>
                    <a:ext uri="{9D8B030D-6E8A-4147-A177-3AD203B41FA5}">
                      <a16:colId xmlns:a16="http://schemas.microsoft.com/office/drawing/2014/main" val="1914301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3 494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505</a:t>
                      </a:r>
                      <a:r>
                        <a:rPr lang="ru-RU" sz="2800" b="1" baseline="0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 000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35</a:t>
                      </a:r>
                      <a:r>
                        <a:rPr lang="ru-RU" sz="2800" b="1" noProof="0" dirty="0">
                          <a:solidFill>
                            <a:schemeClr val="accent1"/>
                          </a:solidFill>
                          <a:latin typeface="+mj-lt"/>
                        </a:rPr>
                        <a:t> %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19 450</a:t>
                      </a:r>
                      <a:r>
                        <a:rPr lang="ru-RU" sz="2800" b="1" noProof="0" dirty="0">
                          <a:solidFill>
                            <a:schemeClr val="accent1"/>
                          </a:solidFill>
                          <a:latin typeface="+mj-lt"/>
                        </a:rPr>
                        <a:t> ₽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3.9%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23 500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Продано</a:t>
                      </a:r>
                      <a:r>
                        <a:rPr lang="ru-RU" sz="1800" b="0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 Авто</a:t>
                      </a:r>
                      <a:endParaRPr kumimoji="0" lang="ru-RU" sz="18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Выручка с НДС</a:t>
                      </a:r>
                      <a:endParaRPr kumimoji="0" lang="ru-RU" sz="18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Кредитная доля</a:t>
                      </a:r>
                      <a:endParaRPr lang="ru-RU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Маржа на 1Авто</a:t>
                      </a:r>
                      <a:endParaRPr lang="ru-RU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% Маржи на 1</a:t>
                      </a:r>
                      <a:r>
                        <a:rPr lang="ru-RU" sz="1800" i="1" kern="1200" spc="-25" baseline="0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 Авто</a:t>
                      </a:r>
                      <a:endParaRPr lang="ru-RU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Средний чек</a:t>
                      </a:r>
                      <a:endParaRPr lang="ru-RU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11" name="объект 5" descr="Бежевый прямоугольник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947607" y="1324562"/>
            <a:ext cx="10878353" cy="66916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cxnSp>
        <p:nvCxnSpPr>
          <p:cNvPr id="12" name="Прямая соединительная линия 11" descr="Линия">
            <a:extLst>
              <a:ext uri="{FF2B5EF4-FFF2-40B4-BE49-F238E27FC236}">
                <a16:creationId xmlns:a16="http://schemas.microsoft.com/office/drawing/2014/main" id="{0D4D8421-B427-472B-95AE-FBBC914ACC5F}"/>
              </a:ext>
            </a:extLst>
          </p:cNvPr>
          <p:cNvCxnSpPr/>
          <p:nvPr/>
        </p:nvCxnSpPr>
        <p:spPr>
          <a:xfrm>
            <a:off x="6096000" y="4080621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1554E6-FFC7-4D10-8E15-D72915B89452}"/>
              </a:ext>
            </a:extLst>
          </p:cNvPr>
          <p:cNvSpPr/>
          <p:nvPr/>
        </p:nvSpPr>
        <p:spPr>
          <a:xfrm>
            <a:off x="838200" y="4523101"/>
            <a:ext cx="3564835" cy="213611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>
              <a:spcBef>
                <a:spcPts val="1055"/>
              </a:spcBef>
            </a:pPr>
            <a:r>
              <a:rPr lang="ru-RU" sz="1600" dirty="0">
                <a:solidFill>
                  <a:schemeClr val="tx2"/>
                </a:solidFill>
                <a:latin typeface="+mj-lt"/>
              </a:rPr>
              <a:t>Структура наполнения кредитной сделки </a:t>
            </a:r>
          </a:p>
          <a:p>
            <a:pPr>
              <a:spcBef>
                <a:spcPts val="1055"/>
              </a:spcBef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Assistance 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– </a:t>
            </a:r>
            <a:r>
              <a:rPr lang="ru-RU" sz="1600" dirty="0" smtClean="0">
                <a:solidFill>
                  <a:schemeClr val="tx2"/>
                </a:solidFill>
                <a:latin typeface="+mj-lt"/>
              </a:rPr>
              <a:t>72%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1055"/>
              </a:spcBef>
            </a:pPr>
            <a:r>
              <a:rPr lang="ru-RU" sz="1600" dirty="0">
                <a:solidFill>
                  <a:schemeClr val="tx2"/>
                </a:solidFill>
                <a:latin typeface="+mj-lt"/>
              </a:rPr>
              <a:t>Каско – </a:t>
            </a:r>
            <a:r>
              <a:rPr lang="ru-RU" sz="1600" dirty="0" smtClean="0">
                <a:solidFill>
                  <a:schemeClr val="tx2"/>
                </a:solidFill>
                <a:latin typeface="+mj-lt"/>
              </a:rPr>
              <a:t>31%</a:t>
            </a:r>
            <a:endParaRPr lang="ru-RU" sz="1600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1055"/>
              </a:spcBef>
            </a:pPr>
            <a:r>
              <a:rPr lang="ru-RU" sz="1600" dirty="0">
                <a:solidFill>
                  <a:schemeClr val="tx2"/>
                </a:solidFill>
                <a:latin typeface="+mj-lt"/>
              </a:rPr>
              <a:t>СЖ – </a:t>
            </a:r>
            <a:r>
              <a:rPr lang="ru-RU" sz="1600" dirty="0" smtClean="0">
                <a:solidFill>
                  <a:schemeClr val="tx2"/>
                </a:solidFill>
                <a:latin typeface="+mj-lt"/>
              </a:rPr>
              <a:t>95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1115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7000"/>
                <a:lumOff val="93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6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5760" y="417513"/>
            <a:ext cx="3566478" cy="1301750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С КАКИМИ РИСКАМИ МЫ СТОЛКНУЛИСЬ В 2020г.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D8DFC9-E679-43B6-94BA-67756E397A1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2252313"/>
            <a:ext cx="4433134" cy="2223434"/>
          </a:xfr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 bwMode="ltGray">
          <a:xfrm>
            <a:off x="5291645" y="77002"/>
            <a:ext cx="6900353" cy="606392"/>
          </a:xfrm>
          <a:solidFill>
            <a:schemeClr val="accent4">
              <a:lumMod val="75000"/>
            </a:schemeClr>
          </a:solidFill>
        </p:spPr>
        <p:txBody>
          <a:bodyPr rtlCol="0">
            <a:normAutofit/>
          </a:bodyPr>
          <a:lstStyle/>
          <a:p>
            <a:pPr marL="0" indent="0" rtl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 Низкие ставки – за счет дилера </a:t>
            </a:r>
            <a:endParaRPr lang="ru-RU" sz="1700" b="1" dirty="0" smtClean="0">
              <a:solidFill>
                <a:schemeClr val="bg1"/>
              </a:solidFill>
              <a:latin typeface="+mj-lt"/>
            </a:endParaRP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endParaRPr lang="ru-RU" sz="1800" i="1" spc="-1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R="417195" rtl="0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endParaRPr lang="ru-RU" sz="15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15" name="Рисунок 14" descr="Значок галочки">
            <a:extLst>
              <a:ext uri="{FF2B5EF4-FFF2-40B4-BE49-F238E27FC236}">
                <a16:creationId xmlns:a16="http://schemas.microsoft.com/office/drawing/2014/main" id="{2BB6FD49-92B0-4DC9-AC1D-17947DECCC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798894" y="229394"/>
            <a:ext cx="376237" cy="376237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 bwMode="ltGray">
          <a:xfrm>
            <a:off x="5291647" y="4459882"/>
            <a:ext cx="6900353" cy="693020"/>
          </a:xfrm>
          <a:solidFill>
            <a:schemeClr val="accent4">
              <a:lumMod val="75000"/>
            </a:schemeClr>
          </a:solidFill>
        </p:spPr>
        <p:txBody>
          <a:bodyPr rtlCol="0">
            <a:normAutofit/>
          </a:bodyPr>
          <a:lstStyle/>
          <a:p>
            <a:pPr marL="0" indent="0" rtl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 Как продавать СЖ если нет привязки к сниженной ставке</a:t>
            </a:r>
            <a:endParaRPr lang="ru-RU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объект 13" descr="Бежевый прямоугольник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>
            <a:off x="365759" y="1673545"/>
            <a:ext cx="4433135" cy="45719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5291647" y="878807"/>
            <a:ext cx="6900353" cy="69301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Скидки на железо минимальны</a:t>
            </a:r>
            <a:endParaRPr lang="ru-RU" sz="1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Рисунок 17" descr="Значок галочки">
            <a:extLst>
              <a:ext uri="{FF2B5EF4-FFF2-40B4-BE49-F238E27FC236}">
                <a16:creationId xmlns:a16="http://schemas.microsoft.com/office/drawing/2014/main" id="{D0EA9FF8-E112-4BA0-B552-7EC47F1032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820077" y="1018200"/>
            <a:ext cx="386914" cy="376055"/>
          </a:xfrm>
          <a:prstGeom prst="rect">
            <a:avLst/>
          </a:prstGeom>
        </p:spPr>
      </p:pic>
      <p:pic>
        <p:nvPicPr>
          <p:cNvPr id="20" name="Рисунок 19" descr="Значок галочки">
            <a:extLst>
              <a:ext uri="{FF2B5EF4-FFF2-40B4-BE49-F238E27FC236}">
                <a16:creationId xmlns:a16="http://schemas.microsoft.com/office/drawing/2014/main" id="{D0EA9FF8-E112-4BA0-B552-7EC47F1032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851814" y="1952976"/>
            <a:ext cx="386914" cy="386914"/>
          </a:xfrm>
          <a:prstGeom prst="rect">
            <a:avLst/>
          </a:prstGeom>
        </p:spPr>
      </p:pic>
      <p:sp>
        <p:nvSpPr>
          <p:cNvPr id="23" name="Текст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 txBox="1">
            <a:spLocks/>
          </p:cNvSpPr>
          <p:nvPr/>
        </p:nvSpPr>
        <p:spPr bwMode="ltGray">
          <a:xfrm>
            <a:off x="5291647" y="2671010"/>
            <a:ext cx="6900353" cy="6930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25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  Государственная поддержка закончилась, будет ли ?</a:t>
            </a:r>
            <a:endParaRPr lang="ru-RU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 txBox="1">
            <a:spLocks/>
          </p:cNvSpPr>
          <p:nvPr/>
        </p:nvSpPr>
        <p:spPr bwMode="ltGray">
          <a:xfrm>
            <a:off x="5291647" y="3551869"/>
            <a:ext cx="6900353" cy="6930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25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  Новый закон усилил негатив к наполнению кредитной     сделки </a:t>
            </a:r>
            <a:endParaRPr lang="ru-RU" sz="1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" name="Рисунок 24" descr="Значок галочки">
            <a:extLst>
              <a:ext uri="{FF2B5EF4-FFF2-40B4-BE49-F238E27FC236}">
                <a16:creationId xmlns:a16="http://schemas.microsoft.com/office/drawing/2014/main" id="{D0EA9FF8-E112-4BA0-B552-7EC47F1032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820077" y="2824063"/>
            <a:ext cx="386914" cy="386914"/>
          </a:xfrm>
          <a:prstGeom prst="rect">
            <a:avLst/>
          </a:prstGeom>
        </p:spPr>
      </p:pic>
      <p:pic>
        <p:nvPicPr>
          <p:cNvPr id="26" name="Рисунок 25" descr="Значок галочки">
            <a:extLst>
              <a:ext uri="{FF2B5EF4-FFF2-40B4-BE49-F238E27FC236}">
                <a16:creationId xmlns:a16="http://schemas.microsoft.com/office/drawing/2014/main" id="{D0EA9FF8-E112-4BA0-B552-7EC47F1032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820077" y="3692489"/>
            <a:ext cx="386914" cy="386914"/>
          </a:xfrm>
          <a:prstGeom prst="rect">
            <a:avLst/>
          </a:prstGeom>
        </p:spPr>
      </p:pic>
      <p:sp>
        <p:nvSpPr>
          <p:cNvPr id="27" name="Текст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 txBox="1">
            <a:spLocks/>
          </p:cNvSpPr>
          <p:nvPr/>
        </p:nvSpPr>
        <p:spPr bwMode="ltGray">
          <a:xfrm>
            <a:off x="5291647" y="1752092"/>
            <a:ext cx="6900353" cy="6930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25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  Ставки от 3% в отделении Банка </a:t>
            </a:r>
            <a:endParaRPr lang="ru-RU" sz="1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8" name="Рисунок 27" descr="Значок галочки">
            <a:extLst>
              <a:ext uri="{FF2B5EF4-FFF2-40B4-BE49-F238E27FC236}">
                <a16:creationId xmlns:a16="http://schemas.microsoft.com/office/drawing/2014/main" id="{D0EA9FF8-E112-4BA0-B552-7EC47F1032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848553" y="4585781"/>
            <a:ext cx="386914" cy="386914"/>
          </a:xfrm>
          <a:prstGeom prst="rect">
            <a:avLst/>
          </a:prstGeom>
        </p:spPr>
      </p:pic>
      <p:sp>
        <p:nvSpPr>
          <p:cNvPr id="29" name="Текст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 txBox="1">
            <a:spLocks/>
          </p:cNvSpPr>
          <p:nvPr/>
        </p:nvSpPr>
        <p:spPr bwMode="ltGray">
          <a:xfrm>
            <a:off x="5291644" y="6144270"/>
            <a:ext cx="6900353" cy="6930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25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  Средний чек по ДО вытесняет финансовые услуги</a:t>
            </a:r>
            <a:endParaRPr lang="ru-RU" sz="1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" name="Рисунок 29" descr="Значок галочки">
            <a:extLst>
              <a:ext uri="{FF2B5EF4-FFF2-40B4-BE49-F238E27FC236}">
                <a16:creationId xmlns:a16="http://schemas.microsoft.com/office/drawing/2014/main" id="{D0EA9FF8-E112-4BA0-B552-7EC47F1032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820077" y="5409795"/>
            <a:ext cx="386914" cy="386914"/>
          </a:xfrm>
          <a:prstGeom prst="rect">
            <a:avLst/>
          </a:prstGeom>
        </p:spPr>
      </p:pic>
      <p:sp>
        <p:nvSpPr>
          <p:cNvPr id="31" name="Текст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 txBox="1">
            <a:spLocks/>
          </p:cNvSpPr>
          <p:nvPr/>
        </p:nvSpPr>
        <p:spPr bwMode="ltGray">
          <a:xfrm>
            <a:off x="5291647" y="5324539"/>
            <a:ext cx="6900353" cy="6930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25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  Уровень расторжений увеличивается </a:t>
            </a:r>
            <a:endParaRPr lang="ru-RU" sz="1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2" name="Рисунок 31" descr="Значок галочки">
            <a:extLst>
              <a:ext uri="{FF2B5EF4-FFF2-40B4-BE49-F238E27FC236}">
                <a16:creationId xmlns:a16="http://schemas.microsoft.com/office/drawing/2014/main" id="{D0EA9FF8-E112-4BA0-B552-7EC47F1032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788217" y="6303087"/>
            <a:ext cx="386914" cy="38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954">
              <a:schemeClr val="accent1">
                <a:lumMod val="7000"/>
                <a:lumOff val="93000"/>
              </a:schemeClr>
            </a:gs>
            <a:gs pos="65000">
              <a:schemeClr val="accent1">
                <a:lumMod val="7000"/>
                <a:lumOff val="93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7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5760" y="229395"/>
            <a:ext cx="11348720" cy="45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Какие инструменты использовать для привлечения клиента на Автокредит? Как при этом сохранить доходность? Какую модель продаж выбрать? 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объект 13" descr="Бежевый прямоугольник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 flipV="1">
            <a:off x="452387" y="772159"/>
            <a:ext cx="11016457" cy="45719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452387" y="1152373"/>
            <a:ext cx="11016457" cy="530067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25"/>
              </a:spcBef>
            </a:pPr>
            <a:endParaRPr lang="ru-RU" sz="37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3700" b="1" dirty="0" smtClean="0">
                <a:solidFill>
                  <a:srgbClr val="FF0000"/>
                </a:solidFill>
                <a:latin typeface="+mj-lt"/>
              </a:rPr>
              <a:t>На Сегодняшний день 90% клиентов на автокредитование Банки получают от Дилера</a:t>
            </a:r>
          </a:p>
          <a:p>
            <a:pPr>
              <a:lnSpc>
                <a:spcPct val="110000"/>
              </a:lnSpc>
              <a:spcBef>
                <a:spcPts val="425"/>
              </a:spcBef>
            </a:pPr>
            <a:endParaRPr lang="ru-RU" sz="37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3700" b="1" dirty="0" smtClean="0">
                <a:solidFill>
                  <a:schemeClr val="bg1"/>
                </a:solidFill>
                <a:latin typeface="+mj-lt"/>
              </a:rPr>
              <a:t>Несмотря на это </a:t>
            </a:r>
            <a:r>
              <a:rPr lang="ru-RU" sz="3700" b="1" dirty="0">
                <a:solidFill>
                  <a:schemeClr val="bg1"/>
                </a:solidFill>
                <a:latin typeface="+mj-lt"/>
              </a:rPr>
              <a:t>К</a:t>
            </a:r>
            <a:r>
              <a:rPr lang="ru-RU" sz="3700" b="1" dirty="0" smtClean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3700" b="1" dirty="0" smtClean="0">
                <a:solidFill>
                  <a:schemeClr val="bg1"/>
                </a:solidFill>
                <a:latin typeface="+mj-lt"/>
              </a:rPr>
              <a:t>неизбежно будет падать, мы сами будем его снижать, используя сниженную ставку для борьбы с конкурентными ставками на рынке. </a:t>
            </a: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3700" b="1" dirty="0" smtClean="0">
                <a:solidFill>
                  <a:schemeClr val="bg1"/>
                </a:solidFill>
                <a:latin typeface="+mj-lt"/>
              </a:rPr>
              <a:t>А Продукты банка под ставку от 3% годовых потихоньку будут набирать обороты… </a:t>
            </a:r>
          </a:p>
          <a:p>
            <a:pPr>
              <a:lnSpc>
                <a:spcPct val="110000"/>
              </a:lnSpc>
              <a:spcBef>
                <a:spcPts val="425"/>
              </a:spcBef>
            </a:pPr>
            <a:endParaRPr lang="ru-RU" sz="37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3700" b="1" dirty="0" smtClean="0">
                <a:solidFill>
                  <a:srgbClr val="FF0000"/>
                </a:solidFill>
                <a:latin typeface="+mj-lt"/>
              </a:rPr>
              <a:t>Стоит ли ждать? Когда банк запустит новые инструменты для привлечения клиента..</a:t>
            </a:r>
            <a:endParaRPr lang="ru-RU" sz="3700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endParaRPr lang="ru-RU" sz="3700" b="1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3700" b="1" dirty="0" smtClean="0">
                <a:solidFill>
                  <a:srgbClr val="FF0000"/>
                </a:solidFill>
                <a:latin typeface="+mj-lt"/>
              </a:rPr>
              <a:t>Мы можем потерять </a:t>
            </a:r>
            <a:r>
              <a:rPr lang="ru-RU" sz="3700" b="1" dirty="0">
                <a:solidFill>
                  <a:srgbClr val="FF0000"/>
                </a:solidFill>
                <a:latin typeface="+mj-lt"/>
              </a:rPr>
              <a:t>Д</a:t>
            </a:r>
            <a:r>
              <a:rPr lang="ru-RU" sz="3700" b="1" dirty="0" smtClean="0">
                <a:solidFill>
                  <a:srgbClr val="FF0000"/>
                </a:solidFill>
                <a:latin typeface="+mj-lt"/>
              </a:rPr>
              <a:t>олю кредитования и КВ. Что для нас страшнее? Наверное первое</a:t>
            </a:r>
            <a:r>
              <a:rPr lang="ru-RU" sz="3700" b="1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lnSpc>
                <a:spcPct val="110000"/>
              </a:lnSpc>
              <a:spcBef>
                <a:spcPts val="425"/>
              </a:spcBef>
            </a:pPr>
            <a:endParaRPr lang="ru-RU" sz="3800" b="1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3800" b="1" dirty="0" smtClean="0">
                <a:solidFill>
                  <a:srgbClr val="FF0000"/>
                </a:solidFill>
                <a:latin typeface="+mj-lt"/>
              </a:rPr>
              <a:t>Если КВ за кредит будет падать, мы должны быть к этому готовы!</a:t>
            </a:r>
          </a:p>
          <a:p>
            <a:pPr>
              <a:lnSpc>
                <a:spcPct val="110000"/>
              </a:lnSpc>
              <a:spcBef>
                <a:spcPts val="425"/>
              </a:spcBef>
            </a:pPr>
            <a:endParaRPr lang="ru-RU" sz="4900" b="1" i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4900" b="1" i="1" dirty="0" smtClean="0">
                <a:solidFill>
                  <a:schemeClr val="bg1"/>
                </a:solidFill>
                <a:latin typeface="+mj-lt"/>
              </a:rPr>
              <a:t>Необходимо уделить больше внимания тому, какие финансовые продукты мы включаем в тело кредита, как максимально наполнить каждую сделку и избежать расторжения, как сохранить лояльность клиента, воспользуется ли клиент услугами </a:t>
            </a:r>
            <a:r>
              <a:rPr lang="en-US" sz="4900" b="1" i="1" dirty="0" smtClean="0">
                <a:solidFill>
                  <a:schemeClr val="bg1"/>
                </a:solidFill>
                <a:latin typeface="+mj-lt"/>
              </a:rPr>
              <a:t>F&amp;I </a:t>
            </a:r>
            <a:r>
              <a:rPr lang="ru-RU" sz="4900" b="1" i="1" dirty="0" smtClean="0">
                <a:solidFill>
                  <a:schemeClr val="bg1"/>
                </a:solidFill>
                <a:latin typeface="+mj-lt"/>
              </a:rPr>
              <a:t>когда придет время обновить авто…</a:t>
            </a:r>
          </a:p>
          <a:p>
            <a:pPr>
              <a:lnSpc>
                <a:spcPct val="110000"/>
              </a:lnSpc>
              <a:spcBef>
                <a:spcPts val="425"/>
              </a:spcBef>
            </a:pPr>
            <a:endParaRPr lang="ru-RU" sz="18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1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6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8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5759" y="316548"/>
            <a:ext cx="7873465" cy="607477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ЧЕМ ЗАМЕНИТЬ СЖ/КСЖ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062888" y="1126428"/>
          <a:ext cx="6656622" cy="5245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бъект 13" descr="Бежевый прямоугольник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 flipV="1">
            <a:off x="471637" y="731833"/>
            <a:ext cx="4360245" cy="192192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 flipH="1">
            <a:off x="192506" y="1458358"/>
            <a:ext cx="4639376" cy="539964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endParaRPr lang="ru-RU" sz="12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ru-RU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Мы выбрали для себя несколько вариантов, пока остановились на  одном</a:t>
            </a:r>
            <a:r>
              <a:rPr lang="ru-RU" sz="1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ru-RU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– Телемедицина.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Главное преимущество – уровень расторжений 0%.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Уровень проникновения 85%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Продукт актуален с учетом текущей ситуации с </a:t>
            </a:r>
            <a:r>
              <a:rPr lang="ru-RU" sz="14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Короновирусом</a:t>
            </a:r>
            <a:r>
              <a:rPr lang="ru-RU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Новый продукт не вызывает у клиента негатива как СЖ, но клиент ПОКА принимает его как нагрузку и не планирует активно использовать. 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У данного продукта есть будущее, если: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Будет раскрываться информация о враче (ФИО, Стаж, Место работы, Квалификация) – это создает более доверительное отношение клиента к данному продукту.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Будет возможность самостоятельно выбрать для себя подходящего специалиста. 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Адекватная стоимость. Мы скорректировали стоимость согласно наполнению. Данный продукт дешевле СЖ. Подняв стоимость на </a:t>
            </a: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GAP </a:t>
            </a:r>
            <a:r>
              <a:rPr lang="ru-RU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и </a:t>
            </a: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Assistance </a:t>
            </a:r>
            <a:r>
              <a:rPr lang="ru-RU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мы сохранили общую </a:t>
            </a:r>
            <a:r>
              <a:rPr lang="ru-RU" sz="14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маржинальность</a:t>
            </a:r>
            <a:r>
              <a:rPr lang="ru-RU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 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endParaRPr lang="ru-RU" sz="1400" i="1" spc="-1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endParaRPr lang="ru-RU" sz="1400" i="1" spc="-1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endParaRPr lang="ru-RU" sz="1400" i="1" spc="-1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9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9</a:t>
            </a:fld>
            <a:endParaRPr lang="ru-RU"/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 flipH="1">
            <a:off x="365759" y="1761422"/>
            <a:ext cx="10789920" cy="46393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endParaRPr lang="en-US" sz="1400" b="1" i="1" spc="-1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800" b="1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Что выбрать ? </a:t>
            </a:r>
            <a:r>
              <a:rPr lang="ru-RU" sz="1800" b="1" i="1" spc="-15" dirty="0" smtClean="0">
                <a:solidFill>
                  <a:srgbClr val="FF0000"/>
                </a:solidFill>
                <a:cs typeface="Arial"/>
              </a:rPr>
              <a:t>Дополнительное оборудование или Финансовые услуги 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endParaRPr lang="ru-RU" sz="1400" i="1" spc="-1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endParaRPr lang="ru-RU" sz="1400" i="1" spc="-1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 txBox="1">
            <a:spLocks/>
          </p:cNvSpPr>
          <p:nvPr/>
        </p:nvSpPr>
        <p:spPr>
          <a:xfrm>
            <a:off x="365759" y="316548"/>
            <a:ext cx="10232571" cy="559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МЫ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СТОЛКНУЛИСЬ С ПРОБЛЕМОЙ - ВНУТРЕННЯЯ КОНКУРЕНЦИЯ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объект 13" descr="Бежевый прямоугольник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 flipV="1">
            <a:off x="442762" y="731833"/>
            <a:ext cx="9859478" cy="144066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3178629"/>
            <a:ext cx="5860324" cy="2930162"/>
          </a:xfrm>
          <a:prstGeom prst="rect">
            <a:avLst/>
          </a:prstGeom>
        </p:spPr>
      </p:pic>
      <p:sp>
        <p:nvSpPr>
          <p:cNvPr id="8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 flipH="1">
            <a:off x="7471954" y="3178629"/>
            <a:ext cx="2830286" cy="293016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b="1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Снижение кредитной доли ?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b="1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Уменьшение среднего чека по </a:t>
            </a:r>
            <a:r>
              <a:rPr lang="en-US" sz="1400" b="1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F&amp;I</a:t>
            </a:r>
            <a:r>
              <a:rPr lang="ru-RU" sz="1400" b="1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?</a:t>
            </a:r>
            <a:endParaRPr lang="en-US" sz="1400" b="1" i="1" spc="-1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ru-RU" sz="1400" b="1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Уменьшился трафик в отдел </a:t>
            </a:r>
            <a:r>
              <a:rPr lang="en-US" sz="1400" b="1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F&amp;I </a:t>
            </a:r>
            <a:r>
              <a:rPr lang="ru-RU" sz="1400" b="1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?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b="1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Пропала заинтересованность со стороны ОП ?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b="1" i="1" spc="-15" dirty="0" smtClean="0">
                <a:solidFill>
                  <a:srgbClr val="FF0000"/>
                </a:solidFill>
                <a:cs typeface="Arial"/>
              </a:rPr>
              <a:t>Может проблема в нас?..</a:t>
            </a:r>
            <a:endParaRPr lang="ru-RU" sz="1400" b="1" i="1" spc="-15" dirty="0" smtClean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0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tx2">
            <a:alpha val="69999"/>
          </a:schemeClr>
        </a:solidFill>
      </a:spPr>
      <a:bodyPr wrap="square" lIns="0" tIns="0" rIns="0" bIns="0" rtlCol="0"/>
      <a:lstStyle>
        <a:defPPr rtl="0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4308998_TF23188392" id="{A21A17B1-B4A6-4C40-8746-3E855CDADB1B}" vid="{4979681C-174F-449E-9713-E1158E05531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1946EF-A3EA-4ECB-8D9A-56C36FFF4075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профессиональных услуг</Template>
  <TotalTime>0</TotalTime>
  <Words>766</Words>
  <Application>Microsoft Office PowerPoint</Application>
  <PresentationFormat>Широкоэкранный</PresentationFormat>
  <Paragraphs>170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</vt:lpstr>
      <vt:lpstr>Calibri</vt:lpstr>
      <vt:lpstr>Gill Sans MT</vt:lpstr>
      <vt:lpstr>Times New Roman</vt:lpstr>
      <vt:lpstr>Тема Office</vt:lpstr>
      <vt:lpstr>«Будущее в кредит:                                 Как повысить доходность F&amp;I» 16.12.2020г.</vt:lpstr>
      <vt:lpstr>ДАВАЙТЕ ПОЗНАКОМИМСЯ</vt:lpstr>
      <vt:lpstr>ООО «АЙ-БИ-ЭМ»</vt:lpstr>
      <vt:lpstr> РЕЗУЛЬТАТЫ 2020г. за 10 месяцев KIA </vt:lpstr>
      <vt:lpstr> РЕЗУЛЬТАТЫ 2020г. за 10 месяцев М53</vt:lpstr>
      <vt:lpstr>С КАКИМИ РИСКАМИ МЫ СТОЛКНУЛИСЬ В 2020г.</vt:lpstr>
      <vt:lpstr>Какие инструменты использовать для привлечения клиента на Автокредит? Как при этом сохранить доходность? Какую модель продаж выбрать? </vt:lpstr>
      <vt:lpstr>ЧЕМ ЗАМЕНИТЬ СЖ/КСЖ </vt:lpstr>
      <vt:lpstr>Презентация PowerPoint</vt:lpstr>
      <vt:lpstr> ОПЕРАТИВНЫЙ ОТЧЕТ  </vt:lpstr>
      <vt:lpstr>Презентация PowerPoint</vt:lpstr>
      <vt:lpstr>КАК ИЗБЕЖАТЬ ПОТЕРЬ И УВЕЛИЧИТЬ ДОХОДНОСТЬ</vt:lpstr>
      <vt:lpstr>С Наступающим Новым Годом Коллеги !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2020-12-05T05:25:42Z</dcterms:created>
  <dcterms:modified xsi:type="dcterms:W3CDTF">2020-12-15T12:05:06Z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