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66" r:id="rId6"/>
    <p:sldId id="270" r:id="rId7"/>
    <p:sldId id="267" r:id="rId8"/>
    <p:sldId id="268" r:id="rId9"/>
    <p:sldId id="262" r:id="rId10"/>
    <p:sldId id="265" r:id="rId11"/>
    <p:sldId id="264" r:id="rId12"/>
    <p:sldId id="263" r:id="rId13"/>
    <p:sldId id="271" r:id="rId14"/>
    <p:sldId id="261" r:id="rId15"/>
    <p:sldId id="269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37258673757997"/>
          <c:y val="1.3513362816068512E-2"/>
          <c:w val="0.69308932113951049"/>
          <c:h val="0.9726981303651668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Массовые бренды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42-47B8-814F-4FBDFA05C47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42-47B8-814F-4FBDFA05C47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42-47B8-814F-4FBDFA05C47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42-47B8-814F-4FBDFA05C471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42-47B8-814F-4FBDFA05C47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42-47B8-814F-4FBDFA05C471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42-47B8-814F-4FBDFA05C471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42-47B8-814F-4FBDFA05C471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342-47B8-814F-4FBDFA05C471}"/>
              </c:ext>
            </c:extLst>
          </c:dPt>
          <c:dLbls>
            <c:dLbl>
              <c:idx val="1"/>
              <c:layout>
                <c:manualLayout>
                  <c:x val="4.4969959535888671E-2"/>
                  <c:y val="-5.1095084331027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42-47B8-814F-4FBDFA05C471}"/>
                </c:ext>
              </c:extLst>
            </c:dLbl>
            <c:dLbl>
              <c:idx val="2"/>
              <c:layout>
                <c:manualLayout>
                  <c:x val="0.14615236849163851"/>
                  <c:y val="-5.1870461079387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342-47B8-814F-4FBDFA05C471}"/>
                </c:ext>
              </c:extLst>
            </c:dLbl>
            <c:dLbl>
              <c:idx val="3"/>
              <c:layout>
                <c:manualLayout>
                  <c:x val="0.13209925613667325"/>
                  <c:y val="-9.5094746769581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342-47B8-814F-4FBDFA05C471}"/>
                </c:ext>
              </c:extLst>
            </c:dLbl>
            <c:dLbl>
              <c:idx val="4"/>
              <c:layout>
                <c:manualLayout>
                  <c:x val="0.12366738872369407"/>
                  <c:y val="-9.5094746769581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342-47B8-814F-4FBDFA05C471}"/>
                </c:ext>
              </c:extLst>
            </c:dLbl>
            <c:dLbl>
              <c:idx val="5"/>
              <c:layout>
                <c:manualLayout>
                  <c:x val="0.1236673887236940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342-47B8-814F-4FBDFA05C471}"/>
                </c:ext>
              </c:extLst>
            </c:dLbl>
            <c:dLbl>
              <c:idx val="6"/>
              <c:layout>
                <c:manualLayout>
                  <c:x val="0.1208567662527010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342-47B8-814F-4FBDFA05C471}"/>
                </c:ext>
              </c:extLst>
            </c:dLbl>
            <c:dLbl>
              <c:idx val="7"/>
              <c:layout>
                <c:manualLayout>
                  <c:x val="0.10118240895574973"/>
                  <c:y val="5.1095084331028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342-47B8-814F-4FBDFA05C471}"/>
                </c:ext>
              </c:extLst>
            </c:dLbl>
            <c:dLbl>
              <c:idx val="8"/>
              <c:layout>
                <c:manualLayout>
                  <c:x val="8.71292966007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342-47B8-814F-4FBDFA05C471}"/>
                </c:ext>
              </c:extLst>
            </c:dLbl>
            <c:dLbl>
              <c:idx val="9"/>
              <c:layout>
                <c:manualLayout>
                  <c:x val="7.5886806716812305E-2"/>
                  <c:y val="-1.0374092215877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342-47B8-814F-4FBDFA05C471}"/>
                </c:ext>
              </c:extLst>
            </c:dLbl>
            <c:dLbl>
              <c:idx val="10"/>
              <c:layout>
                <c:manualLayout>
                  <c:x val="8.15080516587984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342-47B8-814F-4FBDFA05C471}"/>
                </c:ext>
              </c:extLst>
            </c:dLbl>
            <c:dLbl>
              <c:idx val="11"/>
              <c:layout>
                <c:manualLayout>
                  <c:x val="7.86974291878053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342-47B8-814F-4FBDFA05C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Ам с пробегом</c:v>
                </c:pt>
                <c:pt idx="1">
                  <c:v>Прочие</c:v>
                </c:pt>
                <c:pt idx="2">
                  <c:v>Hyundai</c:v>
                </c:pt>
                <c:pt idx="3">
                  <c:v>Mitsubishi</c:v>
                </c:pt>
                <c:pt idx="4">
                  <c:v>Mercedes</c:v>
                </c:pt>
                <c:pt idx="5">
                  <c:v>Toyota</c:v>
                </c:pt>
                <c:pt idx="6">
                  <c:v>BMW</c:v>
                </c:pt>
                <c:pt idx="7">
                  <c:v>Skoda</c:v>
                </c:pt>
                <c:pt idx="8">
                  <c:v>Ford</c:v>
                </c:pt>
                <c:pt idx="9">
                  <c:v>Audi</c:v>
                </c:pt>
                <c:pt idx="10">
                  <c:v>Land Rover</c:v>
                </c:pt>
                <c:pt idx="11">
                  <c:v>Lexus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0.27200000000000002</c:v>
                </c:pt>
                <c:pt idx="1">
                  <c:v>0.13018248520116898</c:v>
                </c:pt>
                <c:pt idx="2">
                  <c:v>8.4000000000000005E-2</c:v>
                </c:pt>
                <c:pt idx="3">
                  <c:v>7.4999999999999997E-2</c:v>
                </c:pt>
                <c:pt idx="4">
                  <c:v>7.4999999999999997E-2</c:v>
                </c:pt>
                <c:pt idx="5">
                  <c:v>6.3E-2</c:v>
                </c:pt>
                <c:pt idx="6">
                  <c:v>6.2E-2</c:v>
                </c:pt>
                <c:pt idx="7">
                  <c:v>5.7000000000000002E-2</c:v>
                </c:pt>
                <c:pt idx="8">
                  <c:v>4.2000000000000003E-2</c:v>
                </c:pt>
                <c:pt idx="9">
                  <c:v>3.4000000000000002E-2</c:v>
                </c:pt>
                <c:pt idx="10">
                  <c:v>3.3172438112585557E-2</c:v>
                </c:pt>
                <c:pt idx="1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342-47B8-814F-4FBDFA05C4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Премиальные бренды</c:v>
                </c:pt>
              </c:strCache>
            </c:strRef>
          </c:tx>
          <c:spPr>
            <a:solidFill>
              <a:srgbClr val="C40F0F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C40F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42-47B8-814F-4FBDFA05C471}"/>
              </c:ext>
            </c:extLst>
          </c:dPt>
          <c:cat>
            <c:strRef>
              <c:f>Лист1!$A$2:$A$13</c:f>
              <c:strCache>
                <c:ptCount val="12"/>
                <c:pt idx="0">
                  <c:v>Ам с пробегом</c:v>
                </c:pt>
                <c:pt idx="1">
                  <c:v>Прочие</c:v>
                </c:pt>
                <c:pt idx="2">
                  <c:v>Hyundai</c:v>
                </c:pt>
                <c:pt idx="3">
                  <c:v>Mitsubishi</c:v>
                </c:pt>
                <c:pt idx="4">
                  <c:v>Mercedes</c:v>
                </c:pt>
                <c:pt idx="5">
                  <c:v>Toyota</c:v>
                </c:pt>
                <c:pt idx="6">
                  <c:v>BMW</c:v>
                </c:pt>
                <c:pt idx="7">
                  <c:v>Skoda</c:v>
                </c:pt>
                <c:pt idx="8">
                  <c:v>Ford</c:v>
                </c:pt>
                <c:pt idx="9">
                  <c:v>Audi</c:v>
                </c:pt>
                <c:pt idx="10">
                  <c:v>Land Rover</c:v>
                </c:pt>
                <c:pt idx="11">
                  <c:v>Lexus</c:v>
                </c:pt>
              </c:strCache>
            </c:strRef>
          </c:cat>
          <c:val>
            <c:numRef>
              <c:f>Лист1!$C$2:$C$13</c:f>
              <c:numCache>
                <c:formatCode>0.0%</c:formatCode>
                <c:ptCount val="12"/>
                <c:pt idx="1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342-47B8-814F-4FBDFA05C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679106240"/>
        <c:axId val="-679105152"/>
      </c:barChart>
      <c:catAx>
        <c:axId val="-67910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679105152"/>
        <c:crosses val="autoZero"/>
        <c:auto val="1"/>
        <c:lblAlgn val="ctr"/>
        <c:lblOffset val="100"/>
        <c:noMultiLvlLbl val="0"/>
      </c:catAx>
      <c:valAx>
        <c:axId val="-6791051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67910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090394930079686"/>
          <c:y val="2.4836234219866575E-2"/>
          <c:w val="0.41164111139536996"/>
          <c:h val="0.16603649395991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A691F-D54E-4DC2-AE3B-B75C15023677}" type="doc">
      <dgm:prSet loTypeId="urn:microsoft.com/office/officeart/2005/8/layout/radial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EF92627-84FA-4EC9-AA01-7E5CB17BDE86}">
      <dgm:prSet phldrT="[Текст]"/>
      <dgm:spPr>
        <a:solidFill>
          <a:srgbClr val="DF1C24"/>
        </a:solidFill>
      </dgm:spPr>
      <dgm:t>
        <a:bodyPr/>
        <a:lstStyle/>
        <a:p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$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26B65-0918-478D-9E98-5E61B415C557}" type="parTrans" cxnId="{ADE795BD-2735-41AF-98F9-90AE9D0696A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82C2B-B9BE-4E95-81C8-603CC42C7A33}" type="sibTrans" cxnId="{ADE795BD-2735-41AF-98F9-90AE9D0696A6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360F4-9520-4AE9-971B-10D6C135FA74}">
      <dgm:prSet phldrT="[Текст]"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Простой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C5E19F-B9AE-4211-9561-576618FAA92B}" type="parTrans" cxnId="{37683EEF-0B80-4766-A1A8-53A603EAE41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00A7E1-3CFD-43FC-8D0A-8C1291458F84}" type="sibTrans" cxnId="{37683EEF-0B80-4766-A1A8-53A603EAE417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47A8E-682B-4686-AD0F-C4338B81CD5E}">
      <dgm:prSet phldrT="[Текст]"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Графики сменности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6CC545-2C41-4B51-89C8-0442E67096EA}" type="parTrans" cxnId="{A87FE735-DD4D-4687-8F0F-452C60BBF44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C8EA3-AB62-4A6C-BD39-5CF9EEAB4B40}" type="sibTrans" cxnId="{A87FE735-DD4D-4687-8F0F-452C60BBF441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10102B-8FFB-40EC-95D8-434284D8EE00}">
      <dgm:prSet phldrT="[Текст]"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Сокращение численности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E549A-7A49-4E52-B4D9-8964F9BEF307}" type="parTrans" cxnId="{771F83B2-B609-4AE1-93D1-A96C8306866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3AEFDF-54B4-45DE-9A81-B242B7217AA5}" type="sibTrans" cxnId="{771F83B2-B609-4AE1-93D1-A96C83068669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9D67A-9B82-4475-B615-CB19FFACB18B}">
      <dgm:prSet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Отпуск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7BC73-1500-437E-8D6A-E67690BD731C}" type="parTrans" cxnId="{7C74F214-0A2E-4973-AE1A-49B60EF4CBAF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F67D3-1894-4F44-B030-A754BA35265E}" type="sibTrans" cxnId="{7C74F214-0A2E-4973-AE1A-49B60EF4CBAF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EF00AE-177C-4DFD-A7AE-FC57A3E421AD}">
      <dgm:prSet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Уменьшение ставки </a:t>
          </a:r>
        </a:p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(нормы рабочего времени)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43003-5C9C-4B0D-918F-677FB27AADDB}" type="parTrans" cxnId="{1186F2C2-CE68-4D5D-9699-211909178CDF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B020B-64FF-4493-AE7E-90383052A012}" type="sibTrans" cxnId="{1186F2C2-CE68-4D5D-9699-211909178CDF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45439-5F50-4768-8861-6899D9EED8AC}">
      <dgm:prSet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Изменение ПОТ (уменьшение</a:t>
          </a:r>
          <a:r>
            <a:rPr lang="en-US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 уход от премиальной части)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55BE1-19F0-4372-9538-E0FD6CBD912F}" type="parTrans" cxnId="{A5B70CCE-6743-49B1-86C9-17EBAFC9783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4CC74-B5B3-4872-8B3D-DA101E762629}" type="sibTrans" cxnId="{A5B70CCE-6743-49B1-86C9-17EBAFC9783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A5590-0A2E-40FC-84AD-8AC60EBCFD00}">
      <dgm:prSet phldrT="[Текст]"/>
      <dgm:spPr/>
      <dgm:t>
        <a:bodyPr/>
        <a:lstStyle/>
        <a:p>
          <a:r>
            <a:rPr lang="ru-RU" dirty="0" err="1" smtClean="0">
              <a:latin typeface="Arial" panose="020B0604020202020204" pitchFamily="34" charset="0"/>
              <a:cs typeface="Arial" panose="020B0604020202020204" pitchFamily="34" charset="0"/>
            </a:rPr>
            <a:t>Аутстаффинг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0B220-CD7E-48BD-B08B-8FBCCBE827B6}" type="parTrans" cxnId="{26355BAB-02B0-4946-9395-20196565C567}">
      <dgm:prSet/>
      <dgm:spPr/>
      <dgm:t>
        <a:bodyPr/>
        <a:lstStyle/>
        <a:p>
          <a:endParaRPr lang="ru-RU"/>
        </a:p>
      </dgm:t>
    </dgm:pt>
    <dgm:pt modelId="{2998FF43-CA83-438A-B243-66E554083282}" type="sibTrans" cxnId="{26355BAB-02B0-4946-9395-20196565C567}">
      <dgm:prSet/>
      <dgm:spPr/>
      <dgm:t>
        <a:bodyPr/>
        <a:lstStyle/>
        <a:p>
          <a:endParaRPr lang="ru-RU"/>
        </a:p>
      </dgm:t>
    </dgm:pt>
    <dgm:pt modelId="{C79D67B3-A3C1-4A4C-A6E5-F29FA319F3EE}" type="pres">
      <dgm:prSet presAssocID="{6B2A691F-D54E-4DC2-AE3B-B75C150236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D0C05-FC2B-4457-A5B8-9C2F50BBAB71}" type="pres">
      <dgm:prSet presAssocID="{5EF92627-84FA-4EC9-AA01-7E5CB17BDE86}" presName="centerShape" presStyleLbl="node0" presStyleIdx="0" presStyleCnt="1"/>
      <dgm:spPr/>
      <dgm:t>
        <a:bodyPr/>
        <a:lstStyle/>
        <a:p>
          <a:endParaRPr lang="ru-RU"/>
        </a:p>
      </dgm:t>
    </dgm:pt>
    <dgm:pt modelId="{C09DB24F-65CC-4A86-AD4E-17455D6876A2}" type="pres">
      <dgm:prSet presAssocID="{EAD360F4-9520-4AE9-971B-10D6C135FA74}" presName="node" presStyleLbl="node1" presStyleIdx="0" presStyleCnt="7" custRadScaleRad="100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B5B01-DA8D-4EA9-ADD7-4208BD583688}" type="pres">
      <dgm:prSet presAssocID="{EAD360F4-9520-4AE9-971B-10D6C135FA74}" presName="dummy" presStyleCnt="0"/>
      <dgm:spPr/>
      <dgm:t>
        <a:bodyPr/>
        <a:lstStyle/>
        <a:p>
          <a:endParaRPr lang="ru-RU"/>
        </a:p>
      </dgm:t>
    </dgm:pt>
    <dgm:pt modelId="{BF9C22E6-E84F-406B-861A-6B0E18F0D998}" type="pres">
      <dgm:prSet presAssocID="{F400A7E1-3CFD-43FC-8D0A-8C1291458F84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B271CDF-5227-49C2-863B-F194B310EFAB}" type="pres">
      <dgm:prSet presAssocID="{73EF00AE-177C-4DFD-A7AE-FC57A3E421A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F3A73-9B2A-40C3-8990-60FF68616905}" type="pres">
      <dgm:prSet presAssocID="{73EF00AE-177C-4DFD-A7AE-FC57A3E421AD}" presName="dummy" presStyleCnt="0"/>
      <dgm:spPr/>
      <dgm:t>
        <a:bodyPr/>
        <a:lstStyle/>
        <a:p>
          <a:endParaRPr lang="ru-RU"/>
        </a:p>
      </dgm:t>
    </dgm:pt>
    <dgm:pt modelId="{85B35EFD-552F-4043-9743-AC642B32C964}" type="pres">
      <dgm:prSet presAssocID="{4ACB020B-64FF-4493-AE7E-90383052A012}" presName="sibTrans" presStyleLbl="sibTrans2D1" presStyleIdx="1" presStyleCnt="7"/>
      <dgm:spPr/>
      <dgm:t>
        <a:bodyPr/>
        <a:lstStyle/>
        <a:p>
          <a:endParaRPr lang="ru-RU"/>
        </a:p>
      </dgm:t>
    </dgm:pt>
    <dgm:pt modelId="{5BD03FBE-9BE9-4A88-A3AC-8ED2B9489F05}" type="pres">
      <dgm:prSet presAssocID="{7179D67A-9B82-4475-B615-CB19FFACB18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9AFF0-75BD-4AA9-96E9-A638DB967B0E}" type="pres">
      <dgm:prSet presAssocID="{7179D67A-9B82-4475-B615-CB19FFACB18B}" presName="dummy" presStyleCnt="0"/>
      <dgm:spPr/>
      <dgm:t>
        <a:bodyPr/>
        <a:lstStyle/>
        <a:p>
          <a:endParaRPr lang="ru-RU"/>
        </a:p>
      </dgm:t>
    </dgm:pt>
    <dgm:pt modelId="{2D8C07A4-3111-4A71-971B-96CB262A91D1}" type="pres">
      <dgm:prSet presAssocID="{723F67D3-1894-4F44-B030-A754BA35265E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1E29DE5-1995-407B-A90D-37A6294FDBEF}" type="pres">
      <dgm:prSet presAssocID="{5D047A8E-682B-4686-AD0F-C4338B81CD5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A7100-9C76-4F6E-B1C0-1379D877F53E}" type="pres">
      <dgm:prSet presAssocID="{5D047A8E-682B-4686-AD0F-C4338B81CD5E}" presName="dummy" presStyleCnt="0"/>
      <dgm:spPr/>
      <dgm:t>
        <a:bodyPr/>
        <a:lstStyle/>
        <a:p>
          <a:endParaRPr lang="ru-RU"/>
        </a:p>
      </dgm:t>
    </dgm:pt>
    <dgm:pt modelId="{2FD2A82A-AC55-478A-BC57-A8D5ACCA1FDF}" type="pres">
      <dgm:prSet presAssocID="{C53C8EA3-AB62-4A6C-BD39-5CF9EEAB4B40}" presName="sibTrans" presStyleLbl="sibTrans2D1" presStyleIdx="3" presStyleCnt="7"/>
      <dgm:spPr/>
      <dgm:t>
        <a:bodyPr/>
        <a:lstStyle/>
        <a:p>
          <a:endParaRPr lang="ru-RU"/>
        </a:p>
      </dgm:t>
    </dgm:pt>
    <dgm:pt modelId="{7E6BEDE4-D387-4E91-B744-42441FEDC93C}" type="pres">
      <dgm:prSet presAssocID="{0B345439-5F50-4768-8861-6899D9EED8A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807E4-6759-4F98-AA9C-B4638317FFA4}" type="pres">
      <dgm:prSet presAssocID="{0B345439-5F50-4768-8861-6899D9EED8AC}" presName="dummy" presStyleCnt="0"/>
      <dgm:spPr/>
      <dgm:t>
        <a:bodyPr/>
        <a:lstStyle/>
        <a:p>
          <a:endParaRPr lang="ru-RU"/>
        </a:p>
      </dgm:t>
    </dgm:pt>
    <dgm:pt modelId="{E257D5C9-7215-461A-9EFC-75381DE66A26}" type="pres">
      <dgm:prSet presAssocID="{70F4CC74-B5B3-4872-8B3D-DA101E762629}" presName="sibTrans" presStyleLbl="sibTrans2D1" presStyleIdx="4" presStyleCnt="7"/>
      <dgm:spPr/>
      <dgm:t>
        <a:bodyPr/>
        <a:lstStyle/>
        <a:p>
          <a:endParaRPr lang="ru-RU"/>
        </a:p>
      </dgm:t>
    </dgm:pt>
    <dgm:pt modelId="{220549E7-D96A-4E72-A388-E05073910CDE}" type="pres">
      <dgm:prSet presAssocID="{BA10102B-8FFB-40EC-95D8-434284D8EE0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32235-3986-4C81-90BC-5F8D3B45F7B4}" type="pres">
      <dgm:prSet presAssocID="{BA10102B-8FFB-40EC-95D8-434284D8EE00}" presName="dummy" presStyleCnt="0"/>
      <dgm:spPr/>
      <dgm:t>
        <a:bodyPr/>
        <a:lstStyle/>
        <a:p>
          <a:endParaRPr lang="ru-RU"/>
        </a:p>
      </dgm:t>
    </dgm:pt>
    <dgm:pt modelId="{E3559FC3-4D87-4493-9332-34819EB9A4FC}" type="pres">
      <dgm:prSet presAssocID="{573AEFDF-54B4-45DE-9A81-B242B7217AA5}" presName="sibTrans" presStyleLbl="sibTrans2D1" presStyleIdx="5" presStyleCnt="7"/>
      <dgm:spPr/>
      <dgm:t>
        <a:bodyPr/>
        <a:lstStyle/>
        <a:p>
          <a:endParaRPr lang="ru-RU"/>
        </a:p>
      </dgm:t>
    </dgm:pt>
    <dgm:pt modelId="{2C2760D3-B22C-45B3-9090-3ECFA62F015A}" type="pres">
      <dgm:prSet presAssocID="{5ADA5590-0A2E-40FC-84AD-8AC60EBCFD0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9C824-E191-483E-9EB4-68EC5B4460EA}" type="pres">
      <dgm:prSet presAssocID="{5ADA5590-0A2E-40FC-84AD-8AC60EBCFD00}" presName="dummy" presStyleCnt="0"/>
      <dgm:spPr/>
      <dgm:t>
        <a:bodyPr/>
        <a:lstStyle/>
        <a:p>
          <a:endParaRPr lang="ru-RU"/>
        </a:p>
      </dgm:t>
    </dgm:pt>
    <dgm:pt modelId="{DEB91D80-FADF-432E-819C-33FB60F8760A}" type="pres">
      <dgm:prSet presAssocID="{2998FF43-CA83-438A-B243-66E554083282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FAE2D6F9-A98F-42D6-9E67-DF497DD8FCD6}" type="presOf" srcId="{4ACB020B-64FF-4493-AE7E-90383052A012}" destId="{85B35EFD-552F-4043-9743-AC642B32C964}" srcOrd="0" destOrd="0" presId="urn:microsoft.com/office/officeart/2005/8/layout/radial6"/>
    <dgm:cxn modelId="{40294BEE-7AC6-4014-A5E4-79D73F186609}" type="presOf" srcId="{BA10102B-8FFB-40EC-95D8-434284D8EE00}" destId="{220549E7-D96A-4E72-A388-E05073910CDE}" srcOrd="0" destOrd="0" presId="urn:microsoft.com/office/officeart/2005/8/layout/radial6"/>
    <dgm:cxn modelId="{D84E8811-6452-49B8-BB19-6C3403BAEF76}" type="presOf" srcId="{5D047A8E-682B-4686-AD0F-C4338B81CD5E}" destId="{11E29DE5-1995-407B-A90D-37A6294FDBEF}" srcOrd="0" destOrd="0" presId="urn:microsoft.com/office/officeart/2005/8/layout/radial6"/>
    <dgm:cxn modelId="{ADE795BD-2735-41AF-98F9-90AE9D0696A6}" srcId="{6B2A691F-D54E-4DC2-AE3B-B75C15023677}" destId="{5EF92627-84FA-4EC9-AA01-7E5CB17BDE86}" srcOrd="0" destOrd="0" parTransId="{60F26B65-0918-478D-9E98-5E61B415C557}" sibTransId="{7F082C2B-B9BE-4E95-81C8-603CC42C7A33}"/>
    <dgm:cxn modelId="{462CED27-B244-4415-AA9D-95BAFD19BEE4}" type="presOf" srcId="{6B2A691F-D54E-4DC2-AE3B-B75C15023677}" destId="{C79D67B3-A3C1-4A4C-A6E5-F29FA319F3EE}" srcOrd="0" destOrd="0" presId="urn:microsoft.com/office/officeart/2005/8/layout/radial6"/>
    <dgm:cxn modelId="{BFDF75E1-3B1A-42F0-B1B2-37F936183038}" type="presOf" srcId="{F400A7E1-3CFD-43FC-8D0A-8C1291458F84}" destId="{BF9C22E6-E84F-406B-861A-6B0E18F0D998}" srcOrd="0" destOrd="0" presId="urn:microsoft.com/office/officeart/2005/8/layout/radial6"/>
    <dgm:cxn modelId="{3C943B68-A2E2-4080-AD27-B55F6AB06F1A}" type="presOf" srcId="{5ADA5590-0A2E-40FC-84AD-8AC60EBCFD00}" destId="{2C2760D3-B22C-45B3-9090-3ECFA62F015A}" srcOrd="0" destOrd="0" presId="urn:microsoft.com/office/officeart/2005/8/layout/radial6"/>
    <dgm:cxn modelId="{F363D536-DA85-4A4A-9844-32908ACC4BAD}" type="presOf" srcId="{2998FF43-CA83-438A-B243-66E554083282}" destId="{DEB91D80-FADF-432E-819C-33FB60F8760A}" srcOrd="0" destOrd="0" presId="urn:microsoft.com/office/officeart/2005/8/layout/radial6"/>
    <dgm:cxn modelId="{122D2684-1E05-4E8A-8EAC-4B583F49DB57}" type="presOf" srcId="{573AEFDF-54B4-45DE-9A81-B242B7217AA5}" destId="{E3559FC3-4D87-4493-9332-34819EB9A4FC}" srcOrd="0" destOrd="0" presId="urn:microsoft.com/office/officeart/2005/8/layout/radial6"/>
    <dgm:cxn modelId="{6C4F147E-4DA7-4ECE-BE63-BC0A55079737}" type="presOf" srcId="{73EF00AE-177C-4DFD-A7AE-FC57A3E421AD}" destId="{0B271CDF-5227-49C2-863B-F194B310EFAB}" srcOrd="0" destOrd="0" presId="urn:microsoft.com/office/officeart/2005/8/layout/radial6"/>
    <dgm:cxn modelId="{900016C7-CA2E-4345-A1F6-7A5C6E8DBC85}" type="presOf" srcId="{723F67D3-1894-4F44-B030-A754BA35265E}" destId="{2D8C07A4-3111-4A71-971B-96CB262A91D1}" srcOrd="0" destOrd="0" presId="urn:microsoft.com/office/officeart/2005/8/layout/radial6"/>
    <dgm:cxn modelId="{771F83B2-B609-4AE1-93D1-A96C83068669}" srcId="{5EF92627-84FA-4EC9-AA01-7E5CB17BDE86}" destId="{BA10102B-8FFB-40EC-95D8-434284D8EE00}" srcOrd="5" destOrd="0" parTransId="{4ABE549A-7A49-4E52-B4D9-8964F9BEF307}" sibTransId="{573AEFDF-54B4-45DE-9A81-B242B7217AA5}"/>
    <dgm:cxn modelId="{AAE3296A-8486-4D8B-BF90-085C715B91B1}" type="presOf" srcId="{C53C8EA3-AB62-4A6C-BD39-5CF9EEAB4B40}" destId="{2FD2A82A-AC55-478A-BC57-A8D5ACCA1FDF}" srcOrd="0" destOrd="0" presId="urn:microsoft.com/office/officeart/2005/8/layout/radial6"/>
    <dgm:cxn modelId="{37683EEF-0B80-4766-A1A8-53A603EAE417}" srcId="{5EF92627-84FA-4EC9-AA01-7E5CB17BDE86}" destId="{EAD360F4-9520-4AE9-971B-10D6C135FA74}" srcOrd="0" destOrd="0" parTransId="{2AC5E19F-B9AE-4211-9561-576618FAA92B}" sibTransId="{F400A7E1-3CFD-43FC-8D0A-8C1291458F84}"/>
    <dgm:cxn modelId="{A5B70CCE-6743-49B1-86C9-17EBAFC9783D}" srcId="{5EF92627-84FA-4EC9-AA01-7E5CB17BDE86}" destId="{0B345439-5F50-4768-8861-6899D9EED8AC}" srcOrd="4" destOrd="0" parTransId="{68555BE1-19F0-4372-9538-E0FD6CBD912F}" sibTransId="{70F4CC74-B5B3-4872-8B3D-DA101E762629}"/>
    <dgm:cxn modelId="{0516735F-D9B5-4CB4-AC7B-F57A9DD46708}" type="presOf" srcId="{EAD360F4-9520-4AE9-971B-10D6C135FA74}" destId="{C09DB24F-65CC-4A86-AD4E-17455D6876A2}" srcOrd="0" destOrd="0" presId="urn:microsoft.com/office/officeart/2005/8/layout/radial6"/>
    <dgm:cxn modelId="{26355BAB-02B0-4946-9395-20196565C567}" srcId="{5EF92627-84FA-4EC9-AA01-7E5CB17BDE86}" destId="{5ADA5590-0A2E-40FC-84AD-8AC60EBCFD00}" srcOrd="6" destOrd="0" parTransId="{4080B220-CD7E-48BD-B08B-8FBCCBE827B6}" sibTransId="{2998FF43-CA83-438A-B243-66E554083282}"/>
    <dgm:cxn modelId="{7C74F214-0A2E-4973-AE1A-49B60EF4CBAF}" srcId="{5EF92627-84FA-4EC9-AA01-7E5CB17BDE86}" destId="{7179D67A-9B82-4475-B615-CB19FFACB18B}" srcOrd="2" destOrd="0" parTransId="{D167BC73-1500-437E-8D6A-E67690BD731C}" sibTransId="{723F67D3-1894-4F44-B030-A754BA35265E}"/>
    <dgm:cxn modelId="{F4131D0D-AEC3-4652-8DFE-627581243F59}" type="presOf" srcId="{70F4CC74-B5B3-4872-8B3D-DA101E762629}" destId="{E257D5C9-7215-461A-9EFC-75381DE66A26}" srcOrd="0" destOrd="0" presId="urn:microsoft.com/office/officeart/2005/8/layout/radial6"/>
    <dgm:cxn modelId="{A87FE735-DD4D-4687-8F0F-452C60BBF441}" srcId="{5EF92627-84FA-4EC9-AA01-7E5CB17BDE86}" destId="{5D047A8E-682B-4686-AD0F-C4338B81CD5E}" srcOrd="3" destOrd="0" parTransId="{DE6CC545-2C41-4B51-89C8-0442E67096EA}" sibTransId="{C53C8EA3-AB62-4A6C-BD39-5CF9EEAB4B40}"/>
    <dgm:cxn modelId="{8C7EA9AD-220C-43F7-9D3F-6C6B93406298}" type="presOf" srcId="{7179D67A-9B82-4475-B615-CB19FFACB18B}" destId="{5BD03FBE-9BE9-4A88-A3AC-8ED2B9489F05}" srcOrd="0" destOrd="0" presId="urn:microsoft.com/office/officeart/2005/8/layout/radial6"/>
    <dgm:cxn modelId="{8E810569-D053-4AED-A9CA-99D362A607D7}" type="presOf" srcId="{5EF92627-84FA-4EC9-AA01-7E5CB17BDE86}" destId="{EC0D0C05-FC2B-4457-A5B8-9C2F50BBAB71}" srcOrd="0" destOrd="0" presId="urn:microsoft.com/office/officeart/2005/8/layout/radial6"/>
    <dgm:cxn modelId="{AFED4AF5-B003-4171-A1A3-D0572F31F20A}" type="presOf" srcId="{0B345439-5F50-4768-8861-6899D9EED8AC}" destId="{7E6BEDE4-D387-4E91-B744-42441FEDC93C}" srcOrd="0" destOrd="0" presId="urn:microsoft.com/office/officeart/2005/8/layout/radial6"/>
    <dgm:cxn modelId="{1186F2C2-CE68-4D5D-9699-211909178CDF}" srcId="{5EF92627-84FA-4EC9-AA01-7E5CB17BDE86}" destId="{73EF00AE-177C-4DFD-A7AE-FC57A3E421AD}" srcOrd="1" destOrd="0" parTransId="{45043003-5C9C-4B0D-918F-677FB27AADDB}" sibTransId="{4ACB020B-64FF-4493-AE7E-90383052A012}"/>
    <dgm:cxn modelId="{434FE29F-7EA2-463A-BF16-F1EDA08D52DF}" type="presParOf" srcId="{C79D67B3-A3C1-4A4C-A6E5-F29FA319F3EE}" destId="{EC0D0C05-FC2B-4457-A5B8-9C2F50BBAB71}" srcOrd="0" destOrd="0" presId="urn:microsoft.com/office/officeart/2005/8/layout/radial6"/>
    <dgm:cxn modelId="{D6BC31CC-DFD5-4213-9F44-48E8990F8D14}" type="presParOf" srcId="{C79D67B3-A3C1-4A4C-A6E5-F29FA319F3EE}" destId="{C09DB24F-65CC-4A86-AD4E-17455D6876A2}" srcOrd="1" destOrd="0" presId="urn:microsoft.com/office/officeart/2005/8/layout/radial6"/>
    <dgm:cxn modelId="{024E6971-0139-4D0A-9669-5C8E693823E8}" type="presParOf" srcId="{C79D67B3-A3C1-4A4C-A6E5-F29FA319F3EE}" destId="{866B5B01-DA8D-4EA9-ADD7-4208BD583688}" srcOrd="2" destOrd="0" presId="urn:microsoft.com/office/officeart/2005/8/layout/radial6"/>
    <dgm:cxn modelId="{49C21193-FFC8-4D63-9DB0-85D05F124699}" type="presParOf" srcId="{C79D67B3-A3C1-4A4C-A6E5-F29FA319F3EE}" destId="{BF9C22E6-E84F-406B-861A-6B0E18F0D998}" srcOrd="3" destOrd="0" presId="urn:microsoft.com/office/officeart/2005/8/layout/radial6"/>
    <dgm:cxn modelId="{1D1A2EE8-B73F-48AA-A498-5EF9975A0856}" type="presParOf" srcId="{C79D67B3-A3C1-4A4C-A6E5-F29FA319F3EE}" destId="{0B271CDF-5227-49C2-863B-F194B310EFAB}" srcOrd="4" destOrd="0" presId="urn:microsoft.com/office/officeart/2005/8/layout/radial6"/>
    <dgm:cxn modelId="{5F71BDD2-3F1F-4C3F-A609-8C0547FF1470}" type="presParOf" srcId="{C79D67B3-A3C1-4A4C-A6E5-F29FA319F3EE}" destId="{9C5F3A73-9B2A-40C3-8990-60FF68616905}" srcOrd="5" destOrd="0" presId="urn:microsoft.com/office/officeart/2005/8/layout/radial6"/>
    <dgm:cxn modelId="{AAAED97A-D8AE-4F73-9F12-912F53DFCA05}" type="presParOf" srcId="{C79D67B3-A3C1-4A4C-A6E5-F29FA319F3EE}" destId="{85B35EFD-552F-4043-9743-AC642B32C964}" srcOrd="6" destOrd="0" presId="urn:microsoft.com/office/officeart/2005/8/layout/radial6"/>
    <dgm:cxn modelId="{0E9D4B21-A19A-425F-BEE1-14CAAF56B432}" type="presParOf" srcId="{C79D67B3-A3C1-4A4C-A6E5-F29FA319F3EE}" destId="{5BD03FBE-9BE9-4A88-A3AC-8ED2B9489F05}" srcOrd="7" destOrd="0" presId="urn:microsoft.com/office/officeart/2005/8/layout/radial6"/>
    <dgm:cxn modelId="{CA2F444D-6886-468F-A4CA-753B347702E2}" type="presParOf" srcId="{C79D67B3-A3C1-4A4C-A6E5-F29FA319F3EE}" destId="{CBE9AFF0-75BD-4AA9-96E9-A638DB967B0E}" srcOrd="8" destOrd="0" presId="urn:microsoft.com/office/officeart/2005/8/layout/radial6"/>
    <dgm:cxn modelId="{ECE1E7F1-8353-47BA-94AE-77F2CD3DBD01}" type="presParOf" srcId="{C79D67B3-A3C1-4A4C-A6E5-F29FA319F3EE}" destId="{2D8C07A4-3111-4A71-971B-96CB262A91D1}" srcOrd="9" destOrd="0" presId="urn:microsoft.com/office/officeart/2005/8/layout/radial6"/>
    <dgm:cxn modelId="{BD87D868-D189-4C4E-A0FD-B90EA2815A49}" type="presParOf" srcId="{C79D67B3-A3C1-4A4C-A6E5-F29FA319F3EE}" destId="{11E29DE5-1995-407B-A90D-37A6294FDBEF}" srcOrd="10" destOrd="0" presId="urn:microsoft.com/office/officeart/2005/8/layout/radial6"/>
    <dgm:cxn modelId="{79D19E60-8E92-4815-8C26-02290BA69DE9}" type="presParOf" srcId="{C79D67B3-A3C1-4A4C-A6E5-F29FA319F3EE}" destId="{33EA7100-9C76-4F6E-B1C0-1379D877F53E}" srcOrd="11" destOrd="0" presId="urn:microsoft.com/office/officeart/2005/8/layout/radial6"/>
    <dgm:cxn modelId="{3342EF37-7712-48AC-80A9-DEFBDEA28BFF}" type="presParOf" srcId="{C79D67B3-A3C1-4A4C-A6E5-F29FA319F3EE}" destId="{2FD2A82A-AC55-478A-BC57-A8D5ACCA1FDF}" srcOrd="12" destOrd="0" presId="urn:microsoft.com/office/officeart/2005/8/layout/radial6"/>
    <dgm:cxn modelId="{5D4EE387-404B-4FD8-883C-6E0D34F0442E}" type="presParOf" srcId="{C79D67B3-A3C1-4A4C-A6E5-F29FA319F3EE}" destId="{7E6BEDE4-D387-4E91-B744-42441FEDC93C}" srcOrd="13" destOrd="0" presId="urn:microsoft.com/office/officeart/2005/8/layout/radial6"/>
    <dgm:cxn modelId="{3A8C7371-ABA1-41F4-9AE2-E5EA8C36E4B3}" type="presParOf" srcId="{C79D67B3-A3C1-4A4C-A6E5-F29FA319F3EE}" destId="{684807E4-6759-4F98-AA9C-B4638317FFA4}" srcOrd="14" destOrd="0" presId="urn:microsoft.com/office/officeart/2005/8/layout/radial6"/>
    <dgm:cxn modelId="{CA1D8E2D-36AC-413F-91C1-B4276E4578A4}" type="presParOf" srcId="{C79D67B3-A3C1-4A4C-A6E5-F29FA319F3EE}" destId="{E257D5C9-7215-461A-9EFC-75381DE66A26}" srcOrd="15" destOrd="0" presId="urn:microsoft.com/office/officeart/2005/8/layout/radial6"/>
    <dgm:cxn modelId="{A97ACA8F-D327-4DF2-9D6C-E0FBF74F13C8}" type="presParOf" srcId="{C79D67B3-A3C1-4A4C-A6E5-F29FA319F3EE}" destId="{220549E7-D96A-4E72-A388-E05073910CDE}" srcOrd="16" destOrd="0" presId="urn:microsoft.com/office/officeart/2005/8/layout/radial6"/>
    <dgm:cxn modelId="{824ABE8D-2341-489F-9C04-AA0AE5F4F346}" type="presParOf" srcId="{C79D67B3-A3C1-4A4C-A6E5-F29FA319F3EE}" destId="{A1F32235-3986-4C81-90BC-5F8D3B45F7B4}" srcOrd="17" destOrd="0" presId="urn:microsoft.com/office/officeart/2005/8/layout/radial6"/>
    <dgm:cxn modelId="{79E9607C-1073-411E-ABCD-984F79F74B2B}" type="presParOf" srcId="{C79D67B3-A3C1-4A4C-A6E5-F29FA319F3EE}" destId="{E3559FC3-4D87-4493-9332-34819EB9A4FC}" srcOrd="18" destOrd="0" presId="urn:microsoft.com/office/officeart/2005/8/layout/radial6"/>
    <dgm:cxn modelId="{5D8FE6EC-F9E6-4B0B-841A-41F4163C3D4E}" type="presParOf" srcId="{C79D67B3-A3C1-4A4C-A6E5-F29FA319F3EE}" destId="{2C2760D3-B22C-45B3-9090-3ECFA62F015A}" srcOrd="19" destOrd="0" presId="urn:microsoft.com/office/officeart/2005/8/layout/radial6"/>
    <dgm:cxn modelId="{5C47D2AF-67FC-4DF4-8F56-A61AEAC1720B}" type="presParOf" srcId="{C79D67B3-A3C1-4A4C-A6E5-F29FA319F3EE}" destId="{CB89C824-E191-483E-9EB4-68EC5B4460EA}" srcOrd="20" destOrd="0" presId="urn:microsoft.com/office/officeart/2005/8/layout/radial6"/>
    <dgm:cxn modelId="{F75ACC71-D568-43F2-826A-CACC00BAEF38}" type="presParOf" srcId="{C79D67B3-A3C1-4A4C-A6E5-F29FA319F3EE}" destId="{DEB91D80-FADF-432E-819C-33FB60F8760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91D80-FADF-432E-819C-33FB60F8760A}">
      <dsp:nvSpPr>
        <dsp:cNvPr id="0" name=""/>
        <dsp:cNvSpPr/>
      </dsp:nvSpPr>
      <dsp:spPr>
        <a:xfrm>
          <a:off x="2214275" y="630199"/>
          <a:ext cx="4997081" cy="4997081"/>
        </a:xfrm>
        <a:prstGeom prst="blockArc">
          <a:avLst>
            <a:gd name="adj1" fmla="val 13111472"/>
            <a:gd name="adj2" fmla="val 16198247"/>
            <a:gd name="adj3" fmla="val 390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59FC3-4D87-4493-9332-34819EB9A4FC}">
      <dsp:nvSpPr>
        <dsp:cNvPr id="0" name=""/>
        <dsp:cNvSpPr/>
      </dsp:nvSpPr>
      <dsp:spPr>
        <a:xfrm>
          <a:off x="2213025" y="631767"/>
          <a:ext cx="4997081" cy="4997081"/>
        </a:xfrm>
        <a:prstGeom prst="blockArc">
          <a:avLst>
            <a:gd name="adj1" fmla="val 10028571"/>
            <a:gd name="adj2" fmla="val 13114286"/>
            <a:gd name="adj3" fmla="val 390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7D5C9-7215-461A-9EFC-75381DE66A26}">
      <dsp:nvSpPr>
        <dsp:cNvPr id="0" name=""/>
        <dsp:cNvSpPr/>
      </dsp:nvSpPr>
      <dsp:spPr>
        <a:xfrm>
          <a:off x="2213025" y="631767"/>
          <a:ext cx="4997081" cy="4997081"/>
        </a:xfrm>
        <a:prstGeom prst="blockArc">
          <a:avLst>
            <a:gd name="adj1" fmla="val 6942857"/>
            <a:gd name="adj2" fmla="val 10028571"/>
            <a:gd name="adj3" fmla="val 390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2A82A-AC55-478A-BC57-A8D5ACCA1FDF}">
      <dsp:nvSpPr>
        <dsp:cNvPr id="0" name=""/>
        <dsp:cNvSpPr/>
      </dsp:nvSpPr>
      <dsp:spPr>
        <a:xfrm>
          <a:off x="2213025" y="631767"/>
          <a:ext cx="4997081" cy="4997081"/>
        </a:xfrm>
        <a:prstGeom prst="blockArc">
          <a:avLst>
            <a:gd name="adj1" fmla="val 3857143"/>
            <a:gd name="adj2" fmla="val 6942857"/>
            <a:gd name="adj3" fmla="val 390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C07A4-3111-4A71-971B-96CB262A91D1}">
      <dsp:nvSpPr>
        <dsp:cNvPr id="0" name=""/>
        <dsp:cNvSpPr/>
      </dsp:nvSpPr>
      <dsp:spPr>
        <a:xfrm>
          <a:off x="2213025" y="631767"/>
          <a:ext cx="4997081" cy="4997081"/>
        </a:xfrm>
        <a:prstGeom prst="blockArc">
          <a:avLst>
            <a:gd name="adj1" fmla="val 771429"/>
            <a:gd name="adj2" fmla="val 3857143"/>
            <a:gd name="adj3" fmla="val 390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35EFD-552F-4043-9743-AC642B32C964}">
      <dsp:nvSpPr>
        <dsp:cNvPr id="0" name=""/>
        <dsp:cNvSpPr/>
      </dsp:nvSpPr>
      <dsp:spPr>
        <a:xfrm>
          <a:off x="2213025" y="631767"/>
          <a:ext cx="4997081" cy="4997081"/>
        </a:xfrm>
        <a:prstGeom prst="blockArc">
          <a:avLst>
            <a:gd name="adj1" fmla="val 19285714"/>
            <a:gd name="adj2" fmla="val 771429"/>
            <a:gd name="adj3" fmla="val 390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C22E6-E84F-406B-861A-6B0E18F0D998}">
      <dsp:nvSpPr>
        <dsp:cNvPr id="0" name=""/>
        <dsp:cNvSpPr/>
      </dsp:nvSpPr>
      <dsp:spPr>
        <a:xfrm>
          <a:off x="2211776" y="630199"/>
          <a:ext cx="4997081" cy="4997081"/>
        </a:xfrm>
        <a:prstGeom prst="blockArc">
          <a:avLst>
            <a:gd name="adj1" fmla="val 16201753"/>
            <a:gd name="adj2" fmla="val 19288528"/>
            <a:gd name="adj3" fmla="val 390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D0C05-FC2B-4457-A5B8-9C2F50BBAB71}">
      <dsp:nvSpPr>
        <dsp:cNvPr id="0" name=""/>
        <dsp:cNvSpPr/>
      </dsp:nvSpPr>
      <dsp:spPr>
        <a:xfrm>
          <a:off x="3743026" y="2161768"/>
          <a:ext cx="1937079" cy="1937079"/>
        </a:xfrm>
        <a:prstGeom prst="ellipse">
          <a:avLst/>
        </a:prstGeom>
        <a:solidFill>
          <a:srgbClr val="DF1C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Arial" panose="020B0604020202020204" pitchFamily="34" charset="0"/>
              <a:cs typeface="Arial" panose="020B0604020202020204" pitchFamily="34" charset="0"/>
            </a:rPr>
            <a:t>$</a:t>
          </a:r>
          <a:endParaRPr lang="ru-RU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6705" y="2445447"/>
        <a:ext cx="1369721" cy="1369721"/>
      </dsp:txXfrm>
    </dsp:sp>
    <dsp:sp modelId="{C09DB24F-65CC-4A86-AD4E-17455D6876A2}">
      <dsp:nvSpPr>
        <dsp:cNvPr id="0" name=""/>
        <dsp:cNvSpPr/>
      </dsp:nvSpPr>
      <dsp:spPr>
        <a:xfrm>
          <a:off x="4033588" y="1036"/>
          <a:ext cx="1355955" cy="13559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Arial" panose="020B0604020202020204" pitchFamily="34" charset="0"/>
              <a:cs typeface="Arial" panose="020B0604020202020204" pitchFamily="34" charset="0"/>
            </a:rPr>
            <a:t>Простой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163" y="199611"/>
        <a:ext cx="958805" cy="958805"/>
      </dsp:txXfrm>
    </dsp:sp>
    <dsp:sp modelId="{0B271CDF-5227-49C2-863B-F194B310EFAB}">
      <dsp:nvSpPr>
        <dsp:cNvPr id="0" name=""/>
        <dsp:cNvSpPr/>
      </dsp:nvSpPr>
      <dsp:spPr>
        <a:xfrm>
          <a:off x="5948861" y="924951"/>
          <a:ext cx="1355955" cy="13559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Arial" panose="020B0604020202020204" pitchFamily="34" charset="0"/>
              <a:cs typeface="Arial" panose="020B0604020202020204" pitchFamily="34" charset="0"/>
            </a:rPr>
            <a:t>Уменьшение ставки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Arial" panose="020B0604020202020204" pitchFamily="34" charset="0"/>
              <a:cs typeface="Arial" panose="020B0604020202020204" pitchFamily="34" charset="0"/>
            </a:rPr>
            <a:t>(нормы рабочего времени)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7436" y="1123526"/>
        <a:ext cx="958805" cy="958805"/>
      </dsp:txXfrm>
    </dsp:sp>
    <dsp:sp modelId="{5BD03FBE-9BE9-4A88-A3AC-8ED2B9489F05}">
      <dsp:nvSpPr>
        <dsp:cNvPr id="0" name=""/>
        <dsp:cNvSpPr/>
      </dsp:nvSpPr>
      <dsp:spPr>
        <a:xfrm>
          <a:off x="6421895" y="2997446"/>
          <a:ext cx="1355955" cy="13559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Arial" panose="020B0604020202020204" pitchFamily="34" charset="0"/>
              <a:cs typeface="Arial" panose="020B0604020202020204" pitchFamily="34" charset="0"/>
            </a:rPr>
            <a:t>Отпуск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0470" y="3196021"/>
        <a:ext cx="958805" cy="958805"/>
      </dsp:txXfrm>
    </dsp:sp>
    <dsp:sp modelId="{11E29DE5-1995-407B-A90D-37A6294FDBEF}">
      <dsp:nvSpPr>
        <dsp:cNvPr id="0" name=""/>
        <dsp:cNvSpPr/>
      </dsp:nvSpPr>
      <dsp:spPr>
        <a:xfrm>
          <a:off x="5096485" y="4659457"/>
          <a:ext cx="1355955" cy="13559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Arial" panose="020B0604020202020204" pitchFamily="34" charset="0"/>
              <a:cs typeface="Arial" panose="020B0604020202020204" pitchFamily="34" charset="0"/>
            </a:rPr>
            <a:t>Графики сменности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5060" y="4858032"/>
        <a:ext cx="958805" cy="958805"/>
      </dsp:txXfrm>
    </dsp:sp>
    <dsp:sp modelId="{7E6BEDE4-D387-4E91-B744-42441FEDC93C}">
      <dsp:nvSpPr>
        <dsp:cNvPr id="0" name=""/>
        <dsp:cNvSpPr/>
      </dsp:nvSpPr>
      <dsp:spPr>
        <a:xfrm>
          <a:off x="2970692" y="4659457"/>
          <a:ext cx="1355955" cy="13559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Arial" panose="020B0604020202020204" pitchFamily="34" charset="0"/>
              <a:cs typeface="Arial" panose="020B0604020202020204" pitchFamily="34" charset="0"/>
            </a:rPr>
            <a:t>Изменение ПОТ (уменьшение</a:t>
          </a:r>
          <a:r>
            <a:rPr lang="en-US" sz="1100" kern="120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100" kern="1200" smtClean="0">
              <a:latin typeface="Arial" panose="020B0604020202020204" pitchFamily="34" charset="0"/>
              <a:cs typeface="Arial" panose="020B0604020202020204" pitchFamily="34" charset="0"/>
            </a:rPr>
            <a:t> уход от премиальной части)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9267" y="4858032"/>
        <a:ext cx="958805" cy="958805"/>
      </dsp:txXfrm>
    </dsp:sp>
    <dsp:sp modelId="{220549E7-D96A-4E72-A388-E05073910CDE}">
      <dsp:nvSpPr>
        <dsp:cNvPr id="0" name=""/>
        <dsp:cNvSpPr/>
      </dsp:nvSpPr>
      <dsp:spPr>
        <a:xfrm>
          <a:off x="1645282" y="2997446"/>
          <a:ext cx="1355955" cy="13559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Arial" panose="020B0604020202020204" pitchFamily="34" charset="0"/>
              <a:cs typeface="Arial" panose="020B0604020202020204" pitchFamily="34" charset="0"/>
            </a:rPr>
            <a:t>Сокращение численности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3857" y="3196021"/>
        <a:ext cx="958805" cy="958805"/>
      </dsp:txXfrm>
    </dsp:sp>
    <dsp:sp modelId="{2C2760D3-B22C-45B3-9090-3ECFA62F015A}">
      <dsp:nvSpPr>
        <dsp:cNvPr id="0" name=""/>
        <dsp:cNvSpPr/>
      </dsp:nvSpPr>
      <dsp:spPr>
        <a:xfrm>
          <a:off x="2118315" y="924951"/>
          <a:ext cx="1355955" cy="13559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Аутстаффинг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6890" y="1123526"/>
        <a:ext cx="958805" cy="958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0.6482</cdr:x>
      <cdr:y>0.82027</cdr:y>
    </cdr:from>
    <cdr:to>
      <cdr:x>0.74822</cdr:x>
      <cdr:y>0.91967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28923" y="2038844"/>
          <a:ext cx="451947" cy="247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3,8%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B5988-7D86-48A8-9494-9E88C8F3CDF3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DD712-1B58-4B97-9173-16B2AB9FA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4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FD8BB-E334-46B4-931B-33E4A5DFF0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0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4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5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2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6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8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2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3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8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6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F515-A1C1-4D16-A48B-4138CBAC1388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D9A8-CDF9-48B3-94BC-C81E7EC09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lf.ru/" TargetMode="External"/><Relationship Id="rId2" Type="http://schemas.openxmlformats.org/officeDocument/2006/relationships/hyperlink" Target="mailto:Ovzhavoronkova@rolf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"/><Relationship Id="rId3" Type="http://schemas.openxmlformats.org/officeDocument/2006/relationships/image" Target="../media/image4.jpeg"/><Relationship Id="rId7" Type="http://schemas.openxmlformats.org/officeDocument/2006/relationships/image" Target="../media/image7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"/><Relationship Id="rId5" Type="http://schemas.openxmlformats.org/officeDocument/2006/relationships/image" Target="../media/image5.tif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1714" y="1653586"/>
            <a:ext cx="9144000" cy="23876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</a:t>
            </a:r>
            <a:r>
              <a:rPr lang="ru-RU" sz="4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Бизнес+Финансы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нестандартные решения в нестандартное время</a:t>
            </a: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</a:t>
            </a:r>
            <a:endParaRPr lang="ru-RU" sz="32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Google Shape;12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56" y="75723"/>
            <a:ext cx="1447243" cy="66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6217" y="75723"/>
            <a:ext cx="2455817" cy="19185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1;p17"/>
          <p:cNvSpPr txBox="1">
            <a:spLocks/>
          </p:cNvSpPr>
          <p:nvPr/>
        </p:nvSpPr>
        <p:spPr>
          <a:xfrm>
            <a:off x="1523999" y="6375334"/>
            <a:ext cx="286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ts val="2400"/>
              <a:buFont typeface="Arial"/>
              <a:buNone/>
            </a:pPr>
            <a:r>
              <a:rPr lang="ru-RU" sz="1400" dirty="0" smtClean="0">
                <a:solidFill>
                  <a:srgbClr val="434343"/>
                </a:solidFill>
                <a:latin typeface="Alegreya SC"/>
                <a:ea typeface="Alegreya SC"/>
                <a:cs typeface="Alegreya SC"/>
                <a:sym typeface="Alegreya SC"/>
              </a:rPr>
              <a:t>27.05.2020 Москва</a:t>
            </a:r>
            <a:endParaRPr lang="ru-RU" sz="1400" dirty="0">
              <a:solidFill>
                <a:srgbClr val="434343"/>
              </a:solidFill>
              <a:latin typeface="Alegreya SC"/>
              <a:ea typeface="Alegreya SC"/>
              <a:cs typeface="Alegreya SC"/>
              <a:sym typeface="Alegreya SC"/>
            </a:endParaRPr>
          </a:p>
        </p:txBody>
      </p:sp>
      <p:sp>
        <p:nvSpPr>
          <p:cNvPr id="9" name="Google Shape;129;p17"/>
          <p:cNvSpPr txBox="1">
            <a:spLocks/>
          </p:cNvSpPr>
          <p:nvPr/>
        </p:nvSpPr>
        <p:spPr>
          <a:xfrm>
            <a:off x="7326618" y="5488967"/>
            <a:ext cx="4351200" cy="6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ts val="2400"/>
              <a:buFont typeface="Arial"/>
              <a:buNone/>
            </a:pPr>
            <a:r>
              <a:rPr lang="ru-RU" sz="1800" dirty="0" smtClean="0">
                <a:solidFill>
                  <a:srgbClr val="434343"/>
                </a:solidFill>
                <a:latin typeface="Arial" panose="020B0604020202020204" pitchFamily="34" charset="0"/>
                <a:ea typeface="Alegreya SC"/>
                <a:cs typeface="Arial" panose="020B0604020202020204" pitchFamily="34" charset="0"/>
                <a:sym typeface="Alegreya SC"/>
              </a:rPr>
              <a:t>Олеся Жаворонкова</a:t>
            </a:r>
          </a:p>
          <a:p>
            <a:pPr algn="r"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ts val="2400"/>
              <a:buFont typeface="Arial"/>
              <a:buNone/>
            </a:pPr>
            <a:r>
              <a:rPr lang="ru-RU" sz="1800" dirty="0" smtClean="0">
                <a:solidFill>
                  <a:srgbClr val="434343"/>
                </a:solidFill>
                <a:latin typeface="Arial" panose="020B0604020202020204" pitchFamily="34" charset="0"/>
                <a:ea typeface="Alegreya SC"/>
                <a:cs typeface="Arial" panose="020B0604020202020204" pitchFamily="34" charset="0"/>
                <a:sym typeface="Alegreya SC"/>
              </a:rPr>
              <a:t>Руководитель финансового департамента</a:t>
            </a:r>
          </a:p>
          <a:p>
            <a:pPr algn="r">
              <a:lnSpc>
                <a:spcPct val="115000"/>
              </a:lnSpc>
              <a:spcBef>
                <a:spcPts val="0"/>
              </a:spcBef>
              <a:buClr>
                <a:srgbClr val="7F7F7F"/>
              </a:buClr>
              <a:buSzPts val="2400"/>
              <a:buFont typeface="Arial"/>
              <a:buNone/>
            </a:pPr>
            <a:r>
              <a:rPr lang="ru-RU" sz="1800" dirty="0" err="1" smtClean="0">
                <a:solidFill>
                  <a:srgbClr val="434343"/>
                </a:solidFill>
                <a:latin typeface="Arial" panose="020B0604020202020204" pitchFamily="34" charset="0"/>
                <a:ea typeface="Alegreya SC"/>
                <a:cs typeface="Arial" panose="020B0604020202020204" pitchFamily="34" charset="0"/>
                <a:sym typeface="Alegreya SC"/>
              </a:rPr>
              <a:t>Рольф</a:t>
            </a:r>
            <a:endParaRPr lang="ru-RU" sz="1800" dirty="0">
              <a:solidFill>
                <a:srgbClr val="434343"/>
              </a:solidFill>
              <a:latin typeface="Arial" panose="020B0604020202020204" pitchFamily="34" charset="0"/>
              <a:ea typeface="Alegreya SC"/>
              <a:cs typeface="Arial" panose="020B0604020202020204" pitchFamily="34" charset="0"/>
              <a:sym typeface="Alegreya SC"/>
            </a:endParaRPr>
          </a:p>
        </p:txBody>
      </p:sp>
      <p:pic>
        <p:nvPicPr>
          <p:cNvPr id="1026" name="Picture 2" descr="https://infolist-msk.ru/wp-content/uploads/2017/10/rol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26" y="75723"/>
            <a:ext cx="2236245" cy="22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6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564" y="347185"/>
            <a:ext cx="8438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Синхронизация усилий и взаимодействие в  операционной и финансовой плоскостях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16137" y="1384663"/>
            <a:ext cx="2725783" cy="264740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65520" y="2956561"/>
            <a:ext cx="2725783" cy="264740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CFO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05794" y="3104605"/>
            <a:ext cx="2725783" cy="264740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HRD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 позаботиться о том, чтобы у членов команды было ощущение, что они знают , что происходит</a:t>
            </a:r>
          </a:p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Устраивать регулярные встречи (будь то онлайн, будь то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оффлайн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Доверять сотрудникам</a:t>
            </a:r>
          </a:p>
          <a:p>
            <a:pPr lvl="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Ставить конкретные цели. Промежуточные точки контроли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4564" y="347185"/>
            <a:ext cx="2924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Какие подходы ведут к цели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564" y="347185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Оптимизация ресурсов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6845" y="1227908"/>
            <a:ext cx="800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мы действовали по людям?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9634" y="2255520"/>
            <a:ext cx="3727269" cy="30697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Сразу дали коммуникацию сотрудникам, что все выплаты будут по закону 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54" y="4741242"/>
            <a:ext cx="221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Взяли паузу на принятие решения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73581" y="2945393"/>
            <a:ext cx="3466013" cy="30262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Подключились к группе </a:t>
            </a:r>
            <a:r>
              <a:rPr lang="en-US" sz="2200" dirty="0" smtClean="0"/>
              <a:t>HRD</a:t>
            </a:r>
            <a:r>
              <a:rPr lang="ru-RU" sz="2200" dirty="0" smtClean="0"/>
              <a:t> </a:t>
            </a:r>
            <a:r>
              <a:rPr lang="en-US" sz="2200" dirty="0" smtClean="0"/>
              <a:t>auto retail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312482" y="5325291"/>
            <a:ext cx="411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Регулярно обменивались информацией по планируем действиям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746272" y="2090057"/>
            <a:ext cx="3836128" cy="297435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Рассматривали несколько вариантов решений и соотносили их с целями компании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9157316" y="4428400"/>
            <a:ext cx="345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Оценивали влияние каждого решения на группу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564" y="347185"/>
            <a:ext cx="3234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достижения цели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99368365"/>
              </p:ext>
            </p:extLst>
          </p:nvPr>
        </p:nvGraphicFramePr>
        <p:xfrm>
          <a:off x="1408039" y="774001"/>
          <a:ext cx="9423133" cy="601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52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91" y="1616619"/>
            <a:ext cx="10515600" cy="42790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 падения продаж новых автомобилей на 30-35%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 снижение продаж по а/м с пробегом на 20-25%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Ожидаем, снижение загрузки от СК пропорционально падению объемов продаж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 снижения кредитной доли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Мониторим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рынок труда, чтобы своевременно реагировать</a:t>
            </a:r>
          </a:p>
          <a:p>
            <a:pPr marL="0" indent="0">
              <a:lnSpc>
                <a:spcPct val="170000"/>
              </a:lnSpc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4564" y="347185"/>
            <a:ext cx="1769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Видение рынка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826" y="334964"/>
            <a:ext cx="2879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после кризиса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8445" y="2070423"/>
            <a:ext cx="853440" cy="8273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8445" y="3259975"/>
            <a:ext cx="853440" cy="8273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65801" y="4470744"/>
            <a:ext cx="853440" cy="8273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0292" y="2017320"/>
            <a:ext cx="81250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бизнес вертикаль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Даже когда проблема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исчезнет и клиенты вернутся в центры, у компании будет еще одно перспективное направление развития -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онлайнпродажи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penclipart.org/image/2400px/svg_to_png/216528/Mobile-Icon-White-on-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78" y="2264229"/>
            <a:ext cx="465126" cy="4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0293" y="3455999"/>
            <a:ext cx="919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Максимальное сохранение штата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0292" y="4644859"/>
            <a:ext cx="919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лояльности клиентов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https://img2.pngindir.com/20180430/dvw/kisspng-businessperson-computer-icons-clip-art-5ae6b7758bc593.3230924515250696855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73" y="3464708"/>
            <a:ext cx="420096" cy="4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nemetorszagi-magyarok.de/sites/default/files/heart2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99" y="4622846"/>
            <a:ext cx="618026" cy="50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909" y="691002"/>
            <a:ext cx="10515600" cy="1325563"/>
          </a:xfrm>
          <a:noFill/>
        </p:spPr>
        <p:txBody>
          <a:bodyPr/>
          <a:lstStyle/>
          <a:p>
            <a:r>
              <a:rPr lang="ru-RU" dirty="0" smtClean="0">
                <a:solidFill>
                  <a:srgbClr val="DF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dirty="0">
                <a:solidFill>
                  <a:srgbClr val="DF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dirty="0">
              <a:solidFill>
                <a:srgbClr val="DF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3909" y="2445948"/>
            <a:ext cx="780733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Олеся Жаворонкова</a:t>
            </a:r>
            <a:endParaRPr kumimoji="0" lang="ru-RU" altLang="ru-RU" sz="28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Руководитель финансового департамента</a:t>
            </a:r>
            <a:endParaRPr kumimoji="0" lang="ru-RU" altLang="ru-RU" sz="28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«РОЛЬФ» </a:t>
            </a:r>
            <a:endParaRPr kumimoji="0" lang="ru-RU" altLang="ru-RU" sz="28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</a:t>
            </a:r>
            <a:r>
              <a:rPr kumimoji="0" lang="en-US" altLang="ru-RU" sz="2800" b="0" i="0" u="none" strike="noStrike" cap="none" normalizeH="0" baseline="0" dirty="0" smtClean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 +7(91</a:t>
            </a:r>
            <a:r>
              <a:rPr kumimoji="0" lang="ru-RU" altLang="ru-RU" sz="2800" b="0" i="0" u="none" strike="noStrike" cap="none" normalizeH="0" baseline="0" dirty="0" smtClean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0) 003-80-85</a:t>
            </a:r>
            <a:endParaRPr kumimoji="0" lang="ru-RU" altLang="ru-RU" sz="28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b="0" i="0" u="none" strike="noStrike" cap="none" normalizeH="0" baseline="0" dirty="0" smtClean="0" bmk="_MailAutoSig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mailto: </a:t>
            </a:r>
            <a:r>
              <a:rPr kumimoji="0" lang="en-US" altLang="ru-RU" sz="2800" b="0" i="0" u="none" strike="noStrike" cap="none" normalizeH="0" baseline="0" dirty="0" smtClean="0" bmk="_MailAutoSig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Ovzhavoronkova@rolf.ru</a:t>
            </a:r>
            <a:endParaRPr kumimoji="0" lang="ru-RU" altLang="ru-RU" sz="28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b="0" i="0" u="none" strike="noStrike" cap="none" normalizeH="0" baseline="0" dirty="0" smtClean="0" bmk="_MailAutoSig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http://www.rolf.ru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Рисунок 1" descr="28_logo_bl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33" y="5356947"/>
            <a:ext cx="625475" cy="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9040" y="4134846"/>
            <a:ext cx="18473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6600"/>
          </a:p>
        </p:txBody>
      </p:sp>
      <p:pic>
        <p:nvPicPr>
          <p:cNvPr id="8" name="Picture 2" descr="https://infolist-msk.ru/wp-content/uploads/2017/10/rol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25" y="2654954"/>
            <a:ext cx="2236245" cy="22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807197" y="382019"/>
            <a:ext cx="616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ИНФОРМАЦИЯ О КОМПАНИИ</a:t>
            </a:r>
          </a:p>
        </p:txBody>
      </p:sp>
      <p:cxnSp>
        <p:nvCxnSpPr>
          <p:cNvPr id="77" name="Straight Connector 43"/>
          <p:cNvCxnSpPr/>
          <p:nvPr/>
        </p:nvCxnSpPr>
        <p:spPr bwMode="auto">
          <a:xfrm>
            <a:off x="6579163" y="1264049"/>
            <a:ext cx="41040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43"/>
          <p:cNvCxnSpPr/>
          <p:nvPr/>
        </p:nvCxnSpPr>
        <p:spPr bwMode="auto">
          <a:xfrm>
            <a:off x="261289" y="1264049"/>
            <a:ext cx="4104000" cy="0"/>
          </a:xfrm>
          <a:prstGeom prst="line">
            <a:avLst/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 bwMode="auto">
          <a:xfrm>
            <a:off x="261289" y="997943"/>
            <a:ext cx="41040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rIns="0" rtlCol="0" anchor="t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ФАКТЫ</a:t>
            </a:r>
            <a:endParaRPr lang="en-GB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261290" y="1317402"/>
            <a:ext cx="4102393" cy="498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C86D28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36000" bIns="0"/>
          <a:lstStyle>
            <a:lvl1pPr marL="190500" indent="-190500">
              <a:spcBef>
                <a:spcPct val="60000"/>
              </a:spcBef>
              <a:buClr>
                <a:srgbClr val="F79239"/>
              </a:buClr>
              <a:buSzPct val="90000"/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463550" indent="-190500">
              <a:spcBef>
                <a:spcPct val="20000"/>
              </a:spcBef>
              <a:buClr>
                <a:srgbClr val="005037"/>
              </a:buClr>
              <a:buSzPct val="70000"/>
              <a:buFont typeface="Wingdings" panose="05000000000000000000" pitchFamily="2" charset="2"/>
              <a:buChar char="Ø"/>
              <a:defRPr sz="1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708025" indent="-171450">
              <a:spcBef>
                <a:spcPct val="20000"/>
              </a:spcBef>
              <a:buClr>
                <a:srgbClr val="005037"/>
              </a:buClr>
              <a:buSzPct val="70000"/>
              <a:buFont typeface="Wingdings" panose="05000000000000000000" pitchFamily="2" charset="2"/>
              <a:buChar char="q"/>
              <a:defRPr sz="9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200"/>
              </a:spcBef>
              <a:spcAft>
                <a:spcPts val="500"/>
              </a:spcAft>
              <a:buClr>
                <a:srgbClr val="C80417"/>
              </a:buClr>
              <a:buSzPct val="75000"/>
              <a:buFont typeface="Arial" panose="020B0604020202020204" pitchFamily="34" charset="0"/>
              <a:buChar char="►"/>
            </a:pP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РОЛЬФ</a:t>
            </a:r>
            <a:r>
              <a:rPr lang="en-US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автодилер</a:t>
            </a:r>
            <a:r>
              <a:rPr lang="en-US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автомобильном рынке РФ</a:t>
            </a:r>
            <a:endParaRPr lang="ru-RU" alt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buClr>
                <a:srgbClr val="C80417"/>
              </a:buClr>
              <a:buSzPct val="75000"/>
              <a:buFont typeface="Arial" panose="020B0604020202020204" pitchFamily="34" charset="0"/>
              <a:buChar char="►"/>
            </a:pP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Специализация:</a:t>
            </a:r>
          </a:p>
          <a:p>
            <a:pPr marL="447675" indent="-182563" algn="just">
              <a:spcBef>
                <a:spcPts val="0"/>
              </a:spcBef>
              <a:spcAft>
                <a:spcPts val="200"/>
              </a:spcAft>
              <a:buClr>
                <a:srgbClr val="C80417"/>
              </a:buClr>
              <a:buFont typeface="Symbol" panose="05050102010706020507" pitchFamily="18" charset="2"/>
              <a:buChar char=""/>
            </a:pP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продажа новых автомобилей </a:t>
            </a:r>
          </a:p>
          <a:p>
            <a:pPr marL="447675" indent="-182563" algn="just">
              <a:spcBef>
                <a:spcPts val="0"/>
              </a:spcBef>
              <a:spcAft>
                <a:spcPts val="200"/>
              </a:spcAft>
              <a:buClr>
                <a:srgbClr val="C80417"/>
              </a:buClr>
              <a:buFont typeface="Symbol" panose="05050102010706020507" pitchFamily="18" charset="2"/>
              <a:buChar char=""/>
            </a:pP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продажа автомобилей с пробегом (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trade-in)</a:t>
            </a:r>
            <a:endParaRPr lang="ru-RU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182563" algn="just">
              <a:spcBef>
                <a:spcPts val="0"/>
              </a:spcBef>
              <a:spcAft>
                <a:spcPts val="200"/>
              </a:spcAft>
              <a:buClr>
                <a:srgbClr val="C80417"/>
              </a:buClr>
              <a:buFont typeface="Symbol" panose="05050102010706020507" pitchFamily="18" charset="2"/>
              <a:buChar char=""/>
            </a:pP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сервисное обслуживание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продажа з/ч</a:t>
            </a:r>
          </a:p>
          <a:p>
            <a:pPr marL="447675" indent="-182563" algn="just">
              <a:spcBef>
                <a:spcPts val="0"/>
              </a:spcBef>
              <a:spcAft>
                <a:spcPts val="600"/>
              </a:spcAft>
              <a:buClr>
                <a:srgbClr val="C80417"/>
              </a:buClr>
              <a:buFont typeface="Symbol" panose="05050102010706020507" pitchFamily="18" charset="2"/>
              <a:buChar char=""/>
            </a:pPr>
            <a:r>
              <a:rPr lang="ru-RU" sz="1100" spc="-20" dirty="0">
                <a:latin typeface="Arial" panose="020B0604020202020204" pitchFamily="34" charset="0"/>
                <a:cs typeface="Arial" panose="020B0604020202020204" pitchFamily="34" charset="0"/>
              </a:rPr>
              <a:t>агентские услуги по продаже страховых и кредитных продуктов</a:t>
            </a:r>
            <a:endParaRPr lang="ru-RU" altLang="ru-RU" sz="11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200"/>
              </a:spcBef>
              <a:spcAft>
                <a:spcPts val="500"/>
              </a:spcAft>
              <a:buClr>
                <a:srgbClr val="C00000"/>
              </a:buClr>
              <a:buSzPct val="75000"/>
              <a:buFont typeface="Arial" panose="020B0604020202020204" pitchFamily="34" charset="0"/>
              <a:buChar char="►"/>
            </a:pP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 основана в 1991 году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(28 лет на рынке)</a:t>
            </a:r>
          </a:p>
          <a:p>
            <a:pPr>
              <a:spcAft>
                <a:spcPts val="500"/>
              </a:spcAft>
              <a:buClr>
                <a:srgbClr val="C00000"/>
              </a:buClr>
              <a:buSzPct val="75000"/>
              <a:buFont typeface="Arial" panose="020B0604020202020204" pitchFamily="34" charset="0"/>
              <a:buChar char="►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Компания располагает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20 дилерскими локациями,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включающими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62 шоу-рума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сервисные помещения на двух крупнейших рынках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: Москвы и Санкт-Петербурга</a:t>
            </a:r>
          </a:p>
          <a:p>
            <a:pPr marL="447675" indent="-182563" algn="just">
              <a:spcBef>
                <a:spcPts val="0"/>
              </a:spcBef>
              <a:spcAft>
                <a:spcPts val="600"/>
              </a:spcAft>
              <a:buClr>
                <a:srgbClr val="C80417"/>
              </a:buClr>
              <a:buFont typeface="Symbol" panose="05050102010706020507" pitchFamily="18" charset="2"/>
              <a:buChar char=""/>
            </a:pPr>
            <a:r>
              <a:rPr lang="ru-RU" altLang="ru-RU" sz="1100" b="1" spc="-20" dirty="0">
                <a:latin typeface="Arial" panose="020B0604020202020204" pitchFamily="34" charset="0"/>
                <a:cs typeface="Arial" panose="020B0604020202020204" pitchFamily="34" charset="0"/>
              </a:rPr>
              <a:t>Москва и Санкт-Петербург</a:t>
            </a:r>
            <a:r>
              <a:rPr lang="ru-RU" altLang="ru-RU" sz="1100" spc="-20" dirty="0">
                <a:latin typeface="Arial" panose="020B0604020202020204" pitchFamily="34" charset="0"/>
                <a:cs typeface="Arial" panose="020B0604020202020204" pitchFamily="34" charset="0"/>
              </a:rPr>
              <a:t> обеспечивают </a:t>
            </a:r>
            <a:r>
              <a:rPr lang="ru-RU" altLang="ru-RU" sz="1100" b="1" spc="-2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altLang="ru-RU" sz="1100" b="1" spc="-2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altLang="ru-RU" sz="11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spc="-20" dirty="0">
                <a:latin typeface="Arial" panose="020B0604020202020204" pitchFamily="34" charset="0"/>
                <a:cs typeface="Arial" panose="020B0604020202020204" pitchFamily="34" charset="0"/>
              </a:rPr>
              <a:t>продаж новых автомобилей в РФ по итогам 2019 года</a:t>
            </a:r>
          </a:p>
          <a:p>
            <a:pPr algn="just">
              <a:spcBef>
                <a:spcPts val="200"/>
              </a:spcBef>
              <a:spcAft>
                <a:spcPts val="500"/>
              </a:spcAft>
              <a:buClr>
                <a:srgbClr val="C00000"/>
              </a:buClr>
              <a:buSzPct val="75000"/>
              <a:buFont typeface="Arial" panose="020B0604020202020204" pitchFamily="34" charset="0"/>
              <a:buChar char="►"/>
            </a:pPr>
            <a:r>
              <a:rPr lang="ru-RU" altLang="ru-RU" sz="1100" b="1" spc="-20" dirty="0">
                <a:latin typeface="Arial" panose="020B0604020202020204" pitchFamily="34" charset="0"/>
                <a:cs typeface="Arial" panose="020B0604020202020204" pitchFamily="34" charset="0"/>
              </a:rPr>
              <a:t>Диверсифицированный портфель брендов </a:t>
            </a:r>
            <a:r>
              <a:rPr lang="ru-RU" altLang="ru-RU" sz="1100" spc="-20" dirty="0">
                <a:latin typeface="Arial" panose="020B0604020202020204" pitchFamily="34" charset="0"/>
                <a:cs typeface="Arial" panose="020B0604020202020204" pitchFamily="34" charset="0"/>
              </a:rPr>
              <a:t>(22 бренда новых автомобилей и мототехники</a:t>
            </a:r>
            <a:r>
              <a:rPr lang="en-US" altLang="ru-RU" sz="1100" spc="-2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1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0500" lvl="1" algn="just">
              <a:spcBef>
                <a:spcPts val="200"/>
              </a:spcBef>
              <a:spcAft>
                <a:spcPts val="500"/>
              </a:spcAft>
              <a:buClr>
                <a:srgbClr val="C00000"/>
              </a:buClr>
              <a:buSzPct val="75000"/>
              <a:buFont typeface="Arial" panose="020B0604020202020204" pitchFamily="34" charset="0"/>
              <a:buChar char="►"/>
            </a:pP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 2011 году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РОЛЬФ </a:t>
            </a: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утвердил стратегию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позволившую Компании к 2013 году занять и в настоящий момент удерживать лидирующие позиции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профильном рынке</a:t>
            </a:r>
          </a:p>
          <a:p>
            <a:pPr marL="190500" lvl="1" algn="just">
              <a:spcBef>
                <a:spcPts val="200"/>
              </a:spcBef>
              <a:spcAft>
                <a:spcPts val="500"/>
              </a:spcAft>
              <a:buClr>
                <a:srgbClr val="C00000"/>
              </a:buClr>
              <a:buSzPct val="75000"/>
              <a:buFont typeface="Arial" panose="020B0604020202020204" pitchFamily="34" charset="0"/>
              <a:buChar char="►"/>
            </a:pP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Кредитные рейтинги: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B1/</a:t>
            </a: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Развивающийся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Moody’s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ruA</a:t>
            </a:r>
            <a:r>
              <a:rPr lang="en-US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ru-RU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Стабильный</a:t>
            </a:r>
            <a:r>
              <a:rPr lang="en-US" alt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Эксперт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</a:p>
        </p:txBody>
      </p:sp>
      <p:sp>
        <p:nvSpPr>
          <p:cNvPr id="44" name="Прямоугольник 33">
            <a:extLst>
              <a:ext uri="{FF2B5EF4-FFF2-40B4-BE49-F238E27FC236}">
                <a16:creationId xmlns:a16="http://schemas.microsoft.com/office/drawing/2014/main" id="{B6E865D1-A08D-4809-8BAF-EFD311A455ED}"/>
              </a:ext>
            </a:extLst>
          </p:cNvPr>
          <p:cNvSpPr/>
          <p:nvPr/>
        </p:nvSpPr>
        <p:spPr>
          <a:xfrm flipV="1">
            <a:off x="261289" y="6474211"/>
            <a:ext cx="11564951" cy="540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 bwMode="auto">
          <a:xfrm>
            <a:off x="6579163" y="966044"/>
            <a:ext cx="41040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ПОРТФЕЛЬ БРЕНДОВ (по выручке, 2019*)</a:t>
            </a:r>
            <a:endParaRPr lang="en-GB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838939738"/>
              </p:ext>
            </p:extLst>
          </p:nvPr>
        </p:nvGraphicFramePr>
        <p:xfrm>
          <a:off x="6671766" y="1279192"/>
          <a:ext cx="4518572" cy="248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469" y="4483218"/>
            <a:ext cx="628138" cy="414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8186" y="4341332"/>
            <a:ext cx="628138" cy="729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469" y="5583228"/>
            <a:ext cx="628138" cy="502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4703" y="5583228"/>
            <a:ext cx="600206" cy="53284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Скругленный прямоугольник 68"/>
          <p:cNvSpPr/>
          <p:nvPr/>
        </p:nvSpPr>
        <p:spPr>
          <a:xfrm>
            <a:off x="6594918" y="4187311"/>
            <a:ext cx="1451804" cy="103783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70" name="УДЕРЖАНИЕ…"/>
          <p:cNvSpPr txBox="1"/>
          <p:nvPr/>
        </p:nvSpPr>
        <p:spPr>
          <a:xfrm>
            <a:off x="6570147" y="4461793"/>
            <a:ext cx="140091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УДЕРЖАНИЕ</a:t>
            </a:r>
            <a:endParaRPr lang="en-US" sz="1000" dirty="0"/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 smtClean="0"/>
              <a:t>ЛИДЕРСТВА</a:t>
            </a:r>
            <a:endParaRPr lang="en-US" sz="1000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594918" y="5254238"/>
            <a:ext cx="1512764" cy="114314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72" name="ПРИОРИТЕТНОЕ…"/>
          <p:cNvSpPr txBox="1"/>
          <p:nvPr/>
        </p:nvSpPr>
        <p:spPr>
          <a:xfrm>
            <a:off x="6603627" y="5255492"/>
            <a:ext cx="1512764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ПРИОРИТЕТНОЕ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 err="1"/>
              <a:t>НАПРАВЛЕНИЕ</a:t>
            </a:r>
            <a:r>
              <a:rPr sz="1000" dirty="0"/>
              <a:t> </a:t>
            </a:r>
            <a:r>
              <a:rPr lang="ru-RU" sz="1000" dirty="0"/>
              <a:t>РАЗВИТИЯ </a:t>
            </a:r>
            <a:r>
              <a:rPr sz="1000" dirty="0"/>
              <a:t>–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БИЗНЕС ПО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ПРОДАЖЕ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АВТОМОБИЛЕЙ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С ПРОБЕГОМ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478081" y="4228114"/>
            <a:ext cx="1895316" cy="99258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74" name="ЛИДЕР…"/>
          <p:cNvSpPr txBox="1"/>
          <p:nvPr/>
        </p:nvSpPr>
        <p:spPr>
          <a:xfrm>
            <a:off x="9517987" y="4389677"/>
            <a:ext cx="175188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ЛИДЕР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ПО КАЧЕСТВУ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ОБСЛУЖИВАНИЯ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КЛИЕНТОВ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9475588" y="5254238"/>
            <a:ext cx="1897808" cy="114314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76" name="СТРАТЕГИЧЕСКИЙ…"/>
          <p:cNvSpPr txBox="1"/>
          <p:nvPr/>
        </p:nvSpPr>
        <p:spPr>
          <a:xfrm>
            <a:off x="9509823" y="5249729"/>
            <a:ext cx="176004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СТРАТЕГИЧЕСКИЙ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ФОКУС НА 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СОТРУДНИКАХ –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САМОЙ ПРОФЕС-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СИОНАЛЬНОЙ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КОМАНДЕ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/>
              <a:t>В АВТОБИЗНЕСЕ</a:t>
            </a:r>
          </a:p>
        </p:txBody>
      </p:sp>
      <p:sp>
        <p:nvSpPr>
          <p:cNvPr id="81" name="TextBox 80"/>
          <p:cNvSpPr txBox="1"/>
          <p:nvPr/>
        </p:nvSpPr>
        <p:spPr bwMode="auto">
          <a:xfrm>
            <a:off x="6661891" y="3835529"/>
            <a:ext cx="41040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2016-2020</a:t>
            </a:r>
            <a:endParaRPr lang="en-GB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63766" y="1773164"/>
            <a:ext cx="7832291" cy="4576921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–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Университет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правления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– Управление инновациями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 Образование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CIMA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sz="2200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РОЛЬФ Бухгалтер 2005-2008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РОЛЬФ Финансовый аналитик различных ДЦ (Химки, Юг, Восток, Центр, Звезда Столицы, Пеликан) 2008-2016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РОЛЬФ Руководитель финансового департамента ГК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227" t="27836" r="53062" b="48616"/>
          <a:stretch/>
        </p:blipFill>
        <p:spPr>
          <a:xfrm>
            <a:off x="401053" y="1503198"/>
            <a:ext cx="3609554" cy="40827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84564" y="347185"/>
            <a:ext cx="6408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Олеся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Жаворонкова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Руководитель финансового департамента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564" y="347185"/>
            <a:ext cx="2051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реальность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6914" y="1665911"/>
            <a:ext cx="6871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Самый популярный вопрос от сотрудников в апреле: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закончится режим самоизоляции?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мы сможем начать работать?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4564" y="3556896"/>
            <a:ext cx="9557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Ответ на эти вопросы:</a:t>
            </a:r>
          </a:p>
          <a:p>
            <a:endParaRPr lang="ru-RU" dirty="0"/>
          </a:p>
          <a:p>
            <a:r>
              <a:rPr lang="ru-RU" dirty="0"/>
              <a:t>Это новая реальность и нам нужно научиться работать с клиентом дистанционно.</a:t>
            </a:r>
          </a:p>
          <a:p>
            <a:r>
              <a:rPr lang="ru-RU" dirty="0"/>
              <a:t>Работу мы не останавливали и для того, чтобы продавать, не надо ждать окончания режима самоизоляции.</a:t>
            </a:r>
          </a:p>
          <a:p>
            <a:r>
              <a:rPr lang="ru-RU" dirty="0"/>
              <a:t>Такой режим возможно будет долго, и скорее всего нас ожидает 2 волна, 3 и так </a:t>
            </a:r>
            <a:r>
              <a:rPr lang="ru-RU" dirty="0" smtClean="0"/>
              <a:t>далее</a:t>
            </a:r>
            <a:r>
              <a:rPr lang="en-US" dirty="0" smtClean="0"/>
              <a:t>…</a:t>
            </a:r>
            <a:endParaRPr lang="ru-RU" dirty="0"/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39209" y="1471194"/>
            <a:ext cx="853440" cy="8273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9209" y="3143239"/>
            <a:ext cx="853440" cy="8273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Open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7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06280" y="1489195"/>
            <a:ext cx="3432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Есть 2 пути: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029" y="3025075"/>
            <a:ext cx="3721164" cy="207894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Начать играть по новым правилам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выигрывать от этого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36357" y="3025075"/>
            <a:ext cx="3721164" cy="207894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вид, что ничего не происходит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неизбежно выходить из игры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84564" y="347185"/>
            <a:ext cx="2051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реальность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288" y="3023955"/>
            <a:ext cx="118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7053" y="3023955"/>
            <a:ext cx="124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2.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222" y="3601212"/>
            <a:ext cx="2124891" cy="761782"/>
          </a:xfrm>
          <a:prstGeom prst="roundRect">
            <a:avLst/>
          </a:prstGeom>
          <a:solidFill>
            <a:srgbClr val="DF1C24"/>
          </a:solidFill>
          <a:ln>
            <a:solidFill>
              <a:srgbClr val="DF1C24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135526" y="3672949"/>
            <a:ext cx="1555167" cy="618308"/>
          </a:xfrm>
          <a:prstGeom prst="leftRightArrow">
            <a:avLst/>
          </a:prstGeom>
          <a:solidFill>
            <a:schemeClr val="bg2">
              <a:lumMod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esch-consult.de/wp-content/uploads/2019/09/Lesch-Consult_Impulsgeber_Coaching-Bild_1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32"/>
            <a:ext cx="12192000" cy="69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58478" y="4381438"/>
            <a:ext cx="8795288" cy="187187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Не надо ждать, что клиенты выстроятся в очередь. Мы должны сделать так, чтобы клиент захотел приехать именно к нам.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675" y="5134672"/>
            <a:ext cx="2548914" cy="169821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496" y="1290105"/>
            <a:ext cx="11966093" cy="745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мы развиваем сейчас онлайн продажи?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2675" y="2119340"/>
            <a:ext cx="9719733" cy="9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возможность продавать офлайн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0160" y="2824513"/>
            <a:ext cx="9719733" cy="9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онлайн продажами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0161" y="4271072"/>
            <a:ext cx="9719733" cy="115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возобновится деятельность, элементы бесконтактной продажи все равно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сохранятся. Наши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 продавать дистанционно помогут нам, т.к. стираются границы и мы должны научиться продавать авто с доставкой в любую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точку.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4564" y="347185"/>
            <a:ext cx="2051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реальность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564" y="347185"/>
            <a:ext cx="2051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реальность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8445" y="1556616"/>
            <a:ext cx="853440" cy="8273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8445" y="2746168"/>
            <a:ext cx="853440" cy="8273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65801" y="3956937"/>
            <a:ext cx="853440" cy="8273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65801" y="5137503"/>
            <a:ext cx="853440" cy="82731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5485" y="1811383"/>
            <a:ext cx="812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talk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общение с клиентом в удобном приложении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penclipart.org/image/2400px/svg_to_png/216528/Mobile-Icon-White-on-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78" y="1750422"/>
            <a:ext cx="465126" cy="4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0293" y="2950901"/>
            <a:ext cx="919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Продажа товара услуги по телефону, а не консультирование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cdn.onlinewebfonts.com/svg/download_4860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69" y="2984306"/>
            <a:ext cx="525759" cy="3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0292" y="4139761"/>
            <a:ext cx="919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Единый персональный менеджер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5485" y="5265405"/>
            <a:ext cx="919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Забота о клиенте – минимум визитов и времени на ДЦ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ttps://nemetorszagi-magyarok.de/sites/default/files/heart2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8" y="5265405"/>
            <a:ext cx="618026" cy="6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eadscolleges.com.pk/images/business-05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72" y="4112124"/>
            <a:ext cx="516937" cy="5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564" y="347185"/>
            <a:ext cx="8487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MW Type Global Pro Regular" pitchFamily="2" charset="0"/>
                <a:cs typeface="Arial" panose="020B0604020202020204" pitchFamily="34" charset="0"/>
              </a:rPr>
              <a:t>Какие решения и действия нужно (было) принять и предпринять в ответ на пандемию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MW Type Global Pro Regular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8" y="285636"/>
            <a:ext cx="1324538" cy="42681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201243" y="1724296"/>
            <a:ext cx="60960" cy="428461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59339" y="1724294"/>
            <a:ext cx="60960" cy="428461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838" y="1628503"/>
            <a:ext cx="348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Техническая готовность к удаленной работе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26970" y="1628502"/>
            <a:ext cx="348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Бизнес процессы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10246" y="1628502"/>
            <a:ext cx="348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Люди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668198" y="1628502"/>
            <a:ext cx="348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4108" y="2699658"/>
            <a:ext cx="2600348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Возможность оплаты за товары, услуги онлайн</a:t>
            </a:r>
          </a:p>
          <a:p>
            <a:endParaRPr lang="ru-RU" dirty="0"/>
          </a:p>
          <a:p>
            <a:r>
              <a:rPr lang="ru-RU" dirty="0" smtClean="0"/>
              <a:t>Наличие лицензий для удаленного доступа</a:t>
            </a:r>
          </a:p>
          <a:p>
            <a:endParaRPr lang="ru-RU" dirty="0"/>
          </a:p>
          <a:p>
            <a:r>
              <a:rPr lang="ru-RU" dirty="0" smtClean="0"/>
              <a:t>Организация удаленного </a:t>
            </a:r>
            <a:r>
              <a:rPr lang="ru-RU" dirty="0" err="1" smtClean="0"/>
              <a:t>колл</a:t>
            </a:r>
            <a:r>
              <a:rPr lang="ru-RU" dirty="0" smtClean="0"/>
              <a:t> центра</a:t>
            </a:r>
          </a:p>
          <a:p>
            <a:endParaRPr lang="ru-RU" dirty="0"/>
          </a:p>
          <a:p>
            <a:r>
              <a:rPr lang="ru-RU" dirty="0" smtClean="0"/>
              <a:t>Наличие ресурсов (ноутбуки, </a:t>
            </a:r>
            <a:r>
              <a:rPr lang="ru-RU" dirty="0" err="1" smtClean="0"/>
              <a:t>планшенты</a:t>
            </a:r>
            <a:r>
              <a:rPr lang="ru-RU" dirty="0" smtClean="0"/>
              <a:t> и т.д.)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27939" y="2699658"/>
            <a:ext cx="2420282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Маркетинг -отказ от большей части источников</a:t>
            </a:r>
          </a:p>
          <a:p>
            <a:endParaRPr lang="ru-RU" dirty="0"/>
          </a:p>
          <a:p>
            <a:r>
              <a:rPr lang="ru-RU" dirty="0" smtClean="0"/>
              <a:t>Договоры с подрядчиками (аренда, мойка/уборка, эксплуатация)</a:t>
            </a:r>
          </a:p>
          <a:p>
            <a:endParaRPr lang="ru-RU" dirty="0"/>
          </a:p>
          <a:p>
            <a:r>
              <a:rPr lang="ru-RU" dirty="0" smtClean="0"/>
              <a:t>Безопасность клиентов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23260" y="2699657"/>
            <a:ext cx="2420282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Обучение новому формату работы</a:t>
            </a:r>
          </a:p>
          <a:p>
            <a:endParaRPr lang="ru-RU" dirty="0"/>
          </a:p>
          <a:p>
            <a:r>
              <a:rPr lang="ru-RU" dirty="0" smtClean="0"/>
              <a:t>Анализ и просчет различных вариантов оплат</a:t>
            </a:r>
          </a:p>
          <a:p>
            <a:endParaRPr lang="ru-RU" dirty="0"/>
          </a:p>
          <a:p>
            <a:r>
              <a:rPr lang="ru-RU" dirty="0" smtClean="0"/>
              <a:t>Сокращение / Сохранение штата</a:t>
            </a:r>
          </a:p>
          <a:p>
            <a:endParaRPr lang="ru-RU" dirty="0"/>
          </a:p>
          <a:p>
            <a:r>
              <a:rPr lang="ru-RU" dirty="0" smtClean="0"/>
              <a:t>Меры безопасности для сотрудников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885545" y="1724294"/>
            <a:ext cx="60960" cy="428461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50312" y="2699657"/>
            <a:ext cx="2702053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Стресс тесты для банков </a:t>
            </a:r>
          </a:p>
          <a:p>
            <a:endParaRPr lang="ru-RU" dirty="0"/>
          </a:p>
          <a:p>
            <a:r>
              <a:rPr lang="ru-RU" dirty="0" smtClean="0"/>
              <a:t>Просчет различных моделей для определения рисков по </a:t>
            </a:r>
            <a:r>
              <a:rPr lang="ru-RU" dirty="0" err="1" smtClean="0"/>
              <a:t>ковенантам</a:t>
            </a:r>
            <a:r>
              <a:rPr lang="ru-RU" dirty="0" smtClean="0"/>
              <a:t>/кассовым разрывам</a:t>
            </a:r>
          </a:p>
          <a:p>
            <a:endParaRPr lang="ru-RU" dirty="0"/>
          </a:p>
          <a:p>
            <a:r>
              <a:rPr lang="ru-RU" dirty="0" smtClean="0"/>
              <a:t>Переговоры с банками, дистрибуторами по вопросам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2068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7" grpId="0" build="p" animBg="1"/>
      <p:bldP spid="18" grpId="0" build="p" animBg="1"/>
      <p:bldP spid="19" grpId="0" build="p" animBg="1"/>
      <p:bldP spid="22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813</Words>
  <Application>Microsoft Office PowerPoint</Application>
  <PresentationFormat>Широкоэкранный</PresentationFormat>
  <Paragraphs>167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Alegreya SC</vt:lpstr>
      <vt:lpstr>Arial</vt:lpstr>
      <vt:lpstr>BMW Type Global Pro Regular</vt:lpstr>
      <vt:lpstr>Calibri</vt:lpstr>
      <vt:lpstr>Calibri Light</vt:lpstr>
      <vt:lpstr>Symbol</vt:lpstr>
      <vt:lpstr>Times New Roman</vt:lpstr>
      <vt:lpstr>Тема Office</vt:lpstr>
      <vt:lpstr>«Бизнес+Финансы: нестандартные решения в нестандартное время»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«Бизнес+Финансы: нестандартные решения в нестандартное время»</dc:title>
  <dc:creator>User</dc:creator>
  <cp:lastModifiedBy>User</cp:lastModifiedBy>
  <cp:revision>30</cp:revision>
  <dcterms:created xsi:type="dcterms:W3CDTF">2020-05-26T08:55:15Z</dcterms:created>
  <dcterms:modified xsi:type="dcterms:W3CDTF">2020-05-26T17:40:50Z</dcterms:modified>
</cp:coreProperties>
</file>