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1" r:id="rId6"/>
    <p:sldId id="284" r:id="rId7"/>
    <p:sldId id="263" r:id="rId8"/>
    <p:sldId id="264" r:id="rId9"/>
    <p:sldId id="265" r:id="rId10"/>
    <p:sldId id="266" r:id="rId11"/>
    <p:sldId id="267" r:id="rId12"/>
    <p:sldId id="282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3" r:id="rId26"/>
    <p:sldId id="281" r:id="rId2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31313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31313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31313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31313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31313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31313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31313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31313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31313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13131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CCCC"/>
          </a:solidFill>
        </a:fill>
      </a:tcStyle>
    </a:wholeTbl>
    <a:band2H>
      <a:tcTxStyle/>
      <a:tcStyle>
        <a:tcBdr/>
        <a:fill>
          <a:solidFill>
            <a:srgbClr val="E9E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13131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E0D4"/>
          </a:solidFill>
        </a:fill>
      </a:tcStyle>
    </a:wholeTbl>
    <a:band2H>
      <a:tcTxStyle/>
      <a:tcStyle>
        <a:tcBdr/>
        <a:fill>
          <a:solidFill>
            <a:srgbClr val="F3F0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13131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FDF"/>
          </a:solidFill>
        </a:fill>
      </a:tcStyle>
    </a:wholeTbl>
    <a:band2H>
      <a:tcTxStyle/>
      <a:tcStyle>
        <a:tcBdr/>
        <a:fill>
          <a:solidFill>
            <a:srgbClr val="EEF0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13131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13131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31313"/>
              </a:solidFill>
              <a:prstDash val="solid"/>
              <a:round/>
            </a:ln>
          </a:top>
          <a:bottom>
            <a:ln w="25400" cap="flat">
              <a:solidFill>
                <a:srgbClr val="13131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31313"/>
              </a:solidFill>
              <a:prstDash val="solid"/>
              <a:round/>
            </a:ln>
          </a:top>
          <a:bottom>
            <a:ln w="25400" cap="flat">
              <a:solidFill>
                <a:srgbClr val="13131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13131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3131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3131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31313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131313"/>
      </a:tcTxStyle>
      <a:tcStyle>
        <a:tcBdr>
          <a:left>
            <a:ln w="12700" cap="flat">
              <a:solidFill>
                <a:srgbClr val="131313"/>
              </a:solidFill>
              <a:prstDash val="solid"/>
              <a:round/>
            </a:ln>
          </a:left>
          <a:right>
            <a:ln w="12700" cap="flat">
              <a:solidFill>
                <a:srgbClr val="131313"/>
              </a:solidFill>
              <a:prstDash val="solid"/>
              <a:round/>
            </a:ln>
          </a:right>
          <a:top>
            <a:ln w="12700" cap="flat">
              <a:solidFill>
                <a:srgbClr val="131313"/>
              </a:solidFill>
              <a:prstDash val="solid"/>
              <a:round/>
            </a:ln>
          </a:top>
          <a:bottom>
            <a:ln w="12700" cap="flat">
              <a:solidFill>
                <a:srgbClr val="131313"/>
              </a:solidFill>
              <a:prstDash val="solid"/>
              <a:round/>
            </a:ln>
          </a:bottom>
          <a:insideH>
            <a:ln w="12700" cap="flat">
              <a:solidFill>
                <a:srgbClr val="131313"/>
              </a:solidFill>
              <a:prstDash val="solid"/>
              <a:round/>
            </a:ln>
          </a:insideH>
          <a:insideV>
            <a:ln w="12700" cap="flat">
              <a:solidFill>
                <a:srgbClr val="131313"/>
              </a:solidFill>
              <a:prstDash val="solid"/>
              <a:round/>
            </a:ln>
          </a:insideV>
        </a:tcBdr>
        <a:fill>
          <a:solidFill>
            <a:srgbClr val="131313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131313"/>
      </a:tcTxStyle>
      <a:tcStyle>
        <a:tcBdr>
          <a:left>
            <a:ln w="12700" cap="flat">
              <a:solidFill>
                <a:srgbClr val="131313"/>
              </a:solidFill>
              <a:prstDash val="solid"/>
              <a:round/>
            </a:ln>
          </a:left>
          <a:right>
            <a:ln w="12700" cap="flat">
              <a:solidFill>
                <a:srgbClr val="131313"/>
              </a:solidFill>
              <a:prstDash val="solid"/>
              <a:round/>
            </a:ln>
          </a:right>
          <a:top>
            <a:ln w="12700" cap="flat">
              <a:solidFill>
                <a:srgbClr val="131313"/>
              </a:solidFill>
              <a:prstDash val="solid"/>
              <a:round/>
            </a:ln>
          </a:top>
          <a:bottom>
            <a:ln w="12700" cap="flat">
              <a:solidFill>
                <a:srgbClr val="131313"/>
              </a:solidFill>
              <a:prstDash val="solid"/>
              <a:round/>
            </a:ln>
          </a:bottom>
          <a:insideH>
            <a:ln w="12700" cap="flat">
              <a:solidFill>
                <a:srgbClr val="131313"/>
              </a:solidFill>
              <a:prstDash val="solid"/>
              <a:round/>
            </a:ln>
          </a:insideH>
          <a:insideV>
            <a:ln w="12700" cap="flat">
              <a:solidFill>
                <a:srgbClr val="131313"/>
              </a:solidFill>
              <a:prstDash val="solid"/>
              <a:round/>
            </a:ln>
          </a:insideV>
        </a:tcBdr>
        <a:fill>
          <a:solidFill>
            <a:srgbClr val="131313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131313"/>
      </a:tcTxStyle>
      <a:tcStyle>
        <a:tcBdr>
          <a:left>
            <a:ln w="12700" cap="flat">
              <a:solidFill>
                <a:srgbClr val="131313"/>
              </a:solidFill>
              <a:prstDash val="solid"/>
              <a:round/>
            </a:ln>
          </a:left>
          <a:right>
            <a:ln w="12700" cap="flat">
              <a:solidFill>
                <a:srgbClr val="131313"/>
              </a:solidFill>
              <a:prstDash val="solid"/>
              <a:round/>
            </a:ln>
          </a:right>
          <a:top>
            <a:ln w="50800" cap="flat">
              <a:solidFill>
                <a:srgbClr val="131313"/>
              </a:solidFill>
              <a:prstDash val="solid"/>
              <a:round/>
            </a:ln>
          </a:top>
          <a:bottom>
            <a:ln w="12700" cap="flat">
              <a:solidFill>
                <a:srgbClr val="131313"/>
              </a:solidFill>
              <a:prstDash val="solid"/>
              <a:round/>
            </a:ln>
          </a:bottom>
          <a:insideH>
            <a:ln w="12700" cap="flat">
              <a:solidFill>
                <a:srgbClr val="131313"/>
              </a:solidFill>
              <a:prstDash val="solid"/>
              <a:round/>
            </a:ln>
          </a:insideH>
          <a:insideV>
            <a:ln w="12700" cap="flat">
              <a:solidFill>
                <a:srgbClr val="13131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131313"/>
      </a:tcTxStyle>
      <a:tcStyle>
        <a:tcBdr>
          <a:left>
            <a:ln w="12700" cap="flat">
              <a:solidFill>
                <a:srgbClr val="131313"/>
              </a:solidFill>
              <a:prstDash val="solid"/>
              <a:round/>
            </a:ln>
          </a:left>
          <a:right>
            <a:ln w="12700" cap="flat">
              <a:solidFill>
                <a:srgbClr val="131313"/>
              </a:solidFill>
              <a:prstDash val="solid"/>
              <a:round/>
            </a:ln>
          </a:right>
          <a:top>
            <a:ln w="12700" cap="flat">
              <a:solidFill>
                <a:srgbClr val="131313"/>
              </a:solidFill>
              <a:prstDash val="solid"/>
              <a:round/>
            </a:ln>
          </a:top>
          <a:bottom>
            <a:ln w="25400" cap="flat">
              <a:solidFill>
                <a:srgbClr val="131313"/>
              </a:solidFill>
              <a:prstDash val="solid"/>
              <a:round/>
            </a:ln>
          </a:bottom>
          <a:insideH>
            <a:ln w="12700" cap="flat">
              <a:solidFill>
                <a:srgbClr val="131313"/>
              </a:solidFill>
              <a:prstDash val="solid"/>
              <a:round/>
            </a:ln>
          </a:insideH>
          <a:insideV>
            <a:ln w="12700" cap="flat">
              <a:solidFill>
                <a:srgbClr val="13131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424830976104367E-2"/>
          <c:y val="1.5806362104625039E-2"/>
          <c:w val="0.92364588920738455"/>
          <c:h val="0.7965584543495314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General requests</c:v>
                </c:pt>
              </c:strCache>
            </c:strRef>
          </c:tx>
          <c:spPr>
            <a:solidFill>
              <a:srgbClr val="52525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800" b="1" i="0" u="none" strike="noStrike" kern="1200" baseline="0">
                    <a:solidFill>
                      <a:schemeClr val="bg1"/>
                    </a:solidFill>
                    <a:latin typeface="JLR Emeric" panose="0200050304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Sheet1!$B$2:$B$11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A6-4666-BC1E-CAF48DAF8F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Жалобы</c:v>
                </c:pt>
              </c:strCache>
            </c:strRef>
          </c:tx>
          <c:spPr>
            <a:solidFill>
              <a:srgbClr val="9E1B32"/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7"/>
                <c:pt idx="0">
                  <c:v>2689</c:v>
                </c:pt>
                <c:pt idx="1">
                  <c:v>2685</c:v>
                </c:pt>
                <c:pt idx="2">
                  <c:v>2020</c:v>
                </c:pt>
                <c:pt idx="3">
                  <c:v>2309</c:v>
                </c:pt>
                <c:pt idx="4">
                  <c:v>2362</c:v>
                </c:pt>
                <c:pt idx="5">
                  <c:v>1717</c:v>
                </c:pt>
                <c:pt idx="6">
                  <c:v>1011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CA6-4666-BC1E-CAF48DAF8FD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Конференц-звонки</c:v>
                </c:pt>
              </c:strCache>
            </c:strRef>
          </c:tx>
          <c:spPr>
            <a:solidFill>
              <a:srgbClr val="005A2B">
                <a:alpha val="88000"/>
              </a:srgb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5A2B">
                  <a:alpha val="88000"/>
                </a:srgbClr>
              </a:solidFill>
              <a:ln>
                <a:solidFill>
                  <a:schemeClr val="tx1"/>
                </a:solidFill>
              </a:ln>
              <a:effectLst/>
            </c:spPr>
          </c:dPt>
          <c:cat>
            <c:numRef>
              <c:f>Sheet1!$A$2:$A$11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116</c:v>
                </c:pt>
                <c:pt idx="4">
                  <c:v>216</c:v>
                </c:pt>
                <c:pt idx="5">
                  <c:v>306</c:v>
                </c:pt>
                <c:pt idx="6">
                  <c:v>1070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CA6-4666-BC1E-CAF48DAF8FD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Sheet1!$E$2:$E$11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CA6-4666-BC1E-CAF48DAF8FD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% Конференц-звонков</c:v>
                </c:pt>
              </c:strCache>
            </c:strRef>
          </c:tx>
          <c:spPr>
            <a:solidFill>
              <a:schemeClr val="accent5"/>
            </a:solidFill>
            <a:ln w="12700">
              <a:solidFill>
                <a:srgbClr val="525252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0">
                <a:spAutoFit/>
              </a:bodyPr>
              <a:lstStyle/>
              <a:p>
                <a:pPr algn="ctr" rtl="0">
                  <a:defRPr lang="ru-RU" sz="1000" b="1" i="0" u="none" strike="noStrike" kern="1200" baseline="0">
                    <a:solidFill>
                      <a:srgbClr val="9E1B32"/>
                    </a:solidFill>
                    <a:latin typeface="JLR Emeric" panose="0200050304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Sheet1!$F$2:$F$11</c:f>
              <c:numCache>
                <c:formatCode>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4.7835051546391755E-2</c:v>
                </c:pt>
                <c:pt idx="4">
                  <c:v>8.3785880527540726E-2</c:v>
                </c:pt>
                <c:pt idx="5">
                  <c:v>0.15126050420168066</c:v>
                </c:pt>
                <c:pt idx="6">
                  <c:v>0.51417587698222011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CA6-4666-BC1E-CAF48DAF8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overlap val="100"/>
        <c:axId val="241100560"/>
        <c:axId val="241100952"/>
      </c:barChart>
      <c:catAx>
        <c:axId val="24110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ru-RU" sz="1050" b="0" i="0" u="none" strike="noStrike" kern="1200" baseline="0">
                <a:solidFill>
                  <a:schemeClr val="tx1"/>
                </a:solidFill>
                <a:latin typeface="JLR Emeric" panose="02000503040000020004" pitchFamily="2" charset="0"/>
                <a:ea typeface="+mn-ea"/>
                <a:cs typeface="Arial" pitchFamily="34" charset="0"/>
              </a:defRPr>
            </a:pPr>
            <a:endParaRPr lang="ru-RU"/>
          </a:p>
        </c:txPr>
        <c:crossAx val="241100952"/>
        <c:crosses val="autoZero"/>
        <c:auto val="1"/>
        <c:lblAlgn val="ctr"/>
        <c:lblOffset val="100"/>
        <c:noMultiLvlLbl val="0"/>
      </c:catAx>
      <c:valAx>
        <c:axId val="241100952"/>
        <c:scaling>
          <c:orientation val="minMax"/>
          <c:max val="3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ru-RU" sz="700" b="0" i="0" u="none" strike="noStrike" kern="1200" baseline="0">
                <a:solidFill>
                  <a:schemeClr val="tx1"/>
                </a:solidFill>
                <a:latin typeface="JLR Emeric" panose="02000503040000020004" pitchFamily="2" charset="0"/>
                <a:ea typeface="+mn-ea"/>
                <a:cs typeface="Arial" pitchFamily="34" charset="0"/>
              </a:defRPr>
            </a:pPr>
            <a:endParaRPr lang="ru-RU"/>
          </a:p>
        </c:txPr>
        <c:crossAx val="241100560"/>
        <c:crosses val="autoZero"/>
        <c:crossBetween val="between"/>
      </c:valAx>
      <c:spPr>
        <a:gradFill>
          <a:gsLst>
            <a:gs pos="0">
              <a:srgbClr val="4E5F7A">
                <a:alpha val="21000"/>
              </a:srgbClr>
            </a:gs>
            <a:gs pos="100000">
              <a:schemeClr val="accent6">
                <a:lumMod val="30000"/>
                <a:lumOff val="70000"/>
                <a:alpha val="14000"/>
              </a:schemeClr>
            </a:gs>
          </a:gsLst>
          <a:lin ang="5400000" scaled="1"/>
        </a:gradFill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200" b="0" i="0" u="none" strike="noStrike" kern="1200" baseline="0">
              <a:solidFill>
                <a:schemeClr val="tx1"/>
              </a:solidFill>
              <a:latin typeface="JLR Emeric" panose="02000503040000020004" pitchFamily="2" charset="0"/>
              <a:ea typeface="+mn-ea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 algn="ctr">
        <a:defRPr lang="ru-RU" sz="800" b="0" i="0" u="none" strike="noStrike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title>
      <c:tx>
        <c:rich>
          <a:bodyPr rot="0"/>
          <a:lstStyle/>
          <a:p>
            <a:pPr>
              <a:defRPr sz="1000" b="0" i="0" u="none" strike="noStrike">
                <a:solidFill>
                  <a:srgbClr val="666666"/>
                </a:solidFill>
                <a:latin typeface="Arial"/>
              </a:defRPr>
            </a:pPr>
            <a:r>
              <a:rPr lang="ru-RU" sz="1000" b="0" i="0" u="none" strike="noStrike">
                <a:solidFill>
                  <a:srgbClr val="666666"/>
                </a:solidFill>
                <a:latin typeface="Arial"/>
              </a:rPr>
              <a:t>% Своевременно выполненных вызовов</a:t>
            </a:r>
          </a:p>
        </c:rich>
      </c:tx>
      <c:layout>
        <c:manualLayout>
          <c:xMode val="edge"/>
          <c:yMode val="edge"/>
          <c:x val="0.273559"/>
          <c:y val="0"/>
          <c:w val="0.45288299999999998"/>
          <c:h val="0.131213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7.5649499999999995E-2"/>
          <c:y val="0.131213"/>
          <c:w val="0.91935100000000003"/>
          <c:h val="0.77108200000000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13131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  <a:round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Sheet1!$A$2:$A$7</c:f>
              <c:strCache>
                <c:ptCount val="6"/>
                <c:pt idx="0">
                  <c:v>2014 </c:v>
                </c:pt>
                <c:pt idx="1">
                  <c:v>2015 </c:v>
                </c:pt>
                <c:pt idx="2">
                  <c:v>2016 </c:v>
                </c:pt>
                <c:pt idx="3">
                  <c:v>2017 </c:v>
                </c:pt>
                <c:pt idx="4">
                  <c:v>2018 </c:v>
                </c:pt>
                <c:pt idx="5">
                  <c:v>2019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0.35</c:v>
                </c:pt>
                <c:pt idx="1">
                  <c:v>0.56000000000000005</c:v>
                </c:pt>
                <c:pt idx="2">
                  <c:v>0.8</c:v>
                </c:pt>
                <c:pt idx="3">
                  <c:v>0.81</c:v>
                </c:pt>
                <c:pt idx="4">
                  <c:v>0.79</c:v>
                </c:pt>
                <c:pt idx="5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-27"/>
        <c:axId val="297333984"/>
        <c:axId val="297334376"/>
      </c:barChart>
      <c:catAx>
        <c:axId val="297333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CDCDC"/>
            </a:solidFill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666666"/>
                </a:solidFill>
                <a:latin typeface="Arial"/>
              </a:defRPr>
            </a:pPr>
            <a:endParaRPr lang="ru-RU"/>
          </a:p>
        </c:txPr>
        <c:crossAx val="297334376"/>
        <c:crosses val="autoZero"/>
        <c:auto val="1"/>
        <c:lblAlgn val="ctr"/>
        <c:lblOffset val="100"/>
        <c:noMultiLvlLbl val="1"/>
      </c:catAx>
      <c:valAx>
        <c:axId val="297334376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666666"/>
                </a:solidFill>
                <a:latin typeface="Arial"/>
              </a:defRPr>
            </a:pPr>
            <a:endParaRPr lang="ru-RU"/>
          </a:p>
        </c:txPr>
        <c:crossAx val="297333984"/>
        <c:crosses val="autoZero"/>
        <c:crossBetween val="between"/>
        <c:majorUnit val="0.22500000000000001"/>
        <c:minorUnit val="0.1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09718"/>
          <c:y val="4.8277199999999999E-2"/>
          <c:w val="0.88528200000000001"/>
          <c:h val="0.87246400000000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9E1B32">
                <a:alpha val="97000"/>
              </a:srgbClr>
            </a:solidFill>
            <a:ln w="12700" cap="flat">
              <a:solidFill>
                <a:srgbClr val="131313"/>
              </a:solidFill>
              <a:prstDash val="solid"/>
              <a:round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0.94</c:v>
                </c:pt>
                <c:pt idx="1">
                  <c:v>0.97</c:v>
                </c:pt>
                <c:pt idx="2">
                  <c:v>0.96</c:v>
                </c:pt>
                <c:pt idx="3">
                  <c:v>0.91</c:v>
                </c:pt>
                <c:pt idx="4">
                  <c:v>0.92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overlap val="-27"/>
        <c:axId val="164039024"/>
        <c:axId val="297548680"/>
      </c:barChart>
      <c:catAx>
        <c:axId val="164039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CDCDC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131313"/>
                </a:solidFill>
                <a:latin typeface="Arial"/>
              </a:defRPr>
            </a:pPr>
            <a:endParaRPr lang="ru-RU"/>
          </a:p>
        </c:txPr>
        <c:crossAx val="297548680"/>
        <c:crosses val="autoZero"/>
        <c:auto val="1"/>
        <c:lblAlgn val="ctr"/>
        <c:lblOffset val="100"/>
        <c:noMultiLvlLbl val="1"/>
      </c:catAx>
      <c:valAx>
        <c:axId val="297548680"/>
        <c:scaling>
          <c:orientation val="minMax"/>
          <c:max val="1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131313"/>
                </a:solidFill>
                <a:latin typeface="Arial"/>
              </a:defRPr>
            </a:pPr>
            <a:endParaRPr lang="ru-RU"/>
          </a:p>
        </c:txPr>
        <c:crossAx val="164039024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807195975503062E-2"/>
          <c:y val="3.9581554197357371E-2"/>
          <c:w val="0.92771150481189846"/>
          <c:h val="0.703790566703637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Выберите код Вашего дилерского предприятия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94-4774-8767-73A947A9AFD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Укажите ФИО сотрудника, заполняющего анкету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Лист1!$C$2:$C$7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094-4774-8767-73A947A9AFD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Укажите количество заездов</c:v>
                </c:pt>
              </c:strCache>
            </c:strRef>
          </c:tx>
          <c:spPr>
            <a:gradFill>
              <a:gsLst>
                <a:gs pos="0">
                  <a:schemeClr val="accent3"/>
                </a:gs>
                <a:gs pos="100000">
                  <a:schemeClr val="accent3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Лист1!$D$2:$D$7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094-4774-8767-73A947A9AFD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Укажите количество Клиентов, подписавших отказ от обработки персональных данных</c:v>
                </c:pt>
              </c:strCache>
            </c:strRef>
          </c:tx>
          <c:spPr>
            <a:gradFill>
              <a:gsLst>
                <a:gs pos="0">
                  <a:schemeClr val="accent4"/>
                </a:gs>
                <a:gs pos="100000">
                  <a:schemeClr val="accent4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Лист1!$E$2:$E$7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094-4774-8767-73A947A9AFD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Укажите количество совершенных контактов</c:v>
                </c:pt>
              </c:strCache>
            </c:strRef>
          </c:tx>
          <c:spPr>
            <a:gradFill>
              <a:gsLst>
                <a:gs pos="0">
                  <a:schemeClr val="accent5"/>
                </a:gs>
                <a:gs pos="100000">
                  <a:schemeClr val="accent5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Лист1!$F$2:$F$7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094-4774-8767-73A947A9AFDA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Укажите количество результативных контактов</c:v>
                </c:pt>
              </c:strCache>
            </c:strRef>
          </c:tx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Лист1!$G$2:$G$7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094-4774-8767-73A947A9AFDA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доступно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</a:schemeClr>
                </a:gs>
                <a:gs pos="100000">
                  <a:schemeClr val="accent1">
                    <a:lumMod val="6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Лист1!$H$2:$H$7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094-4774-8767-73A947A9AFDA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bg1">
                  <a:lumMod val="50000"/>
                  <a:alpha val="94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JLR Emeric" panose="0200050304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Лист1!$I$2:$I$7</c:f>
              <c:numCache>
                <c:formatCode>0%</c:formatCode>
                <c:ptCount val="6"/>
                <c:pt idx="0">
                  <c:v>0.59299999999999997</c:v>
                </c:pt>
                <c:pt idx="1">
                  <c:v>0.77</c:v>
                </c:pt>
                <c:pt idx="2">
                  <c:v>0.84</c:v>
                </c:pt>
                <c:pt idx="3">
                  <c:v>0.86</c:v>
                </c:pt>
                <c:pt idx="4">
                  <c:v>0.86</c:v>
                </c:pt>
                <c:pt idx="5">
                  <c:v>0.87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3-E094-4774-8767-73A947A9AF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5"/>
        <c:axId val="297551424"/>
        <c:axId val="297551816"/>
      </c:barChart>
      <c:catAx>
        <c:axId val="29755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JLR Emeric" panose="02000503040000020004" pitchFamily="2" charset="0"/>
                <a:ea typeface="+mn-ea"/>
                <a:cs typeface="+mn-cs"/>
              </a:defRPr>
            </a:pPr>
            <a:endParaRPr lang="ru-RU"/>
          </a:p>
        </c:txPr>
        <c:crossAx val="297551816"/>
        <c:crosses val="autoZero"/>
        <c:auto val="1"/>
        <c:lblAlgn val="ctr"/>
        <c:lblOffset val="100"/>
        <c:noMultiLvlLbl val="0"/>
      </c:catAx>
      <c:valAx>
        <c:axId val="297551816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297551424"/>
        <c:crosses val="autoZero"/>
        <c:crossBetween val="between"/>
        <c:min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75AD52-F2C8-4F42-84EA-0795B827996C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6BD9E08E-5C6B-442C-B2A0-156CA4E1A520}">
      <dgm:prSet phldrT="[Text]" custT="1"/>
      <dgm:spPr>
        <a:ln w="15875">
          <a:solidFill>
            <a:schemeClr val="tx1"/>
          </a:solidFill>
        </a:ln>
      </dgm:spPr>
      <dgm:t>
        <a:bodyPr/>
        <a:lstStyle/>
        <a:p>
          <a:r>
            <a:rPr lang="ru-RU" sz="2000" b="1" dirty="0" smtClean="0">
              <a:latin typeface="JLR Emeric ExtraLight" panose="02000503040000020004" pitchFamily="2" charset="0"/>
            </a:rPr>
            <a:t>КЛИЕНТ</a:t>
          </a:r>
          <a:endParaRPr lang="ru-RU" sz="2000" b="1" dirty="0">
            <a:latin typeface="JLR Emeric ExtraLight" panose="02000503040000020004" pitchFamily="2" charset="0"/>
          </a:endParaRPr>
        </a:p>
      </dgm:t>
    </dgm:pt>
    <dgm:pt modelId="{12244312-6C31-4DFD-AD74-67832FB2BC2B}" type="parTrans" cxnId="{E1CA3076-D021-40AA-BF62-C2E8B4D1D7BF}">
      <dgm:prSet/>
      <dgm:spPr/>
      <dgm:t>
        <a:bodyPr/>
        <a:lstStyle/>
        <a:p>
          <a:endParaRPr lang="ru-RU"/>
        </a:p>
      </dgm:t>
    </dgm:pt>
    <dgm:pt modelId="{54DCFE8B-915C-4329-BB91-124E74973D84}" type="sibTrans" cxnId="{E1CA3076-D021-40AA-BF62-C2E8B4D1D7BF}">
      <dgm:prSet/>
      <dgm:spPr/>
      <dgm:t>
        <a:bodyPr/>
        <a:lstStyle/>
        <a:p>
          <a:endParaRPr lang="ru-RU"/>
        </a:p>
      </dgm:t>
    </dgm:pt>
    <dgm:pt modelId="{4215AB9D-F608-42CA-994F-CDDE690C3010}">
      <dgm:prSet phldrT="[Text]" custT="1"/>
      <dgm:spPr>
        <a:ln w="15875">
          <a:solidFill>
            <a:schemeClr val="tx1"/>
          </a:solidFill>
        </a:ln>
      </dgm:spPr>
      <dgm:t>
        <a:bodyPr/>
        <a:lstStyle/>
        <a:p>
          <a:r>
            <a:rPr lang="ru-RU" sz="2000" b="1" dirty="0" smtClean="0">
              <a:latin typeface="JLR Emeric ExtraLight" panose="02000503040000020004" pitchFamily="2" charset="0"/>
            </a:rPr>
            <a:t>КС ДЦ</a:t>
          </a:r>
          <a:endParaRPr lang="ru-RU" sz="2000" b="1" dirty="0">
            <a:latin typeface="JLR Emeric ExtraLight" panose="02000503040000020004" pitchFamily="2" charset="0"/>
          </a:endParaRPr>
        </a:p>
      </dgm:t>
    </dgm:pt>
    <dgm:pt modelId="{4C3CFA33-E329-4FE6-98D8-26321B01F69D}" type="parTrans" cxnId="{07D04FD8-852B-4A32-8E82-F04F803BCF99}">
      <dgm:prSet/>
      <dgm:spPr/>
      <dgm:t>
        <a:bodyPr/>
        <a:lstStyle/>
        <a:p>
          <a:endParaRPr lang="ru-RU"/>
        </a:p>
      </dgm:t>
    </dgm:pt>
    <dgm:pt modelId="{7B3153FB-2B12-4933-964B-ED2B1AE187A0}" type="sibTrans" cxnId="{07D04FD8-852B-4A32-8E82-F04F803BCF99}">
      <dgm:prSet/>
      <dgm:spPr/>
      <dgm:t>
        <a:bodyPr/>
        <a:lstStyle/>
        <a:p>
          <a:endParaRPr lang="ru-RU"/>
        </a:p>
      </dgm:t>
    </dgm:pt>
    <dgm:pt modelId="{251BA5BF-E6E0-4E54-A92A-4E19BFE4B1FC}">
      <dgm:prSet phldrT="[Text]" custT="1"/>
      <dgm:spPr>
        <a:ln w="12700">
          <a:solidFill>
            <a:schemeClr val="tx1"/>
          </a:solidFill>
        </a:ln>
      </dgm:spPr>
      <dgm:t>
        <a:bodyPr/>
        <a:lstStyle/>
        <a:p>
          <a:r>
            <a:rPr lang="ru-RU" sz="2000" b="1" dirty="0" smtClean="0">
              <a:latin typeface="JLR Emeric ExtraLight" panose="02000503040000020004" pitchFamily="2" charset="0"/>
            </a:rPr>
            <a:t>КС </a:t>
          </a:r>
          <a:r>
            <a:rPr lang="en-US" sz="2000" b="1" dirty="0" smtClean="0">
              <a:latin typeface="JLR Emeric ExtraLight" panose="02000503040000020004" pitchFamily="2" charset="0"/>
            </a:rPr>
            <a:t>JLR</a:t>
          </a:r>
          <a:endParaRPr lang="ru-RU" sz="2000" b="1" dirty="0">
            <a:latin typeface="JLR Emeric ExtraLight" panose="02000503040000020004" pitchFamily="2" charset="0"/>
          </a:endParaRPr>
        </a:p>
      </dgm:t>
    </dgm:pt>
    <dgm:pt modelId="{32A4C138-8F38-416F-A5B8-9D88BB3B8E9F}" type="parTrans" cxnId="{0DE71C90-6D9C-44A4-9245-C0C42F81F38D}">
      <dgm:prSet/>
      <dgm:spPr/>
      <dgm:t>
        <a:bodyPr/>
        <a:lstStyle/>
        <a:p>
          <a:endParaRPr lang="ru-RU"/>
        </a:p>
      </dgm:t>
    </dgm:pt>
    <dgm:pt modelId="{9B914632-8047-4B70-A2E7-6628FB8F2F99}" type="sibTrans" cxnId="{0DE71C90-6D9C-44A4-9245-C0C42F81F38D}">
      <dgm:prSet/>
      <dgm:spPr/>
      <dgm:t>
        <a:bodyPr/>
        <a:lstStyle/>
        <a:p>
          <a:endParaRPr lang="ru-RU"/>
        </a:p>
      </dgm:t>
    </dgm:pt>
    <dgm:pt modelId="{9A6EE7ED-8EBD-4AD1-B818-93A3A5B038D9}" type="pres">
      <dgm:prSet presAssocID="{8475AD52-F2C8-4F42-84EA-0795B827996C}" presName="compositeShape" presStyleCnt="0">
        <dgm:presLayoutVars>
          <dgm:chMax val="7"/>
          <dgm:dir/>
          <dgm:resizeHandles val="exact"/>
        </dgm:presLayoutVars>
      </dgm:prSet>
      <dgm:spPr/>
    </dgm:pt>
    <dgm:pt modelId="{6BFA0217-4D44-4B54-9035-427879218779}" type="pres">
      <dgm:prSet presAssocID="{6BD9E08E-5C6B-442C-B2A0-156CA4E1A520}" presName="circ1" presStyleLbl="vennNode1" presStyleIdx="0" presStyleCnt="3"/>
      <dgm:spPr/>
      <dgm:t>
        <a:bodyPr/>
        <a:lstStyle/>
        <a:p>
          <a:endParaRPr lang="ru-RU"/>
        </a:p>
      </dgm:t>
    </dgm:pt>
    <dgm:pt modelId="{8548301B-1202-44E5-A1BA-534CCD3DD07A}" type="pres">
      <dgm:prSet presAssocID="{6BD9E08E-5C6B-442C-B2A0-156CA4E1A52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23A84B-D700-44C3-A1CF-17C78900CB62}" type="pres">
      <dgm:prSet presAssocID="{4215AB9D-F608-42CA-994F-CDDE690C3010}" presName="circ2" presStyleLbl="vennNode1" presStyleIdx="1" presStyleCnt="3" custLinFactNeighborY="-1109"/>
      <dgm:spPr/>
      <dgm:t>
        <a:bodyPr/>
        <a:lstStyle/>
        <a:p>
          <a:endParaRPr lang="ru-RU"/>
        </a:p>
      </dgm:t>
    </dgm:pt>
    <dgm:pt modelId="{FAFE4E48-2FCA-4394-B139-9F29DFFFB733}" type="pres">
      <dgm:prSet presAssocID="{4215AB9D-F608-42CA-994F-CDDE690C301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2CDB7-A455-4C4E-B0FC-3C354241668B}" type="pres">
      <dgm:prSet presAssocID="{251BA5BF-E6E0-4E54-A92A-4E19BFE4B1FC}" presName="circ3" presStyleLbl="vennNode1" presStyleIdx="2" presStyleCnt="3"/>
      <dgm:spPr/>
      <dgm:t>
        <a:bodyPr/>
        <a:lstStyle/>
        <a:p>
          <a:endParaRPr lang="ru-RU"/>
        </a:p>
      </dgm:t>
    </dgm:pt>
    <dgm:pt modelId="{2B8ED3CE-8459-4140-98CD-136DA8F5BC63}" type="pres">
      <dgm:prSet presAssocID="{251BA5BF-E6E0-4E54-A92A-4E19BFE4B1F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A01C9F-1510-4BA3-A345-AC70649EAED0}" type="presOf" srcId="{6BD9E08E-5C6B-442C-B2A0-156CA4E1A520}" destId="{6BFA0217-4D44-4B54-9035-427879218779}" srcOrd="0" destOrd="0" presId="urn:microsoft.com/office/officeart/2005/8/layout/venn1"/>
    <dgm:cxn modelId="{161DB34F-AD36-4B6A-AA27-F3E8EA7D14D4}" type="presOf" srcId="{4215AB9D-F608-42CA-994F-CDDE690C3010}" destId="{3323A84B-D700-44C3-A1CF-17C78900CB62}" srcOrd="0" destOrd="0" presId="urn:microsoft.com/office/officeart/2005/8/layout/venn1"/>
    <dgm:cxn modelId="{0DE71C90-6D9C-44A4-9245-C0C42F81F38D}" srcId="{8475AD52-F2C8-4F42-84EA-0795B827996C}" destId="{251BA5BF-E6E0-4E54-A92A-4E19BFE4B1FC}" srcOrd="2" destOrd="0" parTransId="{32A4C138-8F38-416F-A5B8-9D88BB3B8E9F}" sibTransId="{9B914632-8047-4B70-A2E7-6628FB8F2F99}"/>
    <dgm:cxn modelId="{3D043675-8C5C-4653-B775-63A7373989DD}" type="presOf" srcId="{4215AB9D-F608-42CA-994F-CDDE690C3010}" destId="{FAFE4E48-2FCA-4394-B139-9F29DFFFB733}" srcOrd="1" destOrd="0" presId="urn:microsoft.com/office/officeart/2005/8/layout/venn1"/>
    <dgm:cxn modelId="{07D04FD8-852B-4A32-8E82-F04F803BCF99}" srcId="{8475AD52-F2C8-4F42-84EA-0795B827996C}" destId="{4215AB9D-F608-42CA-994F-CDDE690C3010}" srcOrd="1" destOrd="0" parTransId="{4C3CFA33-E329-4FE6-98D8-26321B01F69D}" sibTransId="{7B3153FB-2B12-4933-964B-ED2B1AE187A0}"/>
    <dgm:cxn modelId="{E4AFF9B2-8050-4479-932F-27ECD5311C4A}" type="presOf" srcId="{251BA5BF-E6E0-4E54-A92A-4E19BFE4B1FC}" destId="{2B8ED3CE-8459-4140-98CD-136DA8F5BC63}" srcOrd="1" destOrd="0" presId="urn:microsoft.com/office/officeart/2005/8/layout/venn1"/>
    <dgm:cxn modelId="{E1CA3076-D021-40AA-BF62-C2E8B4D1D7BF}" srcId="{8475AD52-F2C8-4F42-84EA-0795B827996C}" destId="{6BD9E08E-5C6B-442C-B2A0-156CA4E1A520}" srcOrd="0" destOrd="0" parTransId="{12244312-6C31-4DFD-AD74-67832FB2BC2B}" sibTransId="{54DCFE8B-915C-4329-BB91-124E74973D84}"/>
    <dgm:cxn modelId="{987D8941-E916-48F2-8B18-0F50B1546C95}" type="presOf" srcId="{251BA5BF-E6E0-4E54-A92A-4E19BFE4B1FC}" destId="{A032CDB7-A455-4C4E-B0FC-3C354241668B}" srcOrd="0" destOrd="0" presId="urn:microsoft.com/office/officeart/2005/8/layout/venn1"/>
    <dgm:cxn modelId="{F7C4871A-0449-4A70-B151-F23FBDB152DB}" type="presOf" srcId="{8475AD52-F2C8-4F42-84EA-0795B827996C}" destId="{9A6EE7ED-8EBD-4AD1-B818-93A3A5B038D9}" srcOrd="0" destOrd="0" presId="urn:microsoft.com/office/officeart/2005/8/layout/venn1"/>
    <dgm:cxn modelId="{6320E656-FF34-4C41-9DC3-4AE9927961C5}" type="presOf" srcId="{6BD9E08E-5C6B-442C-B2A0-156CA4E1A520}" destId="{8548301B-1202-44E5-A1BA-534CCD3DD07A}" srcOrd="1" destOrd="0" presId="urn:microsoft.com/office/officeart/2005/8/layout/venn1"/>
    <dgm:cxn modelId="{740138F6-5370-48C0-9259-FC92E1AD57BE}" type="presParOf" srcId="{9A6EE7ED-8EBD-4AD1-B818-93A3A5B038D9}" destId="{6BFA0217-4D44-4B54-9035-427879218779}" srcOrd="0" destOrd="0" presId="urn:microsoft.com/office/officeart/2005/8/layout/venn1"/>
    <dgm:cxn modelId="{3A56F2F6-EF1D-4D0A-89BA-AC8F89439575}" type="presParOf" srcId="{9A6EE7ED-8EBD-4AD1-B818-93A3A5B038D9}" destId="{8548301B-1202-44E5-A1BA-534CCD3DD07A}" srcOrd="1" destOrd="0" presId="urn:microsoft.com/office/officeart/2005/8/layout/venn1"/>
    <dgm:cxn modelId="{1B973822-4D76-4500-A76B-FF925A968015}" type="presParOf" srcId="{9A6EE7ED-8EBD-4AD1-B818-93A3A5B038D9}" destId="{3323A84B-D700-44C3-A1CF-17C78900CB62}" srcOrd="2" destOrd="0" presId="urn:microsoft.com/office/officeart/2005/8/layout/venn1"/>
    <dgm:cxn modelId="{43E67E03-A332-48F7-95BB-EA9E5ECE5C5C}" type="presParOf" srcId="{9A6EE7ED-8EBD-4AD1-B818-93A3A5B038D9}" destId="{FAFE4E48-2FCA-4394-B139-9F29DFFFB733}" srcOrd="3" destOrd="0" presId="urn:microsoft.com/office/officeart/2005/8/layout/venn1"/>
    <dgm:cxn modelId="{402E3375-673E-4F03-9F29-601058DC614C}" type="presParOf" srcId="{9A6EE7ED-8EBD-4AD1-B818-93A3A5B038D9}" destId="{A032CDB7-A455-4C4E-B0FC-3C354241668B}" srcOrd="4" destOrd="0" presId="urn:microsoft.com/office/officeart/2005/8/layout/venn1"/>
    <dgm:cxn modelId="{0C686BA6-CD5D-41FE-B35D-7AE1E4989347}" type="presParOf" srcId="{9A6EE7ED-8EBD-4AD1-B818-93A3A5B038D9}" destId="{2B8ED3CE-8459-4140-98CD-136DA8F5BC63}" srcOrd="5" destOrd="0" presId="urn:microsoft.com/office/officeart/2005/8/layout/ven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0.52096</cdr:x>
      <cdr:y>0.03799</cdr:y>
    </cdr:from>
    <cdr:to>
      <cdr:x>0.66923</cdr:x>
      <cdr:y>0.12507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63658" y="165985"/>
          <a:ext cx="1355788" cy="38047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0" tIns="0" rIns="0" bIns="0" rtlCol="0">
          <a:noAutofit/>
        </a:bodyPr>
        <a:lstStyle xmlns:a="http://schemas.openxmlformats.org/drawingml/2006/main"/>
        <a:p xmlns:a="http://schemas.openxmlformats.org/drawingml/2006/main">
          <a:r>
            <a:rPr lang="ru-RU" dirty="0">
              <a:solidFill>
                <a:schemeClr val="bg1"/>
              </a:solidFill>
              <a:latin typeface="JLR Emeric" panose="02000503040000020004" pitchFamily="2" charset="0"/>
            </a:rPr>
            <a:t>Результативность</a:t>
          </a:r>
        </a:p>
        <a:p xmlns:a="http://schemas.openxmlformats.org/drawingml/2006/main">
          <a:pPr algn="ctr"/>
          <a:r>
            <a:rPr lang="ru-RU" dirty="0">
              <a:solidFill>
                <a:schemeClr val="bg1"/>
              </a:solidFill>
              <a:latin typeface="JLR Emeric" panose="02000503040000020004" pitchFamily="2" charset="0"/>
            </a:rPr>
            <a:t> контактов=</a:t>
          </a:r>
        </a:p>
      </cdr:txBody>
    </cdr:sp>
  </cdr:relSizeAnchor>
  <cdr:relSizeAnchor xmlns:cdr="http://schemas.openxmlformats.org/drawingml/2006/chartDrawing">
    <cdr:from>
      <cdr:x>0.68515</cdr:x>
      <cdr:y>0.02357</cdr:y>
    </cdr:from>
    <cdr:to>
      <cdr:x>0.96113</cdr:x>
      <cdr:y>0.0571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265012" y="102981"/>
          <a:ext cx="2523561" cy="1464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0" tIns="0" rIns="0" bIns="0" rtlCol="0">
          <a:noAutofit/>
        </a:bodyPr>
        <a:lstStyle xmlns:a="http://schemas.openxmlformats.org/drawingml/2006/main"/>
        <a:p xmlns:a="http://schemas.openxmlformats.org/drawingml/2006/main">
          <a:r>
            <a:rPr lang="ru-RU" dirty="0">
              <a:solidFill>
                <a:schemeClr val="bg1"/>
              </a:solidFill>
              <a:latin typeface="JLR Emeric" panose="02000503040000020004" pitchFamily="2" charset="0"/>
            </a:rPr>
            <a:t>Количество результативных контактов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62601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" name="Shape 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Select one of these pre-defined front pages and delete the rest. This document will be updated regularly to ensure product images are current.</a:t>
            </a:r>
          </a:p>
          <a:p>
            <a:endParaRPr/>
          </a:p>
          <a:p>
            <a:pPr>
              <a:defRPr sz="1300"/>
            </a:pPr>
            <a:endParaRPr/>
          </a:p>
          <a:p>
            <a:pPr>
              <a:defRPr sz="1300"/>
            </a:pPr>
            <a:r>
              <a:t>Please note that for all internal presentations you must use the dual brand template, even if your content is single brand. Only use the single brand template</a:t>
            </a:r>
          </a:p>
          <a:p>
            <a:pPr>
              <a:defRPr sz="1300"/>
            </a:pPr>
            <a:r>
              <a:t>for external presentations, product launches or brand immersion events.</a:t>
            </a:r>
          </a:p>
        </p:txBody>
      </p:sp>
    </p:spTree>
    <p:extLst>
      <p:ext uri="{BB962C8B-B14F-4D97-AF65-F5344CB8AC3E}">
        <p14:creationId xmlns:p14="http://schemas.microsoft.com/office/powerpoint/2010/main" val="53875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3" name="Shape 7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JLR Emeric"/>
                <a:ea typeface="JLR Emeric"/>
                <a:cs typeface="JLR Emeric"/>
                <a:sym typeface="JLR Emeric"/>
              </a:defRPr>
            </a:pPr>
            <a:r>
              <a:t>Names – JLR EMERIC SEMI BOLD 12pt </a:t>
            </a:r>
          </a:p>
          <a:p>
            <a:pPr>
              <a:defRPr>
                <a:latin typeface="JLR Emeric"/>
                <a:ea typeface="JLR Emeric"/>
                <a:cs typeface="JLR Emeric"/>
                <a:sym typeface="JLR Emeric"/>
              </a:defRPr>
            </a:pPr>
            <a:r>
              <a:t>Body copy – JLR Emeric ExtraLight 12pt – sentence case</a:t>
            </a:r>
          </a:p>
        </p:txBody>
      </p:sp>
    </p:spTree>
    <p:extLst>
      <p:ext uri="{BB962C8B-B14F-4D97-AF65-F5344CB8AC3E}">
        <p14:creationId xmlns:p14="http://schemas.microsoft.com/office/powerpoint/2010/main" val="264028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6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21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23836" y="3615537"/>
            <a:ext cx="8696326" cy="29670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cap="all"/>
            </a:lvl1pPr>
          </a:lstStyle>
          <a:p>
            <a:r>
              <a:t>Текст заголовка</a:t>
            </a:r>
          </a:p>
        </p:txBody>
      </p:sp>
      <p:sp>
        <p:nvSpPr>
          <p:cNvPr id="2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23836" y="3936662"/>
            <a:ext cx="8696326" cy="28513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1pPr>
            <a:lvl2pPr marL="0" indent="457200">
              <a:buSzTx/>
              <a:buNone/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2pPr>
            <a:lvl3pPr marL="0" indent="914400">
              <a:buSzTx/>
              <a:buNone/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3pPr>
            <a:lvl4pPr marL="0" indent="1371600">
              <a:buSzTx/>
              <a:buNone/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4pPr>
            <a:lvl5pPr marL="0" indent="1828800">
              <a:buSzTx/>
              <a:buNone/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" name="TextBox 9"/>
          <p:cNvSpPr txBox="1"/>
          <p:nvPr/>
        </p:nvSpPr>
        <p:spPr>
          <a:xfrm>
            <a:off x="7589046" y="4817945"/>
            <a:ext cx="132873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r">
              <a:defRPr sz="900">
                <a:latin typeface="JLR Emeric ExtraLight"/>
                <a:ea typeface="JLR Emeric ExtraLight"/>
                <a:cs typeface="JLR Emeric ExtraLight"/>
                <a:sym typeface="JLR Emeric ExtraLight"/>
              </a:defRPr>
            </a:lvl1pPr>
          </a:lstStyle>
          <a:p>
            <a:r>
              <a:t>Confidential ©2020</a:t>
            </a:r>
          </a:p>
        </p:txBody>
      </p:sp>
      <p:sp>
        <p:nvSpPr>
          <p:cNvPr id="30" name="Picture Placeholder 11"/>
          <p:cNvSpPr>
            <a:spLocks noGrp="1"/>
          </p:cNvSpPr>
          <p:nvPr>
            <p:ph type="pic" idx="13"/>
          </p:nvPr>
        </p:nvSpPr>
        <p:spPr>
          <a:xfrm>
            <a:off x="0" y="820737"/>
            <a:ext cx="9144000" cy="263525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1" name="Rectangle 3"/>
          <p:cNvSpPr/>
          <p:nvPr/>
        </p:nvSpPr>
        <p:spPr>
          <a:xfrm>
            <a:off x="0" y="4788368"/>
            <a:ext cx="1961147" cy="3551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07999" tIns="107999" rIns="107999" bIns="107999"/>
          <a:lstStyle/>
          <a:p>
            <a:pPr>
              <a:defRPr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23838" y="4618833"/>
            <a:ext cx="2203451" cy="49847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1100"/>
            </a:pP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19600" y="44878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aph and Tex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94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189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23838" y="1044575"/>
            <a:ext cx="4271963" cy="3600450"/>
          </a:xfrm>
          <a:prstGeom prst="rect">
            <a:avLst/>
          </a:prstGeom>
        </p:spPr>
        <p:txBody>
          <a:bodyPr>
            <a:normAutofit/>
          </a:bodyPr>
          <a:lstStyle>
            <a:lvl2pPr marL="449262" indent="-180975"/>
            <a:lvl3pPr marL="649967" indent="-195942"/>
            <a:lvl4pPr marL="833891" indent="-206828"/>
            <a:lvl5pPr marL="1008516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43437" y="4645024"/>
            <a:ext cx="4276726" cy="28416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800"/>
            </a:pPr>
            <a:endParaRPr/>
          </a:p>
        </p:txBody>
      </p:sp>
      <p:sp>
        <p:nvSpPr>
          <p:cNvPr id="198" name="Rectangle 7"/>
          <p:cNvSpPr/>
          <p:nvPr/>
        </p:nvSpPr>
        <p:spPr>
          <a:xfrm>
            <a:off x="0" y="4788368"/>
            <a:ext cx="1961147" cy="3551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07999" tIns="107999" rIns="107999" bIns="107999"/>
          <a:lstStyle/>
          <a:p>
            <a:pPr>
              <a:defRPr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</p:txBody>
      </p:sp>
      <p:sp>
        <p:nvSpPr>
          <p:cNvPr id="19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838" y="139967"/>
            <a:ext cx="6629401" cy="31079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13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208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5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838" y="139967"/>
            <a:ext cx="6629401" cy="31079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21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23836" y="469984"/>
            <a:ext cx="6629404" cy="28513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1pPr>
            <a:lvl2pPr marL="0" indent="457200">
              <a:buSzTx/>
              <a:buNone/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2pPr>
            <a:lvl3pPr marL="0" indent="914400">
              <a:buSzTx/>
              <a:buNone/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3pPr>
            <a:lvl4pPr marL="0" indent="1371600">
              <a:buSzTx/>
              <a:buNone/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4pPr>
            <a:lvl5pPr marL="0" indent="1828800">
              <a:buSzTx/>
              <a:buNone/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19600" y="44878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51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246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839" y="985050"/>
            <a:ext cx="2909886" cy="1281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latin typeface="JLR Emeric ExtraLight"/>
                <a:ea typeface="JLR Emeric ExtraLight"/>
                <a:cs typeface="JLR Emeric ExtraLight"/>
                <a:sym typeface="JLR Emeric ExtraLight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5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143250" y="1010529"/>
            <a:ext cx="2746849" cy="1257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1300"/>
              </a:lnSpc>
              <a:spcBef>
                <a:spcPts val="0"/>
              </a:spcBef>
              <a:tabLst>
                <a:tab pos="292100" algn="l"/>
              </a:tabLst>
              <a:defRPr sz="1200" b="1">
                <a:latin typeface="JLR Emeric SemiBold"/>
                <a:ea typeface="JLR Emeric SemiBold"/>
                <a:cs typeface="JLR Emeric SemiBold"/>
                <a:sym typeface="JLR Emeric SemiBold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buSzTx/>
              <a:buNone/>
              <a:tabLst>
                <a:tab pos="292100" algn="l"/>
              </a:tabLst>
              <a:defRPr sz="1200" b="1">
                <a:latin typeface="JLR Emeric SemiBold"/>
                <a:ea typeface="JLR Emeric SemiBold"/>
                <a:cs typeface="JLR Emeric SemiBold"/>
                <a:sym typeface="JLR Emeric SemiBold"/>
              </a:defRPr>
            </a:lvl2pPr>
            <a:lvl3pPr>
              <a:lnSpc>
                <a:spcPts val="1300"/>
              </a:lnSpc>
              <a:spcBef>
                <a:spcPts val="0"/>
              </a:spcBef>
              <a:tabLst>
                <a:tab pos="292100" algn="l"/>
              </a:tabLst>
              <a:defRPr sz="1200" b="1">
                <a:latin typeface="JLR Emeric SemiBold"/>
                <a:ea typeface="JLR Emeric SemiBold"/>
                <a:cs typeface="JLR Emeric SemiBold"/>
                <a:sym typeface="JLR Emeric SemiBold"/>
              </a:defRPr>
            </a:lvl3pPr>
            <a:lvl4pPr marL="625475" indent="-179387">
              <a:lnSpc>
                <a:spcPts val="1300"/>
              </a:lnSpc>
              <a:spcBef>
                <a:spcPts val="0"/>
              </a:spcBef>
              <a:tabLst>
                <a:tab pos="292100" algn="l"/>
              </a:tabLst>
              <a:defRPr sz="1200" b="1">
                <a:latin typeface="JLR Emeric SemiBold"/>
                <a:ea typeface="JLR Emeric SemiBold"/>
                <a:cs typeface="JLR Emeric SemiBold"/>
                <a:sym typeface="JLR Emeric SemiBold"/>
              </a:defRPr>
            </a:lvl4pPr>
            <a:lvl5pPr marL="808037" indent="-180975">
              <a:lnSpc>
                <a:spcPts val="1300"/>
              </a:lnSpc>
              <a:spcBef>
                <a:spcPts val="0"/>
              </a:spcBef>
              <a:tabLst>
                <a:tab pos="292100" algn="l"/>
              </a:tabLst>
              <a:defRPr sz="1200" b="1">
                <a:latin typeface="JLR Emeric SemiBold"/>
                <a:ea typeface="JLR Emeric SemiBold"/>
                <a:cs typeface="JLR Emeric SemiBold"/>
                <a:sym typeface="JLR Emeric SemiBold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68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263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838" y="120650"/>
            <a:ext cx="6629401" cy="6553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27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23836" y="1044575"/>
            <a:ext cx="8696326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182562" indent="-182562">
              <a:buSzPct val="100000"/>
              <a:buFont typeface="Arial"/>
              <a:buChar char="•"/>
            </a:lvl1pPr>
            <a:lvl2pPr marL="449262" indent="-179387">
              <a:buFont typeface="Arial"/>
            </a:lvl2pPr>
            <a:lvl3pPr marL="651328" indent="-206828">
              <a:buFont typeface="Arial"/>
            </a:lvl3pPr>
            <a:lvl4pPr marL="833664">
              <a:buFont typeface="Arial"/>
            </a:lvl4pPr>
            <a:lvl5pPr marL="1008289" indent="-205014">
              <a:buFont typeface="Arial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77" name="Group 4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272" name="Picture 6" descr="Picture 6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Picture 7" descr="Picture 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Picture 8" descr="Picture 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5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91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286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23838" y="120650"/>
            <a:ext cx="6629401" cy="6681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9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23838" y="1044575"/>
            <a:ext cx="4271963" cy="36004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E1E1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643437" y="1044575"/>
            <a:ext cx="2066926" cy="172878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9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853238" y="1044575"/>
            <a:ext cx="2066926" cy="172878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9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643437" y="2916238"/>
            <a:ext cx="2066926" cy="172878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9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853238" y="2916238"/>
            <a:ext cx="2066926" cy="172878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12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307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8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23836" y="1044575"/>
            <a:ext cx="8696326" cy="36004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23838" y="120650"/>
            <a:ext cx="6629401" cy="6681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29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324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8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841771"/>
            <a:ext cx="6858000" cy="17907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t>Текст заголовка</a:t>
            </a:r>
          </a:p>
        </p:txBody>
      </p:sp>
      <p:sp>
        <p:nvSpPr>
          <p:cNvPr id="33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7"/>
            <a:ext cx="6858000" cy="124182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/>
            </a:lvl1pPr>
            <a:lvl2pPr marL="0" indent="342900" algn="ctr">
              <a:buSzTx/>
              <a:buNone/>
              <a:defRPr sz="1800"/>
            </a:lvl2pPr>
            <a:lvl3pPr marL="0" indent="685800" algn="ctr">
              <a:buSzTx/>
              <a:buNone/>
              <a:defRPr sz="1800"/>
            </a:lvl3pPr>
            <a:lvl4pPr marL="0" indent="1028700" algn="ctr">
              <a:buSzTx/>
              <a:buNone/>
              <a:defRPr sz="1800"/>
            </a:lvl4pPr>
            <a:lvl5pPr marL="0" indent="1371600" algn="ctr">
              <a:buSzTx/>
              <a:buNone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Divi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7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42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836" y="3615537"/>
            <a:ext cx="8696326" cy="29670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/>
            </a:lvl1pPr>
          </a:lstStyle>
          <a:p>
            <a:r>
              <a:t>CLICK TO EDIT MASTER TITLE STYLE</a:t>
            </a:r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23836" y="3936662"/>
            <a:ext cx="8696326" cy="28513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1pPr>
            <a:lvl2pPr marL="0" indent="457200">
              <a:buSzTx/>
              <a:buNone/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2pPr>
            <a:lvl3pPr marL="0" indent="914400">
              <a:buSzTx/>
              <a:buNone/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3pPr>
            <a:lvl4pPr marL="0" indent="1371600">
              <a:buSzTx/>
              <a:buNone/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4pPr>
            <a:lvl5pPr marL="0" indent="1828800">
              <a:buSzTx/>
              <a:buNone/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50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783804"/>
            <a:ext cx="1963082" cy="359696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3838" y="4618833"/>
            <a:ext cx="2203451" cy="49847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1100"/>
            </a:pPr>
            <a:endParaRPr/>
          </a:p>
        </p:txBody>
      </p:sp>
      <p:sp>
        <p:nvSpPr>
          <p:cNvPr id="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19600" y="44878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46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341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3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7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838" y="120650"/>
            <a:ext cx="6629401" cy="6553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4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23836" y="1044575"/>
            <a:ext cx="8696326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182562" indent="-182562">
              <a:buSzPct val="100000"/>
              <a:buFont typeface="Arial"/>
              <a:buChar char="•"/>
            </a:lvl1pPr>
            <a:lvl2pPr marL="449262" indent="-179387">
              <a:buFont typeface="Arial"/>
            </a:lvl2pPr>
            <a:lvl3pPr marL="651328" indent="-206828">
              <a:buFont typeface="Arial"/>
            </a:lvl3pPr>
            <a:lvl4pPr marL="833664">
              <a:buFont typeface="Arial"/>
            </a:lvl4pPr>
            <a:lvl5pPr marL="1008289" indent="-205014">
              <a:buFont typeface="Arial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55" name="Group 4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350" name="Picture 6" descr="Picture 6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Picture 7" descr="Picture 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Picture 8" descr="Picture 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3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838" y="139968"/>
            <a:ext cx="6629400" cy="310792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>
                <a:latin typeface="JLR Emeric SemiBold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JLR Emeric ExtraLight" panose="02000503040000020004" pitchFamily="2" charset="0"/>
              </a:defRPr>
            </a:lvl1pPr>
            <a:lvl2pPr marL="449263" indent="-179388">
              <a:buFont typeface="Arial" panose="020B0604020202020204" pitchFamily="34" charset="0"/>
              <a:buChar char="−"/>
              <a:defRPr sz="1600">
                <a:latin typeface="JLR Emeric ExtraLight" panose="02000503040000020004" pitchFamily="2" charset="0"/>
              </a:defRPr>
            </a:lvl2pPr>
            <a:lvl3pPr marL="625475" indent="-180975">
              <a:buFont typeface="Arial" pitchFamily="34" charset="0"/>
              <a:buChar char="−"/>
              <a:defRPr sz="1400">
                <a:latin typeface="JLR Emeric ExtraLight" panose="02000503040000020004" pitchFamily="2" charset="0"/>
              </a:defRPr>
            </a:lvl3pPr>
            <a:lvl4pPr marL="808038" indent="-179388">
              <a:buFont typeface="Arial" pitchFamily="34" charset="0"/>
              <a:buChar char="−"/>
              <a:defRPr sz="1400">
                <a:latin typeface="JLR Emeric ExtraLight" panose="02000503040000020004" pitchFamily="2" charset="0"/>
              </a:defRPr>
            </a:lvl4pPr>
            <a:lvl5pPr marL="982663" indent="-179388">
              <a:buFont typeface="Arial" pitchFamily="34" charset="0"/>
              <a:buChar char="−"/>
              <a:tabLst/>
              <a:defRPr sz="1400">
                <a:latin typeface="JLR Emeric ExtraLight" panose="02000503040000020004" pitchFamily="2" charset="0"/>
              </a:defRPr>
            </a:lvl5pPr>
            <a:lvl6pPr marL="900000" indent="-180975">
              <a:buFont typeface="Arial" pitchFamily="34" charset="0"/>
              <a:buChar char="−"/>
              <a:defRPr sz="1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JLR Emeric ExtraLight" panose="02000503040000020004" pitchFamily="2" charset="0"/>
              </a:defRPr>
            </a:lvl1pPr>
          </a:lstStyle>
          <a:p>
            <a:fld id="{C554A706-D19D-4C79-97F9-BC489483F7EF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20442" y="4858326"/>
            <a:ext cx="1404000" cy="216000"/>
            <a:chOff x="120441" y="4827685"/>
            <a:chExt cx="1468331" cy="2310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r="84701"/>
            <a:stretch/>
          </p:blipFill>
          <p:spPr>
            <a:xfrm>
              <a:off x="120441" y="4827685"/>
              <a:ext cx="232235" cy="23101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21215" r="63486"/>
            <a:stretch/>
          </p:blipFill>
          <p:spPr>
            <a:xfrm>
              <a:off x="429465" y="4827685"/>
              <a:ext cx="232235" cy="23101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2350" r="42350"/>
            <a:stretch/>
          </p:blipFill>
          <p:spPr>
            <a:xfrm>
              <a:off x="738489" y="4827685"/>
              <a:ext cx="232235" cy="23101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63529" r="21171"/>
            <a:stretch/>
          </p:blipFill>
          <p:spPr>
            <a:xfrm>
              <a:off x="1047513" y="4827685"/>
              <a:ext cx="232235" cy="23101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84783" r="-83"/>
            <a:stretch/>
          </p:blipFill>
          <p:spPr>
            <a:xfrm>
              <a:off x="1356537" y="4827685"/>
              <a:ext cx="232235" cy="231017"/>
            </a:xfrm>
            <a:prstGeom prst="rect">
              <a:avLst/>
            </a:prstGeom>
          </p:spPr>
        </p:pic>
      </p:grp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23837" y="469984"/>
            <a:ext cx="6629402" cy="285129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 cap="all" spc="0" baseline="0">
                <a:solidFill>
                  <a:schemeClr val="tx1"/>
                </a:solidFill>
                <a:latin typeface="JLR Emeric" panose="0200050304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404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6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61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838" y="139967"/>
            <a:ext cx="6629401" cy="31079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6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23836" y="1044575"/>
            <a:ext cx="8696326" cy="3600450"/>
          </a:xfrm>
          <a:prstGeom prst="rect">
            <a:avLst/>
          </a:prstGeom>
        </p:spPr>
        <p:txBody>
          <a:bodyPr>
            <a:normAutofit/>
          </a:bodyPr>
          <a:lstStyle>
            <a:lvl2pPr marL="449262" indent="-179387"/>
            <a:lvl3pPr marL="651328" indent="-206828"/>
            <a:lvl4pPr marL="833664"/>
            <a:lvl5pPr marL="1008289" indent="-20501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75" name="Group 4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70" name="Picture 6" descr="Picture 6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Picture 7" descr="Picture 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Picture 8" descr="Picture 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89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84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23836" y="1044575"/>
            <a:ext cx="8696326" cy="3600450"/>
          </a:xfrm>
          <a:prstGeom prst="rect">
            <a:avLst/>
          </a:prstGeom>
        </p:spPr>
        <p:txBody>
          <a:bodyPr>
            <a:normAutofit/>
          </a:bodyPr>
          <a:lstStyle>
            <a:lvl3pPr marL="0" indent="180975">
              <a:buSzTx/>
              <a:buNone/>
            </a:lvl3pPr>
            <a:lvl4pPr marL="0" indent="381000">
              <a:buSzTx/>
              <a:buNone/>
            </a:lvl4pPr>
            <a:lvl5pPr marL="0" indent="542925"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838" y="139967"/>
            <a:ext cx="6629401" cy="31079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ed Text and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06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101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23838" y="1044575"/>
            <a:ext cx="4271963" cy="3600450"/>
          </a:xfrm>
          <a:prstGeom prst="rect">
            <a:avLst/>
          </a:prstGeom>
        </p:spPr>
        <p:txBody>
          <a:bodyPr>
            <a:normAutofit/>
          </a:bodyPr>
          <a:lstStyle>
            <a:lvl2pPr marL="449262" indent="-180975"/>
            <a:lvl3pPr marL="651328" indent="-206828"/>
            <a:lvl4pPr marL="833891" indent="-206828"/>
            <a:lvl5pPr marL="1008289" indent="-20501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" name="Picture Placeholder 7"/>
          <p:cNvSpPr>
            <a:spLocks noGrp="1"/>
          </p:cNvSpPr>
          <p:nvPr>
            <p:ph type="pic" sz="half" idx="13"/>
          </p:nvPr>
        </p:nvSpPr>
        <p:spPr>
          <a:xfrm>
            <a:off x="4643437" y="1044575"/>
            <a:ext cx="4276726" cy="36004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0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838" y="139967"/>
            <a:ext cx="6629401" cy="31079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ed Tex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24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119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643437" y="1044575"/>
            <a:ext cx="2066926" cy="172878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853238" y="1044575"/>
            <a:ext cx="2066926" cy="172878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643437" y="2916238"/>
            <a:ext cx="2066926" cy="172878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853238" y="2916238"/>
            <a:ext cx="2066926" cy="172878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23838" y="1044575"/>
            <a:ext cx="4271963" cy="3600450"/>
          </a:xfrm>
          <a:prstGeom prst="rect">
            <a:avLst/>
          </a:prstGeom>
        </p:spPr>
        <p:txBody>
          <a:bodyPr>
            <a:normAutofit/>
          </a:bodyPr>
          <a:lstStyle>
            <a:lvl2pPr marL="449262" indent="-180975"/>
            <a:lvl3pPr marL="651328" indent="-206828"/>
            <a:lvl4pPr marL="833891" indent="-206828"/>
            <a:lvl5pPr marL="1008289" indent="-20501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838" y="139967"/>
            <a:ext cx="6629401" cy="31079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ed Text and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45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140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20664" y="1044575"/>
            <a:ext cx="2066925" cy="3600450"/>
          </a:xfrm>
          <a:prstGeom prst="rect">
            <a:avLst/>
          </a:prstGeom>
        </p:spPr>
        <p:txBody>
          <a:bodyPr>
            <a:normAutofit/>
          </a:bodyPr>
          <a:lstStyle>
            <a:lvl2pPr marL="449262" indent="-179387"/>
            <a:lvl3pPr marL="651101" indent="-205014"/>
            <a:lvl4pPr marL="833664"/>
            <a:lvl5pPr marL="1008516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8" name="Picture Placeholder 7"/>
          <p:cNvSpPr>
            <a:spLocks noGrp="1"/>
          </p:cNvSpPr>
          <p:nvPr>
            <p:ph type="pic" idx="13"/>
          </p:nvPr>
        </p:nvSpPr>
        <p:spPr>
          <a:xfrm>
            <a:off x="2427288" y="1044575"/>
            <a:ext cx="6492876" cy="36004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838" y="139967"/>
            <a:ext cx="6629401" cy="31079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icture Placeholder 6"/>
          <p:cNvSpPr>
            <a:spLocks noGrp="1"/>
          </p:cNvSpPr>
          <p:nvPr>
            <p:ph type="pic" idx="13"/>
          </p:nvPr>
        </p:nvSpPr>
        <p:spPr>
          <a:xfrm>
            <a:off x="0" y="820738"/>
            <a:ext cx="9144000" cy="432276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23838" y="2718599"/>
            <a:ext cx="4276726" cy="14462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1800"/>
              </a:lnSpc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>
              <a:lnSpc>
                <a:spcPts val="1800"/>
              </a:lnSpc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429330" indent="-159455">
              <a:lnSpc>
                <a:spcPts val="1800"/>
              </a:lnSpc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605542" indent="-159455">
              <a:lnSpc>
                <a:spcPts val="1800"/>
              </a:lnSpc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787929" indent="-160866">
              <a:lnSpc>
                <a:spcPts val="1800"/>
              </a:lnSpc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3836" y="4167187"/>
            <a:ext cx="4276726" cy="4778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11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0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838" y="139967"/>
            <a:ext cx="6629401" cy="31079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aph and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75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170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6" name="Rectangle 7"/>
          <p:cNvSpPr/>
          <p:nvPr/>
        </p:nvSpPr>
        <p:spPr>
          <a:xfrm>
            <a:off x="0" y="4788368"/>
            <a:ext cx="1961147" cy="3551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07999" tIns="107999" rIns="107999" bIns="107999"/>
          <a:lstStyle/>
          <a:p>
            <a:pPr>
              <a:defRPr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</p:txBody>
      </p:sp>
      <p:sp>
        <p:nvSpPr>
          <p:cNvPr id="17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853238" y="1044575"/>
            <a:ext cx="2066925" cy="3600450"/>
          </a:xfrm>
          <a:prstGeom prst="rect">
            <a:avLst/>
          </a:prstGeom>
        </p:spPr>
        <p:txBody>
          <a:bodyPr>
            <a:normAutofit/>
          </a:bodyPr>
          <a:lstStyle>
            <a:lvl2pPr marL="449262" indent="-179387"/>
            <a:lvl3pPr marL="651101" indent="-205014"/>
            <a:lvl4pPr marL="833664"/>
            <a:lvl5pPr marL="1008516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3838" y="4645024"/>
            <a:ext cx="6486526" cy="28416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800"/>
            </a:pPr>
            <a:endParaRPr/>
          </a:p>
        </p:txBody>
      </p:sp>
      <p:sp>
        <p:nvSpPr>
          <p:cNvPr id="180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838" y="139967"/>
            <a:ext cx="6629401" cy="31079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icture 8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7298622" y="210088"/>
            <a:ext cx="1621541" cy="4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traight Connector 7"/>
          <p:cNvSpPr/>
          <p:nvPr/>
        </p:nvSpPr>
        <p:spPr>
          <a:xfrm>
            <a:off x="223838" y="820737"/>
            <a:ext cx="8696326" cy="1"/>
          </a:xfrm>
          <a:prstGeom prst="line">
            <a:avLst/>
          </a:prstGeom>
          <a:ln w="6350">
            <a:solidFill>
              <a:srgbClr val="898989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9" name="Group 6"/>
          <p:cNvGrpSpPr/>
          <p:nvPr/>
        </p:nvGrpSpPr>
        <p:grpSpPr>
          <a:xfrm>
            <a:off x="120442" y="4858325"/>
            <a:ext cx="1402796" cy="216001"/>
            <a:chOff x="0" y="0"/>
            <a:chExt cx="1402795" cy="215999"/>
          </a:xfrm>
        </p:grpSpPr>
        <p:pic>
          <p:nvPicPr>
            <p:cNvPr id="4" name="Picture 9" descr="Picture 9"/>
            <p:cNvPicPr>
              <a:picLocks noChangeAspect="1"/>
            </p:cNvPicPr>
            <p:nvPr/>
          </p:nvPicPr>
          <p:blipFill>
            <a:blip r:embed="rId24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222061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0" descr="Picture 10"/>
            <p:cNvPicPr>
              <a:picLocks noChangeAspect="1"/>
            </p:cNvPicPr>
            <p:nvPr/>
          </p:nvPicPr>
          <p:blipFill>
            <a:blip r:embed="rId24">
              <a:extLst/>
            </a:blip>
            <a:srcRect l="21215" r="63485"/>
            <a:stretch>
              <a:fillRect/>
            </a:stretch>
          </p:blipFill>
          <p:spPr>
            <a:xfrm>
              <a:off x="29548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1" descr="Picture 11"/>
            <p:cNvPicPr>
              <a:picLocks noChangeAspect="1"/>
            </p:cNvPicPr>
            <p:nvPr/>
          </p:nvPicPr>
          <p:blipFill>
            <a:blip r:embed="rId24">
              <a:extLst/>
            </a:blip>
            <a:srcRect l="42350" r="42350"/>
            <a:stretch>
              <a:fillRect/>
            </a:stretch>
          </p:blipFill>
          <p:spPr>
            <a:xfrm>
              <a:off x="590969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2" descr="Picture 12"/>
            <p:cNvPicPr>
              <a:picLocks noChangeAspect="1"/>
            </p:cNvPicPr>
            <p:nvPr/>
          </p:nvPicPr>
          <p:blipFill>
            <a:blip r:embed="rId24">
              <a:extLst/>
            </a:blip>
            <a:srcRect l="63529" r="21170"/>
            <a:stretch>
              <a:fillRect/>
            </a:stretch>
          </p:blipFill>
          <p:spPr>
            <a:xfrm>
              <a:off x="886454" y="0"/>
              <a:ext cx="222062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3" descr="Picture 13"/>
            <p:cNvPicPr>
              <a:picLocks noChangeAspect="1"/>
            </p:cNvPicPr>
            <p:nvPr/>
          </p:nvPicPr>
          <p:blipFill>
            <a:blip r:embed="rId24">
              <a:extLst/>
            </a:blip>
            <a:srcRect l="84783"/>
            <a:stretch>
              <a:fillRect/>
            </a:stretch>
          </p:blipFill>
          <p:spPr>
            <a:xfrm>
              <a:off x="1181939" y="0"/>
              <a:ext cx="220857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93162" y="4946005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700">
                <a:latin typeface="JLR Emeric ExtraLight"/>
                <a:ea typeface="JLR Emeric ExtraLight"/>
                <a:cs typeface="JLR Emeric ExtraLight"/>
                <a:sym typeface="JLR Emeric Extra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131313"/>
          </a:solidFill>
          <a:uFillTx/>
          <a:latin typeface="JLR Emeric SemiBold"/>
          <a:ea typeface="JLR Emeric SemiBold"/>
          <a:cs typeface="JLR Emeric SemiBold"/>
          <a:sym typeface="JLR Emeric SemiBold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131313"/>
          </a:solidFill>
          <a:uFillTx/>
          <a:latin typeface="JLR Emeric SemiBold"/>
          <a:ea typeface="JLR Emeric SemiBold"/>
          <a:cs typeface="JLR Emeric SemiBold"/>
          <a:sym typeface="JLR Emeric SemiBold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131313"/>
          </a:solidFill>
          <a:uFillTx/>
          <a:latin typeface="JLR Emeric SemiBold"/>
          <a:ea typeface="JLR Emeric SemiBold"/>
          <a:cs typeface="JLR Emeric SemiBold"/>
          <a:sym typeface="JLR Emeric SemiBold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131313"/>
          </a:solidFill>
          <a:uFillTx/>
          <a:latin typeface="JLR Emeric SemiBold"/>
          <a:ea typeface="JLR Emeric SemiBold"/>
          <a:cs typeface="JLR Emeric SemiBold"/>
          <a:sym typeface="JLR Emeric SemiBold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131313"/>
          </a:solidFill>
          <a:uFillTx/>
          <a:latin typeface="JLR Emeric SemiBold"/>
          <a:ea typeface="JLR Emeric SemiBold"/>
          <a:cs typeface="JLR Emeric SemiBold"/>
          <a:sym typeface="JLR Emeric SemiBold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131313"/>
          </a:solidFill>
          <a:uFillTx/>
          <a:latin typeface="JLR Emeric SemiBold"/>
          <a:ea typeface="JLR Emeric SemiBold"/>
          <a:cs typeface="JLR Emeric SemiBold"/>
          <a:sym typeface="JLR Emeric SemiBold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131313"/>
          </a:solidFill>
          <a:uFillTx/>
          <a:latin typeface="JLR Emeric SemiBold"/>
          <a:ea typeface="JLR Emeric SemiBold"/>
          <a:cs typeface="JLR Emeric SemiBold"/>
          <a:sym typeface="JLR Emeric SemiBold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131313"/>
          </a:solidFill>
          <a:uFillTx/>
          <a:latin typeface="JLR Emeric SemiBold"/>
          <a:ea typeface="JLR Emeric SemiBold"/>
          <a:cs typeface="JLR Emeric SemiBold"/>
          <a:sym typeface="JLR Emeric SemiBold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131313"/>
          </a:solidFill>
          <a:uFillTx/>
          <a:latin typeface="JLR Emeric SemiBold"/>
          <a:ea typeface="JLR Emeric SemiBold"/>
          <a:cs typeface="JLR Emeric SemiBold"/>
          <a:sym typeface="JLR Emeric SemiBold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rgbClr val="131313"/>
          </a:solidFill>
          <a:uFillTx/>
          <a:latin typeface="JLR Emeric ExtraLight"/>
          <a:ea typeface="JLR Emeric ExtraLight"/>
          <a:cs typeface="JLR Emeric ExtraLight"/>
          <a:sym typeface="JLR Emeric ExtraLight"/>
        </a:defRPr>
      </a:lvl1pPr>
      <a:lvl2pPr marL="339999" marR="0" indent="-15999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−"/>
        <a:tabLst/>
        <a:defRPr sz="1600" b="0" i="0" u="none" strike="noStrike" cap="none" spc="0" baseline="0">
          <a:solidFill>
            <a:srgbClr val="131313"/>
          </a:solidFill>
          <a:uFillTx/>
          <a:latin typeface="JLR Emeric ExtraLight"/>
          <a:ea typeface="JLR Emeric ExtraLight"/>
          <a:cs typeface="JLR Emeric ExtraLight"/>
          <a:sym typeface="JLR Emeric ExtraLight"/>
        </a:defRPr>
      </a:lvl2pPr>
      <a:lvl3pPr marL="449262" marR="0" indent="-17938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−"/>
        <a:tabLst/>
        <a:defRPr sz="1600" b="0" i="0" u="none" strike="noStrike" cap="none" spc="0" baseline="0">
          <a:solidFill>
            <a:srgbClr val="131313"/>
          </a:solidFill>
          <a:uFillTx/>
          <a:latin typeface="JLR Emeric ExtraLight"/>
          <a:ea typeface="JLR Emeric ExtraLight"/>
          <a:cs typeface="JLR Emeric ExtraLight"/>
          <a:sym typeface="JLR Emeric ExtraLight"/>
        </a:defRPr>
      </a:lvl3pPr>
      <a:lvl4pPr marL="651101" marR="0" indent="-205014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−"/>
        <a:tabLst/>
        <a:defRPr sz="1600" b="0" i="0" u="none" strike="noStrike" cap="none" spc="0" baseline="0">
          <a:solidFill>
            <a:srgbClr val="131313"/>
          </a:solidFill>
          <a:uFillTx/>
          <a:latin typeface="JLR Emeric ExtraLight"/>
          <a:ea typeface="JLR Emeric ExtraLight"/>
          <a:cs typeface="JLR Emeric ExtraLight"/>
          <a:sym typeface="JLR Emeric ExtraLight"/>
        </a:defRPr>
      </a:lvl4pPr>
      <a:lvl5pPr marL="833891" marR="0" indent="-20682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−"/>
        <a:tabLst/>
        <a:defRPr sz="1600" b="0" i="0" u="none" strike="noStrike" cap="none" spc="0" baseline="0">
          <a:solidFill>
            <a:srgbClr val="131313"/>
          </a:solidFill>
          <a:uFillTx/>
          <a:latin typeface="JLR Emeric ExtraLight"/>
          <a:ea typeface="JLR Emeric ExtraLight"/>
          <a:cs typeface="JLR Emeric ExtraLight"/>
          <a:sym typeface="JLR Emeric ExtraLight"/>
        </a:defRPr>
      </a:lvl5pPr>
      <a:lvl6pPr marL="1008516" marR="0" indent="-20682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−"/>
        <a:tabLst/>
        <a:defRPr sz="1600" b="0" i="0" u="none" strike="noStrike" cap="none" spc="0" baseline="0">
          <a:solidFill>
            <a:srgbClr val="131313"/>
          </a:solidFill>
          <a:uFillTx/>
          <a:latin typeface="JLR Emeric ExtraLight"/>
          <a:ea typeface="JLR Emeric ExtraLight"/>
          <a:cs typeface="JLR Emeric ExtraLight"/>
          <a:sym typeface="JLR Emeric ExtraLight"/>
        </a:defRPr>
      </a:lvl6pPr>
      <a:lvl7pPr marL="2926079" marR="0" indent="-18287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131313"/>
          </a:solidFill>
          <a:uFillTx/>
          <a:latin typeface="JLR Emeric ExtraLight"/>
          <a:ea typeface="JLR Emeric ExtraLight"/>
          <a:cs typeface="JLR Emeric ExtraLight"/>
          <a:sym typeface="JLR Emeric ExtraLight"/>
        </a:defRPr>
      </a:lvl7pPr>
      <a:lvl8pPr marL="3383279" marR="0" indent="-18287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131313"/>
          </a:solidFill>
          <a:uFillTx/>
          <a:latin typeface="JLR Emeric ExtraLight"/>
          <a:ea typeface="JLR Emeric ExtraLight"/>
          <a:cs typeface="JLR Emeric ExtraLight"/>
          <a:sym typeface="JLR Emeric ExtraLight"/>
        </a:defRPr>
      </a:lvl8pPr>
      <a:lvl9pPr marL="3840479" marR="0" indent="-18287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131313"/>
          </a:solidFill>
          <a:uFillTx/>
          <a:latin typeface="JLR Emeric ExtraLight"/>
          <a:ea typeface="JLR Emeric ExtraLight"/>
          <a:cs typeface="JLR Emeric ExtraLight"/>
          <a:sym typeface="JLR Emeric Extra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LR Emeric ExtraLigh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LR Emeric ExtraLigh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LR Emeric ExtraLigh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LR Emeric ExtraLigh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LR Emeric ExtraLigh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LR Emeric ExtraLigh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LR Emeric ExtraLigh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LR Emeric ExtraLigh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LR Emeric Extra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tle 4"/>
          <p:cNvSpPr txBox="1">
            <a:spLocks noGrp="1"/>
          </p:cNvSpPr>
          <p:nvPr>
            <p:ph type="ctrTitle"/>
          </p:nvPr>
        </p:nvSpPr>
        <p:spPr>
          <a:xfrm>
            <a:off x="223836" y="3636181"/>
            <a:ext cx="8696326" cy="296707"/>
          </a:xfrm>
          <a:prstGeom prst="rect">
            <a:avLst/>
          </a:prstGeom>
        </p:spPr>
        <p:txBody>
          <a:bodyPr/>
          <a:lstStyle>
            <a:lvl1pPr defTabSz="886968">
              <a:defRPr sz="1940"/>
            </a:lvl1pPr>
          </a:lstStyle>
          <a:p>
            <a:r>
              <a:t>УПРАВЛЕНИЕ КАЧЕСТВОМ РАБОТЫ С ОБРАЩЕНИЯМИ КЛИЕНТОВ</a:t>
            </a:r>
          </a:p>
        </p:txBody>
      </p:sp>
      <p:sp>
        <p:nvSpPr>
          <p:cNvPr id="365" name="Subtitle 5"/>
          <p:cNvSpPr txBox="1">
            <a:spLocks noGrp="1"/>
          </p:cNvSpPr>
          <p:nvPr>
            <p:ph type="subTitle" sz="quarter" idx="1"/>
          </p:nvPr>
        </p:nvSpPr>
        <p:spPr>
          <a:xfrm>
            <a:off x="223836" y="3936662"/>
            <a:ext cx="8696326" cy="285130"/>
          </a:xfrm>
          <a:prstGeom prst="rect">
            <a:avLst/>
          </a:prstGeom>
        </p:spPr>
        <p:txBody>
          <a:bodyPr/>
          <a:lstStyle/>
          <a:p>
            <a:r>
              <a:t>jaguar land rover РОССИЯ </a:t>
            </a:r>
          </a:p>
        </p:txBody>
      </p:sp>
      <p:grpSp>
        <p:nvGrpSpPr>
          <p:cNvPr id="368" name="Picture Placeholder 2"/>
          <p:cNvGrpSpPr/>
          <p:nvPr/>
        </p:nvGrpSpPr>
        <p:grpSpPr>
          <a:xfrm>
            <a:off x="1" y="802411"/>
            <a:ext cx="9144000" cy="2635251"/>
            <a:chOff x="0" y="0"/>
            <a:chExt cx="9143999" cy="2635250"/>
          </a:xfrm>
        </p:grpSpPr>
        <p:sp>
          <p:nvSpPr>
            <p:cNvPr id="366" name="Прямоугольник"/>
            <p:cNvSpPr/>
            <p:nvPr/>
          </p:nvSpPr>
          <p:spPr>
            <a:xfrm>
              <a:off x="0" y="0"/>
              <a:ext cx="9144000" cy="2635250"/>
            </a:xfrm>
            <a:prstGeom prst="rect">
              <a:avLst/>
            </a:prstGeom>
            <a:solidFill>
              <a:srgbClr val="E8E8E8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pic>
          <p:nvPicPr>
            <p:cNvPr id="367" name="image4.jpeg" descr="image4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144000" cy="2635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9" name="Text Placeholder 6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defRPr sz="1100"/>
            </a:pPr>
            <a:r>
              <a:t>Анастасия Шаповалова</a:t>
            </a:r>
          </a:p>
          <a:p>
            <a:pPr>
              <a:spcBef>
                <a:spcPts val="0"/>
              </a:spcBef>
              <a:defRPr sz="1100"/>
            </a:pPr>
            <a:r>
              <a:t>20/04/2020 </a:t>
            </a:r>
            <a:br/>
            <a:r>
              <a:t>.</a:t>
            </a:r>
          </a:p>
        </p:txBody>
      </p:sp>
      <p:pic>
        <p:nvPicPr>
          <p:cNvPr id="370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04359" y="2457450"/>
            <a:ext cx="335282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32309" y="4185818"/>
            <a:ext cx="687853" cy="468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Рисунок 8"/>
          <p:cNvGrpSpPr/>
          <p:nvPr/>
        </p:nvGrpSpPr>
        <p:grpSpPr>
          <a:xfrm>
            <a:off x="0" y="768524"/>
            <a:ext cx="9144000" cy="4039452"/>
            <a:chOff x="0" y="0"/>
            <a:chExt cx="9143999" cy="4039451"/>
          </a:xfrm>
        </p:grpSpPr>
        <p:sp>
          <p:nvSpPr>
            <p:cNvPr id="511" name="Прямоугольник"/>
            <p:cNvSpPr/>
            <p:nvPr/>
          </p:nvSpPr>
          <p:spPr>
            <a:xfrm>
              <a:off x="0" y="0"/>
              <a:ext cx="9144000" cy="4039452"/>
            </a:xfrm>
            <a:prstGeom prst="rect">
              <a:avLst/>
            </a:prstGeom>
            <a:gradFill flip="none" rotWithShape="1">
              <a:gsLst>
                <a:gs pos="88000">
                  <a:srgbClr val="F6F7F9">
                    <a:alpha val="57000"/>
                  </a:srgbClr>
                </a:gs>
                <a:gs pos="100000">
                  <a:srgbClr val="C6CED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pic>
          <p:nvPicPr>
            <p:cNvPr id="512" name="image13.jpeg" descr="image1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3258" r="3523" b="11492"/>
            <a:stretch>
              <a:fillRect/>
            </a:stretch>
          </p:blipFill>
          <p:spPr>
            <a:xfrm>
              <a:off x="-1" y="0"/>
              <a:ext cx="9144001" cy="403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4" name="Прямоугольник 10"/>
          <p:cNvSpPr/>
          <p:nvPr/>
        </p:nvSpPr>
        <p:spPr>
          <a:xfrm>
            <a:off x="1" y="742235"/>
            <a:ext cx="9144000" cy="4052863"/>
          </a:xfrm>
          <a:prstGeom prst="rect">
            <a:avLst/>
          </a:prstGeom>
          <a:gradFill>
            <a:gsLst>
              <a:gs pos="63000">
                <a:srgbClr val="F6F7F9">
                  <a:alpha val="90000"/>
                </a:srgbClr>
              </a:gs>
              <a:gs pos="100000">
                <a:srgbClr val="2D3747">
                  <a:alpha val="28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107999" tIns="107999" rIns="107999" bIns="107999"/>
          <a:lstStyle/>
          <a:p>
            <a:endParaRPr dirty="0"/>
          </a:p>
        </p:txBody>
      </p:sp>
      <p:sp>
        <p:nvSpPr>
          <p:cNvPr id="515" name="Title 9"/>
          <p:cNvSpPr txBox="1"/>
          <p:nvPr/>
        </p:nvSpPr>
        <p:spPr>
          <a:xfrm>
            <a:off x="249238" y="161476"/>
            <a:ext cx="6629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>
                <a:latin typeface="JLR Emeric SemiBold"/>
                <a:ea typeface="JLR Emeric SemiBold"/>
                <a:cs typeface="JLR Emeric SemiBold"/>
                <a:sym typeface="JLR Emeric SemiBold"/>
              </a:defRPr>
            </a:lvl1pPr>
          </a:lstStyle>
          <a:p>
            <a:r>
              <a:rPr dirty="0"/>
              <a:t>ПРОГРАММА «СТАНДАРТЫ КАЧЕСТВА»</a:t>
            </a:r>
          </a:p>
        </p:txBody>
      </p:sp>
      <p:sp>
        <p:nvSpPr>
          <p:cNvPr id="516" name="Subtitle 13"/>
          <p:cNvSpPr txBox="1"/>
          <p:nvPr/>
        </p:nvSpPr>
        <p:spPr>
          <a:xfrm>
            <a:off x="249236" y="469984"/>
            <a:ext cx="662940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defRPr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rPr dirty="0"/>
              <a:t>КЛЮЧЕВЫЕ ПОКАЗАТЕЛИ </a:t>
            </a:r>
            <a:r>
              <a:rPr lang="ru-RU" dirty="0" smtClean="0"/>
              <a:t>КЛИЕНТСКОЙ СЛУЖБЫ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4702475" y="840244"/>
            <a:ext cx="4441525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600">
                <a:latin typeface="JLR Emeric ExtraLight" panose="02000503040000020004" pitchFamily="2" charset="0"/>
              </a:defRPr>
            </a:lvl1pPr>
          </a:lstStyle>
          <a:p>
            <a:r>
              <a:rPr lang="ru-RU" b="1" dirty="0">
                <a:solidFill>
                  <a:srgbClr val="C00000"/>
                </a:solidFill>
              </a:rPr>
              <a:t>КОНТАКТ – ЦЕНТР 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/>
              <a:t>Пропущенные </a:t>
            </a:r>
            <a:r>
              <a:rPr lang="ru-RU" b="1" dirty="0" smtClean="0"/>
              <a:t>звонки (%)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/>
              <a:t>Уровень </a:t>
            </a:r>
            <a:r>
              <a:rPr lang="ru-RU" b="1" dirty="0"/>
              <a:t>сервиса 90/10 </a:t>
            </a:r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/>
              <a:t>Ср</a:t>
            </a:r>
            <a:r>
              <a:rPr lang="ru-RU" b="1" dirty="0"/>
              <a:t>. скорость ответа в </a:t>
            </a:r>
            <a:r>
              <a:rPr lang="ru-RU" b="1" dirty="0" err="1" smtClean="0"/>
              <a:t>теч</a:t>
            </a:r>
            <a:r>
              <a:rPr lang="ru-RU" b="1" dirty="0" smtClean="0"/>
              <a:t>. </a:t>
            </a:r>
            <a:r>
              <a:rPr lang="ru-RU" b="1" dirty="0"/>
              <a:t>30 сек – онлайн чат </a:t>
            </a:r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/>
              <a:t>Проверка качества (звонки</a:t>
            </a:r>
            <a:r>
              <a:rPr lang="en-US" b="1" dirty="0" smtClean="0"/>
              <a:t>,</a:t>
            </a:r>
            <a:r>
              <a:rPr lang="ru-RU" b="1" dirty="0" smtClean="0"/>
              <a:t> электронная переписка</a:t>
            </a:r>
            <a:r>
              <a:rPr lang="en-US" b="1" dirty="0" smtClean="0"/>
              <a:t>,</a:t>
            </a:r>
            <a:r>
              <a:rPr lang="ru-RU" b="1" dirty="0" smtClean="0"/>
              <a:t> качество внесения информации в базу данных)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b="1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1997" y="873805"/>
            <a:ext cx="4520004" cy="3262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JLR Emeric ExtraLight" panose="02000503040000020004" pitchFamily="2" charset="0"/>
              </a:rPr>
              <a:t>РАБОТА С ОБРАЩЕНИЯМИ </a:t>
            </a:r>
          </a:p>
          <a:p>
            <a:endParaRPr lang="en-US" sz="1600" b="1" dirty="0" smtClean="0">
              <a:latin typeface="JLR Emeric ExtraLight" panose="0200050304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JLR Emeric ExtraLight" panose="02000503040000020004" pitchFamily="2" charset="0"/>
              </a:rPr>
              <a:t>Качество </a:t>
            </a:r>
            <a:r>
              <a:rPr lang="ru-RU" sz="1600" b="1" dirty="0">
                <a:latin typeface="JLR Emeric ExtraLight" panose="02000503040000020004" pitchFamily="2" charset="0"/>
              </a:rPr>
              <a:t>анализа </a:t>
            </a:r>
            <a:r>
              <a:rPr lang="ru-RU" sz="1600" b="1" dirty="0" smtClean="0">
                <a:latin typeface="JLR Emeric ExtraLight" panose="02000503040000020004" pitchFamily="2" charset="0"/>
              </a:rPr>
              <a:t>обращения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JLR Emeric ExtraLight" panose="02000503040000020004" pitchFamily="2" charset="0"/>
              </a:rPr>
              <a:t>Удовлетворенность </a:t>
            </a:r>
            <a:r>
              <a:rPr lang="ru-RU" sz="1600" b="1" dirty="0">
                <a:latin typeface="JLR Emeric ExtraLight" panose="02000503040000020004" pitchFamily="2" charset="0"/>
              </a:rPr>
              <a:t>клиентов посещением сервиса и покупкой (</a:t>
            </a:r>
            <a:r>
              <a:rPr lang="ru-RU" sz="1600" b="1" dirty="0" smtClean="0">
                <a:latin typeface="JLR Emeric ExtraLight" panose="02000503040000020004" pitchFamily="2" charset="0"/>
              </a:rPr>
              <a:t>CEIP)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JLR Emeric ExtraLight" panose="02000503040000020004" pitchFamily="2" charset="0"/>
              </a:rPr>
              <a:t>Удовлетворенность клиентов работой с обращением (</a:t>
            </a:r>
            <a:r>
              <a:rPr lang="en-US" sz="1600" b="1" dirty="0" smtClean="0">
                <a:latin typeface="JLR Emeric ExtraLight" panose="02000503040000020004" pitchFamily="2" charset="0"/>
              </a:rPr>
              <a:t>CSI)</a:t>
            </a:r>
            <a:endParaRPr lang="ru-RU" sz="1600" b="1" dirty="0" smtClean="0">
              <a:latin typeface="JLR Emeric ExtraLight" panose="0200050304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JLR Emeric ExtraLight" panose="02000503040000020004" pitchFamily="2" charset="0"/>
              </a:rPr>
              <a:t>Результативность внутреннего опроса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JLR Emeric ExtraLight" panose="02000503040000020004" pitchFamily="2" charset="0"/>
              </a:rPr>
              <a:t>Отработка «</a:t>
            </a:r>
            <a:r>
              <a:rPr lang="ru-RU" sz="1600" b="1" dirty="0" err="1" smtClean="0">
                <a:latin typeface="JLR Emeric ExtraLight" panose="02000503040000020004" pitchFamily="2" charset="0"/>
              </a:rPr>
              <a:t>Алерт</a:t>
            </a:r>
            <a:r>
              <a:rPr lang="ru-RU" sz="1600" b="1" dirty="0" smtClean="0">
                <a:latin typeface="JLR Emeric ExtraLight" panose="02000503040000020004" pitchFamily="2" charset="0"/>
              </a:rPr>
              <a:t>» </a:t>
            </a:r>
            <a:r>
              <a:rPr lang="en-US" sz="1600" b="1" dirty="0" smtClean="0">
                <a:latin typeface="JLR Emeric ExtraLight" panose="02000503040000020004" pitchFamily="2" charset="0"/>
              </a:rPr>
              <a:t>CRM </a:t>
            </a:r>
            <a:r>
              <a:rPr lang="ru-RU" sz="1600" b="1" dirty="0" smtClean="0">
                <a:latin typeface="JLR Emeric ExtraLight" panose="02000503040000020004" pitchFamily="2" charset="0"/>
              </a:rPr>
              <a:t>Сенсор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JLR Emeric ExtraLight" panose="02000503040000020004" pitchFamily="2" charset="0"/>
              </a:rPr>
              <a:t>Тайный покупатель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JLR Emeric ExtraLight" panose="02000503040000020004" pitchFamily="2" charset="0"/>
              </a:rPr>
              <a:t>Обращения в </a:t>
            </a:r>
            <a:r>
              <a:rPr lang="en-US" sz="1600" b="1" dirty="0" smtClean="0">
                <a:latin typeface="JLR Emeric ExtraLight" panose="02000503040000020004" pitchFamily="2" charset="0"/>
              </a:rPr>
              <a:t>JLR (</a:t>
            </a:r>
            <a:r>
              <a:rPr lang="ru-RU" sz="1600" b="1" dirty="0" smtClean="0">
                <a:latin typeface="JLR Emeric ExtraLight" panose="02000503040000020004" pitchFamily="2" charset="0"/>
              </a:rPr>
              <a:t>%)</a:t>
            </a:r>
          </a:p>
          <a:p>
            <a:endParaRPr lang="ru-RU" dirty="0">
              <a:latin typeface="JLR Emeric ExtraLight" panose="02000503040000020004" pitchFamily="2" charset="0"/>
            </a:endParaRPr>
          </a:p>
          <a:p>
            <a:endParaRPr lang="ru-RU" dirty="0">
              <a:latin typeface="JLR Emeric ExtraLight" panose="02000503040000020004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Picture 2"/>
          <p:cNvGrpSpPr/>
          <p:nvPr/>
        </p:nvGrpSpPr>
        <p:grpSpPr>
          <a:xfrm>
            <a:off x="1" y="803117"/>
            <a:ext cx="9144001" cy="3949859"/>
            <a:chOff x="0" y="0"/>
            <a:chExt cx="9144000" cy="3949858"/>
          </a:xfrm>
        </p:grpSpPr>
        <p:sp>
          <p:nvSpPr>
            <p:cNvPr id="553" name="Прямоугольник"/>
            <p:cNvSpPr/>
            <p:nvPr/>
          </p:nvSpPr>
          <p:spPr>
            <a:xfrm>
              <a:off x="0" y="0"/>
              <a:ext cx="9144000" cy="39498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pic>
          <p:nvPicPr>
            <p:cNvPr id="554" name="image14.jpeg" descr="image14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144000" cy="39498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6" name="Прямоугольник 10"/>
          <p:cNvSpPr/>
          <p:nvPr/>
        </p:nvSpPr>
        <p:spPr>
          <a:xfrm>
            <a:off x="1" y="803116"/>
            <a:ext cx="9144001" cy="3949860"/>
          </a:xfrm>
          <a:prstGeom prst="rect">
            <a:avLst/>
          </a:prstGeom>
          <a:gradFill>
            <a:gsLst>
              <a:gs pos="86000">
                <a:srgbClr val="F6F7F9">
                  <a:alpha val="82000"/>
                </a:srgbClr>
              </a:gs>
              <a:gs pos="100000">
                <a:srgbClr val="2D3747">
                  <a:alpha val="28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107999" tIns="107999" rIns="107999" bIns="107999"/>
          <a:lstStyle/>
          <a:p>
            <a:endParaRPr/>
          </a:p>
        </p:txBody>
      </p:sp>
      <p:sp>
        <p:nvSpPr>
          <p:cNvPr id="557" name="Прямоугольник 8"/>
          <p:cNvSpPr/>
          <p:nvPr/>
        </p:nvSpPr>
        <p:spPr>
          <a:xfrm>
            <a:off x="-1617144" y="5764594"/>
            <a:ext cx="6488115" cy="2935844"/>
          </a:xfrm>
          <a:prstGeom prst="rect">
            <a:avLst/>
          </a:prstGeom>
          <a:gradFill>
            <a:gsLst>
              <a:gs pos="0">
                <a:srgbClr val="8E9DB6">
                  <a:alpha val="13000"/>
                </a:srgbClr>
              </a:gs>
              <a:gs pos="100000">
                <a:srgbClr val="EBE4D4">
                  <a:alpha val="9000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107999" tIns="107999" rIns="107999" bIns="107999"/>
          <a:lstStyle/>
          <a:p>
            <a:endParaRPr/>
          </a:p>
        </p:txBody>
      </p:sp>
      <p:sp>
        <p:nvSpPr>
          <p:cNvPr id="558" name="Заголовок 1"/>
          <p:cNvSpPr txBox="1">
            <a:spLocks noGrp="1"/>
          </p:cNvSpPr>
          <p:nvPr>
            <p:ph type="title"/>
          </p:nvPr>
        </p:nvSpPr>
        <p:spPr>
          <a:xfrm>
            <a:off x="249238" y="165367"/>
            <a:ext cx="6629401" cy="310793"/>
          </a:xfrm>
          <a:prstGeom prst="rect">
            <a:avLst/>
          </a:prstGeom>
        </p:spPr>
        <p:txBody>
          <a:bodyPr/>
          <a:lstStyle/>
          <a:p>
            <a:r>
              <a:t>СИСТЕМА РЕГИСТРАЦИИ ОБРАЩЕНИЙ</a:t>
            </a:r>
          </a:p>
        </p:txBody>
      </p:sp>
      <p:sp>
        <p:nvSpPr>
          <p:cNvPr id="559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93162" y="4946005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grpSp>
        <p:nvGrpSpPr>
          <p:cNvPr id="562" name="Rectangle 16"/>
          <p:cNvGrpSpPr/>
          <p:nvPr/>
        </p:nvGrpSpPr>
        <p:grpSpPr>
          <a:xfrm>
            <a:off x="266280" y="858931"/>
            <a:ext cx="8653883" cy="2035896"/>
            <a:chOff x="0" y="0"/>
            <a:chExt cx="8653881" cy="1887061"/>
          </a:xfrm>
        </p:grpSpPr>
        <p:sp>
          <p:nvSpPr>
            <p:cNvPr id="560" name="Прямоугольник"/>
            <p:cNvSpPr/>
            <p:nvPr/>
          </p:nvSpPr>
          <p:spPr>
            <a:xfrm>
              <a:off x="-1" y="0"/>
              <a:ext cx="8653883" cy="1887062"/>
            </a:xfrm>
            <a:prstGeom prst="rect">
              <a:avLst/>
            </a:prstGeom>
            <a:noFill/>
            <a:ln w="12700" cap="flat">
              <a:solidFill>
                <a:srgbClr val="1E1E1E"/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1" name="ВСЕ ОБРАЩЕНИЯ РЕГИСТРИРУЮТСЯ В ЕДИНОЙ СИСТЕМЕ…"/>
            <p:cNvSpPr txBox="1"/>
            <p:nvPr/>
          </p:nvSpPr>
          <p:spPr>
            <a:xfrm>
              <a:off x="-1" y="0"/>
              <a:ext cx="8653883" cy="172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t">
              <a:spAutoFit/>
            </a:bodyPr>
            <a:lstStyle/>
            <a:p>
              <a:pPr algn="ctr">
                <a:defRPr sz="1400"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r>
                <a:t>ВСЕ ОБРАЩЕНИЯ РЕГИСТРИРУЮТСЯ В ЕДИНОЙ СИСТЕМЕ</a:t>
              </a:r>
            </a:p>
            <a:p>
              <a:pPr algn="ctr">
                <a:defRPr sz="1400"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endParaRPr/>
            </a:p>
            <a:p>
              <a:pPr algn="ctr">
                <a:defRPr sz="1400"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r>
                <a:t>ИСПОЛЬЗУЕТСЯ ЕДИНАЯ КАТЕГОРИЗАЦИЯ ЖАЛОБ, КАНАЛОВ ПОЛУЧЕНИЯ И ВИДОВ ОБРАЩЕНИЙ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1400"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endParaRPr>
                <a:solidFill>
                  <a:srgbClr val="FFFFFF"/>
                </a:solidFill>
              </a:endParaRPr>
            </a:p>
            <a:p>
              <a:pPr algn="ctr">
                <a:defRPr sz="1400"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r>
                <a:t>ВОЗМОЖНОСТЬ ОПЕРАТИВНОЙ ВЫГРУЗКИ ОТЧЕТА ПО КАЖДОМУ ДИЛЕРУ ЗА ЛЮБОЙ ПЕРИОД</a:t>
              </a:r>
            </a:p>
          </p:txBody>
        </p:sp>
      </p:grpSp>
      <p:grpSp>
        <p:nvGrpSpPr>
          <p:cNvPr id="565" name="TextBox 4"/>
          <p:cNvGrpSpPr/>
          <p:nvPr/>
        </p:nvGrpSpPr>
        <p:grpSpPr>
          <a:xfrm>
            <a:off x="-1" y="3102461"/>
            <a:ext cx="9144003" cy="1094667"/>
            <a:chOff x="-2" y="103817"/>
            <a:chExt cx="9144002" cy="1094666"/>
          </a:xfrm>
        </p:grpSpPr>
        <p:sp>
          <p:nvSpPr>
            <p:cNvPr id="563" name="Прямоугольник"/>
            <p:cNvSpPr/>
            <p:nvPr/>
          </p:nvSpPr>
          <p:spPr>
            <a:xfrm>
              <a:off x="0" y="103817"/>
              <a:ext cx="9144000" cy="1049666"/>
            </a:xfrm>
            <a:prstGeom prst="rect">
              <a:avLst/>
            </a:prstGeom>
            <a:solidFill>
              <a:schemeClr val="accent5">
                <a:alpha val="74000"/>
              </a:schemeClr>
            </a:solidFill>
            <a:ln w="9525" cap="flat">
              <a:solidFill>
                <a:srgbClr val="131313"/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endParaRPr/>
            </a:p>
          </p:txBody>
        </p:sp>
        <p:sp>
          <p:nvSpPr>
            <p:cNvPr id="564" name="РЕКЛАМАЦИИ ЗАКРЫТЫЕ НА УРОВНЕ КЛИЕНТСКОЙ СЛУЖБЫ ДИЛЕРСКОГО ЦЕНТРА БЕЗ ЭСКАЛАЦИИ…"/>
            <p:cNvSpPr txBox="1"/>
            <p:nvPr/>
          </p:nvSpPr>
          <p:spPr>
            <a:xfrm>
              <a:off x="-2" y="152044"/>
              <a:ext cx="9144000" cy="1046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z="1400" b="1">
                  <a:solidFill>
                    <a:srgbClr val="FFFFFF"/>
                  </a:solidFill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r>
                <a:rPr dirty="0"/>
                <a:t>РЕКЛАМАЦИИ ЗАКРЫТЫЕ НА УРОВНЕ КЛИЕНТСКОЙ СЛУЖБЫ ДИЛЕРСКОГО ЦЕНТРА БЕЗ ЭСКАЛАЦИИ </a:t>
              </a:r>
            </a:p>
            <a:p>
              <a:pPr algn="ctr">
                <a:defRPr sz="1400" b="1">
                  <a:solidFill>
                    <a:srgbClr val="FFFFFF"/>
                  </a:solidFill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endParaRPr dirty="0"/>
            </a:p>
            <a:p>
              <a:pPr algn="ctr">
                <a:defRPr sz="2000" b="1">
                  <a:solidFill>
                    <a:srgbClr val="FFFFFF"/>
                  </a:solidFill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r>
                <a:rPr dirty="0" smtClean="0"/>
                <a:t>2016</a:t>
              </a:r>
              <a:r>
                <a:rPr lang="ru-RU" dirty="0" smtClean="0"/>
                <a:t> </a:t>
              </a:r>
              <a:r>
                <a:rPr dirty="0" smtClean="0"/>
                <a:t>– </a:t>
              </a:r>
              <a:r>
                <a:rPr dirty="0"/>
                <a:t>45%</a:t>
              </a:r>
            </a:p>
            <a:p>
              <a:pPr algn="ctr">
                <a:defRPr sz="2000" b="1">
                  <a:solidFill>
                    <a:srgbClr val="FFFFFF"/>
                  </a:solidFill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r>
                <a:rPr dirty="0"/>
                <a:t>2019 </a:t>
              </a:r>
              <a:r>
                <a:rPr dirty="0" smtClean="0"/>
                <a:t>– </a:t>
              </a:r>
              <a:r>
                <a:rPr dirty="0"/>
                <a:t>82% </a:t>
              </a:r>
            </a:p>
          </p:txBody>
        </p:sp>
      </p:grpSp>
      <p:sp>
        <p:nvSpPr>
          <p:cNvPr id="566" name="Subtitle 4"/>
          <p:cNvSpPr txBox="1">
            <a:spLocks noGrp="1"/>
          </p:cNvSpPr>
          <p:nvPr>
            <p:ph type="body" sz="quarter" idx="1"/>
          </p:nvPr>
        </p:nvSpPr>
        <p:spPr>
          <a:xfrm>
            <a:off x="249236" y="469984"/>
            <a:ext cx="6629404" cy="28513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rPr cap="none" dirty="0"/>
              <a:t>2016-2019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55113"/>
            <a:ext cx="9144000" cy="3965913"/>
          </a:xfrm>
          <a:prstGeom prst="rect">
            <a:avLst/>
          </a:prstGeom>
          <a:gradFill flip="none" rotWithShape="1">
            <a:gsLst>
              <a:gs pos="53000">
                <a:schemeClr val="accent5">
                  <a:lumMod val="5000"/>
                  <a:lumOff val="95000"/>
                </a:schemeClr>
              </a:gs>
              <a:gs pos="92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7C9349-AD86-43DC-93CE-A2673DAE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СТАТИСТИКА ОБРАЩЕНИЙ И КОНФЕРЕНЦ-ЗВОНКОВ</a:t>
            </a:r>
            <a:endParaRPr lang="ru-RU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xmlns="" id="{7280FC74-7CF2-4A7A-BE7E-073EF62567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8795309"/>
              </p:ext>
            </p:extLst>
          </p:nvPr>
        </p:nvGraphicFramePr>
        <p:xfrm>
          <a:off x="0" y="1071764"/>
          <a:ext cx="5631541" cy="3431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23314A18-7C25-4128-8E24-677234E60E1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ln>
            <a:noFill/>
          </a:ln>
        </p:spPr>
        <p:txBody>
          <a:bodyPr/>
          <a:lstStyle/>
          <a:p>
            <a:r>
              <a:rPr lang="ru-RU" dirty="0" smtClean="0"/>
              <a:t>2013-2019</a:t>
            </a:r>
            <a:endParaRPr lang="ru-RU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13480552"/>
              </p:ext>
            </p:extLst>
          </p:nvPr>
        </p:nvGraphicFramePr>
        <p:xfrm>
          <a:off x="5902268" y="1117764"/>
          <a:ext cx="3002581" cy="3102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736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Rectangle 1"/>
          <p:cNvSpPr/>
          <p:nvPr/>
        </p:nvSpPr>
        <p:spPr>
          <a:xfrm>
            <a:off x="0" y="819437"/>
            <a:ext cx="9144000" cy="3925420"/>
          </a:xfrm>
          <a:prstGeom prst="rect">
            <a:avLst/>
          </a:prstGeom>
          <a:gradFill>
            <a:gsLst>
              <a:gs pos="52999">
                <a:srgbClr val="F6F7F9"/>
              </a:gs>
              <a:gs pos="92000">
                <a:srgbClr val="AAB6C9"/>
              </a:gs>
              <a:gs pos="100000">
                <a:srgbClr val="AAB6C9"/>
              </a:gs>
            </a:gsLst>
            <a:lin ang="5400000"/>
          </a:gradFill>
          <a:ln w="12700">
            <a:miter lim="400000"/>
          </a:ln>
        </p:spPr>
        <p:txBody>
          <a:bodyPr lIns="107999" tIns="107999" rIns="107999" bIns="107999"/>
          <a:lstStyle/>
          <a:p>
            <a:endParaRPr/>
          </a:p>
        </p:txBody>
      </p:sp>
      <p:pic>
        <p:nvPicPr>
          <p:cNvPr id="58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19437"/>
            <a:ext cx="4198697" cy="3198800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Title 4"/>
          <p:cNvSpPr txBox="1"/>
          <p:nvPr/>
        </p:nvSpPr>
        <p:spPr>
          <a:xfrm>
            <a:off x="257175" y="469901"/>
            <a:ext cx="6629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85681">
              <a:defRPr>
                <a:latin typeface="JLR Emeric"/>
                <a:ea typeface="JLR Emeric"/>
                <a:cs typeface="JLR Emeric"/>
                <a:sym typeface="JLR Emeric"/>
              </a:defRPr>
            </a:pPr>
            <a:r>
              <a:rPr dirty="0"/>
              <a:t>CRM СЕНСОР</a:t>
            </a:r>
          </a:p>
        </p:txBody>
      </p:sp>
      <p:sp>
        <p:nvSpPr>
          <p:cNvPr id="587" name="Footer Placeholder 2"/>
          <p:cNvSpPr txBox="1"/>
          <p:nvPr/>
        </p:nvSpPr>
        <p:spPr>
          <a:xfrm>
            <a:off x="257175" y="163512"/>
            <a:ext cx="6629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cap="all">
                <a:latin typeface="JLR Emeric SemiBold"/>
                <a:ea typeface="JLR Emeric SemiBold"/>
                <a:cs typeface="JLR Emeric SemiBold"/>
                <a:sym typeface="JLR Emeric SemiBold"/>
              </a:defRPr>
            </a:lvl1pPr>
          </a:lstStyle>
          <a:p>
            <a:r>
              <a:t>ПРОГРАММА «СТАНДАРТЫ КАЧЕСТВА»</a:t>
            </a:r>
          </a:p>
        </p:txBody>
      </p:sp>
      <p:sp>
        <p:nvSpPr>
          <p:cNvPr id="588" name="Rectangle 27"/>
          <p:cNvSpPr txBox="1"/>
          <p:nvPr/>
        </p:nvSpPr>
        <p:spPr>
          <a:xfrm>
            <a:off x="3767027" y="875814"/>
            <a:ext cx="5331261" cy="3749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1" tIns="45711" rIns="45711" bIns="45711" anchor="ctr">
            <a:spAutoFit/>
          </a:bodyPr>
          <a:lstStyle/>
          <a:p>
            <a:pPr algn="r"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r>
              <a:t>РАЗМЕЩЕНИЕ НА КАЖДОМ РАБОЧЕМ СТОЛЕ</a:t>
            </a:r>
          </a:p>
          <a:p>
            <a:pPr algn="r"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endParaRPr/>
          </a:p>
          <a:p>
            <a:pPr algn="r"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endParaRPr/>
          </a:p>
          <a:p>
            <a:pPr algn="r"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r>
              <a:t>ПРИГЛАШЕНИЕ РУКОВОДИТЕЛЯ ПО КАЧЕСТВУ (АЛЕРТ </a:t>
            </a:r>
            <a:r>
              <a:rPr u="sng"/>
              <a:t>180 СЕКУНД)</a:t>
            </a:r>
            <a:endParaRPr>
              <a:solidFill>
                <a:srgbClr val="FFFFFF"/>
              </a:solidFill>
            </a:endParaRPr>
          </a:p>
          <a:p>
            <a:pPr algn="r"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endParaRPr>
              <a:solidFill>
                <a:srgbClr val="FFFFFF"/>
              </a:solidFill>
            </a:endParaRPr>
          </a:p>
          <a:p>
            <a:pPr algn="r"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r>
              <a:t> </a:t>
            </a:r>
          </a:p>
          <a:p>
            <a:pPr algn="r"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r>
              <a:t>ОЦЕНКА РАБОТЫ СОТРУДНИКОВ (NPS)</a:t>
            </a:r>
          </a:p>
          <a:p>
            <a:pPr marL="285750" indent="-285750" algn="r">
              <a:buSzPct val="100000"/>
              <a:buChar char="▪"/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endParaRPr/>
          </a:p>
          <a:p>
            <a:pPr marL="285750" indent="-285750" algn="r">
              <a:buSzPct val="100000"/>
              <a:buChar char="▪"/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endParaRPr/>
          </a:p>
          <a:p>
            <a:pPr algn="r"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r>
              <a:t>ТЕСТИРОВАНИЕ СОТРУДНИКОВ</a:t>
            </a:r>
            <a:endParaRPr>
              <a:solidFill>
                <a:srgbClr val="FFFFFF"/>
              </a:solidFill>
            </a:endParaRPr>
          </a:p>
          <a:p>
            <a:pPr marL="285750" indent="-285750" algn="r">
              <a:buSzPct val="100000"/>
              <a:buChar char="▪"/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endParaRPr>
              <a:solidFill>
                <a:srgbClr val="FFFFFF"/>
              </a:solidFill>
            </a:endParaRPr>
          </a:p>
          <a:p>
            <a:pPr marL="285750" indent="-285750" algn="r">
              <a:buSzPct val="100000"/>
              <a:buChar char="▪"/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endParaRPr>
              <a:solidFill>
                <a:srgbClr val="FFFFFF"/>
              </a:solidFill>
            </a:endParaRPr>
          </a:p>
          <a:p>
            <a:pPr algn="r"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r>
              <a:t>ПОРТАЛ ДЛЯ МОНИТОРИНГА РЕЗУЛЬТАТОВ</a:t>
            </a:r>
          </a:p>
          <a:p>
            <a:pPr algn="r"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endParaRPr/>
          </a:p>
          <a:p>
            <a:pPr algn="r"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endParaRPr/>
          </a:p>
          <a:p>
            <a:pPr algn="r">
              <a:defRPr sz="1300">
                <a:latin typeface="JLR Emeric"/>
                <a:ea typeface="JLR Emeric"/>
                <a:cs typeface="JLR Emeric"/>
                <a:sym typeface="JLR Emeric"/>
              </a:defRPr>
            </a:pPr>
            <a:r>
              <a:t>РАЗМЕЩЕНИЕ РЕКЛАМНОГО КОНТЕНТА</a:t>
            </a:r>
          </a:p>
        </p:txBody>
      </p:sp>
      <p:pic>
        <p:nvPicPr>
          <p:cNvPr id="589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rcRect l="1" r="154" b="44590"/>
          <a:stretch>
            <a:fillRect/>
          </a:stretch>
        </p:blipFill>
        <p:spPr>
          <a:xfrm>
            <a:off x="3167957" y="2554309"/>
            <a:ext cx="2219225" cy="21905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Title 4"/>
          <p:cNvSpPr txBox="1"/>
          <p:nvPr/>
        </p:nvSpPr>
        <p:spPr>
          <a:xfrm>
            <a:off x="257175" y="469901"/>
            <a:ext cx="6629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85681">
              <a:defRPr>
                <a:latin typeface="JLR Emeric"/>
                <a:ea typeface="JLR Emeric"/>
                <a:cs typeface="JLR Emeric"/>
                <a:sym typeface="JLR Emeric"/>
              </a:defRPr>
            </a:pPr>
            <a:r>
              <a:t>CRM СЕНСОР</a:t>
            </a:r>
          </a:p>
        </p:txBody>
      </p:sp>
      <p:sp>
        <p:nvSpPr>
          <p:cNvPr id="592" name="Footer Placeholder 2"/>
          <p:cNvSpPr txBox="1"/>
          <p:nvPr/>
        </p:nvSpPr>
        <p:spPr>
          <a:xfrm>
            <a:off x="257175" y="163512"/>
            <a:ext cx="6629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cap="all">
                <a:latin typeface="JLR Emeric SemiBold"/>
                <a:ea typeface="JLR Emeric SemiBold"/>
                <a:cs typeface="JLR Emeric SemiBold"/>
                <a:sym typeface="JLR Emeric SemiBold"/>
              </a:defRPr>
            </a:lvl1pPr>
          </a:lstStyle>
          <a:p>
            <a:r>
              <a:t>ПРОГРАММА «СТАНДАРТЫ КАЧЕСТВА»</a:t>
            </a:r>
          </a:p>
        </p:txBody>
      </p:sp>
      <p:graphicFrame>
        <p:nvGraphicFramePr>
          <p:cNvPr id="593" name="Chart 8"/>
          <p:cNvGraphicFramePr/>
          <p:nvPr/>
        </p:nvGraphicFramePr>
        <p:xfrm>
          <a:off x="34304" y="2730140"/>
          <a:ext cx="5295092" cy="1972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94" name="Рисунок 15" descr="Рисунок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7549" y="887406"/>
            <a:ext cx="5464455" cy="1211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Рисунок 16" descr="Рисунок 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3775" y="1870404"/>
            <a:ext cx="5495544" cy="1121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Рисунок 8" descr="Рисунок 8"/>
          <p:cNvPicPr>
            <a:picLocks noChangeAspect="1"/>
          </p:cNvPicPr>
          <p:nvPr/>
        </p:nvPicPr>
        <p:blipFill>
          <a:blip r:embed="rId5">
            <a:extLst/>
          </a:blip>
          <a:srcRect r="32765" b="1203"/>
          <a:stretch>
            <a:fillRect/>
          </a:stretch>
        </p:blipFill>
        <p:spPr>
          <a:xfrm>
            <a:off x="5369357" y="910864"/>
            <a:ext cx="3774644" cy="3981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Rectangle 2"/>
          <p:cNvSpPr/>
          <p:nvPr/>
        </p:nvSpPr>
        <p:spPr>
          <a:xfrm>
            <a:off x="0" y="811987"/>
            <a:ext cx="9144000" cy="3847327"/>
          </a:xfrm>
          <a:prstGeom prst="rect">
            <a:avLst/>
          </a:prstGeom>
          <a:gradFill>
            <a:gsLst>
              <a:gs pos="52999">
                <a:srgbClr val="F6F7F9"/>
              </a:gs>
              <a:gs pos="92000">
                <a:srgbClr val="AAB6C9"/>
              </a:gs>
              <a:gs pos="100000">
                <a:srgbClr val="AAB6C9"/>
              </a:gs>
            </a:gsLst>
            <a:lin ang="5400000"/>
          </a:gradFill>
          <a:ln w="12700">
            <a:miter lim="400000"/>
          </a:ln>
        </p:spPr>
        <p:txBody>
          <a:bodyPr lIns="107999" tIns="107999" rIns="107999" bIns="107999"/>
          <a:lstStyle/>
          <a:p>
            <a:endParaRPr/>
          </a:p>
        </p:txBody>
      </p:sp>
      <p:sp>
        <p:nvSpPr>
          <p:cNvPr id="599" name="Заголовок 1"/>
          <p:cNvSpPr txBox="1">
            <a:spLocks noGrp="1"/>
          </p:cNvSpPr>
          <p:nvPr>
            <p:ph type="title"/>
          </p:nvPr>
        </p:nvSpPr>
        <p:spPr>
          <a:xfrm>
            <a:off x="249238" y="165367"/>
            <a:ext cx="6629401" cy="310793"/>
          </a:xfrm>
          <a:prstGeom prst="rect">
            <a:avLst/>
          </a:prstGeom>
        </p:spPr>
        <p:txBody>
          <a:bodyPr/>
          <a:lstStyle/>
          <a:p>
            <a:r>
              <a:t>ПРОГРАММА «СТАНДАРТЫ КАЧЕСТВА»</a:t>
            </a:r>
          </a:p>
        </p:txBody>
      </p:sp>
      <p:sp>
        <p:nvSpPr>
          <p:cNvPr id="60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93164" y="4872073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601" name="Подзаголовок 4"/>
          <p:cNvSpPr txBox="1">
            <a:spLocks noGrp="1"/>
          </p:cNvSpPr>
          <p:nvPr>
            <p:ph type="body" sz="quarter" idx="1"/>
          </p:nvPr>
        </p:nvSpPr>
        <p:spPr>
          <a:xfrm>
            <a:off x="249236" y="469984"/>
            <a:ext cx="6629404" cy="285130"/>
          </a:xfrm>
          <a:prstGeom prst="rect">
            <a:avLst/>
          </a:prstGeom>
        </p:spPr>
        <p:txBody>
          <a:bodyPr anchor="ctr"/>
          <a:lstStyle>
            <a:lvl1pPr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rPr dirty="0"/>
              <a:t>ТАЙНЫЙ ПОКУПАТЕЛЬ «СТАНДАРТЫ ПОВЕДЕНИЯ» </a:t>
            </a:r>
          </a:p>
        </p:txBody>
      </p:sp>
      <p:sp>
        <p:nvSpPr>
          <p:cNvPr id="602" name="Прямоугольник 12"/>
          <p:cNvSpPr txBox="1"/>
          <p:nvPr/>
        </p:nvSpPr>
        <p:spPr>
          <a:xfrm>
            <a:off x="4918267" y="1261991"/>
            <a:ext cx="4091396" cy="29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>
                <a:latin typeface="JLR Emeric"/>
                <a:ea typeface="JLR Emeric"/>
                <a:cs typeface="JLR Emeric"/>
                <a:sym typeface="JLR Emeric"/>
              </a:defRPr>
            </a:pPr>
            <a:endParaRPr/>
          </a:p>
          <a:p>
            <a:pPr algn="ctr">
              <a:defRPr sz="1600" b="1" u="sng">
                <a:latin typeface="JLR Emeric"/>
                <a:ea typeface="JLR Emeric"/>
                <a:cs typeface="JLR Emeric"/>
                <a:sym typeface="JLR Emeric"/>
              </a:defRPr>
            </a:pPr>
            <a:r>
              <a:t>ОТРАБОТКА ИНТЕРНЕТ-ЗАЯВКИ И ЖАЛОБЫ НА САЙТЕ</a:t>
            </a:r>
          </a:p>
          <a:p>
            <a:pPr algn="ctr">
              <a:defRPr sz="1600">
                <a:latin typeface="JLR Emeric"/>
                <a:ea typeface="JLR Emeric"/>
                <a:cs typeface="JLR Emeric"/>
                <a:sym typeface="JLR Emeric"/>
              </a:defRPr>
            </a:pPr>
            <a:endParaRPr/>
          </a:p>
          <a:p>
            <a:pPr algn="ctr">
              <a:defRPr sz="1600">
                <a:latin typeface="JLR Emeric"/>
                <a:ea typeface="JLR Emeric"/>
                <a:cs typeface="JLR Emeric"/>
                <a:sym typeface="JLR Emeric"/>
              </a:defRPr>
            </a:pPr>
            <a:r>
              <a:t>ТЕЛЕФОННАЯ КОММУНИКАЦИЯ</a:t>
            </a:r>
          </a:p>
          <a:p>
            <a:pPr algn="ctr">
              <a:defRPr sz="1600">
                <a:latin typeface="JLR Emeric"/>
                <a:ea typeface="JLR Emeric"/>
                <a:cs typeface="JLR Emeric"/>
                <a:sym typeface="JLR Emeric"/>
              </a:defRPr>
            </a:pPr>
            <a:endParaRPr/>
          </a:p>
          <a:p>
            <a:pPr algn="ctr">
              <a:defRPr sz="1600">
                <a:latin typeface="JLR Emeric"/>
                <a:ea typeface="JLR Emeric"/>
                <a:cs typeface="JLR Emeric"/>
                <a:sym typeface="JLR Emeric"/>
              </a:defRPr>
            </a:pPr>
            <a:r>
              <a:t>АТМОСФЕРА В ДИЛЕРСКОМ ЦЕНТРЕ</a:t>
            </a:r>
          </a:p>
          <a:p>
            <a:pPr algn="ctr">
              <a:defRPr sz="1600">
                <a:latin typeface="JLR Emeric"/>
                <a:ea typeface="JLR Emeric"/>
                <a:cs typeface="JLR Emeric"/>
                <a:sym typeface="JLR Emeric"/>
              </a:defRPr>
            </a:pPr>
            <a:r>
              <a:t>ВНЕШНИЙ ВИД СОТРУДНИКОВ</a:t>
            </a:r>
          </a:p>
          <a:p>
            <a:pPr algn="ctr">
              <a:defRPr sz="1600">
                <a:latin typeface="JLR Emeric"/>
                <a:ea typeface="JLR Emeric"/>
                <a:cs typeface="JLR Emeric"/>
                <a:sym typeface="JLR Emeric"/>
              </a:defRPr>
            </a:pPr>
            <a:endParaRPr/>
          </a:p>
          <a:p>
            <a:pPr algn="ctr">
              <a:defRPr sz="1600">
                <a:latin typeface="JLR Emeric"/>
                <a:ea typeface="JLR Emeric"/>
                <a:cs typeface="JLR Emeric"/>
                <a:sym typeface="JLR Emeric"/>
              </a:defRPr>
            </a:pPr>
            <a:r>
              <a:t>ВНИМАНИЕ И ЗАИНТЕРЕСОВАННОСТЬ ПЕРСОНАЛА</a:t>
            </a:r>
          </a:p>
        </p:txBody>
      </p:sp>
      <p:sp>
        <p:nvSpPr>
          <p:cNvPr id="603" name="Прямоугольник 14"/>
          <p:cNvSpPr/>
          <p:nvPr/>
        </p:nvSpPr>
        <p:spPr>
          <a:xfrm>
            <a:off x="-4338" y="4351535"/>
            <a:ext cx="9148338" cy="307341"/>
          </a:xfrm>
          <a:prstGeom prst="rect">
            <a:avLst/>
          </a:prstGeom>
          <a:solidFill>
            <a:srgbClr val="13131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400">
                <a:solidFill>
                  <a:srgbClr val="FFFFFF"/>
                </a:solidFill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t>С 2018  УЧАСТИЕ РЕАЛЬНЫХ КЛИЕНТОВ БРЕНДА</a:t>
            </a:r>
          </a:p>
        </p:txBody>
      </p:sp>
      <p:graphicFrame>
        <p:nvGraphicFramePr>
          <p:cNvPr id="604" name="Chart 9"/>
          <p:cNvGraphicFramePr/>
          <p:nvPr>
            <p:extLst>
              <p:ext uri="{D42A27DB-BD31-4B8C-83A1-F6EECF244321}">
                <p14:modId xmlns:p14="http://schemas.microsoft.com/office/powerpoint/2010/main" val="3048501169"/>
              </p:ext>
            </p:extLst>
          </p:nvPr>
        </p:nvGraphicFramePr>
        <p:xfrm>
          <a:off x="-4338" y="1065437"/>
          <a:ext cx="4623169" cy="2807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Заголовок 1"/>
          <p:cNvSpPr txBox="1">
            <a:spLocks noGrp="1"/>
          </p:cNvSpPr>
          <p:nvPr>
            <p:ph type="title"/>
          </p:nvPr>
        </p:nvSpPr>
        <p:spPr>
          <a:xfrm>
            <a:off x="249238" y="165367"/>
            <a:ext cx="6629401" cy="310793"/>
          </a:xfrm>
          <a:prstGeom prst="rect">
            <a:avLst/>
          </a:prstGeom>
        </p:spPr>
        <p:txBody>
          <a:bodyPr/>
          <a:lstStyle/>
          <a:p>
            <a:r>
              <a:t>ПРОГРАММА «СТАНДАРТЫ КАЧЕСТВА»</a:t>
            </a:r>
          </a:p>
        </p:txBody>
      </p:sp>
      <p:sp>
        <p:nvSpPr>
          <p:cNvPr id="607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93164" y="4872073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608" name="Подзаголовок 4"/>
          <p:cNvSpPr txBox="1">
            <a:spLocks noGrp="1"/>
          </p:cNvSpPr>
          <p:nvPr>
            <p:ph type="body" sz="quarter" idx="1"/>
          </p:nvPr>
        </p:nvSpPr>
        <p:spPr>
          <a:xfrm>
            <a:off x="249236" y="469984"/>
            <a:ext cx="6629404" cy="285130"/>
          </a:xfrm>
          <a:prstGeom prst="rect">
            <a:avLst/>
          </a:prstGeom>
        </p:spPr>
        <p:txBody>
          <a:bodyPr anchor="ctr"/>
          <a:lstStyle>
            <a:lvl1pPr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rPr dirty="0"/>
              <a:t>КОНТАКТЫ КЛИЕНТСКОЙ СЛУЖБЫ НА САЙТЕ</a:t>
            </a:r>
          </a:p>
        </p:txBody>
      </p:sp>
      <p:pic>
        <p:nvPicPr>
          <p:cNvPr id="60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45" y="849085"/>
            <a:ext cx="2606302" cy="38102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1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4174" y="849085"/>
            <a:ext cx="6098618" cy="2247830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611" name="TextBox 6"/>
          <p:cNvSpPr txBox="1"/>
          <p:nvPr/>
        </p:nvSpPr>
        <p:spPr>
          <a:xfrm>
            <a:off x="2694175" y="3150706"/>
            <a:ext cx="6098618" cy="19082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rgbClr val="131313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600" b="1">
                <a:solidFill>
                  <a:srgbClr val="9E1B32"/>
                </a:solidFill>
              </a:defRPr>
            </a:pPr>
            <a:r>
              <a:rPr dirty="0"/>
              <a:t>ОСНОВНЫЕ ОШИБКИ:</a:t>
            </a:r>
          </a:p>
          <a:p>
            <a:pPr>
              <a:defRPr sz="1200"/>
            </a:pPr>
            <a:endParaRPr dirty="0"/>
          </a:p>
          <a:p>
            <a:pPr>
              <a:defRPr sz="1200"/>
            </a:pPr>
            <a:r>
              <a:rPr dirty="0"/>
              <a:t>ОТСУТСТВИЕ КОНТАКТОВ КЛИЕНТСКОЙ СЛУЖБЫ</a:t>
            </a:r>
          </a:p>
          <a:p>
            <a:pPr marL="285750" indent="-285750">
              <a:buSzPct val="100000"/>
              <a:buFont typeface="Arial"/>
              <a:buChar char="•"/>
              <a:defRPr sz="1200"/>
            </a:pPr>
            <a:endParaRPr dirty="0"/>
          </a:p>
          <a:p>
            <a:pPr>
              <a:defRPr sz="1200"/>
            </a:pPr>
            <a:r>
              <a:rPr dirty="0"/>
              <a:t>КОНТАКТЫ И ФОТО НЕ АКТУАЛЬНЫ</a:t>
            </a:r>
          </a:p>
          <a:p>
            <a:pPr marL="285750" indent="-285750">
              <a:buSzPct val="100000"/>
              <a:buFont typeface="Arial"/>
              <a:buChar char="•"/>
              <a:defRPr sz="1200"/>
            </a:pPr>
            <a:endParaRPr dirty="0"/>
          </a:p>
          <a:p>
            <a:pPr>
              <a:defRPr sz="1200"/>
            </a:pPr>
            <a:r>
              <a:rPr dirty="0"/>
              <a:t>РАЗДЕЛ «НАША КОМАНДА» ОГРАНИЧЕН КОНТАКТАМИ СЕРВИС-КОНСУЛЬТАНТОВ И ПРОДАВЦОВ-КОНСУЛЬТАНТОВ</a:t>
            </a:r>
          </a:p>
          <a:p>
            <a:pPr marL="285750" indent="-285750">
              <a:buSzPct val="100000"/>
              <a:buFont typeface="Arial"/>
              <a:buChar char="•"/>
              <a:defRPr sz="1200"/>
            </a:pPr>
            <a:endParaRPr dirty="0"/>
          </a:p>
          <a:p>
            <a:pPr>
              <a:defRPr sz="1200"/>
            </a:pPr>
            <a:r>
              <a:rPr dirty="0"/>
              <a:t>ФОРМА ОБРАТНОЙ СВЯЗИ НЕ СОДЕРЖИТ ТЕМУ «ОСТАВИТЬ ЖАЛОБУ</a:t>
            </a:r>
            <a:r>
              <a:rPr dirty="0" smtClean="0"/>
              <a:t>»</a:t>
            </a:r>
            <a:endParaRPr dirty="0"/>
          </a:p>
        </p:txBody>
      </p:sp>
      <p:sp>
        <p:nvSpPr>
          <p:cNvPr id="612" name="Rectangle 10"/>
          <p:cNvSpPr/>
          <p:nvPr/>
        </p:nvSpPr>
        <p:spPr>
          <a:xfrm>
            <a:off x="65315" y="3802743"/>
            <a:ext cx="2002971" cy="856571"/>
          </a:xfrm>
          <a:prstGeom prst="rect">
            <a:avLst/>
          </a:prstGeom>
          <a:ln w="19050">
            <a:solidFill>
              <a:srgbClr val="9E1B32"/>
            </a:solidFill>
          </a:ln>
        </p:spPr>
        <p:txBody>
          <a:bodyPr lIns="107999" tIns="107999" rIns="107999" bIns="10799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Rectangle 13"/>
          <p:cNvSpPr/>
          <p:nvPr/>
        </p:nvSpPr>
        <p:spPr>
          <a:xfrm>
            <a:off x="0" y="813707"/>
            <a:ext cx="9144000" cy="4013201"/>
          </a:xfrm>
          <a:prstGeom prst="rect">
            <a:avLst/>
          </a:prstGeom>
          <a:gradFill>
            <a:gsLst>
              <a:gs pos="50000">
                <a:srgbClr val="F4F4F7"/>
              </a:gs>
              <a:gs pos="100000">
                <a:srgbClr val="9999B7"/>
              </a:gs>
            </a:gsLst>
            <a:lin ang="5400000"/>
          </a:gradFill>
          <a:ln w="12700">
            <a:miter lim="400000"/>
          </a:ln>
        </p:spPr>
        <p:txBody>
          <a:bodyPr lIns="107999" tIns="107999" rIns="107999" bIns="107999"/>
          <a:lstStyle/>
          <a:p>
            <a:endParaRPr/>
          </a:p>
        </p:txBody>
      </p:sp>
      <p:sp>
        <p:nvSpPr>
          <p:cNvPr id="615" name="Заголовок 1"/>
          <p:cNvSpPr txBox="1">
            <a:spLocks noGrp="1"/>
          </p:cNvSpPr>
          <p:nvPr>
            <p:ph type="title"/>
          </p:nvPr>
        </p:nvSpPr>
        <p:spPr>
          <a:xfrm>
            <a:off x="249238" y="165367"/>
            <a:ext cx="6629401" cy="310793"/>
          </a:xfrm>
          <a:prstGeom prst="rect">
            <a:avLst/>
          </a:prstGeom>
        </p:spPr>
        <p:txBody>
          <a:bodyPr/>
          <a:lstStyle/>
          <a:p>
            <a:r>
              <a:t>ПРОГРАММА «СТАНДАРТЫ КАЧЕСТВА»</a:t>
            </a:r>
          </a:p>
        </p:txBody>
      </p:sp>
      <p:sp>
        <p:nvSpPr>
          <p:cNvPr id="616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93164" y="4872073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617" name="Подзаголовок 4"/>
          <p:cNvSpPr txBox="1">
            <a:spLocks noGrp="1"/>
          </p:cNvSpPr>
          <p:nvPr>
            <p:ph type="body" sz="quarter" idx="1"/>
          </p:nvPr>
        </p:nvSpPr>
        <p:spPr>
          <a:xfrm>
            <a:off x="249236" y="469984"/>
            <a:ext cx="6629404" cy="285130"/>
          </a:xfrm>
          <a:prstGeom prst="rect">
            <a:avLst/>
          </a:prstGeom>
        </p:spPr>
        <p:txBody>
          <a:bodyPr anchor="ctr"/>
          <a:lstStyle>
            <a:lvl1pPr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t>ТАЙНЫЙ ПОКУПАТЕЛЬ. ЖАЛОБА НА САЙТЕ</a:t>
            </a:r>
          </a:p>
        </p:txBody>
      </p:sp>
      <p:pic>
        <p:nvPicPr>
          <p:cNvPr id="61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928" y="916386"/>
            <a:ext cx="4185559" cy="3686607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619" name="Oval 8"/>
          <p:cNvSpPr/>
          <p:nvPr/>
        </p:nvSpPr>
        <p:spPr>
          <a:xfrm>
            <a:off x="223836" y="3932463"/>
            <a:ext cx="1494974" cy="450851"/>
          </a:xfrm>
          <a:prstGeom prst="ellipse">
            <a:avLst/>
          </a:prstGeom>
          <a:ln w="25400">
            <a:solidFill>
              <a:srgbClr val="9E1B32"/>
            </a:solidFill>
          </a:ln>
        </p:spPr>
        <p:txBody>
          <a:bodyPr lIns="107999" tIns="107999" rIns="107999" bIns="107999"/>
          <a:lstStyle/>
          <a:p>
            <a:endParaRPr/>
          </a:p>
        </p:txBody>
      </p:sp>
      <p:sp>
        <p:nvSpPr>
          <p:cNvPr id="620" name="TextBox 10"/>
          <p:cNvSpPr txBox="1"/>
          <p:nvPr/>
        </p:nvSpPr>
        <p:spPr>
          <a:xfrm>
            <a:off x="4353951" y="2569030"/>
            <a:ext cx="4693505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400" b="1">
                <a:solidFill>
                  <a:srgbClr val="9E1B32"/>
                </a:solidFill>
              </a:defRPr>
            </a:pPr>
            <a:r>
              <a:rPr dirty="0"/>
              <a:t>ЧТО МЫ ОБНАРУЖИЛИ?</a:t>
            </a:r>
          </a:p>
          <a:p>
            <a:pPr>
              <a:defRPr sz="1200"/>
            </a:pPr>
            <a:endParaRPr dirty="0"/>
          </a:p>
          <a:p>
            <a:pPr marL="171450" indent="-171450">
              <a:buSzPct val="100000"/>
              <a:buChar char="▪"/>
              <a:defRPr sz="1200"/>
            </a:pPr>
            <a:r>
              <a:rPr dirty="0"/>
              <a:t>ОБРАЩЕНИЕ ПОПАДАЕТ В ОБЩИЙ КОНТАКТ-ЦЕНТР</a:t>
            </a:r>
          </a:p>
          <a:p>
            <a:pPr marL="171450" indent="-171450">
              <a:buSzPct val="100000"/>
              <a:buChar char="▪"/>
              <a:defRPr sz="1200"/>
            </a:pPr>
            <a:endParaRPr dirty="0"/>
          </a:p>
          <a:p>
            <a:pPr marL="171450" indent="-171450">
              <a:buSzPct val="100000"/>
              <a:buChar char="▪"/>
              <a:defRPr sz="1200"/>
            </a:pPr>
            <a:r>
              <a:rPr dirty="0"/>
              <a:t>СОТРУДНИКИ ПОЛУЧАЮТ ТОЛЬКО КОНТАКТНЫЕ ДАННЫЕ КЛИЕНТА И НЕ ВИДЯТ СУТЬ ОБРАЩЕНИЯ</a:t>
            </a:r>
          </a:p>
          <a:p>
            <a:pPr marL="171450" indent="-171450">
              <a:buSzPct val="100000"/>
              <a:buChar char="▪"/>
              <a:defRPr sz="1200"/>
            </a:pPr>
            <a:endParaRPr dirty="0"/>
          </a:p>
          <a:p>
            <a:pPr marL="171450" indent="-171450">
              <a:buSzPct val="100000"/>
              <a:buChar char="▪"/>
              <a:defRPr sz="1200"/>
            </a:pPr>
            <a:r>
              <a:rPr dirty="0"/>
              <a:t>ОБРАТНЫЙ ЗВОНОК ОТ СЕРВИС-МЕНЕДЖЕРА ИЛИ РОПА, НЕ ОТ КЛИЕНТСКОЙ СЛУЖБЫ</a:t>
            </a:r>
          </a:p>
          <a:p>
            <a:pPr marL="171450" indent="-171450">
              <a:buSzPct val="100000"/>
              <a:buChar char="▪"/>
              <a:defRPr sz="1200"/>
            </a:pPr>
            <a:endParaRPr dirty="0"/>
          </a:p>
          <a:p>
            <a:pPr marL="171450" indent="-171450">
              <a:buSzPct val="100000"/>
              <a:buChar char="▪"/>
              <a:defRPr sz="1200"/>
            </a:pPr>
            <a:r>
              <a:rPr dirty="0"/>
              <a:t>ДУБЛИРОВАНИЕ ОБРАТНОГО ЗВОНКА РАЗНЫМИ ОТДЕЛАМИ</a:t>
            </a:r>
          </a:p>
        </p:txBody>
      </p:sp>
      <p:pic>
        <p:nvPicPr>
          <p:cNvPr id="621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2400" y="917973"/>
            <a:ext cx="6227765" cy="1584887"/>
          </a:xfrm>
          <a:prstGeom prst="rect">
            <a:avLst/>
          </a:prstGeom>
          <a:ln w="12700">
            <a:solidFill>
              <a:srgbClr val="131313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92277"/>
            <a:ext cx="5228303" cy="39276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6" name="Прямоугольник 10"/>
          <p:cNvGrpSpPr/>
          <p:nvPr/>
        </p:nvGrpSpPr>
        <p:grpSpPr>
          <a:xfrm>
            <a:off x="0" y="809482"/>
            <a:ext cx="5241850" cy="4188425"/>
            <a:chOff x="-13546" y="0"/>
            <a:chExt cx="5241849" cy="4188423"/>
          </a:xfrm>
        </p:grpSpPr>
        <p:sp>
          <p:nvSpPr>
            <p:cNvPr id="624" name="Прямоугольник"/>
            <p:cNvSpPr/>
            <p:nvPr/>
          </p:nvSpPr>
          <p:spPr>
            <a:xfrm>
              <a:off x="-13546" y="0"/>
              <a:ext cx="5241849" cy="4004265"/>
            </a:xfrm>
            <a:prstGeom prst="rect">
              <a:avLst/>
            </a:prstGeom>
            <a:gradFill flip="none" rotWithShape="1">
              <a:gsLst>
                <a:gs pos="63000">
                  <a:srgbClr val="F6F7F9">
                    <a:alpha val="88000"/>
                  </a:srgbClr>
                </a:gs>
                <a:gs pos="100000">
                  <a:srgbClr val="2D3747">
                    <a:alpha val="28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pPr>
                <a:defRPr sz="12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/>
            </a:p>
          </p:txBody>
        </p:sp>
        <p:sp>
          <p:nvSpPr>
            <p:cNvPr id="625" name="ОБЩИЕ ПРИНЦИПЫ…"/>
            <p:cNvSpPr txBox="1"/>
            <p:nvPr/>
          </p:nvSpPr>
          <p:spPr>
            <a:xfrm>
              <a:off x="243628" y="0"/>
              <a:ext cx="4984675" cy="41884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t">
              <a:spAutoFit/>
            </a:bodyPr>
            <a:lstStyle/>
            <a:p>
              <a:pPr>
                <a:defRPr sz="1200" b="1" u="sng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 dirty="0"/>
            </a:p>
            <a:p>
              <a:pPr>
                <a:defRPr b="1">
                  <a:solidFill>
                    <a:srgbClr val="9E1B32"/>
                  </a:solidFill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ОБЩИЕ ПРИНЦИПЫ</a:t>
              </a:r>
            </a:p>
            <a:p>
              <a:pPr>
                <a:defRPr sz="12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 dirty="0"/>
            </a:p>
            <a:p>
              <a:pPr>
                <a:defRPr sz="16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ОТВЕТСТВЕННОЕ ПОДРАЗДЕЛЕНИЕ – ОТДЕЛ ПО РАБОТЕ С КЛИЕНТАМИ</a:t>
              </a:r>
            </a:p>
            <a:p>
              <a:pPr>
                <a:defRPr sz="16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 dirty="0"/>
            </a:p>
            <a:p>
              <a:pPr>
                <a:defRPr sz="16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СРОК ОТВЕТА – НЕ БОЛЕЕ 10 ДНЕЙ</a:t>
              </a:r>
              <a:endParaRPr dirty="0">
                <a:solidFill>
                  <a:srgbClr val="FFFFFF"/>
                </a:solidFill>
              </a:endParaRPr>
            </a:p>
            <a:p>
              <a:pPr>
                <a:defRPr sz="16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 dirty="0">
                <a:solidFill>
                  <a:srgbClr val="FFFFFF"/>
                </a:solidFill>
              </a:endParaRPr>
            </a:p>
            <a:p>
              <a:pPr>
                <a:defRPr sz="16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РАЗВЕРНУТЫЙ ОТВЕТ ПО СУЩЕСТВУ ЗАЯВЛЕННЫХ ТРЕБОВАНИЙ </a:t>
              </a:r>
              <a:endParaRPr dirty="0">
                <a:solidFill>
                  <a:srgbClr val="FFFFFF"/>
                </a:solidFill>
              </a:endParaRPr>
            </a:p>
            <a:p>
              <a:pPr>
                <a:defRPr sz="16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 dirty="0">
                <a:solidFill>
                  <a:srgbClr val="FFFFFF"/>
                </a:solidFill>
              </a:endParaRPr>
            </a:p>
            <a:p>
              <a:pPr>
                <a:defRPr sz="16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b="1" dirty="0">
                  <a:solidFill>
                    <a:srgbClr val="9E1B32"/>
                  </a:solidFill>
                  <a:latin typeface="JLR Emeric ExtraLight"/>
                  <a:ea typeface="JLR Emeric ExtraLight"/>
                  <a:cs typeface="JLR Emeric ExtraLight"/>
                </a:rPr>
                <a:t>КОМПЛЕКСНАЯ ОЦЕНКА СИТУАЦИИ:</a:t>
              </a:r>
            </a:p>
            <a:p>
              <a:pPr>
                <a:defRPr sz="16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 dirty="0"/>
            </a:p>
            <a:p>
              <a:pPr>
                <a:defRPr sz="16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ПОТЕНЦИАЛЬНЫЕ РИСКИ + </a:t>
              </a:r>
              <a:r>
                <a:rPr u="sng" dirty="0"/>
                <a:t>ЛОЯЛЬНОСТЬ КЛИЕНТА</a:t>
              </a:r>
              <a:endParaRPr dirty="0">
                <a:solidFill>
                  <a:srgbClr val="FFFFFF"/>
                </a:solidFill>
              </a:endParaRPr>
            </a:p>
            <a:p>
              <a:pPr>
                <a:defRPr sz="12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 dirty="0">
                <a:solidFill>
                  <a:srgbClr val="FFFFFF"/>
                </a:solidFill>
              </a:endParaRPr>
            </a:p>
            <a:p>
              <a:pPr>
                <a:defRPr sz="12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 dirty="0">
                <a:solidFill>
                  <a:srgbClr val="FFFFFF"/>
                </a:solidFill>
              </a:endParaRPr>
            </a:p>
          </p:txBody>
        </p:sp>
      </p:grpSp>
      <p:sp>
        <p:nvSpPr>
          <p:cNvPr id="627" name="Subtitle 13"/>
          <p:cNvSpPr txBox="1"/>
          <p:nvPr/>
        </p:nvSpPr>
        <p:spPr>
          <a:xfrm>
            <a:off x="257174" y="464050"/>
            <a:ext cx="662940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defRPr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rPr dirty="0"/>
              <a:t>ЮРИДИЧЕСКАЯ ПОДДЕРЖКА</a:t>
            </a:r>
          </a:p>
        </p:txBody>
      </p:sp>
      <p:grpSp>
        <p:nvGrpSpPr>
          <p:cNvPr id="638" name="Diagram 5"/>
          <p:cNvGrpSpPr/>
          <p:nvPr/>
        </p:nvGrpSpPr>
        <p:grpSpPr>
          <a:xfrm>
            <a:off x="5115100" y="1249529"/>
            <a:ext cx="3757446" cy="2734650"/>
            <a:chOff x="0" y="0"/>
            <a:chExt cx="3757444" cy="2734648"/>
          </a:xfrm>
        </p:grpSpPr>
        <p:sp>
          <p:nvSpPr>
            <p:cNvPr id="628" name="Овал"/>
            <p:cNvSpPr/>
            <p:nvPr/>
          </p:nvSpPr>
          <p:spPr>
            <a:xfrm>
              <a:off x="943096" y="280143"/>
              <a:ext cx="2136083" cy="741833"/>
            </a:xfrm>
            <a:prstGeom prst="ellipse">
              <a:avLst/>
            </a:prstGeom>
            <a:solidFill>
              <a:srgbClr val="C2BDBD">
                <a:alpha val="40000"/>
              </a:srgbClr>
            </a:soli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sp>
          <p:nvSpPr>
            <p:cNvPr id="629" name="Фигура"/>
            <p:cNvSpPr/>
            <p:nvPr/>
          </p:nvSpPr>
          <p:spPr>
            <a:xfrm>
              <a:off x="1790333" y="2301158"/>
              <a:ext cx="413970" cy="26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B3ACAC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sp>
          <p:nvSpPr>
            <p:cNvPr id="630" name="Прямоугольник"/>
            <p:cNvSpPr/>
            <p:nvPr/>
          </p:nvSpPr>
          <p:spPr>
            <a:xfrm>
              <a:off x="0" y="2379299"/>
              <a:ext cx="1987052" cy="355350"/>
            </a:xfrm>
            <a:prstGeom prst="rect">
              <a:avLst/>
            </a:prstGeom>
            <a:noFill/>
            <a:ln w="9525" cap="flat">
              <a:solidFill>
                <a:srgbClr val="131313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ctr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ts val="700"/>
                </a:spcBef>
                <a:defRPr sz="1100"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endParaRPr/>
            </a:p>
          </p:txBody>
        </p:sp>
        <p:grpSp>
          <p:nvGrpSpPr>
            <p:cNvPr id="633" name="Группа"/>
            <p:cNvGrpSpPr/>
            <p:nvPr/>
          </p:nvGrpSpPr>
          <p:grpSpPr>
            <a:xfrm>
              <a:off x="1719702" y="1079269"/>
              <a:ext cx="745145" cy="745145"/>
              <a:chOff x="0" y="0"/>
              <a:chExt cx="745144" cy="745144"/>
            </a:xfrm>
          </p:grpSpPr>
          <p:sp>
            <p:nvSpPr>
              <p:cNvPr id="631" name="Кружок"/>
              <p:cNvSpPr/>
              <p:nvPr/>
            </p:nvSpPr>
            <p:spPr>
              <a:xfrm>
                <a:off x="-1" y="-1"/>
                <a:ext cx="745146" cy="745146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solidFill>
                      <a:srgbClr val="FFFFFF"/>
                    </a:solidFill>
                    <a:latin typeface="JLR Emeric SemiBold"/>
                    <a:ea typeface="JLR Emeric SemiBold"/>
                    <a:cs typeface="JLR Emeric SemiBold"/>
                    <a:sym typeface="JLR Emeric SemiBold"/>
                  </a:defRPr>
                </a:pPr>
                <a:endParaRPr/>
              </a:p>
            </p:txBody>
          </p:sp>
          <p:sp>
            <p:nvSpPr>
              <p:cNvPr id="632" name="КЛИЕНТ"/>
              <p:cNvSpPr txBox="1"/>
              <p:nvPr/>
            </p:nvSpPr>
            <p:spPr>
              <a:xfrm>
                <a:off x="109123" y="291291"/>
                <a:ext cx="526897" cy="1625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1429" tIns="11429" rIns="11429" bIns="11429" numCol="1" anchor="ctr">
                <a:spAutoFit/>
              </a:bodyPr>
              <a:lstStyle>
                <a:lvl1pPr algn="ctr" defTabSz="400050">
                  <a:lnSpc>
                    <a:spcPct val="90000"/>
                  </a:lnSpc>
                  <a:spcBef>
                    <a:spcPts val="300"/>
                  </a:spcBef>
                  <a:defRPr sz="900">
                    <a:solidFill>
                      <a:srgbClr val="FFFFFF"/>
                    </a:solidFill>
                    <a:latin typeface="JLR Emeric SemiBold"/>
                    <a:ea typeface="JLR Emeric SemiBold"/>
                    <a:cs typeface="JLR Emeric SemiBold"/>
                    <a:sym typeface="JLR Emeric SemiBold"/>
                  </a:defRPr>
                </a:lvl1pPr>
              </a:lstStyle>
              <a:p>
                <a:r>
                  <a:t>КЛИЕНТ</a:t>
                </a:r>
              </a:p>
            </p:txBody>
          </p:sp>
        </p:grpSp>
        <p:grpSp>
          <p:nvGrpSpPr>
            <p:cNvPr id="636" name="Группа"/>
            <p:cNvGrpSpPr/>
            <p:nvPr/>
          </p:nvGrpSpPr>
          <p:grpSpPr>
            <a:xfrm>
              <a:off x="1186510" y="520245"/>
              <a:ext cx="745145" cy="745145"/>
              <a:chOff x="0" y="0"/>
              <a:chExt cx="745144" cy="745144"/>
            </a:xfrm>
          </p:grpSpPr>
          <p:sp>
            <p:nvSpPr>
              <p:cNvPr id="634" name="Кружок"/>
              <p:cNvSpPr/>
              <p:nvPr/>
            </p:nvSpPr>
            <p:spPr>
              <a:xfrm>
                <a:off x="-1" y="-1"/>
                <a:ext cx="745146" cy="745146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solidFill>
                      <a:srgbClr val="FFFFFF"/>
                    </a:solidFill>
                    <a:latin typeface="JLR Emeric SemiBold"/>
                    <a:ea typeface="JLR Emeric SemiBold"/>
                    <a:cs typeface="JLR Emeric SemiBold"/>
                    <a:sym typeface="JLR Emeric SemiBold"/>
                  </a:defRPr>
                </a:pPr>
                <a:endParaRPr/>
              </a:p>
            </p:txBody>
          </p:sp>
          <p:sp>
            <p:nvSpPr>
              <p:cNvPr id="635" name="ДИЛЕР"/>
              <p:cNvSpPr txBox="1"/>
              <p:nvPr/>
            </p:nvSpPr>
            <p:spPr>
              <a:xfrm>
                <a:off x="109123" y="291292"/>
                <a:ext cx="526897" cy="1625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1429" tIns="11429" rIns="11429" bIns="11429" numCol="1" anchor="ctr">
                <a:spAutoFit/>
              </a:bodyPr>
              <a:lstStyle>
                <a:lvl1pPr algn="ctr" defTabSz="400050">
                  <a:lnSpc>
                    <a:spcPct val="90000"/>
                  </a:lnSpc>
                  <a:spcBef>
                    <a:spcPts val="300"/>
                  </a:spcBef>
                  <a:defRPr sz="900">
                    <a:solidFill>
                      <a:srgbClr val="FFFFFF"/>
                    </a:solidFill>
                    <a:latin typeface="JLR Emeric SemiBold"/>
                    <a:ea typeface="JLR Emeric SemiBold"/>
                    <a:cs typeface="JLR Emeric SemiBold"/>
                    <a:sym typeface="JLR Emeric SemiBold"/>
                  </a:defRPr>
                </a:lvl1pPr>
              </a:lstStyle>
              <a:p>
                <a:r>
                  <a:t>ДИЛЕР </a:t>
                </a:r>
              </a:p>
            </p:txBody>
          </p:sp>
        </p:grpSp>
        <p:sp>
          <p:nvSpPr>
            <p:cNvPr id="637" name="Фигура"/>
            <p:cNvSpPr/>
            <p:nvPr/>
          </p:nvSpPr>
          <p:spPr>
            <a:xfrm>
              <a:off x="185133" y="0"/>
              <a:ext cx="3572312" cy="2232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7" h="21157" extrusionOk="0">
                  <a:moveTo>
                    <a:pt x="103" y="6026"/>
                  </a:moveTo>
                  <a:lnTo>
                    <a:pt x="103" y="6026"/>
                  </a:lnTo>
                  <a:cubicBezTo>
                    <a:pt x="-699" y="3134"/>
                    <a:pt x="3276" y="459"/>
                    <a:pt x="8982" y="53"/>
                  </a:cubicBezTo>
                  <a:cubicBezTo>
                    <a:pt x="14688" y="-354"/>
                    <a:pt x="19964" y="1661"/>
                    <a:pt x="20766" y="4554"/>
                  </a:cubicBezTo>
                  <a:cubicBezTo>
                    <a:pt x="20901" y="5042"/>
                    <a:pt x="20901" y="5538"/>
                    <a:pt x="20766" y="6026"/>
                  </a:cubicBezTo>
                  <a:lnTo>
                    <a:pt x="13017" y="20019"/>
                  </a:lnTo>
                  <a:cubicBezTo>
                    <a:pt x="12817" y="20742"/>
                    <a:pt x="11498" y="21246"/>
                    <a:pt x="10071" y="21144"/>
                  </a:cubicBezTo>
                  <a:cubicBezTo>
                    <a:pt x="8919" y="21062"/>
                    <a:pt x="8013" y="20603"/>
                    <a:pt x="7851" y="20019"/>
                  </a:cubicBezTo>
                  <a:close/>
                  <a:moveTo>
                    <a:pt x="653" y="5290"/>
                  </a:moveTo>
                  <a:cubicBezTo>
                    <a:pt x="653" y="7627"/>
                    <a:pt x="5032" y="9521"/>
                    <a:pt x="10434" y="9521"/>
                  </a:cubicBezTo>
                  <a:cubicBezTo>
                    <a:pt x="15836" y="9521"/>
                    <a:pt x="20215" y="7627"/>
                    <a:pt x="20215" y="5290"/>
                  </a:cubicBezTo>
                  <a:cubicBezTo>
                    <a:pt x="20215" y="2953"/>
                    <a:pt x="15836" y="1059"/>
                    <a:pt x="10434" y="1059"/>
                  </a:cubicBezTo>
                  <a:cubicBezTo>
                    <a:pt x="5032" y="1059"/>
                    <a:pt x="653" y="2953"/>
                    <a:pt x="653" y="5290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41" name="TextBox 8"/>
          <p:cNvGrpSpPr/>
          <p:nvPr/>
        </p:nvGrpSpPr>
        <p:grpSpPr>
          <a:xfrm>
            <a:off x="5375642" y="3867149"/>
            <a:ext cx="3684610" cy="260935"/>
            <a:chOff x="0" y="47333"/>
            <a:chExt cx="3684609" cy="260934"/>
          </a:xfrm>
        </p:grpSpPr>
        <p:sp>
          <p:nvSpPr>
            <p:cNvPr id="639" name="Прямоугольник"/>
            <p:cNvSpPr/>
            <p:nvPr/>
          </p:nvSpPr>
          <p:spPr>
            <a:xfrm>
              <a:off x="0" y="47333"/>
              <a:ext cx="3684609" cy="260934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ctr">
              <a:noAutofit/>
            </a:bodyPr>
            <a:lstStyle/>
            <a:p>
              <a:pPr algn="ctr">
                <a:defRPr sz="1200" b="1"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endParaRPr/>
            </a:p>
          </p:txBody>
        </p:sp>
        <p:sp>
          <p:nvSpPr>
            <p:cNvPr id="640" name="СПЕЦИАЛИСТ ПО ЮРИДИЧЕСКОЙ ПОДДЕРЖКЕ"/>
            <p:cNvSpPr txBox="1"/>
            <p:nvPr/>
          </p:nvSpPr>
          <p:spPr>
            <a:xfrm>
              <a:off x="0" y="85467"/>
              <a:ext cx="3684609" cy="18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200" b="1"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lvl1pPr>
            </a:lstStyle>
            <a:p>
              <a:r>
                <a:rPr dirty="0"/>
                <a:t>СПЕЦИАЛИСТ ПО ЮРИДИЧЕСКОЙ ПОДДЕРЖКЕ</a:t>
              </a:r>
            </a:p>
          </p:txBody>
        </p:sp>
      </p:grpSp>
      <p:grpSp>
        <p:nvGrpSpPr>
          <p:cNvPr id="644" name="TextBox 14"/>
          <p:cNvGrpSpPr/>
          <p:nvPr/>
        </p:nvGrpSpPr>
        <p:grpSpPr>
          <a:xfrm>
            <a:off x="5311742" y="4317538"/>
            <a:ext cx="3684612" cy="636703"/>
            <a:chOff x="-1" y="0"/>
            <a:chExt cx="3684610" cy="636702"/>
          </a:xfrm>
        </p:grpSpPr>
        <p:sp>
          <p:nvSpPr>
            <p:cNvPr id="642" name="Прямоугольник"/>
            <p:cNvSpPr/>
            <p:nvPr/>
          </p:nvSpPr>
          <p:spPr>
            <a:xfrm>
              <a:off x="-1" y="0"/>
              <a:ext cx="3684610" cy="636702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ctr">
              <a:noAutofit/>
            </a:bodyPr>
            <a:lstStyle/>
            <a:p>
              <a:pPr algn="ctr">
                <a:defRPr sz="1000" b="1"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endParaRPr/>
            </a:p>
          </p:txBody>
        </p:sp>
        <p:sp>
          <p:nvSpPr>
            <p:cNvPr id="643" name="СБОР И АНАЛИЗ ИНФОРМАЦИИ…"/>
            <p:cNvSpPr txBox="1"/>
            <p:nvPr/>
          </p:nvSpPr>
          <p:spPr>
            <a:xfrm>
              <a:off x="-1" y="87519"/>
              <a:ext cx="3684610" cy="461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z="1000" b="1"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r>
                <a:rPr dirty="0"/>
                <a:t>СБОР И АНАЛИЗ ИНФОРМАЦИИ</a:t>
              </a:r>
              <a:endParaRPr sz="1200" dirty="0">
                <a:solidFill>
                  <a:srgbClr val="9E1B32"/>
                </a:solidFill>
                <a:sym typeface="Arial"/>
              </a:endParaRPr>
            </a:p>
            <a:p>
              <a:pPr algn="ctr">
                <a:defRPr sz="1000" b="1"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r>
                <a:rPr dirty="0"/>
                <a:t>КОММУНИКАЦИЯ С КЛИЕНТОМ И ДИЛЕРАМИ</a:t>
              </a:r>
              <a:endParaRPr sz="1200" dirty="0">
                <a:solidFill>
                  <a:srgbClr val="9E1B32"/>
                </a:solidFill>
                <a:sym typeface="Arial"/>
              </a:endParaRPr>
            </a:p>
            <a:p>
              <a:pPr algn="ctr">
                <a:defRPr sz="1000" b="1">
                  <a:latin typeface="JLR Emeric SemiBold"/>
                  <a:ea typeface="JLR Emeric SemiBold"/>
                  <a:cs typeface="JLR Emeric SemiBold"/>
                  <a:sym typeface="JLR Emeric SemiBold"/>
                </a:defRPr>
              </a:pPr>
              <a:r>
                <a:rPr dirty="0"/>
                <a:t> </a:t>
              </a:r>
              <a:endParaRPr sz="1200" dirty="0">
                <a:solidFill>
                  <a:srgbClr val="9E1B32"/>
                </a:solidFill>
                <a:sym typeface="Arial"/>
              </a:endParaRPr>
            </a:p>
          </p:txBody>
        </p:sp>
      </p:grpSp>
      <p:sp>
        <p:nvSpPr>
          <p:cNvPr id="645" name="TextBox 1"/>
          <p:cNvSpPr txBox="1"/>
          <p:nvPr/>
        </p:nvSpPr>
        <p:spPr>
          <a:xfrm>
            <a:off x="5283008" y="886068"/>
            <a:ext cx="362990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400" b="1"/>
            </a:lvl1pPr>
          </a:lstStyle>
          <a:p>
            <a:r>
              <a:rPr dirty="0">
                <a:latin typeface="JLR Emeric ExtraLight" panose="02000503040000020004" pitchFamily="2" charset="0"/>
              </a:rPr>
              <a:t>ОФИЦИАЛЬНЫЕ ПРЕТЕНЗИИ</a:t>
            </a:r>
          </a:p>
        </p:txBody>
      </p:sp>
      <p:sp>
        <p:nvSpPr>
          <p:cNvPr id="646" name="Заголовок 1"/>
          <p:cNvSpPr txBox="1">
            <a:spLocks noGrp="1"/>
          </p:cNvSpPr>
          <p:nvPr>
            <p:ph type="title"/>
          </p:nvPr>
        </p:nvSpPr>
        <p:spPr>
          <a:xfrm>
            <a:off x="257176" y="165827"/>
            <a:ext cx="6629401" cy="310793"/>
          </a:xfrm>
          <a:prstGeom prst="rect">
            <a:avLst/>
          </a:prstGeom>
        </p:spPr>
        <p:txBody>
          <a:bodyPr/>
          <a:lstStyle/>
          <a:p>
            <a:r>
              <a:t>ПРОГРАММА «СТАНДАРТЫ КАЧЕСТВА»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Rectangle 1"/>
          <p:cNvSpPr/>
          <p:nvPr/>
        </p:nvSpPr>
        <p:spPr>
          <a:xfrm>
            <a:off x="0" y="780775"/>
            <a:ext cx="9144000" cy="3981420"/>
          </a:xfrm>
          <a:prstGeom prst="rect">
            <a:avLst/>
          </a:prstGeom>
          <a:gradFill>
            <a:gsLst>
              <a:gs pos="38000">
                <a:srgbClr val="F6F7F9"/>
              </a:gs>
              <a:gs pos="74000">
                <a:srgbClr val="AAB6C9"/>
              </a:gs>
              <a:gs pos="83000">
                <a:srgbClr val="AAB6C9"/>
              </a:gs>
              <a:gs pos="100000">
                <a:srgbClr val="C6CEDB"/>
              </a:gs>
            </a:gsLst>
            <a:lin ang="5400000"/>
          </a:gradFill>
          <a:ln w="12700">
            <a:miter lim="400000"/>
          </a:ln>
        </p:spPr>
        <p:txBody>
          <a:bodyPr lIns="107999" tIns="107999" rIns="107999" bIns="107999"/>
          <a:lstStyle/>
          <a:p>
            <a:endParaRPr/>
          </a:p>
        </p:txBody>
      </p:sp>
      <p:grpSp>
        <p:nvGrpSpPr>
          <p:cNvPr id="670" name="Diagram 2"/>
          <p:cNvGrpSpPr/>
          <p:nvPr/>
        </p:nvGrpSpPr>
        <p:grpSpPr>
          <a:xfrm>
            <a:off x="3507746" y="967248"/>
            <a:ext cx="5431256" cy="3640808"/>
            <a:chOff x="0" y="0"/>
            <a:chExt cx="5431255" cy="3640807"/>
          </a:xfrm>
        </p:grpSpPr>
        <p:sp>
          <p:nvSpPr>
            <p:cNvPr id="649" name="Фигура"/>
            <p:cNvSpPr/>
            <p:nvPr/>
          </p:nvSpPr>
          <p:spPr>
            <a:xfrm>
              <a:off x="0" y="0"/>
              <a:ext cx="769327" cy="3640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81" h="21600" extrusionOk="0">
                  <a:moveTo>
                    <a:pt x="324" y="0"/>
                  </a:moveTo>
                  <a:cubicBezTo>
                    <a:pt x="21600" y="5965"/>
                    <a:pt x="21600" y="15635"/>
                    <a:pt x="324" y="21600"/>
                  </a:cubicBezTo>
                  <a:lnTo>
                    <a:pt x="0" y="21509"/>
                  </a:lnTo>
                  <a:cubicBezTo>
                    <a:pt x="21098" y="15595"/>
                    <a:pt x="21098" y="6005"/>
                    <a:pt x="0" y="91"/>
                  </a:cubicBezTo>
                  <a:close/>
                </a:path>
              </a:pathLst>
            </a:custGeom>
            <a:noFill/>
            <a:ln w="25400" cap="flat">
              <a:solidFill>
                <a:srgbClr val="63636E"/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grpSp>
          <p:nvGrpSpPr>
            <p:cNvPr id="652" name="Группа"/>
            <p:cNvGrpSpPr/>
            <p:nvPr/>
          </p:nvGrpSpPr>
          <p:grpSpPr>
            <a:xfrm>
              <a:off x="304358" y="147773"/>
              <a:ext cx="5126895" cy="478025"/>
              <a:chOff x="0" y="0"/>
              <a:chExt cx="5126894" cy="478024"/>
            </a:xfrm>
          </p:grpSpPr>
          <p:sp>
            <p:nvSpPr>
              <p:cNvPr id="650" name="Прямоугольник"/>
              <p:cNvSpPr/>
              <p:nvPr/>
            </p:nvSpPr>
            <p:spPr>
              <a:xfrm>
                <a:off x="0" y="-1"/>
                <a:ext cx="5126895" cy="478026"/>
              </a:xfrm>
              <a:prstGeom prst="rect">
                <a:avLst/>
              </a:prstGeom>
              <a:solidFill>
                <a:schemeClr val="accent4">
                  <a:alpha val="90000"/>
                </a:schemeClr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700"/>
                  </a:spcBef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1" name="КУРС «ЮРИДИЧЕСКИЕ ОСНОВЫ»"/>
              <p:cNvSpPr txBox="1"/>
              <p:nvPr/>
            </p:nvSpPr>
            <p:spPr>
              <a:xfrm>
                <a:off x="343872" y="104760"/>
                <a:ext cx="4783023" cy="2685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559" tIns="35559" rIns="35559" bIns="35559" numCol="1" anchor="ctr">
                <a:spAutoFit/>
              </a:bodyPr>
              <a:lstStyle>
                <a:lvl1pPr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>
                    <a:latin typeface="JLR Emeric ExtraLight" panose="02000503040000020004" pitchFamily="2" charset="0"/>
                  </a:rPr>
                  <a:t>КУРС «ЮРИДИЧЕСКИЕ ОСНОВЫ»</a:t>
                </a:r>
              </a:p>
            </p:txBody>
          </p:sp>
        </p:grpSp>
        <p:sp>
          <p:nvSpPr>
            <p:cNvPr id="653" name="Кружок"/>
            <p:cNvSpPr/>
            <p:nvPr/>
          </p:nvSpPr>
          <p:spPr>
            <a:xfrm>
              <a:off x="5593" y="88020"/>
              <a:ext cx="597531" cy="59753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4">
                  <a:alpha val="90000"/>
                </a:schemeClr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grpSp>
          <p:nvGrpSpPr>
            <p:cNvPr id="656" name="Группа"/>
            <p:cNvGrpSpPr/>
            <p:nvPr/>
          </p:nvGrpSpPr>
          <p:grpSpPr>
            <a:xfrm>
              <a:off x="646896" y="864580"/>
              <a:ext cx="4784359" cy="478027"/>
              <a:chOff x="-1" y="-1"/>
              <a:chExt cx="4784358" cy="478025"/>
            </a:xfrm>
          </p:grpSpPr>
          <p:sp>
            <p:nvSpPr>
              <p:cNvPr id="654" name="Прямоугольник"/>
              <p:cNvSpPr/>
              <p:nvPr/>
            </p:nvSpPr>
            <p:spPr>
              <a:xfrm>
                <a:off x="-1" y="-1"/>
                <a:ext cx="4784358" cy="478025"/>
              </a:xfrm>
              <a:prstGeom prst="rect">
                <a:avLst/>
              </a:prstGeom>
              <a:solidFill>
                <a:schemeClr val="accent4">
                  <a:alpha val="79999"/>
                </a:schemeClr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700"/>
                  </a:spcBef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5" name="ШАБЛОНЫ ДОКУМЕНТОВ ПО СЕРВИСУ"/>
              <p:cNvSpPr txBox="1"/>
              <p:nvPr/>
            </p:nvSpPr>
            <p:spPr>
              <a:xfrm>
                <a:off x="343872" y="104760"/>
                <a:ext cx="4440485" cy="2685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559" tIns="35559" rIns="35559" bIns="35559" numCol="1" anchor="ctr">
                <a:spAutoFit/>
              </a:bodyPr>
              <a:lstStyle>
                <a:lvl1pPr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>
                    <a:latin typeface="JLR Emeric ExtraLight" panose="02000503040000020004" pitchFamily="2" charset="0"/>
                  </a:rPr>
                  <a:t>ШАБЛОНЫ ДОКУМЕНТОВ ПО СЕРВИСУ</a:t>
                </a:r>
              </a:p>
            </p:txBody>
          </p:sp>
        </p:grpSp>
        <p:sp>
          <p:nvSpPr>
            <p:cNvPr id="657" name="Кружок"/>
            <p:cNvSpPr/>
            <p:nvPr/>
          </p:nvSpPr>
          <p:spPr>
            <a:xfrm>
              <a:off x="348132" y="804828"/>
              <a:ext cx="597531" cy="59753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4">
                  <a:alpha val="79999"/>
                </a:schemeClr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grpSp>
          <p:nvGrpSpPr>
            <p:cNvPr id="660" name="Группа"/>
            <p:cNvGrpSpPr/>
            <p:nvPr/>
          </p:nvGrpSpPr>
          <p:grpSpPr>
            <a:xfrm>
              <a:off x="752029" y="1581389"/>
              <a:ext cx="4679225" cy="478025"/>
              <a:chOff x="0" y="0"/>
              <a:chExt cx="4679224" cy="478024"/>
            </a:xfrm>
          </p:grpSpPr>
          <p:sp>
            <p:nvSpPr>
              <p:cNvPr id="658" name="Прямоугольник"/>
              <p:cNvSpPr/>
              <p:nvPr/>
            </p:nvSpPr>
            <p:spPr>
              <a:xfrm>
                <a:off x="-1" y="-1"/>
                <a:ext cx="4679226" cy="478026"/>
              </a:xfrm>
              <a:prstGeom prst="rect">
                <a:avLst/>
              </a:prstGeom>
              <a:solidFill>
                <a:schemeClr val="accent4">
                  <a:alpha val="7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700"/>
                  </a:spcBef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9" name="ШАБЛОНЫ ДОКУМЕНТОВ ДЛЯ ОТДЕЛА ПРОДАЖ"/>
              <p:cNvSpPr txBox="1"/>
              <p:nvPr/>
            </p:nvSpPr>
            <p:spPr>
              <a:xfrm>
                <a:off x="343872" y="104760"/>
                <a:ext cx="4335353" cy="2685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559" tIns="35559" rIns="35559" bIns="35559" numCol="1" anchor="ctr">
                <a:spAutoFit/>
              </a:bodyPr>
              <a:lstStyle>
                <a:lvl1pPr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>
                    <a:latin typeface="JLR Emeric ExtraLight" panose="02000503040000020004" pitchFamily="2" charset="0"/>
                  </a:rPr>
                  <a:t>ШАБЛОНЫ ДОКУМЕНТОВ ДЛЯ ОТДЕЛА ПРОДАЖ</a:t>
                </a:r>
              </a:p>
            </p:txBody>
          </p:sp>
        </p:grpSp>
        <p:sp>
          <p:nvSpPr>
            <p:cNvPr id="661" name="Кружок"/>
            <p:cNvSpPr/>
            <p:nvPr/>
          </p:nvSpPr>
          <p:spPr>
            <a:xfrm>
              <a:off x="453263" y="1521635"/>
              <a:ext cx="597531" cy="59753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4">
                  <a:alpha val="70000"/>
                </a:schemeClr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grpSp>
          <p:nvGrpSpPr>
            <p:cNvPr id="664" name="Группа"/>
            <p:cNvGrpSpPr/>
            <p:nvPr/>
          </p:nvGrpSpPr>
          <p:grpSpPr>
            <a:xfrm>
              <a:off x="646896" y="2298196"/>
              <a:ext cx="4784359" cy="478027"/>
              <a:chOff x="-1" y="-1"/>
              <a:chExt cx="4784358" cy="478026"/>
            </a:xfrm>
          </p:grpSpPr>
          <p:sp>
            <p:nvSpPr>
              <p:cNvPr id="662" name="Прямоугольник"/>
              <p:cNvSpPr/>
              <p:nvPr/>
            </p:nvSpPr>
            <p:spPr>
              <a:xfrm>
                <a:off x="-1" y="-1"/>
                <a:ext cx="4784358" cy="478026"/>
              </a:xfrm>
              <a:prstGeom prst="rect">
                <a:avLst/>
              </a:prstGeom>
              <a:solidFill>
                <a:schemeClr val="accent4">
                  <a:alpha val="59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700"/>
                  </a:spcBef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3" name="ДОКУМЕНТЫ ДЛЯ ПРЕДОСТАВЛЕНИЯ ПРЕФЕРНЕЦИЙ"/>
              <p:cNvSpPr txBox="1"/>
              <p:nvPr/>
            </p:nvSpPr>
            <p:spPr>
              <a:xfrm>
                <a:off x="343872" y="6771"/>
                <a:ext cx="4440485" cy="4644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559" tIns="35559" rIns="35559" bIns="35559" numCol="1" anchor="ctr">
                <a:spAutoFit/>
              </a:bodyPr>
              <a:lstStyle>
                <a:lvl1pPr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>
                    <a:latin typeface="JLR Emeric ExtraLight" panose="02000503040000020004" pitchFamily="2" charset="0"/>
                  </a:rPr>
                  <a:t>ДОКУМЕНТЫ ДЛЯ ПРЕДОСТАВЛЕНИЯ ПРЕФЕРНЕЦИЙ</a:t>
                </a:r>
              </a:p>
            </p:txBody>
          </p:sp>
        </p:grpSp>
        <p:sp>
          <p:nvSpPr>
            <p:cNvPr id="665" name="Кружок"/>
            <p:cNvSpPr/>
            <p:nvPr/>
          </p:nvSpPr>
          <p:spPr>
            <a:xfrm>
              <a:off x="371913" y="2238443"/>
              <a:ext cx="597531" cy="59753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4">
                  <a:alpha val="59999"/>
                </a:schemeClr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grpSp>
          <p:nvGrpSpPr>
            <p:cNvPr id="668" name="Группа"/>
            <p:cNvGrpSpPr/>
            <p:nvPr/>
          </p:nvGrpSpPr>
          <p:grpSpPr>
            <a:xfrm>
              <a:off x="304358" y="3015003"/>
              <a:ext cx="5126896" cy="478027"/>
              <a:chOff x="0" y="-1"/>
              <a:chExt cx="5126895" cy="478026"/>
            </a:xfrm>
          </p:grpSpPr>
          <p:sp>
            <p:nvSpPr>
              <p:cNvPr id="666" name="Прямоугольник"/>
              <p:cNvSpPr/>
              <p:nvPr/>
            </p:nvSpPr>
            <p:spPr>
              <a:xfrm>
                <a:off x="0" y="-1"/>
                <a:ext cx="5126895" cy="478026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700"/>
                  </a:spcBef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7" name="УВЕДОМЛЕНИЯ В DMS ДИЛЕРОВ О РИСКАХ ВОЗВРАТА"/>
              <p:cNvSpPr txBox="1"/>
              <p:nvPr/>
            </p:nvSpPr>
            <p:spPr>
              <a:xfrm>
                <a:off x="343872" y="103720"/>
                <a:ext cx="4783023" cy="27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559" tIns="35559" rIns="35559" bIns="35559" numCol="1" anchor="ctr">
                <a:sp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pPr>
                <a:r>
                  <a:rPr sz="1400" dirty="0">
                    <a:solidFill>
                      <a:srgbClr val="FFFFFF"/>
                    </a:solidFill>
                    <a:latin typeface="JLR Emeric ExtraLight" panose="02000503040000020004" pitchFamily="2" charset="0"/>
                  </a:rPr>
                  <a:t>УВЕДОМЛЕНИЯ В DMS ДИЛЕРОВ О РИСКАХ ВОЗВРАТА</a:t>
                </a:r>
              </a:p>
            </p:txBody>
          </p:sp>
        </p:grpSp>
        <p:sp>
          <p:nvSpPr>
            <p:cNvPr id="669" name="Кружок"/>
            <p:cNvSpPr/>
            <p:nvPr/>
          </p:nvSpPr>
          <p:spPr>
            <a:xfrm>
              <a:off x="5593" y="2955250"/>
              <a:ext cx="597531" cy="59753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4">
                  <a:alpha val="49999"/>
                </a:schemeClr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71" name="TextBox 4"/>
          <p:cNvSpPr txBox="1"/>
          <p:nvPr/>
        </p:nvSpPr>
        <p:spPr>
          <a:xfrm>
            <a:off x="116183" y="1612372"/>
            <a:ext cx="3490922" cy="2369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400" b="1">
                <a:solidFill>
                  <a:srgbClr val="C00000"/>
                </a:solidFill>
              </a:defRPr>
            </a:pPr>
            <a:r>
              <a:rPr dirty="0">
                <a:latin typeface="JLR Emeric ExtraLight" panose="02000503040000020004" pitchFamily="2" charset="0"/>
              </a:rPr>
              <a:t>ЗАДАЧИ РУКОВОДИТЕЛЯ ПО КАЧЕСТВУ:</a:t>
            </a:r>
          </a:p>
          <a:p>
            <a:pPr>
              <a:defRPr sz="1400"/>
            </a:pPr>
            <a:endParaRPr dirty="0">
              <a:latin typeface="JLR Emeric ExtraLight" panose="0200050304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 sz="1400"/>
            </a:pPr>
            <a:r>
              <a:rPr dirty="0">
                <a:latin typeface="JLR Emeric ExtraLight" panose="02000503040000020004" pitchFamily="2" charset="0"/>
              </a:rPr>
              <a:t>ВНЕДРЕНИЕ ДОКУМЕНТОВ И НАСТРОЙКИ СИСТЕМЫ </a:t>
            </a:r>
            <a:endParaRPr lang="en-US" dirty="0" smtClean="0">
              <a:latin typeface="JLR Emeric ExtraLight" panose="0200050304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 sz="1400"/>
            </a:pPr>
            <a:endParaRPr lang="en-US" dirty="0">
              <a:latin typeface="JLR Emeric ExtraLight" panose="0200050304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 sz="1400"/>
            </a:pPr>
            <a:r>
              <a:rPr dirty="0" smtClean="0">
                <a:latin typeface="JLR Emeric ExtraLight" panose="02000503040000020004" pitchFamily="2" charset="0"/>
              </a:rPr>
              <a:t>КОНТРОЛЬ </a:t>
            </a:r>
            <a:r>
              <a:rPr dirty="0">
                <a:latin typeface="JLR Emeric ExtraLight" panose="02000503040000020004" pitchFamily="2" charset="0"/>
              </a:rPr>
              <a:t>ЗА КОРРЕКТНЫМ ОФОРМЛЕНИЕМ </a:t>
            </a:r>
            <a:r>
              <a:rPr dirty="0" smtClean="0">
                <a:latin typeface="JLR Emeric ExtraLight" panose="02000503040000020004" pitchFamily="2" charset="0"/>
              </a:rPr>
              <a:t>ДОКУМЕНТОВ</a:t>
            </a:r>
            <a:endParaRPr lang="en-US" dirty="0" smtClean="0">
              <a:latin typeface="JLR Emeric ExtraLight" panose="0200050304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 sz="1400"/>
            </a:pPr>
            <a:endParaRPr lang="en-US" dirty="0">
              <a:latin typeface="JLR Emeric ExtraLight" panose="0200050304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 sz="1400"/>
            </a:pPr>
            <a:r>
              <a:rPr dirty="0" smtClean="0">
                <a:latin typeface="JLR Emeric ExtraLight" panose="02000503040000020004" pitchFamily="2" charset="0"/>
              </a:rPr>
              <a:t>СВОЕВРЕМЕННОЕ </a:t>
            </a:r>
            <a:r>
              <a:rPr dirty="0">
                <a:latin typeface="JLR Emeric ExtraLight" panose="02000503040000020004" pitchFamily="2" charset="0"/>
              </a:rPr>
              <a:t>ПОДКЛЮЧЕНИЕ РУКОВОДИТЕЛЕЙ ПОДРАЗДЕЛЕНИЙ ПРИ ПОЯВЛЕНИИ РИСКОВ</a:t>
            </a:r>
          </a:p>
        </p:txBody>
      </p:sp>
      <p:sp>
        <p:nvSpPr>
          <p:cNvPr id="672" name="Заголовок 1"/>
          <p:cNvSpPr txBox="1">
            <a:spLocks noGrp="1"/>
          </p:cNvSpPr>
          <p:nvPr>
            <p:ph type="title"/>
          </p:nvPr>
        </p:nvSpPr>
        <p:spPr>
          <a:xfrm>
            <a:off x="257176" y="165827"/>
            <a:ext cx="6629401" cy="310793"/>
          </a:xfrm>
          <a:prstGeom prst="rect">
            <a:avLst/>
          </a:prstGeom>
        </p:spPr>
        <p:txBody>
          <a:bodyPr/>
          <a:lstStyle/>
          <a:p>
            <a:r>
              <a:rPr dirty="0"/>
              <a:t>ПРОГРАММА «СТАНДАРТЫ КАЧЕСТВА»</a:t>
            </a:r>
          </a:p>
        </p:txBody>
      </p:sp>
      <p:sp>
        <p:nvSpPr>
          <p:cNvPr id="673" name="Subtitle 13"/>
          <p:cNvSpPr txBox="1"/>
          <p:nvPr/>
        </p:nvSpPr>
        <p:spPr>
          <a:xfrm>
            <a:off x="257174" y="464050"/>
            <a:ext cx="662940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defRPr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t>ЮРИДИЧЕСКАЯ ПОДДЕРЖКА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Footer Placeholder 5"/>
          <p:cNvSpPr txBox="1"/>
          <p:nvPr/>
        </p:nvSpPr>
        <p:spPr>
          <a:xfrm>
            <a:off x="258126" y="209553"/>
            <a:ext cx="6560821" cy="34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>
              <a:defRPr b="1">
                <a:latin typeface="JLR Emeric SemiBold"/>
                <a:ea typeface="JLR Emeric SemiBold"/>
                <a:cs typeface="JLR Emeric SemiBold"/>
                <a:sym typeface="JLR Emeric SemiBold"/>
              </a:defRPr>
            </a:lvl1pPr>
          </a:lstStyle>
          <a:p>
            <a:r>
              <a:t>О КОМПАНИИ</a:t>
            </a:r>
          </a:p>
        </p:txBody>
      </p:sp>
      <p:pic>
        <p:nvPicPr>
          <p:cNvPr id="37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5737" y="874958"/>
            <a:ext cx="5148263" cy="4073280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TextBox 2"/>
          <p:cNvSpPr txBox="1"/>
          <p:nvPr/>
        </p:nvSpPr>
        <p:spPr>
          <a:xfrm>
            <a:off x="121424" y="874958"/>
            <a:ext cx="3799524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200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Jaguar Land Rover – крупнейший британский автопроизводитель, объединяющий два культовых бренда – премиальные внедорожники с полным приводом Land Rover и роскошные спортивные седаны, спорткары и SUV Jaguar, включая первый полностью электрический премиальный кроссовер Jaguar I-PACE.</a:t>
            </a:r>
          </a:p>
          <a:p>
            <a:pPr>
              <a:defRPr sz="1200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  <a:p>
            <a:pPr>
              <a:defRPr sz="1200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  <a:p>
            <a:pPr>
              <a:defRPr sz="1200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В 2019 году было реализовано 557 706 автомобилей Jaguar и Land Rover в 127 странах.  </a:t>
            </a:r>
          </a:p>
          <a:p>
            <a:pPr>
              <a:defRPr sz="1200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  <a:p>
            <a:pPr>
              <a:defRPr sz="1200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Наша комплексная стратегия, отлаженные процессы производства ведущих на рынке автомобилей и инновационный подход к технологиям и мобильности позволят Jaguar Land Rover воплотить в жизнь миссию Destination Zero, целями которой являются достижение нулевого объема вредных выбросов, отсутствие дорожно-транспортных происшествий и пробок на дорогах.</a:t>
            </a:r>
          </a:p>
          <a:p>
            <a:pPr>
              <a:defRPr sz="1200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2555" y="870196"/>
            <a:ext cx="6181445" cy="394589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89987" y="885264"/>
            <a:ext cx="6254014" cy="3942125"/>
          </a:xfrm>
          <a:prstGeom prst="rect">
            <a:avLst/>
          </a:prstGeom>
          <a:solidFill>
            <a:srgbClr val="FFFFFF">
              <a:alpha val="74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999" tIns="107999" rIns="107999" bIns="10799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131313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Title 1"/>
          <p:cNvSpPr txBox="1">
            <a:spLocks noGrp="1"/>
          </p:cNvSpPr>
          <p:nvPr>
            <p:ph type="title"/>
          </p:nvPr>
        </p:nvSpPr>
        <p:spPr>
          <a:xfrm>
            <a:off x="196004" y="273576"/>
            <a:ext cx="6629401" cy="45197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68680">
              <a:defRPr sz="1520"/>
            </a:pPr>
            <a:r>
              <a:rPr sz="2000" dirty="0"/>
              <a:t>ПРОГРАММА «СТАНДАРТЫ КАЧЕСТВА</a:t>
            </a:r>
            <a:r>
              <a:rPr dirty="0"/>
              <a:t>»</a:t>
            </a:r>
            <a:br>
              <a:rPr dirty="0"/>
            </a:br>
            <a:r>
              <a:rPr sz="2000" b="0" dirty="0">
                <a:latin typeface="JLR Emeric"/>
                <a:ea typeface="JLR Emeric"/>
                <a:cs typeface="JLR Emeric"/>
                <a:sym typeface="JLR Emeric"/>
              </a:rPr>
              <a:t>СОБРАНИЕ ПО КАЧЕСТВУ</a:t>
            </a:r>
          </a:p>
        </p:txBody>
      </p:sp>
      <p:grpSp>
        <p:nvGrpSpPr>
          <p:cNvPr id="691" name="Diagram 6"/>
          <p:cNvGrpSpPr/>
          <p:nvPr/>
        </p:nvGrpSpPr>
        <p:grpSpPr>
          <a:xfrm>
            <a:off x="88100" y="885265"/>
            <a:ext cx="2801884" cy="3942122"/>
            <a:chOff x="0" y="0"/>
            <a:chExt cx="2801883" cy="3942120"/>
          </a:xfrm>
        </p:grpSpPr>
        <p:grpSp>
          <p:nvGrpSpPr>
            <p:cNvPr id="678" name="Группа"/>
            <p:cNvGrpSpPr/>
            <p:nvPr/>
          </p:nvGrpSpPr>
          <p:grpSpPr>
            <a:xfrm>
              <a:off x="0" y="3386266"/>
              <a:ext cx="2801884" cy="555855"/>
              <a:chOff x="0" y="0"/>
              <a:chExt cx="2801883" cy="555854"/>
            </a:xfrm>
          </p:grpSpPr>
          <p:sp>
            <p:nvSpPr>
              <p:cNvPr id="676" name="Прямоугольник"/>
              <p:cNvSpPr/>
              <p:nvPr/>
            </p:nvSpPr>
            <p:spPr>
              <a:xfrm>
                <a:off x="-1" y="-1"/>
                <a:ext cx="2801885" cy="555856"/>
              </a:xfrm>
              <a:prstGeom prst="rect">
                <a:avLst/>
              </a:prstGeom>
              <a:solidFill>
                <a:srgbClr val="394559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ts val="700"/>
                  </a:spcBef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7" name="ПЛАН МЕРОПРИЯТИЙ"/>
              <p:cNvSpPr txBox="1"/>
              <p:nvPr/>
            </p:nvSpPr>
            <p:spPr>
              <a:xfrm>
                <a:off x="0" y="92921"/>
                <a:ext cx="2801884" cy="3700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2456" tIns="92456" rIns="92456" bIns="92456" numCol="1" anchor="ctr">
                <a:spAutoFit/>
              </a:bodyPr>
              <a:lstStyle>
                <a:lvl1pPr algn="ctr" defTabSz="577850">
                  <a:lnSpc>
                    <a:spcPct val="90000"/>
                  </a:lnSpc>
                  <a:spcBef>
                    <a:spcPts val="500"/>
                  </a:spcBef>
                  <a:defRPr sz="1300">
                    <a:solidFill>
                      <a:srgbClr val="FFFFFF"/>
                    </a:solidFill>
                  </a:defRPr>
                </a:lvl1pPr>
              </a:lstStyle>
              <a:p>
                <a:r>
                  <a:t>ПЛАН МЕРОПРИЯТИЙ</a:t>
                </a:r>
              </a:p>
            </p:txBody>
          </p:sp>
        </p:grpSp>
        <p:grpSp>
          <p:nvGrpSpPr>
            <p:cNvPr id="681" name="Группа"/>
            <p:cNvGrpSpPr/>
            <p:nvPr/>
          </p:nvGrpSpPr>
          <p:grpSpPr>
            <a:xfrm>
              <a:off x="0" y="2539699"/>
              <a:ext cx="2801884" cy="854906"/>
              <a:chOff x="0" y="0"/>
              <a:chExt cx="2801883" cy="854904"/>
            </a:xfrm>
          </p:grpSpPr>
          <p:sp>
            <p:nvSpPr>
              <p:cNvPr id="679" name="Фигура"/>
              <p:cNvSpPr/>
              <p:nvPr/>
            </p:nvSpPr>
            <p:spPr>
              <a:xfrm rot="10800000">
                <a:off x="0" y="-1"/>
                <a:ext cx="2801884" cy="854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565"/>
                    </a:moveTo>
                    <a:lnTo>
                      <a:pt x="9976" y="7565"/>
                    </a:lnTo>
                    <a:lnTo>
                      <a:pt x="9976" y="5400"/>
                    </a:lnTo>
                    <a:lnTo>
                      <a:pt x="9152" y="5400"/>
                    </a:lnTo>
                    <a:lnTo>
                      <a:pt x="10800" y="0"/>
                    </a:lnTo>
                    <a:lnTo>
                      <a:pt x="12448" y="5400"/>
                    </a:lnTo>
                    <a:lnTo>
                      <a:pt x="11624" y="5400"/>
                    </a:lnTo>
                    <a:lnTo>
                      <a:pt x="11624" y="7565"/>
                    </a:lnTo>
                    <a:lnTo>
                      <a:pt x="21600" y="7565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5748D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ts val="700"/>
                  </a:spcBef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0" name="РЕШЕНИЕ"/>
              <p:cNvSpPr txBox="1"/>
              <p:nvPr/>
            </p:nvSpPr>
            <p:spPr>
              <a:xfrm>
                <a:off x="0" y="92740"/>
                <a:ext cx="2801884" cy="3700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2456" tIns="92456" rIns="92456" bIns="92456" numCol="1" anchor="ctr">
                <a:spAutoFit/>
              </a:bodyPr>
              <a:lstStyle>
                <a:lvl1pPr algn="ctr" defTabSz="577850">
                  <a:lnSpc>
                    <a:spcPct val="90000"/>
                  </a:lnSpc>
                  <a:spcBef>
                    <a:spcPts val="500"/>
                  </a:spcBef>
                  <a:defRPr sz="1300">
                    <a:solidFill>
                      <a:srgbClr val="FFFFFF"/>
                    </a:solidFill>
                  </a:defRPr>
                </a:lvl1pPr>
              </a:lstStyle>
              <a:p>
                <a:r>
                  <a:t>РЕШЕНИЕ </a:t>
                </a:r>
              </a:p>
            </p:txBody>
          </p:sp>
        </p:grpSp>
        <p:grpSp>
          <p:nvGrpSpPr>
            <p:cNvPr id="684" name="Группа"/>
            <p:cNvGrpSpPr/>
            <p:nvPr/>
          </p:nvGrpSpPr>
          <p:grpSpPr>
            <a:xfrm>
              <a:off x="0" y="1693133"/>
              <a:ext cx="2801884" cy="854906"/>
              <a:chOff x="0" y="0"/>
              <a:chExt cx="2801883" cy="854904"/>
            </a:xfrm>
          </p:grpSpPr>
          <p:sp>
            <p:nvSpPr>
              <p:cNvPr id="682" name="Фигура"/>
              <p:cNvSpPr/>
              <p:nvPr/>
            </p:nvSpPr>
            <p:spPr>
              <a:xfrm rot="10800000">
                <a:off x="0" y="0"/>
                <a:ext cx="2801884" cy="85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565"/>
                    </a:moveTo>
                    <a:lnTo>
                      <a:pt x="9976" y="7565"/>
                    </a:lnTo>
                    <a:lnTo>
                      <a:pt x="9976" y="5400"/>
                    </a:lnTo>
                    <a:lnTo>
                      <a:pt x="9152" y="5400"/>
                    </a:lnTo>
                    <a:lnTo>
                      <a:pt x="10800" y="0"/>
                    </a:lnTo>
                    <a:lnTo>
                      <a:pt x="12448" y="5400"/>
                    </a:lnTo>
                    <a:lnTo>
                      <a:pt x="11624" y="5400"/>
                    </a:lnTo>
                    <a:lnTo>
                      <a:pt x="11624" y="7565"/>
                    </a:lnTo>
                    <a:lnTo>
                      <a:pt x="21600" y="7565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A0A6B2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ts val="700"/>
                  </a:spcBef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3" name="ПРЕДЛОЖЕНИЯ РПК"/>
              <p:cNvSpPr txBox="1"/>
              <p:nvPr/>
            </p:nvSpPr>
            <p:spPr>
              <a:xfrm>
                <a:off x="0" y="92740"/>
                <a:ext cx="2801884" cy="3700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2456" tIns="92456" rIns="92456" bIns="92456" numCol="1" anchor="ctr">
                <a:spAutoFit/>
              </a:bodyPr>
              <a:lstStyle>
                <a:lvl1pPr algn="ctr" defTabSz="577850">
                  <a:lnSpc>
                    <a:spcPct val="90000"/>
                  </a:lnSpc>
                  <a:spcBef>
                    <a:spcPts val="500"/>
                  </a:spcBef>
                  <a:defRPr sz="1300">
                    <a:solidFill>
                      <a:srgbClr val="FFFFFF"/>
                    </a:solidFill>
                  </a:defRPr>
                </a:lvl1pPr>
              </a:lstStyle>
              <a:p>
                <a:r>
                  <a:t>ПРЕДЛОЖЕНИЯ РПК</a:t>
                </a:r>
              </a:p>
            </p:txBody>
          </p:sp>
        </p:grpSp>
        <p:grpSp>
          <p:nvGrpSpPr>
            <p:cNvPr id="687" name="Группа"/>
            <p:cNvGrpSpPr/>
            <p:nvPr/>
          </p:nvGrpSpPr>
          <p:grpSpPr>
            <a:xfrm>
              <a:off x="0" y="846566"/>
              <a:ext cx="2801884" cy="854906"/>
              <a:chOff x="0" y="0"/>
              <a:chExt cx="2801883" cy="854904"/>
            </a:xfrm>
          </p:grpSpPr>
          <p:sp>
            <p:nvSpPr>
              <p:cNvPr id="685" name="Фигура"/>
              <p:cNvSpPr/>
              <p:nvPr/>
            </p:nvSpPr>
            <p:spPr>
              <a:xfrm rot="10800000">
                <a:off x="0" y="0"/>
                <a:ext cx="2801884" cy="85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565"/>
                    </a:moveTo>
                    <a:lnTo>
                      <a:pt x="9976" y="7565"/>
                    </a:lnTo>
                    <a:lnTo>
                      <a:pt x="9976" y="5400"/>
                    </a:lnTo>
                    <a:lnTo>
                      <a:pt x="9152" y="5400"/>
                    </a:lnTo>
                    <a:lnTo>
                      <a:pt x="10800" y="0"/>
                    </a:lnTo>
                    <a:lnTo>
                      <a:pt x="12448" y="5400"/>
                    </a:lnTo>
                    <a:lnTo>
                      <a:pt x="11624" y="5400"/>
                    </a:lnTo>
                    <a:lnTo>
                      <a:pt x="11624" y="7565"/>
                    </a:lnTo>
                    <a:lnTo>
                      <a:pt x="21600" y="7565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A0A6B2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ts val="700"/>
                  </a:spcBef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6" name="РЕЗУЛЬТАТ АНАЛИЗА И ПРИЧИНЫ"/>
              <p:cNvSpPr txBox="1"/>
              <p:nvPr/>
            </p:nvSpPr>
            <p:spPr>
              <a:xfrm>
                <a:off x="0" y="6745"/>
                <a:ext cx="2801884" cy="542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2456" tIns="92456" rIns="92456" bIns="92456" numCol="1" anchor="ctr">
                <a:spAutoFit/>
              </a:bodyPr>
              <a:lstStyle>
                <a:lvl1pPr algn="ctr" defTabSz="577850">
                  <a:lnSpc>
                    <a:spcPct val="90000"/>
                  </a:lnSpc>
                  <a:spcBef>
                    <a:spcPts val="500"/>
                  </a:spcBef>
                  <a:defRPr sz="1300">
                    <a:solidFill>
                      <a:srgbClr val="FFFFFF"/>
                    </a:solidFill>
                  </a:defRPr>
                </a:lvl1pPr>
              </a:lstStyle>
              <a:p>
                <a:r>
                  <a:t>РЕЗУЛЬТАТ АНАЛИЗА И ПРИЧИНЫ</a:t>
                </a:r>
              </a:p>
            </p:txBody>
          </p:sp>
        </p:grpSp>
        <p:grpSp>
          <p:nvGrpSpPr>
            <p:cNvPr id="690" name="Группа"/>
            <p:cNvGrpSpPr/>
            <p:nvPr/>
          </p:nvGrpSpPr>
          <p:grpSpPr>
            <a:xfrm>
              <a:off x="0" y="-1"/>
              <a:ext cx="2801884" cy="854906"/>
              <a:chOff x="0" y="0"/>
              <a:chExt cx="2801883" cy="854904"/>
            </a:xfrm>
          </p:grpSpPr>
          <p:sp>
            <p:nvSpPr>
              <p:cNvPr id="688" name="Фигура"/>
              <p:cNvSpPr/>
              <p:nvPr/>
            </p:nvSpPr>
            <p:spPr>
              <a:xfrm rot="10800000">
                <a:off x="0" y="0"/>
                <a:ext cx="2801884" cy="85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565"/>
                    </a:moveTo>
                    <a:lnTo>
                      <a:pt x="9976" y="7565"/>
                    </a:lnTo>
                    <a:lnTo>
                      <a:pt x="9976" y="5400"/>
                    </a:lnTo>
                    <a:lnTo>
                      <a:pt x="9152" y="5400"/>
                    </a:lnTo>
                    <a:lnTo>
                      <a:pt x="10800" y="0"/>
                    </a:lnTo>
                    <a:lnTo>
                      <a:pt x="12448" y="5400"/>
                    </a:lnTo>
                    <a:lnTo>
                      <a:pt x="11624" y="5400"/>
                    </a:lnTo>
                    <a:lnTo>
                      <a:pt x="11624" y="7565"/>
                    </a:lnTo>
                    <a:lnTo>
                      <a:pt x="21600" y="7565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5748D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ts val="700"/>
                  </a:spcBef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9" name="СТАТИСТИКА"/>
              <p:cNvSpPr txBox="1"/>
              <p:nvPr/>
            </p:nvSpPr>
            <p:spPr>
              <a:xfrm>
                <a:off x="0" y="92740"/>
                <a:ext cx="2801884" cy="3700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2456" tIns="92456" rIns="92456" bIns="92456" numCol="1" anchor="ctr">
                <a:spAutoFit/>
              </a:bodyPr>
              <a:lstStyle>
                <a:lvl1pPr algn="ctr" defTabSz="577850">
                  <a:lnSpc>
                    <a:spcPct val="90000"/>
                  </a:lnSpc>
                  <a:spcBef>
                    <a:spcPts val="500"/>
                  </a:spcBef>
                  <a:defRPr sz="1300">
                    <a:solidFill>
                      <a:srgbClr val="FFFFFF"/>
                    </a:solidFill>
                  </a:defRPr>
                </a:lvl1pPr>
              </a:lstStyle>
              <a:p>
                <a:r>
                  <a:t>СТАТИСТИКА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074443" y="1348016"/>
            <a:ext cx="5957668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C00000"/>
                </a:solidFill>
                <a:latin typeface="JLR Emeric ExtraLight" panose="02000503040000020004" pitchFamily="2" charset="0"/>
              </a:rPr>
              <a:t>ОСНОВНЫЕ ОШИБКИ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JLR Emeric ExtraLight" panose="02000503040000020004" pitchFamily="2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JLR Emeric ExtraLight" panose="02000503040000020004" pitchFamily="2" charset="0"/>
              </a:rPr>
              <a:t>НЕКОРРЕКТНАЯ КАТЕГОРИЗАЦИЯ ОБРАЩЕНИЙ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131313"/>
              </a:solidFill>
              <a:effectLst/>
              <a:uFillTx/>
              <a:latin typeface="JLR Emeric ExtraLight" panose="02000503040000020004" pitchFamily="2" charset="0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JLR Emeric ExtraLight" panose="02000503040000020004" pitchFamily="2" charset="0"/>
              </a:rPr>
              <a:t>ОТСУТСТВИЕ КОМПЛЕКСНОГО АНАЛИЗА ОБРАЩЕНИЙ </a:t>
            </a:r>
            <a:endParaRPr kumimoji="0" lang="ru-RU" sz="1800" b="1" i="0" u="none" strike="noStrike" cap="none" spc="0" normalizeH="0" baseline="0" dirty="0" smtClean="0">
              <a:ln>
                <a:noFill/>
              </a:ln>
              <a:solidFill>
                <a:srgbClr val="131313"/>
              </a:solidFill>
              <a:effectLst/>
              <a:uFillTx/>
              <a:latin typeface="JLR Emeric ExtraLight" panose="02000503040000020004" pitchFamily="2" charset="0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JLR Emeric ExtraLight" panose="02000503040000020004" pitchFamily="2" charset="0"/>
            </a:endParaRPr>
          </a:p>
          <a:p>
            <a:r>
              <a:rPr lang="ru-RU" b="1" dirty="0">
                <a:latin typeface="JLR Emeric ExtraLight" panose="02000503040000020004" pitchFamily="2" charset="0"/>
              </a:rPr>
              <a:t>МЕРЫ НЕ РЕШАЮТ ОСНОВНУЮ ПРОБЛЕМУ </a:t>
            </a:r>
            <a:r>
              <a:rPr lang="ru-RU" b="1" dirty="0" smtClean="0">
                <a:latin typeface="JLR Emeric ExtraLight" panose="02000503040000020004" pitchFamily="2" charset="0"/>
              </a:rPr>
              <a:t>ДЦ</a:t>
            </a:r>
            <a:endParaRPr lang="en-US" b="1" dirty="0" smtClean="0">
              <a:latin typeface="JLR Emeric ExtraLight" panose="02000503040000020004" pitchFamily="2" charset="0"/>
            </a:endParaRPr>
          </a:p>
          <a:p>
            <a:endParaRPr lang="en-US" b="1" dirty="0">
              <a:latin typeface="JLR Emeric ExtraLight" panose="02000503040000020004" pitchFamily="2" charset="0"/>
            </a:endParaRPr>
          </a:p>
          <a:p>
            <a:r>
              <a:rPr lang="ru-RU" b="1" dirty="0" smtClean="0">
                <a:latin typeface="JLR Emeric ExtraLight" panose="02000503040000020004" pitchFamily="2" charset="0"/>
              </a:rPr>
              <a:t>ОТСУТСТВИЕ КОНТРОЛЯ ЗА ВЫПОЛНЕНИЕМ ПЛАНА И ПОСТАВЛЕННЫХ ЗАДАЧ</a:t>
            </a:r>
            <a:endParaRPr lang="ru-RU" b="1" dirty="0">
              <a:latin typeface="JLR Emeric ExtraLight" panose="02000503040000020004" pitchFamily="2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131313"/>
              </a:solidFill>
              <a:effectLst/>
              <a:uFillTx/>
              <a:latin typeface="JLR Emeric ExtraLight" panose="02000503040000020004" pitchFamily="2" charset="0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086"/>
            <a:ext cx="7193792" cy="3986836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93162" y="4946005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696" name="Подзаголовок 4"/>
          <p:cNvSpPr txBox="1">
            <a:spLocks noGrp="1"/>
          </p:cNvSpPr>
          <p:nvPr>
            <p:ph type="body" sz="quarter" idx="1"/>
          </p:nvPr>
        </p:nvSpPr>
        <p:spPr>
          <a:xfrm>
            <a:off x="249238" y="525833"/>
            <a:ext cx="7740292" cy="285131"/>
          </a:xfrm>
          <a:prstGeom prst="rect">
            <a:avLst/>
          </a:prstGeom>
        </p:spPr>
        <p:txBody>
          <a:bodyPr anchor="ctr"/>
          <a:lstStyle>
            <a:lvl1pPr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rPr dirty="0"/>
              <a:t>СИСТЕМА ОБУЧЕНИЯ</a:t>
            </a:r>
          </a:p>
        </p:txBody>
      </p:sp>
      <p:sp>
        <p:nvSpPr>
          <p:cNvPr id="697" name="Прямоугольник 8"/>
          <p:cNvSpPr/>
          <p:nvPr/>
        </p:nvSpPr>
        <p:spPr>
          <a:xfrm>
            <a:off x="0" y="885088"/>
            <a:ext cx="7193792" cy="4016334"/>
          </a:xfrm>
          <a:prstGeom prst="rect">
            <a:avLst/>
          </a:prstGeom>
          <a:solidFill>
            <a:srgbClr val="FFFFFF">
              <a:alpha val="79000"/>
            </a:srgbClr>
          </a:solidFill>
          <a:ln w="12700">
            <a:miter lim="400000"/>
          </a:ln>
        </p:spPr>
        <p:txBody>
          <a:bodyPr lIns="107999" tIns="107999" rIns="107999" bIns="107999" anchor="ctr"/>
          <a:lstStyle/>
          <a:p>
            <a:pPr>
              <a:defRPr sz="1400">
                <a:latin typeface="JLR Emeric"/>
                <a:ea typeface="JLR Emeric"/>
                <a:cs typeface="JLR Emeric"/>
                <a:sym typeface="JLR Emeric"/>
              </a:defRPr>
            </a:pPr>
            <a:endParaRPr/>
          </a:p>
        </p:txBody>
      </p:sp>
      <p:sp>
        <p:nvSpPr>
          <p:cNvPr id="698" name="Заголовок 1"/>
          <p:cNvSpPr txBox="1">
            <a:spLocks noGrp="1"/>
          </p:cNvSpPr>
          <p:nvPr>
            <p:ph type="title"/>
          </p:nvPr>
        </p:nvSpPr>
        <p:spPr>
          <a:xfrm>
            <a:off x="258299" y="222516"/>
            <a:ext cx="6629401" cy="310793"/>
          </a:xfrm>
          <a:prstGeom prst="rect">
            <a:avLst/>
          </a:prstGeom>
        </p:spPr>
        <p:txBody>
          <a:bodyPr/>
          <a:lstStyle/>
          <a:p>
            <a:r>
              <a:rPr dirty="0"/>
              <a:t>ПРОГРАММА «СТАНДАРТЫ КАЧЕСТВА»</a:t>
            </a:r>
          </a:p>
        </p:txBody>
      </p:sp>
      <p:grpSp>
        <p:nvGrpSpPr>
          <p:cNvPr id="711" name="Diagram 12"/>
          <p:cNvGrpSpPr/>
          <p:nvPr/>
        </p:nvGrpSpPr>
        <p:grpSpPr>
          <a:xfrm>
            <a:off x="204034" y="1072662"/>
            <a:ext cx="4149917" cy="3799261"/>
            <a:chOff x="0" y="200590"/>
            <a:chExt cx="4087209" cy="4062870"/>
          </a:xfrm>
        </p:grpSpPr>
        <p:grpSp>
          <p:nvGrpSpPr>
            <p:cNvPr id="701" name="Группа"/>
            <p:cNvGrpSpPr/>
            <p:nvPr/>
          </p:nvGrpSpPr>
          <p:grpSpPr>
            <a:xfrm>
              <a:off x="1599894" y="2130729"/>
              <a:ext cx="2165632" cy="2132731"/>
              <a:chOff x="0" y="0"/>
              <a:chExt cx="2165630" cy="2132730"/>
            </a:xfrm>
          </p:grpSpPr>
          <p:sp>
            <p:nvSpPr>
              <p:cNvPr id="699" name="Фигура"/>
              <p:cNvSpPr/>
              <p:nvPr/>
            </p:nvSpPr>
            <p:spPr>
              <a:xfrm>
                <a:off x="0" y="0"/>
                <a:ext cx="2165632" cy="2132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375" y="3436"/>
                    </a:moveTo>
                    <a:lnTo>
                      <a:pt x="17071" y="1991"/>
                    </a:lnTo>
                    <a:lnTo>
                      <a:pt x="18426" y="3146"/>
                    </a:lnTo>
                    <a:lnTo>
                      <a:pt x="17319" y="5093"/>
                    </a:lnTo>
                    <a:lnTo>
                      <a:pt x="17319" y="5093"/>
                    </a:lnTo>
                    <a:cubicBezTo>
                      <a:pt x="18107" y="5992"/>
                      <a:pt x="18705" y="7045"/>
                      <a:pt x="19079" y="8187"/>
                    </a:cubicBezTo>
                    <a:lnTo>
                      <a:pt x="21293" y="8187"/>
                    </a:lnTo>
                    <a:lnTo>
                      <a:pt x="21600" y="9956"/>
                    </a:lnTo>
                    <a:lnTo>
                      <a:pt x="19519" y="10725"/>
                    </a:lnTo>
                    <a:cubicBezTo>
                      <a:pt x="19553" y="11927"/>
                      <a:pt x="19345" y="13125"/>
                      <a:pt x="18908" y="14243"/>
                    </a:cubicBezTo>
                    <a:lnTo>
                      <a:pt x="20605" y="15688"/>
                    </a:lnTo>
                    <a:lnTo>
                      <a:pt x="19720" y="17244"/>
                    </a:lnTo>
                    <a:lnTo>
                      <a:pt x="17639" y="16475"/>
                    </a:lnTo>
                    <a:lnTo>
                      <a:pt x="17639" y="16475"/>
                    </a:lnTo>
                    <a:cubicBezTo>
                      <a:pt x="16904" y="17418"/>
                      <a:pt x="15987" y="18200"/>
                      <a:pt x="14944" y="18771"/>
                    </a:cubicBezTo>
                    <a:lnTo>
                      <a:pt x="15329" y="20986"/>
                    </a:lnTo>
                    <a:lnTo>
                      <a:pt x="13666" y="21600"/>
                    </a:lnTo>
                    <a:lnTo>
                      <a:pt x="12559" y="19653"/>
                    </a:lnTo>
                    <a:lnTo>
                      <a:pt x="12559" y="19653"/>
                    </a:lnTo>
                    <a:cubicBezTo>
                      <a:pt x="11399" y="19895"/>
                      <a:pt x="10201" y="19895"/>
                      <a:pt x="9041" y="19653"/>
                    </a:cubicBezTo>
                    <a:lnTo>
                      <a:pt x="7934" y="21600"/>
                    </a:lnTo>
                    <a:lnTo>
                      <a:pt x="6271" y="20986"/>
                    </a:lnTo>
                    <a:lnTo>
                      <a:pt x="6656" y="18771"/>
                    </a:lnTo>
                    <a:lnTo>
                      <a:pt x="6656" y="18771"/>
                    </a:lnTo>
                    <a:cubicBezTo>
                      <a:pt x="5613" y="18200"/>
                      <a:pt x="4696" y="17418"/>
                      <a:pt x="3961" y="16475"/>
                    </a:cubicBezTo>
                    <a:lnTo>
                      <a:pt x="1880" y="17244"/>
                    </a:lnTo>
                    <a:lnTo>
                      <a:pt x="995" y="15688"/>
                    </a:lnTo>
                    <a:lnTo>
                      <a:pt x="2692" y="14243"/>
                    </a:lnTo>
                    <a:lnTo>
                      <a:pt x="2692" y="14243"/>
                    </a:lnTo>
                    <a:cubicBezTo>
                      <a:pt x="2255" y="13125"/>
                      <a:pt x="2047" y="11927"/>
                      <a:pt x="2081" y="10725"/>
                    </a:cubicBezTo>
                    <a:lnTo>
                      <a:pt x="0" y="9956"/>
                    </a:lnTo>
                    <a:lnTo>
                      <a:pt x="307" y="8187"/>
                    </a:lnTo>
                    <a:lnTo>
                      <a:pt x="2521" y="8187"/>
                    </a:lnTo>
                    <a:lnTo>
                      <a:pt x="2521" y="8187"/>
                    </a:lnTo>
                    <a:cubicBezTo>
                      <a:pt x="2895" y="7045"/>
                      <a:pt x="3493" y="5992"/>
                      <a:pt x="4281" y="5093"/>
                    </a:cubicBezTo>
                    <a:lnTo>
                      <a:pt x="3174" y="3146"/>
                    </a:lnTo>
                    <a:lnTo>
                      <a:pt x="4529" y="1991"/>
                    </a:lnTo>
                    <a:lnTo>
                      <a:pt x="6225" y="3436"/>
                    </a:lnTo>
                    <a:lnTo>
                      <a:pt x="6225" y="3436"/>
                    </a:lnTo>
                    <a:cubicBezTo>
                      <a:pt x="7234" y="2805"/>
                      <a:pt x="8359" y="2389"/>
                      <a:pt x="9531" y="2214"/>
                    </a:cubicBezTo>
                    <a:lnTo>
                      <a:pt x="9916" y="0"/>
                    </a:lnTo>
                    <a:lnTo>
                      <a:pt x="11684" y="0"/>
                    </a:lnTo>
                    <a:lnTo>
                      <a:pt x="12069" y="2214"/>
                    </a:lnTo>
                    <a:lnTo>
                      <a:pt x="12069" y="2214"/>
                    </a:lnTo>
                    <a:cubicBezTo>
                      <a:pt x="13241" y="2389"/>
                      <a:pt x="14366" y="2805"/>
                      <a:pt x="15375" y="3436"/>
                    </a:cubicBezTo>
                    <a:close/>
                  </a:path>
                </a:pathLst>
              </a:custGeom>
              <a:solidFill>
                <a:schemeClr val="accent5">
                  <a:alpha val="9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  <a:sym typeface="JLR Emeric ExtraLight"/>
                  </a:defRPr>
                </a:pPr>
                <a:endParaRPr/>
              </a:p>
            </p:txBody>
          </p:sp>
          <p:sp>
            <p:nvSpPr>
              <p:cNvPr id="700" name="Академия JLR"/>
              <p:cNvSpPr txBox="1"/>
              <p:nvPr/>
            </p:nvSpPr>
            <p:spPr>
              <a:xfrm>
                <a:off x="429186" y="776474"/>
                <a:ext cx="1307258" cy="5765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  <a:sym typeface="JLR Emeric ExtraLight"/>
                  </a:defRPr>
                </a:pPr>
                <a:r>
                  <a:t>Академия JLR</a:t>
                </a:r>
              </a:p>
            </p:txBody>
          </p:sp>
        </p:grpSp>
        <p:grpSp>
          <p:nvGrpSpPr>
            <p:cNvPr id="704" name="Группа"/>
            <p:cNvGrpSpPr/>
            <p:nvPr/>
          </p:nvGrpSpPr>
          <p:grpSpPr>
            <a:xfrm>
              <a:off x="78873" y="1423138"/>
              <a:ext cx="1950208" cy="1925177"/>
              <a:chOff x="-275057" y="-200032"/>
              <a:chExt cx="1950206" cy="1925175"/>
            </a:xfrm>
          </p:grpSpPr>
          <p:sp>
            <p:nvSpPr>
              <p:cNvPr id="702" name="Фигура"/>
              <p:cNvSpPr/>
              <p:nvPr/>
            </p:nvSpPr>
            <p:spPr>
              <a:xfrm>
                <a:off x="-275057" y="-200032"/>
                <a:ext cx="1950206" cy="1925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757" y="5344"/>
                    </a:moveTo>
                    <a:lnTo>
                      <a:pt x="20297" y="4360"/>
                    </a:lnTo>
                    <a:lnTo>
                      <a:pt x="21600" y="6440"/>
                    </a:lnTo>
                    <a:lnTo>
                      <a:pt x="18906" y="8774"/>
                    </a:lnTo>
                    <a:cubicBezTo>
                      <a:pt x="19296" y="10101"/>
                      <a:pt x="19296" y="11499"/>
                      <a:pt x="18906" y="12826"/>
                    </a:cubicBezTo>
                    <a:lnTo>
                      <a:pt x="21600" y="15160"/>
                    </a:lnTo>
                    <a:lnTo>
                      <a:pt x="20297" y="17240"/>
                    </a:lnTo>
                    <a:lnTo>
                      <a:pt x="16757" y="16256"/>
                    </a:lnTo>
                    <a:cubicBezTo>
                      <a:pt x="15705" y="17232"/>
                      <a:pt x="14391" y="17931"/>
                      <a:pt x="12949" y="18283"/>
                    </a:cubicBezTo>
                    <a:lnTo>
                      <a:pt x="12103" y="21600"/>
                    </a:lnTo>
                    <a:lnTo>
                      <a:pt x="9497" y="21600"/>
                    </a:lnTo>
                    <a:lnTo>
                      <a:pt x="8651" y="18283"/>
                    </a:lnTo>
                    <a:lnTo>
                      <a:pt x="8651" y="18283"/>
                    </a:lnTo>
                    <a:cubicBezTo>
                      <a:pt x="7209" y="17931"/>
                      <a:pt x="5895" y="17232"/>
                      <a:pt x="4843" y="16256"/>
                    </a:cubicBezTo>
                    <a:lnTo>
                      <a:pt x="1303" y="17240"/>
                    </a:lnTo>
                    <a:lnTo>
                      <a:pt x="0" y="15160"/>
                    </a:lnTo>
                    <a:lnTo>
                      <a:pt x="2694" y="12826"/>
                    </a:lnTo>
                    <a:lnTo>
                      <a:pt x="2694" y="12826"/>
                    </a:lnTo>
                    <a:cubicBezTo>
                      <a:pt x="2304" y="11499"/>
                      <a:pt x="2304" y="10101"/>
                      <a:pt x="2694" y="8774"/>
                    </a:cubicBezTo>
                    <a:lnTo>
                      <a:pt x="0" y="6440"/>
                    </a:lnTo>
                    <a:lnTo>
                      <a:pt x="1303" y="4360"/>
                    </a:lnTo>
                    <a:lnTo>
                      <a:pt x="4843" y="5344"/>
                    </a:lnTo>
                    <a:cubicBezTo>
                      <a:pt x="5895" y="4368"/>
                      <a:pt x="7209" y="3669"/>
                      <a:pt x="8651" y="3317"/>
                    </a:cubicBezTo>
                    <a:lnTo>
                      <a:pt x="9497" y="0"/>
                    </a:lnTo>
                    <a:lnTo>
                      <a:pt x="12103" y="0"/>
                    </a:lnTo>
                    <a:lnTo>
                      <a:pt x="12949" y="3317"/>
                    </a:lnTo>
                    <a:lnTo>
                      <a:pt x="12949" y="3317"/>
                    </a:lnTo>
                    <a:cubicBezTo>
                      <a:pt x="14391" y="3669"/>
                      <a:pt x="15705" y="4368"/>
                      <a:pt x="16757" y="5344"/>
                    </a:cubicBezTo>
                    <a:close/>
                  </a:path>
                </a:pathLst>
              </a:custGeom>
              <a:solidFill>
                <a:schemeClr val="accent5">
                  <a:alpha val="76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03" name="Онлайн курсы"/>
              <p:cNvSpPr txBox="1"/>
              <p:nvPr/>
            </p:nvSpPr>
            <p:spPr>
              <a:xfrm>
                <a:off x="320912" y="529052"/>
                <a:ext cx="789470" cy="494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  <a:sym typeface="JLR Emeric ExtraLight"/>
                  </a:defRPr>
                </a:pPr>
                <a:r>
                  <a:rPr sz="1600" dirty="0" err="1"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  <a:sym typeface="JLR Emeric ExtraLight"/>
                  </a:rPr>
                  <a:t>Он</a:t>
                </a:r>
                <a:r>
                  <a:rPr sz="1600" dirty="0" err="1"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</a:rPr>
                  <a:t>лайн</a:t>
                </a:r>
                <a:r>
                  <a:rPr sz="1600" dirty="0"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</a:rPr>
                  <a:t> </a:t>
                </a:r>
                <a:r>
                  <a:rPr sz="1600" dirty="0" err="1"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</a:rPr>
                  <a:t>курсы</a:t>
                </a:r>
                <a:endParaRPr sz="1600" dirty="0">
                  <a:solidFill>
                    <a:srgbClr val="FFFFFF"/>
                  </a:solidFill>
                  <a:latin typeface="JLR Emeric ExtraLight"/>
                  <a:ea typeface="JLR Emeric ExtraLight"/>
                  <a:cs typeface="JLR Emeric ExtraLight"/>
                </a:endParaRPr>
              </a:p>
            </p:txBody>
          </p:sp>
        </p:grpSp>
        <p:grpSp>
          <p:nvGrpSpPr>
            <p:cNvPr id="707" name="Группа"/>
            <p:cNvGrpSpPr/>
            <p:nvPr/>
          </p:nvGrpSpPr>
          <p:grpSpPr>
            <a:xfrm>
              <a:off x="913423" y="200590"/>
              <a:ext cx="1940804" cy="2160042"/>
              <a:chOff x="232083" y="200590"/>
              <a:chExt cx="1940803" cy="2160041"/>
            </a:xfrm>
          </p:grpSpPr>
          <p:sp>
            <p:nvSpPr>
              <p:cNvPr id="705" name="Фигура"/>
              <p:cNvSpPr/>
              <p:nvPr/>
            </p:nvSpPr>
            <p:spPr>
              <a:xfrm rot="20700000">
                <a:off x="232083" y="200590"/>
                <a:ext cx="1940803" cy="2160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1" y="5344"/>
                    </a:moveTo>
                    <a:lnTo>
                      <a:pt x="20216" y="4188"/>
                    </a:lnTo>
                    <a:lnTo>
                      <a:pt x="21600" y="6311"/>
                    </a:lnTo>
                    <a:lnTo>
                      <a:pt x="19238" y="8774"/>
                    </a:lnTo>
                    <a:cubicBezTo>
                      <a:pt x="19645" y="10101"/>
                      <a:pt x="19645" y="11499"/>
                      <a:pt x="19238" y="12826"/>
                    </a:cubicBezTo>
                    <a:lnTo>
                      <a:pt x="21600" y="15289"/>
                    </a:lnTo>
                    <a:lnTo>
                      <a:pt x="20216" y="17412"/>
                    </a:lnTo>
                    <a:lnTo>
                      <a:pt x="17001" y="16256"/>
                    </a:lnTo>
                    <a:cubicBezTo>
                      <a:pt x="15907" y="17232"/>
                      <a:pt x="14538" y="17931"/>
                      <a:pt x="13037" y="18283"/>
                    </a:cubicBezTo>
                    <a:lnTo>
                      <a:pt x="12255" y="21600"/>
                    </a:lnTo>
                    <a:lnTo>
                      <a:pt x="9345" y="21600"/>
                    </a:lnTo>
                    <a:lnTo>
                      <a:pt x="8563" y="18283"/>
                    </a:lnTo>
                    <a:lnTo>
                      <a:pt x="8563" y="18283"/>
                    </a:lnTo>
                    <a:cubicBezTo>
                      <a:pt x="7062" y="17931"/>
                      <a:pt x="5693" y="17232"/>
                      <a:pt x="4599" y="16256"/>
                    </a:cubicBezTo>
                    <a:lnTo>
                      <a:pt x="1384" y="17412"/>
                    </a:lnTo>
                    <a:lnTo>
                      <a:pt x="0" y="15289"/>
                    </a:lnTo>
                    <a:lnTo>
                      <a:pt x="2362" y="12826"/>
                    </a:lnTo>
                    <a:lnTo>
                      <a:pt x="2362" y="12826"/>
                    </a:lnTo>
                    <a:cubicBezTo>
                      <a:pt x="1955" y="11499"/>
                      <a:pt x="1955" y="10101"/>
                      <a:pt x="2362" y="8774"/>
                    </a:cubicBezTo>
                    <a:lnTo>
                      <a:pt x="0" y="6311"/>
                    </a:lnTo>
                    <a:lnTo>
                      <a:pt x="1384" y="4188"/>
                    </a:lnTo>
                    <a:lnTo>
                      <a:pt x="4599" y="5344"/>
                    </a:lnTo>
                    <a:lnTo>
                      <a:pt x="4599" y="5344"/>
                    </a:lnTo>
                    <a:cubicBezTo>
                      <a:pt x="5693" y="4368"/>
                      <a:pt x="7062" y="3669"/>
                      <a:pt x="8563" y="3317"/>
                    </a:cubicBezTo>
                    <a:lnTo>
                      <a:pt x="9345" y="0"/>
                    </a:lnTo>
                    <a:lnTo>
                      <a:pt x="12255" y="0"/>
                    </a:lnTo>
                    <a:lnTo>
                      <a:pt x="13037" y="3317"/>
                    </a:lnTo>
                    <a:lnTo>
                      <a:pt x="13037" y="3317"/>
                    </a:lnTo>
                    <a:cubicBezTo>
                      <a:pt x="14538" y="3669"/>
                      <a:pt x="15907" y="4368"/>
                      <a:pt x="17001" y="5344"/>
                    </a:cubicBezTo>
                    <a:close/>
                  </a:path>
                </a:pathLst>
              </a:custGeom>
              <a:solidFill>
                <a:schemeClr val="accent5">
                  <a:alpha val="7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  <a:sym typeface="JLR Emeric ExtraLight"/>
                  </a:defRPr>
                </a:pPr>
                <a:endParaRPr/>
              </a:p>
            </p:txBody>
          </p:sp>
          <p:sp>
            <p:nvSpPr>
              <p:cNvPr id="706" name="Введение в должность"/>
              <p:cNvSpPr txBox="1"/>
              <p:nvPr/>
            </p:nvSpPr>
            <p:spPr>
              <a:xfrm>
                <a:off x="638376" y="998339"/>
                <a:ext cx="1292707" cy="5765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  <a:sym typeface="JLR Emeric ExtraLight"/>
                  </a:defRPr>
                </a:lvl1pPr>
              </a:lstStyle>
              <a:p>
                <a:r>
                  <a:rPr dirty="0" err="1"/>
                  <a:t>Введение</a:t>
                </a:r>
                <a:r>
                  <a:rPr dirty="0"/>
                  <a:t> в </a:t>
                </a:r>
                <a:r>
                  <a:rPr dirty="0" err="1"/>
                  <a:t>должность</a:t>
                </a:r>
                <a:endParaRPr dirty="0"/>
              </a:p>
            </p:txBody>
          </p:sp>
        </p:grpSp>
        <p:sp>
          <p:nvSpPr>
            <p:cNvPr id="708" name="Фигура"/>
            <p:cNvSpPr/>
            <p:nvPr/>
          </p:nvSpPr>
          <p:spPr>
            <a:xfrm>
              <a:off x="2650720" y="1880225"/>
              <a:ext cx="1436489" cy="225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2" h="21015" extrusionOk="0">
                  <a:moveTo>
                    <a:pt x="0" y="57"/>
                  </a:moveTo>
                  <a:lnTo>
                    <a:pt x="0" y="57"/>
                  </a:lnTo>
                  <a:cubicBezTo>
                    <a:pt x="10630" y="-585"/>
                    <a:pt x="20070" y="4344"/>
                    <a:pt x="21084" y="11065"/>
                  </a:cubicBezTo>
                  <a:cubicBezTo>
                    <a:pt x="21600" y="14481"/>
                    <a:pt x="19822" y="17876"/>
                    <a:pt x="16184" y="20422"/>
                  </a:cubicBezTo>
                  <a:lnTo>
                    <a:pt x="17063" y="21015"/>
                  </a:lnTo>
                  <a:lnTo>
                    <a:pt x="14404" y="20697"/>
                  </a:lnTo>
                  <a:lnTo>
                    <a:pt x="13977" y="18934"/>
                  </a:lnTo>
                  <a:lnTo>
                    <a:pt x="14856" y="19527"/>
                  </a:lnTo>
                  <a:cubicBezTo>
                    <a:pt x="21232" y="14981"/>
                    <a:pt x="20573" y="8027"/>
                    <a:pt x="13383" y="3995"/>
                  </a:cubicBezTo>
                  <a:cubicBezTo>
                    <a:pt x="9771" y="1969"/>
                    <a:pt x="4990" y="984"/>
                    <a:pt x="184" y="1274"/>
                  </a:cubicBezTo>
                  <a:close/>
                </a:path>
              </a:pathLst>
            </a:custGeom>
            <a:solidFill>
              <a:srgbClr val="4A5B74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sp>
          <p:nvSpPr>
            <p:cNvPr id="709" name="Фигура"/>
            <p:cNvSpPr/>
            <p:nvPr/>
          </p:nvSpPr>
          <p:spPr>
            <a:xfrm>
              <a:off x="0" y="1413212"/>
              <a:ext cx="701593" cy="1041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41" y="0"/>
                  </a:moveTo>
                  <a:lnTo>
                    <a:pt x="21600" y="2509"/>
                  </a:lnTo>
                  <a:lnTo>
                    <a:pt x="21600" y="2509"/>
                  </a:lnTo>
                  <a:cubicBezTo>
                    <a:pt x="11798" y="5271"/>
                    <a:pt x="5742" y="11963"/>
                    <a:pt x="6593" y="19095"/>
                  </a:cubicBezTo>
                  <a:lnTo>
                    <a:pt x="9206" y="18710"/>
                  </a:lnTo>
                  <a:lnTo>
                    <a:pt x="5109" y="21600"/>
                  </a:lnTo>
                  <a:lnTo>
                    <a:pt x="0" y="20067"/>
                  </a:lnTo>
                  <a:lnTo>
                    <a:pt x="2616" y="19681"/>
                  </a:lnTo>
                  <a:lnTo>
                    <a:pt x="2616" y="19681"/>
                  </a:lnTo>
                  <a:cubicBezTo>
                    <a:pt x="1369" y="11255"/>
                    <a:pt x="8440" y="3268"/>
                    <a:pt x="20041" y="0"/>
                  </a:cubicBezTo>
                  <a:close/>
                </a:path>
              </a:pathLst>
            </a:custGeom>
            <a:solidFill>
              <a:srgbClr val="838EA3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sp>
          <p:nvSpPr>
            <p:cNvPr id="710" name="Фигура"/>
            <p:cNvSpPr/>
            <p:nvPr/>
          </p:nvSpPr>
          <p:spPr>
            <a:xfrm>
              <a:off x="892221" y="519127"/>
              <a:ext cx="408193" cy="8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extrusionOk="0">
                  <a:moveTo>
                    <a:pt x="183" y="21600"/>
                  </a:moveTo>
                  <a:lnTo>
                    <a:pt x="183" y="21600"/>
                  </a:lnTo>
                  <a:cubicBezTo>
                    <a:pt x="-1018" y="14315"/>
                    <a:pt x="3721" y="7101"/>
                    <a:pt x="13258" y="1696"/>
                  </a:cubicBezTo>
                  <a:lnTo>
                    <a:pt x="10348" y="0"/>
                  </a:lnTo>
                  <a:lnTo>
                    <a:pt x="19330" y="999"/>
                  </a:lnTo>
                  <a:lnTo>
                    <a:pt x="20582" y="5964"/>
                  </a:lnTo>
                  <a:lnTo>
                    <a:pt x="17674" y="4269"/>
                  </a:lnTo>
                  <a:lnTo>
                    <a:pt x="17674" y="4269"/>
                  </a:lnTo>
                  <a:cubicBezTo>
                    <a:pt x="9688" y="8944"/>
                    <a:pt x="5750" y="15100"/>
                    <a:pt x="6774" y="21311"/>
                  </a:cubicBezTo>
                  <a:close/>
                </a:path>
              </a:pathLst>
            </a:custGeom>
            <a:solidFill>
              <a:srgbClr val="C2C5CB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14" name="TextBox 14"/>
          <p:cNvGrpSpPr/>
          <p:nvPr/>
        </p:nvGrpSpPr>
        <p:grpSpPr>
          <a:xfrm>
            <a:off x="4591202" y="885087"/>
            <a:ext cx="4552799" cy="3986836"/>
            <a:chOff x="-351066" y="0"/>
            <a:chExt cx="4552798" cy="3973385"/>
          </a:xfrm>
        </p:grpSpPr>
        <p:sp>
          <p:nvSpPr>
            <p:cNvPr id="712" name="Прямоугольник"/>
            <p:cNvSpPr/>
            <p:nvPr/>
          </p:nvSpPr>
          <p:spPr>
            <a:xfrm>
              <a:off x="-1" y="0"/>
              <a:ext cx="4201733" cy="3973385"/>
            </a:xfrm>
            <a:prstGeom prst="rect">
              <a:avLst/>
            </a:prstGeom>
            <a:gradFill flip="none" rotWithShape="1">
              <a:gsLst>
                <a:gs pos="32000">
                  <a:srgbClr val="FCFBF8">
                    <a:alpha val="37000"/>
                  </a:srgbClr>
                </a:gs>
                <a:gs pos="67000">
                  <a:srgbClr val="EDE7D9"/>
                </a:gs>
                <a:gs pos="90000">
                  <a:srgbClr val="E0D7BE"/>
                </a:gs>
                <a:gs pos="99000">
                  <a:srgbClr val="E0D7BE"/>
                </a:gs>
                <a:gs pos="100000">
                  <a:srgbClr val="EBE4D4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pPr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/>
            </a:p>
          </p:txBody>
        </p:sp>
        <p:sp>
          <p:nvSpPr>
            <p:cNvPr id="713" name="ВВЕДЕНИЕ В ДОЛЖНОСТЬ. ЭТАПЫ.…"/>
            <p:cNvSpPr txBox="1"/>
            <p:nvPr/>
          </p:nvSpPr>
          <p:spPr>
            <a:xfrm>
              <a:off x="-351066" y="0"/>
              <a:ext cx="4552798" cy="3864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sz="1400" b="1">
                  <a:solidFill>
                    <a:srgbClr val="9E1B32"/>
                  </a:solidFill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ВВЕДЕНИЕ В ДОЛЖНОСТЬ. </a:t>
              </a:r>
              <a:r>
                <a:rPr dirty="0" smtClean="0"/>
                <a:t>ЭТАПЫ</a:t>
              </a:r>
              <a:endParaRPr dirty="0">
                <a:solidFill>
                  <a:srgbClr val="131313"/>
                </a:solidFill>
              </a:endParaRPr>
            </a:p>
            <a:p>
              <a:pPr marL="285750" indent="-285750">
                <a:buSzPct val="100000"/>
                <a:buChar char="▪"/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ЗНАКОМСТВО С ПОЗИЦИЕЙ И ОСНОВНЫМИ ПРОЦЕССАМИ</a:t>
              </a:r>
            </a:p>
            <a:p>
              <a:pPr marL="285750" indent="-285750">
                <a:buSzPct val="100000"/>
                <a:buChar char="▪"/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САМООБУЧЕНИЕ </a:t>
              </a:r>
            </a:p>
            <a:p>
              <a:pPr marL="285750" indent="-285750">
                <a:buSzPct val="100000"/>
                <a:buChar char="▪"/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 smtClean="0"/>
                <a:t>ТЕСТИРОВАНИЕ</a:t>
              </a:r>
              <a:endParaRPr dirty="0"/>
            </a:p>
            <a:p>
              <a:pPr marL="285750" indent="-285750">
                <a:buSzPct val="100000"/>
                <a:buChar char="▪"/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ИНДИВИДУАЛЬНЫЙ </a:t>
              </a:r>
              <a:r>
                <a:rPr dirty="0" smtClean="0"/>
                <a:t>ПЛАН</a:t>
              </a:r>
              <a:r>
                <a:rPr lang="ru-RU" dirty="0" smtClean="0"/>
                <a:t> РАЗВИТИЯ</a:t>
              </a:r>
              <a:endParaRPr dirty="0"/>
            </a:p>
            <a:p>
              <a:pPr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 dirty="0"/>
            </a:p>
            <a:p>
              <a:pPr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 </a:t>
              </a:r>
              <a:r>
                <a:rPr dirty="0" smtClean="0">
                  <a:solidFill>
                    <a:srgbClr val="9E1B32"/>
                  </a:solidFill>
                </a:rPr>
                <a:t>ПРОБЛЕМАТИКА</a:t>
              </a:r>
              <a:endParaRPr dirty="0">
                <a:solidFill>
                  <a:srgbClr val="9E1B32"/>
                </a:solidFill>
              </a:endParaRPr>
            </a:p>
            <a:p>
              <a:pPr marL="285750" indent="-285750">
                <a:buSzPct val="100000"/>
                <a:buChar char="▪"/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ТЕКУЧКА</a:t>
              </a:r>
            </a:p>
            <a:p>
              <a:pPr marL="285750" indent="-285750">
                <a:buSzPct val="100000"/>
                <a:buChar char="▪"/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КВАЛИФИКАЦИЯ ПЕРСОНАЛА</a:t>
              </a:r>
            </a:p>
            <a:p>
              <a:pPr marL="285750" indent="-285750">
                <a:buSzPct val="100000"/>
                <a:buChar char="▪"/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НЕ ОБОЗНАЧЕНЫ ЗАДАЧИ И ЦЕЛИ НА ЭТАПЕ ПОДБОРА</a:t>
              </a:r>
            </a:p>
            <a:p>
              <a:pPr marL="285750" indent="-285750">
                <a:buSzPct val="100000"/>
                <a:buChar char="▪"/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ОТСУТСТВИЕ ПРОЦЕССА НАСТАВНИЧЕСТВА ВНУТРИ ДЦ</a:t>
              </a:r>
            </a:p>
            <a:p>
              <a:pPr marL="285750" indent="-285750">
                <a:buSzPct val="100000"/>
                <a:buChar char="▪"/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dirty="0"/>
                <a:t>ОТСУТСТВИЕ </a:t>
              </a:r>
              <a:r>
                <a:rPr dirty="0" smtClean="0"/>
                <a:t>КОНТРОЛЯ</a:t>
              </a:r>
              <a:endParaRPr lang="ru-RU" dirty="0" smtClean="0"/>
            </a:p>
            <a:p>
              <a:pPr marL="285750" indent="-285750">
                <a:buSzPct val="100000"/>
                <a:buChar char="▪"/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 lang="ru-RU" dirty="0"/>
            </a:p>
            <a:p>
              <a:pPr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lang="ru-RU" sz="1400" b="1" dirty="0">
                  <a:solidFill>
                    <a:srgbClr val="9E1B32"/>
                  </a:solidFill>
                  <a:latin typeface="JLR Emeric ExtraLight"/>
                  <a:ea typeface="JLR Emeric ExtraLight"/>
                  <a:cs typeface="JLR Emeric ExtraLight"/>
                </a:rPr>
                <a:t>ПЛАНЫ</a:t>
              </a:r>
            </a:p>
            <a:p>
              <a:pPr marL="285750" indent="-285750">
                <a:buSzPct val="100000"/>
                <a:buFont typeface="Wingdings" panose="05000000000000000000" pitchFamily="2" charset="2"/>
                <a:buChar char="§"/>
                <a:defRPr sz="1400" b="1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rPr lang="ru-RU" dirty="0" smtClean="0"/>
                <a:t>СЕРТИФИКАЦИЯ РУКОВОДИТЕЛЕЙ ПО КАЧЕСТВУ</a:t>
              </a:r>
              <a:endParaRPr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93162" y="4946005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717" name="Подзаголовок 4"/>
          <p:cNvSpPr txBox="1">
            <a:spLocks noGrp="1"/>
          </p:cNvSpPr>
          <p:nvPr>
            <p:ph type="body" sz="quarter" idx="1"/>
          </p:nvPr>
        </p:nvSpPr>
        <p:spPr>
          <a:xfrm>
            <a:off x="249238" y="467559"/>
            <a:ext cx="7740292" cy="285130"/>
          </a:xfrm>
          <a:prstGeom prst="rect">
            <a:avLst/>
          </a:prstGeom>
        </p:spPr>
        <p:txBody>
          <a:bodyPr anchor="ctr"/>
          <a:lstStyle>
            <a:lvl1pPr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t>СИСТЕМА ОЦЕНКИ</a:t>
            </a:r>
          </a:p>
        </p:txBody>
      </p:sp>
      <p:pic>
        <p:nvPicPr>
          <p:cNvPr id="718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810398"/>
            <a:ext cx="6802879" cy="3930215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Прямоугольник 8"/>
          <p:cNvSpPr/>
          <p:nvPr/>
        </p:nvSpPr>
        <p:spPr>
          <a:xfrm>
            <a:off x="-1" y="1123950"/>
            <a:ext cx="6802878" cy="3616663"/>
          </a:xfrm>
          <a:prstGeom prst="rect">
            <a:avLst/>
          </a:prstGeom>
          <a:gradFill>
            <a:gsLst>
              <a:gs pos="11000">
                <a:srgbClr val="FFFFFF">
                  <a:alpha val="0"/>
                </a:srgbClr>
              </a:gs>
              <a:gs pos="74000">
                <a:srgbClr val="FFFFFF"/>
              </a:gs>
              <a:gs pos="83000">
                <a:srgbClr val="FFFFFF"/>
              </a:gs>
              <a:gs pos="100000">
                <a:srgbClr val="FFFFFF"/>
              </a:gs>
            </a:gsLst>
            <a:lin ang="2700000"/>
          </a:gradFill>
          <a:ln w="12700">
            <a:miter lim="400000"/>
          </a:ln>
        </p:spPr>
        <p:txBody>
          <a:bodyPr lIns="107999" tIns="107999" rIns="107999" bIns="107999" anchor="ctr"/>
          <a:lstStyle/>
          <a:p>
            <a:pPr>
              <a:defRPr sz="1400">
                <a:latin typeface="JLR Emeric"/>
                <a:ea typeface="JLR Emeric"/>
                <a:cs typeface="JLR Emeric"/>
                <a:sym typeface="JLR Emeric"/>
              </a:defRPr>
            </a:pPr>
            <a:endParaRPr/>
          </a:p>
        </p:txBody>
      </p:sp>
      <p:grpSp>
        <p:nvGrpSpPr>
          <p:cNvPr id="732" name="Объект 5"/>
          <p:cNvGrpSpPr/>
          <p:nvPr/>
        </p:nvGrpSpPr>
        <p:grpSpPr>
          <a:xfrm>
            <a:off x="4900958" y="923568"/>
            <a:ext cx="3774624" cy="3854467"/>
            <a:chOff x="0" y="0"/>
            <a:chExt cx="3774623" cy="3854466"/>
          </a:xfrm>
        </p:grpSpPr>
        <p:grpSp>
          <p:nvGrpSpPr>
            <p:cNvPr id="722" name="Группа"/>
            <p:cNvGrpSpPr/>
            <p:nvPr/>
          </p:nvGrpSpPr>
          <p:grpSpPr>
            <a:xfrm>
              <a:off x="1961617" y="35896"/>
              <a:ext cx="1813008" cy="2711391"/>
              <a:chOff x="0" y="0"/>
              <a:chExt cx="1813006" cy="2711390"/>
            </a:xfrm>
          </p:grpSpPr>
          <p:sp>
            <p:nvSpPr>
              <p:cNvPr id="720" name="Фигура"/>
              <p:cNvSpPr/>
              <p:nvPr/>
            </p:nvSpPr>
            <p:spPr>
              <a:xfrm>
                <a:off x="0" y="0"/>
                <a:ext cx="1813008" cy="2711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6441"/>
                      <a:pt x="21600" y="14386"/>
                    </a:cubicBezTo>
                    <a:cubicBezTo>
                      <a:pt x="21600" y="16919"/>
                      <a:pt x="20595" y="19408"/>
                      <a:pt x="18687" y="21600"/>
                    </a:cubicBezTo>
                    <a:lnTo>
                      <a:pt x="0" y="1438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927D48">
                      <a:alpha val="38000"/>
                    </a:srgbClr>
                  </a:gs>
                  <a:gs pos="80000">
                    <a:srgbClr val="C0A45F"/>
                  </a:gs>
                  <a:gs pos="100000">
                    <a:srgbClr val="C3A65E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  <a:latin typeface="JLR Emeric"/>
                    <a:ea typeface="JLR Emeric"/>
                    <a:cs typeface="JLR Emeric"/>
                    <a:sym typeface="JLR Emeric"/>
                  </a:defRPr>
                </a:pPr>
                <a:endParaRPr/>
              </a:p>
            </p:txBody>
          </p:sp>
          <p:sp>
            <p:nvSpPr>
              <p:cNvPr id="721" name="СИСТЕМЫ"/>
              <p:cNvSpPr txBox="1"/>
              <p:nvPr/>
            </p:nvSpPr>
            <p:spPr>
              <a:xfrm>
                <a:off x="97988" y="1140189"/>
                <a:ext cx="1295005" cy="3251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JLR Emeric"/>
                    <a:ea typeface="JLR Emeric"/>
                    <a:cs typeface="JLR Emeric"/>
                    <a:sym typeface="JLR Emeric"/>
                  </a:defRPr>
                </a:lvl1pPr>
              </a:lstStyle>
              <a:p>
                <a:r>
                  <a:t>СИСТЕМЫ</a:t>
                </a:r>
              </a:p>
            </p:txBody>
          </p:sp>
        </p:grpSp>
        <p:grpSp>
          <p:nvGrpSpPr>
            <p:cNvPr id="725" name="Группа"/>
            <p:cNvGrpSpPr/>
            <p:nvPr/>
          </p:nvGrpSpPr>
          <p:grpSpPr>
            <a:xfrm>
              <a:off x="291540" y="1980652"/>
              <a:ext cx="3161603" cy="1873815"/>
              <a:chOff x="0" y="0"/>
              <a:chExt cx="3161601" cy="1873814"/>
            </a:xfrm>
          </p:grpSpPr>
          <p:sp>
            <p:nvSpPr>
              <p:cNvPr id="723" name="Фигура"/>
              <p:cNvSpPr/>
              <p:nvPr/>
            </p:nvSpPr>
            <p:spPr>
              <a:xfrm>
                <a:off x="0" y="0"/>
                <a:ext cx="3161602" cy="1873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912" extrusionOk="0">
                    <a:moveTo>
                      <a:pt x="21600" y="9211"/>
                    </a:moveTo>
                    <a:cubicBezTo>
                      <a:pt x="18273" y="18331"/>
                      <a:pt x="10740" y="21600"/>
                      <a:pt x="4776" y="16513"/>
                    </a:cubicBezTo>
                    <a:cubicBezTo>
                      <a:pt x="2771" y="14804"/>
                      <a:pt x="1118" y="12275"/>
                      <a:pt x="0" y="9211"/>
                    </a:cubicBezTo>
                    <a:lnTo>
                      <a:pt x="1080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336846">
                      <a:alpha val="44000"/>
                    </a:srgbClr>
                  </a:gs>
                  <a:gs pos="80000">
                    <a:srgbClr val="42895C"/>
                  </a:gs>
                  <a:gs pos="100000">
                    <a:srgbClr val="418B5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  <a:latin typeface="JLR Emeric"/>
                    <a:ea typeface="JLR Emeric"/>
                    <a:cs typeface="JLR Emeric"/>
                    <a:sym typeface="JLR Emeric"/>
                  </a:defRPr>
                </a:pPr>
                <a:endParaRPr/>
              </a:p>
            </p:txBody>
          </p:sp>
          <p:sp>
            <p:nvSpPr>
              <p:cNvPr id="724" name="ПРОЦЕССЫ"/>
              <p:cNvSpPr txBox="1"/>
              <p:nvPr/>
            </p:nvSpPr>
            <p:spPr>
              <a:xfrm>
                <a:off x="632644" y="885693"/>
                <a:ext cx="1939409" cy="3251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JLR Emeric"/>
                    <a:ea typeface="JLR Emeric"/>
                    <a:cs typeface="JLR Emeric"/>
                    <a:sym typeface="JLR Emeric"/>
                  </a:defRPr>
                </a:lvl1pPr>
              </a:lstStyle>
              <a:p>
                <a:r>
                  <a:t>ПРОЦЕССЫ</a:t>
                </a:r>
              </a:p>
            </p:txBody>
          </p:sp>
        </p:grpSp>
        <p:grpSp>
          <p:nvGrpSpPr>
            <p:cNvPr id="728" name="Группа"/>
            <p:cNvGrpSpPr/>
            <p:nvPr/>
          </p:nvGrpSpPr>
          <p:grpSpPr>
            <a:xfrm>
              <a:off x="0" y="2521"/>
              <a:ext cx="1826250" cy="2753777"/>
              <a:chOff x="0" y="0"/>
              <a:chExt cx="1826248" cy="2753775"/>
            </a:xfrm>
          </p:grpSpPr>
          <p:sp>
            <p:nvSpPr>
              <p:cNvPr id="726" name="Фигура"/>
              <p:cNvSpPr/>
              <p:nvPr/>
            </p:nvSpPr>
            <p:spPr>
              <a:xfrm>
                <a:off x="0" y="0"/>
                <a:ext cx="1826250" cy="275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4" h="21600" extrusionOk="0">
                    <a:moveTo>
                      <a:pt x="2508" y="21600"/>
                    </a:moveTo>
                    <a:lnTo>
                      <a:pt x="2508" y="21600"/>
                    </a:lnTo>
                    <a:cubicBezTo>
                      <a:pt x="-2686" y="14688"/>
                      <a:pt x="449" y="5872"/>
                      <a:pt x="9510" y="1910"/>
                    </a:cubicBezTo>
                    <a:cubicBezTo>
                      <a:pt x="12372" y="659"/>
                      <a:pt x="15615" y="0"/>
                      <a:pt x="18914" y="0"/>
                    </a:cubicBezTo>
                    <a:lnTo>
                      <a:pt x="18914" y="144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32337">
                      <a:alpha val="51000"/>
                    </a:srgbClr>
                  </a:gs>
                  <a:gs pos="80000">
                    <a:srgbClr val="2E2E49"/>
                  </a:gs>
                  <a:gs pos="100000">
                    <a:srgbClr val="2E2E4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600"/>
                  </a:spcBef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27" name="ПЕРСОНАЛ"/>
              <p:cNvSpPr txBox="1"/>
              <p:nvPr/>
            </p:nvSpPr>
            <p:spPr>
              <a:xfrm>
                <a:off x="423320" y="1038538"/>
                <a:ext cx="1304243" cy="5765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JLR Emeric"/>
                    <a:ea typeface="JLR Emeric"/>
                    <a:cs typeface="JLR Emeric"/>
                    <a:sym typeface="JLR Emeric"/>
                  </a:defRPr>
                </a:lvl1pPr>
              </a:lstStyle>
              <a:p>
                <a:r>
                  <a:t>ПЕРСОНАЛ</a:t>
                </a:r>
              </a:p>
            </p:txBody>
          </p:sp>
        </p:grpSp>
        <p:sp>
          <p:nvSpPr>
            <p:cNvPr id="729" name="Фигура"/>
            <p:cNvSpPr/>
            <p:nvPr/>
          </p:nvSpPr>
          <p:spPr>
            <a:xfrm>
              <a:off x="1959550" y="118273"/>
              <a:ext cx="1721459" cy="2535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extrusionOk="0">
                  <a:moveTo>
                    <a:pt x="0" y="0"/>
                  </a:moveTo>
                  <a:cubicBezTo>
                    <a:pt x="11759" y="0"/>
                    <a:pt x="21292" y="6566"/>
                    <a:pt x="21292" y="14667"/>
                  </a:cubicBezTo>
                  <a:cubicBezTo>
                    <a:pt x="21292" y="16795"/>
                    <a:pt x="20620" y="18897"/>
                    <a:pt x="19322" y="20828"/>
                  </a:cubicBezTo>
                  <a:lnTo>
                    <a:pt x="20662" y="21359"/>
                  </a:lnTo>
                  <a:lnTo>
                    <a:pt x="17437" y="21600"/>
                  </a:lnTo>
                  <a:lnTo>
                    <a:pt x="15969" y="19493"/>
                  </a:lnTo>
                  <a:lnTo>
                    <a:pt x="17305" y="20024"/>
                  </a:lnTo>
                  <a:lnTo>
                    <a:pt x="17305" y="20024"/>
                  </a:lnTo>
                  <a:cubicBezTo>
                    <a:pt x="21600" y="13442"/>
                    <a:pt x="17336" y="5708"/>
                    <a:pt x="7781" y="2749"/>
                  </a:cubicBezTo>
                  <a:cubicBezTo>
                    <a:pt x="5336" y="1992"/>
                    <a:pt x="2685" y="1600"/>
                    <a:pt x="4" y="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27D48"/>
                </a:gs>
                <a:gs pos="80000">
                  <a:srgbClr val="C0A45F"/>
                </a:gs>
                <a:gs pos="100000">
                  <a:srgbClr val="C3A65E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07999" tIns="107999" rIns="107999" bIns="107999" numCol="1" anchor="t">
              <a:noAutofit/>
            </a:bodyPr>
            <a:lstStyle/>
            <a:p>
              <a:pPr>
                <a:spcBef>
                  <a:spcPts val="600"/>
                </a:spcBef>
                <a:defRPr sz="1600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/>
            </a:p>
          </p:txBody>
        </p:sp>
        <p:sp>
          <p:nvSpPr>
            <p:cNvPr id="730" name="Фигура"/>
            <p:cNvSpPr/>
            <p:nvPr/>
          </p:nvSpPr>
          <p:spPr>
            <a:xfrm>
              <a:off x="386627" y="2737423"/>
              <a:ext cx="3005979" cy="954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97" extrusionOk="0">
                  <a:moveTo>
                    <a:pt x="21600" y="1692"/>
                  </a:moveTo>
                  <a:lnTo>
                    <a:pt x="21600" y="1692"/>
                  </a:lnTo>
                  <a:cubicBezTo>
                    <a:pt x="18183" y="16521"/>
                    <a:pt x="10618" y="21600"/>
                    <a:pt x="4702" y="13035"/>
                  </a:cubicBezTo>
                  <a:cubicBezTo>
                    <a:pt x="3149" y="10787"/>
                    <a:pt x="1809" y="7719"/>
                    <a:pt x="776" y="4044"/>
                  </a:cubicBezTo>
                  <a:lnTo>
                    <a:pt x="0" y="5168"/>
                  </a:lnTo>
                  <a:lnTo>
                    <a:pt x="761" y="846"/>
                  </a:lnTo>
                  <a:lnTo>
                    <a:pt x="2726" y="1221"/>
                  </a:lnTo>
                  <a:lnTo>
                    <a:pt x="1950" y="2344"/>
                  </a:lnTo>
                  <a:lnTo>
                    <a:pt x="1950" y="2344"/>
                  </a:lnTo>
                  <a:cubicBezTo>
                    <a:pt x="5511" y="14718"/>
                    <a:pt x="12399" y="17514"/>
                    <a:pt x="17335" y="8589"/>
                  </a:cubicBezTo>
                  <a:cubicBezTo>
                    <a:pt x="18598" y="6306"/>
                    <a:pt x="19653" y="3379"/>
                    <a:pt x="2043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6846"/>
                </a:gs>
                <a:gs pos="80000">
                  <a:srgbClr val="42895C"/>
                </a:gs>
                <a:gs pos="100000">
                  <a:srgbClr val="418B5C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07999" tIns="107999" rIns="107999" bIns="107999" numCol="1" anchor="t">
              <a:noAutofit/>
            </a:bodyPr>
            <a:lstStyle/>
            <a:p>
              <a:pPr>
                <a:spcBef>
                  <a:spcPts val="600"/>
                </a:spcBef>
                <a:defRPr sz="1600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/>
            </a:p>
          </p:txBody>
        </p:sp>
        <p:sp>
          <p:nvSpPr>
            <p:cNvPr id="731" name="Фигура"/>
            <p:cNvSpPr/>
            <p:nvPr/>
          </p:nvSpPr>
          <p:spPr>
            <a:xfrm>
              <a:off x="102006" y="0"/>
              <a:ext cx="1722016" cy="270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5" h="21600" extrusionOk="0">
                  <a:moveTo>
                    <a:pt x="2537" y="21600"/>
                  </a:moveTo>
                  <a:cubicBezTo>
                    <a:pt x="-2685" y="15013"/>
                    <a:pt x="414" y="6591"/>
                    <a:pt x="9458" y="2788"/>
                  </a:cubicBezTo>
                  <a:cubicBezTo>
                    <a:pt x="11834" y="1788"/>
                    <a:pt x="14481" y="1178"/>
                    <a:pt x="17214" y="998"/>
                  </a:cubicBezTo>
                  <a:lnTo>
                    <a:pt x="17215" y="0"/>
                  </a:lnTo>
                  <a:lnTo>
                    <a:pt x="18915" y="1694"/>
                  </a:lnTo>
                  <a:lnTo>
                    <a:pt x="17214" y="3505"/>
                  </a:lnTo>
                  <a:lnTo>
                    <a:pt x="17214" y="2508"/>
                  </a:lnTo>
                  <a:lnTo>
                    <a:pt x="17214" y="2508"/>
                  </a:lnTo>
                  <a:cubicBezTo>
                    <a:pt x="7958" y="3190"/>
                    <a:pt x="1214" y="9209"/>
                    <a:pt x="2152" y="15951"/>
                  </a:cubicBezTo>
                  <a:cubicBezTo>
                    <a:pt x="2392" y="17677"/>
                    <a:pt x="3132" y="19346"/>
                    <a:pt x="4323" y="2084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32337"/>
                </a:gs>
                <a:gs pos="80000">
                  <a:srgbClr val="2E2E49"/>
                </a:gs>
                <a:gs pos="100000">
                  <a:srgbClr val="2E2E4A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07999" tIns="107999" rIns="107999" bIns="107999" numCol="1" anchor="t">
              <a:noAutofit/>
            </a:bodyPr>
            <a:lstStyle/>
            <a:p>
              <a:pPr>
                <a:spcBef>
                  <a:spcPts val="600"/>
                </a:spcBef>
                <a:defRPr sz="1600"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/>
            </a:p>
          </p:txBody>
        </p:sp>
      </p:grpSp>
      <p:sp>
        <p:nvSpPr>
          <p:cNvPr id="733" name="Заголовок 1"/>
          <p:cNvSpPr txBox="1">
            <a:spLocks noGrp="1"/>
          </p:cNvSpPr>
          <p:nvPr>
            <p:ph type="title"/>
          </p:nvPr>
        </p:nvSpPr>
        <p:spPr>
          <a:xfrm>
            <a:off x="249238" y="160466"/>
            <a:ext cx="6629401" cy="310793"/>
          </a:xfrm>
          <a:prstGeom prst="rect">
            <a:avLst/>
          </a:prstGeom>
        </p:spPr>
        <p:txBody>
          <a:bodyPr/>
          <a:lstStyle/>
          <a:p>
            <a:r>
              <a:t>ПРОГРАММА «СТАНДАРТЫ КАЧЕСТВА»</a:t>
            </a:r>
          </a:p>
        </p:txBody>
      </p:sp>
      <p:sp>
        <p:nvSpPr>
          <p:cNvPr id="734" name="Rectangle 6"/>
          <p:cNvSpPr/>
          <p:nvPr/>
        </p:nvSpPr>
        <p:spPr>
          <a:xfrm>
            <a:off x="223837" y="1693626"/>
            <a:ext cx="4495648" cy="1914424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/>
            </a:pPr>
            <a:endParaRPr/>
          </a:p>
          <a:p>
            <a:pPr>
              <a:defRPr sz="1400"/>
            </a:pPr>
            <a:r>
              <a:t>РАЗРАБОТАНЫ КРИТЕРИИ ОЦЕНКИ</a:t>
            </a:r>
          </a:p>
          <a:p>
            <a:pPr>
              <a:defRPr sz="1400"/>
            </a:pPr>
            <a:endParaRPr/>
          </a:p>
          <a:p>
            <a:pPr>
              <a:defRPr sz="1400"/>
            </a:pPr>
            <a:r>
              <a:t>ПРОВЕРКА СООТВЕТСТВИЯ</a:t>
            </a:r>
          </a:p>
          <a:p>
            <a:pPr>
              <a:defRPr sz="1400"/>
            </a:pPr>
            <a:endParaRPr/>
          </a:p>
          <a:p>
            <a:pPr>
              <a:defRPr sz="1400"/>
            </a:pPr>
            <a:r>
              <a:t>ИНДИВИДУАЛЬНЫЕ РЕКОМЕНДАЦИИ И ПЛАНЫ РАЗВИТИЯ</a:t>
            </a:r>
          </a:p>
          <a:p>
            <a:pPr>
              <a:defRPr sz="1400"/>
            </a:pPr>
            <a:endParaRPr/>
          </a:p>
          <a:p>
            <a:pPr>
              <a:defRPr sz="1400"/>
            </a:pPr>
            <a:r>
              <a:t>ФИНАЛЬНЫЙ РЕЙТИНГ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93162" y="4946005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737" name="Подзаголовок 4"/>
          <p:cNvSpPr txBox="1">
            <a:spLocks noGrp="1"/>
          </p:cNvSpPr>
          <p:nvPr>
            <p:ph type="body" sz="quarter" idx="1"/>
          </p:nvPr>
        </p:nvSpPr>
        <p:spPr>
          <a:xfrm>
            <a:off x="249236" y="469984"/>
            <a:ext cx="6629404" cy="285130"/>
          </a:xfrm>
          <a:prstGeom prst="rect">
            <a:avLst/>
          </a:prstGeom>
        </p:spPr>
        <p:txBody>
          <a:bodyPr anchor="ctr"/>
          <a:lstStyle>
            <a:lvl1pPr>
              <a:defRPr sz="1800" cap="all"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rPr dirty="0"/>
              <a:t>КРУГЛЫЕ СТОЛЫ КЛИЕНТСКИХ СЛУЖБ</a:t>
            </a:r>
          </a:p>
        </p:txBody>
      </p:sp>
      <p:pic>
        <p:nvPicPr>
          <p:cNvPr id="738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1407" t="29462" r="770" b="609"/>
          <a:stretch>
            <a:fillRect/>
          </a:stretch>
        </p:blipFill>
        <p:spPr>
          <a:xfrm>
            <a:off x="-1" y="2574949"/>
            <a:ext cx="4420520" cy="2222695"/>
          </a:xfrm>
          <a:prstGeom prst="rect">
            <a:avLst/>
          </a:prstGeom>
          <a:ln w="12700">
            <a:miter lim="400000"/>
          </a:ln>
        </p:spPr>
      </p:pic>
      <p:sp>
        <p:nvSpPr>
          <p:cNvPr id="739" name="Прямоугольник 7"/>
          <p:cNvSpPr txBox="1"/>
          <p:nvPr/>
        </p:nvSpPr>
        <p:spPr>
          <a:xfrm>
            <a:off x="373764" y="1021385"/>
            <a:ext cx="4400866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РЕГУЛЯРНЫЕ ВСТРЕЧИ</a:t>
            </a:r>
          </a:p>
          <a:p>
            <a:pPr>
              <a:defRPr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ПРЕЗЕНТАЦИЯ РЕЗУЛЬТАТОВ </a:t>
            </a:r>
          </a:p>
          <a:p>
            <a:pPr>
              <a:defRPr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БИЗНЕС-ИГРЫ</a:t>
            </a:r>
          </a:p>
          <a:p>
            <a:pPr>
              <a:defRPr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ОБСУЖДЕНИЕ ОТКРЫТЫХ ВОПРОСОВ</a:t>
            </a:r>
          </a:p>
          <a:p>
            <a:pPr>
              <a:defRPr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</p:txBody>
      </p:sp>
      <p:sp>
        <p:nvSpPr>
          <p:cNvPr id="740" name="Title 1"/>
          <p:cNvSpPr txBox="1"/>
          <p:nvPr/>
        </p:nvSpPr>
        <p:spPr>
          <a:xfrm>
            <a:off x="254000" y="165100"/>
            <a:ext cx="6629400" cy="24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 b="1">
                <a:latin typeface="JLR Emeric SemiBold"/>
                <a:ea typeface="JLR Emeric SemiBold"/>
                <a:cs typeface="JLR Emeric SemiBold"/>
                <a:sym typeface="JLR Emeric SemiBold"/>
              </a:defRPr>
            </a:lvl1pPr>
          </a:lstStyle>
          <a:p>
            <a:r>
              <a:t>ПРОГРАММА «СТАНДАРТЫ КАЧЕСТВА»</a:t>
            </a:r>
          </a:p>
        </p:txBody>
      </p:sp>
      <p:pic>
        <p:nvPicPr>
          <p:cNvPr id="741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3708" y="911524"/>
            <a:ext cx="4427611" cy="2569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" name="Рисунок 7"/>
          <p:cNvGrpSpPr/>
          <p:nvPr/>
        </p:nvGrpSpPr>
        <p:grpSpPr>
          <a:xfrm>
            <a:off x="-10133" y="864941"/>
            <a:ext cx="3396802" cy="3952593"/>
            <a:chOff x="0" y="0"/>
            <a:chExt cx="3396800" cy="3952592"/>
          </a:xfrm>
        </p:grpSpPr>
        <p:sp>
          <p:nvSpPr>
            <p:cNvPr id="743" name="Прямоугольник"/>
            <p:cNvSpPr/>
            <p:nvPr/>
          </p:nvSpPr>
          <p:spPr>
            <a:xfrm>
              <a:off x="0" y="0"/>
              <a:ext cx="3396801" cy="39525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pic>
          <p:nvPicPr>
            <p:cNvPr id="744" name="image30.jpeg" descr="image30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396801" cy="3952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6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93162" y="4946005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747" name="Подзаголовок 4"/>
          <p:cNvSpPr txBox="1">
            <a:spLocks noGrp="1"/>
          </p:cNvSpPr>
          <p:nvPr>
            <p:ph type="body" sz="quarter" idx="1"/>
          </p:nvPr>
        </p:nvSpPr>
        <p:spPr>
          <a:xfrm>
            <a:off x="249768" y="474096"/>
            <a:ext cx="6629404" cy="28513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cap="all"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rPr sz="1800" dirty="0"/>
              <a:t>СОРЕВНОВАНИЕ КЛИЕНТСКИХ СЛУЖБ </a:t>
            </a:r>
          </a:p>
        </p:txBody>
      </p:sp>
      <p:sp>
        <p:nvSpPr>
          <p:cNvPr id="748" name="Title 1"/>
          <p:cNvSpPr txBox="1">
            <a:spLocks noGrp="1"/>
          </p:cNvSpPr>
          <p:nvPr>
            <p:ph type="title"/>
          </p:nvPr>
        </p:nvSpPr>
        <p:spPr>
          <a:xfrm>
            <a:off x="249769" y="162060"/>
            <a:ext cx="6629401" cy="285131"/>
          </a:xfrm>
          <a:prstGeom prst="rect">
            <a:avLst/>
          </a:prstGeom>
        </p:spPr>
        <p:txBody>
          <a:bodyPr anchor="t"/>
          <a:lstStyle>
            <a:lvl1pPr>
              <a:defRPr sz="1600"/>
            </a:lvl1pPr>
          </a:lstStyle>
          <a:p>
            <a:r>
              <a:t>ПРОГРАММА «СТАНДАРТЫ КАЧЕСТВА»</a:t>
            </a:r>
          </a:p>
        </p:txBody>
      </p:sp>
      <p:pic>
        <p:nvPicPr>
          <p:cNvPr id="749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0674" y="1142940"/>
            <a:ext cx="5012617" cy="3289419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Rectangle 14"/>
          <p:cNvSpPr/>
          <p:nvPr/>
        </p:nvSpPr>
        <p:spPr>
          <a:xfrm>
            <a:off x="0" y="864940"/>
            <a:ext cx="3386667" cy="3952594"/>
          </a:xfrm>
          <a:prstGeom prst="rect">
            <a:avLst/>
          </a:prstGeom>
          <a:solidFill>
            <a:srgbClr val="FFFFFF">
              <a:alpha val="58000"/>
            </a:srgbClr>
          </a:solidFill>
          <a:ln w="12700">
            <a:miter lim="400000"/>
          </a:ln>
        </p:spPr>
        <p:txBody>
          <a:bodyPr lIns="107999" tIns="107999" rIns="107999" bIns="107999"/>
          <a:lstStyle/>
          <a:p>
            <a:endParaRPr/>
          </a:p>
        </p:txBody>
      </p:sp>
      <p:sp>
        <p:nvSpPr>
          <p:cNvPr id="751" name="Объект 2"/>
          <p:cNvSpPr/>
          <p:nvPr/>
        </p:nvSpPr>
        <p:spPr>
          <a:xfrm>
            <a:off x="-10132" y="1053388"/>
            <a:ext cx="3428607" cy="3764145"/>
          </a:xfrm>
          <a:prstGeom prst="rect">
            <a:avLst/>
          </a:prstGeom>
          <a:solidFill>
            <a:srgbClr val="FFFFFF">
              <a:alpha val="38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ctr">
              <a:spcBef>
                <a:spcPts val="600"/>
              </a:spcBef>
              <a:defRPr sz="1600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  <a:p>
            <a:pPr algn="ctr">
              <a:spcBef>
                <a:spcPts val="600"/>
              </a:spcBef>
              <a:defRPr sz="16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ЕЖЕГОДНОЕ СОРЕВНОВАНИЕ РУКОВОДИТЕЛЕЙ ПО КАЧЕСТВУ</a:t>
            </a:r>
          </a:p>
          <a:p>
            <a:pPr algn="ctr">
              <a:spcBef>
                <a:spcPts val="600"/>
              </a:spcBef>
              <a:defRPr sz="16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  <a:p>
            <a:pPr algn="ctr">
              <a:spcBef>
                <a:spcPts val="600"/>
              </a:spcBef>
              <a:defRPr sz="16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3 ГРУППЫ УЧАСТНИКОВ</a:t>
            </a:r>
          </a:p>
          <a:p>
            <a:pPr algn="ctr">
              <a:spcBef>
                <a:spcPts val="600"/>
              </a:spcBef>
              <a:defRPr sz="16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  <a:p>
            <a:pPr algn="ctr">
              <a:spcBef>
                <a:spcPts val="600"/>
              </a:spcBef>
              <a:defRPr sz="16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ЕЖЕКВАРТАЛЬНАЯ ОЦЕНКА КЛЮЧЕВЫХ ПОКАЗАТЕЛЕЙ</a:t>
            </a:r>
          </a:p>
          <a:p>
            <a:pPr algn="ctr">
              <a:spcBef>
                <a:spcPts val="600"/>
              </a:spcBef>
              <a:defRPr sz="16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  <a:p>
            <a:pPr algn="ctr">
              <a:spcBef>
                <a:spcPts val="600"/>
              </a:spcBef>
              <a:defRPr sz="16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МОТИВАЦИОННАЯ ПОЕЗДКА</a:t>
            </a:r>
          </a:p>
          <a:p>
            <a:pPr algn="ctr">
              <a:spcBef>
                <a:spcPts val="600"/>
              </a:spcBef>
              <a:defRPr sz="16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ПРИЗЫ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37028"/>
            <a:ext cx="9144000" cy="3974123"/>
          </a:xfrm>
          <a:prstGeom prst="rect">
            <a:avLst/>
          </a:prstGeom>
          <a:gradFill flip="none" rotWithShape="1">
            <a:gsLst>
              <a:gs pos="3800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95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999" tIns="107999" rIns="107999" bIns="10799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131313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54072179"/>
              </p:ext>
            </p:extLst>
          </p:nvPr>
        </p:nvGraphicFramePr>
        <p:xfrm>
          <a:off x="49435" y="1048044"/>
          <a:ext cx="4522565" cy="3545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 txBox="1">
            <a:spLocks noGrp="1"/>
          </p:cNvSpPr>
          <p:nvPr>
            <p:ph type="title"/>
          </p:nvPr>
        </p:nvSpPr>
        <p:spPr>
          <a:xfrm>
            <a:off x="196004" y="273576"/>
            <a:ext cx="6629401" cy="45197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68680">
              <a:defRPr sz="1520"/>
            </a:pPr>
            <a:r>
              <a:rPr sz="2000" dirty="0"/>
              <a:t>ПРОГРАММА «СТАНДАРТЫ КАЧЕСТВА</a:t>
            </a:r>
            <a:r>
              <a:rPr dirty="0"/>
              <a:t>»</a:t>
            </a:r>
            <a:br>
              <a:rPr dirty="0"/>
            </a:br>
            <a:r>
              <a:rPr lang="ru-RU" sz="2000" b="0" dirty="0" smtClean="0">
                <a:latin typeface="JLR Emeric"/>
                <a:ea typeface="JLR Emeric"/>
                <a:cs typeface="JLR Emeric"/>
                <a:sym typeface="JLR Emeric"/>
              </a:rPr>
              <a:t>УДОВЛЕТВОРЕННОСТЬ КЛИЕНТОВ </a:t>
            </a:r>
            <a:r>
              <a:rPr lang="en-US" sz="2000" b="0" dirty="0" smtClean="0">
                <a:latin typeface="JLR Emeric"/>
                <a:ea typeface="JLR Emeric"/>
                <a:cs typeface="JLR Emeric"/>
                <a:sym typeface="JLR Emeric"/>
              </a:rPr>
              <a:t>JAGUAR LAND ROVER</a:t>
            </a:r>
            <a:endParaRPr sz="2000" b="0" dirty="0">
              <a:latin typeface="JLR Emeric"/>
              <a:ea typeface="JLR Emeric"/>
              <a:cs typeface="JLR Emeric"/>
              <a:sym typeface="JLR Emeric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621436" y="907366"/>
            <a:ext cx="4452226" cy="3742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solidFill>
                  <a:srgbClr val="131313"/>
                </a:solidFill>
                <a:uFillTx/>
                <a:latin typeface="JLR Emeric"/>
                <a:ea typeface="JLR Emeric"/>
                <a:cs typeface="JLR Emeric"/>
                <a:sym typeface="JLR Emeric"/>
              </a:defRPr>
            </a:lvl1pPr>
            <a:lvl2pPr marL="0" marR="0" indent="4572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solidFill>
                  <a:srgbClr val="131313"/>
                </a:solidFill>
                <a:uFillTx/>
                <a:latin typeface="JLR Emeric"/>
                <a:ea typeface="JLR Emeric"/>
                <a:cs typeface="JLR Emeric"/>
                <a:sym typeface="JLR Emeric"/>
              </a:defRPr>
            </a:lvl2pPr>
            <a:lvl3pPr marL="0" marR="0" indent="9144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solidFill>
                  <a:srgbClr val="131313"/>
                </a:solidFill>
                <a:uFillTx/>
                <a:latin typeface="JLR Emeric"/>
                <a:ea typeface="JLR Emeric"/>
                <a:cs typeface="JLR Emeric"/>
                <a:sym typeface="JLR Emeric"/>
              </a:defRPr>
            </a:lvl3pPr>
            <a:lvl4pPr marL="0" marR="0" indent="1371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solidFill>
                  <a:srgbClr val="131313"/>
                </a:solidFill>
                <a:uFillTx/>
                <a:latin typeface="JLR Emeric"/>
                <a:ea typeface="JLR Emeric"/>
                <a:cs typeface="JLR Emeric"/>
                <a:sym typeface="JLR Emeric"/>
              </a:defRPr>
            </a:lvl4pPr>
            <a:lvl5pPr marL="0" marR="0" indent="18288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solidFill>
                  <a:srgbClr val="131313"/>
                </a:solidFill>
                <a:uFillTx/>
                <a:latin typeface="JLR Emeric"/>
                <a:ea typeface="JLR Emeric"/>
                <a:cs typeface="JLR Emeric"/>
                <a:sym typeface="JLR Emeric"/>
              </a:defRPr>
            </a:lvl5pPr>
            <a:lvl6pPr marL="1008516" marR="0" indent="-206828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600" b="0" i="0" u="none" strike="noStrike" cap="none" spc="0" baseline="0">
                <a:solidFill>
                  <a:srgbClr val="131313"/>
                </a:solidFill>
                <a:uFillTx/>
                <a:latin typeface="JLR Emeric ExtraLight"/>
                <a:ea typeface="JLR Emeric ExtraLight"/>
                <a:cs typeface="JLR Emeric ExtraLight"/>
                <a:sym typeface="JLR Emeric ExtraLight"/>
              </a:defRPr>
            </a:lvl6pPr>
            <a:lvl7pPr marL="2926079" marR="0" indent="-18287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solidFill>
                  <a:srgbClr val="131313"/>
                </a:solidFill>
                <a:uFillTx/>
                <a:latin typeface="JLR Emeric ExtraLight"/>
                <a:ea typeface="JLR Emeric ExtraLight"/>
                <a:cs typeface="JLR Emeric ExtraLight"/>
                <a:sym typeface="JLR Emeric ExtraLight"/>
              </a:defRPr>
            </a:lvl7pPr>
            <a:lvl8pPr marL="3383279" marR="0" indent="-18287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solidFill>
                  <a:srgbClr val="131313"/>
                </a:solidFill>
                <a:uFillTx/>
                <a:latin typeface="JLR Emeric ExtraLight"/>
                <a:ea typeface="JLR Emeric ExtraLight"/>
                <a:cs typeface="JLR Emeric ExtraLight"/>
                <a:sym typeface="JLR Emeric ExtraLight"/>
              </a:defRPr>
            </a:lvl8pPr>
            <a:lvl9pPr marL="3840479" marR="0" indent="-18287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solidFill>
                  <a:srgbClr val="131313"/>
                </a:solidFill>
                <a:uFillTx/>
                <a:latin typeface="JLR Emeric ExtraLight"/>
                <a:ea typeface="JLR Emeric ExtraLight"/>
                <a:cs typeface="JLR Emeric ExtraLight"/>
                <a:sym typeface="JLR Emeric ExtraLight"/>
              </a:defRPr>
            </a:lvl9pPr>
          </a:lstStyle>
          <a:p>
            <a:pPr hangingPunct="1"/>
            <a:r>
              <a:rPr lang="en-US" u="sng" dirty="0" smtClean="0">
                <a:latin typeface="JLR Emeric ExtraLight" panose="02000503040000020004" pitchFamily="2" charset="0"/>
              </a:rPr>
              <a:t>Customer Experience Insight </a:t>
            </a:r>
            <a:r>
              <a:rPr lang="en-US" u="sng" dirty="0" err="1" smtClean="0">
                <a:latin typeface="JLR Emeric ExtraLight" panose="02000503040000020004" pitchFamily="2" charset="0"/>
              </a:rPr>
              <a:t>Programme</a:t>
            </a:r>
            <a:r>
              <a:rPr lang="ru-RU" u="sng" dirty="0" smtClean="0">
                <a:latin typeface="JLR Emeric ExtraLight" panose="02000503040000020004" pitchFamily="2" charset="0"/>
              </a:rPr>
              <a:t> (CEIP)</a:t>
            </a:r>
            <a:r>
              <a:rPr lang="ru-RU" dirty="0" smtClean="0">
                <a:latin typeface="JLR Emeric ExtraLight" panose="02000503040000020004" pitchFamily="2" charset="0"/>
              </a:rPr>
              <a:t> программа изучения впечатлений </a:t>
            </a:r>
            <a:r>
              <a:rPr lang="ru-RU" dirty="0" smtClean="0">
                <a:latin typeface="JLR Emeric ExtraLight" panose="02000503040000020004" pitchFamily="2" charset="0"/>
              </a:rPr>
              <a:t>клиентов</a:t>
            </a:r>
            <a:endParaRPr lang="en-US" dirty="0">
              <a:latin typeface="JLR Emeric ExtraLight" panose="02000503040000020004" pitchFamily="2" charset="0"/>
            </a:endParaRPr>
          </a:p>
          <a:p>
            <a:pPr hangingPunct="1"/>
            <a:endParaRPr lang="en-US" dirty="0">
              <a:latin typeface="JLR Emeric ExtraLight" panose="02000503040000020004" pitchFamily="2" charset="0"/>
            </a:endParaRPr>
          </a:p>
          <a:p>
            <a:pPr hangingPunct="1"/>
            <a:r>
              <a:rPr lang="ru-RU" dirty="0" err="1" smtClean="0">
                <a:latin typeface="JLR Emeric ExtraLight" panose="02000503040000020004" pitchFamily="2" charset="0"/>
              </a:rPr>
              <a:t>получениЕ</a:t>
            </a:r>
            <a:r>
              <a:rPr lang="ru-RU" dirty="0" smtClean="0">
                <a:latin typeface="JLR Emeric ExtraLight" panose="02000503040000020004" pitchFamily="2" charset="0"/>
              </a:rPr>
              <a:t> индивидуальной обратной связи от каждого </a:t>
            </a:r>
            <a:r>
              <a:rPr lang="ru-RU" dirty="0" smtClean="0">
                <a:latin typeface="JLR Emeric ExtraLight" panose="02000503040000020004" pitchFamily="2" charset="0"/>
              </a:rPr>
              <a:t>клиента</a:t>
            </a:r>
            <a:r>
              <a:rPr lang="en-US" dirty="0" smtClean="0">
                <a:latin typeface="JLR Emeric ExtraLight" panose="02000503040000020004" pitchFamily="2" charset="0"/>
              </a:rPr>
              <a:t> </a:t>
            </a:r>
            <a:r>
              <a:rPr lang="ru-RU" dirty="0" smtClean="0">
                <a:latin typeface="JLR Emeric ExtraLight" panose="02000503040000020004" pitchFamily="2" charset="0"/>
              </a:rPr>
              <a:t>ПО </a:t>
            </a:r>
            <a:r>
              <a:rPr lang="en-US" dirty="0" smtClean="0">
                <a:latin typeface="JLR Emeric ExtraLight" panose="02000503040000020004" pitchFamily="2" charset="0"/>
              </a:rPr>
              <a:t>EMAIL</a:t>
            </a:r>
            <a:endParaRPr lang="ru-RU" dirty="0" smtClean="0">
              <a:latin typeface="JLR Emeric ExtraLight" panose="02000503040000020004" pitchFamily="2" charset="0"/>
            </a:endParaRPr>
          </a:p>
          <a:p>
            <a:pPr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7710776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Title 1"/>
          <p:cNvSpPr txBox="1">
            <a:spLocks noGrp="1"/>
          </p:cNvSpPr>
          <p:nvPr>
            <p:ph type="title"/>
          </p:nvPr>
        </p:nvSpPr>
        <p:spPr>
          <a:xfrm>
            <a:off x="223839" y="985050"/>
            <a:ext cx="2909886" cy="1281900"/>
          </a:xfrm>
          <a:prstGeom prst="rect">
            <a:avLst/>
          </a:prstGeom>
        </p:spPr>
        <p:txBody>
          <a:bodyPr/>
          <a:lstStyle>
            <a:lvl1pPr>
              <a:defRPr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t>СПАСИБО</a:t>
            </a:r>
          </a:p>
        </p:txBody>
      </p:sp>
      <p:sp>
        <p:nvSpPr>
          <p:cNvPr id="75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143249" y="1009650"/>
            <a:ext cx="2746850" cy="1257300"/>
          </a:xfrm>
          <a:prstGeom prst="rect">
            <a:avLst/>
          </a:prstGeom>
        </p:spPr>
        <p:txBody>
          <a:bodyPr/>
          <a:lstStyle/>
          <a:p>
            <a:r>
              <a:t>Анастасия Шаповалова</a:t>
            </a:r>
          </a:p>
          <a:p>
            <a:pPr lvl="1">
              <a:spcBef>
                <a:spcPts val="700"/>
              </a:spcBef>
              <a:defRPr b="0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Руководитель отдела по работе с клиентами</a:t>
            </a:r>
          </a:p>
          <a:p>
            <a:pPr lvl="1">
              <a:spcBef>
                <a:spcPts val="700"/>
              </a:spcBef>
              <a:defRPr b="0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M	+7(903)6177851</a:t>
            </a:r>
          </a:p>
          <a:p>
            <a:pPr lvl="1">
              <a:spcBef>
                <a:spcPts val="700"/>
              </a:spcBef>
              <a:defRPr b="0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/>
            </a:r>
            <a:br/>
            <a:r>
              <a:t>ashapov1@jaguarlandrover.com</a:t>
            </a:r>
          </a:p>
        </p:txBody>
      </p:sp>
      <p:sp>
        <p:nvSpPr>
          <p:cNvPr id="755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8793162" y="4946005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grpSp>
        <p:nvGrpSpPr>
          <p:cNvPr id="761" name="Group 5"/>
          <p:cNvGrpSpPr/>
          <p:nvPr/>
        </p:nvGrpSpPr>
        <p:grpSpPr>
          <a:xfrm>
            <a:off x="2669586" y="3907838"/>
            <a:ext cx="3691007" cy="585454"/>
            <a:chOff x="0" y="0"/>
            <a:chExt cx="3691006" cy="585452"/>
          </a:xfrm>
        </p:grpSpPr>
        <p:pic>
          <p:nvPicPr>
            <p:cNvPr id="756" name="Picture 6" descr="Picture 6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84701"/>
            <a:stretch>
              <a:fillRect/>
            </a:stretch>
          </p:blipFill>
          <p:spPr>
            <a:xfrm>
              <a:off x="0" y="0"/>
              <a:ext cx="584281" cy="585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7" name="Picture 8" descr="Picture 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15" r="63485"/>
            <a:stretch>
              <a:fillRect/>
            </a:stretch>
          </p:blipFill>
          <p:spPr>
            <a:xfrm>
              <a:off x="777473" y="0"/>
              <a:ext cx="584282" cy="585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8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50" r="42350"/>
            <a:stretch>
              <a:fillRect/>
            </a:stretch>
          </p:blipFill>
          <p:spPr>
            <a:xfrm>
              <a:off x="1554947" y="0"/>
              <a:ext cx="584282" cy="585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9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529" r="21170"/>
            <a:stretch>
              <a:fillRect/>
            </a:stretch>
          </p:blipFill>
          <p:spPr>
            <a:xfrm>
              <a:off x="2332421" y="0"/>
              <a:ext cx="584282" cy="585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0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783"/>
            <a:stretch>
              <a:fillRect/>
            </a:stretch>
          </p:blipFill>
          <p:spPr>
            <a:xfrm>
              <a:off x="3109895" y="0"/>
              <a:ext cx="581112" cy="585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Footer Placeholder 5"/>
          <p:cNvSpPr txBox="1"/>
          <p:nvPr/>
        </p:nvSpPr>
        <p:spPr>
          <a:xfrm>
            <a:off x="258126" y="209553"/>
            <a:ext cx="6560821" cy="34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>
              <a:defRPr b="1">
                <a:latin typeface="JLR Emeric SemiBold"/>
                <a:ea typeface="JLR Emeric SemiBold"/>
                <a:cs typeface="JLR Emeric SemiBold"/>
                <a:sym typeface="JLR Emeric SemiBold"/>
              </a:defRPr>
            </a:lvl1pPr>
          </a:lstStyle>
          <a:p>
            <a:r>
              <a:t>О СЕБЕ</a:t>
            </a:r>
          </a:p>
        </p:txBody>
      </p:sp>
      <p:sp>
        <p:nvSpPr>
          <p:cNvPr id="380" name="Rectangle 5"/>
          <p:cNvSpPr/>
          <p:nvPr/>
        </p:nvSpPr>
        <p:spPr>
          <a:xfrm>
            <a:off x="0" y="804671"/>
            <a:ext cx="9144000" cy="3854643"/>
          </a:xfrm>
          <a:prstGeom prst="rect">
            <a:avLst/>
          </a:prstGeom>
          <a:gradFill>
            <a:gsLst>
              <a:gs pos="33000">
                <a:srgbClr val="F6F7F9"/>
              </a:gs>
              <a:gs pos="81000">
                <a:srgbClr val="AAB6C9"/>
              </a:gs>
              <a:gs pos="93000">
                <a:srgbClr val="AAB6C9"/>
              </a:gs>
              <a:gs pos="100000">
                <a:srgbClr val="C6CEDB"/>
              </a:gs>
            </a:gsLst>
            <a:lin ang="5400000"/>
          </a:gradFill>
          <a:ln w="12700">
            <a:miter lim="400000"/>
          </a:ln>
        </p:spPr>
        <p:txBody>
          <a:bodyPr lIns="107999" tIns="107999" rIns="107999" bIns="107999"/>
          <a:lstStyle/>
          <a:p>
            <a:endParaRPr/>
          </a:p>
        </p:txBody>
      </p:sp>
      <p:pic>
        <p:nvPicPr>
          <p:cNvPr id="38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410" y="1139675"/>
            <a:ext cx="2081105" cy="299683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82" name="TextBox 2"/>
          <p:cNvSpPr txBox="1"/>
          <p:nvPr/>
        </p:nvSpPr>
        <p:spPr>
          <a:xfrm>
            <a:off x="2447924" y="2268365"/>
            <a:ext cx="6630238" cy="257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2007 – Автокадр, Cпециалист PR отдела</a:t>
            </a:r>
          </a:p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2007 – 2011 –Лексус Кунцево Авто, Менеджер по работе с клиентами</a:t>
            </a:r>
          </a:p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2011 – 2013 –ГК Авиньон, Руководитель отдела по работе с клиентами</a:t>
            </a:r>
          </a:p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2013 – 2018 –Ягуар Ленд Ровер, Старший специалист по работе с клиентами</a:t>
            </a:r>
          </a:p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2018  по н.в. –Ягуар Ленд Ровер, Руководитель отдела по работе с клиентами</a:t>
            </a:r>
          </a:p>
        </p:txBody>
      </p:sp>
      <p:sp>
        <p:nvSpPr>
          <p:cNvPr id="383" name="TextBox 3"/>
          <p:cNvSpPr txBox="1"/>
          <p:nvPr/>
        </p:nvSpPr>
        <p:spPr>
          <a:xfrm>
            <a:off x="2447924" y="877824"/>
            <a:ext cx="669607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2009, ВГНА (Всероссийская Государственная Налоговая Академия), Управление Персоналом, Специалист по управлению персоналом</a:t>
            </a:r>
          </a:p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2011, РУДН (Российский Университет Дружбы Народов), PR и Реклама, Специалист по связям с общественностью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Заголовок 1"/>
          <p:cNvSpPr txBox="1">
            <a:spLocks noGrp="1"/>
          </p:cNvSpPr>
          <p:nvPr>
            <p:ph type="title"/>
          </p:nvPr>
        </p:nvSpPr>
        <p:spPr>
          <a:xfrm>
            <a:off x="257210" y="221499"/>
            <a:ext cx="6629401" cy="313190"/>
          </a:xfrm>
          <a:prstGeom prst="rect">
            <a:avLst/>
          </a:prstGeom>
        </p:spPr>
        <p:txBody>
          <a:bodyPr/>
          <a:lstStyle/>
          <a:p>
            <a:r>
              <a:t>ФИЛОСОФИЯ JAGUAR LAND ROVER</a:t>
            </a:r>
          </a:p>
        </p:txBody>
      </p:sp>
      <p:sp>
        <p:nvSpPr>
          <p:cNvPr id="386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93162" y="4946005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387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908" y="775956"/>
            <a:ext cx="8729255" cy="40344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0" name="Rectangle 2"/>
          <p:cNvGrpSpPr/>
          <p:nvPr/>
        </p:nvGrpSpPr>
        <p:grpSpPr>
          <a:xfrm>
            <a:off x="374650" y="882650"/>
            <a:ext cx="4133850" cy="1200150"/>
            <a:chOff x="0" y="0"/>
            <a:chExt cx="4133850" cy="1200150"/>
          </a:xfrm>
        </p:grpSpPr>
        <p:sp>
          <p:nvSpPr>
            <p:cNvPr id="388" name="Прямоугольник"/>
            <p:cNvSpPr/>
            <p:nvPr/>
          </p:nvSpPr>
          <p:spPr>
            <a:xfrm>
              <a:off x="0" y="0"/>
              <a:ext cx="4133850" cy="1200150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/>
            </a:p>
          </p:txBody>
        </p:sp>
        <p:sp>
          <p:nvSpPr>
            <p:cNvPr id="389" name="ФИЛОСОФИЯ…"/>
            <p:cNvSpPr txBox="1"/>
            <p:nvPr/>
          </p:nvSpPr>
          <p:spPr>
            <a:xfrm>
              <a:off x="0" y="0"/>
              <a:ext cx="4133850" cy="1054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t">
              <a:sp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t>ФИЛОСОФИЯ </a:t>
              </a:r>
            </a:p>
            <a:p>
              <a:pPr algn="ctr">
                <a:defRPr b="1">
                  <a:solidFill>
                    <a:srgbClr val="FFFFFF"/>
                  </a:solidFill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/>
            </a:p>
            <a:p>
              <a:pPr algn="ctr">
                <a:defRPr b="1">
                  <a:solidFill>
                    <a:srgbClr val="FFFFFF"/>
                  </a:solidFill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r>
                <a:t>«В ИНТЕРЕСАХ КЛИЕНТА»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 9"/>
          <p:cNvSpPr txBox="1">
            <a:spLocks noGrp="1"/>
          </p:cNvSpPr>
          <p:nvPr>
            <p:ph type="title"/>
          </p:nvPr>
        </p:nvSpPr>
        <p:spPr>
          <a:xfrm>
            <a:off x="249236" y="149943"/>
            <a:ext cx="7021840" cy="310793"/>
          </a:xfrm>
          <a:prstGeom prst="rect">
            <a:avLst/>
          </a:prstGeom>
        </p:spPr>
        <p:txBody>
          <a:bodyPr anchor="ctr"/>
          <a:lstStyle/>
          <a:p>
            <a:r>
              <a:t>ОТДЕЛ ПО РАБОТЕ С КЛИЕНТАМИ</a:t>
            </a:r>
          </a:p>
        </p:txBody>
      </p:sp>
      <p:sp>
        <p:nvSpPr>
          <p:cNvPr id="396" name="Subtitle 13"/>
          <p:cNvSpPr txBox="1"/>
          <p:nvPr/>
        </p:nvSpPr>
        <p:spPr>
          <a:xfrm>
            <a:off x="249236" y="469984"/>
            <a:ext cx="662940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defRPr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t>СТРУКТУРА </a:t>
            </a:r>
          </a:p>
        </p:txBody>
      </p:sp>
      <p:grpSp>
        <p:nvGrpSpPr>
          <p:cNvPr id="399" name="Rectangle 16"/>
          <p:cNvGrpSpPr/>
          <p:nvPr/>
        </p:nvGrpSpPr>
        <p:grpSpPr>
          <a:xfrm>
            <a:off x="-189" y="1296771"/>
            <a:ext cx="9144001" cy="431901"/>
            <a:chOff x="0" y="0"/>
            <a:chExt cx="9144000" cy="431899"/>
          </a:xfrm>
        </p:grpSpPr>
        <p:sp>
          <p:nvSpPr>
            <p:cNvPr id="397" name="Прямоугольник"/>
            <p:cNvSpPr/>
            <p:nvPr/>
          </p:nvSpPr>
          <p:spPr>
            <a:xfrm>
              <a:off x="0" y="10458"/>
              <a:ext cx="9144001" cy="410983"/>
            </a:xfrm>
            <a:prstGeom prst="rect">
              <a:avLst/>
            </a:prstGeom>
            <a:solidFill>
              <a:schemeClr val="accent5">
                <a:alpha val="81000"/>
              </a:schemeClr>
            </a:solidFill>
            <a:ln w="9525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ctr">
              <a:noAutofit/>
            </a:bodyPr>
            <a:lstStyle/>
            <a:p>
              <a:pPr algn="ctr">
                <a:defRPr sz="1400" b="1">
                  <a:solidFill>
                    <a:srgbClr val="FFFFFF"/>
                  </a:solidFill>
                  <a:latin typeface="JLR Emeric"/>
                  <a:ea typeface="JLR Emeric"/>
                  <a:cs typeface="JLR Emeric"/>
                  <a:sym typeface="JLR Emeric"/>
                </a:defRPr>
              </a:pPr>
              <a:endParaRPr/>
            </a:p>
          </p:txBody>
        </p:sp>
        <p:sp>
          <p:nvSpPr>
            <p:cNvPr id="398" name="ОТДЕЛ ПО РАБОТЕ С КЛИЕНТАМИ"/>
            <p:cNvSpPr txBox="1"/>
            <p:nvPr/>
          </p:nvSpPr>
          <p:spPr>
            <a:xfrm>
              <a:off x="0" y="0"/>
              <a:ext cx="9144001" cy="431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latin typeface="JLR Emeric"/>
                  <a:ea typeface="JLR Emeric"/>
                  <a:cs typeface="JLR Emeric"/>
                  <a:sym typeface="JLR Emeric"/>
                </a:defRPr>
              </a:lvl1pPr>
            </a:lstStyle>
            <a:p>
              <a:r>
                <a:t>ОТДЕЛ ПО РАБОТЕ С КЛИЕНТАМИ</a:t>
              </a:r>
            </a:p>
          </p:txBody>
        </p:sp>
      </p:grpSp>
      <p:grpSp>
        <p:nvGrpSpPr>
          <p:cNvPr id="402" name="Rectangle 21"/>
          <p:cNvGrpSpPr/>
          <p:nvPr/>
        </p:nvGrpSpPr>
        <p:grpSpPr>
          <a:xfrm>
            <a:off x="0" y="809246"/>
            <a:ext cx="9144001" cy="431901"/>
            <a:chOff x="0" y="0"/>
            <a:chExt cx="9144000" cy="431899"/>
          </a:xfrm>
        </p:grpSpPr>
        <p:sp>
          <p:nvSpPr>
            <p:cNvPr id="400" name="Прямоугольник"/>
            <p:cNvSpPr/>
            <p:nvPr/>
          </p:nvSpPr>
          <p:spPr>
            <a:xfrm>
              <a:off x="0" y="10458"/>
              <a:ext cx="9144001" cy="410983"/>
            </a:xfrm>
            <a:prstGeom prst="rect">
              <a:avLst/>
            </a:prstGeom>
            <a:solidFill>
              <a:srgbClr val="131313">
                <a:alpha val="81000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ctr">
              <a:noAutofit/>
            </a:bodyPr>
            <a:lstStyle/>
            <a:p>
              <a:pPr algn="ctr">
                <a:defRPr sz="1400" b="1">
                  <a:solidFill>
                    <a:srgbClr val="FFFFFF"/>
                  </a:solidFill>
                  <a:latin typeface="JLR Emeric"/>
                  <a:ea typeface="JLR Emeric"/>
                  <a:cs typeface="JLR Emeric"/>
                  <a:sym typeface="JLR Emeric"/>
                </a:defRPr>
              </a:pPr>
              <a:endParaRPr/>
            </a:p>
          </p:txBody>
        </p:sp>
        <p:sp>
          <p:nvSpPr>
            <p:cNvPr id="401" name="ОТДЕЛ ПОСЛЕПРОДАЖНОГО ОБСЛУЖИВАНИЯ"/>
            <p:cNvSpPr txBox="1"/>
            <p:nvPr/>
          </p:nvSpPr>
          <p:spPr>
            <a:xfrm>
              <a:off x="0" y="0"/>
              <a:ext cx="9144001" cy="431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latin typeface="JLR Emeric"/>
                  <a:ea typeface="JLR Emeric"/>
                  <a:cs typeface="JLR Emeric"/>
                  <a:sym typeface="JLR Emeric"/>
                </a:defRPr>
              </a:lvl1pPr>
            </a:lstStyle>
            <a:p>
              <a:r>
                <a:t>ОТДЕЛ ПОСЛЕПРОДАЖНОГО ОБСЛУЖИВАНИЯ </a:t>
              </a:r>
            </a:p>
          </p:txBody>
        </p:sp>
      </p:grpSp>
      <p:grpSp>
        <p:nvGrpSpPr>
          <p:cNvPr id="416" name="Diagram 7"/>
          <p:cNvGrpSpPr/>
          <p:nvPr/>
        </p:nvGrpSpPr>
        <p:grpSpPr>
          <a:xfrm>
            <a:off x="3033204" y="1794756"/>
            <a:ext cx="2983236" cy="2983236"/>
            <a:chOff x="0" y="0"/>
            <a:chExt cx="2983234" cy="2983234"/>
          </a:xfrm>
        </p:grpSpPr>
        <p:sp>
          <p:nvSpPr>
            <p:cNvPr id="403" name="Многоугольник"/>
            <p:cNvSpPr/>
            <p:nvPr/>
          </p:nvSpPr>
          <p:spPr>
            <a:xfrm>
              <a:off x="0" y="0"/>
              <a:ext cx="2983235" cy="2983235"/>
            </a:xfrm>
            <a:prstGeom prst="diamond">
              <a:avLst/>
            </a:prstGeom>
            <a:solidFill>
              <a:srgbClr val="E0D4CE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grpSp>
          <p:nvGrpSpPr>
            <p:cNvPr id="406" name="Группа"/>
            <p:cNvGrpSpPr/>
            <p:nvPr/>
          </p:nvGrpSpPr>
          <p:grpSpPr>
            <a:xfrm>
              <a:off x="283406" y="283406"/>
              <a:ext cx="1163462" cy="1163462"/>
              <a:chOff x="0" y="0"/>
              <a:chExt cx="1163460" cy="1163460"/>
            </a:xfrm>
          </p:grpSpPr>
          <p:sp>
            <p:nvSpPr>
              <p:cNvPr id="404" name="Сквиркл"/>
              <p:cNvSpPr/>
              <p:nvPr/>
            </p:nvSpPr>
            <p:spPr>
              <a:xfrm>
                <a:off x="0" y="0"/>
                <a:ext cx="1163461" cy="1163461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12700" cap="flat">
                <a:solidFill>
                  <a:srgbClr val="131313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700"/>
                  </a:spcBef>
                  <a:defRPr sz="1100" b="1"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  <a:sym typeface="JLR Emeric ExtraLight"/>
                  </a:defRPr>
                </a:pPr>
                <a:endParaRPr/>
              </a:p>
            </p:txBody>
          </p:sp>
          <p:sp>
            <p:nvSpPr>
              <p:cNvPr id="405" name="Юридическая поддержка"/>
              <p:cNvSpPr txBox="1"/>
              <p:nvPr/>
            </p:nvSpPr>
            <p:spPr>
              <a:xfrm>
                <a:off x="56795" y="382975"/>
                <a:ext cx="1049872" cy="3975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1909" tIns="41909" rIns="41909" bIns="41909" numCol="1" anchor="ctr">
                <a:spAutoFit/>
              </a:bodyPr>
              <a:lstStyle>
                <a:lvl1pPr algn="ctr" defTabSz="488950">
                  <a:lnSpc>
                    <a:spcPct val="90000"/>
                  </a:lnSpc>
                  <a:spcBef>
                    <a:spcPts val="400"/>
                  </a:spcBef>
                  <a:defRPr sz="1100" b="1"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  <a:sym typeface="JLR Emeric ExtraLight"/>
                  </a:defRPr>
                </a:lvl1pPr>
              </a:lstStyle>
              <a:p>
                <a:r>
                  <a:t>Юридическая поддержка</a:t>
                </a:r>
              </a:p>
            </p:txBody>
          </p:sp>
        </p:grpSp>
        <p:grpSp>
          <p:nvGrpSpPr>
            <p:cNvPr id="409" name="Группа"/>
            <p:cNvGrpSpPr/>
            <p:nvPr/>
          </p:nvGrpSpPr>
          <p:grpSpPr>
            <a:xfrm>
              <a:off x="1536365" y="283406"/>
              <a:ext cx="1163462" cy="1163462"/>
              <a:chOff x="0" y="0"/>
              <a:chExt cx="1163460" cy="1163460"/>
            </a:xfrm>
          </p:grpSpPr>
          <p:sp>
            <p:nvSpPr>
              <p:cNvPr id="407" name="Сквиркл"/>
              <p:cNvSpPr/>
              <p:nvPr/>
            </p:nvSpPr>
            <p:spPr>
              <a:xfrm>
                <a:off x="0" y="0"/>
                <a:ext cx="1163461" cy="116346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 cap="flat">
                <a:solidFill>
                  <a:srgbClr val="131313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700"/>
                  </a:spcBef>
                  <a:defRPr sz="1100" b="1"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  <a:sym typeface="JLR Emeric ExtraLight"/>
                  </a:defRPr>
                </a:pPr>
                <a:endParaRPr/>
              </a:p>
            </p:txBody>
          </p:sp>
          <p:sp>
            <p:nvSpPr>
              <p:cNvPr id="408" name="Информационный центр"/>
              <p:cNvSpPr txBox="1"/>
              <p:nvPr/>
            </p:nvSpPr>
            <p:spPr>
              <a:xfrm>
                <a:off x="56794" y="382975"/>
                <a:ext cx="1049872" cy="3975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1909" tIns="41909" rIns="41909" bIns="41909" numCol="1" anchor="ctr">
                <a:spAutoFit/>
              </a:bodyPr>
              <a:lstStyle>
                <a:lvl1pPr algn="ctr" defTabSz="488950">
                  <a:lnSpc>
                    <a:spcPct val="90000"/>
                  </a:lnSpc>
                  <a:spcBef>
                    <a:spcPts val="400"/>
                  </a:spcBef>
                  <a:defRPr sz="1100" b="1"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  <a:sym typeface="JLR Emeric ExtraLight"/>
                  </a:defRPr>
                </a:lvl1pPr>
              </a:lstStyle>
              <a:p>
                <a:r>
                  <a:t>Информационный центр</a:t>
                </a:r>
              </a:p>
            </p:txBody>
          </p:sp>
        </p:grpSp>
        <p:grpSp>
          <p:nvGrpSpPr>
            <p:cNvPr id="412" name="Группа"/>
            <p:cNvGrpSpPr/>
            <p:nvPr/>
          </p:nvGrpSpPr>
          <p:grpSpPr>
            <a:xfrm>
              <a:off x="283406" y="1536366"/>
              <a:ext cx="1163462" cy="1163461"/>
              <a:chOff x="0" y="0"/>
              <a:chExt cx="1163460" cy="1163460"/>
            </a:xfrm>
          </p:grpSpPr>
          <p:sp>
            <p:nvSpPr>
              <p:cNvPr id="410" name="Сквиркл"/>
              <p:cNvSpPr/>
              <p:nvPr/>
            </p:nvSpPr>
            <p:spPr>
              <a:xfrm>
                <a:off x="0" y="0"/>
                <a:ext cx="1163461" cy="1163461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 w="12700" cap="flat">
                <a:solidFill>
                  <a:srgbClr val="131313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ts val="700"/>
                  </a:spcBef>
                  <a:defRPr sz="1000" b="1"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  <a:sym typeface="JLR Emeric ExtraLight"/>
                  </a:defRPr>
                </a:pPr>
                <a:endParaRPr/>
              </a:p>
            </p:txBody>
          </p:sp>
          <p:sp>
            <p:nvSpPr>
              <p:cNvPr id="411" name="Программа «Помощь на дорогах»"/>
              <p:cNvSpPr txBox="1"/>
              <p:nvPr/>
            </p:nvSpPr>
            <p:spPr>
              <a:xfrm>
                <a:off x="56795" y="326460"/>
                <a:ext cx="1049872" cy="5105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1909" tIns="41909" rIns="41909" bIns="41909" numCol="1" anchor="ctr">
                <a:spAutoFit/>
              </a:bodyPr>
              <a:lstStyle>
                <a:lvl1pPr algn="ctr" defTabSz="466725">
                  <a:lnSpc>
                    <a:spcPct val="90000"/>
                  </a:lnSpc>
                  <a:spcBef>
                    <a:spcPts val="400"/>
                  </a:spcBef>
                  <a:defRPr sz="1000" b="1"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  <a:sym typeface="JLR Emeric ExtraLight"/>
                  </a:defRPr>
                </a:lvl1pPr>
              </a:lstStyle>
              <a:p>
                <a:r>
                  <a:t>Программа «Помощь на дорогах»</a:t>
                </a:r>
              </a:p>
            </p:txBody>
          </p:sp>
        </p:grpSp>
        <p:grpSp>
          <p:nvGrpSpPr>
            <p:cNvPr id="415" name="Группа"/>
            <p:cNvGrpSpPr/>
            <p:nvPr/>
          </p:nvGrpSpPr>
          <p:grpSpPr>
            <a:xfrm>
              <a:off x="1536365" y="1536366"/>
              <a:ext cx="1163462" cy="1163461"/>
              <a:chOff x="0" y="0"/>
              <a:chExt cx="1163460" cy="1163460"/>
            </a:xfrm>
          </p:grpSpPr>
          <p:sp>
            <p:nvSpPr>
              <p:cNvPr id="413" name="Сквиркл"/>
              <p:cNvSpPr/>
              <p:nvPr/>
            </p:nvSpPr>
            <p:spPr>
              <a:xfrm>
                <a:off x="0" y="0"/>
                <a:ext cx="1163461" cy="1163461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 w="12700" cap="flat">
                <a:solidFill>
                  <a:srgbClr val="131313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ts val="700"/>
                  </a:spcBef>
                  <a:defRPr sz="1000" b="1"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  <a:sym typeface="JLR Emeric ExtraLight"/>
                  </a:defRPr>
                </a:pPr>
                <a:endParaRPr/>
              </a:p>
            </p:txBody>
          </p:sp>
          <p:sp>
            <p:nvSpPr>
              <p:cNvPr id="414" name="Стандарты качества"/>
              <p:cNvSpPr txBox="1"/>
              <p:nvPr/>
            </p:nvSpPr>
            <p:spPr>
              <a:xfrm>
                <a:off x="56794" y="395040"/>
                <a:ext cx="1049872" cy="3733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1909" tIns="41909" rIns="41909" bIns="41909" numCol="1" anchor="ctr">
                <a:spAutoFit/>
              </a:bodyPr>
              <a:lstStyle>
                <a:lvl1pPr algn="ctr" defTabSz="466725">
                  <a:lnSpc>
                    <a:spcPct val="90000"/>
                  </a:lnSpc>
                  <a:spcBef>
                    <a:spcPts val="400"/>
                  </a:spcBef>
                  <a:defRPr sz="1000" b="1">
                    <a:solidFill>
                      <a:srgbClr val="FFFFFF"/>
                    </a:solidFill>
                    <a:latin typeface="JLR Emeric ExtraLight"/>
                    <a:ea typeface="JLR Emeric ExtraLight"/>
                    <a:cs typeface="JLR Emeric ExtraLight"/>
                    <a:sym typeface="JLR Emeric ExtraLight"/>
                  </a:defRPr>
                </a:lvl1pPr>
              </a:lstStyle>
              <a:p>
                <a:r>
                  <a:t>Стандарты качества</a:t>
                </a:r>
              </a:p>
            </p:txBody>
          </p:sp>
        </p:grpSp>
      </p:grpSp>
      <p:sp>
        <p:nvSpPr>
          <p:cNvPr id="417" name="TextBox 11"/>
          <p:cNvSpPr txBox="1"/>
          <p:nvPr/>
        </p:nvSpPr>
        <p:spPr>
          <a:xfrm>
            <a:off x="-248221" y="2393124"/>
            <a:ext cx="352164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Анализ официальных претензий</a:t>
            </a:r>
          </a:p>
          <a:p>
            <a:pPr algn="r"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Процесс выкупа / замены автомобилей</a:t>
            </a:r>
          </a:p>
        </p:txBody>
      </p:sp>
      <p:sp>
        <p:nvSpPr>
          <p:cNvPr id="418" name="TextBox 33"/>
          <p:cNvSpPr txBox="1"/>
          <p:nvPr/>
        </p:nvSpPr>
        <p:spPr>
          <a:xfrm>
            <a:off x="303968" y="3547083"/>
            <a:ext cx="2877382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Консультация по телефону</a:t>
            </a:r>
          </a:p>
          <a:p>
            <a:pPr algn="r"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Техническая помощь на дороге</a:t>
            </a:r>
          </a:p>
          <a:p>
            <a:pPr algn="r"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Эвакуация</a:t>
            </a:r>
          </a:p>
          <a:p>
            <a:pPr algn="r"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Проживание, Билеты, Такси</a:t>
            </a:r>
          </a:p>
          <a:p>
            <a:pPr algn="r"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</p:txBody>
      </p:sp>
      <p:sp>
        <p:nvSpPr>
          <p:cNvPr id="419" name="TextBox 34"/>
          <p:cNvSpPr txBox="1"/>
          <p:nvPr/>
        </p:nvSpPr>
        <p:spPr>
          <a:xfrm>
            <a:off x="5769869" y="2352969"/>
            <a:ext cx="320357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Прием и регистрация жалоб и информационных запросов </a:t>
            </a:r>
          </a:p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Ведение обращений</a:t>
            </a:r>
          </a:p>
        </p:txBody>
      </p:sp>
      <p:sp>
        <p:nvSpPr>
          <p:cNvPr id="420" name="TextBox 35"/>
          <p:cNvSpPr txBox="1"/>
          <p:nvPr/>
        </p:nvSpPr>
        <p:spPr>
          <a:xfrm>
            <a:off x="5769869" y="3586715"/>
            <a:ext cx="3423718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Описание стандартов</a:t>
            </a:r>
          </a:p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Анализ качественных показателей</a:t>
            </a:r>
          </a:p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r>
              <a:t>Обучение  и аттестация сотрудников </a:t>
            </a:r>
          </a:p>
          <a:p>
            <a:pPr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  <a:p>
            <a:pPr algn="r">
              <a:defRPr sz="1400" b="1">
                <a:latin typeface="JLR Emeric ExtraLight"/>
                <a:ea typeface="JLR Emeric ExtraLight"/>
                <a:cs typeface="JLR Emeric ExtraLight"/>
                <a:sym typeface="JLR Emeric ExtraLigh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123" y="1001002"/>
            <a:ext cx="5169877" cy="3724095"/>
          </a:xfrm>
          <a:prstGeom prst="rect">
            <a:avLst/>
          </a:prstGeom>
        </p:spPr>
      </p:pic>
      <p:sp>
        <p:nvSpPr>
          <p:cNvPr id="395" name="Title 9"/>
          <p:cNvSpPr txBox="1">
            <a:spLocks noGrp="1"/>
          </p:cNvSpPr>
          <p:nvPr>
            <p:ph type="title"/>
          </p:nvPr>
        </p:nvSpPr>
        <p:spPr>
          <a:xfrm>
            <a:off x="249236" y="149943"/>
            <a:ext cx="7021840" cy="310793"/>
          </a:xfrm>
          <a:prstGeom prst="rect">
            <a:avLst/>
          </a:prstGeom>
        </p:spPr>
        <p:txBody>
          <a:bodyPr anchor="ctr"/>
          <a:lstStyle/>
          <a:p>
            <a:r>
              <a:rPr lang="ru-RU" dirty="0"/>
              <a:t>ПРОГРАММА «СТАНДАРТЫ КАЧЕСТВА»</a:t>
            </a:r>
          </a:p>
        </p:txBody>
      </p:sp>
      <p:sp>
        <p:nvSpPr>
          <p:cNvPr id="396" name="Subtitle 13"/>
          <p:cNvSpPr txBox="1"/>
          <p:nvPr/>
        </p:nvSpPr>
        <p:spPr>
          <a:xfrm>
            <a:off x="249236" y="469984"/>
            <a:ext cx="662940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defRPr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rPr lang="ru-RU" dirty="0" smtClean="0"/>
              <a:t>НАЗАД В 2013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-1" y="1001001"/>
            <a:ext cx="3974123" cy="372409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ru-RU" sz="1100" dirty="0" smtClean="0"/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ru-RU" sz="1100" dirty="0" smtClean="0"/>
              <a:t>Я ОСТАВИЛ ОБРАЩЕНИЕ</a:t>
            </a:r>
            <a:r>
              <a:rPr lang="en-US" sz="1100" dirty="0" smtClean="0"/>
              <a:t>,</a:t>
            </a:r>
            <a:r>
              <a:rPr lang="ru-RU" sz="1100" dirty="0" smtClean="0"/>
              <a:t> МНЕ НИКТО НЕ ПЕРЕЗВОНИЛ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ru-RU" sz="1100" dirty="0" smtClean="0"/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ru-RU" sz="1100" dirty="0" smtClean="0"/>
              <a:t>СОТРУДНИКИ ЗВОНЯТ ТОЛЬКО</a:t>
            </a:r>
            <a:r>
              <a:rPr lang="ru-RU" sz="1100" dirty="0"/>
              <a:t> </a:t>
            </a:r>
            <a:r>
              <a:rPr lang="ru-RU" sz="1100" dirty="0" smtClean="0"/>
              <a:t>ДЛЯ ПРОДАЖИ НОВОГО АВТОМОБИЛЯ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ru-RU" sz="1100" dirty="0" smtClean="0"/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ru-RU" sz="1100" dirty="0" smtClean="0"/>
              <a:t>Я ЖДАЛ СОТРУДНИКА 15 МИНУТ</a:t>
            </a:r>
            <a:r>
              <a:rPr lang="en-US" sz="1100" dirty="0" smtClean="0"/>
              <a:t>,</a:t>
            </a:r>
            <a:r>
              <a:rPr lang="ru-RU" sz="1100" dirty="0" smtClean="0"/>
              <a:t> КО МНЕ НИКТО НЕ ПОДОШЕЛ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ru-RU" sz="1100" dirty="0" smtClean="0"/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ru-RU" sz="1100" dirty="0" smtClean="0"/>
              <a:t>МАСТЕР-ПРИЕМЩИК РЕКОМЕНДОВАЛ ОБРАТИТЬСЯ В </a:t>
            </a:r>
            <a:r>
              <a:rPr lang="en-US" sz="1100" dirty="0" smtClean="0"/>
              <a:t>JLR,</a:t>
            </a:r>
            <a:r>
              <a:rPr lang="ru-RU" sz="1100" dirty="0" smtClean="0"/>
              <a:t> ТАК КАК ДИЛЕР НИЧЕГО НЕ РЕШАЕТ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ru-RU" sz="1100" dirty="0" smtClean="0"/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ru-RU" sz="1100" dirty="0" smtClean="0"/>
              <a:t>Я НЕ МОГУ ДОЗВОНИТЬСЯ ДО РУКОВОДСТВА ДИЛЕРСКОГО ЦЕНТРА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ru-RU" sz="1100" dirty="0" smtClean="0"/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1100" b="0" i="0" u="none" strike="noStrike" cap="none" spc="0" normalizeH="0" dirty="0" smtClean="0">
                <a:ln>
                  <a:noFill/>
                </a:ln>
                <a:solidFill>
                  <a:srgbClr val="131313"/>
                </a:solidFill>
                <a:effectLst/>
                <a:uFillTx/>
                <a:sym typeface="Arial"/>
              </a:rPr>
              <a:t>Я НЕ ЗНАЛ</a:t>
            </a:r>
            <a:r>
              <a:rPr kumimoji="0" lang="en-US" sz="1100" b="0" i="0" u="none" strike="noStrike" cap="none" spc="0" normalizeH="0" dirty="0" smtClean="0">
                <a:ln>
                  <a:noFill/>
                </a:ln>
                <a:solidFill>
                  <a:srgbClr val="131313"/>
                </a:solidFill>
                <a:effectLst/>
                <a:uFillTx/>
                <a:sym typeface="Arial"/>
              </a:rPr>
              <a:t>,</a:t>
            </a:r>
            <a:r>
              <a:rPr kumimoji="0" lang="ru-RU" sz="1100" b="0" i="0" u="none" strike="noStrike" cap="none" spc="0" normalizeH="0" dirty="0" smtClean="0">
                <a:ln>
                  <a:noFill/>
                </a:ln>
                <a:solidFill>
                  <a:srgbClr val="131313"/>
                </a:solidFill>
                <a:effectLst/>
                <a:uFillTx/>
                <a:sym typeface="Arial"/>
              </a:rPr>
              <a:t> ЧТО В ДИЛЕРСКОМ ЦЕНТРЕ ЕСТЬ КЛИЕНТСКАЯ СЛУЖБА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ru-RU" sz="1100" b="0" i="0" u="none" strike="noStrike" cap="none" spc="0" normalizeH="0" dirty="0" smtClean="0">
              <a:ln>
                <a:noFill/>
              </a:ln>
              <a:solidFill>
                <a:srgbClr val="131313"/>
              </a:solidFill>
              <a:effectLst/>
              <a:uFillTx/>
              <a:sym typeface="Arial"/>
            </a:endParaRP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ru-RU" sz="1100" dirty="0" smtClean="0"/>
              <a:t>Я НЕ ДОВЕРЯЮ СОТРУДНИКАМ ДИЛЕРСКОГО ЦЕНТРА</a:t>
            </a:r>
            <a:endParaRPr lang="ru-RU" sz="11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ru-RU" sz="1100" b="0" i="0" u="none" strike="noStrike" cap="none" spc="0" normalizeH="0" dirty="0" smtClean="0">
              <a:ln>
                <a:noFill/>
              </a:ln>
              <a:solidFill>
                <a:srgbClr val="131313"/>
              </a:solidFill>
              <a:effectLst/>
              <a:uFillTx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ru-RU" sz="1100" b="0" i="0" u="none" strike="noStrike" cap="none" spc="0" normalizeH="0" dirty="0" smtClean="0">
              <a:ln>
                <a:noFill/>
              </a:ln>
              <a:solidFill>
                <a:srgbClr val="131313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17416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Rectangle 1"/>
          <p:cNvSpPr/>
          <p:nvPr/>
        </p:nvSpPr>
        <p:spPr>
          <a:xfrm>
            <a:off x="1" y="1967802"/>
            <a:ext cx="9144001" cy="2691512"/>
          </a:xfrm>
          <a:prstGeom prst="rect">
            <a:avLst/>
          </a:prstGeom>
          <a:gradFill>
            <a:gsLst>
              <a:gs pos="49000">
                <a:srgbClr val="E4E8EE"/>
              </a:gs>
              <a:gs pos="69000">
                <a:srgbClr val="F6F7F9"/>
              </a:gs>
              <a:gs pos="100000">
                <a:srgbClr val="AAB6C9"/>
              </a:gs>
            </a:gsLst>
            <a:lin ang="5400000"/>
          </a:gradFill>
          <a:ln w="12700">
            <a:miter lim="400000"/>
          </a:ln>
        </p:spPr>
        <p:txBody>
          <a:bodyPr lIns="107999" tIns="107999" rIns="107999" bIns="107999"/>
          <a:lstStyle/>
          <a:p>
            <a:endParaRPr/>
          </a:p>
        </p:txBody>
      </p:sp>
      <p:sp>
        <p:nvSpPr>
          <p:cNvPr id="457" name="TextBox 17"/>
          <p:cNvSpPr txBox="1"/>
          <p:nvPr/>
        </p:nvSpPr>
        <p:spPr>
          <a:xfrm>
            <a:off x="2180752" y="967857"/>
            <a:ext cx="506602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JLR Emeric ExtraLight"/>
                <a:ea typeface="JLR Emeric ExtraLight"/>
                <a:cs typeface="JLR Emeric ExtraLight"/>
                <a:sym typeface="JLR Emeric ExtraLight"/>
              </a:defRPr>
            </a:lvl1pPr>
          </a:lstStyle>
          <a:p>
            <a:r>
              <a:t>8%</a:t>
            </a:r>
          </a:p>
        </p:txBody>
      </p:sp>
      <p:grpSp>
        <p:nvGrpSpPr>
          <p:cNvPr id="460" name="TextBox 8"/>
          <p:cNvGrpSpPr/>
          <p:nvPr/>
        </p:nvGrpSpPr>
        <p:grpSpPr>
          <a:xfrm>
            <a:off x="-32976" y="820115"/>
            <a:ext cx="9176976" cy="421590"/>
            <a:chOff x="-32976" y="144036"/>
            <a:chExt cx="9176976" cy="421589"/>
          </a:xfrm>
        </p:grpSpPr>
        <p:sp>
          <p:nvSpPr>
            <p:cNvPr id="458" name="Прямоугольник"/>
            <p:cNvSpPr/>
            <p:nvPr/>
          </p:nvSpPr>
          <p:spPr>
            <a:xfrm>
              <a:off x="0" y="144036"/>
              <a:ext cx="9144000" cy="421589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/>
            </a:p>
          </p:txBody>
        </p:sp>
        <p:sp>
          <p:nvSpPr>
            <p:cNvPr id="459" name="СОХРАНЕНИЕ ЛОЯЛЬНОСТИ КЛИЕНТОВ  ЗА СЧЕТ РЕАЛИЗАЦИИ СТРАТЕГИИ И ФИЛОСОФИИ БРЕНДА"/>
            <p:cNvSpPr txBox="1"/>
            <p:nvPr/>
          </p:nvSpPr>
          <p:spPr>
            <a:xfrm>
              <a:off x="-32976" y="253533"/>
              <a:ext cx="914400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z="1400" b="1" u="sng">
                  <a:solidFill>
                    <a:srgbClr val="FFFFFF"/>
                  </a:solidFill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 dirty="0"/>
            </a:p>
          </p:txBody>
        </p:sp>
      </p:grpSp>
      <p:sp>
        <p:nvSpPr>
          <p:cNvPr id="461" name="Title 9"/>
          <p:cNvSpPr txBox="1"/>
          <p:nvPr/>
        </p:nvSpPr>
        <p:spPr>
          <a:xfrm>
            <a:off x="249238" y="161476"/>
            <a:ext cx="6629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>
                <a:latin typeface="JLR Emeric SemiBold"/>
                <a:ea typeface="JLR Emeric SemiBold"/>
                <a:cs typeface="JLR Emeric SemiBold"/>
                <a:sym typeface="JLR Emeric SemiBold"/>
              </a:defRPr>
            </a:lvl1pPr>
          </a:lstStyle>
          <a:p>
            <a:r>
              <a:t>ПРОГРАММА «СТАНДАРТЫ КАЧЕСТВА»</a:t>
            </a:r>
          </a:p>
        </p:txBody>
      </p:sp>
      <p:sp>
        <p:nvSpPr>
          <p:cNvPr id="462" name="Subtitle 13"/>
          <p:cNvSpPr txBox="1"/>
          <p:nvPr/>
        </p:nvSpPr>
        <p:spPr>
          <a:xfrm>
            <a:off x="249236" y="469984"/>
            <a:ext cx="662940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defRPr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t>ОСНОВНЫЕ ПРИНЦИПЫ И ИДЕИ</a:t>
            </a:r>
          </a:p>
        </p:txBody>
      </p:sp>
      <p:grpSp>
        <p:nvGrpSpPr>
          <p:cNvPr id="465" name="TextBox 12"/>
          <p:cNvGrpSpPr/>
          <p:nvPr/>
        </p:nvGrpSpPr>
        <p:grpSpPr>
          <a:xfrm>
            <a:off x="0" y="1348413"/>
            <a:ext cx="9144000" cy="418045"/>
            <a:chOff x="0" y="0"/>
            <a:chExt cx="9144000" cy="418044"/>
          </a:xfrm>
        </p:grpSpPr>
        <p:sp>
          <p:nvSpPr>
            <p:cNvPr id="463" name="Прямоугольник"/>
            <p:cNvSpPr/>
            <p:nvPr/>
          </p:nvSpPr>
          <p:spPr>
            <a:xfrm>
              <a:off x="0" y="-1"/>
              <a:ext cx="9144000" cy="418046"/>
            </a:xfrm>
            <a:prstGeom prst="rect">
              <a:avLst/>
            </a:prstGeom>
            <a:solidFill>
              <a:srgbClr val="9E1B32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pPr>
              <a:endParaRPr/>
            </a:p>
          </p:txBody>
        </p:sp>
        <p:sp>
          <p:nvSpPr>
            <p:cNvPr id="464" name="ДИЛЕР – ГЕРОЙ В ГЛАЗАХ КЛИЕНТА"/>
            <p:cNvSpPr txBox="1"/>
            <p:nvPr/>
          </p:nvSpPr>
          <p:spPr>
            <a:xfrm>
              <a:off x="0" y="56622"/>
              <a:ext cx="9144000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 b="1">
                  <a:solidFill>
                    <a:srgbClr val="FFFFFF"/>
                  </a:solidFill>
                  <a:latin typeface="JLR Emeric ExtraLight"/>
                  <a:ea typeface="JLR Emeric ExtraLight"/>
                  <a:cs typeface="JLR Emeric ExtraLight"/>
                  <a:sym typeface="JLR Emeric ExtraLight"/>
                </a:defRPr>
              </a:lvl1pPr>
            </a:lstStyle>
            <a:p>
              <a:r>
                <a:rPr dirty="0"/>
                <a:t>ДИЛЕР – ГЕРОЙ В ГЛАЗАХ КЛИЕНТА</a:t>
              </a:r>
            </a:p>
          </p:txBody>
        </p:sp>
      </p:grpSp>
      <p:grpSp>
        <p:nvGrpSpPr>
          <p:cNvPr id="473" name="Diagram 3"/>
          <p:cNvGrpSpPr/>
          <p:nvPr/>
        </p:nvGrpSpPr>
        <p:grpSpPr>
          <a:xfrm>
            <a:off x="163337" y="1810591"/>
            <a:ext cx="8751373" cy="2481022"/>
            <a:chOff x="0" y="0"/>
            <a:chExt cx="8751371" cy="2481020"/>
          </a:xfrm>
        </p:grpSpPr>
        <p:sp>
          <p:nvSpPr>
            <p:cNvPr id="466" name="Фигура"/>
            <p:cNvSpPr/>
            <p:nvPr/>
          </p:nvSpPr>
          <p:spPr>
            <a:xfrm>
              <a:off x="0" y="0"/>
              <a:ext cx="8751372" cy="2481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400" y="12000"/>
                    <a:pt x="9090" y="5700"/>
                    <a:pt x="20069" y="2700"/>
                  </a:cubicBezTo>
                  <a:lnTo>
                    <a:pt x="19983" y="0"/>
                  </a:lnTo>
                  <a:lnTo>
                    <a:pt x="21600" y="4320"/>
                  </a:lnTo>
                  <a:lnTo>
                    <a:pt x="20328" y="10800"/>
                  </a:lnTo>
                  <a:lnTo>
                    <a:pt x="20242" y="8100"/>
                  </a:lnTo>
                  <a:cubicBezTo>
                    <a:pt x="10347" y="9300"/>
                    <a:pt x="3600" y="13800"/>
                    <a:pt x="0" y="21600"/>
                  </a:cubicBezTo>
                  <a:close/>
                </a:path>
              </a:pathLst>
            </a:custGeom>
            <a:solidFill>
              <a:srgbClr val="CACACA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sp>
          <p:nvSpPr>
            <p:cNvPr id="467" name="Кружок"/>
            <p:cNvSpPr/>
            <p:nvPr/>
          </p:nvSpPr>
          <p:spPr>
            <a:xfrm>
              <a:off x="993878" y="1798973"/>
              <a:ext cx="103211" cy="103211"/>
            </a:xfrm>
            <a:prstGeom prst="ellipse">
              <a:avLst/>
            </a:prstGeom>
            <a:solidFill>
              <a:srgbClr val="9E1B32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sp>
          <p:nvSpPr>
            <p:cNvPr id="468" name="2013"/>
            <p:cNvSpPr txBox="1"/>
            <p:nvPr/>
          </p:nvSpPr>
          <p:spPr>
            <a:xfrm>
              <a:off x="1299150" y="1764004"/>
              <a:ext cx="870236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44600">
                <a:lnSpc>
                  <a:spcPct val="90000"/>
                </a:lnSpc>
                <a:spcBef>
                  <a:spcPts val="1100"/>
                </a:spcBef>
                <a:defRPr sz="2800"/>
              </a:lvl1pPr>
            </a:lstStyle>
            <a:p>
              <a:r>
                <a:t>2013</a:t>
              </a:r>
            </a:p>
          </p:txBody>
        </p:sp>
        <p:sp>
          <p:nvSpPr>
            <p:cNvPr id="469" name="Кружок"/>
            <p:cNvSpPr/>
            <p:nvPr/>
          </p:nvSpPr>
          <p:spPr>
            <a:xfrm>
              <a:off x="3990006" y="958037"/>
              <a:ext cx="186573" cy="186573"/>
            </a:xfrm>
            <a:prstGeom prst="ellipse">
              <a:avLst/>
            </a:prstGeom>
            <a:solidFill>
              <a:srgbClr val="9E1B32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sp>
          <p:nvSpPr>
            <p:cNvPr id="470" name="2015"/>
            <p:cNvSpPr txBox="1"/>
            <p:nvPr/>
          </p:nvSpPr>
          <p:spPr>
            <a:xfrm>
              <a:off x="4398682" y="741289"/>
              <a:ext cx="853851" cy="394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44600">
                <a:lnSpc>
                  <a:spcPct val="90000"/>
                </a:lnSpc>
                <a:spcBef>
                  <a:spcPts val="1100"/>
                </a:spcBef>
                <a:defRPr sz="2800"/>
              </a:lvl1pPr>
            </a:lstStyle>
            <a:p>
              <a:r>
                <a:t>2015</a:t>
              </a:r>
            </a:p>
          </p:txBody>
        </p:sp>
        <p:sp>
          <p:nvSpPr>
            <p:cNvPr id="471" name="Кружок"/>
            <p:cNvSpPr/>
            <p:nvPr/>
          </p:nvSpPr>
          <p:spPr>
            <a:xfrm>
              <a:off x="6479566" y="570160"/>
              <a:ext cx="258027" cy="258027"/>
            </a:xfrm>
            <a:prstGeom prst="ellipse">
              <a:avLst/>
            </a:prstGeom>
            <a:solidFill>
              <a:srgbClr val="9E1B32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sp>
          <p:nvSpPr>
            <p:cNvPr id="472" name="2018"/>
            <p:cNvSpPr txBox="1"/>
            <p:nvPr/>
          </p:nvSpPr>
          <p:spPr>
            <a:xfrm>
              <a:off x="7080433" y="403727"/>
              <a:ext cx="815989" cy="394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44600">
                <a:lnSpc>
                  <a:spcPct val="90000"/>
                </a:lnSpc>
                <a:spcBef>
                  <a:spcPts val="1100"/>
                </a:spcBef>
                <a:defRPr sz="2800"/>
              </a:lvl1pPr>
            </a:lstStyle>
            <a:p>
              <a:r>
                <a:t>2018</a:t>
              </a:r>
            </a:p>
          </p:txBody>
        </p:sp>
      </p:grpSp>
      <p:sp>
        <p:nvSpPr>
          <p:cNvPr id="474" name="TextBox 4"/>
          <p:cNvSpPr txBox="1"/>
          <p:nvPr/>
        </p:nvSpPr>
        <p:spPr>
          <a:xfrm>
            <a:off x="36518" y="2115175"/>
            <a:ext cx="2691995" cy="1113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000"/>
            </a:pPr>
            <a:r>
              <a:t>ЗАПУСК ПРОГРАММЫ</a:t>
            </a:r>
          </a:p>
          <a:p>
            <a:pPr>
              <a:defRPr sz="1000"/>
            </a:pPr>
            <a:endParaRPr/>
          </a:p>
          <a:p>
            <a:pPr>
              <a:defRPr sz="1000"/>
            </a:pPr>
            <a:r>
              <a:t>ВВЕДЕНА ДОЛЖНОСТЬ РУКОВОДИТЕЛЬ ПО КАЧЕСТВУ</a:t>
            </a:r>
          </a:p>
          <a:p>
            <a:pPr>
              <a:defRPr sz="1000"/>
            </a:pPr>
            <a:endParaRPr/>
          </a:p>
          <a:p>
            <a:pPr>
              <a:defRPr sz="1000"/>
            </a:pPr>
            <a:r>
              <a:t>ПРОВЕДЕНО ПЕРВОЕ ОБУЧЕНИЕ РУКОВОДИТЕЛЕЙ ПО КАЧЕСТВУ И  ГЕНЕРАЛЬНЫХ ДИРЕКТОРОВ</a:t>
            </a:r>
          </a:p>
        </p:txBody>
      </p:sp>
      <p:sp>
        <p:nvSpPr>
          <p:cNvPr id="475" name="TextBox 13"/>
          <p:cNvSpPr txBox="1"/>
          <p:nvPr/>
        </p:nvSpPr>
        <p:spPr>
          <a:xfrm>
            <a:off x="2687354" y="3076470"/>
            <a:ext cx="3032151" cy="1265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000"/>
            </a:pPr>
            <a:r>
              <a:t>ОПИСАНЫ СТАНДАРТЫ ПОВЕДЕНИЯ</a:t>
            </a:r>
          </a:p>
          <a:p>
            <a:pPr>
              <a:defRPr sz="1000"/>
            </a:pPr>
            <a:endParaRPr/>
          </a:p>
          <a:p>
            <a:pPr>
              <a:defRPr sz="1000"/>
            </a:pPr>
            <a:r>
              <a:t>РУКОВОДИТЕЛЬ ПО КАЧЕСТВУ ВХОДИТ В СТРУКТУРУ КЛИЕНТСКОЙ СЛУЖБЫ</a:t>
            </a:r>
            <a:endParaRPr sz="1100"/>
          </a:p>
          <a:p>
            <a:pPr>
              <a:defRPr sz="1100"/>
            </a:pPr>
            <a:endParaRPr sz="1100"/>
          </a:p>
          <a:p>
            <a:pPr>
              <a:defRPr sz="1000"/>
            </a:pPr>
            <a:r>
              <a:t>ВВОДИТСЯ KPI ПО РАБОТЕ С ЖАЛОБАМИ</a:t>
            </a:r>
          </a:p>
          <a:p>
            <a:pPr>
              <a:defRPr sz="1000"/>
            </a:pPr>
            <a:endParaRPr/>
          </a:p>
          <a:p>
            <a:pPr>
              <a:defRPr sz="1000"/>
            </a:pPr>
            <a:r>
              <a:t>ОПРЕДЕЛЕН ПУТЬ ОТ РЕАКТИВНОГО К ПРОАКТИВНОМУ</a:t>
            </a:r>
          </a:p>
        </p:txBody>
      </p:sp>
      <p:sp>
        <p:nvSpPr>
          <p:cNvPr id="476" name="TextBox 15"/>
          <p:cNvSpPr txBox="1"/>
          <p:nvPr/>
        </p:nvSpPr>
        <p:spPr>
          <a:xfrm>
            <a:off x="5848446" y="2624216"/>
            <a:ext cx="2988028" cy="1811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000"/>
            </a:pPr>
            <a:r>
              <a:t>РАСШИРЕНЫ KPI</a:t>
            </a:r>
          </a:p>
          <a:p>
            <a:pPr>
              <a:defRPr sz="1000"/>
            </a:pPr>
            <a:endParaRPr/>
          </a:p>
          <a:p>
            <a:pPr>
              <a:defRPr sz="1000"/>
            </a:pPr>
            <a:r>
              <a:t>ДЕТАЛИЗИРОВАНЫ ЗАДАЧИ РУКОВОДИТЕЛЯ ПО КАЧЕСТВУ И МЕНЕДЖЕРА ПО РАБОТЕ С КЛИЕНТАМИ</a:t>
            </a:r>
          </a:p>
          <a:p>
            <a:pPr>
              <a:defRPr sz="1000"/>
            </a:pPr>
            <a:endParaRPr/>
          </a:p>
          <a:p>
            <a:pPr>
              <a:defRPr sz="1000"/>
            </a:pPr>
            <a:r>
              <a:t>ОПИСАНЫ ТРЕБОВАНИЯ К ПОЗИЦИИ</a:t>
            </a:r>
          </a:p>
          <a:p>
            <a:pPr>
              <a:defRPr sz="1000"/>
            </a:pPr>
            <a:endParaRPr/>
          </a:p>
          <a:p>
            <a:pPr>
              <a:defRPr sz="1000"/>
            </a:pPr>
            <a:r>
              <a:t>ОПРЕДЕЛЕНЫ ПОЛНОМОЧИЯ РУКОВОДИТЕЛЯ ПО КАЧЕСТВУ </a:t>
            </a:r>
          </a:p>
          <a:p>
            <a:pPr>
              <a:defRPr sz="1000"/>
            </a:pPr>
            <a:endParaRPr/>
          </a:p>
          <a:p>
            <a:pPr>
              <a:defRPr sz="1000"/>
            </a:pPr>
            <a:r>
              <a:t>НАЧАТ АУДИТ КЛИЕНТСКОЙ СЛУЖБЫ</a:t>
            </a:r>
          </a:p>
        </p:txBody>
      </p:sp>
      <p:sp>
        <p:nvSpPr>
          <p:cNvPr id="2" name="Rectangle 1"/>
          <p:cNvSpPr/>
          <p:nvPr/>
        </p:nvSpPr>
        <p:spPr>
          <a:xfrm>
            <a:off x="6508" y="800698"/>
            <a:ext cx="9111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400" b="1" dirty="0">
                <a:solidFill>
                  <a:srgbClr val="FFFFFF"/>
                </a:solidFill>
                <a:latin typeface="JLR Emeric ExtraLight"/>
                <a:ea typeface="JLR Emeric ExtraLight"/>
                <a:cs typeface="JLR Emeric ExtraLight"/>
                <a:sym typeface="JLR Emeric ExtraLight"/>
              </a:rPr>
              <a:t>СОХРАНЕНИЕ ЛОЯЛЬНОСТИ КЛИЕНТОВ  ЗА СЧЕТ РЕАЛИЗАЦИИ СТРАТЕГИИ И ФИЛОСОФИИ БРЕНДА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Rectangle 2"/>
          <p:cNvSpPr/>
          <p:nvPr/>
        </p:nvSpPr>
        <p:spPr>
          <a:xfrm>
            <a:off x="0" y="778492"/>
            <a:ext cx="9144000" cy="3963391"/>
          </a:xfrm>
          <a:prstGeom prst="rect">
            <a:avLst/>
          </a:prstGeom>
          <a:gradFill>
            <a:gsLst>
              <a:gs pos="32000">
                <a:srgbClr val="E4E8EE"/>
              </a:gs>
              <a:gs pos="58999">
                <a:srgbClr val="F6F7F9"/>
              </a:gs>
              <a:gs pos="88000">
                <a:srgbClr val="AAB6C9"/>
              </a:gs>
              <a:gs pos="100000">
                <a:srgbClr val="AAB6C9"/>
              </a:gs>
            </a:gsLst>
            <a:lin ang="5400000"/>
          </a:gradFill>
          <a:ln w="12700">
            <a:miter lim="400000"/>
          </a:ln>
        </p:spPr>
        <p:txBody>
          <a:bodyPr lIns="107999" tIns="107999" rIns="107999" bIns="107999"/>
          <a:lstStyle/>
          <a:p>
            <a:endParaRPr/>
          </a:p>
        </p:txBody>
      </p:sp>
      <p:pic>
        <p:nvPicPr>
          <p:cNvPr id="47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2946" y="917104"/>
            <a:ext cx="2354764" cy="2873986"/>
          </a:xfrm>
          <a:prstGeom prst="rect">
            <a:avLst/>
          </a:prstGeom>
          <a:ln w="12700">
            <a:solidFill>
              <a:srgbClr val="131313"/>
            </a:solidFill>
          </a:ln>
        </p:spPr>
      </p:pic>
      <p:grpSp>
        <p:nvGrpSpPr>
          <p:cNvPr id="499" name="Diagram 1"/>
          <p:cNvGrpSpPr/>
          <p:nvPr/>
        </p:nvGrpSpPr>
        <p:grpSpPr>
          <a:xfrm>
            <a:off x="3186175" y="2200357"/>
            <a:ext cx="4459872" cy="2494812"/>
            <a:chOff x="-1" y="0"/>
            <a:chExt cx="4459870" cy="2494809"/>
          </a:xfrm>
        </p:grpSpPr>
        <p:sp>
          <p:nvSpPr>
            <p:cNvPr id="480" name="Линия"/>
            <p:cNvSpPr/>
            <p:nvPr/>
          </p:nvSpPr>
          <p:spPr>
            <a:xfrm>
              <a:off x="2093007" y="652028"/>
              <a:ext cx="178095" cy="590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3E4B61"/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sp>
          <p:nvSpPr>
            <p:cNvPr id="481" name="Линия"/>
            <p:cNvSpPr/>
            <p:nvPr/>
          </p:nvSpPr>
          <p:spPr>
            <a:xfrm>
              <a:off x="2271103" y="652028"/>
              <a:ext cx="1536738" cy="119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116"/>
                  </a:lnTo>
                  <a:lnTo>
                    <a:pt x="21600" y="19116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3E4B61"/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sp>
          <p:nvSpPr>
            <p:cNvPr id="482" name="Линия"/>
            <p:cNvSpPr/>
            <p:nvPr/>
          </p:nvSpPr>
          <p:spPr>
            <a:xfrm>
              <a:off x="2229933" y="652028"/>
              <a:ext cx="41170" cy="119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9116"/>
                  </a:lnTo>
                  <a:lnTo>
                    <a:pt x="0" y="19116"/>
                  </a:ln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3E4B61"/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sp>
          <p:nvSpPr>
            <p:cNvPr id="483" name="Линия"/>
            <p:cNvSpPr/>
            <p:nvPr/>
          </p:nvSpPr>
          <p:spPr>
            <a:xfrm>
              <a:off x="652026" y="652028"/>
              <a:ext cx="1619077" cy="119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9116"/>
                  </a:lnTo>
                  <a:lnTo>
                    <a:pt x="0" y="19116"/>
                  </a:ln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3E4B61"/>
              </a:solidFill>
              <a:prstDash val="solid"/>
              <a:round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endParaRPr/>
            </a:p>
          </p:txBody>
        </p:sp>
        <p:grpSp>
          <p:nvGrpSpPr>
            <p:cNvPr id="486" name="Группа"/>
            <p:cNvGrpSpPr/>
            <p:nvPr/>
          </p:nvGrpSpPr>
          <p:grpSpPr>
            <a:xfrm>
              <a:off x="1619075" y="0"/>
              <a:ext cx="1304055" cy="652028"/>
              <a:chOff x="0" y="0"/>
              <a:chExt cx="1304054" cy="652027"/>
            </a:xfrm>
          </p:grpSpPr>
          <p:sp>
            <p:nvSpPr>
              <p:cNvPr id="484" name="Прямоугольник"/>
              <p:cNvSpPr/>
              <p:nvPr/>
            </p:nvSpPr>
            <p:spPr>
              <a:xfrm>
                <a:off x="-1" y="-1"/>
                <a:ext cx="1304056" cy="652029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46566E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85" name="ГЕНЕРАЛЬНЫЙ ДИРЕКТОР"/>
              <p:cNvSpPr txBox="1"/>
              <p:nvPr/>
            </p:nvSpPr>
            <p:spPr>
              <a:xfrm>
                <a:off x="0" y="151727"/>
                <a:ext cx="1304055" cy="3485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>
                    <a:solidFill>
                      <a:schemeClr val="tx1"/>
                    </a:solidFill>
                    <a:latin typeface="JLR Emeric ExtraLight" panose="02000503040000020004" pitchFamily="2" charset="0"/>
                  </a:rPr>
                  <a:t>ГЕНЕРАЛЬНЫЙ ДИРЕКТОР</a:t>
                </a:r>
              </a:p>
            </p:txBody>
          </p:sp>
        </p:grpSp>
        <p:grpSp>
          <p:nvGrpSpPr>
            <p:cNvPr id="489" name="Группа"/>
            <p:cNvGrpSpPr/>
            <p:nvPr/>
          </p:nvGrpSpPr>
          <p:grpSpPr>
            <a:xfrm>
              <a:off x="-1" y="1842778"/>
              <a:ext cx="1304057" cy="652031"/>
              <a:chOff x="-1" y="-1"/>
              <a:chExt cx="1304056" cy="652031"/>
            </a:xfrm>
          </p:grpSpPr>
          <p:sp>
            <p:nvSpPr>
              <p:cNvPr id="487" name="Прямоугольник"/>
              <p:cNvSpPr/>
              <p:nvPr/>
            </p:nvSpPr>
            <p:spPr>
              <a:xfrm>
                <a:off x="-1" y="-1"/>
                <a:ext cx="1304056" cy="65203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46566E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88" name="ХОСТЕСС"/>
              <p:cNvSpPr txBox="1"/>
              <p:nvPr/>
            </p:nvSpPr>
            <p:spPr>
              <a:xfrm>
                <a:off x="0" y="231986"/>
                <a:ext cx="1304055" cy="1880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>
                    <a:solidFill>
                      <a:schemeClr val="tx1"/>
                    </a:solidFill>
                    <a:latin typeface="JLR Emeric ExtraLight" panose="02000503040000020004" pitchFamily="2" charset="0"/>
                  </a:rPr>
                  <a:t>ХОСТЕСС</a:t>
                </a:r>
              </a:p>
            </p:txBody>
          </p:sp>
        </p:grpSp>
        <p:grpSp>
          <p:nvGrpSpPr>
            <p:cNvPr id="492" name="Группа"/>
            <p:cNvGrpSpPr/>
            <p:nvPr/>
          </p:nvGrpSpPr>
          <p:grpSpPr>
            <a:xfrm>
              <a:off x="1577905" y="1842778"/>
              <a:ext cx="1304057" cy="652030"/>
              <a:chOff x="-1" y="-1"/>
              <a:chExt cx="1304056" cy="652029"/>
            </a:xfrm>
          </p:grpSpPr>
          <p:sp>
            <p:nvSpPr>
              <p:cNvPr id="490" name="Прямоугольник"/>
              <p:cNvSpPr/>
              <p:nvPr/>
            </p:nvSpPr>
            <p:spPr>
              <a:xfrm>
                <a:off x="-1" y="-1"/>
                <a:ext cx="1304056" cy="652029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46566E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91" name="МЕНЕДЖЕР ПО РАБОТЕ С КЛИЕНТАМИ"/>
              <p:cNvSpPr txBox="1"/>
              <p:nvPr/>
            </p:nvSpPr>
            <p:spPr>
              <a:xfrm>
                <a:off x="0" y="66937"/>
                <a:ext cx="1304055" cy="518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>
                    <a:solidFill>
                      <a:schemeClr val="tx1"/>
                    </a:solidFill>
                    <a:latin typeface="JLR Emeric ExtraLight" panose="02000503040000020004" pitchFamily="2" charset="0"/>
                  </a:rPr>
                  <a:t>МЕНЕДЖЕР ПО РАБОТЕ С КЛИЕНТАМИ</a:t>
                </a:r>
              </a:p>
            </p:txBody>
          </p:sp>
        </p:grpSp>
        <p:grpSp>
          <p:nvGrpSpPr>
            <p:cNvPr id="495" name="Группа"/>
            <p:cNvGrpSpPr/>
            <p:nvPr/>
          </p:nvGrpSpPr>
          <p:grpSpPr>
            <a:xfrm>
              <a:off x="3155812" y="1842778"/>
              <a:ext cx="1304057" cy="652030"/>
              <a:chOff x="0" y="-1"/>
              <a:chExt cx="1304056" cy="652029"/>
            </a:xfrm>
          </p:grpSpPr>
          <p:sp>
            <p:nvSpPr>
              <p:cNvPr id="493" name="Прямоугольник"/>
              <p:cNvSpPr/>
              <p:nvPr/>
            </p:nvSpPr>
            <p:spPr>
              <a:xfrm>
                <a:off x="0" y="-1"/>
                <a:ext cx="1304056" cy="652029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46566E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94" name="КОНТАКТ-ЦЕНТР"/>
              <p:cNvSpPr txBox="1"/>
              <p:nvPr/>
            </p:nvSpPr>
            <p:spPr>
              <a:xfrm>
                <a:off x="0" y="231986"/>
                <a:ext cx="1304055" cy="1880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>
                    <a:solidFill>
                      <a:schemeClr val="tx1"/>
                    </a:solidFill>
                    <a:latin typeface="JLR Emeric ExtraLight" panose="02000503040000020004" pitchFamily="2" charset="0"/>
                  </a:rPr>
                  <a:t>КОНТАКТ-ЦЕНТР</a:t>
                </a:r>
              </a:p>
            </p:txBody>
          </p:sp>
        </p:grpSp>
        <p:grpSp>
          <p:nvGrpSpPr>
            <p:cNvPr id="498" name="Группа"/>
            <p:cNvGrpSpPr/>
            <p:nvPr/>
          </p:nvGrpSpPr>
          <p:grpSpPr>
            <a:xfrm>
              <a:off x="788953" y="916901"/>
              <a:ext cx="1304055" cy="652028"/>
              <a:chOff x="0" y="0"/>
              <a:chExt cx="1304054" cy="652027"/>
            </a:xfrm>
          </p:grpSpPr>
          <p:sp>
            <p:nvSpPr>
              <p:cNvPr id="496" name="Прямоугольник"/>
              <p:cNvSpPr/>
              <p:nvPr/>
            </p:nvSpPr>
            <p:spPr>
              <a:xfrm>
                <a:off x="-1" y="-1"/>
                <a:ext cx="1304056" cy="652029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46566E"/>
                </a:solidFill>
                <a:prstDash val="solid"/>
                <a:round/>
              </a:ln>
              <a:effectLst/>
            </p:spPr>
            <p:txBody>
              <a:bodyPr wrap="square" lIns="107999" tIns="107999" rIns="107999" bIns="10799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97" name="РУКОВОДИТЕЛЬ ПО КАЧЕСТВУ"/>
              <p:cNvSpPr txBox="1"/>
              <p:nvPr/>
            </p:nvSpPr>
            <p:spPr>
              <a:xfrm>
                <a:off x="0" y="151727"/>
                <a:ext cx="1304055" cy="3485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" tIns="7620" rIns="7620" bIns="7620" numCol="1" anchor="ctr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>
                    <a:solidFill>
                      <a:schemeClr val="tx1"/>
                    </a:solidFill>
                    <a:latin typeface="JLR Emeric ExtraLight" panose="02000503040000020004" pitchFamily="2" charset="0"/>
                  </a:defRPr>
                </a:lvl1pPr>
              </a:lstStyle>
              <a:p>
                <a:r>
                  <a:rPr dirty="0"/>
                  <a:t>РУКОВОДИТЕЛЬ ПО КАЧЕСТВУ</a:t>
                </a:r>
              </a:p>
            </p:txBody>
          </p:sp>
        </p:grpSp>
      </p:grpSp>
      <p:sp>
        <p:nvSpPr>
          <p:cNvPr id="500" name="TextBox 17"/>
          <p:cNvSpPr txBox="1"/>
          <p:nvPr/>
        </p:nvSpPr>
        <p:spPr>
          <a:xfrm>
            <a:off x="2180752" y="967857"/>
            <a:ext cx="506602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JLR Emeric ExtraLight"/>
                <a:ea typeface="JLR Emeric ExtraLight"/>
                <a:cs typeface="JLR Emeric ExtraLight"/>
                <a:sym typeface="JLR Emeric ExtraLight"/>
              </a:defRPr>
            </a:lvl1pPr>
          </a:lstStyle>
          <a:p>
            <a:r>
              <a:t>8%</a:t>
            </a:r>
          </a:p>
        </p:txBody>
      </p:sp>
      <p:sp>
        <p:nvSpPr>
          <p:cNvPr id="50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77901" y="826617"/>
            <a:ext cx="3616275" cy="3915266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0"/>
              </a:spcBef>
              <a:defRPr sz="1200" b="1">
                <a:solidFill>
                  <a:srgbClr val="C00000"/>
                </a:solidFill>
              </a:defRPr>
            </a:pPr>
            <a:endParaRPr dirty="0"/>
          </a:p>
          <a:p>
            <a:pPr>
              <a:spcBef>
                <a:spcPts val="0"/>
              </a:spcBef>
              <a:defRPr sz="1200" b="1">
                <a:solidFill>
                  <a:srgbClr val="C00000"/>
                </a:solidFill>
                <a:latin typeface="JLR Emeric"/>
                <a:ea typeface="JLR Emeric"/>
                <a:cs typeface="JLR Emeric"/>
                <a:sym typeface="JLR Emeric"/>
              </a:defRPr>
            </a:pPr>
            <a:r>
              <a:rPr dirty="0"/>
              <a:t>ЗАДАЧИ РУКОВОДИТЕЛЯ ПО КАЧЕСТВУ</a:t>
            </a:r>
          </a:p>
          <a:p>
            <a:pPr>
              <a:spcBef>
                <a:spcPts val="0"/>
              </a:spcBef>
              <a:defRPr sz="1200" b="1">
                <a:latin typeface="JLR Emeric"/>
                <a:ea typeface="JLR Emeric"/>
                <a:cs typeface="JLR Emeric"/>
                <a:sym typeface="JLR Emeric"/>
              </a:defRPr>
            </a:pPr>
            <a:endParaRPr dirty="0"/>
          </a:p>
          <a:p>
            <a:pPr>
              <a:spcBef>
                <a:spcPts val="0"/>
              </a:spcBef>
              <a:defRPr sz="1200" b="1"/>
            </a:pPr>
            <a:r>
              <a:rPr dirty="0"/>
              <a:t>ОПИСАНИЕ ПРОЦЕССОВ ВЗАИМОДЕЙСТВИЯ С КЛИЕНТАМИ</a:t>
            </a:r>
          </a:p>
          <a:p>
            <a:pPr marL="171450" indent="-171450">
              <a:spcBef>
                <a:spcPts val="0"/>
              </a:spcBef>
              <a:buClr>
                <a:srgbClr val="40465C"/>
              </a:buClr>
              <a:buSzPct val="100000"/>
              <a:buChar char="▪"/>
              <a:defRPr sz="1200" b="1"/>
            </a:pPr>
            <a:endParaRPr dirty="0"/>
          </a:p>
          <a:p>
            <a:pPr>
              <a:spcBef>
                <a:spcPts val="0"/>
              </a:spcBef>
              <a:defRPr sz="1200" b="1"/>
            </a:pPr>
            <a:r>
              <a:rPr dirty="0"/>
              <a:t>ОБУЧЕНИЕ И КОУЧИНГ СОТРУДНИКОВ</a:t>
            </a:r>
          </a:p>
          <a:p>
            <a:pPr marL="171450" indent="-171450">
              <a:spcBef>
                <a:spcPts val="0"/>
              </a:spcBef>
              <a:buClr>
                <a:srgbClr val="40465C"/>
              </a:buClr>
              <a:buSzPct val="100000"/>
              <a:buChar char="▪"/>
              <a:defRPr sz="1200" b="1"/>
            </a:pPr>
            <a:endParaRPr dirty="0"/>
          </a:p>
          <a:p>
            <a:pPr>
              <a:spcBef>
                <a:spcPts val="0"/>
              </a:spcBef>
              <a:defRPr sz="1200" b="1"/>
            </a:pPr>
            <a:r>
              <a:rPr dirty="0"/>
              <a:t>ОБЕСПЕЧЕНИЕ БЕСПЕРЕБОЙНОГО ПРОЦЕССА КОММУНИКАЦИИ С КЛИЕНТАМИ</a:t>
            </a:r>
          </a:p>
          <a:p>
            <a:pPr marL="171450" indent="-171450">
              <a:spcBef>
                <a:spcPts val="0"/>
              </a:spcBef>
              <a:buClr>
                <a:srgbClr val="40465C"/>
              </a:buClr>
              <a:buSzPct val="100000"/>
              <a:buChar char="▪"/>
              <a:defRPr sz="1200" b="1"/>
            </a:pPr>
            <a:endParaRPr dirty="0"/>
          </a:p>
          <a:p>
            <a:pPr>
              <a:spcBef>
                <a:spcPts val="0"/>
              </a:spcBef>
              <a:defRPr sz="1200" b="1"/>
            </a:pPr>
            <a:r>
              <a:rPr dirty="0"/>
              <a:t>СБОР И АНАЛИЗ ОБРАТНОЙ СВЯЗИ КЛИЕНТОВ</a:t>
            </a:r>
          </a:p>
          <a:p>
            <a:pPr marL="171450" indent="-171450">
              <a:spcBef>
                <a:spcPts val="0"/>
              </a:spcBef>
              <a:buClr>
                <a:srgbClr val="40465C"/>
              </a:buClr>
              <a:buSzPct val="100000"/>
              <a:buChar char="▪"/>
              <a:defRPr sz="1200" b="1"/>
            </a:pPr>
            <a:endParaRPr dirty="0"/>
          </a:p>
          <a:p>
            <a:pPr>
              <a:spcBef>
                <a:spcPts val="0"/>
              </a:spcBef>
              <a:defRPr sz="1200" b="1"/>
            </a:pPr>
            <a:r>
              <a:rPr dirty="0"/>
              <a:t>РАЗРАБОТКА ПЛАНА МЕРОПРИЯТИЙ ПО СНИЖЕНИЮ НЕДОВОЛЬСТВА КЛИЕНТОВ</a:t>
            </a:r>
          </a:p>
          <a:p>
            <a:pPr>
              <a:spcBef>
                <a:spcPts val="0"/>
              </a:spcBef>
              <a:defRPr sz="1200" b="1"/>
            </a:pPr>
            <a:endParaRPr dirty="0"/>
          </a:p>
          <a:p>
            <a:pPr>
              <a:spcBef>
                <a:spcPts val="0"/>
              </a:spcBef>
              <a:defRPr sz="1200" b="1"/>
            </a:pPr>
            <a:r>
              <a:rPr dirty="0"/>
              <a:t>РАЗРАБОТКА ПЛАНА МЕРОПРИЯТИЙ ПО СНИЖЕНИЮ ВОЗВРАТА АВТОМОБИЛЕЙ</a:t>
            </a:r>
          </a:p>
          <a:p>
            <a:pPr marL="171450" indent="-171450">
              <a:spcBef>
                <a:spcPts val="0"/>
              </a:spcBef>
              <a:buClr>
                <a:srgbClr val="40465C"/>
              </a:buClr>
              <a:buSzPct val="100000"/>
              <a:buChar char="▪"/>
              <a:defRPr sz="1200" b="1"/>
            </a:pPr>
            <a:endParaRPr dirty="0"/>
          </a:p>
          <a:p>
            <a:pPr>
              <a:spcBef>
                <a:spcPts val="0"/>
              </a:spcBef>
              <a:defRPr sz="1200" b="1"/>
            </a:pPr>
            <a:r>
              <a:rPr lang="ru-RU" dirty="0" smtClean="0"/>
              <a:t>АНАЛИЗ ПРИЧИН ПОТЕРИ КЛИЕНТОВ</a:t>
            </a:r>
            <a:endParaRPr dirty="0"/>
          </a:p>
        </p:txBody>
      </p:sp>
      <p:sp>
        <p:nvSpPr>
          <p:cNvPr id="502" name="Title 9"/>
          <p:cNvSpPr txBox="1"/>
          <p:nvPr/>
        </p:nvSpPr>
        <p:spPr>
          <a:xfrm>
            <a:off x="249238" y="161476"/>
            <a:ext cx="6629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>
                <a:latin typeface="JLR Emeric SemiBold"/>
                <a:ea typeface="JLR Emeric SemiBold"/>
                <a:cs typeface="JLR Emeric SemiBold"/>
                <a:sym typeface="JLR Emeric SemiBold"/>
              </a:defRPr>
            </a:lvl1pPr>
          </a:lstStyle>
          <a:p>
            <a:r>
              <a:t>ПРОГРАММА «СТАНДАРТЫ КАЧЕСТВА»</a:t>
            </a:r>
          </a:p>
        </p:txBody>
      </p:sp>
      <p:sp>
        <p:nvSpPr>
          <p:cNvPr id="503" name="Subtitle 13"/>
          <p:cNvSpPr txBox="1"/>
          <p:nvPr/>
        </p:nvSpPr>
        <p:spPr>
          <a:xfrm>
            <a:off x="249236" y="469984"/>
            <a:ext cx="662940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defRPr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t>ОСНОВНЫЕ ПРИНЦИПЫ И ИДЕИ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itle 9"/>
          <p:cNvSpPr txBox="1"/>
          <p:nvPr/>
        </p:nvSpPr>
        <p:spPr>
          <a:xfrm>
            <a:off x="249238" y="161476"/>
            <a:ext cx="6629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>
                <a:latin typeface="JLR Emeric SemiBold"/>
                <a:ea typeface="JLR Emeric SemiBold"/>
                <a:cs typeface="JLR Emeric SemiBold"/>
                <a:sym typeface="JLR Emeric SemiBold"/>
              </a:defRPr>
            </a:lvl1pPr>
          </a:lstStyle>
          <a:p>
            <a:r>
              <a:rPr dirty="0"/>
              <a:t>БЮДЖЕТ ЛОЯЛЬНОСТИ </a:t>
            </a:r>
            <a:r>
              <a:rPr dirty="0" smtClean="0"/>
              <a:t>КЛИЕН</a:t>
            </a:r>
            <a:r>
              <a:rPr lang="ru-RU" dirty="0" smtClean="0"/>
              <a:t>ТС</a:t>
            </a:r>
            <a:r>
              <a:rPr dirty="0" smtClean="0"/>
              <a:t>КОЙ </a:t>
            </a:r>
            <a:r>
              <a:rPr dirty="0"/>
              <a:t>СЛУЖБЫ</a:t>
            </a:r>
          </a:p>
        </p:txBody>
      </p:sp>
      <p:sp>
        <p:nvSpPr>
          <p:cNvPr id="506" name="Subtitle 13"/>
          <p:cNvSpPr txBox="1"/>
          <p:nvPr/>
        </p:nvSpPr>
        <p:spPr>
          <a:xfrm>
            <a:off x="249235" y="483395"/>
            <a:ext cx="662940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defRPr>
                <a:latin typeface="JLR Emeric"/>
                <a:ea typeface="JLR Emeric"/>
                <a:cs typeface="JLR Emeric"/>
                <a:sym typeface="JLR Emeric"/>
              </a:defRPr>
            </a:lvl1pPr>
          </a:lstStyle>
          <a:p>
            <a:r>
              <a:t>ОСНОВНЫЕ ПРИНЦИПЫ И ИДЕИ</a:t>
            </a:r>
          </a:p>
        </p:txBody>
      </p:sp>
      <p:pic>
        <p:nvPicPr>
          <p:cNvPr id="507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2180" y="821376"/>
            <a:ext cx="5731820" cy="3782814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Rectangle 16"/>
          <p:cNvSpPr/>
          <p:nvPr/>
        </p:nvSpPr>
        <p:spPr>
          <a:xfrm>
            <a:off x="7953" y="817920"/>
            <a:ext cx="3406335" cy="3786270"/>
          </a:xfrm>
          <a:prstGeom prst="rect">
            <a:avLst/>
          </a:prstGeom>
          <a:gradFill>
            <a:gsLst>
              <a:gs pos="63000">
                <a:srgbClr val="F6F7F9">
                  <a:alpha val="74000"/>
                </a:srgbClr>
              </a:gs>
              <a:gs pos="100000">
                <a:srgbClr val="2D3747">
                  <a:alpha val="28000"/>
                </a:srgbClr>
              </a:gs>
            </a:gsLst>
            <a:lin ang="10800000"/>
          </a:gradFill>
          <a:ln w="12700">
            <a:miter lim="400000"/>
          </a:ln>
        </p:spPr>
        <p:txBody>
          <a:bodyPr lIns="107999" tIns="107999" rIns="107999" bIns="107999"/>
          <a:lstStyle/>
          <a:p>
            <a:pPr>
              <a:defRPr b="1"/>
            </a:pPr>
            <a:endParaRPr/>
          </a:p>
        </p:txBody>
      </p:sp>
      <p:sp>
        <p:nvSpPr>
          <p:cNvPr id="509" name="TextBox 6"/>
          <p:cNvSpPr txBox="1"/>
          <p:nvPr/>
        </p:nvSpPr>
        <p:spPr>
          <a:xfrm>
            <a:off x="7954" y="1116460"/>
            <a:ext cx="3406335" cy="240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200"/>
            </a:pPr>
            <a:endParaRPr dirty="0"/>
          </a:p>
          <a:p>
            <a:pPr>
              <a:defRPr sz="1200"/>
            </a:pPr>
            <a:r>
              <a:rPr dirty="0"/>
              <a:t>РУКОВОДИТЕЛЬ ПО КАЧЕСТВУ ОТВЕТСТВЕННЫЙ И </a:t>
            </a:r>
            <a:r>
              <a:rPr b="1" dirty="0">
                <a:solidFill>
                  <a:srgbClr val="9E1B32"/>
                </a:solidFill>
              </a:rPr>
              <a:t>УПОЛНОМОЧЕННЫЙ</a:t>
            </a:r>
            <a:r>
              <a:rPr dirty="0"/>
              <a:t> СОТРУДНИК ЗА </a:t>
            </a:r>
            <a:r>
              <a:rPr lang="ru-RU" dirty="0" smtClean="0"/>
              <a:t>ПРИНЯТИЕ РЕШЕНИЯ</a:t>
            </a:r>
            <a:endParaRPr dirty="0"/>
          </a:p>
          <a:p>
            <a:pPr>
              <a:defRPr sz="1200"/>
            </a:pPr>
            <a:endParaRPr lang="ru-RU" dirty="0" smtClean="0"/>
          </a:p>
          <a:p>
            <a:pPr>
              <a:defRPr sz="1200"/>
            </a:pPr>
            <a:endParaRPr lang="ru-RU" dirty="0"/>
          </a:p>
          <a:p>
            <a:pPr>
              <a:defRPr sz="1200"/>
            </a:pPr>
            <a:endParaRPr dirty="0"/>
          </a:p>
          <a:p>
            <a:pPr>
              <a:defRPr sz="1200"/>
            </a:pPr>
            <a:r>
              <a:rPr dirty="0"/>
              <a:t>ОПРЕДЕЛЕНЫ УСЛОВИЯ И КРИТЕРИИ ДЛЯ ПРЕДОСТАВЛЕНИЯ </a:t>
            </a:r>
            <a:r>
              <a:rPr dirty="0" smtClean="0"/>
              <a:t>ПРЕФЕРЕНЦИЙ</a:t>
            </a:r>
            <a:endParaRPr lang="ru-RU" dirty="0" smtClean="0"/>
          </a:p>
          <a:p>
            <a:pPr>
              <a:defRPr sz="1200"/>
            </a:pPr>
            <a:endParaRPr lang="ru-RU" dirty="0" smtClean="0"/>
          </a:p>
          <a:p>
            <a:pPr>
              <a:defRPr sz="1200"/>
            </a:pPr>
            <a:endParaRPr dirty="0"/>
          </a:p>
          <a:p>
            <a:pPr>
              <a:defRPr sz="1200"/>
            </a:pPr>
            <a:endParaRPr dirty="0"/>
          </a:p>
          <a:p>
            <a:pPr>
              <a:defRPr sz="1200"/>
            </a:pPr>
            <a:r>
              <a:rPr dirty="0"/>
              <a:t>ПРОВЕДЕНИЕ ВЫБОРОЧНОГО </a:t>
            </a:r>
            <a:r>
              <a:rPr dirty="0" smtClean="0"/>
              <a:t>АУДИТА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R">
  <a:themeElements>
    <a:clrScheme name="JLR">
      <a:dk1>
        <a:srgbClr val="131313"/>
      </a:dk1>
      <a:lt1>
        <a:srgbClr val="FFFFFF"/>
      </a:lt1>
      <a:dk2>
        <a:srgbClr val="A7A7A7"/>
      </a:dk2>
      <a:lt2>
        <a:srgbClr val="535353"/>
      </a:lt2>
      <a:accent1>
        <a:srgbClr val="573535"/>
      </a:accent1>
      <a:accent2>
        <a:srgbClr val="A47245"/>
      </a:accent2>
      <a:accent3>
        <a:srgbClr val="BBA56E"/>
      </a:accent3>
      <a:accent4>
        <a:srgbClr val="333348"/>
      </a:accent4>
      <a:accent5>
        <a:srgbClr val="4E5F7A"/>
      </a:accent5>
      <a:accent6>
        <a:srgbClr val="91A19F"/>
      </a:accent6>
      <a:hlink>
        <a:srgbClr val="0000FF"/>
      </a:hlink>
      <a:folHlink>
        <a:srgbClr val="FF00FF"/>
      </a:folHlink>
    </a:clrScheme>
    <a:fontScheme name="JLR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JL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7999" tIns="107999" rIns="107999" bIns="10799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31313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31313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JLR">
  <a:themeElements>
    <a:clrScheme name="JL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73535"/>
      </a:accent1>
      <a:accent2>
        <a:srgbClr val="A47245"/>
      </a:accent2>
      <a:accent3>
        <a:srgbClr val="BBA56E"/>
      </a:accent3>
      <a:accent4>
        <a:srgbClr val="333348"/>
      </a:accent4>
      <a:accent5>
        <a:srgbClr val="4E5F7A"/>
      </a:accent5>
      <a:accent6>
        <a:srgbClr val="91A19F"/>
      </a:accent6>
      <a:hlink>
        <a:srgbClr val="0000FF"/>
      </a:hlink>
      <a:folHlink>
        <a:srgbClr val="FF00FF"/>
      </a:folHlink>
    </a:clrScheme>
    <a:fontScheme name="JLR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JL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7999" tIns="107999" rIns="107999" bIns="10799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31313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31313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1267</Words>
  <Application>Microsoft Office PowerPoint</Application>
  <PresentationFormat>On-screen Show (16:9)</PresentationFormat>
  <Paragraphs>350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Georgia</vt:lpstr>
      <vt:lpstr>Helvetica</vt:lpstr>
      <vt:lpstr>JLR Emeric</vt:lpstr>
      <vt:lpstr>JLR Emeric ExtraLight</vt:lpstr>
      <vt:lpstr>JLR Emeric SemiBold</vt:lpstr>
      <vt:lpstr>Wingdings</vt:lpstr>
      <vt:lpstr>JLR</vt:lpstr>
      <vt:lpstr>УПРАВЛЕНИЕ КАЧЕСТВОМ РАБОТЫ С ОБРАЩЕНИЯМИ КЛИЕНТОВ</vt:lpstr>
      <vt:lpstr>PowerPoint Presentation</vt:lpstr>
      <vt:lpstr>PowerPoint Presentation</vt:lpstr>
      <vt:lpstr>ФИЛОСОФИЯ JAGUAR LAND ROVER</vt:lpstr>
      <vt:lpstr>ОТДЕЛ ПО РАБОТЕ С КЛИЕНТАМИ</vt:lpstr>
      <vt:lpstr>ПРОГРАММА «СТАНДАРТЫ КАЧЕСТВА»</vt:lpstr>
      <vt:lpstr>PowerPoint Presentation</vt:lpstr>
      <vt:lpstr>PowerPoint Presentation</vt:lpstr>
      <vt:lpstr>PowerPoint Presentation</vt:lpstr>
      <vt:lpstr>PowerPoint Presentation</vt:lpstr>
      <vt:lpstr>СИСТЕМА РЕГИСТРАЦИИ ОБРАЩЕНИЙ</vt:lpstr>
      <vt:lpstr>СТАТИСТИКА ОБРАЩЕНИЙ И КОНФЕРЕНЦ-ЗВОНКОВ</vt:lpstr>
      <vt:lpstr>PowerPoint Presentation</vt:lpstr>
      <vt:lpstr>PowerPoint Presentation</vt:lpstr>
      <vt:lpstr>ПРОГРАММА «СТАНДАРТЫ КАЧЕСТВА»</vt:lpstr>
      <vt:lpstr>ПРОГРАММА «СТАНДАРТЫ КАЧЕСТВА»</vt:lpstr>
      <vt:lpstr>ПРОГРАММА «СТАНДАРТЫ КАЧЕСТВА»</vt:lpstr>
      <vt:lpstr>ПРОГРАММА «СТАНДАРТЫ КАЧЕСТВА»</vt:lpstr>
      <vt:lpstr>ПРОГРАММА «СТАНДАРТЫ КАЧЕСТВА»</vt:lpstr>
      <vt:lpstr>ПРОГРАММА «СТАНДАРТЫ КАЧЕСТВА» СОБРАНИЕ ПО КАЧЕСТВУ</vt:lpstr>
      <vt:lpstr>ПРОГРАММА «СТАНДАРТЫ КАЧЕСТВА»</vt:lpstr>
      <vt:lpstr>ПРОГРАММА «СТАНДАРТЫ КАЧЕСТВА»</vt:lpstr>
      <vt:lpstr>PowerPoint Presentation</vt:lpstr>
      <vt:lpstr>ПРОГРАММА «СТАНДАРТЫ КАЧЕСТВА»</vt:lpstr>
      <vt:lpstr>ПРОГРАММА «СТАНДАРТЫ КАЧЕСТВА» УДОВЛЕТВОРЕННОСТЬ КЛИЕНТОВ JAGUAR LAND ROVER</vt:lpstr>
      <vt:lpstr>СПАСИБО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КАЧЕСТВОМ РАБОТЫ С ОБРАЩЕНИЯМИ КЛИЕНТОВ</dc:title>
  <cp:lastModifiedBy>Shapovalova, Anastasia (A.)</cp:lastModifiedBy>
  <cp:revision>17</cp:revision>
  <dcterms:modified xsi:type="dcterms:W3CDTF">2020-04-17T11:02:54Z</dcterms:modified>
</cp:coreProperties>
</file>