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60" r:id="rId6"/>
    <p:sldId id="262" r:id="rId7"/>
    <p:sldId id="268" r:id="rId8"/>
    <p:sldId id="264" r:id="rId9"/>
    <p:sldId id="267" r:id="rId10"/>
    <p:sldId id="271" r:id="rId11"/>
    <p:sldId id="265" r:id="rId12"/>
    <p:sldId id="25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66" autoAdjust="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292DF-789F-4FFC-92C8-00F81A4EA403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DBB2C-07DA-4A5C-8E95-5EB914B56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0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DBB2C-07DA-4A5C-8E95-5EB914B5626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3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DBB2C-07DA-4A5C-8E95-5EB914B5626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09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DBB2C-07DA-4A5C-8E95-5EB914B5626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51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Вышесказанное важно еще и потому, что люди боятся ехать в сервис из-за угрозы заражения, нужно им разъяснять и демонстрировать, что сто делает все возможное для того, чтобы сделать их визит максимально безопасным. </a:t>
            </a:r>
          </a:p>
          <a:p>
            <a:r>
              <a:rPr lang="ru-RU" dirty="0"/>
              <a:t>Сотрудники должны</a:t>
            </a:r>
            <a:r>
              <a:rPr lang="ru-RU" baseline="0" dirty="0"/>
              <a:t> чувствовать себя на работе защищенно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DBB2C-07DA-4A5C-8E95-5EB914B5626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0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На NPS придется закрыть глаза, но не стоит забывать.</a:t>
            </a:r>
            <a:br>
              <a:rPr lang="ru-RU" dirty="0"/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не можем разрешить клиентам ожидать ремонта внутри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дц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ru-RU" dirty="0"/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Клиентам предоставляется бесплатное такси сто-дом-сто, как результат - все стоят на улице и ждут под снегом(говоря о начале апреля), дождем..</a:t>
            </a:r>
            <a:br>
              <a:rPr lang="ru-RU" dirty="0"/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Привлекать новых клиентов в этой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ситации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вредить себе. Впечатление останется такое, что вернуться не захочется.</a:t>
            </a:r>
            <a:br>
              <a:rPr lang="ru-RU" dirty="0"/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Больший упор на приглашение тех, кто по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rfm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ааа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клиент. То есть знаком с нашими сто, и понимает, что эта мера временная.</a:t>
            </a:r>
            <a:br>
              <a:rPr lang="ru-RU" dirty="0"/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и нужно приглашать подобных клиентов из будущего периода, например, если то надо делать в июне.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DBB2C-07DA-4A5C-8E95-5EB914B5626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5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Каждому клиенту присваивается код. Например AAA, BAA, AAC и т.д.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Каждая из букв кода формируется по алгоритму.</a:t>
            </a:r>
          </a:p>
          <a:p>
            <a:pPr marL="45720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Символ.  Давность посещения: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     A если есть ЗН за ближайший год;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     B если есть ЗН в период от 1 года до 2;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     С если есть с момента закрытия последнего ЗН прошло более 2 лет;</a:t>
            </a:r>
          </a:p>
          <a:p>
            <a:pPr marL="457200">
              <a:buFont typeface="+mj-lt"/>
              <a:buAutoNum type="arabicPeriod" startAt="2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Символ.  Кол-во посещений: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     A если на клиента закрыто &gt; 5  ЗН;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     B если на клиента закрыто от 5 до 2(включительно) ЗН;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     С если на клиента закрыто &lt;= 1   ЗН.</a:t>
            </a:r>
          </a:p>
          <a:p>
            <a:pPr marL="457200">
              <a:buFont typeface="+mj-lt"/>
              <a:buAutoNum type="arabicPeriod" startAt="3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Символ.  Принесенные деньги: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     A если сумма ЗН клиента составляет &gt; 50 тыс.;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     B если сумма ЗН клиента составляет от 50  до 15 тыс.;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     С если сумма ЗН клиента  &lt; 15 тыс.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DBB2C-07DA-4A5C-8E95-5EB914B5626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90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202124"/>
                </a:solidFill>
                <a:latin typeface="Roboto"/>
              </a:rPr>
              <a:t>Задаем период анализа: сент19</a:t>
            </a:r>
            <a:br>
              <a:rPr lang="ru-RU" dirty="0"/>
            </a:br>
            <a:r>
              <a:rPr lang="ru-RU" dirty="0">
                <a:solidFill>
                  <a:srgbClr val="202124"/>
                </a:solidFill>
                <a:latin typeface="Roboto"/>
              </a:rPr>
              <a:t>Для расчета нужно:</a:t>
            </a:r>
            <a:br>
              <a:rPr lang="ru-RU" dirty="0"/>
            </a:br>
            <a:r>
              <a:rPr lang="ru-RU" dirty="0">
                <a:solidFill>
                  <a:srgbClr val="202124"/>
                </a:solidFill>
                <a:latin typeface="Roboto"/>
              </a:rPr>
              <a:t>1. август18 (уникальные vin1)</a:t>
            </a:r>
            <a:br>
              <a:rPr lang="ru-RU" dirty="0"/>
            </a:br>
            <a:r>
              <a:rPr lang="ru-RU" dirty="0">
                <a:solidFill>
                  <a:srgbClr val="202124"/>
                </a:solidFill>
                <a:latin typeface="Roboto"/>
              </a:rPr>
              <a:t>2. сентябрь18 - сентябрь19(уникальные vin2)</a:t>
            </a:r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rgbClr val="202124"/>
                </a:solidFill>
                <a:latin typeface="Roboto"/>
              </a:rPr>
              <a:t>ищем, какое кол-во vin1 присутствует в vin2, выводим %-е значение</a:t>
            </a:r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rgbClr val="202124"/>
                </a:solidFill>
                <a:latin typeface="Roboto"/>
              </a:rPr>
              <a:t>нужно уметь выгружать vin1, которых нет в vin2 в формате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фио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, а/м, тел</a:t>
            </a:r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rgbClr val="202124"/>
                </a:solidFill>
                <a:latin typeface="Roboto"/>
              </a:rPr>
              <a:t>разделение:</a:t>
            </a:r>
            <a:br>
              <a:rPr lang="ru-RU" dirty="0"/>
            </a:br>
            <a:r>
              <a:rPr lang="ru-RU" dirty="0">
                <a:solidFill>
                  <a:srgbClr val="202124"/>
                </a:solidFill>
                <a:latin typeface="Roboto"/>
              </a:rPr>
              <a:t>профиль(в нашем случае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мицу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) года: 18,17,16,15,14,13+</a:t>
            </a:r>
            <a:br>
              <a:rPr lang="ru-RU" dirty="0"/>
            </a:br>
            <a:r>
              <a:rPr lang="ru-RU" dirty="0">
                <a:solidFill>
                  <a:srgbClr val="202124"/>
                </a:solidFill>
                <a:latin typeface="Roboto"/>
              </a:rPr>
              <a:t>не профиль(не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мицу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, только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физ.лица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) года: 18,17,16+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DBB2C-07DA-4A5C-8E95-5EB914B5626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8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Направьте свои усилия на действия, которые гарантированно приносят результат: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проактивные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обзвоны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Звоните как можно больше, приглашайте на сегодня, на сейчас. Звоните наперед, тем у кого ТО в июне, пока у людей есть деньги.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- рекомендации. Заполняйте, звоните, предлагайте условия, которые устроят клиента.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- смс. Это быстро, результат можно получить сразу после отправки.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- возврат упущенных. Сотрудник, прослушивающий звонки должен максимально оперативно сообщать об упущенных, их нужно возвращать сразу.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- заявки с сайта, пропущенные звонки. Оперативно перезванивайте по этим запросам, сейчас есть на это время.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DBB2C-07DA-4A5C-8E95-5EB914B5626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38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923A-975B-4469-9F23-F99CB5C334E9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2C8D-7BA9-42A5-A124-7176E340A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4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923A-975B-4469-9F23-F99CB5C334E9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2C8D-7BA9-42A5-A124-7176E340A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923A-975B-4469-9F23-F99CB5C334E9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2C8D-7BA9-42A5-A124-7176E340A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923A-975B-4469-9F23-F99CB5C334E9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2C8D-7BA9-42A5-A124-7176E340A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15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923A-975B-4469-9F23-F99CB5C334E9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2C8D-7BA9-42A5-A124-7176E340A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73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923A-975B-4469-9F23-F99CB5C334E9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2C8D-7BA9-42A5-A124-7176E340A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7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923A-975B-4469-9F23-F99CB5C334E9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2C8D-7BA9-42A5-A124-7176E340A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4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923A-975B-4469-9F23-F99CB5C334E9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2C8D-7BA9-42A5-A124-7176E340A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97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923A-975B-4469-9F23-F99CB5C334E9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2C8D-7BA9-42A5-A124-7176E340A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0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923A-975B-4469-9F23-F99CB5C334E9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2C8D-7BA9-42A5-A124-7176E340A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01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923A-975B-4469-9F23-F99CB5C334E9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2C8D-7BA9-42A5-A124-7176E340A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8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0923A-975B-4469-9F23-F99CB5C334E9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62C8D-7BA9-42A5-A124-7176E340A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4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2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020" y="93747"/>
            <a:ext cx="2031482" cy="66593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8;p17"/>
          <p:cNvSpPr txBox="1">
            <a:spLocks/>
          </p:cNvSpPr>
          <p:nvPr/>
        </p:nvSpPr>
        <p:spPr>
          <a:xfrm>
            <a:off x="1723525" y="2763033"/>
            <a:ext cx="10127000" cy="10661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rgbClr val="7F7F7F"/>
              </a:buClr>
              <a:buSzPts val="2400"/>
            </a:pPr>
            <a:r>
              <a:rPr lang="ru-RU" sz="3200" b="1" i="1" dirty="0">
                <a:solidFill>
                  <a:schemeClr val="bg1">
                    <a:lumMod val="50000"/>
                  </a:schemeClr>
                </a:solidFill>
              </a:rPr>
              <a:t>«СТО будущего: технологии, 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7F7F7F"/>
              </a:buClr>
              <a:buSzPts val="2400"/>
            </a:pPr>
            <a:r>
              <a:rPr lang="ru-RU" sz="3200" b="1" i="1" dirty="0">
                <a:solidFill>
                  <a:schemeClr val="bg1">
                    <a:lumMod val="50000"/>
                  </a:schemeClr>
                </a:solidFill>
              </a:rPr>
              <a:t>онлайн-услуги,  удаленное обслуживание»</a:t>
            </a:r>
            <a:endParaRPr lang="ru-RU" sz="3200" b="1" dirty="0">
              <a:solidFill>
                <a:schemeClr val="bg1">
                  <a:lumMod val="50000"/>
                </a:schemeClr>
              </a:solidFill>
              <a:latin typeface="Alegreya SC ExtraBold"/>
              <a:ea typeface="Alegreya SC ExtraBold"/>
              <a:cs typeface="Alegreya SC ExtraBold"/>
              <a:sym typeface="Alegreya SC ExtraBold"/>
            </a:endParaRPr>
          </a:p>
        </p:txBody>
      </p:sp>
      <p:sp>
        <p:nvSpPr>
          <p:cNvPr id="13" name="Google Shape;129;p17"/>
          <p:cNvSpPr txBox="1">
            <a:spLocks/>
          </p:cNvSpPr>
          <p:nvPr/>
        </p:nvSpPr>
        <p:spPr>
          <a:xfrm>
            <a:off x="2926504" y="4988028"/>
            <a:ext cx="9002330" cy="10661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5000"/>
              </a:lnSpc>
              <a:spcBef>
                <a:spcPts val="0"/>
              </a:spcBef>
              <a:buClr>
                <a:srgbClr val="7F7F7F"/>
              </a:buClr>
              <a:buSzPts val="2400"/>
              <a:buFont typeface="Arial"/>
              <a:buNone/>
            </a:pPr>
            <a:r>
              <a:rPr lang="ru-RU" sz="1800" dirty="0">
                <a:solidFill>
                  <a:srgbClr val="434343"/>
                </a:solidFill>
                <a:latin typeface="Alegreya SC"/>
                <a:ea typeface="Alegreya SC"/>
                <a:cs typeface="Alegreya SC"/>
                <a:sym typeface="Alegreya SC"/>
              </a:rPr>
              <a:t>Андрей Терехов</a:t>
            </a:r>
          </a:p>
          <a:p>
            <a:pPr algn="r">
              <a:lnSpc>
                <a:spcPct val="115000"/>
              </a:lnSpc>
              <a:spcBef>
                <a:spcPts val="0"/>
              </a:spcBef>
              <a:buClr>
                <a:srgbClr val="7F7F7F"/>
              </a:buClr>
              <a:buSzPts val="2400"/>
              <a:buFont typeface="Arial"/>
              <a:buNone/>
            </a:pPr>
            <a:r>
              <a:rPr lang="ru-RU" sz="1800" dirty="0">
                <a:solidFill>
                  <a:srgbClr val="434343"/>
                </a:solidFill>
                <a:latin typeface="Alegreya SC"/>
                <a:ea typeface="Alegreya SC"/>
                <a:cs typeface="Alegreya SC"/>
                <a:sym typeface="Alegreya SC"/>
              </a:rPr>
              <a:t>Директор по послепродажному обслуживанию</a:t>
            </a:r>
          </a:p>
          <a:p>
            <a:pPr algn="r">
              <a:lnSpc>
                <a:spcPct val="115000"/>
              </a:lnSpc>
              <a:spcBef>
                <a:spcPts val="0"/>
              </a:spcBef>
              <a:buClr>
                <a:srgbClr val="7F7F7F"/>
              </a:buClr>
              <a:buSzPts val="2400"/>
              <a:buFont typeface="Arial"/>
              <a:buNone/>
            </a:pPr>
            <a:r>
              <a:rPr lang="ru-RU" sz="1800" dirty="0">
                <a:solidFill>
                  <a:srgbClr val="434343"/>
                </a:solidFill>
                <a:latin typeface="Alegreya SC"/>
                <a:ea typeface="Alegreya SC"/>
                <a:cs typeface="Alegreya SC"/>
                <a:sym typeface="Alegreya SC"/>
              </a:rPr>
              <a:t>ГК «</a:t>
            </a:r>
            <a:r>
              <a:rPr lang="ru-RU" sz="1800" dirty="0" err="1">
                <a:solidFill>
                  <a:srgbClr val="434343"/>
                </a:solidFill>
                <a:latin typeface="Alegreya SC"/>
                <a:ea typeface="Alegreya SC"/>
                <a:cs typeface="Alegreya SC"/>
                <a:sym typeface="Alegreya SC"/>
              </a:rPr>
              <a:t>Автокласс</a:t>
            </a:r>
            <a:r>
              <a:rPr lang="ru-RU" sz="1800" dirty="0">
                <a:solidFill>
                  <a:srgbClr val="434343"/>
                </a:solidFill>
                <a:latin typeface="Alegreya SC"/>
                <a:ea typeface="Alegreya SC"/>
                <a:cs typeface="Alegreya SC"/>
                <a:sym typeface="Alegreya SC"/>
              </a:rPr>
              <a:t>»</a:t>
            </a:r>
          </a:p>
        </p:txBody>
      </p:sp>
      <p:sp>
        <p:nvSpPr>
          <p:cNvPr id="15" name="Google Shape;131;p17"/>
          <p:cNvSpPr txBox="1">
            <a:spLocks/>
          </p:cNvSpPr>
          <p:nvPr/>
        </p:nvSpPr>
        <p:spPr>
          <a:xfrm>
            <a:off x="1934208" y="6159034"/>
            <a:ext cx="5937416" cy="5940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spcBef>
                <a:spcPts val="0"/>
              </a:spcBef>
              <a:buClr>
                <a:srgbClr val="7F7F7F"/>
              </a:buClr>
              <a:buSzPts val="2400"/>
              <a:buFont typeface="Arial"/>
              <a:buNone/>
            </a:pPr>
            <a:r>
              <a:rPr lang="ru-RU" sz="1400" dirty="0">
                <a:solidFill>
                  <a:srgbClr val="434343"/>
                </a:solidFill>
                <a:latin typeface="Alegreya SC"/>
                <a:ea typeface="Alegreya SC"/>
                <a:cs typeface="Alegreya SC"/>
                <a:sym typeface="Alegreya SC"/>
              </a:rPr>
              <a:t>25 мая 2020г.</a:t>
            </a:r>
          </a:p>
        </p:txBody>
      </p:sp>
      <p:pic>
        <p:nvPicPr>
          <p:cNvPr id="2050" name="Picture 2" descr="https://avatars.mds.yandex.net/get-mail-signature/1539903/6c688c14d4e56bb64e5d08cef49c397f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08" y="160376"/>
            <a:ext cx="2657726" cy="6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76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avatars.mds.yandex.net/get-mail-signature/1539903/6c688c14d4e56bb64e5d08cef49c397f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08" y="160376"/>
            <a:ext cx="2657726" cy="6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08330" y="281885"/>
            <a:ext cx="856277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0" dirty="0">
                <a:solidFill>
                  <a:schemeClr val="bg1">
                    <a:lumMod val="50000"/>
                  </a:schemeClr>
                </a:solidFill>
                <a:effectLst/>
                <a:latin typeface="Montserrat"/>
              </a:rPr>
              <a:t>Консервативный сервис </a:t>
            </a:r>
            <a:r>
              <a:rPr lang="ru-RU" sz="2400" b="1" i="0" dirty="0">
                <a:solidFill>
                  <a:schemeClr val="bg1">
                    <a:lumMod val="50000"/>
                  </a:schemeClr>
                </a:solidFill>
                <a:effectLst/>
                <a:latin typeface="Montserrat"/>
              </a:rPr>
              <a:t>(</a:t>
            </a:r>
            <a:r>
              <a:rPr lang="ru-RU" sz="2400" b="1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/>
              </a:rPr>
              <a:t>спойлер</a:t>
            </a:r>
            <a:r>
              <a:rPr lang="ru-RU" sz="2400" b="1" i="0" dirty="0">
                <a:solidFill>
                  <a:schemeClr val="bg1">
                    <a:lumMod val="50000"/>
                  </a:schemeClr>
                </a:solidFill>
                <a:effectLst/>
                <a:latin typeface="Montserrat"/>
              </a:rPr>
              <a:t>: не совсем)</a:t>
            </a:r>
          </a:p>
          <a:p>
            <a:pPr algn="just"/>
            <a:endParaRPr lang="ru-RU" sz="4000" b="1" i="0" dirty="0">
              <a:solidFill>
                <a:schemeClr val="bg1">
                  <a:lumMod val="50000"/>
                </a:schemeClr>
              </a:solidFill>
              <a:effectLst/>
              <a:latin typeface="Montserrat"/>
            </a:endParaRPr>
          </a:p>
          <a:p>
            <a:pPr algn="just"/>
            <a:endParaRPr lang="ru-RU" sz="2500" b="0" i="0" dirty="0">
              <a:effectLst/>
              <a:latin typeface="Montserr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7715" y="1738671"/>
            <a:ext cx="1096367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Направьте свои усилия на действия, которые гарантированно приносят результат:</a:t>
            </a:r>
          </a:p>
          <a:p>
            <a:pPr algn="ctr"/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298516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проактивные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обзвоны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рекомендации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рассылки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возврат входящих «аутов»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заявки с сайта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пропущенные звонки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приезжайте сейчас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«как на базаре»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15" y="2946655"/>
            <a:ext cx="4436555" cy="27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71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avatars.mds.yandex.net/get-mail-signature/1539903/6c688c14d4e56bb64e5d08cef49c397f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08" y="160376"/>
            <a:ext cx="2657726" cy="6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151559" y="301922"/>
            <a:ext cx="2768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0" dirty="0">
                <a:solidFill>
                  <a:schemeClr val="bg1">
                    <a:lumMod val="50000"/>
                  </a:schemeClr>
                </a:solidFill>
                <a:effectLst/>
                <a:latin typeface="Montserrat"/>
              </a:rPr>
              <a:t>Чек-лист РОС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38" y="1123733"/>
            <a:ext cx="11787496" cy="47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50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2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020" y="93747"/>
            <a:ext cx="2031482" cy="665936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9;p17"/>
          <p:cNvSpPr txBox="1">
            <a:spLocks/>
          </p:cNvSpPr>
          <p:nvPr/>
        </p:nvSpPr>
        <p:spPr>
          <a:xfrm>
            <a:off x="1497233" y="2590525"/>
            <a:ext cx="9197533" cy="16658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Андрей Терехов</a:t>
            </a:r>
            <a:endParaRPr lang="en-US" b="1" dirty="0"/>
          </a:p>
          <a:p>
            <a:r>
              <a:rPr lang="ru-RU" b="1" dirty="0"/>
              <a:t>+7 (980) 723-18-85</a:t>
            </a:r>
            <a:endParaRPr lang="ru-RU" sz="1800" b="1" dirty="0"/>
          </a:p>
          <a:p>
            <a:r>
              <a:rPr lang="en-US" b="1" dirty="0"/>
              <a:t>aaterekhov@autoklass.ru</a:t>
            </a:r>
          </a:p>
          <a:p>
            <a:r>
              <a:rPr lang="en-US" b="1" dirty="0"/>
              <a:t>facebook.com/</a:t>
            </a:r>
            <a:r>
              <a:rPr lang="en-US" b="1" dirty="0" err="1"/>
              <a:t>terehovandrey</a:t>
            </a:r>
            <a:endParaRPr lang="en-US" b="1" dirty="0"/>
          </a:p>
          <a:p>
            <a:endParaRPr lang="ru-RU" sz="1800" dirty="0"/>
          </a:p>
        </p:txBody>
      </p:sp>
      <p:pic>
        <p:nvPicPr>
          <p:cNvPr id="17" name="Picture 2" descr="https://avatars.mds.yandex.net/get-mail-signature/1539903/6c688c14d4e56bb64e5d08cef49c397f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08" y="160376"/>
            <a:ext cx="2657726" cy="6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38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5837" y="1176114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Montserrat"/>
              </a:rPr>
              <a:t>Компания «</a:t>
            </a:r>
            <a:r>
              <a:rPr lang="ru-RU" sz="1600" dirty="0" err="1">
                <a:latin typeface="Montserrat"/>
              </a:rPr>
              <a:t>Автокласс</a:t>
            </a:r>
            <a:r>
              <a:rPr lang="ru-RU" sz="1600" dirty="0">
                <a:latin typeface="Montserrat"/>
              </a:rPr>
              <a:t>»:</a:t>
            </a:r>
          </a:p>
          <a:p>
            <a:pPr algn="just"/>
            <a:endParaRPr lang="ru-RU" sz="1600" dirty="0">
              <a:latin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10 дилерских центров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2 автосалона автомобилей с пробегом</a:t>
            </a:r>
            <a:endParaRPr lang="ru-RU" sz="1600" b="0" i="0" dirty="0">
              <a:effectLst/>
              <a:latin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9 дилерских СТО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Montserrat"/>
              </a:rPr>
              <a:t>3 МКУ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Montserrat"/>
              </a:rPr>
              <a:t>5 </a:t>
            </a:r>
            <a:r>
              <a:rPr lang="ru-RU" sz="1600" b="0" i="0" dirty="0" err="1">
                <a:effectLst/>
                <a:latin typeface="Montserrat"/>
              </a:rPr>
              <a:t>мультибрендовых</a:t>
            </a:r>
            <a:r>
              <a:rPr lang="ru-RU" sz="1600" b="0" i="0" dirty="0">
                <a:effectLst/>
                <a:latin typeface="Montserrat"/>
              </a:rPr>
              <a:t> СТО</a:t>
            </a:r>
          </a:p>
          <a:p>
            <a:pPr algn="just"/>
            <a:endParaRPr lang="en-US" sz="1600" b="0" i="0" dirty="0">
              <a:effectLst/>
              <a:latin typeface="Montserrat"/>
            </a:endParaRPr>
          </a:p>
          <a:p>
            <a:pPr algn="just"/>
            <a:r>
              <a:rPr lang="ru-RU" sz="1600" dirty="0">
                <a:latin typeface="Montserrat"/>
              </a:rPr>
              <a:t>Портфель брендов:</a:t>
            </a:r>
          </a:p>
          <a:p>
            <a:pPr algn="just"/>
            <a:endParaRPr lang="ru-RU" sz="1600" dirty="0">
              <a:latin typeface="Montserra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Montserrat"/>
              </a:rPr>
              <a:t>Mitsubishi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/>
              </a:rPr>
              <a:t>Renault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Montserrat"/>
              </a:rPr>
              <a:t>Hyundai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/>
              </a:rPr>
              <a:t>BMW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Montserrat"/>
              </a:rPr>
              <a:t>Lada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Montserrat"/>
              </a:rPr>
              <a:t>Mazda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/>
              </a:rPr>
              <a:t>Peugeot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Montserrat"/>
              </a:rPr>
              <a:t>Citroen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/>
              </a:rPr>
              <a:t>Fuso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Montserrat"/>
              </a:rPr>
              <a:t>Fiat</a:t>
            </a:r>
            <a:endParaRPr lang="ru-RU" sz="1600" b="0" i="0" dirty="0">
              <a:effectLst/>
              <a:latin typeface="Montserra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/>
              </a:rPr>
              <a:t>Chevrolet </a:t>
            </a:r>
            <a:r>
              <a:rPr lang="en-US" sz="1600">
                <a:latin typeface="Montserrat"/>
              </a:rPr>
              <a:t>Niva</a:t>
            </a:r>
            <a:endParaRPr lang="ru-RU" sz="1600" b="0" i="0" dirty="0">
              <a:effectLst/>
              <a:latin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73" y="666173"/>
            <a:ext cx="4419600" cy="5562600"/>
          </a:xfrm>
          <a:prstGeom prst="rect">
            <a:avLst/>
          </a:prstGeom>
        </p:spPr>
      </p:pic>
      <p:pic>
        <p:nvPicPr>
          <p:cNvPr id="16" name="Picture 2" descr="https://avatars.mds.yandex.net/get-mail-signature/1539903/6c688c14d4e56bb64e5d08cef49c397f/o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08" y="160376"/>
            <a:ext cx="2657726" cy="6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51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https://avatars.mds.yandex.net/get-mail-signature/1539903/6c688c14d4e56bb64e5d08cef49c397f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08" y="160376"/>
            <a:ext cx="2657726" cy="6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426237" y="1422400"/>
            <a:ext cx="741478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Montserrat"/>
              </a:rPr>
              <a:t>Андрей Терехов </a:t>
            </a:r>
          </a:p>
          <a:p>
            <a:pPr algn="just"/>
            <a:endParaRPr lang="ru-RU" sz="2000" b="0" i="0" dirty="0">
              <a:effectLst/>
              <a:latin typeface="Montserrat"/>
            </a:endParaRPr>
          </a:p>
          <a:p>
            <a:pPr algn="just"/>
            <a:r>
              <a:rPr lang="ru-RU" sz="2000" dirty="0"/>
              <a:t>Директор по послепродажному обслуживанию</a:t>
            </a:r>
          </a:p>
          <a:p>
            <a:pPr algn="just"/>
            <a:endParaRPr lang="ru-RU" sz="2000" b="1" i="0" dirty="0">
              <a:effectLst/>
              <a:latin typeface="Montserrat"/>
            </a:endParaRPr>
          </a:p>
          <a:p>
            <a:pPr algn="just"/>
            <a:r>
              <a:rPr lang="ru-RU" sz="2000" b="1" dirty="0">
                <a:latin typeface="Montserrat"/>
              </a:rPr>
              <a:t>В автобизнесе с 2011 года.</a:t>
            </a:r>
          </a:p>
          <a:p>
            <a:pPr algn="just"/>
            <a:endParaRPr lang="en-US" sz="2000" b="1" i="0" dirty="0">
              <a:effectLst/>
              <a:latin typeface="Montserrat"/>
            </a:endParaRPr>
          </a:p>
          <a:p>
            <a:pPr algn="just"/>
            <a:r>
              <a:rPr lang="ru-RU" sz="2000" dirty="0">
                <a:latin typeface="Montserrat"/>
              </a:rPr>
              <a:t>Образование:</a:t>
            </a:r>
          </a:p>
          <a:p>
            <a:pPr algn="just"/>
            <a:endParaRPr lang="ru-RU" sz="2000" b="1" i="0" dirty="0">
              <a:effectLst/>
              <a:latin typeface="Montserra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ТГПУ им. Л.Н. Толстого  Факультет математики физики и информатики</a:t>
            </a:r>
            <a:r>
              <a:rPr lang="en-US" sz="2000" dirty="0"/>
              <a:t>;</a:t>
            </a: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МФПУ «Синергия» Факультет экономики.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Читаю больше 30 книг в год</a:t>
            </a:r>
          </a:p>
          <a:p>
            <a:pPr algn="just"/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b="0" i="0" dirty="0">
              <a:effectLst/>
              <a:latin typeface="Montserrat"/>
            </a:endParaRPr>
          </a:p>
          <a:p>
            <a:pPr algn="just"/>
            <a:endParaRPr lang="ru-RU" b="0" i="0" dirty="0">
              <a:effectLst/>
              <a:latin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91" y="1422400"/>
            <a:ext cx="3138347" cy="41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9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6;p17"/>
          <p:cNvSpPr/>
          <p:nvPr/>
        </p:nvSpPr>
        <p:spPr>
          <a:xfrm>
            <a:off x="-263166" y="0"/>
            <a:ext cx="12192000" cy="685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https://avatars.mds.yandex.net/get-mail-signature/1539903/6c688c14d4e56bb64e5d08cef49c397f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08" y="160376"/>
            <a:ext cx="2657726" cy="6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678" y="2320924"/>
            <a:ext cx="2895600" cy="1143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59" y="1182182"/>
            <a:ext cx="3114675" cy="11715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989" y="3270826"/>
            <a:ext cx="1450689" cy="17622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2996" y="4289713"/>
            <a:ext cx="2103746" cy="17424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562764" y="1128370"/>
            <a:ext cx="697366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РОС бросает все дела и следит за исполнением:</a:t>
            </a:r>
          </a:p>
          <a:p>
            <a:pPr algn="just"/>
            <a:endParaRPr lang="ru-RU" sz="2500" b="1" dirty="0">
              <a:solidFill>
                <a:schemeClr val="bg1">
                  <a:lumMod val="50000"/>
                </a:schemeClr>
              </a:solidFill>
              <a:latin typeface="Montserrat"/>
            </a:endParaRPr>
          </a:p>
          <a:p>
            <a:pPr marL="285750" indent="-285750" algn="just">
              <a:buFontTx/>
              <a:buChar char="-"/>
            </a:pPr>
            <a:r>
              <a:rPr lang="ru-RU" sz="2500" b="0" i="0" dirty="0">
                <a:effectLst/>
                <a:latin typeface="Montserrat"/>
              </a:rPr>
              <a:t>Постановлений правительства РФ</a:t>
            </a:r>
            <a:r>
              <a:rPr lang="en-US" sz="2500" b="0" i="0" dirty="0">
                <a:effectLst/>
                <a:latin typeface="Montserrat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500" dirty="0">
                <a:latin typeface="Montserrat"/>
              </a:rPr>
              <a:t>Указов губернатора</a:t>
            </a:r>
            <a:r>
              <a:rPr lang="en-US" sz="2500" dirty="0">
                <a:latin typeface="Montserrat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500" dirty="0">
                <a:latin typeface="Montserrat"/>
              </a:rPr>
              <a:t>Рекомендаций гл. санитарного врача</a:t>
            </a:r>
          </a:p>
          <a:p>
            <a:pPr algn="just"/>
            <a:r>
              <a:rPr lang="ru-RU" sz="2500" dirty="0">
                <a:latin typeface="Montserrat"/>
              </a:rPr>
              <a:t>-  Рекомендаций </a:t>
            </a:r>
            <a:r>
              <a:rPr lang="ru-RU" sz="2500" dirty="0" err="1">
                <a:latin typeface="Montserrat"/>
              </a:rPr>
              <a:t>Роспотребнадзора</a:t>
            </a:r>
            <a:endParaRPr lang="ru-RU" sz="2500" dirty="0">
              <a:latin typeface="Montserrat"/>
            </a:endParaRPr>
          </a:p>
          <a:p>
            <a:pPr algn="just"/>
            <a:r>
              <a:rPr lang="ru-RU" sz="2500" dirty="0">
                <a:latin typeface="Montserrat"/>
              </a:rPr>
              <a:t>и т.д.</a:t>
            </a:r>
          </a:p>
          <a:p>
            <a:pPr algn="just"/>
            <a:endParaRPr lang="ru-RU" b="1" i="0" dirty="0">
              <a:effectLst/>
              <a:latin typeface="Montserrat"/>
            </a:endParaRPr>
          </a:p>
          <a:p>
            <a:pPr algn="just"/>
            <a:endParaRPr lang="en-US" b="1" i="0" dirty="0">
              <a:effectLst/>
              <a:latin typeface="Montserrat"/>
            </a:endParaRPr>
          </a:p>
          <a:p>
            <a:pPr algn="just"/>
            <a:r>
              <a:rPr lang="ru-RU" sz="2500" b="1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Угрозы:</a:t>
            </a:r>
          </a:p>
          <a:p>
            <a:pPr algn="just"/>
            <a:r>
              <a:rPr lang="ru-RU" sz="2500" i="0" dirty="0">
                <a:effectLst/>
                <a:latin typeface="Montserrat"/>
              </a:rPr>
              <a:t>- штраф</a:t>
            </a:r>
            <a:r>
              <a:rPr lang="en-US" sz="2500" i="0" dirty="0">
                <a:effectLst/>
                <a:latin typeface="Montserrat"/>
              </a:rPr>
              <a:t> </a:t>
            </a:r>
            <a:r>
              <a:rPr lang="ru-RU" sz="2500" dirty="0">
                <a:latin typeface="Montserrat"/>
              </a:rPr>
              <a:t>Х руб.</a:t>
            </a:r>
            <a:r>
              <a:rPr lang="en-US" sz="2500" dirty="0">
                <a:latin typeface="Montserrat"/>
              </a:rPr>
              <a:t>;</a:t>
            </a:r>
            <a:endParaRPr lang="ru-RU" sz="2500" i="0" dirty="0">
              <a:effectLst/>
              <a:latin typeface="Montserrat"/>
            </a:endParaRPr>
          </a:p>
          <a:p>
            <a:pPr algn="just"/>
            <a:r>
              <a:rPr lang="ru-RU" sz="2500" dirty="0">
                <a:latin typeface="Montserrat"/>
              </a:rPr>
              <a:t>- приостановление деятельности до </a:t>
            </a:r>
            <a:r>
              <a:rPr lang="en-US" sz="2500" dirty="0">
                <a:latin typeface="Montserrat"/>
              </a:rPr>
              <a:t>X</a:t>
            </a:r>
            <a:r>
              <a:rPr lang="ru-RU" sz="2500" dirty="0">
                <a:latin typeface="Montserrat"/>
              </a:rPr>
              <a:t> дней.</a:t>
            </a:r>
            <a:endParaRPr lang="ru-RU" sz="2500" i="0" dirty="0"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086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avatars.mds.yandex.net/get-mail-signature/1539903/6c688c14d4e56bb64e5d08cef49c397f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08" y="160376"/>
            <a:ext cx="2657726" cy="6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32" y="1130638"/>
            <a:ext cx="2695292" cy="306245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322430" y="1927050"/>
            <a:ext cx="552055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0" dirty="0">
                <a:solidFill>
                  <a:schemeClr val="bg1">
                    <a:lumMod val="50000"/>
                  </a:schemeClr>
                </a:solidFill>
                <a:effectLst/>
                <a:latin typeface="Montserrat"/>
              </a:rPr>
              <a:t>Для кого это все?</a:t>
            </a:r>
          </a:p>
          <a:p>
            <a:pPr algn="just"/>
            <a:endParaRPr lang="ru-RU" sz="2500" dirty="0">
              <a:latin typeface="Montserrat"/>
            </a:endParaRPr>
          </a:p>
          <a:p>
            <a:pPr marL="285750" indent="-285750" algn="just">
              <a:buFontTx/>
              <a:buChar char="-"/>
            </a:pPr>
            <a:r>
              <a:rPr lang="ru-RU" sz="2500" dirty="0">
                <a:latin typeface="Montserrat"/>
              </a:rPr>
              <a:t>Сотрудники</a:t>
            </a:r>
          </a:p>
          <a:p>
            <a:pPr marL="285750" indent="-285750" algn="just">
              <a:buFontTx/>
              <a:buChar char="-"/>
            </a:pPr>
            <a:endParaRPr lang="ru-RU" sz="2500" b="0" i="0" dirty="0">
              <a:effectLst/>
              <a:latin typeface="Montserrat"/>
            </a:endParaRPr>
          </a:p>
          <a:p>
            <a:pPr marL="285750" indent="-285750" algn="just">
              <a:buFontTx/>
              <a:buChar char="-"/>
            </a:pPr>
            <a:r>
              <a:rPr lang="ru-RU" sz="2500" dirty="0">
                <a:latin typeface="Montserrat"/>
              </a:rPr>
              <a:t>Клиенты </a:t>
            </a:r>
          </a:p>
          <a:p>
            <a:pPr marL="285750" indent="-285750" algn="just">
              <a:buFontTx/>
              <a:buChar char="-"/>
            </a:pPr>
            <a:endParaRPr lang="ru-RU" sz="2500" b="0" i="0" dirty="0">
              <a:effectLst/>
              <a:latin typeface="Montserrat"/>
            </a:endParaRPr>
          </a:p>
          <a:p>
            <a:pPr marL="285750" indent="-285750" algn="just">
              <a:buFontTx/>
              <a:buChar char="-"/>
            </a:pPr>
            <a:r>
              <a:rPr lang="ru-RU" sz="2500" b="0" i="0" dirty="0">
                <a:effectLst/>
                <a:latin typeface="Montserrat"/>
              </a:rPr>
              <a:t>Исполнительные органы власти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95" y="3805818"/>
            <a:ext cx="2411963" cy="23471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7364" y="1130637"/>
            <a:ext cx="2809875" cy="23241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2907" y="3454737"/>
            <a:ext cx="2974332" cy="2698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2173" y="2716385"/>
            <a:ext cx="1677015" cy="256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6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avatars.mds.yandex.net/get-mail-signature/1539903/6c688c14d4e56bb64e5d08cef49c397f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08" y="160376"/>
            <a:ext cx="2657726" cy="6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93" y="2556386"/>
            <a:ext cx="4984723" cy="19566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17466" y="2222090"/>
            <a:ext cx="629564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500" dirty="0"/>
              <a:t>закрыть глаза на </a:t>
            </a:r>
            <a:r>
              <a:rPr lang="en-US" sz="2500" dirty="0"/>
              <a:t>NPS</a:t>
            </a:r>
            <a:endParaRPr lang="ru-RU" sz="2500" dirty="0"/>
          </a:p>
          <a:p>
            <a:pPr marL="342900" indent="-342900" algn="just">
              <a:buFontTx/>
              <a:buChar char="-"/>
            </a:pPr>
            <a:endParaRPr lang="ru-RU" sz="2500" dirty="0"/>
          </a:p>
          <a:p>
            <a:pPr marL="342900" indent="-342900" algn="just">
              <a:buFontTx/>
              <a:buChar char="-"/>
            </a:pPr>
            <a:r>
              <a:rPr lang="ru-RU" sz="2500" dirty="0"/>
              <a:t>не привлекать на 1 визит</a:t>
            </a:r>
            <a:endParaRPr lang="en-US" sz="2500" dirty="0"/>
          </a:p>
          <a:p>
            <a:pPr marL="342900" indent="-342900" algn="just">
              <a:buFontTx/>
              <a:buChar char="-"/>
            </a:pPr>
            <a:endParaRPr lang="ru-RU" sz="2500" b="0" i="0" dirty="0">
              <a:effectLst/>
            </a:endParaRPr>
          </a:p>
          <a:p>
            <a:pPr marL="342900" indent="-342900" algn="just">
              <a:buFontTx/>
              <a:buChar char="-"/>
            </a:pPr>
            <a:r>
              <a:rPr lang="ru-RU" sz="2500" dirty="0"/>
              <a:t>не ждать чуда от рекламы</a:t>
            </a:r>
          </a:p>
          <a:p>
            <a:pPr marL="342900" indent="-342900" algn="just">
              <a:buFontTx/>
              <a:buChar char="-"/>
            </a:pPr>
            <a:endParaRPr lang="ru-RU" sz="2500" b="0" i="0" dirty="0">
              <a:effectLst/>
              <a:latin typeface="Montserrat"/>
            </a:endParaRPr>
          </a:p>
          <a:p>
            <a:pPr marL="342900" indent="-342900" algn="just">
              <a:buFontTx/>
              <a:buChar char="-"/>
            </a:pPr>
            <a:r>
              <a:rPr lang="ru-RU" sz="2500" dirty="0"/>
              <a:t>упор на</a:t>
            </a:r>
            <a:r>
              <a:rPr lang="en-US" sz="2500" dirty="0"/>
              <a:t> </a:t>
            </a:r>
            <a:r>
              <a:rPr lang="ru-RU" sz="2500" dirty="0"/>
              <a:t>клиентов ААА по </a:t>
            </a:r>
            <a:r>
              <a:rPr lang="en-US" sz="2500" dirty="0"/>
              <a:t>RFM</a:t>
            </a:r>
            <a:endParaRPr lang="ru-RU" sz="2500" dirty="0">
              <a:latin typeface="Montserrat"/>
            </a:endParaRPr>
          </a:p>
          <a:p>
            <a:pPr algn="just"/>
            <a:endParaRPr lang="ru-RU" sz="2500" b="0" i="0" dirty="0">
              <a:effectLst/>
              <a:latin typeface="Montserrat"/>
            </a:endParaRPr>
          </a:p>
          <a:p>
            <a:pPr marL="342900" indent="-342900" algn="just">
              <a:buFontTx/>
              <a:buChar char="-"/>
            </a:pPr>
            <a:endParaRPr lang="ru-RU" sz="2500" b="0" i="0" dirty="0"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4028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avatars.mds.yandex.net/get-mail-signature/1539903/6c688c14d4e56bb64e5d08cef49c397f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08" y="160376"/>
            <a:ext cx="2657726" cy="6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1037" b="3093"/>
          <a:stretch/>
        </p:blipFill>
        <p:spPr>
          <a:xfrm rot="17821299">
            <a:off x="-684598" y="3948224"/>
            <a:ext cx="3966085" cy="10049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8411" y="160376"/>
            <a:ext cx="314268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ААА - клиенты </a:t>
            </a:r>
            <a:endParaRPr lang="ru-RU" sz="2000" b="1" i="0" dirty="0">
              <a:solidFill>
                <a:schemeClr val="bg1">
                  <a:lumMod val="50000"/>
                </a:schemeClr>
              </a:solidFill>
              <a:effectLst/>
              <a:latin typeface="Montserrat"/>
            </a:endParaRPr>
          </a:p>
          <a:p>
            <a:pPr algn="just"/>
            <a:endParaRPr lang="ru-RU" sz="2500" b="0" i="0" dirty="0">
              <a:effectLst/>
              <a:latin typeface="Montserrat"/>
            </a:endParaRPr>
          </a:p>
          <a:p>
            <a:pPr algn="just"/>
            <a:endParaRPr lang="ru-RU" sz="2500" b="0" i="0" dirty="0">
              <a:effectLst/>
              <a:latin typeface="Montserra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6999" y="1377877"/>
            <a:ext cx="9545001" cy="53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0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avatars.mds.yandex.net/get-mail-signature/1539903/6c688c14d4e56bb64e5d08cef49c397f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08" y="160376"/>
            <a:ext cx="2657726" cy="6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8330" y="160376"/>
            <a:ext cx="8562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Фиксируем результаты, бежим дальше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072739"/>
              </p:ext>
            </p:extLst>
          </p:nvPr>
        </p:nvGraphicFramePr>
        <p:xfrm>
          <a:off x="221226" y="958645"/>
          <a:ext cx="11707608" cy="5738976"/>
        </p:xfrm>
        <a:graphic>
          <a:graphicData uri="http://schemas.openxmlformats.org/drawingml/2006/table">
            <a:tbl>
              <a:tblPr/>
              <a:tblGrid>
                <a:gridCol w="691308">
                  <a:extLst>
                    <a:ext uri="{9D8B030D-6E8A-4147-A177-3AD203B41FA5}">
                      <a16:colId xmlns:a16="http://schemas.microsoft.com/office/drawing/2014/main" val="3561821837"/>
                    </a:ext>
                  </a:extLst>
                </a:gridCol>
                <a:gridCol w="2040468">
                  <a:extLst>
                    <a:ext uri="{9D8B030D-6E8A-4147-A177-3AD203B41FA5}">
                      <a16:colId xmlns:a16="http://schemas.microsoft.com/office/drawing/2014/main" val="20977239"/>
                    </a:ext>
                  </a:extLst>
                </a:gridCol>
                <a:gridCol w="2263472">
                  <a:extLst>
                    <a:ext uri="{9D8B030D-6E8A-4147-A177-3AD203B41FA5}">
                      <a16:colId xmlns:a16="http://schemas.microsoft.com/office/drawing/2014/main" val="2151647301"/>
                    </a:ext>
                  </a:extLst>
                </a:gridCol>
                <a:gridCol w="2140819">
                  <a:extLst>
                    <a:ext uri="{9D8B030D-6E8A-4147-A177-3AD203B41FA5}">
                      <a16:colId xmlns:a16="http://schemas.microsoft.com/office/drawing/2014/main" val="862011486"/>
                    </a:ext>
                  </a:extLst>
                </a:gridCol>
                <a:gridCol w="2185420">
                  <a:extLst>
                    <a:ext uri="{9D8B030D-6E8A-4147-A177-3AD203B41FA5}">
                      <a16:colId xmlns:a16="http://schemas.microsoft.com/office/drawing/2014/main" val="842651146"/>
                    </a:ext>
                  </a:extLst>
                </a:gridCol>
                <a:gridCol w="2386121">
                  <a:extLst>
                    <a:ext uri="{9D8B030D-6E8A-4147-A177-3AD203B41FA5}">
                      <a16:colId xmlns:a16="http://schemas.microsoft.com/office/drawing/2014/main" val="4287754029"/>
                    </a:ext>
                  </a:extLst>
                </a:gridCol>
              </a:tblGrid>
              <a:tr h="284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gm1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апрель20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апрель19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записано с исходящих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вкс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207458"/>
                  </a:ext>
                </a:extLst>
              </a:tr>
              <a:tr h="524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апрель20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апрель19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апрель20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март20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апрель20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апрель19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165939"/>
                  </a:ext>
                </a:extLst>
              </a:tr>
              <a:tr h="28892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то/тр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mitsubishi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-34,6%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770196"/>
                  </a:ext>
                </a:extLst>
              </a:tr>
              <a:tr h="288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peugeot/citroen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981450"/>
                  </a:ext>
                </a:extLst>
              </a:tr>
              <a:tr h="288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mazda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-21,6%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39131"/>
                  </a:ext>
                </a:extLst>
              </a:tr>
              <a:tr h="288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hyundai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-24,8%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598486"/>
                  </a:ext>
                </a:extLst>
              </a:tr>
              <a:tr h="288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375344"/>
                  </a:ext>
                </a:extLst>
              </a:tr>
              <a:tr h="288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lada1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-49,4%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897906"/>
                  </a:ext>
                </a:extLst>
              </a:tr>
              <a:tr h="288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renault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918963"/>
                  </a:ext>
                </a:extLst>
              </a:tr>
              <a:tr h="288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lada2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-14,6%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358415"/>
                  </a:ext>
                </a:extLst>
              </a:tr>
              <a:tr h="288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lada3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08128"/>
                  </a:ext>
                </a:extLst>
              </a:tr>
              <a:tr h="288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539494"/>
                  </a:ext>
                </a:extLst>
              </a:tr>
              <a:tr h="284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795984"/>
                  </a:ext>
                </a:extLst>
              </a:tr>
              <a:tr h="28413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мку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КАСКО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785167"/>
                  </a:ext>
                </a:extLst>
              </a:tr>
              <a:tr h="284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ОСАГО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854254"/>
                  </a:ext>
                </a:extLst>
              </a:tr>
              <a:tr h="284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коммерческий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-28,8%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205825"/>
                  </a:ext>
                </a:extLst>
              </a:tr>
              <a:tr h="310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6075"/>
                  </a:ext>
                </a:extLst>
              </a:tr>
              <a:tr h="310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850538"/>
                  </a:ext>
                </a:extLst>
              </a:tr>
              <a:tr h="284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оборот, непрофиль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393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345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avatars.mds.yandex.net/get-mail-signature/1539903/6c688c14d4e56bb64e5d08cef49c397f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08" y="160376"/>
            <a:ext cx="2657726" cy="6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788564" y="129023"/>
            <a:ext cx="8562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Возврат клиентов сервиса</a:t>
            </a:r>
            <a:endParaRPr lang="ru-RU" sz="3600" b="1" i="0" dirty="0">
              <a:solidFill>
                <a:schemeClr val="bg1">
                  <a:lumMod val="50000"/>
                </a:schemeClr>
              </a:solidFill>
              <a:effectLst/>
              <a:latin typeface="Montserra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4" y="1002891"/>
            <a:ext cx="11956859" cy="55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74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603</Words>
  <Application>Microsoft Office PowerPoint</Application>
  <PresentationFormat>Широкоэкранный</PresentationFormat>
  <Paragraphs>216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Alegreya SC</vt:lpstr>
      <vt:lpstr>Alegreya SC ExtraBold</vt:lpstr>
      <vt:lpstr>Arial</vt:lpstr>
      <vt:lpstr>Calibri</vt:lpstr>
      <vt:lpstr>Calibri Light</vt:lpstr>
      <vt:lpstr>Montserrat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Терехов</dc:creator>
  <cp:lastModifiedBy>Natalia</cp:lastModifiedBy>
  <cp:revision>52</cp:revision>
  <dcterms:created xsi:type="dcterms:W3CDTF">2020-05-16T06:58:14Z</dcterms:created>
  <dcterms:modified xsi:type="dcterms:W3CDTF">2020-05-24T10:49:28Z</dcterms:modified>
</cp:coreProperties>
</file>