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261" r:id="rId3"/>
    <p:sldId id="258" r:id="rId4"/>
    <p:sldId id="507" r:id="rId5"/>
    <p:sldId id="524" r:id="rId6"/>
    <p:sldId id="506" r:id="rId7"/>
    <p:sldId id="525" r:id="rId8"/>
    <p:sldId id="482" r:id="rId9"/>
    <p:sldId id="491" r:id="rId10"/>
    <p:sldId id="521" r:id="rId11"/>
    <p:sldId id="511" r:id="rId12"/>
    <p:sldId id="339" r:id="rId13"/>
    <p:sldId id="306" r:id="rId14"/>
    <p:sldId id="523" r:id="rId15"/>
    <p:sldId id="522" r:id="rId16"/>
    <p:sldId id="307" r:id="rId17"/>
    <p:sldId id="505" r:id="rId18"/>
    <p:sldId id="308" r:id="rId19"/>
    <p:sldId id="322" r:id="rId20"/>
    <p:sldId id="520" r:id="rId21"/>
    <p:sldId id="329" r:id="rId22"/>
    <p:sldId id="324" r:id="rId23"/>
    <p:sldId id="318" r:id="rId24"/>
    <p:sldId id="518" r:id="rId25"/>
    <p:sldId id="399" r:id="rId26"/>
    <p:sldId id="400" r:id="rId27"/>
    <p:sldId id="401" r:id="rId28"/>
    <p:sldId id="471" r:id="rId29"/>
    <p:sldId id="385" r:id="rId30"/>
    <p:sldId id="389" r:id="rId31"/>
    <p:sldId id="390" r:id="rId32"/>
    <p:sldId id="397" r:id="rId33"/>
    <p:sldId id="391" r:id="rId34"/>
    <p:sldId id="392" r:id="rId35"/>
    <p:sldId id="394" r:id="rId36"/>
    <p:sldId id="526" r:id="rId37"/>
    <p:sldId id="509" r:id="rId38"/>
    <p:sldId id="431" r:id="rId3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D63417D8-F003-4C17-BFD8-6098CDEFDBE8}">
          <p14:sldIdLst>
            <p14:sldId id="262"/>
            <p14:sldId id="261"/>
            <p14:sldId id="258"/>
            <p14:sldId id="507"/>
            <p14:sldId id="524"/>
            <p14:sldId id="506"/>
          </p14:sldIdLst>
        </p14:section>
        <p14:section name="Дорого" id="{95236B42-CC27-43E4-886D-E882DF4BF43C}">
          <p14:sldIdLst>
            <p14:sldId id="525"/>
            <p14:sldId id="482"/>
            <p14:sldId id="491"/>
            <p14:sldId id="521"/>
            <p14:sldId id="511"/>
          </p14:sldIdLst>
        </p14:section>
        <p14:section name="Долго" id="{4C671B56-F2B1-490D-A24F-5CE618F1732B}">
          <p14:sldIdLst>
            <p14:sldId id="339"/>
            <p14:sldId id="306"/>
            <p14:sldId id="523"/>
            <p14:sldId id="522"/>
            <p14:sldId id="307"/>
            <p14:sldId id="505"/>
          </p14:sldIdLst>
        </p14:section>
        <p14:section name="СУРВ" id="{47F29388-E379-4685-95C8-675D86F3A654}">
          <p14:sldIdLst>
            <p14:sldId id="308"/>
            <p14:sldId id="322"/>
            <p14:sldId id="520"/>
            <p14:sldId id="329"/>
            <p14:sldId id="324"/>
            <p14:sldId id="318"/>
          </p14:sldIdLst>
        </p14:section>
        <p14:section name="Плохо" id="{118882A5-63FD-4379-B7E8-3F2D834FD927}">
          <p14:sldIdLst>
            <p14:sldId id="518"/>
            <p14:sldId id="399"/>
            <p14:sldId id="400"/>
            <p14:sldId id="401"/>
            <p14:sldId id="471"/>
            <p14:sldId id="385"/>
            <p14:sldId id="389"/>
            <p14:sldId id="390"/>
            <p14:sldId id="397"/>
            <p14:sldId id="391"/>
            <p14:sldId id="392"/>
            <p14:sldId id="394"/>
            <p14:sldId id="526"/>
          </p14:sldIdLst>
        </p14:section>
        <p14:section name="Завершение" id="{922B3CDC-A5CD-4187-9D8A-51C754FEFF1C}">
          <p14:sldIdLst>
            <p14:sldId id="509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258" autoAdjust="0"/>
  </p:normalViewPr>
  <p:slideViewPr>
    <p:cSldViewPr>
      <p:cViewPr varScale="1">
        <p:scale>
          <a:sx n="59" d="100"/>
          <a:sy n="59" d="100"/>
        </p:scale>
        <p:origin x="9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2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notesViewPr>
    <p:cSldViewPr>
      <p:cViewPr varScale="1">
        <p:scale>
          <a:sx n="54" d="100"/>
          <a:sy n="54" d="100"/>
        </p:scale>
        <p:origin x="28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599FE-D363-45AE-8574-F7909E2C9C8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CCA34CB-66B0-4BD3-B8B1-B7ED86E74E8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/>
            <a:t>Запись</a:t>
          </a:r>
        </a:p>
      </dgm:t>
    </dgm:pt>
    <dgm:pt modelId="{C11F4D69-586E-4676-8C7D-0C22086A5B17}" type="parTrans" cxnId="{1E17E1A0-789C-47EF-A493-0A91F0C0A2FC}">
      <dgm:prSet/>
      <dgm:spPr/>
      <dgm:t>
        <a:bodyPr/>
        <a:lstStyle/>
        <a:p>
          <a:endParaRPr lang="ru-RU" sz="3600"/>
        </a:p>
      </dgm:t>
    </dgm:pt>
    <dgm:pt modelId="{A03F162F-ADD7-4581-B5F5-6BE35F9F64B7}" type="sibTrans" cxnId="{1E17E1A0-789C-47EF-A493-0A91F0C0A2FC}">
      <dgm:prSet/>
      <dgm:spPr/>
      <dgm:t>
        <a:bodyPr/>
        <a:lstStyle/>
        <a:p>
          <a:endParaRPr lang="ru-RU" sz="3600"/>
        </a:p>
      </dgm:t>
    </dgm:pt>
    <dgm:pt modelId="{FAF329FE-5A47-400C-ADD3-4B74C3AC2AD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/>
            <a:t>Приемка</a:t>
          </a:r>
        </a:p>
      </dgm:t>
    </dgm:pt>
    <dgm:pt modelId="{0D07F637-2905-4494-BC2E-A31744984461}" type="parTrans" cxnId="{2D271ECC-5B51-4CAD-BB04-741B4F6ABC66}">
      <dgm:prSet/>
      <dgm:spPr/>
      <dgm:t>
        <a:bodyPr/>
        <a:lstStyle/>
        <a:p>
          <a:endParaRPr lang="ru-RU" sz="3600"/>
        </a:p>
      </dgm:t>
    </dgm:pt>
    <dgm:pt modelId="{10BB8273-3315-46D4-BB0A-70399827A0F9}" type="sibTrans" cxnId="{2D271ECC-5B51-4CAD-BB04-741B4F6ABC66}">
      <dgm:prSet/>
      <dgm:spPr/>
      <dgm:t>
        <a:bodyPr/>
        <a:lstStyle/>
        <a:p>
          <a:endParaRPr lang="ru-RU" sz="3600"/>
        </a:p>
      </dgm:t>
    </dgm:pt>
    <dgm:pt modelId="{4A910FAB-E259-4F79-8E50-0E79ADA2AC3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/>
            <a:t>Подбор ЗЧ</a:t>
          </a:r>
        </a:p>
      </dgm:t>
    </dgm:pt>
    <dgm:pt modelId="{B4481970-EA7A-4BF2-A4A4-8073EC1781D3}" type="parTrans" cxnId="{5AE2FD3E-CE9C-44E2-A6A7-09C1A70F96B2}">
      <dgm:prSet/>
      <dgm:spPr/>
      <dgm:t>
        <a:bodyPr/>
        <a:lstStyle/>
        <a:p>
          <a:endParaRPr lang="ru-RU" sz="3600"/>
        </a:p>
      </dgm:t>
    </dgm:pt>
    <dgm:pt modelId="{983370C7-DF7A-4456-980B-2072A2CADA90}" type="sibTrans" cxnId="{5AE2FD3E-CE9C-44E2-A6A7-09C1A70F96B2}">
      <dgm:prSet/>
      <dgm:spPr/>
      <dgm:t>
        <a:bodyPr/>
        <a:lstStyle/>
        <a:p>
          <a:endParaRPr lang="ru-RU" sz="3600"/>
        </a:p>
      </dgm:t>
    </dgm:pt>
    <dgm:pt modelId="{2BABECE6-5EC1-4580-A961-F6028944967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/>
            <a:t>Ремонт</a:t>
          </a:r>
        </a:p>
      </dgm:t>
    </dgm:pt>
    <dgm:pt modelId="{43EF9985-7032-41CA-B7EF-F06B2148A377}" type="parTrans" cxnId="{B36D701B-26F3-4FC6-B0DC-B8204C03373C}">
      <dgm:prSet/>
      <dgm:spPr/>
      <dgm:t>
        <a:bodyPr/>
        <a:lstStyle/>
        <a:p>
          <a:endParaRPr lang="ru-RU" sz="3600"/>
        </a:p>
      </dgm:t>
    </dgm:pt>
    <dgm:pt modelId="{F4414711-7847-46E2-9405-915D1BE08AA4}" type="sibTrans" cxnId="{B36D701B-26F3-4FC6-B0DC-B8204C03373C}">
      <dgm:prSet/>
      <dgm:spPr/>
      <dgm:t>
        <a:bodyPr/>
        <a:lstStyle/>
        <a:p>
          <a:endParaRPr lang="ru-RU" sz="3600"/>
        </a:p>
      </dgm:t>
    </dgm:pt>
    <dgm:pt modelId="{ED1A9176-351F-47FE-AFDF-B1F7A689156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200" dirty="0"/>
            <a:t>CRM</a:t>
          </a:r>
          <a:endParaRPr lang="ru-RU" sz="1200" dirty="0"/>
        </a:p>
      </dgm:t>
    </dgm:pt>
    <dgm:pt modelId="{27EE4BCD-B631-45AB-97AB-AAC7FCA7712D}" type="parTrans" cxnId="{2086B107-2C81-4079-9C42-867715D76D9D}">
      <dgm:prSet/>
      <dgm:spPr/>
      <dgm:t>
        <a:bodyPr/>
        <a:lstStyle/>
        <a:p>
          <a:endParaRPr lang="ru-RU" sz="3600"/>
        </a:p>
      </dgm:t>
    </dgm:pt>
    <dgm:pt modelId="{4F6D57F8-612A-4ABD-8E85-95EBA4F5C489}" type="sibTrans" cxnId="{2086B107-2C81-4079-9C42-867715D76D9D}">
      <dgm:prSet/>
      <dgm:spPr/>
      <dgm:t>
        <a:bodyPr/>
        <a:lstStyle/>
        <a:p>
          <a:endParaRPr lang="ru-RU" sz="3600"/>
        </a:p>
      </dgm:t>
    </dgm:pt>
    <dgm:pt modelId="{981B964D-050B-4E6D-AEAA-435309D8A8D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/>
            <a:t>Выдача</a:t>
          </a:r>
        </a:p>
      </dgm:t>
    </dgm:pt>
    <dgm:pt modelId="{B3D84F01-1A70-4FFF-99DC-81291913AEFB}" type="parTrans" cxnId="{9596E492-E586-4A0E-AFEA-3E767146EE00}">
      <dgm:prSet/>
      <dgm:spPr/>
      <dgm:t>
        <a:bodyPr/>
        <a:lstStyle/>
        <a:p>
          <a:endParaRPr lang="ru-RU" sz="3600"/>
        </a:p>
      </dgm:t>
    </dgm:pt>
    <dgm:pt modelId="{7D3C0790-90AC-4078-A0CB-C739557D88AE}" type="sibTrans" cxnId="{9596E492-E586-4A0E-AFEA-3E767146EE00}">
      <dgm:prSet/>
      <dgm:spPr/>
      <dgm:t>
        <a:bodyPr/>
        <a:lstStyle/>
        <a:p>
          <a:endParaRPr lang="ru-RU" sz="3600"/>
        </a:p>
      </dgm:t>
    </dgm:pt>
    <dgm:pt modelId="{4F7733E3-E2B3-4BAF-8657-0D36AF87E336}" type="pres">
      <dgm:prSet presAssocID="{1DD599FE-D363-45AE-8574-F7909E2C9C8D}" presName="Name0" presStyleCnt="0">
        <dgm:presLayoutVars>
          <dgm:dir/>
          <dgm:animLvl val="lvl"/>
          <dgm:resizeHandles val="exact"/>
        </dgm:presLayoutVars>
      </dgm:prSet>
      <dgm:spPr/>
    </dgm:pt>
    <dgm:pt modelId="{034F812D-6D5A-400E-BB40-7CB252E2A910}" type="pres">
      <dgm:prSet presAssocID="{8CCA34CB-66B0-4BD3-B8B1-B7ED86E74E8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C8FF4D1-72C4-4124-960C-FDCC3CD60239}" type="pres">
      <dgm:prSet presAssocID="{A03F162F-ADD7-4581-B5F5-6BE35F9F64B7}" presName="parTxOnlySpace" presStyleCnt="0"/>
      <dgm:spPr/>
    </dgm:pt>
    <dgm:pt modelId="{DCF728E3-8FE5-4C92-8837-1030C206C67E}" type="pres">
      <dgm:prSet presAssocID="{FAF329FE-5A47-400C-ADD3-4B74C3AC2A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E53F95B-E8B3-4769-8C63-4316E912FE73}" type="pres">
      <dgm:prSet presAssocID="{10BB8273-3315-46D4-BB0A-70399827A0F9}" presName="parTxOnlySpace" presStyleCnt="0"/>
      <dgm:spPr/>
    </dgm:pt>
    <dgm:pt modelId="{582C890F-DB17-44B8-9876-F4FC7A45743A}" type="pres">
      <dgm:prSet presAssocID="{2BABECE6-5EC1-4580-A961-F602894496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8427C2E-A13A-4056-BF6C-D546ECAE6522}" type="pres">
      <dgm:prSet presAssocID="{F4414711-7847-46E2-9405-915D1BE08AA4}" presName="parTxOnlySpace" presStyleCnt="0"/>
      <dgm:spPr/>
    </dgm:pt>
    <dgm:pt modelId="{48235DB0-7512-4A0C-818F-B2942CE0023C}" type="pres">
      <dgm:prSet presAssocID="{4A910FAB-E259-4F79-8E50-0E79ADA2AC3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02F4AE1-4BF6-4E9E-8B6A-4A886C81007C}" type="pres">
      <dgm:prSet presAssocID="{983370C7-DF7A-4456-980B-2072A2CADA90}" presName="parTxOnlySpace" presStyleCnt="0"/>
      <dgm:spPr/>
    </dgm:pt>
    <dgm:pt modelId="{B1993D4F-571A-4C3A-89EC-43543D30B462}" type="pres">
      <dgm:prSet presAssocID="{981B964D-050B-4E6D-AEAA-435309D8A8D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B642D93-A25B-4922-B6C6-6C18DEDB4C4F}" type="pres">
      <dgm:prSet presAssocID="{7D3C0790-90AC-4078-A0CB-C739557D88AE}" presName="parTxOnlySpace" presStyleCnt="0"/>
      <dgm:spPr/>
    </dgm:pt>
    <dgm:pt modelId="{B688991E-7842-4408-9C54-6F42B8FF10B5}" type="pres">
      <dgm:prSet presAssocID="{ED1A9176-351F-47FE-AFDF-B1F7A689156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86B107-2C81-4079-9C42-867715D76D9D}" srcId="{1DD599FE-D363-45AE-8574-F7909E2C9C8D}" destId="{ED1A9176-351F-47FE-AFDF-B1F7A6891560}" srcOrd="5" destOrd="0" parTransId="{27EE4BCD-B631-45AB-97AB-AAC7FCA7712D}" sibTransId="{4F6D57F8-612A-4ABD-8E85-95EBA4F5C489}"/>
    <dgm:cxn modelId="{B36D701B-26F3-4FC6-B0DC-B8204C03373C}" srcId="{1DD599FE-D363-45AE-8574-F7909E2C9C8D}" destId="{2BABECE6-5EC1-4580-A961-F60289449679}" srcOrd="2" destOrd="0" parTransId="{43EF9985-7032-41CA-B7EF-F06B2148A377}" sibTransId="{F4414711-7847-46E2-9405-915D1BE08AA4}"/>
    <dgm:cxn modelId="{0E729834-C944-4EF2-B867-02785D728D41}" type="presOf" srcId="{ED1A9176-351F-47FE-AFDF-B1F7A6891560}" destId="{B688991E-7842-4408-9C54-6F42B8FF10B5}" srcOrd="0" destOrd="0" presId="urn:microsoft.com/office/officeart/2005/8/layout/chevron1"/>
    <dgm:cxn modelId="{5AE2FD3E-CE9C-44E2-A6A7-09C1A70F96B2}" srcId="{1DD599FE-D363-45AE-8574-F7909E2C9C8D}" destId="{4A910FAB-E259-4F79-8E50-0E79ADA2AC33}" srcOrd="3" destOrd="0" parTransId="{B4481970-EA7A-4BF2-A4A4-8073EC1781D3}" sibTransId="{983370C7-DF7A-4456-980B-2072A2CADA90}"/>
    <dgm:cxn modelId="{AE906660-54FB-4F1E-96B6-D55B53CBABB9}" type="presOf" srcId="{8CCA34CB-66B0-4BD3-B8B1-B7ED86E74E81}" destId="{034F812D-6D5A-400E-BB40-7CB252E2A910}" srcOrd="0" destOrd="0" presId="urn:microsoft.com/office/officeart/2005/8/layout/chevron1"/>
    <dgm:cxn modelId="{2153DE67-EA4A-4C4B-AD6A-A94E30ABD007}" type="presOf" srcId="{2BABECE6-5EC1-4580-A961-F60289449679}" destId="{582C890F-DB17-44B8-9876-F4FC7A45743A}" srcOrd="0" destOrd="0" presId="urn:microsoft.com/office/officeart/2005/8/layout/chevron1"/>
    <dgm:cxn modelId="{BC11C752-96D3-460E-B0A3-0D8430353C88}" type="presOf" srcId="{4A910FAB-E259-4F79-8E50-0E79ADA2AC33}" destId="{48235DB0-7512-4A0C-818F-B2942CE0023C}" srcOrd="0" destOrd="0" presId="urn:microsoft.com/office/officeart/2005/8/layout/chevron1"/>
    <dgm:cxn modelId="{40DBAE54-D88E-4F2A-9A05-B3F59914C165}" type="presOf" srcId="{1DD599FE-D363-45AE-8574-F7909E2C9C8D}" destId="{4F7733E3-E2B3-4BAF-8657-0D36AF87E336}" srcOrd="0" destOrd="0" presId="urn:microsoft.com/office/officeart/2005/8/layout/chevron1"/>
    <dgm:cxn modelId="{1734A781-0AF0-4170-9F3C-13A679BE43C6}" type="presOf" srcId="{FAF329FE-5A47-400C-ADD3-4B74C3AC2ADB}" destId="{DCF728E3-8FE5-4C92-8837-1030C206C67E}" srcOrd="0" destOrd="0" presId="urn:microsoft.com/office/officeart/2005/8/layout/chevron1"/>
    <dgm:cxn modelId="{EE0BAF8B-9B80-48DD-A83E-B861C7F049B4}" type="presOf" srcId="{981B964D-050B-4E6D-AEAA-435309D8A8D7}" destId="{B1993D4F-571A-4C3A-89EC-43543D30B462}" srcOrd="0" destOrd="0" presId="urn:microsoft.com/office/officeart/2005/8/layout/chevron1"/>
    <dgm:cxn modelId="{9596E492-E586-4A0E-AFEA-3E767146EE00}" srcId="{1DD599FE-D363-45AE-8574-F7909E2C9C8D}" destId="{981B964D-050B-4E6D-AEAA-435309D8A8D7}" srcOrd="4" destOrd="0" parTransId="{B3D84F01-1A70-4FFF-99DC-81291913AEFB}" sibTransId="{7D3C0790-90AC-4078-A0CB-C739557D88AE}"/>
    <dgm:cxn modelId="{1E17E1A0-789C-47EF-A493-0A91F0C0A2FC}" srcId="{1DD599FE-D363-45AE-8574-F7909E2C9C8D}" destId="{8CCA34CB-66B0-4BD3-B8B1-B7ED86E74E81}" srcOrd="0" destOrd="0" parTransId="{C11F4D69-586E-4676-8C7D-0C22086A5B17}" sibTransId="{A03F162F-ADD7-4581-B5F5-6BE35F9F64B7}"/>
    <dgm:cxn modelId="{2D271ECC-5B51-4CAD-BB04-741B4F6ABC66}" srcId="{1DD599FE-D363-45AE-8574-F7909E2C9C8D}" destId="{FAF329FE-5A47-400C-ADD3-4B74C3AC2ADB}" srcOrd="1" destOrd="0" parTransId="{0D07F637-2905-4494-BC2E-A31744984461}" sibTransId="{10BB8273-3315-46D4-BB0A-70399827A0F9}"/>
    <dgm:cxn modelId="{C5F9C577-842F-4238-81F7-B77C99AFEBA9}" type="presParOf" srcId="{4F7733E3-E2B3-4BAF-8657-0D36AF87E336}" destId="{034F812D-6D5A-400E-BB40-7CB252E2A910}" srcOrd="0" destOrd="0" presId="urn:microsoft.com/office/officeart/2005/8/layout/chevron1"/>
    <dgm:cxn modelId="{A93E38A5-2E67-41EE-93F9-D20864552458}" type="presParOf" srcId="{4F7733E3-E2B3-4BAF-8657-0D36AF87E336}" destId="{7C8FF4D1-72C4-4124-960C-FDCC3CD60239}" srcOrd="1" destOrd="0" presId="urn:microsoft.com/office/officeart/2005/8/layout/chevron1"/>
    <dgm:cxn modelId="{24F97159-B239-46DB-AA29-8010894994F8}" type="presParOf" srcId="{4F7733E3-E2B3-4BAF-8657-0D36AF87E336}" destId="{DCF728E3-8FE5-4C92-8837-1030C206C67E}" srcOrd="2" destOrd="0" presId="urn:microsoft.com/office/officeart/2005/8/layout/chevron1"/>
    <dgm:cxn modelId="{4CB84CFF-808C-414D-8DCA-45978FA23CFB}" type="presParOf" srcId="{4F7733E3-E2B3-4BAF-8657-0D36AF87E336}" destId="{5E53F95B-E8B3-4769-8C63-4316E912FE73}" srcOrd="3" destOrd="0" presId="urn:microsoft.com/office/officeart/2005/8/layout/chevron1"/>
    <dgm:cxn modelId="{268C2366-57DF-4006-B8BC-863D2607BF42}" type="presParOf" srcId="{4F7733E3-E2B3-4BAF-8657-0D36AF87E336}" destId="{582C890F-DB17-44B8-9876-F4FC7A45743A}" srcOrd="4" destOrd="0" presId="urn:microsoft.com/office/officeart/2005/8/layout/chevron1"/>
    <dgm:cxn modelId="{DB235899-37A5-4CD2-B7E4-F86203D8B3A6}" type="presParOf" srcId="{4F7733E3-E2B3-4BAF-8657-0D36AF87E336}" destId="{28427C2E-A13A-4056-BF6C-D546ECAE6522}" srcOrd="5" destOrd="0" presId="urn:microsoft.com/office/officeart/2005/8/layout/chevron1"/>
    <dgm:cxn modelId="{A87487D6-499F-456F-88D6-A731FDCB34BF}" type="presParOf" srcId="{4F7733E3-E2B3-4BAF-8657-0D36AF87E336}" destId="{48235DB0-7512-4A0C-818F-B2942CE0023C}" srcOrd="6" destOrd="0" presId="urn:microsoft.com/office/officeart/2005/8/layout/chevron1"/>
    <dgm:cxn modelId="{41D3ABCB-3E6B-42DE-A2AA-DCCA9176C409}" type="presParOf" srcId="{4F7733E3-E2B3-4BAF-8657-0D36AF87E336}" destId="{302F4AE1-4BF6-4E9E-8B6A-4A886C81007C}" srcOrd="7" destOrd="0" presId="urn:microsoft.com/office/officeart/2005/8/layout/chevron1"/>
    <dgm:cxn modelId="{B5EED3A7-15ED-4560-9C38-ACD1C695C149}" type="presParOf" srcId="{4F7733E3-E2B3-4BAF-8657-0D36AF87E336}" destId="{B1993D4F-571A-4C3A-89EC-43543D30B462}" srcOrd="8" destOrd="0" presId="urn:microsoft.com/office/officeart/2005/8/layout/chevron1"/>
    <dgm:cxn modelId="{11A69A03-1A19-45D9-8FFD-DB16D4862482}" type="presParOf" srcId="{4F7733E3-E2B3-4BAF-8657-0D36AF87E336}" destId="{1B642D93-A25B-4922-B6C6-6C18DEDB4C4F}" srcOrd="9" destOrd="0" presId="urn:microsoft.com/office/officeart/2005/8/layout/chevron1"/>
    <dgm:cxn modelId="{DB1E9BB3-F34A-4E3F-A6EA-CF26CB3E38E1}" type="presParOf" srcId="{4F7733E3-E2B3-4BAF-8657-0D36AF87E336}" destId="{B688991E-7842-4408-9C54-6F42B8FF10B5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F812D-6D5A-400E-BB40-7CB252E2A910}">
      <dsp:nvSpPr>
        <dsp:cNvPr id="0" name=""/>
        <dsp:cNvSpPr/>
      </dsp:nvSpPr>
      <dsp:spPr>
        <a:xfrm>
          <a:off x="3556" y="0"/>
          <a:ext cx="1322916" cy="2446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Запись</a:t>
          </a:r>
        </a:p>
      </dsp:txBody>
      <dsp:txXfrm>
        <a:off x="125868" y="0"/>
        <a:ext cx="1078293" cy="244623"/>
      </dsp:txXfrm>
    </dsp:sp>
    <dsp:sp modelId="{DCF728E3-8FE5-4C92-8837-1030C206C67E}">
      <dsp:nvSpPr>
        <dsp:cNvPr id="0" name=""/>
        <dsp:cNvSpPr/>
      </dsp:nvSpPr>
      <dsp:spPr>
        <a:xfrm>
          <a:off x="1194180" y="0"/>
          <a:ext cx="1322916" cy="2446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Приемка</a:t>
          </a:r>
        </a:p>
      </dsp:txBody>
      <dsp:txXfrm>
        <a:off x="1316492" y="0"/>
        <a:ext cx="1078293" cy="244623"/>
      </dsp:txXfrm>
    </dsp:sp>
    <dsp:sp modelId="{582C890F-DB17-44B8-9876-F4FC7A45743A}">
      <dsp:nvSpPr>
        <dsp:cNvPr id="0" name=""/>
        <dsp:cNvSpPr/>
      </dsp:nvSpPr>
      <dsp:spPr>
        <a:xfrm>
          <a:off x="2384805" y="0"/>
          <a:ext cx="1322916" cy="2446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Ремонт</a:t>
          </a:r>
        </a:p>
      </dsp:txBody>
      <dsp:txXfrm>
        <a:off x="2507117" y="0"/>
        <a:ext cx="1078293" cy="244623"/>
      </dsp:txXfrm>
    </dsp:sp>
    <dsp:sp modelId="{48235DB0-7512-4A0C-818F-B2942CE0023C}">
      <dsp:nvSpPr>
        <dsp:cNvPr id="0" name=""/>
        <dsp:cNvSpPr/>
      </dsp:nvSpPr>
      <dsp:spPr>
        <a:xfrm>
          <a:off x="3575430" y="0"/>
          <a:ext cx="1322916" cy="2446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Подбор ЗЧ</a:t>
          </a:r>
        </a:p>
      </dsp:txBody>
      <dsp:txXfrm>
        <a:off x="3697742" y="0"/>
        <a:ext cx="1078293" cy="244623"/>
      </dsp:txXfrm>
    </dsp:sp>
    <dsp:sp modelId="{B1993D4F-571A-4C3A-89EC-43543D30B462}">
      <dsp:nvSpPr>
        <dsp:cNvPr id="0" name=""/>
        <dsp:cNvSpPr/>
      </dsp:nvSpPr>
      <dsp:spPr>
        <a:xfrm>
          <a:off x="4766054" y="0"/>
          <a:ext cx="1322916" cy="2446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Выдача</a:t>
          </a:r>
        </a:p>
      </dsp:txBody>
      <dsp:txXfrm>
        <a:off x="4888366" y="0"/>
        <a:ext cx="1078293" cy="244623"/>
      </dsp:txXfrm>
    </dsp:sp>
    <dsp:sp modelId="{B688991E-7842-4408-9C54-6F42B8FF10B5}">
      <dsp:nvSpPr>
        <dsp:cNvPr id="0" name=""/>
        <dsp:cNvSpPr/>
      </dsp:nvSpPr>
      <dsp:spPr>
        <a:xfrm>
          <a:off x="5956679" y="0"/>
          <a:ext cx="1322916" cy="244623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CRM</a:t>
          </a:r>
          <a:endParaRPr lang="ru-RU" sz="1200" kern="1200" dirty="0"/>
        </a:p>
      </dsp:txBody>
      <dsp:txXfrm>
        <a:off x="6078991" y="0"/>
        <a:ext cx="1078293" cy="244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0C2A-072A-4398-B991-F47D7EEC2782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019E-4516-4340-A646-D5B1F3A59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8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7D87-37F9-41E3-A543-433D83A417E1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EDBF-34F6-4372-BA8B-9282EA75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9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нужно продавать дешевле, нужно чтобы покупали по высоким ценам и возвращались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EDBF-34F6-4372-BA8B-9282EA754C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9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B30F10D-2EB6-4785-8533-9E1D7C4236D9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2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66061C9-A838-4786-95B5-21C820439A97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0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207B1CD-8B13-45A3-B09C-E8F906B6DC20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66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37B593F-D664-44D9-91A6-C324532DC627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43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6456827-C219-4DC2-A800-9B94F083EBE0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402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093F05E0-CDF3-4416-BCAD-6BF392E70990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00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6" y="1151932"/>
            <a:ext cx="9810749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90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6" y="3536156"/>
            <a:ext cx="9810749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168387" algn="ctr">
              <a:spcBef>
                <a:spcPts val="0"/>
              </a:spcBef>
              <a:buSzTx/>
              <a:buNone/>
              <a:defRPr sz="2400"/>
            </a:lvl2pPr>
            <a:lvl3pPr marL="0" indent="336774" algn="ctr">
              <a:spcBef>
                <a:spcPts val="0"/>
              </a:spcBef>
              <a:buSzTx/>
              <a:buNone/>
              <a:defRPr sz="2400"/>
            </a:lvl3pPr>
            <a:lvl4pPr marL="0" indent="505160" algn="ctr">
              <a:spcBef>
                <a:spcPts val="0"/>
              </a:spcBef>
              <a:buSzTx/>
              <a:buNone/>
              <a:defRPr sz="2400"/>
            </a:lvl4pPr>
            <a:lvl5pPr marL="0" indent="673547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9737369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8BC-F744-41BD-8B51-4629D05DCDFE}" type="datetimeFigureOut">
              <a:rPr lang="ru-RU" smtClean="0"/>
              <a:t>23.09.2020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9F85-42D8-43AC-A10F-F251B63D30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1.png"/><Relationship Id="rId16" Type="http://schemas.openxmlformats.org/officeDocument/2006/relationships/image" Target="../media/image20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2.png"/><Relationship Id="rId7" Type="http://schemas.openxmlformats.org/officeDocument/2006/relationships/hyperlink" Target="http://www.a-bos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SA@aboss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1155C0-B6ED-4E79-9947-EA749174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1042694"/>
            <a:ext cx="2199935" cy="4927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F11B39-1FA0-4030-B3E6-D7E591D9A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263620"/>
            <a:ext cx="1484840" cy="1008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79D8A-E631-400B-A623-C4A6AF1DAD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363077"/>
            <a:ext cx="1192731" cy="4594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6251AE-B63A-4877-BDB1-547A524684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77621"/>
            <a:ext cx="1192731" cy="1094559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2EDE6DD-B00C-478F-A1E7-A9A674B4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автоматизации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B340F-E50C-485D-B5D6-E7CDB26406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901"/>
          <a:stretch/>
        </p:blipFill>
        <p:spPr>
          <a:xfrm>
            <a:off x="1713981" y="3676379"/>
            <a:ext cx="4382019" cy="29523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D01A20-6413-4854-A704-04E7D76169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45" t="2894" r="14505" b="22426"/>
          <a:stretch/>
        </p:blipFill>
        <p:spPr>
          <a:xfrm>
            <a:off x="5519936" y="2822379"/>
            <a:ext cx="5458714" cy="2952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2EBE-E3B3-42CF-8B8C-132B5F18A043}"/>
              </a:ext>
            </a:extLst>
          </p:cNvPr>
          <p:cNvSpPr txBox="1"/>
          <p:nvPr/>
        </p:nvSpPr>
        <p:spPr>
          <a:xfrm>
            <a:off x="2229650" y="1318161"/>
            <a:ext cx="7959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Какие IT-инструменты решают три главные </a:t>
            </a:r>
          </a:p>
          <a:p>
            <a:r>
              <a:rPr lang="ru-RU" sz="3200" dirty="0"/>
              <a:t>проблемы сервиса: ПЛОХО, ДОРОГО, ДОЛГО</a:t>
            </a:r>
          </a:p>
        </p:txBody>
      </p:sp>
    </p:spTree>
    <p:extLst>
      <p:ext uri="{BB962C8B-B14F-4D97-AF65-F5344CB8AC3E}">
        <p14:creationId xmlns:p14="http://schemas.microsoft.com/office/powerpoint/2010/main" val="207393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88820-4026-449B-BE2C-7F7DCAAB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0AE7D-F3B6-4C80-A590-AEF37171B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BB44E4-BDC4-44A0-B83A-119C5685C3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1BE49-C941-45EC-89EB-DF2F93FD2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бонусных баллов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10BAF5B-27D1-4196-8610-3554A1AF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600201"/>
            <a:ext cx="7920880" cy="4525963"/>
          </a:xfrm>
        </p:spPr>
        <p:txBody>
          <a:bodyPr/>
          <a:lstStyle/>
          <a:p>
            <a:r>
              <a:rPr lang="ru-RU" dirty="0"/>
              <a:t>Разные % начисления и списания</a:t>
            </a:r>
          </a:p>
          <a:p>
            <a:r>
              <a:rPr lang="ru-RU" dirty="0"/>
              <a:t>Виртуальные карты</a:t>
            </a:r>
          </a:p>
          <a:p>
            <a:r>
              <a:rPr lang="ru-RU" dirty="0"/>
              <a:t>Срок действия бонусных баллов</a:t>
            </a:r>
          </a:p>
          <a:p>
            <a:r>
              <a:rPr lang="ru-RU" dirty="0"/>
              <a:t>Возможность ручного начисления баллов</a:t>
            </a:r>
          </a:p>
          <a:p>
            <a:r>
              <a:rPr lang="ru-RU" dirty="0"/>
              <a:t>Визуализация для клиента</a:t>
            </a:r>
          </a:p>
          <a:p>
            <a:r>
              <a:rPr lang="ru-RU" dirty="0"/>
              <a:t>Возможность уведомления  через СМС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06B4B2-C3AC-42FC-90EC-0BC0EF009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564840"/>
            <a:ext cx="2125940" cy="21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5D65BB-6581-4964-A9CE-06F7D35A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0B327-BDF6-4A6D-83AC-F25A6A93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0"/>
            <a:ext cx="9734872" cy="1143000"/>
          </a:xfrm>
        </p:spPr>
        <p:txBody>
          <a:bodyPr/>
          <a:lstStyle/>
          <a:p>
            <a:r>
              <a:rPr lang="ru-RU" dirty="0"/>
              <a:t>АРМ Калькуляция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1A3DDB-05E1-4F24-91C6-DBF9DFA81C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8421F0-B3C8-418E-AE20-1EB7876C2A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90DD39-ADD4-4924-97F7-ADF146D04C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0400F3-DD22-40E5-8316-18B57C5CA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65" y="4564840"/>
            <a:ext cx="2125940" cy="2125940"/>
          </a:xfrm>
          <a:prstGeom prst="rect">
            <a:avLst/>
          </a:prstGeom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57CD49C0-C679-477C-8BD3-9337D1669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958" y="1600201"/>
            <a:ext cx="8050085" cy="4525963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AE0E28C-1A69-475A-8CC4-D0147D45433E}"/>
              </a:ext>
            </a:extLst>
          </p:cNvPr>
          <p:cNvSpPr/>
          <p:nvPr/>
        </p:nvSpPr>
        <p:spPr>
          <a:xfrm>
            <a:off x="6816080" y="5445224"/>
            <a:ext cx="1008112" cy="4477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A6121EAB-7D46-4633-B3B4-52A3BBBE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56" y="1083036"/>
            <a:ext cx="8147049" cy="53703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148149-03ED-45EE-9243-A42780E3199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89" y="1600200"/>
            <a:ext cx="5160575" cy="5160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CEA1A3-DA34-4008-8BD0-D982FC02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2F4783-E91D-4B48-8E65-203D398AA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D74F09-6D6E-4402-9090-5A5E624CF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8F7D51-EA05-442A-A60C-D6A6C150A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46850-33FF-414C-9807-19B9EF0F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600201"/>
            <a:ext cx="8072528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Глубина записи</a:t>
            </a:r>
          </a:p>
          <a:p>
            <a:r>
              <a:rPr lang="ru-RU" dirty="0"/>
              <a:t>Время приема и оформления документов</a:t>
            </a:r>
          </a:p>
          <a:p>
            <a:r>
              <a:rPr lang="ru-RU" dirty="0"/>
              <a:t>Время ремонта</a:t>
            </a:r>
          </a:p>
          <a:p>
            <a:r>
              <a:rPr lang="ru-RU" dirty="0"/>
              <a:t>Время доставки ЗЧ</a:t>
            </a:r>
          </a:p>
          <a:p>
            <a:r>
              <a:rPr lang="ru-RU" dirty="0"/>
              <a:t>Время оформления ЗН и выдачи</a:t>
            </a:r>
          </a:p>
          <a:p>
            <a:r>
              <a:rPr lang="ru-RU" dirty="0"/>
              <a:t>Наличие и соблюдение договоренностей о сроках ремонта</a:t>
            </a:r>
          </a:p>
          <a:p>
            <a:r>
              <a:rPr lang="ru-RU" dirty="0"/>
              <a:t>Информирование клиента о статусе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290661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24C914-6BA5-4F58-905C-B7DAE79E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AD4D6-4778-4D6D-ACEC-69393D02BC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061CB6-D924-4B7B-A19C-F952D8D58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AEB509-47D0-4677-AED6-423EE2437C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 на ремонт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828833" y="1396745"/>
            <a:ext cx="8050085" cy="4525963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6"/>
          <a:srcRect l="40057" t="21129" r="9851" b="45459"/>
          <a:stretch/>
        </p:blipFill>
        <p:spPr>
          <a:xfrm>
            <a:off x="1721393" y="3429000"/>
            <a:ext cx="8256918" cy="30963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1CC62-AA9E-47A6-90B4-BB6C6988FE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ADC3D3F-42E5-4B72-8093-E40A13B38723}"/>
              </a:ext>
            </a:extLst>
          </p:cNvPr>
          <p:cNvCxnSpPr/>
          <p:nvPr/>
        </p:nvCxnSpPr>
        <p:spPr>
          <a:xfrm flipH="1" flipV="1">
            <a:off x="8472264" y="4653136"/>
            <a:ext cx="432048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AF5334-7669-4B0E-96EE-2D4C6E59E46E}"/>
              </a:ext>
            </a:extLst>
          </p:cNvPr>
          <p:cNvSpPr txBox="1"/>
          <p:nvPr/>
        </p:nvSpPr>
        <p:spPr>
          <a:xfrm>
            <a:off x="7863469" y="5452384"/>
            <a:ext cx="212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Плановое время </a:t>
            </a:r>
          </a:p>
          <a:p>
            <a:r>
              <a:rPr lang="ru-RU" dirty="0">
                <a:solidFill>
                  <a:srgbClr val="FF0000"/>
                </a:solidFill>
              </a:rPr>
              <a:t>окончания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4323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24C914-6BA5-4F58-905C-B7DAE79E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AD4D6-4778-4D6D-ACEC-69393D02BC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061CB6-D924-4B7B-A19C-F952D8D58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AEB509-47D0-4677-AED6-423EE2437C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 на ремонт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1CC62-AA9E-47A6-90B4-BB6C6988FE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8C2F9-6A78-4DB1-9F46-AEE89727A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012" y="1766887"/>
            <a:ext cx="7419975" cy="3324225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72FE96-9562-49A7-9026-35FF9759F81F}"/>
              </a:ext>
            </a:extLst>
          </p:cNvPr>
          <p:cNvSpPr/>
          <p:nvPr/>
        </p:nvSpPr>
        <p:spPr>
          <a:xfrm>
            <a:off x="6744072" y="4437112"/>
            <a:ext cx="25922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AB62E-2350-43B2-B92E-831B4C3BB85B}"/>
              </a:ext>
            </a:extLst>
          </p:cNvPr>
          <p:cNvSpPr txBox="1"/>
          <p:nvPr/>
        </p:nvSpPr>
        <p:spPr>
          <a:xfrm>
            <a:off x="2572090" y="5544938"/>
            <a:ext cx="6601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Но это время нигде не используется!</a:t>
            </a:r>
          </a:p>
        </p:txBody>
      </p:sp>
    </p:spTree>
    <p:extLst>
      <p:ext uri="{BB962C8B-B14F-4D97-AF65-F5344CB8AC3E}">
        <p14:creationId xmlns:p14="http://schemas.microsoft.com/office/powerpoint/2010/main" val="86485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CEA1A3-DA34-4008-8BD0-D982FC028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2F4783-E91D-4B48-8E65-203D398AA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D74F09-6D6E-4402-9090-5A5E624CFB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8F7D51-EA05-442A-A60C-D6A6C150A7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Связанные работы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6279" t="20469" r="50553" b="25391"/>
          <a:stretch/>
        </p:blipFill>
        <p:spPr>
          <a:xfrm>
            <a:off x="1981200" y="1600200"/>
            <a:ext cx="5616624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1851" t="11813" r="35057" b="17313"/>
          <a:stretch/>
        </p:blipFill>
        <p:spPr>
          <a:xfrm>
            <a:off x="3502503" y="2467790"/>
            <a:ext cx="6516216" cy="41155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1A84D8-1652-4D87-A0CA-B0DE7BAC97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56868C-53FE-4102-833F-FA06C93F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1345B-FB36-4DBA-8180-6AC3641384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423C17-75CA-4FAD-8A43-2F18DBDEB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3EBBD4-E594-4E5C-B3C6-D7DA62EEF8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события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6968" y="2636913"/>
            <a:ext cx="3421520" cy="1872208"/>
          </a:xfrm>
        </p:spPr>
        <p:txBody>
          <a:bodyPr>
            <a:noAutofit/>
          </a:bodyPr>
          <a:lstStyle/>
          <a:p>
            <a:r>
              <a:rPr lang="ru-RU" sz="2400" dirty="0"/>
              <a:t>Отправка СМС клиенту при записи на ремонт</a:t>
            </a:r>
          </a:p>
          <a:p>
            <a:r>
              <a:rPr lang="ru-RU" sz="2400" dirty="0"/>
              <a:t>Инструмент «Значимые события».</a:t>
            </a:r>
          </a:p>
          <a:p>
            <a:r>
              <a:rPr lang="ru-RU" sz="2400" dirty="0"/>
              <a:t>Программирование без программиста.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5725" t="1766" r="41145" b="24407"/>
          <a:stretch/>
        </p:blipFill>
        <p:spPr>
          <a:xfrm>
            <a:off x="1813264" y="2348880"/>
            <a:ext cx="5253704" cy="4104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8D21C1-B71E-4343-9B5A-B46DC16F8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7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BB060E-3261-4ACE-9624-4303B196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41AFD-DF0B-4FE3-8C87-C7E771D370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991386-7A33-4AA8-B07D-52EFB345FF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F18388-F7EF-4863-B25E-A094B47725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7E507-E01C-4E87-A896-A9C43E90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148" y="274638"/>
            <a:ext cx="9730252" cy="1143000"/>
          </a:xfrm>
        </p:spPr>
        <p:txBody>
          <a:bodyPr>
            <a:normAutofit/>
          </a:bodyPr>
          <a:lstStyle/>
          <a:p>
            <a:r>
              <a:rPr lang="ru-RU" dirty="0"/>
              <a:t>Отправка СМС клиентам и сотрудникам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E9CA72-D0DD-48FA-9FD5-253431F21B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48" y="3140968"/>
            <a:ext cx="474345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467E40-7DD7-4AFD-A712-5DCF97AD97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8801"/>
            <a:ext cx="4243852" cy="2352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44979-12BB-421F-B71E-F18024618C6E}"/>
              </a:ext>
            </a:extLst>
          </p:cNvPr>
          <p:cNvSpPr txBox="1"/>
          <p:nvPr/>
        </p:nvSpPr>
        <p:spPr>
          <a:xfrm>
            <a:off x="6816080" y="4149080"/>
            <a:ext cx="295232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Клиент Получит СМС типа: </a:t>
            </a:r>
            <a:r>
              <a:rPr lang="ru-RU" b="1" i="1" dirty="0"/>
              <a:t>«Сергей, ждем Вас в 09:00 01.06.2020 в ДЦ </a:t>
            </a:r>
            <a:r>
              <a:rPr lang="ru-RU" b="1" i="1" dirty="0" err="1"/>
              <a:t>АвтоДилер</a:t>
            </a:r>
            <a:r>
              <a:rPr lang="ru-RU" b="1" i="1" dirty="0"/>
              <a:t> по адресу: Космонавтов, 13</a:t>
            </a:r>
            <a:r>
              <a:rPr lang="ru-RU" b="1" dirty="0"/>
              <a:t>»</a:t>
            </a:r>
            <a:r>
              <a:rPr lang="ru-RU" dirty="0"/>
              <a:t>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DBCB12-2BAC-4F22-A798-2111A14E80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9B6D9-2456-4095-97C2-DD67C017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920875" y="764704"/>
            <a:ext cx="83518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Tx/>
            </a:pPr>
            <a:r>
              <a:rPr lang="ru-RU" altLang="ru-RU" sz="2800" dirty="0">
                <a:solidFill>
                  <a:schemeClr val="tx1"/>
                </a:solidFill>
              </a:rPr>
              <a:t>«Учет рабочего времени» (УРВ) — дополнение к Альфа-Авто (платное).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24113" y="2852739"/>
            <a:ext cx="78486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020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SzPct val="100000"/>
              <a:defRPr/>
            </a:pPr>
            <a:r>
              <a:rPr lang="ru-RU" sz="3600" dirty="0"/>
              <a:t>Цели использования:</a:t>
            </a:r>
          </a:p>
          <a:p>
            <a:pPr marL="330200" indent="-3270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Сравнение нормативного и фактического времени</a:t>
            </a:r>
          </a:p>
          <a:p>
            <a:pPr marL="330200" indent="-3270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Контроль загрузки сотрудников</a:t>
            </a:r>
          </a:p>
          <a:p>
            <a:pPr marL="330200" indent="-3270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Контроль состояния выполнения работ</a:t>
            </a:r>
          </a:p>
          <a:p>
            <a:pPr marL="330200" indent="-3270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Обмен информацией между цехом и СБ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749FA-134E-4B02-86C4-ABED10D0D4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D0437-FD43-4399-8C95-81059A4816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420E8-0225-47A7-A184-44C29E5D2F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E7464C-F352-49B5-A435-2D74400652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4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7126A8-4057-4A4A-8547-63FBB4385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FA47B1-32DE-461B-B38E-BDA2C282C2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82B72B-B51A-4B89-BDF7-B42281D24B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1D8959-5CBA-4B0B-B108-BB6224F2BC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774825" y="1341439"/>
            <a:ext cx="8642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ClrTx/>
            </a:pPr>
            <a:r>
              <a:rPr lang="ru-RU" altLang="ru-RU" sz="2800">
                <a:solidFill>
                  <a:srgbClr val="000000"/>
                </a:solidFill>
              </a:rPr>
              <a:t>Информация на странице авторизации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3113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АРМ «Рабочее место сотрудника цеха»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071690"/>
            <a:ext cx="51847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B1F6441D-5C98-43DE-A22C-E2ABC371A99F}"/>
              </a:ext>
            </a:extLst>
          </p:cNvPr>
          <p:cNvSpPr/>
          <p:nvPr/>
        </p:nvSpPr>
        <p:spPr>
          <a:xfrm>
            <a:off x="4727848" y="3068191"/>
            <a:ext cx="1656184" cy="504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EBC837-855D-4A43-ADAC-BFD6E7974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3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6F8B49A-31F2-45AA-8666-20F1B9A2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02763D93-E2BC-4761-8B52-4FB910245785}"/>
              </a:ext>
            </a:extLst>
          </p:cNvPr>
          <p:cNvSpPr txBox="1">
            <a:spLocks/>
          </p:cNvSpPr>
          <p:nvPr/>
        </p:nvSpPr>
        <p:spPr>
          <a:xfrm>
            <a:off x="1981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Скориков Сергей</a:t>
            </a:r>
            <a:endParaRPr lang="ru-RU" dirty="0"/>
          </a:p>
        </p:txBody>
      </p:sp>
      <p:pic>
        <p:nvPicPr>
          <p:cNvPr id="32" name="Picture 2" descr="C:\Проект\Обучение\4.jpg">
            <a:extLst>
              <a:ext uri="{FF2B5EF4-FFF2-40B4-BE49-F238E27FC236}">
                <a16:creationId xmlns:a16="http://schemas.microsoft.com/office/drawing/2014/main" id="{2FEC06E3-C73B-4C9A-A75F-2E008DCA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628800"/>
            <a:ext cx="224863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F29FFCF-1F43-4C5A-9E35-F67A8D10C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18" y="5805264"/>
            <a:ext cx="1894482" cy="3299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BECC7A4-57EB-44B4-8E2C-8C9E75D68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09" y="4683590"/>
            <a:ext cx="712982" cy="712982"/>
          </a:xfrm>
          <a:prstGeom prst="rect">
            <a:avLst/>
          </a:prstGeom>
        </p:spPr>
      </p:pic>
      <p:pic>
        <p:nvPicPr>
          <p:cNvPr id="35" name="Picture 2" descr="Hyundai Logo (Present) | Суперкары, Рамки, Автомобиль">
            <a:extLst>
              <a:ext uri="{FF2B5EF4-FFF2-40B4-BE49-F238E27FC236}">
                <a16:creationId xmlns:a16="http://schemas.microsoft.com/office/drawing/2014/main" id="{A65184A0-D351-4BFE-9A53-C3739712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18" y="4753347"/>
            <a:ext cx="759226" cy="4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3B3C9A-1E31-4109-B798-04E0F54584A2}"/>
              </a:ext>
            </a:extLst>
          </p:cNvPr>
          <p:cNvSpPr txBox="1"/>
          <p:nvPr/>
        </p:nvSpPr>
        <p:spPr>
          <a:xfrm>
            <a:off x="6587139" y="5396572"/>
            <a:ext cx="112825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b="1" dirty="0"/>
              <a:t>Компании:</a:t>
            </a:r>
          </a:p>
        </p:txBody>
      </p:sp>
      <p:pic>
        <p:nvPicPr>
          <p:cNvPr id="37" name="Picture 6" descr="KIA">
            <a:extLst>
              <a:ext uri="{FF2B5EF4-FFF2-40B4-BE49-F238E27FC236}">
                <a16:creationId xmlns:a16="http://schemas.microsoft.com/office/drawing/2014/main" id="{B8C7CF79-C356-450D-AED6-619FF376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71" y="4681203"/>
            <a:ext cx="921521" cy="7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hevrolet">
            <a:extLst>
              <a:ext uri="{FF2B5EF4-FFF2-40B4-BE49-F238E27FC236}">
                <a16:creationId xmlns:a16="http://schemas.microsoft.com/office/drawing/2014/main" id="{7AF3DEB8-1537-4E9A-98BF-C6047D0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39" y="4651958"/>
            <a:ext cx="921521" cy="7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Opel">
            <a:extLst>
              <a:ext uri="{FF2B5EF4-FFF2-40B4-BE49-F238E27FC236}">
                <a16:creationId xmlns:a16="http://schemas.microsoft.com/office/drawing/2014/main" id="{A1D63566-683C-4B7D-BCAE-D2C53016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47" y="4663294"/>
            <a:ext cx="921521" cy="7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Land Rover">
            <a:extLst>
              <a:ext uri="{FF2B5EF4-FFF2-40B4-BE49-F238E27FC236}">
                <a16:creationId xmlns:a16="http://schemas.microsoft.com/office/drawing/2014/main" id="{1D0B3B22-D6D5-4F48-BAA3-E52638BC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611" y="4642737"/>
            <a:ext cx="921521" cy="7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Skoda">
            <a:extLst>
              <a:ext uri="{FF2B5EF4-FFF2-40B4-BE49-F238E27FC236}">
                <a16:creationId xmlns:a16="http://schemas.microsoft.com/office/drawing/2014/main" id="{60091A02-B326-4B67-A20B-03CEEAFE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31" y="4658211"/>
            <a:ext cx="921521" cy="7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Jaguar">
            <a:extLst>
              <a:ext uri="{FF2B5EF4-FFF2-40B4-BE49-F238E27FC236}">
                <a16:creationId xmlns:a16="http://schemas.microsoft.com/office/drawing/2014/main" id="{744D6B87-FD08-4A71-9577-F7DA5B49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107" y="4676956"/>
            <a:ext cx="921521" cy="7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Cadillac">
            <a:extLst>
              <a:ext uri="{FF2B5EF4-FFF2-40B4-BE49-F238E27FC236}">
                <a16:creationId xmlns:a16="http://schemas.microsoft.com/office/drawing/2014/main" id="{94FCEE94-D9E3-4993-8CA8-A09014B7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19" y="4711994"/>
            <a:ext cx="875445" cy="5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tts.ru/i/logo.gif">
            <a:extLst>
              <a:ext uri="{FF2B5EF4-FFF2-40B4-BE49-F238E27FC236}">
                <a16:creationId xmlns:a16="http://schemas.microsoft.com/office/drawing/2014/main" id="{2DAD1621-D8BE-437D-AF7F-56EA0624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88" y="5781345"/>
            <a:ext cx="984054" cy="4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fordsochi.ru/templates/themza_j15_05/images/logo.jpg">
            <a:extLst>
              <a:ext uri="{FF2B5EF4-FFF2-40B4-BE49-F238E27FC236}">
                <a16:creationId xmlns:a16="http://schemas.microsoft.com/office/drawing/2014/main" id="{884EA603-CDAF-4536-B2D0-CA8B96D0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99" y="5751524"/>
            <a:ext cx="1296451" cy="3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B879D4B-E0E8-4E01-877E-157A36855B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54" y="5771591"/>
            <a:ext cx="1894482" cy="4327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A55031-DAD0-4F6A-BF1D-FF2CE252E8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29" y="5662029"/>
            <a:ext cx="1708781" cy="51823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61CE8FC-8F5A-4DA9-B0DB-AF2BF1C96A1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934258"/>
            <a:ext cx="1376394" cy="29494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ABDFAAE-DC65-46A9-8E13-CB9F32700E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50" y="4695998"/>
            <a:ext cx="584906" cy="5849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8517B87-1D8D-4597-850C-D655EE3BCC18}"/>
              </a:ext>
            </a:extLst>
          </p:cNvPr>
          <p:cNvSpPr txBox="1"/>
          <p:nvPr/>
        </p:nvSpPr>
        <p:spPr>
          <a:xfrm>
            <a:off x="5002092" y="1648752"/>
            <a:ext cx="5744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автомобильном бизнесе с 1997 года</a:t>
            </a:r>
          </a:p>
          <a:p>
            <a:r>
              <a:rPr lang="ru-RU" sz="2000" b="1" dirty="0"/>
              <a:t>Руководил отделом запасных частей, отделом послепродажного обслуживания, дилерским центром.</a:t>
            </a:r>
          </a:p>
          <a:p>
            <a:r>
              <a:rPr lang="ru-RU" sz="2000" b="1" dirty="0"/>
              <a:t>С 2011 года в консалтинге, провел более 40 проектов</a:t>
            </a:r>
          </a:p>
          <a:p>
            <a:r>
              <a:rPr lang="ru-RU" sz="2000" b="1" dirty="0"/>
              <a:t>Занимаюсь разработкой и внедрением систем управления предприятием</a:t>
            </a:r>
            <a:endParaRPr lang="en-US" sz="2000" b="1" dirty="0"/>
          </a:p>
          <a:p>
            <a:r>
              <a:rPr lang="ru-RU" sz="2000" b="1" dirty="0"/>
              <a:t>Провел более 10 внедрений Альфа-Авто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09655D6-3E73-4A36-9995-571458E7267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B60166-0283-43A1-9E1B-05068A1F04D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796FF06-81F2-4219-B183-7DB4A2A0CC8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A1E087-262D-4F5C-B2A6-59E96A8F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B98BCF-9F74-4928-BE74-A093A56FC3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EE1801-C9F1-408B-94E3-2AF7D748E2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AF2372-5488-4C43-A6DC-3EDFA84477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774825" y="1341439"/>
            <a:ext cx="8642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ClrTx/>
            </a:pPr>
            <a:r>
              <a:rPr lang="ru-RU" altLang="ru-RU" sz="2800">
                <a:solidFill>
                  <a:srgbClr val="000000"/>
                </a:solidFill>
              </a:rPr>
              <a:t>Страница «Статистика»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043113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АРМ «Рабочее место сотрудника цеха»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968B64-99D0-49BA-B12F-9E831F9AB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4424" y="2285456"/>
            <a:ext cx="7563151" cy="426250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0049DA71-54AE-4F3E-A294-F6A6AB5D8FFD}"/>
              </a:ext>
            </a:extLst>
          </p:cNvPr>
          <p:cNvSpPr/>
          <p:nvPr/>
        </p:nvSpPr>
        <p:spPr>
          <a:xfrm>
            <a:off x="7464152" y="4149080"/>
            <a:ext cx="1872208" cy="6859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6941DD-89B4-4908-AABC-551A28CF64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7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94990-BFA4-4103-8EEA-F2F41321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EA823-5CE4-482D-90C0-EE55738B44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DA4EAF-A54B-4100-8FF1-F06788080A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285D53-FC0C-43F9-927B-9B3BE13F5B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559496" y="-26988"/>
            <a:ext cx="8713217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Вывод данных об  УРВ в предварительной записи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041526"/>
            <a:ext cx="8602662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D9FA7D-4D37-46CD-91D8-1DF737C7C8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58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6B0B27-9BC4-4EFE-B302-9096F58C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7E916-31A3-49D9-88E3-3D5985C078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56CCDB-CBB3-45AF-B8D6-CD6FD928E9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339FE6-976D-4F56-BFAD-36609C3247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774825" y="1341439"/>
            <a:ext cx="8642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ClrTx/>
            </a:pPr>
            <a:r>
              <a:rPr lang="ru-RU" altLang="ru-RU" sz="2800">
                <a:solidFill>
                  <a:srgbClr val="000000"/>
                </a:solidFill>
              </a:rPr>
              <a:t>Заполнение исполнителей по данным УРВ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043113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Выработка исполнителей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916114"/>
            <a:ext cx="8672512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Rectangle 5"/>
          <p:cNvSpPr>
            <a:spLocks noChangeArrowheads="1"/>
          </p:cNvSpPr>
          <p:nvPr/>
        </p:nvSpPr>
        <p:spPr bwMode="auto">
          <a:xfrm flipV="1">
            <a:off x="7732713" y="5064126"/>
            <a:ext cx="2665412" cy="288925"/>
          </a:xfrm>
          <a:prstGeom prst="rect">
            <a:avLst/>
          </a:prstGeom>
          <a:solidFill>
            <a:srgbClr val="00B8FF">
              <a:alpha val="0"/>
            </a:srgbClr>
          </a:solidFill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46EA8C-303E-4950-A60A-E053345FF5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87" y="5013176"/>
            <a:ext cx="1586745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15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102B66-697C-4DCC-BD6A-F1327B59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B33952-7F22-4B60-A0C6-22534FD8D3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CE2899-ACD1-4E41-BA17-55E0C40735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A3BD3-043E-4DC8-A3FE-8A4A5E8174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423593" y="1916833"/>
            <a:ext cx="7920037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0200" indent="-330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</a:rPr>
              <a:t>Начало и окончание рабочего дня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</a:rPr>
              <a:t>Начало и окончание работы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</a:rPr>
              <a:t>Простои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0000"/>
                </a:solidFill>
              </a:rPr>
              <a:t>Автоматическое назначение исполнителей в ЗН</a:t>
            </a:r>
          </a:p>
          <a:p>
            <a:pPr marL="0" indent="0">
              <a:spcBef>
                <a:spcPts val="700"/>
              </a:spcBef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919536" y="6206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Управление рабочим временем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15C04-EB7F-4440-A7CC-B8CBC9C54A54}"/>
              </a:ext>
            </a:extLst>
          </p:cNvPr>
          <p:cNvSpPr txBox="1"/>
          <p:nvPr/>
        </p:nvSpPr>
        <p:spPr>
          <a:xfrm>
            <a:off x="2159461" y="5100457"/>
            <a:ext cx="774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Система не работает со статусами заказ-наряда!</a:t>
            </a:r>
          </a:p>
        </p:txBody>
      </p:sp>
    </p:spTree>
    <p:extLst>
      <p:ext uri="{BB962C8B-B14F-4D97-AF65-F5344CB8AC3E}">
        <p14:creationId xmlns:p14="http://schemas.microsoft.com/office/powerpoint/2010/main" val="3238191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F8BCDD-996B-4CC8-A1D6-E1845B042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17" y="1417638"/>
            <a:ext cx="5343765" cy="53437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6A3D8-41A7-4E88-8EDC-6C553457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D72AB-7806-4898-B49F-4DE91333D9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8AB4F-4A17-47C6-889C-4E075288A8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E338A6-DC2A-4D39-B70D-C0BE93E152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08EC5-241C-4F63-A8F1-66FF2708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74638"/>
            <a:ext cx="9662864" cy="1143000"/>
          </a:xfrm>
        </p:spPr>
        <p:txBody>
          <a:bodyPr/>
          <a:lstStyle/>
          <a:p>
            <a:r>
              <a:rPr lang="ru-RU" dirty="0"/>
              <a:t>Не качественно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A79DA-23FC-495A-80E1-49093635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2100671"/>
            <a:ext cx="7920880" cy="2476871"/>
          </a:xfrm>
        </p:spPr>
        <p:txBody>
          <a:bodyPr>
            <a:normAutofit/>
          </a:bodyPr>
          <a:lstStyle/>
          <a:p>
            <a:r>
              <a:rPr lang="ru-RU" dirty="0"/>
              <a:t>Оперативно выявить недовольство</a:t>
            </a:r>
          </a:p>
          <a:p>
            <a:r>
              <a:rPr lang="ru-RU" dirty="0"/>
              <a:t>Решить проблему</a:t>
            </a:r>
          </a:p>
          <a:p>
            <a:r>
              <a:rPr lang="ru-RU" dirty="0"/>
              <a:t>Предотвратить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222911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213881-3FB5-44E9-99B6-056CA315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CA3480-4AD6-43A2-8191-D774376FA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D67A9F-8087-4FB7-BCB4-1F78526C65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5A9646-66E4-4DC0-8064-981195BC57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 клиента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51" y="1600201"/>
            <a:ext cx="80382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49EC9-591B-4B09-A670-6641123EFE58}"/>
              </a:ext>
            </a:extLst>
          </p:cNvPr>
          <p:cNvSpPr txBox="1"/>
          <p:nvPr/>
        </p:nvSpPr>
        <p:spPr>
          <a:xfrm>
            <a:off x="2453771" y="6365370"/>
            <a:ext cx="732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Нужно пробрести блок управления взаимоотношениями с клиентами!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951CC4-7B2D-4178-9226-CBEDCEB10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CB802-16EB-4BB7-BF43-8E165BA8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558F55-3208-44F9-B5D0-1EF18A98A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8BD6F4-F164-4596-AD95-621A50C853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F83235-5A00-42B0-B9C5-D881C15C96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анкеты </a:t>
            </a:r>
            <a:r>
              <a:rPr lang="en-US" dirty="0"/>
              <a:t>NPS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7309" t="22438" r="27310" b="12594"/>
          <a:stretch/>
        </p:blipFill>
        <p:spPr>
          <a:xfrm>
            <a:off x="3284455" y="1600201"/>
            <a:ext cx="5623090" cy="4525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509815-BAF7-4EB1-BAEE-3CA09DF69A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E0C60E-1D4F-45AE-BBCA-4BB177AD8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BD277F-91F2-4118-A64F-82EDF2F0B9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C5B1FC-41CA-4D93-9BB0-E73BE56585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835D9B-3B17-4B53-9EA5-E50F2F8CD3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5" r="34923" b="9602"/>
          <a:stretch/>
        </p:blipFill>
        <p:spPr bwMode="auto">
          <a:xfrm>
            <a:off x="1991544" y="476672"/>
            <a:ext cx="8454888" cy="56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707113"/>
              </p:ext>
            </p:extLst>
          </p:nvPr>
        </p:nvGraphicFramePr>
        <p:xfrm>
          <a:off x="2495600" y="6237313"/>
          <a:ext cx="7283152" cy="24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/>
          <a:srcRect l="36164" t="11610" r="36164" b="11610"/>
          <a:stretch/>
        </p:blipFill>
        <p:spPr>
          <a:xfrm>
            <a:off x="2783632" y="508539"/>
            <a:ext cx="3600400" cy="56166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/>
          <a:srcRect l="36164" t="11610" r="36164" b="11610"/>
          <a:stretch/>
        </p:blipFill>
        <p:spPr>
          <a:xfrm>
            <a:off x="6617286" y="508539"/>
            <a:ext cx="3600400" cy="56166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9CED25-6BF2-4B9A-BED9-D1077F2EB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7A23D-EFE8-4352-96B5-A9F31E960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9A4EE0-9AFA-46E6-ADDC-12BAC79520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DBF7E-FB70-4CEF-B41B-EA68C5F3F8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78AD85-62A8-4448-BF09-8BC35A1437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Ввод жалобы на основании опроса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52767" b="16532"/>
          <a:stretch/>
        </p:blipFill>
        <p:spPr>
          <a:xfrm>
            <a:off x="3818303" y="1600201"/>
            <a:ext cx="4555394" cy="4525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C359B7-6CA2-47D9-A484-C8A5826E1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E145C4-880D-42E2-837C-1E0B8679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17A182-7299-4C04-B194-A828A78F0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37A090-7A76-4881-971E-5909F3A5BE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CDA3E9-2BA1-4CD9-807D-7929D0711B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Жалоба клиента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530" y="1137754"/>
            <a:ext cx="6434377" cy="538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1591246" y="1700808"/>
            <a:ext cx="1369282" cy="576064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Контрагент и контакты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1606882" y="3212976"/>
            <a:ext cx="1353647" cy="576064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Содержание жалобы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1606883" y="4365104"/>
            <a:ext cx="1353647" cy="792088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Список категорий жалобы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1606883" y="5589240"/>
            <a:ext cx="1353647" cy="720080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Аудит разбора жалобы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 flipH="1">
            <a:off x="9225225" y="3212976"/>
            <a:ext cx="1369282" cy="1008112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Статусы жалобы с датами их установки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 flipH="1">
            <a:off x="9231471" y="4509120"/>
            <a:ext cx="1369282" cy="828092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Временные параметры жалобы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64D253-20E5-4ECD-8D83-5B90745C1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9AFD9-74E5-48A3-B820-3EFC2D16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Дилеры, использующие Альфа-Авто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98850"/>
              </p:ext>
            </p:extLst>
          </p:nvPr>
        </p:nvGraphicFramePr>
        <p:xfrm>
          <a:off x="2094440" y="1417638"/>
          <a:ext cx="7897624" cy="498250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4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Марка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Количество дилеров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Марка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Количество дилеров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ВАЗ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Scania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Hyundai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УАЗ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Renault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Тагаз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Chevrolet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ГАЗ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Toyota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Mazda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Ssang</a:t>
                      </a:r>
                      <a:r>
                        <a:rPr lang="en-US" sz="1800" u="none" strike="noStrike" dirty="0">
                          <a:effectLst/>
                        </a:rPr>
                        <a:t> Yong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Ford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Opel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Peugeot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Nissan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Skoda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Mercedes-Benz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Volkswagen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Geely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Mitsubishi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Citroen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Honda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Hummer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Fiat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Suzuki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Volvo Truck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Камаз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234ED0-6DD9-4588-89BE-2F49AC5977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5F895-E5DA-4004-AB9C-17A1054872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2FDC12-0990-4938-9F0E-C3EDAC6D5D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2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02F459-5F80-47C3-A4F5-22A7EC78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EABFCC-C844-4C08-B559-901595728B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7782C9-DEA7-43D5-9D1C-145EEF8E0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9C50CC-C513-40C7-BFAD-C73768FCD8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Разбор жалобы</a:t>
            </a:r>
          </a:p>
        </p:txBody>
      </p:sp>
      <p:pic>
        <p:nvPicPr>
          <p:cNvPr id="5" name="Объект 1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0466" y="1124744"/>
            <a:ext cx="644991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1541183" y="2492896"/>
            <a:ext cx="1369282" cy="1008112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Мнение клиента по предмету жалобы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 flipH="1">
            <a:off x="9281536" y="3861048"/>
            <a:ext cx="1369282" cy="1008112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Мнение «виновника» жалобы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1541183" y="4005064"/>
            <a:ext cx="1369282" cy="1512168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Мнение сотрудника, ответственного за разбор жалобы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4F177A-B441-43ED-9B2C-78D5FEF5A5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4B1D59-34C9-4E6A-9E68-02F92710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DA824F-BDA6-42EA-B950-D90A1CD686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A4E7F0-A375-435B-A7EA-4EE425B45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04D44A-AD42-49D0-B3CD-DA0DC15A85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Предпринятые действия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939" y="1156062"/>
            <a:ext cx="6371071" cy="535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1772957" y="4535363"/>
            <a:ext cx="1801332" cy="1728192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Предпринятые действия по предотвращению возникновения подобных ситуаций в будущем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1807919" y="2879179"/>
            <a:ext cx="1766370" cy="1008112"/>
          </a:xfrm>
          <a:prstGeom prst="wedgeRoundRectCallout">
            <a:avLst>
              <a:gd name="adj1" fmla="val 72453"/>
              <a:gd name="adj2" fmla="val 320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Предпринятые действия по исправлению ситуации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528623-2128-450B-B045-0D0FEE110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0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F13E4C-2B6C-4516-9BCA-8E9CA093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9C3ABB-9E0A-4B64-A834-7493566644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39D8C9-01A3-4D7A-ABCF-7DCCE0DFF5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908855-F0CF-4A00-A1F9-F201ABA0E5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22886" r="57260" b="14494"/>
          <a:stretch/>
        </p:blipFill>
        <p:spPr bwMode="auto">
          <a:xfrm>
            <a:off x="2219459" y="1806597"/>
            <a:ext cx="4857202" cy="458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8134" r="53283" b="22645"/>
          <a:stretch/>
        </p:blipFill>
        <p:spPr bwMode="auto">
          <a:xfrm>
            <a:off x="5231904" y="2193190"/>
            <a:ext cx="4794488" cy="433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791" y="5256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Уведомление ответственного сотрудника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732543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EBEC25-1D22-4064-96A4-2F70B4AC49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D5638B-DAB3-4168-8504-7F8B7E62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03DC9B-29D1-4470-8A6A-70D976F713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F25797-7A74-4756-AF6A-78882EDC8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2A2BD8-A236-4FEC-A26F-DF870267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состояний жалоб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9328" y="2240868"/>
            <a:ext cx="89933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1669491" y="5877272"/>
            <a:ext cx="1512168" cy="360040"/>
          </a:xfrm>
          <a:prstGeom prst="wedgeRoundRectCallout">
            <a:avLst>
              <a:gd name="adj1" fmla="val 57551"/>
              <a:gd name="adj2" fmla="val -3258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Время реакции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3263476" y="5877272"/>
            <a:ext cx="1512168" cy="360040"/>
          </a:xfrm>
          <a:prstGeom prst="wedgeRoundRectCallout">
            <a:avLst>
              <a:gd name="adj1" fmla="val 57551"/>
              <a:gd name="adj2" fmla="val -3258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Время разбора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5341899" y="1592796"/>
            <a:ext cx="2232248" cy="504056"/>
          </a:xfrm>
          <a:prstGeom prst="wedgeRoundRectCallout">
            <a:avLst>
              <a:gd name="adj1" fmla="val 56900"/>
              <a:gd name="adj2" fmla="val 14308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Фильтры по времени разбора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7934187" y="1592796"/>
            <a:ext cx="2232248" cy="504056"/>
          </a:xfrm>
          <a:prstGeom prst="wedgeRoundRectCallout">
            <a:avLst>
              <a:gd name="adj1" fmla="val 14695"/>
              <a:gd name="adj2" fmla="val 1485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latin typeface="Arial" charset="0"/>
                <a:ea typeface="Microsoft YaHei" charset="-122"/>
              </a:rPr>
              <a:t>Отправка напоминаний сотрудникам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61F580-7B8B-44B1-AD5F-7BD25F2C4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8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4F9B25-D800-443C-8A5D-1AAE9051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D95EC8-B9C8-484D-9089-D0E52FBEC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A56EEF-BF7E-4996-8857-AAA0AFF0DA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BA4D3A-9C92-4E16-B13F-E81308EE9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жалоб по сотрудникам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244" y="1590165"/>
            <a:ext cx="9095515" cy="36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4E0CF5-4566-4568-AD9B-38EBFBAAE5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98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F33F8-0299-4EDB-8D39-98B67429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03AD6A-87D5-422B-B0D0-56B366EF16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4B57A8-FC29-4559-AFAC-AF5A241B0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6F6980-24E6-456E-AF96-ADEAC31FF0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причин жалоб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23" y="2319917"/>
            <a:ext cx="5048955" cy="30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4E7150-EAAD-468B-A818-759283C75B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37" y="5088720"/>
            <a:ext cx="1738990" cy="17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7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D25BA2-D997-43F3-9649-B1FA67D14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45" y="4991839"/>
            <a:ext cx="1738990" cy="17389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A3CE35-D061-4FC2-A622-A3F8AB0EDC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1" y="2285456"/>
            <a:ext cx="2620293" cy="26202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DB4BFB-EE44-4755-9065-899F71E8351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88" y="1542844"/>
            <a:ext cx="2125940" cy="21259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D1F9C-3B63-4D78-9F6C-627E93F7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32656"/>
            <a:ext cx="9806880" cy="1143000"/>
          </a:xfrm>
        </p:spPr>
        <p:txBody>
          <a:bodyPr/>
          <a:lstStyle/>
          <a:p>
            <a:r>
              <a:rPr lang="ru-RU" dirty="0"/>
              <a:t>Какие инструменты есть «в коробке»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DE8D6-9A84-4F93-9372-1F600124F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0" y="1268761"/>
            <a:ext cx="4210766" cy="49685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Дорого</a:t>
            </a:r>
          </a:p>
          <a:p>
            <a:r>
              <a:rPr lang="ru-RU" dirty="0"/>
              <a:t>Удержание клиентов с помощью бонусной программы</a:t>
            </a:r>
          </a:p>
          <a:p>
            <a:r>
              <a:rPr lang="ru-RU" dirty="0"/>
              <a:t>Расчет и фиксация стоимости в</a:t>
            </a:r>
            <a:r>
              <a:rPr lang="en-US" dirty="0"/>
              <a:t> </a:t>
            </a:r>
            <a:r>
              <a:rPr lang="ru-RU" dirty="0"/>
              <a:t>АРМ «Калькуляция»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Не качественно</a:t>
            </a:r>
          </a:p>
          <a:p>
            <a:pPr marL="285750" indent="-285750"/>
            <a:r>
              <a:rPr lang="ru-RU" dirty="0"/>
              <a:t>Учет опросов клиентов</a:t>
            </a:r>
          </a:p>
          <a:p>
            <a:pPr marL="285750" indent="-285750"/>
            <a:r>
              <a:rPr lang="ru-RU" dirty="0"/>
              <a:t>Учет жалоб</a:t>
            </a:r>
          </a:p>
          <a:p>
            <a:pPr marL="285750" indent="-285750"/>
            <a:r>
              <a:rPr lang="ru-RU" dirty="0"/>
              <a:t>Система мониторинга сроков реагирования сотрудников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0CA80A-3E21-4DF8-ACB3-72A25A36E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056" y="1268760"/>
            <a:ext cx="53848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Долго</a:t>
            </a:r>
          </a:p>
          <a:p>
            <a:r>
              <a:rPr lang="ru-RU" dirty="0"/>
              <a:t>Планирование времени выдачи с помощью «Предварительной записи»</a:t>
            </a:r>
          </a:p>
          <a:p>
            <a:r>
              <a:rPr lang="ru-RU" dirty="0"/>
              <a:t>Ускорение оформления документов с помощью «Связанных работ»</a:t>
            </a:r>
          </a:p>
          <a:p>
            <a:r>
              <a:rPr lang="ru-RU" dirty="0"/>
              <a:t>Устранение потерь с помощью «Системы учета рабочего времени»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A46360-38D9-4682-BCE7-C7D66EA862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25D95D-C6A9-49F1-89FC-43D4DA328B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A78F1D-5D86-428A-8493-933F2F976E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34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F834D9-68A5-4D5C-8842-88CAAFF7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FAFD9C-B433-4177-96D5-A2FA99B750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40AE01-F3D6-495E-91B9-B6C4D98E8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61FCCD-219E-4F2C-9B3D-C736F019C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B195D9-3B7B-4861-A26C-AB85FF9B9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45" y="2636912"/>
            <a:ext cx="2303909" cy="23039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7DB1C-7046-406F-97FC-9CE8FFC964EE}"/>
              </a:ext>
            </a:extLst>
          </p:cNvPr>
          <p:cNvSpPr txBox="1"/>
          <p:nvPr/>
        </p:nvSpPr>
        <p:spPr>
          <a:xfrm>
            <a:off x="2279576" y="522972"/>
            <a:ext cx="8102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Методическое пособие по Альфа-Авто 5</a:t>
            </a:r>
          </a:p>
        </p:txBody>
      </p:sp>
    </p:spTree>
    <p:extLst>
      <p:ext uri="{BB962C8B-B14F-4D97-AF65-F5344CB8AC3E}">
        <p14:creationId xmlns:p14="http://schemas.microsoft.com/office/powerpoint/2010/main" val="1915662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785E9-7C86-43F3-8B9C-9065906F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E20C90-B2F2-4BCC-8681-EB87FE19C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CB2FD0-69EE-495C-A2FC-8E59612494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B21F2C-C7B8-4738-BFFC-D5235A001C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E016483-2872-40A9-8440-76888D01A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49248"/>
              </p:ext>
            </p:extLst>
          </p:nvPr>
        </p:nvGraphicFramePr>
        <p:xfrm>
          <a:off x="4079776" y="332656"/>
          <a:ext cx="7632848" cy="4562856"/>
        </p:xfrm>
        <a:graphic>
          <a:graphicData uri="http://schemas.openxmlformats.org/drawingml/2006/table">
            <a:tbl>
              <a:tblPr/>
              <a:tblGrid>
                <a:gridCol w="1283165">
                  <a:extLst>
                    <a:ext uri="{9D8B030D-6E8A-4147-A177-3AD203B41FA5}">
                      <a16:colId xmlns:a16="http://schemas.microsoft.com/office/drawing/2014/main" val="2050766395"/>
                    </a:ext>
                  </a:extLst>
                </a:gridCol>
                <a:gridCol w="6349683">
                  <a:extLst>
                    <a:ext uri="{9D8B030D-6E8A-4147-A177-3AD203B41FA5}">
                      <a16:colId xmlns:a16="http://schemas.microsoft.com/office/drawing/2014/main" val="1475010334"/>
                    </a:ext>
                  </a:extLst>
                </a:gridCol>
              </a:tblGrid>
              <a:tr h="314611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С уважением, Скориков Сергей</a:t>
                      </a:r>
                      <a:endParaRPr lang="ru-RU" sz="3600" dirty="0">
                        <a:effectLst/>
                      </a:endParaRP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Ведущий консультант АвтоБосс</a:t>
                      </a:r>
                      <a:endParaRPr lang="ru-RU" sz="3600" dirty="0">
                        <a:effectLst/>
                      </a:endParaRP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Моб.: +7 (909) 447-77-49</a:t>
                      </a:r>
                      <a:endParaRPr lang="ru-RU" sz="3600" dirty="0">
                        <a:effectLst/>
                      </a:endParaRP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Тел.: +7 (495) 989-11-26</a:t>
                      </a:r>
                      <a:endParaRPr lang="ru-RU" sz="3600" dirty="0">
                        <a:effectLst/>
                      </a:endParaRP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e-</a:t>
                      </a:r>
                      <a:r>
                        <a:rPr lang="ru-RU" sz="2400" i="1" dirty="0" err="1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mail</a:t>
                      </a:r>
                      <a:r>
                        <a:rPr lang="ru-RU" sz="2400" b="1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i="1" dirty="0">
                          <a:solidFill>
                            <a:srgbClr val="2F5496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SSA@aboss.ru</a:t>
                      </a:r>
                      <a:endParaRPr lang="ru-RU" sz="2400" dirty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2F5496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www.a-boss.ru</a:t>
                      </a:r>
                      <a:endParaRPr lang="ru-RU" sz="3600" dirty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Автомобильная Консалтинговая Компания АвтоБосс</a:t>
                      </a:r>
                      <a:endParaRPr lang="ru-RU" sz="3600" dirty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Мы уже </a:t>
                      </a:r>
                      <a:r>
                        <a:rPr lang="ru-RU" sz="2400" i="1" dirty="0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</a:rPr>
                        <a:t>17 лет</a:t>
                      </a:r>
                      <a:r>
                        <a:rPr lang="ru-RU" sz="2400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 открываем возможности!</a:t>
                      </a:r>
                      <a:endParaRPr lang="ru-RU" sz="3600" dirty="0">
                        <a:effectLst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595959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Подписывайтесь на наш YOUTUBE  канал! </a:t>
                      </a:r>
                      <a:endParaRPr lang="ru-RU" sz="3600" dirty="0">
                        <a:effectLst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17144"/>
                  </a:ext>
                </a:extLst>
              </a:tr>
              <a:tr h="454283">
                <a:tc gridSpan="2"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7048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0B6B61-5FDF-433E-826C-5AAAF28F76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5" y="704260"/>
            <a:ext cx="3303003" cy="33030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3A9FBA-FD3F-4366-B364-EF109255E2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2" r="375" b="14562"/>
          <a:stretch/>
        </p:blipFill>
        <p:spPr>
          <a:xfrm>
            <a:off x="4918298" y="4581128"/>
            <a:ext cx="679432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3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0E20DC-E56F-4D3F-8D25-79EE8D6D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AC20-4941-404A-9514-AC250EC6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74638"/>
            <a:ext cx="10441160" cy="1143000"/>
          </a:xfrm>
        </p:spPr>
        <p:txBody>
          <a:bodyPr>
            <a:noAutofit/>
          </a:bodyPr>
          <a:lstStyle/>
          <a:p>
            <a:r>
              <a:rPr lang="ru-RU" sz="4000" dirty="0"/>
              <a:t>С какими проблемами приходится сталкиваться при работе с Альфа-Авто?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97551-74DF-45D8-9017-C02D549C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644" y="1817456"/>
            <a:ext cx="9806880" cy="1827568"/>
          </a:xfrm>
        </p:spPr>
        <p:txBody>
          <a:bodyPr>
            <a:normAutofit/>
          </a:bodyPr>
          <a:lstStyle/>
          <a:p>
            <a:r>
              <a:rPr lang="ru-RU" dirty="0"/>
              <a:t>Нам надо здесь ВСЁ поменять</a:t>
            </a:r>
          </a:p>
          <a:p>
            <a:r>
              <a:rPr lang="ru-RU" dirty="0"/>
              <a:t>Программисты не знают продукт</a:t>
            </a:r>
          </a:p>
          <a:p>
            <a:r>
              <a:rPr lang="ru-RU" dirty="0"/>
              <a:t>Отсутствует нормальная инструкция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08CAB-E9DA-4FB0-AA59-05B71DEE77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DBA313-0848-444A-A909-7F53CE013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3CC6CB-4235-4897-AC4B-BB1FDBCF45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90A82E-4DE1-4039-9698-C1F034C51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789040"/>
            <a:ext cx="5330008" cy="29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0E20DC-E56F-4D3F-8D25-79EE8D6D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AC20-4941-404A-9514-AC250EC6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74638"/>
            <a:ext cx="10441160" cy="1143000"/>
          </a:xfrm>
        </p:spPr>
        <p:txBody>
          <a:bodyPr>
            <a:noAutofit/>
          </a:bodyPr>
          <a:lstStyle/>
          <a:p>
            <a:r>
              <a:rPr lang="ru-RU" sz="4000" dirty="0"/>
              <a:t>Как испортить хороший продукт?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08CAB-E9DA-4FB0-AA59-05B71DEE77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DBA313-0848-444A-A909-7F53CE013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3CC6CB-4235-4897-AC4B-BB1FDBCF45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BAC4F28-4695-4414-9EEC-F845EC623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352955"/>
            <a:ext cx="3283255" cy="2423815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A4A899-2FDB-4C43-8359-09AC4BF35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92" y="4342490"/>
            <a:ext cx="3245707" cy="24342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C6E4DD-8ABC-4C32-9A61-B60F7824CD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13" y="4358950"/>
            <a:ext cx="3894848" cy="2434280"/>
          </a:xfrm>
          <a:prstGeom prst="rect">
            <a:avLst/>
          </a:prstGeo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F411E118-02E5-4CBB-B744-A7481B02F562}"/>
              </a:ext>
            </a:extLst>
          </p:cNvPr>
          <p:cNvSpPr txBox="1">
            <a:spLocks/>
          </p:cNvSpPr>
          <p:nvPr/>
        </p:nvSpPr>
        <p:spPr>
          <a:xfrm>
            <a:off x="1948644" y="1817456"/>
            <a:ext cx="9806880" cy="1827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Сначала меняйте, потом читайте инструкцию</a:t>
            </a:r>
          </a:p>
          <a:p>
            <a:r>
              <a:rPr lang="ru-RU" dirty="0"/>
              <a:t>Архитектура? Нет, не знаем!</a:t>
            </a:r>
          </a:p>
          <a:p>
            <a:r>
              <a:rPr lang="ru-RU" dirty="0"/>
              <a:t>А кто это сделал?</a:t>
            </a:r>
          </a:p>
        </p:txBody>
      </p:sp>
    </p:spTree>
    <p:extLst>
      <p:ext uri="{BB962C8B-B14F-4D97-AF65-F5344CB8AC3E}">
        <p14:creationId xmlns:p14="http://schemas.microsoft.com/office/powerpoint/2010/main" val="171247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D25BA2-D997-43F3-9649-B1FA67D14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45" y="4991839"/>
            <a:ext cx="1738990" cy="17389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A3CE35-D061-4FC2-A622-A3F8AB0EDC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1" y="2285456"/>
            <a:ext cx="2620293" cy="26202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DB4BFB-EE44-4755-9065-899F71E8351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88" y="1542844"/>
            <a:ext cx="2125940" cy="21259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D1F9C-3B63-4D78-9F6C-627E93F7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32656"/>
            <a:ext cx="9806880" cy="1143000"/>
          </a:xfrm>
        </p:spPr>
        <p:txBody>
          <a:bodyPr/>
          <a:lstStyle/>
          <a:p>
            <a:r>
              <a:rPr lang="ru-RU" dirty="0"/>
              <a:t>Какие инструменты есть «в коробке»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DE8D6-9A84-4F93-9372-1F600124F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0" y="1268761"/>
            <a:ext cx="4210766" cy="49685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Дорого</a:t>
            </a:r>
          </a:p>
          <a:p>
            <a:r>
              <a:rPr lang="ru-RU" dirty="0"/>
              <a:t>Удержание клиентов с помощью бонусной программы</a:t>
            </a:r>
          </a:p>
          <a:p>
            <a:r>
              <a:rPr lang="ru-RU" dirty="0"/>
              <a:t>Расчет и фиксация стоимости в</a:t>
            </a:r>
            <a:r>
              <a:rPr lang="en-US" dirty="0"/>
              <a:t> </a:t>
            </a:r>
            <a:r>
              <a:rPr lang="ru-RU" dirty="0"/>
              <a:t>АРМ «Калькуляция»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Не качественно</a:t>
            </a:r>
          </a:p>
          <a:p>
            <a:pPr marL="285750" indent="-285750"/>
            <a:r>
              <a:rPr lang="ru-RU" dirty="0"/>
              <a:t>Учет опросов клиентов</a:t>
            </a:r>
          </a:p>
          <a:p>
            <a:pPr marL="285750" indent="-285750"/>
            <a:r>
              <a:rPr lang="ru-RU" dirty="0"/>
              <a:t>Учет жалоб</a:t>
            </a:r>
          </a:p>
          <a:p>
            <a:pPr marL="285750" indent="-285750"/>
            <a:r>
              <a:rPr lang="ru-RU" dirty="0"/>
              <a:t>Система мониторинга сроков реагирования сотрудников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0CA80A-3E21-4DF8-ACB3-72A25A36E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056" y="1268760"/>
            <a:ext cx="53848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Долго</a:t>
            </a:r>
          </a:p>
          <a:p>
            <a:r>
              <a:rPr lang="ru-RU" dirty="0"/>
              <a:t>Планирование времени выдачи с помощью «Предварительной записи»</a:t>
            </a:r>
          </a:p>
          <a:p>
            <a:r>
              <a:rPr lang="ru-RU" dirty="0"/>
              <a:t>Ускорение оформления документов с помощью «Связанных работ»</a:t>
            </a:r>
          </a:p>
          <a:p>
            <a:r>
              <a:rPr lang="ru-RU" dirty="0"/>
              <a:t>Устранение потерь с помощью «Системы учета рабочего времени»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A46360-38D9-4682-BCE7-C7D66EA862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25D95D-C6A9-49F1-89FC-43D4DA328B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A78F1D-5D86-428A-8493-933F2F976E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F2952-0B13-4A65-9E67-5AF42439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Дорого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4FFB11-63AD-48EA-AD9A-AE1B694658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248818"/>
            <a:ext cx="5384764" cy="5384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D4350B-AD12-4A5F-89F6-4BEC786F6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357126-30AC-46FE-AAE0-445C5CB1D8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727892-78E0-4E33-A6FF-AD4E76DF32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E4EAA6-D155-4FEA-844D-362E50B1E6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186135C-C55C-4558-9FF3-D2C8F448F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392" y="1600201"/>
            <a:ext cx="9861007" cy="4525963"/>
          </a:xfrm>
        </p:spPr>
        <p:txBody>
          <a:bodyPr/>
          <a:lstStyle/>
          <a:p>
            <a:r>
              <a:rPr lang="ru-RU" dirty="0"/>
              <a:t>Удержание клиентов, которые платят</a:t>
            </a:r>
          </a:p>
          <a:p>
            <a:r>
              <a:rPr lang="ru-RU" dirty="0"/>
              <a:t>Соблюдение договоренностей по цене</a:t>
            </a:r>
          </a:p>
          <a:p>
            <a:r>
              <a:rPr lang="ru-RU" dirty="0"/>
              <a:t>Расчет стоимости во время звонка клиента</a:t>
            </a:r>
          </a:p>
          <a:p>
            <a:r>
              <a:rPr lang="ru-RU" dirty="0"/>
              <a:t>Прозрачная ценовая политика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58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554175-DD88-4B2B-8A89-2C9C5419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00798C-AF81-4E5F-AE76-DC23E5B3F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FA5831-C0F9-408E-BC96-1B62AF217B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4A0D53-1F56-4083-8FFA-46C070C66F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бонусных баллов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5" y="1454912"/>
            <a:ext cx="5803071" cy="4926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64" y="4010487"/>
            <a:ext cx="7211432" cy="21529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740041-86E7-4B71-BF81-20880DBB2B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564840"/>
            <a:ext cx="2125940" cy="21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88820-4026-449B-BE2C-7F7DCAAB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65" y="965073"/>
            <a:ext cx="2199935" cy="4927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0AE7D-F3B6-4C80-A590-AEF37171B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53" y="1185999"/>
            <a:ext cx="1484840" cy="1008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BB44E4-BDC4-44A0-B83A-119C5685C3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8" y="2285456"/>
            <a:ext cx="1192731" cy="4594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1BE49-C941-45EC-89EB-DF2F93FD2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/>
          <a:stretch/>
        </p:blipFill>
        <p:spPr>
          <a:xfrm rot="10800000">
            <a:off x="331269" y="0"/>
            <a:ext cx="1192731" cy="1094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бонусных баллов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74" y="1600201"/>
            <a:ext cx="7213253" cy="4525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A48939-6D68-4FB9-900D-AEA5118D5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564840"/>
            <a:ext cx="2125940" cy="21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5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10593</TotalTime>
  <Words>739</Words>
  <Application>Microsoft Office PowerPoint</Application>
  <PresentationFormat>Широкоэкранный</PresentationFormat>
  <Paragraphs>219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Times New Roman</vt:lpstr>
      <vt:lpstr>Тема Office</vt:lpstr>
      <vt:lpstr>Инструменты автоматизации</vt:lpstr>
      <vt:lpstr>Презентация PowerPoint</vt:lpstr>
      <vt:lpstr>Дилеры, использующие Альфа-Авто</vt:lpstr>
      <vt:lpstr>С какими проблемами приходится сталкиваться при работе с Альфа-Авто?</vt:lpstr>
      <vt:lpstr>Как испортить хороший продукт?</vt:lpstr>
      <vt:lpstr>Какие инструменты есть «в коробке»</vt:lpstr>
      <vt:lpstr>Дорого</vt:lpstr>
      <vt:lpstr>Учет бонусных баллов</vt:lpstr>
      <vt:lpstr>Учет бонусных баллов</vt:lpstr>
      <vt:lpstr>Учет бонусных баллов</vt:lpstr>
      <vt:lpstr>АРМ Калькуляция</vt:lpstr>
      <vt:lpstr>Долго</vt:lpstr>
      <vt:lpstr>Запись на ремонт</vt:lpstr>
      <vt:lpstr>Запись на ремонт</vt:lpstr>
      <vt:lpstr>Связанные работы</vt:lpstr>
      <vt:lpstr>Значимые события</vt:lpstr>
      <vt:lpstr>Отправка СМС клиентам и сотрудникам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качественно</vt:lpstr>
      <vt:lpstr>Опрос клиента</vt:lpstr>
      <vt:lpstr>Настройка анкеты NPS</vt:lpstr>
      <vt:lpstr>Презентация PowerPoint</vt:lpstr>
      <vt:lpstr>Ввод жалобы на основании опроса</vt:lpstr>
      <vt:lpstr>Жалоба клиента</vt:lpstr>
      <vt:lpstr>Разбор жалобы</vt:lpstr>
      <vt:lpstr>Предпринятые действия</vt:lpstr>
      <vt:lpstr>Уведомление ответственного сотрудника</vt:lpstr>
      <vt:lpstr>Анализ состояний жалоб</vt:lpstr>
      <vt:lpstr>Анализ жалоб по сотрудникам</vt:lpstr>
      <vt:lpstr>Анализ причин жалоб</vt:lpstr>
      <vt:lpstr>Какие инструменты есть «в коробке»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Dragon Master</dc:creator>
  <cp:lastModifiedBy>SERG</cp:lastModifiedBy>
  <cp:revision>304</cp:revision>
  <cp:lastPrinted>2020-09-09T15:16:42Z</cp:lastPrinted>
  <dcterms:created xsi:type="dcterms:W3CDTF">2015-01-23T11:20:43Z</dcterms:created>
  <dcterms:modified xsi:type="dcterms:W3CDTF">2020-09-23T13:43:37Z</dcterms:modified>
</cp:coreProperties>
</file>