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281" r:id="rId4"/>
    <p:sldId id="282" r:id="rId5"/>
    <p:sldId id="283" r:id="rId6"/>
    <p:sldId id="284" r:id="rId7"/>
    <p:sldId id="287" r:id="rId8"/>
    <p:sldId id="288" r:id="rId9"/>
    <p:sldId id="278" r:id="rId10"/>
    <p:sldId id="279" r:id="rId11"/>
    <p:sldId id="285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6265" autoAdjust="0"/>
  </p:normalViewPr>
  <p:slideViewPr>
    <p:cSldViewPr snapToGrid="0">
      <p:cViewPr varScale="1">
        <p:scale>
          <a:sx n="107" d="100"/>
          <a:sy n="107" d="100"/>
        </p:scale>
        <p:origin x="108" y="1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12FE8-4D6E-4922-A964-53A1176BE9F8}" type="datetimeFigureOut">
              <a:rPr lang="ru-RU" smtClean="0"/>
              <a:t>17.02.2020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655DF-A6B6-4BE2-A468-D94AC6578E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5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655DF-A6B6-4BE2-A468-D94AC6578E5B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791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6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B6282-1AEA-4B81-9BC5-02DEA48B51C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361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ru-RU" sz="2400" b="1" dirty="0" smtClean="0"/>
              <a:t>Заголовок, Шрифт – </a:t>
            </a:r>
            <a:r>
              <a:rPr lang="en-US" sz="2400" b="1" dirty="0" smtClean="0"/>
              <a:t>Verdana</a:t>
            </a:r>
            <a:r>
              <a:rPr lang="ru-RU" sz="2400" b="1" dirty="0" smtClean="0"/>
              <a:t>,</a:t>
            </a:r>
            <a:r>
              <a:rPr lang="en-US" sz="2400" b="1" dirty="0" smtClean="0"/>
              <a:t> </a:t>
            </a:r>
            <a:r>
              <a:rPr lang="ru-RU" sz="2400" b="1" dirty="0" smtClean="0"/>
              <a:t>размер - 24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5D6F-7512-498D-995C-11C1A844D01F}" type="datetime1">
              <a:rPr lang="ru-RU" smtClean="0"/>
              <a:t>17.02.2020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0" y="5459506"/>
            <a:ext cx="4038601" cy="7803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prstClr val="black"/>
                </a:solidFill>
              </a:rPr>
              <a:t>Подпись ФИО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prstClr val="black"/>
                </a:solidFill>
              </a:rPr>
              <a:t>Должность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Шрифт – </a:t>
            </a:r>
            <a:r>
              <a:rPr lang="en-US" dirty="0" smtClean="0">
                <a:solidFill>
                  <a:prstClr val="black"/>
                </a:solidFill>
              </a:rPr>
              <a:t>Verdana</a:t>
            </a:r>
            <a:r>
              <a:rPr lang="ru-RU" dirty="0" smtClean="0">
                <a:solidFill>
                  <a:prstClr val="black"/>
                </a:solidFill>
              </a:rPr>
              <a:t>,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размер - 16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27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писание темы + подпис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4379" y="166255"/>
            <a:ext cx="9941860" cy="394447"/>
          </a:xfrm>
        </p:spPr>
        <p:txBody>
          <a:bodyPr anchor="b"/>
          <a:lstStyle>
            <a:lvl1pPr algn="l"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2400" b="1" dirty="0" smtClean="0"/>
              <a:t>Заголовок, Шрифт – </a:t>
            </a:r>
            <a:r>
              <a:rPr lang="en-US" sz="2400" b="1" dirty="0" smtClean="0"/>
              <a:t>Verdana</a:t>
            </a:r>
            <a:r>
              <a:rPr lang="ru-RU" sz="2400" b="1" dirty="0" smtClean="0"/>
              <a:t>,</a:t>
            </a:r>
            <a:r>
              <a:rPr lang="en-US" sz="2400" b="1" dirty="0" smtClean="0"/>
              <a:t> </a:t>
            </a:r>
            <a:r>
              <a:rPr lang="ru-RU" sz="2400" b="1" dirty="0" smtClean="0"/>
              <a:t>размер - 24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DAB1-2CC4-417E-B43F-264030B4A95B}" type="datetime1">
              <a:rPr lang="ru-RU" smtClean="0"/>
              <a:t>17.02.2020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1363856E-5CA9-494C-81F2-01670EAB5B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859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боч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0515600" cy="385482"/>
          </a:xfrm>
        </p:spPr>
        <p:txBody>
          <a:bodyPr>
            <a:normAutofit/>
          </a:bodyPr>
          <a:lstStyle>
            <a:lvl1pPr algn="l"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2400" b="1" dirty="0" smtClean="0"/>
              <a:t>Заголовок, Шрифт – </a:t>
            </a:r>
            <a:r>
              <a:rPr lang="en-US" sz="2400" b="1" dirty="0" smtClean="0"/>
              <a:t>Verdana</a:t>
            </a:r>
            <a:r>
              <a:rPr lang="ru-RU" sz="2400" b="1" dirty="0" smtClean="0"/>
              <a:t>,</a:t>
            </a:r>
            <a:r>
              <a:rPr lang="en-US" sz="2400" b="1" dirty="0" smtClean="0"/>
              <a:t> </a:t>
            </a:r>
            <a:r>
              <a:rPr lang="ru-RU" sz="2400" b="1" dirty="0" smtClean="0"/>
              <a:t>размер - 24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88334-F550-4CCE-88FB-33116CD2C7BA}" type="datetime1">
              <a:rPr lang="ru-RU" smtClean="0"/>
              <a:t>17.02.2020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4759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6"/>
          </a:xfrm>
          <a:prstGeom prst="rect">
            <a:avLst/>
          </a:prstGeom>
        </p:spPr>
        <p:txBody>
          <a:bodyPr/>
          <a:lstStyle/>
          <a:p>
            <a:fld id="{B698ECBA-DC33-4C8D-BBB7-16B92D8633E3}" type="datetime1">
              <a:rPr lang="ru-RU" smtClean="0"/>
              <a:t>17.02.2020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09227" y="6523105"/>
            <a:ext cx="373175" cy="311619"/>
          </a:xfrm>
        </p:spPr>
        <p:txBody>
          <a:bodyPr/>
          <a:lstStyle/>
          <a:p>
            <a:fld id="{572836B9-EF42-4503-B99A-D51CF3B0AF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50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91F37-30C1-4767-A6AC-654612E5D73D}" type="datetime1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BE879-0977-43F2-A43B-405E9C55E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96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5529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B7915-1927-46C6-A186-34A782A68047}" type="datetime1">
              <a:rPr lang="ru-RU" smtClean="0"/>
              <a:t>17.02.2020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3856E-5CA9-494C-81F2-01670EAB5B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9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63" r:id="rId4"/>
    <p:sldLayoutId id="2147483664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Valeriya.Volzhenskaya@autoskd.r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631" y="2087356"/>
            <a:ext cx="9839088" cy="1325563"/>
          </a:xfrm>
        </p:spPr>
        <p:txBody>
          <a:bodyPr>
            <a:normAutofit/>
          </a:bodyPr>
          <a:lstStyle/>
          <a:p>
            <a:r>
              <a:rPr lang="ru-RU" b="1" dirty="0"/>
              <a:t>Бюджетные </a:t>
            </a:r>
            <a:r>
              <a:rPr lang="ru-RU" b="1" dirty="0" smtClean="0"/>
              <a:t>инструменты </a:t>
            </a:r>
            <a:r>
              <a:rPr lang="ru-RU" b="1" dirty="0"/>
              <a:t>удержания и привлечения клиентов в СТО</a:t>
            </a:r>
            <a:endParaRPr lang="ru-RU" sz="27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5961" y="5126980"/>
            <a:ext cx="4038601" cy="780303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prstClr val="black"/>
                </a:solidFill>
              </a:rPr>
              <a:t>Волженская Валерия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prstClr val="black"/>
                </a:solidFill>
              </a:rPr>
              <a:t>Руководитель отдела сервиса АвтоСпецЦентр </a:t>
            </a:r>
            <a:r>
              <a:rPr lang="en-US" dirty="0" smtClean="0">
                <a:solidFill>
                  <a:prstClr val="black"/>
                </a:solidFill>
              </a:rPr>
              <a:t>ŠKODA </a:t>
            </a:r>
            <a:r>
              <a:rPr lang="ru-RU" dirty="0" smtClean="0">
                <a:solidFill>
                  <a:prstClr val="black"/>
                </a:solidFill>
              </a:rPr>
              <a:t>Таганка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1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9808"/>
          <a:stretch/>
        </p:blipFill>
        <p:spPr>
          <a:xfrm rot="10800000">
            <a:off x="0" y="0"/>
            <a:ext cx="1192731" cy="10945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" y="1220066"/>
            <a:ext cx="1265563" cy="8591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-2384" r="-2300" b="58804"/>
          <a:stretch/>
        </p:blipFill>
        <p:spPr>
          <a:xfrm>
            <a:off x="74337" y="2087356"/>
            <a:ext cx="1192731" cy="400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8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836B9-EF42-4503-B99A-D51CF3B0AFD8}" type="slidenum">
              <a:rPr lang="ru-RU" smtClean="0"/>
              <a:t>10</a:t>
            </a:fld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646921"/>
              </p:ext>
            </p:extLst>
          </p:nvPr>
        </p:nvGraphicFramePr>
        <p:xfrm>
          <a:off x="976148" y="412377"/>
          <a:ext cx="9844252" cy="5611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Worksheet" r:id="rId3" imgW="6515188" imgH="5819775" progId="Excel.Sheet.12">
                  <p:embed/>
                </p:oleObj>
              </mc:Choice>
              <mc:Fallback>
                <p:oleObj name="Worksheet" r:id="rId3" imgW="6515188" imgH="5819775" progId="Excel.Sheet.12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6148" y="412377"/>
                        <a:ext cx="9844252" cy="5611905"/>
                      </a:xfrm>
                      <a:prstGeom prst="rect">
                        <a:avLst/>
                      </a:prstGeom>
                      <a:solidFill>
                        <a:srgbClr val="D4CCC4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9510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5554" y="430308"/>
            <a:ext cx="4338917" cy="385482"/>
          </a:xfrm>
        </p:spPr>
        <p:txBody>
          <a:bodyPr>
            <a:noAutofit/>
          </a:bodyPr>
          <a:lstStyle/>
          <a:p>
            <a:r>
              <a:rPr lang="ru-RU" sz="3600" dirty="0" smtClean="0"/>
              <a:t>Клиент </a:t>
            </a:r>
            <a:r>
              <a:rPr lang="en-US" sz="3600" dirty="0" smtClean="0"/>
              <a:t>XXI</a:t>
            </a:r>
            <a:r>
              <a:rPr lang="ru-RU" sz="3600" dirty="0" smtClean="0"/>
              <a:t> века:</a:t>
            </a:r>
            <a:endParaRPr lang="ru-RU" sz="3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11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12377" y="1228164"/>
            <a:ext cx="72703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 smtClean="0"/>
              <a:t>Накопительные программы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 smtClean="0"/>
              <a:t>Напоминание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 smtClean="0"/>
              <a:t>Уникальность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 smtClean="0"/>
              <a:t>Обратная связь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3600" dirty="0" smtClean="0"/>
              <a:t>Социальные сети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449" y="1583111"/>
            <a:ext cx="4587938" cy="46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77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576" y="430306"/>
            <a:ext cx="9565342" cy="385482"/>
          </a:xfrm>
        </p:spPr>
        <p:txBody>
          <a:bodyPr>
            <a:noAutofit/>
          </a:bodyPr>
          <a:lstStyle/>
          <a:p>
            <a:r>
              <a:rPr lang="ru-RU" sz="3200" b="1" dirty="0"/>
              <a:t>Премиальная карта «АвтоСпецЦентр»</a:t>
            </a:r>
            <a:endParaRPr lang="ru-RU" sz="3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12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127" y="1217239"/>
            <a:ext cx="2980539" cy="2467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24" y="1538568"/>
            <a:ext cx="6436265" cy="3006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504" y="4062225"/>
            <a:ext cx="5165162" cy="2294125"/>
          </a:xfrm>
          <a:prstGeom prst="rect">
            <a:avLst/>
          </a:prstGeom>
        </p:spPr>
      </p:pic>
      <p:pic>
        <p:nvPicPr>
          <p:cNvPr id="7" name="Рисунок 6" descr="rati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9555" y="4779667"/>
            <a:ext cx="3996516" cy="11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63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637" y="454025"/>
            <a:ext cx="6965575" cy="618566"/>
          </a:xfrm>
        </p:spPr>
        <p:txBody>
          <a:bodyPr>
            <a:normAutofit fontScale="90000"/>
          </a:bodyPr>
          <a:lstStyle/>
          <a:p>
            <a:r>
              <a:rPr lang="ru-RU" sz="4900" dirty="0">
                <a:solidFill>
                  <a:srgbClr val="C00000"/>
                </a:solidFill>
              </a:rPr>
              <a:t>Привилегии от </a:t>
            </a:r>
            <a:r>
              <a:rPr lang="ru-RU" sz="4900" dirty="0" smtClean="0">
                <a:solidFill>
                  <a:srgbClr val="C00000"/>
                </a:solidFill>
              </a:rPr>
              <a:t>банка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13</a:t>
            </a:fld>
            <a:endParaRPr lang="ru-RU" dirty="0"/>
          </a:p>
        </p:txBody>
      </p:sp>
      <p:pic>
        <p:nvPicPr>
          <p:cNvPr id="4" name="Рисунок 6" descr="Описание: лого_МК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589" y="1135073"/>
            <a:ext cx="3103420" cy="65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598654" y="1117145"/>
            <a:ext cx="7613091" cy="50005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Tx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Font typeface="Wingdings 2" pitchFamily="18" charset="2"/>
              <a:buChar char="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Бесплатное обслуживание и выпуск карты 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(ср. стоимость в других банках: 6-9 тыс. руб. в год)</a:t>
            </a:r>
          </a:p>
          <a:p>
            <a:pPr marL="285750" indent="-285750">
              <a:spcBef>
                <a:spcPts val="1200"/>
              </a:spcBef>
              <a:buFont typeface="Wingdings 2" pitchFamily="18" charset="2"/>
              <a:buChar char="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Доход по карте на остаток собственных средств до 6 % годовых в рублях 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(при условии расходных операций от 10 000 руб. в месяц)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 2" pitchFamily="18" charset="2"/>
              <a:buChar char="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Срок действия карты 6 лет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 2" pitchFamily="18" charset="2"/>
              <a:buChar char="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Бесплатный интернет-банкинг и мобильное приложение</a:t>
            </a:r>
          </a:p>
          <a:p>
            <a:pPr marL="285750" indent="-285750">
              <a:spcBef>
                <a:spcPts val="1200"/>
              </a:spcBef>
              <a:buFont typeface="Wingdings 2" pitchFamily="18" charset="2"/>
              <a:buChar char="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SMS-информирование обо всех совершаемых операциях по карте (включаемая опция за 60 руб./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мес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 2" pitchFamily="18" charset="2"/>
              <a:buChar char="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Технология бесконтактной оплаты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PayWave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ts val="1200"/>
              </a:spcBef>
              <a:buFont typeface="Wingdings 2" pitchFamily="18" charset="2"/>
              <a:buChar char="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Возможность оформления кредитной линии с лимитом до 800 000 руб.</a:t>
            </a:r>
          </a:p>
          <a:p>
            <a:endParaRPr lang="ru-RU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166" y="2500616"/>
            <a:ext cx="3168965" cy="200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241" y="4862879"/>
            <a:ext cx="1523408" cy="100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10113597" y="4356298"/>
            <a:ext cx="1206038" cy="636422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round/>
            <a:headEnd type="arrow"/>
            <a:tailEnd type="arrow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060870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8832" y="411963"/>
            <a:ext cx="6409765" cy="385482"/>
          </a:xfrm>
        </p:spPr>
        <p:txBody>
          <a:bodyPr>
            <a:noAutofit/>
          </a:bodyPr>
          <a:lstStyle/>
          <a:p>
            <a:r>
              <a:rPr lang="ru-RU" sz="4400" dirty="0" smtClean="0"/>
              <a:t>Накопление бонусов</a:t>
            </a:r>
            <a:endParaRPr lang="ru-RU" sz="4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14</a:t>
            </a:fld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91027" y="2396626"/>
            <a:ext cx="0" cy="3609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73580" y="1295106"/>
            <a:ext cx="355116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БОНУСЫ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БАНКА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Как заработать на привычных операциях?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Совершайте покупки, где угодно и когда угодно, и накапливайте бонусы!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50698" y="1295106"/>
            <a:ext cx="432048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БОНУСЫ АСЦ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Как получить премиальные бонусы?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Получайте премиальные бонусы от ГК «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АвтоСпецЦентр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» за рекомендации и активное участие в акциях.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Группа 25"/>
          <p:cNvGrpSpPr/>
          <p:nvPr/>
        </p:nvGrpSpPr>
        <p:grpSpPr>
          <a:xfrm>
            <a:off x="586941" y="2556684"/>
            <a:ext cx="3744416" cy="755556"/>
            <a:chOff x="467544" y="1707654"/>
            <a:chExt cx="3744416" cy="755556"/>
          </a:xfrm>
        </p:grpSpPr>
        <p:pic>
          <p:nvPicPr>
            <p:cNvPr id="11" name="Рисунок 10" descr="bonuses_img_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544" y="1707654"/>
              <a:ext cx="693333" cy="755556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1619672" y="1781403"/>
              <a:ext cx="259228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Оплачивайте картой любые</a:t>
              </a:r>
              <a:br>
                <a:rPr lang="ru-RU" sz="12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покупки и получайте</a:t>
              </a:r>
              <a:br>
                <a:rPr lang="ru-RU" sz="12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10 бонусов за каждые 100 руб.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Picture 6" descr="D:\MKB\Презентация\bonuses_value_b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1851670"/>
              <a:ext cx="635000" cy="609600"/>
            </a:xfrm>
            <a:prstGeom prst="rect">
              <a:avLst/>
            </a:prstGeom>
            <a:noFill/>
          </p:spPr>
        </p:pic>
        <p:sp>
          <p:nvSpPr>
            <p:cNvPr id="14" name="Прямоугольник 13"/>
            <p:cNvSpPr/>
            <p:nvPr/>
          </p:nvSpPr>
          <p:spPr>
            <a:xfrm>
              <a:off x="1187624" y="1945164"/>
              <a:ext cx="72008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Группа 24"/>
          <p:cNvGrpSpPr/>
          <p:nvPr/>
        </p:nvGrpSpPr>
        <p:grpSpPr>
          <a:xfrm>
            <a:off x="673580" y="3540763"/>
            <a:ext cx="3672408" cy="830997"/>
            <a:chOff x="539552" y="3540953"/>
            <a:chExt cx="3672408" cy="830997"/>
          </a:xfrm>
        </p:grpSpPr>
        <p:pic>
          <p:nvPicPr>
            <p:cNvPr id="16" name="Picture 4" descr="D:\MKB\Презентация\bonuses_img_3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3579862"/>
              <a:ext cx="515556" cy="711111"/>
            </a:xfrm>
            <a:prstGeom prst="rect">
              <a:avLst/>
            </a:prstGeom>
            <a:noFill/>
          </p:spPr>
        </p:pic>
        <p:sp>
          <p:nvSpPr>
            <p:cNvPr id="17" name="Прямоугольник 16"/>
            <p:cNvSpPr/>
            <p:nvPr/>
          </p:nvSpPr>
          <p:spPr>
            <a:xfrm>
              <a:off x="1979712" y="3540953"/>
              <a:ext cx="223224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Оплачивайте картой топливо на любых АЗС и получайте 15 бонусов за каждые 100 руб.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" name="Picture 6" descr="D:\MKB\Презентация\bonuses_value_b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72704" y="3618334"/>
              <a:ext cx="635000" cy="609600"/>
            </a:xfrm>
            <a:prstGeom prst="rect">
              <a:avLst/>
            </a:prstGeom>
            <a:noFill/>
          </p:spPr>
        </p:pic>
        <p:sp>
          <p:nvSpPr>
            <p:cNvPr id="19" name="Прямоугольник 18"/>
            <p:cNvSpPr/>
            <p:nvPr/>
          </p:nvSpPr>
          <p:spPr>
            <a:xfrm>
              <a:off x="1187624" y="3723878"/>
              <a:ext cx="72008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15</a:t>
              </a:r>
              <a:endPara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Группа 23"/>
          <p:cNvGrpSpPr/>
          <p:nvPr/>
        </p:nvGrpSpPr>
        <p:grpSpPr>
          <a:xfrm>
            <a:off x="597989" y="4773576"/>
            <a:ext cx="3798168" cy="830997"/>
            <a:chOff x="395536" y="2571750"/>
            <a:chExt cx="3798168" cy="830997"/>
          </a:xfrm>
        </p:grpSpPr>
        <p:pic>
          <p:nvPicPr>
            <p:cNvPr id="21" name="Picture 5" descr="D:\MKB\Презентация\bonuses_img_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536" y="2643758"/>
              <a:ext cx="675555" cy="737778"/>
            </a:xfrm>
            <a:prstGeom prst="rect">
              <a:avLst/>
            </a:prstGeom>
            <a:noFill/>
          </p:spPr>
        </p:pic>
        <p:sp>
          <p:nvSpPr>
            <p:cNvPr id="22" name="Прямоугольник 21"/>
            <p:cNvSpPr/>
            <p:nvPr/>
          </p:nvSpPr>
          <p:spPr>
            <a:xfrm>
              <a:off x="1547664" y="2571750"/>
              <a:ext cx="26460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Оплачивайте картой товары</a:t>
              </a:r>
              <a:br>
                <a:rPr lang="ru-RU" sz="12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и услуги сервиса в </a:t>
              </a:r>
              <a:r>
                <a:rPr lang="ru-RU" sz="1200" dirty="0" err="1" smtClean="0">
                  <a:latin typeface="Arial" pitchFamily="34" charset="0"/>
                  <a:cs typeface="Arial" pitchFamily="34" charset="0"/>
                </a:rPr>
                <a:t>АвтоСпецЦентре</a:t>
              </a:r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 и получайте  </a:t>
              </a:r>
              <a:br>
                <a:rPr lang="ru-RU" sz="12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23 бонуса за каждые 100 руб.</a:t>
              </a:r>
              <a:endParaRPr lang="ru-RU" sz="12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Picture 6" descr="D:\MKB\Презентация\bonuses_value_b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2715766"/>
              <a:ext cx="635000" cy="609600"/>
            </a:xfrm>
            <a:prstGeom prst="rect">
              <a:avLst/>
            </a:prstGeom>
            <a:noFill/>
          </p:spPr>
        </p:pic>
        <p:sp>
          <p:nvSpPr>
            <p:cNvPr id="24" name="Прямоугольник 23"/>
            <p:cNvSpPr/>
            <p:nvPr/>
          </p:nvSpPr>
          <p:spPr>
            <a:xfrm>
              <a:off x="1187624" y="2859782"/>
              <a:ext cx="72008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23</a:t>
              </a:r>
              <a:endParaRPr lang="ru-RU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6848456" y="2762518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+4 000</a:t>
            </a:r>
            <a:endParaRPr lang="ru-RU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bonuses_img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83042" y="2612359"/>
            <a:ext cx="675555" cy="702223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6696236" y="3971099"/>
            <a:ext cx="1080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+100 000</a:t>
            </a:r>
            <a:endParaRPr lang="ru-RU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07624" y="2700963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Активируйте карту и получите приветственные бонусы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650698" y="3544182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Получайте бонусы за каждого, кто совершит покупку автомобиля по вашей рекомендации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Рисунок 29" descr="bonuses_img_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83042" y="3934871"/>
            <a:ext cx="675555" cy="506667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650698" y="4658241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Получайте бонусы за каждого, кто впервые пройдет сервисное обслуживание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по вашей рекомендации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777683" y="5024916"/>
            <a:ext cx="1080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+10 000</a:t>
            </a:r>
            <a:endParaRPr lang="ru-RU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Рисунок 32" descr="bonuses_img_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9708" y="4980571"/>
            <a:ext cx="728889" cy="69333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5786" y="2447234"/>
            <a:ext cx="2742983" cy="19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19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530" y="537883"/>
            <a:ext cx="8839200" cy="385482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Рабочее место Ассистента сервиса</a:t>
            </a:r>
            <a:endParaRPr lang="ru-RU" sz="3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15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85" y="1046066"/>
            <a:ext cx="10764986" cy="500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13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669" y="349624"/>
            <a:ext cx="5099331" cy="385482"/>
          </a:xfrm>
        </p:spPr>
        <p:txBody>
          <a:bodyPr>
            <a:noAutofit/>
          </a:bodyPr>
          <a:lstStyle/>
          <a:p>
            <a:r>
              <a:rPr lang="ru-RU" sz="4800" dirty="0" smtClean="0"/>
              <a:t>Уникальность</a:t>
            </a:r>
            <a:endParaRPr lang="ru-RU" sz="4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16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30" y="1176431"/>
            <a:ext cx="3218048" cy="4601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895" y="1943286"/>
            <a:ext cx="4483664" cy="2884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761" y="1396313"/>
            <a:ext cx="3311201" cy="438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0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17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22"/>
            <a:ext cx="4726817" cy="3089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121" y="1379772"/>
            <a:ext cx="5978330" cy="3932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6265"/>
            <a:ext cx="4726817" cy="264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96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1129" y="412377"/>
            <a:ext cx="5298141" cy="385482"/>
          </a:xfrm>
        </p:spPr>
        <p:txBody>
          <a:bodyPr>
            <a:noAutofit/>
          </a:bodyPr>
          <a:lstStyle/>
          <a:p>
            <a:r>
              <a:rPr lang="ru-RU" sz="4800" dirty="0" smtClean="0"/>
              <a:t>Обратная связь</a:t>
            </a:r>
            <a:endParaRPr lang="ru-RU" sz="4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18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52" y="173411"/>
            <a:ext cx="829041" cy="8933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6" y="173411"/>
            <a:ext cx="808800" cy="994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027" y="1325004"/>
            <a:ext cx="5918519" cy="13065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027" y="2788807"/>
            <a:ext cx="5704914" cy="12482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026" y="4327627"/>
            <a:ext cx="5631289" cy="14456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571" y="1248616"/>
            <a:ext cx="4487139" cy="18442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571" y="3324446"/>
            <a:ext cx="5284046" cy="16007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571" y="5156822"/>
            <a:ext cx="4570266" cy="119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75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19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659" y="128028"/>
            <a:ext cx="2431343" cy="3063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101" y="1212291"/>
            <a:ext cx="2837153" cy="49195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080" y="244102"/>
            <a:ext cx="2915943" cy="5157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45" y="3351400"/>
            <a:ext cx="1627662" cy="2780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958" y="592932"/>
            <a:ext cx="1381125" cy="1066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8185" y="3437766"/>
            <a:ext cx="1599079" cy="1303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9903" y="4623686"/>
            <a:ext cx="2056769" cy="15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05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"/>
            <a:ext cx="5113827" cy="593479"/>
          </a:xfrm>
        </p:spPr>
        <p:txBody>
          <a:bodyPr>
            <a:normAutofit/>
          </a:bodyPr>
          <a:lstStyle/>
          <a:p>
            <a:pPr algn="r"/>
            <a:r>
              <a:rPr lang="en-US" sz="900" b="1" dirty="0"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900" b="1" dirty="0">
                <a:latin typeface="Verdana"/>
                <a:ea typeface="Verdana"/>
                <a:cs typeface="Verdana"/>
                <a:sym typeface="Verdana"/>
              </a:rPr>
            </a:br>
            <a:endParaRPr lang="ru-RU" sz="9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836B9-EF42-4503-B99A-D51CF3B0AFD8}" type="slidenum">
              <a:rPr lang="ru-RU" smtClean="0"/>
              <a:t>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33439" y="710225"/>
            <a:ext cx="7382310" cy="5676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75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Волженская Валерия</a:t>
            </a:r>
          </a:p>
          <a:p>
            <a:r>
              <a:rPr lang="ru-RU" sz="1575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Руководитель отдела сервиса АвтоСпецЦентр </a:t>
            </a:r>
            <a:r>
              <a:rPr lang="en-US" sz="157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ŠKODA </a:t>
            </a:r>
            <a:r>
              <a:rPr lang="ru-RU" sz="1575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Таганка</a:t>
            </a:r>
            <a:endParaRPr lang="ru-RU" sz="1575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57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57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Валерия </a:t>
            </a:r>
            <a:r>
              <a:rPr lang="ru-RU" sz="157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окончила кафедру </a:t>
            </a:r>
            <a:r>
              <a:rPr lang="ru-RU" sz="157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менеджмента и экономики Российской международной академии туризма. Специальность </a:t>
            </a:r>
            <a:r>
              <a:rPr lang="ru-RU" sz="157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157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менеджмент организации. </a:t>
            </a:r>
            <a:endParaRPr lang="ru-RU" sz="157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80" dirty="0">
                <a:latin typeface="+mj-lt"/>
              </a:rPr>
              <a:t>2012 год – секретарь сервис-бюро ŠKODA </a:t>
            </a:r>
            <a:r>
              <a:rPr lang="ru-RU" sz="1580" dirty="0" err="1">
                <a:latin typeface="+mj-lt"/>
              </a:rPr>
              <a:t>Автопрага</a:t>
            </a:r>
            <a:r>
              <a:rPr lang="ru-RU" sz="1580" dirty="0">
                <a:latin typeface="+mj-lt"/>
              </a:rPr>
              <a:t> Северо-Запад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80" dirty="0">
                <a:latin typeface="+mj-lt"/>
              </a:rPr>
              <a:t>2013 год – старший менеджер клиентской службы ŠKODA </a:t>
            </a:r>
            <a:r>
              <a:rPr lang="ru-RU" sz="1580" dirty="0" err="1">
                <a:latin typeface="+mj-lt"/>
              </a:rPr>
              <a:t>Автопрага</a:t>
            </a:r>
            <a:r>
              <a:rPr lang="ru-RU" sz="1580" dirty="0">
                <a:latin typeface="+mj-lt"/>
              </a:rPr>
              <a:t> Северо-Запад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80" dirty="0">
                <a:latin typeface="+mj-lt"/>
              </a:rPr>
              <a:t>2014 год – Руководитель </a:t>
            </a:r>
            <a:r>
              <a:rPr lang="ru-RU" sz="1580" dirty="0" smtClean="0">
                <a:latin typeface="+mj-lt"/>
              </a:rPr>
              <a:t>клиентской </a:t>
            </a:r>
            <a:r>
              <a:rPr lang="ru-RU" sz="1580" dirty="0">
                <a:latin typeface="+mj-lt"/>
              </a:rPr>
              <a:t>службы ŠKODA </a:t>
            </a:r>
            <a:r>
              <a:rPr lang="ru-RU" sz="1580" dirty="0" err="1">
                <a:latin typeface="+mj-lt"/>
              </a:rPr>
              <a:t>Автопрага</a:t>
            </a:r>
            <a:r>
              <a:rPr lang="ru-RU" sz="1580" dirty="0">
                <a:latin typeface="+mj-lt"/>
              </a:rPr>
              <a:t> </a:t>
            </a:r>
            <a:r>
              <a:rPr lang="ru-RU" sz="1580" dirty="0" smtClean="0">
                <a:latin typeface="+mj-lt"/>
              </a:rPr>
              <a:t>Северо-Запад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80" dirty="0" smtClean="0">
                <a:latin typeface="+mj-lt"/>
              </a:rPr>
              <a:t>2015 год – Руководитель клиентской службы </a:t>
            </a:r>
            <a:r>
              <a:rPr lang="ru-RU" sz="1580" dirty="0"/>
              <a:t>АвтоСпецЦентр ŠKODA </a:t>
            </a:r>
            <a:r>
              <a:rPr lang="ru-RU" sz="1580" dirty="0" smtClean="0"/>
              <a:t>Таганк</a:t>
            </a:r>
            <a:r>
              <a:rPr lang="ru-RU" sz="1580" dirty="0"/>
              <a:t>а</a:t>
            </a:r>
            <a:endParaRPr lang="ru-RU" sz="158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80" dirty="0">
                <a:latin typeface="+mj-lt"/>
              </a:rPr>
              <a:t>2017 год – Руководитель сервис-бюро АвтоСпецЦентр ŠKODA </a:t>
            </a:r>
            <a:r>
              <a:rPr lang="ru-RU" sz="1580" dirty="0" smtClean="0">
                <a:latin typeface="+mj-lt"/>
              </a:rPr>
              <a:t>Таганк</a:t>
            </a:r>
            <a:r>
              <a:rPr lang="ru-RU" sz="1580" dirty="0">
                <a:latin typeface="+mj-lt"/>
              </a:rPr>
              <a:t>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80" dirty="0" smtClean="0">
                <a:latin typeface="+mj-lt"/>
              </a:rPr>
              <a:t>2019 </a:t>
            </a:r>
            <a:r>
              <a:rPr lang="ru-RU" sz="1580" dirty="0">
                <a:latin typeface="+mj-lt"/>
              </a:rPr>
              <a:t>год – Руководитель отдела сервиса АвтоСпецЦентр </a:t>
            </a:r>
            <a:r>
              <a:rPr lang="ru-RU" sz="1580" dirty="0" smtClean="0">
                <a:latin typeface="+mj-lt"/>
              </a:rPr>
              <a:t>ŠKODA Таганка</a:t>
            </a:r>
            <a:endParaRPr lang="ru-RU" sz="1580" dirty="0">
              <a:latin typeface="+mj-lt"/>
            </a:endParaRPr>
          </a:p>
          <a:p>
            <a:endParaRPr lang="ru-RU" sz="157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57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Также у Валерии есть награды «За проявленный профессионализм при выполнении трудовых обязанностей и высокие достижения в работе».</a:t>
            </a:r>
            <a:endParaRPr lang="ru-RU" sz="157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57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1174233" y="125050"/>
            <a:ext cx="3816491" cy="375139"/>
          </a:xfrm>
          <a:prstGeom prst="rect">
            <a:avLst/>
          </a:prstGeom>
        </p:spPr>
        <p:txBody>
          <a:bodyPr vert="horz" lIns="102816" tIns="51408" rIns="102816" bIns="51408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598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82" y="625237"/>
            <a:ext cx="4184357" cy="539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6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8354" y="430307"/>
            <a:ext cx="5934635" cy="385482"/>
          </a:xfrm>
        </p:spPr>
        <p:txBody>
          <a:bodyPr>
            <a:noAutofit/>
          </a:bodyPr>
          <a:lstStyle/>
          <a:p>
            <a:r>
              <a:rPr lang="ru-RU" sz="4800" dirty="0" smtClean="0"/>
              <a:t>Социальные сети</a:t>
            </a:r>
            <a:endParaRPr lang="ru-RU" sz="4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20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714500"/>
            <a:ext cx="7467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6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21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18" y="433268"/>
            <a:ext cx="10561263" cy="592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6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22</a:t>
            </a:fld>
            <a:endParaRPr lang="ru-RU" dirty="0"/>
          </a:p>
        </p:txBody>
      </p:sp>
      <p:pic>
        <p:nvPicPr>
          <p:cNvPr id="2" name="Skoda _magic moments_draf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082" y="89646"/>
            <a:ext cx="10837335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0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443318" y="1094560"/>
            <a:ext cx="10515600" cy="2711661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Спасибо за внимание!</a:t>
            </a:r>
            <a:endParaRPr lang="ru-RU" sz="6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23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9808"/>
          <a:stretch/>
        </p:blipFill>
        <p:spPr>
          <a:xfrm rot="10800000">
            <a:off x="0" y="0"/>
            <a:ext cx="1192731" cy="10945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" y="1294400"/>
            <a:ext cx="1265563" cy="8591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-2384" r="-2300" b="58804"/>
          <a:stretch/>
        </p:blipFill>
        <p:spPr>
          <a:xfrm>
            <a:off x="72127" y="2353397"/>
            <a:ext cx="1192731" cy="4002953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7722291" y="4963560"/>
            <a:ext cx="4469709" cy="17579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b="1" dirty="0"/>
              <a:t>ВАЛЕРИЯ ВОЛЖЕНСКАЯ</a:t>
            </a:r>
            <a:endParaRPr lang="ru-RU" sz="1050" dirty="0"/>
          </a:p>
          <a:p>
            <a:pPr marL="0" indent="0">
              <a:buNone/>
            </a:pPr>
            <a:r>
              <a:rPr lang="ru-RU" sz="1050" dirty="0"/>
              <a:t>Руководитель отдела сервиса </a:t>
            </a:r>
          </a:p>
          <a:p>
            <a:pPr marL="0" indent="0">
              <a:buNone/>
            </a:pPr>
            <a:r>
              <a:rPr lang="ru-RU" sz="1050" b="1" dirty="0"/>
              <a:t>АвтоСпецЦентр на Таганке</a:t>
            </a:r>
            <a:r>
              <a:rPr lang="ru-RU" sz="1050" dirty="0"/>
              <a:t> Официальный дилер Š</a:t>
            </a:r>
            <a:r>
              <a:rPr lang="en-US" sz="1050" dirty="0"/>
              <a:t>KODA</a:t>
            </a:r>
            <a:endParaRPr lang="ru-RU" sz="1050" dirty="0"/>
          </a:p>
          <a:p>
            <a:pPr marL="0" indent="0">
              <a:buNone/>
            </a:pPr>
            <a:r>
              <a:rPr lang="ru-RU" sz="1050" dirty="0"/>
              <a:t>Сибирский проезд, д. 2, стр. 43, 109029, Москва, Россия </a:t>
            </a:r>
          </a:p>
          <a:p>
            <a:pPr marL="0" indent="0">
              <a:buNone/>
            </a:pPr>
            <a:r>
              <a:rPr lang="ru-RU" sz="1050" dirty="0" smtClean="0"/>
              <a:t>Т</a:t>
            </a:r>
            <a:r>
              <a:rPr lang="en-US" sz="1050" dirty="0" smtClean="0"/>
              <a:t> </a:t>
            </a:r>
            <a:r>
              <a:rPr lang="en-US" sz="1050" dirty="0"/>
              <a:t>+7 495 788 08 03 #23050,  </a:t>
            </a:r>
            <a:r>
              <a:rPr lang="ru-RU" sz="1050" dirty="0"/>
              <a:t>М</a:t>
            </a:r>
            <a:r>
              <a:rPr lang="en-US" sz="1050" dirty="0"/>
              <a:t> +7 926 587 00 57</a:t>
            </a:r>
            <a:endParaRPr lang="ru-RU" sz="1050" dirty="0"/>
          </a:p>
          <a:p>
            <a:pPr marL="0" indent="0">
              <a:buNone/>
            </a:pPr>
            <a:r>
              <a:rPr lang="en-US" sz="1050" u="sng" dirty="0" smtClean="0">
                <a:hlinkClick r:id="rId4"/>
              </a:rPr>
              <a:t>Valeriya.Volzhenskaya@autoskd.ru</a:t>
            </a:r>
            <a:endParaRPr lang="ru-RU" sz="105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05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1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318" y="1165413"/>
            <a:ext cx="10443882" cy="38548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Волшебство и маркетинг или проблема 90% компаний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3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28" y="2026022"/>
            <a:ext cx="4099133" cy="3001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5894" y="2026022"/>
            <a:ext cx="53071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/>
              <a:t>«Маркетинг — пустая трата времени и денег, если Вы собираетесь предлагать клиентам товар или услугу низкого качества. Потому что в таком случае, чем лучше будет Ваш маркетинг, тем большее количество людей узнает о том, что Вы продаете дрянь, тем быстрее это произойдет — и тем быстрее разорится Ваша фирма…»</a:t>
            </a:r>
            <a:br>
              <a:rPr lang="ru-RU" i="1" dirty="0"/>
            </a:br>
            <a:r>
              <a:rPr lang="ru-RU" b="1" dirty="0" err="1"/>
              <a:t>Джей</a:t>
            </a:r>
            <a:r>
              <a:rPr lang="ru-RU" b="1" dirty="0"/>
              <a:t> Конрад Левинсон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40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78123" y="309282"/>
            <a:ext cx="4912659" cy="3854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Доля автомобилей 2019 год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4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129" y="1039533"/>
            <a:ext cx="3152775" cy="1828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528" y="3169304"/>
            <a:ext cx="87344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12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0047" y="493060"/>
            <a:ext cx="4670612" cy="3854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Количество Заказ-нарядов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5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64700"/>
            <a:ext cx="11187953" cy="5391650"/>
          </a:xfrm>
          <a:prstGeom prst="rect">
            <a:avLst/>
          </a:prstGeom>
          <a:noFill/>
          <a:ln>
            <a:solidFill>
              <a:srgbClr val="DDCCC4"/>
            </a:solidFill>
          </a:ln>
        </p:spPr>
      </p:pic>
    </p:spTree>
    <p:extLst>
      <p:ext uri="{BB962C8B-B14F-4D97-AF65-F5344CB8AC3E}">
        <p14:creationId xmlns:p14="http://schemas.microsoft.com/office/powerpoint/2010/main" val="2015457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8729" y="457201"/>
            <a:ext cx="6275294" cy="3854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Количество Заказ-нарядов 2017 год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6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20" y="1054277"/>
            <a:ext cx="11594116" cy="530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57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3251" y="390671"/>
            <a:ext cx="9985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ППО. Оценка лояльности клиентов по методике </a:t>
            </a:r>
            <a:r>
              <a:rPr lang="en-US" sz="2400" b="1" i="1" dirty="0"/>
              <a:t>NPS</a:t>
            </a:r>
            <a:r>
              <a:rPr lang="ru-RU" sz="2400" b="1" i="1" dirty="0"/>
              <a:t>  </a:t>
            </a:r>
            <a:br>
              <a:rPr lang="ru-RU" sz="2400" b="1" i="1" dirty="0"/>
            </a:br>
            <a:r>
              <a:rPr lang="ru-RU" sz="2400" b="1" i="1" dirty="0"/>
              <a:t>(</a:t>
            </a:r>
            <a:r>
              <a:rPr lang="en-US" sz="2400" b="1" i="1" dirty="0"/>
              <a:t>Net Promoter Score</a:t>
            </a:r>
            <a:r>
              <a:rPr lang="ru-RU" sz="2400" b="1" i="1" dirty="0"/>
              <a:t>)  ГК 09 </a:t>
            </a:r>
            <a:r>
              <a:rPr lang="en-US" sz="2400" b="1" i="1" dirty="0"/>
              <a:t>M</a:t>
            </a:r>
            <a:r>
              <a:rPr lang="ru-RU" sz="2400" b="1" i="1" dirty="0"/>
              <a:t> </a:t>
            </a:r>
            <a:r>
              <a:rPr lang="ru-RU" sz="2400" b="1" i="1" dirty="0">
                <a:solidFill>
                  <a:srgbClr val="FF0000"/>
                </a:solidFill>
              </a:rPr>
              <a:t>2015</a:t>
            </a:r>
            <a:r>
              <a:rPr lang="ru-RU" sz="2400" b="1" i="1" dirty="0"/>
              <a:t> г.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376587" y="6340543"/>
            <a:ext cx="576064" cy="4205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33" b="1" dirty="0"/>
              <a:t>7</a:t>
            </a:r>
            <a:endParaRPr lang="ru-RU" sz="2133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02" y="1349748"/>
            <a:ext cx="1105852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1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856E-5CA9-494C-81F2-01670EAB5BB3}" type="slidenum">
              <a:rPr lang="ru-RU" smtClean="0"/>
              <a:t>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1" y="9845"/>
            <a:ext cx="112883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Послепродажное обслуживание</a:t>
            </a:r>
          </a:p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Оценка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лояльности клиентов по методике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NPS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 Promoter Score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 ГК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м 2019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41" y="1688119"/>
            <a:ext cx="10793506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1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Клиент: поводы для контакта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836B9-EF42-4503-B99A-D51CF3B0AFD8}" type="slidenum">
              <a:rPr lang="ru-RU" smtClean="0"/>
              <a:t>9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976" y="920354"/>
            <a:ext cx="8639645" cy="528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107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2183</TotalTime>
  <Words>391</Words>
  <Application>Microsoft Office PowerPoint</Application>
  <PresentationFormat>Широкоэкранный</PresentationFormat>
  <Paragraphs>94</Paragraphs>
  <Slides>23</Slides>
  <Notes>3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Verdana</vt:lpstr>
      <vt:lpstr>Wingdings</vt:lpstr>
      <vt:lpstr>Wingdings 2</vt:lpstr>
      <vt:lpstr>Тема Office</vt:lpstr>
      <vt:lpstr>Worksheet</vt:lpstr>
      <vt:lpstr>Бюджетные инструменты удержания и привлечения клиентов в СТО</vt:lpstr>
      <vt:lpstr> </vt:lpstr>
      <vt:lpstr>Волшебство и маркетинг или проблема 90% компаний</vt:lpstr>
      <vt:lpstr>Доля автомобилей 2019 год</vt:lpstr>
      <vt:lpstr>Количество Заказ-нарядов</vt:lpstr>
      <vt:lpstr>Количество Заказ-нарядов 2017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Клиент XXI века:</vt:lpstr>
      <vt:lpstr>Премиальная карта «АвтоСпецЦентр»</vt:lpstr>
      <vt:lpstr>Привилегии от банка </vt:lpstr>
      <vt:lpstr>Накопление бонусов</vt:lpstr>
      <vt:lpstr>Рабочее место Ассистента сервиса</vt:lpstr>
      <vt:lpstr>Уникальность</vt:lpstr>
      <vt:lpstr>Презентация PowerPoint</vt:lpstr>
      <vt:lpstr>Обратная связь</vt:lpstr>
      <vt:lpstr>Презентация PowerPoint</vt:lpstr>
      <vt:lpstr>Социальные сети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Шашнин Дмитрий Сергеевич</dc:creator>
  <cp:lastModifiedBy>Волженская Валерия Александровна</cp:lastModifiedBy>
  <cp:revision>200</cp:revision>
  <cp:lastPrinted>2019-09-20T11:36:37Z</cp:lastPrinted>
  <dcterms:created xsi:type="dcterms:W3CDTF">2019-08-08T08:43:17Z</dcterms:created>
  <dcterms:modified xsi:type="dcterms:W3CDTF">2020-02-17T11:03:19Z</dcterms:modified>
</cp:coreProperties>
</file>